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1" r:id="rId5"/>
    <p:sldMasterId id="2147483723" r:id="rId6"/>
    <p:sldMasterId id="2147483735" r:id="rId7"/>
  </p:sldMasterIdLst>
  <p:sldIdLst>
    <p:sldId id="324" r:id="rId8"/>
    <p:sldId id="325" r:id="rId9"/>
    <p:sldId id="326" r:id="rId10"/>
    <p:sldId id="327" r:id="rId11"/>
    <p:sldId id="328" r:id="rId12"/>
    <p:sldId id="329" r:id="rId13"/>
    <p:sldId id="330" r:id="rId14"/>
    <p:sldId id="331" r:id="rId15"/>
    <p:sldId id="332" r:id="rId16"/>
    <p:sldId id="333" r:id="rId17"/>
    <p:sldId id="334" r:id="rId18"/>
    <p:sldId id="335" r:id="rId19"/>
    <p:sldId id="336" r:id="rId20"/>
    <p:sldId id="337" r:id="rId21"/>
    <p:sldId id="338" r:id="rId22"/>
    <p:sldId id="339" r:id="rId23"/>
    <p:sldId id="340" r:id="rId24"/>
    <p:sldId id="341" r:id="rId25"/>
    <p:sldId id="342" r:id="rId26"/>
    <p:sldId id="257" r:id="rId27"/>
    <p:sldId id="258" r:id="rId28"/>
    <p:sldId id="259" r:id="rId29"/>
    <p:sldId id="260" r:id="rId30"/>
    <p:sldId id="261" r:id="rId31"/>
    <p:sldId id="262" r:id="rId32"/>
    <p:sldId id="263" r:id="rId33"/>
    <p:sldId id="264" r:id="rId34"/>
    <p:sldId id="265" r:id="rId35"/>
    <p:sldId id="266" r:id="rId36"/>
    <p:sldId id="267" r:id="rId37"/>
    <p:sldId id="268" r:id="rId38"/>
    <p:sldId id="269" r:id="rId39"/>
    <p:sldId id="270" r:id="rId40"/>
    <p:sldId id="271" r:id="rId41"/>
    <p:sldId id="272" r:id="rId42"/>
    <p:sldId id="273" r:id="rId43"/>
    <p:sldId id="274" r:id="rId44"/>
    <p:sldId id="275" r:id="rId45"/>
    <p:sldId id="276" r:id="rId46"/>
    <p:sldId id="277" r:id="rId47"/>
    <p:sldId id="278" r:id="rId48"/>
    <p:sldId id="279" r:id="rId49"/>
    <p:sldId id="280" r:id="rId50"/>
    <p:sldId id="281" r:id="rId51"/>
    <p:sldId id="282" r:id="rId52"/>
    <p:sldId id="283" r:id="rId53"/>
    <p:sldId id="284" r:id="rId54"/>
    <p:sldId id="285" r:id="rId55"/>
    <p:sldId id="286" r:id="rId56"/>
    <p:sldId id="287" r:id="rId57"/>
    <p:sldId id="288" r:id="rId58"/>
    <p:sldId id="289" r:id="rId59"/>
    <p:sldId id="290" r:id="rId60"/>
    <p:sldId id="291" r:id="rId61"/>
    <p:sldId id="292" r:id="rId62"/>
    <p:sldId id="293" r:id="rId63"/>
    <p:sldId id="294" r:id="rId64"/>
    <p:sldId id="295" r:id="rId65"/>
    <p:sldId id="296" r:id="rId66"/>
    <p:sldId id="297" r:id="rId67"/>
    <p:sldId id="298" r:id="rId68"/>
    <p:sldId id="299" r:id="rId69"/>
    <p:sldId id="300" r:id="rId70"/>
    <p:sldId id="301" r:id="rId71"/>
    <p:sldId id="302" r:id="rId72"/>
    <p:sldId id="303" r:id="rId73"/>
    <p:sldId id="304" r:id="rId74"/>
    <p:sldId id="305" r:id="rId75"/>
    <p:sldId id="306" r:id="rId76"/>
    <p:sldId id="307" r:id="rId77"/>
    <p:sldId id="308" r:id="rId78"/>
    <p:sldId id="309" r:id="rId79"/>
    <p:sldId id="310" r:id="rId80"/>
    <p:sldId id="311" r:id="rId81"/>
    <p:sldId id="312" r:id="rId82"/>
    <p:sldId id="313" r:id="rId83"/>
    <p:sldId id="314" r:id="rId84"/>
    <p:sldId id="315" r:id="rId85"/>
    <p:sldId id="316" r:id="rId86"/>
    <p:sldId id="317" r:id="rId87"/>
    <p:sldId id="318" r:id="rId88"/>
    <p:sldId id="319" r:id="rId89"/>
    <p:sldId id="320" r:id="rId90"/>
    <p:sldId id="321" r:id="rId91"/>
    <p:sldId id="322" r:id="rId92"/>
    <p:sldId id="323" r:id="rId9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5" Type="http://schemas.openxmlformats.org/officeDocument/2006/relationships/slideMaster" Target="slideMasters/slideMaster5.xml"/><Relationship Id="rId90" Type="http://schemas.openxmlformats.org/officeDocument/2006/relationships/slide" Target="slides/slide83.xml"/><Relationship Id="rId95" Type="http://schemas.openxmlformats.org/officeDocument/2006/relationships/viewProps" Target="viewProps.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80" Type="http://schemas.openxmlformats.org/officeDocument/2006/relationships/slide" Target="slides/slide73.xml"/><Relationship Id="rId85" Type="http://schemas.openxmlformats.org/officeDocument/2006/relationships/slide" Target="slides/slide78.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slide" Target="slides/slide84.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y subtítulo">
    <p:spTree>
      <p:nvGrpSpPr>
        <p:cNvPr id="1" name=""/>
        <p:cNvGrpSpPr/>
        <p:nvPr/>
      </p:nvGrpSpPr>
      <p:grpSpPr>
        <a:xfrm>
          <a:off x="0" y="0"/>
          <a:ext cx="0" cy="0"/>
          <a:chOff x="0" y="0"/>
          <a:chExt cx="0" cy="0"/>
        </a:xfrm>
      </p:grpSpPr>
      <p:sp>
        <p:nvSpPr>
          <p:cNvPr id="11" name="Shape 11"/>
          <p:cNvSpPr>
            <a:spLocks noGrp="1"/>
          </p:cNvSpPr>
          <p:nvPr>
            <p:ph type="title"/>
          </p:nvPr>
        </p:nvSpPr>
        <p:spPr>
          <a:xfrm>
            <a:off x="1190625" y="1151930"/>
            <a:ext cx="9810750" cy="2321719"/>
          </a:xfrm>
          <a:prstGeom prst="rect">
            <a:avLst/>
          </a:prstGeom>
        </p:spPr>
        <p:txBody>
          <a:bodyPr anchor="b"/>
          <a:lstStyle/>
          <a:p>
            <a:r>
              <a:t>Texto del título</a:t>
            </a:r>
          </a:p>
        </p:txBody>
      </p:sp>
      <p:sp>
        <p:nvSpPr>
          <p:cNvPr id="12" name="Shape 12"/>
          <p:cNvSpPr>
            <a:spLocks noGrp="1"/>
          </p:cNvSpPr>
          <p:nvPr>
            <p:ph type="body" sz="quarter" idx="1"/>
          </p:nvPr>
        </p:nvSpPr>
        <p:spPr>
          <a:xfrm>
            <a:off x="1190625" y="3536156"/>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13" name="Shape 1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112069112"/>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190625" y="4473774"/>
            <a:ext cx="9810750" cy="362215"/>
          </a:xfrm>
          <a:prstGeom prst="rect">
            <a:avLst/>
          </a:prstGeom>
        </p:spPr>
        <p:txBody>
          <a:bodyPr anchor="t">
            <a:spAutoFit/>
          </a:bodyPr>
          <a:lstStyle>
            <a:lvl1pPr marL="0" indent="0" algn="ctr">
              <a:spcBef>
                <a:spcPts val="0"/>
              </a:spcBef>
              <a:buSzTx/>
              <a:buNone/>
              <a:defRPr sz="1687" i="1"/>
            </a:lvl1pPr>
          </a:lstStyle>
          <a:p>
            <a:r>
              <a:t>– Juan López</a:t>
            </a:r>
          </a:p>
        </p:txBody>
      </p:sp>
      <p:sp>
        <p:nvSpPr>
          <p:cNvPr id="94" name="Shape 94"/>
          <p:cNvSpPr>
            <a:spLocks noGrp="1"/>
          </p:cNvSpPr>
          <p:nvPr>
            <p:ph type="body" sz="quarter" idx="14"/>
          </p:nvPr>
        </p:nvSpPr>
        <p:spPr>
          <a:xfrm>
            <a:off x="1190625" y="2984579"/>
            <a:ext cx="9810750" cy="513795"/>
          </a:xfrm>
          <a:prstGeom prst="rect">
            <a:avLst/>
          </a:prstGeom>
        </p:spPr>
        <p:txBody>
          <a:bodyPr>
            <a:spAutoFit/>
          </a:bodyPr>
          <a:lstStyle>
            <a:lvl1pPr marL="0" indent="0" algn="ctr">
              <a:spcBef>
                <a:spcPts val="0"/>
              </a:spcBef>
              <a:buSzTx/>
              <a:buNone/>
            </a:lvl1pPr>
          </a:lstStyle>
          <a:p>
            <a:r>
              <a:t>“Escribir una cita aquí” </a:t>
            </a:r>
          </a:p>
        </p:txBody>
      </p:sp>
      <p:sp>
        <p:nvSpPr>
          <p:cNvPr id="95" name="Shape 95"/>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417032594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Shape 102"/>
          <p:cNvSpPr>
            <a:spLocks noGrp="1"/>
          </p:cNvSpPr>
          <p:nvPr>
            <p:ph type="pic" idx="13"/>
          </p:nvPr>
        </p:nvSpPr>
        <p:spPr>
          <a:xfrm>
            <a:off x="-2977" y="0"/>
            <a:ext cx="12192000" cy="6858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205806860"/>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10804957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ítulo y subtítulo">
    <p:spTree>
      <p:nvGrpSpPr>
        <p:cNvPr id="1" name=""/>
        <p:cNvGrpSpPr/>
        <p:nvPr/>
      </p:nvGrpSpPr>
      <p:grpSpPr>
        <a:xfrm>
          <a:off x="0" y="0"/>
          <a:ext cx="0" cy="0"/>
          <a:chOff x="0" y="0"/>
          <a:chExt cx="0" cy="0"/>
        </a:xfrm>
      </p:grpSpPr>
      <p:sp>
        <p:nvSpPr>
          <p:cNvPr id="11" name="Shape 11"/>
          <p:cNvSpPr>
            <a:spLocks noGrp="1"/>
          </p:cNvSpPr>
          <p:nvPr>
            <p:ph type="title"/>
          </p:nvPr>
        </p:nvSpPr>
        <p:spPr>
          <a:xfrm>
            <a:off x="1190625" y="1151930"/>
            <a:ext cx="9810750" cy="2321719"/>
          </a:xfrm>
          <a:prstGeom prst="rect">
            <a:avLst/>
          </a:prstGeom>
        </p:spPr>
        <p:txBody>
          <a:bodyPr anchor="b"/>
          <a:lstStyle/>
          <a:p>
            <a:r>
              <a:t>Texto del título</a:t>
            </a:r>
          </a:p>
        </p:txBody>
      </p:sp>
      <p:sp>
        <p:nvSpPr>
          <p:cNvPr id="12" name="Shape 12"/>
          <p:cNvSpPr>
            <a:spLocks noGrp="1"/>
          </p:cNvSpPr>
          <p:nvPr>
            <p:ph type="body" sz="quarter" idx="1"/>
          </p:nvPr>
        </p:nvSpPr>
        <p:spPr>
          <a:xfrm>
            <a:off x="1190625" y="3536156"/>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13" name="Shape 1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3706499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518047" y="464344"/>
            <a:ext cx="9148140" cy="4152305"/>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190625" y="4723805"/>
            <a:ext cx="9810750" cy="1000125"/>
          </a:xfrm>
          <a:prstGeom prst="rect">
            <a:avLst/>
          </a:prstGeom>
        </p:spPr>
        <p:txBody>
          <a:bodyPr/>
          <a:lstStyle/>
          <a:p>
            <a:r>
              <a:t>Texto del título</a:t>
            </a:r>
          </a:p>
        </p:txBody>
      </p:sp>
      <p:sp>
        <p:nvSpPr>
          <p:cNvPr id="22" name="Shape 22"/>
          <p:cNvSpPr>
            <a:spLocks noGrp="1"/>
          </p:cNvSpPr>
          <p:nvPr>
            <p:ph type="body" sz="quarter" idx="1"/>
          </p:nvPr>
        </p:nvSpPr>
        <p:spPr>
          <a:xfrm>
            <a:off x="1190625" y="5759649"/>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23" name="Shape 2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20390531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Shape 30"/>
          <p:cNvSpPr>
            <a:spLocks noGrp="1"/>
          </p:cNvSpPr>
          <p:nvPr>
            <p:ph type="title"/>
          </p:nvPr>
        </p:nvSpPr>
        <p:spPr>
          <a:xfrm>
            <a:off x="1190625" y="2268141"/>
            <a:ext cx="9810750" cy="2321719"/>
          </a:xfrm>
          <a:prstGeom prst="rect">
            <a:avLst/>
          </a:prstGeom>
        </p:spPr>
        <p:txBody>
          <a:bodyPr/>
          <a:lstStyle/>
          <a:p>
            <a:r>
              <a:t>Texto del título</a:t>
            </a:r>
          </a:p>
        </p:txBody>
      </p:sp>
      <p:sp>
        <p:nvSpPr>
          <p:cNvPr id="31" name="Shape 31"/>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85148386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298406" y="449240"/>
            <a:ext cx="4992909" cy="5777509"/>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892969" y="446484"/>
            <a:ext cx="5000625" cy="2803922"/>
          </a:xfrm>
          <a:prstGeom prst="rect">
            <a:avLst/>
          </a:prstGeom>
        </p:spPr>
        <p:txBody>
          <a:bodyPr anchor="b"/>
          <a:lstStyle>
            <a:lvl1pPr>
              <a:defRPr sz="4219"/>
            </a:lvl1pPr>
          </a:lstStyle>
          <a:p>
            <a:r>
              <a:t>Texto del título</a:t>
            </a:r>
          </a:p>
        </p:txBody>
      </p:sp>
      <p:sp>
        <p:nvSpPr>
          <p:cNvPr id="40" name="Shape 40"/>
          <p:cNvSpPr>
            <a:spLocks noGrp="1"/>
          </p:cNvSpPr>
          <p:nvPr>
            <p:ph type="body" sz="quarter" idx="1"/>
          </p:nvPr>
        </p:nvSpPr>
        <p:spPr>
          <a:xfrm>
            <a:off x="892969" y="3348633"/>
            <a:ext cx="5000625" cy="2893219"/>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41" name="Shape 41"/>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30357092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Texto del título</a:t>
            </a:r>
          </a:p>
        </p:txBody>
      </p:sp>
      <p:sp>
        <p:nvSpPr>
          <p:cNvPr id="49" name="Shape 49"/>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77080237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86022266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298406" y="1821656"/>
            <a:ext cx="5000625" cy="4420195"/>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Texto del título</a:t>
            </a:r>
          </a:p>
        </p:txBody>
      </p:sp>
      <p:sp>
        <p:nvSpPr>
          <p:cNvPr id="67" name="Shape 67"/>
          <p:cNvSpPr>
            <a:spLocks noGrp="1"/>
          </p:cNvSpPr>
          <p:nvPr>
            <p:ph type="body" sz="half" idx="1"/>
          </p:nvPr>
        </p:nvSpPr>
        <p:spPr>
          <a:xfrm>
            <a:off x="892969" y="1821656"/>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866149" indent="-241093">
              <a:spcBef>
                <a:spcPts val="2250"/>
              </a:spcBef>
              <a:defRPr sz="1969"/>
            </a:lvl3pPr>
            <a:lvl4pPr marL="1178677" indent="-241093">
              <a:spcBef>
                <a:spcPts val="2250"/>
              </a:spcBef>
              <a:defRPr sz="1969"/>
            </a:lvl4pPr>
            <a:lvl5pPr marL="1491205" indent="-241093">
              <a:spcBef>
                <a:spcPts val="2250"/>
              </a:spcBef>
              <a:defRPr sz="1969"/>
            </a:lvl5pPr>
          </a:lstStyle>
          <a:p>
            <a:r>
              <a:t>Nivel de texto 1</a:t>
            </a:r>
          </a:p>
          <a:p>
            <a:pPr lvl="1"/>
            <a:r>
              <a:t>Nivel de texto 2</a:t>
            </a:r>
          </a:p>
          <a:p>
            <a:pPr lvl="2"/>
            <a:r>
              <a:t>Nivel de texto 3</a:t>
            </a:r>
          </a:p>
          <a:p>
            <a:pPr lvl="3"/>
            <a:r>
              <a:t>Nivel de texto 4</a:t>
            </a:r>
          </a:p>
          <a:p>
            <a:pPr lvl="4"/>
            <a:r>
              <a:t>Nivel de texto 5</a:t>
            </a:r>
          </a:p>
        </p:txBody>
      </p:sp>
      <p:sp>
        <p:nvSpPr>
          <p:cNvPr id="68" name="Shape 68"/>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98638409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518047" y="464344"/>
            <a:ext cx="9148140" cy="4152305"/>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190625" y="4723805"/>
            <a:ext cx="9810750" cy="1000125"/>
          </a:xfrm>
          <a:prstGeom prst="rect">
            <a:avLst/>
          </a:prstGeom>
        </p:spPr>
        <p:txBody>
          <a:bodyPr/>
          <a:lstStyle/>
          <a:p>
            <a:r>
              <a:t>Texto del título</a:t>
            </a:r>
          </a:p>
        </p:txBody>
      </p:sp>
      <p:sp>
        <p:nvSpPr>
          <p:cNvPr id="22" name="Shape 22"/>
          <p:cNvSpPr>
            <a:spLocks noGrp="1"/>
          </p:cNvSpPr>
          <p:nvPr>
            <p:ph type="body" sz="quarter" idx="1"/>
          </p:nvPr>
        </p:nvSpPr>
        <p:spPr>
          <a:xfrm>
            <a:off x="1190625" y="5759649"/>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23" name="Shape 2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546997799"/>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Shape 75"/>
          <p:cNvSpPr>
            <a:spLocks noGrp="1"/>
          </p:cNvSpPr>
          <p:nvPr>
            <p:ph type="body" idx="1"/>
          </p:nvPr>
        </p:nvSpPr>
        <p:spPr>
          <a:xfrm>
            <a:off x="892969" y="892969"/>
            <a:ext cx="10406063" cy="5072063"/>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6" name="Shape 76"/>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439740421"/>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310313" y="3491508"/>
            <a:ext cx="5000625" cy="2741414"/>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310313" y="446484"/>
            <a:ext cx="5000625" cy="2741414"/>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892969" y="446484"/>
            <a:ext cx="5000625" cy="578643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449327942"/>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190625" y="4473774"/>
            <a:ext cx="9810750" cy="362215"/>
          </a:xfrm>
          <a:prstGeom prst="rect">
            <a:avLst/>
          </a:prstGeom>
        </p:spPr>
        <p:txBody>
          <a:bodyPr anchor="t">
            <a:spAutoFit/>
          </a:bodyPr>
          <a:lstStyle>
            <a:lvl1pPr marL="0" indent="0" algn="ctr">
              <a:spcBef>
                <a:spcPts val="0"/>
              </a:spcBef>
              <a:buSzTx/>
              <a:buNone/>
              <a:defRPr sz="1687" i="1"/>
            </a:lvl1pPr>
          </a:lstStyle>
          <a:p>
            <a:r>
              <a:t>– Juan López</a:t>
            </a:r>
          </a:p>
        </p:txBody>
      </p:sp>
      <p:sp>
        <p:nvSpPr>
          <p:cNvPr id="94" name="Shape 94"/>
          <p:cNvSpPr>
            <a:spLocks noGrp="1"/>
          </p:cNvSpPr>
          <p:nvPr>
            <p:ph type="body" sz="quarter" idx="14"/>
          </p:nvPr>
        </p:nvSpPr>
        <p:spPr>
          <a:xfrm>
            <a:off x="1190625" y="2984579"/>
            <a:ext cx="9810750" cy="513795"/>
          </a:xfrm>
          <a:prstGeom prst="rect">
            <a:avLst/>
          </a:prstGeom>
        </p:spPr>
        <p:txBody>
          <a:bodyPr>
            <a:spAutoFit/>
          </a:bodyPr>
          <a:lstStyle>
            <a:lvl1pPr marL="0" indent="0" algn="ctr">
              <a:spcBef>
                <a:spcPts val="0"/>
              </a:spcBef>
              <a:buSzTx/>
              <a:buNone/>
            </a:lvl1pPr>
          </a:lstStyle>
          <a:p>
            <a:r>
              <a:t>“Escribir una cita aquí” </a:t>
            </a:r>
          </a:p>
        </p:txBody>
      </p:sp>
      <p:sp>
        <p:nvSpPr>
          <p:cNvPr id="95" name="Shape 95"/>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33358170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Shape 102"/>
          <p:cNvSpPr>
            <a:spLocks noGrp="1"/>
          </p:cNvSpPr>
          <p:nvPr>
            <p:ph type="pic" idx="13"/>
          </p:nvPr>
        </p:nvSpPr>
        <p:spPr>
          <a:xfrm>
            <a:off x="-2977" y="0"/>
            <a:ext cx="12192000" cy="6858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994915257"/>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56725656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ítulo y subtítulo">
    <p:spTree>
      <p:nvGrpSpPr>
        <p:cNvPr id="1" name=""/>
        <p:cNvGrpSpPr/>
        <p:nvPr/>
      </p:nvGrpSpPr>
      <p:grpSpPr>
        <a:xfrm>
          <a:off x="0" y="0"/>
          <a:ext cx="0" cy="0"/>
          <a:chOff x="0" y="0"/>
          <a:chExt cx="0" cy="0"/>
        </a:xfrm>
      </p:grpSpPr>
      <p:sp>
        <p:nvSpPr>
          <p:cNvPr id="11" name="Shape 11"/>
          <p:cNvSpPr>
            <a:spLocks noGrp="1"/>
          </p:cNvSpPr>
          <p:nvPr>
            <p:ph type="title"/>
          </p:nvPr>
        </p:nvSpPr>
        <p:spPr>
          <a:xfrm>
            <a:off x="1190625" y="1151930"/>
            <a:ext cx="9810750" cy="2321719"/>
          </a:xfrm>
          <a:prstGeom prst="rect">
            <a:avLst/>
          </a:prstGeom>
        </p:spPr>
        <p:txBody>
          <a:bodyPr anchor="b"/>
          <a:lstStyle/>
          <a:p>
            <a:r>
              <a:t>Texto del título</a:t>
            </a:r>
          </a:p>
        </p:txBody>
      </p:sp>
      <p:sp>
        <p:nvSpPr>
          <p:cNvPr id="12" name="Shape 12"/>
          <p:cNvSpPr>
            <a:spLocks noGrp="1"/>
          </p:cNvSpPr>
          <p:nvPr>
            <p:ph type="body" sz="quarter" idx="1"/>
          </p:nvPr>
        </p:nvSpPr>
        <p:spPr>
          <a:xfrm>
            <a:off x="1190625" y="3536156"/>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13" name="Shape 1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785946799"/>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518047" y="464344"/>
            <a:ext cx="9148140" cy="4152305"/>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190625" y="4723805"/>
            <a:ext cx="9810750" cy="1000125"/>
          </a:xfrm>
          <a:prstGeom prst="rect">
            <a:avLst/>
          </a:prstGeom>
        </p:spPr>
        <p:txBody>
          <a:bodyPr/>
          <a:lstStyle/>
          <a:p>
            <a:r>
              <a:t>Texto del título</a:t>
            </a:r>
          </a:p>
        </p:txBody>
      </p:sp>
      <p:sp>
        <p:nvSpPr>
          <p:cNvPr id="22" name="Shape 22"/>
          <p:cNvSpPr>
            <a:spLocks noGrp="1"/>
          </p:cNvSpPr>
          <p:nvPr>
            <p:ph type="body" sz="quarter" idx="1"/>
          </p:nvPr>
        </p:nvSpPr>
        <p:spPr>
          <a:xfrm>
            <a:off x="1190625" y="5759649"/>
            <a:ext cx="9810750" cy="794742"/>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23" name="Shape 2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347885695"/>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Shape 30"/>
          <p:cNvSpPr>
            <a:spLocks noGrp="1"/>
          </p:cNvSpPr>
          <p:nvPr>
            <p:ph type="title"/>
          </p:nvPr>
        </p:nvSpPr>
        <p:spPr>
          <a:xfrm>
            <a:off x="1190625" y="2268141"/>
            <a:ext cx="9810750" cy="2321719"/>
          </a:xfrm>
          <a:prstGeom prst="rect">
            <a:avLst/>
          </a:prstGeom>
        </p:spPr>
        <p:txBody>
          <a:bodyPr/>
          <a:lstStyle/>
          <a:p>
            <a:r>
              <a:t>Texto del título</a:t>
            </a:r>
          </a:p>
        </p:txBody>
      </p:sp>
      <p:sp>
        <p:nvSpPr>
          <p:cNvPr id="31" name="Shape 31"/>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29416198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298406" y="449240"/>
            <a:ext cx="4992909" cy="5777509"/>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892969" y="446484"/>
            <a:ext cx="5000625" cy="2803922"/>
          </a:xfrm>
          <a:prstGeom prst="rect">
            <a:avLst/>
          </a:prstGeom>
        </p:spPr>
        <p:txBody>
          <a:bodyPr anchor="b"/>
          <a:lstStyle>
            <a:lvl1pPr>
              <a:defRPr sz="4219"/>
            </a:lvl1pPr>
          </a:lstStyle>
          <a:p>
            <a:r>
              <a:t>Texto del título</a:t>
            </a:r>
          </a:p>
        </p:txBody>
      </p:sp>
      <p:sp>
        <p:nvSpPr>
          <p:cNvPr id="40" name="Shape 40"/>
          <p:cNvSpPr>
            <a:spLocks noGrp="1"/>
          </p:cNvSpPr>
          <p:nvPr>
            <p:ph type="body" sz="quarter" idx="1"/>
          </p:nvPr>
        </p:nvSpPr>
        <p:spPr>
          <a:xfrm>
            <a:off x="892969" y="3348633"/>
            <a:ext cx="5000625" cy="2893219"/>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41" name="Shape 41"/>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638744508"/>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Texto del título</a:t>
            </a:r>
          </a:p>
        </p:txBody>
      </p:sp>
      <p:sp>
        <p:nvSpPr>
          <p:cNvPr id="49" name="Shape 49"/>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96773797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Shape 30"/>
          <p:cNvSpPr>
            <a:spLocks noGrp="1"/>
          </p:cNvSpPr>
          <p:nvPr>
            <p:ph type="title"/>
          </p:nvPr>
        </p:nvSpPr>
        <p:spPr>
          <a:xfrm>
            <a:off x="1190625" y="2268141"/>
            <a:ext cx="9810750" cy="2321719"/>
          </a:xfrm>
          <a:prstGeom prst="rect">
            <a:avLst/>
          </a:prstGeom>
        </p:spPr>
        <p:txBody>
          <a:bodyPr/>
          <a:lstStyle/>
          <a:p>
            <a:r>
              <a:t>Texto del título</a:t>
            </a:r>
          </a:p>
        </p:txBody>
      </p:sp>
      <p:sp>
        <p:nvSpPr>
          <p:cNvPr id="31" name="Shape 31"/>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259437023"/>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275687867"/>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298406" y="1821656"/>
            <a:ext cx="5000625" cy="4420195"/>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Texto del título</a:t>
            </a:r>
          </a:p>
        </p:txBody>
      </p:sp>
      <p:sp>
        <p:nvSpPr>
          <p:cNvPr id="67" name="Shape 67"/>
          <p:cNvSpPr>
            <a:spLocks noGrp="1"/>
          </p:cNvSpPr>
          <p:nvPr>
            <p:ph type="body" sz="half" idx="1"/>
          </p:nvPr>
        </p:nvSpPr>
        <p:spPr>
          <a:xfrm>
            <a:off x="892969" y="1821656"/>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866149" indent="-241093">
              <a:spcBef>
                <a:spcPts val="2250"/>
              </a:spcBef>
              <a:defRPr sz="1969"/>
            </a:lvl3pPr>
            <a:lvl4pPr marL="1178677" indent="-241093">
              <a:spcBef>
                <a:spcPts val="2250"/>
              </a:spcBef>
              <a:defRPr sz="1969"/>
            </a:lvl4pPr>
            <a:lvl5pPr marL="1491205" indent="-241093">
              <a:spcBef>
                <a:spcPts val="2250"/>
              </a:spcBef>
              <a:defRPr sz="1969"/>
            </a:lvl5pPr>
          </a:lstStyle>
          <a:p>
            <a:r>
              <a:t>Nivel de texto 1</a:t>
            </a:r>
          </a:p>
          <a:p>
            <a:pPr lvl="1"/>
            <a:r>
              <a:t>Nivel de texto 2</a:t>
            </a:r>
          </a:p>
          <a:p>
            <a:pPr lvl="2"/>
            <a:r>
              <a:t>Nivel de texto 3</a:t>
            </a:r>
          </a:p>
          <a:p>
            <a:pPr lvl="3"/>
            <a:r>
              <a:t>Nivel de texto 4</a:t>
            </a:r>
          </a:p>
          <a:p>
            <a:pPr lvl="4"/>
            <a:r>
              <a:t>Nivel de texto 5</a:t>
            </a:r>
          </a:p>
        </p:txBody>
      </p:sp>
      <p:sp>
        <p:nvSpPr>
          <p:cNvPr id="68" name="Shape 68"/>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77883842"/>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Shape 75"/>
          <p:cNvSpPr>
            <a:spLocks noGrp="1"/>
          </p:cNvSpPr>
          <p:nvPr>
            <p:ph type="body" idx="1"/>
          </p:nvPr>
        </p:nvSpPr>
        <p:spPr>
          <a:xfrm>
            <a:off x="892969" y="892969"/>
            <a:ext cx="10406063" cy="5072063"/>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6" name="Shape 76"/>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750071614"/>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310313" y="3491508"/>
            <a:ext cx="5000625" cy="2741414"/>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310313" y="446484"/>
            <a:ext cx="5000625" cy="2741414"/>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892969" y="446484"/>
            <a:ext cx="5000625" cy="578643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001304029"/>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190625" y="4473774"/>
            <a:ext cx="9810750" cy="362215"/>
          </a:xfrm>
          <a:prstGeom prst="rect">
            <a:avLst/>
          </a:prstGeom>
        </p:spPr>
        <p:txBody>
          <a:bodyPr anchor="t">
            <a:spAutoFit/>
          </a:bodyPr>
          <a:lstStyle>
            <a:lvl1pPr marL="0" indent="0" algn="ctr">
              <a:spcBef>
                <a:spcPts val="0"/>
              </a:spcBef>
              <a:buSzTx/>
              <a:buNone/>
              <a:defRPr sz="1687" i="1"/>
            </a:lvl1pPr>
          </a:lstStyle>
          <a:p>
            <a:r>
              <a:t>– Juan López</a:t>
            </a:r>
          </a:p>
        </p:txBody>
      </p:sp>
      <p:sp>
        <p:nvSpPr>
          <p:cNvPr id="94" name="Shape 94"/>
          <p:cNvSpPr>
            <a:spLocks noGrp="1"/>
          </p:cNvSpPr>
          <p:nvPr>
            <p:ph type="body" sz="quarter" idx="14"/>
          </p:nvPr>
        </p:nvSpPr>
        <p:spPr>
          <a:xfrm>
            <a:off x="1190625" y="2984579"/>
            <a:ext cx="9810750" cy="513795"/>
          </a:xfrm>
          <a:prstGeom prst="rect">
            <a:avLst/>
          </a:prstGeom>
        </p:spPr>
        <p:txBody>
          <a:bodyPr>
            <a:spAutoFit/>
          </a:bodyPr>
          <a:lstStyle>
            <a:lvl1pPr marL="0" indent="0" algn="ctr">
              <a:spcBef>
                <a:spcPts val="0"/>
              </a:spcBef>
              <a:buSzTx/>
              <a:buNone/>
            </a:lvl1pPr>
          </a:lstStyle>
          <a:p>
            <a:r>
              <a:t>“Escribir una cita aquí” </a:t>
            </a:r>
          </a:p>
        </p:txBody>
      </p:sp>
      <p:sp>
        <p:nvSpPr>
          <p:cNvPr id="95" name="Shape 95"/>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72604283"/>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Shape 102"/>
          <p:cNvSpPr>
            <a:spLocks noGrp="1"/>
          </p:cNvSpPr>
          <p:nvPr>
            <p:ph type="pic" idx="13"/>
          </p:nvPr>
        </p:nvSpPr>
        <p:spPr>
          <a:xfrm>
            <a:off x="-2977" y="0"/>
            <a:ext cx="12192000" cy="6858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2053483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132311198"/>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0649287-C6D7-402A-9418-1A4775857F8B}" type="datetimeFigureOut">
              <a:rPr lang="en-US" smtClean="0">
                <a:solidFill>
                  <a:srgbClr val="ECE9C6"/>
                </a:solidFill>
              </a:rPr>
              <a:pPr/>
              <a:t>10/11/2016</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79C1E7-0211-49EC-8E48-42409135FA5E}" type="slidenum">
              <a:rPr lang="en-US" smtClean="0">
                <a:solidFill>
                  <a:srgbClr val="ECE9C6"/>
                </a:solidFill>
              </a:rPr>
              <a:pPr/>
              <a:t>‹Nº›</a:t>
            </a:fld>
            <a:endParaRPr lang="en-US">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1894063440"/>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2984891"/>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134022962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298406" y="449240"/>
            <a:ext cx="4992909" cy="5777509"/>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892969" y="446484"/>
            <a:ext cx="5000625" cy="2803922"/>
          </a:xfrm>
          <a:prstGeom prst="rect">
            <a:avLst/>
          </a:prstGeom>
        </p:spPr>
        <p:txBody>
          <a:bodyPr anchor="b"/>
          <a:lstStyle>
            <a:lvl1pPr>
              <a:defRPr sz="4219"/>
            </a:lvl1pPr>
          </a:lstStyle>
          <a:p>
            <a:r>
              <a:t>Texto del título</a:t>
            </a:r>
          </a:p>
        </p:txBody>
      </p:sp>
      <p:sp>
        <p:nvSpPr>
          <p:cNvPr id="40" name="Shape 40"/>
          <p:cNvSpPr>
            <a:spLocks noGrp="1"/>
          </p:cNvSpPr>
          <p:nvPr>
            <p:ph type="body" sz="quarter" idx="1"/>
          </p:nvPr>
        </p:nvSpPr>
        <p:spPr>
          <a:xfrm>
            <a:off x="892969" y="3348633"/>
            <a:ext cx="5000625" cy="2893219"/>
          </a:xfrm>
          <a:prstGeom prst="rect">
            <a:avLst/>
          </a:prstGeom>
        </p:spPr>
        <p:txBody>
          <a:bodyPr anchor="t"/>
          <a:lstStyle>
            <a:lvl1pPr marL="0" indent="0" algn="ctr">
              <a:spcBef>
                <a:spcPts val="0"/>
              </a:spcBef>
              <a:buSzTx/>
              <a:buNone/>
              <a:defRPr sz="2250"/>
            </a:lvl1pPr>
            <a:lvl2pPr marL="0" indent="160729" algn="ctr">
              <a:spcBef>
                <a:spcPts val="0"/>
              </a:spcBef>
              <a:buSzTx/>
              <a:buNone/>
              <a:defRPr sz="2250"/>
            </a:lvl2pPr>
            <a:lvl3pPr marL="0" indent="321457" algn="ctr">
              <a:spcBef>
                <a:spcPts val="0"/>
              </a:spcBef>
              <a:buSzTx/>
              <a:buNone/>
              <a:defRPr sz="2250"/>
            </a:lvl3pPr>
            <a:lvl4pPr marL="0" indent="482186" algn="ctr">
              <a:spcBef>
                <a:spcPts val="0"/>
              </a:spcBef>
              <a:buSzTx/>
              <a:buNone/>
              <a:defRPr sz="2250"/>
            </a:lvl4pPr>
            <a:lvl5pPr marL="0" indent="642915" algn="ctr">
              <a:spcBef>
                <a:spcPts val="0"/>
              </a:spcBef>
              <a:buSzTx/>
              <a:buNone/>
              <a:defRPr sz="2250"/>
            </a:lvl5pPr>
          </a:lstStyle>
          <a:p>
            <a:r>
              <a:t>Nivel de texto 1</a:t>
            </a:r>
          </a:p>
          <a:p>
            <a:pPr lvl="1"/>
            <a:r>
              <a:t>Nivel de texto 2</a:t>
            </a:r>
          </a:p>
          <a:p>
            <a:pPr lvl="2"/>
            <a:r>
              <a:t>Nivel de texto 3</a:t>
            </a:r>
          </a:p>
          <a:p>
            <a:pPr lvl="3"/>
            <a:r>
              <a:t>Nivel de texto 4</a:t>
            </a:r>
          </a:p>
          <a:p>
            <a:pPr lvl="4"/>
            <a:r>
              <a:t>Nivel de texto 5</a:t>
            </a:r>
          </a:p>
        </p:txBody>
      </p:sp>
      <p:sp>
        <p:nvSpPr>
          <p:cNvPr id="41" name="Shape 41"/>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713466664"/>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30780244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276936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295228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8244710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1132696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28106871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98026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1179C1E7-0211-49EC-8E48-42409135FA5E}" type="slidenum">
              <a:rPr lang="en-US" smtClean="0">
                <a:solidFill>
                  <a:srgbClr val="895D1D"/>
                </a:solidFill>
              </a:rPr>
              <a:pPr/>
              <a:t>‹Nº›</a:t>
            </a:fld>
            <a:endParaRPr lang="en-US">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a:solidFill>
                    <a:srgbClr val="895D1D">
                      <a:lumMod val="60000"/>
                      <a:lumOff val="40000"/>
                    </a:srgb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406122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1BBF035-04DB-4BEA-ABB4-E96DC4E95A24}"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7585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2180416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Texto del título</a:t>
            </a:r>
          </a:p>
        </p:txBody>
      </p:sp>
      <p:sp>
        <p:nvSpPr>
          <p:cNvPr id="49" name="Shape 49"/>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419063769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1BBF035-04DB-4BEA-ABB4-E96DC4E95A24}"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75451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39453468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30318063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39796058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3580484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B905D42-0D35-45D3-AD05-5DC176974FE9}" type="datetimeFigureOut">
              <a:rPr lang="es-MX" smtClean="0"/>
              <a:pPr/>
              <a:t>11/10/2016</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solidFill>
                <a:srgbClr val="637052"/>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1BBF035-04DB-4BEA-ABB4-E96DC4E95A24}" type="slidenum">
              <a:rPr lang="es-MX" smtClean="0">
                <a:solidFill>
                  <a:srgbClr val="637052"/>
                </a:solidFill>
              </a:rPr>
              <a:pPr/>
              <a:t>‹Nº›</a:t>
            </a:fld>
            <a:endParaRPr lang="es-MX">
              <a:solidFill>
                <a:srgbClr val="637052"/>
              </a:solidFill>
            </a:endParaRPr>
          </a:p>
        </p:txBody>
      </p:sp>
    </p:spTree>
    <p:extLst>
      <p:ext uri="{BB962C8B-B14F-4D97-AF65-F5344CB8AC3E}">
        <p14:creationId xmlns:p14="http://schemas.microsoft.com/office/powerpoint/2010/main" val="15997658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2639407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21398945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B905D42-0D35-45D3-AD05-5DC176974FE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1BBF035-04DB-4BEA-ABB4-E96DC4E95A24}" type="slidenum">
              <a:rPr lang="es-MX" smtClean="0"/>
              <a:pPr/>
              <a:t>‹Nº›</a:t>
            </a:fld>
            <a:endParaRPr lang="es-MX"/>
          </a:p>
        </p:txBody>
      </p:sp>
    </p:spTree>
    <p:extLst>
      <p:ext uri="{BB962C8B-B14F-4D97-AF65-F5344CB8AC3E}">
        <p14:creationId xmlns:p14="http://schemas.microsoft.com/office/powerpoint/2010/main" val="7404607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8705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396784944"/>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170128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1794377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28705538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MX">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0524567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MX">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7024092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MX">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362801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5111599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0259024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907825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994118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298406" y="1821656"/>
            <a:ext cx="5000625" cy="4420195"/>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Texto del título</a:t>
            </a:r>
          </a:p>
        </p:txBody>
      </p:sp>
      <p:sp>
        <p:nvSpPr>
          <p:cNvPr id="67" name="Shape 67"/>
          <p:cNvSpPr>
            <a:spLocks noGrp="1"/>
          </p:cNvSpPr>
          <p:nvPr>
            <p:ph type="body" sz="half" idx="1"/>
          </p:nvPr>
        </p:nvSpPr>
        <p:spPr>
          <a:xfrm>
            <a:off x="892969" y="1821656"/>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866149" indent="-241093">
              <a:spcBef>
                <a:spcPts val="2250"/>
              </a:spcBef>
              <a:defRPr sz="1969"/>
            </a:lvl3pPr>
            <a:lvl4pPr marL="1178677" indent="-241093">
              <a:spcBef>
                <a:spcPts val="2250"/>
              </a:spcBef>
              <a:defRPr sz="1969"/>
            </a:lvl4pPr>
            <a:lvl5pPr marL="1491205" indent="-241093">
              <a:spcBef>
                <a:spcPts val="2250"/>
              </a:spcBef>
              <a:defRPr sz="1969"/>
            </a:lvl5pPr>
          </a:lstStyle>
          <a:p>
            <a:r>
              <a:t>Nivel de texto 1</a:t>
            </a:r>
          </a:p>
          <a:p>
            <a:pPr lvl="1"/>
            <a:r>
              <a:t>Nivel de texto 2</a:t>
            </a:r>
          </a:p>
          <a:p>
            <a:pPr lvl="2"/>
            <a:r>
              <a:t>Nivel de texto 3</a:t>
            </a:r>
          </a:p>
          <a:p>
            <a:pPr lvl="3"/>
            <a:r>
              <a:t>Nivel de texto 4</a:t>
            </a:r>
          </a:p>
          <a:p>
            <a:pPr lvl="4"/>
            <a:r>
              <a:t>Nivel de texto 5</a:t>
            </a:r>
          </a:p>
        </p:txBody>
      </p:sp>
      <p:sp>
        <p:nvSpPr>
          <p:cNvPr id="68" name="Shape 68"/>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2627710599"/>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6" y="6400800"/>
            <a:ext cx="12188826"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6"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0"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177" indent="0" algn="ctr">
              <a:buNone/>
              <a:defRPr sz="2400"/>
            </a:lvl2pPr>
            <a:lvl3pPr marL="914353" indent="0" algn="ctr">
              <a:buNone/>
              <a:defRPr sz="2400"/>
            </a:lvl3pPr>
            <a:lvl4pPr marL="1371530" indent="0" algn="ctr">
              <a:buNone/>
              <a:defRPr sz="2000"/>
            </a:lvl4pPr>
            <a:lvl5pPr marL="1828706" indent="0" algn="ctr">
              <a:buNone/>
              <a:defRPr sz="2000"/>
            </a:lvl5pPr>
            <a:lvl6pPr marL="2285883" indent="0" algn="ctr">
              <a:buNone/>
              <a:defRPr sz="2000"/>
            </a:lvl6pPr>
            <a:lvl7pPr marL="2743060" indent="0" algn="ctr">
              <a:buNone/>
              <a:defRPr sz="2000"/>
            </a:lvl7pPr>
            <a:lvl8pPr marL="3200236" indent="0" algn="ctr">
              <a:buNone/>
              <a:defRPr sz="2000"/>
            </a:lvl8pPr>
            <a:lvl9pPr marL="3657413"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19135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13591306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6" y="6400800"/>
            <a:ext cx="12188826"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6"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s-MX" smtClean="0"/>
              <a:pPr/>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93502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230075604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411960403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387789683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6" y="6400800"/>
            <a:ext cx="12188826"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7" y="6334316"/>
            <a:ext cx="12188826"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248377841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8" y="0"/>
            <a:ext cx="405079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96DFF08F-DC6B-4601-B491-B0F83F6DD2DA}" type="datetimeFigureOut">
              <a:rPr lang="en-US" smtClean="0"/>
              <a:pPr/>
              <a:t>10/11/2016</a:t>
            </a:fld>
            <a:endParaRPr lang="en-US" dirty="0"/>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n-US" dirty="0">
              <a:solidFill>
                <a:srgbClr val="637052"/>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6CB4B4D-7CA3-9044-876B-883B54F8677D}" type="slidenum">
              <a:rPr lang="es-MX" smtClean="0">
                <a:solidFill>
                  <a:srgbClr val="637052"/>
                </a:solidFill>
              </a:rPr>
              <a:pPr/>
              <a:t>‹Nº›</a:t>
            </a:fld>
            <a:endParaRPr lang="es-MX">
              <a:solidFill>
                <a:srgbClr val="637052"/>
              </a:solidFill>
            </a:endParaRPr>
          </a:p>
        </p:txBody>
      </p:sp>
    </p:spTree>
    <p:extLst>
      <p:ext uri="{BB962C8B-B14F-4D97-AF65-F5344CB8AC3E}">
        <p14:creationId xmlns:p14="http://schemas.microsoft.com/office/powerpoint/2010/main" val="260197936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1" y="4953000"/>
            <a:ext cx="12188826"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6"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177" indent="0">
              <a:buNone/>
              <a:defRPr sz="2800"/>
            </a:lvl2pPr>
            <a:lvl3pPr marL="914353" indent="0">
              <a:buNone/>
              <a:defRPr sz="2400"/>
            </a:lvl3pPr>
            <a:lvl4pPr marL="1371530" indent="0">
              <a:buNone/>
              <a:defRPr sz="2000"/>
            </a:lvl4pPr>
            <a:lvl5pPr marL="1828706" indent="0">
              <a:buNone/>
              <a:defRPr sz="2000"/>
            </a:lvl5pPr>
            <a:lvl6pPr marL="2285883" indent="0">
              <a:buNone/>
              <a:defRPr sz="2000"/>
            </a:lvl6pPr>
            <a:lvl7pPr marL="2743060" indent="0">
              <a:buNone/>
              <a:defRPr sz="2000"/>
            </a:lvl7pPr>
            <a:lvl8pPr marL="3200236" indent="0">
              <a:buNone/>
              <a:defRPr sz="2000"/>
            </a:lvl8pPr>
            <a:lvl9pPr marL="3657413"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CDD058F-B960-4439-B370-43D89816EE05}" type="datetimeFigureOut">
              <a:rPr lang="en-US" smtClean="0"/>
              <a:pPr/>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382930572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3174214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Shape 75"/>
          <p:cNvSpPr>
            <a:spLocks noGrp="1"/>
          </p:cNvSpPr>
          <p:nvPr>
            <p:ph type="body" idx="1"/>
          </p:nvPr>
        </p:nvSpPr>
        <p:spPr>
          <a:xfrm>
            <a:off x="892969" y="892969"/>
            <a:ext cx="10406063" cy="5072063"/>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6" name="Shape 76"/>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3009758572"/>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6" y="6400800"/>
            <a:ext cx="12188826"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6"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1" y="414780"/>
            <a:ext cx="7734300"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pPr/>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s-MX" smtClean="0"/>
              <a:pPr/>
              <a:t>‹Nº›</a:t>
            </a:fld>
            <a:endParaRPr lang="es-MX"/>
          </a:p>
        </p:txBody>
      </p:sp>
    </p:spTree>
    <p:extLst>
      <p:ext uri="{BB962C8B-B14F-4D97-AF65-F5344CB8AC3E}">
        <p14:creationId xmlns:p14="http://schemas.microsoft.com/office/powerpoint/2010/main" val="5549635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300708755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310313" y="3491508"/>
            <a:ext cx="5000625" cy="2741414"/>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310313" y="446484"/>
            <a:ext cx="5000625" cy="2741414"/>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892969" y="446484"/>
            <a:ext cx="5000625" cy="578643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solidFill>
                  <a:srgbClr val="FFFFFF"/>
                </a:solidFill>
              </a:rPr>
              <a:pPr/>
              <a:t>‹Nº›</a:t>
            </a:fld>
            <a:endParaRPr>
              <a:solidFill>
                <a:srgbClr val="FFFFFF"/>
              </a:solidFill>
            </a:endParaRPr>
          </a:p>
        </p:txBody>
      </p:sp>
    </p:spTree>
    <p:extLst>
      <p:ext uri="{BB962C8B-B14F-4D97-AF65-F5344CB8AC3E}">
        <p14:creationId xmlns:p14="http://schemas.microsoft.com/office/powerpoint/2010/main" val="153105425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92969" y="178594"/>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Texto del título</a:t>
            </a:r>
          </a:p>
        </p:txBody>
      </p:sp>
      <p:sp>
        <p:nvSpPr>
          <p:cNvPr id="3" name="Shape 3"/>
          <p:cNvSpPr>
            <a:spLocks noGrp="1"/>
          </p:cNvSpPr>
          <p:nvPr>
            <p:ph type="body" idx="1"/>
          </p:nvPr>
        </p:nvSpPr>
        <p:spPr>
          <a:xfrm>
            <a:off x="892969" y="182165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4" name="Shape 4"/>
          <p:cNvSpPr>
            <a:spLocks noGrp="1"/>
          </p:cNvSpPr>
          <p:nvPr>
            <p:ph type="sldNum" sz="quarter" idx="2"/>
          </p:nvPr>
        </p:nvSpPr>
        <p:spPr>
          <a:xfrm>
            <a:off x="5896083" y="6509742"/>
            <a:ext cx="387927" cy="297389"/>
          </a:xfrm>
          <a:prstGeom prst="rect">
            <a:avLst/>
          </a:prstGeom>
          <a:ln w="12700">
            <a:miter lim="400000"/>
          </a:ln>
        </p:spPr>
        <p:txBody>
          <a:bodyPr wrap="none" lIns="50800" tIns="50800" rIns="50800" bIns="50800">
            <a:spAutoFit/>
          </a:bodyPr>
          <a:lstStyle>
            <a:lvl1pPr>
              <a:defRPr sz="1266"/>
            </a:lvl1pPr>
          </a:lstStyle>
          <a:p>
            <a:pPr algn="ctr" defTabSz="410751" hangingPunct="0"/>
            <a:fld id="{86CB4B4D-7CA3-9044-876B-883B54F8677D}" type="slidenum">
              <a:rPr lang="es-MX" kern="0" smtClean="0">
                <a:solidFill>
                  <a:srgbClr val="FFFFFF"/>
                </a:solidFill>
                <a:sym typeface="Helvetica Light"/>
              </a:rPr>
              <a:pPr algn="ctr" defTabSz="410751" hangingPunct="0"/>
              <a:t>‹Nº›</a:t>
            </a:fld>
            <a:endParaRPr lang="es-MX" kern="0">
              <a:solidFill>
                <a:srgbClr val="FFFFFF"/>
              </a:solidFill>
              <a:sym typeface="Helvetica Light"/>
            </a:endParaRPr>
          </a:p>
        </p:txBody>
      </p:sp>
    </p:spTree>
    <p:extLst>
      <p:ext uri="{BB962C8B-B14F-4D97-AF65-F5344CB8AC3E}">
        <p14:creationId xmlns:p14="http://schemas.microsoft.com/office/powerpoint/2010/main" val="392835996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92969" y="178594"/>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Texto del título</a:t>
            </a:r>
          </a:p>
        </p:txBody>
      </p:sp>
      <p:sp>
        <p:nvSpPr>
          <p:cNvPr id="3" name="Shape 3"/>
          <p:cNvSpPr>
            <a:spLocks noGrp="1"/>
          </p:cNvSpPr>
          <p:nvPr>
            <p:ph type="body" idx="1"/>
          </p:nvPr>
        </p:nvSpPr>
        <p:spPr>
          <a:xfrm>
            <a:off x="892969" y="182165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4" name="Shape 4"/>
          <p:cNvSpPr>
            <a:spLocks noGrp="1"/>
          </p:cNvSpPr>
          <p:nvPr>
            <p:ph type="sldNum" sz="quarter" idx="2"/>
          </p:nvPr>
        </p:nvSpPr>
        <p:spPr>
          <a:xfrm>
            <a:off x="5896083" y="6509742"/>
            <a:ext cx="387927" cy="297389"/>
          </a:xfrm>
          <a:prstGeom prst="rect">
            <a:avLst/>
          </a:prstGeom>
          <a:ln w="12700">
            <a:miter lim="400000"/>
          </a:ln>
        </p:spPr>
        <p:txBody>
          <a:bodyPr wrap="none" lIns="50800" tIns="50800" rIns="50800" bIns="50800">
            <a:spAutoFit/>
          </a:bodyPr>
          <a:lstStyle>
            <a:lvl1pPr>
              <a:defRPr sz="1266"/>
            </a:lvl1pPr>
          </a:lstStyle>
          <a:p>
            <a:pPr algn="ctr" defTabSz="410751" hangingPunct="0"/>
            <a:fld id="{86CB4B4D-7CA3-9044-876B-883B54F8677D}" type="slidenum">
              <a:rPr lang="es-MX" kern="0" smtClean="0">
                <a:solidFill>
                  <a:srgbClr val="FFFFFF"/>
                </a:solidFill>
                <a:sym typeface="Helvetica Light"/>
              </a:rPr>
              <a:pPr algn="ctr" defTabSz="410751" hangingPunct="0"/>
              <a:t>‹Nº›</a:t>
            </a:fld>
            <a:endParaRPr lang="es-MX" kern="0">
              <a:solidFill>
                <a:srgbClr val="FFFFFF"/>
              </a:solidFill>
              <a:sym typeface="Helvetica Light"/>
            </a:endParaRPr>
          </a:p>
        </p:txBody>
      </p:sp>
    </p:spTree>
    <p:extLst>
      <p:ext uri="{BB962C8B-B14F-4D97-AF65-F5344CB8AC3E}">
        <p14:creationId xmlns:p14="http://schemas.microsoft.com/office/powerpoint/2010/main" val="311248352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92969" y="178594"/>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Texto del título</a:t>
            </a:r>
          </a:p>
        </p:txBody>
      </p:sp>
      <p:sp>
        <p:nvSpPr>
          <p:cNvPr id="3" name="Shape 3"/>
          <p:cNvSpPr>
            <a:spLocks noGrp="1"/>
          </p:cNvSpPr>
          <p:nvPr>
            <p:ph type="body" idx="1"/>
          </p:nvPr>
        </p:nvSpPr>
        <p:spPr>
          <a:xfrm>
            <a:off x="892969" y="182165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
        <p:nvSpPr>
          <p:cNvPr id="4" name="Shape 4"/>
          <p:cNvSpPr>
            <a:spLocks noGrp="1"/>
          </p:cNvSpPr>
          <p:nvPr>
            <p:ph type="sldNum" sz="quarter" idx="2"/>
          </p:nvPr>
        </p:nvSpPr>
        <p:spPr>
          <a:xfrm>
            <a:off x="5896083" y="6509742"/>
            <a:ext cx="387927" cy="297389"/>
          </a:xfrm>
          <a:prstGeom prst="rect">
            <a:avLst/>
          </a:prstGeom>
          <a:ln w="12700">
            <a:miter lim="400000"/>
          </a:ln>
        </p:spPr>
        <p:txBody>
          <a:bodyPr wrap="none" lIns="50800" tIns="50800" rIns="50800" bIns="50800">
            <a:spAutoFit/>
          </a:bodyPr>
          <a:lstStyle>
            <a:lvl1pPr>
              <a:defRPr sz="1266"/>
            </a:lvl1pPr>
          </a:lstStyle>
          <a:p>
            <a:pPr algn="ctr" defTabSz="410751" hangingPunct="0"/>
            <a:fld id="{86CB4B4D-7CA3-9044-876B-883B54F8677D}" type="slidenum">
              <a:rPr lang="es-MX" kern="0" smtClean="0">
                <a:solidFill>
                  <a:srgbClr val="FFFFFF"/>
                </a:solidFill>
                <a:sym typeface="Helvetica Light"/>
              </a:rPr>
              <a:pPr algn="ctr" defTabSz="410751" hangingPunct="0"/>
              <a:t>‹Nº›</a:t>
            </a:fld>
            <a:endParaRPr lang="es-MX" kern="0">
              <a:solidFill>
                <a:srgbClr val="FFFFFF"/>
              </a:solidFill>
              <a:sym typeface="Helvetica Light"/>
            </a:endParaRPr>
          </a:p>
        </p:txBody>
      </p:sp>
    </p:spTree>
    <p:extLst>
      <p:ext uri="{BB962C8B-B14F-4D97-AF65-F5344CB8AC3E}">
        <p14:creationId xmlns:p14="http://schemas.microsoft.com/office/powerpoint/2010/main" val="425214881"/>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FFFFFF"/>
          </a:solidFill>
          <a:uFillTx/>
          <a:latin typeface="+mn-lt"/>
          <a:ea typeface="+mn-ea"/>
          <a:cs typeface="+mn-cs"/>
          <a:sym typeface="Helvetica Light"/>
        </a:defRPr>
      </a:lvl9pPr>
    </p:titleStyle>
    <p:bodyStyle>
      <a:lvl1pPr marL="31252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1pPr>
      <a:lvl2pPr marL="62505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2pPr>
      <a:lvl3pPr marL="93758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3pPr>
      <a:lvl4pPr marL="125011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4pPr>
      <a:lvl5pPr marL="1562640"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672" b="0" i="0" u="none" strike="noStrike" cap="none" spc="0" baseline="0">
          <a:ln>
            <a:noFill/>
          </a:ln>
          <a:solidFill>
            <a:srgbClr val="FFFFFF"/>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A0649287-C6D7-402A-9418-1A4775857F8B}" type="datetimeFigureOut">
              <a:rPr lang="en-US" smtClean="0">
                <a:solidFill>
                  <a:srgbClr val="895D1D"/>
                </a:solidFill>
              </a:rPr>
              <a:pPr/>
              <a:t>10/11/2016</a:t>
            </a:fld>
            <a:endParaRPr lang="en-US">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1179C1E7-0211-49EC-8E48-42409135FA5E}" type="slidenum">
              <a:rPr lang="en-US" smtClean="0">
                <a:solidFill>
                  <a:srgbClr val="895D1D"/>
                </a:solidFill>
              </a:rPr>
              <a:pPr/>
              <a:t>‹Nº›</a:t>
            </a:fld>
            <a:endParaRPr lang="en-US">
              <a:solidFill>
                <a:srgbClr val="895D1D"/>
              </a:solidFill>
            </a:endParaRPr>
          </a:p>
        </p:txBody>
      </p:sp>
    </p:spTree>
    <p:extLst>
      <p:ext uri="{BB962C8B-B14F-4D97-AF65-F5344CB8AC3E}">
        <p14:creationId xmlns:p14="http://schemas.microsoft.com/office/powerpoint/2010/main" val="3462274372"/>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B905D42-0D35-45D3-AD05-5DC176974FE9}" type="datetimeFigureOut">
              <a:rPr lang="es-MX" smtClean="0"/>
              <a:pPr/>
              <a:t>11/10/2016</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1BBF035-04DB-4BEA-ABB4-E96DC4E95A24}" type="slidenum">
              <a:rPr lang="es-MX" smtClean="0"/>
              <a:pPr/>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8894420"/>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E15454-6AF8-4F6D-A7A1-992A599D46EC}" type="datetimeFigureOut">
              <a:rPr lang="es-MX" smtClean="0">
                <a:solidFill>
                  <a:prstClr val="black">
                    <a:tint val="75000"/>
                  </a:prstClr>
                </a:solidFill>
              </a:rPr>
              <a:pPr/>
              <a:t>11/10/2016</a:t>
            </a:fld>
            <a:endParaRPr lang="es-MX">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73F044-5437-4AAF-816B-ACFFF233A3A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5795501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79" y="1845734"/>
            <a:ext cx="100584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2" y="6459787"/>
            <a:ext cx="2472271" cy="365125"/>
          </a:xfrm>
          <a:prstGeom prst="rect">
            <a:avLst/>
          </a:prstGeom>
        </p:spPr>
        <p:txBody>
          <a:bodyPr vert="horz" lIns="91440" tIns="45720" rIns="91440" bIns="45720" rtlCol="0" anchor="ctr"/>
          <a:lstStyle>
            <a:lvl1pPr algn="l">
              <a:defRPr sz="900">
                <a:solidFill>
                  <a:srgbClr val="FFFFFF"/>
                </a:solidFill>
              </a:defRPr>
            </a:lvl1pPr>
          </a:lstStyle>
          <a:p>
            <a:pPr defTabSz="410751" hangingPunct="0"/>
            <a:fld id="{96DFF08F-DC6B-4601-B491-B0F83F6DD2DA}" type="datetimeFigureOut">
              <a:rPr lang="en-US" kern="0" smtClean="0">
                <a:sym typeface="Helvetica Light"/>
              </a:rPr>
              <a:pPr defTabSz="410751" hangingPunct="0"/>
              <a:t>10/11/2016</a:t>
            </a:fld>
            <a:endParaRPr lang="en-US" kern="0" dirty="0">
              <a:sym typeface="Helvetica Light"/>
            </a:endParaRPr>
          </a:p>
        </p:txBody>
      </p:sp>
      <p:sp>
        <p:nvSpPr>
          <p:cNvPr id="5" name="Footer Placeholder 4"/>
          <p:cNvSpPr>
            <a:spLocks noGrp="1"/>
          </p:cNvSpPr>
          <p:nvPr>
            <p:ph type="ftr" sz="quarter" idx="3"/>
          </p:nvPr>
        </p:nvSpPr>
        <p:spPr>
          <a:xfrm>
            <a:off x="3686186"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defTabSz="410751" hangingPunct="0"/>
            <a:endParaRPr lang="en-US" kern="0" dirty="0">
              <a:sym typeface="Helvetica Light"/>
            </a:endParaRPr>
          </a:p>
        </p:txBody>
      </p:sp>
      <p:sp>
        <p:nvSpPr>
          <p:cNvPr id="6" name="Slide Number Placeholder 5"/>
          <p:cNvSpPr>
            <a:spLocks noGrp="1"/>
          </p:cNvSpPr>
          <p:nvPr>
            <p:ph type="sldNum" sz="quarter" idx="4"/>
          </p:nvPr>
        </p:nvSpPr>
        <p:spPr>
          <a:xfrm>
            <a:off x="9900459" y="6459787"/>
            <a:ext cx="1312026" cy="365125"/>
          </a:xfrm>
          <a:prstGeom prst="rect">
            <a:avLst/>
          </a:prstGeom>
        </p:spPr>
        <p:txBody>
          <a:bodyPr vert="horz" lIns="91440" tIns="45720" rIns="91440" bIns="45720" rtlCol="0" anchor="ctr"/>
          <a:lstStyle>
            <a:lvl1pPr algn="r">
              <a:defRPr sz="1050">
                <a:solidFill>
                  <a:srgbClr val="FFFFFF"/>
                </a:solidFill>
              </a:defRPr>
            </a:lvl1pPr>
          </a:lstStyle>
          <a:p>
            <a:pPr defTabSz="410751" hangingPunct="0"/>
            <a:fld id="{86CB4B4D-7CA3-9044-876B-883B54F8677D}" type="slidenum">
              <a:rPr lang="es-MX" kern="0" smtClean="0">
                <a:sym typeface="Helvetica Light"/>
              </a:rPr>
              <a:pPr defTabSz="410751" hangingPunct="0"/>
              <a:t>‹Nº›</a:t>
            </a:fld>
            <a:endParaRPr lang="es-MX" kern="0">
              <a:sym typeface="Helvetica Light"/>
            </a:endParaRP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032567"/>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xStyles>
    <p:titleStyle>
      <a:lvl1pPr algn="l" defTabSz="914353"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35" indent="-91435" algn="l" defTabSz="914353"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28" indent="-182871" algn="l" defTabSz="914353"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899" indent="-182871"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770" indent="-182871"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40" indent="-182871"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944" indent="-228588"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933" indent="-228588"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923" indent="-228588"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913" indent="-228588" algn="l" defTabSz="914353"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0.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1.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1.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1.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1.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1.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1.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1.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1.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8.xml"/></Relationships>
</file>

<file path=ppt/slides/_rels/slide6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9.xml"/></Relationships>
</file>

<file path=ppt/slides/_rels/slide6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9.xml"/><Relationship Id="rId4" Type="http://schemas.openxmlformats.org/officeDocument/2006/relationships/image" Target="../media/image50.png"/></Relationships>
</file>

<file path=ppt/slides/_rels/slide6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1.xml"/></Relationships>
</file>

<file path=ppt/slides/_rels/slide7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9.xml"/></Relationships>
</file>

<file path=ppt/slides/_rels/slide7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9.xml"/></Relationships>
</file>

<file path=ppt/slides/_rels/slide7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9.xml"/></Relationships>
</file>

<file path=ppt/slides/_rels/slide7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1.xml"/></Relationships>
</file>

<file path=ppt/slides/_rels/slide8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9.xml"/></Relationships>
</file>

<file path=ppt/slides/_rels/slide8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9.xml"/></Relationships>
</file>

<file path=ppt/slides/_rels/slide8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9.xml"/></Relationships>
</file>

<file path=ppt/slides/_rels/slide8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r>
              <a:rPr dirty="0"/>
              <a:t>Of mice and men</a:t>
            </a:r>
          </a:p>
        </p:txBody>
      </p:sp>
      <p:sp>
        <p:nvSpPr>
          <p:cNvPr id="120" name="Shape 120"/>
          <p:cNvSpPr>
            <a:spLocks noGrp="1"/>
          </p:cNvSpPr>
          <p:nvPr>
            <p:ph type="subTitle" idx="1"/>
          </p:nvPr>
        </p:nvSpPr>
        <p:spPr>
          <a:prstGeom prst="rect">
            <a:avLst/>
          </a:prstGeom>
        </p:spPr>
        <p:txBody>
          <a:bodyPr/>
          <a:lstStyle/>
          <a:p>
            <a:r>
              <a:rPr dirty="0"/>
              <a:t>By: John </a:t>
            </a:r>
            <a:r>
              <a:rPr lang="en-US" dirty="0" err="1" smtClean="0"/>
              <a:t>Steinback</a:t>
            </a:r>
            <a:r>
              <a:rPr dirty="0" smtClean="0"/>
              <a:t>.</a:t>
            </a:r>
            <a:endParaRPr dirty="0"/>
          </a:p>
        </p:txBody>
      </p:sp>
      <p:pic>
        <p:nvPicPr>
          <p:cNvPr id="2" name="Imagen 1"/>
          <p:cNvPicPr>
            <a:picLocks noChangeAspect="1"/>
          </p:cNvPicPr>
          <p:nvPr/>
        </p:nvPicPr>
        <p:blipFill>
          <a:blip r:embed="rId2"/>
          <a:stretch>
            <a:fillRect/>
          </a:stretch>
        </p:blipFill>
        <p:spPr>
          <a:xfrm>
            <a:off x="4790123" y="304549"/>
            <a:ext cx="1784434" cy="3116810"/>
          </a:xfrm>
          <a:prstGeom prst="rect">
            <a:avLst/>
          </a:prstGeom>
        </p:spPr>
      </p:pic>
    </p:spTree>
    <p:extLst>
      <p:ext uri="{BB962C8B-B14F-4D97-AF65-F5344CB8AC3E}">
        <p14:creationId xmlns:p14="http://schemas.microsoft.com/office/powerpoint/2010/main" val="1098296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Of </a:t>
            </a:r>
            <a:r>
              <a:rPr lang="es-MX" dirty="0" err="1"/>
              <a:t>mice</a:t>
            </a:r>
            <a:r>
              <a:rPr lang="es-MX" dirty="0"/>
              <a:t> and </a:t>
            </a:r>
            <a:r>
              <a:rPr lang="es-MX" dirty="0" err="1"/>
              <a:t>men</a:t>
            </a:r>
            <a:endParaRPr lang="es-MX" dirty="0"/>
          </a:p>
        </p:txBody>
      </p:sp>
      <p:sp>
        <p:nvSpPr>
          <p:cNvPr id="3" name="Marcador de contenido 2"/>
          <p:cNvSpPr>
            <a:spLocks noGrp="1"/>
          </p:cNvSpPr>
          <p:nvPr>
            <p:ph idx="1"/>
          </p:nvPr>
        </p:nvSpPr>
        <p:spPr>
          <a:xfrm>
            <a:off x="1097280" y="1845734"/>
            <a:ext cx="6166406" cy="4207336"/>
          </a:xfrm>
        </p:spPr>
        <p:txBody>
          <a:bodyPr/>
          <a:lstStyle/>
          <a:p>
            <a:r>
              <a:rPr lang="es-MX" sz="2400" dirty="0" err="1"/>
              <a:t>Summary</a:t>
            </a:r>
            <a:endParaRPr lang="en-US" sz="2400" dirty="0" smtClean="0"/>
          </a:p>
          <a:p>
            <a:pPr algn="just"/>
            <a:r>
              <a:rPr lang="en-US" sz="2400" dirty="0" smtClean="0"/>
              <a:t>George </a:t>
            </a:r>
            <a:r>
              <a:rPr lang="en-US" sz="2400" dirty="0"/>
              <a:t>and Lennie, two migrant ranch worker, flee from Weed, California to a ranch near Salinas, California. They had to fled, because Lennie had scared a girl. He didn’t want to harm her, but he is not intelligent and he does not realize his own strength. </a:t>
            </a:r>
          </a:p>
          <a:p>
            <a:endParaRPr lang="es-MX" dirty="0"/>
          </a:p>
        </p:txBody>
      </p:sp>
      <p:pic>
        <p:nvPicPr>
          <p:cNvPr id="4" name="Imagen 3"/>
          <p:cNvPicPr>
            <a:picLocks noChangeAspect="1"/>
          </p:cNvPicPr>
          <p:nvPr/>
        </p:nvPicPr>
        <p:blipFill>
          <a:blip r:embed="rId2"/>
          <a:stretch>
            <a:fillRect/>
          </a:stretch>
        </p:blipFill>
        <p:spPr>
          <a:xfrm>
            <a:off x="8034203" y="1845734"/>
            <a:ext cx="2500715" cy="3896463"/>
          </a:xfrm>
          <a:prstGeom prst="rect">
            <a:avLst/>
          </a:prstGeom>
        </p:spPr>
      </p:pic>
    </p:spTree>
    <p:extLst>
      <p:ext uri="{BB962C8B-B14F-4D97-AF65-F5344CB8AC3E}">
        <p14:creationId xmlns:p14="http://schemas.microsoft.com/office/powerpoint/2010/main" val="1948682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title"/>
          </p:nvPr>
        </p:nvSpPr>
        <p:spPr>
          <a:prstGeom prst="rect">
            <a:avLst/>
          </a:prstGeom>
        </p:spPr>
        <p:txBody>
          <a:bodyPr/>
          <a:lstStyle/>
          <a:p>
            <a:r>
              <a:t>George</a:t>
            </a:r>
          </a:p>
        </p:txBody>
      </p:sp>
      <p:sp>
        <p:nvSpPr>
          <p:cNvPr id="126" name="Shape 126"/>
          <p:cNvSpPr>
            <a:spLocks noGrp="1"/>
          </p:cNvSpPr>
          <p:nvPr>
            <p:ph type="body" idx="1"/>
          </p:nvPr>
        </p:nvSpPr>
        <p:spPr>
          <a:xfrm>
            <a:off x="1097280" y="1737362"/>
            <a:ext cx="7804547" cy="4420195"/>
          </a:xfrm>
          <a:prstGeom prst="rect">
            <a:avLst/>
          </a:prstGeom>
        </p:spPr>
        <p:txBody>
          <a:bodyPr/>
          <a:lstStyle/>
          <a:p>
            <a:pPr marL="284400" indent="-284400" defTabSz="373783">
              <a:spcBef>
                <a:spcPts val="2672"/>
              </a:spcBef>
              <a:defRPr sz="3458"/>
            </a:pPr>
            <a:r>
              <a:rPr dirty="0"/>
              <a:t>Intelligent</a:t>
            </a:r>
          </a:p>
          <a:p>
            <a:pPr marL="284400" indent="-284400" defTabSz="373783">
              <a:spcBef>
                <a:spcPts val="2672"/>
              </a:spcBef>
              <a:defRPr sz="3458"/>
            </a:pPr>
            <a:r>
              <a:rPr dirty="0" smtClean="0"/>
              <a:t>Short</a:t>
            </a:r>
            <a:endParaRPr dirty="0"/>
          </a:p>
          <a:p>
            <a:pPr marL="284400" indent="-284400" defTabSz="373783">
              <a:spcBef>
                <a:spcPts val="2672"/>
              </a:spcBef>
              <a:defRPr sz="3458"/>
            </a:pPr>
            <a:r>
              <a:rPr dirty="0"/>
              <a:t>Talks for both of them</a:t>
            </a:r>
          </a:p>
          <a:p>
            <a:pPr marL="284400" indent="-284400" defTabSz="373783">
              <a:spcBef>
                <a:spcPts val="2672"/>
              </a:spcBef>
              <a:defRPr sz="3458"/>
            </a:pPr>
            <a:r>
              <a:rPr dirty="0"/>
              <a:t>Became frustrated and angry</a:t>
            </a:r>
          </a:p>
          <a:p>
            <a:pPr marL="284400" indent="-284400" defTabSz="373783">
              <a:spcBef>
                <a:spcPts val="2672"/>
              </a:spcBef>
              <a:defRPr sz="3458"/>
            </a:pPr>
            <a:r>
              <a:rPr dirty="0"/>
              <a:t>Feels loneliness, fear, humiliation and pride thorough the </a:t>
            </a:r>
            <a:r>
              <a:rPr dirty="0" smtClean="0"/>
              <a:t>story</a:t>
            </a:r>
            <a:r>
              <a:rPr dirty="0"/>
              <a:t>.</a:t>
            </a:r>
          </a:p>
        </p:txBody>
      </p:sp>
      <p:pic>
        <p:nvPicPr>
          <p:cNvPr id="2" name="Imagen 1"/>
          <p:cNvPicPr>
            <a:picLocks noChangeAspect="1"/>
          </p:cNvPicPr>
          <p:nvPr/>
        </p:nvPicPr>
        <p:blipFill>
          <a:blip r:embed="rId2"/>
          <a:stretch>
            <a:fillRect/>
          </a:stretch>
        </p:blipFill>
        <p:spPr>
          <a:xfrm>
            <a:off x="7474039" y="2096577"/>
            <a:ext cx="3951387" cy="2538264"/>
          </a:xfrm>
          <a:prstGeom prst="rect">
            <a:avLst/>
          </a:prstGeom>
        </p:spPr>
      </p:pic>
    </p:spTree>
    <p:extLst>
      <p:ext uri="{BB962C8B-B14F-4D97-AF65-F5344CB8AC3E}">
        <p14:creationId xmlns:p14="http://schemas.microsoft.com/office/powerpoint/2010/main" val="3958638109"/>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p>
            <a:r>
              <a:t>Lennie</a:t>
            </a:r>
          </a:p>
        </p:txBody>
      </p:sp>
      <p:sp>
        <p:nvSpPr>
          <p:cNvPr id="129" name="Shape 129"/>
          <p:cNvSpPr>
            <a:spLocks noGrp="1"/>
          </p:cNvSpPr>
          <p:nvPr>
            <p:ph type="body" idx="1"/>
          </p:nvPr>
        </p:nvSpPr>
        <p:spPr>
          <a:xfrm>
            <a:off x="1097280" y="1737362"/>
            <a:ext cx="7804547" cy="4420195"/>
          </a:xfrm>
          <a:prstGeom prst="rect">
            <a:avLst/>
          </a:prstGeom>
        </p:spPr>
        <p:txBody>
          <a:bodyPr>
            <a:normAutofit fontScale="92500" lnSpcReduction="20000"/>
          </a:bodyPr>
          <a:lstStyle/>
          <a:p>
            <a:pPr marL="284400" indent="-284400" defTabSz="373783">
              <a:spcBef>
                <a:spcPts val="2672"/>
              </a:spcBef>
              <a:defRPr sz="3458"/>
            </a:pPr>
            <a:r>
              <a:rPr dirty="0" smtClean="0"/>
              <a:t>Less </a:t>
            </a:r>
            <a:r>
              <a:rPr dirty="0"/>
              <a:t>intelligent </a:t>
            </a:r>
          </a:p>
          <a:p>
            <a:pPr marL="284400" indent="-284400" defTabSz="373783">
              <a:spcBef>
                <a:spcPts val="2672"/>
              </a:spcBef>
              <a:defRPr sz="3458"/>
            </a:pPr>
            <a:r>
              <a:rPr dirty="0"/>
              <a:t>Tall</a:t>
            </a:r>
          </a:p>
          <a:p>
            <a:pPr marL="284400" indent="-284400" defTabSz="373783">
              <a:spcBef>
                <a:spcPts val="2672"/>
              </a:spcBef>
              <a:defRPr sz="3458"/>
            </a:pPr>
            <a:r>
              <a:rPr dirty="0"/>
              <a:t>Strong</a:t>
            </a:r>
          </a:p>
          <a:p>
            <a:pPr marL="284400" indent="-284400" defTabSz="373783">
              <a:spcBef>
                <a:spcPts val="2672"/>
              </a:spcBef>
              <a:defRPr sz="3458"/>
            </a:pPr>
            <a:r>
              <a:rPr dirty="0"/>
              <a:t>Tries to keep quiet.</a:t>
            </a:r>
          </a:p>
          <a:p>
            <a:pPr marL="284400" indent="-284400" defTabSz="373783">
              <a:spcBef>
                <a:spcPts val="2672"/>
              </a:spcBef>
              <a:defRPr sz="3458"/>
            </a:pPr>
            <a:r>
              <a:rPr dirty="0"/>
              <a:t> Feels frustrated and angry too</a:t>
            </a:r>
          </a:p>
          <a:p>
            <a:pPr marL="284400" indent="-284400" defTabSz="373783">
              <a:spcBef>
                <a:spcPts val="2672"/>
              </a:spcBef>
              <a:defRPr sz="3458"/>
            </a:pPr>
            <a:r>
              <a:rPr lang="es-MX" dirty="0" smtClean="0"/>
              <a:t>A</a:t>
            </a:r>
            <a:r>
              <a:rPr dirty="0" err="1" smtClean="0"/>
              <a:t>lso</a:t>
            </a:r>
            <a:r>
              <a:rPr lang="es-MX" dirty="0" smtClean="0"/>
              <a:t> </a:t>
            </a:r>
            <a:r>
              <a:rPr lang="es-MX" dirty="0" err="1" smtClean="0"/>
              <a:t>experiences</a:t>
            </a:r>
            <a:r>
              <a:rPr dirty="0" smtClean="0"/>
              <a:t> </a:t>
            </a:r>
            <a:r>
              <a:rPr dirty="0"/>
              <a:t>loneliness, </a:t>
            </a:r>
            <a:r>
              <a:rPr dirty="0" smtClean="0"/>
              <a:t>fear</a:t>
            </a:r>
            <a:r>
              <a:rPr lang="es-MX" dirty="0" smtClean="0"/>
              <a:t>,</a:t>
            </a:r>
            <a:r>
              <a:rPr dirty="0" smtClean="0"/>
              <a:t> </a:t>
            </a:r>
            <a:r>
              <a:rPr dirty="0"/>
              <a:t>humiliation and pride thorough </a:t>
            </a:r>
            <a:r>
              <a:rPr lang="es-MX" dirty="0" err="1" smtClean="0"/>
              <a:t>th</a:t>
            </a:r>
            <a:r>
              <a:rPr dirty="0" smtClean="0"/>
              <a:t>e story</a:t>
            </a:r>
            <a:r>
              <a:rPr lang="es-MX" dirty="0" smtClean="0"/>
              <a:t>.</a:t>
            </a:r>
            <a:endParaRPr dirty="0"/>
          </a:p>
        </p:txBody>
      </p:sp>
      <p:pic>
        <p:nvPicPr>
          <p:cNvPr id="2" name="Imagen 1"/>
          <p:cNvPicPr>
            <a:picLocks noChangeAspect="1"/>
          </p:cNvPicPr>
          <p:nvPr/>
        </p:nvPicPr>
        <p:blipFill>
          <a:blip r:embed="rId2"/>
          <a:stretch>
            <a:fillRect/>
          </a:stretch>
        </p:blipFill>
        <p:spPr>
          <a:xfrm>
            <a:off x="8642420" y="1011983"/>
            <a:ext cx="2772668" cy="4118818"/>
          </a:xfrm>
          <a:prstGeom prst="rect">
            <a:avLst/>
          </a:prstGeom>
        </p:spPr>
      </p:pic>
    </p:spTree>
    <p:extLst>
      <p:ext uri="{BB962C8B-B14F-4D97-AF65-F5344CB8AC3E}">
        <p14:creationId xmlns:p14="http://schemas.microsoft.com/office/powerpoint/2010/main" val="389574097"/>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title"/>
          </p:nvPr>
        </p:nvSpPr>
        <p:spPr>
          <a:prstGeom prst="rect">
            <a:avLst/>
          </a:prstGeom>
        </p:spPr>
        <p:txBody>
          <a:bodyPr/>
          <a:lstStyle/>
          <a:p>
            <a:r>
              <a:t>Curley</a:t>
            </a:r>
          </a:p>
        </p:txBody>
      </p:sp>
      <p:sp>
        <p:nvSpPr>
          <p:cNvPr id="132" name="Shape 132"/>
          <p:cNvSpPr>
            <a:spLocks noGrp="1"/>
          </p:cNvSpPr>
          <p:nvPr>
            <p:ph type="body" idx="1"/>
          </p:nvPr>
        </p:nvSpPr>
        <p:spPr>
          <a:xfrm>
            <a:off x="1097280" y="1845734"/>
            <a:ext cx="10058400" cy="4168700"/>
          </a:xfrm>
          <a:prstGeom prst="rect">
            <a:avLst/>
          </a:prstGeom>
        </p:spPr>
        <p:txBody>
          <a:bodyPr>
            <a:normAutofit/>
          </a:bodyPr>
          <a:lstStyle/>
          <a:p>
            <a:r>
              <a:rPr lang="es-MX" sz="2400" dirty="0" smtClean="0"/>
              <a:t>A</a:t>
            </a:r>
            <a:r>
              <a:rPr sz="2400" dirty="0" err="1" smtClean="0"/>
              <a:t>lways</a:t>
            </a:r>
            <a:r>
              <a:rPr sz="2400" dirty="0" smtClean="0"/>
              <a:t> </a:t>
            </a:r>
            <a:r>
              <a:rPr sz="2400" dirty="0" err="1" smtClean="0"/>
              <a:t>tr</a:t>
            </a:r>
            <a:r>
              <a:rPr lang="es-MX" sz="2400" dirty="0" smtClean="0"/>
              <a:t>ying</a:t>
            </a:r>
            <a:r>
              <a:rPr sz="2400" dirty="0" smtClean="0"/>
              <a:t> </a:t>
            </a:r>
            <a:r>
              <a:rPr sz="2400" dirty="0"/>
              <a:t>to get into </a:t>
            </a:r>
            <a:r>
              <a:rPr sz="2400" dirty="0" smtClean="0"/>
              <a:t>fight</a:t>
            </a:r>
            <a:r>
              <a:rPr lang="es-MX" sz="2400" dirty="0" smtClean="0"/>
              <a:t>s</a:t>
            </a:r>
            <a:r>
              <a:rPr sz="2400" dirty="0" smtClean="0"/>
              <a:t> </a:t>
            </a:r>
            <a:r>
              <a:rPr sz="2400" dirty="0"/>
              <a:t>with bigger people than him</a:t>
            </a:r>
          </a:p>
          <a:p>
            <a:r>
              <a:rPr sz="2400" dirty="0"/>
              <a:t>Son of the owner of the </a:t>
            </a:r>
            <a:r>
              <a:rPr sz="2400" dirty="0" smtClean="0"/>
              <a:t>ranch</a:t>
            </a:r>
            <a:r>
              <a:rPr lang="es-MX" sz="2400" dirty="0" smtClean="0"/>
              <a:t>. A </a:t>
            </a:r>
            <a:r>
              <a:rPr lang="es-MX" sz="2400" dirty="0" err="1" smtClean="0"/>
              <a:t>coward</a:t>
            </a:r>
            <a:r>
              <a:rPr lang="es-MX" sz="2400" dirty="0" smtClean="0"/>
              <a:t>.</a:t>
            </a:r>
            <a:endParaRPr sz="2400" dirty="0"/>
          </a:p>
        </p:txBody>
      </p:sp>
      <p:pic>
        <p:nvPicPr>
          <p:cNvPr id="2" name="Imagen 1"/>
          <p:cNvPicPr>
            <a:picLocks noChangeAspect="1"/>
          </p:cNvPicPr>
          <p:nvPr/>
        </p:nvPicPr>
        <p:blipFill>
          <a:blip r:embed="rId2"/>
          <a:stretch>
            <a:fillRect/>
          </a:stretch>
        </p:blipFill>
        <p:spPr>
          <a:xfrm>
            <a:off x="3962766" y="3352563"/>
            <a:ext cx="3549162" cy="2661871"/>
          </a:xfrm>
          <a:prstGeom prst="rect">
            <a:avLst/>
          </a:prstGeom>
        </p:spPr>
      </p:pic>
    </p:spTree>
    <p:extLst>
      <p:ext uri="{BB962C8B-B14F-4D97-AF65-F5344CB8AC3E}">
        <p14:creationId xmlns:p14="http://schemas.microsoft.com/office/powerpoint/2010/main" val="2390734394"/>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title"/>
          </p:nvPr>
        </p:nvSpPr>
        <p:spPr>
          <a:prstGeom prst="rect">
            <a:avLst/>
          </a:prstGeom>
        </p:spPr>
        <p:txBody>
          <a:bodyPr/>
          <a:lstStyle/>
          <a:p>
            <a:r>
              <a:t>Curley’s wife</a:t>
            </a:r>
          </a:p>
        </p:txBody>
      </p:sp>
      <p:sp>
        <p:nvSpPr>
          <p:cNvPr id="135" name="Shape 135"/>
          <p:cNvSpPr>
            <a:spLocks noGrp="1"/>
          </p:cNvSpPr>
          <p:nvPr>
            <p:ph type="body" idx="1"/>
          </p:nvPr>
        </p:nvSpPr>
        <p:spPr>
          <a:xfrm>
            <a:off x="1097280" y="1876741"/>
            <a:ext cx="6329720" cy="3056243"/>
          </a:xfrm>
          <a:prstGeom prst="rect">
            <a:avLst/>
          </a:prstGeom>
        </p:spPr>
        <p:txBody>
          <a:bodyPr>
            <a:normAutofit fontScale="70000" lnSpcReduction="20000"/>
          </a:bodyPr>
          <a:lstStyle/>
          <a:p>
            <a:pPr marL="306277" indent="-306277" algn="just" defTabSz="402536">
              <a:spcBef>
                <a:spcPts val="2883"/>
              </a:spcBef>
              <a:defRPr sz="3724"/>
            </a:pPr>
            <a:r>
              <a:rPr dirty="0"/>
              <a:t>Promiscuous  </a:t>
            </a:r>
          </a:p>
          <a:p>
            <a:pPr marL="306277" indent="-306277" algn="just" defTabSz="402536">
              <a:spcBef>
                <a:spcPts val="2883"/>
              </a:spcBef>
              <a:defRPr sz="3724"/>
            </a:pPr>
            <a:r>
              <a:rPr dirty="0"/>
              <a:t>Sensual </a:t>
            </a:r>
          </a:p>
          <a:p>
            <a:pPr marL="306277" indent="-306277" algn="just" defTabSz="402536">
              <a:spcBef>
                <a:spcPts val="2883"/>
              </a:spcBef>
              <a:defRPr sz="3724"/>
            </a:pPr>
            <a:r>
              <a:rPr dirty="0" smtClean="0"/>
              <a:t>Look</a:t>
            </a:r>
            <a:r>
              <a:rPr lang="es-MX" dirty="0" err="1" smtClean="0"/>
              <a:t>ing</a:t>
            </a:r>
            <a:r>
              <a:rPr dirty="0" smtClean="0"/>
              <a:t> </a:t>
            </a:r>
            <a:r>
              <a:rPr dirty="0"/>
              <a:t>for love </a:t>
            </a:r>
            <a:r>
              <a:rPr lang="es-MX" dirty="0" err="1" smtClean="0"/>
              <a:t>among</a:t>
            </a:r>
            <a:r>
              <a:rPr lang="es-MX" dirty="0" smtClean="0"/>
              <a:t> </a:t>
            </a:r>
            <a:r>
              <a:rPr lang="es-MX" dirty="0" err="1" smtClean="0"/>
              <a:t>the</a:t>
            </a:r>
            <a:r>
              <a:rPr lang="es-MX" dirty="0" smtClean="0"/>
              <a:t> </a:t>
            </a:r>
            <a:r>
              <a:rPr dirty="0" smtClean="0"/>
              <a:t>workers </a:t>
            </a:r>
            <a:endParaRPr dirty="0"/>
          </a:p>
          <a:p>
            <a:pPr marL="306277" indent="-306277" algn="just" defTabSz="402536">
              <a:spcBef>
                <a:spcPts val="2883"/>
              </a:spcBef>
              <a:defRPr sz="3724"/>
            </a:pPr>
            <a:r>
              <a:rPr lang="es-MX" dirty="0" smtClean="0"/>
              <a:t>Faces</a:t>
            </a:r>
            <a:r>
              <a:rPr dirty="0" smtClean="0"/>
              <a:t> </a:t>
            </a:r>
            <a:r>
              <a:rPr dirty="0"/>
              <a:t>great disappointment </a:t>
            </a:r>
            <a:r>
              <a:rPr lang="es-MX" dirty="0" smtClean="0"/>
              <a:t>as a </a:t>
            </a:r>
            <a:r>
              <a:rPr lang="es-MX" dirty="0" err="1" smtClean="0"/>
              <a:t>young</a:t>
            </a:r>
            <a:r>
              <a:rPr lang="es-MX" dirty="0" smtClean="0"/>
              <a:t> </a:t>
            </a:r>
            <a:r>
              <a:rPr lang="es-MX" dirty="0" err="1" smtClean="0"/>
              <a:t>person</a:t>
            </a:r>
            <a:r>
              <a:rPr lang="es-MX" dirty="0" smtClean="0"/>
              <a:t>. S</a:t>
            </a:r>
            <a:r>
              <a:rPr dirty="0" smtClean="0"/>
              <a:t>he </a:t>
            </a:r>
            <a:r>
              <a:rPr dirty="0"/>
              <a:t>wanted to become a movie star, but her mother wouldn’t </a:t>
            </a:r>
            <a:r>
              <a:rPr lang="es-MX" dirty="0" err="1" smtClean="0"/>
              <a:t>let</a:t>
            </a:r>
            <a:r>
              <a:rPr lang="es-MX" dirty="0" smtClean="0"/>
              <a:t> </a:t>
            </a:r>
            <a:r>
              <a:rPr dirty="0" smtClean="0"/>
              <a:t>her</a:t>
            </a:r>
            <a:r>
              <a:rPr lang="es-MX" dirty="0" smtClean="0"/>
              <a:t>.</a:t>
            </a:r>
            <a:endParaRPr dirty="0"/>
          </a:p>
        </p:txBody>
      </p:sp>
      <p:pic>
        <p:nvPicPr>
          <p:cNvPr id="2" name="Imagen 1"/>
          <p:cNvPicPr>
            <a:picLocks noChangeAspect="1"/>
          </p:cNvPicPr>
          <p:nvPr/>
        </p:nvPicPr>
        <p:blipFill>
          <a:blip r:embed="rId2"/>
          <a:stretch>
            <a:fillRect/>
          </a:stretch>
        </p:blipFill>
        <p:spPr>
          <a:xfrm>
            <a:off x="7748795" y="1876741"/>
            <a:ext cx="3041734" cy="2281300"/>
          </a:xfrm>
          <a:prstGeom prst="rect">
            <a:avLst/>
          </a:prstGeom>
        </p:spPr>
      </p:pic>
    </p:spTree>
    <p:extLst>
      <p:ext uri="{BB962C8B-B14F-4D97-AF65-F5344CB8AC3E}">
        <p14:creationId xmlns:p14="http://schemas.microsoft.com/office/powerpoint/2010/main" val="3007123844"/>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p:cNvSpPr>
          <p:nvPr>
            <p:ph type="title"/>
          </p:nvPr>
        </p:nvSpPr>
        <p:spPr>
          <a:prstGeom prst="rect">
            <a:avLst/>
          </a:prstGeom>
        </p:spPr>
        <p:txBody>
          <a:bodyPr/>
          <a:lstStyle/>
          <a:p>
            <a:r>
              <a:t>Candy</a:t>
            </a:r>
          </a:p>
        </p:txBody>
      </p:sp>
      <p:sp>
        <p:nvSpPr>
          <p:cNvPr id="138" name="Shape 138"/>
          <p:cNvSpPr>
            <a:spLocks noGrp="1"/>
          </p:cNvSpPr>
          <p:nvPr>
            <p:ph type="body" idx="1"/>
          </p:nvPr>
        </p:nvSpPr>
        <p:spPr>
          <a:prstGeom prst="rect">
            <a:avLst/>
          </a:prstGeom>
        </p:spPr>
        <p:txBody>
          <a:bodyPr/>
          <a:lstStyle/>
          <a:p>
            <a:r>
              <a:rPr sz="2400" dirty="0"/>
              <a:t>Old</a:t>
            </a:r>
          </a:p>
          <a:p>
            <a:r>
              <a:rPr sz="2400" dirty="0"/>
              <a:t>Lonely </a:t>
            </a:r>
          </a:p>
          <a:p>
            <a:r>
              <a:rPr sz="2400" dirty="0"/>
              <a:t>Lives only with his shepherd dog</a:t>
            </a:r>
          </a:p>
          <a:p>
            <a:r>
              <a:rPr dirty="0" smtClean="0"/>
              <a:t> </a:t>
            </a:r>
            <a:endParaRPr dirty="0"/>
          </a:p>
        </p:txBody>
      </p:sp>
      <p:pic>
        <p:nvPicPr>
          <p:cNvPr id="3" name="Imagen 2"/>
          <p:cNvPicPr>
            <a:picLocks noChangeAspect="1"/>
          </p:cNvPicPr>
          <p:nvPr/>
        </p:nvPicPr>
        <p:blipFill>
          <a:blip r:embed="rId2"/>
          <a:stretch>
            <a:fillRect/>
          </a:stretch>
        </p:blipFill>
        <p:spPr>
          <a:xfrm>
            <a:off x="6868510" y="1845734"/>
            <a:ext cx="3098484" cy="2449278"/>
          </a:xfrm>
          <a:prstGeom prst="rect">
            <a:avLst/>
          </a:prstGeom>
        </p:spPr>
      </p:pic>
    </p:spTree>
    <p:extLst>
      <p:ext uri="{BB962C8B-B14F-4D97-AF65-F5344CB8AC3E}">
        <p14:creationId xmlns:p14="http://schemas.microsoft.com/office/powerpoint/2010/main" val="548195941"/>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title"/>
          </p:nvPr>
        </p:nvSpPr>
        <p:spPr>
          <a:prstGeom prst="rect">
            <a:avLst/>
          </a:prstGeom>
        </p:spPr>
        <p:txBody>
          <a:bodyPr/>
          <a:lstStyle/>
          <a:p>
            <a:r>
              <a:t>Crooks</a:t>
            </a:r>
          </a:p>
        </p:txBody>
      </p:sp>
      <p:sp>
        <p:nvSpPr>
          <p:cNvPr id="141" name="Shape 141"/>
          <p:cNvSpPr>
            <a:spLocks noGrp="1"/>
          </p:cNvSpPr>
          <p:nvPr>
            <p:ph type="body" idx="1"/>
          </p:nvPr>
        </p:nvSpPr>
        <p:spPr>
          <a:prstGeom prst="rect">
            <a:avLst/>
          </a:prstGeom>
        </p:spPr>
        <p:txBody>
          <a:bodyPr>
            <a:normAutofit/>
          </a:bodyPr>
          <a:lstStyle/>
          <a:p>
            <a:r>
              <a:rPr sz="2400" dirty="0"/>
              <a:t>Black worker </a:t>
            </a:r>
          </a:p>
          <a:p>
            <a:r>
              <a:rPr sz="2400" dirty="0"/>
              <a:t>Lonely </a:t>
            </a:r>
          </a:p>
          <a:p>
            <a:r>
              <a:rPr sz="2400" dirty="0"/>
              <a:t>Neat</a:t>
            </a:r>
          </a:p>
          <a:p>
            <a:r>
              <a:rPr sz="2400" dirty="0"/>
              <a:t>Almost never speaks to anybody. </a:t>
            </a:r>
          </a:p>
          <a:p>
            <a:r>
              <a:rPr sz="2400" dirty="0"/>
              <a:t>Works with the horses </a:t>
            </a:r>
          </a:p>
        </p:txBody>
      </p:sp>
      <p:pic>
        <p:nvPicPr>
          <p:cNvPr id="2" name="Imagen 1"/>
          <p:cNvPicPr>
            <a:picLocks noChangeAspect="1"/>
          </p:cNvPicPr>
          <p:nvPr/>
        </p:nvPicPr>
        <p:blipFill>
          <a:blip r:embed="rId2"/>
          <a:stretch>
            <a:fillRect/>
          </a:stretch>
        </p:blipFill>
        <p:spPr>
          <a:xfrm>
            <a:off x="6420380" y="1821655"/>
            <a:ext cx="3339309" cy="2505645"/>
          </a:xfrm>
          <a:prstGeom prst="rect">
            <a:avLst/>
          </a:prstGeom>
        </p:spPr>
      </p:pic>
    </p:spTree>
    <p:extLst>
      <p:ext uri="{BB962C8B-B14F-4D97-AF65-F5344CB8AC3E}">
        <p14:creationId xmlns:p14="http://schemas.microsoft.com/office/powerpoint/2010/main" val="3948381911"/>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title"/>
          </p:nvPr>
        </p:nvSpPr>
        <p:spPr>
          <a:prstGeom prst="rect">
            <a:avLst/>
          </a:prstGeom>
        </p:spPr>
        <p:txBody>
          <a:bodyPr/>
          <a:lstStyle/>
          <a:p>
            <a:r>
              <a:t>Carlson</a:t>
            </a:r>
          </a:p>
        </p:txBody>
      </p:sp>
      <p:sp>
        <p:nvSpPr>
          <p:cNvPr id="144" name="Shape 144"/>
          <p:cNvSpPr>
            <a:spLocks noGrp="1"/>
          </p:cNvSpPr>
          <p:nvPr>
            <p:ph type="body" idx="1"/>
          </p:nvPr>
        </p:nvSpPr>
        <p:spPr>
          <a:prstGeom prst="rect">
            <a:avLst/>
          </a:prstGeom>
        </p:spPr>
        <p:txBody>
          <a:bodyPr/>
          <a:lstStyle/>
          <a:p>
            <a:r>
              <a:rPr sz="2400" dirty="0"/>
              <a:t>Worker </a:t>
            </a:r>
          </a:p>
          <a:p>
            <a:r>
              <a:rPr sz="2400" dirty="0"/>
              <a:t>Enjoys playing cards with the other </a:t>
            </a:r>
            <a:r>
              <a:rPr sz="2400" dirty="0" smtClean="0"/>
              <a:t>workers</a:t>
            </a:r>
            <a:r>
              <a:rPr lang="es-MX" dirty="0" smtClean="0"/>
              <a:t>.</a:t>
            </a:r>
            <a:r>
              <a:rPr dirty="0" smtClean="0"/>
              <a:t> </a:t>
            </a:r>
            <a:endParaRPr dirty="0"/>
          </a:p>
        </p:txBody>
      </p:sp>
      <p:pic>
        <p:nvPicPr>
          <p:cNvPr id="2" name="Imagen 1"/>
          <p:cNvPicPr>
            <a:picLocks noChangeAspect="1"/>
          </p:cNvPicPr>
          <p:nvPr/>
        </p:nvPicPr>
        <p:blipFill>
          <a:blip r:embed="rId2"/>
          <a:stretch>
            <a:fillRect/>
          </a:stretch>
        </p:blipFill>
        <p:spPr>
          <a:xfrm>
            <a:off x="7457777" y="1995785"/>
            <a:ext cx="2652138" cy="2933608"/>
          </a:xfrm>
          <a:prstGeom prst="rect">
            <a:avLst/>
          </a:prstGeom>
        </p:spPr>
      </p:pic>
    </p:spTree>
    <p:extLst>
      <p:ext uri="{BB962C8B-B14F-4D97-AF65-F5344CB8AC3E}">
        <p14:creationId xmlns:p14="http://schemas.microsoft.com/office/powerpoint/2010/main" val="3048819907"/>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title"/>
          </p:nvPr>
        </p:nvSpPr>
        <p:spPr>
          <a:prstGeom prst="rect">
            <a:avLst/>
          </a:prstGeom>
        </p:spPr>
        <p:txBody>
          <a:bodyPr/>
          <a:lstStyle/>
          <a:p>
            <a:r>
              <a:t>Slim</a:t>
            </a:r>
          </a:p>
        </p:txBody>
      </p:sp>
      <p:sp>
        <p:nvSpPr>
          <p:cNvPr id="147" name="Shape 147"/>
          <p:cNvSpPr>
            <a:spLocks noGrp="1"/>
          </p:cNvSpPr>
          <p:nvPr>
            <p:ph type="body" idx="1"/>
          </p:nvPr>
        </p:nvSpPr>
        <p:spPr>
          <a:xfrm>
            <a:off x="1097280" y="609022"/>
            <a:ext cx="7543801" cy="2256680"/>
          </a:xfrm>
          <a:prstGeom prst="rect">
            <a:avLst/>
          </a:prstGeom>
        </p:spPr>
        <p:txBody>
          <a:bodyPr>
            <a:normAutofit fontScale="92500" lnSpcReduction="20000"/>
          </a:bodyPr>
          <a:lstStyle/>
          <a:p>
            <a:endParaRPr lang="es-MX" dirty="0" smtClean="0"/>
          </a:p>
          <a:p>
            <a:endParaRPr lang="es-MX" dirty="0"/>
          </a:p>
          <a:p>
            <a:endParaRPr lang="es-MX" dirty="0" smtClean="0"/>
          </a:p>
          <a:p>
            <a:endParaRPr lang="es-MX" dirty="0"/>
          </a:p>
          <a:p>
            <a:r>
              <a:rPr sz="2600" dirty="0" smtClean="0"/>
              <a:t>A </a:t>
            </a:r>
            <a:r>
              <a:rPr sz="2600" dirty="0"/>
              <a:t>worker of the farm whose work is organizing the others and taking care of them.</a:t>
            </a:r>
          </a:p>
        </p:txBody>
      </p:sp>
      <p:pic>
        <p:nvPicPr>
          <p:cNvPr id="2" name="Imagen 1"/>
          <p:cNvPicPr>
            <a:picLocks noChangeAspect="1"/>
          </p:cNvPicPr>
          <p:nvPr/>
        </p:nvPicPr>
        <p:blipFill>
          <a:blip r:embed="rId2"/>
          <a:stretch>
            <a:fillRect/>
          </a:stretch>
        </p:blipFill>
        <p:spPr>
          <a:xfrm>
            <a:off x="3828873" y="3391288"/>
            <a:ext cx="4794287" cy="2558951"/>
          </a:xfrm>
          <a:prstGeom prst="rect">
            <a:avLst/>
          </a:prstGeom>
        </p:spPr>
      </p:pic>
    </p:spTree>
    <p:extLst>
      <p:ext uri="{BB962C8B-B14F-4D97-AF65-F5344CB8AC3E}">
        <p14:creationId xmlns:p14="http://schemas.microsoft.com/office/powerpoint/2010/main" val="193592639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title"/>
          </p:nvPr>
        </p:nvSpPr>
        <p:spPr>
          <a:prstGeom prst="rect">
            <a:avLst/>
          </a:prstGeom>
        </p:spPr>
        <p:txBody>
          <a:bodyPr/>
          <a:lstStyle/>
          <a:p>
            <a:r>
              <a:t>Theme List</a:t>
            </a:r>
          </a:p>
        </p:txBody>
      </p:sp>
      <p:sp>
        <p:nvSpPr>
          <p:cNvPr id="150" name="Shape 150"/>
          <p:cNvSpPr>
            <a:spLocks noGrp="1"/>
          </p:cNvSpPr>
          <p:nvPr>
            <p:ph type="body" idx="1"/>
          </p:nvPr>
        </p:nvSpPr>
        <p:spPr>
          <a:xfrm>
            <a:off x="1097280" y="1737362"/>
            <a:ext cx="7737217" cy="4023360"/>
          </a:xfrm>
          <a:prstGeom prst="rect">
            <a:avLst/>
          </a:prstGeom>
        </p:spPr>
        <p:txBody>
          <a:bodyPr>
            <a:normAutofit lnSpcReduction="10000"/>
          </a:bodyPr>
          <a:lstStyle/>
          <a:p>
            <a:pPr defTabSz="242342">
              <a:spcBef>
                <a:spcPts val="1687"/>
              </a:spcBef>
              <a:buFont typeface="Arial" panose="020B0604020202020204" pitchFamily="34" charset="0"/>
              <a:buChar char="•"/>
              <a:defRPr sz="2241"/>
            </a:pPr>
            <a:r>
              <a:rPr lang="es-MX" dirty="0" err="1" smtClean="0"/>
              <a:t>The</a:t>
            </a:r>
            <a:r>
              <a:rPr lang="es-MX" dirty="0" smtClean="0"/>
              <a:t> </a:t>
            </a:r>
            <a:r>
              <a:rPr lang="es-MX" dirty="0" err="1" smtClean="0"/>
              <a:t>importance</a:t>
            </a:r>
            <a:r>
              <a:rPr lang="es-MX" dirty="0" smtClean="0"/>
              <a:t> of </a:t>
            </a:r>
            <a:r>
              <a:rPr dirty="0" smtClean="0"/>
              <a:t>dreams </a:t>
            </a:r>
            <a:r>
              <a:rPr dirty="0"/>
              <a:t>and goals to survive life’s troubles.</a:t>
            </a:r>
          </a:p>
          <a:p>
            <a:pPr defTabSz="242342">
              <a:spcBef>
                <a:spcPts val="1687"/>
              </a:spcBef>
              <a:buFont typeface="Arial" panose="020B0604020202020204" pitchFamily="34" charset="0"/>
              <a:buChar char="•"/>
              <a:defRPr sz="2241"/>
            </a:pPr>
            <a:r>
              <a:rPr dirty="0"/>
              <a:t>Racism</a:t>
            </a:r>
          </a:p>
          <a:p>
            <a:pPr defTabSz="242342">
              <a:spcBef>
                <a:spcPts val="1687"/>
              </a:spcBef>
              <a:buFont typeface="Arial" panose="020B0604020202020204" pitchFamily="34" charset="0"/>
              <a:buChar char="•"/>
              <a:defRPr sz="2241"/>
            </a:pPr>
            <a:r>
              <a:rPr lang="es-MX" dirty="0"/>
              <a:t>A</a:t>
            </a:r>
            <a:r>
              <a:rPr dirty="0" err="1" smtClean="0"/>
              <a:t>nger</a:t>
            </a:r>
            <a:r>
              <a:rPr dirty="0" smtClean="0"/>
              <a:t> </a:t>
            </a:r>
            <a:r>
              <a:rPr dirty="0"/>
              <a:t>and </a:t>
            </a:r>
            <a:r>
              <a:rPr dirty="0" smtClean="0"/>
              <a:t>fear</a:t>
            </a:r>
            <a:endParaRPr dirty="0"/>
          </a:p>
          <a:p>
            <a:pPr defTabSz="242342">
              <a:spcBef>
                <a:spcPts val="1687"/>
              </a:spcBef>
              <a:buFont typeface="Arial" panose="020B0604020202020204" pitchFamily="34" charset="0"/>
              <a:buChar char="•"/>
              <a:defRPr sz="2241"/>
            </a:pPr>
            <a:r>
              <a:rPr dirty="0"/>
              <a:t>Self acceptance</a:t>
            </a:r>
          </a:p>
          <a:p>
            <a:pPr defTabSz="242342">
              <a:spcBef>
                <a:spcPts val="1687"/>
              </a:spcBef>
              <a:buFont typeface="Arial" panose="020B0604020202020204" pitchFamily="34" charset="0"/>
              <a:buChar char="•"/>
              <a:defRPr sz="2241"/>
            </a:pPr>
            <a:r>
              <a:rPr dirty="0"/>
              <a:t> Knowing </a:t>
            </a:r>
            <a:r>
              <a:rPr dirty="0" err="1"/>
              <a:t>own’s</a:t>
            </a:r>
            <a:r>
              <a:rPr dirty="0"/>
              <a:t> strengths and weaknesses</a:t>
            </a:r>
          </a:p>
          <a:p>
            <a:pPr defTabSz="242342">
              <a:spcBef>
                <a:spcPts val="1687"/>
              </a:spcBef>
              <a:buFont typeface="Arial" panose="020B0604020202020204" pitchFamily="34" charset="0"/>
              <a:buChar char="•"/>
              <a:defRPr sz="2241"/>
            </a:pPr>
            <a:r>
              <a:rPr dirty="0" err="1" smtClean="0"/>
              <a:t>Pursu</a:t>
            </a:r>
            <a:r>
              <a:rPr lang="es-MX" dirty="0" err="1" smtClean="0"/>
              <a:t>it</a:t>
            </a:r>
            <a:r>
              <a:rPr lang="es-MX" dirty="0" smtClean="0"/>
              <a:t> of </a:t>
            </a:r>
            <a:r>
              <a:rPr lang="es-MX" dirty="0" err="1" smtClean="0"/>
              <a:t>ones</a:t>
            </a:r>
            <a:r>
              <a:rPr lang="es-MX" dirty="0" smtClean="0"/>
              <a:t>’</a:t>
            </a:r>
            <a:r>
              <a:rPr dirty="0" smtClean="0"/>
              <a:t> </a:t>
            </a:r>
            <a:r>
              <a:rPr dirty="0"/>
              <a:t>dreams</a:t>
            </a:r>
          </a:p>
          <a:p>
            <a:pPr defTabSz="242342">
              <a:spcBef>
                <a:spcPts val="1687"/>
              </a:spcBef>
              <a:buFont typeface="Arial" panose="020B0604020202020204" pitchFamily="34" charset="0"/>
              <a:buChar char="•"/>
              <a:defRPr sz="2241"/>
            </a:pPr>
            <a:r>
              <a:rPr lang="es-MX" dirty="0" err="1" smtClean="0"/>
              <a:t>Prejudice</a:t>
            </a:r>
            <a:r>
              <a:rPr dirty="0" smtClean="0"/>
              <a:t> </a:t>
            </a:r>
            <a:endParaRPr dirty="0"/>
          </a:p>
          <a:p>
            <a:pPr defTabSz="242342">
              <a:spcBef>
                <a:spcPts val="1687"/>
              </a:spcBef>
              <a:buFont typeface="Arial" panose="020B0604020202020204" pitchFamily="34" charset="0"/>
              <a:buChar char="•"/>
              <a:defRPr sz="2241"/>
            </a:pPr>
            <a:r>
              <a:rPr lang="es-MX" dirty="0" smtClean="0"/>
              <a:t>F</a:t>
            </a:r>
            <a:r>
              <a:rPr dirty="0" err="1" smtClean="0"/>
              <a:t>riendship</a:t>
            </a:r>
            <a:r>
              <a:rPr dirty="0" smtClean="0"/>
              <a:t>   </a:t>
            </a:r>
            <a:endParaRPr dirty="0"/>
          </a:p>
        </p:txBody>
      </p:sp>
    </p:spTree>
    <p:extLst>
      <p:ext uri="{BB962C8B-B14F-4D97-AF65-F5344CB8AC3E}">
        <p14:creationId xmlns:p14="http://schemas.microsoft.com/office/powerpoint/2010/main" val="1839908993"/>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About</a:t>
            </a:r>
            <a:r>
              <a:rPr lang="es-MX" dirty="0" smtClean="0"/>
              <a:t> </a:t>
            </a:r>
            <a:r>
              <a:rPr lang="es-MX" dirty="0" err="1" smtClean="0"/>
              <a:t>the</a:t>
            </a:r>
            <a:r>
              <a:rPr lang="es-MX" dirty="0" smtClean="0"/>
              <a:t> </a:t>
            </a:r>
            <a:r>
              <a:rPr lang="es-MX" dirty="0" err="1" smtClean="0"/>
              <a:t>author</a:t>
            </a:r>
            <a:endParaRPr lang="es-MX" dirty="0"/>
          </a:p>
        </p:txBody>
      </p:sp>
      <p:sp>
        <p:nvSpPr>
          <p:cNvPr id="3" name="Marcador de contenido 2"/>
          <p:cNvSpPr>
            <a:spLocks noGrp="1"/>
          </p:cNvSpPr>
          <p:nvPr>
            <p:ph idx="1"/>
          </p:nvPr>
        </p:nvSpPr>
        <p:spPr/>
        <p:txBody>
          <a:bodyPr>
            <a:normAutofit fontScale="92500"/>
          </a:bodyPr>
          <a:lstStyle/>
          <a:p>
            <a:pPr marL="130046" lvl="0" indent="-130046" algn="ctr" defTabSz="1300460">
              <a:spcBef>
                <a:spcPts val="1707"/>
              </a:spcBef>
              <a:spcAft>
                <a:spcPts val="284"/>
              </a:spcAft>
              <a:buClr>
                <a:srgbClr val="E48312"/>
              </a:buClr>
            </a:pPr>
            <a:r>
              <a:rPr lang="en-US" sz="3600" dirty="0">
                <a:solidFill>
                  <a:srgbClr val="000000">
                    <a:lumMod val="75000"/>
                    <a:lumOff val="25000"/>
                  </a:srgbClr>
                </a:solidFill>
              </a:rPr>
              <a:t>John Steinbeck was an American novelist, whose Pulitzer Prize-winning novel, </a:t>
            </a:r>
            <a:r>
              <a:rPr lang="en-US" sz="3600" i="1" dirty="0">
                <a:solidFill>
                  <a:srgbClr val="000000">
                    <a:lumMod val="75000"/>
                    <a:lumOff val="25000"/>
                  </a:srgbClr>
                </a:solidFill>
              </a:rPr>
              <a:t>The Grapes of Wrath</a:t>
            </a:r>
            <a:r>
              <a:rPr lang="en-US" sz="3600" dirty="0">
                <a:solidFill>
                  <a:srgbClr val="000000">
                    <a:lumMod val="75000"/>
                    <a:lumOff val="25000"/>
                  </a:srgbClr>
                </a:solidFill>
              </a:rPr>
              <a:t>, </a:t>
            </a:r>
            <a:r>
              <a:rPr lang="en-US" sz="3600" dirty="0" err="1">
                <a:solidFill>
                  <a:srgbClr val="000000">
                    <a:lumMod val="75000"/>
                    <a:lumOff val="25000"/>
                  </a:srgbClr>
                </a:solidFill>
              </a:rPr>
              <a:t>portrayes</a:t>
            </a:r>
            <a:r>
              <a:rPr lang="en-US" sz="3600" dirty="0">
                <a:solidFill>
                  <a:srgbClr val="000000">
                    <a:lumMod val="75000"/>
                    <a:lumOff val="25000"/>
                  </a:srgbClr>
                </a:solidFill>
              </a:rPr>
              <a:t> the plight of migrant workers during the Great Depression.</a:t>
            </a:r>
          </a:p>
          <a:p>
            <a:pPr marL="130046" lvl="0" indent="-130046" algn="ctr" defTabSz="1300460">
              <a:spcBef>
                <a:spcPts val="1707"/>
              </a:spcBef>
              <a:spcAft>
                <a:spcPts val="284"/>
              </a:spcAft>
              <a:buClr>
                <a:srgbClr val="E48312"/>
              </a:buClr>
            </a:pPr>
            <a:r>
              <a:rPr lang="en-US" sz="3600" dirty="0">
                <a:solidFill>
                  <a:srgbClr val="000000">
                    <a:lumMod val="75000"/>
                    <a:lumOff val="25000"/>
                  </a:srgbClr>
                </a:solidFill>
              </a:rPr>
              <a:t>It can be said that John Steinbeck gave voice to working class America. In 1939, he reported on migrant farm workers for the San Francisco Chronicle, providing the basis for his Pulitzer Prize-winning novel,</a:t>
            </a:r>
            <a:r>
              <a:rPr lang="en-US" sz="3600" i="1" dirty="0">
                <a:solidFill>
                  <a:srgbClr val="000000">
                    <a:lumMod val="75000"/>
                    <a:lumOff val="25000"/>
                  </a:srgbClr>
                </a:solidFill>
              </a:rPr>
              <a:t> The Grapes of Wrath</a:t>
            </a:r>
            <a:r>
              <a:rPr lang="en-US" sz="3600" dirty="0">
                <a:solidFill>
                  <a:srgbClr val="000000">
                    <a:lumMod val="75000"/>
                    <a:lumOff val="25000"/>
                  </a:srgbClr>
                </a:solidFill>
              </a:rPr>
              <a:t>.</a:t>
            </a:r>
            <a:endParaRPr lang="es-MX" sz="3600" dirty="0">
              <a:solidFill>
                <a:srgbClr val="000000">
                  <a:lumMod val="75000"/>
                  <a:lumOff val="25000"/>
                </a:srgbClr>
              </a:solidFill>
            </a:endParaRPr>
          </a:p>
          <a:p>
            <a:endParaRPr lang="es-MX" dirty="0"/>
          </a:p>
        </p:txBody>
      </p:sp>
    </p:spTree>
    <p:extLst>
      <p:ext uri="{BB962C8B-B14F-4D97-AF65-F5344CB8AC3E}">
        <p14:creationId xmlns:p14="http://schemas.microsoft.com/office/powerpoint/2010/main" val="3367935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r>
              <a:t>To Kill a Mockingbird</a:t>
            </a:r>
          </a:p>
        </p:txBody>
      </p:sp>
      <p:sp>
        <p:nvSpPr>
          <p:cNvPr id="120" name="Shape 120"/>
          <p:cNvSpPr>
            <a:spLocks noGrp="1"/>
          </p:cNvSpPr>
          <p:nvPr>
            <p:ph type="subTitle" sz="quarter" idx="1"/>
          </p:nvPr>
        </p:nvSpPr>
        <p:spPr>
          <a:prstGeom prst="rect">
            <a:avLst/>
          </a:prstGeom>
        </p:spPr>
        <p:txBody>
          <a:bodyPr/>
          <a:lstStyle/>
          <a:p>
            <a:r>
              <a:t>Harper Lee</a:t>
            </a:r>
          </a:p>
        </p:txBody>
      </p:sp>
    </p:spTree>
    <p:extLst>
      <p:ext uri="{BB962C8B-B14F-4D97-AF65-F5344CB8AC3E}">
        <p14:creationId xmlns:p14="http://schemas.microsoft.com/office/powerpoint/2010/main" val="12682084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body" sz="half" idx="1"/>
          </p:nvPr>
        </p:nvSpPr>
        <p:spPr>
          <a:xfrm>
            <a:off x="1917435" y="1218902"/>
            <a:ext cx="4588325" cy="4420195"/>
          </a:xfrm>
          <a:prstGeom prst="rect">
            <a:avLst/>
          </a:prstGeom>
        </p:spPr>
        <p:txBody>
          <a:bodyPr/>
          <a:lstStyle/>
          <a:p>
            <a:r>
              <a:rPr dirty="0"/>
              <a:t>American, born in Alabama</a:t>
            </a:r>
          </a:p>
          <a:p>
            <a:r>
              <a:rPr dirty="0"/>
              <a:t>	1960–2016</a:t>
            </a:r>
          </a:p>
        </p:txBody>
      </p:sp>
      <p:pic>
        <p:nvPicPr>
          <p:cNvPr id="123" name="HarperLee_2007Nov05.jpg"/>
          <p:cNvPicPr>
            <a:picLocks noChangeAspect="1"/>
          </p:cNvPicPr>
          <p:nvPr/>
        </p:nvPicPr>
        <p:blipFill>
          <a:blip r:embed="rId2">
            <a:extLst/>
          </a:blip>
          <a:stretch>
            <a:fillRect/>
          </a:stretch>
        </p:blipFill>
        <p:spPr>
          <a:xfrm>
            <a:off x="7164074" y="2007959"/>
            <a:ext cx="2842083" cy="2842083"/>
          </a:xfrm>
          <a:prstGeom prst="rect">
            <a:avLst/>
          </a:prstGeom>
          <a:ln w="12700">
            <a:miter lim="400000"/>
          </a:ln>
        </p:spPr>
      </p:pic>
    </p:spTree>
    <p:extLst>
      <p:ext uri="{BB962C8B-B14F-4D97-AF65-F5344CB8AC3E}">
        <p14:creationId xmlns:p14="http://schemas.microsoft.com/office/powerpoint/2010/main" val="353558647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title"/>
          </p:nvPr>
        </p:nvSpPr>
        <p:spPr>
          <a:xfrm>
            <a:off x="2180848" y="201082"/>
            <a:ext cx="7804547" cy="828787"/>
          </a:xfrm>
          <a:prstGeom prst="rect">
            <a:avLst/>
          </a:prstGeom>
        </p:spPr>
        <p:txBody>
          <a:bodyPr>
            <a:normAutofit fontScale="90000"/>
          </a:bodyPr>
          <a:lstStyle>
            <a:lvl1pPr defTabSz="519937">
              <a:defRPr sz="7119"/>
            </a:lvl1pPr>
          </a:lstStyle>
          <a:p>
            <a:r>
              <a:rPr dirty="0"/>
              <a:t>Her work</a:t>
            </a:r>
          </a:p>
        </p:txBody>
      </p:sp>
      <p:sp>
        <p:nvSpPr>
          <p:cNvPr id="126" name="Shape 126"/>
          <p:cNvSpPr>
            <a:spLocks noGrp="1"/>
          </p:cNvSpPr>
          <p:nvPr>
            <p:ph type="body" sz="half" idx="1"/>
          </p:nvPr>
        </p:nvSpPr>
        <p:spPr>
          <a:xfrm>
            <a:off x="1319321" y="1424285"/>
            <a:ext cx="5486595" cy="4420195"/>
          </a:xfrm>
          <a:prstGeom prst="rect">
            <a:avLst/>
          </a:prstGeom>
        </p:spPr>
        <p:txBody>
          <a:bodyPr>
            <a:normAutofit fontScale="77500" lnSpcReduction="20000"/>
          </a:bodyPr>
          <a:lstStyle/>
          <a:p>
            <a:pPr marL="218770" indent="-218770" defTabSz="287526">
              <a:spcBef>
                <a:spcPts val="2039"/>
              </a:spcBef>
              <a:defRPr sz="2660"/>
            </a:pPr>
            <a:r>
              <a:rPr dirty="0"/>
              <a:t>To Kill a Mocking bird, published in 1960</a:t>
            </a:r>
          </a:p>
          <a:p>
            <a:pPr marL="218770" indent="-218770" defTabSz="287526">
              <a:spcBef>
                <a:spcPts val="2039"/>
              </a:spcBef>
              <a:defRPr sz="2660"/>
            </a:pPr>
            <a:r>
              <a:rPr dirty="0"/>
              <a:t>Winner of a Pulitzer prize in 1961</a:t>
            </a:r>
          </a:p>
          <a:p>
            <a:pPr marL="218770" indent="-218770" defTabSz="287526">
              <a:spcBef>
                <a:spcPts val="2039"/>
              </a:spcBef>
              <a:defRPr sz="2660"/>
            </a:pPr>
            <a:r>
              <a:rPr dirty="0"/>
              <a:t>It was voted "Best Novel of the Century" in a poll by the Library Journal</a:t>
            </a:r>
          </a:p>
          <a:p>
            <a:pPr marL="218770" indent="-218770" defTabSz="287526">
              <a:spcBef>
                <a:spcPts val="2039"/>
              </a:spcBef>
              <a:defRPr sz="2660"/>
            </a:pPr>
            <a:r>
              <a:rPr dirty="0"/>
              <a:t>Classic of American literature</a:t>
            </a:r>
          </a:p>
          <a:p>
            <a:pPr marL="218770" indent="-218770" defTabSz="287526">
              <a:spcBef>
                <a:spcPts val="2039"/>
              </a:spcBef>
              <a:defRPr sz="2660"/>
            </a:pPr>
            <a:r>
              <a:rPr dirty="0" smtClean="0"/>
              <a:t>She </a:t>
            </a:r>
            <a:r>
              <a:rPr dirty="0"/>
              <a:t>was awarded the Presidential Medal of Freedom for her contribution to literature.</a:t>
            </a:r>
          </a:p>
          <a:p>
            <a:pPr marL="218770" indent="-218770" defTabSz="287526">
              <a:spcBef>
                <a:spcPts val="2039"/>
              </a:spcBef>
              <a:defRPr sz="2660"/>
            </a:pPr>
            <a:r>
              <a:rPr dirty="0"/>
              <a:t>She assisted Truman Capote in his research for the book </a:t>
            </a:r>
            <a:r>
              <a:rPr i="1" dirty="0"/>
              <a:t>In Cold Blood </a:t>
            </a:r>
          </a:p>
        </p:txBody>
      </p:sp>
      <p:pic>
        <p:nvPicPr>
          <p:cNvPr id="127" name="pasted-image.png"/>
          <p:cNvPicPr>
            <a:picLocks noChangeAspect="1"/>
          </p:cNvPicPr>
          <p:nvPr/>
        </p:nvPicPr>
        <p:blipFill>
          <a:blip r:embed="rId2">
            <a:extLst/>
          </a:blip>
          <a:stretch>
            <a:fillRect/>
          </a:stretch>
        </p:blipFill>
        <p:spPr>
          <a:xfrm>
            <a:off x="7472067" y="1673561"/>
            <a:ext cx="2777960" cy="4170919"/>
          </a:xfrm>
          <a:prstGeom prst="rect">
            <a:avLst/>
          </a:prstGeom>
          <a:ln w="12700">
            <a:miter lim="400000"/>
          </a:ln>
        </p:spPr>
      </p:pic>
    </p:spTree>
    <p:extLst>
      <p:ext uri="{BB962C8B-B14F-4D97-AF65-F5344CB8AC3E}">
        <p14:creationId xmlns:p14="http://schemas.microsoft.com/office/powerpoint/2010/main" val="635027275"/>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p:cNvSpPr>
          <p:nvPr>
            <p:ph type="title"/>
          </p:nvPr>
        </p:nvSpPr>
        <p:spPr>
          <a:prstGeom prst="rect">
            <a:avLst/>
          </a:prstGeom>
        </p:spPr>
        <p:txBody>
          <a:bodyPr/>
          <a:lstStyle/>
          <a:p>
            <a:r>
              <a:t>Background</a:t>
            </a:r>
          </a:p>
        </p:txBody>
      </p:sp>
      <p:sp>
        <p:nvSpPr>
          <p:cNvPr id="130" name="Shape 130"/>
          <p:cNvSpPr>
            <a:spLocks noGrp="1"/>
          </p:cNvSpPr>
          <p:nvPr>
            <p:ph type="body" idx="1"/>
          </p:nvPr>
        </p:nvSpPr>
        <p:spPr>
          <a:prstGeom prst="rect">
            <a:avLst/>
          </a:prstGeom>
        </p:spPr>
        <p:txBody>
          <a:bodyPr/>
          <a:lstStyle/>
          <a:p>
            <a:r>
              <a:rPr dirty="0"/>
              <a:t>Her mother was a homemaker.</a:t>
            </a:r>
          </a:p>
          <a:p>
            <a:pPr algn="just"/>
            <a:r>
              <a:rPr dirty="0"/>
              <a:t>Her father was a former newspaper editor and proprietor, practiced law and served in the Alabama State Legislature.</a:t>
            </a:r>
          </a:p>
          <a:p>
            <a:pPr algn="just"/>
            <a:r>
              <a:rPr dirty="0"/>
              <a:t>Her father once defended two black men accused of murdering a white storekeeper. Both clients, a father and son, were hanged.</a:t>
            </a:r>
          </a:p>
        </p:txBody>
      </p:sp>
    </p:spTree>
    <p:extLst>
      <p:ext uri="{BB962C8B-B14F-4D97-AF65-F5344CB8AC3E}">
        <p14:creationId xmlns:p14="http://schemas.microsoft.com/office/powerpoint/2010/main" val="3038850331"/>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p:cNvSpPr>
          <p:nvPr>
            <p:ph type="title"/>
          </p:nvPr>
        </p:nvSpPr>
        <p:spPr>
          <a:prstGeom prst="rect">
            <a:avLst/>
          </a:prstGeom>
        </p:spPr>
        <p:txBody>
          <a:bodyPr/>
          <a:lstStyle/>
          <a:p>
            <a:r>
              <a:t>Education</a:t>
            </a:r>
          </a:p>
        </p:txBody>
      </p:sp>
      <p:sp>
        <p:nvSpPr>
          <p:cNvPr id="133" name="Shape 133"/>
          <p:cNvSpPr>
            <a:spLocks noGrp="1"/>
          </p:cNvSpPr>
          <p:nvPr>
            <p:ph type="body" idx="1"/>
          </p:nvPr>
        </p:nvSpPr>
        <p:spPr>
          <a:prstGeom prst="rect">
            <a:avLst/>
          </a:prstGeom>
        </p:spPr>
        <p:txBody>
          <a:bodyPr>
            <a:normAutofit fontScale="85000" lnSpcReduction="10000"/>
          </a:bodyPr>
          <a:lstStyle/>
          <a:p>
            <a:pPr marL="281275" indent="-281275" algn="just" defTabSz="369675">
              <a:spcBef>
                <a:spcPts val="2601"/>
              </a:spcBef>
              <a:defRPr sz="3420"/>
            </a:pPr>
            <a:r>
              <a:rPr dirty="0"/>
              <a:t>Enrolled at Monroe County High School</a:t>
            </a:r>
          </a:p>
          <a:p>
            <a:pPr marL="281275" indent="-281275" algn="just" defTabSz="369675">
              <a:spcBef>
                <a:spcPts val="2601"/>
              </a:spcBef>
              <a:defRPr sz="3420"/>
            </a:pPr>
            <a:r>
              <a:rPr dirty="0"/>
              <a:t>She developed an interest in English literature</a:t>
            </a:r>
          </a:p>
          <a:p>
            <a:pPr marL="281275" indent="-281275" algn="just" defTabSz="369675">
              <a:spcBef>
                <a:spcPts val="2601"/>
              </a:spcBef>
              <a:defRPr sz="3420"/>
            </a:pPr>
            <a:r>
              <a:rPr dirty="0"/>
              <a:t>After graduating from high school in 1944,she attended the then all-female Huntingdon College in Montgomery for a year</a:t>
            </a:r>
          </a:p>
          <a:p>
            <a:pPr marL="281275" indent="-281275" algn="just" defTabSz="369675">
              <a:spcBef>
                <a:spcPts val="2601"/>
              </a:spcBef>
              <a:defRPr sz="3420"/>
            </a:pPr>
            <a:r>
              <a:rPr lang="es-MX" dirty="0" smtClean="0"/>
              <a:t>T</a:t>
            </a:r>
            <a:r>
              <a:rPr dirty="0" smtClean="0"/>
              <a:t>hen </a:t>
            </a:r>
            <a:r>
              <a:rPr dirty="0"/>
              <a:t>transferred to the University of Alabama in Tuscaloosa, where she studied law for several years and wrote for the university newspaper, but did not complete a degree.</a:t>
            </a:r>
          </a:p>
        </p:txBody>
      </p:sp>
    </p:spTree>
    <p:extLst>
      <p:ext uri="{BB962C8B-B14F-4D97-AF65-F5344CB8AC3E}">
        <p14:creationId xmlns:p14="http://schemas.microsoft.com/office/powerpoint/2010/main" val="2845976166"/>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title"/>
          </p:nvPr>
        </p:nvSpPr>
        <p:spPr>
          <a:xfrm>
            <a:off x="2193727" y="178593"/>
            <a:ext cx="7804547" cy="1518048"/>
          </a:xfrm>
          <a:prstGeom prst="rect">
            <a:avLst/>
          </a:prstGeom>
        </p:spPr>
        <p:txBody>
          <a:bodyPr>
            <a:noAutofit/>
          </a:bodyPr>
          <a:lstStyle>
            <a:lvl1pPr defTabSz="490727">
              <a:defRPr sz="6719"/>
            </a:lvl1pPr>
          </a:lstStyle>
          <a:p>
            <a:r>
              <a:rPr sz="5000" dirty="0"/>
              <a:t>Prior to </a:t>
            </a:r>
            <a:r>
              <a:rPr sz="5000" dirty="0" err="1"/>
              <a:t>publis</a:t>
            </a:r>
            <a:r>
              <a:rPr sz="5000" dirty="0"/>
              <a:t> “To  Kill a Mockingbird”</a:t>
            </a:r>
          </a:p>
        </p:txBody>
      </p:sp>
      <p:sp>
        <p:nvSpPr>
          <p:cNvPr id="136" name="Shape 136"/>
          <p:cNvSpPr>
            <a:spLocks noGrp="1"/>
          </p:cNvSpPr>
          <p:nvPr>
            <p:ph type="body" sz="half" idx="1"/>
          </p:nvPr>
        </p:nvSpPr>
        <p:spPr>
          <a:xfrm>
            <a:off x="1168045" y="2030813"/>
            <a:ext cx="5863820" cy="4421502"/>
          </a:xfrm>
          <a:prstGeom prst="rect">
            <a:avLst/>
          </a:prstGeom>
        </p:spPr>
        <p:txBody>
          <a:bodyPr>
            <a:normAutofit fontScale="62500" lnSpcReduction="20000"/>
          </a:bodyPr>
          <a:lstStyle/>
          <a:p>
            <a:pPr marL="256272" indent="-256272" algn="just" defTabSz="336816">
              <a:spcBef>
                <a:spcPts val="2391"/>
              </a:spcBef>
              <a:defRPr sz="3116"/>
            </a:pPr>
            <a:r>
              <a:rPr dirty="0"/>
              <a:t> </a:t>
            </a:r>
            <a:r>
              <a:rPr sz="4000" dirty="0"/>
              <a:t>Lee moved to New York City and took a job as an airline reservation agent, writing fiction in her spare time</a:t>
            </a:r>
          </a:p>
          <a:p>
            <a:pPr marL="256272" indent="-256272" algn="just" defTabSz="336816">
              <a:spcBef>
                <a:spcPts val="2391"/>
              </a:spcBef>
              <a:defRPr sz="3116"/>
            </a:pPr>
            <a:r>
              <a:rPr sz="4000" dirty="0"/>
              <a:t>In the spring of 1957, a 31-year-old Lee delivered the manuscript for Go Set a Watchman to her agent to send out to publishers, but it was  not published due to the fact, as stated by Lee, that it was "more a series of anecdotes than a fully conceived novel”.</a:t>
            </a:r>
          </a:p>
          <a:p>
            <a:pPr marL="256272" indent="-256272" algn="just" defTabSz="336816">
              <a:spcBef>
                <a:spcPts val="2391"/>
              </a:spcBef>
              <a:defRPr sz="3116"/>
            </a:pPr>
            <a:r>
              <a:rPr sz="4000" dirty="0"/>
              <a:t>It was later published, in 2015</a:t>
            </a:r>
          </a:p>
        </p:txBody>
      </p:sp>
      <p:pic>
        <p:nvPicPr>
          <p:cNvPr id="137" name="pasted-image.png"/>
          <p:cNvPicPr>
            <a:picLocks noChangeAspect="1"/>
          </p:cNvPicPr>
          <p:nvPr/>
        </p:nvPicPr>
        <p:blipFill>
          <a:blip r:embed="rId2">
            <a:extLst/>
          </a:blip>
          <a:stretch>
            <a:fillRect/>
          </a:stretch>
        </p:blipFill>
        <p:spPr>
          <a:xfrm>
            <a:off x="8403606" y="2626158"/>
            <a:ext cx="1785938" cy="2696766"/>
          </a:xfrm>
          <a:prstGeom prst="rect">
            <a:avLst/>
          </a:prstGeom>
          <a:ln w="12700">
            <a:miter lim="400000"/>
          </a:ln>
        </p:spPr>
      </p:pic>
    </p:spTree>
    <p:extLst>
      <p:ext uri="{BB962C8B-B14F-4D97-AF65-F5344CB8AC3E}">
        <p14:creationId xmlns:p14="http://schemas.microsoft.com/office/powerpoint/2010/main" val="759951415"/>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p:cNvSpPr>
          <p:nvPr>
            <p:ph type="title"/>
          </p:nvPr>
        </p:nvSpPr>
        <p:spPr>
          <a:prstGeom prst="rect">
            <a:avLst/>
          </a:prstGeom>
        </p:spPr>
        <p:txBody>
          <a:bodyPr/>
          <a:lstStyle/>
          <a:p>
            <a:r>
              <a:t>After her publication</a:t>
            </a:r>
          </a:p>
        </p:txBody>
      </p:sp>
      <p:sp>
        <p:nvSpPr>
          <p:cNvPr id="140" name="Shape 140"/>
          <p:cNvSpPr>
            <a:spLocks noGrp="1"/>
          </p:cNvSpPr>
          <p:nvPr>
            <p:ph type="body" idx="1"/>
          </p:nvPr>
        </p:nvSpPr>
        <p:spPr>
          <a:prstGeom prst="rect">
            <a:avLst/>
          </a:prstGeom>
        </p:spPr>
        <p:txBody>
          <a:bodyPr>
            <a:normAutofit fontScale="92500" lnSpcReduction="20000"/>
          </a:bodyPr>
          <a:lstStyle/>
          <a:p>
            <a:pPr marL="262523" indent="-262523" algn="just" defTabSz="345030">
              <a:spcBef>
                <a:spcPts val="2461"/>
              </a:spcBef>
              <a:defRPr sz="3191"/>
            </a:pPr>
            <a:r>
              <a:rPr dirty="0"/>
              <a:t>From the time of the publication of </a:t>
            </a:r>
            <a:r>
              <a:rPr i="1" dirty="0"/>
              <a:t>To Kill a Mockingbird </a:t>
            </a:r>
            <a:r>
              <a:rPr dirty="0"/>
              <a:t>until her death in 2016, Lee granted almost no requests for interviews or public appearances.</a:t>
            </a:r>
          </a:p>
          <a:p>
            <a:pPr marL="262523" indent="-262523" algn="just" defTabSz="345030">
              <a:spcBef>
                <a:spcPts val="2461"/>
              </a:spcBef>
              <a:defRPr sz="3191"/>
            </a:pPr>
            <a:r>
              <a:rPr lang="es-MX" dirty="0" smtClean="0"/>
              <a:t>In 2015, </a:t>
            </a:r>
            <a:r>
              <a:rPr lang="es-MX" dirty="0" err="1" smtClean="0"/>
              <a:t>she</a:t>
            </a:r>
            <a:r>
              <a:rPr lang="es-MX" dirty="0" smtClean="0"/>
              <a:t> </a:t>
            </a:r>
            <a:r>
              <a:rPr lang="es-MX" i="1" dirty="0" err="1" smtClean="0"/>
              <a:t>Published</a:t>
            </a:r>
            <a:r>
              <a:rPr lang="es-MX" i="1" dirty="0" smtClean="0"/>
              <a:t> </a:t>
            </a:r>
            <a:r>
              <a:rPr lang="es-MX" i="1" dirty="0" err="1" smtClean="0"/>
              <a:t>Go</a:t>
            </a:r>
            <a:r>
              <a:rPr lang="es-MX" i="1" dirty="0" smtClean="0"/>
              <a:t> Set a </a:t>
            </a:r>
            <a:r>
              <a:rPr lang="es-MX" i="1" dirty="0" err="1" smtClean="0"/>
              <a:t>Watchman</a:t>
            </a:r>
            <a:endParaRPr lang="es-MX" i="1" dirty="0" smtClean="0"/>
          </a:p>
          <a:p>
            <a:pPr marL="262523" indent="-262523" algn="just" defTabSz="345030">
              <a:spcBef>
                <a:spcPts val="2461"/>
              </a:spcBef>
              <a:defRPr sz="3191"/>
            </a:pPr>
            <a:r>
              <a:rPr dirty="0" smtClean="0"/>
              <a:t>She </a:t>
            </a:r>
            <a:r>
              <a:rPr dirty="0"/>
              <a:t>did work on a follow-up </a:t>
            </a:r>
            <a:r>
              <a:rPr dirty="0" smtClean="0"/>
              <a:t>novel</a:t>
            </a:r>
            <a:r>
              <a:rPr lang="es-MX" dirty="0" smtClean="0"/>
              <a:t> </a:t>
            </a:r>
            <a:r>
              <a:rPr dirty="0" smtClean="0"/>
              <a:t>—</a:t>
            </a:r>
            <a:r>
              <a:rPr i="1" dirty="0"/>
              <a:t>The Long Goodbye</a:t>
            </a:r>
            <a:r>
              <a:rPr dirty="0" smtClean="0"/>
              <a:t>—</a:t>
            </a:r>
            <a:r>
              <a:rPr lang="es-MX" dirty="0" smtClean="0"/>
              <a:t>, </a:t>
            </a:r>
            <a:r>
              <a:rPr dirty="0" smtClean="0"/>
              <a:t>but </a:t>
            </a:r>
            <a:r>
              <a:rPr dirty="0"/>
              <a:t>eventually filed it away unfinished.</a:t>
            </a:r>
          </a:p>
          <a:p>
            <a:pPr marL="262523" indent="-262523" algn="just" defTabSz="345030">
              <a:spcBef>
                <a:spcPts val="2461"/>
              </a:spcBef>
              <a:defRPr sz="3191"/>
            </a:pPr>
            <a:r>
              <a:rPr dirty="0"/>
              <a:t>During the mid-1980s, she began a factual book about an Alabama serial murderer, but also put it aside when she was not satisfied.</a:t>
            </a:r>
          </a:p>
        </p:txBody>
      </p:sp>
    </p:spTree>
    <p:extLst>
      <p:ext uri="{BB962C8B-B14F-4D97-AF65-F5344CB8AC3E}">
        <p14:creationId xmlns:p14="http://schemas.microsoft.com/office/powerpoint/2010/main" val="2553098809"/>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a:prstGeom prst="rect">
            <a:avLst/>
          </a:prstGeom>
        </p:spPr>
        <p:txBody>
          <a:bodyPr/>
          <a:lstStyle/>
          <a:p>
            <a:r>
              <a:t>Death</a:t>
            </a:r>
          </a:p>
        </p:txBody>
      </p:sp>
      <p:sp>
        <p:nvSpPr>
          <p:cNvPr id="143" name="Shape 143"/>
          <p:cNvSpPr>
            <a:spLocks noGrp="1"/>
          </p:cNvSpPr>
          <p:nvPr>
            <p:ph type="body" idx="1"/>
          </p:nvPr>
        </p:nvSpPr>
        <p:spPr>
          <a:xfrm>
            <a:off x="789938" y="1409532"/>
            <a:ext cx="10406063" cy="4420195"/>
          </a:xfrm>
          <a:prstGeom prst="rect">
            <a:avLst/>
          </a:prstGeom>
        </p:spPr>
        <p:txBody>
          <a:bodyPr/>
          <a:lstStyle/>
          <a:p>
            <a:pPr algn="just"/>
            <a:r>
              <a:rPr dirty="0"/>
              <a:t>Lee died in her sleep on the morning of February 19, 2016, aged 89.</a:t>
            </a:r>
          </a:p>
          <a:p>
            <a:pPr algn="just"/>
            <a:r>
              <a:rPr dirty="0"/>
              <a:t>Prior to her death, she lived in Monroeville, Alabama.</a:t>
            </a:r>
          </a:p>
          <a:p>
            <a:pPr algn="just"/>
            <a:r>
              <a:rPr dirty="0"/>
              <a:t>her funeral was held at First United Methodist Church in Monroeville.</a:t>
            </a:r>
          </a:p>
        </p:txBody>
      </p:sp>
    </p:spTree>
    <p:extLst>
      <p:ext uri="{BB962C8B-B14F-4D97-AF65-F5344CB8AC3E}">
        <p14:creationId xmlns:p14="http://schemas.microsoft.com/office/powerpoint/2010/main" val="2174039803"/>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442" y="644316"/>
            <a:ext cx="7594594" cy="5546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594241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05155" y="1291221"/>
            <a:ext cx="4723892" cy="5468108"/>
          </a:xfrm>
        </p:spPr>
        <p:txBody>
          <a:bodyPr>
            <a:noAutofit/>
          </a:bodyPr>
          <a:lstStyle/>
          <a:p>
            <a:r>
              <a:rPr lang="en-US" sz="2250" dirty="0"/>
              <a:t>The story takes place during three years (1933–35) of the Great Depression in the fictional "tired old town" of Maycomb, Alabama, the seat of Maycomb County. It focuses on six-year-old Jean Louise Finch (Scout), who lives with her older brother, Jem, and their widowed father, Atticus, a middle-aged lawyer. Jem and Scout befriend a boy named Dill, who visits Maycomb to stay with his aunt each summer. The three children are terrified of, and fascinated by, their neighbor, the reclusive Arthur "Boo" Radley.</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0415" y="1656928"/>
            <a:ext cx="3827249" cy="4736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Título"/>
          <p:cNvSpPr>
            <a:spLocks noGrp="1"/>
          </p:cNvSpPr>
          <p:nvPr>
            <p:ph type="title"/>
          </p:nvPr>
        </p:nvSpPr>
        <p:spPr/>
        <p:txBody>
          <a:bodyPr/>
          <a:lstStyle/>
          <a:p>
            <a:r>
              <a:rPr lang="en-US" dirty="0" smtClean="0"/>
              <a:t>Plot summary </a:t>
            </a:r>
            <a:endParaRPr lang="en-US" dirty="0"/>
          </a:p>
        </p:txBody>
      </p:sp>
    </p:spTree>
    <p:extLst>
      <p:ext uri="{BB962C8B-B14F-4D97-AF65-F5344CB8AC3E}">
        <p14:creationId xmlns:p14="http://schemas.microsoft.com/office/powerpoint/2010/main" val="193712110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415395"/>
            <a:ext cx="5548219" cy="1233102"/>
          </a:xfrm>
        </p:spPr>
        <p:txBody>
          <a:bodyPr>
            <a:normAutofit fontScale="90000"/>
          </a:bodyPr>
          <a:lstStyle/>
          <a:p>
            <a:r>
              <a:rPr lang="en-US" b="1" dirty="0" smtClean="0"/>
              <a:t>A few biographical facts</a:t>
            </a:r>
            <a:r>
              <a:rPr lang="en-US" b="1" dirty="0"/>
              <a:t/>
            </a:r>
            <a:br>
              <a:rPr lang="en-US" b="1" dirty="0"/>
            </a:br>
            <a:endParaRPr lang="es-MX" dirty="0"/>
          </a:p>
        </p:txBody>
      </p:sp>
      <p:sp>
        <p:nvSpPr>
          <p:cNvPr id="3" name="Marcador de contenido 2"/>
          <p:cNvSpPr>
            <a:spLocks noGrp="1"/>
          </p:cNvSpPr>
          <p:nvPr>
            <p:ph idx="1"/>
          </p:nvPr>
        </p:nvSpPr>
        <p:spPr>
          <a:xfrm>
            <a:off x="1097280" y="1845734"/>
            <a:ext cx="4930034" cy="4400520"/>
          </a:xfrm>
        </p:spPr>
        <p:txBody>
          <a:bodyPr/>
          <a:lstStyle/>
          <a:p>
            <a:r>
              <a:rPr lang="en-US" sz="2400" dirty="0" smtClean="0"/>
              <a:t>Born </a:t>
            </a:r>
            <a:r>
              <a:rPr lang="en-US" sz="2400" dirty="0"/>
              <a:t>on February 27, 1902, in Salinas, California, John Steinbeck dropped out of college and worked as a manual laborer before achieving success as a writer. His 1939 novel, </a:t>
            </a:r>
            <a:r>
              <a:rPr lang="en-US" sz="2400" i="1" dirty="0"/>
              <a:t>The Grapes of Wrath</a:t>
            </a:r>
            <a:r>
              <a:rPr lang="en-US" sz="2400" dirty="0"/>
              <a:t>, about the migration of a family from the Oklahoma Dust Bowl to California, won a Pulitzer Prize and a National Book Award. Steinbeck served as a war correspondent during World War II, and was awarded the Nobel Prize for Literature in 1962. He died in New York City in 1968</a:t>
            </a:r>
          </a:p>
          <a:p>
            <a:endParaRPr lang="es-MX" dirty="0"/>
          </a:p>
        </p:txBody>
      </p:sp>
      <p:pic>
        <p:nvPicPr>
          <p:cNvPr id="4" name="Imagen 3"/>
          <p:cNvPicPr>
            <a:picLocks noChangeAspect="1"/>
          </p:cNvPicPr>
          <p:nvPr/>
        </p:nvPicPr>
        <p:blipFill>
          <a:blip r:embed="rId2"/>
          <a:stretch>
            <a:fillRect/>
          </a:stretch>
        </p:blipFill>
        <p:spPr>
          <a:xfrm>
            <a:off x="7005594" y="2134732"/>
            <a:ext cx="2920237" cy="3822523"/>
          </a:xfrm>
          <a:prstGeom prst="rect">
            <a:avLst/>
          </a:prstGeom>
        </p:spPr>
      </p:pic>
    </p:spTree>
    <p:extLst>
      <p:ext uri="{BB962C8B-B14F-4D97-AF65-F5344CB8AC3E}">
        <p14:creationId xmlns:p14="http://schemas.microsoft.com/office/powerpoint/2010/main" val="34999734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46683" y="277907"/>
            <a:ext cx="5214954" cy="6379459"/>
          </a:xfrm>
        </p:spPr>
        <p:txBody>
          <a:bodyPr>
            <a:normAutofit fontScale="92500" lnSpcReduction="10000"/>
          </a:bodyPr>
          <a:lstStyle/>
          <a:p>
            <a:pPr algn="just"/>
            <a:r>
              <a:rPr lang="en-US" dirty="0"/>
              <a:t>The adults of Maycomb are hesitant to talk about Boo, and, for many years few have seen him. The children feed one another's imagination with rumors about his appearance and reasons for remaining hidden, and they fantasize about how to get him out of his house. After two summers of </a:t>
            </a:r>
            <a:r>
              <a:rPr lang="en-US" dirty="0" smtClean="0"/>
              <a:t>friendship, Dill</a:t>
            </a:r>
            <a:r>
              <a:rPr lang="en-US" dirty="0"/>
              <a:t>, Scout and Jem find that someone leaves them small gifts in a tree outside the Radley place. Several times the mysterious Boo makes gestures of affection to the children, but, to their disappointment, he never appears in person.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8702" y="1808820"/>
            <a:ext cx="2475564" cy="3713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64466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790942" y="853191"/>
            <a:ext cx="6864438" cy="4790570"/>
          </a:xfrm>
        </p:spPr>
        <p:txBody>
          <a:bodyPr>
            <a:normAutofit/>
          </a:bodyPr>
          <a:lstStyle/>
          <a:p>
            <a:pPr algn="just"/>
            <a:r>
              <a:rPr lang="en-US" dirty="0"/>
              <a:t>Judge Taylor appoints Atticus to defend Tom Robinson, a black man who has been accused of raping a young white woman, </a:t>
            </a:r>
            <a:r>
              <a:rPr lang="en-US" dirty="0" err="1"/>
              <a:t>Mayella</a:t>
            </a:r>
            <a:r>
              <a:rPr lang="en-US" dirty="0"/>
              <a:t> </a:t>
            </a:r>
            <a:r>
              <a:rPr lang="en-US" dirty="0" err="1"/>
              <a:t>Ewell</a:t>
            </a:r>
            <a:r>
              <a:rPr lang="en-US" dirty="0"/>
              <a:t>. </a:t>
            </a:r>
            <a:r>
              <a:rPr lang="en-US" dirty="0" smtClean="0"/>
              <a:t>Many </a:t>
            </a:r>
            <a:r>
              <a:rPr lang="en-US" dirty="0"/>
              <a:t>of Maycomb's citizens disapprove, </a:t>
            </a:r>
            <a:r>
              <a:rPr lang="en-US" dirty="0" smtClean="0"/>
              <a:t>but Atticus </a:t>
            </a:r>
            <a:r>
              <a:rPr lang="en-US" dirty="0"/>
              <a:t>agrees to defend Tom to the best of his ability. </a:t>
            </a:r>
            <a:r>
              <a:rPr lang="en-US" dirty="0" smtClean="0"/>
              <a:t>Jem </a:t>
            </a:r>
            <a:r>
              <a:rPr lang="en-US" dirty="0"/>
              <a:t>and Scout </a:t>
            </a:r>
            <a:r>
              <a:rPr lang="en-US" dirty="0" smtClean="0"/>
              <a:t>are taunted for </a:t>
            </a:r>
            <a:r>
              <a:rPr lang="en-US" dirty="0"/>
              <a:t>Atticus's actions, calling him a "nigger-lover". </a:t>
            </a:r>
            <a:r>
              <a:rPr lang="en-US" dirty="0" smtClean="0"/>
              <a:t>Atticus </a:t>
            </a:r>
            <a:r>
              <a:rPr lang="en-US" dirty="0"/>
              <a:t>faces a group of men intent on lynching Tom.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420" y="1839049"/>
            <a:ext cx="3723016" cy="2818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741463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792397" y="441793"/>
            <a:ext cx="8303423" cy="3088468"/>
          </a:xfrm>
        </p:spPr>
        <p:txBody>
          <a:bodyPr>
            <a:normAutofit/>
          </a:bodyPr>
          <a:lstStyle/>
          <a:p>
            <a:r>
              <a:rPr lang="en-US" dirty="0"/>
              <a:t>Atticus does not want Jem and Scout to be present at Tom Robinson's trial. </a:t>
            </a:r>
            <a:r>
              <a:rPr lang="en-US" dirty="0" smtClean="0"/>
              <a:t>Yet, Sykes</a:t>
            </a:r>
            <a:r>
              <a:rPr lang="en-US" dirty="0"/>
              <a:t>, Jem, Scout, and Dill watch from the colored balcony</a:t>
            </a:r>
            <a:r>
              <a:rPr lang="en-US" dirty="0" smtClean="0"/>
              <a:t>. </a:t>
            </a:r>
            <a:r>
              <a:rPr lang="en-US" dirty="0"/>
              <a:t>Despite significant evidence of Tom's innocence, the jury convicts him. Jem's faith in justice becomes badly shaken, as is Atticus', when the hapless Tom is shot and killed while trying to escape from prison.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6361" y="3530261"/>
            <a:ext cx="4688086" cy="2846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945262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a:t>Autobiographical elements</a:t>
            </a:r>
          </a:p>
        </p:txBody>
      </p:sp>
      <p:sp>
        <p:nvSpPr>
          <p:cNvPr id="3" name="2 Marcador de texto"/>
          <p:cNvSpPr>
            <a:spLocks noGrp="1"/>
          </p:cNvSpPr>
          <p:nvPr>
            <p:ph type="body" idx="1"/>
          </p:nvPr>
        </p:nvSpPr>
        <p:spPr/>
        <p:txBody>
          <a:bodyPr>
            <a:normAutofit/>
          </a:bodyPr>
          <a:lstStyle/>
          <a:p>
            <a:pPr algn="just"/>
            <a:r>
              <a:rPr lang="en-US" dirty="0"/>
              <a:t>Lee has said that </a:t>
            </a:r>
            <a:r>
              <a:rPr lang="en-US" i="1" dirty="0"/>
              <a:t>To Kill a Mockingbird </a:t>
            </a:r>
            <a:r>
              <a:rPr lang="en-US" dirty="0"/>
              <a:t>is not an autobiography, but rather an example of how an author "should write about what he knows and write truthfully</a:t>
            </a:r>
            <a:r>
              <a:rPr lang="en-US" dirty="0" smtClean="0"/>
              <a:t>". Nevertheless</a:t>
            </a:r>
            <a:r>
              <a:rPr lang="en-US" dirty="0"/>
              <a:t>, several people and events from Lee's childhood parallel those of the fictional Scout. Lee's father, </a:t>
            </a:r>
            <a:r>
              <a:rPr lang="en-US" dirty="0" err="1"/>
              <a:t>Amasa</a:t>
            </a:r>
            <a:r>
              <a:rPr lang="en-US" dirty="0"/>
              <a:t> Coleman Lee, was an attorney, similar to Atticus Finch, and in 1919, </a:t>
            </a:r>
            <a:r>
              <a:rPr lang="en-US" dirty="0" smtClean="0"/>
              <a:t>(as before said) he </a:t>
            </a:r>
            <a:r>
              <a:rPr lang="en-US" dirty="0"/>
              <a:t>defended two black men accused of murder. After they were convicted, hanged and </a:t>
            </a:r>
            <a:r>
              <a:rPr lang="en-US" dirty="0" smtClean="0"/>
              <a:t>mutilated, he </a:t>
            </a:r>
            <a:r>
              <a:rPr lang="en-US" dirty="0"/>
              <a:t>never tried another criminal case.</a:t>
            </a:r>
          </a:p>
        </p:txBody>
      </p:sp>
    </p:spTree>
    <p:extLst>
      <p:ext uri="{BB962C8B-B14F-4D97-AF65-F5344CB8AC3E}">
        <p14:creationId xmlns:p14="http://schemas.microsoft.com/office/powerpoint/2010/main" val="263272644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Style </a:t>
            </a:r>
            <a:endParaRPr lang="en-US" dirty="0"/>
          </a:p>
        </p:txBody>
      </p:sp>
      <p:sp>
        <p:nvSpPr>
          <p:cNvPr id="3" name="2 Marcador de texto"/>
          <p:cNvSpPr>
            <a:spLocks noGrp="1"/>
          </p:cNvSpPr>
          <p:nvPr>
            <p:ph type="body" idx="1"/>
          </p:nvPr>
        </p:nvSpPr>
        <p:spPr>
          <a:xfrm>
            <a:off x="1993060" y="1512563"/>
            <a:ext cx="8205877" cy="2619956"/>
          </a:xfrm>
        </p:spPr>
        <p:txBody>
          <a:bodyPr>
            <a:normAutofit fontScale="92500" lnSpcReduction="20000"/>
          </a:bodyPr>
          <a:lstStyle/>
          <a:p>
            <a:pPr algn="just"/>
            <a:r>
              <a:rPr lang="en-US" dirty="0"/>
              <a:t>The strongest element of style noted by critics and reviewers is Lee's talent for narration, which in an early review in Time was called "tactile brilliance</a:t>
            </a:r>
            <a:r>
              <a:rPr lang="en-US" dirty="0" smtClean="0"/>
              <a:t>". Writing </a:t>
            </a:r>
            <a:r>
              <a:rPr lang="en-US" dirty="0"/>
              <a:t>a decade later, another scholar noted, "Harper Lee has a remarkable gift of story-telling. Her art is visual, and with cinematographic fluidity and subtlety we see a scene melting into another scene without jolts of </a:t>
            </a:r>
            <a:r>
              <a:rPr lang="en-US" dirty="0" smtClean="0"/>
              <a:t>transition”.</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567" y="4441612"/>
            <a:ext cx="5636865" cy="190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771726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Stylistic features</a:t>
            </a:r>
            <a:endParaRPr lang="en-US" dirty="0"/>
          </a:p>
        </p:txBody>
      </p:sp>
      <p:sp>
        <p:nvSpPr>
          <p:cNvPr id="4" name="3 Marcador de texto"/>
          <p:cNvSpPr>
            <a:spLocks noGrp="1"/>
          </p:cNvSpPr>
          <p:nvPr>
            <p:ph type="body" idx="1"/>
          </p:nvPr>
        </p:nvSpPr>
        <p:spPr>
          <a:xfrm>
            <a:off x="892969" y="1696641"/>
            <a:ext cx="10406063" cy="3627440"/>
          </a:xfrm>
        </p:spPr>
        <p:txBody>
          <a:bodyPr/>
          <a:lstStyle/>
          <a:p>
            <a:pPr algn="just"/>
            <a:r>
              <a:rPr lang="en-US" dirty="0"/>
              <a:t>Lee combines the narrator's voice of a child observing her surroundings with a grown woman's reflecting on her childhood, using the ambiguity of this voice </a:t>
            </a:r>
            <a:r>
              <a:rPr lang="en-US" dirty="0" smtClean="0"/>
              <a:t>together </a:t>
            </a:r>
            <a:r>
              <a:rPr lang="en-US" dirty="0"/>
              <a:t>with the narrative technique of flashback to play intricately with perspectives.</a:t>
            </a:r>
          </a:p>
        </p:txBody>
      </p:sp>
    </p:spTree>
    <p:extLst>
      <p:ext uri="{BB962C8B-B14F-4D97-AF65-F5344CB8AC3E}">
        <p14:creationId xmlns:p14="http://schemas.microsoft.com/office/powerpoint/2010/main" val="1818572525"/>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Gender </a:t>
            </a:r>
            <a:endParaRPr lang="en-US" dirty="0"/>
          </a:p>
        </p:txBody>
      </p:sp>
      <p:sp>
        <p:nvSpPr>
          <p:cNvPr id="3" name="2 Marcador de texto"/>
          <p:cNvSpPr>
            <a:spLocks noGrp="1"/>
          </p:cNvSpPr>
          <p:nvPr>
            <p:ph type="body" idx="1"/>
          </p:nvPr>
        </p:nvSpPr>
        <p:spPr/>
        <p:txBody>
          <a:bodyPr>
            <a:normAutofit/>
          </a:bodyPr>
          <a:lstStyle/>
          <a:p>
            <a:pPr algn="just"/>
            <a:r>
              <a:rPr lang="en-US" dirty="0"/>
              <a:t>Scholars have characterized </a:t>
            </a:r>
            <a:r>
              <a:rPr lang="en-US" i="1" dirty="0"/>
              <a:t>To Kill a Mockingbird </a:t>
            </a:r>
            <a:r>
              <a:rPr lang="en-US" dirty="0"/>
              <a:t>as both a Southern Gothic and coming-of-age or Bildungsroman novel. </a:t>
            </a:r>
            <a:endParaRPr lang="en-US" dirty="0" smtClean="0"/>
          </a:p>
          <a:p>
            <a:pPr algn="just"/>
            <a:r>
              <a:rPr lang="en-US" dirty="0" smtClean="0"/>
              <a:t>The </a:t>
            </a:r>
            <a:r>
              <a:rPr lang="en-US" dirty="0"/>
              <a:t>grotesque and near-supernatural </a:t>
            </a:r>
            <a:r>
              <a:rPr lang="en-US" dirty="0" smtClean="0"/>
              <a:t>are evident in the presence of Boo </a:t>
            </a:r>
            <a:r>
              <a:rPr lang="en-US" dirty="0"/>
              <a:t>Radley and his </a:t>
            </a:r>
            <a:r>
              <a:rPr lang="en-US" dirty="0" smtClean="0"/>
              <a:t>house.</a:t>
            </a:r>
          </a:p>
          <a:p>
            <a:pPr algn="just"/>
            <a:r>
              <a:rPr lang="en-US" dirty="0" smtClean="0"/>
              <a:t>Outsiders </a:t>
            </a:r>
            <a:r>
              <a:rPr lang="en-US" dirty="0"/>
              <a:t>are also an important element of Southern Gothic texts and Scout and Jem's questions about the hierarchy in the town cause scholars to compare the novel to </a:t>
            </a:r>
            <a:r>
              <a:rPr lang="en-US" i="1" dirty="0"/>
              <a:t>Catcher in the Rye </a:t>
            </a:r>
            <a:r>
              <a:rPr lang="en-US" dirty="0"/>
              <a:t>and </a:t>
            </a:r>
            <a:r>
              <a:rPr lang="en-US" i="1" dirty="0"/>
              <a:t>Adventures of Huckleberry </a:t>
            </a:r>
            <a:r>
              <a:rPr lang="en-US" i="1" dirty="0" smtClean="0"/>
              <a:t>Finn</a:t>
            </a:r>
            <a:r>
              <a:rPr lang="en-US" dirty="0" smtClean="0"/>
              <a:t>.</a:t>
            </a:r>
            <a:endParaRPr lang="en-US" dirty="0"/>
          </a:p>
        </p:txBody>
      </p:sp>
    </p:spTree>
    <p:extLst>
      <p:ext uri="{BB962C8B-B14F-4D97-AF65-F5344CB8AC3E}">
        <p14:creationId xmlns:p14="http://schemas.microsoft.com/office/powerpoint/2010/main" val="151122926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Themes </a:t>
            </a:r>
            <a:endParaRPr lang="en-US" dirty="0"/>
          </a:p>
        </p:txBody>
      </p:sp>
      <p:sp>
        <p:nvSpPr>
          <p:cNvPr id="3" name="2 Marcador de texto"/>
          <p:cNvSpPr>
            <a:spLocks noGrp="1"/>
          </p:cNvSpPr>
          <p:nvPr>
            <p:ph type="body" idx="1"/>
          </p:nvPr>
        </p:nvSpPr>
        <p:spPr/>
        <p:txBody>
          <a:bodyPr>
            <a:noAutofit/>
          </a:bodyPr>
          <a:lstStyle/>
          <a:p>
            <a:r>
              <a:rPr lang="en-US" sz="1969" dirty="0"/>
              <a:t>Southern life </a:t>
            </a:r>
          </a:p>
          <a:p>
            <a:r>
              <a:rPr lang="en-US" sz="1969" dirty="0"/>
              <a:t>Racial injustice</a:t>
            </a:r>
          </a:p>
          <a:p>
            <a:r>
              <a:rPr lang="en-US" sz="1969" dirty="0"/>
              <a:t>Class</a:t>
            </a:r>
          </a:p>
          <a:p>
            <a:r>
              <a:rPr lang="en-US" sz="1969" dirty="0"/>
              <a:t>Courage </a:t>
            </a:r>
          </a:p>
          <a:p>
            <a:r>
              <a:rPr lang="en-US" sz="1969" dirty="0"/>
              <a:t>Compassion </a:t>
            </a:r>
          </a:p>
          <a:p>
            <a:r>
              <a:rPr lang="en-US" sz="1969" dirty="0"/>
              <a:t>Gender roles </a:t>
            </a:r>
          </a:p>
          <a:p>
            <a:r>
              <a:rPr lang="en-US" sz="1969" dirty="0"/>
              <a:t>Laws written and unwritten </a:t>
            </a:r>
          </a:p>
          <a:p>
            <a:r>
              <a:rPr lang="en-US" sz="1969" dirty="0"/>
              <a:t>Loss of innocence </a:t>
            </a:r>
          </a:p>
        </p:txBody>
      </p:sp>
    </p:spTree>
    <p:extLst>
      <p:ext uri="{BB962C8B-B14F-4D97-AF65-F5344CB8AC3E}">
        <p14:creationId xmlns:p14="http://schemas.microsoft.com/office/powerpoint/2010/main" val="6415254"/>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Adaptation </a:t>
            </a:r>
            <a:endParaRPr lang="en-US" dirty="0"/>
          </a:p>
        </p:txBody>
      </p:sp>
      <p:sp>
        <p:nvSpPr>
          <p:cNvPr id="3" name="2 Marcador de texto"/>
          <p:cNvSpPr>
            <a:spLocks noGrp="1"/>
          </p:cNvSpPr>
          <p:nvPr>
            <p:ph type="body" idx="1"/>
          </p:nvPr>
        </p:nvSpPr>
        <p:spPr/>
        <p:txBody>
          <a:bodyPr>
            <a:normAutofit lnSpcReduction="10000"/>
          </a:bodyPr>
          <a:lstStyle/>
          <a:p>
            <a:r>
              <a:rPr lang="en-US" dirty="0"/>
              <a:t>1962 film</a:t>
            </a:r>
          </a:p>
          <a:p>
            <a:r>
              <a:rPr lang="en-US" dirty="0"/>
              <a:t>Main article: To Kill a Mockingbird (film)</a:t>
            </a:r>
          </a:p>
          <a:p>
            <a:pPr algn="just"/>
            <a:r>
              <a:rPr lang="en-US" dirty="0" smtClean="0"/>
              <a:t>I	n 1962, the </a:t>
            </a:r>
            <a:r>
              <a:rPr lang="en-US" dirty="0"/>
              <a:t>book was made into the </a:t>
            </a:r>
            <a:r>
              <a:rPr lang="en-US" dirty="0" smtClean="0"/>
              <a:t>well-received </a:t>
            </a:r>
            <a:r>
              <a:rPr lang="en-US" dirty="0"/>
              <a:t>film with the same title, starring Gregory Peck as Atticus Finch. </a:t>
            </a:r>
            <a:endParaRPr lang="en-US" dirty="0" smtClean="0"/>
          </a:p>
          <a:p>
            <a:pPr algn="just"/>
            <a:r>
              <a:rPr lang="en-US" dirty="0" smtClean="0"/>
              <a:t>The </a:t>
            </a:r>
            <a:r>
              <a:rPr lang="en-US" dirty="0"/>
              <a:t>movie was a hit at the box office, </a:t>
            </a:r>
            <a:r>
              <a:rPr lang="en-US" dirty="0" smtClean="0"/>
              <a:t>grossing </a:t>
            </a:r>
            <a:r>
              <a:rPr lang="en-US" dirty="0"/>
              <a:t>more than $20 million from a $2-million budget. It won three </a:t>
            </a:r>
            <a:r>
              <a:rPr lang="en-US" dirty="0" smtClean="0"/>
              <a:t>Oscars. It </a:t>
            </a:r>
            <a:r>
              <a:rPr lang="en-US" dirty="0"/>
              <a:t>was nominated for five more Oscars including Best Actress in a Supporting Role for Mary </a:t>
            </a:r>
            <a:r>
              <a:rPr lang="en-US" dirty="0" err="1"/>
              <a:t>Badham</a:t>
            </a:r>
            <a:r>
              <a:rPr lang="en-US" dirty="0"/>
              <a:t>, the actress who played </a:t>
            </a:r>
            <a:r>
              <a:rPr lang="en-US" dirty="0" smtClean="0"/>
              <a:t>Scout.</a:t>
            </a:r>
            <a:endParaRPr lang="en-US" dirty="0"/>
          </a:p>
        </p:txBody>
      </p:sp>
    </p:spTree>
    <p:extLst>
      <p:ext uri="{BB962C8B-B14F-4D97-AF65-F5344CB8AC3E}">
        <p14:creationId xmlns:p14="http://schemas.microsoft.com/office/powerpoint/2010/main" val="100216351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71909">
            <a:off x="2898559" y="1237438"/>
            <a:ext cx="3322598" cy="478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7216" r="16431"/>
          <a:stretch/>
        </p:blipFill>
        <p:spPr bwMode="auto">
          <a:xfrm rot="1216362">
            <a:off x="7034638" y="2015733"/>
            <a:ext cx="2177359" cy="3527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709764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Early years</a:t>
            </a:r>
            <a:endParaRPr lang="en-US" dirty="0"/>
          </a:p>
        </p:txBody>
      </p:sp>
      <p:sp>
        <p:nvSpPr>
          <p:cNvPr id="3" name="Marcador de contenido 2"/>
          <p:cNvSpPr>
            <a:spLocks noGrp="1"/>
          </p:cNvSpPr>
          <p:nvPr>
            <p:ph idx="1"/>
          </p:nvPr>
        </p:nvSpPr>
        <p:spPr/>
        <p:txBody>
          <a:bodyPr>
            <a:normAutofit/>
          </a:bodyPr>
          <a:lstStyle/>
          <a:p>
            <a:r>
              <a:rPr lang="en-US" sz="2812" dirty="0"/>
              <a:t>Steinbeck was raised with modest means. His father, John Ernst Steinbeck, tried his hand at several different jobs to keep his family fed: He owned a feed-and-grain store, managed a flour plant and served as treasurer of Monterey County. His mother, Olive Hamilton Steinbeck, was a former schoolteacher.</a:t>
            </a:r>
          </a:p>
        </p:txBody>
      </p:sp>
    </p:spTree>
    <p:extLst>
      <p:ext uri="{BB962C8B-B14F-4D97-AF65-F5344CB8AC3E}">
        <p14:creationId xmlns:p14="http://schemas.microsoft.com/office/powerpoint/2010/main" val="39304581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800" y="476672"/>
            <a:ext cx="3821922" cy="5904656"/>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516598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n-US" dirty="0"/>
              <a:t>Anita </a:t>
            </a:r>
            <a:r>
              <a:rPr lang="en-US" dirty="0" err="1"/>
              <a:t>Mazumdar</a:t>
            </a:r>
            <a:r>
              <a:rPr lang="en-US" dirty="0"/>
              <a:t> was born in </a:t>
            </a:r>
            <a:r>
              <a:rPr lang="en-US" dirty="0" err="1"/>
              <a:t>Mussoorie</a:t>
            </a:r>
            <a:r>
              <a:rPr lang="en-US" dirty="0"/>
              <a:t>, India, to a German mother, Toni </a:t>
            </a:r>
            <a:r>
              <a:rPr lang="en-US" dirty="0" err="1"/>
              <a:t>Nime</a:t>
            </a:r>
            <a:r>
              <a:rPr lang="en-US" dirty="0"/>
              <a:t>, and a Bengali businessman, D. N. </a:t>
            </a:r>
            <a:r>
              <a:rPr lang="en-US" dirty="0" err="1"/>
              <a:t>Mazumdar</a:t>
            </a:r>
            <a:r>
              <a:rPr lang="en-US" dirty="0"/>
              <a:t>. She grew up speaking German at home and Bengali, Urdu, Hindi and English outside the house. She first learned to read and write in English at school and as a result English became her "literary language“. She began to write in English at the age of seven and published her first story at the age of nine.</a:t>
            </a:r>
          </a:p>
          <a:p>
            <a:endParaRPr lang="es-MX" dirty="0"/>
          </a:p>
        </p:txBody>
      </p:sp>
      <p:sp>
        <p:nvSpPr>
          <p:cNvPr id="3" name="Título 2"/>
          <p:cNvSpPr>
            <a:spLocks noGrp="1"/>
          </p:cNvSpPr>
          <p:nvPr>
            <p:ph type="title"/>
          </p:nvPr>
        </p:nvSpPr>
        <p:spPr/>
        <p:txBody>
          <a:bodyPr/>
          <a:lstStyle/>
          <a:p>
            <a:r>
              <a:rPr lang="es-MX" dirty="0" err="1" smtClean="0"/>
              <a:t>About</a:t>
            </a:r>
            <a:r>
              <a:rPr lang="es-MX" dirty="0" smtClean="0"/>
              <a:t> </a:t>
            </a:r>
            <a:r>
              <a:rPr lang="es-MX" dirty="0" err="1" smtClean="0"/>
              <a:t>the</a:t>
            </a:r>
            <a:r>
              <a:rPr lang="es-MX" dirty="0" smtClean="0"/>
              <a:t> </a:t>
            </a:r>
            <a:r>
              <a:rPr lang="es-MX" dirty="0" err="1" smtClean="0"/>
              <a:t>author</a:t>
            </a:r>
            <a:endParaRPr lang="es-MX" dirty="0"/>
          </a:p>
        </p:txBody>
      </p:sp>
    </p:spTree>
    <p:extLst>
      <p:ext uri="{BB962C8B-B14F-4D97-AF65-F5344CB8AC3E}">
        <p14:creationId xmlns:p14="http://schemas.microsoft.com/office/powerpoint/2010/main" val="32572864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61264" y="829098"/>
            <a:ext cx="7992888" cy="4968552"/>
          </a:xfrm>
        </p:spPr>
        <p:txBody>
          <a:bodyPr>
            <a:normAutofit fontScale="92500" lnSpcReduction="10000"/>
          </a:bodyPr>
          <a:lstStyle/>
          <a:p>
            <a:pPr algn="just"/>
            <a:r>
              <a:rPr lang="en-US" dirty="0"/>
              <a:t>She was a student at Queen Mary's Higher Secondary School in Delhi and received her B.A. in English literature in 1957 from the Miranda House of the University of Delhi</a:t>
            </a:r>
            <a:r>
              <a:rPr lang="en-US" dirty="0" smtClean="0"/>
              <a:t>.</a:t>
            </a:r>
          </a:p>
          <a:p>
            <a:pPr marL="0" indent="0" algn="just">
              <a:buNone/>
            </a:pPr>
            <a:r>
              <a:rPr lang="en-US" dirty="0" smtClean="0"/>
              <a:t> </a:t>
            </a:r>
          </a:p>
          <a:p>
            <a:pPr algn="just"/>
            <a:r>
              <a:rPr lang="en-US" dirty="0" smtClean="0"/>
              <a:t>The </a:t>
            </a:r>
            <a:r>
              <a:rPr lang="en-US" dirty="0"/>
              <a:t>following year she married </a:t>
            </a:r>
            <a:r>
              <a:rPr lang="en-US" dirty="0" err="1"/>
              <a:t>Ashvin</a:t>
            </a:r>
            <a:r>
              <a:rPr lang="en-US" dirty="0"/>
              <a:t> Desai, the director of a computer software company and author of the book Between Eternities: Ideas on Life and The Cosmos. </a:t>
            </a:r>
            <a:endParaRPr lang="en-US" dirty="0" smtClean="0"/>
          </a:p>
          <a:p>
            <a:pPr marL="0" indent="0" algn="just">
              <a:buNone/>
            </a:pPr>
            <a:endParaRPr lang="en-US" dirty="0" smtClean="0"/>
          </a:p>
          <a:p>
            <a:pPr algn="just"/>
            <a:r>
              <a:rPr lang="en-US" dirty="0" smtClean="0"/>
              <a:t>They </a:t>
            </a:r>
            <a:r>
              <a:rPr lang="en-US" dirty="0"/>
              <a:t>have four children, including Booker Prize-winning novelist Kiran Desai. Her children were taken to </a:t>
            </a:r>
            <a:r>
              <a:rPr lang="en-US" dirty="0" err="1"/>
              <a:t>Thul</a:t>
            </a:r>
            <a:r>
              <a:rPr lang="en-US" dirty="0"/>
              <a:t> (near </a:t>
            </a:r>
            <a:r>
              <a:rPr lang="en-US" dirty="0" err="1"/>
              <a:t>Alibagh</a:t>
            </a:r>
            <a:r>
              <a:rPr lang="en-US" dirty="0"/>
              <a:t>) for weekends, where Desai set her novel The Village by the </a:t>
            </a:r>
            <a:r>
              <a:rPr lang="en-US" dirty="0" smtClean="0"/>
              <a:t>Sea. For </a:t>
            </a:r>
            <a:r>
              <a:rPr lang="en-US" dirty="0"/>
              <a:t>that work she won the 1983 Guardian Children's Fiction Prize, a once-in-a-lifetime book award judged by a panel of British children's writers</a:t>
            </a:r>
            <a:r>
              <a:rPr lang="en-US" dirty="0" smtClean="0"/>
              <a:t>.</a:t>
            </a:r>
            <a:endParaRPr lang="en-US" dirty="0"/>
          </a:p>
        </p:txBody>
      </p:sp>
      <p:sp>
        <p:nvSpPr>
          <p:cNvPr id="3" name="2 Título"/>
          <p:cNvSpPr>
            <a:spLocks noGrp="1"/>
          </p:cNvSpPr>
          <p:nvPr>
            <p:ph type="title"/>
          </p:nvPr>
        </p:nvSpPr>
        <p:spPr>
          <a:xfrm>
            <a:off x="2279577" y="116632"/>
            <a:ext cx="7756263" cy="1054250"/>
          </a:xfrm>
        </p:spPr>
        <p:txBody>
          <a:bodyPr/>
          <a:lstStyle/>
          <a:p>
            <a:r>
              <a:rPr lang="en-US" dirty="0" smtClean="0"/>
              <a:t>…</a:t>
            </a:r>
            <a:endParaRPr lang="en-US" dirty="0"/>
          </a:p>
        </p:txBody>
      </p:sp>
    </p:spTree>
    <p:extLst>
      <p:ext uri="{BB962C8B-B14F-4D97-AF65-F5344CB8AC3E}">
        <p14:creationId xmlns:p14="http://schemas.microsoft.com/office/powerpoint/2010/main" val="31384785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891488" y="2347100"/>
            <a:ext cx="8244408" cy="3564303"/>
          </a:xfrm>
        </p:spPr>
        <p:txBody>
          <a:bodyPr>
            <a:normAutofit/>
          </a:bodyPr>
          <a:lstStyle/>
          <a:p>
            <a:pPr algn="just"/>
            <a:r>
              <a:rPr lang="en-US" dirty="0"/>
              <a:t>Desai published her first novel, </a:t>
            </a:r>
            <a:r>
              <a:rPr lang="en-US" i="1" dirty="0"/>
              <a:t>Cry The Peacock</a:t>
            </a:r>
            <a:r>
              <a:rPr lang="en-US" dirty="0"/>
              <a:t>, in 1963. </a:t>
            </a:r>
            <a:endParaRPr lang="en-US" dirty="0" smtClean="0"/>
          </a:p>
          <a:p>
            <a:pPr algn="just"/>
            <a:r>
              <a:rPr lang="en-US" dirty="0" smtClean="0"/>
              <a:t>She </a:t>
            </a:r>
            <a:r>
              <a:rPr lang="en-US" dirty="0"/>
              <a:t>considers </a:t>
            </a:r>
            <a:r>
              <a:rPr lang="en-US" i="1" dirty="0"/>
              <a:t>Clear Light of Day </a:t>
            </a:r>
            <a:r>
              <a:rPr lang="en-US" dirty="0"/>
              <a:t>(1980) her most autobiographical work as it is set during her coming of age and also in the same </a:t>
            </a:r>
            <a:r>
              <a:rPr lang="en-US" dirty="0" smtClean="0"/>
              <a:t>neighborhood </a:t>
            </a:r>
            <a:r>
              <a:rPr lang="en-US" dirty="0"/>
              <a:t>in which she grew </a:t>
            </a:r>
            <a:r>
              <a:rPr lang="en-US" dirty="0" smtClean="0"/>
              <a:t>up. </a:t>
            </a:r>
          </a:p>
          <a:p>
            <a:pPr algn="just"/>
            <a:r>
              <a:rPr lang="en-US" dirty="0" smtClean="0"/>
              <a:t>In </a:t>
            </a:r>
            <a:r>
              <a:rPr lang="en-US" dirty="0"/>
              <a:t>1984 she published </a:t>
            </a:r>
            <a:r>
              <a:rPr lang="en-US" i="1" dirty="0"/>
              <a:t>In Custody </a:t>
            </a:r>
            <a:r>
              <a:rPr lang="en-US" dirty="0"/>
              <a:t>– about an Urdu poet in his declining days – which was shortlisted for the Booker Prize. </a:t>
            </a:r>
            <a:endParaRPr lang="en-US" dirty="0" smtClean="0"/>
          </a:p>
        </p:txBody>
      </p:sp>
      <p:sp>
        <p:nvSpPr>
          <p:cNvPr id="3" name="2 Título"/>
          <p:cNvSpPr>
            <a:spLocks noGrp="1"/>
          </p:cNvSpPr>
          <p:nvPr>
            <p:ph type="title"/>
          </p:nvPr>
        </p:nvSpPr>
        <p:spPr>
          <a:xfrm>
            <a:off x="2135560" y="386367"/>
            <a:ext cx="7756263" cy="1054250"/>
          </a:xfrm>
        </p:spPr>
        <p:txBody>
          <a:bodyPr/>
          <a:lstStyle/>
          <a:p>
            <a:r>
              <a:rPr lang="en-US" dirty="0" smtClean="0"/>
              <a:t>Career </a:t>
            </a:r>
            <a:endParaRPr lang="en-US" dirty="0"/>
          </a:p>
        </p:txBody>
      </p:sp>
    </p:spTree>
    <p:extLst>
      <p:ext uri="{BB962C8B-B14F-4D97-AF65-F5344CB8AC3E}">
        <p14:creationId xmlns:p14="http://schemas.microsoft.com/office/powerpoint/2010/main" val="23265051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n-US" dirty="0"/>
              <a:t>In 1993 she became a creative writing teacher at Massachusetts </a:t>
            </a:r>
            <a:r>
              <a:rPr lang="en-US" dirty="0" smtClean="0"/>
              <a:t>Institute </a:t>
            </a:r>
            <a:r>
              <a:rPr lang="en-US" dirty="0"/>
              <a:t>of Technology. </a:t>
            </a:r>
            <a:endParaRPr lang="en-US" dirty="0" smtClean="0"/>
          </a:p>
          <a:p>
            <a:r>
              <a:rPr lang="en-US" dirty="0" smtClean="0"/>
              <a:t>Her </a:t>
            </a:r>
            <a:r>
              <a:rPr lang="en-US" dirty="0"/>
              <a:t>novel</a:t>
            </a:r>
            <a:r>
              <a:rPr lang="en-US" dirty="0" smtClean="0"/>
              <a:t>, </a:t>
            </a:r>
            <a:r>
              <a:rPr lang="en-US" i="1" dirty="0" smtClean="0"/>
              <a:t>The Zigzag Way</a:t>
            </a:r>
            <a:r>
              <a:rPr lang="en-US" dirty="0" smtClean="0"/>
              <a:t>, </a:t>
            </a:r>
            <a:r>
              <a:rPr lang="en-US" dirty="0"/>
              <a:t>set in 20th-century Mexico, appeared in 2004</a:t>
            </a:r>
            <a:r>
              <a:rPr lang="en-US" dirty="0" smtClean="0"/>
              <a:t>.</a:t>
            </a:r>
          </a:p>
          <a:p>
            <a:r>
              <a:rPr lang="en-US" dirty="0" smtClean="0"/>
              <a:t>Her </a:t>
            </a:r>
            <a:r>
              <a:rPr lang="en-US" dirty="0"/>
              <a:t>latest collection of short stories, </a:t>
            </a:r>
            <a:r>
              <a:rPr lang="en-US" i="1" dirty="0"/>
              <a:t>The Artist of Disappearance </a:t>
            </a:r>
            <a:r>
              <a:rPr lang="en-US" dirty="0"/>
              <a:t>was published in 2011</a:t>
            </a:r>
            <a:r>
              <a:rPr lang="en-US" dirty="0" smtClean="0"/>
              <a:t>.</a:t>
            </a:r>
          </a:p>
          <a:p>
            <a:endParaRPr lang="en-US" dirty="0" smtClean="0"/>
          </a:p>
        </p:txBody>
      </p:sp>
      <p:sp>
        <p:nvSpPr>
          <p:cNvPr id="3" name="2 Título"/>
          <p:cNvSpPr>
            <a:spLocks noGrp="1"/>
          </p:cNvSpPr>
          <p:nvPr>
            <p:ph type="title"/>
          </p:nvPr>
        </p:nvSpPr>
        <p:spPr/>
        <p:txBody>
          <a:bodyPr/>
          <a:lstStyle/>
          <a:p>
            <a:r>
              <a:rPr lang="en-US" dirty="0" smtClean="0"/>
              <a:t>Career </a:t>
            </a:r>
            <a:endParaRPr lang="en-US" dirty="0"/>
          </a:p>
        </p:txBody>
      </p:sp>
    </p:spTree>
    <p:extLst>
      <p:ext uri="{BB962C8B-B14F-4D97-AF65-F5344CB8AC3E}">
        <p14:creationId xmlns:p14="http://schemas.microsoft.com/office/powerpoint/2010/main" val="39837861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a:t>Desai has taught at Mount Holyoke College, Baruch College and Smith College. She is a Fellow of the Royal Society of Literature, the American Academy of Arts and Letters, and of </a:t>
            </a:r>
            <a:r>
              <a:rPr lang="en-US" dirty="0" err="1"/>
              <a:t>Girton</a:t>
            </a:r>
            <a:r>
              <a:rPr lang="en-US" dirty="0"/>
              <a:t> College, Cambridge (to which she dedicated </a:t>
            </a:r>
            <a:r>
              <a:rPr lang="en-US" i="1" dirty="0"/>
              <a:t>Baumgartner's Bombay</a:t>
            </a:r>
            <a:r>
              <a:rPr lang="en-US" dirty="0" smtClean="0"/>
              <a:t>). </a:t>
            </a:r>
            <a:r>
              <a:rPr lang="en-US" dirty="0"/>
              <a:t>In addition, she writes for the New York Review of Books.</a:t>
            </a:r>
          </a:p>
          <a:p>
            <a:endParaRPr lang="en-US" dirty="0"/>
          </a:p>
        </p:txBody>
      </p:sp>
      <p:sp>
        <p:nvSpPr>
          <p:cNvPr id="3" name="2 Título"/>
          <p:cNvSpPr>
            <a:spLocks noGrp="1"/>
          </p:cNvSpPr>
          <p:nvPr>
            <p:ph type="title"/>
          </p:nvPr>
        </p:nvSpPr>
        <p:spPr/>
        <p:txBody>
          <a:bodyPr/>
          <a:lstStyle/>
          <a:p>
            <a:r>
              <a:rPr lang="en-US" dirty="0" smtClean="0"/>
              <a:t>Career</a:t>
            </a:r>
            <a:endParaRPr lang="en-US" dirty="0"/>
          </a:p>
        </p:txBody>
      </p:sp>
    </p:spTree>
    <p:extLst>
      <p:ext uri="{BB962C8B-B14F-4D97-AF65-F5344CB8AC3E}">
        <p14:creationId xmlns:p14="http://schemas.microsoft.com/office/powerpoint/2010/main" val="22925415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numCol="2">
            <a:normAutofit fontScale="92500" lnSpcReduction="20000"/>
          </a:bodyPr>
          <a:lstStyle/>
          <a:p>
            <a:r>
              <a:rPr lang="en-US" dirty="0"/>
              <a:t>The Artist of Disappearance (2011)</a:t>
            </a:r>
          </a:p>
          <a:p>
            <a:r>
              <a:rPr lang="en-US" dirty="0"/>
              <a:t>The Zigzag Way (2004)</a:t>
            </a:r>
          </a:p>
          <a:p>
            <a:r>
              <a:rPr lang="en-US" dirty="0"/>
              <a:t>Diamond Dust and Other Stories (2000)</a:t>
            </a:r>
          </a:p>
          <a:p>
            <a:r>
              <a:rPr lang="en-US" dirty="0"/>
              <a:t>Fasting, Feasting (1999)</a:t>
            </a:r>
          </a:p>
          <a:p>
            <a:r>
              <a:rPr lang="en-US" dirty="0"/>
              <a:t>Journey to Ithaca (1995)</a:t>
            </a:r>
          </a:p>
          <a:p>
            <a:r>
              <a:rPr lang="en-US" dirty="0"/>
              <a:t>Baumgartner's Bombay (1988)</a:t>
            </a:r>
          </a:p>
          <a:p>
            <a:r>
              <a:rPr lang="en-US" dirty="0"/>
              <a:t>In Custody (1984)</a:t>
            </a:r>
          </a:p>
          <a:p>
            <a:r>
              <a:rPr lang="en-US" dirty="0"/>
              <a:t>The Village by the Sea (1982)</a:t>
            </a:r>
          </a:p>
          <a:p>
            <a:r>
              <a:rPr lang="en-US" dirty="0" smtClean="0"/>
              <a:t>Clear </a:t>
            </a:r>
            <a:r>
              <a:rPr lang="en-US" dirty="0"/>
              <a:t>Light of Day (1980</a:t>
            </a:r>
            <a:r>
              <a:rPr lang="en-US" dirty="0" smtClean="0"/>
              <a:t>)</a:t>
            </a:r>
          </a:p>
          <a:p>
            <a:r>
              <a:rPr lang="en-US" dirty="0"/>
              <a:t>Games at Twilight (1978)</a:t>
            </a:r>
          </a:p>
          <a:p>
            <a:r>
              <a:rPr lang="en-US" dirty="0"/>
              <a:t>Fire on the Mountain (1977)</a:t>
            </a:r>
          </a:p>
          <a:p>
            <a:r>
              <a:rPr lang="en-US" dirty="0"/>
              <a:t>Cat on a Houseboat (1976)</a:t>
            </a:r>
          </a:p>
          <a:p>
            <a:r>
              <a:rPr lang="en-US" dirty="0"/>
              <a:t>Where Shall We Go This Summer? (1975)</a:t>
            </a:r>
          </a:p>
          <a:p>
            <a:r>
              <a:rPr lang="en-US" dirty="0"/>
              <a:t>The Peacock Garden (1974)</a:t>
            </a:r>
          </a:p>
          <a:p>
            <a:r>
              <a:rPr lang="en-US" dirty="0"/>
              <a:t>Bye-bye Blackbird (1971)</a:t>
            </a:r>
          </a:p>
          <a:p>
            <a:r>
              <a:rPr lang="en-US" dirty="0"/>
              <a:t>Voices in the City (1965)</a:t>
            </a:r>
          </a:p>
          <a:p>
            <a:r>
              <a:rPr lang="en-US" dirty="0"/>
              <a:t>Cry, The Peacock (1963)</a:t>
            </a:r>
          </a:p>
          <a:p>
            <a:r>
              <a:rPr lang="en-US" dirty="0"/>
              <a:t>Journey to Ithaca (1996)</a:t>
            </a:r>
          </a:p>
          <a:p>
            <a:pPr marL="0" indent="0">
              <a:buNone/>
            </a:pPr>
            <a:endParaRPr lang="en-US" dirty="0"/>
          </a:p>
        </p:txBody>
      </p:sp>
      <p:sp>
        <p:nvSpPr>
          <p:cNvPr id="3" name="2 Título"/>
          <p:cNvSpPr>
            <a:spLocks noGrp="1"/>
          </p:cNvSpPr>
          <p:nvPr>
            <p:ph type="title"/>
          </p:nvPr>
        </p:nvSpPr>
        <p:spPr/>
        <p:txBody>
          <a:bodyPr/>
          <a:lstStyle/>
          <a:p>
            <a:r>
              <a:rPr lang="en-US" dirty="0" smtClean="0"/>
              <a:t>Selected works </a:t>
            </a:r>
            <a:endParaRPr lang="en-US" dirty="0"/>
          </a:p>
        </p:txBody>
      </p:sp>
    </p:spTree>
    <p:extLst>
      <p:ext uri="{BB962C8B-B14F-4D97-AF65-F5344CB8AC3E}">
        <p14:creationId xmlns:p14="http://schemas.microsoft.com/office/powerpoint/2010/main" val="504466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err="1"/>
              <a:t>Gender</a:t>
            </a:r>
            <a:r>
              <a:rPr lang="es-MX" dirty="0"/>
              <a:t> and social roles </a:t>
            </a:r>
            <a:endParaRPr lang="es-MX" dirty="0" smtClean="0"/>
          </a:p>
          <a:p>
            <a:r>
              <a:rPr lang="en-US" dirty="0"/>
              <a:t>The pressures and expectations placed on the different characters in the novel show the contrast in the social roles men and women are expected to fulfill, both in India and in the United States. While men are expected to be hard working, academic, and successful, the social value of women is dependent on their submissiveness, domestic abilities, beauty and child bearing.</a:t>
            </a:r>
          </a:p>
          <a:p>
            <a:endParaRPr lang="es-MX" dirty="0"/>
          </a:p>
        </p:txBody>
      </p:sp>
      <p:sp>
        <p:nvSpPr>
          <p:cNvPr id="3" name="Título 2"/>
          <p:cNvSpPr>
            <a:spLocks noGrp="1"/>
          </p:cNvSpPr>
          <p:nvPr>
            <p:ph type="title"/>
          </p:nvPr>
        </p:nvSpPr>
        <p:spPr/>
        <p:txBody>
          <a:bodyPr/>
          <a:lstStyle/>
          <a:p>
            <a:r>
              <a:rPr lang="es-MX" dirty="0" smtClean="0"/>
              <a:t>THEMES IN FASTING, FEASTING</a:t>
            </a:r>
            <a:endParaRPr lang="es-MX" dirty="0"/>
          </a:p>
        </p:txBody>
      </p:sp>
    </p:spTree>
    <p:extLst>
      <p:ext uri="{BB962C8B-B14F-4D97-AF65-F5344CB8AC3E}">
        <p14:creationId xmlns:p14="http://schemas.microsoft.com/office/powerpoint/2010/main" val="5564485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gn="just"/>
            <a:r>
              <a:rPr lang="en-US" dirty="0" err="1"/>
              <a:t>Aruna</a:t>
            </a:r>
            <a:r>
              <a:rPr lang="en-US" dirty="0"/>
              <a:t> and Uma are raised, educated, and groomed only with marriage in mind. When the multiple attempts of </a:t>
            </a:r>
            <a:r>
              <a:rPr lang="en-US" dirty="0" err="1"/>
              <a:t>MamaPapa</a:t>
            </a:r>
            <a:r>
              <a:rPr lang="en-US" dirty="0"/>
              <a:t> to arrange a marriage for Uma fail, it becomes Uma’s job to take care of her baby brother, </a:t>
            </a:r>
            <a:r>
              <a:rPr lang="en-US" dirty="0" err="1"/>
              <a:t>Arun</a:t>
            </a:r>
            <a:r>
              <a:rPr lang="en-US" dirty="0"/>
              <a:t>, and later her aging parents. </a:t>
            </a:r>
            <a:endParaRPr lang="en-US" dirty="0" smtClean="0"/>
          </a:p>
          <a:p>
            <a:pPr algn="just"/>
            <a:r>
              <a:rPr lang="en-US" dirty="0" smtClean="0"/>
              <a:t>Mama’s </a:t>
            </a:r>
            <a:r>
              <a:rPr lang="en-US" dirty="0"/>
              <a:t>identity is tied in with her role as the wife of an important man, and she seldom disagrees with him. </a:t>
            </a:r>
            <a:endParaRPr lang="en-US" dirty="0" smtClean="0"/>
          </a:p>
          <a:p>
            <a:pPr algn="just"/>
            <a:r>
              <a:rPr lang="en-US" dirty="0" err="1" smtClean="0"/>
              <a:t>Anamika</a:t>
            </a:r>
            <a:r>
              <a:rPr lang="en-US" dirty="0" smtClean="0"/>
              <a:t> </a:t>
            </a:r>
            <a:r>
              <a:rPr lang="en-US" dirty="0"/>
              <a:t>meets the social expectations of female submission—yet, abused to death, </a:t>
            </a:r>
            <a:r>
              <a:rPr lang="en-US" dirty="0" err="1"/>
              <a:t>Anamika</a:t>
            </a:r>
            <a:r>
              <a:rPr lang="en-US" dirty="0"/>
              <a:t> experiences the ultimate loss of freedom that threatens all women who are forced to fulfill the feminine ideal. Dr. </a:t>
            </a:r>
            <a:r>
              <a:rPr lang="en-US" dirty="0" err="1"/>
              <a:t>Dutt</a:t>
            </a:r>
            <a:r>
              <a:rPr lang="en-US" dirty="0"/>
              <a:t> and Mira-</a:t>
            </a:r>
            <a:r>
              <a:rPr lang="en-US" dirty="0" err="1"/>
              <a:t>masi</a:t>
            </a:r>
            <a:r>
              <a:rPr lang="en-US" dirty="0"/>
              <a:t> both represent women who, independent of family and men, defy female social roles.</a:t>
            </a:r>
          </a:p>
        </p:txBody>
      </p:sp>
      <p:sp>
        <p:nvSpPr>
          <p:cNvPr id="3" name="2 Título"/>
          <p:cNvSpPr>
            <a:spLocks noGrp="1"/>
          </p:cNvSpPr>
          <p:nvPr>
            <p:ph type="title"/>
          </p:nvPr>
        </p:nvSpPr>
        <p:spPr/>
        <p:txBody>
          <a:bodyPr/>
          <a:lstStyle/>
          <a:p>
            <a:r>
              <a:rPr lang="en-US" dirty="0" smtClean="0"/>
              <a:t>Women </a:t>
            </a:r>
            <a:endParaRPr lang="en-US" dirty="0"/>
          </a:p>
        </p:txBody>
      </p:sp>
    </p:spTree>
    <p:extLst>
      <p:ext uri="{BB962C8B-B14F-4D97-AF65-F5344CB8AC3E}">
        <p14:creationId xmlns:p14="http://schemas.microsoft.com/office/powerpoint/2010/main" val="24718853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Men also lose their free will and individual expression to the social roles they must fill. As a child, </a:t>
            </a:r>
            <a:r>
              <a:rPr lang="en-US" dirty="0" err="1"/>
              <a:t>Arun</a:t>
            </a:r>
            <a:r>
              <a:rPr lang="en-US" dirty="0"/>
              <a:t> is showered with care and attention, unlike his neglected sister. Uma. </a:t>
            </a:r>
            <a:endParaRPr lang="en-US" dirty="0" smtClean="0"/>
          </a:p>
          <a:p>
            <a:pPr algn="just"/>
            <a:r>
              <a:rPr lang="en-US" dirty="0" err="1" smtClean="0"/>
              <a:t>MamaPapa</a:t>
            </a:r>
            <a:r>
              <a:rPr lang="en-US" dirty="0" smtClean="0"/>
              <a:t> </a:t>
            </a:r>
            <a:r>
              <a:rPr lang="en-US" dirty="0"/>
              <a:t>place high demands on </a:t>
            </a:r>
            <a:r>
              <a:rPr lang="en-US" dirty="0" err="1"/>
              <a:t>Arun</a:t>
            </a:r>
            <a:r>
              <a:rPr lang="en-US" dirty="0"/>
              <a:t> for him to work hard in school and achieve constantly, giving </a:t>
            </a:r>
            <a:r>
              <a:rPr lang="en-US" dirty="0" err="1"/>
              <a:t>Arun</a:t>
            </a:r>
            <a:r>
              <a:rPr lang="en-US" dirty="0"/>
              <a:t> no alternative path. </a:t>
            </a:r>
            <a:endParaRPr lang="en-US" dirty="0" smtClean="0"/>
          </a:p>
          <a:p>
            <a:pPr algn="just"/>
            <a:r>
              <a:rPr lang="en-US" dirty="0" smtClean="0"/>
              <a:t>While </a:t>
            </a:r>
            <a:r>
              <a:rPr lang="en-US" dirty="0"/>
              <a:t>Papa has the most authority in Uma’s household, his ego and pride are bound to his social role as a male head of the household. He cannot appear vulnerable, and so never forms genuine human connections.</a:t>
            </a:r>
          </a:p>
        </p:txBody>
      </p:sp>
      <p:sp>
        <p:nvSpPr>
          <p:cNvPr id="3" name="2 Título"/>
          <p:cNvSpPr>
            <a:spLocks noGrp="1"/>
          </p:cNvSpPr>
          <p:nvPr>
            <p:ph type="title"/>
          </p:nvPr>
        </p:nvSpPr>
        <p:spPr/>
        <p:txBody>
          <a:bodyPr/>
          <a:lstStyle/>
          <a:p>
            <a:r>
              <a:rPr lang="en-US" dirty="0" smtClean="0"/>
              <a:t>Men </a:t>
            </a:r>
            <a:endParaRPr lang="en-US" dirty="0"/>
          </a:p>
        </p:txBody>
      </p:sp>
    </p:spTree>
    <p:extLst>
      <p:ext uri="{BB962C8B-B14F-4D97-AF65-F5344CB8AC3E}">
        <p14:creationId xmlns:p14="http://schemas.microsoft.com/office/powerpoint/2010/main" val="2116396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Early career</a:t>
            </a:r>
            <a:endParaRPr lang="en-US" dirty="0"/>
          </a:p>
        </p:txBody>
      </p:sp>
      <p:sp>
        <p:nvSpPr>
          <p:cNvPr id="3" name="Marcador de contenido 2"/>
          <p:cNvSpPr>
            <a:spLocks noGrp="1"/>
          </p:cNvSpPr>
          <p:nvPr>
            <p:ph idx="1"/>
          </p:nvPr>
        </p:nvSpPr>
        <p:spPr>
          <a:xfrm>
            <a:off x="1097279" y="1845733"/>
            <a:ext cx="6089132" cy="4310367"/>
          </a:xfrm>
        </p:spPr>
        <p:txBody>
          <a:bodyPr>
            <a:noAutofit/>
          </a:bodyPr>
          <a:lstStyle/>
          <a:p>
            <a:pPr algn="just"/>
            <a:r>
              <a:rPr lang="en-US" sz="2400" dirty="0"/>
              <a:t>Following Stanford, Steinbeck tried to make a go of it as a freelance writer. </a:t>
            </a:r>
            <a:r>
              <a:rPr lang="en-US" sz="2400" dirty="0" smtClean="0"/>
              <a:t>It </a:t>
            </a:r>
            <a:r>
              <a:rPr lang="en-US" sz="2400" dirty="0"/>
              <a:t>was during this time that Steinbeck wrote his first novel, </a:t>
            </a:r>
            <a:r>
              <a:rPr lang="en-US" sz="2400" i="1" dirty="0"/>
              <a:t>Cup of Gold</a:t>
            </a:r>
            <a:r>
              <a:rPr lang="en-US" sz="2400" dirty="0"/>
              <a:t> (1929), and met and married his first wife, Carol Henning. Over the following decade, with Carol's support and paycheck, he continued to pour himself into his writing.</a:t>
            </a:r>
          </a:p>
        </p:txBody>
      </p:sp>
      <p:pic>
        <p:nvPicPr>
          <p:cNvPr id="4" name="Imagen 3"/>
          <p:cNvPicPr>
            <a:picLocks noChangeAspect="1"/>
          </p:cNvPicPr>
          <p:nvPr/>
        </p:nvPicPr>
        <p:blipFill>
          <a:blip r:embed="rId2"/>
          <a:stretch>
            <a:fillRect/>
          </a:stretch>
        </p:blipFill>
        <p:spPr>
          <a:xfrm rot="410303">
            <a:off x="7608414" y="2187843"/>
            <a:ext cx="2882601" cy="3464131"/>
          </a:xfrm>
          <a:prstGeom prst="rect">
            <a:avLst/>
          </a:prstGeom>
        </p:spPr>
      </p:pic>
    </p:spTree>
    <p:extLst>
      <p:ext uri="{BB962C8B-B14F-4D97-AF65-F5344CB8AC3E}">
        <p14:creationId xmlns:p14="http://schemas.microsoft.com/office/powerpoint/2010/main" val="23507605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American society as portrayed in the novel also places gendered expectations onto its members, particularly in regards to male and female beauty. Mrs. Patton, like her daughter Melanie, is burdened by American ideals of female perfection and beauty, which are obsessed with dangerous degrees of thinness and over-tanning. Mr. Patton and Rod similarly fulfill the traditional Macho American stereotype of athleticism and hard work. Like Papa, Mr. Patton assumes passive control over the members of his household. </a:t>
            </a:r>
          </a:p>
        </p:txBody>
      </p:sp>
      <p:sp>
        <p:nvSpPr>
          <p:cNvPr id="3" name="2 Título"/>
          <p:cNvSpPr>
            <a:spLocks noGrp="1"/>
          </p:cNvSpPr>
          <p:nvPr>
            <p:ph type="title"/>
          </p:nvPr>
        </p:nvSpPr>
        <p:spPr/>
        <p:txBody>
          <a:bodyPr/>
          <a:lstStyle/>
          <a:p>
            <a:r>
              <a:rPr lang="en-US" dirty="0" smtClean="0"/>
              <a:t>American society</a:t>
            </a:r>
            <a:endParaRPr lang="en-US" dirty="0"/>
          </a:p>
        </p:txBody>
      </p:sp>
    </p:spTree>
    <p:extLst>
      <p:ext uri="{BB962C8B-B14F-4D97-AF65-F5344CB8AC3E}">
        <p14:creationId xmlns:p14="http://schemas.microsoft.com/office/powerpoint/2010/main" val="31797357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a:t>At the heart of many of the character’s stories lies a common search for freedom to be oneself and to carve out one’s own life path. The needs and desires of the individual are in constant tension with the demands of the family, which is the central social institution throughout the novel.</a:t>
            </a:r>
          </a:p>
        </p:txBody>
      </p:sp>
      <p:sp>
        <p:nvSpPr>
          <p:cNvPr id="3" name="2 Título"/>
          <p:cNvSpPr>
            <a:spLocks noGrp="1"/>
          </p:cNvSpPr>
          <p:nvPr>
            <p:ph type="title"/>
          </p:nvPr>
        </p:nvSpPr>
        <p:spPr/>
        <p:txBody>
          <a:bodyPr/>
          <a:lstStyle/>
          <a:p>
            <a:r>
              <a:rPr lang="en-US" dirty="0" smtClean="0"/>
              <a:t>Family life and individual freedom.</a:t>
            </a:r>
            <a:endParaRPr lang="en-US" dirty="0"/>
          </a:p>
        </p:txBody>
      </p:sp>
    </p:spTree>
    <p:extLst>
      <p:ext uri="{BB962C8B-B14F-4D97-AF65-F5344CB8AC3E}">
        <p14:creationId xmlns:p14="http://schemas.microsoft.com/office/powerpoint/2010/main" val="3215586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Access to resources play a large factor in determining the quality of life and opportunity available to individual characters in the novel. </a:t>
            </a:r>
            <a:endParaRPr lang="en-US" dirty="0" smtClean="0"/>
          </a:p>
          <a:p>
            <a:pPr algn="just"/>
            <a:r>
              <a:rPr lang="en-US" dirty="0" smtClean="0"/>
              <a:t>Plenty </a:t>
            </a:r>
            <a:r>
              <a:rPr lang="en-US" dirty="0"/>
              <a:t>and want are not what they appear to be, and characters who seem to have much are often found wanting; likewise, those who seem to have little are rich in spiritual ways. </a:t>
            </a:r>
            <a:endParaRPr lang="en-US" dirty="0" smtClean="0"/>
          </a:p>
          <a:p>
            <a:pPr algn="just"/>
            <a:r>
              <a:rPr lang="en-US" dirty="0" smtClean="0"/>
              <a:t>India </a:t>
            </a:r>
            <a:r>
              <a:rPr lang="en-US" dirty="0"/>
              <a:t>is contrasted with America, and Uma’s lower middle class parents are contrasted with wealthier families in India.</a:t>
            </a:r>
          </a:p>
        </p:txBody>
      </p:sp>
      <p:sp>
        <p:nvSpPr>
          <p:cNvPr id="3" name="2 Título"/>
          <p:cNvSpPr>
            <a:spLocks noGrp="1"/>
          </p:cNvSpPr>
          <p:nvPr>
            <p:ph type="title"/>
          </p:nvPr>
        </p:nvSpPr>
        <p:spPr/>
        <p:txBody>
          <a:bodyPr/>
          <a:lstStyle/>
          <a:p>
            <a:r>
              <a:rPr lang="en-US" dirty="0"/>
              <a:t>Plenty/"Feasting" vs. Want/"Fasting"</a:t>
            </a:r>
          </a:p>
        </p:txBody>
      </p:sp>
    </p:spTree>
    <p:extLst>
      <p:ext uri="{BB962C8B-B14F-4D97-AF65-F5344CB8AC3E}">
        <p14:creationId xmlns:p14="http://schemas.microsoft.com/office/powerpoint/2010/main" val="22136502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a:t>Throughout the novel, we see conflict between old ways, or ‘tradition’ running against new ways, or ‘modernity’. </a:t>
            </a:r>
            <a:endParaRPr lang="en-US" dirty="0" smtClean="0"/>
          </a:p>
          <a:p>
            <a:pPr algn="just"/>
            <a:r>
              <a:rPr lang="en-US" dirty="0" smtClean="0"/>
              <a:t>Most </a:t>
            </a:r>
            <a:r>
              <a:rPr lang="en-US" dirty="0"/>
              <a:t>frequently, tradition is associated with </a:t>
            </a:r>
            <a:r>
              <a:rPr lang="en-US" dirty="0" smtClean="0"/>
              <a:t>India/Rural/Home/Extended Family/</a:t>
            </a:r>
          </a:p>
          <a:p>
            <a:pPr algn="just"/>
            <a:r>
              <a:rPr lang="en-US" dirty="0" smtClean="0"/>
              <a:t>Poverty/Fasting </a:t>
            </a:r>
          </a:p>
          <a:p>
            <a:pPr algn="just"/>
            <a:r>
              <a:rPr lang="en-US" dirty="0" smtClean="0"/>
              <a:t>Modernity </a:t>
            </a:r>
            <a:r>
              <a:rPr lang="en-US" dirty="0"/>
              <a:t>is associated with Western/Urban/Individuality/Commercialism/Feasting.</a:t>
            </a:r>
          </a:p>
        </p:txBody>
      </p:sp>
      <p:sp>
        <p:nvSpPr>
          <p:cNvPr id="3" name="2 Título"/>
          <p:cNvSpPr>
            <a:spLocks noGrp="1"/>
          </p:cNvSpPr>
          <p:nvPr>
            <p:ph type="title"/>
          </p:nvPr>
        </p:nvSpPr>
        <p:spPr/>
        <p:txBody>
          <a:bodyPr/>
          <a:lstStyle/>
          <a:p>
            <a:r>
              <a:rPr lang="en-US" dirty="0" smtClean="0"/>
              <a:t>Tradition/India vs. Modernity/West </a:t>
            </a:r>
            <a:endParaRPr lang="en-US" dirty="0"/>
          </a:p>
        </p:txBody>
      </p:sp>
    </p:spTree>
    <p:extLst>
      <p:ext uri="{BB962C8B-B14F-4D97-AF65-F5344CB8AC3E}">
        <p14:creationId xmlns:p14="http://schemas.microsoft.com/office/powerpoint/2010/main" val="394219252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a:t>The difference between loneliness and being alone is a tension that affects many characters throughout the novel. </a:t>
            </a:r>
            <a:endParaRPr lang="en-US" dirty="0" smtClean="0"/>
          </a:p>
          <a:p>
            <a:pPr algn="just"/>
            <a:r>
              <a:rPr lang="en-US" dirty="0" smtClean="0"/>
              <a:t>Loneliness </a:t>
            </a:r>
            <a:r>
              <a:rPr lang="en-US" dirty="0"/>
              <a:t>affects many characters—yet, togetherness, especially within families, doesn’t always solve the loneliness of the individual</a:t>
            </a:r>
            <a:r>
              <a:rPr lang="en-US" dirty="0" smtClean="0"/>
              <a:t>.</a:t>
            </a:r>
          </a:p>
          <a:p>
            <a:pPr algn="just"/>
            <a:r>
              <a:rPr lang="en-US" dirty="0" smtClean="0"/>
              <a:t>Balancing </a:t>
            </a:r>
            <a:r>
              <a:rPr lang="en-US" dirty="0"/>
              <a:t>the needs for both community and solitude is a constant struggle, especially for Uma and </a:t>
            </a:r>
            <a:r>
              <a:rPr lang="en-US" dirty="0" err="1"/>
              <a:t>Arun</a:t>
            </a:r>
            <a:r>
              <a:rPr lang="en-US" dirty="0"/>
              <a:t>.</a:t>
            </a:r>
          </a:p>
        </p:txBody>
      </p:sp>
      <p:sp>
        <p:nvSpPr>
          <p:cNvPr id="3" name="2 Título"/>
          <p:cNvSpPr>
            <a:spLocks noGrp="1"/>
          </p:cNvSpPr>
          <p:nvPr>
            <p:ph type="title"/>
          </p:nvPr>
        </p:nvSpPr>
        <p:spPr/>
        <p:txBody>
          <a:bodyPr/>
          <a:lstStyle/>
          <a:p>
            <a:r>
              <a:rPr lang="en-US" dirty="0"/>
              <a:t>Loneliness and Togetherness</a:t>
            </a:r>
          </a:p>
        </p:txBody>
      </p:sp>
    </p:spTree>
    <p:extLst>
      <p:ext uri="{BB962C8B-B14F-4D97-AF65-F5344CB8AC3E}">
        <p14:creationId xmlns:p14="http://schemas.microsoft.com/office/powerpoint/2010/main" val="18104745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7987" y="2029409"/>
            <a:ext cx="10144965" cy="3877815"/>
          </a:xfrm>
        </p:spPr>
        <p:txBody>
          <a:bodyPr/>
          <a:lstStyle/>
          <a:p>
            <a:pPr algn="just"/>
            <a:r>
              <a:rPr lang="en-US" dirty="0" smtClean="0"/>
              <a:t>Uma: Oppressed heroine; the never-married daughter; enthusiastic about pursuing school; isn’t pretty, accomplished or flirtatious; loves people, poetry, and wandering; fearless and curious about new people.</a:t>
            </a:r>
          </a:p>
        </p:txBody>
      </p:sp>
      <p:sp>
        <p:nvSpPr>
          <p:cNvPr id="3" name="2 Título"/>
          <p:cNvSpPr>
            <a:spLocks noGrp="1"/>
          </p:cNvSpPr>
          <p:nvPr>
            <p:ph type="title"/>
          </p:nvPr>
        </p:nvSpPr>
        <p:spPr/>
        <p:txBody>
          <a:bodyPr/>
          <a:lstStyle/>
          <a:p>
            <a:r>
              <a:rPr lang="en-US" dirty="0" smtClean="0"/>
              <a:t>Characters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0466" y="3697861"/>
            <a:ext cx="5396726" cy="2778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77588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err="1" smtClean="0"/>
              <a:t>Arun</a:t>
            </a:r>
            <a:r>
              <a:rPr lang="en-US" dirty="0" smtClean="0"/>
              <a:t>: Quiet</a:t>
            </a:r>
            <a:r>
              <a:rPr lang="en-US" dirty="0"/>
              <a:t>, introverted baby brother of Uma, the youngest child; a </a:t>
            </a:r>
            <a:r>
              <a:rPr lang="en-US" dirty="0" smtClean="0"/>
              <a:t>vegetarian </a:t>
            </a:r>
            <a:r>
              <a:rPr lang="en-US" dirty="0"/>
              <a:t>who shows no athletic prowess; fears being drawn into the judgment and expectations of </a:t>
            </a:r>
            <a:r>
              <a:rPr lang="en-US" dirty="0" smtClean="0"/>
              <a:t>others.</a:t>
            </a:r>
            <a:endParaRPr lang="en-US" dirty="0"/>
          </a:p>
          <a:p>
            <a:endParaRPr lang="en-US" dirty="0"/>
          </a:p>
        </p:txBody>
      </p:sp>
    </p:spTree>
    <p:extLst>
      <p:ext uri="{BB962C8B-B14F-4D97-AF65-F5344CB8AC3E}">
        <p14:creationId xmlns:p14="http://schemas.microsoft.com/office/powerpoint/2010/main" val="144814078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err="1"/>
              <a:t>Aruna</a:t>
            </a:r>
            <a:r>
              <a:rPr lang="en-US" dirty="0"/>
              <a:t> — </a:t>
            </a:r>
            <a:r>
              <a:rPr lang="en-US" dirty="0" err="1"/>
              <a:t>Aruna</a:t>
            </a:r>
            <a:r>
              <a:rPr lang="en-US" dirty="0"/>
              <a:t> is the pretty, confident, and socially ambitious younger sister of Uma and second daughter of Mama and Papa. </a:t>
            </a:r>
            <a:endParaRPr lang="en-US" dirty="0" smtClean="0"/>
          </a:p>
          <a:p>
            <a:pPr algn="just"/>
            <a:r>
              <a:rPr lang="en-US" dirty="0" smtClean="0"/>
              <a:t>As </a:t>
            </a:r>
            <a:r>
              <a:rPr lang="en-US" dirty="0"/>
              <a:t>a child, school comes easily to </a:t>
            </a:r>
            <a:r>
              <a:rPr lang="en-US" dirty="0" err="1"/>
              <a:t>Aruna</a:t>
            </a:r>
            <a:r>
              <a:rPr lang="en-US" dirty="0"/>
              <a:t>, though she takes no interest in it. While she is kind and helpful to Uma during their childhoods, she becomes snappy and superior when they approach adolescence, laughing at Uma's rejection by prospective husbands.</a:t>
            </a:r>
          </a:p>
        </p:txBody>
      </p:sp>
    </p:spTree>
    <p:extLst>
      <p:ext uri="{BB962C8B-B14F-4D97-AF65-F5344CB8AC3E}">
        <p14:creationId xmlns:p14="http://schemas.microsoft.com/office/powerpoint/2010/main" val="104255267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b="1" dirty="0"/>
              <a:t>Mama</a:t>
            </a:r>
            <a:r>
              <a:rPr lang="en-US" dirty="0"/>
              <a:t> — Mama is the wife of </a:t>
            </a:r>
            <a:r>
              <a:rPr lang="en-US" b="1" dirty="0"/>
              <a:t>Papa</a:t>
            </a:r>
            <a:r>
              <a:rPr lang="en-US" dirty="0"/>
              <a:t> and the mother of </a:t>
            </a:r>
            <a:r>
              <a:rPr lang="en-US" b="1" dirty="0"/>
              <a:t>Uma</a:t>
            </a:r>
            <a:r>
              <a:rPr lang="en-US" dirty="0"/>
              <a:t>, </a:t>
            </a:r>
            <a:r>
              <a:rPr lang="en-US" b="1" dirty="0" err="1"/>
              <a:t>Aruna</a:t>
            </a:r>
            <a:r>
              <a:rPr lang="en-US" dirty="0"/>
              <a:t>, and </a:t>
            </a:r>
            <a:r>
              <a:rPr lang="en-US" b="1" dirty="0" err="1"/>
              <a:t>Arun</a:t>
            </a:r>
            <a:r>
              <a:rPr lang="en-US" dirty="0" smtClean="0"/>
              <a:t>.</a:t>
            </a:r>
            <a:r>
              <a:rPr lang="en-US" dirty="0"/>
              <a:t> Mama is the picture of a proud, submissive wife, seldom expressing an </a:t>
            </a:r>
            <a:r>
              <a:rPr lang="en-US" dirty="0" smtClean="0"/>
              <a:t>opinion </a:t>
            </a:r>
            <a:r>
              <a:rPr lang="en-US" dirty="0"/>
              <a:t>different than her husband's. </a:t>
            </a:r>
            <a:endParaRPr lang="en-US" dirty="0" smtClean="0"/>
          </a:p>
          <a:p>
            <a:pPr marL="0" indent="0" algn="just">
              <a:buNone/>
            </a:pPr>
            <a:endParaRPr lang="en-US" dirty="0" smtClean="0"/>
          </a:p>
          <a:p>
            <a:pPr algn="just"/>
            <a:r>
              <a:rPr lang="en-US" b="1" dirty="0"/>
              <a:t>Papa</a:t>
            </a:r>
            <a:r>
              <a:rPr lang="en-US" dirty="0"/>
              <a:t> — Papa is a proud, yet insecure middle-class legal magistrate, the husband of </a:t>
            </a:r>
            <a:r>
              <a:rPr lang="en-US" b="1" dirty="0"/>
              <a:t>Mama</a:t>
            </a:r>
            <a:r>
              <a:rPr lang="en-US" dirty="0"/>
              <a:t> and the father of </a:t>
            </a:r>
            <a:r>
              <a:rPr lang="en-US" b="1" dirty="0"/>
              <a:t>Uma</a:t>
            </a:r>
            <a:r>
              <a:rPr lang="en-US" dirty="0"/>
              <a:t>, </a:t>
            </a:r>
            <a:r>
              <a:rPr lang="en-US" b="1" dirty="0" err="1"/>
              <a:t>Aruna</a:t>
            </a:r>
            <a:r>
              <a:rPr lang="en-US" dirty="0"/>
              <a:t> and </a:t>
            </a:r>
            <a:r>
              <a:rPr lang="en-US" b="1" dirty="0" err="1"/>
              <a:t>Arun</a:t>
            </a:r>
            <a:r>
              <a:rPr lang="en-US" dirty="0"/>
              <a:t>.</a:t>
            </a:r>
          </a:p>
        </p:txBody>
      </p:sp>
      <p:sp>
        <p:nvSpPr>
          <p:cNvPr id="3" name="2 Título"/>
          <p:cNvSpPr>
            <a:spLocks noGrp="1"/>
          </p:cNvSpPr>
          <p:nvPr>
            <p:ph type="title"/>
          </p:nvPr>
        </p:nvSpPr>
        <p:spPr/>
        <p:txBody>
          <a:bodyPr/>
          <a:lstStyle/>
          <a:p>
            <a:endParaRPr lang="en-US"/>
          </a:p>
        </p:txBody>
      </p:sp>
    </p:spTree>
    <p:extLst>
      <p:ext uri="{BB962C8B-B14F-4D97-AF65-F5344CB8AC3E}">
        <p14:creationId xmlns:p14="http://schemas.microsoft.com/office/powerpoint/2010/main" val="33695110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r>
              <a:rPr lang="en-US" dirty="0"/>
              <a:t>Mrs. Patton — Mrs. Patton is the sister of Mrs. </a:t>
            </a:r>
            <a:r>
              <a:rPr lang="en-US" dirty="0" err="1"/>
              <a:t>O'Henry</a:t>
            </a:r>
            <a:r>
              <a:rPr lang="en-US" dirty="0"/>
              <a:t>, wife to Mr. Patton and mother of Rod and Melanie, and the host who invites </a:t>
            </a:r>
            <a:r>
              <a:rPr lang="en-US" dirty="0" err="1"/>
              <a:t>Arun</a:t>
            </a:r>
            <a:r>
              <a:rPr lang="en-US" dirty="0"/>
              <a:t> to stay with her and her family in Massachusetts. A suburban American stay-at-home mother, Mrs. Patton is </a:t>
            </a:r>
            <a:r>
              <a:rPr lang="en-US" dirty="0" smtClean="0"/>
              <a:t>obsessed </a:t>
            </a:r>
            <a:r>
              <a:rPr lang="en-US" dirty="0"/>
              <a:t>with shopping, particularly for groceries. </a:t>
            </a:r>
            <a:endParaRPr lang="en-US" dirty="0" smtClean="0"/>
          </a:p>
          <a:p>
            <a:pPr algn="just"/>
            <a:endParaRPr lang="en-US" dirty="0"/>
          </a:p>
          <a:p>
            <a:pPr algn="just"/>
            <a:r>
              <a:rPr lang="en-US" dirty="0"/>
              <a:t>Mr. Patton — Mr. Patton is the husband of Mrs. Patton, and the father of Melanie and Rod. Working full-time in an office, Mr. Patton leaves housekeeping and cooking to his wife, with the exception of the barbecue. </a:t>
            </a:r>
          </a:p>
        </p:txBody>
      </p:sp>
      <p:sp>
        <p:nvSpPr>
          <p:cNvPr id="3" name="2 Título"/>
          <p:cNvSpPr>
            <a:spLocks noGrp="1"/>
          </p:cNvSpPr>
          <p:nvPr>
            <p:ph type="title"/>
          </p:nvPr>
        </p:nvSpPr>
        <p:spPr/>
        <p:txBody>
          <a:bodyPr/>
          <a:lstStyle/>
          <a:p>
            <a:endParaRPr lang="en-US"/>
          </a:p>
        </p:txBody>
      </p:sp>
    </p:spTree>
    <p:extLst>
      <p:ext uri="{BB962C8B-B14F-4D97-AF65-F5344CB8AC3E}">
        <p14:creationId xmlns:p14="http://schemas.microsoft.com/office/powerpoint/2010/main" val="762366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Early career </a:t>
            </a:r>
            <a:endParaRPr lang="en-US" dirty="0"/>
          </a:p>
        </p:txBody>
      </p:sp>
      <p:sp>
        <p:nvSpPr>
          <p:cNvPr id="3" name="Marcador de contenido 2"/>
          <p:cNvSpPr>
            <a:spLocks noGrp="1"/>
          </p:cNvSpPr>
          <p:nvPr>
            <p:ph idx="1"/>
          </p:nvPr>
        </p:nvSpPr>
        <p:spPr/>
        <p:txBody>
          <a:bodyPr/>
          <a:lstStyle/>
          <a:p>
            <a:r>
              <a:rPr lang="en-US" dirty="0"/>
              <a:t>Steinbeck's follow-up novels, </a:t>
            </a:r>
            <a:r>
              <a:rPr lang="en-US" i="1" dirty="0"/>
              <a:t>The Pastures of Heaven</a:t>
            </a:r>
            <a:r>
              <a:rPr lang="en-US" dirty="0"/>
              <a:t> (1932) and </a:t>
            </a:r>
            <a:r>
              <a:rPr lang="en-US" i="1" dirty="0"/>
              <a:t>To a God Unknown</a:t>
            </a:r>
            <a:r>
              <a:rPr lang="en-US" dirty="0"/>
              <a:t> (1933), received tepid reviews. It wasn't until </a:t>
            </a:r>
            <a:r>
              <a:rPr lang="en-US" i="1" dirty="0"/>
              <a:t>Tortilla Flat</a:t>
            </a:r>
            <a:r>
              <a:rPr lang="en-US" dirty="0"/>
              <a:t> (1935), a humorous novel about </a:t>
            </a:r>
            <a:r>
              <a:rPr lang="en-US" dirty="0" err="1"/>
              <a:t>paisano</a:t>
            </a:r>
            <a:r>
              <a:rPr lang="en-US" dirty="0"/>
              <a:t> life in the Monterey region, was released that the writer achieved real success. Steinbeck struck a more serious tone with </a:t>
            </a:r>
            <a:r>
              <a:rPr lang="en-US" i="1" dirty="0"/>
              <a:t>In Dubious Battle</a:t>
            </a:r>
            <a:r>
              <a:rPr lang="en-US" dirty="0"/>
              <a:t> (1936), </a:t>
            </a:r>
            <a:r>
              <a:rPr lang="en-US" i="1" dirty="0"/>
              <a:t>Of Mice and Men</a:t>
            </a:r>
            <a:r>
              <a:rPr lang="en-US" dirty="0"/>
              <a:t> (1937) and </a:t>
            </a:r>
            <a:r>
              <a:rPr lang="en-US" i="1" dirty="0"/>
              <a:t>The Long Valley</a:t>
            </a:r>
            <a:r>
              <a:rPr lang="en-US" dirty="0"/>
              <a:t> (1938), a collection of short stories</a:t>
            </a:r>
            <a:r>
              <a:rPr lang="en-US" dirty="0" smtClean="0"/>
              <a:t>.</a:t>
            </a:r>
          </a:p>
          <a:p>
            <a:endParaRPr lang="en-US" dirty="0"/>
          </a:p>
          <a:p>
            <a:pPr marL="0" indent="0">
              <a:buNone/>
            </a:pPr>
            <a:endParaRPr lang="en-US" dirty="0" smtClean="0"/>
          </a:p>
        </p:txBody>
      </p:sp>
      <p:pic>
        <p:nvPicPr>
          <p:cNvPr id="4" name="Imagen 3"/>
          <p:cNvPicPr>
            <a:picLocks noChangeAspect="1"/>
          </p:cNvPicPr>
          <p:nvPr/>
        </p:nvPicPr>
        <p:blipFill>
          <a:blip r:embed="rId2"/>
          <a:stretch>
            <a:fillRect/>
          </a:stretch>
        </p:blipFill>
        <p:spPr>
          <a:xfrm>
            <a:off x="1640547" y="3886603"/>
            <a:ext cx="1290978" cy="1823506"/>
          </a:xfrm>
          <a:prstGeom prst="rect">
            <a:avLst/>
          </a:prstGeom>
        </p:spPr>
      </p:pic>
      <p:pic>
        <p:nvPicPr>
          <p:cNvPr id="5" name="Imagen 4"/>
          <p:cNvPicPr>
            <a:picLocks noChangeAspect="1"/>
          </p:cNvPicPr>
          <p:nvPr/>
        </p:nvPicPr>
        <p:blipFill>
          <a:blip r:embed="rId3"/>
          <a:stretch>
            <a:fillRect/>
          </a:stretch>
        </p:blipFill>
        <p:spPr>
          <a:xfrm>
            <a:off x="3025137" y="3886603"/>
            <a:ext cx="1225600" cy="1848445"/>
          </a:xfrm>
          <a:prstGeom prst="rect">
            <a:avLst/>
          </a:prstGeom>
        </p:spPr>
      </p:pic>
      <p:pic>
        <p:nvPicPr>
          <p:cNvPr id="6" name="Imagen 5"/>
          <p:cNvPicPr>
            <a:picLocks noChangeAspect="1"/>
          </p:cNvPicPr>
          <p:nvPr/>
        </p:nvPicPr>
        <p:blipFill>
          <a:blip r:embed="rId4"/>
          <a:stretch>
            <a:fillRect/>
          </a:stretch>
        </p:blipFill>
        <p:spPr>
          <a:xfrm>
            <a:off x="4349632" y="3886603"/>
            <a:ext cx="1473398" cy="2109639"/>
          </a:xfrm>
          <a:prstGeom prst="rect">
            <a:avLst/>
          </a:prstGeom>
        </p:spPr>
      </p:pic>
      <p:pic>
        <p:nvPicPr>
          <p:cNvPr id="7" name="Imagen 6"/>
          <p:cNvPicPr>
            <a:picLocks noChangeAspect="1"/>
          </p:cNvPicPr>
          <p:nvPr/>
        </p:nvPicPr>
        <p:blipFill>
          <a:blip r:embed="rId5"/>
          <a:stretch>
            <a:fillRect/>
          </a:stretch>
        </p:blipFill>
        <p:spPr>
          <a:xfrm>
            <a:off x="6015750" y="3886603"/>
            <a:ext cx="1473398" cy="2169914"/>
          </a:xfrm>
          <a:prstGeom prst="rect">
            <a:avLst/>
          </a:prstGeom>
        </p:spPr>
      </p:pic>
      <p:pic>
        <p:nvPicPr>
          <p:cNvPr id="8" name="Imagen 7"/>
          <p:cNvPicPr>
            <a:picLocks noChangeAspect="1"/>
          </p:cNvPicPr>
          <p:nvPr/>
        </p:nvPicPr>
        <p:blipFill>
          <a:blip r:embed="rId6"/>
          <a:stretch>
            <a:fillRect/>
          </a:stretch>
        </p:blipFill>
        <p:spPr>
          <a:xfrm>
            <a:off x="7681869" y="3886603"/>
            <a:ext cx="1439912" cy="2243584"/>
          </a:xfrm>
          <a:prstGeom prst="rect">
            <a:avLst/>
          </a:prstGeom>
        </p:spPr>
      </p:pic>
      <p:pic>
        <p:nvPicPr>
          <p:cNvPr id="9" name="Imagen 8"/>
          <p:cNvPicPr>
            <a:picLocks noChangeAspect="1"/>
          </p:cNvPicPr>
          <p:nvPr/>
        </p:nvPicPr>
        <p:blipFill>
          <a:blip r:embed="rId7"/>
          <a:stretch>
            <a:fillRect/>
          </a:stretch>
        </p:blipFill>
        <p:spPr>
          <a:xfrm>
            <a:off x="9268889" y="3826327"/>
            <a:ext cx="1473398" cy="2364135"/>
          </a:xfrm>
          <a:prstGeom prst="rect">
            <a:avLst/>
          </a:prstGeom>
        </p:spPr>
      </p:pic>
    </p:spTree>
    <p:extLst>
      <p:ext uri="{BB962C8B-B14F-4D97-AF65-F5344CB8AC3E}">
        <p14:creationId xmlns:p14="http://schemas.microsoft.com/office/powerpoint/2010/main" val="39522531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Melanie — Melanie is the daughter of Mr. and Mrs. Patton, and the sister of Rod. Struggling with bulimia and </a:t>
            </a:r>
            <a:r>
              <a:rPr lang="en-US" dirty="0" smtClean="0"/>
              <a:t>anorexia, </a:t>
            </a:r>
            <a:r>
              <a:rPr lang="en-US" dirty="0"/>
              <a:t>Melanie is frequently bitter, angry, and difficult to talk to. </a:t>
            </a:r>
            <a:endParaRPr lang="en-US" dirty="0" smtClean="0"/>
          </a:p>
          <a:p>
            <a:pPr algn="just"/>
            <a:endParaRPr lang="en-US" dirty="0" smtClean="0"/>
          </a:p>
          <a:p>
            <a:pPr algn="just"/>
            <a:endParaRPr lang="en-US" dirty="0"/>
          </a:p>
          <a:p>
            <a:pPr algn="just"/>
            <a:r>
              <a:rPr lang="en-US" dirty="0"/>
              <a:t>Rod — Rod is the son of Mr. and Mrs. Patton and the brother of Melanie. Even-tempered and unemotional, Rod betrays little reaction to the conflicts and tension within his home. He knows about Melanie's eating </a:t>
            </a:r>
            <a:r>
              <a:rPr lang="en-US" dirty="0" smtClean="0"/>
              <a:t>disorder.</a:t>
            </a:r>
            <a:endParaRPr lang="en-US" dirty="0"/>
          </a:p>
        </p:txBody>
      </p:sp>
      <p:sp>
        <p:nvSpPr>
          <p:cNvPr id="3" name="2 Título"/>
          <p:cNvSpPr>
            <a:spLocks noGrp="1"/>
          </p:cNvSpPr>
          <p:nvPr>
            <p:ph type="title"/>
          </p:nvPr>
        </p:nvSpPr>
        <p:spPr/>
        <p:txBody>
          <a:bodyPr/>
          <a:lstStyle/>
          <a:p>
            <a:endParaRPr lang="en-US"/>
          </a:p>
        </p:txBody>
      </p:sp>
    </p:spTree>
    <p:extLst>
      <p:ext uri="{BB962C8B-B14F-4D97-AF65-F5344CB8AC3E}">
        <p14:creationId xmlns:p14="http://schemas.microsoft.com/office/powerpoint/2010/main" val="20176444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err="1"/>
              <a:t>Anamika</a:t>
            </a:r>
            <a:r>
              <a:rPr lang="en-US" dirty="0"/>
              <a:t> — </a:t>
            </a:r>
            <a:r>
              <a:rPr lang="en-US" dirty="0" err="1"/>
              <a:t>Anamika</a:t>
            </a:r>
            <a:r>
              <a:rPr lang="en-US" dirty="0"/>
              <a:t> is the beautiful, graceful, intelligent daughter of Lily Aunty and </a:t>
            </a:r>
            <a:r>
              <a:rPr lang="en-US" dirty="0" err="1"/>
              <a:t>Bakul</a:t>
            </a:r>
            <a:r>
              <a:rPr lang="en-US" dirty="0"/>
              <a:t> Uncle, niece to </a:t>
            </a:r>
            <a:r>
              <a:rPr lang="en-US" dirty="0" err="1"/>
              <a:t>MamaPapa</a:t>
            </a:r>
            <a:r>
              <a:rPr lang="en-US" dirty="0"/>
              <a:t> and cousin to Uma. Kind and sweet, </a:t>
            </a:r>
            <a:r>
              <a:rPr lang="en-US" dirty="0" err="1"/>
              <a:t>Anamika</a:t>
            </a:r>
            <a:r>
              <a:rPr lang="en-US" dirty="0"/>
              <a:t> is everyone in the family's favorite girl, and as children, Uma and </a:t>
            </a:r>
            <a:r>
              <a:rPr lang="en-US" dirty="0" err="1"/>
              <a:t>Aruna</a:t>
            </a:r>
            <a:r>
              <a:rPr lang="en-US" dirty="0"/>
              <a:t> fight for her affections</a:t>
            </a:r>
            <a:r>
              <a:rPr lang="en-US" dirty="0" smtClean="0"/>
              <a:t>.</a:t>
            </a:r>
          </a:p>
          <a:p>
            <a:pPr algn="just"/>
            <a:endParaRPr lang="en-US" dirty="0"/>
          </a:p>
          <a:p>
            <a:pPr algn="just"/>
            <a:r>
              <a:rPr lang="en-US" dirty="0"/>
              <a:t>Lily Aunty and </a:t>
            </a:r>
            <a:r>
              <a:rPr lang="en-US" dirty="0" err="1"/>
              <a:t>Bakul</a:t>
            </a:r>
            <a:r>
              <a:rPr lang="en-US" dirty="0"/>
              <a:t> Uncle — </a:t>
            </a:r>
            <a:r>
              <a:rPr lang="en-US" dirty="0" err="1"/>
              <a:t>Bakul</a:t>
            </a:r>
            <a:r>
              <a:rPr lang="en-US" dirty="0"/>
              <a:t> Uncle is the brother of Papa, and Lily Aunty is his wife. Almost always mentioned together, </a:t>
            </a:r>
            <a:r>
              <a:rPr lang="en-US" dirty="0" err="1"/>
              <a:t>Bakul</a:t>
            </a:r>
            <a:r>
              <a:rPr lang="en-US" dirty="0"/>
              <a:t> Uncle and Lily Aunty have a marriage much like Mama and Papa's—neither one expresses a different will or opinion than the other.</a:t>
            </a:r>
          </a:p>
        </p:txBody>
      </p:sp>
      <p:sp>
        <p:nvSpPr>
          <p:cNvPr id="3" name="2 Título"/>
          <p:cNvSpPr>
            <a:spLocks noGrp="1"/>
          </p:cNvSpPr>
          <p:nvPr>
            <p:ph type="title"/>
          </p:nvPr>
        </p:nvSpPr>
        <p:spPr/>
        <p:txBody>
          <a:bodyPr/>
          <a:lstStyle/>
          <a:p>
            <a:endParaRPr lang="en-US"/>
          </a:p>
        </p:txBody>
      </p:sp>
    </p:spTree>
    <p:extLst>
      <p:ext uri="{BB962C8B-B14F-4D97-AF65-F5344CB8AC3E}">
        <p14:creationId xmlns:p14="http://schemas.microsoft.com/office/powerpoint/2010/main" val="4486565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dirty="0"/>
              <a:t>Mira-</a:t>
            </a:r>
            <a:r>
              <a:rPr lang="en-US" dirty="0" err="1"/>
              <a:t>Masi</a:t>
            </a:r>
            <a:r>
              <a:rPr lang="en-US" dirty="0"/>
              <a:t> — Mira-</a:t>
            </a:r>
            <a:r>
              <a:rPr lang="en-US" dirty="0" err="1"/>
              <a:t>masi</a:t>
            </a:r>
            <a:r>
              <a:rPr lang="en-US" dirty="0"/>
              <a:t> is the widowed, religious wife of an elder cousin of Papa's family. She has dedicated her life to her worship of the Hindu god Shiva, and spends her days traveling the country, making pilgrimages to sacred rivers and temples. </a:t>
            </a:r>
            <a:endParaRPr lang="en-US" dirty="0" smtClean="0"/>
          </a:p>
          <a:p>
            <a:pPr algn="just"/>
            <a:endParaRPr lang="en-US" dirty="0"/>
          </a:p>
          <a:p>
            <a:pPr algn="just"/>
            <a:r>
              <a:rPr lang="en-US" dirty="0" err="1"/>
              <a:t>Ramu</a:t>
            </a:r>
            <a:r>
              <a:rPr lang="en-US" dirty="0"/>
              <a:t> — </a:t>
            </a:r>
            <a:r>
              <a:rPr lang="en-US" dirty="0" err="1"/>
              <a:t>Ramu</a:t>
            </a:r>
            <a:r>
              <a:rPr lang="en-US" dirty="0"/>
              <a:t> is the son of Lily Aunty and </a:t>
            </a:r>
            <a:r>
              <a:rPr lang="en-US" dirty="0" err="1"/>
              <a:t>Bakul</a:t>
            </a:r>
            <a:r>
              <a:rPr lang="en-US" dirty="0"/>
              <a:t> Uncle, brother of </a:t>
            </a:r>
            <a:r>
              <a:rPr lang="en-US" dirty="0" err="1"/>
              <a:t>Anamika</a:t>
            </a:r>
            <a:r>
              <a:rPr lang="en-US" dirty="0"/>
              <a:t>, and cousin to Uma. Rebellious and adventurous, </a:t>
            </a:r>
            <a:r>
              <a:rPr lang="en-US" dirty="0" err="1"/>
              <a:t>Ramu</a:t>
            </a:r>
            <a:r>
              <a:rPr lang="en-US" dirty="0"/>
              <a:t> is the "black sheep" of the family. Spending his youth traveling on the seas and throughout the country, </a:t>
            </a:r>
            <a:r>
              <a:rPr lang="en-US" dirty="0" err="1"/>
              <a:t>Ramu</a:t>
            </a:r>
            <a:r>
              <a:rPr lang="en-US" dirty="0"/>
              <a:t> disappears for long periods of time. </a:t>
            </a:r>
          </a:p>
        </p:txBody>
      </p:sp>
      <p:sp>
        <p:nvSpPr>
          <p:cNvPr id="3" name="2 Título"/>
          <p:cNvSpPr>
            <a:spLocks noGrp="1"/>
          </p:cNvSpPr>
          <p:nvPr>
            <p:ph type="title"/>
          </p:nvPr>
        </p:nvSpPr>
        <p:spPr/>
        <p:txBody>
          <a:bodyPr/>
          <a:lstStyle/>
          <a:p>
            <a:endParaRPr lang="en-US"/>
          </a:p>
        </p:txBody>
      </p:sp>
    </p:spTree>
    <p:extLst>
      <p:ext uri="{BB962C8B-B14F-4D97-AF65-F5344CB8AC3E}">
        <p14:creationId xmlns:p14="http://schemas.microsoft.com/office/powerpoint/2010/main" val="37991957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10614" y="1279165"/>
            <a:ext cx="7227624" cy="3088740"/>
          </a:xfrm>
          <a:solidFill>
            <a:schemeClr val="accent1">
              <a:lumMod val="40000"/>
              <a:lumOff val="60000"/>
            </a:schemeClr>
          </a:solidFill>
        </p:spPr>
        <p:txBody>
          <a:bodyPr/>
          <a:lstStyle/>
          <a:p>
            <a:r>
              <a:rPr lang="es-MX" dirty="0" smtClean="0"/>
              <a:t>THINGS FALL APART</a:t>
            </a:r>
            <a:endParaRPr lang="es-MX" dirty="0"/>
          </a:p>
        </p:txBody>
      </p:sp>
      <p:sp>
        <p:nvSpPr>
          <p:cNvPr id="3" name="Subtítulo 2"/>
          <p:cNvSpPr>
            <a:spLocks noGrp="1"/>
          </p:cNvSpPr>
          <p:nvPr>
            <p:ph type="subTitle" idx="1"/>
          </p:nvPr>
        </p:nvSpPr>
        <p:spPr/>
        <p:txBody>
          <a:bodyPr>
            <a:normAutofit/>
          </a:bodyPr>
          <a:lstStyle/>
          <a:p>
            <a:r>
              <a:rPr lang="es-MX" sz="4000" dirty="0" smtClean="0"/>
              <a:t>BY CHINUA ACHEBE </a:t>
            </a:r>
            <a:endParaRPr lang="es-MX" sz="4000" dirty="0"/>
          </a:p>
        </p:txBody>
      </p:sp>
      <p:pic>
        <p:nvPicPr>
          <p:cNvPr id="5" name="Imagen 4"/>
          <p:cNvPicPr>
            <a:picLocks noChangeAspect="1"/>
          </p:cNvPicPr>
          <p:nvPr/>
        </p:nvPicPr>
        <p:blipFill>
          <a:blip r:embed="rId2"/>
          <a:stretch>
            <a:fillRect/>
          </a:stretch>
        </p:blipFill>
        <p:spPr>
          <a:xfrm>
            <a:off x="7887217" y="1279165"/>
            <a:ext cx="3271234" cy="5042399"/>
          </a:xfrm>
          <a:prstGeom prst="rect">
            <a:avLst/>
          </a:prstGeom>
        </p:spPr>
      </p:pic>
    </p:spTree>
    <p:extLst>
      <p:ext uri="{BB962C8B-B14F-4D97-AF65-F5344CB8AC3E}">
        <p14:creationId xmlns:p14="http://schemas.microsoft.com/office/powerpoint/2010/main" val="315584069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b="1" dirty="0" smtClean="0"/>
              <a:t>ABOUT THE AUTHOR</a:t>
            </a:r>
            <a:endParaRPr lang="es-MX" b="1" dirty="0"/>
          </a:p>
        </p:txBody>
      </p:sp>
      <p:sp>
        <p:nvSpPr>
          <p:cNvPr id="3" name="Marcador de contenido 2"/>
          <p:cNvSpPr>
            <a:spLocks noGrp="1"/>
          </p:cNvSpPr>
          <p:nvPr>
            <p:ph idx="1"/>
          </p:nvPr>
        </p:nvSpPr>
        <p:spPr>
          <a:xfrm>
            <a:off x="1097280" y="1987402"/>
            <a:ext cx="5277763" cy="4014154"/>
          </a:xfrm>
          <a:solidFill>
            <a:schemeClr val="accent1">
              <a:lumMod val="40000"/>
              <a:lumOff val="60000"/>
            </a:schemeClr>
          </a:solidFill>
        </p:spPr>
        <p:txBody>
          <a:bodyPr>
            <a:normAutofit/>
          </a:bodyPr>
          <a:lstStyle/>
          <a:p>
            <a:r>
              <a:rPr lang="en-US" sz="2800" dirty="0" err="1"/>
              <a:t>Chinualumogu</a:t>
            </a:r>
            <a:r>
              <a:rPr lang="en-US" sz="2800" dirty="0"/>
              <a:t> Achebe; (16 November 1930 – 21 March 2013) was a Nigerian novelist, poet, professor, and critic. His first novel </a:t>
            </a:r>
            <a:r>
              <a:rPr lang="en-US" sz="2800" i="1" dirty="0"/>
              <a:t>Things Fall Apart </a:t>
            </a:r>
            <a:r>
              <a:rPr lang="en-US" sz="2800" dirty="0"/>
              <a:t>(1958) was considered his magnum opus, and is the most widely read book in modern African literature. </a:t>
            </a:r>
            <a:endParaRPr lang="es-MX" sz="2800" dirty="0"/>
          </a:p>
        </p:txBody>
      </p:sp>
      <p:pic>
        <p:nvPicPr>
          <p:cNvPr id="4" name="Imagen 3"/>
          <p:cNvPicPr>
            <a:picLocks noChangeAspect="1"/>
          </p:cNvPicPr>
          <p:nvPr/>
        </p:nvPicPr>
        <p:blipFill>
          <a:blip r:embed="rId2"/>
          <a:stretch>
            <a:fillRect/>
          </a:stretch>
        </p:blipFill>
        <p:spPr>
          <a:xfrm>
            <a:off x="6591944" y="1845732"/>
            <a:ext cx="4468755" cy="4468755"/>
          </a:xfrm>
          <a:prstGeom prst="rect">
            <a:avLst/>
          </a:prstGeom>
        </p:spPr>
      </p:pic>
    </p:spTree>
    <p:extLst>
      <p:ext uri="{BB962C8B-B14F-4D97-AF65-F5344CB8AC3E}">
        <p14:creationId xmlns:p14="http://schemas.microsoft.com/office/powerpoint/2010/main" val="54434016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b="1" dirty="0" smtClean="0"/>
              <a:t>ABOUT THE AUTHOR</a:t>
            </a:r>
            <a:endParaRPr lang="es-MX" b="1" dirty="0"/>
          </a:p>
        </p:txBody>
      </p:sp>
      <p:sp>
        <p:nvSpPr>
          <p:cNvPr id="3" name="Marcador de contenido 2"/>
          <p:cNvSpPr>
            <a:spLocks noGrp="1"/>
          </p:cNvSpPr>
          <p:nvPr>
            <p:ph idx="1"/>
          </p:nvPr>
        </p:nvSpPr>
        <p:spPr>
          <a:xfrm>
            <a:off x="5473520" y="1961644"/>
            <a:ext cx="5682159" cy="4023360"/>
          </a:xfrm>
          <a:solidFill>
            <a:schemeClr val="accent1">
              <a:lumMod val="40000"/>
              <a:lumOff val="60000"/>
            </a:schemeClr>
          </a:solidFill>
        </p:spPr>
        <p:txBody>
          <a:bodyPr>
            <a:normAutofit lnSpcReduction="10000"/>
          </a:bodyPr>
          <a:lstStyle/>
          <a:p>
            <a:pPr>
              <a:buFont typeface="Arial" panose="020B0604020202020204" pitchFamily="34" charset="0"/>
              <a:buChar char="•"/>
            </a:pPr>
            <a:r>
              <a:rPr lang="en-US" sz="2800" dirty="0"/>
              <a:t>Raised by his parents in the Igbo town in South-Eastern Nigeria, Achebe excelled at school and won a scholarship for undergraduate studies at the University of Ibadan. He became fascinated with world religions and traditional African cultures, and began writing stories as a university student. He gained worldwide attention for </a:t>
            </a:r>
            <a:r>
              <a:rPr lang="en-US" sz="2800" i="1" dirty="0"/>
              <a:t>Things Fall Apart</a:t>
            </a:r>
            <a:r>
              <a:rPr lang="en-US" sz="2800" dirty="0"/>
              <a:t> in the late 1950s.</a:t>
            </a:r>
            <a:endParaRPr lang="es-MX" sz="2800" dirty="0"/>
          </a:p>
        </p:txBody>
      </p:sp>
      <p:pic>
        <p:nvPicPr>
          <p:cNvPr id="4" name="Imagen 3"/>
          <p:cNvPicPr>
            <a:picLocks noChangeAspect="1"/>
          </p:cNvPicPr>
          <p:nvPr/>
        </p:nvPicPr>
        <p:blipFill>
          <a:blip r:embed="rId2"/>
          <a:stretch>
            <a:fillRect/>
          </a:stretch>
        </p:blipFill>
        <p:spPr>
          <a:xfrm>
            <a:off x="941906" y="2330769"/>
            <a:ext cx="4415471" cy="3285110"/>
          </a:xfrm>
          <a:prstGeom prst="rect">
            <a:avLst/>
          </a:prstGeom>
        </p:spPr>
      </p:pic>
    </p:spTree>
    <p:extLst>
      <p:ext uri="{BB962C8B-B14F-4D97-AF65-F5344CB8AC3E}">
        <p14:creationId xmlns:p14="http://schemas.microsoft.com/office/powerpoint/2010/main" val="62014101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b="1" dirty="0" smtClean="0"/>
              <a:t>ABOUT THE AUTHOR</a:t>
            </a:r>
            <a:endParaRPr lang="es-MX" b="1" dirty="0"/>
          </a:p>
        </p:txBody>
      </p:sp>
      <p:sp>
        <p:nvSpPr>
          <p:cNvPr id="3" name="Marcador de contenido 2"/>
          <p:cNvSpPr>
            <a:spLocks noGrp="1"/>
          </p:cNvSpPr>
          <p:nvPr>
            <p:ph idx="1"/>
          </p:nvPr>
        </p:nvSpPr>
        <p:spPr>
          <a:solidFill>
            <a:schemeClr val="accent1">
              <a:lumMod val="40000"/>
              <a:lumOff val="60000"/>
            </a:schemeClr>
          </a:solidFill>
        </p:spPr>
        <p:txBody>
          <a:bodyPr>
            <a:normAutofit/>
          </a:bodyPr>
          <a:lstStyle/>
          <a:p>
            <a:pPr>
              <a:buFont typeface="Arial" panose="020B0604020202020204" pitchFamily="34" charset="0"/>
              <a:buChar char="•"/>
            </a:pPr>
            <a:r>
              <a:rPr lang="en-US" sz="2800" dirty="0"/>
              <a:t>When the region of Biafra broke away from Nigeria in 1967, Achebe became a supporter of </a:t>
            </a:r>
            <a:r>
              <a:rPr lang="en-US" sz="2800" dirty="0" err="1"/>
              <a:t>Biafran</a:t>
            </a:r>
            <a:r>
              <a:rPr lang="en-US" sz="2800" dirty="0"/>
              <a:t> independence and acted as ambassador for the people of the new nation. </a:t>
            </a:r>
            <a:endParaRPr lang="en-US" sz="2800" dirty="0" smtClean="0"/>
          </a:p>
          <a:p>
            <a:pPr>
              <a:buFont typeface="Arial" panose="020B0604020202020204" pitchFamily="34" charset="0"/>
              <a:buChar char="•"/>
            </a:pPr>
            <a:r>
              <a:rPr lang="en-US" sz="2800" dirty="0" smtClean="0"/>
              <a:t>He </a:t>
            </a:r>
            <a:r>
              <a:rPr lang="en-US" sz="2800" dirty="0"/>
              <a:t>lived in the United States for several years in the 1970s, and returned to the U.S. in 1990 after a car accident left him partially disabled</a:t>
            </a:r>
            <a:r>
              <a:rPr lang="en-US" sz="2800" dirty="0" smtClean="0"/>
              <a:t>.</a:t>
            </a:r>
          </a:p>
          <a:p>
            <a:pPr>
              <a:buFont typeface="Arial" panose="020B0604020202020204" pitchFamily="34" charset="0"/>
              <a:buChar char="•"/>
            </a:pPr>
            <a:r>
              <a:rPr lang="en-US" sz="2800" dirty="0"/>
              <a:t>From 2009 until his death, he served as David and Marianna Fisher University Professor and Professor of Africana Studies at Brown University.</a:t>
            </a:r>
            <a:endParaRPr lang="es-MX" sz="2800" dirty="0"/>
          </a:p>
        </p:txBody>
      </p:sp>
    </p:spTree>
    <p:extLst>
      <p:ext uri="{BB962C8B-B14F-4D97-AF65-F5344CB8AC3E}">
        <p14:creationId xmlns:p14="http://schemas.microsoft.com/office/powerpoint/2010/main" val="238316935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2275" y="286603"/>
            <a:ext cx="11234589" cy="1450757"/>
          </a:xfrm>
          <a:solidFill>
            <a:schemeClr val="accent1">
              <a:lumMod val="60000"/>
              <a:lumOff val="40000"/>
            </a:schemeClr>
          </a:solidFill>
        </p:spPr>
        <p:txBody>
          <a:bodyPr/>
          <a:lstStyle/>
          <a:p>
            <a:r>
              <a:rPr lang="es-MX" b="1" dirty="0" smtClean="0"/>
              <a:t>NOTABLE WORK</a:t>
            </a:r>
            <a:endParaRPr lang="es-MX" b="1" dirty="0"/>
          </a:p>
        </p:txBody>
      </p:sp>
      <p:sp>
        <p:nvSpPr>
          <p:cNvPr id="3" name="Marcador de contenido 2"/>
          <p:cNvSpPr>
            <a:spLocks noGrp="1"/>
          </p:cNvSpPr>
          <p:nvPr>
            <p:ph idx="1"/>
          </p:nvPr>
        </p:nvSpPr>
        <p:spPr>
          <a:xfrm>
            <a:off x="502275" y="1845734"/>
            <a:ext cx="11234589" cy="4142942"/>
          </a:xfrm>
          <a:solidFill>
            <a:schemeClr val="accent1">
              <a:lumMod val="40000"/>
              <a:lumOff val="60000"/>
            </a:schemeClr>
          </a:solidFill>
        </p:spPr>
        <p:txBody>
          <a:bodyPr/>
          <a:lstStyle/>
          <a:p>
            <a:pPr>
              <a:buFont typeface="Arial" panose="020B0604020202020204" pitchFamily="34" charset="0"/>
              <a:buChar char="•"/>
            </a:pPr>
            <a:r>
              <a:rPr lang="es-MX" sz="2800" i="1" dirty="0" err="1" smtClean="0"/>
              <a:t>Things</a:t>
            </a:r>
            <a:r>
              <a:rPr lang="es-MX" sz="2800" i="1" dirty="0" smtClean="0"/>
              <a:t> </a:t>
            </a:r>
            <a:r>
              <a:rPr lang="es-MX" sz="2800" i="1" dirty="0" err="1" smtClean="0"/>
              <a:t>fall</a:t>
            </a:r>
            <a:r>
              <a:rPr lang="es-MX" sz="2800" i="1" dirty="0" smtClean="0"/>
              <a:t> </a:t>
            </a:r>
            <a:r>
              <a:rPr lang="es-MX" sz="2800" i="1" dirty="0" err="1" smtClean="0"/>
              <a:t>apart</a:t>
            </a:r>
            <a:r>
              <a:rPr lang="es-MX" sz="2800" dirty="0" smtClean="0"/>
              <a:t> (1958)</a:t>
            </a:r>
          </a:p>
          <a:p>
            <a:pPr>
              <a:buFont typeface="Arial" panose="020B0604020202020204" pitchFamily="34" charset="0"/>
              <a:buChar char="•"/>
            </a:pPr>
            <a:r>
              <a:rPr lang="es-MX" sz="2800" i="1" dirty="0" smtClean="0"/>
              <a:t>No </a:t>
            </a:r>
            <a:r>
              <a:rPr lang="es-MX" sz="2800" i="1" dirty="0" err="1" smtClean="0"/>
              <a:t>longer</a:t>
            </a:r>
            <a:r>
              <a:rPr lang="es-MX" sz="2800" i="1" dirty="0" smtClean="0"/>
              <a:t> at </a:t>
            </a:r>
            <a:r>
              <a:rPr lang="es-MX" sz="2800" i="1" dirty="0" err="1" smtClean="0"/>
              <a:t>ease</a:t>
            </a:r>
            <a:r>
              <a:rPr lang="es-MX" sz="2800" i="1" dirty="0" smtClean="0"/>
              <a:t> </a:t>
            </a:r>
            <a:r>
              <a:rPr lang="es-MX" sz="2800" dirty="0" smtClean="0"/>
              <a:t>(1960)</a:t>
            </a:r>
          </a:p>
          <a:p>
            <a:pPr>
              <a:buFont typeface="Arial" panose="020B0604020202020204" pitchFamily="34" charset="0"/>
              <a:buChar char="•"/>
            </a:pPr>
            <a:r>
              <a:rPr lang="es-MX" sz="2800" i="1" dirty="0" err="1"/>
              <a:t>Arrow</a:t>
            </a:r>
            <a:r>
              <a:rPr lang="es-MX" sz="2800" i="1" dirty="0"/>
              <a:t> of </a:t>
            </a:r>
            <a:r>
              <a:rPr lang="es-MX" sz="2800" i="1" dirty="0" err="1" smtClean="0"/>
              <a:t>God</a:t>
            </a:r>
            <a:r>
              <a:rPr lang="es-MX" sz="2800" i="1" dirty="0" smtClean="0"/>
              <a:t> </a:t>
            </a:r>
            <a:r>
              <a:rPr lang="es-MX" sz="2800" dirty="0" smtClean="0"/>
              <a:t>(1964)</a:t>
            </a:r>
          </a:p>
          <a:p>
            <a:pPr>
              <a:buFont typeface="Arial" panose="020B0604020202020204" pitchFamily="34" charset="0"/>
              <a:buChar char="•"/>
            </a:pPr>
            <a:r>
              <a:rPr lang="es-MX" sz="2800" i="1" dirty="0" smtClean="0"/>
              <a:t>A </a:t>
            </a:r>
            <a:r>
              <a:rPr lang="es-MX" sz="2800" i="1" dirty="0" err="1" smtClean="0"/>
              <a:t>man</a:t>
            </a:r>
            <a:r>
              <a:rPr lang="es-MX" sz="2800" i="1" dirty="0" smtClean="0"/>
              <a:t> of </a:t>
            </a:r>
            <a:r>
              <a:rPr lang="es-MX" sz="2800" i="1" dirty="0" err="1" smtClean="0"/>
              <a:t>the</a:t>
            </a:r>
            <a:r>
              <a:rPr lang="es-MX" sz="2800" i="1" dirty="0" smtClean="0"/>
              <a:t> </a:t>
            </a:r>
            <a:r>
              <a:rPr lang="es-MX" sz="2800" i="1" dirty="0" err="1" smtClean="0"/>
              <a:t>people</a:t>
            </a:r>
            <a:r>
              <a:rPr lang="es-MX" sz="2800" i="1" dirty="0" smtClean="0"/>
              <a:t> </a:t>
            </a:r>
            <a:r>
              <a:rPr lang="es-MX" sz="2800" dirty="0" smtClean="0"/>
              <a:t>(1966)</a:t>
            </a:r>
          </a:p>
          <a:p>
            <a:pPr>
              <a:buFont typeface="Arial" panose="020B0604020202020204" pitchFamily="34" charset="0"/>
              <a:buChar char="•"/>
            </a:pPr>
            <a:endParaRPr lang="es-MX" dirty="0" smtClean="0"/>
          </a:p>
          <a:p>
            <a:pPr>
              <a:buFont typeface="Arial" panose="020B0604020202020204" pitchFamily="34" charset="0"/>
              <a:buChar char="•"/>
            </a:pPr>
            <a:endParaRPr lang="es-MX" dirty="0"/>
          </a:p>
        </p:txBody>
      </p:sp>
      <p:pic>
        <p:nvPicPr>
          <p:cNvPr id="4" name="Imagen 3"/>
          <p:cNvPicPr>
            <a:picLocks noChangeAspect="1"/>
          </p:cNvPicPr>
          <p:nvPr/>
        </p:nvPicPr>
        <p:blipFill>
          <a:blip r:embed="rId2"/>
          <a:stretch>
            <a:fillRect/>
          </a:stretch>
        </p:blipFill>
        <p:spPr>
          <a:xfrm>
            <a:off x="4680892" y="2146686"/>
            <a:ext cx="2248973" cy="3421456"/>
          </a:xfrm>
          <a:prstGeom prst="rect">
            <a:avLst/>
          </a:prstGeom>
        </p:spPr>
      </p:pic>
      <p:pic>
        <p:nvPicPr>
          <p:cNvPr id="5" name="Imagen 4"/>
          <p:cNvPicPr>
            <a:picLocks noChangeAspect="1"/>
          </p:cNvPicPr>
          <p:nvPr/>
        </p:nvPicPr>
        <p:blipFill>
          <a:blip r:embed="rId3"/>
          <a:stretch>
            <a:fillRect/>
          </a:stretch>
        </p:blipFill>
        <p:spPr>
          <a:xfrm>
            <a:off x="7109145" y="2134779"/>
            <a:ext cx="2219144" cy="3419914"/>
          </a:xfrm>
          <a:prstGeom prst="rect">
            <a:avLst/>
          </a:prstGeom>
        </p:spPr>
      </p:pic>
      <p:pic>
        <p:nvPicPr>
          <p:cNvPr id="6" name="Imagen 5"/>
          <p:cNvPicPr>
            <a:picLocks noChangeAspect="1"/>
          </p:cNvPicPr>
          <p:nvPr/>
        </p:nvPicPr>
        <p:blipFill>
          <a:blip r:embed="rId4"/>
          <a:stretch>
            <a:fillRect/>
          </a:stretch>
        </p:blipFill>
        <p:spPr>
          <a:xfrm>
            <a:off x="9507570" y="2279717"/>
            <a:ext cx="2109774" cy="3274976"/>
          </a:xfrm>
          <a:prstGeom prst="rect">
            <a:avLst/>
          </a:prstGeom>
        </p:spPr>
      </p:pic>
    </p:spTree>
    <p:extLst>
      <p:ext uri="{BB962C8B-B14F-4D97-AF65-F5344CB8AC3E}">
        <p14:creationId xmlns:p14="http://schemas.microsoft.com/office/powerpoint/2010/main" val="24404271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r>
              <a:rPr lang="en-US" b="1" dirty="0" smtClean="0"/>
              <a:t>THE ORAL TRADITION IN HIS WORKS</a:t>
            </a:r>
            <a:endParaRPr lang="es-MX" dirty="0"/>
          </a:p>
        </p:txBody>
      </p:sp>
      <p:sp>
        <p:nvSpPr>
          <p:cNvPr id="3" name="Marcador de contenido 2"/>
          <p:cNvSpPr>
            <a:spLocks noGrp="1"/>
          </p:cNvSpPr>
          <p:nvPr>
            <p:ph idx="1"/>
          </p:nvPr>
        </p:nvSpPr>
        <p:spPr>
          <a:xfrm>
            <a:off x="1097280" y="1808384"/>
            <a:ext cx="5097458" cy="3690895"/>
          </a:xfrm>
          <a:solidFill>
            <a:schemeClr val="accent2">
              <a:lumMod val="40000"/>
              <a:lumOff val="60000"/>
            </a:schemeClr>
          </a:solidFill>
        </p:spPr>
        <p:txBody>
          <a:bodyPr>
            <a:normAutofit/>
          </a:bodyPr>
          <a:lstStyle/>
          <a:p>
            <a:pPr>
              <a:buFont typeface="Arial" panose="020B0604020202020204" pitchFamily="34" charset="0"/>
              <a:buChar char="•"/>
            </a:pPr>
            <a:r>
              <a:rPr lang="en-US" sz="2800" dirty="0"/>
              <a:t>The style of Achebe's fiction draws heavily on the oral tradition of the Igbo people. He weaves folk tales into the fabric of his stories, illuminating community values in both the content and the form of the storytelling. </a:t>
            </a:r>
            <a:endParaRPr lang="es-MX" sz="2800" dirty="0"/>
          </a:p>
        </p:txBody>
      </p:sp>
      <p:pic>
        <p:nvPicPr>
          <p:cNvPr id="7" name="Imagen 6"/>
          <p:cNvPicPr>
            <a:picLocks noChangeAspect="1"/>
          </p:cNvPicPr>
          <p:nvPr/>
        </p:nvPicPr>
        <p:blipFill>
          <a:blip r:embed="rId2"/>
          <a:stretch>
            <a:fillRect/>
          </a:stretch>
        </p:blipFill>
        <p:spPr>
          <a:xfrm>
            <a:off x="6351717" y="1808384"/>
            <a:ext cx="4803963" cy="3368296"/>
          </a:xfrm>
          <a:prstGeom prst="rect">
            <a:avLst/>
          </a:prstGeom>
        </p:spPr>
      </p:pic>
    </p:spTree>
    <p:extLst>
      <p:ext uri="{BB962C8B-B14F-4D97-AF65-F5344CB8AC3E}">
        <p14:creationId xmlns:p14="http://schemas.microsoft.com/office/powerpoint/2010/main" val="409590274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79" y="738150"/>
            <a:ext cx="10068703" cy="5508103"/>
          </a:xfrm>
          <a:solidFill>
            <a:schemeClr val="accent2">
              <a:lumMod val="40000"/>
              <a:lumOff val="60000"/>
            </a:schemeClr>
          </a:solidFill>
        </p:spPr>
        <p:txBody>
          <a:bodyPr>
            <a:normAutofit/>
          </a:bodyPr>
          <a:lstStyle/>
          <a:p>
            <a:pPr algn="ctr">
              <a:buFont typeface="Arial" panose="020B0604020202020204" pitchFamily="34" charset="0"/>
              <a:buChar char="•"/>
            </a:pPr>
            <a:r>
              <a:rPr lang="en-US" sz="2800" dirty="0"/>
              <a:t>The tale about the Earth and Sky in </a:t>
            </a:r>
            <a:r>
              <a:rPr lang="en-US" sz="2800" i="1" dirty="0"/>
              <a:t>Things Fall Apart</a:t>
            </a:r>
            <a:r>
              <a:rPr lang="en-US" sz="2800" dirty="0"/>
              <a:t>, for example, emphasizes the interdependency of the masculine and the feminine. Achebe frequently includes folk songs and descriptions of dancing in his work. </a:t>
            </a:r>
            <a:endParaRPr lang="es-MX" sz="2800" dirty="0"/>
          </a:p>
        </p:txBody>
      </p:sp>
      <p:pic>
        <p:nvPicPr>
          <p:cNvPr id="4" name="Imagen 3"/>
          <p:cNvPicPr>
            <a:picLocks noChangeAspect="1"/>
          </p:cNvPicPr>
          <p:nvPr/>
        </p:nvPicPr>
        <p:blipFill>
          <a:blip r:embed="rId2"/>
          <a:stretch>
            <a:fillRect/>
          </a:stretch>
        </p:blipFill>
        <p:spPr>
          <a:xfrm>
            <a:off x="3149583" y="2407516"/>
            <a:ext cx="5964094" cy="3645553"/>
          </a:xfrm>
          <a:prstGeom prst="rect">
            <a:avLst/>
          </a:prstGeom>
        </p:spPr>
      </p:pic>
    </p:spTree>
    <p:extLst>
      <p:ext uri="{BB962C8B-B14F-4D97-AF65-F5344CB8AC3E}">
        <p14:creationId xmlns:p14="http://schemas.microsoft.com/office/powerpoint/2010/main" val="2128830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The grapes of Wrath </a:t>
            </a:r>
            <a:endParaRPr lang="en-US" dirty="0"/>
          </a:p>
        </p:txBody>
      </p:sp>
      <p:sp>
        <p:nvSpPr>
          <p:cNvPr id="3" name="Marcador de contenido 2"/>
          <p:cNvSpPr>
            <a:spLocks noGrp="1"/>
          </p:cNvSpPr>
          <p:nvPr>
            <p:ph idx="1"/>
          </p:nvPr>
        </p:nvSpPr>
        <p:spPr/>
        <p:txBody>
          <a:bodyPr/>
          <a:lstStyle/>
          <a:p>
            <a:pPr algn="just"/>
            <a:r>
              <a:rPr lang="en-US" dirty="0"/>
              <a:t>Widely considered Steinbeck's finest and most ambitious novel, </a:t>
            </a:r>
            <a:r>
              <a:rPr lang="en-US" i="1" dirty="0"/>
              <a:t>The Grapes of Wrath</a:t>
            </a:r>
            <a:r>
              <a:rPr lang="en-US" dirty="0"/>
              <a:t> was published in 1939. Telling the story of a dispossessed Oklahoma family and their struggle to carve out a new life in California at the height of the Great Depression, the book captured the mood and angst of the nation during this time period. At the height of its popularity, </a:t>
            </a:r>
            <a:r>
              <a:rPr lang="en-US" i="1" dirty="0"/>
              <a:t>The Grapes of Wrath</a:t>
            </a:r>
            <a:r>
              <a:rPr lang="en-US" dirty="0"/>
              <a:t> sold 10,000 copies per week. </a:t>
            </a:r>
          </a:p>
        </p:txBody>
      </p:sp>
      <p:pic>
        <p:nvPicPr>
          <p:cNvPr id="4" name="Imagen 3"/>
          <p:cNvPicPr>
            <a:picLocks noChangeAspect="1"/>
          </p:cNvPicPr>
          <p:nvPr/>
        </p:nvPicPr>
        <p:blipFill>
          <a:blip r:embed="rId2"/>
          <a:stretch>
            <a:fillRect/>
          </a:stretch>
        </p:blipFill>
        <p:spPr>
          <a:xfrm>
            <a:off x="4696105" y="3898467"/>
            <a:ext cx="2845509" cy="2079000"/>
          </a:xfrm>
          <a:prstGeom prst="rect">
            <a:avLst/>
          </a:prstGeom>
        </p:spPr>
      </p:pic>
      <p:pic>
        <p:nvPicPr>
          <p:cNvPr id="5" name="Imagen 4"/>
          <p:cNvPicPr>
            <a:picLocks noChangeAspect="1"/>
          </p:cNvPicPr>
          <p:nvPr/>
        </p:nvPicPr>
        <p:blipFill>
          <a:blip r:embed="rId3"/>
          <a:stretch>
            <a:fillRect/>
          </a:stretch>
        </p:blipFill>
        <p:spPr>
          <a:xfrm>
            <a:off x="2746863" y="3898467"/>
            <a:ext cx="1549339" cy="2307168"/>
          </a:xfrm>
          <a:prstGeom prst="rect">
            <a:avLst/>
          </a:prstGeom>
        </p:spPr>
      </p:pic>
    </p:spTree>
    <p:extLst>
      <p:ext uri="{BB962C8B-B14F-4D97-AF65-F5344CB8AC3E}">
        <p14:creationId xmlns:p14="http://schemas.microsoft.com/office/powerpoint/2010/main" val="13377507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412123"/>
            <a:ext cx="10055824" cy="5821251"/>
          </a:xfrm>
          <a:solidFill>
            <a:schemeClr val="accent2">
              <a:lumMod val="40000"/>
              <a:lumOff val="60000"/>
            </a:schemeClr>
          </a:solidFill>
        </p:spPr>
        <p:txBody>
          <a:bodyPr/>
          <a:lstStyle/>
          <a:p>
            <a:pPr algn="ctr">
              <a:buFont typeface="Arial" panose="020B0604020202020204" pitchFamily="34" charset="0"/>
              <a:buChar char="•"/>
            </a:pPr>
            <a:r>
              <a:rPr lang="en-US" sz="2800" dirty="0"/>
              <a:t>Another hallmark of Achebe's style is the use of proverbs, which often illustrate the values of the rural Igbo tradition. Critic Anjali Gera notes that the use of proverbs in </a:t>
            </a:r>
            <a:r>
              <a:rPr lang="en-US" sz="2800" i="1" dirty="0"/>
              <a:t>Arrow of God </a:t>
            </a:r>
            <a:r>
              <a:rPr lang="en-US" sz="2800" dirty="0"/>
              <a:t>"serves to </a:t>
            </a:r>
            <a:r>
              <a:rPr lang="en-US" sz="2800" dirty="0" smtClean="0"/>
              <a:t>create, </a:t>
            </a:r>
            <a:r>
              <a:rPr lang="en-US" sz="2800" dirty="0"/>
              <a:t>through an echo </a:t>
            </a:r>
            <a:r>
              <a:rPr lang="en-US" sz="2800" dirty="0" smtClean="0"/>
              <a:t>effect, </a:t>
            </a:r>
            <a:r>
              <a:rPr lang="en-US" sz="2800" dirty="0"/>
              <a:t>the judgement of a community upon an individual violation." </a:t>
            </a:r>
          </a:p>
          <a:p>
            <a:pPr>
              <a:buFont typeface="Arial" panose="020B0604020202020204" pitchFamily="34" charset="0"/>
              <a:buChar char="•"/>
            </a:pPr>
            <a:endParaRPr lang="en-US" dirty="0"/>
          </a:p>
          <a:p>
            <a:pPr>
              <a:buFont typeface="Arial" panose="020B0604020202020204" pitchFamily="34" charset="0"/>
              <a:buChar char="•"/>
            </a:pPr>
            <a:endParaRPr lang="es-MX" dirty="0"/>
          </a:p>
        </p:txBody>
      </p:sp>
      <p:pic>
        <p:nvPicPr>
          <p:cNvPr id="5" name="Imagen 4"/>
          <p:cNvPicPr>
            <a:picLocks noChangeAspect="1"/>
          </p:cNvPicPr>
          <p:nvPr/>
        </p:nvPicPr>
        <p:blipFill>
          <a:blip r:embed="rId2"/>
          <a:stretch>
            <a:fillRect/>
          </a:stretch>
        </p:blipFill>
        <p:spPr>
          <a:xfrm>
            <a:off x="4337711" y="2408934"/>
            <a:ext cx="3613526" cy="3695651"/>
          </a:xfrm>
          <a:prstGeom prst="rect">
            <a:avLst/>
          </a:prstGeom>
        </p:spPr>
      </p:pic>
    </p:spTree>
    <p:extLst>
      <p:ext uri="{BB962C8B-B14F-4D97-AF65-F5344CB8AC3E}">
        <p14:creationId xmlns:p14="http://schemas.microsoft.com/office/powerpoint/2010/main" val="20570940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r>
              <a:rPr lang="es-MX" dirty="0" smtClean="0"/>
              <a:t>THE USE OF ENGLISH IN HIS WORKS</a:t>
            </a:r>
            <a:endParaRPr lang="es-MX" dirty="0"/>
          </a:p>
        </p:txBody>
      </p:sp>
      <p:sp>
        <p:nvSpPr>
          <p:cNvPr id="3" name="Marcador de contenido 2"/>
          <p:cNvSpPr>
            <a:spLocks noGrp="1"/>
          </p:cNvSpPr>
          <p:nvPr>
            <p:ph idx="1"/>
          </p:nvPr>
        </p:nvSpPr>
        <p:spPr>
          <a:solidFill>
            <a:schemeClr val="accent1">
              <a:lumMod val="40000"/>
              <a:lumOff val="60000"/>
            </a:schemeClr>
          </a:solidFill>
        </p:spPr>
        <p:txBody>
          <a:bodyPr>
            <a:normAutofit/>
          </a:bodyPr>
          <a:lstStyle/>
          <a:p>
            <a:pPr>
              <a:buFont typeface="Arial" panose="020B0604020202020204" pitchFamily="34" charset="0"/>
              <a:buChar char="•"/>
            </a:pPr>
            <a:r>
              <a:rPr lang="en-US" sz="2800" dirty="0"/>
              <a:t>As the decolonization process unfolded in the 1950s, </a:t>
            </a:r>
            <a:r>
              <a:rPr lang="en-US" sz="2800" dirty="0" smtClean="0"/>
              <a:t>Achebe </a:t>
            </a:r>
            <a:r>
              <a:rPr lang="en-US" sz="2800" dirty="0"/>
              <a:t>found his novels interrogated with extreme scrutiny with regard to his use of English. </a:t>
            </a:r>
            <a:endParaRPr lang="en-US" sz="2800" dirty="0" smtClean="0"/>
          </a:p>
          <a:p>
            <a:pPr>
              <a:buFont typeface="Arial" panose="020B0604020202020204" pitchFamily="34" charset="0"/>
              <a:buChar char="•"/>
            </a:pPr>
            <a:r>
              <a:rPr lang="en-US" sz="2800" dirty="0" smtClean="0"/>
              <a:t>The </a:t>
            </a:r>
            <a:r>
              <a:rPr lang="en-US" sz="2800" dirty="0"/>
              <a:t>school of thought of Kenyan writer </a:t>
            </a:r>
            <a:r>
              <a:rPr lang="en-US" sz="2800" dirty="0" err="1"/>
              <a:t>Ngũgĩ</a:t>
            </a:r>
            <a:r>
              <a:rPr lang="en-US" sz="2800" dirty="0"/>
              <a:t> </a:t>
            </a:r>
            <a:r>
              <a:rPr lang="en-US" sz="2800" dirty="0" err="1"/>
              <a:t>wa</a:t>
            </a:r>
            <a:r>
              <a:rPr lang="en-US" sz="2800" dirty="0"/>
              <a:t> </a:t>
            </a:r>
            <a:r>
              <a:rPr lang="en-US" sz="2800" dirty="0" err="1"/>
              <a:t>Thiong'o</a:t>
            </a:r>
            <a:r>
              <a:rPr lang="en-US" sz="2800" dirty="0"/>
              <a:t> urged the use of indigenous African languages. English and other European languages, he said in 1986, were "part of the neo-colonial structures that repress progressive ideas".</a:t>
            </a:r>
            <a:endParaRPr lang="es-MX" sz="2800" dirty="0"/>
          </a:p>
        </p:txBody>
      </p:sp>
    </p:spTree>
    <p:extLst>
      <p:ext uri="{BB962C8B-B14F-4D97-AF65-F5344CB8AC3E}">
        <p14:creationId xmlns:p14="http://schemas.microsoft.com/office/powerpoint/2010/main" val="206204813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6067" y="425003"/>
            <a:ext cx="10135673" cy="5628067"/>
          </a:xfrm>
          <a:solidFill>
            <a:schemeClr val="accent1">
              <a:lumMod val="40000"/>
              <a:lumOff val="60000"/>
            </a:schemeClr>
          </a:solidFill>
        </p:spPr>
        <p:txBody>
          <a:bodyPr>
            <a:normAutofit/>
          </a:bodyPr>
          <a:lstStyle/>
          <a:p>
            <a:pPr>
              <a:buFont typeface="Arial" panose="020B0604020202020204" pitchFamily="34" charset="0"/>
              <a:buChar char="•"/>
            </a:pPr>
            <a:r>
              <a:rPr lang="en-US" sz="2800" dirty="0"/>
              <a:t>Achebe chose to write in English. In his essay "The African Writer and the English Language", he discusses how the process of colonialism – for all its ills – provided colonized people from varying linguistic backgrounds "a language with which to talk to one another". </a:t>
            </a:r>
            <a:endParaRPr lang="en-US" sz="2800" dirty="0" smtClean="0"/>
          </a:p>
          <a:p>
            <a:pPr marL="0" indent="0">
              <a:buNone/>
            </a:pPr>
            <a:endParaRPr lang="en-US" sz="2800" dirty="0"/>
          </a:p>
          <a:p>
            <a:pPr>
              <a:buFont typeface="Arial" panose="020B0604020202020204" pitchFamily="34" charset="0"/>
              <a:buChar char="•"/>
            </a:pPr>
            <a:endParaRPr lang="en-US" sz="2800" dirty="0" smtClean="0"/>
          </a:p>
          <a:p>
            <a:pPr marL="0" indent="0" algn="ctr">
              <a:buNone/>
            </a:pPr>
            <a:endParaRPr lang="es-MX" sz="2800" dirty="0"/>
          </a:p>
        </p:txBody>
      </p:sp>
      <p:pic>
        <p:nvPicPr>
          <p:cNvPr id="4" name="Imagen 3"/>
          <p:cNvPicPr>
            <a:picLocks noChangeAspect="1"/>
          </p:cNvPicPr>
          <p:nvPr/>
        </p:nvPicPr>
        <p:blipFill>
          <a:blip r:embed="rId2"/>
          <a:stretch>
            <a:fillRect/>
          </a:stretch>
        </p:blipFill>
        <p:spPr>
          <a:xfrm>
            <a:off x="1555123" y="2144331"/>
            <a:ext cx="2498502" cy="3793180"/>
          </a:xfrm>
          <a:prstGeom prst="rect">
            <a:avLst/>
          </a:prstGeom>
        </p:spPr>
      </p:pic>
      <p:sp>
        <p:nvSpPr>
          <p:cNvPr id="7" name="CuadroTexto 6"/>
          <p:cNvSpPr txBox="1"/>
          <p:nvPr/>
        </p:nvSpPr>
        <p:spPr>
          <a:xfrm>
            <a:off x="4552681" y="2492060"/>
            <a:ext cx="5950040" cy="2677656"/>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srgbClr val="000000"/>
                </a:solidFill>
              </a:rPr>
              <a:t>As his purpose is to communicate with readers across Nigeria, he uses "the one central language enjoying nationwide currency". Using English also allowed his books to be read in the colonial ruling nations</a:t>
            </a:r>
            <a:r>
              <a:rPr lang="en-US" dirty="0">
                <a:solidFill>
                  <a:srgbClr val="000000"/>
                </a:solidFill>
              </a:rPr>
              <a:t>.</a:t>
            </a:r>
            <a:endParaRPr lang="es-MX" dirty="0">
              <a:solidFill>
                <a:srgbClr val="000000"/>
              </a:solidFill>
            </a:endParaRPr>
          </a:p>
        </p:txBody>
      </p:sp>
    </p:spTree>
    <p:extLst>
      <p:ext uri="{BB962C8B-B14F-4D97-AF65-F5344CB8AC3E}">
        <p14:creationId xmlns:p14="http://schemas.microsoft.com/office/powerpoint/2010/main" val="8225610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04551" y="244699"/>
            <a:ext cx="10148553" cy="6016579"/>
          </a:xfrm>
          <a:solidFill>
            <a:schemeClr val="accent1">
              <a:lumMod val="40000"/>
              <a:lumOff val="60000"/>
            </a:schemeClr>
          </a:solidFill>
        </p:spPr>
        <p:txBody>
          <a:bodyPr>
            <a:normAutofit/>
          </a:bodyPr>
          <a:lstStyle/>
          <a:p>
            <a:pPr>
              <a:buFont typeface="Arial" panose="020B0604020202020204" pitchFamily="34" charset="0"/>
              <a:buChar char="•"/>
            </a:pPr>
            <a:r>
              <a:rPr lang="en-US" sz="2800" dirty="0"/>
              <a:t>For an African writing in English is not without its serious setbacks. He often finds himself describing situations or modes of thought which have no direct equivalent in the English way of life. </a:t>
            </a:r>
            <a:endParaRPr lang="es-MX" sz="2800" dirty="0"/>
          </a:p>
        </p:txBody>
      </p:sp>
      <p:pic>
        <p:nvPicPr>
          <p:cNvPr id="5" name="Imagen 4"/>
          <p:cNvPicPr>
            <a:picLocks noChangeAspect="1"/>
          </p:cNvPicPr>
          <p:nvPr/>
        </p:nvPicPr>
        <p:blipFill>
          <a:blip r:embed="rId2"/>
          <a:stretch>
            <a:fillRect/>
          </a:stretch>
        </p:blipFill>
        <p:spPr>
          <a:xfrm>
            <a:off x="3413190" y="2535110"/>
            <a:ext cx="5331274" cy="3556597"/>
          </a:xfrm>
          <a:prstGeom prst="rect">
            <a:avLst/>
          </a:prstGeom>
        </p:spPr>
      </p:pic>
    </p:spTree>
    <p:extLst>
      <p:ext uri="{BB962C8B-B14F-4D97-AF65-F5344CB8AC3E}">
        <p14:creationId xmlns:p14="http://schemas.microsoft.com/office/powerpoint/2010/main" val="193297285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79" y="824248"/>
            <a:ext cx="10094461" cy="5199393"/>
          </a:xfrm>
          <a:solidFill>
            <a:schemeClr val="accent1">
              <a:lumMod val="40000"/>
              <a:lumOff val="60000"/>
            </a:schemeClr>
          </a:solidFill>
        </p:spPr>
        <p:txBody>
          <a:bodyPr/>
          <a:lstStyle/>
          <a:p>
            <a:r>
              <a:rPr lang="es-MX" sz="2800" dirty="0" smtClean="0"/>
              <a:t>As </a:t>
            </a:r>
            <a:r>
              <a:rPr lang="es-MX" sz="2800" dirty="0" err="1" smtClean="0"/>
              <a:t>Chinua</a:t>
            </a:r>
            <a:r>
              <a:rPr lang="es-MX" sz="2800" dirty="0" smtClean="0"/>
              <a:t> </a:t>
            </a:r>
            <a:r>
              <a:rPr lang="es-MX" sz="2800" dirty="0" err="1" smtClean="0"/>
              <a:t>said</a:t>
            </a:r>
            <a:r>
              <a:rPr lang="es-MX" sz="2800" dirty="0" smtClean="0"/>
              <a:t>:</a:t>
            </a:r>
          </a:p>
          <a:p>
            <a:pPr algn="ctr"/>
            <a:endParaRPr lang="es-MX" sz="2800" dirty="0" smtClean="0"/>
          </a:p>
          <a:p>
            <a:pPr algn="ctr"/>
            <a:r>
              <a:rPr lang="es-MX" sz="2800" dirty="0" smtClean="0"/>
              <a:t>“I </a:t>
            </a:r>
            <a:r>
              <a:rPr lang="es-MX" sz="2800" dirty="0" err="1" smtClean="0"/>
              <a:t>feel</a:t>
            </a:r>
            <a:r>
              <a:rPr lang="es-MX" sz="2800" dirty="0" smtClean="0"/>
              <a:t> </a:t>
            </a:r>
            <a:r>
              <a:rPr lang="es-MX" sz="2800" dirty="0" err="1" smtClean="0"/>
              <a:t>that</a:t>
            </a:r>
            <a:r>
              <a:rPr lang="es-MX" sz="2800" dirty="0" smtClean="0"/>
              <a:t> </a:t>
            </a:r>
            <a:r>
              <a:rPr lang="es-MX" sz="2800" dirty="0" err="1" smtClean="0"/>
              <a:t>the</a:t>
            </a:r>
            <a:r>
              <a:rPr lang="es-MX" sz="2800" dirty="0" smtClean="0"/>
              <a:t> English </a:t>
            </a:r>
            <a:r>
              <a:rPr lang="es-MX" sz="2800" dirty="0" err="1" smtClean="0"/>
              <a:t>language</a:t>
            </a:r>
            <a:r>
              <a:rPr lang="es-MX" sz="2800" dirty="0" smtClean="0"/>
              <a:t> </a:t>
            </a:r>
            <a:r>
              <a:rPr lang="es-MX" sz="2800" dirty="0" err="1" smtClean="0"/>
              <a:t>will</a:t>
            </a:r>
            <a:r>
              <a:rPr lang="es-MX" sz="2800" dirty="0" smtClean="0"/>
              <a:t> be </a:t>
            </a:r>
            <a:r>
              <a:rPr lang="es-MX" sz="2800" dirty="0" err="1" smtClean="0"/>
              <a:t>able</a:t>
            </a:r>
            <a:r>
              <a:rPr lang="es-MX" sz="2800" dirty="0" smtClean="0"/>
              <a:t> to </a:t>
            </a:r>
            <a:r>
              <a:rPr lang="es-MX" sz="2800" dirty="0" err="1" smtClean="0"/>
              <a:t>carry</a:t>
            </a:r>
            <a:r>
              <a:rPr lang="es-MX" sz="2800" dirty="0" smtClean="0"/>
              <a:t> </a:t>
            </a:r>
            <a:r>
              <a:rPr lang="es-MX" sz="2800" dirty="0" err="1" smtClean="0"/>
              <a:t>the</a:t>
            </a:r>
            <a:r>
              <a:rPr lang="es-MX" sz="2800" dirty="0" smtClean="0"/>
              <a:t> </a:t>
            </a:r>
            <a:r>
              <a:rPr lang="es-MX" sz="2800" dirty="0" err="1" smtClean="0"/>
              <a:t>weight</a:t>
            </a:r>
            <a:r>
              <a:rPr lang="es-MX" sz="2800" dirty="0" smtClean="0"/>
              <a:t> of </a:t>
            </a:r>
            <a:r>
              <a:rPr lang="es-MX" sz="2800" dirty="0" err="1" smtClean="0"/>
              <a:t>my</a:t>
            </a:r>
            <a:r>
              <a:rPr lang="es-MX" sz="2800" dirty="0" smtClean="0"/>
              <a:t> </a:t>
            </a:r>
            <a:r>
              <a:rPr lang="es-MX" sz="2800" dirty="0" err="1" smtClean="0"/>
              <a:t>African</a:t>
            </a:r>
            <a:r>
              <a:rPr lang="es-MX" sz="2800" dirty="0" smtClean="0"/>
              <a:t> </a:t>
            </a:r>
            <a:r>
              <a:rPr lang="es-MX" sz="2800" dirty="0" err="1" smtClean="0"/>
              <a:t>experience</a:t>
            </a:r>
            <a:r>
              <a:rPr lang="es-MX" sz="2800" dirty="0" smtClean="0"/>
              <a:t>. </a:t>
            </a:r>
            <a:r>
              <a:rPr lang="es-MX" sz="2800" dirty="0" err="1" smtClean="0"/>
              <a:t>But</a:t>
            </a:r>
            <a:r>
              <a:rPr lang="es-MX" sz="2800" dirty="0" smtClean="0"/>
              <a:t> </a:t>
            </a:r>
            <a:r>
              <a:rPr lang="es-MX" sz="2800" dirty="0" err="1" smtClean="0"/>
              <a:t>it</a:t>
            </a:r>
            <a:r>
              <a:rPr lang="es-MX" sz="2800" dirty="0" smtClean="0"/>
              <a:t> </a:t>
            </a:r>
            <a:r>
              <a:rPr lang="es-MX" sz="2800" dirty="0" err="1" smtClean="0"/>
              <a:t>will</a:t>
            </a:r>
            <a:r>
              <a:rPr lang="es-MX" sz="2800" dirty="0" smtClean="0"/>
              <a:t> </a:t>
            </a:r>
            <a:r>
              <a:rPr lang="es-MX" sz="2800" dirty="0" err="1" smtClean="0"/>
              <a:t>have</a:t>
            </a:r>
            <a:r>
              <a:rPr lang="es-MX" sz="2800" dirty="0" smtClean="0"/>
              <a:t> to be a new English, </a:t>
            </a:r>
            <a:r>
              <a:rPr lang="es-MX" sz="2800" dirty="0" err="1" smtClean="0"/>
              <a:t>still</a:t>
            </a:r>
            <a:r>
              <a:rPr lang="es-MX" sz="2800" dirty="0" smtClean="0"/>
              <a:t> in full </a:t>
            </a:r>
            <a:r>
              <a:rPr lang="es-MX" sz="2800" dirty="0" err="1" smtClean="0"/>
              <a:t>communion</a:t>
            </a:r>
            <a:r>
              <a:rPr lang="es-MX" sz="2800" dirty="0" smtClean="0"/>
              <a:t> </a:t>
            </a:r>
            <a:r>
              <a:rPr lang="es-MX" sz="2800" dirty="0" err="1" smtClean="0"/>
              <a:t>with</a:t>
            </a:r>
            <a:r>
              <a:rPr lang="es-MX" sz="2800" dirty="0" smtClean="0"/>
              <a:t> </a:t>
            </a:r>
            <a:r>
              <a:rPr lang="es-MX" sz="2800" dirty="0" err="1" smtClean="0"/>
              <a:t>its</a:t>
            </a:r>
            <a:r>
              <a:rPr lang="es-MX" sz="2800" dirty="0" smtClean="0"/>
              <a:t> ancestral home </a:t>
            </a:r>
            <a:r>
              <a:rPr lang="es-MX" sz="2800" dirty="0" err="1" smtClean="0"/>
              <a:t>but</a:t>
            </a:r>
            <a:r>
              <a:rPr lang="es-MX" sz="2800" dirty="0" smtClean="0"/>
              <a:t> </a:t>
            </a:r>
            <a:r>
              <a:rPr lang="es-MX" sz="2800" dirty="0" err="1" smtClean="0"/>
              <a:t>altered</a:t>
            </a:r>
            <a:r>
              <a:rPr lang="es-MX" sz="2800" dirty="0" smtClean="0"/>
              <a:t> to </a:t>
            </a:r>
            <a:r>
              <a:rPr lang="es-MX" sz="2800" dirty="0" err="1" smtClean="0"/>
              <a:t>suit</a:t>
            </a:r>
            <a:r>
              <a:rPr lang="es-MX" sz="2800" dirty="0" smtClean="0"/>
              <a:t> new </a:t>
            </a:r>
            <a:r>
              <a:rPr lang="es-MX" sz="2800" dirty="0" err="1" smtClean="0"/>
              <a:t>African</a:t>
            </a:r>
            <a:r>
              <a:rPr lang="es-MX" sz="2800" dirty="0" smtClean="0"/>
              <a:t> </a:t>
            </a:r>
            <a:r>
              <a:rPr lang="es-MX" sz="2800" dirty="0" err="1" smtClean="0"/>
              <a:t>surroundings</a:t>
            </a:r>
            <a:r>
              <a:rPr lang="es-MX" sz="2800" dirty="0" smtClean="0"/>
              <a:t>”</a:t>
            </a:r>
          </a:p>
          <a:p>
            <a:pPr algn="ctr"/>
            <a:endParaRPr lang="es-MX" dirty="0"/>
          </a:p>
        </p:txBody>
      </p:sp>
    </p:spTree>
    <p:extLst>
      <p:ext uri="{BB962C8B-B14F-4D97-AF65-F5344CB8AC3E}">
        <p14:creationId xmlns:p14="http://schemas.microsoft.com/office/powerpoint/2010/main" val="276063126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837127"/>
            <a:ext cx="10017188" cy="5031967"/>
          </a:xfrm>
          <a:solidFill>
            <a:schemeClr val="accent2">
              <a:lumMod val="40000"/>
              <a:lumOff val="60000"/>
            </a:schemeClr>
          </a:solidFill>
        </p:spPr>
        <p:txBody>
          <a:bodyPr/>
          <a:lstStyle/>
          <a:p>
            <a:pPr algn="ctr"/>
            <a:endParaRPr lang="en-US" sz="2800" dirty="0" smtClean="0"/>
          </a:p>
          <a:p>
            <a:pPr algn="ctr"/>
            <a:r>
              <a:rPr lang="en-US" sz="2800" dirty="0" smtClean="0"/>
              <a:t>“</a:t>
            </a:r>
            <a:r>
              <a:rPr lang="en-US" sz="2800" dirty="0"/>
              <a:t>The white man is very clever. He came quietly and peaceably with his religion. We were amused at his foolishness and allowed him to stay. Now he has won our brothers, and our clan can no longer act like one. He has put a knife on the things that held us together and we have fallen apart.” </a:t>
            </a:r>
          </a:p>
          <a:p>
            <a:pPr algn="ctr"/>
            <a:r>
              <a:rPr lang="en-US" sz="2800" dirty="0"/>
              <a:t>― Chinua Achebe, </a:t>
            </a:r>
            <a:r>
              <a:rPr lang="en-US" sz="2800" i="1" dirty="0"/>
              <a:t>Things Fall Apart</a:t>
            </a:r>
          </a:p>
          <a:p>
            <a:endParaRPr lang="es-MX" dirty="0"/>
          </a:p>
        </p:txBody>
      </p:sp>
    </p:spTree>
    <p:extLst>
      <p:ext uri="{BB962C8B-B14F-4D97-AF65-F5344CB8AC3E}">
        <p14:creationId xmlns:p14="http://schemas.microsoft.com/office/powerpoint/2010/main" val="200877134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i="1" dirty="0" smtClean="0"/>
              <a:t>THINGS FALL APART</a:t>
            </a:r>
            <a:endParaRPr lang="es-MX" i="1" dirty="0"/>
          </a:p>
        </p:txBody>
      </p:sp>
      <p:sp>
        <p:nvSpPr>
          <p:cNvPr id="3" name="Marcador de contenido 2"/>
          <p:cNvSpPr>
            <a:spLocks noGrp="1"/>
          </p:cNvSpPr>
          <p:nvPr>
            <p:ph idx="1"/>
          </p:nvPr>
        </p:nvSpPr>
        <p:spPr>
          <a:xfrm>
            <a:off x="1097279" y="1845733"/>
            <a:ext cx="6205042" cy="4294677"/>
          </a:xfrm>
          <a:solidFill>
            <a:schemeClr val="accent2">
              <a:lumMod val="40000"/>
              <a:lumOff val="60000"/>
            </a:schemeClr>
          </a:solidFill>
        </p:spPr>
        <p:txBody>
          <a:bodyPr>
            <a:normAutofit/>
          </a:bodyPr>
          <a:lstStyle/>
          <a:p>
            <a:pPr>
              <a:buFont typeface="Arial" panose="020B0604020202020204" pitchFamily="34" charset="0"/>
              <a:buChar char="•"/>
            </a:pPr>
            <a:r>
              <a:rPr lang="en-US" sz="2800" dirty="0"/>
              <a:t>Written in </a:t>
            </a:r>
            <a:r>
              <a:rPr lang="en-US" sz="2800" dirty="0" smtClean="0"/>
              <a:t>1958, it </a:t>
            </a:r>
            <a:r>
              <a:rPr lang="en-US" sz="2800" dirty="0"/>
              <a:t>is seen as the archetypal modern African novel in English, one of the first to receive global critical acclaim. It is a staple book in schools throughout Africa. The title of the novel comes from a line in W. B. Yeats' poem "The Second Coming".</a:t>
            </a:r>
            <a:endParaRPr lang="es-MX" sz="2800" dirty="0"/>
          </a:p>
        </p:txBody>
      </p:sp>
      <p:pic>
        <p:nvPicPr>
          <p:cNvPr id="4" name="Imagen 3"/>
          <p:cNvPicPr>
            <a:picLocks noChangeAspect="1"/>
          </p:cNvPicPr>
          <p:nvPr/>
        </p:nvPicPr>
        <p:blipFill>
          <a:blip r:embed="rId2"/>
          <a:stretch>
            <a:fillRect/>
          </a:stretch>
        </p:blipFill>
        <p:spPr>
          <a:xfrm>
            <a:off x="7583845" y="1845733"/>
            <a:ext cx="2976831" cy="4448647"/>
          </a:xfrm>
          <a:prstGeom prst="rect">
            <a:avLst/>
          </a:prstGeom>
        </p:spPr>
      </p:pic>
    </p:spTree>
    <p:extLst>
      <p:ext uri="{BB962C8B-B14F-4D97-AF65-F5344CB8AC3E}">
        <p14:creationId xmlns:p14="http://schemas.microsoft.com/office/powerpoint/2010/main" val="102748404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dirty="0"/>
              <a:t>THINGS FALL APART</a:t>
            </a:r>
          </a:p>
        </p:txBody>
      </p:sp>
      <p:sp>
        <p:nvSpPr>
          <p:cNvPr id="3" name="Marcador de contenido 2"/>
          <p:cNvSpPr>
            <a:spLocks noGrp="1"/>
          </p:cNvSpPr>
          <p:nvPr>
            <p:ph idx="1"/>
          </p:nvPr>
        </p:nvSpPr>
        <p:spPr>
          <a:xfrm>
            <a:off x="5254580" y="1845734"/>
            <a:ext cx="5901100" cy="4023360"/>
          </a:xfrm>
          <a:solidFill>
            <a:schemeClr val="accent2">
              <a:lumMod val="40000"/>
              <a:lumOff val="60000"/>
            </a:schemeClr>
          </a:solidFill>
        </p:spPr>
        <p:txBody>
          <a:bodyPr>
            <a:normAutofit/>
          </a:bodyPr>
          <a:lstStyle/>
          <a:p>
            <a:pPr>
              <a:buFont typeface="Arial" panose="020B0604020202020204" pitchFamily="34" charset="0"/>
              <a:buChar char="•"/>
            </a:pPr>
            <a:r>
              <a:rPr lang="en-US" sz="2800" dirty="0"/>
              <a:t>Considered Achebe's magnum opus, it has sold more than 8 million copies worldwide. Time Magazine included the novel in its TIME 100 Best English-language Novels from 1923 to 2005. The novel has been translated into more than fifty languages, and is often used in literature, world history, and African studies courses across the world.</a:t>
            </a:r>
            <a:endParaRPr lang="es-MX" sz="2800" dirty="0"/>
          </a:p>
        </p:txBody>
      </p:sp>
      <p:pic>
        <p:nvPicPr>
          <p:cNvPr id="4" name="Imagen 3"/>
          <p:cNvPicPr>
            <a:picLocks noChangeAspect="1"/>
          </p:cNvPicPr>
          <p:nvPr/>
        </p:nvPicPr>
        <p:blipFill>
          <a:blip r:embed="rId2"/>
          <a:stretch>
            <a:fillRect/>
          </a:stretch>
        </p:blipFill>
        <p:spPr>
          <a:xfrm>
            <a:off x="1097280" y="1845734"/>
            <a:ext cx="4078971" cy="3834233"/>
          </a:xfrm>
          <a:prstGeom prst="rect">
            <a:avLst/>
          </a:prstGeom>
        </p:spPr>
      </p:pic>
    </p:spTree>
    <p:extLst>
      <p:ext uri="{BB962C8B-B14F-4D97-AF65-F5344CB8AC3E}">
        <p14:creationId xmlns:p14="http://schemas.microsoft.com/office/powerpoint/2010/main" val="237235465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a:xfrm>
            <a:off x="1097280" y="503887"/>
            <a:ext cx="5342157" cy="5521364"/>
          </a:xfrm>
          <a:solidFill>
            <a:schemeClr val="accent2">
              <a:lumMod val="40000"/>
              <a:lumOff val="60000"/>
            </a:schemeClr>
          </a:solidFill>
        </p:spPr>
        <p:txBody>
          <a:bodyPr>
            <a:normAutofit/>
          </a:bodyPr>
          <a:lstStyle/>
          <a:p>
            <a:pPr>
              <a:buFont typeface="Arial" panose="020B0604020202020204" pitchFamily="34" charset="0"/>
              <a:buChar char="•"/>
            </a:pPr>
            <a:r>
              <a:rPr lang="en-US" sz="2800" dirty="0" smtClean="0"/>
              <a:t>Okonkwo </a:t>
            </a:r>
            <a:r>
              <a:rPr lang="en-US" sz="2800" dirty="0"/>
              <a:t>is an excellent, wonderfully human, central character: strong; headstrong; willful; proud. A traditionalist, he is acutely aware of the pitfalls of forgetting the </a:t>
            </a:r>
            <a:r>
              <a:rPr lang="en-US" sz="2800" dirty="0" smtClean="0"/>
              <a:t>past, </a:t>
            </a:r>
            <a:r>
              <a:rPr lang="en-US" sz="2800" dirty="0"/>
              <a:t>but he is blind to the absurdities, cruelties and sheer backwardness of certain of his tribe's customs and of his own, sometimes outrageous, actions</a:t>
            </a:r>
            <a:r>
              <a:rPr lang="en-US" sz="2800" dirty="0" smtClean="0"/>
              <a:t>.</a:t>
            </a:r>
          </a:p>
          <a:p>
            <a:pPr>
              <a:buFont typeface="Arial" panose="020B0604020202020204" pitchFamily="34" charset="0"/>
              <a:buChar char="•"/>
            </a:pPr>
            <a:endParaRPr lang="es-MX" sz="2800" dirty="0"/>
          </a:p>
        </p:txBody>
      </p:sp>
      <p:pic>
        <p:nvPicPr>
          <p:cNvPr id="8" name="Imagen 7"/>
          <p:cNvPicPr>
            <a:picLocks noChangeAspect="1"/>
          </p:cNvPicPr>
          <p:nvPr/>
        </p:nvPicPr>
        <p:blipFill>
          <a:blip r:embed="rId2"/>
          <a:stretch>
            <a:fillRect/>
          </a:stretch>
        </p:blipFill>
        <p:spPr>
          <a:xfrm>
            <a:off x="6555347" y="1373390"/>
            <a:ext cx="4643894" cy="3782357"/>
          </a:xfrm>
          <a:prstGeom prst="rect">
            <a:avLst/>
          </a:prstGeom>
        </p:spPr>
      </p:pic>
    </p:spTree>
    <p:extLst>
      <p:ext uri="{BB962C8B-B14F-4D97-AF65-F5344CB8AC3E}">
        <p14:creationId xmlns:p14="http://schemas.microsoft.com/office/powerpoint/2010/main" val="368206596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1">
              <a:lumMod val="60000"/>
              <a:lumOff val="40000"/>
            </a:schemeClr>
          </a:solidFill>
        </p:spPr>
        <p:txBody>
          <a:bodyPr/>
          <a:lstStyle/>
          <a:p>
            <a:r>
              <a:rPr lang="es-MX" b="1" dirty="0" smtClean="0"/>
              <a:t>HISTORICAL BACKGROUND </a:t>
            </a:r>
            <a:endParaRPr lang="es-MX" b="1" dirty="0"/>
          </a:p>
        </p:txBody>
      </p:sp>
      <p:sp>
        <p:nvSpPr>
          <p:cNvPr id="3" name="Marcador de contenido 2"/>
          <p:cNvSpPr>
            <a:spLocks noGrp="1"/>
          </p:cNvSpPr>
          <p:nvPr>
            <p:ph idx="1"/>
          </p:nvPr>
        </p:nvSpPr>
        <p:spPr>
          <a:solidFill>
            <a:schemeClr val="accent1">
              <a:lumMod val="40000"/>
              <a:lumOff val="60000"/>
            </a:schemeClr>
          </a:solidFill>
        </p:spPr>
        <p:txBody>
          <a:bodyPr>
            <a:normAutofit/>
          </a:bodyPr>
          <a:lstStyle/>
          <a:p>
            <a:pPr>
              <a:buFont typeface="Arial" panose="020B0604020202020204" pitchFamily="34" charset="0"/>
              <a:buChar char="•"/>
            </a:pPr>
            <a:r>
              <a:rPr lang="en-US" sz="2800" dirty="0"/>
              <a:t>Within forty years of the arrival of the British, by the time Achebe was born in 1930, the missionaries were well established. Achebe's father was among the first to be converted in </a:t>
            </a:r>
            <a:r>
              <a:rPr lang="en-US" sz="2800" dirty="0" err="1"/>
              <a:t>Ogidi</a:t>
            </a:r>
            <a:r>
              <a:rPr lang="en-US" sz="2800" dirty="0"/>
              <a:t>, around the turn of the century. </a:t>
            </a:r>
            <a:endParaRPr lang="en-US" sz="2800" dirty="0" smtClean="0"/>
          </a:p>
          <a:p>
            <a:pPr>
              <a:buFont typeface="Arial" panose="020B0604020202020204" pitchFamily="34" charset="0"/>
              <a:buChar char="•"/>
            </a:pPr>
            <a:r>
              <a:rPr lang="en-US" sz="2800" dirty="0"/>
              <a:t>Achebe himself was an orphan raised by his grandfather. His grandfather, far from opposing Achebe's conversion to Christianity, allowed Achebe's Christian marriage to be celebrated in his compound. </a:t>
            </a:r>
            <a:endParaRPr lang="es-MX" sz="2800" dirty="0"/>
          </a:p>
        </p:txBody>
      </p:sp>
    </p:spTree>
    <p:extLst>
      <p:ext uri="{BB962C8B-B14F-4D97-AF65-F5344CB8AC3E}">
        <p14:creationId xmlns:p14="http://schemas.microsoft.com/office/powerpoint/2010/main" val="83289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Later life </a:t>
            </a:r>
            <a:endParaRPr lang="en-US" dirty="0"/>
          </a:p>
        </p:txBody>
      </p:sp>
      <p:sp>
        <p:nvSpPr>
          <p:cNvPr id="3" name="Marcador de contenido 2"/>
          <p:cNvSpPr>
            <a:spLocks noGrp="1"/>
          </p:cNvSpPr>
          <p:nvPr>
            <p:ph idx="1"/>
          </p:nvPr>
        </p:nvSpPr>
        <p:spPr>
          <a:xfrm>
            <a:off x="1097280" y="1798469"/>
            <a:ext cx="5797928" cy="3579052"/>
          </a:xfrm>
        </p:spPr>
        <p:txBody>
          <a:bodyPr>
            <a:normAutofit/>
          </a:bodyPr>
          <a:lstStyle/>
          <a:p>
            <a:pPr algn="just"/>
            <a:r>
              <a:rPr lang="en-US" sz="2200" dirty="0"/>
              <a:t>Following that great success, John Steinbeck served as a war correspondent for the </a:t>
            </a:r>
            <a:r>
              <a:rPr lang="en-US" sz="2200" i="1" dirty="0"/>
              <a:t>New York Herald Tribune</a:t>
            </a:r>
            <a:r>
              <a:rPr lang="en-US" sz="2200" dirty="0"/>
              <a:t> during World War II. Around this same time, he traveled to Mexico to collect marine life with friend Edward F. Ricketts, a marine biologist. Their collaboration resulted in the book </a:t>
            </a:r>
            <a:r>
              <a:rPr lang="en-US" sz="2200" i="1" dirty="0"/>
              <a:t>Sea of Cortez</a:t>
            </a:r>
            <a:r>
              <a:rPr lang="en-US" sz="2200" dirty="0"/>
              <a:t> (1941), which describes marine life in the Gulf of California</a:t>
            </a:r>
          </a:p>
        </p:txBody>
      </p:sp>
      <p:pic>
        <p:nvPicPr>
          <p:cNvPr id="4" name="Imagen 3"/>
          <p:cNvPicPr>
            <a:picLocks noChangeAspect="1"/>
          </p:cNvPicPr>
          <p:nvPr/>
        </p:nvPicPr>
        <p:blipFill>
          <a:blip r:embed="rId2"/>
          <a:stretch>
            <a:fillRect/>
          </a:stretch>
        </p:blipFill>
        <p:spPr>
          <a:xfrm>
            <a:off x="7998690" y="2241257"/>
            <a:ext cx="2742289" cy="3136264"/>
          </a:xfrm>
          <a:prstGeom prst="rect">
            <a:avLst/>
          </a:prstGeom>
        </p:spPr>
      </p:pic>
    </p:spTree>
    <p:extLst>
      <p:ext uri="{BB962C8B-B14F-4D97-AF65-F5344CB8AC3E}">
        <p14:creationId xmlns:p14="http://schemas.microsoft.com/office/powerpoint/2010/main" val="259962673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40000"/>
              <a:lumOff val="60000"/>
            </a:schemeClr>
          </a:solidFill>
        </p:spPr>
        <p:txBody>
          <a:bodyPr/>
          <a:lstStyle/>
          <a:p>
            <a:r>
              <a:rPr lang="es-MX" b="1" dirty="0" smtClean="0"/>
              <a:t>LITERARY SIGNIFICANCE</a:t>
            </a:r>
            <a:endParaRPr lang="es-MX" b="1" dirty="0"/>
          </a:p>
        </p:txBody>
      </p:sp>
      <p:sp>
        <p:nvSpPr>
          <p:cNvPr id="3" name="Marcador de contenido 2"/>
          <p:cNvSpPr>
            <a:spLocks noGrp="1"/>
          </p:cNvSpPr>
          <p:nvPr>
            <p:ph idx="1"/>
          </p:nvPr>
        </p:nvSpPr>
        <p:spPr>
          <a:xfrm>
            <a:off x="1097280" y="1845733"/>
            <a:ext cx="10058400" cy="4426278"/>
          </a:xfrm>
          <a:solidFill>
            <a:schemeClr val="accent2">
              <a:lumMod val="20000"/>
              <a:lumOff val="80000"/>
            </a:schemeClr>
          </a:solidFill>
        </p:spPr>
        <p:txBody>
          <a:bodyPr>
            <a:normAutofit/>
          </a:bodyPr>
          <a:lstStyle/>
          <a:p>
            <a:pPr>
              <a:buFont typeface="Arial" panose="020B0604020202020204" pitchFamily="34" charset="0"/>
              <a:buChar char="•"/>
            </a:pPr>
            <a:r>
              <a:rPr lang="en-US" sz="2800" dirty="0"/>
              <a:t>Ernest N. </a:t>
            </a:r>
            <a:r>
              <a:rPr lang="en-US" sz="2800" dirty="0" err="1"/>
              <a:t>Emenyonu</a:t>
            </a:r>
            <a:r>
              <a:rPr lang="en-US" sz="2800" dirty="0"/>
              <a:t> commented that "</a:t>
            </a:r>
            <a:r>
              <a:rPr lang="en-US" sz="2800" i="1" dirty="0"/>
              <a:t>Things Fall Apart </a:t>
            </a:r>
            <a:r>
              <a:rPr lang="en-US" sz="2800" dirty="0"/>
              <a:t>is indeed a classic study of cross-cultural misunderstanding and the consequences to the rest of humanity, when a belligerent culture or civilization, out of sheer arrogance and ethnocentrism, takes it upon itself to invade another culture, another civilization.”</a:t>
            </a:r>
            <a:endParaRPr lang="es-MX" sz="2800" dirty="0"/>
          </a:p>
        </p:txBody>
      </p:sp>
      <p:pic>
        <p:nvPicPr>
          <p:cNvPr id="5" name="Imagen 4"/>
          <p:cNvPicPr>
            <a:picLocks noChangeAspect="1"/>
          </p:cNvPicPr>
          <p:nvPr/>
        </p:nvPicPr>
        <p:blipFill>
          <a:blip r:embed="rId2"/>
          <a:stretch>
            <a:fillRect/>
          </a:stretch>
        </p:blipFill>
        <p:spPr>
          <a:xfrm>
            <a:off x="4546242" y="3971038"/>
            <a:ext cx="2875079" cy="2185061"/>
          </a:xfrm>
          <a:prstGeom prst="rect">
            <a:avLst/>
          </a:prstGeom>
        </p:spPr>
      </p:pic>
    </p:spTree>
    <p:extLst>
      <p:ext uri="{BB962C8B-B14F-4D97-AF65-F5344CB8AC3E}">
        <p14:creationId xmlns:p14="http://schemas.microsoft.com/office/powerpoint/2010/main" val="16772879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399245"/>
            <a:ext cx="10055824" cy="5821251"/>
          </a:xfrm>
          <a:solidFill>
            <a:schemeClr val="accent2">
              <a:lumMod val="20000"/>
              <a:lumOff val="80000"/>
            </a:schemeClr>
          </a:solidFill>
        </p:spPr>
        <p:txBody>
          <a:bodyPr>
            <a:normAutofit/>
          </a:bodyPr>
          <a:lstStyle/>
          <a:p>
            <a:pPr>
              <a:buFont typeface="Arial" panose="020B0604020202020204" pitchFamily="34" charset="0"/>
              <a:buChar char="•"/>
            </a:pPr>
            <a:r>
              <a:rPr lang="en-US" sz="2800" dirty="0"/>
              <a:t>Achebe's writing about African society, in telling from an African point of view the story of the colonization of the Igbo, tends to extinguish the misconception that African culture had been savage and primitive. Achebe portrays </a:t>
            </a:r>
            <a:r>
              <a:rPr lang="en-US" sz="2800" dirty="0" smtClean="0"/>
              <a:t>a group of people with </a:t>
            </a:r>
            <a:r>
              <a:rPr lang="en-US" sz="2800" dirty="0"/>
              <a:t>a religion, a government, a system of money, and an artistic tradition, as well as a judicial system.</a:t>
            </a:r>
            <a:endParaRPr lang="es-MX" sz="2800" dirty="0"/>
          </a:p>
        </p:txBody>
      </p:sp>
      <p:pic>
        <p:nvPicPr>
          <p:cNvPr id="5" name="Imagen 4"/>
          <p:cNvPicPr>
            <a:picLocks noChangeAspect="1"/>
          </p:cNvPicPr>
          <p:nvPr/>
        </p:nvPicPr>
        <p:blipFill>
          <a:blip r:embed="rId2"/>
          <a:stretch>
            <a:fillRect/>
          </a:stretch>
        </p:blipFill>
        <p:spPr>
          <a:xfrm>
            <a:off x="3524867" y="2671377"/>
            <a:ext cx="5200650" cy="3390900"/>
          </a:xfrm>
          <a:prstGeom prst="rect">
            <a:avLst/>
          </a:prstGeom>
        </p:spPr>
      </p:pic>
    </p:spTree>
    <p:extLst>
      <p:ext uri="{BB962C8B-B14F-4D97-AF65-F5344CB8AC3E}">
        <p14:creationId xmlns:p14="http://schemas.microsoft.com/office/powerpoint/2010/main" val="127517331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dirty="0" smtClean="0"/>
              <a:t>ADAPTATIONS</a:t>
            </a:r>
            <a:endParaRPr lang="es-MX" dirty="0"/>
          </a:p>
        </p:txBody>
      </p:sp>
      <p:sp>
        <p:nvSpPr>
          <p:cNvPr id="3" name="Marcador de contenido 2"/>
          <p:cNvSpPr>
            <a:spLocks noGrp="1"/>
          </p:cNvSpPr>
          <p:nvPr>
            <p:ph idx="1"/>
          </p:nvPr>
        </p:nvSpPr>
        <p:spPr>
          <a:xfrm>
            <a:off x="1097279" y="1845734"/>
            <a:ext cx="6630045" cy="4289830"/>
          </a:xfrm>
          <a:solidFill>
            <a:schemeClr val="accent3">
              <a:lumMod val="40000"/>
              <a:lumOff val="60000"/>
            </a:schemeClr>
          </a:solidFill>
        </p:spPr>
        <p:txBody>
          <a:bodyPr/>
          <a:lstStyle/>
          <a:p>
            <a:pPr>
              <a:buFont typeface="Arial" panose="020B0604020202020204" pitchFamily="34" charset="0"/>
              <a:buChar char="•"/>
            </a:pPr>
            <a:r>
              <a:rPr lang="en-US" sz="2800" dirty="0"/>
              <a:t>A dramatic radio program called Okonkwo was made of the novel in April 1961 by the Nigerian Broadcasting Corporation.</a:t>
            </a:r>
          </a:p>
          <a:p>
            <a:pPr>
              <a:buFont typeface="Arial" panose="020B0604020202020204" pitchFamily="34" charset="0"/>
              <a:buChar char="•"/>
            </a:pPr>
            <a:r>
              <a:rPr lang="en-US" sz="2800" dirty="0"/>
              <a:t>The book was made into a film in 1970.</a:t>
            </a:r>
          </a:p>
          <a:p>
            <a:pPr>
              <a:buFont typeface="Arial" panose="020B0604020202020204" pitchFamily="34" charset="0"/>
              <a:buChar char="•"/>
            </a:pPr>
            <a:endParaRPr lang="es-MX" dirty="0"/>
          </a:p>
        </p:txBody>
      </p:sp>
      <p:pic>
        <p:nvPicPr>
          <p:cNvPr id="4" name="Imagen 3"/>
          <p:cNvPicPr>
            <a:picLocks noChangeAspect="1"/>
          </p:cNvPicPr>
          <p:nvPr/>
        </p:nvPicPr>
        <p:blipFill>
          <a:blip r:embed="rId2"/>
          <a:stretch>
            <a:fillRect/>
          </a:stretch>
        </p:blipFill>
        <p:spPr>
          <a:xfrm>
            <a:off x="7954314" y="1845734"/>
            <a:ext cx="3201366" cy="4289830"/>
          </a:xfrm>
          <a:prstGeom prst="rect">
            <a:avLst/>
          </a:prstGeom>
        </p:spPr>
      </p:pic>
    </p:spTree>
    <p:extLst>
      <p:ext uri="{BB962C8B-B14F-4D97-AF65-F5344CB8AC3E}">
        <p14:creationId xmlns:p14="http://schemas.microsoft.com/office/powerpoint/2010/main" val="111185581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2">
              <a:lumMod val="60000"/>
              <a:lumOff val="40000"/>
            </a:schemeClr>
          </a:solidFill>
        </p:spPr>
        <p:txBody>
          <a:bodyPr/>
          <a:lstStyle/>
          <a:p>
            <a:r>
              <a:rPr lang="es-MX" dirty="0" smtClean="0"/>
              <a:t>ADAPTATIONS</a:t>
            </a:r>
            <a:endParaRPr lang="es-MX" dirty="0"/>
          </a:p>
        </p:txBody>
      </p:sp>
      <p:sp>
        <p:nvSpPr>
          <p:cNvPr id="3" name="Marcador de contenido 2"/>
          <p:cNvSpPr>
            <a:spLocks noGrp="1"/>
          </p:cNvSpPr>
          <p:nvPr>
            <p:ph idx="1"/>
          </p:nvPr>
        </p:nvSpPr>
        <p:spPr>
          <a:xfrm>
            <a:off x="1097281" y="1845734"/>
            <a:ext cx="5741402" cy="4023360"/>
          </a:xfrm>
          <a:solidFill>
            <a:schemeClr val="accent3">
              <a:lumMod val="40000"/>
              <a:lumOff val="60000"/>
            </a:schemeClr>
          </a:solidFill>
        </p:spPr>
        <p:txBody>
          <a:bodyPr/>
          <a:lstStyle/>
          <a:p>
            <a:pPr>
              <a:buFont typeface="Arial" panose="020B0604020202020204" pitchFamily="34" charset="0"/>
              <a:buChar char="•"/>
            </a:pPr>
            <a:r>
              <a:rPr lang="en-US" sz="2800" dirty="0"/>
              <a:t>In 1987, the book was made into a very successful miniseries directed by David </a:t>
            </a:r>
            <a:r>
              <a:rPr lang="en-US" sz="2800" dirty="0" err="1"/>
              <a:t>Orere</a:t>
            </a:r>
            <a:r>
              <a:rPr lang="en-US" sz="2800" dirty="0"/>
              <a:t> and broadcast on Nigerian television by the Nigerian Television Authority</a:t>
            </a:r>
          </a:p>
          <a:p>
            <a:pPr>
              <a:buFont typeface="Arial" panose="020B0604020202020204" pitchFamily="34" charset="0"/>
              <a:buChar char="•"/>
            </a:pPr>
            <a:r>
              <a:rPr lang="en-US" sz="2800" dirty="0"/>
              <a:t>In 1999, the acclaimed American hip hop band </a:t>
            </a:r>
            <a:r>
              <a:rPr lang="en-US" sz="2800" i="1" dirty="0"/>
              <a:t>The Roots </a:t>
            </a:r>
            <a:r>
              <a:rPr lang="en-US" sz="2800" dirty="0"/>
              <a:t>released their fourth studio album </a:t>
            </a:r>
            <a:r>
              <a:rPr lang="en-US" sz="2800" i="1" dirty="0"/>
              <a:t>Things Fall Apart </a:t>
            </a:r>
            <a:r>
              <a:rPr lang="en-US" sz="2800" dirty="0"/>
              <a:t>as a tribute to the novel.</a:t>
            </a:r>
          </a:p>
          <a:p>
            <a:pPr>
              <a:buFont typeface="Arial" panose="020B0604020202020204" pitchFamily="34" charset="0"/>
              <a:buChar char="•"/>
            </a:pPr>
            <a:endParaRPr lang="es-MX" dirty="0"/>
          </a:p>
        </p:txBody>
      </p:sp>
      <p:pic>
        <p:nvPicPr>
          <p:cNvPr id="4" name="Imagen 3"/>
          <p:cNvPicPr>
            <a:picLocks noChangeAspect="1"/>
          </p:cNvPicPr>
          <p:nvPr/>
        </p:nvPicPr>
        <p:blipFill>
          <a:blip r:embed="rId2"/>
          <a:stretch>
            <a:fillRect/>
          </a:stretch>
        </p:blipFill>
        <p:spPr>
          <a:xfrm>
            <a:off x="7132320" y="1845734"/>
            <a:ext cx="4023360" cy="4023360"/>
          </a:xfrm>
          <a:prstGeom prst="rect">
            <a:avLst/>
          </a:prstGeom>
        </p:spPr>
      </p:pic>
    </p:spTree>
    <p:extLst>
      <p:ext uri="{BB962C8B-B14F-4D97-AF65-F5344CB8AC3E}">
        <p14:creationId xmlns:p14="http://schemas.microsoft.com/office/powerpoint/2010/main" val="121872449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
            </a:r>
            <a:br>
              <a:rPr lang="es-MX" dirty="0" smtClean="0"/>
            </a:br>
            <a:r>
              <a:rPr lang="es-MX" dirty="0" smtClean="0"/>
              <a:t>FUENTES Y REFERENCIAS EMPLEADAS</a:t>
            </a:r>
            <a:br>
              <a:rPr lang="es-MX" dirty="0" smtClean="0"/>
            </a:br>
            <a:r>
              <a:rPr lang="es-MX" dirty="0" smtClean="0"/>
              <a:t/>
            </a:r>
            <a:br>
              <a:rPr lang="es-MX" dirty="0" smtClean="0"/>
            </a:br>
            <a:endParaRPr lang="es-MX" dirty="0"/>
          </a:p>
        </p:txBody>
      </p:sp>
      <p:sp>
        <p:nvSpPr>
          <p:cNvPr id="3" name="Marcador de contenido 2"/>
          <p:cNvSpPr>
            <a:spLocks noGrp="1"/>
          </p:cNvSpPr>
          <p:nvPr>
            <p:ph idx="1"/>
          </p:nvPr>
        </p:nvSpPr>
        <p:spPr/>
        <p:txBody>
          <a:bodyPr>
            <a:normAutofit fontScale="92500" lnSpcReduction="10000"/>
          </a:bodyPr>
          <a:lstStyle/>
          <a:p>
            <a:r>
              <a:rPr lang="es-MX" dirty="0" err="1" smtClean="0"/>
              <a:t>Jago</a:t>
            </a:r>
            <a:r>
              <a:rPr lang="es-MX" dirty="0" smtClean="0"/>
              <a:t>, Carol et al. </a:t>
            </a:r>
            <a:r>
              <a:rPr lang="es-MX" i="1" dirty="0" err="1" smtClean="0"/>
              <a:t>Literature</a:t>
            </a:r>
            <a:r>
              <a:rPr lang="es-MX" i="1" dirty="0" smtClean="0"/>
              <a:t> &amp; </a:t>
            </a:r>
            <a:r>
              <a:rPr lang="es-MX" i="1" dirty="0" err="1" smtClean="0"/>
              <a:t>Composition</a:t>
            </a:r>
            <a:r>
              <a:rPr lang="es-MX" dirty="0" smtClean="0"/>
              <a:t>: </a:t>
            </a:r>
            <a:r>
              <a:rPr lang="es-MX" i="1" dirty="0" smtClean="0"/>
              <a:t>Reading - </a:t>
            </a:r>
            <a:r>
              <a:rPr lang="es-MX" i="1" dirty="0" err="1" smtClean="0"/>
              <a:t>Writing</a:t>
            </a:r>
            <a:r>
              <a:rPr lang="es-MX" i="1" dirty="0" smtClean="0"/>
              <a:t> – </a:t>
            </a:r>
            <a:r>
              <a:rPr lang="es-MX" i="1" dirty="0" err="1" smtClean="0"/>
              <a:t>Thinking</a:t>
            </a:r>
            <a:r>
              <a:rPr lang="es-MX" dirty="0" smtClean="0"/>
              <a:t>, Bedford/St. </a:t>
            </a:r>
            <a:r>
              <a:rPr lang="es-MX" dirty="0" err="1" smtClean="0"/>
              <a:t>Martin's</a:t>
            </a:r>
            <a:r>
              <a:rPr lang="es-MX" dirty="0" smtClean="0"/>
              <a:t>, USA, 2011</a:t>
            </a:r>
          </a:p>
          <a:p>
            <a:endParaRPr lang="es-MX" dirty="0" smtClean="0"/>
          </a:p>
          <a:p>
            <a:r>
              <a:rPr lang="es-MX" dirty="0" smtClean="0"/>
              <a:t>Pike, David L., Costa, Ana. </a:t>
            </a:r>
            <a:r>
              <a:rPr lang="es-MX" i="1" dirty="0" err="1" smtClean="0"/>
              <a:t>Literature</a:t>
            </a:r>
            <a:r>
              <a:rPr lang="es-MX" i="1" dirty="0" smtClean="0"/>
              <a:t>: A </a:t>
            </a:r>
            <a:r>
              <a:rPr lang="es-MX" i="1" dirty="0" err="1" smtClean="0"/>
              <a:t>World</a:t>
            </a:r>
            <a:r>
              <a:rPr lang="es-MX" i="1" dirty="0" smtClean="0"/>
              <a:t> of </a:t>
            </a:r>
            <a:r>
              <a:rPr lang="es-MX" i="1" dirty="0" err="1" smtClean="0"/>
              <a:t>Writing</a:t>
            </a:r>
            <a:r>
              <a:rPr lang="es-MX" i="1" dirty="0" smtClean="0"/>
              <a:t> </a:t>
            </a:r>
            <a:r>
              <a:rPr lang="es-MX" i="1" dirty="0" err="1" smtClean="0"/>
              <a:t>Stories</a:t>
            </a:r>
            <a:r>
              <a:rPr lang="es-MX" i="1" dirty="0" smtClean="0"/>
              <a:t>, </a:t>
            </a:r>
            <a:r>
              <a:rPr lang="es-MX" i="1" dirty="0" err="1" smtClean="0"/>
              <a:t>Poems</a:t>
            </a:r>
            <a:r>
              <a:rPr lang="es-MX" i="1" dirty="0" smtClean="0"/>
              <a:t>, </a:t>
            </a:r>
            <a:r>
              <a:rPr lang="es-MX" i="1" dirty="0" err="1" smtClean="0"/>
              <a:t>Plays</a:t>
            </a:r>
            <a:r>
              <a:rPr lang="es-MX" i="1" dirty="0" smtClean="0"/>
              <a:t>, and </a:t>
            </a:r>
            <a:r>
              <a:rPr lang="es-MX" i="1" dirty="0" err="1" smtClean="0"/>
              <a:t>Essays</a:t>
            </a:r>
            <a:r>
              <a:rPr lang="es-MX" dirty="0" smtClean="0"/>
              <a:t>, Pearson, USA, 2011.</a:t>
            </a:r>
          </a:p>
          <a:p>
            <a:endParaRPr lang="es-MX" dirty="0" smtClean="0"/>
          </a:p>
          <a:p>
            <a:r>
              <a:rPr lang="es-MX" dirty="0" err="1" smtClean="0"/>
              <a:t>Reaske</a:t>
            </a:r>
            <a:r>
              <a:rPr lang="es-MX" dirty="0" smtClean="0"/>
              <a:t>, Christopher. </a:t>
            </a:r>
            <a:r>
              <a:rPr lang="es-MX" i="1" dirty="0" err="1" smtClean="0"/>
              <a:t>How</a:t>
            </a:r>
            <a:r>
              <a:rPr lang="es-MX" i="1" dirty="0" smtClean="0"/>
              <a:t> to </a:t>
            </a:r>
            <a:r>
              <a:rPr lang="es-MX" i="1" dirty="0" err="1" smtClean="0"/>
              <a:t>Analize</a:t>
            </a:r>
            <a:r>
              <a:rPr lang="es-MX" i="1" dirty="0" smtClean="0"/>
              <a:t> </a:t>
            </a:r>
            <a:r>
              <a:rPr lang="es-MX" i="1" dirty="0" err="1" smtClean="0"/>
              <a:t>Poetry</a:t>
            </a:r>
            <a:r>
              <a:rPr lang="es-MX" dirty="0" smtClean="0"/>
              <a:t>, </a:t>
            </a:r>
            <a:r>
              <a:rPr lang="es-MX" dirty="0" err="1" smtClean="0"/>
              <a:t>Monarch</a:t>
            </a:r>
            <a:r>
              <a:rPr lang="es-MX" dirty="0" smtClean="0"/>
              <a:t> </a:t>
            </a:r>
            <a:r>
              <a:rPr lang="es-MX" dirty="0" err="1" smtClean="0"/>
              <a:t>Books</a:t>
            </a:r>
            <a:r>
              <a:rPr lang="es-MX" dirty="0" smtClean="0"/>
              <a:t>, USA, 2014.</a:t>
            </a:r>
          </a:p>
          <a:p>
            <a:endParaRPr lang="es-MX" dirty="0" smtClean="0"/>
          </a:p>
          <a:p>
            <a:r>
              <a:rPr lang="es-MX" dirty="0" smtClean="0"/>
              <a:t>Roza, Greg. </a:t>
            </a:r>
            <a:r>
              <a:rPr lang="es-MX" i="1" dirty="0" err="1" smtClean="0"/>
              <a:t>Patterns</a:t>
            </a:r>
            <a:r>
              <a:rPr lang="es-MX" i="1" dirty="0" smtClean="0"/>
              <a:t> in </a:t>
            </a:r>
            <a:r>
              <a:rPr lang="es-MX" i="1" dirty="0" err="1" smtClean="0"/>
              <a:t>Poetry</a:t>
            </a:r>
            <a:r>
              <a:rPr lang="es-MX" i="1" dirty="0" smtClean="0"/>
              <a:t>: </a:t>
            </a:r>
            <a:r>
              <a:rPr lang="es-MX" i="1" dirty="0" err="1" smtClean="0"/>
              <a:t>Recognizing</a:t>
            </a:r>
            <a:r>
              <a:rPr lang="es-MX" i="1" dirty="0" smtClean="0"/>
              <a:t> and </a:t>
            </a:r>
            <a:r>
              <a:rPr lang="es-MX" i="1" dirty="0" err="1" smtClean="0"/>
              <a:t>Analyzing</a:t>
            </a:r>
            <a:r>
              <a:rPr lang="es-MX" i="1" dirty="0" smtClean="0"/>
              <a:t> </a:t>
            </a:r>
            <a:r>
              <a:rPr lang="es-MX" i="1" dirty="0" err="1" smtClean="0"/>
              <a:t>Poetic</a:t>
            </a:r>
            <a:r>
              <a:rPr lang="es-MX" i="1" dirty="0" smtClean="0"/>
              <a:t> </a:t>
            </a:r>
            <a:r>
              <a:rPr lang="es-MX" i="1" dirty="0" err="1" smtClean="0"/>
              <a:t>Form</a:t>
            </a:r>
            <a:r>
              <a:rPr lang="es-MX" i="1" dirty="0" smtClean="0"/>
              <a:t> and Meter</a:t>
            </a:r>
            <a:r>
              <a:rPr lang="es-MX" dirty="0" smtClean="0"/>
              <a:t>, Rosen Publishing </a:t>
            </a:r>
            <a:r>
              <a:rPr lang="es-MX" dirty="0" err="1" smtClean="0"/>
              <a:t>Group</a:t>
            </a:r>
            <a:r>
              <a:rPr lang="es-MX" dirty="0" smtClean="0"/>
              <a:t>, USA, 2005.</a:t>
            </a:r>
          </a:p>
          <a:p>
            <a:endParaRPr lang="es-MX" dirty="0" smtClean="0"/>
          </a:p>
          <a:p>
            <a:endParaRPr lang="es-MX" dirty="0"/>
          </a:p>
        </p:txBody>
      </p:sp>
    </p:spTree>
    <p:extLst>
      <p:ext uri="{BB962C8B-B14F-4D97-AF65-F5344CB8AC3E}">
        <p14:creationId xmlns:p14="http://schemas.microsoft.com/office/powerpoint/2010/main" val="151491956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7861" y="1065969"/>
            <a:ext cx="10809850" cy="5475508"/>
          </a:xfrm>
        </p:spPr>
        <p:txBody>
          <a:bodyPr/>
          <a:lstStyle/>
          <a:p>
            <a:r>
              <a:rPr lang="es-MX" dirty="0" err="1" smtClean="0"/>
              <a:t>Shanafelt</a:t>
            </a:r>
            <a:r>
              <a:rPr lang="es-MX" dirty="0" smtClean="0"/>
              <a:t>, </a:t>
            </a:r>
            <a:r>
              <a:rPr lang="es-MX" dirty="0" err="1" smtClean="0"/>
              <a:t>Collin</a:t>
            </a:r>
            <a:r>
              <a:rPr lang="es-MX" dirty="0" smtClean="0"/>
              <a:t>. </a:t>
            </a:r>
            <a:r>
              <a:rPr lang="es-MX" i="1" dirty="0" err="1" smtClean="0"/>
              <a:t>Literary</a:t>
            </a:r>
            <a:r>
              <a:rPr lang="es-MX" i="1" dirty="0" smtClean="0"/>
              <a:t> </a:t>
            </a:r>
            <a:r>
              <a:rPr lang="es-MX" i="1" dirty="0" err="1" smtClean="0"/>
              <a:t>Analysis</a:t>
            </a:r>
            <a:r>
              <a:rPr lang="es-MX" i="1" dirty="0" smtClean="0"/>
              <a:t> &amp; </a:t>
            </a:r>
            <a:r>
              <a:rPr lang="es-MX" i="1" dirty="0" err="1" smtClean="0"/>
              <a:t>Essay</a:t>
            </a:r>
            <a:r>
              <a:rPr lang="es-MX" i="1" dirty="0" smtClean="0"/>
              <a:t> </a:t>
            </a:r>
            <a:r>
              <a:rPr lang="es-MX" i="1" dirty="0" err="1" smtClean="0"/>
              <a:t>Writing</a:t>
            </a:r>
            <a:r>
              <a:rPr lang="es-MX" i="1" dirty="0" smtClean="0"/>
              <a:t> </a:t>
            </a:r>
            <a:r>
              <a:rPr lang="es-MX" i="1" dirty="0" err="1" smtClean="0"/>
              <a:t>Guide</a:t>
            </a:r>
            <a:r>
              <a:rPr lang="es-MX" dirty="0" smtClean="0"/>
              <a:t>, </a:t>
            </a:r>
            <a:r>
              <a:rPr lang="es-MX" dirty="0" err="1" smtClean="0"/>
              <a:t>Gatsby's</a:t>
            </a:r>
            <a:r>
              <a:rPr lang="es-MX" dirty="0" smtClean="0"/>
              <a:t> Light </a:t>
            </a:r>
            <a:r>
              <a:rPr lang="es-MX" dirty="0" err="1" smtClean="0"/>
              <a:t>Publications</a:t>
            </a:r>
            <a:r>
              <a:rPr lang="es-MX" dirty="0" smtClean="0"/>
              <a:t>, New York, 2012.</a:t>
            </a:r>
          </a:p>
          <a:p>
            <a:endParaRPr lang="es-MX" dirty="0" smtClean="0"/>
          </a:p>
          <a:p>
            <a:r>
              <a:rPr lang="es-MX" dirty="0" err="1" smtClean="0"/>
              <a:t>Stopbaugh</a:t>
            </a:r>
            <a:r>
              <a:rPr lang="es-MX" dirty="0" smtClean="0"/>
              <a:t>, James P. </a:t>
            </a:r>
            <a:r>
              <a:rPr lang="es-MX" i="1" dirty="0" err="1" smtClean="0"/>
              <a:t>Skills</a:t>
            </a:r>
            <a:r>
              <a:rPr lang="es-MX" i="1" dirty="0" smtClean="0"/>
              <a:t> </a:t>
            </a:r>
            <a:r>
              <a:rPr lang="es-MX" i="1" dirty="0" err="1" smtClean="0"/>
              <a:t>for</a:t>
            </a:r>
            <a:r>
              <a:rPr lang="es-MX" i="1" dirty="0" smtClean="0"/>
              <a:t> </a:t>
            </a:r>
            <a:r>
              <a:rPr lang="es-MX" i="1" dirty="0" err="1" smtClean="0"/>
              <a:t>Literary</a:t>
            </a:r>
            <a:r>
              <a:rPr lang="es-MX" i="1" dirty="0" smtClean="0"/>
              <a:t> </a:t>
            </a:r>
            <a:r>
              <a:rPr lang="es-MX" i="1" dirty="0" err="1" smtClean="0"/>
              <a:t>Analysis</a:t>
            </a:r>
            <a:r>
              <a:rPr lang="es-MX" dirty="0" smtClean="0"/>
              <a:t>, </a:t>
            </a:r>
            <a:r>
              <a:rPr lang="es-MX" b="1" dirty="0" err="1" smtClean="0"/>
              <a:t>Student’s</a:t>
            </a:r>
            <a:r>
              <a:rPr lang="es-MX" b="1" dirty="0" smtClean="0"/>
              <a:t> Book</a:t>
            </a:r>
            <a:r>
              <a:rPr lang="es-MX" dirty="0" smtClean="0"/>
              <a:t>, Master </a:t>
            </a:r>
            <a:r>
              <a:rPr lang="es-MX" dirty="0" err="1" smtClean="0"/>
              <a:t>Books</a:t>
            </a:r>
            <a:r>
              <a:rPr lang="es-MX" dirty="0" smtClean="0"/>
              <a:t>, USA, 2013.</a:t>
            </a:r>
          </a:p>
          <a:p>
            <a:endParaRPr lang="es-MX" dirty="0" smtClean="0"/>
          </a:p>
          <a:p>
            <a:r>
              <a:rPr lang="es-MX" dirty="0" err="1" smtClean="0"/>
              <a:t>Stopbaugh</a:t>
            </a:r>
            <a:r>
              <a:rPr lang="es-MX" dirty="0" smtClean="0"/>
              <a:t>, James P. </a:t>
            </a:r>
            <a:r>
              <a:rPr lang="es-MX" i="1" dirty="0" err="1" smtClean="0"/>
              <a:t>Skills</a:t>
            </a:r>
            <a:r>
              <a:rPr lang="es-MX" i="1" dirty="0" smtClean="0"/>
              <a:t> </a:t>
            </a:r>
            <a:r>
              <a:rPr lang="es-MX" i="1" dirty="0" err="1" smtClean="0"/>
              <a:t>for</a:t>
            </a:r>
            <a:r>
              <a:rPr lang="es-MX" i="1" dirty="0" smtClean="0"/>
              <a:t> </a:t>
            </a:r>
            <a:r>
              <a:rPr lang="es-MX" i="1" dirty="0" err="1" smtClean="0"/>
              <a:t>Literary</a:t>
            </a:r>
            <a:r>
              <a:rPr lang="es-MX" i="1" dirty="0" smtClean="0"/>
              <a:t> </a:t>
            </a:r>
            <a:r>
              <a:rPr lang="es-MX" i="1" dirty="0" err="1" smtClean="0"/>
              <a:t>Analysis</a:t>
            </a:r>
            <a:r>
              <a:rPr lang="es-MX" dirty="0" smtClean="0"/>
              <a:t>, </a:t>
            </a:r>
            <a:r>
              <a:rPr lang="es-MX" i="1" dirty="0" err="1" smtClean="0"/>
              <a:t>Teacher’s</a:t>
            </a:r>
            <a:r>
              <a:rPr lang="es-MX" i="1" dirty="0" smtClean="0"/>
              <a:t> Book</a:t>
            </a:r>
            <a:r>
              <a:rPr lang="es-MX" dirty="0" smtClean="0"/>
              <a:t>, Master </a:t>
            </a:r>
            <a:r>
              <a:rPr lang="es-MX" dirty="0" err="1" smtClean="0"/>
              <a:t>Books</a:t>
            </a:r>
            <a:r>
              <a:rPr lang="es-MX" dirty="0" smtClean="0"/>
              <a:t>, USA, 2013.</a:t>
            </a:r>
          </a:p>
          <a:p>
            <a:pPr marL="0" indent="0" algn="ctr">
              <a:buNone/>
            </a:pPr>
            <a:r>
              <a:rPr lang="es-MX" dirty="0" smtClean="0"/>
              <a:t>OBRAS ESTUDIADAS</a:t>
            </a:r>
          </a:p>
          <a:p>
            <a:endParaRPr lang="es-MX" dirty="0" smtClean="0"/>
          </a:p>
          <a:p>
            <a:endParaRPr lang="es-MX" dirty="0"/>
          </a:p>
        </p:txBody>
      </p:sp>
    </p:spTree>
    <p:extLst>
      <p:ext uri="{BB962C8B-B14F-4D97-AF65-F5344CB8AC3E}">
        <p14:creationId xmlns:p14="http://schemas.microsoft.com/office/powerpoint/2010/main" val="17913700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2">
              <a:lumMod val="90000"/>
            </a:schemeClr>
          </a:solidFill>
        </p:spPr>
        <p:txBody>
          <a:bodyPr/>
          <a:lstStyle/>
          <a:p>
            <a:pPr algn="ctr"/>
            <a:r>
              <a:rPr lang="es-MX" dirty="0" err="1" smtClean="0"/>
              <a:t>Bibliografía:Obras</a:t>
            </a:r>
            <a:r>
              <a:rPr lang="es-MX" dirty="0" smtClean="0"/>
              <a:t> Estudiadas</a:t>
            </a:r>
            <a:endParaRPr lang="es-MX" dirty="0"/>
          </a:p>
        </p:txBody>
      </p:sp>
      <p:sp>
        <p:nvSpPr>
          <p:cNvPr id="3" name="Marcador de contenido 2"/>
          <p:cNvSpPr>
            <a:spLocks noGrp="1"/>
          </p:cNvSpPr>
          <p:nvPr>
            <p:ph idx="1"/>
          </p:nvPr>
        </p:nvSpPr>
        <p:spPr>
          <a:solidFill>
            <a:schemeClr val="accent2">
              <a:lumMod val="20000"/>
              <a:lumOff val="80000"/>
            </a:schemeClr>
          </a:solidFill>
        </p:spPr>
        <p:txBody>
          <a:bodyPr/>
          <a:lstStyle/>
          <a:p>
            <a:r>
              <a:rPr lang="es-MX" dirty="0" err="1" smtClean="0"/>
              <a:t>Achebe</a:t>
            </a:r>
            <a:r>
              <a:rPr lang="es-MX" dirty="0" smtClean="0"/>
              <a:t>, </a:t>
            </a:r>
            <a:r>
              <a:rPr lang="es-MX" dirty="0" err="1" smtClean="0"/>
              <a:t>Chinua</a:t>
            </a:r>
            <a:r>
              <a:rPr lang="es-MX" dirty="0" smtClean="0"/>
              <a:t>. </a:t>
            </a:r>
            <a:r>
              <a:rPr lang="es-MX" i="1" dirty="0" err="1" smtClean="0"/>
              <a:t>Things</a:t>
            </a:r>
            <a:r>
              <a:rPr lang="es-MX" i="1" dirty="0" smtClean="0"/>
              <a:t> </a:t>
            </a:r>
            <a:r>
              <a:rPr lang="es-MX" i="1" dirty="0" err="1" smtClean="0"/>
              <a:t>Fall</a:t>
            </a:r>
            <a:r>
              <a:rPr lang="es-MX" i="1" dirty="0"/>
              <a:t> </a:t>
            </a:r>
            <a:r>
              <a:rPr lang="es-MX" i="1" dirty="0" err="1" smtClean="0"/>
              <a:t>Apart</a:t>
            </a:r>
            <a:r>
              <a:rPr lang="es-MX" dirty="0" smtClean="0"/>
              <a:t>, Anchor, UK, 1994</a:t>
            </a:r>
          </a:p>
          <a:p>
            <a:r>
              <a:rPr lang="es-MX" dirty="0" err="1" smtClean="0"/>
              <a:t>Desai</a:t>
            </a:r>
            <a:r>
              <a:rPr lang="es-MX" dirty="0" smtClean="0"/>
              <a:t>, Anita. </a:t>
            </a:r>
            <a:r>
              <a:rPr lang="es-MX" i="1" dirty="0" err="1" smtClean="0"/>
              <a:t>Fasting</a:t>
            </a:r>
            <a:r>
              <a:rPr lang="es-MX" i="1" dirty="0" smtClean="0"/>
              <a:t> </a:t>
            </a:r>
            <a:r>
              <a:rPr lang="es-MX" i="1" dirty="0" err="1" smtClean="0"/>
              <a:t>Feasting</a:t>
            </a:r>
            <a:r>
              <a:rPr lang="es-MX" dirty="0" smtClean="0"/>
              <a:t>, </a:t>
            </a:r>
            <a:r>
              <a:rPr lang="es-MX" dirty="0" err="1" smtClean="0"/>
              <a:t>Mariner</a:t>
            </a:r>
            <a:r>
              <a:rPr lang="es-MX" dirty="0" smtClean="0"/>
              <a:t> </a:t>
            </a:r>
            <a:r>
              <a:rPr lang="es-MX" dirty="0" err="1" smtClean="0"/>
              <a:t>Books</a:t>
            </a:r>
            <a:r>
              <a:rPr lang="es-MX" dirty="0" smtClean="0"/>
              <a:t>, USA, 2000</a:t>
            </a:r>
          </a:p>
          <a:p>
            <a:r>
              <a:rPr lang="es-MX" dirty="0" err="1" smtClean="0"/>
              <a:t>Golding</a:t>
            </a:r>
            <a:r>
              <a:rPr lang="es-MX" dirty="0" smtClean="0"/>
              <a:t>, William. </a:t>
            </a:r>
            <a:r>
              <a:rPr lang="es-MX" i="1" dirty="0" smtClean="0"/>
              <a:t>Lord of </a:t>
            </a:r>
            <a:r>
              <a:rPr lang="es-MX" i="1" dirty="0" err="1" smtClean="0"/>
              <a:t>the</a:t>
            </a:r>
            <a:r>
              <a:rPr lang="es-MX" i="1" dirty="0" smtClean="0"/>
              <a:t> </a:t>
            </a:r>
            <a:r>
              <a:rPr lang="es-MX" i="1" dirty="0" err="1" smtClean="0"/>
              <a:t>Flies</a:t>
            </a:r>
            <a:r>
              <a:rPr lang="es-MX" dirty="0" smtClean="0"/>
              <a:t>, </a:t>
            </a:r>
            <a:r>
              <a:rPr lang="es-MX" dirty="0" err="1" smtClean="0"/>
              <a:t>Perigree</a:t>
            </a:r>
            <a:r>
              <a:rPr lang="es-MX" dirty="0" smtClean="0"/>
              <a:t> </a:t>
            </a:r>
            <a:r>
              <a:rPr lang="es-MX" dirty="0" err="1" smtClean="0"/>
              <a:t>Trade</a:t>
            </a:r>
            <a:r>
              <a:rPr lang="es-MX" dirty="0" smtClean="0"/>
              <a:t>, London, 2011.</a:t>
            </a:r>
          </a:p>
          <a:p>
            <a:r>
              <a:rPr lang="es-MX" dirty="0" smtClean="0"/>
              <a:t>Lee </a:t>
            </a:r>
            <a:r>
              <a:rPr lang="es-MX" dirty="0" err="1" smtClean="0"/>
              <a:t>Harper</a:t>
            </a:r>
            <a:r>
              <a:rPr lang="es-MX" dirty="0" smtClean="0"/>
              <a:t>. </a:t>
            </a:r>
            <a:r>
              <a:rPr lang="es-MX" i="1" dirty="0" smtClean="0"/>
              <a:t>To </a:t>
            </a:r>
            <a:r>
              <a:rPr lang="es-MX" i="1" dirty="0" err="1" smtClean="0"/>
              <a:t>Kill</a:t>
            </a:r>
            <a:r>
              <a:rPr lang="es-MX" i="1" dirty="0" smtClean="0"/>
              <a:t> a </a:t>
            </a:r>
            <a:r>
              <a:rPr lang="es-MX" i="1" dirty="0" err="1" smtClean="0"/>
              <a:t>Mockingbird</a:t>
            </a:r>
            <a:r>
              <a:rPr lang="es-MX" dirty="0" smtClean="0"/>
              <a:t>. Grand Central, New York, 1988</a:t>
            </a:r>
          </a:p>
          <a:p>
            <a:r>
              <a:rPr lang="es-MX" dirty="0" err="1" smtClean="0"/>
              <a:t>Naipaul</a:t>
            </a:r>
            <a:r>
              <a:rPr lang="es-MX" dirty="0" smtClean="0"/>
              <a:t>. V.S. </a:t>
            </a:r>
            <a:r>
              <a:rPr lang="es-MX" i="1" dirty="0" smtClean="0"/>
              <a:t>Miguel Street</a:t>
            </a:r>
            <a:r>
              <a:rPr lang="es-MX" dirty="0" smtClean="0"/>
              <a:t>, </a:t>
            </a:r>
            <a:r>
              <a:rPr lang="es-MX" dirty="0" err="1" smtClean="0"/>
              <a:t>Vintage</a:t>
            </a:r>
            <a:r>
              <a:rPr lang="es-MX" dirty="0" smtClean="0"/>
              <a:t>, London, 2002.</a:t>
            </a:r>
          </a:p>
          <a:p>
            <a:r>
              <a:rPr lang="es-MX" dirty="0" err="1" smtClean="0"/>
              <a:t>Steinbeck</a:t>
            </a:r>
            <a:r>
              <a:rPr lang="es-MX" dirty="0" smtClean="0"/>
              <a:t>, John. </a:t>
            </a:r>
            <a:r>
              <a:rPr lang="es-MX" i="1" dirty="0" smtClean="0"/>
              <a:t>Of </a:t>
            </a:r>
            <a:r>
              <a:rPr lang="es-MX" i="1" dirty="0" err="1" smtClean="0"/>
              <a:t>Mice</a:t>
            </a:r>
            <a:r>
              <a:rPr lang="es-MX" i="1" dirty="0" smtClean="0"/>
              <a:t> and </a:t>
            </a:r>
            <a:r>
              <a:rPr lang="es-MX" i="1" dirty="0" err="1" smtClean="0"/>
              <a:t>Men</a:t>
            </a:r>
            <a:r>
              <a:rPr lang="es-MX" dirty="0" smtClean="0"/>
              <a:t>, </a:t>
            </a:r>
            <a:r>
              <a:rPr lang="es-MX" dirty="0" err="1" smtClean="0"/>
              <a:t>Brawtley</a:t>
            </a:r>
            <a:r>
              <a:rPr lang="es-MX" dirty="0" smtClean="0"/>
              <a:t> </a:t>
            </a:r>
            <a:r>
              <a:rPr lang="es-MX" dirty="0" err="1" smtClean="0"/>
              <a:t>Press</a:t>
            </a:r>
            <a:r>
              <a:rPr lang="es-MX" dirty="0" smtClean="0"/>
              <a:t>, USA, 2015. </a:t>
            </a:r>
          </a:p>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2925489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Later life </a:t>
            </a:r>
            <a:endParaRPr lang="en-US" dirty="0"/>
          </a:p>
        </p:txBody>
      </p:sp>
      <p:sp>
        <p:nvSpPr>
          <p:cNvPr id="3" name="Marcador de contenido 2"/>
          <p:cNvSpPr>
            <a:spLocks noGrp="1"/>
          </p:cNvSpPr>
          <p:nvPr>
            <p:ph idx="1"/>
          </p:nvPr>
        </p:nvSpPr>
        <p:spPr/>
        <p:txBody>
          <a:bodyPr/>
          <a:lstStyle/>
          <a:p>
            <a:pPr algn="just"/>
            <a:r>
              <a:rPr lang="en-US" dirty="0"/>
              <a:t>Steinbeck continued to write in his later years, with credits including </a:t>
            </a:r>
            <a:r>
              <a:rPr lang="en-US" i="1" dirty="0"/>
              <a:t>Cannery Row</a:t>
            </a:r>
            <a:r>
              <a:rPr lang="en-US" dirty="0"/>
              <a:t> (1945), </a:t>
            </a:r>
            <a:r>
              <a:rPr lang="en-US" i="1" dirty="0"/>
              <a:t>Burning Bright</a:t>
            </a:r>
            <a:r>
              <a:rPr lang="en-US" dirty="0"/>
              <a:t> (1950), </a:t>
            </a:r>
            <a:r>
              <a:rPr lang="en-US" i="1" dirty="0"/>
              <a:t>East of Eden</a:t>
            </a:r>
            <a:r>
              <a:rPr lang="en-US" dirty="0"/>
              <a:t> (1952), </a:t>
            </a:r>
            <a:r>
              <a:rPr lang="en-US" i="1" dirty="0"/>
              <a:t>The Winter of Our Discontent</a:t>
            </a:r>
            <a:r>
              <a:rPr lang="en-US" dirty="0"/>
              <a:t> (1961) and </a:t>
            </a:r>
            <a:r>
              <a:rPr lang="en-US" i="1" dirty="0"/>
              <a:t>Travels with Charley: In Search of America</a:t>
            </a:r>
            <a:r>
              <a:rPr lang="en-US" dirty="0"/>
              <a:t> (1962). Also in 1962, the author received the Nobel Prize for Literature—"for his realistic and imaginative writings, combining as they do sympathetic </a:t>
            </a:r>
            <a:r>
              <a:rPr lang="en-US" dirty="0" err="1"/>
              <a:t>humour</a:t>
            </a:r>
            <a:r>
              <a:rPr lang="en-US" dirty="0"/>
              <a:t> and keen social </a:t>
            </a:r>
            <a:r>
              <a:rPr lang="en-US" dirty="0" smtClean="0"/>
              <a:t>perception“</a:t>
            </a:r>
          </a:p>
          <a:p>
            <a:pPr algn="just"/>
            <a:r>
              <a:rPr lang="en-US" dirty="0"/>
              <a:t>Steinbeck died of heart disease on December 20, 1968, at his home in New York City.</a:t>
            </a:r>
          </a:p>
        </p:txBody>
      </p:sp>
      <p:pic>
        <p:nvPicPr>
          <p:cNvPr id="4" name="Imagen 3"/>
          <p:cNvPicPr>
            <a:picLocks noChangeAspect="1"/>
          </p:cNvPicPr>
          <p:nvPr/>
        </p:nvPicPr>
        <p:blipFill>
          <a:blip r:embed="rId2"/>
          <a:stretch>
            <a:fillRect/>
          </a:stretch>
        </p:blipFill>
        <p:spPr>
          <a:xfrm>
            <a:off x="2346960" y="4382021"/>
            <a:ext cx="1118443" cy="2015877"/>
          </a:xfrm>
          <a:prstGeom prst="rect">
            <a:avLst/>
          </a:prstGeom>
        </p:spPr>
      </p:pic>
      <p:pic>
        <p:nvPicPr>
          <p:cNvPr id="5" name="Imagen 4"/>
          <p:cNvPicPr>
            <a:picLocks noChangeAspect="1"/>
          </p:cNvPicPr>
          <p:nvPr/>
        </p:nvPicPr>
        <p:blipFill>
          <a:blip r:embed="rId3"/>
          <a:stretch>
            <a:fillRect/>
          </a:stretch>
        </p:blipFill>
        <p:spPr>
          <a:xfrm>
            <a:off x="3830315" y="4489177"/>
            <a:ext cx="1252389" cy="1801564"/>
          </a:xfrm>
          <a:prstGeom prst="rect">
            <a:avLst/>
          </a:prstGeom>
        </p:spPr>
      </p:pic>
      <p:pic>
        <p:nvPicPr>
          <p:cNvPr id="6" name="Imagen 5"/>
          <p:cNvPicPr>
            <a:picLocks noChangeAspect="1"/>
          </p:cNvPicPr>
          <p:nvPr/>
        </p:nvPicPr>
        <p:blipFill>
          <a:blip r:embed="rId4"/>
          <a:stretch>
            <a:fillRect/>
          </a:stretch>
        </p:blipFill>
        <p:spPr>
          <a:xfrm>
            <a:off x="5281635" y="3857414"/>
            <a:ext cx="1902023" cy="2745879"/>
          </a:xfrm>
          <a:prstGeom prst="rect">
            <a:avLst/>
          </a:prstGeom>
        </p:spPr>
      </p:pic>
      <p:pic>
        <p:nvPicPr>
          <p:cNvPr id="7" name="Imagen 6"/>
          <p:cNvPicPr>
            <a:picLocks noChangeAspect="1"/>
          </p:cNvPicPr>
          <p:nvPr/>
        </p:nvPicPr>
        <p:blipFill>
          <a:blip r:embed="rId5"/>
          <a:stretch>
            <a:fillRect/>
          </a:stretch>
        </p:blipFill>
        <p:spPr>
          <a:xfrm>
            <a:off x="7389688" y="4576241"/>
            <a:ext cx="1238994" cy="1821656"/>
          </a:xfrm>
          <a:prstGeom prst="rect">
            <a:avLst/>
          </a:prstGeom>
        </p:spPr>
      </p:pic>
      <p:pic>
        <p:nvPicPr>
          <p:cNvPr id="8" name="Imagen 7"/>
          <p:cNvPicPr>
            <a:picLocks noChangeAspect="1"/>
          </p:cNvPicPr>
          <p:nvPr/>
        </p:nvPicPr>
        <p:blipFill>
          <a:blip r:embed="rId6"/>
          <a:stretch>
            <a:fillRect/>
          </a:stretch>
        </p:blipFill>
        <p:spPr>
          <a:xfrm>
            <a:off x="8834712" y="4382021"/>
            <a:ext cx="1386334" cy="2317254"/>
          </a:xfrm>
          <a:prstGeom prst="rect">
            <a:avLst/>
          </a:prstGeom>
        </p:spPr>
      </p:pic>
    </p:spTree>
    <p:extLst>
      <p:ext uri="{BB962C8B-B14F-4D97-AF65-F5344CB8AC3E}">
        <p14:creationId xmlns:p14="http://schemas.microsoft.com/office/powerpoint/2010/main" val="22414975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2_Black">
  <a:themeElements>
    <a:clrScheme name="Black">
      <a:dk1>
        <a:srgbClr val="000000"/>
      </a:dk1>
      <a:lt1>
        <a:srgbClr val="FFFFFF"/>
      </a:lt1>
      <a:dk2>
        <a:srgbClr val="53585F"/>
      </a:dk2>
      <a:lt2>
        <a:srgbClr val="DCDEE0"/>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Black">
      <a:majorFont>
        <a:latin typeface="Helvetica Light"/>
        <a:ea typeface="Helvetica Light"/>
        <a:cs typeface="Helvetica Light"/>
      </a:majorFont>
      <a:minorFont>
        <a:latin typeface="Helvetica Light"/>
        <a:ea typeface="Helvetica Light"/>
        <a:cs typeface="Helvetica Light"/>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22_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5.xml><?xml version="1.0" encoding="utf-8"?>
<a:theme xmlns:a="http://schemas.openxmlformats.org/drawingml/2006/main" name="1_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1</TotalTime>
  <Words>5115</Words>
  <Application>Microsoft Office PowerPoint</Application>
  <PresentationFormat>Panorámica</PresentationFormat>
  <Paragraphs>293</Paragraphs>
  <Slides>86</Slides>
  <Notes>0</Notes>
  <HiddenSlides>0</HiddenSlides>
  <MMClips>0</MMClips>
  <ScaleCrop>false</ScaleCrop>
  <HeadingPairs>
    <vt:vector size="6" baseType="variant">
      <vt:variant>
        <vt:lpstr>Fuentes usadas</vt:lpstr>
      </vt:variant>
      <vt:variant>
        <vt:i4>6</vt:i4>
      </vt:variant>
      <vt:variant>
        <vt:lpstr>Tema</vt:lpstr>
      </vt:variant>
      <vt:variant>
        <vt:i4>7</vt:i4>
      </vt:variant>
      <vt:variant>
        <vt:lpstr>Títulos de diapositiva</vt:lpstr>
      </vt:variant>
      <vt:variant>
        <vt:i4>86</vt:i4>
      </vt:variant>
    </vt:vector>
  </HeadingPairs>
  <TitlesOfParts>
    <vt:vector size="99" baseType="lpstr">
      <vt:lpstr>Arial</vt:lpstr>
      <vt:lpstr>Book Antiqua</vt:lpstr>
      <vt:lpstr>Calibri</vt:lpstr>
      <vt:lpstr>Calibri Light</vt:lpstr>
      <vt:lpstr>Helvetica Light</vt:lpstr>
      <vt:lpstr>Wingdings</vt:lpstr>
      <vt:lpstr>Black</vt:lpstr>
      <vt:lpstr>1_Black</vt:lpstr>
      <vt:lpstr>2_Black</vt:lpstr>
      <vt:lpstr>22_Cartoné</vt:lpstr>
      <vt:lpstr>1_Retrospección</vt:lpstr>
      <vt:lpstr>Tema de Office</vt:lpstr>
      <vt:lpstr>Retrospección</vt:lpstr>
      <vt:lpstr>Of mice and men</vt:lpstr>
      <vt:lpstr>About the author</vt:lpstr>
      <vt:lpstr>A few biographical facts </vt:lpstr>
      <vt:lpstr>Early years</vt:lpstr>
      <vt:lpstr>Early career</vt:lpstr>
      <vt:lpstr>Early career </vt:lpstr>
      <vt:lpstr>The grapes of Wrath </vt:lpstr>
      <vt:lpstr>Later life </vt:lpstr>
      <vt:lpstr>Later life </vt:lpstr>
      <vt:lpstr>Of mice and men</vt:lpstr>
      <vt:lpstr>George</vt:lpstr>
      <vt:lpstr>Lennie</vt:lpstr>
      <vt:lpstr>Curley</vt:lpstr>
      <vt:lpstr>Curley’s wife</vt:lpstr>
      <vt:lpstr>Candy</vt:lpstr>
      <vt:lpstr>Crooks</vt:lpstr>
      <vt:lpstr>Carlson</vt:lpstr>
      <vt:lpstr>Slim</vt:lpstr>
      <vt:lpstr>Theme List</vt:lpstr>
      <vt:lpstr>To Kill a Mockingbird</vt:lpstr>
      <vt:lpstr>Presentación de PowerPoint</vt:lpstr>
      <vt:lpstr>Her work</vt:lpstr>
      <vt:lpstr>Background</vt:lpstr>
      <vt:lpstr>Education</vt:lpstr>
      <vt:lpstr>Prior to publis “To  Kill a Mockingbird”</vt:lpstr>
      <vt:lpstr>After her publication</vt:lpstr>
      <vt:lpstr>Death</vt:lpstr>
      <vt:lpstr>Presentación de PowerPoint</vt:lpstr>
      <vt:lpstr>Plot summary </vt:lpstr>
      <vt:lpstr>Presentación de PowerPoint</vt:lpstr>
      <vt:lpstr>Presentación de PowerPoint</vt:lpstr>
      <vt:lpstr>Presentación de PowerPoint</vt:lpstr>
      <vt:lpstr>Autobiographical elements</vt:lpstr>
      <vt:lpstr>Style </vt:lpstr>
      <vt:lpstr>Stylistic features</vt:lpstr>
      <vt:lpstr>Gender </vt:lpstr>
      <vt:lpstr>Themes </vt:lpstr>
      <vt:lpstr>Adaptation </vt:lpstr>
      <vt:lpstr>Presentación de PowerPoint</vt:lpstr>
      <vt:lpstr>Presentación de PowerPoint</vt:lpstr>
      <vt:lpstr>About the author</vt:lpstr>
      <vt:lpstr>…</vt:lpstr>
      <vt:lpstr>Career </vt:lpstr>
      <vt:lpstr>Career </vt:lpstr>
      <vt:lpstr>Career</vt:lpstr>
      <vt:lpstr>Selected works </vt:lpstr>
      <vt:lpstr>THEMES IN FASTING, FEASTING</vt:lpstr>
      <vt:lpstr>Women </vt:lpstr>
      <vt:lpstr>Men </vt:lpstr>
      <vt:lpstr>American society</vt:lpstr>
      <vt:lpstr>Family life and individual freedom.</vt:lpstr>
      <vt:lpstr>Plenty/"Feasting" vs. Want/"Fasting"</vt:lpstr>
      <vt:lpstr>Tradition/India vs. Modernity/West </vt:lpstr>
      <vt:lpstr>Loneliness and Togetherness</vt:lpstr>
      <vt:lpstr>Characters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THINGS FALL APART</vt:lpstr>
      <vt:lpstr>ABOUT THE AUTHOR</vt:lpstr>
      <vt:lpstr>ABOUT THE AUTHOR</vt:lpstr>
      <vt:lpstr>ABOUT THE AUTHOR</vt:lpstr>
      <vt:lpstr>NOTABLE WORK</vt:lpstr>
      <vt:lpstr>THE ORAL TRADITION IN HIS WORKS</vt:lpstr>
      <vt:lpstr>Presentación de PowerPoint</vt:lpstr>
      <vt:lpstr>Presentación de PowerPoint</vt:lpstr>
      <vt:lpstr>THE USE OF ENGLISH IN HIS WORKS</vt:lpstr>
      <vt:lpstr>Presentación de PowerPoint</vt:lpstr>
      <vt:lpstr>Presentación de PowerPoint</vt:lpstr>
      <vt:lpstr>Presentación de PowerPoint</vt:lpstr>
      <vt:lpstr>Presentación de PowerPoint</vt:lpstr>
      <vt:lpstr>THINGS FALL APART</vt:lpstr>
      <vt:lpstr>THINGS FALL APART</vt:lpstr>
      <vt:lpstr>Presentación de PowerPoint</vt:lpstr>
      <vt:lpstr>HISTORICAL BACKGROUND </vt:lpstr>
      <vt:lpstr>LITERARY SIGNIFICANCE</vt:lpstr>
      <vt:lpstr>Presentación de PowerPoint</vt:lpstr>
      <vt:lpstr>ADAPTATIONS</vt:lpstr>
      <vt:lpstr>ADAPTATIONS</vt:lpstr>
      <vt:lpstr> FUENTES Y REFERENCIAS EMPLEADAS  </vt:lpstr>
      <vt:lpstr>Presentación de PowerPoint</vt:lpstr>
      <vt:lpstr>Bibliografía:Obras Estudiadas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Kill a Mockingbird</dc:title>
  <dc:creator>Usuario</dc:creator>
  <cp:lastModifiedBy>Usuario</cp:lastModifiedBy>
  <cp:revision>2</cp:revision>
  <dcterms:created xsi:type="dcterms:W3CDTF">2016-10-11T17:51:58Z</dcterms:created>
  <dcterms:modified xsi:type="dcterms:W3CDTF">2016-10-12T01:43:40Z</dcterms:modified>
</cp:coreProperties>
</file>