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33" r:id="rId2"/>
    <p:sldId id="275" r:id="rId3"/>
    <p:sldId id="291" r:id="rId4"/>
    <p:sldId id="276" r:id="rId5"/>
    <p:sldId id="278" r:id="rId6"/>
    <p:sldId id="279" r:id="rId7"/>
    <p:sldId id="292" r:id="rId8"/>
    <p:sldId id="293" r:id="rId9"/>
    <p:sldId id="260" r:id="rId10"/>
    <p:sldId id="261" r:id="rId11"/>
    <p:sldId id="262" r:id="rId12"/>
    <p:sldId id="263" r:id="rId13"/>
    <p:sldId id="294" r:id="rId14"/>
    <p:sldId id="264" r:id="rId15"/>
    <p:sldId id="265" r:id="rId16"/>
    <p:sldId id="299" r:id="rId17"/>
    <p:sldId id="300" r:id="rId18"/>
    <p:sldId id="301" r:id="rId19"/>
    <p:sldId id="308" r:id="rId20"/>
    <p:sldId id="302" r:id="rId21"/>
    <p:sldId id="309" r:id="rId22"/>
    <p:sldId id="303" r:id="rId23"/>
    <p:sldId id="304" r:id="rId24"/>
    <p:sldId id="305" r:id="rId25"/>
    <p:sldId id="310" r:id="rId26"/>
    <p:sldId id="306" r:id="rId27"/>
    <p:sldId id="307" r:id="rId28"/>
    <p:sldId id="311" r:id="rId29"/>
    <p:sldId id="315" r:id="rId30"/>
    <p:sldId id="316" r:id="rId31"/>
    <p:sldId id="317" r:id="rId32"/>
    <p:sldId id="318" r:id="rId33"/>
    <p:sldId id="319" r:id="rId34"/>
    <p:sldId id="332" r:id="rId35"/>
    <p:sldId id="296" r:id="rId36"/>
    <p:sldId id="297"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p:scale>
          <a:sx n="70" d="100"/>
          <a:sy n="70" d="100"/>
        </p:scale>
        <p:origin x="-138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18875A-6061-4B84-929B-FFDBDFD98374}" type="datetimeFigureOut">
              <a:rPr lang="es-MX" smtClean="0"/>
              <a:t>08/10/2016</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25C943-2B41-4E54-8F1D-94DBD0839B0E}" type="slidenum">
              <a:rPr lang="es-MX" smtClean="0"/>
              <a:t>‹Nº›</a:t>
            </a:fld>
            <a:endParaRPr lang="es-MX" dirty="0"/>
          </a:p>
        </p:txBody>
      </p:sp>
    </p:spTree>
    <p:extLst>
      <p:ext uri="{BB962C8B-B14F-4D97-AF65-F5344CB8AC3E}">
        <p14:creationId xmlns:p14="http://schemas.microsoft.com/office/powerpoint/2010/main" val="2675860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www.definiciones-de.com/Definicion/de/comunidad.php" TargetMode="External"/><Relationship Id="rId13" Type="http://schemas.openxmlformats.org/officeDocument/2006/relationships/hyperlink" Target="http://www.definiciones-de.com/Definicion/de/predicar.php" TargetMode="External"/><Relationship Id="rId3" Type="http://schemas.openxmlformats.org/officeDocument/2006/relationships/hyperlink" Target="http://www.definiciones-de.com/Definicion/de/convento.php" TargetMode="External"/><Relationship Id="rId7" Type="http://schemas.openxmlformats.org/officeDocument/2006/relationships/hyperlink" Target="http://www.definiciones-de.com/Definicion/de/cargo.php" TargetMode="External"/><Relationship Id="rId12" Type="http://schemas.openxmlformats.org/officeDocument/2006/relationships/hyperlink" Target="http://www.definiciones-de.com/Definicion/de/publicamente.php" TargetMode="External"/><Relationship Id="rId2" Type="http://schemas.openxmlformats.org/officeDocument/2006/relationships/slide" Target="../slides/slide33.xml"/><Relationship Id="rId16" Type="http://schemas.openxmlformats.org/officeDocument/2006/relationships/hyperlink" Target="http://www.definiciones-de.com/Definicion/de/sacramento.php" TargetMode="External"/><Relationship Id="rId1" Type="http://schemas.openxmlformats.org/officeDocument/2006/relationships/notesMaster" Target="../notesMasters/notesMaster1.xml"/><Relationship Id="rId6" Type="http://schemas.openxmlformats.org/officeDocument/2006/relationships/hyperlink" Target="http://www.definiciones-de.com/Definicion/de/mujer.php" TargetMode="External"/><Relationship Id="rId11" Type="http://schemas.openxmlformats.org/officeDocument/2006/relationships/hyperlink" Target="http://www.definiciones-de.com/Definicion/de/bendecir.php" TargetMode="External"/><Relationship Id="rId5" Type="http://schemas.openxmlformats.org/officeDocument/2006/relationships/hyperlink" Target="http://www.definiciones-de.com/Definicion/de/abadesa.php" TargetMode="External"/><Relationship Id="rId15" Type="http://schemas.openxmlformats.org/officeDocument/2006/relationships/hyperlink" Target="http://www.definiciones-de.com/Definicion/de/cualquier.php" TargetMode="External"/><Relationship Id="rId10" Type="http://schemas.openxmlformats.org/officeDocument/2006/relationships/hyperlink" Target="http://www.definiciones-de.com/Definicion/de/menos.php" TargetMode="External"/><Relationship Id="rId4" Type="http://schemas.openxmlformats.org/officeDocument/2006/relationships/hyperlink" Target="http://www.definiciones-de.com/Definicion/de/monja.php" TargetMode="External"/><Relationship Id="rId9" Type="http://schemas.openxmlformats.org/officeDocument/2006/relationships/hyperlink" Target="http://www.definiciones-de.com/Definicion/de/cuenta.php" TargetMode="External"/><Relationship Id="rId14" Type="http://schemas.openxmlformats.org/officeDocument/2006/relationships/hyperlink" Target="http://www.definiciones-de.com/Definicion/de/administrar.php"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www.definiciones-de.com/Definicion/de/comunidad.php" TargetMode="External"/><Relationship Id="rId13" Type="http://schemas.openxmlformats.org/officeDocument/2006/relationships/hyperlink" Target="http://www.definiciones-de.com/Definicion/de/predicar.php" TargetMode="External"/><Relationship Id="rId3" Type="http://schemas.openxmlformats.org/officeDocument/2006/relationships/hyperlink" Target="http://www.definiciones-de.com/Definicion/de/convento.php" TargetMode="External"/><Relationship Id="rId7" Type="http://schemas.openxmlformats.org/officeDocument/2006/relationships/hyperlink" Target="http://www.definiciones-de.com/Definicion/de/cargo.php" TargetMode="External"/><Relationship Id="rId12" Type="http://schemas.openxmlformats.org/officeDocument/2006/relationships/hyperlink" Target="http://www.definiciones-de.com/Definicion/de/publicamente.php" TargetMode="External"/><Relationship Id="rId2" Type="http://schemas.openxmlformats.org/officeDocument/2006/relationships/slide" Target="../slides/slide34.xml"/><Relationship Id="rId16" Type="http://schemas.openxmlformats.org/officeDocument/2006/relationships/hyperlink" Target="http://www.definiciones-de.com/Definicion/de/sacramento.php" TargetMode="External"/><Relationship Id="rId1" Type="http://schemas.openxmlformats.org/officeDocument/2006/relationships/notesMaster" Target="../notesMasters/notesMaster1.xml"/><Relationship Id="rId6" Type="http://schemas.openxmlformats.org/officeDocument/2006/relationships/hyperlink" Target="http://www.definiciones-de.com/Definicion/de/mujer.php" TargetMode="External"/><Relationship Id="rId11" Type="http://schemas.openxmlformats.org/officeDocument/2006/relationships/hyperlink" Target="http://www.definiciones-de.com/Definicion/de/bendecir.php" TargetMode="External"/><Relationship Id="rId5" Type="http://schemas.openxmlformats.org/officeDocument/2006/relationships/hyperlink" Target="http://www.definiciones-de.com/Definicion/de/abadesa.php" TargetMode="External"/><Relationship Id="rId15" Type="http://schemas.openxmlformats.org/officeDocument/2006/relationships/hyperlink" Target="http://www.definiciones-de.com/Definicion/de/cualquier.php" TargetMode="External"/><Relationship Id="rId10" Type="http://schemas.openxmlformats.org/officeDocument/2006/relationships/hyperlink" Target="http://www.definiciones-de.com/Definicion/de/menos.php" TargetMode="External"/><Relationship Id="rId4" Type="http://schemas.openxmlformats.org/officeDocument/2006/relationships/hyperlink" Target="http://www.definiciones-de.com/Definicion/de/monja.php" TargetMode="External"/><Relationship Id="rId9" Type="http://schemas.openxmlformats.org/officeDocument/2006/relationships/hyperlink" Target="http://www.definiciones-de.com/Definicion/de/cuenta.php" TargetMode="External"/><Relationship Id="rId14" Type="http://schemas.openxmlformats.org/officeDocument/2006/relationships/hyperlink" Target="http://www.definiciones-de.com/Definicion/de/administrar.php"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Superiora de </a:t>
            </a:r>
            <a:r>
              <a:rPr lang="es-MX" sz="1200" b="0" i="0" kern="1200" dirty="0" err="1" smtClean="0">
                <a:solidFill>
                  <a:schemeClr val="tx1"/>
                </a:solidFill>
                <a:effectLst/>
                <a:latin typeface="+mn-lt"/>
                <a:ea typeface="+mn-ea"/>
                <a:cs typeface="+mn-cs"/>
              </a:rPr>
              <a:t>un</a:t>
            </a:r>
            <a:r>
              <a:rPr lang="es-MX" sz="1200" b="0" i="0" u="none" strike="noStrike" kern="1200" dirty="0" err="1" smtClean="0">
                <a:solidFill>
                  <a:schemeClr val="tx1"/>
                </a:solidFill>
                <a:effectLst/>
                <a:latin typeface="+mn-lt"/>
                <a:ea typeface="+mn-ea"/>
                <a:cs typeface="+mn-cs"/>
                <a:hlinkClick r:id="rId3"/>
              </a:rPr>
              <a:t>convento</a:t>
            </a:r>
            <a:r>
              <a:rPr lang="es-MX" sz="1200" b="0" i="0" kern="1200" dirty="0" smtClean="0">
                <a:solidFill>
                  <a:schemeClr val="tx1"/>
                </a:solidFill>
                <a:effectLst/>
                <a:latin typeface="+mn-lt"/>
                <a:ea typeface="+mn-ea"/>
                <a:cs typeface="+mn-cs"/>
              </a:rPr>
              <a:t> de </a:t>
            </a:r>
            <a:r>
              <a:rPr lang="es-MX" sz="1200" b="0" i="0" u="none" strike="noStrike" kern="1200" dirty="0" smtClean="0">
                <a:solidFill>
                  <a:schemeClr val="tx1"/>
                </a:solidFill>
                <a:effectLst/>
                <a:latin typeface="+mn-lt"/>
                <a:ea typeface="+mn-ea"/>
                <a:cs typeface="+mn-cs"/>
                <a:hlinkClick r:id="rId4"/>
              </a:rPr>
              <a:t>monjas</a:t>
            </a:r>
            <a:r>
              <a:rPr lang="es-MX" sz="1200" b="0" i="0" kern="1200" dirty="0" smtClean="0">
                <a:solidFill>
                  <a:schemeClr val="tx1"/>
                </a:solidFill>
                <a:effectLst/>
                <a:latin typeface="+mn-lt"/>
                <a:ea typeface="+mn-ea"/>
                <a:cs typeface="+mn-cs"/>
              </a:rPr>
              <a:t>. </a:t>
            </a:r>
            <a:r>
              <a:rPr lang="es-MX" sz="1200" b="0" i="0" kern="1200" dirty="0" err="1" smtClean="0">
                <a:solidFill>
                  <a:schemeClr val="tx1"/>
                </a:solidFill>
                <a:effectLst/>
                <a:latin typeface="+mn-lt"/>
                <a:ea typeface="+mn-ea"/>
                <a:cs typeface="+mn-cs"/>
              </a:rPr>
              <a:t>La</a:t>
            </a:r>
            <a:r>
              <a:rPr lang="es-MX" sz="1200" b="0" i="0" u="none" strike="noStrike" kern="1200" dirty="0" err="1" smtClean="0">
                <a:solidFill>
                  <a:schemeClr val="tx1"/>
                </a:solidFill>
                <a:effectLst/>
                <a:latin typeface="+mn-lt"/>
                <a:ea typeface="+mn-ea"/>
                <a:cs typeface="+mn-cs"/>
                <a:hlinkClick r:id="rId5"/>
              </a:rPr>
              <a:t>abadesa</a:t>
            </a:r>
            <a:r>
              <a:rPr lang="es-MX" sz="1200" b="0" i="0" kern="1200" dirty="0" smtClean="0">
                <a:solidFill>
                  <a:schemeClr val="tx1"/>
                </a:solidFill>
                <a:effectLst/>
                <a:latin typeface="+mn-lt"/>
                <a:ea typeface="+mn-ea"/>
                <a:cs typeface="+mn-cs"/>
              </a:rPr>
              <a:t> es la </a:t>
            </a:r>
            <a:r>
              <a:rPr lang="es-MX" sz="1200" b="0" i="0" u="none" strike="noStrike" kern="1200" dirty="0" smtClean="0">
                <a:solidFill>
                  <a:schemeClr val="tx1"/>
                </a:solidFill>
                <a:effectLst/>
                <a:latin typeface="+mn-lt"/>
                <a:ea typeface="+mn-ea"/>
                <a:cs typeface="+mn-cs"/>
                <a:hlinkClick r:id="rId6"/>
              </a:rPr>
              <a:t>mujer</a:t>
            </a:r>
            <a:r>
              <a:rPr lang="es-MX" sz="1200" b="0" i="0" kern="1200" dirty="0" smtClean="0">
                <a:solidFill>
                  <a:schemeClr val="tx1"/>
                </a:solidFill>
                <a:effectLst/>
                <a:latin typeface="+mn-lt"/>
                <a:ea typeface="+mn-ea"/>
                <a:cs typeface="+mn-cs"/>
              </a:rPr>
              <a:t> que ostenta el </a:t>
            </a:r>
            <a:r>
              <a:rPr lang="es-MX" sz="1200" b="0" i="0" u="none" strike="noStrike" kern="1200" dirty="0" smtClean="0">
                <a:solidFill>
                  <a:schemeClr val="tx1"/>
                </a:solidFill>
                <a:effectLst/>
                <a:latin typeface="+mn-lt"/>
                <a:ea typeface="+mn-ea"/>
                <a:cs typeface="+mn-cs"/>
                <a:hlinkClick r:id="rId7"/>
              </a:rPr>
              <a:t>cargo</a:t>
            </a:r>
            <a:r>
              <a:rPr lang="es-MX" sz="1200" b="0" i="0" kern="1200" dirty="0" smtClean="0">
                <a:solidFill>
                  <a:schemeClr val="tx1"/>
                </a:solidFill>
                <a:effectLst/>
                <a:latin typeface="+mn-lt"/>
                <a:ea typeface="+mn-ea"/>
                <a:cs typeface="+mn-cs"/>
              </a:rPr>
              <a:t> de superiora en una </a:t>
            </a:r>
            <a:r>
              <a:rPr lang="es-MX" sz="1200" b="0" i="0" u="none" strike="noStrike" kern="1200" dirty="0" err="1" smtClean="0">
                <a:solidFill>
                  <a:schemeClr val="tx1"/>
                </a:solidFill>
                <a:effectLst/>
                <a:latin typeface="+mn-lt"/>
                <a:ea typeface="+mn-ea"/>
                <a:cs typeface="+mn-cs"/>
                <a:hlinkClick r:id="rId8"/>
              </a:rPr>
              <a:t>comunidad</a:t>
            </a:r>
            <a:r>
              <a:rPr lang="es-MX" sz="1200" b="0" i="0" kern="1200" dirty="0" err="1" smtClean="0">
                <a:solidFill>
                  <a:schemeClr val="tx1"/>
                </a:solidFill>
                <a:effectLst/>
                <a:latin typeface="+mn-lt"/>
                <a:ea typeface="+mn-ea"/>
                <a:cs typeface="+mn-cs"/>
              </a:rPr>
              <a:t>religiosa</a:t>
            </a:r>
            <a:r>
              <a:rPr lang="es-MX" sz="1200" b="0" i="0" kern="1200" dirty="0" smtClean="0">
                <a:solidFill>
                  <a:schemeClr val="tx1"/>
                </a:solidFill>
                <a:effectLst/>
                <a:latin typeface="+mn-lt"/>
                <a:ea typeface="+mn-ea"/>
                <a:cs typeface="+mn-cs"/>
              </a:rPr>
              <a:t> que </a:t>
            </a:r>
            <a:r>
              <a:rPr lang="es-MX" sz="1200" b="0" i="0" u="none" strike="noStrike" kern="1200" dirty="0" smtClean="0">
                <a:solidFill>
                  <a:schemeClr val="tx1"/>
                </a:solidFill>
                <a:effectLst/>
                <a:latin typeface="+mn-lt"/>
                <a:ea typeface="+mn-ea"/>
                <a:cs typeface="+mn-cs"/>
                <a:hlinkClick r:id="rId9"/>
              </a:rPr>
              <a:t>cuenta</a:t>
            </a:r>
            <a:r>
              <a:rPr lang="es-MX" sz="1200" b="0" i="0" kern="1200" dirty="0" smtClean="0">
                <a:solidFill>
                  <a:schemeClr val="tx1"/>
                </a:solidFill>
                <a:effectLst/>
                <a:latin typeface="+mn-lt"/>
                <a:ea typeface="+mn-ea"/>
                <a:cs typeface="+mn-cs"/>
              </a:rPr>
              <a:t> con, </a:t>
            </a:r>
            <a:r>
              <a:rPr lang="es-MX" sz="1200" b="0" i="0" kern="1200" dirty="0" err="1" smtClean="0">
                <a:solidFill>
                  <a:schemeClr val="tx1"/>
                </a:solidFill>
                <a:effectLst/>
                <a:latin typeface="+mn-lt"/>
                <a:ea typeface="+mn-ea"/>
                <a:cs typeface="+mn-cs"/>
              </a:rPr>
              <a:t>al</a:t>
            </a:r>
            <a:r>
              <a:rPr lang="es-MX" sz="1200" b="0" i="0" u="none" strike="noStrike" kern="1200" dirty="0" err="1" smtClean="0">
                <a:solidFill>
                  <a:schemeClr val="tx1"/>
                </a:solidFill>
                <a:effectLst/>
                <a:latin typeface="+mn-lt"/>
                <a:ea typeface="+mn-ea"/>
                <a:cs typeface="+mn-cs"/>
                <a:hlinkClick r:id="rId10"/>
              </a:rPr>
              <a:t>menos</a:t>
            </a:r>
            <a:r>
              <a:rPr lang="es-MX" sz="1200" b="0" i="0" kern="1200" dirty="0" smtClean="0">
                <a:solidFill>
                  <a:schemeClr val="tx1"/>
                </a:solidFill>
                <a:effectLst/>
                <a:latin typeface="+mn-lt"/>
                <a:ea typeface="+mn-ea"/>
                <a:cs typeface="+mn-cs"/>
              </a:rPr>
              <a:t>, doce </a:t>
            </a:r>
            <a:r>
              <a:rPr lang="es-MX" sz="1200" b="0" i="0" u="none" strike="noStrike" kern="1200" dirty="0" smtClean="0">
                <a:solidFill>
                  <a:schemeClr val="tx1"/>
                </a:solidFill>
                <a:effectLst/>
                <a:latin typeface="+mn-lt"/>
                <a:ea typeface="+mn-ea"/>
                <a:cs typeface="+mn-cs"/>
                <a:hlinkClick r:id="rId4"/>
              </a:rPr>
              <a:t>monjas</a:t>
            </a:r>
            <a:r>
              <a:rPr lang="es-MX" sz="1200" b="0" i="0" kern="1200" dirty="0" smtClean="0">
                <a:solidFill>
                  <a:schemeClr val="tx1"/>
                </a:solidFill>
                <a:effectLst/>
                <a:latin typeface="+mn-lt"/>
                <a:ea typeface="+mn-ea"/>
                <a:cs typeface="+mn-cs"/>
              </a:rPr>
              <a:t>.</a:t>
            </a:r>
            <a:r>
              <a:rPr lang="es-MX" dirty="0" smtClean="0"/>
              <a:t/>
            </a:r>
            <a:br>
              <a:rPr lang="es-MX" dirty="0" smtClean="0"/>
            </a:br>
            <a:r>
              <a:rPr lang="es-MX" dirty="0" smtClean="0"/>
              <a:t/>
            </a:r>
            <a:br>
              <a:rPr lang="es-MX" dirty="0" smtClean="0"/>
            </a:br>
            <a:r>
              <a:rPr lang="es-MX" sz="1200" b="0" i="0" kern="1200" dirty="0" smtClean="0">
                <a:solidFill>
                  <a:schemeClr val="tx1"/>
                </a:solidFill>
                <a:effectLst/>
                <a:latin typeface="+mn-lt"/>
                <a:ea typeface="+mn-ea"/>
                <a:cs typeface="+mn-cs"/>
              </a:rPr>
              <a:t>La </a:t>
            </a:r>
            <a:r>
              <a:rPr lang="es-MX" sz="1200" b="0" i="0" u="none" strike="noStrike" kern="1200" dirty="0" smtClean="0">
                <a:solidFill>
                  <a:schemeClr val="tx1"/>
                </a:solidFill>
                <a:effectLst/>
                <a:latin typeface="+mn-lt"/>
                <a:ea typeface="+mn-ea"/>
                <a:cs typeface="+mn-cs"/>
                <a:hlinkClick r:id="rId5"/>
              </a:rPr>
              <a:t>abadesa</a:t>
            </a:r>
            <a:r>
              <a:rPr lang="es-MX" sz="1200" b="0" i="0" kern="1200" dirty="0" smtClean="0">
                <a:solidFill>
                  <a:schemeClr val="tx1"/>
                </a:solidFill>
                <a:effectLst/>
                <a:latin typeface="+mn-lt"/>
                <a:ea typeface="+mn-ea"/>
                <a:cs typeface="+mn-cs"/>
              </a:rPr>
              <a:t> puede </a:t>
            </a:r>
            <a:r>
              <a:rPr lang="es-MX" sz="1200" b="0" i="0" u="none" strike="noStrike" kern="1200" dirty="0" smtClean="0">
                <a:solidFill>
                  <a:schemeClr val="tx1"/>
                </a:solidFill>
                <a:effectLst/>
                <a:latin typeface="+mn-lt"/>
                <a:ea typeface="+mn-ea"/>
                <a:cs typeface="+mn-cs"/>
                <a:hlinkClick r:id="rId11"/>
              </a:rPr>
              <a:t>bendecir</a:t>
            </a:r>
            <a:r>
              <a:rPr lang="es-MX" sz="1200" b="0" i="0" u="none" strike="noStrike"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2"/>
              </a:rPr>
              <a:t>públicamente</a:t>
            </a:r>
            <a:r>
              <a:rPr lang="es-MX" sz="1200" b="0" i="0"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3"/>
              </a:rPr>
              <a:t>predicar</a:t>
            </a:r>
            <a:r>
              <a:rPr lang="es-MX" sz="1200" b="0" i="0" kern="1200" dirty="0" smtClean="0">
                <a:solidFill>
                  <a:schemeClr val="tx1"/>
                </a:solidFill>
                <a:effectLst/>
                <a:latin typeface="+mn-lt"/>
                <a:ea typeface="+mn-ea"/>
                <a:cs typeface="+mn-cs"/>
              </a:rPr>
              <a:t> y  </a:t>
            </a:r>
            <a:r>
              <a:rPr lang="es-MX" sz="1200" b="0" i="0" u="none" strike="noStrike" kern="1200" dirty="0" smtClean="0">
                <a:solidFill>
                  <a:schemeClr val="tx1"/>
                </a:solidFill>
                <a:effectLst/>
                <a:latin typeface="+mn-lt"/>
                <a:ea typeface="+mn-ea"/>
                <a:cs typeface="+mn-cs"/>
                <a:hlinkClick r:id="rId14"/>
              </a:rPr>
              <a:t>administrar</a:t>
            </a:r>
            <a:r>
              <a:rPr lang="es-MX" sz="1200" b="0" i="0"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5"/>
              </a:rPr>
              <a:t>cualquier</a:t>
            </a:r>
            <a:r>
              <a:rPr lang="es-MX" sz="1200" b="0" i="0" u="none" strike="noStrike"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6"/>
              </a:rPr>
              <a:t>sacramento</a:t>
            </a:r>
            <a:r>
              <a:rPr lang="es-MX" sz="1200" b="0" i="0" kern="1200" dirty="0" smtClean="0">
                <a:solidFill>
                  <a:schemeClr val="tx1"/>
                </a:solidFill>
                <a:effectLst/>
                <a:latin typeface="+mn-lt"/>
                <a:ea typeface="+mn-ea"/>
                <a:cs typeface="+mn-cs"/>
              </a:rPr>
              <a:t>. </a:t>
            </a:r>
            <a:r>
              <a:rPr lang="es-MX" dirty="0" smtClean="0"/>
              <a:t/>
            </a:r>
            <a:br>
              <a:rPr lang="es-MX" dirty="0" smtClean="0"/>
            </a:br>
            <a:endParaRPr lang="es-MX" dirty="0"/>
          </a:p>
        </p:txBody>
      </p:sp>
      <p:sp>
        <p:nvSpPr>
          <p:cNvPr id="4" name="Marcador de número de diapositiva 3"/>
          <p:cNvSpPr>
            <a:spLocks noGrp="1"/>
          </p:cNvSpPr>
          <p:nvPr>
            <p:ph type="sldNum" sz="quarter" idx="10"/>
          </p:nvPr>
        </p:nvSpPr>
        <p:spPr/>
        <p:txBody>
          <a:bodyPr/>
          <a:lstStyle/>
          <a:p>
            <a:fld id="{9F669046-D62F-49D8-96B7-3C014DC234D7}" type="slidenum">
              <a:rPr lang="en-US" smtClean="0"/>
              <a:t>33</a:t>
            </a:fld>
            <a:endParaRPr lang="en-US"/>
          </a:p>
        </p:txBody>
      </p:sp>
    </p:spTree>
    <p:extLst>
      <p:ext uri="{BB962C8B-B14F-4D97-AF65-F5344CB8AC3E}">
        <p14:creationId xmlns:p14="http://schemas.microsoft.com/office/powerpoint/2010/main" val="2800284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Superiora de </a:t>
            </a:r>
            <a:r>
              <a:rPr lang="es-MX" sz="1200" b="0" i="0" kern="1200" dirty="0" err="1" smtClean="0">
                <a:solidFill>
                  <a:schemeClr val="tx1"/>
                </a:solidFill>
                <a:effectLst/>
                <a:latin typeface="+mn-lt"/>
                <a:ea typeface="+mn-ea"/>
                <a:cs typeface="+mn-cs"/>
              </a:rPr>
              <a:t>un</a:t>
            </a:r>
            <a:r>
              <a:rPr lang="es-MX" sz="1200" b="0" i="0" u="none" strike="noStrike" kern="1200" dirty="0" err="1" smtClean="0">
                <a:solidFill>
                  <a:schemeClr val="tx1"/>
                </a:solidFill>
                <a:effectLst/>
                <a:latin typeface="+mn-lt"/>
                <a:ea typeface="+mn-ea"/>
                <a:cs typeface="+mn-cs"/>
                <a:hlinkClick r:id="rId3"/>
              </a:rPr>
              <a:t>convento</a:t>
            </a:r>
            <a:r>
              <a:rPr lang="es-MX" sz="1200" b="0" i="0" kern="1200" dirty="0" smtClean="0">
                <a:solidFill>
                  <a:schemeClr val="tx1"/>
                </a:solidFill>
                <a:effectLst/>
                <a:latin typeface="+mn-lt"/>
                <a:ea typeface="+mn-ea"/>
                <a:cs typeface="+mn-cs"/>
              </a:rPr>
              <a:t> de </a:t>
            </a:r>
            <a:r>
              <a:rPr lang="es-MX" sz="1200" b="0" i="0" u="none" strike="noStrike" kern="1200" dirty="0" smtClean="0">
                <a:solidFill>
                  <a:schemeClr val="tx1"/>
                </a:solidFill>
                <a:effectLst/>
                <a:latin typeface="+mn-lt"/>
                <a:ea typeface="+mn-ea"/>
                <a:cs typeface="+mn-cs"/>
                <a:hlinkClick r:id="rId4"/>
              </a:rPr>
              <a:t>monjas</a:t>
            </a:r>
            <a:r>
              <a:rPr lang="es-MX" sz="1200" b="0" i="0" kern="1200" dirty="0" smtClean="0">
                <a:solidFill>
                  <a:schemeClr val="tx1"/>
                </a:solidFill>
                <a:effectLst/>
                <a:latin typeface="+mn-lt"/>
                <a:ea typeface="+mn-ea"/>
                <a:cs typeface="+mn-cs"/>
              </a:rPr>
              <a:t>. </a:t>
            </a:r>
            <a:r>
              <a:rPr lang="es-MX" sz="1200" b="0" i="0" kern="1200" dirty="0" err="1" smtClean="0">
                <a:solidFill>
                  <a:schemeClr val="tx1"/>
                </a:solidFill>
                <a:effectLst/>
                <a:latin typeface="+mn-lt"/>
                <a:ea typeface="+mn-ea"/>
                <a:cs typeface="+mn-cs"/>
              </a:rPr>
              <a:t>La</a:t>
            </a:r>
            <a:r>
              <a:rPr lang="es-MX" sz="1200" b="0" i="0" u="none" strike="noStrike" kern="1200" dirty="0" err="1" smtClean="0">
                <a:solidFill>
                  <a:schemeClr val="tx1"/>
                </a:solidFill>
                <a:effectLst/>
                <a:latin typeface="+mn-lt"/>
                <a:ea typeface="+mn-ea"/>
                <a:cs typeface="+mn-cs"/>
                <a:hlinkClick r:id="rId5"/>
              </a:rPr>
              <a:t>abadesa</a:t>
            </a:r>
            <a:r>
              <a:rPr lang="es-MX" sz="1200" b="0" i="0" kern="1200" dirty="0" smtClean="0">
                <a:solidFill>
                  <a:schemeClr val="tx1"/>
                </a:solidFill>
                <a:effectLst/>
                <a:latin typeface="+mn-lt"/>
                <a:ea typeface="+mn-ea"/>
                <a:cs typeface="+mn-cs"/>
              </a:rPr>
              <a:t> es la </a:t>
            </a:r>
            <a:r>
              <a:rPr lang="es-MX" sz="1200" b="0" i="0" u="none" strike="noStrike" kern="1200" dirty="0" smtClean="0">
                <a:solidFill>
                  <a:schemeClr val="tx1"/>
                </a:solidFill>
                <a:effectLst/>
                <a:latin typeface="+mn-lt"/>
                <a:ea typeface="+mn-ea"/>
                <a:cs typeface="+mn-cs"/>
                <a:hlinkClick r:id="rId6"/>
              </a:rPr>
              <a:t>mujer</a:t>
            </a:r>
            <a:r>
              <a:rPr lang="es-MX" sz="1200" b="0" i="0" kern="1200" dirty="0" smtClean="0">
                <a:solidFill>
                  <a:schemeClr val="tx1"/>
                </a:solidFill>
                <a:effectLst/>
                <a:latin typeface="+mn-lt"/>
                <a:ea typeface="+mn-ea"/>
                <a:cs typeface="+mn-cs"/>
              </a:rPr>
              <a:t> que ostenta el </a:t>
            </a:r>
            <a:r>
              <a:rPr lang="es-MX" sz="1200" b="0" i="0" u="none" strike="noStrike" kern="1200" dirty="0" smtClean="0">
                <a:solidFill>
                  <a:schemeClr val="tx1"/>
                </a:solidFill>
                <a:effectLst/>
                <a:latin typeface="+mn-lt"/>
                <a:ea typeface="+mn-ea"/>
                <a:cs typeface="+mn-cs"/>
                <a:hlinkClick r:id="rId7"/>
              </a:rPr>
              <a:t>cargo</a:t>
            </a:r>
            <a:r>
              <a:rPr lang="es-MX" sz="1200" b="0" i="0" kern="1200" dirty="0" smtClean="0">
                <a:solidFill>
                  <a:schemeClr val="tx1"/>
                </a:solidFill>
                <a:effectLst/>
                <a:latin typeface="+mn-lt"/>
                <a:ea typeface="+mn-ea"/>
                <a:cs typeface="+mn-cs"/>
              </a:rPr>
              <a:t> de superiora en una </a:t>
            </a:r>
            <a:r>
              <a:rPr lang="es-MX" sz="1200" b="0" i="0" u="none" strike="noStrike" kern="1200" dirty="0" err="1" smtClean="0">
                <a:solidFill>
                  <a:schemeClr val="tx1"/>
                </a:solidFill>
                <a:effectLst/>
                <a:latin typeface="+mn-lt"/>
                <a:ea typeface="+mn-ea"/>
                <a:cs typeface="+mn-cs"/>
                <a:hlinkClick r:id="rId8"/>
              </a:rPr>
              <a:t>comunidad</a:t>
            </a:r>
            <a:r>
              <a:rPr lang="es-MX" sz="1200" b="0" i="0" kern="1200" dirty="0" err="1" smtClean="0">
                <a:solidFill>
                  <a:schemeClr val="tx1"/>
                </a:solidFill>
                <a:effectLst/>
                <a:latin typeface="+mn-lt"/>
                <a:ea typeface="+mn-ea"/>
                <a:cs typeface="+mn-cs"/>
              </a:rPr>
              <a:t>religiosa</a:t>
            </a:r>
            <a:r>
              <a:rPr lang="es-MX" sz="1200" b="0" i="0" kern="1200" dirty="0" smtClean="0">
                <a:solidFill>
                  <a:schemeClr val="tx1"/>
                </a:solidFill>
                <a:effectLst/>
                <a:latin typeface="+mn-lt"/>
                <a:ea typeface="+mn-ea"/>
                <a:cs typeface="+mn-cs"/>
              </a:rPr>
              <a:t> que </a:t>
            </a:r>
            <a:r>
              <a:rPr lang="es-MX" sz="1200" b="0" i="0" u="none" strike="noStrike" kern="1200" dirty="0" smtClean="0">
                <a:solidFill>
                  <a:schemeClr val="tx1"/>
                </a:solidFill>
                <a:effectLst/>
                <a:latin typeface="+mn-lt"/>
                <a:ea typeface="+mn-ea"/>
                <a:cs typeface="+mn-cs"/>
                <a:hlinkClick r:id="rId9"/>
              </a:rPr>
              <a:t>cuenta</a:t>
            </a:r>
            <a:r>
              <a:rPr lang="es-MX" sz="1200" b="0" i="0" kern="1200" dirty="0" smtClean="0">
                <a:solidFill>
                  <a:schemeClr val="tx1"/>
                </a:solidFill>
                <a:effectLst/>
                <a:latin typeface="+mn-lt"/>
                <a:ea typeface="+mn-ea"/>
                <a:cs typeface="+mn-cs"/>
              </a:rPr>
              <a:t> con, </a:t>
            </a:r>
            <a:r>
              <a:rPr lang="es-MX" sz="1200" b="0" i="0" kern="1200" dirty="0" err="1" smtClean="0">
                <a:solidFill>
                  <a:schemeClr val="tx1"/>
                </a:solidFill>
                <a:effectLst/>
                <a:latin typeface="+mn-lt"/>
                <a:ea typeface="+mn-ea"/>
                <a:cs typeface="+mn-cs"/>
              </a:rPr>
              <a:t>al</a:t>
            </a:r>
            <a:r>
              <a:rPr lang="es-MX" sz="1200" b="0" i="0" u="none" strike="noStrike" kern="1200" dirty="0" err="1" smtClean="0">
                <a:solidFill>
                  <a:schemeClr val="tx1"/>
                </a:solidFill>
                <a:effectLst/>
                <a:latin typeface="+mn-lt"/>
                <a:ea typeface="+mn-ea"/>
                <a:cs typeface="+mn-cs"/>
                <a:hlinkClick r:id="rId10"/>
              </a:rPr>
              <a:t>menos</a:t>
            </a:r>
            <a:r>
              <a:rPr lang="es-MX" sz="1200" b="0" i="0" kern="1200" dirty="0" smtClean="0">
                <a:solidFill>
                  <a:schemeClr val="tx1"/>
                </a:solidFill>
                <a:effectLst/>
                <a:latin typeface="+mn-lt"/>
                <a:ea typeface="+mn-ea"/>
                <a:cs typeface="+mn-cs"/>
              </a:rPr>
              <a:t>, doce </a:t>
            </a:r>
            <a:r>
              <a:rPr lang="es-MX" sz="1200" b="0" i="0" u="none" strike="noStrike" kern="1200" dirty="0" smtClean="0">
                <a:solidFill>
                  <a:schemeClr val="tx1"/>
                </a:solidFill>
                <a:effectLst/>
                <a:latin typeface="+mn-lt"/>
                <a:ea typeface="+mn-ea"/>
                <a:cs typeface="+mn-cs"/>
                <a:hlinkClick r:id="rId4"/>
              </a:rPr>
              <a:t>monjas</a:t>
            </a:r>
            <a:r>
              <a:rPr lang="es-MX" sz="1200" b="0" i="0" kern="1200" dirty="0" smtClean="0">
                <a:solidFill>
                  <a:schemeClr val="tx1"/>
                </a:solidFill>
                <a:effectLst/>
                <a:latin typeface="+mn-lt"/>
                <a:ea typeface="+mn-ea"/>
                <a:cs typeface="+mn-cs"/>
              </a:rPr>
              <a:t>.</a:t>
            </a:r>
            <a:r>
              <a:rPr lang="es-MX" dirty="0" smtClean="0"/>
              <a:t/>
            </a:r>
            <a:br>
              <a:rPr lang="es-MX" dirty="0" smtClean="0"/>
            </a:br>
            <a:r>
              <a:rPr lang="es-MX" dirty="0" smtClean="0"/>
              <a:t/>
            </a:r>
            <a:br>
              <a:rPr lang="es-MX" dirty="0" smtClean="0"/>
            </a:br>
            <a:r>
              <a:rPr lang="es-MX" sz="1200" b="0" i="0" kern="1200" dirty="0" smtClean="0">
                <a:solidFill>
                  <a:schemeClr val="tx1"/>
                </a:solidFill>
                <a:effectLst/>
                <a:latin typeface="+mn-lt"/>
                <a:ea typeface="+mn-ea"/>
                <a:cs typeface="+mn-cs"/>
              </a:rPr>
              <a:t>La </a:t>
            </a:r>
            <a:r>
              <a:rPr lang="es-MX" sz="1200" b="0" i="0" u="none" strike="noStrike" kern="1200" dirty="0" smtClean="0">
                <a:solidFill>
                  <a:schemeClr val="tx1"/>
                </a:solidFill>
                <a:effectLst/>
                <a:latin typeface="+mn-lt"/>
                <a:ea typeface="+mn-ea"/>
                <a:cs typeface="+mn-cs"/>
                <a:hlinkClick r:id="rId5"/>
              </a:rPr>
              <a:t>abadesa</a:t>
            </a:r>
            <a:r>
              <a:rPr lang="es-MX" sz="1200" b="0" i="0" kern="1200" dirty="0" smtClean="0">
                <a:solidFill>
                  <a:schemeClr val="tx1"/>
                </a:solidFill>
                <a:effectLst/>
                <a:latin typeface="+mn-lt"/>
                <a:ea typeface="+mn-ea"/>
                <a:cs typeface="+mn-cs"/>
              </a:rPr>
              <a:t> puede </a:t>
            </a:r>
            <a:r>
              <a:rPr lang="es-MX" sz="1200" b="0" i="0" u="none" strike="noStrike" kern="1200" dirty="0" smtClean="0">
                <a:solidFill>
                  <a:schemeClr val="tx1"/>
                </a:solidFill>
                <a:effectLst/>
                <a:latin typeface="+mn-lt"/>
                <a:ea typeface="+mn-ea"/>
                <a:cs typeface="+mn-cs"/>
                <a:hlinkClick r:id="rId11"/>
              </a:rPr>
              <a:t>bendecir</a:t>
            </a:r>
            <a:r>
              <a:rPr lang="es-MX" sz="1200" b="0" i="0" u="none" strike="noStrike"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2"/>
              </a:rPr>
              <a:t>públicamente</a:t>
            </a:r>
            <a:r>
              <a:rPr lang="es-MX" sz="1200" b="0" i="0"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3"/>
              </a:rPr>
              <a:t>predicar</a:t>
            </a:r>
            <a:r>
              <a:rPr lang="es-MX" sz="1200" b="0" i="0" kern="1200" dirty="0" smtClean="0">
                <a:solidFill>
                  <a:schemeClr val="tx1"/>
                </a:solidFill>
                <a:effectLst/>
                <a:latin typeface="+mn-lt"/>
                <a:ea typeface="+mn-ea"/>
                <a:cs typeface="+mn-cs"/>
              </a:rPr>
              <a:t> y  </a:t>
            </a:r>
            <a:r>
              <a:rPr lang="es-MX" sz="1200" b="0" i="0" u="none" strike="noStrike" kern="1200" dirty="0" smtClean="0">
                <a:solidFill>
                  <a:schemeClr val="tx1"/>
                </a:solidFill>
                <a:effectLst/>
                <a:latin typeface="+mn-lt"/>
                <a:ea typeface="+mn-ea"/>
                <a:cs typeface="+mn-cs"/>
                <a:hlinkClick r:id="rId14"/>
              </a:rPr>
              <a:t>administrar</a:t>
            </a:r>
            <a:r>
              <a:rPr lang="es-MX" sz="1200" b="0" i="0"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5"/>
              </a:rPr>
              <a:t>cualquier</a:t>
            </a:r>
            <a:r>
              <a:rPr lang="es-MX" sz="1200" b="0" i="0" u="none" strike="noStrike" kern="1200" dirty="0" smtClean="0">
                <a:solidFill>
                  <a:schemeClr val="tx1"/>
                </a:solidFill>
                <a:effectLst/>
                <a:latin typeface="+mn-lt"/>
                <a:ea typeface="+mn-ea"/>
                <a:cs typeface="+mn-cs"/>
              </a:rPr>
              <a:t> </a:t>
            </a:r>
            <a:r>
              <a:rPr lang="es-MX" sz="1200" b="0" i="0" u="none" strike="noStrike" kern="1200" dirty="0" smtClean="0">
                <a:solidFill>
                  <a:schemeClr val="tx1"/>
                </a:solidFill>
                <a:effectLst/>
                <a:latin typeface="+mn-lt"/>
                <a:ea typeface="+mn-ea"/>
                <a:cs typeface="+mn-cs"/>
                <a:hlinkClick r:id="rId16"/>
              </a:rPr>
              <a:t>sacramento</a:t>
            </a:r>
            <a:r>
              <a:rPr lang="es-MX" sz="1200" b="0" i="0" kern="1200" dirty="0" smtClean="0">
                <a:solidFill>
                  <a:schemeClr val="tx1"/>
                </a:solidFill>
                <a:effectLst/>
                <a:latin typeface="+mn-lt"/>
                <a:ea typeface="+mn-ea"/>
                <a:cs typeface="+mn-cs"/>
              </a:rPr>
              <a:t>. </a:t>
            </a:r>
            <a:r>
              <a:rPr lang="es-MX" dirty="0" smtClean="0"/>
              <a:t/>
            </a:r>
            <a:br>
              <a:rPr lang="es-MX" dirty="0" smtClean="0"/>
            </a:br>
            <a:endParaRPr lang="es-MX" dirty="0"/>
          </a:p>
        </p:txBody>
      </p:sp>
      <p:sp>
        <p:nvSpPr>
          <p:cNvPr id="4" name="Marcador de número de diapositiva 3"/>
          <p:cNvSpPr>
            <a:spLocks noGrp="1"/>
          </p:cNvSpPr>
          <p:nvPr>
            <p:ph type="sldNum" sz="quarter" idx="10"/>
          </p:nvPr>
        </p:nvSpPr>
        <p:spPr/>
        <p:txBody>
          <a:bodyPr/>
          <a:lstStyle/>
          <a:p>
            <a:fld id="{9F669046-D62F-49D8-96B7-3C014DC234D7}" type="slidenum">
              <a:rPr lang="en-US" smtClean="0"/>
              <a:t>34</a:t>
            </a:fld>
            <a:endParaRPr lang="en-US"/>
          </a:p>
        </p:txBody>
      </p:sp>
    </p:spTree>
    <p:extLst>
      <p:ext uri="{BB962C8B-B14F-4D97-AF65-F5344CB8AC3E}">
        <p14:creationId xmlns:p14="http://schemas.microsoft.com/office/powerpoint/2010/main" val="2800284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911628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236972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2769392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4082935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4235520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1217388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2524493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3015701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306522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2091952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95FA5BA-82B4-4F79-AA0E-422D73833CBC}" type="datetimeFigureOut">
              <a:rPr lang="es-MX" smtClean="0"/>
              <a:t>08/10/2016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9F25FEAB-C453-4071-B312-30171E2108DF}" type="slidenum">
              <a:rPr lang="es-MX" smtClean="0"/>
              <a:t>‹Nº›</a:t>
            </a:fld>
            <a:endParaRPr lang="es-MX" dirty="0"/>
          </a:p>
        </p:txBody>
      </p:sp>
    </p:spTree>
    <p:extLst>
      <p:ext uri="{BB962C8B-B14F-4D97-AF65-F5344CB8AC3E}">
        <p14:creationId xmlns:p14="http://schemas.microsoft.com/office/powerpoint/2010/main" val="306721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4000">
              <a:srgbClr val="0087E6">
                <a:alpha val="40000"/>
              </a:srgbClr>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5FA5BA-82B4-4F79-AA0E-422D73833CBC}" type="datetimeFigureOut">
              <a:rPr lang="es-MX" smtClean="0"/>
              <a:t>08/10/2016</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25FEAB-C453-4071-B312-30171E2108DF}" type="slidenum">
              <a:rPr lang="es-MX" smtClean="0"/>
              <a:t>‹Nº›</a:t>
            </a:fld>
            <a:endParaRPr lang="es-MX" dirty="0"/>
          </a:p>
        </p:txBody>
      </p:sp>
    </p:spTree>
    <p:extLst>
      <p:ext uri="{BB962C8B-B14F-4D97-AF65-F5344CB8AC3E}">
        <p14:creationId xmlns:p14="http://schemas.microsoft.com/office/powerpoint/2010/main" val="370601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6"/>
          <p:cNvSpPr>
            <a:spLocks noChangeArrowheads="1"/>
          </p:cNvSpPr>
          <p:nvPr/>
        </p:nvSpPr>
        <p:spPr bwMode="auto">
          <a:xfrm>
            <a:off x="2036604" y="315813"/>
            <a:ext cx="6777688" cy="1384995"/>
          </a:xfrm>
          <a:prstGeom prst="rect">
            <a:avLst/>
          </a:prstGeom>
          <a:noFill/>
          <a:ln w="9525">
            <a:noFill/>
            <a:miter lim="800000"/>
            <a:headEnd/>
            <a:tailEnd/>
          </a:ln>
          <a:effectLst/>
        </p:spPr>
        <p:txBody>
          <a:bodyPr wrap="none" anchor="ctr">
            <a:spAutoFit/>
          </a:bodyPr>
          <a:lstStyle/>
          <a:p>
            <a:pPr algn="ctr"/>
            <a:r>
              <a:rPr lang="es-ES" sz="2400" b="1" dirty="0"/>
              <a:t>UNIVERSIDAD AUTÓNOMA DEL ESTADO DE MÉXICO</a:t>
            </a:r>
          </a:p>
          <a:p>
            <a:pPr algn="ctr"/>
            <a:endParaRPr lang="es-MX" sz="900" b="1" dirty="0"/>
          </a:p>
          <a:p>
            <a:pPr algn="ctr"/>
            <a:r>
              <a:rPr lang="es-ES" sz="2400" b="1" i="1" dirty="0"/>
              <a:t>FACULTAD DE ENFERMERÍA Y OBSTETRICIA</a:t>
            </a:r>
            <a:endParaRPr lang="es-ES" sz="2400" b="1" dirty="0"/>
          </a:p>
          <a:p>
            <a:pPr algn="ctr" eaLnBrk="0" hangingPunct="0"/>
            <a:endParaRPr lang="es-ES" sz="2400" b="1" dirty="0"/>
          </a:p>
        </p:txBody>
      </p:sp>
      <p:sp>
        <p:nvSpPr>
          <p:cNvPr id="3" name="Rectangle 17"/>
          <p:cNvSpPr>
            <a:spLocks noChangeArrowheads="1"/>
          </p:cNvSpPr>
          <p:nvPr/>
        </p:nvSpPr>
        <p:spPr bwMode="auto">
          <a:xfrm>
            <a:off x="2523331" y="1974955"/>
            <a:ext cx="5737225" cy="954107"/>
          </a:xfrm>
          <a:prstGeom prst="rect">
            <a:avLst/>
          </a:prstGeom>
          <a:noFill/>
          <a:ln w="9525">
            <a:noFill/>
            <a:miter lim="800000"/>
            <a:headEnd/>
            <a:tailEnd/>
          </a:ln>
          <a:effectLst/>
        </p:spPr>
        <p:txBody>
          <a:bodyPr>
            <a:spAutoFit/>
          </a:bodyPr>
          <a:lstStyle/>
          <a:p>
            <a:pPr algn="ctr"/>
            <a:r>
              <a:rPr lang="es-MX" sz="2600" b="1" dirty="0" smtClean="0"/>
              <a:t>“</a:t>
            </a:r>
            <a:r>
              <a:rPr lang="es-MX" sz="2800" b="1" dirty="0" smtClean="0"/>
              <a:t>ETAPAS HISTÓRICAS DEL CUIDADO DE ENFERMERÍA</a:t>
            </a:r>
            <a:r>
              <a:rPr lang="es-MX" sz="2600" b="1" dirty="0" smtClean="0"/>
              <a:t>”</a:t>
            </a:r>
            <a:endParaRPr lang="es-MX" sz="2600" b="1" dirty="0"/>
          </a:p>
        </p:txBody>
      </p:sp>
      <p:sp>
        <p:nvSpPr>
          <p:cNvPr id="4" name="Text Box 18"/>
          <p:cNvSpPr txBox="1">
            <a:spLocks noChangeArrowheads="1"/>
          </p:cNvSpPr>
          <p:nvPr/>
        </p:nvSpPr>
        <p:spPr bwMode="auto">
          <a:xfrm>
            <a:off x="3132138" y="4365625"/>
            <a:ext cx="4627562" cy="366713"/>
          </a:xfrm>
          <a:prstGeom prst="rect">
            <a:avLst/>
          </a:prstGeom>
          <a:noFill/>
          <a:ln w="9525">
            <a:noFill/>
            <a:miter lim="800000"/>
            <a:headEnd/>
            <a:tailEnd/>
          </a:ln>
          <a:effectLst/>
        </p:spPr>
        <p:txBody>
          <a:bodyPr>
            <a:spAutoFit/>
          </a:bodyPr>
          <a:lstStyle/>
          <a:p>
            <a:endParaRPr lang="es-ES" dirty="0"/>
          </a:p>
        </p:txBody>
      </p:sp>
      <p:sp>
        <p:nvSpPr>
          <p:cNvPr id="5" name="Rectangle 19"/>
          <p:cNvSpPr>
            <a:spLocks noChangeArrowheads="1"/>
          </p:cNvSpPr>
          <p:nvPr/>
        </p:nvSpPr>
        <p:spPr bwMode="auto">
          <a:xfrm>
            <a:off x="1832206" y="3429000"/>
            <a:ext cx="6555797" cy="1008062"/>
          </a:xfrm>
          <a:prstGeom prst="rect">
            <a:avLst/>
          </a:prstGeom>
          <a:noFill/>
          <a:ln w="9525">
            <a:noFill/>
            <a:miter lim="800000"/>
            <a:headEnd/>
            <a:tailEnd/>
          </a:ln>
          <a:effectLst/>
        </p:spPr>
        <p:txBody>
          <a:bodyPr wrap="none" anchor="ctr"/>
          <a:lstStyle/>
          <a:p>
            <a:pPr algn="ctr"/>
            <a:r>
              <a:rPr lang="es-MX" sz="2400" b="1" dirty="0"/>
              <a:t>Unidad </a:t>
            </a:r>
            <a:r>
              <a:rPr lang="es-MX" sz="2400" b="1" dirty="0" smtClean="0"/>
              <a:t>2 </a:t>
            </a:r>
            <a:r>
              <a:rPr lang="es-MX" sz="2400" dirty="0"/>
              <a:t>del programa correspondiente</a:t>
            </a:r>
          </a:p>
          <a:p>
            <a:pPr algn="ctr"/>
            <a:r>
              <a:rPr lang="es-MX" sz="2400" dirty="0" smtClean="0"/>
              <a:t>a </a:t>
            </a:r>
            <a:r>
              <a:rPr lang="es-MX" sz="2400" dirty="0"/>
              <a:t>la U.A. de </a:t>
            </a:r>
            <a:r>
              <a:rPr lang="es-MX" sz="2400" b="1" dirty="0" smtClean="0"/>
              <a:t>Historia de la Enfermería </a:t>
            </a:r>
          </a:p>
          <a:p>
            <a:pPr algn="ctr"/>
            <a:r>
              <a:rPr lang="es-MX" sz="2400" dirty="0" smtClean="0"/>
              <a:t>de la </a:t>
            </a:r>
            <a:r>
              <a:rPr lang="es-MX" sz="2400" dirty="0"/>
              <a:t>Lic. en </a:t>
            </a:r>
            <a:r>
              <a:rPr lang="es-MX" sz="2400" dirty="0" smtClean="0"/>
              <a:t>Enfermería</a:t>
            </a:r>
            <a:endParaRPr lang="es-ES" sz="2400" dirty="0"/>
          </a:p>
        </p:txBody>
      </p:sp>
      <p:sp>
        <p:nvSpPr>
          <p:cNvPr id="6" name="Rectangle 20"/>
          <p:cNvSpPr>
            <a:spLocks noChangeArrowheads="1"/>
          </p:cNvSpPr>
          <p:nvPr/>
        </p:nvSpPr>
        <p:spPr bwMode="auto">
          <a:xfrm>
            <a:off x="2035175" y="4797425"/>
            <a:ext cx="6713538" cy="1631216"/>
          </a:xfrm>
          <a:prstGeom prst="rect">
            <a:avLst/>
          </a:prstGeom>
          <a:noFill/>
          <a:ln w="9525">
            <a:noFill/>
            <a:miter lim="800000"/>
            <a:headEnd/>
            <a:tailEnd/>
          </a:ln>
          <a:effectLst/>
        </p:spPr>
        <p:txBody>
          <a:bodyPr>
            <a:spAutoFit/>
          </a:bodyPr>
          <a:lstStyle/>
          <a:p>
            <a:pPr algn="ctr"/>
            <a:r>
              <a:rPr lang="es-ES" sz="2000" dirty="0"/>
              <a:t>PRESENTA:</a:t>
            </a:r>
            <a:r>
              <a:rPr lang="es-ES" sz="2000" b="1" dirty="0"/>
              <a:t/>
            </a:r>
            <a:br>
              <a:rPr lang="es-ES" sz="2000" b="1" dirty="0"/>
            </a:br>
            <a:r>
              <a:rPr lang="es-MX" sz="2000" b="1" dirty="0"/>
              <a:t/>
            </a:r>
            <a:br>
              <a:rPr lang="es-MX" sz="2000" b="1" dirty="0"/>
            </a:br>
            <a:r>
              <a:rPr lang="es-MX" sz="2000" b="1" dirty="0"/>
              <a:t>MTRA. </a:t>
            </a:r>
            <a:r>
              <a:rPr lang="es-MX" sz="2000" b="1" dirty="0" smtClean="0"/>
              <a:t>EN </a:t>
            </a:r>
            <a:r>
              <a:rPr lang="es-MX" sz="2000" b="1" dirty="0"/>
              <a:t>A.M. VICTORIA MALDONADO GONZÁLEZ</a:t>
            </a:r>
            <a:br>
              <a:rPr lang="es-MX" sz="2000" b="1" dirty="0"/>
            </a:br>
            <a:r>
              <a:rPr lang="es-MX" sz="2000" b="1" dirty="0"/>
              <a:t/>
            </a:r>
            <a:br>
              <a:rPr lang="es-MX" sz="2000" b="1" dirty="0"/>
            </a:br>
            <a:r>
              <a:rPr lang="es-MX" sz="2000" b="1" dirty="0" smtClean="0"/>
              <a:t>                                               </a:t>
            </a:r>
            <a:r>
              <a:rPr lang="es-ES" dirty="0" smtClean="0"/>
              <a:t>TOLUCA</a:t>
            </a:r>
            <a:r>
              <a:rPr lang="es-ES" dirty="0"/>
              <a:t>, </a:t>
            </a:r>
            <a:r>
              <a:rPr lang="es-ES" dirty="0" smtClean="0"/>
              <a:t>MÉXICO, </a:t>
            </a:r>
            <a:r>
              <a:rPr lang="es-ES" dirty="0" smtClean="0"/>
              <a:t>OCTUBRE DE 2016</a:t>
            </a:r>
            <a:endParaRPr lang="es-ES" dirty="0"/>
          </a:p>
        </p:txBody>
      </p:sp>
      <p:pic>
        <p:nvPicPr>
          <p:cNvPr id="7" name="6 Imagen" descr="Escudo UAEMex.JPG"/>
          <p:cNvPicPr>
            <a:picLocks noChangeAspect="1"/>
          </p:cNvPicPr>
          <p:nvPr/>
        </p:nvPicPr>
        <p:blipFill>
          <a:blip r:embed="rId2" cstate="print"/>
          <a:stretch>
            <a:fillRect/>
          </a:stretch>
        </p:blipFill>
        <p:spPr>
          <a:xfrm>
            <a:off x="226764" y="188639"/>
            <a:ext cx="1345655" cy="125332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8" name="Picture 4" descr="http://www.uaemex.mx/fenfermeria/objetivos_clip_image004.jpg"/>
          <p:cNvPicPr>
            <a:picLocks noChangeAspect="1" noChangeArrowheads="1"/>
          </p:cNvPicPr>
          <p:nvPr/>
        </p:nvPicPr>
        <p:blipFill>
          <a:blip r:embed="rId3" cstate="print"/>
          <a:srcRect/>
          <a:stretch>
            <a:fillRect/>
          </a:stretch>
        </p:blipFill>
        <p:spPr bwMode="auto">
          <a:xfrm>
            <a:off x="399729" y="5438109"/>
            <a:ext cx="1287758" cy="103375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cxnSp>
        <p:nvCxnSpPr>
          <p:cNvPr id="9" name="8 Conector recto"/>
          <p:cNvCxnSpPr/>
          <p:nvPr/>
        </p:nvCxnSpPr>
        <p:spPr>
          <a:xfrm flipH="1">
            <a:off x="899592" y="1628800"/>
            <a:ext cx="22458" cy="3672408"/>
          </a:xfrm>
          <a:prstGeom prst="line">
            <a:avLst/>
          </a:prstGeom>
          <a:ln w="5715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043608" y="1700808"/>
            <a:ext cx="0" cy="3312368"/>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1115616" y="1844824"/>
            <a:ext cx="0" cy="3312368"/>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1187624" y="1988840"/>
            <a:ext cx="0" cy="3312368"/>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4787097"/>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4644008" y="1052736"/>
            <a:ext cx="4038600" cy="4525963"/>
          </a:xfrm>
        </p:spPr>
        <p:txBody>
          <a:bodyPr/>
          <a:lstStyle/>
          <a:p>
            <a:pPr marL="0" indent="0">
              <a:buNone/>
            </a:pPr>
            <a:endParaRPr lang="es-MX" sz="2400" dirty="0" smtClean="0">
              <a:latin typeface="Arial" pitchFamily="34" charset="0"/>
              <a:cs typeface="Arial" pitchFamily="34" charset="0"/>
            </a:endParaRPr>
          </a:p>
          <a:p>
            <a:pPr marL="0" indent="0" algn="ctr">
              <a:buNone/>
            </a:pPr>
            <a:r>
              <a:rPr lang="es-MX" sz="2400" b="1" dirty="0" smtClean="0">
                <a:latin typeface="Arial" pitchFamily="34" charset="0"/>
                <a:cs typeface="Arial" pitchFamily="34" charset="0"/>
              </a:rPr>
              <a:t>VIUDAS</a:t>
            </a:r>
          </a:p>
          <a:p>
            <a:pPr marL="0" indent="0" algn="ctr">
              <a:buNone/>
            </a:pPr>
            <a:endParaRPr lang="es-MX" sz="2000" b="1" dirty="0">
              <a:latin typeface="Arial" pitchFamily="34" charset="0"/>
              <a:cs typeface="Arial" pitchFamily="34" charset="0"/>
            </a:endParaRPr>
          </a:p>
          <a:p>
            <a:pPr algn="just"/>
            <a:r>
              <a:rPr lang="es-MX" sz="2400" dirty="0">
                <a:latin typeface="Arial" pitchFamily="34" charset="0"/>
                <a:cs typeface="Arial" pitchFamily="34" charset="0"/>
              </a:rPr>
              <a:t>El título de viuda también se utilizaba como acepción de respeto por la edad.</a:t>
            </a:r>
          </a:p>
          <a:p>
            <a:pPr algn="just"/>
            <a:r>
              <a:rPr lang="es-MX" sz="2400" dirty="0">
                <a:latin typeface="Arial" pitchFamily="34" charset="0"/>
                <a:cs typeface="Arial" pitchFamily="34" charset="0"/>
              </a:rPr>
              <a:t>Se dedicaban a trabajar con los enfermos y los pobres. </a:t>
            </a:r>
          </a:p>
          <a:p>
            <a:endParaRPr lang="es-MX" dirty="0"/>
          </a:p>
        </p:txBody>
      </p:sp>
      <p:pic>
        <p:nvPicPr>
          <p:cNvPr id="3076" name="Picture 4" descr="Resultado de imagen para viudas diaconisas"/>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rot="21213650">
            <a:off x="825312" y="799517"/>
            <a:ext cx="3486844" cy="5292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59027"/>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971600" y="1052736"/>
            <a:ext cx="3816424" cy="4206240"/>
          </a:xfrm>
        </p:spPr>
        <p:txBody>
          <a:bodyPr/>
          <a:lstStyle/>
          <a:p>
            <a:pPr marL="0" indent="0">
              <a:buNone/>
            </a:pPr>
            <a:endParaRPr lang="es-MX" sz="2400" dirty="0" smtClean="0">
              <a:latin typeface="Berlin Sans FB" panose="020E0602020502020306" pitchFamily="34" charset="0"/>
            </a:endParaRPr>
          </a:p>
          <a:p>
            <a:pPr marL="0" indent="0" algn="ctr">
              <a:buNone/>
            </a:pPr>
            <a:endParaRPr lang="es-MX" sz="2400" dirty="0">
              <a:latin typeface="Arial" pitchFamily="34" charset="0"/>
              <a:cs typeface="Arial" pitchFamily="34" charset="0"/>
            </a:endParaRPr>
          </a:p>
          <a:p>
            <a:pPr marL="0" indent="0" algn="ctr">
              <a:buNone/>
            </a:pPr>
            <a:r>
              <a:rPr lang="es-MX" sz="2400" b="1" dirty="0" smtClean="0">
                <a:latin typeface="Arial" pitchFamily="34" charset="0"/>
                <a:cs typeface="Arial" pitchFamily="34" charset="0"/>
              </a:rPr>
              <a:t>VIRGENES</a:t>
            </a:r>
          </a:p>
          <a:p>
            <a:pPr marL="0" indent="0" algn="ctr">
              <a:buNone/>
            </a:pPr>
            <a:endParaRPr lang="es-MX" sz="1400" dirty="0">
              <a:latin typeface="Arial" pitchFamily="34" charset="0"/>
              <a:cs typeface="Arial" pitchFamily="34" charset="0"/>
            </a:endParaRPr>
          </a:p>
          <a:p>
            <a:pPr marL="0" indent="0" algn="just">
              <a:buNone/>
            </a:pPr>
            <a:r>
              <a:rPr lang="es-MX" sz="2400" dirty="0" smtClean="0">
                <a:latin typeface="Arial" pitchFamily="34" charset="0"/>
                <a:cs typeface="Arial" pitchFamily="34" charset="0"/>
              </a:rPr>
              <a:t>Grupo </a:t>
            </a:r>
            <a:r>
              <a:rPr lang="es-MX" sz="2400" dirty="0">
                <a:latin typeface="Arial" pitchFamily="34" charset="0"/>
                <a:cs typeface="Arial" pitchFamily="34" charset="0"/>
              </a:rPr>
              <a:t>más dedicado a labores eclesiales y ejercicios religiosos que fueron las precursoras de las </a:t>
            </a:r>
            <a:r>
              <a:rPr lang="es-MX" sz="2400" dirty="0" smtClean="0">
                <a:latin typeface="Arial" pitchFamily="34" charset="0"/>
                <a:cs typeface="Arial" pitchFamily="34" charset="0"/>
              </a:rPr>
              <a:t>monjas.</a:t>
            </a:r>
            <a:endParaRPr lang="es-MX" sz="2400" dirty="0">
              <a:latin typeface="Arial" pitchFamily="34" charset="0"/>
              <a:cs typeface="Arial" pitchFamily="34" charset="0"/>
            </a:endParaRPr>
          </a:p>
          <a:p>
            <a:endParaRPr lang="es-MX" dirty="0"/>
          </a:p>
        </p:txBody>
      </p:sp>
      <p:pic>
        <p:nvPicPr>
          <p:cNvPr id="5" name="Marcador de contenido 4"/>
          <p:cNvPicPr>
            <a:picLocks noGrp="1" noChangeAspect="1"/>
          </p:cNvPicPr>
          <p:nvPr>
            <p:ph sz="half" idx="2"/>
          </p:nvPr>
        </p:nvPicPr>
        <p:blipFill>
          <a:blip r:embed="rId2"/>
          <a:stretch>
            <a:fillRect/>
          </a:stretch>
        </p:blipFill>
        <p:spPr>
          <a:xfrm rot="392062">
            <a:off x="5292080" y="548680"/>
            <a:ext cx="2952328" cy="5406041"/>
          </a:xfrm>
          <a:prstGeom prst="rect">
            <a:avLst/>
          </a:prstGeom>
        </p:spPr>
      </p:pic>
    </p:spTree>
    <p:extLst>
      <p:ext uri="{BB962C8B-B14F-4D97-AF65-F5344CB8AC3E}">
        <p14:creationId xmlns:p14="http://schemas.microsoft.com/office/powerpoint/2010/main" val="453213011"/>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683568" y="404664"/>
            <a:ext cx="7890799" cy="4206240"/>
          </a:xfrm>
        </p:spPr>
        <p:txBody>
          <a:bodyPr>
            <a:noAutofit/>
          </a:bodyPr>
          <a:lstStyle/>
          <a:p>
            <a:pPr marL="0" indent="0" algn="ctr">
              <a:buNone/>
            </a:pPr>
            <a:r>
              <a:rPr lang="es-MX" sz="2400" b="1" dirty="0">
                <a:latin typeface="Arial" pitchFamily="34" charset="0"/>
                <a:cs typeface="Arial" pitchFamily="34" charset="0"/>
              </a:rPr>
              <a:t>MATRONAS </a:t>
            </a:r>
            <a:r>
              <a:rPr lang="es-MX" sz="2400" b="1" dirty="0" smtClean="0">
                <a:latin typeface="Arial" pitchFamily="34" charset="0"/>
                <a:cs typeface="Arial" pitchFamily="34" charset="0"/>
              </a:rPr>
              <a:t>ROMANAS</a:t>
            </a:r>
          </a:p>
          <a:p>
            <a:pPr marL="0" indent="0" algn="just">
              <a:buNone/>
            </a:pPr>
            <a:endParaRPr lang="es-MX" sz="1200" dirty="0">
              <a:latin typeface="Arial" pitchFamily="34" charset="0"/>
              <a:cs typeface="Arial" pitchFamily="34" charset="0"/>
            </a:endParaRPr>
          </a:p>
          <a:p>
            <a:pPr marL="0" indent="0" algn="just">
              <a:buNone/>
            </a:pPr>
            <a:r>
              <a:rPr lang="es-MX" sz="2400" dirty="0" smtClean="0">
                <a:latin typeface="Arial" pitchFamily="34" charset="0"/>
                <a:cs typeface="Arial" pitchFamily="34" charset="0"/>
              </a:rPr>
              <a:t>Aparecieron </a:t>
            </a:r>
            <a:r>
              <a:rPr lang="es-MX" sz="2400" dirty="0">
                <a:latin typeface="Arial" pitchFamily="34" charset="0"/>
                <a:cs typeface="Arial" pitchFamily="34" charset="0"/>
              </a:rPr>
              <a:t>cuando el cristianismo se infiltro entre las clases dominantes romanas, siendo la matrona la mujer rica que atendía  a los enfermos a los pobres y a los menesterosos</a:t>
            </a:r>
            <a:r>
              <a:rPr lang="es-MX" sz="2400" dirty="0" smtClean="0">
                <a:latin typeface="Arial" pitchFamily="34" charset="0"/>
                <a:cs typeface="Arial" pitchFamily="34" charset="0"/>
              </a:rPr>
              <a:t>.</a:t>
            </a:r>
          </a:p>
          <a:p>
            <a:pPr marL="0" indent="0">
              <a:buNone/>
            </a:pPr>
            <a:endParaRPr lang="es-MX" sz="900" dirty="0">
              <a:latin typeface="Berlin Sans FB" panose="020E0602020502020306" pitchFamily="34" charset="0"/>
            </a:endParaRPr>
          </a:p>
          <a:p>
            <a:pPr marL="0" indent="0" algn="just">
              <a:buNone/>
            </a:pPr>
            <a:r>
              <a:rPr lang="es-MX" sz="2400" b="1" dirty="0" smtClean="0">
                <a:latin typeface="Arial" pitchFamily="34" charset="0"/>
                <a:cs typeface="Arial" pitchFamily="34" charset="0"/>
              </a:rPr>
              <a:t>	</a:t>
            </a:r>
            <a:r>
              <a:rPr lang="es-MX" sz="2000" b="1" dirty="0" smtClean="0">
                <a:latin typeface="Arial" pitchFamily="34" charset="0"/>
                <a:cs typeface="Arial" pitchFamily="34" charset="0"/>
              </a:rPr>
              <a:t>MARCELA: </a:t>
            </a:r>
            <a:r>
              <a:rPr lang="es-MX" sz="2000" dirty="0" smtClean="0">
                <a:latin typeface="Arial" pitchFamily="34" charset="0"/>
                <a:cs typeface="Arial" pitchFamily="34" charset="0"/>
              </a:rPr>
              <a:t>Destinó </a:t>
            </a:r>
            <a:r>
              <a:rPr lang="es-MX" sz="2000" dirty="0">
                <a:latin typeface="Arial" pitchFamily="34" charset="0"/>
                <a:cs typeface="Arial" pitchFamily="34" charset="0"/>
              </a:rPr>
              <a:t>su palacio a la instalación del primer monasterio. Se preocupó de la formación de sus seguidoras en el cuidado del </a:t>
            </a:r>
            <a:r>
              <a:rPr lang="es-MX" sz="2000" dirty="0" smtClean="0">
                <a:latin typeface="Arial" pitchFamily="34" charset="0"/>
                <a:cs typeface="Arial" pitchFamily="34" charset="0"/>
              </a:rPr>
              <a:t>enfermo.</a:t>
            </a:r>
          </a:p>
          <a:p>
            <a:pPr marL="0" indent="0">
              <a:buNone/>
            </a:pPr>
            <a:endParaRPr lang="es-MX" dirty="0"/>
          </a:p>
        </p:txBody>
      </p:sp>
      <p:pic>
        <p:nvPicPr>
          <p:cNvPr id="4100" name="Picture 4" descr="Resultado de imagen para matronas romanas, MARCE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56688">
            <a:off x="3850606" y="3736772"/>
            <a:ext cx="2088771"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6961408"/>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79513" y="260648"/>
            <a:ext cx="6315739" cy="4206240"/>
          </a:xfrm>
        </p:spPr>
        <p:txBody>
          <a:bodyPr>
            <a:noAutofit/>
          </a:bodyPr>
          <a:lstStyle/>
          <a:p>
            <a:pPr marL="0" indent="0" algn="just">
              <a:buNone/>
            </a:pPr>
            <a:r>
              <a:rPr lang="es-MX" sz="2200" b="1" dirty="0" smtClean="0">
                <a:latin typeface="Arial" pitchFamily="34" charset="0"/>
                <a:cs typeface="Arial" pitchFamily="34" charset="0"/>
              </a:rPr>
              <a:t>FABIOLA: </a:t>
            </a:r>
            <a:r>
              <a:rPr lang="es-MX" sz="2200" dirty="0" smtClean="0">
                <a:latin typeface="Arial" pitchFamily="34" charset="0"/>
                <a:cs typeface="Arial" pitchFamily="34" charset="0"/>
              </a:rPr>
              <a:t>Su </a:t>
            </a:r>
            <a:r>
              <a:rPr lang="es-MX" sz="2200" dirty="0">
                <a:latin typeface="Arial" pitchFamily="34" charset="0"/>
                <a:cs typeface="Arial" pitchFamily="34" charset="0"/>
              </a:rPr>
              <a:t>palacio </a:t>
            </a:r>
            <a:r>
              <a:rPr lang="es-MX" sz="2200" dirty="0" smtClean="0">
                <a:latin typeface="Arial" pitchFamily="34" charset="0"/>
                <a:cs typeface="Arial" pitchFamily="34" charset="0"/>
              </a:rPr>
              <a:t>fue el </a:t>
            </a:r>
            <a:r>
              <a:rPr lang="es-MX" sz="2200" dirty="0">
                <a:latin typeface="Arial" pitchFamily="34" charset="0"/>
                <a:cs typeface="Arial" pitchFamily="34" charset="0"/>
              </a:rPr>
              <a:t>primer hospital público en Europa, trabajando en ella como </a:t>
            </a:r>
            <a:r>
              <a:rPr lang="es-MX" sz="2200" dirty="0" smtClean="0">
                <a:latin typeface="Arial" pitchFamily="34" charset="0"/>
                <a:cs typeface="Arial" pitchFamily="34" charset="0"/>
              </a:rPr>
              <a:t>cuidadora.</a:t>
            </a:r>
            <a:endParaRPr lang="es-MX" sz="2200" dirty="0">
              <a:latin typeface="Arial" pitchFamily="34" charset="0"/>
              <a:cs typeface="Arial" pitchFamily="34" charset="0"/>
            </a:endParaRPr>
          </a:p>
          <a:p>
            <a:endParaRPr lang="es-MX" dirty="0"/>
          </a:p>
        </p:txBody>
      </p:sp>
      <p:sp>
        <p:nvSpPr>
          <p:cNvPr id="8" name="Marcador de contenido 2"/>
          <p:cNvSpPr txBox="1">
            <a:spLocks/>
          </p:cNvSpPr>
          <p:nvPr/>
        </p:nvSpPr>
        <p:spPr>
          <a:xfrm>
            <a:off x="3995936" y="4652309"/>
            <a:ext cx="4680520" cy="42062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just">
              <a:buNone/>
            </a:pPr>
            <a:r>
              <a:rPr lang="es-MX" sz="2200" b="1" dirty="0" smtClean="0">
                <a:latin typeface="Arial" pitchFamily="34" charset="0"/>
                <a:cs typeface="Arial" pitchFamily="34" charset="0"/>
              </a:rPr>
              <a:t>PAULA: </a:t>
            </a:r>
            <a:r>
              <a:rPr lang="es-MX" sz="2200" dirty="0" smtClean="0">
                <a:latin typeface="Arial" pitchFamily="34" charset="0"/>
                <a:cs typeface="Arial" pitchFamily="34" charset="0"/>
              </a:rPr>
              <a:t>Dedicaba su vida a la caridad, emigro a Palestina fundando una serie de hospitales en los que ella cuidaba personalmente a los enfermos.</a:t>
            </a:r>
          </a:p>
          <a:p>
            <a:pPr algn="just"/>
            <a:endParaRPr lang="es-MX" dirty="0"/>
          </a:p>
        </p:txBody>
      </p:sp>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28800"/>
            <a:ext cx="2913112"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descr="Resultado de imagen para matronas romanas, pau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99233">
            <a:off x="5775453" y="1191363"/>
            <a:ext cx="2607126" cy="3179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12972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1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000" b="1" dirty="0" smtClean="0"/>
              <a:t>INSTITUCIONES PARA EL CUIDADO DEL ENFERMO</a:t>
            </a:r>
            <a:endParaRPr lang="es-MX" sz="3000" b="1" dirty="0"/>
          </a:p>
        </p:txBody>
      </p:sp>
      <p:sp>
        <p:nvSpPr>
          <p:cNvPr id="3" name="Marcador de contenido 2"/>
          <p:cNvSpPr>
            <a:spLocks noGrp="1"/>
          </p:cNvSpPr>
          <p:nvPr>
            <p:ph idx="1"/>
          </p:nvPr>
        </p:nvSpPr>
        <p:spPr>
          <a:xfrm>
            <a:off x="323529" y="2011680"/>
            <a:ext cx="3744415" cy="3937600"/>
          </a:xfrm>
        </p:spPr>
        <p:txBody>
          <a:bodyPr>
            <a:normAutofit fontScale="77500" lnSpcReduction="20000"/>
          </a:bodyPr>
          <a:lstStyle/>
          <a:p>
            <a:pPr algn="just"/>
            <a:r>
              <a:rPr lang="es-MX" sz="3100" dirty="0">
                <a:latin typeface="Arial" pitchFamily="34" charset="0"/>
                <a:cs typeface="Arial" pitchFamily="34" charset="0"/>
              </a:rPr>
              <a:t>Los hospitales cristianos incluían los cuidados </a:t>
            </a:r>
            <a:r>
              <a:rPr lang="es-MX" sz="3100" dirty="0" smtClean="0">
                <a:latin typeface="Arial" pitchFamily="34" charset="0"/>
                <a:cs typeface="Arial" pitchFamily="34" charset="0"/>
              </a:rPr>
              <a:t>prolongados.</a:t>
            </a:r>
          </a:p>
          <a:p>
            <a:pPr marL="0" indent="0" algn="just">
              <a:buNone/>
            </a:pPr>
            <a:endParaRPr lang="es-MX" sz="1800" dirty="0">
              <a:latin typeface="Arial" pitchFamily="34" charset="0"/>
              <a:cs typeface="Arial" pitchFamily="34" charset="0"/>
            </a:endParaRPr>
          </a:p>
          <a:p>
            <a:pPr algn="just"/>
            <a:r>
              <a:rPr lang="es-MX" sz="3100" dirty="0" smtClean="0">
                <a:latin typeface="Arial" pitchFamily="34" charset="0"/>
                <a:cs typeface="Arial" pitchFamily="34" charset="0"/>
              </a:rPr>
              <a:t>En los hospitales se ofrecía una primera asistencia y un periodo de convalecencia para devolver cuanto antes a los soldados al ejército.</a:t>
            </a:r>
          </a:p>
          <a:p>
            <a:endParaRPr lang="es-MX" dirty="0"/>
          </a:p>
        </p:txBody>
      </p:sp>
      <p:pic>
        <p:nvPicPr>
          <p:cNvPr id="4" name="Imagen 3"/>
          <p:cNvPicPr>
            <a:picLocks noChangeAspect="1"/>
          </p:cNvPicPr>
          <p:nvPr/>
        </p:nvPicPr>
        <p:blipFill>
          <a:blip r:embed="rId2"/>
          <a:stretch>
            <a:fillRect/>
          </a:stretch>
        </p:blipFill>
        <p:spPr>
          <a:xfrm>
            <a:off x="4644008" y="1556792"/>
            <a:ext cx="3798739" cy="4906190"/>
          </a:xfrm>
          <a:prstGeom prst="rect">
            <a:avLst/>
          </a:prstGeom>
        </p:spPr>
      </p:pic>
    </p:spTree>
    <p:extLst>
      <p:ext uri="{BB962C8B-B14F-4D97-AF65-F5344CB8AC3E}">
        <p14:creationId xmlns:p14="http://schemas.microsoft.com/office/powerpoint/2010/main" val="3739757659"/>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8864" y="-99392"/>
            <a:ext cx="8229600" cy="1143000"/>
          </a:xfrm>
        </p:spPr>
        <p:txBody>
          <a:bodyPr>
            <a:normAutofit/>
          </a:bodyPr>
          <a:lstStyle/>
          <a:p>
            <a:pPr algn="ctr"/>
            <a:r>
              <a:rPr lang="es-MX" sz="3000" b="1" dirty="0" smtClean="0">
                <a:latin typeface="Arial" pitchFamily="34" charset="0"/>
                <a:cs typeface="Arial" pitchFamily="34" charset="0"/>
              </a:rPr>
              <a:t>Primeros hospitales cristianos</a:t>
            </a:r>
            <a:endParaRPr lang="es-MX" sz="3000" b="1" dirty="0">
              <a:latin typeface="Arial" pitchFamily="34" charset="0"/>
              <a:cs typeface="Arial" pitchFamily="34" charset="0"/>
            </a:endParaRPr>
          </a:p>
        </p:txBody>
      </p:sp>
      <p:sp>
        <p:nvSpPr>
          <p:cNvPr id="3" name="Marcador de contenido 2"/>
          <p:cNvSpPr>
            <a:spLocks noGrp="1"/>
          </p:cNvSpPr>
          <p:nvPr>
            <p:ph idx="1"/>
          </p:nvPr>
        </p:nvSpPr>
        <p:spPr>
          <a:xfrm>
            <a:off x="805475" y="1196752"/>
            <a:ext cx="3515170" cy="4912212"/>
          </a:xfrm>
        </p:spPr>
        <p:txBody>
          <a:bodyPr>
            <a:normAutofit fontScale="70000" lnSpcReduction="20000"/>
          </a:bodyPr>
          <a:lstStyle/>
          <a:p>
            <a:pPr marL="0" indent="0">
              <a:buNone/>
            </a:pPr>
            <a:r>
              <a:rPr lang="es-MX" sz="2800" dirty="0" smtClean="0">
                <a:latin typeface="Arial" pitchFamily="34" charset="0"/>
                <a:cs typeface="Arial" pitchFamily="34" charset="0"/>
              </a:rPr>
              <a:t>Llamados  </a:t>
            </a:r>
            <a:r>
              <a:rPr lang="es-MX" sz="2800" b="1" dirty="0" smtClean="0">
                <a:latin typeface="Arial" pitchFamily="34" charset="0"/>
                <a:cs typeface="Arial" pitchFamily="34" charset="0"/>
              </a:rPr>
              <a:t>XENODOQUIOS</a:t>
            </a:r>
          </a:p>
          <a:p>
            <a:pPr marL="0" indent="0">
              <a:buNone/>
            </a:pPr>
            <a:endParaRPr lang="es-MX" sz="2600" dirty="0" smtClean="0">
              <a:latin typeface="Arial" pitchFamily="34" charset="0"/>
              <a:cs typeface="Arial" pitchFamily="34" charset="0"/>
            </a:endParaRPr>
          </a:p>
          <a:p>
            <a:pPr algn="just"/>
            <a:r>
              <a:rPr lang="es-MX" sz="2800" dirty="0" smtClean="0">
                <a:latin typeface="Arial" pitchFamily="34" charset="0"/>
                <a:cs typeface="Arial" pitchFamily="34" charset="0"/>
              </a:rPr>
              <a:t>Fueron hospitales </a:t>
            </a:r>
            <a:r>
              <a:rPr lang="es-MX" sz="2800" dirty="0">
                <a:latin typeface="Arial" pitchFamily="34" charset="0"/>
                <a:cs typeface="Arial" pitchFamily="34" charset="0"/>
              </a:rPr>
              <a:t>primitivos que </a:t>
            </a:r>
            <a:r>
              <a:rPr lang="es-MX" sz="2800" dirty="0" smtClean="0">
                <a:latin typeface="Arial" pitchFamily="34" charset="0"/>
                <a:cs typeface="Arial" pitchFamily="34" charset="0"/>
              </a:rPr>
              <a:t>acogieron </a:t>
            </a:r>
            <a:r>
              <a:rPr lang="es-MX" sz="2800" dirty="0">
                <a:latin typeface="Arial" pitchFamily="34" charset="0"/>
                <a:cs typeface="Arial" pitchFamily="34" charset="0"/>
              </a:rPr>
              <a:t>a los enfermos de la comunidad </a:t>
            </a:r>
            <a:r>
              <a:rPr lang="es-MX" sz="2800" dirty="0" smtClean="0">
                <a:latin typeface="Arial" pitchFamily="34" charset="0"/>
                <a:cs typeface="Arial" pitchFamily="34" charset="0"/>
              </a:rPr>
              <a:t>cristiana, </a:t>
            </a:r>
            <a:r>
              <a:rPr lang="es-MX" sz="2800" dirty="0">
                <a:latin typeface="Arial" pitchFamily="34" charset="0"/>
                <a:cs typeface="Arial" pitchFamily="34" charset="0"/>
              </a:rPr>
              <a:t>pero poco a poco </a:t>
            </a:r>
            <a:r>
              <a:rPr lang="es-MX" sz="2800" dirty="0" smtClean="0">
                <a:latin typeface="Arial" pitchFamily="34" charset="0"/>
                <a:cs typeface="Arial" pitchFamily="34" charset="0"/>
              </a:rPr>
              <a:t>comenzaron </a:t>
            </a:r>
            <a:r>
              <a:rPr lang="es-MX" sz="2800" dirty="0">
                <a:latin typeface="Arial" pitchFamily="34" charset="0"/>
                <a:cs typeface="Arial" pitchFamily="34" charset="0"/>
              </a:rPr>
              <a:t>a acoger a gente </a:t>
            </a:r>
            <a:r>
              <a:rPr lang="es-MX" sz="2800" dirty="0" smtClean="0">
                <a:latin typeface="Arial" pitchFamily="34" charset="0"/>
                <a:cs typeface="Arial" pitchFamily="34" charset="0"/>
              </a:rPr>
              <a:t>necesitada, </a:t>
            </a:r>
            <a:r>
              <a:rPr lang="es-MX" sz="2800" dirty="0">
                <a:latin typeface="Arial" pitchFamily="34" charset="0"/>
                <a:cs typeface="Arial" pitchFamily="34" charset="0"/>
              </a:rPr>
              <a:t>sin </a:t>
            </a:r>
            <a:r>
              <a:rPr lang="es-MX" sz="2800" dirty="0" smtClean="0">
                <a:latin typeface="Arial" pitchFamily="34" charset="0"/>
                <a:cs typeface="Arial" pitchFamily="34" charset="0"/>
              </a:rPr>
              <a:t>hogar.</a:t>
            </a:r>
          </a:p>
          <a:p>
            <a:pPr algn="just"/>
            <a:endParaRPr lang="es-MX" sz="1400" dirty="0" smtClean="0">
              <a:latin typeface="Arial" pitchFamily="34" charset="0"/>
              <a:cs typeface="Arial" pitchFamily="34" charset="0"/>
            </a:endParaRPr>
          </a:p>
          <a:p>
            <a:pPr algn="just"/>
            <a:r>
              <a:rPr lang="es-MX" sz="2800" dirty="0">
                <a:latin typeface="Arial" pitchFamily="34" charset="0"/>
                <a:cs typeface="Arial" pitchFamily="34" charset="0"/>
              </a:rPr>
              <a:t>Q</a:t>
            </a:r>
            <a:r>
              <a:rPr lang="es-MX" sz="2800" dirty="0" smtClean="0">
                <a:latin typeface="Arial" pitchFamily="34" charset="0"/>
                <a:cs typeface="Arial" pitchFamily="34" charset="0"/>
              </a:rPr>
              <a:t>uienes </a:t>
            </a:r>
            <a:r>
              <a:rPr lang="es-MX" sz="2800" dirty="0">
                <a:latin typeface="Arial" pitchFamily="34" charset="0"/>
                <a:cs typeface="Arial" pitchFamily="34" charset="0"/>
              </a:rPr>
              <a:t>llevan la administración y la organización son las </a:t>
            </a:r>
            <a:r>
              <a:rPr lang="es-MX" sz="2800" dirty="0" smtClean="0">
                <a:latin typeface="Arial" pitchFamily="34" charset="0"/>
                <a:cs typeface="Arial" pitchFamily="34" charset="0"/>
              </a:rPr>
              <a:t>diaconisas.</a:t>
            </a:r>
          </a:p>
          <a:p>
            <a:pPr algn="just"/>
            <a:endParaRPr lang="es-MX" sz="1400" dirty="0" smtClean="0">
              <a:latin typeface="Arial" pitchFamily="34" charset="0"/>
              <a:cs typeface="Arial" pitchFamily="34" charset="0"/>
            </a:endParaRPr>
          </a:p>
          <a:p>
            <a:pPr algn="just"/>
            <a:r>
              <a:rPr lang="es-MX" sz="2800" dirty="0" smtClean="0">
                <a:latin typeface="Arial" pitchFamily="34" charset="0"/>
                <a:cs typeface="Arial" pitchFamily="34" charset="0"/>
              </a:rPr>
              <a:t>Ayudando </a:t>
            </a:r>
            <a:r>
              <a:rPr lang="es-MX" sz="2800" dirty="0">
                <a:latin typeface="Arial" pitchFamily="34" charset="0"/>
                <a:cs typeface="Arial" pitchFamily="34" charset="0"/>
              </a:rPr>
              <a:t>para el cuidado a los enfermos </a:t>
            </a:r>
            <a:r>
              <a:rPr lang="es-MX" sz="2800" dirty="0" smtClean="0">
                <a:latin typeface="Arial" pitchFamily="34" charset="0"/>
                <a:cs typeface="Arial" pitchFamily="34" charset="0"/>
              </a:rPr>
              <a:t>estuvieron las </a:t>
            </a:r>
            <a:r>
              <a:rPr lang="es-MX" sz="2800" dirty="0">
                <a:latin typeface="Arial" pitchFamily="34" charset="0"/>
                <a:cs typeface="Arial" pitchFamily="34" charset="0"/>
              </a:rPr>
              <a:t>viudas y vírgenes.</a:t>
            </a:r>
          </a:p>
          <a:p>
            <a:endParaRPr lang="es-MX" dirty="0">
              <a:latin typeface="Berlin Sans FB" panose="020E0602020502020306" pitchFamily="34" charset="0"/>
            </a:endParaRPr>
          </a:p>
        </p:txBody>
      </p:sp>
      <p:pic>
        <p:nvPicPr>
          <p:cNvPr id="4" name="Imagen 3"/>
          <p:cNvPicPr>
            <a:picLocks noChangeAspect="1"/>
          </p:cNvPicPr>
          <p:nvPr/>
        </p:nvPicPr>
        <p:blipFill>
          <a:blip r:embed="rId2"/>
          <a:stretch>
            <a:fillRect/>
          </a:stretch>
        </p:blipFill>
        <p:spPr>
          <a:xfrm>
            <a:off x="4860032" y="1772816"/>
            <a:ext cx="3630176" cy="3630176"/>
          </a:xfrm>
          <a:prstGeom prst="rect">
            <a:avLst/>
          </a:prstGeom>
        </p:spPr>
      </p:pic>
    </p:spTree>
    <p:extLst>
      <p:ext uri="{BB962C8B-B14F-4D97-AF65-F5344CB8AC3E}">
        <p14:creationId xmlns:p14="http://schemas.microsoft.com/office/powerpoint/2010/main" val="476044737"/>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3608" y="548680"/>
            <a:ext cx="7392087" cy="1893196"/>
          </a:xfrm>
        </p:spPr>
        <p:txBody>
          <a:bodyPr>
            <a:normAutofit/>
          </a:bodyPr>
          <a:lstStyle/>
          <a:p>
            <a:pPr algn="ctr"/>
            <a:r>
              <a:rPr lang="es-ES" sz="4000" b="1" dirty="0" smtClean="0"/>
              <a:t>ORDENES MONASTICAS</a:t>
            </a:r>
            <a:endParaRPr lang="es-ES" sz="4000" b="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204864"/>
            <a:ext cx="5442687" cy="4123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5728810"/>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1340768"/>
            <a:ext cx="8016899" cy="5151368"/>
          </a:xfrm>
        </p:spPr>
        <p:txBody>
          <a:bodyPr>
            <a:normAutofit/>
          </a:bodyPr>
          <a:lstStyle/>
          <a:p>
            <a:pPr algn="just"/>
            <a:r>
              <a:rPr lang="es-ES" sz="2400" dirty="0" smtClean="0">
                <a:latin typeface="Arial" panose="020B0604020202020204" pitchFamily="34" charset="0"/>
                <a:cs typeface="Arial" panose="020B0604020202020204" pitchFamily="34" charset="0"/>
              </a:rPr>
              <a:t>En los años 1098 Francia en duque de borgoña y san Roberto de </a:t>
            </a:r>
            <a:r>
              <a:rPr lang="es-ES" sz="2400" dirty="0" err="1" smtClean="0">
                <a:latin typeface="Arial" panose="020B0604020202020204" pitchFamily="34" charset="0"/>
                <a:cs typeface="Arial" panose="020B0604020202020204" pitchFamily="34" charset="0"/>
              </a:rPr>
              <a:t>molesmes</a:t>
            </a:r>
            <a:r>
              <a:rPr lang="es-ES" sz="2400" dirty="0" smtClean="0">
                <a:latin typeface="Arial" panose="020B0604020202020204" pitchFamily="34" charset="0"/>
                <a:cs typeface="Arial" panose="020B0604020202020204" pitchFamily="34" charset="0"/>
              </a:rPr>
              <a:t> fundaron el monasterio en </a:t>
            </a:r>
            <a:r>
              <a:rPr lang="es-ES" sz="2400" dirty="0" err="1" smtClean="0">
                <a:latin typeface="Arial" panose="020B0604020202020204" pitchFamily="34" charset="0"/>
                <a:cs typeface="Arial" panose="020B0604020202020204" pitchFamily="34" charset="0"/>
              </a:rPr>
              <a:t>Citeaux</a:t>
            </a:r>
            <a:r>
              <a:rPr lang="es-ES" sz="2400" dirty="0" smtClean="0">
                <a:latin typeface="Arial" panose="020B0604020202020204" pitchFamily="34" charset="0"/>
                <a:cs typeface="Arial" panose="020B0604020202020204" pitchFamily="34" charset="0"/>
              </a:rPr>
              <a:t>, como una rama de las ordenes monásticas  y por lo tanto guardaban la regla de san Benito.</a:t>
            </a:r>
          </a:p>
          <a:p>
            <a:pPr algn="just"/>
            <a:endParaRPr lang="es-ES" sz="2000" dirty="0" smtClean="0">
              <a:latin typeface="Arial" panose="020B0604020202020204" pitchFamily="34" charset="0"/>
              <a:cs typeface="Arial" panose="020B0604020202020204" pitchFamily="34" charset="0"/>
            </a:endParaRPr>
          </a:p>
          <a:p>
            <a:pPr algn="just"/>
            <a:r>
              <a:rPr lang="es-ES" sz="2400" dirty="0" smtClean="0">
                <a:latin typeface="Arial" panose="020B0604020202020204" pitchFamily="34" charset="0"/>
                <a:cs typeface="Arial" panose="020B0604020202020204" pitchFamily="34" charset="0"/>
              </a:rPr>
              <a:t>Se extendieron por toda Francia y su mayor desarrollo fue en el </a:t>
            </a:r>
            <a:r>
              <a:rPr lang="es-ES" sz="2400" dirty="0" err="1" smtClean="0">
                <a:latin typeface="Arial" panose="020B0604020202020204" pitchFamily="34" charset="0"/>
                <a:cs typeface="Arial" panose="020B0604020202020204" pitchFamily="34" charset="0"/>
              </a:rPr>
              <a:t>Aban</a:t>
            </a:r>
            <a:r>
              <a:rPr lang="es-ES" sz="2400" dirty="0" smtClean="0">
                <a:latin typeface="Arial" panose="020B0604020202020204" pitchFamily="34" charset="0"/>
                <a:cs typeface="Arial" panose="020B0604020202020204" pitchFamily="34" charset="0"/>
              </a:rPr>
              <a:t> San </a:t>
            </a:r>
            <a:r>
              <a:rPr lang="es-ES" sz="2400" dirty="0" err="1" smtClean="0">
                <a:latin typeface="Arial" panose="020B0604020202020204" pitchFamily="34" charset="0"/>
                <a:cs typeface="Arial" panose="020B0604020202020204" pitchFamily="34" charset="0"/>
              </a:rPr>
              <a:t>Bernando</a:t>
            </a:r>
            <a:r>
              <a:rPr lang="es-ES" sz="2400" dirty="0" smtClean="0">
                <a:latin typeface="Arial" panose="020B0604020202020204" pitchFamily="34" charset="0"/>
                <a:cs typeface="Arial" panose="020B0604020202020204" pitchFamily="34" charset="0"/>
              </a:rPr>
              <a:t> de </a:t>
            </a:r>
            <a:r>
              <a:rPr lang="es-ES" sz="2400" dirty="0" err="1" smtClean="0">
                <a:latin typeface="Arial" panose="020B0604020202020204" pitchFamily="34" charset="0"/>
                <a:cs typeface="Arial" panose="020B0604020202020204" pitchFamily="34" charset="0"/>
              </a:rPr>
              <a:t>Claraval</a:t>
            </a:r>
            <a:r>
              <a:rPr lang="es-ES" sz="2400" dirty="0" smtClean="0">
                <a:latin typeface="Arial" panose="020B0604020202020204" pitchFamily="34" charset="0"/>
                <a:cs typeface="Arial" panose="020B0604020202020204" pitchFamily="34" charset="0"/>
              </a:rPr>
              <a:t>  desde el año 1114 hasta 1153  año de su muerte.</a:t>
            </a:r>
          </a:p>
          <a:p>
            <a:endParaRPr lang="es-ES" dirty="0" smtClean="0"/>
          </a:p>
          <a:p>
            <a:endParaRPr lang="es-ES" dirty="0"/>
          </a:p>
        </p:txBody>
      </p:sp>
    </p:spTree>
    <p:extLst>
      <p:ext uri="{BB962C8B-B14F-4D97-AF65-F5344CB8AC3E}">
        <p14:creationId xmlns:p14="http://schemas.microsoft.com/office/powerpoint/2010/main" val="1135466943"/>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8864" y="188640"/>
            <a:ext cx="8229600" cy="1143000"/>
          </a:xfrm>
        </p:spPr>
        <p:txBody>
          <a:bodyPr>
            <a:noAutofit/>
          </a:bodyPr>
          <a:lstStyle/>
          <a:p>
            <a:pPr algn="ctr"/>
            <a:r>
              <a:rPr lang="es-ES" sz="3000" b="1" dirty="0" smtClean="0">
                <a:latin typeface="Arial" pitchFamily="34" charset="0"/>
                <a:cs typeface="Arial" pitchFamily="34" charset="0"/>
              </a:rPr>
              <a:t>ORDEN DE SANTIAGO </a:t>
            </a:r>
            <a:r>
              <a:rPr lang="es-ES" sz="4400" b="1" dirty="0" smtClean="0"/>
              <a:t/>
            </a:r>
            <a:br>
              <a:rPr lang="es-ES" sz="4400" b="1" dirty="0" smtClean="0"/>
            </a:br>
            <a:endParaRPr lang="es-ES" sz="4400" b="1" dirty="0"/>
          </a:p>
        </p:txBody>
      </p:sp>
      <p:sp>
        <p:nvSpPr>
          <p:cNvPr id="3" name="Marcador de contenido 2"/>
          <p:cNvSpPr>
            <a:spLocks noGrp="1"/>
          </p:cNvSpPr>
          <p:nvPr>
            <p:ph idx="1"/>
          </p:nvPr>
        </p:nvSpPr>
        <p:spPr>
          <a:xfrm>
            <a:off x="395536" y="951406"/>
            <a:ext cx="8229600" cy="4525963"/>
          </a:xfrm>
        </p:spPr>
        <p:txBody>
          <a:bodyPr>
            <a:normAutofit/>
          </a:bodyPr>
          <a:lstStyle/>
          <a:p>
            <a:pPr algn="just"/>
            <a:r>
              <a:rPr lang="es-ES" sz="2400" dirty="0" smtClean="0">
                <a:latin typeface="Arial" pitchFamily="34" charset="0"/>
                <a:cs typeface="Arial" pitchFamily="34" charset="0"/>
              </a:rPr>
              <a:t>La orden militar de Santiago fue fundada en 1160 por Fernando  II de León  y 12 caballeros  que decidieron formar la congregación contra el ataque de los musulmanes y proteger a los peregrinos hacia  Santiago de Compostela. </a:t>
            </a:r>
          </a:p>
          <a:p>
            <a:endParaRPr lang="es-ES" dirty="0" smtClean="0"/>
          </a:p>
          <a:p>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45392">
            <a:off x="3607171" y="2996952"/>
            <a:ext cx="1872208" cy="3371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9950168"/>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620688"/>
            <a:ext cx="7704856" cy="4525963"/>
          </a:xfrm>
        </p:spPr>
        <p:txBody>
          <a:bodyPr>
            <a:normAutofit/>
          </a:bodyPr>
          <a:lstStyle/>
          <a:p>
            <a:pPr algn="just"/>
            <a:r>
              <a:rPr lang="es-ES" sz="2400" dirty="0" smtClean="0">
                <a:latin typeface="Arial" pitchFamily="34" charset="0"/>
                <a:cs typeface="Arial" pitchFamily="34" charset="0"/>
              </a:rPr>
              <a:t>Su señal fue un distintivo de la cruz en forma de espada.</a:t>
            </a:r>
          </a:p>
          <a:p>
            <a:pPr algn="just"/>
            <a:endParaRPr lang="es-ES" sz="1100" dirty="0" smtClean="0">
              <a:latin typeface="Arial" pitchFamily="34" charset="0"/>
              <a:cs typeface="Arial" pitchFamily="34" charset="0"/>
            </a:endParaRPr>
          </a:p>
          <a:p>
            <a:pPr algn="just"/>
            <a:r>
              <a:rPr lang="es-ES" sz="2400" dirty="0" smtClean="0">
                <a:latin typeface="Arial" pitchFamily="34" charset="0"/>
                <a:cs typeface="Arial" pitchFamily="34" charset="0"/>
              </a:rPr>
              <a:t>El rey de León  es conocido como el primer caballero de la orden. </a:t>
            </a:r>
          </a:p>
          <a:p>
            <a:pPr algn="just"/>
            <a:endParaRPr lang="es-ES" sz="1200" dirty="0" smtClean="0">
              <a:latin typeface="Arial" pitchFamily="34" charset="0"/>
              <a:cs typeface="Arial" pitchFamily="34" charset="0"/>
            </a:endParaRPr>
          </a:p>
          <a:p>
            <a:pPr algn="just"/>
            <a:r>
              <a:rPr lang="es-ES" sz="2400" dirty="0" smtClean="0">
                <a:latin typeface="Arial" pitchFamily="34" charset="0"/>
                <a:cs typeface="Arial" pitchFamily="34" charset="0"/>
              </a:rPr>
              <a:t>Los peregrinos monjes militares se llamaban  Hermanos de Cáceres.</a:t>
            </a:r>
          </a:p>
          <a:p>
            <a:endParaRPr lang="es-ES" dirty="0" smtClean="0"/>
          </a:p>
          <a:p>
            <a:endParaRPr lang="es-E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84524">
            <a:off x="2432123" y="3813391"/>
            <a:ext cx="3402714" cy="2456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1468517"/>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https://encrypted-tbn0.gstatic.com/images?q=tbn:ANd9GcTVr8vbk7fMppyl5FB8WeeNbNNML8wnnr1IntSCyDJ6M5gtg5Yr"/>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2" name="Rectángulo 11"/>
          <p:cNvSpPr/>
          <p:nvPr/>
        </p:nvSpPr>
        <p:spPr>
          <a:xfrm>
            <a:off x="611560" y="1124744"/>
            <a:ext cx="8167302" cy="1938992"/>
          </a:xfrm>
          <a:prstGeom prst="rect">
            <a:avLst/>
          </a:prstGeom>
        </p:spPr>
        <p:txBody>
          <a:bodyPr wrap="square">
            <a:spAutoFit/>
          </a:bodyPr>
          <a:lstStyle/>
          <a:p>
            <a:pPr algn="just"/>
            <a:r>
              <a:rPr lang="es-MX" sz="2400" dirty="0" smtClean="0">
                <a:latin typeface="Arial" pitchFamily="34" charset="0"/>
                <a:cs typeface="Arial" pitchFamily="34" charset="0"/>
              </a:rPr>
              <a:t>Los </a:t>
            </a:r>
            <a:r>
              <a:rPr lang="es-MX" sz="2400" dirty="0">
                <a:latin typeface="Arial" pitchFamily="34" charset="0"/>
                <a:cs typeface="Arial" pitchFamily="34" charset="0"/>
              </a:rPr>
              <a:t>romanos adoraban varios dioses que provenían de la religión de los griegos. La tradición permitía que la gente siguiera a cualquier dios según su propia voluntad. Como resultado de esta libertad religiosa, múltiples sectas y creencias habían florecido por todo el Imperio Romano</a:t>
            </a:r>
            <a:r>
              <a:rPr lang="es-MX" dirty="0">
                <a:latin typeface="Helvetica Neue" panose="020B0602030504020204" pitchFamily="34" charset="0"/>
                <a:cs typeface="Helvetica Neue" panose="020B0602030504020204" pitchFamily="34" charset="0"/>
              </a:rPr>
              <a:t>.</a:t>
            </a:r>
          </a:p>
        </p:txBody>
      </p:sp>
      <p:pic>
        <p:nvPicPr>
          <p:cNvPr id="13" name="Imagen 12"/>
          <p:cNvPicPr>
            <a:picLocks noChangeAspect="1"/>
          </p:cNvPicPr>
          <p:nvPr/>
        </p:nvPicPr>
        <p:blipFill>
          <a:blip r:embed="rId2"/>
          <a:stretch>
            <a:fillRect/>
          </a:stretch>
        </p:blipFill>
        <p:spPr>
          <a:xfrm rot="21254859">
            <a:off x="2893938" y="3432261"/>
            <a:ext cx="3419246" cy="2994445"/>
          </a:xfrm>
          <a:prstGeom prst="rect">
            <a:avLst/>
          </a:prstGeom>
        </p:spPr>
      </p:pic>
      <p:sp>
        <p:nvSpPr>
          <p:cNvPr id="2" name="1 CuadroTexto"/>
          <p:cNvSpPr txBox="1"/>
          <p:nvPr/>
        </p:nvSpPr>
        <p:spPr>
          <a:xfrm>
            <a:off x="1475656" y="332656"/>
            <a:ext cx="6480720" cy="553998"/>
          </a:xfrm>
          <a:prstGeom prst="rect">
            <a:avLst/>
          </a:prstGeom>
          <a:noFill/>
        </p:spPr>
        <p:txBody>
          <a:bodyPr wrap="square" rtlCol="0">
            <a:spAutoFit/>
          </a:bodyPr>
          <a:lstStyle/>
          <a:p>
            <a:r>
              <a:rPr lang="es-ES" sz="3000" b="1" dirty="0" smtClean="0">
                <a:latin typeface="Arial" pitchFamily="34" charset="0"/>
                <a:cs typeface="Arial" pitchFamily="34" charset="0"/>
              </a:rPr>
              <a:t>NACIMIENTO DEL CRISTIANISMO</a:t>
            </a:r>
            <a:endParaRPr lang="es-MX" sz="3000" b="1" dirty="0">
              <a:latin typeface="Arial" pitchFamily="34" charset="0"/>
              <a:cs typeface="Arial" pitchFamily="34" charset="0"/>
            </a:endParaRPr>
          </a:p>
        </p:txBody>
      </p:sp>
    </p:spTree>
    <p:extLst>
      <p:ext uri="{BB962C8B-B14F-4D97-AF65-F5344CB8AC3E}">
        <p14:creationId xmlns:p14="http://schemas.microsoft.com/office/powerpoint/2010/main" val="1210962570"/>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 sz="3300" b="1" dirty="0" smtClean="0">
                <a:latin typeface="Arial" pitchFamily="34" charset="0"/>
                <a:cs typeface="Arial" pitchFamily="34" charset="0"/>
              </a:rPr>
              <a:t>FRANCISCANOS </a:t>
            </a:r>
            <a:r>
              <a:rPr lang="es-ES" dirty="0" smtClean="0"/>
              <a:t/>
            </a:r>
            <a:br>
              <a:rPr lang="es-ES" dirty="0" smtClean="0"/>
            </a:br>
            <a:endParaRPr lang="es-ES" dirty="0"/>
          </a:p>
        </p:txBody>
      </p:sp>
      <p:sp>
        <p:nvSpPr>
          <p:cNvPr id="3" name="Marcador de contenido 2"/>
          <p:cNvSpPr>
            <a:spLocks noGrp="1"/>
          </p:cNvSpPr>
          <p:nvPr>
            <p:ph idx="1"/>
          </p:nvPr>
        </p:nvSpPr>
        <p:spPr>
          <a:xfrm>
            <a:off x="611560" y="1047801"/>
            <a:ext cx="8229600" cy="4525963"/>
          </a:xfrm>
        </p:spPr>
        <p:txBody>
          <a:bodyPr>
            <a:normAutofit/>
          </a:bodyPr>
          <a:lstStyle/>
          <a:p>
            <a:pPr algn="just"/>
            <a:r>
              <a:rPr lang="es-ES" sz="2400" dirty="0" smtClean="0">
                <a:latin typeface="Arial" pitchFamily="34" charset="0"/>
                <a:cs typeface="Arial" pitchFamily="34" charset="0"/>
              </a:rPr>
              <a:t>La llamaban también orden de los frailes menores fue fundada por san Francisco de </a:t>
            </a:r>
            <a:r>
              <a:rPr lang="es-ES" sz="2400" dirty="0" err="1" smtClean="0">
                <a:latin typeface="Arial" pitchFamily="34" charset="0"/>
                <a:cs typeface="Arial" pitchFamily="34" charset="0"/>
              </a:rPr>
              <a:t>Asis</a:t>
            </a:r>
            <a:r>
              <a:rPr lang="es-ES" sz="2400" dirty="0">
                <a:latin typeface="Arial" pitchFamily="34" charset="0"/>
                <a:cs typeface="Arial" pitchFamily="34" charset="0"/>
              </a:rPr>
              <a:t> </a:t>
            </a:r>
            <a:r>
              <a:rPr lang="es-ES" sz="2400" dirty="0" smtClean="0">
                <a:latin typeface="Arial" pitchFamily="34" charset="0"/>
                <a:cs typeface="Arial" pitchFamily="34" charset="0"/>
              </a:rPr>
              <a:t>Italia en los años 1209.</a:t>
            </a:r>
          </a:p>
          <a:p>
            <a:pPr algn="just"/>
            <a:endParaRPr lang="es-ES" sz="2000" dirty="0" smtClean="0">
              <a:latin typeface="Arial" pitchFamily="34" charset="0"/>
              <a:cs typeface="Arial" pitchFamily="34" charset="0"/>
            </a:endParaRPr>
          </a:p>
          <a:p>
            <a:pPr algn="just"/>
            <a:r>
              <a:rPr lang="es-ES" sz="2400" dirty="0" smtClean="0">
                <a:latin typeface="Arial" pitchFamily="34" charset="0"/>
                <a:cs typeface="Arial" pitchFamily="34" charset="0"/>
              </a:rPr>
              <a:t>En la edad media eran mendicantes, es decir, que se mantenías de las limosnas de los fieles para su sustento.</a:t>
            </a:r>
          </a:p>
          <a:p>
            <a:endParaRPr lang="es-ES"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0162"/>
          <a:stretch/>
        </p:blipFill>
        <p:spPr bwMode="auto">
          <a:xfrm>
            <a:off x="1979712" y="4005064"/>
            <a:ext cx="5040560" cy="2188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8880456"/>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764704"/>
            <a:ext cx="8229600" cy="4525963"/>
          </a:xfrm>
        </p:spPr>
        <p:txBody>
          <a:bodyPr>
            <a:normAutofit/>
          </a:bodyPr>
          <a:lstStyle/>
          <a:p>
            <a:pPr algn="just"/>
            <a:r>
              <a:rPr lang="es-ES" sz="2400" dirty="0" smtClean="0">
                <a:latin typeface="Arial" pitchFamily="34" charset="0"/>
                <a:cs typeface="Arial" pitchFamily="34" charset="0"/>
              </a:rPr>
              <a:t>En los años 1212, Santa Clara  la amplio a una orden feminista.</a:t>
            </a:r>
          </a:p>
          <a:p>
            <a:pPr algn="just"/>
            <a:endParaRPr lang="es-ES" sz="1100" dirty="0" smtClean="0">
              <a:latin typeface="Arial" pitchFamily="34" charset="0"/>
              <a:cs typeface="Arial" pitchFamily="34" charset="0"/>
            </a:endParaRPr>
          </a:p>
          <a:p>
            <a:pPr algn="just"/>
            <a:r>
              <a:rPr lang="es-ES" sz="2400" dirty="0" smtClean="0">
                <a:latin typeface="Arial" pitchFamily="34" charset="0"/>
                <a:cs typeface="Arial" pitchFamily="34" charset="0"/>
              </a:rPr>
              <a:t>Las reglas de esta orden fue conformada por el papa Honorio III,  se originó una escisión dividiéndose en: conventuales y observantes.</a:t>
            </a:r>
          </a:p>
          <a:p>
            <a:endParaRPr lang="es-ES" sz="2400" dirty="0" smtClean="0">
              <a:latin typeface="Arial" pitchFamily="34" charset="0"/>
              <a:cs typeface="Arial" pitchFamily="34" charset="0"/>
            </a:endParaRPr>
          </a:p>
          <a:p>
            <a:endParaRPr lang="es-ES" dirty="0" smtClean="0"/>
          </a:p>
        </p:txBody>
      </p:sp>
      <p:pic>
        <p:nvPicPr>
          <p:cNvPr id="8194" name="Picture 2" descr="Resultado de imagen para ORDENES MONASTICAS, FRANCISCAN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57474">
            <a:off x="5118743" y="3441862"/>
            <a:ext cx="3145532" cy="2359149"/>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61386">
            <a:off x="1475656" y="3109714"/>
            <a:ext cx="2304256" cy="326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6321865"/>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0872" y="116632"/>
            <a:ext cx="8229600" cy="1143000"/>
          </a:xfrm>
        </p:spPr>
        <p:txBody>
          <a:bodyPr>
            <a:normAutofit fontScale="90000"/>
          </a:bodyPr>
          <a:lstStyle/>
          <a:p>
            <a:pPr algn="ctr"/>
            <a:r>
              <a:rPr lang="es-ES" sz="3300" b="1" dirty="0" smtClean="0">
                <a:latin typeface="Arial" pitchFamily="34" charset="0"/>
                <a:cs typeface="Arial" pitchFamily="34" charset="0"/>
              </a:rPr>
              <a:t>CARMELITAS</a:t>
            </a:r>
            <a:r>
              <a:rPr lang="es-ES" dirty="0" smtClean="0"/>
              <a:t/>
            </a:r>
            <a:br>
              <a:rPr lang="es-ES" dirty="0" smtClean="0"/>
            </a:br>
            <a:endParaRPr lang="es-ES" dirty="0"/>
          </a:p>
        </p:txBody>
      </p:sp>
      <p:sp>
        <p:nvSpPr>
          <p:cNvPr id="3" name="Marcador de contenido 2"/>
          <p:cNvSpPr>
            <a:spLocks noGrp="1"/>
          </p:cNvSpPr>
          <p:nvPr>
            <p:ph idx="1"/>
          </p:nvPr>
        </p:nvSpPr>
        <p:spPr>
          <a:xfrm>
            <a:off x="539552" y="836712"/>
            <a:ext cx="8229600" cy="4525963"/>
          </a:xfrm>
        </p:spPr>
        <p:txBody>
          <a:bodyPr>
            <a:normAutofit/>
          </a:bodyPr>
          <a:lstStyle/>
          <a:p>
            <a:pPr algn="just"/>
            <a:r>
              <a:rPr lang="es-ES" sz="2400" dirty="0" smtClean="0">
                <a:latin typeface="Arial" pitchFamily="34" charset="0"/>
                <a:cs typeface="Arial" pitchFamily="34" charset="0"/>
              </a:rPr>
              <a:t>Era una orden mendicante que se sustentaba de las limosnas de los fieles.</a:t>
            </a:r>
          </a:p>
          <a:p>
            <a:pPr algn="just"/>
            <a:endParaRPr lang="es-ES" sz="1200" dirty="0" smtClean="0">
              <a:latin typeface="Arial" pitchFamily="34" charset="0"/>
              <a:cs typeface="Arial" pitchFamily="34" charset="0"/>
            </a:endParaRPr>
          </a:p>
          <a:p>
            <a:pPr algn="just"/>
            <a:r>
              <a:rPr lang="es-ES" sz="2400" dirty="0" smtClean="0">
                <a:latin typeface="Arial" pitchFamily="34" charset="0"/>
                <a:cs typeface="Arial" pitchFamily="34" charset="0"/>
              </a:rPr>
              <a:t>En España los mas famosas carmelitas fueron Santa Teresa  de </a:t>
            </a:r>
            <a:r>
              <a:rPr lang="es-ES" sz="2400" dirty="0" err="1" smtClean="0">
                <a:latin typeface="Arial" pitchFamily="34" charset="0"/>
                <a:cs typeface="Arial" pitchFamily="34" charset="0"/>
              </a:rPr>
              <a:t>Avila</a:t>
            </a:r>
            <a:r>
              <a:rPr lang="es-ES" sz="2400" dirty="0" smtClean="0">
                <a:latin typeface="Arial" pitchFamily="34" charset="0"/>
                <a:cs typeface="Arial" pitchFamily="34" charset="0"/>
              </a:rPr>
              <a:t>  y San Juan de la Cruz, quienes fueron reformistas de la orden.</a:t>
            </a:r>
          </a:p>
          <a:p>
            <a:pPr algn="just"/>
            <a:endParaRPr lang="es-ES" sz="1200" dirty="0" smtClean="0">
              <a:latin typeface="Arial" pitchFamily="34" charset="0"/>
              <a:cs typeface="Arial" pitchFamily="34" charset="0"/>
            </a:endParaRPr>
          </a:p>
          <a:p>
            <a:pPr marL="0" indent="0">
              <a:buNone/>
            </a:pPr>
            <a:endParaRPr lang="es-ES"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60209">
            <a:off x="4519707" y="3252404"/>
            <a:ext cx="2301456" cy="3251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178651"/>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8864" y="125760"/>
            <a:ext cx="8229600" cy="1143000"/>
          </a:xfrm>
        </p:spPr>
        <p:txBody>
          <a:bodyPr>
            <a:normAutofit/>
          </a:bodyPr>
          <a:lstStyle/>
          <a:p>
            <a:pPr algn="ctr"/>
            <a:r>
              <a:rPr lang="es-ES" sz="3000" b="1" dirty="0" smtClean="0">
                <a:latin typeface="Arial" pitchFamily="34" charset="0"/>
                <a:cs typeface="Arial" pitchFamily="34" charset="0"/>
              </a:rPr>
              <a:t>JERÓNIMOS</a:t>
            </a:r>
            <a:r>
              <a:rPr lang="es-ES" sz="3000" dirty="0" smtClean="0">
                <a:latin typeface="Arial" pitchFamily="34" charset="0"/>
                <a:cs typeface="Arial" pitchFamily="34" charset="0"/>
              </a:rPr>
              <a:t/>
            </a:r>
            <a:br>
              <a:rPr lang="es-ES" sz="3000" dirty="0" smtClean="0">
                <a:latin typeface="Arial" pitchFamily="34" charset="0"/>
                <a:cs typeface="Arial" pitchFamily="34" charset="0"/>
              </a:rPr>
            </a:br>
            <a:endParaRPr lang="es-ES" sz="3000" dirty="0">
              <a:latin typeface="Arial" pitchFamily="34" charset="0"/>
              <a:cs typeface="Arial" pitchFamily="34" charset="0"/>
            </a:endParaRPr>
          </a:p>
        </p:txBody>
      </p:sp>
      <p:sp>
        <p:nvSpPr>
          <p:cNvPr id="3" name="Marcador de contenido 2"/>
          <p:cNvSpPr>
            <a:spLocks noGrp="1"/>
          </p:cNvSpPr>
          <p:nvPr>
            <p:ph idx="1"/>
          </p:nvPr>
        </p:nvSpPr>
        <p:spPr>
          <a:xfrm>
            <a:off x="4572000" y="980728"/>
            <a:ext cx="4197152" cy="5544616"/>
          </a:xfrm>
        </p:spPr>
        <p:txBody>
          <a:bodyPr>
            <a:normAutofit/>
          </a:bodyPr>
          <a:lstStyle/>
          <a:p>
            <a:pPr algn="just"/>
            <a:r>
              <a:rPr lang="es-ES" sz="2400" dirty="0" smtClean="0">
                <a:latin typeface="Arial" pitchFamily="34" charset="0"/>
                <a:cs typeface="Arial" pitchFamily="34" charset="0"/>
              </a:rPr>
              <a:t>Orden fundada por San </a:t>
            </a:r>
            <a:r>
              <a:rPr lang="es-ES" sz="2400" dirty="0">
                <a:latin typeface="Arial" pitchFamily="34" charset="0"/>
                <a:cs typeface="Arial" pitchFamily="34" charset="0"/>
              </a:rPr>
              <a:t>J</a:t>
            </a:r>
            <a:r>
              <a:rPr lang="es-ES" sz="2400" dirty="0" smtClean="0">
                <a:latin typeface="Arial" pitchFamily="34" charset="0"/>
                <a:cs typeface="Arial" pitchFamily="34" charset="0"/>
              </a:rPr>
              <a:t>erónimo.</a:t>
            </a:r>
          </a:p>
          <a:p>
            <a:pPr algn="just"/>
            <a:endParaRPr lang="es-ES" sz="1000" dirty="0" smtClean="0">
              <a:latin typeface="Arial" pitchFamily="34" charset="0"/>
              <a:cs typeface="Arial" pitchFamily="34" charset="0"/>
            </a:endParaRPr>
          </a:p>
          <a:p>
            <a:pPr algn="just"/>
            <a:r>
              <a:rPr lang="es-ES" sz="2400" dirty="0" smtClean="0">
                <a:latin typeface="Arial" pitchFamily="34" charset="0"/>
                <a:cs typeface="Arial" pitchFamily="34" charset="0"/>
              </a:rPr>
              <a:t>Residió en la ciudad de Roma y fue secretario el papa Dámaso  y es el autor de la biblia en latín.</a:t>
            </a:r>
          </a:p>
          <a:p>
            <a:pPr algn="just"/>
            <a:endParaRPr lang="es-ES" sz="1100" dirty="0" smtClean="0">
              <a:latin typeface="Arial" pitchFamily="34" charset="0"/>
              <a:cs typeface="Arial" pitchFamily="34" charset="0"/>
            </a:endParaRPr>
          </a:p>
          <a:p>
            <a:pPr algn="just"/>
            <a:r>
              <a:rPr lang="es-ES" sz="2400" dirty="0" smtClean="0">
                <a:latin typeface="Arial" pitchFamily="34" charset="0"/>
                <a:cs typeface="Arial" pitchFamily="34" charset="0"/>
              </a:rPr>
              <a:t>Actualmente se han restaurada el monasterio de El Parral en Segovia para ser habitado por algunos monjes de la orden de  los jerónimos</a:t>
            </a:r>
            <a:r>
              <a:rPr lang="es-ES" dirty="0" smtClean="0"/>
              <a:t>.</a:t>
            </a:r>
          </a:p>
          <a:p>
            <a:pPr marL="0" indent="0">
              <a:buNone/>
            </a:pPr>
            <a:endParaRPr lang="es-ES" dirty="0" smtClean="0"/>
          </a:p>
          <a:p>
            <a:endParaRPr lang="es-ES" dirty="0" smtClean="0"/>
          </a:p>
        </p:txBody>
      </p:sp>
      <p:pic>
        <p:nvPicPr>
          <p:cNvPr id="9218"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21004295">
            <a:off x="966297" y="1443560"/>
            <a:ext cx="3244799" cy="4396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1752894"/>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69776"/>
            <a:ext cx="8229600" cy="1143000"/>
          </a:xfrm>
        </p:spPr>
        <p:txBody>
          <a:bodyPr>
            <a:normAutofit fontScale="90000"/>
          </a:bodyPr>
          <a:lstStyle/>
          <a:p>
            <a:pPr algn="ctr"/>
            <a:r>
              <a:rPr lang="es-ES" sz="3300" b="1" dirty="0" smtClean="0">
                <a:latin typeface="Arial" pitchFamily="34" charset="0"/>
                <a:cs typeface="Arial" pitchFamily="34" charset="0"/>
              </a:rPr>
              <a:t>CARTUJOS</a:t>
            </a:r>
            <a:r>
              <a:rPr lang="es-ES" b="1" dirty="0" smtClean="0"/>
              <a:t> </a:t>
            </a:r>
            <a:r>
              <a:rPr lang="es-ES" dirty="0" smtClean="0"/>
              <a:t/>
            </a:r>
            <a:br>
              <a:rPr lang="es-ES" dirty="0" smtClean="0"/>
            </a:br>
            <a:endParaRPr lang="es-ES" dirty="0"/>
          </a:p>
        </p:txBody>
      </p:sp>
      <p:sp>
        <p:nvSpPr>
          <p:cNvPr id="3" name="Marcador de contenido 2"/>
          <p:cNvSpPr>
            <a:spLocks noGrp="1"/>
          </p:cNvSpPr>
          <p:nvPr>
            <p:ph idx="1"/>
          </p:nvPr>
        </p:nvSpPr>
        <p:spPr>
          <a:xfrm>
            <a:off x="609099" y="1484784"/>
            <a:ext cx="3890894" cy="4525963"/>
          </a:xfrm>
        </p:spPr>
        <p:txBody>
          <a:bodyPr>
            <a:normAutofit/>
          </a:bodyPr>
          <a:lstStyle/>
          <a:p>
            <a:pPr algn="just"/>
            <a:r>
              <a:rPr lang="es-MX" sz="2400" dirty="0">
                <a:latin typeface="Arial" pitchFamily="34" charset="0"/>
                <a:cs typeface="Arial" pitchFamily="34" charset="0"/>
              </a:rPr>
              <a:t>F</a:t>
            </a:r>
            <a:r>
              <a:rPr lang="es-MX" sz="2400" dirty="0" smtClean="0">
                <a:latin typeface="Arial" pitchFamily="34" charset="0"/>
                <a:cs typeface="Arial" pitchFamily="34" charset="0"/>
              </a:rPr>
              <a:t>undada por San Bruno en el año 1084. </a:t>
            </a:r>
          </a:p>
          <a:p>
            <a:pPr algn="just"/>
            <a:endParaRPr lang="es-MX" sz="2000" dirty="0" smtClean="0">
              <a:latin typeface="Arial" pitchFamily="34" charset="0"/>
              <a:cs typeface="Arial" pitchFamily="34" charset="0"/>
            </a:endParaRPr>
          </a:p>
          <a:p>
            <a:pPr algn="just"/>
            <a:r>
              <a:rPr lang="es-MX" sz="2400" dirty="0" smtClean="0">
                <a:latin typeface="Arial" pitchFamily="34" charset="0"/>
                <a:cs typeface="Arial" pitchFamily="34" charset="0"/>
              </a:rPr>
              <a:t>Su lema es en palabras latinas </a:t>
            </a:r>
            <a:r>
              <a:rPr lang="es-MX" sz="2400" i="1" dirty="0" err="1" smtClean="0">
                <a:latin typeface="Arial" pitchFamily="34" charset="0"/>
                <a:cs typeface="Arial" pitchFamily="34" charset="0"/>
              </a:rPr>
              <a:t>Stat</a:t>
            </a:r>
            <a:r>
              <a:rPr lang="es-MX" sz="2400" i="1" dirty="0" smtClean="0">
                <a:latin typeface="Arial" pitchFamily="34" charset="0"/>
                <a:cs typeface="Arial" pitchFamily="34" charset="0"/>
              </a:rPr>
              <a:t> </a:t>
            </a:r>
            <a:r>
              <a:rPr lang="es-MX" sz="2400" i="1" dirty="0" err="1" smtClean="0">
                <a:latin typeface="Arial" pitchFamily="34" charset="0"/>
                <a:cs typeface="Arial" pitchFamily="34" charset="0"/>
              </a:rPr>
              <a:t>Crux</a:t>
            </a:r>
            <a:r>
              <a:rPr lang="es-MX" sz="2400" i="1" dirty="0" smtClean="0">
                <a:latin typeface="Arial" pitchFamily="34" charset="0"/>
                <a:cs typeface="Arial" pitchFamily="34" charset="0"/>
              </a:rPr>
              <a:t> </a:t>
            </a:r>
            <a:r>
              <a:rPr lang="es-MX" sz="2400" i="1" dirty="0" err="1" smtClean="0">
                <a:latin typeface="Arial" pitchFamily="34" charset="0"/>
                <a:cs typeface="Arial" pitchFamily="34" charset="0"/>
              </a:rPr>
              <a:t>dum</a:t>
            </a:r>
            <a:r>
              <a:rPr lang="es-MX" sz="2400" i="1" dirty="0" smtClean="0">
                <a:latin typeface="Arial" pitchFamily="34" charset="0"/>
                <a:cs typeface="Arial" pitchFamily="34" charset="0"/>
              </a:rPr>
              <a:t> </a:t>
            </a:r>
            <a:r>
              <a:rPr lang="es-MX" sz="2400" i="1" dirty="0" err="1" smtClean="0">
                <a:latin typeface="Arial" pitchFamily="34" charset="0"/>
                <a:cs typeface="Arial" pitchFamily="34" charset="0"/>
              </a:rPr>
              <a:t>volvitur</a:t>
            </a:r>
            <a:r>
              <a:rPr lang="es-MX" sz="2400" i="1" dirty="0" smtClean="0">
                <a:latin typeface="Arial" pitchFamily="34" charset="0"/>
                <a:cs typeface="Arial" pitchFamily="34" charset="0"/>
              </a:rPr>
              <a:t> </a:t>
            </a:r>
            <a:r>
              <a:rPr lang="es-MX" sz="2400" i="1" dirty="0" err="1" smtClean="0">
                <a:latin typeface="Arial" pitchFamily="34" charset="0"/>
                <a:cs typeface="Arial" pitchFamily="34" charset="0"/>
              </a:rPr>
              <a:t>orbis</a:t>
            </a:r>
            <a:r>
              <a:rPr lang="es-MX" sz="2400" dirty="0" smtClean="0">
                <a:latin typeface="Arial" pitchFamily="34" charset="0"/>
                <a:cs typeface="Arial" pitchFamily="34" charset="0"/>
              </a:rPr>
              <a:t> (La Cruz estable mientras el mundo da vueltas, o, Cruz constante mientras el mundo cambia).</a:t>
            </a:r>
          </a:p>
          <a:p>
            <a:pPr marL="0" indent="0">
              <a:buNone/>
            </a:pPr>
            <a:endParaRPr lang="es-ES" dirty="0" smtClean="0"/>
          </a:p>
          <a:p>
            <a:endParaRPr lang="es-ES" dirty="0" smtClean="0"/>
          </a:p>
          <a:p>
            <a:endParaRPr lang="es-ES" dirty="0" smtClean="0"/>
          </a:p>
        </p:txBody>
      </p:sp>
      <p:pic>
        <p:nvPicPr>
          <p:cNvPr id="10242" name="Picture 2" descr="https://upload.wikimedia.org/wikipedia/commons/thumb/1/1b/San_Hugo_en_el_Refectorio.jpg/800px-San_Hugo_en_el_Refectori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37749">
            <a:off x="4908909" y="1677402"/>
            <a:ext cx="3597577" cy="3089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4728359"/>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135285"/>
            <a:ext cx="8229600" cy="4525963"/>
          </a:xfrm>
        </p:spPr>
        <p:txBody>
          <a:bodyPr>
            <a:normAutofit/>
          </a:bodyPr>
          <a:lstStyle/>
          <a:p>
            <a:pPr algn="just"/>
            <a:r>
              <a:rPr lang="es-MX" sz="2400" dirty="0" smtClean="0">
                <a:latin typeface="Arial" pitchFamily="34" charset="0"/>
                <a:cs typeface="Arial" pitchFamily="34" charset="0"/>
              </a:rPr>
              <a:t>Los cartujos son la orden que profesa más austeridad en la práctica y a lo largo de su existencia han permanecido en pobreza sin caer en lujos. </a:t>
            </a:r>
          </a:p>
          <a:p>
            <a:pPr algn="just"/>
            <a:endParaRPr lang="es-MX" sz="1050" dirty="0" smtClean="0">
              <a:latin typeface="Arial" pitchFamily="34" charset="0"/>
              <a:cs typeface="Arial" pitchFamily="34" charset="0"/>
            </a:endParaRPr>
          </a:p>
          <a:p>
            <a:pPr algn="just"/>
            <a:r>
              <a:rPr lang="es-MX" sz="2400" dirty="0" smtClean="0">
                <a:latin typeface="Arial" pitchFamily="34" charset="0"/>
                <a:cs typeface="Arial" pitchFamily="34" charset="0"/>
              </a:rPr>
              <a:t>Los monasterios de los cartujos son llamados cartujas y allí buscan estos monjes una vida de contemplación y oración. </a:t>
            </a:r>
          </a:p>
          <a:p>
            <a:pPr algn="just"/>
            <a:endParaRPr lang="es-MX" sz="1200" dirty="0" smtClean="0">
              <a:latin typeface="Arial" pitchFamily="34" charset="0"/>
              <a:cs typeface="Arial" pitchFamily="34" charset="0"/>
            </a:endParaRPr>
          </a:p>
          <a:p>
            <a:pPr algn="just"/>
            <a:r>
              <a:rPr lang="es-MX" sz="2400" dirty="0" smtClean="0">
                <a:latin typeface="Arial" pitchFamily="34" charset="0"/>
                <a:cs typeface="Arial" pitchFamily="34" charset="0"/>
              </a:rPr>
              <a:t>La regla o </a:t>
            </a:r>
            <a:r>
              <a:rPr lang="es-MX" sz="2400" i="1" dirty="0" smtClean="0">
                <a:latin typeface="Arial" pitchFamily="34" charset="0"/>
                <a:cs typeface="Arial" pitchFamily="34" charset="0"/>
              </a:rPr>
              <a:t>regula</a:t>
            </a:r>
            <a:r>
              <a:rPr lang="es-MX" sz="2400" dirty="0" smtClean="0">
                <a:latin typeface="Arial" pitchFamily="34" charset="0"/>
                <a:cs typeface="Arial" pitchFamily="34" charset="0"/>
              </a:rPr>
              <a:t> de los cartujos recibe el nombre de </a:t>
            </a:r>
            <a:r>
              <a:rPr lang="es-MX" sz="2400" i="1" dirty="0" err="1" smtClean="0">
                <a:latin typeface="Arial" pitchFamily="34" charset="0"/>
                <a:cs typeface="Arial" pitchFamily="34" charset="0"/>
              </a:rPr>
              <a:t>Statutos</a:t>
            </a:r>
            <a:r>
              <a:rPr lang="es-MX" sz="2400" dirty="0" smtClean="0">
                <a:latin typeface="Arial" pitchFamily="34" charset="0"/>
                <a:cs typeface="Arial" pitchFamily="34" charset="0"/>
              </a:rPr>
              <a:t> y difiere de la regla de San Benito practicada por las otras órdenes monacales.</a:t>
            </a:r>
          </a:p>
          <a:p>
            <a:endParaRPr lang="es-MX" dirty="0"/>
          </a:p>
        </p:txBody>
      </p:sp>
    </p:spTree>
    <p:extLst>
      <p:ext uri="{BB962C8B-B14F-4D97-AF65-F5344CB8AC3E}">
        <p14:creationId xmlns:p14="http://schemas.microsoft.com/office/powerpoint/2010/main" val="1382486765"/>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9392"/>
            <a:ext cx="8229600" cy="1143000"/>
          </a:xfrm>
        </p:spPr>
        <p:txBody>
          <a:bodyPr>
            <a:normAutofit/>
          </a:bodyPr>
          <a:lstStyle/>
          <a:p>
            <a:pPr algn="ctr"/>
            <a:r>
              <a:rPr lang="es-ES" sz="3000" b="1" dirty="0" smtClean="0">
                <a:latin typeface="Arial" pitchFamily="34" charset="0"/>
                <a:cs typeface="Arial" pitchFamily="34" charset="0"/>
              </a:rPr>
              <a:t>MERCEDARIOS</a:t>
            </a:r>
            <a:endParaRPr lang="es-ES" sz="3000" b="1" dirty="0">
              <a:latin typeface="Arial" pitchFamily="34" charset="0"/>
              <a:cs typeface="Arial" pitchFamily="34" charset="0"/>
            </a:endParaRPr>
          </a:p>
        </p:txBody>
      </p:sp>
      <p:sp>
        <p:nvSpPr>
          <p:cNvPr id="3" name="Marcador de contenido 2"/>
          <p:cNvSpPr>
            <a:spLocks noGrp="1"/>
          </p:cNvSpPr>
          <p:nvPr>
            <p:ph idx="1"/>
          </p:nvPr>
        </p:nvSpPr>
        <p:spPr>
          <a:xfrm>
            <a:off x="611560" y="980728"/>
            <a:ext cx="8229600" cy="4525963"/>
          </a:xfrm>
        </p:spPr>
        <p:txBody>
          <a:bodyPr>
            <a:normAutofit/>
          </a:bodyPr>
          <a:lstStyle/>
          <a:p>
            <a:pPr algn="just"/>
            <a:r>
              <a:rPr lang="es-ES" sz="2400" dirty="0" smtClean="0">
                <a:latin typeface="Arial" pitchFamily="34" charset="0"/>
                <a:cs typeface="Arial" pitchFamily="34" charset="0"/>
              </a:rPr>
              <a:t>Orden de los mercedes o mercedarios.</a:t>
            </a:r>
          </a:p>
          <a:p>
            <a:pPr algn="just"/>
            <a:endParaRPr lang="es-ES" sz="400" dirty="0" smtClean="0">
              <a:latin typeface="Arial" pitchFamily="34" charset="0"/>
              <a:cs typeface="Arial" pitchFamily="34" charset="0"/>
            </a:endParaRPr>
          </a:p>
          <a:p>
            <a:pPr algn="just"/>
            <a:r>
              <a:rPr lang="es-ES" sz="2400" dirty="0" smtClean="0">
                <a:latin typeface="Arial" pitchFamily="34" charset="0"/>
                <a:cs typeface="Arial" pitchFamily="34" charset="0"/>
              </a:rPr>
              <a:t>Fundada por </a:t>
            </a:r>
            <a:r>
              <a:rPr lang="es-ES" sz="2400" dirty="0">
                <a:latin typeface="Arial" pitchFamily="34" charset="0"/>
                <a:cs typeface="Arial" pitchFamily="34" charset="0"/>
              </a:rPr>
              <a:t>S</a:t>
            </a:r>
            <a:r>
              <a:rPr lang="es-ES" sz="2400" dirty="0" smtClean="0">
                <a:latin typeface="Arial" pitchFamily="34" charset="0"/>
                <a:cs typeface="Arial" pitchFamily="34" charset="0"/>
              </a:rPr>
              <a:t>an </a:t>
            </a:r>
            <a:r>
              <a:rPr lang="es-ES" sz="2400" dirty="0">
                <a:latin typeface="Arial" pitchFamily="34" charset="0"/>
                <a:cs typeface="Arial" pitchFamily="34" charset="0"/>
              </a:rPr>
              <a:t>P</a:t>
            </a:r>
            <a:r>
              <a:rPr lang="es-ES" sz="2400" dirty="0" smtClean="0">
                <a:latin typeface="Arial" pitchFamily="34" charset="0"/>
                <a:cs typeface="Arial" pitchFamily="34" charset="0"/>
              </a:rPr>
              <a:t>edro Nolasco en 1218 y su fin era recuperar los esclavos cristianos que estaban en las manos de los moriscos.</a:t>
            </a:r>
          </a:p>
          <a:p>
            <a:pPr algn="just"/>
            <a:endParaRPr lang="es-ES" sz="200" dirty="0" smtClean="0">
              <a:latin typeface="Arial" pitchFamily="34" charset="0"/>
              <a:cs typeface="Arial" pitchFamily="34" charset="0"/>
            </a:endParaRPr>
          </a:p>
          <a:p>
            <a:pPr algn="just"/>
            <a:r>
              <a:rPr lang="es-ES" sz="2400" dirty="0" smtClean="0">
                <a:latin typeface="Arial" pitchFamily="34" charset="0"/>
                <a:cs typeface="Arial" pitchFamily="34" charset="0"/>
              </a:rPr>
              <a:t>Durante muchos tiempo fue regida por personal laico.</a:t>
            </a:r>
          </a:p>
          <a:p>
            <a:pPr algn="just"/>
            <a:endParaRPr lang="es-ES" sz="300" dirty="0" smtClean="0">
              <a:latin typeface="Arial" pitchFamily="34" charset="0"/>
              <a:cs typeface="Arial" pitchFamily="34" charset="0"/>
            </a:endParaRPr>
          </a:p>
          <a:p>
            <a:pPr algn="just"/>
            <a:r>
              <a:rPr lang="es-ES" sz="2400" dirty="0" smtClean="0">
                <a:latin typeface="Arial" pitchFamily="34" charset="0"/>
                <a:cs typeface="Arial" pitchFamily="34" charset="0"/>
              </a:rPr>
              <a:t>Actualmente se dedican a las misiones  y la formación cristiana principalmente  de América Latina.</a:t>
            </a:r>
          </a:p>
          <a:p>
            <a:endParaRPr lang="es-ES" dirty="0"/>
          </a:p>
        </p:txBody>
      </p:sp>
      <p:pic>
        <p:nvPicPr>
          <p:cNvPr id="11266" name="Picture 2" descr="Resultado de imagen para ORDENES MONASTICAS, MERCEDAR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74102">
            <a:off x="2627421" y="4210029"/>
            <a:ext cx="3678200" cy="2180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136249"/>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99392"/>
            <a:ext cx="8229600" cy="1143000"/>
          </a:xfrm>
        </p:spPr>
        <p:txBody>
          <a:bodyPr>
            <a:normAutofit/>
          </a:bodyPr>
          <a:lstStyle/>
          <a:p>
            <a:r>
              <a:rPr lang="es-ES" sz="3000" b="1" dirty="0" smtClean="0">
                <a:latin typeface="Arial" pitchFamily="34" charset="0"/>
                <a:cs typeface="Arial" pitchFamily="34" charset="0"/>
              </a:rPr>
              <a:t>HOSPITALARIOS DE SAN JUAN DE DIOS</a:t>
            </a:r>
            <a:endParaRPr lang="es-ES" sz="3000" b="1" dirty="0">
              <a:latin typeface="Arial" pitchFamily="34" charset="0"/>
              <a:cs typeface="Arial" pitchFamily="34" charset="0"/>
            </a:endParaRPr>
          </a:p>
        </p:txBody>
      </p:sp>
      <p:sp>
        <p:nvSpPr>
          <p:cNvPr id="3" name="Marcador de contenido 2"/>
          <p:cNvSpPr>
            <a:spLocks noGrp="1"/>
          </p:cNvSpPr>
          <p:nvPr>
            <p:ph idx="1"/>
          </p:nvPr>
        </p:nvSpPr>
        <p:spPr>
          <a:xfrm>
            <a:off x="395536" y="1052736"/>
            <a:ext cx="8229600" cy="4525963"/>
          </a:xfrm>
        </p:spPr>
        <p:txBody>
          <a:bodyPr>
            <a:normAutofit/>
          </a:bodyPr>
          <a:lstStyle/>
          <a:p>
            <a:pPr algn="just"/>
            <a:r>
              <a:rPr lang="es-ES" sz="2400" dirty="0" smtClean="0">
                <a:latin typeface="Arial" pitchFamily="34" charset="0"/>
                <a:cs typeface="Arial" pitchFamily="34" charset="0"/>
              </a:rPr>
              <a:t>Orden fundada por San Juan de Dios Granada en 1537 para dedicarse al cuidado de los enfermos.</a:t>
            </a:r>
          </a:p>
          <a:p>
            <a:pPr algn="just"/>
            <a:r>
              <a:rPr lang="es-ES" sz="2400" dirty="0" smtClean="0">
                <a:latin typeface="Arial" pitchFamily="34" charset="0"/>
                <a:cs typeface="Arial" pitchFamily="34" charset="0"/>
              </a:rPr>
              <a:t>Eran monjes farmacéuticos, médicos y enfermeros  y atribuyen a la organización de los hospitales  y métodos de curación.</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09368">
            <a:off x="3059832" y="3090307"/>
            <a:ext cx="3661395" cy="3249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7366653"/>
      </p:ext>
    </p:extLst>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908720"/>
            <a:ext cx="8229600" cy="4525963"/>
          </a:xfrm>
        </p:spPr>
        <p:txBody>
          <a:bodyPr>
            <a:normAutofit/>
          </a:bodyPr>
          <a:lstStyle/>
          <a:p>
            <a:pPr algn="just"/>
            <a:r>
              <a:rPr lang="es-ES" sz="2400" dirty="0" smtClean="0">
                <a:latin typeface="Arial" pitchFamily="34" charset="0"/>
                <a:cs typeface="Arial" pitchFamily="34" charset="0"/>
              </a:rPr>
              <a:t>Actualmente asisten a leprosos, locos, epilépticos, deficientes, personas sin hogar y niños ciegos e inválidos, principalmente en América.</a:t>
            </a:r>
            <a:endParaRPr lang="es-ES" sz="2400" dirty="0">
              <a:latin typeface="Arial" pitchFamily="34" charset="0"/>
              <a:cs typeface="Arial" pitchFamily="34"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09983">
            <a:off x="2667000" y="2564904"/>
            <a:ext cx="3810000" cy="363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7873686"/>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sz="half" idx="1"/>
          </p:nvPr>
        </p:nvSpPr>
        <p:spPr>
          <a:xfrm>
            <a:off x="899592" y="980728"/>
            <a:ext cx="2664296" cy="5439032"/>
          </a:xfrm>
        </p:spPr>
        <p:txBody>
          <a:bodyPr>
            <a:normAutofit/>
          </a:bodyPr>
          <a:lstStyle/>
          <a:p>
            <a:pPr marL="0" indent="0" algn="just">
              <a:buClr>
                <a:srgbClr val="1D5253"/>
              </a:buClr>
              <a:buNone/>
            </a:pPr>
            <a:r>
              <a:rPr lang="es-MX" sz="2400" dirty="0">
                <a:latin typeface="Arial" pitchFamily="34" charset="0"/>
                <a:cs typeface="Arial" pitchFamily="34" charset="0"/>
              </a:rPr>
              <a:t>Las casas monásticas para mujeres crecieron en número durante los siglos VI y VII. Las mujeres que ingresaban en ellas eran ricas y tenían gran influencia en la comunidad.</a:t>
            </a:r>
            <a:r>
              <a:rPr lang="es-MX" dirty="0"/>
              <a:t> </a:t>
            </a:r>
            <a:endParaRPr lang="es-ES" noProof="1" smtClean="0"/>
          </a:p>
        </p:txBody>
      </p:sp>
      <p:pic>
        <p:nvPicPr>
          <p:cNvPr id="4098" name="Picture 2" descr="Resultado de imagen para casas monast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64100">
            <a:off x="4512126" y="1124743"/>
            <a:ext cx="3707174" cy="397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8880633"/>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https://encrypted-tbn0.gstatic.com/images?q=tbn:ANd9GcTVr8vbk7fMppyl5FB8WeeNbNNML8wnnr1IntSCyDJ6M5gtg5Yr"/>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3" name="2 Marcador de contenido"/>
          <p:cNvSpPr>
            <a:spLocks noGrp="1"/>
          </p:cNvSpPr>
          <p:nvPr>
            <p:ph sz="half" idx="1"/>
          </p:nvPr>
        </p:nvSpPr>
        <p:spPr>
          <a:xfrm>
            <a:off x="457200" y="1600200"/>
            <a:ext cx="3826768" cy="4525963"/>
          </a:xfrm>
        </p:spPr>
        <p:txBody>
          <a:bodyPr/>
          <a:lstStyle/>
          <a:p>
            <a:pPr marL="0" indent="0" algn="just">
              <a:buNone/>
            </a:pPr>
            <a:r>
              <a:rPr lang="es-MX" sz="2400" b="0" i="0" dirty="0" smtClean="0">
                <a:effectLst/>
                <a:latin typeface="Arial" panose="020B0604020202020204" pitchFamily="34" charset="0"/>
              </a:rPr>
              <a:t>Fue en este ambiente que surgió un nuevo comportamiento religioso. Al principio los romanos pensaron que solamente se trataba de una secta judía más, pues había varias de ellas en su territorio</a:t>
            </a:r>
            <a:r>
              <a:rPr lang="es-MX" b="0" i="0" dirty="0" smtClean="0">
                <a:effectLst/>
                <a:latin typeface="Arial" panose="020B0604020202020204" pitchFamily="34" charset="0"/>
              </a:rPr>
              <a:t>. </a:t>
            </a:r>
            <a:endParaRPr lang="es-MX" dirty="0" smtClean="0"/>
          </a:p>
          <a:p>
            <a:pPr marL="0" indent="0">
              <a:buNone/>
            </a:pPr>
            <a:endParaRPr lang="es-MX" dirty="0"/>
          </a:p>
        </p:txBody>
      </p:sp>
      <p:pic>
        <p:nvPicPr>
          <p:cNvPr id="15" name="Picture 6" descr="https://ministeriodealabanzaihra.files.wordpress.com/2014/11/seguidores-de-cristo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rot="429777">
            <a:off x="5004048" y="1556792"/>
            <a:ext cx="3678560"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3667516"/>
      </p:ext>
    </p:extLst>
  </p:cSld>
  <p:clrMapOvr>
    <a:masterClrMapping/>
  </p:clrMapOvr>
  <p:transition spd="slow">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3" y="961822"/>
            <a:ext cx="4104456" cy="4790922"/>
          </a:xfrm>
        </p:spPr>
        <p:txBody>
          <a:bodyPr>
            <a:normAutofit fontScale="85000" lnSpcReduction="10000"/>
          </a:bodyPr>
          <a:lstStyle/>
          <a:p>
            <a:pPr marL="0" indent="0" algn="just">
              <a:buNone/>
            </a:pPr>
            <a:r>
              <a:rPr lang="es-MX" sz="2800" dirty="0">
                <a:latin typeface="Arial" pitchFamily="34" charset="0"/>
                <a:cs typeface="Arial" pitchFamily="34" charset="0"/>
              </a:rPr>
              <a:t>Muchas mujeres famosas de la Alta Edad Media estuvieron relacionadas con la vida monástica</a:t>
            </a:r>
            <a:r>
              <a:rPr lang="es-MX" sz="2800" dirty="0" smtClean="0">
                <a:latin typeface="Arial" pitchFamily="34" charset="0"/>
                <a:cs typeface="Arial" pitchFamily="34" charset="0"/>
              </a:rPr>
              <a:t>.</a:t>
            </a:r>
          </a:p>
          <a:p>
            <a:pPr marL="0" indent="0" algn="just">
              <a:buNone/>
            </a:pPr>
            <a:r>
              <a:rPr lang="es-MX" sz="2800" dirty="0">
                <a:latin typeface="Arial" pitchFamily="34" charset="0"/>
                <a:cs typeface="Arial" pitchFamily="34" charset="0"/>
              </a:rPr>
              <a:t/>
            </a:r>
            <a:br>
              <a:rPr lang="es-MX" sz="2800" dirty="0">
                <a:latin typeface="Arial" pitchFamily="34" charset="0"/>
                <a:cs typeface="Arial" pitchFamily="34" charset="0"/>
              </a:rPr>
            </a:br>
            <a:r>
              <a:rPr lang="es-MX" sz="2800" dirty="0">
                <a:latin typeface="Arial" pitchFamily="34" charset="0"/>
                <a:cs typeface="Arial" pitchFamily="34" charset="0"/>
              </a:rPr>
              <a:t>La lectura de las Escrituras, el estudio de la literatura antigua, la trascripción de manuscritos y la representación de dramas (misterios de la Edad Media) eran actividades importantes de esta comunidad. </a:t>
            </a:r>
            <a:endParaRPr lang="es-ES" sz="2800" noProof="1">
              <a:latin typeface="Arial" pitchFamily="34" charset="0"/>
              <a:cs typeface="Arial" pitchFamily="34" charset="0"/>
            </a:endParaRPr>
          </a:p>
          <a:p>
            <a:pPr algn="just"/>
            <a:endParaRPr lang="es-MX" dirty="0"/>
          </a:p>
        </p:txBody>
      </p:sp>
      <p:pic>
        <p:nvPicPr>
          <p:cNvPr id="3074" name="Picture 2" descr="Resultado de imagen para monjas estudiando edad 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052736"/>
            <a:ext cx="2615575" cy="4359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490855"/>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sz="half" idx="1"/>
          </p:nvPr>
        </p:nvSpPr>
        <p:spPr>
          <a:xfrm>
            <a:off x="539552" y="548680"/>
            <a:ext cx="3600400" cy="5804110"/>
          </a:xfrm>
        </p:spPr>
        <p:txBody>
          <a:bodyPr>
            <a:normAutofit fontScale="92500" lnSpcReduction="10000"/>
          </a:bodyPr>
          <a:lstStyle/>
          <a:p>
            <a:pPr algn="just">
              <a:buClr>
                <a:srgbClr val="1D5253"/>
              </a:buClr>
            </a:pPr>
            <a:r>
              <a:rPr lang="es-MX" sz="2600" dirty="0">
                <a:latin typeface="Arial" pitchFamily="34" charset="0"/>
                <a:cs typeface="Arial" pitchFamily="34" charset="0"/>
              </a:rPr>
              <a:t>Sin embargo el cuidado de los enfermos era la principal tarea</a:t>
            </a:r>
            <a:r>
              <a:rPr lang="es-MX" sz="2600" dirty="0" smtClean="0">
                <a:latin typeface="Arial" pitchFamily="34" charset="0"/>
                <a:cs typeface="Arial" pitchFamily="34" charset="0"/>
              </a:rPr>
              <a:t>.</a:t>
            </a:r>
          </a:p>
          <a:p>
            <a:pPr algn="just">
              <a:buClr>
                <a:srgbClr val="1D5253"/>
              </a:buClr>
            </a:pPr>
            <a:endParaRPr lang="es-ES" sz="2200" noProof="1" smtClean="0">
              <a:latin typeface="Arial" pitchFamily="34" charset="0"/>
              <a:cs typeface="Arial" pitchFamily="34" charset="0"/>
            </a:endParaRPr>
          </a:p>
          <a:p>
            <a:pPr algn="just">
              <a:buClr>
                <a:srgbClr val="1D5253"/>
              </a:buClr>
            </a:pPr>
            <a:r>
              <a:rPr lang="es-MX" sz="2600" dirty="0">
                <a:latin typeface="Arial" pitchFamily="34" charset="0"/>
                <a:cs typeface="Arial" pitchFamily="34" charset="0"/>
              </a:rPr>
              <a:t>El ideal monástico de la humildad determinó que se usaran ropas sencillas y roscas como vestido. Sin embargo, las abadesas y las monjas de cuna real llevaban </a:t>
            </a:r>
            <a:r>
              <a:rPr lang="es-MX" sz="2600" dirty="0" smtClean="0">
                <a:latin typeface="Arial" pitchFamily="34" charset="0"/>
                <a:cs typeface="Arial" pitchFamily="34" charset="0"/>
              </a:rPr>
              <a:t>preciosos atuendos</a:t>
            </a:r>
            <a:r>
              <a:rPr lang="es-MX" sz="2600" dirty="0">
                <a:latin typeface="Arial" pitchFamily="34" charset="0"/>
                <a:cs typeface="Arial" pitchFamily="34" charset="0"/>
              </a:rPr>
              <a:t>.</a:t>
            </a:r>
            <a:r>
              <a:rPr lang="es-MX" dirty="0"/>
              <a:t/>
            </a:r>
            <a:br>
              <a:rPr lang="es-MX" dirty="0"/>
            </a:br>
            <a:endParaRPr lang="es-MX" dirty="0" smtClean="0"/>
          </a:p>
        </p:txBody>
      </p:sp>
      <p:pic>
        <p:nvPicPr>
          <p:cNvPr id="3074" name="Picture 2" descr="Resultado de imagen para ENFERMERAS MONAST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196752"/>
            <a:ext cx="2601784" cy="3967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868392"/>
      </p:ext>
    </p:extLst>
  </p:cSld>
  <p:clrMapOvr>
    <a:masterClrMapping/>
  </p:clrMapOvr>
  <p:transition spd="slow">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1268760"/>
            <a:ext cx="3456384" cy="4458413"/>
          </a:xfrm>
        </p:spPr>
        <p:txBody>
          <a:bodyPr>
            <a:noAutofit/>
          </a:bodyPr>
          <a:lstStyle/>
          <a:p>
            <a:pPr algn="just">
              <a:buClr>
                <a:srgbClr val="1D5253"/>
              </a:buClr>
            </a:pPr>
            <a:r>
              <a:rPr lang="es-MX" sz="2400" dirty="0" smtClean="0">
                <a:latin typeface="Arial" pitchFamily="34" charset="0"/>
                <a:cs typeface="Arial" pitchFamily="34" charset="0"/>
              </a:rPr>
              <a:t>El velo, simbolizaba la humildad, y se convirtió en parte del hábito prescrito que durante el período de noviciado tenia que ser blanco, había distintos tipos de velo para distinguir la distinta posición social. </a:t>
            </a:r>
          </a:p>
          <a:p>
            <a:pPr marL="0" indent="0">
              <a:buNone/>
            </a:pPr>
            <a:endParaRPr lang="es-MX" sz="2400" dirty="0">
              <a:latin typeface="Arial" pitchFamily="34" charset="0"/>
              <a:cs typeface="Arial" pitchFamily="34" charset="0"/>
            </a:endParaRPr>
          </a:p>
        </p:txBody>
      </p:sp>
      <p:pic>
        <p:nvPicPr>
          <p:cNvPr id="5122" name="Picture 2" descr="Resultado de imagen para vestimenta de las enfermeras de la edad m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46194">
            <a:off x="4559442" y="1327745"/>
            <a:ext cx="3797897" cy="3810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066141"/>
      </p:ext>
    </p:extLst>
  </p:cSld>
  <p:clrMapOvr>
    <a:masterClrMapping/>
  </p:clrMapOvr>
  <p:transition spd="slow">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628650" y="838200"/>
            <a:ext cx="8191822" cy="5111080"/>
          </a:xfrm>
        </p:spPr>
        <p:txBody>
          <a:bodyPr>
            <a:normAutofit/>
          </a:bodyPr>
          <a:lstStyle/>
          <a:p>
            <a:pPr marL="0" indent="0" algn="just">
              <a:buNone/>
            </a:pPr>
            <a:r>
              <a:rPr lang="es-MX" sz="2400" dirty="0">
                <a:latin typeface="Arial" pitchFamily="34" charset="0"/>
                <a:cs typeface="Arial" pitchFamily="34" charset="0"/>
              </a:rPr>
              <a:t>Las grandes comunidades gemelas o monasterios dobles de hombres y mujeres, fueron una característica de la vida monástica en sus etapas iniciales, bajo el control directo de una abadesa que tenía una posición </a:t>
            </a:r>
            <a:r>
              <a:rPr lang="es-MX" sz="2400" dirty="0" smtClean="0">
                <a:latin typeface="Arial" pitchFamily="34" charset="0"/>
                <a:cs typeface="Arial" pitchFamily="34" charset="0"/>
              </a:rPr>
              <a:t>importante. </a:t>
            </a:r>
            <a:endParaRPr lang="es-ES" sz="2400" noProof="1">
              <a:latin typeface="Arial" pitchFamily="34" charset="0"/>
              <a:cs typeface="Arial" pitchFamily="34"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82706">
            <a:off x="2078105" y="2782924"/>
            <a:ext cx="5449286" cy="3427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9453909"/>
      </p:ext>
    </p:extLst>
  </p:cSld>
  <p:clrMapOvr>
    <a:masterClrMapping/>
  </p:clrMapOvr>
  <p:transition spd="slow">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628650" y="838200"/>
            <a:ext cx="8191822" cy="5111080"/>
          </a:xfrm>
        </p:spPr>
        <p:txBody>
          <a:bodyPr>
            <a:normAutofit/>
          </a:bodyPr>
          <a:lstStyle/>
          <a:p>
            <a:pPr marL="0" indent="0" algn="just">
              <a:buNone/>
            </a:pPr>
            <a:r>
              <a:rPr lang="es-MX" sz="2400" dirty="0" smtClean="0">
                <a:latin typeface="Arial" pitchFamily="34" charset="0"/>
                <a:cs typeface="Arial" pitchFamily="34" charset="0"/>
              </a:rPr>
              <a:t>Las </a:t>
            </a:r>
            <a:r>
              <a:rPr lang="es-MX" sz="2400" dirty="0">
                <a:latin typeface="Arial" pitchFamily="34" charset="0"/>
                <a:cs typeface="Arial" pitchFamily="34" charset="0"/>
              </a:rPr>
              <a:t>dos casas, una de monjes y otra de monjas solían mantenerse separadas. La abadesa administraba la propiedad del monasterio y mantenía la disciplina. Los monjes y monjas le juraban obediencia</a:t>
            </a:r>
            <a:r>
              <a:rPr lang="es-MX" sz="2400" dirty="0" smtClean="0">
                <a:latin typeface="Arial" pitchFamily="34" charset="0"/>
                <a:cs typeface="Arial" pitchFamily="34" charset="0"/>
              </a:rPr>
              <a:t>. </a:t>
            </a:r>
            <a:endParaRPr lang="es-ES" sz="2400" noProof="1">
              <a:latin typeface="Arial" pitchFamily="34" charset="0"/>
              <a:cs typeface="Arial" pitchFamily="34" charset="0"/>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98640">
            <a:off x="1555869" y="2643957"/>
            <a:ext cx="5633247" cy="37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0602882"/>
      </p:ext>
    </p:extLst>
  </p:cSld>
  <p:clrMapOvr>
    <a:masterClrMapping/>
  </p:clrMapOvr>
  <p:transition spd="slow">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REFERENCIAS</a:t>
            </a:r>
            <a:endParaRPr lang="es-MX" dirty="0"/>
          </a:p>
        </p:txBody>
      </p:sp>
      <p:sp>
        <p:nvSpPr>
          <p:cNvPr id="3" name="2 Marcador de contenido"/>
          <p:cNvSpPr>
            <a:spLocks noGrp="1"/>
          </p:cNvSpPr>
          <p:nvPr>
            <p:ph idx="1"/>
          </p:nvPr>
        </p:nvSpPr>
        <p:spPr>
          <a:xfrm>
            <a:off x="467544" y="1412776"/>
            <a:ext cx="8229600" cy="4925144"/>
          </a:xfrm>
        </p:spPr>
        <p:txBody>
          <a:bodyPr>
            <a:normAutofit fontScale="77500" lnSpcReduction="20000"/>
          </a:bodyPr>
          <a:lstStyle/>
          <a:p>
            <a:pPr algn="just"/>
            <a:r>
              <a:rPr lang="es-ES" dirty="0" err="1" smtClean="0"/>
              <a:t>Danahue</a:t>
            </a:r>
            <a:r>
              <a:rPr lang="es-ES" dirty="0" smtClean="0"/>
              <a:t>; P.M. (1988). Historia de Enfermería. Barcelona: Elsevier.</a:t>
            </a:r>
          </a:p>
          <a:p>
            <a:pPr algn="just"/>
            <a:endParaRPr lang="es-ES" sz="700" dirty="0" smtClean="0"/>
          </a:p>
          <a:p>
            <a:pPr algn="just"/>
            <a:r>
              <a:rPr lang="es-ES" dirty="0" smtClean="0"/>
              <a:t>García; C. (2001). Historia de la Enfermería. Evolución Histórica del Cuidado Enfermero. Madrid, España: Harcourt.</a:t>
            </a:r>
          </a:p>
          <a:p>
            <a:pPr algn="just"/>
            <a:endParaRPr lang="es-ES" sz="700" dirty="0" smtClean="0"/>
          </a:p>
          <a:p>
            <a:pPr algn="just"/>
            <a:r>
              <a:rPr lang="es-ES" dirty="0" smtClean="0"/>
              <a:t>Biblioteca Mexiquense del Bicentenario. (2008). Evolución y Desarrollo de la Enfermería. Vida+salud. Colección mayor del Estado de México. Patrimonio de un pueblo. Gobierno del Estado de </a:t>
            </a:r>
            <a:r>
              <a:rPr lang="es-ES" dirty="0"/>
              <a:t>M</a:t>
            </a:r>
            <a:r>
              <a:rPr lang="es-ES" dirty="0" smtClean="0"/>
              <a:t>éxico.</a:t>
            </a:r>
          </a:p>
          <a:p>
            <a:pPr algn="just"/>
            <a:endParaRPr lang="es-ES" sz="700" dirty="0" smtClean="0"/>
          </a:p>
          <a:p>
            <a:pPr algn="just"/>
            <a:r>
              <a:rPr lang="es-ES" dirty="0" smtClean="0"/>
              <a:t>Martínez Marín, M.L. Chamorro; E. (2011). Historia de la Enfermería. 2da. Edición Editorial Elsevier.</a:t>
            </a:r>
          </a:p>
          <a:p>
            <a:pPr algn="just"/>
            <a:endParaRPr lang="es-ES" sz="700" dirty="0" smtClean="0"/>
          </a:p>
          <a:p>
            <a:pPr algn="just"/>
            <a:r>
              <a:rPr lang="es-ES" dirty="0" err="1" smtClean="0"/>
              <a:t>Parentini</a:t>
            </a:r>
            <a:r>
              <a:rPr lang="es-ES" dirty="0" smtClean="0"/>
              <a:t>, R. (2002). Historia de enfermería. Aspectos </a:t>
            </a:r>
            <a:r>
              <a:rPr lang="es-ES" dirty="0"/>
              <a:t>R</a:t>
            </a:r>
            <a:r>
              <a:rPr lang="es-ES" dirty="0" smtClean="0"/>
              <a:t>elevantes desde sus Orígenes. México: Interamericana.</a:t>
            </a:r>
            <a:endParaRPr lang="es-ES" dirty="0" smtClean="0"/>
          </a:p>
          <a:p>
            <a:endParaRPr lang="es-MX" dirty="0"/>
          </a:p>
        </p:txBody>
      </p:sp>
    </p:spTree>
    <p:extLst>
      <p:ext uri="{BB962C8B-B14F-4D97-AF65-F5344CB8AC3E}">
        <p14:creationId xmlns:p14="http://schemas.microsoft.com/office/powerpoint/2010/main" val="584078798"/>
      </p:ext>
    </p:extLst>
  </p:cSld>
  <p:clrMapOvr>
    <a:masterClrMapping/>
  </p:clrMapOvr>
  <p:transition spd="slow">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75245"/>
            <a:ext cx="8229600" cy="5174035"/>
          </a:xfrm>
        </p:spPr>
        <p:txBody>
          <a:bodyPr>
            <a:normAutofit fontScale="92500" lnSpcReduction="10000"/>
          </a:bodyPr>
          <a:lstStyle/>
          <a:p>
            <a:pPr algn="just"/>
            <a:r>
              <a:rPr lang="es-ES" sz="2600" dirty="0" smtClean="0">
                <a:latin typeface="Arial" pitchFamily="34" charset="0"/>
                <a:cs typeface="Arial" pitchFamily="34" charset="0"/>
              </a:rPr>
              <a:t>Cuevas, G.L. Guillén; C.D.M. (2012). Breve Historia de la Enfermería en México. Revista Electrónica de Investigación en enfermería FESI-UNAM, 1, 73-79.</a:t>
            </a:r>
          </a:p>
          <a:p>
            <a:pPr algn="just"/>
            <a:endParaRPr lang="es-ES" sz="1200" dirty="0" smtClean="0">
              <a:latin typeface="Arial" pitchFamily="34" charset="0"/>
              <a:cs typeface="Arial" pitchFamily="34" charset="0"/>
            </a:endParaRPr>
          </a:p>
          <a:p>
            <a:pPr algn="just"/>
            <a:r>
              <a:rPr lang="es-ES" sz="2600" dirty="0" smtClean="0">
                <a:latin typeface="Arial" pitchFamily="34" charset="0"/>
                <a:cs typeface="Arial" pitchFamily="34" charset="0"/>
              </a:rPr>
              <a:t>Bravo Peña, F. (1997). Nociones de Historia de Enfermería. México:  2da Edición. Imprenta San Carlos México.</a:t>
            </a:r>
          </a:p>
          <a:p>
            <a:pPr algn="ctr"/>
            <a:endParaRPr lang="es-ES" sz="4300" dirty="0" smtClean="0">
              <a:latin typeface="Arial" pitchFamily="34" charset="0"/>
              <a:cs typeface="Arial" pitchFamily="34" charset="0"/>
            </a:endParaRPr>
          </a:p>
          <a:p>
            <a:pPr marL="0" indent="0">
              <a:buNone/>
            </a:pPr>
            <a:r>
              <a:rPr lang="es-ES" sz="2200" b="1" dirty="0" smtClean="0">
                <a:latin typeface="Arial" pitchFamily="34" charset="0"/>
                <a:cs typeface="Arial" pitchFamily="34" charset="0"/>
              </a:rPr>
              <a:t>REFERENCIAS ELECTRÓNICAS </a:t>
            </a:r>
          </a:p>
          <a:p>
            <a:pPr marL="0" indent="0">
              <a:buNone/>
            </a:pPr>
            <a:endParaRPr lang="es-ES" sz="1200" b="1" dirty="0" smtClean="0">
              <a:latin typeface="Arial" pitchFamily="34" charset="0"/>
              <a:cs typeface="Arial" pitchFamily="34" charset="0"/>
            </a:endParaRPr>
          </a:p>
          <a:p>
            <a:pPr marL="0" indent="0" algn="just">
              <a:buNone/>
            </a:pPr>
            <a:endParaRPr lang="es-MX" sz="1100" dirty="0" smtClean="0">
              <a:latin typeface="Arial" pitchFamily="34" charset="0"/>
              <a:cs typeface="Arial" pitchFamily="34" charset="0"/>
            </a:endParaRPr>
          </a:p>
          <a:p>
            <a:pPr algn="just"/>
            <a:r>
              <a:rPr lang="es-MX" sz="1900" dirty="0" smtClean="0">
                <a:latin typeface="Arial" pitchFamily="34" charset="0"/>
                <a:cs typeface="Arial" pitchFamily="34" charset="0"/>
              </a:rPr>
              <a:t>http</a:t>
            </a:r>
            <a:r>
              <a:rPr lang="es-MX" sz="1900" dirty="0">
                <a:latin typeface="Arial" pitchFamily="34" charset="0"/>
                <a:cs typeface="Arial" pitchFamily="34" charset="0"/>
              </a:rPr>
              <a:t>://</a:t>
            </a:r>
            <a:r>
              <a:rPr lang="es-MX" sz="1900" dirty="0" smtClean="0">
                <a:latin typeface="Arial" pitchFamily="34" charset="0"/>
                <a:cs typeface="Arial" pitchFamily="34" charset="0"/>
              </a:rPr>
              <a:t>foro.catholic.net/viewtopic.php?f=259&amp;t=23153</a:t>
            </a:r>
          </a:p>
          <a:p>
            <a:pPr algn="just"/>
            <a:r>
              <a:rPr lang="es-MX" sz="1900" dirty="0">
                <a:latin typeface="Arial" pitchFamily="34" charset="0"/>
                <a:cs typeface="Arial" pitchFamily="34" charset="0"/>
              </a:rPr>
              <a:t>http://amasenda.com/las-diaconisas-en-la-iglesia-primitiva</a:t>
            </a:r>
            <a:r>
              <a:rPr lang="es-MX" sz="1900" dirty="0" smtClean="0">
                <a:latin typeface="Arial" pitchFamily="34" charset="0"/>
                <a:cs typeface="Arial" pitchFamily="34" charset="0"/>
              </a:rPr>
              <a:t>/</a:t>
            </a:r>
          </a:p>
          <a:p>
            <a:pPr algn="just"/>
            <a:r>
              <a:rPr lang="es-MX" sz="1900" dirty="0">
                <a:latin typeface="Arial" pitchFamily="34" charset="0"/>
                <a:cs typeface="Arial" pitchFamily="34" charset="0"/>
              </a:rPr>
              <a:t>https://diaconofrancis.wordpress.com/2016/05/12/la-polemica-sobre-las-diaconisas-es-el-diaconado-un-grado-en-el-orden-sacerdotal</a:t>
            </a:r>
            <a:r>
              <a:rPr lang="es-MX" sz="1900" dirty="0" smtClean="0">
                <a:latin typeface="Arial" pitchFamily="34" charset="0"/>
                <a:cs typeface="Arial" pitchFamily="34" charset="0"/>
              </a:rPr>
              <a:t>/</a:t>
            </a:r>
          </a:p>
          <a:p>
            <a:pPr algn="just"/>
            <a:r>
              <a:rPr lang="es-MX" sz="1900" dirty="0">
                <a:latin typeface="Arial" pitchFamily="34" charset="0"/>
                <a:cs typeface="Arial" pitchFamily="34" charset="0"/>
              </a:rPr>
              <a:t>http://www.memoriachilena.cl/602/w3-article-71233.html</a:t>
            </a:r>
            <a:endParaRPr lang="es-MX" sz="1900" dirty="0" smtClean="0">
              <a:latin typeface="Arial" pitchFamily="34" charset="0"/>
              <a:cs typeface="Arial" pitchFamily="34" charset="0"/>
            </a:endParaRPr>
          </a:p>
          <a:p>
            <a:pPr algn="just"/>
            <a:endParaRPr lang="es-MX" sz="2000" dirty="0" smtClean="0">
              <a:latin typeface="Arial" pitchFamily="34" charset="0"/>
              <a:cs typeface="Arial" pitchFamily="34" charset="0"/>
            </a:endParaRPr>
          </a:p>
          <a:p>
            <a:pPr algn="just"/>
            <a:endParaRPr lang="es-MX" sz="2400" dirty="0" smtClean="0">
              <a:latin typeface="Arial" pitchFamily="34" charset="0"/>
              <a:cs typeface="Arial" pitchFamily="34" charset="0"/>
            </a:endParaRPr>
          </a:p>
          <a:p>
            <a:pPr algn="just"/>
            <a:endParaRPr lang="es-MX" dirty="0"/>
          </a:p>
        </p:txBody>
      </p:sp>
    </p:spTree>
    <p:extLst>
      <p:ext uri="{BB962C8B-B14F-4D97-AF65-F5344CB8AC3E}">
        <p14:creationId xmlns:p14="http://schemas.microsoft.com/office/powerpoint/2010/main" val="95050013"/>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94855" y="805980"/>
            <a:ext cx="5465618" cy="1200329"/>
          </a:xfrm>
          <a:prstGeom prst="rect">
            <a:avLst/>
          </a:prstGeom>
        </p:spPr>
        <p:txBody>
          <a:bodyPr wrap="square">
            <a:spAutoFit/>
          </a:bodyPr>
          <a:lstStyle/>
          <a:p>
            <a:pPr algn="just"/>
            <a:r>
              <a:rPr lang="es-MX" sz="2400" b="0" i="0" dirty="0" smtClean="0">
                <a:effectLst/>
                <a:latin typeface="Arial" panose="020B0604020202020204" pitchFamily="34" charset="0"/>
              </a:rPr>
              <a:t>Este grupo de judíos seguía las enseñanzas de un líder llamado </a:t>
            </a:r>
            <a:r>
              <a:rPr lang="es-MX" sz="2400" b="1" i="0" dirty="0" smtClean="0">
                <a:effectLst/>
                <a:latin typeface="Arial" panose="020B0604020202020204" pitchFamily="34" charset="0"/>
              </a:rPr>
              <a:t>Jesús</a:t>
            </a:r>
            <a:r>
              <a:rPr lang="es-MX" sz="2400" b="0" i="0" dirty="0" smtClean="0">
                <a:effectLst/>
                <a:latin typeface="Arial" panose="020B0604020202020204" pitchFamily="34" charset="0"/>
              </a:rPr>
              <a:t>.</a:t>
            </a:r>
            <a:endParaRPr lang="es-MX" sz="2400" dirty="0"/>
          </a:p>
        </p:txBody>
      </p:sp>
      <p:sp>
        <p:nvSpPr>
          <p:cNvPr id="6" name="Rectángulo 5"/>
          <p:cNvSpPr/>
          <p:nvPr/>
        </p:nvSpPr>
        <p:spPr>
          <a:xfrm>
            <a:off x="706582" y="2769716"/>
            <a:ext cx="4572000" cy="1938992"/>
          </a:xfrm>
          <a:prstGeom prst="rect">
            <a:avLst/>
          </a:prstGeom>
        </p:spPr>
        <p:txBody>
          <a:bodyPr>
            <a:spAutoFit/>
          </a:bodyPr>
          <a:lstStyle/>
          <a:p>
            <a:pPr algn="just"/>
            <a:r>
              <a:rPr lang="es-MX" sz="2400" b="0" i="0" dirty="0" smtClean="0">
                <a:effectLst/>
                <a:latin typeface="Arial" panose="020B0604020202020204" pitchFamily="34" charset="0"/>
              </a:rPr>
              <a:t>Poco a poco este movimiento fue ganando adeptos que no eran judíos, y así fue quedando claro que se trataba de una nueva religión.</a:t>
            </a:r>
            <a:endParaRPr lang="es-MX" sz="2400" dirty="0"/>
          </a:p>
        </p:txBody>
      </p:sp>
      <p:sp>
        <p:nvSpPr>
          <p:cNvPr id="7" name="Rectángulo 6"/>
          <p:cNvSpPr/>
          <p:nvPr/>
        </p:nvSpPr>
        <p:spPr>
          <a:xfrm>
            <a:off x="2411760" y="5157192"/>
            <a:ext cx="4651124" cy="892552"/>
          </a:xfrm>
          <a:prstGeom prst="rect">
            <a:avLst/>
          </a:prstGeom>
        </p:spPr>
        <p:txBody>
          <a:bodyPr wrap="square">
            <a:spAutoFit/>
          </a:bodyPr>
          <a:lstStyle/>
          <a:p>
            <a:pPr algn="ctr"/>
            <a:r>
              <a:rPr lang="es-MX" sz="2600" b="0" i="0" dirty="0" smtClean="0">
                <a:effectLst/>
                <a:latin typeface="Arial" panose="020B0604020202020204" pitchFamily="34" charset="0"/>
              </a:rPr>
              <a:t> Este nuevo culto sería conocido como </a:t>
            </a:r>
            <a:r>
              <a:rPr lang="es-MX" sz="2600" b="1" i="0" dirty="0" smtClean="0">
                <a:effectLst/>
                <a:latin typeface="Arial" panose="020B0604020202020204" pitchFamily="34" charset="0"/>
              </a:rPr>
              <a:t>Cristianismo</a:t>
            </a:r>
            <a:r>
              <a:rPr lang="es-MX" sz="2600" b="0" i="0" dirty="0" smtClean="0">
                <a:effectLst/>
                <a:latin typeface="Arial" panose="020B0604020202020204" pitchFamily="34" charset="0"/>
              </a:rPr>
              <a:t>.</a:t>
            </a:r>
            <a:endParaRPr lang="es-MX" sz="2600" dirty="0"/>
          </a:p>
        </p:txBody>
      </p:sp>
      <p:sp>
        <p:nvSpPr>
          <p:cNvPr id="8" name="AutoShape 2" descr="https://ministeriodealabanzaihra.files.wordpress.com/2014/11/seguidores-de-cristo1.jpg"/>
          <p:cNvSpPr>
            <a:spLocks noChangeAspect="1" noChangeArrowheads="1"/>
          </p:cNvSpPr>
          <p:nvPr/>
        </p:nvSpPr>
        <p:spPr bwMode="auto">
          <a:xfrm>
            <a:off x="47625" y="-136525"/>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9" name="AutoShape 4" descr="http://i4.mirror.co.uk/incoming/article5314490.ece/ALTERNATES/s615b/Jesus-Christ.jpg"/>
          <p:cNvSpPr>
            <a:spLocks noChangeAspect="1" noChangeArrowheads="1"/>
          </p:cNvSpPr>
          <p:nvPr/>
        </p:nvSpPr>
        <p:spPr bwMode="auto">
          <a:xfrm>
            <a:off x="161925" y="15875"/>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 name="Imagen 9"/>
          <p:cNvPicPr>
            <a:picLocks noChangeAspect="1"/>
          </p:cNvPicPr>
          <p:nvPr/>
        </p:nvPicPr>
        <p:blipFill>
          <a:blip r:embed="rId2"/>
          <a:stretch>
            <a:fillRect/>
          </a:stretch>
        </p:blipFill>
        <p:spPr>
          <a:xfrm>
            <a:off x="6170466" y="758441"/>
            <a:ext cx="2220742" cy="4022551"/>
          </a:xfrm>
          <a:prstGeom prst="rect">
            <a:avLst/>
          </a:prstGeom>
        </p:spPr>
      </p:pic>
    </p:spTree>
    <p:extLst>
      <p:ext uri="{BB962C8B-B14F-4D97-AF65-F5344CB8AC3E}">
        <p14:creationId xmlns:p14="http://schemas.microsoft.com/office/powerpoint/2010/main" val="765915507"/>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02761" y="556599"/>
            <a:ext cx="4572000" cy="1200329"/>
          </a:xfrm>
          <a:prstGeom prst="rect">
            <a:avLst/>
          </a:prstGeom>
        </p:spPr>
        <p:txBody>
          <a:bodyPr>
            <a:spAutoFit/>
          </a:bodyPr>
          <a:lstStyle/>
          <a:p>
            <a:pPr algn="just"/>
            <a:r>
              <a:rPr lang="es-MX" sz="2400" b="0" i="0" dirty="0" smtClean="0">
                <a:effectLst/>
                <a:latin typeface="Arial" panose="020B0604020202020204" pitchFamily="34" charset="0"/>
              </a:rPr>
              <a:t>Sin embargo el cristianismo continuó propagándose durante unos 300 años.</a:t>
            </a:r>
          </a:p>
        </p:txBody>
      </p:sp>
      <p:sp>
        <p:nvSpPr>
          <p:cNvPr id="6" name="AutoShape 2" descr="http://img.emol.com/2012/05/28/vaticano_8411.jpg"/>
          <p:cNvSpPr>
            <a:spLocks noChangeAspect="1" noChangeArrowheads="1"/>
          </p:cNvSpPr>
          <p:nvPr/>
        </p:nvSpPr>
        <p:spPr bwMode="auto">
          <a:xfrm>
            <a:off x="47625" y="-136525"/>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7" name="Imagen 6"/>
          <p:cNvPicPr>
            <a:picLocks noChangeAspect="1"/>
          </p:cNvPicPr>
          <p:nvPr/>
        </p:nvPicPr>
        <p:blipFill>
          <a:blip r:embed="rId2"/>
          <a:stretch>
            <a:fillRect/>
          </a:stretch>
        </p:blipFill>
        <p:spPr>
          <a:xfrm>
            <a:off x="5292080" y="692696"/>
            <a:ext cx="3467471" cy="3082196"/>
          </a:xfrm>
          <a:prstGeom prst="rect">
            <a:avLst/>
          </a:prstGeom>
        </p:spPr>
      </p:pic>
      <p:pic>
        <p:nvPicPr>
          <p:cNvPr id="8" name="Imagen 7"/>
          <p:cNvPicPr>
            <a:picLocks noChangeAspect="1"/>
          </p:cNvPicPr>
          <p:nvPr/>
        </p:nvPicPr>
        <p:blipFill>
          <a:blip r:embed="rId3"/>
          <a:stretch>
            <a:fillRect/>
          </a:stretch>
        </p:blipFill>
        <p:spPr>
          <a:xfrm>
            <a:off x="615766" y="2348880"/>
            <a:ext cx="3827305" cy="3024336"/>
          </a:xfrm>
          <a:prstGeom prst="rect">
            <a:avLst/>
          </a:prstGeom>
        </p:spPr>
      </p:pic>
      <p:sp>
        <p:nvSpPr>
          <p:cNvPr id="9" name="Rectángulo 4"/>
          <p:cNvSpPr/>
          <p:nvPr/>
        </p:nvSpPr>
        <p:spPr>
          <a:xfrm>
            <a:off x="4860032" y="3789040"/>
            <a:ext cx="4067249" cy="1938992"/>
          </a:xfrm>
          <a:prstGeom prst="rect">
            <a:avLst/>
          </a:prstGeom>
        </p:spPr>
        <p:txBody>
          <a:bodyPr wrap="square">
            <a:spAutoFit/>
          </a:bodyPr>
          <a:lstStyle/>
          <a:p>
            <a:pPr algn="just"/>
            <a:endParaRPr lang="es-MX" sz="2400" dirty="0">
              <a:solidFill>
                <a:srgbClr val="333333"/>
              </a:solidFill>
              <a:latin typeface="Arial" panose="020B0604020202020204" pitchFamily="34" charset="0"/>
            </a:endParaRPr>
          </a:p>
          <a:p>
            <a:pPr algn="just"/>
            <a:r>
              <a:rPr lang="es-MX" sz="2400" dirty="0" smtClean="0">
                <a:latin typeface="Arial" panose="020B0604020202020204" pitchFamily="34" charset="0"/>
              </a:rPr>
              <a:t>Actualmente es la religión que profesa casi un tercio de la humanidad, con cede en el Vaticano</a:t>
            </a:r>
          </a:p>
        </p:txBody>
      </p:sp>
    </p:spTree>
    <p:extLst>
      <p:ext uri="{BB962C8B-B14F-4D97-AF65-F5344CB8AC3E}">
        <p14:creationId xmlns:p14="http://schemas.microsoft.com/office/powerpoint/2010/main" val="3180780616"/>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899592" y="692696"/>
            <a:ext cx="7272808" cy="59006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Bef>
                <a:spcPct val="0"/>
              </a:spcBef>
              <a:buNone/>
            </a:pPr>
            <a:r>
              <a:rPr lang="es-ES" sz="2600" dirty="0" smtClean="0">
                <a:latin typeface="Arial" pitchFamily="34" charset="0"/>
                <a:cs typeface="Arial" pitchFamily="34" charset="0"/>
              </a:rPr>
              <a:t>En la </a:t>
            </a:r>
            <a:r>
              <a:rPr lang="es-ES" sz="2600" b="1" dirty="0" smtClean="0">
                <a:latin typeface="Arial" pitchFamily="34" charset="0"/>
                <a:cs typeface="Arial" pitchFamily="34" charset="0"/>
              </a:rPr>
              <a:t>antigüedad </a:t>
            </a:r>
            <a:r>
              <a:rPr lang="es-ES" sz="2600" dirty="0" smtClean="0">
                <a:latin typeface="Arial" pitchFamily="34" charset="0"/>
                <a:cs typeface="Arial" pitchFamily="34" charset="0"/>
              </a:rPr>
              <a:t>se creía que una fuerza superior, ordenadora del mundo, era la responsable de todo lo que le ocurría a ese “su mundo”.</a:t>
            </a:r>
          </a:p>
          <a:p>
            <a:pPr marL="0" indent="0" algn="just">
              <a:spcBef>
                <a:spcPct val="0"/>
              </a:spcBef>
              <a:buNone/>
            </a:pPr>
            <a:r>
              <a:rPr lang="es-ES" sz="2600" dirty="0" smtClean="0">
                <a:latin typeface="Arial" pitchFamily="34" charset="0"/>
                <a:cs typeface="Arial" pitchFamily="34" charset="0"/>
              </a:rPr>
              <a:t> </a:t>
            </a:r>
          </a:p>
          <a:p>
            <a:pPr marL="0" indent="0">
              <a:buNone/>
            </a:pPr>
            <a:endParaRPr lang="es-ES" dirty="0" smtClean="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12383">
            <a:off x="2555776" y="2564904"/>
            <a:ext cx="3960440" cy="3212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9808438"/>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683568" y="840698"/>
            <a:ext cx="3600400" cy="59006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sz="2600" dirty="0" smtClean="0"/>
              <a:t>Los </a:t>
            </a:r>
            <a:r>
              <a:rPr lang="es-ES" sz="2600" dirty="0"/>
              <a:t>espíritus malignos eran los causantes de todas las desgracias y enfermedades posiblemente como castigo al desacato del mandato divino, lo que se cree que pudo llevar a la construcción de templos con el fin de pedir la curación de sus enfermos y espantar así las fuerzas </a:t>
            </a:r>
            <a:r>
              <a:rPr lang="es-ES" sz="2600" dirty="0" smtClean="0"/>
              <a:t>malignas.</a:t>
            </a:r>
            <a:endParaRPr lang="es-MX" sz="2600" dirty="0"/>
          </a:p>
          <a:p>
            <a:endParaRPr lang="es-ES"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3387" y="1916832"/>
            <a:ext cx="4064361" cy="2934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9487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5576" y="476672"/>
            <a:ext cx="7936505" cy="3262432"/>
          </a:xfrm>
          <a:prstGeom prst="rect">
            <a:avLst/>
          </a:prstGeom>
          <a:noFill/>
        </p:spPr>
        <p:txBody>
          <a:bodyPr wrap="square" rtlCol="0">
            <a:spAutoFit/>
          </a:bodyPr>
          <a:lstStyle/>
          <a:p>
            <a:pPr algn="just"/>
            <a:r>
              <a:rPr lang="es-MX" sz="2400" dirty="0">
                <a:latin typeface="Berlin Sans FB" panose="020E0602020502020306" pitchFamily="34" charset="0"/>
              </a:rPr>
              <a:t>El </a:t>
            </a:r>
            <a:r>
              <a:rPr lang="es-MX" sz="2400" dirty="0">
                <a:latin typeface="Arial" pitchFamily="34" charset="0"/>
                <a:cs typeface="Arial" pitchFamily="34" charset="0"/>
              </a:rPr>
              <a:t>auge del cristianismo </a:t>
            </a:r>
            <a:r>
              <a:rPr lang="es-MX" sz="2400" dirty="0" smtClean="0">
                <a:latin typeface="Arial" pitchFamily="34" charset="0"/>
                <a:cs typeface="Arial" pitchFamily="34" charset="0"/>
              </a:rPr>
              <a:t>empujó  el </a:t>
            </a:r>
            <a:r>
              <a:rPr lang="es-MX" sz="2400" dirty="0">
                <a:latin typeface="Arial" pitchFamily="34" charset="0"/>
                <a:cs typeface="Arial" pitchFamily="34" charset="0"/>
              </a:rPr>
              <a:t>desarrollo de los cuidados, que pasaron a considerar un deber sagrado y adquiriendo un enfoque </a:t>
            </a:r>
            <a:r>
              <a:rPr lang="es-MX" sz="2400" dirty="0" smtClean="0">
                <a:latin typeface="Arial" pitchFamily="34" charset="0"/>
                <a:cs typeface="Arial" pitchFamily="34" charset="0"/>
              </a:rPr>
              <a:t>humanitario. </a:t>
            </a:r>
          </a:p>
          <a:p>
            <a:pPr algn="just"/>
            <a:endParaRPr lang="es-MX" dirty="0" smtClean="0">
              <a:latin typeface="Arial" pitchFamily="34" charset="0"/>
              <a:cs typeface="Arial" pitchFamily="34" charset="0"/>
            </a:endParaRPr>
          </a:p>
          <a:p>
            <a:pPr algn="just"/>
            <a:r>
              <a:rPr lang="es-MX" sz="2400" dirty="0" smtClean="0">
                <a:latin typeface="Arial" pitchFamily="34" charset="0"/>
                <a:cs typeface="Arial" pitchFamily="34" charset="0"/>
              </a:rPr>
              <a:t>La </a:t>
            </a:r>
            <a:r>
              <a:rPr lang="es-MX" sz="2400" dirty="0">
                <a:latin typeface="Arial" pitchFamily="34" charset="0"/>
                <a:cs typeface="Arial" pitchFamily="34" charset="0"/>
              </a:rPr>
              <a:t>primera fase de la presencia cristiana en el mundo occidental se le denomina fase primitiva o </a:t>
            </a:r>
            <a:r>
              <a:rPr lang="es-MX" sz="2400" dirty="0" smtClean="0">
                <a:latin typeface="Arial" pitchFamily="34" charset="0"/>
                <a:cs typeface="Arial" pitchFamily="34" charset="0"/>
              </a:rPr>
              <a:t>evangélica.</a:t>
            </a:r>
          </a:p>
          <a:p>
            <a:pPr algn="just"/>
            <a:endParaRPr lang="es-MX" sz="1600" dirty="0">
              <a:latin typeface="Arial" pitchFamily="34" charset="0"/>
              <a:cs typeface="Arial" pitchFamily="34" charset="0"/>
            </a:endParaRPr>
          </a:p>
          <a:p>
            <a:pPr algn="ctr"/>
            <a:r>
              <a:rPr lang="es-MX" sz="2400" b="1" dirty="0">
                <a:latin typeface="Arial" pitchFamily="34" charset="0"/>
                <a:cs typeface="Arial" pitchFamily="34" charset="0"/>
              </a:rPr>
              <a:t>La enfermedad es una gracia recibida como </a:t>
            </a:r>
            <a:r>
              <a:rPr lang="es-MX" sz="2400" b="1" dirty="0" smtClean="0">
                <a:latin typeface="Arial" pitchFamily="34" charset="0"/>
                <a:cs typeface="Arial" pitchFamily="34" charset="0"/>
              </a:rPr>
              <a:t>redención.</a:t>
            </a:r>
            <a:endParaRPr lang="es-MX" sz="2400" b="1" dirty="0">
              <a:latin typeface="Arial" pitchFamily="34" charset="0"/>
              <a:cs typeface="Arial" pitchFamily="34" charset="0"/>
            </a:endParaRPr>
          </a:p>
        </p:txBody>
      </p:sp>
      <p:pic>
        <p:nvPicPr>
          <p:cNvPr id="3" name="Imagen 2"/>
          <p:cNvPicPr>
            <a:picLocks noChangeAspect="1"/>
          </p:cNvPicPr>
          <p:nvPr/>
        </p:nvPicPr>
        <p:blipFill>
          <a:blip r:embed="rId2"/>
          <a:stretch>
            <a:fillRect/>
          </a:stretch>
        </p:blipFill>
        <p:spPr>
          <a:xfrm>
            <a:off x="2300868" y="3933056"/>
            <a:ext cx="4939203" cy="2620267"/>
          </a:xfrm>
          <a:prstGeom prst="rect">
            <a:avLst/>
          </a:prstGeom>
        </p:spPr>
      </p:pic>
    </p:spTree>
    <p:extLst>
      <p:ext uri="{BB962C8B-B14F-4D97-AF65-F5344CB8AC3E}">
        <p14:creationId xmlns:p14="http://schemas.microsoft.com/office/powerpoint/2010/main" val="2223459267"/>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5656" y="-325338"/>
            <a:ext cx="6995120" cy="1162050"/>
          </a:xfrm>
        </p:spPr>
        <p:txBody>
          <a:bodyPr>
            <a:normAutofit/>
          </a:bodyPr>
          <a:lstStyle/>
          <a:p>
            <a:pPr algn="ctr"/>
            <a:r>
              <a:rPr lang="es-MX" sz="3000" dirty="0" smtClean="0">
                <a:latin typeface="Arial" pitchFamily="34" charset="0"/>
                <a:cs typeface="Arial" pitchFamily="34" charset="0"/>
              </a:rPr>
              <a:t>PRIMERAS CUIDADORAS</a:t>
            </a:r>
            <a:endParaRPr lang="es-MX" sz="3000" dirty="0">
              <a:latin typeface="Arial" pitchFamily="34" charset="0"/>
              <a:cs typeface="Arial" pitchFamily="34" charset="0"/>
            </a:endParaRPr>
          </a:p>
        </p:txBody>
      </p:sp>
      <p:sp>
        <p:nvSpPr>
          <p:cNvPr id="3" name="Marcador de contenido 2"/>
          <p:cNvSpPr>
            <a:spLocks noGrp="1"/>
          </p:cNvSpPr>
          <p:nvPr>
            <p:ph idx="1"/>
          </p:nvPr>
        </p:nvSpPr>
        <p:spPr>
          <a:xfrm>
            <a:off x="200464" y="1124744"/>
            <a:ext cx="4178105" cy="5472608"/>
          </a:xfrm>
        </p:spPr>
        <p:txBody>
          <a:bodyPr>
            <a:normAutofit fontScale="55000" lnSpcReduction="20000"/>
          </a:bodyPr>
          <a:lstStyle/>
          <a:p>
            <a:pPr marL="0" indent="0" algn="ctr">
              <a:buNone/>
            </a:pPr>
            <a:r>
              <a:rPr lang="es-MX" sz="3800" b="1" dirty="0" smtClean="0">
                <a:latin typeface="Arial" pitchFamily="34" charset="0"/>
                <a:cs typeface="Arial" pitchFamily="34" charset="0"/>
              </a:rPr>
              <a:t>DIACONISAS</a:t>
            </a:r>
          </a:p>
          <a:p>
            <a:pPr marL="0" indent="0" algn="ctr">
              <a:buNone/>
            </a:pPr>
            <a:endParaRPr lang="es-MX" sz="1800" b="1" dirty="0">
              <a:latin typeface="Arial" pitchFamily="34" charset="0"/>
              <a:cs typeface="Arial" pitchFamily="34" charset="0"/>
            </a:endParaRPr>
          </a:p>
          <a:p>
            <a:r>
              <a:rPr lang="es-MX" sz="4400" dirty="0">
                <a:latin typeface="Arial" pitchFamily="34" charset="0"/>
                <a:cs typeface="Arial" pitchFamily="34" charset="0"/>
              </a:rPr>
              <a:t>Viene del griego diaconía, que significa servir o </a:t>
            </a:r>
            <a:r>
              <a:rPr lang="es-MX" sz="4400" dirty="0" smtClean="0">
                <a:latin typeface="Arial" pitchFamily="34" charset="0"/>
                <a:cs typeface="Arial" pitchFamily="34" charset="0"/>
              </a:rPr>
              <a:t>suministrar.</a:t>
            </a:r>
          </a:p>
          <a:p>
            <a:endParaRPr lang="es-MX" sz="1800" dirty="0">
              <a:latin typeface="Arial" pitchFamily="34" charset="0"/>
              <a:cs typeface="Arial" pitchFamily="34" charset="0"/>
            </a:endParaRPr>
          </a:p>
          <a:p>
            <a:pPr algn="just"/>
            <a:r>
              <a:rPr lang="es-MX" sz="4400" dirty="0" smtClean="0">
                <a:latin typeface="Arial" pitchFamily="34" charset="0"/>
                <a:cs typeface="Arial" pitchFamily="34" charset="0"/>
              </a:rPr>
              <a:t>Formaban mujeres de elevada </a:t>
            </a:r>
            <a:r>
              <a:rPr lang="es-MX" sz="4400" dirty="0">
                <a:latin typeface="Arial" pitchFamily="34" charset="0"/>
                <a:cs typeface="Arial" pitchFamily="34" charset="0"/>
              </a:rPr>
              <a:t>posición social, pertenecientes </a:t>
            </a:r>
            <a:r>
              <a:rPr lang="es-MX" sz="4400" dirty="0" smtClean="0">
                <a:latin typeface="Arial" pitchFamily="34" charset="0"/>
                <a:cs typeface="Arial" pitchFamily="34" charset="0"/>
              </a:rPr>
              <a:t>a familias distinguidas</a:t>
            </a:r>
            <a:r>
              <a:rPr lang="es-MX" sz="4400" dirty="0">
                <a:latin typeface="Arial" pitchFamily="34" charset="0"/>
                <a:cs typeface="Arial" pitchFamily="34" charset="0"/>
              </a:rPr>
              <a:t>, ejercían funciones de auxilio </a:t>
            </a:r>
            <a:r>
              <a:rPr lang="es-MX" sz="4400" dirty="0" smtClean="0">
                <a:latin typeface="Arial" pitchFamily="34" charset="0"/>
                <a:cs typeface="Arial" pitchFamily="34" charset="0"/>
              </a:rPr>
              <a:t>en hogares necesitados </a:t>
            </a:r>
            <a:r>
              <a:rPr lang="es-MX" sz="4400" dirty="0">
                <a:latin typeface="Arial" pitchFamily="34" charset="0"/>
                <a:cs typeface="Arial" pitchFamily="34" charset="0"/>
              </a:rPr>
              <a:t>proporcionando </a:t>
            </a:r>
            <a:r>
              <a:rPr lang="es-MX" sz="4400" dirty="0" smtClean="0">
                <a:latin typeface="Arial" pitchFamily="34" charset="0"/>
                <a:cs typeface="Arial" pitchFamily="34" charset="0"/>
              </a:rPr>
              <a:t>dinero</a:t>
            </a:r>
            <a:r>
              <a:rPr lang="es-MX" sz="4400" dirty="0">
                <a:latin typeface="Arial" pitchFamily="34" charset="0"/>
                <a:cs typeface="Arial" pitchFamily="34" charset="0"/>
              </a:rPr>
              <a:t>, ropas y cuidados</a:t>
            </a:r>
            <a:r>
              <a:rPr lang="es-MX" sz="3800" dirty="0" smtClean="0">
                <a:latin typeface="Arial" pitchFamily="34" charset="0"/>
                <a:cs typeface="Arial" pitchFamily="34" charset="0"/>
              </a:rPr>
              <a:t>.</a:t>
            </a:r>
          </a:p>
          <a:p>
            <a:endParaRPr lang="es-MX" sz="2500" dirty="0" smtClean="0">
              <a:latin typeface="Arial" pitchFamily="34" charset="0"/>
              <a:cs typeface="Arial" pitchFamily="34" charset="0"/>
            </a:endParaRPr>
          </a:p>
          <a:p>
            <a:r>
              <a:rPr lang="es-MX" sz="4400" dirty="0" smtClean="0">
                <a:latin typeface="Arial" pitchFamily="34" charset="0"/>
                <a:cs typeface="Arial" pitchFamily="34" charset="0"/>
              </a:rPr>
              <a:t>Las </a:t>
            </a:r>
            <a:r>
              <a:rPr lang="es-MX" sz="4400" dirty="0">
                <a:latin typeface="Arial" pitchFamily="34" charset="0"/>
                <a:cs typeface="Arial" pitchFamily="34" charset="0"/>
              </a:rPr>
              <a:t>primeras diaconisas que se conocen fueron Febe y </a:t>
            </a:r>
            <a:r>
              <a:rPr lang="es-MX" sz="4400" dirty="0" smtClean="0">
                <a:latin typeface="Arial" pitchFamily="34" charset="0"/>
                <a:cs typeface="Arial" pitchFamily="34" charset="0"/>
              </a:rPr>
              <a:t>Olimpia.</a:t>
            </a:r>
            <a:endParaRPr lang="es-MX" sz="4400" dirty="0">
              <a:latin typeface="Arial" pitchFamily="34" charset="0"/>
              <a:cs typeface="Arial" pitchFamily="34" charset="0"/>
            </a:endParaRPr>
          </a:p>
          <a:p>
            <a:endParaRPr lang="es-MX" dirty="0"/>
          </a:p>
        </p:txBody>
      </p:sp>
      <p:pic>
        <p:nvPicPr>
          <p:cNvPr id="5" name="Imagen 4"/>
          <p:cNvPicPr>
            <a:picLocks noChangeAspect="1"/>
          </p:cNvPicPr>
          <p:nvPr/>
        </p:nvPicPr>
        <p:blipFill>
          <a:blip r:embed="rId2"/>
          <a:stretch>
            <a:fillRect/>
          </a:stretch>
        </p:blipFill>
        <p:spPr>
          <a:xfrm>
            <a:off x="4378569" y="2120054"/>
            <a:ext cx="2300068" cy="4111232"/>
          </a:xfrm>
          <a:prstGeom prst="rect">
            <a:avLst/>
          </a:prstGeom>
        </p:spPr>
      </p:pic>
      <p:pic>
        <p:nvPicPr>
          <p:cNvPr id="6" name="Imagen 5"/>
          <p:cNvPicPr>
            <a:picLocks noChangeAspect="1"/>
          </p:cNvPicPr>
          <p:nvPr/>
        </p:nvPicPr>
        <p:blipFill>
          <a:blip r:embed="rId3"/>
          <a:stretch>
            <a:fillRect/>
          </a:stretch>
        </p:blipFill>
        <p:spPr>
          <a:xfrm>
            <a:off x="6805386" y="2120054"/>
            <a:ext cx="2162768" cy="4101248"/>
          </a:xfrm>
          <a:prstGeom prst="rect">
            <a:avLst/>
          </a:prstGeom>
        </p:spPr>
      </p:pic>
    </p:spTree>
    <p:extLst>
      <p:ext uri="{BB962C8B-B14F-4D97-AF65-F5344CB8AC3E}">
        <p14:creationId xmlns:p14="http://schemas.microsoft.com/office/powerpoint/2010/main" val="3288842166"/>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1511</Words>
  <Application>Microsoft Office PowerPoint</Application>
  <PresentationFormat>Presentación en pantalla (4:3)</PresentationFormat>
  <Paragraphs>147</Paragraphs>
  <Slides>36</Slides>
  <Notes>2</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PRIMERAS CUIDADORAS</vt:lpstr>
      <vt:lpstr>Presentación de PowerPoint</vt:lpstr>
      <vt:lpstr>Presentación de PowerPoint</vt:lpstr>
      <vt:lpstr>Presentación de PowerPoint</vt:lpstr>
      <vt:lpstr>Presentación de PowerPoint</vt:lpstr>
      <vt:lpstr>INSTITUCIONES PARA EL CUIDADO DEL ENFERMO</vt:lpstr>
      <vt:lpstr>Primeros hospitales cristianos</vt:lpstr>
      <vt:lpstr>ORDENES MONASTICAS</vt:lpstr>
      <vt:lpstr>Presentación de PowerPoint</vt:lpstr>
      <vt:lpstr>ORDEN DE SANTIAGO  </vt:lpstr>
      <vt:lpstr>Presentación de PowerPoint</vt:lpstr>
      <vt:lpstr>FRANCISCANOS  </vt:lpstr>
      <vt:lpstr>Presentación de PowerPoint</vt:lpstr>
      <vt:lpstr>CARMELITAS </vt:lpstr>
      <vt:lpstr>JERÓNIMOS </vt:lpstr>
      <vt:lpstr>CARTUJOS  </vt:lpstr>
      <vt:lpstr>Presentación de PowerPoint</vt:lpstr>
      <vt:lpstr>MERCEDARIOS</vt:lpstr>
      <vt:lpstr>HOSPITALARIOS DE SAN JUAN DE DIOS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2: Etapas históricas del cuidado de enfermería</dc:title>
  <dc:creator>USUARIO</dc:creator>
  <cp:lastModifiedBy>USUARIO</cp:lastModifiedBy>
  <cp:revision>18</cp:revision>
  <dcterms:created xsi:type="dcterms:W3CDTF">2016-10-07T20:43:54Z</dcterms:created>
  <dcterms:modified xsi:type="dcterms:W3CDTF">2016-10-08T17:24:23Z</dcterms:modified>
</cp:coreProperties>
</file>