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8" r:id="rId3"/>
    <p:sldId id="294" r:id="rId4"/>
    <p:sldId id="321" r:id="rId5"/>
    <p:sldId id="320" r:id="rId6"/>
    <p:sldId id="295" r:id="rId7"/>
    <p:sldId id="322" r:id="rId8"/>
    <p:sldId id="296" r:id="rId9"/>
    <p:sldId id="323" r:id="rId10"/>
    <p:sldId id="325" r:id="rId11"/>
    <p:sldId id="326" r:id="rId12"/>
    <p:sldId id="298" r:id="rId13"/>
    <p:sldId id="299" r:id="rId14"/>
    <p:sldId id="300" r:id="rId15"/>
    <p:sldId id="301" r:id="rId16"/>
    <p:sldId id="303" r:id="rId17"/>
    <p:sldId id="305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27" r:id="rId29"/>
    <p:sldId id="317" r:id="rId30"/>
    <p:sldId id="318" r:id="rId31"/>
    <p:sldId id="265" r:id="rId32"/>
    <p:sldId id="292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7515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4465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361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457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37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71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889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41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251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2688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910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00B050">
                <a:alpha val="62000"/>
              </a:srgbClr>
            </a:gs>
            <a:gs pos="100000">
              <a:srgbClr val="156B13">
                <a:alpha val="77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C6208-5C59-475B-9D4F-D2B53C0F895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0B27B-6825-41D8-990F-74F810194E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156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2036604" y="315813"/>
            <a:ext cx="6777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2400" b="1" dirty="0"/>
              <a:t>UNIVERSIDAD AUTÓNOMA DEL ESTADO DE MÉXICO</a:t>
            </a:r>
          </a:p>
          <a:p>
            <a:pPr algn="ctr"/>
            <a:endParaRPr lang="es-MX" sz="900" b="1" dirty="0"/>
          </a:p>
          <a:p>
            <a:pPr algn="ctr"/>
            <a:r>
              <a:rPr lang="es-ES" sz="2400" b="1" i="1" dirty="0"/>
              <a:t>FACULTAD DE ENFERMERÍA Y OBSTETRICIA</a:t>
            </a:r>
            <a:endParaRPr lang="es-ES" sz="2400" b="1" dirty="0"/>
          </a:p>
          <a:p>
            <a:pPr algn="ctr" eaLnBrk="0" hangingPunct="0"/>
            <a:endParaRPr lang="es-ES" sz="2400" b="1" dirty="0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2523331" y="1974955"/>
            <a:ext cx="5737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600" b="1" dirty="0" smtClean="0"/>
              <a:t>“</a:t>
            </a:r>
            <a:r>
              <a:rPr lang="es-MX" sz="2800" b="1" dirty="0" smtClean="0"/>
              <a:t>CONCEPTOS BÁSICOS DE LA PROFESIÓN DE ENFERMERÍA</a:t>
            </a:r>
            <a:r>
              <a:rPr lang="es-MX" sz="2600" b="1" dirty="0" smtClean="0"/>
              <a:t>”</a:t>
            </a:r>
            <a:endParaRPr lang="es-MX" sz="2600" b="1" dirty="0"/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132138" y="4365625"/>
            <a:ext cx="462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832206" y="3429000"/>
            <a:ext cx="655579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400" b="1" dirty="0"/>
              <a:t>Unidad 1</a:t>
            </a:r>
            <a:r>
              <a:rPr lang="es-MX" sz="2400" b="1" dirty="0" smtClean="0"/>
              <a:t> </a:t>
            </a:r>
            <a:r>
              <a:rPr lang="es-MX" sz="2400" dirty="0"/>
              <a:t>del programa correspondiente</a:t>
            </a:r>
          </a:p>
          <a:p>
            <a:pPr algn="ctr"/>
            <a:r>
              <a:rPr lang="es-MX" sz="2400" dirty="0" smtClean="0"/>
              <a:t>a </a:t>
            </a:r>
            <a:r>
              <a:rPr lang="es-MX" sz="2400" dirty="0"/>
              <a:t>la U.A. de </a:t>
            </a:r>
            <a:r>
              <a:rPr lang="es-MX" sz="2400" b="1" dirty="0" smtClean="0"/>
              <a:t>Historia de la enfermería</a:t>
            </a:r>
            <a:endParaRPr lang="es-MX" sz="2400" b="1" dirty="0" smtClean="0"/>
          </a:p>
          <a:p>
            <a:pPr algn="ctr"/>
            <a:r>
              <a:rPr lang="es-MX" sz="2400" dirty="0" smtClean="0"/>
              <a:t>de la </a:t>
            </a:r>
            <a:r>
              <a:rPr lang="es-MX" sz="2400" dirty="0"/>
              <a:t>Lic. en </a:t>
            </a:r>
            <a:r>
              <a:rPr lang="es-MX" sz="2400" dirty="0" smtClean="0"/>
              <a:t>Enfermería</a:t>
            </a:r>
            <a:endParaRPr lang="es-ES" sz="2400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2035175" y="4797425"/>
            <a:ext cx="671353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dirty="0"/>
              <a:t>PRESENTA:</a:t>
            </a:r>
            <a:r>
              <a:rPr lang="es-ES" sz="2000" b="1" dirty="0"/>
              <a:t/>
            </a:r>
            <a:br>
              <a:rPr lang="es-ES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/>
              <a:t>MTRA. </a:t>
            </a:r>
            <a:r>
              <a:rPr lang="es-MX" sz="2000" b="1" dirty="0" smtClean="0"/>
              <a:t>EN </a:t>
            </a:r>
            <a:r>
              <a:rPr lang="es-MX" sz="2000" b="1" dirty="0"/>
              <a:t>A.M. VICTORIA MALDONADO GONZÁLEZ</a:t>
            </a:r>
            <a:br>
              <a:rPr lang="es-MX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 smtClean="0"/>
              <a:t>                                               </a:t>
            </a:r>
            <a:r>
              <a:rPr lang="es-ES" dirty="0" smtClean="0"/>
              <a:t>TOLUCA</a:t>
            </a:r>
            <a:r>
              <a:rPr lang="es-ES" dirty="0"/>
              <a:t>, </a:t>
            </a:r>
            <a:r>
              <a:rPr lang="es-ES" dirty="0" smtClean="0"/>
              <a:t>MÉXICO, OCTUBRE DE 2016</a:t>
            </a:r>
            <a:endParaRPr lang="es-ES" dirty="0"/>
          </a:p>
        </p:txBody>
      </p:sp>
      <p:pic>
        <p:nvPicPr>
          <p:cNvPr id="7" name="6 Imagen" descr="Escudo UAE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64" y="188639"/>
            <a:ext cx="1345655" cy="12533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4" descr="http://www.uaemex.mx/fenfermeria/objetivos_clip_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729" y="5438109"/>
            <a:ext cx="1287758" cy="10337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cxnSp>
        <p:nvCxnSpPr>
          <p:cNvPr id="9" name="8 Conector recto"/>
          <p:cNvCxnSpPr/>
          <p:nvPr/>
        </p:nvCxnSpPr>
        <p:spPr>
          <a:xfrm flipH="1">
            <a:off x="899592" y="1628800"/>
            <a:ext cx="22458" cy="367240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043608" y="1700808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115616" y="1844824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187624" y="1988840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0739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0872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OMS: “Parte integral de una organización medica y social cuya función es proporcionar a la población atención de salud tanto preventiva como curativa, cuyos servicios externos se irradian hasta el ambiente familiar, además centro de información del personal profesional en salud y de investigación biosocial” </a:t>
            </a:r>
            <a:r>
              <a:rPr lang="es-MX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(</a:t>
            </a:r>
            <a:r>
              <a:rPr lang="es-MX" sz="15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LEDESMA, 2012, pág. 65</a:t>
            </a:r>
            <a:r>
              <a:rPr lang="es-MX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).</a:t>
            </a:r>
          </a:p>
          <a:p>
            <a:endParaRPr lang="es-MX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3300" b="1" dirty="0" smtClean="0"/>
              <a:t>Hospital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21" b="58626"/>
          <a:stretch/>
        </p:blipFill>
        <p:spPr bwMode="auto">
          <a:xfrm rot="21263806">
            <a:off x="1913626" y="3726120"/>
            <a:ext cx="4700491" cy="1826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72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196752"/>
            <a:ext cx="807524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O</a:t>
            </a:r>
            <a:r>
              <a:rPr lang="es-MX" sz="2400" dirty="0" smtClean="0"/>
              <a:t>rigen etimológico: del latín “</a:t>
            </a:r>
            <a:r>
              <a:rPr lang="es-MX" sz="2400" i="1" dirty="0" err="1" smtClean="0"/>
              <a:t>salus</a:t>
            </a:r>
            <a:r>
              <a:rPr lang="es-MX" sz="2400" i="1" dirty="0" smtClean="0"/>
              <a:t>”</a:t>
            </a:r>
            <a:r>
              <a:rPr lang="es-MX" sz="2400" dirty="0" smtClean="0"/>
              <a:t>.</a:t>
            </a:r>
          </a:p>
          <a:p>
            <a:pPr marL="0" indent="0" algn="just">
              <a:buNone/>
            </a:pPr>
            <a:endParaRPr lang="es-MX" sz="1400" dirty="0" smtClean="0"/>
          </a:p>
          <a:p>
            <a:pPr marL="0" indent="0" algn="just">
              <a:buNone/>
            </a:pPr>
            <a:r>
              <a:rPr lang="es-MX" sz="2400" dirty="0" smtClean="0"/>
              <a:t>La salud es un estado de completo bienestar físico, mental y social, y no solamente la ausencia de afecciones o enfermedades </a:t>
            </a:r>
            <a:r>
              <a:rPr lang="es-MX" dirty="0" smtClean="0"/>
              <a:t>(</a:t>
            </a:r>
            <a:r>
              <a:rPr lang="es-MX" sz="1500" dirty="0" smtClean="0"/>
              <a:t>OMS, 1946</a:t>
            </a:r>
            <a:r>
              <a:rPr lang="es-MX" dirty="0" smtClean="0"/>
              <a:t>). </a:t>
            </a:r>
          </a:p>
          <a:p>
            <a:pPr marL="0" indent="0" algn="just">
              <a:buNone/>
            </a:pPr>
            <a:endParaRPr lang="es-MX" dirty="0" smtClean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1143000"/>
          </a:xfrm>
        </p:spPr>
        <p:txBody>
          <a:bodyPr>
            <a:normAutofit/>
          </a:bodyPr>
          <a:lstStyle/>
          <a:p>
            <a:r>
              <a:rPr lang="es-ES" sz="3000" dirty="0"/>
              <a:t> </a:t>
            </a:r>
            <a:r>
              <a:rPr lang="es-MX" sz="3000" b="1" dirty="0" smtClean="0"/>
              <a:t>Salud</a:t>
            </a:r>
            <a:endParaRPr lang="es-ES" sz="3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8593">
            <a:off x="2884822" y="3594271"/>
            <a:ext cx="2767477" cy="249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1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Las </a:t>
            </a:r>
            <a:r>
              <a:rPr lang="es-MX" sz="2400" dirty="0"/>
              <a:t>enfermeras necesitan ser conscientes de forma continua de la salud de sus pacientes. Estas suelen centrarse primero en la dolencia principal del paciente, pero también deben prestar atención a cualquier otro síntoma posible.</a:t>
            </a:r>
          </a:p>
          <a:p>
            <a:endParaRPr lang="es-E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3966">
            <a:off x="3124734" y="3272032"/>
            <a:ext cx="3562756" cy="237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06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4848" y="-99392"/>
            <a:ext cx="8229600" cy="1143000"/>
          </a:xfrm>
        </p:spPr>
        <p:txBody>
          <a:bodyPr>
            <a:normAutofit/>
          </a:bodyPr>
          <a:lstStyle/>
          <a:p>
            <a:r>
              <a:rPr lang="es-ES" sz="3000" dirty="0"/>
              <a:t> </a:t>
            </a:r>
            <a:r>
              <a:rPr lang="es-MX" sz="3000" b="1" dirty="0" smtClean="0"/>
              <a:t>Enfermedad</a:t>
            </a:r>
            <a:endParaRPr lang="es-ES" sz="3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Alteración </a:t>
            </a:r>
            <a:r>
              <a:rPr lang="es-MX" sz="2400" dirty="0"/>
              <a:t>o desviación del estado fisiológico en una o varias partes del cuerpo, por causas en general conocidas, manifestada por síntomas y signos característicos, y cuya evolución es más o menos </a:t>
            </a:r>
            <a:r>
              <a:rPr lang="es-MX" sz="2400" dirty="0" smtClean="0"/>
              <a:t>previsible.</a:t>
            </a:r>
            <a:endParaRPr lang="es-MX" sz="24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5110">
            <a:off x="3563888" y="2780928"/>
            <a:ext cx="308610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4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1640" y="2060848"/>
            <a:ext cx="6619244" cy="3416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GENERALIDADES </a:t>
            </a:r>
            <a:r>
              <a:rPr lang="es-MX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LA PROFESION DE LA ENFERMERIA, SUS PRINCIPIOS Y CARACTERISTICAS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518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5943600" cy="1107010"/>
          </a:xfrm>
        </p:spPr>
        <p:txBody>
          <a:bodyPr>
            <a:normAutofit/>
          </a:bodyPr>
          <a:lstStyle/>
          <a:p>
            <a:r>
              <a:rPr lang="es-MX" sz="3000" b="1" dirty="0" smtClean="0"/>
              <a:t>Generalidades de la profesión </a:t>
            </a:r>
            <a:r>
              <a:rPr lang="es-MX" sz="3000" b="1" dirty="0" smtClean="0"/>
              <a:t>de </a:t>
            </a:r>
            <a:r>
              <a:rPr lang="es-MX" sz="3000" b="1" dirty="0" smtClean="0"/>
              <a:t>enfermería </a:t>
            </a:r>
            <a:endParaRPr lang="es-MX" sz="3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5220072" y="1728154"/>
            <a:ext cx="3024336" cy="3864911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sz="2800" dirty="0"/>
              <a:t>La </a:t>
            </a:r>
            <a:r>
              <a:rPr lang="es-MX" sz="2800" b="1" dirty="0"/>
              <a:t>enfermería</a:t>
            </a:r>
            <a:r>
              <a:rPr lang="es-MX" sz="2800" dirty="0"/>
              <a:t> es la ciencia del cuidado de la salud del ser humano. Es una disciplina que en el último siglo y particularmente en los últimos años ha ido definiendo cada vez más sus funciones dentro de las ciencias de la salud.</a:t>
            </a:r>
          </a:p>
          <a:p>
            <a:endParaRPr lang="es-MX" dirty="0"/>
          </a:p>
        </p:txBody>
      </p:sp>
      <p:pic>
        <p:nvPicPr>
          <p:cNvPr id="15364" name="Picture 4" descr="Resultado de imagen para enfermeria EN EL AREA DE LA SALU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0329">
            <a:off x="920544" y="2362767"/>
            <a:ext cx="3422371" cy="2568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4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2012213" y="1975885"/>
            <a:ext cx="4554582" cy="531033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 rot="10800000" flipV="1">
            <a:off x="563456" y="98072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práctica de enfermería como profesión, se guía constantemente con un acervo de investigación científica que le ayuda a identificar problemas y a tomar decisiones para </a:t>
            </a:r>
            <a:r>
              <a:rPr lang="es-MX" sz="2400" dirty="0" smtClean="0"/>
              <a:t>resolverlos.</a:t>
            </a:r>
            <a:endParaRPr lang="es-MX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7867">
            <a:off x="1226751" y="3125952"/>
            <a:ext cx="6954329" cy="1588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52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571060" cy="706964"/>
          </a:xfrm>
        </p:spPr>
        <p:txBody>
          <a:bodyPr>
            <a:noAutofit/>
          </a:bodyPr>
          <a:lstStyle/>
          <a:p>
            <a:r>
              <a:rPr lang="es-MX" sz="3000" b="1" dirty="0" smtClean="0">
                <a:latin typeface="+mn-lt"/>
              </a:rPr>
              <a:t>Desarrollo profesional de la enfermera</a:t>
            </a:r>
            <a:endParaRPr lang="es-MX" sz="3000" b="1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827584" y="1124744"/>
            <a:ext cx="7560840" cy="4114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/>
              <a:t>Tras la II Guerra Mundial se dieron una serie de circunstancias que impulsaron la definición del rol </a:t>
            </a:r>
            <a:r>
              <a:rPr lang="es-MX" sz="2400" dirty="0" smtClean="0"/>
              <a:t>profesional.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1403648" y="2403376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1. Desarrollo de los conocimientos </a:t>
            </a:r>
            <a:r>
              <a:rPr lang="es-MX" sz="2400" dirty="0" err="1" smtClean="0"/>
              <a:t>bio</a:t>
            </a:r>
            <a:r>
              <a:rPr lang="es-MX" sz="2400" dirty="0" smtClean="0"/>
              <a:t>-médicos (</a:t>
            </a:r>
            <a:r>
              <a:rPr lang="es-MX" sz="2000" dirty="0" smtClean="0"/>
              <a:t>necesidad de compensar la deshumanización de los avances tecnológicos</a:t>
            </a:r>
            <a:r>
              <a:rPr lang="es-MX" sz="2400" dirty="0" smtClean="0"/>
              <a:t>). </a:t>
            </a:r>
          </a:p>
          <a:p>
            <a:pPr algn="just"/>
            <a:r>
              <a:rPr lang="es-MX" sz="2400" dirty="0" smtClean="0"/>
              <a:t>2. Cambios en el concepto de salud (</a:t>
            </a:r>
            <a:r>
              <a:rPr lang="es-MX" sz="2000" dirty="0" smtClean="0"/>
              <a:t>visión holística</a:t>
            </a:r>
            <a:r>
              <a:rPr lang="es-MX" sz="2400" dirty="0" smtClean="0"/>
              <a:t>). </a:t>
            </a:r>
          </a:p>
          <a:p>
            <a:pPr algn="just"/>
            <a:r>
              <a:rPr lang="es-MX" sz="2400" dirty="0" smtClean="0"/>
              <a:t>3. Demanda de enfermeras cada vez más cualificadas (</a:t>
            </a:r>
            <a:r>
              <a:rPr lang="es-MX" sz="2000" dirty="0" smtClean="0"/>
              <a:t>desarrollo del estado de bienestar). </a:t>
            </a:r>
          </a:p>
          <a:p>
            <a:pPr algn="just"/>
            <a:r>
              <a:rPr lang="es-MX" sz="2400" dirty="0" smtClean="0"/>
              <a:t>4. Aparición de nuevas profesiones relacionadas con la salud (</a:t>
            </a:r>
            <a:r>
              <a:rPr lang="es-MX" sz="2000" dirty="0" smtClean="0"/>
              <a:t>la enfermera delimita su rol</a:t>
            </a:r>
            <a:r>
              <a:rPr lang="es-MX" sz="2400" dirty="0" smtClean="0"/>
              <a:t>).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584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es-MX" sz="3000" b="1" dirty="0" smtClean="0"/>
              <a:t>Funciones del profesional de enfermería </a:t>
            </a:r>
            <a:endParaRPr lang="es-MX" sz="3000" b="1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331640" y="2762851"/>
            <a:ext cx="8435280" cy="4525963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  </a:t>
            </a:r>
            <a:b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</a:b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• Asistenciales</a:t>
            </a:r>
            <a:b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</a:b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• Docentes</a:t>
            </a:r>
            <a:b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</a:b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• Administrativas</a:t>
            </a:r>
            <a:b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</a:b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• Investigación </a:t>
            </a:r>
          </a:p>
          <a:p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899592" y="1201087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Consisten   en   ayudar   al   paciente   sano   o   enfermo    a conservar o recuperar la salud.   Para lograr una vida   digna   y adecuada a su entorno.</a:t>
            </a:r>
            <a:b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</a:b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Las funciones de   enfermería   son: </a:t>
            </a: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</p:txBody>
      </p:sp>
      <p:pic>
        <p:nvPicPr>
          <p:cNvPr id="18446" name="Picture 14" descr="Resultado de imagen para funciones de enferm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9699">
            <a:off x="4994005" y="3565069"/>
            <a:ext cx="3411055" cy="231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14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76864" cy="850106"/>
          </a:xfrm>
        </p:spPr>
        <p:txBody>
          <a:bodyPr>
            <a:noAutofit/>
          </a:bodyPr>
          <a:lstStyle/>
          <a:p>
            <a:r>
              <a:rPr lang="es-MX" sz="3000" b="1" dirty="0" smtClean="0"/>
              <a:t>Principios científicos fundamentales aplicados en enfermería</a:t>
            </a:r>
            <a:endParaRPr lang="es-MX" sz="3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611560" y="1772816"/>
            <a:ext cx="8208912" cy="37544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Principio:  Es </a:t>
            </a:r>
            <a:r>
              <a:rPr lang="es-MX" sz="2400" dirty="0"/>
              <a:t>un hecho probado que formula una ley o una teoría </a:t>
            </a:r>
            <a:r>
              <a:rPr lang="es-MX" sz="2400" dirty="0" smtClean="0"/>
              <a:t>generalmente </a:t>
            </a:r>
            <a:r>
              <a:rPr lang="es-MX" sz="2400" dirty="0"/>
              <a:t>admitida, o una ley moral aceptada por la mayoría de la sociedad. </a:t>
            </a:r>
            <a:endParaRPr lang="es-MX" sz="2400" dirty="0" smtClean="0"/>
          </a:p>
          <a:p>
            <a:pPr marL="0" indent="0" algn="just">
              <a:buNone/>
            </a:pPr>
            <a:endParaRPr lang="es-MX" sz="700" dirty="0"/>
          </a:p>
          <a:p>
            <a:pPr marL="0" indent="0" algn="just">
              <a:buNone/>
            </a:pPr>
            <a:r>
              <a:rPr lang="es-MX" sz="2400" dirty="0"/>
              <a:t>Sirve de norma a la acción, no determina lo que debe hacerse, pero ayuda a guiar la acción dependiendo de los resultados</a:t>
            </a:r>
          </a:p>
          <a:p>
            <a:pPr marL="0" indent="0">
              <a:buNone/>
            </a:pPr>
            <a:endParaRPr lang="es-MX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505">
            <a:off x="3402298" y="4288768"/>
            <a:ext cx="2753371" cy="2067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3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Conceptos Básicos </a:t>
            </a:r>
            <a:br>
              <a:rPr lang="es-MX" b="1" dirty="0" smtClean="0"/>
            </a:br>
            <a:r>
              <a:rPr lang="es-MX" b="1" dirty="0" smtClean="0"/>
              <a:t>de Enfermería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26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611560" y="836712"/>
            <a:ext cx="7776863" cy="482453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600" dirty="0"/>
              <a:t>Los principios que sirven para guiar la práctica de Enfermería derivan de</a:t>
            </a:r>
            <a:r>
              <a:rPr lang="es-MX" sz="2600" dirty="0" smtClean="0"/>
              <a:t>: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 smtClean="0"/>
              <a:t>Psicología</a:t>
            </a:r>
            <a:endParaRPr lang="es-MX" sz="2800" dirty="0"/>
          </a:p>
          <a:p>
            <a:r>
              <a:rPr lang="es-MX" sz="2800" dirty="0"/>
              <a:t>Sociología </a:t>
            </a:r>
          </a:p>
          <a:p>
            <a:r>
              <a:rPr lang="es-MX" sz="2800" dirty="0"/>
              <a:t>Antropología</a:t>
            </a:r>
          </a:p>
          <a:p>
            <a:r>
              <a:rPr lang="es-MX" sz="2800" dirty="0"/>
              <a:t>Química</a:t>
            </a:r>
          </a:p>
          <a:p>
            <a:r>
              <a:rPr lang="es-MX" sz="2800" dirty="0"/>
              <a:t>Anatomía</a:t>
            </a:r>
          </a:p>
          <a:p>
            <a:r>
              <a:rPr lang="es-MX" sz="2800" dirty="0"/>
              <a:t>Biología</a:t>
            </a:r>
          </a:p>
          <a:p>
            <a:r>
              <a:rPr lang="es-MX" sz="2800" dirty="0"/>
              <a:t>Fisiología</a:t>
            </a:r>
          </a:p>
          <a:p>
            <a:r>
              <a:rPr lang="es-MX" sz="2800" dirty="0"/>
              <a:t>Microbiología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248">
            <a:off x="4456943" y="2272781"/>
            <a:ext cx="3610126" cy="3193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295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s-MX" sz="3000" b="1" dirty="0" smtClean="0"/>
              <a:t>Los principios fundamentales de la Enfermería son:</a:t>
            </a:r>
            <a:endParaRPr lang="es-MX" sz="3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971600" y="1700808"/>
            <a:ext cx="7416824" cy="4781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sz="2400" dirty="0" smtClean="0"/>
              <a:t>Respetar </a:t>
            </a:r>
            <a:r>
              <a:rPr lang="es-MX" sz="2400" dirty="0"/>
              <a:t>la individualidad de las </a:t>
            </a:r>
            <a:r>
              <a:rPr lang="es-MX" sz="2400" dirty="0" smtClean="0"/>
              <a:t>personas.</a:t>
            </a:r>
          </a:p>
          <a:p>
            <a:pPr marL="228600" indent="-228600" algn="just">
              <a:buFont typeface="+mj-lt"/>
              <a:buAutoNum type="arabicPeriod"/>
            </a:pPr>
            <a:endParaRPr lang="es-MX" sz="1200" dirty="0"/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/>
              <a:t>Satisfacer las necesidades </a:t>
            </a:r>
            <a:r>
              <a:rPr lang="es-MX" sz="2400" dirty="0" smtClean="0"/>
              <a:t>fisiológicas.</a:t>
            </a:r>
          </a:p>
          <a:p>
            <a:pPr marL="228600" indent="-228600" algn="just">
              <a:buFont typeface="+mj-lt"/>
              <a:buAutoNum type="arabicPeriod"/>
            </a:pPr>
            <a:endParaRPr lang="es-MX" sz="1200" dirty="0"/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/>
              <a:t>Proteger al </a:t>
            </a:r>
            <a:r>
              <a:rPr lang="es-MX" sz="2400" dirty="0" smtClean="0"/>
              <a:t>usuario </a:t>
            </a:r>
            <a:r>
              <a:rPr lang="es-MX" sz="2400" dirty="0"/>
              <a:t>de agentes externos que causan </a:t>
            </a:r>
            <a:r>
              <a:rPr lang="es-MX" sz="2400" dirty="0" smtClean="0"/>
              <a:t>enfermedades.</a:t>
            </a:r>
          </a:p>
          <a:p>
            <a:pPr marL="457200" indent="-457200" algn="just">
              <a:buFont typeface="+mj-lt"/>
              <a:buAutoNum type="arabicPeriod"/>
            </a:pPr>
            <a:endParaRPr lang="es-MX" sz="1200" dirty="0"/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/>
              <a:t>Contribuir a la restitución pronta de la salud del usuario de manera que pueda incorporarse a la </a:t>
            </a:r>
            <a:r>
              <a:rPr lang="es-MX" sz="2400" dirty="0" smtClean="0"/>
              <a:t>sociedad.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1650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539552" y="332656"/>
            <a:ext cx="8064896" cy="5710527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s-MX" sz="3000" b="1" dirty="0"/>
              <a:t>PRIMER PRINCIPIO</a:t>
            </a:r>
          </a:p>
          <a:p>
            <a:pPr marL="0" indent="0" algn="ctr">
              <a:buNone/>
            </a:pPr>
            <a:r>
              <a:rPr lang="es-MX" sz="3000" dirty="0"/>
              <a:t>R</a:t>
            </a:r>
            <a:r>
              <a:rPr lang="es-MX" sz="3000" dirty="0" smtClean="0"/>
              <a:t>espetar la individualidad de las personas</a:t>
            </a:r>
          </a:p>
          <a:p>
            <a:pPr marL="0" indent="0">
              <a:buNone/>
            </a:pPr>
            <a:endParaRPr lang="es-MX" sz="28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s-MX" sz="2400" dirty="0" smtClean="0"/>
              <a:t>Todo paciente es un miembro individual de la sociedad que tiene derechos, privilegios y libertades que deben respetarse sin distinción de raza, credo, posición social o económica.</a:t>
            </a:r>
            <a:endParaRPr lang="es-MX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8972">
            <a:off x="2937610" y="3775016"/>
            <a:ext cx="3125329" cy="207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7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115616" y="692696"/>
            <a:ext cx="7128792" cy="45354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b="1" dirty="0"/>
              <a:t>¿Qué debemos hacer para la aplicación de este principio</a:t>
            </a:r>
            <a:r>
              <a:rPr lang="es-MX" sz="2400" b="1" dirty="0" smtClean="0"/>
              <a:t>?</a:t>
            </a:r>
          </a:p>
          <a:p>
            <a:pPr marL="0" indent="0" algn="ctr">
              <a:buNone/>
            </a:pPr>
            <a:endParaRPr lang="es-MX" sz="1200" i="1" dirty="0"/>
          </a:p>
          <a:p>
            <a:r>
              <a:rPr lang="es-MX" sz="2400" dirty="0"/>
              <a:t>Demostrar con actitud y hechos reconocer el estado de ánimo de los </a:t>
            </a:r>
            <a:r>
              <a:rPr lang="es-MX" sz="2400" dirty="0" smtClean="0"/>
              <a:t>pacientes.</a:t>
            </a:r>
          </a:p>
          <a:p>
            <a:endParaRPr lang="es-MX" sz="1200" dirty="0"/>
          </a:p>
          <a:p>
            <a:r>
              <a:rPr lang="es-MX" sz="2400" dirty="0"/>
              <a:t>Esforzarse por entender los problemas de los </a:t>
            </a:r>
            <a:r>
              <a:rPr lang="es-MX" sz="2400" dirty="0" smtClean="0"/>
              <a:t>pacientes.</a:t>
            </a:r>
          </a:p>
          <a:p>
            <a:endParaRPr lang="es-MX" sz="1200" dirty="0"/>
          </a:p>
          <a:p>
            <a:r>
              <a:rPr lang="es-MX" sz="2400" dirty="0"/>
              <a:t>Explicar al paciente con términos comprensibles lo que se hará y </a:t>
            </a:r>
            <a:r>
              <a:rPr lang="es-MX" sz="2400" dirty="0" smtClean="0"/>
              <a:t>cómo, </a:t>
            </a:r>
            <a:r>
              <a:rPr lang="es-MX" sz="2400" dirty="0"/>
              <a:t>cualquier </a:t>
            </a:r>
            <a:r>
              <a:rPr lang="es-MX" sz="2400" dirty="0" smtClean="0"/>
              <a:t>procedimiento.</a:t>
            </a:r>
          </a:p>
          <a:p>
            <a:endParaRPr lang="es-MX" sz="1200" dirty="0"/>
          </a:p>
          <a:p>
            <a:r>
              <a:rPr lang="es-MX" sz="2400" dirty="0"/>
              <a:t>Identificar al paciente por su </a:t>
            </a:r>
            <a:r>
              <a:rPr lang="es-MX" sz="2400" dirty="0" smtClean="0"/>
              <a:t>nombre.</a:t>
            </a:r>
          </a:p>
          <a:p>
            <a:endParaRPr lang="es-MX" sz="1200" dirty="0"/>
          </a:p>
          <a:p>
            <a:r>
              <a:rPr lang="es-MX" sz="2400" dirty="0"/>
              <a:t>Establecer relaciones </a:t>
            </a:r>
            <a:r>
              <a:rPr lang="es-MX" sz="2400" dirty="0" smtClean="0"/>
              <a:t>empáticas </a:t>
            </a:r>
            <a:r>
              <a:rPr lang="es-MX" sz="2400" dirty="0"/>
              <a:t>con </a:t>
            </a:r>
            <a:r>
              <a:rPr lang="es-MX" sz="2400" dirty="0" smtClean="0"/>
              <a:t>los usuarios.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5497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467544" y="188640"/>
            <a:ext cx="8280920" cy="39536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000" b="1" dirty="0"/>
              <a:t>SEGUNDO PRINCIPIO</a:t>
            </a:r>
          </a:p>
          <a:p>
            <a:pPr marL="0" indent="0" algn="ctr">
              <a:buNone/>
            </a:pPr>
            <a:r>
              <a:rPr lang="es-MX" sz="3000" dirty="0" smtClean="0"/>
              <a:t>Satisfacer las necesidades fisiológicas</a:t>
            </a:r>
          </a:p>
          <a:p>
            <a:pPr marL="0" indent="0" algn="just">
              <a:buNone/>
            </a:pPr>
            <a:endParaRPr lang="es-MX" sz="1300" dirty="0"/>
          </a:p>
          <a:p>
            <a:pPr marL="0" indent="0" algn="just">
              <a:buNone/>
            </a:pPr>
            <a:r>
              <a:rPr lang="es-MX" sz="2600" dirty="0" smtClean="0"/>
              <a:t>Son </a:t>
            </a:r>
            <a:r>
              <a:rPr lang="es-MX" sz="2600" dirty="0"/>
              <a:t>acciones que realiza la enfermera a través de la observación, aplicación de conocimientos y la ejecución de un plan de cuidados que garantiza una atención de enfermería libre de riesgo, con el objetivo de que el cuerpo humano pueda realizar las funciones fisiológicas </a:t>
            </a:r>
            <a:r>
              <a:rPr lang="es-MX" sz="2600" dirty="0" smtClean="0"/>
              <a:t>necesarias.</a:t>
            </a:r>
            <a:endParaRPr lang="es-MX" sz="2600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689">
            <a:off x="2996683" y="3785134"/>
            <a:ext cx="3508868" cy="263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4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115616" y="188640"/>
            <a:ext cx="7200800" cy="59046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b="1" dirty="0"/>
              <a:t>¿Qué debemos hacer para la aplicación de este principio</a:t>
            </a:r>
            <a:r>
              <a:rPr lang="es-MX" sz="2400" b="1" dirty="0" smtClean="0"/>
              <a:t>?</a:t>
            </a:r>
          </a:p>
          <a:p>
            <a:endParaRPr lang="es-MX" sz="1200" b="1" dirty="0"/>
          </a:p>
          <a:p>
            <a:pPr algn="just"/>
            <a:r>
              <a:rPr lang="es-MX" sz="2400" dirty="0" smtClean="0"/>
              <a:t>Se </a:t>
            </a:r>
            <a:r>
              <a:rPr lang="es-MX" sz="2400" dirty="0"/>
              <a:t>deben tomar en cuenta la clasificación de necesidades según Abraham </a:t>
            </a:r>
            <a:r>
              <a:rPr lang="es-MX" sz="2400" dirty="0" err="1" smtClean="0"/>
              <a:t>Maslow</a:t>
            </a:r>
            <a:r>
              <a:rPr lang="es-MX" sz="2400" dirty="0" smtClean="0"/>
              <a:t>.</a:t>
            </a:r>
          </a:p>
          <a:p>
            <a:pPr algn="just"/>
            <a:endParaRPr lang="es-MX" sz="1200" dirty="0"/>
          </a:p>
          <a:p>
            <a:pPr algn="just"/>
            <a:r>
              <a:rPr lang="es-MX" sz="2400" dirty="0"/>
              <a:t>La enfermera deberá conocer la existencia de estas necesidades para dar atención </a:t>
            </a:r>
            <a:r>
              <a:rPr lang="es-MX" sz="2400" dirty="0" smtClean="0"/>
              <a:t>de acuerdo </a:t>
            </a:r>
            <a:r>
              <a:rPr lang="es-MX" sz="2400" dirty="0"/>
              <a:t>a la prioridad y hacer que funcione un plan de cuidados que garantice la </a:t>
            </a:r>
            <a:r>
              <a:rPr lang="es-MX" sz="2400" dirty="0" smtClean="0"/>
              <a:t>conservación </a:t>
            </a:r>
            <a:r>
              <a:rPr lang="es-MX" sz="2400" dirty="0"/>
              <a:t>de la </a:t>
            </a:r>
            <a:r>
              <a:rPr lang="es-MX" sz="2400" dirty="0" smtClean="0"/>
              <a:t>salud.</a:t>
            </a:r>
            <a:endParaRPr lang="es-MX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6130">
            <a:off x="3477242" y="4031412"/>
            <a:ext cx="3667702" cy="240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40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683568" y="476672"/>
            <a:ext cx="8136904" cy="5793507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s-MX" sz="2400" b="1" dirty="0"/>
              <a:t>TERCER PRINCIPIO</a:t>
            </a:r>
          </a:p>
          <a:p>
            <a:pPr marL="0" indent="0" algn="ctr">
              <a:buNone/>
            </a:pPr>
            <a:r>
              <a:rPr lang="es-MX" sz="2400" dirty="0" smtClean="0"/>
              <a:t>Proteger al hombre de agentes externos que causan enfermedades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Son </a:t>
            </a:r>
            <a:r>
              <a:rPr lang="es-MX" sz="2400" dirty="0"/>
              <a:t>aquellas medidas que se realizan para disminuir o eliminar del medio ambiente los agentes físicos, químicos o microbiológicos que causan enfermedad </a:t>
            </a:r>
            <a:r>
              <a:rPr lang="es-MX" sz="2400" dirty="0" smtClean="0"/>
              <a:t>al usuario.</a:t>
            </a:r>
            <a:endParaRPr lang="es-MX" sz="24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94671"/>
            <a:ext cx="7169150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27584" y="620688"/>
            <a:ext cx="7704856" cy="5544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b="1" dirty="0"/>
              <a:t>¿Qué debemos hacer para la aplicación de este principio</a:t>
            </a:r>
            <a:r>
              <a:rPr lang="es-MX" sz="2400" b="1" dirty="0" smtClean="0"/>
              <a:t>?</a:t>
            </a:r>
          </a:p>
          <a:p>
            <a:pPr marL="0" indent="0">
              <a:buNone/>
            </a:pPr>
            <a:endParaRPr lang="es-MX" sz="1200" dirty="0"/>
          </a:p>
          <a:p>
            <a:pPr algn="just"/>
            <a:r>
              <a:rPr lang="es-MX" sz="2400" dirty="0" smtClean="0"/>
              <a:t>La enfermera que administra medicamentos debe poseer el conocimiento necesario sobre ellos.</a:t>
            </a:r>
          </a:p>
          <a:p>
            <a:pPr algn="just"/>
            <a:endParaRPr lang="es-MX" sz="1200" dirty="0" smtClean="0"/>
          </a:p>
          <a:p>
            <a:pPr algn="just"/>
            <a:r>
              <a:rPr lang="es-MX" sz="2400" dirty="0"/>
              <a:t>R</a:t>
            </a:r>
            <a:r>
              <a:rPr lang="es-MX" sz="2400" dirty="0" smtClean="0"/>
              <a:t>ealizar el lavado de manos antes de cualquier procedimiento.</a:t>
            </a:r>
          </a:p>
          <a:p>
            <a:pPr algn="just"/>
            <a:endParaRPr lang="es-MX" sz="12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484">
            <a:off x="1527083" y="3731093"/>
            <a:ext cx="2589679" cy="2304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 descr="Resultado de imagen para tecnica de lavado de manos enfermer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4" t="17157" r="7214"/>
          <a:stretch/>
        </p:blipFill>
        <p:spPr bwMode="auto">
          <a:xfrm rot="20926631">
            <a:off x="5333462" y="3816493"/>
            <a:ext cx="2731597" cy="217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4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539552" y="188640"/>
            <a:ext cx="7992888" cy="5544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1200" dirty="0"/>
          </a:p>
          <a:p>
            <a:pPr algn="just"/>
            <a:endParaRPr lang="es-MX" sz="1200" dirty="0" smtClean="0"/>
          </a:p>
          <a:p>
            <a:pPr algn="just"/>
            <a:r>
              <a:rPr lang="es-MX" sz="2400" dirty="0" smtClean="0"/>
              <a:t>Considerar </a:t>
            </a:r>
            <a:r>
              <a:rPr lang="es-MX" sz="2400" dirty="0"/>
              <a:t>que la prevención de enfermedades es responsabilidad de nosotros (campo de la salud</a:t>
            </a:r>
            <a:r>
              <a:rPr lang="es-MX" sz="2400" dirty="0" smtClean="0"/>
              <a:t>).</a:t>
            </a:r>
          </a:p>
          <a:p>
            <a:pPr algn="just"/>
            <a:endParaRPr lang="es-MX" sz="1200" dirty="0"/>
          </a:p>
          <a:p>
            <a:pPr algn="just"/>
            <a:endParaRPr lang="es-MX" sz="1200" dirty="0" smtClean="0"/>
          </a:p>
          <a:p>
            <a:pPr algn="just"/>
            <a:r>
              <a:rPr lang="es-MX" sz="2400" dirty="0" smtClean="0"/>
              <a:t>La </a:t>
            </a:r>
            <a:r>
              <a:rPr lang="es-MX" sz="2400" dirty="0"/>
              <a:t>enfermera debe tener un amplio conocimiento sobre enfermedades, conocer peligros y dar enseñanza a los </a:t>
            </a:r>
            <a:r>
              <a:rPr lang="es-MX" sz="2400" dirty="0" smtClean="0"/>
              <a:t>pacientes.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8524">
            <a:off x="2576615" y="3178254"/>
            <a:ext cx="4454461" cy="304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0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539552" y="188640"/>
            <a:ext cx="8208912" cy="11179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b="1" dirty="0"/>
              <a:t>CUARTO PRINCIPIO</a:t>
            </a:r>
          </a:p>
          <a:p>
            <a:pPr marL="0" indent="0" algn="ctr">
              <a:buNone/>
            </a:pPr>
            <a:r>
              <a:rPr lang="es-MX" sz="2400" b="1" dirty="0" smtClean="0"/>
              <a:t>Contribuir a la restitución pronta de la salud del usuario de manera que pueda incorporarse a la sociedad</a:t>
            </a:r>
          </a:p>
          <a:p>
            <a:pPr marL="0" indent="0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/>
              <a:t>Acciones </a:t>
            </a:r>
            <a:r>
              <a:rPr lang="es-MX" sz="2400" dirty="0"/>
              <a:t>que realiza la enfermera con el objetivo de lograr una pronta recuperación del equilibrio físico y psicosocial del paciente en forma </a:t>
            </a:r>
            <a:r>
              <a:rPr lang="es-MX" sz="2400" dirty="0" smtClean="0"/>
              <a:t>óptima.</a:t>
            </a:r>
            <a:endParaRPr lang="es-MX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4167">
            <a:off x="1437935" y="3594300"/>
            <a:ext cx="5799315" cy="228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3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contenido 11"/>
          <p:cNvSpPr>
            <a:spLocks noGrp="1"/>
          </p:cNvSpPr>
          <p:nvPr>
            <p:ph idx="1"/>
          </p:nvPr>
        </p:nvSpPr>
        <p:spPr>
          <a:xfrm>
            <a:off x="474585" y="1196752"/>
            <a:ext cx="8417895" cy="3416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enfermería abarca la atención autónoma y en colaboración dispensada a personas de todas las edades, familias, grupos y comunidades, enfermos o no, y en todas circunstancias. Comprende la promoción de la salud, la prevención de enfermedades y la atención dispensada a enfermos, discapacitados y personas en situación terminal (</a:t>
            </a:r>
            <a:r>
              <a:rPr lang="es-MX" sz="1500" dirty="0" smtClean="0"/>
              <a:t>OMS, 2016</a:t>
            </a:r>
            <a:r>
              <a:rPr lang="es-MX" sz="2400" dirty="0" smtClean="0"/>
              <a:t>).</a:t>
            </a:r>
            <a:endParaRPr lang="es-ES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Enfermería</a:t>
            </a:r>
            <a:r>
              <a:rPr lang="es-ES" dirty="0" smtClean="0"/>
              <a:t/>
            </a:r>
            <a:br>
              <a:rPr lang="es-ES" dirty="0" smtClean="0"/>
            </a:b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1" b="2848"/>
          <a:stretch/>
        </p:blipFill>
        <p:spPr bwMode="auto">
          <a:xfrm rot="21204142">
            <a:off x="3126267" y="3752151"/>
            <a:ext cx="2491905" cy="2553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83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1043608" y="404664"/>
            <a:ext cx="7344816" cy="464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b="1" dirty="0"/>
              <a:t>¿Qué debemos hacer para la aplicación de este principio?</a:t>
            </a:r>
          </a:p>
          <a:p>
            <a:pPr marL="0" indent="0">
              <a:buNone/>
            </a:pPr>
            <a:endParaRPr lang="es-MX" sz="1200" dirty="0"/>
          </a:p>
          <a:p>
            <a:pPr algn="just"/>
            <a:r>
              <a:rPr lang="es-MX" sz="2400" dirty="0"/>
              <a:t>La enfermera debe aumentar la capacidad del paciente para cuidar de si </a:t>
            </a:r>
            <a:r>
              <a:rPr lang="es-MX" sz="2400" dirty="0" smtClean="0"/>
              <a:t>mismo.</a:t>
            </a:r>
          </a:p>
          <a:p>
            <a:pPr algn="just"/>
            <a:endParaRPr lang="es-MX" sz="1200" dirty="0"/>
          </a:p>
          <a:p>
            <a:pPr algn="just"/>
            <a:r>
              <a:rPr lang="es-MX" sz="2400" dirty="0"/>
              <a:t>Ayudar al paciente a que obtenga </a:t>
            </a:r>
            <a:r>
              <a:rPr lang="es-MX" sz="2400" dirty="0" smtClean="0"/>
              <a:t>nuevos conocimientos </a:t>
            </a:r>
            <a:r>
              <a:rPr lang="es-MX" sz="2400" dirty="0"/>
              <a:t>y habilidades a través de la </a:t>
            </a:r>
            <a:r>
              <a:rPr lang="es-MX" sz="2400" dirty="0" smtClean="0"/>
              <a:t>enseñanza.</a:t>
            </a:r>
          </a:p>
          <a:p>
            <a:pPr algn="just"/>
            <a:endParaRPr lang="es-MX" sz="1200" dirty="0"/>
          </a:p>
          <a:p>
            <a:pPr algn="just"/>
            <a:r>
              <a:rPr lang="es-MX" sz="2400" dirty="0"/>
              <a:t>La enfermera deberá trabajar con los familiares del paciente y apoyarlos para ayudar al </a:t>
            </a:r>
            <a:r>
              <a:rPr lang="es-MX" sz="2400" dirty="0" smtClean="0"/>
              <a:t>paciente.</a:t>
            </a:r>
          </a:p>
          <a:p>
            <a:pPr algn="just"/>
            <a:endParaRPr lang="es-MX" sz="1200" dirty="0"/>
          </a:p>
          <a:p>
            <a:pPr algn="just"/>
            <a:r>
              <a:rPr lang="es-MX" sz="2400" dirty="0"/>
              <a:t>La enfermera realizará las coordinaciones necesarias con los recursos disponibles para que los pacientes se atiendan solos en su casa, ejemplo: trabajadora social, fisioterapista, nutricionista, equipo médico, etc.</a:t>
            </a:r>
          </a:p>
        </p:txBody>
      </p:sp>
    </p:spTree>
    <p:extLst>
      <p:ext uri="{BB962C8B-B14F-4D97-AF65-F5344CB8AC3E}">
        <p14:creationId xmlns:p14="http://schemas.microsoft.com/office/powerpoint/2010/main" val="40038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/>
            </a:r>
            <a:br>
              <a:rPr lang="es-MX" sz="2000" dirty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80920" cy="547260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es-MX" sz="6000" dirty="0" smtClean="0"/>
              <a:t>Fundamentos de enfermería, 3ª edición, Rosales Barrera, Susana; manual moderno, 2004.</a:t>
            </a:r>
          </a:p>
          <a:p>
            <a:pPr algn="just"/>
            <a:r>
              <a:rPr lang="es-ES" sz="6000" dirty="0" smtClean="0"/>
              <a:t>Fundamentos de </a:t>
            </a:r>
            <a:r>
              <a:rPr lang="es-ES" sz="6000" dirty="0" err="1" smtClean="0"/>
              <a:t>enfermeria</a:t>
            </a:r>
            <a:r>
              <a:rPr lang="es-ES" sz="6000" dirty="0" smtClean="0"/>
              <a:t>, Ledesma, Editorial, Limusa;2014. </a:t>
            </a:r>
          </a:p>
          <a:p>
            <a:pPr algn="just"/>
            <a:r>
              <a:rPr lang="es-MX" sz="6000" dirty="0" err="1" smtClean="0"/>
              <a:t>Benavent</a:t>
            </a:r>
            <a:r>
              <a:rPr lang="es-MX" sz="6000" dirty="0" smtClean="0"/>
              <a:t> MA, et al. Fundamentos de Enfermería. España: DAE. Grupo Paradigma. Enfermería 21;2002.</a:t>
            </a:r>
          </a:p>
          <a:p>
            <a:pPr algn="just"/>
            <a:r>
              <a:rPr lang="es-MX" sz="6000" dirty="0" smtClean="0"/>
              <a:t>Rodríguez J. Fundamentos de Enfermería Especializada. México: Ed. Interamericana McGraw-Hill;1997.</a:t>
            </a:r>
          </a:p>
          <a:p>
            <a:pPr algn="just"/>
            <a:r>
              <a:rPr lang="es-MX" sz="6000" dirty="0" err="1" smtClean="0"/>
              <a:t>Kérouac</a:t>
            </a:r>
            <a:r>
              <a:rPr lang="es-MX" sz="6000" dirty="0" smtClean="0"/>
              <a:t> S. El Pensamiento Enfermero. España: </a:t>
            </a:r>
            <a:r>
              <a:rPr lang="es-MX" sz="6000" dirty="0" err="1" smtClean="0"/>
              <a:t>Masson</a:t>
            </a:r>
            <a:r>
              <a:rPr lang="es-MX" sz="6000" dirty="0" smtClean="0"/>
              <a:t> S.A.;1996.</a:t>
            </a:r>
          </a:p>
          <a:p>
            <a:pPr algn="just"/>
            <a:r>
              <a:rPr lang="es-MX" sz="6000" dirty="0" err="1" smtClean="0"/>
              <a:t>Iyer</a:t>
            </a:r>
            <a:r>
              <a:rPr lang="es-MX" sz="6000" dirty="0" smtClean="0"/>
              <a:t> P. Proceso de Enfermería y Diagnóstico en Enfermería. México: Ed. Interamericana McGraw-Hill;1997.</a:t>
            </a:r>
          </a:p>
          <a:p>
            <a:pPr algn="just"/>
            <a:r>
              <a:rPr lang="es-MX" sz="6000" dirty="0" err="1" smtClean="0"/>
              <a:t>Leddy</a:t>
            </a:r>
            <a:r>
              <a:rPr lang="es-MX" sz="6000" dirty="0" smtClean="0"/>
              <a:t> S, </a:t>
            </a:r>
            <a:r>
              <a:rPr lang="es-MX" sz="6000" dirty="0" err="1" smtClean="0"/>
              <a:t>Pepper</a:t>
            </a:r>
            <a:r>
              <a:rPr lang="es-MX" sz="6000" dirty="0" smtClean="0"/>
              <a:t> J.M. Bases Conceptuales de la Enfermería Profesional. Filadelfia: JB </a:t>
            </a:r>
            <a:r>
              <a:rPr lang="es-MX" sz="6000" dirty="0" err="1" smtClean="0"/>
              <a:t>Lippincott</a:t>
            </a:r>
            <a:r>
              <a:rPr lang="es-MX" sz="6000" dirty="0" smtClean="0"/>
              <a:t> Company;1997.</a:t>
            </a:r>
          </a:p>
          <a:p>
            <a:pPr algn="just"/>
            <a:r>
              <a:rPr lang="es-MX" sz="6000" dirty="0" smtClean="0"/>
              <a:t>Organización Mundial de la Salud (OMS), el 7 de abril de 1948. La definición no ha sido modificada desde 1948.</a:t>
            </a:r>
          </a:p>
          <a:p>
            <a:pPr algn="just"/>
            <a:endParaRPr lang="es-MX" sz="3800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275856" y="268828"/>
            <a:ext cx="23294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000" b="1" dirty="0" smtClean="0"/>
              <a:t>REFERENCIAS</a:t>
            </a:r>
            <a:endParaRPr lang="es-MX" sz="3000" b="1" dirty="0"/>
          </a:p>
        </p:txBody>
      </p:sp>
    </p:spTree>
    <p:extLst>
      <p:ext uri="{BB962C8B-B14F-4D97-AF65-F5344CB8AC3E}">
        <p14:creationId xmlns:p14="http://schemas.microsoft.com/office/powerpoint/2010/main" val="32524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2400" b="1" dirty="0" smtClean="0"/>
              <a:t>REFERENCIAS ELECTRÓNICAS </a:t>
            </a:r>
            <a:endParaRPr lang="es-MX" sz="2400" b="1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 smtClean="0"/>
              <a:t>http://www.who.int/topics/nursing/es/</a:t>
            </a:r>
          </a:p>
          <a:p>
            <a:r>
              <a:rPr lang="es-MX" sz="2400" dirty="0" smtClean="0"/>
              <a:t>http://www.who.int/governance/eb/who_constitution_sp.pdf </a:t>
            </a:r>
          </a:p>
          <a:p>
            <a:r>
              <a:rPr lang="es-MX" sz="2400" dirty="0" smtClean="0"/>
              <a:t>http://www.dgespe.sep.gob.mx/public/rc/programas/material/que_es_la_salud.pdf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310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contenido 11"/>
          <p:cNvSpPr>
            <a:spLocks noGrp="1"/>
          </p:cNvSpPr>
          <p:nvPr>
            <p:ph idx="1"/>
          </p:nvPr>
        </p:nvSpPr>
        <p:spPr>
          <a:xfrm>
            <a:off x="539552" y="1628800"/>
            <a:ext cx="3312367" cy="34163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enfermería abarca los cuidados, autónomos y en colaboración, que se prestan a las personas de todas las edades, familias, grupos y comunidades, enfermos o sanos, en todos los </a:t>
            </a:r>
            <a:r>
              <a:rPr lang="es-MX" sz="2400" dirty="0" smtClean="0"/>
              <a:t>contextos.</a:t>
            </a:r>
            <a:endParaRPr lang="es-E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9690">
            <a:off x="4185120" y="465822"/>
            <a:ext cx="2016849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5970">
            <a:off x="4210477" y="4631745"/>
            <a:ext cx="2952750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9" t="6011"/>
          <a:stretch/>
        </p:blipFill>
        <p:spPr bwMode="auto">
          <a:xfrm rot="488134">
            <a:off x="5359903" y="2222726"/>
            <a:ext cx="2427240" cy="1961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7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Funciones esenciales de la enfermería son la defensa, el fomento de un entorno seguro, la investigación, la participación en la política de salud y en la gestión de los pacientes y los sistemas de salud.</a:t>
            </a:r>
            <a:endParaRPr lang="es-ES" sz="2400" dirty="0" smtClean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8285">
            <a:off x="2432329" y="3555692"/>
            <a:ext cx="5060169" cy="168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1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i="1" dirty="0" smtClean="0"/>
              <a:t>Del </a:t>
            </a:r>
            <a:r>
              <a:rPr lang="es-MX" sz="2400" i="1" dirty="0"/>
              <a:t>latín </a:t>
            </a:r>
            <a:r>
              <a:rPr lang="es-MX" sz="2400" b="1" i="1" dirty="0" err="1"/>
              <a:t>professĭo</a:t>
            </a:r>
            <a:r>
              <a:rPr lang="es-MX" sz="2400" i="1" dirty="0"/>
              <a:t>, es la acción y efecto de profesar (ejercer un oficio, una ciencia o un arte). </a:t>
            </a:r>
            <a:endParaRPr lang="es-MX" sz="2400" i="1" dirty="0" smtClean="0"/>
          </a:p>
          <a:p>
            <a:pPr marL="0" indent="0" algn="just">
              <a:buNone/>
            </a:pPr>
            <a:endParaRPr lang="es-MX" sz="2400" i="1" dirty="0"/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profesión, por lo tanto es el empleo o trabajo que alguien ejerce y por el que recibe una retribución económica</a:t>
            </a:r>
            <a:r>
              <a:rPr lang="es-MX" sz="2400" i="1" dirty="0"/>
              <a:t>.</a:t>
            </a:r>
            <a:br>
              <a:rPr lang="es-MX" sz="2400" i="1" dirty="0"/>
            </a:br>
            <a:endParaRPr lang="es-MX" sz="2400" u="sng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000" b="1" dirty="0" smtClean="0"/>
              <a:t>Profesión</a:t>
            </a:r>
            <a:r>
              <a:rPr lang="es-ES" sz="3000" dirty="0" smtClean="0"/>
              <a:t/>
            </a:r>
            <a:br>
              <a:rPr lang="es-ES" sz="3000" dirty="0" smtClean="0"/>
            </a:br>
            <a:endParaRPr lang="es-MX" sz="3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408">
            <a:off x="2467182" y="3580873"/>
            <a:ext cx="3337345" cy="28453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5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u="sng" dirty="0" smtClean="0"/>
              <a:t>Ocupación</a:t>
            </a:r>
            <a:r>
              <a:rPr lang="es-MX" sz="2400" dirty="0"/>
              <a:t> legal de la persona que es retribuida en términos monetarios y que contribuye a solventar sus necesidades; donde para su ejercicio se requieren estudios a nivel universitario.</a:t>
            </a:r>
            <a:endParaRPr lang="es-ES" sz="24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6006">
            <a:off x="6156175" y="4904273"/>
            <a:ext cx="2767630" cy="155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720">
            <a:off x="339969" y="2299905"/>
            <a:ext cx="2733409" cy="1819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7" t="6349" r="-225"/>
          <a:stretch/>
        </p:blipFill>
        <p:spPr bwMode="auto">
          <a:xfrm rot="797901">
            <a:off x="3368567" y="3873310"/>
            <a:ext cx="2291632" cy="156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25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0327" y="1351309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El </a:t>
            </a:r>
            <a:r>
              <a:rPr lang="es-MX" sz="2400" dirty="0"/>
              <a:t>género se refiere a los conceptos sociales de las funciones, comportamientos, actividades y atributos que cada sociedad considera apropiados para los hombres y las mujeres</a:t>
            </a:r>
            <a:r>
              <a:rPr lang="es-MX" sz="2400" dirty="0" smtClean="0"/>
              <a:t>.</a:t>
            </a:r>
            <a:r>
              <a:rPr lang="es-MX" dirty="0"/>
              <a:t/>
            </a:r>
            <a:br>
              <a:rPr lang="es-MX" dirty="0"/>
            </a:b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MX" sz="3000" b="1" dirty="0" smtClean="0"/>
              <a:t>Género</a:t>
            </a:r>
            <a:endParaRPr lang="es-MX" sz="3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5019278" cy="340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9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1736" y="1268760"/>
            <a:ext cx="3250704" cy="52460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Las </a:t>
            </a:r>
            <a:r>
              <a:rPr lang="es-MX" sz="2400" dirty="0"/>
              <a:t>diferentes funciones y comportamientos pueden generar desigualdades de género, es decir, diferencias entre los hombres y las mujeres que favorecen sistemáticamente a uno de los dos grupos.</a:t>
            </a:r>
            <a:br>
              <a:rPr lang="es-MX" sz="2400" dirty="0"/>
            </a:br>
            <a:endParaRPr lang="es-ES" sz="24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343">
            <a:off x="250532" y="483662"/>
            <a:ext cx="4607207" cy="31175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0573">
            <a:off x="1501486" y="4365104"/>
            <a:ext cx="3028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1337</Words>
  <Application>Microsoft Office PowerPoint</Application>
  <PresentationFormat>Presentación en pantalla (4:3)</PresentationFormat>
  <Paragraphs>136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Presentación de PowerPoint</vt:lpstr>
      <vt:lpstr>Conceptos Básicos  de Enfermería </vt:lpstr>
      <vt:lpstr>Enfermería </vt:lpstr>
      <vt:lpstr>Presentación de PowerPoint</vt:lpstr>
      <vt:lpstr>Presentación de PowerPoint</vt:lpstr>
      <vt:lpstr>Profesión </vt:lpstr>
      <vt:lpstr>Presentación de PowerPoint</vt:lpstr>
      <vt:lpstr>Género</vt:lpstr>
      <vt:lpstr>Presentación de PowerPoint</vt:lpstr>
      <vt:lpstr>Hospital </vt:lpstr>
      <vt:lpstr> Salud</vt:lpstr>
      <vt:lpstr>Presentación de PowerPoint</vt:lpstr>
      <vt:lpstr> Enfermedad</vt:lpstr>
      <vt:lpstr>Presentación de PowerPoint</vt:lpstr>
      <vt:lpstr>Generalidades de la profesión de enfermería </vt:lpstr>
      <vt:lpstr>Presentación de PowerPoint</vt:lpstr>
      <vt:lpstr>Desarrollo profesional de la enfermera</vt:lpstr>
      <vt:lpstr>Funciones del profesional de enfermería </vt:lpstr>
      <vt:lpstr>Principios científicos fundamentales aplicados en enfermería</vt:lpstr>
      <vt:lpstr>Presentación de PowerPoint</vt:lpstr>
      <vt:lpstr>Los principios fundamentales de la Enfermería son: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REFERENCIAS ELECTRÓNICAS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19</cp:revision>
  <dcterms:created xsi:type="dcterms:W3CDTF">2016-10-11T19:29:51Z</dcterms:created>
  <dcterms:modified xsi:type="dcterms:W3CDTF">2016-10-11T23:12:12Z</dcterms:modified>
</cp:coreProperties>
</file>