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1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354" r:id="rId12"/>
    <p:sldId id="267" r:id="rId13"/>
    <p:sldId id="268" r:id="rId14"/>
    <p:sldId id="270" r:id="rId15"/>
    <p:sldId id="274" r:id="rId16"/>
    <p:sldId id="275" r:id="rId17"/>
    <p:sldId id="277" r:id="rId18"/>
    <p:sldId id="278" r:id="rId19"/>
    <p:sldId id="279" r:id="rId20"/>
    <p:sldId id="282" r:id="rId21"/>
    <p:sldId id="287" r:id="rId22"/>
    <p:sldId id="355" r:id="rId23"/>
    <p:sldId id="293" r:id="rId24"/>
    <p:sldId id="294" r:id="rId25"/>
    <p:sldId id="296" r:id="rId26"/>
    <p:sldId id="356" r:id="rId27"/>
    <p:sldId id="299" r:id="rId28"/>
    <p:sldId id="300" r:id="rId29"/>
    <p:sldId id="303" r:id="rId30"/>
    <p:sldId id="357" r:id="rId31"/>
    <p:sldId id="310" r:id="rId32"/>
    <p:sldId id="317" r:id="rId33"/>
    <p:sldId id="338" r:id="rId34"/>
    <p:sldId id="341" r:id="rId35"/>
    <p:sldId id="358" r:id="rId36"/>
    <p:sldId id="353" r:id="rId3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B190AC-6ED5-4FCF-8A51-80FD77B2CBBD}" type="doc">
      <dgm:prSet loTypeId="urn:microsoft.com/office/officeart/2005/8/layout/cycle2" loCatId="cycle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9EAF6246-049F-49E4-869C-D6C90D7AF014}">
      <dgm:prSet phldrT="[Texto]" custT="1"/>
      <dgm:spPr/>
      <dgm:t>
        <a:bodyPr/>
        <a:lstStyle/>
        <a:p>
          <a:r>
            <a:rPr lang="es-MX" sz="2000" b="1" smtClean="0"/>
            <a:t>Las actividades de atención médica son: </a:t>
          </a:r>
          <a:endParaRPr lang="es-MX" sz="2000" dirty="0"/>
        </a:p>
      </dgm:t>
    </dgm:pt>
    <dgm:pt modelId="{882BA864-A111-4548-8E86-5705EA2EDAFB}" type="parTrans" cxnId="{65CDBDBB-0914-4A39-A3CC-845213CE54B2}">
      <dgm:prSet/>
      <dgm:spPr/>
      <dgm:t>
        <a:bodyPr/>
        <a:lstStyle/>
        <a:p>
          <a:endParaRPr lang="es-MX"/>
        </a:p>
      </dgm:t>
    </dgm:pt>
    <dgm:pt modelId="{7FBE005A-E4A1-4E32-9200-CC9D82838B21}" type="sibTrans" cxnId="{65CDBDBB-0914-4A39-A3CC-845213CE54B2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MX"/>
        </a:p>
      </dgm:t>
    </dgm:pt>
    <dgm:pt modelId="{74309C0A-DDBB-4F4D-8F95-F5DD4D47AF2D}">
      <dgm:prSet phldrT="[Texto]" custT="1"/>
      <dgm:spPr/>
      <dgm:t>
        <a:bodyPr/>
        <a:lstStyle/>
        <a:p>
          <a:r>
            <a:rPr lang="es-MX" sz="1600" b="1" dirty="0" smtClean="0"/>
            <a:t>CURATIVAS: </a:t>
          </a:r>
          <a:r>
            <a:rPr lang="es-MX" sz="1600" b="0" dirty="0" smtClean="0"/>
            <a:t>Efectuar un diagnóstico temprano de los problemas clínicos y establecer un tratamiento oportuno. </a:t>
          </a:r>
          <a:endParaRPr lang="es-MX" sz="1600" b="0" dirty="0"/>
        </a:p>
      </dgm:t>
    </dgm:pt>
    <dgm:pt modelId="{0FD9DA80-88F8-4DDE-9854-69372F1195DC}" type="parTrans" cxnId="{116CC150-34B0-4F65-85FC-16F9C3A771A4}">
      <dgm:prSet/>
      <dgm:spPr/>
      <dgm:t>
        <a:bodyPr/>
        <a:lstStyle/>
        <a:p>
          <a:endParaRPr lang="es-MX"/>
        </a:p>
      </dgm:t>
    </dgm:pt>
    <dgm:pt modelId="{5EE2FC17-14F2-48B4-9E4B-17C419B27C5C}" type="sibTrans" cxnId="{116CC150-34B0-4F65-85FC-16F9C3A771A4}">
      <dgm:prSet/>
      <dgm:spPr/>
      <dgm:t>
        <a:bodyPr/>
        <a:lstStyle/>
        <a:p>
          <a:endParaRPr lang="es-MX"/>
        </a:p>
      </dgm:t>
    </dgm:pt>
    <dgm:pt modelId="{7FB9D0D9-2F3A-4F13-93EF-5C32DD1091FA}">
      <dgm:prSet phldrT="[Texto]" custT="1"/>
      <dgm:spPr/>
      <dgm:t>
        <a:bodyPr/>
        <a:lstStyle/>
        <a:p>
          <a:r>
            <a:rPr lang="es-MX" sz="1600" b="1" dirty="0" smtClean="0"/>
            <a:t>PALIATIVAS: </a:t>
          </a:r>
          <a:r>
            <a:rPr lang="es-MX" sz="1600" b="0" dirty="0" smtClean="0"/>
            <a:t>Preservar la calidad de vida del usuario, a través de la prevención, tratamiento y control del dolor, y otros síntomas físicos y emocionales</a:t>
          </a:r>
          <a:r>
            <a:rPr lang="es-MX" sz="1400" b="0" dirty="0" smtClean="0"/>
            <a:t>.</a:t>
          </a:r>
          <a:endParaRPr lang="es-MX" sz="1400" b="0" dirty="0"/>
        </a:p>
      </dgm:t>
    </dgm:pt>
    <dgm:pt modelId="{DAE1DD83-C754-4655-AD87-FE14EAB60A23}" type="parTrans" cxnId="{30A2E3D0-3A55-45DD-8B96-21BB20945045}">
      <dgm:prSet/>
      <dgm:spPr/>
      <dgm:t>
        <a:bodyPr/>
        <a:lstStyle/>
        <a:p>
          <a:endParaRPr lang="es-MX"/>
        </a:p>
      </dgm:t>
    </dgm:pt>
    <dgm:pt modelId="{DDAE7765-070C-4F95-8F7E-A60035A376D7}" type="sibTrans" cxnId="{30A2E3D0-3A55-45DD-8B96-21BB20945045}">
      <dgm:prSet/>
      <dgm:spPr/>
      <dgm:t>
        <a:bodyPr/>
        <a:lstStyle/>
        <a:p>
          <a:endParaRPr lang="es-MX"/>
        </a:p>
      </dgm:t>
    </dgm:pt>
    <dgm:pt modelId="{85011E4D-4525-4D68-A42E-9E4CC1CB6115}">
      <dgm:prSet phldrT="[Texto]" custT="1"/>
      <dgm:spPr/>
      <dgm:t>
        <a:bodyPr/>
        <a:lstStyle/>
        <a:p>
          <a:r>
            <a:rPr lang="es-MX" sz="1600" b="1" dirty="0" smtClean="0"/>
            <a:t>REHABILITACIÓN:</a:t>
          </a:r>
          <a:r>
            <a:rPr lang="es-MX" sz="1600" b="0" dirty="0" smtClean="0"/>
            <a:t> Acciones tendientes a limitar el daño y corregir la invalidez física o mental, y Fracción reformada </a:t>
          </a:r>
          <a:r>
            <a:rPr lang="es-MX" sz="1600" b="1" dirty="0" smtClean="0"/>
            <a:t>.</a:t>
          </a:r>
          <a:endParaRPr lang="es-MX" sz="1600" dirty="0"/>
        </a:p>
      </dgm:t>
    </dgm:pt>
    <dgm:pt modelId="{40A81959-D391-430D-84A8-8C76D4FD6D8B}" type="parTrans" cxnId="{F3CEFA62-4450-41AB-A550-D04ECD178499}">
      <dgm:prSet/>
      <dgm:spPr/>
      <dgm:t>
        <a:bodyPr/>
        <a:lstStyle/>
        <a:p>
          <a:endParaRPr lang="es-MX"/>
        </a:p>
      </dgm:t>
    </dgm:pt>
    <dgm:pt modelId="{80CC7026-9F79-40C2-8EC0-E5A84B53045D}" type="sibTrans" cxnId="{F3CEFA62-4450-41AB-A550-D04ECD178499}">
      <dgm:prSet/>
      <dgm:spPr/>
      <dgm:t>
        <a:bodyPr/>
        <a:lstStyle/>
        <a:p>
          <a:endParaRPr lang="es-MX"/>
        </a:p>
      </dgm:t>
    </dgm:pt>
    <dgm:pt modelId="{D4B7C05E-0BE4-441D-B3FD-462ACA58DD00}">
      <dgm:prSet phldrT="[Texto]" custT="1"/>
      <dgm:spPr/>
      <dgm:t>
        <a:bodyPr/>
        <a:lstStyle/>
        <a:p>
          <a:r>
            <a:rPr lang="es-MX" sz="1600" b="1" dirty="0" smtClean="0"/>
            <a:t>PREVENTIVAS: </a:t>
          </a:r>
          <a:r>
            <a:rPr lang="es-MX" sz="1600" b="0" dirty="0" smtClean="0"/>
            <a:t>Promoción general y las de protección específica.</a:t>
          </a:r>
          <a:r>
            <a:rPr lang="es-MX" sz="1700" b="1" dirty="0" smtClean="0"/>
            <a:t/>
          </a:r>
          <a:br>
            <a:rPr lang="es-MX" sz="1700" b="1" dirty="0" smtClean="0"/>
          </a:br>
          <a:endParaRPr lang="es-MX" sz="1700" dirty="0"/>
        </a:p>
      </dgm:t>
    </dgm:pt>
    <dgm:pt modelId="{A42FFA14-93FF-450D-8EA7-5D4EDD20A77A}" type="parTrans" cxnId="{9399605F-4438-4B07-9634-4EEFD51E4D5E}">
      <dgm:prSet/>
      <dgm:spPr/>
      <dgm:t>
        <a:bodyPr/>
        <a:lstStyle/>
        <a:p>
          <a:endParaRPr lang="es-MX"/>
        </a:p>
      </dgm:t>
    </dgm:pt>
    <dgm:pt modelId="{BAB42915-166D-4806-BD41-455CAA5DF5C4}" type="sibTrans" cxnId="{9399605F-4438-4B07-9634-4EEFD51E4D5E}">
      <dgm:prSet/>
      <dgm:spPr/>
      <dgm:t>
        <a:bodyPr/>
        <a:lstStyle/>
        <a:p>
          <a:endParaRPr lang="es-MX"/>
        </a:p>
      </dgm:t>
    </dgm:pt>
    <dgm:pt modelId="{418FC3AC-D14B-4852-BAA5-1CB8A9656095}" type="pres">
      <dgm:prSet presAssocID="{32B190AC-6ED5-4FCF-8A51-80FD77B2CBB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5D4E03C-6AD7-4737-BA69-C3809C873F91}" type="pres">
      <dgm:prSet presAssocID="{9EAF6246-049F-49E4-869C-D6C90D7AF014}" presName="node" presStyleLbl="node1" presStyleIdx="0" presStyleCnt="5" custScaleX="137501" custScaleY="7113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A9D32D-D400-4B1B-8766-ECFF67183121}" type="pres">
      <dgm:prSet presAssocID="{7FBE005A-E4A1-4E32-9200-CC9D82838B21}" presName="sibTrans" presStyleLbl="sibTrans2D1" presStyleIdx="0" presStyleCnt="5"/>
      <dgm:spPr/>
      <dgm:t>
        <a:bodyPr/>
        <a:lstStyle/>
        <a:p>
          <a:endParaRPr lang="es-MX"/>
        </a:p>
      </dgm:t>
    </dgm:pt>
    <dgm:pt modelId="{2D0033BB-CBD7-4B4A-ABA5-A608DA762933}" type="pres">
      <dgm:prSet presAssocID="{7FBE005A-E4A1-4E32-9200-CC9D82838B21}" presName="connectorText" presStyleLbl="sibTrans2D1" presStyleIdx="0" presStyleCnt="5"/>
      <dgm:spPr/>
      <dgm:t>
        <a:bodyPr/>
        <a:lstStyle/>
        <a:p>
          <a:endParaRPr lang="es-MX"/>
        </a:p>
      </dgm:t>
    </dgm:pt>
    <dgm:pt modelId="{D07FA1A9-167A-4C17-8410-854EB9158D52}" type="pres">
      <dgm:prSet presAssocID="{74309C0A-DDBB-4F4D-8F95-F5DD4D47AF2D}" presName="node" presStyleLbl="node1" presStyleIdx="1" presStyleCnt="5" custScaleX="155650" custScaleY="82272" custRadScaleRad="111291" custRadScaleInc="522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0CC813-69F5-4DA0-950C-AC3833D860C5}" type="pres">
      <dgm:prSet presAssocID="{5EE2FC17-14F2-48B4-9E4B-17C419B27C5C}" presName="sibTrans" presStyleLbl="sibTrans2D1" presStyleIdx="1" presStyleCnt="5"/>
      <dgm:spPr/>
      <dgm:t>
        <a:bodyPr/>
        <a:lstStyle/>
        <a:p>
          <a:endParaRPr lang="es-MX"/>
        </a:p>
      </dgm:t>
    </dgm:pt>
    <dgm:pt modelId="{74DD9E4D-81E3-4913-8D8C-868B5D32B13E}" type="pres">
      <dgm:prSet presAssocID="{5EE2FC17-14F2-48B4-9E4B-17C419B27C5C}" presName="connectorText" presStyleLbl="sibTrans2D1" presStyleIdx="1" presStyleCnt="5"/>
      <dgm:spPr/>
      <dgm:t>
        <a:bodyPr/>
        <a:lstStyle/>
        <a:p>
          <a:endParaRPr lang="es-MX"/>
        </a:p>
      </dgm:t>
    </dgm:pt>
    <dgm:pt modelId="{2BB31940-DE88-4406-B8D4-28E0104FB3B2}" type="pres">
      <dgm:prSet presAssocID="{7FB9D0D9-2F3A-4F13-93EF-5C32DD1091FA}" presName="node" presStyleLbl="node1" presStyleIdx="2" presStyleCnt="5" custScaleX="160380" custScaleY="98933" custRadScaleRad="120304" custRadScaleInc="-3741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83D3155-DC96-4711-9822-930EE85756AA}" type="pres">
      <dgm:prSet presAssocID="{DDAE7765-070C-4F95-8F7E-A60035A376D7}" presName="sibTrans" presStyleLbl="sibTrans2D1" presStyleIdx="2" presStyleCnt="5"/>
      <dgm:spPr/>
      <dgm:t>
        <a:bodyPr/>
        <a:lstStyle/>
        <a:p>
          <a:endParaRPr lang="es-MX"/>
        </a:p>
      </dgm:t>
    </dgm:pt>
    <dgm:pt modelId="{A473C5AD-9EF3-4D90-8797-E9A52F4D862B}" type="pres">
      <dgm:prSet presAssocID="{DDAE7765-070C-4F95-8F7E-A60035A376D7}" presName="connectorText" presStyleLbl="sibTrans2D1" presStyleIdx="2" presStyleCnt="5"/>
      <dgm:spPr/>
      <dgm:t>
        <a:bodyPr/>
        <a:lstStyle/>
        <a:p>
          <a:endParaRPr lang="es-MX"/>
        </a:p>
      </dgm:t>
    </dgm:pt>
    <dgm:pt modelId="{50ADB633-88EC-4331-8085-64A9F9D1D79E}" type="pres">
      <dgm:prSet presAssocID="{85011E4D-4525-4D68-A42E-9E4CC1CB6115}" presName="node" presStyleLbl="node1" presStyleIdx="3" presStyleCnt="5" custScaleX="158066" custScaleY="85034" custRadScaleRad="114119" custRadScaleInc="4038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208E6EA-AE86-42A5-A30E-D6F14A10A9C5}" type="pres">
      <dgm:prSet presAssocID="{80CC7026-9F79-40C2-8EC0-E5A84B53045D}" presName="sibTrans" presStyleLbl="sibTrans2D1" presStyleIdx="3" presStyleCnt="5"/>
      <dgm:spPr/>
      <dgm:t>
        <a:bodyPr/>
        <a:lstStyle/>
        <a:p>
          <a:endParaRPr lang="es-MX"/>
        </a:p>
      </dgm:t>
    </dgm:pt>
    <dgm:pt modelId="{D750C6E7-C249-4D83-BB10-1F75EB466534}" type="pres">
      <dgm:prSet presAssocID="{80CC7026-9F79-40C2-8EC0-E5A84B53045D}" presName="connectorText" presStyleLbl="sibTrans2D1" presStyleIdx="3" presStyleCnt="5"/>
      <dgm:spPr/>
      <dgm:t>
        <a:bodyPr/>
        <a:lstStyle/>
        <a:p>
          <a:endParaRPr lang="es-MX"/>
        </a:p>
      </dgm:t>
    </dgm:pt>
    <dgm:pt modelId="{8A6E49C3-193B-4BAE-B439-8182F9764717}" type="pres">
      <dgm:prSet presAssocID="{D4B7C05E-0BE4-441D-B3FD-462ACA58DD00}" presName="node" presStyleLbl="node1" presStyleIdx="4" presStyleCnt="5" custScaleX="143264" custScaleY="64175" custRadScaleRad="108847" custRadScaleInc="-640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DDE174-A299-4FD6-A12A-8133091176B9}" type="pres">
      <dgm:prSet presAssocID="{BAB42915-166D-4806-BD41-455CAA5DF5C4}" presName="sibTrans" presStyleLbl="sibTrans2D1" presStyleIdx="4" presStyleCnt="5"/>
      <dgm:spPr/>
      <dgm:t>
        <a:bodyPr/>
        <a:lstStyle/>
        <a:p>
          <a:endParaRPr lang="es-MX"/>
        </a:p>
      </dgm:t>
    </dgm:pt>
    <dgm:pt modelId="{973D158A-F2CE-4700-826D-2E5F055E6403}" type="pres">
      <dgm:prSet presAssocID="{BAB42915-166D-4806-BD41-455CAA5DF5C4}" presName="connectorText" presStyleLbl="sibTrans2D1" presStyleIdx="4" presStyleCnt="5"/>
      <dgm:spPr/>
      <dgm:t>
        <a:bodyPr/>
        <a:lstStyle/>
        <a:p>
          <a:endParaRPr lang="es-MX"/>
        </a:p>
      </dgm:t>
    </dgm:pt>
  </dgm:ptLst>
  <dgm:cxnLst>
    <dgm:cxn modelId="{F1F80D3B-179B-4929-9EA4-11C2E4C18F31}" type="presOf" srcId="{BAB42915-166D-4806-BD41-455CAA5DF5C4}" destId="{FBDDE174-A299-4FD6-A12A-8133091176B9}" srcOrd="0" destOrd="0" presId="urn:microsoft.com/office/officeart/2005/8/layout/cycle2"/>
    <dgm:cxn modelId="{5FEBA770-3BC3-44B4-B78E-219471400A6B}" type="presOf" srcId="{BAB42915-166D-4806-BD41-455CAA5DF5C4}" destId="{973D158A-F2CE-4700-826D-2E5F055E6403}" srcOrd="1" destOrd="0" presId="urn:microsoft.com/office/officeart/2005/8/layout/cycle2"/>
    <dgm:cxn modelId="{7375467B-1897-4264-85F2-877B481FFEA8}" type="presOf" srcId="{7FBE005A-E4A1-4E32-9200-CC9D82838B21}" destId="{2D0033BB-CBD7-4B4A-ABA5-A608DA762933}" srcOrd="1" destOrd="0" presId="urn:microsoft.com/office/officeart/2005/8/layout/cycle2"/>
    <dgm:cxn modelId="{99AD9033-9E6D-429D-8C9F-1F66BE977939}" type="presOf" srcId="{7FBE005A-E4A1-4E32-9200-CC9D82838B21}" destId="{17A9D32D-D400-4B1B-8766-ECFF67183121}" srcOrd="0" destOrd="0" presId="urn:microsoft.com/office/officeart/2005/8/layout/cycle2"/>
    <dgm:cxn modelId="{BC7BC1CE-132F-42FA-A4A5-3EB05651495E}" type="presOf" srcId="{DDAE7765-070C-4F95-8F7E-A60035A376D7}" destId="{283D3155-DC96-4711-9822-930EE85756AA}" srcOrd="0" destOrd="0" presId="urn:microsoft.com/office/officeart/2005/8/layout/cycle2"/>
    <dgm:cxn modelId="{81A81822-E8DF-4266-A1C4-80D4A5261736}" type="presOf" srcId="{5EE2FC17-14F2-48B4-9E4B-17C419B27C5C}" destId="{74DD9E4D-81E3-4913-8D8C-868B5D32B13E}" srcOrd="1" destOrd="0" presId="urn:microsoft.com/office/officeart/2005/8/layout/cycle2"/>
    <dgm:cxn modelId="{30A2E3D0-3A55-45DD-8B96-21BB20945045}" srcId="{32B190AC-6ED5-4FCF-8A51-80FD77B2CBBD}" destId="{7FB9D0D9-2F3A-4F13-93EF-5C32DD1091FA}" srcOrd="2" destOrd="0" parTransId="{DAE1DD83-C754-4655-AD87-FE14EAB60A23}" sibTransId="{DDAE7765-070C-4F95-8F7E-A60035A376D7}"/>
    <dgm:cxn modelId="{F9A01148-414E-439F-9DE1-A5ED9B22ADC5}" type="presOf" srcId="{80CC7026-9F79-40C2-8EC0-E5A84B53045D}" destId="{D750C6E7-C249-4D83-BB10-1F75EB466534}" srcOrd="1" destOrd="0" presId="urn:microsoft.com/office/officeart/2005/8/layout/cycle2"/>
    <dgm:cxn modelId="{F2AE3E5E-C8A3-417F-BD37-7D5CCA447A92}" type="presOf" srcId="{5EE2FC17-14F2-48B4-9E4B-17C419B27C5C}" destId="{8E0CC813-69F5-4DA0-950C-AC3833D860C5}" srcOrd="0" destOrd="0" presId="urn:microsoft.com/office/officeart/2005/8/layout/cycle2"/>
    <dgm:cxn modelId="{F3CEFA62-4450-41AB-A550-D04ECD178499}" srcId="{32B190AC-6ED5-4FCF-8A51-80FD77B2CBBD}" destId="{85011E4D-4525-4D68-A42E-9E4CC1CB6115}" srcOrd="3" destOrd="0" parTransId="{40A81959-D391-430D-84A8-8C76D4FD6D8B}" sibTransId="{80CC7026-9F79-40C2-8EC0-E5A84B53045D}"/>
    <dgm:cxn modelId="{96548220-FC56-4303-90E7-603630C93726}" type="presOf" srcId="{85011E4D-4525-4D68-A42E-9E4CC1CB6115}" destId="{50ADB633-88EC-4331-8085-64A9F9D1D79E}" srcOrd="0" destOrd="0" presId="urn:microsoft.com/office/officeart/2005/8/layout/cycle2"/>
    <dgm:cxn modelId="{9399605F-4438-4B07-9634-4EEFD51E4D5E}" srcId="{32B190AC-6ED5-4FCF-8A51-80FD77B2CBBD}" destId="{D4B7C05E-0BE4-441D-B3FD-462ACA58DD00}" srcOrd="4" destOrd="0" parTransId="{A42FFA14-93FF-450D-8EA7-5D4EDD20A77A}" sibTransId="{BAB42915-166D-4806-BD41-455CAA5DF5C4}"/>
    <dgm:cxn modelId="{027145A0-1729-4333-922A-7F613BC982E3}" type="presOf" srcId="{32B190AC-6ED5-4FCF-8A51-80FD77B2CBBD}" destId="{418FC3AC-D14B-4852-BAA5-1CB8A9656095}" srcOrd="0" destOrd="0" presId="urn:microsoft.com/office/officeart/2005/8/layout/cycle2"/>
    <dgm:cxn modelId="{8FF0BC9F-2630-49EB-83AB-679BEDEC290B}" type="presOf" srcId="{80CC7026-9F79-40C2-8EC0-E5A84B53045D}" destId="{6208E6EA-AE86-42A5-A30E-D6F14A10A9C5}" srcOrd="0" destOrd="0" presId="urn:microsoft.com/office/officeart/2005/8/layout/cycle2"/>
    <dgm:cxn modelId="{AA457DA0-3A9F-4184-8DD2-1B089B6F85E4}" type="presOf" srcId="{D4B7C05E-0BE4-441D-B3FD-462ACA58DD00}" destId="{8A6E49C3-193B-4BAE-B439-8182F9764717}" srcOrd="0" destOrd="0" presId="urn:microsoft.com/office/officeart/2005/8/layout/cycle2"/>
    <dgm:cxn modelId="{1AAE4BFD-3939-4707-A666-F0BFFD9DF336}" type="presOf" srcId="{7FB9D0D9-2F3A-4F13-93EF-5C32DD1091FA}" destId="{2BB31940-DE88-4406-B8D4-28E0104FB3B2}" srcOrd="0" destOrd="0" presId="urn:microsoft.com/office/officeart/2005/8/layout/cycle2"/>
    <dgm:cxn modelId="{116CC150-34B0-4F65-85FC-16F9C3A771A4}" srcId="{32B190AC-6ED5-4FCF-8A51-80FD77B2CBBD}" destId="{74309C0A-DDBB-4F4D-8F95-F5DD4D47AF2D}" srcOrd="1" destOrd="0" parTransId="{0FD9DA80-88F8-4DDE-9854-69372F1195DC}" sibTransId="{5EE2FC17-14F2-48B4-9E4B-17C419B27C5C}"/>
    <dgm:cxn modelId="{10D222A3-B003-4F4F-983A-F08C679F6B7C}" type="presOf" srcId="{9EAF6246-049F-49E4-869C-D6C90D7AF014}" destId="{B5D4E03C-6AD7-4737-BA69-C3809C873F91}" srcOrd="0" destOrd="0" presId="urn:microsoft.com/office/officeart/2005/8/layout/cycle2"/>
    <dgm:cxn modelId="{65CDBDBB-0914-4A39-A3CC-845213CE54B2}" srcId="{32B190AC-6ED5-4FCF-8A51-80FD77B2CBBD}" destId="{9EAF6246-049F-49E4-869C-D6C90D7AF014}" srcOrd="0" destOrd="0" parTransId="{882BA864-A111-4548-8E86-5705EA2EDAFB}" sibTransId="{7FBE005A-E4A1-4E32-9200-CC9D82838B21}"/>
    <dgm:cxn modelId="{EDD7B4BD-50DA-4B6E-A267-D465BE55AD56}" type="presOf" srcId="{DDAE7765-070C-4F95-8F7E-A60035A376D7}" destId="{A473C5AD-9EF3-4D90-8797-E9A52F4D862B}" srcOrd="1" destOrd="0" presId="urn:microsoft.com/office/officeart/2005/8/layout/cycle2"/>
    <dgm:cxn modelId="{7C2FA462-7350-47DF-87AC-E192FF42AB72}" type="presOf" srcId="{74309C0A-DDBB-4F4D-8F95-F5DD4D47AF2D}" destId="{D07FA1A9-167A-4C17-8410-854EB9158D52}" srcOrd="0" destOrd="0" presId="urn:microsoft.com/office/officeart/2005/8/layout/cycle2"/>
    <dgm:cxn modelId="{5D294254-C1BD-478F-AF73-20BB2CE7460B}" type="presParOf" srcId="{418FC3AC-D14B-4852-BAA5-1CB8A9656095}" destId="{B5D4E03C-6AD7-4737-BA69-C3809C873F91}" srcOrd="0" destOrd="0" presId="urn:microsoft.com/office/officeart/2005/8/layout/cycle2"/>
    <dgm:cxn modelId="{F043F6C0-019B-4BDA-B597-BFF71F85B866}" type="presParOf" srcId="{418FC3AC-D14B-4852-BAA5-1CB8A9656095}" destId="{17A9D32D-D400-4B1B-8766-ECFF67183121}" srcOrd="1" destOrd="0" presId="urn:microsoft.com/office/officeart/2005/8/layout/cycle2"/>
    <dgm:cxn modelId="{FC984941-8506-4164-A631-E4A53929B3E6}" type="presParOf" srcId="{17A9D32D-D400-4B1B-8766-ECFF67183121}" destId="{2D0033BB-CBD7-4B4A-ABA5-A608DA762933}" srcOrd="0" destOrd="0" presId="urn:microsoft.com/office/officeart/2005/8/layout/cycle2"/>
    <dgm:cxn modelId="{C0B43B2A-DD09-41D7-B957-0164AAB021BA}" type="presParOf" srcId="{418FC3AC-D14B-4852-BAA5-1CB8A9656095}" destId="{D07FA1A9-167A-4C17-8410-854EB9158D52}" srcOrd="2" destOrd="0" presId="urn:microsoft.com/office/officeart/2005/8/layout/cycle2"/>
    <dgm:cxn modelId="{537C7FC2-1671-4536-B287-9AB35B1CBE4C}" type="presParOf" srcId="{418FC3AC-D14B-4852-BAA5-1CB8A9656095}" destId="{8E0CC813-69F5-4DA0-950C-AC3833D860C5}" srcOrd="3" destOrd="0" presId="urn:microsoft.com/office/officeart/2005/8/layout/cycle2"/>
    <dgm:cxn modelId="{238653D8-CEBA-4307-A92D-9A69765C3CCA}" type="presParOf" srcId="{8E0CC813-69F5-4DA0-950C-AC3833D860C5}" destId="{74DD9E4D-81E3-4913-8D8C-868B5D32B13E}" srcOrd="0" destOrd="0" presId="urn:microsoft.com/office/officeart/2005/8/layout/cycle2"/>
    <dgm:cxn modelId="{CB828571-8F42-4715-9CDB-7C1A364824B4}" type="presParOf" srcId="{418FC3AC-D14B-4852-BAA5-1CB8A9656095}" destId="{2BB31940-DE88-4406-B8D4-28E0104FB3B2}" srcOrd="4" destOrd="0" presId="urn:microsoft.com/office/officeart/2005/8/layout/cycle2"/>
    <dgm:cxn modelId="{5074E5B1-A8D9-425D-95FA-1C12F851EF14}" type="presParOf" srcId="{418FC3AC-D14B-4852-BAA5-1CB8A9656095}" destId="{283D3155-DC96-4711-9822-930EE85756AA}" srcOrd="5" destOrd="0" presId="urn:microsoft.com/office/officeart/2005/8/layout/cycle2"/>
    <dgm:cxn modelId="{A34AC508-4E8C-4324-BBF6-76018933F1E7}" type="presParOf" srcId="{283D3155-DC96-4711-9822-930EE85756AA}" destId="{A473C5AD-9EF3-4D90-8797-E9A52F4D862B}" srcOrd="0" destOrd="0" presId="urn:microsoft.com/office/officeart/2005/8/layout/cycle2"/>
    <dgm:cxn modelId="{9F5D9638-4B48-4620-8889-C9B55BD1C668}" type="presParOf" srcId="{418FC3AC-D14B-4852-BAA5-1CB8A9656095}" destId="{50ADB633-88EC-4331-8085-64A9F9D1D79E}" srcOrd="6" destOrd="0" presId="urn:microsoft.com/office/officeart/2005/8/layout/cycle2"/>
    <dgm:cxn modelId="{77D30AF3-01D8-494F-9411-581224FFD013}" type="presParOf" srcId="{418FC3AC-D14B-4852-BAA5-1CB8A9656095}" destId="{6208E6EA-AE86-42A5-A30E-D6F14A10A9C5}" srcOrd="7" destOrd="0" presId="urn:microsoft.com/office/officeart/2005/8/layout/cycle2"/>
    <dgm:cxn modelId="{A595DE4E-EF3F-4309-92D7-8D0C241EE3D1}" type="presParOf" srcId="{6208E6EA-AE86-42A5-A30E-D6F14A10A9C5}" destId="{D750C6E7-C249-4D83-BB10-1F75EB466534}" srcOrd="0" destOrd="0" presId="urn:microsoft.com/office/officeart/2005/8/layout/cycle2"/>
    <dgm:cxn modelId="{01DD66B6-0019-4DC8-97E7-15D430A77FE8}" type="presParOf" srcId="{418FC3AC-D14B-4852-BAA5-1CB8A9656095}" destId="{8A6E49C3-193B-4BAE-B439-8182F9764717}" srcOrd="8" destOrd="0" presId="urn:microsoft.com/office/officeart/2005/8/layout/cycle2"/>
    <dgm:cxn modelId="{429FD807-598E-4AB6-B374-CAF22C1248BC}" type="presParOf" srcId="{418FC3AC-D14B-4852-BAA5-1CB8A9656095}" destId="{FBDDE174-A299-4FD6-A12A-8133091176B9}" srcOrd="9" destOrd="0" presId="urn:microsoft.com/office/officeart/2005/8/layout/cycle2"/>
    <dgm:cxn modelId="{BD49A899-BD0F-4C82-A5F7-36F027AD8420}" type="presParOf" srcId="{FBDDE174-A299-4FD6-A12A-8133091176B9}" destId="{973D158A-F2CE-4700-826D-2E5F055E640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18FE1-1012-43F8-A7B2-50623BEA332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1AFBF-A82D-4E77-B720-6B63F8ABBD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2040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18FE1-1012-43F8-A7B2-50623BEA332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1AFBF-A82D-4E77-B720-6B63F8ABBD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7442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18FE1-1012-43F8-A7B2-50623BEA332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1AFBF-A82D-4E77-B720-6B63F8ABBD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2826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18FE1-1012-43F8-A7B2-50623BEA332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1AFBF-A82D-4E77-B720-6B63F8ABBD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06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18FE1-1012-43F8-A7B2-50623BEA332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1AFBF-A82D-4E77-B720-6B63F8ABBD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4359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18FE1-1012-43F8-A7B2-50623BEA332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1AFBF-A82D-4E77-B720-6B63F8ABBD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2031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18FE1-1012-43F8-A7B2-50623BEA332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1AFBF-A82D-4E77-B720-6B63F8ABBD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43168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18FE1-1012-43F8-A7B2-50623BEA332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1AFBF-A82D-4E77-B720-6B63F8ABBD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0145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18FE1-1012-43F8-A7B2-50623BEA332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1AFBF-A82D-4E77-B720-6B63F8ABBD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99384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18FE1-1012-43F8-A7B2-50623BEA332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1AFBF-A82D-4E77-B720-6B63F8ABBD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1756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18FE1-1012-43F8-A7B2-50623BEA332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1AFBF-A82D-4E77-B720-6B63F8ABBD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2574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rgbClr val="00B050">
                <a:alpha val="78000"/>
              </a:srgbClr>
            </a:gs>
            <a:gs pos="100000">
              <a:srgbClr val="92D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18FE1-1012-43F8-A7B2-50623BEA332B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1AFBF-A82D-4E77-B720-6B63F8ABBD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594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ChangeArrowheads="1"/>
          </p:cNvSpPr>
          <p:nvPr/>
        </p:nvSpPr>
        <p:spPr bwMode="auto">
          <a:xfrm>
            <a:off x="2036604" y="315813"/>
            <a:ext cx="677768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s-ES" sz="2400" b="1" dirty="0"/>
              <a:t>UNIVERSIDAD AUTÓNOMA DEL ESTADO DE MÉXICO</a:t>
            </a:r>
          </a:p>
          <a:p>
            <a:pPr algn="ctr"/>
            <a:endParaRPr lang="es-MX" sz="900" b="1" dirty="0"/>
          </a:p>
          <a:p>
            <a:pPr algn="ctr"/>
            <a:r>
              <a:rPr lang="es-ES" sz="2400" b="1" i="1" dirty="0"/>
              <a:t>FACULTAD DE ENFERMERÍA Y OBSTETRICIA</a:t>
            </a:r>
            <a:endParaRPr lang="es-ES" sz="2400" b="1" dirty="0"/>
          </a:p>
          <a:p>
            <a:pPr algn="ctr" eaLnBrk="0" hangingPunct="0"/>
            <a:endParaRPr lang="es-ES" sz="2400" b="1" dirty="0"/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2523331" y="1974955"/>
            <a:ext cx="57372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MX" sz="2600" b="1" dirty="0" smtClean="0"/>
              <a:t>1.2 </a:t>
            </a:r>
            <a:r>
              <a:rPr lang="es-MX" sz="2800" b="1" dirty="0" smtClean="0"/>
              <a:t>POLÍTICAS DE SALUD </a:t>
            </a:r>
            <a:endParaRPr lang="es-MX" sz="2600" b="1" dirty="0"/>
          </a:p>
        </p:txBody>
      </p:sp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3132138" y="4365625"/>
            <a:ext cx="46275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 dirty="0"/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auto">
          <a:xfrm>
            <a:off x="1832206" y="3429000"/>
            <a:ext cx="6555797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2400" b="1" dirty="0"/>
              <a:t>Unidad </a:t>
            </a:r>
            <a:r>
              <a:rPr lang="es-MX" sz="2400" b="1" dirty="0"/>
              <a:t>1 </a:t>
            </a:r>
            <a:r>
              <a:rPr lang="es-MX" sz="2400" b="1" dirty="0" smtClean="0"/>
              <a:t>“Promoción  y Educación para la Salud” </a:t>
            </a:r>
          </a:p>
          <a:p>
            <a:pPr algn="ctr"/>
            <a:r>
              <a:rPr lang="es-MX" sz="2400" dirty="0" smtClean="0"/>
              <a:t>del </a:t>
            </a:r>
            <a:r>
              <a:rPr lang="es-MX" sz="2400" dirty="0"/>
              <a:t>programa correspondiente</a:t>
            </a:r>
          </a:p>
          <a:p>
            <a:pPr algn="ctr"/>
            <a:r>
              <a:rPr lang="es-MX" sz="2400" dirty="0" smtClean="0"/>
              <a:t>a </a:t>
            </a:r>
            <a:r>
              <a:rPr lang="es-MX" sz="2400" dirty="0"/>
              <a:t>la U.A. de </a:t>
            </a:r>
            <a:r>
              <a:rPr lang="es-MX" sz="2400" b="1" dirty="0" smtClean="0"/>
              <a:t>Promoción y Educación para la Salud</a:t>
            </a:r>
          </a:p>
          <a:p>
            <a:pPr algn="ctr"/>
            <a:r>
              <a:rPr lang="es-MX" sz="2400" dirty="0" smtClean="0"/>
              <a:t>de la </a:t>
            </a:r>
            <a:r>
              <a:rPr lang="es-MX" sz="2400" dirty="0"/>
              <a:t>Lic. en </a:t>
            </a:r>
            <a:r>
              <a:rPr lang="es-MX" sz="2400" dirty="0" smtClean="0"/>
              <a:t>Enfermería</a:t>
            </a:r>
            <a:endParaRPr lang="es-ES" sz="2400" dirty="0"/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auto">
          <a:xfrm>
            <a:off x="2035175" y="4797425"/>
            <a:ext cx="671353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000" dirty="0"/>
              <a:t>PRESENTA:</a:t>
            </a:r>
            <a:r>
              <a:rPr lang="es-ES" sz="2000" b="1" dirty="0"/>
              <a:t/>
            </a:r>
            <a:br>
              <a:rPr lang="es-ES" sz="2000" b="1" dirty="0"/>
            </a:br>
            <a:r>
              <a:rPr lang="es-MX" sz="2000" b="1" dirty="0"/>
              <a:t/>
            </a:r>
            <a:br>
              <a:rPr lang="es-MX" sz="2000" b="1" dirty="0"/>
            </a:br>
            <a:r>
              <a:rPr lang="es-MX" sz="2000" b="1" dirty="0"/>
              <a:t>MTRA. </a:t>
            </a:r>
            <a:r>
              <a:rPr lang="es-MX" sz="2000" b="1" dirty="0" smtClean="0"/>
              <a:t>EN </a:t>
            </a:r>
            <a:r>
              <a:rPr lang="es-MX" sz="2000" b="1" dirty="0"/>
              <a:t>A.M. VICTORIA MALDONADO GONZÁLEZ</a:t>
            </a:r>
            <a:br>
              <a:rPr lang="es-MX" sz="2000" b="1" dirty="0"/>
            </a:br>
            <a:r>
              <a:rPr lang="es-MX" sz="2000" b="1" dirty="0"/>
              <a:t/>
            </a:r>
            <a:br>
              <a:rPr lang="es-MX" sz="2000" b="1" dirty="0"/>
            </a:br>
            <a:r>
              <a:rPr lang="es-MX" sz="2000" b="1" dirty="0" smtClean="0"/>
              <a:t>                                               </a:t>
            </a:r>
            <a:r>
              <a:rPr lang="es-ES" dirty="0" smtClean="0"/>
              <a:t>TOLUCA</a:t>
            </a:r>
            <a:r>
              <a:rPr lang="es-ES" dirty="0"/>
              <a:t>, </a:t>
            </a:r>
            <a:r>
              <a:rPr lang="es-ES" dirty="0" smtClean="0"/>
              <a:t>MÉXICO, OCTUBRE DE 2016</a:t>
            </a:r>
            <a:endParaRPr lang="es-ES" dirty="0"/>
          </a:p>
        </p:txBody>
      </p:sp>
      <p:pic>
        <p:nvPicPr>
          <p:cNvPr id="7" name="6 Imagen" descr="Escudo UAEM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64" y="188639"/>
            <a:ext cx="1345655" cy="125332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8" name="Picture 4" descr="http://www.uaemex.mx/fenfermeria/objetivos_clip_image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729" y="5438109"/>
            <a:ext cx="1287758" cy="103375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cxnSp>
        <p:nvCxnSpPr>
          <p:cNvPr id="9" name="8 Conector recto"/>
          <p:cNvCxnSpPr/>
          <p:nvPr/>
        </p:nvCxnSpPr>
        <p:spPr>
          <a:xfrm flipH="1">
            <a:off x="899592" y="1628800"/>
            <a:ext cx="22458" cy="3672408"/>
          </a:xfrm>
          <a:prstGeom prst="line">
            <a:avLst/>
          </a:prstGeom>
          <a:ln w="571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1043608" y="1700808"/>
            <a:ext cx="0" cy="3312368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1115616" y="1844824"/>
            <a:ext cx="0" cy="3312368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1187624" y="1988840"/>
            <a:ext cx="0" cy="3312368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33444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-963488"/>
            <a:ext cx="8064896" cy="5760640"/>
          </a:xfrm>
        </p:spPr>
        <p:txBody>
          <a:bodyPr/>
          <a:lstStyle/>
          <a:p>
            <a:r>
              <a:rPr lang="es-MX" sz="2400" b="1" dirty="0"/>
              <a:t>ARTICULO </a:t>
            </a:r>
            <a:r>
              <a:rPr lang="es-MX" sz="2400" b="1" dirty="0" smtClean="0"/>
              <a:t>9o.- </a:t>
            </a:r>
            <a:r>
              <a:rPr lang="es-MX" sz="2400" dirty="0" smtClean="0"/>
              <a:t>La </a:t>
            </a:r>
            <a:r>
              <a:rPr lang="es-MX" sz="2400" dirty="0"/>
              <a:t>atención médica deberá llevarse a efecto de conformidad con los principios científicos y éticos que orientan la práctica médica</a:t>
            </a:r>
            <a:r>
              <a:rPr lang="es-MX" sz="2400" dirty="0" smtClean="0"/>
              <a:t>.</a:t>
            </a: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 smtClean="0"/>
              <a:t/>
            </a:r>
            <a:br>
              <a:rPr lang="es-MX" sz="2000" dirty="0" smtClean="0"/>
            </a:b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Resultado de imagen para práctica médica. y etica  mexic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62912">
            <a:off x="1519126" y="2678264"/>
            <a:ext cx="6042889" cy="3378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9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-1107504"/>
            <a:ext cx="7125113" cy="5760640"/>
          </a:xfrm>
        </p:spPr>
        <p:txBody>
          <a:bodyPr/>
          <a:lstStyle/>
          <a:p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400" b="1" dirty="0"/>
              <a:t>ARTICULO 10.- </a:t>
            </a:r>
            <a:r>
              <a:rPr lang="es-MX" sz="2400" dirty="0"/>
              <a:t>Serán considerados establecimientos para la atención </a:t>
            </a:r>
            <a:r>
              <a:rPr lang="es-MX" sz="2400" dirty="0" smtClean="0"/>
              <a:t>médica:</a:t>
            </a:r>
            <a:br>
              <a:rPr lang="es-MX" sz="2400" dirty="0" smtClean="0"/>
            </a:b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 smtClean="0"/>
              <a:t/>
            </a:r>
            <a:br>
              <a:rPr lang="es-MX" sz="2000" dirty="0" smtClean="0"/>
            </a:b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835696" y="2551544"/>
            <a:ext cx="82809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/>
              <a:t>I.- Consultorio odontológico</a:t>
            </a:r>
            <a:br>
              <a:rPr lang="es-MX" sz="2400" dirty="0" smtClean="0"/>
            </a:br>
            <a:r>
              <a:rPr lang="es-MX" sz="2400" dirty="0" smtClean="0"/>
              <a:t>II.- Atención a la salud mental </a:t>
            </a:r>
            <a:br>
              <a:rPr lang="es-MX" sz="2400" dirty="0" smtClean="0"/>
            </a:br>
            <a:r>
              <a:rPr lang="es-MX" sz="2400" dirty="0" smtClean="0"/>
              <a:t>III.- Servicios auxiliares  de diagnóstico  y tratamiento </a:t>
            </a:r>
            <a:br>
              <a:rPr lang="es-MX" sz="2400" dirty="0" smtClean="0"/>
            </a:br>
            <a:r>
              <a:rPr lang="es-MX" sz="2400" dirty="0" smtClean="0"/>
              <a:t>VI.- Unidades móviles:</a:t>
            </a:r>
          </a:p>
          <a:p>
            <a:r>
              <a:rPr lang="es-MX" sz="2400" dirty="0" smtClean="0"/>
              <a:t>	*Ambulancia de cuidados intensivos</a:t>
            </a:r>
            <a:br>
              <a:rPr lang="es-MX" sz="2400" dirty="0" smtClean="0"/>
            </a:br>
            <a:r>
              <a:rPr lang="es-MX" sz="2400" dirty="0" smtClean="0"/>
              <a:t>	*Ambulancia de urgencias </a:t>
            </a:r>
            <a:br>
              <a:rPr lang="es-MX" sz="2400" dirty="0" smtClean="0"/>
            </a:br>
            <a:r>
              <a:rPr lang="es-MX" sz="2400" dirty="0" smtClean="0"/>
              <a:t>	*Ambulancia de transporte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82613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09442" y="-1035496"/>
            <a:ext cx="7125113" cy="5921628"/>
          </a:xfrm>
        </p:spPr>
        <p:txBody>
          <a:bodyPr/>
          <a:lstStyle/>
          <a:p>
            <a:pPr algn="just"/>
            <a:r>
              <a:rPr lang="es-MX" sz="2400" b="1" dirty="0"/>
              <a:t>ARTICULO 11.- </a:t>
            </a:r>
            <a:r>
              <a:rPr lang="es-MX" sz="2400" dirty="0"/>
              <a:t>En todos los reclusorios y centros de readaptación social deberá existir un servicio de atención médico-quirúrgico, que permita resolver los problemas que se presenten. </a:t>
            </a: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 smtClean="0"/>
              <a:t/>
            </a:r>
            <a:br>
              <a:rPr lang="es-MX" sz="2000" dirty="0" smtClean="0"/>
            </a:b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4708">
            <a:off x="2577495" y="3093977"/>
            <a:ext cx="4351104" cy="29007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204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09442" y="116632"/>
            <a:ext cx="7125113" cy="5129540"/>
          </a:xfrm>
        </p:spPr>
        <p:txBody>
          <a:bodyPr/>
          <a:lstStyle/>
          <a:p>
            <a:pPr algn="just"/>
            <a:r>
              <a:rPr lang="es-MX" sz="2400" dirty="0"/>
              <a:t/>
            </a:r>
            <a:br>
              <a:rPr lang="es-MX" sz="2400" dirty="0"/>
            </a:br>
            <a:r>
              <a:rPr lang="es-MX" sz="2400" b="1" dirty="0"/>
              <a:t>ARTICULO 12.- </a:t>
            </a:r>
            <a:r>
              <a:rPr lang="es-MX" sz="2400" dirty="0"/>
              <a:t>En los parques de diversión, ferias, circos, estadios deportivos, plazas taurinas, y en general, en cualquier tipo de evento, deberá existir una unidad fija o móvil de servicios médicos</a:t>
            </a:r>
            <a:r>
              <a:rPr lang="es-MX" sz="2400" dirty="0" smtClean="0"/>
              <a:t>.</a:t>
            </a:r>
            <a:br>
              <a:rPr lang="es-MX" sz="2400" dirty="0" smtClean="0"/>
            </a:br>
            <a:r>
              <a:rPr lang="es-MX" sz="2000" dirty="0"/>
              <a:t/>
            </a:r>
            <a:br>
              <a:rPr lang="es-MX" sz="2000" dirty="0"/>
            </a:b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/>
              <a:t/>
            </a:r>
            <a:br>
              <a:rPr lang="es-MX" sz="2000" dirty="0"/>
            </a:b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 smtClean="0"/>
              <a:t/>
            </a:r>
            <a:br>
              <a:rPr lang="es-MX" sz="2000" dirty="0" smtClean="0"/>
            </a:b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6" name="Picture 4" descr="http://www.monografias.com/trabajos61/mococha-mexico/Image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39697">
            <a:off x="2339751" y="3366597"/>
            <a:ext cx="4452279" cy="2646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207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3" y="332656"/>
            <a:ext cx="4752528" cy="5489580"/>
          </a:xfrm>
        </p:spPr>
        <p:txBody>
          <a:bodyPr>
            <a:normAutofit/>
          </a:bodyPr>
          <a:lstStyle/>
          <a:p>
            <a:pPr algn="just"/>
            <a:r>
              <a:rPr lang="es-MX" sz="2000" b="1" dirty="0" smtClean="0">
                <a:solidFill>
                  <a:schemeClr val="bg1"/>
                </a:solidFill>
              </a:rPr>
              <a:t/>
            </a:r>
            <a:br>
              <a:rPr lang="es-MX" sz="2000" b="1" dirty="0" smtClean="0">
                <a:solidFill>
                  <a:schemeClr val="bg1"/>
                </a:solidFill>
              </a:rPr>
            </a:br>
            <a:r>
              <a:rPr lang="es-MX" sz="2000" b="1" dirty="0">
                <a:solidFill>
                  <a:schemeClr val="bg1"/>
                </a:solidFill>
              </a:rPr>
              <a:t/>
            </a:r>
            <a:br>
              <a:rPr lang="es-MX" sz="2000" b="1" dirty="0">
                <a:solidFill>
                  <a:schemeClr val="bg1"/>
                </a:solidFill>
              </a:rPr>
            </a:br>
            <a:r>
              <a:rPr lang="es-MX" sz="2000" b="1" dirty="0" smtClean="0">
                <a:solidFill>
                  <a:schemeClr val="bg1"/>
                </a:solidFill>
              </a:rPr>
              <a:t/>
            </a:r>
            <a:br>
              <a:rPr lang="es-MX" sz="2000" b="1" dirty="0" smtClean="0">
                <a:solidFill>
                  <a:schemeClr val="bg1"/>
                </a:solidFill>
              </a:rPr>
            </a:br>
            <a:r>
              <a:rPr lang="es-MX" sz="2400" b="1" dirty="0" smtClean="0"/>
              <a:t>ARTICULO </a:t>
            </a:r>
            <a:r>
              <a:rPr lang="es-MX" sz="2400" b="1" dirty="0"/>
              <a:t>23</a:t>
            </a:r>
            <a:r>
              <a:rPr lang="es-MX" sz="2400" dirty="0"/>
              <a:t>.- Quienes ejerzan actividades profesionales, técnicas y auxiliares de las disciplinas para la salud en forma independiente, deberán poner a la vista del público su título profesional, certificados, diplomas y en general, los documentos correspondientes, que lo acrediten como tal.</a:t>
            </a:r>
            <a:br>
              <a:rPr lang="es-MX" sz="2400" dirty="0"/>
            </a:b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429000"/>
            <a:ext cx="2664296" cy="266429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0662">
            <a:off x="5953544" y="485300"/>
            <a:ext cx="1743075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188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-1628532"/>
            <a:ext cx="7125113" cy="5777612"/>
          </a:xfrm>
        </p:spPr>
        <p:txBody>
          <a:bodyPr/>
          <a:lstStyle/>
          <a:p>
            <a:pPr algn="l"/>
            <a:r>
              <a:rPr lang="es-MX" sz="2400" b="1" dirty="0"/>
              <a:t>ARTICULO </a:t>
            </a:r>
            <a:r>
              <a:rPr lang="es-MX" sz="2400" b="1" dirty="0" smtClean="0"/>
              <a:t>31</a:t>
            </a:r>
            <a:r>
              <a:rPr lang="es-MX" sz="2400" dirty="0" smtClean="0"/>
              <a:t/>
            </a:r>
            <a:br>
              <a:rPr lang="es-MX" sz="2400" dirty="0" smtClean="0"/>
            </a:br>
            <a:r>
              <a:rPr lang="es-MX" sz="2400" dirty="0"/>
              <a:t/>
            </a:r>
            <a:br>
              <a:rPr lang="es-MX" sz="2400" dirty="0"/>
            </a:br>
            <a:r>
              <a:rPr lang="es-MX" sz="2400" dirty="0" smtClean="0"/>
              <a:t/>
            </a:r>
            <a:br>
              <a:rPr lang="es-MX" sz="2400" dirty="0" smtClean="0"/>
            </a:br>
            <a:r>
              <a:rPr lang="es-MX" sz="2000" dirty="0" smtClean="0"/>
              <a:t/>
            </a:r>
            <a:br>
              <a:rPr lang="es-MX" sz="2000" dirty="0" smtClean="0"/>
            </a:b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86640">
            <a:off x="1263316" y="2827561"/>
            <a:ext cx="6574640" cy="310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753102" y="836156"/>
            <a:ext cx="630631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/>
              <a:t>Los profesionales, técnicos y auxiliares de las disciplinas de la salud, deberán participar en el desarrollo y promoción de programas de educación para la salud.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66562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21110369">
            <a:off x="975279" y="1124744"/>
            <a:ext cx="7125113" cy="5849620"/>
          </a:xfrm>
        </p:spPr>
        <p:txBody>
          <a:bodyPr/>
          <a:lstStyle/>
          <a:p>
            <a:pPr algn="just"/>
            <a:r>
              <a:rPr lang="es-MX" sz="2400" b="1" dirty="0" smtClean="0"/>
              <a:t>ARTICULO </a:t>
            </a:r>
            <a:r>
              <a:rPr lang="es-MX" sz="2400" b="1" dirty="0"/>
              <a:t>34.- </a:t>
            </a:r>
            <a:r>
              <a:rPr lang="es-MX" sz="2400" dirty="0"/>
              <a:t>Todo aquel profesional, técnico o auxiliar de las disciplinas para la salud que vacune a un usuario, deberá realizar las anotaciones correspondientes en la Cartilla Nacional de Vacunación y remitir el cupón a quien corresponda</a:t>
            </a:r>
            <a:r>
              <a:rPr lang="es-MX" sz="2400" dirty="0" smtClean="0"/>
              <a:t>.</a:t>
            </a:r>
            <a:br>
              <a:rPr lang="es-MX" sz="2400" dirty="0" smtClean="0"/>
            </a:br>
            <a:r>
              <a:rPr lang="es-MX" sz="2400" dirty="0"/>
              <a:t/>
            </a:r>
            <a:br>
              <a:rPr lang="es-MX" sz="2400" dirty="0"/>
            </a:b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/>
              <a:t/>
            </a:r>
            <a:br>
              <a:rPr lang="es-MX" sz="2000" dirty="0"/>
            </a:b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/>
              <a:t/>
            </a:r>
            <a:br>
              <a:rPr lang="es-MX" sz="2000" dirty="0"/>
            </a:b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 smtClean="0"/>
              <a:t> </a:t>
            </a: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Resultado de imagen para expediente clinico en enfermeria imagenes movibles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05064"/>
            <a:ext cx="190500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Resultado de imagen para cartilla de vacunacion lle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987824" cy="172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33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-675456"/>
            <a:ext cx="7739022" cy="5633596"/>
          </a:xfrm>
        </p:spPr>
        <p:txBody>
          <a:bodyPr>
            <a:normAutofit/>
          </a:bodyPr>
          <a:lstStyle/>
          <a:p>
            <a:pPr algn="just"/>
            <a:r>
              <a:rPr lang="es-MX" sz="2400" b="1" dirty="0"/>
              <a:t>ARTICULO 39.- </a:t>
            </a:r>
            <a:r>
              <a:rPr lang="es-MX" sz="2400" dirty="0"/>
              <a:t>La Secretaría de Economía, oyendo la opinión de la Secretaría, asegurará la adecuada distribución y comercialización, y fijará los precios máximos de venta al público de los medicamentos e insumos. </a:t>
            </a:r>
            <a:r>
              <a:rPr lang="es-MX" sz="2400" dirty="0" smtClean="0"/>
              <a:t/>
            </a:r>
            <a:br>
              <a:rPr lang="es-MX" sz="2400" dirty="0" smtClean="0"/>
            </a:br>
            <a:r>
              <a:rPr lang="es-MX" sz="2400" dirty="0" smtClean="0"/>
              <a:t/>
            </a:r>
            <a:br>
              <a:rPr lang="es-MX" sz="2400" dirty="0" smtClean="0"/>
            </a:b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917" y="4196746"/>
            <a:ext cx="2613817" cy="1645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9" y="2708920"/>
            <a:ext cx="3044374" cy="1724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0" descr="Resultado de imagen para insumos medico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019598"/>
            <a:ext cx="2915816" cy="1838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783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98888" y="-963488"/>
            <a:ext cx="8049576" cy="5976664"/>
          </a:xfrm>
        </p:spPr>
        <p:txBody>
          <a:bodyPr/>
          <a:lstStyle/>
          <a:p>
            <a:pPr algn="ctr"/>
            <a:r>
              <a:rPr lang="es-MX" sz="2000" dirty="0"/>
              <a:t> </a:t>
            </a:r>
            <a:br>
              <a:rPr lang="es-MX" sz="2000" dirty="0"/>
            </a:br>
            <a:r>
              <a:rPr lang="es-MX" sz="2400" b="1" dirty="0"/>
              <a:t>CAPITULO II</a:t>
            </a:r>
            <a:r>
              <a:rPr lang="es-MX" sz="2400" dirty="0"/>
              <a:t/>
            </a:r>
            <a:br>
              <a:rPr lang="es-MX" sz="2400" dirty="0"/>
            </a:br>
            <a:r>
              <a:rPr lang="es-MX" sz="2400" b="1" dirty="0"/>
              <a:t>De los Derechos y Obligaciones De los Usuarios y Participación De la </a:t>
            </a:r>
            <a:r>
              <a:rPr lang="es-MX" sz="2400" b="1" dirty="0" smtClean="0"/>
              <a:t>Comunidad</a:t>
            </a:r>
            <a:br>
              <a:rPr lang="es-MX" sz="2400" b="1" dirty="0" smtClean="0"/>
            </a:br>
            <a:r>
              <a:rPr lang="es-MX" sz="2400" b="1" dirty="0"/>
              <a:t/>
            </a:r>
            <a:br>
              <a:rPr lang="es-MX" sz="2400" b="1" dirty="0"/>
            </a:br>
            <a:r>
              <a:rPr lang="es-MX" sz="2400" dirty="0" smtClean="0"/>
              <a:t/>
            </a:r>
            <a:br>
              <a:rPr lang="es-MX" sz="2400" dirty="0" smtClean="0"/>
            </a:br>
            <a:r>
              <a:rPr lang="es-MX" sz="2400" dirty="0"/>
              <a:t/>
            </a:r>
            <a:br>
              <a:rPr lang="es-MX" sz="2400" dirty="0"/>
            </a:br>
            <a:r>
              <a:rPr lang="es-MX" sz="2400" dirty="0" smtClean="0"/>
              <a:t/>
            </a:r>
            <a:br>
              <a:rPr lang="es-MX" sz="2400" dirty="0" smtClean="0"/>
            </a:br>
            <a:r>
              <a:rPr lang="es-MX" sz="2400" dirty="0"/>
              <a:t/>
            </a:r>
            <a:br>
              <a:rPr lang="es-MX" sz="2400" dirty="0"/>
            </a:br>
            <a:r>
              <a:rPr lang="es-MX" sz="2400" dirty="0" smtClean="0"/>
              <a:t> </a:t>
            </a:r>
            <a:r>
              <a:rPr lang="es-MX" sz="2400" dirty="0"/>
              <a:t/>
            </a:r>
            <a:br>
              <a:rPr lang="es-MX" sz="2400" dirty="0"/>
            </a:br>
            <a:endParaRPr lang="es-MX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Resultado de imagen para ley general de salud en carce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96226">
            <a:off x="4688665" y="4093461"/>
            <a:ext cx="3707903" cy="19422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sultado de imagen para ley general de salud en carce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08771">
            <a:off x="751929" y="4203855"/>
            <a:ext cx="3229746" cy="17848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016256" y="1961079"/>
            <a:ext cx="73721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 smtClean="0"/>
              <a:t>ARTICULO 46.- </a:t>
            </a:r>
            <a:r>
              <a:rPr lang="es-MX" sz="2400" dirty="0" smtClean="0"/>
              <a:t>Las autoridades sanitarias competentes y las propias instituciones de salud, establecerán procedimientos de orientación y asesoría a los demandantes y usuarios sobre el uso de los servicios que requieran.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23761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21025243">
            <a:off x="516491" y="537990"/>
            <a:ext cx="8054941" cy="5345564"/>
          </a:xfrm>
        </p:spPr>
        <p:txBody>
          <a:bodyPr>
            <a:normAutofit/>
          </a:bodyPr>
          <a:lstStyle/>
          <a:p>
            <a:pPr algn="just"/>
            <a:r>
              <a:rPr lang="es-MX" sz="2200" b="1" dirty="0"/>
              <a:t>ARTICULO 47.- </a:t>
            </a:r>
            <a:r>
              <a:rPr lang="es-MX" sz="2200" dirty="0"/>
              <a:t>Las dependencias y entidades del sector salud y los gobiernos de las entidades federativas, promoverán y apoyarán la formación de grupos, asociaciones y demás instituciones que tengan por objeto participar organizadamente en los programas de mejoramiento de la salud individual y colectiva, así como en los de prevención de enfermedades, accidentes, rehabilitación y cuidados </a:t>
            </a:r>
            <a:r>
              <a:rPr lang="es-MX" sz="2200" dirty="0" smtClean="0"/>
              <a:t>paliativos.</a:t>
            </a:r>
            <a:endParaRPr lang="es-MX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AutoShape 2" descr="Resultado de imagen para seguro popula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623" y="4982763"/>
            <a:ext cx="2895600" cy="15811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5" descr="Resultado de imagen para vivir mejor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961207"/>
            <a:ext cx="1828800" cy="204311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8" descr="Resultado de imagen para sin hambre logo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182430"/>
            <a:ext cx="1524000" cy="186918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722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76449" y="1052736"/>
            <a:ext cx="7772400" cy="1470025"/>
          </a:xfrm>
        </p:spPr>
        <p:txBody>
          <a:bodyPr>
            <a:normAutofit/>
          </a:bodyPr>
          <a:lstStyle/>
          <a:p>
            <a:r>
              <a:rPr lang="es-MX" sz="4000" b="1" dirty="0" smtClean="0"/>
              <a:t>LEY Y REGLAMENTO DE SALUD</a:t>
            </a:r>
            <a:endParaRPr lang="es-MX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4485">
            <a:off x="3059831" y="3545871"/>
            <a:ext cx="3605637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73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9879"/>
            <a:ext cx="7543800" cy="1524000"/>
          </a:xfrm>
        </p:spPr>
        <p:txBody>
          <a:bodyPr>
            <a:normAutofit/>
          </a:bodyPr>
          <a:lstStyle/>
          <a:p>
            <a:pPr algn="ctr"/>
            <a:r>
              <a:rPr lang="es-MX" sz="2400" b="1" dirty="0" smtClean="0"/>
              <a:t>Capitulo III</a:t>
            </a:r>
            <a:endParaRPr lang="es-MX" sz="2400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87624" y="980728"/>
            <a:ext cx="6858000" cy="990600"/>
          </a:xfrm>
        </p:spPr>
        <p:txBody>
          <a:bodyPr>
            <a:noAutofit/>
          </a:bodyPr>
          <a:lstStyle/>
          <a:p>
            <a:pPr algn="ctr"/>
            <a:r>
              <a:rPr lang="es-MX" sz="2400" dirty="0" smtClean="0">
                <a:solidFill>
                  <a:schemeClr val="tx1"/>
                </a:solidFill>
              </a:rPr>
              <a:t>Disposiciones  para la prestación de Servicios de Consultorios </a:t>
            </a:r>
            <a:endParaRPr lang="es-MX" sz="2400" dirty="0">
              <a:solidFill>
                <a:schemeClr val="tx1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539552" y="2268326"/>
            <a:ext cx="27363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cs typeface="Arial" pitchFamily="34" charset="0"/>
              </a:rPr>
              <a:t>Articulo 58</a:t>
            </a:r>
          </a:p>
          <a:p>
            <a:endParaRPr lang="es-MX" sz="2400" dirty="0" smtClean="0">
              <a:cs typeface="Arial" pitchFamily="34" charset="0"/>
            </a:endParaRPr>
          </a:p>
          <a:p>
            <a:pPr algn="just"/>
            <a:r>
              <a:rPr lang="es-MX" sz="2400" dirty="0" smtClean="0">
                <a:cs typeface="Arial" pitchFamily="34" charset="0"/>
              </a:rPr>
              <a:t>Las actividades de los consultorios quedan restringidas al desarrollo de procedimientos de atención medica, que no requieran hospitalización</a:t>
            </a:r>
            <a:r>
              <a:rPr lang="es-MX" sz="2400" dirty="0" smtClean="0"/>
              <a:t>.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1659">
            <a:off x="4195095" y="3019705"/>
            <a:ext cx="3904951" cy="22828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038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339752" y="260648"/>
            <a:ext cx="5040560" cy="603448"/>
          </a:xfrm>
        </p:spPr>
        <p:txBody>
          <a:bodyPr/>
          <a:lstStyle/>
          <a:p>
            <a:pPr algn="ctr"/>
            <a:r>
              <a:rPr lang="es-MX" sz="2400" b="1" dirty="0" smtClean="0">
                <a:latin typeface="Arial" pitchFamily="34" charset="0"/>
                <a:cs typeface="Arial" pitchFamily="34" charset="0"/>
              </a:rPr>
              <a:t>Capitulo IV</a:t>
            </a:r>
            <a:endParaRPr lang="es-MX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331640" y="880364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latin typeface="Arial" pitchFamily="34" charset="0"/>
                <a:cs typeface="Arial" pitchFamily="34" charset="0"/>
              </a:rPr>
              <a:t>Disposiciones  para la prestación de servicios de hospitales </a:t>
            </a:r>
            <a:endParaRPr lang="es-MX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251520" y="2060848"/>
            <a:ext cx="4392488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dirty="0" smtClean="0">
                <a:latin typeface="Arial" pitchFamily="34" charset="0"/>
                <a:cs typeface="Arial" pitchFamily="34" charset="0"/>
              </a:rPr>
              <a:t>ARTICULO 74</a:t>
            </a:r>
            <a:endParaRPr lang="es-MX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611560" y="3356992"/>
            <a:ext cx="3672408" cy="3096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400" dirty="0" smtClean="0">
                <a:solidFill>
                  <a:schemeClr val="tx1"/>
                </a:solidFill>
                <a:cs typeface="Arial" pitchFamily="34" charset="0"/>
              </a:rPr>
              <a:t>Cuando los recursos del establecimiento no permitan la resolución definitiva del problema se deberá trasladar al paciente a otra institución</a:t>
            </a:r>
            <a:r>
              <a:rPr lang="es-MX" sz="2400" dirty="0" smtClean="0">
                <a:solidFill>
                  <a:schemeClr val="tx1"/>
                </a:solidFill>
              </a:rPr>
              <a:t>.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6756">
            <a:off x="5164288" y="3375985"/>
            <a:ext cx="3578429" cy="2566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2 Marcador de contenido"/>
          <p:cNvSpPr txBox="1">
            <a:spLocks/>
          </p:cNvSpPr>
          <p:nvPr/>
        </p:nvSpPr>
        <p:spPr>
          <a:xfrm>
            <a:off x="251520" y="3759693"/>
            <a:ext cx="6120680" cy="3094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SzPct val="101000"/>
              <a:buFont typeface="Courier New" pitchFamily="49" charset="0"/>
              <a:buChar char="o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MX" sz="2000" u="sng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95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Marcador de contenido"/>
          <p:cNvSpPr txBox="1">
            <a:spLocks/>
          </p:cNvSpPr>
          <p:nvPr/>
        </p:nvSpPr>
        <p:spPr>
          <a:xfrm>
            <a:off x="539552" y="980728"/>
            <a:ext cx="7848872" cy="3094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SzPct val="101000"/>
              <a:buFont typeface="Courier New" pitchFamily="49" charset="0"/>
              <a:buChar char="o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Egreso voluntario</a:t>
            </a:r>
          </a:p>
          <a:p>
            <a:pPr marL="0" indent="0" algn="just">
              <a:buFont typeface="Wingdings 2" charset="2"/>
              <a:buNone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En contra de la recomendación medica el usuario, en su caso, familiar el tutor o su representante legal, deberán firmar un documento en que se expresen claramente las razones que motivan el egreso, deberá ser suscrito por dos testigos (uno por el hospital y otro por el usuario).</a:t>
            </a: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690108" y="620688"/>
            <a:ext cx="4314056" cy="441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2400" b="1" dirty="0" smtClean="0">
                <a:latin typeface="Arial" pitchFamily="34" charset="0"/>
                <a:cs typeface="Arial" pitchFamily="34" charset="0"/>
              </a:rPr>
              <a:t>ARTICULO 79</a:t>
            </a:r>
            <a:endParaRPr lang="es-MX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66559">
            <a:off x="4125644" y="3645024"/>
            <a:ext cx="3818805" cy="2864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062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261287" y="260648"/>
            <a:ext cx="698312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/>
              <a:t>CAPITULO V </a:t>
            </a:r>
          </a:p>
          <a:p>
            <a:pPr algn="ctr"/>
            <a:r>
              <a:rPr lang="es-MX" sz="2400" b="1" dirty="0" smtClean="0"/>
              <a:t/>
            </a:r>
            <a:br>
              <a:rPr lang="es-MX" sz="2400" b="1" dirty="0" smtClean="0"/>
            </a:br>
            <a:r>
              <a:rPr lang="es-MX" sz="2400" b="1" dirty="0" smtClean="0"/>
              <a:t>Disposiciones para la Prestación de Servicios de Atención Materno - Infantil </a:t>
            </a:r>
            <a:endParaRPr lang="es-MX" sz="2400" b="1" dirty="0"/>
          </a:p>
        </p:txBody>
      </p:sp>
      <p:sp>
        <p:nvSpPr>
          <p:cNvPr id="6" name="5 Rectángulo"/>
          <p:cNvSpPr/>
          <p:nvPr/>
        </p:nvSpPr>
        <p:spPr>
          <a:xfrm>
            <a:off x="611560" y="1916832"/>
            <a:ext cx="784887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Para los efectos de este reglamento se entiende por:  </a:t>
            </a:r>
          </a:p>
          <a:p>
            <a:pPr algn="just"/>
            <a:endParaRPr lang="es-MX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I.- HOSPITAL GINECO-OBSTETRICO: Todo establecimiento médico especializado que tenga como fin la atención de las enfermedades del aparato genital femenino, del embarazo, el parto y el puerperio.</a:t>
            </a:r>
          </a:p>
          <a:p>
            <a:pPr algn="just"/>
            <a:endParaRPr lang="es-MX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36589">
            <a:off x="4187679" y="3988490"/>
            <a:ext cx="3169446" cy="2377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7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5655" y="589378"/>
            <a:ext cx="8308793" cy="543191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MX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II.- HOSPITAL PEDIATRICO: Todo establecimiento médico especializado que tenga como fin primordial la atención médica a menores de 18 años. </a:t>
            </a:r>
          </a:p>
          <a:p>
            <a:pPr marL="0" indent="0" algn="just">
              <a:buNone/>
            </a:pPr>
            <a:endParaRPr lang="es-MX" sz="2000" dirty="0">
              <a:solidFill>
                <a:schemeClr val="tx1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16951">
            <a:off x="1619672" y="2348880"/>
            <a:ext cx="6510692" cy="3662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95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Resultado de imagen para planificacion famili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0236">
            <a:off x="4947204" y="1941391"/>
            <a:ext cx="3987718" cy="353577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475656" y="332656"/>
            <a:ext cx="69127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/>
              <a:t>CAPITULO VI </a:t>
            </a:r>
          </a:p>
          <a:p>
            <a:pPr algn="ctr"/>
            <a:endParaRPr lang="es-MX" sz="2400" b="1" dirty="0" smtClean="0"/>
          </a:p>
          <a:p>
            <a:pPr algn="ctr"/>
            <a:r>
              <a:rPr lang="es-MX" sz="2400" b="1" dirty="0" smtClean="0"/>
              <a:t>Disposiciones Para la Prestación de Servicios Planificación Familiar </a:t>
            </a:r>
            <a:endParaRPr lang="es-MX" sz="2400" b="1" dirty="0"/>
          </a:p>
        </p:txBody>
      </p:sp>
      <p:sp>
        <p:nvSpPr>
          <p:cNvPr id="5" name="4 Rectángulo"/>
          <p:cNvSpPr/>
          <p:nvPr/>
        </p:nvSpPr>
        <p:spPr>
          <a:xfrm>
            <a:off x="360040" y="2060847"/>
            <a:ext cx="4139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solidFill>
                  <a:schemeClr val="tx1"/>
                </a:solidFill>
              </a:rPr>
              <a:t>La Secretaría proporcionará la asesoría y apoyo técnico que se requiera en las instituciones de los sectores público y social, así como en los establecimientos privados, para la adecuada prestación de los servicios básicos de salud en materia de planificación familiar. </a:t>
            </a:r>
            <a:endParaRPr lang="es-MX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99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Resultado de imagen para planificacion famili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14009">
            <a:off x="283068" y="2790473"/>
            <a:ext cx="8260307" cy="17202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264360" y="394075"/>
            <a:ext cx="682791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/>
              <a:t> </a:t>
            </a:r>
            <a:r>
              <a:rPr lang="es-MX" sz="2400" dirty="0" smtClean="0"/>
              <a:t>Para la realización de </a:t>
            </a:r>
            <a:r>
              <a:rPr lang="es-MX" sz="2400" dirty="0" err="1" smtClean="0"/>
              <a:t>salpingoclasias</a:t>
            </a:r>
            <a:r>
              <a:rPr lang="es-MX" sz="2400" dirty="0" smtClean="0"/>
              <a:t> y vasectomías, será indispensable obtener la autorización expresa y por escrito de los solicitantes, previa información a los mismos sobre el carácter de la intervención y sus consecuencias.</a:t>
            </a:r>
            <a:endParaRPr lang="es-MX" sz="2400" dirty="0"/>
          </a:p>
        </p:txBody>
      </p:sp>
      <p:sp>
        <p:nvSpPr>
          <p:cNvPr id="5" name="4 Rectángulo"/>
          <p:cNvSpPr/>
          <p:nvPr/>
        </p:nvSpPr>
        <p:spPr>
          <a:xfrm>
            <a:off x="3503000" y="5013176"/>
            <a:ext cx="53174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Dichas intervenciones deberán llevarse a efecto de conformidad con las normas oficiales mexicanas correspondientes.</a:t>
            </a:r>
            <a:endParaRPr lang="es-MX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5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48926" y="244205"/>
            <a:ext cx="759678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i="0" u="none" strike="noStrike" baseline="0" dirty="0" smtClean="0">
                <a:solidFill>
                  <a:srgbClr val="000000"/>
                </a:solidFill>
                <a:latin typeface="Arial" panose="020B0604020202020204" pitchFamily="34" charset="0"/>
              </a:rPr>
              <a:t>CAPITULO VII </a:t>
            </a:r>
          </a:p>
          <a:p>
            <a:pPr algn="ctr"/>
            <a:endParaRPr lang="es-MX" sz="2400" b="0" i="0" u="none" strike="noStrike" baseline="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/>
            <a:r>
              <a:rPr lang="es-MX" sz="2400" b="1" i="0" u="none" strike="noStrike" baseline="0" dirty="0" smtClean="0">
                <a:solidFill>
                  <a:srgbClr val="000000"/>
                </a:solidFill>
                <a:latin typeface="Arial" panose="020B0604020202020204" pitchFamily="34" charset="0"/>
              </a:rPr>
              <a:t>Disposiciones Para la Prestación de Servicios de Salud Mental </a:t>
            </a:r>
            <a:endParaRPr lang="es-MX" sz="2400" dirty="0"/>
          </a:p>
        </p:txBody>
      </p:sp>
      <p:sp>
        <p:nvSpPr>
          <p:cNvPr id="5" name="Rectángulo 4"/>
          <p:cNvSpPr/>
          <p:nvPr/>
        </p:nvSpPr>
        <p:spPr>
          <a:xfrm>
            <a:off x="618187" y="2178259"/>
            <a:ext cx="805826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/>
              <a:t>Se entiende por prestación de servicios de salud mental, toda acto destinado a la prevención de enfermedades mentales, así como el tratamiento y la rehabilitación de personas que las padezcan. 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2482">
            <a:off x="2950222" y="3974251"/>
            <a:ext cx="4032408" cy="2268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644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27584" y="1196752"/>
            <a:ext cx="303236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/>
              <a:t>La prevención de las enfermedades mentales quedará a cargo de la Secretaría y los gobiernos de las entidades federativas, en coordinación con las autoridades competentes en cada materia. 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2769">
            <a:off x="4465029" y="2550870"/>
            <a:ext cx="3745246" cy="2803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270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87624" y="332656"/>
            <a:ext cx="71287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i="0" u="none" strike="noStrike" baseline="0" dirty="0" smtClean="0"/>
              <a:t>CAPITULO VIII </a:t>
            </a:r>
          </a:p>
          <a:p>
            <a:pPr algn="ctr"/>
            <a:endParaRPr lang="es-MX" sz="2400" b="1" dirty="0"/>
          </a:p>
          <a:p>
            <a:pPr algn="ctr"/>
            <a:r>
              <a:rPr lang="es-MX" sz="2400" b="1" i="0" u="none" strike="noStrike" baseline="0" dirty="0" smtClean="0"/>
              <a:t>Disposiciones para la Prestación de Servicios de Rehabilitación </a:t>
            </a:r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467544" y="2348880"/>
            <a:ext cx="842493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/>
              <a:t>INVALIDEZ: </a:t>
            </a:r>
            <a:r>
              <a:rPr lang="es-MX" sz="2400" dirty="0"/>
              <a:t>La limitación en la capacidad de una persona para realizar, por sí misma, actividades necesarias para su desempeño físico, mental, social, ocupacional y económico, como consecuencia de una insuficiencia somática, psicológica o </a:t>
            </a:r>
            <a:r>
              <a:rPr lang="es-MX" sz="2400" dirty="0" smtClean="0"/>
              <a:t>social.</a:t>
            </a:r>
          </a:p>
          <a:p>
            <a:endParaRPr lang="es-MX" dirty="0" smtClean="0">
              <a:latin typeface="Arial" panose="020B0604020202020204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91" r="14398"/>
          <a:stretch/>
        </p:blipFill>
        <p:spPr bwMode="auto">
          <a:xfrm rot="345840">
            <a:off x="4556824" y="4184873"/>
            <a:ext cx="2693154" cy="236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696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051720" y="3390091"/>
            <a:ext cx="5742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/>
              <a:t>TEXTO VIGENTE Última reforma publicada DOF 01 – 06 - 2016</a:t>
            </a:r>
            <a:endParaRPr lang="es-MX" sz="2400" dirty="0"/>
          </a:p>
        </p:txBody>
      </p:sp>
      <p:sp>
        <p:nvSpPr>
          <p:cNvPr id="4" name="3 Rectángulo"/>
          <p:cNvSpPr/>
          <p:nvPr/>
        </p:nvSpPr>
        <p:spPr>
          <a:xfrm>
            <a:off x="755576" y="548212"/>
            <a:ext cx="6480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/>
              <a:t>Publicado en el Diario Oficial de la Federación el 14 de mayo de 1986.</a:t>
            </a:r>
            <a:endParaRPr lang="es-MX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7968">
            <a:off x="5497426" y="4129394"/>
            <a:ext cx="2796525" cy="20973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01662">
            <a:off x="4206294" y="1092489"/>
            <a:ext cx="2520280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725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467544" y="-315416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2400" dirty="0" smtClean="0"/>
          </a:p>
          <a:p>
            <a:pPr algn="just"/>
            <a:endParaRPr lang="es-MX" sz="2400" dirty="0"/>
          </a:p>
          <a:p>
            <a:pPr algn="just"/>
            <a:r>
              <a:rPr lang="es-MX" sz="2400" b="1" dirty="0" smtClean="0"/>
              <a:t>REHABILITACION:</a:t>
            </a:r>
            <a:r>
              <a:rPr lang="es-MX" sz="2400" dirty="0" smtClean="0"/>
              <a:t> El conjunto de medidas encaminadas a mejorar la capacidad de una persona para realizar por sí misma, actividades necesarias para su desempeño físico, mental, social ocupacional y económico.</a:t>
            </a:r>
          </a:p>
          <a:p>
            <a:pPr algn="just"/>
            <a:endParaRPr lang="es-ES" sz="2400" dirty="0"/>
          </a:p>
          <a:p>
            <a:pPr algn="just"/>
            <a:endParaRPr lang="es-ES" sz="2400" dirty="0" smtClean="0"/>
          </a:p>
          <a:p>
            <a:pPr algn="just"/>
            <a:endParaRPr lang="es-ES" sz="2400" dirty="0"/>
          </a:p>
          <a:p>
            <a:pPr algn="just"/>
            <a:endParaRPr lang="es-MX" sz="2400" dirty="0" smtClean="0"/>
          </a:p>
          <a:p>
            <a:pPr algn="just"/>
            <a:endParaRPr lang="es-ES" sz="2400" dirty="0" smtClean="0"/>
          </a:p>
          <a:p>
            <a:pPr algn="just"/>
            <a:endParaRPr lang="es-MX" sz="2400" dirty="0"/>
          </a:p>
          <a:p>
            <a:pPr algn="just"/>
            <a:r>
              <a:rPr lang="es-MX" sz="2400" dirty="0"/>
              <a:t>P</a:t>
            </a:r>
            <a:r>
              <a:rPr lang="es-MX" sz="2400" dirty="0" smtClean="0"/>
              <a:t>or medio de prótesis, ayudas funcionales, cirugía reconstructiva o cualquier otro procedimiento que le permitan integrarse a la sociedad. </a:t>
            </a:r>
            <a:endParaRPr lang="es-MX" sz="24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51361">
            <a:off x="5083264" y="1879713"/>
            <a:ext cx="2505671" cy="167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5076">
            <a:off x="2080947" y="4936878"/>
            <a:ext cx="2604314" cy="173305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88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23528" y="-243408"/>
            <a:ext cx="7160840" cy="1470025"/>
          </a:xfrm>
        </p:spPr>
        <p:txBody>
          <a:bodyPr>
            <a:normAutofit/>
          </a:bodyPr>
          <a:lstStyle/>
          <a:p>
            <a:pPr algn="ctr"/>
            <a:r>
              <a:rPr lang="es-MX" sz="2400" b="1" dirty="0" smtClean="0"/>
              <a:t>       CAPITULO IX </a:t>
            </a:r>
            <a:endParaRPr lang="es-MX" sz="2400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15616" y="908720"/>
            <a:ext cx="7160840" cy="1680592"/>
          </a:xfrm>
        </p:spPr>
        <p:txBody>
          <a:bodyPr>
            <a:normAutofit/>
          </a:bodyPr>
          <a:lstStyle/>
          <a:p>
            <a:pPr algn="ctr"/>
            <a:r>
              <a:rPr lang="es-MX" sz="2600" b="1" dirty="0">
                <a:solidFill>
                  <a:schemeClr val="tx1"/>
                </a:solidFill>
              </a:rPr>
              <a:t>Disposiciones para la prestación de los servicios auxiliares de diagnóstico y tratamiento </a:t>
            </a:r>
            <a:endParaRPr lang="es-MX" sz="2600" dirty="0">
              <a:solidFill>
                <a:schemeClr val="tx1"/>
              </a:solidFill>
            </a:endParaRPr>
          </a:p>
          <a:p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5292080" y="1988840"/>
            <a:ext cx="32758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/>
              <a:t>ARTICULO 143</a:t>
            </a:r>
          </a:p>
          <a:p>
            <a:pPr algn="just"/>
            <a:r>
              <a:rPr lang="es-MX" sz="2400" dirty="0" smtClean="0"/>
              <a:t>Los establecimientos que presten servicios de auxiliares de diagnóstico y tratamiento, deberán contar con un responsable en los términos que señala el presente Reglamento, pudiendo asumir, en su caso, hasta dos responsivas.</a:t>
            </a:r>
            <a:endParaRPr lang="es-MX" sz="2400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85325">
            <a:off x="773927" y="3020080"/>
            <a:ext cx="3692473" cy="2156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416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476672"/>
            <a:ext cx="7125113" cy="666379"/>
          </a:xfrm>
        </p:spPr>
        <p:txBody>
          <a:bodyPr>
            <a:noAutofit/>
          </a:bodyPr>
          <a:lstStyle/>
          <a:p>
            <a:pPr algn="ctr"/>
            <a:r>
              <a:rPr lang="es-MX" sz="2400" b="1" dirty="0">
                <a:latin typeface="+mn-lt"/>
                <a:cs typeface="Arial" pitchFamily="34" charset="0"/>
              </a:rPr>
              <a:t>Capitulo IX BIS</a:t>
            </a:r>
            <a:br>
              <a:rPr lang="es-MX" sz="2400" b="1" dirty="0">
                <a:latin typeface="+mn-lt"/>
                <a:cs typeface="Arial" pitchFamily="34" charset="0"/>
              </a:rPr>
            </a:br>
            <a:r>
              <a:rPr lang="es-MX" sz="2400" b="1" dirty="0">
                <a:latin typeface="+mn-lt"/>
                <a:cs typeface="Arial" pitchFamily="34" charset="0"/>
              </a:rPr>
              <a:t>de la atención medica a victimas </a:t>
            </a:r>
            <a:r>
              <a:rPr lang="es-MX" sz="2400" b="1" dirty="0" smtClean="0">
                <a:latin typeface="+mn-lt"/>
                <a:cs typeface="Arial" pitchFamily="34" charset="0"/>
              </a:rPr>
              <a:t/>
            </a:r>
            <a:br>
              <a:rPr lang="es-MX" sz="2400" b="1" dirty="0" smtClean="0">
                <a:latin typeface="+mn-lt"/>
                <a:cs typeface="Arial" pitchFamily="34" charset="0"/>
              </a:rPr>
            </a:br>
            <a:endParaRPr lang="es-MX" sz="2400" b="1" dirty="0">
              <a:latin typeface="+mn-lt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412777"/>
            <a:ext cx="8496944" cy="4464496"/>
          </a:xfrm>
        </p:spPr>
        <p:txBody>
          <a:bodyPr>
            <a:normAutofit/>
          </a:bodyPr>
          <a:lstStyle/>
          <a:p>
            <a:pPr algn="just"/>
            <a:r>
              <a:rPr lang="es-MX" sz="2400" b="1" dirty="0">
                <a:cs typeface="Arial" pitchFamily="34" charset="0"/>
              </a:rPr>
              <a:t>ARTICULO 215 Bis 1. </a:t>
            </a:r>
            <a:r>
              <a:rPr lang="es-MX" sz="2400" dirty="0">
                <a:cs typeface="Arial" pitchFamily="34" charset="0"/>
              </a:rPr>
              <a:t>El presente Capítulo tiene por objeto regular la prestación de los servicios de Atención Médica, incluyendo la atención de Emergencias Médicas, odontológicas, quirúrgicas y hospitalarias, en términos de lo dispuesto por la Ley, la Ley General de Víctimas y demás disposiciones aplicables. </a:t>
            </a:r>
            <a:endParaRPr lang="es-MX" sz="2400" dirty="0" smtClean="0">
              <a:cs typeface="Arial" pitchFamily="34" charset="0"/>
            </a:endParaRP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endParaRPr lang="es-MX" sz="1600" dirty="0"/>
          </a:p>
          <a:p>
            <a:endParaRPr lang="es-MX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86744">
            <a:off x="2627784" y="3789040"/>
            <a:ext cx="3356992" cy="2265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105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8032" y="-531441"/>
            <a:ext cx="7772400" cy="3096345"/>
          </a:xfrm>
        </p:spPr>
        <p:txBody>
          <a:bodyPr>
            <a:normAutofit/>
          </a:bodyPr>
          <a:lstStyle/>
          <a:p>
            <a:pPr algn="ctr"/>
            <a:r>
              <a:rPr lang="es-MX" sz="2400" b="1" dirty="0" smtClean="0"/>
              <a:t>Capítulo Xl</a:t>
            </a:r>
            <a:br>
              <a:rPr lang="es-MX" sz="2400" b="1" dirty="0" smtClean="0"/>
            </a:br>
            <a:r>
              <a:rPr lang="es-MX" sz="2400" b="1" dirty="0" smtClean="0"/>
              <a:t>De la Vigilancia de la Prestación de los Servicios de Atención Medica </a:t>
            </a:r>
            <a:endParaRPr lang="es-MX" sz="2400" b="1" dirty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-1692696" y="1603439"/>
            <a:ext cx="7772400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MX" sz="2200" b="1" dirty="0" smtClean="0">
                <a:latin typeface="Arial" pitchFamily="34" charset="0"/>
                <a:cs typeface="Arial" pitchFamily="34" charset="0"/>
              </a:rPr>
            </a:br>
            <a:r>
              <a:rPr lang="es-MX" sz="2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MX" sz="2200" b="1" dirty="0" smtClean="0">
                <a:latin typeface="Arial" pitchFamily="34" charset="0"/>
                <a:cs typeface="Arial" pitchFamily="34" charset="0"/>
              </a:rPr>
            </a:br>
            <a:r>
              <a:rPr lang="es-MX" sz="2200" b="1" dirty="0" smtClean="0">
                <a:latin typeface="Arial" pitchFamily="34" charset="0"/>
                <a:cs typeface="Arial" pitchFamily="34" charset="0"/>
              </a:rPr>
              <a:t>ARTICULO 223</a:t>
            </a:r>
            <a:br>
              <a:rPr lang="es-MX" sz="2200" b="1" dirty="0" smtClean="0">
                <a:latin typeface="Arial" pitchFamily="34" charset="0"/>
                <a:cs typeface="Arial" pitchFamily="34" charset="0"/>
              </a:rPr>
            </a:br>
            <a:endParaRPr lang="es-MX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2 Subtítulo"/>
          <p:cNvSpPr>
            <a:spLocks noGrp="1"/>
          </p:cNvSpPr>
          <p:nvPr>
            <p:ph type="subTitle" idx="1"/>
          </p:nvPr>
        </p:nvSpPr>
        <p:spPr>
          <a:xfrm>
            <a:off x="251520" y="2393502"/>
            <a:ext cx="3816424" cy="4203849"/>
          </a:xfrm>
        </p:spPr>
        <p:txBody>
          <a:bodyPr>
            <a:normAutofit fontScale="92500"/>
          </a:bodyPr>
          <a:lstStyle/>
          <a:p>
            <a:pPr algn="just"/>
            <a:r>
              <a:rPr lang="es-MX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orresponde a la secretaría y a los gobiernos de las entidades federativas, en el ámbito de sus respectivas competencias, la vigilancia del cumplimiento de este reglamento y demás disposiciones que se emitan con base en el mismo de conformidad con lo dispuesto en el Titulo Decimo Séptimo de la Ley.</a:t>
            </a:r>
            <a:endParaRPr lang="es-MX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08725">
            <a:off x="4799867" y="3030532"/>
            <a:ext cx="3562060" cy="2378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6306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8032" y="-1827584"/>
            <a:ext cx="7772400" cy="5256583"/>
          </a:xfrm>
        </p:spPr>
        <p:txBody>
          <a:bodyPr>
            <a:normAutofit/>
          </a:bodyPr>
          <a:lstStyle/>
          <a:p>
            <a:pPr algn="ctr"/>
            <a:r>
              <a:rPr lang="es-MX" sz="2400" b="1" dirty="0" smtClean="0"/>
              <a:t>Capítulo Xll</a:t>
            </a:r>
            <a:br>
              <a:rPr lang="es-MX" sz="2400" b="1" dirty="0" smtClean="0"/>
            </a:br>
            <a:r>
              <a:rPr lang="es-MX" sz="2400" b="1" dirty="0" smtClean="0"/>
              <a:t/>
            </a:r>
            <a:br>
              <a:rPr lang="es-MX" sz="2400" b="1" dirty="0" smtClean="0"/>
            </a:br>
            <a:r>
              <a:rPr lang="es-MX" sz="2400" b="1" dirty="0" smtClean="0"/>
              <a:t> de las Medidas de Seguridad y Sanciones </a:t>
            </a:r>
            <a:endParaRPr lang="es-MX" sz="2400" b="1" dirty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710921" y="1166887"/>
            <a:ext cx="7772400" cy="11819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MX" sz="2000" b="1" dirty="0" smtClean="0">
                <a:latin typeface="Arial" pitchFamily="34" charset="0"/>
                <a:cs typeface="Arial" pitchFamily="34" charset="0"/>
              </a:rPr>
            </a:b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 ARTICULO 236</a:t>
            </a:r>
            <a:endParaRPr lang="es-MX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2 Subtítulo"/>
          <p:cNvSpPr>
            <a:spLocks noGrp="1"/>
          </p:cNvSpPr>
          <p:nvPr>
            <p:ph type="subTitle" idx="1"/>
          </p:nvPr>
        </p:nvSpPr>
        <p:spPr>
          <a:xfrm>
            <a:off x="722753" y="2132856"/>
            <a:ext cx="7992888" cy="3686621"/>
          </a:xfrm>
        </p:spPr>
        <p:txBody>
          <a:bodyPr>
            <a:normAutofit/>
          </a:bodyPr>
          <a:lstStyle/>
          <a:p>
            <a:pPr algn="just"/>
            <a:r>
              <a:rPr lang="es-MX" sz="2400" dirty="0" smtClean="0">
                <a:solidFill>
                  <a:schemeClr val="tx1"/>
                </a:solidFill>
              </a:rPr>
              <a:t>Se consideran medidas de seguridad a aquellas disposiciones de inmediata ejecución que dicte la autoridad sanitaria competente, de conformidad con los preceptos de este reglamento y demás disposiciones aplicables, para proteger la salud de la población.</a:t>
            </a:r>
          </a:p>
          <a:p>
            <a:pPr algn="just"/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647">
            <a:off x="4597121" y="3980813"/>
            <a:ext cx="2480460" cy="2383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57294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400" b="1" dirty="0" smtClean="0"/>
              <a:t>REFERENCIAS BIBLIOGRÁFICAS</a:t>
            </a:r>
            <a:endParaRPr lang="es-MX" sz="2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200" dirty="0" smtClean="0"/>
              <a:t>Colmenar, </a:t>
            </a:r>
            <a:r>
              <a:rPr lang="es-ES" sz="2200" dirty="0" err="1" smtClean="0"/>
              <a:t>Revuenta</a:t>
            </a:r>
            <a:r>
              <a:rPr lang="es-ES" sz="2200" dirty="0" smtClean="0"/>
              <a:t> C. y </a:t>
            </a:r>
            <a:r>
              <a:rPr lang="es-ES" sz="2200" dirty="0" err="1" smtClean="0"/>
              <a:t>Alvarez</a:t>
            </a:r>
            <a:r>
              <a:rPr lang="es-ES" sz="2200" dirty="0" smtClean="0"/>
              <a:t>, </a:t>
            </a:r>
            <a:r>
              <a:rPr lang="es-ES" sz="2200" dirty="0" err="1" smtClean="0"/>
              <a:t>Dardot</a:t>
            </a:r>
            <a:r>
              <a:rPr lang="es-ES" sz="2200" dirty="0" smtClean="0"/>
              <a:t>, Díaz Carlos. (2000). Promoción de la Salud y Cambio Social. Editorial </a:t>
            </a:r>
            <a:r>
              <a:rPr lang="es-ES" sz="2200" dirty="0" err="1" smtClean="0"/>
              <a:t>Masson</a:t>
            </a:r>
            <a:r>
              <a:rPr lang="es-ES" sz="2200" dirty="0" smtClean="0"/>
              <a:t>, </a:t>
            </a:r>
            <a:r>
              <a:rPr lang="es-ES" sz="2200" dirty="0"/>
              <a:t>E</a:t>
            </a:r>
            <a:r>
              <a:rPr lang="es-ES" sz="2200" dirty="0" smtClean="0"/>
              <a:t>spaña.</a:t>
            </a:r>
          </a:p>
          <a:p>
            <a:pPr algn="just"/>
            <a:r>
              <a:rPr lang="es-ES" sz="2200" dirty="0" smtClean="0"/>
              <a:t>Secretaria de Salud. (2006). Modelo Operativo de Promoción de la Salud. Secretaria de Salud. México.</a:t>
            </a:r>
          </a:p>
          <a:p>
            <a:pPr algn="just"/>
            <a:r>
              <a:rPr lang="es-ES" sz="2200" dirty="0" smtClean="0"/>
              <a:t> Secretaria de Salud. (2016). Ley General de Salud. Secretaria de Salud. México.</a:t>
            </a:r>
          </a:p>
          <a:p>
            <a:pPr algn="just"/>
            <a:r>
              <a:rPr lang="es-ES" sz="2200" dirty="0" smtClean="0"/>
              <a:t>Plan estatal de Desarrollo del Estado de México. Gaceta del Gobierno del Estado de México. 13 marzo 2012 – 2017. N°48</a:t>
            </a:r>
            <a:r>
              <a:rPr lang="es-ES" sz="24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0950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ES" sz="2000" b="1" dirty="0" smtClean="0"/>
              <a:t>REFERENCIAS ELECTRÓNICAS </a:t>
            </a:r>
            <a:endParaRPr lang="es-MX" sz="2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556792"/>
            <a:ext cx="8280920" cy="3960440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es-MX" sz="2900" dirty="0" smtClean="0"/>
              <a:t>http://es.slideshare.net/MiriamJEspinosa/retos-en-materia-de-seguridad-de-la-informacin-para-el-sector-salud-en-mxico</a:t>
            </a:r>
          </a:p>
          <a:p>
            <a:pPr algn="just">
              <a:lnSpc>
                <a:spcPct val="120000"/>
              </a:lnSpc>
            </a:pPr>
            <a:r>
              <a:rPr lang="es-MX" sz="2900" dirty="0" smtClean="0"/>
              <a:t>http://gruporadiocentro.com.mx/canek-vazquez-asistencia-social/</a:t>
            </a:r>
          </a:p>
          <a:p>
            <a:pPr algn="just">
              <a:lnSpc>
                <a:spcPct val="120000"/>
              </a:lnSpc>
            </a:pPr>
            <a:r>
              <a:rPr lang="es-MX" sz="2900" dirty="0" smtClean="0"/>
              <a:t>http://ecomexicosocial.blogspot.mx/2012/02/salud-publica-en-mexico.html</a:t>
            </a:r>
          </a:p>
          <a:p>
            <a:pPr algn="just">
              <a:lnSpc>
                <a:spcPct val="120000"/>
              </a:lnSpc>
            </a:pPr>
            <a:r>
              <a:rPr lang="es-MX" sz="2900" dirty="0" smtClean="0"/>
              <a:t>https://www.google.com.mx/url?sa=i&amp;rct=j&amp;q=&amp;esrc=s&amp;source=images&amp;cd=&amp;cad=rja&amp;uact=8&amp;ved=0ahUKEwin0Jql58vPAhVGbiYKHby3CNUQjRwIBw&amp;url=https%3A%2F%2Fmexico.campusvirtualsp.org%2Fdiplomado-virtual-inteligencia-epidemiologica-y-politicas-publicas-en-salud&amp;bvm=bv.135258522,d.amc&amp;psig=AFQjCNEhq598tDif1jkVfOyWr-BA4xs0SQ&amp;ust=1476036645581624</a:t>
            </a:r>
          </a:p>
          <a:p>
            <a:pPr algn="just">
              <a:lnSpc>
                <a:spcPct val="120000"/>
              </a:lnSpc>
            </a:pPr>
            <a:r>
              <a:rPr lang="es-MX" sz="2900" dirty="0" smtClean="0"/>
              <a:t>http://ciudadania-express.com/2016/03/30/con-inversion-de-2-mil-642-mdp-gabino-cue-inaugura-reclusorio-de-mediana-seguridad/</a:t>
            </a:r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4142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971600" y="1052736"/>
            <a:ext cx="69847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/>
              <a:t>El Sistema Nacional de Salud es la instancia de enlace entre los sectores público, social y privado en la consecución del Derecho a la protección de la salud, a través de mecanismos de coordinación y concertación de acciones.</a:t>
            </a:r>
            <a:endParaRPr lang="es-MX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2568">
            <a:off x="3069135" y="2957092"/>
            <a:ext cx="4331171" cy="321744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10231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539552" y="836712"/>
            <a:ext cx="35283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/>
              <a:t>La Ley General de Salud clasifica a los servicios de salud en tres tipos: </a:t>
            </a:r>
          </a:p>
          <a:p>
            <a:pPr algn="just"/>
            <a:r>
              <a:rPr lang="es-MX" sz="2400" dirty="0" smtClean="0"/>
              <a:t>De atención médica, de salud pública y de asistencia social.</a:t>
            </a:r>
          </a:p>
          <a:p>
            <a:pPr algn="just"/>
            <a:endParaRPr lang="es-MX" sz="2400" dirty="0" smtClean="0"/>
          </a:p>
          <a:p>
            <a:pPr algn="just"/>
            <a:r>
              <a:rPr lang="es-MX" sz="2400" dirty="0" smtClean="0"/>
              <a:t>Entendiéndose por atención médica el conjunto de servicios que se proporcionen al individuo con el fin de proteger, promover y restaurar su salud.</a:t>
            </a:r>
            <a:endParaRPr lang="es-MX" sz="2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2929">
            <a:off x="4789631" y="815834"/>
            <a:ext cx="3661842" cy="2739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149080"/>
            <a:ext cx="3594652" cy="2101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313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899592" y="620688"/>
            <a:ext cx="7560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/>
              <a:t>La Secretaría de Salud corresponde el control de la prestación de servicios de atención médica, como materia de salubridad general, siendo necesario que esta dependencia cuente con los instrumentos legales y reglamentarios para realizar específicamente sus atribuciones.</a:t>
            </a:r>
            <a:endParaRPr lang="es-MX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3907">
            <a:off x="1410618" y="3788246"/>
            <a:ext cx="6538787" cy="1638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030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7287" y="-1323528"/>
            <a:ext cx="7125113" cy="5633596"/>
          </a:xfrm>
        </p:spPr>
        <p:txBody>
          <a:bodyPr/>
          <a:lstStyle/>
          <a:p>
            <a:pPr algn="ctr"/>
            <a:r>
              <a:rPr lang="es-MX" sz="2400" b="1" dirty="0">
                <a:latin typeface="Arial" pitchFamily="34" charset="0"/>
                <a:cs typeface="Arial" pitchFamily="34" charset="0"/>
              </a:rPr>
              <a:t>CAPITULO I </a:t>
            </a:r>
            <a:br>
              <a:rPr lang="es-MX" sz="2400" b="1" dirty="0">
                <a:latin typeface="Arial" pitchFamily="34" charset="0"/>
                <a:cs typeface="Arial" pitchFamily="34" charset="0"/>
              </a:rPr>
            </a:br>
            <a:r>
              <a:rPr lang="es-MX" sz="2400" b="1" dirty="0">
                <a:latin typeface="Arial" pitchFamily="34" charset="0"/>
                <a:cs typeface="Arial" pitchFamily="34" charset="0"/>
              </a:rPr>
              <a:t>Disposiciones Generales </a:t>
            </a:r>
            <a:r>
              <a:rPr lang="es-MX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MX" sz="2400" b="1" dirty="0" smtClean="0">
                <a:latin typeface="Arial" pitchFamily="34" charset="0"/>
                <a:cs typeface="Arial" pitchFamily="34" charset="0"/>
              </a:rPr>
            </a:br>
            <a:r>
              <a:rPr lang="es-MX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MX" sz="2400" b="1" dirty="0" smtClean="0">
                <a:latin typeface="Arial" pitchFamily="34" charset="0"/>
                <a:cs typeface="Arial" pitchFamily="34" charset="0"/>
              </a:rPr>
            </a:br>
            <a:r>
              <a:rPr lang="es-MX" sz="2400" b="1" dirty="0">
                <a:latin typeface="Arial" pitchFamily="34" charset="0"/>
                <a:cs typeface="Arial" pitchFamily="34" charset="0"/>
              </a:rPr>
              <a:t/>
            </a:r>
            <a:br>
              <a:rPr lang="es-MX" sz="2400" b="1" dirty="0">
                <a:latin typeface="Arial" pitchFamily="34" charset="0"/>
                <a:cs typeface="Arial" pitchFamily="34" charset="0"/>
              </a:rPr>
            </a:br>
            <a:r>
              <a:rPr lang="es-MX" sz="2400" dirty="0"/>
              <a:t/>
            </a:r>
            <a:br>
              <a:rPr lang="es-MX" sz="2400" dirty="0"/>
            </a:br>
            <a:endParaRPr lang="es-MX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5004048" y="1619503"/>
            <a:ext cx="3816424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 smtClean="0">
                <a:latin typeface="Arial" pitchFamily="34" charset="0"/>
                <a:cs typeface="Arial" pitchFamily="34" charset="0"/>
              </a:rPr>
              <a:t>ARTICULO 1o.- </a:t>
            </a:r>
            <a:r>
              <a:rPr lang="es-MX" sz="2200" dirty="0" smtClean="0">
                <a:latin typeface="Arial" pitchFamily="34" charset="0"/>
                <a:cs typeface="Arial" pitchFamily="34" charset="0"/>
              </a:rPr>
              <a:t>Este Reglamento es de aplicación en todo el territorio nacional y sus disposiciones son de orden público e interés social y tiene por objeto proveer, en la esfera administrativa, al cumplimiento de la Ley General de Salud, en lo que se refiere a la prestación de servicios de atención médica.</a:t>
            </a:r>
            <a:endParaRPr lang="es-MX" sz="2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58890">
            <a:off x="390925" y="2293595"/>
            <a:ext cx="4296735" cy="283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792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09442" y="-963488"/>
            <a:ext cx="7125113" cy="5417572"/>
          </a:xfrm>
        </p:spPr>
        <p:txBody>
          <a:bodyPr/>
          <a:lstStyle/>
          <a:p>
            <a:r>
              <a:rPr lang="es-MX" sz="2400" b="1" dirty="0"/>
              <a:t>ARTICULO </a:t>
            </a:r>
            <a:r>
              <a:rPr lang="es-MX" sz="2400" b="1" dirty="0" smtClean="0"/>
              <a:t>6º</a:t>
            </a:r>
            <a:br>
              <a:rPr lang="es-MX" sz="2400" b="1" dirty="0" smtClean="0"/>
            </a:br>
            <a:r>
              <a:rPr lang="es-MX" sz="2400" b="1" dirty="0" smtClean="0"/>
              <a:t/>
            </a:r>
            <a:br>
              <a:rPr lang="es-MX" sz="2400" b="1" dirty="0" smtClean="0"/>
            </a:b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/>
              <a:t/>
            </a:r>
            <a:br>
              <a:rPr lang="es-MX" sz="2000" dirty="0"/>
            </a:br>
            <a:r>
              <a:rPr lang="es-MX" sz="2000" dirty="0"/>
              <a:t/>
            </a:r>
            <a:br>
              <a:rPr lang="es-MX" sz="2000" dirty="0"/>
            </a:br>
            <a:r>
              <a:rPr lang="es-MX" sz="2000" dirty="0"/>
              <a:t/>
            </a:r>
            <a:br>
              <a:rPr lang="es-MX" sz="2000" dirty="0"/>
            </a:b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115616" y="1487132"/>
            <a:ext cx="7110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/>
              <a:t>La Secretaría fomentará, propiciará y desarrollará programas de estudio e investigación relacionados con la prestación de servicios de atención médica.</a:t>
            </a:r>
            <a:endParaRPr lang="es-MX" sz="2400" dirty="0"/>
          </a:p>
        </p:txBody>
      </p:sp>
      <p:pic>
        <p:nvPicPr>
          <p:cNvPr id="8194" name="Picture 2" descr="Resultado de imagen para investigación en salud. mexic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3124">
            <a:off x="2123728" y="3211163"/>
            <a:ext cx="5461385" cy="2798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907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5561588"/>
          </a:xfrm>
        </p:spPr>
        <p:txBody>
          <a:bodyPr/>
          <a:lstStyle/>
          <a:p>
            <a:r>
              <a:rPr lang="es-MX" sz="2000" dirty="0"/>
              <a:t/>
            </a:r>
            <a:br>
              <a:rPr lang="es-MX" sz="2000" dirty="0"/>
            </a:br>
            <a:endParaRPr lang="es-MX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253855733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Elipse"/>
          <p:cNvSpPr/>
          <p:nvPr/>
        </p:nvSpPr>
        <p:spPr>
          <a:xfrm>
            <a:off x="3203848" y="2923486"/>
            <a:ext cx="2448272" cy="1585633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b="1" dirty="0" smtClean="0"/>
              <a:t>ARTICULO 8º</a:t>
            </a:r>
            <a:endParaRPr lang="es-MX" sz="2800" b="1" dirty="0"/>
          </a:p>
        </p:txBody>
      </p:sp>
      <p:sp>
        <p:nvSpPr>
          <p:cNvPr id="5" name="4 Flecha arriba"/>
          <p:cNvSpPr/>
          <p:nvPr/>
        </p:nvSpPr>
        <p:spPr>
          <a:xfrm>
            <a:off x="4247964" y="1988840"/>
            <a:ext cx="648072" cy="682619"/>
          </a:xfrm>
          <a:prstGeom prst="up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938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1446</Words>
  <Application>Microsoft Office PowerPoint</Application>
  <PresentationFormat>Presentación en pantalla (4:3)</PresentationFormat>
  <Paragraphs>112</Paragraphs>
  <Slides>36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37" baseType="lpstr">
      <vt:lpstr>Tema de Office</vt:lpstr>
      <vt:lpstr>Presentación de PowerPoint</vt:lpstr>
      <vt:lpstr>LEY Y REGLAMENTO DE SALUD</vt:lpstr>
      <vt:lpstr>Presentación de PowerPoint</vt:lpstr>
      <vt:lpstr>Presentación de PowerPoint</vt:lpstr>
      <vt:lpstr>Presentación de PowerPoint</vt:lpstr>
      <vt:lpstr>Presentación de PowerPoint</vt:lpstr>
      <vt:lpstr>CAPITULO I  Disposiciones Generales     </vt:lpstr>
      <vt:lpstr>ARTICULO 6º      </vt:lpstr>
      <vt:lpstr> </vt:lpstr>
      <vt:lpstr>ARTICULO 9o.- La atención médica deberá llevarse a efecto de conformidad con los principios científicos y éticos que orientan la práctica médica.     </vt:lpstr>
      <vt:lpstr>   ARTICULO 10.- Serán considerados establecimientos para la atención médica:   </vt:lpstr>
      <vt:lpstr>ARTICULO 11.- En todos los reclusorios y centros de readaptación social deberá existir un servicio de atención médico-quirúrgico, que permita resolver los problemas que se presenten.   </vt:lpstr>
      <vt:lpstr> ARTICULO 12.- En los parques de diversión, ferias, circos, estadios deportivos, plazas taurinas, y en general, en cualquier tipo de evento, deberá existir una unidad fija o móvil de servicios médicos.      </vt:lpstr>
      <vt:lpstr>   ARTICULO 23.- Quienes ejerzan actividades profesionales, técnicas y auxiliares de las disciplinas para la salud en forma independiente, deberán poner a la vista del público su título profesional, certificados, diplomas y en general, los documentos correspondientes, que lo acrediten como tal. </vt:lpstr>
      <vt:lpstr>ARTICULO 31    </vt:lpstr>
      <vt:lpstr>ARTICULO 34.- Todo aquel profesional, técnico o auxiliar de las disciplinas para la salud que vacune a un usuario, deberá realizar las anotaciones correspondientes en la Cartilla Nacional de Vacunación y remitir el cupón a quien corresponda.        </vt:lpstr>
      <vt:lpstr>ARTICULO 39.- La Secretaría de Economía, oyendo la opinión de la Secretaría, asegurará la adecuada distribución y comercialización, y fijará los precios máximos de venta al público de los medicamentos e insumos.   </vt:lpstr>
      <vt:lpstr>  CAPITULO II De los Derechos y Obligaciones De los Usuarios y Participación De la Comunidad        </vt:lpstr>
      <vt:lpstr>ARTICULO 47.- Las dependencias y entidades del sector salud y los gobiernos de las entidades federativas, promoverán y apoyarán la formación de grupos, asociaciones y demás instituciones que tengan por objeto participar organizadamente en los programas de mejoramiento de la salud individual y colectiva, así como en los de prevención de enfermedades, accidentes, rehabilitación y cuidados paliativos.</vt:lpstr>
      <vt:lpstr>Capitulo III</vt:lpstr>
      <vt:lpstr>Capitulo IV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     CAPITULO IX </vt:lpstr>
      <vt:lpstr>Capitulo IX BIS de la atención medica a victimas  </vt:lpstr>
      <vt:lpstr>Capítulo Xl De la Vigilancia de la Prestación de los Servicios de Atención Medica </vt:lpstr>
      <vt:lpstr>Capítulo Xll   de las Medidas de Seguridad y Sanciones </vt:lpstr>
      <vt:lpstr>REFERENCIAS BIBLIOGRÁFICAS</vt:lpstr>
      <vt:lpstr>REFERENCIAS ELECTRÓNICAS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17</cp:revision>
  <dcterms:created xsi:type="dcterms:W3CDTF">2016-10-08T17:32:43Z</dcterms:created>
  <dcterms:modified xsi:type="dcterms:W3CDTF">2016-10-11T23:48:28Z</dcterms:modified>
</cp:coreProperties>
</file>