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83" r:id="rId6"/>
    <p:sldId id="284" r:id="rId7"/>
    <p:sldId id="260" r:id="rId8"/>
    <p:sldId id="261" r:id="rId9"/>
    <p:sldId id="262" r:id="rId10"/>
    <p:sldId id="300" r:id="rId11"/>
    <p:sldId id="263" r:id="rId12"/>
    <p:sldId id="264" r:id="rId13"/>
    <p:sldId id="288" r:id="rId14"/>
    <p:sldId id="265" r:id="rId15"/>
    <p:sldId id="289" r:id="rId16"/>
    <p:sldId id="266" r:id="rId17"/>
    <p:sldId id="267" r:id="rId18"/>
    <p:sldId id="268" r:id="rId19"/>
    <p:sldId id="290" r:id="rId20"/>
    <p:sldId id="274" r:id="rId21"/>
    <p:sldId id="291" r:id="rId22"/>
    <p:sldId id="269" r:id="rId23"/>
    <p:sldId id="270" r:id="rId24"/>
    <p:sldId id="271" r:id="rId25"/>
    <p:sldId id="272" r:id="rId26"/>
    <p:sldId id="273" r:id="rId27"/>
    <p:sldId id="294" r:id="rId28"/>
    <p:sldId id="276" r:id="rId29"/>
    <p:sldId id="292" r:id="rId30"/>
    <p:sldId id="277" r:id="rId31"/>
    <p:sldId id="293" r:id="rId32"/>
    <p:sldId id="278" r:id="rId33"/>
    <p:sldId id="279" r:id="rId34"/>
    <p:sldId id="280" r:id="rId35"/>
    <p:sldId id="281" r:id="rId36"/>
    <p:sldId id="299" r:id="rId37"/>
    <p:sldId id="295" r:id="rId38"/>
    <p:sldId id="296" r:id="rId39"/>
    <p:sldId id="297" r:id="rId40"/>
    <p:sldId id="298" r:id="rId41"/>
    <p:sldId id="282" r:id="rId42"/>
    <p:sldId id="287"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p:scale>
          <a:sx n="70" d="100"/>
          <a:sy n="70" d="100"/>
        </p:scale>
        <p:origin x="-1138" y="-475"/>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10/12/2016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717651" y="1676084"/>
            <a:ext cx="8367488" cy="1646302"/>
          </a:xfrm>
        </p:spPr>
        <p:txBody>
          <a:bodyPr/>
          <a:lstStyle/>
          <a:p>
            <a:pPr algn="ctr"/>
            <a:r>
              <a:rPr lang="es-MX" sz="4400" dirty="0"/>
              <a:t>Universidad Autónoma del Estado de México</a:t>
            </a:r>
            <a:br>
              <a:rPr lang="es-MX" sz="4400" dirty="0"/>
            </a:br>
            <a:r>
              <a:rPr lang="es-MX" sz="4400" b="1" dirty="0">
                <a:solidFill>
                  <a:schemeClr val="tx1"/>
                </a:solidFill>
              </a:rPr>
              <a:t> </a:t>
            </a:r>
            <a:r>
              <a:rPr lang="es-MX" sz="4400" dirty="0"/>
              <a:t>Centro Universitario UAEM Ecatepec</a:t>
            </a:r>
          </a:p>
        </p:txBody>
      </p:sp>
      <p:sp>
        <p:nvSpPr>
          <p:cNvPr id="3" name="Subtítulo 2"/>
          <p:cNvSpPr>
            <a:spLocks noGrp="1"/>
          </p:cNvSpPr>
          <p:nvPr>
            <p:ph type="subTitle" idx="1"/>
          </p:nvPr>
        </p:nvSpPr>
        <p:spPr>
          <a:xfrm>
            <a:off x="3423621" y="3511591"/>
            <a:ext cx="7766936" cy="1096899"/>
          </a:xfrm>
        </p:spPr>
        <p:txBody>
          <a:bodyPr>
            <a:noAutofit/>
          </a:bodyPr>
          <a:lstStyle/>
          <a:p>
            <a:pPr algn="ctr"/>
            <a:r>
              <a:rPr lang="es-MX" sz="4000" b="1" i="1" dirty="0" smtClean="0">
                <a:solidFill>
                  <a:schemeClr val="tx1"/>
                </a:solidFill>
                <a:latin typeface="+mj-lt"/>
                <a:ea typeface="+mj-ea"/>
                <a:cs typeface="+mj-cs"/>
              </a:rPr>
              <a:t>Unidad de Aprendizaje: Lenguaje Ensamblador</a:t>
            </a:r>
          </a:p>
          <a:p>
            <a:pPr algn="ctr"/>
            <a:r>
              <a:rPr lang="es-MX" sz="4000" b="1" i="1" dirty="0" smtClean="0">
                <a:solidFill>
                  <a:schemeClr val="tx1"/>
                </a:solidFill>
                <a:latin typeface="+mj-lt"/>
                <a:ea typeface="+mj-ea"/>
                <a:cs typeface="+mj-cs"/>
              </a:rPr>
              <a:t> </a:t>
            </a:r>
            <a:endParaRPr lang="es-MX" sz="4000" b="1" i="1" dirty="0">
              <a:solidFill>
                <a:schemeClr val="tx1"/>
              </a:solidFill>
              <a:latin typeface="+mj-lt"/>
              <a:ea typeface="+mj-ea"/>
              <a:cs typeface="+mj-cs"/>
            </a:endParaRPr>
          </a:p>
          <a:p>
            <a:pPr algn="ctr"/>
            <a:r>
              <a:rPr lang="es-MX" sz="3600" b="1" i="1" dirty="0">
                <a:solidFill>
                  <a:schemeClr val="tx1"/>
                </a:solidFill>
                <a:latin typeface="+mj-lt"/>
                <a:ea typeface="+mj-ea"/>
                <a:cs typeface="+mj-cs"/>
              </a:rPr>
              <a:t>Autor: Salvador Juárez </a:t>
            </a:r>
            <a:r>
              <a:rPr lang="es-MX" sz="3600" b="1" i="1" dirty="0" smtClean="0">
                <a:solidFill>
                  <a:schemeClr val="tx1"/>
                </a:solidFill>
                <a:latin typeface="+mj-lt"/>
                <a:ea typeface="+mj-ea"/>
                <a:cs typeface="+mj-cs"/>
              </a:rPr>
              <a:t>López</a:t>
            </a:r>
          </a:p>
          <a:p>
            <a:pPr algn="ctr"/>
            <a:r>
              <a:rPr lang="es-MX" sz="3600" b="1" i="1" dirty="0" smtClean="0">
                <a:solidFill>
                  <a:schemeClr val="tx1"/>
                </a:solidFill>
                <a:latin typeface="+mj-lt"/>
                <a:ea typeface="+mj-ea"/>
                <a:cs typeface="+mj-cs"/>
              </a:rPr>
              <a:t>Octubre 2016 </a:t>
            </a:r>
            <a:endParaRPr lang="es-MX" sz="3600" b="1" i="1" dirty="0">
              <a:solidFill>
                <a:schemeClr val="tx1"/>
              </a:solidFill>
              <a:latin typeface="+mj-lt"/>
              <a:ea typeface="+mj-ea"/>
              <a:cs typeface="+mj-cs"/>
            </a:endParaRPr>
          </a:p>
          <a:p>
            <a:endParaRPr lang="es-MX" sz="4400" b="1" i="1" dirty="0">
              <a:solidFill>
                <a:schemeClr val="accent1"/>
              </a:solidFill>
              <a:latin typeface="+mj-lt"/>
              <a:ea typeface="+mj-ea"/>
              <a:cs typeface="+mj-cs"/>
            </a:endParaRPr>
          </a:p>
        </p:txBody>
      </p:sp>
      <p:pic>
        <p:nvPicPr>
          <p:cNvPr id="4" name="Imagen 3"/>
          <p:cNvPicPr>
            <a:picLocks noChangeAspect="1"/>
          </p:cNvPicPr>
          <p:nvPr/>
        </p:nvPicPr>
        <p:blipFill>
          <a:blip r:embed="rId2"/>
          <a:stretch>
            <a:fillRect/>
          </a:stretch>
        </p:blipFill>
        <p:spPr>
          <a:xfrm>
            <a:off x="727363" y="347135"/>
            <a:ext cx="1762212" cy="1494991"/>
          </a:xfrm>
          <a:prstGeom prst="rect">
            <a:avLst/>
          </a:prstGeom>
        </p:spPr>
      </p:pic>
    </p:spTree>
    <p:extLst>
      <p:ext uri="{BB962C8B-B14F-4D97-AF65-F5344CB8AC3E}">
        <p14:creationId xmlns:p14="http://schemas.microsoft.com/office/powerpoint/2010/main" val="309433833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heel(1)">
                                      <p:cBhvr>
                                        <p:cTn id="25" dur="20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grpId="0"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wheel(1)">
                                      <p:cBhvr>
                                        <p:cTn id="30" dur="2000"/>
                                        <p:tgtEl>
                                          <p:spTgt spid="3">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grpId="0"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wheel(1)">
                                      <p:cBhvr>
                                        <p:cTn id="35" dur="2000"/>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grpId="0"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Effect transition="in" filter="wheel(1)">
                                      <p:cBhvr>
                                        <p:cTn id="40" dur="2000"/>
                                        <p:tgtEl>
                                          <p:spTgt spid="3">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6" presetClass="entr" presetSubtype="16"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circle(in)">
                                      <p:cBhvr>
                                        <p:cTn id="4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3621" y="725324"/>
            <a:ext cx="9618732" cy="3880773"/>
          </a:xfrm>
        </p:spPr>
        <p:txBody>
          <a:bodyPr>
            <a:noAutofit/>
          </a:bodyPr>
          <a:lstStyle/>
          <a:p>
            <a:pPr algn="just"/>
            <a:r>
              <a:rPr lang="es-MX" sz="2800" dirty="0" smtClean="0"/>
              <a:t>La </a:t>
            </a:r>
            <a:r>
              <a:rPr lang="es-MX" sz="2800" dirty="0"/>
              <a:t>traducción de los nemónicos a código máquina </a:t>
            </a:r>
            <a:r>
              <a:rPr lang="es-MX" sz="2800" dirty="0" smtClean="0"/>
              <a:t>traducida por </a:t>
            </a:r>
            <a:r>
              <a:rPr lang="es-MX" sz="2800" dirty="0"/>
              <a:t>el microcontrolador la </a:t>
            </a:r>
            <a:r>
              <a:rPr lang="es-MX" sz="2800" dirty="0" smtClean="0"/>
              <a:t>obtiene </a:t>
            </a:r>
            <a:r>
              <a:rPr lang="es-MX" sz="2800" dirty="0"/>
              <a:t>un programa </a:t>
            </a:r>
            <a:r>
              <a:rPr lang="es-MX" sz="2800" dirty="0" smtClean="0"/>
              <a:t>ensamblador.</a:t>
            </a:r>
            <a:endParaRPr lang="es-MX" sz="2800" dirty="0"/>
          </a:p>
        </p:txBody>
      </p:sp>
      <p:pic>
        <p:nvPicPr>
          <p:cNvPr id="6" name="Imagen 5"/>
          <p:cNvPicPr>
            <a:picLocks noChangeAspect="1"/>
          </p:cNvPicPr>
          <p:nvPr/>
        </p:nvPicPr>
        <p:blipFill>
          <a:blip r:embed="rId2"/>
          <a:stretch>
            <a:fillRect/>
          </a:stretch>
        </p:blipFill>
        <p:spPr>
          <a:xfrm>
            <a:off x="3346615" y="3352800"/>
            <a:ext cx="2536451" cy="1690967"/>
          </a:xfrm>
          <a:prstGeom prst="ellipse">
            <a:avLst/>
          </a:prstGeom>
          <a:ln>
            <a:noFill/>
          </a:ln>
          <a:effectLst>
            <a:softEdge rad="112500"/>
          </a:effectLst>
        </p:spPr>
      </p:pic>
    </p:spTree>
    <p:extLst>
      <p:ext uri="{BB962C8B-B14F-4D97-AF65-F5344CB8AC3E}">
        <p14:creationId xmlns:p14="http://schemas.microsoft.com/office/powerpoint/2010/main" val="458993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heel(1)">
                                      <p:cBhvr>
                                        <p:cTn id="1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rotWithShape="1">
          <a:blip r:embed="rId2"/>
          <a:srcRect l="34808" t="27237" r="39232" b="42093"/>
          <a:stretch/>
        </p:blipFill>
        <p:spPr>
          <a:xfrm>
            <a:off x="1610436" y="436728"/>
            <a:ext cx="6155140" cy="3725839"/>
          </a:xfrm>
          <a:prstGeom prst="rect">
            <a:avLst/>
          </a:prstGeom>
        </p:spPr>
      </p:pic>
      <p:sp>
        <p:nvSpPr>
          <p:cNvPr id="5" name="CuadroTexto 4"/>
          <p:cNvSpPr txBox="1"/>
          <p:nvPr/>
        </p:nvSpPr>
        <p:spPr>
          <a:xfrm>
            <a:off x="2930236" y="4405746"/>
            <a:ext cx="3926075" cy="707886"/>
          </a:xfrm>
          <a:prstGeom prst="rect">
            <a:avLst/>
          </a:prstGeom>
          <a:noFill/>
        </p:spPr>
        <p:txBody>
          <a:bodyPr wrap="none" rtlCol="0">
            <a:spAutoFit/>
          </a:bodyPr>
          <a:lstStyle/>
          <a:p>
            <a:r>
              <a:rPr lang="es-MX" sz="4000" dirty="0">
                <a:solidFill>
                  <a:srgbClr val="00B0F0"/>
                </a:solidFill>
              </a:rPr>
              <a:t>El código fuente</a:t>
            </a:r>
          </a:p>
        </p:txBody>
      </p:sp>
    </p:spTree>
    <p:extLst>
      <p:ext uri="{BB962C8B-B14F-4D97-AF65-F5344CB8AC3E}">
        <p14:creationId xmlns:p14="http://schemas.microsoft.com/office/powerpoint/2010/main" val="241214369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heel(1)">
                                      <p:cBhvr>
                                        <p:cTn id="2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0"/>
            <a:ext cx="8596668" cy="928255"/>
          </a:xfrm>
        </p:spPr>
        <p:txBody>
          <a:bodyPr/>
          <a:lstStyle/>
          <a:p>
            <a:pPr algn="ctr"/>
            <a:r>
              <a:rPr lang="es-MX" dirty="0">
                <a:solidFill>
                  <a:srgbClr val="00B0F0"/>
                </a:solidFill>
              </a:rPr>
              <a:t>El código fuente</a:t>
            </a:r>
          </a:p>
        </p:txBody>
      </p:sp>
      <p:sp>
        <p:nvSpPr>
          <p:cNvPr id="3" name="Marcador de contenido 2"/>
          <p:cNvSpPr>
            <a:spLocks noGrp="1"/>
          </p:cNvSpPr>
          <p:nvPr>
            <p:ph idx="1"/>
          </p:nvPr>
        </p:nvSpPr>
        <p:spPr>
          <a:xfrm>
            <a:off x="184618" y="1196661"/>
            <a:ext cx="9778247" cy="3880773"/>
          </a:xfrm>
        </p:spPr>
        <p:txBody>
          <a:bodyPr>
            <a:noAutofit/>
          </a:bodyPr>
          <a:lstStyle/>
          <a:p>
            <a:pPr algn="just"/>
            <a:r>
              <a:rPr lang="es-MX" sz="2800" dirty="0"/>
              <a:t>Está compuesto por una sucesión de líneas de texto</a:t>
            </a:r>
            <a:r>
              <a:rPr lang="es-MX" sz="2800" dirty="0" smtClean="0"/>
              <a:t>.</a:t>
            </a:r>
          </a:p>
          <a:p>
            <a:pPr algn="just"/>
            <a:r>
              <a:rPr lang="es-MX" sz="2800" dirty="0" smtClean="0"/>
              <a:t>Cada </a:t>
            </a:r>
            <a:r>
              <a:rPr lang="es-MX" sz="2800" dirty="0"/>
              <a:t>línea puede estructurarse en hasta cuatro campos o columnas separados por uno o más espacios o tabulaciones entre sí. </a:t>
            </a:r>
            <a:endParaRPr lang="es-MX" sz="2800" dirty="0" smtClean="0"/>
          </a:p>
          <a:p>
            <a:pPr marL="0" indent="0" algn="just">
              <a:buNone/>
            </a:pPr>
            <a:r>
              <a:rPr lang="es-MX" sz="2800" dirty="0" smtClean="0"/>
              <a:t> </a:t>
            </a:r>
          </a:p>
        </p:txBody>
      </p:sp>
    </p:spTree>
    <p:extLst>
      <p:ext uri="{BB962C8B-B14F-4D97-AF65-F5344CB8AC3E}">
        <p14:creationId xmlns:p14="http://schemas.microsoft.com/office/powerpoint/2010/main" val="23595496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3675" y="855467"/>
            <a:ext cx="9778247" cy="3880773"/>
          </a:xfrm>
        </p:spPr>
        <p:txBody>
          <a:bodyPr>
            <a:noAutofit/>
          </a:bodyPr>
          <a:lstStyle/>
          <a:p>
            <a:pPr algn="just">
              <a:buFont typeface="Wingdings" pitchFamily="2" charset="2"/>
              <a:buChar char="Ø"/>
            </a:pPr>
            <a:r>
              <a:rPr lang="es-MX" sz="2800" dirty="0" smtClean="0">
                <a:solidFill>
                  <a:srgbClr val="00B050"/>
                </a:solidFill>
              </a:rPr>
              <a:t>Campo </a:t>
            </a:r>
            <a:r>
              <a:rPr lang="es-MX" sz="2800" dirty="0">
                <a:solidFill>
                  <a:srgbClr val="00B050"/>
                </a:solidFill>
              </a:rPr>
              <a:t>de etiquetas. </a:t>
            </a:r>
            <a:endParaRPr lang="es-MX" sz="2800" dirty="0" smtClean="0">
              <a:solidFill>
                <a:srgbClr val="00B050"/>
              </a:solidFill>
            </a:endParaRPr>
          </a:p>
          <a:p>
            <a:pPr marL="0" indent="0" algn="just">
              <a:buNone/>
            </a:pPr>
            <a:r>
              <a:rPr lang="es-MX" sz="2800" dirty="0" smtClean="0"/>
              <a:t>Son expresiones </a:t>
            </a:r>
            <a:r>
              <a:rPr lang="es-MX" sz="2800" dirty="0"/>
              <a:t>alfanuméricas </a:t>
            </a:r>
            <a:r>
              <a:rPr lang="es-MX" sz="2800" dirty="0" smtClean="0"/>
              <a:t>seleccionadas </a:t>
            </a:r>
            <a:r>
              <a:rPr lang="es-MX" sz="2800" dirty="0"/>
              <a:t>por el </a:t>
            </a:r>
            <a:r>
              <a:rPr lang="es-MX" sz="2800" dirty="0" smtClean="0"/>
              <a:t>programador </a:t>
            </a:r>
            <a:r>
              <a:rPr lang="es-MX" sz="2800" dirty="0"/>
              <a:t>para identificar una determinada línea. Todas las etiquetas tienen asignado el valor de la posición de memoria en la que se encuentra el </a:t>
            </a:r>
            <a:r>
              <a:rPr lang="es-MX" sz="2800" dirty="0" smtClean="0"/>
              <a:t>código.</a:t>
            </a:r>
            <a:endParaRPr lang="es-MX" sz="2800" dirty="0"/>
          </a:p>
        </p:txBody>
      </p:sp>
    </p:spTree>
    <p:extLst>
      <p:ext uri="{BB962C8B-B14F-4D97-AF65-F5344CB8AC3E}">
        <p14:creationId xmlns:p14="http://schemas.microsoft.com/office/powerpoint/2010/main" val="19080358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01672" y="874853"/>
            <a:ext cx="8596668" cy="4711326"/>
          </a:xfrm>
        </p:spPr>
        <p:txBody>
          <a:bodyPr>
            <a:noAutofit/>
          </a:bodyPr>
          <a:lstStyle/>
          <a:p>
            <a:pPr algn="just"/>
            <a:r>
              <a:rPr lang="es-MX" sz="2800" dirty="0">
                <a:solidFill>
                  <a:srgbClr val="00B050"/>
                </a:solidFill>
              </a:rPr>
              <a:t>Campo de código.</a:t>
            </a:r>
            <a:r>
              <a:rPr lang="es-MX" sz="2800" dirty="0"/>
              <a:t> </a:t>
            </a:r>
            <a:endParaRPr lang="es-MX" sz="2800" dirty="0" smtClean="0"/>
          </a:p>
          <a:p>
            <a:pPr marL="0" indent="0" algn="just">
              <a:buNone/>
            </a:pPr>
            <a:r>
              <a:rPr lang="es-MX" sz="2800" dirty="0" smtClean="0"/>
              <a:t>Corresponde </a:t>
            </a:r>
            <a:r>
              <a:rPr lang="es-MX" sz="2800" dirty="0"/>
              <a:t>al nemónico de una instrucción, de una directiva o de una llamada a macro. </a:t>
            </a:r>
            <a:endParaRPr lang="es-MX" sz="2800" dirty="0" smtClean="0"/>
          </a:p>
          <a:p>
            <a:pPr marL="0" indent="0">
              <a:buNone/>
            </a:pPr>
            <a:r>
              <a:rPr lang="es-MX" sz="2800" dirty="0" smtClean="0"/>
              <a:t> </a:t>
            </a:r>
          </a:p>
          <a:p>
            <a:endParaRPr lang="es-MX" sz="2800" dirty="0">
              <a:solidFill>
                <a:schemeClr val="accent5">
                  <a:lumMod val="75000"/>
                </a:schemeClr>
              </a:solidFill>
            </a:endParaRPr>
          </a:p>
          <a:p>
            <a:endParaRPr lang="es-MX" sz="2800" dirty="0" smtClean="0">
              <a:solidFill>
                <a:schemeClr val="accent5">
                  <a:lumMod val="75000"/>
                </a:schemeClr>
              </a:solidFill>
            </a:endParaRPr>
          </a:p>
          <a:p>
            <a:endParaRPr lang="es-MX" sz="2800" dirty="0" smtClean="0">
              <a:solidFill>
                <a:schemeClr val="accent5">
                  <a:lumMod val="75000"/>
                </a:schemeClr>
              </a:solidFill>
            </a:endParaRPr>
          </a:p>
        </p:txBody>
      </p:sp>
      <p:pic>
        <p:nvPicPr>
          <p:cNvPr id="4" name="Imagen 3"/>
          <p:cNvPicPr>
            <a:picLocks noChangeAspect="1"/>
          </p:cNvPicPr>
          <p:nvPr/>
        </p:nvPicPr>
        <p:blipFill>
          <a:blip r:embed="rId2"/>
          <a:stretch>
            <a:fillRect/>
          </a:stretch>
        </p:blipFill>
        <p:spPr>
          <a:xfrm>
            <a:off x="1720693" y="2894868"/>
            <a:ext cx="6816745" cy="2141157"/>
          </a:xfrm>
          <a:prstGeom prst="rect">
            <a:avLst/>
          </a:prstGeom>
        </p:spPr>
      </p:pic>
    </p:spTree>
    <p:extLst>
      <p:ext uri="{BB962C8B-B14F-4D97-AF65-F5344CB8AC3E}">
        <p14:creationId xmlns:p14="http://schemas.microsoft.com/office/powerpoint/2010/main" val="48939391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60729" y="765671"/>
            <a:ext cx="8596668" cy="4711326"/>
          </a:xfrm>
        </p:spPr>
        <p:txBody>
          <a:bodyPr>
            <a:noAutofit/>
          </a:bodyPr>
          <a:lstStyle/>
          <a:p>
            <a:pPr algn="just"/>
            <a:r>
              <a:rPr lang="es-MX" sz="2800" dirty="0" smtClean="0">
                <a:solidFill>
                  <a:srgbClr val="00B050"/>
                </a:solidFill>
              </a:rPr>
              <a:t>Campo </a:t>
            </a:r>
            <a:r>
              <a:rPr lang="es-MX" sz="2800" dirty="0">
                <a:solidFill>
                  <a:srgbClr val="00B050"/>
                </a:solidFill>
              </a:rPr>
              <a:t>de operandos y datos. </a:t>
            </a:r>
            <a:endParaRPr lang="es-MX" sz="2800" dirty="0" smtClean="0">
              <a:solidFill>
                <a:srgbClr val="00B050"/>
              </a:solidFill>
            </a:endParaRPr>
          </a:p>
          <a:p>
            <a:pPr marL="0" indent="0" algn="just">
              <a:buNone/>
            </a:pPr>
            <a:r>
              <a:rPr lang="es-MX" sz="2800" dirty="0" smtClean="0"/>
              <a:t>Contiene </a:t>
            </a:r>
            <a:r>
              <a:rPr lang="es-MX" sz="2800" dirty="0"/>
              <a:t>los operandos que </a:t>
            </a:r>
            <a:r>
              <a:rPr lang="es-MX" sz="2800" dirty="0" smtClean="0"/>
              <a:t>contiene </a:t>
            </a:r>
            <a:r>
              <a:rPr lang="es-MX" sz="2800" dirty="0"/>
              <a:t>el nemónico utilizado. </a:t>
            </a:r>
            <a:endParaRPr lang="es-MX" sz="2800" dirty="0" smtClean="0"/>
          </a:p>
          <a:p>
            <a:pPr marL="0" indent="0" algn="just">
              <a:buNone/>
            </a:pPr>
            <a:r>
              <a:rPr lang="es-MX" sz="2800" dirty="0" smtClean="0"/>
              <a:t>Según </a:t>
            </a:r>
            <a:r>
              <a:rPr lang="es-MX" sz="2800" dirty="0"/>
              <a:t>el código, puede haber dos, uno o </a:t>
            </a:r>
            <a:r>
              <a:rPr lang="es-MX" sz="2800" dirty="0" smtClean="0"/>
              <a:t>ninguno.</a:t>
            </a:r>
          </a:p>
          <a:p>
            <a:pPr marL="0" indent="0" algn="just">
              <a:buNone/>
            </a:pPr>
            <a:r>
              <a:rPr lang="es-MX" sz="2800" dirty="0" smtClean="0"/>
              <a:t> </a:t>
            </a:r>
            <a:endParaRPr lang="es-MX" sz="2800" dirty="0"/>
          </a:p>
        </p:txBody>
      </p:sp>
      <p:pic>
        <p:nvPicPr>
          <p:cNvPr id="5" name="Imagen 4"/>
          <p:cNvPicPr>
            <a:picLocks noChangeAspect="1"/>
          </p:cNvPicPr>
          <p:nvPr/>
        </p:nvPicPr>
        <p:blipFill>
          <a:blip r:embed="rId2"/>
          <a:stretch>
            <a:fillRect/>
          </a:stretch>
        </p:blipFill>
        <p:spPr>
          <a:xfrm>
            <a:off x="6026250" y="3094590"/>
            <a:ext cx="2657986" cy="1634360"/>
          </a:xfrm>
          <a:prstGeom prst="rect">
            <a:avLst/>
          </a:prstGeom>
        </p:spPr>
      </p:pic>
    </p:spTree>
    <p:extLst>
      <p:ext uri="{BB962C8B-B14F-4D97-AF65-F5344CB8AC3E}">
        <p14:creationId xmlns:p14="http://schemas.microsoft.com/office/powerpoint/2010/main" val="108625931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6391" y="883537"/>
            <a:ext cx="8596668" cy="1402773"/>
          </a:xfrm>
        </p:spPr>
        <p:txBody>
          <a:bodyPr>
            <a:noAutofit/>
          </a:bodyPr>
          <a:lstStyle/>
          <a:p>
            <a:pPr algn="just"/>
            <a:r>
              <a:rPr lang="es-MX" sz="2800" dirty="0">
                <a:solidFill>
                  <a:srgbClr val="00B050"/>
                </a:solidFill>
              </a:rPr>
              <a:t>Campo de comentarios. </a:t>
            </a:r>
            <a:endParaRPr lang="es-MX" sz="2800" dirty="0" smtClean="0">
              <a:solidFill>
                <a:srgbClr val="00B050"/>
              </a:solidFill>
            </a:endParaRPr>
          </a:p>
          <a:p>
            <a:pPr marL="0" indent="0" algn="just">
              <a:buNone/>
            </a:pPr>
            <a:r>
              <a:rPr lang="es-MX" sz="2800" dirty="0"/>
              <a:t>T</a:t>
            </a:r>
            <a:r>
              <a:rPr lang="es-MX" sz="2800" dirty="0" smtClean="0"/>
              <a:t>odo </a:t>
            </a:r>
            <a:r>
              <a:rPr lang="es-MX" sz="2800" dirty="0"/>
              <a:t>lo que se encuentre a continuación de un punto y coma (;) </a:t>
            </a:r>
            <a:r>
              <a:rPr lang="es-MX" sz="2800" dirty="0" smtClean="0"/>
              <a:t>en </a:t>
            </a:r>
            <a:r>
              <a:rPr lang="es-MX" sz="2800" dirty="0"/>
              <a:t>una </a:t>
            </a:r>
            <a:r>
              <a:rPr lang="es-MX" sz="2800" dirty="0" smtClean="0"/>
              <a:t>línea de código, </a:t>
            </a:r>
            <a:r>
              <a:rPr lang="es-MX" sz="2800" dirty="0"/>
              <a:t>será ignorado por el programa ensamblador y </a:t>
            </a:r>
            <a:r>
              <a:rPr lang="es-MX" sz="2800" dirty="0" smtClean="0"/>
              <a:t>se definirá </a:t>
            </a:r>
            <a:r>
              <a:rPr lang="es-MX" sz="2800" dirty="0"/>
              <a:t>como </a:t>
            </a:r>
            <a:r>
              <a:rPr lang="es-MX" sz="2800" dirty="0" smtClean="0"/>
              <a:t>comentario</a:t>
            </a:r>
            <a:r>
              <a:rPr lang="es-MX" sz="2800" dirty="0"/>
              <a:t>.</a:t>
            </a:r>
          </a:p>
        </p:txBody>
      </p:sp>
      <p:pic>
        <p:nvPicPr>
          <p:cNvPr id="2052" name="Picture 4" descr="http://www.trecebits.com/wp-content/uploads/2015/09/comentarios-destaca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610" y="3488794"/>
            <a:ext cx="4624243" cy="3084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260349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689264"/>
          </a:xfrm>
        </p:spPr>
        <p:txBody>
          <a:bodyPr>
            <a:normAutofit fontScale="90000"/>
          </a:bodyPr>
          <a:lstStyle/>
          <a:p>
            <a:pPr algn="ctr"/>
            <a:r>
              <a:rPr lang="es-MX" sz="4400" dirty="0"/>
              <a:t>Campo de código</a:t>
            </a:r>
          </a:p>
        </p:txBody>
      </p:sp>
      <p:sp>
        <p:nvSpPr>
          <p:cNvPr id="3" name="Marcador de contenido 2"/>
          <p:cNvSpPr>
            <a:spLocks noGrp="1"/>
          </p:cNvSpPr>
          <p:nvPr>
            <p:ph idx="1"/>
          </p:nvPr>
        </p:nvSpPr>
        <p:spPr>
          <a:xfrm>
            <a:off x="136478" y="1232672"/>
            <a:ext cx="9689910" cy="2411411"/>
          </a:xfrm>
        </p:spPr>
        <p:txBody>
          <a:bodyPr>
            <a:noAutofit/>
          </a:bodyPr>
          <a:lstStyle/>
          <a:p>
            <a:pPr marL="0" indent="0" algn="just">
              <a:buNone/>
            </a:pPr>
            <a:r>
              <a:rPr lang="es-MX" sz="2800" dirty="0" smtClean="0"/>
              <a:t>Este </a:t>
            </a:r>
            <a:r>
              <a:rPr lang="es-MX" sz="2800" dirty="0"/>
              <a:t>código Puede </a:t>
            </a:r>
            <a:r>
              <a:rPr lang="es-MX" sz="2800" dirty="0" smtClean="0"/>
              <a:t>corresponder a :</a:t>
            </a:r>
          </a:p>
          <a:p>
            <a:pPr algn="just">
              <a:buFont typeface="Wingdings" pitchFamily="2" charset="2"/>
              <a:buChar char="§"/>
            </a:pPr>
            <a:r>
              <a:rPr lang="es-MX" sz="2800" dirty="0" smtClean="0">
                <a:solidFill>
                  <a:srgbClr val="00B050"/>
                </a:solidFill>
              </a:rPr>
              <a:t>Instrucciones.</a:t>
            </a:r>
          </a:p>
          <a:p>
            <a:pPr marL="0" indent="0" algn="just">
              <a:buNone/>
            </a:pPr>
            <a:r>
              <a:rPr lang="es-MX" sz="2800" dirty="0" smtClean="0">
                <a:solidFill>
                  <a:srgbClr val="FF0000"/>
                </a:solidFill>
              </a:rPr>
              <a:t> </a:t>
            </a:r>
            <a:r>
              <a:rPr lang="es-MX" sz="2800" dirty="0"/>
              <a:t>son aquellos nemónicos que son convertidos por el ensamblador en código máquina que </a:t>
            </a:r>
            <a:r>
              <a:rPr lang="es-MX" sz="2800" dirty="0" smtClean="0"/>
              <a:t>se ejecutan por </a:t>
            </a:r>
            <a:r>
              <a:rPr lang="es-MX" sz="2800" dirty="0"/>
              <a:t>el núcleo del microcontrolador. En la gama media (</a:t>
            </a:r>
            <a:r>
              <a:rPr lang="es-MX" sz="2800" dirty="0" smtClean="0"/>
              <a:t>PIC16) </a:t>
            </a:r>
            <a:r>
              <a:rPr lang="es-MX" sz="2800" dirty="0"/>
              <a:t>cada nemónico se convierte en una palabra en la memoria de programa</a:t>
            </a:r>
          </a:p>
        </p:txBody>
      </p:sp>
      <p:pic>
        <p:nvPicPr>
          <p:cNvPr id="3074" name="Picture 2" descr="https://www.alm-store.de/395-tm_home_default/manual-de-instrucciones-del-termostato-m7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7082" y="4538352"/>
            <a:ext cx="2211378" cy="22113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107057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38343" y="623510"/>
            <a:ext cx="8596668" cy="3880773"/>
          </a:xfrm>
        </p:spPr>
        <p:txBody>
          <a:bodyPr>
            <a:noAutofit/>
          </a:bodyPr>
          <a:lstStyle/>
          <a:p>
            <a:pPr algn="just">
              <a:buFont typeface="Wingdings" pitchFamily="2" charset="2"/>
              <a:buChar char="§"/>
            </a:pPr>
            <a:r>
              <a:rPr lang="es-MX" sz="2800" dirty="0">
                <a:solidFill>
                  <a:srgbClr val="00B050"/>
                </a:solidFill>
              </a:rPr>
              <a:t>Directivas.</a:t>
            </a:r>
            <a:r>
              <a:rPr lang="es-MX" sz="2800" dirty="0"/>
              <a:t> </a:t>
            </a:r>
            <a:endParaRPr lang="es-MX" sz="2800" dirty="0" smtClean="0"/>
          </a:p>
          <a:p>
            <a:pPr marL="0" indent="0" algn="just">
              <a:buNone/>
            </a:pPr>
            <a:r>
              <a:rPr lang="es-MX" sz="2800" dirty="0" smtClean="0"/>
              <a:t>Son pseudo instrucciones </a:t>
            </a:r>
            <a:r>
              <a:rPr lang="es-MX" sz="2800" dirty="0"/>
              <a:t>que controlan el proceso de ensamblado </a:t>
            </a:r>
            <a:r>
              <a:rPr lang="es-MX" sz="2800" dirty="0" smtClean="0"/>
              <a:t>en el programa. Son </a:t>
            </a:r>
            <a:r>
              <a:rPr lang="es-MX" sz="2800" dirty="0"/>
              <a:t>indicaciones al programa ensamblador de cómo tiene que generar el código </a:t>
            </a:r>
            <a:r>
              <a:rPr lang="es-MX" sz="2800" dirty="0" smtClean="0"/>
              <a:t>máquina</a:t>
            </a:r>
            <a:r>
              <a:rPr lang="es-MX" sz="2800" dirty="0"/>
              <a:t>.</a:t>
            </a:r>
          </a:p>
        </p:txBody>
      </p:sp>
      <p:pic>
        <p:nvPicPr>
          <p:cNvPr id="4" name="Imagen 3"/>
          <p:cNvPicPr>
            <a:picLocks noChangeAspect="1"/>
          </p:cNvPicPr>
          <p:nvPr/>
        </p:nvPicPr>
        <p:blipFill>
          <a:blip r:embed="rId2"/>
          <a:stretch>
            <a:fillRect/>
          </a:stretch>
        </p:blipFill>
        <p:spPr>
          <a:xfrm>
            <a:off x="3418942" y="3057670"/>
            <a:ext cx="3241165" cy="3241165"/>
          </a:xfrm>
          <a:prstGeom prst="rect">
            <a:avLst/>
          </a:prstGeom>
        </p:spPr>
      </p:pic>
    </p:spTree>
    <p:extLst>
      <p:ext uri="{BB962C8B-B14F-4D97-AF65-F5344CB8AC3E}">
        <p14:creationId xmlns:p14="http://schemas.microsoft.com/office/powerpoint/2010/main" val="285042413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38343" y="623510"/>
            <a:ext cx="8596668" cy="3880773"/>
          </a:xfrm>
        </p:spPr>
        <p:txBody>
          <a:bodyPr>
            <a:noAutofit/>
          </a:bodyPr>
          <a:lstStyle/>
          <a:p>
            <a:pPr algn="just">
              <a:buFont typeface="Wingdings" pitchFamily="2" charset="2"/>
              <a:buChar char="§"/>
            </a:pPr>
            <a:r>
              <a:rPr lang="es-MX" sz="2800" dirty="0" smtClean="0">
                <a:solidFill>
                  <a:srgbClr val="00B050"/>
                </a:solidFill>
              </a:rPr>
              <a:t>Macros. </a:t>
            </a:r>
          </a:p>
          <a:p>
            <a:pPr marL="0" indent="0" algn="just">
              <a:buNone/>
            </a:pPr>
            <a:r>
              <a:rPr lang="es-MX" sz="2800" dirty="0" smtClean="0"/>
              <a:t>Es una secuencia </a:t>
            </a:r>
            <a:r>
              <a:rPr lang="es-MX" sz="2800" dirty="0"/>
              <a:t>de nemónicos que pueden </a:t>
            </a:r>
            <a:r>
              <a:rPr lang="es-MX" sz="2800" dirty="0" smtClean="0"/>
              <a:t>introducirse </a:t>
            </a:r>
            <a:r>
              <a:rPr lang="es-MX" sz="2800" dirty="0"/>
              <a:t>en el código fuente del ensamblador de una manera </a:t>
            </a:r>
            <a:r>
              <a:rPr lang="es-MX" sz="2800" dirty="0" smtClean="0"/>
              <a:t>rápida </a:t>
            </a:r>
            <a:r>
              <a:rPr lang="es-MX" sz="2800" dirty="0"/>
              <a:t>mediante una simple llamada.</a:t>
            </a:r>
          </a:p>
        </p:txBody>
      </p:sp>
      <p:pic>
        <p:nvPicPr>
          <p:cNvPr id="5" name="Imagen 4"/>
          <p:cNvPicPr>
            <a:picLocks noChangeAspect="1"/>
          </p:cNvPicPr>
          <p:nvPr/>
        </p:nvPicPr>
        <p:blipFill>
          <a:blip r:embed="rId2"/>
          <a:stretch>
            <a:fillRect/>
          </a:stretch>
        </p:blipFill>
        <p:spPr>
          <a:xfrm>
            <a:off x="3511686" y="2890640"/>
            <a:ext cx="2807228" cy="2807228"/>
          </a:xfrm>
          <a:prstGeom prst="ellipse">
            <a:avLst/>
          </a:prstGeom>
          <a:ln>
            <a:noFill/>
          </a:ln>
          <a:effectLst>
            <a:softEdge rad="112500"/>
          </a:effectLst>
        </p:spPr>
      </p:pic>
    </p:spTree>
    <p:extLst>
      <p:ext uri="{BB962C8B-B14F-4D97-AF65-F5344CB8AC3E}">
        <p14:creationId xmlns:p14="http://schemas.microsoft.com/office/powerpoint/2010/main" val="382058423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400" dirty="0" smtClean="0"/>
              <a:t>Guion explicativo </a:t>
            </a:r>
            <a:endParaRPr lang="es-MX" sz="4400" dirty="0"/>
          </a:p>
        </p:txBody>
      </p:sp>
      <p:sp>
        <p:nvSpPr>
          <p:cNvPr id="3" name="Marcador de contenido 2"/>
          <p:cNvSpPr>
            <a:spLocks noGrp="1"/>
          </p:cNvSpPr>
          <p:nvPr>
            <p:ph idx="1"/>
          </p:nvPr>
        </p:nvSpPr>
        <p:spPr>
          <a:xfrm>
            <a:off x="864371" y="1661825"/>
            <a:ext cx="8596668" cy="3880773"/>
          </a:xfrm>
        </p:spPr>
        <p:txBody>
          <a:bodyPr/>
          <a:lstStyle/>
          <a:p>
            <a:pPr algn="just"/>
            <a:r>
              <a:rPr lang="es-MX" sz="2800" dirty="0"/>
              <a:t>El presente </a:t>
            </a:r>
            <a:r>
              <a:rPr lang="es-MX" sz="2800" dirty="0" smtClean="0"/>
              <a:t>material </a:t>
            </a:r>
            <a:r>
              <a:rPr lang="es-MX" sz="2800" dirty="0"/>
              <a:t>didáctico esta diseñado como apoyo a la asignatura de Lenguaje </a:t>
            </a:r>
            <a:r>
              <a:rPr lang="es-MX" sz="2800" dirty="0" smtClean="0"/>
              <a:t>ensamblador, para que los alumnos de Ingeniería en Computación conozcan las </a:t>
            </a:r>
            <a:r>
              <a:rPr lang="es-MX" sz="2800" dirty="0"/>
              <a:t>diferentes características y pasos que debe de contener un lenguaje ensamblador, como funciona y para que me sirve.</a:t>
            </a:r>
          </a:p>
          <a:p>
            <a:endParaRPr lang="es-MX" dirty="0"/>
          </a:p>
        </p:txBody>
      </p:sp>
      <p:pic>
        <p:nvPicPr>
          <p:cNvPr id="4" name="Imagen 3"/>
          <p:cNvPicPr>
            <a:picLocks noChangeAspect="1"/>
          </p:cNvPicPr>
          <p:nvPr/>
        </p:nvPicPr>
        <p:blipFill>
          <a:blip r:embed="rId2"/>
          <a:stretch>
            <a:fillRect/>
          </a:stretch>
        </p:blipFill>
        <p:spPr>
          <a:xfrm>
            <a:off x="5510877" y="4310145"/>
            <a:ext cx="2755168" cy="2167108"/>
          </a:xfrm>
          <a:prstGeom prst="rect">
            <a:avLst/>
          </a:prstGeom>
        </p:spPr>
      </p:pic>
    </p:spTree>
    <p:extLst>
      <p:ext uri="{BB962C8B-B14F-4D97-AF65-F5344CB8AC3E}">
        <p14:creationId xmlns:p14="http://schemas.microsoft.com/office/powerpoint/2010/main" val="4311995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circle(in)">
                                      <p:cBhvr>
                                        <p:cTn id="2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Ventajas del Lenguaje ensamblador </a:t>
            </a:r>
            <a:endParaRPr lang="es-MX" dirty="0"/>
          </a:p>
        </p:txBody>
      </p:sp>
      <p:sp>
        <p:nvSpPr>
          <p:cNvPr id="3" name="Marcador de contenido 2"/>
          <p:cNvSpPr>
            <a:spLocks noGrp="1"/>
          </p:cNvSpPr>
          <p:nvPr>
            <p:ph idx="1"/>
          </p:nvPr>
        </p:nvSpPr>
        <p:spPr>
          <a:xfrm>
            <a:off x="95535" y="1283255"/>
            <a:ext cx="9770072" cy="3880773"/>
          </a:xfrm>
        </p:spPr>
        <p:txBody>
          <a:bodyPr>
            <a:noAutofit/>
          </a:bodyPr>
          <a:lstStyle/>
          <a:p>
            <a:pPr algn="just"/>
            <a:r>
              <a:rPr lang="es-MX" sz="2800" dirty="0">
                <a:solidFill>
                  <a:srgbClr val="00B0F0"/>
                </a:solidFill>
              </a:rPr>
              <a:t> </a:t>
            </a:r>
            <a:r>
              <a:rPr lang="es-MX" sz="2800" dirty="0" smtClean="0">
                <a:solidFill>
                  <a:srgbClr val="00B0F0"/>
                </a:solidFill>
              </a:rPr>
              <a:t>Velocidad.</a:t>
            </a:r>
          </a:p>
          <a:p>
            <a:pPr marL="0" indent="0" algn="just">
              <a:buNone/>
            </a:pPr>
            <a:r>
              <a:rPr lang="es-MX" sz="2800" dirty="0" smtClean="0"/>
              <a:t>Trabaja </a:t>
            </a:r>
            <a:r>
              <a:rPr lang="es-MX" sz="2800" dirty="0"/>
              <a:t>directamente con el microprocesador al ejecutar </a:t>
            </a:r>
            <a:r>
              <a:rPr lang="es-MX" sz="2800" dirty="0" smtClean="0"/>
              <a:t>programas, </a:t>
            </a:r>
            <a:r>
              <a:rPr lang="es-MX" sz="2800" dirty="0"/>
              <a:t>pues como este lenguaje es el mas cercano a la máquina la computadora lo procesa mas rápido</a:t>
            </a:r>
            <a:r>
              <a:rPr lang="es-MX" sz="2800" dirty="0" smtClean="0"/>
              <a:t>.</a:t>
            </a:r>
          </a:p>
          <a:p>
            <a:pPr algn="just"/>
            <a:endParaRPr lang="es-MX" sz="2800" dirty="0" smtClean="0"/>
          </a:p>
          <a:p>
            <a:pPr algn="just"/>
            <a:endParaRPr lang="es-MX" sz="2800" b="1" dirty="0" smtClean="0"/>
          </a:p>
        </p:txBody>
      </p:sp>
      <p:pic>
        <p:nvPicPr>
          <p:cNvPr id="4" name="Imagen 3"/>
          <p:cNvPicPr>
            <a:picLocks noChangeAspect="1"/>
          </p:cNvPicPr>
          <p:nvPr/>
        </p:nvPicPr>
        <p:blipFill>
          <a:blip r:embed="rId2"/>
          <a:stretch>
            <a:fillRect/>
          </a:stretch>
        </p:blipFill>
        <p:spPr>
          <a:xfrm>
            <a:off x="5202544" y="3362320"/>
            <a:ext cx="2611137" cy="1533525"/>
          </a:xfrm>
          <a:prstGeom prst="rect">
            <a:avLst/>
          </a:prstGeom>
        </p:spPr>
      </p:pic>
    </p:spTree>
    <p:extLst>
      <p:ext uri="{BB962C8B-B14F-4D97-AF65-F5344CB8AC3E}">
        <p14:creationId xmlns:p14="http://schemas.microsoft.com/office/powerpoint/2010/main" val="2535294428"/>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5535" y="514396"/>
            <a:ext cx="9770072" cy="3880773"/>
          </a:xfrm>
        </p:spPr>
        <p:txBody>
          <a:bodyPr>
            <a:noAutofit/>
          </a:bodyPr>
          <a:lstStyle/>
          <a:p>
            <a:pPr algn="just"/>
            <a:r>
              <a:rPr lang="es-MX" sz="2800" b="1" dirty="0" smtClean="0">
                <a:solidFill>
                  <a:srgbClr val="00B0F0"/>
                </a:solidFill>
              </a:rPr>
              <a:t>Eficiencia de tamaño.</a:t>
            </a:r>
          </a:p>
          <a:p>
            <a:pPr marL="0" indent="0" algn="just">
              <a:buNone/>
            </a:pPr>
            <a:r>
              <a:rPr lang="es-MX" sz="2800" dirty="0" smtClean="0"/>
              <a:t>Un</a:t>
            </a:r>
            <a:r>
              <a:rPr lang="es-MX" sz="2800" dirty="0"/>
              <a:t> programa en ensamblador no ocupa mucho espacio en memoria porque no tiene que cargan librerías y demás como son los lenguajes de alto nivel</a:t>
            </a:r>
          </a:p>
        </p:txBody>
      </p:sp>
      <p:pic>
        <p:nvPicPr>
          <p:cNvPr id="5" name="Imagen 4"/>
          <p:cNvPicPr>
            <a:picLocks noChangeAspect="1"/>
          </p:cNvPicPr>
          <p:nvPr/>
        </p:nvPicPr>
        <p:blipFill>
          <a:blip r:embed="rId2"/>
          <a:stretch>
            <a:fillRect/>
          </a:stretch>
        </p:blipFill>
        <p:spPr>
          <a:xfrm>
            <a:off x="3477564" y="3097109"/>
            <a:ext cx="4251148" cy="2596120"/>
          </a:xfrm>
          <a:prstGeom prst="rect">
            <a:avLst/>
          </a:prstGeom>
        </p:spPr>
      </p:pic>
    </p:spTree>
    <p:extLst>
      <p:ext uri="{BB962C8B-B14F-4D97-AF65-F5344CB8AC3E}">
        <p14:creationId xmlns:p14="http://schemas.microsoft.com/office/powerpoint/2010/main" val="548444194"/>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6449" y="174171"/>
            <a:ext cx="8596668" cy="1320800"/>
          </a:xfrm>
        </p:spPr>
        <p:txBody>
          <a:bodyPr/>
          <a:lstStyle/>
          <a:p>
            <a:pPr algn="ctr"/>
            <a:r>
              <a:rPr lang="es-MX" dirty="0" smtClean="0"/>
              <a:t>¿Por qué aprender Lenguaje ensamblador?</a:t>
            </a:r>
            <a:endParaRPr lang="es-MX" dirty="0"/>
          </a:p>
        </p:txBody>
      </p:sp>
      <p:sp>
        <p:nvSpPr>
          <p:cNvPr id="3" name="Marcador de contenido 2"/>
          <p:cNvSpPr>
            <a:spLocks noGrp="1"/>
          </p:cNvSpPr>
          <p:nvPr>
            <p:ph idx="1"/>
          </p:nvPr>
        </p:nvSpPr>
        <p:spPr>
          <a:xfrm>
            <a:off x="195944" y="1463903"/>
            <a:ext cx="9546770" cy="1881475"/>
          </a:xfrm>
        </p:spPr>
        <p:txBody>
          <a:bodyPr>
            <a:noAutofit/>
          </a:bodyPr>
          <a:lstStyle/>
          <a:p>
            <a:pPr algn="just">
              <a:buFont typeface="Wingdings" pitchFamily="2" charset="2"/>
              <a:buChar char="§"/>
            </a:pPr>
            <a:r>
              <a:rPr lang="es-MX" sz="2800" dirty="0"/>
              <a:t>El lenguaje ensamblador es el lenguaje de programación mas básico para cualquier </a:t>
            </a:r>
            <a:r>
              <a:rPr lang="es-MX" sz="2800" dirty="0" smtClean="0"/>
              <a:t>procesador, recordemos que </a:t>
            </a:r>
            <a:r>
              <a:rPr lang="es-MX" sz="2800" dirty="0"/>
              <a:t>un sistema de arquitectura de computadoras </a:t>
            </a:r>
            <a:r>
              <a:rPr lang="es-MX" sz="2800" dirty="0" smtClean="0"/>
              <a:t>comúnmente </a:t>
            </a:r>
            <a:r>
              <a:rPr lang="es-MX" sz="2800" dirty="0"/>
              <a:t>se divide en cinco capaz las cuales son: hardware, firmware, ensamblador, </a:t>
            </a:r>
            <a:r>
              <a:rPr lang="es-MX" sz="2800" dirty="0" err="1"/>
              <a:t>kernel</a:t>
            </a:r>
            <a:r>
              <a:rPr lang="es-MX" sz="2800" dirty="0"/>
              <a:t>, sistema operativo y aplicaciones.</a:t>
            </a:r>
          </a:p>
        </p:txBody>
      </p:sp>
      <p:pic>
        <p:nvPicPr>
          <p:cNvPr id="4" name="Imagen 3"/>
          <p:cNvPicPr>
            <a:picLocks noChangeAspect="1"/>
          </p:cNvPicPr>
          <p:nvPr/>
        </p:nvPicPr>
        <p:blipFill>
          <a:blip r:embed="rId2"/>
          <a:stretch>
            <a:fillRect/>
          </a:stretch>
        </p:blipFill>
        <p:spPr>
          <a:xfrm>
            <a:off x="6109855" y="3974027"/>
            <a:ext cx="1905000" cy="2705100"/>
          </a:xfrm>
          <a:prstGeom prst="rect">
            <a:avLst/>
          </a:prstGeom>
        </p:spPr>
      </p:pic>
    </p:spTree>
    <p:extLst>
      <p:ext uri="{BB962C8B-B14F-4D97-AF65-F5344CB8AC3E}">
        <p14:creationId xmlns:p14="http://schemas.microsoft.com/office/powerpoint/2010/main" val="111446871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417885"/>
            <a:ext cx="9731827" cy="3880773"/>
          </a:xfrm>
        </p:spPr>
        <p:txBody>
          <a:bodyPr>
            <a:normAutofit/>
          </a:bodyPr>
          <a:lstStyle/>
          <a:p>
            <a:pPr algn="just">
              <a:buFont typeface="Wingdings" pitchFamily="2" charset="2"/>
              <a:buChar char="§"/>
            </a:pPr>
            <a:r>
              <a:rPr lang="es-MX" sz="2800" dirty="0" smtClean="0"/>
              <a:t>Este </a:t>
            </a:r>
            <a:r>
              <a:rPr lang="es-MX" sz="2800" dirty="0"/>
              <a:t>lenguaje </a:t>
            </a:r>
            <a:r>
              <a:rPr lang="es-MX" sz="2800" dirty="0" smtClean="0"/>
              <a:t>de bajo nivel no </a:t>
            </a:r>
            <a:r>
              <a:rPr lang="es-MX" sz="2800" dirty="0"/>
              <a:t>contiene instrucciones abstractas lógicas lo que hace es trabajar directamente con operaciones del CPU y estas instrucciones </a:t>
            </a:r>
            <a:r>
              <a:rPr lang="es-MX" sz="2800" dirty="0" smtClean="0"/>
              <a:t>tienen una comunicación más </a:t>
            </a:r>
            <a:r>
              <a:rPr lang="es-MX" sz="2800" dirty="0"/>
              <a:t>directa con los componentes de las computadoras. </a:t>
            </a:r>
          </a:p>
        </p:txBody>
      </p:sp>
      <p:pic>
        <p:nvPicPr>
          <p:cNvPr id="4" name="Imagen 3"/>
          <p:cNvPicPr>
            <a:picLocks noChangeAspect="1"/>
          </p:cNvPicPr>
          <p:nvPr/>
        </p:nvPicPr>
        <p:blipFill>
          <a:blip r:embed="rId2"/>
          <a:stretch>
            <a:fillRect/>
          </a:stretch>
        </p:blipFill>
        <p:spPr>
          <a:xfrm>
            <a:off x="2826018" y="2714006"/>
            <a:ext cx="4252169" cy="288783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07176539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9616" y="1607127"/>
            <a:ext cx="8596668" cy="1320800"/>
          </a:xfrm>
        </p:spPr>
        <p:txBody>
          <a:bodyPr>
            <a:normAutofit/>
          </a:bodyPr>
          <a:lstStyle/>
          <a:p>
            <a:pPr algn="ctr"/>
            <a:r>
              <a:rPr lang="es-MX" sz="5400" dirty="0" smtClean="0"/>
              <a:t>Lenguaje Máquina </a:t>
            </a:r>
            <a:endParaRPr lang="es-MX" sz="5400" dirty="0"/>
          </a:p>
        </p:txBody>
      </p:sp>
      <p:pic>
        <p:nvPicPr>
          <p:cNvPr id="4" name="Imagen 3"/>
          <p:cNvPicPr>
            <a:picLocks noChangeAspect="1"/>
          </p:cNvPicPr>
          <p:nvPr/>
        </p:nvPicPr>
        <p:blipFill>
          <a:blip r:embed="rId2"/>
          <a:stretch>
            <a:fillRect/>
          </a:stretch>
        </p:blipFill>
        <p:spPr>
          <a:xfrm>
            <a:off x="4205310" y="2680854"/>
            <a:ext cx="2725279" cy="2755900"/>
          </a:xfrm>
          <a:prstGeom prst="rect">
            <a:avLst/>
          </a:prstGeom>
        </p:spPr>
      </p:pic>
    </p:spTree>
    <p:extLst>
      <p:ext uri="{BB962C8B-B14F-4D97-AF65-F5344CB8AC3E}">
        <p14:creationId xmlns:p14="http://schemas.microsoft.com/office/powerpoint/2010/main" val="1500263476"/>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55518"/>
          </a:xfrm>
        </p:spPr>
        <p:txBody>
          <a:bodyPr>
            <a:normAutofit/>
          </a:bodyPr>
          <a:lstStyle/>
          <a:p>
            <a:pPr algn="ctr"/>
            <a:r>
              <a:rPr lang="es-MX" sz="4000" dirty="0" smtClean="0"/>
              <a:t>¿Qué es el lenguaje máquina?</a:t>
            </a:r>
            <a:endParaRPr lang="es-MX" sz="4000" dirty="0"/>
          </a:p>
        </p:txBody>
      </p:sp>
      <p:sp>
        <p:nvSpPr>
          <p:cNvPr id="3" name="Marcador de contenido 2"/>
          <p:cNvSpPr>
            <a:spLocks noGrp="1"/>
          </p:cNvSpPr>
          <p:nvPr>
            <p:ph idx="1"/>
          </p:nvPr>
        </p:nvSpPr>
        <p:spPr>
          <a:xfrm>
            <a:off x="228600" y="1692999"/>
            <a:ext cx="9658465" cy="2234766"/>
          </a:xfrm>
        </p:spPr>
        <p:txBody>
          <a:bodyPr>
            <a:noAutofit/>
          </a:bodyPr>
          <a:lstStyle/>
          <a:p>
            <a:pPr algn="just"/>
            <a:r>
              <a:rPr lang="es-MX" sz="2800" dirty="0" smtClean="0"/>
              <a:t>Es </a:t>
            </a:r>
            <a:r>
              <a:rPr lang="es-MX" sz="2800" dirty="0"/>
              <a:t>el único lenguaje que puede ejecutar una computadora, es específico en cada arquitectura, es un código que es interpretado directamente por el microprocesador, está compuesto por un conjunto de instrucciones ejecutadas en secuencia que representan acciones que la máquina podrá </a:t>
            </a:r>
            <a:r>
              <a:rPr lang="es-MX" sz="2800" dirty="0" smtClean="0"/>
              <a:t>llevar a cabo.</a:t>
            </a:r>
            <a:endParaRPr lang="es-MX" sz="2800" dirty="0"/>
          </a:p>
        </p:txBody>
      </p:sp>
      <p:pic>
        <p:nvPicPr>
          <p:cNvPr id="4" name="Imagen 3"/>
          <p:cNvPicPr>
            <a:picLocks noChangeAspect="1"/>
          </p:cNvPicPr>
          <p:nvPr/>
        </p:nvPicPr>
        <p:blipFill>
          <a:blip r:embed="rId2"/>
          <a:stretch>
            <a:fillRect/>
          </a:stretch>
        </p:blipFill>
        <p:spPr>
          <a:xfrm>
            <a:off x="6905767" y="4225160"/>
            <a:ext cx="2520804" cy="2632840"/>
          </a:xfrm>
          <a:prstGeom prst="ellipse">
            <a:avLst/>
          </a:prstGeom>
          <a:ln>
            <a:noFill/>
          </a:ln>
          <a:effectLst>
            <a:softEdge rad="112500"/>
          </a:effectLst>
        </p:spPr>
      </p:pic>
    </p:spTree>
    <p:extLst>
      <p:ext uri="{BB962C8B-B14F-4D97-AF65-F5344CB8AC3E}">
        <p14:creationId xmlns:p14="http://schemas.microsoft.com/office/powerpoint/2010/main" val="176607018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89061" y="446089"/>
            <a:ext cx="8596668" cy="5175393"/>
          </a:xfrm>
        </p:spPr>
        <p:txBody>
          <a:bodyPr>
            <a:normAutofit/>
          </a:bodyPr>
          <a:lstStyle/>
          <a:p>
            <a:pPr algn="just"/>
            <a:r>
              <a:rPr lang="es-MX" sz="2800" dirty="0" smtClean="0"/>
              <a:t>Es </a:t>
            </a:r>
            <a:r>
              <a:rPr lang="es-MX" sz="2800" dirty="0"/>
              <a:t>el único que entiende directamente la computadora, utiliza el alfabeto </a:t>
            </a:r>
            <a:r>
              <a:rPr lang="es-MX" sz="2800" dirty="0" smtClean="0"/>
              <a:t>binario </a:t>
            </a:r>
            <a:r>
              <a:rPr lang="es-MX" sz="2800" dirty="0"/>
              <a:t>que consta de los dos únicos símbolos 0 y 1, denominados </a:t>
            </a:r>
            <a:r>
              <a:rPr lang="es-MX" sz="2800" dirty="0" smtClean="0"/>
              <a:t>bits.</a:t>
            </a:r>
            <a:r>
              <a:rPr lang="es-MX" sz="2800" dirty="0"/>
              <a:t> </a:t>
            </a:r>
            <a:endParaRPr lang="es-MX" dirty="0"/>
          </a:p>
          <a:p>
            <a:endParaRPr lang="es-MX" dirty="0" smtClean="0"/>
          </a:p>
          <a:p>
            <a:endParaRPr lang="es-MX" dirty="0"/>
          </a:p>
        </p:txBody>
      </p:sp>
      <p:pic>
        <p:nvPicPr>
          <p:cNvPr id="4" name="Imagen 3"/>
          <p:cNvPicPr>
            <a:picLocks noChangeAspect="1"/>
          </p:cNvPicPr>
          <p:nvPr/>
        </p:nvPicPr>
        <p:blipFill>
          <a:blip r:embed="rId2"/>
          <a:stretch>
            <a:fillRect/>
          </a:stretch>
        </p:blipFill>
        <p:spPr>
          <a:xfrm>
            <a:off x="4897759" y="3184069"/>
            <a:ext cx="2294317" cy="14151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156297042"/>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89061" y="446089"/>
            <a:ext cx="8596668" cy="5175393"/>
          </a:xfrm>
        </p:spPr>
        <p:txBody>
          <a:bodyPr>
            <a:normAutofit/>
          </a:bodyPr>
          <a:lstStyle/>
          <a:p>
            <a:pPr algn="just"/>
            <a:r>
              <a:rPr lang="es-MX" sz="2800" dirty="0" smtClean="0"/>
              <a:t>Todo </a:t>
            </a:r>
            <a:r>
              <a:rPr lang="es-MX" sz="2800" dirty="0"/>
              <a:t>código fuente en última instancia debe llevarse a un lenguaje máquina mediante el proceso de compilación </a:t>
            </a:r>
            <a:r>
              <a:rPr lang="es-MX" sz="2800" dirty="0" smtClean="0"/>
              <a:t>a través de un programa que realiza dicha acción.</a:t>
            </a:r>
            <a:endParaRPr lang="es-MX" sz="2800" dirty="0"/>
          </a:p>
        </p:txBody>
      </p:sp>
      <p:pic>
        <p:nvPicPr>
          <p:cNvPr id="5" name="Imagen 4"/>
          <p:cNvPicPr>
            <a:picLocks noChangeAspect="1"/>
          </p:cNvPicPr>
          <p:nvPr/>
        </p:nvPicPr>
        <p:blipFill>
          <a:blip r:embed="rId2"/>
          <a:stretch>
            <a:fillRect/>
          </a:stretch>
        </p:blipFill>
        <p:spPr>
          <a:xfrm>
            <a:off x="3803712" y="3206213"/>
            <a:ext cx="4459431" cy="2008044"/>
          </a:xfrm>
          <a:prstGeom prst="rect">
            <a:avLst/>
          </a:prstGeom>
        </p:spPr>
      </p:pic>
    </p:spTree>
    <p:extLst>
      <p:ext uri="{BB962C8B-B14F-4D97-AF65-F5344CB8AC3E}">
        <p14:creationId xmlns:p14="http://schemas.microsoft.com/office/powerpoint/2010/main" val="3547552261"/>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4630" y="254758"/>
            <a:ext cx="8596668" cy="1320800"/>
          </a:xfrm>
        </p:spPr>
        <p:txBody>
          <a:bodyPr/>
          <a:lstStyle/>
          <a:p>
            <a:pPr algn="ctr"/>
            <a:r>
              <a:rPr lang="es-MX" dirty="0" smtClean="0"/>
              <a:t>¿Cómo esta formado el lenguaje maquina ?</a:t>
            </a:r>
            <a:endParaRPr lang="es-MX" dirty="0"/>
          </a:p>
        </p:txBody>
      </p:sp>
      <p:sp>
        <p:nvSpPr>
          <p:cNvPr id="3" name="Marcador de contenido 2"/>
          <p:cNvSpPr>
            <a:spLocks noGrp="1"/>
          </p:cNvSpPr>
          <p:nvPr>
            <p:ph idx="1"/>
          </p:nvPr>
        </p:nvSpPr>
        <p:spPr>
          <a:xfrm>
            <a:off x="218365" y="1404380"/>
            <a:ext cx="9853683" cy="3880773"/>
          </a:xfrm>
        </p:spPr>
        <p:txBody>
          <a:bodyPr>
            <a:noAutofit/>
          </a:bodyPr>
          <a:lstStyle/>
          <a:p>
            <a:pPr marL="0" indent="0" algn="just">
              <a:buNone/>
            </a:pPr>
            <a:r>
              <a:rPr lang="es-MX" sz="2800" dirty="0"/>
              <a:t>El código </a:t>
            </a:r>
            <a:r>
              <a:rPr lang="es-MX" sz="2800" dirty="0" smtClean="0"/>
              <a:t>máquina </a:t>
            </a:r>
            <a:r>
              <a:rPr lang="es-MX" sz="2800" dirty="0"/>
              <a:t>está formado por instrucciones sencillas, que dependiendo de la estructura del procesador pueden especificar</a:t>
            </a:r>
            <a:r>
              <a:rPr lang="es-MX" sz="2800" dirty="0" smtClean="0"/>
              <a:t>:</a:t>
            </a:r>
          </a:p>
          <a:p>
            <a:pPr algn="just"/>
            <a:r>
              <a:rPr lang="es-MX" sz="2800" dirty="0" smtClean="0"/>
              <a:t>Registros </a:t>
            </a:r>
            <a:r>
              <a:rPr lang="es-MX" sz="2800" dirty="0"/>
              <a:t>específicos para operaciones aritméticas, direccionamiento o control de funciones.</a:t>
            </a:r>
          </a:p>
          <a:p>
            <a:pPr algn="just"/>
            <a:endParaRPr lang="es-MX" sz="2800" dirty="0"/>
          </a:p>
        </p:txBody>
      </p:sp>
      <p:pic>
        <p:nvPicPr>
          <p:cNvPr id="4" name="Imagen 3"/>
          <p:cNvPicPr>
            <a:picLocks noChangeAspect="1"/>
          </p:cNvPicPr>
          <p:nvPr/>
        </p:nvPicPr>
        <p:blipFill>
          <a:blip r:embed="rId2"/>
          <a:stretch>
            <a:fillRect/>
          </a:stretch>
        </p:blipFill>
        <p:spPr>
          <a:xfrm>
            <a:off x="4173998" y="3949689"/>
            <a:ext cx="1140632" cy="1381060"/>
          </a:xfrm>
          <a:prstGeom prst="rect">
            <a:avLst/>
          </a:prstGeom>
        </p:spPr>
      </p:pic>
    </p:spTree>
    <p:extLst>
      <p:ext uri="{BB962C8B-B14F-4D97-AF65-F5344CB8AC3E}">
        <p14:creationId xmlns:p14="http://schemas.microsoft.com/office/powerpoint/2010/main" val="22140913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5554" y="631979"/>
            <a:ext cx="9853683" cy="3880773"/>
          </a:xfrm>
        </p:spPr>
        <p:txBody>
          <a:bodyPr>
            <a:noAutofit/>
          </a:bodyPr>
          <a:lstStyle/>
          <a:p>
            <a:pPr algn="just"/>
            <a:r>
              <a:rPr lang="es-MX" sz="2800" dirty="0" smtClean="0"/>
              <a:t>Posiciones </a:t>
            </a:r>
            <a:r>
              <a:rPr lang="es-MX" sz="2800" dirty="0"/>
              <a:t>de memoria específicas (offset</a:t>
            </a:r>
            <a:r>
              <a:rPr lang="es-MX" sz="2800" dirty="0" smtClean="0"/>
              <a:t>).</a:t>
            </a:r>
          </a:p>
          <a:p>
            <a:pPr algn="just"/>
            <a:endParaRPr lang="es-MX" sz="2800" dirty="0" smtClean="0"/>
          </a:p>
          <a:p>
            <a:pPr algn="just"/>
            <a:endParaRPr lang="es-MX" sz="2800" dirty="0"/>
          </a:p>
          <a:p>
            <a:pPr algn="just"/>
            <a:endParaRPr lang="es-MX" sz="2800" dirty="0" smtClean="0"/>
          </a:p>
          <a:p>
            <a:pPr algn="just"/>
            <a:r>
              <a:rPr lang="es-MX" sz="2800" dirty="0" smtClean="0"/>
              <a:t>Modos </a:t>
            </a:r>
            <a:r>
              <a:rPr lang="es-MX" sz="2800" dirty="0"/>
              <a:t>de direccionamiento usados para interpretar operandos.</a:t>
            </a:r>
          </a:p>
          <a:p>
            <a:pPr algn="just"/>
            <a:endParaRPr lang="es-MX" sz="2800" dirty="0"/>
          </a:p>
        </p:txBody>
      </p:sp>
      <p:pic>
        <p:nvPicPr>
          <p:cNvPr id="5" name="Imagen 4"/>
          <p:cNvPicPr>
            <a:picLocks noChangeAspect="1"/>
          </p:cNvPicPr>
          <p:nvPr/>
        </p:nvPicPr>
        <p:blipFill>
          <a:blip r:embed="rId2"/>
          <a:stretch>
            <a:fillRect/>
          </a:stretch>
        </p:blipFill>
        <p:spPr>
          <a:xfrm>
            <a:off x="7324892" y="1185522"/>
            <a:ext cx="2440132" cy="1212672"/>
          </a:xfrm>
          <a:prstGeom prst="rect">
            <a:avLst/>
          </a:prstGeom>
        </p:spPr>
      </p:pic>
      <p:pic>
        <p:nvPicPr>
          <p:cNvPr id="6" name="Imagen 5"/>
          <p:cNvPicPr>
            <a:picLocks noChangeAspect="1"/>
          </p:cNvPicPr>
          <p:nvPr/>
        </p:nvPicPr>
        <p:blipFill>
          <a:blip r:embed="rId3"/>
          <a:stretch>
            <a:fillRect/>
          </a:stretch>
        </p:blipFill>
        <p:spPr>
          <a:xfrm>
            <a:off x="3889286" y="3603214"/>
            <a:ext cx="3062458" cy="2296843"/>
          </a:xfrm>
          <a:prstGeom prst="rect">
            <a:avLst/>
          </a:prstGeom>
        </p:spPr>
      </p:pic>
    </p:spTree>
    <p:extLst>
      <p:ext uri="{BB962C8B-B14F-4D97-AF65-F5344CB8AC3E}">
        <p14:creationId xmlns:p14="http://schemas.microsoft.com/office/powerpoint/2010/main" val="109472345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400" dirty="0"/>
              <a:t>Objetivo de la asignatura</a:t>
            </a:r>
          </a:p>
        </p:txBody>
      </p:sp>
      <p:sp>
        <p:nvSpPr>
          <p:cNvPr id="4" name="Marcador de contenido 3"/>
          <p:cNvSpPr>
            <a:spLocks noGrp="1"/>
          </p:cNvSpPr>
          <p:nvPr>
            <p:ph idx="1"/>
          </p:nvPr>
        </p:nvSpPr>
        <p:spPr>
          <a:xfrm>
            <a:off x="989061" y="1661826"/>
            <a:ext cx="8596668" cy="3880773"/>
          </a:xfrm>
        </p:spPr>
        <p:txBody>
          <a:bodyPr>
            <a:normAutofit/>
          </a:bodyPr>
          <a:lstStyle/>
          <a:p>
            <a:pPr algn="just"/>
            <a:r>
              <a:rPr lang="es-MX" sz="2800" dirty="0"/>
              <a:t>Programar en lenguaje ensamblador aplicaciones de software o hardware para tener el control total de un sistema de </a:t>
            </a:r>
            <a:r>
              <a:rPr lang="es-MX" sz="2800" dirty="0" smtClean="0"/>
              <a:t>computo, </a:t>
            </a:r>
            <a:r>
              <a:rPr lang="es-MX" sz="2800" dirty="0"/>
              <a:t>utilizando para dicho aprendizaje un equipo de computo o un microcontrolador.</a:t>
            </a:r>
          </a:p>
          <a:p>
            <a:endParaRPr lang="es-MX" sz="2800" dirty="0"/>
          </a:p>
        </p:txBody>
      </p:sp>
    </p:spTree>
    <p:extLst>
      <p:ext uri="{BB962C8B-B14F-4D97-AF65-F5344CB8AC3E}">
        <p14:creationId xmlns:p14="http://schemas.microsoft.com/office/powerpoint/2010/main" val="344853356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heel(1)">
                                      <p:cBhvr>
                                        <p:cTn id="12"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1897" y="847585"/>
            <a:ext cx="9320446" cy="3880773"/>
          </a:xfrm>
        </p:spPr>
        <p:txBody>
          <a:bodyPr>
            <a:noAutofit/>
          </a:bodyPr>
          <a:lstStyle/>
          <a:p>
            <a:pPr algn="just"/>
            <a:r>
              <a:rPr lang="es-MX" sz="2800" dirty="0"/>
              <a:t>Las operaciones más complejas se realizan combinando estas instrucciones sencillas, que pueden ser ejecutadas secuencialmente o mediante instrucciones de control de flujo</a:t>
            </a:r>
            <a:r>
              <a:rPr lang="es-MX" sz="2800" dirty="0" smtClean="0"/>
              <a:t>.</a:t>
            </a:r>
            <a:endParaRPr lang="es-MX" sz="2800" dirty="0"/>
          </a:p>
        </p:txBody>
      </p:sp>
      <p:pic>
        <p:nvPicPr>
          <p:cNvPr id="5" name="Imagen 4"/>
          <p:cNvPicPr>
            <a:picLocks noChangeAspect="1"/>
          </p:cNvPicPr>
          <p:nvPr/>
        </p:nvPicPr>
        <p:blipFill>
          <a:blip r:embed="rId2"/>
          <a:stretch>
            <a:fillRect/>
          </a:stretch>
        </p:blipFill>
        <p:spPr>
          <a:xfrm>
            <a:off x="4886391" y="3956014"/>
            <a:ext cx="2945346" cy="2031129"/>
          </a:xfrm>
          <a:prstGeom prst="rect">
            <a:avLst/>
          </a:prstGeom>
        </p:spPr>
      </p:pic>
    </p:spTree>
    <p:extLst>
      <p:ext uri="{BB962C8B-B14F-4D97-AF65-F5344CB8AC3E}">
        <p14:creationId xmlns:p14="http://schemas.microsoft.com/office/powerpoint/2010/main" val="407264226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0125" y="150899"/>
            <a:ext cx="10208525" cy="3880773"/>
          </a:xfrm>
        </p:spPr>
        <p:txBody>
          <a:bodyPr>
            <a:noAutofit/>
          </a:bodyPr>
          <a:lstStyle/>
          <a:p>
            <a:pPr algn="just"/>
            <a:r>
              <a:rPr lang="es-MX" sz="2800" dirty="0" smtClean="0"/>
              <a:t>Las </a:t>
            </a:r>
            <a:r>
              <a:rPr lang="es-MX" sz="2800" dirty="0"/>
              <a:t>operaciones disponibles en la mayoría de los conjuntos de instrucciones incluyen:</a:t>
            </a:r>
          </a:p>
          <a:p>
            <a:pPr algn="just">
              <a:buFont typeface="Wingdings" pitchFamily="2" charset="2"/>
              <a:buChar char="Ø"/>
            </a:pPr>
            <a:r>
              <a:rPr lang="es-MX" sz="2800" dirty="0">
                <a:solidFill>
                  <a:srgbClr val="00B0F0"/>
                </a:solidFill>
              </a:rPr>
              <a:t>mover</a:t>
            </a:r>
          </a:p>
          <a:p>
            <a:pPr lvl="1" algn="just"/>
            <a:r>
              <a:rPr lang="es-MX" sz="2800" dirty="0"/>
              <a:t>llenar un registro con un valor </a:t>
            </a:r>
            <a:r>
              <a:rPr lang="es-MX" sz="2800" dirty="0" smtClean="0"/>
              <a:t>constante.</a:t>
            </a:r>
            <a:endParaRPr lang="es-MX" sz="2800" dirty="0"/>
          </a:p>
          <a:p>
            <a:pPr lvl="1" algn="just"/>
            <a:r>
              <a:rPr lang="es-MX" sz="2800" dirty="0"/>
              <a:t>mover datos de una posición de memoria a un registro o </a:t>
            </a:r>
            <a:r>
              <a:rPr lang="es-MX" sz="2800" dirty="0" smtClean="0"/>
              <a:t>viceversa.</a:t>
            </a:r>
            <a:endParaRPr lang="es-MX" sz="2800" dirty="0"/>
          </a:p>
          <a:p>
            <a:pPr lvl="1" algn="just"/>
            <a:r>
              <a:rPr lang="es-MX" sz="2800" dirty="0"/>
              <a:t>escribir y leer datos de </a:t>
            </a:r>
            <a:r>
              <a:rPr lang="es-MX" sz="2800" dirty="0" smtClean="0"/>
              <a:t>dispositivos.</a:t>
            </a:r>
            <a:endParaRPr lang="es-MX" sz="2800" dirty="0"/>
          </a:p>
          <a:p>
            <a:pPr algn="just"/>
            <a:endParaRPr lang="es-MX" sz="2800" dirty="0"/>
          </a:p>
        </p:txBody>
      </p:sp>
      <p:pic>
        <p:nvPicPr>
          <p:cNvPr id="5" name="Imagen 4"/>
          <p:cNvPicPr>
            <a:picLocks noChangeAspect="1"/>
          </p:cNvPicPr>
          <p:nvPr/>
        </p:nvPicPr>
        <p:blipFill>
          <a:blip r:embed="rId2"/>
          <a:stretch>
            <a:fillRect/>
          </a:stretch>
        </p:blipFill>
        <p:spPr>
          <a:xfrm>
            <a:off x="7150620" y="4826871"/>
            <a:ext cx="2945346" cy="2031129"/>
          </a:xfrm>
          <a:prstGeom prst="rect">
            <a:avLst/>
          </a:prstGeom>
        </p:spPr>
      </p:pic>
    </p:spTree>
    <p:extLst>
      <p:ext uri="{BB962C8B-B14F-4D97-AF65-F5344CB8AC3E}">
        <p14:creationId xmlns:p14="http://schemas.microsoft.com/office/powerpoint/2010/main" val="313421489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91634" y="830553"/>
            <a:ext cx="8596668" cy="3880773"/>
          </a:xfrm>
        </p:spPr>
        <p:txBody>
          <a:bodyPr>
            <a:normAutofit lnSpcReduction="10000"/>
          </a:bodyPr>
          <a:lstStyle/>
          <a:p>
            <a:pPr>
              <a:buFont typeface="Wingdings" pitchFamily="2" charset="2"/>
              <a:buChar char="Ø"/>
            </a:pPr>
            <a:r>
              <a:rPr lang="es-MX" sz="3600" dirty="0">
                <a:solidFill>
                  <a:srgbClr val="00B0F0"/>
                </a:solidFill>
              </a:rPr>
              <a:t>computar</a:t>
            </a:r>
          </a:p>
          <a:p>
            <a:pPr lvl="1" algn="just"/>
            <a:r>
              <a:rPr lang="es-MX" sz="2800" dirty="0"/>
              <a:t>sumar, restar, multiplicar o dividir los valores de dos registros, colocando el resultado en uno de ellos o en otro </a:t>
            </a:r>
            <a:r>
              <a:rPr lang="es-MX" sz="2800" dirty="0" smtClean="0"/>
              <a:t>registro.</a:t>
            </a:r>
            <a:endParaRPr lang="es-MX" sz="2800" dirty="0"/>
          </a:p>
          <a:p>
            <a:pPr lvl="1" algn="just"/>
            <a:r>
              <a:rPr lang="es-MX" sz="2800" dirty="0"/>
              <a:t>realizar operaciones binarias, incluyendo operaciones </a:t>
            </a:r>
            <a:r>
              <a:rPr lang="es-MX" sz="2800" dirty="0" smtClean="0"/>
              <a:t>lógicas. </a:t>
            </a:r>
            <a:r>
              <a:rPr lang="es-MX" sz="2800" dirty="0"/>
              <a:t>(AND/OR/XOR/NOT)</a:t>
            </a:r>
          </a:p>
          <a:p>
            <a:pPr lvl="1" algn="just"/>
            <a:r>
              <a:rPr lang="es-MX" sz="2800" dirty="0"/>
              <a:t>comparar valores entre registros (mayor, menor, igual</a:t>
            </a:r>
            <a:r>
              <a:rPr lang="es-MX" sz="2800" dirty="0" smtClean="0"/>
              <a:t>).</a:t>
            </a:r>
            <a:endParaRPr lang="es-MX" sz="2800" dirty="0"/>
          </a:p>
          <a:p>
            <a:pPr algn="just"/>
            <a:endParaRPr lang="es-MX" sz="2800" dirty="0"/>
          </a:p>
        </p:txBody>
      </p:sp>
      <p:pic>
        <p:nvPicPr>
          <p:cNvPr id="7" name="Imagen 6"/>
          <p:cNvPicPr>
            <a:picLocks noChangeAspect="1"/>
          </p:cNvPicPr>
          <p:nvPr/>
        </p:nvPicPr>
        <p:blipFill>
          <a:blip r:embed="rId2"/>
          <a:stretch>
            <a:fillRect/>
          </a:stretch>
        </p:blipFill>
        <p:spPr>
          <a:xfrm>
            <a:off x="4886758" y="4383968"/>
            <a:ext cx="1356014" cy="1651740"/>
          </a:xfrm>
          <a:prstGeom prst="rect">
            <a:avLst/>
          </a:prstGeom>
        </p:spPr>
      </p:pic>
    </p:spTree>
    <p:extLst>
      <p:ext uri="{BB962C8B-B14F-4D97-AF65-F5344CB8AC3E}">
        <p14:creationId xmlns:p14="http://schemas.microsoft.com/office/powerpoint/2010/main" val="176531467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2439" y="584891"/>
            <a:ext cx="9381066" cy="4469587"/>
          </a:xfrm>
        </p:spPr>
        <p:txBody>
          <a:bodyPr>
            <a:normAutofit/>
          </a:bodyPr>
          <a:lstStyle/>
          <a:p>
            <a:pPr>
              <a:buFont typeface="Wingdings" pitchFamily="2" charset="2"/>
              <a:buChar char="Ø"/>
            </a:pPr>
            <a:r>
              <a:rPr lang="es-MX" sz="4000" dirty="0">
                <a:solidFill>
                  <a:srgbClr val="00B0F0"/>
                </a:solidFill>
              </a:rPr>
              <a:t>A</a:t>
            </a:r>
            <a:r>
              <a:rPr lang="es-MX" sz="4000" dirty="0" smtClean="0">
                <a:solidFill>
                  <a:srgbClr val="00B0F0"/>
                </a:solidFill>
              </a:rPr>
              <a:t>fectar </a:t>
            </a:r>
            <a:r>
              <a:rPr lang="es-MX" sz="4000" dirty="0">
                <a:solidFill>
                  <a:srgbClr val="00B0F0"/>
                </a:solidFill>
              </a:rPr>
              <a:t>el flujo del programa</a:t>
            </a:r>
          </a:p>
          <a:p>
            <a:pPr lvl="1" algn="just"/>
            <a:r>
              <a:rPr lang="es-MX" sz="2800" dirty="0"/>
              <a:t>saltar a otra posición en el programa y ejecutar </a:t>
            </a:r>
            <a:r>
              <a:rPr lang="es-MX" sz="2800" dirty="0" smtClean="0"/>
              <a:t>instrucciones en esa nueva posición.</a:t>
            </a:r>
            <a:endParaRPr lang="es-MX" sz="2800" dirty="0"/>
          </a:p>
          <a:p>
            <a:pPr lvl="1" algn="just"/>
            <a:r>
              <a:rPr lang="es-MX" sz="2800" dirty="0"/>
              <a:t>saltar si se cumplen ciertas condiciones (IF)</a:t>
            </a:r>
          </a:p>
          <a:p>
            <a:pPr lvl="1" algn="just"/>
            <a:r>
              <a:rPr lang="es-MX" sz="2800" dirty="0"/>
              <a:t>saltar a otra posición, pero guardar el punto de salida para retornar (CALL, llamada a subrutinas)</a:t>
            </a:r>
          </a:p>
          <a:p>
            <a:endParaRPr lang="es-MX" sz="5100" dirty="0"/>
          </a:p>
        </p:txBody>
      </p:sp>
      <p:pic>
        <p:nvPicPr>
          <p:cNvPr id="4" name="Imagen 3"/>
          <p:cNvPicPr>
            <a:picLocks noChangeAspect="1"/>
          </p:cNvPicPr>
          <p:nvPr/>
        </p:nvPicPr>
        <p:blipFill>
          <a:blip r:embed="rId2"/>
          <a:stretch>
            <a:fillRect/>
          </a:stretch>
        </p:blipFill>
        <p:spPr>
          <a:xfrm>
            <a:off x="1318068" y="4553735"/>
            <a:ext cx="7315200" cy="1189759"/>
          </a:xfrm>
          <a:prstGeom prst="rect">
            <a:avLst/>
          </a:prstGeom>
        </p:spPr>
      </p:pic>
      <p:pic>
        <p:nvPicPr>
          <p:cNvPr id="5" name="Imagen 4"/>
          <p:cNvPicPr>
            <a:picLocks noChangeAspect="1"/>
          </p:cNvPicPr>
          <p:nvPr/>
        </p:nvPicPr>
        <p:blipFill>
          <a:blip r:embed="rId3"/>
          <a:stretch>
            <a:fillRect/>
          </a:stretch>
        </p:blipFill>
        <p:spPr>
          <a:xfrm>
            <a:off x="8782060" y="2009866"/>
            <a:ext cx="1883084" cy="1925496"/>
          </a:xfrm>
          <a:prstGeom prst="ellipse">
            <a:avLst/>
          </a:prstGeom>
          <a:ln>
            <a:noFill/>
          </a:ln>
          <a:effectLst>
            <a:softEdge rad="112500"/>
          </a:effectLst>
        </p:spPr>
      </p:pic>
    </p:spTree>
    <p:extLst>
      <p:ext uri="{BB962C8B-B14F-4D97-AF65-F5344CB8AC3E}">
        <p14:creationId xmlns:p14="http://schemas.microsoft.com/office/powerpoint/2010/main" val="353123528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3" y="228600"/>
            <a:ext cx="8596668" cy="1320800"/>
          </a:xfrm>
        </p:spPr>
        <p:txBody>
          <a:bodyPr/>
          <a:lstStyle/>
          <a:p>
            <a:pPr algn="ctr"/>
            <a:r>
              <a:rPr lang="es-MX" dirty="0" smtClean="0"/>
              <a:t>Ventajas del lenguaje máquina</a:t>
            </a:r>
            <a:endParaRPr lang="es-MX" dirty="0"/>
          </a:p>
        </p:txBody>
      </p:sp>
      <p:sp>
        <p:nvSpPr>
          <p:cNvPr id="3" name="Marcador de contenido 2"/>
          <p:cNvSpPr>
            <a:spLocks noGrp="1"/>
          </p:cNvSpPr>
          <p:nvPr>
            <p:ph idx="1"/>
          </p:nvPr>
        </p:nvSpPr>
        <p:spPr>
          <a:xfrm>
            <a:off x="677333" y="1365931"/>
            <a:ext cx="8596668" cy="1899783"/>
          </a:xfrm>
        </p:spPr>
        <p:txBody>
          <a:bodyPr>
            <a:normAutofit fontScale="62500" lnSpcReduction="20000"/>
          </a:bodyPr>
          <a:lstStyle/>
          <a:p>
            <a:pPr algn="just"/>
            <a:r>
              <a:rPr lang="es-MX" sz="4500" dirty="0"/>
              <a:t>Posibilidad de </a:t>
            </a:r>
            <a:r>
              <a:rPr lang="es-MX" sz="4500" dirty="0" smtClean="0"/>
              <a:t>transferir </a:t>
            </a:r>
            <a:r>
              <a:rPr lang="es-MX" sz="4500" dirty="0"/>
              <a:t>un programa a la </a:t>
            </a:r>
            <a:r>
              <a:rPr lang="es-MX" sz="4500" dirty="0" smtClean="0"/>
              <a:t>memoria </a:t>
            </a:r>
            <a:r>
              <a:rPr lang="es-MX" sz="4500" dirty="0"/>
              <a:t>sin necesidad de traducción posterior, lo que supone una velocidad de ejecución superior a cualquier otro lenguaje de programación.</a:t>
            </a:r>
          </a:p>
          <a:p>
            <a:endParaRPr lang="es-MX" dirty="0"/>
          </a:p>
        </p:txBody>
      </p:sp>
      <p:pic>
        <p:nvPicPr>
          <p:cNvPr id="4" name="Imagen 3"/>
          <p:cNvPicPr>
            <a:picLocks noChangeAspect="1"/>
          </p:cNvPicPr>
          <p:nvPr/>
        </p:nvPicPr>
        <p:blipFill>
          <a:blip r:embed="rId2"/>
          <a:stretch>
            <a:fillRect/>
          </a:stretch>
        </p:blipFill>
        <p:spPr>
          <a:xfrm>
            <a:off x="2797906" y="3815932"/>
            <a:ext cx="4355523" cy="2173994"/>
          </a:xfrm>
          <a:prstGeom prst="rect">
            <a:avLst/>
          </a:prstGeom>
        </p:spPr>
      </p:pic>
    </p:spTree>
    <p:extLst>
      <p:ext uri="{BB962C8B-B14F-4D97-AF65-F5344CB8AC3E}">
        <p14:creationId xmlns:p14="http://schemas.microsoft.com/office/powerpoint/2010/main" val="1786533266"/>
      </p:ext>
    </p:extLst>
  </p:cSld>
  <p:clrMapOvr>
    <a:masterClrMapping/>
  </p:clrMapOvr>
  <p:transition spd="slow">
    <p:comb/>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Desventajas del lenguaje máquina</a:t>
            </a:r>
            <a:endParaRPr lang="es-MX" dirty="0"/>
          </a:p>
        </p:txBody>
      </p:sp>
      <p:sp>
        <p:nvSpPr>
          <p:cNvPr id="3" name="Marcador de contenido 2"/>
          <p:cNvSpPr>
            <a:spLocks noGrp="1"/>
          </p:cNvSpPr>
          <p:nvPr>
            <p:ph idx="1"/>
          </p:nvPr>
        </p:nvSpPr>
        <p:spPr>
          <a:xfrm>
            <a:off x="937106" y="1412443"/>
            <a:ext cx="8596668" cy="3880773"/>
          </a:xfrm>
        </p:spPr>
        <p:txBody>
          <a:bodyPr/>
          <a:lstStyle/>
          <a:p>
            <a:pPr marL="0" indent="0">
              <a:buNone/>
            </a:pPr>
            <a:endParaRPr lang="es-MX" dirty="0"/>
          </a:p>
          <a:p>
            <a:pPr algn="just"/>
            <a:r>
              <a:rPr lang="es-MX" sz="2800" dirty="0"/>
              <a:t>Dificultad y lentitud en la codificación.</a:t>
            </a:r>
          </a:p>
          <a:p>
            <a:pPr algn="just"/>
            <a:r>
              <a:rPr lang="es-MX" sz="2800" dirty="0"/>
              <a:t>Poca fiabilidad.</a:t>
            </a:r>
          </a:p>
          <a:p>
            <a:pPr algn="just"/>
            <a:r>
              <a:rPr lang="es-MX" sz="2800" dirty="0"/>
              <a:t>Gran dificultad para verificar y poner a punto los programas.</a:t>
            </a:r>
          </a:p>
          <a:p>
            <a:pPr algn="just"/>
            <a:r>
              <a:rPr lang="es-MX" sz="2800" dirty="0"/>
              <a:t>Los programas solo son ejecutables en el mismo procesador (CPU).</a:t>
            </a:r>
          </a:p>
        </p:txBody>
      </p:sp>
      <p:pic>
        <p:nvPicPr>
          <p:cNvPr id="4" name="Imagen 3"/>
          <p:cNvPicPr>
            <a:picLocks noChangeAspect="1"/>
          </p:cNvPicPr>
          <p:nvPr/>
        </p:nvPicPr>
        <p:blipFill>
          <a:blip r:embed="rId2"/>
          <a:stretch>
            <a:fillRect/>
          </a:stretch>
        </p:blipFill>
        <p:spPr>
          <a:xfrm>
            <a:off x="8129402" y="1412441"/>
            <a:ext cx="1141268" cy="1430389"/>
          </a:xfrm>
          <a:prstGeom prst="rect">
            <a:avLst/>
          </a:prstGeom>
        </p:spPr>
      </p:pic>
      <p:pic>
        <p:nvPicPr>
          <p:cNvPr id="6" name="Imagen 5"/>
          <p:cNvPicPr>
            <a:picLocks noChangeAspect="1"/>
          </p:cNvPicPr>
          <p:nvPr/>
        </p:nvPicPr>
        <p:blipFill>
          <a:blip r:embed="rId3"/>
          <a:stretch>
            <a:fillRect/>
          </a:stretch>
        </p:blipFill>
        <p:spPr>
          <a:xfrm>
            <a:off x="5503038" y="4445144"/>
            <a:ext cx="2184256" cy="2184256"/>
          </a:xfrm>
          <a:prstGeom prst="rect">
            <a:avLst/>
          </a:prstGeom>
        </p:spPr>
      </p:pic>
    </p:spTree>
    <p:extLst>
      <p:ext uri="{BB962C8B-B14F-4D97-AF65-F5344CB8AC3E}">
        <p14:creationId xmlns:p14="http://schemas.microsoft.com/office/powerpoint/2010/main" val="2773360416"/>
      </p:ext>
    </p:extLst>
  </p:cSld>
  <p:clrMapOvr>
    <a:masterClrMapping/>
  </p:clrMapOvr>
  <p:transition spd="slow">
    <p:cove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04302" y="845127"/>
            <a:ext cx="8596668" cy="1320800"/>
          </a:xfrm>
        </p:spPr>
        <p:txBody>
          <a:bodyPr>
            <a:normAutofit/>
          </a:bodyPr>
          <a:lstStyle/>
          <a:p>
            <a:pPr algn="ctr"/>
            <a:r>
              <a:rPr lang="es-MX" sz="5400" dirty="0" smtClean="0"/>
              <a:t>Sistema Numérico</a:t>
            </a:r>
            <a:endParaRPr lang="es-MX" sz="5400" dirty="0"/>
          </a:p>
        </p:txBody>
      </p:sp>
      <p:pic>
        <p:nvPicPr>
          <p:cNvPr id="5" name="Picture 2" descr="Resultado de imagen para sistemas numerico defini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7857" y="2151970"/>
            <a:ext cx="3618592" cy="361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9643271"/>
      </p:ext>
    </p:extLst>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55171" y="1855151"/>
            <a:ext cx="9165772" cy="2677656"/>
          </a:xfrm>
          <a:prstGeom prst="rect">
            <a:avLst/>
          </a:prstGeom>
        </p:spPr>
        <p:txBody>
          <a:bodyPr wrap="square">
            <a:spAutoFit/>
          </a:bodyPr>
          <a:lstStyle/>
          <a:p>
            <a:pPr algn="just"/>
            <a:r>
              <a:rPr lang="es-ES" sz="2800" dirty="0">
                <a:solidFill>
                  <a:schemeClr val="tx1">
                    <a:lumMod val="75000"/>
                    <a:lumOff val="25000"/>
                  </a:schemeClr>
                </a:solidFill>
              </a:rPr>
              <a:t>S</a:t>
            </a:r>
            <a:r>
              <a:rPr lang="es-ES" sz="2800" dirty="0" smtClean="0">
                <a:solidFill>
                  <a:schemeClr val="tx1">
                    <a:lumMod val="75000"/>
                    <a:lumOff val="25000"/>
                  </a:schemeClr>
                </a:solidFill>
              </a:rPr>
              <a:t>on </a:t>
            </a:r>
            <a:r>
              <a:rPr lang="es-ES" sz="2800" dirty="0">
                <a:solidFill>
                  <a:schemeClr val="tx1">
                    <a:lumMod val="75000"/>
                    <a:lumOff val="25000"/>
                  </a:schemeClr>
                </a:solidFill>
              </a:rPr>
              <a:t>un conjunto de símbolos y reglas que se utilizan para representar datos numéricos o cantidades. </a:t>
            </a:r>
            <a:endParaRPr lang="es-ES" sz="2800" dirty="0" smtClean="0">
              <a:solidFill>
                <a:schemeClr val="tx1">
                  <a:lumMod val="75000"/>
                  <a:lumOff val="25000"/>
                </a:schemeClr>
              </a:solidFill>
            </a:endParaRPr>
          </a:p>
          <a:p>
            <a:pPr algn="just"/>
            <a:endParaRPr lang="es-ES" sz="2800" dirty="0">
              <a:solidFill>
                <a:schemeClr val="tx1">
                  <a:lumMod val="75000"/>
                  <a:lumOff val="25000"/>
                </a:schemeClr>
              </a:solidFill>
            </a:endParaRPr>
          </a:p>
          <a:p>
            <a:pPr algn="just"/>
            <a:r>
              <a:rPr lang="es-ES" sz="2800" dirty="0" smtClean="0">
                <a:solidFill>
                  <a:schemeClr val="tx1">
                    <a:lumMod val="75000"/>
                    <a:lumOff val="25000"/>
                  </a:schemeClr>
                </a:solidFill>
              </a:rPr>
              <a:t>Se </a:t>
            </a:r>
            <a:r>
              <a:rPr lang="es-ES" sz="2800" dirty="0">
                <a:solidFill>
                  <a:schemeClr val="tx1">
                    <a:lumMod val="75000"/>
                    <a:lumOff val="25000"/>
                  </a:schemeClr>
                </a:solidFill>
              </a:rPr>
              <a:t>caracterizan por </a:t>
            </a:r>
            <a:r>
              <a:rPr lang="es-ES" sz="2800" dirty="0" smtClean="0">
                <a:solidFill>
                  <a:schemeClr val="tx1">
                    <a:lumMod val="75000"/>
                    <a:lumOff val="25000"/>
                  </a:schemeClr>
                </a:solidFill>
              </a:rPr>
              <a:t>una </a:t>
            </a:r>
            <a:r>
              <a:rPr lang="es-ES" sz="2800" dirty="0">
                <a:solidFill>
                  <a:schemeClr val="tx1">
                    <a:lumMod val="75000"/>
                    <a:lumOff val="25000"/>
                  </a:schemeClr>
                </a:solidFill>
              </a:rPr>
              <a:t>base que </a:t>
            </a:r>
            <a:r>
              <a:rPr lang="es-ES" sz="2800" dirty="0" smtClean="0">
                <a:solidFill>
                  <a:schemeClr val="tx1">
                    <a:lumMod val="75000"/>
                    <a:lumOff val="25000"/>
                  </a:schemeClr>
                </a:solidFill>
              </a:rPr>
              <a:t>indica </a:t>
            </a:r>
            <a:r>
              <a:rPr lang="es-ES" sz="2800" dirty="0">
                <a:solidFill>
                  <a:schemeClr val="tx1">
                    <a:lumMod val="75000"/>
                    <a:lumOff val="25000"/>
                  </a:schemeClr>
                </a:solidFill>
              </a:rPr>
              <a:t>el número de símbolos </a:t>
            </a:r>
            <a:r>
              <a:rPr lang="es-ES" sz="2800" dirty="0" smtClean="0">
                <a:solidFill>
                  <a:schemeClr val="tx1">
                    <a:lumMod val="75000"/>
                    <a:lumOff val="25000"/>
                  </a:schemeClr>
                </a:solidFill>
              </a:rPr>
              <a:t>distintos </a:t>
            </a:r>
            <a:r>
              <a:rPr lang="es-ES" sz="2800" dirty="0">
                <a:solidFill>
                  <a:schemeClr val="tx1">
                    <a:lumMod val="75000"/>
                    <a:lumOff val="25000"/>
                  </a:schemeClr>
                </a:solidFill>
              </a:rPr>
              <a:t>que utiliza y además es el coeficiente que determina cual es el valor de cada </a:t>
            </a:r>
            <a:r>
              <a:rPr lang="es-ES" sz="2800" dirty="0" smtClean="0">
                <a:solidFill>
                  <a:schemeClr val="tx1">
                    <a:lumMod val="75000"/>
                    <a:lumOff val="25000"/>
                  </a:schemeClr>
                </a:solidFill>
              </a:rPr>
              <a:t>símbolo.</a:t>
            </a:r>
            <a:endParaRPr lang="es-ES" sz="2800" dirty="0">
              <a:solidFill>
                <a:schemeClr val="tx1">
                  <a:lumMod val="75000"/>
                  <a:lumOff val="25000"/>
                </a:schemeClr>
              </a:solidFill>
            </a:endParaRPr>
          </a:p>
        </p:txBody>
      </p:sp>
      <p:sp>
        <p:nvSpPr>
          <p:cNvPr id="3" name="Título 1"/>
          <p:cNvSpPr txBox="1">
            <a:spLocks/>
          </p:cNvSpPr>
          <p:nvPr/>
        </p:nvSpPr>
        <p:spPr>
          <a:xfrm>
            <a:off x="696686" y="453241"/>
            <a:ext cx="8919227" cy="1320800"/>
          </a:xfrm>
          <a:prstGeom prst="rect">
            <a:avLst/>
          </a:prstGeom>
        </p:spPr>
        <p:txBody>
          <a:bodyPr>
            <a:normAutofit fontScale="92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5400" dirty="0" smtClean="0"/>
              <a:t>¿Que es un sistema numérico?</a:t>
            </a:r>
            <a:endParaRPr lang="es-MX" sz="5400" dirty="0"/>
          </a:p>
        </p:txBody>
      </p:sp>
    </p:spTree>
    <p:extLst>
      <p:ext uri="{BB962C8B-B14F-4D97-AF65-F5344CB8AC3E}">
        <p14:creationId xmlns:p14="http://schemas.microsoft.com/office/powerpoint/2010/main" val="39333853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74915" y="710311"/>
            <a:ext cx="8382000" cy="3385542"/>
          </a:xfrm>
          <a:prstGeom prst="rect">
            <a:avLst/>
          </a:prstGeom>
        </p:spPr>
        <p:txBody>
          <a:bodyPr wrap="square">
            <a:spAutoFit/>
          </a:bodyPr>
          <a:lstStyle/>
          <a:p>
            <a:pPr marL="457200" indent="-457200" algn="just">
              <a:buFont typeface="Wingdings" pitchFamily="2" charset="2"/>
              <a:buChar char="ü"/>
            </a:pPr>
            <a:r>
              <a:rPr lang="es-ES" sz="2800" dirty="0" smtClean="0">
                <a:solidFill>
                  <a:srgbClr val="00B0F0"/>
                </a:solidFill>
              </a:rPr>
              <a:t>Sistema Decimal.</a:t>
            </a:r>
          </a:p>
          <a:p>
            <a:pPr algn="just"/>
            <a:endParaRPr lang="es-ES" sz="2800" dirty="0"/>
          </a:p>
          <a:p>
            <a:pPr algn="just"/>
            <a:r>
              <a:rPr lang="es-ES" sz="2800" dirty="0" smtClean="0"/>
              <a:t>Este sistema se </a:t>
            </a:r>
            <a:r>
              <a:rPr lang="es-ES" sz="2800" dirty="0"/>
              <a:t>encarga de la representación de las cantidades empleando diez </a:t>
            </a:r>
            <a:r>
              <a:rPr lang="es-ES" sz="2800" dirty="0" smtClean="0"/>
              <a:t>dígitos diferentes que son : </a:t>
            </a:r>
            <a:r>
              <a:rPr lang="es-ES" sz="2800" dirty="0"/>
              <a:t>0 (cero), 1 (uno), 2 (dos), 3 (tres), 4 (cuatro), 5 (cinco), 6 (seis), 7 (siete), 8 (ocho) y 9 (nueve).</a:t>
            </a:r>
          </a:p>
          <a:p>
            <a:endParaRPr lang="es-ES" dirty="0"/>
          </a:p>
        </p:txBody>
      </p:sp>
      <p:pic>
        <p:nvPicPr>
          <p:cNvPr id="5122" name="Picture 2" descr="Resultado de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9375" y="3815442"/>
            <a:ext cx="2914196" cy="21856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5817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74915" y="710311"/>
            <a:ext cx="8382000" cy="2646878"/>
          </a:xfrm>
          <a:prstGeom prst="rect">
            <a:avLst/>
          </a:prstGeom>
        </p:spPr>
        <p:txBody>
          <a:bodyPr wrap="square">
            <a:spAutoFit/>
          </a:bodyPr>
          <a:lstStyle/>
          <a:p>
            <a:pPr marL="457200" indent="-457200" algn="just">
              <a:buFont typeface="Wingdings" pitchFamily="2" charset="2"/>
              <a:buChar char="ü"/>
            </a:pPr>
            <a:r>
              <a:rPr lang="es-ES" sz="3200" dirty="0" smtClean="0">
                <a:solidFill>
                  <a:srgbClr val="00B0F0"/>
                </a:solidFill>
              </a:rPr>
              <a:t>Sistema Binario.</a:t>
            </a:r>
          </a:p>
          <a:p>
            <a:pPr algn="just"/>
            <a:endParaRPr lang="es-ES" sz="3200" dirty="0"/>
          </a:p>
          <a:p>
            <a:pPr algn="just"/>
            <a:r>
              <a:rPr lang="es-ES" sz="2800" dirty="0" smtClean="0"/>
              <a:t>Este sistema se </a:t>
            </a:r>
            <a:r>
              <a:rPr lang="es-ES" sz="2800" dirty="0"/>
              <a:t>encarga de la representación de las cantidades empleando </a:t>
            </a:r>
            <a:r>
              <a:rPr lang="es-ES" sz="2800" dirty="0" smtClean="0"/>
              <a:t>únicamente dos dígitos diferentes que son : </a:t>
            </a:r>
            <a:r>
              <a:rPr lang="es-ES" sz="2800" dirty="0"/>
              <a:t>0 (cero), 1 (uno</a:t>
            </a:r>
            <a:r>
              <a:rPr lang="es-ES" sz="2800" dirty="0" smtClean="0"/>
              <a:t>).</a:t>
            </a:r>
            <a:endParaRPr lang="es-ES" sz="2800" dirty="0"/>
          </a:p>
          <a:p>
            <a:endParaRPr lang="es-ES" dirty="0"/>
          </a:p>
        </p:txBody>
      </p:sp>
      <p:pic>
        <p:nvPicPr>
          <p:cNvPr id="2052" name="Picture 4" descr="Resultado de imagen para sistema binario defini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3432" y="3766457"/>
            <a:ext cx="3810000"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63093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98216" y="619991"/>
            <a:ext cx="8596668" cy="782782"/>
          </a:xfrm>
        </p:spPr>
        <p:txBody>
          <a:bodyPr>
            <a:normAutofit/>
          </a:bodyPr>
          <a:lstStyle/>
          <a:p>
            <a:pPr algn="ctr"/>
            <a:r>
              <a:rPr lang="es-MX" sz="4400" dirty="0"/>
              <a:t>Secuencia didáctica </a:t>
            </a:r>
          </a:p>
        </p:txBody>
      </p:sp>
      <p:sp>
        <p:nvSpPr>
          <p:cNvPr id="3" name="2 Rectángulo"/>
          <p:cNvSpPr/>
          <p:nvPr/>
        </p:nvSpPr>
        <p:spPr>
          <a:xfrm>
            <a:off x="818867" y="1497420"/>
            <a:ext cx="8993874" cy="3016210"/>
          </a:xfrm>
          <a:prstGeom prst="rect">
            <a:avLst/>
          </a:prstGeom>
        </p:spPr>
        <p:txBody>
          <a:bodyPr wrap="square">
            <a:spAutoFit/>
          </a:bodyPr>
          <a:lstStyle/>
          <a:p>
            <a:pPr marL="514350" indent="-514350">
              <a:lnSpc>
                <a:spcPct val="150000"/>
              </a:lnSpc>
              <a:buFont typeface="+mj-lt"/>
              <a:buAutoNum type="arabicPeriod"/>
            </a:pPr>
            <a:r>
              <a:rPr lang="es-MX" sz="2800" dirty="0"/>
              <a:t>Aprendizaje sobre el lenguaje </a:t>
            </a:r>
            <a:r>
              <a:rPr lang="es-MX" sz="2800" dirty="0" smtClean="0"/>
              <a:t>ensamblador.</a:t>
            </a:r>
          </a:p>
          <a:p>
            <a:pPr marL="514350" indent="-514350">
              <a:lnSpc>
                <a:spcPct val="150000"/>
              </a:lnSpc>
              <a:buFont typeface="+mj-lt"/>
              <a:buAutoNum type="arabicPeriod"/>
            </a:pPr>
            <a:r>
              <a:rPr lang="es-MX" sz="2800" dirty="0"/>
              <a:t>Que es el lenguaje </a:t>
            </a:r>
            <a:r>
              <a:rPr lang="es-MX" sz="2800" dirty="0" smtClean="0"/>
              <a:t>máquina </a:t>
            </a:r>
            <a:r>
              <a:rPr lang="es-MX" sz="2800" dirty="0"/>
              <a:t>y sus </a:t>
            </a:r>
            <a:r>
              <a:rPr lang="es-MX" sz="2800" dirty="0" smtClean="0"/>
              <a:t>componentes.</a:t>
            </a:r>
          </a:p>
          <a:p>
            <a:pPr marL="514350" indent="-514350">
              <a:lnSpc>
                <a:spcPct val="150000"/>
              </a:lnSpc>
              <a:buFont typeface="+mj-lt"/>
              <a:buAutoNum type="arabicPeriod"/>
            </a:pPr>
            <a:r>
              <a:rPr lang="es-MX" sz="2800" dirty="0"/>
              <a:t>Sistemas </a:t>
            </a:r>
            <a:r>
              <a:rPr lang="es-MX" sz="2800" dirty="0" smtClean="0"/>
              <a:t>numéricos.</a:t>
            </a:r>
            <a:endParaRPr lang="es-MX" sz="2800" dirty="0"/>
          </a:p>
          <a:p>
            <a:endParaRPr lang="es-MX" sz="2800" dirty="0"/>
          </a:p>
          <a:p>
            <a:pPr algn="ctr"/>
            <a:endParaRPr lang="es-MX" dirty="0"/>
          </a:p>
          <a:p>
            <a:pPr algn="ctr"/>
            <a:endParaRPr lang="es-MX" dirty="0"/>
          </a:p>
        </p:txBody>
      </p:sp>
    </p:spTree>
    <p:extLst>
      <p:ext uri="{BB962C8B-B14F-4D97-AF65-F5344CB8AC3E}">
        <p14:creationId xmlns:p14="http://schemas.microsoft.com/office/powerpoint/2010/main" val="157557546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74915" y="293048"/>
            <a:ext cx="8806542" cy="3077766"/>
          </a:xfrm>
          <a:prstGeom prst="rect">
            <a:avLst/>
          </a:prstGeom>
        </p:spPr>
        <p:txBody>
          <a:bodyPr wrap="square">
            <a:spAutoFit/>
          </a:bodyPr>
          <a:lstStyle/>
          <a:p>
            <a:pPr marL="457200" indent="-457200" algn="just">
              <a:buFont typeface="Wingdings" pitchFamily="2" charset="2"/>
              <a:buChar char="ü"/>
            </a:pPr>
            <a:r>
              <a:rPr lang="es-ES" sz="3200" dirty="0" smtClean="0">
                <a:solidFill>
                  <a:srgbClr val="00B0F0"/>
                </a:solidFill>
              </a:rPr>
              <a:t>Sistema Hexadecimal.</a:t>
            </a:r>
          </a:p>
          <a:p>
            <a:pPr algn="just"/>
            <a:endParaRPr lang="es-ES" sz="3200" dirty="0"/>
          </a:p>
          <a:p>
            <a:pPr algn="just"/>
            <a:r>
              <a:rPr lang="es-ES" sz="2800" dirty="0" smtClean="0"/>
              <a:t>Este sistema se </a:t>
            </a:r>
            <a:r>
              <a:rPr lang="es-ES" sz="2800" dirty="0"/>
              <a:t>encarga de la representación de las cantidades empleando </a:t>
            </a:r>
            <a:r>
              <a:rPr lang="es-ES" sz="2800" dirty="0" smtClean="0"/>
              <a:t>dieciséis dígitos diferentes que son : </a:t>
            </a:r>
            <a:r>
              <a:rPr lang="es-ES" sz="2800" dirty="0"/>
              <a:t>0 </a:t>
            </a:r>
            <a:r>
              <a:rPr lang="es-ES" sz="2800" dirty="0" smtClean="0"/>
              <a:t>, </a:t>
            </a:r>
            <a:r>
              <a:rPr lang="es-ES" sz="2800" dirty="0"/>
              <a:t>1 </a:t>
            </a:r>
            <a:r>
              <a:rPr lang="es-ES" sz="2800" dirty="0" smtClean="0"/>
              <a:t>, 2, 3, 4, 5, 6, 7, 8, 9, A (10), B (11), C(12), D(13), E(14), F(15).</a:t>
            </a:r>
          </a:p>
          <a:p>
            <a:endParaRPr lang="es-ES" dirty="0"/>
          </a:p>
        </p:txBody>
      </p:sp>
      <p:pic>
        <p:nvPicPr>
          <p:cNvPr id="6146" name="Picture 2" descr="Resultado de imagen para sistema hexadecimal defini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4061" y="3357189"/>
            <a:ext cx="3924300" cy="3152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905795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tusimagenesde.com/wp-content/uploads/2016/08/conclusiones-4.jpg"/>
          <p:cNvPicPr>
            <a:picLocks noChangeAspect="1" noChangeArrowheads="1"/>
          </p:cNvPicPr>
          <p:nvPr/>
        </p:nvPicPr>
        <p:blipFill>
          <a:blip r:embed="rId2"/>
          <a:srcRect/>
          <a:stretch>
            <a:fillRect/>
          </a:stretch>
        </p:blipFill>
        <p:spPr bwMode="auto">
          <a:xfrm>
            <a:off x="6255929" y="3695609"/>
            <a:ext cx="3162391" cy="3162391"/>
          </a:xfrm>
          <a:prstGeom prst="rect">
            <a:avLst/>
          </a:prstGeom>
          <a:noFill/>
        </p:spPr>
      </p:pic>
      <p:sp>
        <p:nvSpPr>
          <p:cNvPr id="2" name="Título 1"/>
          <p:cNvSpPr>
            <a:spLocks noGrp="1"/>
          </p:cNvSpPr>
          <p:nvPr>
            <p:ph type="title"/>
          </p:nvPr>
        </p:nvSpPr>
        <p:spPr>
          <a:xfrm>
            <a:off x="1268724" y="361702"/>
            <a:ext cx="8596668" cy="1320800"/>
          </a:xfrm>
        </p:spPr>
        <p:txBody>
          <a:bodyPr>
            <a:normAutofit/>
          </a:bodyPr>
          <a:lstStyle/>
          <a:p>
            <a:pPr algn="ctr"/>
            <a:r>
              <a:rPr lang="es-MX" sz="6600" b="1" dirty="0" smtClean="0"/>
              <a:t>Conclusiones</a:t>
            </a:r>
            <a:endParaRPr lang="es-MX" sz="6600" dirty="0"/>
          </a:p>
        </p:txBody>
      </p:sp>
      <p:sp>
        <p:nvSpPr>
          <p:cNvPr id="4" name="3 Rectángulo"/>
          <p:cNvSpPr/>
          <p:nvPr/>
        </p:nvSpPr>
        <p:spPr>
          <a:xfrm>
            <a:off x="805542" y="1821321"/>
            <a:ext cx="9013371" cy="954107"/>
          </a:xfrm>
          <a:prstGeom prst="rect">
            <a:avLst/>
          </a:prstGeom>
        </p:spPr>
        <p:txBody>
          <a:bodyPr wrap="square">
            <a:spAutoFit/>
          </a:bodyPr>
          <a:lstStyle/>
          <a:p>
            <a:pPr algn="just"/>
            <a:r>
              <a:rPr lang="es-ES" sz="2800" dirty="0"/>
              <a:t>El material sirve de apoyo para el desarrollo de la unidad 1 de la asignatura de </a:t>
            </a:r>
            <a:r>
              <a:rPr lang="es-ES" sz="2800" dirty="0" smtClean="0"/>
              <a:t>Lenguaje Ensamblador. </a:t>
            </a:r>
            <a:endParaRPr lang="es-ES" sz="2800" dirty="0"/>
          </a:p>
        </p:txBody>
      </p:sp>
    </p:spTree>
    <p:extLst>
      <p:ext uri="{BB962C8B-B14F-4D97-AF65-F5344CB8AC3E}">
        <p14:creationId xmlns:p14="http://schemas.microsoft.com/office/powerpoint/2010/main" val="2423996473"/>
      </p:ext>
    </p:extLst>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4800" b="1" dirty="0" smtClean="0"/>
              <a:t>Referencias</a:t>
            </a:r>
            <a:endParaRPr lang="es-MX" sz="4800" dirty="0"/>
          </a:p>
        </p:txBody>
      </p:sp>
      <p:sp>
        <p:nvSpPr>
          <p:cNvPr id="3" name="2 Marcador de contenido"/>
          <p:cNvSpPr>
            <a:spLocks noGrp="1"/>
          </p:cNvSpPr>
          <p:nvPr>
            <p:ph idx="1"/>
          </p:nvPr>
        </p:nvSpPr>
        <p:spPr>
          <a:xfrm>
            <a:off x="413657" y="1628326"/>
            <a:ext cx="9106005" cy="3880773"/>
          </a:xfrm>
        </p:spPr>
        <p:txBody>
          <a:bodyPr>
            <a:normAutofit/>
          </a:bodyPr>
          <a:lstStyle/>
          <a:p>
            <a:pPr algn="just">
              <a:buFont typeface="Wingdings" pitchFamily="2" charset="2"/>
              <a:buChar char="ü"/>
            </a:pPr>
            <a:r>
              <a:rPr lang="es-MX" sz="2400" b="1" dirty="0" smtClean="0"/>
              <a:t>Programación en lenguaje ensamblador, </a:t>
            </a:r>
            <a:r>
              <a:rPr lang="es-MX" sz="2400" dirty="0" smtClean="0"/>
              <a:t>William H. Murray and Chris H. </a:t>
            </a:r>
            <a:r>
              <a:rPr lang="es-MX" sz="2400" dirty="0" err="1" smtClean="0"/>
              <a:t>Pappas</a:t>
            </a:r>
            <a:r>
              <a:rPr lang="es-MX" sz="2400" dirty="0" smtClean="0"/>
              <a:t>, McGraw-Hill, 1987.</a:t>
            </a:r>
          </a:p>
          <a:p>
            <a:pPr algn="just">
              <a:buFont typeface="Wingdings" pitchFamily="2" charset="2"/>
              <a:buChar char="ü"/>
            </a:pPr>
            <a:r>
              <a:rPr lang="es-MX" sz="2400" b="1" dirty="0" smtClean="0"/>
              <a:t>Los microprocesadores Intel, arquitectura, programación e interfaces</a:t>
            </a:r>
            <a:r>
              <a:rPr lang="es-MX" sz="2400" dirty="0" smtClean="0"/>
              <a:t>,  Barry B. Brey,  Prentice Hall, 2006.</a:t>
            </a:r>
          </a:p>
          <a:p>
            <a:pPr algn="just">
              <a:buFont typeface="Wingdings" pitchFamily="2" charset="2"/>
              <a:buChar char="ü"/>
            </a:pPr>
            <a:r>
              <a:rPr lang="es-MX" sz="2400" b="1" dirty="0" smtClean="0"/>
              <a:t>Matemáticas Discretas y sus Aplicaciones</a:t>
            </a:r>
            <a:r>
              <a:rPr lang="es-MX" sz="2400" dirty="0" smtClean="0"/>
              <a:t>, </a:t>
            </a:r>
            <a:r>
              <a:rPr lang="es-ES" sz="2400" dirty="0"/>
              <a:t>Kenneth H. Rosen, McGraw-Hill, </a:t>
            </a:r>
            <a:r>
              <a:rPr lang="es-ES" sz="2400" dirty="0" smtClean="0"/>
              <a:t>2004.</a:t>
            </a:r>
            <a:r>
              <a:rPr lang="es-MX" sz="2400" dirty="0" smtClean="0"/>
              <a:t> </a:t>
            </a:r>
            <a:endParaRPr lang="es-MX"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5400" dirty="0" smtClean="0"/>
              <a:t>Contenido Temático </a:t>
            </a:r>
            <a:endParaRPr lang="es-MX" sz="5400" dirty="0"/>
          </a:p>
        </p:txBody>
      </p:sp>
      <p:sp>
        <p:nvSpPr>
          <p:cNvPr id="3" name="2 Marcador de contenido"/>
          <p:cNvSpPr>
            <a:spLocks noGrp="1"/>
          </p:cNvSpPr>
          <p:nvPr>
            <p:ph idx="1"/>
          </p:nvPr>
        </p:nvSpPr>
        <p:spPr>
          <a:xfrm>
            <a:off x="677333" y="1792099"/>
            <a:ext cx="9203645" cy="3880773"/>
          </a:xfrm>
        </p:spPr>
        <p:txBody>
          <a:bodyPr/>
          <a:lstStyle/>
          <a:p>
            <a:pPr algn="just"/>
            <a:r>
              <a:rPr lang="es-ES" sz="3600" dirty="0"/>
              <a:t>Entender para que se estudia </a:t>
            </a:r>
            <a:r>
              <a:rPr lang="es-ES" sz="3600" dirty="0" smtClean="0"/>
              <a:t>el lenguaje ensamblador</a:t>
            </a:r>
            <a:r>
              <a:rPr lang="es-MX" sz="3600" dirty="0" smtClean="0"/>
              <a:t>.</a:t>
            </a:r>
            <a:endParaRPr lang="es-MX" sz="3600" dirty="0" smtClean="0"/>
          </a:p>
          <a:p>
            <a:endParaRPr lang="es-MX" dirty="0"/>
          </a:p>
        </p:txBody>
      </p:sp>
      <p:pic>
        <p:nvPicPr>
          <p:cNvPr id="2050" name="Picture 2" descr="http://blog.wsibsns.mx/wp-content/uploads/2014/08/contenido.jpg"/>
          <p:cNvPicPr>
            <a:picLocks noChangeAspect="1" noChangeArrowheads="1"/>
          </p:cNvPicPr>
          <p:nvPr/>
        </p:nvPicPr>
        <p:blipFill>
          <a:blip r:embed="rId2"/>
          <a:srcRect/>
          <a:stretch>
            <a:fillRect/>
          </a:stretch>
        </p:blipFill>
        <p:spPr bwMode="auto">
          <a:xfrm>
            <a:off x="3016339" y="3351370"/>
            <a:ext cx="4181294" cy="3135971"/>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4400" dirty="0" smtClean="0"/>
              <a:t>Objetivo de la Unidad I</a:t>
            </a:r>
            <a:endParaRPr lang="es-MX" sz="4400" dirty="0"/>
          </a:p>
        </p:txBody>
      </p:sp>
      <p:sp>
        <p:nvSpPr>
          <p:cNvPr id="3" name="2 Marcador de contenido"/>
          <p:cNvSpPr>
            <a:spLocks noGrp="1"/>
          </p:cNvSpPr>
          <p:nvPr>
            <p:ph idx="1"/>
          </p:nvPr>
        </p:nvSpPr>
        <p:spPr>
          <a:xfrm>
            <a:off x="348343" y="1819395"/>
            <a:ext cx="9535886" cy="3880773"/>
          </a:xfrm>
        </p:spPr>
        <p:txBody>
          <a:bodyPr>
            <a:normAutofit/>
          </a:bodyPr>
          <a:lstStyle/>
          <a:p>
            <a:pPr algn="just">
              <a:buFont typeface="Wingdings" pitchFamily="2" charset="2"/>
              <a:buChar char="Ø"/>
            </a:pPr>
            <a:r>
              <a:rPr lang="es-ES" sz="3200" dirty="0"/>
              <a:t>Discernir la diferencia de usos del lenguaje ensamblador y lenguajes de </a:t>
            </a:r>
            <a:r>
              <a:rPr lang="es-ES" sz="3200" dirty="0" smtClean="0"/>
              <a:t>alto nivel </a:t>
            </a:r>
            <a:r>
              <a:rPr lang="es-ES" sz="3200" dirty="0"/>
              <a:t>así como las aplicaciones principales del lenguaje </a:t>
            </a:r>
            <a:r>
              <a:rPr lang="es-ES" sz="3200" dirty="0" smtClean="0"/>
              <a:t>ensamblador.</a:t>
            </a:r>
            <a:endParaRPr lang="es-MX" sz="3200" dirty="0"/>
          </a:p>
        </p:txBody>
      </p:sp>
      <p:pic>
        <p:nvPicPr>
          <p:cNvPr id="1026" name="Picture 2" descr="http://somosdcg.com/img/contenido-redes/contenido-redes-header.gif"/>
          <p:cNvPicPr>
            <a:picLocks noChangeAspect="1" noChangeArrowheads="1"/>
          </p:cNvPicPr>
          <p:nvPr/>
        </p:nvPicPr>
        <p:blipFill>
          <a:blip r:embed="rId2"/>
          <a:srcRect/>
          <a:stretch>
            <a:fillRect/>
          </a:stretch>
        </p:blipFill>
        <p:spPr bwMode="auto">
          <a:xfrm>
            <a:off x="2755083" y="3845151"/>
            <a:ext cx="5162550" cy="2924176"/>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8670" y="1773382"/>
            <a:ext cx="8596668" cy="1320800"/>
          </a:xfrm>
        </p:spPr>
        <p:txBody>
          <a:bodyPr>
            <a:normAutofit/>
          </a:bodyPr>
          <a:lstStyle/>
          <a:p>
            <a:pPr algn="ctr"/>
            <a:r>
              <a:rPr lang="es-MX" sz="5400" dirty="0" smtClean="0"/>
              <a:t>Lenguaje ensamblador </a:t>
            </a:r>
            <a:endParaRPr lang="es-MX" sz="5400" dirty="0"/>
          </a:p>
        </p:txBody>
      </p:sp>
      <p:pic>
        <p:nvPicPr>
          <p:cNvPr id="4" name="Imagen 3"/>
          <p:cNvPicPr>
            <a:picLocks noChangeAspect="1"/>
          </p:cNvPicPr>
          <p:nvPr/>
        </p:nvPicPr>
        <p:blipFill>
          <a:blip r:embed="rId2"/>
          <a:stretch>
            <a:fillRect/>
          </a:stretch>
        </p:blipFill>
        <p:spPr>
          <a:xfrm>
            <a:off x="3785909" y="3221182"/>
            <a:ext cx="3314700" cy="1781608"/>
          </a:xfrm>
          <a:prstGeom prst="ellipse">
            <a:avLst/>
          </a:prstGeom>
          <a:ln>
            <a:noFill/>
          </a:ln>
          <a:effectLst>
            <a:softEdge rad="112500"/>
          </a:effectLst>
        </p:spPr>
      </p:pic>
    </p:spTree>
    <p:extLst>
      <p:ext uri="{BB962C8B-B14F-4D97-AF65-F5344CB8AC3E}">
        <p14:creationId xmlns:p14="http://schemas.microsoft.com/office/powerpoint/2010/main" val="76777515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¿Qué es lenguaje ensamblador ?</a:t>
            </a:r>
            <a:br>
              <a:rPr lang="es-MX" dirty="0" smtClean="0"/>
            </a:br>
            <a:endParaRPr lang="es-MX" dirty="0"/>
          </a:p>
        </p:txBody>
      </p:sp>
      <p:sp>
        <p:nvSpPr>
          <p:cNvPr id="3" name="Marcador de contenido 2"/>
          <p:cNvSpPr>
            <a:spLocks noGrp="1"/>
          </p:cNvSpPr>
          <p:nvPr>
            <p:ph idx="1"/>
          </p:nvPr>
        </p:nvSpPr>
        <p:spPr>
          <a:xfrm>
            <a:off x="677333" y="1505962"/>
            <a:ext cx="9217293" cy="3880773"/>
          </a:xfrm>
        </p:spPr>
        <p:txBody>
          <a:bodyPr>
            <a:normAutofit/>
          </a:bodyPr>
          <a:lstStyle/>
          <a:p>
            <a:pPr algn="just"/>
            <a:r>
              <a:rPr lang="es-MX" sz="2800" dirty="0"/>
              <a:t>El lenguaje ensamblador es </a:t>
            </a:r>
            <a:r>
              <a:rPr lang="es-MX" sz="2800" dirty="0" smtClean="0"/>
              <a:t>un </a:t>
            </a:r>
            <a:r>
              <a:rPr lang="es-MX" sz="2800" dirty="0"/>
              <a:t>lenguaje de programación utilizado para escribir programas informáticos de bajo nivel, y constituye la representación más directa del </a:t>
            </a:r>
            <a:r>
              <a:rPr lang="es-MX" sz="2800" dirty="0" smtClean="0"/>
              <a:t>código </a:t>
            </a:r>
            <a:r>
              <a:rPr lang="es-MX" sz="2800" dirty="0"/>
              <a:t>máquina específico para cada arquitectura de computadoras </a:t>
            </a:r>
            <a:r>
              <a:rPr lang="es-MX" sz="2800" dirty="0" smtClean="0"/>
              <a:t>por </a:t>
            </a:r>
            <a:r>
              <a:rPr lang="es-MX" sz="2800" dirty="0"/>
              <a:t>un programador. </a:t>
            </a:r>
          </a:p>
        </p:txBody>
      </p:sp>
      <p:pic>
        <p:nvPicPr>
          <p:cNvPr id="4" name="Imagen 3"/>
          <p:cNvPicPr>
            <a:picLocks noChangeAspect="1"/>
          </p:cNvPicPr>
          <p:nvPr/>
        </p:nvPicPr>
        <p:blipFill>
          <a:blip r:embed="rId2"/>
          <a:stretch>
            <a:fillRect/>
          </a:stretch>
        </p:blipFill>
        <p:spPr>
          <a:xfrm>
            <a:off x="2427984" y="4226307"/>
            <a:ext cx="2102004" cy="25040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8258513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357427"/>
            <a:ext cx="9618732" cy="3880773"/>
          </a:xfrm>
        </p:spPr>
        <p:txBody>
          <a:bodyPr>
            <a:noAutofit/>
          </a:bodyPr>
          <a:lstStyle/>
          <a:p>
            <a:pPr algn="just"/>
            <a:r>
              <a:rPr lang="es-MX" sz="2800" dirty="0" smtClean="0"/>
              <a:t>El </a:t>
            </a:r>
            <a:r>
              <a:rPr lang="es-MX" sz="2800" dirty="0"/>
              <a:t>código máquina </a:t>
            </a:r>
            <a:r>
              <a:rPr lang="es-MX" sz="2800" dirty="0" smtClean="0"/>
              <a:t>es el </a:t>
            </a:r>
            <a:r>
              <a:rPr lang="es-MX" sz="2800" dirty="0"/>
              <a:t>único lenguaje que entienden los microcontroladores </a:t>
            </a:r>
            <a:r>
              <a:rPr lang="es-MX" sz="2800" dirty="0" smtClean="0"/>
              <a:t>y esta formado </a:t>
            </a:r>
            <a:r>
              <a:rPr lang="es-MX" sz="2800" dirty="0"/>
              <a:t>por ceros y unos del sistema binario</a:t>
            </a:r>
            <a:r>
              <a:rPr lang="es-MX" sz="2800" dirty="0" smtClean="0"/>
              <a:t>.</a:t>
            </a:r>
          </a:p>
          <a:p>
            <a:pPr algn="just"/>
            <a:endParaRPr lang="es-MX" sz="2800" dirty="0" smtClean="0"/>
          </a:p>
          <a:p>
            <a:pPr algn="just"/>
            <a:r>
              <a:rPr lang="es-MX" sz="2800" dirty="0"/>
              <a:t>El lenguaje ensamblador trabaja con nemónicos, </a:t>
            </a:r>
            <a:r>
              <a:rPr lang="es-MX" sz="2800" dirty="0" smtClean="0"/>
              <a:t>éstos </a:t>
            </a:r>
            <a:r>
              <a:rPr lang="es-MX" sz="2800" dirty="0"/>
              <a:t>son grupos de caracteres alfanuméricos que simbolizan las </a:t>
            </a:r>
            <a:r>
              <a:rPr lang="es-MX" sz="2800" dirty="0" smtClean="0"/>
              <a:t>tareas </a:t>
            </a:r>
            <a:r>
              <a:rPr lang="es-MX" sz="2800" dirty="0"/>
              <a:t>a </a:t>
            </a:r>
            <a:r>
              <a:rPr lang="es-MX" sz="2800" dirty="0" smtClean="0"/>
              <a:t>realizar.</a:t>
            </a:r>
          </a:p>
        </p:txBody>
      </p:sp>
      <p:pic>
        <p:nvPicPr>
          <p:cNvPr id="4" name="Imagen 3"/>
          <p:cNvPicPr>
            <a:picLocks noChangeAspect="1"/>
          </p:cNvPicPr>
          <p:nvPr/>
        </p:nvPicPr>
        <p:blipFill>
          <a:blip r:embed="rId2"/>
          <a:stretch>
            <a:fillRect/>
          </a:stretch>
        </p:blipFill>
        <p:spPr>
          <a:xfrm>
            <a:off x="7054102" y="1239250"/>
            <a:ext cx="1746531" cy="1143432"/>
          </a:xfrm>
          <a:prstGeom prst="ellipse">
            <a:avLst/>
          </a:prstGeom>
          <a:ln>
            <a:noFill/>
          </a:ln>
          <a:effectLst>
            <a:softEdge rad="112500"/>
          </a:effectLst>
        </p:spPr>
      </p:pic>
      <p:pic>
        <p:nvPicPr>
          <p:cNvPr id="5" name="Imagen 4"/>
          <p:cNvPicPr>
            <a:picLocks noChangeAspect="1"/>
          </p:cNvPicPr>
          <p:nvPr/>
        </p:nvPicPr>
        <p:blipFill>
          <a:blip r:embed="rId3"/>
          <a:stretch>
            <a:fillRect/>
          </a:stretch>
        </p:blipFill>
        <p:spPr>
          <a:xfrm>
            <a:off x="5330661" y="3439428"/>
            <a:ext cx="1723441" cy="1217180"/>
          </a:xfrm>
          <a:prstGeom prst="ellipse">
            <a:avLst/>
          </a:prstGeom>
          <a:ln>
            <a:noFill/>
          </a:ln>
          <a:effectLst>
            <a:softEdge rad="112500"/>
          </a:effectLst>
        </p:spPr>
      </p:pic>
    </p:spTree>
    <p:extLst>
      <p:ext uri="{BB962C8B-B14F-4D97-AF65-F5344CB8AC3E}">
        <p14:creationId xmlns:p14="http://schemas.microsoft.com/office/powerpoint/2010/main" val="4010896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randombar(horizontal)">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arn(inVertical)">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632</TotalTime>
  <Words>1302</Words>
  <Application>Microsoft Office PowerPoint</Application>
  <PresentationFormat>Personalizado</PresentationFormat>
  <Paragraphs>113</Paragraphs>
  <Slides>42</Slides>
  <Notes>0</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Faceta</vt:lpstr>
      <vt:lpstr>Universidad Autónoma del Estado de México  Centro Universitario UAEM Ecatepec</vt:lpstr>
      <vt:lpstr>Guion explicativo </vt:lpstr>
      <vt:lpstr>Objetivo de la asignatura</vt:lpstr>
      <vt:lpstr>Secuencia didáctica </vt:lpstr>
      <vt:lpstr>Contenido Temático </vt:lpstr>
      <vt:lpstr>Objetivo de la Unidad I</vt:lpstr>
      <vt:lpstr>Lenguaje ensamblador </vt:lpstr>
      <vt:lpstr>¿Qué es lenguaje ensamblador ? </vt:lpstr>
      <vt:lpstr>Presentación de PowerPoint</vt:lpstr>
      <vt:lpstr>Presentación de PowerPoint</vt:lpstr>
      <vt:lpstr>Presentación de PowerPoint</vt:lpstr>
      <vt:lpstr>El código fuente</vt:lpstr>
      <vt:lpstr>Presentación de PowerPoint</vt:lpstr>
      <vt:lpstr>Presentación de PowerPoint</vt:lpstr>
      <vt:lpstr>Presentación de PowerPoint</vt:lpstr>
      <vt:lpstr>Presentación de PowerPoint</vt:lpstr>
      <vt:lpstr>Campo de código</vt:lpstr>
      <vt:lpstr>Presentación de PowerPoint</vt:lpstr>
      <vt:lpstr>Presentación de PowerPoint</vt:lpstr>
      <vt:lpstr>Ventajas del Lenguaje ensamblador </vt:lpstr>
      <vt:lpstr>Presentación de PowerPoint</vt:lpstr>
      <vt:lpstr>¿Por qué aprender Lenguaje ensamblador?</vt:lpstr>
      <vt:lpstr>Presentación de PowerPoint</vt:lpstr>
      <vt:lpstr>Lenguaje Máquina </vt:lpstr>
      <vt:lpstr>¿Qué es el lenguaje máquina?</vt:lpstr>
      <vt:lpstr>Presentación de PowerPoint</vt:lpstr>
      <vt:lpstr>Presentación de PowerPoint</vt:lpstr>
      <vt:lpstr>¿Cómo esta formado el lenguaje maquina ?</vt:lpstr>
      <vt:lpstr>Presentación de PowerPoint</vt:lpstr>
      <vt:lpstr>Presentación de PowerPoint</vt:lpstr>
      <vt:lpstr>Presentación de PowerPoint</vt:lpstr>
      <vt:lpstr>Presentación de PowerPoint</vt:lpstr>
      <vt:lpstr>Presentación de PowerPoint</vt:lpstr>
      <vt:lpstr>Ventajas del lenguaje máquina</vt:lpstr>
      <vt:lpstr>Desventajas del lenguaje máquina</vt:lpstr>
      <vt:lpstr>Sistema Numérico</vt:lpstr>
      <vt:lpstr>Presentación de PowerPoint</vt:lpstr>
      <vt:lpstr>Presentación de PowerPoint</vt:lpstr>
      <vt:lpstr>Presentación de PowerPoint</vt:lpstr>
      <vt:lpstr>Presentación de PowerPoint</vt:lpstr>
      <vt:lpstr>Conclusiones</vt:lpstr>
      <vt:lpstr>Referencias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Centro Universitario UAEM Ecatepec</dc:title>
  <dc:creator>UAEM</dc:creator>
  <cp:lastModifiedBy>SalvadorJuarez</cp:lastModifiedBy>
  <cp:revision>63</cp:revision>
  <dcterms:created xsi:type="dcterms:W3CDTF">2016-04-26T17:49:05Z</dcterms:created>
  <dcterms:modified xsi:type="dcterms:W3CDTF">2016-10-13T03:57:37Z</dcterms:modified>
</cp:coreProperties>
</file>