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9" r:id="rId2"/>
    <p:sldId id="268" r:id="rId3"/>
    <p:sldId id="270" r:id="rId4"/>
    <p:sldId id="271" r:id="rId5"/>
    <p:sldId id="267" r:id="rId6"/>
    <p:sldId id="272" r:id="rId7"/>
    <p:sldId id="256" r:id="rId8"/>
    <p:sldId id="257" r:id="rId9"/>
    <p:sldId id="258" r:id="rId10"/>
    <p:sldId id="259" r:id="rId11"/>
    <p:sldId id="260" r:id="rId12"/>
    <p:sldId id="261" r:id="rId13"/>
    <p:sldId id="262" r:id="rId14"/>
    <p:sldId id="263" r:id="rId15"/>
    <p:sldId id="264" r:id="rId16"/>
    <p:sldId id="265" r:id="rId17"/>
    <p:sldId id="266" r:id="rId18"/>
    <p:sldId id="273" r:id="rId19"/>
    <p:sldId id="274" r:id="rId20"/>
    <p:sldId id="275" r:id="rId21"/>
    <p:sldId id="276"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283"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y" initials="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9" autoAdjust="0"/>
    <p:restoredTop sz="94660"/>
  </p:normalViewPr>
  <p:slideViewPr>
    <p:cSldViewPr snapToGrid="0">
      <p:cViewPr varScale="1">
        <p:scale>
          <a:sx n="49" d="100"/>
          <a:sy n="49" d="100"/>
        </p:scale>
        <p:origin x="54" y="7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9-16T17:10:19.754" idx="1">
    <p:pos x="10" y="10"/>
    <p:text>faltan las referncias </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10/10/2016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5414" y="980728"/>
            <a:ext cx="1440161"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431371" y="332656"/>
            <a:ext cx="10843253" cy="6120680"/>
          </a:xfrm>
        </p:spPr>
        <p:txBody>
          <a:bodyPr>
            <a:normAutofit/>
          </a:bodyPr>
          <a:lstStyle/>
          <a:p>
            <a:pPr algn="ctr"/>
            <a:r>
              <a:rPr lang="es-MX" sz="2800" b="1" i="1" dirty="0" smtClean="0"/>
              <a:t>                </a:t>
            </a:r>
            <a:r>
              <a:rPr lang="es-MX" sz="2800" b="1" i="1" u="sng" dirty="0" smtClean="0"/>
              <a:t>Universidad </a:t>
            </a:r>
            <a:r>
              <a:rPr lang="es-MX" sz="2800" b="1" i="1" u="sng" dirty="0"/>
              <a:t>Autónoma del Estado de México</a:t>
            </a:r>
            <a:r>
              <a:rPr lang="es-MX" sz="2800" b="1" i="1" dirty="0"/>
              <a:t/>
            </a:r>
            <a:br>
              <a:rPr lang="es-MX" sz="2800" b="1" i="1" dirty="0"/>
            </a:br>
            <a:r>
              <a:rPr lang="es-MX" sz="2800" b="1" i="1" dirty="0"/>
              <a:t>Centro Universitario UAEM Ecatepec</a:t>
            </a:r>
            <a:r>
              <a:rPr lang="es-MX" sz="2800" dirty="0"/>
              <a:t/>
            </a:r>
            <a:br>
              <a:rPr lang="es-MX" sz="2800" dirty="0"/>
            </a:br>
            <a:r>
              <a:rPr lang="es-MX" sz="2800" dirty="0" smtClean="0"/>
              <a:t>           </a:t>
            </a:r>
            <a:r>
              <a:rPr lang="es-MX" dirty="0" smtClean="0"/>
              <a:t>Informática Administrativa</a:t>
            </a:r>
            <a:br>
              <a:rPr lang="es-MX" dirty="0" smtClean="0"/>
            </a:br>
            <a:r>
              <a:rPr lang="es-MX" sz="3200" b="1" dirty="0" smtClean="0"/>
              <a:t>Unidad de Aprendizaje: sistemas de información del conocimiento</a:t>
            </a:r>
            <a:br>
              <a:rPr lang="es-MX" sz="3200" b="1" dirty="0" smtClean="0"/>
            </a:br>
            <a:r>
              <a:rPr lang="es-MX" b="1" dirty="0" smtClean="0"/>
              <a:t>Autor: Patricia Delgadillo Gómez</a:t>
            </a:r>
            <a:br>
              <a:rPr lang="es-MX" b="1" dirty="0" smtClean="0"/>
            </a:br>
            <a:r>
              <a:rPr lang="es-MX" b="1" dirty="0" smtClean="0"/>
              <a:t>            semestre: Agosto-2016 B</a:t>
            </a:r>
            <a:endParaRPr lang="es-MX" b="1" dirty="0"/>
          </a:p>
        </p:txBody>
      </p:sp>
    </p:spTree>
    <p:extLst>
      <p:ext uri="{BB962C8B-B14F-4D97-AF65-F5344CB8AC3E}">
        <p14:creationId xmlns:p14="http://schemas.microsoft.com/office/powerpoint/2010/main" val="1641455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740095" y="565529"/>
            <a:ext cx="3139001" cy="584775"/>
          </a:xfrm>
          <a:prstGeom prst="rect">
            <a:avLst/>
          </a:prstGeom>
        </p:spPr>
        <p:txBody>
          <a:bodyPr wrap="none">
            <a:spAutoFit/>
          </a:bodyPr>
          <a:lstStyle/>
          <a:p>
            <a:r>
              <a:rPr lang="es-MX" sz="3200" b="1" dirty="0" smtClean="0"/>
              <a:t>INFORMACIÓN</a:t>
            </a:r>
            <a:endParaRPr lang="es-MX" sz="3200" b="1" dirty="0"/>
          </a:p>
        </p:txBody>
      </p:sp>
      <p:sp>
        <p:nvSpPr>
          <p:cNvPr id="3" name="2 CuadroTexto"/>
          <p:cNvSpPr txBox="1"/>
          <p:nvPr/>
        </p:nvSpPr>
        <p:spPr>
          <a:xfrm>
            <a:off x="2009104" y="1828800"/>
            <a:ext cx="8300670" cy="646331"/>
          </a:xfrm>
          <a:prstGeom prst="rect">
            <a:avLst/>
          </a:prstGeom>
          <a:noFill/>
        </p:spPr>
        <p:txBody>
          <a:bodyPr wrap="none" rtlCol="0">
            <a:spAutoFit/>
          </a:bodyPr>
          <a:lstStyle/>
          <a:p>
            <a:pPr algn="just"/>
            <a:r>
              <a:rPr lang="es-MX" dirty="0" smtClean="0"/>
              <a:t>Son datos que dentro de un contexto tiene un significado para alguien,</a:t>
            </a:r>
            <a:r>
              <a:rPr lang="es-MX" dirty="0"/>
              <a:t> </a:t>
            </a:r>
            <a:endParaRPr lang="es-MX" dirty="0" smtClean="0"/>
          </a:p>
          <a:p>
            <a:pPr algn="just"/>
            <a:r>
              <a:rPr lang="es-MX" b="1" dirty="0" smtClean="0"/>
              <a:t>DANIEL </a:t>
            </a:r>
            <a:r>
              <a:rPr lang="es-MX" b="1" dirty="0"/>
              <a:t>COHEN (2005</a:t>
            </a:r>
            <a:r>
              <a:rPr lang="es-MX" b="1" dirty="0" smtClean="0"/>
              <a:t>).</a:t>
            </a:r>
            <a:endParaRPr lang="es-MX" b="1" dirty="0"/>
          </a:p>
        </p:txBody>
      </p:sp>
      <p:sp>
        <p:nvSpPr>
          <p:cNvPr id="4" name="3 Rectángulo"/>
          <p:cNvSpPr/>
          <p:nvPr/>
        </p:nvSpPr>
        <p:spPr>
          <a:xfrm>
            <a:off x="2009104" y="2967334"/>
            <a:ext cx="8577330" cy="646331"/>
          </a:xfrm>
          <a:prstGeom prst="rect">
            <a:avLst/>
          </a:prstGeom>
        </p:spPr>
        <p:txBody>
          <a:bodyPr wrap="square">
            <a:spAutoFit/>
          </a:bodyPr>
          <a:lstStyle/>
          <a:p>
            <a:pPr algn="just"/>
            <a:r>
              <a:rPr lang="es-MX" dirty="0"/>
              <a:t>Conjunto de datos con el propósito de incrementar el conocimiento acerca de algo: un hecho, suceso o </a:t>
            </a:r>
            <a:r>
              <a:rPr lang="es-MX" dirty="0" smtClean="0"/>
              <a:t>fenómeno. </a:t>
            </a:r>
            <a:r>
              <a:rPr lang="es-MX" b="1" dirty="0" smtClean="0"/>
              <a:t>EMILIA(2014)</a:t>
            </a:r>
            <a:endParaRPr lang="es-MX" b="1" dirty="0"/>
          </a:p>
        </p:txBody>
      </p:sp>
      <p:sp>
        <p:nvSpPr>
          <p:cNvPr id="5" name="4 Rectángulo"/>
          <p:cNvSpPr/>
          <p:nvPr/>
        </p:nvSpPr>
        <p:spPr>
          <a:xfrm>
            <a:off x="2133600" y="4258690"/>
            <a:ext cx="8284564" cy="923330"/>
          </a:xfrm>
          <a:prstGeom prst="rect">
            <a:avLst/>
          </a:prstGeom>
        </p:spPr>
        <p:txBody>
          <a:bodyPr wrap="square">
            <a:spAutoFit/>
          </a:bodyPr>
          <a:lstStyle/>
          <a:p>
            <a:pPr algn="just"/>
            <a:r>
              <a:rPr lang="es-MX" dirty="0"/>
              <a:t>La información, es la decodificación de todos los datos que han sido transmitidos, a través de cualquier medio, que permita la recepción adecuada de estos</a:t>
            </a:r>
            <a:r>
              <a:rPr lang="es-MX" b="1" dirty="0" smtClean="0"/>
              <a:t>.“(Jorge </a:t>
            </a:r>
            <a:r>
              <a:rPr lang="es-MX" b="1" dirty="0"/>
              <a:t>Luis Rodriguez </a:t>
            </a:r>
            <a:r>
              <a:rPr lang="es-MX" b="1" dirty="0" smtClean="0"/>
              <a:t>Cruz; 2015)</a:t>
            </a:r>
            <a:endParaRPr lang="es-MX" b="1" dirty="0"/>
          </a:p>
        </p:txBody>
      </p:sp>
      <p:pic>
        <p:nvPicPr>
          <p:cNvPr id="8194" name="Picture 2" descr="Resultado de imagen para inform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5313" y="-1351"/>
            <a:ext cx="1867436" cy="1867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397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37385" y="603753"/>
            <a:ext cx="9392991" cy="1477328"/>
          </a:xfrm>
          <a:prstGeom prst="rect">
            <a:avLst/>
          </a:prstGeom>
        </p:spPr>
        <p:txBody>
          <a:bodyPr wrap="square">
            <a:spAutoFit/>
          </a:bodyPr>
          <a:lstStyle/>
          <a:p>
            <a:pPr algn="just"/>
            <a:r>
              <a:rPr lang="es-MX" b="1" dirty="0"/>
              <a:t>Dalberto Chiavenato</a:t>
            </a:r>
            <a:r>
              <a:rPr lang="es-MX" dirty="0"/>
              <a:t> afirmaba que la información consiste en un conjunto de </a:t>
            </a:r>
            <a:r>
              <a:rPr lang="es-MX" dirty="0" smtClean="0"/>
              <a:t>datos</a:t>
            </a:r>
            <a:r>
              <a:rPr lang="es-MX" dirty="0"/>
              <a:t> </a:t>
            </a:r>
            <a:r>
              <a:rPr lang="es-MX" dirty="0" smtClean="0"/>
              <a:t>que </a:t>
            </a:r>
            <a:r>
              <a:rPr lang="es-MX" dirty="0"/>
              <a:t>poseen un significado, de modo tal que reducen la incertidumbre y aumentan el conocimiento de quien se acerca a contemplarlos.</a:t>
            </a:r>
            <a:br>
              <a:rPr lang="es-MX" dirty="0"/>
            </a:br>
            <a:r>
              <a:rPr lang="es-MX" dirty="0"/>
              <a:t/>
            </a:r>
            <a:br>
              <a:rPr lang="es-MX" dirty="0"/>
            </a:br>
            <a:endParaRPr lang="es-MX" dirty="0"/>
          </a:p>
        </p:txBody>
      </p:sp>
      <p:sp>
        <p:nvSpPr>
          <p:cNvPr id="3" name="2 Rectángulo"/>
          <p:cNvSpPr/>
          <p:nvPr/>
        </p:nvSpPr>
        <p:spPr>
          <a:xfrm>
            <a:off x="1931831" y="2413338"/>
            <a:ext cx="9298545" cy="1200329"/>
          </a:xfrm>
          <a:prstGeom prst="rect">
            <a:avLst/>
          </a:prstGeom>
        </p:spPr>
        <p:txBody>
          <a:bodyPr wrap="square">
            <a:spAutoFit/>
          </a:bodyPr>
          <a:lstStyle/>
          <a:p>
            <a:r>
              <a:rPr lang="es-MX" b="1" dirty="0"/>
              <a:t>Czinkota y Kotabe, </a:t>
            </a:r>
            <a:r>
              <a:rPr lang="es-MX" dirty="0" smtClean="0"/>
              <a:t>consiste </a:t>
            </a:r>
            <a:r>
              <a:rPr lang="es-MX" dirty="0"/>
              <a:t>en un conjunto de datos que han sido clasificados y ordenados con un propósito determinado.</a:t>
            </a:r>
            <a:br>
              <a:rPr lang="es-MX" dirty="0"/>
            </a:br>
            <a:r>
              <a:rPr lang="es-MX" dirty="0"/>
              <a:t/>
            </a:r>
            <a:br>
              <a:rPr lang="es-MX" dirty="0"/>
            </a:br>
            <a:endParaRPr lang="es-MX" dirty="0"/>
          </a:p>
        </p:txBody>
      </p:sp>
      <p:sp>
        <p:nvSpPr>
          <p:cNvPr id="4" name="3 Rectángulo"/>
          <p:cNvSpPr/>
          <p:nvPr/>
        </p:nvSpPr>
        <p:spPr>
          <a:xfrm>
            <a:off x="1931831" y="3875399"/>
            <a:ext cx="6147837" cy="369332"/>
          </a:xfrm>
          <a:prstGeom prst="rect">
            <a:avLst/>
          </a:prstGeom>
        </p:spPr>
        <p:txBody>
          <a:bodyPr wrap="none">
            <a:spAutoFit/>
          </a:bodyPr>
          <a:lstStyle/>
          <a:p>
            <a:r>
              <a:rPr lang="es-MX" dirty="0" smtClean="0"/>
              <a:t>Conjunto de datos que tienen un fin </a:t>
            </a:r>
            <a:r>
              <a:rPr lang="es-MX" b="1" dirty="0" smtClean="0"/>
              <a:t>(Marisol  </a:t>
            </a:r>
            <a:r>
              <a:rPr lang="es-MX" b="1" dirty="0"/>
              <a:t>C;2016)</a:t>
            </a:r>
          </a:p>
        </p:txBody>
      </p:sp>
      <p:pic>
        <p:nvPicPr>
          <p:cNvPr id="9218" name="Picture 2" descr="Resultado de imagen para inform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9668" y="2834569"/>
            <a:ext cx="4087295" cy="4023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3972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38606" y="604165"/>
            <a:ext cx="1899879" cy="584775"/>
          </a:xfrm>
          <a:prstGeom prst="rect">
            <a:avLst/>
          </a:prstGeom>
        </p:spPr>
        <p:txBody>
          <a:bodyPr wrap="none">
            <a:spAutoFit/>
          </a:bodyPr>
          <a:lstStyle/>
          <a:p>
            <a:r>
              <a:rPr lang="es-MX" sz="3200" b="1" dirty="0"/>
              <a:t>SISTEMA </a:t>
            </a:r>
          </a:p>
        </p:txBody>
      </p:sp>
      <p:sp>
        <p:nvSpPr>
          <p:cNvPr id="3" name="2 CuadroTexto"/>
          <p:cNvSpPr txBox="1"/>
          <p:nvPr/>
        </p:nvSpPr>
        <p:spPr>
          <a:xfrm>
            <a:off x="1720201" y="1654556"/>
            <a:ext cx="8736687" cy="646331"/>
          </a:xfrm>
          <a:prstGeom prst="rect">
            <a:avLst/>
          </a:prstGeom>
          <a:noFill/>
        </p:spPr>
        <p:txBody>
          <a:bodyPr wrap="none" rtlCol="0">
            <a:spAutoFit/>
          </a:bodyPr>
          <a:lstStyle/>
          <a:p>
            <a:pPr algn="just"/>
            <a:r>
              <a:rPr lang="es-MX" dirty="0" smtClean="0"/>
              <a:t>Conjunto de elementos relacionados entre sí, de forma que hay un cambio.</a:t>
            </a:r>
          </a:p>
          <a:p>
            <a:pPr algn="just"/>
            <a:r>
              <a:rPr lang="es-MX" b="1" dirty="0" smtClean="0"/>
              <a:t>(JUAN MARTÍN  GARCÍA)</a:t>
            </a:r>
            <a:endParaRPr lang="es-MX" b="1" dirty="0"/>
          </a:p>
        </p:txBody>
      </p:sp>
      <p:sp>
        <p:nvSpPr>
          <p:cNvPr id="4" name="3 CuadroTexto"/>
          <p:cNvSpPr txBox="1"/>
          <p:nvPr/>
        </p:nvSpPr>
        <p:spPr>
          <a:xfrm>
            <a:off x="1720201" y="2490262"/>
            <a:ext cx="8637301" cy="369332"/>
          </a:xfrm>
          <a:prstGeom prst="rect">
            <a:avLst/>
          </a:prstGeom>
          <a:noFill/>
        </p:spPr>
        <p:txBody>
          <a:bodyPr wrap="none" rtlCol="0">
            <a:spAutoFit/>
          </a:bodyPr>
          <a:lstStyle/>
          <a:p>
            <a:pPr algn="just"/>
            <a:r>
              <a:rPr lang="es-MX" dirty="0" smtClean="0"/>
              <a:t>Es el mecanismo por el cual se generará información </a:t>
            </a:r>
            <a:r>
              <a:rPr lang="es-MX" b="1" dirty="0" smtClean="0"/>
              <a:t>(DANIEL COHEN,2005)</a:t>
            </a:r>
            <a:endParaRPr lang="es-MX" b="1" dirty="0"/>
          </a:p>
        </p:txBody>
      </p:sp>
      <p:sp>
        <p:nvSpPr>
          <p:cNvPr id="5" name="4 Rectángulo"/>
          <p:cNvSpPr/>
          <p:nvPr/>
        </p:nvSpPr>
        <p:spPr>
          <a:xfrm>
            <a:off x="1720201" y="3234520"/>
            <a:ext cx="5024583" cy="1477328"/>
          </a:xfrm>
          <a:prstGeom prst="rect">
            <a:avLst/>
          </a:prstGeom>
        </p:spPr>
        <p:txBody>
          <a:bodyPr wrap="square">
            <a:spAutoFit/>
          </a:bodyPr>
          <a:lstStyle/>
          <a:p>
            <a:pPr algn="just"/>
            <a:r>
              <a:rPr lang="es-MX" dirty="0"/>
              <a:t>U</a:t>
            </a:r>
            <a:r>
              <a:rPr lang="es-MX" dirty="0" smtClean="0"/>
              <a:t>n </a:t>
            </a:r>
            <a:r>
              <a:rPr lang="es-MX" dirty="0"/>
              <a:t>conjunto de entidades caracterizadas por ciertos atributos, que tienen relaciones entre sí y están localizadas en un cierto ambiente, de acuerdo con un cierto objetivo</a:t>
            </a:r>
            <a:r>
              <a:rPr lang="es-MX" dirty="0" smtClean="0"/>
              <a:t>".</a:t>
            </a:r>
            <a:r>
              <a:rPr lang="es-MX" dirty="0"/>
              <a:t>  </a:t>
            </a:r>
            <a:r>
              <a:rPr lang="es-MX" b="1" dirty="0"/>
              <a:t>Puleo (1985) </a:t>
            </a:r>
          </a:p>
        </p:txBody>
      </p:sp>
      <p:pic>
        <p:nvPicPr>
          <p:cNvPr id="7170" name="Picture 2" descr="Resultado de imagen para sistema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7791" y="2857700"/>
            <a:ext cx="4762500" cy="3848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3972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32845" y="829442"/>
            <a:ext cx="7976315" cy="646331"/>
          </a:xfrm>
          <a:prstGeom prst="rect">
            <a:avLst/>
          </a:prstGeom>
        </p:spPr>
        <p:txBody>
          <a:bodyPr wrap="square">
            <a:spAutoFit/>
          </a:bodyPr>
          <a:lstStyle/>
          <a:p>
            <a:pPr algn="just"/>
            <a:r>
              <a:rPr lang="es-ES" altLang="es-MX" b="1" dirty="0"/>
              <a:t>Hall, </a:t>
            </a:r>
            <a:r>
              <a:rPr lang="es-ES" altLang="es-MX" dirty="0"/>
              <a:t>define un sistema como un conjunto de objetos y sus relaciones, y las relaciones entre los objetos y sus atributos</a:t>
            </a:r>
            <a:endParaRPr lang="es-MX" dirty="0"/>
          </a:p>
        </p:txBody>
      </p:sp>
      <p:sp>
        <p:nvSpPr>
          <p:cNvPr id="3" name="2 Rectángulo"/>
          <p:cNvSpPr/>
          <p:nvPr/>
        </p:nvSpPr>
        <p:spPr>
          <a:xfrm>
            <a:off x="2532844" y="2036889"/>
            <a:ext cx="7976315" cy="646331"/>
          </a:xfrm>
          <a:prstGeom prst="rect">
            <a:avLst/>
          </a:prstGeom>
        </p:spPr>
        <p:txBody>
          <a:bodyPr wrap="square">
            <a:spAutoFit/>
          </a:bodyPr>
          <a:lstStyle/>
          <a:p>
            <a:pPr algn="just"/>
            <a:r>
              <a:rPr lang="es-MX" dirty="0" smtClean="0"/>
              <a:t>Según </a:t>
            </a:r>
            <a:r>
              <a:rPr lang="es-MX" b="1" dirty="0" smtClean="0"/>
              <a:t>KANT </a:t>
            </a:r>
            <a:r>
              <a:rPr lang="es-MX" dirty="0" smtClean="0"/>
              <a:t>definía como sistema </a:t>
            </a:r>
            <a:r>
              <a:rPr lang="es-MX" dirty="0"/>
              <a:t> como un todo del conocimiento ordenado según </a:t>
            </a:r>
            <a:r>
              <a:rPr lang="es-MX" dirty="0" smtClean="0"/>
              <a:t>principios.</a:t>
            </a:r>
            <a:endParaRPr lang="es-MX" dirty="0"/>
          </a:p>
        </p:txBody>
      </p:sp>
      <p:sp>
        <p:nvSpPr>
          <p:cNvPr id="4" name="3 Rectángulo"/>
          <p:cNvSpPr/>
          <p:nvPr/>
        </p:nvSpPr>
        <p:spPr>
          <a:xfrm>
            <a:off x="2657331" y="3371108"/>
            <a:ext cx="7944804" cy="369332"/>
          </a:xfrm>
          <a:prstGeom prst="rect">
            <a:avLst/>
          </a:prstGeom>
        </p:spPr>
        <p:txBody>
          <a:bodyPr wrap="none">
            <a:spAutoFit/>
          </a:bodyPr>
          <a:lstStyle/>
          <a:p>
            <a:pPr algn="just"/>
            <a:r>
              <a:rPr lang="es-MX" dirty="0" smtClean="0"/>
              <a:t>Conjunto de datos que lleva un proceso  especifico </a:t>
            </a:r>
            <a:r>
              <a:rPr lang="es-MX" b="1" dirty="0" smtClean="0"/>
              <a:t>(Marisol  </a:t>
            </a:r>
            <a:r>
              <a:rPr lang="es-MX" b="1" dirty="0"/>
              <a:t>C;2016)</a:t>
            </a:r>
          </a:p>
        </p:txBody>
      </p:sp>
      <p:pic>
        <p:nvPicPr>
          <p:cNvPr id="6146" name="Picture 2" descr="Resultado de imagen para sistema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9411" y="3740440"/>
            <a:ext cx="3810000" cy="298132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Resultado de imagen para sistema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6048" y="3371108"/>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3972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16676" y="1765040"/>
            <a:ext cx="10406130" cy="1477328"/>
          </a:xfrm>
          <a:prstGeom prst="rect">
            <a:avLst/>
          </a:prstGeom>
        </p:spPr>
        <p:txBody>
          <a:bodyPr wrap="square">
            <a:spAutoFit/>
          </a:bodyPr>
          <a:lstStyle/>
          <a:p>
            <a:pPr algn="just"/>
            <a:r>
              <a:rPr lang="es-MX" dirty="0" smtClean="0"/>
              <a:t>Un </a:t>
            </a:r>
            <a:r>
              <a:rPr lang="es-MX" dirty="0"/>
              <a:t>sistema de información es un conjunto de elementos interrelacionados con el propósito de prestar atención a las demandas de información de una organización, para elevar el nivel de conocimientos que permitan un mejor apoyo a la toma de decisiones y desarrollo de acciones. </a:t>
            </a:r>
            <a:r>
              <a:rPr lang="es-MX" b="1" dirty="0"/>
              <a:t>(Peña, 2006).</a:t>
            </a:r>
            <a:r>
              <a:rPr lang="es-MX" dirty="0"/>
              <a:t/>
            </a:r>
            <a:br>
              <a:rPr lang="es-MX" dirty="0"/>
            </a:br>
            <a:endParaRPr lang="es-MX" dirty="0"/>
          </a:p>
        </p:txBody>
      </p:sp>
      <p:sp>
        <p:nvSpPr>
          <p:cNvPr id="3" name="2 Rectángulo"/>
          <p:cNvSpPr/>
          <p:nvPr/>
        </p:nvSpPr>
        <p:spPr>
          <a:xfrm>
            <a:off x="4024422" y="913258"/>
            <a:ext cx="5596404" cy="584775"/>
          </a:xfrm>
          <a:prstGeom prst="rect">
            <a:avLst/>
          </a:prstGeom>
        </p:spPr>
        <p:txBody>
          <a:bodyPr wrap="none">
            <a:spAutoFit/>
          </a:bodyPr>
          <a:lstStyle/>
          <a:p>
            <a:r>
              <a:rPr lang="es-MX" sz="3200" b="1" dirty="0" smtClean="0"/>
              <a:t>SISTEMA DE INFORMACIÓN </a:t>
            </a:r>
            <a:endParaRPr lang="es-MX" sz="3200" b="1" dirty="0"/>
          </a:p>
        </p:txBody>
      </p:sp>
      <p:sp>
        <p:nvSpPr>
          <p:cNvPr id="4" name="3 Rectángulo"/>
          <p:cNvSpPr/>
          <p:nvPr/>
        </p:nvSpPr>
        <p:spPr>
          <a:xfrm>
            <a:off x="1416676" y="3475535"/>
            <a:ext cx="10534918" cy="646331"/>
          </a:xfrm>
          <a:prstGeom prst="rect">
            <a:avLst/>
          </a:prstGeom>
        </p:spPr>
        <p:txBody>
          <a:bodyPr wrap="square">
            <a:spAutoFit/>
          </a:bodyPr>
          <a:lstStyle/>
          <a:p>
            <a:pPr algn="just"/>
            <a:r>
              <a:rPr lang="es-MX" dirty="0" smtClean="0"/>
              <a:t>Según </a:t>
            </a:r>
            <a:r>
              <a:rPr lang="es-MX" b="1" dirty="0" smtClean="0"/>
              <a:t>Peralta </a:t>
            </a:r>
            <a:r>
              <a:rPr lang="es-MX" b="1" dirty="0"/>
              <a:t>(2008</a:t>
            </a:r>
            <a:r>
              <a:rPr lang="es-MX" dirty="0"/>
              <a:t>), </a:t>
            </a:r>
            <a:r>
              <a:rPr lang="es-MX" dirty="0" smtClean="0"/>
              <a:t>es un conjunto </a:t>
            </a:r>
            <a:r>
              <a:rPr lang="es-MX" dirty="0"/>
              <a:t>de elementos que interactúan entre sí con el fin de apoyar las actividades de una empresa o negocio</a:t>
            </a:r>
            <a:r>
              <a:rPr lang="es-MX" dirty="0" smtClean="0"/>
              <a:t>.</a:t>
            </a:r>
            <a:endParaRPr lang="es-MX" dirty="0"/>
          </a:p>
        </p:txBody>
      </p:sp>
      <p:sp>
        <p:nvSpPr>
          <p:cNvPr id="6" name="5 Rectángulo"/>
          <p:cNvSpPr/>
          <p:nvPr/>
        </p:nvSpPr>
        <p:spPr>
          <a:xfrm>
            <a:off x="1416676" y="4804497"/>
            <a:ext cx="9646276" cy="1754326"/>
          </a:xfrm>
          <a:prstGeom prst="rect">
            <a:avLst/>
          </a:prstGeom>
        </p:spPr>
        <p:txBody>
          <a:bodyPr wrap="square">
            <a:spAutoFit/>
          </a:bodyPr>
          <a:lstStyle/>
          <a:p>
            <a:pPr algn="just"/>
            <a:r>
              <a:rPr lang="es-MX" b="1" dirty="0"/>
              <a:t>Telchroew (1976</a:t>
            </a:r>
            <a:r>
              <a:rPr lang="es-MX" dirty="0"/>
              <a:t>), "Un sistema de información es una colección de personas, procedimientos y equipos diseñado, construido, operado y mantenido para colecciones, registros, procesar, almacenar, recuperar y mostrar información" (p657).</a:t>
            </a:r>
            <a:br>
              <a:rPr lang="es-MX" dirty="0"/>
            </a:br>
            <a:r>
              <a:rPr lang="es-MX" dirty="0"/>
              <a:t/>
            </a:r>
            <a:br>
              <a:rPr lang="es-MX" dirty="0"/>
            </a:br>
            <a:endParaRPr lang="es-MX" dirty="0"/>
          </a:p>
        </p:txBody>
      </p:sp>
    </p:spTree>
    <p:extLst>
      <p:ext uri="{BB962C8B-B14F-4D97-AF65-F5344CB8AC3E}">
        <p14:creationId xmlns:p14="http://schemas.microsoft.com/office/powerpoint/2010/main" val="39055768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5466" y="696866"/>
            <a:ext cx="10740980" cy="2031325"/>
          </a:xfrm>
          <a:prstGeom prst="rect">
            <a:avLst/>
          </a:prstGeom>
        </p:spPr>
        <p:txBody>
          <a:bodyPr wrap="square">
            <a:spAutoFit/>
          </a:bodyPr>
          <a:lstStyle/>
          <a:p>
            <a:pPr algn="just"/>
            <a:r>
              <a:rPr lang="es-MX" b="1" dirty="0"/>
              <a:t>Senn (1978), </a:t>
            </a:r>
            <a:r>
              <a:rPr lang="es-MX" dirty="0"/>
              <a:t>"Un sistema de información es (basado en el computador) que procesa datos, en forma tal que pueden ser utilizados por quien los recibe para fines de toma de decisiones". Es definido como un medio organizado de proporcionar información pasada, presente y futura (proyecciones) relacionadas con las operaciones internas y conocimiento externo de la organización" (p363) (p628).</a:t>
            </a:r>
            <a:br>
              <a:rPr lang="es-MX" dirty="0"/>
            </a:br>
            <a:r>
              <a:rPr lang="es-MX" dirty="0"/>
              <a:t/>
            </a:r>
            <a:br>
              <a:rPr lang="es-MX" dirty="0"/>
            </a:br>
            <a:endParaRPr lang="es-MX" dirty="0"/>
          </a:p>
        </p:txBody>
      </p:sp>
      <p:sp>
        <p:nvSpPr>
          <p:cNvPr id="3" name="2 Rectángulo"/>
          <p:cNvSpPr/>
          <p:nvPr/>
        </p:nvSpPr>
        <p:spPr>
          <a:xfrm>
            <a:off x="888643" y="2404091"/>
            <a:ext cx="11101588" cy="2308324"/>
          </a:xfrm>
          <a:prstGeom prst="rect">
            <a:avLst/>
          </a:prstGeom>
        </p:spPr>
        <p:txBody>
          <a:bodyPr wrap="square">
            <a:spAutoFit/>
          </a:bodyPr>
          <a:lstStyle/>
          <a:p>
            <a:pPr algn="just"/>
            <a:r>
              <a:rPr lang="es-MX" b="1" dirty="0"/>
              <a:t>Burch y Strater (1974), </a:t>
            </a:r>
            <a:r>
              <a:rPr lang="es-MX" dirty="0"/>
              <a:t>"Un sistema de información se define como sigue: Un ensamblaje formal y sistemático de componentes que ejecutan operaciones de procesamiento de datos para: a) satisfacer los requerimientos, procesamientos de datos legales y transaccionales; b) proporcionar información a la gerencia para el apoyo de las actividades de planificación, </a:t>
            </a:r>
            <a:r>
              <a:rPr lang="es-MX" dirty="0" smtClean="0"/>
              <a:t>control</a:t>
            </a:r>
            <a:r>
              <a:rPr lang="es-MX" dirty="0"/>
              <a:t> </a:t>
            </a:r>
            <a:r>
              <a:rPr lang="es-MX" dirty="0" smtClean="0"/>
              <a:t>y </a:t>
            </a:r>
            <a:r>
              <a:rPr lang="es-MX" dirty="0"/>
              <a:t>toma de decisiones; c) proporcionar una variedad de reportes, que sean requeridos por entes externos. (p71)</a:t>
            </a:r>
            <a:br>
              <a:rPr lang="es-MX" dirty="0"/>
            </a:br>
            <a:r>
              <a:rPr lang="es-MX" dirty="0"/>
              <a:t/>
            </a:r>
            <a:br>
              <a:rPr lang="es-MX" dirty="0"/>
            </a:br>
            <a:endParaRPr lang="es-MX" dirty="0"/>
          </a:p>
        </p:txBody>
      </p:sp>
      <p:pic>
        <p:nvPicPr>
          <p:cNvPr id="3074" name="Picture 2" descr="Resultado de imagen para conocimien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7482" y="4595979"/>
            <a:ext cx="2779108" cy="2231227"/>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990129" y="4389249"/>
            <a:ext cx="10807129" cy="646331"/>
          </a:xfrm>
          <a:prstGeom prst="rect">
            <a:avLst/>
          </a:prstGeom>
        </p:spPr>
        <p:txBody>
          <a:bodyPr wrap="square">
            <a:spAutoFit/>
          </a:bodyPr>
          <a:lstStyle/>
          <a:p>
            <a:pPr algn="just"/>
            <a:r>
              <a:rPr lang="es-MX" dirty="0" smtClean="0"/>
              <a:t>Son subconjunto de datos que llevan un fin especifico y automatizan procesos </a:t>
            </a:r>
          </a:p>
          <a:p>
            <a:pPr algn="just"/>
            <a:r>
              <a:rPr lang="es-MX" dirty="0" smtClean="0"/>
              <a:t>llevándolos ala retroalimentación</a:t>
            </a:r>
            <a:r>
              <a:rPr lang="es-MX" b="1" dirty="0" smtClean="0"/>
              <a:t>(Marisol  </a:t>
            </a:r>
            <a:r>
              <a:rPr lang="es-MX" b="1" dirty="0"/>
              <a:t>C;2016)</a:t>
            </a:r>
          </a:p>
        </p:txBody>
      </p:sp>
    </p:spTree>
    <p:extLst>
      <p:ext uri="{BB962C8B-B14F-4D97-AF65-F5344CB8AC3E}">
        <p14:creationId xmlns:p14="http://schemas.microsoft.com/office/powerpoint/2010/main" val="3905576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tecnologias de la inform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3495" y="3847666"/>
            <a:ext cx="4048505" cy="3056757"/>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3206839" y="458413"/>
            <a:ext cx="6513322" cy="584775"/>
          </a:xfrm>
          <a:prstGeom prst="rect">
            <a:avLst/>
          </a:prstGeom>
          <a:noFill/>
        </p:spPr>
        <p:txBody>
          <a:bodyPr wrap="none" rtlCol="0">
            <a:spAutoFit/>
          </a:bodyPr>
          <a:lstStyle/>
          <a:p>
            <a:r>
              <a:rPr lang="es-MX" sz="3200" b="1" dirty="0" smtClean="0"/>
              <a:t>TECNOLOGÍA DE INFORMACIÓN</a:t>
            </a:r>
            <a:endParaRPr lang="es-MX" sz="3200" b="1" dirty="0"/>
          </a:p>
        </p:txBody>
      </p:sp>
      <p:sp>
        <p:nvSpPr>
          <p:cNvPr id="3" name="2 Rectángulo"/>
          <p:cNvSpPr/>
          <p:nvPr/>
        </p:nvSpPr>
        <p:spPr>
          <a:xfrm>
            <a:off x="1051774" y="1334887"/>
            <a:ext cx="10191481" cy="923330"/>
          </a:xfrm>
          <a:prstGeom prst="rect">
            <a:avLst/>
          </a:prstGeom>
        </p:spPr>
        <p:txBody>
          <a:bodyPr wrap="square">
            <a:spAutoFit/>
          </a:bodyPr>
          <a:lstStyle/>
          <a:p>
            <a:pPr algn="just"/>
            <a:r>
              <a:rPr lang="es-MX" dirty="0"/>
              <a:t>Según </a:t>
            </a:r>
            <a:r>
              <a:rPr lang="es-MX" b="1" dirty="0"/>
              <a:t>Koontz y Weihrich (1998), </a:t>
            </a:r>
            <a:r>
              <a:rPr lang="es-MX" dirty="0"/>
              <a:t>es la suma total de conocimientos sobre la forma de hacer las cosas, incluyendo inventos, técnicas y el vasto acervo de conocimientos organizados</a:t>
            </a:r>
          </a:p>
        </p:txBody>
      </p:sp>
      <p:sp>
        <p:nvSpPr>
          <p:cNvPr id="4" name="3 Rectángulo"/>
          <p:cNvSpPr/>
          <p:nvPr/>
        </p:nvSpPr>
        <p:spPr>
          <a:xfrm>
            <a:off x="1090412" y="3121882"/>
            <a:ext cx="10152844" cy="646331"/>
          </a:xfrm>
          <a:prstGeom prst="rect">
            <a:avLst/>
          </a:prstGeom>
        </p:spPr>
        <p:txBody>
          <a:bodyPr wrap="square">
            <a:spAutoFit/>
          </a:bodyPr>
          <a:lstStyle/>
          <a:p>
            <a:pPr algn="just"/>
            <a:r>
              <a:rPr lang="es-MX" b="1" dirty="0"/>
              <a:t>Gaynor (1999), </a:t>
            </a:r>
            <a:r>
              <a:rPr lang="es-MX" dirty="0"/>
              <a:t>establece su denominación, en función de un conjunto de medios creados por personas para facilitar el esfuerzo humano</a:t>
            </a:r>
          </a:p>
        </p:txBody>
      </p:sp>
      <p:sp>
        <p:nvSpPr>
          <p:cNvPr id="5" name="4 Rectángulo"/>
          <p:cNvSpPr/>
          <p:nvPr/>
        </p:nvSpPr>
        <p:spPr>
          <a:xfrm>
            <a:off x="1090412" y="4780089"/>
            <a:ext cx="8800563" cy="646331"/>
          </a:xfrm>
          <a:prstGeom prst="rect">
            <a:avLst/>
          </a:prstGeom>
        </p:spPr>
        <p:txBody>
          <a:bodyPr wrap="square">
            <a:spAutoFit/>
          </a:bodyPr>
          <a:lstStyle/>
          <a:p>
            <a:pPr algn="just"/>
            <a:r>
              <a:rPr lang="es-MX" b="1" dirty="0"/>
              <a:t>Valdes (2000), </a:t>
            </a:r>
            <a:r>
              <a:rPr lang="es-MX" dirty="0"/>
              <a:t>la define como un método o procedimiento para efectuar algo.</a:t>
            </a:r>
          </a:p>
        </p:txBody>
      </p:sp>
    </p:spTree>
    <p:extLst>
      <p:ext uri="{BB962C8B-B14F-4D97-AF65-F5344CB8AC3E}">
        <p14:creationId xmlns:p14="http://schemas.microsoft.com/office/powerpoint/2010/main" val="39055768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95718" y="526480"/>
            <a:ext cx="9508901" cy="1477328"/>
          </a:xfrm>
          <a:prstGeom prst="rect">
            <a:avLst/>
          </a:prstGeom>
        </p:spPr>
        <p:txBody>
          <a:bodyPr wrap="square">
            <a:spAutoFit/>
          </a:bodyPr>
          <a:lstStyle/>
          <a:p>
            <a:pPr algn="just"/>
            <a:r>
              <a:rPr lang="es-MX" dirty="0"/>
              <a:t>“En líneas generales podríamos decir que las nuevas tecnologías de la información y comunicación son las que giran en torno a tres medios básicos: la informática, la microelectrónica y las telecomunicaciones; pero giran, no sólo de forma aislada, sino lo que es más significativo de manera interactiva e interconexionadas, lo que permite conseguir nuevas realidades comunicativas”. </a:t>
            </a:r>
            <a:r>
              <a:rPr lang="es-MX" b="1" dirty="0"/>
              <a:t>(Cabero, 1998: 198) </a:t>
            </a:r>
          </a:p>
        </p:txBody>
      </p:sp>
      <p:sp>
        <p:nvSpPr>
          <p:cNvPr id="3" name="2 Rectángulo"/>
          <p:cNvSpPr/>
          <p:nvPr/>
        </p:nvSpPr>
        <p:spPr>
          <a:xfrm>
            <a:off x="2061160" y="3086562"/>
            <a:ext cx="8440131" cy="646331"/>
          </a:xfrm>
          <a:prstGeom prst="rect">
            <a:avLst/>
          </a:prstGeom>
        </p:spPr>
        <p:txBody>
          <a:bodyPr wrap="none">
            <a:spAutoFit/>
          </a:bodyPr>
          <a:lstStyle/>
          <a:p>
            <a:pPr algn="just"/>
            <a:r>
              <a:rPr lang="es-MX" dirty="0" smtClean="0"/>
              <a:t>Son herramientas que permiten el manejo de datos e información con un</a:t>
            </a:r>
          </a:p>
          <a:p>
            <a:pPr algn="just"/>
            <a:r>
              <a:rPr lang="es-MX" dirty="0" smtClean="0"/>
              <a:t> propósito en común</a:t>
            </a:r>
            <a:r>
              <a:rPr lang="es-MX" b="1" dirty="0" smtClean="0"/>
              <a:t>(Marisol  </a:t>
            </a:r>
            <a:r>
              <a:rPr lang="es-MX" b="1" dirty="0"/>
              <a:t>C;2016)</a:t>
            </a:r>
          </a:p>
        </p:txBody>
      </p:sp>
      <p:pic>
        <p:nvPicPr>
          <p:cNvPr id="5122" name="Picture 2" descr="Resultado de imagen para tecnologias de la inform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7161" y="3732893"/>
            <a:ext cx="2545009" cy="2923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5768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5574" y="607634"/>
            <a:ext cx="8911687" cy="1280890"/>
          </a:xfrm>
        </p:spPr>
        <p:txBody>
          <a:bodyPr/>
          <a:lstStyle/>
          <a:p>
            <a:pPr algn="ctr"/>
            <a:r>
              <a:rPr lang="es-MX" dirty="0" smtClean="0"/>
              <a:t>Teoría general de sistemas </a:t>
            </a:r>
            <a:endParaRPr lang="es-MX" dirty="0"/>
          </a:p>
        </p:txBody>
      </p:sp>
      <p:sp>
        <p:nvSpPr>
          <p:cNvPr id="3" name="Marcador de contenido 2"/>
          <p:cNvSpPr>
            <a:spLocks noGrp="1"/>
          </p:cNvSpPr>
          <p:nvPr>
            <p:ph idx="1"/>
          </p:nvPr>
        </p:nvSpPr>
        <p:spPr>
          <a:xfrm>
            <a:off x="817124" y="1536970"/>
            <a:ext cx="10661514" cy="5097294"/>
          </a:xfrm>
        </p:spPr>
        <p:txBody>
          <a:bodyPr/>
          <a:lstStyle/>
          <a:p>
            <a:pPr algn="just"/>
            <a:endParaRPr lang="es-MX" b="1" dirty="0" smtClean="0"/>
          </a:p>
          <a:p>
            <a:pPr algn="just"/>
            <a:r>
              <a:rPr lang="es-MX" b="1" dirty="0" smtClean="0"/>
              <a:t>Sistema</a:t>
            </a:r>
            <a:r>
              <a:rPr lang="es-MX" b="1" dirty="0"/>
              <a:t>: </a:t>
            </a:r>
            <a:r>
              <a:rPr lang="es-MX" dirty="0" smtClean="0"/>
              <a:t>Es la </a:t>
            </a:r>
            <a:r>
              <a:rPr lang="es-MX" dirty="0"/>
              <a:t>«suma total de partes que funcionan independientemente pero conjuntamente para lograr productos o resultados requeridos, basándose en las necesidades». (</a:t>
            </a:r>
            <a:r>
              <a:rPr lang="es-MX" dirty="0" err="1" smtClean="0"/>
              <a:t>Kaufman</a:t>
            </a:r>
            <a:r>
              <a:rPr lang="es-MX" dirty="0" smtClean="0"/>
              <a:t>).</a:t>
            </a:r>
          </a:p>
          <a:p>
            <a:pPr algn="just"/>
            <a:endParaRPr lang="es-MX" dirty="0"/>
          </a:p>
          <a:p>
            <a:pPr algn="just"/>
            <a:r>
              <a:rPr lang="es-MX" dirty="0"/>
              <a:t>Según el diccionario de la Real Academia Española, Sistema es el conjunto de reglas o principios sobre una materia racionalmente enlazados entre sí, o el conjunto de cosas que ordenadamente </a:t>
            </a:r>
            <a:r>
              <a:rPr lang="es-MX" dirty="0" smtClean="0"/>
              <a:t>relacionadas </a:t>
            </a:r>
            <a:r>
              <a:rPr lang="es-MX" dirty="0"/>
              <a:t>entre sí contribuyen a determinado objeto</a:t>
            </a:r>
            <a:r>
              <a:rPr lang="es-MX" dirty="0" smtClean="0"/>
              <a:t>.</a:t>
            </a:r>
          </a:p>
          <a:p>
            <a:pPr algn="just"/>
            <a:r>
              <a:rPr lang="es-MX" dirty="0"/>
              <a:t>Los sistemas en los que interviene la especie humana como elemento constitutivo, sociedad, educación, comunicación, etc., suelen considerarse sistemas abiertos. Son sistemas cerrados aquellos en los que fundamentalmente los elementos son mecánicos, electrónicos o cibernéticos.</a:t>
            </a:r>
          </a:p>
        </p:txBody>
      </p:sp>
    </p:spTree>
    <p:extLst>
      <p:ext uri="{BB962C8B-B14F-4D97-AF65-F5344CB8AC3E}">
        <p14:creationId xmlns:p14="http://schemas.microsoft.com/office/powerpoint/2010/main" val="3962318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39653" y="604654"/>
            <a:ext cx="8911687" cy="1280890"/>
          </a:xfrm>
        </p:spPr>
        <p:txBody>
          <a:bodyPr/>
          <a:lstStyle/>
          <a:p>
            <a:pPr algn="ctr"/>
            <a:r>
              <a:rPr lang="es-MX" b="1" dirty="0"/>
              <a:t>El enfoque sistemático</a:t>
            </a:r>
            <a:endParaRPr lang="es-MX" dirty="0"/>
          </a:p>
        </p:txBody>
      </p:sp>
      <p:sp>
        <p:nvSpPr>
          <p:cNvPr id="3" name="Marcador de contenido 2"/>
          <p:cNvSpPr>
            <a:spLocks noGrp="1"/>
          </p:cNvSpPr>
          <p:nvPr>
            <p:ph idx="1"/>
          </p:nvPr>
        </p:nvSpPr>
        <p:spPr>
          <a:xfrm>
            <a:off x="486383" y="2133600"/>
            <a:ext cx="11018229" cy="4325566"/>
          </a:xfrm>
        </p:spPr>
        <p:txBody>
          <a:bodyPr>
            <a:noAutofit/>
          </a:bodyPr>
          <a:lstStyle/>
          <a:p>
            <a:pPr algn="just"/>
            <a:r>
              <a:rPr lang="es-ES_tradnl" sz="3200" dirty="0"/>
              <a:t>El enfoque sistemático es un tipo de proceso lógico que se aplica para resolver problemas y comprende las siguientes seis etapas clásicas: identificación del problema, determinar alternativas de solución, seleccionar una alternativa, puesta en práctica de la alternativa seleccionada, determinar la eficiencia de la realización y revisar cuando sea necesario cualquiera de las etapas del proceso.</a:t>
            </a:r>
            <a:endParaRPr lang="es-MX" sz="3200" dirty="0"/>
          </a:p>
        </p:txBody>
      </p:sp>
    </p:spTree>
    <p:extLst>
      <p:ext uri="{BB962C8B-B14F-4D97-AF65-F5344CB8AC3E}">
        <p14:creationId xmlns:p14="http://schemas.microsoft.com/office/powerpoint/2010/main" val="480034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974616" y="251085"/>
            <a:ext cx="8915399" cy="1038069"/>
          </a:xfrm>
        </p:spPr>
        <p:txBody>
          <a:bodyPr/>
          <a:lstStyle/>
          <a:p>
            <a:pPr algn="ctr"/>
            <a:r>
              <a:rPr lang="es-ES" b="1" dirty="0" smtClean="0"/>
              <a:t>Guión explicativo </a:t>
            </a:r>
            <a:endParaRPr lang="es-ES" b="1" dirty="0"/>
          </a:p>
        </p:txBody>
      </p:sp>
      <p:sp>
        <p:nvSpPr>
          <p:cNvPr id="3" name="2 Subtítulo"/>
          <p:cNvSpPr>
            <a:spLocks noGrp="1"/>
          </p:cNvSpPr>
          <p:nvPr>
            <p:ph type="subTitle" idx="1"/>
          </p:nvPr>
        </p:nvSpPr>
        <p:spPr>
          <a:xfrm>
            <a:off x="749509" y="1349114"/>
            <a:ext cx="10815064" cy="5381469"/>
          </a:xfrm>
        </p:spPr>
        <p:txBody>
          <a:bodyPr>
            <a:noAutofit/>
          </a:bodyPr>
          <a:lstStyle/>
          <a:p>
            <a:pPr algn="just"/>
            <a:r>
              <a:rPr lang="es-ES" sz="2800" b="1" i="1" dirty="0"/>
              <a:t>El presente material didáctico esta diseñado como a poyo  a la asignatura de </a:t>
            </a:r>
            <a:r>
              <a:rPr lang="es-ES" sz="2800" b="1" i="1" dirty="0" smtClean="0"/>
              <a:t>Sistemas de información del conocimiento  </a:t>
            </a:r>
            <a:r>
              <a:rPr lang="es-ES" sz="2800" b="1" i="1" dirty="0"/>
              <a:t>para que los alumnos de Informática Administrativa </a:t>
            </a:r>
            <a:r>
              <a:rPr lang="es-ES" sz="2800" b="1" i="1" dirty="0" smtClean="0"/>
              <a:t>de 8vo. Semestre con la finalidad que los estudiantes conozcan el papel el rol fundamental dentro de las organizaciones, ya que no se trata únicamente de aplicar sistemas computarizados, en las diferentes áreas de las empresas, sino tener información fundamental   que sirva de apoyo  a la toma de decisiones, lo cual se logra aplicando el conocimiento del personal que es la base fundamental  para proporcionar información veraz y oportuna para enfrentar los nuevos cambios  en el entorno de los negocios. </a:t>
            </a:r>
            <a:endParaRPr lang="es-ES" sz="2800" b="1" i="1" dirty="0"/>
          </a:p>
        </p:txBody>
      </p:sp>
    </p:spTree>
    <p:extLst>
      <p:ext uri="{BB962C8B-B14F-4D97-AF65-F5344CB8AC3E}">
        <p14:creationId xmlns:p14="http://schemas.microsoft.com/office/powerpoint/2010/main" val="25686470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0435" y="624110"/>
            <a:ext cx="9734178" cy="1280890"/>
          </a:xfrm>
        </p:spPr>
        <p:txBody>
          <a:bodyPr>
            <a:normAutofit fontScale="90000"/>
          </a:bodyPr>
          <a:lstStyle/>
          <a:p>
            <a:r>
              <a:rPr lang="es-MX" sz="4000" b="1" dirty="0" smtClean="0">
                <a:latin typeface="Garamond" panose="02020404030301010803" pitchFamily="18" charset="0"/>
              </a:rPr>
              <a:t>Modelos </a:t>
            </a:r>
            <a:r>
              <a:rPr lang="es-MX" sz="4000" b="1" dirty="0">
                <a:latin typeface="Garamond" panose="02020404030301010803" pitchFamily="18" charset="0"/>
              </a:rPr>
              <a:t>de diseño según la teoría general de sistemas</a:t>
            </a:r>
            <a:r>
              <a:rPr lang="es-MX" dirty="0"/>
              <a:t/>
            </a:r>
            <a:br>
              <a:rPr lang="es-MX" dirty="0"/>
            </a:br>
            <a:endParaRPr lang="es-MX" dirty="0"/>
          </a:p>
        </p:txBody>
      </p:sp>
      <p:sp>
        <p:nvSpPr>
          <p:cNvPr id="3" name="Marcador de contenido 2"/>
          <p:cNvSpPr>
            <a:spLocks noGrp="1"/>
          </p:cNvSpPr>
          <p:nvPr>
            <p:ph idx="1"/>
          </p:nvPr>
        </p:nvSpPr>
        <p:spPr>
          <a:xfrm>
            <a:off x="1050587" y="2133599"/>
            <a:ext cx="10454026" cy="4286655"/>
          </a:xfrm>
        </p:spPr>
        <p:txBody>
          <a:bodyPr/>
          <a:lstStyle/>
          <a:p>
            <a:pPr algn="just"/>
            <a:r>
              <a:rPr lang="es-MX" dirty="0"/>
              <a:t>Los elementos que componen un SISTEMA son entrada, salida, proceso, ambiente, retroalimentación. Las entradas son los elementos de que el sistema puede disponer para su propio provecho. Las salidas son los objetivos resueltos del sistema; lo que éste se propone, ya conseguido. </a:t>
            </a:r>
            <a:endParaRPr lang="es-MX" dirty="0" smtClean="0"/>
          </a:p>
          <a:p>
            <a:pPr algn="just"/>
            <a:r>
              <a:rPr lang="es-MX" dirty="0"/>
              <a:t>El proceso lo forman las «partes» del sistema, los «actos específicos». Para determinarlos es necesario precisar las misiones, tareas y actividades que el sistema debe realizar para lograr el producto deseado. Son misiones los «elementos principales» que se deben realizar para lograr los resultados del sistema. Son funciones los «elementos» que deben hacerse para realizar cada una de las misiones. Son tareas las «actividades» que deben hacerse para realizar cada una de las funciones.</a:t>
            </a:r>
          </a:p>
        </p:txBody>
      </p:sp>
    </p:spTree>
    <p:extLst>
      <p:ext uri="{BB962C8B-B14F-4D97-AF65-F5344CB8AC3E}">
        <p14:creationId xmlns:p14="http://schemas.microsoft.com/office/powerpoint/2010/main" val="4122462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50900" y="585199"/>
            <a:ext cx="8911687" cy="1280890"/>
          </a:xfrm>
        </p:spPr>
        <p:txBody>
          <a:bodyPr/>
          <a:lstStyle/>
          <a:p>
            <a:r>
              <a:rPr lang="es-MX" dirty="0" smtClean="0"/>
              <a:t>La teoría general de sistemas </a:t>
            </a:r>
            <a:endParaRPr lang="es-MX" dirty="0"/>
          </a:p>
        </p:txBody>
      </p:sp>
      <p:sp>
        <p:nvSpPr>
          <p:cNvPr id="3" name="Marcador de contenido 2"/>
          <p:cNvSpPr>
            <a:spLocks noGrp="1"/>
          </p:cNvSpPr>
          <p:nvPr>
            <p:ph idx="1"/>
          </p:nvPr>
        </p:nvSpPr>
        <p:spPr>
          <a:xfrm>
            <a:off x="583660" y="2133600"/>
            <a:ext cx="10920952" cy="4539574"/>
          </a:xfrm>
        </p:spPr>
        <p:txBody>
          <a:bodyPr>
            <a:normAutofit/>
          </a:bodyPr>
          <a:lstStyle/>
          <a:p>
            <a:pPr algn="just"/>
            <a:r>
              <a:rPr lang="es-MX" sz="2000" dirty="0"/>
              <a:t>La teoría general de sistemas es la base filosófica que desde mediados los años cuarenta, sustenta y justifica la mayor parte de los supuestos políticos, empresariales, tecnológicos y comunicativos que dan lugar a los cambios del siglo XXI. Es herencia de pensamientos estructuralistas de la primera mitad del siglo XX, pero se inicia, y sobre todo consolida, con el gran impacto de los medios de comunicación, la velocidad de la información y el choque de un mundo que se transforma vertiginosamente debido a los cambios que produce la nueva sociedad tecnológica.</a:t>
            </a:r>
          </a:p>
          <a:p>
            <a:pPr algn="just"/>
            <a:endParaRPr lang="es-MX" sz="2000" dirty="0"/>
          </a:p>
          <a:p>
            <a:pPr algn="just"/>
            <a:r>
              <a:rPr lang="es-MX" sz="2000" dirty="0"/>
              <a:t>La Teoría General de Sistemas tiene su base en el humanismo científico, ya que no es posible ningún cambio tecnológico sin la base de la especie humana, que fundamenta todos los cambios y productos de la era de la información y la tecnología.</a:t>
            </a:r>
          </a:p>
          <a:p>
            <a:endParaRPr lang="es-MX" dirty="0"/>
          </a:p>
        </p:txBody>
      </p:sp>
    </p:spTree>
    <p:extLst>
      <p:ext uri="{BB962C8B-B14F-4D97-AF65-F5344CB8AC3E}">
        <p14:creationId xmlns:p14="http://schemas.microsoft.com/office/powerpoint/2010/main" val="584589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35509" y="622570"/>
            <a:ext cx="11029511" cy="5661498"/>
          </a:xfrm>
        </p:spPr>
        <p:txBody>
          <a:bodyPr>
            <a:normAutofit/>
          </a:bodyPr>
          <a:lstStyle/>
          <a:p>
            <a:pPr algn="just"/>
            <a:r>
              <a:rPr lang="es-MX" sz="2400" dirty="0"/>
              <a:t>La nueva tecnología aplica en la mayoría de las ocasiones pensamientos y situaciones ya vividas o inventadas. Ya desde nuestra escuela hablábamos del sistema solar, del digestivo, del sistema métrico decimal…, como de algo que tenía una coherencia interna, que en la unión de sus elementos estaba su propia explicación y supervivencia. La nueva filosofía ha dado sentido a todos estos elementos, tratándolos en relación con las necesidades del siglo XX, y creando nuevas terminologías explicativas de los fenómenos que suceden en máquinas y seres humanos.</a:t>
            </a:r>
          </a:p>
        </p:txBody>
      </p:sp>
      <p:sp>
        <p:nvSpPr>
          <p:cNvPr id="4" name="AutoShape 2" descr="Resultado de imagen para sistemas"/>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2"/>
          <a:stretch>
            <a:fillRect/>
          </a:stretch>
        </p:blipFill>
        <p:spPr>
          <a:xfrm>
            <a:off x="2587557" y="4300031"/>
            <a:ext cx="5972783" cy="2246684"/>
          </a:xfrm>
          <a:prstGeom prst="rect">
            <a:avLst/>
          </a:prstGeom>
        </p:spPr>
      </p:pic>
    </p:spTree>
    <p:extLst>
      <p:ext uri="{BB962C8B-B14F-4D97-AF65-F5344CB8AC3E}">
        <p14:creationId xmlns:p14="http://schemas.microsoft.com/office/powerpoint/2010/main" val="30647789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9926" y="103809"/>
            <a:ext cx="8911687" cy="674404"/>
          </a:xfrm>
        </p:spPr>
        <p:txBody>
          <a:bodyPr/>
          <a:lstStyle/>
          <a:p>
            <a:pPr algn="ctr"/>
            <a:r>
              <a:rPr lang="es-MX" dirty="0"/>
              <a:t>Los sistemas cerrados</a:t>
            </a:r>
          </a:p>
        </p:txBody>
      </p:sp>
      <p:sp>
        <p:nvSpPr>
          <p:cNvPr id="3" name="Marcador de contenido 2"/>
          <p:cNvSpPr>
            <a:spLocks noGrp="1"/>
          </p:cNvSpPr>
          <p:nvPr>
            <p:ph idx="1"/>
          </p:nvPr>
        </p:nvSpPr>
        <p:spPr>
          <a:xfrm>
            <a:off x="564204" y="778213"/>
            <a:ext cx="11037684" cy="4568805"/>
          </a:xfrm>
        </p:spPr>
        <p:txBody>
          <a:bodyPr>
            <a:noAutofit/>
          </a:bodyPr>
          <a:lstStyle/>
          <a:p>
            <a:pPr algn="just"/>
            <a:r>
              <a:rPr lang="es-MX" sz="2800" dirty="0"/>
              <a:t>La utilización de una minicadena para disfrutar de la música puede servir de ejemplo, al mismo tiempo que explica qué es un sistema cerrado y sus componentes. Una persona tiene deseos de oír determinada música. La elección proviene de su entorno, de su cultura, de su formación y de la necesidad ambiental que en ese momento posea. Al entorno cultural, social, medioambiental en el que se desarrolla un hecho le llamamos ambiente o contexto del sistema. </a:t>
            </a:r>
            <a:endParaRPr lang="es-MX" sz="2800" dirty="0" smtClean="0"/>
          </a:p>
          <a:p>
            <a:pPr algn="just"/>
            <a:endParaRPr lang="es-MX" sz="2800" dirty="0"/>
          </a:p>
        </p:txBody>
      </p:sp>
      <p:pic>
        <p:nvPicPr>
          <p:cNvPr id="4" name="Imagen 3"/>
          <p:cNvPicPr>
            <a:picLocks noChangeAspect="1"/>
          </p:cNvPicPr>
          <p:nvPr/>
        </p:nvPicPr>
        <p:blipFill>
          <a:blip r:embed="rId2"/>
          <a:stretch>
            <a:fillRect/>
          </a:stretch>
        </p:blipFill>
        <p:spPr>
          <a:xfrm>
            <a:off x="7332376" y="4669276"/>
            <a:ext cx="3363844" cy="1964987"/>
          </a:xfrm>
          <a:prstGeom prst="rect">
            <a:avLst/>
          </a:prstGeom>
        </p:spPr>
      </p:pic>
    </p:spTree>
    <p:extLst>
      <p:ext uri="{BB962C8B-B14F-4D97-AF65-F5344CB8AC3E}">
        <p14:creationId xmlns:p14="http://schemas.microsoft.com/office/powerpoint/2010/main" val="42166845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3465" y="226978"/>
            <a:ext cx="11958536" cy="6631022"/>
          </a:xfrm>
        </p:spPr>
        <p:txBody>
          <a:bodyPr/>
          <a:lstStyle/>
          <a:p>
            <a:pPr algn="just"/>
            <a:r>
              <a:rPr lang="es-MX" dirty="0"/>
              <a:t>En aviones y medios de transporte, la caja negra (que suele ser de color naranja) nunca se abre, a no ser que sea necesaria una revisión o investigación. En los sistemas cerrados, el proceso normalmente es secreto, desconocido para la mayoría y solamente accesibles a los técnicos. En su momento advertiremos que en los procesos sociales, hay otro tipo de técnicos, cuya responsabilidad es ser expertos en procesos, es decir, en cajas negras que deberán ser capaces de abrir e interpretar.</a:t>
            </a:r>
          </a:p>
        </p:txBody>
      </p:sp>
      <p:pic>
        <p:nvPicPr>
          <p:cNvPr id="4" name="Imagen 3"/>
          <p:cNvPicPr>
            <a:picLocks noChangeAspect="1"/>
          </p:cNvPicPr>
          <p:nvPr/>
        </p:nvPicPr>
        <p:blipFill>
          <a:blip r:embed="rId2"/>
          <a:stretch>
            <a:fillRect/>
          </a:stretch>
        </p:blipFill>
        <p:spPr>
          <a:xfrm>
            <a:off x="3793787" y="1883113"/>
            <a:ext cx="4669277" cy="4648200"/>
          </a:xfrm>
          <a:prstGeom prst="rect">
            <a:avLst/>
          </a:prstGeom>
        </p:spPr>
      </p:pic>
    </p:spTree>
    <p:extLst>
      <p:ext uri="{BB962C8B-B14F-4D97-AF65-F5344CB8AC3E}">
        <p14:creationId xmlns:p14="http://schemas.microsoft.com/office/powerpoint/2010/main" val="5408531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581249" y="410102"/>
            <a:ext cx="8911687" cy="1280890"/>
          </a:xfrm>
        </p:spPr>
        <p:txBody>
          <a:bodyPr/>
          <a:lstStyle/>
          <a:p>
            <a:r>
              <a:rPr lang="es-MX" dirty="0" smtClean="0"/>
              <a:t>Los sistemas abiertos  </a:t>
            </a:r>
            <a:endParaRPr lang="es-MX" dirty="0"/>
          </a:p>
        </p:txBody>
      </p:sp>
      <p:sp>
        <p:nvSpPr>
          <p:cNvPr id="5" name="Marcador de contenido 4"/>
          <p:cNvSpPr>
            <a:spLocks noGrp="1"/>
          </p:cNvSpPr>
          <p:nvPr>
            <p:ph idx="1"/>
          </p:nvPr>
        </p:nvSpPr>
        <p:spPr>
          <a:xfrm>
            <a:off x="875489" y="1167319"/>
            <a:ext cx="11108987" cy="4607716"/>
          </a:xfrm>
        </p:spPr>
        <p:txBody>
          <a:bodyPr>
            <a:normAutofit/>
          </a:bodyPr>
          <a:lstStyle/>
          <a:p>
            <a:pPr algn="just"/>
            <a:r>
              <a:rPr lang="es-MX" sz="2000" dirty="0"/>
              <a:t>Se llaman sistemas abiertos a todas las estructuras, en las que intervienen seres humanos o sus sociedades, y que tienen íntima relación con el medio o ambiente en el que están inmersos. Con otras palabras, el medio incide en el sistema, y el sistema revierte sus productos en el ambiente. Ambos se condicionan mutuamente y dependen unos de otros. Para que exista un sistema, debe encontrarse siempre un sistema superior.</a:t>
            </a:r>
          </a:p>
          <a:p>
            <a:pPr algn="just"/>
            <a:endParaRPr lang="es-MX" sz="2000" dirty="0"/>
          </a:p>
          <a:p>
            <a:pPr algn="just"/>
            <a:r>
              <a:rPr lang="es-MX" sz="2000" dirty="0"/>
              <a:t>Todos los sistemas forman parte, como subsistemas, de otros sistemas de rango más elevado. El medio ambiente, el ambiente en sí o el contexto, es el conjunto de todos los objetos que puedan influir o tengan capacidad de influencia en la operatividad de un sistema. El contexto es por ello un sistema superior, </a:t>
            </a:r>
            <a:r>
              <a:rPr lang="es-MX" sz="2000" dirty="0" err="1"/>
              <a:t>suprasistema</a:t>
            </a:r>
            <a:r>
              <a:rPr lang="es-MX" sz="2000" dirty="0"/>
              <a:t>, que engloba a otros sistemas, influye en ellos y los determina, y al mismo tiempo es influido por el sistema del que es superior.</a:t>
            </a:r>
          </a:p>
          <a:p>
            <a:endParaRPr lang="es-MX" dirty="0"/>
          </a:p>
        </p:txBody>
      </p:sp>
    </p:spTree>
    <p:extLst>
      <p:ext uri="{BB962C8B-B14F-4D97-AF65-F5344CB8AC3E}">
        <p14:creationId xmlns:p14="http://schemas.microsoft.com/office/powerpoint/2010/main" val="359761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11989" y="351735"/>
            <a:ext cx="8911687" cy="1280890"/>
          </a:xfrm>
        </p:spPr>
        <p:txBody>
          <a:bodyPr/>
          <a:lstStyle/>
          <a:p>
            <a:r>
              <a:rPr lang="es-MX" dirty="0"/>
              <a:t>El medio ambiente o contexto</a:t>
            </a:r>
          </a:p>
        </p:txBody>
      </p:sp>
      <p:sp>
        <p:nvSpPr>
          <p:cNvPr id="3" name="Marcador de contenido 2"/>
          <p:cNvSpPr>
            <a:spLocks noGrp="1"/>
          </p:cNvSpPr>
          <p:nvPr>
            <p:ph idx="1"/>
          </p:nvPr>
        </p:nvSpPr>
        <p:spPr>
          <a:xfrm>
            <a:off x="1013332" y="1070044"/>
            <a:ext cx="11178668" cy="5603130"/>
          </a:xfrm>
        </p:spPr>
        <p:txBody>
          <a:bodyPr>
            <a:normAutofit/>
          </a:bodyPr>
          <a:lstStyle/>
          <a:p>
            <a:pPr algn="just"/>
            <a:r>
              <a:rPr lang="es-MX" sz="2000" dirty="0"/>
              <a:t>Para evitar que esto resulte en apariencia un galimatías pongo un ejemplo. Estamos en clase, en un curso de Formación Profesional Ocupacional. Los alumnos acceden voluntarios a formarse, cada uno de ellos por causas e intereses diferentes, expectativas distintas y tal vez, incluso, de profesiones y ambientes dispares. Pues bien, todos ellos provienen de un ambiente, cada cual del suyo, y al mismo tiempo con características muy similares, ya que todos son producto de una civilización occidental, ven la misma televisión, se han educado en escuelas similares y con un sistema muy </a:t>
            </a:r>
            <a:r>
              <a:rPr lang="es-MX" sz="2000" dirty="0" smtClean="0"/>
              <a:t>parecido.</a:t>
            </a:r>
            <a:endParaRPr lang="es-MX" sz="2000" dirty="0"/>
          </a:p>
          <a:p>
            <a:pPr algn="just"/>
            <a:endParaRPr lang="es-MX" sz="2000" dirty="0"/>
          </a:p>
          <a:p>
            <a:pPr algn="just"/>
            <a:r>
              <a:rPr lang="es-MX" sz="2000" dirty="0"/>
              <a:t>El contexto individual ha marcado diferentemente a los alumnos, y al mismo tiempo el contexto social los puede tener homogeneizados, por lo menos en parte. También puede darse el caso de que haya alumnos marroquíes, rumanos, etc., en los cuales el contexto social ya cambia sustancialmente. Pues bien, estos alumnos provienen de un contexto, y son al mismo tiempo entradas de un sistema abierto: El curso de formación.</a:t>
            </a:r>
          </a:p>
          <a:p>
            <a:endParaRPr lang="es-MX" dirty="0"/>
          </a:p>
        </p:txBody>
      </p:sp>
    </p:spTree>
    <p:extLst>
      <p:ext uri="{BB962C8B-B14F-4D97-AF65-F5344CB8AC3E}">
        <p14:creationId xmlns:p14="http://schemas.microsoft.com/office/powerpoint/2010/main" val="13300416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Las entradas del sistema</a:t>
            </a:r>
          </a:p>
        </p:txBody>
      </p:sp>
      <p:sp>
        <p:nvSpPr>
          <p:cNvPr id="3" name="Marcador de contenido 2"/>
          <p:cNvSpPr>
            <a:spLocks noGrp="1"/>
          </p:cNvSpPr>
          <p:nvPr>
            <p:ph idx="1"/>
          </p:nvPr>
        </p:nvSpPr>
        <p:spPr>
          <a:xfrm>
            <a:off x="719847" y="1264555"/>
            <a:ext cx="11050621" cy="5000017"/>
          </a:xfrm>
        </p:spPr>
        <p:txBody>
          <a:bodyPr/>
          <a:lstStyle/>
          <a:p>
            <a:pPr algn="just"/>
            <a:r>
              <a:rPr lang="es-MX" sz="2000" dirty="0"/>
              <a:t>Los alumnos ya han entrado en un sistema, que a su vez depende del sistema educativo general, y del sistema cultural de nuestro país. Existen otras entradas, no menos importantes, como son el programa del curso, los objetivos del mismo, los medios y recursos, las capacidades del profesor, el ánimo o motivaciones inmediatas de los alumnos, etc. Si seguimos con el ejemplo de la clase, las entradas serán los objetivos para ese día, los recursos de ese día y la situación y condicionantes reales de esa jornada.</a:t>
            </a:r>
          </a:p>
          <a:p>
            <a:pPr algn="just"/>
            <a:endParaRPr lang="es-MX" sz="2000" dirty="0"/>
          </a:p>
          <a:p>
            <a:pPr algn="just"/>
            <a:r>
              <a:rPr lang="es-MX" sz="2000" dirty="0"/>
              <a:t>En general, toda la información, los procesos de programación y de codificación, y los elementos que provengan de procesos anteriores, retroacción o </a:t>
            </a:r>
            <a:r>
              <a:rPr lang="es-MX" sz="2000" dirty="0" err="1"/>
              <a:t>feedback</a:t>
            </a:r>
            <a:r>
              <a:rPr lang="es-MX" sz="2000" dirty="0"/>
              <a:t>, vuelven a ser consideradas como entradas del sistema.</a:t>
            </a:r>
          </a:p>
          <a:p>
            <a:endParaRPr lang="es-MX" dirty="0"/>
          </a:p>
        </p:txBody>
      </p:sp>
      <p:pic>
        <p:nvPicPr>
          <p:cNvPr id="4" name="Imagen 3"/>
          <p:cNvPicPr>
            <a:picLocks noChangeAspect="1"/>
          </p:cNvPicPr>
          <p:nvPr/>
        </p:nvPicPr>
        <p:blipFill>
          <a:blip r:embed="rId2"/>
          <a:stretch>
            <a:fillRect/>
          </a:stretch>
        </p:blipFill>
        <p:spPr>
          <a:xfrm>
            <a:off x="8559022" y="4835051"/>
            <a:ext cx="2466975" cy="1847850"/>
          </a:xfrm>
          <a:prstGeom prst="rect">
            <a:avLst/>
          </a:prstGeom>
        </p:spPr>
      </p:pic>
    </p:spTree>
    <p:extLst>
      <p:ext uri="{BB962C8B-B14F-4D97-AF65-F5344CB8AC3E}">
        <p14:creationId xmlns:p14="http://schemas.microsoft.com/office/powerpoint/2010/main" val="35988823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50900" y="507378"/>
            <a:ext cx="8911687" cy="1280890"/>
          </a:xfrm>
        </p:spPr>
        <p:txBody>
          <a:bodyPr/>
          <a:lstStyle/>
          <a:p>
            <a:r>
              <a:rPr lang="es-MX" dirty="0"/>
              <a:t>El funcionamiento o proceso del sistema</a:t>
            </a:r>
          </a:p>
        </p:txBody>
      </p:sp>
      <p:sp>
        <p:nvSpPr>
          <p:cNvPr id="3" name="Marcador de contenido 2"/>
          <p:cNvSpPr>
            <a:spLocks noGrp="1"/>
          </p:cNvSpPr>
          <p:nvPr>
            <p:ph idx="1"/>
          </p:nvPr>
        </p:nvSpPr>
        <p:spPr>
          <a:xfrm>
            <a:off x="583659" y="1788268"/>
            <a:ext cx="11284085" cy="4403387"/>
          </a:xfrm>
        </p:spPr>
        <p:txBody>
          <a:bodyPr/>
          <a:lstStyle/>
          <a:p>
            <a:pPr algn="just"/>
            <a:r>
              <a:rPr lang="es-MX" sz="2000" dirty="0"/>
              <a:t>el proceso abarca todo el recorrido de la acción formativa. En una sesión el proceso está enmarcado en lo que significa el trabajo a realizar en esa sesión, que depende de un sistema superior, el curso, y de otro </a:t>
            </a:r>
            <a:r>
              <a:rPr lang="es-MX" sz="2000" dirty="0" err="1"/>
              <a:t>suprasistema</a:t>
            </a:r>
            <a:r>
              <a:rPr lang="es-MX" sz="2000" dirty="0"/>
              <a:t> más elevado, el sistema educativo o el plan formativo del que depende.</a:t>
            </a:r>
          </a:p>
          <a:p>
            <a:pPr algn="just"/>
            <a:endParaRPr lang="es-MX" sz="2000" dirty="0"/>
          </a:p>
          <a:p>
            <a:pPr algn="just"/>
            <a:r>
              <a:rPr lang="es-MX" sz="2000" dirty="0"/>
              <a:t>En el momento de la sesión de clase, se deben poner en funcionamiento todos los mecanismos necesarios para procurar un </a:t>
            </a:r>
            <a:r>
              <a:rPr lang="es-MX" sz="2000" dirty="0" err="1"/>
              <a:t>feedback</a:t>
            </a:r>
            <a:r>
              <a:rPr lang="es-MX" sz="2000" dirty="0"/>
              <a:t> correcto. En otro lugar de este libro, cuando se entre de lleno en la problemática de la evaluación, veremos cómo puede aplicarse en una sesión de clase.</a:t>
            </a:r>
          </a:p>
          <a:p>
            <a:endParaRPr lang="es-MX" dirty="0"/>
          </a:p>
        </p:txBody>
      </p:sp>
      <p:pic>
        <p:nvPicPr>
          <p:cNvPr id="4" name="Imagen 3"/>
          <p:cNvPicPr>
            <a:picLocks noChangeAspect="1"/>
          </p:cNvPicPr>
          <p:nvPr/>
        </p:nvPicPr>
        <p:blipFill>
          <a:blip r:embed="rId2"/>
          <a:stretch>
            <a:fillRect/>
          </a:stretch>
        </p:blipFill>
        <p:spPr>
          <a:xfrm>
            <a:off x="8531799" y="4757231"/>
            <a:ext cx="2466975" cy="1847850"/>
          </a:xfrm>
          <a:prstGeom prst="rect">
            <a:avLst/>
          </a:prstGeom>
        </p:spPr>
      </p:pic>
    </p:spTree>
    <p:extLst>
      <p:ext uri="{BB962C8B-B14F-4D97-AF65-F5344CB8AC3E}">
        <p14:creationId xmlns:p14="http://schemas.microsoft.com/office/powerpoint/2010/main" val="34657948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Los resultados, o salidas, del sistema</a:t>
            </a:r>
          </a:p>
        </p:txBody>
      </p:sp>
      <p:sp>
        <p:nvSpPr>
          <p:cNvPr id="3" name="Marcador de contenido 2"/>
          <p:cNvSpPr>
            <a:spLocks noGrp="1"/>
          </p:cNvSpPr>
          <p:nvPr>
            <p:ph idx="1"/>
          </p:nvPr>
        </p:nvSpPr>
        <p:spPr>
          <a:xfrm>
            <a:off x="690360" y="1264555"/>
            <a:ext cx="10843131" cy="3777622"/>
          </a:xfrm>
        </p:spPr>
        <p:txBody>
          <a:bodyPr>
            <a:normAutofit/>
          </a:bodyPr>
          <a:lstStyle/>
          <a:p>
            <a:pPr algn="just"/>
            <a:r>
              <a:rPr lang="es-MX" sz="2400" dirty="0"/>
              <a:t>los resultados, o lo que es lo mismo, a los objetivos logrados o no del sistema les llamamos «salidas» o acciones resultantes de la fenomenología sistémica.</a:t>
            </a:r>
          </a:p>
          <a:p>
            <a:pPr algn="just"/>
            <a:endParaRPr lang="es-MX" sz="2400" dirty="0"/>
          </a:p>
          <a:p>
            <a:pPr algn="just"/>
            <a:r>
              <a:rPr lang="es-MX" sz="2400" dirty="0"/>
              <a:t>En la acción formativa de que hablamos, las salidas son los actos o aprendizajes y cambios de conducta, previstos por profesores y alumnos para el desarrollo de determinada acción formativa.</a:t>
            </a:r>
          </a:p>
          <a:p>
            <a:pPr algn="just"/>
            <a:endParaRPr lang="es-MX" sz="2400" dirty="0"/>
          </a:p>
        </p:txBody>
      </p:sp>
      <p:pic>
        <p:nvPicPr>
          <p:cNvPr id="4" name="Imagen 3"/>
          <p:cNvPicPr>
            <a:picLocks noChangeAspect="1"/>
          </p:cNvPicPr>
          <p:nvPr/>
        </p:nvPicPr>
        <p:blipFill>
          <a:blip r:embed="rId2"/>
          <a:stretch>
            <a:fillRect/>
          </a:stretch>
        </p:blipFill>
        <p:spPr>
          <a:xfrm>
            <a:off x="4439359" y="4901572"/>
            <a:ext cx="2924175" cy="1562100"/>
          </a:xfrm>
          <a:prstGeom prst="rect">
            <a:avLst/>
          </a:prstGeom>
        </p:spPr>
      </p:pic>
    </p:spTree>
    <p:extLst>
      <p:ext uri="{BB962C8B-B14F-4D97-AF65-F5344CB8AC3E}">
        <p14:creationId xmlns:p14="http://schemas.microsoft.com/office/powerpoint/2010/main" val="1888642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78525" y="429237"/>
            <a:ext cx="8911687" cy="889897"/>
          </a:xfrm>
        </p:spPr>
        <p:txBody>
          <a:bodyPr>
            <a:normAutofit/>
          </a:bodyPr>
          <a:lstStyle/>
          <a:p>
            <a:pPr algn="ctr"/>
            <a:r>
              <a:rPr lang="es-ES" sz="4000" b="1" dirty="0" smtClean="0"/>
              <a:t>Objetivo de la asignatura </a:t>
            </a:r>
            <a:endParaRPr lang="es-ES" sz="4000" b="1" dirty="0"/>
          </a:p>
        </p:txBody>
      </p:sp>
      <p:sp>
        <p:nvSpPr>
          <p:cNvPr id="3" name="2 Marcador de contenido"/>
          <p:cNvSpPr>
            <a:spLocks noGrp="1"/>
          </p:cNvSpPr>
          <p:nvPr>
            <p:ph idx="1"/>
          </p:nvPr>
        </p:nvSpPr>
        <p:spPr>
          <a:xfrm>
            <a:off x="1019331" y="1454045"/>
            <a:ext cx="10583056" cy="5051685"/>
          </a:xfrm>
        </p:spPr>
        <p:txBody>
          <a:bodyPr>
            <a:normAutofit/>
          </a:bodyPr>
          <a:lstStyle/>
          <a:p>
            <a:pPr algn="just"/>
            <a:r>
              <a:rPr lang="es-ES" sz="3200" b="1" i="1" dirty="0" smtClean="0"/>
              <a:t>Conocer  </a:t>
            </a:r>
            <a:r>
              <a:rPr lang="es-ES" sz="3200" b="1" i="1" dirty="0"/>
              <a:t>los  conceptos fundamentales en lo que se refiere a la administración del conocimiento  dentro de las organizaciones, así como  el papel fundamental de los sistemas de soporte a la toma de decisiones  y el apoyo que brindan los sistemas expertos y la inteligencia artificial  para ayudar a las empresas a buscar mejores soluciones para una mejor  toma de decisión. </a:t>
            </a:r>
          </a:p>
          <a:p>
            <a:endParaRPr lang="es-ES" dirty="0"/>
          </a:p>
        </p:txBody>
      </p:sp>
    </p:spTree>
    <p:extLst>
      <p:ext uri="{BB962C8B-B14F-4D97-AF65-F5344CB8AC3E}">
        <p14:creationId xmlns:p14="http://schemas.microsoft.com/office/powerpoint/2010/main" val="19152520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31444" y="332280"/>
            <a:ext cx="8911687" cy="698852"/>
          </a:xfrm>
        </p:spPr>
        <p:txBody>
          <a:bodyPr/>
          <a:lstStyle/>
          <a:p>
            <a:r>
              <a:rPr lang="es-MX" b="1" dirty="0"/>
              <a:t>El </a:t>
            </a:r>
            <a:r>
              <a:rPr lang="es-MX" b="1" dirty="0" err="1"/>
              <a:t>feedback</a:t>
            </a:r>
            <a:r>
              <a:rPr lang="es-MX" b="1" dirty="0"/>
              <a:t> y la evaluación continua</a:t>
            </a:r>
          </a:p>
        </p:txBody>
      </p:sp>
      <p:sp>
        <p:nvSpPr>
          <p:cNvPr id="3" name="Marcador de contenido 2"/>
          <p:cNvSpPr>
            <a:spLocks noGrp="1"/>
          </p:cNvSpPr>
          <p:nvPr>
            <p:ph idx="1"/>
          </p:nvPr>
        </p:nvSpPr>
        <p:spPr>
          <a:xfrm>
            <a:off x="486383" y="1297021"/>
            <a:ext cx="11096050" cy="3777622"/>
          </a:xfrm>
        </p:spPr>
        <p:txBody>
          <a:bodyPr/>
          <a:lstStyle/>
          <a:p>
            <a:pPr algn="just"/>
            <a:r>
              <a:rPr lang="es-MX" sz="2000" dirty="0"/>
              <a:t>Uno de los pilares fundamentales de cualquier sistema es el </a:t>
            </a:r>
            <a:r>
              <a:rPr lang="es-MX" sz="2000" dirty="0" err="1"/>
              <a:t>feedback</a:t>
            </a:r>
            <a:r>
              <a:rPr lang="es-MX" sz="2000" dirty="0"/>
              <a:t>. Si hubiera que traducirlo literalmente, retroalimentación. No es fácil, ya que en castellano, se utiliza de muchas formas, retroacción, información de retorno... Lo verdadero es que el término </a:t>
            </a:r>
            <a:r>
              <a:rPr lang="es-MX" sz="2000" dirty="0" err="1"/>
              <a:t>feedback</a:t>
            </a:r>
            <a:r>
              <a:rPr lang="es-MX" sz="2000" dirty="0"/>
              <a:t> entraña en él mismo toda una filosofía, más que una simple definición o concepto. Por esa razón es tan difícil de definir o de traducir.</a:t>
            </a:r>
          </a:p>
          <a:p>
            <a:pPr algn="just"/>
            <a:endParaRPr lang="es-MX" sz="2000" dirty="0"/>
          </a:p>
          <a:p>
            <a:pPr algn="just"/>
            <a:r>
              <a:rPr lang="es-MX" sz="2000" dirty="0"/>
              <a:t>En terminologías de enseñanza, es lo más parecido a lo que llamamos evaluación continua, es decir, recepción o aceptación de la información que proviene de cualquiera de los elementos del sistema, con el fin de rectificar lo que no se ajusta a los objetivos o procedimientos y mantener, mejorando, lo que es correcto.</a:t>
            </a:r>
          </a:p>
          <a:p>
            <a:endParaRPr lang="es-MX" dirty="0"/>
          </a:p>
        </p:txBody>
      </p:sp>
      <p:pic>
        <p:nvPicPr>
          <p:cNvPr id="4" name="Imagen 3"/>
          <p:cNvPicPr>
            <a:picLocks noChangeAspect="1"/>
          </p:cNvPicPr>
          <p:nvPr/>
        </p:nvPicPr>
        <p:blipFill>
          <a:blip r:embed="rId2"/>
          <a:stretch>
            <a:fillRect/>
          </a:stretch>
        </p:blipFill>
        <p:spPr>
          <a:xfrm>
            <a:off x="4800920" y="4761891"/>
            <a:ext cx="2466975" cy="1847850"/>
          </a:xfrm>
          <a:prstGeom prst="rect">
            <a:avLst/>
          </a:prstGeom>
        </p:spPr>
      </p:pic>
    </p:spTree>
    <p:extLst>
      <p:ext uri="{BB962C8B-B14F-4D97-AF65-F5344CB8AC3E}">
        <p14:creationId xmlns:p14="http://schemas.microsoft.com/office/powerpoint/2010/main" val="40800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2069" y="624110"/>
            <a:ext cx="9792544" cy="1280890"/>
          </a:xfrm>
        </p:spPr>
        <p:txBody>
          <a:bodyPr>
            <a:normAutofit/>
          </a:bodyPr>
          <a:lstStyle/>
          <a:p>
            <a:r>
              <a:rPr lang="es-MX" dirty="0"/>
              <a:t>El enfoque sistemático y la humanización del proceso de enseñanza-aprendizaje</a:t>
            </a:r>
          </a:p>
        </p:txBody>
      </p:sp>
      <p:pic>
        <p:nvPicPr>
          <p:cNvPr id="4" name="Marcador de contenido 3"/>
          <p:cNvPicPr>
            <a:picLocks noGrp="1" noChangeAspect="1"/>
          </p:cNvPicPr>
          <p:nvPr>
            <p:ph idx="1"/>
          </p:nvPr>
        </p:nvPicPr>
        <p:blipFill>
          <a:blip r:embed="rId2"/>
          <a:stretch>
            <a:fillRect/>
          </a:stretch>
        </p:blipFill>
        <p:spPr>
          <a:xfrm>
            <a:off x="3891064" y="2133599"/>
            <a:ext cx="6750996" cy="4403387"/>
          </a:xfrm>
          <a:prstGeom prst="rect">
            <a:avLst/>
          </a:prstGeom>
        </p:spPr>
      </p:pic>
    </p:spTree>
    <p:extLst>
      <p:ext uri="{BB962C8B-B14F-4D97-AF65-F5344CB8AC3E}">
        <p14:creationId xmlns:p14="http://schemas.microsoft.com/office/powerpoint/2010/main" val="37258348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4051" y="624110"/>
            <a:ext cx="10220561" cy="1280890"/>
          </a:xfrm>
        </p:spPr>
        <p:txBody>
          <a:bodyPr/>
          <a:lstStyle/>
          <a:p>
            <a:r>
              <a:rPr lang="es-MX" dirty="0"/>
              <a:t>Características principales de un sistema</a:t>
            </a:r>
          </a:p>
        </p:txBody>
      </p:sp>
      <p:sp>
        <p:nvSpPr>
          <p:cNvPr id="3" name="Marcador de contenido 2"/>
          <p:cNvSpPr>
            <a:spLocks noGrp="1"/>
          </p:cNvSpPr>
          <p:nvPr>
            <p:ph idx="1"/>
          </p:nvPr>
        </p:nvSpPr>
        <p:spPr>
          <a:xfrm>
            <a:off x="778213" y="2133600"/>
            <a:ext cx="10726399" cy="3777622"/>
          </a:xfrm>
        </p:spPr>
        <p:txBody>
          <a:bodyPr>
            <a:noAutofit/>
          </a:bodyPr>
          <a:lstStyle/>
          <a:p>
            <a:pPr algn="just"/>
            <a:r>
              <a:rPr lang="es-MX" sz="3200" dirty="0"/>
              <a:t>Un sistema, como decíamos más arriba, posee infinidad de componentes y características. En este capítulo vamos a analizar sucintamente las más importantes, ejemplificando en lo posible con el fin de que el profesor pueda, junto a los alumnos relacionarlo con los sistemas que realmente nos interesan en este texto: los sistemas educativos, y dentro de ellos, los subsistemas de acciones formativas.</a:t>
            </a:r>
          </a:p>
        </p:txBody>
      </p:sp>
    </p:spTree>
    <p:extLst>
      <p:ext uri="{BB962C8B-B14F-4D97-AF65-F5344CB8AC3E}">
        <p14:creationId xmlns:p14="http://schemas.microsoft.com/office/powerpoint/2010/main" val="18677393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Teleología</a:t>
            </a:r>
          </a:p>
        </p:txBody>
      </p:sp>
      <p:sp>
        <p:nvSpPr>
          <p:cNvPr id="3" name="Marcador de contenido 2"/>
          <p:cNvSpPr>
            <a:spLocks noGrp="1"/>
          </p:cNvSpPr>
          <p:nvPr>
            <p:ph idx="1"/>
          </p:nvPr>
        </p:nvSpPr>
        <p:spPr>
          <a:xfrm>
            <a:off x="603115" y="2133599"/>
            <a:ext cx="11147898" cy="4364477"/>
          </a:xfrm>
        </p:spPr>
        <p:txBody>
          <a:bodyPr>
            <a:normAutofit fontScale="62500" lnSpcReduction="20000"/>
          </a:bodyPr>
          <a:lstStyle/>
          <a:p>
            <a:pPr algn="just"/>
            <a:r>
              <a:rPr lang="es-MX" sz="3500" dirty="0"/>
              <a:t>La teleología, (del gr. </a:t>
            </a:r>
            <a:r>
              <a:rPr lang="es-MX" sz="3500" dirty="0" err="1"/>
              <a:t>teloj</a:t>
            </a:r>
            <a:r>
              <a:rPr lang="es-MX" sz="3500" dirty="0"/>
              <a:t>, fin, y </a:t>
            </a:r>
            <a:r>
              <a:rPr lang="es-MX" sz="3500" dirty="0" smtClean="0"/>
              <a:t>logia, </a:t>
            </a:r>
            <a:r>
              <a:rPr lang="es-MX" sz="3500" dirty="0"/>
              <a:t>ciencia, es la doctrina de las causas finales). En la teoría general de sistemas se refiere a toda orientación que cualquier sistema abierto posee con respecto a sus procesos. Es decir, que cualquier proceso está encaminado a unos objetivos, a unas finalidades. Sin metas es imposible que exista un sistema.</a:t>
            </a:r>
          </a:p>
          <a:p>
            <a:pPr algn="just"/>
            <a:endParaRPr lang="es-MX" sz="3500" dirty="0"/>
          </a:p>
          <a:p>
            <a:pPr algn="just"/>
            <a:r>
              <a:rPr lang="es-MX" sz="3500" dirty="0"/>
              <a:t>En la precisa definición de metas y objetivos está la clave de cualquier tipo de planificación educativa o formativa. «Si no sabes adónde vas, acabarás en otra parte», le decía el conejo a Alicia, en «Alicia en el país de las maravillas», de Carroll. Si se tuvieran siempre claras las metas, los métodos se convertirían mejor en actividades, y los procedimientos para evaluar formarían parte del sistema. Es muy común encontrar cómo se evalúa sin tener en cuenta ni objetivos ni procedimientos.</a:t>
            </a:r>
          </a:p>
          <a:p>
            <a:endParaRPr lang="es-MX" dirty="0"/>
          </a:p>
          <a:p>
            <a:r>
              <a:rPr lang="es-MX" dirty="0"/>
              <a:t> </a:t>
            </a:r>
          </a:p>
          <a:p>
            <a:endParaRPr lang="es-MX" dirty="0"/>
          </a:p>
        </p:txBody>
      </p:sp>
    </p:spTree>
    <p:extLst>
      <p:ext uri="{BB962C8B-B14F-4D97-AF65-F5344CB8AC3E}">
        <p14:creationId xmlns:p14="http://schemas.microsoft.com/office/powerpoint/2010/main" val="17326905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dirty="0" err="1" smtClean="0"/>
              <a:t>Equifinalidad</a:t>
            </a:r>
            <a:r>
              <a:rPr lang="es-MX" dirty="0"/>
              <a:t/>
            </a:r>
            <a:br>
              <a:rPr lang="es-MX" dirty="0"/>
            </a:br>
            <a:endParaRPr lang="es-MX" dirty="0"/>
          </a:p>
        </p:txBody>
      </p:sp>
      <p:sp>
        <p:nvSpPr>
          <p:cNvPr id="3" name="Marcador de contenido 2"/>
          <p:cNvSpPr>
            <a:spLocks noGrp="1"/>
          </p:cNvSpPr>
          <p:nvPr>
            <p:ph idx="1"/>
          </p:nvPr>
        </p:nvSpPr>
        <p:spPr>
          <a:xfrm>
            <a:off x="1186774" y="2133600"/>
            <a:ext cx="10317838" cy="3777622"/>
          </a:xfrm>
        </p:spPr>
        <p:txBody>
          <a:bodyPr>
            <a:normAutofit fontScale="92500"/>
          </a:bodyPr>
          <a:lstStyle/>
          <a:p>
            <a:pPr algn="just"/>
            <a:r>
              <a:rPr lang="es-MX" sz="2400" dirty="0"/>
              <a:t>Una cualidad esencial de la sistémica es la </a:t>
            </a:r>
            <a:r>
              <a:rPr lang="es-MX" sz="2400" dirty="0" err="1"/>
              <a:t>equifinalidad</a:t>
            </a:r>
            <a:r>
              <a:rPr lang="es-MX" sz="2400" dirty="0"/>
              <a:t>, del latín </a:t>
            </a:r>
            <a:r>
              <a:rPr lang="es-MX" sz="2400" dirty="0" err="1"/>
              <a:t>aequi</a:t>
            </a:r>
            <a:r>
              <a:rPr lang="es-MX" sz="2400" dirty="0"/>
              <a:t>, igual. Por </a:t>
            </a:r>
            <a:r>
              <a:rPr lang="es-MX" sz="2400" dirty="0" err="1"/>
              <a:t>equifinalidad</a:t>
            </a:r>
            <a:r>
              <a:rPr lang="es-MX" sz="2400" dirty="0"/>
              <a:t> se entiende la propiedad de conseguir por caminos muy diferentes, determinados objetivos, con independencia de las condiciones individuales que posea el sistema. «Por todas partes se va a Roma».</a:t>
            </a:r>
          </a:p>
          <a:p>
            <a:pPr algn="just"/>
            <a:endParaRPr lang="es-MX" sz="2400" dirty="0"/>
          </a:p>
          <a:p>
            <a:pPr algn="just"/>
            <a:r>
              <a:rPr lang="es-MX" sz="2400" dirty="0"/>
              <a:t>Aunque varíen determinadas condiciones del sistema, los objetivos deben ser igualmente logrados. En educación, hablamos de variedad de estímulos, de diferentes métodos de trabajo, de creatividad en las actividades, siempre en función de los objetivos a lograr.</a:t>
            </a:r>
          </a:p>
          <a:p>
            <a:endParaRPr lang="es-MX" dirty="0"/>
          </a:p>
        </p:txBody>
      </p:sp>
    </p:spTree>
    <p:extLst>
      <p:ext uri="{BB962C8B-B14F-4D97-AF65-F5344CB8AC3E}">
        <p14:creationId xmlns:p14="http://schemas.microsoft.com/office/powerpoint/2010/main" val="28419012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err="1"/>
              <a:t>Ultraestabilidad</a:t>
            </a:r>
            <a:r>
              <a:rPr lang="es-MX" dirty="0"/>
              <a:t> y flexibilidad</a:t>
            </a:r>
          </a:p>
        </p:txBody>
      </p:sp>
      <p:sp>
        <p:nvSpPr>
          <p:cNvPr id="3" name="Marcador de contenido 2"/>
          <p:cNvSpPr>
            <a:spLocks noGrp="1"/>
          </p:cNvSpPr>
          <p:nvPr>
            <p:ph idx="1"/>
          </p:nvPr>
        </p:nvSpPr>
        <p:spPr>
          <a:xfrm>
            <a:off x="797668" y="1321948"/>
            <a:ext cx="10706944" cy="4276975"/>
          </a:xfrm>
        </p:spPr>
        <p:txBody>
          <a:bodyPr>
            <a:normAutofit/>
          </a:bodyPr>
          <a:lstStyle/>
          <a:p>
            <a:pPr algn="just"/>
            <a:r>
              <a:rPr lang="es-MX" sz="2000" dirty="0"/>
              <a:t>Los sistemas son estables a pesar de las grandes posibilidades de cambio que poseen. Es tal la influencia creativa que engendra el </a:t>
            </a:r>
            <a:r>
              <a:rPr lang="es-MX" sz="2000" dirty="0" err="1"/>
              <a:t>feedback</a:t>
            </a:r>
            <a:r>
              <a:rPr lang="es-MX" sz="2000" dirty="0"/>
              <a:t>, que un sistema flexible nunca puede morir (entropía), si se mantienen sus necesidades, los objetivos son correctos y la capacidad de adaptación a los cambios aumenta.</a:t>
            </a:r>
          </a:p>
          <a:p>
            <a:pPr algn="just"/>
            <a:endParaRPr lang="es-MX" sz="2000" dirty="0"/>
          </a:p>
          <a:p>
            <a:pPr algn="just"/>
            <a:r>
              <a:rPr lang="es-MX" sz="2000" dirty="0"/>
              <a:t>La estabilidad no supone pues ausencia de innovación o de cambio; tanto es así, que por </a:t>
            </a:r>
            <a:r>
              <a:rPr lang="es-MX" sz="2000" dirty="0" err="1"/>
              <a:t>ultraestabilidad</a:t>
            </a:r>
            <a:r>
              <a:rPr lang="es-MX" sz="2000" dirty="0"/>
              <a:t> se entiende la capacidad que poseen los sistemas abiertos de mantenerse mediante el cambio de estructura y de conducta. De hecho, si los sistemas cerrados consiguen la estabilidad en condiciones específicas constantes, los sistemas abiertos pueden crear, tal como decíamos, nuevas estructuras, para así seguir siendo estables bajo otras condiciones. </a:t>
            </a:r>
          </a:p>
          <a:p>
            <a:endParaRPr lang="es-MX" dirty="0"/>
          </a:p>
        </p:txBody>
      </p:sp>
      <p:pic>
        <p:nvPicPr>
          <p:cNvPr id="4" name="Imagen 3"/>
          <p:cNvPicPr>
            <a:picLocks noChangeAspect="1"/>
          </p:cNvPicPr>
          <p:nvPr/>
        </p:nvPicPr>
        <p:blipFill>
          <a:blip r:embed="rId2"/>
          <a:stretch>
            <a:fillRect/>
          </a:stretch>
        </p:blipFill>
        <p:spPr>
          <a:xfrm>
            <a:off x="5010977" y="5067300"/>
            <a:ext cx="2552700" cy="1790700"/>
          </a:xfrm>
          <a:prstGeom prst="rect">
            <a:avLst/>
          </a:prstGeom>
        </p:spPr>
      </p:pic>
    </p:spTree>
    <p:extLst>
      <p:ext uri="{BB962C8B-B14F-4D97-AF65-F5344CB8AC3E}">
        <p14:creationId xmlns:p14="http://schemas.microsoft.com/office/powerpoint/2010/main" val="636042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Adaptación</a:t>
            </a:r>
          </a:p>
        </p:txBody>
      </p:sp>
      <p:sp>
        <p:nvSpPr>
          <p:cNvPr id="3" name="Marcador de contenido 2"/>
          <p:cNvSpPr>
            <a:spLocks noGrp="1"/>
          </p:cNvSpPr>
          <p:nvPr>
            <p:ph idx="1"/>
          </p:nvPr>
        </p:nvSpPr>
        <p:spPr>
          <a:xfrm>
            <a:off x="719847" y="1491575"/>
            <a:ext cx="11206264" cy="3777622"/>
          </a:xfrm>
        </p:spPr>
        <p:txBody>
          <a:bodyPr>
            <a:noAutofit/>
          </a:bodyPr>
          <a:lstStyle/>
          <a:p>
            <a:pPr algn="just"/>
            <a:r>
              <a:rPr lang="es-MX" sz="2400" dirty="0"/>
              <a:t>La estabilidad exige al sistema adaptarse a circunstancias muy adversas y a tensiones que provienen del medio o de los procesos internos del propio sistema. La tensión obliga a nuevas adaptaciones, tal como se vio al comentar la virtud de la </a:t>
            </a:r>
            <a:r>
              <a:rPr lang="es-MX" sz="2400" dirty="0" err="1"/>
              <a:t>ultraestabilidad</a:t>
            </a:r>
            <a:r>
              <a:rPr lang="es-MX" sz="2400" dirty="0"/>
              <a:t>.</a:t>
            </a:r>
          </a:p>
          <a:p>
            <a:pPr algn="just"/>
            <a:endParaRPr lang="es-MX" sz="2400" dirty="0"/>
          </a:p>
          <a:p>
            <a:pPr algn="just"/>
            <a:r>
              <a:rPr lang="es-MX" sz="2400" dirty="0"/>
              <a:t>La preparación, puesta al día de profesores, medios, métodos, recursos y nuevas tecnologías, son producto de la facultad que tienen los sistemas de adaptarse con el fin de no morir por consunción.</a:t>
            </a:r>
          </a:p>
          <a:p>
            <a:pPr algn="just"/>
            <a:endParaRPr lang="es-MX" sz="2400" dirty="0"/>
          </a:p>
        </p:txBody>
      </p:sp>
      <p:pic>
        <p:nvPicPr>
          <p:cNvPr id="4" name="Imagen 3"/>
          <p:cNvPicPr>
            <a:picLocks noChangeAspect="1"/>
          </p:cNvPicPr>
          <p:nvPr/>
        </p:nvPicPr>
        <p:blipFill>
          <a:blip r:embed="rId2"/>
          <a:stretch>
            <a:fillRect/>
          </a:stretch>
        </p:blipFill>
        <p:spPr>
          <a:xfrm>
            <a:off x="4818332" y="4981777"/>
            <a:ext cx="1971675" cy="1485900"/>
          </a:xfrm>
          <a:prstGeom prst="rect">
            <a:avLst/>
          </a:prstGeom>
        </p:spPr>
      </p:pic>
    </p:spTree>
    <p:extLst>
      <p:ext uri="{BB962C8B-B14F-4D97-AF65-F5344CB8AC3E}">
        <p14:creationId xmlns:p14="http://schemas.microsoft.com/office/powerpoint/2010/main" val="13565849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5840" y="585199"/>
            <a:ext cx="8911687" cy="1280890"/>
          </a:xfrm>
        </p:spPr>
        <p:txBody>
          <a:bodyPr/>
          <a:lstStyle/>
          <a:p>
            <a:pPr algn="ctr"/>
            <a:r>
              <a:rPr lang="es-MX" dirty="0"/>
              <a:t>Retroacción</a:t>
            </a:r>
          </a:p>
        </p:txBody>
      </p:sp>
      <p:sp>
        <p:nvSpPr>
          <p:cNvPr id="3" name="Marcador de contenido 2"/>
          <p:cNvSpPr>
            <a:spLocks noGrp="1"/>
          </p:cNvSpPr>
          <p:nvPr>
            <p:ph idx="1"/>
          </p:nvPr>
        </p:nvSpPr>
        <p:spPr>
          <a:xfrm>
            <a:off x="758757" y="1206230"/>
            <a:ext cx="10745855" cy="4704992"/>
          </a:xfrm>
        </p:spPr>
        <p:txBody>
          <a:bodyPr>
            <a:normAutofit/>
          </a:bodyPr>
          <a:lstStyle/>
          <a:p>
            <a:pPr algn="just"/>
            <a:r>
              <a:rPr lang="es-MX" sz="2000" dirty="0"/>
              <a:t>Debido a la retroacción, los sistemas abiertos se comportan de una forma característica evitando desviaciones que pondrían en peligro su proceso teleológico.</a:t>
            </a:r>
          </a:p>
          <a:p>
            <a:pPr algn="just"/>
            <a:endParaRPr lang="es-MX" sz="2000" dirty="0"/>
          </a:p>
          <a:p>
            <a:pPr algn="just"/>
            <a:r>
              <a:rPr lang="es-MX" sz="2000" dirty="0"/>
              <a:t>El proceso es necesario investigarlo, analizarlo constantemente para que podamos afirmar que estamos evaluándolo de cara a su posterior enriquecimiento, mejora o puesta al día. Cuando estamos dando una clase, los datos que provienen de la retroacción, </a:t>
            </a:r>
            <a:r>
              <a:rPr lang="es-MX" sz="2000" dirty="0" err="1"/>
              <a:t>feedback</a:t>
            </a:r>
            <a:r>
              <a:rPr lang="es-MX" sz="2000" dirty="0"/>
              <a:t>, son los que nos permiten en cualquier momento del proceso captar la atención, cambiar un método, una técnica, un recurso o una tarea.</a:t>
            </a:r>
          </a:p>
          <a:p>
            <a:pPr algn="just"/>
            <a:endParaRPr lang="es-MX" sz="2000" dirty="0"/>
          </a:p>
        </p:txBody>
      </p:sp>
      <p:pic>
        <p:nvPicPr>
          <p:cNvPr id="4" name="Imagen 3"/>
          <p:cNvPicPr>
            <a:picLocks noChangeAspect="1"/>
          </p:cNvPicPr>
          <p:nvPr/>
        </p:nvPicPr>
        <p:blipFill>
          <a:blip r:embed="rId2"/>
          <a:stretch>
            <a:fillRect/>
          </a:stretch>
        </p:blipFill>
        <p:spPr>
          <a:xfrm>
            <a:off x="6472540" y="4684403"/>
            <a:ext cx="3527493" cy="1847850"/>
          </a:xfrm>
          <a:prstGeom prst="rect">
            <a:avLst/>
          </a:prstGeom>
        </p:spPr>
      </p:pic>
    </p:spTree>
    <p:extLst>
      <p:ext uri="{BB962C8B-B14F-4D97-AF65-F5344CB8AC3E}">
        <p14:creationId xmlns:p14="http://schemas.microsoft.com/office/powerpoint/2010/main" val="650956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70394" y="390646"/>
            <a:ext cx="8911687" cy="640486"/>
          </a:xfrm>
        </p:spPr>
        <p:txBody>
          <a:bodyPr/>
          <a:lstStyle/>
          <a:p>
            <a:pPr algn="ctr"/>
            <a:r>
              <a:rPr lang="es-MX" dirty="0"/>
              <a:t>Información</a:t>
            </a:r>
          </a:p>
        </p:txBody>
      </p:sp>
      <p:sp>
        <p:nvSpPr>
          <p:cNvPr id="3" name="Marcador de contenido 2"/>
          <p:cNvSpPr>
            <a:spLocks noGrp="1"/>
          </p:cNvSpPr>
          <p:nvPr>
            <p:ph idx="1"/>
          </p:nvPr>
        </p:nvSpPr>
        <p:spPr>
          <a:xfrm>
            <a:off x="1147864" y="1303506"/>
            <a:ext cx="10356748" cy="5369668"/>
          </a:xfrm>
        </p:spPr>
        <p:txBody>
          <a:bodyPr>
            <a:normAutofit/>
          </a:bodyPr>
          <a:lstStyle/>
          <a:p>
            <a:pPr algn="just"/>
            <a:r>
              <a:rPr lang="es-MX" sz="2000" dirty="0"/>
              <a:t>La información es el alma del sistema. El sistema no puede funcionar sin información exterior, del medio, ni sin el trasvase de información entre sus componentes. </a:t>
            </a:r>
            <a:r>
              <a:rPr lang="es-MX" sz="2000" dirty="0" err="1"/>
              <a:t>Mcluhan</a:t>
            </a:r>
            <a:r>
              <a:rPr lang="es-MX" sz="2000" dirty="0"/>
              <a:t> como decíamos más arriba, afirmaba que comunicación y retroacción, que son así mismo participación son la misma cosa. La información es utilizada por el sistema para provocar un tipo de conducta mediante la cual se adapta a las condiciones del medio.</a:t>
            </a:r>
          </a:p>
          <a:p>
            <a:pPr algn="just"/>
            <a:endParaRPr lang="es-MX" sz="2000" dirty="0"/>
          </a:p>
          <a:p>
            <a:pPr algn="just"/>
            <a:r>
              <a:rPr lang="es-MX" sz="2000" dirty="0"/>
              <a:t>La información introducida por las entradas del sistema (</a:t>
            </a:r>
            <a:r>
              <a:rPr lang="es-MX" sz="2000" dirty="0" err="1"/>
              <a:t>ínputs</a:t>
            </a:r>
            <a:r>
              <a:rPr lang="es-MX" sz="2000" dirty="0"/>
              <a:t>) hace que este se «comporte» de una forma determinada. Si al mismo tiempo el sistema posee capacidad de recordar o reconocer las informaciones introducidas por sus entradas, obrará siempre de la misma manera o de forma parecida cuando reciba informaciones idénticas o parecidas a las anteriores. Se dirá entonces que el sistema ha aprendido a comportarse adecuadamente.</a:t>
            </a:r>
          </a:p>
          <a:p>
            <a:endParaRPr lang="es-MX" dirty="0"/>
          </a:p>
        </p:txBody>
      </p:sp>
      <p:pic>
        <p:nvPicPr>
          <p:cNvPr id="4" name="Imagen 3"/>
          <p:cNvPicPr>
            <a:picLocks noChangeAspect="1"/>
          </p:cNvPicPr>
          <p:nvPr/>
        </p:nvPicPr>
        <p:blipFill>
          <a:blip r:embed="rId2"/>
          <a:stretch>
            <a:fillRect/>
          </a:stretch>
        </p:blipFill>
        <p:spPr>
          <a:xfrm>
            <a:off x="5016549" y="5719864"/>
            <a:ext cx="2619375" cy="953310"/>
          </a:xfrm>
          <a:prstGeom prst="rect">
            <a:avLst/>
          </a:prstGeom>
        </p:spPr>
      </p:pic>
    </p:spTree>
    <p:extLst>
      <p:ext uri="{BB962C8B-B14F-4D97-AF65-F5344CB8AC3E}">
        <p14:creationId xmlns:p14="http://schemas.microsoft.com/office/powerpoint/2010/main" val="8842299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Importación de energía</a:t>
            </a:r>
          </a:p>
        </p:txBody>
      </p:sp>
      <p:sp>
        <p:nvSpPr>
          <p:cNvPr id="3" name="Marcador de contenido 2"/>
          <p:cNvSpPr>
            <a:spLocks noGrp="1"/>
          </p:cNvSpPr>
          <p:nvPr>
            <p:ph idx="1"/>
          </p:nvPr>
        </p:nvSpPr>
        <p:spPr>
          <a:xfrm>
            <a:off x="466928" y="1225685"/>
            <a:ext cx="11037684" cy="5632315"/>
          </a:xfrm>
        </p:spPr>
        <p:txBody>
          <a:bodyPr>
            <a:normAutofit/>
          </a:bodyPr>
          <a:lstStyle/>
          <a:p>
            <a:pPr algn="just"/>
            <a:r>
              <a:rPr lang="es-MX" sz="2200" dirty="0"/>
              <a:t>En los sistemas abiertos, las personas o grupos humanos que los forman, aportan ideas, acciones, trabajos, opiniones, cultura, que amplían la energía que puede ya tener con anterioridad el mismo sistema.</a:t>
            </a:r>
          </a:p>
          <a:p>
            <a:pPr algn="just"/>
            <a:endParaRPr lang="es-MX" sz="2200" dirty="0"/>
          </a:p>
          <a:p>
            <a:pPr algn="just"/>
            <a:r>
              <a:rPr lang="es-MX" sz="2200" dirty="0"/>
              <a:t>En las aulas de adultos que se forman para la formación profesional ocupacional, nos encontramos con profesionales de todo tipo, que pueden y deben aportar sus experiencias, conocimientos y diferentes visiones de una misma realidad. La contribución que los alumnos hacen a la metodología de trabajo, no solamente ayuda a que sea más eficaz sino que al mismo tiempo amplía la motivación y refuerza el interés por la acción formativa.</a:t>
            </a:r>
          </a:p>
          <a:p>
            <a:endParaRPr lang="es-MX" dirty="0"/>
          </a:p>
          <a:p>
            <a:endParaRPr lang="es-MX" dirty="0"/>
          </a:p>
          <a:p>
            <a:endParaRPr lang="es-MX" dirty="0"/>
          </a:p>
        </p:txBody>
      </p:sp>
      <p:pic>
        <p:nvPicPr>
          <p:cNvPr id="4" name="Imagen 3"/>
          <p:cNvPicPr>
            <a:picLocks noChangeAspect="1"/>
          </p:cNvPicPr>
          <p:nvPr/>
        </p:nvPicPr>
        <p:blipFill>
          <a:blip r:embed="rId2"/>
          <a:stretch>
            <a:fillRect/>
          </a:stretch>
        </p:blipFill>
        <p:spPr>
          <a:xfrm>
            <a:off x="4793506" y="4997686"/>
            <a:ext cx="3144263" cy="1609725"/>
          </a:xfrm>
          <a:prstGeom prst="rect">
            <a:avLst/>
          </a:prstGeom>
        </p:spPr>
      </p:pic>
    </p:spTree>
    <p:extLst>
      <p:ext uri="{BB962C8B-B14F-4D97-AF65-F5344CB8AC3E}">
        <p14:creationId xmlns:p14="http://schemas.microsoft.com/office/powerpoint/2010/main" val="37633736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4438" y="1304144"/>
            <a:ext cx="10867869" cy="4931763"/>
          </a:xfrm>
        </p:spPr>
        <p:txBody>
          <a:bodyPr>
            <a:noAutofit/>
          </a:bodyPr>
          <a:lstStyle/>
          <a:p>
            <a:pPr algn="just"/>
            <a:r>
              <a:rPr lang="es-ES" sz="3600" dirty="0" smtClean="0"/>
              <a:t>1.- Introducción a los sistemas de información</a:t>
            </a:r>
          </a:p>
          <a:p>
            <a:pPr marL="0" indent="0" algn="just">
              <a:buNone/>
            </a:pPr>
            <a:endParaRPr lang="es-ES" sz="3600" dirty="0" smtClean="0"/>
          </a:p>
          <a:p>
            <a:pPr algn="just"/>
            <a:r>
              <a:rPr lang="es-ES" sz="3600" dirty="0" smtClean="0"/>
              <a:t>2.- El trabajo del conocimiento e información</a:t>
            </a:r>
          </a:p>
          <a:p>
            <a:pPr algn="just"/>
            <a:endParaRPr lang="es-ES" sz="3600" dirty="0" smtClean="0"/>
          </a:p>
          <a:p>
            <a:pPr algn="just"/>
            <a:r>
              <a:rPr lang="es-ES" sz="3600" dirty="0" smtClean="0"/>
              <a:t>3.- La toma de decisiones en la organización </a:t>
            </a:r>
          </a:p>
          <a:p>
            <a:pPr algn="just"/>
            <a:endParaRPr lang="es-ES" sz="3600" dirty="0" smtClean="0"/>
          </a:p>
          <a:p>
            <a:pPr algn="just"/>
            <a:r>
              <a:rPr lang="es-ES" sz="3600" dirty="0" smtClean="0"/>
              <a:t>4.- Inteligencia artificial  </a:t>
            </a:r>
          </a:p>
          <a:p>
            <a:pPr algn="just"/>
            <a:endParaRPr lang="es-ES" sz="3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930" y="522756"/>
            <a:ext cx="8913812" cy="963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32247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Entropía</a:t>
            </a:r>
          </a:p>
        </p:txBody>
      </p:sp>
      <p:sp>
        <p:nvSpPr>
          <p:cNvPr id="3" name="Marcador de contenido 2"/>
          <p:cNvSpPr>
            <a:spLocks noGrp="1"/>
          </p:cNvSpPr>
          <p:nvPr>
            <p:ph idx="1"/>
          </p:nvPr>
        </p:nvSpPr>
        <p:spPr>
          <a:xfrm>
            <a:off x="1524910" y="1163224"/>
            <a:ext cx="10667089" cy="5694775"/>
          </a:xfrm>
        </p:spPr>
        <p:txBody>
          <a:bodyPr>
            <a:normAutofit/>
          </a:bodyPr>
          <a:lstStyle/>
          <a:p>
            <a:pPr algn="just"/>
            <a:r>
              <a:rPr lang="es-MX" sz="2000" dirty="0"/>
              <a:t>En sentido figurado entropía significa desorden. En la terminología de los sistemas, el desorden lleva a la muerte o desintegración del sistema. Se ha definido como la tendencia a importar más energía de la necesaria. Sin mecanismos eficaces de </a:t>
            </a:r>
            <a:r>
              <a:rPr lang="es-MX" sz="2000" dirty="0" err="1"/>
              <a:t>feedback</a:t>
            </a:r>
            <a:r>
              <a:rPr lang="es-MX" sz="2000" dirty="0"/>
              <a:t>, el sistema va degenerándose, consumiéndose, hasta que muere. Cuando no existen objetivos claramente definidos, no se ajustan los procesos a los intereses de los alumnos, la información que se da es más por el gusto o talante del profesor que por lo que la sociedad demanda, cuando los recursos no se utilizan con seriedad y eficacia, o cuando no se evalúan los resultados con el fin de retroalimentar el sistema, este muere sin remisión.</a:t>
            </a:r>
          </a:p>
        </p:txBody>
      </p:sp>
      <p:pic>
        <p:nvPicPr>
          <p:cNvPr id="4" name="Imagen 3"/>
          <p:cNvPicPr>
            <a:picLocks noChangeAspect="1"/>
          </p:cNvPicPr>
          <p:nvPr/>
        </p:nvPicPr>
        <p:blipFill>
          <a:blip r:embed="rId2"/>
          <a:stretch>
            <a:fillRect/>
          </a:stretch>
        </p:blipFill>
        <p:spPr>
          <a:xfrm>
            <a:off x="5253645" y="4627170"/>
            <a:ext cx="2657475" cy="1714500"/>
          </a:xfrm>
          <a:prstGeom prst="rect">
            <a:avLst/>
          </a:prstGeom>
        </p:spPr>
      </p:pic>
    </p:spTree>
    <p:extLst>
      <p:ext uri="{BB962C8B-B14F-4D97-AF65-F5344CB8AC3E}">
        <p14:creationId xmlns:p14="http://schemas.microsoft.com/office/powerpoint/2010/main" val="18657274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60666" y="429557"/>
            <a:ext cx="8911687" cy="1280890"/>
          </a:xfrm>
        </p:spPr>
        <p:txBody>
          <a:bodyPr/>
          <a:lstStyle/>
          <a:p>
            <a:pPr algn="ctr"/>
            <a:r>
              <a:rPr lang="es-MX" dirty="0"/>
              <a:t>Homeostasis</a:t>
            </a:r>
          </a:p>
        </p:txBody>
      </p:sp>
      <p:sp>
        <p:nvSpPr>
          <p:cNvPr id="3" name="Marcador de contenido 2"/>
          <p:cNvSpPr>
            <a:spLocks noGrp="1"/>
          </p:cNvSpPr>
          <p:nvPr>
            <p:ph idx="1"/>
          </p:nvPr>
        </p:nvSpPr>
        <p:spPr>
          <a:xfrm>
            <a:off x="1128409" y="2133600"/>
            <a:ext cx="10376203" cy="3777622"/>
          </a:xfrm>
        </p:spPr>
        <p:txBody>
          <a:bodyPr>
            <a:normAutofit/>
          </a:bodyPr>
          <a:lstStyle/>
          <a:p>
            <a:pPr algn="just"/>
            <a:r>
              <a:rPr lang="es-MX" sz="2400" dirty="0"/>
              <a:t>Se define </a:t>
            </a:r>
            <a:r>
              <a:rPr lang="es-MX" sz="2400" dirty="0" err="1"/>
              <a:t>homeostásis</a:t>
            </a:r>
            <a:r>
              <a:rPr lang="es-MX" sz="2400" dirty="0"/>
              <a:t> u homeostasis, como la autorregulación de la constancia de las propiedades de otros sistemas influidos por agentes exteriores. Las características básicas del sistema tienden a mantenerse constantes en razón de las metas que la sociedad, el grupo humano o los individuos le proponen. Hay sistemas que se consideran necesarios, y perdurarán por mucho tiempo. Otros, no apoyados por razones diversas, caerán en la entropía, y por lo tanto desaparecerán.</a:t>
            </a:r>
          </a:p>
        </p:txBody>
      </p:sp>
    </p:spTree>
    <p:extLst>
      <p:ext uri="{BB962C8B-B14F-4D97-AF65-F5344CB8AC3E}">
        <p14:creationId xmlns:p14="http://schemas.microsoft.com/office/powerpoint/2010/main" val="35468253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57218"/>
          </a:xfrm>
        </p:spPr>
        <p:txBody>
          <a:bodyPr/>
          <a:lstStyle/>
          <a:p>
            <a:r>
              <a:rPr lang="es-MX" dirty="0" smtClean="0"/>
              <a:t>Conclusiones </a:t>
            </a:r>
            <a:endParaRPr lang="es-MX" dirty="0"/>
          </a:p>
        </p:txBody>
      </p:sp>
      <p:sp>
        <p:nvSpPr>
          <p:cNvPr id="3" name="Marcador de contenido 2"/>
          <p:cNvSpPr>
            <a:spLocks noGrp="1"/>
          </p:cNvSpPr>
          <p:nvPr>
            <p:ph idx="1"/>
          </p:nvPr>
        </p:nvSpPr>
        <p:spPr>
          <a:xfrm>
            <a:off x="992221" y="1381328"/>
            <a:ext cx="10512391" cy="4529894"/>
          </a:xfrm>
        </p:spPr>
        <p:txBody>
          <a:bodyPr>
            <a:normAutofit/>
          </a:bodyPr>
          <a:lstStyle/>
          <a:p>
            <a:pPr algn="just"/>
            <a:r>
              <a:rPr lang="es-MX" sz="3200" dirty="0" smtClean="0"/>
              <a:t>En el  presente  material se muestra toda </a:t>
            </a:r>
            <a:r>
              <a:rPr lang="es-MX" sz="3200" dirty="0"/>
              <a:t>la información </a:t>
            </a:r>
            <a:r>
              <a:rPr lang="es-MX" sz="3200" dirty="0" smtClean="0"/>
              <a:t>teórico que sirve </a:t>
            </a:r>
            <a:r>
              <a:rPr lang="es-MX" sz="3200" dirty="0"/>
              <a:t>para contextualizar </a:t>
            </a:r>
            <a:r>
              <a:rPr lang="es-MX" sz="3200" dirty="0" smtClean="0"/>
              <a:t>al estudiante sobre los conceptos  básicos  de la unidad 1, </a:t>
            </a:r>
            <a:r>
              <a:rPr lang="es-MX" sz="3200" dirty="0"/>
              <a:t>de igual manera sirvió para </a:t>
            </a:r>
            <a:r>
              <a:rPr lang="es-MX" sz="3200" dirty="0" smtClean="0"/>
              <a:t>visualizar diferentes ejemplos  aplicados  en las organizaciones con la finalidad de reconocer los diferentes tipos de trabajadores que existen dentro de una organización. </a:t>
            </a:r>
            <a:endParaRPr lang="es-MX" sz="3200" dirty="0"/>
          </a:p>
        </p:txBody>
      </p:sp>
    </p:spTree>
    <p:extLst>
      <p:ext uri="{BB962C8B-B14F-4D97-AF65-F5344CB8AC3E}">
        <p14:creationId xmlns:p14="http://schemas.microsoft.com/office/powerpoint/2010/main" val="24787960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13436" y="549159"/>
            <a:ext cx="8911687" cy="1280890"/>
          </a:xfrm>
        </p:spPr>
        <p:txBody>
          <a:bodyPr/>
          <a:lstStyle/>
          <a:p>
            <a:pPr algn="ctr"/>
            <a:r>
              <a:rPr lang="es-ES" b="1" dirty="0" smtClean="0"/>
              <a:t>Referencias Bibliográficas </a:t>
            </a:r>
            <a:endParaRPr lang="es-ES" b="1"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4597" y="2263515"/>
            <a:ext cx="11227633" cy="3627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0529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9922" y="824459"/>
            <a:ext cx="12072078" cy="6033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Título"/>
          <p:cNvSpPr>
            <a:spLocks noGrp="1"/>
          </p:cNvSpPr>
          <p:nvPr>
            <p:ph type="title"/>
          </p:nvPr>
        </p:nvSpPr>
        <p:spPr>
          <a:xfrm>
            <a:off x="2622905" y="249356"/>
            <a:ext cx="8911687" cy="725005"/>
          </a:xfrm>
        </p:spPr>
        <p:txBody>
          <a:bodyPr/>
          <a:lstStyle/>
          <a:p>
            <a:pPr algn="ctr"/>
            <a:r>
              <a:rPr lang="es-ES" b="1" dirty="0" smtClean="0"/>
              <a:t>Contenido temático </a:t>
            </a:r>
            <a:endParaRPr lang="es-ES" b="1" dirty="0"/>
          </a:p>
        </p:txBody>
      </p:sp>
    </p:spTree>
    <p:extLst>
      <p:ext uri="{BB962C8B-B14F-4D97-AF65-F5344CB8AC3E}">
        <p14:creationId xmlns:p14="http://schemas.microsoft.com/office/powerpoint/2010/main" val="2608238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98643" y="519179"/>
            <a:ext cx="8911687" cy="1280890"/>
          </a:xfrm>
        </p:spPr>
        <p:txBody>
          <a:bodyPr/>
          <a:lstStyle/>
          <a:p>
            <a:pPr algn="ctr"/>
            <a:r>
              <a:rPr lang="es-ES" b="1" dirty="0" smtClean="0"/>
              <a:t>Objetivo de la Unidad 1</a:t>
            </a:r>
            <a:endParaRPr lang="es-ES" b="1" dirty="0"/>
          </a:p>
        </p:txBody>
      </p:sp>
      <p:sp>
        <p:nvSpPr>
          <p:cNvPr id="3" name="2 Marcador de contenido"/>
          <p:cNvSpPr>
            <a:spLocks noGrp="1"/>
          </p:cNvSpPr>
          <p:nvPr>
            <p:ph idx="1"/>
          </p:nvPr>
        </p:nvSpPr>
        <p:spPr>
          <a:xfrm>
            <a:off x="914400" y="1783830"/>
            <a:ext cx="10590212" cy="4127392"/>
          </a:xfrm>
        </p:spPr>
        <p:txBody>
          <a:bodyPr>
            <a:normAutofit/>
          </a:bodyPr>
          <a:lstStyle/>
          <a:p>
            <a:pPr marL="0" indent="0" algn="just">
              <a:buNone/>
            </a:pPr>
            <a:r>
              <a:rPr lang="es-ES" sz="6000" dirty="0" smtClean="0"/>
              <a:t>Identificar los principales conceptos sobre sistemas de información. </a:t>
            </a:r>
            <a:endParaRPr lang="es-ES" sz="6000" dirty="0"/>
          </a:p>
        </p:txBody>
      </p:sp>
    </p:spTree>
    <p:extLst>
      <p:ext uri="{BB962C8B-B14F-4D97-AF65-F5344CB8AC3E}">
        <p14:creationId xmlns:p14="http://schemas.microsoft.com/office/powerpoint/2010/main" val="2541813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368799" y="1818238"/>
            <a:ext cx="6541393" cy="1046629"/>
          </a:xfrm>
        </p:spPr>
        <p:txBody>
          <a:bodyPr>
            <a:normAutofit/>
          </a:bodyPr>
          <a:lstStyle/>
          <a:p>
            <a:r>
              <a:rPr lang="es-MX" dirty="0" smtClean="0">
                <a:latin typeface="High Tower Text" panose="02040502050506030303" pitchFamily="18" charset="0"/>
              </a:rPr>
              <a:t>DEFINICIONES</a:t>
            </a:r>
            <a:endParaRPr lang="es-MX" dirty="0">
              <a:latin typeface="High Tower Text" panose="02040502050506030303" pitchFamily="18" charset="0"/>
            </a:endParaRPr>
          </a:p>
        </p:txBody>
      </p:sp>
      <p:sp>
        <p:nvSpPr>
          <p:cNvPr id="6" name="5 CuadroTexto"/>
          <p:cNvSpPr txBox="1"/>
          <p:nvPr/>
        </p:nvSpPr>
        <p:spPr>
          <a:xfrm>
            <a:off x="2949262" y="3066573"/>
            <a:ext cx="7263684" cy="1754326"/>
          </a:xfrm>
          <a:prstGeom prst="rect">
            <a:avLst/>
          </a:prstGeom>
          <a:noFill/>
        </p:spPr>
        <p:txBody>
          <a:bodyPr wrap="square" rtlCol="0">
            <a:spAutoFit/>
          </a:bodyPr>
          <a:lstStyle/>
          <a:p>
            <a:pPr marL="285750" indent="-285750">
              <a:buFont typeface="Wingdings" panose="05000000000000000000" pitchFamily="2" charset="2"/>
              <a:buChar char="§"/>
            </a:pPr>
            <a:r>
              <a:rPr lang="es-MX" dirty="0" smtClean="0"/>
              <a:t>DATO </a:t>
            </a:r>
          </a:p>
          <a:p>
            <a:pPr marL="285750" indent="-285750">
              <a:buFont typeface="Wingdings" panose="05000000000000000000" pitchFamily="2" charset="2"/>
              <a:buChar char="§"/>
            </a:pPr>
            <a:r>
              <a:rPr lang="es-MX" dirty="0" smtClean="0"/>
              <a:t>INFORMACION</a:t>
            </a:r>
          </a:p>
          <a:p>
            <a:pPr marL="285750" indent="-285750">
              <a:buFont typeface="Wingdings" panose="05000000000000000000" pitchFamily="2" charset="2"/>
              <a:buChar char="§"/>
            </a:pPr>
            <a:r>
              <a:rPr lang="es-MX" dirty="0" smtClean="0"/>
              <a:t>SISTEMA </a:t>
            </a:r>
          </a:p>
          <a:p>
            <a:pPr marL="285750" indent="-285750">
              <a:buFont typeface="Wingdings" panose="05000000000000000000" pitchFamily="2" charset="2"/>
              <a:buChar char="§"/>
            </a:pPr>
            <a:r>
              <a:rPr lang="es-MX" dirty="0" smtClean="0"/>
              <a:t>SISTEMA  DE INFORMACION</a:t>
            </a:r>
          </a:p>
          <a:p>
            <a:pPr marL="285750" indent="-285750">
              <a:buFont typeface="Wingdings" panose="05000000000000000000" pitchFamily="2" charset="2"/>
              <a:buChar char="§"/>
            </a:pPr>
            <a:r>
              <a:rPr lang="es-MX" dirty="0" smtClean="0"/>
              <a:t>TECNOLOGIA DE INFORMACION</a:t>
            </a:r>
          </a:p>
          <a:p>
            <a:pPr marL="285750" indent="-285750">
              <a:buFont typeface="Wingdings" panose="05000000000000000000" pitchFamily="2" charset="2"/>
              <a:buChar char="§"/>
            </a:pPr>
            <a:endParaRPr lang="es-MX" dirty="0"/>
          </a:p>
        </p:txBody>
      </p:sp>
      <p:pic>
        <p:nvPicPr>
          <p:cNvPr id="7" name="6 Imagen" descr="http://web.uaemex.mx/CUEcatepec/images/escudo_cue.g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69380" y="207549"/>
            <a:ext cx="1687131" cy="1434421"/>
          </a:xfrm>
          <a:prstGeom prst="rect">
            <a:avLst/>
          </a:prstGeom>
          <a:noFill/>
          <a:ln>
            <a:noFill/>
          </a:ln>
        </p:spPr>
      </p:pic>
      <p:pic>
        <p:nvPicPr>
          <p:cNvPr id="10246" name="Imagen 5" descr="http://2.bp.blogspot.com/-Od3xTOVveac/UV_s8jHJLQI/AAAAAAAAAEA/_lR9VsvDSsY/s1600/UAEM132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6435" y="5044"/>
            <a:ext cx="2005103" cy="200510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7"/>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dirty="0"/>
          </a:p>
        </p:txBody>
      </p:sp>
      <p:sp>
        <p:nvSpPr>
          <p:cNvPr id="11" name="Rectangle 8"/>
          <p:cNvSpPr>
            <a:spLocks noChangeArrowheads="1"/>
          </p:cNvSpPr>
          <p:nvPr/>
        </p:nvSpPr>
        <p:spPr bwMode="auto">
          <a:xfrm>
            <a:off x="3083484" y="687894"/>
            <a:ext cx="628589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1384300" algn="l"/>
              </a:tabLst>
              <a:defRPr>
                <a:solidFill>
                  <a:schemeClr val="tx1"/>
                </a:solidFill>
                <a:latin typeface="Arial" pitchFamily="34" charset="0"/>
                <a:cs typeface="Arial" pitchFamily="34" charset="0"/>
              </a:defRPr>
            </a:lvl1pPr>
            <a:lvl2pPr fontAlgn="base">
              <a:spcBef>
                <a:spcPct val="0"/>
              </a:spcBef>
              <a:spcAft>
                <a:spcPct val="0"/>
              </a:spcAft>
              <a:tabLst>
                <a:tab pos="1384300" algn="l"/>
              </a:tabLst>
              <a:defRPr>
                <a:solidFill>
                  <a:schemeClr val="tx1"/>
                </a:solidFill>
                <a:latin typeface="Arial" pitchFamily="34" charset="0"/>
                <a:cs typeface="Arial" pitchFamily="34" charset="0"/>
              </a:defRPr>
            </a:lvl2pPr>
            <a:lvl3pPr fontAlgn="base">
              <a:spcBef>
                <a:spcPct val="0"/>
              </a:spcBef>
              <a:spcAft>
                <a:spcPct val="0"/>
              </a:spcAft>
              <a:tabLst>
                <a:tab pos="1384300" algn="l"/>
              </a:tabLst>
              <a:defRPr>
                <a:solidFill>
                  <a:schemeClr val="tx1"/>
                </a:solidFill>
                <a:latin typeface="Arial" pitchFamily="34" charset="0"/>
                <a:cs typeface="Arial" pitchFamily="34" charset="0"/>
              </a:defRPr>
            </a:lvl3pPr>
            <a:lvl4pPr fontAlgn="base">
              <a:spcBef>
                <a:spcPct val="0"/>
              </a:spcBef>
              <a:spcAft>
                <a:spcPct val="0"/>
              </a:spcAft>
              <a:tabLst>
                <a:tab pos="1384300" algn="l"/>
              </a:tabLst>
              <a:defRPr>
                <a:solidFill>
                  <a:schemeClr val="tx1"/>
                </a:solidFill>
                <a:latin typeface="Arial" pitchFamily="34" charset="0"/>
                <a:cs typeface="Arial" pitchFamily="34" charset="0"/>
              </a:defRPr>
            </a:lvl4pPr>
            <a:lvl5pPr fontAlgn="base">
              <a:spcBef>
                <a:spcPct val="0"/>
              </a:spcBef>
              <a:spcAft>
                <a:spcPct val="0"/>
              </a:spcAft>
              <a:tabLst>
                <a:tab pos="1384300" algn="l"/>
              </a:tabLst>
              <a:defRPr>
                <a:solidFill>
                  <a:schemeClr val="tx1"/>
                </a:solidFill>
                <a:latin typeface="Arial" pitchFamily="34" charset="0"/>
                <a:cs typeface="Arial" pitchFamily="34" charset="0"/>
              </a:defRPr>
            </a:lvl5pPr>
            <a:lvl6pPr fontAlgn="base">
              <a:spcBef>
                <a:spcPct val="0"/>
              </a:spcBef>
              <a:spcAft>
                <a:spcPct val="0"/>
              </a:spcAft>
              <a:tabLst>
                <a:tab pos="1384300" algn="l"/>
              </a:tabLst>
              <a:defRPr>
                <a:solidFill>
                  <a:schemeClr val="tx1"/>
                </a:solidFill>
                <a:latin typeface="Arial" pitchFamily="34" charset="0"/>
                <a:cs typeface="Arial" pitchFamily="34" charset="0"/>
              </a:defRPr>
            </a:lvl6pPr>
            <a:lvl7pPr fontAlgn="base">
              <a:spcBef>
                <a:spcPct val="0"/>
              </a:spcBef>
              <a:spcAft>
                <a:spcPct val="0"/>
              </a:spcAft>
              <a:tabLst>
                <a:tab pos="1384300" algn="l"/>
              </a:tabLst>
              <a:defRPr>
                <a:solidFill>
                  <a:schemeClr val="tx1"/>
                </a:solidFill>
                <a:latin typeface="Arial" pitchFamily="34" charset="0"/>
                <a:cs typeface="Arial" pitchFamily="34" charset="0"/>
              </a:defRPr>
            </a:lvl7pPr>
            <a:lvl8pPr fontAlgn="base">
              <a:spcBef>
                <a:spcPct val="0"/>
              </a:spcBef>
              <a:spcAft>
                <a:spcPct val="0"/>
              </a:spcAft>
              <a:tabLst>
                <a:tab pos="1384300" algn="l"/>
              </a:tabLst>
              <a:defRPr>
                <a:solidFill>
                  <a:schemeClr val="tx1"/>
                </a:solidFill>
                <a:latin typeface="Arial" pitchFamily="34" charset="0"/>
                <a:cs typeface="Arial" pitchFamily="34" charset="0"/>
              </a:defRPr>
            </a:lvl8pPr>
            <a:lvl9pPr fontAlgn="base">
              <a:spcBef>
                <a:spcPct val="0"/>
              </a:spcBef>
              <a:spcAft>
                <a:spcPct val="0"/>
              </a:spcAft>
              <a:tabLst>
                <a:tab pos="1384300" algn="l"/>
              </a:tabLs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1384300" algn="l"/>
              </a:tabLst>
            </a:pPr>
            <a:r>
              <a:rPr kumimoji="0" lang="es-MX" altLang="es-MX" sz="1600" b="1" i="0" u="none" strike="noStrike" cap="none" normalizeH="0" baseline="0" dirty="0" smtClean="0">
                <a:ln>
                  <a:noFill/>
                </a:ln>
                <a:solidFill>
                  <a:schemeClr val="tx1"/>
                </a:solidFill>
                <a:effectLst/>
                <a:latin typeface="+mn-lt"/>
                <a:ea typeface="Calibri" pitchFamily="34" charset="0"/>
                <a:cs typeface="Arial" pitchFamily="34" charset="0"/>
              </a:rPr>
              <a:t>UNIVERSIDAD AUTÓNOMA DEL ESTADO DE MÉXICO</a:t>
            </a:r>
          </a:p>
          <a:p>
            <a:pPr marL="0" marR="0" lvl="0" indent="0" algn="ctr" defTabSz="914400" rtl="0" eaLnBrk="0" fontAlgn="base" latinLnBrk="0" hangingPunct="0">
              <a:lnSpc>
                <a:spcPct val="100000"/>
              </a:lnSpc>
              <a:spcBef>
                <a:spcPct val="0"/>
              </a:spcBef>
              <a:spcAft>
                <a:spcPct val="0"/>
              </a:spcAft>
              <a:buClrTx/>
              <a:buSzTx/>
              <a:buFontTx/>
              <a:buNone/>
              <a:tabLst>
                <a:tab pos="1384300" algn="l"/>
              </a:tabLst>
            </a:pPr>
            <a:r>
              <a:rPr kumimoji="0" lang="es-MX" altLang="es-MX" sz="1600" b="1" i="0" u="none" strike="noStrike" cap="none" normalizeH="0" baseline="0" dirty="0" smtClean="0">
                <a:ln>
                  <a:noFill/>
                </a:ln>
                <a:solidFill>
                  <a:schemeClr val="tx1"/>
                </a:solidFill>
                <a:effectLst/>
                <a:latin typeface="+mn-lt"/>
                <a:ea typeface="Calibri" pitchFamily="34" charset="0"/>
                <a:cs typeface="Arial" pitchFamily="34" charset="0"/>
              </a:rPr>
              <a:t>CENTRO UNIVERSITARIO UAEM ECATEPEC</a:t>
            </a:r>
            <a:r>
              <a:rPr kumimoji="0" lang="es-MX" altLang="es-MX" sz="1400" b="0" i="0" u="none" strike="noStrike" cap="none" normalizeH="0" baseline="0" dirty="0" smtClean="0">
                <a:ln>
                  <a:noFill/>
                </a:ln>
                <a:solidFill>
                  <a:schemeClr val="tx1"/>
                </a:solidFill>
                <a:effectLst/>
                <a:latin typeface="+mn-lt"/>
                <a:cs typeface="Arial" pitchFamily="34" charset="0"/>
              </a:rPr>
              <a:t> </a:t>
            </a:r>
            <a:endParaRPr kumimoji="0" lang="es-MX" altLang="es-MX" sz="2400" b="0" i="0" u="none" strike="noStrike" cap="none" normalizeH="0" baseline="0" dirty="0" smtClean="0">
              <a:ln>
                <a:noFill/>
              </a:ln>
              <a:solidFill>
                <a:schemeClr val="tx1"/>
              </a:solidFill>
              <a:effectLst/>
              <a:latin typeface="+mn-lt"/>
              <a:cs typeface="Arial" pitchFamily="34" charset="0"/>
            </a:endParaRPr>
          </a:p>
        </p:txBody>
      </p:sp>
    </p:spTree>
    <p:extLst>
      <p:ext uri="{BB962C8B-B14F-4D97-AF65-F5344CB8AC3E}">
        <p14:creationId xmlns:p14="http://schemas.microsoft.com/office/powerpoint/2010/main" val="40836969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408349" y="1390918"/>
            <a:ext cx="7984902" cy="646331"/>
          </a:xfrm>
          <a:prstGeom prst="rect">
            <a:avLst/>
          </a:prstGeom>
          <a:noFill/>
        </p:spPr>
        <p:txBody>
          <a:bodyPr wrap="square" rtlCol="0">
            <a:spAutoFit/>
          </a:bodyPr>
          <a:lstStyle/>
          <a:p>
            <a:pPr algn="just"/>
            <a:r>
              <a:rPr lang="es-MX" dirty="0" smtClean="0"/>
              <a:t>Según </a:t>
            </a:r>
            <a:r>
              <a:rPr lang="es-MX" b="1" dirty="0" smtClean="0"/>
              <a:t>DANIEL COHEN (2005) </a:t>
            </a:r>
            <a:r>
              <a:rPr lang="es-MX" dirty="0" smtClean="0"/>
              <a:t>un dato puede ser una letra, un numero cualquiera, una imagen.</a:t>
            </a:r>
            <a:endParaRPr lang="es-MX" dirty="0"/>
          </a:p>
        </p:txBody>
      </p:sp>
      <p:sp>
        <p:nvSpPr>
          <p:cNvPr id="5" name="4 CuadroTexto"/>
          <p:cNvSpPr txBox="1"/>
          <p:nvPr/>
        </p:nvSpPr>
        <p:spPr>
          <a:xfrm>
            <a:off x="2408349" y="2702417"/>
            <a:ext cx="7984902" cy="646331"/>
          </a:xfrm>
          <a:prstGeom prst="rect">
            <a:avLst/>
          </a:prstGeom>
          <a:noFill/>
        </p:spPr>
        <p:txBody>
          <a:bodyPr wrap="square" rtlCol="0">
            <a:spAutoFit/>
          </a:bodyPr>
          <a:lstStyle/>
          <a:p>
            <a:pPr algn="just"/>
            <a:r>
              <a:rPr lang="es-MX" b="1" dirty="0" smtClean="0"/>
              <a:t>Davenport y Prusak (1999) </a:t>
            </a:r>
            <a:r>
              <a:rPr lang="es-MX" dirty="0" smtClean="0"/>
              <a:t>es un conjunto discreto, de factores objetivos  sobre un hecho real.</a:t>
            </a:r>
            <a:endParaRPr lang="es-MX" dirty="0"/>
          </a:p>
        </p:txBody>
      </p:sp>
      <p:sp>
        <p:nvSpPr>
          <p:cNvPr id="6" name="5 Rectángulo"/>
          <p:cNvSpPr/>
          <p:nvPr/>
        </p:nvSpPr>
        <p:spPr>
          <a:xfrm>
            <a:off x="4857199" y="617044"/>
            <a:ext cx="1326004" cy="584775"/>
          </a:xfrm>
          <a:prstGeom prst="rect">
            <a:avLst/>
          </a:prstGeom>
        </p:spPr>
        <p:txBody>
          <a:bodyPr wrap="none">
            <a:spAutoFit/>
          </a:bodyPr>
          <a:lstStyle/>
          <a:p>
            <a:r>
              <a:rPr lang="es-MX" sz="3200" b="1" dirty="0"/>
              <a:t>DATO</a:t>
            </a:r>
          </a:p>
        </p:txBody>
      </p:sp>
      <p:sp>
        <p:nvSpPr>
          <p:cNvPr id="7" name="6 CuadroTexto"/>
          <p:cNvSpPr txBox="1"/>
          <p:nvPr/>
        </p:nvSpPr>
        <p:spPr>
          <a:xfrm>
            <a:off x="2408349" y="4013915"/>
            <a:ext cx="7984902" cy="923330"/>
          </a:xfrm>
          <a:prstGeom prst="rect">
            <a:avLst/>
          </a:prstGeom>
          <a:noFill/>
        </p:spPr>
        <p:txBody>
          <a:bodyPr wrap="square" rtlCol="0">
            <a:spAutoFit/>
          </a:bodyPr>
          <a:lstStyle/>
          <a:p>
            <a:pPr algn="just"/>
            <a:r>
              <a:rPr lang="es-MX" dirty="0" smtClean="0"/>
              <a:t>Son un conjunto básico de hechos referentes a una persona, cosa transición incluyen cosas como tamaño, calidad, descripción, volumen, tasa, nombre o valor.(</a:t>
            </a:r>
            <a:r>
              <a:rPr lang="es-MX" b="1" dirty="0" smtClean="0"/>
              <a:t>MURDICK;157 pág.)</a:t>
            </a:r>
            <a:endParaRPr lang="es-MX" b="1" dirty="0"/>
          </a:p>
        </p:txBody>
      </p:sp>
      <p:pic>
        <p:nvPicPr>
          <p:cNvPr id="1026" name="Picture 2" descr="Resultado de imagen para dato 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03304" y="3861626"/>
            <a:ext cx="1790700" cy="2800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7450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66682" y="636054"/>
            <a:ext cx="8216721" cy="1477328"/>
          </a:xfrm>
          <a:prstGeom prst="rect">
            <a:avLst/>
          </a:prstGeom>
        </p:spPr>
        <p:txBody>
          <a:bodyPr wrap="square">
            <a:spAutoFit/>
          </a:bodyPr>
          <a:lstStyle/>
          <a:p>
            <a:pPr algn="just"/>
            <a:r>
              <a:rPr lang="es-MX" dirty="0" smtClean="0"/>
              <a:t>Se </a:t>
            </a:r>
            <a:r>
              <a:rPr lang="es-MX" dirty="0"/>
              <a:t>puede definir como aquella información extraída de la realidad que tiene que ser registrada en algún soporte físico o simbólico, que implica una elaboración conceptual y además que se pueda expresar a través de alguna forma de lenguaje. Los principales componentes enumerados por </a:t>
            </a:r>
            <a:r>
              <a:rPr lang="es-MX" b="1" dirty="0"/>
              <a:t>Gil Flores, J</a:t>
            </a:r>
            <a:r>
              <a:rPr lang="es-MX" b="1" dirty="0" smtClean="0"/>
              <a:t>.</a:t>
            </a:r>
            <a:endParaRPr lang="es-MX" b="1" dirty="0"/>
          </a:p>
        </p:txBody>
      </p:sp>
      <p:sp>
        <p:nvSpPr>
          <p:cNvPr id="3" name="2 Rectángulo"/>
          <p:cNvSpPr/>
          <p:nvPr/>
        </p:nvSpPr>
        <p:spPr>
          <a:xfrm>
            <a:off x="2266682" y="3134760"/>
            <a:ext cx="7435403" cy="646331"/>
          </a:xfrm>
          <a:prstGeom prst="rect">
            <a:avLst/>
          </a:prstGeom>
        </p:spPr>
        <p:txBody>
          <a:bodyPr wrap="square">
            <a:spAutoFit/>
          </a:bodyPr>
          <a:lstStyle/>
          <a:p>
            <a:pPr algn="just"/>
            <a:r>
              <a:rPr lang="es-MX" dirty="0"/>
              <a:t>Según </a:t>
            </a:r>
            <a:r>
              <a:rPr lang="es-MX" b="1" dirty="0"/>
              <a:t>John Burch Jr. </a:t>
            </a:r>
            <a:r>
              <a:rPr lang="es-MX" dirty="0"/>
              <a:t>Los datos son hechos aislados y en bruto, son el elemento principal de la información. </a:t>
            </a:r>
          </a:p>
        </p:txBody>
      </p:sp>
      <p:pic>
        <p:nvPicPr>
          <p:cNvPr id="2052" name="Picture 4" descr="Resultado de imagen para da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6663" y="4235654"/>
            <a:ext cx="3192932" cy="2136013"/>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8397025" y="4235654"/>
            <a:ext cx="3335629" cy="1200329"/>
          </a:xfrm>
          <a:prstGeom prst="rect">
            <a:avLst/>
          </a:prstGeom>
          <a:noFill/>
        </p:spPr>
        <p:txBody>
          <a:bodyPr wrap="square" rtlCol="0">
            <a:spAutoFit/>
          </a:bodyPr>
          <a:lstStyle/>
          <a:p>
            <a:pPr algn="just"/>
            <a:r>
              <a:rPr lang="es-MX" dirty="0" smtClean="0"/>
              <a:t>Es cualquier símbolo representado en letra numero  que signifique algo</a:t>
            </a:r>
            <a:r>
              <a:rPr lang="es-MX" b="1" dirty="0" smtClean="0"/>
              <a:t>. (Marisol  C;2016)</a:t>
            </a:r>
            <a:endParaRPr lang="es-MX" b="1" dirty="0"/>
          </a:p>
        </p:txBody>
      </p:sp>
    </p:spTree>
    <p:extLst>
      <p:ext uri="{BB962C8B-B14F-4D97-AF65-F5344CB8AC3E}">
        <p14:creationId xmlns:p14="http://schemas.microsoft.com/office/powerpoint/2010/main" val="3448397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758</TotalTime>
  <Words>3811</Words>
  <Application>Microsoft Office PowerPoint</Application>
  <PresentationFormat>Panorámica</PresentationFormat>
  <Paragraphs>145</Paragraphs>
  <Slides>43</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43</vt:i4>
      </vt:variant>
    </vt:vector>
  </HeadingPairs>
  <TitlesOfParts>
    <vt:vector size="51" baseType="lpstr">
      <vt:lpstr>Arial</vt:lpstr>
      <vt:lpstr>Calibri</vt:lpstr>
      <vt:lpstr>Century Gothic</vt:lpstr>
      <vt:lpstr>Garamond</vt:lpstr>
      <vt:lpstr>High Tower Text</vt:lpstr>
      <vt:lpstr>Wingdings</vt:lpstr>
      <vt:lpstr>Wingdings 3</vt:lpstr>
      <vt:lpstr>Espiral</vt:lpstr>
      <vt:lpstr>                Universidad Autónoma del Estado de México Centro Universitario UAEM Ecatepec            Informática Administrativa Unidad de Aprendizaje: sistemas de información del conocimiento Autor: Patricia Delgadillo Gómez             semestre: Agosto-2016 B</vt:lpstr>
      <vt:lpstr>Guión explicativo </vt:lpstr>
      <vt:lpstr>Objetivo de la asignatura </vt:lpstr>
      <vt:lpstr>Presentación de PowerPoint</vt:lpstr>
      <vt:lpstr>Contenido temático </vt:lpstr>
      <vt:lpstr>Objetivo de la Unidad 1</vt:lpstr>
      <vt:lpstr>DEFINICIONES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Teoría general de sistemas </vt:lpstr>
      <vt:lpstr>El enfoque sistemático</vt:lpstr>
      <vt:lpstr>Modelos de diseño según la teoría general de sistemas </vt:lpstr>
      <vt:lpstr>La teoría general de sistemas </vt:lpstr>
      <vt:lpstr>Presentación de PowerPoint</vt:lpstr>
      <vt:lpstr>Los sistemas cerrados</vt:lpstr>
      <vt:lpstr>Presentación de PowerPoint</vt:lpstr>
      <vt:lpstr>Los sistemas abiertos  </vt:lpstr>
      <vt:lpstr>El medio ambiente o contexto</vt:lpstr>
      <vt:lpstr>Las entradas del sistema</vt:lpstr>
      <vt:lpstr>El funcionamiento o proceso del sistema</vt:lpstr>
      <vt:lpstr>Los resultados, o salidas, del sistema</vt:lpstr>
      <vt:lpstr>El feedback y la evaluación continua</vt:lpstr>
      <vt:lpstr>El enfoque sistemático y la humanización del proceso de enseñanza-aprendizaje</vt:lpstr>
      <vt:lpstr>Características principales de un sistema</vt:lpstr>
      <vt:lpstr>Teleología</vt:lpstr>
      <vt:lpstr>Equifinalidad </vt:lpstr>
      <vt:lpstr>Ultraestabilidad y flexibilidad</vt:lpstr>
      <vt:lpstr>Adaptación</vt:lpstr>
      <vt:lpstr>Retroacción</vt:lpstr>
      <vt:lpstr>Información</vt:lpstr>
      <vt:lpstr>Importación de energía</vt:lpstr>
      <vt:lpstr>Entropía</vt:lpstr>
      <vt:lpstr>Homeostasis</vt:lpstr>
      <vt:lpstr>Conclusiones </vt:lpstr>
      <vt:lpstr>Referencias Bibliográficas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Muestreo</dc:title>
  <dc:creator>Nallely Florencio</dc:creator>
  <cp:lastModifiedBy>Patricia Delgadillo</cp:lastModifiedBy>
  <cp:revision>34</cp:revision>
  <dcterms:created xsi:type="dcterms:W3CDTF">2016-08-25T02:45:05Z</dcterms:created>
  <dcterms:modified xsi:type="dcterms:W3CDTF">2016-10-10T13:45:14Z</dcterms:modified>
</cp:coreProperties>
</file>