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1"/>
  </p:notesMasterIdLst>
  <p:sldIdLst>
    <p:sldId id="655" r:id="rId2"/>
    <p:sldId id="656" r:id="rId3"/>
    <p:sldId id="258" r:id="rId4"/>
    <p:sldId id="259" r:id="rId5"/>
    <p:sldId id="796" r:id="rId6"/>
    <p:sldId id="261" r:id="rId7"/>
    <p:sldId id="262" r:id="rId8"/>
    <p:sldId id="967" r:id="rId9"/>
    <p:sldId id="263" r:id="rId10"/>
    <p:sldId id="264" r:id="rId11"/>
    <p:sldId id="265" r:id="rId12"/>
    <p:sldId id="266" r:id="rId13"/>
    <p:sldId id="267" r:id="rId14"/>
    <p:sldId id="270" r:id="rId15"/>
    <p:sldId id="280" r:id="rId16"/>
    <p:sldId id="281" r:id="rId17"/>
    <p:sldId id="284" r:id="rId18"/>
    <p:sldId id="488" r:id="rId19"/>
    <p:sldId id="489" r:id="rId20"/>
    <p:sldId id="490" r:id="rId21"/>
    <p:sldId id="491" r:id="rId22"/>
    <p:sldId id="492" r:id="rId23"/>
    <p:sldId id="493" r:id="rId24"/>
    <p:sldId id="494" r:id="rId25"/>
    <p:sldId id="495" r:id="rId26"/>
    <p:sldId id="496" r:id="rId27"/>
    <p:sldId id="497" r:id="rId28"/>
    <p:sldId id="498" r:id="rId29"/>
    <p:sldId id="499" r:id="rId30"/>
    <p:sldId id="500" r:id="rId31"/>
    <p:sldId id="501" r:id="rId32"/>
    <p:sldId id="502" r:id="rId33"/>
    <p:sldId id="503" r:id="rId34"/>
    <p:sldId id="504" r:id="rId35"/>
    <p:sldId id="505" r:id="rId36"/>
    <p:sldId id="506" r:id="rId37"/>
    <p:sldId id="507" r:id="rId38"/>
    <p:sldId id="508" r:id="rId39"/>
    <p:sldId id="285" r:id="rId40"/>
    <p:sldId id="286" r:id="rId41"/>
    <p:sldId id="287" r:id="rId42"/>
    <p:sldId id="315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6" r:id="rId54"/>
    <p:sldId id="317" r:id="rId55"/>
    <p:sldId id="855" r:id="rId56"/>
    <p:sldId id="318" r:id="rId57"/>
    <p:sldId id="319" r:id="rId58"/>
    <p:sldId id="320" r:id="rId59"/>
    <p:sldId id="591" r:id="rId60"/>
    <p:sldId id="321" r:id="rId61"/>
    <p:sldId id="658" r:id="rId62"/>
    <p:sldId id="659" r:id="rId63"/>
    <p:sldId id="660" r:id="rId64"/>
    <p:sldId id="661" r:id="rId65"/>
    <p:sldId id="662" r:id="rId66"/>
    <p:sldId id="663" r:id="rId67"/>
    <p:sldId id="790" r:id="rId68"/>
    <p:sldId id="791" r:id="rId69"/>
    <p:sldId id="792" r:id="rId70"/>
    <p:sldId id="793" r:id="rId71"/>
    <p:sldId id="794" r:id="rId72"/>
    <p:sldId id="795" r:id="rId73"/>
    <p:sldId id="799" r:id="rId74"/>
    <p:sldId id="800" r:id="rId75"/>
    <p:sldId id="801" r:id="rId76"/>
    <p:sldId id="802" r:id="rId77"/>
    <p:sldId id="803" r:id="rId78"/>
    <p:sldId id="804" r:id="rId79"/>
    <p:sldId id="805" r:id="rId80"/>
    <p:sldId id="806" r:id="rId81"/>
    <p:sldId id="807" r:id="rId82"/>
    <p:sldId id="808" r:id="rId83"/>
    <p:sldId id="809" r:id="rId84"/>
    <p:sldId id="810" r:id="rId85"/>
    <p:sldId id="817" r:id="rId86"/>
    <p:sldId id="818" r:id="rId87"/>
    <p:sldId id="819" r:id="rId88"/>
    <p:sldId id="820" r:id="rId89"/>
    <p:sldId id="821" r:id="rId90"/>
    <p:sldId id="822" r:id="rId91"/>
    <p:sldId id="823" r:id="rId92"/>
    <p:sldId id="824" r:id="rId93"/>
    <p:sldId id="825" r:id="rId94"/>
    <p:sldId id="826" r:id="rId95"/>
    <p:sldId id="827" r:id="rId96"/>
    <p:sldId id="828" r:id="rId97"/>
    <p:sldId id="829" r:id="rId98"/>
    <p:sldId id="664" r:id="rId99"/>
    <p:sldId id="665" r:id="rId100"/>
    <p:sldId id="666" r:id="rId101"/>
    <p:sldId id="667" r:id="rId102"/>
    <p:sldId id="668" r:id="rId103"/>
    <p:sldId id="669" r:id="rId104"/>
    <p:sldId id="670" r:id="rId105"/>
    <p:sldId id="671" r:id="rId106"/>
    <p:sldId id="672" r:id="rId107"/>
    <p:sldId id="856" r:id="rId108"/>
    <p:sldId id="863" r:id="rId109"/>
    <p:sldId id="864" r:id="rId110"/>
    <p:sldId id="865" r:id="rId111"/>
    <p:sldId id="866" r:id="rId112"/>
    <p:sldId id="867" r:id="rId113"/>
    <p:sldId id="868" r:id="rId114"/>
    <p:sldId id="869" r:id="rId115"/>
    <p:sldId id="870" r:id="rId116"/>
    <p:sldId id="871" r:id="rId117"/>
    <p:sldId id="872" r:id="rId118"/>
    <p:sldId id="873" r:id="rId119"/>
    <p:sldId id="874" r:id="rId120"/>
    <p:sldId id="875" r:id="rId121"/>
    <p:sldId id="876" r:id="rId122"/>
    <p:sldId id="877" r:id="rId123"/>
    <p:sldId id="878" r:id="rId124"/>
    <p:sldId id="879" r:id="rId125"/>
    <p:sldId id="880" r:id="rId126"/>
    <p:sldId id="881" r:id="rId127"/>
    <p:sldId id="882" r:id="rId128"/>
    <p:sldId id="883" r:id="rId129"/>
    <p:sldId id="884" r:id="rId130"/>
    <p:sldId id="885" r:id="rId131"/>
    <p:sldId id="886" r:id="rId132"/>
    <p:sldId id="887" r:id="rId133"/>
    <p:sldId id="903" r:id="rId134"/>
    <p:sldId id="888" r:id="rId135"/>
    <p:sldId id="889" r:id="rId136"/>
    <p:sldId id="890" r:id="rId137"/>
    <p:sldId id="891" r:id="rId138"/>
    <p:sldId id="892" r:id="rId139"/>
    <p:sldId id="893" r:id="rId140"/>
    <p:sldId id="894" r:id="rId141"/>
    <p:sldId id="895" r:id="rId142"/>
    <p:sldId id="896" r:id="rId143"/>
    <p:sldId id="897" r:id="rId144"/>
    <p:sldId id="898" r:id="rId145"/>
    <p:sldId id="899" r:id="rId146"/>
    <p:sldId id="900" r:id="rId147"/>
    <p:sldId id="901" r:id="rId148"/>
    <p:sldId id="904" r:id="rId149"/>
    <p:sldId id="905" r:id="rId150"/>
    <p:sldId id="906" r:id="rId151"/>
    <p:sldId id="907" r:id="rId152"/>
    <p:sldId id="908" r:id="rId153"/>
    <p:sldId id="909" r:id="rId154"/>
    <p:sldId id="910" r:id="rId155"/>
    <p:sldId id="911" r:id="rId156"/>
    <p:sldId id="912" r:id="rId157"/>
    <p:sldId id="913" r:id="rId158"/>
    <p:sldId id="914" r:id="rId159"/>
    <p:sldId id="915" r:id="rId160"/>
    <p:sldId id="916" r:id="rId161"/>
    <p:sldId id="917" r:id="rId162"/>
    <p:sldId id="918" r:id="rId163"/>
    <p:sldId id="919" r:id="rId164"/>
    <p:sldId id="920" r:id="rId165"/>
    <p:sldId id="921" r:id="rId166"/>
    <p:sldId id="922" r:id="rId167"/>
    <p:sldId id="923" r:id="rId168"/>
    <p:sldId id="924" r:id="rId169"/>
    <p:sldId id="925" r:id="rId170"/>
    <p:sldId id="926" r:id="rId171"/>
    <p:sldId id="927" r:id="rId172"/>
    <p:sldId id="928" r:id="rId173"/>
    <p:sldId id="929" r:id="rId174"/>
    <p:sldId id="931" r:id="rId175"/>
    <p:sldId id="932" r:id="rId176"/>
    <p:sldId id="933" r:id="rId177"/>
    <p:sldId id="934" r:id="rId178"/>
    <p:sldId id="935" r:id="rId179"/>
    <p:sldId id="936" r:id="rId180"/>
    <p:sldId id="937" r:id="rId181"/>
    <p:sldId id="938" r:id="rId182"/>
    <p:sldId id="939" r:id="rId183"/>
    <p:sldId id="940" r:id="rId184"/>
    <p:sldId id="941" r:id="rId185"/>
    <p:sldId id="942" r:id="rId186"/>
    <p:sldId id="943" r:id="rId187"/>
    <p:sldId id="944" r:id="rId188"/>
    <p:sldId id="945" r:id="rId189"/>
    <p:sldId id="946" r:id="rId190"/>
    <p:sldId id="947" r:id="rId191"/>
    <p:sldId id="948" r:id="rId192"/>
    <p:sldId id="949" r:id="rId193"/>
    <p:sldId id="950" r:id="rId194"/>
    <p:sldId id="951" r:id="rId195"/>
    <p:sldId id="952" r:id="rId196"/>
    <p:sldId id="953" r:id="rId197"/>
    <p:sldId id="954" r:id="rId198"/>
    <p:sldId id="955" r:id="rId199"/>
    <p:sldId id="956" r:id="rId200"/>
    <p:sldId id="957" r:id="rId201"/>
    <p:sldId id="958" r:id="rId202"/>
    <p:sldId id="959" r:id="rId203"/>
    <p:sldId id="960" r:id="rId204"/>
    <p:sldId id="961" r:id="rId205"/>
    <p:sldId id="962" r:id="rId206"/>
    <p:sldId id="963" r:id="rId207"/>
    <p:sldId id="964" r:id="rId208"/>
    <p:sldId id="965" r:id="rId209"/>
    <p:sldId id="966" r:id="rId2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57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67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14" Type="http://schemas.openxmlformats.org/officeDocument/2006/relationships/theme" Target="theme/theme1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tableStyles" Target="tableStyles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notesMaster" Target="notesMasters/notesMaster1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12" Type="http://schemas.openxmlformats.org/officeDocument/2006/relationships/presProps" Target="presProps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202" Type="http://schemas.openxmlformats.org/officeDocument/2006/relationships/slide" Target="slides/slide201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C8D491-5D4C-44E2-8634-EEC6F822553D}" type="doc">
      <dgm:prSet loTypeId="urn:microsoft.com/office/officeart/2005/8/layout/hierarchy1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A8A40948-668F-46A6-9127-B5A6F358001F}">
      <dgm:prSet phldrT="[Texto]"/>
      <dgm:spPr/>
      <dgm:t>
        <a:bodyPr/>
        <a:lstStyle/>
        <a:p>
          <a:r>
            <a:rPr lang="es-ES" dirty="0" smtClean="0"/>
            <a:t>Empresa	</a:t>
          </a:r>
          <a:endParaRPr lang="es-ES" dirty="0"/>
        </a:p>
      </dgm:t>
    </dgm:pt>
    <dgm:pt modelId="{C8FADB93-D7F8-4CF5-9266-8EEC1B15878F}" type="parTrans" cxnId="{6364DC97-64F3-42C2-A9DD-FEE4268BE27D}">
      <dgm:prSet/>
      <dgm:spPr/>
      <dgm:t>
        <a:bodyPr/>
        <a:lstStyle/>
        <a:p>
          <a:endParaRPr lang="es-ES"/>
        </a:p>
      </dgm:t>
    </dgm:pt>
    <dgm:pt modelId="{6503719F-3A29-4234-A99E-4A58E601EA8A}" type="sibTrans" cxnId="{6364DC97-64F3-42C2-A9DD-FEE4268BE27D}">
      <dgm:prSet/>
      <dgm:spPr/>
      <dgm:t>
        <a:bodyPr/>
        <a:lstStyle/>
        <a:p>
          <a:endParaRPr lang="es-ES"/>
        </a:p>
      </dgm:t>
    </dgm:pt>
    <dgm:pt modelId="{1FD5F6D3-68AD-4DF1-A789-B83BF4F2FFD7}">
      <dgm:prSet phldrT="[Texto]"/>
      <dgm:spPr/>
      <dgm:t>
        <a:bodyPr/>
        <a:lstStyle/>
        <a:p>
          <a:r>
            <a:rPr lang="es-ES" dirty="0" smtClean="0"/>
            <a:t>Administración</a:t>
          </a:r>
          <a:endParaRPr lang="es-ES" dirty="0"/>
        </a:p>
      </dgm:t>
    </dgm:pt>
    <dgm:pt modelId="{BC7721F2-D23B-4747-8178-D44F1549812E}" type="parTrans" cxnId="{12AC5C47-976D-427B-9B89-C80727595D02}">
      <dgm:prSet/>
      <dgm:spPr/>
      <dgm:t>
        <a:bodyPr/>
        <a:lstStyle/>
        <a:p>
          <a:endParaRPr lang="es-ES"/>
        </a:p>
      </dgm:t>
    </dgm:pt>
    <dgm:pt modelId="{351754C8-7444-465A-BB56-B1DD4A7B377F}" type="sibTrans" cxnId="{12AC5C47-976D-427B-9B89-C80727595D02}">
      <dgm:prSet/>
      <dgm:spPr/>
      <dgm:t>
        <a:bodyPr/>
        <a:lstStyle/>
        <a:p>
          <a:endParaRPr lang="es-ES"/>
        </a:p>
      </dgm:t>
    </dgm:pt>
    <dgm:pt modelId="{7085C107-E1A6-4D86-AAA0-650CADEB4FDF}">
      <dgm:prSet phldrT="[Texto]"/>
      <dgm:spPr/>
      <dgm:t>
        <a:bodyPr/>
        <a:lstStyle/>
        <a:p>
          <a:r>
            <a:rPr lang="es-ES" dirty="0" smtClean="0"/>
            <a:t>Informática</a:t>
          </a:r>
          <a:endParaRPr lang="es-ES" dirty="0"/>
        </a:p>
      </dgm:t>
    </dgm:pt>
    <dgm:pt modelId="{A1812CFB-C56E-4864-89CE-750D6557BD65}" type="parTrans" cxnId="{CA800B0D-F2B1-4AD8-9B3F-1B037A9A44ED}">
      <dgm:prSet/>
      <dgm:spPr/>
      <dgm:t>
        <a:bodyPr/>
        <a:lstStyle/>
        <a:p>
          <a:endParaRPr lang="es-ES"/>
        </a:p>
      </dgm:t>
    </dgm:pt>
    <dgm:pt modelId="{3C20975B-8434-4961-B9A4-50A3C16D850F}" type="sibTrans" cxnId="{CA800B0D-F2B1-4AD8-9B3F-1B037A9A44ED}">
      <dgm:prSet/>
      <dgm:spPr/>
      <dgm:t>
        <a:bodyPr/>
        <a:lstStyle/>
        <a:p>
          <a:endParaRPr lang="es-ES"/>
        </a:p>
      </dgm:t>
    </dgm:pt>
    <dgm:pt modelId="{9A97B430-465C-4ABE-947E-0B9B2593C1B0}">
      <dgm:prSet phldrT="[Texto]"/>
      <dgm:spPr/>
      <dgm:t>
        <a:bodyPr/>
        <a:lstStyle/>
        <a:p>
          <a:r>
            <a:rPr lang="es-ES" dirty="0" smtClean="0"/>
            <a:t>Computación</a:t>
          </a:r>
          <a:endParaRPr lang="es-ES" dirty="0"/>
        </a:p>
      </dgm:t>
    </dgm:pt>
    <dgm:pt modelId="{710A68E3-3D4E-4383-B62B-070ED0B2CB10}" type="parTrans" cxnId="{1B3F5047-A6AD-41E1-8C20-C845860A9017}">
      <dgm:prSet/>
      <dgm:spPr/>
      <dgm:t>
        <a:bodyPr/>
        <a:lstStyle/>
        <a:p>
          <a:endParaRPr lang="es-ES"/>
        </a:p>
      </dgm:t>
    </dgm:pt>
    <dgm:pt modelId="{E259DBCE-B37A-4128-B728-A0CFD64B6DA9}" type="sibTrans" cxnId="{1B3F5047-A6AD-41E1-8C20-C845860A9017}">
      <dgm:prSet/>
      <dgm:spPr/>
      <dgm:t>
        <a:bodyPr/>
        <a:lstStyle/>
        <a:p>
          <a:endParaRPr lang="es-ES"/>
        </a:p>
      </dgm:t>
    </dgm:pt>
    <dgm:pt modelId="{6C8C5C18-5F7E-4935-8AFB-BD139DC48E6B}">
      <dgm:prSet phldrT="[Texto]"/>
      <dgm:spPr/>
      <dgm:t>
        <a:bodyPr/>
        <a:lstStyle/>
        <a:p>
          <a:r>
            <a:rPr lang="es-ES" dirty="0" smtClean="0"/>
            <a:t>Publicidad</a:t>
          </a:r>
          <a:endParaRPr lang="es-ES" dirty="0"/>
        </a:p>
      </dgm:t>
    </dgm:pt>
    <dgm:pt modelId="{0E88FEEF-E75F-422E-AA9B-940F98E1D5F2}" type="parTrans" cxnId="{915B21B2-8222-4383-B265-D6A1296E6CE5}">
      <dgm:prSet/>
      <dgm:spPr/>
      <dgm:t>
        <a:bodyPr/>
        <a:lstStyle/>
        <a:p>
          <a:endParaRPr lang="es-ES"/>
        </a:p>
      </dgm:t>
    </dgm:pt>
    <dgm:pt modelId="{B8859E41-EFFF-46E2-AFF1-56A69BA81A31}" type="sibTrans" cxnId="{915B21B2-8222-4383-B265-D6A1296E6CE5}">
      <dgm:prSet/>
      <dgm:spPr/>
      <dgm:t>
        <a:bodyPr/>
        <a:lstStyle/>
        <a:p>
          <a:endParaRPr lang="es-ES"/>
        </a:p>
      </dgm:t>
    </dgm:pt>
    <dgm:pt modelId="{452D84E7-E776-4CFC-9B21-55865B2A7DD5}">
      <dgm:prSet phldrT="[Texto]"/>
      <dgm:spPr/>
      <dgm:t>
        <a:bodyPr/>
        <a:lstStyle/>
        <a:p>
          <a:r>
            <a:rPr lang="es-ES" dirty="0" smtClean="0"/>
            <a:t>Ventas</a:t>
          </a:r>
          <a:endParaRPr lang="es-ES" dirty="0"/>
        </a:p>
      </dgm:t>
    </dgm:pt>
    <dgm:pt modelId="{8A63CE9C-01EC-44A4-B133-0A61A6DC9438}" type="parTrans" cxnId="{E3985CEF-B8ED-4F34-B666-1642ECAAEC22}">
      <dgm:prSet/>
      <dgm:spPr/>
      <dgm:t>
        <a:bodyPr/>
        <a:lstStyle/>
        <a:p>
          <a:endParaRPr lang="es-ES"/>
        </a:p>
      </dgm:t>
    </dgm:pt>
    <dgm:pt modelId="{39D7E163-1A6C-4A56-AB53-0EEC59FF07E0}" type="sibTrans" cxnId="{E3985CEF-B8ED-4F34-B666-1642ECAAEC22}">
      <dgm:prSet/>
      <dgm:spPr/>
      <dgm:t>
        <a:bodyPr/>
        <a:lstStyle/>
        <a:p>
          <a:endParaRPr lang="es-ES"/>
        </a:p>
      </dgm:t>
    </dgm:pt>
    <dgm:pt modelId="{9B48F966-D9C4-4B3C-B23C-19D1BBDCCE94}" type="pres">
      <dgm:prSet presAssocID="{35C8D491-5D4C-44E2-8634-EEC6F822553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EEF7BE87-EDDC-421C-9E7B-65581BA00184}" type="pres">
      <dgm:prSet presAssocID="{A8A40948-668F-46A6-9127-B5A6F358001F}" presName="hierRoot1" presStyleCnt="0"/>
      <dgm:spPr/>
    </dgm:pt>
    <dgm:pt modelId="{B5995820-EB9B-43C8-83C7-FD95D63705DD}" type="pres">
      <dgm:prSet presAssocID="{A8A40948-668F-46A6-9127-B5A6F358001F}" presName="composite" presStyleCnt="0"/>
      <dgm:spPr/>
    </dgm:pt>
    <dgm:pt modelId="{34D7D7C9-E843-430E-B2D2-68B703D8E40A}" type="pres">
      <dgm:prSet presAssocID="{A8A40948-668F-46A6-9127-B5A6F358001F}" presName="background" presStyleLbl="node0" presStyleIdx="0" presStyleCnt="1"/>
      <dgm:spPr/>
    </dgm:pt>
    <dgm:pt modelId="{656F4797-4FD1-4F6A-BC08-CEE09EC55209}" type="pres">
      <dgm:prSet presAssocID="{A8A40948-668F-46A6-9127-B5A6F358001F}" presName="text" presStyleLbl="fgAcc0" presStyleIdx="0" presStyleCnt="1" custLinFactNeighborX="-21100" custLinFactNeighborY="461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09800CD-17A4-44FD-8446-90D29F04E6D4}" type="pres">
      <dgm:prSet presAssocID="{A8A40948-668F-46A6-9127-B5A6F358001F}" presName="hierChild2" presStyleCnt="0"/>
      <dgm:spPr/>
    </dgm:pt>
    <dgm:pt modelId="{D3788D85-55C0-4B62-A086-EF8AEC2CB29A}" type="pres">
      <dgm:prSet presAssocID="{BC7721F2-D23B-4747-8178-D44F1549812E}" presName="Name10" presStyleLbl="parChTrans1D2" presStyleIdx="0" presStyleCnt="3"/>
      <dgm:spPr/>
      <dgm:t>
        <a:bodyPr/>
        <a:lstStyle/>
        <a:p>
          <a:endParaRPr lang="es-ES"/>
        </a:p>
      </dgm:t>
    </dgm:pt>
    <dgm:pt modelId="{8D0FD989-8EC8-45A5-8001-801FAC033FB7}" type="pres">
      <dgm:prSet presAssocID="{1FD5F6D3-68AD-4DF1-A789-B83BF4F2FFD7}" presName="hierRoot2" presStyleCnt="0"/>
      <dgm:spPr/>
    </dgm:pt>
    <dgm:pt modelId="{D63709D7-3BD8-4E90-8235-6F64DECD3DCF}" type="pres">
      <dgm:prSet presAssocID="{1FD5F6D3-68AD-4DF1-A789-B83BF4F2FFD7}" presName="composite2" presStyleCnt="0"/>
      <dgm:spPr/>
    </dgm:pt>
    <dgm:pt modelId="{A4C48B2C-29AB-4F97-82F1-19AC6FCD0C3E}" type="pres">
      <dgm:prSet presAssocID="{1FD5F6D3-68AD-4DF1-A789-B83BF4F2FFD7}" presName="background2" presStyleLbl="node2" presStyleIdx="0" presStyleCnt="3"/>
      <dgm:spPr/>
    </dgm:pt>
    <dgm:pt modelId="{4CC2E017-D6F3-4F97-A472-17F74543C721}" type="pres">
      <dgm:prSet presAssocID="{1FD5F6D3-68AD-4DF1-A789-B83BF4F2FFD7}" presName="text2" presStyleLbl="fgAcc2" presStyleIdx="0" presStyleCnt="3" custLinFactX="1122" custLinFactNeighborX="100000" custLinFactNeighborY="255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033509D-466E-47B2-BF9D-C60838C3B3C4}" type="pres">
      <dgm:prSet presAssocID="{1FD5F6D3-68AD-4DF1-A789-B83BF4F2FFD7}" presName="hierChild3" presStyleCnt="0"/>
      <dgm:spPr/>
    </dgm:pt>
    <dgm:pt modelId="{8CFA35A2-CDBF-4A56-97A5-514775E12C62}" type="pres">
      <dgm:prSet presAssocID="{A1812CFB-C56E-4864-89CE-750D6557BD65}" presName="Name17" presStyleLbl="parChTrans1D3" presStyleIdx="0" presStyleCnt="2"/>
      <dgm:spPr/>
      <dgm:t>
        <a:bodyPr/>
        <a:lstStyle/>
        <a:p>
          <a:endParaRPr lang="es-ES"/>
        </a:p>
      </dgm:t>
    </dgm:pt>
    <dgm:pt modelId="{E362699A-253B-44AB-B44A-C561F8E6678F}" type="pres">
      <dgm:prSet presAssocID="{7085C107-E1A6-4D86-AAA0-650CADEB4FDF}" presName="hierRoot3" presStyleCnt="0"/>
      <dgm:spPr/>
    </dgm:pt>
    <dgm:pt modelId="{7F8027EB-3B17-4898-A569-F87538FE5889}" type="pres">
      <dgm:prSet presAssocID="{7085C107-E1A6-4D86-AAA0-650CADEB4FDF}" presName="composite3" presStyleCnt="0"/>
      <dgm:spPr/>
    </dgm:pt>
    <dgm:pt modelId="{FBB28819-D047-4EBA-BB82-9FC8ADB6C6DC}" type="pres">
      <dgm:prSet presAssocID="{7085C107-E1A6-4D86-AAA0-650CADEB4FDF}" presName="background3" presStyleLbl="node3" presStyleIdx="0" presStyleCnt="2"/>
      <dgm:spPr/>
    </dgm:pt>
    <dgm:pt modelId="{73A82972-DAD8-4D4C-8BE7-E646544705BC}" type="pres">
      <dgm:prSet presAssocID="{7085C107-E1A6-4D86-AAA0-650CADEB4FDF}" presName="text3" presStyleLbl="fgAcc3" presStyleIdx="0" presStyleCnt="2" custLinFactNeighborX="93773" custLinFactNeighborY="50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1C6FEF8-EE07-471A-AF20-02B678F66075}" type="pres">
      <dgm:prSet presAssocID="{7085C107-E1A6-4D86-AAA0-650CADEB4FDF}" presName="hierChild4" presStyleCnt="0"/>
      <dgm:spPr/>
    </dgm:pt>
    <dgm:pt modelId="{D7BCCE4A-E854-4116-AE6D-BC8A2A4AE098}" type="pres">
      <dgm:prSet presAssocID="{710A68E3-3D4E-4383-B62B-070ED0B2CB10}" presName="Name17" presStyleLbl="parChTrans1D3" presStyleIdx="1" presStyleCnt="2"/>
      <dgm:spPr/>
      <dgm:t>
        <a:bodyPr/>
        <a:lstStyle/>
        <a:p>
          <a:endParaRPr lang="es-ES"/>
        </a:p>
      </dgm:t>
    </dgm:pt>
    <dgm:pt modelId="{1C850860-8D2C-4730-BA77-4CFB1BDD2A20}" type="pres">
      <dgm:prSet presAssocID="{9A97B430-465C-4ABE-947E-0B9B2593C1B0}" presName="hierRoot3" presStyleCnt="0"/>
      <dgm:spPr/>
    </dgm:pt>
    <dgm:pt modelId="{51FABAC8-A9D8-476F-B40B-2AA65FFB937D}" type="pres">
      <dgm:prSet presAssocID="{9A97B430-465C-4ABE-947E-0B9B2593C1B0}" presName="composite3" presStyleCnt="0"/>
      <dgm:spPr/>
    </dgm:pt>
    <dgm:pt modelId="{5189A2CC-6990-41EE-B285-A7BDA7EEBF58}" type="pres">
      <dgm:prSet presAssocID="{9A97B430-465C-4ABE-947E-0B9B2593C1B0}" presName="background3" presStyleLbl="node3" presStyleIdx="1" presStyleCnt="2"/>
      <dgm:spPr/>
    </dgm:pt>
    <dgm:pt modelId="{16E6FA56-95DF-44C5-AD98-445DCB3A28A4}" type="pres">
      <dgm:prSet presAssocID="{9A97B430-465C-4ABE-947E-0B9B2593C1B0}" presName="text3" presStyleLbl="fgAcc3" presStyleIdx="1" presStyleCnt="2" custLinFactX="15018" custLinFactNeighborX="100000" custLinFactNeighborY="275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42F8F4B-8E26-4F30-BFB7-4D4FD99A40E9}" type="pres">
      <dgm:prSet presAssocID="{9A97B430-465C-4ABE-947E-0B9B2593C1B0}" presName="hierChild4" presStyleCnt="0"/>
      <dgm:spPr/>
    </dgm:pt>
    <dgm:pt modelId="{EA88B812-457B-473F-A064-1A621A35788A}" type="pres">
      <dgm:prSet presAssocID="{0E88FEEF-E75F-422E-AA9B-940F98E1D5F2}" presName="Name10" presStyleLbl="parChTrans1D2" presStyleIdx="1" presStyleCnt="3"/>
      <dgm:spPr/>
      <dgm:t>
        <a:bodyPr/>
        <a:lstStyle/>
        <a:p>
          <a:endParaRPr lang="es-ES"/>
        </a:p>
      </dgm:t>
    </dgm:pt>
    <dgm:pt modelId="{0FE6A805-371F-45C8-A34B-700A3D48670F}" type="pres">
      <dgm:prSet presAssocID="{6C8C5C18-5F7E-4935-8AFB-BD139DC48E6B}" presName="hierRoot2" presStyleCnt="0"/>
      <dgm:spPr/>
    </dgm:pt>
    <dgm:pt modelId="{09842076-1AFB-4887-9183-4BC916C27FA8}" type="pres">
      <dgm:prSet presAssocID="{6C8C5C18-5F7E-4935-8AFB-BD139DC48E6B}" presName="composite2" presStyleCnt="0"/>
      <dgm:spPr/>
    </dgm:pt>
    <dgm:pt modelId="{7D79532B-E3B0-425B-A7D0-BA5555E8047F}" type="pres">
      <dgm:prSet presAssocID="{6C8C5C18-5F7E-4935-8AFB-BD139DC48E6B}" presName="background2" presStyleLbl="node2" presStyleIdx="1" presStyleCnt="3"/>
      <dgm:spPr/>
    </dgm:pt>
    <dgm:pt modelId="{C9281352-C452-4612-B1C0-D34AF0887085}" type="pres">
      <dgm:prSet presAssocID="{6C8C5C18-5F7E-4935-8AFB-BD139DC48E6B}" presName="text2" presStyleLbl="fgAcc2" presStyleIdx="1" presStyleCnt="3" custLinFactX="46059" custLinFactNeighborX="100000" custLinFactNeighborY="-456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9A68D87-6108-4A86-BEA2-DA8BDE51A92E}" type="pres">
      <dgm:prSet presAssocID="{6C8C5C18-5F7E-4935-8AFB-BD139DC48E6B}" presName="hierChild3" presStyleCnt="0"/>
      <dgm:spPr/>
    </dgm:pt>
    <dgm:pt modelId="{934F76AA-CD4C-41AE-9C45-25C23BFA7BF5}" type="pres">
      <dgm:prSet presAssocID="{8A63CE9C-01EC-44A4-B133-0A61A6DC9438}" presName="Name10" presStyleLbl="parChTrans1D2" presStyleIdx="2" presStyleCnt="3"/>
      <dgm:spPr/>
      <dgm:t>
        <a:bodyPr/>
        <a:lstStyle/>
        <a:p>
          <a:endParaRPr lang="es-ES"/>
        </a:p>
      </dgm:t>
    </dgm:pt>
    <dgm:pt modelId="{AFE34818-C3A5-4B61-8F3C-F04D7C8DD5AC}" type="pres">
      <dgm:prSet presAssocID="{452D84E7-E776-4CFC-9B21-55865B2A7DD5}" presName="hierRoot2" presStyleCnt="0"/>
      <dgm:spPr/>
    </dgm:pt>
    <dgm:pt modelId="{29317F71-6F94-4C93-A85E-8C9080E62D00}" type="pres">
      <dgm:prSet presAssocID="{452D84E7-E776-4CFC-9B21-55865B2A7DD5}" presName="composite2" presStyleCnt="0"/>
      <dgm:spPr/>
    </dgm:pt>
    <dgm:pt modelId="{E755BF86-18B2-4815-9AB7-596BFE037CB6}" type="pres">
      <dgm:prSet presAssocID="{452D84E7-E776-4CFC-9B21-55865B2A7DD5}" presName="background2" presStyleLbl="node2" presStyleIdx="2" presStyleCnt="3"/>
      <dgm:spPr/>
    </dgm:pt>
    <dgm:pt modelId="{9B03D253-C663-44C8-917B-4A1B052262DA}" type="pres">
      <dgm:prSet presAssocID="{452D84E7-E776-4CFC-9B21-55865B2A7DD5}" presName="text2" presStyleLbl="fgAcc2" presStyleIdx="2" presStyleCnt="3" custScaleY="85626" custLinFactX="-117982" custLinFactNeighborX="-200000" custLinFactNeighborY="-456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B2E5A5B-A86D-4E2C-A4ED-2EE22B2D6BBB}" type="pres">
      <dgm:prSet presAssocID="{452D84E7-E776-4CFC-9B21-55865B2A7DD5}" presName="hierChild3" presStyleCnt="0"/>
      <dgm:spPr/>
    </dgm:pt>
  </dgm:ptLst>
  <dgm:cxnLst>
    <dgm:cxn modelId="{CF021F56-8E7C-4153-94EF-E7466925C6A9}" type="presOf" srcId="{1FD5F6D3-68AD-4DF1-A789-B83BF4F2FFD7}" destId="{4CC2E017-D6F3-4F97-A472-17F74543C721}" srcOrd="0" destOrd="0" presId="urn:microsoft.com/office/officeart/2005/8/layout/hierarchy1"/>
    <dgm:cxn modelId="{1B3F5047-A6AD-41E1-8C20-C845860A9017}" srcId="{1FD5F6D3-68AD-4DF1-A789-B83BF4F2FFD7}" destId="{9A97B430-465C-4ABE-947E-0B9B2593C1B0}" srcOrd="1" destOrd="0" parTransId="{710A68E3-3D4E-4383-B62B-070ED0B2CB10}" sibTransId="{E259DBCE-B37A-4128-B728-A0CFD64B6DA9}"/>
    <dgm:cxn modelId="{819D79CC-9F19-4F59-9AC1-C247F978A5B0}" type="presOf" srcId="{7085C107-E1A6-4D86-AAA0-650CADEB4FDF}" destId="{73A82972-DAD8-4D4C-8BE7-E646544705BC}" srcOrd="0" destOrd="0" presId="urn:microsoft.com/office/officeart/2005/8/layout/hierarchy1"/>
    <dgm:cxn modelId="{63C69697-2FBC-49D6-8939-69E38B32E81A}" type="presOf" srcId="{710A68E3-3D4E-4383-B62B-070ED0B2CB10}" destId="{D7BCCE4A-E854-4116-AE6D-BC8A2A4AE098}" srcOrd="0" destOrd="0" presId="urn:microsoft.com/office/officeart/2005/8/layout/hierarchy1"/>
    <dgm:cxn modelId="{64602A91-2064-42DA-90F3-B2F4B8FB520D}" type="presOf" srcId="{6C8C5C18-5F7E-4935-8AFB-BD139DC48E6B}" destId="{C9281352-C452-4612-B1C0-D34AF0887085}" srcOrd="0" destOrd="0" presId="urn:microsoft.com/office/officeart/2005/8/layout/hierarchy1"/>
    <dgm:cxn modelId="{CA800B0D-F2B1-4AD8-9B3F-1B037A9A44ED}" srcId="{1FD5F6D3-68AD-4DF1-A789-B83BF4F2FFD7}" destId="{7085C107-E1A6-4D86-AAA0-650CADEB4FDF}" srcOrd="0" destOrd="0" parTransId="{A1812CFB-C56E-4864-89CE-750D6557BD65}" sibTransId="{3C20975B-8434-4961-B9A4-50A3C16D850F}"/>
    <dgm:cxn modelId="{1A5966B4-60FE-4769-BDAF-E9CAFC36DA46}" type="presOf" srcId="{A8A40948-668F-46A6-9127-B5A6F358001F}" destId="{656F4797-4FD1-4F6A-BC08-CEE09EC55209}" srcOrd="0" destOrd="0" presId="urn:microsoft.com/office/officeart/2005/8/layout/hierarchy1"/>
    <dgm:cxn modelId="{6364DC97-64F3-42C2-A9DD-FEE4268BE27D}" srcId="{35C8D491-5D4C-44E2-8634-EEC6F822553D}" destId="{A8A40948-668F-46A6-9127-B5A6F358001F}" srcOrd="0" destOrd="0" parTransId="{C8FADB93-D7F8-4CF5-9266-8EEC1B15878F}" sibTransId="{6503719F-3A29-4234-A99E-4A58E601EA8A}"/>
    <dgm:cxn modelId="{967BF3FE-E2DB-42B2-81FB-A9970283548C}" type="presOf" srcId="{452D84E7-E776-4CFC-9B21-55865B2A7DD5}" destId="{9B03D253-C663-44C8-917B-4A1B052262DA}" srcOrd="0" destOrd="0" presId="urn:microsoft.com/office/officeart/2005/8/layout/hierarchy1"/>
    <dgm:cxn modelId="{C5E2ECDE-F9FE-46DA-A196-B45CEBDE4E7D}" type="presOf" srcId="{8A63CE9C-01EC-44A4-B133-0A61A6DC9438}" destId="{934F76AA-CD4C-41AE-9C45-25C23BFA7BF5}" srcOrd="0" destOrd="0" presId="urn:microsoft.com/office/officeart/2005/8/layout/hierarchy1"/>
    <dgm:cxn modelId="{D2D0425A-AC94-4301-8EF6-B0D0A4FBE827}" type="presOf" srcId="{35C8D491-5D4C-44E2-8634-EEC6F822553D}" destId="{9B48F966-D9C4-4B3C-B23C-19D1BBDCCE94}" srcOrd="0" destOrd="0" presId="urn:microsoft.com/office/officeart/2005/8/layout/hierarchy1"/>
    <dgm:cxn modelId="{12AC5C47-976D-427B-9B89-C80727595D02}" srcId="{A8A40948-668F-46A6-9127-B5A6F358001F}" destId="{1FD5F6D3-68AD-4DF1-A789-B83BF4F2FFD7}" srcOrd="0" destOrd="0" parTransId="{BC7721F2-D23B-4747-8178-D44F1549812E}" sibTransId="{351754C8-7444-465A-BB56-B1DD4A7B377F}"/>
    <dgm:cxn modelId="{915B21B2-8222-4383-B265-D6A1296E6CE5}" srcId="{A8A40948-668F-46A6-9127-B5A6F358001F}" destId="{6C8C5C18-5F7E-4935-8AFB-BD139DC48E6B}" srcOrd="1" destOrd="0" parTransId="{0E88FEEF-E75F-422E-AA9B-940F98E1D5F2}" sibTransId="{B8859E41-EFFF-46E2-AFF1-56A69BA81A31}"/>
    <dgm:cxn modelId="{36EB8793-A9E5-497D-915D-CBD01CAC5A37}" type="presOf" srcId="{9A97B430-465C-4ABE-947E-0B9B2593C1B0}" destId="{16E6FA56-95DF-44C5-AD98-445DCB3A28A4}" srcOrd="0" destOrd="0" presId="urn:microsoft.com/office/officeart/2005/8/layout/hierarchy1"/>
    <dgm:cxn modelId="{2CCB33F9-D0A2-458B-81A4-4F83D0F4F261}" type="presOf" srcId="{BC7721F2-D23B-4747-8178-D44F1549812E}" destId="{D3788D85-55C0-4B62-A086-EF8AEC2CB29A}" srcOrd="0" destOrd="0" presId="urn:microsoft.com/office/officeart/2005/8/layout/hierarchy1"/>
    <dgm:cxn modelId="{8C7B83D6-37EF-4F63-970E-0661F7E9DF84}" type="presOf" srcId="{A1812CFB-C56E-4864-89CE-750D6557BD65}" destId="{8CFA35A2-CDBF-4A56-97A5-514775E12C62}" srcOrd="0" destOrd="0" presId="urn:microsoft.com/office/officeart/2005/8/layout/hierarchy1"/>
    <dgm:cxn modelId="{E9C69500-E098-4299-8653-51A8FF0CDA83}" type="presOf" srcId="{0E88FEEF-E75F-422E-AA9B-940F98E1D5F2}" destId="{EA88B812-457B-473F-A064-1A621A35788A}" srcOrd="0" destOrd="0" presId="urn:microsoft.com/office/officeart/2005/8/layout/hierarchy1"/>
    <dgm:cxn modelId="{E3985CEF-B8ED-4F34-B666-1642ECAAEC22}" srcId="{A8A40948-668F-46A6-9127-B5A6F358001F}" destId="{452D84E7-E776-4CFC-9B21-55865B2A7DD5}" srcOrd="2" destOrd="0" parTransId="{8A63CE9C-01EC-44A4-B133-0A61A6DC9438}" sibTransId="{39D7E163-1A6C-4A56-AB53-0EEC59FF07E0}"/>
    <dgm:cxn modelId="{CE5B3039-D04B-420E-BCB4-483704322BB8}" type="presParOf" srcId="{9B48F966-D9C4-4B3C-B23C-19D1BBDCCE94}" destId="{EEF7BE87-EDDC-421C-9E7B-65581BA00184}" srcOrd="0" destOrd="0" presId="urn:microsoft.com/office/officeart/2005/8/layout/hierarchy1"/>
    <dgm:cxn modelId="{31AE8E1D-13AE-4089-BCAC-4D0E4FC1C865}" type="presParOf" srcId="{EEF7BE87-EDDC-421C-9E7B-65581BA00184}" destId="{B5995820-EB9B-43C8-83C7-FD95D63705DD}" srcOrd="0" destOrd="0" presId="urn:microsoft.com/office/officeart/2005/8/layout/hierarchy1"/>
    <dgm:cxn modelId="{6289DE35-C068-40F6-BC88-AE1A1F6E54ED}" type="presParOf" srcId="{B5995820-EB9B-43C8-83C7-FD95D63705DD}" destId="{34D7D7C9-E843-430E-B2D2-68B703D8E40A}" srcOrd="0" destOrd="0" presId="urn:microsoft.com/office/officeart/2005/8/layout/hierarchy1"/>
    <dgm:cxn modelId="{3F14A05C-FF40-4902-81CD-D70778CD028D}" type="presParOf" srcId="{B5995820-EB9B-43C8-83C7-FD95D63705DD}" destId="{656F4797-4FD1-4F6A-BC08-CEE09EC55209}" srcOrd="1" destOrd="0" presId="urn:microsoft.com/office/officeart/2005/8/layout/hierarchy1"/>
    <dgm:cxn modelId="{BAF9CEEB-2E89-47A7-95FF-DB6B54473B3A}" type="presParOf" srcId="{EEF7BE87-EDDC-421C-9E7B-65581BA00184}" destId="{609800CD-17A4-44FD-8446-90D29F04E6D4}" srcOrd="1" destOrd="0" presId="urn:microsoft.com/office/officeart/2005/8/layout/hierarchy1"/>
    <dgm:cxn modelId="{A1C3EEF1-81DF-440B-9F1E-D26556B4089B}" type="presParOf" srcId="{609800CD-17A4-44FD-8446-90D29F04E6D4}" destId="{D3788D85-55C0-4B62-A086-EF8AEC2CB29A}" srcOrd="0" destOrd="0" presId="urn:microsoft.com/office/officeart/2005/8/layout/hierarchy1"/>
    <dgm:cxn modelId="{1ECCF804-98E9-4CA0-8C51-209E1577CA92}" type="presParOf" srcId="{609800CD-17A4-44FD-8446-90D29F04E6D4}" destId="{8D0FD989-8EC8-45A5-8001-801FAC033FB7}" srcOrd="1" destOrd="0" presId="urn:microsoft.com/office/officeart/2005/8/layout/hierarchy1"/>
    <dgm:cxn modelId="{192B375A-CBC7-4975-A27C-99C27705F48D}" type="presParOf" srcId="{8D0FD989-8EC8-45A5-8001-801FAC033FB7}" destId="{D63709D7-3BD8-4E90-8235-6F64DECD3DCF}" srcOrd="0" destOrd="0" presId="urn:microsoft.com/office/officeart/2005/8/layout/hierarchy1"/>
    <dgm:cxn modelId="{DDFB13CD-70AC-4F6A-9CA1-B325CD571D63}" type="presParOf" srcId="{D63709D7-3BD8-4E90-8235-6F64DECD3DCF}" destId="{A4C48B2C-29AB-4F97-82F1-19AC6FCD0C3E}" srcOrd="0" destOrd="0" presId="urn:microsoft.com/office/officeart/2005/8/layout/hierarchy1"/>
    <dgm:cxn modelId="{D8F5FA4B-5392-485C-A4DE-511FCD1BDEF6}" type="presParOf" srcId="{D63709D7-3BD8-4E90-8235-6F64DECD3DCF}" destId="{4CC2E017-D6F3-4F97-A472-17F74543C721}" srcOrd="1" destOrd="0" presId="urn:microsoft.com/office/officeart/2005/8/layout/hierarchy1"/>
    <dgm:cxn modelId="{85D57A44-F1E2-433A-B275-A0936A42EDDF}" type="presParOf" srcId="{8D0FD989-8EC8-45A5-8001-801FAC033FB7}" destId="{2033509D-466E-47B2-BF9D-C60838C3B3C4}" srcOrd="1" destOrd="0" presId="urn:microsoft.com/office/officeart/2005/8/layout/hierarchy1"/>
    <dgm:cxn modelId="{BD577D24-61FB-4F06-B6BD-E0949C02B4CB}" type="presParOf" srcId="{2033509D-466E-47B2-BF9D-C60838C3B3C4}" destId="{8CFA35A2-CDBF-4A56-97A5-514775E12C62}" srcOrd="0" destOrd="0" presId="urn:microsoft.com/office/officeart/2005/8/layout/hierarchy1"/>
    <dgm:cxn modelId="{9EF83E58-17E5-4C1D-906E-4691DE3B04FD}" type="presParOf" srcId="{2033509D-466E-47B2-BF9D-C60838C3B3C4}" destId="{E362699A-253B-44AB-B44A-C561F8E6678F}" srcOrd="1" destOrd="0" presId="urn:microsoft.com/office/officeart/2005/8/layout/hierarchy1"/>
    <dgm:cxn modelId="{507F079A-A402-464C-985F-746C54EDE2E3}" type="presParOf" srcId="{E362699A-253B-44AB-B44A-C561F8E6678F}" destId="{7F8027EB-3B17-4898-A569-F87538FE5889}" srcOrd="0" destOrd="0" presId="urn:microsoft.com/office/officeart/2005/8/layout/hierarchy1"/>
    <dgm:cxn modelId="{DDC0E428-6B66-4585-A417-E201870D612D}" type="presParOf" srcId="{7F8027EB-3B17-4898-A569-F87538FE5889}" destId="{FBB28819-D047-4EBA-BB82-9FC8ADB6C6DC}" srcOrd="0" destOrd="0" presId="urn:microsoft.com/office/officeart/2005/8/layout/hierarchy1"/>
    <dgm:cxn modelId="{B5C6E4A4-124E-46C2-8A62-D077DDC0E0F5}" type="presParOf" srcId="{7F8027EB-3B17-4898-A569-F87538FE5889}" destId="{73A82972-DAD8-4D4C-8BE7-E646544705BC}" srcOrd="1" destOrd="0" presId="urn:microsoft.com/office/officeart/2005/8/layout/hierarchy1"/>
    <dgm:cxn modelId="{A55B525A-9343-49E9-BD9A-BF4EC8FF2E23}" type="presParOf" srcId="{E362699A-253B-44AB-B44A-C561F8E6678F}" destId="{31C6FEF8-EE07-471A-AF20-02B678F66075}" srcOrd="1" destOrd="0" presId="urn:microsoft.com/office/officeart/2005/8/layout/hierarchy1"/>
    <dgm:cxn modelId="{8310F09F-F186-4699-95C2-185F3A3AE5E3}" type="presParOf" srcId="{2033509D-466E-47B2-BF9D-C60838C3B3C4}" destId="{D7BCCE4A-E854-4116-AE6D-BC8A2A4AE098}" srcOrd="2" destOrd="0" presId="urn:microsoft.com/office/officeart/2005/8/layout/hierarchy1"/>
    <dgm:cxn modelId="{B52C97F0-5E3E-40D5-9F5A-6D9F351BE6B4}" type="presParOf" srcId="{2033509D-466E-47B2-BF9D-C60838C3B3C4}" destId="{1C850860-8D2C-4730-BA77-4CFB1BDD2A20}" srcOrd="3" destOrd="0" presId="urn:microsoft.com/office/officeart/2005/8/layout/hierarchy1"/>
    <dgm:cxn modelId="{31BF4EF7-CC21-4357-A0F7-17D9BC79C017}" type="presParOf" srcId="{1C850860-8D2C-4730-BA77-4CFB1BDD2A20}" destId="{51FABAC8-A9D8-476F-B40B-2AA65FFB937D}" srcOrd="0" destOrd="0" presId="urn:microsoft.com/office/officeart/2005/8/layout/hierarchy1"/>
    <dgm:cxn modelId="{D44FFF7C-D9F5-41E2-85AD-6C362AC6FAFA}" type="presParOf" srcId="{51FABAC8-A9D8-476F-B40B-2AA65FFB937D}" destId="{5189A2CC-6990-41EE-B285-A7BDA7EEBF58}" srcOrd="0" destOrd="0" presId="urn:microsoft.com/office/officeart/2005/8/layout/hierarchy1"/>
    <dgm:cxn modelId="{027D54B9-31ED-4DD6-B772-9776D3556BFB}" type="presParOf" srcId="{51FABAC8-A9D8-476F-B40B-2AA65FFB937D}" destId="{16E6FA56-95DF-44C5-AD98-445DCB3A28A4}" srcOrd="1" destOrd="0" presId="urn:microsoft.com/office/officeart/2005/8/layout/hierarchy1"/>
    <dgm:cxn modelId="{C48E17AE-7886-4C94-9D80-8717F4772222}" type="presParOf" srcId="{1C850860-8D2C-4730-BA77-4CFB1BDD2A20}" destId="{742F8F4B-8E26-4F30-BFB7-4D4FD99A40E9}" srcOrd="1" destOrd="0" presId="urn:microsoft.com/office/officeart/2005/8/layout/hierarchy1"/>
    <dgm:cxn modelId="{1B3748C9-2483-4004-8167-F3E6B7DD0C96}" type="presParOf" srcId="{609800CD-17A4-44FD-8446-90D29F04E6D4}" destId="{EA88B812-457B-473F-A064-1A621A35788A}" srcOrd="2" destOrd="0" presId="urn:microsoft.com/office/officeart/2005/8/layout/hierarchy1"/>
    <dgm:cxn modelId="{EBBE0FA8-A451-4CC9-BFFC-4F1C5339C760}" type="presParOf" srcId="{609800CD-17A4-44FD-8446-90D29F04E6D4}" destId="{0FE6A805-371F-45C8-A34B-700A3D48670F}" srcOrd="3" destOrd="0" presId="urn:microsoft.com/office/officeart/2005/8/layout/hierarchy1"/>
    <dgm:cxn modelId="{9502AA58-E292-41F0-9B6D-68E58BB93B69}" type="presParOf" srcId="{0FE6A805-371F-45C8-A34B-700A3D48670F}" destId="{09842076-1AFB-4887-9183-4BC916C27FA8}" srcOrd="0" destOrd="0" presId="urn:microsoft.com/office/officeart/2005/8/layout/hierarchy1"/>
    <dgm:cxn modelId="{5547D042-957B-4F7B-AE0B-40EAD0209DB4}" type="presParOf" srcId="{09842076-1AFB-4887-9183-4BC916C27FA8}" destId="{7D79532B-E3B0-425B-A7D0-BA5555E8047F}" srcOrd="0" destOrd="0" presId="urn:microsoft.com/office/officeart/2005/8/layout/hierarchy1"/>
    <dgm:cxn modelId="{4AEDAD00-2FF7-4E42-8867-CCA3C4162D2C}" type="presParOf" srcId="{09842076-1AFB-4887-9183-4BC916C27FA8}" destId="{C9281352-C452-4612-B1C0-D34AF0887085}" srcOrd="1" destOrd="0" presId="urn:microsoft.com/office/officeart/2005/8/layout/hierarchy1"/>
    <dgm:cxn modelId="{F7A4E757-B4E4-481F-B7F1-1830F0A16C41}" type="presParOf" srcId="{0FE6A805-371F-45C8-A34B-700A3D48670F}" destId="{C9A68D87-6108-4A86-BEA2-DA8BDE51A92E}" srcOrd="1" destOrd="0" presId="urn:microsoft.com/office/officeart/2005/8/layout/hierarchy1"/>
    <dgm:cxn modelId="{6B6BB83A-39B4-49AA-ABE1-72B2046C5C8D}" type="presParOf" srcId="{609800CD-17A4-44FD-8446-90D29F04E6D4}" destId="{934F76AA-CD4C-41AE-9C45-25C23BFA7BF5}" srcOrd="4" destOrd="0" presId="urn:microsoft.com/office/officeart/2005/8/layout/hierarchy1"/>
    <dgm:cxn modelId="{F2529B72-7EED-4220-A264-F80F308EA6A2}" type="presParOf" srcId="{609800CD-17A4-44FD-8446-90D29F04E6D4}" destId="{AFE34818-C3A5-4B61-8F3C-F04D7C8DD5AC}" srcOrd="5" destOrd="0" presId="urn:microsoft.com/office/officeart/2005/8/layout/hierarchy1"/>
    <dgm:cxn modelId="{090F3953-82B9-477F-963A-978AF66F4A79}" type="presParOf" srcId="{AFE34818-C3A5-4B61-8F3C-F04D7C8DD5AC}" destId="{29317F71-6F94-4C93-A85E-8C9080E62D00}" srcOrd="0" destOrd="0" presId="urn:microsoft.com/office/officeart/2005/8/layout/hierarchy1"/>
    <dgm:cxn modelId="{1948F4BD-31F7-4BCE-97C0-CBFADA99651D}" type="presParOf" srcId="{29317F71-6F94-4C93-A85E-8C9080E62D00}" destId="{E755BF86-18B2-4815-9AB7-596BFE037CB6}" srcOrd="0" destOrd="0" presId="urn:microsoft.com/office/officeart/2005/8/layout/hierarchy1"/>
    <dgm:cxn modelId="{32F7E89D-6EC0-409F-9839-AA22351029F0}" type="presParOf" srcId="{29317F71-6F94-4C93-A85E-8C9080E62D00}" destId="{9B03D253-C663-44C8-917B-4A1B052262DA}" srcOrd="1" destOrd="0" presId="urn:microsoft.com/office/officeart/2005/8/layout/hierarchy1"/>
    <dgm:cxn modelId="{9AE163A7-CADC-42AF-AD5B-18A92CA41598}" type="presParOf" srcId="{AFE34818-C3A5-4B61-8F3C-F04D7C8DD5AC}" destId="{4B2E5A5B-A86D-4E2C-A4ED-2EE22B2D6BB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360599-D9FF-4F9B-81E1-30011A0BF21D}" type="doc">
      <dgm:prSet loTypeId="urn:microsoft.com/office/officeart/2005/8/layout/radial3" loCatId="relationship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E0F98291-991A-4D65-9120-2EE9FBBAA400}">
      <dgm:prSet phldrT="[Texto]"/>
      <dgm:spPr/>
      <dgm:t>
        <a:bodyPr/>
        <a:lstStyle/>
        <a:p>
          <a:r>
            <a:rPr lang="es-ES" dirty="0" smtClean="0"/>
            <a:t>INFORMACION</a:t>
          </a:r>
          <a:endParaRPr lang="es-ES" dirty="0"/>
        </a:p>
      </dgm:t>
    </dgm:pt>
    <dgm:pt modelId="{6757F8A8-2FB8-4815-913C-B58DC516A73B}" type="parTrans" cxnId="{E27562CF-6885-4FA5-89FD-1FC640016A2D}">
      <dgm:prSet/>
      <dgm:spPr/>
      <dgm:t>
        <a:bodyPr/>
        <a:lstStyle/>
        <a:p>
          <a:endParaRPr lang="es-ES"/>
        </a:p>
      </dgm:t>
    </dgm:pt>
    <dgm:pt modelId="{4A1F2032-5AC8-4FDD-A82D-19B4505D5A57}" type="sibTrans" cxnId="{E27562CF-6885-4FA5-89FD-1FC640016A2D}">
      <dgm:prSet/>
      <dgm:spPr/>
      <dgm:t>
        <a:bodyPr/>
        <a:lstStyle/>
        <a:p>
          <a:endParaRPr lang="es-ES"/>
        </a:p>
      </dgm:t>
    </dgm:pt>
    <dgm:pt modelId="{6761F042-9B04-4DCA-9885-B3C63A9D3124}">
      <dgm:prSet phldrT="[Texto]"/>
      <dgm:spPr/>
      <dgm:t>
        <a:bodyPr/>
        <a:lstStyle/>
        <a:p>
          <a:r>
            <a:rPr lang="es-ES" dirty="0" smtClean="0"/>
            <a:t>CORRECTA</a:t>
          </a:r>
          <a:endParaRPr lang="es-ES" dirty="0"/>
        </a:p>
      </dgm:t>
    </dgm:pt>
    <dgm:pt modelId="{A116D062-E346-4EC4-8207-15484CF7D917}" type="parTrans" cxnId="{47A0E0D4-791C-4B68-B6E2-F5F8C6993A36}">
      <dgm:prSet/>
      <dgm:spPr/>
      <dgm:t>
        <a:bodyPr/>
        <a:lstStyle/>
        <a:p>
          <a:endParaRPr lang="es-ES"/>
        </a:p>
      </dgm:t>
    </dgm:pt>
    <dgm:pt modelId="{F7FBF2A8-990D-4413-AE38-918E22142E4E}" type="sibTrans" cxnId="{47A0E0D4-791C-4B68-B6E2-F5F8C6993A36}">
      <dgm:prSet/>
      <dgm:spPr/>
      <dgm:t>
        <a:bodyPr/>
        <a:lstStyle/>
        <a:p>
          <a:endParaRPr lang="es-ES"/>
        </a:p>
      </dgm:t>
    </dgm:pt>
    <dgm:pt modelId="{D18B03C9-1F25-4FBF-BD64-0826B0EB34F3}">
      <dgm:prSet phldrT="[Texto]"/>
      <dgm:spPr/>
      <dgm:t>
        <a:bodyPr/>
        <a:lstStyle/>
        <a:p>
          <a:r>
            <a:rPr lang="es-ES" dirty="0" smtClean="0"/>
            <a:t>ORDENADA</a:t>
          </a:r>
          <a:endParaRPr lang="es-ES" dirty="0"/>
        </a:p>
      </dgm:t>
    </dgm:pt>
    <dgm:pt modelId="{9CF3EE9D-3BE5-4A93-9401-2022EDD00225}" type="parTrans" cxnId="{F2BB08D7-B28F-44C3-A292-80161CCCAF39}">
      <dgm:prSet/>
      <dgm:spPr/>
      <dgm:t>
        <a:bodyPr/>
        <a:lstStyle/>
        <a:p>
          <a:endParaRPr lang="es-ES"/>
        </a:p>
      </dgm:t>
    </dgm:pt>
    <dgm:pt modelId="{7D359780-B983-46FE-863D-FF4589BBA04F}" type="sibTrans" cxnId="{F2BB08D7-B28F-44C3-A292-80161CCCAF39}">
      <dgm:prSet/>
      <dgm:spPr/>
      <dgm:t>
        <a:bodyPr/>
        <a:lstStyle/>
        <a:p>
          <a:endParaRPr lang="es-ES"/>
        </a:p>
      </dgm:t>
    </dgm:pt>
    <dgm:pt modelId="{A3778F09-AC9D-487C-9B00-B5F31B07F03E}">
      <dgm:prSet phldrT="[Texto]"/>
      <dgm:spPr/>
      <dgm:t>
        <a:bodyPr/>
        <a:lstStyle/>
        <a:p>
          <a:r>
            <a:rPr lang="es-ES" dirty="0" smtClean="0"/>
            <a:t>OPORTUNA</a:t>
          </a:r>
          <a:endParaRPr lang="es-ES" dirty="0"/>
        </a:p>
      </dgm:t>
    </dgm:pt>
    <dgm:pt modelId="{51D840B3-EE8F-4366-8124-E9CEA3D7927A}" type="parTrans" cxnId="{67C22B02-8A61-43BA-9137-E90E959B417C}">
      <dgm:prSet/>
      <dgm:spPr/>
      <dgm:t>
        <a:bodyPr/>
        <a:lstStyle/>
        <a:p>
          <a:endParaRPr lang="es-ES"/>
        </a:p>
      </dgm:t>
    </dgm:pt>
    <dgm:pt modelId="{71606E23-8977-402F-8C35-5967A7E61E12}" type="sibTrans" cxnId="{67C22B02-8A61-43BA-9137-E90E959B417C}">
      <dgm:prSet/>
      <dgm:spPr/>
      <dgm:t>
        <a:bodyPr/>
        <a:lstStyle/>
        <a:p>
          <a:endParaRPr lang="es-ES"/>
        </a:p>
      </dgm:t>
    </dgm:pt>
    <dgm:pt modelId="{CA61A254-F346-49AE-9FB2-2CBF2E2279EE}">
      <dgm:prSet phldrT="[Texto]"/>
      <dgm:spPr/>
      <dgm:t>
        <a:bodyPr/>
        <a:lstStyle/>
        <a:p>
          <a:r>
            <a:rPr lang="es-ES" dirty="0" smtClean="0"/>
            <a:t>VALIDA</a:t>
          </a:r>
          <a:endParaRPr lang="es-ES" dirty="0"/>
        </a:p>
      </dgm:t>
    </dgm:pt>
    <dgm:pt modelId="{152F6CA6-7201-41E1-9426-76B9A6F3E0BD}" type="parTrans" cxnId="{AFC939FB-75C3-45E1-9435-664077A494E6}">
      <dgm:prSet/>
      <dgm:spPr/>
      <dgm:t>
        <a:bodyPr/>
        <a:lstStyle/>
        <a:p>
          <a:endParaRPr lang="es-ES"/>
        </a:p>
      </dgm:t>
    </dgm:pt>
    <dgm:pt modelId="{0DC30582-FCC2-4475-B7DD-9334D1635698}" type="sibTrans" cxnId="{AFC939FB-75C3-45E1-9435-664077A494E6}">
      <dgm:prSet/>
      <dgm:spPr/>
      <dgm:t>
        <a:bodyPr/>
        <a:lstStyle/>
        <a:p>
          <a:endParaRPr lang="es-ES"/>
        </a:p>
      </dgm:t>
    </dgm:pt>
    <dgm:pt modelId="{37B64F79-E021-4618-BB10-21E7CB1EB0F3}" type="pres">
      <dgm:prSet presAssocID="{9C360599-D9FF-4F9B-81E1-30011A0BF21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29A2C53-2146-4BED-88CF-916BCC9F8342}" type="pres">
      <dgm:prSet presAssocID="{9C360599-D9FF-4F9B-81E1-30011A0BF21D}" presName="radial" presStyleCnt="0">
        <dgm:presLayoutVars>
          <dgm:animLvl val="ctr"/>
        </dgm:presLayoutVars>
      </dgm:prSet>
      <dgm:spPr/>
    </dgm:pt>
    <dgm:pt modelId="{E64E1B5B-5E45-46D7-811C-30D423D3DAB4}" type="pres">
      <dgm:prSet presAssocID="{E0F98291-991A-4D65-9120-2EE9FBBAA400}" presName="centerShape" presStyleLbl="vennNode1" presStyleIdx="0" presStyleCnt="5"/>
      <dgm:spPr/>
      <dgm:t>
        <a:bodyPr/>
        <a:lstStyle/>
        <a:p>
          <a:endParaRPr lang="es-ES"/>
        </a:p>
      </dgm:t>
    </dgm:pt>
    <dgm:pt modelId="{625BD981-C3A3-45F7-8457-E17A61056409}" type="pres">
      <dgm:prSet presAssocID="{6761F042-9B04-4DCA-9885-B3C63A9D3124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18D0A8-09DB-4883-AB92-B6282ACBCF22}" type="pres">
      <dgm:prSet presAssocID="{D18B03C9-1F25-4FBF-BD64-0826B0EB34F3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D06D6D-9EE7-483D-83F0-8A37F856A018}" type="pres">
      <dgm:prSet presAssocID="{A3778F09-AC9D-487C-9B00-B5F31B07F03E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DE8740-5822-44E0-8FF1-4A05EEC54D22}" type="pres">
      <dgm:prSet presAssocID="{CA61A254-F346-49AE-9FB2-2CBF2E2279EE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67809A0-8DF3-462B-A0AA-8484739CB708}" type="presOf" srcId="{E0F98291-991A-4D65-9120-2EE9FBBAA400}" destId="{E64E1B5B-5E45-46D7-811C-30D423D3DAB4}" srcOrd="0" destOrd="0" presId="urn:microsoft.com/office/officeart/2005/8/layout/radial3"/>
    <dgm:cxn modelId="{2A7C9845-9E4C-418C-BCE9-F7D48F2A5E90}" type="presOf" srcId="{6761F042-9B04-4DCA-9885-B3C63A9D3124}" destId="{625BD981-C3A3-45F7-8457-E17A61056409}" srcOrd="0" destOrd="0" presId="urn:microsoft.com/office/officeart/2005/8/layout/radial3"/>
    <dgm:cxn modelId="{1534CD5C-9242-494A-880E-B4E801C5DD66}" type="presOf" srcId="{A3778F09-AC9D-487C-9B00-B5F31B07F03E}" destId="{08D06D6D-9EE7-483D-83F0-8A37F856A018}" srcOrd="0" destOrd="0" presId="urn:microsoft.com/office/officeart/2005/8/layout/radial3"/>
    <dgm:cxn modelId="{F2BB08D7-B28F-44C3-A292-80161CCCAF39}" srcId="{E0F98291-991A-4D65-9120-2EE9FBBAA400}" destId="{D18B03C9-1F25-4FBF-BD64-0826B0EB34F3}" srcOrd="1" destOrd="0" parTransId="{9CF3EE9D-3BE5-4A93-9401-2022EDD00225}" sibTransId="{7D359780-B983-46FE-863D-FF4589BBA04F}"/>
    <dgm:cxn modelId="{50335000-B938-4AD8-959A-FA7549845D02}" type="presOf" srcId="{CA61A254-F346-49AE-9FB2-2CBF2E2279EE}" destId="{14DE8740-5822-44E0-8FF1-4A05EEC54D22}" srcOrd="0" destOrd="0" presId="urn:microsoft.com/office/officeart/2005/8/layout/radial3"/>
    <dgm:cxn modelId="{CAF8B791-9114-42BD-866D-F4D418E9C32F}" type="presOf" srcId="{9C360599-D9FF-4F9B-81E1-30011A0BF21D}" destId="{37B64F79-E021-4618-BB10-21E7CB1EB0F3}" srcOrd="0" destOrd="0" presId="urn:microsoft.com/office/officeart/2005/8/layout/radial3"/>
    <dgm:cxn modelId="{47A0E0D4-791C-4B68-B6E2-F5F8C6993A36}" srcId="{E0F98291-991A-4D65-9120-2EE9FBBAA400}" destId="{6761F042-9B04-4DCA-9885-B3C63A9D3124}" srcOrd="0" destOrd="0" parTransId="{A116D062-E346-4EC4-8207-15484CF7D917}" sibTransId="{F7FBF2A8-990D-4413-AE38-918E22142E4E}"/>
    <dgm:cxn modelId="{FE11AF1F-0620-4DEB-843F-AF80607C2FB4}" type="presOf" srcId="{D18B03C9-1F25-4FBF-BD64-0826B0EB34F3}" destId="{3B18D0A8-09DB-4883-AB92-B6282ACBCF22}" srcOrd="0" destOrd="0" presId="urn:microsoft.com/office/officeart/2005/8/layout/radial3"/>
    <dgm:cxn modelId="{AFC939FB-75C3-45E1-9435-664077A494E6}" srcId="{E0F98291-991A-4D65-9120-2EE9FBBAA400}" destId="{CA61A254-F346-49AE-9FB2-2CBF2E2279EE}" srcOrd="3" destOrd="0" parTransId="{152F6CA6-7201-41E1-9426-76B9A6F3E0BD}" sibTransId="{0DC30582-FCC2-4475-B7DD-9334D1635698}"/>
    <dgm:cxn modelId="{67C22B02-8A61-43BA-9137-E90E959B417C}" srcId="{E0F98291-991A-4D65-9120-2EE9FBBAA400}" destId="{A3778F09-AC9D-487C-9B00-B5F31B07F03E}" srcOrd="2" destOrd="0" parTransId="{51D840B3-EE8F-4366-8124-E9CEA3D7927A}" sibTransId="{71606E23-8977-402F-8C35-5967A7E61E12}"/>
    <dgm:cxn modelId="{E27562CF-6885-4FA5-89FD-1FC640016A2D}" srcId="{9C360599-D9FF-4F9B-81E1-30011A0BF21D}" destId="{E0F98291-991A-4D65-9120-2EE9FBBAA400}" srcOrd="0" destOrd="0" parTransId="{6757F8A8-2FB8-4815-913C-B58DC516A73B}" sibTransId="{4A1F2032-5AC8-4FDD-A82D-19B4505D5A57}"/>
    <dgm:cxn modelId="{BCCD743A-D266-476C-A005-7C4AB74A1B18}" type="presParOf" srcId="{37B64F79-E021-4618-BB10-21E7CB1EB0F3}" destId="{D29A2C53-2146-4BED-88CF-916BCC9F8342}" srcOrd="0" destOrd="0" presId="urn:microsoft.com/office/officeart/2005/8/layout/radial3"/>
    <dgm:cxn modelId="{377CFA6D-BBE8-46FE-9B6B-CA7BC906B9DB}" type="presParOf" srcId="{D29A2C53-2146-4BED-88CF-916BCC9F8342}" destId="{E64E1B5B-5E45-46D7-811C-30D423D3DAB4}" srcOrd="0" destOrd="0" presId="urn:microsoft.com/office/officeart/2005/8/layout/radial3"/>
    <dgm:cxn modelId="{E653457D-D39E-4CDE-8EC5-619D84139407}" type="presParOf" srcId="{D29A2C53-2146-4BED-88CF-916BCC9F8342}" destId="{625BD981-C3A3-45F7-8457-E17A61056409}" srcOrd="1" destOrd="0" presId="urn:microsoft.com/office/officeart/2005/8/layout/radial3"/>
    <dgm:cxn modelId="{5EBAFC95-FE4A-43AD-A5CD-444E9797E0A0}" type="presParOf" srcId="{D29A2C53-2146-4BED-88CF-916BCC9F8342}" destId="{3B18D0A8-09DB-4883-AB92-B6282ACBCF22}" srcOrd="2" destOrd="0" presId="urn:microsoft.com/office/officeart/2005/8/layout/radial3"/>
    <dgm:cxn modelId="{7AFD05FF-F3A4-43DD-9D45-2D84447836D1}" type="presParOf" srcId="{D29A2C53-2146-4BED-88CF-916BCC9F8342}" destId="{08D06D6D-9EE7-483D-83F0-8A37F856A018}" srcOrd="3" destOrd="0" presId="urn:microsoft.com/office/officeart/2005/8/layout/radial3"/>
    <dgm:cxn modelId="{96C8934B-8D98-4B6C-A732-34C943A54FD9}" type="presParOf" srcId="{D29A2C53-2146-4BED-88CF-916BCC9F8342}" destId="{14DE8740-5822-44E0-8FF1-4A05EEC54D2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607AEC-E5AE-48C9-BE05-8D09A7BE3D84}" type="doc">
      <dgm:prSet loTypeId="urn:microsoft.com/office/officeart/2005/8/layout/radial4" loCatId="relationship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es-ES"/>
        </a:p>
      </dgm:t>
    </dgm:pt>
    <dgm:pt modelId="{87B1C1F3-647A-49E8-990F-9F89234755C0}">
      <dgm:prSet phldrT="[Texto]"/>
      <dgm:spPr/>
      <dgm:t>
        <a:bodyPr/>
        <a:lstStyle/>
        <a:p>
          <a:r>
            <a:rPr lang="es-ES" dirty="0" smtClean="0"/>
            <a:t>AMBIENTE ABIERTO Y COOPERATIVO</a:t>
          </a:r>
          <a:endParaRPr lang="es-ES" dirty="0"/>
        </a:p>
      </dgm:t>
    </dgm:pt>
    <dgm:pt modelId="{1E4C4CBE-6FF4-4688-99E6-EBA7F8B26553}" type="parTrans" cxnId="{09209A30-75E3-4FFB-A4D1-73E0A4657DFA}">
      <dgm:prSet/>
      <dgm:spPr/>
      <dgm:t>
        <a:bodyPr/>
        <a:lstStyle/>
        <a:p>
          <a:endParaRPr lang="es-ES"/>
        </a:p>
      </dgm:t>
    </dgm:pt>
    <dgm:pt modelId="{07A47028-4964-465E-89C1-BC32B7629F26}" type="sibTrans" cxnId="{09209A30-75E3-4FFB-A4D1-73E0A4657DFA}">
      <dgm:prSet/>
      <dgm:spPr/>
      <dgm:t>
        <a:bodyPr/>
        <a:lstStyle/>
        <a:p>
          <a:endParaRPr lang="es-ES"/>
        </a:p>
      </dgm:t>
    </dgm:pt>
    <dgm:pt modelId="{C0507F01-077E-493E-85D2-F14C53761C74}">
      <dgm:prSet phldrT="[Texto]"/>
      <dgm:spPr/>
      <dgm:t>
        <a:bodyPr/>
        <a:lstStyle/>
        <a:p>
          <a:r>
            <a:rPr lang="es-ES" b="1" dirty="0" smtClean="0"/>
            <a:t>AMBIENTE MULTIPROVEEDOR</a:t>
          </a:r>
          <a:endParaRPr lang="es-ES" b="1" dirty="0"/>
        </a:p>
      </dgm:t>
    </dgm:pt>
    <dgm:pt modelId="{E6945C98-1C5F-4669-9F23-B48F8C96F5A4}" type="parTrans" cxnId="{0E07F038-7076-4C12-B442-02997A27BFA9}">
      <dgm:prSet/>
      <dgm:spPr/>
      <dgm:t>
        <a:bodyPr/>
        <a:lstStyle/>
        <a:p>
          <a:endParaRPr lang="es-ES"/>
        </a:p>
      </dgm:t>
    </dgm:pt>
    <dgm:pt modelId="{FFC7C322-49AE-4C47-A36D-6C369AF86FF2}" type="sibTrans" cxnId="{0E07F038-7076-4C12-B442-02997A27BFA9}">
      <dgm:prSet/>
      <dgm:spPr/>
      <dgm:t>
        <a:bodyPr/>
        <a:lstStyle/>
        <a:p>
          <a:endParaRPr lang="es-ES"/>
        </a:p>
      </dgm:t>
    </dgm:pt>
    <dgm:pt modelId="{A14ED070-102F-4A59-886A-2C71A045408F}">
      <dgm:prSet phldrT="[Texto]"/>
      <dgm:spPr/>
      <dgm:t>
        <a:bodyPr/>
        <a:lstStyle/>
        <a:p>
          <a:r>
            <a:rPr lang="es-ES" b="1" dirty="0" smtClean="0"/>
            <a:t>AMBIENTE DISTRIBUIDO Y FLEXIBLE</a:t>
          </a:r>
          <a:endParaRPr lang="es-ES" b="1" dirty="0"/>
        </a:p>
      </dgm:t>
    </dgm:pt>
    <dgm:pt modelId="{62FC4CD4-5ECF-410E-B6EE-0E3517948D30}" type="parTrans" cxnId="{25C23CD9-C1CC-4058-9682-43DAA96E33E4}">
      <dgm:prSet/>
      <dgm:spPr/>
      <dgm:t>
        <a:bodyPr/>
        <a:lstStyle/>
        <a:p>
          <a:endParaRPr lang="es-ES"/>
        </a:p>
      </dgm:t>
    </dgm:pt>
    <dgm:pt modelId="{1860033F-0BA7-4ED3-B5B8-819C2C3163CB}" type="sibTrans" cxnId="{25C23CD9-C1CC-4058-9682-43DAA96E33E4}">
      <dgm:prSet/>
      <dgm:spPr/>
      <dgm:t>
        <a:bodyPr/>
        <a:lstStyle/>
        <a:p>
          <a:endParaRPr lang="es-ES"/>
        </a:p>
      </dgm:t>
    </dgm:pt>
    <dgm:pt modelId="{EF7DEE6A-A1CE-483C-ABDF-92F11C21AEB1}">
      <dgm:prSet phldrT="[Texto]"/>
      <dgm:spPr/>
      <dgm:t>
        <a:bodyPr/>
        <a:lstStyle/>
        <a:p>
          <a:r>
            <a:rPr lang="es-ES" b="1" dirty="0" smtClean="0"/>
            <a:t>AMBIENTE INTUITIVO PAR EL USUARIO</a:t>
          </a:r>
          <a:endParaRPr lang="es-ES" b="1" dirty="0"/>
        </a:p>
      </dgm:t>
    </dgm:pt>
    <dgm:pt modelId="{CE6984C6-5FAD-40B3-9752-8A57ED00FA4F}" type="parTrans" cxnId="{FCB98778-31D7-4F08-BA6F-5801950F0F95}">
      <dgm:prSet/>
      <dgm:spPr/>
      <dgm:t>
        <a:bodyPr/>
        <a:lstStyle/>
        <a:p>
          <a:endParaRPr lang="es-ES"/>
        </a:p>
      </dgm:t>
    </dgm:pt>
    <dgm:pt modelId="{239CEC2E-6B48-4756-AA22-1A891B9CCCEF}" type="sibTrans" cxnId="{FCB98778-31D7-4F08-BA6F-5801950F0F95}">
      <dgm:prSet/>
      <dgm:spPr/>
      <dgm:t>
        <a:bodyPr/>
        <a:lstStyle/>
        <a:p>
          <a:endParaRPr lang="es-ES"/>
        </a:p>
      </dgm:t>
    </dgm:pt>
    <dgm:pt modelId="{04E86FC6-0BAB-4848-AD5E-FA2D6F1E5F51}">
      <dgm:prSet phldrT="[Texto]"/>
      <dgm:spPr/>
      <dgm:t>
        <a:bodyPr/>
        <a:lstStyle/>
        <a:p>
          <a:r>
            <a:rPr lang="es-ES" b="1" dirty="0" smtClean="0"/>
            <a:t>AMPLIA DISPONIBILIDAD DE SOLUCIONES</a:t>
          </a:r>
          <a:endParaRPr lang="es-ES" b="1" dirty="0"/>
        </a:p>
      </dgm:t>
    </dgm:pt>
    <dgm:pt modelId="{F6402F29-42D4-4E0D-BF81-C9356F19EF2A}" type="parTrans" cxnId="{DF674FA5-2493-4FAF-86F3-3738DD15511E}">
      <dgm:prSet/>
      <dgm:spPr/>
      <dgm:t>
        <a:bodyPr/>
        <a:lstStyle/>
        <a:p>
          <a:endParaRPr lang="es-ES"/>
        </a:p>
      </dgm:t>
    </dgm:pt>
    <dgm:pt modelId="{4AF9C800-6771-4D4D-9906-54202703A45A}" type="sibTrans" cxnId="{DF674FA5-2493-4FAF-86F3-3738DD15511E}">
      <dgm:prSet/>
      <dgm:spPr/>
      <dgm:t>
        <a:bodyPr/>
        <a:lstStyle/>
        <a:p>
          <a:endParaRPr lang="es-ES"/>
        </a:p>
      </dgm:t>
    </dgm:pt>
    <dgm:pt modelId="{78A63B9D-221D-409D-A0C2-CA1B0E68FC6D}">
      <dgm:prSet phldrT="[Texto]"/>
      <dgm:spPr/>
      <dgm:t>
        <a:bodyPr/>
        <a:lstStyle/>
        <a:p>
          <a:r>
            <a:rPr lang="es-ES" b="1" dirty="0" smtClean="0"/>
            <a:t>ACCESO TRANSPARENTE A TODOS LOS RECURSOS</a:t>
          </a:r>
          <a:endParaRPr lang="es-ES" b="1" dirty="0"/>
        </a:p>
      </dgm:t>
    </dgm:pt>
    <dgm:pt modelId="{5E51A20D-16FC-4E84-84CD-3977276984ED}" type="parTrans" cxnId="{9E00559D-6860-4CA1-8495-C58D779C5257}">
      <dgm:prSet/>
      <dgm:spPr/>
      <dgm:t>
        <a:bodyPr/>
        <a:lstStyle/>
        <a:p>
          <a:endParaRPr lang="es-ES"/>
        </a:p>
      </dgm:t>
    </dgm:pt>
    <dgm:pt modelId="{D99EA82E-36D7-44BC-916F-97D5F91F9A70}" type="sibTrans" cxnId="{9E00559D-6860-4CA1-8495-C58D779C5257}">
      <dgm:prSet/>
      <dgm:spPr/>
      <dgm:t>
        <a:bodyPr/>
        <a:lstStyle/>
        <a:p>
          <a:endParaRPr lang="es-ES"/>
        </a:p>
      </dgm:t>
    </dgm:pt>
    <dgm:pt modelId="{4757566C-30C1-46B0-B8C9-04E429B34E8C}">
      <dgm:prSet phldrT="[Texto]"/>
      <dgm:spPr/>
      <dgm:t>
        <a:bodyPr/>
        <a:lstStyle/>
        <a:p>
          <a:r>
            <a:rPr lang="es-ES" b="1" dirty="0" smtClean="0"/>
            <a:t>CONFIABILIDAD Y CALIDAD SUPERIORES</a:t>
          </a:r>
          <a:endParaRPr lang="es-ES" b="1" dirty="0"/>
        </a:p>
      </dgm:t>
    </dgm:pt>
    <dgm:pt modelId="{243C528C-5CA3-460F-9E93-8CBB2252E8CB}" type="parTrans" cxnId="{B9A064FA-0F7E-4B5B-A094-F1EE2AB88D6F}">
      <dgm:prSet/>
      <dgm:spPr/>
      <dgm:t>
        <a:bodyPr/>
        <a:lstStyle/>
        <a:p>
          <a:endParaRPr lang="es-ES"/>
        </a:p>
      </dgm:t>
    </dgm:pt>
    <dgm:pt modelId="{3361EF7C-422A-4FDE-8945-7582E00133C0}" type="sibTrans" cxnId="{B9A064FA-0F7E-4B5B-A094-F1EE2AB88D6F}">
      <dgm:prSet/>
      <dgm:spPr/>
      <dgm:t>
        <a:bodyPr/>
        <a:lstStyle/>
        <a:p>
          <a:endParaRPr lang="es-ES"/>
        </a:p>
      </dgm:t>
    </dgm:pt>
    <dgm:pt modelId="{10930F8B-23B2-4995-A82E-05C04A7DFC52}" type="pres">
      <dgm:prSet presAssocID="{AB607AEC-E5AE-48C9-BE05-8D09A7BE3D8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67C4EC8-DE8F-4308-9AD5-75ED8D65F2E6}" type="pres">
      <dgm:prSet presAssocID="{87B1C1F3-647A-49E8-990F-9F89234755C0}" presName="centerShape" presStyleLbl="node0" presStyleIdx="0" presStyleCnt="1"/>
      <dgm:spPr/>
      <dgm:t>
        <a:bodyPr/>
        <a:lstStyle/>
        <a:p>
          <a:endParaRPr lang="es-ES"/>
        </a:p>
      </dgm:t>
    </dgm:pt>
    <dgm:pt modelId="{AFAD374F-2C30-4837-97DD-EF1EEEF588C5}" type="pres">
      <dgm:prSet presAssocID="{E6945C98-1C5F-4669-9F23-B48F8C96F5A4}" presName="parTrans" presStyleLbl="bgSibTrans2D1" presStyleIdx="0" presStyleCnt="6"/>
      <dgm:spPr/>
      <dgm:t>
        <a:bodyPr/>
        <a:lstStyle/>
        <a:p>
          <a:endParaRPr lang="es-ES"/>
        </a:p>
      </dgm:t>
    </dgm:pt>
    <dgm:pt modelId="{00792810-78C3-4195-8B12-64CEEAF215F7}" type="pres">
      <dgm:prSet presAssocID="{C0507F01-077E-493E-85D2-F14C53761C7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66D95C-CF73-4D1D-A36E-84BBF7F98C11}" type="pres">
      <dgm:prSet presAssocID="{62FC4CD4-5ECF-410E-B6EE-0E3517948D30}" presName="parTrans" presStyleLbl="bgSibTrans2D1" presStyleIdx="1" presStyleCnt="6"/>
      <dgm:spPr/>
      <dgm:t>
        <a:bodyPr/>
        <a:lstStyle/>
        <a:p>
          <a:endParaRPr lang="es-ES"/>
        </a:p>
      </dgm:t>
    </dgm:pt>
    <dgm:pt modelId="{858BC6E2-D58D-4DE4-B057-A55A4ABFB62E}" type="pres">
      <dgm:prSet presAssocID="{A14ED070-102F-4A59-886A-2C71A045408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D76A8E-DEBF-4E2A-B2FF-C812851CBC3C}" type="pres">
      <dgm:prSet presAssocID="{CE6984C6-5FAD-40B3-9752-8A57ED00FA4F}" presName="parTrans" presStyleLbl="bgSibTrans2D1" presStyleIdx="2" presStyleCnt="6"/>
      <dgm:spPr/>
      <dgm:t>
        <a:bodyPr/>
        <a:lstStyle/>
        <a:p>
          <a:endParaRPr lang="es-ES"/>
        </a:p>
      </dgm:t>
    </dgm:pt>
    <dgm:pt modelId="{02C7A3E0-E0D7-4BEF-927D-EEC208966D76}" type="pres">
      <dgm:prSet presAssocID="{EF7DEE6A-A1CE-483C-ABDF-92F11C21AEB1}" presName="node" presStyleLbl="node1" presStyleIdx="2" presStyleCnt="6" custRadScaleRad="97068" custRadScaleInc="83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ABCBD5-A41B-4C48-907C-6EDCC55ECFDF}" type="pres">
      <dgm:prSet presAssocID="{F6402F29-42D4-4E0D-BF81-C9356F19EF2A}" presName="parTrans" presStyleLbl="bgSibTrans2D1" presStyleIdx="3" presStyleCnt="6"/>
      <dgm:spPr/>
      <dgm:t>
        <a:bodyPr/>
        <a:lstStyle/>
        <a:p>
          <a:endParaRPr lang="es-ES"/>
        </a:p>
      </dgm:t>
    </dgm:pt>
    <dgm:pt modelId="{D1001E51-0175-4596-B08D-CFD1188F1FDD}" type="pres">
      <dgm:prSet presAssocID="{04E86FC6-0BAB-4848-AD5E-FA2D6F1E5F5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051440-F312-4C7E-9039-D35C495A63B6}" type="pres">
      <dgm:prSet presAssocID="{5E51A20D-16FC-4E84-84CD-3977276984ED}" presName="parTrans" presStyleLbl="bgSibTrans2D1" presStyleIdx="4" presStyleCnt="6"/>
      <dgm:spPr/>
      <dgm:t>
        <a:bodyPr/>
        <a:lstStyle/>
        <a:p>
          <a:endParaRPr lang="es-ES"/>
        </a:p>
      </dgm:t>
    </dgm:pt>
    <dgm:pt modelId="{9A21C963-5523-4B45-AD06-63AD458A96E7}" type="pres">
      <dgm:prSet presAssocID="{78A63B9D-221D-409D-A0C2-CA1B0E68FC6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FE683E-81D8-4CD4-90BC-1D1BDF5DD960}" type="pres">
      <dgm:prSet presAssocID="{243C528C-5CA3-460F-9E93-8CBB2252E8CB}" presName="parTrans" presStyleLbl="bgSibTrans2D1" presStyleIdx="5" presStyleCnt="6"/>
      <dgm:spPr/>
      <dgm:t>
        <a:bodyPr/>
        <a:lstStyle/>
        <a:p>
          <a:endParaRPr lang="es-ES"/>
        </a:p>
      </dgm:t>
    </dgm:pt>
    <dgm:pt modelId="{52EC7DE5-3110-46F5-AE1A-3A5E6BCBDCF6}" type="pres">
      <dgm:prSet presAssocID="{4757566C-30C1-46B0-B8C9-04E429B34E8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E7A1BD6-905D-4FED-A50E-340BBA3C9534}" type="presOf" srcId="{EF7DEE6A-A1CE-483C-ABDF-92F11C21AEB1}" destId="{02C7A3E0-E0D7-4BEF-927D-EEC208966D76}" srcOrd="0" destOrd="0" presId="urn:microsoft.com/office/officeart/2005/8/layout/radial4"/>
    <dgm:cxn modelId="{85E59DA4-1B6D-4B1E-AA25-B23388F12DA6}" type="presOf" srcId="{E6945C98-1C5F-4669-9F23-B48F8C96F5A4}" destId="{AFAD374F-2C30-4837-97DD-EF1EEEF588C5}" srcOrd="0" destOrd="0" presId="urn:microsoft.com/office/officeart/2005/8/layout/radial4"/>
    <dgm:cxn modelId="{C0A43D98-0D54-454B-9B7B-F746CC79FFF8}" type="presOf" srcId="{AB607AEC-E5AE-48C9-BE05-8D09A7BE3D84}" destId="{10930F8B-23B2-4995-A82E-05C04A7DFC52}" srcOrd="0" destOrd="0" presId="urn:microsoft.com/office/officeart/2005/8/layout/radial4"/>
    <dgm:cxn modelId="{0A744FD2-F087-49F3-82AF-F9D737230E0A}" type="presOf" srcId="{4757566C-30C1-46B0-B8C9-04E429B34E8C}" destId="{52EC7DE5-3110-46F5-AE1A-3A5E6BCBDCF6}" srcOrd="0" destOrd="0" presId="urn:microsoft.com/office/officeart/2005/8/layout/radial4"/>
    <dgm:cxn modelId="{9E00559D-6860-4CA1-8495-C58D779C5257}" srcId="{87B1C1F3-647A-49E8-990F-9F89234755C0}" destId="{78A63B9D-221D-409D-A0C2-CA1B0E68FC6D}" srcOrd="4" destOrd="0" parTransId="{5E51A20D-16FC-4E84-84CD-3977276984ED}" sibTransId="{D99EA82E-36D7-44BC-916F-97D5F91F9A70}"/>
    <dgm:cxn modelId="{13F35667-143F-49C1-9B0B-033442E9332A}" type="presOf" srcId="{5E51A20D-16FC-4E84-84CD-3977276984ED}" destId="{8F051440-F312-4C7E-9039-D35C495A63B6}" srcOrd="0" destOrd="0" presId="urn:microsoft.com/office/officeart/2005/8/layout/radial4"/>
    <dgm:cxn modelId="{0E07F038-7076-4C12-B442-02997A27BFA9}" srcId="{87B1C1F3-647A-49E8-990F-9F89234755C0}" destId="{C0507F01-077E-493E-85D2-F14C53761C74}" srcOrd="0" destOrd="0" parTransId="{E6945C98-1C5F-4669-9F23-B48F8C96F5A4}" sibTransId="{FFC7C322-49AE-4C47-A36D-6C369AF86FF2}"/>
    <dgm:cxn modelId="{55E9333D-D4F3-423A-B746-7E2A8B9B4A9C}" type="presOf" srcId="{CE6984C6-5FAD-40B3-9752-8A57ED00FA4F}" destId="{F6D76A8E-DEBF-4E2A-B2FF-C812851CBC3C}" srcOrd="0" destOrd="0" presId="urn:microsoft.com/office/officeart/2005/8/layout/radial4"/>
    <dgm:cxn modelId="{3D7EA98A-365D-4E6F-AFD2-C682FA86EB0E}" type="presOf" srcId="{78A63B9D-221D-409D-A0C2-CA1B0E68FC6D}" destId="{9A21C963-5523-4B45-AD06-63AD458A96E7}" srcOrd="0" destOrd="0" presId="urn:microsoft.com/office/officeart/2005/8/layout/radial4"/>
    <dgm:cxn modelId="{25C23CD9-C1CC-4058-9682-43DAA96E33E4}" srcId="{87B1C1F3-647A-49E8-990F-9F89234755C0}" destId="{A14ED070-102F-4A59-886A-2C71A045408F}" srcOrd="1" destOrd="0" parTransId="{62FC4CD4-5ECF-410E-B6EE-0E3517948D30}" sibTransId="{1860033F-0BA7-4ED3-B5B8-819C2C3163CB}"/>
    <dgm:cxn modelId="{8C89D3F6-BCCA-43DB-AC55-728F27E82ECC}" type="presOf" srcId="{A14ED070-102F-4A59-886A-2C71A045408F}" destId="{858BC6E2-D58D-4DE4-B057-A55A4ABFB62E}" srcOrd="0" destOrd="0" presId="urn:microsoft.com/office/officeart/2005/8/layout/radial4"/>
    <dgm:cxn modelId="{68866793-664B-4A54-9341-1EDBB4425C0D}" type="presOf" srcId="{C0507F01-077E-493E-85D2-F14C53761C74}" destId="{00792810-78C3-4195-8B12-64CEEAF215F7}" srcOrd="0" destOrd="0" presId="urn:microsoft.com/office/officeart/2005/8/layout/radial4"/>
    <dgm:cxn modelId="{46233B9D-F289-440C-A856-3D1A9D5885E7}" type="presOf" srcId="{87B1C1F3-647A-49E8-990F-9F89234755C0}" destId="{567C4EC8-DE8F-4308-9AD5-75ED8D65F2E6}" srcOrd="0" destOrd="0" presId="urn:microsoft.com/office/officeart/2005/8/layout/radial4"/>
    <dgm:cxn modelId="{B9A064FA-0F7E-4B5B-A094-F1EE2AB88D6F}" srcId="{87B1C1F3-647A-49E8-990F-9F89234755C0}" destId="{4757566C-30C1-46B0-B8C9-04E429B34E8C}" srcOrd="5" destOrd="0" parTransId="{243C528C-5CA3-460F-9E93-8CBB2252E8CB}" sibTransId="{3361EF7C-422A-4FDE-8945-7582E00133C0}"/>
    <dgm:cxn modelId="{0194E28E-B667-46C6-ACA6-DC61D74081BB}" type="presOf" srcId="{243C528C-5CA3-460F-9E93-8CBB2252E8CB}" destId="{15FE683E-81D8-4CD4-90BC-1D1BDF5DD960}" srcOrd="0" destOrd="0" presId="urn:microsoft.com/office/officeart/2005/8/layout/radial4"/>
    <dgm:cxn modelId="{49AA031E-4577-4E89-9C8B-F429178DCC37}" type="presOf" srcId="{04E86FC6-0BAB-4848-AD5E-FA2D6F1E5F51}" destId="{D1001E51-0175-4596-B08D-CFD1188F1FDD}" srcOrd="0" destOrd="0" presId="urn:microsoft.com/office/officeart/2005/8/layout/radial4"/>
    <dgm:cxn modelId="{DF674FA5-2493-4FAF-86F3-3738DD15511E}" srcId="{87B1C1F3-647A-49E8-990F-9F89234755C0}" destId="{04E86FC6-0BAB-4848-AD5E-FA2D6F1E5F51}" srcOrd="3" destOrd="0" parTransId="{F6402F29-42D4-4E0D-BF81-C9356F19EF2A}" sibTransId="{4AF9C800-6771-4D4D-9906-54202703A45A}"/>
    <dgm:cxn modelId="{790D3FA0-E840-462E-8D7B-4FBF04A6F6D6}" type="presOf" srcId="{F6402F29-42D4-4E0D-BF81-C9356F19EF2A}" destId="{97ABCBD5-A41B-4C48-907C-6EDCC55ECFDF}" srcOrd="0" destOrd="0" presId="urn:microsoft.com/office/officeart/2005/8/layout/radial4"/>
    <dgm:cxn modelId="{09209A30-75E3-4FFB-A4D1-73E0A4657DFA}" srcId="{AB607AEC-E5AE-48C9-BE05-8D09A7BE3D84}" destId="{87B1C1F3-647A-49E8-990F-9F89234755C0}" srcOrd="0" destOrd="0" parTransId="{1E4C4CBE-6FF4-4688-99E6-EBA7F8B26553}" sibTransId="{07A47028-4964-465E-89C1-BC32B7629F26}"/>
    <dgm:cxn modelId="{FCB98778-31D7-4F08-BA6F-5801950F0F95}" srcId="{87B1C1F3-647A-49E8-990F-9F89234755C0}" destId="{EF7DEE6A-A1CE-483C-ABDF-92F11C21AEB1}" srcOrd="2" destOrd="0" parTransId="{CE6984C6-5FAD-40B3-9752-8A57ED00FA4F}" sibTransId="{239CEC2E-6B48-4756-AA22-1A891B9CCCEF}"/>
    <dgm:cxn modelId="{7F8BAECD-EF23-4D1F-8549-AA58E4842745}" type="presOf" srcId="{62FC4CD4-5ECF-410E-B6EE-0E3517948D30}" destId="{6066D95C-CF73-4D1D-A36E-84BBF7F98C11}" srcOrd="0" destOrd="0" presId="urn:microsoft.com/office/officeart/2005/8/layout/radial4"/>
    <dgm:cxn modelId="{DD68EDF0-9902-4907-9A91-AFABAEDE4388}" type="presParOf" srcId="{10930F8B-23B2-4995-A82E-05C04A7DFC52}" destId="{567C4EC8-DE8F-4308-9AD5-75ED8D65F2E6}" srcOrd="0" destOrd="0" presId="urn:microsoft.com/office/officeart/2005/8/layout/radial4"/>
    <dgm:cxn modelId="{BABC07DF-A1A9-4E89-86F9-28AC5A83494D}" type="presParOf" srcId="{10930F8B-23B2-4995-A82E-05C04A7DFC52}" destId="{AFAD374F-2C30-4837-97DD-EF1EEEF588C5}" srcOrd="1" destOrd="0" presId="urn:microsoft.com/office/officeart/2005/8/layout/radial4"/>
    <dgm:cxn modelId="{5047336E-930A-4D49-95F7-27F0A3F5502B}" type="presParOf" srcId="{10930F8B-23B2-4995-A82E-05C04A7DFC52}" destId="{00792810-78C3-4195-8B12-64CEEAF215F7}" srcOrd="2" destOrd="0" presId="urn:microsoft.com/office/officeart/2005/8/layout/radial4"/>
    <dgm:cxn modelId="{F5934615-3BCB-4C95-A9B9-E1E58627F443}" type="presParOf" srcId="{10930F8B-23B2-4995-A82E-05C04A7DFC52}" destId="{6066D95C-CF73-4D1D-A36E-84BBF7F98C11}" srcOrd="3" destOrd="0" presId="urn:microsoft.com/office/officeart/2005/8/layout/radial4"/>
    <dgm:cxn modelId="{1333BF66-50EF-4122-9779-497767E58581}" type="presParOf" srcId="{10930F8B-23B2-4995-A82E-05C04A7DFC52}" destId="{858BC6E2-D58D-4DE4-B057-A55A4ABFB62E}" srcOrd="4" destOrd="0" presId="urn:microsoft.com/office/officeart/2005/8/layout/radial4"/>
    <dgm:cxn modelId="{25D39E0A-123A-4263-AE06-A5F426C034F8}" type="presParOf" srcId="{10930F8B-23B2-4995-A82E-05C04A7DFC52}" destId="{F6D76A8E-DEBF-4E2A-B2FF-C812851CBC3C}" srcOrd="5" destOrd="0" presId="urn:microsoft.com/office/officeart/2005/8/layout/radial4"/>
    <dgm:cxn modelId="{323C6878-8DE1-41AA-A2FA-9E4B1EF8677F}" type="presParOf" srcId="{10930F8B-23B2-4995-A82E-05C04A7DFC52}" destId="{02C7A3E0-E0D7-4BEF-927D-EEC208966D76}" srcOrd="6" destOrd="0" presId="urn:microsoft.com/office/officeart/2005/8/layout/radial4"/>
    <dgm:cxn modelId="{B98517F7-8F2B-4025-927F-39526BBE9279}" type="presParOf" srcId="{10930F8B-23B2-4995-A82E-05C04A7DFC52}" destId="{97ABCBD5-A41B-4C48-907C-6EDCC55ECFDF}" srcOrd="7" destOrd="0" presId="urn:microsoft.com/office/officeart/2005/8/layout/radial4"/>
    <dgm:cxn modelId="{33D410B1-2D61-4C00-BF0A-DB818D46CAB4}" type="presParOf" srcId="{10930F8B-23B2-4995-A82E-05C04A7DFC52}" destId="{D1001E51-0175-4596-B08D-CFD1188F1FDD}" srcOrd="8" destOrd="0" presId="urn:microsoft.com/office/officeart/2005/8/layout/radial4"/>
    <dgm:cxn modelId="{10DA6952-4E4D-4B65-BD38-5A4487FD1022}" type="presParOf" srcId="{10930F8B-23B2-4995-A82E-05C04A7DFC52}" destId="{8F051440-F312-4C7E-9039-D35C495A63B6}" srcOrd="9" destOrd="0" presId="urn:microsoft.com/office/officeart/2005/8/layout/radial4"/>
    <dgm:cxn modelId="{D5838C57-9293-4B61-9DD6-6FBF366BDECF}" type="presParOf" srcId="{10930F8B-23B2-4995-A82E-05C04A7DFC52}" destId="{9A21C963-5523-4B45-AD06-63AD458A96E7}" srcOrd="10" destOrd="0" presId="urn:microsoft.com/office/officeart/2005/8/layout/radial4"/>
    <dgm:cxn modelId="{F60E5C92-772A-4C0B-8C53-492FD0F93298}" type="presParOf" srcId="{10930F8B-23B2-4995-A82E-05C04A7DFC52}" destId="{15FE683E-81D8-4CD4-90BC-1D1BDF5DD960}" srcOrd="11" destOrd="0" presId="urn:microsoft.com/office/officeart/2005/8/layout/radial4"/>
    <dgm:cxn modelId="{16D20C8D-E514-49E3-98B0-98BC12BC255D}" type="presParOf" srcId="{10930F8B-23B2-4995-A82E-05C04A7DFC52}" destId="{52EC7DE5-3110-46F5-AE1A-3A5E6BCBDCF6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4F76AA-CD4C-41AE-9C45-25C23BFA7BF5}">
      <dsp:nvSpPr>
        <dsp:cNvPr id="0" name=""/>
        <dsp:cNvSpPr/>
      </dsp:nvSpPr>
      <dsp:spPr>
        <a:xfrm>
          <a:off x="966757" y="1041643"/>
          <a:ext cx="2737711" cy="364536"/>
        </a:xfrm>
        <a:custGeom>
          <a:avLst/>
          <a:gdLst/>
          <a:ahLst/>
          <a:cxnLst/>
          <a:rect l="0" t="0" r="0" b="0"/>
          <a:pathLst>
            <a:path>
              <a:moveTo>
                <a:pt x="2737711" y="0"/>
              </a:moveTo>
              <a:lnTo>
                <a:pt x="2737711" y="219328"/>
              </a:lnTo>
              <a:lnTo>
                <a:pt x="0" y="219328"/>
              </a:lnTo>
              <a:lnTo>
                <a:pt x="0" y="36453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88B812-457B-473F-A064-1A621A35788A}">
      <dsp:nvSpPr>
        <dsp:cNvPr id="0" name=""/>
        <dsp:cNvSpPr/>
      </dsp:nvSpPr>
      <dsp:spPr>
        <a:xfrm>
          <a:off x="3704468" y="1041643"/>
          <a:ext cx="2620139" cy="364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328"/>
              </a:lnTo>
              <a:lnTo>
                <a:pt x="2620139" y="219328"/>
              </a:lnTo>
              <a:lnTo>
                <a:pt x="2620139" y="36453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BCCE4A-E854-4116-AE6D-BC8A2A4AE098}">
      <dsp:nvSpPr>
        <dsp:cNvPr id="0" name=""/>
        <dsp:cNvSpPr/>
      </dsp:nvSpPr>
      <dsp:spPr>
        <a:xfrm>
          <a:off x="3704465" y="2472410"/>
          <a:ext cx="1175701" cy="4308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595"/>
              </a:lnTo>
              <a:lnTo>
                <a:pt x="1175701" y="285595"/>
              </a:lnTo>
              <a:lnTo>
                <a:pt x="1175701" y="43080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FA35A2-CDBF-4A56-97A5-514775E12C62}">
      <dsp:nvSpPr>
        <dsp:cNvPr id="0" name=""/>
        <dsp:cNvSpPr/>
      </dsp:nvSpPr>
      <dsp:spPr>
        <a:xfrm>
          <a:off x="2631384" y="2472410"/>
          <a:ext cx="1073080" cy="430803"/>
        </a:xfrm>
        <a:custGeom>
          <a:avLst/>
          <a:gdLst/>
          <a:ahLst/>
          <a:cxnLst/>
          <a:rect l="0" t="0" r="0" b="0"/>
          <a:pathLst>
            <a:path>
              <a:moveTo>
                <a:pt x="1073080" y="0"/>
              </a:moveTo>
              <a:lnTo>
                <a:pt x="1073080" y="285595"/>
              </a:lnTo>
              <a:lnTo>
                <a:pt x="0" y="285595"/>
              </a:lnTo>
              <a:lnTo>
                <a:pt x="0" y="43080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788D85-55C0-4B62-A086-EF8AEC2CB29A}">
      <dsp:nvSpPr>
        <dsp:cNvPr id="0" name=""/>
        <dsp:cNvSpPr/>
      </dsp:nvSpPr>
      <dsp:spPr>
        <a:xfrm>
          <a:off x="3658745" y="1041643"/>
          <a:ext cx="91440" cy="435433"/>
        </a:xfrm>
        <a:custGeom>
          <a:avLst/>
          <a:gdLst/>
          <a:ahLst/>
          <a:cxnLst/>
          <a:rect l="0" t="0" r="0" b="0"/>
          <a:pathLst>
            <a:path>
              <a:moveTo>
                <a:pt x="45723" y="0"/>
              </a:moveTo>
              <a:lnTo>
                <a:pt x="45723" y="290226"/>
              </a:lnTo>
              <a:lnTo>
                <a:pt x="45720" y="290226"/>
              </a:lnTo>
              <a:lnTo>
                <a:pt x="45720" y="43543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D7D7C9-E843-430E-B2D2-68B703D8E40A}">
      <dsp:nvSpPr>
        <dsp:cNvPr id="0" name=""/>
        <dsp:cNvSpPr/>
      </dsp:nvSpPr>
      <dsp:spPr>
        <a:xfrm>
          <a:off x="2920741" y="46310"/>
          <a:ext cx="1567453" cy="9953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6F4797-4FD1-4F6A-BC08-CEE09EC55209}">
      <dsp:nvSpPr>
        <dsp:cNvPr id="0" name=""/>
        <dsp:cNvSpPr/>
      </dsp:nvSpPr>
      <dsp:spPr>
        <a:xfrm>
          <a:off x="3094903" y="211764"/>
          <a:ext cx="1567453" cy="9953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Empresa	</a:t>
          </a:r>
          <a:endParaRPr lang="es-ES" sz="1500" kern="1200" dirty="0"/>
        </a:p>
      </dsp:txBody>
      <dsp:txXfrm>
        <a:off x="3124055" y="240916"/>
        <a:ext cx="1509149" cy="937029"/>
      </dsp:txXfrm>
    </dsp:sp>
    <dsp:sp modelId="{A4C48B2C-29AB-4F97-82F1-19AC6FCD0C3E}">
      <dsp:nvSpPr>
        <dsp:cNvPr id="0" name=""/>
        <dsp:cNvSpPr/>
      </dsp:nvSpPr>
      <dsp:spPr>
        <a:xfrm>
          <a:off x="2920738" y="1477077"/>
          <a:ext cx="1567453" cy="9953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CC2E017-D6F3-4F97-A472-17F74543C721}">
      <dsp:nvSpPr>
        <dsp:cNvPr id="0" name=""/>
        <dsp:cNvSpPr/>
      </dsp:nvSpPr>
      <dsp:spPr>
        <a:xfrm>
          <a:off x="3094899" y="1642530"/>
          <a:ext cx="1567453" cy="9953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Administración</a:t>
          </a:r>
          <a:endParaRPr lang="es-ES" sz="1500" kern="1200" dirty="0"/>
        </a:p>
      </dsp:txBody>
      <dsp:txXfrm>
        <a:off x="3124051" y="1671682"/>
        <a:ext cx="1509149" cy="937029"/>
      </dsp:txXfrm>
    </dsp:sp>
    <dsp:sp modelId="{FBB28819-D047-4EBA-BB82-9FC8ADB6C6DC}">
      <dsp:nvSpPr>
        <dsp:cNvPr id="0" name=""/>
        <dsp:cNvSpPr/>
      </dsp:nvSpPr>
      <dsp:spPr>
        <a:xfrm>
          <a:off x="1847657" y="2903213"/>
          <a:ext cx="1567453" cy="9953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A82972-DAD8-4D4C-8BE7-E646544705BC}">
      <dsp:nvSpPr>
        <dsp:cNvPr id="0" name=""/>
        <dsp:cNvSpPr/>
      </dsp:nvSpPr>
      <dsp:spPr>
        <a:xfrm>
          <a:off x="2021819" y="3068666"/>
          <a:ext cx="1567453" cy="9953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Informática</a:t>
          </a:r>
          <a:endParaRPr lang="es-ES" sz="1500" kern="1200" dirty="0"/>
        </a:p>
      </dsp:txBody>
      <dsp:txXfrm>
        <a:off x="2050971" y="3097818"/>
        <a:ext cx="1509149" cy="937029"/>
      </dsp:txXfrm>
    </dsp:sp>
    <dsp:sp modelId="{5189A2CC-6990-41EE-B285-A7BDA7EEBF58}">
      <dsp:nvSpPr>
        <dsp:cNvPr id="0" name=""/>
        <dsp:cNvSpPr/>
      </dsp:nvSpPr>
      <dsp:spPr>
        <a:xfrm>
          <a:off x="4096440" y="2903213"/>
          <a:ext cx="1567453" cy="9953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6E6FA56-95DF-44C5-AD98-445DCB3A28A4}">
      <dsp:nvSpPr>
        <dsp:cNvPr id="0" name=""/>
        <dsp:cNvSpPr/>
      </dsp:nvSpPr>
      <dsp:spPr>
        <a:xfrm>
          <a:off x="4270601" y="3068666"/>
          <a:ext cx="1567453" cy="9953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Computación</a:t>
          </a:r>
          <a:endParaRPr lang="es-ES" sz="1500" kern="1200" dirty="0"/>
        </a:p>
      </dsp:txBody>
      <dsp:txXfrm>
        <a:off x="4299753" y="3097818"/>
        <a:ext cx="1509149" cy="937029"/>
      </dsp:txXfrm>
    </dsp:sp>
    <dsp:sp modelId="{7D79532B-E3B0-425B-A7D0-BA5555E8047F}">
      <dsp:nvSpPr>
        <dsp:cNvPr id="0" name=""/>
        <dsp:cNvSpPr/>
      </dsp:nvSpPr>
      <dsp:spPr>
        <a:xfrm>
          <a:off x="5540881" y="1406179"/>
          <a:ext cx="1567453" cy="9953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281352-C452-4612-B1C0-D34AF0887085}">
      <dsp:nvSpPr>
        <dsp:cNvPr id="0" name=""/>
        <dsp:cNvSpPr/>
      </dsp:nvSpPr>
      <dsp:spPr>
        <a:xfrm>
          <a:off x="5715043" y="1571633"/>
          <a:ext cx="1567453" cy="9953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Publicidad</a:t>
          </a:r>
          <a:endParaRPr lang="es-ES" sz="1500" kern="1200" dirty="0"/>
        </a:p>
      </dsp:txBody>
      <dsp:txXfrm>
        <a:off x="5744195" y="1600785"/>
        <a:ext cx="1509149" cy="937029"/>
      </dsp:txXfrm>
    </dsp:sp>
    <dsp:sp modelId="{E755BF86-18B2-4815-9AB7-596BFE037CB6}">
      <dsp:nvSpPr>
        <dsp:cNvPr id="0" name=""/>
        <dsp:cNvSpPr/>
      </dsp:nvSpPr>
      <dsp:spPr>
        <a:xfrm>
          <a:off x="183030" y="1406179"/>
          <a:ext cx="1567453" cy="8522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B03D253-C663-44C8-917B-4A1B052262DA}">
      <dsp:nvSpPr>
        <dsp:cNvPr id="0" name=""/>
        <dsp:cNvSpPr/>
      </dsp:nvSpPr>
      <dsp:spPr>
        <a:xfrm>
          <a:off x="357192" y="1571633"/>
          <a:ext cx="1567453" cy="8522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Ventas</a:t>
          </a:r>
          <a:endParaRPr lang="es-ES" sz="1500" kern="1200" dirty="0"/>
        </a:p>
      </dsp:txBody>
      <dsp:txXfrm>
        <a:off x="382154" y="1596595"/>
        <a:ext cx="1517529" cy="8023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E1B5B-5E45-46D7-811C-30D423D3DAB4}">
      <dsp:nvSpPr>
        <dsp:cNvPr id="0" name=""/>
        <dsp:cNvSpPr/>
      </dsp:nvSpPr>
      <dsp:spPr>
        <a:xfrm>
          <a:off x="2897417" y="977335"/>
          <a:ext cx="2434765" cy="243476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INFORMACION</a:t>
          </a:r>
          <a:endParaRPr lang="es-ES" sz="1800" kern="1200" dirty="0"/>
        </a:p>
      </dsp:txBody>
      <dsp:txXfrm>
        <a:off x="3253980" y="1333898"/>
        <a:ext cx="1721639" cy="1721639"/>
      </dsp:txXfrm>
    </dsp:sp>
    <dsp:sp modelId="{625BD981-C3A3-45F7-8457-E17A61056409}">
      <dsp:nvSpPr>
        <dsp:cNvPr id="0" name=""/>
        <dsp:cNvSpPr/>
      </dsp:nvSpPr>
      <dsp:spPr>
        <a:xfrm>
          <a:off x="3506108" y="434"/>
          <a:ext cx="1217382" cy="121738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CORRECTA</a:t>
          </a:r>
          <a:endParaRPr lang="es-ES" sz="1100" kern="1200" dirty="0"/>
        </a:p>
      </dsp:txBody>
      <dsp:txXfrm>
        <a:off x="3684389" y="178715"/>
        <a:ext cx="860820" cy="860820"/>
      </dsp:txXfrm>
    </dsp:sp>
    <dsp:sp modelId="{3B18D0A8-09DB-4883-AB92-B6282ACBCF22}">
      <dsp:nvSpPr>
        <dsp:cNvPr id="0" name=""/>
        <dsp:cNvSpPr/>
      </dsp:nvSpPr>
      <dsp:spPr>
        <a:xfrm>
          <a:off x="5091700" y="1586027"/>
          <a:ext cx="1217382" cy="121738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ORDENADA</a:t>
          </a:r>
          <a:endParaRPr lang="es-ES" sz="1100" kern="1200" dirty="0"/>
        </a:p>
      </dsp:txBody>
      <dsp:txXfrm>
        <a:off x="5269981" y="1764308"/>
        <a:ext cx="860820" cy="860820"/>
      </dsp:txXfrm>
    </dsp:sp>
    <dsp:sp modelId="{08D06D6D-9EE7-483D-83F0-8A37F856A018}">
      <dsp:nvSpPr>
        <dsp:cNvPr id="0" name=""/>
        <dsp:cNvSpPr/>
      </dsp:nvSpPr>
      <dsp:spPr>
        <a:xfrm>
          <a:off x="3506108" y="3171619"/>
          <a:ext cx="1217382" cy="121738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OPORTUNA</a:t>
          </a:r>
          <a:endParaRPr lang="es-ES" sz="1100" kern="1200" dirty="0"/>
        </a:p>
      </dsp:txBody>
      <dsp:txXfrm>
        <a:off x="3684389" y="3349900"/>
        <a:ext cx="860820" cy="860820"/>
      </dsp:txXfrm>
    </dsp:sp>
    <dsp:sp modelId="{14DE8740-5822-44E0-8FF1-4A05EEC54D22}">
      <dsp:nvSpPr>
        <dsp:cNvPr id="0" name=""/>
        <dsp:cNvSpPr/>
      </dsp:nvSpPr>
      <dsp:spPr>
        <a:xfrm>
          <a:off x="1920516" y="1586027"/>
          <a:ext cx="1217382" cy="121738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VALIDA</a:t>
          </a:r>
          <a:endParaRPr lang="es-ES" sz="1100" kern="1200" dirty="0"/>
        </a:p>
      </dsp:txBody>
      <dsp:txXfrm>
        <a:off x="2098797" y="1764308"/>
        <a:ext cx="860820" cy="8608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7C4EC8-DE8F-4308-9AD5-75ED8D65F2E6}">
      <dsp:nvSpPr>
        <dsp:cNvPr id="0" name=""/>
        <dsp:cNvSpPr/>
      </dsp:nvSpPr>
      <dsp:spPr>
        <a:xfrm>
          <a:off x="2693472" y="2933301"/>
          <a:ext cx="1971169" cy="19711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AMBIENTE ABIERTO Y COOPERATIVO</a:t>
          </a:r>
          <a:endParaRPr lang="es-ES" sz="1400" kern="1200" dirty="0"/>
        </a:p>
      </dsp:txBody>
      <dsp:txXfrm>
        <a:off x="2982143" y="3221972"/>
        <a:ext cx="1393827" cy="1393827"/>
      </dsp:txXfrm>
    </dsp:sp>
    <dsp:sp modelId="{AFAD374F-2C30-4837-97DD-EF1EEEF588C5}">
      <dsp:nvSpPr>
        <dsp:cNvPr id="0" name=""/>
        <dsp:cNvSpPr/>
      </dsp:nvSpPr>
      <dsp:spPr>
        <a:xfrm rot="10800000">
          <a:off x="690652" y="3637994"/>
          <a:ext cx="1892664" cy="561783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92810-78C3-4195-8B12-64CEEAF215F7}">
      <dsp:nvSpPr>
        <dsp:cNvPr id="0" name=""/>
        <dsp:cNvSpPr/>
      </dsp:nvSpPr>
      <dsp:spPr>
        <a:xfrm>
          <a:off x="743" y="3366958"/>
          <a:ext cx="1379818" cy="11038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/>
            <a:t>AMBIENTE MULTIPROVEEDOR</a:t>
          </a:r>
          <a:endParaRPr lang="es-ES" sz="1100" b="1" kern="1200" dirty="0"/>
        </a:p>
      </dsp:txBody>
      <dsp:txXfrm>
        <a:off x="33074" y="3399289"/>
        <a:ext cx="1315156" cy="1039193"/>
      </dsp:txXfrm>
    </dsp:sp>
    <dsp:sp modelId="{6066D95C-CF73-4D1D-A36E-84BBF7F98C11}">
      <dsp:nvSpPr>
        <dsp:cNvPr id="0" name=""/>
        <dsp:cNvSpPr/>
      </dsp:nvSpPr>
      <dsp:spPr>
        <a:xfrm rot="12960000">
          <a:off x="1080653" y="2437694"/>
          <a:ext cx="1892664" cy="561783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8BC6E2-D58D-4DE4-B057-A55A4ABFB62E}">
      <dsp:nvSpPr>
        <dsp:cNvPr id="0" name=""/>
        <dsp:cNvSpPr/>
      </dsp:nvSpPr>
      <dsp:spPr>
        <a:xfrm>
          <a:off x="571477" y="1610418"/>
          <a:ext cx="1379818" cy="110385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/>
            <a:t>AMBIENTE DISTRIBUIDO Y FLEXIBLE</a:t>
          </a:r>
          <a:endParaRPr lang="es-ES" sz="1100" b="1" kern="1200" dirty="0"/>
        </a:p>
      </dsp:txBody>
      <dsp:txXfrm>
        <a:off x="603808" y="1642749"/>
        <a:ext cx="1315156" cy="1039193"/>
      </dsp:txXfrm>
    </dsp:sp>
    <dsp:sp modelId="{F6D76A8E-DEBF-4E2A-B2FF-C812851CBC3C}">
      <dsp:nvSpPr>
        <dsp:cNvPr id="0" name=""/>
        <dsp:cNvSpPr/>
      </dsp:nvSpPr>
      <dsp:spPr>
        <a:xfrm rot="15270768">
          <a:off x="2241186" y="1714610"/>
          <a:ext cx="1809863" cy="561783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C7A3E0-E0D7-4BEF-927D-EEC208966D76}">
      <dsp:nvSpPr>
        <dsp:cNvPr id="0" name=""/>
        <dsp:cNvSpPr/>
      </dsp:nvSpPr>
      <dsp:spPr>
        <a:xfrm>
          <a:off x="2214571" y="571501"/>
          <a:ext cx="1379818" cy="110385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/>
            <a:t>AMBIENTE INTUITIVO PAR EL USUARIO</a:t>
          </a:r>
          <a:endParaRPr lang="es-ES" sz="1100" b="1" kern="1200" dirty="0"/>
        </a:p>
      </dsp:txBody>
      <dsp:txXfrm>
        <a:off x="2246902" y="603832"/>
        <a:ext cx="1315156" cy="1039193"/>
      </dsp:txXfrm>
    </dsp:sp>
    <dsp:sp modelId="{97ABCBD5-A41B-4C48-907C-6EDCC55ECFDF}">
      <dsp:nvSpPr>
        <dsp:cNvPr id="0" name=""/>
        <dsp:cNvSpPr/>
      </dsp:nvSpPr>
      <dsp:spPr>
        <a:xfrm rot="17280000">
          <a:off x="3363759" y="1695868"/>
          <a:ext cx="1892664" cy="56178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001E51-0175-4596-B08D-CFD1188F1FDD}">
      <dsp:nvSpPr>
        <dsp:cNvPr id="0" name=""/>
        <dsp:cNvSpPr/>
      </dsp:nvSpPr>
      <dsp:spPr>
        <a:xfrm>
          <a:off x="3912615" y="524817"/>
          <a:ext cx="1379818" cy="110385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/>
            <a:t>AMPLIA DISPONIBILIDAD DE SOLUCIONES</a:t>
          </a:r>
          <a:endParaRPr lang="es-ES" sz="1100" b="1" kern="1200" dirty="0"/>
        </a:p>
      </dsp:txBody>
      <dsp:txXfrm>
        <a:off x="3944946" y="557148"/>
        <a:ext cx="1315156" cy="1039193"/>
      </dsp:txXfrm>
    </dsp:sp>
    <dsp:sp modelId="{8F051440-F312-4C7E-9039-D35C495A63B6}">
      <dsp:nvSpPr>
        <dsp:cNvPr id="0" name=""/>
        <dsp:cNvSpPr/>
      </dsp:nvSpPr>
      <dsp:spPr>
        <a:xfrm rot="19440000">
          <a:off x="4384795" y="2437694"/>
          <a:ext cx="1892664" cy="561783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21C963-5523-4B45-AD06-63AD458A96E7}">
      <dsp:nvSpPr>
        <dsp:cNvPr id="0" name=""/>
        <dsp:cNvSpPr/>
      </dsp:nvSpPr>
      <dsp:spPr>
        <a:xfrm>
          <a:off x="5406817" y="1610418"/>
          <a:ext cx="1379818" cy="110385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/>
            <a:t>ACCESO TRANSPARENTE A TODOS LOS RECURSOS</a:t>
          </a:r>
          <a:endParaRPr lang="es-ES" sz="1100" b="1" kern="1200" dirty="0"/>
        </a:p>
      </dsp:txBody>
      <dsp:txXfrm>
        <a:off x="5439148" y="1642749"/>
        <a:ext cx="1315156" cy="1039193"/>
      </dsp:txXfrm>
    </dsp:sp>
    <dsp:sp modelId="{15FE683E-81D8-4CD4-90BC-1D1BDF5DD960}">
      <dsp:nvSpPr>
        <dsp:cNvPr id="0" name=""/>
        <dsp:cNvSpPr/>
      </dsp:nvSpPr>
      <dsp:spPr>
        <a:xfrm>
          <a:off x="4774796" y="3637994"/>
          <a:ext cx="1892664" cy="561783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EC7DE5-3110-46F5-AE1A-3A5E6BCBDCF6}">
      <dsp:nvSpPr>
        <dsp:cNvPr id="0" name=""/>
        <dsp:cNvSpPr/>
      </dsp:nvSpPr>
      <dsp:spPr>
        <a:xfrm>
          <a:off x="5977551" y="3366958"/>
          <a:ext cx="1379818" cy="11038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/>
            <a:t>CONFIABILIDAD Y CALIDAD SUPERIORES</a:t>
          </a:r>
          <a:endParaRPr lang="es-ES" sz="1100" b="1" kern="1200" dirty="0"/>
        </a:p>
      </dsp:txBody>
      <dsp:txXfrm>
        <a:off x="6009882" y="3399289"/>
        <a:ext cx="1315156" cy="1039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18EE1-4571-498C-9BE7-C63EE45EBE7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67A4D-2047-4892-B56D-D5239E040F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3144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C44BF4-F4CA-45C1-86FD-B099BBEB857A}" type="slidenum">
              <a:rPr lang="es-ES"/>
              <a:pPr/>
              <a:t>10</a:t>
            </a:fld>
            <a:endParaRPr lang="es-E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dirty="0" smtClean="0"/>
              <a:t>Abaco: desplaza varillas sus posiciones representan datos almacenados, carece de programa</a:t>
            </a:r>
          </a:p>
          <a:p>
            <a:pPr eaLnBrk="1" hangingPunct="1"/>
            <a:r>
              <a:rPr lang="es-ES" dirty="0" err="1" smtClean="0"/>
              <a:t>Pascalina</a:t>
            </a:r>
            <a:r>
              <a:rPr lang="es-ES" dirty="0" smtClean="0"/>
              <a:t>: datos se representan mediante posiciones de engranajes, datos introducen manualmente, </a:t>
            </a:r>
            <a:r>
              <a:rPr lang="es-ES" dirty="0" err="1" smtClean="0"/>
              <a:t>simil</a:t>
            </a:r>
            <a:r>
              <a:rPr lang="es-ES" dirty="0" smtClean="0"/>
              <a:t> cuenta km</a:t>
            </a:r>
          </a:p>
          <a:p>
            <a:pPr eaLnBrk="1" hangingPunct="1"/>
            <a:r>
              <a:rPr lang="es-ES" dirty="0" smtClean="0"/>
              <a:t>Babbage: dispositivo </a:t>
            </a:r>
            <a:r>
              <a:rPr lang="es-ES" dirty="0" err="1" smtClean="0"/>
              <a:t>mecanico</a:t>
            </a:r>
            <a:r>
              <a:rPr lang="es-ES" dirty="0" smtClean="0"/>
              <a:t> para realizar sumas repetidas</a:t>
            </a:r>
          </a:p>
        </p:txBody>
      </p:sp>
    </p:spTree>
    <p:extLst>
      <p:ext uri="{BB962C8B-B14F-4D97-AF65-F5344CB8AC3E}">
        <p14:creationId xmlns:p14="http://schemas.microsoft.com/office/powerpoint/2010/main" val="264570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35AAD-38A7-4BE0-979A-6D16A9F848B0}" type="slidenum">
              <a:rPr lang="es-MX" altLang="es-MX"/>
              <a:pPr/>
              <a:t>108</a:t>
            </a:fld>
            <a:endParaRPr lang="es-MX" altLang="es-MX"/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 sz="1400">
                <a:latin typeface="Tahoma" panose="020B0604030504040204" pitchFamily="34" charset="0"/>
              </a:rPr>
              <a:t>Comercio electrónico son los intercambios mediados por la tecnología entre diversas partes (inviduos, organizaciones o ambos), así como las actividades electrónicas dentro y entre organziaciones que facilitan esos intercambios</a:t>
            </a:r>
          </a:p>
          <a:p>
            <a:endParaRPr lang="es-MX" altLang="es-MX" sz="1400">
              <a:latin typeface="Tahoma" panose="020B0604030504040204" pitchFamily="34" charset="0"/>
            </a:endParaRPr>
          </a:p>
          <a:p>
            <a:r>
              <a:rPr lang="es-MX" altLang="es-MX" sz="1400">
                <a:latin typeface="Tahoma" panose="020B0604030504040204" pitchFamily="34" charset="0"/>
              </a:rPr>
              <a:t>Los mercados cambian de físicos a virtuales</a:t>
            </a:r>
            <a:endParaRPr lang="es-ES" altLang="es-MX" sz="14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5086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555A904-0C06-4A8D-81CB-2200AE9A4DCA}" type="slidenum">
              <a:rPr lang="es-MX" altLang="es-MX" sz="1200">
                <a:solidFill>
                  <a:schemeClr val="tx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207</a:t>
            </a:fld>
            <a:endParaRPr lang="es-MX" altLang="es-MX" sz="1200">
              <a:solidFill>
                <a:schemeClr val="tx1"/>
              </a:solidFill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  <a:noFill/>
        </p:spPr>
        <p:txBody>
          <a:bodyPr lIns="91435" tIns="45718" rIns="91435" bIns="45718"/>
          <a:lstStyle/>
          <a:p>
            <a:pPr eaLnBrk="1" hangingPunct="1"/>
            <a:endParaRPr lang="en-US" altLang="es-MX" smtClean="0"/>
          </a:p>
        </p:txBody>
      </p:sp>
    </p:spTree>
    <p:extLst>
      <p:ext uri="{BB962C8B-B14F-4D97-AF65-F5344CB8AC3E}">
        <p14:creationId xmlns:p14="http://schemas.microsoft.com/office/powerpoint/2010/main" val="32688104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3F98A4C-CF10-487E-9102-E9B7050D4855}" type="slidenum">
              <a:rPr lang="es-MX" altLang="es-MX" sz="1200">
                <a:solidFill>
                  <a:schemeClr val="tx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208</a:t>
            </a:fld>
            <a:endParaRPr lang="es-MX" altLang="es-MX" sz="1200">
              <a:solidFill>
                <a:schemeClr val="tx1"/>
              </a:solidFill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  <a:noFill/>
        </p:spPr>
        <p:txBody>
          <a:bodyPr lIns="91435" tIns="45718" rIns="91435" bIns="45718"/>
          <a:lstStyle/>
          <a:p>
            <a:pPr eaLnBrk="1" hangingPunct="1"/>
            <a:endParaRPr lang="en-US" altLang="es-MX" smtClean="0"/>
          </a:p>
        </p:txBody>
      </p:sp>
    </p:spTree>
    <p:extLst>
      <p:ext uri="{BB962C8B-B14F-4D97-AF65-F5344CB8AC3E}">
        <p14:creationId xmlns:p14="http://schemas.microsoft.com/office/powerpoint/2010/main" val="3795776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E82793-9A59-476E-9AC1-E4FFDC9A3CCE}" type="slidenum">
              <a:rPr lang="es-MX" altLang="es-MX" sz="1200">
                <a:solidFill>
                  <a:schemeClr val="tx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209</a:t>
            </a:fld>
            <a:endParaRPr lang="es-MX" altLang="es-MX" sz="1200">
              <a:solidFill>
                <a:schemeClr val="tx1"/>
              </a:solidFill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  <a:noFill/>
        </p:spPr>
        <p:txBody>
          <a:bodyPr lIns="91435" tIns="45718" rIns="91435" bIns="45718"/>
          <a:lstStyle/>
          <a:p>
            <a:pPr eaLnBrk="1" hangingPunct="1"/>
            <a:endParaRPr lang="en-US" altLang="es-MX" smtClean="0"/>
          </a:p>
        </p:txBody>
      </p:sp>
    </p:spTree>
    <p:extLst>
      <p:ext uri="{BB962C8B-B14F-4D97-AF65-F5344CB8AC3E}">
        <p14:creationId xmlns:p14="http://schemas.microsoft.com/office/powerpoint/2010/main" val="3192816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898BF8-F5E8-4DC4-997E-20A16CCE6FF7}" type="slidenum">
              <a:rPr lang="es-ES"/>
              <a:pPr/>
              <a:t>11</a:t>
            </a:fld>
            <a:endParaRPr lang="es-E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dirty="0" smtClean="0"/>
              <a:t>1º </a:t>
            </a:r>
            <a:r>
              <a:rPr lang="es-ES" dirty="0" err="1" smtClean="0"/>
              <a:t>generacion</a:t>
            </a:r>
            <a:r>
              <a:rPr lang="es-ES" dirty="0" smtClean="0"/>
              <a:t>: </a:t>
            </a:r>
            <a:r>
              <a:rPr lang="es-ES" dirty="0" err="1" smtClean="0"/>
              <a:t>maq</a:t>
            </a:r>
            <a:r>
              <a:rPr lang="es-ES" dirty="0" smtClean="0"/>
              <a:t> con tubos </a:t>
            </a:r>
            <a:r>
              <a:rPr lang="es-ES" dirty="0" err="1" smtClean="0"/>
              <a:t>vacios</a:t>
            </a:r>
            <a:r>
              <a:rPr lang="es-ES" dirty="0" smtClean="0"/>
              <a:t>; programadas en lenguaje de maquina; grandes y costosas</a:t>
            </a:r>
          </a:p>
          <a:p>
            <a:pPr eaLnBrk="1" hangingPunct="1"/>
            <a:r>
              <a:rPr lang="es-ES" dirty="0" smtClean="0"/>
              <a:t>2º </a:t>
            </a:r>
            <a:r>
              <a:rPr lang="es-ES" dirty="0" err="1" smtClean="0"/>
              <a:t>generacion</a:t>
            </a:r>
            <a:r>
              <a:rPr lang="es-ES" dirty="0" smtClean="0"/>
              <a:t>: cerca </a:t>
            </a:r>
            <a:r>
              <a:rPr lang="es-ES" dirty="0" err="1" smtClean="0"/>
              <a:t>decada</a:t>
            </a:r>
            <a:r>
              <a:rPr lang="es-ES" dirty="0" smtClean="0"/>
              <a:t> 60, pc </a:t>
            </a:r>
            <a:r>
              <a:rPr lang="es-ES" dirty="0" err="1" smtClean="0"/>
              <a:t>reducian</a:t>
            </a:r>
            <a:r>
              <a:rPr lang="es-ES" dirty="0" smtClean="0"/>
              <a:t> su tamaño y aumentaban capacidad de procesamiento; construidas con circuitos transistores; programas en lenguaje de alto nivel; pc de menor tamaño y costo</a:t>
            </a:r>
          </a:p>
          <a:p>
            <a:pPr eaLnBrk="1" hangingPunct="1"/>
            <a:r>
              <a:rPr lang="es-ES" dirty="0" smtClean="0"/>
              <a:t>3º </a:t>
            </a:r>
            <a:r>
              <a:rPr lang="es-ES" dirty="0" err="1" smtClean="0"/>
              <a:t>generacion</a:t>
            </a:r>
            <a:r>
              <a:rPr lang="es-ES" dirty="0" smtClean="0"/>
              <a:t>: fabrica basada en circuitos integrados; programa </a:t>
            </a:r>
            <a:r>
              <a:rPr lang="es-ES" dirty="0" err="1" smtClean="0"/>
              <a:t>via</a:t>
            </a:r>
            <a:r>
              <a:rPr lang="es-ES" dirty="0" smtClean="0"/>
              <a:t> lenguaje de control de sistemas operativos</a:t>
            </a:r>
          </a:p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156555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89642D-D8AF-4091-A6AA-1A00FADB6579}" type="slidenum">
              <a:rPr lang="es-ES"/>
              <a:pPr/>
              <a:t>12</a:t>
            </a:fld>
            <a:endParaRPr lang="es-E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smtClean="0"/>
              <a:t>4º generacion: </a:t>
            </a:r>
            <a:r>
              <a:rPr lang="es-BO" smtClean="0">
                <a:latin typeface="Arial" pitchFamily="34" charset="0"/>
                <a:cs typeface="Arial" pitchFamily="34" charset="0"/>
              </a:rPr>
              <a:t>circuitos integrados de alta densidad y con una velocidad impresionante; nace la revolucion informatica</a:t>
            </a:r>
            <a:r>
              <a:rPr lang="es-ES" smtClean="0"/>
              <a:t> </a:t>
            </a:r>
          </a:p>
          <a:p>
            <a:pPr eaLnBrk="1" hangingPunct="1"/>
            <a:r>
              <a:rPr lang="es-ES" smtClean="0"/>
              <a:t>5º generacion (1983): </a:t>
            </a:r>
            <a:r>
              <a:rPr lang="es-BO" smtClean="0">
                <a:latin typeface="Arial" pitchFamily="34" charset="0"/>
                <a:cs typeface="Arial" pitchFamily="34" charset="0"/>
              </a:rPr>
              <a:t>Procesamiento en paralelo mediante arquitecturas y diseños especiales y circuitos de gran velocidad; m</a:t>
            </a:r>
            <a:r>
              <a:rPr lang="es-BO" smtClean="0">
                <a:latin typeface="Arial" pitchFamily="34" charset="0"/>
                <a:cs typeface="Times New Roman" pitchFamily="18" charset="0"/>
              </a:rPr>
              <a:t>anejo de lenguaje natural y sistemas de inteligencia artificial</a:t>
            </a:r>
            <a:r>
              <a:rPr lang="es-ES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923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EE35D3-BED8-49E9-9D87-FDD000AF7864}" type="slidenum">
              <a:rPr lang="es-ES"/>
              <a:pPr/>
              <a:t>32</a:t>
            </a:fld>
            <a:endParaRPr lang="es-ES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0479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>
                <a:latin typeface="Times"/>
                <a:ea typeface="ＭＳ Ｐゴシック" pitchFamily="34" charset="-128"/>
              </a:rPr>
              <a:t>http://www.flickr.com/photos/edans/263107907/</a:t>
            </a:r>
          </a:p>
          <a:p>
            <a:pPr eaLnBrk="1" hangingPunct="1"/>
            <a:r>
              <a:rPr lang="fr-CH" smtClean="0">
                <a:latin typeface="Times"/>
                <a:ea typeface="ＭＳ Ｐゴシック" pitchFamily="34" charset="-128"/>
              </a:rPr>
              <a:t>CC Attribution License</a:t>
            </a:r>
          </a:p>
          <a:p>
            <a:pPr eaLnBrk="1" hangingPunct="1"/>
            <a:r>
              <a:rPr lang="fr-FR" b="1" smtClean="0">
                <a:latin typeface="Times"/>
                <a:ea typeface="ＭＳ Ｐゴシック" pitchFamily="34" charset="-128"/>
              </a:rPr>
              <a:t>Enrique Dans</a:t>
            </a:r>
            <a:endParaRPr lang="fr-FR" smtClean="0">
              <a:latin typeface="Times"/>
              <a:ea typeface="ＭＳ Ｐゴシック" pitchFamily="34" charset="-128"/>
            </a:endParaRPr>
          </a:p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9pPr>
          </a:lstStyle>
          <a:p>
            <a:pPr eaLnBrk="1" hangingPunct="1"/>
            <a:fld id="{E25323D4-1F99-4D7E-8B00-8597F0F87C70}" type="slidenum">
              <a:rPr lang="es-ES_tradnl" sz="1200" i="0" smtClean="0">
                <a:latin typeface="Times New Roman" pitchFamily="18" charset="0"/>
              </a:rPr>
              <a:pPr eaLnBrk="1" hangingPunct="1"/>
              <a:t>68</a:t>
            </a:fld>
            <a:endParaRPr lang="es-ES_tradnl" sz="1200" i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066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>
                <a:latin typeface="Times"/>
                <a:ea typeface="ＭＳ Ｐゴシック" pitchFamily="34" charset="-128"/>
              </a:rPr>
              <a:t>http://www.flickr.com/photos/edans/263107907/</a:t>
            </a:r>
          </a:p>
          <a:p>
            <a:pPr eaLnBrk="1" hangingPunct="1"/>
            <a:r>
              <a:rPr lang="fr-CH" smtClean="0">
                <a:latin typeface="Times"/>
                <a:ea typeface="ＭＳ Ｐゴシック" pitchFamily="34" charset="-128"/>
              </a:rPr>
              <a:t>CC Attribution License</a:t>
            </a:r>
          </a:p>
          <a:p>
            <a:pPr eaLnBrk="1" hangingPunct="1"/>
            <a:r>
              <a:rPr lang="fr-FR" b="1" smtClean="0">
                <a:latin typeface="Times"/>
                <a:ea typeface="ＭＳ Ｐゴシック" pitchFamily="34" charset="-128"/>
              </a:rPr>
              <a:t>Enrique Dans</a:t>
            </a:r>
            <a:endParaRPr lang="fr-FR" smtClean="0">
              <a:latin typeface="Times"/>
              <a:ea typeface="ＭＳ Ｐゴシック" pitchFamily="34" charset="-128"/>
            </a:endParaRPr>
          </a:p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9pPr>
          </a:lstStyle>
          <a:p>
            <a:pPr eaLnBrk="1" hangingPunct="1"/>
            <a:fld id="{5C56206C-E2A4-44AD-A6B7-C7663B0C2830}" type="slidenum">
              <a:rPr lang="es-ES_tradnl" sz="1200" i="0" smtClean="0">
                <a:latin typeface="Times New Roman" pitchFamily="18" charset="0"/>
              </a:rPr>
              <a:pPr eaLnBrk="1" hangingPunct="1"/>
              <a:t>69</a:t>
            </a:fld>
            <a:endParaRPr lang="es-ES_tradnl" sz="1200" i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310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>
                <a:latin typeface="Times"/>
                <a:ea typeface="ＭＳ Ｐゴシック" pitchFamily="34" charset="-128"/>
              </a:rPr>
              <a:t>http://www.flickr.com/photos/edans/263107907/</a:t>
            </a:r>
          </a:p>
          <a:p>
            <a:pPr eaLnBrk="1" hangingPunct="1"/>
            <a:r>
              <a:rPr lang="fr-CH" smtClean="0">
                <a:latin typeface="Times"/>
                <a:ea typeface="ＭＳ Ｐゴシック" pitchFamily="34" charset="-128"/>
              </a:rPr>
              <a:t>CC Attribution License</a:t>
            </a:r>
          </a:p>
          <a:p>
            <a:pPr eaLnBrk="1" hangingPunct="1"/>
            <a:r>
              <a:rPr lang="fr-FR" b="1" smtClean="0">
                <a:latin typeface="Times"/>
                <a:ea typeface="ＭＳ Ｐゴシック" pitchFamily="34" charset="-128"/>
              </a:rPr>
              <a:t>Enrique Dans</a:t>
            </a:r>
            <a:endParaRPr lang="fr-FR" smtClean="0">
              <a:latin typeface="Times"/>
              <a:ea typeface="ＭＳ Ｐゴシック" pitchFamily="34" charset="-128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9pPr>
          </a:lstStyle>
          <a:p>
            <a:pPr eaLnBrk="1" hangingPunct="1"/>
            <a:fld id="{A74B73FD-D3B1-4F3B-B12D-2B9CA6F1AE9E}" type="slidenum">
              <a:rPr lang="es-ES_tradnl" sz="1200" i="0" smtClean="0">
                <a:latin typeface="Times New Roman" pitchFamily="18" charset="0"/>
              </a:rPr>
              <a:pPr eaLnBrk="1" hangingPunct="1"/>
              <a:t>70</a:t>
            </a:fld>
            <a:endParaRPr lang="es-ES_tradnl" sz="1200" i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6510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>
                <a:latin typeface="Times"/>
                <a:ea typeface="ＭＳ Ｐゴシック" pitchFamily="34" charset="-128"/>
              </a:rPr>
              <a:t>http://www.flickr.com/photos/edans/263107907/</a:t>
            </a:r>
          </a:p>
          <a:p>
            <a:pPr eaLnBrk="1" hangingPunct="1"/>
            <a:r>
              <a:rPr lang="fr-CH" smtClean="0">
                <a:latin typeface="Times"/>
                <a:ea typeface="ＭＳ Ｐゴシック" pitchFamily="34" charset="-128"/>
              </a:rPr>
              <a:t>CC Attribution License</a:t>
            </a:r>
          </a:p>
          <a:p>
            <a:pPr eaLnBrk="1" hangingPunct="1"/>
            <a:r>
              <a:rPr lang="fr-FR" b="1" smtClean="0">
                <a:latin typeface="Times"/>
                <a:ea typeface="ＭＳ Ｐゴシック" pitchFamily="34" charset="-128"/>
              </a:rPr>
              <a:t>Enrique Dans</a:t>
            </a:r>
            <a:endParaRPr lang="fr-FR" smtClean="0">
              <a:latin typeface="Times"/>
              <a:ea typeface="ＭＳ Ｐゴシック" pitchFamily="34" charset="-128"/>
            </a:endParaRPr>
          </a:p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9pPr>
          </a:lstStyle>
          <a:p>
            <a:pPr eaLnBrk="1" hangingPunct="1"/>
            <a:fld id="{D39791DE-9FE1-45A6-80B0-CF95D4B76E2F}" type="slidenum">
              <a:rPr lang="es-ES_tradnl" sz="1200" i="0" smtClean="0">
                <a:latin typeface="Times New Roman" pitchFamily="18" charset="0"/>
              </a:rPr>
              <a:pPr eaLnBrk="1" hangingPunct="1"/>
              <a:t>71</a:t>
            </a:fld>
            <a:endParaRPr lang="es-ES_tradnl" sz="1200" i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234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595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C9E7A0-D805-4F56-B716-3AEEBCE53172}" type="slidenum">
              <a:rPr lang="es-ES" smtClean="0"/>
              <a:pPr/>
              <a:t>73</a:t>
            </a:fld>
            <a:endParaRPr lang="es-ES" smtClean="0"/>
          </a:p>
        </p:txBody>
      </p:sp>
    </p:spTree>
    <p:extLst>
      <p:ext uri="{BB962C8B-B14F-4D97-AF65-F5344CB8AC3E}">
        <p14:creationId xmlns:p14="http://schemas.microsoft.com/office/powerpoint/2010/main" val="1247879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3CB154-7E0B-49A3-8FFE-E2EEE6B237F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7109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 userDrawn="1"/>
        </p:nvSpPr>
        <p:spPr>
          <a:xfrm>
            <a:off x="8459788" y="2781300"/>
            <a:ext cx="468312" cy="4667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fld id="{98683D1F-4E84-479E-992E-073895BDFC5E}" type="slidenum">
              <a:rPr lang="es-ES" sz="1100">
                <a:solidFill>
                  <a:srgbClr val="E46C0A"/>
                </a:solidFill>
                <a:cs typeface="Arial" pitchFamily="34" charset="0"/>
              </a:rPr>
              <a:pPr algn="ctr"/>
              <a:t>‹Nº›</a:t>
            </a:fld>
            <a:endParaRPr lang="es-ES">
              <a:solidFill>
                <a:srgbClr val="E46C0A"/>
              </a:solidFill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539750" y="6308725"/>
            <a:ext cx="71278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i="1" dirty="0" err="1">
                <a:latin typeface="+mn-lt"/>
                <a:cs typeface="+mn-cs"/>
              </a:rPr>
              <a:t>Prototipado</a:t>
            </a:r>
            <a:r>
              <a:rPr lang="es-ES" sz="1200" i="1" dirty="0">
                <a:latin typeface="+mn-lt"/>
                <a:cs typeface="+mn-cs"/>
              </a:rPr>
              <a:t> de Modelos de Negocio</a:t>
            </a:r>
          </a:p>
        </p:txBody>
      </p:sp>
    </p:spTree>
    <p:extLst>
      <p:ext uri="{BB962C8B-B14F-4D97-AF65-F5344CB8AC3E}">
        <p14:creationId xmlns:p14="http://schemas.microsoft.com/office/powerpoint/2010/main" val="15237549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es-MX" noProof="0" dirty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83737-8498-4269-B932-7339B733512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517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4C2887D-B7DE-4D65-8539-A91931DEE96F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8FE29D2-157A-4107-A06F-4625FE04B98B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92" r:id="rId23"/>
    <p:sldLayoutId id="2147483693" r:id="rId24"/>
    <p:sldLayoutId id="2147483694" r:id="rId25"/>
    <p:sldLayoutId id="2147483695" r:id="rId26"/>
    <p:sldLayoutId id="2147483696" r:id="rId27"/>
    <p:sldLayoutId id="2147483697" r:id="rId28"/>
    <p:sldLayoutId id="2147483698" r:id="rId29"/>
    <p:sldLayoutId id="2147483699" r:id="rId30"/>
    <p:sldLayoutId id="2147483700" r:id="rId31"/>
    <p:sldLayoutId id="2147483701" r:id="rId32"/>
    <p:sldLayoutId id="2147483702" r:id="rId33"/>
    <p:sldLayoutId id="2147483703" r:id="rId34"/>
    <p:sldLayoutId id="2147483704" r:id="rId35"/>
    <p:sldLayoutId id="2147483737" r:id="rId36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http://icarito.tercera.cl/icarito/2001/839/img/04-pascalina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http://icarito.tercera.cl/icarito/2001/839/img/04-abaco.gif" TargetMode="External"/><Relationship Id="rId4" Type="http://schemas.openxmlformats.org/officeDocument/2006/relationships/image" Target="../media/image6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5.wmf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5.wmf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6.wmf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7.wmf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8.wmf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9.wmf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azon.com/" TargetMode="Externa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bay.com/" TargetMode="External"/><Relationship Id="rId2" Type="http://schemas.openxmlformats.org/officeDocument/2006/relationships/hyperlink" Target="http://www.clasified2000.com/" TargetMode="Externa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oleObject" Target="NUL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0.png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http://icarito.tercera.cl/icarito/2001/839/img/10-apple.gif" TargetMode="Externa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.gmi-mr.com/se_images/204379-659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ttoys.com/" TargetMode="External"/><Relationship Id="rId2" Type="http://schemas.openxmlformats.org/officeDocument/2006/relationships/hyperlink" Target="http://www.dogtoys.com/" TargetMode="Externa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wmf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http://www.as400.ibm.com/developer/ebiz/documents/ecomm1.gif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x.org/" TargetMode="External"/><Relationship Id="rId2" Type="http://schemas.openxmlformats.org/officeDocument/2006/relationships/hyperlink" Target="http://www.lapela.ne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upermercado.elcorteingles.es/" TargetMode="External"/><Relationship Id="rId4" Type="http://schemas.openxmlformats.org/officeDocument/2006/relationships/hyperlink" Target="http://www.maset.com/" TargetMode="Externa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mbo.es/" TargetMode="External"/><Relationship Id="rId2" Type="http://schemas.openxmlformats.org/officeDocument/2006/relationships/hyperlink" Target="http://www.queprecio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recambiosnet.com/" TargetMode="External"/><Relationship Id="rId4" Type="http://schemas.openxmlformats.org/officeDocument/2006/relationships/hyperlink" Target="http://www.supertiendaviaplus.es/" TargetMode="Externa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ndoreloj.com/" TargetMode="External"/><Relationship Id="rId2" Type="http://schemas.openxmlformats.org/officeDocument/2006/relationships/hyperlink" Target="http://www.crisol.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ike.com/" TargetMode="External"/><Relationship Id="rId4" Type="http://schemas.openxmlformats.org/officeDocument/2006/relationships/hyperlink" Target="http://www.esmas.com/compras" TargetMode="Externa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l.com/" TargetMode="External"/><Relationship Id="rId2" Type="http://schemas.openxmlformats.org/officeDocument/2006/relationships/hyperlink" Target="http://www.cdnow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iversia.com/" TargetMode="External"/><Relationship Id="rId4" Type="http://schemas.openxmlformats.org/officeDocument/2006/relationships/hyperlink" Target="http://www.edreams.com/" TargetMode="Externa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acarla.com/" TargetMode="External"/><Relationship Id="rId2" Type="http://schemas.openxmlformats.org/officeDocument/2006/relationships/hyperlink" Target="http://www.ictnet.es/cgis/membres/privat/compras.terra.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armedia.com/shopping/ofertas" TargetMode="Externa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corteingles.es/" TargetMode="External"/><Relationship Id="rId2" Type="http://schemas.openxmlformats.org/officeDocument/2006/relationships/hyperlink" Target="http://www.amazon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ancsabadell.com/" TargetMode="External"/><Relationship Id="rId4" Type="http://schemas.openxmlformats.org/officeDocument/2006/relationships/hyperlink" Target="http://www.escaparate.com/" TargetMode="Externa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oleObject" Target="NUL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42.png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3" Type="http://schemas.openxmlformats.org/officeDocument/2006/relationships/image" Target="http://www.philashipyard.com/images/supplier_model_a.gif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03.xml.rels><?xml version="1.0" encoding="UTF-8" standalone="yes"?>
<Relationships xmlns="http://schemas.openxmlformats.org/package/2006/relationships"><Relationship Id="rId3" Type="http://schemas.openxmlformats.org/officeDocument/2006/relationships/image" Target="http://www.philashipyard.com/images/supplier_model_b.gif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ceeg1971@Gmail.com" TargetMode="External"/><Relationship Id="rId2" Type="http://schemas.openxmlformats.org/officeDocument/2006/relationships/hyperlink" Target="mailto:cestradag@uaemex.mx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6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9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0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3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4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5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4.w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6FF20EF-9668-4C73-98E2-F4AD8E2C3D9C}" type="slidenum">
              <a:rPr lang="es-ES" smtClean="0"/>
              <a:pPr eaLnBrk="1" hangingPunct="1"/>
              <a:t>1</a:t>
            </a:fld>
            <a:endParaRPr lang="es-ES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1052736"/>
            <a:ext cx="6629400" cy="1219201"/>
          </a:xfrm>
        </p:spPr>
        <p:txBody>
          <a:bodyPr/>
          <a:lstStyle/>
          <a:p>
            <a:pPr eaLnBrk="1" hangingPunct="1"/>
            <a:r>
              <a:rPr lang="es-MX" dirty="0" smtClean="0"/>
              <a:t>Universidad Autónoma del Estado de México</a:t>
            </a:r>
            <a:endParaRPr lang="es-ES" dirty="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es-MX" dirty="0" smtClean="0"/>
              <a:t>Facultad de Contaduría y Administración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8788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838200" y="1143000"/>
            <a:ext cx="746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Evolución histórica</a:t>
            </a:r>
          </a:p>
        </p:txBody>
      </p:sp>
      <p:pic>
        <p:nvPicPr>
          <p:cNvPr id="9219" name="Picture 4" descr="Maletí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048000"/>
            <a:ext cx="261778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3767138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 dirty="0"/>
          </a:p>
        </p:txBody>
      </p:sp>
      <p:pic>
        <p:nvPicPr>
          <p:cNvPr id="9221" name="Picture 5" descr="abaco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257175" y="2667000"/>
            <a:ext cx="21558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533400" y="1828800"/>
            <a:ext cx="8610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2500 a. C.            		   1642                		           1833                                     </a:t>
            </a:r>
          </a:p>
          <a:p>
            <a:r>
              <a:rPr lang="es-ES" sz="1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Abaco                    	</a:t>
            </a:r>
            <a:r>
              <a:rPr lang="es-ES" sz="180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Pascalina</a:t>
            </a:r>
            <a:r>
              <a:rPr lang="es-ES" sz="1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	        Maquina analítica de Babbage       						</a:t>
            </a:r>
          </a:p>
        </p:txBody>
      </p:sp>
      <p:sp>
        <p:nvSpPr>
          <p:cNvPr id="9223" name="Rectangle 9"/>
          <p:cNvSpPr>
            <a:spLocks noChangeArrowheads="1"/>
          </p:cNvSpPr>
          <p:nvPr/>
        </p:nvSpPr>
        <p:spPr bwMode="auto">
          <a:xfrm>
            <a:off x="3857625" y="2714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pic>
        <p:nvPicPr>
          <p:cNvPr id="9224" name="Picture 8" descr="pascalina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2971800" y="31242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1"/>
          <p:cNvSpPr>
            <a:spLocks noChangeArrowheads="1"/>
          </p:cNvSpPr>
          <p:nvPr/>
        </p:nvSpPr>
        <p:spPr bwMode="auto">
          <a:xfrm>
            <a:off x="250825" y="142875"/>
            <a:ext cx="8820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1600" b="1" i="1" dirty="0" smtClean="0">
                <a:latin typeface="Arial" pitchFamily="34" charset="0"/>
              </a:rPr>
              <a:t>Conceptos Generales</a:t>
            </a:r>
            <a:r>
              <a:rPr lang="es-ES" sz="1600" dirty="0" smtClean="0">
                <a:solidFill>
                  <a:schemeClr val="tx2"/>
                </a:solidFill>
                <a:latin typeface="Arial" pitchFamily="34" charset="0"/>
              </a:rPr>
              <a:t>    </a:t>
            </a:r>
            <a:endParaRPr lang="es-ES" sz="1600" dirty="0">
              <a:solidFill>
                <a:schemeClr val="tx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81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694DB02-4F78-4968-B012-356513570666}" type="slidenum">
              <a:rPr lang="es-ES" sz="2000"/>
              <a:pPr eaLnBrk="1" hangingPunct="1"/>
              <a:t>100</a:t>
            </a:fld>
            <a:endParaRPr lang="es-ES" sz="2000" dirty="0"/>
          </a:p>
        </p:txBody>
      </p:sp>
      <p:graphicFrame>
        <p:nvGraphicFramePr>
          <p:cNvPr id="18435" name="Object 2"/>
          <p:cNvGraphicFramePr>
            <a:graphicFrameLocks noChangeAspect="1"/>
          </p:cNvGraphicFramePr>
          <p:nvPr/>
        </p:nvGraphicFramePr>
        <p:xfrm>
          <a:off x="7308850" y="2286000"/>
          <a:ext cx="183515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4" name="Clip" r:id="rId3" imgW="2285086" imgH="1780337" progId="MS_ClipArt_Gallery.2">
                  <p:embed/>
                </p:oleObj>
              </mc:Choice>
              <mc:Fallback>
                <p:oleObj name="Clip" r:id="rId3" imgW="2285086" imgH="1780337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2286000"/>
                        <a:ext cx="1835150" cy="150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719888" cy="4114800"/>
          </a:xfrm>
        </p:spPr>
        <p:txBody>
          <a:bodyPr lIns="91429" tIns="45714" rIns="91429" bIns="45714"/>
          <a:lstStyle/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Reacciones químicas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Refinación de petróleo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Corte por Laser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Soldadura por plasma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Uso de robots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Máquinas de control numérico CNCs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Otros...... 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Tecnología en la manufactura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68067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7554D12-5F78-4298-9C7C-10A009715459}" type="slidenum">
              <a:rPr lang="es-ES" sz="2000"/>
              <a:pPr eaLnBrk="1" hangingPunct="1"/>
              <a:t>101</a:t>
            </a:fld>
            <a:endParaRPr lang="es-ES" sz="2000" dirty="0"/>
          </a:p>
        </p:txBody>
      </p:sp>
      <p:graphicFrame>
        <p:nvGraphicFramePr>
          <p:cNvPr id="19459" name="Object 2"/>
          <p:cNvGraphicFramePr>
            <a:graphicFrameLocks noChangeAspect="1"/>
          </p:cNvGraphicFramePr>
          <p:nvPr/>
        </p:nvGraphicFramePr>
        <p:xfrm>
          <a:off x="7308850" y="2286000"/>
          <a:ext cx="183515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8" name="Clip" r:id="rId3" imgW="2285086" imgH="1780337" progId="MS_ClipArt_Gallery.2">
                  <p:embed/>
                </p:oleObj>
              </mc:Choice>
              <mc:Fallback>
                <p:oleObj name="Clip" r:id="rId3" imgW="2285086" imgH="1780337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2286000"/>
                        <a:ext cx="1835150" cy="150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81200"/>
            <a:ext cx="6719888" cy="3743325"/>
          </a:xfrm>
        </p:spPr>
        <p:txBody>
          <a:bodyPr lIns="91429" tIns="45714" rIns="91429" bIns="45714"/>
          <a:lstStyle/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</a:pPr>
            <a:r>
              <a:rPr lang="es-MX" sz="1800" dirty="0" smtClean="0"/>
              <a:t>Las empresas que invierten en tecnología tienen posiciones más solidas que las que no lo hacen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1800" dirty="0" smtClean="0"/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</a:pPr>
            <a:r>
              <a:rPr lang="es-MX" sz="1800" dirty="0" smtClean="0"/>
              <a:t>El tener la tecnología de punta no necesariamente asegura el éxito 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Papel de la tecnología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3396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4EA8F4F-CCF4-433A-9127-B20FEDDC2B08}" type="slidenum">
              <a:rPr lang="es-ES" sz="2000"/>
              <a:pPr eaLnBrk="1" hangingPunct="1"/>
              <a:t>102</a:t>
            </a:fld>
            <a:endParaRPr lang="es-ES" sz="2000" dirty="0"/>
          </a:p>
        </p:txBody>
      </p:sp>
      <p:graphicFrame>
        <p:nvGraphicFramePr>
          <p:cNvPr id="24579" name="Object 2"/>
          <p:cNvGraphicFramePr>
            <a:graphicFrameLocks noChangeAspect="1"/>
          </p:cNvGraphicFramePr>
          <p:nvPr/>
        </p:nvGraphicFramePr>
        <p:xfrm>
          <a:off x="7204075" y="3697288"/>
          <a:ext cx="1939925" cy="192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" name="Clip" r:id="rId3" imgW="3946525" imgH="3970338" progId="MS_ClipArt_Gallery.2">
                  <p:embed/>
                </p:oleObj>
              </mc:Choice>
              <mc:Fallback>
                <p:oleObj name="Clip" r:id="rId3" imgW="3946525" imgH="3970338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4075" y="3697288"/>
                        <a:ext cx="1939925" cy="1928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1" y="1905000"/>
            <a:ext cx="6707088" cy="5781675"/>
          </a:xfrm>
        </p:spPr>
        <p:txBody>
          <a:bodyPr lIns="91429" tIns="45714" rIns="91429" bIns="45714"/>
          <a:lstStyle/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</a:pPr>
            <a:r>
              <a:rPr lang="es-MX" sz="1800" dirty="0" smtClean="0"/>
              <a:t>Incluye la selección de la tecnología, la evaluación de nuevas tecnologías y la política tecnológica a seguir para mejorar la competitividad en  costo, calidad, tiempo y flexibilidad.</a:t>
            </a: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</a:pPr>
            <a:r>
              <a:rPr lang="es-MX" sz="1800" dirty="0" smtClean="0"/>
              <a:t>Desarrollo de las capacidades y tecnologías fundamentales</a:t>
            </a:r>
          </a:p>
          <a:p>
            <a:pPr marL="444500" lvl="1" indent="12700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Permiten a la empresa adaptarse con rapidez a las oportunidades cambiantes del mercado (3M)</a:t>
            </a:r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</a:pPr>
            <a:r>
              <a:rPr lang="es-MX" sz="1800" dirty="0"/>
              <a:t>Actuar primero, confiere prestigio y utilidades pero también tiene muchos riesgos.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1800" dirty="0" smtClean="0"/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</a:pPr>
            <a:endParaRPr lang="es-MX" sz="1800" dirty="0" smtClean="0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Estrategia tecnológica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94945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D3AB363-D5D7-4EDD-AE46-6B8C14B71016}" type="slidenum">
              <a:rPr lang="es-ES" sz="2000"/>
              <a:pPr eaLnBrk="1" hangingPunct="1"/>
              <a:t>103</a:t>
            </a:fld>
            <a:endParaRPr lang="es-ES" sz="2000" dirty="0"/>
          </a:p>
        </p:txBody>
      </p:sp>
      <p:graphicFrame>
        <p:nvGraphicFramePr>
          <p:cNvPr id="26627" name="Object 2"/>
          <p:cNvGraphicFramePr>
            <a:graphicFrameLocks noChangeAspect="1"/>
          </p:cNvGraphicFramePr>
          <p:nvPr/>
        </p:nvGraphicFramePr>
        <p:xfrm>
          <a:off x="7204075" y="1143000"/>
          <a:ext cx="1939925" cy="200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6" name="Clip" r:id="rId3" imgW="985652" imgH="985652" progId="MS_ClipArt_Gallery.2">
                  <p:embed/>
                </p:oleObj>
              </mc:Choice>
              <mc:Fallback>
                <p:oleObj name="Clip" r:id="rId3" imgW="985652" imgH="985652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4075" y="1143000"/>
                        <a:ext cx="1939925" cy="200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05000"/>
            <a:ext cx="7848600" cy="5648325"/>
          </a:xfrm>
        </p:spPr>
        <p:txBody>
          <a:bodyPr lIns="91429" tIns="45714" rIns="91429" bIns="45714"/>
          <a:lstStyle/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</a:pPr>
            <a:r>
              <a:rPr lang="es-MX" sz="1800" dirty="0" smtClean="0"/>
              <a:t>Aún no ha sido valorada por los clientes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1800" dirty="0" smtClean="0"/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1800" dirty="0"/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De los creadores de discos duros independientes en 1976, hoy no sobrevive ninguno debido al esfuerzo a desarrollar en tecnologías de soporte en cada cambio (14”, 8”, 5 1/4” y 3.5”).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900" dirty="0" smtClean="0"/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Para su desarrollo se usan “equipos de trabajo para proyectos especiales” que no afectan a las manufacturas actuales.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Tecnologías revolucionarias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86275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02C3A9E-71E2-400F-A103-71D0827DBB4B}" type="slidenum">
              <a:rPr lang="es-ES" sz="2000"/>
              <a:pPr eaLnBrk="1" hangingPunct="1"/>
              <a:t>104</a:t>
            </a:fld>
            <a:endParaRPr lang="es-ES" sz="2000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105775" cy="5378450"/>
          </a:xfrm>
        </p:spPr>
        <p:txBody>
          <a:bodyPr lIns="91429" tIns="45714" rIns="91429" bIns="45714"/>
          <a:lstStyle/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</a:pPr>
            <a:r>
              <a:rPr lang="es-MX" sz="2000" u="sng" dirty="0" smtClean="0"/>
              <a:t>Fuentes internas</a:t>
            </a:r>
            <a:r>
              <a:rPr lang="es-MX" sz="2000" dirty="0" smtClean="0"/>
              <a:t>: asigna recursos área de R y D (Dupont recibe el 50% de sus innovación ext.)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1300" dirty="0" smtClean="0"/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u="sng" dirty="0" smtClean="0"/>
              <a:t>Relaciones entre empresas:</a:t>
            </a:r>
            <a:r>
              <a:rPr lang="es-MX" sz="1800" dirty="0" smtClean="0"/>
              <a:t> muchas empresas pequeñas recurren a Universidades o laboratorios como fuentes de investigación  (Cyrix y HP subcontratan desarrollo y mfra. de chips a Intel IBM). </a:t>
            </a:r>
          </a:p>
          <a:p>
            <a:pPr lvl="2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2000" dirty="0" smtClean="0"/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	La empresa puede conseguir una licencia de uso de tecnología. Sun otorga una concesión a IBM por el uso de Java.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Adquisición de tecnología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49081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E0A4D80-BB0B-424E-85D7-606B4E3A500F}" type="slidenum">
              <a:rPr lang="es-ES" sz="2000"/>
              <a:pPr eaLnBrk="1" hangingPunct="1"/>
              <a:t>105</a:t>
            </a:fld>
            <a:endParaRPr lang="es-ES" sz="2000" dirty="0"/>
          </a:p>
        </p:txBody>
      </p:sp>
      <p:graphicFrame>
        <p:nvGraphicFramePr>
          <p:cNvPr id="28675" name="Object 2"/>
          <p:cNvGraphicFramePr>
            <a:graphicFrameLocks noChangeAspect="1"/>
          </p:cNvGraphicFramePr>
          <p:nvPr/>
        </p:nvGraphicFramePr>
        <p:xfrm>
          <a:off x="7135813" y="2622550"/>
          <a:ext cx="2008187" cy="235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4" name="Clip" r:id="rId3" imgW="7040563" imgH="4586288" progId="MS_ClipArt_Gallery.2">
                  <p:embed/>
                </p:oleObj>
              </mc:Choice>
              <mc:Fallback>
                <p:oleObj name="Clip" r:id="rId3" imgW="7040563" imgH="4586288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5813" y="2622550"/>
                        <a:ext cx="2008187" cy="235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752600"/>
            <a:ext cx="6630888" cy="4114800"/>
          </a:xfrm>
        </p:spPr>
        <p:txBody>
          <a:bodyPr lIns="91429" tIns="45714" rIns="91429" bIns="45714"/>
          <a:lstStyle/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u="sng" dirty="0" smtClean="0"/>
              <a:t>Relaciones entre empresas (cont..)</a:t>
            </a:r>
            <a:r>
              <a:rPr lang="es-MX" sz="1800" dirty="0" smtClean="0"/>
              <a:t>: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dirty="0" smtClean="0"/>
              <a:t>Varias empresas pueden participar en una empresa conjunta “Joint Venture”. NEC trabajó con más de 100 alianzas en 1980. 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dirty="0" smtClean="0"/>
              <a:t>	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dirty="0" smtClean="0"/>
              <a:t>Una empresa compra a otra que posea los conocimientos técnicos deseados. 3M compró una empresa de fibras ópticas.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1600" dirty="0" smtClean="0"/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dirty="0" smtClean="0"/>
              <a:t>También se puede obtener tecnología a través de </a:t>
            </a:r>
            <a:r>
              <a:rPr lang="es-MX" sz="1600" i="1" dirty="0" smtClean="0"/>
              <a:t>proveedores o por Outsourcing. 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Adquisición de tecnología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01533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E400DF2-D689-4891-AD5D-4C4FC589D258}" type="slidenum">
              <a:rPr lang="es-ES" sz="2000"/>
              <a:pPr eaLnBrk="1" hangingPunct="1"/>
              <a:t>106</a:t>
            </a:fld>
            <a:endParaRPr lang="es-ES" sz="2000" dirty="0"/>
          </a:p>
        </p:txBody>
      </p:sp>
      <p:graphicFrame>
        <p:nvGraphicFramePr>
          <p:cNvPr id="29699" name="Object 2"/>
          <p:cNvGraphicFramePr>
            <a:graphicFrameLocks noChangeAspect="1"/>
          </p:cNvGraphicFramePr>
          <p:nvPr/>
        </p:nvGraphicFramePr>
        <p:xfrm>
          <a:off x="7204075" y="2219325"/>
          <a:ext cx="1939925" cy="150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8" name="Clip" r:id="rId3" imgW="1136599" imgH="1229868" progId="MS_ClipArt_Gallery.2">
                  <p:embed/>
                </p:oleObj>
              </mc:Choice>
              <mc:Fallback>
                <p:oleObj name="Clip" r:id="rId3" imgW="1136599" imgH="1229868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4075" y="2219325"/>
                        <a:ext cx="1939925" cy="150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1" y="1828800"/>
            <a:ext cx="6774904" cy="5486400"/>
          </a:xfrm>
        </p:spPr>
        <p:txBody>
          <a:bodyPr lIns="91429" tIns="45714" rIns="91429" bIns="45714"/>
          <a:lstStyle/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Para facilitar la implantación de los inventos se usan equipos de trabajo multidisciplinarios para reducir el ciclo de desarrollo, esto es llamado </a:t>
            </a:r>
            <a:r>
              <a:rPr lang="es-MX" sz="1800" i="1" dirty="0" smtClean="0"/>
              <a:t>Ingeniería Concurrente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dirty="0" smtClean="0"/>
              <a:t>El aspecto humano cuando cambia la tecnología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Cambian los puestos, se eliminan unos y se crean otros Se minimizan los impactos con educación y participación del personal 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</a:pPr>
            <a:r>
              <a:rPr lang="es-MX" sz="1800" dirty="0" smtClean="0"/>
              <a:t>El liderazgo en la conducción de los proyectos es definitivo para su éxito.			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Implantación de proyectos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07257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40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8580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fld id="{66C2EADD-84DD-4D95-8B6F-19A6E3A155C1}" type="slidenum">
              <a:rPr lang="es-ES" altLang="es-MX"/>
              <a:pPr/>
              <a:t>107</a:t>
            </a:fld>
            <a:endParaRPr lang="es-ES" altLang="es-MX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altLang="es-MX" sz="3200" i="1" dirty="0"/>
              <a:t>Parte I. Introducción a los negocios electrónicos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endParaRPr lang="es-MX" altLang="es-MX" sz="2000" dirty="0"/>
          </a:p>
          <a:p>
            <a:r>
              <a:rPr lang="es-MX" altLang="es-MX" sz="2000" dirty="0"/>
              <a:t>Primitivo Reyes </a:t>
            </a:r>
            <a:r>
              <a:rPr lang="es-MX" altLang="es-MX" sz="2000" dirty="0" smtClean="0"/>
              <a:t>Aguilar</a:t>
            </a:r>
            <a:endParaRPr lang="es-MX" altLang="es-MX" sz="2000" dirty="0"/>
          </a:p>
        </p:txBody>
      </p:sp>
    </p:spTree>
    <p:extLst>
      <p:ext uri="{BB962C8B-B14F-4D97-AF65-F5344CB8AC3E}">
        <p14:creationId xmlns:p14="http://schemas.microsoft.com/office/powerpoint/2010/main" val="260153158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03C47-3E1E-459B-B232-7C2F3A9BC335}" type="slidenum">
              <a:rPr lang="es-ES" altLang="es-MX"/>
              <a:pPr/>
              <a:t>108</a:t>
            </a:fld>
            <a:endParaRPr lang="es-ES" altLang="es-MX"/>
          </a:p>
        </p:txBody>
      </p:sp>
      <p:sp>
        <p:nvSpPr>
          <p:cNvPr id="225282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¿Qué es el Comercio electrónico? </a:t>
            </a:r>
          </a:p>
        </p:txBody>
      </p:sp>
      <p:sp>
        <p:nvSpPr>
          <p:cNvPr id="22528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6116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altLang="es-MX" dirty="0">
                <a:solidFill>
                  <a:schemeClr val="tx1"/>
                </a:solidFill>
              </a:rPr>
              <a:t>Intercambio de información electrónica digitalizada </a:t>
            </a: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MX" altLang="es-MX" dirty="0">
                <a:solidFill>
                  <a:schemeClr val="tx1"/>
                </a:solidFill>
              </a:rPr>
              <a:t>Mediada por la tecnología</a:t>
            </a: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MX" altLang="es-MX" dirty="0">
                <a:solidFill>
                  <a:schemeClr val="tx1"/>
                </a:solidFill>
              </a:rPr>
              <a:t>Entre diversas partes (personas y organizaciones)</a:t>
            </a: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MX" altLang="es-MX" dirty="0">
                <a:solidFill>
                  <a:schemeClr val="tx1"/>
                </a:solidFill>
              </a:rPr>
              <a:t>Incluye actividades entre y dentro de las organizaciones que apoyan el intercambio</a:t>
            </a: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79521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E431-3B8D-4AAC-98D6-3403203433BB}" type="slidenum">
              <a:rPr lang="es-ES" altLang="es-MX"/>
              <a:pPr/>
              <a:t>109</a:t>
            </a:fld>
            <a:endParaRPr lang="es-ES" altLang="es-MX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Perspectivas del Comercio electrónico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648200"/>
          </a:xfrm>
        </p:spPr>
        <p:txBody>
          <a:bodyPr/>
          <a:lstStyle/>
          <a:p>
            <a:r>
              <a:rPr lang="es-MX" altLang="es-MX"/>
              <a:t>Perspectiva de Comunicaciones:</a:t>
            </a:r>
          </a:p>
          <a:p>
            <a:pPr lvl="1"/>
            <a:r>
              <a:rPr lang="es-MX" altLang="es-MX"/>
              <a:t>Es el envío de: información, productos / servicios, o pagos sobre medios electrónicos y redes de computadoras</a:t>
            </a:r>
          </a:p>
          <a:p>
            <a:pPr lvl="1"/>
            <a:endParaRPr lang="es-MX" altLang="es-MX"/>
          </a:p>
          <a:p>
            <a:pPr lvl="1"/>
            <a:endParaRPr lang="es-MX" altLang="es-MX"/>
          </a:p>
          <a:p>
            <a:r>
              <a:rPr lang="es-MX" altLang="es-MX"/>
              <a:t>Perspectiva de proceso de negocios:</a:t>
            </a:r>
          </a:p>
          <a:p>
            <a:pPr lvl="1"/>
            <a:r>
              <a:rPr lang="es-MX" altLang="es-MX"/>
              <a:t>Es la aplicación de la tecnología en la automatización de flujo de trabajo y transacciones de negocio</a:t>
            </a:r>
          </a:p>
          <a:p>
            <a:pPr lvl="1"/>
            <a:endParaRPr lang="es-MX" altLang="es-MX"/>
          </a:p>
          <a:p>
            <a:endParaRPr lang="es-MX" altLang="es-MX" sz="2400"/>
          </a:p>
        </p:txBody>
      </p:sp>
    </p:spTree>
    <p:extLst>
      <p:ext uri="{BB962C8B-B14F-4D97-AF65-F5344CB8AC3E}">
        <p14:creationId xmlns:p14="http://schemas.microsoft.com/office/powerpoint/2010/main" val="2412300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838200" y="1143000"/>
            <a:ext cx="746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Evolución histórica</a:t>
            </a: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3767138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304800" y="1905000"/>
            <a:ext cx="8610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 1946                      		1951                            Década del 60                                     </a:t>
            </a:r>
          </a:p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ENIAC			UNIVAC                    2º y 3º Generación</a:t>
            </a:r>
          </a:p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		         			</a:t>
            </a:r>
          </a:p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(electronic numerical	          1º Generación</a:t>
            </a:r>
          </a:p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integrator and calculator) </a:t>
            </a:r>
          </a:p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					</a:t>
            </a: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3857625" y="2714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pic>
        <p:nvPicPr>
          <p:cNvPr id="10246" name="Picture 11" descr="Maletí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632200"/>
            <a:ext cx="26670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2" descr="Maletí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657600"/>
            <a:ext cx="2438400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4" descr="Maletí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3670300"/>
            <a:ext cx="280987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Rectangle 15"/>
          <p:cNvSpPr>
            <a:spLocks noChangeArrowheads="1"/>
          </p:cNvSpPr>
          <p:nvPr/>
        </p:nvSpPr>
        <p:spPr bwMode="auto">
          <a:xfrm>
            <a:off x="250825" y="115888"/>
            <a:ext cx="8820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1600" b="1" i="1" dirty="0" smtClean="0">
                <a:latin typeface="Arial" pitchFamily="34" charset="0"/>
              </a:rPr>
              <a:t>Conceptos Generales</a:t>
            </a:r>
            <a:endParaRPr lang="es-ES" sz="1600" dirty="0">
              <a:solidFill>
                <a:schemeClr val="tx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12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89D48-FE9E-4EBE-9FE2-8F4666757A07}" type="slidenum">
              <a:rPr lang="es-ES" altLang="es-MX"/>
              <a:pPr/>
              <a:t>110</a:t>
            </a:fld>
            <a:endParaRPr lang="es-ES" altLang="es-MX"/>
          </a:p>
        </p:txBody>
      </p:sp>
      <p:sp>
        <p:nvSpPr>
          <p:cNvPr id="39938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Perspectivas del Comercio electrónico</a:t>
            </a:r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648200"/>
          </a:xfrm>
        </p:spPr>
        <p:txBody>
          <a:bodyPr/>
          <a:lstStyle/>
          <a:p>
            <a:r>
              <a:rPr lang="es-MX" altLang="es-MX"/>
              <a:t>Perspectiva en Línea (On Line):</a:t>
            </a:r>
          </a:p>
          <a:p>
            <a:pPr lvl="1"/>
            <a:r>
              <a:rPr lang="es-MX" altLang="es-MX"/>
              <a:t>Proporciona la capacidad de comprar y vender productos e información en Internet y otros servicios en línea.</a:t>
            </a:r>
          </a:p>
          <a:p>
            <a:pPr lvl="1"/>
            <a:endParaRPr lang="es-MX" altLang="es-MX"/>
          </a:p>
          <a:p>
            <a:r>
              <a:rPr lang="es-MX" altLang="es-MX"/>
              <a:t>Perspectiva de servicio:</a:t>
            </a:r>
          </a:p>
          <a:p>
            <a:pPr lvl="1"/>
            <a:r>
              <a:rPr lang="es-MX" altLang="es-MX"/>
              <a:t>Permite reducir costos de servicio con empresas, consumidores y administración al mismo tiempo que se incrementa la calidad y se agiliza el tiempo de entrega</a:t>
            </a:r>
          </a:p>
        </p:txBody>
      </p:sp>
    </p:spTree>
    <p:extLst>
      <p:ext uri="{BB962C8B-B14F-4D97-AF65-F5344CB8AC3E}">
        <p14:creationId xmlns:p14="http://schemas.microsoft.com/office/powerpoint/2010/main" val="52077823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D604-4AB8-42B8-9347-CCF870BE3B2E}" type="slidenum">
              <a:rPr lang="es-ES" altLang="es-MX"/>
              <a:pPr/>
              <a:t>111</a:t>
            </a:fld>
            <a:endParaRPr lang="es-ES" altLang="es-MX"/>
          </a:p>
        </p:txBody>
      </p:sp>
      <p:sp>
        <p:nvSpPr>
          <p:cNvPr id="257026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Diferencias entre comercio y negocio electrónico</a:t>
            </a:r>
          </a:p>
        </p:txBody>
      </p:sp>
      <p:sp>
        <p:nvSpPr>
          <p:cNvPr id="2570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altLang="es-MX"/>
              <a:t>E-Commerce (Comercio electrónico - CE):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Transacciones comerciales entre proveedores y clientes</a:t>
            </a:r>
          </a:p>
          <a:p>
            <a:pPr lvl="1"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E-Business (Negocios electrónicos):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CE + servicio al cliente, colaboración con socios del negocio como proveedores y clientes para la ventaja competitiva</a:t>
            </a:r>
          </a:p>
          <a:p>
            <a:pPr lvl="1">
              <a:lnSpc>
                <a:spcPct val="90000"/>
              </a:lnSpc>
            </a:pPr>
            <a:endParaRPr lang="es-MX" altLang="es-MX" sz="2000"/>
          </a:p>
          <a:p>
            <a:pPr>
              <a:lnSpc>
                <a:spcPct val="90000"/>
              </a:lnSpc>
            </a:pPr>
            <a:r>
              <a:rPr lang="es-MX" altLang="es-MX"/>
              <a:t>Negocios electrónicos puros vs parciales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Productos, procesos  y agentes físicos o digitales</a:t>
            </a:r>
            <a:r>
              <a:rPr lang="es-MX" altLang="es-MX" sz="2000"/>
              <a:t> </a:t>
            </a:r>
            <a:r>
              <a:rPr lang="es-MX" altLang="es-MX" sz="2000">
                <a:solidFill>
                  <a:schemeClr val="accent1"/>
                </a:solidFill>
              </a:rPr>
              <a:t>(Libros de Amazon o Software de Egghead)</a:t>
            </a:r>
          </a:p>
        </p:txBody>
      </p:sp>
    </p:spTree>
    <p:extLst>
      <p:ext uri="{BB962C8B-B14F-4D97-AF65-F5344CB8AC3E}">
        <p14:creationId xmlns:p14="http://schemas.microsoft.com/office/powerpoint/2010/main" val="61300985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0B-A6FC-4B59-B1F7-53F78F6D1D07}" type="slidenum">
              <a:rPr lang="es-ES" altLang="es-MX"/>
              <a:pPr/>
              <a:t>112</a:t>
            </a:fld>
            <a:endParaRPr lang="es-ES" altLang="es-MX"/>
          </a:p>
        </p:txBody>
      </p:sp>
      <p:sp>
        <p:nvSpPr>
          <p:cNvPr id="2580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Comercio electrónico</a:t>
            </a:r>
          </a:p>
        </p:txBody>
      </p:sp>
      <p:sp>
        <p:nvSpPr>
          <p:cNvPr id="2580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648200"/>
          </a:xfrm>
        </p:spPr>
        <p:txBody>
          <a:bodyPr>
            <a:normAutofit lnSpcReduction="10000"/>
          </a:bodyPr>
          <a:lstStyle/>
          <a:p>
            <a:r>
              <a:rPr lang="es-MX" altLang="es-MX" sz="2400" dirty="0">
                <a:solidFill>
                  <a:schemeClr val="tx1"/>
                </a:solidFill>
              </a:rPr>
              <a:t>Enfoque a Transacciones usando tecnología</a:t>
            </a:r>
          </a:p>
          <a:p>
            <a:r>
              <a:rPr lang="es-MX" altLang="es-MX" sz="2400" dirty="0">
                <a:solidFill>
                  <a:schemeClr val="tx1"/>
                </a:solidFill>
              </a:rPr>
              <a:t>Ventas e intercambio de información del producto y su venta</a:t>
            </a:r>
          </a:p>
          <a:p>
            <a:endParaRPr lang="es-MX" altLang="es-MX" sz="2400" dirty="0">
              <a:solidFill>
                <a:schemeClr val="tx1"/>
              </a:solidFill>
            </a:endParaRPr>
          </a:p>
          <a:p>
            <a:r>
              <a:rPr lang="es-MX" altLang="es-MX" sz="2400" dirty="0">
                <a:solidFill>
                  <a:schemeClr val="tx1"/>
                </a:solidFill>
              </a:rPr>
              <a:t>Cambios requeridos, nuevas opciones y audiencias de venta</a:t>
            </a:r>
          </a:p>
          <a:p>
            <a:endParaRPr lang="es-MX" altLang="es-MX" sz="2400" dirty="0">
              <a:solidFill>
                <a:schemeClr val="tx1"/>
              </a:solidFill>
            </a:endParaRPr>
          </a:p>
          <a:p>
            <a:r>
              <a:rPr lang="es-MX" altLang="es-MX" sz="2400" dirty="0">
                <a:solidFill>
                  <a:schemeClr val="tx1"/>
                </a:solidFill>
              </a:rPr>
              <a:t>Alcance, integración vertical orientado al cliente</a:t>
            </a:r>
          </a:p>
          <a:p>
            <a:endParaRPr lang="es-MX" altLang="es-MX" sz="2400" dirty="0">
              <a:solidFill>
                <a:schemeClr val="tx1"/>
              </a:solidFill>
            </a:endParaRPr>
          </a:p>
          <a:p>
            <a:r>
              <a:rPr lang="es-MX" altLang="es-MX" sz="2400" dirty="0">
                <a:solidFill>
                  <a:schemeClr val="tx1"/>
                </a:solidFill>
              </a:rPr>
              <a:t>Entidades involucradas, clientes, ventas, mercadotecnia, TI</a:t>
            </a:r>
          </a:p>
          <a:p>
            <a:endParaRPr lang="es-MX" alt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213394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39BB4-2735-4417-A35D-C982011556A5}" type="slidenum">
              <a:rPr lang="es-ES" altLang="es-MX"/>
              <a:pPr/>
              <a:t>113</a:t>
            </a:fld>
            <a:endParaRPr lang="es-ES" altLang="es-MX"/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Negocios electrónicos: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648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MX" altLang="es-MX" sz="2400" dirty="0">
                <a:solidFill>
                  <a:schemeClr val="tx1"/>
                </a:solidFill>
              </a:rPr>
              <a:t>Enfoque a habilitación de procesos y funciones mediante tecnología, nuevas formas de hacer negocio</a:t>
            </a:r>
          </a:p>
          <a:p>
            <a:pPr>
              <a:lnSpc>
                <a:spcPct val="90000"/>
              </a:lnSpc>
            </a:pPr>
            <a:endParaRPr lang="es-MX" altLang="es-MX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MX" altLang="es-MX" sz="2400" dirty="0">
                <a:solidFill>
                  <a:schemeClr val="tx1"/>
                </a:solidFill>
              </a:rPr>
              <a:t>La estrategia implica el rediseño del negocio, incluye el RH</a:t>
            </a:r>
          </a:p>
          <a:p>
            <a:pPr>
              <a:lnSpc>
                <a:spcPct val="90000"/>
              </a:lnSpc>
            </a:pPr>
            <a:r>
              <a:rPr lang="es-MX" altLang="es-MX" sz="2400" dirty="0">
                <a:solidFill>
                  <a:schemeClr val="tx1"/>
                </a:solidFill>
              </a:rPr>
              <a:t>Integración vertical: Front office y Back Office</a:t>
            </a:r>
          </a:p>
          <a:p>
            <a:pPr>
              <a:lnSpc>
                <a:spcPct val="90000"/>
              </a:lnSpc>
            </a:pPr>
            <a:endParaRPr lang="es-MX" altLang="es-MX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MX" altLang="es-MX" sz="2400" dirty="0">
                <a:solidFill>
                  <a:schemeClr val="tx1"/>
                </a:solidFill>
              </a:rPr>
              <a:t>Integración lateral con clientes y proveedores: ERP, SCM, CRM</a:t>
            </a:r>
          </a:p>
          <a:p>
            <a:pPr>
              <a:lnSpc>
                <a:spcPct val="90000"/>
              </a:lnSpc>
            </a:pPr>
            <a:r>
              <a:rPr lang="es-MX" altLang="es-MX" sz="2400" dirty="0">
                <a:solidFill>
                  <a:schemeClr val="tx1"/>
                </a:solidFill>
              </a:rPr>
              <a:t>Entidades involucradas manufactura, ingeniería, finanzas, RH. Trabajo en equipos multidisciplinarios</a:t>
            </a:r>
          </a:p>
          <a:p>
            <a:pPr>
              <a:lnSpc>
                <a:spcPct val="90000"/>
              </a:lnSpc>
            </a:pPr>
            <a:endParaRPr lang="es-MX" alt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3091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E7A44-0686-45A2-B169-8F9AC45D5ACB}" type="slidenum">
              <a:rPr lang="es-ES" altLang="es-MX"/>
              <a:pPr/>
              <a:t>114</a:t>
            </a:fld>
            <a:endParaRPr lang="es-ES" altLang="es-MX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Categorías por tipo de transacciones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648200"/>
          </a:xfrm>
        </p:spPr>
        <p:txBody>
          <a:bodyPr/>
          <a:lstStyle/>
          <a:p>
            <a:r>
              <a:rPr lang="es-MX" altLang="es-MX"/>
              <a:t>Business-to-Business (B2B):</a:t>
            </a:r>
          </a:p>
          <a:p>
            <a:pPr lvl="1"/>
            <a:r>
              <a:rPr lang="es-MX" altLang="es-MX"/>
              <a:t>Transacciones entre empresas y mercados electrónicos</a:t>
            </a:r>
          </a:p>
          <a:p>
            <a:pPr lvl="1"/>
            <a:endParaRPr lang="es-MX" altLang="es-MX" sz="2000"/>
          </a:p>
          <a:p>
            <a:r>
              <a:rPr lang="es-MX" altLang="es-MX"/>
              <a:t>Business-to-Consumer (B2C):</a:t>
            </a:r>
          </a:p>
          <a:p>
            <a:pPr lvl="1"/>
            <a:r>
              <a:rPr lang="es-MX" altLang="es-MX"/>
              <a:t>Operaciones de detalle con compradores individuales (por ejemplo con </a:t>
            </a:r>
            <a:r>
              <a:rPr lang="es-MX" altLang="es-MX">
                <a:solidFill>
                  <a:srgbClr val="FFFF00"/>
                </a:solidFill>
                <a:hlinkClick r:id="rId2"/>
              </a:rPr>
              <a:t>www.Amazon.com</a:t>
            </a:r>
            <a:r>
              <a:rPr lang="es-MX" altLang="es-MX"/>
              <a:t> )</a:t>
            </a:r>
          </a:p>
          <a:p>
            <a:pPr lvl="1"/>
            <a:endParaRPr lang="es-MX" altLang="es-MX"/>
          </a:p>
          <a:p>
            <a:r>
              <a:rPr lang="es-MX" altLang="es-MX"/>
              <a:t>Movil-to-Consumer (M2C)</a:t>
            </a:r>
          </a:p>
          <a:p>
            <a:pPr lvl="1"/>
            <a:r>
              <a:rPr lang="es-MX" altLang="es-MX"/>
              <a:t>Similar al anterior con servicios móviles</a:t>
            </a:r>
          </a:p>
          <a:p>
            <a:pPr lvl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477256003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55F53-BAF9-478D-B907-CDDC66F9638A}" type="slidenum">
              <a:rPr lang="es-ES" altLang="es-MX"/>
              <a:pPr/>
              <a:t>115</a:t>
            </a:fld>
            <a:endParaRPr lang="es-ES" altLang="es-MX"/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Categorías por tipo de transacciones 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648200"/>
          </a:xfrm>
        </p:spPr>
        <p:txBody>
          <a:bodyPr/>
          <a:lstStyle/>
          <a:p>
            <a:endParaRPr lang="es-MX" altLang="es-MX" sz="1400"/>
          </a:p>
          <a:p>
            <a:r>
              <a:rPr lang="es-MX" altLang="es-MX"/>
              <a:t>Consumer-to-Consumer (C2C):</a:t>
            </a:r>
            <a:r>
              <a:rPr lang="es-MX" altLang="es-MX" sz="2400"/>
              <a:t> </a:t>
            </a:r>
          </a:p>
          <a:p>
            <a:pPr lvl="1"/>
            <a:r>
              <a:rPr lang="es-MX" altLang="es-MX"/>
              <a:t>Los consumidores venden directamente a consumidores (</a:t>
            </a:r>
            <a:r>
              <a:rPr lang="es-MX" altLang="es-MX">
                <a:hlinkClick r:id="rId2"/>
              </a:rPr>
              <a:t>www.clasified2000.com</a:t>
            </a:r>
            <a:r>
              <a:rPr lang="es-MX" altLang="es-MX"/>
              <a:t>, sitios de subastas como </a:t>
            </a:r>
            <a:r>
              <a:rPr lang="es-MX" altLang="es-MX">
                <a:hlinkClick r:id="rId3"/>
              </a:rPr>
              <a:t>www.ebay.com</a:t>
            </a:r>
            <a:r>
              <a:rPr lang="es-MX" altLang="es-MX"/>
              <a:t>, etc)</a:t>
            </a:r>
          </a:p>
          <a:p>
            <a:pPr lvl="1"/>
            <a:endParaRPr lang="es-MX" altLang="es-MX"/>
          </a:p>
          <a:p>
            <a:r>
              <a:rPr lang="es-MX" altLang="es-MX"/>
              <a:t>Consumer-to-Business (C2B):</a:t>
            </a:r>
          </a:p>
          <a:p>
            <a:pPr lvl="1"/>
            <a:r>
              <a:rPr lang="es-MX" altLang="es-MX"/>
              <a:t>Personas que venden productos o servicios a las organizaciones o que buscan interacción con vendedores</a:t>
            </a:r>
          </a:p>
        </p:txBody>
      </p:sp>
    </p:spTree>
    <p:extLst>
      <p:ext uri="{BB962C8B-B14F-4D97-AF65-F5344CB8AC3E}">
        <p14:creationId xmlns:p14="http://schemas.microsoft.com/office/powerpoint/2010/main" val="154878810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29A08-0E5F-4E29-A966-B38A3D6E7157}" type="slidenum">
              <a:rPr lang="es-ES" altLang="es-MX"/>
              <a:pPr/>
              <a:t>116</a:t>
            </a:fld>
            <a:endParaRPr lang="es-ES" altLang="es-MX"/>
          </a:p>
        </p:txBody>
      </p:sp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altLang="es-MX"/>
              <a:t>Negocios electrónicos en México</a:t>
            </a:r>
          </a:p>
        </p:txBody>
      </p:sp>
      <p:sp>
        <p:nvSpPr>
          <p:cNvPr id="260099" name="Rectangle 3"/>
          <p:cNvSpPr>
            <a:spLocks noChangeArrowheads="1"/>
          </p:cNvSpPr>
          <p:nvPr/>
        </p:nvSpPr>
        <p:spPr bwMode="auto">
          <a:xfrm>
            <a:off x="2052638" y="2147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MX"/>
          </a:p>
        </p:txBody>
      </p:sp>
      <p:graphicFrame>
        <p:nvGraphicFramePr>
          <p:cNvPr id="260100" name="Object 4"/>
          <p:cNvGraphicFramePr>
            <a:graphicFrameLocks noChangeAspect="1"/>
          </p:cNvGraphicFramePr>
          <p:nvPr/>
        </p:nvGraphicFramePr>
        <p:xfrm>
          <a:off x="838200" y="1828800"/>
          <a:ext cx="75438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r:id="rId3" imgW="7961905" imgH="4048690" progId="PBrush">
                  <p:embed/>
                </p:oleObj>
              </mc:Choice>
              <mc:Fallback>
                <p:oleObj r:id="rId3" imgW="7961905" imgH="404869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828800"/>
                        <a:ext cx="7543800" cy="464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805014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AED6D-1825-4901-98F9-9067768EDEFA}" type="slidenum">
              <a:rPr lang="es-ES" altLang="es-MX"/>
              <a:pPr/>
              <a:t>117</a:t>
            </a:fld>
            <a:endParaRPr lang="es-ES" altLang="es-MX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Categorías por tipo de transacciones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648200"/>
          </a:xfrm>
        </p:spPr>
        <p:txBody>
          <a:bodyPr/>
          <a:lstStyle/>
          <a:p>
            <a:endParaRPr lang="es-MX" altLang="es-MX" sz="1600"/>
          </a:p>
          <a:p>
            <a:r>
              <a:rPr lang="es-MX" altLang="es-MX"/>
              <a:t>Government-to-Business/Consumer (G2B-C):</a:t>
            </a:r>
          </a:p>
          <a:p>
            <a:pPr lvl="1"/>
            <a:r>
              <a:rPr lang="es-MX" altLang="es-MX"/>
              <a:t>Incluye las comunicaciones del gobierno con las empresas o con los consumidores</a:t>
            </a:r>
          </a:p>
          <a:p>
            <a:pPr lvl="1"/>
            <a:endParaRPr lang="es-MX" altLang="es-MX"/>
          </a:p>
          <a:p>
            <a:pPr lvl="1"/>
            <a:endParaRPr lang="es-MX" altLang="es-MX"/>
          </a:p>
          <a:p>
            <a:r>
              <a:rPr lang="es-MX" altLang="es-MX"/>
              <a:t>Intraempresarial (Intranets): </a:t>
            </a:r>
          </a:p>
          <a:p>
            <a:pPr lvl="1"/>
            <a:r>
              <a:rPr lang="es-MX" altLang="es-MX"/>
              <a:t>Incluye las actividades internas de la empresa como intercambio de productos, servicios e información. Avisos de recursos humanos, etc. </a:t>
            </a:r>
          </a:p>
        </p:txBody>
      </p:sp>
    </p:spTree>
    <p:extLst>
      <p:ext uri="{BB962C8B-B14F-4D97-AF65-F5344CB8AC3E}">
        <p14:creationId xmlns:p14="http://schemas.microsoft.com/office/powerpoint/2010/main" val="99880304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B802-EE94-4F7A-8736-44778407B2C7}" type="slidenum">
              <a:rPr lang="es-ES" altLang="es-MX"/>
              <a:pPr/>
              <a:t>118</a:t>
            </a:fld>
            <a:endParaRPr lang="es-ES" altLang="es-MX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Categorías del E-Business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altLang="es-MX"/>
              <a:t>Subastas en línea</a:t>
            </a:r>
          </a:p>
          <a:p>
            <a:pPr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Banca electrónica</a:t>
            </a:r>
          </a:p>
          <a:p>
            <a:pPr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Comercio electrónico en línea</a:t>
            </a:r>
          </a:p>
          <a:p>
            <a:pPr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Market places o Mercados electrónicos</a:t>
            </a:r>
          </a:p>
          <a:p>
            <a:pPr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Ingeniería en línea</a:t>
            </a:r>
          </a:p>
        </p:txBody>
      </p:sp>
    </p:spTree>
    <p:extLst>
      <p:ext uri="{BB962C8B-B14F-4D97-AF65-F5344CB8AC3E}">
        <p14:creationId xmlns:p14="http://schemas.microsoft.com/office/powerpoint/2010/main" val="2392657452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6028-35DB-4CF0-AB6E-F1FA3CC11E86}" type="slidenum">
              <a:rPr lang="es-ES" altLang="es-MX"/>
              <a:pPr/>
              <a:t>119</a:t>
            </a:fld>
            <a:endParaRPr lang="es-ES" altLang="es-MX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Categorías del E-Business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altLang="es-MX"/>
              <a:t>Franquicias en línea</a:t>
            </a:r>
          </a:p>
          <a:p>
            <a:pPr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Juegos de azar electrónicos</a:t>
            </a:r>
          </a:p>
          <a:p>
            <a:pPr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Aprendizaje en línea</a:t>
            </a:r>
          </a:p>
          <a:p>
            <a:pPr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Correo electrónico</a:t>
            </a:r>
          </a:p>
          <a:p>
            <a:pPr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Seguros en línea</a:t>
            </a:r>
          </a:p>
        </p:txBody>
      </p:sp>
    </p:spTree>
    <p:extLst>
      <p:ext uri="{BB962C8B-B14F-4D97-AF65-F5344CB8AC3E}">
        <p14:creationId xmlns:p14="http://schemas.microsoft.com/office/powerpoint/2010/main" val="582430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838200" y="1143000"/>
            <a:ext cx="746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Evolución histórica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3767138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1524000" y="1905000"/>
            <a:ext cx="6629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1971					1976</a:t>
            </a:r>
          </a:p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4º Generación 				 Apple</a:t>
            </a:r>
          </a:p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Micropocesadores				</a:t>
            </a:r>
          </a:p>
        </p:txBody>
      </p:sp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3857625" y="2714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1270" name="Rectangle 11"/>
          <p:cNvSpPr>
            <a:spLocks noChangeArrowheads="1"/>
          </p:cNvSpPr>
          <p:nvPr/>
        </p:nvSpPr>
        <p:spPr bwMode="auto">
          <a:xfrm>
            <a:off x="3857625" y="2714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pic>
        <p:nvPicPr>
          <p:cNvPr id="11271" name="Picture 10" descr="computador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148263" y="3284538"/>
            <a:ext cx="25923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Rectangle 13"/>
          <p:cNvSpPr>
            <a:spLocks noChangeArrowheads="1"/>
          </p:cNvSpPr>
          <p:nvPr/>
        </p:nvSpPr>
        <p:spPr bwMode="auto">
          <a:xfrm>
            <a:off x="3429000" y="228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pic>
        <p:nvPicPr>
          <p:cNvPr id="11273" name="Picture 15" descr="Maletí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3284538"/>
            <a:ext cx="2751138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Rectangle 16"/>
          <p:cNvSpPr>
            <a:spLocks noChangeArrowheads="1"/>
          </p:cNvSpPr>
          <p:nvPr/>
        </p:nvSpPr>
        <p:spPr bwMode="auto">
          <a:xfrm>
            <a:off x="250825" y="142875"/>
            <a:ext cx="8820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1600" b="1" i="1" dirty="0" smtClean="0">
                <a:latin typeface="Arial" pitchFamily="34" charset="0"/>
              </a:rPr>
              <a:t>Conceptos Generales</a:t>
            </a:r>
            <a:endParaRPr lang="es-ES" sz="1600" dirty="0">
              <a:solidFill>
                <a:schemeClr val="tx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54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EB4CF-0E4C-4326-8379-5C8E7F5B13F7}" type="slidenum">
              <a:rPr lang="es-ES" altLang="es-MX"/>
              <a:pPr/>
              <a:t>120</a:t>
            </a:fld>
            <a:endParaRPr lang="es-ES" altLang="es-MX"/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Diferencias entre los Negocios electrónicos y los tradicionales</a:t>
            </a:r>
            <a:endParaRPr lang="es-ES" altLang="es-MX"/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/>
              <a:t>Las decisiones estratégicas incluyen a la tecnología</a:t>
            </a:r>
          </a:p>
          <a:p>
            <a:pPr lvl="1"/>
            <a:r>
              <a:rPr lang="es-MX" altLang="es-MX"/>
              <a:t>Tienda virtual, servicio al cliente, sitio Web, experiencia del cliente</a:t>
            </a:r>
          </a:p>
          <a:p>
            <a:pPr lvl="1"/>
            <a:endParaRPr lang="es-MX" altLang="es-MX"/>
          </a:p>
          <a:p>
            <a:r>
              <a:rPr lang="es-MX" altLang="es-MX"/>
              <a:t>Capacidad de respuesta competitiva en tiempo real</a:t>
            </a:r>
          </a:p>
          <a:p>
            <a:pPr lvl="1"/>
            <a:r>
              <a:rPr lang="es-MX" altLang="es-MX"/>
              <a:t>La competencia se basa en la velocidad y la hipercompetencia</a:t>
            </a:r>
          </a:p>
          <a:p>
            <a:pPr lvl="1"/>
            <a:endParaRPr lang="es-MX" altLang="es-MX"/>
          </a:p>
          <a:p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57525052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6F3D-7225-4B34-93DA-0DB84DBD69F5}" type="slidenum">
              <a:rPr lang="es-ES" altLang="es-MX"/>
              <a:pPr/>
              <a:t>121</a:t>
            </a:fld>
            <a:endParaRPr lang="es-ES" altLang="es-MX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Diferencias entre los Negocios electrónicos y los tradicionales</a:t>
            </a:r>
            <a:endParaRPr lang="es-ES" altLang="es-MX"/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459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altLang="es-MX"/>
              <a:t>La tienda siempre está abierta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24 x 7 x 365, para comodidad y disponibilidad de los clientes</a:t>
            </a:r>
          </a:p>
          <a:p>
            <a:pPr lvl="1"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Interfase con el cliente basada en tecnología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El cliente interactúa con su pantalla, PDA, ATM, Celulares, debe lograr una experiencia agradable</a:t>
            </a:r>
          </a:p>
          <a:p>
            <a:pPr lvl="1"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El cliente controla la interacción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Modelo de autoservicio personalizado, sin presiones para la compra		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08559688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98E55-31F9-4284-814E-54D7BF11BA96}" type="slidenum">
              <a:rPr lang="es-ES" altLang="es-MX"/>
              <a:pPr/>
              <a:t>122</a:t>
            </a:fld>
            <a:endParaRPr lang="es-ES" altLang="es-MX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Diferencias entre los Negocios electrónicos y los tradicionales</a:t>
            </a:r>
            <a:endParaRPr lang="es-ES" altLang="es-MX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459287"/>
          </a:xfrm>
        </p:spPr>
        <p:txBody>
          <a:bodyPr/>
          <a:lstStyle/>
          <a:p>
            <a:r>
              <a:rPr lang="es-MX" altLang="es-MX"/>
              <a:t>Conocimiento del comportamiento del cliente</a:t>
            </a:r>
          </a:p>
          <a:p>
            <a:pPr lvl="1"/>
            <a:r>
              <a:rPr lang="es-MX" altLang="es-MX"/>
              <a:t>Sitios Web visitados, compras y montos, etc. Para ofrecerle servicios personalizados</a:t>
            </a:r>
          </a:p>
          <a:p>
            <a:pPr lvl="1"/>
            <a:endParaRPr lang="es-MX" altLang="es-MX"/>
          </a:p>
          <a:p>
            <a:r>
              <a:rPr lang="es-MX" altLang="es-MX"/>
              <a:t>Economía de redes</a:t>
            </a:r>
          </a:p>
          <a:p>
            <a:pPr lvl="1"/>
            <a:r>
              <a:rPr lang="es-MX" altLang="es-MX"/>
              <a:t>El valor para el cliente se determina por la cantidad de personas que adoptan la tecnología</a:t>
            </a:r>
          </a:p>
          <a:p>
            <a:pPr lvl="1"/>
            <a:endParaRPr lang="es-MX" altLang="es-MX"/>
          </a:p>
          <a:p>
            <a:r>
              <a:rPr lang="es-MX" altLang="es-MX"/>
              <a:t>Los negocios electrónicos tienen características únicas y está creciendo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389676053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BB0D4-B036-4901-9D9F-BF46E0933895}" type="slidenum">
              <a:rPr lang="es-ES" altLang="es-MX"/>
              <a:pPr/>
              <a:t>123</a:t>
            </a:fld>
            <a:endParaRPr lang="es-ES" altLang="es-MX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altLang="es-MX"/>
              <a:t>Limitaciones técnicas de los Negocios Electrónicos</a:t>
            </a:r>
            <a:endParaRPr lang="en-US" altLang="es-MX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230687"/>
          </a:xfrm>
        </p:spPr>
        <p:txBody>
          <a:bodyPr/>
          <a:lstStyle/>
          <a:p>
            <a:endParaRPr lang="es-ES_tradnl" altLang="es-MX" sz="1400"/>
          </a:p>
          <a:p>
            <a:r>
              <a:rPr lang="es-ES_tradnl" altLang="es-MX"/>
              <a:t>Falta de seguridad, confiabilidad y algunos estándares</a:t>
            </a:r>
          </a:p>
          <a:p>
            <a:endParaRPr lang="es-ES_tradnl" altLang="es-MX"/>
          </a:p>
          <a:p>
            <a:r>
              <a:rPr lang="es-ES_tradnl" altLang="es-MX"/>
              <a:t>Insuficiente ancho de banda de telecomunicaciones</a:t>
            </a:r>
          </a:p>
          <a:p>
            <a:endParaRPr lang="es-ES_tradnl" altLang="es-MX"/>
          </a:p>
          <a:p>
            <a:r>
              <a:rPr lang="es-ES_tradnl" altLang="es-MX"/>
              <a:t>Herramientas de desarrollo de software todavía en evolución</a:t>
            </a:r>
          </a:p>
          <a:p>
            <a:endParaRPr lang="es-ES_tradnl" altLang="es-MX"/>
          </a:p>
          <a:p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59313772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A4A4-80DF-4FB1-B110-3D5FC33A94DE}" type="slidenum">
              <a:rPr lang="es-ES" altLang="es-MX"/>
              <a:pPr/>
              <a:t>124</a:t>
            </a:fld>
            <a:endParaRPr lang="es-ES" altLang="es-MX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altLang="es-MX"/>
              <a:t>Limitaciones técnicas de los Negocios Electrónicos</a:t>
            </a:r>
            <a:endParaRPr lang="en-US" altLang="es-MX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endParaRPr lang="es-ES_tradnl" altLang="es-MX" sz="1600"/>
          </a:p>
          <a:p>
            <a:r>
              <a:rPr lang="es-ES_tradnl" altLang="es-MX"/>
              <a:t>Dificultades para integrar el software de comercio electrónico con los sistemas empresariales actuales</a:t>
            </a:r>
          </a:p>
          <a:p>
            <a:endParaRPr lang="es-ES_tradnl" altLang="es-MX"/>
          </a:p>
          <a:p>
            <a:r>
              <a:rPr lang="es-ES_tradnl" altLang="es-MX"/>
              <a:t>Los proveedores requieren servidores Web y redes </a:t>
            </a:r>
          </a:p>
          <a:p>
            <a:endParaRPr lang="es-ES_tradnl" altLang="es-MX"/>
          </a:p>
          <a:p>
            <a:r>
              <a:rPr lang="es-ES_tradnl" altLang="es-MX"/>
              <a:t>Seguridad y privacidad en ambientes B2B</a:t>
            </a:r>
          </a:p>
          <a:p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662612364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2DE1E-F7C4-4774-971D-5E16EC152D69}" type="slidenum">
              <a:rPr lang="es-ES" altLang="es-MX"/>
              <a:pPr/>
              <a:t>125</a:t>
            </a:fld>
            <a:endParaRPr lang="es-ES" altLang="es-MX"/>
          </a:p>
        </p:txBody>
      </p:sp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altLang="es-MX"/>
              <a:t>Limitaciones no técnicas de los Negocios Electrónicos</a:t>
            </a:r>
            <a:endParaRPr lang="en-US" altLang="es-MX"/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r>
              <a:rPr lang="es-ES_tradnl" altLang="es-MX">
                <a:solidFill>
                  <a:schemeClr val="tx1"/>
                </a:solidFill>
              </a:rPr>
              <a:t>Altos costos internos de desarrollo y falta de experiencia</a:t>
            </a:r>
          </a:p>
          <a:p>
            <a:endParaRPr lang="es-ES_tradnl" altLang="es-MX" dirty="0">
              <a:solidFill>
                <a:schemeClr val="tx1"/>
              </a:solidFill>
            </a:endParaRPr>
          </a:p>
          <a:p>
            <a:r>
              <a:rPr lang="es-ES_tradnl" altLang="es-MX" dirty="0">
                <a:solidFill>
                  <a:schemeClr val="tx1"/>
                </a:solidFill>
              </a:rPr>
              <a:t>Falta de confianza y resistencia del consumidor, no conoce la empresa  (desconfianza a medios de pago)</a:t>
            </a:r>
          </a:p>
          <a:p>
            <a:endParaRPr lang="es-ES_tradnl" altLang="es-MX" dirty="0">
              <a:solidFill>
                <a:schemeClr val="tx1"/>
              </a:solidFill>
            </a:endParaRPr>
          </a:p>
          <a:p>
            <a:r>
              <a:rPr lang="es-ES_tradnl" altLang="es-MX" dirty="0">
                <a:solidFill>
                  <a:schemeClr val="tx1"/>
                </a:solidFill>
              </a:rPr>
              <a:t>Vacíos legales y falta de regulaciones</a:t>
            </a:r>
            <a:endParaRPr lang="en-US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888334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DB174-2876-4DEA-AE54-C8BF6C1CD191}" type="slidenum">
              <a:rPr lang="es-ES" altLang="es-MX"/>
              <a:pPr/>
              <a:t>126</a:t>
            </a:fld>
            <a:endParaRPr lang="es-ES" altLang="es-MX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altLang="es-MX"/>
              <a:t>Limitaciones no técnicas de los Negocios Electrónicos</a:t>
            </a:r>
            <a:endParaRPr lang="en-US" altLang="es-MX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s-MX" dirty="0">
                <a:solidFill>
                  <a:schemeClr val="tx1"/>
                </a:solidFill>
              </a:rPr>
              <a:t>Falta de servicios de soporte (altos costos de conexión y teléfono)</a:t>
            </a:r>
          </a:p>
          <a:p>
            <a:pPr>
              <a:lnSpc>
                <a:spcPct val="90000"/>
              </a:lnSpc>
            </a:pPr>
            <a:endParaRPr lang="es-ES_tradnl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s-MX" dirty="0">
                <a:solidFill>
                  <a:schemeClr val="tx1"/>
                </a:solidFill>
              </a:rPr>
              <a:t>Falta de masa crítica de consumidores en algunas áreas (pocas </a:t>
            </a:r>
            <a:r>
              <a:rPr lang="es-ES_tradnl" altLang="es-MX" dirty="0" err="1">
                <a:solidFill>
                  <a:schemeClr val="tx1"/>
                </a:solidFill>
              </a:rPr>
              <a:t>PCs</a:t>
            </a:r>
            <a:r>
              <a:rPr lang="es-ES_tradnl" altLang="es-MX" dirty="0">
                <a:solidFill>
                  <a:schemeClr val="tx1"/>
                </a:solidFill>
              </a:rPr>
              <a:t>, Bajo PIB)</a:t>
            </a:r>
          </a:p>
          <a:p>
            <a:pPr>
              <a:lnSpc>
                <a:spcPct val="90000"/>
              </a:lnSpc>
            </a:pPr>
            <a:endParaRPr lang="es-ES_tradnl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s-MX" dirty="0">
                <a:solidFill>
                  <a:schemeClr val="tx1"/>
                </a:solidFill>
              </a:rPr>
              <a:t>Puede resultar en ruptura de las relaciones humanas</a:t>
            </a:r>
          </a:p>
          <a:p>
            <a:pPr>
              <a:lnSpc>
                <a:spcPct val="90000"/>
              </a:lnSpc>
            </a:pPr>
            <a:endParaRPr lang="es-ES_tradnl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s-MX" dirty="0">
                <a:solidFill>
                  <a:schemeClr val="tx1"/>
                </a:solidFill>
              </a:rPr>
              <a:t>Falta de acceso al Internet </a:t>
            </a:r>
            <a:endParaRPr lang="en-US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89864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34C2C-681B-4B32-B8DB-52500D7B31F0}" type="slidenum">
              <a:rPr lang="es-ES" altLang="es-MX"/>
              <a:pPr/>
              <a:t>127</a:t>
            </a:fld>
            <a:endParaRPr lang="es-ES" altLang="es-MX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Algunos temores en los </a:t>
            </a:r>
            <a:br>
              <a:rPr lang="es-MX" altLang="es-MX"/>
            </a:br>
            <a:r>
              <a:rPr lang="es-MX" altLang="es-MX"/>
              <a:t>negocios en línea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/>
              <a:t>Conflicto entre canales, menos intermediarios</a:t>
            </a:r>
          </a:p>
          <a:p>
            <a:endParaRPr lang="es-MX" altLang="es-MX"/>
          </a:p>
          <a:p>
            <a:r>
              <a:rPr lang="es-MX" altLang="es-MX"/>
              <a:t>Competencia mundial</a:t>
            </a:r>
          </a:p>
          <a:p>
            <a:endParaRPr lang="es-MX" altLang="es-MX"/>
          </a:p>
          <a:p>
            <a:r>
              <a:rPr lang="es-MX" altLang="es-MX"/>
              <a:t>Derechos de autor fácilmente evadidos</a:t>
            </a:r>
          </a:p>
          <a:p>
            <a:endParaRPr lang="es-MX" altLang="es-MX"/>
          </a:p>
          <a:p>
            <a:r>
              <a:rPr lang="es-MX" altLang="es-MX"/>
              <a:t>Aceptación del canal por los clientes</a:t>
            </a:r>
          </a:p>
          <a:p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786959138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12D68-C463-42B9-834C-2E782D434FAD}" type="slidenum">
              <a:rPr lang="es-ES" altLang="es-MX"/>
              <a:pPr/>
              <a:t>128</a:t>
            </a:fld>
            <a:endParaRPr lang="es-ES" altLang="es-MX"/>
          </a:p>
        </p:txBody>
      </p:sp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Algunos temores en </a:t>
            </a:r>
            <a:br>
              <a:rPr lang="es-MX" altLang="es-MX"/>
            </a:br>
            <a:r>
              <a:rPr lang="es-MX" altLang="es-MX"/>
              <a:t>los negocios en línea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/>
              <a:t>Poca fidelidad de los clientes (distancia Click)</a:t>
            </a:r>
          </a:p>
          <a:p>
            <a:endParaRPr lang="es-MX" altLang="es-MX"/>
          </a:p>
          <a:p>
            <a:r>
              <a:rPr lang="es-MX" altLang="es-MX"/>
              <a:t>Precios más bajos y mayor calidad</a:t>
            </a:r>
          </a:p>
          <a:p>
            <a:endParaRPr lang="es-MX" altLang="es-MX"/>
          </a:p>
          <a:p>
            <a:r>
              <a:rPr lang="es-MX" altLang="es-MX"/>
              <a:t>Comparación en línea de proveedores</a:t>
            </a:r>
          </a:p>
          <a:p>
            <a:endParaRPr lang="es-MX" altLang="es-MX"/>
          </a:p>
          <a:p>
            <a:r>
              <a:rPr lang="es-MX" altLang="es-MX"/>
              <a:t>Dudas sobre la factibilidad de estar en red</a:t>
            </a:r>
          </a:p>
        </p:txBody>
      </p:sp>
    </p:spTree>
    <p:extLst>
      <p:ext uri="{BB962C8B-B14F-4D97-AF65-F5344CB8AC3E}">
        <p14:creationId xmlns:p14="http://schemas.microsoft.com/office/powerpoint/2010/main" val="120379544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A5C1-A66A-482D-8A81-C59721A368BA}" type="slidenum">
              <a:rPr lang="es-ES" altLang="es-MX"/>
              <a:pPr/>
              <a:t>129</a:t>
            </a:fld>
            <a:endParaRPr lang="es-ES" altLang="es-MX"/>
          </a:p>
        </p:txBody>
      </p:sp>
      <p:sp>
        <p:nvSpPr>
          <p:cNvPr id="243716" name="Rectangle 4"/>
          <p:cNvSpPr>
            <a:spLocks noChangeArrowheads="1"/>
          </p:cNvSpPr>
          <p:nvPr/>
        </p:nvSpPr>
        <p:spPr bwMode="auto">
          <a:xfrm>
            <a:off x="611560" y="2759471"/>
            <a:ext cx="7273925" cy="11509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Negocios electrónicos o E-Business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 dirty="0"/>
              <a:t>Los componentes principales del E-Business son:</a:t>
            </a:r>
          </a:p>
          <a:p>
            <a:pPr lvl="1">
              <a:buFont typeface="Wingdings" panose="05000000000000000000" pitchFamily="2" charset="2"/>
              <a:buNone/>
            </a:pPr>
            <a:endParaRPr lang="es-MX" altLang="es-MX" sz="3600" b="1" dirty="0"/>
          </a:p>
          <a:p>
            <a:pPr lvl="1">
              <a:buFont typeface="Wingdings" panose="05000000000000000000" pitchFamily="2" charset="2"/>
              <a:buNone/>
            </a:pPr>
            <a:r>
              <a:rPr lang="es-MX" altLang="es-MX" sz="3600" dirty="0">
                <a:solidFill>
                  <a:schemeClr val="tx1"/>
                </a:solidFill>
              </a:rPr>
              <a:t>EB = EC+ BI+ ERP + CRM+ SCM</a:t>
            </a:r>
          </a:p>
        </p:txBody>
      </p:sp>
    </p:spTree>
    <p:extLst>
      <p:ext uri="{BB962C8B-B14F-4D97-AF65-F5344CB8AC3E}">
        <p14:creationId xmlns:p14="http://schemas.microsoft.com/office/powerpoint/2010/main" val="3459015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051"/>
          <p:cNvSpPr txBox="1">
            <a:spLocks noChangeArrowheads="1"/>
          </p:cNvSpPr>
          <p:nvPr/>
        </p:nvSpPr>
        <p:spPr bwMode="auto">
          <a:xfrm>
            <a:off x="838200" y="1143000"/>
            <a:ext cx="746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Evolución histórica</a:t>
            </a:r>
            <a:endParaRPr lang="es-ES" sz="180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Rectangle 2052"/>
          <p:cNvSpPr>
            <a:spLocks noChangeArrowheads="1"/>
          </p:cNvSpPr>
          <p:nvPr/>
        </p:nvSpPr>
        <p:spPr bwMode="auto">
          <a:xfrm>
            <a:off x="3767138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2292" name="Text Box 2053"/>
          <p:cNvSpPr txBox="1">
            <a:spLocks noChangeArrowheads="1"/>
          </p:cNvSpPr>
          <p:nvPr/>
        </p:nvSpPr>
        <p:spPr bwMode="auto">
          <a:xfrm>
            <a:off x="304800" y="1600200"/>
            <a:ext cx="861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                                      Últimos treinta años</a:t>
            </a:r>
          </a:p>
          <a:p>
            <a:r>
              <a:rPr lang="es-ES" sz="180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       				</a:t>
            </a:r>
          </a:p>
        </p:txBody>
      </p:sp>
      <p:sp>
        <p:nvSpPr>
          <p:cNvPr id="12293" name="Rectangle 2054"/>
          <p:cNvSpPr>
            <a:spLocks noChangeArrowheads="1"/>
          </p:cNvSpPr>
          <p:nvPr/>
        </p:nvSpPr>
        <p:spPr bwMode="auto">
          <a:xfrm>
            <a:off x="3857625" y="2714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2294" name="Rectangle 2055"/>
          <p:cNvSpPr>
            <a:spLocks noChangeArrowheads="1"/>
          </p:cNvSpPr>
          <p:nvPr/>
        </p:nvSpPr>
        <p:spPr bwMode="auto">
          <a:xfrm>
            <a:off x="3857625" y="2714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2295" name="Rectangle 2057"/>
          <p:cNvSpPr>
            <a:spLocks noChangeArrowheads="1"/>
          </p:cNvSpPr>
          <p:nvPr/>
        </p:nvSpPr>
        <p:spPr bwMode="auto">
          <a:xfrm>
            <a:off x="3429000" y="228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AR"/>
          </a:p>
        </p:txBody>
      </p:sp>
      <p:pic>
        <p:nvPicPr>
          <p:cNvPr id="12296" name="Picture 2058" descr="http://www.gmi-mr.com/se_images/204379-659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827088" y="2106613"/>
            <a:ext cx="7402512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Rectangle 2059"/>
          <p:cNvSpPr>
            <a:spLocks noChangeArrowheads="1"/>
          </p:cNvSpPr>
          <p:nvPr/>
        </p:nvSpPr>
        <p:spPr bwMode="auto">
          <a:xfrm>
            <a:off x="250825" y="142875"/>
            <a:ext cx="8820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1600" b="1" i="1" dirty="0" smtClean="0">
                <a:latin typeface="Arial" pitchFamily="34" charset="0"/>
              </a:rPr>
              <a:t>Conceptos Generales</a:t>
            </a:r>
            <a:endParaRPr lang="es-ES" sz="1600" dirty="0">
              <a:solidFill>
                <a:schemeClr val="tx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1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4E96-75D7-4F38-B60D-AC92848BF872}" type="slidenum">
              <a:rPr lang="es-ES" altLang="es-MX"/>
              <a:pPr/>
              <a:t>130</a:t>
            </a:fld>
            <a:endParaRPr lang="es-ES" altLang="es-MX"/>
          </a:p>
        </p:txBody>
      </p:sp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E-Business ....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840287"/>
          </a:xfrm>
        </p:spPr>
        <p:txBody>
          <a:bodyPr/>
          <a:lstStyle/>
          <a:p>
            <a:r>
              <a:rPr lang="es-MX" altLang="es-MX"/>
              <a:t>EC – e-commerce</a:t>
            </a:r>
          </a:p>
          <a:p>
            <a:pPr lvl="1"/>
            <a:r>
              <a:rPr lang="es-MX" altLang="es-MX"/>
              <a:t>Canales de distribución y e-tailing</a:t>
            </a:r>
            <a:endParaRPr lang="es-MX" altLang="es-MX" sz="1200"/>
          </a:p>
          <a:p>
            <a:endParaRPr lang="es-MX" altLang="es-MX"/>
          </a:p>
          <a:p>
            <a:r>
              <a:rPr lang="es-MX" altLang="es-MX"/>
              <a:t>BI – Business Intelligence</a:t>
            </a:r>
          </a:p>
          <a:p>
            <a:pPr lvl="1"/>
            <a:r>
              <a:rPr lang="es-MX" altLang="es-MX"/>
              <a:t>Colección  de información primaria y secundaria sobre competidores, clientes, etc.</a:t>
            </a:r>
          </a:p>
          <a:p>
            <a:pPr lvl="1"/>
            <a:endParaRPr lang="es-MX" altLang="es-MX"/>
          </a:p>
          <a:p>
            <a:r>
              <a:rPr lang="es-MX" altLang="es-MX"/>
              <a:t>ERP – Enterprise resource planning</a:t>
            </a:r>
          </a:p>
          <a:p>
            <a:pPr lvl="1"/>
            <a:r>
              <a:rPr lang="es-MX" altLang="es-MX"/>
              <a:t>Operaciones de Back Office (pedidos, compras, facturación, control de inventarios)</a:t>
            </a:r>
          </a:p>
          <a:p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14392674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7E7EF-AE23-44AC-BEA1-14F06EEC874B}" type="slidenum">
              <a:rPr lang="es-ES" altLang="es-MX"/>
              <a:pPr/>
              <a:t>131</a:t>
            </a:fld>
            <a:endParaRPr lang="es-ES" altLang="es-MX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E-Business ....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840287"/>
          </a:xfrm>
        </p:spPr>
        <p:txBody>
          <a:bodyPr/>
          <a:lstStyle/>
          <a:p>
            <a:r>
              <a:rPr lang="es-MX" altLang="es-MX"/>
              <a:t>CRM – Customer relations management</a:t>
            </a:r>
          </a:p>
          <a:p>
            <a:pPr lvl="1"/>
            <a:endParaRPr lang="es-MX" altLang="es-MX"/>
          </a:p>
          <a:p>
            <a:pPr lvl="1"/>
            <a:r>
              <a:rPr lang="es-MX" altLang="es-MX"/>
              <a:t>Colección de todas las interacciones de puntos de contacto con el cliente (tienda de detalle, correo, teléfono, Internet) integradas para identificar un perfil del cliente, su comportamiento y preferencias. </a:t>
            </a:r>
          </a:p>
          <a:p>
            <a:pPr lvl="1"/>
            <a:endParaRPr lang="es-MX" altLang="es-MX"/>
          </a:p>
          <a:p>
            <a:pPr lvl="1"/>
            <a:r>
              <a:rPr lang="es-MX" altLang="es-MX"/>
              <a:t>Relaciones 1 a 1 para mantener la lealtad.</a:t>
            </a:r>
          </a:p>
        </p:txBody>
      </p:sp>
    </p:spTree>
    <p:extLst>
      <p:ext uri="{BB962C8B-B14F-4D97-AF65-F5344CB8AC3E}">
        <p14:creationId xmlns:p14="http://schemas.microsoft.com/office/powerpoint/2010/main" val="472576451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A2318-0A1A-425C-AF12-FA1F71ED354D}" type="slidenum">
              <a:rPr lang="es-ES" altLang="es-MX"/>
              <a:pPr/>
              <a:t>132</a:t>
            </a:fld>
            <a:endParaRPr lang="es-ES" altLang="es-MX"/>
          </a:p>
        </p:txBody>
      </p:sp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E-Business....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altLang="es-MX"/>
              <a:t>SCM – Gestión de la cadena de abastecimiento</a:t>
            </a:r>
          </a:p>
          <a:p>
            <a:pPr lvl="1">
              <a:lnSpc>
                <a:spcPct val="90000"/>
              </a:lnSpc>
            </a:pPr>
            <a:endParaRPr lang="es-MX" altLang="es-MX" sz="2000"/>
          </a:p>
          <a:p>
            <a:pPr lvl="1">
              <a:lnSpc>
                <a:spcPct val="90000"/>
              </a:lnSpc>
            </a:pPr>
            <a:r>
              <a:rPr lang="es-MX" altLang="es-MX"/>
              <a:t>Coordinación de canales de distribución de productos </a:t>
            </a:r>
          </a:p>
          <a:p>
            <a:pPr lvl="1">
              <a:lnSpc>
                <a:spcPct val="90000"/>
              </a:lnSpc>
            </a:pPr>
            <a:endParaRPr lang="es-MX" altLang="es-MX"/>
          </a:p>
          <a:p>
            <a:pPr lvl="1">
              <a:lnSpc>
                <a:spcPct val="90000"/>
              </a:lnSpc>
            </a:pPr>
            <a:r>
              <a:rPr lang="es-MX" altLang="es-MX"/>
              <a:t>Control automático de inventarios, cuando se vende el producto al mismo tiempo se ordena al proveedor</a:t>
            </a:r>
          </a:p>
          <a:p>
            <a:pPr lvl="1">
              <a:lnSpc>
                <a:spcPct val="90000"/>
              </a:lnSpc>
            </a:pPr>
            <a:endParaRPr lang="es-MX" altLang="es-MX"/>
          </a:p>
          <a:p>
            <a:pPr lvl="1">
              <a:lnSpc>
                <a:spcPct val="90000"/>
              </a:lnSpc>
            </a:pPr>
            <a:r>
              <a:rPr lang="es-MX" altLang="es-MX"/>
              <a:t>Coordinación de logística integrada de abastecimiento </a:t>
            </a:r>
          </a:p>
          <a:p>
            <a:pPr lvl="1"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400"/>
          </a:p>
        </p:txBody>
      </p:sp>
    </p:spTree>
    <p:extLst>
      <p:ext uri="{BB962C8B-B14F-4D97-AF65-F5344CB8AC3E}">
        <p14:creationId xmlns:p14="http://schemas.microsoft.com/office/powerpoint/2010/main" val="3620477789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93037" cy="1143000"/>
          </a:xfrm>
        </p:spPr>
        <p:txBody>
          <a:bodyPr/>
          <a:lstStyle/>
          <a:p>
            <a:r>
              <a:rPr lang="es-MX" dirty="0" smtClean="0"/>
              <a:t>Trabajo de Investigación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67544" y="2017713"/>
            <a:ext cx="8136904" cy="4114800"/>
          </a:xfrm>
        </p:spPr>
        <p:txBody>
          <a:bodyPr/>
          <a:lstStyle/>
          <a:p>
            <a:r>
              <a:rPr lang="es-MX" dirty="0" smtClean="0"/>
              <a:t>Piense en un proyecto de tecnología para colocar en Internet</a:t>
            </a:r>
          </a:p>
          <a:p>
            <a:pPr lvl="1"/>
            <a:r>
              <a:rPr lang="es-MX" dirty="0" smtClean="0"/>
              <a:t>¿Qué valor le podría dar a su negocio para colocarlo en Internet?</a:t>
            </a:r>
          </a:p>
          <a:p>
            <a:pPr lvl="1"/>
            <a:r>
              <a:rPr lang="es-MX" dirty="0" smtClean="0"/>
              <a:t>Defina a grandes rasgos el modelo </a:t>
            </a:r>
            <a:r>
              <a:rPr lang="es-MX" dirty="0" err="1" smtClean="0"/>
              <a:t>canvas</a:t>
            </a:r>
            <a:r>
              <a:rPr lang="es-MX" dirty="0" smtClean="0"/>
              <a:t> para implementar su idea</a:t>
            </a:r>
          </a:p>
          <a:p>
            <a:pPr marL="411480" lvl="1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723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40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8580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fld id="{66B03654-2D58-453F-B56B-1DFCF0B23CC2}" type="slidenum">
              <a:rPr lang="es-ES" altLang="es-MX"/>
              <a:pPr/>
              <a:t>134</a:t>
            </a:fld>
            <a:endParaRPr lang="es-ES" altLang="es-MX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altLang="es-MX" sz="3600" dirty="0"/>
              <a:t>3. Beneficios de los negocios electrónicos</a:t>
            </a:r>
            <a:endParaRPr lang="es-ES" altLang="es-MX" sz="3600" dirty="0"/>
          </a:p>
        </p:txBody>
      </p:sp>
    </p:spTree>
    <p:extLst>
      <p:ext uri="{BB962C8B-B14F-4D97-AF65-F5344CB8AC3E}">
        <p14:creationId xmlns:p14="http://schemas.microsoft.com/office/powerpoint/2010/main" val="1688563328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39EC-9DCF-4570-9FAA-2F447D1A1E6A}" type="slidenum">
              <a:rPr lang="es-ES" altLang="es-MX"/>
              <a:pPr/>
              <a:t>135</a:t>
            </a:fld>
            <a:endParaRPr lang="es-ES" altLang="es-MX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altLang="es-MX"/>
              <a:t>Beneficios a las organizaciones</a:t>
            </a:r>
            <a:endParaRPr lang="en-US" altLang="es-MX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r>
              <a:rPr lang="es-ES_tradnl" altLang="es-MX"/>
              <a:t>Expande los negocios al ámbito nacional e internacional</a:t>
            </a:r>
          </a:p>
          <a:p>
            <a:endParaRPr lang="es-ES_tradnl" altLang="es-MX"/>
          </a:p>
          <a:p>
            <a:r>
              <a:rPr lang="es-ES_tradnl" altLang="es-MX"/>
              <a:t>Reduce los costos de manejo de información basada en papel</a:t>
            </a:r>
          </a:p>
          <a:p>
            <a:endParaRPr lang="es-ES_tradnl" altLang="es-MX"/>
          </a:p>
          <a:p>
            <a:r>
              <a:rPr lang="es-ES_tradnl" altLang="es-MX"/>
              <a:t>Capacidad para crear negocios altamente especializados (</a:t>
            </a:r>
            <a:r>
              <a:rPr lang="es-ES_tradnl" altLang="es-MX">
                <a:hlinkClick r:id="rId2"/>
              </a:rPr>
              <a:t>www.dogtoys.com</a:t>
            </a:r>
            <a:r>
              <a:rPr lang="es-ES_tradnl" altLang="es-MX"/>
              <a:t> </a:t>
            </a:r>
            <a:r>
              <a:rPr lang="es-ES_tradnl" altLang="es-MX">
                <a:hlinkClick r:id="rId3"/>
              </a:rPr>
              <a:t>www.cattoys.com</a:t>
            </a:r>
            <a:r>
              <a:rPr lang="es-ES_tradnl" altLang="es-MX"/>
              <a:t>)</a:t>
            </a:r>
          </a:p>
          <a:p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2456320635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45C9-1278-4A53-811A-9B0B0F9E1213}" type="slidenum">
              <a:rPr lang="es-ES" altLang="es-MX"/>
              <a:pPr/>
              <a:t>136</a:t>
            </a:fld>
            <a:endParaRPr lang="es-ES" altLang="es-MX"/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altLang="es-MX"/>
              <a:t>Beneficios a las organizaciones</a:t>
            </a:r>
            <a:endParaRPr lang="en-US" altLang="es-MX"/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r>
              <a:rPr lang="es-ES_tradnl" altLang="es-MX" dirty="0">
                <a:solidFill>
                  <a:schemeClr val="tx1"/>
                </a:solidFill>
              </a:rPr>
              <a:t>Permite la operación de cadenas de valor en modo “</a:t>
            </a:r>
            <a:r>
              <a:rPr lang="es-ES_tradnl" altLang="es-MX" dirty="0" err="1">
                <a:solidFill>
                  <a:schemeClr val="tx1"/>
                </a:solidFill>
              </a:rPr>
              <a:t>Pull</a:t>
            </a:r>
            <a:r>
              <a:rPr lang="es-ES_tradnl" altLang="es-MX" dirty="0">
                <a:solidFill>
                  <a:schemeClr val="tx1"/>
                </a:solidFill>
              </a:rPr>
              <a:t>” iniciando con la orden del cliente para un servicio personalizado (Dell)</a:t>
            </a:r>
          </a:p>
          <a:p>
            <a:endParaRPr lang="es-ES_tradnl" altLang="es-MX" dirty="0">
              <a:solidFill>
                <a:schemeClr val="tx1"/>
              </a:solidFill>
            </a:endParaRPr>
          </a:p>
          <a:p>
            <a:r>
              <a:rPr lang="es-ES_tradnl" altLang="es-MX" dirty="0">
                <a:solidFill>
                  <a:schemeClr val="tx1"/>
                </a:solidFill>
              </a:rPr>
              <a:t>Mejora de la comunicación con los asociados de negocio </a:t>
            </a:r>
          </a:p>
          <a:p>
            <a:endParaRPr lang="es-ES_tradnl" altLang="es-MX" dirty="0">
              <a:solidFill>
                <a:schemeClr val="tx1"/>
              </a:solidFill>
            </a:endParaRPr>
          </a:p>
          <a:p>
            <a:r>
              <a:rPr lang="es-ES_tradnl" altLang="es-MX" dirty="0">
                <a:solidFill>
                  <a:schemeClr val="tx1"/>
                </a:solidFill>
              </a:rPr>
              <a:t>Mejora el servicio al cliente y reduce el tiempo de ciclo</a:t>
            </a:r>
            <a:endParaRPr lang="en-US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5434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C92F-2A8F-4AF4-9621-1761148150F3}" type="slidenum">
              <a:rPr lang="es-ES" altLang="es-MX"/>
              <a:pPr/>
              <a:t>137</a:t>
            </a:fld>
            <a:endParaRPr lang="es-ES" altLang="es-MX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Beneficios a las organizaciones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 dirty="0">
                <a:solidFill>
                  <a:schemeClr val="tx1"/>
                </a:solidFill>
              </a:rPr>
              <a:t>Muestras gratis por la red (música en formato MP3, imágenes JPEG, video MPEG)</a:t>
            </a:r>
          </a:p>
          <a:p>
            <a:endParaRPr lang="es-MX" altLang="es-MX" dirty="0">
              <a:solidFill>
                <a:schemeClr val="tx1"/>
              </a:solidFill>
            </a:endParaRPr>
          </a:p>
          <a:p>
            <a:r>
              <a:rPr lang="es-MX" altLang="es-MX" dirty="0">
                <a:solidFill>
                  <a:schemeClr val="tx1"/>
                </a:solidFill>
              </a:rPr>
              <a:t>Mejora de la lealtad del cliente</a:t>
            </a:r>
          </a:p>
          <a:p>
            <a:endParaRPr lang="es-MX" altLang="es-MX" dirty="0">
              <a:solidFill>
                <a:schemeClr val="tx1"/>
              </a:solidFill>
            </a:endParaRPr>
          </a:p>
          <a:p>
            <a:r>
              <a:rPr lang="es-MX" altLang="es-MX" dirty="0">
                <a:solidFill>
                  <a:schemeClr val="tx1"/>
                </a:solidFill>
              </a:rPr>
              <a:t>Mejora en ventas directas:</a:t>
            </a:r>
          </a:p>
          <a:p>
            <a:pPr lvl="1"/>
            <a:r>
              <a:rPr lang="es-MX" altLang="es-MX" dirty="0">
                <a:solidFill>
                  <a:schemeClr val="tx1"/>
                </a:solidFill>
              </a:rPr>
              <a:t>Promoción del producto </a:t>
            </a:r>
          </a:p>
          <a:p>
            <a:pPr lvl="1"/>
            <a:r>
              <a:rPr lang="es-MX" altLang="es-MX" dirty="0">
                <a:solidFill>
                  <a:schemeClr val="tx1"/>
                </a:solidFill>
              </a:rPr>
              <a:t>Canales directos de distribución</a:t>
            </a:r>
          </a:p>
        </p:txBody>
      </p:sp>
    </p:spTree>
    <p:extLst>
      <p:ext uri="{BB962C8B-B14F-4D97-AF65-F5344CB8AC3E}">
        <p14:creationId xmlns:p14="http://schemas.microsoft.com/office/powerpoint/2010/main" val="2833166205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3ECBC-FAF9-470D-996D-FD44D9F49427}" type="slidenum">
              <a:rPr lang="es-ES" altLang="es-MX"/>
              <a:pPr/>
              <a:t>138</a:t>
            </a:fld>
            <a:endParaRPr lang="es-ES" altLang="es-MX"/>
          </a:p>
        </p:txBody>
      </p:sp>
      <p:sp>
        <p:nvSpPr>
          <p:cNvPr id="2560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  Formato de compresión</a:t>
            </a:r>
            <a:endParaRPr lang="es-ES" altLang="es-MX"/>
          </a:p>
        </p:txBody>
      </p:sp>
      <p:sp>
        <p:nvSpPr>
          <p:cNvPr id="25600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459287"/>
          </a:xfrm>
        </p:spPr>
        <p:txBody>
          <a:bodyPr/>
          <a:lstStyle/>
          <a:p>
            <a:r>
              <a:rPr lang="es-MX" altLang="es-MX" sz="2400" dirty="0">
                <a:solidFill>
                  <a:schemeClr val="tx1"/>
                </a:solidFill>
              </a:rPr>
              <a:t>MPEG – </a:t>
            </a:r>
            <a:r>
              <a:rPr lang="es-MX" altLang="es-MX" sz="2400" dirty="0" err="1">
                <a:solidFill>
                  <a:schemeClr val="tx1"/>
                </a:solidFill>
              </a:rPr>
              <a:t>Moving</a:t>
            </a:r>
            <a:r>
              <a:rPr lang="es-MX" altLang="es-MX" sz="2400" dirty="0">
                <a:solidFill>
                  <a:schemeClr val="tx1"/>
                </a:solidFill>
              </a:rPr>
              <a:t> Picture </a:t>
            </a:r>
            <a:r>
              <a:rPr lang="es-MX" altLang="es-MX" sz="2400" dirty="0" err="1">
                <a:solidFill>
                  <a:schemeClr val="tx1"/>
                </a:solidFill>
              </a:rPr>
              <a:t>Expert</a:t>
            </a:r>
            <a:r>
              <a:rPr lang="es-MX" altLang="es-MX" sz="2400" dirty="0">
                <a:solidFill>
                  <a:schemeClr val="tx1"/>
                </a:solidFill>
              </a:rPr>
              <a:t> </a:t>
            </a:r>
            <a:r>
              <a:rPr lang="es-MX" altLang="es-MX" sz="2400" dirty="0" err="1">
                <a:solidFill>
                  <a:schemeClr val="tx1"/>
                </a:solidFill>
              </a:rPr>
              <a:t>Group</a:t>
            </a:r>
            <a:endParaRPr lang="es-MX" altLang="es-MX" sz="2400" dirty="0">
              <a:solidFill>
                <a:schemeClr val="tx1"/>
              </a:solidFill>
            </a:endParaRPr>
          </a:p>
          <a:p>
            <a:pPr lvl="1"/>
            <a:r>
              <a:rPr lang="es-MX" altLang="es-MX" sz="2000" dirty="0">
                <a:solidFill>
                  <a:schemeClr val="tx1"/>
                </a:solidFill>
              </a:rPr>
              <a:t>Desarrolló estándares para comprimir video MPEG-2 (</a:t>
            </a:r>
            <a:r>
              <a:rPr lang="es-MX" altLang="es-MX" sz="2000" dirty="0" err="1">
                <a:solidFill>
                  <a:schemeClr val="tx1"/>
                </a:solidFill>
              </a:rPr>
              <a:t>DVDs</a:t>
            </a:r>
            <a:r>
              <a:rPr lang="es-MX" altLang="es-MX" sz="2000" dirty="0">
                <a:solidFill>
                  <a:schemeClr val="tx1"/>
                </a:solidFill>
              </a:rPr>
              <a:t>, HDTV) y MPEG-4 para PDA, celulares. 100:1.</a:t>
            </a:r>
          </a:p>
          <a:p>
            <a:endParaRPr lang="es-MX" altLang="es-MX" sz="2400" dirty="0">
              <a:solidFill>
                <a:schemeClr val="tx1"/>
              </a:solidFill>
            </a:endParaRPr>
          </a:p>
          <a:p>
            <a:r>
              <a:rPr lang="es-MX" altLang="es-MX" dirty="0">
                <a:solidFill>
                  <a:schemeClr val="tx1"/>
                </a:solidFill>
              </a:rPr>
              <a:t>MP3 = MPEG Audio </a:t>
            </a:r>
            <a:r>
              <a:rPr lang="es-MX" altLang="es-MX" dirty="0" err="1">
                <a:solidFill>
                  <a:schemeClr val="tx1"/>
                </a:solidFill>
              </a:rPr>
              <a:t>Layer</a:t>
            </a:r>
            <a:r>
              <a:rPr lang="es-MX" altLang="es-MX" dirty="0">
                <a:solidFill>
                  <a:schemeClr val="tx1"/>
                </a:solidFill>
              </a:rPr>
              <a:t> 3</a:t>
            </a:r>
          </a:p>
          <a:p>
            <a:pPr lvl="1"/>
            <a:r>
              <a:rPr lang="es-MX" altLang="es-MX" sz="2000" dirty="0">
                <a:solidFill>
                  <a:schemeClr val="tx1"/>
                </a:solidFill>
              </a:rPr>
              <a:t>Compresión de audio a 12:1 para descarga por Web</a:t>
            </a:r>
          </a:p>
          <a:p>
            <a:pPr lvl="1"/>
            <a:r>
              <a:rPr lang="es-MX" altLang="es-MX" sz="2000" dirty="0">
                <a:solidFill>
                  <a:schemeClr val="tx1"/>
                </a:solidFill>
              </a:rPr>
              <a:t>Buena calidad de sonido, 44.1KHz 16 bits </a:t>
            </a:r>
            <a:r>
              <a:rPr lang="es-MX" altLang="es-MX" sz="2000" dirty="0" err="1">
                <a:solidFill>
                  <a:schemeClr val="tx1"/>
                </a:solidFill>
              </a:rPr>
              <a:t>estereo</a:t>
            </a:r>
            <a:r>
              <a:rPr lang="es-MX" altLang="es-MX" sz="2000" dirty="0">
                <a:solidFill>
                  <a:schemeClr val="tx1"/>
                </a:solidFill>
              </a:rPr>
              <a:t>, ha puesto en jaque a la industria del disco</a:t>
            </a:r>
          </a:p>
          <a:p>
            <a:endParaRPr lang="es-ES_tradnl" altLang="es-MX" sz="2400" dirty="0">
              <a:solidFill>
                <a:schemeClr val="tx1"/>
              </a:solidFill>
            </a:endParaRPr>
          </a:p>
          <a:p>
            <a:r>
              <a:rPr lang="es-ES_tradnl" altLang="es-MX" sz="2400" dirty="0">
                <a:solidFill>
                  <a:schemeClr val="tx1"/>
                </a:solidFill>
              </a:rPr>
              <a:t>Macromedia Flash, para animación</a:t>
            </a:r>
            <a:endParaRPr lang="es-MX" altLang="es-MX" sz="2400" dirty="0">
              <a:solidFill>
                <a:schemeClr val="tx1"/>
              </a:solidFill>
            </a:endParaRPr>
          </a:p>
          <a:p>
            <a:endParaRPr lang="es-ES" alt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54872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36BA-11AB-42D2-AACD-A25ABAE29D32}" type="slidenum">
              <a:rPr lang="es-ES" altLang="es-MX"/>
              <a:pPr/>
              <a:t>139</a:t>
            </a:fld>
            <a:endParaRPr lang="es-ES" altLang="es-MX"/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MX"/>
              <a:t>Beneficios a los consumidores</a:t>
            </a:r>
            <a:endParaRPr lang="en-US" altLang="es-MX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s-MX" dirty="0">
                <a:solidFill>
                  <a:schemeClr val="tx1"/>
                </a:solidFill>
              </a:rPr>
              <a:t>Les permite comprar las 24 horas durante 365 días desde cualquier parte</a:t>
            </a:r>
          </a:p>
          <a:p>
            <a:pPr>
              <a:lnSpc>
                <a:spcPct val="90000"/>
              </a:lnSpc>
            </a:pPr>
            <a:endParaRPr lang="es-ES_tradnl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s-MX" dirty="0">
                <a:solidFill>
                  <a:schemeClr val="tx1"/>
                </a:solidFill>
              </a:rPr>
              <a:t>Permite tener muchas alternativas de proveedores y productos, con información instantánea, comparando precios y condiciones</a:t>
            </a:r>
          </a:p>
          <a:p>
            <a:pPr>
              <a:lnSpc>
                <a:spcPct val="90000"/>
              </a:lnSpc>
            </a:pPr>
            <a:endParaRPr lang="es-ES_tradnl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s-MX" dirty="0">
                <a:solidFill>
                  <a:schemeClr val="tx1"/>
                </a:solidFill>
              </a:rPr>
              <a:t>Para productos digitalizados la entrega es rápida</a:t>
            </a:r>
          </a:p>
          <a:p>
            <a:pPr>
              <a:lnSpc>
                <a:spcPct val="90000"/>
              </a:lnSpc>
            </a:pPr>
            <a:endParaRPr lang="es-ES_tradnl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US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110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2423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95400"/>
            <a:ext cx="8713788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250825" y="142875"/>
            <a:ext cx="8820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1600" b="1" i="1" dirty="0" smtClean="0">
                <a:latin typeface="Arial" pitchFamily="34" charset="0"/>
              </a:rPr>
              <a:t>Conceptos Generales</a:t>
            </a:r>
            <a:endParaRPr lang="es-ES" sz="1600" dirty="0">
              <a:solidFill>
                <a:schemeClr val="tx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72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4F616-4B0C-4BAF-A178-664C81B639A5}" type="slidenum">
              <a:rPr lang="es-ES" altLang="es-MX"/>
              <a:pPr/>
              <a:t>140</a:t>
            </a:fld>
            <a:endParaRPr lang="es-ES" altLang="es-MX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Beneficios para el consumidor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459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s-MX" dirty="0">
                <a:solidFill>
                  <a:schemeClr val="tx1"/>
                </a:solidFill>
              </a:rPr>
              <a:t>Permite a los consumidores que interactúen con otros consumidores</a:t>
            </a:r>
            <a:endParaRPr lang="es-MX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MX" altLang="es-MX" dirty="0">
                <a:solidFill>
                  <a:schemeClr val="tx1"/>
                </a:solidFill>
              </a:rPr>
              <a:t>Sección de preguntas y respuestas más comunes en Web</a:t>
            </a: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MX" altLang="es-MX" dirty="0">
                <a:solidFill>
                  <a:schemeClr val="tx1"/>
                </a:solidFill>
              </a:rPr>
              <a:t>Despliegue de la información de pedidos y requisitos</a:t>
            </a: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MX" altLang="es-MX" dirty="0">
                <a:solidFill>
                  <a:schemeClr val="tx1"/>
                </a:solidFill>
              </a:rPr>
              <a:t>El cliente puede dar seguimiento en línea</a:t>
            </a: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s-MX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543364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B9EC-FAFF-4650-A7DC-AD7ACA4F9A4F}" type="slidenum">
              <a:rPr lang="es-ES" altLang="es-MX"/>
              <a:pPr/>
              <a:t>141</a:t>
            </a:fld>
            <a:endParaRPr lang="es-ES" altLang="es-MX"/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MX"/>
              <a:t>Beneficios a la sociedad</a:t>
            </a:r>
            <a:endParaRPr lang="en-US" altLang="es-MX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r>
              <a:rPr lang="es-ES_tradnl" altLang="es-MX" dirty="0">
                <a:solidFill>
                  <a:schemeClr val="tx1"/>
                </a:solidFill>
              </a:rPr>
              <a:t>Fomenta el trabajo en casa, reduciendo los viajes, contaminación y tráfico</a:t>
            </a:r>
          </a:p>
          <a:p>
            <a:endParaRPr lang="es-ES_tradnl" altLang="es-MX" dirty="0">
              <a:solidFill>
                <a:schemeClr val="tx1"/>
              </a:solidFill>
            </a:endParaRPr>
          </a:p>
          <a:p>
            <a:r>
              <a:rPr lang="es-ES_tradnl" altLang="es-MX" dirty="0">
                <a:solidFill>
                  <a:schemeClr val="tx1"/>
                </a:solidFill>
              </a:rPr>
              <a:t>Permite que la gente con menos recursos tengan acceso a mejores productos a bajos precios, incluyendo su educación</a:t>
            </a:r>
          </a:p>
          <a:p>
            <a:endParaRPr lang="es-ES_tradnl" altLang="es-MX" dirty="0">
              <a:solidFill>
                <a:schemeClr val="tx1"/>
              </a:solidFill>
            </a:endParaRPr>
          </a:p>
          <a:p>
            <a:r>
              <a:rPr lang="es-ES_tradnl" altLang="es-MX" dirty="0">
                <a:solidFill>
                  <a:schemeClr val="tx1"/>
                </a:solidFill>
              </a:rPr>
              <a:t>Facilita los servicios públicos gubernamentales y de asociaciones de apoyo</a:t>
            </a:r>
            <a:endParaRPr lang="en-US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250285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B660A-92A9-40A4-B9BC-75FDDEB9184C}" type="slidenum">
              <a:rPr lang="es-ES" altLang="es-MX"/>
              <a:pPr/>
              <a:t>142</a:t>
            </a:fld>
            <a:endParaRPr lang="es-ES" altLang="es-MX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Razones para comprar en Internet</a:t>
            </a:r>
            <a:endParaRPr lang="es-ES" altLang="es-MX"/>
          </a:p>
        </p:txBody>
      </p:sp>
      <p:graphicFrame>
        <p:nvGraphicFramePr>
          <p:cNvPr id="253991" name="Group 39"/>
          <p:cNvGraphicFramePr>
            <a:graphicFrameLocks noGrp="1"/>
          </p:cNvGraphicFramePr>
          <p:nvPr/>
        </p:nvGraphicFramePr>
        <p:xfrm>
          <a:off x="1524000" y="2024063"/>
          <a:ext cx="6096000" cy="4071938"/>
        </p:xfrm>
        <a:graphic>
          <a:graphicData uri="http://schemas.openxmlformats.org/drawingml/2006/table">
            <a:tbl>
              <a:tblPr/>
              <a:tblGrid>
                <a:gridCol w="495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Razones</a:t>
                      </a:r>
                      <a:endParaRPr kumimoji="0" lang="es-ES" altLang="es-MX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%</a:t>
                      </a:r>
                      <a:endParaRPr kumimoji="0" lang="es-ES" altLang="es-MX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5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Ahorra tiempo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60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Evita multitudes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48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Precios más bajos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48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Acceso art. limitados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32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Mejor selección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28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Mayor inf. Sobre el producto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22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Más fácil de comprar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14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9910879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96967-4AE9-4863-B318-AD57D25D042E}" type="slidenum">
              <a:rPr lang="es-ES" altLang="es-MX"/>
              <a:pPr/>
              <a:t>143</a:t>
            </a:fld>
            <a:endParaRPr lang="es-ES" altLang="es-MX"/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Razones para no comprar en Internet</a:t>
            </a:r>
            <a:endParaRPr lang="es-ES" altLang="es-MX"/>
          </a:p>
        </p:txBody>
      </p:sp>
      <p:graphicFrame>
        <p:nvGraphicFramePr>
          <p:cNvPr id="255015" name="Group 39"/>
          <p:cNvGraphicFramePr>
            <a:graphicFrameLocks noGrp="1"/>
          </p:cNvGraphicFramePr>
          <p:nvPr/>
        </p:nvGraphicFramePr>
        <p:xfrm>
          <a:off x="990600" y="2024063"/>
          <a:ext cx="7162800" cy="4064000"/>
        </p:xfrm>
        <a:graphic>
          <a:graphicData uri="http://schemas.openxmlformats.org/drawingml/2006/table">
            <a:tbl>
              <a:tblPr/>
              <a:tblGrid>
                <a:gridCol w="601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Razones</a:t>
                      </a:r>
                      <a:endParaRPr kumimoji="0" lang="es-ES" altLang="es-MX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%</a:t>
                      </a:r>
                      <a:endParaRPr kumimoji="0" lang="es-ES" altLang="es-MX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Costo de los envíos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51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No poder tocar los productos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42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Dificultad de devolución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32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Dudas por tarjeta de crédito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24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No se puede preguntar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24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Descarga lenta del sitio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16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Dudas sobre tiempo de entrega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defRPr sz="2400">
                          <a:solidFill>
                            <a:srgbClr val="FFFF00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defRPr sz="20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10</a:t>
                      </a:r>
                      <a:endParaRPr kumimoji="0" lang="es-ES" alt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7274105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E4E-1C12-4B03-9C4D-C1827AC1E123}" type="slidenum">
              <a:rPr lang="es-ES" altLang="es-MX"/>
              <a:pPr/>
              <a:t>144</a:t>
            </a:fld>
            <a:endParaRPr lang="es-ES" altLang="es-MX"/>
          </a:p>
        </p:txBody>
      </p:sp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altLang="es-MX"/>
              <a:t>Impactos de los negocios electrónicos</a:t>
            </a:r>
            <a:endParaRPr lang="en-US" altLang="es-MX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427912" cy="4535487"/>
          </a:xfrm>
        </p:spPr>
        <p:txBody>
          <a:bodyPr/>
          <a:lstStyle/>
          <a:p>
            <a:r>
              <a:rPr lang="es-ES_tradnl" altLang="es-MX" dirty="0">
                <a:solidFill>
                  <a:schemeClr val="tx1"/>
                </a:solidFill>
              </a:rPr>
              <a:t>Creación de nuevos productos, servicios y modelos de negocio</a:t>
            </a:r>
          </a:p>
          <a:p>
            <a:endParaRPr lang="es-ES_tradnl" altLang="es-MX" dirty="0">
              <a:solidFill>
                <a:schemeClr val="tx1"/>
              </a:solidFill>
            </a:endParaRPr>
          </a:p>
          <a:p>
            <a:r>
              <a:rPr lang="es-ES_tradnl" altLang="es-MX" dirty="0">
                <a:solidFill>
                  <a:schemeClr val="tx1"/>
                </a:solidFill>
              </a:rPr>
              <a:t>Sistemas de pagos electrónicos y dinero electrónico</a:t>
            </a:r>
          </a:p>
          <a:p>
            <a:endParaRPr lang="es-ES_tradnl" altLang="es-MX" dirty="0">
              <a:solidFill>
                <a:schemeClr val="tx1"/>
              </a:solidFill>
            </a:endParaRPr>
          </a:p>
          <a:p>
            <a:r>
              <a:rPr lang="es-ES_tradnl" altLang="es-MX" dirty="0">
                <a:solidFill>
                  <a:schemeClr val="tx1"/>
                </a:solidFill>
              </a:rPr>
              <a:t>Nuevas formas de administración de recursos humanos: reclutamiento, evaluación, promoción, capacitación.</a:t>
            </a:r>
          </a:p>
          <a:p>
            <a:endParaRPr lang="es-ES_tradnl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6191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40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8580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fld id="{D05B74FF-3E81-4BB3-B317-501BD00A0D00}" type="slidenum">
              <a:rPr lang="es-ES" altLang="es-MX"/>
              <a:pPr/>
              <a:t>145</a:t>
            </a:fld>
            <a:endParaRPr lang="es-ES" altLang="es-MX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altLang="es-MX" sz="2800" dirty="0"/>
              <a:t>4. Organizaciones relacionadas con el comercio electrónico</a:t>
            </a:r>
            <a:endParaRPr lang="es-ES" altLang="es-MX" sz="2800" dirty="0"/>
          </a:p>
        </p:txBody>
      </p:sp>
    </p:spTree>
    <p:extLst>
      <p:ext uri="{BB962C8B-B14F-4D97-AF65-F5344CB8AC3E}">
        <p14:creationId xmlns:p14="http://schemas.microsoft.com/office/powerpoint/2010/main" val="1966115438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96009-728E-4409-9B32-4EB4758678BC}" type="slidenum">
              <a:rPr lang="es-ES" altLang="es-MX"/>
              <a:pPr/>
              <a:t>146</a:t>
            </a:fld>
            <a:endParaRPr lang="es-ES" altLang="es-MX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Instituciones relacionadas con el Comercio Electrónico en México</a:t>
            </a:r>
            <a:endParaRPr lang="es-ES" altLang="es-MX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840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altLang="es-MX" sz="2400"/>
              <a:t>AMECE</a:t>
            </a:r>
          </a:p>
          <a:p>
            <a:pPr lvl="1">
              <a:lnSpc>
                <a:spcPct val="90000"/>
              </a:lnSpc>
            </a:pPr>
            <a:r>
              <a:rPr lang="es-MX" altLang="es-MX" sz="2000"/>
              <a:t>Asociación Mexicana de Estándares para el Comercio Electrónico con más de 15000 empresas asociadas</a:t>
            </a:r>
          </a:p>
          <a:p>
            <a:pPr lvl="1">
              <a:lnSpc>
                <a:spcPct val="90000"/>
              </a:lnSpc>
            </a:pPr>
            <a:endParaRPr lang="es-MX" altLang="es-MX" sz="2000"/>
          </a:p>
          <a:p>
            <a:pPr>
              <a:lnSpc>
                <a:spcPct val="90000"/>
              </a:lnSpc>
            </a:pPr>
            <a:r>
              <a:rPr lang="es-MX" altLang="es-MX" sz="2400"/>
              <a:t>AMIPCI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Asociación Mexicana de la Industria Publicitaria y Comercial de Internet, conformada por los portales principales</a:t>
            </a:r>
          </a:p>
          <a:p>
            <a:pPr lvl="1"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 sz="2400"/>
              <a:t>CANIETI</a:t>
            </a:r>
          </a:p>
          <a:p>
            <a:pPr lvl="1">
              <a:lnSpc>
                <a:spcPct val="90000"/>
              </a:lnSpc>
            </a:pPr>
            <a:r>
              <a:rPr lang="es-MX" altLang="es-MX" sz="2000"/>
              <a:t>Cámara Nacional de Industrias Electrónicas de Telecomunicaciones e Informática, incluye la “Alianza E-Commerce” </a:t>
            </a:r>
            <a:endParaRPr lang="es-ES" altLang="es-MX" sz="2000"/>
          </a:p>
        </p:txBody>
      </p:sp>
    </p:spTree>
    <p:extLst>
      <p:ext uri="{BB962C8B-B14F-4D97-AF65-F5344CB8AC3E}">
        <p14:creationId xmlns:p14="http://schemas.microsoft.com/office/powerpoint/2010/main" val="3027832917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5ED0-80BA-4B3B-83FA-73010A4E7631}" type="slidenum">
              <a:rPr lang="es-ES" altLang="es-MX"/>
              <a:pPr/>
              <a:t>147</a:t>
            </a:fld>
            <a:endParaRPr lang="es-ES" altLang="es-MX"/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Instituciones relacionadas con el Comercio Electrónico en México</a:t>
            </a:r>
            <a:endParaRPr lang="es-ES" altLang="es-MX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 dirty="0" smtClean="0"/>
              <a:t>AMITI</a:t>
            </a:r>
            <a:endParaRPr lang="es-MX" altLang="es-MX" dirty="0"/>
          </a:p>
          <a:p>
            <a:pPr lvl="1"/>
            <a:r>
              <a:rPr lang="es-MX" altLang="es-MX" dirty="0"/>
              <a:t>Asociación Mexicana de la Industria de Tecnologías de Información</a:t>
            </a:r>
          </a:p>
          <a:p>
            <a:pPr lvl="1"/>
            <a:endParaRPr lang="es-MX" altLang="es-MX" dirty="0"/>
          </a:p>
          <a:p>
            <a:r>
              <a:rPr lang="es-MX" altLang="es-MX" dirty="0"/>
              <a:t>Comité EDI de México y Grupos de trabajo</a:t>
            </a:r>
          </a:p>
          <a:p>
            <a:pPr lvl="1"/>
            <a:r>
              <a:rPr lang="es-MX" altLang="es-MX" dirty="0"/>
              <a:t>Dicta normas mexicanas relacionadas con el manejo de EDI</a:t>
            </a:r>
          </a:p>
          <a:p>
            <a:pPr lvl="1"/>
            <a:endParaRPr lang="es-MX" altLang="es-MX" dirty="0"/>
          </a:p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3256743569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8580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fld id="{338F31D2-AC2B-46AF-A108-287F1256C924}" type="slidenum">
              <a:rPr lang="es-ES" altLang="es-MX"/>
              <a:pPr/>
              <a:t>148</a:t>
            </a:fld>
            <a:endParaRPr lang="es-ES" altLang="es-MX"/>
          </a:p>
        </p:txBody>
      </p:sp>
      <p:sp>
        <p:nvSpPr>
          <p:cNvPr id="7475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altLang="es-MX" i="1"/>
              <a:t>Modelo de negocios electrónicos B2C</a:t>
            </a:r>
          </a:p>
        </p:txBody>
      </p:sp>
    </p:spTree>
    <p:extLst>
      <p:ext uri="{BB962C8B-B14F-4D97-AF65-F5344CB8AC3E}">
        <p14:creationId xmlns:p14="http://schemas.microsoft.com/office/powerpoint/2010/main" val="307012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88C5-66DC-4707-80B6-6D8716F65C63}" type="slidenum">
              <a:rPr lang="es-ES" altLang="es-MX"/>
              <a:pPr/>
              <a:t>149</a:t>
            </a:fld>
            <a:endParaRPr lang="es-ES" altLang="es-MX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Modelo B2C – Empresa a consumidor</a:t>
            </a:r>
            <a:endParaRPr lang="es-ES" altLang="es-MX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 dirty="0">
                <a:solidFill>
                  <a:schemeClr val="tx1"/>
                </a:solidFill>
              </a:rPr>
              <a:t>Portales ofreciendo productos, servicios o contenido para usuarios particulares</a:t>
            </a:r>
          </a:p>
          <a:p>
            <a:endParaRPr lang="es-MX" altLang="es-MX" dirty="0">
              <a:solidFill>
                <a:schemeClr val="tx1"/>
              </a:solidFill>
            </a:endParaRPr>
          </a:p>
          <a:p>
            <a:r>
              <a:rPr lang="es-MX" altLang="es-MX" dirty="0">
                <a:solidFill>
                  <a:schemeClr val="tx1"/>
                </a:solidFill>
              </a:rPr>
              <a:t>Permiten la consulta sobre productos y servicios, obtención de información gratuita</a:t>
            </a:r>
          </a:p>
          <a:p>
            <a:endParaRPr lang="es-ES_tradnl" altLang="es-MX" dirty="0">
              <a:solidFill>
                <a:schemeClr val="tx1"/>
              </a:solidFill>
            </a:endParaRPr>
          </a:p>
          <a:p>
            <a:r>
              <a:rPr lang="es-ES_tradnl" altLang="es-MX" dirty="0">
                <a:solidFill>
                  <a:schemeClr val="tx1"/>
                </a:solidFill>
              </a:rPr>
              <a:t>Amplia variedad de aplicaciones</a:t>
            </a:r>
            <a:endParaRPr lang="es-MX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49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838200" y="762000"/>
            <a:ext cx="7467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200" b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ADMINISTRACION DE RECURSOS INFORMATICOS</a:t>
            </a:r>
            <a:endParaRPr lang="es-E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50825" y="142875"/>
            <a:ext cx="8820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1600" b="1" i="1" dirty="0" smtClean="0">
                <a:latin typeface="Arial" pitchFamily="34" charset="0"/>
              </a:rPr>
              <a:t>Conceptos Generales</a:t>
            </a:r>
            <a:endParaRPr lang="es-ES" sz="1600" dirty="0">
              <a:solidFill>
                <a:schemeClr val="tx2"/>
              </a:solidFill>
              <a:latin typeface="Arial" pitchFamily="34" charset="0"/>
            </a:endParaRPr>
          </a:p>
        </p:txBody>
      </p:sp>
      <p:graphicFrame>
        <p:nvGraphicFramePr>
          <p:cNvPr id="1026" name="Object 0"/>
          <p:cNvGraphicFramePr>
            <a:graphicFrameLocks noChangeAspect="1"/>
          </p:cNvGraphicFramePr>
          <p:nvPr/>
        </p:nvGraphicFramePr>
        <p:xfrm>
          <a:off x="609600" y="1209675"/>
          <a:ext cx="7924800" cy="549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SmartDraw" r:id="rId3" imgW="7714440" imgH="5349240" progId="SmartDraw.2">
                  <p:embed/>
                </p:oleObj>
              </mc:Choice>
              <mc:Fallback>
                <p:oleObj name="SmartDraw" r:id="rId3" imgW="7714440" imgH="5349240" progId="SmartDraw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209675"/>
                        <a:ext cx="7924800" cy="549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328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330DE-5C33-4A0C-9289-1C1EAA9168AF}" type="slidenum">
              <a:rPr lang="es-ES" altLang="es-MX"/>
              <a:pPr/>
              <a:t>150</a:t>
            </a:fld>
            <a:endParaRPr lang="es-ES" altLang="es-MX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2995613" y="20050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MX"/>
          </a:p>
        </p:txBody>
      </p:sp>
      <p:pic>
        <p:nvPicPr>
          <p:cNvPr id="59395" name="Picture 3" descr="B2C model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05013"/>
            <a:ext cx="7467600" cy="431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Modelo de negocios B2C</a:t>
            </a:r>
          </a:p>
        </p:txBody>
      </p:sp>
    </p:spTree>
    <p:extLst>
      <p:ext uri="{BB962C8B-B14F-4D97-AF65-F5344CB8AC3E}">
        <p14:creationId xmlns:p14="http://schemas.microsoft.com/office/powerpoint/2010/main" val="135678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E96E4-76FE-4903-83B7-CD5598F03CFB}" type="slidenum">
              <a:rPr lang="es-ES" altLang="es-MX"/>
              <a:pPr/>
              <a:t>151</a:t>
            </a:fld>
            <a:endParaRPr lang="es-ES" altLang="es-MX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Modelo B2C – Tienda On line</a:t>
            </a:r>
            <a:endParaRPr lang="es-ES" altLang="es-MX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altLang="es-MX"/>
              <a:t>Sitio Web minorista que permite a un cliente, buscar, seleccionar y comprar un artículo</a:t>
            </a:r>
          </a:p>
          <a:p>
            <a:pPr>
              <a:lnSpc>
                <a:spcPct val="90000"/>
              </a:lnSpc>
            </a:pPr>
            <a:endParaRPr lang="es-MX" altLang="es-MX"/>
          </a:p>
          <a:p>
            <a:pPr>
              <a:lnSpc>
                <a:spcPct val="90000"/>
              </a:lnSpc>
            </a:pPr>
            <a:r>
              <a:rPr lang="es-MX" altLang="es-MX"/>
              <a:t>Elementos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Lista de productos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Carrito de compras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Proceso de pago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Gestión de envío</a:t>
            </a:r>
          </a:p>
          <a:p>
            <a:pPr lvl="1">
              <a:lnSpc>
                <a:spcPct val="90000"/>
              </a:lnSpc>
            </a:pPr>
            <a:r>
              <a:rPr lang="es-MX" altLang="es-MX"/>
              <a:t>Otros</a:t>
            </a: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03848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3963-96CA-42F8-AAAA-D3CC0D1B6DF3}" type="slidenum">
              <a:rPr lang="es-ES" altLang="es-MX"/>
              <a:pPr/>
              <a:t>152</a:t>
            </a:fld>
            <a:endParaRPr lang="es-ES" altLang="es-MX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Modelo B2C – Tiendas modelo</a:t>
            </a:r>
            <a:endParaRPr lang="es-ES" altLang="es-MX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 dirty="0"/>
              <a:t>Tienda directorio</a:t>
            </a:r>
          </a:p>
          <a:p>
            <a:pPr lvl="1"/>
            <a:r>
              <a:rPr lang="es-MX" altLang="es-MX" dirty="0"/>
              <a:t>Los productos se seleccionan de listas</a:t>
            </a:r>
          </a:p>
          <a:p>
            <a:pPr lvl="1"/>
            <a:r>
              <a:rPr lang="es-MX" altLang="es-MX" dirty="0"/>
              <a:t>Los textos o íconos son sencillos</a:t>
            </a:r>
          </a:p>
          <a:p>
            <a:pPr lvl="1"/>
            <a:r>
              <a:rPr lang="es-MX" altLang="es-MX" dirty="0">
                <a:cs typeface="Times New Roman" panose="02020603050405020304" pitchFamily="18" charset="0"/>
              </a:rPr>
              <a:t>No permite realizar comparaciones</a:t>
            </a:r>
          </a:p>
          <a:p>
            <a:pPr lvl="1"/>
            <a:r>
              <a:rPr lang="es-MX" altLang="es-MX" dirty="0">
                <a:cs typeface="Times New Roman" panose="02020603050405020304" pitchFamily="18" charset="0"/>
              </a:rPr>
              <a:t>No tiene motor de búsqueda</a:t>
            </a:r>
          </a:p>
          <a:p>
            <a:pPr lvl="1"/>
            <a:endParaRPr lang="es-MX" altLang="es-MX" i="1" dirty="0">
              <a:cs typeface="Times New Roman" panose="02020603050405020304" pitchFamily="18" charset="0"/>
            </a:endParaRPr>
          </a:p>
          <a:p>
            <a:pPr lvl="1"/>
            <a:r>
              <a:rPr lang="es-ES" altLang="es-MX" i="1" dirty="0">
                <a:cs typeface="Times New Roman" panose="02020603050405020304" pitchFamily="18" charset="0"/>
              </a:rPr>
              <a:t>Ejemplos</a:t>
            </a:r>
            <a:r>
              <a:rPr lang="es-ES" altLang="es-MX" dirty="0">
                <a:cs typeface="Times New Roman" panose="02020603050405020304" pitchFamily="18" charset="0"/>
              </a:rPr>
              <a:t>: </a:t>
            </a:r>
            <a:r>
              <a:rPr lang="es-ES" altLang="es-MX" dirty="0">
                <a:solidFill>
                  <a:srgbClr val="FFFF00"/>
                </a:solidFill>
                <a:cs typeface="Times New Roman" panose="02020603050405020304" pitchFamily="18" charset="0"/>
                <a:hlinkClick r:id="rId2"/>
              </a:rPr>
              <a:t>www.lapela.net</a:t>
            </a:r>
            <a:r>
              <a:rPr lang="es-ES" altLang="es-MX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s-ES" altLang="es-MX" dirty="0">
                <a:solidFill>
                  <a:srgbClr val="FFFF00"/>
                </a:solidFill>
                <a:cs typeface="Times New Roman" panose="02020603050405020304" pitchFamily="18" charset="0"/>
                <a:hlinkClick r:id="rId3"/>
              </a:rPr>
              <a:t>www.globax.org</a:t>
            </a:r>
            <a:r>
              <a:rPr lang="es-ES" altLang="es-MX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s-ES" altLang="es-MX" dirty="0">
                <a:solidFill>
                  <a:srgbClr val="FFFF00"/>
                </a:solidFill>
                <a:cs typeface="Times New Roman" panose="02020603050405020304" pitchFamily="18" charset="0"/>
                <a:hlinkClick r:id="rId4"/>
              </a:rPr>
              <a:t>www.maset.com</a:t>
            </a:r>
            <a:r>
              <a:rPr lang="es-ES" altLang="es-MX" dirty="0">
                <a:solidFill>
                  <a:srgbClr val="FFFF00"/>
                </a:solidFill>
                <a:cs typeface="Times New Roman" panose="02020603050405020304" pitchFamily="18" charset="0"/>
              </a:rPr>
              <a:t>, </a:t>
            </a:r>
            <a:r>
              <a:rPr lang="es-ES" altLang="es-MX" dirty="0">
                <a:solidFill>
                  <a:srgbClr val="FFFF00"/>
                </a:solidFill>
                <a:cs typeface="Times New Roman" panose="02020603050405020304" pitchFamily="18" charset="0"/>
                <a:hlinkClick r:id="rId5"/>
              </a:rPr>
              <a:t>supermercado.elcorteingles.es</a:t>
            </a:r>
            <a:endParaRPr lang="es-MX" altLang="es-MX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335644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23644-8D96-411B-B538-EC4BD417C6C3}" type="slidenum">
              <a:rPr lang="es-ES" altLang="es-MX"/>
              <a:pPr/>
              <a:t>153</a:t>
            </a:fld>
            <a:endParaRPr lang="es-ES" altLang="es-MX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Modelo B2C – Tiendas modelo</a:t>
            </a:r>
            <a:endParaRPr lang="es-ES" altLang="es-MX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altLang="es-MX" dirty="0"/>
              <a:t>Tienda catálogo </a:t>
            </a:r>
          </a:p>
          <a:p>
            <a:pPr lvl="1">
              <a:lnSpc>
                <a:spcPct val="90000"/>
              </a:lnSpc>
            </a:pPr>
            <a:r>
              <a:rPr lang="es-MX" altLang="es-MX" dirty="0">
                <a:cs typeface="Times New Roman" panose="02020603050405020304" pitchFamily="18" charset="0"/>
              </a:rPr>
              <a:t>Motor de búsqueda en base a ciertos criterios</a:t>
            </a:r>
          </a:p>
          <a:p>
            <a:pPr lvl="1">
              <a:lnSpc>
                <a:spcPct val="90000"/>
              </a:lnSpc>
            </a:pPr>
            <a:endParaRPr lang="es-MX" altLang="es-MX" dirty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es-MX" altLang="es-MX" dirty="0">
                <a:cs typeface="Times New Roman" panose="02020603050405020304" pitchFamily="18" charset="0"/>
              </a:rPr>
              <a:t>Permite el registro de usuarios</a:t>
            </a:r>
          </a:p>
          <a:p>
            <a:pPr lvl="1">
              <a:lnSpc>
                <a:spcPct val="90000"/>
              </a:lnSpc>
            </a:pPr>
            <a:endParaRPr lang="es-MX" altLang="es-MX" dirty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es-MX" altLang="es-MX" dirty="0">
                <a:cs typeface="Times New Roman" panose="02020603050405020304" pitchFamily="18" charset="0"/>
              </a:rPr>
              <a:t>Tiene una descripción amplia de los productos</a:t>
            </a:r>
          </a:p>
          <a:p>
            <a:pPr lvl="1">
              <a:lnSpc>
                <a:spcPct val="90000"/>
              </a:lnSpc>
            </a:pPr>
            <a:endParaRPr lang="es-MX" altLang="es-MX" dirty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es-ES" altLang="es-MX" i="1" dirty="0">
                <a:cs typeface="Times New Roman" panose="02020603050405020304" pitchFamily="18" charset="0"/>
              </a:rPr>
              <a:t>Ejemplos: </a:t>
            </a:r>
            <a:r>
              <a:rPr lang="es-ES" altLang="es-MX" i="1" dirty="0">
                <a:cs typeface="Times New Roman" panose="02020603050405020304" pitchFamily="18" charset="0"/>
                <a:hlinkClick r:id="rId2"/>
              </a:rPr>
              <a:t>www.queprecio.com</a:t>
            </a:r>
            <a:r>
              <a:rPr lang="es-ES" altLang="es-MX" i="1" dirty="0">
                <a:cs typeface="Times New Roman" panose="02020603050405020304" pitchFamily="18" charset="0"/>
              </a:rPr>
              <a:t>, </a:t>
            </a:r>
            <a:r>
              <a:rPr lang="es-ES" altLang="es-MX" i="1" dirty="0">
                <a:cs typeface="Times New Roman" panose="02020603050405020304" pitchFamily="18" charset="0"/>
                <a:hlinkClick r:id="rId3"/>
              </a:rPr>
              <a:t>www.crambo.es</a:t>
            </a:r>
            <a:r>
              <a:rPr lang="es-ES" altLang="es-MX" i="1" dirty="0">
                <a:cs typeface="Times New Roman" panose="02020603050405020304" pitchFamily="18" charset="0"/>
              </a:rPr>
              <a:t>, </a:t>
            </a:r>
            <a:r>
              <a:rPr lang="es-ES" altLang="es-MX" i="1" dirty="0">
                <a:cs typeface="Times New Roman" panose="02020603050405020304" pitchFamily="18" charset="0"/>
                <a:hlinkClick r:id="rId4"/>
              </a:rPr>
              <a:t>www.supertiendaviaplus.es</a:t>
            </a:r>
            <a:r>
              <a:rPr lang="es-ES" altLang="es-MX" i="1" dirty="0">
                <a:cs typeface="Times New Roman" panose="02020603050405020304" pitchFamily="18" charset="0"/>
              </a:rPr>
              <a:t>, </a:t>
            </a:r>
            <a:r>
              <a:rPr lang="es-ES" altLang="es-MX" i="1" dirty="0">
                <a:cs typeface="Times New Roman" panose="02020603050405020304" pitchFamily="18" charset="0"/>
                <a:hlinkClick r:id="rId5"/>
              </a:rPr>
              <a:t>www.recambiosnet.com</a:t>
            </a:r>
            <a:r>
              <a:rPr lang="es-ES" altLang="es-MX" i="1" dirty="0">
                <a:cs typeface="Times New Roman" panose="02020603050405020304" pitchFamily="18" charset="0"/>
              </a:rPr>
              <a:t> </a:t>
            </a:r>
            <a:endParaRPr lang="es-MX" altLang="es-MX" i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5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49C3-F131-4F2F-96B9-8E4DD0123F1B}" type="slidenum">
              <a:rPr lang="es-ES" altLang="es-MX"/>
              <a:pPr/>
              <a:t>154</a:t>
            </a:fld>
            <a:endParaRPr lang="es-ES" altLang="es-MX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Modelo B2C – Tiendas modelo</a:t>
            </a:r>
            <a:endParaRPr lang="es-ES" altLang="es-MX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 dirty="0"/>
              <a:t>Tienda revista </a:t>
            </a:r>
          </a:p>
          <a:p>
            <a:pPr lvl="1"/>
            <a:r>
              <a:rPr lang="es-MX" altLang="es-MX" dirty="0">
                <a:cs typeface="Times New Roman" panose="02020603050405020304" pitchFamily="18" charset="0"/>
              </a:rPr>
              <a:t>Tienda catálogo</a:t>
            </a:r>
          </a:p>
          <a:p>
            <a:pPr lvl="1"/>
            <a:r>
              <a:rPr lang="es-MX" altLang="es-MX" dirty="0">
                <a:cs typeface="Times New Roman" panose="02020603050405020304" pitchFamily="18" charset="0"/>
              </a:rPr>
              <a:t>Incluye rankings, consejos, noticias, etc.</a:t>
            </a:r>
          </a:p>
          <a:p>
            <a:pPr lvl="1"/>
            <a:r>
              <a:rPr lang="es-MX" altLang="es-MX" dirty="0">
                <a:cs typeface="Times New Roman" panose="02020603050405020304" pitchFamily="18" charset="0"/>
              </a:rPr>
              <a:t>Atraen y asesoran al cliente y alargan su estancia  </a:t>
            </a:r>
          </a:p>
          <a:p>
            <a:pPr lvl="1"/>
            <a:r>
              <a:rPr lang="es-MX" altLang="es-MX" dirty="0">
                <a:cs typeface="Times New Roman" panose="02020603050405020304" pitchFamily="18" charset="0"/>
              </a:rPr>
              <a:t>Permite interacción entre clientes</a:t>
            </a:r>
          </a:p>
          <a:p>
            <a:pPr lvl="1"/>
            <a:r>
              <a:rPr lang="es-MX" altLang="es-MX" dirty="0">
                <a:cs typeface="Times New Roman" panose="02020603050405020304" pitchFamily="18" charset="0"/>
              </a:rPr>
              <a:t>Ofrece recursos de ayuda </a:t>
            </a:r>
            <a:r>
              <a:rPr lang="es-MX" altLang="es-MX" dirty="0" err="1">
                <a:cs typeface="Times New Roman" panose="02020603050405020304" pitchFamily="18" charset="0"/>
              </a:rPr>
              <a:t>On</a:t>
            </a:r>
            <a:r>
              <a:rPr lang="es-MX" altLang="es-MX" dirty="0">
                <a:cs typeface="Times New Roman" panose="02020603050405020304" pitchFamily="18" charset="0"/>
              </a:rPr>
              <a:t> line elaborados</a:t>
            </a:r>
          </a:p>
          <a:p>
            <a:pPr lvl="1"/>
            <a:endParaRPr lang="es-MX" altLang="es-MX" dirty="0">
              <a:cs typeface="Times New Roman" panose="02020603050405020304" pitchFamily="18" charset="0"/>
            </a:endParaRPr>
          </a:p>
          <a:p>
            <a:pPr lvl="1"/>
            <a:r>
              <a:rPr lang="es-ES" altLang="es-MX" i="1" dirty="0">
                <a:cs typeface="Times New Roman" panose="02020603050405020304" pitchFamily="18" charset="0"/>
              </a:rPr>
              <a:t>Ejemplos</a:t>
            </a:r>
            <a:r>
              <a:rPr lang="es-ES" altLang="es-MX" dirty="0">
                <a:cs typeface="Times New Roman" panose="02020603050405020304" pitchFamily="18" charset="0"/>
              </a:rPr>
              <a:t>: </a:t>
            </a:r>
            <a:r>
              <a:rPr lang="es-ES" altLang="es-MX" dirty="0">
                <a:cs typeface="Times New Roman" panose="02020603050405020304" pitchFamily="18" charset="0"/>
                <a:hlinkClick r:id="rId2"/>
              </a:rPr>
              <a:t>www.crisol.es</a:t>
            </a:r>
            <a:r>
              <a:rPr lang="es-ES" altLang="es-MX" dirty="0">
                <a:cs typeface="Times New Roman" panose="02020603050405020304" pitchFamily="18" charset="0"/>
              </a:rPr>
              <a:t>, </a:t>
            </a:r>
            <a:r>
              <a:rPr lang="es-ES" altLang="es-MX" dirty="0">
                <a:cs typeface="Times New Roman" panose="02020603050405020304" pitchFamily="18" charset="0"/>
                <a:hlinkClick r:id="rId3"/>
              </a:rPr>
              <a:t>www.mundoreloj.com</a:t>
            </a:r>
            <a:r>
              <a:rPr lang="es-ES" altLang="es-MX" dirty="0">
                <a:cs typeface="Times New Roman" panose="02020603050405020304" pitchFamily="18" charset="0"/>
              </a:rPr>
              <a:t>, </a:t>
            </a:r>
            <a:r>
              <a:rPr lang="es-ES" altLang="es-MX" dirty="0">
                <a:cs typeface="Times New Roman" panose="02020603050405020304" pitchFamily="18" charset="0"/>
                <a:hlinkClick r:id="rId4"/>
              </a:rPr>
              <a:t>www.esmas.com/compras</a:t>
            </a:r>
            <a:r>
              <a:rPr lang="es-ES" altLang="es-MX" dirty="0">
                <a:cs typeface="Times New Roman" panose="02020603050405020304" pitchFamily="18" charset="0"/>
              </a:rPr>
              <a:t>, </a:t>
            </a:r>
            <a:r>
              <a:rPr lang="es-ES" altLang="es-MX" dirty="0">
                <a:cs typeface="Times New Roman" panose="02020603050405020304" pitchFamily="18" charset="0"/>
                <a:hlinkClick r:id="rId5"/>
              </a:rPr>
              <a:t>www.nike.com</a:t>
            </a:r>
            <a:r>
              <a:rPr lang="es-ES" altLang="es-MX" dirty="0">
                <a:cs typeface="Times New Roman" panose="02020603050405020304" pitchFamily="18" charset="0"/>
              </a:rPr>
              <a:t> </a:t>
            </a:r>
            <a:endParaRPr lang="es-MX" altLang="es-MX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576917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E0CA-C213-4325-A052-566047F07B17}" type="slidenum">
              <a:rPr lang="es-ES" altLang="es-MX"/>
              <a:pPr/>
              <a:t>155</a:t>
            </a:fld>
            <a:endParaRPr lang="es-ES" altLang="es-MX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Modelo B2C – Tiendas modelo</a:t>
            </a:r>
            <a:endParaRPr lang="es-ES" altLang="es-MX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altLang="es-MX" dirty="0"/>
              <a:t>Tienda inteligente </a:t>
            </a:r>
          </a:p>
          <a:p>
            <a:pPr lvl="1">
              <a:lnSpc>
                <a:spcPct val="90000"/>
              </a:lnSpc>
            </a:pPr>
            <a:r>
              <a:rPr lang="es-MX" altLang="es-MX" dirty="0">
                <a:cs typeface="Times New Roman" panose="02020603050405020304" pitchFamily="18" charset="0"/>
              </a:rPr>
              <a:t>Tienda revista</a:t>
            </a:r>
          </a:p>
          <a:p>
            <a:pPr lvl="1">
              <a:lnSpc>
                <a:spcPct val="90000"/>
              </a:lnSpc>
            </a:pPr>
            <a:endParaRPr lang="es-MX" altLang="es-MX" dirty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es-MX" altLang="es-MX" dirty="0">
                <a:cs typeface="Times New Roman" panose="02020603050405020304" pitchFamily="18" charset="0"/>
              </a:rPr>
              <a:t>Asesora y atiende al cliente según sus gustos e intereses</a:t>
            </a:r>
          </a:p>
          <a:p>
            <a:pPr lvl="1">
              <a:lnSpc>
                <a:spcPct val="90000"/>
              </a:lnSpc>
            </a:pPr>
            <a:endParaRPr lang="es-MX" altLang="es-MX" dirty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es-MX" altLang="es-MX" dirty="0">
                <a:cs typeface="Times New Roman" panose="02020603050405020304" pitchFamily="18" charset="0"/>
              </a:rPr>
              <a:t>Puede ser con inteligencia artificial o humano</a:t>
            </a:r>
          </a:p>
          <a:p>
            <a:pPr lvl="1">
              <a:lnSpc>
                <a:spcPct val="90000"/>
              </a:lnSpc>
            </a:pPr>
            <a:endParaRPr lang="es-MX" altLang="es-MX" dirty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es-ES" altLang="es-MX" i="1" dirty="0">
                <a:cs typeface="Times New Roman" panose="02020603050405020304" pitchFamily="18" charset="0"/>
              </a:rPr>
              <a:t>Ejemplos</a:t>
            </a:r>
            <a:r>
              <a:rPr lang="es-ES" altLang="es-MX" dirty="0">
                <a:cs typeface="Times New Roman" panose="02020603050405020304" pitchFamily="18" charset="0"/>
              </a:rPr>
              <a:t>: </a:t>
            </a:r>
            <a:r>
              <a:rPr lang="es-ES" altLang="es-MX" dirty="0">
                <a:cs typeface="Times New Roman" panose="02020603050405020304" pitchFamily="18" charset="0"/>
                <a:hlinkClick r:id="rId2"/>
              </a:rPr>
              <a:t>www.cdnow.com</a:t>
            </a:r>
            <a:r>
              <a:rPr lang="es-ES" altLang="es-MX" dirty="0">
                <a:cs typeface="Times New Roman" panose="02020603050405020304" pitchFamily="18" charset="0"/>
              </a:rPr>
              <a:t>, </a:t>
            </a:r>
            <a:r>
              <a:rPr lang="es-ES" altLang="es-MX" dirty="0">
                <a:cs typeface="Times New Roman" panose="02020603050405020304" pitchFamily="18" charset="0"/>
                <a:hlinkClick r:id="rId3"/>
              </a:rPr>
              <a:t>www.bol.com</a:t>
            </a:r>
            <a:r>
              <a:rPr lang="es-ES" altLang="es-MX" dirty="0">
                <a:cs typeface="Times New Roman" panose="02020603050405020304" pitchFamily="18" charset="0"/>
              </a:rPr>
              <a:t>, </a:t>
            </a:r>
            <a:r>
              <a:rPr lang="es-ES" altLang="es-MX" dirty="0">
                <a:cs typeface="Times New Roman" panose="02020603050405020304" pitchFamily="18" charset="0"/>
                <a:hlinkClick r:id="rId4"/>
              </a:rPr>
              <a:t>www.edreams.com</a:t>
            </a:r>
            <a:r>
              <a:rPr lang="es-ES" altLang="es-MX" dirty="0">
                <a:cs typeface="Times New Roman" panose="02020603050405020304" pitchFamily="18" charset="0"/>
              </a:rPr>
              <a:t>, </a:t>
            </a:r>
            <a:r>
              <a:rPr lang="es-ES" altLang="es-MX" dirty="0">
                <a:cs typeface="Times New Roman" panose="02020603050405020304" pitchFamily="18" charset="0"/>
                <a:hlinkClick r:id="rId5"/>
              </a:rPr>
              <a:t>www.diversia.com</a:t>
            </a:r>
            <a:r>
              <a:rPr lang="es-ES" altLang="es-MX" dirty="0">
                <a:cs typeface="Times New Roman" panose="02020603050405020304" pitchFamily="18" charset="0"/>
              </a:rPr>
              <a:t> </a:t>
            </a:r>
            <a:endParaRPr lang="es-MX" altLang="es-MX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163579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C2CCD-BA36-4AFB-BF73-3921FADFF0A6}" type="slidenum">
              <a:rPr lang="es-ES" altLang="es-MX"/>
              <a:pPr/>
              <a:t>156</a:t>
            </a:fld>
            <a:endParaRPr lang="es-ES" altLang="es-MX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Modelo B2C – Tiendas modelo</a:t>
            </a:r>
            <a:endParaRPr lang="es-ES" altLang="es-MX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r>
              <a:rPr lang="es-MX" altLang="es-MX" dirty="0"/>
              <a:t>Tienda escaparate  </a:t>
            </a:r>
          </a:p>
          <a:p>
            <a:pPr lvl="1"/>
            <a:r>
              <a:rPr lang="es-MX" altLang="es-MX" dirty="0">
                <a:cs typeface="Times New Roman" panose="02020603050405020304" pitchFamily="18" charset="0"/>
              </a:rPr>
              <a:t>Muestras de productos para motivar las compras</a:t>
            </a:r>
          </a:p>
          <a:p>
            <a:pPr lvl="1"/>
            <a:endParaRPr lang="es-MX" altLang="es-MX" dirty="0">
              <a:cs typeface="Times New Roman" panose="02020603050405020304" pitchFamily="18" charset="0"/>
            </a:endParaRPr>
          </a:p>
          <a:p>
            <a:pPr lvl="1"/>
            <a:r>
              <a:rPr lang="es-MX" altLang="es-MX" dirty="0">
                <a:cs typeface="Times New Roman" panose="02020603050405020304" pitchFamily="18" charset="0"/>
              </a:rPr>
              <a:t>No se puede finalizar el proceso de compra</a:t>
            </a:r>
          </a:p>
          <a:p>
            <a:pPr lvl="1"/>
            <a:endParaRPr lang="es-MX" altLang="es-MX" dirty="0">
              <a:cs typeface="Times New Roman" panose="02020603050405020304" pitchFamily="18" charset="0"/>
            </a:endParaRPr>
          </a:p>
          <a:p>
            <a:pPr lvl="1"/>
            <a:r>
              <a:rPr lang="es-MX" altLang="es-MX" dirty="0">
                <a:cs typeface="Times New Roman" panose="02020603050405020304" pitchFamily="18" charset="0"/>
              </a:rPr>
              <a:t>Permite comparar precios de productos en varias tiendas</a:t>
            </a:r>
          </a:p>
          <a:p>
            <a:pPr lvl="1"/>
            <a:endParaRPr lang="es-MX" altLang="es-MX" dirty="0">
              <a:cs typeface="Times New Roman" panose="02020603050405020304" pitchFamily="18" charset="0"/>
            </a:endParaRPr>
          </a:p>
          <a:p>
            <a:pPr lvl="1" algn="just"/>
            <a:r>
              <a:rPr lang="es-MX" altLang="es-MX" i="1" dirty="0">
                <a:cs typeface="Times New Roman" panose="02020603050405020304" pitchFamily="18" charset="0"/>
              </a:rPr>
              <a:t>Ejemplos</a:t>
            </a:r>
            <a:r>
              <a:rPr lang="es-MX" altLang="es-MX" dirty="0">
                <a:cs typeface="Times New Roman" panose="02020603050405020304" pitchFamily="18" charset="0"/>
              </a:rPr>
              <a:t>: </a:t>
            </a:r>
            <a:r>
              <a:rPr lang="es-MX" altLang="es-MX" dirty="0">
                <a:cs typeface="Times New Roman" panose="02020603050405020304" pitchFamily="18" charset="0"/>
                <a:hlinkClick r:id="rId2"/>
              </a:rPr>
              <a:t>compras.terra.es</a:t>
            </a:r>
            <a:r>
              <a:rPr lang="es-MX" altLang="es-MX" dirty="0">
                <a:cs typeface="Times New Roman" panose="02020603050405020304" pitchFamily="18" charset="0"/>
              </a:rPr>
              <a:t>, </a:t>
            </a:r>
            <a:r>
              <a:rPr lang="es-MX" altLang="es-MX" dirty="0">
                <a:cs typeface="Times New Roman" panose="02020603050405020304" pitchFamily="18" charset="0"/>
                <a:hlinkClick r:id="rId3"/>
              </a:rPr>
              <a:t>www.viacarla.com</a:t>
            </a:r>
            <a:r>
              <a:rPr lang="es-MX" altLang="es-MX" dirty="0">
                <a:cs typeface="Times New Roman" panose="02020603050405020304" pitchFamily="18" charset="0"/>
              </a:rPr>
              <a:t>, </a:t>
            </a:r>
            <a:r>
              <a:rPr lang="es-MX" altLang="es-MX" dirty="0">
                <a:cs typeface="Times New Roman" panose="02020603050405020304" pitchFamily="18" charset="0"/>
                <a:hlinkClick r:id="rId4"/>
              </a:rPr>
              <a:t>www.starmedia.com/shopping/ofertas</a:t>
            </a:r>
            <a:endParaRPr lang="es-MX" altLang="es-MX" dirty="0">
              <a:cs typeface="Times New Roman" panose="02020603050405020304" pitchFamily="18" charset="0"/>
            </a:endParaRPr>
          </a:p>
          <a:p>
            <a:pPr lvl="1"/>
            <a:endParaRPr lang="es-MX" altLang="es-MX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01427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D0873-A7EC-4C75-8861-F0BE4E3ABA9C}" type="slidenum">
              <a:rPr lang="es-ES" altLang="es-MX"/>
              <a:pPr/>
              <a:t>157</a:t>
            </a:fld>
            <a:endParaRPr lang="es-ES" altLang="es-MX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Modelo B2C – Tiendas modelo</a:t>
            </a:r>
            <a:endParaRPr lang="es-ES" altLang="es-MX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r>
              <a:rPr lang="es-MX" altLang="es-MX"/>
              <a:t>Tienda compuesta   </a:t>
            </a:r>
          </a:p>
          <a:p>
            <a:pPr lvl="1"/>
            <a:endParaRPr lang="es-MX" altLang="es-MX">
              <a:cs typeface="Times New Roman" panose="02020603050405020304" pitchFamily="18" charset="0"/>
            </a:endParaRPr>
          </a:p>
          <a:p>
            <a:pPr lvl="1"/>
            <a:r>
              <a:rPr lang="es-MX" altLang="es-MX">
                <a:cs typeface="Times New Roman" panose="02020603050405020304" pitchFamily="18" charset="0"/>
              </a:rPr>
              <a:t>Incluye varios tipos de tienda</a:t>
            </a:r>
          </a:p>
          <a:p>
            <a:pPr lvl="1"/>
            <a:endParaRPr lang="es-MX" altLang="es-MX">
              <a:cs typeface="Times New Roman" panose="02020603050405020304" pitchFamily="18" charset="0"/>
            </a:endParaRPr>
          </a:p>
          <a:p>
            <a:pPr lvl="1"/>
            <a:r>
              <a:rPr lang="es-MX" altLang="es-MX">
                <a:cs typeface="Times New Roman" panose="02020603050405020304" pitchFamily="18" charset="0"/>
              </a:rPr>
              <a:t>Acceso a tiendas desde un mismo sitio Web</a:t>
            </a:r>
          </a:p>
          <a:p>
            <a:pPr lvl="1"/>
            <a:endParaRPr lang="es-MX" altLang="es-MX">
              <a:cs typeface="Times New Roman" panose="02020603050405020304" pitchFamily="18" charset="0"/>
            </a:endParaRPr>
          </a:p>
          <a:p>
            <a:pPr lvl="1"/>
            <a:r>
              <a:rPr lang="es-ES" altLang="es-MX" i="1">
                <a:cs typeface="Times New Roman" panose="02020603050405020304" pitchFamily="18" charset="0"/>
              </a:rPr>
              <a:t>Ejemplos:</a:t>
            </a:r>
            <a:r>
              <a:rPr lang="es-ES" altLang="es-MX">
                <a:cs typeface="Times New Roman" panose="02020603050405020304" pitchFamily="18" charset="0"/>
              </a:rPr>
              <a:t> </a:t>
            </a:r>
            <a:r>
              <a:rPr lang="es-ES" altLang="es-MX">
                <a:cs typeface="Times New Roman" panose="02020603050405020304" pitchFamily="18" charset="0"/>
                <a:hlinkClick r:id="rId2"/>
              </a:rPr>
              <a:t>www.amazon.com</a:t>
            </a:r>
            <a:r>
              <a:rPr lang="es-ES" altLang="es-MX">
                <a:cs typeface="Times New Roman" panose="02020603050405020304" pitchFamily="18" charset="0"/>
              </a:rPr>
              <a:t>, </a:t>
            </a:r>
            <a:r>
              <a:rPr lang="es-ES" altLang="es-MX">
                <a:cs typeface="Times New Roman" panose="02020603050405020304" pitchFamily="18" charset="0"/>
                <a:hlinkClick r:id="rId3"/>
              </a:rPr>
              <a:t>www.elcorteingles.es</a:t>
            </a:r>
            <a:r>
              <a:rPr lang="es-ES" altLang="es-MX">
                <a:cs typeface="Times New Roman" panose="02020603050405020304" pitchFamily="18" charset="0"/>
              </a:rPr>
              <a:t>, </a:t>
            </a:r>
            <a:r>
              <a:rPr lang="es-ES" altLang="es-MX">
                <a:cs typeface="Times New Roman" panose="02020603050405020304" pitchFamily="18" charset="0"/>
                <a:hlinkClick r:id="rId4"/>
              </a:rPr>
              <a:t>www.escaparate.com</a:t>
            </a:r>
            <a:r>
              <a:rPr lang="es-ES" altLang="es-MX">
                <a:cs typeface="Times New Roman" panose="02020603050405020304" pitchFamily="18" charset="0"/>
              </a:rPr>
              <a:t>, </a:t>
            </a:r>
            <a:r>
              <a:rPr lang="es-ES" altLang="es-MX">
                <a:cs typeface="Times New Roman" panose="02020603050405020304" pitchFamily="18" charset="0"/>
                <a:hlinkClick r:id="rId5"/>
              </a:rPr>
              <a:t>www.bancsabadell.com</a:t>
            </a:r>
            <a:r>
              <a:rPr lang="es-ES" altLang="es-MX">
                <a:cs typeface="Times New Roman" panose="02020603050405020304" pitchFamily="18" charset="0"/>
              </a:rPr>
              <a:t> </a:t>
            </a:r>
            <a:endParaRPr lang="es-MX" altLang="es-MX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364742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43C2-C504-4B8D-B5B7-C4E5520E9FC7}" type="slidenum">
              <a:rPr lang="es-ES" altLang="es-MX"/>
              <a:pPr/>
              <a:t>158</a:t>
            </a:fld>
            <a:endParaRPr lang="es-ES" altLang="es-MX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Elementos de las tiendas virtuales</a:t>
            </a:r>
            <a:endParaRPr lang="es-ES" altLang="es-MX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 sz="3200" dirty="0">
                <a:solidFill>
                  <a:schemeClr val="tx1"/>
                </a:solidFill>
              </a:rPr>
              <a:t>Búsqueda de productos</a:t>
            </a:r>
          </a:p>
          <a:p>
            <a:pPr lvl="1"/>
            <a:endParaRPr lang="es-MX" altLang="es-MX" sz="3200" dirty="0">
              <a:solidFill>
                <a:schemeClr val="tx1"/>
              </a:solidFill>
            </a:endParaRPr>
          </a:p>
          <a:p>
            <a:r>
              <a:rPr lang="es-MX" altLang="es-MX" sz="3200" dirty="0">
                <a:solidFill>
                  <a:schemeClr val="tx1"/>
                </a:solidFill>
              </a:rPr>
              <a:t>Proceso de selección de productos - Carrito</a:t>
            </a:r>
          </a:p>
          <a:p>
            <a:pPr lvl="1"/>
            <a:endParaRPr lang="es-MX" altLang="es-MX" sz="3200" dirty="0">
              <a:solidFill>
                <a:schemeClr val="tx1"/>
              </a:solidFill>
            </a:endParaRPr>
          </a:p>
          <a:p>
            <a:r>
              <a:rPr lang="es-MX" altLang="es-MX" sz="3200" dirty="0">
                <a:solidFill>
                  <a:schemeClr val="tx1"/>
                </a:solidFill>
              </a:rPr>
              <a:t>Proceso de pagos</a:t>
            </a:r>
          </a:p>
          <a:p>
            <a:pPr lvl="1"/>
            <a:endParaRPr lang="es-ES" altLang="es-MX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98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3CE9-D6A0-4500-B4E4-9D6B47EDED30}" type="slidenum">
              <a:rPr lang="es-ES" altLang="es-MX"/>
              <a:pPr/>
              <a:t>159</a:t>
            </a:fld>
            <a:endParaRPr lang="es-ES" altLang="es-MX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La experiencia del usuario – Oferta en la red</a:t>
            </a:r>
            <a:endParaRPr lang="es-ES" altLang="es-MX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427912" cy="4840287"/>
          </a:xfrm>
        </p:spPr>
        <p:txBody>
          <a:bodyPr/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1.  Muchos </a:t>
            </a:r>
            <a:r>
              <a:rPr lang="es-ES_tradnl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sitios web</a:t>
            </a:r>
            <a:r>
              <a:rPr lang="es-ES_tradnl" altLang="es-MX" b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s-ES_tradnl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con extensa oferta de productos y servicios. </a:t>
            </a: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2.  Reto </a:t>
            </a:r>
            <a:r>
              <a:rPr lang="es-ES_tradnl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atraer la atención y la fidelidad de los usuarios.</a:t>
            </a: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3.  Objetivo</a:t>
            </a:r>
            <a:r>
              <a:rPr lang="es-ES_tradnl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 optimización de la experiencia del usuario</a:t>
            </a:r>
            <a:endParaRPr lang="es-ES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63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071538" y="1101725"/>
            <a:ext cx="776766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ADMINISTRACION DE RECURSOS INFORMATICOS</a:t>
            </a:r>
            <a:endParaRPr lang="es-E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es-E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......... +</a:t>
            </a:r>
          </a:p>
          <a:p>
            <a:endParaRPr lang="es-ES" sz="2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TELECOMUNICACIONES</a:t>
            </a:r>
          </a:p>
          <a:p>
            <a:endParaRPr lang="es-ES" sz="2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EDUCACION INFORMATICA</a:t>
            </a:r>
          </a:p>
          <a:p>
            <a:endParaRPr lang="es-ES" sz="2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SEGURIDAD INFORMATICA</a:t>
            </a:r>
          </a:p>
          <a:p>
            <a:endParaRPr lang="es-ES" sz="2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200" b="1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ISO-IRAM 19977    -    ISO 27001 –           ISO 15408</a:t>
            </a:r>
          </a:p>
          <a:p>
            <a:endParaRPr lang="es-ES" sz="2200" b="1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200" b="1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LEY SARBANES </a:t>
            </a:r>
            <a:r>
              <a:rPr lang="es-ES" sz="22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OAXLEY  </a:t>
            </a:r>
            <a:r>
              <a:rPr lang="es-ES" sz="2200" b="1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 COBIT</a:t>
            </a:r>
          </a:p>
          <a:p>
            <a:endParaRPr lang="es-ES" sz="2200" b="1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es-ES" sz="2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50825" y="142875"/>
            <a:ext cx="8820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1600" b="1" i="1" dirty="0" smtClean="0">
                <a:latin typeface="Arial" pitchFamily="34" charset="0"/>
              </a:rPr>
              <a:t>Conceptos Generales</a:t>
            </a:r>
            <a:endParaRPr lang="es-ES" sz="1600" dirty="0">
              <a:solidFill>
                <a:schemeClr val="tx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50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82112-6D2D-438B-8E5A-555CEA9E8985}" type="slidenum">
              <a:rPr lang="es-ES" altLang="es-MX"/>
              <a:pPr/>
              <a:t>160</a:t>
            </a:fld>
            <a:endParaRPr lang="es-ES" altLang="es-MX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La experiencia del usuario – Demanda en la red</a:t>
            </a:r>
            <a:endParaRPr lang="es-ES" altLang="es-MX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dirty="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1.</a:t>
            </a:r>
            <a:r>
              <a:rPr lang="es-MX" altLang="es-MX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 </a:t>
            </a:r>
            <a:r>
              <a:rPr lang="es-MX" altLang="es-MX" dirty="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El usuario busca en puntos específicos de la red. </a:t>
            </a: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0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_tradnl" altLang="es-MX" dirty="0">
              <a:solidFill>
                <a:schemeClr val="tx1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MX" altLang="es-MX" dirty="0">
              <a:solidFill>
                <a:schemeClr val="tx1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dirty="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2.</a:t>
            </a:r>
            <a:r>
              <a:rPr lang="es-MX" altLang="es-MX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s-MX" altLang="es-MX" dirty="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Se enfoca a ciertos aspectos para alcanzar sus objetivos. </a:t>
            </a: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_tradnl" altLang="es-MX" dirty="0">
              <a:solidFill>
                <a:schemeClr val="tx1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MX" altLang="es-MX" dirty="0">
              <a:solidFill>
                <a:schemeClr val="tx1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dirty="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3.  Se produce una selección de los sitios Web más atractivos y aceptables.</a:t>
            </a: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endParaRPr lang="es-MX" altLang="es-MX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s-ES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36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B8B3-7828-4C64-8138-FE9B40FE1C42}" type="slidenum">
              <a:rPr lang="es-ES" altLang="es-MX"/>
              <a:pPr/>
              <a:t>161</a:t>
            </a:fld>
            <a:endParaRPr lang="es-ES" altLang="es-MX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La experiencia del usuario –Funcional</a:t>
            </a:r>
            <a:endParaRPr lang="es-ES" altLang="es-MX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ES_tradnl" altLang="es-MX" i="1" dirty="0">
                <a:solidFill>
                  <a:schemeClr val="tx1"/>
                </a:solidFill>
                <a:cs typeface="Times New Roman" panose="02020603050405020304" pitchFamily="18" charset="0"/>
              </a:rPr>
              <a:t>Caso I: La </a:t>
            </a:r>
            <a:r>
              <a:rPr lang="es-ES_tradnl" altLang="es-MX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interfaz </a:t>
            </a:r>
            <a:r>
              <a:rPr lang="es-ES_tradnl" altLang="es-MX" i="1" dirty="0">
                <a:solidFill>
                  <a:schemeClr val="tx1"/>
                </a:solidFill>
                <a:cs typeface="Times New Roman" panose="02020603050405020304" pitchFamily="18" charset="0"/>
              </a:rPr>
              <a:t>se adecua a las necesidades del usuario</a:t>
            </a:r>
            <a:r>
              <a:rPr lang="es-ES_tradnl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90000"/>
              </a:lnSpc>
            </a:pPr>
            <a:endParaRPr lang="es-ES_tradnl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_tradnl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El sitio web ofrece contenidos, estructuras y códigos  adecuados</a:t>
            </a:r>
          </a:p>
          <a:p>
            <a:pPr>
              <a:lnSpc>
                <a:spcPct val="90000"/>
              </a:lnSpc>
            </a:pPr>
            <a:endParaRPr lang="es-ES_tradnl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s-ES_tradnl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Es fácil de usar, ergonómico y aporta valor, ahorrando esfuerzos</a:t>
            </a:r>
            <a:endParaRPr lang="es-ES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5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1E8B7-3D81-40A1-A795-A05E2BC06310}" type="slidenum">
              <a:rPr lang="es-ES" altLang="es-MX"/>
              <a:pPr/>
              <a:t>162</a:t>
            </a:fld>
            <a:endParaRPr lang="es-ES" altLang="es-MX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La experiencia del usuario – 	No Funcional</a:t>
            </a:r>
            <a:endParaRPr lang="es-ES" altLang="es-MX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s-ES_tradnl" altLang="es-MX" i="1" dirty="0">
                <a:solidFill>
                  <a:schemeClr val="tx1"/>
                </a:solidFill>
                <a:cs typeface="Times New Roman" panose="02020603050405020304" pitchFamily="18" charset="0"/>
              </a:rPr>
              <a:t>Caso II. El usuario debe adecuarse a la </a:t>
            </a:r>
            <a:r>
              <a:rPr lang="es-ES_tradnl" altLang="es-MX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interfaz</a:t>
            </a:r>
            <a:r>
              <a:rPr lang="es-ES_tradnl" altLang="es-MX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. </a:t>
            </a:r>
            <a:endParaRPr lang="es-ES_tradnl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es-ES_tradnl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s-ES_tradnl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De él depende que funcionen ciertos aspectos. </a:t>
            </a:r>
          </a:p>
          <a:p>
            <a:endParaRPr lang="es-ES_tradnl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s-ES_tradnl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Un sitio no funcional es visto como complejo, difícil de usar y poco útil</a:t>
            </a:r>
            <a:r>
              <a:rPr lang="es-ES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endParaRPr lang="es-ES_tradnl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63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F220E-3E43-47A8-B91C-4ECFBD269A77}" type="slidenum">
              <a:rPr lang="es-ES" altLang="es-MX"/>
              <a:pPr/>
              <a:t>163</a:t>
            </a:fld>
            <a:endParaRPr lang="es-ES" altLang="es-MX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Estrategias de los usuarios</a:t>
            </a:r>
            <a:endParaRPr lang="es-ES" altLang="es-MX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229600" cy="5029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s-ES" altLang="es-MX" sz="2000" b="1">
              <a:solidFill>
                <a:schemeClr val="tx1"/>
              </a:solidFill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495675" y="2257425"/>
            <a:ext cx="1457325" cy="135572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s-MX" altLang="es-MX" sz="2000" b="1" noProof="1">
                <a:solidFill>
                  <a:srgbClr val="FFFFFF"/>
                </a:solidFill>
              </a:rPr>
              <a:t>Ausencia de códigos conocidos</a:t>
            </a:r>
          </a:p>
        </p:txBody>
      </p:sp>
      <p:sp>
        <p:nvSpPr>
          <p:cNvPr id="41990" name="Oval 6"/>
          <p:cNvSpPr>
            <a:spLocks noChangeArrowheads="1"/>
          </p:cNvSpPr>
          <p:nvPr/>
        </p:nvSpPr>
        <p:spPr bwMode="auto">
          <a:xfrm>
            <a:off x="569913" y="2390775"/>
            <a:ext cx="1552575" cy="1266825"/>
          </a:xfrm>
          <a:prstGeom prst="ellipse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519113" y="2486025"/>
            <a:ext cx="1538287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s-MX" altLang="es-MX" sz="2000" b="1" noProof="1">
                <a:solidFill>
                  <a:schemeClr val="tx1"/>
                </a:solidFill>
              </a:rPr>
              <a:t>Buscar elementos conocidos</a:t>
            </a:r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 flipH="1" flipV="1">
            <a:off x="2173288" y="2857500"/>
            <a:ext cx="1398587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3" name="Line 9"/>
          <p:cNvSpPr>
            <a:spLocks noChangeShapeType="1"/>
          </p:cNvSpPr>
          <p:nvPr/>
        </p:nvSpPr>
        <p:spPr bwMode="auto">
          <a:xfrm flipH="1">
            <a:off x="1863725" y="3457575"/>
            <a:ext cx="1708150" cy="80010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4" name="Oval 10"/>
          <p:cNvSpPr>
            <a:spLocks noChangeArrowheads="1"/>
          </p:cNvSpPr>
          <p:nvPr/>
        </p:nvSpPr>
        <p:spPr bwMode="auto">
          <a:xfrm>
            <a:off x="6324600" y="2457450"/>
            <a:ext cx="1595438" cy="1266825"/>
          </a:xfrm>
          <a:prstGeom prst="ellipse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5" name="Oval 11"/>
          <p:cNvSpPr>
            <a:spLocks noChangeArrowheads="1"/>
          </p:cNvSpPr>
          <p:nvPr/>
        </p:nvSpPr>
        <p:spPr bwMode="auto">
          <a:xfrm>
            <a:off x="466725" y="4057650"/>
            <a:ext cx="1552575" cy="1266825"/>
          </a:xfrm>
          <a:prstGeom prst="ellipse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6" name="Oval 12"/>
          <p:cNvSpPr>
            <a:spLocks noChangeArrowheads="1"/>
          </p:cNvSpPr>
          <p:nvPr/>
        </p:nvSpPr>
        <p:spPr bwMode="auto">
          <a:xfrm>
            <a:off x="2640013" y="4457700"/>
            <a:ext cx="1552575" cy="1266825"/>
          </a:xfrm>
          <a:prstGeom prst="ellipse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7" name="Oval 13"/>
          <p:cNvSpPr>
            <a:spLocks noChangeArrowheads="1"/>
          </p:cNvSpPr>
          <p:nvPr/>
        </p:nvSpPr>
        <p:spPr bwMode="auto">
          <a:xfrm>
            <a:off x="4657725" y="4457700"/>
            <a:ext cx="1552575" cy="1266825"/>
          </a:xfrm>
          <a:prstGeom prst="ellipse">
            <a:avLst/>
          </a:prstGeom>
          <a:solidFill>
            <a:srgbClr val="BBD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8" name="Oval 14"/>
          <p:cNvSpPr>
            <a:spLocks noChangeArrowheads="1"/>
          </p:cNvSpPr>
          <p:nvPr/>
        </p:nvSpPr>
        <p:spPr bwMode="auto">
          <a:xfrm>
            <a:off x="6521450" y="4057650"/>
            <a:ext cx="1552575" cy="1266825"/>
          </a:xfrm>
          <a:prstGeom prst="ellipse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9" name="Line 15"/>
          <p:cNvSpPr>
            <a:spLocks noChangeShapeType="1"/>
          </p:cNvSpPr>
          <p:nvPr/>
        </p:nvSpPr>
        <p:spPr bwMode="auto">
          <a:xfrm>
            <a:off x="4813300" y="3457575"/>
            <a:ext cx="1863725" cy="80010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0" name="Line 16"/>
          <p:cNvSpPr>
            <a:spLocks noChangeShapeType="1"/>
          </p:cNvSpPr>
          <p:nvPr/>
        </p:nvSpPr>
        <p:spPr bwMode="auto">
          <a:xfrm flipH="1">
            <a:off x="3571875" y="3657600"/>
            <a:ext cx="465138" cy="80010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1" name="Line 17"/>
          <p:cNvSpPr>
            <a:spLocks noChangeShapeType="1"/>
          </p:cNvSpPr>
          <p:nvPr/>
        </p:nvSpPr>
        <p:spPr bwMode="auto">
          <a:xfrm>
            <a:off x="4813300" y="2857500"/>
            <a:ext cx="155257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609600" y="4267200"/>
            <a:ext cx="10985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s-MX" altLang="es-MX" sz="2000" b="1" noProof="1">
                <a:solidFill>
                  <a:schemeClr val="tx1"/>
                </a:solidFill>
              </a:rPr>
              <a:t>Probar suerte</a:t>
            </a:r>
          </a:p>
        </p:txBody>
      </p:sp>
      <p:sp>
        <p:nvSpPr>
          <p:cNvPr id="42003" name="Text Box 19"/>
          <p:cNvSpPr txBox="1">
            <a:spLocks noChangeArrowheads="1"/>
          </p:cNvSpPr>
          <p:nvPr/>
        </p:nvSpPr>
        <p:spPr bwMode="auto">
          <a:xfrm>
            <a:off x="2743200" y="4567238"/>
            <a:ext cx="13811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s-MX" altLang="es-MX" sz="2000" b="1" noProof="1">
                <a:solidFill>
                  <a:schemeClr val="tx1"/>
                </a:solidFill>
              </a:rPr>
              <a:t>Volver a la página de inicio</a:t>
            </a:r>
          </a:p>
        </p:txBody>
      </p:sp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4572000" y="4425950"/>
            <a:ext cx="1565275" cy="1400175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s-MX" altLang="es-MX" sz="2000" b="1">
                <a:solidFill>
                  <a:schemeClr val="tx1"/>
                </a:solidFill>
              </a:rPr>
              <a:t>Pedir</a:t>
            </a:r>
            <a:r>
              <a:rPr lang="es-MX" altLang="es-MX" sz="2000" b="1" noProof="1">
                <a:solidFill>
                  <a:schemeClr val="tx1"/>
                </a:solidFill>
              </a:rPr>
              <a:t> ayuda online o  teléfono</a:t>
            </a:r>
          </a:p>
        </p:txBody>
      </p:sp>
      <p:sp>
        <p:nvSpPr>
          <p:cNvPr id="42005" name="Text Box 21"/>
          <p:cNvSpPr txBox="1">
            <a:spLocks noChangeArrowheads="1"/>
          </p:cNvSpPr>
          <p:nvPr/>
        </p:nvSpPr>
        <p:spPr bwMode="auto">
          <a:xfrm>
            <a:off x="6324600" y="4195763"/>
            <a:ext cx="18288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s-MX" altLang="es-MX" sz="2000" b="1" noProof="1">
                <a:solidFill>
                  <a:schemeClr val="tx1"/>
                </a:solidFill>
              </a:rPr>
              <a:t>Evitar elementos irrelevantes</a:t>
            </a:r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6324600" y="2568575"/>
            <a:ext cx="1676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s-MX" altLang="es-MX" sz="2000" b="1" noProof="1">
                <a:solidFill>
                  <a:schemeClr val="tx1"/>
                </a:solidFill>
              </a:rPr>
              <a:t>Abandonar la tienda</a:t>
            </a:r>
          </a:p>
        </p:txBody>
      </p:sp>
      <p:sp>
        <p:nvSpPr>
          <p:cNvPr id="42007" name="Line 23"/>
          <p:cNvSpPr>
            <a:spLocks noChangeShapeType="1"/>
          </p:cNvSpPr>
          <p:nvPr/>
        </p:nvSpPr>
        <p:spPr bwMode="auto">
          <a:xfrm>
            <a:off x="4348163" y="3624263"/>
            <a:ext cx="620712" cy="1000125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8" name="Rectangle 24"/>
          <p:cNvSpPr>
            <a:spLocks noChangeArrowheads="1"/>
          </p:cNvSpPr>
          <p:nvPr/>
        </p:nvSpPr>
        <p:spPr bwMode="auto">
          <a:xfrm>
            <a:off x="914400" y="5943600"/>
            <a:ext cx="466725" cy="4000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9" name="Rectangle 25"/>
          <p:cNvSpPr>
            <a:spLocks noChangeArrowheads="1"/>
          </p:cNvSpPr>
          <p:nvPr/>
        </p:nvSpPr>
        <p:spPr bwMode="auto">
          <a:xfrm>
            <a:off x="931863" y="6257925"/>
            <a:ext cx="465137" cy="400050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1447800" y="59436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000" b="1">
                <a:solidFill>
                  <a:schemeClr val="tx1"/>
                </a:solidFill>
              </a:rPr>
              <a:t>Disfuncionalidad</a:t>
            </a:r>
            <a:endParaRPr lang="es-MX" altLang="es-MX" sz="2000" b="1">
              <a:solidFill>
                <a:schemeClr val="tx1"/>
              </a:solidFill>
            </a:endParaRPr>
          </a:p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b="1">
                <a:solidFill>
                  <a:schemeClr val="tx1"/>
                </a:solidFill>
              </a:rPr>
              <a:t>Estrategias</a:t>
            </a:r>
            <a:endParaRPr lang="es-ES" altLang="es-MX" sz="20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127089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D71FE-3B3A-40F2-B19F-810EE05959E1}" type="slidenum">
              <a:rPr lang="es-ES" altLang="es-MX"/>
              <a:pPr/>
              <a:t>164</a:t>
            </a:fld>
            <a:endParaRPr lang="es-ES" altLang="es-MX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Modelos On line y Off line</a:t>
            </a:r>
            <a:endParaRPr lang="es-ES" altLang="es-MX"/>
          </a:p>
        </p:txBody>
      </p:sp>
      <p:grpSp>
        <p:nvGrpSpPr>
          <p:cNvPr id="43072" name="Group 64"/>
          <p:cNvGrpSpPr>
            <a:grpSpLocks/>
          </p:cNvGrpSpPr>
          <p:nvPr/>
        </p:nvGrpSpPr>
        <p:grpSpPr bwMode="auto">
          <a:xfrm>
            <a:off x="693738" y="1995488"/>
            <a:ext cx="7908925" cy="4400550"/>
            <a:chOff x="0" y="0"/>
            <a:chExt cx="3310" cy="2484"/>
          </a:xfrm>
        </p:grpSpPr>
        <p:grpSp>
          <p:nvGrpSpPr>
            <p:cNvPr id="43027" name="Group 19"/>
            <p:cNvGrpSpPr>
              <a:grpSpLocks/>
            </p:cNvGrpSpPr>
            <p:nvPr/>
          </p:nvGrpSpPr>
          <p:grpSpPr bwMode="auto">
            <a:xfrm>
              <a:off x="0" y="0"/>
              <a:ext cx="1671" cy="374"/>
              <a:chOff x="0" y="0"/>
              <a:chExt cx="1671" cy="374"/>
            </a:xfrm>
          </p:grpSpPr>
          <p:sp>
            <p:nvSpPr>
              <p:cNvPr id="43026" name="Rectangl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71" cy="374"/>
              </a:xfrm>
              <a:prstGeom prst="rect">
                <a:avLst/>
              </a:prstGeom>
              <a:solidFill>
                <a:srgbClr val="F2F2F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25" name="Group 17"/>
              <p:cNvGrpSpPr>
                <a:grpSpLocks/>
              </p:cNvGrpSpPr>
              <p:nvPr/>
            </p:nvGrpSpPr>
            <p:grpSpPr bwMode="auto">
              <a:xfrm>
                <a:off x="0" y="0"/>
                <a:ext cx="1671" cy="374"/>
                <a:chOff x="0" y="0"/>
                <a:chExt cx="1671" cy="374"/>
              </a:xfrm>
            </p:grpSpPr>
            <p:sp>
              <p:nvSpPr>
                <p:cNvPr id="43012" name="Rectangle 4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615" cy="374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2000" b="1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Modelo offline del consumidor</a:t>
                  </a:r>
                  <a:endParaRPr lang="es-MX" altLang="es-MX" sz="2000">
                    <a:solidFill>
                      <a:schemeClr val="tx1"/>
                    </a:solidFill>
                    <a:latin typeface="Verdana" panose="020B0604030504040204" pitchFamily="34" charset="0"/>
                  </a:endParaRPr>
                </a:p>
                <a:p>
                  <a:pPr algn="ctr" eaLnBrk="0" hangingPunct="0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s-MX" altLang="es-MX" sz="20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24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71" cy="374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31" name="Group 23"/>
            <p:cNvGrpSpPr>
              <a:grpSpLocks/>
            </p:cNvGrpSpPr>
            <p:nvPr/>
          </p:nvGrpSpPr>
          <p:grpSpPr bwMode="auto">
            <a:xfrm>
              <a:off x="1671" y="0"/>
              <a:ext cx="1639" cy="374"/>
              <a:chOff x="1671" y="0"/>
              <a:chExt cx="1639" cy="374"/>
            </a:xfrm>
          </p:grpSpPr>
          <p:sp>
            <p:nvSpPr>
              <p:cNvPr id="43030" name="Rectangle 22"/>
              <p:cNvSpPr>
                <a:spLocks noChangeArrowheads="1"/>
              </p:cNvSpPr>
              <p:nvPr/>
            </p:nvSpPr>
            <p:spPr bwMode="auto">
              <a:xfrm>
                <a:off x="1671" y="0"/>
                <a:ext cx="1639" cy="374"/>
              </a:xfrm>
              <a:prstGeom prst="rect">
                <a:avLst/>
              </a:prstGeom>
              <a:solidFill>
                <a:srgbClr val="F2F2F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29" name="Group 21"/>
              <p:cNvGrpSpPr>
                <a:grpSpLocks/>
              </p:cNvGrpSpPr>
              <p:nvPr/>
            </p:nvGrpSpPr>
            <p:grpSpPr bwMode="auto">
              <a:xfrm>
                <a:off x="1671" y="0"/>
                <a:ext cx="1639" cy="374"/>
                <a:chOff x="1671" y="0"/>
                <a:chExt cx="1639" cy="374"/>
              </a:xfrm>
            </p:grpSpPr>
            <p:sp>
              <p:nvSpPr>
                <p:cNvPr id="43013" name="Rectangle 5"/>
                <p:cNvSpPr>
                  <a:spLocks noChangeArrowheads="1"/>
                </p:cNvSpPr>
                <p:nvPr/>
              </p:nvSpPr>
              <p:spPr bwMode="auto">
                <a:xfrm>
                  <a:off x="1699" y="0"/>
                  <a:ext cx="1583" cy="374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2000" b="1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Ideal de tienda virtual</a:t>
                  </a:r>
                  <a:endParaRPr lang="es-MX" altLang="es-MX" sz="2000">
                    <a:solidFill>
                      <a:schemeClr val="tx1"/>
                    </a:solidFill>
                    <a:latin typeface="Verdana" panose="020B0604030504040204" pitchFamily="34" charset="0"/>
                  </a:endParaRPr>
                </a:p>
                <a:p>
                  <a:pPr algn="ctr" eaLnBrk="0" hangingPunct="0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s-MX" altLang="es-MX" sz="20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28" name="Rectangle 20"/>
                <p:cNvSpPr>
                  <a:spLocks noChangeArrowheads="1"/>
                </p:cNvSpPr>
                <p:nvPr/>
              </p:nvSpPr>
              <p:spPr bwMode="auto">
                <a:xfrm>
                  <a:off x="1671" y="0"/>
                  <a:ext cx="1639" cy="374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35" name="Group 27"/>
            <p:cNvGrpSpPr>
              <a:grpSpLocks/>
            </p:cNvGrpSpPr>
            <p:nvPr/>
          </p:nvGrpSpPr>
          <p:grpSpPr bwMode="auto">
            <a:xfrm>
              <a:off x="0" y="374"/>
              <a:ext cx="1671" cy="422"/>
              <a:chOff x="0" y="374"/>
              <a:chExt cx="1671" cy="422"/>
            </a:xfrm>
          </p:grpSpPr>
          <p:sp>
            <p:nvSpPr>
              <p:cNvPr id="43034" name="Rectangle 26"/>
              <p:cNvSpPr>
                <a:spLocks noChangeArrowheads="1"/>
              </p:cNvSpPr>
              <p:nvPr/>
            </p:nvSpPr>
            <p:spPr bwMode="auto">
              <a:xfrm>
                <a:off x="0" y="374"/>
                <a:ext cx="1671" cy="42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33" name="Group 25"/>
              <p:cNvGrpSpPr>
                <a:grpSpLocks/>
              </p:cNvGrpSpPr>
              <p:nvPr/>
            </p:nvGrpSpPr>
            <p:grpSpPr bwMode="auto">
              <a:xfrm>
                <a:off x="0" y="374"/>
                <a:ext cx="1671" cy="422"/>
                <a:chOff x="0" y="374"/>
                <a:chExt cx="1671" cy="422"/>
              </a:xfrm>
            </p:grpSpPr>
            <p:sp>
              <p:nvSpPr>
                <p:cNvPr id="43014" name="Rectangle 6"/>
                <p:cNvSpPr>
                  <a:spLocks noChangeArrowheads="1"/>
                </p:cNvSpPr>
                <p:nvPr/>
              </p:nvSpPr>
              <p:spPr bwMode="auto">
                <a:xfrm>
                  <a:off x="28" y="374"/>
                  <a:ext cx="1615" cy="42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Comprar viendo escaparate</a:t>
                  </a:r>
                </a:p>
                <a:p>
                  <a:pPr algn="ctr" eaLnBrk="0" hangingPunct="0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s-MX" altLang="es-MX" sz="18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32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374"/>
                  <a:ext cx="1671" cy="422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39" name="Group 31"/>
            <p:cNvGrpSpPr>
              <a:grpSpLocks/>
            </p:cNvGrpSpPr>
            <p:nvPr/>
          </p:nvGrpSpPr>
          <p:grpSpPr bwMode="auto">
            <a:xfrm>
              <a:off x="1671" y="374"/>
              <a:ext cx="1639" cy="422"/>
              <a:chOff x="1671" y="374"/>
              <a:chExt cx="1639" cy="422"/>
            </a:xfrm>
          </p:grpSpPr>
          <p:sp>
            <p:nvSpPr>
              <p:cNvPr id="43038" name="Rectangle 30"/>
              <p:cNvSpPr>
                <a:spLocks noChangeArrowheads="1"/>
              </p:cNvSpPr>
              <p:nvPr/>
            </p:nvSpPr>
            <p:spPr bwMode="auto">
              <a:xfrm>
                <a:off x="1671" y="374"/>
                <a:ext cx="1639" cy="42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37" name="Group 29"/>
              <p:cNvGrpSpPr>
                <a:grpSpLocks/>
              </p:cNvGrpSpPr>
              <p:nvPr/>
            </p:nvGrpSpPr>
            <p:grpSpPr bwMode="auto">
              <a:xfrm>
                <a:off x="1671" y="374"/>
                <a:ext cx="1639" cy="422"/>
                <a:chOff x="1671" y="374"/>
                <a:chExt cx="1639" cy="422"/>
              </a:xfrm>
            </p:grpSpPr>
            <p:sp>
              <p:nvSpPr>
                <p:cNvPr id="43015" name="Rectangle 7"/>
                <p:cNvSpPr>
                  <a:spLocks noChangeArrowheads="1"/>
                </p:cNvSpPr>
                <p:nvPr/>
              </p:nvSpPr>
              <p:spPr bwMode="auto">
                <a:xfrm>
                  <a:off x="1699" y="374"/>
                  <a:ext cx="1583" cy="42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Mostrar de forma clara el objetivo de la tienda</a:t>
                  </a:r>
                </a:p>
                <a:p>
                  <a:pPr algn="ctr" eaLnBrk="0" hangingPunct="0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s-MX" altLang="es-MX" sz="18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36" name="Rectangle 28"/>
                <p:cNvSpPr>
                  <a:spLocks noChangeArrowheads="1"/>
                </p:cNvSpPr>
                <p:nvPr/>
              </p:nvSpPr>
              <p:spPr bwMode="auto">
                <a:xfrm>
                  <a:off x="1671" y="374"/>
                  <a:ext cx="1639" cy="422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43" name="Group 35"/>
            <p:cNvGrpSpPr>
              <a:grpSpLocks/>
            </p:cNvGrpSpPr>
            <p:nvPr/>
          </p:nvGrpSpPr>
          <p:grpSpPr bwMode="auto">
            <a:xfrm>
              <a:off x="0" y="796"/>
              <a:ext cx="1671" cy="422"/>
              <a:chOff x="0" y="796"/>
              <a:chExt cx="1671" cy="422"/>
            </a:xfrm>
          </p:grpSpPr>
          <p:sp>
            <p:nvSpPr>
              <p:cNvPr id="43042" name="Rectangle 34"/>
              <p:cNvSpPr>
                <a:spLocks noChangeArrowheads="1"/>
              </p:cNvSpPr>
              <p:nvPr/>
            </p:nvSpPr>
            <p:spPr bwMode="auto">
              <a:xfrm>
                <a:off x="0" y="796"/>
                <a:ext cx="1671" cy="42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41" name="Group 33"/>
              <p:cNvGrpSpPr>
                <a:grpSpLocks/>
              </p:cNvGrpSpPr>
              <p:nvPr/>
            </p:nvGrpSpPr>
            <p:grpSpPr bwMode="auto">
              <a:xfrm>
                <a:off x="0" y="796"/>
                <a:ext cx="1671" cy="422"/>
                <a:chOff x="0" y="796"/>
                <a:chExt cx="1671" cy="422"/>
              </a:xfrm>
            </p:grpSpPr>
            <p:sp>
              <p:nvSpPr>
                <p:cNvPr id="43016" name="Rectangle 8"/>
                <p:cNvSpPr>
                  <a:spLocks noChangeArrowheads="1"/>
                </p:cNvSpPr>
                <p:nvPr/>
              </p:nvSpPr>
              <p:spPr bwMode="auto">
                <a:xfrm>
                  <a:off x="28" y="796"/>
                  <a:ext cx="1615" cy="42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Ve la distribución espacial</a:t>
                  </a:r>
                  <a:endParaRPr lang="es-MX" altLang="es-MX" sz="18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40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796"/>
                  <a:ext cx="1671" cy="422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47" name="Group 39"/>
            <p:cNvGrpSpPr>
              <a:grpSpLocks/>
            </p:cNvGrpSpPr>
            <p:nvPr/>
          </p:nvGrpSpPr>
          <p:grpSpPr bwMode="auto">
            <a:xfrm>
              <a:off x="1671" y="796"/>
              <a:ext cx="1639" cy="422"/>
              <a:chOff x="1671" y="796"/>
              <a:chExt cx="1639" cy="422"/>
            </a:xfrm>
          </p:grpSpPr>
          <p:sp>
            <p:nvSpPr>
              <p:cNvPr id="43046" name="Rectangle 38"/>
              <p:cNvSpPr>
                <a:spLocks noChangeArrowheads="1"/>
              </p:cNvSpPr>
              <p:nvPr/>
            </p:nvSpPr>
            <p:spPr bwMode="auto">
              <a:xfrm>
                <a:off x="1671" y="796"/>
                <a:ext cx="1639" cy="42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45" name="Group 37"/>
              <p:cNvGrpSpPr>
                <a:grpSpLocks/>
              </p:cNvGrpSpPr>
              <p:nvPr/>
            </p:nvGrpSpPr>
            <p:grpSpPr bwMode="auto">
              <a:xfrm>
                <a:off x="1671" y="796"/>
                <a:ext cx="1639" cy="422"/>
                <a:chOff x="1671" y="796"/>
                <a:chExt cx="1639" cy="422"/>
              </a:xfrm>
            </p:grpSpPr>
            <p:sp>
              <p:nvSpPr>
                <p:cNvPr id="43017" name="Rectangle 9"/>
                <p:cNvSpPr>
                  <a:spLocks noChangeArrowheads="1"/>
                </p:cNvSpPr>
                <p:nvPr/>
              </p:nvSpPr>
              <p:spPr bwMode="auto">
                <a:xfrm>
                  <a:off x="1699" y="796"/>
                  <a:ext cx="1583" cy="42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Reconocimiento inmediato de los elementos y opciones</a:t>
                  </a:r>
                  <a:endParaRPr lang="es-MX" altLang="es-MX" sz="18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44" name="Rectangle 36"/>
                <p:cNvSpPr>
                  <a:spLocks noChangeArrowheads="1"/>
                </p:cNvSpPr>
                <p:nvPr/>
              </p:nvSpPr>
              <p:spPr bwMode="auto">
                <a:xfrm>
                  <a:off x="1671" y="796"/>
                  <a:ext cx="1639" cy="422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51" name="Group 43"/>
            <p:cNvGrpSpPr>
              <a:grpSpLocks/>
            </p:cNvGrpSpPr>
            <p:nvPr/>
          </p:nvGrpSpPr>
          <p:grpSpPr bwMode="auto">
            <a:xfrm>
              <a:off x="0" y="1218"/>
              <a:ext cx="1671" cy="489"/>
              <a:chOff x="0" y="1218"/>
              <a:chExt cx="1671" cy="489"/>
            </a:xfrm>
          </p:grpSpPr>
          <p:sp>
            <p:nvSpPr>
              <p:cNvPr id="43050" name="Rectangle 42"/>
              <p:cNvSpPr>
                <a:spLocks noChangeArrowheads="1"/>
              </p:cNvSpPr>
              <p:nvPr/>
            </p:nvSpPr>
            <p:spPr bwMode="auto">
              <a:xfrm>
                <a:off x="0" y="1218"/>
                <a:ext cx="1671" cy="48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49" name="Group 41"/>
              <p:cNvGrpSpPr>
                <a:grpSpLocks/>
              </p:cNvGrpSpPr>
              <p:nvPr/>
            </p:nvGrpSpPr>
            <p:grpSpPr bwMode="auto">
              <a:xfrm>
                <a:off x="0" y="1218"/>
                <a:ext cx="1671" cy="489"/>
                <a:chOff x="0" y="1218"/>
                <a:chExt cx="1671" cy="489"/>
              </a:xfrm>
            </p:grpSpPr>
            <p:sp>
              <p:nvSpPr>
                <p:cNvPr id="43018" name="Rectangle 10"/>
                <p:cNvSpPr>
                  <a:spLocks noChangeArrowheads="1"/>
                </p:cNvSpPr>
                <p:nvPr/>
              </p:nvSpPr>
              <p:spPr bwMode="auto">
                <a:xfrm>
                  <a:off x="28" y="1218"/>
                  <a:ext cx="1615" cy="48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Interacciona con los productos físicos y humanos</a:t>
                  </a:r>
                </a:p>
                <a:p>
                  <a:pPr algn="ctr" eaLnBrk="0" hangingPunct="0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s-MX" altLang="es-MX" sz="18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48" name="Rectangle 40"/>
                <p:cNvSpPr>
                  <a:spLocks noChangeArrowheads="1"/>
                </p:cNvSpPr>
                <p:nvPr/>
              </p:nvSpPr>
              <p:spPr bwMode="auto">
                <a:xfrm>
                  <a:off x="0" y="1218"/>
                  <a:ext cx="1671" cy="489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55" name="Group 47"/>
            <p:cNvGrpSpPr>
              <a:grpSpLocks/>
            </p:cNvGrpSpPr>
            <p:nvPr/>
          </p:nvGrpSpPr>
          <p:grpSpPr bwMode="auto">
            <a:xfrm>
              <a:off x="1671" y="1218"/>
              <a:ext cx="1639" cy="489"/>
              <a:chOff x="1671" y="1218"/>
              <a:chExt cx="1639" cy="489"/>
            </a:xfrm>
          </p:grpSpPr>
          <p:sp>
            <p:nvSpPr>
              <p:cNvPr id="43054" name="Rectangle 46"/>
              <p:cNvSpPr>
                <a:spLocks noChangeArrowheads="1"/>
              </p:cNvSpPr>
              <p:nvPr/>
            </p:nvSpPr>
            <p:spPr bwMode="auto">
              <a:xfrm>
                <a:off x="1671" y="1218"/>
                <a:ext cx="1639" cy="48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53" name="Group 45"/>
              <p:cNvGrpSpPr>
                <a:grpSpLocks/>
              </p:cNvGrpSpPr>
              <p:nvPr/>
            </p:nvGrpSpPr>
            <p:grpSpPr bwMode="auto">
              <a:xfrm>
                <a:off x="1671" y="1218"/>
                <a:ext cx="1639" cy="489"/>
                <a:chOff x="1671" y="1218"/>
                <a:chExt cx="1639" cy="489"/>
              </a:xfrm>
            </p:grpSpPr>
            <p:sp>
              <p:nvSpPr>
                <p:cNvPr id="43019" name="Rectangle 11"/>
                <p:cNvSpPr>
                  <a:spLocks noChangeArrowheads="1"/>
                </p:cNvSpPr>
                <p:nvPr/>
              </p:nvSpPr>
              <p:spPr bwMode="auto">
                <a:xfrm>
                  <a:off x="1699" y="1218"/>
                  <a:ext cx="1583" cy="48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Orientación intuitiva dentro de la tienda</a:t>
                  </a:r>
                </a:p>
                <a:p>
                  <a:pPr algn="ctr" eaLnBrk="0" hangingPunct="0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s-MX" altLang="es-MX" sz="18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52" name="Rectangle 44"/>
                <p:cNvSpPr>
                  <a:spLocks noChangeArrowheads="1"/>
                </p:cNvSpPr>
                <p:nvPr/>
              </p:nvSpPr>
              <p:spPr bwMode="auto">
                <a:xfrm>
                  <a:off x="1671" y="1218"/>
                  <a:ext cx="1639" cy="489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59" name="Group 51"/>
            <p:cNvGrpSpPr>
              <a:grpSpLocks/>
            </p:cNvGrpSpPr>
            <p:nvPr/>
          </p:nvGrpSpPr>
          <p:grpSpPr bwMode="auto">
            <a:xfrm>
              <a:off x="0" y="1707"/>
              <a:ext cx="1671" cy="355"/>
              <a:chOff x="0" y="1707"/>
              <a:chExt cx="1671" cy="355"/>
            </a:xfrm>
          </p:grpSpPr>
          <p:sp>
            <p:nvSpPr>
              <p:cNvPr id="43058" name="Rectangle 50"/>
              <p:cNvSpPr>
                <a:spLocks noChangeArrowheads="1"/>
              </p:cNvSpPr>
              <p:nvPr/>
            </p:nvSpPr>
            <p:spPr bwMode="auto">
              <a:xfrm>
                <a:off x="0" y="1707"/>
                <a:ext cx="1671" cy="35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57" name="Group 49"/>
              <p:cNvGrpSpPr>
                <a:grpSpLocks/>
              </p:cNvGrpSpPr>
              <p:nvPr/>
            </p:nvGrpSpPr>
            <p:grpSpPr bwMode="auto">
              <a:xfrm>
                <a:off x="0" y="1707"/>
                <a:ext cx="1671" cy="355"/>
                <a:chOff x="0" y="1707"/>
                <a:chExt cx="1671" cy="355"/>
              </a:xfrm>
            </p:grpSpPr>
            <p:sp>
              <p:nvSpPr>
                <p:cNvPr id="43020" name="Rectangle 12"/>
                <p:cNvSpPr>
                  <a:spLocks noChangeArrowheads="1"/>
                </p:cNvSpPr>
                <p:nvPr/>
              </p:nvSpPr>
              <p:spPr bwMode="auto">
                <a:xfrm>
                  <a:off x="28" y="1707"/>
                  <a:ext cx="1615" cy="35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Conoce el proceso 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de pagar en la caja</a:t>
                  </a:r>
                </a:p>
                <a:p>
                  <a:pPr algn="ctr" eaLnBrk="0" hangingPunct="0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s-MX" altLang="es-MX" sz="18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56" name="Rectangle 48"/>
                <p:cNvSpPr>
                  <a:spLocks noChangeArrowheads="1"/>
                </p:cNvSpPr>
                <p:nvPr/>
              </p:nvSpPr>
              <p:spPr bwMode="auto">
                <a:xfrm>
                  <a:off x="0" y="1707"/>
                  <a:ext cx="1671" cy="355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63" name="Group 55"/>
            <p:cNvGrpSpPr>
              <a:grpSpLocks/>
            </p:cNvGrpSpPr>
            <p:nvPr/>
          </p:nvGrpSpPr>
          <p:grpSpPr bwMode="auto">
            <a:xfrm>
              <a:off x="1671" y="1707"/>
              <a:ext cx="1639" cy="355"/>
              <a:chOff x="1671" y="1707"/>
              <a:chExt cx="1639" cy="355"/>
            </a:xfrm>
          </p:grpSpPr>
          <p:sp>
            <p:nvSpPr>
              <p:cNvPr id="43062" name="Rectangle 54"/>
              <p:cNvSpPr>
                <a:spLocks noChangeArrowheads="1"/>
              </p:cNvSpPr>
              <p:nvPr/>
            </p:nvSpPr>
            <p:spPr bwMode="auto">
              <a:xfrm>
                <a:off x="1671" y="1707"/>
                <a:ext cx="1639" cy="35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61" name="Group 53"/>
              <p:cNvGrpSpPr>
                <a:grpSpLocks/>
              </p:cNvGrpSpPr>
              <p:nvPr/>
            </p:nvGrpSpPr>
            <p:grpSpPr bwMode="auto">
              <a:xfrm>
                <a:off x="1671" y="1707"/>
                <a:ext cx="1639" cy="355"/>
                <a:chOff x="1671" y="1707"/>
                <a:chExt cx="1639" cy="355"/>
              </a:xfrm>
            </p:grpSpPr>
            <p:sp>
              <p:nvSpPr>
                <p:cNvPr id="43021" name="Rectangle 13"/>
                <p:cNvSpPr>
                  <a:spLocks noChangeArrowheads="1"/>
                </p:cNvSpPr>
                <p:nvPr/>
              </p:nvSpPr>
              <p:spPr bwMode="auto">
                <a:xfrm>
                  <a:off x="1699" y="1707"/>
                  <a:ext cx="1583" cy="35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Sencillez en los procesos de búsqueda y selección</a:t>
                  </a:r>
                </a:p>
                <a:p>
                  <a:pPr algn="ctr" eaLnBrk="0" hangingPunct="0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s-MX" altLang="es-MX" sz="18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60" name="Rectangle 52"/>
                <p:cNvSpPr>
                  <a:spLocks noChangeArrowheads="1"/>
                </p:cNvSpPr>
                <p:nvPr/>
              </p:nvSpPr>
              <p:spPr bwMode="auto">
                <a:xfrm>
                  <a:off x="1671" y="1707"/>
                  <a:ext cx="1639" cy="355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67" name="Group 59"/>
            <p:cNvGrpSpPr>
              <a:grpSpLocks/>
            </p:cNvGrpSpPr>
            <p:nvPr/>
          </p:nvGrpSpPr>
          <p:grpSpPr bwMode="auto">
            <a:xfrm>
              <a:off x="0" y="2062"/>
              <a:ext cx="1671" cy="422"/>
              <a:chOff x="0" y="2062"/>
              <a:chExt cx="1671" cy="422"/>
            </a:xfrm>
          </p:grpSpPr>
          <p:sp>
            <p:nvSpPr>
              <p:cNvPr id="43066" name="Rectangle 58"/>
              <p:cNvSpPr>
                <a:spLocks noChangeArrowheads="1"/>
              </p:cNvSpPr>
              <p:nvPr/>
            </p:nvSpPr>
            <p:spPr bwMode="auto">
              <a:xfrm>
                <a:off x="0" y="2062"/>
                <a:ext cx="1671" cy="42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65" name="Group 57"/>
              <p:cNvGrpSpPr>
                <a:grpSpLocks/>
              </p:cNvGrpSpPr>
              <p:nvPr/>
            </p:nvGrpSpPr>
            <p:grpSpPr bwMode="auto">
              <a:xfrm>
                <a:off x="0" y="2062"/>
                <a:ext cx="1671" cy="422"/>
                <a:chOff x="0" y="2062"/>
                <a:chExt cx="1671" cy="422"/>
              </a:xfrm>
            </p:grpSpPr>
            <p:sp>
              <p:nvSpPr>
                <p:cNvPr id="43022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2062"/>
                  <a:ext cx="1615" cy="42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Conoce los sistemas de pago: efectivo, cheque o con tarjeta</a:t>
                  </a:r>
                </a:p>
                <a:p>
                  <a:pPr algn="ctr" eaLnBrk="0" hangingPunct="0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s-MX" altLang="es-MX" sz="18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64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062"/>
                  <a:ext cx="1671" cy="422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43071" name="Group 63"/>
            <p:cNvGrpSpPr>
              <a:grpSpLocks/>
            </p:cNvGrpSpPr>
            <p:nvPr/>
          </p:nvGrpSpPr>
          <p:grpSpPr bwMode="auto">
            <a:xfrm>
              <a:off x="1671" y="2062"/>
              <a:ext cx="1639" cy="422"/>
              <a:chOff x="1671" y="2062"/>
              <a:chExt cx="1639" cy="422"/>
            </a:xfrm>
          </p:grpSpPr>
          <p:sp>
            <p:nvSpPr>
              <p:cNvPr id="43070" name="Rectangle 62"/>
              <p:cNvSpPr>
                <a:spLocks noChangeArrowheads="1"/>
              </p:cNvSpPr>
              <p:nvPr/>
            </p:nvSpPr>
            <p:spPr bwMode="auto">
              <a:xfrm>
                <a:off x="1671" y="2062"/>
                <a:ext cx="1639" cy="42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43069" name="Group 61"/>
              <p:cNvGrpSpPr>
                <a:grpSpLocks/>
              </p:cNvGrpSpPr>
              <p:nvPr/>
            </p:nvGrpSpPr>
            <p:grpSpPr bwMode="auto">
              <a:xfrm>
                <a:off x="1671" y="2062"/>
                <a:ext cx="1639" cy="422"/>
                <a:chOff x="1671" y="2062"/>
                <a:chExt cx="1639" cy="422"/>
              </a:xfrm>
            </p:grpSpPr>
            <p:sp>
              <p:nvSpPr>
                <p:cNvPr id="43023" name="Rectangle 15"/>
                <p:cNvSpPr>
                  <a:spLocks noChangeArrowheads="1"/>
                </p:cNvSpPr>
                <p:nvPr/>
              </p:nvSpPr>
              <p:spPr bwMode="auto">
                <a:xfrm>
                  <a:off x="1699" y="2062"/>
                  <a:ext cx="1583" cy="42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s-MX" altLang="es-MX" sz="1800">
                      <a:solidFill>
                        <a:schemeClr val="tx1"/>
                      </a:solidFill>
                      <a:latin typeface="Verdana" panose="020B0604030504040204" pitchFamily="34" charset="0"/>
                    </a:rPr>
                    <a:t>Sencillez en los procesos de pago</a:t>
                  </a:r>
                </a:p>
                <a:p>
                  <a:pPr algn="ctr" eaLnBrk="0" hangingPunct="0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s-MX" altLang="es-MX" sz="1800">
                    <a:solidFill>
                      <a:schemeClr val="tx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3068" name="Rectangle 60"/>
                <p:cNvSpPr>
                  <a:spLocks noChangeArrowheads="1"/>
                </p:cNvSpPr>
                <p:nvPr/>
              </p:nvSpPr>
              <p:spPr bwMode="auto">
                <a:xfrm>
                  <a:off x="1671" y="2062"/>
                  <a:ext cx="1639" cy="422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</p:grpSp>
      <p:sp>
        <p:nvSpPr>
          <p:cNvPr id="43073" name="Rectangle 65"/>
          <p:cNvSpPr>
            <a:spLocks noChangeArrowheads="1"/>
          </p:cNvSpPr>
          <p:nvPr/>
        </p:nvSpPr>
        <p:spPr bwMode="auto">
          <a:xfrm>
            <a:off x="685800" y="1990725"/>
            <a:ext cx="7924800" cy="4410075"/>
          </a:xfrm>
          <a:prstGeom prst="rect">
            <a:avLst/>
          </a:prstGeom>
          <a:noFill/>
          <a:ln w="11112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422880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91939-9224-4EB8-9EB4-17CB51937D3B}" type="slidenum">
              <a:rPr lang="es-ES" altLang="es-MX"/>
              <a:pPr/>
              <a:t>165</a:t>
            </a:fld>
            <a:endParaRPr lang="es-ES" altLang="es-MX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Características de la tienda ideal</a:t>
            </a:r>
            <a:endParaRPr lang="es-ES" altLang="es-MX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611687"/>
          </a:xfrm>
        </p:spPr>
        <p:txBody>
          <a:bodyPr/>
          <a:lstStyle/>
          <a:p>
            <a:r>
              <a:rPr lang="es-MX" altLang="es-MX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Dar</a:t>
            </a:r>
            <a:r>
              <a:rPr lang="es-ES" altLang="es-MX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s-ES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información completa y clara </a:t>
            </a: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s</a:t>
            </a:r>
            <a:r>
              <a:rPr lang="es-ES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obre los productos.</a:t>
            </a: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s-ES" altLang="es-MX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Disponer </a:t>
            </a:r>
            <a:r>
              <a:rPr lang="es-ES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de un “asesor inteligente”.</a:t>
            </a: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</a:p>
          <a:p>
            <a:r>
              <a:rPr lang="es-ES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Dar garantía de confianza.</a:t>
            </a:r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 Proporcionar</a:t>
            </a:r>
            <a:r>
              <a:rPr lang="es-ES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 valor </a:t>
            </a:r>
            <a:r>
              <a:rPr lang="es-MX" altLang="es-MX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agregado</a:t>
            </a:r>
            <a:r>
              <a:rPr lang="es-ES" altLang="es-MX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s-ES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a la compra.</a:t>
            </a:r>
          </a:p>
        </p:txBody>
      </p:sp>
    </p:spTree>
    <p:extLst>
      <p:ext uri="{BB962C8B-B14F-4D97-AF65-F5344CB8AC3E}">
        <p14:creationId xmlns:p14="http://schemas.microsoft.com/office/powerpoint/2010/main" val="2081480359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70BC-25B8-48D3-B22E-B4EF6B36C2BA}" type="slidenum">
              <a:rPr lang="es-ES" altLang="es-MX"/>
              <a:pPr/>
              <a:t>166</a:t>
            </a:fld>
            <a:endParaRPr lang="es-ES" altLang="es-MX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altLang="es-MX"/>
              <a:t>Elementos de la tienda virtual</a:t>
            </a:r>
            <a:endParaRPr lang="es-ES" altLang="es-MX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651375"/>
          </a:xfrm>
        </p:spPr>
        <p:txBody>
          <a:bodyPr/>
          <a:lstStyle/>
          <a:p>
            <a:pPr algn="just"/>
            <a:r>
              <a:rPr lang="es-MX" altLang="es-MX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Tarjetahabiente, negocio</a:t>
            </a:r>
          </a:p>
          <a:p>
            <a:pPr algn="just">
              <a:buFont typeface="Wingdings" panose="05000000000000000000" pitchFamily="2" charset="2"/>
              <a:buNone/>
            </a:pPr>
            <a:endParaRPr lang="es-MX" alt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Bancos (BNX, BV Bancomer)</a:t>
            </a:r>
          </a:p>
          <a:p>
            <a:pPr algn="just"/>
            <a:endParaRPr lang="es-MX" alt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altLang="es-MX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VERIFONE, PROSA</a:t>
            </a:r>
          </a:p>
          <a:p>
            <a:pPr algn="just"/>
            <a:endParaRPr lang="es-MX" alt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altLang="es-MX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VISA y MASTERCARD</a:t>
            </a:r>
          </a:p>
          <a:p>
            <a:pPr algn="just"/>
            <a:endParaRPr lang="es-MX" altLang="es-MX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altLang="es-MX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Entidad Certificadora (</a:t>
            </a:r>
            <a:r>
              <a:rPr lang="es-MX" altLang="es-MX" dirty="0" err="1">
                <a:solidFill>
                  <a:schemeClr val="tx1"/>
                </a:solidFill>
                <a:cs typeface="Times New Roman" panose="02020603050405020304" pitchFamily="18" charset="0"/>
              </a:rPr>
              <a:t>Verisign</a:t>
            </a: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)</a:t>
            </a:r>
          </a:p>
          <a:p>
            <a:endParaRPr lang="es-ES" alt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843863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530-9837-457D-9A8C-152E4A952BF3}" type="slidenum">
              <a:rPr lang="es-ES" altLang="es-MX"/>
              <a:pPr/>
              <a:t>167</a:t>
            </a:fld>
            <a:endParaRPr lang="es-ES" altLang="es-MX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Tarjetahabiente</a:t>
            </a:r>
            <a:endParaRPr lang="es-ES" altLang="es-MX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Tener acceso a Internet</a:t>
            </a:r>
          </a:p>
          <a:p>
            <a:pPr algn="just"/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MX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G</a:t>
            </a:r>
            <a:r>
              <a:rPr lang="es-MX" altLang="es-MX" sz="3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WALLET </a:t>
            </a:r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MX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Certificado SET en </a:t>
            </a:r>
            <a:r>
              <a:rPr lang="es-MX" altLang="es-MX" sz="32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GWallet</a:t>
            </a:r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s-ES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Tarjeta VISA, </a:t>
            </a:r>
            <a:r>
              <a:rPr lang="es-ES" altLang="es-MX" sz="3200" dirty="0" err="1">
                <a:solidFill>
                  <a:schemeClr val="tx1"/>
                </a:solidFill>
                <a:cs typeface="Times New Roman" panose="02020603050405020304" pitchFamily="18" charset="0"/>
              </a:rPr>
              <a:t>Mastercard</a:t>
            </a:r>
            <a:r>
              <a:rPr lang="es-ES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, </a:t>
            </a:r>
            <a:r>
              <a:rPr lang="es-ES" altLang="es-MX" sz="3200" dirty="0" err="1">
                <a:solidFill>
                  <a:schemeClr val="tx1"/>
                </a:solidFill>
                <a:cs typeface="Times New Roman" panose="02020603050405020304" pitchFamily="18" charset="0"/>
              </a:rPr>
              <a:t>Amex</a:t>
            </a:r>
            <a:r>
              <a:rPr lang="es-ES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, etc.</a:t>
            </a:r>
            <a:endParaRPr lang="es-ES" altLang="es-MX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221015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E402-6871-4B80-821A-29DA686409AF}" type="slidenum">
              <a:rPr lang="es-ES" altLang="es-MX"/>
              <a:pPr/>
              <a:t>168</a:t>
            </a:fld>
            <a:endParaRPr lang="es-ES" altLang="es-MX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Comercio</a:t>
            </a:r>
            <a:endParaRPr lang="es-ES" altLang="es-MX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Home Page con los productos a comercializar</a:t>
            </a:r>
          </a:p>
          <a:p>
            <a:pPr algn="just"/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MX" altLang="es-MX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Web </a:t>
            </a:r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Server</a:t>
            </a:r>
          </a:p>
          <a:p>
            <a:pPr algn="just"/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Procedimientos de entrega de mercancía.</a:t>
            </a:r>
          </a:p>
          <a:p>
            <a:pPr algn="just"/>
            <a:endParaRPr lang="es-MX" altLang="es-MX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MX" altLang="es-MX" dirty="0">
                <a:solidFill>
                  <a:schemeClr val="tx1"/>
                </a:solidFill>
                <a:cs typeface="Times New Roman" panose="02020603050405020304" pitchFamily="18" charset="0"/>
              </a:rPr>
              <a:t>Certificado SET.</a:t>
            </a:r>
          </a:p>
        </p:txBody>
      </p:sp>
    </p:spTree>
    <p:extLst>
      <p:ext uri="{BB962C8B-B14F-4D97-AF65-F5344CB8AC3E}">
        <p14:creationId xmlns:p14="http://schemas.microsoft.com/office/powerpoint/2010/main" val="2544367980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8898E-60B2-4A0E-8925-FF63A42C4D74}" type="slidenum">
              <a:rPr lang="es-ES" altLang="es-MX"/>
              <a:pPr/>
              <a:t>169</a:t>
            </a:fld>
            <a:endParaRPr lang="es-ES" altLang="es-MX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Bancos</a:t>
            </a:r>
            <a:endParaRPr lang="es-ES" altLang="es-MX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8229600" cy="4373563"/>
          </a:xfrm>
        </p:spPr>
        <p:txBody>
          <a:bodyPr/>
          <a:lstStyle/>
          <a:p>
            <a:pPr algn="just"/>
            <a:r>
              <a:rPr lang="es-MX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Afiliación de comercios</a:t>
            </a:r>
          </a:p>
          <a:p>
            <a:pPr algn="just"/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MX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Apertura de cuenta de cheques especiales</a:t>
            </a:r>
          </a:p>
          <a:p>
            <a:pPr algn="just"/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ES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Integración de comercios al comercio electrónico </a:t>
            </a:r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581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908050"/>
            <a:ext cx="6697663" cy="6905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>
                <a:solidFill>
                  <a:srgbClr val="008600"/>
                </a:solidFill>
                <a:latin typeface="Comic Sans MS" pitchFamily="66" charset="0"/>
              </a:rPr>
              <a:t>LA INFORMATICA PERMITE:</a:t>
            </a:r>
          </a:p>
          <a:p>
            <a:pPr>
              <a:buFont typeface="Wingdings" pitchFamily="2" charset="2"/>
              <a:buNone/>
            </a:pPr>
            <a:endParaRPr lang="es-MX" sz="4000">
              <a:solidFill>
                <a:srgbClr val="008600"/>
              </a:solidFill>
              <a:latin typeface="Comic Sans MS" pitchFamily="66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84213" y="2708275"/>
            <a:ext cx="29162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s-ES" sz="2000"/>
              <a:t>  </a:t>
            </a:r>
            <a:r>
              <a:rPr lang="es-ES" sz="3200"/>
              <a:t>Conocimiento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716463" y="2349500"/>
            <a:ext cx="399573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s-ES" sz="3200"/>
              <a:t>Trabajo a distancia</a:t>
            </a:r>
            <a:endParaRPr lang="es-MX" sz="32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s-MX" sz="1800">
              <a:latin typeface="Tahoma" pitchFamily="34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84213" y="3860800"/>
            <a:ext cx="25574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s-ES" sz="3200"/>
              <a:t>Estratégico</a:t>
            </a:r>
            <a:endParaRPr lang="es-MX" sz="3200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4572000" y="3716338"/>
            <a:ext cx="4124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s-ES" sz="3200"/>
              <a:t> Mercado mundial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endParaRPr lang="es-MX" sz="3200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95288" y="4797425"/>
            <a:ext cx="84915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es-ES" sz="3200"/>
              <a:t> Eficientizar las estructuras, redefiniendo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es-ES" sz="3200"/>
              <a:t>las responsabilidades de los directivos y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es-ES" sz="3200"/>
              <a:t>de los trabajadores.</a:t>
            </a:r>
            <a:r>
              <a:rPr lang="es-ES" sz="1800">
                <a:latin typeface="Tahoma" pitchFamily="34" charset="0"/>
              </a:rPr>
              <a:t>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es-MX" sz="18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4421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35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35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35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235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235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8" grpId="0"/>
      <p:bldP spid="23559" grpId="0"/>
      <p:bldP spid="23561" grpId="0"/>
      <p:bldP spid="23562" grpId="0"/>
    </p:bld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BE00-E922-4271-9A77-16F6E68646E0}" type="slidenum">
              <a:rPr lang="es-ES" altLang="es-MX"/>
              <a:pPr/>
              <a:t>170</a:t>
            </a:fld>
            <a:endParaRPr lang="es-ES" altLang="es-MX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Prosa</a:t>
            </a:r>
            <a:endParaRPr lang="es-ES" altLang="es-MX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Interacción entre ambientes Internet y Base 24 por medio del Gateway</a:t>
            </a:r>
          </a:p>
          <a:p>
            <a:pPr algn="just"/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MX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Validar transacciones SET y SSL-SET</a:t>
            </a:r>
          </a:p>
          <a:p>
            <a:pPr algn="just"/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ES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Realizar el proceso de compensación y liquidación de transacciones</a:t>
            </a:r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152092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49003-738F-469A-A467-67DABE36BE22}" type="slidenum">
              <a:rPr lang="es-ES" altLang="es-MX"/>
              <a:pPr/>
              <a:t>171</a:t>
            </a:fld>
            <a:endParaRPr lang="es-ES" altLang="es-MX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VISA y Master Card</a:t>
            </a:r>
            <a:endParaRPr lang="es-ES" altLang="es-MX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363272" cy="4373563"/>
          </a:xfrm>
        </p:spPr>
        <p:txBody>
          <a:bodyPr/>
          <a:lstStyle/>
          <a:p>
            <a:r>
              <a:rPr lang="es-MX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Representar ante entidad certificadora</a:t>
            </a:r>
          </a:p>
          <a:p>
            <a:pPr algn="just"/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MX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Autorización de transacciones</a:t>
            </a:r>
          </a:p>
          <a:p>
            <a:pPr algn="just"/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ES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Emisión de certificados SET </a:t>
            </a:r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040981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9D5F-C1FB-407F-A91E-2F328D312522}" type="slidenum">
              <a:rPr lang="es-ES" altLang="es-MX"/>
              <a:pPr/>
              <a:t>172</a:t>
            </a:fld>
            <a:endParaRPr lang="es-ES" altLang="es-MX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/>
              <a:t>Entidad certificadora</a:t>
            </a:r>
            <a:endParaRPr lang="es-ES" altLang="es-MX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Respaldar la emisión de certificados</a:t>
            </a:r>
          </a:p>
          <a:p>
            <a:pPr algn="just"/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s-ES" altLang="es-MX" sz="3200" dirty="0">
                <a:solidFill>
                  <a:schemeClr val="tx1"/>
                </a:solidFill>
                <a:cs typeface="Times New Roman" panose="02020603050405020304" pitchFamily="18" charset="0"/>
              </a:rPr>
              <a:t>Entrega de certificados </a:t>
            </a:r>
            <a:endParaRPr lang="es-MX" altLang="es-MX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0517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638A-B571-4F04-BEE2-CA4CDF2F4C74}" type="slidenum">
              <a:rPr lang="es-ES" altLang="es-MX"/>
              <a:pPr/>
              <a:t>173</a:t>
            </a:fld>
            <a:endParaRPr lang="es-ES" altLang="es-MX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652588" y="1576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MX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r:id="rId3" imgW="8723810" imgH="5552381" progId="PBrush">
                  <p:embed/>
                </p:oleObj>
              </mc:Choice>
              <mc:Fallback>
                <p:oleObj r:id="rId3" imgW="8723810" imgH="5552381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2667868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DE0E-1A33-47C1-8EED-77F4AA24F278}" type="slidenum">
              <a:rPr lang="es-ES" altLang="es-MX"/>
              <a:pPr/>
              <a:t>174</a:t>
            </a:fld>
            <a:endParaRPr lang="es-ES" altLang="es-MX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/>
              <a:t>Viajes</a:t>
            </a:r>
            <a:endParaRPr lang="es-ES" altLang="es-MX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 altLang="es-MX" dirty="0">
              <a:solidFill>
                <a:schemeClr val="tx1"/>
              </a:solidFill>
            </a:endParaRPr>
          </a:p>
          <a:p>
            <a:r>
              <a:rPr lang="es-MX" altLang="es-MX" dirty="0">
                <a:solidFill>
                  <a:schemeClr val="tx1"/>
                </a:solidFill>
              </a:rPr>
              <a:t>Proporciona información de promociones, vuelos, alquiler de autos, etc.</a:t>
            </a:r>
          </a:p>
          <a:p>
            <a:endParaRPr lang="es-MX" altLang="es-MX" dirty="0">
              <a:solidFill>
                <a:schemeClr val="tx1"/>
              </a:solidFill>
            </a:endParaRPr>
          </a:p>
          <a:p>
            <a:r>
              <a:rPr lang="es-MX" altLang="es-MX" dirty="0">
                <a:solidFill>
                  <a:schemeClr val="tx1"/>
                </a:solidFill>
              </a:rPr>
              <a:t>Alianzas con agencias como viajo.com</a:t>
            </a:r>
          </a:p>
          <a:p>
            <a:endParaRPr lang="es-MX" altLang="es-MX" dirty="0">
              <a:solidFill>
                <a:schemeClr val="tx1"/>
              </a:solidFill>
            </a:endParaRPr>
          </a:p>
          <a:p>
            <a:r>
              <a:rPr lang="es-MX" altLang="es-MX" dirty="0">
                <a:solidFill>
                  <a:schemeClr val="tx1"/>
                </a:solidFill>
              </a:rPr>
              <a:t>Las líneas aéreas y de transporte también ofrecen paquetes de viajes </a:t>
            </a:r>
            <a:endParaRPr lang="es-ES" altLang="es-MX" dirty="0">
              <a:solidFill>
                <a:schemeClr val="tx1"/>
              </a:solidFill>
            </a:endParaRPr>
          </a:p>
        </p:txBody>
      </p:sp>
      <p:pic>
        <p:nvPicPr>
          <p:cNvPr id="56324" name="Picture 4" descr="j0318092"/>
          <p:cNvPicPr>
            <a:picLocks noGrp="1" noChangeAspect="1" noChangeArrowheads="1" noCrop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80288" y="3213100"/>
            <a:ext cx="1584325" cy="1008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886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7DE8A-BD07-4485-B779-C6235D2EF43B}" type="slidenum">
              <a:rPr lang="es-ES" altLang="es-MX"/>
              <a:pPr/>
              <a:t>175</a:t>
            </a:fld>
            <a:endParaRPr lang="es-ES" altLang="es-MX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/>
              <a:t>Supermercados</a:t>
            </a:r>
            <a:endParaRPr lang="es-ES" altLang="es-MX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459287"/>
          </a:xfrm>
        </p:spPr>
        <p:txBody>
          <a:bodyPr/>
          <a:lstStyle/>
          <a:p>
            <a:r>
              <a:rPr lang="es-MX" altLang="es-MX" sz="3200" dirty="0">
                <a:solidFill>
                  <a:schemeClr val="tx1"/>
                </a:solidFill>
              </a:rPr>
              <a:t>Ofrecen el servicio de despensas a domicilio</a:t>
            </a:r>
          </a:p>
          <a:p>
            <a:endParaRPr lang="es-MX" altLang="es-MX" sz="3200" dirty="0">
              <a:solidFill>
                <a:schemeClr val="tx1"/>
              </a:solidFill>
            </a:endParaRPr>
          </a:p>
          <a:p>
            <a:r>
              <a:rPr lang="es-MX" altLang="es-MX" sz="3200" dirty="0" err="1">
                <a:solidFill>
                  <a:schemeClr val="tx1"/>
                </a:solidFill>
              </a:rPr>
              <a:t>Superama</a:t>
            </a:r>
            <a:r>
              <a:rPr lang="es-MX" altLang="es-MX" sz="3200" dirty="0">
                <a:solidFill>
                  <a:schemeClr val="tx1"/>
                </a:solidFill>
              </a:rPr>
              <a:t>, Gigante, Soriana, etc. Con cierta cobertura y cargos por entrega a domicilio</a:t>
            </a:r>
          </a:p>
          <a:p>
            <a:endParaRPr lang="es-MX" altLang="es-MX" sz="3200" dirty="0">
              <a:solidFill>
                <a:schemeClr val="tx1"/>
              </a:solidFill>
            </a:endParaRPr>
          </a:p>
          <a:p>
            <a:r>
              <a:rPr lang="es-ES" altLang="es-MX" sz="3200" dirty="0">
                <a:solidFill>
                  <a:schemeClr val="tx1"/>
                </a:solidFill>
              </a:rPr>
              <a:t>Poco desarrollado</a:t>
            </a:r>
          </a:p>
        </p:txBody>
      </p:sp>
    </p:spTree>
    <p:extLst>
      <p:ext uri="{BB962C8B-B14F-4D97-AF65-F5344CB8AC3E}">
        <p14:creationId xmlns:p14="http://schemas.microsoft.com/office/powerpoint/2010/main" val="2167638783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D6886-455B-4451-B57F-3514D179FBA7}" type="slidenum">
              <a:rPr lang="es-ES" altLang="es-MX"/>
              <a:pPr/>
              <a:t>176</a:t>
            </a:fld>
            <a:endParaRPr lang="es-ES" altLang="es-MX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/>
              <a:t>Libros, CD, etc.</a:t>
            </a:r>
            <a:endParaRPr lang="es-ES" altLang="es-MX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altLang="es-MX" sz="3200" dirty="0">
                <a:solidFill>
                  <a:schemeClr val="tx1"/>
                </a:solidFill>
              </a:rPr>
              <a:t>Modelo copiado de Amazon.com</a:t>
            </a:r>
          </a:p>
          <a:p>
            <a:endParaRPr lang="es-MX" altLang="es-MX" sz="3200" dirty="0">
              <a:solidFill>
                <a:schemeClr val="tx1"/>
              </a:solidFill>
            </a:endParaRPr>
          </a:p>
          <a:p>
            <a:r>
              <a:rPr lang="es-MX" altLang="es-MX" sz="3200" dirty="0">
                <a:solidFill>
                  <a:schemeClr val="tx1"/>
                </a:solidFill>
              </a:rPr>
              <a:t>En México se tienen diversos portales como Submarino.com, Sanborns.com, todito.com, esmas.com, etc.</a:t>
            </a:r>
          </a:p>
          <a:p>
            <a:endParaRPr lang="es-MX" altLang="es-MX" sz="3200" dirty="0">
              <a:solidFill>
                <a:schemeClr val="tx1"/>
              </a:solidFill>
            </a:endParaRPr>
          </a:p>
          <a:p>
            <a:r>
              <a:rPr lang="es-MX" altLang="es-MX" sz="3200" dirty="0">
                <a:solidFill>
                  <a:schemeClr val="tx1"/>
                </a:solidFill>
              </a:rPr>
              <a:t>Procesos de entrega limitados </a:t>
            </a:r>
            <a:endParaRPr lang="es-ES" altLang="es-MX" sz="3200" dirty="0">
              <a:solidFill>
                <a:schemeClr val="tx1"/>
              </a:solidFill>
            </a:endParaRPr>
          </a:p>
        </p:txBody>
      </p:sp>
      <p:pic>
        <p:nvPicPr>
          <p:cNvPr id="58372" name="Picture 4" descr="j0318092"/>
          <p:cNvPicPr>
            <a:picLocks noGrp="1" noChangeAspect="1" noChangeArrowheads="1" noCrop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36296" y="4581128"/>
            <a:ext cx="1008062" cy="936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20539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1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90F3B2D-94F6-47AF-B1FE-6CBC328E128E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177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0342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s-MX" altLang="es-MX" sz="3200" i="1" dirty="0" smtClean="0"/>
              <a:t>Modelo C2C – Consumidor a consumidor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760960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310FAB6-2C16-4B2E-8430-85F286BD2CD0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178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04451" name="Text Box 2"/>
          <p:cNvSpPr txBox="1">
            <a:spLocks noChangeArrowheads="1"/>
          </p:cNvSpPr>
          <p:nvPr/>
        </p:nvSpPr>
        <p:spPr bwMode="auto">
          <a:xfrm>
            <a:off x="1258888" y="2205038"/>
            <a:ext cx="7483475" cy="347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3200" dirty="0">
                <a:solidFill>
                  <a:schemeClr val="tx1"/>
                </a:solidFill>
              </a:rPr>
              <a:t>  </a:t>
            </a:r>
            <a:r>
              <a:rPr lang="es-ES" altLang="es-MX" sz="2800" dirty="0">
                <a:solidFill>
                  <a:schemeClr val="tx1"/>
                </a:solidFill>
              </a:rPr>
              <a:t>C2C, </a:t>
            </a:r>
            <a:r>
              <a:rPr lang="es-MX" altLang="es-MX" sz="2800" dirty="0">
                <a:solidFill>
                  <a:schemeClr val="tx1"/>
                </a:solidFill>
              </a:rPr>
              <a:t>pone en contacto a </a:t>
            </a:r>
            <a:r>
              <a:rPr lang="es-ES" altLang="es-MX" sz="2800" dirty="0">
                <a:solidFill>
                  <a:schemeClr val="tx1"/>
                </a:solidFill>
              </a:rPr>
              <a:t>individuos</a:t>
            </a:r>
            <a:r>
              <a:rPr lang="es-MX" altLang="es-MX" sz="2800" dirty="0">
                <a:solidFill>
                  <a:schemeClr val="tx1"/>
                </a:solidFill>
              </a:rPr>
              <a:t>, a través de las facilidades de</a:t>
            </a:r>
            <a:r>
              <a:rPr lang="es-ES" altLang="es-MX" sz="2800" dirty="0">
                <a:solidFill>
                  <a:schemeClr val="tx1"/>
                </a:solidFill>
              </a:rPr>
              <a:t> algunos sitios de anuncios clasificados con programas de subastas </a:t>
            </a:r>
            <a:r>
              <a:rPr lang="es-MX" altLang="es-MX" sz="2800" dirty="0">
                <a:solidFill>
                  <a:schemeClr val="tx1"/>
                </a:solidFill>
              </a:rPr>
              <a:t>y remates </a:t>
            </a:r>
            <a:r>
              <a:rPr lang="es-ES" altLang="es-MX" sz="2800" dirty="0" err="1">
                <a:solidFill>
                  <a:schemeClr val="tx1"/>
                </a:solidFill>
              </a:rPr>
              <a:t>electrónic</a:t>
            </a:r>
            <a:r>
              <a:rPr lang="es-MX" altLang="es-MX" sz="2800" dirty="0">
                <a:solidFill>
                  <a:schemeClr val="tx1"/>
                </a:solidFill>
              </a:rPr>
              <a:t>o</a:t>
            </a:r>
            <a:r>
              <a:rPr lang="es-ES" altLang="es-MX" sz="2800" dirty="0">
                <a:solidFill>
                  <a:schemeClr val="tx1"/>
                </a:solidFill>
              </a:rPr>
              <a:t>s.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32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104452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MX" altLang="es-MX" smtClean="0"/>
              <a:t>  ¿Qué es el modelo C2C – Consumer to Consumer?</a:t>
            </a:r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262484400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D29CAF-B175-4A63-915A-C8A312CE1260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179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05475" name="Text Box 2"/>
          <p:cNvSpPr txBox="1">
            <a:spLocks noChangeArrowheads="1"/>
          </p:cNvSpPr>
          <p:nvPr/>
        </p:nvSpPr>
        <p:spPr bwMode="auto">
          <a:xfrm>
            <a:off x="1371600" y="1905000"/>
            <a:ext cx="7254875" cy="457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SzTx/>
              <a:buFont typeface="Wingdings" panose="05000000000000000000" pitchFamily="2" charset="2"/>
              <a:buChar char="§"/>
            </a:pPr>
            <a:r>
              <a:rPr lang="es-MX" altLang="es-MX" sz="2800" dirty="0">
                <a:solidFill>
                  <a:schemeClr val="tx1"/>
                </a:solidFill>
                <a:sym typeface="Wingdings 2" panose="05020102010507070707" pitchFamily="18" charset="2"/>
              </a:rPr>
              <a:t> </a:t>
            </a:r>
            <a:r>
              <a:rPr lang="es-ES" altLang="es-MX" sz="2800" dirty="0">
                <a:solidFill>
                  <a:schemeClr val="tx1"/>
                </a:solidFill>
                <a:sym typeface="Wingdings 2" panose="05020102010507070707" pitchFamily="18" charset="2"/>
              </a:rPr>
              <a:t> </a:t>
            </a:r>
            <a:r>
              <a:rPr lang="es-MX" altLang="es-MX" sz="2800" dirty="0">
                <a:solidFill>
                  <a:schemeClr val="tx1"/>
                </a:solidFill>
                <a:sym typeface="Wingdings 2" panose="05020102010507070707" pitchFamily="18" charset="2"/>
              </a:rPr>
              <a:t>F</a:t>
            </a:r>
            <a:r>
              <a:rPr lang="es-ES" altLang="es-MX" sz="2800" dirty="0">
                <a:solidFill>
                  <a:schemeClr val="tx1"/>
                </a:solidFill>
              </a:rPr>
              <a:t>oro para el negocio electrónico entre compradores individuales y vendedores</a:t>
            </a: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SzTx/>
              <a:buFont typeface="Wingdings" panose="05000000000000000000" pitchFamily="2" charset="2"/>
              <a:buChar char="§"/>
            </a:pPr>
            <a:endParaRPr lang="es-ES_tradnl" altLang="es-MX" sz="2800" dirty="0">
              <a:solidFill>
                <a:schemeClr val="tx1"/>
              </a:solidFill>
              <a:sym typeface="Wingdings 2" panose="05020102010507070707" pitchFamily="18" charset="2"/>
            </a:endParaRP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SzTx/>
              <a:buFont typeface="Wingdings" panose="05000000000000000000" pitchFamily="2" charset="2"/>
              <a:buChar char="§"/>
            </a:pPr>
            <a:endParaRPr lang="es-MX" altLang="es-MX" sz="2800" dirty="0">
              <a:solidFill>
                <a:schemeClr val="tx1"/>
              </a:solidFill>
              <a:sym typeface="Wingdings 2" panose="05020102010507070707" pitchFamily="18" charset="2"/>
            </a:endParaRP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SzTx/>
              <a:buFont typeface="Wingdings" panose="05000000000000000000" pitchFamily="2" charset="2"/>
              <a:buChar char="§"/>
            </a:pPr>
            <a:r>
              <a:rPr lang="es-MX" altLang="es-MX" sz="2800" dirty="0">
                <a:solidFill>
                  <a:schemeClr val="tx1"/>
                </a:solidFill>
                <a:sym typeface="Wingdings 2" panose="05020102010507070707" pitchFamily="18" charset="2"/>
              </a:rPr>
              <a:t> </a:t>
            </a:r>
            <a:r>
              <a:rPr lang="es-ES" altLang="es-MX" sz="2800" dirty="0">
                <a:solidFill>
                  <a:schemeClr val="tx1"/>
                </a:solidFill>
                <a:sym typeface="Wingdings 2" panose="05020102010507070707" pitchFamily="18" charset="2"/>
              </a:rPr>
              <a:t> C</a:t>
            </a:r>
            <a:r>
              <a:rPr lang="es-ES" altLang="es-MX" sz="2800" dirty="0" smtClean="0">
                <a:solidFill>
                  <a:schemeClr val="tx1"/>
                </a:solidFill>
              </a:rPr>
              <a:t>atálogos </a:t>
            </a:r>
            <a:r>
              <a:rPr lang="es-ES" altLang="es-MX" sz="2800" dirty="0">
                <a:solidFill>
                  <a:schemeClr val="tx1"/>
                </a:solidFill>
              </a:rPr>
              <a:t>visualizados, que permiten la comparación de productos y precios</a:t>
            </a:r>
            <a:endParaRPr lang="es-MX" altLang="es-MX" sz="28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SzTx/>
              <a:buFont typeface="Wingdings" panose="05000000000000000000" pitchFamily="2" charset="2"/>
              <a:buChar char="§"/>
            </a:pPr>
            <a:endParaRPr lang="es-ES_tradnl" altLang="es-MX" sz="2800" dirty="0">
              <a:solidFill>
                <a:schemeClr val="tx1"/>
              </a:solidFill>
              <a:sym typeface="Wingdings 2" panose="05020102010507070707" pitchFamily="18" charset="2"/>
            </a:endParaRP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SzTx/>
              <a:buFont typeface="Wingdings" panose="05000000000000000000" pitchFamily="2" charset="2"/>
              <a:buChar char="§"/>
            </a:pPr>
            <a:endParaRPr lang="es-MX" altLang="es-MX" sz="2800" dirty="0">
              <a:solidFill>
                <a:schemeClr val="tx1"/>
              </a:solidFill>
              <a:sym typeface="Wingdings 2" panose="05020102010507070707" pitchFamily="18" charset="2"/>
            </a:endParaRP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SzTx/>
              <a:buFont typeface="Wingdings" panose="05000000000000000000" pitchFamily="2" charset="2"/>
              <a:buChar char="§"/>
            </a:pPr>
            <a:r>
              <a:rPr lang="es-MX" altLang="es-MX" sz="2800" dirty="0">
                <a:solidFill>
                  <a:schemeClr val="tx1"/>
                </a:solidFill>
                <a:sym typeface="Wingdings 2" panose="05020102010507070707" pitchFamily="18" charset="2"/>
              </a:rPr>
              <a:t> </a:t>
            </a:r>
            <a:r>
              <a:rPr lang="es-ES" altLang="es-MX" sz="2800" dirty="0">
                <a:solidFill>
                  <a:schemeClr val="tx1"/>
                </a:solidFill>
                <a:sym typeface="Wingdings 2" panose="05020102010507070707" pitchFamily="18" charset="2"/>
              </a:rPr>
              <a:t> </a:t>
            </a:r>
            <a:r>
              <a:rPr lang="es-ES" altLang="es-MX" sz="2800" dirty="0" smtClean="0">
                <a:solidFill>
                  <a:schemeClr val="tx1"/>
                </a:solidFill>
                <a:sym typeface="Wingdings 2" panose="05020102010507070707" pitchFamily="18" charset="2"/>
              </a:rPr>
              <a:t>S</a:t>
            </a:r>
            <a:r>
              <a:rPr lang="es-ES" altLang="es-MX" sz="2800" dirty="0" smtClean="0">
                <a:solidFill>
                  <a:schemeClr val="tx1"/>
                </a:solidFill>
              </a:rPr>
              <a:t>ervicios </a:t>
            </a:r>
            <a:r>
              <a:rPr lang="es-ES" altLang="es-MX" sz="2800" dirty="0">
                <a:solidFill>
                  <a:schemeClr val="tx1"/>
                </a:solidFill>
              </a:rPr>
              <a:t>de subasta electrónica</a:t>
            </a:r>
            <a:endParaRPr lang="es-MX" altLang="es-MX" sz="2800" dirty="0">
              <a:solidFill>
                <a:schemeClr val="tx1"/>
              </a:solidFill>
            </a:endParaRPr>
          </a:p>
        </p:txBody>
      </p:sp>
      <p:sp>
        <p:nvSpPr>
          <p:cNvPr id="10547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Los e-Marketplaces operan así:</a:t>
            </a:r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251259669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200" b="1" dirty="0" smtClean="0">
                <a:solidFill>
                  <a:schemeClr val="tx2"/>
                </a:solidFill>
              </a:rPr>
              <a:t>Tecnologías de la Información, su Evolución e Influencia en el Mundo </a:t>
            </a:r>
            <a:r>
              <a:rPr lang="es-ES" sz="3200" b="1" dirty="0"/>
              <a:t>A</a:t>
            </a:r>
            <a:r>
              <a:rPr lang="es-ES" sz="3200" b="1" dirty="0" smtClean="0">
                <a:solidFill>
                  <a:schemeClr val="tx2"/>
                </a:solidFill>
              </a:rPr>
              <a:t>ctual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informática ha producido un importante cambio en la economía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 la magnitud de sus efectos, esta revolución tecnológica es comparable a 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dos importantes </a:t>
            </a:r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acontecimientos históricos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lvl="1"/>
            <a:r>
              <a:rPr lang="es-ES" dirty="0">
                <a:ea typeface="+mn-ea"/>
                <a:cs typeface="+mn-cs"/>
              </a:rPr>
              <a:t>L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difusión del conocimiento que trajo 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consigo la </a:t>
            </a:r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introducción de la imprenta de tipos móviles, y </a:t>
            </a:r>
            <a:endParaRPr lang="es-E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s-ES" dirty="0">
                <a:ea typeface="+mn-ea"/>
                <a:cs typeface="+mn-cs"/>
              </a:rPr>
              <a:t>L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ampliación de las 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capacidades motrices </a:t>
            </a:r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del hombre como consecuencia de la Revolución Industrial.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2E1A9-0426-4045-8350-6286349F2ADA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957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328C6BA-0F92-4046-9C1E-86533B1AF1AF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180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06499" name="Text Box 2"/>
          <p:cNvSpPr txBox="1">
            <a:spLocks noChangeArrowheads="1"/>
          </p:cNvSpPr>
          <p:nvPr/>
        </p:nvSpPr>
        <p:spPr bwMode="auto">
          <a:xfrm>
            <a:off x="1295400" y="1981200"/>
            <a:ext cx="7407275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MX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es-MX" altLang="es-MX" sz="2800" dirty="0">
                <a:solidFill>
                  <a:schemeClr val="tx1"/>
                </a:solidFill>
              </a:rPr>
              <a:t>  </a:t>
            </a:r>
            <a:r>
              <a:rPr lang="es-ES" altLang="es-MX" sz="2800" dirty="0">
                <a:solidFill>
                  <a:schemeClr val="tx1"/>
                </a:solidFill>
              </a:rPr>
              <a:t>La posibilidad de ofrecer productos y servicios, de manera relativamente sencilla.</a:t>
            </a: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MX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es-MX" altLang="es-MX" sz="2800" dirty="0">
                <a:solidFill>
                  <a:schemeClr val="tx1"/>
                </a:solidFill>
              </a:rPr>
              <a:t>  </a:t>
            </a:r>
            <a:r>
              <a:rPr lang="es-ES" altLang="es-MX" sz="2800" dirty="0">
                <a:solidFill>
                  <a:schemeClr val="tx1"/>
                </a:solidFill>
              </a:rPr>
              <a:t>Posibilidad de contacto directo y rápido a con compradores o vendedores</a:t>
            </a:r>
          </a:p>
        </p:txBody>
      </p:sp>
      <p:sp>
        <p:nvSpPr>
          <p:cNvPr id="10650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  Ventajas del modelo C2C</a:t>
            </a:r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258033350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ABCAFA7-E960-46CB-A9AB-AAA3E21464BE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181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07523" name="Text Box 2"/>
          <p:cNvSpPr txBox="1">
            <a:spLocks noChangeArrowheads="1"/>
          </p:cNvSpPr>
          <p:nvPr/>
        </p:nvSpPr>
        <p:spPr bwMode="auto">
          <a:xfrm>
            <a:off x="1258888" y="1905000"/>
            <a:ext cx="7367587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es-ES" altLang="es-MX" sz="2800" dirty="0">
                <a:solidFill>
                  <a:schemeClr val="tx1"/>
                </a:solidFill>
              </a:rPr>
              <a:t>  Espacio publicitario económico, reduce al mínimo los errores humanos.</a:t>
            </a: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es-MX" altLang="es-MX" sz="2800" dirty="0">
                <a:solidFill>
                  <a:schemeClr val="tx1"/>
                </a:solidFill>
              </a:rPr>
              <a:t>  E</a:t>
            </a:r>
            <a:r>
              <a:rPr lang="es-ES" altLang="es-MX" sz="2800" dirty="0">
                <a:solidFill>
                  <a:schemeClr val="tx1"/>
                </a:solidFill>
              </a:rPr>
              <a:t>s otro canal de distribución con tecnología. </a:t>
            </a: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es-MX" altLang="es-MX" sz="2800" dirty="0">
                <a:solidFill>
                  <a:schemeClr val="tx1"/>
                </a:solidFill>
              </a:rPr>
              <a:t>  </a:t>
            </a:r>
            <a:r>
              <a:rPr lang="es-ES" altLang="es-MX" sz="2800" dirty="0">
                <a:solidFill>
                  <a:schemeClr val="tx1"/>
                </a:solidFill>
              </a:rPr>
              <a:t>En el caso de la </a:t>
            </a:r>
            <a:r>
              <a:rPr lang="es-ES" altLang="es-MX" sz="2800" dirty="0" err="1">
                <a:solidFill>
                  <a:schemeClr val="tx1"/>
                </a:solidFill>
              </a:rPr>
              <a:t>PyMEs</a:t>
            </a:r>
            <a:r>
              <a:rPr lang="es-ES" altLang="es-MX" sz="2800" dirty="0">
                <a:solidFill>
                  <a:schemeClr val="tx1"/>
                </a:solidFill>
              </a:rPr>
              <a:t> puede detonar las ventas a través de la Red. </a:t>
            </a:r>
            <a:endParaRPr lang="es-MX" altLang="es-MX" sz="2800" dirty="0">
              <a:solidFill>
                <a:schemeClr val="tx1"/>
              </a:solidFill>
            </a:endParaRPr>
          </a:p>
        </p:txBody>
      </p:sp>
      <p:sp>
        <p:nvSpPr>
          <p:cNvPr id="10752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  Ventajas del modelo C2C</a:t>
            </a:r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248383930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C81DB04-B547-4E60-A9A0-161A25C875F1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182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08547" name="Text Box 2"/>
          <p:cNvSpPr txBox="1">
            <a:spLocks noChangeArrowheads="1"/>
          </p:cNvSpPr>
          <p:nvPr/>
        </p:nvSpPr>
        <p:spPr bwMode="auto">
          <a:xfrm>
            <a:off x="1116013" y="1905000"/>
            <a:ext cx="7586662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800" dirty="0">
                <a:solidFill>
                  <a:schemeClr val="tx1"/>
                </a:solidFill>
              </a:rPr>
              <a:t>Sitios </a:t>
            </a:r>
            <a:r>
              <a:rPr lang="es-MX" altLang="es-MX" sz="2800" dirty="0">
                <a:solidFill>
                  <a:schemeClr val="tx1"/>
                </a:solidFill>
              </a:rPr>
              <a:t>C2C </a:t>
            </a:r>
            <a:r>
              <a:rPr lang="es-ES" altLang="es-MX" sz="2800" dirty="0">
                <a:solidFill>
                  <a:schemeClr val="tx1"/>
                </a:solidFill>
              </a:rPr>
              <a:t>con mayor penetración en México: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es-ES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es-MX" altLang="es-MX" sz="2800" dirty="0">
                <a:solidFill>
                  <a:schemeClr val="tx1"/>
                </a:solidFill>
              </a:rPr>
              <a:t>  </a:t>
            </a:r>
            <a:r>
              <a:rPr lang="es-ES" altLang="es-MX" sz="2800" dirty="0">
                <a:solidFill>
                  <a:schemeClr val="tx1"/>
                </a:solidFill>
              </a:rPr>
              <a:t>DeRemate.com, con un 10% de penetración.</a:t>
            </a:r>
            <a:endParaRPr lang="es-MX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es-MX" altLang="es-MX" sz="2800" dirty="0">
                <a:solidFill>
                  <a:schemeClr val="tx1"/>
                </a:solidFill>
              </a:rPr>
              <a:t>  </a:t>
            </a:r>
            <a:r>
              <a:rPr lang="es-ES" altLang="es-MX" sz="2800" dirty="0">
                <a:solidFill>
                  <a:schemeClr val="tx1"/>
                </a:solidFill>
              </a:rPr>
              <a:t>Toditocom.com con 3% de penetración.</a:t>
            </a:r>
            <a:endParaRPr lang="es-MX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es-MX" altLang="es-MX" sz="2800" dirty="0">
                <a:solidFill>
                  <a:schemeClr val="tx1"/>
                </a:solidFill>
              </a:rPr>
              <a:t>  </a:t>
            </a:r>
            <a:r>
              <a:rPr lang="es-ES" altLang="es-MX" sz="2800" dirty="0">
                <a:solidFill>
                  <a:schemeClr val="tx1"/>
                </a:solidFill>
              </a:rPr>
              <a:t>Mercadolibre.com, más rezagado</a:t>
            </a:r>
            <a:endParaRPr lang="es-MX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endParaRPr lang="es-MX" altLang="es-MX" sz="28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Char char="•"/>
            </a:pPr>
            <a:r>
              <a:rPr lang="es-MX" altLang="es-MX" sz="2800" dirty="0">
                <a:solidFill>
                  <a:schemeClr val="tx1"/>
                </a:solidFill>
              </a:rPr>
              <a:t>  eBay.com es el más visitado en EUA</a:t>
            </a:r>
            <a:r>
              <a:rPr lang="es-ES" altLang="es-MX" sz="2800" dirty="0">
                <a:solidFill>
                  <a:schemeClr val="tx1"/>
                </a:solidFill>
              </a:rPr>
              <a:t>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es-ES" altLang="es-MX" sz="2800" dirty="0">
              <a:solidFill>
                <a:schemeClr val="tx1"/>
              </a:solidFill>
            </a:endParaRPr>
          </a:p>
        </p:txBody>
      </p:sp>
      <p:sp>
        <p:nvSpPr>
          <p:cNvPr id="10854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  Estadísticas en México</a:t>
            </a:r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312900952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BC13631-E72C-4E3B-9FF6-BAF6DA1F2CC6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183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09571" name="Text Box 2"/>
          <p:cNvSpPr txBox="1">
            <a:spLocks noChangeArrowheads="1"/>
          </p:cNvSpPr>
          <p:nvPr/>
        </p:nvSpPr>
        <p:spPr bwMode="auto">
          <a:xfrm>
            <a:off x="838200" y="2209800"/>
            <a:ext cx="7559675" cy="329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es-ES" altLang="es-MX" sz="28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800" dirty="0">
                <a:solidFill>
                  <a:schemeClr val="tx1"/>
                </a:solidFill>
              </a:rPr>
              <a:t>  América Latina tendrá grandes oportunidades de negocio en Internet, México ocupa el 2° lugar después de Brasil, seguido por Argentina.</a:t>
            </a:r>
            <a:endParaRPr lang="es-MX" altLang="es-MX" sz="2800" dirty="0">
              <a:solidFill>
                <a:schemeClr val="tx1"/>
              </a:solidFill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76200" y="177800"/>
            <a:ext cx="5934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altLang="es-MX" sz="2800" b="1">
                <a:solidFill>
                  <a:schemeClr val="tx1"/>
                </a:solidFill>
                <a:effectDag name="">
                  <a:cont type="tree" name="">
                    <a:effect ref="fillLine"/>
                    <a:outerShdw dist="38100" dir="13500000" algn="br">
                      <a:srgbClr val="000000"/>
                    </a:outerShdw>
                  </a:cont>
                  <a:cont type="tree" name="">
                    <a:effect ref="fillLine"/>
                    <a:outerShdw dist="38100" dir="2700000" algn="tl">
                      <a:srgbClr val="000000"/>
                    </a:outerShdw>
                  </a:cont>
                  <a:effect ref="fillLine"/>
                </a:effectDag>
                <a:latin typeface="Arial" panose="020B0604020202020204" pitchFamily="34" charset="0"/>
              </a:rPr>
              <a:t>CONSUMER TO CONSUMER  C2C</a:t>
            </a:r>
            <a:endParaRPr lang="es-MX" altLang="es-MX" sz="2800" b="1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0957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  Estadísticas</a:t>
            </a:r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5521903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946E181-EDE3-4648-8EEE-FDF42784BF92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184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76200" y="177800"/>
            <a:ext cx="5934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altLang="es-MX" sz="2800" b="1">
                <a:solidFill>
                  <a:schemeClr val="tx1"/>
                </a:solidFill>
                <a:effectDag name="">
                  <a:cont type="tree" name="">
                    <a:effect ref="fillLine"/>
                    <a:outerShdw dist="38100" dir="13500000" algn="br">
                      <a:srgbClr val="000000"/>
                    </a:outerShdw>
                  </a:cont>
                  <a:cont type="tree" name="">
                    <a:effect ref="fillLine"/>
                    <a:outerShdw dist="38100" dir="2700000" algn="tl">
                      <a:srgbClr val="000000"/>
                    </a:outerShdw>
                  </a:cont>
                  <a:effect ref="fillLine"/>
                </a:effectDag>
                <a:latin typeface="Arial" panose="020B0604020202020204" pitchFamily="34" charset="0"/>
              </a:rPr>
              <a:t>CONSUMER TO CONSUMER  C2C</a:t>
            </a:r>
            <a:endParaRPr lang="es-MX" altLang="es-MX" sz="2800" b="1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11059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5438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454386"/>
      </p:ext>
    </p:extLst>
  </p:cSld>
  <p:clrMapOvr>
    <a:masterClrMapping/>
  </p:clrMapOvr>
  <p:transition>
    <p:zoom/>
  </p:transition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720C2A2-EF94-4A89-9DBD-DE5A3E5CE3FE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185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11619" name="Text Box 2"/>
          <p:cNvSpPr txBox="1">
            <a:spLocks noChangeArrowheads="1"/>
          </p:cNvSpPr>
          <p:nvPr/>
        </p:nvSpPr>
        <p:spPr bwMode="auto">
          <a:xfrm>
            <a:off x="1050925" y="1905000"/>
            <a:ext cx="7559675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es-ES" altLang="es-MX" sz="3200" dirty="0">
              <a:solidFill>
                <a:schemeClr val="tx1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3200" dirty="0">
                <a:solidFill>
                  <a:schemeClr val="tx1"/>
                </a:solidFill>
              </a:rPr>
              <a:t>  </a:t>
            </a:r>
            <a:r>
              <a:rPr lang="es-ES" altLang="es-MX" sz="3200" dirty="0" err="1">
                <a:solidFill>
                  <a:schemeClr val="tx1"/>
                </a:solidFill>
              </a:rPr>
              <a:t>MundIT</a:t>
            </a:r>
            <a:r>
              <a:rPr lang="es-ES" altLang="es-MX" sz="3200" dirty="0">
                <a:solidFill>
                  <a:schemeClr val="tx1"/>
                </a:solidFill>
              </a:rPr>
              <a:t>, califica </a:t>
            </a:r>
            <a:r>
              <a:rPr lang="es-MX" altLang="es-MX" sz="3200" dirty="0">
                <a:solidFill>
                  <a:schemeClr val="tx1"/>
                </a:solidFill>
              </a:rPr>
              <a:t>al </a:t>
            </a:r>
            <a:r>
              <a:rPr lang="es-ES" altLang="es-MX" sz="3200" dirty="0">
                <a:solidFill>
                  <a:schemeClr val="tx1"/>
                </a:solidFill>
              </a:rPr>
              <a:t>C2C como "la mina de oro en América Latina”. No comprobado</a:t>
            </a:r>
            <a:endParaRPr lang="es-MX" altLang="es-MX" sz="3200" dirty="0">
              <a:solidFill>
                <a:schemeClr val="tx1"/>
              </a:solidFill>
            </a:endParaRP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76200" y="177800"/>
            <a:ext cx="5934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altLang="es-MX" sz="2800" b="1">
                <a:solidFill>
                  <a:schemeClr val="tx1"/>
                </a:solidFill>
                <a:effectDag name="">
                  <a:cont type="tree" name="">
                    <a:effect ref="fillLine"/>
                    <a:outerShdw dist="38100" dir="13500000" algn="br">
                      <a:srgbClr val="000000"/>
                    </a:outerShdw>
                  </a:cont>
                  <a:cont type="tree" name="">
                    <a:effect ref="fillLine"/>
                    <a:outerShdw dist="38100" dir="2700000" algn="tl">
                      <a:srgbClr val="000000"/>
                    </a:outerShdw>
                  </a:cont>
                  <a:effect ref="fillLine"/>
                </a:effectDag>
                <a:latin typeface="Arial" panose="020B0604020202020204" pitchFamily="34" charset="0"/>
              </a:rPr>
              <a:t>CONSUMER TO CONSUMER  C2C</a:t>
            </a:r>
            <a:endParaRPr lang="es-MX" altLang="es-MX" sz="2800" b="1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1162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  ¿C2C la mina de oro?</a:t>
            </a:r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313915330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2B6D0AF-8285-4C44-B0C7-6D93D53BAD94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186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12643" name="Text Box 2"/>
          <p:cNvSpPr txBox="1">
            <a:spLocks noChangeArrowheads="1"/>
          </p:cNvSpPr>
          <p:nvPr/>
        </p:nvSpPr>
        <p:spPr bwMode="auto">
          <a:xfrm>
            <a:off x="1295400" y="2019300"/>
            <a:ext cx="7331075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es-ES" altLang="es-MX" sz="32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3200" dirty="0">
                <a:solidFill>
                  <a:schemeClr val="tx1"/>
                </a:solidFill>
              </a:rPr>
              <a:t>  </a:t>
            </a:r>
            <a:r>
              <a:rPr lang="es-MX" altLang="es-MX" sz="2800" dirty="0">
                <a:solidFill>
                  <a:schemeClr val="tx1"/>
                </a:solidFill>
              </a:rPr>
              <a:t>L</a:t>
            </a:r>
            <a:r>
              <a:rPr lang="es-ES" altLang="es-MX" sz="2800" dirty="0">
                <a:solidFill>
                  <a:schemeClr val="tx1"/>
                </a:solidFill>
              </a:rPr>
              <a:t>os portales que se crean con unos cuantos miles de dólares  al cabo de unos meses, tienen un valor de mercado de millones. Es especulativo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76200" y="177800"/>
            <a:ext cx="5934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altLang="es-MX" sz="2800" b="1">
                <a:solidFill>
                  <a:schemeClr val="tx1"/>
                </a:solidFill>
                <a:effectDag name="">
                  <a:cont type="tree" name="">
                    <a:effect ref="fillLine"/>
                    <a:outerShdw dist="38100" dir="13500000" algn="br">
                      <a:srgbClr val="000000"/>
                    </a:outerShdw>
                  </a:cont>
                  <a:cont type="tree" name="">
                    <a:effect ref="fillLine"/>
                    <a:outerShdw dist="38100" dir="2700000" algn="tl">
                      <a:srgbClr val="000000"/>
                    </a:outerShdw>
                  </a:cont>
                  <a:effect ref="fillLine"/>
                </a:effectDag>
                <a:latin typeface="Arial" panose="020B0604020202020204" pitchFamily="34" charset="0"/>
              </a:rPr>
              <a:t>CONSUMER TO CONSUMER  C2C</a:t>
            </a:r>
            <a:endParaRPr lang="es-MX" altLang="es-MX" sz="2800" b="1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1264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MX" smtClean="0"/>
              <a:t>Modelo C2C</a:t>
            </a:r>
          </a:p>
        </p:txBody>
      </p:sp>
    </p:spTree>
    <p:extLst>
      <p:ext uri="{BB962C8B-B14F-4D97-AF65-F5344CB8AC3E}">
        <p14:creationId xmlns:p14="http://schemas.microsoft.com/office/powerpoint/2010/main" val="234847101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A230310-99F3-4DCB-924E-FBBB55B1681B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187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13667" name="Text Box 2"/>
          <p:cNvSpPr txBox="1">
            <a:spLocks noChangeArrowheads="1"/>
          </p:cNvSpPr>
          <p:nvPr/>
        </p:nvSpPr>
        <p:spPr bwMode="auto">
          <a:xfrm>
            <a:off x="1219200" y="2286000"/>
            <a:ext cx="7483475" cy="329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2800" dirty="0">
                <a:solidFill>
                  <a:schemeClr val="tx1"/>
                </a:solidFill>
              </a:rPr>
              <a:t>Por otra parte, también se podría poner en duda que las transacciones C2C despierten la confianza del usuario potencial del comercio electrónico. </a:t>
            </a:r>
            <a:endParaRPr lang="es-MX" altLang="es-MX" sz="28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MX" altLang="es-MX" sz="2800" dirty="0">
              <a:solidFill>
                <a:schemeClr val="tx1"/>
              </a:solidFill>
            </a:endParaRP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76200" y="177800"/>
            <a:ext cx="5934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altLang="es-MX" sz="2800" b="1">
                <a:solidFill>
                  <a:schemeClr val="tx1"/>
                </a:solidFill>
                <a:effectDag name="">
                  <a:cont type="tree" name="">
                    <a:effect ref="fillLine"/>
                    <a:outerShdw dist="38100" dir="13500000" algn="br">
                      <a:srgbClr val="000000"/>
                    </a:outerShdw>
                  </a:cont>
                  <a:cont type="tree" name="">
                    <a:effect ref="fillLine"/>
                    <a:outerShdw dist="38100" dir="2700000" algn="tl">
                      <a:srgbClr val="000000"/>
                    </a:outerShdw>
                  </a:cont>
                  <a:effect ref="fillLine"/>
                </a:effectDag>
                <a:latin typeface="Arial" panose="020B0604020202020204" pitchFamily="34" charset="0"/>
              </a:rPr>
              <a:t>CONSUMER TO CONSUMER  C2C</a:t>
            </a:r>
            <a:endParaRPr lang="es-MX" altLang="es-MX" sz="2800" b="1">
              <a:solidFill>
                <a:srgbClr val="0000C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1366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  Conclusiones</a:t>
            </a:r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260620363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1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423FC9B-4C85-4489-8EC2-E5C4630D975C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188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1469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s-MX" altLang="es-MX" i="1" smtClean="0"/>
              <a:t>B2B - Business to Business </a:t>
            </a:r>
          </a:p>
        </p:txBody>
      </p:sp>
      <p:sp>
        <p:nvSpPr>
          <p:cNvPr id="11469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495800"/>
            <a:ext cx="6400800" cy="457200"/>
          </a:xfrm>
        </p:spPr>
        <p:txBody>
          <a:bodyPr/>
          <a:lstStyle/>
          <a:p>
            <a:pPr eaLnBrk="1" hangingPunct="1"/>
            <a:r>
              <a:rPr lang="es-MX" altLang="es-MX" sz="2000" smtClean="0"/>
              <a:t>P. Reyes / Octubre 2004</a:t>
            </a:r>
          </a:p>
        </p:txBody>
      </p:sp>
    </p:spTree>
    <p:extLst>
      <p:ext uri="{BB962C8B-B14F-4D97-AF65-F5344CB8AC3E}">
        <p14:creationId xmlns:p14="http://schemas.microsoft.com/office/powerpoint/2010/main" val="49019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B015AFB-2363-461D-B9C3-EFBCD2EF98B3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189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1571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772400" cy="914400"/>
          </a:xfrm>
        </p:spPr>
        <p:txBody>
          <a:bodyPr/>
          <a:lstStyle/>
          <a:p>
            <a:pPr algn="ctr" eaLnBrk="1" hangingPunct="1"/>
            <a:r>
              <a:rPr lang="es-MX" altLang="es-MX" smtClean="0"/>
              <a:t>Business To Business</a:t>
            </a:r>
            <a:endParaRPr lang="en-US" altLang="es-MX" smtClean="0"/>
          </a:p>
        </p:txBody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7924800" cy="4267200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es-MX" altLang="es-MX" sz="3200" dirty="0" smtClean="0">
                <a:solidFill>
                  <a:schemeClr val="tx1"/>
                </a:solidFill>
              </a:rPr>
              <a:t>B2B establece el marco de referencia para que los negocios establezcan relaciones electrónicas con sus asociados (distribuidores, proveedores, etc.) 7x24x365.</a:t>
            </a:r>
          </a:p>
          <a:p>
            <a:pPr algn="just" eaLnBrk="1" hangingPunct="1"/>
            <a:endParaRPr lang="es-MX" altLang="es-MX" sz="3200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z="3200" dirty="0" smtClean="0">
                <a:solidFill>
                  <a:schemeClr val="tx1"/>
                </a:solidFill>
              </a:rPr>
              <a:t>B2B permite construir mercados digitales, mejorando la eficiencia de las cadenas de abastecimiento </a:t>
            </a:r>
          </a:p>
          <a:p>
            <a:pPr algn="just" eaLnBrk="1" hangingPunct="1"/>
            <a:endParaRPr lang="es-MX" altLang="es-MX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896440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200" b="1" dirty="0" smtClean="0">
                <a:solidFill>
                  <a:schemeClr val="tx2"/>
                </a:solidFill>
              </a:rPr>
              <a:t>Tecnologías de la Información, su Evolución e Influencia en el Mundo </a:t>
            </a:r>
            <a:r>
              <a:rPr lang="es-ES" sz="3200" b="1" dirty="0" smtClean="0"/>
              <a:t>A</a:t>
            </a:r>
            <a:r>
              <a:rPr lang="es-ES" sz="3200" b="1" dirty="0" smtClean="0">
                <a:solidFill>
                  <a:schemeClr val="tx2"/>
                </a:solidFill>
              </a:rPr>
              <a:t>ctual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el mundo de hoy, la informática tiene un carácter estratégico. Sus aplicaciones ya 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 afectado </a:t>
            </a:r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prácticamente todas las actividades humanas, modificando las estructuras 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producción </a:t>
            </a:r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 comercialización, la organización de instituciones, la generación de 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nuevas tecnologías </a:t>
            </a:r>
            <a:r>
              <a:rPr lang="es-E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 la difusión de conocimientos, así como la prestación de servicios.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2E1A9-0426-4045-8350-6286349F2ADA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358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82E62FD-8D83-4F60-9FBE-5B407FD9C580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190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167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Beneficios esperados con B2B</a:t>
            </a:r>
            <a:endParaRPr lang="es-ES" altLang="es-MX" smtClean="0"/>
          </a:p>
        </p:txBody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611687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Reducción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costos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transacciones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Reducción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inventarios</a:t>
            </a:r>
            <a:endParaRPr lang="en-US" altLang="es-MX" sz="3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endParaRPr lang="en-US" altLang="es-MX" sz="3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Optimización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en la </a:t>
            </a: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utilización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recursos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Eliminar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desperdicios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en la </a:t>
            </a: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cadena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de valor</a:t>
            </a: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endParaRPr lang="en-US" altLang="es-MX" sz="3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Reducción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lanzamiento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de </a:t>
            </a: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productos</a:t>
            </a:r>
            <a:r>
              <a:rPr lang="en-US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al </a:t>
            </a:r>
            <a:r>
              <a:rPr lang="en-US" altLang="es-MX" sz="3200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mercado</a:t>
            </a:r>
            <a:endParaRPr lang="es-ES" altLang="es-MX" sz="3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07013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0DAE658-9EB1-4C79-B185-CCBBDC5AB32F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191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177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Beneficios en pagos con B2B</a:t>
            </a:r>
            <a:endParaRPr lang="es-ES" altLang="es-MX" smtClean="0"/>
          </a:p>
        </p:txBody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148137"/>
          </a:xfrm>
        </p:spPr>
        <p:txBody>
          <a:bodyPr>
            <a:normAutofit fontScale="92500"/>
          </a:bodyPr>
          <a:lstStyle/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r>
              <a:rPr lang="es-MX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Agiliza el proceso de pagos</a:t>
            </a: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endParaRPr lang="es-MX" altLang="es-MX" sz="3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r>
              <a:rPr lang="es-MX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Garantiza disponibilidad de fondos</a:t>
            </a: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endParaRPr lang="es-MX" altLang="es-MX" sz="3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r>
              <a:rPr lang="es-MX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Autentifica la identidad del cliente</a:t>
            </a: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endParaRPr lang="es-MX" altLang="es-MX" sz="32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  <a:buClrTx/>
              <a:buSzTx/>
              <a:buFont typeface="Symbol" panose="05050102010706020507" pitchFamily="18" charset="2"/>
              <a:buChar char="·"/>
            </a:pPr>
            <a:r>
              <a:rPr lang="es-MX" altLang="es-MX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Integra pagos y facturas con cargos bajos</a:t>
            </a:r>
          </a:p>
        </p:txBody>
      </p:sp>
    </p:spTree>
    <p:extLst>
      <p:ext uri="{BB962C8B-B14F-4D97-AF65-F5344CB8AC3E}">
        <p14:creationId xmlns:p14="http://schemas.microsoft.com/office/powerpoint/2010/main" val="27081268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03B8354-617E-4525-8F98-5E99483869CA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192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187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Información que ofrece B2B</a:t>
            </a:r>
            <a:endParaRPr lang="en-US" altLang="es-MX" smtClean="0"/>
          </a:p>
        </p:txBody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981200"/>
            <a:ext cx="7597775" cy="4572000"/>
          </a:xfrm>
        </p:spPr>
        <p:txBody>
          <a:bodyPr>
            <a:normAutofit fontScale="92500" lnSpcReduction="10000"/>
          </a:bodyPr>
          <a:lstStyle/>
          <a:p>
            <a:pPr algn="just" eaLnBrk="1" hangingPunct="1"/>
            <a:r>
              <a:rPr lang="es-MX" altLang="es-MX" sz="3400" i="1" dirty="0" smtClean="0">
                <a:solidFill>
                  <a:schemeClr val="tx1"/>
                </a:solidFill>
              </a:rPr>
              <a:t>Productos:</a:t>
            </a:r>
            <a:r>
              <a:rPr lang="es-MX" altLang="es-MX" sz="3400" dirty="0" smtClean="0">
                <a:solidFill>
                  <a:schemeClr val="tx1"/>
                </a:solidFill>
              </a:rPr>
              <a:t> Especificaciones, precios, </a:t>
            </a:r>
            <a:r>
              <a:rPr lang="es-MX" altLang="es-MX" sz="3400" dirty="0" err="1" smtClean="0">
                <a:solidFill>
                  <a:schemeClr val="tx1"/>
                </a:solidFill>
              </a:rPr>
              <a:t>est</a:t>
            </a:r>
            <a:r>
              <a:rPr lang="es-MX" altLang="es-MX" sz="3400" dirty="0" smtClean="0">
                <a:solidFill>
                  <a:schemeClr val="tx1"/>
                </a:solidFill>
              </a:rPr>
              <a:t>. ventas</a:t>
            </a:r>
            <a:endParaRPr lang="es-MX" altLang="es-MX" sz="34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sz="3400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z="3400" i="1" dirty="0" smtClean="0">
                <a:solidFill>
                  <a:schemeClr val="tx1"/>
                </a:solidFill>
              </a:rPr>
              <a:t>Clientes:</a:t>
            </a:r>
            <a:r>
              <a:rPr lang="es-MX" altLang="es-MX" sz="3400" dirty="0" smtClean="0">
                <a:solidFill>
                  <a:schemeClr val="tx1"/>
                </a:solidFill>
              </a:rPr>
              <a:t> Histórico y pronóstico de ventas </a:t>
            </a:r>
            <a:endParaRPr lang="es-MX" altLang="es-MX" sz="34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sz="3400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z="3400" i="1" dirty="0" smtClean="0">
                <a:solidFill>
                  <a:schemeClr val="tx1"/>
                </a:solidFill>
              </a:rPr>
              <a:t>Proveedores:</a:t>
            </a:r>
            <a:r>
              <a:rPr lang="es-MX" altLang="es-MX" sz="3400" dirty="0" smtClean="0">
                <a:solidFill>
                  <a:schemeClr val="tx1"/>
                </a:solidFill>
              </a:rPr>
              <a:t> Productos en línea, tiempos de entrega, términos y condiciones de venta</a:t>
            </a:r>
            <a:endParaRPr lang="es-MX" altLang="es-MX" sz="34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sz="3400" i="1" dirty="0" smtClean="0">
              <a:solidFill>
                <a:schemeClr val="tx1"/>
              </a:solidFill>
            </a:endParaRPr>
          </a:p>
          <a:p>
            <a:pPr algn="just" eaLnBrk="1" hangingPunct="1"/>
            <a:endParaRPr lang="es-MX" altLang="es-MX" sz="34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966018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FA0596B-C034-4339-AFE3-7233B809294A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193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1981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7772400" cy="838200"/>
          </a:xfrm>
        </p:spPr>
        <p:txBody>
          <a:bodyPr/>
          <a:lstStyle/>
          <a:p>
            <a:pPr eaLnBrk="1" hangingPunct="1"/>
            <a:r>
              <a:rPr lang="es-MX" altLang="es-MX" smtClean="0"/>
              <a:t>  Información que ofrece B2B</a:t>
            </a:r>
            <a:endParaRPr lang="en-US" altLang="es-MX" smtClean="0"/>
          </a:p>
        </p:txBody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0"/>
            <a:ext cx="7924800" cy="4648200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es-MX" altLang="es-MX" sz="3200" i="1" dirty="0" smtClean="0">
                <a:solidFill>
                  <a:schemeClr val="tx1"/>
                </a:solidFill>
              </a:rPr>
              <a:t>Producción:</a:t>
            </a:r>
            <a:r>
              <a:rPr lang="es-MX" altLang="es-MX" sz="3200" dirty="0" smtClean="0">
                <a:solidFill>
                  <a:schemeClr val="tx1"/>
                </a:solidFill>
              </a:rPr>
              <a:t> Capacidades, compromisos, planeación</a:t>
            </a:r>
            <a:endParaRPr lang="es-MX" altLang="es-MX" sz="32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sz="3200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z="3200" i="1" dirty="0" smtClean="0">
                <a:solidFill>
                  <a:schemeClr val="tx1"/>
                </a:solidFill>
              </a:rPr>
              <a:t>Transportación:</a:t>
            </a:r>
            <a:r>
              <a:rPr lang="es-MX" altLang="es-MX" sz="3200" dirty="0" smtClean="0">
                <a:solidFill>
                  <a:schemeClr val="tx1"/>
                </a:solidFill>
              </a:rPr>
              <a:t> Líneas, tiempos de entrega, costos</a:t>
            </a:r>
            <a:endParaRPr lang="es-MX" altLang="es-MX" sz="3200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z="3200" i="1" dirty="0" smtClean="0">
                <a:solidFill>
                  <a:schemeClr val="tx1"/>
                </a:solidFill>
              </a:rPr>
              <a:t>Inventario:</a:t>
            </a:r>
            <a:r>
              <a:rPr lang="es-MX" altLang="es-MX" sz="3200" dirty="0" smtClean="0">
                <a:solidFill>
                  <a:schemeClr val="tx1"/>
                </a:solidFill>
              </a:rPr>
              <a:t> Niveles, costos, localidades</a:t>
            </a:r>
            <a:endParaRPr lang="es-MX" altLang="es-MX" sz="32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sz="3200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z="3200" i="1" dirty="0" smtClean="0">
                <a:solidFill>
                  <a:schemeClr val="tx1"/>
                </a:solidFill>
              </a:rPr>
              <a:t>Alianza en la cadena de suministros:</a:t>
            </a:r>
            <a:r>
              <a:rPr lang="es-MX" altLang="es-MX" sz="3200" dirty="0" smtClean="0">
                <a:solidFill>
                  <a:schemeClr val="tx1"/>
                </a:solidFill>
              </a:rPr>
              <a:t> Contactos clave, roles de los socios, responsabilidades, horarios</a:t>
            </a:r>
            <a:endParaRPr lang="es-MX" altLang="es-MX" sz="32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just" eaLnBrk="1" hangingPunct="1"/>
            <a:endParaRPr lang="es-MX" altLang="es-MX" sz="320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919247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AFDAE23-2E69-464E-BE0E-4C57723E2B1F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194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s-MX" smtClean="0"/>
              <a:t> </a:t>
            </a:r>
            <a:r>
              <a:rPr lang="es-MX" altLang="es-MX" smtClean="0"/>
              <a:t>Información que ofrece B2B</a:t>
            </a:r>
            <a:endParaRPr lang="en-US" altLang="es-MX" smtClean="0"/>
          </a:p>
        </p:txBody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0"/>
            <a:ext cx="7974013" cy="4260850"/>
          </a:xfrm>
        </p:spPr>
        <p:txBody>
          <a:bodyPr/>
          <a:lstStyle/>
          <a:p>
            <a:pPr eaLnBrk="1" hangingPunct="1"/>
            <a:r>
              <a:rPr lang="es-MX" altLang="es-MX" i="1" dirty="0" smtClean="0">
                <a:solidFill>
                  <a:schemeClr val="tx1"/>
                </a:solidFill>
              </a:rPr>
              <a:t>Competidores:</a:t>
            </a:r>
            <a:r>
              <a:rPr lang="es-MX" altLang="es-MX" dirty="0" smtClean="0">
                <a:solidFill>
                  <a:schemeClr val="tx1"/>
                </a:solidFill>
              </a:rPr>
              <a:t> Benchmarking, ofertas de productos competitivos, mercado compartido</a:t>
            </a:r>
            <a:endParaRPr lang="es-MX" altLang="es-MX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i="1" dirty="0" smtClean="0">
                <a:solidFill>
                  <a:schemeClr val="tx1"/>
                </a:solidFill>
              </a:rPr>
              <a:t>Ventas y Mercadotecnia:</a:t>
            </a:r>
            <a:r>
              <a:rPr lang="es-MX" altLang="es-MX" dirty="0" smtClean="0">
                <a:solidFill>
                  <a:schemeClr val="tx1"/>
                </a:solidFill>
              </a:rPr>
              <a:t> Puntos de venta, promociones</a:t>
            </a:r>
            <a:endParaRPr lang="es-MX" altLang="es-MX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i="1" dirty="0" smtClean="0">
                <a:solidFill>
                  <a:schemeClr val="tx1"/>
                </a:solidFill>
              </a:rPr>
              <a:t>Cadena de suministros:</a:t>
            </a:r>
            <a:r>
              <a:rPr lang="es-MX" altLang="es-MX" dirty="0" smtClean="0">
                <a:solidFill>
                  <a:schemeClr val="tx1"/>
                </a:solidFill>
              </a:rPr>
              <a:t> Proceso, desempeño, satisfacción del cliente, tiempos de entrega</a:t>
            </a:r>
            <a:endParaRPr lang="en-US" altLang="es-MX" dirty="0" smtClean="0">
              <a:solidFill>
                <a:schemeClr val="tx1"/>
              </a:solidFill>
            </a:endParaRPr>
          </a:p>
          <a:p>
            <a:pPr lvl="1" eaLnBrk="1" hangingPunct="1"/>
            <a:endParaRPr lang="en-US" altLang="es-MX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787051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A11BF6E-5158-4547-AECA-372DC642124C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195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218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1600" y="1844824"/>
            <a:ext cx="7162800" cy="4648200"/>
          </a:xfrm>
        </p:spPr>
        <p:txBody>
          <a:bodyPr>
            <a:normAutofit fontScale="92500"/>
          </a:bodyPr>
          <a:lstStyle/>
          <a:p>
            <a:pPr algn="just" eaLnBrk="1" hangingPunct="1"/>
            <a:r>
              <a:rPr lang="es-MX" altLang="es-MX" sz="3200" i="1" dirty="0" smtClean="0">
                <a:solidFill>
                  <a:schemeClr val="tx1"/>
                </a:solidFill>
              </a:rPr>
              <a:t>Compañía proveedora:</a:t>
            </a:r>
            <a:r>
              <a:rPr lang="es-MX" altLang="es-MX" dirty="0" smtClean="0">
                <a:solidFill>
                  <a:schemeClr val="tx1"/>
                </a:solidFill>
              </a:rPr>
              <a:t> Con perspectiva de administración de mercadotecnia</a:t>
            </a:r>
            <a:endParaRPr lang="es-MX" altLang="es-MX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z="3200" i="1" dirty="0" smtClean="0">
                <a:solidFill>
                  <a:schemeClr val="tx1"/>
                </a:solidFill>
              </a:rPr>
              <a:t>Compañía compradora:</a:t>
            </a:r>
            <a:r>
              <a:rPr lang="es-MX" altLang="es-MX" dirty="0" smtClean="0">
                <a:solidFill>
                  <a:schemeClr val="tx1"/>
                </a:solidFill>
              </a:rPr>
              <a:t> Con perspectiva de planeación de materiales</a:t>
            </a:r>
            <a:endParaRPr lang="es-MX" altLang="es-MX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z="3200" i="1" dirty="0" smtClean="0">
                <a:solidFill>
                  <a:schemeClr val="tx1"/>
                </a:solidFill>
              </a:rPr>
              <a:t>Intermediario electrónico:</a:t>
            </a:r>
            <a:r>
              <a:rPr lang="es-MX" altLang="es-MX" dirty="0" smtClean="0">
                <a:solidFill>
                  <a:schemeClr val="tx1"/>
                </a:solidFill>
              </a:rPr>
              <a:t> Un tercer proveedor intermediario de servicio</a:t>
            </a:r>
          </a:p>
          <a:p>
            <a:pPr algn="just" eaLnBrk="1" hangingPunct="1"/>
            <a:endParaRPr lang="es-MX" altLang="es-MX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i="1" dirty="0" smtClean="0">
                <a:solidFill>
                  <a:schemeClr val="tx1"/>
                </a:solidFill>
              </a:rPr>
              <a:t>Plataforma de redes:</a:t>
            </a:r>
            <a:r>
              <a:rPr lang="es-MX" altLang="es-MX" dirty="0" smtClean="0">
                <a:solidFill>
                  <a:schemeClr val="tx1"/>
                </a:solidFill>
              </a:rPr>
              <a:t> Internet, Intranet, Extranet</a:t>
            </a:r>
          </a:p>
        </p:txBody>
      </p:sp>
      <p:sp>
        <p:nvSpPr>
          <p:cNvPr id="121860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617538"/>
            <a:ext cx="7793038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MX" altLang="es-MX" smtClean="0"/>
              <a:t>Entidades participantes en B2B</a:t>
            </a:r>
          </a:p>
        </p:txBody>
      </p:sp>
    </p:spTree>
    <p:extLst>
      <p:ext uri="{BB962C8B-B14F-4D97-AF65-F5344CB8AC3E}">
        <p14:creationId xmlns:p14="http://schemas.microsoft.com/office/powerpoint/2010/main" val="1732487540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339FB2-9736-4618-9169-7FAC888D06BA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196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228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95400" y="1905000"/>
            <a:ext cx="7010400" cy="4648200"/>
          </a:xfrm>
        </p:spPr>
        <p:txBody>
          <a:bodyPr/>
          <a:lstStyle/>
          <a:p>
            <a:pPr algn="just" eaLnBrk="1" hangingPunct="1"/>
            <a:r>
              <a:rPr lang="es-MX" altLang="es-MX" sz="3200" i="1" dirty="0" smtClean="0">
                <a:solidFill>
                  <a:schemeClr val="tx1"/>
                </a:solidFill>
              </a:rPr>
              <a:t>Transportista:</a:t>
            </a:r>
            <a:r>
              <a:rPr lang="es-MX" altLang="es-MX" dirty="0" smtClean="0">
                <a:solidFill>
                  <a:schemeClr val="tx1"/>
                </a:solidFill>
              </a:rPr>
              <a:t> Debe cumplir los requerimientos de la entrega JIT</a:t>
            </a:r>
            <a:endParaRPr lang="es-MX" altLang="es-MX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z="3200" i="1" dirty="0" smtClean="0">
                <a:solidFill>
                  <a:schemeClr val="tx1"/>
                </a:solidFill>
              </a:rPr>
              <a:t>Protocolos y comunicación:</a:t>
            </a:r>
            <a:r>
              <a:rPr lang="es-MX" altLang="es-MX" dirty="0" smtClean="0">
                <a:solidFill>
                  <a:schemeClr val="tx1"/>
                </a:solidFill>
              </a:rPr>
              <a:t> EDI, XML, compras, agentes de software</a:t>
            </a:r>
            <a:endParaRPr lang="es-MX" altLang="es-MX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i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z="3200" i="1" dirty="0" smtClean="0">
                <a:solidFill>
                  <a:schemeClr val="tx1"/>
                </a:solidFill>
              </a:rPr>
              <a:t>Sistema de información Back-</a:t>
            </a:r>
            <a:r>
              <a:rPr lang="es-MX" altLang="es-MX" sz="3200" i="1" dirty="0" err="1" smtClean="0">
                <a:solidFill>
                  <a:schemeClr val="tx1"/>
                </a:solidFill>
              </a:rPr>
              <a:t>End</a:t>
            </a:r>
            <a:r>
              <a:rPr lang="es-MX" altLang="es-MX" sz="3200" i="1" dirty="0" smtClean="0">
                <a:solidFill>
                  <a:schemeClr val="tx1"/>
                </a:solidFill>
              </a:rPr>
              <a:t>:</a:t>
            </a:r>
            <a:r>
              <a:rPr lang="es-MX" altLang="es-MX" dirty="0" smtClean="0">
                <a:solidFill>
                  <a:schemeClr val="tx1"/>
                </a:solidFill>
              </a:rPr>
              <a:t> Con Intranet y sistema Enterprise </a:t>
            </a:r>
            <a:r>
              <a:rPr lang="es-MX" altLang="es-MX" dirty="0" err="1" smtClean="0">
                <a:solidFill>
                  <a:schemeClr val="tx1"/>
                </a:solidFill>
              </a:rPr>
              <a:t>Resource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 err="1" smtClean="0">
                <a:solidFill>
                  <a:schemeClr val="tx1"/>
                </a:solidFill>
              </a:rPr>
              <a:t>Planning</a:t>
            </a:r>
            <a:r>
              <a:rPr lang="es-MX" altLang="es-MX" dirty="0" smtClean="0">
                <a:solidFill>
                  <a:schemeClr val="tx1"/>
                </a:solidFill>
              </a:rPr>
              <a:t> (ERP)</a:t>
            </a:r>
            <a:endParaRPr lang="es-MX" altLang="es-MX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eaLnBrk="1" hangingPunct="1"/>
            <a:endParaRPr lang="en-US" altLang="es-MX" dirty="0" smtClean="0">
              <a:solidFill>
                <a:schemeClr val="tx1"/>
              </a:solidFill>
            </a:endParaRPr>
          </a:p>
        </p:txBody>
      </p:sp>
      <p:sp>
        <p:nvSpPr>
          <p:cNvPr id="122884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617538"/>
            <a:ext cx="7793038" cy="1143000"/>
          </a:xfrm>
        </p:spPr>
        <p:txBody>
          <a:bodyPr/>
          <a:lstStyle/>
          <a:p>
            <a:pPr eaLnBrk="1" hangingPunct="1"/>
            <a:r>
              <a:rPr lang="es-MX" altLang="es-MX" smtClean="0"/>
              <a:t>Entidades participantes B2B</a:t>
            </a:r>
          </a:p>
        </p:txBody>
      </p:sp>
    </p:spTree>
    <p:extLst>
      <p:ext uri="{BB962C8B-B14F-4D97-AF65-F5344CB8AC3E}">
        <p14:creationId xmlns:p14="http://schemas.microsoft.com/office/powerpoint/2010/main" val="1661190155"/>
      </p:ext>
    </p:extLst>
  </p:cSld>
  <p:clrMapOvr>
    <a:masterClrMapping/>
  </p:clrMapOvr>
  <p:transition spd="slow">
    <p:zoom/>
  </p:transition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346EC0-DAC2-47A0-83AC-2BE0D45BEC11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197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2390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7772400" cy="762000"/>
          </a:xfrm>
        </p:spPr>
        <p:txBody>
          <a:bodyPr/>
          <a:lstStyle/>
          <a:p>
            <a:pPr eaLnBrk="1" hangingPunct="1"/>
            <a:r>
              <a:rPr lang="en-US" altLang="es-MX" smtClean="0"/>
              <a:t>  Modelos B2B</a:t>
            </a:r>
          </a:p>
        </p:txBody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848600" cy="4724400"/>
          </a:xfrm>
        </p:spPr>
        <p:txBody>
          <a:bodyPr>
            <a:normAutofit fontScale="85000" lnSpcReduction="10000"/>
          </a:bodyPr>
          <a:lstStyle/>
          <a:p>
            <a:pPr algn="just" eaLnBrk="1" hangingPunct="1"/>
            <a:r>
              <a:rPr lang="es-MX" altLang="es-MX" sz="3600" smtClean="0"/>
              <a:t>Mercado orientado a proveedores:</a:t>
            </a:r>
            <a:r>
              <a:rPr lang="es-MX" altLang="es-MX" sz="3200" smtClean="0"/>
              <a:t> </a:t>
            </a:r>
          </a:p>
          <a:p>
            <a:pPr lvl="1" algn="just" eaLnBrk="1" hangingPunct="1"/>
            <a:r>
              <a:rPr lang="es-MX" altLang="es-MX" sz="3200" smtClean="0"/>
              <a:t>Los clientes individuales y las corporaciones comparten los mismos proveedores. Dell, Cisco  </a:t>
            </a:r>
          </a:p>
          <a:p>
            <a:pPr algn="just" eaLnBrk="1" hangingPunct="1"/>
            <a:endParaRPr lang="es-MX" altLang="es-MX" sz="3200" smtClean="0">
              <a:cs typeface="Times New Roman" panose="02020603050405020304" pitchFamily="18" charset="0"/>
            </a:endParaRPr>
          </a:p>
          <a:p>
            <a:pPr algn="just" eaLnBrk="1" hangingPunct="1"/>
            <a:r>
              <a:rPr lang="es-MX" altLang="es-MX" sz="3600" smtClean="0"/>
              <a:t>Mercado orientado a compradores: </a:t>
            </a:r>
          </a:p>
          <a:p>
            <a:pPr lvl="1" algn="just" eaLnBrk="1" hangingPunct="1"/>
            <a:r>
              <a:rPr lang="es-MX" altLang="es-MX" sz="3200" smtClean="0"/>
              <a:t>Un comprador ofrece su servidor e invita a proveedores potenciales a licitar. </a:t>
            </a:r>
          </a:p>
          <a:p>
            <a:pPr algn="just" eaLnBrk="1" hangingPunct="1"/>
            <a:r>
              <a:rPr lang="es-ES_tradnl" altLang="es-MX" sz="3600" smtClean="0"/>
              <a:t>Sitios verticales y sitios horizontales</a:t>
            </a:r>
            <a:endParaRPr lang="es-MX" altLang="es-MX" sz="3600" smtClean="0"/>
          </a:p>
        </p:txBody>
      </p:sp>
    </p:spTree>
    <p:extLst>
      <p:ext uri="{BB962C8B-B14F-4D97-AF65-F5344CB8AC3E}">
        <p14:creationId xmlns:p14="http://schemas.microsoft.com/office/powerpoint/2010/main" val="4099515420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6701A4-2339-48B2-A048-B0E02969D4E2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198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249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s-MX" smtClean="0"/>
              <a:t>Modelos B2B</a:t>
            </a:r>
          </a:p>
        </p:txBody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398713"/>
            <a:ext cx="7637462" cy="3505200"/>
          </a:xfrm>
        </p:spPr>
        <p:txBody>
          <a:bodyPr/>
          <a:lstStyle/>
          <a:p>
            <a:pPr algn="just" eaLnBrk="1" hangingPunct="1"/>
            <a:r>
              <a:rPr lang="es-MX" altLang="es-MX" dirty="0" smtClean="0">
                <a:solidFill>
                  <a:schemeClr val="tx1"/>
                </a:solidFill>
              </a:rPr>
              <a:t>Mercado orientado a Intermediarios:</a:t>
            </a:r>
          </a:p>
          <a:p>
            <a:pPr lvl="1" algn="just" eaLnBrk="1" hangingPunct="1"/>
            <a:endParaRPr lang="es-MX" altLang="es-MX" sz="28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es-MX" altLang="es-MX" sz="2800" dirty="0" smtClean="0">
                <a:solidFill>
                  <a:schemeClr val="tx1"/>
                </a:solidFill>
              </a:rPr>
              <a:t>Establece y maneja un mercado donde compradores y vendedores pueden encontrarse representados. </a:t>
            </a:r>
            <a:r>
              <a:rPr lang="en-US" altLang="es-MX" sz="2800" dirty="0" err="1" smtClean="0">
                <a:solidFill>
                  <a:schemeClr val="tx1"/>
                </a:solidFill>
              </a:rPr>
              <a:t>Procure.Net</a:t>
            </a:r>
            <a:r>
              <a:rPr lang="en-US" altLang="es-MX" sz="2800" dirty="0" smtClean="0">
                <a:solidFill>
                  <a:schemeClr val="tx1"/>
                </a:solidFill>
              </a:rPr>
              <a:t>, Manufacturing.net e Industry.net</a:t>
            </a:r>
            <a:endParaRPr lang="es-MX" altLang="es-MX" sz="28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eaLnBrk="1" hangingPunct="1"/>
            <a:endParaRPr lang="en-US" altLang="es-MX" dirty="0" smtClean="0">
              <a:solidFill>
                <a:schemeClr val="tx1"/>
              </a:solidFill>
            </a:endParaRPr>
          </a:p>
          <a:p>
            <a:pPr eaLnBrk="1" hangingPunct="1"/>
            <a:endParaRPr lang="en-US" altLang="es-MX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750843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3E125C8-5FEE-4407-AA75-B407573037D9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199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Esquema de negocios B2B</a:t>
            </a:r>
          </a:p>
        </p:txBody>
      </p:sp>
      <p:sp>
        <p:nvSpPr>
          <p:cNvPr id="125956" name="Rectangle 3"/>
          <p:cNvSpPr>
            <a:spLocks noChangeArrowheads="1"/>
          </p:cNvSpPr>
          <p:nvPr/>
        </p:nvSpPr>
        <p:spPr bwMode="auto">
          <a:xfrm>
            <a:off x="2857500" y="20145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graphicFrame>
        <p:nvGraphicFramePr>
          <p:cNvPr id="125957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Imagen" r:id="rId3" imgW="3430070" imgH="2832607" progId="Word.Picture.8">
                  <p:embed/>
                </p:oleObj>
              </mc:Choice>
              <mc:Fallback>
                <p:oleObj name="Imagen" r:id="rId3" imgW="3430070" imgH="2832607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543634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E5E1A61-D105-45A7-84D2-98D977471567}" type="slidenum">
              <a:rPr lang="es-ES" smtClean="0"/>
              <a:pPr eaLnBrk="1" hangingPunct="1"/>
              <a:t>2</a:t>
            </a:fld>
            <a:endParaRPr lang="es-ES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484784"/>
            <a:ext cx="8136904" cy="1219201"/>
          </a:xfrm>
        </p:spPr>
        <p:txBody>
          <a:bodyPr/>
          <a:lstStyle/>
          <a:p>
            <a:pPr eaLnBrk="1" hangingPunct="1"/>
            <a:r>
              <a:rPr lang="es-MX" sz="4400" dirty="0" smtClean="0"/>
              <a:t>Coordinación de Investigación y Estudios de posgrado</a:t>
            </a:r>
            <a:endParaRPr lang="es-ES" sz="4400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/>
            <a:r>
              <a:rPr lang="es-MX" dirty="0" smtClean="0"/>
              <a:t>E-</a:t>
            </a:r>
            <a:r>
              <a:rPr lang="es-MX" dirty="0" err="1" smtClean="0"/>
              <a:t>Bussines</a:t>
            </a:r>
            <a:endParaRPr lang="es-MX" dirty="0" smtClean="0"/>
          </a:p>
          <a:p>
            <a:pPr eaLnBrk="1" hangingPunct="1"/>
            <a:r>
              <a:rPr lang="es-MX" dirty="0" smtClean="0"/>
              <a:t>M.I. César Enrique Estrada Gutiérrez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5717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93038" cy="1143000"/>
          </a:xfrm>
        </p:spPr>
        <p:txBody>
          <a:bodyPr/>
          <a:lstStyle/>
          <a:p>
            <a:pPr algn="ctr"/>
            <a:r>
              <a:rPr lang="es-MX" b="1">
                <a:solidFill>
                  <a:srgbClr val="003300"/>
                </a:solidFill>
              </a:rPr>
              <a:t>Los Imperios de la Mente</a:t>
            </a:r>
            <a:endParaRPr lang="es-ES" b="1">
              <a:solidFill>
                <a:srgbClr val="003300"/>
              </a:solidFill>
            </a:endParaRPr>
          </a:p>
        </p:txBody>
      </p:sp>
      <p:sp>
        <p:nvSpPr>
          <p:cNvPr id="1607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043608" y="1700808"/>
            <a:ext cx="7488832" cy="4896272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b="1" dirty="0"/>
              <a:t>Muchos gobiernos se han centrado en la corrupción y en la mala administración.</a:t>
            </a:r>
          </a:p>
          <a:p>
            <a:pPr>
              <a:lnSpc>
                <a:spcPct val="90000"/>
              </a:lnSpc>
            </a:pPr>
            <a:endParaRPr lang="es-MX" b="1" dirty="0"/>
          </a:p>
          <a:p>
            <a:pPr>
              <a:lnSpc>
                <a:spcPct val="90000"/>
              </a:lnSpc>
            </a:pPr>
            <a:r>
              <a:rPr lang="es-MX" b="1" dirty="0"/>
              <a:t>Los recursos naturales crean la tentación de explotarlos primero, acumular capital, y después </a:t>
            </a:r>
            <a:r>
              <a:rPr lang="es-MX" b="1" i="1" dirty="0"/>
              <a:t>educar </a:t>
            </a:r>
            <a:r>
              <a:rPr lang="es-MX" b="1" dirty="0"/>
              <a:t>a la gente. </a:t>
            </a:r>
          </a:p>
          <a:p>
            <a:pPr>
              <a:lnSpc>
                <a:spcPct val="90000"/>
              </a:lnSpc>
            </a:pPr>
            <a:endParaRPr lang="es-MX" b="1" dirty="0"/>
          </a:p>
          <a:p>
            <a:pPr>
              <a:lnSpc>
                <a:spcPct val="90000"/>
              </a:lnSpc>
            </a:pPr>
            <a:r>
              <a:rPr lang="es-MX" b="1" dirty="0"/>
              <a:t>Pero esa lógica no funciona en una economía global en la que … producimos mas … con menos.</a:t>
            </a:r>
          </a:p>
        </p:txBody>
      </p:sp>
    </p:spTree>
    <p:extLst>
      <p:ext uri="{BB962C8B-B14F-4D97-AF65-F5344CB8AC3E}">
        <p14:creationId xmlns:p14="http://schemas.microsoft.com/office/powerpoint/2010/main" val="23782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5779DF3-1755-4A97-8DE7-1DCDE3358C69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200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269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s-MX" smtClean="0"/>
              <a:t>Otros Modelos B2B</a:t>
            </a:r>
          </a:p>
        </p:txBody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800600"/>
          </a:xfrm>
        </p:spPr>
        <p:txBody>
          <a:bodyPr/>
          <a:lstStyle/>
          <a:p>
            <a:pPr algn="just" eaLnBrk="1" hangingPunct="1"/>
            <a:r>
              <a:rPr lang="es-MX" altLang="es-MX" sz="3600" smtClean="0"/>
              <a:t>Subastas B2B:</a:t>
            </a:r>
          </a:p>
          <a:p>
            <a:pPr lvl="1" algn="just" eaLnBrk="1" hangingPunct="1"/>
            <a:r>
              <a:rPr lang="es-MX" altLang="es-MX" sz="3200" smtClean="0"/>
              <a:t>Generar recursos, incrementar visitas de páginas y adquisición, retención de miembros.</a:t>
            </a:r>
            <a:r>
              <a:rPr lang="es-MX" altLang="es-MX" sz="2800" smtClean="0"/>
              <a:t> </a:t>
            </a:r>
            <a:endParaRPr lang="es-MX" altLang="es-MX" sz="2800" smtClean="0"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i="1" smtClean="0"/>
          </a:p>
          <a:p>
            <a:pPr algn="just" eaLnBrk="1" hangingPunct="1"/>
            <a:r>
              <a:rPr lang="es-MX" altLang="es-MX" sz="3600" smtClean="0"/>
              <a:t>Intercambio electrónico:</a:t>
            </a:r>
          </a:p>
          <a:p>
            <a:pPr lvl="1" algn="just" eaLnBrk="1" hangingPunct="1"/>
            <a:r>
              <a:rPr lang="es-MX" altLang="es-MX" sz="3200" smtClean="0"/>
              <a:t>Intercambio de bienes y servicios sin utilizar dinero. </a:t>
            </a:r>
          </a:p>
          <a:p>
            <a:pPr algn="just" eaLnBrk="1" hangingPunct="1">
              <a:buClr>
                <a:schemeClr val="hlink"/>
              </a:buClr>
              <a:buSzPct val="55000"/>
            </a:pPr>
            <a:endParaRPr lang="en-US" altLang="es-MX" sz="320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0487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26BDA51-E6C7-41D9-816C-EC6C4A8E23AC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201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280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s-MX" smtClean="0"/>
              <a:t>Servicios B2B</a:t>
            </a:r>
          </a:p>
        </p:txBody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44675"/>
            <a:ext cx="7772400" cy="4800600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en-US" altLang="es-MX" sz="3200" dirty="0" err="1" smtClean="0">
                <a:solidFill>
                  <a:schemeClr val="tx1"/>
                </a:solidFill>
              </a:rPr>
              <a:t>Commerce.Net</a:t>
            </a:r>
            <a:r>
              <a:rPr lang="en-US" altLang="es-MX" sz="3200" dirty="0" smtClean="0">
                <a:solidFill>
                  <a:schemeClr val="tx1"/>
                </a:solidFill>
              </a:rPr>
              <a:t>, </a:t>
            </a:r>
          </a:p>
          <a:p>
            <a:pPr algn="just" eaLnBrk="1" hangingPunct="1"/>
            <a:endParaRPr lang="en-US" altLang="es-MX" sz="3200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n-US" altLang="es-MX" sz="3200" dirty="0" smtClean="0">
                <a:solidFill>
                  <a:schemeClr val="tx1"/>
                </a:solidFill>
              </a:rPr>
              <a:t>World Insurance Network, </a:t>
            </a:r>
          </a:p>
          <a:p>
            <a:pPr algn="just" eaLnBrk="1" hangingPunct="1"/>
            <a:endParaRPr lang="en-US" altLang="es-MX" sz="3200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n-US" altLang="es-MX" sz="3200" dirty="0" smtClean="0">
                <a:solidFill>
                  <a:schemeClr val="tx1"/>
                </a:solidFill>
              </a:rPr>
              <a:t>Financial Services Technology Consortium, </a:t>
            </a:r>
          </a:p>
          <a:p>
            <a:pPr algn="just" eaLnBrk="1" hangingPunct="1"/>
            <a:endParaRPr lang="en-US" altLang="es-MX" sz="3200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n-US" altLang="es-MX" sz="3200" dirty="0" smtClean="0">
                <a:solidFill>
                  <a:schemeClr val="tx1"/>
                </a:solidFill>
              </a:rPr>
              <a:t>Smart Card Forum, </a:t>
            </a:r>
          </a:p>
          <a:p>
            <a:pPr algn="just" eaLnBrk="1" hangingPunct="1"/>
            <a:endParaRPr lang="en-US" altLang="es-MX" sz="3200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n-US" altLang="es-MX" sz="3200" dirty="0" smtClean="0">
                <a:solidFill>
                  <a:schemeClr val="tx1"/>
                </a:solidFill>
              </a:rPr>
              <a:t>Joint </a:t>
            </a:r>
            <a:r>
              <a:rPr lang="en-US" altLang="es-MX" sz="3200" dirty="0" err="1" smtClean="0">
                <a:solidFill>
                  <a:schemeClr val="tx1"/>
                </a:solidFill>
              </a:rPr>
              <a:t>Transmis</a:t>
            </a:r>
            <a:r>
              <a:rPr lang="es-MX" altLang="es-MX" sz="3200" dirty="0" err="1" smtClean="0">
                <a:solidFill>
                  <a:schemeClr val="tx1"/>
                </a:solidFill>
              </a:rPr>
              <a:t>sio</a:t>
            </a:r>
            <a:r>
              <a:rPr lang="en-US" altLang="es-MX" sz="3200" dirty="0" smtClean="0">
                <a:solidFill>
                  <a:schemeClr val="tx1"/>
                </a:solidFill>
              </a:rPr>
              <a:t>n Services Inf. Network. </a:t>
            </a:r>
            <a:endParaRPr lang="es-MX" altLang="es-MX" sz="32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eaLnBrk="1" hangingPunct="1"/>
            <a:endParaRPr lang="en-US" altLang="es-MX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724446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FF109BA-91C6-4142-93F1-560B117F4A7F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202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29027" name="Rectangle 2"/>
          <p:cNvSpPr>
            <a:spLocks noChangeArrowheads="1"/>
          </p:cNvSpPr>
          <p:nvPr/>
        </p:nvSpPr>
        <p:spPr bwMode="auto">
          <a:xfrm>
            <a:off x="2667000" y="2300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129028" name="Picture 3" descr="Supplier Model A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8800"/>
            <a:ext cx="7696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MX" altLang="es-MX" smtClean="0"/>
              <a:t>Modelo de negocios B2B</a:t>
            </a:r>
            <a:br>
              <a:rPr lang="es-MX" altLang="es-MX" smtClean="0"/>
            </a:br>
            <a:r>
              <a:rPr lang="es-MX" altLang="es-MX" smtClean="0"/>
              <a:t>Proveedor </a:t>
            </a:r>
            <a:r>
              <a:rPr lang="es-MX" altLang="es-MX" smtClean="0">
                <a:solidFill>
                  <a:schemeClr val="bg1"/>
                </a:solidFill>
              </a:rPr>
              <a:t>S</a:t>
            </a:r>
            <a:r>
              <a:rPr lang="es-MX" altLang="es-MX" smtClean="0"/>
              <a:t> con apoyo</a:t>
            </a:r>
          </a:p>
        </p:txBody>
      </p:sp>
    </p:spTree>
    <p:extLst>
      <p:ext uri="{BB962C8B-B14F-4D97-AF65-F5344CB8AC3E}">
        <p14:creationId xmlns:p14="http://schemas.microsoft.com/office/powerpoint/2010/main" val="856554267"/>
      </p:ext>
    </p:extLst>
  </p:cSld>
  <p:clrMapOvr>
    <a:masterClrMapping/>
  </p:clrMapOvr>
  <p:transition>
    <p:zoom/>
  </p:transition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6E94056-8691-4B99-9640-5A6010D3F02C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203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MX" altLang="es-MX" smtClean="0"/>
              <a:t>Cliente B – Nuevos requerimientos</a:t>
            </a:r>
          </a:p>
        </p:txBody>
      </p:sp>
      <p:sp>
        <p:nvSpPr>
          <p:cNvPr id="130052" name="Rectangle 3"/>
          <p:cNvSpPr>
            <a:spLocks noChangeArrowheads="1"/>
          </p:cNvSpPr>
          <p:nvPr/>
        </p:nvSpPr>
        <p:spPr bwMode="auto">
          <a:xfrm>
            <a:off x="2667000" y="2300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130053" name="Picture 4" descr="Supplier Model B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7696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1371411"/>
      </p:ext>
    </p:extLst>
  </p:cSld>
  <p:clrMapOvr>
    <a:masterClrMapping/>
  </p:clrMapOvr>
  <p:transition>
    <p:zoom/>
  </p:transition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3E58E6A-AB89-4DFF-9F6B-C6DF58C2F3DF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204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310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620688"/>
            <a:ext cx="77724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s-MX" sz="2800" dirty="0" smtClean="0"/>
              <a:t>Mercado </a:t>
            </a:r>
            <a:r>
              <a:rPr lang="en-US" altLang="es-MX" sz="2800" dirty="0" err="1" smtClean="0"/>
              <a:t>orientado</a:t>
            </a:r>
            <a:r>
              <a:rPr lang="en-US" altLang="es-MX" sz="2800" dirty="0" smtClean="0"/>
              <a:t> a </a:t>
            </a:r>
            <a:r>
              <a:rPr lang="en-US" altLang="es-MX" sz="2800" dirty="0" err="1" smtClean="0"/>
              <a:t>proveedores</a:t>
            </a:r>
            <a:r>
              <a:rPr lang="en-US" altLang="es-MX" sz="2800" dirty="0" smtClean="0"/>
              <a:t/>
            </a:r>
            <a:br>
              <a:rPr lang="en-US" altLang="es-MX" sz="2800" dirty="0" smtClean="0"/>
            </a:br>
            <a:r>
              <a:rPr lang="en-US" altLang="es-MX" sz="2800" dirty="0" smtClean="0"/>
              <a:t> –    CISCO Systems</a:t>
            </a:r>
          </a:p>
        </p:txBody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981200"/>
            <a:ext cx="7467600" cy="4648200"/>
          </a:xfrm>
        </p:spPr>
        <p:txBody>
          <a:bodyPr>
            <a:normAutofit fontScale="92500" lnSpcReduction="10000"/>
          </a:bodyPr>
          <a:lstStyle/>
          <a:p>
            <a:pPr algn="just" eaLnBrk="1" hangingPunct="1"/>
            <a:r>
              <a:rPr lang="es-MX" altLang="es-MX" smtClean="0">
                <a:solidFill>
                  <a:schemeClr val="tx1"/>
                </a:solidFill>
              </a:rPr>
              <a:t>Soporte técnico a clientes, permite bajar aplicaciones de software, órdenes en línea, configuración de sistemas, precios, embarques, rastreo de órdenes, entre otros. </a:t>
            </a:r>
            <a:endParaRPr lang="es-MX" altLang="es-MX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i="1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smtClean="0">
                <a:solidFill>
                  <a:schemeClr val="tx1"/>
                </a:solidFill>
              </a:rPr>
              <a:t>Ventajas</a:t>
            </a:r>
            <a:endParaRPr lang="es-MX" altLang="es-MX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just" eaLnBrk="1" hangingPunct="1"/>
            <a:r>
              <a:rPr lang="es-MX" altLang="es-MX" sz="2800" smtClean="0">
                <a:solidFill>
                  <a:schemeClr val="tx1"/>
                </a:solidFill>
              </a:rPr>
              <a:t>Reducción de costos operativos</a:t>
            </a:r>
            <a:endParaRPr lang="es-MX" altLang="es-MX" sz="280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just" eaLnBrk="1" hangingPunct="1"/>
            <a:endParaRPr lang="es-MX" altLang="es-MX" sz="2800" smtClean="0">
              <a:solidFill>
                <a:schemeClr val="tx1"/>
              </a:solidFill>
            </a:endParaRPr>
          </a:p>
          <a:p>
            <a:pPr lvl="1" algn="just" eaLnBrk="1" hangingPunct="1"/>
            <a:r>
              <a:rPr lang="es-MX" altLang="es-MX" sz="2800" smtClean="0">
                <a:solidFill>
                  <a:schemeClr val="tx1"/>
                </a:solidFill>
              </a:rPr>
              <a:t>Soporte técnico y del servicio a clientes</a:t>
            </a:r>
            <a:endParaRPr lang="es-MX" altLang="es-MX" sz="280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just" eaLnBrk="1" hangingPunct="1"/>
            <a:endParaRPr lang="es-MX" altLang="es-MX" sz="1400" smtClean="0">
              <a:solidFill>
                <a:schemeClr val="tx1"/>
              </a:solidFill>
            </a:endParaRPr>
          </a:p>
          <a:p>
            <a:pPr lvl="1" algn="just" eaLnBrk="1" hangingPunct="1"/>
            <a:r>
              <a:rPr lang="es-MX" altLang="es-MX" sz="2800" smtClean="0">
                <a:solidFill>
                  <a:schemeClr val="tx1"/>
                </a:solidFill>
              </a:rPr>
              <a:t>Reducción en los costos de distribución de software</a:t>
            </a:r>
            <a:endParaRPr lang="es-MX" altLang="es-MX" sz="280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eaLnBrk="1" hangingPunct="1"/>
            <a:endParaRPr lang="en-US" altLang="es-MX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56271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425A77-682F-4E22-B60C-9D64BD37E092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205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32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620688"/>
            <a:ext cx="77724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s-MX" sz="2800" dirty="0" smtClean="0"/>
              <a:t>Mercado </a:t>
            </a:r>
            <a:r>
              <a:rPr lang="en-US" altLang="es-MX" sz="2800" dirty="0" err="1" smtClean="0"/>
              <a:t>orientado</a:t>
            </a:r>
            <a:r>
              <a:rPr lang="en-US" altLang="es-MX" sz="2800" dirty="0" smtClean="0"/>
              <a:t> a </a:t>
            </a:r>
            <a:r>
              <a:rPr lang="en-US" altLang="es-MX" sz="2800" dirty="0" err="1" smtClean="0"/>
              <a:t>compradores</a:t>
            </a:r>
            <a:r>
              <a:rPr lang="en-US" altLang="es-MX" sz="2800" dirty="0" smtClean="0"/>
              <a:t/>
            </a:r>
            <a:br>
              <a:rPr lang="en-US" altLang="es-MX" sz="2800" dirty="0" smtClean="0"/>
            </a:br>
            <a:r>
              <a:rPr lang="en-US" altLang="es-MX" sz="2800" dirty="0" smtClean="0"/>
              <a:t> – </a:t>
            </a:r>
            <a:r>
              <a:rPr lang="en-US" altLang="es-MX" sz="2800" dirty="0" err="1" smtClean="0"/>
              <a:t>Caso</a:t>
            </a:r>
            <a:r>
              <a:rPr lang="en-US" altLang="es-MX" sz="2800" dirty="0" smtClean="0"/>
              <a:t> TPN de GE</a:t>
            </a:r>
          </a:p>
        </p:txBody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057400"/>
            <a:ext cx="7924800" cy="4800600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es-MX" altLang="es-MX" smtClean="0"/>
              <a:t>El sitio de subastas provee permite a los proveedores a participar en el proceso de licitación de GE. </a:t>
            </a:r>
            <a:endParaRPr lang="es-MX" altLang="es-MX" smtClean="0"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i="1" smtClean="0"/>
          </a:p>
          <a:p>
            <a:pPr algn="just" eaLnBrk="1" hangingPunct="1"/>
            <a:r>
              <a:rPr lang="es-MX" altLang="es-MX" smtClean="0"/>
              <a:t>Beneficios para compradores y proveedores</a:t>
            </a:r>
            <a:endParaRPr lang="es-MX" altLang="es-MX" smtClean="0">
              <a:cs typeface="Times New Roman" panose="02020603050405020304" pitchFamily="18" charset="0"/>
            </a:endParaRPr>
          </a:p>
          <a:p>
            <a:pPr lvl="1" algn="just" eaLnBrk="1" hangingPunct="1"/>
            <a:r>
              <a:rPr lang="es-MX" altLang="es-MX" sz="2800" smtClean="0"/>
              <a:t>Identificar, fortalecer y construir nuevas relaciones de negocios a nivel mundial</a:t>
            </a:r>
            <a:endParaRPr lang="es-MX" altLang="es-MX" sz="2800" smtClean="0">
              <a:cs typeface="Times New Roman" panose="02020603050405020304" pitchFamily="18" charset="0"/>
            </a:endParaRPr>
          </a:p>
          <a:p>
            <a:pPr lvl="1" algn="just" eaLnBrk="1" hangingPunct="1"/>
            <a:endParaRPr lang="es-MX" altLang="es-MX" sz="2800" smtClean="0"/>
          </a:p>
          <a:p>
            <a:pPr lvl="1" algn="just" eaLnBrk="1" hangingPunct="1"/>
            <a:r>
              <a:rPr lang="es-MX" altLang="es-MX" sz="2800" smtClean="0"/>
              <a:t>Distribuir información y especs. de compradores</a:t>
            </a:r>
            <a:endParaRPr lang="es-MX" altLang="es-MX" sz="2800" smtClean="0">
              <a:cs typeface="Times New Roman" panose="02020603050405020304" pitchFamily="18" charset="0"/>
            </a:endParaRPr>
          </a:p>
          <a:p>
            <a:pPr lvl="1" algn="just" eaLnBrk="1" hangingPunct="1"/>
            <a:r>
              <a:rPr lang="es-MX" altLang="es-MX" sz="2800" smtClean="0"/>
              <a:t>Negociar mejores precios</a:t>
            </a:r>
            <a:endParaRPr lang="es-MX" altLang="es-MX" sz="2800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829422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5B48300-5E7F-4116-AFFF-4DBE35429B80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206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3312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48680"/>
            <a:ext cx="77724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s-MX" sz="3200" dirty="0" smtClean="0"/>
              <a:t>Mercado </a:t>
            </a:r>
            <a:r>
              <a:rPr lang="en-US" altLang="es-MX" sz="3200" dirty="0" err="1" smtClean="0"/>
              <a:t>orientado</a:t>
            </a:r>
            <a:r>
              <a:rPr lang="en-US" altLang="es-MX" sz="3200" dirty="0" smtClean="0"/>
              <a:t> a </a:t>
            </a:r>
            <a:r>
              <a:rPr lang="en-US" altLang="es-MX" sz="3200" dirty="0" err="1" smtClean="0"/>
              <a:t>Intermediarios</a:t>
            </a:r>
            <a:r>
              <a:rPr lang="en-US" altLang="es-MX" sz="3200" dirty="0" smtClean="0"/>
              <a:t> – </a:t>
            </a:r>
            <a:r>
              <a:rPr lang="en-US" altLang="es-MX" sz="3200" dirty="0" err="1" smtClean="0"/>
              <a:t>Caso</a:t>
            </a:r>
            <a:r>
              <a:rPr lang="en-US" altLang="es-MX" sz="3200" dirty="0" smtClean="0"/>
              <a:t> Boeing Parts</a:t>
            </a:r>
          </a:p>
        </p:txBody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648200"/>
          </a:xfrm>
        </p:spPr>
        <p:txBody>
          <a:bodyPr/>
          <a:lstStyle/>
          <a:p>
            <a:pPr algn="just" eaLnBrk="1" hangingPunct="1"/>
            <a:r>
              <a:rPr lang="es-MX" altLang="es-MX" dirty="0" smtClean="0">
                <a:solidFill>
                  <a:schemeClr val="tx1"/>
                </a:solidFill>
              </a:rPr>
              <a:t>Boeing es intermediario entre líneas aéreas y proveedores de partes para aviones. </a:t>
            </a:r>
            <a:endParaRPr lang="es-MX" altLang="es-MX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just" eaLnBrk="1" hangingPunct="1"/>
            <a:endParaRPr lang="es-MX" altLang="es-MX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s-MX" altLang="es-MX" dirty="0" smtClean="0">
                <a:solidFill>
                  <a:schemeClr val="tx1"/>
                </a:solidFill>
              </a:rPr>
              <a:t>Mejorar del servicio a clientes, checar  disponibilidad y precio, colocar órdenes de compra, rastrear los  envíos, ahorros, ver dibujos, manuales, catálogos, información técnica, todo en línea.</a:t>
            </a:r>
            <a:endParaRPr lang="es-MX" altLang="es-MX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eaLnBrk="1" hangingPunct="1"/>
            <a:endParaRPr lang="en-US" altLang="es-MX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79163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6548B2-862C-4D42-AD9C-E229FF89250C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207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34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7772400" cy="838200"/>
          </a:xfrm>
        </p:spPr>
        <p:txBody>
          <a:bodyPr/>
          <a:lstStyle/>
          <a:p>
            <a:pPr algn="ctr" eaLnBrk="1" hangingPunct="1"/>
            <a:r>
              <a:rPr lang="es-MX" altLang="es-MX" smtClean="0"/>
              <a:t>B2B, un estilo de negocios</a:t>
            </a:r>
            <a:endParaRPr lang="en-US" altLang="es-MX" smtClean="0"/>
          </a:p>
        </p:txBody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7772400" cy="4876800"/>
          </a:xfrm>
        </p:spPr>
        <p:txBody>
          <a:bodyPr/>
          <a:lstStyle/>
          <a:p>
            <a:pPr eaLnBrk="1" hangingPunct="1"/>
            <a:r>
              <a:rPr lang="es-ES_tradnl" altLang="es-MX" sz="2400" smtClean="0"/>
              <a:t>B2B es el negocio electrónico entre empresas de cualquier segmento, eficaz y confiable.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s-ES_tradnl" altLang="es-MX" sz="2400" smtClean="0"/>
          </a:p>
          <a:p>
            <a:pPr eaLnBrk="1" hangingPunct="1"/>
            <a:r>
              <a:rPr lang="es-ES_tradnl" altLang="es-MX" sz="2400" smtClean="0"/>
              <a:t>Las ventajas que ofrece son:</a:t>
            </a:r>
          </a:p>
          <a:p>
            <a:pPr lvl="1" eaLnBrk="1" hangingPunct="1"/>
            <a:endParaRPr lang="es-ES_tradnl" altLang="es-MX" smtClean="0"/>
          </a:p>
          <a:p>
            <a:pPr lvl="1" eaLnBrk="1" hangingPunct="1"/>
            <a:r>
              <a:rPr lang="es-ES_tradnl" altLang="es-MX" smtClean="0"/>
              <a:t>Reducción de Costos operativos y administrativos</a:t>
            </a:r>
          </a:p>
          <a:p>
            <a:pPr lvl="1" eaLnBrk="1" hangingPunct="1"/>
            <a:endParaRPr lang="es-ES_tradnl" altLang="es-MX" smtClean="0"/>
          </a:p>
          <a:p>
            <a:pPr lvl="1" eaLnBrk="1" hangingPunct="1"/>
            <a:r>
              <a:rPr lang="es-ES_tradnl" altLang="es-MX" smtClean="0"/>
              <a:t>Administración en línea de la información de Clientes, Contactos, Ventas, Ingresos, Pagos, Proveedores, etc.</a:t>
            </a:r>
          </a:p>
          <a:p>
            <a:pPr lvl="1" eaLnBrk="1" hangingPunct="1"/>
            <a:endParaRPr lang="es-ES_tradnl" altLang="es-MX" smtClean="0"/>
          </a:p>
        </p:txBody>
      </p:sp>
    </p:spTree>
    <p:extLst>
      <p:ext uri="{BB962C8B-B14F-4D97-AF65-F5344CB8AC3E}">
        <p14:creationId xmlns:p14="http://schemas.microsoft.com/office/powerpoint/2010/main" val="776943753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57DA9A3-7376-4E6A-80F7-FFF422211335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208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3619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7772400" cy="914400"/>
          </a:xfrm>
        </p:spPr>
        <p:txBody>
          <a:bodyPr/>
          <a:lstStyle/>
          <a:p>
            <a:pPr eaLnBrk="1" hangingPunct="1"/>
            <a:r>
              <a:rPr lang="es-MX" altLang="es-MX" smtClean="0"/>
              <a:t>	B2B - Desventajas</a:t>
            </a:r>
            <a:endParaRPr lang="en-US" altLang="es-MX" smtClean="0"/>
          </a:p>
        </p:txBody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057400"/>
            <a:ext cx="7772400" cy="4495800"/>
          </a:xfrm>
        </p:spPr>
        <p:txBody>
          <a:bodyPr/>
          <a:lstStyle/>
          <a:p>
            <a:pPr eaLnBrk="1" hangingPunct="1"/>
            <a:r>
              <a:rPr lang="es-ES_tradnl" altLang="es-MX" sz="2400" dirty="0" smtClean="0">
                <a:solidFill>
                  <a:schemeClr val="tx1"/>
                </a:solidFill>
              </a:rPr>
              <a:t>Trato impersonal</a:t>
            </a:r>
          </a:p>
          <a:p>
            <a:pPr eaLnBrk="1" hangingPunct="1"/>
            <a:r>
              <a:rPr lang="es-ES_tradnl" altLang="es-MX" sz="2400" dirty="0" smtClean="0">
                <a:solidFill>
                  <a:schemeClr val="tx1"/>
                </a:solidFill>
              </a:rPr>
              <a:t>Elitista para las Generaciones más recientes</a:t>
            </a:r>
          </a:p>
          <a:p>
            <a:pPr eaLnBrk="1" hangingPunct="1"/>
            <a:endParaRPr lang="es-ES_tradnl" altLang="es-MX" sz="24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s-ES_tradnl" altLang="es-MX" sz="2400" dirty="0" smtClean="0">
                <a:solidFill>
                  <a:schemeClr val="tx1"/>
                </a:solidFill>
              </a:rPr>
              <a:t>Por su velocidad de respuesta, elimina a corto plazo a  empresas lentas y burocráticas</a:t>
            </a:r>
          </a:p>
          <a:p>
            <a:pPr eaLnBrk="1" hangingPunct="1"/>
            <a:endParaRPr lang="es-ES_tradnl" altLang="es-MX" sz="24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s-ES_tradnl" altLang="es-MX" sz="2400" dirty="0" smtClean="0">
                <a:solidFill>
                  <a:schemeClr val="tx1"/>
                </a:solidFill>
              </a:rPr>
              <a:t>Inversión constante en la actualización de su página Web, tiempo de vida visual muy corto. </a:t>
            </a:r>
          </a:p>
        </p:txBody>
      </p:sp>
    </p:spTree>
    <p:extLst>
      <p:ext uri="{BB962C8B-B14F-4D97-AF65-F5344CB8AC3E}">
        <p14:creationId xmlns:p14="http://schemas.microsoft.com/office/powerpoint/2010/main" val="1078818564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Marca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accent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FF4DEF-B6B1-43AF-9A9B-78D9673D4A93}" type="slidenum">
              <a:rPr lang="es-ES" altLang="es-MX">
                <a:solidFill>
                  <a:srgbClr val="FFFF0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209</a:t>
            </a:fld>
            <a:endParaRPr lang="es-ES" altLang="es-MX">
              <a:solidFill>
                <a:srgbClr val="FFFF00"/>
              </a:solidFill>
            </a:endParaRPr>
          </a:p>
        </p:txBody>
      </p:sp>
      <p:sp>
        <p:nvSpPr>
          <p:cNvPr id="13824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90600"/>
            <a:ext cx="7772400" cy="762000"/>
          </a:xfrm>
        </p:spPr>
        <p:txBody>
          <a:bodyPr/>
          <a:lstStyle/>
          <a:p>
            <a:pPr algn="ctr" eaLnBrk="1" hangingPunct="1"/>
            <a:r>
              <a:rPr lang="es-MX" altLang="es-MX" smtClean="0"/>
              <a:t>B2B - Conclusiones</a:t>
            </a:r>
            <a:endParaRPr lang="en-US" altLang="es-MX" smtClean="0"/>
          </a:p>
        </p:txBody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0"/>
            <a:ext cx="7772400" cy="4495800"/>
          </a:xfrm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90000"/>
              </a:lnSpc>
            </a:pPr>
            <a:r>
              <a:rPr lang="es-ES_tradnl" altLang="es-MX" smtClean="0"/>
              <a:t>Los Negocios electrónicos son importantes para las empresas.</a:t>
            </a:r>
          </a:p>
          <a:p>
            <a:pPr marL="914400" lvl="1" indent="-457200" eaLnBrk="1" hangingPunct="1">
              <a:lnSpc>
                <a:spcPct val="90000"/>
              </a:lnSpc>
            </a:pPr>
            <a:endParaRPr lang="es-ES_tradnl" altLang="es-MX" sz="280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es-ES_tradnl" altLang="es-MX" smtClean="0"/>
              <a:t>Su efectividad ha cambiado la forma de hacer negocios.</a:t>
            </a:r>
          </a:p>
          <a:p>
            <a:pPr marL="914400" lvl="1" indent="-457200" eaLnBrk="1" hangingPunct="1">
              <a:lnSpc>
                <a:spcPct val="90000"/>
              </a:lnSpc>
            </a:pPr>
            <a:endParaRPr lang="es-ES_tradnl" altLang="es-MX" sz="280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es-ES_tradnl" altLang="es-MX" smtClean="0"/>
              <a:t>Velocidad de Respuesta (Justo a tiempo)</a:t>
            </a:r>
          </a:p>
          <a:p>
            <a:pPr marL="914400" lvl="1" indent="-457200" eaLnBrk="1" hangingPunct="1">
              <a:lnSpc>
                <a:spcPct val="90000"/>
              </a:lnSpc>
            </a:pPr>
            <a:endParaRPr lang="es-ES_tradnl" altLang="es-MX" sz="280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es-ES_tradnl" altLang="es-MX" smtClean="0"/>
              <a:t>Las Estructuras Organizacionales se han aplanado</a:t>
            </a:r>
          </a:p>
          <a:p>
            <a:pPr marL="914400" lvl="1" indent="-457200" eaLnBrk="1" hangingPunct="1">
              <a:lnSpc>
                <a:spcPct val="90000"/>
              </a:lnSpc>
            </a:pPr>
            <a:endParaRPr lang="es-ES_tradnl" altLang="es-MX" sz="280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es-ES_tradnl" altLang="es-MX" smtClean="0"/>
              <a:t>Provee soluciones y ética para los negocios</a:t>
            </a:r>
          </a:p>
          <a:p>
            <a:pPr marL="533400" indent="-533400" algn="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_tradnl" altLang="es-MX" b="1" smtClean="0"/>
          </a:p>
        </p:txBody>
      </p:sp>
    </p:spTree>
    <p:extLst>
      <p:ext uri="{BB962C8B-B14F-4D97-AF65-F5344CB8AC3E}">
        <p14:creationId xmlns:p14="http://schemas.microsoft.com/office/powerpoint/2010/main" val="3884868144"/>
      </p:ext>
    </p:extLst>
  </p:cSld>
  <p:clrMapOvr>
    <a:masterClrMapping/>
  </p:clrMapOvr>
  <p:transition spd="slow">
    <p:randomBa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7" name="Rectangle 3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93038" cy="1143000"/>
          </a:xfrm>
        </p:spPr>
        <p:txBody>
          <a:bodyPr/>
          <a:lstStyle/>
          <a:p>
            <a:pPr algn="ctr"/>
            <a:r>
              <a:rPr lang="es-MX" b="1">
                <a:solidFill>
                  <a:srgbClr val="003300"/>
                </a:solidFill>
              </a:rPr>
              <a:t>Los Imperios de la Mente</a:t>
            </a:r>
            <a:endParaRPr lang="es-ES" b="1">
              <a:solidFill>
                <a:srgbClr val="003300"/>
              </a:solidFill>
            </a:endParaRPr>
          </a:p>
        </p:txBody>
      </p:sp>
      <p:sp>
        <p:nvSpPr>
          <p:cNvPr id="20071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11560" y="1700808"/>
            <a:ext cx="8208912" cy="4968280"/>
          </a:xfrm>
          <a:noFill/>
          <a:ln/>
        </p:spPr>
        <p:txBody>
          <a:bodyPr/>
          <a:lstStyle/>
          <a:p>
            <a:r>
              <a:rPr lang="es-MX" sz="2800" b="1" dirty="0"/>
              <a:t>El mercado mundial esta inundado de granos, leche, acero, plástico, petróleo etc.</a:t>
            </a:r>
          </a:p>
          <a:p>
            <a:endParaRPr lang="es-MX" sz="2800" b="1" dirty="0"/>
          </a:p>
          <a:p>
            <a:r>
              <a:rPr lang="es-MX" sz="2800" b="1" dirty="0"/>
              <a:t>De 1845 a 1998 el precio base de las mercancías fluctuó significativamente. Pero la tendencia se ha ido desacelerando.</a:t>
            </a:r>
          </a:p>
          <a:p>
            <a:endParaRPr lang="es-MX" sz="2800" b="1" dirty="0"/>
          </a:p>
          <a:p>
            <a:r>
              <a:rPr lang="es-MX" sz="2800" b="1" dirty="0"/>
              <a:t>El valor promedio de las materias primas es 	1/5 de lo que hace un siglo y medio.</a:t>
            </a:r>
            <a:endParaRPr lang="es-ES" sz="2800" b="1" dirty="0"/>
          </a:p>
          <a:p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97917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84313"/>
            <a:ext cx="8604448" cy="4897437"/>
          </a:xfrm>
        </p:spPr>
        <p:txBody>
          <a:bodyPr/>
          <a:lstStyle/>
          <a:p>
            <a:r>
              <a:rPr lang="es-MX" sz="2800" b="1" dirty="0"/>
              <a:t>En los 50’s </a:t>
            </a:r>
            <a:r>
              <a:rPr lang="es-MX" sz="2800" b="1" dirty="0" err="1"/>
              <a:t>Taiwan</a:t>
            </a:r>
            <a:r>
              <a:rPr lang="es-MX" sz="2800" b="1" dirty="0"/>
              <a:t>, gobierno corrupto, plagado de narcos, y de violencia.</a:t>
            </a:r>
          </a:p>
          <a:p>
            <a:endParaRPr lang="es-MX" sz="2800" b="1" dirty="0"/>
          </a:p>
          <a:p>
            <a:r>
              <a:rPr lang="es-MX" sz="2800" b="1" dirty="0"/>
              <a:t>Provincia pobre y aislada.</a:t>
            </a:r>
          </a:p>
          <a:p>
            <a:endParaRPr lang="es-MX" sz="2800" b="1" dirty="0"/>
          </a:p>
          <a:p>
            <a:r>
              <a:rPr lang="es-MX" sz="2800" b="1" dirty="0"/>
              <a:t>México veía a los taiwaneses como pobres.</a:t>
            </a:r>
          </a:p>
          <a:p>
            <a:endParaRPr lang="es-MX" sz="2800" b="1" dirty="0"/>
          </a:p>
          <a:p>
            <a:r>
              <a:rPr lang="es-MX" sz="2800" b="1" dirty="0"/>
              <a:t>El mexicano promedio producía el doble del taiwanés.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793037" cy="1143000"/>
          </a:xfrm>
        </p:spPr>
        <p:txBody>
          <a:bodyPr/>
          <a:lstStyle/>
          <a:p>
            <a:r>
              <a:rPr lang="es-MX" b="1"/>
              <a:t>              </a:t>
            </a:r>
            <a:r>
              <a:rPr lang="es-MX" b="1">
                <a:solidFill>
                  <a:srgbClr val="003300"/>
                </a:solidFill>
              </a:rPr>
              <a:t>TAIWAN</a:t>
            </a:r>
            <a:endParaRPr lang="es-ES" b="1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1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793038" cy="1143000"/>
          </a:xfrm>
        </p:spPr>
        <p:txBody>
          <a:bodyPr/>
          <a:lstStyle/>
          <a:p>
            <a:r>
              <a:rPr lang="es-MX" b="1" dirty="0"/>
              <a:t>			</a:t>
            </a:r>
            <a:r>
              <a:rPr lang="es-MX" b="1" dirty="0">
                <a:solidFill>
                  <a:srgbClr val="003300"/>
                </a:solidFill>
              </a:rPr>
              <a:t>TAIWAN</a:t>
            </a:r>
            <a:endParaRPr lang="es-ES" b="1" dirty="0">
              <a:solidFill>
                <a:srgbClr val="003300"/>
              </a:solidFill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673225"/>
            <a:ext cx="8136904" cy="5184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b="1" dirty="0"/>
              <a:t>70’s, exámenes de admisión brutalmente difíciles.</a:t>
            </a:r>
          </a:p>
          <a:p>
            <a:pPr>
              <a:lnSpc>
                <a:spcPct val="90000"/>
              </a:lnSpc>
            </a:pPr>
            <a:r>
              <a:rPr lang="es-MX" b="1" dirty="0"/>
              <a:t>Cultura científica.</a:t>
            </a:r>
            <a:endParaRPr lang="es-ES" b="1" dirty="0"/>
          </a:p>
          <a:p>
            <a:pPr>
              <a:lnSpc>
                <a:spcPct val="90000"/>
              </a:lnSpc>
            </a:pPr>
            <a:r>
              <a:rPr lang="es-MX" b="1" dirty="0"/>
              <a:t>Desarrollo tecnológico.</a:t>
            </a:r>
          </a:p>
          <a:p>
            <a:pPr>
              <a:lnSpc>
                <a:spcPct val="90000"/>
              </a:lnSpc>
            </a:pPr>
            <a:r>
              <a:rPr lang="es-MX" b="1" dirty="0"/>
              <a:t>Exportaciones y competitividad.</a:t>
            </a:r>
          </a:p>
          <a:p>
            <a:pPr>
              <a:lnSpc>
                <a:spcPct val="90000"/>
              </a:lnSpc>
            </a:pPr>
            <a:r>
              <a:rPr lang="es-MX" b="1" dirty="0"/>
              <a:t>Ahora el taiwanés promedio comenzó a producir el doble que el mexicano.</a:t>
            </a:r>
          </a:p>
          <a:p>
            <a:pPr>
              <a:lnSpc>
                <a:spcPct val="90000"/>
              </a:lnSpc>
            </a:pPr>
            <a:r>
              <a:rPr lang="es-MX" b="1" dirty="0"/>
              <a:t>Taiwán líder mundial en manufactura de computadoras, la diferencia es 4 a 1.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4793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793037" cy="1143000"/>
          </a:xfrm>
        </p:spPr>
        <p:txBody>
          <a:bodyPr/>
          <a:lstStyle/>
          <a:p>
            <a:pPr algn="ctr"/>
            <a:r>
              <a:rPr lang="es-MX" sz="4000" b="1">
                <a:solidFill>
                  <a:srgbClr val="003300"/>
                </a:solidFill>
              </a:rPr>
              <a:t>Corea del Sur</a:t>
            </a:r>
            <a:endParaRPr lang="es-ES" sz="4000" b="1">
              <a:solidFill>
                <a:srgbClr val="003300"/>
              </a:solidFill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628800"/>
            <a:ext cx="8425061" cy="4752528"/>
          </a:xfrm>
        </p:spPr>
        <p:txBody>
          <a:bodyPr/>
          <a:lstStyle/>
          <a:p>
            <a:r>
              <a:rPr lang="es-MX" b="1" dirty="0"/>
              <a:t>Gasta del 3.7% del PIB en educación.</a:t>
            </a:r>
          </a:p>
          <a:p>
            <a:endParaRPr lang="es-MX" b="1" dirty="0"/>
          </a:p>
          <a:p>
            <a:r>
              <a:rPr lang="es-MX" b="1" dirty="0"/>
              <a:t>Los padres gastan casi lo mismo en educación complementaria en inglés, matemáticas y ciencias.</a:t>
            </a:r>
          </a:p>
          <a:p>
            <a:endParaRPr lang="es-MX" b="1" dirty="0"/>
          </a:p>
          <a:p>
            <a:r>
              <a:rPr lang="es-MX" b="1" dirty="0"/>
              <a:t>País de </a:t>
            </a:r>
            <a:r>
              <a:rPr lang="es-MX" b="1" dirty="0" err="1"/>
              <a:t>meritocracia</a:t>
            </a:r>
            <a:r>
              <a:rPr lang="es-MX" b="1" dirty="0"/>
              <a:t> estricta.</a:t>
            </a:r>
          </a:p>
          <a:p>
            <a:endParaRPr lang="es-MX" b="1" dirty="0"/>
          </a:p>
          <a:p>
            <a:r>
              <a:rPr lang="es-MX" b="1" dirty="0"/>
              <a:t>Examen estandarizado de ingreso a la universidad.</a:t>
            </a:r>
          </a:p>
        </p:txBody>
      </p:sp>
    </p:spTree>
    <p:extLst>
      <p:ext uri="{BB962C8B-B14F-4D97-AF65-F5344CB8AC3E}">
        <p14:creationId xmlns:p14="http://schemas.microsoft.com/office/powerpoint/2010/main" val="38805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1" name="Rectangle 3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793037" cy="1143000"/>
          </a:xfrm>
        </p:spPr>
        <p:txBody>
          <a:bodyPr/>
          <a:lstStyle/>
          <a:p>
            <a:pPr algn="ctr"/>
            <a:r>
              <a:rPr lang="es-MX" sz="4000" b="1">
                <a:solidFill>
                  <a:srgbClr val="003300"/>
                </a:solidFill>
              </a:rPr>
              <a:t>Corea del Sur</a:t>
            </a:r>
            <a:endParaRPr lang="es-ES" sz="4000" b="1">
              <a:solidFill>
                <a:srgbClr val="003300"/>
              </a:solidFill>
            </a:endParaRPr>
          </a:p>
        </p:txBody>
      </p:sp>
      <p:sp>
        <p:nvSpPr>
          <p:cNvPr id="2017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209607" cy="4752528"/>
          </a:xfrm>
        </p:spPr>
        <p:txBody>
          <a:bodyPr/>
          <a:lstStyle/>
          <a:p>
            <a:r>
              <a:rPr lang="es-MX" sz="3200" b="1" dirty="0"/>
              <a:t>No escogen universidad, van a la U. de Corea.</a:t>
            </a:r>
          </a:p>
          <a:p>
            <a:r>
              <a:rPr lang="es-MX" sz="3200" b="1" dirty="0"/>
              <a:t>No elijen carrera. La carrera depende de las calificaciones obtenidas en el examen.</a:t>
            </a:r>
          </a:p>
          <a:p>
            <a:r>
              <a:rPr lang="es-MX" sz="3200" b="1" dirty="0"/>
              <a:t>Los mejores estudiantes cursan Leyes.</a:t>
            </a:r>
          </a:p>
          <a:p>
            <a:r>
              <a:rPr lang="es-MX" sz="3200" b="1" dirty="0"/>
              <a:t>Acaban siendo los principales hombres de negocios.</a:t>
            </a:r>
            <a:endParaRPr lang="es-ES" sz="3200" b="1" dirty="0"/>
          </a:p>
          <a:p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24204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779303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b="1">
                <a:solidFill>
                  <a:srgbClr val="003300"/>
                </a:solidFill>
              </a:rPr>
              <a:t>SINGAPUR</a:t>
            </a:r>
            <a:br>
              <a:rPr lang="es-ES" sz="4000" b="1">
                <a:solidFill>
                  <a:srgbClr val="003300"/>
                </a:solidFill>
              </a:rPr>
            </a:br>
            <a:endParaRPr lang="es-ES" sz="4000" b="1">
              <a:solidFill>
                <a:srgbClr val="003300"/>
              </a:solidFill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800"/>
            <a:ext cx="8785225" cy="52292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s-MX" sz="3200" b="1" dirty="0"/>
              <a:t>1950. Isla pequeña, pobre y aislada; hasta 1965 no era ni siquiera un país.</a:t>
            </a:r>
          </a:p>
          <a:p>
            <a:pPr lvl="1">
              <a:lnSpc>
                <a:spcPct val="90000"/>
              </a:lnSpc>
            </a:pPr>
            <a:r>
              <a:rPr lang="es-MX" sz="3200" b="1" dirty="0"/>
              <a:t>Su futuro era tan desolador que sus líderes se fueron a Malasia a pedir que los absorbieran, sin embargo Malasia decidió que Singapur los haría ser mas pobres.</a:t>
            </a:r>
          </a:p>
          <a:p>
            <a:pPr lvl="1">
              <a:lnSpc>
                <a:spcPct val="90000"/>
              </a:lnSpc>
            </a:pPr>
            <a:r>
              <a:rPr lang="es-MX" sz="3200" b="1" dirty="0"/>
              <a:t>Ghana y Birmania  eran países mas ricos y prometedores.</a:t>
            </a:r>
          </a:p>
          <a:p>
            <a:pPr lvl="1">
              <a:lnSpc>
                <a:spcPct val="90000"/>
              </a:lnSpc>
            </a:pPr>
            <a:endParaRPr lang="es-ES" sz="3200" b="1" u="sng" dirty="0"/>
          </a:p>
        </p:txBody>
      </p:sp>
    </p:spTree>
    <p:extLst>
      <p:ext uri="{BB962C8B-B14F-4D97-AF65-F5344CB8AC3E}">
        <p14:creationId xmlns:p14="http://schemas.microsoft.com/office/powerpoint/2010/main" val="134608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779303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b="1">
                <a:solidFill>
                  <a:srgbClr val="003300"/>
                </a:solidFill>
              </a:rPr>
              <a:t>SINGAPUR</a:t>
            </a:r>
            <a:br>
              <a:rPr lang="es-ES" sz="4000" b="1">
                <a:solidFill>
                  <a:srgbClr val="003300"/>
                </a:solidFill>
              </a:rPr>
            </a:br>
            <a:endParaRPr lang="es-ES" sz="4000" b="1">
              <a:solidFill>
                <a:srgbClr val="003300"/>
              </a:solidFill>
            </a:endParaRPr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556792"/>
            <a:ext cx="8785225" cy="5301208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s-MX" b="1" dirty="0"/>
              <a:t>Singapur no tuvo otra opción que educar a su gente, reformar su gobierno, atraer conocimientos y ponerse a trabajar. Guiado por un hombre extraordinario: Lee </a:t>
            </a:r>
            <a:r>
              <a:rPr lang="es-MX" b="1" dirty="0" err="1"/>
              <a:t>Kuan</a:t>
            </a:r>
            <a:r>
              <a:rPr lang="es-MX" b="1" dirty="0"/>
              <a:t> </a:t>
            </a:r>
            <a:r>
              <a:rPr lang="es-MX" b="1" dirty="0" err="1"/>
              <a:t>Yew</a:t>
            </a:r>
            <a:r>
              <a:rPr lang="es-MX" b="1" dirty="0"/>
              <a:t>.</a:t>
            </a:r>
          </a:p>
          <a:p>
            <a:pPr lvl="1">
              <a:lnSpc>
                <a:spcPct val="90000"/>
              </a:lnSpc>
            </a:pPr>
            <a:endParaRPr lang="es-MX" b="1" dirty="0"/>
          </a:p>
          <a:p>
            <a:pPr lvl="2">
              <a:lnSpc>
                <a:spcPct val="90000"/>
              </a:lnSpc>
            </a:pPr>
            <a:r>
              <a:rPr lang="es-MX" sz="2800" b="1" u="sng" dirty="0"/>
              <a:t>A favor de la tecnología  y el capitalismo.</a:t>
            </a:r>
          </a:p>
          <a:p>
            <a:pPr lvl="2">
              <a:lnSpc>
                <a:spcPct val="90000"/>
              </a:lnSpc>
            </a:pPr>
            <a:r>
              <a:rPr lang="es-MX" sz="2800" b="1" u="sng" dirty="0"/>
              <a:t>Se centró en la educación y el talento.</a:t>
            </a:r>
          </a:p>
          <a:p>
            <a:pPr lvl="2">
              <a:lnSpc>
                <a:spcPct val="90000"/>
              </a:lnSpc>
            </a:pPr>
            <a:r>
              <a:rPr lang="es-MX" sz="2800" b="1" u="sng" dirty="0"/>
              <a:t>El inglés como idioma laboral.</a:t>
            </a:r>
          </a:p>
          <a:p>
            <a:pPr lvl="2">
              <a:lnSpc>
                <a:spcPct val="90000"/>
              </a:lnSpc>
            </a:pPr>
            <a:r>
              <a:rPr lang="es-MX" sz="2800" b="1" u="sng" dirty="0"/>
              <a:t>Abrió las puertas de la inversión extranjera</a:t>
            </a:r>
            <a:r>
              <a:rPr lang="es-MX" sz="2000" b="1" u="sng" dirty="0"/>
              <a:t>.</a:t>
            </a:r>
          </a:p>
          <a:p>
            <a:pPr lvl="1">
              <a:lnSpc>
                <a:spcPct val="90000"/>
              </a:lnSpc>
            </a:pPr>
            <a:endParaRPr lang="es-ES" sz="3200" b="1" u="sng" dirty="0"/>
          </a:p>
        </p:txBody>
      </p:sp>
    </p:spTree>
    <p:extLst>
      <p:ext uri="{BB962C8B-B14F-4D97-AF65-F5344CB8AC3E}">
        <p14:creationId xmlns:p14="http://schemas.microsoft.com/office/powerpoint/2010/main" val="314999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28800"/>
            <a:ext cx="9144000" cy="4752950"/>
          </a:xfrm>
        </p:spPr>
        <p:txBody>
          <a:bodyPr/>
          <a:lstStyle/>
          <a:p>
            <a:pPr lvl="2"/>
            <a:r>
              <a:rPr lang="es-MX" sz="3200" b="1" dirty="0"/>
              <a:t>1975. </a:t>
            </a:r>
            <a:r>
              <a:rPr lang="es-MX" sz="3200" b="1" i="1" dirty="0"/>
              <a:t>General Electric </a:t>
            </a:r>
            <a:r>
              <a:rPr lang="es-MX" sz="3200" b="1" dirty="0"/>
              <a:t>era el mayor proveedor de empleos y se reconocía a Singapur como uno de los líderes en la fabricación de electrónicos.</a:t>
            </a:r>
          </a:p>
          <a:p>
            <a:pPr lvl="2"/>
            <a:r>
              <a:rPr lang="es-MX" sz="3200" b="1" dirty="0"/>
              <a:t>1988. Singapur estaba produciendo 8,116 USD per cápita. Su ex-colonizador Inglaterra estaba con 11,237 USD.</a:t>
            </a:r>
          </a:p>
          <a:p>
            <a:pPr lvl="2"/>
            <a:r>
              <a:rPr lang="es-MX" sz="3200" b="1" dirty="0"/>
              <a:t>1999. Los singapurenses era 2% más ricos que los británicos.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93037" cy="1143000"/>
          </a:xfrm>
        </p:spPr>
        <p:txBody>
          <a:bodyPr/>
          <a:lstStyle/>
          <a:p>
            <a:pPr algn="ctr"/>
            <a:r>
              <a:rPr lang="es-ES" b="1">
                <a:solidFill>
                  <a:srgbClr val="003300"/>
                </a:solidFill>
              </a:rPr>
              <a:t>SINGAPUR</a:t>
            </a:r>
          </a:p>
        </p:txBody>
      </p:sp>
    </p:spTree>
    <p:extLst>
      <p:ext uri="{BB962C8B-B14F-4D97-AF65-F5344CB8AC3E}">
        <p14:creationId xmlns:p14="http://schemas.microsoft.com/office/powerpoint/2010/main" val="131213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84784"/>
            <a:ext cx="4644008" cy="3484562"/>
          </a:xfrm>
        </p:spPr>
        <p:txBody>
          <a:bodyPr>
            <a:normAutofit fontScale="92500" lnSpcReduction="20000"/>
          </a:bodyPr>
          <a:lstStyle/>
          <a:p>
            <a:pPr lvl="2"/>
            <a:r>
              <a:rPr lang="es-MX" sz="2800" b="1" dirty="0"/>
              <a:t>Actualmente los singapurenses tienen un nivel de vida comparable al de Estados Unidos.</a:t>
            </a:r>
          </a:p>
          <a:p>
            <a:pPr lvl="2"/>
            <a:r>
              <a:rPr lang="es-MX" sz="2800" b="1" dirty="0"/>
              <a:t>MALASIA RECHAZÓ A SINGAPUR EN </a:t>
            </a:r>
            <a:r>
              <a:rPr lang="es-MX" sz="2800" b="1" dirty="0" smtClean="0"/>
              <a:t>1965…, en el 2002 era lugar 16</a:t>
            </a:r>
            <a:endParaRPr lang="es-MX" sz="2800" b="1" dirty="0"/>
          </a:p>
          <a:p>
            <a:pPr lvl="2">
              <a:buFont typeface="Wingdings" pitchFamily="2" charset="2"/>
              <a:buNone/>
            </a:pPr>
            <a:r>
              <a:rPr lang="es-MX" sz="2800" b="1" dirty="0"/>
              <a:t>Hoy en día …</a:t>
            </a:r>
            <a:endParaRPr lang="es-ES" sz="2800" b="1" dirty="0"/>
          </a:p>
          <a:p>
            <a:pPr lvl="2"/>
            <a:endParaRPr lang="es-MX" sz="2800" b="1" dirty="0"/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93037" cy="1143000"/>
          </a:xfrm>
        </p:spPr>
        <p:txBody>
          <a:bodyPr/>
          <a:lstStyle/>
          <a:p>
            <a:pPr algn="ctr"/>
            <a:r>
              <a:rPr lang="es-ES" b="1" dirty="0">
                <a:solidFill>
                  <a:srgbClr val="003300"/>
                </a:solidFill>
              </a:rPr>
              <a:t>SINGAPUR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538537"/>
              </p:ext>
            </p:extLst>
          </p:nvPr>
        </p:nvGraphicFramePr>
        <p:xfrm>
          <a:off x="5004048" y="1700808"/>
          <a:ext cx="3889703" cy="4612688"/>
        </p:xfrm>
        <a:graphic>
          <a:graphicData uri="http://schemas.openxmlformats.org/drawingml/2006/table">
            <a:tbl>
              <a:tblPr/>
              <a:tblGrid>
                <a:gridCol w="1030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82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0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92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 b="1" dirty="0">
                          <a:solidFill>
                            <a:srgbClr val="FFFFFF"/>
                          </a:solidFill>
                          <a:effectLst/>
                          <a:latin typeface="Droid Sans"/>
                        </a:rPr>
                        <a:t>País</a:t>
                      </a:r>
                      <a:endParaRPr lang="es-ES" sz="1500" dirty="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FFFFFF"/>
                          </a:solidFill>
                          <a:effectLst/>
                          <a:latin typeface="Droid Sans"/>
                        </a:rPr>
                        <a:t>Posición 2010</a:t>
                      </a: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FFFFFF"/>
                          </a:solidFill>
                          <a:effectLst/>
                          <a:latin typeface="Droid Sans"/>
                        </a:rPr>
                        <a:t>Posición 2011</a:t>
                      </a: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FFFFFF"/>
                          </a:solidFill>
                          <a:effectLst/>
                          <a:latin typeface="Droid Sans"/>
                        </a:rPr>
                        <a:t>Cambio </a:t>
                      </a: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Suiza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0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Singapur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 dirty="0">
                          <a:effectLst/>
                          <a:latin typeface="Droid Sans"/>
                        </a:rPr>
                        <a:t>3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2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+1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Suecia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2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3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-1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2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Estados Unidos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4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5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-1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China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27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26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+1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Chile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30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31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-1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España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42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36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+6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Sudáfrica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54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50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+4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Brasil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58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53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+5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India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51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56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-5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 b="1">
                          <a:effectLst/>
                          <a:latin typeface="Droid Sans"/>
                        </a:rPr>
                        <a:t>México</a:t>
                      </a: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 b="1">
                          <a:effectLst/>
                          <a:latin typeface="Droid Sans"/>
                        </a:rPr>
                        <a:t>66</a:t>
                      </a: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 b="1">
                          <a:effectLst/>
                          <a:latin typeface="Droid Sans"/>
                        </a:rPr>
                        <a:t>58</a:t>
                      </a: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 b="1">
                          <a:effectLst/>
                          <a:latin typeface="Droid Sans"/>
                        </a:rPr>
                        <a:t>+8</a:t>
                      </a:r>
                      <a:endParaRPr lang="es-ES" sz="1500">
                        <a:effectLst/>
                        <a:latin typeface="Droid Sans"/>
                      </a:endParaRP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Turquía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61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59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+2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51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Uruguay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64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>
                          <a:effectLst/>
                          <a:latin typeface="Droid Sans"/>
                        </a:rPr>
                        <a:t>63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500" dirty="0">
                          <a:effectLst/>
                          <a:latin typeface="Droid Sans"/>
                        </a:rPr>
                        <a:t>+1</a:t>
                      </a:r>
                    </a:p>
                  </a:txBody>
                  <a:tcPr marL="15559" marR="15559" marT="15559" marB="15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297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temario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16760"/>
          </a:xfrm>
        </p:spPr>
        <p:txBody>
          <a:bodyPr>
            <a:normAutofit fontScale="77500" lnSpcReduction="20000"/>
          </a:bodyPr>
          <a:lstStyle/>
          <a:p>
            <a:r>
              <a:rPr lang="es-MX" dirty="0"/>
              <a:t>Unidad 1. Inteligencia competitiva y BI</a:t>
            </a:r>
          </a:p>
          <a:p>
            <a:r>
              <a:rPr lang="es-MX" dirty="0" smtClean="0"/>
              <a:t>e-Business </a:t>
            </a:r>
            <a:r>
              <a:rPr lang="es-MX" dirty="0"/>
              <a:t>para pequeños negocios</a:t>
            </a:r>
          </a:p>
          <a:p>
            <a:r>
              <a:rPr lang="es-MX" dirty="0" smtClean="0"/>
              <a:t>Mercados </a:t>
            </a:r>
            <a:r>
              <a:rPr lang="es-MX" dirty="0"/>
              <a:t>electrónico y Pago en línea</a:t>
            </a:r>
          </a:p>
          <a:p>
            <a:r>
              <a:rPr lang="es-MX" dirty="0" smtClean="0"/>
              <a:t>Proceso </a:t>
            </a:r>
            <a:r>
              <a:rPr lang="es-MX" dirty="0"/>
              <a:t>de Reingeniería para el negocio </a:t>
            </a:r>
            <a:r>
              <a:rPr lang="es-MX" dirty="0" smtClean="0"/>
              <a:t>electrónico</a:t>
            </a:r>
          </a:p>
          <a:p>
            <a:r>
              <a:rPr lang="es-MX" dirty="0"/>
              <a:t>Unidad 2. Administración del conocimiento</a:t>
            </a:r>
            <a:endParaRPr lang="es-MX" dirty="0"/>
          </a:p>
          <a:p>
            <a:r>
              <a:rPr lang="es-MX" dirty="0" smtClean="0"/>
              <a:t>Administración </a:t>
            </a:r>
            <a:r>
              <a:rPr lang="es-MX" dirty="0"/>
              <a:t>del Conocimiento</a:t>
            </a:r>
          </a:p>
          <a:p>
            <a:r>
              <a:rPr lang="en-US" dirty="0" smtClean="0"/>
              <a:t>Customer </a:t>
            </a:r>
            <a:r>
              <a:rPr lang="en-US" dirty="0"/>
              <a:t>Relationship Management (CRM) y Cadena de </a:t>
            </a:r>
            <a:r>
              <a:rPr lang="en-US" dirty="0" err="1" smtClean="0"/>
              <a:t>Suministro</a:t>
            </a:r>
            <a:endParaRPr lang="en-US" dirty="0" smtClean="0"/>
          </a:p>
          <a:p>
            <a:r>
              <a:rPr lang="en-US" dirty="0" err="1"/>
              <a:t>Unidad</a:t>
            </a:r>
            <a:r>
              <a:rPr lang="en-US" dirty="0"/>
              <a:t> 3. </a:t>
            </a:r>
            <a:r>
              <a:rPr lang="en-US" dirty="0" err="1"/>
              <a:t>Vigilancia</a:t>
            </a:r>
            <a:endParaRPr lang="en-US" dirty="0"/>
          </a:p>
          <a:p>
            <a:r>
              <a:rPr lang="es-MX" dirty="0" smtClean="0"/>
              <a:t>Enterprise </a:t>
            </a:r>
            <a:r>
              <a:rPr lang="es-MX" dirty="0" err="1"/>
              <a:t>Resource</a:t>
            </a:r>
            <a:r>
              <a:rPr lang="es-MX" dirty="0"/>
              <a:t> </a:t>
            </a:r>
            <a:r>
              <a:rPr lang="es-MX" dirty="0" err="1"/>
              <a:t>Planning</a:t>
            </a:r>
            <a:r>
              <a:rPr lang="es-MX" dirty="0"/>
              <a:t> (ERP)</a:t>
            </a:r>
          </a:p>
          <a:p>
            <a:r>
              <a:rPr lang="sv-SE" dirty="0" smtClean="0"/>
              <a:t>Internet</a:t>
            </a:r>
            <a:r>
              <a:rPr lang="sv-SE" dirty="0"/>
              <a:t>, Intranets, y Extranets</a:t>
            </a:r>
          </a:p>
          <a:p>
            <a:r>
              <a:rPr lang="es-MX" dirty="0" smtClean="0"/>
              <a:t>Portales </a:t>
            </a:r>
            <a:r>
              <a:rPr lang="es-MX" dirty="0" smtClean="0"/>
              <a:t>Empresariales</a:t>
            </a:r>
          </a:p>
          <a:p>
            <a:r>
              <a:rPr lang="es-MX" dirty="0"/>
              <a:t>Unidad 4. Innovación tecnológica</a:t>
            </a:r>
            <a:endParaRPr lang="es-MX" dirty="0"/>
          </a:p>
          <a:p>
            <a:r>
              <a:rPr lang="es-MX" dirty="0" smtClean="0"/>
              <a:t>Propiedad </a:t>
            </a:r>
            <a:r>
              <a:rPr lang="es-MX" dirty="0"/>
              <a:t>Intelectual, privacidad y leyes para Internet.</a:t>
            </a:r>
          </a:p>
          <a:p>
            <a:r>
              <a:rPr lang="es-MX" dirty="0" smtClean="0"/>
              <a:t>Corporación </a:t>
            </a:r>
            <a:r>
              <a:rPr lang="es-MX" dirty="0"/>
              <a:t>Virtual Corporación y Organización Virtual Organización</a:t>
            </a:r>
          </a:p>
          <a:p>
            <a:r>
              <a:rPr lang="es-MX" dirty="0" smtClean="0"/>
              <a:t>Ventaja </a:t>
            </a:r>
            <a:r>
              <a:rPr lang="es-MX" dirty="0"/>
              <a:t>Competitiva a través de Internet</a:t>
            </a:r>
          </a:p>
        </p:txBody>
      </p:sp>
    </p:spTree>
    <p:extLst>
      <p:ext uri="{BB962C8B-B14F-4D97-AF65-F5344CB8AC3E}">
        <p14:creationId xmlns:p14="http://schemas.microsoft.com/office/powerpoint/2010/main" val="398358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7" name="Picture 7" descr="singapore_0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" y="188640"/>
            <a:ext cx="9098792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88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675687" cy="1143000"/>
          </a:xfrm>
        </p:spPr>
        <p:txBody>
          <a:bodyPr>
            <a:normAutofit fontScale="90000"/>
          </a:bodyPr>
          <a:lstStyle/>
          <a:p>
            <a:r>
              <a:rPr lang="es-MX" sz="4000" b="1">
                <a:solidFill>
                  <a:srgbClr val="003300"/>
                </a:solidFill>
              </a:rPr>
              <a:t>Ingreso de obreros industriales</a:t>
            </a:r>
            <a:endParaRPr lang="es-ES" sz="4000" b="1">
              <a:solidFill>
                <a:srgbClr val="003300"/>
              </a:solidFill>
            </a:endParaRPr>
          </a:p>
        </p:txBody>
      </p:sp>
      <p:graphicFrame>
        <p:nvGraphicFramePr>
          <p:cNvPr id="99332" name="Object 4"/>
          <p:cNvGraphicFramePr>
            <a:graphicFrameLocks noChangeAspect="1"/>
          </p:cNvGraphicFramePr>
          <p:nvPr/>
        </p:nvGraphicFramePr>
        <p:xfrm>
          <a:off x="539750" y="1484313"/>
          <a:ext cx="7924800" cy="481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Fotografía de Photo Editor" r:id="rId3" imgW="5609524" imgH="3409524" progId="MSPhotoEd.3">
                  <p:embed/>
                </p:oleObj>
              </mc:Choice>
              <mc:Fallback>
                <p:oleObj name="Fotografía de Photo Editor" r:id="rId3" imgW="5609524" imgH="340952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484313"/>
                        <a:ext cx="7924800" cy="481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22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549275"/>
            <a:ext cx="7793038" cy="1143000"/>
          </a:xfrm>
        </p:spPr>
        <p:txBody>
          <a:bodyPr>
            <a:normAutofit fontScale="90000"/>
          </a:bodyPr>
          <a:lstStyle/>
          <a:p>
            <a:r>
              <a:rPr lang="es-ES" sz="4000" b="1">
                <a:solidFill>
                  <a:srgbClr val="003300"/>
                </a:solidFill>
              </a:rPr>
              <a:t>Bangalore, India</a:t>
            </a:r>
            <a:br>
              <a:rPr lang="es-ES" sz="4000" b="1">
                <a:solidFill>
                  <a:srgbClr val="003300"/>
                </a:solidFill>
              </a:rPr>
            </a:br>
            <a:endParaRPr lang="es-ES" sz="4000" b="1">
              <a:solidFill>
                <a:srgbClr val="003300"/>
              </a:solidFill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1" y="1772816"/>
            <a:ext cx="7056785" cy="468052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es-MX" sz="2400" b="1" dirty="0"/>
              <a:t>Casas mal construidas y semiderruidas.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Calles abarrotadas de carros motorizados y ciclomotores.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Un abismo entre la riqueza y la pobreza.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Un país con un alto grado de analfabetismo.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Un centro administrativo durante el imperio Británico.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Paraíso pensionario.</a:t>
            </a:r>
          </a:p>
          <a:p>
            <a:pPr algn="just">
              <a:lnSpc>
                <a:spcPct val="80000"/>
              </a:lnSpc>
            </a:pP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3909077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549275"/>
            <a:ext cx="7793037" cy="1143000"/>
          </a:xfrm>
        </p:spPr>
        <p:txBody>
          <a:bodyPr>
            <a:normAutofit fontScale="90000"/>
          </a:bodyPr>
          <a:lstStyle/>
          <a:p>
            <a:r>
              <a:rPr lang="es-ES" sz="4000" b="1">
                <a:solidFill>
                  <a:srgbClr val="003300"/>
                </a:solidFill>
              </a:rPr>
              <a:t>Bangalore, India</a:t>
            </a:r>
            <a:br>
              <a:rPr lang="es-ES" sz="4000" b="1">
                <a:solidFill>
                  <a:srgbClr val="003300"/>
                </a:solidFill>
              </a:rPr>
            </a:br>
            <a:endParaRPr lang="es-ES" sz="4000" b="1">
              <a:solidFill>
                <a:srgbClr val="003300"/>
              </a:solidFill>
            </a:endParaRP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59" y="1628800"/>
            <a:ext cx="8281615" cy="50133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400" b="1" dirty="0"/>
              <a:t>Alta tecnología esta compuesta por prácticamente  todos los servicios de software.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Las compañías no desarrollan y venden sus productos, sino que aceptan trabajos encargados por compañías extranjeras, especialmente de EEUU.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La India ofrece muchas personas que escriben líneas de código de software acordes a especificaciones y la arquitectura diseñada en lugares como Silicón Valley.</a:t>
            </a:r>
            <a:endParaRPr lang="es-ES" sz="2400" b="1" dirty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Un país con el 45% de analfabetismo y aún así produce miles de ingenieros informáticos de primera línea.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17915608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549275"/>
            <a:ext cx="7793037" cy="1143000"/>
          </a:xfrm>
        </p:spPr>
        <p:txBody>
          <a:bodyPr>
            <a:normAutofit fontScale="90000"/>
          </a:bodyPr>
          <a:lstStyle/>
          <a:p>
            <a:r>
              <a:rPr lang="es-ES" sz="4000" b="1">
                <a:solidFill>
                  <a:srgbClr val="003300"/>
                </a:solidFill>
              </a:rPr>
              <a:t>Bangalore, India</a:t>
            </a:r>
            <a:br>
              <a:rPr lang="es-ES" sz="4000" b="1">
                <a:solidFill>
                  <a:srgbClr val="003300"/>
                </a:solidFill>
              </a:rPr>
            </a:br>
            <a:endParaRPr lang="es-ES" sz="4000" b="1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75295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MX" sz="2400" b="1" dirty="0"/>
              <a:t>La industria del servicios hindúes alcanzo ingresos por 5,700 millones de dólares.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4,000 millones representan exportaciones de software.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 err="1"/>
              <a:t>Wipro</a:t>
            </a:r>
            <a:r>
              <a:rPr lang="es-MX" sz="2400" b="1" dirty="0"/>
              <a:t> e </a:t>
            </a:r>
            <a:r>
              <a:rPr lang="es-MX" sz="2400" b="1" dirty="0" err="1"/>
              <a:t>Infosys</a:t>
            </a:r>
            <a:r>
              <a:rPr lang="es-MX" sz="2400" b="1" dirty="0"/>
              <a:t>, las empresas más grandes, llevan a cabo proyectos como subcontratistas.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Se titulan entre 73,000 y 85,000 ingenieros de software al año.</a:t>
            </a:r>
          </a:p>
          <a:p>
            <a:pPr algn="just">
              <a:lnSpc>
                <a:spcPct val="80000"/>
              </a:lnSpc>
            </a:pPr>
            <a:endParaRPr lang="es-MX" sz="2400" b="1" dirty="0"/>
          </a:p>
          <a:p>
            <a:pPr algn="just">
              <a:lnSpc>
                <a:spcPct val="80000"/>
              </a:lnSpc>
            </a:pPr>
            <a:r>
              <a:rPr lang="es-MX" sz="2400" b="1" dirty="0"/>
              <a:t>Institutos privados titulan a unos 40,000 o 50,000.</a:t>
            </a:r>
          </a:p>
        </p:txBody>
      </p:sp>
    </p:spTree>
    <p:extLst>
      <p:ext uri="{BB962C8B-B14F-4D97-AF65-F5344CB8AC3E}">
        <p14:creationId xmlns:p14="http://schemas.microsoft.com/office/powerpoint/2010/main" val="25499147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Ver video de Singapur 2015</a:t>
            </a:r>
          </a:p>
          <a:p>
            <a:r>
              <a:rPr lang="es-MX" dirty="0" smtClean="0"/>
              <a:t>Ver video de México 2020</a:t>
            </a:r>
          </a:p>
          <a:p>
            <a:r>
              <a:rPr lang="es-MX" dirty="0" smtClean="0"/>
              <a:t>Actividad de investigación 1</a:t>
            </a:r>
          </a:p>
          <a:p>
            <a:pPr lvl="1"/>
            <a:r>
              <a:rPr lang="es-MX" dirty="0" smtClean="0"/>
              <a:t>Identificar los pilares de la competitividad, entre los que destacan: Instituciones, Infraestructura, Salud y Educación y verificar el de Tecnología e Innovación, hacer un resumen y presentarlo por correo electrónico con tus observaciones</a:t>
            </a:r>
          </a:p>
          <a:p>
            <a:r>
              <a:rPr lang="es-MX" dirty="0" smtClean="0">
                <a:hlinkClick r:id="rId2"/>
              </a:rPr>
              <a:t>cestradag@uaemex.mx</a:t>
            </a:r>
            <a:r>
              <a:rPr lang="es-MX" dirty="0" smtClean="0"/>
              <a:t>, </a:t>
            </a:r>
            <a:r>
              <a:rPr lang="es-MX" dirty="0" smtClean="0">
                <a:hlinkClick r:id="rId3"/>
              </a:rPr>
              <a:t>ceeg1971@Gmail.com</a:t>
            </a:r>
            <a:r>
              <a:rPr lang="es-MX" dirty="0" smtClean="0"/>
              <a:t> 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2E1A9-0426-4045-8350-6286349F2ADA}" type="slidenum">
              <a:rPr lang="es-ES" smtClean="0"/>
              <a:pPr/>
              <a:t>35</a:t>
            </a:fld>
            <a:endParaRPr lang="es-ES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" sz="3200" b="1" dirty="0" smtClean="0">
                <a:solidFill>
                  <a:schemeClr val="tx2"/>
                </a:solidFill>
              </a:rPr>
              <a:t>1.6 Tecnologías de la Información, su Evolución e Influencia en el Mundo </a:t>
            </a:r>
            <a:r>
              <a:rPr lang="es-ES" sz="3200" b="1" dirty="0" smtClean="0"/>
              <a:t>A</a:t>
            </a:r>
            <a:r>
              <a:rPr lang="es-ES" sz="3200" b="1" dirty="0" smtClean="0">
                <a:solidFill>
                  <a:schemeClr val="tx2"/>
                </a:solidFill>
              </a:rPr>
              <a:t>ctual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44564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2400" dirty="0">
                <a:solidFill>
                  <a:schemeClr val="tx1"/>
                </a:solidFill>
              </a:rPr>
              <a:t>De todo lo anterior se puede concluir que la informática está modificando y </a:t>
            </a:r>
            <a:r>
              <a:rPr lang="es-ES" sz="2400" dirty="0" smtClean="0">
                <a:solidFill>
                  <a:schemeClr val="tx1"/>
                </a:solidFill>
              </a:rPr>
              <a:t>modificará aún </a:t>
            </a:r>
            <a:r>
              <a:rPr lang="es-ES" sz="2400" dirty="0">
                <a:solidFill>
                  <a:schemeClr val="tx1"/>
                </a:solidFill>
              </a:rPr>
              <a:t>más nuestra vida cotidiana, nuestra forma de ver el mundo y de relacionarnos </a:t>
            </a:r>
            <a:r>
              <a:rPr lang="es-ES" sz="2400" dirty="0" smtClean="0">
                <a:solidFill>
                  <a:schemeClr val="tx1"/>
                </a:solidFill>
              </a:rPr>
              <a:t>con él</a:t>
            </a:r>
            <a:r>
              <a:rPr lang="es-ES" sz="2400" dirty="0">
                <a:solidFill>
                  <a:schemeClr val="tx1"/>
                </a:solidFill>
              </a:rPr>
              <a:t>. El cambio ya se está dando y será importante orientarlo y aprovecharlo para </a:t>
            </a:r>
            <a:r>
              <a:rPr lang="es-ES" sz="2400" dirty="0" smtClean="0">
                <a:solidFill>
                  <a:schemeClr val="tx1"/>
                </a:solidFill>
              </a:rPr>
              <a:t>beneficio del país. Las </a:t>
            </a:r>
            <a:r>
              <a:rPr lang="es-ES" sz="2400" dirty="0">
                <a:solidFill>
                  <a:schemeClr val="tx1"/>
                </a:solidFill>
              </a:rPr>
              <a:t>sociedades que han incorporado la informática a su forma de vida cuentan con </a:t>
            </a:r>
            <a:r>
              <a:rPr lang="es-ES" sz="2400" dirty="0" smtClean="0">
                <a:solidFill>
                  <a:schemeClr val="tx1"/>
                </a:solidFill>
              </a:rPr>
              <a:t>una ventaja </a:t>
            </a:r>
            <a:r>
              <a:rPr lang="es-ES" sz="2400" dirty="0">
                <a:solidFill>
                  <a:schemeClr val="tx1"/>
                </a:solidFill>
              </a:rPr>
              <a:t>económica y social invaluable en el contexto de la globalización. Debido a </a:t>
            </a:r>
            <a:r>
              <a:rPr lang="es-ES" sz="2400" dirty="0" smtClean="0">
                <a:solidFill>
                  <a:schemeClr val="tx1"/>
                </a:solidFill>
              </a:rPr>
              <a:t>ello, múltiples </a:t>
            </a:r>
            <a:r>
              <a:rPr lang="es-ES" sz="2400" dirty="0">
                <a:solidFill>
                  <a:schemeClr val="tx1"/>
                </a:solidFill>
              </a:rPr>
              <a:t>naciones están enfocando sus esfuerzos a diseñar políticas y estrategias </a:t>
            </a:r>
            <a:r>
              <a:rPr lang="es-ES" sz="2400" dirty="0" smtClean="0">
                <a:solidFill>
                  <a:schemeClr val="tx1"/>
                </a:solidFill>
              </a:rPr>
              <a:t>en informática</a:t>
            </a:r>
            <a:r>
              <a:rPr lang="es-ES" sz="2400" dirty="0">
                <a:solidFill>
                  <a:schemeClr val="tx1"/>
                </a:solidFill>
              </a:rPr>
              <a:t>.</a:t>
            </a:r>
            <a:endParaRPr lang="es-ES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2E1A9-0426-4045-8350-6286349F2ADA}" type="slidenum">
              <a:rPr lang="es-ES" smtClean="0"/>
              <a:pPr/>
              <a:t>36</a:t>
            </a:fld>
            <a:endParaRPr lang="es-ES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" sz="3200" b="1" dirty="0" smtClean="0">
                <a:solidFill>
                  <a:schemeClr val="tx2"/>
                </a:solidFill>
              </a:rPr>
              <a:t>1.6 Tecnologías de la Información, su Evolución e Influencia en el Mundo </a:t>
            </a:r>
            <a:r>
              <a:rPr lang="es-ES" sz="3200" b="1" dirty="0" smtClean="0"/>
              <a:t>A</a:t>
            </a:r>
            <a:r>
              <a:rPr lang="es-ES" sz="3200" b="1" dirty="0" smtClean="0">
                <a:solidFill>
                  <a:schemeClr val="tx2"/>
                </a:solidFill>
              </a:rPr>
              <a:t>ctual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42250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A800-CDFD-475F-BB3A-114496A2CF14}" type="slidenum">
              <a:rPr lang="es-ES"/>
              <a:pPr/>
              <a:t>37</a:t>
            </a:fld>
            <a:endParaRPr lang="es-E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Trabajo de Investigación II</a:t>
            </a:r>
            <a:endParaRPr lang="es-E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s-ES" b="1"/>
              <a:t>En cuanto las computadoras sean más rápidas, baratas y se generalice el uso de Internet, desaparecerán la mayoría de los problemas que tenemos con los sistemas de información. ¿está usted de acuerdo?, ¿Por qué sí y por qué no?</a:t>
            </a:r>
          </a:p>
        </p:txBody>
      </p:sp>
    </p:spTree>
    <p:extLst>
      <p:ext uri="{BB962C8B-B14F-4D97-AF65-F5344CB8AC3E}">
        <p14:creationId xmlns:p14="http://schemas.microsoft.com/office/powerpoint/2010/main" val="171257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A800-CDFD-475F-BB3A-114496A2CF14}" type="slidenum">
              <a:rPr lang="es-ES"/>
              <a:pPr/>
              <a:t>38</a:t>
            </a:fld>
            <a:endParaRPr lang="es-E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Trabajo de Investigación III</a:t>
            </a:r>
            <a:endParaRPr lang="es-E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s-ES" b="1" dirty="0" smtClean="0"/>
              <a:t>Investigar las tendencias estadísticas del uso de Internet, emitidas por la AMIPCI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8540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>
                <a:solidFill>
                  <a:srgbClr val="008600"/>
                </a:solidFill>
                <a:latin typeface="Comic Sans MS" pitchFamily="66" charset="0"/>
              </a:rPr>
              <a:t>LA INFORMÁTICA EN MÉXICO</a:t>
            </a:r>
            <a:endParaRPr lang="es-MX" b="1">
              <a:solidFill>
                <a:srgbClr val="008600"/>
              </a:solidFill>
              <a:latin typeface="Comic Sans MS" pitchFamily="66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133600"/>
            <a:ext cx="7772400" cy="4319588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800">
                <a:latin typeface="Comic Sans MS" pitchFamily="66" charset="0"/>
              </a:rPr>
              <a:t>Existen deficiencias en cuanto a la infraestructura = ineficiencias en los procesos 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800">
              <a:latin typeface="Comic Sans MS" pitchFamily="66" charset="0"/>
            </a:endParaRPr>
          </a:p>
          <a:p>
            <a:pPr algn="just">
              <a:lnSpc>
                <a:spcPct val="80000"/>
              </a:lnSpc>
            </a:pPr>
            <a:r>
              <a:rPr lang="es-ES" sz="2800">
                <a:latin typeface="Comic Sans MS" pitchFamily="66" charset="0"/>
              </a:rPr>
              <a:t> Existe un fuerte rezago en infraestructura que impide soportar la creciente demanda de servicios de transmisión y acceso a información, motivada por el gran potencial generado por las continuas innovaciones en el área de telecomunicaciones</a:t>
            </a:r>
            <a:r>
              <a:rPr lang="es-MX" sz="1800">
                <a:latin typeface="Comic Sans MS" pitchFamily="66" charset="0"/>
              </a:rPr>
              <a:t> </a:t>
            </a:r>
          </a:p>
          <a:p>
            <a:pPr>
              <a:lnSpc>
                <a:spcPct val="80000"/>
              </a:lnSpc>
            </a:pPr>
            <a:endParaRPr lang="es-MX" sz="200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6118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Forma de evaluación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Trabajos y proyectos de investigación </a:t>
            </a:r>
            <a:r>
              <a:rPr lang="es-MX" dirty="0" smtClean="0"/>
              <a:t>(30%)</a:t>
            </a:r>
            <a:endParaRPr lang="es-MX" dirty="0"/>
          </a:p>
          <a:p>
            <a:r>
              <a:rPr lang="es-MX" dirty="0" smtClean="0"/>
              <a:t>Proyecto </a:t>
            </a:r>
            <a:r>
              <a:rPr lang="es-MX" dirty="0"/>
              <a:t>Final </a:t>
            </a:r>
            <a:r>
              <a:rPr lang="es-MX" dirty="0" smtClean="0"/>
              <a:t>(40%, 26 de noviembre, se entrega el 3 de diciembre)</a:t>
            </a:r>
            <a:endParaRPr lang="es-MX" dirty="0"/>
          </a:p>
          <a:p>
            <a:r>
              <a:rPr lang="es-MX" dirty="0"/>
              <a:t>Exposición </a:t>
            </a:r>
            <a:r>
              <a:rPr lang="es-MX" dirty="0" smtClean="0"/>
              <a:t>(30%, 12 al 19 de noviembre)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57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989138"/>
            <a:ext cx="7772400" cy="4143375"/>
          </a:xfrm>
        </p:spPr>
        <p:txBody>
          <a:bodyPr/>
          <a:lstStyle/>
          <a:p>
            <a:pPr algn="just"/>
            <a:r>
              <a:rPr lang="es-ES" sz="2800">
                <a:latin typeface="Comic Sans MS" pitchFamily="66" charset="0"/>
              </a:rPr>
              <a:t>Más de la mitad del mercado corresponde a ensambladores y distribuidores de equipo, y  no se ha desarrollado una industria para desarrollar aplicaciones.</a:t>
            </a:r>
          </a:p>
          <a:p>
            <a:pPr>
              <a:buFont typeface="Wingdings" pitchFamily="2" charset="2"/>
              <a:buNone/>
            </a:pPr>
            <a:endParaRPr lang="es-ES" sz="2800">
              <a:latin typeface="Comic Sans MS" pitchFamily="66" charset="0"/>
            </a:endParaRPr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827088" y="4221163"/>
            <a:ext cx="7772400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es-ES"/>
              <a:t> Se requieren especialistas que manejen    </a:t>
            </a:r>
          </a:p>
          <a:p>
            <a:pPr marL="342900" indent="-342900">
              <a:buFont typeface="Wingdings" pitchFamily="2" charset="2"/>
              <a:buNone/>
            </a:pPr>
            <a:r>
              <a:rPr lang="es-ES"/>
              <a:t>     adecuadamente la tecnología.</a:t>
            </a:r>
            <a:r>
              <a:rPr lang="es-ES" sz="3200"/>
              <a:t> </a:t>
            </a:r>
            <a:endParaRPr lang="es-MX" sz="3200"/>
          </a:p>
        </p:txBody>
      </p:sp>
    </p:spTree>
    <p:extLst>
      <p:ext uri="{BB962C8B-B14F-4D97-AF65-F5344CB8AC3E}">
        <p14:creationId xmlns:p14="http://schemas.microsoft.com/office/powerpoint/2010/main" val="51631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900113" y="4221163"/>
            <a:ext cx="7772400" cy="1987550"/>
          </a:xfrm>
          <a:noFill/>
          <a:ln/>
        </p:spPr>
        <p:txBody>
          <a:bodyPr/>
          <a:lstStyle/>
          <a:p>
            <a:pPr algn="just"/>
            <a:r>
              <a:rPr lang="es-ES" sz="2800">
                <a:latin typeface="Comic Sans MS" pitchFamily="66" charset="0"/>
              </a:rPr>
              <a:t>Desarrollar los nichos de industria que satisfagan las necesidades del mercado y contar con redes de datos para transmisión y acceso a información.</a:t>
            </a:r>
            <a:endParaRPr lang="es-MX" sz="2800">
              <a:latin typeface="Comic Sans MS" pitchFamily="66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827088" y="1844675"/>
            <a:ext cx="7993062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S"/>
              <a:t> También se necesita impulsar actividades de   </a:t>
            </a:r>
          </a:p>
          <a:p>
            <a:pPr algn="just">
              <a:buFont typeface="Wingdings" pitchFamily="2" charset="2"/>
              <a:buNone/>
            </a:pPr>
            <a:r>
              <a:rPr lang="es-ES"/>
              <a:t>   investigación que permitan dotar al país de la   </a:t>
            </a:r>
          </a:p>
          <a:p>
            <a:pPr algn="just">
              <a:buFont typeface="Wingdings" pitchFamily="2" charset="2"/>
              <a:buNone/>
            </a:pPr>
            <a:r>
              <a:rPr lang="es-ES"/>
              <a:t>   capacidad de innovación y asimilación </a:t>
            </a:r>
          </a:p>
          <a:p>
            <a:pPr algn="just">
              <a:buFont typeface="Wingdings" pitchFamily="2" charset="2"/>
              <a:buNone/>
            </a:pPr>
            <a:r>
              <a:rPr lang="es-ES"/>
              <a:t>   tecnológica.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3414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uild="p"/>
      <p:bldP spid="2560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072034" y="1142984"/>
            <a:ext cx="4071966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“La información es poder”</a:t>
            </a:r>
            <a:endParaRPr lang="es-ES" sz="20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85720" y="5657671"/>
            <a:ext cx="8643998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“La información es hoy en día, la base de todos los negocios del mundo, y nosotros estamos ahí para ofrecerla”.</a:t>
            </a:r>
            <a:endParaRPr lang="es-E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Bill Gates.</a:t>
            </a:r>
            <a:endParaRPr lang="es-E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39552" y="470102"/>
            <a:ext cx="4214842" cy="86177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“La tecnología es enemiga de la demora”.</a:t>
            </a:r>
            <a:endParaRPr lang="es-E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Natalia </a:t>
            </a:r>
            <a:r>
              <a:rPr lang="es-MX" sz="1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Volkow</a:t>
            </a:r>
            <a:r>
              <a:rPr lang="es-MX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.</a:t>
            </a:r>
            <a:endParaRPr lang="es-ES" sz="16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+mn-lt"/>
              <a:cs typeface="+mn-cs"/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025676049"/>
              </p:ext>
            </p:extLst>
          </p:nvPr>
        </p:nvGraphicFramePr>
        <p:xfrm>
          <a:off x="1285852" y="1571612"/>
          <a:ext cx="72866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836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Deriva del francés </a:t>
            </a:r>
            <a:r>
              <a:rPr lang="es-ES" sz="2800" u="sng">
                <a:latin typeface="Comic Sans MS" pitchFamily="66" charset="0"/>
              </a:rPr>
              <a:t>informatique. </a:t>
            </a:r>
            <a:r>
              <a:rPr lang="es-ES" sz="2800" i="1">
                <a:latin typeface="Comic Sans MS" pitchFamily="66" charset="0"/>
              </a:rPr>
              <a:t>Este</a:t>
            </a:r>
          </a:p>
          <a:p>
            <a:pPr>
              <a:buFont typeface="Wingdings" pitchFamily="2" charset="2"/>
              <a:buNone/>
            </a:pPr>
            <a:r>
              <a:rPr lang="es-ES" sz="2800" i="1">
                <a:latin typeface="Comic Sans MS" pitchFamily="66" charset="0"/>
              </a:rPr>
              <a:t>neologismo proviene de la conjunción de</a:t>
            </a:r>
          </a:p>
          <a:p>
            <a:pPr>
              <a:buFont typeface="Wingdings" pitchFamily="2" charset="2"/>
              <a:buNone/>
            </a:pPr>
            <a:r>
              <a:rPr lang="es-ES" sz="2800" i="1">
                <a:latin typeface="Comic Sans MS" pitchFamily="66" charset="0"/>
              </a:rPr>
              <a:t>information (Información), y</a:t>
            </a:r>
          </a:p>
          <a:p>
            <a:pPr>
              <a:buFont typeface="Wingdings" pitchFamily="2" charset="2"/>
              <a:buNone/>
            </a:pPr>
            <a:r>
              <a:rPr lang="es-ES" sz="2800" i="1">
                <a:latin typeface="Comic Sans MS" pitchFamily="66" charset="0"/>
              </a:rPr>
              <a:t>automatique (automática). Su creación</a:t>
            </a:r>
          </a:p>
          <a:p>
            <a:pPr>
              <a:buFont typeface="Wingdings" pitchFamily="2" charset="2"/>
              <a:buNone/>
            </a:pPr>
            <a:r>
              <a:rPr lang="es-ES" sz="2800" i="1">
                <a:latin typeface="Comic Sans MS" pitchFamily="66" charset="0"/>
              </a:rPr>
              <a:t>fue estimulada por la intención de dar</a:t>
            </a:r>
          </a:p>
          <a:p>
            <a:pPr>
              <a:buFont typeface="Wingdings" pitchFamily="2" charset="2"/>
              <a:buNone/>
            </a:pPr>
            <a:r>
              <a:rPr lang="es-ES" sz="2800" i="1">
                <a:latin typeface="Comic Sans MS" pitchFamily="66" charset="0"/>
              </a:rPr>
              <a:t>una alternativa tecnocrática y menos</a:t>
            </a:r>
          </a:p>
          <a:p>
            <a:pPr>
              <a:buFont typeface="Wingdings" pitchFamily="2" charset="2"/>
              <a:buNone/>
            </a:pPr>
            <a:r>
              <a:rPr lang="es-ES" sz="2800" i="1">
                <a:latin typeface="Comic Sans MS" pitchFamily="66" charset="0"/>
              </a:rPr>
              <a:t>mecanisista al concepto “proceso de datos”.</a:t>
            </a:r>
            <a:endParaRPr lang="es-MX" sz="2800" i="1">
              <a:latin typeface="Comic Sans MS" pitchFamily="66" charset="0"/>
            </a:endParaRP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>
          <a:xfrm>
            <a:off x="1350963" y="1052513"/>
            <a:ext cx="7037387" cy="839787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es-MX" sz="4000" b="1">
                <a:solidFill>
                  <a:srgbClr val="0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INFORMÁTICA</a:t>
            </a:r>
            <a:br>
              <a:rPr lang="es-MX" sz="4000" b="1">
                <a:solidFill>
                  <a:srgbClr val="0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s-MX" sz="4000" b="1">
              <a:solidFill>
                <a:srgbClr val="008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45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">
                <a:latin typeface="Comic Sans MS" pitchFamily="66" charset="0"/>
              </a:rPr>
              <a:t>“ Ciencia del tratamiento sistemático y</a:t>
            </a:r>
          </a:p>
          <a:p>
            <a:pPr>
              <a:buFont typeface="Wingdings" pitchFamily="2" charset="2"/>
              <a:buNone/>
            </a:pPr>
            <a:r>
              <a:rPr lang="es-ES">
                <a:latin typeface="Comic Sans MS" pitchFamily="66" charset="0"/>
              </a:rPr>
              <a:t>eficaz, realizado especialmente</a:t>
            </a:r>
          </a:p>
          <a:p>
            <a:pPr>
              <a:buFont typeface="Wingdings" pitchFamily="2" charset="2"/>
              <a:buNone/>
            </a:pPr>
            <a:r>
              <a:rPr lang="es-ES">
                <a:latin typeface="Comic Sans MS" pitchFamily="66" charset="0"/>
              </a:rPr>
              <a:t>mediante máquinas automáticas, de la</a:t>
            </a:r>
          </a:p>
          <a:p>
            <a:pPr>
              <a:buFont typeface="Wingdings" pitchFamily="2" charset="2"/>
              <a:buNone/>
            </a:pPr>
            <a:r>
              <a:rPr lang="es-ES">
                <a:latin typeface="Comic Sans MS" pitchFamily="66" charset="0"/>
              </a:rPr>
              <a:t>Información contemplada como vehículo</a:t>
            </a:r>
          </a:p>
          <a:p>
            <a:pPr>
              <a:buFont typeface="Wingdings" pitchFamily="2" charset="2"/>
              <a:buNone/>
            </a:pPr>
            <a:r>
              <a:rPr lang="es-ES">
                <a:latin typeface="Comic Sans MS" pitchFamily="66" charset="0"/>
              </a:rPr>
              <a:t>del saber humano y de la comunicación</a:t>
            </a:r>
          </a:p>
          <a:p>
            <a:pPr>
              <a:buFont typeface="Wingdings" pitchFamily="2" charset="2"/>
              <a:buNone/>
            </a:pPr>
            <a:r>
              <a:rPr lang="es-ES">
                <a:latin typeface="Comic Sans MS" pitchFamily="66" charset="0"/>
              </a:rPr>
              <a:t>en los ámbitos técnico, económico y</a:t>
            </a:r>
          </a:p>
          <a:p>
            <a:pPr>
              <a:buFont typeface="Wingdings" pitchFamily="2" charset="2"/>
              <a:buNone/>
            </a:pPr>
            <a:r>
              <a:rPr lang="es-ES">
                <a:latin typeface="Comic Sans MS" pitchFamily="66" charset="0"/>
              </a:rPr>
              <a:t>Social ”.</a:t>
            </a:r>
            <a:endParaRPr lang="es-MX">
              <a:latin typeface="Comic Sans MS" pitchFamily="66" charset="0"/>
            </a:endParaRPr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>
                <a:solidFill>
                  <a:srgbClr val="008600"/>
                </a:solidFill>
                <a:latin typeface="Comic Sans MS" pitchFamily="66" charset="0"/>
              </a:rPr>
              <a:t>ALGUNAS DEFINICIONES </a:t>
            </a:r>
            <a:br>
              <a:rPr lang="es-ES" sz="2800">
                <a:solidFill>
                  <a:srgbClr val="008600"/>
                </a:solidFill>
                <a:latin typeface="Comic Sans MS" pitchFamily="66" charset="0"/>
              </a:rPr>
            </a:br>
            <a:r>
              <a:rPr lang="es-ES" sz="2800">
                <a:solidFill>
                  <a:srgbClr val="008600"/>
                </a:solidFill>
                <a:latin typeface="Comic Sans MS" pitchFamily="66" charset="0"/>
              </a:rPr>
              <a:t>DE  INFORMÁTICA</a:t>
            </a:r>
            <a:endParaRPr lang="es-MX" sz="2800">
              <a:solidFill>
                <a:srgbClr val="0086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38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2800">
                <a:latin typeface="Comic Sans MS" pitchFamily="66" charset="0"/>
              </a:rPr>
              <a:t>“ Aplicación racional, sistemática de la información para el desarrollo económico, social y político “.</a:t>
            </a:r>
          </a:p>
          <a:p>
            <a:pPr>
              <a:buFont typeface="Wingdings" pitchFamily="2" charset="2"/>
              <a:buNone/>
            </a:pPr>
            <a:endParaRPr lang="es-ES" sz="2800">
              <a:latin typeface="Comic Sans MS" pitchFamily="66" charset="0"/>
            </a:endParaRPr>
          </a:p>
          <a:p>
            <a:r>
              <a:rPr lang="es-ES" sz="2800">
                <a:latin typeface="Comic Sans MS" pitchFamily="66" charset="0"/>
              </a:rPr>
              <a:t>“ Ciencia de los sistemas inteligentes de información” .</a:t>
            </a:r>
          </a:p>
          <a:p>
            <a:endParaRPr lang="es-MX" sz="280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82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" sz="2800" b="1">
                <a:latin typeface="Comic Sans MS" pitchFamily="66" charset="0"/>
              </a:rPr>
              <a:t>La información</a:t>
            </a:r>
            <a:r>
              <a:rPr lang="es-ES" sz="2800">
                <a:latin typeface="Comic Sans MS" pitchFamily="66" charset="0"/>
              </a:rPr>
              <a:t> es una serie de datos</a:t>
            </a:r>
          </a:p>
          <a:p>
            <a:pPr algn="just"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clasificados y ordenados con un objetivo</a:t>
            </a:r>
          </a:p>
          <a:p>
            <a:pPr algn="just"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común. </a:t>
            </a:r>
          </a:p>
          <a:p>
            <a:pPr algn="just">
              <a:buFont typeface="Wingdings" pitchFamily="2" charset="2"/>
              <a:buNone/>
            </a:pPr>
            <a:endParaRPr lang="es-ES" sz="280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" sz="2800" b="1">
                <a:latin typeface="Comic Sans MS" pitchFamily="66" charset="0"/>
              </a:rPr>
              <a:t>El dato</a:t>
            </a:r>
            <a:r>
              <a:rPr lang="es-ES" sz="2800">
                <a:latin typeface="Comic Sans MS" pitchFamily="66" charset="0"/>
              </a:rPr>
              <a:t> se refiere únicamente a un símbolo,</a:t>
            </a:r>
          </a:p>
          <a:p>
            <a:pPr algn="just"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signo  o una serie de letras o números, sin un</a:t>
            </a:r>
          </a:p>
          <a:p>
            <a:pPr algn="just"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objetivo que de un significado a esa serie de</a:t>
            </a:r>
          </a:p>
          <a:p>
            <a:pPr algn="just"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símbolos, signos, letras o números.</a:t>
            </a:r>
            <a:endParaRPr lang="es-MX" sz="2800">
              <a:latin typeface="Comic Sans MS" pitchFamily="66" charset="0"/>
            </a:endParaRP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1906588" y="333375"/>
            <a:ext cx="6337300" cy="1433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None/>
            </a:pPr>
            <a:r>
              <a:rPr lang="es-ES" sz="4000" b="1">
                <a:solidFill>
                  <a:srgbClr val="008600"/>
                </a:solidFill>
              </a:rPr>
              <a:t>Datos no es lo mismo</a:t>
            </a:r>
          </a:p>
          <a:p>
            <a:pPr marL="342900" indent="-342900">
              <a:buFont typeface="Wingdings" pitchFamily="2" charset="2"/>
              <a:buNone/>
            </a:pPr>
            <a:r>
              <a:rPr lang="es-ES" sz="4000" b="1">
                <a:solidFill>
                  <a:srgbClr val="008600"/>
                </a:solidFill>
              </a:rPr>
              <a:t> que Informática.</a:t>
            </a:r>
            <a:r>
              <a:rPr lang="es-ES" sz="4000" b="1"/>
              <a:t> </a:t>
            </a:r>
            <a:endParaRPr lang="es-MX" sz="4000" b="1"/>
          </a:p>
        </p:txBody>
      </p:sp>
    </p:spTree>
    <p:extLst>
      <p:ext uri="{BB962C8B-B14F-4D97-AF65-F5344CB8AC3E}">
        <p14:creationId xmlns:p14="http://schemas.microsoft.com/office/powerpoint/2010/main" val="20628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>
                <a:solidFill>
                  <a:srgbClr val="008600"/>
                </a:solidFill>
                <a:latin typeface="Comic Sans MS" pitchFamily="66" charset="0"/>
              </a:rPr>
              <a:t>La información ha sido dividida en varios niveles</a:t>
            </a:r>
            <a:r>
              <a:rPr lang="es-MX">
                <a:solidFill>
                  <a:srgbClr val="008600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264" y="1772816"/>
            <a:ext cx="7772400" cy="1482725"/>
          </a:xfrm>
        </p:spPr>
        <p:txBody>
          <a:bodyPr>
            <a:noAutofit/>
          </a:bodyPr>
          <a:lstStyle/>
          <a:p>
            <a:r>
              <a:rPr lang="es-ES" sz="3200" dirty="0">
                <a:latin typeface="Comic Sans MS" pitchFamily="66" charset="0"/>
              </a:rPr>
              <a:t>Primero es el nivel técnico que considera los aspectos de eficiencia y capacidad de los canales de transmisión</a:t>
            </a:r>
            <a:r>
              <a:rPr lang="es-MX" sz="3200" dirty="0"/>
              <a:t> </a:t>
            </a: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690108" y="4365104"/>
            <a:ext cx="7772400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s-ES" sz="2800" dirty="0"/>
              <a:t>Segundo es el nivel semántico y considera la información desde el punto de vista de su significado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6716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  <p:bldP spid="9011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844824"/>
            <a:ext cx="7772400" cy="1195387"/>
          </a:xfrm>
        </p:spPr>
        <p:txBody>
          <a:bodyPr/>
          <a:lstStyle/>
          <a:p>
            <a:r>
              <a:rPr lang="es-ES" sz="2800" dirty="0">
                <a:latin typeface="Comic Sans MS" pitchFamily="66" charset="0"/>
              </a:rPr>
              <a:t> Tercero es el pragmático y considera al receptor en un contexto dado</a:t>
            </a:r>
            <a:endParaRPr lang="es-MX" sz="2800" dirty="0">
              <a:latin typeface="Comic Sans MS" pitchFamily="66" charset="0"/>
            </a:endParaRP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683568" y="3573016"/>
            <a:ext cx="77724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es-ES" sz="4000" dirty="0"/>
              <a:t> </a:t>
            </a:r>
            <a:r>
              <a:rPr lang="es-ES" sz="2400" dirty="0"/>
              <a:t>Cuarto nivel considera la información desde el punto de vista normativo y de la parte ética de la información o sea considerada cuando, desde y a quienes se destina la información o la difusión que se le dé.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60737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  <p:bldP spid="9114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s-ES">
                <a:solidFill>
                  <a:srgbClr val="008600"/>
                </a:solidFill>
                <a:latin typeface="Comic Sans MS" pitchFamily="66" charset="0"/>
              </a:rPr>
              <a:t>La Informática hoy en día es…</a:t>
            </a:r>
            <a:endParaRPr lang="es-MX">
              <a:solidFill>
                <a:srgbClr val="008600"/>
              </a:solidFill>
              <a:latin typeface="Comic Sans MS" pitchFamily="66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MX" i="1"/>
              <a:t>“ El campo que se encarga del estudio y</a:t>
            </a:r>
          </a:p>
          <a:p>
            <a:pPr algn="just">
              <a:buFont typeface="Wingdings" pitchFamily="2" charset="2"/>
              <a:buNone/>
            </a:pPr>
            <a:r>
              <a:rPr lang="es-MX" i="1"/>
              <a:t>aplicación práctica de la tecnología,</a:t>
            </a:r>
          </a:p>
          <a:p>
            <a:pPr algn="just">
              <a:buFont typeface="Wingdings" pitchFamily="2" charset="2"/>
              <a:buNone/>
            </a:pPr>
            <a:r>
              <a:rPr lang="es-MX" i="1"/>
              <a:t>métodos, técnicas y herramientas</a:t>
            </a:r>
          </a:p>
          <a:p>
            <a:pPr algn="just">
              <a:buFont typeface="Wingdings" pitchFamily="2" charset="2"/>
              <a:buNone/>
            </a:pPr>
            <a:r>
              <a:rPr lang="es-MX" i="1"/>
              <a:t>relacionadas con las computadoras y el</a:t>
            </a:r>
          </a:p>
          <a:p>
            <a:pPr algn="just">
              <a:buFont typeface="Wingdings" pitchFamily="2" charset="2"/>
              <a:buNone/>
            </a:pPr>
            <a:r>
              <a:rPr lang="es-MX" i="1"/>
              <a:t>manejo de la información por medios</a:t>
            </a:r>
          </a:p>
          <a:p>
            <a:pPr algn="just">
              <a:buFont typeface="Wingdings" pitchFamily="2" charset="2"/>
              <a:buNone/>
            </a:pPr>
            <a:r>
              <a:rPr lang="es-MX" i="1"/>
              <a:t>electrónicos “.</a:t>
            </a:r>
          </a:p>
        </p:txBody>
      </p:sp>
    </p:spTree>
    <p:extLst>
      <p:ext uri="{BB962C8B-B14F-4D97-AF65-F5344CB8AC3E}">
        <p14:creationId xmlns:p14="http://schemas.microsoft.com/office/powerpoint/2010/main" val="329141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28C44-AB26-4E4A-9AED-7C728021FC03}" type="slidenum">
              <a:rPr lang="es-ES"/>
              <a:pPr/>
              <a:t>5</a:t>
            </a:fld>
            <a:endParaRPr lang="es-ES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Referencias(1)</a:t>
            </a:r>
            <a:endParaRPr lang="es-E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988768"/>
          </a:xfrm>
        </p:spPr>
        <p:txBody>
          <a:bodyPr>
            <a:normAutofit/>
          </a:bodyPr>
          <a:lstStyle/>
          <a:p>
            <a:r>
              <a:rPr lang="es-MX" sz="1800" dirty="0"/>
              <a:t>Amor, Daniel (2000). La ®evolución e-</a:t>
            </a:r>
            <a:r>
              <a:rPr lang="es-MX" sz="1800" dirty="0" err="1"/>
              <a:t>bussiness</a:t>
            </a:r>
            <a:r>
              <a:rPr lang="es-MX" sz="1800" dirty="0"/>
              <a:t>. Pearson educación, Buenos Aires.</a:t>
            </a:r>
          </a:p>
          <a:p>
            <a:r>
              <a:rPr lang="es-MX" sz="1800" dirty="0" err="1" smtClean="0"/>
              <a:t>Tapscott</a:t>
            </a:r>
            <a:r>
              <a:rPr lang="es-MX" sz="1800" dirty="0"/>
              <a:t>, Don y otros (2002). La era de los negocios electrónicos. Mc Graw Hill, Bogotá.</a:t>
            </a:r>
          </a:p>
          <a:p>
            <a:r>
              <a:rPr lang="en-US" sz="1800" dirty="0" err="1" smtClean="0"/>
              <a:t>Qualman</a:t>
            </a:r>
            <a:r>
              <a:rPr lang="en-US" sz="1800" dirty="0"/>
              <a:t>, Erik (2009). </a:t>
            </a:r>
            <a:r>
              <a:rPr lang="en-US" sz="1800" dirty="0" err="1"/>
              <a:t>Socialnomics</a:t>
            </a:r>
            <a:r>
              <a:rPr lang="en-US" sz="1800" dirty="0"/>
              <a:t>: how social media transforms the way we live and do </a:t>
            </a:r>
            <a:r>
              <a:rPr lang="en-US" sz="1800" dirty="0" err="1" smtClean="0"/>
              <a:t>bussiness</a:t>
            </a:r>
            <a:r>
              <a:rPr lang="en-US" sz="1800" dirty="0" smtClean="0"/>
              <a:t>. Wiley </a:t>
            </a:r>
            <a:r>
              <a:rPr lang="en-US" sz="1800" dirty="0"/>
              <a:t>and sons, Hoboken, NJ, USA.</a:t>
            </a:r>
          </a:p>
          <a:p>
            <a:r>
              <a:rPr lang="es-MX" sz="1800" dirty="0" err="1" smtClean="0"/>
              <a:t>Fernandez</a:t>
            </a:r>
            <a:r>
              <a:rPr lang="es-MX" sz="1800" dirty="0"/>
              <a:t>, Pablo y otros (2009). Compras y pagos seguros por internet. </a:t>
            </a:r>
            <a:r>
              <a:rPr lang="es-MX" sz="1800" dirty="0" err="1"/>
              <a:t>Alfaomega</a:t>
            </a:r>
            <a:r>
              <a:rPr lang="es-MX" sz="1800" dirty="0"/>
              <a:t>, México.</a:t>
            </a:r>
          </a:p>
          <a:p>
            <a:r>
              <a:rPr lang="es-MX" sz="1800" dirty="0" smtClean="0"/>
              <a:t>López</a:t>
            </a:r>
            <a:r>
              <a:rPr lang="es-MX" sz="1800" dirty="0"/>
              <a:t>, Mariana (2010). Regulación jurídica de la contratación electrónica en el código civil </a:t>
            </a:r>
            <a:r>
              <a:rPr lang="es-MX" sz="1800" dirty="0" smtClean="0"/>
              <a:t>Federal. </a:t>
            </a:r>
            <a:r>
              <a:rPr lang="es-MX" sz="1800" dirty="0" err="1" smtClean="0"/>
              <a:t>Infoem</a:t>
            </a:r>
            <a:r>
              <a:rPr lang="es-MX" sz="1800" dirty="0"/>
              <a:t>, México</a:t>
            </a:r>
            <a:r>
              <a:rPr lang="es-MX" sz="1800" dirty="0" smtClean="0"/>
              <a:t>.</a:t>
            </a:r>
          </a:p>
          <a:p>
            <a:r>
              <a:rPr lang="es-MX" sz="1800" dirty="0" smtClean="0"/>
              <a:t>E-Commerce. Kenneth c. </a:t>
            </a:r>
            <a:r>
              <a:rPr lang="es-MX" sz="1800" dirty="0" err="1" smtClean="0"/>
              <a:t>laudon</a:t>
            </a:r>
            <a:r>
              <a:rPr lang="es-MX" sz="1800" dirty="0" smtClean="0"/>
              <a:t>, Carol </a:t>
            </a:r>
            <a:r>
              <a:rPr lang="es-MX" sz="1800" dirty="0" err="1" smtClean="0"/>
              <a:t>guercio</a:t>
            </a:r>
            <a:r>
              <a:rPr lang="es-MX" sz="1800" dirty="0" smtClean="0"/>
              <a:t> </a:t>
            </a:r>
            <a:r>
              <a:rPr lang="es-MX" sz="1800" dirty="0" err="1" smtClean="0"/>
              <a:t>Trave</a:t>
            </a:r>
            <a:r>
              <a:rPr lang="es-MX" sz="1800" dirty="0" smtClean="0"/>
              <a:t>, ed. Pearson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99769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33550"/>
            <a:ext cx="7772400" cy="457517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MX" sz="2800">
                <a:latin typeface="Comic Sans MS" pitchFamily="66" charset="0"/>
              </a:rPr>
              <a:t>“ La cual comprende las áreas de la</a:t>
            </a:r>
          </a:p>
          <a:p>
            <a:pPr algn="just">
              <a:buFont typeface="Wingdings" pitchFamily="2" charset="2"/>
              <a:buNone/>
            </a:pPr>
            <a:r>
              <a:rPr lang="es-MX" sz="2800">
                <a:latin typeface="Comic Sans MS" pitchFamily="66" charset="0"/>
              </a:rPr>
              <a:t>tecnología de información orientadas al</a:t>
            </a:r>
          </a:p>
          <a:p>
            <a:pPr algn="just">
              <a:buFont typeface="Wingdings" pitchFamily="2" charset="2"/>
              <a:buNone/>
            </a:pPr>
            <a:r>
              <a:rPr lang="es-MX" sz="2800">
                <a:latin typeface="Comic Sans MS" pitchFamily="66" charset="0"/>
              </a:rPr>
              <a:t>buen uso y aprovechamiento de los</a:t>
            </a:r>
          </a:p>
          <a:p>
            <a:pPr algn="just">
              <a:buFont typeface="Wingdings" pitchFamily="2" charset="2"/>
              <a:buNone/>
            </a:pPr>
            <a:r>
              <a:rPr lang="es-MX" sz="2800">
                <a:latin typeface="Comic Sans MS" pitchFamily="66" charset="0"/>
              </a:rPr>
              <a:t>recursos computacionales para asegurar</a:t>
            </a:r>
          </a:p>
          <a:p>
            <a:pPr algn="just">
              <a:buFont typeface="Wingdings" pitchFamily="2" charset="2"/>
              <a:buNone/>
            </a:pPr>
            <a:r>
              <a:rPr lang="es-MX" sz="2800">
                <a:latin typeface="Comic Sans MS" pitchFamily="66" charset="0"/>
              </a:rPr>
              <a:t>que la información de las organizaciones</a:t>
            </a:r>
          </a:p>
          <a:p>
            <a:pPr algn="just">
              <a:buFont typeface="Wingdings" pitchFamily="2" charset="2"/>
              <a:buNone/>
            </a:pPr>
            <a:r>
              <a:rPr lang="es-MX" sz="2800">
                <a:latin typeface="Comic Sans MS" pitchFamily="66" charset="0"/>
              </a:rPr>
              <a:t>fluya (entidades internas y externas de</a:t>
            </a:r>
          </a:p>
          <a:p>
            <a:pPr algn="just">
              <a:buFont typeface="Wingdings" pitchFamily="2" charset="2"/>
              <a:buNone/>
            </a:pPr>
            <a:r>
              <a:rPr lang="es-MX" sz="2800">
                <a:latin typeface="Comic Sans MS" pitchFamily="66" charset="0"/>
              </a:rPr>
              <a:t>los negocios) de manera oportuna, veraz y</a:t>
            </a:r>
          </a:p>
          <a:p>
            <a:pPr algn="just">
              <a:buFont typeface="Wingdings" pitchFamily="2" charset="2"/>
              <a:buNone/>
            </a:pPr>
            <a:r>
              <a:rPr lang="es-MX" sz="2800">
                <a:latin typeface="Comic Sans MS" pitchFamily="66" charset="0"/>
              </a:rPr>
              <a:t>Confiable “.</a:t>
            </a:r>
          </a:p>
        </p:txBody>
      </p:sp>
    </p:spTree>
    <p:extLst>
      <p:ext uri="{BB962C8B-B14F-4D97-AF65-F5344CB8AC3E}">
        <p14:creationId xmlns:p14="http://schemas.microsoft.com/office/powerpoint/2010/main" val="47783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>
                <a:solidFill>
                  <a:srgbClr val="008600"/>
                </a:solidFill>
                <a:latin typeface="Comic Sans MS" pitchFamily="66" charset="0"/>
              </a:rPr>
              <a:t>Importancia de la Informática hoy en día…..</a:t>
            </a:r>
            <a:endParaRPr lang="es-MX">
              <a:solidFill>
                <a:srgbClr val="008600"/>
              </a:solidFill>
              <a:latin typeface="Comic Sans MS" pitchFamily="66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520950"/>
            <a:ext cx="7772400" cy="27797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Directa o indirectamente, interactuamos</a:t>
            </a:r>
          </a:p>
          <a:p>
            <a:pPr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en el mundo moderno con una computadora:</a:t>
            </a:r>
          </a:p>
          <a:p>
            <a:pPr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en los cajeros automáticos, pago de algún</a:t>
            </a:r>
          </a:p>
          <a:p>
            <a:pPr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servicio, compra de un boleto de avión, en la</a:t>
            </a:r>
          </a:p>
          <a:p>
            <a:pPr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oficina.</a:t>
            </a:r>
            <a:r>
              <a:rPr lang="es-ES"/>
              <a:t>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092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Por la tanto las organizaciones hoy en día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requieren de Sistemas que les proporcionen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rapidez en el acceso de la información, mas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que nunca dependen de un sistema que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involucre herramientas que proporcionen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velocidad, eficacia, estabilidad en el manejo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de grandes volúmenes de Información para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800">
                <a:latin typeface="Comic Sans MS" pitchFamily="66" charset="0"/>
              </a:rPr>
              <a:t>lograr una toma de decisiones oportuna. </a:t>
            </a:r>
            <a:endParaRPr lang="es-MX" sz="280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09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Informar</a:t>
            </a:r>
          </a:p>
        </p:txBody>
      </p:sp>
      <p:sp>
        <p:nvSpPr>
          <p:cNvPr id="16387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informar es parte fundamental de la administración de una empresa y de los negocios que realiza y se realizan.</a:t>
            </a:r>
            <a:endParaRPr lang="es-ES" dirty="0" smtClean="0"/>
          </a:p>
          <a:p>
            <a:pPr>
              <a:buFont typeface="Wingdings 2" pitchFamily="18" charset="2"/>
              <a:buNone/>
            </a:pPr>
            <a:endParaRPr lang="es-ES" dirty="0" smtClean="0"/>
          </a:p>
          <a:p>
            <a:r>
              <a:rPr lang="es-MX" dirty="0" smtClean="0"/>
              <a:t>La información nos sirve para tomar decisiones, tomar alternativas de solución, tomar riesgos y a veces situaciones que se podrían considerar de alto riesgo para la empresa.</a:t>
            </a:r>
            <a:endParaRPr lang="es-ES" dirty="0" smtClean="0"/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3826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96728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MX" sz="2800" dirty="0" smtClean="0"/>
              <a:t>Una correcta información, nos da la idea de varias cosas;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400" dirty="0" smtClean="0"/>
              <a:t>de cómo estamos como empresa o como negocio;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400" dirty="0" smtClean="0"/>
              <a:t>que parte esta fallando o que departamento no esta funcionando como corresponde;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400" dirty="0" smtClean="0"/>
              <a:t>si estamos creciendo o estamos decayendo;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400" dirty="0" smtClean="0"/>
              <a:t>si estamos llegando a los clientes o no; 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400" dirty="0" smtClean="0"/>
              <a:t>si nos mantenemos como líderes o bajamos; s</a:t>
            </a:r>
          </a:p>
          <a:p>
            <a:pPr marL="640080" lvl="1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400" dirty="0" smtClean="0"/>
              <a:t>i la competencia esta subiendo, o nos esta alcanzando, etc.</a:t>
            </a:r>
            <a:endParaRPr lang="es-ES" sz="24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75367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MX" sz="2800" dirty="0"/>
              <a:t>Con una buena información se pueden tomar decisiones en lo que respecta a 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000" dirty="0"/>
              <a:t>la mercadotecnia, 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000" dirty="0"/>
              <a:t>las finanzas,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000" dirty="0"/>
              <a:t>la contabilidad, 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000" dirty="0"/>
              <a:t>las ventas, </a:t>
            </a:r>
          </a:p>
          <a:p>
            <a:pPr lvl="2" indent="-246888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MX" sz="2000" dirty="0"/>
              <a:t>y sobre todo con el uso adecuado de los elementos tecnológicos como son las computadoras, las </a:t>
            </a:r>
            <a:r>
              <a:rPr lang="es-MX" sz="2000" dirty="0" err="1"/>
              <a:t>Lap</a:t>
            </a:r>
            <a:r>
              <a:rPr lang="es-MX" sz="2000" dirty="0"/>
              <a:t> Tops, el INTERNET y la INTRANETS, el corro electrónico, etc.</a:t>
            </a:r>
            <a:endParaRPr lang="es-ES" sz="2000" dirty="0"/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7947918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428625" y="1000125"/>
            <a:ext cx="6286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es-ES"/>
              <a:t>CARACTERISTICAS DE LA INFORMACION</a:t>
            </a:r>
          </a:p>
        </p:txBody>
      </p:sp>
    </p:spTree>
    <p:extLst>
      <p:ext uri="{BB962C8B-B14F-4D97-AF65-F5344CB8AC3E}">
        <p14:creationId xmlns:p14="http://schemas.microsoft.com/office/powerpoint/2010/main" val="135601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smtClean="0"/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mtClean="0"/>
              <a:t>la información ha  tenido como aliada a la tecnología y a la computación sobre todo de esta última</a:t>
            </a:r>
          </a:p>
          <a:p>
            <a:r>
              <a:rPr lang="es-MX" smtClean="0"/>
              <a:t>La computación ha hecho que la información sea generada con mayor rapidez y con más precisión que antes y eso nos permite él poder tener más tiempo para analizar la información que se recibe que él perderlo en obtener dicha información.</a:t>
            </a:r>
            <a:endParaRPr lang="es-ES" smtClean="0"/>
          </a:p>
          <a:p>
            <a:endParaRPr lang="es-ES" smtClean="0"/>
          </a:p>
        </p:txBody>
      </p:sp>
    </p:spTree>
    <p:extLst>
      <p:ext uri="{BB962C8B-B14F-4D97-AF65-F5344CB8AC3E}">
        <p14:creationId xmlns:p14="http://schemas.microsoft.com/office/powerpoint/2010/main" val="83421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18"/>
          <p:cNvGrpSpPr>
            <a:grpSpLocks/>
          </p:cNvGrpSpPr>
          <p:nvPr/>
        </p:nvGrpSpPr>
        <p:grpSpPr bwMode="auto">
          <a:xfrm>
            <a:off x="1357313" y="2071688"/>
            <a:ext cx="6353175" cy="3163887"/>
            <a:chOff x="1723" y="7110"/>
            <a:chExt cx="9216" cy="4308"/>
          </a:xfrm>
        </p:grpSpPr>
        <p:sp>
          <p:nvSpPr>
            <p:cNvPr id="20485" name="Text Box 19"/>
            <p:cNvSpPr txBox="1">
              <a:spLocks noChangeArrowheads="1"/>
            </p:cNvSpPr>
            <p:nvPr/>
          </p:nvSpPr>
          <p:spPr bwMode="auto">
            <a:xfrm>
              <a:off x="1867" y="7110"/>
              <a:ext cx="9072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onstantia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nstantia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9pPr>
            </a:lstStyle>
            <a:p>
              <a:pPr algn="ctr"/>
              <a:r>
                <a:rPr lang="es-MX" sz="1000">
                  <a:latin typeface="Arial" charset="0"/>
                </a:rPr>
                <a:t>FUNCIÓN DE PROCESOS, INFORMACIÓN Y TECNOLOGÍA</a:t>
              </a:r>
              <a:endParaRPr lang="es-ES">
                <a:latin typeface="Arial" charset="0"/>
              </a:endParaRPr>
            </a:p>
          </p:txBody>
        </p:sp>
        <p:sp>
          <p:nvSpPr>
            <p:cNvPr id="20486" name="Text Box 20"/>
            <p:cNvSpPr txBox="1">
              <a:spLocks noChangeArrowheads="1"/>
            </p:cNvSpPr>
            <p:nvPr/>
          </p:nvSpPr>
          <p:spPr bwMode="auto">
            <a:xfrm>
              <a:off x="5184" y="7855"/>
              <a:ext cx="2731" cy="20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onstantia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nstantia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9pPr>
            </a:lstStyle>
            <a:p>
              <a:r>
                <a:rPr lang="es-MX" sz="1000">
                  <a:latin typeface="Arial" charset="0"/>
                </a:rPr>
                <a:t> </a:t>
              </a:r>
            </a:p>
            <a:p>
              <a:pPr>
                <a:spcAft>
                  <a:spcPts val="1000"/>
                </a:spcAft>
              </a:pPr>
              <a:r>
                <a:rPr lang="es-MX" sz="1000">
                  <a:latin typeface="Arial" charset="0"/>
                </a:rPr>
                <a:t>COMPETITIVIDAD A TRAVÉS DE LA TECNOLOGÍA	</a:t>
              </a:r>
              <a:endParaRPr lang="es-ES" sz="1100">
                <a:latin typeface="Times New Roman" pitchFamily="18" charset="0"/>
              </a:endParaRPr>
            </a:p>
            <a:p>
              <a:endParaRPr lang="es-ES">
                <a:latin typeface="Arial" charset="0"/>
              </a:endParaRPr>
            </a:p>
          </p:txBody>
        </p:sp>
        <p:sp>
          <p:nvSpPr>
            <p:cNvPr id="20487" name="Text Box 21"/>
            <p:cNvSpPr txBox="1">
              <a:spLocks noChangeArrowheads="1"/>
            </p:cNvSpPr>
            <p:nvPr/>
          </p:nvSpPr>
          <p:spPr bwMode="auto">
            <a:xfrm>
              <a:off x="7915" y="7855"/>
              <a:ext cx="2880" cy="20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onstantia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nstantia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9pPr>
            </a:lstStyle>
            <a:p>
              <a:pPr algn="ctr"/>
              <a:r>
                <a:rPr lang="es-MX" sz="1200">
                  <a:latin typeface="Arial" charset="0"/>
                </a:rPr>
                <a:t> </a:t>
              </a:r>
            </a:p>
            <a:p>
              <a:pPr>
                <a:spcAft>
                  <a:spcPts val="1000"/>
                </a:spcAft>
              </a:pPr>
              <a:r>
                <a:rPr lang="es-MX" sz="1000">
                  <a:latin typeface="Arial" charset="0"/>
                </a:rPr>
                <a:t>SOLUCIONES DE VALOR AGREGADO	</a:t>
              </a:r>
              <a:endParaRPr lang="es-ES" sz="1100">
                <a:latin typeface="Times New Roman" pitchFamily="18" charset="0"/>
              </a:endParaRPr>
            </a:p>
            <a:p>
              <a:endParaRPr lang="es-ES">
                <a:latin typeface="Arial" charset="0"/>
              </a:endParaRPr>
            </a:p>
          </p:txBody>
        </p:sp>
        <p:sp>
          <p:nvSpPr>
            <p:cNvPr id="20488" name="Text Box 22"/>
            <p:cNvSpPr txBox="1">
              <a:spLocks noChangeArrowheads="1"/>
            </p:cNvSpPr>
            <p:nvPr/>
          </p:nvSpPr>
          <p:spPr bwMode="auto">
            <a:xfrm>
              <a:off x="5179" y="9619"/>
              <a:ext cx="2736" cy="118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onstantia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nstantia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9pPr>
            </a:lstStyle>
            <a:p>
              <a:pPr algn="ctr"/>
              <a:r>
                <a:rPr lang="es-MX" sz="1000">
                  <a:latin typeface="Arial" charset="0"/>
                </a:rPr>
                <a:t> </a:t>
              </a:r>
            </a:p>
            <a:p>
              <a:pPr>
                <a:spcAft>
                  <a:spcPts val="1000"/>
                </a:spcAft>
              </a:pPr>
              <a:r>
                <a:rPr lang="es-MX" sz="1000">
                  <a:latin typeface="Arial" charset="0"/>
                </a:rPr>
                <a:t>LA TECNOLOGÍA COMO AGENTE DE CAMBIO	</a:t>
              </a:r>
              <a:endParaRPr lang="es-ES" sz="1100">
                <a:latin typeface="Times New Roman" pitchFamily="18" charset="0"/>
              </a:endParaRPr>
            </a:p>
            <a:p>
              <a:endParaRPr lang="es-ES">
                <a:latin typeface="Arial" charset="0"/>
              </a:endParaRPr>
            </a:p>
          </p:txBody>
        </p:sp>
        <p:sp>
          <p:nvSpPr>
            <p:cNvPr id="20489" name="Text Box 23"/>
            <p:cNvSpPr txBox="1">
              <a:spLocks noChangeArrowheads="1"/>
            </p:cNvSpPr>
            <p:nvPr/>
          </p:nvSpPr>
          <p:spPr bwMode="auto">
            <a:xfrm>
              <a:off x="7915" y="9619"/>
              <a:ext cx="2880" cy="118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onstantia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nstantia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9pPr>
            </a:lstStyle>
            <a:p>
              <a:pPr algn="ctr"/>
              <a:r>
                <a:rPr lang="es-MX" sz="1000">
                  <a:latin typeface="Arial" charset="0"/>
                </a:rPr>
                <a:t> </a:t>
              </a:r>
            </a:p>
            <a:p>
              <a:pPr>
                <a:spcAft>
                  <a:spcPts val="1000"/>
                </a:spcAft>
              </a:pPr>
              <a:r>
                <a:rPr lang="es-MX" sz="1000">
                  <a:latin typeface="Arial" charset="0"/>
                </a:rPr>
                <a:t>TECNIFICACIÓN DE LA OPERACIÓN	</a:t>
              </a:r>
              <a:endParaRPr lang="es-ES" sz="1100">
                <a:latin typeface="Times New Roman" pitchFamily="18" charset="0"/>
              </a:endParaRPr>
            </a:p>
            <a:p>
              <a:endParaRPr lang="es-ES">
                <a:latin typeface="Arial" charset="0"/>
              </a:endParaRPr>
            </a:p>
          </p:txBody>
        </p:sp>
        <p:sp>
          <p:nvSpPr>
            <p:cNvPr id="20490" name="Text Box 24"/>
            <p:cNvSpPr txBox="1">
              <a:spLocks noChangeArrowheads="1"/>
            </p:cNvSpPr>
            <p:nvPr/>
          </p:nvSpPr>
          <p:spPr bwMode="auto">
            <a:xfrm>
              <a:off x="1723" y="9259"/>
              <a:ext cx="2448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onstantia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nstantia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nstantia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nstantia" pitchFamily="18" charset="0"/>
                </a:defRPr>
              </a:lvl9pPr>
            </a:lstStyle>
            <a:p>
              <a:pPr algn="ctr">
                <a:spcAft>
                  <a:spcPts val="1000"/>
                </a:spcAft>
              </a:pPr>
              <a:r>
                <a:rPr lang="es-ES" sz="1100">
                  <a:latin typeface="Arial" charset="0"/>
                </a:rPr>
                <a:t>OPORTUNIDADES PARA EL NEGOCIO</a:t>
              </a:r>
              <a:endParaRPr lang="es-ES">
                <a:latin typeface="Arial" charset="0"/>
              </a:endParaRPr>
            </a:p>
          </p:txBody>
        </p:sp>
        <p:sp>
          <p:nvSpPr>
            <p:cNvPr id="20491" name="Line 25"/>
            <p:cNvSpPr>
              <a:spLocks noChangeShapeType="1"/>
            </p:cNvSpPr>
            <p:nvPr/>
          </p:nvSpPr>
          <p:spPr bwMode="auto">
            <a:xfrm flipV="1">
              <a:off x="4891" y="8504"/>
              <a:ext cx="0" cy="21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492" name="Line 26"/>
            <p:cNvSpPr>
              <a:spLocks noChangeShapeType="1"/>
            </p:cNvSpPr>
            <p:nvPr/>
          </p:nvSpPr>
          <p:spPr bwMode="auto">
            <a:xfrm>
              <a:off x="6476" y="11418"/>
              <a:ext cx="302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0483" name="31 CuadroTexto"/>
          <p:cNvSpPr txBox="1">
            <a:spLocks noChangeArrowheads="1"/>
          </p:cNvSpPr>
          <p:nvPr/>
        </p:nvSpPr>
        <p:spPr bwMode="auto">
          <a:xfrm>
            <a:off x="1238346" y="548680"/>
            <a:ext cx="62859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es-ES" sz="2400" dirty="0"/>
              <a:t>EL VALOR </a:t>
            </a:r>
            <a:r>
              <a:rPr lang="es-ES" sz="2400" dirty="0" smtClean="0"/>
              <a:t>AGREGADO </a:t>
            </a:r>
            <a:r>
              <a:rPr lang="es-ES" sz="2400" dirty="0"/>
              <a:t>DE LA </a:t>
            </a:r>
            <a:r>
              <a:rPr lang="es-ES" sz="2400" dirty="0" smtClean="0"/>
              <a:t>TECNOLOGÍA </a:t>
            </a:r>
            <a:r>
              <a:rPr lang="es-ES" sz="2400" dirty="0"/>
              <a:t>DE </a:t>
            </a:r>
            <a:r>
              <a:rPr lang="es-ES" sz="2400" dirty="0" smtClean="0"/>
              <a:t>INFORMACIÓN</a:t>
            </a:r>
            <a:endParaRPr lang="es-ES" sz="2400" dirty="0"/>
          </a:p>
        </p:txBody>
      </p:sp>
      <p:sp>
        <p:nvSpPr>
          <p:cNvPr id="20484" name="32 CuadroTexto"/>
          <p:cNvSpPr txBox="1">
            <a:spLocks noChangeArrowheads="1"/>
          </p:cNvSpPr>
          <p:nvPr/>
        </p:nvSpPr>
        <p:spPr bwMode="auto">
          <a:xfrm>
            <a:off x="4572000" y="5500688"/>
            <a:ext cx="2786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es-ES" sz="1200"/>
              <a:t>TECNOLOGIA DE INFORMACION</a:t>
            </a:r>
          </a:p>
        </p:txBody>
      </p:sp>
    </p:spTree>
    <p:extLst>
      <p:ext uri="{BB962C8B-B14F-4D97-AF65-F5344CB8AC3E}">
        <p14:creationId xmlns:p14="http://schemas.microsoft.com/office/powerpoint/2010/main" val="178812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Trabajo de investigación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¿Qué necesitaría saber usted para participar en el plan y uso de un sistema de soporte a las decisiones (DSS) o un sistema de apoyo a la toma de decisiones en grupo (DGS) como gerente o usuario de sistemas de información? ¿Por qué?</a:t>
            </a:r>
            <a:endParaRPr lang="es-ES" sz="3600" dirty="0"/>
          </a:p>
          <a:p>
            <a:r>
              <a:rPr lang="es-ES" b="1" dirty="0"/>
              <a:t>Si los negocios utilizaran más ampliamente los DSS, </a:t>
            </a:r>
            <a:r>
              <a:rPr lang="es-ES" b="1" dirty="0" smtClean="0"/>
              <a:t>DGS, </a:t>
            </a:r>
            <a:r>
              <a:rPr lang="es-ES" b="1" dirty="0"/>
              <a:t>¿se tomarían las mejores decisiones? Explique</a:t>
            </a:r>
            <a:r>
              <a:rPr lang="es-ES" b="1" dirty="0" smtClean="0"/>
              <a:t>.</a:t>
            </a:r>
          </a:p>
          <a:p>
            <a:pPr marL="342900" lvl="1">
              <a:buClr>
                <a:schemeClr val="accent1"/>
              </a:buClr>
            </a:pPr>
            <a:r>
              <a:rPr lang="es-MX" sz="2400" b="1" dirty="0" smtClean="0"/>
              <a:t>Jugar el Juego de INTEL y generar 150 puntos como mínimo</a:t>
            </a:r>
            <a:endParaRPr lang="es-ES" sz="2400" b="1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8623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Las Tecnologías de información están cambiando la forma tradicional de hacer las cosas, las personas que trabajan en el gobierno, en empresas privadas, que dirigen personal o que trabajan como profesional en cualquier campo utilizan las TI cotidianamente mediante el uso de Internet, las tarjetas de crédito, el pago electrónico de la nómina, entre otras funciones</a:t>
            </a:r>
            <a:endParaRPr lang="es-E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8971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857224" y="1000108"/>
          <a:ext cx="7358114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507" name="4 CuadroTexto"/>
          <p:cNvSpPr txBox="1">
            <a:spLocks noChangeArrowheads="1"/>
          </p:cNvSpPr>
          <p:nvPr/>
        </p:nvSpPr>
        <p:spPr bwMode="auto">
          <a:xfrm>
            <a:off x="1071563" y="785813"/>
            <a:ext cx="30718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es-ES"/>
              <a:t>APROVECHAMIENTO DE LA TECNOLOGIA DE INFORMACION</a:t>
            </a:r>
          </a:p>
        </p:txBody>
      </p:sp>
    </p:spTree>
    <p:extLst>
      <p:ext uri="{BB962C8B-B14F-4D97-AF65-F5344CB8AC3E}">
        <p14:creationId xmlns:p14="http://schemas.microsoft.com/office/powerpoint/2010/main" val="113934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22E646C-913F-4944-A0F0-4CF0A3C2AA00}" type="slidenum">
              <a:rPr lang="es-ES" sz="2000"/>
              <a:pPr eaLnBrk="1" hangingPunct="1"/>
              <a:t>61</a:t>
            </a:fld>
            <a:endParaRPr lang="es-ES" sz="2000" dirty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Administración de la tecnología</a:t>
            </a:r>
            <a:endParaRPr lang="es-ES" dirty="0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Clr>
                <a:srgbClr val="FFFF00"/>
              </a:buClr>
              <a:buSzTx/>
            </a:pPr>
            <a:r>
              <a:rPr lang="es-MX" sz="1800" dirty="0" smtClean="0"/>
              <a:t>Se define como el enlace entre las disciplinas de ingeniería, ciencia y gestión, para planear e implementar las capacidades tecnológicas para dar forma y alcanzar los objetivos estratégicos de la organización.</a:t>
            </a:r>
          </a:p>
          <a:p>
            <a:pPr eaLnBrk="1" hangingPunct="1">
              <a:buClr>
                <a:srgbClr val="FFFF00"/>
              </a:buClr>
              <a:buSzTx/>
            </a:pPr>
            <a:endParaRPr lang="es-MX" sz="1800" dirty="0" smtClean="0"/>
          </a:p>
          <a:p>
            <a:pPr eaLnBrk="1" hangingPunct="1">
              <a:buClr>
                <a:srgbClr val="FFFF00"/>
              </a:buClr>
              <a:buSzTx/>
            </a:pPr>
            <a:r>
              <a:rPr lang="es-MX" sz="1800" dirty="0" smtClean="0"/>
              <a:t>El criterio para el éxito de una innovación tecnológica es comercial más que técnica</a:t>
            </a:r>
          </a:p>
          <a:p>
            <a:pPr eaLnBrk="1" hangingPunct="1">
              <a:buClr>
                <a:srgbClr val="FFFF00"/>
              </a:buClr>
              <a:buSzTx/>
            </a:pPr>
            <a:endParaRPr lang="es-MX" sz="1800" dirty="0" smtClean="0"/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</a:pPr>
            <a:r>
              <a:rPr lang="es-MX" sz="1800" dirty="0"/>
              <a:t>Incluye la selección de la tecnología a implantar y seguir paso a paso su aplicación como productos, servicios y procesos exitosamente.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</a:pPr>
            <a:endParaRPr lang="es-MX" sz="1800" dirty="0"/>
          </a:p>
          <a:p>
            <a:pPr eaLnBrk="1" hangingPunct="1">
              <a:lnSpc>
                <a:spcPct val="130000"/>
              </a:lnSpc>
              <a:buClr>
                <a:srgbClr val="FFFF00"/>
              </a:buClr>
              <a:buSzTx/>
            </a:pPr>
            <a:r>
              <a:rPr lang="es-MX" sz="1800" dirty="0"/>
              <a:t>Los gerentes deben conocer las tecnologías que conforman las capacidades fundamentales, presentes y futuras de la empresa</a:t>
            </a:r>
            <a:endParaRPr lang="es-ES" sz="1800" dirty="0"/>
          </a:p>
          <a:p>
            <a:pPr eaLnBrk="1" hangingPunct="1">
              <a:buClr>
                <a:srgbClr val="FFFF00"/>
              </a:buClr>
              <a:buSzTx/>
            </a:pPr>
            <a:endParaRPr lang="es-MX" sz="1800" dirty="0" smtClean="0"/>
          </a:p>
          <a:p>
            <a:pPr eaLnBrk="1" hangingPunct="1">
              <a:buClr>
                <a:srgbClr val="FFFF00"/>
              </a:buClr>
              <a:buSzTx/>
            </a:pPr>
            <a:endParaRPr lang="es-ES" sz="1800" dirty="0" smtClean="0"/>
          </a:p>
        </p:txBody>
      </p:sp>
    </p:spTree>
    <p:extLst>
      <p:ext uri="{BB962C8B-B14F-4D97-AF65-F5344CB8AC3E}">
        <p14:creationId xmlns:p14="http://schemas.microsoft.com/office/powerpoint/2010/main" val="346226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AC6C169-9151-4E34-A91C-676E1FC24C75}" type="slidenum">
              <a:rPr lang="es-ES" sz="2000"/>
              <a:pPr eaLnBrk="1" hangingPunct="1"/>
              <a:t>62</a:t>
            </a:fld>
            <a:endParaRPr lang="es-ES" sz="2000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Tipos de innovaciones</a:t>
            </a:r>
            <a:endParaRPr lang="es-ES" dirty="0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  <a:buSzTx/>
            </a:pPr>
            <a:r>
              <a:rPr lang="es-MX" sz="1800" dirty="0" smtClean="0"/>
              <a:t>RADICALES: Se refiere a nuevas categorías de productos y servicios (Comunicaciones inalámbricas)</a:t>
            </a:r>
          </a:p>
          <a:p>
            <a:pPr eaLnBrk="1" hangingPunct="1">
              <a:buClr>
                <a:srgbClr val="FFFF00"/>
              </a:buClr>
              <a:buSzTx/>
            </a:pPr>
            <a:endParaRPr lang="es-MX" sz="1800" dirty="0" smtClean="0"/>
          </a:p>
          <a:p>
            <a:pPr eaLnBrk="1" hangingPunct="1">
              <a:buClr>
                <a:srgbClr val="FFFF00"/>
              </a:buClr>
              <a:buSzTx/>
            </a:pPr>
            <a:r>
              <a:rPr lang="es-MX" sz="1800" dirty="0" smtClean="0"/>
              <a:t>INCREMENTALES: Incluyen la adaptación, refinamiento o enriquecimiento de productos y servicios o sus sistemas de producción y entrega</a:t>
            </a:r>
          </a:p>
          <a:p>
            <a:pPr eaLnBrk="1" hangingPunct="1">
              <a:buClr>
                <a:srgbClr val="FFFF00"/>
              </a:buClr>
              <a:buSzTx/>
            </a:pPr>
            <a:endParaRPr lang="es-MX" sz="1800" dirty="0" smtClean="0"/>
          </a:p>
          <a:p>
            <a:pPr eaLnBrk="1" hangingPunct="1">
              <a:buClr>
                <a:srgbClr val="FFFF00"/>
              </a:buClr>
              <a:buSzTx/>
            </a:pPr>
            <a:r>
              <a:rPr lang="es-MX" sz="1800" dirty="0" smtClean="0"/>
              <a:t>ARQUITECTURA: Se refieren al cambio en la configuración del producto (efectos de la miniaturización)</a:t>
            </a:r>
            <a:endParaRPr lang="es-ES" sz="1800" dirty="0" smtClean="0"/>
          </a:p>
        </p:txBody>
      </p:sp>
    </p:spTree>
    <p:extLst>
      <p:ext uri="{BB962C8B-B14F-4D97-AF65-F5344CB8AC3E}">
        <p14:creationId xmlns:p14="http://schemas.microsoft.com/office/powerpoint/2010/main" val="132046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3E11AF8-C574-4F41-BFDB-7B76AC1E1BDD}" type="slidenum">
              <a:rPr lang="es-ES" sz="2000"/>
              <a:pPr eaLnBrk="1" hangingPunct="1"/>
              <a:t>63</a:t>
            </a:fld>
            <a:endParaRPr lang="es-ES" sz="2000" dirty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Emprendedores tecnológicos</a:t>
            </a:r>
            <a:endParaRPr lang="es-ES" dirty="0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  <a:buSzTx/>
            </a:pPr>
            <a:r>
              <a:rPr lang="es-MX" sz="1800" dirty="0" smtClean="0"/>
              <a:t>Son impulsores fundamentales para la innovación, pueden ser individuos o grupos dentro de una organización.</a:t>
            </a:r>
          </a:p>
          <a:p>
            <a:pPr eaLnBrk="1" hangingPunct="1">
              <a:buClr>
                <a:srgbClr val="FFFF00"/>
              </a:buClr>
              <a:buSzTx/>
            </a:pPr>
            <a:endParaRPr lang="es-MX" sz="1800" dirty="0" smtClean="0"/>
          </a:p>
          <a:p>
            <a:pPr eaLnBrk="1" hangingPunct="1">
              <a:buClr>
                <a:srgbClr val="FFFF00"/>
              </a:buClr>
              <a:buSzTx/>
            </a:pPr>
            <a:r>
              <a:rPr lang="es-MX" sz="1800" dirty="0" smtClean="0"/>
              <a:t>El mundo tecnológico es conectado con el mundo comercial a través de estos emprendedores.</a:t>
            </a:r>
          </a:p>
          <a:p>
            <a:pPr eaLnBrk="1" hangingPunct="1">
              <a:buClr>
                <a:srgbClr val="FFFF00"/>
              </a:buClr>
              <a:buSzTx/>
            </a:pPr>
            <a:endParaRPr lang="es-MX" sz="1800" dirty="0" smtClean="0"/>
          </a:p>
          <a:p>
            <a:pPr eaLnBrk="1" hangingPunct="1">
              <a:buClr>
                <a:srgbClr val="FFFF00"/>
              </a:buClr>
              <a:buSzTx/>
            </a:pPr>
            <a:r>
              <a:rPr lang="es-MX" sz="1800" dirty="0" smtClean="0"/>
              <a:t>Los emprendedores requieren habilidades administrativas además de invenciones, tecnologías y los procesos de innovación tecnológica</a:t>
            </a:r>
            <a:endParaRPr lang="es-ES" sz="1800" dirty="0" smtClean="0"/>
          </a:p>
        </p:txBody>
      </p:sp>
    </p:spTree>
    <p:extLst>
      <p:ext uri="{BB962C8B-B14F-4D97-AF65-F5344CB8AC3E}">
        <p14:creationId xmlns:p14="http://schemas.microsoft.com/office/powerpoint/2010/main" val="279398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C4B03D5-AC72-4F09-B770-13EB29AA8322}" type="slidenum">
              <a:rPr lang="es-ES" sz="2000"/>
              <a:pPr eaLnBrk="1" hangingPunct="1"/>
              <a:t>64</a:t>
            </a:fld>
            <a:endParaRPr lang="es-ES" sz="2000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Perspectivas sobre la estrategia</a:t>
            </a:r>
            <a:endParaRPr lang="es-E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  <a:buSzTx/>
            </a:pPr>
            <a:r>
              <a:rPr lang="es-MX" sz="1800" dirty="0" smtClean="0"/>
              <a:t>El aspecto positivo de la estrategia se refiere a como es en realidad, reflejando:</a:t>
            </a:r>
          </a:p>
          <a:p>
            <a:pPr lvl="1" eaLnBrk="1" hangingPunct="1">
              <a:buClr>
                <a:srgbClr val="FFFF00"/>
              </a:buClr>
              <a:buSzTx/>
            </a:pPr>
            <a:r>
              <a:rPr lang="es-MX" sz="1600" dirty="0" smtClean="0"/>
              <a:t>Los valores</a:t>
            </a:r>
          </a:p>
          <a:p>
            <a:pPr lvl="1" eaLnBrk="1" hangingPunct="1">
              <a:buClr>
                <a:srgbClr val="FFFF00"/>
              </a:buClr>
              <a:buSzTx/>
            </a:pPr>
            <a:r>
              <a:rPr lang="es-MX" sz="1600" dirty="0" smtClean="0"/>
              <a:t>Competencias centrales</a:t>
            </a:r>
          </a:p>
          <a:p>
            <a:pPr lvl="1" eaLnBrk="1" hangingPunct="1">
              <a:buClr>
                <a:srgbClr val="FFFF00"/>
              </a:buClr>
              <a:buSzTx/>
            </a:pPr>
            <a:r>
              <a:rPr lang="es-MX" sz="1600" dirty="0" smtClean="0"/>
              <a:t>Mercadotecnia del producto</a:t>
            </a:r>
          </a:p>
          <a:p>
            <a:pPr lvl="1" eaLnBrk="1" hangingPunct="1">
              <a:buClr>
                <a:srgbClr val="FFFF00"/>
              </a:buClr>
              <a:buSzTx/>
            </a:pPr>
            <a:r>
              <a:rPr lang="es-MX" sz="1600" dirty="0" smtClean="0"/>
              <a:t>Personal</a:t>
            </a:r>
          </a:p>
          <a:p>
            <a:pPr eaLnBrk="1" hangingPunct="1">
              <a:buClr>
                <a:srgbClr val="FFFF00"/>
              </a:buClr>
              <a:buSzTx/>
            </a:pPr>
            <a:endParaRPr lang="es-MX" sz="1800" dirty="0" smtClean="0"/>
          </a:p>
          <a:p>
            <a:pPr eaLnBrk="1" hangingPunct="1">
              <a:buClr>
                <a:srgbClr val="FFFF00"/>
              </a:buClr>
              <a:buSzTx/>
            </a:pPr>
            <a:r>
              <a:rPr lang="es-MX" sz="1800" dirty="0" smtClean="0"/>
              <a:t>El aspecto normativo se refiere a como debería ser</a:t>
            </a:r>
          </a:p>
          <a:p>
            <a:pPr eaLnBrk="1" hangingPunct="1">
              <a:buClr>
                <a:srgbClr val="FFFF00"/>
              </a:buClr>
              <a:buSzTx/>
            </a:pPr>
            <a:endParaRPr lang="es-MX" sz="1800" dirty="0" smtClean="0"/>
          </a:p>
          <a:p>
            <a:pPr eaLnBrk="1" hangingPunct="1">
              <a:buClr>
                <a:srgbClr val="FFFF00"/>
              </a:buClr>
              <a:buSzTx/>
            </a:pPr>
            <a:endParaRPr lang="es-ES" sz="1800" dirty="0" smtClean="0"/>
          </a:p>
        </p:txBody>
      </p:sp>
    </p:spTree>
    <p:extLst>
      <p:ext uri="{BB962C8B-B14F-4D97-AF65-F5344CB8AC3E}">
        <p14:creationId xmlns:p14="http://schemas.microsoft.com/office/powerpoint/2010/main" val="324743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86EBBA7-66E5-4813-BE26-79A3E97C241C}" type="slidenum">
              <a:rPr lang="es-ES" sz="2000"/>
              <a:pPr eaLnBrk="1" hangingPunct="1"/>
              <a:t>65</a:t>
            </a:fld>
            <a:endParaRPr lang="es-ES" sz="20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92150" y="1895475"/>
            <a:ext cx="6858000" cy="5648325"/>
          </a:xfrm>
        </p:spPr>
        <p:txBody>
          <a:bodyPr lIns="91429" tIns="45714" rIns="91429" bIns="45714"/>
          <a:lstStyle/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b="1" dirty="0" smtClean="0"/>
              <a:t>Tecnología del producto</a:t>
            </a:r>
          </a:p>
          <a:p>
            <a:pPr lvl="2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Traduce ideas en nuevos productos, requiere mucha coordinación entre mercadotecnia e ingeniería 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b="1" dirty="0" smtClean="0"/>
              <a:t>Tecnología del proceso </a:t>
            </a:r>
          </a:p>
          <a:p>
            <a:pPr lvl="2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Usada en la cadena de suministro desde proveedores hasta clientes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b="1" dirty="0" smtClean="0"/>
              <a:t>Tecnología de información</a:t>
            </a:r>
          </a:p>
          <a:p>
            <a:pPr lvl="2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Usada por los empleados para adquirir, procesar y comunicar información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7793038" cy="1143000"/>
          </a:xfrm>
        </p:spPr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Tres áreas de tecnología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99911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04DA638-4B1B-47E6-9A0A-47936F646FEA}" type="slidenum">
              <a:rPr lang="es-ES" sz="2000"/>
              <a:pPr eaLnBrk="1" hangingPunct="1"/>
              <a:t>66</a:t>
            </a:fld>
            <a:endParaRPr lang="es-ES" sz="20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752600"/>
            <a:ext cx="8015287" cy="4876800"/>
          </a:xfrm>
        </p:spPr>
        <p:txBody>
          <a:bodyPr lIns="91429" tIns="45714" rIns="91429" bIns="45714"/>
          <a:lstStyle/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Compras:</a:t>
            </a:r>
            <a:r>
              <a:rPr lang="es-MX" sz="1600" dirty="0" smtClean="0"/>
              <a:t> comunicaciones, transportes, EDI, IT, almacenaje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1600" u="sng" dirty="0" smtClean="0"/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Manufacturas:</a:t>
            </a:r>
            <a:r>
              <a:rPr lang="es-MX" sz="1600" dirty="0" smtClean="0"/>
              <a:t> CIM, manejo materiales, TI, pruebas, almacenamiento, ERP, código de barras, Manufactura Lean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1600" u="sng" dirty="0" smtClean="0"/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Distribución:</a:t>
            </a:r>
            <a:r>
              <a:rPr lang="es-MX" sz="1600" dirty="0" smtClean="0"/>
              <a:t> comunicaciones, transportes, EDI, IT, embalaje, almacenamiento, TI en oficina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endParaRPr lang="es-MX" sz="1600" u="sng" dirty="0" smtClean="0"/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Mercadotecnia y ventas:</a:t>
            </a:r>
            <a:r>
              <a:rPr lang="es-MX" sz="1600" dirty="0" smtClean="0"/>
              <a:t> comunicaciones, tecnología de medios, comercio electrónico, pruebas, IT en oficina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Tecnología y cadena de valor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76442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3 Título"/>
          <p:cNvSpPr>
            <a:spLocks noGrp="1"/>
          </p:cNvSpPr>
          <p:nvPr>
            <p:ph type="title"/>
          </p:nvPr>
        </p:nvSpPr>
        <p:spPr>
          <a:xfrm>
            <a:off x="685800" y="117475"/>
            <a:ext cx="7772400" cy="757238"/>
          </a:xfrm>
        </p:spPr>
        <p:txBody>
          <a:bodyPr/>
          <a:lstStyle/>
          <a:p>
            <a:r>
              <a:rPr lang="es-MX" sz="4000" b="1" smtClean="0">
                <a:ea typeface="ＭＳ Ｐゴシック" pitchFamily="34" charset="-128"/>
              </a:rPr>
              <a:t>Definiendo</a:t>
            </a:r>
            <a:endParaRPr lang="es-ES" sz="4000" b="1" smtClean="0">
              <a:ea typeface="ＭＳ Ｐゴシック" pitchFamily="34" charset="-128"/>
            </a:endParaRPr>
          </a:p>
        </p:txBody>
      </p:sp>
      <p:sp>
        <p:nvSpPr>
          <p:cNvPr id="32771" name="4 Marcador de contenido"/>
          <p:cNvSpPr>
            <a:spLocks noGrp="1"/>
          </p:cNvSpPr>
          <p:nvPr>
            <p:ph idx="1"/>
          </p:nvPr>
        </p:nvSpPr>
        <p:spPr>
          <a:xfrm>
            <a:off x="673100" y="2260600"/>
            <a:ext cx="7772400" cy="2660650"/>
          </a:xfrm>
        </p:spPr>
        <p:txBody>
          <a:bodyPr/>
          <a:lstStyle/>
          <a:p>
            <a:pPr>
              <a:buFontTx/>
              <a:buNone/>
            </a:pPr>
            <a:r>
              <a:rPr lang="es-MX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“La propuesta de valor no es sino la </a:t>
            </a:r>
            <a:r>
              <a:rPr lang="es-MX" b="1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declaración</a:t>
            </a:r>
            <a:r>
              <a:rPr lang="es-MX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 clara y precisa de los </a:t>
            </a:r>
            <a:r>
              <a:rPr lang="es-MX" b="1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resultados tangibles </a:t>
            </a:r>
            <a:r>
              <a:rPr lang="es-MX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que un cliente obtiene al usar un producto o servicio. Mientras más específica sea la propuesta de valor, mejor.”</a:t>
            </a:r>
          </a:p>
          <a:p>
            <a:pPr algn="r">
              <a:buFontTx/>
              <a:buNone/>
            </a:pPr>
            <a:r>
              <a:rPr lang="es-MX" smtClean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Jill Konrath, 2007</a:t>
            </a:r>
          </a:p>
        </p:txBody>
      </p:sp>
    </p:spTree>
    <p:extLst>
      <p:ext uri="{BB962C8B-B14F-4D97-AF65-F5344CB8AC3E}">
        <p14:creationId xmlns:p14="http://schemas.microsoft.com/office/powerpoint/2010/main" val="180869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Marcador de texto"/>
          <p:cNvSpPr txBox="1">
            <a:spLocks/>
          </p:cNvSpPr>
          <p:nvPr/>
        </p:nvSpPr>
        <p:spPr bwMode="auto">
          <a:xfrm>
            <a:off x="409575" y="5924550"/>
            <a:ext cx="8340725" cy="7080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Clr>
                <a:srgbClr val="1F295B"/>
              </a:buClr>
              <a:defRPr/>
            </a:pPr>
            <a:r>
              <a:rPr lang="es-MX" sz="1800" i="0" kern="0" dirty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Material proporcionado por el Dr. Enrique Diaz de León para la clase de Liderazgo para el </a:t>
            </a:r>
            <a:r>
              <a:rPr lang="es-MX" sz="1800" i="0" kern="0" dirty="0" smtClean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Desarrollo </a:t>
            </a:r>
            <a:r>
              <a:rPr lang="es-MX" sz="1800" i="0" kern="0" dirty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Emprendedor</a:t>
            </a:r>
            <a:endParaRPr lang="es-ES" sz="1800" i="0" kern="0" dirty="0">
              <a:solidFill>
                <a:schemeClr val="bg1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4339" name="Picture 6" descr="blackber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8" y="1638300"/>
            <a:ext cx="5243512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AutoShape 2"/>
          <p:cNvSpPr>
            <a:spLocks noChangeArrowheads="1"/>
          </p:cNvSpPr>
          <p:nvPr/>
        </p:nvSpPr>
        <p:spPr bwMode="auto">
          <a:xfrm>
            <a:off x="0" y="3676650"/>
            <a:ext cx="4198938" cy="1123950"/>
          </a:xfrm>
          <a:prstGeom prst="flowChartAlternateProcess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0000" anchor="ctr">
            <a:spAutoFit/>
          </a:bodyPr>
          <a:lstStyle/>
          <a:p>
            <a:r>
              <a:rPr lang="es-MX" sz="3000">
                <a:solidFill>
                  <a:schemeClr val="bg1"/>
                </a:solidFill>
                <a:latin typeface="Tahoma" pitchFamily="34" charset="0"/>
              </a:rPr>
              <a:t>Innovación de producto o servicio</a:t>
            </a:r>
          </a:p>
        </p:txBody>
      </p:sp>
      <p:sp>
        <p:nvSpPr>
          <p:cNvPr id="14341" name="AutoShape 2"/>
          <p:cNvSpPr>
            <a:spLocks noChangeArrowheads="1"/>
          </p:cNvSpPr>
          <p:nvPr/>
        </p:nvSpPr>
        <p:spPr bwMode="auto">
          <a:xfrm>
            <a:off x="290513" y="0"/>
            <a:ext cx="3846512" cy="3167063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78000" rIns="378000" anchor="ctr">
            <a:spAutoFit/>
          </a:bodyPr>
          <a:lstStyle/>
          <a:p>
            <a:pPr algn="ctr"/>
            <a:r>
              <a:rPr lang="es-MX" sz="3600" i="0">
                <a:latin typeface="Tahoma" pitchFamily="34" charset="0"/>
              </a:rPr>
              <a:t>La propuesta de valor puede ser basada en una </a:t>
            </a:r>
          </a:p>
        </p:txBody>
      </p:sp>
    </p:spTree>
    <p:extLst>
      <p:ext uri="{BB962C8B-B14F-4D97-AF65-F5344CB8AC3E}">
        <p14:creationId xmlns:p14="http://schemas.microsoft.com/office/powerpoint/2010/main" val="283373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ol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693738"/>
            <a:ext cx="5108575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AutoShape 2"/>
          <p:cNvSpPr>
            <a:spLocks noChangeArrowheads="1"/>
          </p:cNvSpPr>
          <p:nvPr/>
        </p:nvSpPr>
        <p:spPr bwMode="auto">
          <a:xfrm>
            <a:off x="2474913" y="4014788"/>
            <a:ext cx="6448425" cy="714375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78000" rIns="378000" anchor="ctr">
            <a:spAutoFit/>
          </a:bodyPr>
          <a:lstStyle/>
          <a:p>
            <a:r>
              <a:rPr lang="es-MX" sz="3600" b="1">
                <a:latin typeface="Tahoma" pitchFamily="34" charset="0"/>
              </a:rPr>
              <a:t>Innovación tecnológica</a:t>
            </a:r>
          </a:p>
        </p:txBody>
      </p:sp>
      <p:sp>
        <p:nvSpPr>
          <p:cNvPr id="8" name="3 Marcador de texto"/>
          <p:cNvSpPr txBox="1">
            <a:spLocks/>
          </p:cNvSpPr>
          <p:nvPr/>
        </p:nvSpPr>
        <p:spPr bwMode="auto">
          <a:xfrm>
            <a:off x="409575" y="5924550"/>
            <a:ext cx="8340725" cy="7080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Clr>
                <a:srgbClr val="1F295B"/>
              </a:buClr>
              <a:defRPr/>
            </a:pPr>
            <a:r>
              <a:rPr lang="es-MX" sz="1800" i="0" kern="0" dirty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Material proporcionado por el Dr. Enrique Diaz de León para la clase de Liderazgo para el </a:t>
            </a:r>
            <a:r>
              <a:rPr lang="es-MX" sz="1800" i="0" kern="0" dirty="0" smtClean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Desarrollo </a:t>
            </a:r>
            <a:r>
              <a:rPr lang="es-MX" sz="1800" i="0" kern="0" dirty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Emprendedor</a:t>
            </a:r>
            <a:endParaRPr lang="es-ES" sz="1800" i="0" kern="0" dirty="0">
              <a:solidFill>
                <a:schemeClr val="bg1"/>
              </a:solidFill>
              <a:latin typeface="+mn-lt"/>
              <a:ea typeface="ＭＳ Ｐゴシック" pitchFamily="-109" charset="-128"/>
            </a:endParaRPr>
          </a:p>
        </p:txBody>
      </p:sp>
      <p:sp>
        <p:nvSpPr>
          <p:cNvPr id="13317" name="AutoShape 2"/>
          <p:cNvSpPr>
            <a:spLocks noChangeArrowheads="1"/>
          </p:cNvSpPr>
          <p:nvPr/>
        </p:nvSpPr>
        <p:spPr bwMode="auto">
          <a:xfrm>
            <a:off x="4122738" y="1381125"/>
            <a:ext cx="4822825" cy="1939925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78000" rIns="378000" anchor="ctr">
            <a:spAutoFit/>
          </a:bodyPr>
          <a:lstStyle/>
          <a:p>
            <a:pPr algn="ctr"/>
            <a:r>
              <a:rPr lang="es-MX" sz="3600" i="0">
                <a:latin typeface="Tahoma" pitchFamily="34" charset="0"/>
              </a:rPr>
              <a:t>La propuesta de valor puede ser basada en una </a:t>
            </a:r>
          </a:p>
        </p:txBody>
      </p:sp>
    </p:spTree>
    <p:extLst>
      <p:ext uri="{BB962C8B-B14F-4D97-AF65-F5344CB8AC3E}">
        <p14:creationId xmlns:p14="http://schemas.microsoft.com/office/powerpoint/2010/main" val="160062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3197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19200"/>
            <a:ext cx="8713788" cy="530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7"/>
          <p:cNvSpPr>
            <a:spLocks noGrp="1" noChangeArrowheads="1"/>
          </p:cNvSpPr>
          <p:nvPr>
            <p:ph type="title"/>
          </p:nvPr>
        </p:nvSpPr>
        <p:spPr>
          <a:xfrm>
            <a:off x="250825" y="142875"/>
            <a:ext cx="8820150" cy="838200"/>
          </a:xfrm>
          <a:noFill/>
        </p:spPr>
        <p:txBody>
          <a:bodyPr/>
          <a:lstStyle/>
          <a:p>
            <a:pPr algn="l" eaLnBrk="1" hangingPunct="1"/>
            <a:r>
              <a:rPr lang="es-ES" sz="1600" b="1" i="1" dirty="0" smtClean="0">
                <a:latin typeface="Arial" pitchFamily="34" charset="0"/>
              </a:rPr>
              <a:t>		               	Conceptos Generales</a:t>
            </a:r>
            <a:endParaRPr lang="es-ES" sz="1600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4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Marcador de texto"/>
          <p:cNvSpPr txBox="1">
            <a:spLocks/>
          </p:cNvSpPr>
          <p:nvPr/>
        </p:nvSpPr>
        <p:spPr bwMode="auto">
          <a:xfrm>
            <a:off x="247650" y="5924550"/>
            <a:ext cx="8610600" cy="7080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Clr>
                <a:srgbClr val="1F295B"/>
              </a:buClr>
              <a:defRPr/>
            </a:pPr>
            <a:r>
              <a:rPr lang="es-MX" sz="1800" i="0" kern="0" dirty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Material proporcionado por el Dr. Enrique Diaz de León para la clase de Liderazgo para el </a:t>
            </a:r>
            <a:r>
              <a:rPr lang="es-MX" sz="1800" i="0" kern="0" dirty="0" smtClean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Desarrollo </a:t>
            </a:r>
            <a:r>
              <a:rPr lang="es-MX" sz="1800" i="0" kern="0" dirty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Emprendedor</a:t>
            </a:r>
            <a:endParaRPr lang="es-ES" sz="1800" i="0" kern="0" dirty="0">
              <a:solidFill>
                <a:schemeClr val="bg1"/>
              </a:solidFill>
              <a:latin typeface="+mn-lt"/>
              <a:ea typeface="ＭＳ Ｐゴシック" pitchFamily="-109" charset="-128"/>
            </a:endParaRPr>
          </a:p>
        </p:txBody>
      </p:sp>
      <p:pic>
        <p:nvPicPr>
          <p:cNvPr id="15363" name="Picture 6" descr="container-shipp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0"/>
            <a:ext cx="7353300" cy="42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AutoShape 7"/>
          <p:cNvSpPr>
            <a:spLocks noChangeArrowheads="1"/>
          </p:cNvSpPr>
          <p:nvPr/>
        </p:nvSpPr>
        <p:spPr bwMode="auto">
          <a:xfrm>
            <a:off x="485775" y="4683125"/>
            <a:ext cx="5114925" cy="612775"/>
          </a:xfrm>
          <a:prstGeom prst="flowChartAlternateProcess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78000" rIns="378000" anchor="ctr">
            <a:spAutoFit/>
          </a:bodyPr>
          <a:lstStyle/>
          <a:p>
            <a:pPr algn="l"/>
            <a:r>
              <a:rPr lang="es-MX" sz="3000">
                <a:solidFill>
                  <a:schemeClr val="bg1"/>
                </a:solidFill>
                <a:latin typeface="Tahoma" pitchFamily="34" charset="0"/>
              </a:rPr>
              <a:t>Innovación de proceso</a:t>
            </a:r>
          </a:p>
        </p:txBody>
      </p:sp>
      <p:sp>
        <p:nvSpPr>
          <p:cNvPr id="15365" name="AutoShape 2"/>
          <p:cNvSpPr>
            <a:spLocks noChangeArrowheads="1"/>
          </p:cNvSpPr>
          <p:nvPr/>
        </p:nvSpPr>
        <p:spPr bwMode="auto">
          <a:xfrm>
            <a:off x="0" y="2295525"/>
            <a:ext cx="1727200" cy="132715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78000" rIns="378000" anchor="ctr">
            <a:spAutoFit/>
          </a:bodyPr>
          <a:lstStyle/>
          <a:p>
            <a:pPr algn="ctr"/>
            <a:r>
              <a:rPr lang="es-MX" sz="3600" i="0">
                <a:latin typeface="Tahoma" pitchFamily="34" charset="0"/>
              </a:rPr>
              <a:t>En una </a:t>
            </a:r>
          </a:p>
        </p:txBody>
      </p:sp>
    </p:spTree>
    <p:extLst>
      <p:ext uri="{BB962C8B-B14F-4D97-AF65-F5344CB8AC3E}">
        <p14:creationId xmlns:p14="http://schemas.microsoft.com/office/powerpoint/2010/main" val="178641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southw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328738"/>
            <a:ext cx="78295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AutoShape 2"/>
          <p:cNvSpPr>
            <a:spLocks noChangeArrowheads="1"/>
          </p:cNvSpPr>
          <p:nvPr/>
        </p:nvSpPr>
        <p:spPr bwMode="auto">
          <a:xfrm>
            <a:off x="628650" y="703263"/>
            <a:ext cx="7334250" cy="612775"/>
          </a:xfrm>
          <a:prstGeom prst="flowChartAlternateProcess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0000" anchor="ctr">
            <a:spAutoFit/>
          </a:bodyPr>
          <a:lstStyle/>
          <a:p>
            <a:pPr algn="ctr"/>
            <a:r>
              <a:rPr lang="es-MX" sz="3000">
                <a:solidFill>
                  <a:schemeClr val="bg1"/>
                </a:solidFill>
                <a:latin typeface="Tahoma" pitchFamily="34" charset="0"/>
              </a:rPr>
              <a:t>Innovación en el modelo de negocio</a:t>
            </a:r>
          </a:p>
        </p:txBody>
      </p:sp>
      <p:sp>
        <p:nvSpPr>
          <p:cNvPr id="8" name="3 Marcador de texto"/>
          <p:cNvSpPr txBox="1">
            <a:spLocks/>
          </p:cNvSpPr>
          <p:nvPr/>
        </p:nvSpPr>
        <p:spPr bwMode="auto">
          <a:xfrm>
            <a:off x="247650" y="5848350"/>
            <a:ext cx="8610600" cy="7080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Clr>
                <a:srgbClr val="1F295B"/>
              </a:buClr>
              <a:defRPr/>
            </a:pPr>
            <a:r>
              <a:rPr lang="es-MX" sz="1800" i="0" kern="0" dirty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Material proporcionado por el Dr. Enrique Diaz de León para la clase de Liderazgo para el </a:t>
            </a:r>
            <a:r>
              <a:rPr lang="es-MX" sz="1800" i="0" kern="0" dirty="0" smtClean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Desarrollo </a:t>
            </a:r>
            <a:r>
              <a:rPr lang="es-MX" sz="1800" i="0" kern="0" dirty="0">
                <a:solidFill>
                  <a:schemeClr val="bg1"/>
                </a:solidFill>
                <a:latin typeface="+mn-lt"/>
                <a:ea typeface="ＭＳ Ｐゴシック" pitchFamily="-109" charset="-128"/>
              </a:rPr>
              <a:t>Emprendedor</a:t>
            </a:r>
            <a:endParaRPr lang="es-ES" sz="1800" i="0" kern="0" dirty="0">
              <a:solidFill>
                <a:schemeClr val="bg1"/>
              </a:solidFill>
              <a:latin typeface="+mn-lt"/>
              <a:ea typeface="ＭＳ Ｐゴシック" pitchFamily="-109" charset="-128"/>
            </a:endParaRPr>
          </a:p>
        </p:txBody>
      </p:sp>
      <p:sp>
        <p:nvSpPr>
          <p:cNvPr id="16389" name="AutoShape 2"/>
          <p:cNvSpPr>
            <a:spLocks noChangeArrowheads="1"/>
          </p:cNvSpPr>
          <p:nvPr/>
        </p:nvSpPr>
        <p:spPr bwMode="auto">
          <a:xfrm>
            <a:off x="392113" y="28575"/>
            <a:ext cx="8215312" cy="6477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78000" rIns="378000" anchor="ctr">
            <a:spAutoFit/>
          </a:bodyPr>
          <a:lstStyle/>
          <a:p>
            <a:pPr algn="ctr"/>
            <a:r>
              <a:rPr lang="es-MX" sz="3200" i="0">
                <a:latin typeface="Tahoma" pitchFamily="34" charset="0"/>
              </a:rPr>
              <a:t>O, puede ser basada en una </a:t>
            </a:r>
          </a:p>
        </p:txBody>
      </p:sp>
    </p:spTree>
    <p:extLst>
      <p:ext uri="{BB962C8B-B14F-4D97-AF65-F5344CB8AC3E}">
        <p14:creationId xmlns:p14="http://schemas.microsoft.com/office/powerpoint/2010/main" val="356738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000" b="1" smtClean="0">
                <a:ea typeface="ＭＳ Ｐゴシック" pitchFamily="34" charset="-128"/>
              </a:rPr>
              <a:t>La propuesta de valor del iPod</a:t>
            </a:r>
            <a:endParaRPr lang="es-ES" sz="4000" b="1" smtClean="0">
              <a:ea typeface="ＭＳ Ｐゴシック" pitchFamily="34" charset="-128"/>
            </a:endParaRPr>
          </a:p>
        </p:txBody>
      </p:sp>
      <p:sp>
        <p:nvSpPr>
          <p:cNvPr id="39939" name="TextBox 8"/>
          <p:cNvSpPr txBox="1">
            <a:spLocks noChangeArrowheads="1"/>
          </p:cNvSpPr>
          <p:nvPr/>
        </p:nvSpPr>
        <p:spPr bwMode="auto">
          <a:xfrm>
            <a:off x="6589713" y="6146800"/>
            <a:ext cx="2138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MX" sz="1200">
                <a:latin typeface="Arial" pitchFamily="34" charset="0"/>
                <a:cs typeface="Arial" pitchFamily="34" charset="0"/>
              </a:rPr>
              <a:t>2008 © Luis Miguel Beristain</a:t>
            </a:r>
          </a:p>
        </p:txBody>
      </p:sp>
      <p:sp>
        <p:nvSpPr>
          <p:cNvPr id="39940" name="TextBox 7"/>
          <p:cNvSpPr txBox="1">
            <a:spLocks noChangeArrowheads="1"/>
          </p:cNvSpPr>
          <p:nvPr/>
        </p:nvSpPr>
        <p:spPr bwMode="auto">
          <a:xfrm>
            <a:off x="595313" y="1620838"/>
            <a:ext cx="7762875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OgilvyBaskerville-Regular" charset="0"/>
                <a:ea typeface="ＭＳ Ｐゴシック" pitchFamily="34" charset="-128"/>
              </a:defRPr>
            </a:lvl9pPr>
          </a:lstStyle>
          <a:p>
            <a:pPr algn="l" eaLnBrk="1" hangingPunct="1">
              <a:buFont typeface="Arial" pitchFamily="34" charset="0"/>
              <a:buChar char="•"/>
            </a:pPr>
            <a:r>
              <a:rPr lang="es-MX" sz="2200" i="0">
                <a:latin typeface="Arial" pitchFamily="34" charset="0"/>
                <a:cs typeface="Arial" pitchFamily="34" charset="0"/>
              </a:rPr>
              <a:t> Toda la música </a:t>
            </a:r>
            <a:r>
              <a:rPr lang="es-MX" sz="2200" b="1" i="0">
                <a:latin typeface="Arial" pitchFamily="34" charset="0"/>
                <a:cs typeface="Arial" pitchFamily="34" charset="0"/>
              </a:rPr>
              <a:t>para llevar</a:t>
            </a:r>
            <a:r>
              <a:rPr lang="es-MX" sz="2200" i="0">
                <a:latin typeface="Arial" pitchFamily="34" charset="0"/>
                <a:cs typeface="Arial" pitchFamily="34" charset="0"/>
              </a:rPr>
              <a:t>… ¡en el bolsillo!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es-MX" sz="2200" i="0">
                <a:latin typeface="Arial" pitchFamily="34" charset="0"/>
                <a:cs typeface="Arial" pitchFamily="34" charset="0"/>
              </a:rPr>
              <a:t> </a:t>
            </a:r>
            <a:r>
              <a:rPr lang="es-MX" sz="2200" b="1" i="0">
                <a:latin typeface="Arial" pitchFamily="34" charset="0"/>
                <a:cs typeface="Arial" pitchFamily="34" charset="0"/>
              </a:rPr>
              <a:t>Conectarse</a:t>
            </a:r>
            <a:r>
              <a:rPr lang="es-MX" sz="2200" i="0">
                <a:latin typeface="Arial" pitchFamily="34" charset="0"/>
                <a:cs typeface="Arial" pitchFamily="34" charset="0"/>
              </a:rPr>
              <a:t> y ¡listo!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es-MX" sz="2200" i="0">
                <a:latin typeface="Arial" pitchFamily="34" charset="0"/>
                <a:cs typeface="Arial" pitchFamily="34" charset="0"/>
              </a:rPr>
              <a:t> </a:t>
            </a:r>
            <a:r>
              <a:rPr lang="es-MX" sz="2200" b="1" i="0">
                <a:latin typeface="Arial" pitchFamily="34" charset="0"/>
                <a:cs typeface="Arial" pitchFamily="34" charset="0"/>
              </a:rPr>
              <a:t>$.99 </a:t>
            </a:r>
            <a:r>
              <a:rPr lang="es-MX" sz="2200" i="0">
                <a:latin typeface="Arial" pitchFamily="34" charset="0"/>
                <a:cs typeface="Arial" pitchFamily="34" charset="0"/>
              </a:rPr>
              <a:t>USD por canción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es-MX" sz="2200" i="0">
                <a:latin typeface="Arial" pitchFamily="34" charset="0"/>
                <a:cs typeface="Arial" pitchFamily="34" charset="0"/>
              </a:rPr>
              <a:t> Administración y reproducción de música </a:t>
            </a:r>
          </a:p>
          <a:p>
            <a:pPr algn="l" eaLnBrk="1" hangingPunct="1"/>
            <a:r>
              <a:rPr lang="es-MX" sz="2200" i="0">
                <a:latin typeface="Arial" pitchFamily="34" charset="0"/>
                <a:cs typeface="Arial" pitchFamily="34" charset="0"/>
              </a:rPr>
              <a:t>  </a:t>
            </a:r>
            <a:r>
              <a:rPr lang="en-AU" sz="2200" b="1" i="0">
                <a:latin typeface="Arial" pitchFamily="34" charset="0"/>
                <a:cs typeface="Arial" pitchFamily="34" charset="0"/>
              </a:rPr>
              <a:t>easy-to-use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es-MX" sz="2200" i="0">
                <a:latin typeface="Arial" pitchFamily="34" charset="0"/>
                <a:cs typeface="Arial" pitchFamily="34" charset="0"/>
              </a:rPr>
              <a:t> </a:t>
            </a:r>
            <a:r>
              <a:rPr lang="es-MX" sz="2200" b="1" i="0">
                <a:latin typeface="Arial" pitchFamily="34" charset="0"/>
                <a:cs typeface="Arial" pitchFamily="34" charset="0"/>
              </a:rPr>
              <a:t>Ecología</a:t>
            </a:r>
            <a:r>
              <a:rPr lang="es-MX" sz="2200" i="0">
                <a:latin typeface="Arial" pitchFamily="34" charset="0"/>
                <a:cs typeface="Arial" pitchFamily="34" charset="0"/>
              </a:rPr>
              <a:t>: iTunes, Nike, Bose, …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es-MX" sz="2200" i="0">
                <a:latin typeface="Arial" pitchFamily="34" charset="0"/>
                <a:cs typeface="Arial" pitchFamily="34" charset="0"/>
              </a:rPr>
              <a:t> Diseño </a:t>
            </a:r>
            <a:r>
              <a:rPr lang="es-MX" sz="2200" b="1" i="0">
                <a:latin typeface="Arial" pitchFamily="34" charset="0"/>
                <a:cs typeface="Arial" pitchFamily="34" charset="0"/>
              </a:rPr>
              <a:t>simple</a:t>
            </a:r>
            <a:r>
              <a:rPr lang="es-MX" sz="2200" i="0">
                <a:latin typeface="Arial" pitchFamily="34" charset="0"/>
                <a:cs typeface="Arial" pitchFamily="34" charset="0"/>
              </a:rPr>
              <a:t> y </a:t>
            </a:r>
            <a:r>
              <a:rPr lang="es-MX" sz="2200" b="1" i="0">
                <a:latin typeface="Arial" pitchFamily="34" charset="0"/>
                <a:cs typeface="Arial" pitchFamily="34" charset="0"/>
              </a:rPr>
              <a:t>elegante</a:t>
            </a:r>
          </a:p>
        </p:txBody>
      </p:sp>
    </p:spTree>
    <p:extLst>
      <p:ext uri="{BB962C8B-B14F-4D97-AF65-F5344CB8AC3E}">
        <p14:creationId xmlns:p14="http://schemas.microsoft.com/office/powerpoint/2010/main" val="113358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3225"/>
            <a:ext cx="9144000" cy="454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sz="4000" b="1" dirty="0" smtClean="0">
                <a:solidFill>
                  <a:srgbClr val="663300"/>
                </a:solidFill>
              </a:rPr>
              <a:t>Etapas para el desarrollo del plan de negocios</a:t>
            </a:r>
            <a:endParaRPr lang="es-ES" sz="4000" b="1" dirty="0" smtClean="0">
              <a:solidFill>
                <a:srgbClr val="663300"/>
              </a:solidFill>
            </a:endParaRPr>
          </a:p>
        </p:txBody>
      </p:sp>
      <p:grpSp>
        <p:nvGrpSpPr>
          <p:cNvPr id="50179" name="18 Grupo"/>
          <p:cNvGrpSpPr>
            <a:grpSpLocks/>
          </p:cNvGrpSpPr>
          <p:nvPr/>
        </p:nvGrpSpPr>
        <p:grpSpPr bwMode="auto">
          <a:xfrm>
            <a:off x="323850" y="980728"/>
            <a:ext cx="8496622" cy="5450235"/>
            <a:chOff x="38174" y="1643050"/>
            <a:chExt cx="9105826" cy="4788298"/>
          </a:xfrm>
        </p:grpSpPr>
        <p:grpSp>
          <p:nvGrpSpPr>
            <p:cNvPr id="50184" name="13 Grupo"/>
            <p:cNvGrpSpPr>
              <a:grpSpLocks/>
            </p:cNvGrpSpPr>
            <p:nvPr/>
          </p:nvGrpSpPr>
          <p:grpSpPr bwMode="auto">
            <a:xfrm>
              <a:off x="38174" y="1643050"/>
              <a:ext cx="9105826" cy="4788298"/>
              <a:chOff x="38174" y="1643050"/>
              <a:chExt cx="9105826" cy="4788298"/>
            </a:xfrm>
          </p:grpSpPr>
          <p:pic>
            <p:nvPicPr>
              <p:cNvPr id="50189" name="Picture 5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74" y="1716273"/>
                <a:ext cx="9105826" cy="471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0190" name="9 Rectángulo"/>
              <p:cNvSpPr>
                <a:spLocks noChangeArrowheads="1"/>
              </p:cNvSpPr>
              <p:nvPr/>
            </p:nvSpPr>
            <p:spPr bwMode="auto">
              <a:xfrm>
                <a:off x="2786050" y="1643050"/>
                <a:ext cx="1857388" cy="85725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1" name="10 Rectángulo"/>
              <p:cNvSpPr>
                <a:spLocks noChangeArrowheads="1"/>
              </p:cNvSpPr>
              <p:nvPr/>
            </p:nvSpPr>
            <p:spPr bwMode="auto">
              <a:xfrm>
                <a:off x="357158" y="2285992"/>
                <a:ext cx="1857388" cy="85725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2" name="11 Rectángulo"/>
              <p:cNvSpPr>
                <a:spLocks noChangeArrowheads="1"/>
              </p:cNvSpPr>
              <p:nvPr/>
            </p:nvSpPr>
            <p:spPr bwMode="auto">
              <a:xfrm>
                <a:off x="428596" y="4786322"/>
                <a:ext cx="1857388" cy="85725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3" name="12 Rectángulo"/>
              <p:cNvSpPr>
                <a:spLocks noChangeArrowheads="1"/>
              </p:cNvSpPr>
              <p:nvPr/>
            </p:nvSpPr>
            <p:spPr bwMode="auto">
              <a:xfrm>
                <a:off x="2714612" y="4929198"/>
                <a:ext cx="1857388" cy="85725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185" name="14 Elipse"/>
            <p:cNvSpPr>
              <a:spLocks noChangeArrowheads="1"/>
            </p:cNvSpPr>
            <p:nvPr/>
          </p:nvSpPr>
          <p:spPr bwMode="auto">
            <a:xfrm>
              <a:off x="3286116" y="2786058"/>
              <a:ext cx="142876" cy="142876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6" name="15 Elipse"/>
            <p:cNvSpPr>
              <a:spLocks noChangeArrowheads="1"/>
            </p:cNvSpPr>
            <p:nvPr/>
          </p:nvSpPr>
          <p:spPr bwMode="auto">
            <a:xfrm>
              <a:off x="2071670" y="3286124"/>
              <a:ext cx="285752" cy="285752"/>
            </a:xfrm>
            <a:prstGeom prst="ellipse">
              <a:avLst/>
            </a:prstGeom>
            <a:solidFill>
              <a:srgbClr val="006600"/>
            </a:solidFill>
            <a:ln w="9525" algn="ctr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7" name="16 Elipse"/>
            <p:cNvSpPr>
              <a:spLocks noChangeArrowheads="1"/>
            </p:cNvSpPr>
            <p:nvPr/>
          </p:nvSpPr>
          <p:spPr bwMode="auto">
            <a:xfrm>
              <a:off x="1428728" y="4214818"/>
              <a:ext cx="428628" cy="428628"/>
            </a:xfrm>
            <a:prstGeom prst="ellipse">
              <a:avLst/>
            </a:prstGeom>
            <a:solidFill>
              <a:srgbClr val="C00000"/>
            </a:solidFill>
            <a:ln w="9525" algn="ctr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8" name="17 Elipse"/>
            <p:cNvSpPr>
              <a:spLocks noChangeArrowheads="1"/>
            </p:cNvSpPr>
            <p:nvPr/>
          </p:nvSpPr>
          <p:spPr bwMode="auto">
            <a:xfrm>
              <a:off x="2786050" y="4071942"/>
              <a:ext cx="714380" cy="714380"/>
            </a:xfrm>
            <a:prstGeom prst="ellipse">
              <a:avLst/>
            </a:prstGeom>
            <a:solidFill>
              <a:srgbClr val="0070C0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701" name="31 CuadroTexto"/>
          <p:cNvSpPr txBox="1">
            <a:spLocks noChangeArrowheads="1"/>
          </p:cNvSpPr>
          <p:nvPr/>
        </p:nvSpPr>
        <p:spPr bwMode="auto">
          <a:xfrm>
            <a:off x="2987323" y="1373188"/>
            <a:ext cx="1359604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1. 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Defina su </a:t>
            </a:r>
          </a:p>
          <a:p>
            <a:pPr algn="ctr"/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Modelo de</a:t>
            </a:r>
          </a:p>
          <a:p>
            <a:pPr algn="ctr"/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 Negocio</a:t>
            </a:r>
          </a:p>
        </p:txBody>
      </p:sp>
      <p:sp>
        <p:nvSpPr>
          <p:cNvPr id="29702" name="32 CuadroTexto"/>
          <p:cNvSpPr txBox="1">
            <a:spLocks noChangeArrowheads="1"/>
          </p:cNvSpPr>
          <p:nvPr/>
        </p:nvSpPr>
        <p:spPr bwMode="auto">
          <a:xfrm>
            <a:off x="467544" y="2857407"/>
            <a:ext cx="261693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s-MX" dirty="0">
                <a:solidFill>
                  <a:srgbClr val="006600"/>
                </a:solidFill>
              </a:rPr>
              <a:t>. 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Desarrolle su plan de Negocios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9703" name="33 CuadroTexto"/>
          <p:cNvSpPr txBox="1">
            <a:spLocks noChangeArrowheads="1"/>
          </p:cNvSpPr>
          <p:nvPr/>
        </p:nvSpPr>
        <p:spPr bwMode="auto">
          <a:xfrm>
            <a:off x="550035" y="4787900"/>
            <a:ext cx="1628844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rgbClr val="C00000"/>
                </a:solidFill>
              </a:rPr>
              <a:t>3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Implemente 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Su Plan de 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>Negocios</a:t>
            </a:r>
            <a:endParaRPr lang="es-MX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9704" name="34 CuadroTexto"/>
          <p:cNvSpPr txBox="1">
            <a:spLocks noChangeArrowheads="1"/>
          </p:cNvSpPr>
          <p:nvPr/>
        </p:nvSpPr>
        <p:spPr bwMode="auto">
          <a:xfrm>
            <a:off x="2525746" y="4930775"/>
            <a:ext cx="2324034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. Analice </a:t>
            </a:r>
          </a:p>
          <a:p>
            <a:pPr algn="ctr"/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los Resultados </a:t>
            </a:r>
          </a:p>
          <a:p>
            <a:pPr algn="ctr"/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y Re-direccione </a:t>
            </a:r>
          </a:p>
          <a:p>
            <a:pPr algn="ctr"/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el Modelo de Negocio </a:t>
            </a:r>
          </a:p>
        </p:txBody>
      </p:sp>
    </p:spTree>
    <p:extLst>
      <p:ext uri="{BB962C8B-B14F-4D97-AF65-F5344CB8AC3E}">
        <p14:creationId xmlns:p14="http://schemas.microsoft.com/office/powerpoint/2010/main" val="321209290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03" grpId="0" animBg="1"/>
      <p:bldP spid="29704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9" descr="MCj038352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37308"/>
            <a:ext cx="2852936" cy="2741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79512" y="4462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chemeClr val="accent6">
                    <a:lumMod val="75000"/>
                  </a:schemeClr>
                </a:solidFill>
              </a:rPr>
              <a:t>Plan de negocios y </a:t>
            </a:r>
            <a:r>
              <a:rPr lang="es-ES" sz="3600" b="1" dirty="0">
                <a:solidFill>
                  <a:schemeClr val="accent6">
                    <a:lumMod val="75000"/>
                  </a:schemeClr>
                </a:solidFill>
              </a:rPr>
              <a:t>modelo de negocios:</a:t>
            </a:r>
            <a:br>
              <a:rPr lang="es-ES" sz="36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ES" sz="3600" b="1" dirty="0">
                <a:solidFill>
                  <a:schemeClr val="accent6">
                    <a:lumMod val="75000"/>
                  </a:schemeClr>
                </a:solidFill>
              </a:rPr>
              <a:t>¿cuál es la </a:t>
            </a:r>
            <a:r>
              <a:rPr lang="es-ES" sz="3600" b="1" dirty="0" smtClean="0">
                <a:solidFill>
                  <a:schemeClr val="accent6">
                    <a:lumMod val="75000"/>
                  </a:schemeClr>
                </a:solidFill>
              </a:rPr>
              <a:t>diferencia?</a:t>
            </a:r>
            <a:endParaRPr lang="es-MX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77"/>
          <p:cNvSpPr txBox="1">
            <a:spLocks noChangeArrowheads="1"/>
          </p:cNvSpPr>
          <p:nvPr/>
        </p:nvSpPr>
        <p:spPr>
          <a:xfrm>
            <a:off x="228600" y="1371600"/>
            <a:ext cx="4267200" cy="5257800"/>
          </a:xfrm>
          <a:prstGeom prst="rect">
            <a:avLst/>
          </a:prstGeom>
          <a:noFill/>
          <a:ln w="57150" cmpd="thinThick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EDF8FF"/>
                    </a:gs>
                    <a:gs pos="100000">
                      <a:srgbClr val="CCECFF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itchFamily="18" charset="2"/>
              <a:buNone/>
            </a:pPr>
            <a:r>
              <a:rPr lang="es-ES" sz="2800" b="1" i="1" dirty="0" smtClean="0">
                <a:solidFill>
                  <a:schemeClr val="accent5">
                    <a:lumMod val="75000"/>
                  </a:schemeClr>
                </a:solidFill>
              </a:rPr>
              <a:t>Plan de Negocios</a:t>
            </a:r>
            <a:r>
              <a:rPr lang="es-ES" sz="2800" b="1" i="1" dirty="0" smtClean="0">
                <a:solidFill>
                  <a:schemeClr val="tx1"/>
                </a:solidFill>
              </a:rPr>
              <a:t>:</a:t>
            </a:r>
            <a:r>
              <a:rPr lang="es-ES" sz="2800" b="1" i="1" dirty="0" smtClean="0">
                <a:solidFill>
                  <a:srgbClr val="00B0F0"/>
                </a:solidFill>
              </a:rPr>
              <a:t> </a:t>
            </a:r>
            <a:r>
              <a:rPr lang="es-ES" b="1" dirty="0" smtClean="0">
                <a:solidFill>
                  <a:schemeClr val="tx1"/>
                </a:solidFill>
              </a:rPr>
              <a:t>Contiene las iniciativas competitivas y enfoques de negocios de una empresa.</a:t>
            </a:r>
          </a:p>
        </p:txBody>
      </p:sp>
      <p:sp>
        <p:nvSpPr>
          <p:cNvPr id="7" name="Rectangle 78"/>
          <p:cNvSpPr txBox="1">
            <a:spLocks noChangeArrowheads="1"/>
          </p:cNvSpPr>
          <p:nvPr/>
        </p:nvSpPr>
        <p:spPr>
          <a:xfrm>
            <a:off x="4648200" y="1371600"/>
            <a:ext cx="4267200" cy="5257800"/>
          </a:xfrm>
          <a:prstGeom prst="rect">
            <a:avLst/>
          </a:prstGeom>
          <a:noFill/>
          <a:ln w="57150" cmpd="thinThick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EDF8FF"/>
                    </a:gs>
                    <a:gs pos="100000">
                      <a:srgbClr val="CCECFF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</a:extLst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itchFamily="18" charset="2"/>
              <a:buNone/>
            </a:pPr>
            <a:r>
              <a:rPr lang="es-ES" sz="2400" b="1" i="1" dirty="0" smtClean="0">
                <a:solidFill>
                  <a:schemeClr val="accent5">
                    <a:lumMod val="75000"/>
                  </a:schemeClr>
                </a:solidFill>
              </a:rPr>
              <a:t>Modelo de negocios</a:t>
            </a:r>
            <a:r>
              <a:rPr lang="es-ES" sz="2400" b="1" i="1" dirty="0" smtClean="0"/>
              <a:t>:</a:t>
            </a:r>
            <a:r>
              <a:rPr lang="es-ES" sz="2400" b="1" i="1" dirty="0" smtClean="0">
                <a:solidFill>
                  <a:schemeClr val="bg1"/>
                </a:solidFill>
              </a:rPr>
              <a:t> </a:t>
            </a:r>
            <a:r>
              <a:rPr lang="es-ES" sz="2400" b="1" dirty="0" smtClean="0"/>
              <a:t>indica si los ingresos y costos que fluyen a partir de la </a:t>
            </a:r>
            <a:r>
              <a:rPr lang="es-ES" sz="2400" b="1" i="1" dirty="0" smtClean="0"/>
              <a:t>estrategia</a:t>
            </a:r>
            <a:r>
              <a:rPr lang="es-ES" sz="2400" b="1" dirty="0" smtClean="0"/>
              <a:t> demuestran que la empresa puede ser ampliamente rentable y viable.</a:t>
            </a:r>
          </a:p>
          <a:p>
            <a:pPr marL="0" indent="0" algn="ctr">
              <a:buFont typeface="Wingdings" pitchFamily="2" charset="2"/>
              <a:buNone/>
            </a:pPr>
            <a:endParaRPr lang="en-US" sz="2400" dirty="0" smtClean="0"/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304800" y="3829088"/>
            <a:ext cx="4114800" cy="2647912"/>
            <a:chOff x="280" y="2060"/>
            <a:chExt cx="2403" cy="1473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812" y="2203"/>
              <a:ext cx="821" cy="589"/>
            </a:xfrm>
            <a:custGeom>
              <a:avLst/>
              <a:gdLst>
                <a:gd name="T0" fmla="*/ 971 w 641"/>
                <a:gd name="T1" fmla="*/ 360 h 694"/>
                <a:gd name="T2" fmla="*/ 711 w 641"/>
                <a:gd name="T3" fmla="*/ 360 h 694"/>
                <a:gd name="T4" fmla="*/ 720 w 641"/>
                <a:gd name="T5" fmla="*/ 222 h 694"/>
                <a:gd name="T6" fmla="*/ 720 w 641"/>
                <a:gd name="T7" fmla="*/ 84 h 694"/>
                <a:gd name="T8" fmla="*/ 689 w 641"/>
                <a:gd name="T9" fmla="*/ 63 h 694"/>
                <a:gd name="T10" fmla="*/ 607 w 641"/>
                <a:gd name="T11" fmla="*/ 59 h 694"/>
                <a:gd name="T12" fmla="*/ 192 w 641"/>
                <a:gd name="T13" fmla="*/ 55 h 694"/>
                <a:gd name="T14" fmla="*/ 37 w 641"/>
                <a:gd name="T15" fmla="*/ 51 h 694"/>
                <a:gd name="T16" fmla="*/ 0 w 641"/>
                <a:gd name="T17" fmla="*/ 35 h 694"/>
                <a:gd name="T18" fmla="*/ 37 w 641"/>
                <a:gd name="T19" fmla="*/ 5 h 694"/>
                <a:gd name="T20" fmla="*/ 134 w 641"/>
                <a:gd name="T21" fmla="*/ 26 h 694"/>
                <a:gd name="T22" fmla="*/ 1400 w 641"/>
                <a:gd name="T23" fmla="*/ 20 h 694"/>
                <a:gd name="T24" fmla="*/ 1648 w 641"/>
                <a:gd name="T25" fmla="*/ 5 h 694"/>
                <a:gd name="T26" fmla="*/ 1719 w 641"/>
                <a:gd name="T27" fmla="*/ 0 h 694"/>
                <a:gd name="T28" fmla="*/ 1725 w 641"/>
                <a:gd name="T29" fmla="*/ 23 h 694"/>
                <a:gd name="T30" fmla="*/ 1660 w 641"/>
                <a:gd name="T31" fmla="*/ 41 h 694"/>
                <a:gd name="T32" fmla="*/ 1333 w 641"/>
                <a:gd name="T33" fmla="*/ 48 h 694"/>
                <a:gd name="T34" fmla="*/ 940 w 641"/>
                <a:gd name="T35" fmla="*/ 57 h 694"/>
                <a:gd name="T36" fmla="*/ 912 w 641"/>
                <a:gd name="T37" fmla="*/ 79 h 694"/>
                <a:gd name="T38" fmla="*/ 912 w 641"/>
                <a:gd name="T39" fmla="*/ 171 h 694"/>
                <a:gd name="T40" fmla="*/ 921 w 641"/>
                <a:gd name="T41" fmla="*/ 277 h 694"/>
                <a:gd name="T42" fmla="*/ 971 w 641"/>
                <a:gd name="T43" fmla="*/ 360 h 69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41"/>
                <a:gd name="T67" fmla="*/ 0 h 694"/>
                <a:gd name="T68" fmla="*/ 641 w 641"/>
                <a:gd name="T69" fmla="*/ 694 h 69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41" h="694">
                  <a:moveTo>
                    <a:pt x="361" y="694"/>
                  </a:moveTo>
                  <a:lnTo>
                    <a:pt x="264" y="694"/>
                  </a:lnTo>
                  <a:lnTo>
                    <a:pt x="268" y="426"/>
                  </a:lnTo>
                  <a:lnTo>
                    <a:pt x="268" y="163"/>
                  </a:lnTo>
                  <a:lnTo>
                    <a:pt x="256" y="121"/>
                  </a:lnTo>
                  <a:lnTo>
                    <a:pt x="226" y="116"/>
                  </a:lnTo>
                  <a:lnTo>
                    <a:pt x="71" y="107"/>
                  </a:lnTo>
                  <a:lnTo>
                    <a:pt x="14" y="99"/>
                  </a:lnTo>
                  <a:lnTo>
                    <a:pt x="0" y="66"/>
                  </a:lnTo>
                  <a:lnTo>
                    <a:pt x="14" y="9"/>
                  </a:lnTo>
                  <a:lnTo>
                    <a:pt x="50" y="52"/>
                  </a:lnTo>
                  <a:lnTo>
                    <a:pt x="520" y="38"/>
                  </a:lnTo>
                  <a:lnTo>
                    <a:pt x="613" y="9"/>
                  </a:lnTo>
                  <a:lnTo>
                    <a:pt x="639" y="0"/>
                  </a:lnTo>
                  <a:lnTo>
                    <a:pt x="641" y="45"/>
                  </a:lnTo>
                  <a:lnTo>
                    <a:pt x="617" y="78"/>
                  </a:lnTo>
                  <a:lnTo>
                    <a:pt x="496" y="92"/>
                  </a:lnTo>
                  <a:lnTo>
                    <a:pt x="349" y="109"/>
                  </a:lnTo>
                  <a:lnTo>
                    <a:pt x="339" y="152"/>
                  </a:lnTo>
                  <a:lnTo>
                    <a:pt x="339" y="329"/>
                  </a:lnTo>
                  <a:lnTo>
                    <a:pt x="342" y="533"/>
                  </a:lnTo>
                  <a:lnTo>
                    <a:pt x="361" y="694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67" y="2781"/>
              <a:ext cx="1062" cy="694"/>
            </a:xfrm>
            <a:custGeom>
              <a:avLst/>
              <a:gdLst>
                <a:gd name="T0" fmla="*/ 439 w 829"/>
                <a:gd name="T1" fmla="*/ 3 h 816"/>
                <a:gd name="T2" fmla="*/ 862 w 829"/>
                <a:gd name="T3" fmla="*/ 0 h 816"/>
                <a:gd name="T4" fmla="*/ 1454 w 829"/>
                <a:gd name="T5" fmla="*/ 3 h 816"/>
                <a:gd name="T6" fmla="*/ 1628 w 829"/>
                <a:gd name="T7" fmla="*/ 65 h 816"/>
                <a:gd name="T8" fmla="*/ 1832 w 829"/>
                <a:gd name="T9" fmla="*/ 149 h 816"/>
                <a:gd name="T10" fmla="*/ 1984 w 829"/>
                <a:gd name="T11" fmla="*/ 218 h 816"/>
                <a:gd name="T12" fmla="*/ 2097 w 829"/>
                <a:gd name="T13" fmla="*/ 298 h 816"/>
                <a:gd name="T14" fmla="*/ 2232 w 829"/>
                <a:gd name="T15" fmla="*/ 356 h 816"/>
                <a:gd name="T16" fmla="*/ 2194 w 829"/>
                <a:gd name="T17" fmla="*/ 418 h 816"/>
                <a:gd name="T18" fmla="*/ 2010 w 829"/>
                <a:gd name="T19" fmla="*/ 427 h 816"/>
                <a:gd name="T20" fmla="*/ 874 w 829"/>
                <a:gd name="T21" fmla="*/ 418 h 816"/>
                <a:gd name="T22" fmla="*/ 106 w 829"/>
                <a:gd name="T23" fmla="*/ 416 h 816"/>
                <a:gd name="T24" fmla="*/ 37 w 829"/>
                <a:gd name="T25" fmla="*/ 400 h 816"/>
                <a:gd name="T26" fmla="*/ 0 w 829"/>
                <a:gd name="T27" fmla="*/ 356 h 816"/>
                <a:gd name="T28" fmla="*/ 58 w 829"/>
                <a:gd name="T29" fmla="*/ 264 h 816"/>
                <a:gd name="T30" fmla="*/ 192 w 829"/>
                <a:gd name="T31" fmla="*/ 147 h 816"/>
                <a:gd name="T32" fmla="*/ 338 w 829"/>
                <a:gd name="T33" fmla="*/ 54 h 816"/>
                <a:gd name="T34" fmla="*/ 439 w 829"/>
                <a:gd name="T35" fmla="*/ 3 h 8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29"/>
                <a:gd name="T55" fmla="*/ 0 h 816"/>
                <a:gd name="T56" fmla="*/ 829 w 829"/>
                <a:gd name="T57" fmla="*/ 816 h 8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29" h="816">
                  <a:moveTo>
                    <a:pt x="163" y="5"/>
                  </a:moveTo>
                  <a:lnTo>
                    <a:pt x="320" y="0"/>
                  </a:lnTo>
                  <a:lnTo>
                    <a:pt x="540" y="5"/>
                  </a:lnTo>
                  <a:lnTo>
                    <a:pt x="604" y="125"/>
                  </a:lnTo>
                  <a:lnTo>
                    <a:pt x="680" y="284"/>
                  </a:lnTo>
                  <a:lnTo>
                    <a:pt x="737" y="416"/>
                  </a:lnTo>
                  <a:lnTo>
                    <a:pt x="779" y="568"/>
                  </a:lnTo>
                  <a:lnTo>
                    <a:pt x="829" y="679"/>
                  </a:lnTo>
                  <a:lnTo>
                    <a:pt x="815" y="799"/>
                  </a:lnTo>
                  <a:lnTo>
                    <a:pt x="746" y="816"/>
                  </a:lnTo>
                  <a:lnTo>
                    <a:pt x="324" y="799"/>
                  </a:lnTo>
                  <a:lnTo>
                    <a:pt x="40" y="795"/>
                  </a:lnTo>
                  <a:lnTo>
                    <a:pt x="14" y="764"/>
                  </a:lnTo>
                  <a:lnTo>
                    <a:pt x="0" y="681"/>
                  </a:lnTo>
                  <a:lnTo>
                    <a:pt x="21" y="504"/>
                  </a:lnTo>
                  <a:lnTo>
                    <a:pt x="71" y="281"/>
                  </a:lnTo>
                  <a:lnTo>
                    <a:pt x="126" y="104"/>
                  </a:lnTo>
                  <a:lnTo>
                    <a:pt x="163" y="5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756" y="2774"/>
              <a:ext cx="1090" cy="699"/>
              <a:chOff x="1539" y="3195"/>
              <a:chExt cx="852" cy="823"/>
            </a:xfrm>
          </p:grpSpPr>
          <p:sp>
            <p:nvSpPr>
              <p:cNvPr id="77" name="Freeform 8"/>
              <p:cNvSpPr>
                <a:spLocks/>
              </p:cNvSpPr>
              <p:nvPr/>
            </p:nvSpPr>
            <p:spPr bwMode="auto">
              <a:xfrm>
                <a:off x="1539" y="3195"/>
                <a:ext cx="852" cy="823"/>
              </a:xfrm>
              <a:custGeom>
                <a:avLst/>
                <a:gdLst>
                  <a:gd name="T0" fmla="*/ 185 w 852"/>
                  <a:gd name="T1" fmla="*/ 0 h 823"/>
                  <a:gd name="T2" fmla="*/ 435 w 852"/>
                  <a:gd name="T3" fmla="*/ 0 h 823"/>
                  <a:gd name="T4" fmla="*/ 556 w 852"/>
                  <a:gd name="T5" fmla="*/ 0 h 823"/>
                  <a:gd name="T6" fmla="*/ 613 w 852"/>
                  <a:gd name="T7" fmla="*/ 106 h 823"/>
                  <a:gd name="T8" fmla="*/ 691 w 852"/>
                  <a:gd name="T9" fmla="*/ 258 h 823"/>
                  <a:gd name="T10" fmla="*/ 760 w 852"/>
                  <a:gd name="T11" fmla="*/ 440 h 823"/>
                  <a:gd name="T12" fmla="*/ 812 w 852"/>
                  <a:gd name="T13" fmla="*/ 598 h 823"/>
                  <a:gd name="T14" fmla="*/ 852 w 852"/>
                  <a:gd name="T15" fmla="*/ 660 h 823"/>
                  <a:gd name="T16" fmla="*/ 845 w 852"/>
                  <a:gd name="T17" fmla="*/ 795 h 823"/>
                  <a:gd name="T18" fmla="*/ 819 w 852"/>
                  <a:gd name="T19" fmla="*/ 811 h 823"/>
                  <a:gd name="T20" fmla="*/ 748 w 852"/>
                  <a:gd name="T21" fmla="*/ 823 h 823"/>
                  <a:gd name="T22" fmla="*/ 372 w 852"/>
                  <a:gd name="T23" fmla="*/ 818 h 823"/>
                  <a:gd name="T24" fmla="*/ 137 w 852"/>
                  <a:gd name="T25" fmla="*/ 816 h 823"/>
                  <a:gd name="T26" fmla="*/ 28 w 852"/>
                  <a:gd name="T27" fmla="*/ 809 h 823"/>
                  <a:gd name="T28" fmla="*/ 9 w 852"/>
                  <a:gd name="T29" fmla="*/ 759 h 823"/>
                  <a:gd name="T30" fmla="*/ 0 w 852"/>
                  <a:gd name="T31" fmla="*/ 688 h 823"/>
                  <a:gd name="T32" fmla="*/ 31 w 852"/>
                  <a:gd name="T33" fmla="*/ 691 h 823"/>
                  <a:gd name="T34" fmla="*/ 50 w 852"/>
                  <a:gd name="T35" fmla="*/ 783 h 823"/>
                  <a:gd name="T36" fmla="*/ 109 w 852"/>
                  <a:gd name="T37" fmla="*/ 797 h 823"/>
                  <a:gd name="T38" fmla="*/ 400 w 852"/>
                  <a:gd name="T39" fmla="*/ 795 h 823"/>
                  <a:gd name="T40" fmla="*/ 653 w 852"/>
                  <a:gd name="T41" fmla="*/ 797 h 823"/>
                  <a:gd name="T42" fmla="*/ 783 w 852"/>
                  <a:gd name="T43" fmla="*/ 788 h 823"/>
                  <a:gd name="T44" fmla="*/ 805 w 852"/>
                  <a:gd name="T45" fmla="*/ 783 h 823"/>
                  <a:gd name="T46" fmla="*/ 817 w 852"/>
                  <a:gd name="T47" fmla="*/ 766 h 823"/>
                  <a:gd name="T48" fmla="*/ 817 w 852"/>
                  <a:gd name="T49" fmla="*/ 681 h 823"/>
                  <a:gd name="T50" fmla="*/ 798 w 852"/>
                  <a:gd name="T51" fmla="*/ 641 h 823"/>
                  <a:gd name="T52" fmla="*/ 762 w 852"/>
                  <a:gd name="T53" fmla="*/ 560 h 823"/>
                  <a:gd name="T54" fmla="*/ 731 w 852"/>
                  <a:gd name="T55" fmla="*/ 426 h 823"/>
                  <a:gd name="T56" fmla="*/ 648 w 852"/>
                  <a:gd name="T57" fmla="*/ 229 h 823"/>
                  <a:gd name="T58" fmla="*/ 575 w 852"/>
                  <a:gd name="T59" fmla="*/ 92 h 823"/>
                  <a:gd name="T60" fmla="*/ 535 w 852"/>
                  <a:gd name="T61" fmla="*/ 21 h 823"/>
                  <a:gd name="T62" fmla="*/ 185 w 852"/>
                  <a:gd name="T63" fmla="*/ 28 h 823"/>
                  <a:gd name="T64" fmla="*/ 159 w 852"/>
                  <a:gd name="T65" fmla="*/ 17 h 823"/>
                  <a:gd name="T66" fmla="*/ 163 w 852"/>
                  <a:gd name="T67" fmla="*/ 2 h 823"/>
                  <a:gd name="T68" fmla="*/ 185 w 852"/>
                  <a:gd name="T69" fmla="*/ 0 h 82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852"/>
                  <a:gd name="T106" fmla="*/ 0 h 823"/>
                  <a:gd name="T107" fmla="*/ 852 w 852"/>
                  <a:gd name="T108" fmla="*/ 823 h 82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852" h="823">
                    <a:moveTo>
                      <a:pt x="185" y="0"/>
                    </a:moveTo>
                    <a:lnTo>
                      <a:pt x="435" y="0"/>
                    </a:lnTo>
                    <a:lnTo>
                      <a:pt x="556" y="0"/>
                    </a:lnTo>
                    <a:lnTo>
                      <a:pt x="613" y="106"/>
                    </a:lnTo>
                    <a:lnTo>
                      <a:pt x="691" y="258"/>
                    </a:lnTo>
                    <a:lnTo>
                      <a:pt x="760" y="440"/>
                    </a:lnTo>
                    <a:lnTo>
                      <a:pt x="812" y="598"/>
                    </a:lnTo>
                    <a:lnTo>
                      <a:pt x="852" y="660"/>
                    </a:lnTo>
                    <a:lnTo>
                      <a:pt x="845" y="795"/>
                    </a:lnTo>
                    <a:lnTo>
                      <a:pt x="819" y="811"/>
                    </a:lnTo>
                    <a:lnTo>
                      <a:pt x="748" y="823"/>
                    </a:lnTo>
                    <a:lnTo>
                      <a:pt x="372" y="818"/>
                    </a:lnTo>
                    <a:lnTo>
                      <a:pt x="137" y="816"/>
                    </a:lnTo>
                    <a:lnTo>
                      <a:pt x="28" y="809"/>
                    </a:lnTo>
                    <a:lnTo>
                      <a:pt x="9" y="759"/>
                    </a:lnTo>
                    <a:lnTo>
                      <a:pt x="0" y="688"/>
                    </a:lnTo>
                    <a:lnTo>
                      <a:pt x="31" y="691"/>
                    </a:lnTo>
                    <a:lnTo>
                      <a:pt x="50" y="783"/>
                    </a:lnTo>
                    <a:lnTo>
                      <a:pt x="109" y="797"/>
                    </a:lnTo>
                    <a:lnTo>
                      <a:pt x="400" y="795"/>
                    </a:lnTo>
                    <a:lnTo>
                      <a:pt x="653" y="797"/>
                    </a:lnTo>
                    <a:lnTo>
                      <a:pt x="783" y="788"/>
                    </a:lnTo>
                    <a:lnTo>
                      <a:pt x="805" y="783"/>
                    </a:lnTo>
                    <a:lnTo>
                      <a:pt x="817" y="766"/>
                    </a:lnTo>
                    <a:lnTo>
                      <a:pt x="817" y="681"/>
                    </a:lnTo>
                    <a:lnTo>
                      <a:pt x="798" y="641"/>
                    </a:lnTo>
                    <a:lnTo>
                      <a:pt x="762" y="560"/>
                    </a:lnTo>
                    <a:lnTo>
                      <a:pt x="731" y="426"/>
                    </a:lnTo>
                    <a:lnTo>
                      <a:pt x="648" y="229"/>
                    </a:lnTo>
                    <a:lnTo>
                      <a:pt x="575" y="92"/>
                    </a:lnTo>
                    <a:lnTo>
                      <a:pt x="535" y="21"/>
                    </a:lnTo>
                    <a:lnTo>
                      <a:pt x="185" y="28"/>
                    </a:lnTo>
                    <a:lnTo>
                      <a:pt x="159" y="17"/>
                    </a:lnTo>
                    <a:lnTo>
                      <a:pt x="163" y="2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" name="Freeform 9"/>
              <p:cNvSpPr>
                <a:spLocks/>
              </p:cNvSpPr>
              <p:nvPr/>
            </p:nvSpPr>
            <p:spPr bwMode="auto">
              <a:xfrm>
                <a:off x="1541" y="3197"/>
                <a:ext cx="836" cy="729"/>
              </a:xfrm>
              <a:custGeom>
                <a:avLst/>
                <a:gdLst>
                  <a:gd name="T0" fmla="*/ 161 w 836"/>
                  <a:gd name="T1" fmla="*/ 0 h 729"/>
                  <a:gd name="T2" fmla="*/ 121 w 836"/>
                  <a:gd name="T3" fmla="*/ 92 h 729"/>
                  <a:gd name="T4" fmla="*/ 71 w 836"/>
                  <a:gd name="T5" fmla="*/ 296 h 729"/>
                  <a:gd name="T6" fmla="*/ 21 w 836"/>
                  <a:gd name="T7" fmla="*/ 523 h 729"/>
                  <a:gd name="T8" fmla="*/ 0 w 836"/>
                  <a:gd name="T9" fmla="*/ 653 h 729"/>
                  <a:gd name="T10" fmla="*/ 5 w 836"/>
                  <a:gd name="T11" fmla="*/ 710 h 729"/>
                  <a:gd name="T12" fmla="*/ 7 w 836"/>
                  <a:gd name="T13" fmla="*/ 729 h 729"/>
                  <a:gd name="T14" fmla="*/ 156 w 836"/>
                  <a:gd name="T15" fmla="*/ 710 h 729"/>
                  <a:gd name="T16" fmla="*/ 412 w 836"/>
                  <a:gd name="T17" fmla="*/ 693 h 729"/>
                  <a:gd name="T18" fmla="*/ 744 w 836"/>
                  <a:gd name="T19" fmla="*/ 693 h 729"/>
                  <a:gd name="T20" fmla="*/ 836 w 836"/>
                  <a:gd name="T21" fmla="*/ 696 h 729"/>
                  <a:gd name="T22" fmla="*/ 822 w 836"/>
                  <a:gd name="T23" fmla="*/ 665 h 729"/>
                  <a:gd name="T24" fmla="*/ 630 w 836"/>
                  <a:gd name="T25" fmla="*/ 672 h 729"/>
                  <a:gd name="T26" fmla="*/ 396 w 836"/>
                  <a:gd name="T27" fmla="*/ 675 h 729"/>
                  <a:gd name="T28" fmla="*/ 142 w 836"/>
                  <a:gd name="T29" fmla="*/ 682 h 729"/>
                  <a:gd name="T30" fmla="*/ 26 w 836"/>
                  <a:gd name="T31" fmla="*/ 696 h 729"/>
                  <a:gd name="T32" fmla="*/ 36 w 836"/>
                  <a:gd name="T33" fmla="*/ 611 h 729"/>
                  <a:gd name="T34" fmla="*/ 62 w 836"/>
                  <a:gd name="T35" fmla="*/ 466 h 729"/>
                  <a:gd name="T36" fmla="*/ 97 w 836"/>
                  <a:gd name="T37" fmla="*/ 277 h 729"/>
                  <a:gd name="T38" fmla="*/ 161 w 836"/>
                  <a:gd name="T39" fmla="*/ 76 h 729"/>
                  <a:gd name="T40" fmla="*/ 197 w 836"/>
                  <a:gd name="T41" fmla="*/ 5 h 729"/>
                  <a:gd name="T42" fmla="*/ 161 w 836"/>
                  <a:gd name="T43" fmla="*/ 0 h 72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836"/>
                  <a:gd name="T67" fmla="*/ 0 h 729"/>
                  <a:gd name="T68" fmla="*/ 836 w 836"/>
                  <a:gd name="T69" fmla="*/ 729 h 72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836" h="729">
                    <a:moveTo>
                      <a:pt x="161" y="0"/>
                    </a:moveTo>
                    <a:lnTo>
                      <a:pt x="121" y="92"/>
                    </a:lnTo>
                    <a:lnTo>
                      <a:pt x="71" y="296"/>
                    </a:lnTo>
                    <a:lnTo>
                      <a:pt x="21" y="523"/>
                    </a:lnTo>
                    <a:lnTo>
                      <a:pt x="0" y="653"/>
                    </a:lnTo>
                    <a:lnTo>
                      <a:pt x="5" y="710"/>
                    </a:lnTo>
                    <a:lnTo>
                      <a:pt x="7" y="729"/>
                    </a:lnTo>
                    <a:lnTo>
                      <a:pt x="156" y="710"/>
                    </a:lnTo>
                    <a:lnTo>
                      <a:pt x="412" y="693"/>
                    </a:lnTo>
                    <a:lnTo>
                      <a:pt x="744" y="693"/>
                    </a:lnTo>
                    <a:lnTo>
                      <a:pt x="836" y="696"/>
                    </a:lnTo>
                    <a:lnTo>
                      <a:pt x="822" y="665"/>
                    </a:lnTo>
                    <a:lnTo>
                      <a:pt x="630" y="672"/>
                    </a:lnTo>
                    <a:lnTo>
                      <a:pt x="396" y="675"/>
                    </a:lnTo>
                    <a:lnTo>
                      <a:pt x="142" y="682"/>
                    </a:lnTo>
                    <a:lnTo>
                      <a:pt x="26" y="696"/>
                    </a:lnTo>
                    <a:lnTo>
                      <a:pt x="36" y="611"/>
                    </a:lnTo>
                    <a:lnTo>
                      <a:pt x="62" y="466"/>
                    </a:lnTo>
                    <a:lnTo>
                      <a:pt x="97" y="277"/>
                    </a:lnTo>
                    <a:lnTo>
                      <a:pt x="161" y="76"/>
                    </a:lnTo>
                    <a:lnTo>
                      <a:pt x="197" y="5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794" y="2099"/>
              <a:ext cx="865" cy="686"/>
              <a:chOff x="1569" y="2401"/>
              <a:chExt cx="676" cy="807"/>
            </a:xfrm>
          </p:grpSpPr>
          <p:sp>
            <p:nvSpPr>
              <p:cNvPr id="75" name="Freeform 11"/>
              <p:cNvSpPr>
                <a:spLocks/>
              </p:cNvSpPr>
              <p:nvPr/>
            </p:nvSpPr>
            <p:spPr bwMode="auto">
              <a:xfrm>
                <a:off x="1569" y="2446"/>
                <a:ext cx="676" cy="762"/>
              </a:xfrm>
              <a:custGeom>
                <a:avLst/>
                <a:gdLst>
                  <a:gd name="T0" fmla="*/ 389 w 676"/>
                  <a:gd name="T1" fmla="*/ 762 h 762"/>
                  <a:gd name="T2" fmla="*/ 353 w 676"/>
                  <a:gd name="T3" fmla="*/ 755 h 762"/>
                  <a:gd name="T4" fmla="*/ 339 w 676"/>
                  <a:gd name="T5" fmla="*/ 509 h 762"/>
                  <a:gd name="T6" fmla="*/ 334 w 676"/>
                  <a:gd name="T7" fmla="*/ 301 h 762"/>
                  <a:gd name="T8" fmla="*/ 342 w 676"/>
                  <a:gd name="T9" fmla="*/ 199 h 762"/>
                  <a:gd name="T10" fmla="*/ 356 w 676"/>
                  <a:gd name="T11" fmla="*/ 177 h 762"/>
                  <a:gd name="T12" fmla="*/ 384 w 676"/>
                  <a:gd name="T13" fmla="*/ 168 h 762"/>
                  <a:gd name="T14" fmla="*/ 446 w 676"/>
                  <a:gd name="T15" fmla="*/ 161 h 762"/>
                  <a:gd name="T16" fmla="*/ 610 w 676"/>
                  <a:gd name="T17" fmla="*/ 142 h 762"/>
                  <a:gd name="T18" fmla="*/ 626 w 676"/>
                  <a:gd name="T19" fmla="*/ 133 h 762"/>
                  <a:gd name="T20" fmla="*/ 640 w 676"/>
                  <a:gd name="T21" fmla="*/ 99 h 762"/>
                  <a:gd name="T22" fmla="*/ 598 w 676"/>
                  <a:gd name="T23" fmla="*/ 114 h 762"/>
                  <a:gd name="T24" fmla="*/ 517 w 676"/>
                  <a:gd name="T25" fmla="*/ 128 h 762"/>
                  <a:gd name="T26" fmla="*/ 296 w 676"/>
                  <a:gd name="T27" fmla="*/ 140 h 762"/>
                  <a:gd name="T28" fmla="*/ 100 w 676"/>
                  <a:gd name="T29" fmla="*/ 142 h 762"/>
                  <a:gd name="T30" fmla="*/ 62 w 676"/>
                  <a:gd name="T31" fmla="*/ 142 h 762"/>
                  <a:gd name="T32" fmla="*/ 36 w 676"/>
                  <a:gd name="T33" fmla="*/ 118 h 762"/>
                  <a:gd name="T34" fmla="*/ 36 w 676"/>
                  <a:gd name="T35" fmla="*/ 149 h 762"/>
                  <a:gd name="T36" fmla="*/ 47 w 676"/>
                  <a:gd name="T37" fmla="*/ 168 h 762"/>
                  <a:gd name="T38" fmla="*/ 90 w 676"/>
                  <a:gd name="T39" fmla="*/ 175 h 762"/>
                  <a:gd name="T40" fmla="*/ 228 w 676"/>
                  <a:gd name="T41" fmla="*/ 182 h 762"/>
                  <a:gd name="T42" fmla="*/ 275 w 676"/>
                  <a:gd name="T43" fmla="*/ 185 h 762"/>
                  <a:gd name="T44" fmla="*/ 292 w 676"/>
                  <a:gd name="T45" fmla="*/ 199 h 762"/>
                  <a:gd name="T46" fmla="*/ 292 w 676"/>
                  <a:gd name="T47" fmla="*/ 225 h 762"/>
                  <a:gd name="T48" fmla="*/ 296 w 676"/>
                  <a:gd name="T49" fmla="*/ 296 h 762"/>
                  <a:gd name="T50" fmla="*/ 289 w 676"/>
                  <a:gd name="T51" fmla="*/ 757 h 762"/>
                  <a:gd name="T52" fmla="*/ 261 w 676"/>
                  <a:gd name="T53" fmla="*/ 762 h 762"/>
                  <a:gd name="T54" fmla="*/ 268 w 676"/>
                  <a:gd name="T55" fmla="*/ 225 h 762"/>
                  <a:gd name="T56" fmla="*/ 254 w 676"/>
                  <a:gd name="T57" fmla="*/ 206 h 762"/>
                  <a:gd name="T58" fmla="*/ 225 w 676"/>
                  <a:gd name="T59" fmla="*/ 204 h 762"/>
                  <a:gd name="T60" fmla="*/ 121 w 676"/>
                  <a:gd name="T61" fmla="*/ 199 h 762"/>
                  <a:gd name="T62" fmla="*/ 47 w 676"/>
                  <a:gd name="T63" fmla="*/ 196 h 762"/>
                  <a:gd name="T64" fmla="*/ 12 w 676"/>
                  <a:gd name="T65" fmla="*/ 177 h 762"/>
                  <a:gd name="T66" fmla="*/ 0 w 676"/>
                  <a:gd name="T67" fmla="*/ 133 h 762"/>
                  <a:gd name="T68" fmla="*/ 7 w 676"/>
                  <a:gd name="T69" fmla="*/ 99 h 762"/>
                  <a:gd name="T70" fmla="*/ 33 w 676"/>
                  <a:gd name="T71" fmla="*/ 43 h 762"/>
                  <a:gd name="T72" fmla="*/ 69 w 676"/>
                  <a:gd name="T73" fmla="*/ 21 h 762"/>
                  <a:gd name="T74" fmla="*/ 69 w 676"/>
                  <a:gd name="T75" fmla="*/ 111 h 762"/>
                  <a:gd name="T76" fmla="*/ 100 w 676"/>
                  <a:gd name="T77" fmla="*/ 114 h 762"/>
                  <a:gd name="T78" fmla="*/ 304 w 676"/>
                  <a:gd name="T79" fmla="*/ 114 h 762"/>
                  <a:gd name="T80" fmla="*/ 439 w 676"/>
                  <a:gd name="T81" fmla="*/ 104 h 762"/>
                  <a:gd name="T82" fmla="*/ 531 w 676"/>
                  <a:gd name="T83" fmla="*/ 104 h 762"/>
                  <a:gd name="T84" fmla="*/ 605 w 676"/>
                  <a:gd name="T85" fmla="*/ 78 h 762"/>
                  <a:gd name="T86" fmla="*/ 626 w 676"/>
                  <a:gd name="T87" fmla="*/ 57 h 762"/>
                  <a:gd name="T88" fmla="*/ 626 w 676"/>
                  <a:gd name="T89" fmla="*/ 0 h 762"/>
                  <a:gd name="T90" fmla="*/ 659 w 676"/>
                  <a:gd name="T91" fmla="*/ 40 h 762"/>
                  <a:gd name="T92" fmla="*/ 676 w 676"/>
                  <a:gd name="T93" fmla="*/ 83 h 762"/>
                  <a:gd name="T94" fmla="*/ 674 w 676"/>
                  <a:gd name="T95" fmla="*/ 121 h 762"/>
                  <a:gd name="T96" fmla="*/ 652 w 676"/>
                  <a:gd name="T97" fmla="*/ 163 h 762"/>
                  <a:gd name="T98" fmla="*/ 610 w 676"/>
                  <a:gd name="T99" fmla="*/ 170 h 762"/>
                  <a:gd name="T100" fmla="*/ 538 w 676"/>
                  <a:gd name="T101" fmla="*/ 182 h 762"/>
                  <a:gd name="T102" fmla="*/ 441 w 676"/>
                  <a:gd name="T103" fmla="*/ 189 h 762"/>
                  <a:gd name="T104" fmla="*/ 389 w 676"/>
                  <a:gd name="T105" fmla="*/ 196 h 762"/>
                  <a:gd name="T106" fmla="*/ 375 w 676"/>
                  <a:gd name="T107" fmla="*/ 206 h 762"/>
                  <a:gd name="T108" fmla="*/ 368 w 676"/>
                  <a:gd name="T109" fmla="*/ 232 h 762"/>
                  <a:gd name="T110" fmla="*/ 368 w 676"/>
                  <a:gd name="T111" fmla="*/ 272 h 762"/>
                  <a:gd name="T112" fmla="*/ 361 w 676"/>
                  <a:gd name="T113" fmla="*/ 393 h 762"/>
                  <a:gd name="T114" fmla="*/ 363 w 676"/>
                  <a:gd name="T115" fmla="*/ 506 h 762"/>
                  <a:gd name="T116" fmla="*/ 375 w 676"/>
                  <a:gd name="T117" fmla="*/ 651 h 762"/>
                  <a:gd name="T118" fmla="*/ 389 w 676"/>
                  <a:gd name="T119" fmla="*/ 762 h 76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76"/>
                  <a:gd name="T181" fmla="*/ 0 h 762"/>
                  <a:gd name="T182" fmla="*/ 676 w 676"/>
                  <a:gd name="T183" fmla="*/ 762 h 76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76" h="762">
                    <a:moveTo>
                      <a:pt x="389" y="762"/>
                    </a:moveTo>
                    <a:lnTo>
                      <a:pt x="353" y="755"/>
                    </a:lnTo>
                    <a:lnTo>
                      <a:pt x="339" y="509"/>
                    </a:lnTo>
                    <a:lnTo>
                      <a:pt x="334" y="301"/>
                    </a:lnTo>
                    <a:lnTo>
                      <a:pt x="342" y="199"/>
                    </a:lnTo>
                    <a:lnTo>
                      <a:pt x="356" y="177"/>
                    </a:lnTo>
                    <a:lnTo>
                      <a:pt x="384" y="168"/>
                    </a:lnTo>
                    <a:lnTo>
                      <a:pt x="446" y="161"/>
                    </a:lnTo>
                    <a:lnTo>
                      <a:pt x="610" y="142"/>
                    </a:lnTo>
                    <a:lnTo>
                      <a:pt x="626" y="133"/>
                    </a:lnTo>
                    <a:lnTo>
                      <a:pt x="640" y="99"/>
                    </a:lnTo>
                    <a:lnTo>
                      <a:pt x="598" y="114"/>
                    </a:lnTo>
                    <a:lnTo>
                      <a:pt x="517" y="128"/>
                    </a:lnTo>
                    <a:lnTo>
                      <a:pt x="296" y="140"/>
                    </a:lnTo>
                    <a:lnTo>
                      <a:pt x="100" y="142"/>
                    </a:lnTo>
                    <a:lnTo>
                      <a:pt x="62" y="142"/>
                    </a:lnTo>
                    <a:lnTo>
                      <a:pt x="36" y="118"/>
                    </a:lnTo>
                    <a:lnTo>
                      <a:pt x="36" y="149"/>
                    </a:lnTo>
                    <a:lnTo>
                      <a:pt x="47" y="168"/>
                    </a:lnTo>
                    <a:lnTo>
                      <a:pt x="90" y="175"/>
                    </a:lnTo>
                    <a:lnTo>
                      <a:pt x="228" y="182"/>
                    </a:lnTo>
                    <a:lnTo>
                      <a:pt x="275" y="185"/>
                    </a:lnTo>
                    <a:lnTo>
                      <a:pt x="292" y="199"/>
                    </a:lnTo>
                    <a:lnTo>
                      <a:pt x="292" y="225"/>
                    </a:lnTo>
                    <a:lnTo>
                      <a:pt x="296" y="296"/>
                    </a:lnTo>
                    <a:lnTo>
                      <a:pt x="289" y="757"/>
                    </a:lnTo>
                    <a:lnTo>
                      <a:pt x="261" y="762"/>
                    </a:lnTo>
                    <a:lnTo>
                      <a:pt x="268" y="225"/>
                    </a:lnTo>
                    <a:lnTo>
                      <a:pt x="254" y="206"/>
                    </a:lnTo>
                    <a:lnTo>
                      <a:pt x="225" y="204"/>
                    </a:lnTo>
                    <a:lnTo>
                      <a:pt x="121" y="199"/>
                    </a:lnTo>
                    <a:lnTo>
                      <a:pt x="47" y="196"/>
                    </a:lnTo>
                    <a:lnTo>
                      <a:pt x="12" y="177"/>
                    </a:lnTo>
                    <a:lnTo>
                      <a:pt x="0" y="133"/>
                    </a:lnTo>
                    <a:lnTo>
                      <a:pt x="7" y="99"/>
                    </a:lnTo>
                    <a:lnTo>
                      <a:pt x="33" y="43"/>
                    </a:lnTo>
                    <a:lnTo>
                      <a:pt x="69" y="21"/>
                    </a:lnTo>
                    <a:lnTo>
                      <a:pt x="69" y="111"/>
                    </a:lnTo>
                    <a:lnTo>
                      <a:pt x="100" y="114"/>
                    </a:lnTo>
                    <a:lnTo>
                      <a:pt x="304" y="114"/>
                    </a:lnTo>
                    <a:lnTo>
                      <a:pt x="439" y="104"/>
                    </a:lnTo>
                    <a:lnTo>
                      <a:pt x="531" y="104"/>
                    </a:lnTo>
                    <a:lnTo>
                      <a:pt x="605" y="78"/>
                    </a:lnTo>
                    <a:lnTo>
                      <a:pt x="626" y="57"/>
                    </a:lnTo>
                    <a:lnTo>
                      <a:pt x="626" y="0"/>
                    </a:lnTo>
                    <a:lnTo>
                      <a:pt x="659" y="40"/>
                    </a:lnTo>
                    <a:lnTo>
                      <a:pt x="676" y="83"/>
                    </a:lnTo>
                    <a:lnTo>
                      <a:pt x="674" y="121"/>
                    </a:lnTo>
                    <a:lnTo>
                      <a:pt x="652" y="163"/>
                    </a:lnTo>
                    <a:lnTo>
                      <a:pt x="610" y="170"/>
                    </a:lnTo>
                    <a:lnTo>
                      <a:pt x="538" y="182"/>
                    </a:lnTo>
                    <a:lnTo>
                      <a:pt x="441" y="189"/>
                    </a:lnTo>
                    <a:lnTo>
                      <a:pt x="389" y="196"/>
                    </a:lnTo>
                    <a:lnTo>
                      <a:pt x="375" y="206"/>
                    </a:lnTo>
                    <a:lnTo>
                      <a:pt x="368" y="232"/>
                    </a:lnTo>
                    <a:lnTo>
                      <a:pt x="368" y="272"/>
                    </a:lnTo>
                    <a:lnTo>
                      <a:pt x="361" y="393"/>
                    </a:lnTo>
                    <a:lnTo>
                      <a:pt x="363" y="506"/>
                    </a:lnTo>
                    <a:lnTo>
                      <a:pt x="375" y="651"/>
                    </a:lnTo>
                    <a:lnTo>
                      <a:pt x="389" y="76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" name="Freeform 12"/>
              <p:cNvSpPr>
                <a:spLocks/>
              </p:cNvSpPr>
              <p:nvPr/>
            </p:nvSpPr>
            <p:spPr bwMode="auto">
              <a:xfrm>
                <a:off x="1658" y="2401"/>
                <a:ext cx="515" cy="116"/>
              </a:xfrm>
              <a:custGeom>
                <a:avLst/>
                <a:gdLst>
                  <a:gd name="T0" fmla="*/ 215 w 515"/>
                  <a:gd name="T1" fmla="*/ 55 h 116"/>
                  <a:gd name="T2" fmla="*/ 79 w 515"/>
                  <a:gd name="T3" fmla="*/ 55 h 116"/>
                  <a:gd name="T4" fmla="*/ 67 w 515"/>
                  <a:gd name="T5" fmla="*/ 33 h 116"/>
                  <a:gd name="T6" fmla="*/ 21 w 515"/>
                  <a:gd name="T7" fmla="*/ 40 h 116"/>
                  <a:gd name="T8" fmla="*/ 21 w 515"/>
                  <a:gd name="T9" fmla="*/ 61 h 116"/>
                  <a:gd name="T10" fmla="*/ 0 w 515"/>
                  <a:gd name="T11" fmla="*/ 63 h 116"/>
                  <a:gd name="T12" fmla="*/ 2 w 515"/>
                  <a:gd name="T13" fmla="*/ 86 h 116"/>
                  <a:gd name="T14" fmla="*/ 24 w 515"/>
                  <a:gd name="T15" fmla="*/ 78 h 116"/>
                  <a:gd name="T16" fmla="*/ 24 w 515"/>
                  <a:gd name="T17" fmla="*/ 101 h 116"/>
                  <a:gd name="T18" fmla="*/ 79 w 515"/>
                  <a:gd name="T19" fmla="*/ 98 h 116"/>
                  <a:gd name="T20" fmla="*/ 74 w 515"/>
                  <a:gd name="T21" fmla="*/ 76 h 116"/>
                  <a:gd name="T22" fmla="*/ 217 w 515"/>
                  <a:gd name="T23" fmla="*/ 83 h 116"/>
                  <a:gd name="T24" fmla="*/ 217 w 515"/>
                  <a:gd name="T25" fmla="*/ 113 h 116"/>
                  <a:gd name="T26" fmla="*/ 315 w 515"/>
                  <a:gd name="T27" fmla="*/ 116 h 116"/>
                  <a:gd name="T28" fmla="*/ 310 w 515"/>
                  <a:gd name="T29" fmla="*/ 83 h 116"/>
                  <a:gd name="T30" fmla="*/ 510 w 515"/>
                  <a:gd name="T31" fmla="*/ 83 h 116"/>
                  <a:gd name="T32" fmla="*/ 515 w 515"/>
                  <a:gd name="T33" fmla="*/ 55 h 116"/>
                  <a:gd name="T34" fmla="*/ 317 w 515"/>
                  <a:gd name="T35" fmla="*/ 61 h 116"/>
                  <a:gd name="T36" fmla="*/ 315 w 515"/>
                  <a:gd name="T37" fmla="*/ 0 h 116"/>
                  <a:gd name="T38" fmla="*/ 222 w 515"/>
                  <a:gd name="T39" fmla="*/ 0 h 116"/>
                  <a:gd name="T40" fmla="*/ 215 w 515"/>
                  <a:gd name="T41" fmla="*/ 55 h 11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15"/>
                  <a:gd name="T64" fmla="*/ 0 h 116"/>
                  <a:gd name="T65" fmla="*/ 515 w 515"/>
                  <a:gd name="T66" fmla="*/ 116 h 11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15" h="116">
                    <a:moveTo>
                      <a:pt x="215" y="55"/>
                    </a:moveTo>
                    <a:lnTo>
                      <a:pt x="79" y="55"/>
                    </a:lnTo>
                    <a:lnTo>
                      <a:pt x="67" y="33"/>
                    </a:lnTo>
                    <a:lnTo>
                      <a:pt x="21" y="40"/>
                    </a:lnTo>
                    <a:lnTo>
                      <a:pt x="21" y="61"/>
                    </a:lnTo>
                    <a:lnTo>
                      <a:pt x="0" y="63"/>
                    </a:lnTo>
                    <a:lnTo>
                      <a:pt x="2" y="86"/>
                    </a:lnTo>
                    <a:lnTo>
                      <a:pt x="24" y="78"/>
                    </a:lnTo>
                    <a:lnTo>
                      <a:pt x="24" y="101"/>
                    </a:lnTo>
                    <a:lnTo>
                      <a:pt x="79" y="98"/>
                    </a:lnTo>
                    <a:lnTo>
                      <a:pt x="74" y="76"/>
                    </a:lnTo>
                    <a:lnTo>
                      <a:pt x="217" y="83"/>
                    </a:lnTo>
                    <a:lnTo>
                      <a:pt x="217" y="113"/>
                    </a:lnTo>
                    <a:lnTo>
                      <a:pt x="315" y="116"/>
                    </a:lnTo>
                    <a:lnTo>
                      <a:pt x="310" y="83"/>
                    </a:lnTo>
                    <a:lnTo>
                      <a:pt x="510" y="83"/>
                    </a:lnTo>
                    <a:lnTo>
                      <a:pt x="515" y="55"/>
                    </a:lnTo>
                    <a:lnTo>
                      <a:pt x="317" y="61"/>
                    </a:lnTo>
                    <a:lnTo>
                      <a:pt x="315" y="0"/>
                    </a:lnTo>
                    <a:lnTo>
                      <a:pt x="222" y="0"/>
                    </a:lnTo>
                    <a:lnTo>
                      <a:pt x="215" y="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13" name="Group 13"/>
            <p:cNvGrpSpPr>
              <a:grpSpLocks/>
            </p:cNvGrpSpPr>
            <p:nvPr/>
          </p:nvGrpSpPr>
          <p:grpSpPr bwMode="auto">
            <a:xfrm>
              <a:off x="1200" y="2860"/>
              <a:ext cx="721" cy="428"/>
              <a:chOff x="1886" y="3296"/>
              <a:chExt cx="563" cy="504"/>
            </a:xfrm>
          </p:grpSpPr>
          <p:sp>
            <p:nvSpPr>
              <p:cNvPr id="65" name="Freeform 14"/>
              <p:cNvSpPr>
                <a:spLocks/>
              </p:cNvSpPr>
              <p:nvPr/>
            </p:nvSpPr>
            <p:spPr bwMode="auto">
              <a:xfrm>
                <a:off x="1897" y="3307"/>
                <a:ext cx="545" cy="479"/>
              </a:xfrm>
              <a:custGeom>
                <a:avLst/>
                <a:gdLst>
                  <a:gd name="T0" fmla="*/ 14 w 545"/>
                  <a:gd name="T1" fmla="*/ 10 h 479"/>
                  <a:gd name="T2" fmla="*/ 0 w 545"/>
                  <a:gd name="T3" fmla="*/ 281 h 479"/>
                  <a:gd name="T4" fmla="*/ 88 w 545"/>
                  <a:gd name="T5" fmla="*/ 415 h 479"/>
                  <a:gd name="T6" fmla="*/ 171 w 545"/>
                  <a:gd name="T7" fmla="*/ 479 h 479"/>
                  <a:gd name="T8" fmla="*/ 416 w 545"/>
                  <a:gd name="T9" fmla="*/ 460 h 479"/>
                  <a:gd name="T10" fmla="*/ 535 w 545"/>
                  <a:gd name="T11" fmla="*/ 450 h 479"/>
                  <a:gd name="T12" fmla="*/ 545 w 545"/>
                  <a:gd name="T13" fmla="*/ 303 h 479"/>
                  <a:gd name="T14" fmla="*/ 535 w 545"/>
                  <a:gd name="T15" fmla="*/ 172 h 479"/>
                  <a:gd name="T16" fmla="*/ 481 w 545"/>
                  <a:gd name="T17" fmla="*/ 100 h 479"/>
                  <a:gd name="T18" fmla="*/ 402 w 545"/>
                  <a:gd name="T19" fmla="*/ 52 h 479"/>
                  <a:gd name="T20" fmla="*/ 324 w 545"/>
                  <a:gd name="T21" fmla="*/ 2 h 479"/>
                  <a:gd name="T22" fmla="*/ 181 w 545"/>
                  <a:gd name="T23" fmla="*/ 0 h 479"/>
                  <a:gd name="T24" fmla="*/ 14 w 545"/>
                  <a:gd name="T25" fmla="*/ 10 h 47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45"/>
                  <a:gd name="T40" fmla="*/ 0 h 479"/>
                  <a:gd name="T41" fmla="*/ 545 w 545"/>
                  <a:gd name="T42" fmla="*/ 479 h 47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45" h="479">
                    <a:moveTo>
                      <a:pt x="14" y="10"/>
                    </a:moveTo>
                    <a:lnTo>
                      <a:pt x="0" y="281"/>
                    </a:lnTo>
                    <a:lnTo>
                      <a:pt x="88" y="415"/>
                    </a:lnTo>
                    <a:lnTo>
                      <a:pt x="171" y="479"/>
                    </a:lnTo>
                    <a:lnTo>
                      <a:pt x="416" y="460"/>
                    </a:lnTo>
                    <a:lnTo>
                      <a:pt x="535" y="450"/>
                    </a:lnTo>
                    <a:lnTo>
                      <a:pt x="545" y="303"/>
                    </a:lnTo>
                    <a:lnTo>
                      <a:pt x="535" y="172"/>
                    </a:lnTo>
                    <a:lnTo>
                      <a:pt x="481" y="100"/>
                    </a:lnTo>
                    <a:lnTo>
                      <a:pt x="402" y="52"/>
                    </a:lnTo>
                    <a:lnTo>
                      <a:pt x="324" y="2"/>
                    </a:lnTo>
                    <a:lnTo>
                      <a:pt x="181" y="0"/>
                    </a:lnTo>
                    <a:lnTo>
                      <a:pt x="14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66" name="Group 15"/>
              <p:cNvGrpSpPr>
                <a:grpSpLocks/>
              </p:cNvGrpSpPr>
              <p:nvPr/>
            </p:nvGrpSpPr>
            <p:grpSpPr bwMode="auto">
              <a:xfrm>
                <a:off x="1886" y="3296"/>
                <a:ext cx="563" cy="504"/>
                <a:chOff x="1886" y="3296"/>
                <a:chExt cx="563" cy="504"/>
              </a:xfrm>
            </p:grpSpPr>
            <p:sp>
              <p:nvSpPr>
                <p:cNvPr id="67" name="Freeform 16"/>
                <p:cNvSpPr>
                  <a:spLocks/>
                </p:cNvSpPr>
                <p:nvPr/>
              </p:nvSpPr>
              <p:spPr bwMode="auto">
                <a:xfrm>
                  <a:off x="1904" y="3296"/>
                  <a:ext cx="545" cy="499"/>
                </a:xfrm>
                <a:custGeom>
                  <a:avLst/>
                  <a:gdLst>
                    <a:gd name="T0" fmla="*/ 93 w 545"/>
                    <a:gd name="T1" fmla="*/ 0 h 499"/>
                    <a:gd name="T2" fmla="*/ 107 w 545"/>
                    <a:gd name="T3" fmla="*/ 14 h 499"/>
                    <a:gd name="T4" fmla="*/ 164 w 545"/>
                    <a:gd name="T5" fmla="*/ 21 h 499"/>
                    <a:gd name="T6" fmla="*/ 314 w 545"/>
                    <a:gd name="T7" fmla="*/ 29 h 499"/>
                    <a:gd name="T8" fmla="*/ 400 w 545"/>
                    <a:gd name="T9" fmla="*/ 76 h 499"/>
                    <a:gd name="T10" fmla="*/ 478 w 545"/>
                    <a:gd name="T11" fmla="*/ 135 h 499"/>
                    <a:gd name="T12" fmla="*/ 500 w 545"/>
                    <a:gd name="T13" fmla="*/ 171 h 499"/>
                    <a:gd name="T14" fmla="*/ 416 w 545"/>
                    <a:gd name="T15" fmla="*/ 185 h 499"/>
                    <a:gd name="T16" fmla="*/ 331 w 545"/>
                    <a:gd name="T17" fmla="*/ 185 h 499"/>
                    <a:gd name="T18" fmla="*/ 221 w 545"/>
                    <a:gd name="T19" fmla="*/ 192 h 499"/>
                    <a:gd name="T20" fmla="*/ 167 w 545"/>
                    <a:gd name="T21" fmla="*/ 190 h 499"/>
                    <a:gd name="T22" fmla="*/ 124 w 545"/>
                    <a:gd name="T23" fmla="*/ 157 h 499"/>
                    <a:gd name="T24" fmla="*/ 86 w 545"/>
                    <a:gd name="T25" fmla="*/ 107 h 499"/>
                    <a:gd name="T26" fmla="*/ 57 w 545"/>
                    <a:gd name="T27" fmla="*/ 62 h 499"/>
                    <a:gd name="T28" fmla="*/ 29 w 545"/>
                    <a:gd name="T29" fmla="*/ 12 h 499"/>
                    <a:gd name="T30" fmla="*/ 0 w 545"/>
                    <a:gd name="T31" fmla="*/ 5 h 499"/>
                    <a:gd name="T32" fmla="*/ 0 w 545"/>
                    <a:gd name="T33" fmla="*/ 33 h 499"/>
                    <a:gd name="T34" fmla="*/ 17 w 545"/>
                    <a:gd name="T35" fmla="*/ 69 h 499"/>
                    <a:gd name="T36" fmla="*/ 57 w 545"/>
                    <a:gd name="T37" fmla="*/ 114 h 499"/>
                    <a:gd name="T38" fmla="*/ 95 w 545"/>
                    <a:gd name="T39" fmla="*/ 164 h 499"/>
                    <a:gd name="T40" fmla="*/ 138 w 545"/>
                    <a:gd name="T41" fmla="*/ 207 h 499"/>
                    <a:gd name="T42" fmla="*/ 143 w 545"/>
                    <a:gd name="T43" fmla="*/ 314 h 499"/>
                    <a:gd name="T44" fmla="*/ 143 w 545"/>
                    <a:gd name="T45" fmla="*/ 440 h 499"/>
                    <a:gd name="T46" fmla="*/ 150 w 545"/>
                    <a:gd name="T47" fmla="*/ 482 h 499"/>
                    <a:gd name="T48" fmla="*/ 171 w 545"/>
                    <a:gd name="T49" fmla="*/ 463 h 499"/>
                    <a:gd name="T50" fmla="*/ 159 w 545"/>
                    <a:gd name="T51" fmla="*/ 383 h 499"/>
                    <a:gd name="T52" fmla="*/ 164 w 545"/>
                    <a:gd name="T53" fmla="*/ 285 h 499"/>
                    <a:gd name="T54" fmla="*/ 167 w 545"/>
                    <a:gd name="T55" fmla="*/ 219 h 499"/>
                    <a:gd name="T56" fmla="*/ 259 w 545"/>
                    <a:gd name="T57" fmla="*/ 221 h 499"/>
                    <a:gd name="T58" fmla="*/ 393 w 545"/>
                    <a:gd name="T59" fmla="*/ 219 h 499"/>
                    <a:gd name="T60" fmla="*/ 474 w 545"/>
                    <a:gd name="T61" fmla="*/ 211 h 499"/>
                    <a:gd name="T62" fmla="*/ 516 w 545"/>
                    <a:gd name="T63" fmla="*/ 204 h 499"/>
                    <a:gd name="T64" fmla="*/ 521 w 545"/>
                    <a:gd name="T65" fmla="*/ 297 h 499"/>
                    <a:gd name="T66" fmla="*/ 516 w 545"/>
                    <a:gd name="T67" fmla="*/ 378 h 499"/>
                    <a:gd name="T68" fmla="*/ 509 w 545"/>
                    <a:gd name="T69" fmla="*/ 442 h 499"/>
                    <a:gd name="T70" fmla="*/ 443 w 545"/>
                    <a:gd name="T71" fmla="*/ 456 h 499"/>
                    <a:gd name="T72" fmla="*/ 328 w 545"/>
                    <a:gd name="T73" fmla="*/ 463 h 499"/>
                    <a:gd name="T74" fmla="*/ 186 w 545"/>
                    <a:gd name="T75" fmla="*/ 475 h 499"/>
                    <a:gd name="T76" fmla="*/ 164 w 545"/>
                    <a:gd name="T77" fmla="*/ 478 h 499"/>
                    <a:gd name="T78" fmla="*/ 150 w 545"/>
                    <a:gd name="T79" fmla="*/ 492 h 499"/>
                    <a:gd name="T80" fmla="*/ 174 w 545"/>
                    <a:gd name="T81" fmla="*/ 499 h 499"/>
                    <a:gd name="T82" fmla="*/ 300 w 545"/>
                    <a:gd name="T83" fmla="*/ 489 h 499"/>
                    <a:gd name="T84" fmla="*/ 414 w 545"/>
                    <a:gd name="T85" fmla="*/ 478 h 499"/>
                    <a:gd name="T86" fmla="*/ 509 w 545"/>
                    <a:gd name="T87" fmla="*/ 475 h 499"/>
                    <a:gd name="T88" fmla="*/ 545 w 545"/>
                    <a:gd name="T89" fmla="*/ 461 h 499"/>
                    <a:gd name="T90" fmla="*/ 545 w 545"/>
                    <a:gd name="T91" fmla="*/ 432 h 499"/>
                    <a:gd name="T92" fmla="*/ 543 w 545"/>
                    <a:gd name="T93" fmla="*/ 269 h 499"/>
                    <a:gd name="T94" fmla="*/ 538 w 545"/>
                    <a:gd name="T95" fmla="*/ 183 h 499"/>
                    <a:gd name="T96" fmla="*/ 509 w 545"/>
                    <a:gd name="T97" fmla="*/ 140 h 499"/>
                    <a:gd name="T98" fmla="*/ 478 w 545"/>
                    <a:gd name="T99" fmla="*/ 105 h 499"/>
                    <a:gd name="T100" fmla="*/ 409 w 545"/>
                    <a:gd name="T101" fmla="*/ 62 h 499"/>
                    <a:gd name="T102" fmla="*/ 345 w 545"/>
                    <a:gd name="T103" fmla="*/ 19 h 499"/>
                    <a:gd name="T104" fmla="*/ 317 w 545"/>
                    <a:gd name="T105" fmla="*/ 5 h 499"/>
                    <a:gd name="T106" fmla="*/ 257 w 545"/>
                    <a:gd name="T107" fmla="*/ 12 h 499"/>
                    <a:gd name="T108" fmla="*/ 152 w 545"/>
                    <a:gd name="T109" fmla="*/ 0 h 499"/>
                    <a:gd name="T110" fmla="*/ 93 w 545"/>
                    <a:gd name="T111" fmla="*/ 0 h 499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545"/>
                    <a:gd name="T169" fmla="*/ 0 h 499"/>
                    <a:gd name="T170" fmla="*/ 545 w 545"/>
                    <a:gd name="T171" fmla="*/ 499 h 499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545" h="499">
                      <a:moveTo>
                        <a:pt x="93" y="0"/>
                      </a:moveTo>
                      <a:lnTo>
                        <a:pt x="107" y="14"/>
                      </a:lnTo>
                      <a:lnTo>
                        <a:pt x="164" y="21"/>
                      </a:lnTo>
                      <a:lnTo>
                        <a:pt x="314" y="29"/>
                      </a:lnTo>
                      <a:lnTo>
                        <a:pt x="400" y="76"/>
                      </a:lnTo>
                      <a:lnTo>
                        <a:pt x="478" y="135"/>
                      </a:lnTo>
                      <a:lnTo>
                        <a:pt x="500" y="171"/>
                      </a:lnTo>
                      <a:lnTo>
                        <a:pt x="416" y="185"/>
                      </a:lnTo>
                      <a:lnTo>
                        <a:pt x="331" y="185"/>
                      </a:lnTo>
                      <a:lnTo>
                        <a:pt x="221" y="192"/>
                      </a:lnTo>
                      <a:lnTo>
                        <a:pt x="167" y="190"/>
                      </a:lnTo>
                      <a:lnTo>
                        <a:pt x="124" y="157"/>
                      </a:lnTo>
                      <a:lnTo>
                        <a:pt x="86" y="107"/>
                      </a:lnTo>
                      <a:lnTo>
                        <a:pt x="57" y="62"/>
                      </a:lnTo>
                      <a:lnTo>
                        <a:pt x="29" y="12"/>
                      </a:lnTo>
                      <a:lnTo>
                        <a:pt x="0" y="5"/>
                      </a:lnTo>
                      <a:lnTo>
                        <a:pt x="0" y="33"/>
                      </a:lnTo>
                      <a:lnTo>
                        <a:pt x="17" y="69"/>
                      </a:lnTo>
                      <a:lnTo>
                        <a:pt x="57" y="114"/>
                      </a:lnTo>
                      <a:lnTo>
                        <a:pt x="95" y="164"/>
                      </a:lnTo>
                      <a:lnTo>
                        <a:pt x="138" y="207"/>
                      </a:lnTo>
                      <a:lnTo>
                        <a:pt x="143" y="314"/>
                      </a:lnTo>
                      <a:lnTo>
                        <a:pt x="143" y="440"/>
                      </a:lnTo>
                      <a:lnTo>
                        <a:pt x="150" y="482"/>
                      </a:lnTo>
                      <a:lnTo>
                        <a:pt x="171" y="463"/>
                      </a:lnTo>
                      <a:lnTo>
                        <a:pt x="159" y="383"/>
                      </a:lnTo>
                      <a:lnTo>
                        <a:pt x="164" y="285"/>
                      </a:lnTo>
                      <a:lnTo>
                        <a:pt x="167" y="219"/>
                      </a:lnTo>
                      <a:lnTo>
                        <a:pt x="259" y="221"/>
                      </a:lnTo>
                      <a:lnTo>
                        <a:pt x="393" y="219"/>
                      </a:lnTo>
                      <a:lnTo>
                        <a:pt x="474" y="211"/>
                      </a:lnTo>
                      <a:lnTo>
                        <a:pt x="516" y="204"/>
                      </a:lnTo>
                      <a:lnTo>
                        <a:pt x="521" y="297"/>
                      </a:lnTo>
                      <a:lnTo>
                        <a:pt x="516" y="378"/>
                      </a:lnTo>
                      <a:lnTo>
                        <a:pt x="509" y="442"/>
                      </a:lnTo>
                      <a:lnTo>
                        <a:pt x="443" y="456"/>
                      </a:lnTo>
                      <a:lnTo>
                        <a:pt x="328" y="463"/>
                      </a:lnTo>
                      <a:lnTo>
                        <a:pt x="186" y="475"/>
                      </a:lnTo>
                      <a:lnTo>
                        <a:pt x="164" y="478"/>
                      </a:lnTo>
                      <a:lnTo>
                        <a:pt x="150" y="492"/>
                      </a:lnTo>
                      <a:lnTo>
                        <a:pt x="174" y="499"/>
                      </a:lnTo>
                      <a:lnTo>
                        <a:pt x="300" y="489"/>
                      </a:lnTo>
                      <a:lnTo>
                        <a:pt x="414" y="478"/>
                      </a:lnTo>
                      <a:lnTo>
                        <a:pt x="509" y="475"/>
                      </a:lnTo>
                      <a:lnTo>
                        <a:pt x="545" y="461"/>
                      </a:lnTo>
                      <a:lnTo>
                        <a:pt x="545" y="432"/>
                      </a:lnTo>
                      <a:lnTo>
                        <a:pt x="543" y="269"/>
                      </a:lnTo>
                      <a:lnTo>
                        <a:pt x="538" y="183"/>
                      </a:lnTo>
                      <a:lnTo>
                        <a:pt x="509" y="140"/>
                      </a:lnTo>
                      <a:lnTo>
                        <a:pt x="478" y="105"/>
                      </a:lnTo>
                      <a:lnTo>
                        <a:pt x="409" y="62"/>
                      </a:lnTo>
                      <a:lnTo>
                        <a:pt x="345" y="19"/>
                      </a:lnTo>
                      <a:lnTo>
                        <a:pt x="317" y="5"/>
                      </a:lnTo>
                      <a:lnTo>
                        <a:pt x="257" y="12"/>
                      </a:lnTo>
                      <a:lnTo>
                        <a:pt x="152" y="0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68" name="Freeform 17"/>
                <p:cNvSpPr>
                  <a:spLocks/>
                </p:cNvSpPr>
                <p:nvPr/>
              </p:nvSpPr>
              <p:spPr bwMode="auto">
                <a:xfrm>
                  <a:off x="1886" y="3296"/>
                  <a:ext cx="219" cy="504"/>
                </a:xfrm>
                <a:custGeom>
                  <a:avLst/>
                  <a:gdLst>
                    <a:gd name="T0" fmla="*/ 144 w 219"/>
                    <a:gd name="T1" fmla="*/ 0 h 504"/>
                    <a:gd name="T2" fmla="*/ 219 w 219"/>
                    <a:gd name="T3" fmla="*/ 19 h 504"/>
                    <a:gd name="T4" fmla="*/ 117 w 219"/>
                    <a:gd name="T5" fmla="*/ 29 h 504"/>
                    <a:gd name="T6" fmla="*/ 37 w 219"/>
                    <a:gd name="T7" fmla="*/ 29 h 504"/>
                    <a:gd name="T8" fmla="*/ 37 w 219"/>
                    <a:gd name="T9" fmla="*/ 143 h 504"/>
                    <a:gd name="T10" fmla="*/ 29 w 219"/>
                    <a:gd name="T11" fmla="*/ 276 h 504"/>
                    <a:gd name="T12" fmla="*/ 37 w 219"/>
                    <a:gd name="T13" fmla="*/ 307 h 504"/>
                    <a:gd name="T14" fmla="*/ 58 w 219"/>
                    <a:gd name="T15" fmla="*/ 347 h 504"/>
                    <a:gd name="T16" fmla="*/ 129 w 219"/>
                    <a:gd name="T17" fmla="*/ 433 h 504"/>
                    <a:gd name="T18" fmla="*/ 187 w 219"/>
                    <a:gd name="T19" fmla="*/ 471 h 504"/>
                    <a:gd name="T20" fmla="*/ 197 w 219"/>
                    <a:gd name="T21" fmla="*/ 497 h 504"/>
                    <a:gd name="T22" fmla="*/ 180 w 219"/>
                    <a:gd name="T23" fmla="*/ 504 h 504"/>
                    <a:gd name="T24" fmla="*/ 139 w 219"/>
                    <a:gd name="T25" fmla="*/ 475 h 504"/>
                    <a:gd name="T26" fmla="*/ 88 w 219"/>
                    <a:gd name="T27" fmla="*/ 426 h 504"/>
                    <a:gd name="T28" fmla="*/ 41 w 219"/>
                    <a:gd name="T29" fmla="*/ 364 h 504"/>
                    <a:gd name="T30" fmla="*/ 7 w 219"/>
                    <a:gd name="T31" fmla="*/ 319 h 504"/>
                    <a:gd name="T32" fmla="*/ 0 w 219"/>
                    <a:gd name="T33" fmla="*/ 297 h 504"/>
                    <a:gd name="T34" fmla="*/ 7 w 219"/>
                    <a:gd name="T35" fmla="*/ 212 h 504"/>
                    <a:gd name="T36" fmla="*/ 7 w 219"/>
                    <a:gd name="T37" fmla="*/ 107 h 504"/>
                    <a:gd name="T38" fmla="*/ 15 w 219"/>
                    <a:gd name="T39" fmla="*/ 19 h 504"/>
                    <a:gd name="T40" fmla="*/ 27 w 219"/>
                    <a:gd name="T41" fmla="*/ 5 h 504"/>
                    <a:gd name="T42" fmla="*/ 100 w 219"/>
                    <a:gd name="T43" fmla="*/ 7 h 504"/>
                    <a:gd name="T44" fmla="*/ 144 w 219"/>
                    <a:gd name="T45" fmla="*/ 0 h 50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219"/>
                    <a:gd name="T70" fmla="*/ 0 h 504"/>
                    <a:gd name="T71" fmla="*/ 219 w 219"/>
                    <a:gd name="T72" fmla="*/ 504 h 504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219" h="504">
                      <a:moveTo>
                        <a:pt x="144" y="0"/>
                      </a:moveTo>
                      <a:lnTo>
                        <a:pt x="219" y="19"/>
                      </a:lnTo>
                      <a:lnTo>
                        <a:pt x="117" y="29"/>
                      </a:lnTo>
                      <a:lnTo>
                        <a:pt x="37" y="29"/>
                      </a:lnTo>
                      <a:lnTo>
                        <a:pt x="37" y="143"/>
                      </a:lnTo>
                      <a:lnTo>
                        <a:pt x="29" y="276"/>
                      </a:lnTo>
                      <a:lnTo>
                        <a:pt x="37" y="307"/>
                      </a:lnTo>
                      <a:lnTo>
                        <a:pt x="58" y="347"/>
                      </a:lnTo>
                      <a:lnTo>
                        <a:pt x="129" y="433"/>
                      </a:lnTo>
                      <a:lnTo>
                        <a:pt x="187" y="471"/>
                      </a:lnTo>
                      <a:lnTo>
                        <a:pt x="197" y="497"/>
                      </a:lnTo>
                      <a:lnTo>
                        <a:pt x="180" y="504"/>
                      </a:lnTo>
                      <a:lnTo>
                        <a:pt x="139" y="475"/>
                      </a:lnTo>
                      <a:lnTo>
                        <a:pt x="88" y="426"/>
                      </a:lnTo>
                      <a:lnTo>
                        <a:pt x="41" y="364"/>
                      </a:lnTo>
                      <a:lnTo>
                        <a:pt x="7" y="319"/>
                      </a:lnTo>
                      <a:lnTo>
                        <a:pt x="0" y="297"/>
                      </a:lnTo>
                      <a:lnTo>
                        <a:pt x="7" y="212"/>
                      </a:lnTo>
                      <a:lnTo>
                        <a:pt x="7" y="107"/>
                      </a:lnTo>
                      <a:lnTo>
                        <a:pt x="15" y="19"/>
                      </a:lnTo>
                      <a:lnTo>
                        <a:pt x="27" y="5"/>
                      </a:lnTo>
                      <a:lnTo>
                        <a:pt x="100" y="7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69" name="Oval 18"/>
                <p:cNvSpPr>
                  <a:spLocks noChangeArrowheads="1"/>
                </p:cNvSpPr>
                <p:nvPr/>
              </p:nvSpPr>
              <p:spPr bwMode="auto">
                <a:xfrm>
                  <a:off x="2031" y="3350"/>
                  <a:ext cx="96" cy="53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0" name="Oval 19"/>
                <p:cNvSpPr>
                  <a:spLocks noChangeArrowheads="1"/>
                </p:cNvSpPr>
                <p:nvPr/>
              </p:nvSpPr>
              <p:spPr bwMode="auto">
                <a:xfrm>
                  <a:off x="2319" y="3532"/>
                  <a:ext cx="66" cy="68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1" name="Oval 20"/>
                <p:cNvSpPr>
                  <a:spLocks noChangeArrowheads="1"/>
                </p:cNvSpPr>
                <p:nvPr/>
              </p:nvSpPr>
              <p:spPr bwMode="auto">
                <a:xfrm>
                  <a:off x="2207" y="3605"/>
                  <a:ext cx="65" cy="67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2" name="Oval 21"/>
                <p:cNvSpPr>
                  <a:spLocks noChangeArrowheads="1"/>
                </p:cNvSpPr>
                <p:nvPr/>
              </p:nvSpPr>
              <p:spPr bwMode="auto">
                <a:xfrm>
                  <a:off x="2101" y="3670"/>
                  <a:ext cx="66" cy="68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3" name="Oval 22"/>
                <p:cNvSpPr>
                  <a:spLocks noChangeArrowheads="1"/>
                </p:cNvSpPr>
                <p:nvPr/>
              </p:nvSpPr>
              <p:spPr bwMode="auto">
                <a:xfrm>
                  <a:off x="2200" y="3396"/>
                  <a:ext cx="96" cy="54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74" name="Freeform 23"/>
                <p:cNvSpPr>
                  <a:spLocks/>
                </p:cNvSpPr>
                <p:nvPr/>
              </p:nvSpPr>
              <p:spPr bwMode="auto">
                <a:xfrm>
                  <a:off x="1954" y="3508"/>
                  <a:ext cx="56" cy="90"/>
                </a:xfrm>
                <a:custGeom>
                  <a:avLst/>
                  <a:gdLst>
                    <a:gd name="T0" fmla="*/ 53 w 56"/>
                    <a:gd name="T1" fmla="*/ 38 h 90"/>
                    <a:gd name="T2" fmla="*/ 50 w 56"/>
                    <a:gd name="T3" fmla="*/ 31 h 90"/>
                    <a:gd name="T4" fmla="*/ 47 w 56"/>
                    <a:gd name="T5" fmla="*/ 23 h 90"/>
                    <a:gd name="T6" fmla="*/ 42 w 56"/>
                    <a:gd name="T7" fmla="*/ 16 h 90"/>
                    <a:gd name="T8" fmla="*/ 37 w 56"/>
                    <a:gd name="T9" fmla="*/ 10 h 90"/>
                    <a:gd name="T10" fmla="*/ 32 w 56"/>
                    <a:gd name="T11" fmla="*/ 5 h 90"/>
                    <a:gd name="T12" fmla="*/ 28 w 56"/>
                    <a:gd name="T13" fmla="*/ 3 h 90"/>
                    <a:gd name="T14" fmla="*/ 23 w 56"/>
                    <a:gd name="T15" fmla="*/ 1 h 90"/>
                    <a:gd name="T16" fmla="*/ 19 w 56"/>
                    <a:gd name="T17" fmla="*/ 0 h 90"/>
                    <a:gd name="T18" fmla="*/ 13 w 56"/>
                    <a:gd name="T19" fmla="*/ 0 h 90"/>
                    <a:gd name="T20" fmla="*/ 9 w 56"/>
                    <a:gd name="T21" fmla="*/ 2 h 90"/>
                    <a:gd name="T22" fmla="*/ 5 w 56"/>
                    <a:gd name="T23" fmla="*/ 5 h 90"/>
                    <a:gd name="T24" fmla="*/ 2 w 56"/>
                    <a:gd name="T25" fmla="*/ 10 h 90"/>
                    <a:gd name="T26" fmla="*/ 1 w 56"/>
                    <a:gd name="T27" fmla="*/ 14 h 90"/>
                    <a:gd name="T28" fmla="*/ 0 w 56"/>
                    <a:gd name="T29" fmla="*/ 21 h 90"/>
                    <a:gd name="T30" fmla="*/ 0 w 56"/>
                    <a:gd name="T31" fmla="*/ 30 h 90"/>
                    <a:gd name="T32" fmla="*/ 0 w 56"/>
                    <a:gd name="T33" fmla="*/ 36 h 90"/>
                    <a:gd name="T34" fmla="*/ 1 w 56"/>
                    <a:gd name="T35" fmla="*/ 44 h 90"/>
                    <a:gd name="T36" fmla="*/ 4 w 56"/>
                    <a:gd name="T37" fmla="*/ 52 h 90"/>
                    <a:gd name="T38" fmla="*/ 6 w 56"/>
                    <a:gd name="T39" fmla="*/ 59 h 90"/>
                    <a:gd name="T40" fmla="*/ 9 w 56"/>
                    <a:gd name="T41" fmla="*/ 67 h 90"/>
                    <a:gd name="T42" fmla="*/ 14 w 56"/>
                    <a:gd name="T43" fmla="*/ 74 h 90"/>
                    <a:gd name="T44" fmla="*/ 19 w 56"/>
                    <a:gd name="T45" fmla="*/ 80 h 90"/>
                    <a:gd name="T46" fmla="*/ 25 w 56"/>
                    <a:gd name="T47" fmla="*/ 85 h 90"/>
                    <a:gd name="T48" fmla="*/ 28 w 56"/>
                    <a:gd name="T49" fmla="*/ 87 h 90"/>
                    <a:gd name="T50" fmla="*/ 33 w 56"/>
                    <a:gd name="T51" fmla="*/ 89 h 90"/>
                    <a:gd name="T52" fmla="*/ 37 w 56"/>
                    <a:gd name="T53" fmla="*/ 90 h 90"/>
                    <a:gd name="T54" fmla="*/ 43 w 56"/>
                    <a:gd name="T55" fmla="*/ 90 h 90"/>
                    <a:gd name="T56" fmla="*/ 47 w 56"/>
                    <a:gd name="T57" fmla="*/ 88 h 90"/>
                    <a:gd name="T58" fmla="*/ 51 w 56"/>
                    <a:gd name="T59" fmla="*/ 85 h 90"/>
                    <a:gd name="T60" fmla="*/ 54 w 56"/>
                    <a:gd name="T61" fmla="*/ 80 h 90"/>
                    <a:gd name="T62" fmla="*/ 55 w 56"/>
                    <a:gd name="T63" fmla="*/ 76 h 90"/>
                    <a:gd name="T64" fmla="*/ 56 w 56"/>
                    <a:gd name="T65" fmla="*/ 69 h 90"/>
                    <a:gd name="T66" fmla="*/ 56 w 56"/>
                    <a:gd name="T67" fmla="*/ 60 h 90"/>
                    <a:gd name="T68" fmla="*/ 56 w 56"/>
                    <a:gd name="T69" fmla="*/ 54 h 90"/>
                    <a:gd name="T70" fmla="*/ 55 w 56"/>
                    <a:gd name="T71" fmla="*/ 46 h 90"/>
                    <a:gd name="T72" fmla="*/ 53 w 56"/>
                    <a:gd name="T73" fmla="*/ 38 h 90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56"/>
                    <a:gd name="T112" fmla="*/ 0 h 90"/>
                    <a:gd name="T113" fmla="*/ 56 w 56"/>
                    <a:gd name="T114" fmla="*/ 90 h 90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56" h="90">
                      <a:moveTo>
                        <a:pt x="53" y="38"/>
                      </a:moveTo>
                      <a:lnTo>
                        <a:pt x="50" y="31"/>
                      </a:lnTo>
                      <a:lnTo>
                        <a:pt x="47" y="23"/>
                      </a:lnTo>
                      <a:lnTo>
                        <a:pt x="42" y="16"/>
                      </a:lnTo>
                      <a:lnTo>
                        <a:pt x="37" y="10"/>
                      </a:lnTo>
                      <a:lnTo>
                        <a:pt x="32" y="5"/>
                      </a:lnTo>
                      <a:lnTo>
                        <a:pt x="28" y="3"/>
                      </a:lnTo>
                      <a:lnTo>
                        <a:pt x="23" y="1"/>
                      </a:lnTo>
                      <a:lnTo>
                        <a:pt x="19" y="0"/>
                      </a:lnTo>
                      <a:lnTo>
                        <a:pt x="13" y="0"/>
                      </a:lnTo>
                      <a:lnTo>
                        <a:pt x="9" y="2"/>
                      </a:lnTo>
                      <a:lnTo>
                        <a:pt x="5" y="5"/>
                      </a:lnTo>
                      <a:lnTo>
                        <a:pt x="2" y="10"/>
                      </a:lnTo>
                      <a:lnTo>
                        <a:pt x="1" y="14"/>
                      </a:lnTo>
                      <a:lnTo>
                        <a:pt x="0" y="21"/>
                      </a:lnTo>
                      <a:lnTo>
                        <a:pt x="0" y="30"/>
                      </a:lnTo>
                      <a:lnTo>
                        <a:pt x="0" y="36"/>
                      </a:lnTo>
                      <a:lnTo>
                        <a:pt x="1" y="44"/>
                      </a:lnTo>
                      <a:lnTo>
                        <a:pt x="4" y="52"/>
                      </a:lnTo>
                      <a:lnTo>
                        <a:pt x="6" y="59"/>
                      </a:lnTo>
                      <a:lnTo>
                        <a:pt x="9" y="67"/>
                      </a:lnTo>
                      <a:lnTo>
                        <a:pt x="14" y="74"/>
                      </a:lnTo>
                      <a:lnTo>
                        <a:pt x="19" y="80"/>
                      </a:lnTo>
                      <a:lnTo>
                        <a:pt x="25" y="85"/>
                      </a:lnTo>
                      <a:lnTo>
                        <a:pt x="28" y="87"/>
                      </a:lnTo>
                      <a:lnTo>
                        <a:pt x="33" y="89"/>
                      </a:lnTo>
                      <a:lnTo>
                        <a:pt x="37" y="90"/>
                      </a:lnTo>
                      <a:lnTo>
                        <a:pt x="43" y="90"/>
                      </a:lnTo>
                      <a:lnTo>
                        <a:pt x="47" y="88"/>
                      </a:lnTo>
                      <a:lnTo>
                        <a:pt x="51" y="85"/>
                      </a:lnTo>
                      <a:lnTo>
                        <a:pt x="54" y="80"/>
                      </a:lnTo>
                      <a:lnTo>
                        <a:pt x="55" y="76"/>
                      </a:lnTo>
                      <a:lnTo>
                        <a:pt x="56" y="69"/>
                      </a:lnTo>
                      <a:lnTo>
                        <a:pt x="56" y="60"/>
                      </a:lnTo>
                      <a:lnTo>
                        <a:pt x="56" y="54"/>
                      </a:lnTo>
                      <a:lnTo>
                        <a:pt x="55" y="46"/>
                      </a:lnTo>
                      <a:lnTo>
                        <a:pt x="53" y="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grpSp>
          <p:nvGrpSpPr>
            <p:cNvPr id="14" name="Group 24"/>
            <p:cNvGrpSpPr>
              <a:grpSpLocks/>
            </p:cNvGrpSpPr>
            <p:nvPr/>
          </p:nvGrpSpPr>
          <p:grpSpPr bwMode="auto">
            <a:xfrm>
              <a:off x="533" y="2827"/>
              <a:ext cx="656" cy="509"/>
              <a:chOff x="1365" y="3258"/>
              <a:chExt cx="512" cy="600"/>
            </a:xfrm>
          </p:grpSpPr>
          <p:sp>
            <p:nvSpPr>
              <p:cNvPr id="52" name="Freeform 25"/>
              <p:cNvSpPr>
                <a:spLocks/>
              </p:cNvSpPr>
              <p:nvPr/>
            </p:nvSpPr>
            <p:spPr bwMode="auto">
              <a:xfrm>
                <a:off x="1384" y="3265"/>
                <a:ext cx="481" cy="577"/>
              </a:xfrm>
              <a:custGeom>
                <a:avLst/>
                <a:gdLst>
                  <a:gd name="T0" fmla="*/ 0 w 481"/>
                  <a:gd name="T1" fmla="*/ 166 h 577"/>
                  <a:gd name="T2" fmla="*/ 117 w 481"/>
                  <a:gd name="T3" fmla="*/ 7 h 577"/>
                  <a:gd name="T4" fmla="*/ 138 w 481"/>
                  <a:gd name="T5" fmla="*/ 0 h 577"/>
                  <a:gd name="T6" fmla="*/ 414 w 481"/>
                  <a:gd name="T7" fmla="*/ 38 h 577"/>
                  <a:gd name="T8" fmla="*/ 438 w 481"/>
                  <a:gd name="T9" fmla="*/ 85 h 577"/>
                  <a:gd name="T10" fmla="*/ 481 w 481"/>
                  <a:gd name="T11" fmla="*/ 309 h 577"/>
                  <a:gd name="T12" fmla="*/ 324 w 481"/>
                  <a:gd name="T13" fmla="*/ 572 h 577"/>
                  <a:gd name="T14" fmla="*/ 288 w 481"/>
                  <a:gd name="T15" fmla="*/ 577 h 577"/>
                  <a:gd name="T16" fmla="*/ 24 w 481"/>
                  <a:gd name="T17" fmla="*/ 406 h 577"/>
                  <a:gd name="T18" fmla="*/ 14 w 481"/>
                  <a:gd name="T19" fmla="*/ 366 h 577"/>
                  <a:gd name="T20" fmla="*/ 10 w 481"/>
                  <a:gd name="T21" fmla="*/ 209 h 577"/>
                  <a:gd name="T22" fmla="*/ 0 w 481"/>
                  <a:gd name="T23" fmla="*/ 166 h 5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1"/>
                  <a:gd name="T37" fmla="*/ 0 h 577"/>
                  <a:gd name="T38" fmla="*/ 481 w 481"/>
                  <a:gd name="T39" fmla="*/ 577 h 5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1" h="577">
                    <a:moveTo>
                      <a:pt x="0" y="166"/>
                    </a:moveTo>
                    <a:lnTo>
                      <a:pt x="117" y="7"/>
                    </a:lnTo>
                    <a:lnTo>
                      <a:pt x="138" y="0"/>
                    </a:lnTo>
                    <a:lnTo>
                      <a:pt x="414" y="38"/>
                    </a:lnTo>
                    <a:lnTo>
                      <a:pt x="438" y="85"/>
                    </a:lnTo>
                    <a:lnTo>
                      <a:pt x="481" y="309"/>
                    </a:lnTo>
                    <a:lnTo>
                      <a:pt x="324" y="572"/>
                    </a:lnTo>
                    <a:lnTo>
                      <a:pt x="288" y="577"/>
                    </a:lnTo>
                    <a:lnTo>
                      <a:pt x="24" y="406"/>
                    </a:lnTo>
                    <a:lnTo>
                      <a:pt x="14" y="366"/>
                    </a:lnTo>
                    <a:lnTo>
                      <a:pt x="10" y="209"/>
                    </a:lnTo>
                    <a:lnTo>
                      <a:pt x="0" y="16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53" name="Group 26"/>
              <p:cNvGrpSpPr>
                <a:grpSpLocks/>
              </p:cNvGrpSpPr>
              <p:nvPr/>
            </p:nvGrpSpPr>
            <p:grpSpPr bwMode="auto">
              <a:xfrm>
                <a:off x="1365" y="3258"/>
                <a:ext cx="512" cy="600"/>
                <a:chOff x="1365" y="3258"/>
                <a:chExt cx="512" cy="600"/>
              </a:xfrm>
            </p:grpSpPr>
            <p:sp>
              <p:nvSpPr>
                <p:cNvPr id="54" name="Freeform 27"/>
                <p:cNvSpPr>
                  <a:spLocks/>
                </p:cNvSpPr>
                <p:nvPr/>
              </p:nvSpPr>
              <p:spPr bwMode="auto">
                <a:xfrm>
                  <a:off x="1377" y="3289"/>
                  <a:ext cx="500" cy="569"/>
                </a:xfrm>
                <a:custGeom>
                  <a:avLst/>
                  <a:gdLst>
                    <a:gd name="T0" fmla="*/ 224 w 500"/>
                    <a:gd name="T1" fmla="*/ 285 h 569"/>
                    <a:gd name="T2" fmla="*/ 295 w 500"/>
                    <a:gd name="T3" fmla="*/ 183 h 569"/>
                    <a:gd name="T4" fmla="*/ 364 w 500"/>
                    <a:gd name="T5" fmla="*/ 78 h 569"/>
                    <a:gd name="T6" fmla="*/ 393 w 500"/>
                    <a:gd name="T7" fmla="*/ 21 h 569"/>
                    <a:gd name="T8" fmla="*/ 414 w 500"/>
                    <a:gd name="T9" fmla="*/ 0 h 569"/>
                    <a:gd name="T10" fmla="*/ 429 w 500"/>
                    <a:gd name="T11" fmla="*/ 0 h 569"/>
                    <a:gd name="T12" fmla="*/ 450 w 500"/>
                    <a:gd name="T13" fmla="*/ 50 h 569"/>
                    <a:gd name="T14" fmla="*/ 471 w 500"/>
                    <a:gd name="T15" fmla="*/ 147 h 569"/>
                    <a:gd name="T16" fmla="*/ 493 w 500"/>
                    <a:gd name="T17" fmla="*/ 254 h 569"/>
                    <a:gd name="T18" fmla="*/ 500 w 500"/>
                    <a:gd name="T19" fmla="*/ 285 h 569"/>
                    <a:gd name="T20" fmla="*/ 486 w 500"/>
                    <a:gd name="T21" fmla="*/ 313 h 569"/>
                    <a:gd name="T22" fmla="*/ 436 w 500"/>
                    <a:gd name="T23" fmla="*/ 396 h 569"/>
                    <a:gd name="T24" fmla="*/ 388 w 500"/>
                    <a:gd name="T25" fmla="*/ 488 h 569"/>
                    <a:gd name="T26" fmla="*/ 336 w 500"/>
                    <a:gd name="T27" fmla="*/ 555 h 569"/>
                    <a:gd name="T28" fmla="*/ 307 w 500"/>
                    <a:gd name="T29" fmla="*/ 569 h 569"/>
                    <a:gd name="T30" fmla="*/ 252 w 500"/>
                    <a:gd name="T31" fmla="*/ 533 h 569"/>
                    <a:gd name="T32" fmla="*/ 145 w 500"/>
                    <a:gd name="T33" fmla="*/ 462 h 569"/>
                    <a:gd name="T34" fmla="*/ 45 w 500"/>
                    <a:gd name="T35" fmla="*/ 410 h 569"/>
                    <a:gd name="T36" fmla="*/ 17 w 500"/>
                    <a:gd name="T37" fmla="*/ 370 h 569"/>
                    <a:gd name="T38" fmla="*/ 10 w 500"/>
                    <a:gd name="T39" fmla="*/ 318 h 569"/>
                    <a:gd name="T40" fmla="*/ 10 w 500"/>
                    <a:gd name="T41" fmla="*/ 197 h 569"/>
                    <a:gd name="T42" fmla="*/ 0 w 500"/>
                    <a:gd name="T43" fmla="*/ 140 h 569"/>
                    <a:gd name="T44" fmla="*/ 21 w 500"/>
                    <a:gd name="T45" fmla="*/ 140 h 569"/>
                    <a:gd name="T46" fmla="*/ 43 w 500"/>
                    <a:gd name="T47" fmla="*/ 168 h 569"/>
                    <a:gd name="T48" fmla="*/ 43 w 500"/>
                    <a:gd name="T49" fmla="*/ 225 h 569"/>
                    <a:gd name="T50" fmla="*/ 36 w 500"/>
                    <a:gd name="T51" fmla="*/ 332 h 569"/>
                    <a:gd name="T52" fmla="*/ 45 w 500"/>
                    <a:gd name="T53" fmla="*/ 375 h 569"/>
                    <a:gd name="T54" fmla="*/ 71 w 500"/>
                    <a:gd name="T55" fmla="*/ 389 h 569"/>
                    <a:gd name="T56" fmla="*/ 131 w 500"/>
                    <a:gd name="T57" fmla="*/ 417 h 569"/>
                    <a:gd name="T58" fmla="*/ 207 w 500"/>
                    <a:gd name="T59" fmla="*/ 462 h 569"/>
                    <a:gd name="T60" fmla="*/ 288 w 500"/>
                    <a:gd name="T61" fmla="*/ 517 h 569"/>
                    <a:gd name="T62" fmla="*/ 317 w 500"/>
                    <a:gd name="T63" fmla="*/ 531 h 569"/>
                    <a:gd name="T64" fmla="*/ 357 w 500"/>
                    <a:gd name="T65" fmla="*/ 491 h 569"/>
                    <a:gd name="T66" fmla="*/ 395 w 500"/>
                    <a:gd name="T67" fmla="*/ 417 h 569"/>
                    <a:gd name="T68" fmla="*/ 429 w 500"/>
                    <a:gd name="T69" fmla="*/ 356 h 569"/>
                    <a:gd name="T70" fmla="*/ 457 w 500"/>
                    <a:gd name="T71" fmla="*/ 303 h 569"/>
                    <a:gd name="T72" fmla="*/ 474 w 500"/>
                    <a:gd name="T73" fmla="*/ 268 h 569"/>
                    <a:gd name="T74" fmla="*/ 445 w 500"/>
                    <a:gd name="T75" fmla="*/ 161 h 569"/>
                    <a:gd name="T76" fmla="*/ 429 w 500"/>
                    <a:gd name="T77" fmla="*/ 64 h 569"/>
                    <a:gd name="T78" fmla="*/ 414 w 500"/>
                    <a:gd name="T79" fmla="*/ 33 h 569"/>
                    <a:gd name="T80" fmla="*/ 374 w 500"/>
                    <a:gd name="T81" fmla="*/ 111 h 569"/>
                    <a:gd name="T82" fmla="*/ 317 w 500"/>
                    <a:gd name="T83" fmla="*/ 206 h 569"/>
                    <a:gd name="T84" fmla="*/ 264 w 500"/>
                    <a:gd name="T85" fmla="*/ 277 h 569"/>
                    <a:gd name="T86" fmla="*/ 231 w 500"/>
                    <a:gd name="T87" fmla="*/ 318 h 569"/>
                    <a:gd name="T88" fmla="*/ 210 w 500"/>
                    <a:gd name="T89" fmla="*/ 306 h 569"/>
                    <a:gd name="T90" fmla="*/ 224 w 500"/>
                    <a:gd name="T91" fmla="*/ 285 h 56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00"/>
                    <a:gd name="T139" fmla="*/ 0 h 569"/>
                    <a:gd name="T140" fmla="*/ 500 w 500"/>
                    <a:gd name="T141" fmla="*/ 569 h 569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00" h="569">
                      <a:moveTo>
                        <a:pt x="224" y="285"/>
                      </a:moveTo>
                      <a:lnTo>
                        <a:pt x="295" y="183"/>
                      </a:lnTo>
                      <a:lnTo>
                        <a:pt x="364" y="78"/>
                      </a:lnTo>
                      <a:lnTo>
                        <a:pt x="393" y="21"/>
                      </a:lnTo>
                      <a:lnTo>
                        <a:pt x="414" y="0"/>
                      </a:lnTo>
                      <a:lnTo>
                        <a:pt x="429" y="0"/>
                      </a:lnTo>
                      <a:lnTo>
                        <a:pt x="450" y="50"/>
                      </a:lnTo>
                      <a:lnTo>
                        <a:pt x="471" y="147"/>
                      </a:lnTo>
                      <a:lnTo>
                        <a:pt x="493" y="254"/>
                      </a:lnTo>
                      <a:lnTo>
                        <a:pt x="500" y="285"/>
                      </a:lnTo>
                      <a:lnTo>
                        <a:pt x="486" y="313"/>
                      </a:lnTo>
                      <a:lnTo>
                        <a:pt x="436" y="396"/>
                      </a:lnTo>
                      <a:lnTo>
                        <a:pt x="388" y="488"/>
                      </a:lnTo>
                      <a:lnTo>
                        <a:pt x="336" y="555"/>
                      </a:lnTo>
                      <a:lnTo>
                        <a:pt x="307" y="569"/>
                      </a:lnTo>
                      <a:lnTo>
                        <a:pt x="252" y="533"/>
                      </a:lnTo>
                      <a:lnTo>
                        <a:pt x="145" y="462"/>
                      </a:lnTo>
                      <a:lnTo>
                        <a:pt x="45" y="410"/>
                      </a:lnTo>
                      <a:lnTo>
                        <a:pt x="17" y="370"/>
                      </a:lnTo>
                      <a:lnTo>
                        <a:pt x="10" y="318"/>
                      </a:lnTo>
                      <a:lnTo>
                        <a:pt x="10" y="197"/>
                      </a:lnTo>
                      <a:lnTo>
                        <a:pt x="0" y="140"/>
                      </a:lnTo>
                      <a:lnTo>
                        <a:pt x="21" y="140"/>
                      </a:lnTo>
                      <a:lnTo>
                        <a:pt x="43" y="168"/>
                      </a:lnTo>
                      <a:lnTo>
                        <a:pt x="43" y="225"/>
                      </a:lnTo>
                      <a:lnTo>
                        <a:pt x="36" y="332"/>
                      </a:lnTo>
                      <a:lnTo>
                        <a:pt x="45" y="375"/>
                      </a:lnTo>
                      <a:lnTo>
                        <a:pt x="71" y="389"/>
                      </a:lnTo>
                      <a:lnTo>
                        <a:pt x="131" y="417"/>
                      </a:lnTo>
                      <a:lnTo>
                        <a:pt x="207" y="462"/>
                      </a:lnTo>
                      <a:lnTo>
                        <a:pt x="288" y="517"/>
                      </a:lnTo>
                      <a:lnTo>
                        <a:pt x="317" y="531"/>
                      </a:lnTo>
                      <a:lnTo>
                        <a:pt x="357" y="491"/>
                      </a:lnTo>
                      <a:lnTo>
                        <a:pt x="395" y="417"/>
                      </a:lnTo>
                      <a:lnTo>
                        <a:pt x="429" y="356"/>
                      </a:lnTo>
                      <a:lnTo>
                        <a:pt x="457" y="303"/>
                      </a:lnTo>
                      <a:lnTo>
                        <a:pt x="474" y="268"/>
                      </a:lnTo>
                      <a:lnTo>
                        <a:pt x="445" y="161"/>
                      </a:lnTo>
                      <a:lnTo>
                        <a:pt x="429" y="64"/>
                      </a:lnTo>
                      <a:lnTo>
                        <a:pt x="414" y="33"/>
                      </a:lnTo>
                      <a:lnTo>
                        <a:pt x="374" y="111"/>
                      </a:lnTo>
                      <a:lnTo>
                        <a:pt x="317" y="206"/>
                      </a:lnTo>
                      <a:lnTo>
                        <a:pt x="264" y="277"/>
                      </a:lnTo>
                      <a:lnTo>
                        <a:pt x="231" y="318"/>
                      </a:lnTo>
                      <a:lnTo>
                        <a:pt x="210" y="306"/>
                      </a:lnTo>
                      <a:lnTo>
                        <a:pt x="224" y="28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55" name="Freeform 28"/>
                <p:cNvSpPr>
                  <a:spLocks/>
                </p:cNvSpPr>
                <p:nvPr/>
              </p:nvSpPr>
              <p:spPr bwMode="auto">
                <a:xfrm>
                  <a:off x="1365" y="3258"/>
                  <a:ext cx="430" cy="579"/>
                </a:xfrm>
                <a:custGeom>
                  <a:avLst/>
                  <a:gdLst>
                    <a:gd name="T0" fmla="*/ 430 w 430"/>
                    <a:gd name="T1" fmla="*/ 36 h 579"/>
                    <a:gd name="T2" fmla="*/ 284 w 430"/>
                    <a:gd name="T3" fmla="*/ 9 h 579"/>
                    <a:gd name="T4" fmla="*/ 143 w 430"/>
                    <a:gd name="T5" fmla="*/ 0 h 579"/>
                    <a:gd name="T6" fmla="*/ 91 w 430"/>
                    <a:gd name="T7" fmla="*/ 43 h 579"/>
                    <a:gd name="T8" fmla="*/ 0 w 430"/>
                    <a:gd name="T9" fmla="*/ 171 h 579"/>
                    <a:gd name="T10" fmla="*/ 12 w 430"/>
                    <a:gd name="T11" fmla="*/ 187 h 579"/>
                    <a:gd name="T12" fmla="*/ 33 w 430"/>
                    <a:gd name="T13" fmla="*/ 221 h 579"/>
                    <a:gd name="T14" fmla="*/ 112 w 430"/>
                    <a:gd name="T15" fmla="*/ 273 h 579"/>
                    <a:gd name="T16" fmla="*/ 208 w 430"/>
                    <a:gd name="T17" fmla="*/ 323 h 579"/>
                    <a:gd name="T18" fmla="*/ 241 w 430"/>
                    <a:gd name="T19" fmla="*/ 349 h 579"/>
                    <a:gd name="T20" fmla="*/ 265 w 430"/>
                    <a:gd name="T21" fmla="*/ 477 h 579"/>
                    <a:gd name="T22" fmla="*/ 299 w 430"/>
                    <a:gd name="T23" fmla="*/ 551 h 579"/>
                    <a:gd name="T24" fmla="*/ 306 w 430"/>
                    <a:gd name="T25" fmla="*/ 579 h 579"/>
                    <a:gd name="T26" fmla="*/ 334 w 430"/>
                    <a:gd name="T27" fmla="*/ 572 h 579"/>
                    <a:gd name="T28" fmla="*/ 344 w 430"/>
                    <a:gd name="T29" fmla="*/ 570 h 579"/>
                    <a:gd name="T30" fmla="*/ 294 w 430"/>
                    <a:gd name="T31" fmla="*/ 479 h 579"/>
                    <a:gd name="T32" fmla="*/ 270 w 430"/>
                    <a:gd name="T33" fmla="*/ 392 h 579"/>
                    <a:gd name="T34" fmla="*/ 258 w 430"/>
                    <a:gd name="T35" fmla="*/ 313 h 579"/>
                    <a:gd name="T36" fmla="*/ 186 w 430"/>
                    <a:gd name="T37" fmla="*/ 287 h 579"/>
                    <a:gd name="T38" fmla="*/ 98 w 430"/>
                    <a:gd name="T39" fmla="*/ 242 h 579"/>
                    <a:gd name="T40" fmla="*/ 43 w 430"/>
                    <a:gd name="T41" fmla="*/ 192 h 579"/>
                    <a:gd name="T42" fmla="*/ 33 w 430"/>
                    <a:gd name="T43" fmla="*/ 178 h 579"/>
                    <a:gd name="T44" fmla="*/ 69 w 430"/>
                    <a:gd name="T45" fmla="*/ 123 h 579"/>
                    <a:gd name="T46" fmla="*/ 115 w 430"/>
                    <a:gd name="T47" fmla="*/ 57 h 579"/>
                    <a:gd name="T48" fmla="*/ 158 w 430"/>
                    <a:gd name="T49" fmla="*/ 14 h 579"/>
                    <a:gd name="T50" fmla="*/ 277 w 430"/>
                    <a:gd name="T51" fmla="*/ 31 h 579"/>
                    <a:gd name="T52" fmla="*/ 394 w 430"/>
                    <a:gd name="T53" fmla="*/ 59 h 579"/>
                    <a:gd name="T54" fmla="*/ 423 w 430"/>
                    <a:gd name="T55" fmla="*/ 64 h 579"/>
                    <a:gd name="T56" fmla="*/ 430 w 430"/>
                    <a:gd name="T57" fmla="*/ 36 h 579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430"/>
                    <a:gd name="T88" fmla="*/ 0 h 579"/>
                    <a:gd name="T89" fmla="*/ 430 w 430"/>
                    <a:gd name="T90" fmla="*/ 579 h 579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430" h="579">
                      <a:moveTo>
                        <a:pt x="430" y="36"/>
                      </a:moveTo>
                      <a:lnTo>
                        <a:pt x="284" y="9"/>
                      </a:lnTo>
                      <a:lnTo>
                        <a:pt x="143" y="0"/>
                      </a:lnTo>
                      <a:lnTo>
                        <a:pt x="91" y="43"/>
                      </a:lnTo>
                      <a:lnTo>
                        <a:pt x="0" y="171"/>
                      </a:lnTo>
                      <a:lnTo>
                        <a:pt x="12" y="187"/>
                      </a:lnTo>
                      <a:lnTo>
                        <a:pt x="33" y="221"/>
                      </a:lnTo>
                      <a:lnTo>
                        <a:pt x="112" y="273"/>
                      </a:lnTo>
                      <a:lnTo>
                        <a:pt x="208" y="323"/>
                      </a:lnTo>
                      <a:lnTo>
                        <a:pt x="241" y="349"/>
                      </a:lnTo>
                      <a:lnTo>
                        <a:pt x="265" y="477"/>
                      </a:lnTo>
                      <a:lnTo>
                        <a:pt x="299" y="551"/>
                      </a:lnTo>
                      <a:lnTo>
                        <a:pt x="306" y="579"/>
                      </a:lnTo>
                      <a:lnTo>
                        <a:pt x="334" y="572"/>
                      </a:lnTo>
                      <a:lnTo>
                        <a:pt x="344" y="570"/>
                      </a:lnTo>
                      <a:lnTo>
                        <a:pt x="294" y="479"/>
                      </a:lnTo>
                      <a:lnTo>
                        <a:pt x="270" y="392"/>
                      </a:lnTo>
                      <a:lnTo>
                        <a:pt x="258" y="313"/>
                      </a:lnTo>
                      <a:lnTo>
                        <a:pt x="186" y="287"/>
                      </a:lnTo>
                      <a:lnTo>
                        <a:pt x="98" y="242"/>
                      </a:lnTo>
                      <a:lnTo>
                        <a:pt x="43" y="192"/>
                      </a:lnTo>
                      <a:lnTo>
                        <a:pt x="33" y="178"/>
                      </a:lnTo>
                      <a:lnTo>
                        <a:pt x="69" y="123"/>
                      </a:lnTo>
                      <a:lnTo>
                        <a:pt x="115" y="57"/>
                      </a:lnTo>
                      <a:lnTo>
                        <a:pt x="158" y="14"/>
                      </a:lnTo>
                      <a:lnTo>
                        <a:pt x="277" y="31"/>
                      </a:lnTo>
                      <a:lnTo>
                        <a:pt x="394" y="59"/>
                      </a:lnTo>
                      <a:lnTo>
                        <a:pt x="423" y="64"/>
                      </a:lnTo>
                      <a:lnTo>
                        <a:pt x="43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56" name="Freeform 29"/>
                <p:cNvSpPr>
                  <a:spLocks/>
                </p:cNvSpPr>
                <p:nvPr/>
              </p:nvSpPr>
              <p:spPr bwMode="auto">
                <a:xfrm>
                  <a:off x="1438" y="3550"/>
                  <a:ext cx="56" cy="78"/>
                </a:xfrm>
                <a:custGeom>
                  <a:avLst/>
                  <a:gdLst>
                    <a:gd name="T0" fmla="*/ 53 w 56"/>
                    <a:gd name="T1" fmla="*/ 32 h 78"/>
                    <a:gd name="T2" fmla="*/ 50 w 56"/>
                    <a:gd name="T3" fmla="*/ 26 h 78"/>
                    <a:gd name="T4" fmla="*/ 47 w 56"/>
                    <a:gd name="T5" fmla="*/ 20 h 78"/>
                    <a:gd name="T6" fmla="*/ 43 w 56"/>
                    <a:gd name="T7" fmla="*/ 13 h 78"/>
                    <a:gd name="T8" fmla="*/ 39 w 56"/>
                    <a:gd name="T9" fmla="*/ 9 h 78"/>
                    <a:gd name="T10" fmla="*/ 34 w 56"/>
                    <a:gd name="T11" fmla="*/ 4 h 78"/>
                    <a:gd name="T12" fmla="*/ 30 w 56"/>
                    <a:gd name="T13" fmla="*/ 2 h 78"/>
                    <a:gd name="T14" fmla="*/ 26 w 56"/>
                    <a:gd name="T15" fmla="*/ 0 h 78"/>
                    <a:gd name="T16" fmla="*/ 21 w 56"/>
                    <a:gd name="T17" fmla="*/ 1 h 78"/>
                    <a:gd name="T18" fmla="*/ 15 w 56"/>
                    <a:gd name="T19" fmla="*/ 1 h 78"/>
                    <a:gd name="T20" fmla="*/ 12 w 56"/>
                    <a:gd name="T21" fmla="*/ 3 h 78"/>
                    <a:gd name="T22" fmla="*/ 7 w 56"/>
                    <a:gd name="T23" fmla="*/ 4 h 78"/>
                    <a:gd name="T24" fmla="*/ 5 w 56"/>
                    <a:gd name="T25" fmla="*/ 9 h 78"/>
                    <a:gd name="T26" fmla="*/ 4 w 56"/>
                    <a:gd name="T27" fmla="*/ 13 h 78"/>
                    <a:gd name="T28" fmla="*/ 1 w 56"/>
                    <a:gd name="T29" fmla="*/ 20 h 78"/>
                    <a:gd name="T30" fmla="*/ 1 w 56"/>
                    <a:gd name="T31" fmla="*/ 27 h 78"/>
                    <a:gd name="T32" fmla="*/ 0 w 56"/>
                    <a:gd name="T33" fmla="*/ 33 h 78"/>
                    <a:gd name="T34" fmla="*/ 1 w 56"/>
                    <a:gd name="T35" fmla="*/ 39 h 78"/>
                    <a:gd name="T36" fmla="*/ 4 w 56"/>
                    <a:gd name="T37" fmla="*/ 46 h 78"/>
                    <a:gd name="T38" fmla="*/ 6 w 56"/>
                    <a:gd name="T39" fmla="*/ 52 h 78"/>
                    <a:gd name="T40" fmla="*/ 9 w 56"/>
                    <a:gd name="T41" fmla="*/ 58 h 78"/>
                    <a:gd name="T42" fmla="*/ 13 w 56"/>
                    <a:gd name="T43" fmla="*/ 65 h 78"/>
                    <a:gd name="T44" fmla="*/ 18 w 56"/>
                    <a:gd name="T45" fmla="*/ 69 h 78"/>
                    <a:gd name="T46" fmla="*/ 22 w 56"/>
                    <a:gd name="T47" fmla="*/ 74 h 78"/>
                    <a:gd name="T48" fmla="*/ 26 w 56"/>
                    <a:gd name="T49" fmla="*/ 76 h 78"/>
                    <a:gd name="T50" fmla="*/ 30 w 56"/>
                    <a:gd name="T51" fmla="*/ 78 h 78"/>
                    <a:gd name="T52" fmla="*/ 35 w 56"/>
                    <a:gd name="T53" fmla="*/ 77 h 78"/>
                    <a:gd name="T54" fmla="*/ 41 w 56"/>
                    <a:gd name="T55" fmla="*/ 77 h 78"/>
                    <a:gd name="T56" fmla="*/ 44 w 56"/>
                    <a:gd name="T57" fmla="*/ 75 h 78"/>
                    <a:gd name="T58" fmla="*/ 49 w 56"/>
                    <a:gd name="T59" fmla="*/ 74 h 78"/>
                    <a:gd name="T60" fmla="*/ 51 w 56"/>
                    <a:gd name="T61" fmla="*/ 69 h 78"/>
                    <a:gd name="T62" fmla="*/ 53 w 56"/>
                    <a:gd name="T63" fmla="*/ 65 h 78"/>
                    <a:gd name="T64" fmla="*/ 55 w 56"/>
                    <a:gd name="T65" fmla="*/ 58 h 78"/>
                    <a:gd name="T66" fmla="*/ 55 w 56"/>
                    <a:gd name="T67" fmla="*/ 51 h 78"/>
                    <a:gd name="T68" fmla="*/ 56 w 56"/>
                    <a:gd name="T69" fmla="*/ 45 h 78"/>
                    <a:gd name="T70" fmla="*/ 55 w 56"/>
                    <a:gd name="T71" fmla="*/ 39 h 78"/>
                    <a:gd name="T72" fmla="*/ 53 w 56"/>
                    <a:gd name="T73" fmla="*/ 32 h 78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56"/>
                    <a:gd name="T112" fmla="*/ 0 h 78"/>
                    <a:gd name="T113" fmla="*/ 56 w 56"/>
                    <a:gd name="T114" fmla="*/ 78 h 78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56" h="78">
                      <a:moveTo>
                        <a:pt x="53" y="32"/>
                      </a:moveTo>
                      <a:lnTo>
                        <a:pt x="50" y="26"/>
                      </a:lnTo>
                      <a:lnTo>
                        <a:pt x="47" y="20"/>
                      </a:lnTo>
                      <a:lnTo>
                        <a:pt x="43" y="13"/>
                      </a:lnTo>
                      <a:lnTo>
                        <a:pt x="39" y="9"/>
                      </a:lnTo>
                      <a:lnTo>
                        <a:pt x="34" y="4"/>
                      </a:lnTo>
                      <a:lnTo>
                        <a:pt x="30" y="2"/>
                      </a:lnTo>
                      <a:lnTo>
                        <a:pt x="26" y="0"/>
                      </a:lnTo>
                      <a:lnTo>
                        <a:pt x="21" y="1"/>
                      </a:lnTo>
                      <a:lnTo>
                        <a:pt x="15" y="1"/>
                      </a:lnTo>
                      <a:lnTo>
                        <a:pt x="12" y="3"/>
                      </a:lnTo>
                      <a:lnTo>
                        <a:pt x="7" y="4"/>
                      </a:lnTo>
                      <a:lnTo>
                        <a:pt x="5" y="9"/>
                      </a:lnTo>
                      <a:lnTo>
                        <a:pt x="4" y="13"/>
                      </a:lnTo>
                      <a:lnTo>
                        <a:pt x="1" y="20"/>
                      </a:lnTo>
                      <a:lnTo>
                        <a:pt x="1" y="27"/>
                      </a:lnTo>
                      <a:lnTo>
                        <a:pt x="0" y="33"/>
                      </a:lnTo>
                      <a:lnTo>
                        <a:pt x="1" y="39"/>
                      </a:lnTo>
                      <a:lnTo>
                        <a:pt x="4" y="46"/>
                      </a:lnTo>
                      <a:lnTo>
                        <a:pt x="6" y="52"/>
                      </a:lnTo>
                      <a:lnTo>
                        <a:pt x="9" y="58"/>
                      </a:lnTo>
                      <a:lnTo>
                        <a:pt x="13" y="65"/>
                      </a:lnTo>
                      <a:lnTo>
                        <a:pt x="18" y="69"/>
                      </a:lnTo>
                      <a:lnTo>
                        <a:pt x="22" y="74"/>
                      </a:lnTo>
                      <a:lnTo>
                        <a:pt x="26" y="76"/>
                      </a:lnTo>
                      <a:lnTo>
                        <a:pt x="30" y="78"/>
                      </a:lnTo>
                      <a:lnTo>
                        <a:pt x="35" y="77"/>
                      </a:lnTo>
                      <a:lnTo>
                        <a:pt x="41" y="77"/>
                      </a:lnTo>
                      <a:lnTo>
                        <a:pt x="44" y="75"/>
                      </a:lnTo>
                      <a:lnTo>
                        <a:pt x="49" y="74"/>
                      </a:lnTo>
                      <a:lnTo>
                        <a:pt x="51" y="69"/>
                      </a:lnTo>
                      <a:lnTo>
                        <a:pt x="53" y="65"/>
                      </a:lnTo>
                      <a:lnTo>
                        <a:pt x="55" y="58"/>
                      </a:lnTo>
                      <a:lnTo>
                        <a:pt x="55" y="51"/>
                      </a:lnTo>
                      <a:lnTo>
                        <a:pt x="56" y="45"/>
                      </a:lnTo>
                      <a:lnTo>
                        <a:pt x="55" y="39"/>
                      </a:lnTo>
                      <a:lnTo>
                        <a:pt x="53" y="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57" name="Freeform 30"/>
                <p:cNvSpPr>
                  <a:spLocks/>
                </p:cNvSpPr>
                <p:nvPr/>
              </p:nvSpPr>
              <p:spPr bwMode="auto">
                <a:xfrm>
                  <a:off x="1532" y="3638"/>
                  <a:ext cx="56" cy="78"/>
                </a:xfrm>
                <a:custGeom>
                  <a:avLst/>
                  <a:gdLst>
                    <a:gd name="T0" fmla="*/ 53 w 56"/>
                    <a:gd name="T1" fmla="*/ 32 h 78"/>
                    <a:gd name="T2" fmla="*/ 50 w 56"/>
                    <a:gd name="T3" fmla="*/ 26 h 78"/>
                    <a:gd name="T4" fmla="*/ 47 w 56"/>
                    <a:gd name="T5" fmla="*/ 20 h 78"/>
                    <a:gd name="T6" fmla="*/ 43 w 56"/>
                    <a:gd name="T7" fmla="*/ 13 h 78"/>
                    <a:gd name="T8" fmla="*/ 39 w 56"/>
                    <a:gd name="T9" fmla="*/ 9 h 78"/>
                    <a:gd name="T10" fmla="*/ 34 w 56"/>
                    <a:gd name="T11" fmla="*/ 4 h 78"/>
                    <a:gd name="T12" fmla="*/ 30 w 56"/>
                    <a:gd name="T13" fmla="*/ 2 h 78"/>
                    <a:gd name="T14" fmla="*/ 26 w 56"/>
                    <a:gd name="T15" fmla="*/ 0 h 78"/>
                    <a:gd name="T16" fmla="*/ 21 w 56"/>
                    <a:gd name="T17" fmla="*/ 1 h 78"/>
                    <a:gd name="T18" fmla="*/ 15 w 56"/>
                    <a:gd name="T19" fmla="*/ 1 h 78"/>
                    <a:gd name="T20" fmla="*/ 12 w 56"/>
                    <a:gd name="T21" fmla="*/ 3 h 78"/>
                    <a:gd name="T22" fmla="*/ 7 w 56"/>
                    <a:gd name="T23" fmla="*/ 4 h 78"/>
                    <a:gd name="T24" fmla="*/ 5 w 56"/>
                    <a:gd name="T25" fmla="*/ 9 h 78"/>
                    <a:gd name="T26" fmla="*/ 4 w 56"/>
                    <a:gd name="T27" fmla="*/ 13 h 78"/>
                    <a:gd name="T28" fmla="*/ 1 w 56"/>
                    <a:gd name="T29" fmla="*/ 20 h 78"/>
                    <a:gd name="T30" fmla="*/ 1 w 56"/>
                    <a:gd name="T31" fmla="*/ 27 h 78"/>
                    <a:gd name="T32" fmla="*/ 0 w 56"/>
                    <a:gd name="T33" fmla="*/ 33 h 78"/>
                    <a:gd name="T34" fmla="*/ 1 w 56"/>
                    <a:gd name="T35" fmla="*/ 39 h 78"/>
                    <a:gd name="T36" fmla="*/ 4 w 56"/>
                    <a:gd name="T37" fmla="*/ 46 h 78"/>
                    <a:gd name="T38" fmla="*/ 6 w 56"/>
                    <a:gd name="T39" fmla="*/ 52 h 78"/>
                    <a:gd name="T40" fmla="*/ 9 w 56"/>
                    <a:gd name="T41" fmla="*/ 58 h 78"/>
                    <a:gd name="T42" fmla="*/ 13 w 56"/>
                    <a:gd name="T43" fmla="*/ 65 h 78"/>
                    <a:gd name="T44" fmla="*/ 18 w 56"/>
                    <a:gd name="T45" fmla="*/ 69 h 78"/>
                    <a:gd name="T46" fmla="*/ 22 w 56"/>
                    <a:gd name="T47" fmla="*/ 74 h 78"/>
                    <a:gd name="T48" fmla="*/ 26 w 56"/>
                    <a:gd name="T49" fmla="*/ 76 h 78"/>
                    <a:gd name="T50" fmla="*/ 30 w 56"/>
                    <a:gd name="T51" fmla="*/ 78 h 78"/>
                    <a:gd name="T52" fmla="*/ 35 w 56"/>
                    <a:gd name="T53" fmla="*/ 77 h 78"/>
                    <a:gd name="T54" fmla="*/ 41 w 56"/>
                    <a:gd name="T55" fmla="*/ 77 h 78"/>
                    <a:gd name="T56" fmla="*/ 44 w 56"/>
                    <a:gd name="T57" fmla="*/ 75 h 78"/>
                    <a:gd name="T58" fmla="*/ 49 w 56"/>
                    <a:gd name="T59" fmla="*/ 74 h 78"/>
                    <a:gd name="T60" fmla="*/ 51 w 56"/>
                    <a:gd name="T61" fmla="*/ 69 h 78"/>
                    <a:gd name="T62" fmla="*/ 53 w 56"/>
                    <a:gd name="T63" fmla="*/ 65 h 78"/>
                    <a:gd name="T64" fmla="*/ 55 w 56"/>
                    <a:gd name="T65" fmla="*/ 58 h 78"/>
                    <a:gd name="T66" fmla="*/ 55 w 56"/>
                    <a:gd name="T67" fmla="*/ 51 h 78"/>
                    <a:gd name="T68" fmla="*/ 56 w 56"/>
                    <a:gd name="T69" fmla="*/ 45 h 78"/>
                    <a:gd name="T70" fmla="*/ 55 w 56"/>
                    <a:gd name="T71" fmla="*/ 39 h 78"/>
                    <a:gd name="T72" fmla="*/ 53 w 56"/>
                    <a:gd name="T73" fmla="*/ 32 h 78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56"/>
                    <a:gd name="T112" fmla="*/ 0 h 78"/>
                    <a:gd name="T113" fmla="*/ 56 w 56"/>
                    <a:gd name="T114" fmla="*/ 78 h 78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56" h="78">
                      <a:moveTo>
                        <a:pt x="53" y="32"/>
                      </a:moveTo>
                      <a:lnTo>
                        <a:pt x="50" y="26"/>
                      </a:lnTo>
                      <a:lnTo>
                        <a:pt x="47" y="20"/>
                      </a:lnTo>
                      <a:lnTo>
                        <a:pt x="43" y="13"/>
                      </a:lnTo>
                      <a:lnTo>
                        <a:pt x="39" y="9"/>
                      </a:lnTo>
                      <a:lnTo>
                        <a:pt x="34" y="4"/>
                      </a:lnTo>
                      <a:lnTo>
                        <a:pt x="30" y="2"/>
                      </a:lnTo>
                      <a:lnTo>
                        <a:pt x="26" y="0"/>
                      </a:lnTo>
                      <a:lnTo>
                        <a:pt x="21" y="1"/>
                      </a:lnTo>
                      <a:lnTo>
                        <a:pt x="15" y="1"/>
                      </a:lnTo>
                      <a:lnTo>
                        <a:pt x="12" y="3"/>
                      </a:lnTo>
                      <a:lnTo>
                        <a:pt x="7" y="4"/>
                      </a:lnTo>
                      <a:lnTo>
                        <a:pt x="5" y="9"/>
                      </a:lnTo>
                      <a:lnTo>
                        <a:pt x="4" y="13"/>
                      </a:lnTo>
                      <a:lnTo>
                        <a:pt x="1" y="20"/>
                      </a:lnTo>
                      <a:lnTo>
                        <a:pt x="1" y="27"/>
                      </a:lnTo>
                      <a:lnTo>
                        <a:pt x="0" y="33"/>
                      </a:lnTo>
                      <a:lnTo>
                        <a:pt x="1" y="39"/>
                      </a:lnTo>
                      <a:lnTo>
                        <a:pt x="4" y="46"/>
                      </a:lnTo>
                      <a:lnTo>
                        <a:pt x="6" y="52"/>
                      </a:lnTo>
                      <a:lnTo>
                        <a:pt x="9" y="58"/>
                      </a:lnTo>
                      <a:lnTo>
                        <a:pt x="13" y="65"/>
                      </a:lnTo>
                      <a:lnTo>
                        <a:pt x="18" y="69"/>
                      </a:lnTo>
                      <a:lnTo>
                        <a:pt x="22" y="74"/>
                      </a:lnTo>
                      <a:lnTo>
                        <a:pt x="26" y="76"/>
                      </a:lnTo>
                      <a:lnTo>
                        <a:pt x="30" y="78"/>
                      </a:lnTo>
                      <a:lnTo>
                        <a:pt x="35" y="77"/>
                      </a:lnTo>
                      <a:lnTo>
                        <a:pt x="41" y="77"/>
                      </a:lnTo>
                      <a:lnTo>
                        <a:pt x="44" y="75"/>
                      </a:lnTo>
                      <a:lnTo>
                        <a:pt x="49" y="74"/>
                      </a:lnTo>
                      <a:lnTo>
                        <a:pt x="51" y="69"/>
                      </a:lnTo>
                      <a:lnTo>
                        <a:pt x="53" y="65"/>
                      </a:lnTo>
                      <a:lnTo>
                        <a:pt x="55" y="58"/>
                      </a:lnTo>
                      <a:lnTo>
                        <a:pt x="55" y="51"/>
                      </a:lnTo>
                      <a:lnTo>
                        <a:pt x="56" y="45"/>
                      </a:lnTo>
                      <a:lnTo>
                        <a:pt x="55" y="39"/>
                      </a:lnTo>
                      <a:lnTo>
                        <a:pt x="53" y="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58" name="Freeform 31"/>
                <p:cNvSpPr>
                  <a:spLocks/>
                </p:cNvSpPr>
                <p:nvPr/>
              </p:nvSpPr>
              <p:spPr bwMode="auto">
                <a:xfrm>
                  <a:off x="1738" y="3439"/>
                  <a:ext cx="56" cy="78"/>
                </a:xfrm>
                <a:custGeom>
                  <a:avLst/>
                  <a:gdLst>
                    <a:gd name="T0" fmla="*/ 53 w 56"/>
                    <a:gd name="T1" fmla="*/ 46 h 78"/>
                    <a:gd name="T2" fmla="*/ 55 w 56"/>
                    <a:gd name="T3" fmla="*/ 39 h 78"/>
                    <a:gd name="T4" fmla="*/ 56 w 56"/>
                    <a:gd name="T5" fmla="*/ 33 h 78"/>
                    <a:gd name="T6" fmla="*/ 55 w 56"/>
                    <a:gd name="T7" fmla="*/ 27 h 78"/>
                    <a:gd name="T8" fmla="*/ 55 w 56"/>
                    <a:gd name="T9" fmla="*/ 20 h 78"/>
                    <a:gd name="T10" fmla="*/ 53 w 56"/>
                    <a:gd name="T11" fmla="*/ 13 h 78"/>
                    <a:gd name="T12" fmla="*/ 51 w 56"/>
                    <a:gd name="T13" fmla="*/ 9 h 78"/>
                    <a:gd name="T14" fmla="*/ 49 w 56"/>
                    <a:gd name="T15" fmla="*/ 4 h 78"/>
                    <a:gd name="T16" fmla="*/ 44 w 56"/>
                    <a:gd name="T17" fmla="*/ 3 h 78"/>
                    <a:gd name="T18" fmla="*/ 41 w 56"/>
                    <a:gd name="T19" fmla="*/ 1 h 78"/>
                    <a:gd name="T20" fmla="*/ 35 w 56"/>
                    <a:gd name="T21" fmla="*/ 1 h 78"/>
                    <a:gd name="T22" fmla="*/ 30 w 56"/>
                    <a:gd name="T23" fmla="*/ 0 h 78"/>
                    <a:gd name="T24" fmla="*/ 26 w 56"/>
                    <a:gd name="T25" fmla="*/ 2 h 78"/>
                    <a:gd name="T26" fmla="*/ 22 w 56"/>
                    <a:gd name="T27" fmla="*/ 4 h 78"/>
                    <a:gd name="T28" fmla="*/ 18 w 56"/>
                    <a:gd name="T29" fmla="*/ 9 h 78"/>
                    <a:gd name="T30" fmla="*/ 13 w 56"/>
                    <a:gd name="T31" fmla="*/ 13 h 78"/>
                    <a:gd name="T32" fmla="*/ 9 w 56"/>
                    <a:gd name="T33" fmla="*/ 20 h 78"/>
                    <a:gd name="T34" fmla="*/ 6 w 56"/>
                    <a:gd name="T35" fmla="*/ 26 h 78"/>
                    <a:gd name="T36" fmla="*/ 4 w 56"/>
                    <a:gd name="T37" fmla="*/ 32 h 78"/>
                    <a:gd name="T38" fmla="*/ 1 w 56"/>
                    <a:gd name="T39" fmla="*/ 39 h 78"/>
                    <a:gd name="T40" fmla="*/ 0 w 56"/>
                    <a:gd name="T41" fmla="*/ 45 h 78"/>
                    <a:gd name="T42" fmla="*/ 1 w 56"/>
                    <a:gd name="T43" fmla="*/ 51 h 78"/>
                    <a:gd name="T44" fmla="*/ 1 w 56"/>
                    <a:gd name="T45" fmla="*/ 58 h 78"/>
                    <a:gd name="T46" fmla="*/ 4 w 56"/>
                    <a:gd name="T47" fmla="*/ 65 h 78"/>
                    <a:gd name="T48" fmla="*/ 5 w 56"/>
                    <a:gd name="T49" fmla="*/ 69 h 78"/>
                    <a:gd name="T50" fmla="*/ 7 w 56"/>
                    <a:gd name="T51" fmla="*/ 74 h 78"/>
                    <a:gd name="T52" fmla="*/ 12 w 56"/>
                    <a:gd name="T53" fmla="*/ 75 h 78"/>
                    <a:gd name="T54" fmla="*/ 15 w 56"/>
                    <a:gd name="T55" fmla="*/ 77 h 78"/>
                    <a:gd name="T56" fmla="*/ 21 w 56"/>
                    <a:gd name="T57" fmla="*/ 77 h 78"/>
                    <a:gd name="T58" fmla="*/ 26 w 56"/>
                    <a:gd name="T59" fmla="*/ 78 h 78"/>
                    <a:gd name="T60" fmla="*/ 30 w 56"/>
                    <a:gd name="T61" fmla="*/ 76 h 78"/>
                    <a:gd name="T62" fmla="*/ 34 w 56"/>
                    <a:gd name="T63" fmla="*/ 74 h 78"/>
                    <a:gd name="T64" fmla="*/ 39 w 56"/>
                    <a:gd name="T65" fmla="*/ 69 h 78"/>
                    <a:gd name="T66" fmla="*/ 43 w 56"/>
                    <a:gd name="T67" fmla="*/ 65 h 78"/>
                    <a:gd name="T68" fmla="*/ 47 w 56"/>
                    <a:gd name="T69" fmla="*/ 58 h 78"/>
                    <a:gd name="T70" fmla="*/ 50 w 56"/>
                    <a:gd name="T71" fmla="*/ 52 h 78"/>
                    <a:gd name="T72" fmla="*/ 53 w 56"/>
                    <a:gd name="T73" fmla="*/ 46 h 78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56"/>
                    <a:gd name="T112" fmla="*/ 0 h 78"/>
                    <a:gd name="T113" fmla="*/ 56 w 56"/>
                    <a:gd name="T114" fmla="*/ 78 h 78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56" h="78">
                      <a:moveTo>
                        <a:pt x="53" y="46"/>
                      </a:moveTo>
                      <a:lnTo>
                        <a:pt x="55" y="39"/>
                      </a:lnTo>
                      <a:lnTo>
                        <a:pt x="56" y="33"/>
                      </a:lnTo>
                      <a:lnTo>
                        <a:pt x="55" y="27"/>
                      </a:lnTo>
                      <a:lnTo>
                        <a:pt x="55" y="20"/>
                      </a:lnTo>
                      <a:lnTo>
                        <a:pt x="53" y="13"/>
                      </a:lnTo>
                      <a:lnTo>
                        <a:pt x="51" y="9"/>
                      </a:lnTo>
                      <a:lnTo>
                        <a:pt x="49" y="4"/>
                      </a:lnTo>
                      <a:lnTo>
                        <a:pt x="44" y="3"/>
                      </a:lnTo>
                      <a:lnTo>
                        <a:pt x="41" y="1"/>
                      </a:lnTo>
                      <a:lnTo>
                        <a:pt x="35" y="1"/>
                      </a:lnTo>
                      <a:lnTo>
                        <a:pt x="30" y="0"/>
                      </a:lnTo>
                      <a:lnTo>
                        <a:pt x="26" y="2"/>
                      </a:lnTo>
                      <a:lnTo>
                        <a:pt x="22" y="4"/>
                      </a:lnTo>
                      <a:lnTo>
                        <a:pt x="18" y="9"/>
                      </a:lnTo>
                      <a:lnTo>
                        <a:pt x="13" y="13"/>
                      </a:lnTo>
                      <a:lnTo>
                        <a:pt x="9" y="20"/>
                      </a:lnTo>
                      <a:lnTo>
                        <a:pt x="6" y="26"/>
                      </a:lnTo>
                      <a:lnTo>
                        <a:pt x="4" y="32"/>
                      </a:lnTo>
                      <a:lnTo>
                        <a:pt x="1" y="39"/>
                      </a:lnTo>
                      <a:lnTo>
                        <a:pt x="0" y="45"/>
                      </a:lnTo>
                      <a:lnTo>
                        <a:pt x="1" y="51"/>
                      </a:lnTo>
                      <a:lnTo>
                        <a:pt x="1" y="58"/>
                      </a:lnTo>
                      <a:lnTo>
                        <a:pt x="4" y="65"/>
                      </a:lnTo>
                      <a:lnTo>
                        <a:pt x="5" y="69"/>
                      </a:lnTo>
                      <a:lnTo>
                        <a:pt x="7" y="74"/>
                      </a:lnTo>
                      <a:lnTo>
                        <a:pt x="12" y="75"/>
                      </a:lnTo>
                      <a:lnTo>
                        <a:pt x="15" y="77"/>
                      </a:lnTo>
                      <a:lnTo>
                        <a:pt x="21" y="77"/>
                      </a:lnTo>
                      <a:lnTo>
                        <a:pt x="26" y="78"/>
                      </a:lnTo>
                      <a:lnTo>
                        <a:pt x="30" y="76"/>
                      </a:lnTo>
                      <a:lnTo>
                        <a:pt x="34" y="74"/>
                      </a:lnTo>
                      <a:lnTo>
                        <a:pt x="39" y="69"/>
                      </a:lnTo>
                      <a:lnTo>
                        <a:pt x="43" y="65"/>
                      </a:lnTo>
                      <a:lnTo>
                        <a:pt x="47" y="58"/>
                      </a:lnTo>
                      <a:lnTo>
                        <a:pt x="50" y="52"/>
                      </a:lnTo>
                      <a:lnTo>
                        <a:pt x="53" y="4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59" name="Freeform 32"/>
                <p:cNvSpPr>
                  <a:spLocks/>
                </p:cNvSpPr>
                <p:nvPr/>
              </p:nvSpPr>
              <p:spPr bwMode="auto">
                <a:xfrm>
                  <a:off x="1708" y="3557"/>
                  <a:ext cx="56" cy="78"/>
                </a:xfrm>
                <a:custGeom>
                  <a:avLst/>
                  <a:gdLst>
                    <a:gd name="T0" fmla="*/ 53 w 56"/>
                    <a:gd name="T1" fmla="*/ 46 h 78"/>
                    <a:gd name="T2" fmla="*/ 55 w 56"/>
                    <a:gd name="T3" fmla="*/ 39 h 78"/>
                    <a:gd name="T4" fmla="*/ 56 w 56"/>
                    <a:gd name="T5" fmla="*/ 33 h 78"/>
                    <a:gd name="T6" fmla="*/ 55 w 56"/>
                    <a:gd name="T7" fmla="*/ 27 h 78"/>
                    <a:gd name="T8" fmla="*/ 55 w 56"/>
                    <a:gd name="T9" fmla="*/ 20 h 78"/>
                    <a:gd name="T10" fmla="*/ 53 w 56"/>
                    <a:gd name="T11" fmla="*/ 13 h 78"/>
                    <a:gd name="T12" fmla="*/ 51 w 56"/>
                    <a:gd name="T13" fmla="*/ 9 h 78"/>
                    <a:gd name="T14" fmla="*/ 49 w 56"/>
                    <a:gd name="T15" fmla="*/ 4 h 78"/>
                    <a:gd name="T16" fmla="*/ 44 w 56"/>
                    <a:gd name="T17" fmla="*/ 3 h 78"/>
                    <a:gd name="T18" fmla="*/ 41 w 56"/>
                    <a:gd name="T19" fmla="*/ 1 h 78"/>
                    <a:gd name="T20" fmla="*/ 35 w 56"/>
                    <a:gd name="T21" fmla="*/ 1 h 78"/>
                    <a:gd name="T22" fmla="*/ 30 w 56"/>
                    <a:gd name="T23" fmla="*/ 0 h 78"/>
                    <a:gd name="T24" fmla="*/ 26 w 56"/>
                    <a:gd name="T25" fmla="*/ 2 h 78"/>
                    <a:gd name="T26" fmla="*/ 22 w 56"/>
                    <a:gd name="T27" fmla="*/ 4 h 78"/>
                    <a:gd name="T28" fmla="*/ 18 w 56"/>
                    <a:gd name="T29" fmla="*/ 9 h 78"/>
                    <a:gd name="T30" fmla="*/ 13 w 56"/>
                    <a:gd name="T31" fmla="*/ 13 h 78"/>
                    <a:gd name="T32" fmla="*/ 9 w 56"/>
                    <a:gd name="T33" fmla="*/ 20 h 78"/>
                    <a:gd name="T34" fmla="*/ 6 w 56"/>
                    <a:gd name="T35" fmla="*/ 26 h 78"/>
                    <a:gd name="T36" fmla="*/ 4 w 56"/>
                    <a:gd name="T37" fmla="*/ 32 h 78"/>
                    <a:gd name="T38" fmla="*/ 1 w 56"/>
                    <a:gd name="T39" fmla="*/ 39 h 78"/>
                    <a:gd name="T40" fmla="*/ 0 w 56"/>
                    <a:gd name="T41" fmla="*/ 45 h 78"/>
                    <a:gd name="T42" fmla="*/ 1 w 56"/>
                    <a:gd name="T43" fmla="*/ 51 h 78"/>
                    <a:gd name="T44" fmla="*/ 1 w 56"/>
                    <a:gd name="T45" fmla="*/ 58 h 78"/>
                    <a:gd name="T46" fmla="*/ 4 w 56"/>
                    <a:gd name="T47" fmla="*/ 65 h 78"/>
                    <a:gd name="T48" fmla="*/ 5 w 56"/>
                    <a:gd name="T49" fmla="*/ 69 h 78"/>
                    <a:gd name="T50" fmla="*/ 7 w 56"/>
                    <a:gd name="T51" fmla="*/ 74 h 78"/>
                    <a:gd name="T52" fmla="*/ 12 w 56"/>
                    <a:gd name="T53" fmla="*/ 75 h 78"/>
                    <a:gd name="T54" fmla="*/ 15 w 56"/>
                    <a:gd name="T55" fmla="*/ 77 h 78"/>
                    <a:gd name="T56" fmla="*/ 21 w 56"/>
                    <a:gd name="T57" fmla="*/ 77 h 78"/>
                    <a:gd name="T58" fmla="*/ 26 w 56"/>
                    <a:gd name="T59" fmla="*/ 78 h 78"/>
                    <a:gd name="T60" fmla="*/ 30 w 56"/>
                    <a:gd name="T61" fmla="*/ 76 h 78"/>
                    <a:gd name="T62" fmla="*/ 34 w 56"/>
                    <a:gd name="T63" fmla="*/ 74 h 78"/>
                    <a:gd name="T64" fmla="*/ 39 w 56"/>
                    <a:gd name="T65" fmla="*/ 69 h 78"/>
                    <a:gd name="T66" fmla="*/ 43 w 56"/>
                    <a:gd name="T67" fmla="*/ 65 h 78"/>
                    <a:gd name="T68" fmla="*/ 47 w 56"/>
                    <a:gd name="T69" fmla="*/ 58 h 78"/>
                    <a:gd name="T70" fmla="*/ 50 w 56"/>
                    <a:gd name="T71" fmla="*/ 52 h 78"/>
                    <a:gd name="T72" fmla="*/ 53 w 56"/>
                    <a:gd name="T73" fmla="*/ 46 h 78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56"/>
                    <a:gd name="T112" fmla="*/ 0 h 78"/>
                    <a:gd name="T113" fmla="*/ 56 w 56"/>
                    <a:gd name="T114" fmla="*/ 78 h 78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56" h="78">
                      <a:moveTo>
                        <a:pt x="53" y="46"/>
                      </a:moveTo>
                      <a:lnTo>
                        <a:pt x="55" y="39"/>
                      </a:lnTo>
                      <a:lnTo>
                        <a:pt x="56" y="33"/>
                      </a:lnTo>
                      <a:lnTo>
                        <a:pt x="55" y="27"/>
                      </a:lnTo>
                      <a:lnTo>
                        <a:pt x="55" y="20"/>
                      </a:lnTo>
                      <a:lnTo>
                        <a:pt x="53" y="13"/>
                      </a:lnTo>
                      <a:lnTo>
                        <a:pt x="51" y="9"/>
                      </a:lnTo>
                      <a:lnTo>
                        <a:pt x="49" y="4"/>
                      </a:lnTo>
                      <a:lnTo>
                        <a:pt x="44" y="3"/>
                      </a:lnTo>
                      <a:lnTo>
                        <a:pt x="41" y="1"/>
                      </a:lnTo>
                      <a:lnTo>
                        <a:pt x="35" y="1"/>
                      </a:lnTo>
                      <a:lnTo>
                        <a:pt x="30" y="0"/>
                      </a:lnTo>
                      <a:lnTo>
                        <a:pt x="26" y="2"/>
                      </a:lnTo>
                      <a:lnTo>
                        <a:pt x="22" y="4"/>
                      </a:lnTo>
                      <a:lnTo>
                        <a:pt x="18" y="9"/>
                      </a:lnTo>
                      <a:lnTo>
                        <a:pt x="13" y="13"/>
                      </a:lnTo>
                      <a:lnTo>
                        <a:pt x="9" y="20"/>
                      </a:lnTo>
                      <a:lnTo>
                        <a:pt x="6" y="26"/>
                      </a:lnTo>
                      <a:lnTo>
                        <a:pt x="4" y="32"/>
                      </a:lnTo>
                      <a:lnTo>
                        <a:pt x="1" y="39"/>
                      </a:lnTo>
                      <a:lnTo>
                        <a:pt x="0" y="45"/>
                      </a:lnTo>
                      <a:lnTo>
                        <a:pt x="1" y="51"/>
                      </a:lnTo>
                      <a:lnTo>
                        <a:pt x="1" y="58"/>
                      </a:lnTo>
                      <a:lnTo>
                        <a:pt x="4" y="65"/>
                      </a:lnTo>
                      <a:lnTo>
                        <a:pt x="5" y="69"/>
                      </a:lnTo>
                      <a:lnTo>
                        <a:pt x="7" y="74"/>
                      </a:lnTo>
                      <a:lnTo>
                        <a:pt x="12" y="75"/>
                      </a:lnTo>
                      <a:lnTo>
                        <a:pt x="15" y="77"/>
                      </a:lnTo>
                      <a:lnTo>
                        <a:pt x="21" y="77"/>
                      </a:lnTo>
                      <a:lnTo>
                        <a:pt x="26" y="78"/>
                      </a:lnTo>
                      <a:lnTo>
                        <a:pt x="30" y="76"/>
                      </a:lnTo>
                      <a:lnTo>
                        <a:pt x="34" y="74"/>
                      </a:lnTo>
                      <a:lnTo>
                        <a:pt x="39" y="69"/>
                      </a:lnTo>
                      <a:lnTo>
                        <a:pt x="43" y="65"/>
                      </a:lnTo>
                      <a:lnTo>
                        <a:pt x="47" y="58"/>
                      </a:lnTo>
                      <a:lnTo>
                        <a:pt x="50" y="52"/>
                      </a:lnTo>
                      <a:lnTo>
                        <a:pt x="53" y="4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1677" y="3664"/>
                  <a:ext cx="56" cy="78"/>
                </a:xfrm>
                <a:custGeom>
                  <a:avLst/>
                  <a:gdLst>
                    <a:gd name="T0" fmla="*/ 53 w 56"/>
                    <a:gd name="T1" fmla="*/ 46 h 78"/>
                    <a:gd name="T2" fmla="*/ 55 w 56"/>
                    <a:gd name="T3" fmla="*/ 39 h 78"/>
                    <a:gd name="T4" fmla="*/ 56 w 56"/>
                    <a:gd name="T5" fmla="*/ 33 h 78"/>
                    <a:gd name="T6" fmla="*/ 55 w 56"/>
                    <a:gd name="T7" fmla="*/ 27 h 78"/>
                    <a:gd name="T8" fmla="*/ 55 w 56"/>
                    <a:gd name="T9" fmla="*/ 20 h 78"/>
                    <a:gd name="T10" fmla="*/ 53 w 56"/>
                    <a:gd name="T11" fmla="*/ 13 h 78"/>
                    <a:gd name="T12" fmla="*/ 51 w 56"/>
                    <a:gd name="T13" fmla="*/ 9 h 78"/>
                    <a:gd name="T14" fmla="*/ 49 w 56"/>
                    <a:gd name="T15" fmla="*/ 4 h 78"/>
                    <a:gd name="T16" fmla="*/ 44 w 56"/>
                    <a:gd name="T17" fmla="*/ 3 h 78"/>
                    <a:gd name="T18" fmla="*/ 41 w 56"/>
                    <a:gd name="T19" fmla="*/ 1 h 78"/>
                    <a:gd name="T20" fmla="*/ 35 w 56"/>
                    <a:gd name="T21" fmla="*/ 1 h 78"/>
                    <a:gd name="T22" fmla="*/ 30 w 56"/>
                    <a:gd name="T23" fmla="*/ 0 h 78"/>
                    <a:gd name="T24" fmla="*/ 26 w 56"/>
                    <a:gd name="T25" fmla="*/ 2 h 78"/>
                    <a:gd name="T26" fmla="*/ 22 w 56"/>
                    <a:gd name="T27" fmla="*/ 4 h 78"/>
                    <a:gd name="T28" fmla="*/ 18 w 56"/>
                    <a:gd name="T29" fmla="*/ 9 h 78"/>
                    <a:gd name="T30" fmla="*/ 13 w 56"/>
                    <a:gd name="T31" fmla="*/ 13 h 78"/>
                    <a:gd name="T32" fmla="*/ 9 w 56"/>
                    <a:gd name="T33" fmla="*/ 20 h 78"/>
                    <a:gd name="T34" fmla="*/ 6 w 56"/>
                    <a:gd name="T35" fmla="*/ 26 h 78"/>
                    <a:gd name="T36" fmla="*/ 4 w 56"/>
                    <a:gd name="T37" fmla="*/ 32 h 78"/>
                    <a:gd name="T38" fmla="*/ 1 w 56"/>
                    <a:gd name="T39" fmla="*/ 39 h 78"/>
                    <a:gd name="T40" fmla="*/ 0 w 56"/>
                    <a:gd name="T41" fmla="*/ 45 h 78"/>
                    <a:gd name="T42" fmla="*/ 1 w 56"/>
                    <a:gd name="T43" fmla="*/ 51 h 78"/>
                    <a:gd name="T44" fmla="*/ 1 w 56"/>
                    <a:gd name="T45" fmla="*/ 58 h 78"/>
                    <a:gd name="T46" fmla="*/ 4 w 56"/>
                    <a:gd name="T47" fmla="*/ 65 h 78"/>
                    <a:gd name="T48" fmla="*/ 5 w 56"/>
                    <a:gd name="T49" fmla="*/ 69 h 78"/>
                    <a:gd name="T50" fmla="*/ 7 w 56"/>
                    <a:gd name="T51" fmla="*/ 74 h 78"/>
                    <a:gd name="T52" fmla="*/ 12 w 56"/>
                    <a:gd name="T53" fmla="*/ 75 h 78"/>
                    <a:gd name="T54" fmla="*/ 15 w 56"/>
                    <a:gd name="T55" fmla="*/ 77 h 78"/>
                    <a:gd name="T56" fmla="*/ 21 w 56"/>
                    <a:gd name="T57" fmla="*/ 77 h 78"/>
                    <a:gd name="T58" fmla="*/ 26 w 56"/>
                    <a:gd name="T59" fmla="*/ 78 h 78"/>
                    <a:gd name="T60" fmla="*/ 30 w 56"/>
                    <a:gd name="T61" fmla="*/ 76 h 78"/>
                    <a:gd name="T62" fmla="*/ 34 w 56"/>
                    <a:gd name="T63" fmla="*/ 74 h 78"/>
                    <a:gd name="T64" fmla="*/ 39 w 56"/>
                    <a:gd name="T65" fmla="*/ 69 h 78"/>
                    <a:gd name="T66" fmla="*/ 43 w 56"/>
                    <a:gd name="T67" fmla="*/ 65 h 78"/>
                    <a:gd name="T68" fmla="*/ 47 w 56"/>
                    <a:gd name="T69" fmla="*/ 58 h 78"/>
                    <a:gd name="T70" fmla="*/ 50 w 56"/>
                    <a:gd name="T71" fmla="*/ 52 h 78"/>
                    <a:gd name="T72" fmla="*/ 53 w 56"/>
                    <a:gd name="T73" fmla="*/ 46 h 78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56"/>
                    <a:gd name="T112" fmla="*/ 0 h 78"/>
                    <a:gd name="T113" fmla="*/ 56 w 56"/>
                    <a:gd name="T114" fmla="*/ 78 h 78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56" h="78">
                      <a:moveTo>
                        <a:pt x="53" y="46"/>
                      </a:moveTo>
                      <a:lnTo>
                        <a:pt x="55" y="39"/>
                      </a:lnTo>
                      <a:lnTo>
                        <a:pt x="56" y="33"/>
                      </a:lnTo>
                      <a:lnTo>
                        <a:pt x="55" y="27"/>
                      </a:lnTo>
                      <a:lnTo>
                        <a:pt x="55" y="20"/>
                      </a:lnTo>
                      <a:lnTo>
                        <a:pt x="53" y="13"/>
                      </a:lnTo>
                      <a:lnTo>
                        <a:pt x="51" y="9"/>
                      </a:lnTo>
                      <a:lnTo>
                        <a:pt x="49" y="4"/>
                      </a:lnTo>
                      <a:lnTo>
                        <a:pt x="44" y="3"/>
                      </a:lnTo>
                      <a:lnTo>
                        <a:pt x="41" y="1"/>
                      </a:lnTo>
                      <a:lnTo>
                        <a:pt x="35" y="1"/>
                      </a:lnTo>
                      <a:lnTo>
                        <a:pt x="30" y="0"/>
                      </a:lnTo>
                      <a:lnTo>
                        <a:pt x="26" y="2"/>
                      </a:lnTo>
                      <a:lnTo>
                        <a:pt x="22" y="4"/>
                      </a:lnTo>
                      <a:lnTo>
                        <a:pt x="18" y="9"/>
                      </a:lnTo>
                      <a:lnTo>
                        <a:pt x="13" y="13"/>
                      </a:lnTo>
                      <a:lnTo>
                        <a:pt x="9" y="20"/>
                      </a:lnTo>
                      <a:lnTo>
                        <a:pt x="6" y="26"/>
                      </a:lnTo>
                      <a:lnTo>
                        <a:pt x="4" y="32"/>
                      </a:lnTo>
                      <a:lnTo>
                        <a:pt x="1" y="39"/>
                      </a:lnTo>
                      <a:lnTo>
                        <a:pt x="0" y="45"/>
                      </a:lnTo>
                      <a:lnTo>
                        <a:pt x="1" y="51"/>
                      </a:lnTo>
                      <a:lnTo>
                        <a:pt x="1" y="58"/>
                      </a:lnTo>
                      <a:lnTo>
                        <a:pt x="4" y="65"/>
                      </a:lnTo>
                      <a:lnTo>
                        <a:pt x="5" y="69"/>
                      </a:lnTo>
                      <a:lnTo>
                        <a:pt x="7" y="74"/>
                      </a:lnTo>
                      <a:lnTo>
                        <a:pt x="12" y="75"/>
                      </a:lnTo>
                      <a:lnTo>
                        <a:pt x="15" y="77"/>
                      </a:lnTo>
                      <a:lnTo>
                        <a:pt x="21" y="77"/>
                      </a:lnTo>
                      <a:lnTo>
                        <a:pt x="26" y="78"/>
                      </a:lnTo>
                      <a:lnTo>
                        <a:pt x="30" y="76"/>
                      </a:lnTo>
                      <a:lnTo>
                        <a:pt x="34" y="74"/>
                      </a:lnTo>
                      <a:lnTo>
                        <a:pt x="39" y="69"/>
                      </a:lnTo>
                      <a:lnTo>
                        <a:pt x="43" y="65"/>
                      </a:lnTo>
                      <a:lnTo>
                        <a:pt x="47" y="58"/>
                      </a:lnTo>
                      <a:lnTo>
                        <a:pt x="50" y="52"/>
                      </a:lnTo>
                      <a:lnTo>
                        <a:pt x="53" y="4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61" name="Freeform 34"/>
                <p:cNvSpPr>
                  <a:spLocks/>
                </p:cNvSpPr>
                <p:nvPr/>
              </p:nvSpPr>
              <p:spPr bwMode="auto">
                <a:xfrm>
                  <a:off x="1549" y="3455"/>
                  <a:ext cx="78" cy="56"/>
                </a:xfrm>
                <a:custGeom>
                  <a:avLst/>
                  <a:gdLst>
                    <a:gd name="T0" fmla="*/ 32 w 78"/>
                    <a:gd name="T1" fmla="*/ 53 h 56"/>
                    <a:gd name="T2" fmla="*/ 39 w 78"/>
                    <a:gd name="T3" fmla="*/ 55 h 56"/>
                    <a:gd name="T4" fmla="*/ 45 w 78"/>
                    <a:gd name="T5" fmla="*/ 56 h 56"/>
                    <a:gd name="T6" fmla="*/ 51 w 78"/>
                    <a:gd name="T7" fmla="*/ 55 h 56"/>
                    <a:gd name="T8" fmla="*/ 58 w 78"/>
                    <a:gd name="T9" fmla="*/ 55 h 56"/>
                    <a:gd name="T10" fmla="*/ 65 w 78"/>
                    <a:gd name="T11" fmla="*/ 53 h 56"/>
                    <a:gd name="T12" fmla="*/ 69 w 78"/>
                    <a:gd name="T13" fmla="*/ 51 h 56"/>
                    <a:gd name="T14" fmla="*/ 74 w 78"/>
                    <a:gd name="T15" fmla="*/ 49 h 56"/>
                    <a:gd name="T16" fmla="*/ 75 w 78"/>
                    <a:gd name="T17" fmla="*/ 44 h 56"/>
                    <a:gd name="T18" fmla="*/ 77 w 78"/>
                    <a:gd name="T19" fmla="*/ 41 h 56"/>
                    <a:gd name="T20" fmla="*/ 77 w 78"/>
                    <a:gd name="T21" fmla="*/ 35 h 56"/>
                    <a:gd name="T22" fmla="*/ 78 w 78"/>
                    <a:gd name="T23" fmla="*/ 30 h 56"/>
                    <a:gd name="T24" fmla="*/ 76 w 78"/>
                    <a:gd name="T25" fmla="*/ 26 h 56"/>
                    <a:gd name="T26" fmla="*/ 74 w 78"/>
                    <a:gd name="T27" fmla="*/ 22 h 56"/>
                    <a:gd name="T28" fmla="*/ 69 w 78"/>
                    <a:gd name="T29" fmla="*/ 18 h 56"/>
                    <a:gd name="T30" fmla="*/ 65 w 78"/>
                    <a:gd name="T31" fmla="*/ 13 h 56"/>
                    <a:gd name="T32" fmla="*/ 58 w 78"/>
                    <a:gd name="T33" fmla="*/ 9 h 56"/>
                    <a:gd name="T34" fmla="*/ 52 w 78"/>
                    <a:gd name="T35" fmla="*/ 6 h 56"/>
                    <a:gd name="T36" fmla="*/ 46 w 78"/>
                    <a:gd name="T37" fmla="*/ 4 h 56"/>
                    <a:gd name="T38" fmla="*/ 39 w 78"/>
                    <a:gd name="T39" fmla="*/ 1 h 56"/>
                    <a:gd name="T40" fmla="*/ 33 w 78"/>
                    <a:gd name="T41" fmla="*/ 0 h 56"/>
                    <a:gd name="T42" fmla="*/ 27 w 78"/>
                    <a:gd name="T43" fmla="*/ 1 h 56"/>
                    <a:gd name="T44" fmla="*/ 20 w 78"/>
                    <a:gd name="T45" fmla="*/ 1 h 56"/>
                    <a:gd name="T46" fmla="*/ 13 w 78"/>
                    <a:gd name="T47" fmla="*/ 4 h 56"/>
                    <a:gd name="T48" fmla="*/ 9 w 78"/>
                    <a:gd name="T49" fmla="*/ 5 h 56"/>
                    <a:gd name="T50" fmla="*/ 4 w 78"/>
                    <a:gd name="T51" fmla="*/ 7 h 56"/>
                    <a:gd name="T52" fmla="*/ 3 w 78"/>
                    <a:gd name="T53" fmla="*/ 12 h 56"/>
                    <a:gd name="T54" fmla="*/ 1 w 78"/>
                    <a:gd name="T55" fmla="*/ 15 h 56"/>
                    <a:gd name="T56" fmla="*/ 1 w 78"/>
                    <a:gd name="T57" fmla="*/ 21 h 56"/>
                    <a:gd name="T58" fmla="*/ 0 w 78"/>
                    <a:gd name="T59" fmla="*/ 26 h 56"/>
                    <a:gd name="T60" fmla="*/ 2 w 78"/>
                    <a:gd name="T61" fmla="*/ 30 h 56"/>
                    <a:gd name="T62" fmla="*/ 4 w 78"/>
                    <a:gd name="T63" fmla="*/ 34 h 56"/>
                    <a:gd name="T64" fmla="*/ 9 w 78"/>
                    <a:gd name="T65" fmla="*/ 39 h 56"/>
                    <a:gd name="T66" fmla="*/ 13 w 78"/>
                    <a:gd name="T67" fmla="*/ 43 h 56"/>
                    <a:gd name="T68" fmla="*/ 20 w 78"/>
                    <a:gd name="T69" fmla="*/ 47 h 56"/>
                    <a:gd name="T70" fmla="*/ 26 w 78"/>
                    <a:gd name="T71" fmla="*/ 50 h 56"/>
                    <a:gd name="T72" fmla="*/ 32 w 78"/>
                    <a:gd name="T73" fmla="*/ 53 h 5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78"/>
                    <a:gd name="T112" fmla="*/ 0 h 56"/>
                    <a:gd name="T113" fmla="*/ 78 w 78"/>
                    <a:gd name="T114" fmla="*/ 56 h 5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78" h="56">
                      <a:moveTo>
                        <a:pt x="32" y="53"/>
                      </a:moveTo>
                      <a:lnTo>
                        <a:pt x="39" y="55"/>
                      </a:lnTo>
                      <a:lnTo>
                        <a:pt x="45" y="56"/>
                      </a:lnTo>
                      <a:lnTo>
                        <a:pt x="51" y="55"/>
                      </a:lnTo>
                      <a:lnTo>
                        <a:pt x="58" y="55"/>
                      </a:lnTo>
                      <a:lnTo>
                        <a:pt x="65" y="53"/>
                      </a:lnTo>
                      <a:lnTo>
                        <a:pt x="69" y="51"/>
                      </a:lnTo>
                      <a:lnTo>
                        <a:pt x="74" y="49"/>
                      </a:lnTo>
                      <a:lnTo>
                        <a:pt x="75" y="44"/>
                      </a:lnTo>
                      <a:lnTo>
                        <a:pt x="77" y="41"/>
                      </a:lnTo>
                      <a:lnTo>
                        <a:pt x="77" y="35"/>
                      </a:lnTo>
                      <a:lnTo>
                        <a:pt x="78" y="30"/>
                      </a:lnTo>
                      <a:lnTo>
                        <a:pt x="76" y="26"/>
                      </a:lnTo>
                      <a:lnTo>
                        <a:pt x="74" y="22"/>
                      </a:lnTo>
                      <a:lnTo>
                        <a:pt x="69" y="18"/>
                      </a:lnTo>
                      <a:lnTo>
                        <a:pt x="65" y="13"/>
                      </a:lnTo>
                      <a:lnTo>
                        <a:pt x="58" y="9"/>
                      </a:lnTo>
                      <a:lnTo>
                        <a:pt x="52" y="6"/>
                      </a:lnTo>
                      <a:lnTo>
                        <a:pt x="46" y="4"/>
                      </a:lnTo>
                      <a:lnTo>
                        <a:pt x="39" y="1"/>
                      </a:lnTo>
                      <a:lnTo>
                        <a:pt x="33" y="0"/>
                      </a:lnTo>
                      <a:lnTo>
                        <a:pt x="27" y="1"/>
                      </a:lnTo>
                      <a:lnTo>
                        <a:pt x="20" y="1"/>
                      </a:lnTo>
                      <a:lnTo>
                        <a:pt x="13" y="4"/>
                      </a:lnTo>
                      <a:lnTo>
                        <a:pt x="9" y="5"/>
                      </a:lnTo>
                      <a:lnTo>
                        <a:pt x="4" y="7"/>
                      </a:lnTo>
                      <a:lnTo>
                        <a:pt x="3" y="12"/>
                      </a:lnTo>
                      <a:lnTo>
                        <a:pt x="1" y="15"/>
                      </a:lnTo>
                      <a:lnTo>
                        <a:pt x="1" y="21"/>
                      </a:lnTo>
                      <a:lnTo>
                        <a:pt x="0" y="26"/>
                      </a:lnTo>
                      <a:lnTo>
                        <a:pt x="2" y="30"/>
                      </a:lnTo>
                      <a:lnTo>
                        <a:pt x="4" y="34"/>
                      </a:lnTo>
                      <a:lnTo>
                        <a:pt x="9" y="39"/>
                      </a:lnTo>
                      <a:lnTo>
                        <a:pt x="13" y="43"/>
                      </a:lnTo>
                      <a:lnTo>
                        <a:pt x="20" y="47"/>
                      </a:lnTo>
                      <a:lnTo>
                        <a:pt x="26" y="50"/>
                      </a:lnTo>
                      <a:lnTo>
                        <a:pt x="32" y="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62" name="Freeform 35"/>
                <p:cNvSpPr>
                  <a:spLocks/>
                </p:cNvSpPr>
                <p:nvPr/>
              </p:nvSpPr>
              <p:spPr bwMode="auto">
                <a:xfrm>
                  <a:off x="1441" y="3401"/>
                  <a:ext cx="78" cy="56"/>
                </a:xfrm>
                <a:custGeom>
                  <a:avLst/>
                  <a:gdLst>
                    <a:gd name="T0" fmla="*/ 32 w 78"/>
                    <a:gd name="T1" fmla="*/ 53 h 56"/>
                    <a:gd name="T2" fmla="*/ 39 w 78"/>
                    <a:gd name="T3" fmla="*/ 55 h 56"/>
                    <a:gd name="T4" fmla="*/ 45 w 78"/>
                    <a:gd name="T5" fmla="*/ 56 h 56"/>
                    <a:gd name="T6" fmla="*/ 51 w 78"/>
                    <a:gd name="T7" fmla="*/ 55 h 56"/>
                    <a:gd name="T8" fmla="*/ 58 w 78"/>
                    <a:gd name="T9" fmla="*/ 55 h 56"/>
                    <a:gd name="T10" fmla="*/ 65 w 78"/>
                    <a:gd name="T11" fmla="*/ 53 h 56"/>
                    <a:gd name="T12" fmla="*/ 69 w 78"/>
                    <a:gd name="T13" fmla="*/ 51 h 56"/>
                    <a:gd name="T14" fmla="*/ 74 w 78"/>
                    <a:gd name="T15" fmla="*/ 49 h 56"/>
                    <a:gd name="T16" fmla="*/ 75 w 78"/>
                    <a:gd name="T17" fmla="*/ 44 h 56"/>
                    <a:gd name="T18" fmla="*/ 77 w 78"/>
                    <a:gd name="T19" fmla="*/ 41 h 56"/>
                    <a:gd name="T20" fmla="*/ 77 w 78"/>
                    <a:gd name="T21" fmla="*/ 35 h 56"/>
                    <a:gd name="T22" fmla="*/ 78 w 78"/>
                    <a:gd name="T23" fmla="*/ 30 h 56"/>
                    <a:gd name="T24" fmla="*/ 76 w 78"/>
                    <a:gd name="T25" fmla="*/ 26 h 56"/>
                    <a:gd name="T26" fmla="*/ 74 w 78"/>
                    <a:gd name="T27" fmla="*/ 22 h 56"/>
                    <a:gd name="T28" fmla="*/ 69 w 78"/>
                    <a:gd name="T29" fmla="*/ 18 h 56"/>
                    <a:gd name="T30" fmla="*/ 65 w 78"/>
                    <a:gd name="T31" fmla="*/ 13 h 56"/>
                    <a:gd name="T32" fmla="*/ 58 w 78"/>
                    <a:gd name="T33" fmla="*/ 9 h 56"/>
                    <a:gd name="T34" fmla="*/ 52 w 78"/>
                    <a:gd name="T35" fmla="*/ 6 h 56"/>
                    <a:gd name="T36" fmla="*/ 46 w 78"/>
                    <a:gd name="T37" fmla="*/ 4 h 56"/>
                    <a:gd name="T38" fmla="*/ 39 w 78"/>
                    <a:gd name="T39" fmla="*/ 1 h 56"/>
                    <a:gd name="T40" fmla="*/ 33 w 78"/>
                    <a:gd name="T41" fmla="*/ 0 h 56"/>
                    <a:gd name="T42" fmla="*/ 27 w 78"/>
                    <a:gd name="T43" fmla="*/ 1 h 56"/>
                    <a:gd name="T44" fmla="*/ 20 w 78"/>
                    <a:gd name="T45" fmla="*/ 1 h 56"/>
                    <a:gd name="T46" fmla="*/ 13 w 78"/>
                    <a:gd name="T47" fmla="*/ 4 h 56"/>
                    <a:gd name="T48" fmla="*/ 9 w 78"/>
                    <a:gd name="T49" fmla="*/ 5 h 56"/>
                    <a:gd name="T50" fmla="*/ 4 w 78"/>
                    <a:gd name="T51" fmla="*/ 7 h 56"/>
                    <a:gd name="T52" fmla="*/ 3 w 78"/>
                    <a:gd name="T53" fmla="*/ 12 h 56"/>
                    <a:gd name="T54" fmla="*/ 1 w 78"/>
                    <a:gd name="T55" fmla="*/ 15 h 56"/>
                    <a:gd name="T56" fmla="*/ 1 w 78"/>
                    <a:gd name="T57" fmla="*/ 21 h 56"/>
                    <a:gd name="T58" fmla="*/ 0 w 78"/>
                    <a:gd name="T59" fmla="*/ 26 h 56"/>
                    <a:gd name="T60" fmla="*/ 2 w 78"/>
                    <a:gd name="T61" fmla="*/ 30 h 56"/>
                    <a:gd name="T62" fmla="*/ 4 w 78"/>
                    <a:gd name="T63" fmla="*/ 34 h 56"/>
                    <a:gd name="T64" fmla="*/ 9 w 78"/>
                    <a:gd name="T65" fmla="*/ 39 h 56"/>
                    <a:gd name="T66" fmla="*/ 13 w 78"/>
                    <a:gd name="T67" fmla="*/ 43 h 56"/>
                    <a:gd name="T68" fmla="*/ 20 w 78"/>
                    <a:gd name="T69" fmla="*/ 47 h 56"/>
                    <a:gd name="T70" fmla="*/ 26 w 78"/>
                    <a:gd name="T71" fmla="*/ 50 h 56"/>
                    <a:gd name="T72" fmla="*/ 32 w 78"/>
                    <a:gd name="T73" fmla="*/ 53 h 5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78"/>
                    <a:gd name="T112" fmla="*/ 0 h 56"/>
                    <a:gd name="T113" fmla="*/ 78 w 78"/>
                    <a:gd name="T114" fmla="*/ 56 h 5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78" h="56">
                      <a:moveTo>
                        <a:pt x="32" y="53"/>
                      </a:moveTo>
                      <a:lnTo>
                        <a:pt x="39" y="55"/>
                      </a:lnTo>
                      <a:lnTo>
                        <a:pt x="45" y="56"/>
                      </a:lnTo>
                      <a:lnTo>
                        <a:pt x="51" y="55"/>
                      </a:lnTo>
                      <a:lnTo>
                        <a:pt x="58" y="55"/>
                      </a:lnTo>
                      <a:lnTo>
                        <a:pt x="65" y="53"/>
                      </a:lnTo>
                      <a:lnTo>
                        <a:pt x="69" y="51"/>
                      </a:lnTo>
                      <a:lnTo>
                        <a:pt x="74" y="49"/>
                      </a:lnTo>
                      <a:lnTo>
                        <a:pt x="75" y="44"/>
                      </a:lnTo>
                      <a:lnTo>
                        <a:pt x="77" y="41"/>
                      </a:lnTo>
                      <a:lnTo>
                        <a:pt x="77" y="35"/>
                      </a:lnTo>
                      <a:lnTo>
                        <a:pt x="78" y="30"/>
                      </a:lnTo>
                      <a:lnTo>
                        <a:pt x="76" y="26"/>
                      </a:lnTo>
                      <a:lnTo>
                        <a:pt x="74" y="22"/>
                      </a:lnTo>
                      <a:lnTo>
                        <a:pt x="69" y="18"/>
                      </a:lnTo>
                      <a:lnTo>
                        <a:pt x="65" y="13"/>
                      </a:lnTo>
                      <a:lnTo>
                        <a:pt x="58" y="9"/>
                      </a:lnTo>
                      <a:lnTo>
                        <a:pt x="52" y="6"/>
                      </a:lnTo>
                      <a:lnTo>
                        <a:pt x="46" y="4"/>
                      </a:lnTo>
                      <a:lnTo>
                        <a:pt x="39" y="1"/>
                      </a:lnTo>
                      <a:lnTo>
                        <a:pt x="33" y="0"/>
                      </a:lnTo>
                      <a:lnTo>
                        <a:pt x="27" y="1"/>
                      </a:lnTo>
                      <a:lnTo>
                        <a:pt x="20" y="1"/>
                      </a:lnTo>
                      <a:lnTo>
                        <a:pt x="13" y="4"/>
                      </a:lnTo>
                      <a:lnTo>
                        <a:pt x="9" y="5"/>
                      </a:lnTo>
                      <a:lnTo>
                        <a:pt x="4" y="7"/>
                      </a:lnTo>
                      <a:lnTo>
                        <a:pt x="3" y="12"/>
                      </a:lnTo>
                      <a:lnTo>
                        <a:pt x="1" y="15"/>
                      </a:lnTo>
                      <a:lnTo>
                        <a:pt x="1" y="21"/>
                      </a:lnTo>
                      <a:lnTo>
                        <a:pt x="0" y="26"/>
                      </a:lnTo>
                      <a:lnTo>
                        <a:pt x="2" y="30"/>
                      </a:lnTo>
                      <a:lnTo>
                        <a:pt x="4" y="34"/>
                      </a:lnTo>
                      <a:lnTo>
                        <a:pt x="9" y="39"/>
                      </a:lnTo>
                      <a:lnTo>
                        <a:pt x="13" y="43"/>
                      </a:lnTo>
                      <a:lnTo>
                        <a:pt x="20" y="47"/>
                      </a:lnTo>
                      <a:lnTo>
                        <a:pt x="26" y="50"/>
                      </a:lnTo>
                      <a:lnTo>
                        <a:pt x="32" y="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63" name="Freeform 36"/>
                <p:cNvSpPr>
                  <a:spLocks/>
                </p:cNvSpPr>
                <p:nvPr/>
              </p:nvSpPr>
              <p:spPr bwMode="auto">
                <a:xfrm>
                  <a:off x="1509" y="3310"/>
                  <a:ext cx="78" cy="56"/>
                </a:xfrm>
                <a:custGeom>
                  <a:avLst/>
                  <a:gdLst>
                    <a:gd name="T0" fmla="*/ 32 w 78"/>
                    <a:gd name="T1" fmla="*/ 53 h 56"/>
                    <a:gd name="T2" fmla="*/ 39 w 78"/>
                    <a:gd name="T3" fmla="*/ 55 h 56"/>
                    <a:gd name="T4" fmla="*/ 45 w 78"/>
                    <a:gd name="T5" fmla="*/ 56 h 56"/>
                    <a:gd name="T6" fmla="*/ 51 w 78"/>
                    <a:gd name="T7" fmla="*/ 55 h 56"/>
                    <a:gd name="T8" fmla="*/ 58 w 78"/>
                    <a:gd name="T9" fmla="*/ 55 h 56"/>
                    <a:gd name="T10" fmla="*/ 65 w 78"/>
                    <a:gd name="T11" fmla="*/ 53 h 56"/>
                    <a:gd name="T12" fmla="*/ 69 w 78"/>
                    <a:gd name="T13" fmla="*/ 51 h 56"/>
                    <a:gd name="T14" fmla="*/ 74 w 78"/>
                    <a:gd name="T15" fmla="*/ 49 h 56"/>
                    <a:gd name="T16" fmla="*/ 75 w 78"/>
                    <a:gd name="T17" fmla="*/ 44 h 56"/>
                    <a:gd name="T18" fmla="*/ 77 w 78"/>
                    <a:gd name="T19" fmla="*/ 41 h 56"/>
                    <a:gd name="T20" fmla="*/ 77 w 78"/>
                    <a:gd name="T21" fmla="*/ 35 h 56"/>
                    <a:gd name="T22" fmla="*/ 78 w 78"/>
                    <a:gd name="T23" fmla="*/ 30 h 56"/>
                    <a:gd name="T24" fmla="*/ 76 w 78"/>
                    <a:gd name="T25" fmla="*/ 26 h 56"/>
                    <a:gd name="T26" fmla="*/ 74 w 78"/>
                    <a:gd name="T27" fmla="*/ 22 h 56"/>
                    <a:gd name="T28" fmla="*/ 69 w 78"/>
                    <a:gd name="T29" fmla="*/ 18 h 56"/>
                    <a:gd name="T30" fmla="*/ 65 w 78"/>
                    <a:gd name="T31" fmla="*/ 13 h 56"/>
                    <a:gd name="T32" fmla="*/ 58 w 78"/>
                    <a:gd name="T33" fmla="*/ 9 h 56"/>
                    <a:gd name="T34" fmla="*/ 52 w 78"/>
                    <a:gd name="T35" fmla="*/ 6 h 56"/>
                    <a:gd name="T36" fmla="*/ 46 w 78"/>
                    <a:gd name="T37" fmla="*/ 4 h 56"/>
                    <a:gd name="T38" fmla="*/ 39 w 78"/>
                    <a:gd name="T39" fmla="*/ 1 h 56"/>
                    <a:gd name="T40" fmla="*/ 33 w 78"/>
                    <a:gd name="T41" fmla="*/ 0 h 56"/>
                    <a:gd name="T42" fmla="*/ 27 w 78"/>
                    <a:gd name="T43" fmla="*/ 1 h 56"/>
                    <a:gd name="T44" fmla="*/ 20 w 78"/>
                    <a:gd name="T45" fmla="*/ 1 h 56"/>
                    <a:gd name="T46" fmla="*/ 13 w 78"/>
                    <a:gd name="T47" fmla="*/ 4 h 56"/>
                    <a:gd name="T48" fmla="*/ 9 w 78"/>
                    <a:gd name="T49" fmla="*/ 5 h 56"/>
                    <a:gd name="T50" fmla="*/ 4 w 78"/>
                    <a:gd name="T51" fmla="*/ 7 h 56"/>
                    <a:gd name="T52" fmla="*/ 3 w 78"/>
                    <a:gd name="T53" fmla="*/ 12 h 56"/>
                    <a:gd name="T54" fmla="*/ 1 w 78"/>
                    <a:gd name="T55" fmla="*/ 15 h 56"/>
                    <a:gd name="T56" fmla="*/ 1 w 78"/>
                    <a:gd name="T57" fmla="*/ 21 h 56"/>
                    <a:gd name="T58" fmla="*/ 0 w 78"/>
                    <a:gd name="T59" fmla="*/ 26 h 56"/>
                    <a:gd name="T60" fmla="*/ 2 w 78"/>
                    <a:gd name="T61" fmla="*/ 30 h 56"/>
                    <a:gd name="T62" fmla="*/ 4 w 78"/>
                    <a:gd name="T63" fmla="*/ 34 h 56"/>
                    <a:gd name="T64" fmla="*/ 9 w 78"/>
                    <a:gd name="T65" fmla="*/ 39 h 56"/>
                    <a:gd name="T66" fmla="*/ 13 w 78"/>
                    <a:gd name="T67" fmla="*/ 43 h 56"/>
                    <a:gd name="T68" fmla="*/ 20 w 78"/>
                    <a:gd name="T69" fmla="*/ 47 h 56"/>
                    <a:gd name="T70" fmla="*/ 26 w 78"/>
                    <a:gd name="T71" fmla="*/ 50 h 56"/>
                    <a:gd name="T72" fmla="*/ 32 w 78"/>
                    <a:gd name="T73" fmla="*/ 53 h 5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78"/>
                    <a:gd name="T112" fmla="*/ 0 h 56"/>
                    <a:gd name="T113" fmla="*/ 78 w 78"/>
                    <a:gd name="T114" fmla="*/ 56 h 5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78" h="56">
                      <a:moveTo>
                        <a:pt x="32" y="53"/>
                      </a:moveTo>
                      <a:lnTo>
                        <a:pt x="39" y="55"/>
                      </a:lnTo>
                      <a:lnTo>
                        <a:pt x="45" y="56"/>
                      </a:lnTo>
                      <a:lnTo>
                        <a:pt x="51" y="55"/>
                      </a:lnTo>
                      <a:lnTo>
                        <a:pt x="58" y="55"/>
                      </a:lnTo>
                      <a:lnTo>
                        <a:pt x="65" y="53"/>
                      </a:lnTo>
                      <a:lnTo>
                        <a:pt x="69" y="51"/>
                      </a:lnTo>
                      <a:lnTo>
                        <a:pt x="74" y="49"/>
                      </a:lnTo>
                      <a:lnTo>
                        <a:pt x="75" y="44"/>
                      </a:lnTo>
                      <a:lnTo>
                        <a:pt x="77" y="41"/>
                      </a:lnTo>
                      <a:lnTo>
                        <a:pt x="77" y="35"/>
                      </a:lnTo>
                      <a:lnTo>
                        <a:pt x="78" y="30"/>
                      </a:lnTo>
                      <a:lnTo>
                        <a:pt x="76" y="26"/>
                      </a:lnTo>
                      <a:lnTo>
                        <a:pt x="74" y="22"/>
                      </a:lnTo>
                      <a:lnTo>
                        <a:pt x="69" y="18"/>
                      </a:lnTo>
                      <a:lnTo>
                        <a:pt x="65" y="13"/>
                      </a:lnTo>
                      <a:lnTo>
                        <a:pt x="58" y="9"/>
                      </a:lnTo>
                      <a:lnTo>
                        <a:pt x="52" y="6"/>
                      </a:lnTo>
                      <a:lnTo>
                        <a:pt x="46" y="4"/>
                      </a:lnTo>
                      <a:lnTo>
                        <a:pt x="39" y="1"/>
                      </a:lnTo>
                      <a:lnTo>
                        <a:pt x="33" y="0"/>
                      </a:lnTo>
                      <a:lnTo>
                        <a:pt x="27" y="1"/>
                      </a:lnTo>
                      <a:lnTo>
                        <a:pt x="20" y="1"/>
                      </a:lnTo>
                      <a:lnTo>
                        <a:pt x="13" y="4"/>
                      </a:lnTo>
                      <a:lnTo>
                        <a:pt x="9" y="5"/>
                      </a:lnTo>
                      <a:lnTo>
                        <a:pt x="4" y="7"/>
                      </a:lnTo>
                      <a:lnTo>
                        <a:pt x="3" y="12"/>
                      </a:lnTo>
                      <a:lnTo>
                        <a:pt x="1" y="15"/>
                      </a:lnTo>
                      <a:lnTo>
                        <a:pt x="1" y="21"/>
                      </a:lnTo>
                      <a:lnTo>
                        <a:pt x="0" y="26"/>
                      </a:lnTo>
                      <a:lnTo>
                        <a:pt x="2" y="30"/>
                      </a:lnTo>
                      <a:lnTo>
                        <a:pt x="4" y="34"/>
                      </a:lnTo>
                      <a:lnTo>
                        <a:pt x="9" y="39"/>
                      </a:lnTo>
                      <a:lnTo>
                        <a:pt x="13" y="43"/>
                      </a:lnTo>
                      <a:lnTo>
                        <a:pt x="20" y="47"/>
                      </a:lnTo>
                      <a:lnTo>
                        <a:pt x="26" y="50"/>
                      </a:lnTo>
                      <a:lnTo>
                        <a:pt x="32" y="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64" name="Freeform 37"/>
                <p:cNvSpPr>
                  <a:spLocks/>
                </p:cNvSpPr>
                <p:nvPr/>
              </p:nvSpPr>
              <p:spPr bwMode="auto">
                <a:xfrm>
                  <a:off x="1622" y="3324"/>
                  <a:ext cx="78" cy="56"/>
                </a:xfrm>
                <a:custGeom>
                  <a:avLst/>
                  <a:gdLst>
                    <a:gd name="T0" fmla="*/ 32 w 78"/>
                    <a:gd name="T1" fmla="*/ 53 h 56"/>
                    <a:gd name="T2" fmla="*/ 39 w 78"/>
                    <a:gd name="T3" fmla="*/ 55 h 56"/>
                    <a:gd name="T4" fmla="*/ 45 w 78"/>
                    <a:gd name="T5" fmla="*/ 56 h 56"/>
                    <a:gd name="T6" fmla="*/ 51 w 78"/>
                    <a:gd name="T7" fmla="*/ 55 h 56"/>
                    <a:gd name="T8" fmla="*/ 58 w 78"/>
                    <a:gd name="T9" fmla="*/ 55 h 56"/>
                    <a:gd name="T10" fmla="*/ 65 w 78"/>
                    <a:gd name="T11" fmla="*/ 53 h 56"/>
                    <a:gd name="T12" fmla="*/ 69 w 78"/>
                    <a:gd name="T13" fmla="*/ 51 h 56"/>
                    <a:gd name="T14" fmla="*/ 74 w 78"/>
                    <a:gd name="T15" fmla="*/ 49 h 56"/>
                    <a:gd name="T16" fmla="*/ 75 w 78"/>
                    <a:gd name="T17" fmla="*/ 44 h 56"/>
                    <a:gd name="T18" fmla="*/ 77 w 78"/>
                    <a:gd name="T19" fmla="*/ 41 h 56"/>
                    <a:gd name="T20" fmla="*/ 77 w 78"/>
                    <a:gd name="T21" fmla="*/ 35 h 56"/>
                    <a:gd name="T22" fmla="*/ 78 w 78"/>
                    <a:gd name="T23" fmla="*/ 30 h 56"/>
                    <a:gd name="T24" fmla="*/ 76 w 78"/>
                    <a:gd name="T25" fmla="*/ 26 h 56"/>
                    <a:gd name="T26" fmla="*/ 74 w 78"/>
                    <a:gd name="T27" fmla="*/ 22 h 56"/>
                    <a:gd name="T28" fmla="*/ 69 w 78"/>
                    <a:gd name="T29" fmla="*/ 18 h 56"/>
                    <a:gd name="T30" fmla="*/ 65 w 78"/>
                    <a:gd name="T31" fmla="*/ 13 h 56"/>
                    <a:gd name="T32" fmla="*/ 58 w 78"/>
                    <a:gd name="T33" fmla="*/ 9 h 56"/>
                    <a:gd name="T34" fmla="*/ 52 w 78"/>
                    <a:gd name="T35" fmla="*/ 6 h 56"/>
                    <a:gd name="T36" fmla="*/ 46 w 78"/>
                    <a:gd name="T37" fmla="*/ 4 h 56"/>
                    <a:gd name="T38" fmla="*/ 39 w 78"/>
                    <a:gd name="T39" fmla="*/ 1 h 56"/>
                    <a:gd name="T40" fmla="*/ 33 w 78"/>
                    <a:gd name="T41" fmla="*/ 0 h 56"/>
                    <a:gd name="T42" fmla="*/ 27 w 78"/>
                    <a:gd name="T43" fmla="*/ 1 h 56"/>
                    <a:gd name="T44" fmla="*/ 20 w 78"/>
                    <a:gd name="T45" fmla="*/ 1 h 56"/>
                    <a:gd name="T46" fmla="*/ 13 w 78"/>
                    <a:gd name="T47" fmla="*/ 4 h 56"/>
                    <a:gd name="T48" fmla="*/ 9 w 78"/>
                    <a:gd name="T49" fmla="*/ 5 h 56"/>
                    <a:gd name="T50" fmla="*/ 4 w 78"/>
                    <a:gd name="T51" fmla="*/ 7 h 56"/>
                    <a:gd name="T52" fmla="*/ 3 w 78"/>
                    <a:gd name="T53" fmla="*/ 12 h 56"/>
                    <a:gd name="T54" fmla="*/ 1 w 78"/>
                    <a:gd name="T55" fmla="*/ 15 h 56"/>
                    <a:gd name="T56" fmla="*/ 1 w 78"/>
                    <a:gd name="T57" fmla="*/ 21 h 56"/>
                    <a:gd name="T58" fmla="*/ 0 w 78"/>
                    <a:gd name="T59" fmla="*/ 26 h 56"/>
                    <a:gd name="T60" fmla="*/ 2 w 78"/>
                    <a:gd name="T61" fmla="*/ 30 h 56"/>
                    <a:gd name="T62" fmla="*/ 4 w 78"/>
                    <a:gd name="T63" fmla="*/ 34 h 56"/>
                    <a:gd name="T64" fmla="*/ 9 w 78"/>
                    <a:gd name="T65" fmla="*/ 39 h 56"/>
                    <a:gd name="T66" fmla="*/ 13 w 78"/>
                    <a:gd name="T67" fmla="*/ 43 h 56"/>
                    <a:gd name="T68" fmla="*/ 20 w 78"/>
                    <a:gd name="T69" fmla="*/ 47 h 56"/>
                    <a:gd name="T70" fmla="*/ 26 w 78"/>
                    <a:gd name="T71" fmla="*/ 50 h 56"/>
                    <a:gd name="T72" fmla="*/ 32 w 78"/>
                    <a:gd name="T73" fmla="*/ 53 h 5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78"/>
                    <a:gd name="T112" fmla="*/ 0 h 56"/>
                    <a:gd name="T113" fmla="*/ 78 w 78"/>
                    <a:gd name="T114" fmla="*/ 56 h 5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78" h="56">
                      <a:moveTo>
                        <a:pt x="32" y="53"/>
                      </a:moveTo>
                      <a:lnTo>
                        <a:pt x="39" y="55"/>
                      </a:lnTo>
                      <a:lnTo>
                        <a:pt x="45" y="56"/>
                      </a:lnTo>
                      <a:lnTo>
                        <a:pt x="51" y="55"/>
                      </a:lnTo>
                      <a:lnTo>
                        <a:pt x="58" y="55"/>
                      </a:lnTo>
                      <a:lnTo>
                        <a:pt x="65" y="53"/>
                      </a:lnTo>
                      <a:lnTo>
                        <a:pt x="69" y="51"/>
                      </a:lnTo>
                      <a:lnTo>
                        <a:pt x="74" y="49"/>
                      </a:lnTo>
                      <a:lnTo>
                        <a:pt x="75" y="44"/>
                      </a:lnTo>
                      <a:lnTo>
                        <a:pt x="77" y="41"/>
                      </a:lnTo>
                      <a:lnTo>
                        <a:pt x="77" y="35"/>
                      </a:lnTo>
                      <a:lnTo>
                        <a:pt x="78" y="30"/>
                      </a:lnTo>
                      <a:lnTo>
                        <a:pt x="76" y="26"/>
                      </a:lnTo>
                      <a:lnTo>
                        <a:pt x="74" y="22"/>
                      </a:lnTo>
                      <a:lnTo>
                        <a:pt x="69" y="18"/>
                      </a:lnTo>
                      <a:lnTo>
                        <a:pt x="65" y="13"/>
                      </a:lnTo>
                      <a:lnTo>
                        <a:pt x="58" y="9"/>
                      </a:lnTo>
                      <a:lnTo>
                        <a:pt x="52" y="6"/>
                      </a:lnTo>
                      <a:lnTo>
                        <a:pt x="46" y="4"/>
                      </a:lnTo>
                      <a:lnTo>
                        <a:pt x="39" y="1"/>
                      </a:lnTo>
                      <a:lnTo>
                        <a:pt x="33" y="0"/>
                      </a:lnTo>
                      <a:lnTo>
                        <a:pt x="27" y="1"/>
                      </a:lnTo>
                      <a:lnTo>
                        <a:pt x="20" y="1"/>
                      </a:lnTo>
                      <a:lnTo>
                        <a:pt x="13" y="4"/>
                      </a:lnTo>
                      <a:lnTo>
                        <a:pt x="9" y="5"/>
                      </a:lnTo>
                      <a:lnTo>
                        <a:pt x="4" y="7"/>
                      </a:lnTo>
                      <a:lnTo>
                        <a:pt x="3" y="12"/>
                      </a:lnTo>
                      <a:lnTo>
                        <a:pt x="1" y="15"/>
                      </a:lnTo>
                      <a:lnTo>
                        <a:pt x="1" y="21"/>
                      </a:lnTo>
                      <a:lnTo>
                        <a:pt x="0" y="26"/>
                      </a:lnTo>
                      <a:lnTo>
                        <a:pt x="2" y="30"/>
                      </a:lnTo>
                      <a:lnTo>
                        <a:pt x="4" y="34"/>
                      </a:lnTo>
                      <a:lnTo>
                        <a:pt x="9" y="39"/>
                      </a:lnTo>
                      <a:lnTo>
                        <a:pt x="13" y="43"/>
                      </a:lnTo>
                      <a:lnTo>
                        <a:pt x="20" y="47"/>
                      </a:lnTo>
                      <a:lnTo>
                        <a:pt x="26" y="50"/>
                      </a:lnTo>
                      <a:lnTo>
                        <a:pt x="32" y="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sp>
          <p:nvSpPr>
            <p:cNvPr id="15" name="Freeform 38"/>
            <p:cNvSpPr>
              <a:spLocks/>
            </p:cNvSpPr>
            <p:nvPr/>
          </p:nvSpPr>
          <p:spPr bwMode="auto">
            <a:xfrm>
              <a:off x="1971" y="2067"/>
              <a:ext cx="471" cy="238"/>
            </a:xfrm>
            <a:custGeom>
              <a:avLst/>
              <a:gdLst>
                <a:gd name="T0" fmla="*/ 420 w 369"/>
                <a:gd name="T1" fmla="*/ 64 h 280"/>
                <a:gd name="T2" fmla="*/ 517 w 369"/>
                <a:gd name="T3" fmla="*/ 30 h 280"/>
                <a:gd name="T4" fmla="*/ 611 w 369"/>
                <a:gd name="T5" fmla="*/ 10 h 280"/>
                <a:gd name="T6" fmla="*/ 707 w 369"/>
                <a:gd name="T7" fmla="*/ 0 h 280"/>
                <a:gd name="T8" fmla="*/ 800 w 369"/>
                <a:gd name="T9" fmla="*/ 0 h 280"/>
                <a:gd name="T10" fmla="*/ 883 w 369"/>
                <a:gd name="T11" fmla="*/ 10 h 280"/>
                <a:gd name="T12" fmla="*/ 961 w 369"/>
                <a:gd name="T13" fmla="*/ 30 h 280"/>
                <a:gd name="T14" fmla="*/ 979 w 369"/>
                <a:gd name="T15" fmla="*/ 46 h 280"/>
                <a:gd name="T16" fmla="*/ 961 w 369"/>
                <a:gd name="T17" fmla="*/ 76 h 280"/>
                <a:gd name="T18" fmla="*/ 920 w 369"/>
                <a:gd name="T19" fmla="*/ 104 h 280"/>
                <a:gd name="T20" fmla="*/ 856 w 369"/>
                <a:gd name="T21" fmla="*/ 121 h 280"/>
                <a:gd name="T22" fmla="*/ 784 w 369"/>
                <a:gd name="T23" fmla="*/ 134 h 280"/>
                <a:gd name="T24" fmla="*/ 674 w 369"/>
                <a:gd name="T25" fmla="*/ 146 h 280"/>
                <a:gd name="T26" fmla="*/ 541 w 369"/>
                <a:gd name="T27" fmla="*/ 144 h 280"/>
                <a:gd name="T28" fmla="*/ 438 w 369"/>
                <a:gd name="T29" fmla="*/ 134 h 280"/>
                <a:gd name="T30" fmla="*/ 387 w 369"/>
                <a:gd name="T31" fmla="*/ 113 h 280"/>
                <a:gd name="T32" fmla="*/ 387 w 369"/>
                <a:gd name="T33" fmla="*/ 94 h 280"/>
                <a:gd name="T34" fmla="*/ 387 w 369"/>
                <a:gd name="T35" fmla="*/ 78 h 280"/>
                <a:gd name="T36" fmla="*/ 211 w 369"/>
                <a:gd name="T37" fmla="*/ 83 h 280"/>
                <a:gd name="T38" fmla="*/ 46 w 369"/>
                <a:gd name="T39" fmla="*/ 88 h 280"/>
                <a:gd name="T40" fmla="*/ 0 w 369"/>
                <a:gd name="T41" fmla="*/ 83 h 280"/>
                <a:gd name="T42" fmla="*/ 0 w 369"/>
                <a:gd name="T43" fmla="*/ 68 h 280"/>
                <a:gd name="T44" fmla="*/ 46 w 369"/>
                <a:gd name="T45" fmla="*/ 64 h 280"/>
                <a:gd name="T46" fmla="*/ 142 w 369"/>
                <a:gd name="T47" fmla="*/ 67 h 280"/>
                <a:gd name="T48" fmla="*/ 255 w 369"/>
                <a:gd name="T49" fmla="*/ 68 h 280"/>
                <a:gd name="T50" fmla="*/ 420 w 369"/>
                <a:gd name="T51" fmla="*/ 64 h 2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69"/>
                <a:gd name="T79" fmla="*/ 0 h 280"/>
                <a:gd name="T80" fmla="*/ 369 w 369"/>
                <a:gd name="T81" fmla="*/ 280 h 28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69" h="280">
                  <a:moveTo>
                    <a:pt x="158" y="121"/>
                  </a:moveTo>
                  <a:lnTo>
                    <a:pt x="194" y="56"/>
                  </a:lnTo>
                  <a:lnTo>
                    <a:pt x="230" y="19"/>
                  </a:lnTo>
                  <a:lnTo>
                    <a:pt x="266" y="0"/>
                  </a:lnTo>
                  <a:lnTo>
                    <a:pt x="302" y="0"/>
                  </a:lnTo>
                  <a:lnTo>
                    <a:pt x="333" y="19"/>
                  </a:lnTo>
                  <a:lnTo>
                    <a:pt x="362" y="56"/>
                  </a:lnTo>
                  <a:lnTo>
                    <a:pt x="369" y="87"/>
                  </a:lnTo>
                  <a:lnTo>
                    <a:pt x="362" y="145"/>
                  </a:lnTo>
                  <a:lnTo>
                    <a:pt x="347" y="200"/>
                  </a:lnTo>
                  <a:lnTo>
                    <a:pt x="323" y="232"/>
                  </a:lnTo>
                  <a:lnTo>
                    <a:pt x="295" y="258"/>
                  </a:lnTo>
                  <a:lnTo>
                    <a:pt x="254" y="280"/>
                  </a:lnTo>
                  <a:lnTo>
                    <a:pt x="204" y="275"/>
                  </a:lnTo>
                  <a:lnTo>
                    <a:pt x="165" y="258"/>
                  </a:lnTo>
                  <a:lnTo>
                    <a:pt x="146" y="217"/>
                  </a:lnTo>
                  <a:lnTo>
                    <a:pt x="146" y="181"/>
                  </a:lnTo>
                  <a:lnTo>
                    <a:pt x="146" y="150"/>
                  </a:lnTo>
                  <a:lnTo>
                    <a:pt x="79" y="159"/>
                  </a:lnTo>
                  <a:lnTo>
                    <a:pt x="17" y="167"/>
                  </a:lnTo>
                  <a:lnTo>
                    <a:pt x="0" y="159"/>
                  </a:lnTo>
                  <a:lnTo>
                    <a:pt x="0" y="130"/>
                  </a:lnTo>
                  <a:lnTo>
                    <a:pt x="17" y="121"/>
                  </a:lnTo>
                  <a:lnTo>
                    <a:pt x="53" y="128"/>
                  </a:lnTo>
                  <a:lnTo>
                    <a:pt x="96" y="130"/>
                  </a:lnTo>
                  <a:lnTo>
                    <a:pt x="158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" name="Freeform 39"/>
            <p:cNvSpPr>
              <a:spLocks/>
            </p:cNvSpPr>
            <p:nvPr/>
          </p:nvSpPr>
          <p:spPr bwMode="auto">
            <a:xfrm>
              <a:off x="1989" y="2334"/>
              <a:ext cx="353" cy="452"/>
            </a:xfrm>
            <a:custGeom>
              <a:avLst/>
              <a:gdLst>
                <a:gd name="T0" fmla="*/ 688 w 276"/>
                <a:gd name="T1" fmla="*/ 15 h 532"/>
                <a:gd name="T2" fmla="*/ 615 w 276"/>
                <a:gd name="T3" fmla="*/ 6 h 532"/>
                <a:gd name="T4" fmla="*/ 482 w 276"/>
                <a:gd name="T5" fmla="*/ 0 h 532"/>
                <a:gd name="T6" fmla="*/ 373 w 276"/>
                <a:gd name="T7" fmla="*/ 3 h 532"/>
                <a:gd name="T8" fmla="*/ 292 w 276"/>
                <a:gd name="T9" fmla="*/ 14 h 532"/>
                <a:gd name="T10" fmla="*/ 223 w 276"/>
                <a:gd name="T11" fmla="*/ 34 h 532"/>
                <a:gd name="T12" fmla="*/ 151 w 276"/>
                <a:gd name="T13" fmla="*/ 63 h 532"/>
                <a:gd name="T14" fmla="*/ 75 w 276"/>
                <a:gd name="T15" fmla="*/ 99 h 532"/>
                <a:gd name="T16" fmla="*/ 19 w 276"/>
                <a:gd name="T17" fmla="*/ 134 h 532"/>
                <a:gd name="T18" fmla="*/ 0 w 276"/>
                <a:gd name="T19" fmla="*/ 175 h 532"/>
                <a:gd name="T20" fmla="*/ 0 w 276"/>
                <a:gd name="T21" fmla="*/ 212 h 532"/>
                <a:gd name="T22" fmla="*/ 31 w 276"/>
                <a:gd name="T23" fmla="*/ 240 h 532"/>
                <a:gd name="T24" fmla="*/ 113 w 276"/>
                <a:gd name="T25" fmla="*/ 262 h 532"/>
                <a:gd name="T26" fmla="*/ 217 w 276"/>
                <a:gd name="T27" fmla="*/ 272 h 532"/>
                <a:gd name="T28" fmla="*/ 385 w 276"/>
                <a:gd name="T29" fmla="*/ 277 h 532"/>
                <a:gd name="T30" fmla="*/ 503 w 276"/>
                <a:gd name="T31" fmla="*/ 277 h 532"/>
                <a:gd name="T32" fmla="*/ 569 w 276"/>
                <a:gd name="T33" fmla="*/ 268 h 532"/>
                <a:gd name="T34" fmla="*/ 625 w 276"/>
                <a:gd name="T35" fmla="*/ 251 h 532"/>
                <a:gd name="T36" fmla="*/ 645 w 276"/>
                <a:gd name="T37" fmla="*/ 224 h 532"/>
                <a:gd name="T38" fmla="*/ 645 w 276"/>
                <a:gd name="T39" fmla="*/ 206 h 532"/>
                <a:gd name="T40" fmla="*/ 608 w 276"/>
                <a:gd name="T41" fmla="*/ 183 h 532"/>
                <a:gd name="T42" fmla="*/ 577 w 276"/>
                <a:gd name="T43" fmla="*/ 171 h 532"/>
                <a:gd name="T44" fmla="*/ 540 w 276"/>
                <a:gd name="T45" fmla="*/ 151 h 532"/>
                <a:gd name="T46" fmla="*/ 540 w 276"/>
                <a:gd name="T47" fmla="*/ 130 h 532"/>
                <a:gd name="T48" fmla="*/ 577 w 276"/>
                <a:gd name="T49" fmla="*/ 112 h 532"/>
                <a:gd name="T50" fmla="*/ 645 w 276"/>
                <a:gd name="T51" fmla="*/ 94 h 532"/>
                <a:gd name="T52" fmla="*/ 707 w 276"/>
                <a:gd name="T53" fmla="*/ 75 h 532"/>
                <a:gd name="T54" fmla="*/ 726 w 276"/>
                <a:gd name="T55" fmla="*/ 59 h 532"/>
                <a:gd name="T56" fmla="*/ 738 w 276"/>
                <a:gd name="T57" fmla="*/ 37 h 532"/>
                <a:gd name="T58" fmla="*/ 688 w 276"/>
                <a:gd name="T59" fmla="*/ 15 h 5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76"/>
                <a:gd name="T91" fmla="*/ 0 h 532"/>
                <a:gd name="T92" fmla="*/ 276 w 276"/>
                <a:gd name="T93" fmla="*/ 532 h 53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76" h="532">
                  <a:moveTo>
                    <a:pt x="257" y="29"/>
                  </a:moveTo>
                  <a:lnTo>
                    <a:pt x="230" y="12"/>
                  </a:lnTo>
                  <a:lnTo>
                    <a:pt x="181" y="0"/>
                  </a:lnTo>
                  <a:lnTo>
                    <a:pt x="139" y="7"/>
                  </a:lnTo>
                  <a:lnTo>
                    <a:pt x="109" y="26"/>
                  </a:lnTo>
                  <a:lnTo>
                    <a:pt x="83" y="65"/>
                  </a:lnTo>
                  <a:lnTo>
                    <a:pt x="56" y="120"/>
                  </a:lnTo>
                  <a:lnTo>
                    <a:pt x="28" y="188"/>
                  </a:lnTo>
                  <a:lnTo>
                    <a:pt x="7" y="258"/>
                  </a:lnTo>
                  <a:lnTo>
                    <a:pt x="0" y="335"/>
                  </a:lnTo>
                  <a:lnTo>
                    <a:pt x="0" y="407"/>
                  </a:lnTo>
                  <a:lnTo>
                    <a:pt x="12" y="460"/>
                  </a:lnTo>
                  <a:lnTo>
                    <a:pt x="42" y="501"/>
                  </a:lnTo>
                  <a:lnTo>
                    <a:pt x="81" y="522"/>
                  </a:lnTo>
                  <a:lnTo>
                    <a:pt x="144" y="532"/>
                  </a:lnTo>
                  <a:lnTo>
                    <a:pt x="188" y="532"/>
                  </a:lnTo>
                  <a:lnTo>
                    <a:pt x="213" y="515"/>
                  </a:lnTo>
                  <a:lnTo>
                    <a:pt x="234" y="481"/>
                  </a:lnTo>
                  <a:lnTo>
                    <a:pt x="241" y="431"/>
                  </a:lnTo>
                  <a:lnTo>
                    <a:pt x="241" y="395"/>
                  </a:lnTo>
                  <a:lnTo>
                    <a:pt x="227" y="351"/>
                  </a:lnTo>
                  <a:lnTo>
                    <a:pt x="216" y="327"/>
                  </a:lnTo>
                  <a:lnTo>
                    <a:pt x="202" y="291"/>
                  </a:lnTo>
                  <a:lnTo>
                    <a:pt x="202" y="250"/>
                  </a:lnTo>
                  <a:lnTo>
                    <a:pt x="216" y="214"/>
                  </a:lnTo>
                  <a:lnTo>
                    <a:pt x="241" y="181"/>
                  </a:lnTo>
                  <a:lnTo>
                    <a:pt x="264" y="144"/>
                  </a:lnTo>
                  <a:lnTo>
                    <a:pt x="271" y="113"/>
                  </a:lnTo>
                  <a:lnTo>
                    <a:pt x="276" y="72"/>
                  </a:lnTo>
                  <a:lnTo>
                    <a:pt x="25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" name="Freeform 40"/>
            <p:cNvSpPr>
              <a:spLocks/>
            </p:cNvSpPr>
            <p:nvPr/>
          </p:nvSpPr>
          <p:spPr bwMode="auto">
            <a:xfrm>
              <a:off x="1740" y="2352"/>
              <a:ext cx="441" cy="448"/>
            </a:xfrm>
            <a:custGeom>
              <a:avLst/>
              <a:gdLst>
                <a:gd name="T0" fmla="*/ 683 w 345"/>
                <a:gd name="T1" fmla="*/ 11 h 527"/>
                <a:gd name="T2" fmla="*/ 818 w 345"/>
                <a:gd name="T3" fmla="*/ 0 h 527"/>
                <a:gd name="T4" fmla="*/ 922 w 345"/>
                <a:gd name="T5" fmla="*/ 0 h 527"/>
                <a:gd name="T6" fmla="*/ 902 w 345"/>
                <a:gd name="T7" fmla="*/ 26 h 527"/>
                <a:gd name="T8" fmla="*/ 768 w 345"/>
                <a:gd name="T9" fmla="*/ 43 h 527"/>
                <a:gd name="T10" fmla="*/ 548 w 345"/>
                <a:gd name="T11" fmla="*/ 60 h 527"/>
                <a:gd name="T12" fmla="*/ 339 w 345"/>
                <a:gd name="T13" fmla="*/ 87 h 527"/>
                <a:gd name="T14" fmla="*/ 183 w 345"/>
                <a:gd name="T15" fmla="*/ 116 h 527"/>
                <a:gd name="T16" fmla="*/ 173 w 345"/>
                <a:gd name="T17" fmla="*/ 123 h 527"/>
                <a:gd name="T18" fmla="*/ 248 w 345"/>
                <a:gd name="T19" fmla="*/ 140 h 527"/>
                <a:gd name="T20" fmla="*/ 366 w 345"/>
                <a:gd name="T21" fmla="*/ 160 h 527"/>
                <a:gd name="T22" fmla="*/ 460 w 345"/>
                <a:gd name="T23" fmla="*/ 182 h 527"/>
                <a:gd name="T24" fmla="*/ 530 w 345"/>
                <a:gd name="T25" fmla="*/ 212 h 527"/>
                <a:gd name="T26" fmla="*/ 518 w 345"/>
                <a:gd name="T27" fmla="*/ 225 h 527"/>
                <a:gd name="T28" fmla="*/ 453 w 345"/>
                <a:gd name="T29" fmla="*/ 233 h 527"/>
                <a:gd name="T30" fmla="*/ 398 w 345"/>
                <a:gd name="T31" fmla="*/ 239 h 527"/>
                <a:gd name="T32" fmla="*/ 325 w 345"/>
                <a:gd name="T33" fmla="*/ 248 h 527"/>
                <a:gd name="T34" fmla="*/ 280 w 345"/>
                <a:gd name="T35" fmla="*/ 267 h 527"/>
                <a:gd name="T36" fmla="*/ 262 w 345"/>
                <a:gd name="T37" fmla="*/ 275 h 527"/>
                <a:gd name="T38" fmla="*/ 193 w 345"/>
                <a:gd name="T39" fmla="*/ 274 h 527"/>
                <a:gd name="T40" fmla="*/ 183 w 345"/>
                <a:gd name="T41" fmla="*/ 259 h 527"/>
                <a:gd name="T42" fmla="*/ 280 w 345"/>
                <a:gd name="T43" fmla="*/ 233 h 527"/>
                <a:gd name="T44" fmla="*/ 398 w 345"/>
                <a:gd name="T45" fmla="*/ 219 h 527"/>
                <a:gd name="T46" fmla="*/ 435 w 345"/>
                <a:gd name="T47" fmla="*/ 211 h 527"/>
                <a:gd name="T48" fmla="*/ 404 w 345"/>
                <a:gd name="T49" fmla="*/ 192 h 527"/>
                <a:gd name="T50" fmla="*/ 325 w 345"/>
                <a:gd name="T51" fmla="*/ 177 h 527"/>
                <a:gd name="T52" fmla="*/ 173 w 345"/>
                <a:gd name="T53" fmla="*/ 160 h 527"/>
                <a:gd name="T54" fmla="*/ 51 w 345"/>
                <a:gd name="T55" fmla="*/ 138 h 527"/>
                <a:gd name="T56" fmla="*/ 0 w 345"/>
                <a:gd name="T57" fmla="*/ 116 h 527"/>
                <a:gd name="T58" fmla="*/ 19 w 345"/>
                <a:gd name="T59" fmla="*/ 109 h 527"/>
                <a:gd name="T60" fmla="*/ 107 w 345"/>
                <a:gd name="T61" fmla="*/ 93 h 527"/>
                <a:gd name="T62" fmla="*/ 242 w 345"/>
                <a:gd name="T63" fmla="*/ 71 h 527"/>
                <a:gd name="T64" fmla="*/ 383 w 345"/>
                <a:gd name="T65" fmla="*/ 50 h 527"/>
                <a:gd name="T66" fmla="*/ 538 w 345"/>
                <a:gd name="T67" fmla="*/ 26 h 527"/>
                <a:gd name="T68" fmla="*/ 683 w 345"/>
                <a:gd name="T69" fmla="*/ 11 h 52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45"/>
                <a:gd name="T106" fmla="*/ 0 h 527"/>
                <a:gd name="T107" fmla="*/ 345 w 345"/>
                <a:gd name="T108" fmla="*/ 527 h 52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45" h="527">
                  <a:moveTo>
                    <a:pt x="256" y="21"/>
                  </a:moveTo>
                  <a:lnTo>
                    <a:pt x="307" y="0"/>
                  </a:lnTo>
                  <a:lnTo>
                    <a:pt x="345" y="0"/>
                  </a:lnTo>
                  <a:lnTo>
                    <a:pt x="338" y="50"/>
                  </a:lnTo>
                  <a:lnTo>
                    <a:pt x="288" y="81"/>
                  </a:lnTo>
                  <a:lnTo>
                    <a:pt x="206" y="116"/>
                  </a:lnTo>
                  <a:lnTo>
                    <a:pt x="127" y="166"/>
                  </a:lnTo>
                  <a:lnTo>
                    <a:pt x="69" y="221"/>
                  </a:lnTo>
                  <a:lnTo>
                    <a:pt x="65" y="235"/>
                  </a:lnTo>
                  <a:lnTo>
                    <a:pt x="93" y="268"/>
                  </a:lnTo>
                  <a:lnTo>
                    <a:pt x="137" y="306"/>
                  </a:lnTo>
                  <a:lnTo>
                    <a:pt x="173" y="349"/>
                  </a:lnTo>
                  <a:lnTo>
                    <a:pt x="199" y="406"/>
                  </a:lnTo>
                  <a:lnTo>
                    <a:pt x="194" y="432"/>
                  </a:lnTo>
                  <a:lnTo>
                    <a:pt x="170" y="446"/>
                  </a:lnTo>
                  <a:lnTo>
                    <a:pt x="149" y="456"/>
                  </a:lnTo>
                  <a:lnTo>
                    <a:pt x="122" y="475"/>
                  </a:lnTo>
                  <a:lnTo>
                    <a:pt x="105" y="510"/>
                  </a:lnTo>
                  <a:lnTo>
                    <a:pt x="98" y="527"/>
                  </a:lnTo>
                  <a:lnTo>
                    <a:pt x="72" y="525"/>
                  </a:lnTo>
                  <a:lnTo>
                    <a:pt x="69" y="496"/>
                  </a:lnTo>
                  <a:lnTo>
                    <a:pt x="105" y="446"/>
                  </a:lnTo>
                  <a:lnTo>
                    <a:pt x="149" y="420"/>
                  </a:lnTo>
                  <a:lnTo>
                    <a:pt x="163" y="404"/>
                  </a:lnTo>
                  <a:lnTo>
                    <a:pt x="151" y="368"/>
                  </a:lnTo>
                  <a:lnTo>
                    <a:pt x="122" y="339"/>
                  </a:lnTo>
                  <a:lnTo>
                    <a:pt x="65" y="306"/>
                  </a:lnTo>
                  <a:lnTo>
                    <a:pt x="19" y="264"/>
                  </a:lnTo>
                  <a:lnTo>
                    <a:pt x="0" y="221"/>
                  </a:lnTo>
                  <a:lnTo>
                    <a:pt x="7" y="209"/>
                  </a:lnTo>
                  <a:lnTo>
                    <a:pt x="41" y="178"/>
                  </a:lnTo>
                  <a:lnTo>
                    <a:pt x="91" y="135"/>
                  </a:lnTo>
                  <a:lnTo>
                    <a:pt x="144" y="95"/>
                  </a:lnTo>
                  <a:lnTo>
                    <a:pt x="201" y="50"/>
                  </a:lnTo>
                  <a:lnTo>
                    <a:pt x="256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" name="Freeform 41"/>
            <p:cNvSpPr>
              <a:spLocks/>
            </p:cNvSpPr>
            <p:nvPr/>
          </p:nvSpPr>
          <p:spPr bwMode="auto">
            <a:xfrm>
              <a:off x="2254" y="2364"/>
              <a:ext cx="350" cy="476"/>
            </a:xfrm>
            <a:custGeom>
              <a:avLst/>
              <a:gdLst>
                <a:gd name="T0" fmla="*/ 89 w 275"/>
                <a:gd name="T1" fmla="*/ 0 h 560"/>
                <a:gd name="T2" fmla="*/ 266 w 275"/>
                <a:gd name="T3" fmla="*/ 22 h 560"/>
                <a:gd name="T4" fmla="*/ 393 w 275"/>
                <a:gd name="T5" fmla="*/ 48 h 560"/>
                <a:gd name="T6" fmla="*/ 470 w 275"/>
                <a:gd name="T7" fmla="*/ 75 h 560"/>
                <a:gd name="T8" fmla="*/ 531 w 275"/>
                <a:gd name="T9" fmla="*/ 100 h 560"/>
                <a:gd name="T10" fmla="*/ 607 w 275"/>
                <a:gd name="T11" fmla="*/ 123 h 560"/>
                <a:gd name="T12" fmla="*/ 695 w 275"/>
                <a:gd name="T13" fmla="*/ 147 h 560"/>
                <a:gd name="T14" fmla="*/ 720 w 275"/>
                <a:gd name="T15" fmla="*/ 156 h 560"/>
                <a:gd name="T16" fmla="*/ 717 w 275"/>
                <a:gd name="T17" fmla="*/ 167 h 560"/>
                <a:gd name="T18" fmla="*/ 588 w 275"/>
                <a:gd name="T19" fmla="*/ 179 h 560"/>
                <a:gd name="T20" fmla="*/ 416 w 275"/>
                <a:gd name="T21" fmla="*/ 196 h 560"/>
                <a:gd name="T22" fmla="*/ 279 w 275"/>
                <a:gd name="T23" fmla="*/ 207 h 560"/>
                <a:gd name="T24" fmla="*/ 172 w 275"/>
                <a:gd name="T25" fmla="*/ 214 h 560"/>
                <a:gd name="T26" fmla="*/ 165 w 275"/>
                <a:gd name="T27" fmla="*/ 224 h 560"/>
                <a:gd name="T28" fmla="*/ 248 w 275"/>
                <a:gd name="T29" fmla="*/ 234 h 560"/>
                <a:gd name="T30" fmla="*/ 317 w 275"/>
                <a:gd name="T31" fmla="*/ 252 h 560"/>
                <a:gd name="T32" fmla="*/ 373 w 275"/>
                <a:gd name="T33" fmla="*/ 279 h 560"/>
                <a:gd name="T34" fmla="*/ 363 w 275"/>
                <a:gd name="T35" fmla="*/ 290 h 560"/>
                <a:gd name="T36" fmla="*/ 317 w 275"/>
                <a:gd name="T37" fmla="*/ 292 h 560"/>
                <a:gd name="T38" fmla="*/ 279 w 275"/>
                <a:gd name="T39" fmla="*/ 286 h 560"/>
                <a:gd name="T40" fmla="*/ 248 w 275"/>
                <a:gd name="T41" fmla="*/ 269 h 560"/>
                <a:gd name="T42" fmla="*/ 210 w 275"/>
                <a:gd name="T43" fmla="*/ 256 h 560"/>
                <a:gd name="T44" fmla="*/ 153 w 275"/>
                <a:gd name="T45" fmla="*/ 242 h 560"/>
                <a:gd name="T46" fmla="*/ 76 w 275"/>
                <a:gd name="T47" fmla="*/ 234 h 560"/>
                <a:gd name="T48" fmla="*/ 31 w 275"/>
                <a:gd name="T49" fmla="*/ 224 h 560"/>
                <a:gd name="T50" fmla="*/ 76 w 275"/>
                <a:gd name="T51" fmla="*/ 207 h 560"/>
                <a:gd name="T52" fmla="*/ 165 w 275"/>
                <a:gd name="T53" fmla="*/ 200 h 560"/>
                <a:gd name="T54" fmla="*/ 304 w 275"/>
                <a:gd name="T55" fmla="*/ 182 h 560"/>
                <a:gd name="T56" fmla="*/ 456 w 275"/>
                <a:gd name="T57" fmla="*/ 170 h 560"/>
                <a:gd name="T58" fmla="*/ 569 w 275"/>
                <a:gd name="T59" fmla="*/ 160 h 560"/>
                <a:gd name="T60" fmla="*/ 569 w 275"/>
                <a:gd name="T61" fmla="*/ 152 h 560"/>
                <a:gd name="T62" fmla="*/ 531 w 275"/>
                <a:gd name="T63" fmla="*/ 137 h 560"/>
                <a:gd name="T64" fmla="*/ 416 w 275"/>
                <a:gd name="T65" fmla="*/ 112 h 560"/>
                <a:gd name="T66" fmla="*/ 304 w 275"/>
                <a:gd name="T67" fmla="*/ 85 h 560"/>
                <a:gd name="T68" fmla="*/ 172 w 275"/>
                <a:gd name="T69" fmla="*/ 54 h 560"/>
                <a:gd name="T70" fmla="*/ 76 w 275"/>
                <a:gd name="T71" fmla="*/ 37 h 560"/>
                <a:gd name="T72" fmla="*/ 18 w 275"/>
                <a:gd name="T73" fmla="*/ 19 h 560"/>
                <a:gd name="T74" fmla="*/ 0 w 275"/>
                <a:gd name="T75" fmla="*/ 2 h 560"/>
                <a:gd name="T76" fmla="*/ 89 w 275"/>
                <a:gd name="T77" fmla="*/ 0 h 56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5"/>
                <a:gd name="T118" fmla="*/ 0 h 560"/>
                <a:gd name="T119" fmla="*/ 275 w 275"/>
                <a:gd name="T120" fmla="*/ 560 h 56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5" h="560">
                  <a:moveTo>
                    <a:pt x="34" y="0"/>
                  </a:moveTo>
                  <a:lnTo>
                    <a:pt x="101" y="43"/>
                  </a:lnTo>
                  <a:lnTo>
                    <a:pt x="150" y="93"/>
                  </a:lnTo>
                  <a:lnTo>
                    <a:pt x="179" y="142"/>
                  </a:lnTo>
                  <a:lnTo>
                    <a:pt x="203" y="192"/>
                  </a:lnTo>
                  <a:lnTo>
                    <a:pt x="232" y="235"/>
                  </a:lnTo>
                  <a:lnTo>
                    <a:pt x="265" y="282"/>
                  </a:lnTo>
                  <a:lnTo>
                    <a:pt x="275" y="299"/>
                  </a:lnTo>
                  <a:lnTo>
                    <a:pt x="273" y="318"/>
                  </a:lnTo>
                  <a:lnTo>
                    <a:pt x="224" y="342"/>
                  </a:lnTo>
                  <a:lnTo>
                    <a:pt x="159" y="375"/>
                  </a:lnTo>
                  <a:lnTo>
                    <a:pt x="106" y="396"/>
                  </a:lnTo>
                  <a:lnTo>
                    <a:pt x="65" y="411"/>
                  </a:lnTo>
                  <a:lnTo>
                    <a:pt x="63" y="427"/>
                  </a:lnTo>
                  <a:lnTo>
                    <a:pt x="94" y="448"/>
                  </a:lnTo>
                  <a:lnTo>
                    <a:pt x="121" y="484"/>
                  </a:lnTo>
                  <a:lnTo>
                    <a:pt x="142" y="534"/>
                  </a:lnTo>
                  <a:lnTo>
                    <a:pt x="138" y="555"/>
                  </a:lnTo>
                  <a:lnTo>
                    <a:pt x="121" y="560"/>
                  </a:lnTo>
                  <a:lnTo>
                    <a:pt x="106" y="548"/>
                  </a:lnTo>
                  <a:lnTo>
                    <a:pt x="94" y="517"/>
                  </a:lnTo>
                  <a:lnTo>
                    <a:pt x="80" y="489"/>
                  </a:lnTo>
                  <a:lnTo>
                    <a:pt x="58" y="463"/>
                  </a:lnTo>
                  <a:lnTo>
                    <a:pt x="29" y="448"/>
                  </a:lnTo>
                  <a:lnTo>
                    <a:pt x="12" y="427"/>
                  </a:lnTo>
                  <a:lnTo>
                    <a:pt x="29" y="396"/>
                  </a:lnTo>
                  <a:lnTo>
                    <a:pt x="63" y="382"/>
                  </a:lnTo>
                  <a:lnTo>
                    <a:pt x="116" y="349"/>
                  </a:lnTo>
                  <a:lnTo>
                    <a:pt x="174" y="325"/>
                  </a:lnTo>
                  <a:lnTo>
                    <a:pt x="217" y="306"/>
                  </a:lnTo>
                  <a:lnTo>
                    <a:pt x="217" y="292"/>
                  </a:lnTo>
                  <a:lnTo>
                    <a:pt x="203" y="261"/>
                  </a:lnTo>
                  <a:lnTo>
                    <a:pt x="159" y="214"/>
                  </a:lnTo>
                  <a:lnTo>
                    <a:pt x="116" y="164"/>
                  </a:lnTo>
                  <a:lnTo>
                    <a:pt x="65" y="102"/>
                  </a:lnTo>
                  <a:lnTo>
                    <a:pt x="29" y="71"/>
                  </a:lnTo>
                  <a:lnTo>
                    <a:pt x="7" y="36"/>
                  </a:lnTo>
                  <a:lnTo>
                    <a:pt x="0" y="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" name="Freeform 42"/>
            <p:cNvSpPr>
              <a:spLocks/>
            </p:cNvSpPr>
            <p:nvPr/>
          </p:nvSpPr>
          <p:spPr bwMode="auto">
            <a:xfrm>
              <a:off x="2151" y="2716"/>
              <a:ext cx="329" cy="631"/>
            </a:xfrm>
            <a:custGeom>
              <a:avLst/>
              <a:gdLst>
                <a:gd name="T0" fmla="*/ 59 w 257"/>
                <a:gd name="T1" fmla="*/ 3 h 743"/>
                <a:gd name="T2" fmla="*/ 142 w 257"/>
                <a:gd name="T3" fmla="*/ 0 h 743"/>
                <a:gd name="T4" fmla="*/ 220 w 257"/>
                <a:gd name="T5" fmla="*/ 7 h 743"/>
                <a:gd name="T6" fmla="*/ 256 w 257"/>
                <a:gd name="T7" fmla="*/ 21 h 743"/>
                <a:gd name="T8" fmla="*/ 256 w 257"/>
                <a:gd name="T9" fmla="*/ 80 h 743"/>
                <a:gd name="T10" fmla="*/ 279 w 257"/>
                <a:gd name="T11" fmla="*/ 117 h 743"/>
                <a:gd name="T12" fmla="*/ 334 w 257"/>
                <a:gd name="T13" fmla="*/ 166 h 743"/>
                <a:gd name="T14" fmla="*/ 390 w 257"/>
                <a:gd name="T15" fmla="*/ 211 h 743"/>
                <a:gd name="T16" fmla="*/ 470 w 257"/>
                <a:gd name="T17" fmla="*/ 258 h 743"/>
                <a:gd name="T18" fmla="*/ 516 w 257"/>
                <a:gd name="T19" fmla="*/ 290 h 743"/>
                <a:gd name="T20" fmla="*/ 567 w 257"/>
                <a:gd name="T21" fmla="*/ 313 h 743"/>
                <a:gd name="T22" fmla="*/ 650 w 257"/>
                <a:gd name="T23" fmla="*/ 328 h 743"/>
                <a:gd name="T24" fmla="*/ 690 w 257"/>
                <a:gd name="T25" fmla="*/ 339 h 743"/>
                <a:gd name="T26" fmla="*/ 663 w 257"/>
                <a:gd name="T27" fmla="*/ 350 h 743"/>
                <a:gd name="T28" fmla="*/ 585 w 257"/>
                <a:gd name="T29" fmla="*/ 354 h 743"/>
                <a:gd name="T30" fmla="*/ 495 w 257"/>
                <a:gd name="T31" fmla="*/ 362 h 743"/>
                <a:gd name="T32" fmla="*/ 429 w 257"/>
                <a:gd name="T33" fmla="*/ 375 h 743"/>
                <a:gd name="T34" fmla="*/ 380 w 257"/>
                <a:gd name="T35" fmla="*/ 386 h 743"/>
                <a:gd name="T36" fmla="*/ 310 w 257"/>
                <a:gd name="T37" fmla="*/ 384 h 743"/>
                <a:gd name="T38" fmla="*/ 275 w 257"/>
                <a:gd name="T39" fmla="*/ 376 h 743"/>
                <a:gd name="T40" fmla="*/ 241 w 257"/>
                <a:gd name="T41" fmla="*/ 358 h 743"/>
                <a:gd name="T42" fmla="*/ 300 w 257"/>
                <a:gd name="T43" fmla="*/ 351 h 743"/>
                <a:gd name="T44" fmla="*/ 429 w 257"/>
                <a:gd name="T45" fmla="*/ 339 h 743"/>
                <a:gd name="T46" fmla="*/ 508 w 257"/>
                <a:gd name="T47" fmla="*/ 335 h 743"/>
                <a:gd name="T48" fmla="*/ 516 w 257"/>
                <a:gd name="T49" fmla="*/ 329 h 743"/>
                <a:gd name="T50" fmla="*/ 477 w 257"/>
                <a:gd name="T51" fmla="*/ 316 h 743"/>
                <a:gd name="T52" fmla="*/ 411 w 257"/>
                <a:gd name="T53" fmla="*/ 286 h 743"/>
                <a:gd name="T54" fmla="*/ 320 w 257"/>
                <a:gd name="T55" fmla="*/ 246 h 743"/>
                <a:gd name="T56" fmla="*/ 233 w 257"/>
                <a:gd name="T57" fmla="*/ 194 h 743"/>
                <a:gd name="T58" fmla="*/ 142 w 257"/>
                <a:gd name="T59" fmla="*/ 143 h 743"/>
                <a:gd name="T60" fmla="*/ 77 w 257"/>
                <a:gd name="T61" fmla="*/ 95 h 743"/>
                <a:gd name="T62" fmla="*/ 40 w 257"/>
                <a:gd name="T63" fmla="*/ 63 h 743"/>
                <a:gd name="T64" fmla="*/ 0 w 257"/>
                <a:gd name="T65" fmla="*/ 32 h 743"/>
                <a:gd name="T66" fmla="*/ 59 w 257"/>
                <a:gd name="T67" fmla="*/ 3 h 74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7"/>
                <a:gd name="T103" fmla="*/ 0 h 743"/>
                <a:gd name="T104" fmla="*/ 257 w 257"/>
                <a:gd name="T105" fmla="*/ 743 h 74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7" h="743">
                  <a:moveTo>
                    <a:pt x="22" y="5"/>
                  </a:moveTo>
                  <a:lnTo>
                    <a:pt x="53" y="0"/>
                  </a:lnTo>
                  <a:lnTo>
                    <a:pt x="82" y="14"/>
                  </a:lnTo>
                  <a:lnTo>
                    <a:pt x="95" y="40"/>
                  </a:lnTo>
                  <a:lnTo>
                    <a:pt x="95" y="154"/>
                  </a:lnTo>
                  <a:lnTo>
                    <a:pt x="104" y="225"/>
                  </a:lnTo>
                  <a:lnTo>
                    <a:pt x="124" y="319"/>
                  </a:lnTo>
                  <a:lnTo>
                    <a:pt x="145" y="405"/>
                  </a:lnTo>
                  <a:lnTo>
                    <a:pt x="175" y="497"/>
                  </a:lnTo>
                  <a:lnTo>
                    <a:pt x="192" y="558"/>
                  </a:lnTo>
                  <a:lnTo>
                    <a:pt x="211" y="601"/>
                  </a:lnTo>
                  <a:lnTo>
                    <a:pt x="242" y="629"/>
                  </a:lnTo>
                  <a:lnTo>
                    <a:pt x="257" y="651"/>
                  </a:lnTo>
                  <a:lnTo>
                    <a:pt x="247" y="672"/>
                  </a:lnTo>
                  <a:lnTo>
                    <a:pt x="218" y="681"/>
                  </a:lnTo>
                  <a:lnTo>
                    <a:pt x="184" y="696"/>
                  </a:lnTo>
                  <a:lnTo>
                    <a:pt x="160" y="722"/>
                  </a:lnTo>
                  <a:lnTo>
                    <a:pt x="141" y="743"/>
                  </a:lnTo>
                  <a:lnTo>
                    <a:pt x="116" y="738"/>
                  </a:lnTo>
                  <a:lnTo>
                    <a:pt x="102" y="724"/>
                  </a:lnTo>
                  <a:lnTo>
                    <a:pt x="90" y="689"/>
                  </a:lnTo>
                  <a:lnTo>
                    <a:pt x="112" y="674"/>
                  </a:lnTo>
                  <a:lnTo>
                    <a:pt x="160" y="651"/>
                  </a:lnTo>
                  <a:lnTo>
                    <a:pt x="189" y="644"/>
                  </a:lnTo>
                  <a:lnTo>
                    <a:pt x="192" y="632"/>
                  </a:lnTo>
                  <a:lnTo>
                    <a:pt x="177" y="608"/>
                  </a:lnTo>
                  <a:lnTo>
                    <a:pt x="153" y="551"/>
                  </a:lnTo>
                  <a:lnTo>
                    <a:pt x="119" y="473"/>
                  </a:lnTo>
                  <a:lnTo>
                    <a:pt x="87" y="374"/>
                  </a:lnTo>
                  <a:lnTo>
                    <a:pt x="53" y="274"/>
                  </a:lnTo>
                  <a:lnTo>
                    <a:pt x="29" y="182"/>
                  </a:lnTo>
                  <a:lnTo>
                    <a:pt x="15" y="121"/>
                  </a:lnTo>
                  <a:lnTo>
                    <a:pt x="0" y="62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" name="Freeform 43"/>
            <p:cNvSpPr>
              <a:spLocks/>
            </p:cNvSpPr>
            <p:nvPr/>
          </p:nvSpPr>
          <p:spPr bwMode="auto">
            <a:xfrm>
              <a:off x="1928" y="2702"/>
              <a:ext cx="253" cy="609"/>
            </a:xfrm>
            <a:custGeom>
              <a:avLst/>
              <a:gdLst>
                <a:gd name="T0" fmla="*/ 157 w 198"/>
                <a:gd name="T1" fmla="*/ 74 h 717"/>
                <a:gd name="T2" fmla="*/ 210 w 198"/>
                <a:gd name="T3" fmla="*/ 18 h 717"/>
                <a:gd name="T4" fmla="*/ 311 w 198"/>
                <a:gd name="T5" fmla="*/ 0 h 717"/>
                <a:gd name="T6" fmla="*/ 392 w 198"/>
                <a:gd name="T7" fmla="*/ 14 h 717"/>
                <a:gd name="T8" fmla="*/ 429 w 198"/>
                <a:gd name="T9" fmla="*/ 30 h 717"/>
                <a:gd name="T10" fmla="*/ 371 w 198"/>
                <a:gd name="T11" fmla="*/ 55 h 717"/>
                <a:gd name="T12" fmla="*/ 325 w 198"/>
                <a:gd name="T13" fmla="*/ 96 h 717"/>
                <a:gd name="T14" fmla="*/ 307 w 198"/>
                <a:gd name="T15" fmla="*/ 138 h 717"/>
                <a:gd name="T16" fmla="*/ 288 w 198"/>
                <a:gd name="T17" fmla="*/ 181 h 717"/>
                <a:gd name="T18" fmla="*/ 311 w 198"/>
                <a:gd name="T19" fmla="*/ 212 h 717"/>
                <a:gd name="T20" fmla="*/ 365 w 198"/>
                <a:gd name="T21" fmla="*/ 251 h 717"/>
                <a:gd name="T22" fmla="*/ 423 w 198"/>
                <a:gd name="T23" fmla="*/ 285 h 717"/>
                <a:gd name="T24" fmla="*/ 482 w 198"/>
                <a:gd name="T25" fmla="*/ 324 h 717"/>
                <a:gd name="T26" fmla="*/ 510 w 198"/>
                <a:gd name="T27" fmla="*/ 336 h 717"/>
                <a:gd name="T28" fmla="*/ 528 w 198"/>
                <a:gd name="T29" fmla="*/ 345 h 717"/>
                <a:gd name="T30" fmla="*/ 510 w 198"/>
                <a:gd name="T31" fmla="*/ 358 h 717"/>
                <a:gd name="T32" fmla="*/ 469 w 198"/>
                <a:gd name="T33" fmla="*/ 364 h 717"/>
                <a:gd name="T34" fmla="*/ 346 w 198"/>
                <a:gd name="T35" fmla="*/ 360 h 717"/>
                <a:gd name="T36" fmla="*/ 194 w 198"/>
                <a:gd name="T37" fmla="*/ 364 h 717"/>
                <a:gd name="T38" fmla="*/ 118 w 198"/>
                <a:gd name="T39" fmla="*/ 371 h 717"/>
                <a:gd name="T40" fmla="*/ 40 w 198"/>
                <a:gd name="T41" fmla="*/ 373 h 717"/>
                <a:gd name="T42" fmla="*/ 0 w 198"/>
                <a:gd name="T43" fmla="*/ 364 h 717"/>
                <a:gd name="T44" fmla="*/ 112 w 198"/>
                <a:gd name="T45" fmla="*/ 340 h 717"/>
                <a:gd name="T46" fmla="*/ 217 w 198"/>
                <a:gd name="T47" fmla="*/ 337 h 717"/>
                <a:gd name="T48" fmla="*/ 353 w 198"/>
                <a:gd name="T49" fmla="*/ 337 h 717"/>
                <a:gd name="T50" fmla="*/ 405 w 198"/>
                <a:gd name="T51" fmla="*/ 337 h 717"/>
                <a:gd name="T52" fmla="*/ 411 w 198"/>
                <a:gd name="T53" fmla="*/ 325 h 717"/>
                <a:gd name="T54" fmla="*/ 365 w 198"/>
                <a:gd name="T55" fmla="*/ 299 h 717"/>
                <a:gd name="T56" fmla="*/ 253 w 198"/>
                <a:gd name="T57" fmla="*/ 251 h 717"/>
                <a:gd name="T58" fmla="*/ 189 w 198"/>
                <a:gd name="T59" fmla="*/ 212 h 717"/>
                <a:gd name="T60" fmla="*/ 157 w 198"/>
                <a:gd name="T61" fmla="*/ 171 h 717"/>
                <a:gd name="T62" fmla="*/ 135 w 198"/>
                <a:gd name="T63" fmla="*/ 134 h 717"/>
                <a:gd name="T64" fmla="*/ 135 w 198"/>
                <a:gd name="T65" fmla="*/ 99 h 717"/>
                <a:gd name="T66" fmla="*/ 157 w 198"/>
                <a:gd name="T67" fmla="*/ 74 h 7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98"/>
                <a:gd name="T103" fmla="*/ 0 h 717"/>
                <a:gd name="T104" fmla="*/ 198 w 198"/>
                <a:gd name="T105" fmla="*/ 717 h 7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98" h="717">
                  <a:moveTo>
                    <a:pt x="59" y="142"/>
                  </a:moveTo>
                  <a:lnTo>
                    <a:pt x="78" y="35"/>
                  </a:lnTo>
                  <a:lnTo>
                    <a:pt x="117" y="0"/>
                  </a:lnTo>
                  <a:lnTo>
                    <a:pt x="147" y="28"/>
                  </a:lnTo>
                  <a:lnTo>
                    <a:pt x="161" y="57"/>
                  </a:lnTo>
                  <a:lnTo>
                    <a:pt x="139" y="106"/>
                  </a:lnTo>
                  <a:lnTo>
                    <a:pt x="122" y="185"/>
                  </a:lnTo>
                  <a:lnTo>
                    <a:pt x="115" y="265"/>
                  </a:lnTo>
                  <a:lnTo>
                    <a:pt x="108" y="348"/>
                  </a:lnTo>
                  <a:lnTo>
                    <a:pt x="117" y="407"/>
                  </a:lnTo>
                  <a:lnTo>
                    <a:pt x="137" y="483"/>
                  </a:lnTo>
                  <a:lnTo>
                    <a:pt x="159" y="549"/>
                  </a:lnTo>
                  <a:lnTo>
                    <a:pt x="181" y="620"/>
                  </a:lnTo>
                  <a:lnTo>
                    <a:pt x="191" y="646"/>
                  </a:lnTo>
                  <a:lnTo>
                    <a:pt x="198" y="663"/>
                  </a:lnTo>
                  <a:lnTo>
                    <a:pt x="191" y="689"/>
                  </a:lnTo>
                  <a:lnTo>
                    <a:pt x="176" y="698"/>
                  </a:lnTo>
                  <a:lnTo>
                    <a:pt x="130" y="691"/>
                  </a:lnTo>
                  <a:lnTo>
                    <a:pt x="73" y="698"/>
                  </a:lnTo>
                  <a:lnTo>
                    <a:pt x="44" y="712"/>
                  </a:lnTo>
                  <a:lnTo>
                    <a:pt x="15" y="717"/>
                  </a:lnTo>
                  <a:lnTo>
                    <a:pt x="0" y="698"/>
                  </a:lnTo>
                  <a:lnTo>
                    <a:pt x="42" y="653"/>
                  </a:lnTo>
                  <a:lnTo>
                    <a:pt x="81" y="648"/>
                  </a:lnTo>
                  <a:lnTo>
                    <a:pt x="132" y="648"/>
                  </a:lnTo>
                  <a:lnTo>
                    <a:pt x="152" y="648"/>
                  </a:lnTo>
                  <a:lnTo>
                    <a:pt x="154" y="625"/>
                  </a:lnTo>
                  <a:lnTo>
                    <a:pt x="137" y="575"/>
                  </a:lnTo>
                  <a:lnTo>
                    <a:pt x="95" y="483"/>
                  </a:lnTo>
                  <a:lnTo>
                    <a:pt x="71" y="407"/>
                  </a:lnTo>
                  <a:lnTo>
                    <a:pt x="59" y="329"/>
                  </a:lnTo>
                  <a:lnTo>
                    <a:pt x="51" y="258"/>
                  </a:lnTo>
                  <a:lnTo>
                    <a:pt x="51" y="192"/>
                  </a:lnTo>
                  <a:lnTo>
                    <a:pt x="59" y="1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" name="Freeform 44"/>
            <p:cNvSpPr>
              <a:spLocks/>
            </p:cNvSpPr>
            <p:nvPr/>
          </p:nvSpPr>
          <p:spPr bwMode="auto">
            <a:xfrm>
              <a:off x="280" y="2060"/>
              <a:ext cx="2403" cy="1473"/>
            </a:xfrm>
            <a:custGeom>
              <a:avLst/>
              <a:gdLst>
                <a:gd name="T0" fmla="*/ 4183 w 1878"/>
                <a:gd name="T1" fmla="*/ 903 h 1734"/>
                <a:gd name="T2" fmla="*/ 4359 w 1878"/>
                <a:gd name="T3" fmla="*/ 899 h 1734"/>
                <a:gd name="T4" fmla="*/ 4510 w 1878"/>
                <a:gd name="T5" fmla="*/ 891 h 1734"/>
                <a:gd name="T6" fmla="*/ 4661 w 1878"/>
                <a:gd name="T7" fmla="*/ 878 h 1734"/>
                <a:gd name="T8" fmla="*/ 4783 w 1878"/>
                <a:gd name="T9" fmla="*/ 858 h 1734"/>
                <a:gd name="T10" fmla="*/ 4887 w 1878"/>
                <a:gd name="T11" fmla="*/ 837 h 1734"/>
                <a:gd name="T12" fmla="*/ 4969 w 1878"/>
                <a:gd name="T13" fmla="*/ 811 h 1734"/>
                <a:gd name="T14" fmla="*/ 5015 w 1878"/>
                <a:gd name="T15" fmla="*/ 782 h 1734"/>
                <a:gd name="T16" fmla="*/ 5035 w 1878"/>
                <a:gd name="T17" fmla="*/ 752 h 1734"/>
                <a:gd name="T18" fmla="*/ 5035 w 1878"/>
                <a:gd name="T19" fmla="*/ 152 h 1734"/>
                <a:gd name="T20" fmla="*/ 5015 w 1878"/>
                <a:gd name="T21" fmla="*/ 121 h 1734"/>
                <a:gd name="T22" fmla="*/ 4969 w 1878"/>
                <a:gd name="T23" fmla="*/ 93 h 1734"/>
                <a:gd name="T24" fmla="*/ 4887 w 1878"/>
                <a:gd name="T25" fmla="*/ 67 h 1734"/>
                <a:gd name="T26" fmla="*/ 4783 w 1878"/>
                <a:gd name="T27" fmla="*/ 45 h 1734"/>
                <a:gd name="T28" fmla="*/ 4661 w 1878"/>
                <a:gd name="T29" fmla="*/ 26 h 1734"/>
                <a:gd name="T30" fmla="*/ 4510 w 1878"/>
                <a:gd name="T31" fmla="*/ 12 h 1734"/>
                <a:gd name="T32" fmla="*/ 4359 w 1878"/>
                <a:gd name="T33" fmla="*/ 3 h 1734"/>
                <a:gd name="T34" fmla="*/ 4183 w 1878"/>
                <a:gd name="T35" fmla="*/ 0 h 1734"/>
                <a:gd name="T36" fmla="*/ 845 w 1878"/>
                <a:gd name="T37" fmla="*/ 0 h 1734"/>
                <a:gd name="T38" fmla="*/ 674 w 1878"/>
                <a:gd name="T39" fmla="*/ 3 h 1734"/>
                <a:gd name="T40" fmla="*/ 516 w 1878"/>
                <a:gd name="T41" fmla="*/ 12 h 1734"/>
                <a:gd name="T42" fmla="*/ 374 w 1878"/>
                <a:gd name="T43" fmla="*/ 26 h 1734"/>
                <a:gd name="T44" fmla="*/ 252 w 1878"/>
                <a:gd name="T45" fmla="*/ 45 h 1734"/>
                <a:gd name="T46" fmla="*/ 142 w 1878"/>
                <a:gd name="T47" fmla="*/ 67 h 1734"/>
                <a:gd name="T48" fmla="*/ 65 w 1878"/>
                <a:gd name="T49" fmla="*/ 93 h 1734"/>
                <a:gd name="T50" fmla="*/ 19 w 1878"/>
                <a:gd name="T51" fmla="*/ 121 h 1734"/>
                <a:gd name="T52" fmla="*/ 0 w 1878"/>
                <a:gd name="T53" fmla="*/ 152 h 1734"/>
                <a:gd name="T54" fmla="*/ 0 w 1878"/>
                <a:gd name="T55" fmla="*/ 752 h 1734"/>
                <a:gd name="T56" fmla="*/ 19 w 1878"/>
                <a:gd name="T57" fmla="*/ 782 h 1734"/>
                <a:gd name="T58" fmla="*/ 65 w 1878"/>
                <a:gd name="T59" fmla="*/ 811 h 1734"/>
                <a:gd name="T60" fmla="*/ 142 w 1878"/>
                <a:gd name="T61" fmla="*/ 837 h 1734"/>
                <a:gd name="T62" fmla="*/ 252 w 1878"/>
                <a:gd name="T63" fmla="*/ 858 h 1734"/>
                <a:gd name="T64" fmla="*/ 374 w 1878"/>
                <a:gd name="T65" fmla="*/ 878 h 1734"/>
                <a:gd name="T66" fmla="*/ 516 w 1878"/>
                <a:gd name="T67" fmla="*/ 891 h 1734"/>
                <a:gd name="T68" fmla="*/ 674 w 1878"/>
                <a:gd name="T69" fmla="*/ 899 h 1734"/>
                <a:gd name="T70" fmla="*/ 845 w 1878"/>
                <a:gd name="T71" fmla="*/ 903 h 1734"/>
                <a:gd name="T72" fmla="*/ 4183 w 1878"/>
                <a:gd name="T73" fmla="*/ 903 h 173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878"/>
                <a:gd name="T112" fmla="*/ 0 h 1734"/>
                <a:gd name="T113" fmla="*/ 1878 w 1878"/>
                <a:gd name="T114" fmla="*/ 1734 h 173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878" h="1734">
                  <a:moveTo>
                    <a:pt x="1561" y="1734"/>
                  </a:moveTo>
                  <a:lnTo>
                    <a:pt x="1626" y="1727"/>
                  </a:lnTo>
                  <a:lnTo>
                    <a:pt x="1683" y="1712"/>
                  </a:lnTo>
                  <a:lnTo>
                    <a:pt x="1739" y="1685"/>
                  </a:lnTo>
                  <a:lnTo>
                    <a:pt x="1784" y="1648"/>
                  </a:lnTo>
                  <a:lnTo>
                    <a:pt x="1823" y="1606"/>
                  </a:lnTo>
                  <a:lnTo>
                    <a:pt x="1854" y="1557"/>
                  </a:lnTo>
                  <a:lnTo>
                    <a:pt x="1871" y="1501"/>
                  </a:lnTo>
                  <a:lnTo>
                    <a:pt x="1878" y="1444"/>
                  </a:lnTo>
                  <a:lnTo>
                    <a:pt x="1878" y="292"/>
                  </a:lnTo>
                  <a:lnTo>
                    <a:pt x="1871" y="233"/>
                  </a:lnTo>
                  <a:lnTo>
                    <a:pt x="1854" y="179"/>
                  </a:lnTo>
                  <a:lnTo>
                    <a:pt x="1823" y="128"/>
                  </a:lnTo>
                  <a:lnTo>
                    <a:pt x="1784" y="86"/>
                  </a:lnTo>
                  <a:lnTo>
                    <a:pt x="1739" y="51"/>
                  </a:lnTo>
                  <a:lnTo>
                    <a:pt x="1683" y="22"/>
                  </a:lnTo>
                  <a:lnTo>
                    <a:pt x="1626" y="7"/>
                  </a:lnTo>
                  <a:lnTo>
                    <a:pt x="1561" y="0"/>
                  </a:lnTo>
                  <a:lnTo>
                    <a:pt x="315" y="0"/>
                  </a:lnTo>
                  <a:lnTo>
                    <a:pt x="252" y="7"/>
                  </a:lnTo>
                  <a:lnTo>
                    <a:pt x="192" y="22"/>
                  </a:lnTo>
                  <a:lnTo>
                    <a:pt x="139" y="51"/>
                  </a:lnTo>
                  <a:lnTo>
                    <a:pt x="94" y="86"/>
                  </a:lnTo>
                  <a:lnTo>
                    <a:pt x="53" y="128"/>
                  </a:lnTo>
                  <a:lnTo>
                    <a:pt x="24" y="179"/>
                  </a:lnTo>
                  <a:lnTo>
                    <a:pt x="7" y="233"/>
                  </a:lnTo>
                  <a:lnTo>
                    <a:pt x="0" y="292"/>
                  </a:lnTo>
                  <a:lnTo>
                    <a:pt x="0" y="1444"/>
                  </a:lnTo>
                  <a:lnTo>
                    <a:pt x="7" y="1501"/>
                  </a:lnTo>
                  <a:lnTo>
                    <a:pt x="24" y="1557"/>
                  </a:lnTo>
                  <a:lnTo>
                    <a:pt x="53" y="1606"/>
                  </a:lnTo>
                  <a:lnTo>
                    <a:pt x="94" y="1648"/>
                  </a:lnTo>
                  <a:lnTo>
                    <a:pt x="139" y="1685"/>
                  </a:lnTo>
                  <a:lnTo>
                    <a:pt x="192" y="1712"/>
                  </a:lnTo>
                  <a:lnTo>
                    <a:pt x="252" y="1727"/>
                  </a:lnTo>
                  <a:lnTo>
                    <a:pt x="315" y="1734"/>
                  </a:lnTo>
                  <a:lnTo>
                    <a:pt x="1561" y="17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" name="Rectangle 45"/>
            <p:cNvSpPr>
              <a:spLocks noChangeArrowheads="1"/>
            </p:cNvSpPr>
            <p:nvPr/>
          </p:nvSpPr>
          <p:spPr bwMode="auto">
            <a:xfrm>
              <a:off x="1457" y="2334"/>
              <a:ext cx="61" cy="9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46"/>
            <p:cNvSpPr>
              <a:spLocks/>
            </p:cNvSpPr>
            <p:nvPr/>
          </p:nvSpPr>
          <p:spPr bwMode="auto">
            <a:xfrm>
              <a:off x="836" y="3266"/>
              <a:ext cx="1297" cy="39"/>
            </a:xfrm>
            <a:custGeom>
              <a:avLst/>
              <a:gdLst>
                <a:gd name="T0" fmla="*/ 0 w 1013"/>
                <a:gd name="T1" fmla="*/ 24 h 46"/>
                <a:gd name="T2" fmla="*/ 2723 w 1013"/>
                <a:gd name="T3" fmla="*/ 24 h 46"/>
                <a:gd name="T4" fmla="*/ 2709 w 1013"/>
                <a:gd name="T5" fmla="*/ 16 h 46"/>
                <a:gd name="T6" fmla="*/ 2676 w 1013"/>
                <a:gd name="T7" fmla="*/ 8 h 46"/>
                <a:gd name="T8" fmla="*/ 2638 w 1013"/>
                <a:gd name="T9" fmla="*/ 3 h 46"/>
                <a:gd name="T10" fmla="*/ 2595 w 1013"/>
                <a:gd name="T11" fmla="*/ 0 h 46"/>
                <a:gd name="T12" fmla="*/ 128 w 1013"/>
                <a:gd name="T13" fmla="*/ 0 h 46"/>
                <a:gd name="T14" fmla="*/ 83 w 1013"/>
                <a:gd name="T15" fmla="*/ 2 h 46"/>
                <a:gd name="T16" fmla="*/ 42 w 1013"/>
                <a:gd name="T17" fmla="*/ 6 h 46"/>
                <a:gd name="T18" fmla="*/ 10 w 1013"/>
                <a:gd name="T19" fmla="*/ 14 h 46"/>
                <a:gd name="T20" fmla="*/ 0 w 1013"/>
                <a:gd name="T21" fmla="*/ 24 h 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13"/>
                <a:gd name="T34" fmla="*/ 0 h 46"/>
                <a:gd name="T35" fmla="*/ 1013 w 1013"/>
                <a:gd name="T36" fmla="*/ 46 h 4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13" h="46">
                  <a:moveTo>
                    <a:pt x="0" y="46"/>
                  </a:moveTo>
                  <a:lnTo>
                    <a:pt x="1013" y="46"/>
                  </a:lnTo>
                  <a:lnTo>
                    <a:pt x="1008" y="31"/>
                  </a:lnTo>
                  <a:lnTo>
                    <a:pt x="996" y="15"/>
                  </a:lnTo>
                  <a:lnTo>
                    <a:pt x="982" y="4"/>
                  </a:lnTo>
                  <a:lnTo>
                    <a:pt x="965" y="0"/>
                  </a:lnTo>
                  <a:lnTo>
                    <a:pt x="48" y="0"/>
                  </a:lnTo>
                  <a:lnTo>
                    <a:pt x="31" y="2"/>
                  </a:lnTo>
                  <a:lnTo>
                    <a:pt x="16" y="11"/>
                  </a:lnTo>
                  <a:lnTo>
                    <a:pt x="4" y="2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" name="Rectangle 47"/>
            <p:cNvSpPr>
              <a:spLocks noChangeArrowheads="1"/>
            </p:cNvSpPr>
            <p:nvPr/>
          </p:nvSpPr>
          <p:spPr bwMode="auto">
            <a:xfrm>
              <a:off x="984" y="3229"/>
              <a:ext cx="1007" cy="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Rectangle 48"/>
            <p:cNvSpPr>
              <a:spLocks noChangeArrowheads="1"/>
            </p:cNvSpPr>
            <p:nvPr/>
          </p:nvSpPr>
          <p:spPr bwMode="auto">
            <a:xfrm>
              <a:off x="1134" y="3185"/>
              <a:ext cx="731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49"/>
            <p:cNvSpPr>
              <a:spLocks/>
            </p:cNvSpPr>
            <p:nvPr/>
          </p:nvSpPr>
          <p:spPr bwMode="auto">
            <a:xfrm>
              <a:off x="1777" y="3012"/>
              <a:ext cx="765" cy="25"/>
            </a:xfrm>
            <a:custGeom>
              <a:avLst/>
              <a:gdLst>
                <a:gd name="T0" fmla="*/ 1602 w 598"/>
                <a:gd name="T1" fmla="*/ 17 h 28"/>
                <a:gd name="T2" fmla="*/ 1602 w 598"/>
                <a:gd name="T3" fmla="*/ 0 h 28"/>
                <a:gd name="T4" fmla="*/ 0 w 598"/>
                <a:gd name="T5" fmla="*/ 4 h 28"/>
                <a:gd name="T6" fmla="*/ 0 w 598"/>
                <a:gd name="T7" fmla="*/ 18 h 28"/>
                <a:gd name="T8" fmla="*/ 1602 w 598"/>
                <a:gd name="T9" fmla="*/ 17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8"/>
                <a:gd name="T16" fmla="*/ 0 h 28"/>
                <a:gd name="T17" fmla="*/ 598 w 59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8" h="28">
                  <a:moveTo>
                    <a:pt x="598" y="26"/>
                  </a:moveTo>
                  <a:lnTo>
                    <a:pt x="598" y="0"/>
                  </a:lnTo>
                  <a:lnTo>
                    <a:pt x="0" y="4"/>
                  </a:lnTo>
                  <a:lnTo>
                    <a:pt x="0" y="28"/>
                  </a:lnTo>
                  <a:lnTo>
                    <a:pt x="59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" name="Freeform 50"/>
            <p:cNvSpPr>
              <a:spLocks/>
            </p:cNvSpPr>
            <p:nvPr/>
          </p:nvSpPr>
          <p:spPr bwMode="auto">
            <a:xfrm>
              <a:off x="1865" y="3025"/>
              <a:ext cx="594" cy="34"/>
            </a:xfrm>
            <a:custGeom>
              <a:avLst/>
              <a:gdLst>
                <a:gd name="T0" fmla="*/ 1246 w 464"/>
                <a:gd name="T1" fmla="*/ 20 h 40"/>
                <a:gd name="T2" fmla="*/ 1246 w 464"/>
                <a:gd name="T3" fmla="*/ 0 h 40"/>
                <a:gd name="T4" fmla="*/ 0 w 464"/>
                <a:gd name="T5" fmla="*/ 2 h 40"/>
                <a:gd name="T6" fmla="*/ 0 w 464"/>
                <a:gd name="T7" fmla="*/ 21 h 40"/>
                <a:gd name="T8" fmla="*/ 1246 w 464"/>
                <a:gd name="T9" fmla="*/ 2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4"/>
                <a:gd name="T16" fmla="*/ 0 h 40"/>
                <a:gd name="T17" fmla="*/ 464 w 464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4" h="40">
                  <a:moveTo>
                    <a:pt x="464" y="38"/>
                  </a:moveTo>
                  <a:lnTo>
                    <a:pt x="464" y="0"/>
                  </a:lnTo>
                  <a:lnTo>
                    <a:pt x="0" y="2"/>
                  </a:lnTo>
                  <a:lnTo>
                    <a:pt x="0" y="40"/>
                  </a:lnTo>
                  <a:lnTo>
                    <a:pt x="464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" name="Freeform 51"/>
            <p:cNvSpPr>
              <a:spLocks/>
            </p:cNvSpPr>
            <p:nvPr/>
          </p:nvSpPr>
          <p:spPr bwMode="auto">
            <a:xfrm>
              <a:off x="1951" y="3048"/>
              <a:ext cx="435" cy="35"/>
            </a:xfrm>
            <a:custGeom>
              <a:avLst/>
              <a:gdLst>
                <a:gd name="T0" fmla="*/ 919 w 339"/>
                <a:gd name="T1" fmla="*/ 0 h 42"/>
                <a:gd name="T2" fmla="*/ 0 w 339"/>
                <a:gd name="T3" fmla="*/ 2 h 42"/>
                <a:gd name="T4" fmla="*/ 22 w 339"/>
                <a:gd name="T5" fmla="*/ 8 h 42"/>
                <a:gd name="T6" fmla="*/ 46 w 339"/>
                <a:gd name="T7" fmla="*/ 13 h 42"/>
                <a:gd name="T8" fmla="*/ 87 w 339"/>
                <a:gd name="T9" fmla="*/ 18 h 42"/>
                <a:gd name="T10" fmla="*/ 126 w 339"/>
                <a:gd name="T11" fmla="*/ 20 h 42"/>
                <a:gd name="T12" fmla="*/ 793 w 339"/>
                <a:gd name="T13" fmla="*/ 20 h 42"/>
                <a:gd name="T14" fmla="*/ 835 w 339"/>
                <a:gd name="T15" fmla="*/ 18 h 42"/>
                <a:gd name="T16" fmla="*/ 873 w 339"/>
                <a:gd name="T17" fmla="*/ 13 h 42"/>
                <a:gd name="T18" fmla="*/ 906 w 339"/>
                <a:gd name="T19" fmla="*/ 7 h 42"/>
                <a:gd name="T20" fmla="*/ 919 w 339"/>
                <a:gd name="T21" fmla="*/ 0 h 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39"/>
                <a:gd name="T34" fmla="*/ 0 h 42"/>
                <a:gd name="T35" fmla="*/ 339 w 339"/>
                <a:gd name="T36" fmla="*/ 42 h 4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39" h="42">
                  <a:moveTo>
                    <a:pt x="339" y="0"/>
                  </a:moveTo>
                  <a:lnTo>
                    <a:pt x="0" y="2"/>
                  </a:lnTo>
                  <a:lnTo>
                    <a:pt x="8" y="17"/>
                  </a:lnTo>
                  <a:lnTo>
                    <a:pt x="17" y="28"/>
                  </a:lnTo>
                  <a:lnTo>
                    <a:pt x="32" y="37"/>
                  </a:lnTo>
                  <a:lnTo>
                    <a:pt x="46" y="42"/>
                  </a:lnTo>
                  <a:lnTo>
                    <a:pt x="293" y="42"/>
                  </a:lnTo>
                  <a:lnTo>
                    <a:pt x="308" y="37"/>
                  </a:lnTo>
                  <a:lnTo>
                    <a:pt x="322" y="28"/>
                  </a:lnTo>
                  <a:lnTo>
                    <a:pt x="334" y="15"/>
                  </a:lnTo>
                  <a:lnTo>
                    <a:pt x="3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" name="Freeform 52"/>
            <p:cNvSpPr>
              <a:spLocks/>
            </p:cNvSpPr>
            <p:nvPr/>
          </p:nvSpPr>
          <p:spPr bwMode="auto">
            <a:xfrm>
              <a:off x="2057" y="2517"/>
              <a:ext cx="126" cy="77"/>
            </a:xfrm>
            <a:custGeom>
              <a:avLst/>
              <a:gdLst>
                <a:gd name="T0" fmla="*/ 89 w 99"/>
                <a:gd name="T1" fmla="*/ 45 h 91"/>
                <a:gd name="T2" fmla="*/ 137 w 99"/>
                <a:gd name="T3" fmla="*/ 47 h 91"/>
                <a:gd name="T4" fmla="*/ 190 w 99"/>
                <a:gd name="T5" fmla="*/ 45 h 91"/>
                <a:gd name="T6" fmla="*/ 228 w 99"/>
                <a:gd name="T7" fmla="*/ 38 h 91"/>
                <a:gd name="T8" fmla="*/ 251 w 99"/>
                <a:gd name="T9" fmla="*/ 30 h 91"/>
                <a:gd name="T10" fmla="*/ 260 w 99"/>
                <a:gd name="T11" fmla="*/ 21 h 91"/>
                <a:gd name="T12" fmla="*/ 248 w 99"/>
                <a:gd name="T13" fmla="*/ 12 h 91"/>
                <a:gd name="T14" fmla="*/ 214 w 99"/>
                <a:gd name="T15" fmla="*/ 6 h 91"/>
                <a:gd name="T16" fmla="*/ 172 w 99"/>
                <a:gd name="T17" fmla="*/ 2 h 91"/>
                <a:gd name="T18" fmla="*/ 121 w 99"/>
                <a:gd name="T19" fmla="*/ 0 h 91"/>
                <a:gd name="T20" fmla="*/ 70 w 99"/>
                <a:gd name="T21" fmla="*/ 3 h 91"/>
                <a:gd name="T22" fmla="*/ 31 w 99"/>
                <a:gd name="T23" fmla="*/ 8 h 91"/>
                <a:gd name="T24" fmla="*/ 6 w 99"/>
                <a:gd name="T25" fmla="*/ 16 h 91"/>
                <a:gd name="T26" fmla="*/ 0 w 99"/>
                <a:gd name="T27" fmla="*/ 25 h 91"/>
                <a:gd name="T28" fmla="*/ 13 w 99"/>
                <a:gd name="T29" fmla="*/ 35 h 91"/>
                <a:gd name="T30" fmla="*/ 46 w 99"/>
                <a:gd name="T31" fmla="*/ 41 h 91"/>
                <a:gd name="T32" fmla="*/ 89 w 99"/>
                <a:gd name="T33" fmla="*/ 45 h 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91"/>
                <a:gd name="T53" fmla="*/ 99 w 99"/>
                <a:gd name="T54" fmla="*/ 91 h 9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91">
                  <a:moveTo>
                    <a:pt x="34" y="89"/>
                  </a:moveTo>
                  <a:lnTo>
                    <a:pt x="53" y="91"/>
                  </a:lnTo>
                  <a:lnTo>
                    <a:pt x="72" y="87"/>
                  </a:lnTo>
                  <a:lnTo>
                    <a:pt x="87" y="75"/>
                  </a:lnTo>
                  <a:lnTo>
                    <a:pt x="96" y="60"/>
                  </a:lnTo>
                  <a:lnTo>
                    <a:pt x="99" y="42"/>
                  </a:lnTo>
                  <a:lnTo>
                    <a:pt x="94" y="24"/>
                  </a:lnTo>
                  <a:lnTo>
                    <a:pt x="82" y="11"/>
                  </a:lnTo>
                  <a:lnTo>
                    <a:pt x="65" y="2"/>
                  </a:lnTo>
                  <a:lnTo>
                    <a:pt x="46" y="0"/>
                  </a:lnTo>
                  <a:lnTo>
                    <a:pt x="27" y="5"/>
                  </a:lnTo>
                  <a:lnTo>
                    <a:pt x="12" y="16"/>
                  </a:lnTo>
                  <a:lnTo>
                    <a:pt x="2" y="31"/>
                  </a:lnTo>
                  <a:lnTo>
                    <a:pt x="0" y="49"/>
                  </a:lnTo>
                  <a:lnTo>
                    <a:pt x="5" y="67"/>
                  </a:lnTo>
                  <a:lnTo>
                    <a:pt x="17" y="80"/>
                  </a:lnTo>
                  <a:lnTo>
                    <a:pt x="34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" name="Freeform 53"/>
            <p:cNvSpPr>
              <a:spLocks/>
            </p:cNvSpPr>
            <p:nvPr/>
          </p:nvSpPr>
          <p:spPr bwMode="auto">
            <a:xfrm>
              <a:off x="811" y="2404"/>
              <a:ext cx="1351" cy="217"/>
            </a:xfrm>
            <a:custGeom>
              <a:avLst/>
              <a:gdLst>
                <a:gd name="T0" fmla="*/ 1363 w 1055"/>
                <a:gd name="T1" fmla="*/ 76 h 255"/>
                <a:gd name="T2" fmla="*/ 1274 w 1055"/>
                <a:gd name="T3" fmla="*/ 71 h 255"/>
                <a:gd name="T4" fmla="*/ 1132 w 1055"/>
                <a:gd name="T5" fmla="*/ 57 h 255"/>
                <a:gd name="T6" fmla="*/ 989 w 1055"/>
                <a:gd name="T7" fmla="*/ 49 h 255"/>
                <a:gd name="T8" fmla="*/ 846 w 1055"/>
                <a:gd name="T9" fmla="*/ 49 h 255"/>
                <a:gd name="T10" fmla="*/ 690 w 1055"/>
                <a:gd name="T11" fmla="*/ 55 h 255"/>
                <a:gd name="T12" fmla="*/ 507 w 1055"/>
                <a:gd name="T13" fmla="*/ 60 h 255"/>
                <a:gd name="T14" fmla="*/ 332 w 1055"/>
                <a:gd name="T15" fmla="*/ 58 h 255"/>
                <a:gd name="T16" fmla="*/ 182 w 1055"/>
                <a:gd name="T17" fmla="*/ 46 h 255"/>
                <a:gd name="T18" fmla="*/ 54 w 1055"/>
                <a:gd name="T19" fmla="*/ 25 h 255"/>
                <a:gd name="T20" fmla="*/ 31 w 1055"/>
                <a:gd name="T21" fmla="*/ 12 h 255"/>
                <a:gd name="T22" fmla="*/ 92 w 1055"/>
                <a:gd name="T23" fmla="*/ 14 h 255"/>
                <a:gd name="T24" fmla="*/ 268 w 1055"/>
                <a:gd name="T25" fmla="*/ 22 h 255"/>
                <a:gd name="T26" fmla="*/ 479 w 1055"/>
                <a:gd name="T27" fmla="*/ 22 h 255"/>
                <a:gd name="T28" fmla="*/ 642 w 1055"/>
                <a:gd name="T29" fmla="*/ 12 h 255"/>
                <a:gd name="T30" fmla="*/ 784 w 1055"/>
                <a:gd name="T31" fmla="*/ 3 h 255"/>
                <a:gd name="T32" fmla="*/ 884 w 1055"/>
                <a:gd name="T33" fmla="*/ 0 h 255"/>
                <a:gd name="T34" fmla="*/ 937 w 1055"/>
                <a:gd name="T35" fmla="*/ 0 h 255"/>
                <a:gd name="T36" fmla="*/ 995 w 1055"/>
                <a:gd name="T37" fmla="*/ 2 h 255"/>
                <a:gd name="T38" fmla="*/ 1048 w 1055"/>
                <a:gd name="T39" fmla="*/ 3 h 255"/>
                <a:gd name="T40" fmla="*/ 1120 w 1055"/>
                <a:gd name="T41" fmla="*/ 10 h 255"/>
                <a:gd name="T42" fmla="*/ 1200 w 1055"/>
                <a:gd name="T43" fmla="*/ 17 h 255"/>
                <a:gd name="T44" fmla="*/ 1300 w 1055"/>
                <a:gd name="T45" fmla="*/ 25 h 255"/>
                <a:gd name="T46" fmla="*/ 1397 w 1055"/>
                <a:gd name="T47" fmla="*/ 30 h 255"/>
                <a:gd name="T48" fmla="*/ 1502 w 1055"/>
                <a:gd name="T49" fmla="*/ 32 h 255"/>
                <a:gd name="T50" fmla="*/ 1602 w 1055"/>
                <a:gd name="T51" fmla="*/ 36 h 255"/>
                <a:gd name="T52" fmla="*/ 1706 w 1055"/>
                <a:gd name="T53" fmla="*/ 37 h 255"/>
                <a:gd name="T54" fmla="*/ 1802 w 1055"/>
                <a:gd name="T55" fmla="*/ 37 h 255"/>
                <a:gd name="T56" fmla="*/ 1876 w 1055"/>
                <a:gd name="T57" fmla="*/ 36 h 255"/>
                <a:gd name="T58" fmla="*/ 1934 w 1055"/>
                <a:gd name="T59" fmla="*/ 36 h 255"/>
                <a:gd name="T60" fmla="*/ 1991 w 1055"/>
                <a:gd name="T61" fmla="*/ 37 h 255"/>
                <a:gd name="T62" fmla="*/ 2041 w 1055"/>
                <a:gd name="T63" fmla="*/ 41 h 255"/>
                <a:gd name="T64" fmla="*/ 2132 w 1055"/>
                <a:gd name="T65" fmla="*/ 50 h 255"/>
                <a:gd name="T66" fmla="*/ 2244 w 1055"/>
                <a:gd name="T67" fmla="*/ 68 h 255"/>
                <a:gd name="T68" fmla="*/ 2365 w 1055"/>
                <a:gd name="T69" fmla="*/ 90 h 255"/>
                <a:gd name="T70" fmla="*/ 2566 w 1055"/>
                <a:gd name="T71" fmla="*/ 105 h 255"/>
                <a:gd name="T72" fmla="*/ 2746 w 1055"/>
                <a:gd name="T73" fmla="*/ 109 h 255"/>
                <a:gd name="T74" fmla="*/ 2798 w 1055"/>
                <a:gd name="T75" fmla="*/ 111 h 255"/>
                <a:gd name="T76" fmla="*/ 2760 w 1055"/>
                <a:gd name="T77" fmla="*/ 122 h 255"/>
                <a:gd name="T78" fmla="*/ 2597 w 1055"/>
                <a:gd name="T79" fmla="*/ 133 h 255"/>
                <a:gd name="T80" fmla="*/ 2427 w 1055"/>
                <a:gd name="T81" fmla="*/ 133 h 255"/>
                <a:gd name="T82" fmla="*/ 2261 w 1055"/>
                <a:gd name="T83" fmla="*/ 123 h 255"/>
                <a:gd name="T84" fmla="*/ 2100 w 1055"/>
                <a:gd name="T85" fmla="*/ 106 h 255"/>
                <a:gd name="T86" fmla="*/ 1971 w 1055"/>
                <a:gd name="T87" fmla="*/ 90 h 255"/>
                <a:gd name="T88" fmla="*/ 1836 w 1055"/>
                <a:gd name="T89" fmla="*/ 79 h 255"/>
                <a:gd name="T90" fmla="*/ 1685 w 1055"/>
                <a:gd name="T91" fmla="*/ 78 h 255"/>
                <a:gd name="T92" fmla="*/ 1571 w 1055"/>
                <a:gd name="T93" fmla="*/ 81 h 255"/>
                <a:gd name="T94" fmla="*/ 1533 w 1055"/>
                <a:gd name="T95" fmla="*/ 81 h 255"/>
                <a:gd name="T96" fmla="*/ 1487 w 1055"/>
                <a:gd name="T97" fmla="*/ 80 h 255"/>
                <a:gd name="T98" fmla="*/ 1428 w 1055"/>
                <a:gd name="T99" fmla="*/ 78 h 2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55"/>
                <a:gd name="T151" fmla="*/ 0 h 255"/>
                <a:gd name="T152" fmla="*/ 1055 w 1055"/>
                <a:gd name="T153" fmla="*/ 255 h 25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55" h="255">
                  <a:moveTo>
                    <a:pt x="519" y="146"/>
                  </a:moveTo>
                  <a:lnTo>
                    <a:pt x="507" y="144"/>
                  </a:lnTo>
                  <a:lnTo>
                    <a:pt x="493" y="140"/>
                  </a:lnTo>
                  <a:lnTo>
                    <a:pt x="474" y="135"/>
                  </a:lnTo>
                  <a:lnTo>
                    <a:pt x="450" y="126"/>
                  </a:lnTo>
                  <a:lnTo>
                    <a:pt x="421" y="109"/>
                  </a:lnTo>
                  <a:lnTo>
                    <a:pt x="394" y="100"/>
                  </a:lnTo>
                  <a:lnTo>
                    <a:pt x="368" y="93"/>
                  </a:lnTo>
                  <a:lnTo>
                    <a:pt x="341" y="91"/>
                  </a:lnTo>
                  <a:lnTo>
                    <a:pt x="315" y="93"/>
                  </a:lnTo>
                  <a:lnTo>
                    <a:pt x="289" y="98"/>
                  </a:lnTo>
                  <a:lnTo>
                    <a:pt x="257" y="104"/>
                  </a:lnTo>
                  <a:lnTo>
                    <a:pt x="224" y="111"/>
                  </a:lnTo>
                  <a:lnTo>
                    <a:pt x="188" y="115"/>
                  </a:lnTo>
                  <a:lnTo>
                    <a:pt x="154" y="115"/>
                  </a:lnTo>
                  <a:lnTo>
                    <a:pt x="123" y="111"/>
                  </a:lnTo>
                  <a:lnTo>
                    <a:pt x="94" y="102"/>
                  </a:lnTo>
                  <a:lnTo>
                    <a:pt x="68" y="87"/>
                  </a:lnTo>
                  <a:lnTo>
                    <a:pt x="41" y="69"/>
                  </a:lnTo>
                  <a:lnTo>
                    <a:pt x="20" y="47"/>
                  </a:lnTo>
                  <a:lnTo>
                    <a:pt x="0" y="20"/>
                  </a:lnTo>
                  <a:lnTo>
                    <a:pt x="12" y="22"/>
                  </a:lnTo>
                  <a:lnTo>
                    <a:pt x="22" y="25"/>
                  </a:lnTo>
                  <a:lnTo>
                    <a:pt x="34" y="27"/>
                  </a:lnTo>
                  <a:lnTo>
                    <a:pt x="48" y="31"/>
                  </a:lnTo>
                  <a:lnTo>
                    <a:pt x="99" y="42"/>
                  </a:lnTo>
                  <a:lnTo>
                    <a:pt x="142" y="47"/>
                  </a:lnTo>
                  <a:lnTo>
                    <a:pt x="178" y="42"/>
                  </a:lnTo>
                  <a:lnTo>
                    <a:pt x="209" y="33"/>
                  </a:lnTo>
                  <a:lnTo>
                    <a:pt x="238" y="22"/>
                  </a:lnTo>
                  <a:lnTo>
                    <a:pt x="265" y="14"/>
                  </a:lnTo>
                  <a:lnTo>
                    <a:pt x="291" y="5"/>
                  </a:lnTo>
                  <a:lnTo>
                    <a:pt x="320" y="0"/>
                  </a:lnTo>
                  <a:lnTo>
                    <a:pt x="329" y="0"/>
                  </a:lnTo>
                  <a:lnTo>
                    <a:pt x="339" y="0"/>
                  </a:lnTo>
                  <a:lnTo>
                    <a:pt x="349" y="0"/>
                  </a:lnTo>
                  <a:lnTo>
                    <a:pt x="361" y="0"/>
                  </a:lnTo>
                  <a:lnTo>
                    <a:pt x="370" y="2"/>
                  </a:lnTo>
                  <a:lnTo>
                    <a:pt x="380" y="5"/>
                  </a:lnTo>
                  <a:lnTo>
                    <a:pt x="390" y="7"/>
                  </a:lnTo>
                  <a:lnTo>
                    <a:pt x="399" y="11"/>
                  </a:lnTo>
                  <a:lnTo>
                    <a:pt x="416" y="20"/>
                  </a:lnTo>
                  <a:lnTo>
                    <a:pt x="433" y="27"/>
                  </a:lnTo>
                  <a:lnTo>
                    <a:pt x="447" y="33"/>
                  </a:lnTo>
                  <a:lnTo>
                    <a:pt x="466" y="40"/>
                  </a:lnTo>
                  <a:lnTo>
                    <a:pt x="483" y="47"/>
                  </a:lnTo>
                  <a:lnTo>
                    <a:pt x="500" y="51"/>
                  </a:lnTo>
                  <a:lnTo>
                    <a:pt x="519" y="56"/>
                  </a:lnTo>
                  <a:lnTo>
                    <a:pt x="538" y="60"/>
                  </a:lnTo>
                  <a:lnTo>
                    <a:pt x="558" y="62"/>
                  </a:lnTo>
                  <a:lnTo>
                    <a:pt x="579" y="64"/>
                  </a:lnTo>
                  <a:lnTo>
                    <a:pt x="596" y="67"/>
                  </a:lnTo>
                  <a:lnTo>
                    <a:pt x="615" y="69"/>
                  </a:lnTo>
                  <a:lnTo>
                    <a:pt x="634" y="69"/>
                  </a:lnTo>
                  <a:lnTo>
                    <a:pt x="651" y="69"/>
                  </a:lnTo>
                  <a:lnTo>
                    <a:pt x="670" y="69"/>
                  </a:lnTo>
                  <a:lnTo>
                    <a:pt x="687" y="67"/>
                  </a:lnTo>
                  <a:lnTo>
                    <a:pt x="697" y="67"/>
                  </a:lnTo>
                  <a:lnTo>
                    <a:pt x="709" y="67"/>
                  </a:lnTo>
                  <a:lnTo>
                    <a:pt x="719" y="67"/>
                  </a:lnTo>
                  <a:lnTo>
                    <a:pt x="731" y="69"/>
                  </a:lnTo>
                  <a:lnTo>
                    <a:pt x="740" y="71"/>
                  </a:lnTo>
                  <a:lnTo>
                    <a:pt x="750" y="76"/>
                  </a:lnTo>
                  <a:lnTo>
                    <a:pt x="759" y="78"/>
                  </a:lnTo>
                  <a:lnTo>
                    <a:pt x="769" y="82"/>
                  </a:lnTo>
                  <a:lnTo>
                    <a:pt x="793" y="95"/>
                  </a:lnTo>
                  <a:lnTo>
                    <a:pt x="812" y="113"/>
                  </a:lnTo>
                  <a:lnTo>
                    <a:pt x="834" y="131"/>
                  </a:lnTo>
                  <a:lnTo>
                    <a:pt x="855" y="151"/>
                  </a:lnTo>
                  <a:lnTo>
                    <a:pt x="879" y="171"/>
                  </a:lnTo>
                  <a:lnTo>
                    <a:pt x="913" y="186"/>
                  </a:lnTo>
                  <a:lnTo>
                    <a:pt x="954" y="200"/>
                  </a:lnTo>
                  <a:lnTo>
                    <a:pt x="1007" y="206"/>
                  </a:lnTo>
                  <a:lnTo>
                    <a:pt x="1021" y="208"/>
                  </a:lnTo>
                  <a:lnTo>
                    <a:pt x="1031" y="211"/>
                  </a:lnTo>
                  <a:lnTo>
                    <a:pt x="1040" y="213"/>
                  </a:lnTo>
                  <a:lnTo>
                    <a:pt x="1055" y="215"/>
                  </a:lnTo>
                  <a:lnTo>
                    <a:pt x="1026" y="233"/>
                  </a:lnTo>
                  <a:lnTo>
                    <a:pt x="995" y="246"/>
                  </a:lnTo>
                  <a:lnTo>
                    <a:pt x="966" y="253"/>
                  </a:lnTo>
                  <a:lnTo>
                    <a:pt x="935" y="255"/>
                  </a:lnTo>
                  <a:lnTo>
                    <a:pt x="903" y="253"/>
                  </a:lnTo>
                  <a:lnTo>
                    <a:pt x="872" y="246"/>
                  </a:lnTo>
                  <a:lnTo>
                    <a:pt x="841" y="235"/>
                  </a:lnTo>
                  <a:lnTo>
                    <a:pt x="810" y="220"/>
                  </a:lnTo>
                  <a:lnTo>
                    <a:pt x="781" y="202"/>
                  </a:lnTo>
                  <a:lnTo>
                    <a:pt x="757" y="184"/>
                  </a:lnTo>
                  <a:lnTo>
                    <a:pt x="733" y="171"/>
                  </a:lnTo>
                  <a:lnTo>
                    <a:pt x="709" y="160"/>
                  </a:lnTo>
                  <a:lnTo>
                    <a:pt x="683" y="151"/>
                  </a:lnTo>
                  <a:lnTo>
                    <a:pt x="656" y="149"/>
                  </a:lnTo>
                  <a:lnTo>
                    <a:pt x="627" y="149"/>
                  </a:lnTo>
                  <a:lnTo>
                    <a:pt x="594" y="153"/>
                  </a:lnTo>
                  <a:lnTo>
                    <a:pt x="584" y="155"/>
                  </a:lnTo>
                  <a:lnTo>
                    <a:pt x="577" y="155"/>
                  </a:lnTo>
                  <a:lnTo>
                    <a:pt x="570" y="155"/>
                  </a:lnTo>
                  <a:lnTo>
                    <a:pt x="560" y="153"/>
                  </a:lnTo>
                  <a:lnTo>
                    <a:pt x="553" y="153"/>
                  </a:lnTo>
                  <a:lnTo>
                    <a:pt x="543" y="151"/>
                  </a:lnTo>
                  <a:lnTo>
                    <a:pt x="531" y="149"/>
                  </a:lnTo>
                  <a:lnTo>
                    <a:pt x="519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" name="Freeform 54"/>
            <p:cNvSpPr>
              <a:spLocks/>
            </p:cNvSpPr>
            <p:nvPr/>
          </p:nvSpPr>
          <p:spPr bwMode="auto">
            <a:xfrm>
              <a:off x="806" y="2364"/>
              <a:ext cx="123" cy="76"/>
            </a:xfrm>
            <a:custGeom>
              <a:avLst/>
              <a:gdLst>
                <a:gd name="T0" fmla="*/ 122 w 96"/>
                <a:gd name="T1" fmla="*/ 49 h 88"/>
                <a:gd name="T2" fmla="*/ 69 w 96"/>
                <a:gd name="T3" fmla="*/ 47 h 88"/>
                <a:gd name="T4" fmla="*/ 31 w 96"/>
                <a:gd name="T5" fmla="*/ 41 h 88"/>
                <a:gd name="T6" fmla="*/ 6 w 96"/>
                <a:gd name="T7" fmla="*/ 34 h 88"/>
                <a:gd name="T8" fmla="*/ 0 w 96"/>
                <a:gd name="T9" fmla="*/ 23 h 88"/>
                <a:gd name="T10" fmla="*/ 10 w 96"/>
                <a:gd name="T11" fmla="*/ 14 h 88"/>
                <a:gd name="T12" fmla="*/ 45 w 96"/>
                <a:gd name="T13" fmla="*/ 7 h 88"/>
                <a:gd name="T14" fmla="*/ 83 w 96"/>
                <a:gd name="T15" fmla="*/ 2 h 88"/>
                <a:gd name="T16" fmla="*/ 135 w 96"/>
                <a:gd name="T17" fmla="*/ 0 h 88"/>
                <a:gd name="T18" fmla="*/ 186 w 96"/>
                <a:gd name="T19" fmla="*/ 3 h 88"/>
                <a:gd name="T20" fmla="*/ 227 w 96"/>
                <a:gd name="T21" fmla="*/ 9 h 88"/>
                <a:gd name="T22" fmla="*/ 250 w 96"/>
                <a:gd name="T23" fmla="*/ 17 h 88"/>
                <a:gd name="T24" fmla="*/ 259 w 96"/>
                <a:gd name="T25" fmla="*/ 26 h 88"/>
                <a:gd name="T26" fmla="*/ 246 w 96"/>
                <a:gd name="T27" fmla="*/ 36 h 88"/>
                <a:gd name="T28" fmla="*/ 218 w 96"/>
                <a:gd name="T29" fmla="*/ 43 h 88"/>
                <a:gd name="T30" fmla="*/ 174 w 96"/>
                <a:gd name="T31" fmla="*/ 48 h 88"/>
                <a:gd name="T32" fmla="*/ 122 w 96"/>
                <a:gd name="T33" fmla="*/ 49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6"/>
                <a:gd name="T52" fmla="*/ 0 h 88"/>
                <a:gd name="T53" fmla="*/ 96 w 96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6" h="88">
                  <a:moveTo>
                    <a:pt x="45" y="88"/>
                  </a:moveTo>
                  <a:lnTo>
                    <a:pt x="26" y="84"/>
                  </a:lnTo>
                  <a:lnTo>
                    <a:pt x="12" y="75"/>
                  </a:lnTo>
                  <a:lnTo>
                    <a:pt x="2" y="60"/>
                  </a:lnTo>
                  <a:lnTo>
                    <a:pt x="0" y="42"/>
                  </a:lnTo>
                  <a:lnTo>
                    <a:pt x="4" y="24"/>
                  </a:lnTo>
                  <a:lnTo>
                    <a:pt x="16" y="11"/>
                  </a:lnTo>
                  <a:lnTo>
                    <a:pt x="31" y="2"/>
                  </a:lnTo>
                  <a:lnTo>
                    <a:pt x="50" y="0"/>
                  </a:lnTo>
                  <a:lnTo>
                    <a:pt x="69" y="4"/>
                  </a:lnTo>
                  <a:lnTo>
                    <a:pt x="84" y="15"/>
                  </a:lnTo>
                  <a:lnTo>
                    <a:pt x="93" y="31"/>
                  </a:lnTo>
                  <a:lnTo>
                    <a:pt x="96" y="48"/>
                  </a:lnTo>
                  <a:lnTo>
                    <a:pt x="91" y="66"/>
                  </a:lnTo>
                  <a:lnTo>
                    <a:pt x="81" y="77"/>
                  </a:lnTo>
                  <a:lnTo>
                    <a:pt x="65" y="86"/>
                  </a:lnTo>
                  <a:lnTo>
                    <a:pt x="45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" name="Freeform 55"/>
            <p:cNvSpPr>
              <a:spLocks/>
            </p:cNvSpPr>
            <p:nvPr/>
          </p:nvSpPr>
          <p:spPr bwMode="auto">
            <a:xfrm>
              <a:off x="464" y="2868"/>
              <a:ext cx="766" cy="24"/>
            </a:xfrm>
            <a:custGeom>
              <a:avLst/>
              <a:gdLst>
                <a:gd name="T0" fmla="*/ 1610 w 598"/>
                <a:gd name="T1" fmla="*/ 12 h 29"/>
                <a:gd name="T2" fmla="*/ 1610 w 598"/>
                <a:gd name="T3" fmla="*/ 0 h 29"/>
                <a:gd name="T4" fmla="*/ 0 w 598"/>
                <a:gd name="T5" fmla="*/ 2 h 29"/>
                <a:gd name="T6" fmla="*/ 0 w 598"/>
                <a:gd name="T7" fmla="*/ 14 h 29"/>
                <a:gd name="T8" fmla="*/ 1610 w 598"/>
                <a:gd name="T9" fmla="*/ 1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8"/>
                <a:gd name="T16" fmla="*/ 0 h 29"/>
                <a:gd name="T17" fmla="*/ 598 w 598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8" h="29">
                  <a:moveTo>
                    <a:pt x="598" y="27"/>
                  </a:moveTo>
                  <a:lnTo>
                    <a:pt x="598" y="0"/>
                  </a:lnTo>
                  <a:lnTo>
                    <a:pt x="0" y="2"/>
                  </a:lnTo>
                  <a:lnTo>
                    <a:pt x="0" y="29"/>
                  </a:lnTo>
                  <a:lnTo>
                    <a:pt x="59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" name="Freeform 56"/>
            <p:cNvSpPr>
              <a:spLocks/>
            </p:cNvSpPr>
            <p:nvPr/>
          </p:nvSpPr>
          <p:spPr bwMode="auto">
            <a:xfrm>
              <a:off x="553" y="2881"/>
              <a:ext cx="593" cy="32"/>
            </a:xfrm>
            <a:custGeom>
              <a:avLst/>
              <a:gdLst>
                <a:gd name="T0" fmla="*/ 1246 w 463"/>
                <a:gd name="T1" fmla="*/ 17 h 39"/>
                <a:gd name="T2" fmla="*/ 1246 w 463"/>
                <a:gd name="T3" fmla="*/ 0 h 39"/>
                <a:gd name="T4" fmla="*/ 0 w 463"/>
                <a:gd name="T5" fmla="*/ 2 h 39"/>
                <a:gd name="T6" fmla="*/ 0 w 463"/>
                <a:gd name="T7" fmla="*/ 17 h 39"/>
                <a:gd name="T8" fmla="*/ 1246 w 463"/>
                <a:gd name="T9" fmla="*/ 1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3"/>
                <a:gd name="T16" fmla="*/ 0 h 39"/>
                <a:gd name="T17" fmla="*/ 463 w 463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3" h="39">
                  <a:moveTo>
                    <a:pt x="463" y="37"/>
                  </a:moveTo>
                  <a:lnTo>
                    <a:pt x="463" y="0"/>
                  </a:lnTo>
                  <a:lnTo>
                    <a:pt x="0" y="2"/>
                  </a:lnTo>
                  <a:lnTo>
                    <a:pt x="0" y="39"/>
                  </a:lnTo>
                  <a:lnTo>
                    <a:pt x="463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4" name="Freeform 57"/>
            <p:cNvSpPr>
              <a:spLocks/>
            </p:cNvSpPr>
            <p:nvPr/>
          </p:nvSpPr>
          <p:spPr bwMode="auto">
            <a:xfrm>
              <a:off x="641" y="2903"/>
              <a:ext cx="436" cy="36"/>
            </a:xfrm>
            <a:custGeom>
              <a:avLst/>
              <a:gdLst>
                <a:gd name="T0" fmla="*/ 929 w 339"/>
                <a:gd name="T1" fmla="*/ 0 h 42"/>
                <a:gd name="T2" fmla="*/ 0 w 339"/>
                <a:gd name="T3" fmla="*/ 2 h 42"/>
                <a:gd name="T4" fmla="*/ 13 w 339"/>
                <a:gd name="T5" fmla="*/ 9 h 42"/>
                <a:gd name="T6" fmla="*/ 46 w 339"/>
                <a:gd name="T7" fmla="*/ 15 h 42"/>
                <a:gd name="T8" fmla="*/ 80 w 339"/>
                <a:gd name="T9" fmla="*/ 21 h 42"/>
                <a:gd name="T10" fmla="*/ 126 w 339"/>
                <a:gd name="T11" fmla="*/ 23 h 42"/>
                <a:gd name="T12" fmla="*/ 803 w 339"/>
                <a:gd name="T13" fmla="*/ 23 h 42"/>
                <a:gd name="T14" fmla="*/ 842 w 339"/>
                <a:gd name="T15" fmla="*/ 21 h 42"/>
                <a:gd name="T16" fmla="*/ 880 w 339"/>
                <a:gd name="T17" fmla="*/ 15 h 42"/>
                <a:gd name="T18" fmla="*/ 914 w 339"/>
                <a:gd name="T19" fmla="*/ 9 h 42"/>
                <a:gd name="T20" fmla="*/ 929 w 339"/>
                <a:gd name="T21" fmla="*/ 0 h 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39"/>
                <a:gd name="T34" fmla="*/ 0 h 42"/>
                <a:gd name="T35" fmla="*/ 339 w 339"/>
                <a:gd name="T36" fmla="*/ 42 h 4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39" h="42">
                  <a:moveTo>
                    <a:pt x="339" y="0"/>
                  </a:moveTo>
                  <a:lnTo>
                    <a:pt x="0" y="2"/>
                  </a:lnTo>
                  <a:lnTo>
                    <a:pt x="5" y="18"/>
                  </a:lnTo>
                  <a:lnTo>
                    <a:pt x="17" y="29"/>
                  </a:lnTo>
                  <a:lnTo>
                    <a:pt x="29" y="38"/>
                  </a:lnTo>
                  <a:lnTo>
                    <a:pt x="46" y="42"/>
                  </a:lnTo>
                  <a:lnTo>
                    <a:pt x="293" y="42"/>
                  </a:lnTo>
                  <a:lnTo>
                    <a:pt x="308" y="38"/>
                  </a:lnTo>
                  <a:lnTo>
                    <a:pt x="322" y="29"/>
                  </a:lnTo>
                  <a:lnTo>
                    <a:pt x="334" y="16"/>
                  </a:lnTo>
                  <a:lnTo>
                    <a:pt x="3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" name="Freeform 58"/>
            <p:cNvSpPr>
              <a:spLocks/>
            </p:cNvSpPr>
            <p:nvPr/>
          </p:nvSpPr>
          <p:spPr bwMode="auto">
            <a:xfrm>
              <a:off x="1441" y="2286"/>
              <a:ext cx="92" cy="57"/>
            </a:xfrm>
            <a:custGeom>
              <a:avLst/>
              <a:gdLst>
                <a:gd name="T0" fmla="*/ 88 w 72"/>
                <a:gd name="T1" fmla="*/ 0 h 68"/>
                <a:gd name="T2" fmla="*/ 128 w 72"/>
                <a:gd name="T3" fmla="*/ 2 h 68"/>
                <a:gd name="T4" fmla="*/ 160 w 72"/>
                <a:gd name="T5" fmla="*/ 6 h 68"/>
                <a:gd name="T6" fmla="*/ 183 w 72"/>
                <a:gd name="T7" fmla="*/ 11 h 68"/>
                <a:gd name="T8" fmla="*/ 193 w 72"/>
                <a:gd name="T9" fmla="*/ 17 h 68"/>
                <a:gd name="T10" fmla="*/ 183 w 72"/>
                <a:gd name="T11" fmla="*/ 24 h 68"/>
                <a:gd name="T12" fmla="*/ 160 w 72"/>
                <a:gd name="T13" fmla="*/ 29 h 68"/>
                <a:gd name="T14" fmla="*/ 128 w 72"/>
                <a:gd name="T15" fmla="*/ 33 h 68"/>
                <a:gd name="T16" fmla="*/ 88 w 72"/>
                <a:gd name="T17" fmla="*/ 34 h 68"/>
                <a:gd name="T18" fmla="*/ 51 w 72"/>
                <a:gd name="T19" fmla="*/ 33 h 68"/>
                <a:gd name="T20" fmla="*/ 24 w 72"/>
                <a:gd name="T21" fmla="*/ 29 h 68"/>
                <a:gd name="T22" fmla="*/ 6 w 72"/>
                <a:gd name="T23" fmla="*/ 24 h 68"/>
                <a:gd name="T24" fmla="*/ 0 w 72"/>
                <a:gd name="T25" fmla="*/ 17 h 68"/>
                <a:gd name="T26" fmla="*/ 6 w 72"/>
                <a:gd name="T27" fmla="*/ 11 h 68"/>
                <a:gd name="T28" fmla="*/ 24 w 72"/>
                <a:gd name="T29" fmla="*/ 6 h 68"/>
                <a:gd name="T30" fmla="*/ 51 w 72"/>
                <a:gd name="T31" fmla="*/ 2 h 68"/>
                <a:gd name="T32" fmla="*/ 88 w 72"/>
                <a:gd name="T33" fmla="*/ 0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68"/>
                <a:gd name="T53" fmla="*/ 72 w 72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68">
                  <a:moveTo>
                    <a:pt x="33" y="0"/>
                  </a:moveTo>
                  <a:lnTo>
                    <a:pt x="48" y="2"/>
                  </a:lnTo>
                  <a:lnTo>
                    <a:pt x="60" y="11"/>
                  </a:lnTo>
                  <a:lnTo>
                    <a:pt x="69" y="22"/>
                  </a:lnTo>
                  <a:lnTo>
                    <a:pt x="72" y="35"/>
                  </a:lnTo>
                  <a:lnTo>
                    <a:pt x="69" y="48"/>
                  </a:lnTo>
                  <a:lnTo>
                    <a:pt x="60" y="57"/>
                  </a:lnTo>
                  <a:lnTo>
                    <a:pt x="48" y="66"/>
                  </a:lnTo>
                  <a:lnTo>
                    <a:pt x="33" y="68"/>
                  </a:lnTo>
                  <a:lnTo>
                    <a:pt x="19" y="66"/>
                  </a:lnTo>
                  <a:lnTo>
                    <a:pt x="9" y="57"/>
                  </a:lnTo>
                  <a:lnTo>
                    <a:pt x="2" y="48"/>
                  </a:lnTo>
                  <a:lnTo>
                    <a:pt x="0" y="35"/>
                  </a:lnTo>
                  <a:lnTo>
                    <a:pt x="2" y="22"/>
                  </a:lnTo>
                  <a:lnTo>
                    <a:pt x="9" y="11"/>
                  </a:lnTo>
                  <a:lnTo>
                    <a:pt x="19" y="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6" name="Freeform 59"/>
            <p:cNvSpPr>
              <a:spLocks/>
            </p:cNvSpPr>
            <p:nvPr/>
          </p:nvSpPr>
          <p:spPr bwMode="auto">
            <a:xfrm>
              <a:off x="1361" y="2355"/>
              <a:ext cx="256" cy="248"/>
            </a:xfrm>
            <a:custGeom>
              <a:avLst/>
              <a:gdLst>
                <a:gd name="T0" fmla="*/ 257 w 200"/>
                <a:gd name="T1" fmla="*/ 152 h 292"/>
                <a:gd name="T2" fmla="*/ 220 w 200"/>
                <a:gd name="T3" fmla="*/ 152 h 292"/>
                <a:gd name="T4" fmla="*/ 182 w 200"/>
                <a:gd name="T5" fmla="*/ 151 h 292"/>
                <a:gd name="T6" fmla="*/ 151 w 200"/>
                <a:gd name="T7" fmla="*/ 150 h 292"/>
                <a:gd name="T8" fmla="*/ 124 w 200"/>
                <a:gd name="T9" fmla="*/ 147 h 292"/>
                <a:gd name="T10" fmla="*/ 97 w 200"/>
                <a:gd name="T11" fmla="*/ 145 h 292"/>
                <a:gd name="T12" fmla="*/ 74 w 200"/>
                <a:gd name="T13" fmla="*/ 141 h 292"/>
                <a:gd name="T14" fmla="*/ 54 w 200"/>
                <a:gd name="T15" fmla="*/ 137 h 292"/>
                <a:gd name="T16" fmla="*/ 40 w 200"/>
                <a:gd name="T17" fmla="*/ 132 h 292"/>
                <a:gd name="T18" fmla="*/ 13 w 200"/>
                <a:gd name="T19" fmla="*/ 123 h 292"/>
                <a:gd name="T20" fmla="*/ 0 w 200"/>
                <a:gd name="T21" fmla="*/ 112 h 292"/>
                <a:gd name="T22" fmla="*/ 0 w 200"/>
                <a:gd name="T23" fmla="*/ 102 h 292"/>
                <a:gd name="T24" fmla="*/ 13 w 200"/>
                <a:gd name="T25" fmla="*/ 89 h 292"/>
                <a:gd name="T26" fmla="*/ 40 w 200"/>
                <a:gd name="T27" fmla="*/ 77 h 292"/>
                <a:gd name="T28" fmla="*/ 65 w 200"/>
                <a:gd name="T29" fmla="*/ 63 h 292"/>
                <a:gd name="T30" fmla="*/ 105 w 200"/>
                <a:gd name="T31" fmla="*/ 50 h 292"/>
                <a:gd name="T32" fmla="*/ 136 w 200"/>
                <a:gd name="T33" fmla="*/ 38 h 292"/>
                <a:gd name="T34" fmla="*/ 174 w 200"/>
                <a:gd name="T35" fmla="*/ 25 h 292"/>
                <a:gd name="T36" fmla="*/ 220 w 200"/>
                <a:gd name="T37" fmla="*/ 12 h 292"/>
                <a:gd name="T38" fmla="*/ 252 w 200"/>
                <a:gd name="T39" fmla="*/ 3 h 292"/>
                <a:gd name="T40" fmla="*/ 268 w 200"/>
                <a:gd name="T41" fmla="*/ 0 h 292"/>
                <a:gd name="T42" fmla="*/ 279 w 200"/>
                <a:gd name="T43" fmla="*/ 3 h 292"/>
                <a:gd name="T44" fmla="*/ 316 w 200"/>
                <a:gd name="T45" fmla="*/ 12 h 292"/>
                <a:gd name="T46" fmla="*/ 362 w 200"/>
                <a:gd name="T47" fmla="*/ 25 h 292"/>
                <a:gd name="T48" fmla="*/ 399 w 200"/>
                <a:gd name="T49" fmla="*/ 38 h 292"/>
                <a:gd name="T50" fmla="*/ 433 w 200"/>
                <a:gd name="T51" fmla="*/ 50 h 292"/>
                <a:gd name="T52" fmla="*/ 463 w 200"/>
                <a:gd name="T53" fmla="*/ 63 h 292"/>
                <a:gd name="T54" fmla="*/ 497 w 200"/>
                <a:gd name="T55" fmla="*/ 77 h 292"/>
                <a:gd name="T56" fmla="*/ 516 w 200"/>
                <a:gd name="T57" fmla="*/ 89 h 292"/>
                <a:gd name="T58" fmla="*/ 529 w 200"/>
                <a:gd name="T59" fmla="*/ 102 h 292"/>
                <a:gd name="T60" fmla="*/ 538 w 200"/>
                <a:gd name="T61" fmla="*/ 112 h 292"/>
                <a:gd name="T62" fmla="*/ 525 w 200"/>
                <a:gd name="T63" fmla="*/ 123 h 292"/>
                <a:gd name="T64" fmla="*/ 497 w 200"/>
                <a:gd name="T65" fmla="*/ 132 h 292"/>
                <a:gd name="T66" fmla="*/ 479 w 200"/>
                <a:gd name="T67" fmla="*/ 137 h 292"/>
                <a:gd name="T68" fmla="*/ 458 w 200"/>
                <a:gd name="T69" fmla="*/ 141 h 292"/>
                <a:gd name="T70" fmla="*/ 440 w 200"/>
                <a:gd name="T71" fmla="*/ 145 h 292"/>
                <a:gd name="T72" fmla="*/ 413 w 200"/>
                <a:gd name="T73" fmla="*/ 147 h 292"/>
                <a:gd name="T74" fmla="*/ 381 w 200"/>
                <a:gd name="T75" fmla="*/ 150 h 292"/>
                <a:gd name="T76" fmla="*/ 347 w 200"/>
                <a:gd name="T77" fmla="*/ 151 h 292"/>
                <a:gd name="T78" fmla="*/ 310 w 200"/>
                <a:gd name="T79" fmla="*/ 152 h 292"/>
                <a:gd name="T80" fmla="*/ 268 w 200"/>
                <a:gd name="T81" fmla="*/ 152 h 292"/>
                <a:gd name="T82" fmla="*/ 257 w 200"/>
                <a:gd name="T83" fmla="*/ 152 h 29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0"/>
                <a:gd name="T127" fmla="*/ 0 h 292"/>
                <a:gd name="T128" fmla="*/ 200 w 200"/>
                <a:gd name="T129" fmla="*/ 292 h 29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0" h="292">
                  <a:moveTo>
                    <a:pt x="96" y="292"/>
                  </a:moveTo>
                  <a:lnTo>
                    <a:pt x="82" y="292"/>
                  </a:lnTo>
                  <a:lnTo>
                    <a:pt x="68" y="290"/>
                  </a:lnTo>
                  <a:lnTo>
                    <a:pt x="56" y="288"/>
                  </a:lnTo>
                  <a:lnTo>
                    <a:pt x="46" y="283"/>
                  </a:lnTo>
                  <a:lnTo>
                    <a:pt x="36" y="279"/>
                  </a:lnTo>
                  <a:lnTo>
                    <a:pt x="27" y="272"/>
                  </a:lnTo>
                  <a:lnTo>
                    <a:pt x="20" y="263"/>
                  </a:lnTo>
                  <a:lnTo>
                    <a:pt x="15" y="254"/>
                  </a:lnTo>
                  <a:lnTo>
                    <a:pt x="5" y="237"/>
                  </a:lnTo>
                  <a:lnTo>
                    <a:pt x="0" y="217"/>
                  </a:lnTo>
                  <a:lnTo>
                    <a:pt x="0" y="195"/>
                  </a:lnTo>
                  <a:lnTo>
                    <a:pt x="5" y="172"/>
                  </a:lnTo>
                  <a:lnTo>
                    <a:pt x="15" y="148"/>
                  </a:lnTo>
                  <a:lnTo>
                    <a:pt x="24" y="121"/>
                  </a:lnTo>
                  <a:lnTo>
                    <a:pt x="39" y="97"/>
                  </a:lnTo>
                  <a:lnTo>
                    <a:pt x="51" y="73"/>
                  </a:lnTo>
                  <a:lnTo>
                    <a:pt x="65" y="48"/>
                  </a:lnTo>
                  <a:lnTo>
                    <a:pt x="82" y="24"/>
                  </a:lnTo>
                  <a:lnTo>
                    <a:pt x="94" y="6"/>
                  </a:lnTo>
                  <a:lnTo>
                    <a:pt x="99" y="0"/>
                  </a:lnTo>
                  <a:lnTo>
                    <a:pt x="104" y="6"/>
                  </a:lnTo>
                  <a:lnTo>
                    <a:pt x="118" y="24"/>
                  </a:lnTo>
                  <a:lnTo>
                    <a:pt x="135" y="48"/>
                  </a:lnTo>
                  <a:lnTo>
                    <a:pt x="149" y="73"/>
                  </a:lnTo>
                  <a:lnTo>
                    <a:pt x="161" y="97"/>
                  </a:lnTo>
                  <a:lnTo>
                    <a:pt x="173" y="121"/>
                  </a:lnTo>
                  <a:lnTo>
                    <a:pt x="185" y="148"/>
                  </a:lnTo>
                  <a:lnTo>
                    <a:pt x="192" y="172"/>
                  </a:lnTo>
                  <a:lnTo>
                    <a:pt x="197" y="195"/>
                  </a:lnTo>
                  <a:lnTo>
                    <a:pt x="200" y="217"/>
                  </a:lnTo>
                  <a:lnTo>
                    <a:pt x="195" y="237"/>
                  </a:lnTo>
                  <a:lnTo>
                    <a:pt x="185" y="254"/>
                  </a:lnTo>
                  <a:lnTo>
                    <a:pt x="178" y="263"/>
                  </a:lnTo>
                  <a:lnTo>
                    <a:pt x="171" y="272"/>
                  </a:lnTo>
                  <a:lnTo>
                    <a:pt x="164" y="279"/>
                  </a:lnTo>
                  <a:lnTo>
                    <a:pt x="154" y="283"/>
                  </a:lnTo>
                  <a:lnTo>
                    <a:pt x="142" y="288"/>
                  </a:lnTo>
                  <a:lnTo>
                    <a:pt x="130" y="290"/>
                  </a:lnTo>
                  <a:lnTo>
                    <a:pt x="116" y="292"/>
                  </a:lnTo>
                  <a:lnTo>
                    <a:pt x="99" y="292"/>
                  </a:lnTo>
                  <a:lnTo>
                    <a:pt x="96" y="2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7" name="Freeform 60"/>
            <p:cNvSpPr>
              <a:spLocks/>
            </p:cNvSpPr>
            <p:nvPr/>
          </p:nvSpPr>
          <p:spPr bwMode="auto">
            <a:xfrm>
              <a:off x="1398" y="2901"/>
              <a:ext cx="169" cy="271"/>
            </a:xfrm>
            <a:custGeom>
              <a:avLst/>
              <a:gdLst>
                <a:gd name="T0" fmla="*/ 174 w 132"/>
                <a:gd name="T1" fmla="*/ 166 h 319"/>
                <a:gd name="T2" fmla="*/ 246 w 132"/>
                <a:gd name="T3" fmla="*/ 160 h 319"/>
                <a:gd name="T4" fmla="*/ 305 w 132"/>
                <a:gd name="T5" fmla="*/ 142 h 319"/>
                <a:gd name="T6" fmla="*/ 343 w 132"/>
                <a:gd name="T7" fmla="*/ 116 h 319"/>
                <a:gd name="T8" fmla="*/ 355 w 132"/>
                <a:gd name="T9" fmla="*/ 83 h 319"/>
                <a:gd name="T10" fmla="*/ 343 w 132"/>
                <a:gd name="T11" fmla="*/ 50 h 319"/>
                <a:gd name="T12" fmla="*/ 305 w 132"/>
                <a:gd name="T13" fmla="*/ 24 h 319"/>
                <a:gd name="T14" fmla="*/ 246 w 132"/>
                <a:gd name="T15" fmla="*/ 7 h 319"/>
                <a:gd name="T16" fmla="*/ 174 w 132"/>
                <a:gd name="T17" fmla="*/ 0 h 319"/>
                <a:gd name="T18" fmla="*/ 105 w 132"/>
                <a:gd name="T19" fmla="*/ 7 h 319"/>
                <a:gd name="T20" fmla="*/ 51 w 132"/>
                <a:gd name="T21" fmla="*/ 24 h 319"/>
                <a:gd name="T22" fmla="*/ 13 w 132"/>
                <a:gd name="T23" fmla="*/ 50 h 319"/>
                <a:gd name="T24" fmla="*/ 0 w 132"/>
                <a:gd name="T25" fmla="*/ 83 h 319"/>
                <a:gd name="T26" fmla="*/ 13 w 132"/>
                <a:gd name="T27" fmla="*/ 116 h 319"/>
                <a:gd name="T28" fmla="*/ 51 w 132"/>
                <a:gd name="T29" fmla="*/ 142 h 319"/>
                <a:gd name="T30" fmla="*/ 105 w 132"/>
                <a:gd name="T31" fmla="*/ 160 h 319"/>
                <a:gd name="T32" fmla="*/ 174 w 132"/>
                <a:gd name="T33" fmla="*/ 166 h 3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2"/>
                <a:gd name="T52" fmla="*/ 0 h 319"/>
                <a:gd name="T53" fmla="*/ 132 w 132"/>
                <a:gd name="T54" fmla="*/ 319 h 3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2" h="319">
                  <a:moveTo>
                    <a:pt x="65" y="319"/>
                  </a:moveTo>
                  <a:lnTo>
                    <a:pt x="91" y="306"/>
                  </a:lnTo>
                  <a:lnTo>
                    <a:pt x="113" y="272"/>
                  </a:lnTo>
                  <a:lnTo>
                    <a:pt x="127" y="221"/>
                  </a:lnTo>
                  <a:lnTo>
                    <a:pt x="132" y="159"/>
                  </a:lnTo>
                  <a:lnTo>
                    <a:pt x="127" y="97"/>
                  </a:lnTo>
                  <a:lnTo>
                    <a:pt x="113" y="46"/>
                  </a:lnTo>
                  <a:lnTo>
                    <a:pt x="91" y="13"/>
                  </a:lnTo>
                  <a:lnTo>
                    <a:pt x="65" y="0"/>
                  </a:lnTo>
                  <a:lnTo>
                    <a:pt x="39" y="13"/>
                  </a:lnTo>
                  <a:lnTo>
                    <a:pt x="19" y="46"/>
                  </a:lnTo>
                  <a:lnTo>
                    <a:pt x="5" y="97"/>
                  </a:lnTo>
                  <a:lnTo>
                    <a:pt x="0" y="159"/>
                  </a:lnTo>
                  <a:lnTo>
                    <a:pt x="5" y="221"/>
                  </a:lnTo>
                  <a:lnTo>
                    <a:pt x="19" y="272"/>
                  </a:lnTo>
                  <a:lnTo>
                    <a:pt x="39" y="306"/>
                  </a:lnTo>
                  <a:lnTo>
                    <a:pt x="65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8" name="Freeform 61"/>
            <p:cNvSpPr>
              <a:spLocks/>
            </p:cNvSpPr>
            <p:nvPr/>
          </p:nvSpPr>
          <p:spPr bwMode="auto">
            <a:xfrm>
              <a:off x="1422" y="3146"/>
              <a:ext cx="124" cy="77"/>
            </a:xfrm>
            <a:custGeom>
              <a:avLst/>
              <a:gdLst>
                <a:gd name="T0" fmla="*/ 88 w 96"/>
                <a:gd name="T1" fmla="*/ 45 h 91"/>
                <a:gd name="T2" fmla="*/ 142 w 96"/>
                <a:gd name="T3" fmla="*/ 47 h 91"/>
                <a:gd name="T4" fmla="*/ 194 w 96"/>
                <a:gd name="T5" fmla="*/ 44 h 91"/>
                <a:gd name="T6" fmla="*/ 235 w 96"/>
                <a:gd name="T7" fmla="*/ 38 h 91"/>
                <a:gd name="T8" fmla="*/ 261 w 96"/>
                <a:gd name="T9" fmla="*/ 30 h 91"/>
                <a:gd name="T10" fmla="*/ 267 w 96"/>
                <a:gd name="T11" fmla="*/ 21 h 91"/>
                <a:gd name="T12" fmla="*/ 257 w 96"/>
                <a:gd name="T13" fmla="*/ 14 h 91"/>
                <a:gd name="T14" fmla="*/ 222 w 96"/>
                <a:gd name="T15" fmla="*/ 6 h 91"/>
                <a:gd name="T16" fmla="*/ 176 w 96"/>
                <a:gd name="T17" fmla="*/ 2 h 91"/>
                <a:gd name="T18" fmla="*/ 124 w 96"/>
                <a:gd name="T19" fmla="*/ 0 h 91"/>
                <a:gd name="T20" fmla="*/ 75 w 96"/>
                <a:gd name="T21" fmla="*/ 3 h 91"/>
                <a:gd name="T22" fmla="*/ 35 w 96"/>
                <a:gd name="T23" fmla="*/ 8 h 91"/>
                <a:gd name="T24" fmla="*/ 8 w 96"/>
                <a:gd name="T25" fmla="*/ 16 h 91"/>
                <a:gd name="T26" fmla="*/ 0 w 96"/>
                <a:gd name="T27" fmla="*/ 25 h 91"/>
                <a:gd name="T28" fmla="*/ 13 w 96"/>
                <a:gd name="T29" fmla="*/ 34 h 91"/>
                <a:gd name="T30" fmla="*/ 41 w 96"/>
                <a:gd name="T31" fmla="*/ 41 h 91"/>
                <a:gd name="T32" fmla="*/ 88 w 96"/>
                <a:gd name="T33" fmla="*/ 45 h 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6"/>
                <a:gd name="T52" fmla="*/ 0 h 91"/>
                <a:gd name="T53" fmla="*/ 96 w 96"/>
                <a:gd name="T54" fmla="*/ 91 h 9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6" h="91">
                  <a:moveTo>
                    <a:pt x="32" y="88"/>
                  </a:moveTo>
                  <a:lnTo>
                    <a:pt x="51" y="91"/>
                  </a:lnTo>
                  <a:lnTo>
                    <a:pt x="70" y="86"/>
                  </a:lnTo>
                  <a:lnTo>
                    <a:pt x="84" y="75"/>
                  </a:lnTo>
                  <a:lnTo>
                    <a:pt x="94" y="60"/>
                  </a:lnTo>
                  <a:lnTo>
                    <a:pt x="96" y="42"/>
                  </a:lnTo>
                  <a:lnTo>
                    <a:pt x="92" y="26"/>
                  </a:lnTo>
                  <a:lnTo>
                    <a:pt x="80" y="11"/>
                  </a:lnTo>
                  <a:lnTo>
                    <a:pt x="63" y="2"/>
                  </a:lnTo>
                  <a:lnTo>
                    <a:pt x="44" y="0"/>
                  </a:lnTo>
                  <a:lnTo>
                    <a:pt x="27" y="6"/>
                  </a:lnTo>
                  <a:lnTo>
                    <a:pt x="12" y="15"/>
                  </a:lnTo>
                  <a:lnTo>
                    <a:pt x="3" y="31"/>
                  </a:lnTo>
                  <a:lnTo>
                    <a:pt x="0" y="49"/>
                  </a:lnTo>
                  <a:lnTo>
                    <a:pt x="5" y="66"/>
                  </a:lnTo>
                  <a:lnTo>
                    <a:pt x="15" y="80"/>
                  </a:lnTo>
                  <a:lnTo>
                    <a:pt x="32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9" name="Freeform 62"/>
            <p:cNvSpPr>
              <a:spLocks/>
            </p:cNvSpPr>
            <p:nvPr/>
          </p:nvSpPr>
          <p:spPr bwMode="auto">
            <a:xfrm>
              <a:off x="1422" y="2851"/>
              <a:ext cx="124" cy="78"/>
            </a:xfrm>
            <a:custGeom>
              <a:avLst/>
              <a:gdLst>
                <a:gd name="T0" fmla="*/ 88 w 96"/>
                <a:gd name="T1" fmla="*/ 48 h 91"/>
                <a:gd name="T2" fmla="*/ 142 w 96"/>
                <a:gd name="T3" fmla="*/ 49 h 91"/>
                <a:gd name="T4" fmla="*/ 194 w 96"/>
                <a:gd name="T5" fmla="*/ 47 h 91"/>
                <a:gd name="T6" fmla="*/ 235 w 96"/>
                <a:gd name="T7" fmla="*/ 41 h 91"/>
                <a:gd name="T8" fmla="*/ 261 w 96"/>
                <a:gd name="T9" fmla="*/ 33 h 91"/>
                <a:gd name="T10" fmla="*/ 267 w 96"/>
                <a:gd name="T11" fmla="*/ 23 h 91"/>
                <a:gd name="T12" fmla="*/ 257 w 96"/>
                <a:gd name="T13" fmla="*/ 15 h 91"/>
                <a:gd name="T14" fmla="*/ 222 w 96"/>
                <a:gd name="T15" fmla="*/ 6 h 91"/>
                <a:gd name="T16" fmla="*/ 176 w 96"/>
                <a:gd name="T17" fmla="*/ 3 h 91"/>
                <a:gd name="T18" fmla="*/ 124 w 96"/>
                <a:gd name="T19" fmla="*/ 0 h 91"/>
                <a:gd name="T20" fmla="*/ 75 w 96"/>
                <a:gd name="T21" fmla="*/ 3 h 91"/>
                <a:gd name="T22" fmla="*/ 35 w 96"/>
                <a:gd name="T23" fmla="*/ 9 h 91"/>
                <a:gd name="T24" fmla="*/ 8 w 96"/>
                <a:gd name="T25" fmla="*/ 17 h 91"/>
                <a:gd name="T26" fmla="*/ 0 w 96"/>
                <a:gd name="T27" fmla="*/ 27 h 91"/>
                <a:gd name="T28" fmla="*/ 13 w 96"/>
                <a:gd name="T29" fmla="*/ 36 h 91"/>
                <a:gd name="T30" fmla="*/ 41 w 96"/>
                <a:gd name="T31" fmla="*/ 44 h 91"/>
                <a:gd name="T32" fmla="*/ 88 w 96"/>
                <a:gd name="T33" fmla="*/ 48 h 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6"/>
                <a:gd name="T52" fmla="*/ 0 h 91"/>
                <a:gd name="T53" fmla="*/ 96 w 96"/>
                <a:gd name="T54" fmla="*/ 91 h 9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6" h="91">
                  <a:moveTo>
                    <a:pt x="32" y="89"/>
                  </a:moveTo>
                  <a:lnTo>
                    <a:pt x="51" y="91"/>
                  </a:lnTo>
                  <a:lnTo>
                    <a:pt x="70" y="87"/>
                  </a:lnTo>
                  <a:lnTo>
                    <a:pt x="84" y="76"/>
                  </a:lnTo>
                  <a:lnTo>
                    <a:pt x="94" y="60"/>
                  </a:lnTo>
                  <a:lnTo>
                    <a:pt x="96" y="42"/>
                  </a:lnTo>
                  <a:lnTo>
                    <a:pt x="92" y="27"/>
                  </a:lnTo>
                  <a:lnTo>
                    <a:pt x="80" y="11"/>
                  </a:lnTo>
                  <a:lnTo>
                    <a:pt x="63" y="3"/>
                  </a:lnTo>
                  <a:lnTo>
                    <a:pt x="44" y="0"/>
                  </a:lnTo>
                  <a:lnTo>
                    <a:pt x="27" y="7"/>
                  </a:lnTo>
                  <a:lnTo>
                    <a:pt x="12" y="16"/>
                  </a:lnTo>
                  <a:lnTo>
                    <a:pt x="3" y="31"/>
                  </a:lnTo>
                  <a:lnTo>
                    <a:pt x="0" y="49"/>
                  </a:lnTo>
                  <a:lnTo>
                    <a:pt x="5" y="67"/>
                  </a:lnTo>
                  <a:lnTo>
                    <a:pt x="15" y="80"/>
                  </a:lnTo>
                  <a:lnTo>
                    <a:pt x="32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0" name="Freeform 63"/>
            <p:cNvSpPr>
              <a:spLocks/>
            </p:cNvSpPr>
            <p:nvPr/>
          </p:nvSpPr>
          <p:spPr bwMode="auto">
            <a:xfrm>
              <a:off x="839" y="2459"/>
              <a:ext cx="24" cy="410"/>
            </a:xfrm>
            <a:custGeom>
              <a:avLst/>
              <a:gdLst>
                <a:gd name="T0" fmla="*/ 0 w 19"/>
                <a:gd name="T1" fmla="*/ 250 h 483"/>
                <a:gd name="T2" fmla="*/ 0 w 19"/>
                <a:gd name="T3" fmla="*/ 0 h 483"/>
                <a:gd name="T4" fmla="*/ 43 w 19"/>
                <a:gd name="T5" fmla="*/ 0 h 483"/>
                <a:gd name="T6" fmla="*/ 48 w 19"/>
                <a:gd name="T7" fmla="*/ 250 h 483"/>
                <a:gd name="T8" fmla="*/ 0 w 19"/>
                <a:gd name="T9" fmla="*/ 250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483"/>
                <a:gd name="T17" fmla="*/ 19 w 19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483">
                  <a:moveTo>
                    <a:pt x="0" y="483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9" y="483"/>
                  </a:lnTo>
                  <a:lnTo>
                    <a:pt x="0" y="4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" name="Freeform 64"/>
            <p:cNvSpPr>
              <a:spLocks/>
            </p:cNvSpPr>
            <p:nvPr/>
          </p:nvSpPr>
          <p:spPr bwMode="auto">
            <a:xfrm>
              <a:off x="550" y="2442"/>
              <a:ext cx="313" cy="427"/>
            </a:xfrm>
            <a:custGeom>
              <a:avLst/>
              <a:gdLst>
                <a:gd name="T0" fmla="*/ 0 w 245"/>
                <a:gd name="T1" fmla="*/ 263 h 502"/>
                <a:gd name="T2" fmla="*/ 630 w 245"/>
                <a:gd name="T3" fmla="*/ 0 h 502"/>
                <a:gd name="T4" fmla="*/ 653 w 245"/>
                <a:gd name="T5" fmla="*/ 12 h 502"/>
                <a:gd name="T6" fmla="*/ 59 w 245"/>
                <a:gd name="T7" fmla="*/ 263 h 502"/>
                <a:gd name="T8" fmla="*/ 0 w 245"/>
                <a:gd name="T9" fmla="*/ 263 h 5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5"/>
                <a:gd name="T16" fmla="*/ 0 h 502"/>
                <a:gd name="T17" fmla="*/ 245 w 245"/>
                <a:gd name="T18" fmla="*/ 502 h 5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5" h="502">
                  <a:moveTo>
                    <a:pt x="0" y="502"/>
                  </a:moveTo>
                  <a:lnTo>
                    <a:pt x="236" y="0"/>
                  </a:lnTo>
                  <a:lnTo>
                    <a:pt x="245" y="24"/>
                  </a:lnTo>
                  <a:lnTo>
                    <a:pt x="22" y="502"/>
                  </a:lnTo>
                  <a:lnTo>
                    <a:pt x="0" y="5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" name="Freeform 65"/>
            <p:cNvSpPr>
              <a:spLocks/>
            </p:cNvSpPr>
            <p:nvPr/>
          </p:nvSpPr>
          <p:spPr bwMode="auto">
            <a:xfrm>
              <a:off x="836" y="2444"/>
              <a:ext cx="310" cy="425"/>
            </a:xfrm>
            <a:custGeom>
              <a:avLst/>
              <a:gdLst>
                <a:gd name="T0" fmla="*/ 652 w 242"/>
                <a:gd name="T1" fmla="*/ 260 h 500"/>
                <a:gd name="T2" fmla="*/ 31 w 242"/>
                <a:gd name="T3" fmla="*/ 0 h 500"/>
                <a:gd name="T4" fmla="*/ 0 w 242"/>
                <a:gd name="T5" fmla="*/ 12 h 500"/>
                <a:gd name="T6" fmla="*/ 596 w 242"/>
                <a:gd name="T7" fmla="*/ 261 h 500"/>
                <a:gd name="T8" fmla="*/ 652 w 242"/>
                <a:gd name="T9" fmla="*/ 260 h 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2"/>
                <a:gd name="T16" fmla="*/ 0 h 500"/>
                <a:gd name="T17" fmla="*/ 242 w 242"/>
                <a:gd name="T18" fmla="*/ 500 h 5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2" h="500">
                  <a:moveTo>
                    <a:pt x="242" y="498"/>
                  </a:moveTo>
                  <a:lnTo>
                    <a:pt x="12" y="0"/>
                  </a:lnTo>
                  <a:lnTo>
                    <a:pt x="0" y="22"/>
                  </a:lnTo>
                  <a:lnTo>
                    <a:pt x="221" y="500"/>
                  </a:lnTo>
                  <a:lnTo>
                    <a:pt x="242" y="4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3" name="Freeform 66"/>
            <p:cNvSpPr>
              <a:spLocks/>
            </p:cNvSpPr>
            <p:nvPr/>
          </p:nvSpPr>
          <p:spPr bwMode="auto">
            <a:xfrm>
              <a:off x="2148" y="2603"/>
              <a:ext cx="25" cy="411"/>
            </a:xfrm>
            <a:custGeom>
              <a:avLst/>
              <a:gdLst>
                <a:gd name="T0" fmla="*/ 0 w 19"/>
                <a:gd name="T1" fmla="*/ 254 h 483"/>
                <a:gd name="T2" fmla="*/ 0 w 19"/>
                <a:gd name="T3" fmla="*/ 0 h 483"/>
                <a:gd name="T4" fmla="*/ 50 w 19"/>
                <a:gd name="T5" fmla="*/ 0 h 483"/>
                <a:gd name="T6" fmla="*/ 57 w 19"/>
                <a:gd name="T7" fmla="*/ 254 h 483"/>
                <a:gd name="T8" fmla="*/ 0 w 19"/>
                <a:gd name="T9" fmla="*/ 254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483"/>
                <a:gd name="T17" fmla="*/ 19 w 19"/>
                <a:gd name="T18" fmla="*/ 483 h 4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483">
                  <a:moveTo>
                    <a:pt x="0" y="483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9" y="483"/>
                  </a:lnTo>
                  <a:lnTo>
                    <a:pt x="0" y="4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4" name="Freeform 67"/>
            <p:cNvSpPr>
              <a:spLocks/>
            </p:cNvSpPr>
            <p:nvPr/>
          </p:nvSpPr>
          <p:spPr bwMode="auto">
            <a:xfrm>
              <a:off x="1857" y="2589"/>
              <a:ext cx="316" cy="427"/>
            </a:xfrm>
            <a:custGeom>
              <a:avLst/>
              <a:gdLst>
                <a:gd name="T0" fmla="*/ 0 w 247"/>
                <a:gd name="T1" fmla="*/ 261 h 503"/>
                <a:gd name="T2" fmla="*/ 631 w 247"/>
                <a:gd name="T3" fmla="*/ 0 h 503"/>
                <a:gd name="T4" fmla="*/ 661 w 247"/>
                <a:gd name="T5" fmla="*/ 12 h 503"/>
                <a:gd name="T6" fmla="*/ 65 w 247"/>
                <a:gd name="T7" fmla="*/ 260 h 503"/>
                <a:gd name="T8" fmla="*/ 0 w 247"/>
                <a:gd name="T9" fmla="*/ 261 h 5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7"/>
                <a:gd name="T16" fmla="*/ 0 h 503"/>
                <a:gd name="T17" fmla="*/ 247 w 247"/>
                <a:gd name="T18" fmla="*/ 503 h 5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7" h="503">
                  <a:moveTo>
                    <a:pt x="0" y="503"/>
                  </a:moveTo>
                  <a:lnTo>
                    <a:pt x="235" y="0"/>
                  </a:lnTo>
                  <a:lnTo>
                    <a:pt x="247" y="22"/>
                  </a:lnTo>
                  <a:lnTo>
                    <a:pt x="24" y="501"/>
                  </a:lnTo>
                  <a:lnTo>
                    <a:pt x="0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5" name="Freeform 68"/>
            <p:cNvSpPr>
              <a:spLocks/>
            </p:cNvSpPr>
            <p:nvPr/>
          </p:nvSpPr>
          <p:spPr bwMode="auto">
            <a:xfrm>
              <a:off x="2146" y="2589"/>
              <a:ext cx="309" cy="425"/>
            </a:xfrm>
            <a:custGeom>
              <a:avLst/>
              <a:gdLst>
                <a:gd name="T0" fmla="*/ 644 w 242"/>
                <a:gd name="T1" fmla="*/ 259 h 501"/>
                <a:gd name="T2" fmla="*/ 23 w 242"/>
                <a:gd name="T3" fmla="*/ 0 h 501"/>
                <a:gd name="T4" fmla="*/ 0 w 242"/>
                <a:gd name="T5" fmla="*/ 12 h 501"/>
                <a:gd name="T6" fmla="*/ 587 w 242"/>
                <a:gd name="T7" fmla="*/ 260 h 501"/>
                <a:gd name="T8" fmla="*/ 644 w 242"/>
                <a:gd name="T9" fmla="*/ 259 h 5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2"/>
                <a:gd name="T16" fmla="*/ 0 h 501"/>
                <a:gd name="T17" fmla="*/ 242 w 242"/>
                <a:gd name="T18" fmla="*/ 501 h 5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2" h="501">
                  <a:moveTo>
                    <a:pt x="242" y="499"/>
                  </a:moveTo>
                  <a:lnTo>
                    <a:pt x="9" y="0"/>
                  </a:lnTo>
                  <a:lnTo>
                    <a:pt x="0" y="22"/>
                  </a:lnTo>
                  <a:lnTo>
                    <a:pt x="221" y="501"/>
                  </a:lnTo>
                  <a:lnTo>
                    <a:pt x="242" y="4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grpSp>
          <p:nvGrpSpPr>
            <p:cNvPr id="46" name="Group 69"/>
            <p:cNvGrpSpPr>
              <a:grpSpLocks/>
            </p:cNvGrpSpPr>
            <p:nvPr/>
          </p:nvGrpSpPr>
          <p:grpSpPr bwMode="auto">
            <a:xfrm>
              <a:off x="502" y="2532"/>
              <a:ext cx="638" cy="329"/>
              <a:chOff x="607" y="2922"/>
              <a:chExt cx="712" cy="379"/>
            </a:xfrm>
          </p:grpSpPr>
          <p:sp>
            <p:nvSpPr>
              <p:cNvPr id="50" name="Rectangle 70"/>
              <p:cNvSpPr>
                <a:spLocks noChangeArrowheads="1"/>
              </p:cNvSpPr>
              <p:nvPr/>
            </p:nvSpPr>
            <p:spPr bwMode="auto">
              <a:xfrm>
                <a:off x="656" y="2924"/>
                <a:ext cx="663" cy="377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lIns="103236" tIns="51618" rIns="103236" bIns="51618"/>
              <a:lstStyle/>
              <a:p>
                <a:endParaRPr lang="es-ES">
                  <a:solidFill>
                    <a:srgbClr val="000099"/>
                  </a:solidFill>
                </a:endParaRPr>
              </a:p>
            </p:txBody>
          </p:sp>
          <p:sp>
            <p:nvSpPr>
              <p:cNvPr id="51" name="Rectangle 71"/>
              <p:cNvSpPr>
                <a:spLocks noChangeArrowheads="1"/>
              </p:cNvSpPr>
              <p:nvPr/>
            </p:nvSpPr>
            <p:spPr bwMode="auto">
              <a:xfrm rot="-2157019">
                <a:off x="607" y="2922"/>
                <a:ext cx="685" cy="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31" tIns="45715" rIns="91431" bIns="45715" anchor="ctr"/>
              <a:lstStyle/>
              <a:p>
                <a:pPr algn="ctr" eaLnBrk="0" hangingPunct="0"/>
                <a:r>
                  <a:rPr lang="en-US" sz="1400" b="1">
                    <a:solidFill>
                      <a:srgbClr val="000099"/>
                    </a:solidFill>
                  </a:rPr>
                  <a:t>Strategy</a:t>
                </a:r>
              </a:p>
            </p:txBody>
          </p:sp>
        </p:grpSp>
        <p:grpSp>
          <p:nvGrpSpPr>
            <p:cNvPr id="47" name="Group 72"/>
            <p:cNvGrpSpPr>
              <a:grpSpLocks/>
            </p:cNvGrpSpPr>
            <p:nvPr/>
          </p:nvGrpSpPr>
          <p:grpSpPr bwMode="auto">
            <a:xfrm>
              <a:off x="1858" y="2675"/>
              <a:ext cx="605" cy="341"/>
              <a:chOff x="2120" y="3087"/>
              <a:chExt cx="675" cy="393"/>
            </a:xfrm>
          </p:grpSpPr>
          <p:sp>
            <p:nvSpPr>
              <p:cNvPr id="48" name="Rectangle 73"/>
              <p:cNvSpPr>
                <a:spLocks noChangeArrowheads="1"/>
              </p:cNvSpPr>
              <p:nvPr/>
            </p:nvSpPr>
            <p:spPr bwMode="auto">
              <a:xfrm>
                <a:off x="2120" y="3087"/>
                <a:ext cx="660" cy="37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9" name="Rectangle 74"/>
              <p:cNvSpPr>
                <a:spLocks noChangeArrowheads="1"/>
              </p:cNvSpPr>
              <p:nvPr/>
            </p:nvSpPr>
            <p:spPr bwMode="auto">
              <a:xfrm rot="-2157019">
                <a:off x="2125" y="3101"/>
                <a:ext cx="670" cy="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31" tIns="45715" rIns="91431" bIns="45715" anchor="ctr"/>
              <a:lstStyle/>
              <a:p>
                <a:pPr algn="ctr" eaLnBrk="0" hangingPunct="0"/>
                <a:r>
                  <a:rPr lang="en-US" sz="1200" b="1">
                    <a:solidFill>
                      <a:srgbClr val="000099"/>
                    </a:solidFill>
                  </a:rPr>
                  <a:t>Business</a:t>
                </a:r>
              </a:p>
              <a:p>
                <a:pPr algn="ctr" eaLnBrk="0" hangingPunct="0"/>
                <a:r>
                  <a:rPr lang="en-US" sz="1200" b="1">
                    <a:solidFill>
                      <a:srgbClr val="000099"/>
                    </a:solidFill>
                  </a:rPr>
                  <a:t>Model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237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4 CuadroTexto"/>
          <p:cNvSpPr txBox="1">
            <a:spLocks noChangeArrowheads="1"/>
          </p:cNvSpPr>
          <p:nvPr/>
        </p:nvSpPr>
        <p:spPr bwMode="auto">
          <a:xfrm>
            <a:off x="2916238" y="2708275"/>
            <a:ext cx="30607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Startup</a:t>
            </a:r>
          </a:p>
        </p:txBody>
      </p:sp>
      <p:sp>
        <p:nvSpPr>
          <p:cNvPr id="4099" name="14 CuadroTexto"/>
          <p:cNvSpPr txBox="1">
            <a:spLocks noChangeArrowheads="1"/>
          </p:cNvSpPr>
          <p:nvPr/>
        </p:nvSpPr>
        <p:spPr bwMode="auto">
          <a:xfrm>
            <a:off x="2627313" y="2492375"/>
            <a:ext cx="30861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Escasez</a:t>
            </a:r>
          </a:p>
        </p:txBody>
      </p:sp>
      <p:sp>
        <p:nvSpPr>
          <p:cNvPr id="4100" name="14 CuadroTexto"/>
          <p:cNvSpPr txBox="1">
            <a:spLocks noChangeArrowheads="1"/>
          </p:cNvSpPr>
          <p:nvPr/>
        </p:nvSpPr>
        <p:spPr bwMode="auto">
          <a:xfrm>
            <a:off x="2627313" y="2924175"/>
            <a:ext cx="32258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Rapidez</a:t>
            </a:r>
          </a:p>
        </p:txBody>
      </p:sp>
      <p:sp>
        <p:nvSpPr>
          <p:cNvPr id="4101" name="14 CuadroTexto"/>
          <p:cNvSpPr txBox="1">
            <a:spLocks noChangeArrowheads="1"/>
          </p:cNvSpPr>
          <p:nvPr/>
        </p:nvSpPr>
        <p:spPr bwMode="auto">
          <a:xfrm>
            <a:off x="1619250" y="2852738"/>
            <a:ext cx="57118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 dirty="0">
                <a:latin typeface="Cambria" pitchFamily="18" charset="0"/>
              </a:rPr>
              <a:t>Incertidumbre</a:t>
            </a:r>
          </a:p>
        </p:txBody>
      </p:sp>
      <p:sp>
        <p:nvSpPr>
          <p:cNvPr id="4102" name="14 CuadroTexto"/>
          <p:cNvSpPr txBox="1">
            <a:spLocks noChangeArrowheads="1"/>
          </p:cNvSpPr>
          <p:nvPr/>
        </p:nvSpPr>
        <p:spPr bwMode="auto">
          <a:xfrm>
            <a:off x="4643438" y="2852738"/>
            <a:ext cx="27400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Proam</a:t>
            </a:r>
          </a:p>
        </p:txBody>
      </p:sp>
      <p:sp>
        <p:nvSpPr>
          <p:cNvPr id="4103" name="14 CuadroTexto"/>
          <p:cNvSpPr txBox="1">
            <a:spLocks noChangeArrowheads="1"/>
          </p:cNvSpPr>
          <p:nvPr/>
        </p:nvSpPr>
        <p:spPr bwMode="auto">
          <a:xfrm>
            <a:off x="1692275" y="2492375"/>
            <a:ext cx="38338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Exigencia</a:t>
            </a:r>
          </a:p>
        </p:txBody>
      </p:sp>
      <p:sp>
        <p:nvSpPr>
          <p:cNvPr id="4104" name="14 CuadroTexto"/>
          <p:cNvSpPr txBox="1">
            <a:spLocks noChangeArrowheads="1"/>
          </p:cNvSpPr>
          <p:nvPr/>
        </p:nvSpPr>
        <p:spPr bwMode="auto">
          <a:xfrm>
            <a:off x="2230438" y="2714438"/>
            <a:ext cx="1939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 dirty="0">
                <a:latin typeface="Cambria" pitchFamily="18" charset="0"/>
              </a:rPr>
              <a:t>Wiki</a:t>
            </a:r>
          </a:p>
        </p:txBody>
      </p:sp>
      <p:sp>
        <p:nvSpPr>
          <p:cNvPr id="4105" name="14 CuadroTexto"/>
          <p:cNvSpPr txBox="1">
            <a:spLocks noChangeArrowheads="1"/>
          </p:cNvSpPr>
          <p:nvPr/>
        </p:nvSpPr>
        <p:spPr bwMode="auto">
          <a:xfrm>
            <a:off x="4284663" y="2852738"/>
            <a:ext cx="3022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Abierta</a:t>
            </a:r>
          </a:p>
        </p:txBody>
      </p:sp>
      <p:sp>
        <p:nvSpPr>
          <p:cNvPr id="4106" name="14 CuadroTexto"/>
          <p:cNvSpPr txBox="1">
            <a:spLocks noChangeArrowheads="1"/>
          </p:cNvSpPr>
          <p:nvPr/>
        </p:nvSpPr>
        <p:spPr bwMode="auto">
          <a:xfrm>
            <a:off x="1331913" y="2708275"/>
            <a:ext cx="18510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Free</a:t>
            </a:r>
          </a:p>
        </p:txBody>
      </p:sp>
      <p:sp>
        <p:nvSpPr>
          <p:cNvPr id="4107" name="14 CuadroTexto"/>
          <p:cNvSpPr txBox="1">
            <a:spLocks noChangeArrowheads="1"/>
          </p:cNvSpPr>
          <p:nvPr/>
        </p:nvSpPr>
        <p:spPr bwMode="auto">
          <a:xfrm>
            <a:off x="4981576" y="2856866"/>
            <a:ext cx="23256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 dirty="0">
                <a:latin typeface="Cambria" pitchFamily="18" charset="0"/>
              </a:rPr>
              <a:t>Nicho</a:t>
            </a:r>
          </a:p>
        </p:txBody>
      </p:sp>
      <p:sp>
        <p:nvSpPr>
          <p:cNvPr id="4108" name="14 CuadroTexto"/>
          <p:cNvSpPr txBox="1">
            <a:spLocks noChangeArrowheads="1"/>
          </p:cNvSpPr>
          <p:nvPr/>
        </p:nvSpPr>
        <p:spPr bwMode="auto">
          <a:xfrm>
            <a:off x="3421498" y="2533323"/>
            <a:ext cx="3784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 dirty="0">
                <a:latin typeface="Cambria" pitchFamily="18" charset="0"/>
              </a:rPr>
              <a:t>Escalable</a:t>
            </a:r>
          </a:p>
        </p:txBody>
      </p:sp>
    </p:spTree>
    <p:extLst>
      <p:ext uri="{BB962C8B-B14F-4D97-AF65-F5344CB8AC3E}">
        <p14:creationId xmlns:p14="http://schemas.microsoft.com/office/powerpoint/2010/main" val="20099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4 CuadroTexto"/>
          <p:cNvSpPr txBox="1">
            <a:spLocks noChangeArrowheads="1"/>
          </p:cNvSpPr>
          <p:nvPr/>
        </p:nvSpPr>
        <p:spPr bwMode="auto">
          <a:xfrm>
            <a:off x="2916238" y="2708275"/>
            <a:ext cx="30607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Startup</a:t>
            </a:r>
          </a:p>
        </p:txBody>
      </p:sp>
    </p:spTree>
    <p:extLst>
      <p:ext uri="{BB962C8B-B14F-4D97-AF65-F5344CB8AC3E}">
        <p14:creationId xmlns:p14="http://schemas.microsoft.com/office/powerpoint/2010/main" val="274434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4 CuadroTexto"/>
          <p:cNvSpPr txBox="1">
            <a:spLocks noChangeArrowheads="1"/>
          </p:cNvSpPr>
          <p:nvPr/>
        </p:nvSpPr>
        <p:spPr bwMode="auto">
          <a:xfrm>
            <a:off x="2627313" y="2492375"/>
            <a:ext cx="30861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Escasez</a:t>
            </a:r>
          </a:p>
        </p:txBody>
      </p:sp>
    </p:spTree>
    <p:extLst>
      <p:ext uri="{BB962C8B-B14F-4D97-AF65-F5344CB8AC3E}">
        <p14:creationId xmlns:p14="http://schemas.microsoft.com/office/powerpoint/2010/main" val="421798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4 CuadroTexto"/>
          <p:cNvSpPr txBox="1">
            <a:spLocks noChangeArrowheads="1"/>
          </p:cNvSpPr>
          <p:nvPr/>
        </p:nvSpPr>
        <p:spPr bwMode="auto">
          <a:xfrm>
            <a:off x="1476375" y="2636838"/>
            <a:ext cx="1939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Wiki</a:t>
            </a:r>
          </a:p>
        </p:txBody>
      </p:sp>
    </p:spTree>
    <p:extLst>
      <p:ext uri="{BB962C8B-B14F-4D97-AF65-F5344CB8AC3E}">
        <p14:creationId xmlns:p14="http://schemas.microsoft.com/office/powerpoint/2010/main" val="1465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4 CuadroTexto"/>
          <p:cNvSpPr txBox="1">
            <a:spLocks noChangeArrowheads="1"/>
          </p:cNvSpPr>
          <p:nvPr/>
        </p:nvSpPr>
        <p:spPr bwMode="auto">
          <a:xfrm>
            <a:off x="2627313" y="2924175"/>
            <a:ext cx="32258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Rapidez</a:t>
            </a:r>
          </a:p>
        </p:txBody>
      </p:sp>
    </p:spTree>
    <p:extLst>
      <p:ext uri="{BB962C8B-B14F-4D97-AF65-F5344CB8AC3E}">
        <p14:creationId xmlns:p14="http://schemas.microsoft.com/office/powerpoint/2010/main" val="316656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Conceptos Generales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22DC-089E-4430-AA6A-3B77FB95A5EF}" type="slidenum">
              <a:rPr lang="es-ES" smtClean="0"/>
              <a:pPr/>
              <a:t>8</a:t>
            </a:fld>
            <a:endParaRPr lang="es-ES"/>
          </a:p>
        </p:txBody>
      </p:sp>
      <p:pic>
        <p:nvPicPr>
          <p:cNvPr id="2050" name="Picture 2" descr="http://fotos.hispavista.com/presentacionAlbum/visualizarFoto/imagen.phtml?idFoto=70362&amp;nombreAlbum=fotosbro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96301"/>
            <a:ext cx="3672408" cy="349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-media-cache-ak0.pinimg.com/736x/08/be/b8/08beb817300c2fb599f33dfbe0249db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1844824"/>
            <a:ext cx="3990975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11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4 CuadroTexto"/>
          <p:cNvSpPr txBox="1">
            <a:spLocks noChangeArrowheads="1"/>
          </p:cNvSpPr>
          <p:nvPr/>
        </p:nvSpPr>
        <p:spPr bwMode="auto">
          <a:xfrm>
            <a:off x="1619250" y="2852738"/>
            <a:ext cx="57118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Incertidumbre</a:t>
            </a:r>
          </a:p>
        </p:txBody>
      </p:sp>
    </p:spTree>
    <p:extLst>
      <p:ext uri="{BB962C8B-B14F-4D97-AF65-F5344CB8AC3E}">
        <p14:creationId xmlns:p14="http://schemas.microsoft.com/office/powerpoint/2010/main" val="228782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4 CuadroTexto"/>
          <p:cNvSpPr txBox="1">
            <a:spLocks noChangeArrowheads="1"/>
          </p:cNvSpPr>
          <p:nvPr/>
        </p:nvSpPr>
        <p:spPr bwMode="auto">
          <a:xfrm>
            <a:off x="4284663" y="2565400"/>
            <a:ext cx="23256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Nicho</a:t>
            </a:r>
          </a:p>
        </p:txBody>
      </p:sp>
    </p:spTree>
    <p:extLst>
      <p:ext uri="{BB962C8B-B14F-4D97-AF65-F5344CB8AC3E}">
        <p14:creationId xmlns:p14="http://schemas.microsoft.com/office/powerpoint/2010/main" val="357666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0 CuadroTexto"/>
          <p:cNvSpPr txBox="1">
            <a:spLocks noChangeArrowheads="1"/>
          </p:cNvSpPr>
          <p:nvPr/>
        </p:nvSpPr>
        <p:spPr bwMode="auto">
          <a:xfrm>
            <a:off x="1547813" y="2708275"/>
            <a:ext cx="18510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Free</a:t>
            </a:r>
          </a:p>
        </p:txBody>
      </p:sp>
    </p:spTree>
    <p:extLst>
      <p:ext uri="{BB962C8B-B14F-4D97-AF65-F5344CB8AC3E}">
        <p14:creationId xmlns:p14="http://schemas.microsoft.com/office/powerpoint/2010/main" val="6661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4 CuadroTexto"/>
          <p:cNvSpPr txBox="1">
            <a:spLocks noChangeArrowheads="1"/>
          </p:cNvSpPr>
          <p:nvPr/>
        </p:nvSpPr>
        <p:spPr bwMode="auto">
          <a:xfrm>
            <a:off x="3851275" y="2852738"/>
            <a:ext cx="30241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Abierta</a:t>
            </a:r>
          </a:p>
        </p:txBody>
      </p:sp>
    </p:spTree>
    <p:extLst>
      <p:ext uri="{BB962C8B-B14F-4D97-AF65-F5344CB8AC3E}">
        <p14:creationId xmlns:p14="http://schemas.microsoft.com/office/powerpoint/2010/main" val="63127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4 CuadroTexto"/>
          <p:cNvSpPr txBox="1">
            <a:spLocks noChangeArrowheads="1"/>
          </p:cNvSpPr>
          <p:nvPr/>
        </p:nvSpPr>
        <p:spPr bwMode="auto">
          <a:xfrm>
            <a:off x="2339975" y="2781300"/>
            <a:ext cx="3784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6600" b="1" i="1">
                <a:latin typeface="Cambria" pitchFamily="18" charset="0"/>
              </a:rPr>
              <a:t>Escalable</a:t>
            </a:r>
          </a:p>
        </p:txBody>
      </p:sp>
    </p:spTree>
    <p:extLst>
      <p:ext uri="{BB962C8B-B14F-4D97-AF65-F5344CB8AC3E}">
        <p14:creationId xmlns:p14="http://schemas.microsoft.com/office/powerpoint/2010/main" val="22339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363788" y="2060575"/>
            <a:ext cx="1200150" cy="1401763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87450" y="2060575"/>
            <a:ext cx="600075" cy="1401763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63713" y="2060575"/>
            <a:ext cx="600075" cy="70008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067175" y="2060575"/>
            <a:ext cx="649288" cy="1401763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763713" y="2728913"/>
            <a:ext cx="600075" cy="7000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3563938" y="2060575"/>
            <a:ext cx="600075" cy="70008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563938" y="2708275"/>
            <a:ext cx="600075" cy="72072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187450" y="3429000"/>
            <a:ext cx="1800225" cy="43973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916238" y="3429000"/>
            <a:ext cx="1800225" cy="43973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s-ES">
                <a:solidFill>
                  <a:srgbClr val="FFFFFF"/>
                </a:solidFill>
                <a:cs typeface="Arial" pitchFamily="34" charset="0"/>
              </a:rPr>
              <a:t>0</a:t>
            </a:r>
          </a:p>
        </p:txBody>
      </p:sp>
      <p:sp>
        <p:nvSpPr>
          <p:cNvPr id="20491" name="19 CuadroTexto"/>
          <p:cNvSpPr txBox="1">
            <a:spLocks noChangeArrowheads="1"/>
          </p:cNvSpPr>
          <p:nvPr/>
        </p:nvSpPr>
        <p:spPr bwMode="auto">
          <a:xfrm>
            <a:off x="1835150" y="2257425"/>
            <a:ext cx="493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1400" b="1" i="1">
                <a:latin typeface="Cambria" pitchFamily="18" charset="0"/>
              </a:rPr>
              <a:t>RC</a:t>
            </a:r>
          </a:p>
        </p:txBody>
      </p:sp>
      <p:sp>
        <p:nvSpPr>
          <p:cNvPr id="20492" name="14 CuadroTexto"/>
          <p:cNvSpPr txBox="1">
            <a:spLocks noChangeArrowheads="1"/>
          </p:cNvSpPr>
          <p:nvPr/>
        </p:nvSpPr>
        <p:spPr bwMode="auto">
          <a:xfrm>
            <a:off x="900113" y="1484313"/>
            <a:ext cx="48212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Un método visual para prototipar</a:t>
            </a:r>
          </a:p>
        </p:txBody>
      </p:sp>
      <p:pic>
        <p:nvPicPr>
          <p:cNvPr id="20493" name="Imagen 2" descr="Y:\mindproject\business design\book_cover_transpare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852738"/>
            <a:ext cx="3357563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4" name="19 CuadroTexto"/>
          <p:cNvSpPr txBox="1">
            <a:spLocks noChangeArrowheads="1"/>
          </p:cNvSpPr>
          <p:nvPr/>
        </p:nvSpPr>
        <p:spPr bwMode="auto">
          <a:xfrm>
            <a:off x="1835150" y="2852738"/>
            <a:ext cx="493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1400" b="1" i="1">
                <a:latin typeface="Cambria" pitchFamily="18" charset="0"/>
              </a:rPr>
              <a:t>AC</a:t>
            </a:r>
          </a:p>
        </p:txBody>
      </p:sp>
      <p:sp>
        <p:nvSpPr>
          <p:cNvPr id="20495" name="19 CuadroTexto"/>
          <p:cNvSpPr txBox="1">
            <a:spLocks noChangeArrowheads="1"/>
          </p:cNvSpPr>
          <p:nvPr/>
        </p:nvSpPr>
        <p:spPr bwMode="auto">
          <a:xfrm>
            <a:off x="2700338" y="2565400"/>
            <a:ext cx="492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1400" b="1" i="1">
                <a:latin typeface="Cambria" pitchFamily="18" charset="0"/>
              </a:rPr>
              <a:t>PV</a:t>
            </a:r>
          </a:p>
        </p:txBody>
      </p:sp>
      <p:sp>
        <p:nvSpPr>
          <p:cNvPr id="20496" name="19 CuadroTexto"/>
          <p:cNvSpPr txBox="1">
            <a:spLocks noChangeArrowheads="1"/>
          </p:cNvSpPr>
          <p:nvPr/>
        </p:nvSpPr>
        <p:spPr bwMode="auto">
          <a:xfrm>
            <a:off x="1258888" y="2565400"/>
            <a:ext cx="493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1400" b="1" i="1">
                <a:latin typeface="Cambria" pitchFamily="18" charset="0"/>
              </a:rPr>
              <a:t>AC</a:t>
            </a:r>
          </a:p>
        </p:txBody>
      </p:sp>
      <p:sp>
        <p:nvSpPr>
          <p:cNvPr id="20497" name="19 CuadroTexto"/>
          <p:cNvSpPr txBox="1">
            <a:spLocks noChangeArrowheads="1"/>
          </p:cNvSpPr>
          <p:nvPr/>
        </p:nvSpPr>
        <p:spPr bwMode="auto">
          <a:xfrm>
            <a:off x="1763713" y="3500438"/>
            <a:ext cx="492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1400" b="1" i="1">
                <a:latin typeface="Cambria" pitchFamily="18" charset="0"/>
              </a:rPr>
              <a:t>FI</a:t>
            </a:r>
          </a:p>
        </p:txBody>
      </p:sp>
      <p:sp>
        <p:nvSpPr>
          <p:cNvPr id="20498" name="19 CuadroTexto"/>
          <p:cNvSpPr txBox="1">
            <a:spLocks noChangeArrowheads="1"/>
          </p:cNvSpPr>
          <p:nvPr/>
        </p:nvSpPr>
        <p:spPr bwMode="auto">
          <a:xfrm>
            <a:off x="3492500" y="3500438"/>
            <a:ext cx="492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1400" b="1" i="1">
                <a:latin typeface="Cambria" pitchFamily="18" charset="0"/>
              </a:rPr>
              <a:t>EC</a:t>
            </a:r>
          </a:p>
        </p:txBody>
      </p:sp>
      <p:sp>
        <p:nvSpPr>
          <p:cNvPr id="20499" name="19 CuadroTexto"/>
          <p:cNvSpPr txBox="1">
            <a:spLocks noChangeArrowheads="1"/>
          </p:cNvSpPr>
          <p:nvPr/>
        </p:nvSpPr>
        <p:spPr bwMode="auto">
          <a:xfrm>
            <a:off x="3635375" y="2257425"/>
            <a:ext cx="493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1400" b="1" i="1">
                <a:latin typeface="Cambria" pitchFamily="18" charset="0"/>
              </a:rPr>
              <a:t>RCL</a:t>
            </a:r>
          </a:p>
        </p:txBody>
      </p:sp>
      <p:sp>
        <p:nvSpPr>
          <p:cNvPr id="20500" name="19 CuadroTexto"/>
          <p:cNvSpPr txBox="1">
            <a:spLocks noChangeArrowheads="1"/>
          </p:cNvSpPr>
          <p:nvPr/>
        </p:nvSpPr>
        <p:spPr bwMode="auto">
          <a:xfrm>
            <a:off x="3635375" y="2852738"/>
            <a:ext cx="493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1400" b="1" i="1">
                <a:latin typeface="Cambria" pitchFamily="18" charset="0"/>
              </a:rPr>
              <a:t>C</a:t>
            </a:r>
          </a:p>
        </p:txBody>
      </p:sp>
      <p:sp>
        <p:nvSpPr>
          <p:cNvPr id="20501" name="19 CuadroTexto"/>
          <p:cNvSpPr txBox="1">
            <a:spLocks noChangeArrowheads="1"/>
          </p:cNvSpPr>
          <p:nvPr/>
        </p:nvSpPr>
        <p:spPr bwMode="auto">
          <a:xfrm>
            <a:off x="4211638" y="2565400"/>
            <a:ext cx="493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1400" b="1" i="1">
                <a:latin typeface="Cambria" pitchFamily="18" charset="0"/>
              </a:rPr>
              <a:t>SM</a:t>
            </a:r>
          </a:p>
        </p:txBody>
      </p:sp>
      <p:sp>
        <p:nvSpPr>
          <p:cNvPr id="20502" name="17 CuadroTexto"/>
          <p:cNvSpPr txBox="1">
            <a:spLocks noChangeArrowheads="1"/>
          </p:cNvSpPr>
          <p:nvPr/>
        </p:nvSpPr>
        <p:spPr bwMode="auto">
          <a:xfrm>
            <a:off x="1187450" y="4221163"/>
            <a:ext cx="238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i="1">
                <a:latin typeface="Cambria" pitchFamily="18" charset="0"/>
              </a:rPr>
              <a:t>Osterwalder &amp; Pigneur</a:t>
            </a:r>
          </a:p>
        </p:txBody>
      </p:sp>
    </p:spTree>
    <p:extLst>
      <p:ext uri="{BB962C8B-B14F-4D97-AF65-F5344CB8AC3E}">
        <p14:creationId xmlns:p14="http://schemas.microsoft.com/office/powerpoint/2010/main" val="13499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348038" y="2060575"/>
            <a:ext cx="2160587" cy="2520950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87450" y="2060575"/>
            <a:ext cx="1079500" cy="2520950"/>
          </a:xfrm>
          <a:prstGeom prst="rect">
            <a:avLst/>
          </a:prstGeom>
          <a:solidFill>
            <a:srgbClr val="FFC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268538" y="2060575"/>
            <a:ext cx="1079500" cy="1260475"/>
          </a:xfrm>
          <a:prstGeom prst="rect">
            <a:avLst/>
          </a:prstGeom>
          <a:solidFill>
            <a:srgbClr val="FFC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588125" y="2060575"/>
            <a:ext cx="1079500" cy="25209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268538" y="3321050"/>
            <a:ext cx="1079500" cy="1260475"/>
          </a:xfrm>
          <a:prstGeom prst="rect">
            <a:avLst/>
          </a:prstGeom>
          <a:solidFill>
            <a:srgbClr val="FFC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508625" y="2060575"/>
            <a:ext cx="1079500" cy="12604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5508625" y="3321050"/>
            <a:ext cx="1079500" cy="12604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187450" y="4581525"/>
            <a:ext cx="3240088" cy="7921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4427538" y="4581525"/>
            <a:ext cx="3240087" cy="7921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1515" name="14 CuadroTexto"/>
          <p:cNvSpPr txBox="1">
            <a:spLocks noChangeArrowheads="1"/>
          </p:cNvSpPr>
          <p:nvPr/>
        </p:nvSpPr>
        <p:spPr bwMode="auto">
          <a:xfrm>
            <a:off x="900113" y="1484313"/>
            <a:ext cx="3406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000" b="1" i="1">
                <a:latin typeface="Cambria" pitchFamily="18" charset="0"/>
              </a:rPr>
              <a:t>¿A qué preguntas responde?</a:t>
            </a:r>
          </a:p>
        </p:txBody>
      </p:sp>
      <p:sp>
        <p:nvSpPr>
          <p:cNvPr id="21516" name="17 CuadroTexto"/>
          <p:cNvSpPr txBox="1">
            <a:spLocks noChangeArrowheads="1"/>
          </p:cNvSpPr>
          <p:nvPr/>
        </p:nvSpPr>
        <p:spPr bwMode="auto">
          <a:xfrm>
            <a:off x="1547813" y="2852738"/>
            <a:ext cx="13477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4800" b="1" i="1">
                <a:latin typeface="Cambria" pitchFamily="18" charset="0"/>
              </a:rPr>
              <a:t>QUÉ</a:t>
            </a:r>
          </a:p>
        </p:txBody>
      </p:sp>
      <p:sp>
        <p:nvSpPr>
          <p:cNvPr id="21517" name="18 CuadroTexto"/>
          <p:cNvSpPr txBox="1">
            <a:spLocks noChangeArrowheads="1"/>
          </p:cNvSpPr>
          <p:nvPr/>
        </p:nvSpPr>
        <p:spPr bwMode="auto">
          <a:xfrm>
            <a:off x="3492500" y="2852738"/>
            <a:ext cx="1847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4800" b="1" i="1">
                <a:latin typeface="Cambria" pitchFamily="18" charset="0"/>
              </a:rPr>
              <a:t>CÓMO</a:t>
            </a:r>
          </a:p>
        </p:txBody>
      </p:sp>
      <p:sp>
        <p:nvSpPr>
          <p:cNvPr id="21518" name="19 CuadroTexto"/>
          <p:cNvSpPr txBox="1">
            <a:spLocks noChangeArrowheads="1"/>
          </p:cNvSpPr>
          <p:nvPr/>
        </p:nvSpPr>
        <p:spPr bwMode="auto">
          <a:xfrm>
            <a:off x="5651500" y="2852738"/>
            <a:ext cx="19669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4800" b="1" i="1">
                <a:latin typeface="Cambria" pitchFamily="18" charset="0"/>
              </a:rPr>
              <a:t>QUIÉN</a:t>
            </a:r>
          </a:p>
        </p:txBody>
      </p:sp>
      <p:sp>
        <p:nvSpPr>
          <p:cNvPr id="21519" name="20 CuadroTexto"/>
          <p:cNvSpPr txBox="1">
            <a:spLocks noChangeArrowheads="1"/>
          </p:cNvSpPr>
          <p:nvPr/>
        </p:nvSpPr>
        <p:spPr bwMode="auto">
          <a:xfrm>
            <a:off x="3132138" y="4581525"/>
            <a:ext cx="24749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4800" b="1" i="1">
                <a:latin typeface="Cambria" pitchFamily="18" charset="0"/>
              </a:rPr>
              <a:t>CUÁNTO</a:t>
            </a:r>
          </a:p>
        </p:txBody>
      </p:sp>
    </p:spTree>
    <p:extLst>
      <p:ext uri="{BB962C8B-B14F-4D97-AF65-F5344CB8AC3E}">
        <p14:creationId xmlns:p14="http://schemas.microsoft.com/office/powerpoint/2010/main" val="297636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671638"/>
            <a:ext cx="761047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14 CuadroTexto"/>
          <p:cNvSpPr txBox="1">
            <a:spLocks noChangeArrowheads="1"/>
          </p:cNvSpPr>
          <p:nvPr/>
        </p:nvSpPr>
        <p:spPr bwMode="auto">
          <a:xfrm>
            <a:off x="2771775" y="4868863"/>
            <a:ext cx="32273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Segmentos de Clientes</a:t>
            </a:r>
          </a:p>
        </p:txBody>
      </p:sp>
      <p:sp>
        <p:nvSpPr>
          <p:cNvPr id="22532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</p:spTree>
    <p:extLst>
      <p:ext uri="{BB962C8B-B14F-4D97-AF65-F5344CB8AC3E}">
        <p14:creationId xmlns:p14="http://schemas.microsoft.com/office/powerpoint/2010/main" val="120940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4 CuadroTexto"/>
          <p:cNvSpPr txBox="1">
            <a:spLocks noChangeArrowheads="1"/>
          </p:cNvSpPr>
          <p:nvPr/>
        </p:nvSpPr>
        <p:spPr bwMode="auto">
          <a:xfrm>
            <a:off x="1547813" y="5229225"/>
            <a:ext cx="3260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El Mapa de la Empatía</a:t>
            </a:r>
          </a:p>
        </p:txBody>
      </p:sp>
      <p:sp>
        <p:nvSpPr>
          <p:cNvPr id="23555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  <p:pic>
        <p:nvPicPr>
          <p:cNvPr id="23556" name="Picture 4" descr="http://www.emprered.org/_/rsrc/1305519209348/libros/mapa-de-empatia-con-el-cliente/mapa%20de%20empat%C3%ADa%20es.png?height=276&amp;width=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484313"/>
            <a:ext cx="532765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19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785938"/>
            <a:ext cx="72390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14 CuadroTexto"/>
          <p:cNvSpPr txBox="1">
            <a:spLocks noChangeArrowheads="1"/>
          </p:cNvSpPr>
          <p:nvPr/>
        </p:nvSpPr>
        <p:spPr bwMode="auto">
          <a:xfrm>
            <a:off x="2771775" y="4868863"/>
            <a:ext cx="2801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Propuesta de Valor</a:t>
            </a:r>
          </a:p>
        </p:txBody>
      </p:sp>
      <p:sp>
        <p:nvSpPr>
          <p:cNvPr id="24580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</p:spTree>
    <p:extLst>
      <p:ext uri="{BB962C8B-B14F-4D97-AF65-F5344CB8AC3E}">
        <p14:creationId xmlns:p14="http://schemas.microsoft.com/office/powerpoint/2010/main" val="205294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838200" y="1714488"/>
            <a:ext cx="74676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Introducción</a:t>
            </a:r>
          </a:p>
          <a:p>
            <a:endParaRPr lang="es-E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En la actualidad el desarrollo del software administrativo, jurídico, matemático y económico, a generado distintas herramientas informáticas </a:t>
            </a:r>
            <a:r>
              <a:rPr lang="es-ES" sz="2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estándar </a:t>
            </a:r>
            <a:r>
              <a:rPr lang="es-ES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aplicables a cada una de las disciplinas. </a:t>
            </a:r>
            <a:endParaRPr lang="es-ES" sz="2200" dirty="0">
              <a:solidFill>
                <a:schemeClr val="tx2"/>
              </a:solidFill>
              <a:latin typeface="Nimbus Roman No9 L" charset="0"/>
              <a:ea typeface="Batang" pitchFamily="18" charset="-127"/>
            </a:endParaRPr>
          </a:p>
          <a:p>
            <a:pPr algn="just"/>
            <a:endParaRPr lang="es-E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La capacitación en el manejo de herramientas de software apuntan a que el alumno logre un efectivo uso de los recursos informáticos para las demás materias.</a:t>
            </a:r>
          </a:p>
          <a:p>
            <a:pPr algn="just"/>
            <a:endParaRPr lang="es-E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Factor clave en la resolución de los problemas: el ser humano, no la tecnología por si sola.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50825" y="142875"/>
            <a:ext cx="88201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1600" b="1" i="1" dirty="0" smtClean="0">
                <a:latin typeface="Arial" pitchFamily="34" charset="0"/>
              </a:rPr>
              <a:t>Conceptos Generales</a:t>
            </a:r>
            <a:endParaRPr lang="es-ES" sz="1600" dirty="0">
              <a:solidFill>
                <a:schemeClr val="tx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42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785938"/>
            <a:ext cx="72390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14 CuadroTexto"/>
          <p:cNvSpPr txBox="1">
            <a:spLocks noChangeArrowheads="1"/>
          </p:cNvSpPr>
          <p:nvPr/>
        </p:nvSpPr>
        <p:spPr bwMode="auto">
          <a:xfrm>
            <a:off x="2771775" y="4868863"/>
            <a:ext cx="2801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Propuesta de Valor</a:t>
            </a:r>
          </a:p>
        </p:txBody>
      </p:sp>
      <p:sp>
        <p:nvSpPr>
          <p:cNvPr id="25604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</p:spTree>
    <p:extLst>
      <p:ext uri="{BB962C8B-B14F-4D97-AF65-F5344CB8AC3E}">
        <p14:creationId xmlns:p14="http://schemas.microsoft.com/office/powerpoint/2010/main" val="254087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785938"/>
            <a:ext cx="72390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14 CuadroTexto"/>
          <p:cNvSpPr txBox="1">
            <a:spLocks noChangeArrowheads="1"/>
          </p:cNvSpPr>
          <p:nvPr/>
        </p:nvSpPr>
        <p:spPr bwMode="auto">
          <a:xfrm>
            <a:off x="1619250" y="4868863"/>
            <a:ext cx="5594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Canales (distribución y comunicación)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14500"/>
            <a:ext cx="74580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</p:spTree>
    <p:extLst>
      <p:ext uri="{BB962C8B-B14F-4D97-AF65-F5344CB8AC3E}">
        <p14:creationId xmlns:p14="http://schemas.microsoft.com/office/powerpoint/2010/main" val="417657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1700213"/>
            <a:ext cx="729615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14 CuadroTexto"/>
          <p:cNvSpPr txBox="1">
            <a:spLocks noChangeArrowheads="1"/>
          </p:cNvSpPr>
          <p:nvPr/>
        </p:nvSpPr>
        <p:spPr bwMode="auto">
          <a:xfrm>
            <a:off x="1619250" y="4868863"/>
            <a:ext cx="2651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Flujos de ingresos</a:t>
            </a:r>
          </a:p>
        </p:txBody>
      </p:sp>
      <p:sp>
        <p:nvSpPr>
          <p:cNvPr id="27652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</p:spTree>
    <p:extLst>
      <p:ext uri="{BB962C8B-B14F-4D97-AF65-F5344CB8AC3E}">
        <p14:creationId xmlns:p14="http://schemas.microsoft.com/office/powerpoint/2010/main" val="239497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4 CuadroTexto"/>
          <p:cNvSpPr txBox="1">
            <a:spLocks noChangeArrowheads="1"/>
          </p:cNvSpPr>
          <p:nvPr/>
        </p:nvSpPr>
        <p:spPr bwMode="auto">
          <a:xfrm>
            <a:off x="1619250" y="4868863"/>
            <a:ext cx="2235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Recursos Clave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571625"/>
            <a:ext cx="733425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</p:spTree>
    <p:extLst>
      <p:ext uri="{BB962C8B-B14F-4D97-AF65-F5344CB8AC3E}">
        <p14:creationId xmlns:p14="http://schemas.microsoft.com/office/powerpoint/2010/main" val="330533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4 CuadroTexto"/>
          <p:cNvSpPr txBox="1">
            <a:spLocks noChangeArrowheads="1"/>
          </p:cNvSpPr>
          <p:nvPr/>
        </p:nvSpPr>
        <p:spPr bwMode="auto">
          <a:xfrm>
            <a:off x="1619250" y="4868863"/>
            <a:ext cx="2581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Actividades Clave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571625"/>
            <a:ext cx="73533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</p:spTree>
    <p:extLst>
      <p:ext uri="{BB962C8B-B14F-4D97-AF65-F5344CB8AC3E}">
        <p14:creationId xmlns:p14="http://schemas.microsoft.com/office/powerpoint/2010/main" val="385119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571625"/>
            <a:ext cx="73914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14 CuadroTexto"/>
          <p:cNvSpPr txBox="1">
            <a:spLocks noChangeArrowheads="1"/>
          </p:cNvSpPr>
          <p:nvPr/>
        </p:nvSpPr>
        <p:spPr bwMode="auto">
          <a:xfrm>
            <a:off x="1619250" y="4868863"/>
            <a:ext cx="36972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Alianzas (partners) Clave</a:t>
            </a:r>
          </a:p>
        </p:txBody>
      </p:sp>
      <p:sp>
        <p:nvSpPr>
          <p:cNvPr id="30724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</p:spTree>
    <p:extLst>
      <p:ext uri="{BB962C8B-B14F-4D97-AF65-F5344CB8AC3E}">
        <p14:creationId xmlns:p14="http://schemas.microsoft.com/office/powerpoint/2010/main" val="9486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604963"/>
            <a:ext cx="736282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14 CuadroTexto"/>
          <p:cNvSpPr txBox="1">
            <a:spLocks noChangeArrowheads="1"/>
          </p:cNvSpPr>
          <p:nvPr/>
        </p:nvSpPr>
        <p:spPr bwMode="auto">
          <a:xfrm>
            <a:off x="1619250" y="4868863"/>
            <a:ext cx="54340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Costes asociados al modelo de negocio</a:t>
            </a:r>
          </a:p>
        </p:txBody>
      </p:sp>
      <p:sp>
        <p:nvSpPr>
          <p:cNvPr id="31748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</p:spTree>
    <p:extLst>
      <p:ext uri="{BB962C8B-B14F-4D97-AF65-F5344CB8AC3E}">
        <p14:creationId xmlns:p14="http://schemas.microsoft.com/office/powerpoint/2010/main" val="384127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736282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2 CuadroTexto"/>
          <p:cNvSpPr txBox="1">
            <a:spLocks noChangeArrowheads="1"/>
          </p:cNvSpPr>
          <p:nvPr/>
        </p:nvSpPr>
        <p:spPr bwMode="auto">
          <a:xfrm>
            <a:off x="7596188" y="1916113"/>
            <a:ext cx="1214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L" sz="1400"/>
              <a:t>Segmentos de clientes</a:t>
            </a:r>
            <a:endParaRPr lang="es-ES" sz="1400"/>
          </a:p>
        </p:txBody>
      </p:sp>
      <p:sp>
        <p:nvSpPr>
          <p:cNvPr id="32772" name="3 CuadroTexto"/>
          <p:cNvSpPr txBox="1">
            <a:spLocks noChangeArrowheads="1"/>
          </p:cNvSpPr>
          <p:nvPr/>
        </p:nvSpPr>
        <p:spPr bwMode="auto">
          <a:xfrm>
            <a:off x="7008813" y="5240338"/>
            <a:ext cx="1214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L" sz="1400"/>
              <a:t>Flujos de ingreso</a:t>
            </a:r>
            <a:endParaRPr lang="es-ES" sz="1400"/>
          </a:p>
        </p:txBody>
      </p:sp>
      <p:sp>
        <p:nvSpPr>
          <p:cNvPr id="32773" name="4 CuadroTexto"/>
          <p:cNvSpPr txBox="1">
            <a:spLocks noChangeArrowheads="1"/>
          </p:cNvSpPr>
          <p:nvPr/>
        </p:nvSpPr>
        <p:spPr bwMode="auto">
          <a:xfrm>
            <a:off x="5937250" y="1454150"/>
            <a:ext cx="12144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L" sz="1400"/>
              <a:t>Relación con el cliente</a:t>
            </a:r>
            <a:endParaRPr lang="es-ES" sz="1400"/>
          </a:p>
        </p:txBody>
      </p:sp>
      <p:sp>
        <p:nvSpPr>
          <p:cNvPr id="32774" name="5 CuadroTexto"/>
          <p:cNvSpPr txBox="1">
            <a:spLocks noChangeArrowheads="1"/>
          </p:cNvSpPr>
          <p:nvPr/>
        </p:nvSpPr>
        <p:spPr bwMode="auto">
          <a:xfrm>
            <a:off x="5151438" y="5597525"/>
            <a:ext cx="150018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L" sz="1400"/>
              <a:t>Canales de distribución y comunicaciones</a:t>
            </a:r>
            <a:endParaRPr lang="es-ES" sz="1400"/>
          </a:p>
        </p:txBody>
      </p:sp>
      <p:sp>
        <p:nvSpPr>
          <p:cNvPr id="32775" name="6 CuadroTexto"/>
          <p:cNvSpPr txBox="1">
            <a:spLocks noChangeArrowheads="1"/>
          </p:cNvSpPr>
          <p:nvPr/>
        </p:nvSpPr>
        <p:spPr bwMode="auto">
          <a:xfrm>
            <a:off x="1008063" y="5454650"/>
            <a:ext cx="1214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L" sz="1400"/>
              <a:t>Estructura de  costos</a:t>
            </a:r>
            <a:endParaRPr lang="es-ES" sz="1400"/>
          </a:p>
        </p:txBody>
      </p:sp>
      <p:sp>
        <p:nvSpPr>
          <p:cNvPr id="32776" name="7 CuadroTexto"/>
          <p:cNvSpPr txBox="1">
            <a:spLocks noChangeArrowheads="1"/>
          </p:cNvSpPr>
          <p:nvPr/>
        </p:nvSpPr>
        <p:spPr bwMode="auto">
          <a:xfrm>
            <a:off x="4151313" y="1525588"/>
            <a:ext cx="1214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L" sz="1400"/>
              <a:t>Propuesta de valor</a:t>
            </a:r>
            <a:endParaRPr lang="es-ES" sz="1400"/>
          </a:p>
        </p:txBody>
      </p:sp>
      <p:sp>
        <p:nvSpPr>
          <p:cNvPr id="32777" name="8 CuadroTexto"/>
          <p:cNvSpPr txBox="1">
            <a:spLocks noChangeArrowheads="1"/>
          </p:cNvSpPr>
          <p:nvPr/>
        </p:nvSpPr>
        <p:spPr bwMode="auto">
          <a:xfrm>
            <a:off x="2794000" y="1311275"/>
            <a:ext cx="12144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L" sz="1400"/>
              <a:t>Actividades clave</a:t>
            </a:r>
            <a:endParaRPr lang="es-ES" sz="1400"/>
          </a:p>
        </p:txBody>
      </p:sp>
      <p:sp>
        <p:nvSpPr>
          <p:cNvPr id="32778" name="9 CuadroTexto"/>
          <p:cNvSpPr txBox="1">
            <a:spLocks noChangeArrowheads="1"/>
          </p:cNvSpPr>
          <p:nvPr/>
        </p:nvSpPr>
        <p:spPr bwMode="auto">
          <a:xfrm>
            <a:off x="3222625" y="5668963"/>
            <a:ext cx="12144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L" sz="1400"/>
              <a:t>Recursos clave</a:t>
            </a:r>
            <a:endParaRPr lang="es-ES" sz="1400"/>
          </a:p>
        </p:txBody>
      </p:sp>
      <p:sp>
        <p:nvSpPr>
          <p:cNvPr id="32779" name="10 CuadroTexto"/>
          <p:cNvSpPr txBox="1">
            <a:spLocks noChangeArrowheads="1"/>
          </p:cNvSpPr>
          <p:nvPr/>
        </p:nvSpPr>
        <p:spPr bwMode="auto">
          <a:xfrm>
            <a:off x="827088" y="1628775"/>
            <a:ext cx="1214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L" sz="1400"/>
              <a:t>Red de partners</a:t>
            </a:r>
            <a:endParaRPr lang="es-ES" sz="1400"/>
          </a:p>
        </p:txBody>
      </p:sp>
      <p:cxnSp>
        <p:nvCxnSpPr>
          <p:cNvPr id="16" name="15 Conector recto"/>
          <p:cNvCxnSpPr>
            <a:stCxn id="32777" idx="2"/>
          </p:cNvCxnSpPr>
          <p:nvPr/>
        </p:nvCxnSpPr>
        <p:spPr>
          <a:xfrm rot="16200000" flipH="1">
            <a:off x="3287712" y="1947863"/>
            <a:ext cx="404813" cy="17938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>
            <a:stCxn id="32773" idx="2"/>
          </p:cNvCxnSpPr>
          <p:nvPr/>
        </p:nvCxnSpPr>
        <p:spPr>
          <a:xfrm rot="5400000">
            <a:off x="6003132" y="1912143"/>
            <a:ext cx="476250" cy="60801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>
            <a:stCxn id="32772" idx="0"/>
          </p:cNvCxnSpPr>
          <p:nvPr/>
        </p:nvCxnSpPr>
        <p:spPr>
          <a:xfrm rot="16200000" flipV="1">
            <a:off x="7027068" y="4650582"/>
            <a:ext cx="500063" cy="67945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32774" idx="0"/>
          </p:cNvCxnSpPr>
          <p:nvPr/>
        </p:nvCxnSpPr>
        <p:spPr>
          <a:xfrm rot="16200000" flipV="1">
            <a:off x="4955382" y="4650581"/>
            <a:ext cx="1643062" cy="2508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>
            <a:stCxn id="32778" idx="0"/>
          </p:cNvCxnSpPr>
          <p:nvPr/>
        </p:nvCxnSpPr>
        <p:spPr>
          <a:xfrm rot="16200000" flipV="1">
            <a:off x="2954337" y="4794251"/>
            <a:ext cx="1571625" cy="1778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>
            <a:stCxn id="32779" idx="2"/>
          </p:cNvCxnSpPr>
          <p:nvPr/>
        </p:nvCxnSpPr>
        <p:spPr>
          <a:xfrm>
            <a:off x="1435100" y="2152650"/>
            <a:ext cx="688975" cy="5556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32775" idx="0"/>
          </p:cNvCxnSpPr>
          <p:nvPr/>
        </p:nvCxnSpPr>
        <p:spPr>
          <a:xfrm rot="5400000" flipH="1" flipV="1">
            <a:off x="1597025" y="4757738"/>
            <a:ext cx="714375" cy="67945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>
            <a:stCxn id="32771" idx="1"/>
          </p:cNvCxnSpPr>
          <p:nvPr/>
        </p:nvCxnSpPr>
        <p:spPr>
          <a:xfrm flipH="1">
            <a:off x="7019925" y="2178050"/>
            <a:ext cx="576263" cy="5302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rot="5400000">
            <a:off x="4187032" y="2275681"/>
            <a:ext cx="571500" cy="71437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9" name="14 CuadroTexto"/>
          <p:cNvSpPr txBox="1">
            <a:spLocks noChangeArrowheads="1"/>
          </p:cNvSpPr>
          <p:nvPr/>
        </p:nvSpPr>
        <p:spPr bwMode="auto">
          <a:xfrm rot="-5400000">
            <a:off x="-247650" y="3063875"/>
            <a:ext cx="2036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sz="2400" b="1" i="1">
                <a:latin typeface="Cambria" pitchFamily="18" charset="0"/>
              </a:rPr>
              <a:t>Los 9 bloques</a:t>
            </a:r>
          </a:p>
        </p:txBody>
      </p:sp>
    </p:spTree>
    <p:extLst>
      <p:ext uri="{BB962C8B-B14F-4D97-AF65-F5344CB8AC3E}">
        <p14:creationId xmlns:p14="http://schemas.microsoft.com/office/powerpoint/2010/main" val="125815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3C400C5-D4E7-44A4-A99F-2B8F1D9FD8C5}" type="slidenum">
              <a:rPr lang="es-ES" sz="2000"/>
              <a:pPr eaLnBrk="1" hangingPunct="1"/>
              <a:t>98</a:t>
            </a:fld>
            <a:endParaRPr lang="es-ES" sz="2000" dirty="0"/>
          </a:p>
        </p:txBody>
      </p:sp>
      <p:graphicFrame>
        <p:nvGraphicFramePr>
          <p:cNvPr id="16387" name="Object 2"/>
          <p:cNvGraphicFramePr>
            <a:graphicFrameLocks noChangeAspect="1"/>
          </p:cNvGraphicFramePr>
          <p:nvPr/>
        </p:nvGraphicFramePr>
        <p:xfrm>
          <a:off x="7550150" y="2622550"/>
          <a:ext cx="1593850" cy="169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name="Clip" r:id="rId3" imgW="762610" imgH="730606" progId="MS_ClipArt_Gallery.2">
                  <p:embed/>
                </p:oleObj>
              </mc:Choice>
              <mc:Fallback>
                <p:oleObj name="Clip" r:id="rId3" imgW="762610" imgH="730606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0150" y="2622550"/>
                        <a:ext cx="1593850" cy="1697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828800"/>
            <a:ext cx="6718300" cy="5648325"/>
          </a:xfrm>
        </p:spPr>
        <p:txBody>
          <a:bodyPr lIns="91429" tIns="45714" rIns="91429" bIns="45714"/>
          <a:lstStyle/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Bases de datos y tecnología de oficina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Tecnología de capacitación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Administración de recursos humanos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Tecnología de planificación y presupuestos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Tecnología del producto (CAD / CAM / CAE)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Tecnología de procesos (CIM)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Intercambio Electrónico de datos (EDI)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Comercio electrónico e – Commerce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800" dirty="0" smtClean="0"/>
              <a:t>Intranets y Extranets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Tecnología de información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61264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3224763-1039-4431-AE73-2209C12B7C14}" type="slidenum">
              <a:rPr lang="es-ES" sz="2000"/>
              <a:pPr eaLnBrk="1" hangingPunct="1"/>
              <a:t>99</a:t>
            </a:fld>
            <a:endParaRPr lang="es-ES" sz="2000" dirty="0"/>
          </a:p>
        </p:txBody>
      </p:sp>
      <p:graphicFrame>
        <p:nvGraphicFramePr>
          <p:cNvPr id="17411" name="Object 2"/>
          <p:cNvGraphicFramePr>
            <a:graphicFrameLocks noChangeAspect="1"/>
          </p:cNvGraphicFramePr>
          <p:nvPr/>
        </p:nvGraphicFramePr>
        <p:xfrm>
          <a:off x="7308850" y="2286000"/>
          <a:ext cx="183515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0" name="Clip" r:id="rId3" imgW="2285086" imgH="1780337" progId="MS_ClipArt_Gallery.2">
                  <p:embed/>
                </p:oleObj>
              </mc:Choice>
              <mc:Fallback>
                <p:oleObj name="Clip" r:id="rId3" imgW="2285086" imgH="1780337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2286000"/>
                        <a:ext cx="1835150" cy="150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828800"/>
            <a:ext cx="6719888" cy="5580063"/>
          </a:xfrm>
        </p:spPr>
        <p:txBody>
          <a:bodyPr lIns="91429" tIns="45714" rIns="91429" bIns="45714"/>
          <a:lstStyle/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Bancos</a:t>
            </a:r>
            <a:r>
              <a:rPr lang="es-MX" sz="1600" dirty="0" smtClean="0"/>
              <a:t> – Transf. de fondos, banca por teléfono 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Transportes</a:t>
            </a:r>
            <a:r>
              <a:rPr lang="es-MX" sz="1600" dirty="0" smtClean="0"/>
              <a:t> - Piloto automático, GPS para loc., computadora de viaje, IAVE, colección de datos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Medicina</a:t>
            </a:r>
            <a:r>
              <a:rPr lang="es-MX" sz="1600" dirty="0" smtClean="0"/>
              <a:t> - Resonancia magnética (MRI), tomografía, biotecnología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Educación</a:t>
            </a:r>
            <a:r>
              <a:rPr lang="es-MX" sz="1600" dirty="0" smtClean="0"/>
              <a:t> – biblioteca electrónica, traductores, sistemas expertos, universidad virtual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Servicios públicos</a:t>
            </a:r>
            <a:r>
              <a:rPr lang="es-MX" sz="1600" dirty="0" smtClean="0"/>
              <a:t> - lectores ópticos, computadoras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Comercio</a:t>
            </a:r>
            <a:r>
              <a:rPr lang="es-MX" sz="1600" dirty="0" smtClean="0"/>
              <a:t> - máquinas vendedoras</a:t>
            </a:r>
          </a:p>
          <a:p>
            <a:pPr lvl="1" eaLnBrk="1" hangingPunct="1">
              <a:lnSpc>
                <a:spcPct val="130000"/>
              </a:lnSpc>
              <a:buClr>
                <a:srgbClr val="FFFF00"/>
              </a:buClr>
              <a:buSzTx/>
              <a:buFont typeface="Wingdings" pitchFamily="2" charset="2"/>
              <a:buNone/>
            </a:pPr>
            <a:r>
              <a:rPr lang="es-MX" sz="1600" u="sng" dirty="0" smtClean="0"/>
              <a:t>Hoteles</a:t>
            </a:r>
            <a:r>
              <a:rPr lang="es-MX" sz="1600" dirty="0" smtClean="0"/>
              <a:t> - reservaciones por Internet, llave electrónica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rgbClr val="FFFF00"/>
              </a:buClr>
            </a:pPr>
            <a:r>
              <a:rPr lang="es-MX" dirty="0" smtClean="0"/>
              <a:t>Tecnología en los servicios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60527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13324</TotalTime>
  <Words>7768</Words>
  <Application>Microsoft Office PowerPoint</Application>
  <PresentationFormat>Presentación en pantalla (4:3)</PresentationFormat>
  <Paragraphs>1452</Paragraphs>
  <Slides>209</Slides>
  <Notes>13</Notes>
  <HiddenSlides>0</HiddenSlides>
  <MMClips>0</MMClips>
  <ScaleCrop>false</ScaleCrop>
  <HeadingPairs>
    <vt:vector size="8" baseType="variant">
      <vt:variant>
        <vt:lpstr>Fuentes usadas</vt:lpstr>
      </vt:variant>
      <vt:variant>
        <vt:i4>18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209</vt:i4>
      </vt:variant>
    </vt:vector>
  </HeadingPairs>
  <TitlesOfParts>
    <vt:vector size="232" baseType="lpstr">
      <vt:lpstr>ＭＳ Ｐゴシック</vt:lpstr>
      <vt:lpstr>Arial</vt:lpstr>
      <vt:lpstr>Batang</vt:lpstr>
      <vt:lpstr>Book Antiqua</vt:lpstr>
      <vt:lpstr>Calibri</vt:lpstr>
      <vt:lpstr>Cambria</vt:lpstr>
      <vt:lpstr>Century Gothic</vt:lpstr>
      <vt:lpstr>Comic Sans MS</vt:lpstr>
      <vt:lpstr>Constantia</vt:lpstr>
      <vt:lpstr>Droid Sans</vt:lpstr>
      <vt:lpstr>Nimbus Roman No9 L</vt:lpstr>
      <vt:lpstr>Symbol</vt:lpstr>
      <vt:lpstr>Tahoma</vt:lpstr>
      <vt:lpstr>Times</vt:lpstr>
      <vt:lpstr>Times New Roman</vt:lpstr>
      <vt:lpstr>Verdana</vt:lpstr>
      <vt:lpstr>Wingdings</vt:lpstr>
      <vt:lpstr>Wingdings 2</vt:lpstr>
      <vt:lpstr>Boticario</vt:lpstr>
      <vt:lpstr>SmartDraw</vt:lpstr>
      <vt:lpstr>Fotografía de Photo Editor</vt:lpstr>
      <vt:lpstr>Clip</vt:lpstr>
      <vt:lpstr>Imagen</vt:lpstr>
      <vt:lpstr>Universidad Autónoma del Estado de México</vt:lpstr>
      <vt:lpstr>Coordinación de Investigación y Estudios de posgrado</vt:lpstr>
      <vt:lpstr>temario</vt:lpstr>
      <vt:lpstr>Forma de evaluación</vt:lpstr>
      <vt:lpstr>Referencias(1)</vt:lpstr>
      <vt:lpstr>Introducción</vt:lpstr>
      <vt:lpstr>                  Conceptos Generales</vt:lpstr>
      <vt:lpstr>Conceptos Generales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Tecnologías de la Información, su Evolución e Influencia en el Mundo Actual</vt:lpstr>
      <vt:lpstr>Tecnologías de la Información, su Evolución e Influencia en el Mundo Actual</vt:lpstr>
      <vt:lpstr>Los Imperios de la Mente</vt:lpstr>
      <vt:lpstr>Los Imperios de la Mente</vt:lpstr>
      <vt:lpstr>              TAIWAN</vt:lpstr>
      <vt:lpstr>   TAIWAN</vt:lpstr>
      <vt:lpstr>Corea del Sur</vt:lpstr>
      <vt:lpstr>Corea del Sur</vt:lpstr>
      <vt:lpstr>SINGAPUR </vt:lpstr>
      <vt:lpstr>SINGAPUR </vt:lpstr>
      <vt:lpstr>SINGAPUR</vt:lpstr>
      <vt:lpstr>SINGAPUR</vt:lpstr>
      <vt:lpstr>Presentación de PowerPoint</vt:lpstr>
      <vt:lpstr>Ingreso de obreros industriales</vt:lpstr>
      <vt:lpstr>Bangalore, India </vt:lpstr>
      <vt:lpstr>Bangalore, India </vt:lpstr>
      <vt:lpstr>Bangalore, India </vt:lpstr>
      <vt:lpstr>1.6 Tecnologías de la Información, su Evolución e Influencia en el Mundo Actual</vt:lpstr>
      <vt:lpstr>1.6 Tecnologías de la Información, su Evolución e Influencia en el Mundo Actual</vt:lpstr>
      <vt:lpstr>Trabajo de Investigación II</vt:lpstr>
      <vt:lpstr>Trabajo de Investigación III</vt:lpstr>
      <vt:lpstr>LA INFORMÁTICA EN MÉXICO</vt:lpstr>
      <vt:lpstr>Presentación de PowerPoint</vt:lpstr>
      <vt:lpstr>Presentación de PowerPoint</vt:lpstr>
      <vt:lpstr>Presentación de PowerPoint</vt:lpstr>
      <vt:lpstr>INFORMÁTICA </vt:lpstr>
      <vt:lpstr>ALGUNAS DEFINICIONES  DE  INFORMÁTICA</vt:lpstr>
      <vt:lpstr>Presentación de PowerPoint</vt:lpstr>
      <vt:lpstr>Presentación de PowerPoint</vt:lpstr>
      <vt:lpstr>La información ha sido dividida en varios niveles:</vt:lpstr>
      <vt:lpstr>Presentación de PowerPoint</vt:lpstr>
      <vt:lpstr>La Informática hoy en día es…</vt:lpstr>
      <vt:lpstr>Presentación de PowerPoint</vt:lpstr>
      <vt:lpstr>Importancia de la Informática hoy en día…..</vt:lpstr>
      <vt:lpstr>Presentación de PowerPoint</vt:lpstr>
      <vt:lpstr>Informar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Trabajo de investigación</vt:lpstr>
      <vt:lpstr>Presentación de PowerPoint</vt:lpstr>
      <vt:lpstr>Administración de la tecnología</vt:lpstr>
      <vt:lpstr>Tipos de innovaciones</vt:lpstr>
      <vt:lpstr>Emprendedores tecnológicos</vt:lpstr>
      <vt:lpstr>Perspectivas sobre la estrategia</vt:lpstr>
      <vt:lpstr>Tres áreas de tecnología</vt:lpstr>
      <vt:lpstr>Tecnología y cadena de valor</vt:lpstr>
      <vt:lpstr>Definiendo</vt:lpstr>
      <vt:lpstr>Presentación de PowerPoint</vt:lpstr>
      <vt:lpstr>Presentación de PowerPoint</vt:lpstr>
      <vt:lpstr>Presentación de PowerPoint</vt:lpstr>
      <vt:lpstr>Presentación de PowerPoint</vt:lpstr>
      <vt:lpstr>La propuesta de valor del iPod</vt:lpstr>
      <vt:lpstr>Etapas para el desarrollo del plan de negocios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Tecnología de información</vt:lpstr>
      <vt:lpstr>Tecnología en los servicios</vt:lpstr>
      <vt:lpstr>Tecnología en la manufactura</vt:lpstr>
      <vt:lpstr>Papel de la tecnología</vt:lpstr>
      <vt:lpstr>Estrategia tecnológica</vt:lpstr>
      <vt:lpstr>Tecnologías revolucionarias</vt:lpstr>
      <vt:lpstr>Adquisición de tecnología</vt:lpstr>
      <vt:lpstr>Adquisición de tecnología</vt:lpstr>
      <vt:lpstr>Implantación de proyectos</vt:lpstr>
      <vt:lpstr>Parte I. Introducción a los negocios electrónicos</vt:lpstr>
      <vt:lpstr>¿Qué es el Comercio electrónico? </vt:lpstr>
      <vt:lpstr>Perspectivas del Comercio electrónico</vt:lpstr>
      <vt:lpstr>Perspectivas del Comercio electrónico</vt:lpstr>
      <vt:lpstr>Diferencias entre comercio y negocio electrónico</vt:lpstr>
      <vt:lpstr>Comercio electrónico</vt:lpstr>
      <vt:lpstr>Negocios electrónicos:</vt:lpstr>
      <vt:lpstr>Categorías por tipo de transacciones </vt:lpstr>
      <vt:lpstr>Categorías por tipo de transacciones </vt:lpstr>
      <vt:lpstr>Negocios electrónicos en México</vt:lpstr>
      <vt:lpstr>Categorías por tipo de transacciones </vt:lpstr>
      <vt:lpstr>Categorías del E-Business</vt:lpstr>
      <vt:lpstr>Categorías del E-Business</vt:lpstr>
      <vt:lpstr>Diferencias entre los Negocios electrónicos y los tradicionales</vt:lpstr>
      <vt:lpstr>Diferencias entre los Negocios electrónicos y los tradicionales</vt:lpstr>
      <vt:lpstr>Diferencias entre los Negocios electrónicos y los tradicionales</vt:lpstr>
      <vt:lpstr>Limitaciones técnicas de los Negocios Electrónicos</vt:lpstr>
      <vt:lpstr>Limitaciones técnicas de los Negocios Electrónicos</vt:lpstr>
      <vt:lpstr>Limitaciones no técnicas de los Negocios Electrónicos</vt:lpstr>
      <vt:lpstr>Limitaciones no técnicas de los Negocios Electrónicos</vt:lpstr>
      <vt:lpstr>Algunos temores en los  negocios en línea</vt:lpstr>
      <vt:lpstr>Algunos temores en  los negocios en línea</vt:lpstr>
      <vt:lpstr>Negocios electrónicos o E-Business</vt:lpstr>
      <vt:lpstr>E-Business ....</vt:lpstr>
      <vt:lpstr>E-Business ....</vt:lpstr>
      <vt:lpstr>E-Business....</vt:lpstr>
      <vt:lpstr>Trabajo de Investigación</vt:lpstr>
      <vt:lpstr>3. Beneficios de los negocios electrónicos</vt:lpstr>
      <vt:lpstr>Beneficios a las organizaciones</vt:lpstr>
      <vt:lpstr>Beneficios a las organizaciones</vt:lpstr>
      <vt:lpstr>Beneficios a las organizaciones</vt:lpstr>
      <vt:lpstr>  Formato de compresión</vt:lpstr>
      <vt:lpstr>Beneficios a los consumidores</vt:lpstr>
      <vt:lpstr>Beneficios para el consumidor</vt:lpstr>
      <vt:lpstr>Beneficios a la sociedad</vt:lpstr>
      <vt:lpstr>Razones para comprar en Internet</vt:lpstr>
      <vt:lpstr>Razones para no comprar en Internet</vt:lpstr>
      <vt:lpstr>Impactos de los negocios electrónicos</vt:lpstr>
      <vt:lpstr>4. Organizaciones relacionadas con el comercio electrónico</vt:lpstr>
      <vt:lpstr>Instituciones relacionadas con el Comercio Electrónico en México</vt:lpstr>
      <vt:lpstr>Instituciones relacionadas con el Comercio Electrónico en México</vt:lpstr>
      <vt:lpstr>Modelo de negocios electrónicos B2C</vt:lpstr>
      <vt:lpstr>Modelo B2C – Empresa a consumidor</vt:lpstr>
      <vt:lpstr>Modelo de negocios B2C</vt:lpstr>
      <vt:lpstr>Modelo B2C – Tienda On line</vt:lpstr>
      <vt:lpstr>Modelo B2C – Tiendas modelo</vt:lpstr>
      <vt:lpstr>Modelo B2C – Tiendas modelo</vt:lpstr>
      <vt:lpstr>Modelo B2C – Tiendas modelo</vt:lpstr>
      <vt:lpstr>Modelo B2C – Tiendas modelo</vt:lpstr>
      <vt:lpstr>Modelo B2C – Tiendas modelo</vt:lpstr>
      <vt:lpstr>Modelo B2C – Tiendas modelo</vt:lpstr>
      <vt:lpstr>Elementos de las tiendas virtuales</vt:lpstr>
      <vt:lpstr>La experiencia del usuario – Oferta en la red</vt:lpstr>
      <vt:lpstr>La experiencia del usuario – Demanda en la red</vt:lpstr>
      <vt:lpstr>La experiencia del usuario –Funcional</vt:lpstr>
      <vt:lpstr>La experiencia del usuario –  No Funcional</vt:lpstr>
      <vt:lpstr>Estrategias de los usuarios</vt:lpstr>
      <vt:lpstr>Modelos On line y Off line</vt:lpstr>
      <vt:lpstr>Características de la tienda ideal</vt:lpstr>
      <vt:lpstr>Elementos de la tienda virtual</vt:lpstr>
      <vt:lpstr>Tarjetahabiente</vt:lpstr>
      <vt:lpstr>Comercio</vt:lpstr>
      <vt:lpstr>Bancos</vt:lpstr>
      <vt:lpstr>Prosa</vt:lpstr>
      <vt:lpstr>VISA y Master Card</vt:lpstr>
      <vt:lpstr>Entidad certificadora</vt:lpstr>
      <vt:lpstr>Presentación de PowerPoint</vt:lpstr>
      <vt:lpstr>Viajes</vt:lpstr>
      <vt:lpstr>Supermercados</vt:lpstr>
      <vt:lpstr>Libros, CD, etc.</vt:lpstr>
      <vt:lpstr>Modelo C2C – Consumidor a consumidor</vt:lpstr>
      <vt:lpstr>  ¿Qué es el modelo C2C – Consumer to Consumer?</vt:lpstr>
      <vt:lpstr>Los e-Marketplaces operan así:</vt:lpstr>
      <vt:lpstr>  Ventajas del modelo C2C</vt:lpstr>
      <vt:lpstr>  Ventajas del modelo C2C</vt:lpstr>
      <vt:lpstr>  Estadísticas en México</vt:lpstr>
      <vt:lpstr>  Estadísticas</vt:lpstr>
      <vt:lpstr>Presentación de PowerPoint</vt:lpstr>
      <vt:lpstr>  ¿C2C la mina de oro?</vt:lpstr>
      <vt:lpstr>Modelo C2C</vt:lpstr>
      <vt:lpstr>  Conclusiones</vt:lpstr>
      <vt:lpstr>B2B - Business to Business </vt:lpstr>
      <vt:lpstr>Business To Business</vt:lpstr>
      <vt:lpstr>Beneficios esperados con B2B</vt:lpstr>
      <vt:lpstr>Beneficios en pagos con B2B</vt:lpstr>
      <vt:lpstr>Información que ofrece B2B</vt:lpstr>
      <vt:lpstr>  Información que ofrece B2B</vt:lpstr>
      <vt:lpstr> Información que ofrece B2B</vt:lpstr>
      <vt:lpstr>Entidades participantes en B2B</vt:lpstr>
      <vt:lpstr>Entidades participantes B2B</vt:lpstr>
      <vt:lpstr>  Modelos B2B</vt:lpstr>
      <vt:lpstr>Modelos B2B</vt:lpstr>
      <vt:lpstr>Esquema de negocios B2B</vt:lpstr>
      <vt:lpstr>Otros Modelos B2B</vt:lpstr>
      <vt:lpstr>Servicios B2B</vt:lpstr>
      <vt:lpstr>Modelo de negocios B2B Proveedor S con apoyo</vt:lpstr>
      <vt:lpstr>Cliente B – Nuevos requerimientos</vt:lpstr>
      <vt:lpstr>Mercado orientado a proveedores  –    CISCO Systems</vt:lpstr>
      <vt:lpstr>Mercado orientado a compradores  – Caso TPN de GE</vt:lpstr>
      <vt:lpstr>Mercado orientado a Intermediarios – Caso Boeing Parts</vt:lpstr>
      <vt:lpstr>B2B, un estilo de negocios</vt:lpstr>
      <vt:lpstr> B2B - Desventajas</vt:lpstr>
      <vt:lpstr>B2B - Conclusiones</vt:lpstr>
    </vt:vector>
  </TitlesOfParts>
  <Company>UAEM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Centro universitario de ixtlahuaca</dc:title>
  <dc:creator>César Estrada</dc:creator>
  <cp:lastModifiedBy>César Enrique Estrada Gutiérrez</cp:lastModifiedBy>
  <cp:revision>74</cp:revision>
  <dcterms:created xsi:type="dcterms:W3CDTF">2012-05-26T03:53:55Z</dcterms:created>
  <dcterms:modified xsi:type="dcterms:W3CDTF">2016-10-13T03:29:25Z</dcterms:modified>
</cp:coreProperties>
</file>