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0" r:id="rId2"/>
    <p:sldId id="25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9" r:id="rId32"/>
    <p:sldId id="288"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80" d="100"/>
          <a:sy n="80" d="100"/>
        </p:scale>
        <p:origin x="-90" y="-33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5019" y="4953000"/>
            <a:ext cx="12197020"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14F97F7-D0C2-496B-BFAB-BB63275FEEA9}" type="datetimeFigureOut">
              <a:rPr lang="es-MX" smtClean="0"/>
              <a:pPr/>
              <a:t>10/10/2016</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CB90A65-F83D-4F1D-8E07-EFF994C30EBD}"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1481330"/>
            <a:ext cx="109728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125351" y="274641"/>
            <a:ext cx="236996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41"/>
            <a:ext cx="84328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
        <p:nvSpPr>
          <p:cNvPr id="7" name="6 Cheurón"/>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9728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14F97F7-D0C2-496B-BFAB-BB63275FEEA9}" type="datetimeFigureOut">
              <a:rPr lang="es-MX" smtClean="0"/>
              <a:pPr/>
              <a:t>10/10/2016</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8969376" y="6407944"/>
            <a:ext cx="2560320" cy="365760"/>
          </a:xfrm>
        </p:spPr>
        <p:txBody>
          <a:bodyPr/>
          <a:lstStyle>
            <a:extLst/>
          </a:lstStyle>
          <a:p>
            <a:fld id="{E14F97F7-D0C2-496B-BFAB-BB63275FEEA9}" type="datetimeFigureOut">
              <a:rPr lang="es-MX" smtClean="0"/>
              <a:pPr/>
              <a:t>10/10/2016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CB90A65-F83D-4F1D-8E07-EFF994C30EBD}"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14F97F7-D0C2-496B-BFAB-BB63275FEEA9}" type="datetimeFigureOut">
              <a:rPr lang="es-MX" smtClean="0"/>
              <a:pPr/>
              <a:t>10/10/2016</a:t>
            </a:fld>
            <a:endParaRPr lang="es-MX"/>
          </a:p>
        </p:txBody>
      </p:sp>
      <p:sp>
        <p:nvSpPr>
          <p:cNvPr id="6" name="5 Marcador de pie de página"/>
          <p:cNvSpPr>
            <a:spLocks noGrp="1"/>
          </p:cNvSpPr>
          <p:nvPr>
            <p:ph type="ftr" sz="quarter" idx="11"/>
          </p:nvPr>
        </p:nvSpPr>
        <p:spPr>
          <a:xfrm>
            <a:off x="5840097" y="6407945"/>
            <a:ext cx="313424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CB90A65-F83D-4F1D-8E07-EFF994C30EBD}" type="slidenum">
              <a:rPr lang="es-MX" smtClean="0"/>
              <a:pPr/>
              <a:t>‹Nº›</a:t>
            </a:fld>
            <a:endParaRPr lang="es-MX"/>
          </a:p>
        </p:txBody>
      </p:sp>
      <p:sp>
        <p:nvSpPr>
          <p:cNvPr id="2" name="1 Título"/>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665697" y="5944936"/>
            <a:ext cx="6587499"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647623" y="5939011"/>
            <a:ext cx="492060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8056" y="5791253"/>
            <a:ext cx="4536419"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665697" y="5944936"/>
            <a:ext cx="6587499"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647623" y="5939011"/>
            <a:ext cx="492060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8056" y="5791253"/>
            <a:ext cx="4536419"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E14F97F7-D0C2-496B-BFAB-BB63275FEEA9}" type="datetimeFigureOut">
              <a:rPr lang="es-MX" smtClean="0"/>
              <a:pPr/>
              <a:t>10/10/2016</a:t>
            </a:fld>
            <a:endParaRPr lang="es-MX"/>
          </a:p>
        </p:txBody>
      </p:sp>
      <p:sp>
        <p:nvSpPr>
          <p:cNvPr id="22" name="21 Marcador de pie de página"/>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ECB90A65-F83D-4F1D-8E07-EFF994C30EBD}"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ctr">
              <a:buNone/>
            </a:pPr>
            <a:r>
              <a:rPr lang="es-MX" dirty="0" smtClean="0">
                <a:latin typeface="Arial" pitchFamily="34" charset="0"/>
                <a:cs typeface="Arial" pitchFamily="34" charset="0"/>
              </a:rPr>
              <a:t>Academia de Gestión Metropolitana</a:t>
            </a:r>
            <a:endParaRPr lang="es-MX" dirty="0" smtClean="0">
              <a:latin typeface="Arial" pitchFamily="34" charset="0"/>
              <a:cs typeface="Arial" pitchFamily="34" charset="0"/>
            </a:endParaRPr>
          </a:p>
          <a:p>
            <a:pPr algn="ctr">
              <a:buNone/>
            </a:pPr>
            <a:endParaRPr lang="es-MX" sz="2400" dirty="0" smtClean="0">
              <a:latin typeface="Arial" pitchFamily="34" charset="0"/>
              <a:cs typeface="Arial" pitchFamily="34" charset="0"/>
            </a:endParaRPr>
          </a:p>
          <a:p>
            <a:pPr algn="ctr">
              <a:buNone/>
            </a:pPr>
            <a:endParaRPr lang="es-MX" sz="2400" dirty="0" smtClean="0">
              <a:latin typeface="Arial" pitchFamily="34" charset="0"/>
              <a:cs typeface="Arial" pitchFamily="34" charset="0"/>
            </a:endParaRPr>
          </a:p>
          <a:p>
            <a:pPr algn="ctr">
              <a:buNone/>
            </a:pPr>
            <a:r>
              <a:rPr lang="es-MX" sz="2400" dirty="0" smtClean="0">
                <a:latin typeface="Arial" pitchFamily="34" charset="0"/>
                <a:cs typeface="Arial" pitchFamily="34" charset="0"/>
              </a:rPr>
              <a:t>Gestión Metropolitana I</a:t>
            </a:r>
          </a:p>
          <a:p>
            <a:pPr algn="ctr">
              <a:buNone/>
            </a:pPr>
            <a:endParaRPr lang="es-MX" sz="2400" dirty="0" smtClean="0">
              <a:latin typeface="Arial" pitchFamily="34" charset="0"/>
              <a:cs typeface="Arial" pitchFamily="34" charset="0"/>
            </a:endParaRPr>
          </a:p>
          <a:p>
            <a:pPr algn="ctr">
              <a:buNone/>
            </a:pPr>
            <a:endParaRPr lang="es-MX" sz="2400" dirty="0" smtClean="0">
              <a:latin typeface="Arial" pitchFamily="34" charset="0"/>
              <a:cs typeface="Arial" pitchFamily="34" charset="0"/>
            </a:endParaRPr>
          </a:p>
          <a:p>
            <a:pPr algn="ctr">
              <a:buNone/>
            </a:pPr>
            <a:endParaRPr lang="es-MX" sz="2400" dirty="0" smtClean="0">
              <a:latin typeface="Arial" pitchFamily="34" charset="0"/>
              <a:cs typeface="Arial" pitchFamily="34" charset="0"/>
            </a:endParaRPr>
          </a:p>
          <a:p>
            <a:pPr algn="ctr">
              <a:buNone/>
            </a:pPr>
            <a:r>
              <a:rPr lang="es-MX" sz="2400" dirty="0" smtClean="0">
                <a:latin typeface="Arial" pitchFamily="34" charset="0"/>
                <a:cs typeface="Arial" pitchFamily="34" charset="0"/>
              </a:rPr>
              <a:t>Marco Jurídico de la Gestión Metropolitana.</a:t>
            </a:r>
          </a:p>
          <a:p>
            <a:pPr>
              <a:buNone/>
            </a:pPr>
            <a:endParaRPr lang="es-MX" dirty="0" smtClean="0"/>
          </a:p>
          <a:p>
            <a:pPr algn="r">
              <a:buNone/>
            </a:pPr>
            <a:endParaRPr lang="es-MX" sz="2400" dirty="0" smtClean="0">
              <a:latin typeface="Arial" pitchFamily="34" charset="0"/>
              <a:cs typeface="Arial" pitchFamily="34" charset="0"/>
            </a:endParaRPr>
          </a:p>
          <a:p>
            <a:pPr algn="r">
              <a:buNone/>
            </a:pPr>
            <a:endParaRPr lang="es-MX" sz="2400" dirty="0" smtClean="0">
              <a:latin typeface="Arial" pitchFamily="34" charset="0"/>
              <a:cs typeface="Arial" pitchFamily="34" charset="0"/>
            </a:endParaRPr>
          </a:p>
          <a:p>
            <a:pPr algn="r">
              <a:buNone/>
            </a:pPr>
            <a:endParaRPr lang="es-MX" sz="2400" dirty="0" smtClean="0">
              <a:latin typeface="Arial" pitchFamily="34" charset="0"/>
              <a:cs typeface="Arial" pitchFamily="34" charset="0"/>
            </a:endParaRPr>
          </a:p>
          <a:p>
            <a:pPr algn="r">
              <a:buNone/>
            </a:pPr>
            <a:r>
              <a:rPr lang="es-MX" sz="2400" dirty="0" smtClean="0">
                <a:latin typeface="Arial" pitchFamily="34" charset="0"/>
                <a:cs typeface="Arial" pitchFamily="34" charset="0"/>
              </a:rPr>
              <a:t>9 de marzo de 2016</a:t>
            </a:r>
          </a:p>
          <a:p>
            <a:pPr>
              <a:buNone/>
            </a:pPr>
            <a:endParaRPr lang="es-MX" dirty="0"/>
          </a:p>
        </p:txBody>
      </p:sp>
      <p:sp>
        <p:nvSpPr>
          <p:cNvPr id="2" name="1 Título"/>
          <p:cNvSpPr>
            <a:spLocks noGrp="1"/>
          </p:cNvSpPr>
          <p:nvPr>
            <p:ph type="title"/>
          </p:nvPr>
        </p:nvSpPr>
        <p:spPr/>
        <p:txBody>
          <a:bodyPr>
            <a:noAutofit/>
          </a:bodyPr>
          <a:lstStyle/>
          <a:p>
            <a:pPr algn="ctr"/>
            <a:r>
              <a:rPr lang="es-MX" sz="3200" dirty="0" smtClean="0">
                <a:latin typeface="Arial" pitchFamily="34" charset="0"/>
                <a:cs typeface="Arial" pitchFamily="34" charset="0"/>
              </a:rPr>
              <a:t>Universidad Autónoma del Estado de México</a:t>
            </a:r>
            <a:br>
              <a:rPr lang="es-MX" sz="3200" dirty="0" smtClean="0">
                <a:latin typeface="Arial" pitchFamily="34" charset="0"/>
                <a:cs typeface="Arial" pitchFamily="34" charset="0"/>
              </a:rPr>
            </a:br>
            <a:r>
              <a:rPr lang="es-MX" sz="3200" dirty="0" smtClean="0">
                <a:latin typeface="Arial" pitchFamily="34" charset="0"/>
                <a:cs typeface="Arial" pitchFamily="34" charset="0"/>
              </a:rPr>
              <a:t>Facultad de Planeación Urbana y Regional</a:t>
            </a:r>
            <a:br>
              <a:rPr lang="es-MX" sz="3200" dirty="0" smtClean="0">
                <a:latin typeface="Arial" pitchFamily="34" charset="0"/>
                <a:cs typeface="Arial" pitchFamily="34" charset="0"/>
              </a:rPr>
            </a:br>
            <a:endParaRPr lang="es-MX" sz="32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 Ley de Planeación  del Estado de México y Municipios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lang="es-MX" sz="2000" dirty="0" smtClean="0">
                <a:effectLst/>
                <a:latin typeface="Arial" panose="020B0604020202020204" pitchFamily="34" charset="0"/>
                <a:ea typeface="Calibri" panose="020F0502020204030204" pitchFamily="34" charset="0"/>
              </a:rPr>
              <a:t>El sustento de la planeación para el desarrollo es la proximidad con los ciudadanos, el cumplimiento de objetivos mediante la coordinación, cooperación, eficacia y eficiencia en la asignación de los recursos, en espera de un crecimiento en los índices de bienestar de las distintas regiones del Estado, a través de vías de desarrollo (infraestructura, comunicaciones, servicios, y productividad) lo que redundará en la armonía requerida entre habitantes y regiones en función de las necesidades más urgentes.</a:t>
            </a:r>
          </a:p>
          <a:p>
            <a:pPr algn="just"/>
            <a:r>
              <a:rPr lang="es-MX" sz="2000" dirty="0" smtClean="0">
                <a:effectLst/>
                <a:latin typeface="Arial" panose="020B0604020202020204" pitchFamily="34" charset="0"/>
                <a:ea typeface="Calibri" panose="020F0502020204030204" pitchFamily="34" charset="0"/>
              </a:rPr>
              <a:t>Bajo esta ley, se da seguridad al cumplimiento de las obligaciones consignadas en los convenios de coordinación y participación y se asigna a las unidades de información, planeación, programación y evaluación, la función de dar seguimiento y evaluar la ejecución de las acciones correspondientes</a:t>
            </a:r>
            <a:endParaRPr lang="es-MX" sz="2000"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825748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lnSpc>
                <a:spcPct val="107000"/>
              </a:lnSpc>
              <a:spcAft>
                <a:spcPts val="800"/>
              </a:spcAft>
              <a:buNone/>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Forma parte del sistema de planeación estatal el Comité de Planeación para el Desarrollo del Estado de México </a:t>
            </a: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(COPLADEM)</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a:t>
            </a: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 </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constituye un organismo público descentralizado del Gobierno del Estado de México que tiene la función de fortalecer las acciones de coordinación, comunicación y cooperación con los gobiernos federal y municipal y la participación de los grupos sociales y privados en la planeación del desarrollo estatal, esto permitirá fortalecer y exaltar el Sistema Federalista de nuestro País.</a:t>
            </a:r>
          </a:p>
          <a:p>
            <a:pPr marL="0" indent="0" algn="just">
              <a:lnSpc>
                <a:spcPct val="107000"/>
              </a:lnSpc>
              <a:spcAft>
                <a:spcPts val="800"/>
              </a:spcAft>
              <a:buNone/>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El artículo tercero señala que el desarrollo del Estado y municipios se sustenta en el proceso de planeación en congruencias con la planeación nacional del desarrollo, integrando al Sistema de Planeación Democrática para el desarrollo del Estado de México y Municipios, los planes de desarrollo municipal y sus programas sectoriales, regionales y especiales, y su ejecución atenderá a los plazos y condiciones que requiera su estrategia.</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37893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El artículo 14 señala que el </a:t>
            </a: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Sistema de Planeación Democrática para el Desarrollo del Estado de México y Municipios se conforma por;</a:t>
            </a: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planes de desarrollo del Estado de México</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planes de desarrollo municipales</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programas sectoriales de corto, mediano y largo plazo</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programas regionales de corto, mediano y largo plazo</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programas especiales</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convenios de coordinación</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convenios de participación</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informes de evaluación</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Los dictámenes de reconducción y actualización</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443766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El artículo 25 </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señala que en los planes de desarrollo se establecerán los lineamientos de política general, sectorial y regional para el desarrollo, sujetando los demás instrumentos de planeación a sus estrategias, objetivos, metas y prioridades. Sus previsiones se referirán al conjunto de la actividad económica y social del Estado de México y de los municipios según corresponda.</a:t>
            </a:r>
          </a:p>
          <a:p>
            <a:pPr marL="0" indent="0" algn="just">
              <a:lnSpc>
                <a:spcPct val="107000"/>
              </a:lnSpc>
              <a:spcAft>
                <a:spcPts val="800"/>
              </a:spcAft>
              <a:buNone/>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El artículo 26 </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señala que para efectos de integración y ejecución de la estrategia contenida en los planes de desarrollo, se deberán elaborar programas sectoriales, regionales y especiales que permitan alcanzar sus objetivos y metas.</a:t>
            </a:r>
          </a:p>
          <a:p>
            <a:pPr marL="0" indent="0" algn="just">
              <a:lnSpc>
                <a:spcPct val="107000"/>
              </a:lnSpc>
              <a:spcAft>
                <a:spcPts val="800"/>
              </a:spcAft>
              <a:buNone/>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El artículo 32 </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señala que los programas regionales promoverán la integración y armonización del desarrollo entre diferentes regiones del Estado, a través del aprovechamiento racional e integral de los recursos naturales, de trabajo, de la sociedad en su entorno territorial y de la integración y crecimiento de las actividades productivas.</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2000" dirty="0" smtClean="0">
              <a:effectLst/>
              <a:latin typeface="Arial" panose="020B060402020202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MX" sz="20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74900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Base Institucional</a:t>
            </a: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Instituciones públicas de los tres niveles de gobierno</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Dependencias y entidades de la administración pública  de los tres niveles de gobierno</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Mecanismos e instrumentos de coordinación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Representación de los grupos sociales y privados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357414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a:bodyPr>
          <a:lstStyle/>
          <a:p>
            <a:pPr marL="0" indent="0" algn="ctr">
              <a:lnSpc>
                <a:spcPct val="107000"/>
              </a:lnSpc>
              <a:spcAft>
                <a:spcPts val="800"/>
              </a:spcAft>
              <a:buNone/>
            </a:pPr>
            <a:r>
              <a:rPr lang="es-MX" sz="2200" b="1" dirty="0" smtClean="0">
                <a:effectLst/>
                <a:latin typeface="Arial" panose="020B0604020202020204" pitchFamily="34" charset="0"/>
                <a:ea typeface="Calibri" panose="020F0502020204030204" pitchFamily="34" charset="0"/>
                <a:cs typeface="Times New Roman" panose="02020603050405020304" pitchFamily="18" charset="0"/>
              </a:rPr>
              <a:t>En materia de planeación corresponde a los Ayuntamientos las siguientes acciones;</a:t>
            </a:r>
            <a:endParaRPr lang="es-MX" sz="22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endParaRPr lang="es-MX" sz="22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Participar en la elaboración de los programas regionales en los cuales este involucrado el municipio</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Elaborar y </a:t>
            </a:r>
            <a:r>
              <a:rPr lang="es-MX" sz="2400" dirty="0">
                <a:latin typeface="Arial" panose="020B0604020202020204" pitchFamily="34" charset="0"/>
                <a:ea typeface="Calibri" panose="020F0502020204030204" pitchFamily="34" charset="0"/>
                <a:cs typeface="Times New Roman" panose="02020603050405020304" pitchFamily="18" charset="0"/>
              </a:rPr>
              <a:t>c</a:t>
            </a: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oordinar conjuntamente con el COPLADEMUN la elaboración del Plan de Desarrollo Municipal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smtClean="0">
                <a:effectLst/>
                <a:latin typeface="Arial" panose="020B0604020202020204" pitchFamily="34" charset="0"/>
                <a:ea typeface="Calibri" panose="020F0502020204030204" pitchFamily="34" charset="0"/>
                <a:cs typeface="Times New Roman" panose="02020603050405020304" pitchFamily="18" charset="0"/>
              </a:rPr>
              <a:t>Elaborar en coordinación con la tesorería el proyecto de presupuesto por programas asegurando en todo momento la congruencia con los objetivos y metas establecidos en el Plan de Desarrollo Municipal.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718077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algn="just">
              <a:lnSpc>
                <a:spcPct val="107000"/>
              </a:lnSpc>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Elaborar propuestas de reconducción y/o actualización del Plan de Desarrollo Municipal y de los programas anuales que conforman su presupuesto por programa.</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Verificar de manera permanente la congruencia del plan y los programas con el plan de desarrollo estatal</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Asesorar a los miembros del COPLADEMUN en las tareas de planeación que estos lleven a cabo.</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s-MX" sz="2400" b="1" dirty="0" smtClean="0">
                <a:effectLst/>
                <a:latin typeface="Arial" panose="020B0604020202020204" pitchFamily="34" charset="0"/>
                <a:ea typeface="Calibri" panose="020F0502020204030204" pitchFamily="34" charset="0"/>
                <a:cs typeface="Times New Roman" panose="02020603050405020304" pitchFamily="18" charset="0"/>
              </a:rPr>
              <a:t>Infraestructura básica y de apoyo</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Sistema de información estadística y geográfica</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Sistema de información documental programática y presupuestal</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Capacitación técnica y formación de funcionarios relacionados con la planeación</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s-MX" sz="2000" dirty="0" smtClean="0">
                <a:effectLst/>
                <a:latin typeface="Arial" panose="020B0604020202020204" pitchFamily="34" charset="0"/>
                <a:ea typeface="Calibri" panose="020F0502020204030204" pitchFamily="34" charset="0"/>
              </a:rPr>
              <a:t>Acciones de modernización de la administración pública</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911231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sz="2000" b="1" dirty="0" smtClean="0">
                <a:effectLst/>
                <a:latin typeface="Arial" panose="020B0604020202020204" pitchFamily="34" charset="0"/>
                <a:ea typeface="Calibri" panose="020F0502020204030204" pitchFamily="34" charset="0"/>
                <a:cs typeface="Arial" panose="020B0604020202020204" pitchFamily="34" charset="0"/>
              </a:rPr>
              <a:t>La Estructura Administrativa</a:t>
            </a:r>
            <a:endParaRPr lang="es-MX" sz="2000" dirty="0" smtClean="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es-MX" sz="2000" dirty="0" smtClean="0">
                <a:effectLst/>
                <a:latin typeface="Arial" panose="020B0604020202020204" pitchFamily="34" charset="0"/>
                <a:ea typeface="Calibri" panose="020F0502020204030204" pitchFamily="34" charset="0"/>
                <a:cs typeface="Arial" panose="020B0604020202020204" pitchFamily="34" charset="0"/>
              </a:rPr>
              <a:t>La Estructura Administrativa en el sector público divide las tareas y </a:t>
            </a:r>
            <a:r>
              <a:rPr lang="es-MX" sz="2000" dirty="0" err="1" smtClean="0">
                <a:effectLst/>
                <a:latin typeface="Arial" panose="020B0604020202020204" pitchFamily="34" charset="0"/>
                <a:ea typeface="Calibri" panose="020F0502020204030204" pitchFamily="34" charset="0"/>
                <a:cs typeface="Arial" panose="020B0604020202020204" pitchFamily="34" charset="0"/>
              </a:rPr>
              <a:t>prevee</a:t>
            </a:r>
            <a:r>
              <a:rPr lang="es-MX" sz="2000" dirty="0" smtClean="0">
                <a:effectLst/>
                <a:latin typeface="Arial" panose="020B0604020202020204" pitchFamily="34" charset="0"/>
                <a:ea typeface="Calibri" panose="020F0502020204030204" pitchFamily="34" charset="0"/>
                <a:cs typeface="Arial" panose="020B0604020202020204" pitchFamily="34" charset="0"/>
              </a:rPr>
              <a:t> organización; en segundo, pondera especialización  y ofrece mecanismos de comunicación entre las áreas; finalmente asigna ámbitos de influencia.</a:t>
            </a: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La estructura conlleva la delimitación de tareas y, con ello, la especialización de determinados integrantes del equipo en tareas específicas. </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Es así como podemos definir la estructura organizacional como las distintas formas en que es posible asignar las responsabilidades en una organización para orientarla hacia el logro de sus objetivos (</a:t>
            </a:r>
            <a:r>
              <a:rPr lang="es-MX" sz="2000" dirty="0" err="1" smtClean="0">
                <a:effectLst/>
                <a:latin typeface="Arial" panose="020B0604020202020204" pitchFamily="34" charset="0"/>
                <a:ea typeface="Calibri" panose="020F0502020204030204" pitchFamily="34" charset="0"/>
                <a:cs typeface="Times New Roman" panose="02020603050405020304" pitchFamily="18" charset="0"/>
              </a:rPr>
              <a:t>Hutt</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  y  </a:t>
            </a:r>
            <a:r>
              <a:rPr lang="es-MX" sz="2000" dirty="0" err="1" smtClean="0">
                <a:effectLst/>
                <a:latin typeface="Arial" panose="020B0604020202020204" pitchFamily="34" charset="0"/>
                <a:ea typeface="Calibri" panose="020F0502020204030204" pitchFamily="34" charset="0"/>
                <a:cs typeface="Times New Roman" panose="02020603050405020304" pitchFamily="18" charset="0"/>
              </a:rPr>
              <a:t>Marmiroli</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 2010).</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307099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25000" lnSpcReduction="20000"/>
          </a:bodyPr>
          <a:lstStyle/>
          <a:p>
            <a:pPr marL="0" indent="0" algn="just">
              <a:lnSpc>
                <a:spcPct val="107000"/>
              </a:lnSpc>
              <a:spcAft>
                <a:spcPts val="800"/>
              </a:spcAft>
              <a:buNone/>
            </a:pPr>
            <a:r>
              <a:rPr lang="es-MX" sz="6400" dirty="0" smtClean="0">
                <a:effectLst/>
                <a:latin typeface="Arial" panose="020B0604020202020204" pitchFamily="34" charset="0"/>
                <a:ea typeface="Calibri" panose="020F0502020204030204" pitchFamily="34" charset="0"/>
                <a:cs typeface="Arial" panose="020B0604020202020204" pitchFamily="34" charset="0"/>
              </a:rPr>
              <a:t>Existen cuatro áreas imprescindibles en toda estructura organizacional exitosa que son vitales porque garantizan el pleno avance de toda la organización y administran las funciones específicas pero no siempre se encuentran de manera de manera explícita en los manuales de operación.</a:t>
            </a:r>
          </a:p>
          <a:p>
            <a:pPr marL="0" indent="0" algn="just">
              <a:lnSpc>
                <a:spcPct val="107000"/>
              </a:lnSpc>
              <a:spcAft>
                <a:spcPts val="800"/>
              </a:spcAft>
              <a:buNone/>
            </a:pPr>
            <a:r>
              <a:rPr lang="es-MX" sz="6400" dirty="0" smtClean="0">
                <a:effectLst/>
                <a:latin typeface="Arial" panose="020B0604020202020204" pitchFamily="34" charset="0"/>
                <a:ea typeface="Calibri" panose="020F0502020204030204" pitchFamily="34" charset="0"/>
                <a:cs typeface="Arial" panose="020B0604020202020204" pitchFamily="34" charset="0"/>
              </a:rPr>
              <a:t>Primero es necesaria un área de planeación, encargada de coordinar los esfuerzos de todo el organismo con objetivos concretos. Su papel es fundamental puesto que es allí donde se definen los pasos a seguir y las prioridades y se proponen estrategias para alcanzar las metas.</a:t>
            </a:r>
          </a:p>
          <a:p>
            <a:pPr marL="0" indent="0" algn="just">
              <a:lnSpc>
                <a:spcPct val="107000"/>
              </a:lnSpc>
              <a:spcAft>
                <a:spcPts val="800"/>
              </a:spcAft>
              <a:buNone/>
            </a:pPr>
            <a:r>
              <a:rPr lang="es-MX" sz="6400" dirty="0" smtClean="0">
                <a:effectLst/>
                <a:latin typeface="Arial" panose="020B0604020202020204" pitchFamily="34" charset="0"/>
                <a:ea typeface="Calibri" panose="020F0502020204030204" pitchFamily="34" charset="0"/>
                <a:cs typeface="Arial" panose="020B0604020202020204" pitchFamily="34" charset="0"/>
              </a:rPr>
              <a:t>Se requieren diversas áreas de análisis o unidades técnicas, preparadas para resolver problemas específicos de operación de los proyectos en el ámbito metodológico, y el conocimiento del sector específico. De su buen desempeño  depende que los objetivos propuestos por el área de planeación se lleven a cabo de manera exitosa.</a:t>
            </a:r>
          </a:p>
          <a:p>
            <a:pPr marL="0" indent="0" algn="just">
              <a:lnSpc>
                <a:spcPct val="107000"/>
              </a:lnSpc>
              <a:spcAft>
                <a:spcPts val="800"/>
              </a:spcAft>
              <a:buNone/>
            </a:pPr>
            <a:r>
              <a:rPr lang="es-MX" sz="6400" dirty="0" smtClean="0">
                <a:effectLst/>
                <a:latin typeface="Arial" panose="020B0604020202020204" pitchFamily="34" charset="0"/>
                <a:ea typeface="Calibri" panose="020F0502020204030204" pitchFamily="34" charset="0"/>
                <a:cs typeface="Arial" panose="020B0604020202020204" pitchFamily="34" charset="0"/>
              </a:rPr>
              <a:t>Es imprescindible un área de relaciones públicas que se encargue de posicionar la agenda de la institución en la estructura política  en la que opera. Un esfuerzo con una planeación exhaustiva y un diseño metodológico tiende a ser bien recibido por actores políticos de los que depende su inclusión en la agenda pública.</a:t>
            </a:r>
          </a:p>
          <a:p>
            <a:pPr marL="0" indent="0" algn="just">
              <a:lnSpc>
                <a:spcPct val="107000"/>
              </a:lnSpc>
              <a:spcAft>
                <a:spcPts val="800"/>
              </a:spcAft>
              <a:buNone/>
            </a:pPr>
            <a:r>
              <a:rPr lang="es-MX" sz="6400" dirty="0" smtClean="0">
                <a:effectLst/>
                <a:latin typeface="Arial" panose="020B0604020202020204" pitchFamily="34" charset="0"/>
                <a:ea typeface="Calibri" panose="020F0502020204030204" pitchFamily="34" charset="0"/>
                <a:cs typeface="Arial" panose="020B0604020202020204" pitchFamily="34" charset="0"/>
              </a:rPr>
              <a:t>Finalmente se requiere generar evaluaciones cuidadosas de los proyectos y contrastar los logros y fracasos del diseño de planeación.</a:t>
            </a:r>
          </a:p>
          <a:p>
            <a:pPr marL="0" indent="0" algn="just">
              <a:lnSpc>
                <a:spcPct val="107000"/>
              </a:lnSpc>
              <a:spcAft>
                <a:spcPts val="800"/>
              </a:spcAft>
              <a:buNone/>
            </a:pPr>
            <a:endParaRPr lang="es-MX" sz="6400" dirty="0" smtClean="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035036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85000" lnSpcReduction="10000"/>
          </a:bodyPr>
          <a:lstStyle/>
          <a:p>
            <a:pPr marL="0" indent="0" algn="just">
              <a:lnSpc>
                <a:spcPct val="107000"/>
              </a:lnSpc>
              <a:spcAft>
                <a:spcPts val="8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El Proceso Operativo</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MX" sz="2600" dirty="0" smtClean="0">
                <a:effectLst/>
                <a:latin typeface="Arial" panose="020B0604020202020204" pitchFamily="34" charset="0"/>
                <a:ea typeface="Calibri" panose="020F0502020204030204" pitchFamily="34" charset="0"/>
                <a:cs typeface="Arial" panose="020B0604020202020204" pitchFamily="34" charset="0"/>
              </a:rPr>
              <a:t>Una vez realizado en reconocimiento que las instituciones del gobierno con sus normas establecen, damos entrada al trabajo operativo, aspecto fundamental en la inteligencia que permita la planeación integral de un proyecto.</a:t>
            </a:r>
          </a:p>
          <a:p>
            <a:pPr marL="0" indent="0" algn="just">
              <a:lnSpc>
                <a:spcPct val="107000"/>
              </a:lnSpc>
              <a:spcAft>
                <a:spcPts val="800"/>
              </a:spcAft>
              <a:buNone/>
            </a:pPr>
            <a:r>
              <a:rPr lang="es-MX" sz="2600" dirty="0" smtClean="0">
                <a:effectLst/>
                <a:latin typeface="Arial" panose="020B0604020202020204" pitchFamily="34" charset="0"/>
                <a:ea typeface="Calibri" panose="020F0502020204030204" pitchFamily="34" charset="0"/>
                <a:cs typeface="Arial" panose="020B0604020202020204" pitchFamily="34" charset="0"/>
              </a:rPr>
              <a:t>El libro clásico de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Pressman</a:t>
            </a:r>
            <a:r>
              <a:rPr lang="es-MX" sz="2600" dirty="0" smtClean="0">
                <a:effectLst/>
                <a:latin typeface="Arial" panose="020B0604020202020204" pitchFamily="34" charset="0"/>
                <a:ea typeface="Calibri" panose="020F0502020204030204" pitchFamily="34" charset="0"/>
                <a:cs typeface="Arial" panose="020B0604020202020204" pitchFamily="34" charset="0"/>
              </a:rPr>
              <a:t> y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Wildavsky</a:t>
            </a:r>
            <a:r>
              <a:rPr lang="es-MX" sz="2600" dirty="0" smtClean="0">
                <a:effectLst/>
                <a:latin typeface="Arial" panose="020B0604020202020204" pitchFamily="34" charset="0"/>
                <a:ea typeface="Calibri" panose="020F0502020204030204" pitchFamily="34" charset="0"/>
                <a:cs typeface="Arial" panose="020B0604020202020204" pitchFamily="34" charset="0"/>
              </a:rPr>
              <a:t>,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Implementation</a:t>
            </a:r>
            <a:r>
              <a:rPr lang="es-MX" sz="2600" dirty="0" smtClean="0">
                <a:effectLst/>
                <a:latin typeface="Arial" panose="020B0604020202020204" pitchFamily="34" charset="0"/>
                <a:ea typeface="Calibri" panose="020F0502020204030204" pitchFamily="34" charset="0"/>
                <a:cs typeface="Arial" panose="020B0604020202020204" pitchFamily="34" charset="0"/>
              </a:rPr>
              <a:t>: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How</a:t>
            </a:r>
            <a:r>
              <a:rPr lang="es-MX" sz="2600" dirty="0" smtClean="0">
                <a:effectLst/>
                <a:latin typeface="Arial" panose="020B0604020202020204" pitchFamily="34" charset="0"/>
                <a:ea typeface="Calibri" panose="020F0502020204030204" pitchFamily="34" charset="0"/>
                <a:cs typeface="Arial" panose="020B0604020202020204" pitchFamily="34" charset="0"/>
              </a:rPr>
              <a:t>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Grat</a:t>
            </a:r>
            <a:r>
              <a:rPr lang="es-MX" sz="2600" dirty="0" smtClean="0">
                <a:effectLst/>
                <a:latin typeface="Arial" panose="020B0604020202020204" pitchFamily="34" charset="0"/>
                <a:ea typeface="Calibri" panose="020F0502020204030204" pitchFamily="34" charset="0"/>
                <a:cs typeface="Arial" panose="020B0604020202020204" pitchFamily="34" charset="0"/>
              </a:rPr>
              <a:t>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Expectations</a:t>
            </a:r>
            <a:r>
              <a:rPr lang="es-MX" sz="2600" dirty="0" smtClean="0">
                <a:effectLst/>
                <a:latin typeface="Arial" panose="020B0604020202020204" pitchFamily="34" charset="0"/>
                <a:ea typeface="Calibri" panose="020F0502020204030204" pitchFamily="34" charset="0"/>
                <a:cs typeface="Arial" panose="020B0604020202020204" pitchFamily="34" charset="0"/>
              </a:rPr>
              <a:t> in Washington Are </a:t>
            </a:r>
            <a:r>
              <a:rPr lang="es-MX" sz="2600" dirty="0" err="1" smtClean="0">
                <a:effectLst/>
                <a:latin typeface="Arial" panose="020B0604020202020204" pitchFamily="34" charset="0"/>
                <a:ea typeface="Calibri" panose="020F0502020204030204" pitchFamily="34" charset="0"/>
                <a:cs typeface="Arial" panose="020B0604020202020204" pitchFamily="34" charset="0"/>
              </a:rPr>
              <a:t>Dashed</a:t>
            </a:r>
            <a:r>
              <a:rPr lang="es-MX" sz="2600" dirty="0" smtClean="0">
                <a:effectLst/>
                <a:latin typeface="Arial" panose="020B0604020202020204" pitchFamily="34" charset="0"/>
                <a:ea typeface="Calibri" panose="020F0502020204030204" pitchFamily="34" charset="0"/>
                <a:cs typeface="Arial" panose="020B0604020202020204" pitchFamily="34" charset="0"/>
              </a:rPr>
              <a:t> in Oakland, inaugura el estudio de la implementación con una premisa básica: una buena planeación no puede concebirse sin una buena implementación. La toma de decisiones es solo un primer paso.</a:t>
            </a: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17686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3600" b="1" dirty="0" smtClean="0">
                <a:latin typeface="Arial" panose="020B0604020202020204" pitchFamily="34" charset="0"/>
                <a:cs typeface="Arial" panose="020B0604020202020204" pitchFamily="34" charset="0"/>
              </a:rPr>
              <a:t>Unidad l. Marco Jurídico de la Gestión Metropolitana</a:t>
            </a:r>
            <a:endParaRPr lang="es-MX" sz="3600" b="1"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p:txBody>
          <a:bodyPr>
            <a:normAutofit/>
          </a:bodyPr>
          <a:lstStyle/>
          <a:p>
            <a:pPr algn="just"/>
            <a:r>
              <a:rPr lang="es-MX" sz="2000" b="1" dirty="0" smtClean="0">
                <a:latin typeface="Arial" panose="020B0604020202020204" pitchFamily="34" charset="0"/>
                <a:cs typeface="Arial" panose="020B0604020202020204" pitchFamily="34" charset="0"/>
              </a:rPr>
              <a:t>Objetivo General</a:t>
            </a:r>
            <a:r>
              <a:rPr lang="es-MX" sz="2000" dirty="0" smtClean="0">
                <a:latin typeface="Arial" panose="020B0604020202020204" pitchFamily="34" charset="0"/>
                <a:cs typeface="Arial" panose="020B0604020202020204" pitchFamily="34" charset="0"/>
              </a:rPr>
              <a:t>: El alumno aplicará el marco teórico y conceptual jurídico-administrativo de la Gestión Metropolitana, mostrando calidad  en el trabajo de equipo.</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57452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85000" lnSpcReduction="20000"/>
          </a:bodyPr>
          <a:lstStyle/>
          <a:p>
            <a:pPr algn="just">
              <a:lnSpc>
                <a:spcPct val="107000"/>
              </a:lnSpc>
              <a:spcAft>
                <a:spcPts val="800"/>
              </a:spcAft>
            </a:pPr>
            <a:r>
              <a:rPr lang="es-MX" dirty="0" smtClean="0">
                <a:effectLst/>
                <a:latin typeface="Arial" panose="020B0604020202020204" pitchFamily="34" charset="0"/>
                <a:ea typeface="Calibri" panose="020F0502020204030204" pitchFamily="34" charset="0"/>
                <a:cs typeface="Times New Roman" panose="02020603050405020304" pitchFamily="18" charset="0"/>
              </a:rPr>
              <a:t>La implementación es consistentemente exitosa cuando hacia el interior se sigue con sólidos procesos operativos y se cuenta con una manera efectiva de interactuar con entes externos a la institución.</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smtClean="0">
                <a:effectLst/>
                <a:latin typeface="Arial" panose="020B0604020202020204" pitchFamily="34" charset="0"/>
                <a:ea typeface="Calibri" panose="020F0502020204030204" pitchFamily="34" charset="0"/>
                <a:cs typeface="Times New Roman" panose="02020603050405020304" pitchFamily="18" charset="0"/>
              </a:rPr>
              <a:t>Con base en la fallida historia del programa de embellecimiento  de la ciudad de Oakland en 1966, los autores sostienen el argumento de que la planeación y la implementación son procesos complementarios que es preferible que quienes desarrollan la política pública entiendan de manera conjunta.</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smtClean="0">
                <a:effectLst/>
                <a:latin typeface="Arial" panose="020B0604020202020204" pitchFamily="34" charset="0"/>
                <a:ea typeface="Calibri" panose="020F0502020204030204" pitchFamily="34" charset="0"/>
                <a:cs typeface="Times New Roman" panose="02020603050405020304" pitchFamily="18" charset="0"/>
              </a:rPr>
              <a:t>Dos cuestiones recurrentes se reflexionan en este tipo de estudios ¿Por qué fracasan los planes? ¿Por qué no se obtienen las expectativas deseadas?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649529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Uno de los argumentos más populares sobre implementación sostiene que algunas estrategias brillantes fracasan con frecuencia por la falta de sistemas de implementación adecuados. Este tipo de argumentos concluyen que es mejor tener una estrategia sencilla bien implementada que una estrategia brillante mal realizada. </a:t>
            </a: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Por tanto la planeación requiere la creación de sistemas que permitan que sus estrategias se lleven a cabo, el diseño de las estrategias no puede, entonces, separarse del esquema de sus sistemas de implementación.</a:t>
            </a:r>
          </a:p>
          <a:p>
            <a:pPr marL="0" indent="0" algn="just">
              <a:lnSpc>
                <a:spcPct val="107000"/>
              </a:lnSpc>
              <a:spcAft>
                <a:spcPts val="800"/>
              </a:spcAft>
              <a:buNone/>
            </a:pPr>
            <a:endParaRPr lang="es-MX" sz="2000" dirty="0" smtClean="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789176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0" indent="0" algn="ctr">
              <a:lnSpc>
                <a:spcPct val="115000"/>
              </a:lnSpc>
              <a:spcAft>
                <a:spcPts val="10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El nuevo institucionalismo y su relación con la administración pública mexicana</a:t>
            </a:r>
          </a:p>
          <a:p>
            <a:pPr marL="0" indent="0">
              <a:lnSpc>
                <a:spcPct val="115000"/>
              </a:lnSpc>
              <a:spcAft>
                <a:spcPts val="1000"/>
              </a:spcAft>
              <a:buNone/>
            </a:pPr>
            <a:r>
              <a:rPr lang="es-MX" sz="1800" b="1" dirty="0" smtClean="0">
                <a:effectLst/>
                <a:latin typeface="Arial" panose="020B0604020202020204" pitchFamily="34" charset="0"/>
                <a:ea typeface="Calibri" panose="020F0502020204030204" pitchFamily="34" charset="0"/>
                <a:cs typeface="Times New Roman" panose="02020603050405020304" pitchFamily="18" charset="0"/>
              </a:rPr>
              <a:t>Antecedentes;</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El siglo XXI se caracteriza por la formación de nuevas racionalidades que viven las organizaciones públicas a partir de la interacción compleja de la sociedad y el Estado, el comportamiento administrativo y gubernamental es ahora intenso, lo cual significa que no hay punto de reposo en su desempeño, lo complejo de los asuntos públicos incide tanto en los procesos de decisión como en la adopción de las políticas públicas, considerando que la vida ciudadana no sólo es más activa, sino mejor organizada. Esto significa que la tarea de gobierno tiene ahora más factores a tomar en cuenta, relacionados con la velocidad de la globalidad, la apertura de los mercados y los sistemas de competencia.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968111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marL="0" indent="0" algn="just">
              <a:lnSpc>
                <a:spcPct val="115000"/>
              </a:lnSpc>
              <a:spcAft>
                <a:spcPts val="1000"/>
              </a:spcAft>
              <a:buNone/>
            </a:pPr>
            <a:r>
              <a:rPr lang="es-MX" sz="2400" dirty="0" smtClean="0">
                <a:effectLst/>
                <a:latin typeface="Arial" panose="020B0604020202020204" pitchFamily="34" charset="0"/>
                <a:ea typeface="Calibri" panose="020F0502020204030204" pitchFamily="34" charset="0"/>
                <a:cs typeface="Arial" panose="020B0604020202020204" pitchFamily="34" charset="0"/>
              </a:rPr>
              <a:t>Diversos enfoques  de la teoría institucional reflejan que una institución básicamente se puede definir como las reglas del juego que permitirán vivir con un grado de mayor certidumbre en sociedad.</a:t>
            </a:r>
          </a:p>
          <a:p>
            <a:pPr marL="0" indent="0" algn="just">
              <a:lnSpc>
                <a:spcPct val="115000"/>
              </a:lnSpc>
              <a:spcAft>
                <a:spcPts val="1000"/>
              </a:spcAft>
              <a:buNone/>
            </a:pPr>
            <a:r>
              <a:rPr lang="es-MX" sz="2400" dirty="0" smtClean="0">
                <a:effectLst/>
                <a:latin typeface="Arial" panose="020B0604020202020204" pitchFamily="34" charset="0"/>
                <a:ea typeface="Calibri" panose="020F0502020204030204" pitchFamily="34" charset="0"/>
                <a:cs typeface="Arial" panose="020B0604020202020204" pitchFamily="34" charset="0"/>
              </a:rPr>
              <a:t>Las instituciones son lineamientos a seguir en  torno a conductas reiteradas, estables y apreciadas.</a:t>
            </a:r>
          </a:p>
          <a:p>
            <a:pPr marL="0" indent="0" algn="just">
              <a:lnSpc>
                <a:spcPct val="115000"/>
              </a:lnSpc>
              <a:spcAft>
                <a:spcPts val="1000"/>
              </a:spcAft>
              <a:buNone/>
            </a:pPr>
            <a:r>
              <a:rPr lang="es-MX" sz="2400" dirty="0" smtClean="0">
                <a:effectLst/>
                <a:latin typeface="Arial" panose="020B0604020202020204" pitchFamily="34" charset="0"/>
                <a:ea typeface="Calibri" panose="020F0502020204030204" pitchFamily="34" charset="0"/>
                <a:cs typeface="Arial" panose="020B0604020202020204" pitchFamily="34" charset="0"/>
              </a:rPr>
              <a:t>North, señala que las instituciones son las reglas del juego en una sociedad, o, más formalmente, son las limitaciones ideadas por el hombre que dan forma a la interacción humana. Por consiguiente, estructuran incentivos en el intercambio humano, sea político, social o económico. El cambio institucional conforma el modo en que las sociedades evolucionan a lo largo del tiempo, por lo cual es la clave para entender el cambio histórico.</a:t>
            </a: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676746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15000"/>
              </a:lnSpc>
              <a:spcAft>
                <a:spcPts val="1000"/>
              </a:spcAft>
              <a:buNone/>
            </a:pPr>
            <a:r>
              <a:rPr lang="es-MX" sz="2200" dirty="0" smtClean="0">
                <a:effectLst/>
                <a:latin typeface="Arial" panose="020B0604020202020204" pitchFamily="34" charset="0"/>
                <a:ea typeface="Calibri" panose="020F0502020204030204" pitchFamily="34" charset="0"/>
                <a:cs typeface="Arial" panose="020B0604020202020204" pitchFamily="34" charset="0"/>
              </a:rPr>
              <a:t>La conformación de instituciones  parte de una premisa, la cual considera actitudes egoístas y desordenadas por parte de los individuos que integran una sociedad. Por lo que para proteger al conjunto de la sociedad que vive en un Estado se construyen instituciones, que,  a su vez, se ven materializadas en los límites que crean un conjunto de individuos para toda la sociedad en general, con la finalidad de lograr una interacción humana.</a:t>
            </a:r>
          </a:p>
          <a:p>
            <a:pPr marL="0" indent="0" algn="just">
              <a:lnSpc>
                <a:spcPct val="115000"/>
              </a:lnSpc>
              <a:spcAft>
                <a:spcPts val="1000"/>
              </a:spcAft>
              <a:buNone/>
            </a:pPr>
            <a:r>
              <a:rPr lang="es-MX" sz="2200" dirty="0" smtClean="0">
                <a:effectLst/>
                <a:latin typeface="Arial" panose="020B0604020202020204" pitchFamily="34" charset="0"/>
                <a:ea typeface="Calibri" panose="020F0502020204030204" pitchFamily="34" charset="0"/>
                <a:cs typeface="Arial" panose="020B0604020202020204" pitchFamily="34" charset="0"/>
              </a:rPr>
              <a:t>Las instituciones reducen la incertidumbre por el hecho de que conforman un mapa a seguir cotidiano. Un ejemplo de ello es el hecho de que en las instituciones formales existen los manuales de organización y procedimientos que proporcionan una estructura a la vida diaria.</a:t>
            </a: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668086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a:bodyPr>
          <a:lstStyle/>
          <a:p>
            <a:pPr algn="just">
              <a:lnSpc>
                <a:spcPct val="115000"/>
              </a:lnSpc>
              <a:spcAft>
                <a:spcPts val="10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Las leyes en gran medida, son prohibiciones al quehacer de los individuos, así como también las condiciones en que serán otorgados los permisos. Por ello,  las instituciones conforman el marco donde se desarrolla el acontecer humano. </a:t>
            </a:r>
          </a:p>
          <a:p>
            <a:pPr algn="just">
              <a:lnSpc>
                <a:spcPct val="115000"/>
              </a:lnSpc>
              <a:spcAft>
                <a:spcPts val="10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En nuestra época es imposible vivir en comunidad sin la presencia de la “negociación”, ya que esta última es la condición indispensable para la interacción humana en nuestros tiempos.</a:t>
            </a:r>
          </a:p>
          <a:p>
            <a:pPr algn="just">
              <a:lnSpc>
                <a:spcPct val="115000"/>
              </a:lnSpc>
              <a:spcAft>
                <a:spcPts val="1000"/>
              </a:spcAft>
            </a:pPr>
            <a:r>
              <a:rPr lang="es-MX" sz="2400" dirty="0" smtClean="0">
                <a:effectLst/>
                <a:latin typeface="Arial" panose="020B0604020202020204" pitchFamily="34" charset="0"/>
                <a:ea typeface="Calibri" panose="020F0502020204030204" pitchFamily="34" charset="0"/>
                <a:cs typeface="Arial" panose="020B0604020202020204" pitchFamily="34" charset="0"/>
              </a:rPr>
              <a:t>Para que exista la correcta planeación, creación y funcionamiento de instituciones, es necesario como elemento fundamental la existencia de intereses en común.</a:t>
            </a: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071985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15000"/>
              </a:lnSpc>
              <a:spcAft>
                <a:spcPts val="1000"/>
              </a:spcAft>
              <a:buNone/>
            </a:pPr>
            <a:r>
              <a:rPr lang="es-MX" sz="1800" dirty="0" smtClean="0">
                <a:effectLst/>
                <a:latin typeface="Arial" panose="020B0604020202020204" pitchFamily="34" charset="0"/>
                <a:ea typeface="Calibri" panose="020F0502020204030204" pitchFamily="34" charset="0"/>
                <a:cs typeface="Arial" panose="020B0604020202020204" pitchFamily="34" charset="0"/>
              </a:rPr>
              <a:t>En el nuevo institucionalismo, las organizaciones desarrollan características específicas de cada institución, es una teoría que explica convincentemente la estabilidad en los procesos sociales. Esta explicación descansa en dos ideas. Primero, las instituciones sólo cambian en forma incremental, es decir, poco a poco sobre plazos de tiempo relativamente largos; las normas y reglas institucionales influyen de manera determinante sobre el comportamiento individual.</a:t>
            </a:r>
          </a:p>
          <a:p>
            <a:pPr marL="0" indent="0" algn="just">
              <a:buNone/>
            </a:pPr>
            <a:r>
              <a:rPr lang="es-MX" sz="1800" dirty="0" smtClean="0">
                <a:effectLst/>
                <a:latin typeface="Arial" panose="020B0604020202020204" pitchFamily="34" charset="0"/>
                <a:ea typeface="Calibri" panose="020F0502020204030204" pitchFamily="34" charset="0"/>
                <a:cs typeface="Arial" panose="020B0604020202020204" pitchFamily="34" charset="0"/>
              </a:rPr>
              <a:t>Las instituciones a finales del siglo XX sí cambiaban sobre plazos de tiempo relativamente largos; sin embargo, en la actualidad y muy específicamente en México, ésta es una premisa que debería ser  reevaluada y que, por supuesto, merecería una revisión aparte.</a:t>
            </a:r>
          </a:p>
          <a:p>
            <a:pPr marL="0" indent="0" algn="just">
              <a:buNone/>
            </a:pPr>
            <a:r>
              <a:rPr lang="es-MX" sz="1800" dirty="0" smtClean="0">
                <a:effectLst/>
                <a:latin typeface="Arial" panose="020B0604020202020204" pitchFamily="34" charset="0"/>
                <a:ea typeface="Calibri" panose="020F0502020204030204" pitchFamily="34" charset="0"/>
              </a:rPr>
              <a:t>Las instituciones se conforman con base en los patrones de conducta que van presentando todos y cada uno de los miembros que componen la institución, ya que mediante la aceptación de dichos comportamientos, los mismos con el paso del tiempo terminan por institucionalizarse.</a:t>
            </a:r>
            <a:endParaRPr lang="es-MX" sz="18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60010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lnSpc>
                <a:spcPct val="115000"/>
              </a:lnSpc>
              <a:spcAft>
                <a:spcPts val="1000"/>
              </a:spcAft>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Las instituciones tienen rasgos eminentemente políticos,  en México contamos con instituciones fuertes que permiten respirar al Estado ante la innumerable cantidad de acciones vertiginosas sin control que se suceden al interior.</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La realidad compleja que se observa en México provoca que muy constantemente el conflicto y el desencuentro sean las variables que se presentan previas a la consolidación de una institución.</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La implementación del servicio civil de carrera es un ejemplo claro de institucionalización, pues para que el mismo se convirtiera en realidad fue necesaria la creación de un marco jurídico, así como también se debieron innovar manuales administrativos.  Todo ello con la finalidad de generar el ingreso de nuevos servidores públicos a la administración pública federal.</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sz="18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464424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0" indent="0" algn="just">
              <a:buNone/>
            </a:pPr>
            <a:r>
              <a:rPr lang="es-MX" sz="1900" dirty="0" smtClean="0">
                <a:effectLst/>
                <a:latin typeface="Arial" panose="020B0604020202020204" pitchFamily="34" charset="0"/>
                <a:ea typeface="Calibri" panose="020F0502020204030204" pitchFamily="34" charset="0"/>
                <a:cs typeface="Arial" panose="020B0604020202020204" pitchFamily="34" charset="0"/>
              </a:rPr>
              <a:t>La realidad es que actualmente la integración del cuerpo de funcionarios responsables de la función pública se efectúa con sentido político; más aún porque los acuerdos y compromisos para crear el nuevo orden político, implica que las distintas facciones en lucha vislumbren a la administración pública como el centro en el cual es factible incidir en la lógica del poder.</a:t>
            </a:r>
          </a:p>
          <a:p>
            <a:pPr marL="0" indent="0" algn="just">
              <a:lnSpc>
                <a:spcPct val="115000"/>
              </a:lnSpc>
              <a:spcAft>
                <a:spcPts val="1000"/>
              </a:spcAft>
              <a:buNone/>
            </a:pPr>
            <a:r>
              <a:rPr lang="es-MX" sz="1900" dirty="0" smtClean="0">
                <a:effectLst/>
                <a:latin typeface="Arial" panose="020B0604020202020204" pitchFamily="34" charset="0"/>
                <a:ea typeface="Calibri" panose="020F0502020204030204" pitchFamily="34" charset="0"/>
                <a:cs typeface="Arial" panose="020B0604020202020204" pitchFamily="34" charset="0"/>
              </a:rPr>
              <a:t>En distintos momentos de la vida política de nuestro país de ha buscado apostar por lo que algunos autores denominan “un gobierno de clase mundial” innovador y de calidad total que ponga en el centro del quehacer gubernamental la satisfacción de las necesidades y expectativas de la sociedad. Para lograrlo se trabaja en dos vertientes contenidas en el modelo de innovación y calidad. Por un lado, la innovación que permita concebir nuevas formas de hacer las cosas y, por el otro, la calidad total que permite mejorar y optimizar lo que se ha estado haciendo bien y ha demostrado que genera valor agregado a la sociedad.</a:t>
            </a:r>
          </a:p>
          <a:p>
            <a:pPr marL="0" indent="0" algn="just">
              <a:lnSpc>
                <a:spcPct val="115000"/>
              </a:lnSpc>
              <a:spcAft>
                <a:spcPts val="1000"/>
              </a:spcAft>
              <a:buNone/>
            </a:pPr>
            <a:r>
              <a:rPr lang="es-MX" sz="1900" dirty="0" smtClean="0">
                <a:effectLst/>
                <a:latin typeface="Arial" panose="020B0604020202020204" pitchFamily="34" charset="0"/>
                <a:ea typeface="Calibri" panose="020F0502020204030204" pitchFamily="34" charset="0"/>
                <a:cs typeface="Arial" panose="020B0604020202020204" pitchFamily="34" charset="0"/>
              </a:rPr>
              <a:t>Un ejemplo de lo anterior son los sistemas de gestión de la calidad ISO en sus diversos estándares.</a:t>
            </a:r>
          </a:p>
          <a:p>
            <a:pPr marL="0" indent="0" algn="just">
              <a:buNone/>
            </a:pPr>
            <a:endParaRPr lang="es-MX" sz="2000"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648948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70000" lnSpcReduction="20000"/>
          </a:bodyPr>
          <a:lstStyle/>
          <a:p>
            <a:pPr marL="0" indent="0" algn="just">
              <a:lnSpc>
                <a:spcPct val="115000"/>
              </a:lnSpc>
              <a:spcAft>
                <a:spcPts val="1000"/>
              </a:spcAft>
              <a:buNone/>
            </a:pPr>
            <a:endParaRPr lang="es-MX" b="1" dirty="0" smtClean="0">
              <a:effectLst/>
              <a:latin typeface="Arial" panose="020B060402020202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Aspectos Sobresalientes;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En nuevo institucionalismo se centra en el presente, y la experiencia nos indica que debemos retomar el pasado y la historia de nuestras instituciones para repensar y evaluar la pertinencia de reformar o reestructurar su marco legal y funcional.</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Es en las universidades mexicanas en donde se ha comenzado a trabajar en materia de nuevo institucionalismo desde la investigación, sin embargo aún se requiere de grandes esfuerzos para poder consolidarse.</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sz="29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353719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MX" dirty="0"/>
              <a:t>	</a:t>
            </a:r>
            <a:r>
              <a:rPr lang="es-MX" b="1" dirty="0" smtClean="0">
                <a:latin typeface="Arial" panose="020B0604020202020204" pitchFamily="34" charset="0"/>
                <a:cs typeface="Arial" panose="020B0604020202020204" pitchFamily="34" charset="0"/>
              </a:rPr>
              <a:t>Contenido</a:t>
            </a:r>
          </a:p>
          <a:p>
            <a:pPr marL="0" indent="0">
              <a:buNone/>
            </a:pPr>
            <a:r>
              <a:rPr lang="es-MX" dirty="0" smtClean="0"/>
              <a:t>1.1 Antecedentes y fundamentos de la institucionalización de la planeación en México</a:t>
            </a:r>
          </a:p>
          <a:p>
            <a:pPr marL="0" indent="0">
              <a:buNone/>
            </a:pPr>
            <a:r>
              <a:rPr lang="es-MX" dirty="0" smtClean="0"/>
              <a:t>1.2 Antecedentes y fundamentos de la modernización de la gestión pública en México</a:t>
            </a:r>
          </a:p>
          <a:p>
            <a:pPr marL="0" indent="0">
              <a:buNone/>
            </a:pPr>
            <a:r>
              <a:rPr lang="es-MX" dirty="0" smtClean="0"/>
              <a:t>1.3 Nuevo Institucionalismo y su relación con la administración pública</a:t>
            </a:r>
          </a:p>
          <a:p>
            <a:pPr marL="0" indent="0">
              <a:buNone/>
            </a:pPr>
            <a:r>
              <a:rPr lang="es-MX" dirty="0" smtClean="0"/>
              <a:t>1.4 Innovación y calidad administrativa</a:t>
            </a: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4055749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pPr marL="0" indent="0" algn="ctr">
              <a:buNone/>
            </a:pPr>
            <a:r>
              <a:rPr lang="es-MX" b="1" dirty="0" smtClean="0"/>
              <a:t>Innovación y Calidad Administrativa</a:t>
            </a:r>
          </a:p>
          <a:p>
            <a:pPr marL="0" indent="0" algn="just">
              <a:lnSpc>
                <a:spcPct val="115000"/>
              </a:lnSpc>
              <a:spcAft>
                <a:spcPts val="1000"/>
              </a:spcAft>
              <a:buNone/>
            </a:pP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En nuevo institucionalismo se centra en el presente, y la experiencia nos indica que debemos retomar el pasado y la historia de nuestras instituciones para repensar y evaluar la pertinencia de reformar o reestructurar su marco legal y funcional.</a:t>
            </a:r>
          </a:p>
          <a:p>
            <a:pPr algn="just">
              <a:lnSpc>
                <a:spcPct val="115000"/>
              </a:lnSpc>
              <a:spcAft>
                <a:spcPts val="1000"/>
              </a:spcAft>
            </a:pPr>
            <a:r>
              <a:rPr lang="es-MX" sz="2000" dirty="0" smtClean="0">
                <a:effectLst/>
                <a:latin typeface="Arial" panose="020B0604020202020204" pitchFamily="34" charset="0"/>
                <a:ea typeface="Calibri" panose="020F0502020204030204" pitchFamily="34" charset="0"/>
                <a:cs typeface="Arial" panose="020B0604020202020204" pitchFamily="34" charset="0"/>
              </a:rPr>
              <a:t>Es en las universidades mexicanas en donde se ha comenzado a trabajar en materia de nuevo institucionalismo desde la investigación, sin embargo aún se requiere de grandes esfuerzos para poder consolidarse.</a:t>
            </a:r>
          </a:p>
          <a:p>
            <a:pPr marL="0" indent="0" algn="just">
              <a:lnSpc>
                <a:spcPct val="115000"/>
              </a:lnSpc>
              <a:spcAft>
                <a:spcPts val="1000"/>
              </a:spcAft>
              <a:buNone/>
            </a:pPr>
            <a:r>
              <a:rPr lang="es-MX" sz="1400"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sz="14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1640982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nSpc>
                <a:spcPct val="110000"/>
              </a:lnSpc>
              <a:spcAft>
                <a:spcPts val="1000"/>
              </a:spcAft>
              <a:buNone/>
            </a:pP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4016626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15000"/>
              </a:lnSpc>
              <a:spcAft>
                <a:spcPts val="1000"/>
              </a:spcAft>
              <a:buNone/>
            </a:pPr>
            <a:r>
              <a:rPr lang="es-MX"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1398961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10000"/>
          </a:bodyPr>
          <a:lstStyle/>
          <a:p>
            <a:pPr algn="ctr">
              <a:lnSpc>
                <a:spcPct val="107000"/>
              </a:lnSpc>
              <a:spcAft>
                <a:spcPts val="800"/>
              </a:spcAft>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UNIDAD  I: Marco Jurídico de la Gestión Metropolitana</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600" dirty="0" smtClean="0">
                <a:effectLst/>
                <a:latin typeface="Arial" panose="020B0604020202020204" pitchFamily="34" charset="0"/>
                <a:ea typeface="Calibri" panose="020F0502020204030204" pitchFamily="34" charset="0"/>
                <a:cs typeface="Times New Roman" panose="02020603050405020304" pitchFamily="18" charset="0"/>
              </a:rPr>
              <a:t>En esta primera unidad el alumno aplicará el marco teórico y conceptual jurídico-administrativo de la Gestión </a:t>
            </a:r>
            <a:r>
              <a:rPr lang="es-MX" sz="2600" dirty="0" smtClean="0">
                <a:latin typeface="Arial" panose="020B0604020202020204" pitchFamily="34" charset="0"/>
                <a:ea typeface="Calibri" panose="020F0502020204030204" pitchFamily="34" charset="0"/>
                <a:cs typeface="Times New Roman" panose="02020603050405020304" pitchFamily="18" charset="0"/>
              </a:rPr>
              <a:t>Metropolitana</a:t>
            </a:r>
            <a:endParaRPr lang="es-MX"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600" dirty="0" smtClean="0">
                <a:effectLst/>
                <a:latin typeface="Arial" panose="020B0604020202020204" pitchFamily="34" charset="0"/>
                <a:ea typeface="Calibri" panose="020F0502020204030204" pitchFamily="34" charset="0"/>
                <a:cs typeface="Times New Roman" panose="02020603050405020304" pitchFamily="18" charset="0"/>
              </a:rPr>
              <a:t>Analizaremos los fundamentos legales de orden federal, estatal y local que permiten sustentar la gestión </a:t>
            </a:r>
            <a:r>
              <a:rPr lang="es-MX" sz="2600" dirty="0" smtClean="0">
                <a:latin typeface="Arial" panose="020B0604020202020204" pitchFamily="34" charset="0"/>
                <a:ea typeface="Calibri" panose="020F0502020204030204" pitchFamily="34" charset="0"/>
                <a:cs typeface="Times New Roman" panose="02020603050405020304" pitchFamily="18" charset="0"/>
              </a:rPr>
              <a:t>metropolitana</a:t>
            </a:r>
            <a:endParaRPr lang="es-MX"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600" dirty="0" smtClean="0">
                <a:effectLst/>
                <a:latin typeface="Arial" panose="020B0604020202020204" pitchFamily="34" charset="0"/>
                <a:ea typeface="Calibri" panose="020F0502020204030204" pitchFamily="34" charset="0"/>
                <a:cs typeface="Times New Roman" panose="02020603050405020304" pitchFamily="18" charset="0"/>
              </a:rPr>
              <a:t>Reflexionaremos  respecto a las posibilidades que otorgan los mandatos jurídicos en la planeación de territorio.</a:t>
            </a:r>
            <a:endParaRPr lang="es-MX"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600" dirty="0" smtClean="0">
                <a:effectLst/>
                <a:latin typeface="Arial" panose="020B0604020202020204" pitchFamily="34" charset="0"/>
                <a:ea typeface="Calibri" panose="020F0502020204030204" pitchFamily="34" charset="0"/>
                <a:cs typeface="Times New Roman" panose="02020603050405020304" pitchFamily="18" charset="0"/>
              </a:rPr>
              <a:t>Plantearemos propuestas que se estiman necesarias para abordar los ajustes institucionales, jurídicos y financieros.</a:t>
            </a:r>
            <a:endParaRPr lang="es-MX" sz="2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3083120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lnSpc>
                <a:spcPct val="107000"/>
              </a:lnSpc>
              <a:spcAft>
                <a:spcPts val="800"/>
              </a:spcAft>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En el Estado de México</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  contamos con normas jurídicas que fundamentan y dan vigencia a la planeación del desarrollo  a la que se suma una herramienta conductora de la planeación del desarrollo estatal, a los cuales se suman esquemas de planeación locales “planeación del desarrollo municipal”.</a:t>
            </a:r>
            <a:endParaRPr lang="es-MX"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Para ambos niveles de planeación,  la participación social constituye un factor que legitima y da fe a la buena conducción de las acciones expresadas en ambos documentos, sin embargo en el ámbito </a:t>
            </a:r>
            <a:r>
              <a:rPr lang="es-MX" sz="2000" dirty="0" smtClean="0">
                <a:latin typeface="Arial" panose="020B0604020202020204" pitchFamily="34" charset="0"/>
                <a:ea typeface="Calibri" panose="020F0502020204030204" pitchFamily="34" charset="0"/>
                <a:cs typeface="Times New Roman" panose="02020603050405020304" pitchFamily="18" charset="0"/>
              </a:rPr>
              <a:t>metropolitano</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 dichos instrumentos son poco efectivos para proyectar  el desarrollo de territorios que trasladando su ámbito administrativo-político en una integración </a:t>
            </a:r>
            <a:r>
              <a:rPr lang="es-MX" sz="2000" dirty="0" smtClean="0">
                <a:latin typeface="Arial" panose="020B0604020202020204" pitchFamily="34" charset="0"/>
                <a:ea typeface="Calibri" panose="020F0502020204030204" pitchFamily="34" charset="0"/>
                <a:cs typeface="Times New Roman" panose="02020603050405020304" pitchFamily="18" charset="0"/>
              </a:rPr>
              <a:t>metropolitana</a:t>
            </a:r>
            <a:r>
              <a:rPr lang="es-MX" sz="2000" dirty="0" smtClean="0">
                <a:effectLst/>
                <a:latin typeface="Arial" panose="020B0604020202020204" pitchFamily="34" charset="0"/>
                <a:ea typeface="Calibri" panose="020F0502020204030204" pitchFamily="34" charset="0"/>
                <a:cs typeface="Times New Roman" panose="02020603050405020304" pitchFamily="18" charset="0"/>
              </a:rPr>
              <a:t>, considerando como elemento sustancial la participación ciudadana.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6471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lnSpc>
                <a:spcPct val="107000"/>
              </a:lnSpc>
              <a:spcAft>
                <a:spcPts val="800"/>
              </a:spcAft>
              <a:buNone/>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 </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Base jurídica reglamentaria</a:t>
            </a:r>
            <a:endParaRPr lang="es-MX"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Constitución Política de los Estado Unidos Mexicanos</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Ley Federal de Planeación</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Ley Organiza de la Administración Pública Federal</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Constitución Política del Estado de México</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Ley de Planeación del Estado de México y Municipios</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Reglamento de la Ley de Planeación del Estado de México y Municipios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2988675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nSpc>
                <a:spcPct val="107000"/>
              </a:lnSpc>
              <a:spcAft>
                <a:spcPts val="800"/>
              </a:spcAft>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Constitución Política de los Estados Unidos Mexicanos</a:t>
            </a:r>
          </a:p>
          <a:p>
            <a:pPr algn="just">
              <a:lnSpc>
                <a:spcPct val="107000"/>
              </a:lnSpc>
              <a:spcAft>
                <a:spcPts val="800"/>
              </a:spcAft>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Es el ordenamiento superior del Estado Mexicano, en la cual se establecen los derechos y obligaciones esenciales de los ciudadanos o gobernantes; que en materia del desarrollo regional expresa lo siguiente.</a:t>
            </a:r>
            <a:endParaRPr lang="es-MX"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800" b="1" dirty="0" smtClean="0">
                <a:effectLst/>
                <a:latin typeface="Arial" panose="020B0604020202020204" pitchFamily="34" charset="0"/>
                <a:ea typeface="Calibri" panose="020F0502020204030204" pitchFamily="34" charset="0"/>
                <a:cs typeface="Times New Roman" panose="02020603050405020304" pitchFamily="18" charset="0"/>
              </a:rPr>
              <a:t>Artículo 26. </a:t>
            </a: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“El Estado organizará un Sistema de Planeación Democrática del Desarrollo Nacional que imprima solidez, dinamismo, permanencia y equidad al crecimiento de la economía para la independencia y la democratización política, social y cultural de la Nación”</a:t>
            </a:r>
          </a:p>
          <a:p>
            <a:pPr algn="just">
              <a:lnSpc>
                <a:spcPct val="107000"/>
              </a:lnSpc>
              <a:spcAft>
                <a:spcPts val="800"/>
              </a:spcAft>
            </a:pPr>
            <a:r>
              <a:rPr lang="es-MX" sz="1800" dirty="0" smtClean="0">
                <a:effectLst/>
                <a:latin typeface="Arial" panose="020B0604020202020204" pitchFamily="34" charset="0"/>
                <a:ea typeface="Calibri" panose="020F0502020204030204" pitchFamily="34" charset="0"/>
                <a:cs typeface="Times New Roman" panose="02020603050405020304" pitchFamily="18" charset="0"/>
              </a:rPr>
              <a:t>En el Sistema de Planeación Democrática, el Congreso de la Unión tendrá la intervención para impulsar el desarrollo regional de las zonas indígenas con el propósito de fortalecer las economías locales y mejorar las condiciones de vida de sus pueblos mediante acciones coordinadas entre los tres órdenes de gobierno, con la participación de las comunidades. Las autoridades municipales determinarán equitativamente las asignaciones presupuestales que las comunidades administrarán directamente para fines específicos.</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1543716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lnSpc>
                <a:spcPct val="107000"/>
              </a:lnSpc>
              <a:spcAft>
                <a:spcPts val="800"/>
              </a:spcAft>
            </a:pPr>
            <a:r>
              <a:rPr lang="es-MX" b="1" dirty="0" smtClean="0">
                <a:effectLst/>
                <a:latin typeface="Arial" panose="020B0604020202020204" pitchFamily="34" charset="0"/>
                <a:ea typeface="Calibri" panose="020F0502020204030204" pitchFamily="34" charset="0"/>
                <a:cs typeface="Times New Roman" panose="02020603050405020304" pitchFamily="18" charset="0"/>
              </a:rPr>
              <a:t>Ley Federal de Planeación</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MX" sz="1800" dirty="0" smtClean="0">
                <a:effectLst/>
                <a:latin typeface="Arial" panose="020B0604020202020204" pitchFamily="34" charset="0"/>
                <a:ea typeface="Calibri" panose="020F0502020204030204" pitchFamily="34" charset="0"/>
                <a:cs typeface="Arial" panose="020B0604020202020204" pitchFamily="34" charset="0"/>
              </a:rPr>
              <a:t>Las disposiciones de esta ley son de orden público e interés social y tienen por objeto establecer las normas y principios básicos conforme a los cuales se lleva a cabo la Planeación Nacional del Desarrollo  para lo cual corresponderá a las entidades federativas la proyección y coordinación de la planeación regional así como la elaboración e implementación de los proyectos específicos.</a:t>
            </a:r>
          </a:p>
          <a:p>
            <a:pPr marL="0" indent="0" algn="just">
              <a:buNone/>
            </a:pPr>
            <a:r>
              <a:rPr lang="es-MX" sz="1800" dirty="0" smtClean="0">
                <a:effectLst/>
                <a:latin typeface="Arial" panose="020B0604020202020204" pitchFamily="34" charset="0"/>
                <a:ea typeface="Calibri" panose="020F0502020204030204" pitchFamily="34" charset="0"/>
                <a:cs typeface="Arial" panose="020B0604020202020204" pitchFamily="34" charset="0"/>
              </a:rPr>
              <a:t>Establece que el Plan Nacional de Desarrollo se precisan los objetivos nacionales, estrategias y prioridades del desarrollo integral del país, contendrá previsiones sobre los recursos que son asignados a tales fines, determinarán los instrumentos y responsables de su ejecución,  establecerá los lineamientos de política de carácter global, sectorial y regional</a:t>
            </a:r>
            <a:r>
              <a:rPr lang="es-MX" sz="1800" dirty="0">
                <a:latin typeface="Arial" panose="020B0604020202020204" pitchFamily="34" charset="0"/>
                <a:ea typeface="Calibri" panose="020F0502020204030204" pitchFamily="34" charset="0"/>
                <a:cs typeface="Arial" panose="020B0604020202020204" pitchFamily="34" charset="0"/>
              </a:rPr>
              <a:t>.</a:t>
            </a:r>
            <a:endParaRPr lang="es-MX" sz="18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1543746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0" indent="0" algn="just">
              <a:buNone/>
            </a:pPr>
            <a:r>
              <a:rPr lang="es-MX" sz="2000" dirty="0" smtClean="0">
                <a:latin typeface="Arial" panose="020B0604020202020204" pitchFamily="34" charset="0"/>
                <a:cs typeface="Arial" panose="020B0604020202020204" pitchFamily="34" charset="0"/>
              </a:rPr>
              <a:t>.</a:t>
            </a:r>
          </a:p>
          <a:p>
            <a:pPr marL="0" indent="0" algn="just">
              <a:buNone/>
            </a:pPr>
            <a:endParaRPr lang="es-MX" sz="2000" dirty="0" smtClean="0">
              <a:latin typeface="Arial" panose="020B0604020202020204" pitchFamily="34" charset="0"/>
              <a:cs typeface="Arial" panose="020B0604020202020204" pitchFamily="34" charset="0"/>
            </a:endParaRPr>
          </a:p>
          <a:p>
            <a:pPr marL="0" indent="0" algn="just">
              <a:buNone/>
            </a:pPr>
            <a:r>
              <a:rPr lang="es-MX" sz="2000" b="1" dirty="0" smtClean="0">
                <a:effectLst/>
                <a:latin typeface="Arial" panose="020B0604020202020204" pitchFamily="34" charset="0"/>
                <a:ea typeface="Calibri" panose="020F0502020204030204" pitchFamily="34" charset="0"/>
              </a:rPr>
              <a:t>El artículo 27 </a:t>
            </a:r>
            <a:r>
              <a:rPr lang="es-MX" sz="2000" dirty="0" smtClean="0">
                <a:effectLst/>
                <a:latin typeface="Arial" panose="020B0604020202020204" pitchFamily="34" charset="0"/>
                <a:ea typeface="Calibri" panose="020F0502020204030204" pitchFamily="34" charset="0"/>
              </a:rPr>
              <a:t>señala que para la ejecución del plan y los programas sectoriales, institucionales, regionales y especiales, las dependencias y entidades elaborarán programas anuales, que incluirán los aspectos administrativos y de política económica y social correspondientes.</a:t>
            </a:r>
          </a:p>
          <a:p>
            <a:pPr marL="0" indent="0" algn="just">
              <a:buNone/>
            </a:pPr>
            <a:endParaRPr lang="es-MX" sz="2000" dirty="0">
              <a:latin typeface="Arial" panose="020B0604020202020204" pitchFamily="34" charset="0"/>
              <a:cs typeface="Arial" panose="020B0604020202020204" pitchFamily="34" charset="0"/>
            </a:endParaRPr>
          </a:p>
          <a:p>
            <a:pPr marL="0" indent="0" algn="just">
              <a:lnSpc>
                <a:spcPct val="107000"/>
              </a:lnSpc>
              <a:spcAft>
                <a:spcPts val="800"/>
              </a:spcAft>
              <a:buNone/>
            </a:pPr>
            <a:r>
              <a:rPr lang="es-MX" sz="2000" b="1" dirty="0" smtClean="0">
                <a:effectLst/>
                <a:latin typeface="Arial" panose="020B0604020202020204" pitchFamily="34" charset="0"/>
                <a:ea typeface="Calibri" panose="020F0502020204030204" pitchFamily="34" charset="0"/>
                <a:cs typeface="Times New Roman" panose="02020603050405020304" pitchFamily="18" charset="0"/>
              </a:rPr>
              <a:t>Constitución Política del Estado Libre y Soberano de México</a:t>
            </a:r>
            <a:endParaRPr lang="es-MX"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es-MX" sz="2000" dirty="0" smtClean="0">
                <a:effectLst/>
                <a:latin typeface="Arial" panose="020B0604020202020204" pitchFamily="34" charset="0"/>
                <a:ea typeface="Calibri" panose="020F0502020204030204" pitchFamily="34" charset="0"/>
              </a:rPr>
              <a:t>Como parte integral de la República Mexicana, el Estado de México es libre y soberano en lo que concierne a su régimen interior. El poder del ejecutivo del Estado, se deposita en el gobernador del Estado de México el cual tiene la facultad de planear y conducir el desarrollo integral del Estado en la esfera de sus competencias; establecer procedimientos de participación y de consulta popular en el Sistema de Planeación Democrática, y los criterios para la formulación, instrumentación, ejecución, control y evaluación del plan y los programas</a:t>
            </a:r>
            <a:endParaRPr lang="es-MX" sz="2000" dirty="0">
              <a:latin typeface="Arial" panose="020B0604020202020204" pitchFamily="34" charset="0"/>
              <a:cs typeface="Arial" panose="020B0604020202020204"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xmlns="" val="1726630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119</TotalTime>
  <Words>2967</Words>
  <Application>Microsoft Office PowerPoint</Application>
  <PresentationFormat>Personalizado</PresentationFormat>
  <Paragraphs>145</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Concurrencia</vt:lpstr>
      <vt:lpstr>Universidad Autónoma del Estado de México Facultad de Planeación Urbana y Regional </vt:lpstr>
      <vt:lpstr>Unidad l. Marco Jurídico de la Gestión Metropolitana</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l. Marco Jurídico de la Gestión Regional</dc:title>
  <dc:creator>minifresa</dc:creator>
  <cp:lastModifiedBy>Santiago</cp:lastModifiedBy>
  <cp:revision>36</cp:revision>
  <dcterms:created xsi:type="dcterms:W3CDTF">2013-09-17T00:30:37Z</dcterms:created>
  <dcterms:modified xsi:type="dcterms:W3CDTF">2016-10-10T16:54:40Z</dcterms:modified>
</cp:coreProperties>
</file>