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10" r:id="rId3"/>
    <p:sldId id="305" r:id="rId4"/>
    <p:sldId id="306" r:id="rId5"/>
    <p:sldId id="307" r:id="rId6"/>
    <p:sldId id="308" r:id="rId7"/>
    <p:sldId id="260" r:id="rId8"/>
    <p:sldId id="259" r:id="rId9"/>
    <p:sldId id="286" r:id="rId10"/>
    <p:sldId id="281" r:id="rId11"/>
    <p:sldId id="288" r:id="rId12"/>
    <p:sldId id="289" r:id="rId13"/>
    <p:sldId id="282" r:id="rId14"/>
    <p:sldId id="295" r:id="rId15"/>
    <p:sldId id="298" r:id="rId16"/>
    <p:sldId id="283" r:id="rId17"/>
    <p:sldId id="299" r:id="rId18"/>
    <p:sldId id="290" r:id="rId19"/>
    <p:sldId id="300" r:id="rId20"/>
    <p:sldId id="296" r:id="rId21"/>
    <p:sldId id="297" r:id="rId22"/>
    <p:sldId id="284" r:id="rId23"/>
    <p:sldId id="291" r:id="rId24"/>
    <p:sldId id="264" r:id="rId25"/>
    <p:sldId id="304" r:id="rId26"/>
    <p:sldId id="265" r:id="rId27"/>
    <p:sldId id="266" r:id="rId28"/>
    <p:sldId id="292" r:id="rId29"/>
    <p:sldId id="268" r:id="rId30"/>
    <p:sldId id="269" r:id="rId31"/>
    <p:sldId id="303" r:id="rId32"/>
    <p:sldId id="294" r:id="rId33"/>
    <p:sldId id="277" r:id="rId34"/>
    <p:sldId id="278" r:id="rId35"/>
    <p:sldId id="287" r:id="rId36"/>
    <p:sldId id="293" r:id="rId37"/>
    <p:sldId id="302" r:id="rId38"/>
    <p:sldId id="309" r:id="rId3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0" autoAdjust="0"/>
    <p:restoredTop sz="86463" autoAdjust="0"/>
  </p:normalViewPr>
  <p:slideViewPr>
    <p:cSldViewPr snapToGrid="0" snapToObjects="1">
      <p:cViewPr varScale="1">
        <p:scale>
          <a:sx n="85" d="100"/>
          <a:sy n="85" d="100"/>
        </p:scale>
        <p:origin x="-696"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725B2A-2F64-2448-A4D8-4F987E9A9DCE}" type="doc">
      <dgm:prSet loTypeId="urn:microsoft.com/office/officeart/2005/8/layout/pyramid3" loCatId="" qsTypeId="urn:microsoft.com/office/officeart/2005/8/quickstyle/3D3" qsCatId="3D" csTypeId="urn:microsoft.com/office/officeart/2005/8/colors/colorful3" csCatId="colorful" phldr="1"/>
      <dgm:spPr/>
      <dgm:t>
        <a:bodyPr/>
        <a:lstStyle/>
        <a:p>
          <a:endParaRPr lang="es-MX"/>
        </a:p>
      </dgm:t>
    </dgm:pt>
    <dgm:pt modelId="{204E683C-A710-4141-B2C7-2EFF547FBFCD}">
      <dgm:prSet phldrT="[Texto]" custT="1"/>
      <dgm:spPr/>
      <dgm:t>
        <a:bodyPr/>
        <a:lstStyle/>
        <a:p>
          <a:r>
            <a:rPr lang="es-MX" sz="4800" b="1" dirty="0" smtClean="0">
              <a:solidFill>
                <a:srgbClr val="FFFFFF"/>
              </a:solidFill>
            </a:rPr>
            <a:t>Charophyta</a:t>
          </a:r>
          <a:endParaRPr lang="es-MX" sz="4800" b="1" dirty="0">
            <a:solidFill>
              <a:srgbClr val="FFFFFF"/>
            </a:solidFill>
          </a:endParaRPr>
        </a:p>
      </dgm:t>
    </dgm:pt>
    <dgm:pt modelId="{F4FF90BD-CCFF-E640-9FFB-FE60991AAC52}" type="parTrans" cxnId="{4F532698-0CA6-0442-B4EF-E8CC2F0FED49}">
      <dgm:prSet/>
      <dgm:spPr/>
      <dgm:t>
        <a:bodyPr/>
        <a:lstStyle/>
        <a:p>
          <a:endParaRPr lang="es-MX"/>
        </a:p>
      </dgm:t>
    </dgm:pt>
    <dgm:pt modelId="{63862FC7-5840-2741-AFFC-9597DF916928}" type="sibTrans" cxnId="{4F532698-0CA6-0442-B4EF-E8CC2F0FED49}">
      <dgm:prSet/>
      <dgm:spPr/>
      <dgm:t>
        <a:bodyPr/>
        <a:lstStyle/>
        <a:p>
          <a:endParaRPr lang="es-MX"/>
        </a:p>
      </dgm:t>
    </dgm:pt>
    <dgm:pt modelId="{2B4EEA37-6502-A742-8D46-3A45FFC060DE}">
      <dgm:prSet phldrT="[Texto]"/>
      <dgm:spPr/>
      <dgm:t>
        <a:bodyPr/>
        <a:lstStyle/>
        <a:p>
          <a:r>
            <a:rPr lang="es-MX" dirty="0" smtClean="0"/>
            <a:t>Estructura</a:t>
          </a:r>
          <a:endParaRPr lang="es-MX" dirty="0"/>
        </a:p>
      </dgm:t>
    </dgm:pt>
    <dgm:pt modelId="{C93F7265-142B-C447-BA89-190DBE339D3C}" type="parTrans" cxnId="{5AE75671-CC37-D143-B655-5FD150978DB9}">
      <dgm:prSet/>
      <dgm:spPr/>
      <dgm:t>
        <a:bodyPr/>
        <a:lstStyle/>
        <a:p>
          <a:endParaRPr lang="es-MX"/>
        </a:p>
      </dgm:t>
    </dgm:pt>
    <dgm:pt modelId="{8D6CFB8E-1426-9D46-82B7-60DCB550CB3F}" type="sibTrans" cxnId="{5AE75671-CC37-D143-B655-5FD150978DB9}">
      <dgm:prSet/>
      <dgm:spPr/>
      <dgm:t>
        <a:bodyPr/>
        <a:lstStyle/>
        <a:p>
          <a:endParaRPr lang="es-MX"/>
        </a:p>
      </dgm:t>
    </dgm:pt>
    <dgm:pt modelId="{63E2D4AC-EB60-4042-87B8-E9D6B33AF2A5}">
      <dgm:prSet phldrT="[Texto]"/>
      <dgm:spPr/>
      <dgm:t>
        <a:bodyPr/>
        <a:lstStyle/>
        <a:p>
          <a:r>
            <a:rPr lang="es-MX" dirty="0" smtClean="0"/>
            <a:t>Diversidad</a:t>
          </a:r>
          <a:endParaRPr lang="es-MX" dirty="0"/>
        </a:p>
      </dgm:t>
    </dgm:pt>
    <dgm:pt modelId="{179B2573-6B7E-6D46-B812-72EAF93B7F7B}" type="parTrans" cxnId="{3722E76D-EC55-D645-9A9E-F708132C4F43}">
      <dgm:prSet/>
      <dgm:spPr/>
      <dgm:t>
        <a:bodyPr/>
        <a:lstStyle/>
        <a:p>
          <a:endParaRPr lang="es-MX"/>
        </a:p>
      </dgm:t>
    </dgm:pt>
    <dgm:pt modelId="{2ED846F9-328D-5748-8364-AA16071AB774}" type="sibTrans" cxnId="{3722E76D-EC55-D645-9A9E-F708132C4F43}">
      <dgm:prSet/>
      <dgm:spPr/>
      <dgm:t>
        <a:bodyPr/>
        <a:lstStyle/>
        <a:p>
          <a:endParaRPr lang="es-MX"/>
        </a:p>
      </dgm:t>
    </dgm:pt>
    <dgm:pt modelId="{9013C158-3C18-074C-8B20-FB116D020D9B}">
      <dgm:prSet/>
      <dgm:spPr/>
      <dgm:t>
        <a:bodyPr/>
        <a:lstStyle/>
        <a:p>
          <a:r>
            <a:rPr lang="es-MX" dirty="0" smtClean="0"/>
            <a:t>Niveles de organización</a:t>
          </a:r>
          <a:endParaRPr lang="es-MX" dirty="0"/>
        </a:p>
      </dgm:t>
    </dgm:pt>
    <dgm:pt modelId="{6D83081B-1D8A-4746-BF21-40DAA1B01C77}" type="parTrans" cxnId="{DAB07894-CC8C-074A-AE06-EC11DE56600C}">
      <dgm:prSet/>
      <dgm:spPr/>
      <dgm:t>
        <a:bodyPr/>
        <a:lstStyle/>
        <a:p>
          <a:endParaRPr lang="es-MX"/>
        </a:p>
      </dgm:t>
    </dgm:pt>
    <dgm:pt modelId="{21D3F5B3-CA2D-A34F-AB01-916AEC6060FE}" type="sibTrans" cxnId="{DAB07894-CC8C-074A-AE06-EC11DE56600C}">
      <dgm:prSet/>
      <dgm:spPr/>
      <dgm:t>
        <a:bodyPr/>
        <a:lstStyle/>
        <a:p>
          <a:endParaRPr lang="es-MX"/>
        </a:p>
      </dgm:t>
    </dgm:pt>
    <dgm:pt modelId="{FA2ED056-ECC2-2145-A1BC-DC72918158B6}">
      <dgm:prSet/>
      <dgm:spPr/>
      <dgm:t>
        <a:bodyPr/>
        <a:lstStyle/>
        <a:p>
          <a:r>
            <a:rPr lang="es-MX" dirty="0" smtClean="0"/>
            <a:t>Reproducción </a:t>
          </a:r>
          <a:endParaRPr lang="es-MX" dirty="0"/>
        </a:p>
      </dgm:t>
    </dgm:pt>
    <dgm:pt modelId="{27BE7150-8867-4C44-BB49-255EEB98F886}" type="parTrans" cxnId="{47928C45-16EF-5141-B437-41D92B22C7B4}">
      <dgm:prSet/>
      <dgm:spPr/>
      <dgm:t>
        <a:bodyPr/>
        <a:lstStyle/>
        <a:p>
          <a:endParaRPr lang="es-MX"/>
        </a:p>
      </dgm:t>
    </dgm:pt>
    <dgm:pt modelId="{BF596D29-667F-F04D-995B-E0729C139CC6}" type="sibTrans" cxnId="{47928C45-16EF-5141-B437-41D92B22C7B4}">
      <dgm:prSet/>
      <dgm:spPr/>
      <dgm:t>
        <a:bodyPr/>
        <a:lstStyle/>
        <a:p>
          <a:endParaRPr lang="es-MX"/>
        </a:p>
      </dgm:t>
    </dgm:pt>
    <dgm:pt modelId="{CB7CE554-52F3-3A4D-ACA6-2CA5D561A529}">
      <dgm:prSet/>
      <dgm:spPr/>
      <dgm:t>
        <a:bodyPr/>
        <a:lstStyle/>
        <a:p>
          <a:r>
            <a:rPr lang="es-MX" dirty="0" smtClean="0"/>
            <a:t>Ecología</a:t>
          </a:r>
          <a:endParaRPr lang="es-MX" dirty="0"/>
        </a:p>
      </dgm:t>
    </dgm:pt>
    <dgm:pt modelId="{85C48705-382E-614D-AE54-8892D4189350}" type="parTrans" cxnId="{9932E85D-1B1A-3649-95D1-8E3165224732}">
      <dgm:prSet/>
      <dgm:spPr/>
      <dgm:t>
        <a:bodyPr/>
        <a:lstStyle/>
        <a:p>
          <a:endParaRPr lang="es-MX"/>
        </a:p>
      </dgm:t>
    </dgm:pt>
    <dgm:pt modelId="{D068CD43-1AC9-0744-ADA3-DF444FE638DC}" type="sibTrans" cxnId="{9932E85D-1B1A-3649-95D1-8E3165224732}">
      <dgm:prSet/>
      <dgm:spPr/>
      <dgm:t>
        <a:bodyPr/>
        <a:lstStyle/>
        <a:p>
          <a:endParaRPr lang="es-MX"/>
        </a:p>
      </dgm:t>
    </dgm:pt>
    <dgm:pt modelId="{D6484079-0104-B648-AD25-BF61C6C0987A}">
      <dgm:prSet custT="1"/>
      <dgm:spPr/>
      <dgm:t>
        <a:bodyPr/>
        <a:lstStyle/>
        <a:p>
          <a:r>
            <a:rPr lang="es-MX" sz="1800" dirty="0" smtClean="0"/>
            <a:t>Origen </a:t>
          </a:r>
          <a:endParaRPr lang="es-MX" sz="2800" dirty="0"/>
        </a:p>
      </dgm:t>
    </dgm:pt>
    <dgm:pt modelId="{CDF266F1-61D0-4140-8308-2B50C3D2544F}" type="parTrans" cxnId="{AEEB60FF-BACA-9342-AB70-A408811407D8}">
      <dgm:prSet/>
      <dgm:spPr/>
      <dgm:t>
        <a:bodyPr/>
        <a:lstStyle/>
        <a:p>
          <a:endParaRPr lang="es-MX"/>
        </a:p>
      </dgm:t>
    </dgm:pt>
    <dgm:pt modelId="{19A10DBD-3906-E644-85C9-ECC88ABAAE12}" type="sibTrans" cxnId="{AEEB60FF-BACA-9342-AB70-A408811407D8}">
      <dgm:prSet/>
      <dgm:spPr/>
      <dgm:t>
        <a:bodyPr/>
        <a:lstStyle/>
        <a:p>
          <a:endParaRPr lang="es-MX"/>
        </a:p>
      </dgm:t>
    </dgm:pt>
    <dgm:pt modelId="{24A07E36-F230-284B-B874-62EA7D6081EA}" type="pres">
      <dgm:prSet presAssocID="{AE725B2A-2F64-2448-A4D8-4F987E9A9DCE}" presName="Name0" presStyleCnt="0">
        <dgm:presLayoutVars>
          <dgm:dir/>
          <dgm:animLvl val="lvl"/>
          <dgm:resizeHandles val="exact"/>
        </dgm:presLayoutVars>
      </dgm:prSet>
      <dgm:spPr/>
      <dgm:t>
        <a:bodyPr/>
        <a:lstStyle/>
        <a:p>
          <a:endParaRPr lang="es-MX"/>
        </a:p>
      </dgm:t>
    </dgm:pt>
    <dgm:pt modelId="{F8FA1FA5-3518-B94F-AB85-CE27B12E6614}" type="pres">
      <dgm:prSet presAssocID="{204E683C-A710-4141-B2C7-2EFF547FBFCD}" presName="Name8" presStyleCnt="0"/>
      <dgm:spPr/>
    </dgm:pt>
    <dgm:pt modelId="{CA0210F8-ABE9-1E4C-A1F7-9EB4EB24FA61}" type="pres">
      <dgm:prSet presAssocID="{204E683C-A710-4141-B2C7-2EFF547FBFCD}" presName="level" presStyleLbl="node1" presStyleIdx="0" presStyleCnt="7" custLinFactNeighborX="-1978">
        <dgm:presLayoutVars>
          <dgm:chMax val="1"/>
          <dgm:bulletEnabled val="1"/>
        </dgm:presLayoutVars>
      </dgm:prSet>
      <dgm:spPr/>
      <dgm:t>
        <a:bodyPr/>
        <a:lstStyle/>
        <a:p>
          <a:endParaRPr lang="es-MX"/>
        </a:p>
      </dgm:t>
    </dgm:pt>
    <dgm:pt modelId="{6B4FE612-EF1E-034E-8A8A-85FDDAF90722}" type="pres">
      <dgm:prSet presAssocID="{204E683C-A710-4141-B2C7-2EFF547FBFCD}" presName="levelTx" presStyleLbl="revTx" presStyleIdx="0" presStyleCnt="0">
        <dgm:presLayoutVars>
          <dgm:chMax val="1"/>
          <dgm:bulletEnabled val="1"/>
        </dgm:presLayoutVars>
      </dgm:prSet>
      <dgm:spPr/>
      <dgm:t>
        <a:bodyPr/>
        <a:lstStyle/>
        <a:p>
          <a:endParaRPr lang="es-MX"/>
        </a:p>
      </dgm:t>
    </dgm:pt>
    <dgm:pt modelId="{05F9EFD6-ADCB-D342-B700-1D13DCB1492A}" type="pres">
      <dgm:prSet presAssocID="{2B4EEA37-6502-A742-8D46-3A45FFC060DE}" presName="Name8" presStyleCnt="0"/>
      <dgm:spPr/>
    </dgm:pt>
    <dgm:pt modelId="{16435365-2199-F14C-BA16-05435DAA0D86}" type="pres">
      <dgm:prSet presAssocID="{2B4EEA37-6502-A742-8D46-3A45FFC060DE}" presName="level" presStyleLbl="node1" presStyleIdx="1" presStyleCnt="7">
        <dgm:presLayoutVars>
          <dgm:chMax val="1"/>
          <dgm:bulletEnabled val="1"/>
        </dgm:presLayoutVars>
      </dgm:prSet>
      <dgm:spPr/>
      <dgm:t>
        <a:bodyPr/>
        <a:lstStyle/>
        <a:p>
          <a:endParaRPr lang="es-MX"/>
        </a:p>
      </dgm:t>
    </dgm:pt>
    <dgm:pt modelId="{D2CF70E2-173A-9942-9C9F-8541B3F9CFD4}" type="pres">
      <dgm:prSet presAssocID="{2B4EEA37-6502-A742-8D46-3A45FFC060DE}" presName="levelTx" presStyleLbl="revTx" presStyleIdx="0" presStyleCnt="0">
        <dgm:presLayoutVars>
          <dgm:chMax val="1"/>
          <dgm:bulletEnabled val="1"/>
        </dgm:presLayoutVars>
      </dgm:prSet>
      <dgm:spPr/>
      <dgm:t>
        <a:bodyPr/>
        <a:lstStyle/>
        <a:p>
          <a:endParaRPr lang="es-MX"/>
        </a:p>
      </dgm:t>
    </dgm:pt>
    <dgm:pt modelId="{46BCDDDE-2418-1049-BBB3-7DA666F18802}" type="pres">
      <dgm:prSet presAssocID="{63E2D4AC-EB60-4042-87B8-E9D6B33AF2A5}" presName="Name8" presStyleCnt="0"/>
      <dgm:spPr/>
    </dgm:pt>
    <dgm:pt modelId="{A9502320-ED50-E243-BACA-6A6E2E9B31E4}" type="pres">
      <dgm:prSet presAssocID="{63E2D4AC-EB60-4042-87B8-E9D6B33AF2A5}" presName="level" presStyleLbl="node1" presStyleIdx="2" presStyleCnt="7">
        <dgm:presLayoutVars>
          <dgm:chMax val="1"/>
          <dgm:bulletEnabled val="1"/>
        </dgm:presLayoutVars>
      </dgm:prSet>
      <dgm:spPr/>
      <dgm:t>
        <a:bodyPr/>
        <a:lstStyle/>
        <a:p>
          <a:endParaRPr lang="es-MX"/>
        </a:p>
      </dgm:t>
    </dgm:pt>
    <dgm:pt modelId="{87EBBDAF-BCB3-3B4A-AB28-0AA014EF9EB6}" type="pres">
      <dgm:prSet presAssocID="{63E2D4AC-EB60-4042-87B8-E9D6B33AF2A5}" presName="levelTx" presStyleLbl="revTx" presStyleIdx="0" presStyleCnt="0">
        <dgm:presLayoutVars>
          <dgm:chMax val="1"/>
          <dgm:bulletEnabled val="1"/>
        </dgm:presLayoutVars>
      </dgm:prSet>
      <dgm:spPr/>
      <dgm:t>
        <a:bodyPr/>
        <a:lstStyle/>
        <a:p>
          <a:endParaRPr lang="es-MX"/>
        </a:p>
      </dgm:t>
    </dgm:pt>
    <dgm:pt modelId="{11625D16-F3FC-8648-9423-3AC889C8F457}" type="pres">
      <dgm:prSet presAssocID="{9013C158-3C18-074C-8B20-FB116D020D9B}" presName="Name8" presStyleCnt="0"/>
      <dgm:spPr/>
    </dgm:pt>
    <dgm:pt modelId="{AB129DA0-AB1F-5140-979C-692059EA0B6F}" type="pres">
      <dgm:prSet presAssocID="{9013C158-3C18-074C-8B20-FB116D020D9B}" presName="level" presStyleLbl="node1" presStyleIdx="3" presStyleCnt="7">
        <dgm:presLayoutVars>
          <dgm:chMax val="1"/>
          <dgm:bulletEnabled val="1"/>
        </dgm:presLayoutVars>
      </dgm:prSet>
      <dgm:spPr/>
      <dgm:t>
        <a:bodyPr/>
        <a:lstStyle/>
        <a:p>
          <a:endParaRPr lang="es-MX"/>
        </a:p>
      </dgm:t>
    </dgm:pt>
    <dgm:pt modelId="{9ED59A0B-024E-644E-9CFA-C27ACE4BFC3C}" type="pres">
      <dgm:prSet presAssocID="{9013C158-3C18-074C-8B20-FB116D020D9B}" presName="levelTx" presStyleLbl="revTx" presStyleIdx="0" presStyleCnt="0">
        <dgm:presLayoutVars>
          <dgm:chMax val="1"/>
          <dgm:bulletEnabled val="1"/>
        </dgm:presLayoutVars>
      </dgm:prSet>
      <dgm:spPr/>
      <dgm:t>
        <a:bodyPr/>
        <a:lstStyle/>
        <a:p>
          <a:endParaRPr lang="es-MX"/>
        </a:p>
      </dgm:t>
    </dgm:pt>
    <dgm:pt modelId="{337C032D-8653-5F49-B246-7FE42F6F38FA}" type="pres">
      <dgm:prSet presAssocID="{FA2ED056-ECC2-2145-A1BC-DC72918158B6}" presName="Name8" presStyleCnt="0"/>
      <dgm:spPr/>
    </dgm:pt>
    <dgm:pt modelId="{8EE23D57-B821-5444-A4F8-89DAEE0536B1}" type="pres">
      <dgm:prSet presAssocID="{FA2ED056-ECC2-2145-A1BC-DC72918158B6}" presName="level" presStyleLbl="node1" presStyleIdx="4" presStyleCnt="7">
        <dgm:presLayoutVars>
          <dgm:chMax val="1"/>
          <dgm:bulletEnabled val="1"/>
        </dgm:presLayoutVars>
      </dgm:prSet>
      <dgm:spPr/>
      <dgm:t>
        <a:bodyPr/>
        <a:lstStyle/>
        <a:p>
          <a:endParaRPr lang="es-MX"/>
        </a:p>
      </dgm:t>
    </dgm:pt>
    <dgm:pt modelId="{8783FE45-308B-1947-B10A-5F33D6BC5A6E}" type="pres">
      <dgm:prSet presAssocID="{FA2ED056-ECC2-2145-A1BC-DC72918158B6}" presName="levelTx" presStyleLbl="revTx" presStyleIdx="0" presStyleCnt="0">
        <dgm:presLayoutVars>
          <dgm:chMax val="1"/>
          <dgm:bulletEnabled val="1"/>
        </dgm:presLayoutVars>
      </dgm:prSet>
      <dgm:spPr/>
      <dgm:t>
        <a:bodyPr/>
        <a:lstStyle/>
        <a:p>
          <a:endParaRPr lang="es-MX"/>
        </a:p>
      </dgm:t>
    </dgm:pt>
    <dgm:pt modelId="{DDE3468D-33AF-4841-B901-DD978D5E22D6}" type="pres">
      <dgm:prSet presAssocID="{CB7CE554-52F3-3A4D-ACA6-2CA5D561A529}" presName="Name8" presStyleCnt="0"/>
      <dgm:spPr/>
    </dgm:pt>
    <dgm:pt modelId="{75F9BDCE-3C36-7548-A835-49573F56E822}" type="pres">
      <dgm:prSet presAssocID="{CB7CE554-52F3-3A4D-ACA6-2CA5D561A529}" presName="level" presStyleLbl="node1" presStyleIdx="5" presStyleCnt="7">
        <dgm:presLayoutVars>
          <dgm:chMax val="1"/>
          <dgm:bulletEnabled val="1"/>
        </dgm:presLayoutVars>
      </dgm:prSet>
      <dgm:spPr/>
      <dgm:t>
        <a:bodyPr/>
        <a:lstStyle/>
        <a:p>
          <a:endParaRPr lang="es-MX"/>
        </a:p>
      </dgm:t>
    </dgm:pt>
    <dgm:pt modelId="{1C793DC5-41F2-124B-9456-626EBD6DF70C}" type="pres">
      <dgm:prSet presAssocID="{CB7CE554-52F3-3A4D-ACA6-2CA5D561A529}" presName="levelTx" presStyleLbl="revTx" presStyleIdx="0" presStyleCnt="0">
        <dgm:presLayoutVars>
          <dgm:chMax val="1"/>
          <dgm:bulletEnabled val="1"/>
        </dgm:presLayoutVars>
      </dgm:prSet>
      <dgm:spPr/>
      <dgm:t>
        <a:bodyPr/>
        <a:lstStyle/>
        <a:p>
          <a:endParaRPr lang="es-MX"/>
        </a:p>
      </dgm:t>
    </dgm:pt>
    <dgm:pt modelId="{BAF9F635-EEA3-6949-87E7-E051DA891FCA}" type="pres">
      <dgm:prSet presAssocID="{D6484079-0104-B648-AD25-BF61C6C0987A}" presName="Name8" presStyleCnt="0"/>
      <dgm:spPr/>
    </dgm:pt>
    <dgm:pt modelId="{2A9CB735-EE51-EC43-8998-1136F4B35824}" type="pres">
      <dgm:prSet presAssocID="{D6484079-0104-B648-AD25-BF61C6C0987A}" presName="level" presStyleLbl="node1" presStyleIdx="6" presStyleCnt="7">
        <dgm:presLayoutVars>
          <dgm:chMax val="1"/>
          <dgm:bulletEnabled val="1"/>
        </dgm:presLayoutVars>
      </dgm:prSet>
      <dgm:spPr/>
      <dgm:t>
        <a:bodyPr/>
        <a:lstStyle/>
        <a:p>
          <a:endParaRPr lang="es-MX"/>
        </a:p>
      </dgm:t>
    </dgm:pt>
    <dgm:pt modelId="{CB6E4A88-A449-EE4A-ADFD-BEB6C42C95D9}" type="pres">
      <dgm:prSet presAssocID="{D6484079-0104-B648-AD25-BF61C6C0987A}" presName="levelTx" presStyleLbl="revTx" presStyleIdx="0" presStyleCnt="0">
        <dgm:presLayoutVars>
          <dgm:chMax val="1"/>
          <dgm:bulletEnabled val="1"/>
        </dgm:presLayoutVars>
      </dgm:prSet>
      <dgm:spPr/>
      <dgm:t>
        <a:bodyPr/>
        <a:lstStyle/>
        <a:p>
          <a:endParaRPr lang="es-MX"/>
        </a:p>
      </dgm:t>
    </dgm:pt>
  </dgm:ptLst>
  <dgm:cxnLst>
    <dgm:cxn modelId="{EE64340D-6817-3F42-9B1F-0B3DD42F973B}" type="presOf" srcId="{FA2ED056-ECC2-2145-A1BC-DC72918158B6}" destId="{8EE23D57-B821-5444-A4F8-89DAEE0536B1}" srcOrd="0" destOrd="0" presId="urn:microsoft.com/office/officeart/2005/8/layout/pyramid3"/>
    <dgm:cxn modelId="{4F532698-0CA6-0442-B4EF-E8CC2F0FED49}" srcId="{AE725B2A-2F64-2448-A4D8-4F987E9A9DCE}" destId="{204E683C-A710-4141-B2C7-2EFF547FBFCD}" srcOrd="0" destOrd="0" parTransId="{F4FF90BD-CCFF-E640-9FFB-FE60991AAC52}" sibTransId="{63862FC7-5840-2741-AFFC-9597DF916928}"/>
    <dgm:cxn modelId="{E3A055A7-91A6-A742-BA85-ED767317A258}" type="presOf" srcId="{63E2D4AC-EB60-4042-87B8-E9D6B33AF2A5}" destId="{A9502320-ED50-E243-BACA-6A6E2E9B31E4}" srcOrd="0" destOrd="0" presId="urn:microsoft.com/office/officeart/2005/8/layout/pyramid3"/>
    <dgm:cxn modelId="{DEDB6B94-10A2-3144-9A39-038E414003B2}" type="presOf" srcId="{2B4EEA37-6502-A742-8D46-3A45FFC060DE}" destId="{16435365-2199-F14C-BA16-05435DAA0D86}" srcOrd="0" destOrd="0" presId="urn:microsoft.com/office/officeart/2005/8/layout/pyramid3"/>
    <dgm:cxn modelId="{3722E76D-EC55-D645-9A9E-F708132C4F43}" srcId="{AE725B2A-2F64-2448-A4D8-4F987E9A9DCE}" destId="{63E2D4AC-EB60-4042-87B8-E9D6B33AF2A5}" srcOrd="2" destOrd="0" parTransId="{179B2573-6B7E-6D46-B812-72EAF93B7F7B}" sibTransId="{2ED846F9-328D-5748-8364-AA16071AB774}"/>
    <dgm:cxn modelId="{AEEB60FF-BACA-9342-AB70-A408811407D8}" srcId="{AE725B2A-2F64-2448-A4D8-4F987E9A9DCE}" destId="{D6484079-0104-B648-AD25-BF61C6C0987A}" srcOrd="6" destOrd="0" parTransId="{CDF266F1-61D0-4140-8308-2B50C3D2544F}" sibTransId="{19A10DBD-3906-E644-85C9-ECC88ABAAE12}"/>
    <dgm:cxn modelId="{A6CA2708-D373-6649-8FA2-E6D84BF17199}" type="presOf" srcId="{9013C158-3C18-074C-8B20-FB116D020D9B}" destId="{9ED59A0B-024E-644E-9CFA-C27ACE4BFC3C}" srcOrd="1" destOrd="0" presId="urn:microsoft.com/office/officeart/2005/8/layout/pyramid3"/>
    <dgm:cxn modelId="{A67A49B4-D4FD-384B-9BA5-3BA67EEFEF73}" type="presOf" srcId="{D6484079-0104-B648-AD25-BF61C6C0987A}" destId="{2A9CB735-EE51-EC43-8998-1136F4B35824}" srcOrd="0" destOrd="0" presId="urn:microsoft.com/office/officeart/2005/8/layout/pyramid3"/>
    <dgm:cxn modelId="{56EAC9A6-4705-6242-9250-05EA4BF03352}" type="presOf" srcId="{2B4EEA37-6502-A742-8D46-3A45FFC060DE}" destId="{D2CF70E2-173A-9942-9C9F-8541B3F9CFD4}" srcOrd="1" destOrd="0" presId="urn:microsoft.com/office/officeart/2005/8/layout/pyramid3"/>
    <dgm:cxn modelId="{83D8B9D5-8C86-754B-B08C-EE9B9AD217D1}" type="presOf" srcId="{63E2D4AC-EB60-4042-87B8-E9D6B33AF2A5}" destId="{87EBBDAF-BCB3-3B4A-AB28-0AA014EF9EB6}" srcOrd="1" destOrd="0" presId="urn:microsoft.com/office/officeart/2005/8/layout/pyramid3"/>
    <dgm:cxn modelId="{E70C4178-D060-384F-A0E0-7F05CDB97AB9}" type="presOf" srcId="{9013C158-3C18-074C-8B20-FB116D020D9B}" destId="{AB129DA0-AB1F-5140-979C-692059EA0B6F}" srcOrd="0" destOrd="0" presId="urn:microsoft.com/office/officeart/2005/8/layout/pyramid3"/>
    <dgm:cxn modelId="{5AE75671-CC37-D143-B655-5FD150978DB9}" srcId="{AE725B2A-2F64-2448-A4D8-4F987E9A9DCE}" destId="{2B4EEA37-6502-A742-8D46-3A45FFC060DE}" srcOrd="1" destOrd="0" parTransId="{C93F7265-142B-C447-BA89-190DBE339D3C}" sibTransId="{8D6CFB8E-1426-9D46-82B7-60DCB550CB3F}"/>
    <dgm:cxn modelId="{47928C45-16EF-5141-B437-41D92B22C7B4}" srcId="{AE725B2A-2F64-2448-A4D8-4F987E9A9DCE}" destId="{FA2ED056-ECC2-2145-A1BC-DC72918158B6}" srcOrd="4" destOrd="0" parTransId="{27BE7150-8867-4C44-BB49-255EEB98F886}" sibTransId="{BF596D29-667F-F04D-995B-E0729C139CC6}"/>
    <dgm:cxn modelId="{DFCB7765-5083-124A-B1C7-3C1CB29059F3}" type="presOf" srcId="{D6484079-0104-B648-AD25-BF61C6C0987A}" destId="{CB6E4A88-A449-EE4A-ADFD-BEB6C42C95D9}" srcOrd="1" destOrd="0" presId="urn:microsoft.com/office/officeart/2005/8/layout/pyramid3"/>
    <dgm:cxn modelId="{07FAEA4A-A082-9C49-91C6-785D656C136C}" type="presOf" srcId="{CB7CE554-52F3-3A4D-ACA6-2CA5D561A529}" destId="{1C793DC5-41F2-124B-9456-626EBD6DF70C}" srcOrd="1" destOrd="0" presId="urn:microsoft.com/office/officeart/2005/8/layout/pyramid3"/>
    <dgm:cxn modelId="{3F428A7A-F8A2-BA4E-A328-3AB9E2D92B72}" type="presOf" srcId="{204E683C-A710-4141-B2C7-2EFF547FBFCD}" destId="{6B4FE612-EF1E-034E-8A8A-85FDDAF90722}" srcOrd="1" destOrd="0" presId="urn:microsoft.com/office/officeart/2005/8/layout/pyramid3"/>
    <dgm:cxn modelId="{EE3EBB6A-927C-D74B-AFF2-CA01C7632BC3}" type="presOf" srcId="{AE725B2A-2F64-2448-A4D8-4F987E9A9DCE}" destId="{24A07E36-F230-284B-B874-62EA7D6081EA}" srcOrd="0" destOrd="0" presId="urn:microsoft.com/office/officeart/2005/8/layout/pyramid3"/>
    <dgm:cxn modelId="{DAB07894-CC8C-074A-AE06-EC11DE56600C}" srcId="{AE725B2A-2F64-2448-A4D8-4F987E9A9DCE}" destId="{9013C158-3C18-074C-8B20-FB116D020D9B}" srcOrd="3" destOrd="0" parTransId="{6D83081B-1D8A-4746-BF21-40DAA1B01C77}" sibTransId="{21D3F5B3-CA2D-A34F-AB01-916AEC6060FE}"/>
    <dgm:cxn modelId="{0692D6E5-CD5E-B049-A3E9-FC5A2633169D}" type="presOf" srcId="{CB7CE554-52F3-3A4D-ACA6-2CA5D561A529}" destId="{75F9BDCE-3C36-7548-A835-49573F56E822}" srcOrd="0" destOrd="0" presId="urn:microsoft.com/office/officeart/2005/8/layout/pyramid3"/>
    <dgm:cxn modelId="{F5458018-8E78-E042-B7CD-1B0A3B41E44F}" type="presOf" srcId="{FA2ED056-ECC2-2145-A1BC-DC72918158B6}" destId="{8783FE45-308B-1947-B10A-5F33D6BC5A6E}" srcOrd="1" destOrd="0" presId="urn:microsoft.com/office/officeart/2005/8/layout/pyramid3"/>
    <dgm:cxn modelId="{9932E85D-1B1A-3649-95D1-8E3165224732}" srcId="{AE725B2A-2F64-2448-A4D8-4F987E9A9DCE}" destId="{CB7CE554-52F3-3A4D-ACA6-2CA5D561A529}" srcOrd="5" destOrd="0" parTransId="{85C48705-382E-614D-AE54-8892D4189350}" sibTransId="{D068CD43-1AC9-0744-ADA3-DF444FE638DC}"/>
    <dgm:cxn modelId="{59520DA7-66B3-2148-AEEA-AD0BE71B524A}" type="presOf" srcId="{204E683C-A710-4141-B2C7-2EFF547FBFCD}" destId="{CA0210F8-ABE9-1E4C-A1F7-9EB4EB24FA61}" srcOrd="0" destOrd="0" presId="urn:microsoft.com/office/officeart/2005/8/layout/pyramid3"/>
    <dgm:cxn modelId="{B9A542BE-D348-1643-BB05-C6ED067CC413}" type="presParOf" srcId="{24A07E36-F230-284B-B874-62EA7D6081EA}" destId="{F8FA1FA5-3518-B94F-AB85-CE27B12E6614}" srcOrd="0" destOrd="0" presId="urn:microsoft.com/office/officeart/2005/8/layout/pyramid3"/>
    <dgm:cxn modelId="{9DA28EA4-9E4D-D244-B289-FEDEF5B3F767}" type="presParOf" srcId="{F8FA1FA5-3518-B94F-AB85-CE27B12E6614}" destId="{CA0210F8-ABE9-1E4C-A1F7-9EB4EB24FA61}" srcOrd="0" destOrd="0" presId="urn:microsoft.com/office/officeart/2005/8/layout/pyramid3"/>
    <dgm:cxn modelId="{558129D5-A9AC-794D-B573-DC69D14C7B29}" type="presParOf" srcId="{F8FA1FA5-3518-B94F-AB85-CE27B12E6614}" destId="{6B4FE612-EF1E-034E-8A8A-85FDDAF90722}" srcOrd="1" destOrd="0" presId="urn:microsoft.com/office/officeart/2005/8/layout/pyramid3"/>
    <dgm:cxn modelId="{C034120E-009D-7544-A5E8-EA483693E40A}" type="presParOf" srcId="{24A07E36-F230-284B-B874-62EA7D6081EA}" destId="{05F9EFD6-ADCB-D342-B700-1D13DCB1492A}" srcOrd="1" destOrd="0" presId="urn:microsoft.com/office/officeart/2005/8/layout/pyramid3"/>
    <dgm:cxn modelId="{0E97388C-DF5B-3547-9198-E294058C83B6}" type="presParOf" srcId="{05F9EFD6-ADCB-D342-B700-1D13DCB1492A}" destId="{16435365-2199-F14C-BA16-05435DAA0D86}" srcOrd="0" destOrd="0" presId="urn:microsoft.com/office/officeart/2005/8/layout/pyramid3"/>
    <dgm:cxn modelId="{82D07044-141C-E940-B59A-54AD83D1391D}" type="presParOf" srcId="{05F9EFD6-ADCB-D342-B700-1D13DCB1492A}" destId="{D2CF70E2-173A-9942-9C9F-8541B3F9CFD4}" srcOrd="1" destOrd="0" presId="urn:microsoft.com/office/officeart/2005/8/layout/pyramid3"/>
    <dgm:cxn modelId="{C9FF0812-F150-F144-B0B9-C99EF2A665BA}" type="presParOf" srcId="{24A07E36-F230-284B-B874-62EA7D6081EA}" destId="{46BCDDDE-2418-1049-BBB3-7DA666F18802}" srcOrd="2" destOrd="0" presId="urn:microsoft.com/office/officeart/2005/8/layout/pyramid3"/>
    <dgm:cxn modelId="{3C507B16-EE1C-DD4A-A18F-0ACA5F79020D}" type="presParOf" srcId="{46BCDDDE-2418-1049-BBB3-7DA666F18802}" destId="{A9502320-ED50-E243-BACA-6A6E2E9B31E4}" srcOrd="0" destOrd="0" presId="urn:microsoft.com/office/officeart/2005/8/layout/pyramid3"/>
    <dgm:cxn modelId="{47D9BB2E-6133-E147-96FC-F958F5BB4FA0}" type="presParOf" srcId="{46BCDDDE-2418-1049-BBB3-7DA666F18802}" destId="{87EBBDAF-BCB3-3B4A-AB28-0AA014EF9EB6}" srcOrd="1" destOrd="0" presId="urn:microsoft.com/office/officeart/2005/8/layout/pyramid3"/>
    <dgm:cxn modelId="{B9894DAA-C0B2-DF4E-802F-C2F918F26CAC}" type="presParOf" srcId="{24A07E36-F230-284B-B874-62EA7D6081EA}" destId="{11625D16-F3FC-8648-9423-3AC889C8F457}" srcOrd="3" destOrd="0" presId="urn:microsoft.com/office/officeart/2005/8/layout/pyramid3"/>
    <dgm:cxn modelId="{5CE520A2-135C-BA43-AE40-B63B6BC09959}" type="presParOf" srcId="{11625D16-F3FC-8648-9423-3AC889C8F457}" destId="{AB129DA0-AB1F-5140-979C-692059EA0B6F}" srcOrd="0" destOrd="0" presId="urn:microsoft.com/office/officeart/2005/8/layout/pyramid3"/>
    <dgm:cxn modelId="{6F647A68-BFB8-7446-8998-BC4125F109A1}" type="presParOf" srcId="{11625D16-F3FC-8648-9423-3AC889C8F457}" destId="{9ED59A0B-024E-644E-9CFA-C27ACE4BFC3C}" srcOrd="1" destOrd="0" presId="urn:microsoft.com/office/officeart/2005/8/layout/pyramid3"/>
    <dgm:cxn modelId="{90110255-52AB-4140-9DE1-C6815D46A4AC}" type="presParOf" srcId="{24A07E36-F230-284B-B874-62EA7D6081EA}" destId="{337C032D-8653-5F49-B246-7FE42F6F38FA}" srcOrd="4" destOrd="0" presId="urn:microsoft.com/office/officeart/2005/8/layout/pyramid3"/>
    <dgm:cxn modelId="{30443DEE-9B1D-9D47-8A2F-07218744BE7C}" type="presParOf" srcId="{337C032D-8653-5F49-B246-7FE42F6F38FA}" destId="{8EE23D57-B821-5444-A4F8-89DAEE0536B1}" srcOrd="0" destOrd="0" presId="urn:microsoft.com/office/officeart/2005/8/layout/pyramid3"/>
    <dgm:cxn modelId="{8754141C-9F49-E742-ACEC-25D886F63DAF}" type="presParOf" srcId="{337C032D-8653-5F49-B246-7FE42F6F38FA}" destId="{8783FE45-308B-1947-B10A-5F33D6BC5A6E}" srcOrd="1" destOrd="0" presId="urn:microsoft.com/office/officeart/2005/8/layout/pyramid3"/>
    <dgm:cxn modelId="{FAF4D716-0E27-A747-A00E-61405AB92D9C}" type="presParOf" srcId="{24A07E36-F230-284B-B874-62EA7D6081EA}" destId="{DDE3468D-33AF-4841-B901-DD978D5E22D6}" srcOrd="5" destOrd="0" presId="urn:microsoft.com/office/officeart/2005/8/layout/pyramid3"/>
    <dgm:cxn modelId="{E7FAB45B-3646-E241-9FFC-1F464EA40582}" type="presParOf" srcId="{DDE3468D-33AF-4841-B901-DD978D5E22D6}" destId="{75F9BDCE-3C36-7548-A835-49573F56E822}" srcOrd="0" destOrd="0" presId="urn:microsoft.com/office/officeart/2005/8/layout/pyramid3"/>
    <dgm:cxn modelId="{BAB85486-E5E2-834A-9F22-AA42ED3CDAF0}" type="presParOf" srcId="{DDE3468D-33AF-4841-B901-DD978D5E22D6}" destId="{1C793DC5-41F2-124B-9456-626EBD6DF70C}" srcOrd="1" destOrd="0" presId="urn:microsoft.com/office/officeart/2005/8/layout/pyramid3"/>
    <dgm:cxn modelId="{030F463A-714A-8E4C-B321-02443CB9B16B}" type="presParOf" srcId="{24A07E36-F230-284B-B874-62EA7D6081EA}" destId="{BAF9F635-EEA3-6949-87E7-E051DA891FCA}" srcOrd="6" destOrd="0" presId="urn:microsoft.com/office/officeart/2005/8/layout/pyramid3"/>
    <dgm:cxn modelId="{71970EFB-CDB3-7C41-8D7A-D7C39B0C38F6}" type="presParOf" srcId="{BAF9F635-EEA3-6949-87E7-E051DA891FCA}" destId="{2A9CB735-EE51-EC43-8998-1136F4B35824}" srcOrd="0" destOrd="0" presId="urn:microsoft.com/office/officeart/2005/8/layout/pyramid3"/>
    <dgm:cxn modelId="{6933ACC6-68D3-9941-93BF-A3D034EA9666}" type="presParOf" srcId="{BAF9F635-EEA3-6949-87E7-E051DA891FCA}" destId="{CB6E4A88-A449-EE4A-ADFD-BEB6C42C95D9}" srcOrd="1" destOrd="0" presId="urn:microsoft.com/office/officeart/2005/8/layout/pyramid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0210F8-ABE9-1E4C-A1F7-9EB4EB24FA61}">
      <dsp:nvSpPr>
        <dsp:cNvPr id="0" name=""/>
        <dsp:cNvSpPr/>
      </dsp:nvSpPr>
      <dsp:spPr>
        <a:xfrm rot="10800000">
          <a:off x="0" y="0"/>
          <a:ext cx="8460432" cy="864096"/>
        </a:xfrm>
        <a:prstGeom prst="trapezoid">
          <a:avLst>
            <a:gd name="adj" fmla="val 69936"/>
          </a:avLst>
        </a:prstGeom>
        <a:solidFill>
          <a:schemeClr val="accent3">
            <a:hueOff val="0"/>
            <a:satOff val="0"/>
            <a:lumOff val="0"/>
            <a:alphaOff val="0"/>
          </a:scheme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es-MX" sz="4800" b="1" kern="1200" dirty="0" smtClean="0">
              <a:solidFill>
                <a:srgbClr val="FFFFFF"/>
              </a:solidFill>
            </a:rPr>
            <a:t>Charophyta</a:t>
          </a:r>
          <a:endParaRPr lang="es-MX" sz="4800" b="1" kern="1200" dirty="0">
            <a:solidFill>
              <a:srgbClr val="FFFFFF"/>
            </a:solidFill>
          </a:endParaRPr>
        </a:p>
      </dsp:txBody>
      <dsp:txXfrm>
        <a:off x="1480575" y="0"/>
        <a:ext cx="5499280" cy="864096"/>
      </dsp:txXfrm>
    </dsp:sp>
    <dsp:sp modelId="{16435365-2199-F14C-BA16-05435DAA0D86}">
      <dsp:nvSpPr>
        <dsp:cNvPr id="0" name=""/>
        <dsp:cNvSpPr/>
      </dsp:nvSpPr>
      <dsp:spPr>
        <a:xfrm rot="10800000">
          <a:off x="604316" y="864095"/>
          <a:ext cx="7251798" cy="864096"/>
        </a:xfrm>
        <a:prstGeom prst="trapezoid">
          <a:avLst>
            <a:gd name="adj" fmla="val 69936"/>
          </a:avLst>
        </a:prstGeom>
        <a:solidFill>
          <a:schemeClr val="accent3">
            <a:hueOff val="120358"/>
            <a:satOff val="3325"/>
            <a:lumOff val="5784"/>
            <a:alphaOff val="0"/>
          </a:scheme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smtClean="0"/>
            <a:t>Estructura</a:t>
          </a:r>
          <a:endParaRPr lang="es-MX" sz="2800" kern="1200" dirty="0"/>
        </a:p>
      </dsp:txBody>
      <dsp:txXfrm>
        <a:off x="1873381" y="864095"/>
        <a:ext cx="4713669" cy="864096"/>
      </dsp:txXfrm>
    </dsp:sp>
    <dsp:sp modelId="{A9502320-ED50-E243-BACA-6A6E2E9B31E4}">
      <dsp:nvSpPr>
        <dsp:cNvPr id="0" name=""/>
        <dsp:cNvSpPr/>
      </dsp:nvSpPr>
      <dsp:spPr>
        <a:xfrm rot="10800000">
          <a:off x="1208633" y="1728191"/>
          <a:ext cx="6043165" cy="864096"/>
        </a:xfrm>
        <a:prstGeom prst="trapezoid">
          <a:avLst>
            <a:gd name="adj" fmla="val 69936"/>
          </a:avLst>
        </a:prstGeom>
        <a:solidFill>
          <a:schemeClr val="accent3">
            <a:hueOff val="240717"/>
            <a:satOff val="6650"/>
            <a:lumOff val="11569"/>
            <a:alphaOff val="0"/>
          </a:scheme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smtClean="0"/>
            <a:t>Diversidad</a:t>
          </a:r>
          <a:endParaRPr lang="es-MX" sz="2800" kern="1200" dirty="0"/>
        </a:p>
      </dsp:txBody>
      <dsp:txXfrm>
        <a:off x="2266187" y="1728191"/>
        <a:ext cx="3928057" cy="864096"/>
      </dsp:txXfrm>
    </dsp:sp>
    <dsp:sp modelId="{AB129DA0-AB1F-5140-979C-692059EA0B6F}">
      <dsp:nvSpPr>
        <dsp:cNvPr id="0" name=""/>
        <dsp:cNvSpPr/>
      </dsp:nvSpPr>
      <dsp:spPr>
        <a:xfrm rot="10800000">
          <a:off x="1812949" y="2592288"/>
          <a:ext cx="4834532" cy="864096"/>
        </a:xfrm>
        <a:prstGeom prst="trapezoid">
          <a:avLst>
            <a:gd name="adj" fmla="val 69936"/>
          </a:avLst>
        </a:prstGeom>
        <a:solidFill>
          <a:schemeClr val="accent3">
            <a:hueOff val="361075"/>
            <a:satOff val="9975"/>
            <a:lumOff val="17353"/>
            <a:alphaOff val="0"/>
          </a:scheme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smtClean="0"/>
            <a:t>Niveles de organización</a:t>
          </a:r>
          <a:endParaRPr lang="es-MX" sz="2800" kern="1200" dirty="0"/>
        </a:p>
      </dsp:txBody>
      <dsp:txXfrm>
        <a:off x="2658992" y="2592288"/>
        <a:ext cx="3142446" cy="864096"/>
      </dsp:txXfrm>
    </dsp:sp>
    <dsp:sp modelId="{8EE23D57-B821-5444-A4F8-89DAEE0536B1}">
      <dsp:nvSpPr>
        <dsp:cNvPr id="0" name=""/>
        <dsp:cNvSpPr/>
      </dsp:nvSpPr>
      <dsp:spPr>
        <a:xfrm rot="10800000">
          <a:off x="2417266" y="3456384"/>
          <a:ext cx="3625899" cy="864096"/>
        </a:xfrm>
        <a:prstGeom prst="trapezoid">
          <a:avLst>
            <a:gd name="adj" fmla="val 69936"/>
          </a:avLst>
        </a:prstGeom>
        <a:solidFill>
          <a:schemeClr val="accent3">
            <a:hueOff val="481434"/>
            <a:satOff val="13300"/>
            <a:lumOff val="23137"/>
            <a:alphaOff val="0"/>
          </a:scheme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smtClean="0"/>
            <a:t>Reproducción </a:t>
          </a:r>
          <a:endParaRPr lang="es-MX" sz="2800" kern="1200" dirty="0"/>
        </a:p>
      </dsp:txBody>
      <dsp:txXfrm>
        <a:off x="3051798" y="3456384"/>
        <a:ext cx="2356834" cy="864096"/>
      </dsp:txXfrm>
    </dsp:sp>
    <dsp:sp modelId="{75F9BDCE-3C36-7548-A835-49573F56E822}">
      <dsp:nvSpPr>
        <dsp:cNvPr id="0" name=""/>
        <dsp:cNvSpPr/>
      </dsp:nvSpPr>
      <dsp:spPr>
        <a:xfrm rot="10800000">
          <a:off x="3021582" y="4320480"/>
          <a:ext cx="2417266" cy="864096"/>
        </a:xfrm>
        <a:prstGeom prst="trapezoid">
          <a:avLst>
            <a:gd name="adj" fmla="val 69936"/>
          </a:avLst>
        </a:prstGeom>
        <a:solidFill>
          <a:schemeClr val="accent3">
            <a:hueOff val="601792"/>
            <a:satOff val="16625"/>
            <a:lumOff val="28922"/>
            <a:alphaOff val="0"/>
          </a:scheme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smtClean="0"/>
            <a:t>Ecología</a:t>
          </a:r>
          <a:endParaRPr lang="es-MX" sz="2800" kern="1200" dirty="0"/>
        </a:p>
      </dsp:txBody>
      <dsp:txXfrm>
        <a:off x="3444604" y="4320480"/>
        <a:ext cx="1571223" cy="864096"/>
      </dsp:txXfrm>
    </dsp:sp>
    <dsp:sp modelId="{2A9CB735-EE51-EC43-8998-1136F4B35824}">
      <dsp:nvSpPr>
        <dsp:cNvPr id="0" name=""/>
        <dsp:cNvSpPr/>
      </dsp:nvSpPr>
      <dsp:spPr>
        <a:xfrm rot="10800000">
          <a:off x="3625899" y="5184576"/>
          <a:ext cx="1208633" cy="864096"/>
        </a:xfrm>
        <a:prstGeom prst="trapezoid">
          <a:avLst>
            <a:gd name="adj" fmla="val 69936"/>
          </a:avLst>
        </a:prstGeom>
        <a:solidFill>
          <a:schemeClr val="accent3">
            <a:hueOff val="722151"/>
            <a:satOff val="19950"/>
            <a:lumOff val="34706"/>
            <a:alphaOff val="0"/>
          </a:schemeClr>
        </a:solidFill>
        <a:ln>
          <a:noFill/>
        </a:ln>
        <a:effectLst>
          <a:outerShdw blurRad="50800" dist="25400" algn="bl"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Origen </a:t>
          </a:r>
          <a:endParaRPr lang="es-MX" sz="2800" kern="1200" dirty="0"/>
        </a:p>
      </dsp:txBody>
      <dsp:txXfrm>
        <a:off x="3625899" y="5184576"/>
        <a:ext cx="1208633" cy="864096"/>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_tradnl" smtClean="0"/>
              <a:t>Clic para editar título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4" name="Date Placeholder 3"/>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
        <p:nvSpPr>
          <p:cNvPr id="7" name="Date Placeholder 6"/>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a:p>
        </p:txBody>
      </p:sp>
      <p:sp>
        <p:nvSpPr>
          <p:cNvPr id="3" name="Date Placeholder 2"/>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52190B4-4F30-F24E-8237-3382C7E1886D}"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_tradnl" smtClean="0"/>
              <a:t>Clic para editar título</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52190B4-4F30-F24E-8237-3382C7E1886D}"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_tradnl" smtClean="0"/>
              <a:t>Clic para editar título</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8" name="Date Placeholder 7"/>
          <p:cNvSpPr>
            <a:spLocks noGrp="1"/>
          </p:cNvSpPr>
          <p:nvPr>
            <p:ph type="dt" sz="half" idx="10"/>
          </p:nvPr>
        </p:nvSpPr>
        <p:spPr/>
        <p:txBody>
          <a:bodyPr/>
          <a:lstStyle/>
          <a:p>
            <a:fld id="{93CA589F-21EA-FF40-9358-7433DFDB4C93}" type="datetimeFigureOut">
              <a:rPr lang="es-ES" smtClean="0"/>
              <a:pPr/>
              <a:t>06/10/2016</a:t>
            </a:fld>
            <a:endParaRPr lang="es-MX"/>
          </a:p>
        </p:txBody>
      </p:sp>
      <p:sp>
        <p:nvSpPr>
          <p:cNvPr id="9" name="Slide Number Placeholder 8"/>
          <p:cNvSpPr>
            <a:spLocks noGrp="1"/>
          </p:cNvSpPr>
          <p:nvPr>
            <p:ph type="sldNum" sz="quarter" idx="11"/>
          </p:nvPr>
        </p:nvSpPr>
        <p:spPr/>
        <p:txBody>
          <a:bodyPr/>
          <a:lstStyle/>
          <a:p>
            <a:fld id="{552190B4-4F30-F24E-8237-3382C7E1886D}"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_tradnl" smtClean="0"/>
              <a:t>Clic para editar título</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2190B4-4F30-F24E-8237-3382C7E1886D}"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3CA589F-21EA-FF40-9358-7433DFDB4C93}" type="datetimeFigureOut">
              <a:rPr lang="es-ES" smtClean="0"/>
              <a:pPr/>
              <a:t>06/10/2016</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hyperlink" Target="http://www.keweenawalgae.mtu.edu/"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cstate="email">
            <a:extLst>
              <a:ext uri="{28A0092B-C50C-407E-A947-70E740481C1C}">
                <a14:useLocalDpi xmlns:a14="http://schemas.microsoft.com/office/drawing/2010/main" xmlns=""/>
              </a:ext>
            </a:extLst>
          </a:blip>
          <a:srcRect/>
          <a:stretch/>
        </p:blipFill>
        <p:spPr>
          <a:xfrm rot="2700096">
            <a:off x="4239630" y="-1392166"/>
            <a:ext cx="1587744" cy="5606198"/>
          </a:xfrm>
          <a:prstGeom prst="rect">
            <a:avLst/>
          </a:prstGeom>
        </p:spPr>
      </p:pic>
      <p:sp>
        <p:nvSpPr>
          <p:cNvPr id="2" name="Título 1"/>
          <p:cNvSpPr>
            <a:spLocks noGrp="1"/>
          </p:cNvSpPr>
          <p:nvPr>
            <p:ph type="ctrTitle"/>
          </p:nvPr>
        </p:nvSpPr>
        <p:spPr/>
        <p:txBody>
          <a:bodyPr/>
          <a:lstStyle/>
          <a:p>
            <a:r>
              <a:rPr lang="es-MX" noProof="0" dirty="0" smtClean="0"/>
              <a:t>Charophyta</a:t>
            </a:r>
            <a:endParaRPr lang="es-MX" noProof="0" dirty="0"/>
          </a:p>
        </p:txBody>
      </p:sp>
      <p:sp>
        <p:nvSpPr>
          <p:cNvPr id="3" name="Subtítulo 2"/>
          <p:cNvSpPr>
            <a:spLocks noGrp="1"/>
          </p:cNvSpPr>
          <p:nvPr>
            <p:ph type="subTitle" idx="1"/>
          </p:nvPr>
        </p:nvSpPr>
        <p:spPr>
          <a:xfrm>
            <a:off x="685799" y="4572000"/>
            <a:ext cx="6966424" cy="1402804"/>
          </a:xfrm>
        </p:spPr>
        <p:txBody>
          <a:bodyPr>
            <a:normAutofit fontScale="62500" lnSpcReduction="20000"/>
          </a:bodyPr>
          <a:lstStyle/>
          <a:p>
            <a:r>
              <a:rPr lang="es-MX" dirty="0">
                <a:solidFill>
                  <a:srgbClr val="292934"/>
                </a:solidFill>
                <a:latin typeface="Candara" charset="0"/>
              </a:rPr>
              <a:t>UNIVERSIDAD AUTÓNOMA DEL ESTADO DE </a:t>
            </a:r>
            <a:r>
              <a:rPr lang="es-MX" dirty="0" smtClean="0">
                <a:solidFill>
                  <a:srgbClr val="292934"/>
                </a:solidFill>
                <a:latin typeface="Candara" charset="0"/>
              </a:rPr>
              <a:t>MÉXICO</a:t>
            </a:r>
          </a:p>
          <a:p>
            <a:r>
              <a:rPr lang="es-MX" sz="1500" dirty="0" smtClean="0">
                <a:solidFill>
                  <a:srgbClr val="292934"/>
                </a:solidFill>
                <a:latin typeface="Candara" charset="0"/>
              </a:rPr>
              <a:t>FACULTAD DE CIENCIAS</a:t>
            </a:r>
          </a:p>
          <a:p>
            <a:r>
              <a:rPr lang="es-MX" sz="1500" dirty="0" smtClean="0">
                <a:solidFill>
                  <a:srgbClr val="292934"/>
                </a:solidFill>
                <a:latin typeface="Candara" charset="0"/>
              </a:rPr>
              <a:t>LICENCIATURA EN BIOLOGÍA</a:t>
            </a:r>
          </a:p>
          <a:p>
            <a:r>
              <a:rPr lang="es-MX" sz="1500" dirty="0" smtClean="0">
                <a:solidFill>
                  <a:srgbClr val="292934"/>
                </a:solidFill>
                <a:latin typeface="Candara" charset="0"/>
              </a:rPr>
              <a:t>ASIGNATURA DE ALGAS Y BRIOFITAS</a:t>
            </a:r>
          </a:p>
          <a:p>
            <a:endParaRPr lang="es-MX" sz="3500" dirty="0">
              <a:solidFill>
                <a:srgbClr val="292934"/>
              </a:solidFill>
              <a:latin typeface="Candara" charset="0"/>
            </a:endParaRPr>
          </a:p>
          <a:p>
            <a:r>
              <a:rPr lang="es-MX" sz="2900" dirty="0" smtClean="0">
                <a:solidFill>
                  <a:srgbClr val="292934"/>
                </a:solidFill>
                <a:latin typeface="Candara" charset="0"/>
              </a:rPr>
              <a:t>ELABORÓ: DRA. CARMEN ZEPEDA GÓMEZ</a:t>
            </a:r>
            <a:endParaRPr lang="es-MX" sz="2900" dirty="0">
              <a:solidFill>
                <a:srgbClr val="292934"/>
              </a:solidFill>
              <a:latin typeface="Candara" charset="0"/>
            </a:endParaRPr>
          </a:p>
          <a:p>
            <a:endParaRPr lang="es-MX" dirty="0"/>
          </a:p>
        </p:txBody>
      </p:sp>
      <p:pic>
        <p:nvPicPr>
          <p:cNvPr id="4" name="Picture 6" descr="http://www.asisucede.com.mx/wp-content/uploads/2010/06/uaem1.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509348" y="5116513"/>
            <a:ext cx="928688"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8" descr="http://profile.ak.fbcdn.net/hprofile-ak-ash2/274893_100002835314438_612946_n.jp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7652223" y="5954713"/>
            <a:ext cx="785813" cy="903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6702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74638"/>
            <a:ext cx="8467075" cy="1143000"/>
          </a:xfrm>
        </p:spPr>
        <p:txBody>
          <a:bodyPr/>
          <a:lstStyle/>
          <a:p>
            <a:pPr algn="ctr"/>
            <a:r>
              <a:rPr lang="es-MX" noProof="0" dirty="0" smtClean="0">
                <a:solidFill>
                  <a:srgbClr val="D0917B"/>
                </a:solidFill>
              </a:rPr>
              <a:t>Aspectos generales </a:t>
            </a:r>
            <a:endParaRPr lang="es-MX" noProof="0" dirty="0">
              <a:solidFill>
                <a:srgbClr val="D0917B"/>
              </a:solidFill>
            </a:endParaRPr>
          </a:p>
        </p:txBody>
      </p:sp>
      <p:sp>
        <p:nvSpPr>
          <p:cNvPr id="73732" name="Marcador de contenido 3"/>
          <p:cNvSpPr>
            <a:spLocks noGrp="1"/>
          </p:cNvSpPr>
          <p:nvPr>
            <p:ph sz="half" idx="2"/>
          </p:nvPr>
        </p:nvSpPr>
        <p:spPr>
          <a:xfrm>
            <a:off x="333721" y="1550158"/>
            <a:ext cx="5804907" cy="1193042"/>
          </a:xfrm>
        </p:spPr>
        <p:txBody>
          <a:bodyPr>
            <a:normAutofit/>
          </a:bodyPr>
          <a:lstStyle/>
          <a:p>
            <a:r>
              <a:rPr lang="es-MX" noProof="0" dirty="0" smtClean="0">
                <a:latin typeface="Times New Roman" charset="0"/>
                <a:ea typeface="MS PGothic" charset="0"/>
              </a:rPr>
              <a:t>Tamaño</a:t>
            </a:r>
          </a:p>
          <a:p>
            <a:pPr lvl="1"/>
            <a:r>
              <a:rPr lang="es-MX" noProof="0" dirty="0" smtClean="0">
                <a:latin typeface="Times New Roman" charset="0"/>
                <a:ea typeface="MS PGothic" charset="0"/>
              </a:rPr>
              <a:t>15 a 30 cm  hasta …. 100 cm</a:t>
            </a:r>
            <a:endParaRPr lang="es-MX" noProof="0" dirty="0">
              <a:latin typeface="Times New Roman" charset="0"/>
              <a:ea typeface="MS PGothic" charset="0"/>
            </a:endParaRPr>
          </a:p>
        </p:txBody>
      </p:sp>
      <p:sp>
        <p:nvSpPr>
          <p:cNvPr id="7" name="Marcador de contenido 3"/>
          <p:cNvSpPr>
            <a:spLocks noGrp="1"/>
          </p:cNvSpPr>
          <p:nvPr>
            <p:ph sz="half" idx="2"/>
          </p:nvPr>
        </p:nvSpPr>
        <p:spPr>
          <a:xfrm>
            <a:off x="457200" y="2743200"/>
            <a:ext cx="8009875" cy="1155496"/>
          </a:xfrm>
        </p:spPr>
        <p:style>
          <a:lnRef idx="2">
            <a:schemeClr val="accent2"/>
          </a:lnRef>
          <a:fillRef idx="1">
            <a:schemeClr val="lt1"/>
          </a:fillRef>
          <a:effectRef idx="0">
            <a:schemeClr val="accent2"/>
          </a:effectRef>
          <a:fontRef idx="minor">
            <a:schemeClr val="dk1"/>
          </a:fontRef>
        </p:style>
        <p:txBody>
          <a:bodyPr>
            <a:normAutofit/>
          </a:bodyPr>
          <a:lstStyle/>
          <a:p>
            <a:r>
              <a:rPr lang="es-MX" noProof="0" dirty="0">
                <a:solidFill>
                  <a:srgbClr val="7878DE"/>
                </a:solidFill>
                <a:latin typeface="Times New Roman" charset="0"/>
                <a:ea typeface="MS PGothic" charset="0"/>
              </a:rPr>
              <a:t>Su alto grado de diferenciación morfológica los relaciona con los BRIOBIONTES</a:t>
            </a:r>
          </a:p>
          <a:p>
            <a:endParaRPr lang="es-MX" noProof="0" dirty="0">
              <a:solidFill>
                <a:srgbClr val="7878DE"/>
              </a:solidFill>
              <a:latin typeface="Times New Roman" charset="0"/>
              <a:ea typeface="MS PGothic" charset="0"/>
            </a:endParaRPr>
          </a:p>
        </p:txBody>
      </p:sp>
      <p:pic>
        <p:nvPicPr>
          <p:cNvPr id="10" name="Imagen 9"/>
          <p:cNvPicPr>
            <a:picLocks noChangeAspect="1"/>
          </p:cNvPicPr>
          <p:nvPr/>
        </p:nvPicPr>
        <p:blipFill rotWithShape="1">
          <a:blip r:embed="rId2" cstate="email">
            <a:extLst>
              <a:ext uri="{28A0092B-C50C-407E-A947-70E740481C1C}">
                <a14:useLocalDpi xmlns:a14="http://schemas.microsoft.com/office/drawing/2010/main" xmlns=""/>
              </a:ext>
            </a:extLst>
          </a:blip>
          <a:srcRect/>
          <a:stretch/>
        </p:blipFill>
        <p:spPr>
          <a:xfrm>
            <a:off x="1067863" y="3793899"/>
            <a:ext cx="6850579" cy="3048442"/>
          </a:xfrm>
          <a:prstGeom prst="rect">
            <a:avLst/>
          </a:prstGeom>
          <a:noFill/>
          <a:ln>
            <a:noFill/>
          </a:ln>
        </p:spPr>
      </p:pic>
      <p:sp>
        <p:nvSpPr>
          <p:cNvPr id="11" name="Rectángulo 10"/>
          <p:cNvSpPr/>
          <p:nvPr/>
        </p:nvSpPr>
        <p:spPr>
          <a:xfrm>
            <a:off x="1457740" y="6542258"/>
            <a:ext cx="5615796" cy="261610"/>
          </a:xfrm>
          <a:prstGeom prst="rect">
            <a:avLst/>
          </a:prstGeom>
        </p:spPr>
        <p:txBody>
          <a:bodyPr wrap="square">
            <a:spAutoFit/>
          </a:bodyPr>
          <a:lstStyle/>
          <a:p>
            <a:r>
              <a:rPr lang="es-MX" sz="1100" dirty="0" smtClean="0">
                <a:solidFill>
                  <a:srgbClr val="D0917B"/>
                </a:solidFill>
              </a:rPr>
              <a:t>http://nature.mdc.mo.gov/discover-nature/field-guide/chara-muskgrass-stonewort</a:t>
            </a:r>
            <a:endParaRPr lang="es-MX" sz="1100" dirty="0">
              <a:solidFill>
                <a:srgbClr val="D0917B"/>
              </a:solidFill>
            </a:endParaRPr>
          </a:p>
        </p:txBody>
      </p:sp>
      <p:sp>
        <p:nvSpPr>
          <p:cNvPr id="8" name="CuadroTexto 7"/>
          <p:cNvSpPr txBox="1"/>
          <p:nvPr/>
        </p:nvSpPr>
        <p:spPr>
          <a:xfrm rot="16200000">
            <a:off x="-1303770" y="5246452"/>
            <a:ext cx="291531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a:t>
            </a:r>
            <a:endParaRPr lang="es-MX" sz="1400" dirty="0">
              <a:solidFill>
                <a:schemeClr val="bg2"/>
              </a:solidFill>
            </a:endParaRPr>
          </a:p>
        </p:txBody>
      </p:sp>
    </p:spTree>
    <p:extLst>
      <p:ext uri="{BB962C8B-B14F-4D97-AF65-F5344CB8AC3E}">
        <p14:creationId xmlns:p14="http://schemas.microsoft.com/office/powerpoint/2010/main" xmlns="" val="2161845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229262" y="1536192"/>
            <a:ext cx="3657600" cy="4590288"/>
          </a:xfrm>
        </p:spPr>
        <p:txBody>
          <a:bodyPr>
            <a:normAutofit fontScale="92500" lnSpcReduction="20000"/>
          </a:bodyPr>
          <a:lstStyle/>
          <a:p>
            <a:r>
              <a:rPr lang="es-MX" dirty="0" smtClean="0"/>
              <a:t>Fase protonematal</a:t>
            </a:r>
          </a:p>
          <a:p>
            <a:r>
              <a:rPr lang="es-MX" dirty="0" smtClean="0"/>
              <a:t>Estructuras reproductoras complejas</a:t>
            </a:r>
          </a:p>
          <a:p>
            <a:r>
              <a:rPr lang="es-MX" dirty="0" smtClean="0"/>
              <a:t>Morfologia del anterozoide</a:t>
            </a:r>
          </a:p>
          <a:p>
            <a:r>
              <a:rPr lang="es-MX" dirty="0" smtClean="0"/>
              <a:t>Modo de desarrollo casi meristemático </a:t>
            </a:r>
          </a:p>
          <a:p>
            <a:r>
              <a:rPr lang="es-MX" dirty="0" smtClean="0"/>
              <a:t>Presencia de glicolato axidasa</a:t>
            </a:r>
          </a:p>
          <a:p>
            <a:r>
              <a:rPr lang="es-MX" dirty="0" smtClean="0"/>
              <a:t>Varios aspectos de la división celular </a:t>
            </a:r>
          </a:p>
          <a:p>
            <a:endParaRPr lang="es-MX" dirty="0" smtClean="0"/>
          </a:p>
          <a:p>
            <a:endParaRPr lang="es-MX" dirty="0"/>
          </a:p>
        </p:txBody>
      </p:sp>
      <p:sp>
        <p:nvSpPr>
          <p:cNvPr id="5" name="Título 1"/>
          <p:cNvSpPr>
            <a:spLocks noGrp="1"/>
          </p:cNvSpPr>
          <p:nvPr>
            <p:ph type="title"/>
          </p:nvPr>
        </p:nvSpPr>
        <p:spPr/>
        <p:txBody>
          <a:bodyPr/>
          <a:lstStyle/>
          <a:p>
            <a:pPr algn="ctr"/>
            <a:r>
              <a:rPr lang="es-MX" dirty="0" smtClean="0">
                <a:solidFill>
                  <a:srgbClr val="D0917B"/>
                </a:solidFill>
              </a:rPr>
              <a:t>Asociación </a:t>
            </a:r>
            <a:r>
              <a:rPr lang="es-MX" dirty="0">
                <a:solidFill>
                  <a:srgbClr val="D0917B"/>
                </a:solidFill>
              </a:rPr>
              <a:t>con bryobriontes </a:t>
            </a:r>
            <a:r>
              <a:rPr lang="es-MX" dirty="0" smtClean="0">
                <a:solidFill>
                  <a:srgbClr val="D0917B"/>
                </a:solidFill>
              </a:rPr>
              <a:t> por: </a:t>
            </a:r>
            <a:endParaRPr lang="es-MX" noProof="0" dirty="0">
              <a:solidFill>
                <a:srgbClr val="D0917B"/>
              </a:solidFill>
            </a:endParaRPr>
          </a:p>
        </p:txBody>
      </p:sp>
      <p:pic>
        <p:nvPicPr>
          <p:cNvPr id="7" name="Imagen 6"/>
          <p:cNvPicPr>
            <a:picLocks noChangeAspect="1"/>
          </p:cNvPicPr>
          <p:nvPr/>
        </p:nvPicPr>
        <p:blipFill>
          <a:blip r:embed="rId2" cstate="email"/>
          <a:stretch>
            <a:fillRect/>
          </a:stretch>
        </p:blipFill>
        <p:spPr>
          <a:xfrm>
            <a:off x="4084203" y="1651829"/>
            <a:ext cx="5059798" cy="4474651"/>
          </a:xfrm>
          <a:prstGeom prst="rect">
            <a:avLst/>
          </a:prstGeom>
        </p:spPr>
      </p:pic>
      <p:sp>
        <p:nvSpPr>
          <p:cNvPr id="8" name="Rectángulo 7"/>
          <p:cNvSpPr/>
          <p:nvPr/>
        </p:nvSpPr>
        <p:spPr>
          <a:xfrm>
            <a:off x="4223478" y="5858619"/>
            <a:ext cx="4572000" cy="261610"/>
          </a:xfrm>
          <a:prstGeom prst="rect">
            <a:avLst/>
          </a:prstGeom>
        </p:spPr>
        <p:txBody>
          <a:bodyPr>
            <a:spAutoFit/>
          </a:bodyPr>
          <a:lstStyle/>
          <a:p>
            <a:r>
              <a:rPr lang="es-MX" sz="1100" dirty="0" smtClean="0"/>
              <a:t>http://shigen.nig.ac.jp/algae_tree/CharophyceaeE.html</a:t>
            </a:r>
            <a:endParaRPr lang="es-MX" sz="1100" dirty="0"/>
          </a:p>
        </p:txBody>
      </p:sp>
      <p:sp>
        <p:nvSpPr>
          <p:cNvPr id="9" name="CuadroTexto 8"/>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1076490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D0917B"/>
                </a:solidFill>
              </a:rPr>
              <a:t>Clasificación </a:t>
            </a:r>
            <a:endParaRPr lang="es-MX" dirty="0">
              <a:solidFill>
                <a:srgbClr val="D0917B"/>
              </a:solidFill>
            </a:endParaRPr>
          </a:p>
        </p:txBody>
      </p:sp>
      <p:pic>
        <p:nvPicPr>
          <p:cNvPr id="7" name="Imagen 6"/>
          <p:cNvPicPr>
            <a:picLocks noChangeAspect="1"/>
          </p:cNvPicPr>
          <p:nvPr/>
        </p:nvPicPr>
        <p:blipFill>
          <a:blip r:embed="rId2" cstate="email"/>
          <a:stretch>
            <a:fillRect/>
          </a:stretch>
        </p:blipFill>
        <p:spPr>
          <a:xfrm>
            <a:off x="0" y="1689100"/>
            <a:ext cx="9144000" cy="3458966"/>
          </a:xfrm>
          <a:prstGeom prst="rect">
            <a:avLst/>
          </a:prstGeom>
        </p:spPr>
      </p:pic>
      <p:sp>
        <p:nvSpPr>
          <p:cNvPr id="8" name="CuadroTexto 7"/>
          <p:cNvSpPr txBox="1"/>
          <p:nvPr/>
        </p:nvSpPr>
        <p:spPr>
          <a:xfrm>
            <a:off x="6071373" y="1232972"/>
            <a:ext cx="973757" cy="369332"/>
          </a:xfrm>
          <a:prstGeom prst="rect">
            <a:avLst/>
          </a:prstGeom>
          <a:noFill/>
        </p:spPr>
        <p:txBody>
          <a:bodyPr wrap="none" rtlCol="0">
            <a:spAutoFit/>
          </a:bodyPr>
          <a:lstStyle/>
          <a:p>
            <a:r>
              <a:rPr lang="es-MX" dirty="0" smtClean="0"/>
              <a:t>Generos</a:t>
            </a:r>
            <a:endParaRPr lang="es-MX" dirty="0"/>
          </a:p>
        </p:txBody>
      </p:sp>
      <p:sp>
        <p:nvSpPr>
          <p:cNvPr id="9" name="CuadroTexto 8"/>
          <p:cNvSpPr txBox="1"/>
          <p:nvPr/>
        </p:nvSpPr>
        <p:spPr>
          <a:xfrm>
            <a:off x="2197979" y="5453840"/>
            <a:ext cx="5008953" cy="369332"/>
          </a:xfrm>
          <a:prstGeom prst="rect">
            <a:avLst/>
          </a:prstGeom>
          <a:noFill/>
        </p:spPr>
        <p:txBody>
          <a:bodyPr wrap="none" rtlCol="0">
            <a:spAutoFit/>
          </a:bodyPr>
          <a:lstStyle/>
          <a:p>
            <a:r>
              <a:rPr lang="es-MX" dirty="0" smtClean="0"/>
              <a:t>Los grupos mas representativos son </a:t>
            </a:r>
            <a:r>
              <a:rPr lang="es-MX" i="1" dirty="0" smtClean="0">
                <a:solidFill>
                  <a:srgbClr val="D0917B"/>
                </a:solidFill>
              </a:rPr>
              <a:t>Nitella y Chara </a:t>
            </a:r>
            <a:endParaRPr lang="es-MX" i="1" dirty="0">
              <a:solidFill>
                <a:srgbClr val="D0917B"/>
              </a:solidFill>
            </a:endParaRPr>
          </a:p>
        </p:txBody>
      </p:sp>
      <p:sp>
        <p:nvSpPr>
          <p:cNvPr id="10" name="Rectangle 8"/>
          <p:cNvSpPr>
            <a:spLocks noChangeArrowheads="1"/>
          </p:cNvSpPr>
          <p:nvPr/>
        </p:nvSpPr>
        <p:spPr bwMode="auto">
          <a:xfrm>
            <a:off x="5410200" y="256234"/>
            <a:ext cx="2943033"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MX" sz="3200" dirty="0"/>
              <a:t>6 gen; 81-90 spp</a:t>
            </a:r>
          </a:p>
        </p:txBody>
      </p:sp>
      <p:sp>
        <p:nvSpPr>
          <p:cNvPr id="11" name="CuadroTexto 10"/>
          <p:cNvSpPr txBox="1"/>
          <p:nvPr/>
        </p:nvSpPr>
        <p:spPr>
          <a:xfrm>
            <a:off x="0" y="6488668"/>
            <a:ext cx="889987"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a:t>
            </a:r>
            <a:endParaRPr lang="es-MX" sz="1400" dirty="0">
              <a:solidFill>
                <a:schemeClr val="bg2"/>
              </a:solidFill>
            </a:endParaRPr>
          </a:p>
        </p:txBody>
      </p:sp>
    </p:spTree>
    <p:extLst>
      <p:ext uri="{BB962C8B-B14F-4D97-AF65-F5344CB8AC3E}">
        <p14:creationId xmlns:p14="http://schemas.microsoft.com/office/powerpoint/2010/main" xmlns="" val="15512329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0" y="0"/>
            <a:ext cx="5497395" cy="6858000"/>
          </a:xfrm>
          <a:prstGeom prst="rect">
            <a:avLst/>
          </a:prstGeom>
        </p:spPr>
      </p:pic>
      <p:sp>
        <p:nvSpPr>
          <p:cNvPr id="74754" name="Rectangle 3"/>
          <p:cNvSpPr>
            <a:spLocks noGrp="1" noChangeArrowheads="1"/>
          </p:cNvSpPr>
          <p:nvPr>
            <p:ph sz="half" idx="1"/>
          </p:nvPr>
        </p:nvSpPr>
        <p:spPr>
          <a:xfrm>
            <a:off x="5515676" y="274638"/>
            <a:ext cx="3646604" cy="2825750"/>
          </a:xfrm>
        </p:spPr>
        <p:txBody>
          <a:bodyPr>
            <a:normAutofit/>
          </a:bodyPr>
          <a:lstStyle/>
          <a:p>
            <a:pPr eaLnBrk="1" hangingPunct="1">
              <a:lnSpc>
                <a:spcPct val="90000"/>
              </a:lnSpc>
            </a:pPr>
            <a:r>
              <a:rPr lang="es-MX" sz="3200" noProof="0" dirty="0">
                <a:latin typeface="Times New Roman" charset="0"/>
                <a:ea typeface="MS PGothic" charset="0"/>
              </a:rPr>
              <a:t>Talos macroscopicos, diferenciados con nodos e internodos sujetos </a:t>
            </a:r>
            <a:r>
              <a:rPr lang="es-MX" sz="3200" noProof="0" dirty="0" smtClean="0">
                <a:latin typeface="Times New Roman" charset="0"/>
                <a:ea typeface="MS PGothic" charset="0"/>
              </a:rPr>
              <a:t>por rizoides</a:t>
            </a:r>
            <a:endParaRPr lang="es-MX" sz="3200" noProof="0" dirty="0">
              <a:latin typeface="Times New Roman" charset="0"/>
              <a:ea typeface="MS PGothic" charset="0"/>
            </a:endParaRPr>
          </a:p>
        </p:txBody>
      </p:sp>
      <p:sp>
        <p:nvSpPr>
          <p:cNvPr id="2" name="Título 1"/>
          <p:cNvSpPr>
            <a:spLocks noGrp="1"/>
          </p:cNvSpPr>
          <p:nvPr>
            <p:ph type="title"/>
          </p:nvPr>
        </p:nvSpPr>
        <p:spPr>
          <a:xfrm>
            <a:off x="261825" y="62997"/>
            <a:ext cx="7620000" cy="1143000"/>
          </a:xfrm>
        </p:spPr>
        <p:txBody>
          <a:bodyPr/>
          <a:lstStyle/>
          <a:p>
            <a:r>
              <a:rPr lang="es-MX" noProof="0" dirty="0" smtClean="0">
                <a:solidFill>
                  <a:srgbClr val="D0917B"/>
                </a:solidFill>
              </a:rPr>
              <a:t>Morfología</a:t>
            </a:r>
            <a:r>
              <a:rPr lang="es-MX" noProof="0" dirty="0" smtClean="0"/>
              <a:t> </a:t>
            </a:r>
            <a:r>
              <a:rPr lang="es-MX" noProof="0" dirty="0" smtClean="0">
                <a:solidFill>
                  <a:srgbClr val="D0917B"/>
                </a:solidFill>
              </a:rPr>
              <a:t>de </a:t>
            </a:r>
            <a:r>
              <a:rPr lang="es-MX" i="1" noProof="0" dirty="0" smtClean="0">
                <a:solidFill>
                  <a:srgbClr val="D0917B"/>
                </a:solidFill>
              </a:rPr>
              <a:t>Chara</a:t>
            </a:r>
            <a:endParaRPr lang="es-MX" i="1" noProof="0" dirty="0">
              <a:solidFill>
                <a:srgbClr val="D0917B"/>
              </a:solidFill>
            </a:endParaRPr>
          </a:p>
        </p:txBody>
      </p:sp>
      <p:pic>
        <p:nvPicPr>
          <p:cNvPr id="4" name="Imagen 3"/>
          <p:cNvPicPr>
            <a:picLocks noChangeAspect="1"/>
          </p:cNvPicPr>
          <p:nvPr/>
        </p:nvPicPr>
        <p:blipFill>
          <a:blip r:embed="rId3" cstate="email">
            <a:grayscl/>
            <a:extLst>
              <a:ext uri="{28A0092B-C50C-407E-A947-70E740481C1C}">
                <a14:useLocalDpi xmlns:a14="http://schemas.microsoft.com/office/drawing/2010/main" xmlns=""/>
              </a:ext>
            </a:extLst>
          </a:blip>
          <a:stretch>
            <a:fillRect/>
          </a:stretch>
        </p:blipFill>
        <p:spPr>
          <a:xfrm>
            <a:off x="6015791" y="3568177"/>
            <a:ext cx="2345446" cy="2694687"/>
          </a:xfrm>
          <a:prstGeom prst="rect">
            <a:avLst/>
          </a:prstGeom>
        </p:spPr>
      </p:pic>
      <p:sp>
        <p:nvSpPr>
          <p:cNvPr id="6" name="CuadroTexto 5"/>
          <p:cNvSpPr txBox="1"/>
          <p:nvPr/>
        </p:nvSpPr>
        <p:spPr>
          <a:xfrm>
            <a:off x="7607608" y="6550223"/>
            <a:ext cx="889987"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a:t>
            </a:r>
            <a:endParaRPr lang="es-MX" sz="1400" dirty="0">
              <a:solidFill>
                <a:schemeClr val="bg2"/>
              </a:solidFill>
            </a:endParaRPr>
          </a:p>
        </p:txBody>
      </p:sp>
    </p:spTree>
    <p:extLst>
      <p:ext uri="{BB962C8B-B14F-4D97-AF65-F5344CB8AC3E}">
        <p14:creationId xmlns:p14="http://schemas.microsoft.com/office/powerpoint/2010/main" xmlns="" val="1613587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celulares </a:t>
            </a:r>
            <a:endParaRPr lang="es-MX" dirty="0"/>
          </a:p>
        </p:txBody>
      </p:sp>
      <p:sp>
        <p:nvSpPr>
          <p:cNvPr id="3" name="Marcador de contenido 2"/>
          <p:cNvSpPr>
            <a:spLocks noGrp="1"/>
          </p:cNvSpPr>
          <p:nvPr>
            <p:ph sz="half" idx="1"/>
          </p:nvPr>
        </p:nvSpPr>
        <p:spPr>
          <a:xfrm>
            <a:off x="457199" y="1536192"/>
            <a:ext cx="8139341" cy="4590288"/>
          </a:xfrm>
        </p:spPr>
        <p:txBody>
          <a:bodyPr>
            <a:normAutofit fontScale="85000" lnSpcReduction="20000"/>
          </a:bodyPr>
          <a:lstStyle/>
          <a:p>
            <a:r>
              <a:rPr lang="es-ES" dirty="0" smtClean="0"/>
              <a:t>Protoplasma con citoplasma</a:t>
            </a:r>
            <a:r>
              <a:rPr lang="es-ES" dirty="0"/>
              <a:t>, retículo </a:t>
            </a:r>
            <a:r>
              <a:rPr lang="es-ES" dirty="0" err="1"/>
              <a:t>endoplásmico</a:t>
            </a:r>
            <a:r>
              <a:rPr lang="es-ES" dirty="0"/>
              <a:t> , mitocondrias, ribosomas, </a:t>
            </a:r>
            <a:r>
              <a:rPr lang="es-ES" dirty="0" err="1"/>
              <a:t>dictiosoma</a:t>
            </a:r>
            <a:r>
              <a:rPr lang="es-ES" dirty="0"/>
              <a:t> , cloroplastos , núcleos y una gran vacuola </a:t>
            </a:r>
            <a:r>
              <a:rPr lang="es-ES" dirty="0" smtClean="0"/>
              <a:t>central. </a:t>
            </a:r>
          </a:p>
          <a:p>
            <a:r>
              <a:rPr lang="es-ES" dirty="0" smtClean="0"/>
              <a:t>El </a:t>
            </a:r>
            <a:r>
              <a:rPr lang="es-ES" dirty="0" err="1" smtClean="0"/>
              <a:t>exoplasma</a:t>
            </a:r>
            <a:r>
              <a:rPr lang="es-ES" dirty="0" smtClean="0"/>
              <a:t> (exterior) </a:t>
            </a:r>
            <a:r>
              <a:rPr lang="es-ES" dirty="0"/>
              <a:t>ha incrustado parcialmente cloroplastos. </a:t>
            </a:r>
            <a:endParaRPr lang="es-ES" dirty="0" smtClean="0"/>
          </a:p>
          <a:p>
            <a:r>
              <a:rPr lang="es-ES" dirty="0" smtClean="0"/>
              <a:t>El </a:t>
            </a:r>
            <a:r>
              <a:rPr lang="es-ES" dirty="0"/>
              <a:t>endoplasma interior es más fluido que el </a:t>
            </a:r>
            <a:r>
              <a:rPr lang="es-ES" dirty="0" err="1" smtClean="0"/>
              <a:t>exoplasma</a:t>
            </a:r>
            <a:r>
              <a:rPr lang="es-ES" dirty="0" smtClean="0"/>
              <a:t> </a:t>
            </a:r>
            <a:r>
              <a:rPr lang="es-ES" dirty="0"/>
              <a:t>exterior </a:t>
            </a:r>
            <a:r>
              <a:rPr lang="es-ES" dirty="0" smtClean="0"/>
              <a:t>.</a:t>
            </a:r>
          </a:p>
          <a:p>
            <a:r>
              <a:rPr lang="es-ES" dirty="0" err="1" smtClean="0"/>
              <a:t>Pirenoides</a:t>
            </a:r>
            <a:r>
              <a:rPr lang="es-ES" dirty="0" smtClean="0"/>
              <a:t> ausentes</a:t>
            </a:r>
          </a:p>
          <a:p>
            <a:r>
              <a:rPr lang="es-ES" dirty="0"/>
              <a:t>M</a:t>
            </a:r>
            <a:r>
              <a:rPr lang="es-ES" dirty="0" smtClean="0"/>
              <a:t>aterial </a:t>
            </a:r>
            <a:r>
              <a:rPr lang="es-ES" dirty="0"/>
              <a:t>de alimento de reserva está en la forma de granos de </a:t>
            </a:r>
            <a:r>
              <a:rPr lang="es-ES" dirty="0" smtClean="0"/>
              <a:t>almidón. </a:t>
            </a:r>
          </a:p>
          <a:p>
            <a:r>
              <a:rPr lang="es-ES" dirty="0" smtClean="0"/>
              <a:t>La </a:t>
            </a:r>
            <a:r>
              <a:rPr lang="es-ES" dirty="0"/>
              <a:t>célula </a:t>
            </a:r>
            <a:r>
              <a:rPr lang="es-ES" dirty="0" err="1"/>
              <a:t>internodal</a:t>
            </a:r>
            <a:r>
              <a:rPr lang="es-ES" dirty="0"/>
              <a:t> se </a:t>
            </a:r>
            <a:r>
              <a:rPr lang="es-ES" dirty="0" smtClean="0"/>
              <a:t>multinucleadas</a:t>
            </a:r>
          </a:p>
          <a:p>
            <a:r>
              <a:rPr lang="es-ES" dirty="0"/>
              <a:t>E</a:t>
            </a:r>
            <a:r>
              <a:rPr lang="es-ES" dirty="0" smtClean="0"/>
              <a:t>l </a:t>
            </a:r>
            <a:r>
              <a:rPr lang="es-ES" dirty="0"/>
              <a:t>número de cromosomas variar, por </a:t>
            </a:r>
            <a:r>
              <a:rPr lang="es-ES" dirty="0" smtClean="0"/>
              <a:t>ejemplo: </a:t>
            </a:r>
          </a:p>
          <a:p>
            <a:pPr marL="114300" indent="0">
              <a:buNone/>
            </a:pPr>
            <a:r>
              <a:rPr lang="es-ES" dirty="0" smtClean="0"/>
              <a:t> </a:t>
            </a:r>
            <a:r>
              <a:rPr lang="es-ES" dirty="0"/>
              <a:t>n = 12 </a:t>
            </a:r>
            <a:r>
              <a:rPr lang="es-ES" i="1" dirty="0"/>
              <a:t>en C. </a:t>
            </a:r>
            <a:r>
              <a:rPr lang="es-ES" i="1" dirty="0" err="1"/>
              <a:t>canescense</a:t>
            </a:r>
            <a:r>
              <a:rPr lang="es-ES" i="1" dirty="0"/>
              <a:t> </a:t>
            </a:r>
            <a:r>
              <a:rPr lang="es-ES" dirty="0"/>
              <a:t>y n = 28 en </a:t>
            </a:r>
            <a:r>
              <a:rPr lang="es-ES" i="1" dirty="0"/>
              <a:t>C. </a:t>
            </a:r>
            <a:r>
              <a:rPr lang="es-ES" i="1" dirty="0" err="1"/>
              <a:t>zeylanica</a:t>
            </a:r>
            <a:r>
              <a:rPr lang="es-ES" i="1" dirty="0"/>
              <a:t> </a:t>
            </a:r>
            <a:r>
              <a:rPr lang="es-ES" dirty="0"/>
              <a:t>.</a:t>
            </a:r>
            <a:endParaRPr lang="es-MX" dirty="0"/>
          </a:p>
        </p:txBody>
      </p:sp>
      <p:sp>
        <p:nvSpPr>
          <p:cNvPr id="4" name="CuadroTexto 3"/>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26906088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p:cNvGraphicFramePr>
            <a:graphicFrameLocks noChangeAspect="1"/>
          </p:cNvGraphicFramePr>
          <p:nvPr>
            <p:extLst>
              <p:ext uri="{D42A27DB-BD31-4B8C-83A1-F6EECF244321}">
                <p14:modId xmlns:p14="http://schemas.microsoft.com/office/powerpoint/2010/main" xmlns="" val="447303575"/>
              </p:ext>
            </p:extLst>
          </p:nvPr>
        </p:nvGraphicFramePr>
        <p:xfrm>
          <a:off x="4140200" y="0"/>
          <a:ext cx="5003800" cy="6772704"/>
        </p:xfrm>
        <a:graphic>
          <a:graphicData uri="http://schemas.openxmlformats.org/presentationml/2006/ole">
            <p:oleObj spid="_x0000_s39952" name="Fotografía de Photo Editor" r:id="rId3" imgW="5714286" imgH="7733333" progId="">
              <p:embed/>
            </p:oleObj>
          </a:graphicData>
        </a:graphic>
      </p:graphicFrame>
      <p:sp>
        <p:nvSpPr>
          <p:cNvPr id="2" name="Título 1"/>
          <p:cNvSpPr>
            <a:spLocks noGrp="1"/>
          </p:cNvSpPr>
          <p:nvPr>
            <p:ph type="title"/>
          </p:nvPr>
        </p:nvSpPr>
        <p:spPr/>
        <p:txBody>
          <a:bodyPr/>
          <a:lstStyle/>
          <a:p>
            <a:r>
              <a:rPr lang="es-MX" dirty="0" smtClean="0">
                <a:solidFill>
                  <a:srgbClr val="D0917B"/>
                </a:solidFill>
              </a:rPr>
              <a:t>Tallo o eje </a:t>
            </a:r>
            <a:endParaRPr lang="es-MX" dirty="0">
              <a:solidFill>
                <a:srgbClr val="D0917B"/>
              </a:solidFill>
            </a:endParaRPr>
          </a:p>
        </p:txBody>
      </p:sp>
      <p:sp>
        <p:nvSpPr>
          <p:cNvPr id="3" name="Marcador de contenido 2"/>
          <p:cNvSpPr>
            <a:spLocks noGrp="1"/>
          </p:cNvSpPr>
          <p:nvPr>
            <p:ph sz="half" idx="1"/>
          </p:nvPr>
        </p:nvSpPr>
        <p:spPr>
          <a:xfrm>
            <a:off x="294385" y="1423499"/>
            <a:ext cx="4199261" cy="4590288"/>
          </a:xfrm>
        </p:spPr>
        <p:txBody>
          <a:bodyPr>
            <a:normAutofit fontScale="92500" lnSpcReduction="20000"/>
          </a:bodyPr>
          <a:lstStyle/>
          <a:p>
            <a:endParaRPr lang="es-ES" dirty="0"/>
          </a:p>
          <a:p>
            <a:pPr marL="114300" indent="0">
              <a:buNone/>
            </a:pPr>
            <a:r>
              <a:rPr lang="es-ES" dirty="0" smtClean="0"/>
              <a:t>Consiste de nodos e </a:t>
            </a:r>
            <a:r>
              <a:rPr lang="es-ES" dirty="0" err="1" smtClean="0"/>
              <a:t>internodos</a:t>
            </a:r>
            <a:r>
              <a:rPr lang="es-ES" dirty="0" smtClean="0"/>
              <a:t> alternos</a:t>
            </a:r>
          </a:p>
          <a:p>
            <a:r>
              <a:rPr lang="es-ES" dirty="0" smtClean="0"/>
              <a:t>Células periféricas:</a:t>
            </a:r>
          </a:p>
          <a:p>
            <a:pPr lvl="1"/>
            <a:r>
              <a:rPr lang="es-ES" dirty="0" smtClean="0"/>
              <a:t> originan ramas largas y ramas cortas</a:t>
            </a:r>
          </a:p>
          <a:p>
            <a:r>
              <a:rPr lang="es-ES" dirty="0" smtClean="0"/>
              <a:t>Células de los entrenudos: </a:t>
            </a:r>
          </a:p>
          <a:p>
            <a:pPr lvl="1"/>
            <a:r>
              <a:rPr lang="es-ES" dirty="0" smtClean="0"/>
              <a:t>Corticales </a:t>
            </a:r>
          </a:p>
          <a:p>
            <a:pPr lvl="1"/>
            <a:r>
              <a:rPr lang="es-ES" dirty="0" smtClean="0"/>
              <a:t>Una </a:t>
            </a:r>
            <a:r>
              <a:rPr lang="es-ES" dirty="0"/>
              <a:t>célula central alargada de 10 cm de longitud </a:t>
            </a:r>
            <a:endParaRPr lang="es-ES" dirty="0" smtClean="0"/>
          </a:p>
          <a:p>
            <a:r>
              <a:rPr lang="es-ES" dirty="0" smtClean="0"/>
              <a:t>Células de los nudos </a:t>
            </a:r>
          </a:p>
          <a:p>
            <a:r>
              <a:rPr lang="es-ES" dirty="0" smtClean="0"/>
              <a:t>Células del ápice </a:t>
            </a:r>
          </a:p>
          <a:p>
            <a:endParaRPr lang="es-MX" dirty="0"/>
          </a:p>
        </p:txBody>
      </p:sp>
      <p:sp>
        <p:nvSpPr>
          <p:cNvPr id="6" name="CuadroTexto 5"/>
          <p:cNvSpPr txBox="1"/>
          <p:nvPr/>
        </p:nvSpPr>
        <p:spPr>
          <a:xfrm>
            <a:off x="0" y="6488668"/>
            <a:ext cx="2915319"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a:t>
            </a:r>
            <a:endParaRPr lang="es-MX" sz="1400" dirty="0">
              <a:solidFill>
                <a:schemeClr val="bg2"/>
              </a:solidFill>
            </a:endParaRPr>
          </a:p>
        </p:txBody>
      </p:sp>
    </p:spTree>
    <p:extLst>
      <p:ext uri="{BB962C8B-B14F-4D97-AF65-F5344CB8AC3E}">
        <p14:creationId xmlns:p14="http://schemas.microsoft.com/office/powerpoint/2010/main" xmlns="" val="3906434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Imagen 8"/>
          <p:cNvPicPr>
            <a:picLocks noChangeAspect="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4870015" y="1341437"/>
            <a:ext cx="4273985" cy="49432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5779" name="Rectangle 3"/>
          <p:cNvSpPr>
            <a:spLocks noGrp="1" noChangeArrowheads="1"/>
          </p:cNvSpPr>
          <p:nvPr>
            <p:ph sz="half" idx="1"/>
          </p:nvPr>
        </p:nvSpPr>
        <p:spPr>
          <a:xfrm>
            <a:off x="831670" y="1996215"/>
            <a:ext cx="3385193" cy="4580596"/>
          </a:xfrm>
        </p:spPr>
        <p:txBody>
          <a:bodyPr>
            <a:normAutofit/>
          </a:bodyPr>
          <a:lstStyle/>
          <a:p>
            <a:pPr eaLnBrk="1" hangingPunct="1">
              <a:lnSpc>
                <a:spcPct val="90000"/>
              </a:lnSpc>
            </a:pPr>
            <a:r>
              <a:rPr lang="es-MX" noProof="0" dirty="0">
                <a:latin typeface="Times New Roman" charset="0"/>
                <a:ea typeface="MS PGothic" charset="0"/>
              </a:rPr>
              <a:t>Célula apical y nodales (meristemáticas)</a:t>
            </a:r>
          </a:p>
          <a:p>
            <a:pPr lvl="1" eaLnBrk="1" hangingPunct="1">
              <a:lnSpc>
                <a:spcPct val="90000"/>
              </a:lnSpc>
            </a:pPr>
            <a:r>
              <a:rPr lang="es-MX" noProof="0" dirty="0">
                <a:latin typeface="Times New Roman" charset="0"/>
                <a:ea typeface="MS PGothic" charset="0"/>
              </a:rPr>
              <a:t>Citoplasma denso</a:t>
            </a:r>
          </a:p>
          <a:p>
            <a:pPr lvl="1" eaLnBrk="1" hangingPunct="1">
              <a:lnSpc>
                <a:spcPct val="90000"/>
              </a:lnSpc>
            </a:pPr>
            <a:r>
              <a:rPr lang="es-MX" noProof="0" dirty="0">
                <a:latin typeface="Times New Roman" charset="0"/>
                <a:ea typeface="MS PGothic" charset="0"/>
              </a:rPr>
              <a:t>Sin vacuola</a:t>
            </a:r>
          </a:p>
          <a:p>
            <a:pPr lvl="1" eaLnBrk="1" hangingPunct="1">
              <a:lnSpc>
                <a:spcPct val="90000"/>
              </a:lnSpc>
            </a:pPr>
            <a:r>
              <a:rPr lang="es-MX" noProof="0" dirty="0">
                <a:latin typeface="Times New Roman" charset="0"/>
                <a:ea typeface="MS PGothic" charset="0"/>
              </a:rPr>
              <a:t>Nucleo central</a:t>
            </a:r>
          </a:p>
          <a:p>
            <a:pPr lvl="1" eaLnBrk="1" hangingPunct="1">
              <a:lnSpc>
                <a:spcPct val="90000"/>
              </a:lnSpc>
            </a:pPr>
            <a:r>
              <a:rPr lang="es-MX" noProof="0" dirty="0">
                <a:latin typeface="Times New Roman" charset="0"/>
                <a:ea typeface="MS PGothic" charset="0"/>
              </a:rPr>
              <a:t>Numerosos </a:t>
            </a:r>
            <a:r>
              <a:rPr lang="es-MX" noProof="0" dirty="0" smtClean="0">
                <a:latin typeface="Times New Roman" charset="0"/>
                <a:ea typeface="MS PGothic" charset="0"/>
              </a:rPr>
              <a:t>cloroplastos </a:t>
            </a:r>
            <a:r>
              <a:rPr lang="es-MX" noProof="0" dirty="0">
                <a:latin typeface="Times New Roman" charset="0"/>
                <a:ea typeface="MS PGothic" charset="0"/>
              </a:rPr>
              <a:t>discoidales y sin </a:t>
            </a:r>
            <a:r>
              <a:rPr lang="es-MX" noProof="0" dirty="0" smtClean="0">
                <a:latin typeface="Times New Roman" charset="0"/>
                <a:ea typeface="MS PGothic" charset="0"/>
              </a:rPr>
              <a:t>pirenoide</a:t>
            </a:r>
            <a:endParaRPr lang="es-MX" noProof="0" dirty="0">
              <a:latin typeface="Times New Roman" charset="0"/>
              <a:ea typeface="MS PGothic" charset="0"/>
            </a:endParaRPr>
          </a:p>
        </p:txBody>
      </p:sp>
      <p:sp>
        <p:nvSpPr>
          <p:cNvPr id="8" name="Título 1"/>
          <p:cNvSpPr>
            <a:spLocks noGrp="1"/>
          </p:cNvSpPr>
          <p:nvPr>
            <p:ph type="title"/>
          </p:nvPr>
        </p:nvSpPr>
        <p:spPr/>
        <p:txBody>
          <a:bodyPr/>
          <a:lstStyle/>
          <a:p>
            <a:r>
              <a:rPr lang="es-MX" dirty="0" smtClean="0">
                <a:solidFill>
                  <a:srgbClr val="D0917B"/>
                </a:solidFill>
              </a:rPr>
              <a:t>Células apicales de </a:t>
            </a:r>
            <a:r>
              <a:rPr lang="es-MX" i="1" noProof="0" dirty="0" smtClean="0">
                <a:solidFill>
                  <a:srgbClr val="D0917B"/>
                </a:solidFill>
              </a:rPr>
              <a:t>Chara</a:t>
            </a:r>
            <a:endParaRPr lang="es-MX" i="1" noProof="0" dirty="0">
              <a:solidFill>
                <a:srgbClr val="D0917B"/>
              </a:solidFill>
            </a:endParaRPr>
          </a:p>
        </p:txBody>
      </p:sp>
      <p:sp>
        <p:nvSpPr>
          <p:cNvPr id="3" name="Rectángulo 2"/>
          <p:cNvSpPr/>
          <p:nvPr/>
        </p:nvSpPr>
        <p:spPr>
          <a:xfrm>
            <a:off x="4572000" y="6284706"/>
            <a:ext cx="4572000" cy="230832"/>
          </a:xfrm>
          <a:prstGeom prst="rect">
            <a:avLst/>
          </a:prstGeom>
        </p:spPr>
        <p:txBody>
          <a:bodyPr>
            <a:spAutoFit/>
          </a:bodyPr>
          <a:lstStyle/>
          <a:p>
            <a:r>
              <a:rPr lang="es-MX" sz="900" dirty="0" smtClean="0"/>
              <a:t>http://university.uog.edu.172-31-22-36.previewmywsisite.com/botany/474/fw/chara.htm</a:t>
            </a:r>
            <a:endParaRPr lang="es-MX" sz="900" dirty="0"/>
          </a:p>
        </p:txBody>
      </p:sp>
      <p:sp>
        <p:nvSpPr>
          <p:cNvPr id="6" name="CuadroTexto 5"/>
          <p:cNvSpPr txBox="1"/>
          <p:nvPr/>
        </p:nvSpPr>
        <p:spPr>
          <a:xfrm>
            <a:off x="0" y="6488668"/>
            <a:ext cx="2870522" cy="523220"/>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p>
          <a:p>
            <a:endParaRPr lang="es-MX" sz="1400" dirty="0">
              <a:solidFill>
                <a:schemeClr val="bg2"/>
              </a:solidFill>
            </a:endParaRPr>
          </a:p>
        </p:txBody>
      </p:sp>
    </p:spTree>
    <p:extLst>
      <p:ext uri="{BB962C8B-B14F-4D97-AF65-F5344CB8AC3E}">
        <p14:creationId xmlns:p14="http://schemas.microsoft.com/office/powerpoint/2010/main" xmlns="" val="33944450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sz="half" idx="1"/>
          </p:nvPr>
        </p:nvSpPr>
        <p:spPr>
          <a:xfrm>
            <a:off x="831670" y="1996215"/>
            <a:ext cx="3385193" cy="4580596"/>
          </a:xfrm>
        </p:spPr>
        <p:txBody>
          <a:bodyPr>
            <a:normAutofit/>
          </a:bodyPr>
          <a:lstStyle/>
          <a:p>
            <a:pPr eaLnBrk="1" hangingPunct="1">
              <a:lnSpc>
                <a:spcPct val="90000"/>
              </a:lnSpc>
            </a:pPr>
            <a:r>
              <a:rPr lang="es-MX" noProof="0" dirty="0">
                <a:latin typeface="Times New Roman" charset="0"/>
                <a:ea typeface="MS PGothic" charset="0"/>
              </a:rPr>
              <a:t>Célula apical y nodales (meristemáticas)</a:t>
            </a:r>
          </a:p>
          <a:p>
            <a:pPr lvl="1" eaLnBrk="1" hangingPunct="1">
              <a:lnSpc>
                <a:spcPct val="90000"/>
              </a:lnSpc>
            </a:pPr>
            <a:r>
              <a:rPr lang="es-MX" noProof="0" dirty="0">
                <a:latin typeface="Times New Roman" charset="0"/>
                <a:ea typeface="MS PGothic" charset="0"/>
              </a:rPr>
              <a:t>Citoplasma denso</a:t>
            </a:r>
          </a:p>
          <a:p>
            <a:pPr lvl="1" eaLnBrk="1" hangingPunct="1">
              <a:lnSpc>
                <a:spcPct val="90000"/>
              </a:lnSpc>
            </a:pPr>
            <a:r>
              <a:rPr lang="es-MX" noProof="0" dirty="0">
                <a:latin typeface="Times New Roman" charset="0"/>
                <a:ea typeface="MS PGothic" charset="0"/>
              </a:rPr>
              <a:t>Sin vacuola</a:t>
            </a:r>
          </a:p>
          <a:p>
            <a:pPr lvl="1" eaLnBrk="1" hangingPunct="1">
              <a:lnSpc>
                <a:spcPct val="90000"/>
              </a:lnSpc>
            </a:pPr>
            <a:r>
              <a:rPr lang="es-MX" noProof="0" dirty="0">
                <a:latin typeface="Times New Roman" charset="0"/>
                <a:ea typeface="MS PGothic" charset="0"/>
              </a:rPr>
              <a:t>Nucleo central</a:t>
            </a:r>
          </a:p>
          <a:p>
            <a:pPr lvl="1" eaLnBrk="1" hangingPunct="1">
              <a:lnSpc>
                <a:spcPct val="90000"/>
              </a:lnSpc>
            </a:pPr>
            <a:r>
              <a:rPr lang="es-MX" noProof="0" dirty="0">
                <a:latin typeface="Times New Roman" charset="0"/>
                <a:ea typeface="MS PGothic" charset="0"/>
              </a:rPr>
              <a:t>Numerosos </a:t>
            </a:r>
            <a:r>
              <a:rPr lang="es-MX" noProof="0" dirty="0" smtClean="0">
                <a:latin typeface="Times New Roman" charset="0"/>
                <a:ea typeface="MS PGothic" charset="0"/>
              </a:rPr>
              <a:t>cloroplastos </a:t>
            </a:r>
            <a:r>
              <a:rPr lang="es-MX" noProof="0" dirty="0">
                <a:latin typeface="Times New Roman" charset="0"/>
                <a:ea typeface="MS PGothic" charset="0"/>
              </a:rPr>
              <a:t>discoidales y sin </a:t>
            </a:r>
            <a:r>
              <a:rPr lang="es-MX" noProof="0" dirty="0" smtClean="0">
                <a:latin typeface="Times New Roman" charset="0"/>
                <a:ea typeface="MS PGothic" charset="0"/>
              </a:rPr>
              <a:t>pirenoide</a:t>
            </a:r>
            <a:endParaRPr lang="es-MX" noProof="0" dirty="0">
              <a:latin typeface="Times New Roman" charset="0"/>
              <a:ea typeface="MS PGothic" charset="0"/>
            </a:endParaRPr>
          </a:p>
        </p:txBody>
      </p:sp>
      <p:sp>
        <p:nvSpPr>
          <p:cNvPr id="8" name="Título 1"/>
          <p:cNvSpPr>
            <a:spLocks noGrp="1"/>
          </p:cNvSpPr>
          <p:nvPr>
            <p:ph type="title"/>
          </p:nvPr>
        </p:nvSpPr>
        <p:spPr/>
        <p:txBody>
          <a:bodyPr/>
          <a:lstStyle/>
          <a:p>
            <a:r>
              <a:rPr lang="es-MX" dirty="0" smtClean="0">
                <a:solidFill>
                  <a:srgbClr val="D0917B"/>
                </a:solidFill>
              </a:rPr>
              <a:t>Nodos de </a:t>
            </a:r>
            <a:r>
              <a:rPr lang="es-MX" i="1" noProof="0" dirty="0" smtClean="0">
                <a:solidFill>
                  <a:srgbClr val="D0917B"/>
                </a:solidFill>
              </a:rPr>
              <a:t>Chara</a:t>
            </a:r>
            <a:endParaRPr lang="es-MX" i="1" noProof="0" dirty="0">
              <a:solidFill>
                <a:srgbClr val="D0917B"/>
              </a:solidFill>
            </a:endParaRPr>
          </a:p>
        </p:txBody>
      </p:sp>
      <p:pic>
        <p:nvPicPr>
          <p:cNvPr id="2" name="Imagen 1"/>
          <p:cNvPicPr>
            <a:picLocks noChangeAspect="1"/>
          </p:cNvPicPr>
          <p:nvPr/>
        </p:nvPicPr>
        <p:blipFill>
          <a:blip r:embed="rId2" cstate="email"/>
          <a:stretch>
            <a:fillRect/>
          </a:stretch>
        </p:blipFill>
        <p:spPr>
          <a:xfrm>
            <a:off x="4572000" y="1417638"/>
            <a:ext cx="3352800" cy="4229100"/>
          </a:xfrm>
          <a:prstGeom prst="rect">
            <a:avLst/>
          </a:prstGeom>
        </p:spPr>
      </p:pic>
      <p:sp>
        <p:nvSpPr>
          <p:cNvPr id="4" name="Rectángulo 3"/>
          <p:cNvSpPr/>
          <p:nvPr/>
        </p:nvSpPr>
        <p:spPr>
          <a:xfrm rot="5400000">
            <a:off x="3646115" y="4454169"/>
            <a:ext cx="9169948" cy="261610"/>
          </a:xfrm>
          <a:prstGeom prst="rect">
            <a:avLst/>
          </a:prstGeom>
        </p:spPr>
        <p:txBody>
          <a:bodyPr wrap="square">
            <a:spAutoFit/>
          </a:bodyPr>
          <a:lstStyle/>
          <a:p>
            <a:r>
              <a:rPr lang="es-MX" sz="1100" dirty="0" smtClean="0"/>
              <a:t>http://www.biologydiscussion.com/biology/genus-chara-useful-notes-on-genus-chara-2471-words-biology/906</a:t>
            </a:r>
            <a:endParaRPr lang="es-MX" sz="1100" dirty="0"/>
          </a:p>
        </p:txBody>
      </p:sp>
      <p:sp>
        <p:nvSpPr>
          <p:cNvPr id="6" name="CuadroTexto 5"/>
          <p:cNvSpPr txBox="1"/>
          <p:nvPr/>
        </p:nvSpPr>
        <p:spPr>
          <a:xfrm>
            <a:off x="0" y="6488668"/>
            <a:ext cx="2870522" cy="523220"/>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p>
          <a:p>
            <a:endParaRPr lang="es-MX" sz="1400" dirty="0">
              <a:solidFill>
                <a:schemeClr val="bg2"/>
              </a:solidFill>
            </a:endParaRPr>
          </a:p>
        </p:txBody>
      </p:sp>
    </p:spTree>
    <p:extLst>
      <p:ext uri="{BB962C8B-B14F-4D97-AF65-F5344CB8AC3E}">
        <p14:creationId xmlns:p14="http://schemas.microsoft.com/office/powerpoint/2010/main" xmlns="" val="6746024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sz="half" idx="1"/>
          </p:nvPr>
        </p:nvSpPr>
        <p:spPr>
          <a:xfrm>
            <a:off x="457200" y="1478911"/>
            <a:ext cx="3222625" cy="4114800"/>
          </a:xfrm>
        </p:spPr>
        <p:txBody>
          <a:bodyPr>
            <a:normAutofit/>
          </a:bodyPr>
          <a:lstStyle/>
          <a:p>
            <a:pPr eaLnBrk="1" hangingPunct="1">
              <a:lnSpc>
                <a:spcPct val="90000"/>
              </a:lnSpc>
            </a:pPr>
            <a:r>
              <a:rPr lang="es-MX" noProof="0" dirty="0" smtClean="0">
                <a:latin typeface="Times New Roman" charset="0"/>
                <a:ea typeface="MS PGothic" charset="0"/>
              </a:rPr>
              <a:t>Células </a:t>
            </a:r>
            <a:r>
              <a:rPr lang="es-MX" noProof="0" dirty="0">
                <a:latin typeface="Times New Roman" charset="0"/>
                <a:ea typeface="MS PGothic" charset="0"/>
              </a:rPr>
              <a:t>internodales</a:t>
            </a:r>
          </a:p>
          <a:p>
            <a:pPr lvl="1" eaLnBrk="1" hangingPunct="1">
              <a:lnSpc>
                <a:spcPct val="90000"/>
              </a:lnSpc>
            </a:pPr>
            <a:r>
              <a:rPr lang="es-MX" noProof="0" dirty="0">
                <a:latin typeface="Times New Roman" charset="0"/>
                <a:ea typeface="MS PGothic" charset="0"/>
              </a:rPr>
              <a:t>Vacuola central</a:t>
            </a:r>
          </a:p>
          <a:p>
            <a:pPr lvl="1" eaLnBrk="1" hangingPunct="1">
              <a:lnSpc>
                <a:spcPct val="90000"/>
              </a:lnSpc>
            </a:pPr>
            <a:r>
              <a:rPr lang="es-MX" noProof="0" dirty="0">
                <a:latin typeface="Times New Roman" charset="0"/>
                <a:ea typeface="MS PGothic" charset="0"/>
              </a:rPr>
              <a:t>Nucleo grande y lobulado (o + hasta 100)  </a:t>
            </a:r>
          </a:p>
          <a:p>
            <a:pPr lvl="1" eaLnBrk="1" hangingPunct="1">
              <a:lnSpc>
                <a:spcPct val="90000"/>
              </a:lnSpc>
            </a:pPr>
            <a:r>
              <a:rPr lang="es-MX" noProof="0" dirty="0">
                <a:latin typeface="Times New Roman" charset="0"/>
                <a:ea typeface="MS PGothic" charset="0"/>
              </a:rPr>
              <a:t>Plastos elipsoidales dispuestos en hileras y sin pirenoide</a:t>
            </a:r>
            <a:endParaRPr lang="es-MX" sz="2800" noProof="0" dirty="0">
              <a:latin typeface="Times New Roman" charset="0"/>
              <a:ea typeface="MS PGothic" charset="0"/>
            </a:endParaRPr>
          </a:p>
          <a:p>
            <a:pPr eaLnBrk="1" hangingPunct="1">
              <a:lnSpc>
                <a:spcPct val="90000"/>
              </a:lnSpc>
            </a:pPr>
            <a:endParaRPr lang="es-MX" noProof="0" dirty="0">
              <a:latin typeface="Times New Roman" charset="0"/>
              <a:ea typeface="MS PGothic" charset="0"/>
            </a:endParaRPr>
          </a:p>
        </p:txBody>
      </p:sp>
      <p:sp>
        <p:nvSpPr>
          <p:cNvPr id="8" name="Título 1"/>
          <p:cNvSpPr>
            <a:spLocks noGrp="1"/>
          </p:cNvSpPr>
          <p:nvPr>
            <p:ph type="title"/>
          </p:nvPr>
        </p:nvSpPr>
        <p:spPr/>
        <p:txBody>
          <a:bodyPr/>
          <a:lstStyle/>
          <a:p>
            <a:r>
              <a:rPr lang="es-MX" dirty="0">
                <a:solidFill>
                  <a:srgbClr val="D0917B"/>
                </a:solidFill>
              </a:rPr>
              <a:t>I</a:t>
            </a:r>
            <a:r>
              <a:rPr lang="es-MX" dirty="0" smtClean="0">
                <a:solidFill>
                  <a:srgbClr val="D0917B"/>
                </a:solidFill>
              </a:rPr>
              <a:t>nternodos de </a:t>
            </a:r>
            <a:r>
              <a:rPr lang="es-MX" i="1" noProof="0" dirty="0" smtClean="0">
                <a:solidFill>
                  <a:srgbClr val="D0917B"/>
                </a:solidFill>
              </a:rPr>
              <a:t>Chara</a:t>
            </a:r>
            <a:endParaRPr lang="es-MX" i="1" noProof="0" dirty="0">
              <a:solidFill>
                <a:srgbClr val="D0917B"/>
              </a:solidFill>
            </a:endParaRPr>
          </a:p>
        </p:txBody>
      </p:sp>
      <p:pic>
        <p:nvPicPr>
          <p:cNvPr id="4" name="Imagen 3"/>
          <p:cNvPicPr>
            <a:picLocks noChangeAspect="1"/>
          </p:cNvPicPr>
          <p:nvPr/>
        </p:nvPicPr>
        <p:blipFill>
          <a:blip r:embed="rId2" cstate="email"/>
          <a:stretch>
            <a:fillRect/>
          </a:stretch>
        </p:blipFill>
        <p:spPr>
          <a:xfrm>
            <a:off x="5029200" y="1270000"/>
            <a:ext cx="3048000" cy="5588000"/>
          </a:xfrm>
          <a:prstGeom prst="rect">
            <a:avLst/>
          </a:prstGeom>
        </p:spPr>
      </p:pic>
      <p:sp>
        <p:nvSpPr>
          <p:cNvPr id="5" name="Rectángulo 4"/>
          <p:cNvSpPr/>
          <p:nvPr/>
        </p:nvSpPr>
        <p:spPr>
          <a:xfrm rot="5400000">
            <a:off x="4762041" y="3434806"/>
            <a:ext cx="7131221" cy="261610"/>
          </a:xfrm>
          <a:prstGeom prst="rect">
            <a:avLst/>
          </a:prstGeom>
        </p:spPr>
        <p:txBody>
          <a:bodyPr wrap="square">
            <a:spAutoFit/>
          </a:bodyPr>
          <a:lstStyle/>
          <a:p>
            <a:r>
              <a:rPr lang="es-MX" sz="1100" dirty="0" smtClean="0"/>
              <a:t>http://www.biologydiscussion.com/biology/genus-chara-useful-notes-on-genus-chara-2471-words-biology/906</a:t>
            </a:r>
            <a:endParaRPr lang="es-MX" sz="1100" dirty="0"/>
          </a:p>
        </p:txBody>
      </p:sp>
      <p:sp>
        <p:nvSpPr>
          <p:cNvPr id="6" name="CuadroTexto 5"/>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3335169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Imagen 8"/>
          <p:cNvPicPr>
            <a:picLocks noChangeAspect="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5809219" y="1237288"/>
            <a:ext cx="2494257" cy="28848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5779" name="Rectangle 3"/>
          <p:cNvSpPr>
            <a:spLocks noGrp="1" noChangeArrowheads="1"/>
          </p:cNvSpPr>
          <p:nvPr>
            <p:ph sz="half" idx="1"/>
          </p:nvPr>
        </p:nvSpPr>
        <p:spPr>
          <a:xfrm>
            <a:off x="457200" y="1478911"/>
            <a:ext cx="3222625" cy="4114800"/>
          </a:xfrm>
        </p:spPr>
        <p:txBody>
          <a:bodyPr>
            <a:normAutofit/>
          </a:bodyPr>
          <a:lstStyle/>
          <a:p>
            <a:pPr eaLnBrk="1" hangingPunct="1">
              <a:lnSpc>
                <a:spcPct val="90000"/>
              </a:lnSpc>
            </a:pPr>
            <a:r>
              <a:rPr lang="es-MX" sz="2400" noProof="0" dirty="0" smtClean="0">
                <a:latin typeface="Times New Roman" charset="0"/>
                <a:ea typeface="MS PGothic" charset="0"/>
              </a:rPr>
              <a:t>Células </a:t>
            </a:r>
            <a:r>
              <a:rPr lang="es-MX" sz="2400" noProof="0" dirty="0">
                <a:latin typeface="Times New Roman" charset="0"/>
                <a:ea typeface="MS PGothic" charset="0"/>
              </a:rPr>
              <a:t>internodales</a:t>
            </a:r>
          </a:p>
          <a:p>
            <a:pPr lvl="1" eaLnBrk="1" hangingPunct="1">
              <a:lnSpc>
                <a:spcPct val="90000"/>
              </a:lnSpc>
            </a:pPr>
            <a:r>
              <a:rPr lang="es-MX" sz="2000" noProof="0" dirty="0">
                <a:latin typeface="Times New Roman" charset="0"/>
                <a:ea typeface="MS PGothic" charset="0"/>
              </a:rPr>
              <a:t>Vacuola central</a:t>
            </a:r>
          </a:p>
          <a:p>
            <a:pPr lvl="1" eaLnBrk="1" hangingPunct="1">
              <a:lnSpc>
                <a:spcPct val="90000"/>
              </a:lnSpc>
            </a:pPr>
            <a:r>
              <a:rPr lang="es-MX" sz="2000" noProof="0" dirty="0">
                <a:latin typeface="Times New Roman" charset="0"/>
                <a:ea typeface="MS PGothic" charset="0"/>
              </a:rPr>
              <a:t>Nucleo grande y lobulado (o + hasta 100)  </a:t>
            </a:r>
          </a:p>
          <a:p>
            <a:pPr lvl="1" eaLnBrk="1" hangingPunct="1">
              <a:lnSpc>
                <a:spcPct val="90000"/>
              </a:lnSpc>
            </a:pPr>
            <a:r>
              <a:rPr lang="es-MX" sz="2000" noProof="0" dirty="0">
                <a:latin typeface="Times New Roman" charset="0"/>
                <a:ea typeface="MS PGothic" charset="0"/>
              </a:rPr>
              <a:t>Plastos elipsoidales dispuestos en hileras y sin pirenoide</a:t>
            </a:r>
            <a:endParaRPr lang="es-MX" noProof="0" dirty="0">
              <a:latin typeface="Times New Roman" charset="0"/>
              <a:ea typeface="MS PGothic" charset="0"/>
            </a:endParaRPr>
          </a:p>
          <a:p>
            <a:pPr eaLnBrk="1" hangingPunct="1">
              <a:lnSpc>
                <a:spcPct val="90000"/>
              </a:lnSpc>
            </a:pPr>
            <a:endParaRPr lang="es-MX" sz="2400" noProof="0" dirty="0">
              <a:latin typeface="Times New Roman" charset="0"/>
              <a:ea typeface="MS PGothic" charset="0"/>
            </a:endParaRPr>
          </a:p>
        </p:txBody>
      </p:sp>
      <p:sp>
        <p:nvSpPr>
          <p:cNvPr id="8" name="Título 1"/>
          <p:cNvSpPr>
            <a:spLocks noGrp="1"/>
          </p:cNvSpPr>
          <p:nvPr>
            <p:ph type="title"/>
          </p:nvPr>
        </p:nvSpPr>
        <p:spPr/>
        <p:txBody>
          <a:bodyPr/>
          <a:lstStyle/>
          <a:p>
            <a:r>
              <a:rPr lang="es-MX" dirty="0" smtClean="0">
                <a:solidFill>
                  <a:srgbClr val="D0917B"/>
                </a:solidFill>
              </a:rPr>
              <a:t>Internodos de </a:t>
            </a:r>
            <a:r>
              <a:rPr lang="es-MX" i="1" noProof="0" dirty="0" smtClean="0">
                <a:solidFill>
                  <a:srgbClr val="D0917B"/>
                </a:solidFill>
              </a:rPr>
              <a:t>Chara</a:t>
            </a:r>
            <a:endParaRPr lang="es-MX" i="1" noProof="0" dirty="0">
              <a:solidFill>
                <a:srgbClr val="D0917B"/>
              </a:solidFill>
            </a:endParaRPr>
          </a:p>
        </p:txBody>
      </p:sp>
      <p:pic>
        <p:nvPicPr>
          <p:cNvPr id="2" name="Imagen 1"/>
          <p:cNvPicPr>
            <a:picLocks noChangeAspect="1"/>
          </p:cNvPicPr>
          <p:nvPr/>
        </p:nvPicPr>
        <p:blipFill>
          <a:blip r:embed="rId3" cstate="email"/>
          <a:stretch>
            <a:fillRect/>
          </a:stretch>
        </p:blipFill>
        <p:spPr>
          <a:xfrm>
            <a:off x="20580" y="4196595"/>
            <a:ext cx="9144000" cy="2661405"/>
          </a:xfrm>
          <a:prstGeom prst="rect">
            <a:avLst/>
          </a:prstGeom>
        </p:spPr>
      </p:pic>
      <p:sp>
        <p:nvSpPr>
          <p:cNvPr id="3" name="Rectángulo 2"/>
          <p:cNvSpPr/>
          <p:nvPr/>
        </p:nvSpPr>
        <p:spPr>
          <a:xfrm>
            <a:off x="4592580" y="4122133"/>
            <a:ext cx="4572000" cy="230832"/>
          </a:xfrm>
          <a:prstGeom prst="rect">
            <a:avLst/>
          </a:prstGeom>
        </p:spPr>
        <p:txBody>
          <a:bodyPr>
            <a:spAutoFit/>
          </a:bodyPr>
          <a:lstStyle/>
          <a:p>
            <a:r>
              <a:rPr lang="es-MX" sz="900" dirty="0" smtClean="0"/>
              <a:t>http://university.uog.edu.172-31-22-36.previewmywsisite.com/botany/474/fw/chara.htm</a:t>
            </a:r>
            <a:endParaRPr lang="es-MX" sz="900" dirty="0"/>
          </a:p>
        </p:txBody>
      </p:sp>
      <p:sp>
        <p:nvSpPr>
          <p:cNvPr id="7" name="CuadroTexto 6"/>
          <p:cNvSpPr txBox="1"/>
          <p:nvPr/>
        </p:nvSpPr>
        <p:spPr>
          <a:xfrm rot="16200000">
            <a:off x="-1189741" y="2896313"/>
            <a:ext cx="2728419" cy="307777"/>
          </a:xfrm>
          <a:prstGeom prst="rect">
            <a:avLst/>
          </a:prstGeom>
          <a:noFill/>
        </p:spPr>
        <p:txBody>
          <a:bodyPr wrap="none" rtlCol="0">
            <a:spAutoFit/>
          </a:bodyPr>
          <a:lstStyle/>
          <a:p>
            <a:r>
              <a:rPr lang="es-MX" sz="1400" dirty="0" smtClean="0">
                <a:solidFill>
                  <a:schemeClr val="bg2"/>
                </a:solidFill>
              </a:rPr>
              <a:t>Bold y Wyne, 1978, Prescott, 1964.</a:t>
            </a:r>
            <a:endParaRPr lang="es-MX" sz="1400" dirty="0">
              <a:solidFill>
                <a:schemeClr val="bg2"/>
              </a:solidFill>
            </a:endParaRPr>
          </a:p>
        </p:txBody>
      </p:sp>
    </p:spTree>
    <p:extLst>
      <p:ext uri="{BB962C8B-B14F-4D97-AF65-F5344CB8AC3E}">
        <p14:creationId xmlns:p14="http://schemas.microsoft.com/office/powerpoint/2010/main" xmlns="" val="382865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p:cNvGraphicFramePr>
            <a:graphicFrameLocks noChangeAspect="1"/>
          </p:cNvGraphicFramePr>
          <p:nvPr>
            <p:extLst>
              <p:ext uri="{D42A27DB-BD31-4B8C-83A1-F6EECF244321}">
                <p14:modId xmlns:p14="http://schemas.microsoft.com/office/powerpoint/2010/main" xmlns="" val="1284270034"/>
              </p:ext>
            </p:extLst>
          </p:nvPr>
        </p:nvGraphicFramePr>
        <p:xfrm>
          <a:off x="280988" y="0"/>
          <a:ext cx="7803646" cy="6975475"/>
        </p:xfrm>
        <a:graphic>
          <a:graphicData uri="http://schemas.openxmlformats.org/presentationml/2006/ole">
            <p:oleObj spid="_x0000_s1028" name="Documento" r:id="rId3" imgW="7356927" imgH="7003648" progId="Word.Document.12">
              <p:embed/>
            </p:oleObj>
          </a:graphicData>
        </a:graphic>
      </p:graphicFrame>
      <p:sp>
        <p:nvSpPr>
          <p:cNvPr id="14337" name="Marcador de número de diapositiva 4"/>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84E2C89B-8C07-ED42-9C5D-541D3D837EF1}" type="slidenum">
              <a:rPr lang="es-ES" sz="1400">
                <a:solidFill>
                  <a:srgbClr val="FFFFFF"/>
                </a:solidFill>
              </a:rPr>
              <a:pPr eaLnBrk="1" hangingPunct="1"/>
              <a:t>2</a:t>
            </a:fld>
            <a:endParaRPr lang="es-ES" sz="1400">
              <a:solidFill>
                <a:srgbClr val="FFFFFF"/>
              </a:solidFill>
            </a:endParaRPr>
          </a:p>
        </p:txBody>
      </p:sp>
      <p:sp>
        <p:nvSpPr>
          <p:cNvPr id="7" name="Título 1"/>
          <p:cNvSpPr txBox="1">
            <a:spLocks/>
          </p:cNvSpPr>
          <p:nvPr/>
        </p:nvSpPr>
        <p:spPr>
          <a:xfrm>
            <a:off x="2161256" y="341313"/>
            <a:ext cx="8229600" cy="990600"/>
          </a:xfrm>
          <a:prstGeom prst="rect">
            <a:avLst/>
          </a:prstGeom>
        </p:spPr>
        <p:txBody>
          <a:bodyPr/>
          <a:lstStyle>
            <a:lvl1pPr algn="l" rtl="0" eaLnBrk="0" fontAlgn="base" hangingPunct="0">
              <a:spcBef>
                <a:spcPct val="0"/>
              </a:spcBef>
              <a:spcAft>
                <a:spcPct val="0"/>
              </a:spcAft>
              <a:defRPr sz="4000" kern="1200" spc="-1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Mistral" charset="0"/>
                <a:ea typeface="ＭＳ Ｐゴシック" charset="0"/>
                <a:cs typeface="ＭＳ Ｐゴシック" charset="0"/>
              </a:defRPr>
            </a:lvl6pPr>
            <a:lvl7pPr marL="914400" algn="l" rtl="0" fontAlgn="base">
              <a:spcBef>
                <a:spcPct val="0"/>
              </a:spcBef>
              <a:spcAft>
                <a:spcPct val="0"/>
              </a:spcAft>
              <a:defRPr sz="4000">
                <a:solidFill>
                  <a:schemeClr val="tx2"/>
                </a:solidFill>
                <a:latin typeface="Mistral" charset="0"/>
                <a:ea typeface="ＭＳ Ｐゴシック" charset="0"/>
                <a:cs typeface="ＭＳ Ｐゴシック" charset="0"/>
              </a:defRPr>
            </a:lvl7pPr>
            <a:lvl8pPr marL="1371600" algn="l" rtl="0" fontAlgn="base">
              <a:spcBef>
                <a:spcPct val="0"/>
              </a:spcBef>
              <a:spcAft>
                <a:spcPct val="0"/>
              </a:spcAft>
              <a:defRPr sz="4000">
                <a:solidFill>
                  <a:schemeClr val="tx2"/>
                </a:solidFill>
                <a:latin typeface="Mistral" charset="0"/>
                <a:ea typeface="ＭＳ Ｐゴシック" charset="0"/>
                <a:cs typeface="ＭＳ Ｐゴシック" charset="0"/>
              </a:defRPr>
            </a:lvl8pPr>
            <a:lvl9pPr marL="1828800" algn="l" rtl="0" fontAlgn="base">
              <a:spcBef>
                <a:spcPct val="0"/>
              </a:spcBef>
              <a:spcAft>
                <a:spcPct val="0"/>
              </a:spcAft>
              <a:defRPr sz="4000">
                <a:solidFill>
                  <a:schemeClr val="tx2"/>
                </a:solidFill>
                <a:latin typeface="Mistral" charset="0"/>
                <a:ea typeface="ＭＳ Ｐゴシック" charset="0"/>
                <a:cs typeface="ＭＳ Ｐゴシック" charset="0"/>
              </a:defRPr>
            </a:lvl9pPr>
          </a:lstStyle>
          <a:p>
            <a:pPr algn="ctr">
              <a:defRPr/>
            </a:pPr>
            <a:r>
              <a:rPr lang="es-MX" dirty="0" smtClean="0">
                <a:solidFill>
                  <a:srgbClr val="D2533C"/>
                </a:solidFill>
                <a:latin typeface="Avenir Book"/>
                <a:cs typeface="Avenir Book"/>
              </a:rPr>
              <a:t>Guía didáctica</a:t>
            </a:r>
            <a:endParaRPr lang="es-MX" dirty="0">
              <a:solidFill>
                <a:srgbClr val="D2533C"/>
              </a:solidFill>
              <a:latin typeface="Avenir Book"/>
              <a:cs typeface="Avenir Book"/>
            </a:endParaRPr>
          </a:p>
        </p:txBody>
      </p:sp>
    </p:spTree>
    <p:extLst>
      <p:ext uri="{BB962C8B-B14F-4D97-AF65-F5344CB8AC3E}">
        <p14:creationId xmlns:p14="http://schemas.microsoft.com/office/powerpoint/2010/main" xmlns="" val="10857451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2463" y="3704973"/>
            <a:ext cx="7620000" cy="1143000"/>
          </a:xfrm>
        </p:spPr>
        <p:txBody>
          <a:bodyPr/>
          <a:lstStyle/>
          <a:p>
            <a:r>
              <a:rPr lang="es-MX" dirty="0" smtClean="0">
                <a:solidFill>
                  <a:srgbClr val="D0917B"/>
                </a:solidFill>
              </a:rPr>
              <a:t>Ramas cortas</a:t>
            </a:r>
            <a:endParaRPr lang="es-MX" dirty="0">
              <a:solidFill>
                <a:srgbClr val="D0917B"/>
              </a:solidFill>
            </a:endParaRPr>
          </a:p>
        </p:txBody>
      </p:sp>
      <p:sp>
        <p:nvSpPr>
          <p:cNvPr id="3" name="Marcador de contenido 2"/>
          <p:cNvSpPr>
            <a:spLocks noGrp="1"/>
          </p:cNvSpPr>
          <p:nvPr>
            <p:ph sz="half" idx="1"/>
          </p:nvPr>
        </p:nvSpPr>
        <p:spPr>
          <a:xfrm>
            <a:off x="457200" y="272202"/>
            <a:ext cx="8686800" cy="4590288"/>
          </a:xfrm>
        </p:spPr>
        <p:txBody>
          <a:bodyPr>
            <a:normAutofit/>
          </a:bodyPr>
          <a:lstStyle/>
          <a:p>
            <a:pPr>
              <a:lnSpc>
                <a:spcPct val="80000"/>
              </a:lnSpc>
            </a:pPr>
            <a:r>
              <a:rPr lang="es-ES" sz="2400" dirty="0" smtClean="0"/>
              <a:t>De crecimiento </a:t>
            </a:r>
            <a:r>
              <a:rPr lang="es-ES" sz="2400" dirty="0"/>
              <a:t>limitado o laterales primarias y </a:t>
            </a:r>
            <a:r>
              <a:rPr lang="es-ES" sz="2400" dirty="0" smtClean="0"/>
              <a:t>como hoja </a:t>
            </a:r>
          </a:p>
          <a:p>
            <a:pPr>
              <a:lnSpc>
                <a:spcPct val="80000"/>
              </a:lnSpc>
            </a:pPr>
            <a:r>
              <a:rPr lang="es-ES" sz="2400" dirty="0" smtClean="0"/>
              <a:t>Surgen </a:t>
            </a:r>
            <a:r>
              <a:rPr lang="es-ES" sz="2400" dirty="0"/>
              <a:t>en verticilos de cada nodo que corresponde al número de células periféricas en cada nodo y limitan su crecimiento después de haber alcanzado una longitud definida. </a:t>
            </a:r>
          </a:p>
          <a:p>
            <a:pPr>
              <a:lnSpc>
                <a:spcPct val="80000"/>
              </a:lnSpc>
            </a:pPr>
            <a:r>
              <a:rPr lang="es-ES" sz="2400" dirty="0" smtClean="0"/>
              <a:t>Tienen </a:t>
            </a:r>
            <a:r>
              <a:rPr lang="es-ES" sz="2400" dirty="0"/>
              <a:t>nudos y como el eje principal y terminan a una célula apical larga. </a:t>
            </a:r>
            <a:endParaRPr lang="es-ES" sz="2400" dirty="0" smtClean="0"/>
          </a:p>
          <a:p>
            <a:pPr>
              <a:lnSpc>
                <a:spcPct val="80000"/>
              </a:lnSpc>
            </a:pPr>
            <a:r>
              <a:rPr lang="es-ES" sz="2400" dirty="0"/>
              <a:t>T</a:t>
            </a:r>
            <a:r>
              <a:rPr lang="es-ES" sz="2400" dirty="0" smtClean="0"/>
              <a:t>ienen </a:t>
            </a:r>
            <a:r>
              <a:rPr lang="es-ES" sz="2400" dirty="0"/>
              <a:t>órganos sexuales en la </a:t>
            </a:r>
            <a:r>
              <a:rPr lang="es-ES" sz="2400" dirty="0" smtClean="0"/>
              <a:t>axila</a:t>
            </a:r>
            <a:endParaRPr lang="es-MX" sz="2400" dirty="0"/>
          </a:p>
        </p:txBody>
      </p:sp>
      <p:pic>
        <p:nvPicPr>
          <p:cNvPr id="6" name="Imagen 5"/>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3870806" y="2850372"/>
            <a:ext cx="5273194" cy="4007628"/>
          </a:xfrm>
          <a:prstGeom prst="rect">
            <a:avLst/>
          </a:prstGeom>
        </p:spPr>
      </p:pic>
      <p:sp>
        <p:nvSpPr>
          <p:cNvPr id="7" name="Rectángulo 6"/>
          <p:cNvSpPr/>
          <p:nvPr/>
        </p:nvSpPr>
        <p:spPr>
          <a:xfrm>
            <a:off x="4572000" y="6460698"/>
            <a:ext cx="2997986" cy="307777"/>
          </a:xfrm>
          <a:prstGeom prst="rect">
            <a:avLst/>
          </a:prstGeom>
        </p:spPr>
        <p:txBody>
          <a:bodyPr wrap="none">
            <a:spAutoFit/>
          </a:bodyPr>
          <a:lstStyle/>
          <a:p>
            <a:r>
              <a:rPr lang="es-MX" sz="1400" dirty="0" smtClean="0"/>
              <a:t>http://www.sinicearasy.cz/tema-chary</a:t>
            </a:r>
            <a:endParaRPr lang="es-MX" sz="1400" dirty="0"/>
          </a:p>
        </p:txBody>
      </p:sp>
      <p:sp>
        <p:nvSpPr>
          <p:cNvPr id="8" name="CuadroTexto 7"/>
          <p:cNvSpPr txBox="1"/>
          <p:nvPr/>
        </p:nvSpPr>
        <p:spPr>
          <a:xfrm>
            <a:off x="0" y="6488668"/>
            <a:ext cx="4707526" cy="307777"/>
          </a:xfrm>
          <a:prstGeom prst="rect">
            <a:avLst/>
          </a:prstGeom>
          <a:noFill/>
        </p:spPr>
        <p:txBody>
          <a:bodyPr wrap="none" rtlCol="0">
            <a:spAutoFit/>
          </a:bodyPr>
          <a:lstStyle/>
          <a:p>
            <a:r>
              <a:rPr lang="es-MX" sz="1400" dirty="0" smtClean="0">
                <a:solidFill>
                  <a:schemeClr val="bg2"/>
                </a:solidFill>
              </a:rPr>
              <a:t>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10525742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34000" y="4019065"/>
            <a:ext cx="7620000" cy="1143000"/>
          </a:xfrm>
        </p:spPr>
        <p:txBody>
          <a:bodyPr/>
          <a:lstStyle/>
          <a:p>
            <a:r>
              <a:rPr lang="es-MX" dirty="0" smtClean="0">
                <a:solidFill>
                  <a:srgbClr val="D0917B"/>
                </a:solidFill>
              </a:rPr>
              <a:t>Ramas largas</a:t>
            </a:r>
            <a:endParaRPr lang="es-MX" dirty="0">
              <a:solidFill>
                <a:srgbClr val="D0917B"/>
              </a:solidFill>
            </a:endParaRPr>
          </a:p>
        </p:txBody>
      </p:sp>
      <p:sp>
        <p:nvSpPr>
          <p:cNvPr id="5" name="Marcador de contenido 4"/>
          <p:cNvSpPr>
            <a:spLocks noGrp="1"/>
          </p:cNvSpPr>
          <p:nvPr>
            <p:ph sz="half" idx="1"/>
          </p:nvPr>
        </p:nvSpPr>
        <p:spPr>
          <a:xfrm>
            <a:off x="270933" y="521316"/>
            <a:ext cx="8551334" cy="4590288"/>
          </a:xfrm>
        </p:spPr>
        <p:txBody>
          <a:bodyPr>
            <a:normAutofit/>
          </a:bodyPr>
          <a:lstStyle/>
          <a:p>
            <a:pPr>
              <a:lnSpc>
                <a:spcPct val="80000"/>
              </a:lnSpc>
            </a:pPr>
            <a:r>
              <a:rPr lang="es-ES" sz="2400" dirty="0" smtClean="0"/>
              <a:t>También </a:t>
            </a:r>
            <a:r>
              <a:rPr lang="es-ES" sz="2400" dirty="0"/>
              <a:t>son nombrados como ramas secundarias o ramas de crecimiento ilimitado. </a:t>
            </a:r>
            <a:endParaRPr lang="es-ES" sz="2400" dirty="0" smtClean="0"/>
          </a:p>
          <a:p>
            <a:pPr>
              <a:lnSpc>
                <a:spcPct val="80000"/>
              </a:lnSpc>
            </a:pPr>
            <a:r>
              <a:rPr lang="es-ES" sz="2400" dirty="0" smtClean="0"/>
              <a:t>Surgen </a:t>
            </a:r>
            <a:r>
              <a:rPr lang="es-ES" sz="2400" dirty="0"/>
              <a:t>individualmente o en grupos desde la axila de ramillas </a:t>
            </a:r>
            <a:r>
              <a:rPr lang="es-ES" sz="2400" dirty="0" smtClean="0"/>
              <a:t>primarias.</a:t>
            </a:r>
          </a:p>
          <a:p>
            <a:pPr>
              <a:lnSpc>
                <a:spcPct val="80000"/>
              </a:lnSpc>
            </a:pPr>
            <a:r>
              <a:rPr lang="es-ES" sz="2400" dirty="0" smtClean="0"/>
              <a:t> </a:t>
            </a:r>
            <a:r>
              <a:rPr lang="es-ES" sz="2400" dirty="0"/>
              <a:t>Tienen la misma estructura y el patrón de crecimiento como del eje principal. </a:t>
            </a:r>
            <a:endParaRPr lang="es-MX" sz="2400" dirty="0"/>
          </a:p>
        </p:txBody>
      </p:sp>
      <p:pic>
        <p:nvPicPr>
          <p:cNvPr id="6" name="Imagen 5"/>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50800" y="2816460"/>
            <a:ext cx="5317814" cy="4041539"/>
          </a:xfrm>
          <a:prstGeom prst="rect">
            <a:avLst/>
          </a:prstGeom>
        </p:spPr>
      </p:pic>
      <p:sp>
        <p:nvSpPr>
          <p:cNvPr id="7" name="Rectángulo 6"/>
          <p:cNvSpPr/>
          <p:nvPr/>
        </p:nvSpPr>
        <p:spPr>
          <a:xfrm>
            <a:off x="1100667" y="6460698"/>
            <a:ext cx="2997986" cy="307777"/>
          </a:xfrm>
          <a:prstGeom prst="rect">
            <a:avLst/>
          </a:prstGeom>
        </p:spPr>
        <p:txBody>
          <a:bodyPr wrap="none">
            <a:spAutoFit/>
          </a:bodyPr>
          <a:lstStyle/>
          <a:p>
            <a:r>
              <a:rPr lang="es-MX" sz="1400" dirty="0" smtClean="0"/>
              <a:t>http://www.sinicearasy.cz/tema-chary</a:t>
            </a:r>
            <a:endParaRPr lang="es-MX" sz="1400" dirty="0"/>
          </a:p>
        </p:txBody>
      </p:sp>
      <p:sp>
        <p:nvSpPr>
          <p:cNvPr id="8" name="CuadroTexto 7"/>
          <p:cNvSpPr txBox="1"/>
          <p:nvPr/>
        </p:nvSpPr>
        <p:spPr>
          <a:xfrm>
            <a:off x="5533287" y="6450839"/>
            <a:ext cx="2728419" cy="307777"/>
          </a:xfrm>
          <a:prstGeom prst="rect">
            <a:avLst/>
          </a:prstGeom>
          <a:noFill/>
        </p:spPr>
        <p:txBody>
          <a:bodyPr wrap="none" rtlCol="0">
            <a:spAutoFit/>
          </a:bodyPr>
          <a:lstStyle/>
          <a:p>
            <a:r>
              <a:rPr lang="es-MX" sz="1400" dirty="0" smtClean="0">
                <a:solidFill>
                  <a:schemeClr val="bg2"/>
                </a:solidFill>
              </a:rPr>
              <a:t>Bold y Wyne, 1978, Prescott, 1964.</a:t>
            </a:r>
            <a:endParaRPr lang="es-MX" sz="1400" dirty="0">
              <a:solidFill>
                <a:schemeClr val="bg2"/>
              </a:solidFill>
            </a:endParaRPr>
          </a:p>
        </p:txBody>
      </p:sp>
    </p:spTree>
    <p:extLst>
      <p:ext uri="{BB962C8B-B14F-4D97-AF65-F5344CB8AC3E}">
        <p14:creationId xmlns:p14="http://schemas.microsoft.com/office/powerpoint/2010/main" xmlns="" val="9693023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email"/>
          <a:stretch>
            <a:fillRect/>
          </a:stretch>
        </p:blipFill>
        <p:spPr>
          <a:xfrm>
            <a:off x="3840480" y="0"/>
            <a:ext cx="5303520" cy="6858000"/>
          </a:xfrm>
          <a:prstGeom prst="rect">
            <a:avLst/>
          </a:prstGeom>
        </p:spPr>
      </p:pic>
      <p:sp>
        <p:nvSpPr>
          <p:cNvPr id="3" name="Título 2"/>
          <p:cNvSpPr>
            <a:spLocks noGrp="1"/>
          </p:cNvSpPr>
          <p:nvPr>
            <p:ph type="title"/>
          </p:nvPr>
        </p:nvSpPr>
        <p:spPr>
          <a:xfrm>
            <a:off x="252642" y="1249321"/>
            <a:ext cx="7620000" cy="1143000"/>
          </a:xfrm>
        </p:spPr>
        <p:txBody>
          <a:bodyPr/>
          <a:lstStyle/>
          <a:p>
            <a:r>
              <a:rPr lang="es-MX" dirty="0" smtClean="0">
                <a:solidFill>
                  <a:srgbClr val="D0917B"/>
                </a:solidFill>
              </a:rPr>
              <a:t>Reproducción </a:t>
            </a:r>
            <a:br>
              <a:rPr lang="es-MX" dirty="0" smtClean="0">
                <a:solidFill>
                  <a:srgbClr val="D0917B"/>
                </a:solidFill>
              </a:rPr>
            </a:br>
            <a:r>
              <a:rPr lang="es-MX" dirty="0" smtClean="0">
                <a:solidFill>
                  <a:srgbClr val="D0917B"/>
                </a:solidFill>
              </a:rPr>
              <a:t>asexual</a:t>
            </a:r>
            <a:endParaRPr lang="es-MX" dirty="0">
              <a:solidFill>
                <a:srgbClr val="D0917B"/>
              </a:solidFill>
            </a:endParaRPr>
          </a:p>
        </p:txBody>
      </p:sp>
      <p:pic>
        <p:nvPicPr>
          <p:cNvPr id="4" name="Imagen 3"/>
          <p:cNvPicPr>
            <a:picLocks noChangeAspect="1"/>
          </p:cNvPicPr>
          <p:nvPr/>
        </p:nvPicPr>
        <p:blipFill>
          <a:blip r:embed="rId3" cstate="email">
            <a:duotone>
              <a:schemeClr val="accent5">
                <a:shade val="45000"/>
                <a:satMod val="135000"/>
              </a:schemeClr>
              <a:prstClr val="white"/>
            </a:duotone>
          </a:blip>
          <a:stretch>
            <a:fillRect/>
          </a:stretch>
        </p:blipFill>
        <p:spPr>
          <a:xfrm>
            <a:off x="252642" y="3739376"/>
            <a:ext cx="8943515" cy="1844703"/>
          </a:xfrm>
          <a:prstGeom prst="rect">
            <a:avLst/>
          </a:prstGeom>
        </p:spPr>
      </p:pic>
      <p:sp>
        <p:nvSpPr>
          <p:cNvPr id="7" name="Rectángulo 6"/>
          <p:cNvSpPr/>
          <p:nvPr/>
        </p:nvSpPr>
        <p:spPr>
          <a:xfrm>
            <a:off x="3387025" y="6596390"/>
            <a:ext cx="5756975" cy="26161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es-MX" sz="1100" dirty="0" smtClean="0"/>
              <a:t>http://university.uog.edu.172-31-22-36.previewmywsisite.com/botany/474/fw/chara.htm</a:t>
            </a:r>
            <a:endParaRPr lang="es-MX" sz="1100" dirty="0"/>
          </a:p>
        </p:txBody>
      </p:sp>
      <p:sp>
        <p:nvSpPr>
          <p:cNvPr id="8" name="CuadroTexto 7"/>
          <p:cNvSpPr txBox="1"/>
          <p:nvPr/>
        </p:nvSpPr>
        <p:spPr>
          <a:xfrm>
            <a:off x="0" y="6488668"/>
            <a:ext cx="2870522"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a:t>
            </a:r>
            <a:endParaRPr lang="es-MX" sz="1400" dirty="0">
              <a:solidFill>
                <a:schemeClr val="bg2"/>
              </a:solidFill>
            </a:endParaRPr>
          </a:p>
        </p:txBody>
      </p:sp>
    </p:spTree>
    <p:extLst>
      <p:ext uri="{BB962C8B-B14F-4D97-AF65-F5344CB8AC3E}">
        <p14:creationId xmlns:p14="http://schemas.microsoft.com/office/powerpoint/2010/main" xmlns="" val="17526651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stretch>
            <a:fillRect/>
          </a:stretch>
        </p:blipFill>
        <p:spPr>
          <a:xfrm>
            <a:off x="4887213" y="869463"/>
            <a:ext cx="4000500" cy="5715000"/>
          </a:xfrm>
          <a:prstGeom prst="rect">
            <a:avLst/>
          </a:prstGeom>
        </p:spPr>
      </p:pic>
      <p:sp>
        <p:nvSpPr>
          <p:cNvPr id="76802" name="Rectangle 3"/>
          <p:cNvSpPr>
            <a:spLocks noGrp="1" noChangeArrowheads="1"/>
          </p:cNvSpPr>
          <p:nvPr>
            <p:ph sz="half" idx="1"/>
          </p:nvPr>
        </p:nvSpPr>
        <p:spPr>
          <a:xfrm>
            <a:off x="0" y="1804517"/>
            <a:ext cx="5279695" cy="4114800"/>
          </a:xfrm>
        </p:spPr>
        <p:txBody>
          <a:bodyPr>
            <a:noAutofit/>
          </a:bodyPr>
          <a:lstStyle/>
          <a:p>
            <a:pPr eaLnBrk="1" hangingPunct="1">
              <a:lnSpc>
                <a:spcPct val="90000"/>
              </a:lnSpc>
              <a:buFontTx/>
              <a:buNone/>
            </a:pPr>
            <a:endParaRPr lang="es-MX" noProof="0" dirty="0">
              <a:latin typeface="Times New Roman" charset="0"/>
              <a:ea typeface="MS PGothic" charset="0"/>
            </a:endParaRPr>
          </a:p>
          <a:p>
            <a:pPr eaLnBrk="1" hangingPunct="1">
              <a:lnSpc>
                <a:spcPct val="90000"/>
              </a:lnSpc>
            </a:pPr>
            <a:endParaRPr lang="es-MX" noProof="0" dirty="0" smtClean="0">
              <a:latin typeface="Times New Roman" charset="0"/>
              <a:ea typeface="MS PGothic" charset="0"/>
              <a:hlinkClick r:id="" action="ppaction://noaction"/>
            </a:endParaRPr>
          </a:p>
          <a:p>
            <a:pPr eaLnBrk="1" hangingPunct="1">
              <a:lnSpc>
                <a:spcPct val="90000"/>
              </a:lnSpc>
            </a:pPr>
            <a:r>
              <a:rPr lang="es-MX" noProof="0" dirty="0" smtClean="0">
                <a:latin typeface="Times New Roman" charset="0"/>
                <a:ea typeface="MS PGothic" charset="0"/>
                <a:hlinkClick r:id="" action="ppaction://noaction"/>
              </a:rPr>
              <a:t>Cv</a:t>
            </a:r>
            <a:r>
              <a:rPr lang="es-MX" noProof="0" dirty="0">
                <a:latin typeface="Times New Roman" charset="0"/>
                <a:ea typeface="MS PGothic" charset="0"/>
                <a:hlinkClick r:id="" action="ppaction://noaction"/>
              </a:rPr>
              <a:t>. Mh, </a:t>
            </a:r>
            <a:r>
              <a:rPr lang="es-MX" noProof="0" dirty="0" smtClean="0">
                <a:latin typeface="Times New Roman" charset="0"/>
                <a:ea typeface="MS PGothic" charset="0"/>
                <a:hlinkClick r:id="" action="ppaction://noaction"/>
              </a:rPr>
              <a:t>oogámico</a:t>
            </a:r>
            <a:r>
              <a:rPr lang="es-MX" noProof="0" dirty="0">
                <a:latin typeface="Times New Roman" charset="0"/>
                <a:ea typeface="MS PGothic" charset="0"/>
                <a:hlinkClick r:id="" action="ppaction://noaction"/>
              </a:rPr>
              <a:t>, </a:t>
            </a:r>
            <a:r>
              <a:rPr lang="es-MX" noProof="0" dirty="0" smtClean="0">
                <a:latin typeface="Times New Roman" charset="0"/>
                <a:ea typeface="MS PGothic" charset="0"/>
              </a:rPr>
              <a:t>con</a:t>
            </a:r>
          </a:p>
          <a:p>
            <a:pPr eaLnBrk="1" hangingPunct="1">
              <a:lnSpc>
                <a:spcPct val="90000"/>
              </a:lnSpc>
            </a:pPr>
            <a:r>
              <a:rPr lang="es-MX" sz="3600" noProof="0" dirty="0" smtClean="0">
                <a:solidFill>
                  <a:srgbClr val="800000"/>
                </a:solidFill>
                <a:latin typeface="Times New Roman" charset="0"/>
                <a:ea typeface="MS PGothic" charset="0"/>
              </a:rPr>
              <a:t>Estructuras </a:t>
            </a:r>
            <a:r>
              <a:rPr lang="es-MX" sz="3600" noProof="0" dirty="0">
                <a:solidFill>
                  <a:srgbClr val="800000"/>
                </a:solidFill>
                <a:latin typeface="Times New Roman" charset="0"/>
                <a:ea typeface="MS PGothic" charset="0"/>
              </a:rPr>
              <a:t>especiales</a:t>
            </a:r>
          </a:p>
          <a:p>
            <a:pPr eaLnBrk="1" hangingPunct="1">
              <a:lnSpc>
                <a:spcPct val="90000"/>
              </a:lnSpc>
              <a:buFontTx/>
              <a:buNone/>
            </a:pPr>
            <a:r>
              <a:rPr lang="es-MX" sz="3600" noProof="0" dirty="0">
                <a:solidFill>
                  <a:srgbClr val="800000"/>
                </a:solidFill>
                <a:latin typeface="Times New Roman" charset="0"/>
                <a:ea typeface="MS PGothic" charset="0"/>
              </a:rPr>
              <a:t>		Globulo y Nucula</a:t>
            </a:r>
          </a:p>
          <a:p>
            <a:pPr eaLnBrk="1" hangingPunct="1">
              <a:lnSpc>
                <a:spcPct val="90000"/>
              </a:lnSpc>
            </a:pPr>
            <a:endParaRPr lang="es-MX" noProof="0" dirty="0">
              <a:latin typeface="Times New Roman" charset="0"/>
              <a:ea typeface="MS PGothic" charset="0"/>
              <a:hlinkClick r:id="" action="ppaction://noaction"/>
            </a:endParaRPr>
          </a:p>
          <a:p>
            <a:pPr eaLnBrk="1" hangingPunct="1">
              <a:lnSpc>
                <a:spcPct val="90000"/>
              </a:lnSpc>
              <a:buFontTx/>
              <a:buNone/>
            </a:pPr>
            <a:r>
              <a:rPr lang="es-MX" noProof="0" dirty="0">
                <a:latin typeface="Times New Roman" charset="0"/>
                <a:ea typeface="MS PGothic" charset="0"/>
                <a:hlinkClick r:id="" action="ppaction://noaction"/>
              </a:rPr>
              <a:t> </a:t>
            </a:r>
            <a:endParaRPr lang="es-MX" noProof="0" dirty="0">
              <a:latin typeface="Times New Roman" charset="0"/>
              <a:ea typeface="MS PGothic" charset="0"/>
            </a:endParaRPr>
          </a:p>
        </p:txBody>
      </p:sp>
      <p:sp>
        <p:nvSpPr>
          <p:cNvPr id="3" name="Título 2"/>
          <p:cNvSpPr>
            <a:spLocks noGrp="1"/>
          </p:cNvSpPr>
          <p:nvPr>
            <p:ph type="title"/>
          </p:nvPr>
        </p:nvSpPr>
        <p:spPr>
          <a:xfrm>
            <a:off x="-1040682" y="407003"/>
            <a:ext cx="7620000" cy="1143000"/>
          </a:xfrm>
        </p:spPr>
        <p:txBody>
          <a:bodyPr/>
          <a:lstStyle/>
          <a:p>
            <a:pPr algn="ctr"/>
            <a:r>
              <a:rPr lang="es-MX" dirty="0" smtClean="0">
                <a:solidFill>
                  <a:schemeClr val="accent2">
                    <a:lumMod val="60000"/>
                    <a:lumOff val="40000"/>
                  </a:schemeClr>
                </a:solidFill>
              </a:rPr>
              <a:t>Reproducción </a:t>
            </a:r>
            <a:br>
              <a:rPr lang="es-MX" dirty="0" smtClean="0">
                <a:solidFill>
                  <a:schemeClr val="accent2">
                    <a:lumMod val="60000"/>
                    <a:lumOff val="40000"/>
                  </a:schemeClr>
                </a:solidFill>
              </a:rPr>
            </a:br>
            <a:r>
              <a:rPr lang="es-MX" dirty="0" smtClean="0">
                <a:solidFill>
                  <a:schemeClr val="accent2">
                    <a:lumMod val="60000"/>
                    <a:lumOff val="40000"/>
                  </a:schemeClr>
                </a:solidFill>
              </a:rPr>
              <a:t>sexual</a:t>
            </a:r>
            <a:endParaRPr lang="es-MX" dirty="0">
              <a:solidFill>
                <a:schemeClr val="accent2">
                  <a:lumMod val="60000"/>
                  <a:lumOff val="40000"/>
                </a:schemeClr>
              </a:solidFill>
            </a:endParaRPr>
          </a:p>
        </p:txBody>
      </p:sp>
      <p:sp>
        <p:nvSpPr>
          <p:cNvPr id="5" name="Rectángulo 4"/>
          <p:cNvSpPr/>
          <p:nvPr/>
        </p:nvSpPr>
        <p:spPr>
          <a:xfrm>
            <a:off x="3572225" y="6584463"/>
            <a:ext cx="5571775" cy="261610"/>
          </a:xfrm>
          <a:prstGeom prst="rect">
            <a:avLst/>
          </a:prstGeom>
        </p:spPr>
        <p:txBody>
          <a:bodyPr wrap="square">
            <a:spAutoFit/>
          </a:bodyPr>
          <a:lstStyle/>
          <a:p>
            <a:r>
              <a:rPr lang="es-MX" sz="1100" dirty="0" smtClean="0"/>
              <a:t>http://university.uog.edu.172-31-22-36.previewmywsisite.com/botany/474/fw/chara.htm</a:t>
            </a:r>
            <a:endParaRPr lang="es-MX" sz="1100" dirty="0"/>
          </a:p>
        </p:txBody>
      </p:sp>
      <p:sp>
        <p:nvSpPr>
          <p:cNvPr id="6" name="CuadroTexto 5"/>
          <p:cNvSpPr txBox="1"/>
          <p:nvPr/>
        </p:nvSpPr>
        <p:spPr>
          <a:xfrm>
            <a:off x="0" y="6488668"/>
            <a:ext cx="889987" cy="523220"/>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a:t>
            </a:r>
            <a:endParaRPr lang="es-MX" sz="1400" dirty="0">
              <a:solidFill>
                <a:schemeClr val="bg2"/>
              </a:solidFill>
            </a:endParaRPr>
          </a:p>
          <a:p>
            <a:endParaRPr lang="es-MX" sz="1400" dirty="0">
              <a:solidFill>
                <a:schemeClr val="bg2"/>
              </a:solidFill>
            </a:endParaRPr>
          </a:p>
        </p:txBody>
      </p:sp>
    </p:spTree>
    <p:extLst>
      <p:ext uri="{BB962C8B-B14F-4D97-AF65-F5344CB8AC3E}">
        <p14:creationId xmlns:p14="http://schemas.microsoft.com/office/powerpoint/2010/main" xmlns="" val="27232213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5" name="Imagen 8"/>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828800" y="0"/>
            <a:ext cx="2768600" cy="316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7831" name="Rectangle 2"/>
          <p:cNvSpPr>
            <a:spLocks noGrp="1" noChangeArrowheads="1"/>
          </p:cNvSpPr>
          <p:nvPr>
            <p:ph type="title"/>
          </p:nvPr>
        </p:nvSpPr>
        <p:spPr>
          <a:xfrm>
            <a:off x="5901266" y="331787"/>
            <a:ext cx="7772400" cy="1143000"/>
          </a:xfrm>
        </p:spPr>
        <p:txBody>
          <a:bodyPr>
            <a:normAutofit fontScale="90000"/>
          </a:bodyPr>
          <a:lstStyle/>
          <a:p>
            <a:pPr eaLnBrk="1" hangingPunct="1"/>
            <a:r>
              <a:rPr lang="es-MX" noProof="0" dirty="0">
                <a:solidFill>
                  <a:srgbClr val="D0917B"/>
                </a:solidFill>
                <a:latin typeface="Times New Roman" charset="0"/>
                <a:ea typeface="MS PGothic" charset="0"/>
              </a:rPr>
              <a:t>GLOBULO</a:t>
            </a:r>
            <a:r>
              <a:rPr lang="es-MX" noProof="0" dirty="0">
                <a:solidFill>
                  <a:srgbClr val="FF0000"/>
                </a:solidFill>
                <a:latin typeface="Times New Roman" charset="0"/>
                <a:ea typeface="MS PGothic" charset="0"/>
              </a:rPr>
              <a:t/>
            </a:r>
            <a:br>
              <a:rPr lang="es-MX" noProof="0" dirty="0">
                <a:solidFill>
                  <a:srgbClr val="FF0000"/>
                </a:solidFill>
                <a:latin typeface="Times New Roman" charset="0"/>
                <a:ea typeface="MS PGothic" charset="0"/>
              </a:rPr>
            </a:br>
            <a:endParaRPr lang="es-MX" noProof="0" dirty="0">
              <a:solidFill>
                <a:srgbClr val="FF0000"/>
              </a:solidFill>
              <a:latin typeface="Times New Roman" charset="0"/>
              <a:ea typeface="MS PGothic" charset="0"/>
            </a:endParaRPr>
          </a:p>
        </p:txBody>
      </p:sp>
      <p:sp>
        <p:nvSpPr>
          <p:cNvPr id="77826" name="Rectangle 3"/>
          <p:cNvSpPr>
            <a:spLocks noGrp="1" noChangeArrowheads="1"/>
          </p:cNvSpPr>
          <p:nvPr>
            <p:ph sz="half" idx="1"/>
          </p:nvPr>
        </p:nvSpPr>
        <p:spPr>
          <a:xfrm>
            <a:off x="111125" y="1778000"/>
            <a:ext cx="5029200" cy="4114800"/>
          </a:xfrm>
        </p:spPr>
        <p:txBody>
          <a:bodyPr/>
          <a:lstStyle/>
          <a:p>
            <a:pPr eaLnBrk="1" hangingPunct="1"/>
            <a:r>
              <a:rPr lang="es-MX" noProof="0" dirty="0">
                <a:latin typeface="Times New Roman" charset="0"/>
                <a:ea typeface="MS PGothic" charset="0"/>
              </a:rPr>
              <a:t>Esférico</a:t>
            </a:r>
          </a:p>
          <a:p>
            <a:pPr eaLnBrk="1" hangingPunct="1"/>
            <a:r>
              <a:rPr lang="es-MX" noProof="0" dirty="0">
                <a:latin typeface="Times New Roman" charset="0"/>
                <a:ea typeface="MS PGothic" charset="0"/>
              </a:rPr>
              <a:t>Color naranja o rojizo (maduro)</a:t>
            </a:r>
          </a:p>
          <a:p>
            <a:pPr lvl="1" eaLnBrk="1" hangingPunct="1"/>
            <a:r>
              <a:rPr lang="es-MX" noProof="0" dirty="0">
                <a:latin typeface="Times New Roman" charset="0"/>
                <a:ea typeface="MS PGothic" charset="0"/>
              </a:rPr>
              <a:t>Pedunculo</a:t>
            </a:r>
          </a:p>
          <a:p>
            <a:pPr lvl="1" eaLnBrk="1" hangingPunct="1"/>
            <a:r>
              <a:rPr lang="es-MX" noProof="0" dirty="0">
                <a:latin typeface="Times New Roman" charset="0"/>
                <a:ea typeface="MS PGothic" charset="0"/>
              </a:rPr>
              <a:t>Células del Escudo  </a:t>
            </a:r>
          </a:p>
          <a:p>
            <a:pPr lvl="1" eaLnBrk="1" hangingPunct="1"/>
            <a:r>
              <a:rPr lang="es-MX" noProof="0" dirty="0">
                <a:latin typeface="Times New Roman" charset="0"/>
                <a:ea typeface="MS PGothic" charset="0"/>
              </a:rPr>
              <a:t>Células del Manubrio</a:t>
            </a:r>
          </a:p>
          <a:p>
            <a:pPr lvl="1" eaLnBrk="1" hangingPunct="1"/>
            <a:r>
              <a:rPr lang="es-MX" noProof="0" dirty="0">
                <a:latin typeface="Times New Roman" charset="0"/>
                <a:ea typeface="MS PGothic" charset="0"/>
              </a:rPr>
              <a:t>Celulas coaxiales o capitulo (8) </a:t>
            </a:r>
          </a:p>
          <a:p>
            <a:pPr lvl="1" eaLnBrk="1" hangingPunct="1"/>
            <a:r>
              <a:rPr lang="es-MX" noProof="0" dirty="0">
                <a:latin typeface="Times New Roman" charset="0"/>
                <a:ea typeface="MS PGothic" charset="0"/>
              </a:rPr>
              <a:t>Filamentos anteridiales</a:t>
            </a:r>
          </a:p>
          <a:p>
            <a:pPr lvl="1" eaLnBrk="1" hangingPunct="1"/>
            <a:r>
              <a:rPr lang="es-MX" noProof="0" dirty="0">
                <a:latin typeface="Times New Roman" charset="0"/>
                <a:ea typeface="MS PGothic" charset="0"/>
              </a:rPr>
              <a:t>Gametos masculinos espiralados</a:t>
            </a:r>
          </a:p>
          <a:p>
            <a:pPr lvl="1" eaLnBrk="1" hangingPunct="1"/>
            <a:endParaRPr lang="es-MX" noProof="0" dirty="0">
              <a:latin typeface="Times New Roman" charset="0"/>
              <a:ea typeface="MS PGothic" charset="0"/>
            </a:endParaRPr>
          </a:p>
          <a:p>
            <a:pPr eaLnBrk="1" hangingPunct="1"/>
            <a:endParaRPr lang="es-MX" noProof="0" dirty="0">
              <a:latin typeface="Times New Roman" charset="0"/>
              <a:ea typeface="MS PGothic" charset="0"/>
            </a:endParaRPr>
          </a:p>
        </p:txBody>
      </p:sp>
      <p:graphicFrame>
        <p:nvGraphicFramePr>
          <p:cNvPr id="77827" name="Object 2"/>
          <p:cNvGraphicFramePr>
            <a:graphicFrameLocks noChangeAspect="1"/>
          </p:cNvGraphicFramePr>
          <p:nvPr/>
        </p:nvGraphicFramePr>
        <p:xfrm>
          <a:off x="5241925" y="1196975"/>
          <a:ext cx="3902075" cy="5562600"/>
        </p:xfrm>
        <a:graphic>
          <a:graphicData uri="http://schemas.openxmlformats.org/presentationml/2006/ole">
            <p:oleObj spid="_x0000_s8214" name="Fotografía de Photo Editor" r:id="rId4" imgW="6047619" imgH="8621328" progId="">
              <p:embed/>
            </p:oleObj>
          </a:graphicData>
        </a:graphic>
      </p:graphicFrame>
      <p:sp>
        <p:nvSpPr>
          <p:cNvPr id="77832" name="CuadroTexto 9"/>
          <p:cNvSpPr txBox="1">
            <a:spLocks noChangeArrowheads="1"/>
          </p:cNvSpPr>
          <p:nvPr/>
        </p:nvSpPr>
        <p:spPr bwMode="auto">
          <a:xfrm>
            <a:off x="4632325" y="5029200"/>
            <a:ext cx="12192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eaLnBrk="1" hangingPunct="1"/>
            <a:r>
              <a:rPr lang="es-MX" sz="1400" dirty="0"/>
              <a:t>Anterozoide</a:t>
            </a:r>
          </a:p>
        </p:txBody>
      </p:sp>
      <p:sp>
        <p:nvSpPr>
          <p:cNvPr id="7" name="CuadroTexto 6"/>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33191118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email"/>
          <a:stretch>
            <a:fillRect/>
          </a:stretch>
        </p:blipFill>
        <p:spPr>
          <a:xfrm>
            <a:off x="3970208" y="0"/>
            <a:ext cx="5173792" cy="6858000"/>
          </a:xfrm>
          <a:prstGeom prst="rect">
            <a:avLst/>
          </a:prstGeom>
        </p:spPr>
      </p:pic>
      <p:sp>
        <p:nvSpPr>
          <p:cNvPr id="76802" name="Rectangle 3"/>
          <p:cNvSpPr>
            <a:spLocks noGrp="1" noChangeArrowheads="1"/>
          </p:cNvSpPr>
          <p:nvPr>
            <p:ph sz="half" idx="1"/>
          </p:nvPr>
        </p:nvSpPr>
        <p:spPr>
          <a:xfrm>
            <a:off x="0" y="1834501"/>
            <a:ext cx="4298270" cy="3584202"/>
          </a:xfrm>
        </p:spPr>
        <p:txBody>
          <a:bodyPr>
            <a:noAutofit/>
          </a:bodyPr>
          <a:lstStyle/>
          <a:p>
            <a:pPr eaLnBrk="1" hangingPunct="1">
              <a:lnSpc>
                <a:spcPct val="90000"/>
              </a:lnSpc>
              <a:buFontTx/>
              <a:buNone/>
            </a:pPr>
            <a:endParaRPr lang="es-MX" noProof="0" dirty="0">
              <a:latin typeface="Times New Roman" charset="0"/>
              <a:ea typeface="MS PGothic" charset="0"/>
            </a:endParaRPr>
          </a:p>
          <a:p>
            <a:pPr eaLnBrk="1" hangingPunct="1">
              <a:lnSpc>
                <a:spcPct val="90000"/>
              </a:lnSpc>
            </a:pPr>
            <a:r>
              <a:rPr lang="es-MX" noProof="0" dirty="0" smtClean="0">
                <a:latin typeface="Times New Roman" charset="0"/>
                <a:ea typeface="MS PGothic" charset="0"/>
              </a:rPr>
              <a:t>Reproducción </a:t>
            </a:r>
            <a:r>
              <a:rPr lang="es-MX" noProof="0" dirty="0">
                <a:latin typeface="Times New Roman" charset="0"/>
                <a:ea typeface="MS PGothic" charset="0"/>
              </a:rPr>
              <a:t>sexual con</a:t>
            </a:r>
          </a:p>
          <a:p>
            <a:pPr lvl="1" eaLnBrk="1" hangingPunct="1">
              <a:lnSpc>
                <a:spcPct val="90000"/>
              </a:lnSpc>
            </a:pPr>
            <a:r>
              <a:rPr lang="es-MX" noProof="0" dirty="0">
                <a:latin typeface="Times New Roman" charset="0"/>
                <a:ea typeface="MS PGothic" charset="0"/>
              </a:rPr>
              <a:t>Gametos masculinos </a:t>
            </a:r>
            <a:r>
              <a:rPr lang="es-MX" noProof="0" dirty="0" smtClean="0">
                <a:latin typeface="Times New Roman" charset="0"/>
                <a:ea typeface="MS PGothic" charset="0"/>
              </a:rPr>
              <a:t>biflagelados</a:t>
            </a:r>
            <a:r>
              <a:rPr lang="es-MX" noProof="0" dirty="0">
                <a:latin typeface="Times New Roman" charset="0"/>
                <a:ea typeface="MS PGothic" charset="0"/>
              </a:rPr>
              <a:t>.</a:t>
            </a:r>
          </a:p>
          <a:p>
            <a:pPr lvl="2" eaLnBrk="1" hangingPunct="1">
              <a:lnSpc>
                <a:spcPct val="90000"/>
              </a:lnSpc>
            </a:pPr>
            <a:r>
              <a:rPr lang="es-MX" sz="2400" noProof="0" dirty="0">
                <a:latin typeface="Times New Roman" charset="0"/>
                <a:ea typeface="MS PGothic" charset="0"/>
              </a:rPr>
              <a:t>Fagelos subapicales y escamosos</a:t>
            </a:r>
          </a:p>
          <a:p>
            <a:pPr eaLnBrk="1" hangingPunct="1">
              <a:lnSpc>
                <a:spcPct val="90000"/>
              </a:lnSpc>
            </a:pPr>
            <a:endParaRPr lang="es-MX" noProof="0" dirty="0" smtClean="0">
              <a:latin typeface="Times New Roman" charset="0"/>
              <a:ea typeface="MS PGothic" charset="0"/>
              <a:hlinkClick r:id="" action="ppaction://noaction"/>
            </a:endParaRPr>
          </a:p>
          <a:p>
            <a:pPr eaLnBrk="1" hangingPunct="1">
              <a:lnSpc>
                <a:spcPct val="90000"/>
              </a:lnSpc>
            </a:pPr>
            <a:endParaRPr lang="es-MX" noProof="0" dirty="0">
              <a:latin typeface="Times New Roman" charset="0"/>
              <a:ea typeface="MS PGothic" charset="0"/>
              <a:hlinkClick r:id="" action="ppaction://noaction"/>
            </a:endParaRPr>
          </a:p>
          <a:p>
            <a:pPr eaLnBrk="1" hangingPunct="1">
              <a:lnSpc>
                <a:spcPct val="90000"/>
              </a:lnSpc>
              <a:buFontTx/>
              <a:buNone/>
            </a:pPr>
            <a:r>
              <a:rPr lang="es-MX" noProof="0" dirty="0">
                <a:latin typeface="Times New Roman" charset="0"/>
                <a:ea typeface="MS PGothic" charset="0"/>
                <a:hlinkClick r:id="" action="ppaction://noaction"/>
              </a:rPr>
              <a:t> </a:t>
            </a:r>
            <a:endParaRPr lang="es-MX" noProof="0" dirty="0">
              <a:latin typeface="Times New Roman" charset="0"/>
              <a:ea typeface="MS PGothic" charset="0"/>
            </a:endParaRPr>
          </a:p>
        </p:txBody>
      </p:sp>
      <p:sp>
        <p:nvSpPr>
          <p:cNvPr id="3" name="Título 2"/>
          <p:cNvSpPr>
            <a:spLocks noGrp="1"/>
          </p:cNvSpPr>
          <p:nvPr>
            <p:ph type="title"/>
          </p:nvPr>
        </p:nvSpPr>
        <p:spPr>
          <a:xfrm>
            <a:off x="-1040682" y="407003"/>
            <a:ext cx="7620000" cy="1143000"/>
          </a:xfrm>
        </p:spPr>
        <p:txBody>
          <a:bodyPr/>
          <a:lstStyle/>
          <a:p>
            <a:pPr algn="ctr"/>
            <a:r>
              <a:rPr lang="es-MX" dirty="0" smtClean="0">
                <a:solidFill>
                  <a:schemeClr val="accent2">
                    <a:lumMod val="60000"/>
                    <a:lumOff val="40000"/>
                  </a:schemeClr>
                </a:solidFill>
              </a:rPr>
              <a:t>Reproducción </a:t>
            </a:r>
            <a:br>
              <a:rPr lang="es-MX" dirty="0" smtClean="0">
                <a:solidFill>
                  <a:schemeClr val="accent2">
                    <a:lumMod val="60000"/>
                    <a:lumOff val="40000"/>
                  </a:schemeClr>
                </a:solidFill>
              </a:rPr>
            </a:br>
            <a:r>
              <a:rPr lang="es-MX" dirty="0" smtClean="0">
                <a:solidFill>
                  <a:schemeClr val="accent2">
                    <a:lumMod val="60000"/>
                    <a:lumOff val="40000"/>
                  </a:schemeClr>
                </a:solidFill>
              </a:rPr>
              <a:t>sexual</a:t>
            </a:r>
            <a:endParaRPr lang="es-MX" dirty="0">
              <a:solidFill>
                <a:schemeClr val="accent2">
                  <a:lumMod val="60000"/>
                  <a:lumOff val="40000"/>
                </a:schemeClr>
              </a:solidFill>
            </a:endParaRPr>
          </a:p>
        </p:txBody>
      </p:sp>
      <p:sp>
        <p:nvSpPr>
          <p:cNvPr id="6" name="Rectángulo 5"/>
          <p:cNvSpPr/>
          <p:nvPr/>
        </p:nvSpPr>
        <p:spPr>
          <a:xfrm rot="5400000">
            <a:off x="5665902" y="3396299"/>
            <a:ext cx="6255591" cy="276999"/>
          </a:xfrm>
          <a:prstGeom prst="rect">
            <a:avLst/>
          </a:prstGeom>
        </p:spPr>
        <p:txBody>
          <a:bodyPr wrap="square">
            <a:spAutoFit/>
          </a:bodyPr>
          <a:lstStyle/>
          <a:p>
            <a:r>
              <a:rPr lang="es-MX" sz="1200" dirty="0" smtClean="0"/>
              <a:t>http://131.230.176.4/users/paraman1/3_13_08/LandPlantPhotos/Chara.sperm.JPEG</a:t>
            </a:r>
            <a:endParaRPr lang="es-MX" sz="1200" dirty="0"/>
          </a:p>
        </p:txBody>
      </p:sp>
    </p:spTree>
    <p:extLst>
      <p:ext uri="{BB962C8B-B14F-4D97-AF65-F5344CB8AC3E}">
        <p14:creationId xmlns:p14="http://schemas.microsoft.com/office/powerpoint/2010/main" xmlns="" val="1693651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Imagen 4"/>
          <p:cNvPicPr>
            <a:picLocks noChangeAspect="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1464393" y="783135"/>
            <a:ext cx="5986274" cy="60748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p:cNvSpPr txBox="1">
            <a:spLocks noChangeArrowheads="1"/>
          </p:cNvSpPr>
          <p:nvPr/>
        </p:nvSpPr>
        <p:spPr>
          <a:xfrm>
            <a:off x="973667" y="264845"/>
            <a:ext cx="7772400" cy="1143000"/>
          </a:xfrm>
          <a:prstGeom prst="rect">
            <a:avLst/>
          </a:prstGeom>
        </p:spPr>
        <p:txBody>
          <a:bodyPr>
            <a:normAutofit fontScale="67500" lnSpcReduction="200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dirty="0" smtClean="0">
                <a:solidFill>
                  <a:srgbClr val="D0917B"/>
                </a:solidFill>
                <a:latin typeface="Times New Roman" charset="0"/>
                <a:ea typeface="MS PGothic" charset="0"/>
              </a:rPr>
              <a:t>ORIGEN Y ESTRUCTURA DEL GLOBULO</a:t>
            </a:r>
            <a:r>
              <a:rPr lang="es-MX" dirty="0" smtClean="0">
                <a:solidFill>
                  <a:srgbClr val="FF0000"/>
                </a:solidFill>
                <a:latin typeface="Times New Roman" charset="0"/>
                <a:ea typeface="MS PGothic" charset="0"/>
              </a:rPr>
              <a:t/>
            </a:r>
            <a:br>
              <a:rPr lang="es-MX" dirty="0" smtClean="0">
                <a:solidFill>
                  <a:srgbClr val="FF0000"/>
                </a:solidFill>
                <a:latin typeface="Times New Roman" charset="0"/>
                <a:ea typeface="MS PGothic" charset="0"/>
              </a:rPr>
            </a:br>
            <a:endParaRPr lang="es-MX" dirty="0">
              <a:solidFill>
                <a:srgbClr val="FF0000"/>
              </a:solidFill>
              <a:latin typeface="Times New Roman" charset="0"/>
              <a:ea typeface="MS PGothic" charset="0"/>
            </a:endParaRPr>
          </a:p>
        </p:txBody>
      </p:sp>
      <p:sp>
        <p:nvSpPr>
          <p:cNvPr id="2" name="Rectángulo 1"/>
          <p:cNvSpPr/>
          <p:nvPr/>
        </p:nvSpPr>
        <p:spPr>
          <a:xfrm rot="5400000">
            <a:off x="4588933" y="3594528"/>
            <a:ext cx="7450666" cy="261610"/>
          </a:xfrm>
          <a:prstGeom prst="rect">
            <a:avLst/>
          </a:prstGeom>
        </p:spPr>
        <p:txBody>
          <a:bodyPr wrap="square">
            <a:spAutoFit/>
          </a:bodyPr>
          <a:lstStyle/>
          <a:p>
            <a:r>
              <a:rPr lang="es-MX" sz="1100" dirty="0" smtClean="0"/>
              <a:t>http://www.biologydiscussion.com/biology/genus-chara-useful-notes-on-genus-chara-2471-words-biology/906</a:t>
            </a:r>
            <a:endParaRPr lang="es-MX" sz="1100" dirty="0"/>
          </a:p>
        </p:txBody>
      </p:sp>
    </p:spTree>
    <p:extLst>
      <p:ext uri="{BB962C8B-B14F-4D97-AF65-F5344CB8AC3E}">
        <p14:creationId xmlns:p14="http://schemas.microsoft.com/office/powerpoint/2010/main" xmlns="" val="2342018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type="title"/>
          </p:nvPr>
        </p:nvSpPr>
        <p:spPr>
          <a:xfrm>
            <a:off x="457200" y="1268"/>
            <a:ext cx="7620000" cy="1143000"/>
          </a:xfrm>
        </p:spPr>
        <p:txBody>
          <a:bodyPr/>
          <a:lstStyle/>
          <a:p>
            <a:pPr eaLnBrk="1" hangingPunct="1"/>
            <a:r>
              <a:rPr lang="es-MX" noProof="0" dirty="0" smtClean="0">
                <a:solidFill>
                  <a:srgbClr val="D0917B"/>
                </a:solidFill>
                <a:latin typeface="Times New Roman" charset="0"/>
                <a:ea typeface="MS PGothic" charset="0"/>
              </a:rPr>
              <a:t>NUCULA</a:t>
            </a:r>
            <a:endParaRPr lang="es-MX" noProof="0" dirty="0">
              <a:solidFill>
                <a:srgbClr val="D0917B"/>
              </a:solidFill>
              <a:latin typeface="Times New Roman" charset="0"/>
              <a:ea typeface="MS PGothic" charset="0"/>
            </a:endParaRPr>
          </a:p>
        </p:txBody>
      </p:sp>
      <p:sp>
        <p:nvSpPr>
          <p:cNvPr id="79876" name="Rectangle 3"/>
          <p:cNvSpPr>
            <a:spLocks noGrp="1" noChangeArrowheads="1"/>
          </p:cNvSpPr>
          <p:nvPr>
            <p:ph sz="half" idx="1"/>
          </p:nvPr>
        </p:nvSpPr>
        <p:spPr>
          <a:xfrm>
            <a:off x="233476" y="1184968"/>
            <a:ext cx="4822748" cy="4114800"/>
          </a:xfrm>
        </p:spPr>
        <p:txBody>
          <a:bodyPr/>
          <a:lstStyle/>
          <a:p>
            <a:pPr eaLnBrk="1" hangingPunct="1"/>
            <a:r>
              <a:rPr lang="es-MX" noProof="0" dirty="0">
                <a:latin typeface="Times New Roman" charset="0"/>
                <a:ea typeface="MS PGothic" charset="0"/>
              </a:rPr>
              <a:t>Ovoide </a:t>
            </a:r>
            <a:r>
              <a:rPr lang="es-MX" noProof="0" dirty="0" smtClean="0">
                <a:solidFill>
                  <a:srgbClr val="FFFFFF"/>
                </a:solidFill>
                <a:latin typeface="Times New Roman" charset="0"/>
                <a:ea typeface="MS PGothic" charset="0"/>
              </a:rPr>
              <a:t>belíptica </a:t>
            </a:r>
            <a:endParaRPr lang="es-MX" noProof="0" dirty="0">
              <a:solidFill>
                <a:srgbClr val="FFFFFF"/>
              </a:solidFill>
              <a:latin typeface="Times New Roman" charset="0"/>
              <a:ea typeface="MS PGothic" charset="0"/>
            </a:endParaRPr>
          </a:p>
          <a:p>
            <a:pPr eaLnBrk="1" hangingPunct="1"/>
            <a:r>
              <a:rPr lang="es-MX" noProof="0" dirty="0">
                <a:solidFill>
                  <a:srgbClr val="000000"/>
                </a:solidFill>
                <a:latin typeface="Times New Roman" charset="0"/>
                <a:ea typeface="MS PGothic" charset="0"/>
              </a:rPr>
              <a:t>Color gris</a:t>
            </a:r>
          </a:p>
          <a:p>
            <a:pPr lvl="1" eaLnBrk="1" hangingPunct="1"/>
            <a:r>
              <a:rPr lang="es-MX" noProof="0" dirty="0">
                <a:solidFill>
                  <a:srgbClr val="000000"/>
                </a:solidFill>
                <a:latin typeface="Times New Roman" charset="0"/>
                <a:ea typeface="MS PGothic" charset="0"/>
              </a:rPr>
              <a:t>Pedunculo</a:t>
            </a:r>
          </a:p>
          <a:p>
            <a:pPr lvl="1" eaLnBrk="1" hangingPunct="1"/>
            <a:r>
              <a:rPr lang="es-MX" noProof="0" dirty="0">
                <a:solidFill>
                  <a:srgbClr val="000000"/>
                </a:solidFill>
                <a:latin typeface="Times New Roman" charset="0"/>
                <a:ea typeface="MS PGothic" charset="0"/>
              </a:rPr>
              <a:t>Cubierta de células estériles </a:t>
            </a:r>
          </a:p>
          <a:p>
            <a:pPr lvl="1" eaLnBrk="1" hangingPunct="1"/>
            <a:r>
              <a:rPr lang="es-MX" noProof="0" dirty="0">
                <a:solidFill>
                  <a:srgbClr val="000000"/>
                </a:solidFill>
                <a:latin typeface="Times New Roman" charset="0"/>
                <a:ea typeface="MS PGothic" charset="0"/>
              </a:rPr>
              <a:t>Coronula (5 o 10)</a:t>
            </a:r>
          </a:p>
          <a:p>
            <a:pPr lvl="1" eaLnBrk="1" hangingPunct="1"/>
            <a:r>
              <a:rPr lang="es-MX" noProof="0" dirty="0">
                <a:solidFill>
                  <a:srgbClr val="000000"/>
                </a:solidFill>
                <a:latin typeface="Times New Roman" charset="0"/>
                <a:ea typeface="MS PGothic" charset="0"/>
              </a:rPr>
              <a:t>Oosfera</a:t>
            </a:r>
          </a:p>
          <a:p>
            <a:pPr eaLnBrk="1" hangingPunct="1"/>
            <a:endParaRPr lang="es-MX" noProof="0" dirty="0">
              <a:solidFill>
                <a:srgbClr val="FFFFFF"/>
              </a:solidFill>
              <a:latin typeface="Times New Roman" charset="0"/>
              <a:ea typeface="MS PGothic" charset="0"/>
            </a:endParaRPr>
          </a:p>
        </p:txBody>
      </p:sp>
      <p:sp>
        <p:nvSpPr>
          <p:cNvPr id="79879" name="Text Box 10">
            <a:hlinkClick r:id="" action="ppaction://noaction"/>
          </p:cNvPr>
          <p:cNvSpPr>
            <a:spLocks noGrp="1" noChangeArrowheads="1"/>
          </p:cNvSpPr>
          <p:nvPr>
            <p:ph sz="half" idx="2"/>
          </p:nvPr>
        </p:nvSpPr>
        <p:spPr>
          <a:xfrm>
            <a:off x="3429000" y="6477000"/>
            <a:ext cx="838200" cy="381000"/>
          </a:xfrm>
        </p:spPr>
        <p:txBody>
          <a:bodyPr/>
          <a:lstStyle/>
          <a:p>
            <a:pPr eaLnBrk="1" hangingPunct="1">
              <a:lnSpc>
                <a:spcPct val="90000"/>
              </a:lnSpc>
              <a:spcBef>
                <a:spcPct val="0"/>
              </a:spcBef>
              <a:buFontTx/>
              <a:buNone/>
            </a:pPr>
            <a:r>
              <a:rPr lang="es-MX" sz="2000" noProof="0" dirty="0">
                <a:latin typeface="Times New Roman" charset="0"/>
                <a:ea typeface="MS PGothic" charset="0"/>
              </a:rPr>
              <a:t>CV</a:t>
            </a:r>
          </a:p>
        </p:txBody>
      </p:sp>
      <p:graphicFrame>
        <p:nvGraphicFramePr>
          <p:cNvPr id="79877" name="Object 2"/>
          <p:cNvGraphicFramePr>
            <a:graphicFrameLocks noChangeAspect="1"/>
          </p:cNvGraphicFramePr>
          <p:nvPr>
            <p:extLst>
              <p:ext uri="{D42A27DB-BD31-4B8C-83A1-F6EECF244321}">
                <p14:modId xmlns:p14="http://schemas.microsoft.com/office/powerpoint/2010/main" xmlns="" val="4138138071"/>
              </p:ext>
            </p:extLst>
          </p:nvPr>
        </p:nvGraphicFramePr>
        <p:xfrm>
          <a:off x="5083250" y="0"/>
          <a:ext cx="4191000" cy="3860800"/>
        </p:xfrm>
        <a:graphic>
          <a:graphicData uri="http://schemas.openxmlformats.org/presentationml/2006/ole">
            <p:oleObj spid="_x0000_s10262" name="Fotografía de Photo Editor" r:id="rId3" imgW="3629532" imgH="3343742" progId="">
              <p:embed/>
            </p:oleObj>
          </a:graphicData>
        </a:graphic>
      </p:graphicFrame>
      <p:pic>
        <p:nvPicPr>
          <p:cNvPr id="2" name="Imagen 1"/>
          <p:cNvPicPr>
            <a:picLocks noChangeAspect="1"/>
          </p:cNvPicPr>
          <p:nvPr/>
        </p:nvPicPr>
        <p:blipFill rotWithShape="1">
          <a:blip r:embed="rId4" cstate="email">
            <a:extLst>
              <a:ext uri="{28A0092B-C50C-407E-A947-70E740481C1C}">
                <a14:useLocalDpi xmlns:a14="http://schemas.microsoft.com/office/drawing/2010/main" xmlns=""/>
              </a:ext>
            </a:extLst>
          </a:blip>
          <a:srcRect t="-11384"/>
          <a:stretch/>
        </p:blipFill>
        <p:spPr>
          <a:xfrm>
            <a:off x="2735263" y="3129728"/>
            <a:ext cx="2347987" cy="3728272"/>
          </a:xfrm>
          <a:prstGeom prst="rect">
            <a:avLst/>
          </a:prstGeom>
        </p:spPr>
      </p:pic>
      <p:sp>
        <p:nvSpPr>
          <p:cNvPr id="3" name="Rectángulo 2"/>
          <p:cNvSpPr/>
          <p:nvPr/>
        </p:nvSpPr>
        <p:spPr>
          <a:xfrm>
            <a:off x="4516796" y="6427113"/>
            <a:ext cx="4572000" cy="430887"/>
          </a:xfrm>
          <a:prstGeom prst="rect">
            <a:avLst/>
          </a:prstGeom>
        </p:spPr>
        <p:txBody>
          <a:bodyPr>
            <a:spAutoFit/>
          </a:bodyPr>
          <a:lstStyle/>
          <a:p>
            <a:r>
              <a:rPr lang="es-MX" sz="1050" dirty="0" smtClean="0"/>
              <a:t>http://www.plingfactory.de/Science/Atlas/Kennkarten%20Algen/AndereAlgen/Source/Nitella%20mucronata.html</a:t>
            </a:r>
            <a:endParaRPr lang="es-MX" sz="1050" dirty="0"/>
          </a:p>
        </p:txBody>
      </p:sp>
    </p:spTree>
    <p:extLst>
      <p:ext uri="{BB962C8B-B14F-4D97-AF65-F5344CB8AC3E}">
        <p14:creationId xmlns:p14="http://schemas.microsoft.com/office/powerpoint/2010/main" xmlns="" val="2279380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Imagen 4"/>
          <p:cNvPicPr>
            <a:picLocks noChangeAspect="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1372496" y="800475"/>
            <a:ext cx="5888975" cy="5923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p:cNvSpPr txBox="1">
            <a:spLocks noChangeArrowheads="1"/>
          </p:cNvSpPr>
          <p:nvPr/>
        </p:nvSpPr>
        <p:spPr>
          <a:xfrm>
            <a:off x="973667" y="264845"/>
            <a:ext cx="7772400" cy="1143000"/>
          </a:xfrm>
          <a:prstGeom prst="rect">
            <a:avLst/>
          </a:prstGeom>
        </p:spPr>
        <p:txBody>
          <a:bodyPr>
            <a:normAutofit fontScale="67500" lnSpcReduction="200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dirty="0" smtClean="0">
                <a:solidFill>
                  <a:srgbClr val="D0917B"/>
                </a:solidFill>
                <a:latin typeface="Times New Roman" charset="0"/>
                <a:ea typeface="MS PGothic" charset="0"/>
              </a:rPr>
              <a:t>ORIGEN Y ESTRUCTURA DEL GLOBULO</a:t>
            </a:r>
            <a:r>
              <a:rPr lang="es-MX" dirty="0" smtClean="0">
                <a:solidFill>
                  <a:srgbClr val="FF0000"/>
                </a:solidFill>
                <a:latin typeface="Times New Roman" charset="0"/>
                <a:ea typeface="MS PGothic" charset="0"/>
              </a:rPr>
              <a:t/>
            </a:r>
            <a:br>
              <a:rPr lang="es-MX" dirty="0" smtClean="0">
                <a:solidFill>
                  <a:srgbClr val="FF0000"/>
                </a:solidFill>
                <a:latin typeface="Times New Roman" charset="0"/>
                <a:ea typeface="MS PGothic" charset="0"/>
              </a:rPr>
            </a:br>
            <a:endParaRPr lang="es-MX" dirty="0">
              <a:solidFill>
                <a:srgbClr val="FF0000"/>
              </a:solidFill>
              <a:latin typeface="Times New Roman" charset="0"/>
              <a:ea typeface="MS PGothic" charset="0"/>
            </a:endParaRPr>
          </a:p>
        </p:txBody>
      </p:sp>
      <p:sp>
        <p:nvSpPr>
          <p:cNvPr id="2" name="Rectángulo 1"/>
          <p:cNvSpPr/>
          <p:nvPr/>
        </p:nvSpPr>
        <p:spPr>
          <a:xfrm rot="5400000">
            <a:off x="4428520" y="3737791"/>
            <a:ext cx="7737192" cy="261610"/>
          </a:xfrm>
          <a:prstGeom prst="rect">
            <a:avLst/>
          </a:prstGeom>
        </p:spPr>
        <p:txBody>
          <a:bodyPr wrap="square">
            <a:spAutoFit/>
          </a:bodyPr>
          <a:lstStyle/>
          <a:p>
            <a:r>
              <a:rPr lang="es-MX" sz="1100" dirty="0" smtClean="0"/>
              <a:t>http://www.biologydiscussion.com/biology/genus-chara-useful-notes-on-genus-chara-2471-words-biology/906</a:t>
            </a:r>
            <a:endParaRPr lang="es-MX" sz="1100" dirty="0"/>
          </a:p>
        </p:txBody>
      </p:sp>
    </p:spTree>
    <p:extLst>
      <p:ext uri="{BB962C8B-B14F-4D97-AF65-F5344CB8AC3E}">
        <p14:creationId xmlns:p14="http://schemas.microsoft.com/office/powerpoint/2010/main" xmlns="" val="12423410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3"/>
          <p:cNvSpPr>
            <a:spLocks noGrp="1" noChangeArrowheads="1"/>
          </p:cNvSpPr>
          <p:nvPr>
            <p:ph sz="half" idx="1"/>
          </p:nvPr>
        </p:nvSpPr>
        <p:spPr/>
        <p:txBody>
          <a:bodyPr/>
          <a:lstStyle/>
          <a:p>
            <a:pPr eaLnBrk="1" hangingPunct="1"/>
            <a:endParaRPr lang="es-ES" dirty="0">
              <a:latin typeface="Times New Roman" charset="0"/>
              <a:ea typeface="MS PGothic" charset="0"/>
            </a:endParaRPr>
          </a:p>
        </p:txBody>
      </p:sp>
      <p:sp>
        <p:nvSpPr>
          <p:cNvPr id="81922" name="Rectangle 4"/>
          <p:cNvSpPr>
            <a:spLocks noGrp="1" noChangeArrowheads="1"/>
          </p:cNvSpPr>
          <p:nvPr>
            <p:ph sz="half" idx="2"/>
          </p:nvPr>
        </p:nvSpPr>
        <p:spPr/>
        <p:txBody>
          <a:bodyPr/>
          <a:lstStyle/>
          <a:p>
            <a:pPr eaLnBrk="1" hangingPunct="1"/>
            <a:endParaRPr lang="es-ES">
              <a:latin typeface="Times New Roman" charset="0"/>
              <a:ea typeface="MS PGothic" charset="0"/>
            </a:endParaRPr>
          </a:p>
        </p:txBody>
      </p:sp>
      <p:pic>
        <p:nvPicPr>
          <p:cNvPr id="81923" name="Picture 5" descr="C:\Documents and Settings\carmen\Mis documentos\Mis imágenes\algas y briofitas\ciclos de vida\Chara%20sp1"/>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038600" y="0"/>
            <a:ext cx="441642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1925" name="Object 2"/>
          <p:cNvGraphicFramePr>
            <a:graphicFrameLocks noChangeAspect="1"/>
          </p:cNvGraphicFramePr>
          <p:nvPr>
            <p:extLst>
              <p:ext uri="{D42A27DB-BD31-4B8C-83A1-F6EECF244321}">
                <p14:modId xmlns:p14="http://schemas.microsoft.com/office/powerpoint/2010/main" xmlns="" val="3687669387"/>
              </p:ext>
            </p:extLst>
          </p:nvPr>
        </p:nvGraphicFramePr>
        <p:xfrm>
          <a:off x="404812" y="3933825"/>
          <a:ext cx="3586163" cy="2632075"/>
        </p:xfrm>
        <a:graphic>
          <a:graphicData uri="http://schemas.openxmlformats.org/presentationml/2006/ole">
            <p:oleObj spid="_x0000_s12310" name="Fotografía de Photo Editor" r:id="rId4" imgW="5191850" imgH="3809524" progId="">
              <p:embed/>
            </p:oleObj>
          </a:graphicData>
        </a:graphic>
      </p:graphicFrame>
      <p:sp>
        <p:nvSpPr>
          <p:cNvPr id="81926" name="AutoShape 10" descr="http://www.ucs.louisiana.edu/~pxs7649/chara-oogonium2.jpg"/>
          <p:cNvSpPr>
            <a:spLocks noChangeAspect="1" noChangeArrowheads="1"/>
          </p:cNvSpPr>
          <p:nvPr/>
        </p:nvSpPr>
        <p:spPr bwMode="auto">
          <a:xfrm>
            <a:off x="3109913" y="1600200"/>
            <a:ext cx="2925762" cy="3657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ES"/>
          </a:p>
        </p:txBody>
      </p:sp>
      <p:sp>
        <p:nvSpPr>
          <p:cNvPr id="81929" name="CuadroTexto 9"/>
          <p:cNvSpPr txBox="1">
            <a:spLocks noChangeArrowheads="1"/>
          </p:cNvSpPr>
          <p:nvPr/>
        </p:nvSpPr>
        <p:spPr bwMode="auto">
          <a:xfrm>
            <a:off x="3352800" y="6565900"/>
            <a:ext cx="915988"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eaLnBrk="1" hangingPunct="1"/>
            <a:r>
              <a:rPr lang="es-MX" sz="1300"/>
              <a:t>Protonema</a:t>
            </a:r>
          </a:p>
        </p:txBody>
      </p:sp>
      <p:sp>
        <p:nvSpPr>
          <p:cNvPr id="81930" name="CuadroTexto 10"/>
          <p:cNvSpPr txBox="1">
            <a:spLocks noChangeArrowheads="1"/>
          </p:cNvSpPr>
          <p:nvPr/>
        </p:nvSpPr>
        <p:spPr bwMode="auto">
          <a:xfrm>
            <a:off x="2438400" y="3429000"/>
            <a:ext cx="1552575" cy="354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eaLnBrk="1" hangingPunct="1"/>
            <a:r>
              <a:rPr lang="es-MX" sz="1700"/>
              <a:t>Esporopolenina</a:t>
            </a:r>
          </a:p>
        </p:txBody>
      </p:sp>
      <p:sp>
        <p:nvSpPr>
          <p:cNvPr id="2" name="Rectángulo 1"/>
          <p:cNvSpPr/>
          <p:nvPr/>
        </p:nvSpPr>
        <p:spPr>
          <a:xfrm rot="5400000">
            <a:off x="6322913" y="3017438"/>
            <a:ext cx="4572000" cy="307777"/>
          </a:xfrm>
          <a:prstGeom prst="rect">
            <a:avLst/>
          </a:prstGeom>
        </p:spPr>
        <p:txBody>
          <a:bodyPr>
            <a:spAutoFit/>
          </a:bodyPr>
          <a:lstStyle/>
          <a:p>
            <a:r>
              <a:rPr lang="es-MX" sz="1400" dirty="0" smtClean="0"/>
              <a:t>http://www.unioviedo.es/bos/Asignaturas/Botanica/9.htm</a:t>
            </a:r>
            <a:endParaRPr lang="es-MX" sz="1400" dirty="0"/>
          </a:p>
        </p:txBody>
      </p:sp>
      <p:sp>
        <p:nvSpPr>
          <p:cNvPr id="3" name="Título 2"/>
          <p:cNvSpPr>
            <a:spLocks noGrp="1"/>
          </p:cNvSpPr>
          <p:nvPr>
            <p:ph type="title"/>
          </p:nvPr>
        </p:nvSpPr>
        <p:spPr/>
        <p:txBody>
          <a:bodyPr/>
          <a:lstStyle/>
          <a:p>
            <a:r>
              <a:rPr lang="es-MX" dirty="0" smtClean="0">
                <a:solidFill>
                  <a:srgbClr val="D0917B"/>
                </a:solidFill>
              </a:rPr>
              <a:t>Ciclo de vida</a:t>
            </a:r>
            <a:endParaRPr lang="es-MX" dirty="0">
              <a:solidFill>
                <a:srgbClr val="D0917B"/>
              </a:solidFill>
            </a:endParaRPr>
          </a:p>
        </p:txBody>
      </p:sp>
      <p:sp>
        <p:nvSpPr>
          <p:cNvPr id="4" name="Rectángulo 3"/>
          <p:cNvSpPr/>
          <p:nvPr/>
        </p:nvSpPr>
        <p:spPr>
          <a:xfrm>
            <a:off x="852497" y="2844121"/>
            <a:ext cx="2778239" cy="646331"/>
          </a:xfrm>
          <a:prstGeom prst="rect">
            <a:avLst/>
          </a:prstGeom>
        </p:spPr>
        <p:txBody>
          <a:bodyPr wrap="square">
            <a:spAutoFit/>
          </a:bodyPr>
          <a:lstStyle/>
          <a:p>
            <a:r>
              <a:rPr lang="es-MX" noProof="0" dirty="0" smtClean="0">
                <a:solidFill>
                  <a:srgbClr val="7878DE"/>
                </a:solidFill>
                <a:latin typeface="Times New Roman" charset="0"/>
                <a:ea typeface="MS PGothic" charset="0"/>
              </a:rPr>
              <a:t>Registro fósil (girogonitas) del silúrico (440 ma).</a:t>
            </a:r>
            <a:endParaRPr lang="es-MX" noProof="0" dirty="0">
              <a:solidFill>
                <a:srgbClr val="7878DE"/>
              </a:solidFill>
              <a:latin typeface="Times New Roman" charset="0"/>
              <a:ea typeface="MS PGothic" charset="0"/>
            </a:endParaRPr>
          </a:p>
        </p:txBody>
      </p:sp>
    </p:spTree>
    <p:extLst>
      <p:ext uri="{BB962C8B-B14F-4D97-AF65-F5344CB8AC3E}">
        <p14:creationId xmlns:p14="http://schemas.microsoft.com/office/powerpoint/2010/main" xmlns="" val="3302474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ítulo 1"/>
          <p:cNvSpPr>
            <a:spLocks noGrp="1"/>
          </p:cNvSpPr>
          <p:nvPr>
            <p:ph type="title"/>
          </p:nvPr>
        </p:nvSpPr>
        <p:spPr>
          <a:xfrm>
            <a:off x="611188" y="620713"/>
            <a:ext cx="8229600" cy="990600"/>
          </a:xfrm>
        </p:spPr>
        <p:txBody>
          <a:bodyPr/>
          <a:lstStyle/>
          <a:p>
            <a:pPr algn="ctr"/>
            <a:r>
              <a:rPr lang="es-MX" dirty="0">
                <a:solidFill>
                  <a:srgbClr val="D2533C"/>
                </a:solidFill>
                <a:latin typeface="Avenir Book" charset="0"/>
                <a:ea typeface="MS PGothic" charset="0"/>
              </a:rPr>
              <a:t>Introducción</a:t>
            </a:r>
          </a:p>
        </p:txBody>
      </p:sp>
      <p:sp>
        <p:nvSpPr>
          <p:cNvPr id="3" name="Rectángulo 2"/>
          <p:cNvSpPr/>
          <p:nvPr/>
        </p:nvSpPr>
        <p:spPr>
          <a:xfrm>
            <a:off x="0" y="1628800"/>
            <a:ext cx="8547696" cy="4154983"/>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algn="ctr" eaLnBrk="1" hangingPunct="1"/>
            <a:r>
              <a:rPr lang="es-ES_tradnl" dirty="0">
                <a:solidFill>
                  <a:srgbClr val="FFFFFF"/>
                </a:solidFill>
                <a:latin typeface="Candara" charset="0"/>
              </a:rPr>
              <a:t>Las algas </a:t>
            </a:r>
            <a:r>
              <a:rPr lang="es-ES_tradnl" dirty="0" err="1">
                <a:solidFill>
                  <a:srgbClr val="FFFFFF"/>
                </a:solidFill>
                <a:latin typeface="Candara" charset="0"/>
              </a:rPr>
              <a:t>carofitas</a:t>
            </a:r>
            <a:r>
              <a:rPr lang="es-ES_tradnl" dirty="0">
                <a:solidFill>
                  <a:srgbClr val="FFFFFF"/>
                </a:solidFill>
                <a:latin typeface="Candara" charset="0"/>
              </a:rPr>
              <a:t> (taxón </a:t>
            </a:r>
            <a:r>
              <a:rPr lang="es-ES_tradnl" dirty="0" err="1">
                <a:solidFill>
                  <a:srgbClr val="FFFFFF"/>
                </a:solidFill>
                <a:latin typeface="Candara" charset="0"/>
              </a:rPr>
              <a:t>Charophyta</a:t>
            </a:r>
            <a:r>
              <a:rPr lang="es-ES_tradnl" dirty="0">
                <a:solidFill>
                  <a:srgbClr val="FFFFFF"/>
                </a:solidFill>
                <a:latin typeface="Candara" charset="0"/>
              </a:rPr>
              <a:t>) son un grupo de algas </a:t>
            </a:r>
            <a:r>
              <a:rPr lang="es-ES_tradnl" dirty="0" smtClean="0">
                <a:solidFill>
                  <a:srgbClr val="FFFFFF"/>
                </a:solidFill>
                <a:latin typeface="Candara" charset="0"/>
              </a:rPr>
              <a:t>que algunos autores consideran dentro de las </a:t>
            </a:r>
            <a:r>
              <a:rPr lang="es-ES_tradnl" dirty="0" err="1" smtClean="0">
                <a:solidFill>
                  <a:srgbClr val="FFFFFF"/>
                </a:solidFill>
                <a:latin typeface="Candara" charset="0"/>
              </a:rPr>
              <a:t>Chlorofitas</a:t>
            </a:r>
            <a:r>
              <a:rPr lang="es-ES_tradnl" dirty="0" smtClean="0">
                <a:solidFill>
                  <a:srgbClr val="FFFFFF"/>
                </a:solidFill>
                <a:latin typeface="Candara" charset="0"/>
              </a:rPr>
              <a:t> o algas verdes, mientras que otros las ubican como una división diferente. De acuerdo a algunas características morfológicas y fisiologías que caracterizan a este grupo los análisis filogenéticos sugieren que es un grupo donde se encuentran los </a:t>
            </a:r>
            <a:r>
              <a:rPr lang="es-ES_tradnl" dirty="0">
                <a:solidFill>
                  <a:srgbClr val="FFFFFF"/>
                </a:solidFill>
                <a:latin typeface="Candara" charset="0"/>
              </a:rPr>
              <a:t>parientes más próximos de las plantas terrestres. </a:t>
            </a:r>
            <a:endParaRPr lang="es-ES_tradnl" dirty="0" smtClean="0">
              <a:solidFill>
                <a:srgbClr val="FFFFFF"/>
              </a:solidFill>
              <a:latin typeface="Candara" charset="0"/>
            </a:endParaRPr>
          </a:p>
          <a:p>
            <a:pPr algn="ctr" eaLnBrk="1" hangingPunct="1"/>
            <a:r>
              <a:rPr lang="es-ES_tradnl" dirty="0" smtClean="0">
                <a:solidFill>
                  <a:srgbClr val="FFFFFF"/>
                </a:solidFill>
                <a:latin typeface="Candara" charset="0"/>
              </a:rPr>
              <a:t>Son </a:t>
            </a:r>
            <a:r>
              <a:rPr lang="es-ES_tradnl" dirty="0">
                <a:solidFill>
                  <a:srgbClr val="FFFFFF"/>
                </a:solidFill>
                <a:latin typeface="Candara" charset="0"/>
              </a:rPr>
              <a:t>un grupo </a:t>
            </a:r>
            <a:r>
              <a:rPr lang="es-ES_tradnl" dirty="0" err="1" smtClean="0">
                <a:solidFill>
                  <a:srgbClr val="FFFFFF"/>
                </a:solidFill>
                <a:latin typeface="Candara" charset="0"/>
              </a:rPr>
              <a:t>parafilético</a:t>
            </a:r>
            <a:r>
              <a:rPr lang="es-ES_tradnl" dirty="0" smtClean="0">
                <a:solidFill>
                  <a:srgbClr val="FFFFFF"/>
                </a:solidFill>
                <a:latin typeface="Candara" charset="0"/>
              </a:rPr>
              <a:t>. Con respecto a su distribución son ubicuas, es decir, se encuentran en todo el mundo, se pueden ver a simple vista como masas verdes ramificadas  y sobre todo en aguas dulces y suelos húmedos. </a:t>
            </a:r>
            <a:endParaRPr lang="es-MX" dirty="0">
              <a:solidFill>
                <a:srgbClr val="FFFFFF"/>
              </a:solidFill>
              <a:latin typeface="Candara" charset="0"/>
            </a:endParaRPr>
          </a:p>
        </p:txBody>
      </p:sp>
    </p:spTree>
    <p:extLst>
      <p:ext uri="{BB962C8B-B14F-4D97-AF65-F5344CB8AC3E}">
        <p14:creationId xmlns:p14="http://schemas.microsoft.com/office/powerpoint/2010/main" xmlns="" val="601243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Imagen 4"/>
          <p:cNvPicPr>
            <a:picLocks noChangeAspect="1"/>
          </p:cNvPicPr>
          <p:nvPr/>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xmlns=""/>
              </a:ext>
            </a:extLst>
          </a:blip>
          <a:srcRect/>
          <a:stretch/>
        </p:blipFill>
        <p:spPr bwMode="auto">
          <a:xfrm>
            <a:off x="501462" y="1202329"/>
            <a:ext cx="4447737" cy="52283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2946" name="Rectángulo 1"/>
          <p:cNvSpPr>
            <a:spLocks noChangeArrowheads="1"/>
          </p:cNvSpPr>
          <p:nvPr/>
        </p:nvSpPr>
        <p:spPr bwMode="auto">
          <a:xfrm>
            <a:off x="5108460" y="3274809"/>
            <a:ext cx="4035540"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s-ES_tradnl" sz="2400" dirty="0"/>
              <a:t>Cigotos: protegido por una capa interior de </a:t>
            </a:r>
            <a:r>
              <a:rPr lang="es-ES_tradnl" sz="2400" dirty="0" err="1" smtClean="0"/>
              <a:t>esporopolenina</a:t>
            </a:r>
            <a:r>
              <a:rPr lang="es-ES_tradnl" sz="2400" dirty="0"/>
              <a:t>, </a:t>
            </a:r>
          </a:p>
          <a:p>
            <a:r>
              <a:rPr lang="es-ES" sz="2400" dirty="0"/>
              <a:t>C</a:t>
            </a:r>
            <a:r>
              <a:rPr lang="es-ES_tradnl" sz="2400" dirty="0" err="1"/>
              <a:t>élulas</a:t>
            </a:r>
            <a:r>
              <a:rPr lang="es-ES_tradnl" sz="2400" dirty="0"/>
              <a:t> exteriores vegetativas y con carbonatos incrustantes,</a:t>
            </a:r>
          </a:p>
          <a:p>
            <a:endParaRPr lang="es-ES_tradnl" sz="2400" dirty="0"/>
          </a:p>
          <a:p>
            <a:r>
              <a:rPr lang="es-ES_tradnl" sz="2400" dirty="0" smtClean="0"/>
              <a:t>Resistentes </a:t>
            </a:r>
            <a:r>
              <a:rPr lang="es-ES_tradnl" sz="2400" dirty="0"/>
              <a:t>a la degradación y capaces de sobrevivir en sedimentos.</a:t>
            </a:r>
            <a:endParaRPr lang="es-MX" sz="2400" dirty="0"/>
          </a:p>
        </p:txBody>
      </p:sp>
      <p:sp>
        <p:nvSpPr>
          <p:cNvPr id="4" name="Rectangle 2"/>
          <p:cNvSpPr txBox="1">
            <a:spLocks noChangeArrowheads="1"/>
          </p:cNvSpPr>
          <p:nvPr/>
        </p:nvSpPr>
        <p:spPr>
          <a:xfrm>
            <a:off x="143319" y="260350"/>
            <a:ext cx="7772400" cy="1143000"/>
          </a:xfrm>
          <a:prstGeom prst="rect">
            <a:avLst/>
          </a:prstGeom>
        </p:spPr>
        <p:txBody>
          <a:bodyPr>
            <a:normAutofit fontScale="97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dirty="0" smtClean="0">
                <a:solidFill>
                  <a:srgbClr val="D0917B"/>
                </a:solidFill>
                <a:latin typeface="Times New Roman" charset="0"/>
                <a:ea typeface="MS PGothic" charset="0"/>
              </a:rPr>
              <a:t>Cigotos y germinación</a:t>
            </a:r>
            <a:endParaRPr lang="es-MX" dirty="0">
              <a:solidFill>
                <a:srgbClr val="FF0000"/>
              </a:solidFill>
              <a:latin typeface="Times New Roman" charset="0"/>
              <a:ea typeface="MS PGothic" charset="0"/>
            </a:endParaRPr>
          </a:p>
        </p:txBody>
      </p:sp>
      <p:pic>
        <p:nvPicPr>
          <p:cNvPr id="3" name="Imagen 2"/>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5554604" y="927834"/>
            <a:ext cx="2683748" cy="2190821"/>
          </a:xfrm>
          <a:prstGeom prst="rect">
            <a:avLst/>
          </a:prstGeom>
        </p:spPr>
      </p:pic>
      <p:sp>
        <p:nvSpPr>
          <p:cNvPr id="7" name="Rectángulo 6"/>
          <p:cNvSpPr/>
          <p:nvPr/>
        </p:nvSpPr>
        <p:spPr>
          <a:xfrm>
            <a:off x="143319" y="6605348"/>
            <a:ext cx="7737192" cy="261610"/>
          </a:xfrm>
          <a:prstGeom prst="rect">
            <a:avLst/>
          </a:prstGeom>
        </p:spPr>
        <p:txBody>
          <a:bodyPr wrap="square">
            <a:spAutoFit/>
          </a:bodyPr>
          <a:lstStyle/>
          <a:p>
            <a:r>
              <a:rPr lang="es-MX" sz="1100" dirty="0" smtClean="0"/>
              <a:t>http://www.biologydiscussion.com/biology/genus-chara-useful-notes-on-genus-chara-2471-words-biology/906</a:t>
            </a:r>
            <a:endParaRPr lang="es-MX" sz="1100" dirty="0"/>
          </a:p>
        </p:txBody>
      </p:sp>
    </p:spTree>
    <p:extLst>
      <p:ext uri="{BB962C8B-B14F-4D97-AF65-F5344CB8AC3E}">
        <p14:creationId xmlns:p14="http://schemas.microsoft.com/office/powerpoint/2010/main" xmlns="" val="23273415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5376" y="1218470"/>
            <a:ext cx="7996454" cy="3046988"/>
          </a:xfrm>
          <a:prstGeom prst="rect">
            <a:avLst/>
          </a:prstGeom>
        </p:spPr>
        <p:txBody>
          <a:bodyPr wrap="square">
            <a:spAutoFit/>
          </a:bodyPr>
          <a:lstStyle/>
          <a:p>
            <a:pPr marL="285750" indent="-285750">
              <a:buFont typeface="Arial"/>
              <a:buChar char="•"/>
            </a:pPr>
            <a:r>
              <a:rPr lang="es-MX" sz="2400" dirty="0" smtClean="0"/>
              <a:t>Se utilizan como alimento para los animales acuáticos.</a:t>
            </a:r>
          </a:p>
          <a:p>
            <a:pPr marL="285750" indent="-285750">
              <a:buFont typeface="Arial"/>
              <a:buChar char="•"/>
            </a:pPr>
            <a:r>
              <a:rPr lang="es-MX" sz="2400" dirty="0" smtClean="0"/>
              <a:t>Los bulbillos son comidos por las aves de buceo o aves acuáticas.</a:t>
            </a:r>
          </a:p>
          <a:p>
            <a:pPr marL="285750" indent="-285750">
              <a:buFont typeface="Arial"/>
              <a:buChar char="•"/>
            </a:pPr>
            <a:r>
              <a:rPr lang="es-MX" sz="2400" dirty="0" smtClean="0"/>
              <a:t>El crecimiento de </a:t>
            </a:r>
            <a:r>
              <a:rPr lang="es-MX" sz="2400" i="1" dirty="0" smtClean="0"/>
              <a:t>Chara</a:t>
            </a:r>
            <a:r>
              <a:rPr lang="es-MX" sz="2400" dirty="0" smtClean="0"/>
              <a:t> puede limpiar el agua turbia. </a:t>
            </a:r>
          </a:p>
          <a:p>
            <a:pPr marL="285750" indent="-285750">
              <a:buFont typeface="Arial"/>
              <a:buChar char="•"/>
            </a:pPr>
            <a:r>
              <a:rPr lang="es-MX" sz="2400" dirty="0" smtClean="0"/>
              <a:t>Las plantas secas se utiliza como repelente de insectos en casas de campo.</a:t>
            </a:r>
          </a:p>
          <a:p>
            <a:pPr marL="285750" indent="-285750">
              <a:buFont typeface="Arial"/>
              <a:buChar char="•"/>
            </a:pPr>
            <a:r>
              <a:rPr lang="es-MX" sz="2400" dirty="0" smtClean="0"/>
              <a:t>Algunas tienen la propiedad larvaecidal.</a:t>
            </a:r>
          </a:p>
          <a:p>
            <a:endParaRPr lang="es-MX" sz="2400" dirty="0" smtClean="0"/>
          </a:p>
        </p:txBody>
      </p:sp>
      <p:sp>
        <p:nvSpPr>
          <p:cNvPr id="3" name="Rectangle 2"/>
          <p:cNvSpPr txBox="1">
            <a:spLocks noChangeArrowheads="1"/>
          </p:cNvSpPr>
          <p:nvPr/>
        </p:nvSpPr>
        <p:spPr>
          <a:xfrm>
            <a:off x="419430" y="325076"/>
            <a:ext cx="7772400" cy="1143000"/>
          </a:xfrm>
          <a:prstGeom prst="rect">
            <a:avLst/>
          </a:prstGeom>
        </p:spPr>
        <p:txBody>
          <a:bodyPr>
            <a:normAutofit fontScale="97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dirty="0" smtClean="0">
                <a:solidFill>
                  <a:srgbClr val="D0917B"/>
                </a:solidFill>
                <a:latin typeface="Times New Roman" charset="0"/>
                <a:ea typeface="MS PGothic" charset="0"/>
              </a:rPr>
              <a:t>Importancia económica</a:t>
            </a:r>
            <a:endParaRPr lang="es-MX" dirty="0">
              <a:solidFill>
                <a:srgbClr val="FF0000"/>
              </a:solidFill>
              <a:latin typeface="Times New Roman" charset="0"/>
              <a:ea typeface="MS PGothic" charset="0"/>
            </a:endParaRPr>
          </a:p>
        </p:txBody>
      </p:sp>
      <p:pic>
        <p:nvPicPr>
          <p:cNvPr id="4" name="Imagen 3"/>
          <p:cNvPicPr>
            <a:picLocks noChangeAspect="1"/>
          </p:cNvPicPr>
          <p:nvPr/>
        </p:nvPicPr>
        <p:blipFill>
          <a:blip r:embed="rId2" cstate="email"/>
          <a:stretch>
            <a:fillRect/>
          </a:stretch>
        </p:blipFill>
        <p:spPr>
          <a:xfrm>
            <a:off x="1896845" y="3977546"/>
            <a:ext cx="4313831" cy="2547483"/>
          </a:xfrm>
          <a:prstGeom prst="rect">
            <a:avLst/>
          </a:prstGeom>
        </p:spPr>
      </p:pic>
      <p:sp>
        <p:nvSpPr>
          <p:cNvPr id="5" name="Rectángulo 4"/>
          <p:cNvSpPr/>
          <p:nvPr/>
        </p:nvSpPr>
        <p:spPr>
          <a:xfrm>
            <a:off x="1709540" y="6525029"/>
            <a:ext cx="5376399" cy="307777"/>
          </a:xfrm>
          <a:prstGeom prst="rect">
            <a:avLst/>
          </a:prstGeom>
        </p:spPr>
        <p:txBody>
          <a:bodyPr wrap="square">
            <a:spAutoFit/>
          </a:bodyPr>
          <a:lstStyle/>
          <a:p>
            <a:r>
              <a:rPr lang="es-MX" sz="1400" dirty="0" smtClean="0"/>
              <a:t>http://www.aquachange.fr/plante_fiche_aquarium.php?id=212</a:t>
            </a:r>
            <a:endParaRPr lang="es-MX" sz="1400" dirty="0"/>
          </a:p>
        </p:txBody>
      </p:sp>
      <p:sp>
        <p:nvSpPr>
          <p:cNvPr id="6" name="CuadroTexto 5"/>
          <p:cNvSpPr txBox="1"/>
          <p:nvPr/>
        </p:nvSpPr>
        <p:spPr>
          <a:xfrm rot="16200000">
            <a:off x="5611112" y="3976442"/>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126486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5376" y="1218470"/>
            <a:ext cx="8515134" cy="1938992"/>
          </a:xfrm>
          <a:prstGeom prst="rect">
            <a:avLst/>
          </a:prstGeom>
        </p:spPr>
        <p:txBody>
          <a:bodyPr wrap="square">
            <a:spAutoFit/>
          </a:bodyPr>
          <a:lstStyle/>
          <a:p>
            <a:pPr marL="285750" indent="-285750">
              <a:buFont typeface="Arial"/>
              <a:buChar char="•"/>
            </a:pPr>
            <a:r>
              <a:rPr lang="es-MX" sz="2400" dirty="0" smtClean="0"/>
              <a:t>Los cuerpos sedimentados se utilizan en la fabricación de cemento y también para el reacondicionamiento del suelo.</a:t>
            </a:r>
          </a:p>
          <a:p>
            <a:pPr marL="285750" indent="-285750">
              <a:buFont typeface="Arial"/>
              <a:buChar char="•"/>
            </a:pPr>
            <a:r>
              <a:rPr lang="es-MX" sz="2400" dirty="0"/>
              <a:t>S</a:t>
            </a:r>
            <a:r>
              <a:rPr lang="es-MX" sz="2400" dirty="0" smtClean="0"/>
              <a:t>e utilizan como abono y también para corregir la acidez del suelo.</a:t>
            </a:r>
          </a:p>
          <a:p>
            <a:pPr marL="285750" indent="-285750">
              <a:buFont typeface="Arial"/>
              <a:buChar char="•"/>
            </a:pPr>
            <a:r>
              <a:rPr lang="es-MX" sz="2400" dirty="0" smtClean="0"/>
              <a:t>Estudios experimentales de:</a:t>
            </a:r>
          </a:p>
        </p:txBody>
      </p:sp>
      <p:sp>
        <p:nvSpPr>
          <p:cNvPr id="3" name="Rectangle 2"/>
          <p:cNvSpPr txBox="1">
            <a:spLocks noChangeArrowheads="1"/>
          </p:cNvSpPr>
          <p:nvPr/>
        </p:nvSpPr>
        <p:spPr>
          <a:xfrm>
            <a:off x="419430" y="325076"/>
            <a:ext cx="7772400" cy="1143000"/>
          </a:xfrm>
          <a:prstGeom prst="rect">
            <a:avLst/>
          </a:prstGeom>
        </p:spPr>
        <p:txBody>
          <a:bodyPr>
            <a:normAutofit fontScale="97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dirty="0" smtClean="0">
                <a:solidFill>
                  <a:srgbClr val="D0917B"/>
                </a:solidFill>
                <a:latin typeface="Times New Roman" charset="0"/>
                <a:ea typeface="MS PGothic" charset="0"/>
              </a:rPr>
              <a:t>Importancia económica</a:t>
            </a:r>
            <a:endParaRPr lang="es-MX" dirty="0">
              <a:solidFill>
                <a:srgbClr val="FF0000"/>
              </a:solidFill>
              <a:latin typeface="Times New Roman" charset="0"/>
              <a:ea typeface="MS PGothic"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4451784" y="2866714"/>
            <a:ext cx="4692216" cy="3519162"/>
          </a:xfrm>
          <a:prstGeom prst="rect">
            <a:avLst/>
          </a:prstGeom>
        </p:spPr>
      </p:pic>
      <p:sp>
        <p:nvSpPr>
          <p:cNvPr id="5" name="Rectángulo 4"/>
          <p:cNvSpPr/>
          <p:nvPr/>
        </p:nvSpPr>
        <p:spPr>
          <a:xfrm>
            <a:off x="195376" y="3288651"/>
            <a:ext cx="3896104" cy="2677656"/>
          </a:xfrm>
          <a:prstGeom prst="rect">
            <a:avLst/>
          </a:prstGeom>
        </p:spPr>
        <p:txBody>
          <a:bodyPr wrap="square">
            <a:spAutoFit/>
          </a:bodyPr>
          <a:lstStyle/>
          <a:p>
            <a:pPr marL="742950" lvl="1" indent="-285750">
              <a:buFont typeface="Arial"/>
              <a:buChar char="•"/>
            </a:pPr>
            <a:r>
              <a:rPr lang="es-MX" sz="2400" dirty="0">
                <a:solidFill>
                  <a:srgbClr val="000000"/>
                </a:solidFill>
              </a:rPr>
              <a:t>Características electrofisiológicas de funciones de la membrana.</a:t>
            </a:r>
          </a:p>
          <a:p>
            <a:pPr marL="742950" lvl="1" indent="-285750">
              <a:buFont typeface="Arial"/>
              <a:buChar char="•"/>
            </a:pPr>
            <a:r>
              <a:rPr lang="es-MX" sz="2400" dirty="0">
                <a:solidFill>
                  <a:srgbClr val="000000"/>
                </a:solidFill>
              </a:rPr>
              <a:t>Análisis de la corriente citoplasmática y geotropismo.</a:t>
            </a:r>
          </a:p>
        </p:txBody>
      </p:sp>
      <p:sp>
        <p:nvSpPr>
          <p:cNvPr id="6" name="Rectángulo 5"/>
          <p:cNvSpPr/>
          <p:nvPr/>
        </p:nvSpPr>
        <p:spPr>
          <a:xfrm>
            <a:off x="2953534" y="6385876"/>
            <a:ext cx="6190466" cy="261610"/>
          </a:xfrm>
          <a:prstGeom prst="rect">
            <a:avLst/>
          </a:prstGeom>
        </p:spPr>
        <p:txBody>
          <a:bodyPr wrap="square">
            <a:spAutoFit/>
          </a:bodyPr>
          <a:lstStyle/>
          <a:p>
            <a:r>
              <a:rPr lang="es-MX" sz="1100" dirty="0" smtClean="0"/>
              <a:t>http://cfb.unh.edu/phycokey/Choices/Charophyceae/NITELLA/Nitella_Image_page.htm</a:t>
            </a:r>
            <a:endParaRPr lang="es-MX" sz="1100" dirty="0"/>
          </a:p>
        </p:txBody>
      </p:sp>
      <p:sp>
        <p:nvSpPr>
          <p:cNvPr id="7" name="CuadroTexto 6"/>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1367290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6757836" y="3867980"/>
            <a:ext cx="1728297" cy="2990020"/>
          </a:xfrm>
          <a:prstGeom prst="rect">
            <a:avLst/>
          </a:prstGeom>
        </p:spPr>
      </p:pic>
      <p:sp>
        <p:nvSpPr>
          <p:cNvPr id="96257" name="Título 1"/>
          <p:cNvSpPr>
            <a:spLocks noGrp="1"/>
          </p:cNvSpPr>
          <p:nvPr>
            <p:ph type="title"/>
          </p:nvPr>
        </p:nvSpPr>
        <p:spPr>
          <a:xfrm>
            <a:off x="457200" y="1403350"/>
            <a:ext cx="7620000" cy="1143000"/>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s-MX" sz="3200" noProof="0" dirty="0" smtClean="0">
                <a:latin typeface="Times New Roman" charset="0"/>
                <a:ea typeface="MS PGothic" charset="0"/>
              </a:rPr>
              <a:t>Charofitas son las algas verdes más estrechamente relacionados con las plantas terrestres.</a:t>
            </a:r>
            <a:endParaRPr lang="es-MX" sz="3200" noProof="0" dirty="0">
              <a:latin typeface="Times New Roman" charset="0"/>
              <a:ea typeface="MS PGothic" charset="0"/>
            </a:endParaRPr>
          </a:p>
        </p:txBody>
      </p:sp>
      <p:sp>
        <p:nvSpPr>
          <p:cNvPr id="96258" name="Marcador de contenido 2"/>
          <p:cNvSpPr>
            <a:spLocks noGrp="1"/>
          </p:cNvSpPr>
          <p:nvPr>
            <p:ph sz="half" idx="1"/>
          </p:nvPr>
        </p:nvSpPr>
        <p:spPr>
          <a:xfrm>
            <a:off x="457200" y="2822322"/>
            <a:ext cx="3657600" cy="4590288"/>
          </a:xfrm>
        </p:spPr>
        <p:txBody>
          <a:bodyPr>
            <a:noAutofit/>
          </a:bodyPr>
          <a:lstStyle/>
          <a:p>
            <a:r>
              <a:rPr lang="es-MX" sz="2400" noProof="0" dirty="0" smtClean="0">
                <a:latin typeface="Times New Roman" charset="0"/>
                <a:ea typeface="MS PGothic" charset="0"/>
              </a:rPr>
              <a:t>Complejos Globulo Roseta para la sintesis de celulosa</a:t>
            </a:r>
          </a:p>
          <a:p>
            <a:r>
              <a:rPr lang="es-MX" sz="2400" noProof="0" dirty="0" smtClean="0">
                <a:latin typeface="Times New Roman" charset="0"/>
                <a:ea typeface="MS PGothic" charset="0"/>
              </a:rPr>
              <a:t>Enzimas en sus peroxisomas que minimizan la pérdida de hidratos de carbono debido a la fotorrespiración</a:t>
            </a:r>
            <a:endParaRPr lang="es-MX" sz="2400" noProof="0" dirty="0">
              <a:latin typeface="Times New Roman" charset="0"/>
              <a:ea typeface="MS PGothic" charset="0"/>
            </a:endParaRPr>
          </a:p>
        </p:txBody>
      </p:sp>
      <p:sp>
        <p:nvSpPr>
          <p:cNvPr id="96259" name="Marcador de contenido 3"/>
          <p:cNvSpPr>
            <a:spLocks noGrp="1"/>
          </p:cNvSpPr>
          <p:nvPr>
            <p:ph sz="half" idx="2"/>
          </p:nvPr>
        </p:nvSpPr>
        <p:spPr>
          <a:xfrm>
            <a:off x="4419600" y="2816679"/>
            <a:ext cx="3657600" cy="4590288"/>
          </a:xfrm>
        </p:spPr>
        <p:txBody>
          <a:bodyPr>
            <a:normAutofit/>
          </a:bodyPr>
          <a:lstStyle/>
          <a:p>
            <a:r>
              <a:rPr lang="es-MX" sz="2400" noProof="0" dirty="0" smtClean="0">
                <a:latin typeface="Times New Roman" charset="0"/>
                <a:ea typeface="MS PGothic" charset="0"/>
              </a:rPr>
              <a:t>Estructura de los espermatozoides flagelados</a:t>
            </a:r>
          </a:p>
          <a:p>
            <a:r>
              <a:rPr lang="es-MX" sz="2400" noProof="0" dirty="0" smtClean="0">
                <a:latin typeface="Times New Roman" charset="0"/>
                <a:ea typeface="MS PGothic" charset="0"/>
              </a:rPr>
              <a:t>Fragmoplasto</a:t>
            </a:r>
          </a:p>
          <a:p>
            <a:r>
              <a:rPr lang="es-MX" sz="2400" noProof="0" dirty="0" smtClean="0">
                <a:latin typeface="Times New Roman" charset="0"/>
                <a:ea typeface="MS PGothic" charset="0"/>
              </a:rPr>
              <a:t>Secuencias de ADN y ARN</a:t>
            </a:r>
            <a:endParaRPr lang="es-MX" sz="2400" noProof="0" dirty="0">
              <a:latin typeface="Times New Roman" charset="0"/>
              <a:ea typeface="MS PGothic" charset="0"/>
            </a:endParaRPr>
          </a:p>
        </p:txBody>
      </p:sp>
      <p:sp>
        <p:nvSpPr>
          <p:cNvPr id="5" name="Rectangle 2"/>
          <p:cNvSpPr txBox="1">
            <a:spLocks noChangeArrowheads="1"/>
          </p:cNvSpPr>
          <p:nvPr/>
        </p:nvSpPr>
        <p:spPr>
          <a:xfrm>
            <a:off x="533400" y="325339"/>
            <a:ext cx="7772400" cy="1143000"/>
          </a:xfrm>
          <a:prstGeom prst="rect">
            <a:avLst/>
          </a:prstGeom>
        </p:spPr>
        <p:txBody>
          <a:bodyPr>
            <a:normAutofit fontScale="97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dirty="0" smtClean="0">
                <a:solidFill>
                  <a:srgbClr val="D0917B"/>
                </a:solidFill>
                <a:latin typeface="Times New Roman" charset="0"/>
                <a:ea typeface="MS PGothic" charset="0"/>
              </a:rPr>
              <a:t>Plantas terrestres vs. Charofitas</a:t>
            </a:r>
            <a:endParaRPr lang="es-MX" dirty="0">
              <a:solidFill>
                <a:srgbClr val="FF0000"/>
              </a:solidFill>
              <a:latin typeface="Times New Roman" charset="0"/>
              <a:ea typeface="MS PGothic" charset="0"/>
            </a:endParaRPr>
          </a:p>
        </p:txBody>
      </p:sp>
      <p:sp>
        <p:nvSpPr>
          <p:cNvPr id="7" name="CuadroTexto 6"/>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37138096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ítulo 1"/>
          <p:cNvSpPr>
            <a:spLocks noGrp="1"/>
          </p:cNvSpPr>
          <p:nvPr>
            <p:ph type="title"/>
          </p:nvPr>
        </p:nvSpPr>
        <p:spPr>
          <a:xfrm>
            <a:off x="533400" y="1306449"/>
            <a:ext cx="8356204" cy="1143000"/>
          </a:xfrm>
        </p:spPr>
        <p:style>
          <a:lnRef idx="1">
            <a:schemeClr val="accent4"/>
          </a:lnRef>
          <a:fillRef idx="2">
            <a:schemeClr val="accent4"/>
          </a:fillRef>
          <a:effectRef idx="1">
            <a:schemeClr val="accent4"/>
          </a:effectRef>
          <a:fontRef idx="minor">
            <a:schemeClr val="dk1"/>
          </a:fontRef>
        </p:style>
        <p:txBody>
          <a:bodyPr>
            <a:noAutofit/>
          </a:bodyPr>
          <a:lstStyle/>
          <a:p>
            <a:r>
              <a:rPr lang="es-MX" sz="2800" noProof="0" dirty="0" smtClean="0">
                <a:latin typeface="Times New Roman" charset="0"/>
                <a:ea typeface="MS PGothic" charset="0"/>
              </a:rPr>
              <a:t>Las siguientes características son comunes a los cuatro grupos de plantas de la tierra, pero están ausentes en las Charoficeas.</a:t>
            </a:r>
            <a:endParaRPr lang="es-MX" sz="2800" noProof="0" dirty="0">
              <a:latin typeface="Times New Roman" charset="0"/>
              <a:ea typeface="MS PGothic" charset="0"/>
            </a:endParaRPr>
          </a:p>
        </p:txBody>
      </p:sp>
      <p:sp>
        <p:nvSpPr>
          <p:cNvPr id="97282" name="Marcador de contenido 2"/>
          <p:cNvSpPr>
            <a:spLocks noGrp="1"/>
          </p:cNvSpPr>
          <p:nvPr>
            <p:ph sz="half" idx="1"/>
          </p:nvPr>
        </p:nvSpPr>
        <p:spPr>
          <a:xfrm>
            <a:off x="684213" y="2767279"/>
            <a:ext cx="4037372" cy="4590288"/>
          </a:xfrm>
        </p:spPr>
        <p:txBody>
          <a:bodyPr>
            <a:normAutofit/>
          </a:bodyPr>
          <a:lstStyle/>
          <a:p>
            <a:r>
              <a:rPr lang="es-MX" sz="2400" noProof="0" dirty="0" smtClean="0">
                <a:latin typeface="Times New Roman" charset="0"/>
                <a:ea typeface="MS PGothic" charset="0"/>
              </a:rPr>
              <a:t>Meristemo apical</a:t>
            </a:r>
          </a:p>
          <a:p>
            <a:r>
              <a:rPr lang="es-MX" sz="2400" noProof="0" dirty="0" smtClean="0">
                <a:latin typeface="Times New Roman" charset="0"/>
                <a:ea typeface="MS PGothic" charset="0"/>
              </a:rPr>
              <a:t>Alternancia de generaciones</a:t>
            </a:r>
          </a:p>
          <a:p>
            <a:r>
              <a:rPr lang="es-MX" sz="2400" noProof="0" dirty="0" smtClean="0">
                <a:latin typeface="Times New Roman" charset="0"/>
                <a:ea typeface="MS PGothic" charset="0"/>
              </a:rPr>
              <a:t>Embriones multicelulares, dependientes</a:t>
            </a:r>
            <a:endParaRPr lang="es-MX" sz="2400" noProof="0" dirty="0">
              <a:latin typeface="Times New Roman" charset="0"/>
              <a:ea typeface="MS PGothic" charset="0"/>
            </a:endParaRPr>
          </a:p>
        </p:txBody>
      </p:sp>
      <p:sp>
        <p:nvSpPr>
          <p:cNvPr id="97283" name="Marcador de contenido 3"/>
          <p:cNvSpPr>
            <a:spLocks noGrp="1"/>
          </p:cNvSpPr>
          <p:nvPr>
            <p:ph sz="half" idx="2"/>
          </p:nvPr>
        </p:nvSpPr>
        <p:spPr>
          <a:xfrm>
            <a:off x="4569751" y="2756178"/>
            <a:ext cx="4173321" cy="4590288"/>
          </a:xfrm>
        </p:spPr>
        <p:txBody>
          <a:bodyPr>
            <a:normAutofit/>
          </a:bodyPr>
          <a:lstStyle/>
          <a:p>
            <a:r>
              <a:rPr lang="es-MX" sz="2400" noProof="0" dirty="0" smtClean="0">
                <a:latin typeface="Times New Roman" charset="0"/>
                <a:ea typeface="MS PGothic" charset="0"/>
              </a:rPr>
              <a:t>Las esporas producidas en esporangios multicelulares</a:t>
            </a:r>
          </a:p>
          <a:p>
            <a:r>
              <a:rPr lang="es-MX" sz="2400" noProof="0" dirty="0" smtClean="0">
                <a:latin typeface="Times New Roman" charset="0"/>
                <a:ea typeface="MS PGothic" charset="0"/>
              </a:rPr>
              <a:t>Gametangios multicelular</a:t>
            </a:r>
            <a:endParaRPr lang="es-MX" sz="2400" noProof="0" dirty="0">
              <a:latin typeface="Times New Roman" charset="0"/>
              <a:ea typeface="MS PGothic" charset="0"/>
            </a:endParaRPr>
          </a:p>
        </p:txBody>
      </p:sp>
      <p:sp>
        <p:nvSpPr>
          <p:cNvPr id="5" name="Rectangle 2"/>
          <p:cNvSpPr txBox="1">
            <a:spLocks noChangeArrowheads="1"/>
          </p:cNvSpPr>
          <p:nvPr/>
        </p:nvSpPr>
        <p:spPr>
          <a:xfrm>
            <a:off x="533400" y="325339"/>
            <a:ext cx="7772400" cy="1143000"/>
          </a:xfrm>
          <a:prstGeom prst="rect">
            <a:avLst/>
          </a:prstGeom>
        </p:spPr>
        <p:txBody>
          <a:bodyPr>
            <a:normAutofit fontScale="97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s-MX" dirty="0" smtClean="0">
                <a:solidFill>
                  <a:srgbClr val="D0917B"/>
                </a:solidFill>
                <a:latin typeface="Times New Roman" charset="0"/>
                <a:ea typeface="MS PGothic" charset="0"/>
              </a:rPr>
              <a:t>Plantas terrestres vs. Charofitas</a:t>
            </a:r>
            <a:endParaRPr lang="es-MX" dirty="0">
              <a:solidFill>
                <a:srgbClr val="FF0000"/>
              </a:solidFill>
              <a:latin typeface="Times New Roman" charset="0"/>
              <a:ea typeface="MS PGothic" charset="0"/>
            </a:endParaRPr>
          </a:p>
        </p:txBody>
      </p:sp>
      <p:pic>
        <p:nvPicPr>
          <p:cNvPr id="2" name="Imagen 1"/>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5141921" y="4884582"/>
            <a:ext cx="3163879" cy="1973418"/>
          </a:xfrm>
          <a:prstGeom prst="rect">
            <a:avLst/>
          </a:prstGeom>
        </p:spPr>
      </p:pic>
      <p:sp>
        <p:nvSpPr>
          <p:cNvPr id="7" name="CuadroTexto 6"/>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31270097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noProof="0" dirty="0"/>
          </a:p>
        </p:txBody>
      </p:sp>
      <p:sp>
        <p:nvSpPr>
          <p:cNvPr id="3" name="Marcador de contenido 2"/>
          <p:cNvSpPr>
            <a:spLocks noGrp="1"/>
          </p:cNvSpPr>
          <p:nvPr>
            <p:ph sz="half" idx="1"/>
          </p:nvPr>
        </p:nvSpPr>
        <p:spPr>
          <a:xfrm>
            <a:off x="1" y="5503289"/>
            <a:ext cx="9144000" cy="1336700"/>
          </a:xfrm>
        </p:spPr>
        <p:style>
          <a:lnRef idx="2">
            <a:schemeClr val="accent2"/>
          </a:lnRef>
          <a:fillRef idx="1">
            <a:schemeClr val="lt1"/>
          </a:fillRef>
          <a:effectRef idx="0">
            <a:schemeClr val="accent2"/>
          </a:effectRef>
          <a:fontRef idx="minor">
            <a:schemeClr val="dk1"/>
          </a:fontRef>
        </p:style>
        <p:txBody>
          <a:bodyPr>
            <a:normAutofit/>
          </a:bodyPr>
          <a:lstStyle/>
          <a:p>
            <a:r>
              <a:rPr lang="es-MX" sz="2400" dirty="0"/>
              <a:t>Las </a:t>
            </a:r>
            <a:r>
              <a:rPr lang="es-MX" sz="2400" dirty="0" smtClean="0"/>
              <a:t>carofitas </a:t>
            </a:r>
            <a:r>
              <a:rPr lang="es-MX" sz="2400" dirty="0"/>
              <a:t>conforman un grupo parafilético debido a que de él descienden las plantas terrestres</a:t>
            </a:r>
            <a:r>
              <a:rPr lang="es-MX" sz="2400" dirty="0" smtClean="0"/>
              <a:t>,</a:t>
            </a:r>
          </a:p>
          <a:p>
            <a:r>
              <a:rPr lang="es-MX" sz="2400" dirty="0" smtClean="0"/>
              <a:t>Está </a:t>
            </a:r>
            <a:r>
              <a:rPr lang="es-MX" sz="2400" dirty="0"/>
              <a:t>conformado por al menos 6 grupos monofiléticos relacionados </a:t>
            </a:r>
          </a:p>
        </p:txBody>
      </p:sp>
      <p:pic>
        <p:nvPicPr>
          <p:cNvPr id="6" name="Imagen 6"/>
          <p:cNvPicPr>
            <a:picLocks noChangeAspect="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1339606" y="-50800"/>
            <a:ext cx="6052116" cy="50426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uadroTexto 4"/>
          <p:cNvSpPr txBox="1"/>
          <p:nvPr/>
        </p:nvSpPr>
        <p:spPr>
          <a:xfrm>
            <a:off x="0" y="5241675"/>
            <a:ext cx="889987"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a:t>
            </a:r>
            <a:endParaRPr lang="es-MX" sz="1400" dirty="0">
              <a:solidFill>
                <a:schemeClr val="bg2"/>
              </a:solidFill>
            </a:endParaRPr>
          </a:p>
        </p:txBody>
      </p:sp>
    </p:spTree>
    <p:extLst>
      <p:ext uri="{BB962C8B-B14F-4D97-AF65-F5344CB8AC3E}">
        <p14:creationId xmlns:p14="http://schemas.microsoft.com/office/powerpoint/2010/main" xmlns="" val="25451848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MX" sz="4000" dirty="0" smtClean="0">
                <a:solidFill>
                  <a:srgbClr val="D0917B"/>
                </a:solidFill>
              </a:rPr>
              <a:t>Posición de las charofitas en el reino vegetal</a:t>
            </a:r>
            <a:endParaRPr lang="es-MX" sz="4000" dirty="0">
              <a:solidFill>
                <a:srgbClr val="D0917B"/>
              </a:solidFill>
            </a:endParaRPr>
          </a:p>
        </p:txBody>
      </p:sp>
      <p:pic>
        <p:nvPicPr>
          <p:cNvPr id="6" name="Imagen 5"/>
          <p:cNvPicPr>
            <a:picLocks noChangeAspect="1"/>
          </p:cNvPicPr>
          <p:nvPr/>
        </p:nvPicPr>
        <p:blipFill>
          <a:blip r:embed="rId2" cstate="email"/>
          <a:stretch>
            <a:fillRect/>
          </a:stretch>
        </p:blipFill>
        <p:spPr>
          <a:xfrm>
            <a:off x="212980" y="1829742"/>
            <a:ext cx="8264431" cy="4210182"/>
          </a:xfrm>
          <a:prstGeom prst="rect">
            <a:avLst/>
          </a:prstGeom>
        </p:spPr>
      </p:pic>
      <p:sp>
        <p:nvSpPr>
          <p:cNvPr id="4" name="CuadroTexto 3"/>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14780282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890" y="30436"/>
            <a:ext cx="7620000" cy="1143000"/>
          </a:xfrm>
        </p:spPr>
        <p:txBody>
          <a:bodyPr/>
          <a:lstStyle/>
          <a:p>
            <a:r>
              <a:rPr lang="es-MX" dirty="0" smtClean="0"/>
              <a:t>Imágen genera de Chara</a:t>
            </a:r>
            <a:endParaRPr lang="es-MX" dirty="0"/>
          </a:p>
        </p:txBody>
      </p:sp>
      <p:pic>
        <p:nvPicPr>
          <p:cNvPr id="3" name="Imagen 2"/>
          <p:cNvPicPr>
            <a:picLocks noChangeAspect="1"/>
          </p:cNvPicPr>
          <p:nvPr/>
        </p:nvPicPr>
        <p:blipFill>
          <a:blip r:embed="rId2" cstate="email"/>
          <a:stretch>
            <a:fillRect/>
          </a:stretch>
        </p:blipFill>
        <p:spPr>
          <a:xfrm>
            <a:off x="457200" y="1021786"/>
            <a:ext cx="7863881" cy="5730803"/>
          </a:xfrm>
          <a:prstGeom prst="rect">
            <a:avLst/>
          </a:prstGeom>
        </p:spPr>
      </p:pic>
      <p:sp>
        <p:nvSpPr>
          <p:cNvPr id="4" name="Rectángulo 3"/>
          <p:cNvSpPr/>
          <p:nvPr/>
        </p:nvSpPr>
        <p:spPr>
          <a:xfrm>
            <a:off x="1856071" y="6475590"/>
            <a:ext cx="6027652" cy="276999"/>
          </a:xfrm>
          <a:prstGeom prst="rect">
            <a:avLst/>
          </a:prstGeom>
        </p:spPr>
        <p:txBody>
          <a:bodyPr wrap="square">
            <a:spAutoFit/>
          </a:bodyPr>
          <a:lstStyle/>
          <a:p>
            <a:r>
              <a:rPr lang="es-MX" sz="1200" dirty="0" smtClean="0"/>
              <a:t>http://www.asturnatura.com/fotografia/flora/chara-vulgaris-3/16498.html</a:t>
            </a:r>
            <a:endParaRPr lang="es-MX" sz="1200" dirty="0"/>
          </a:p>
        </p:txBody>
      </p:sp>
    </p:spTree>
    <p:extLst>
      <p:ext uri="{BB962C8B-B14F-4D97-AF65-F5344CB8AC3E}">
        <p14:creationId xmlns:p14="http://schemas.microsoft.com/office/powerpoint/2010/main" xmlns="" val="19212210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8000" y="248041"/>
            <a:ext cx="4572000" cy="369332"/>
          </a:xfrm>
          <a:prstGeom prst="rect">
            <a:avLst/>
          </a:prstGeom>
        </p:spPr>
        <p:txBody>
          <a:bodyPr>
            <a:spAutoFit/>
          </a:bodyPr>
          <a:lstStyle/>
          <a:p>
            <a:endParaRPr lang="es-MX" dirty="0"/>
          </a:p>
        </p:txBody>
      </p:sp>
      <p:sp>
        <p:nvSpPr>
          <p:cNvPr id="3" name="Marcador de contenido 4"/>
          <p:cNvSpPr txBox="1">
            <a:spLocks/>
          </p:cNvSpPr>
          <p:nvPr/>
        </p:nvSpPr>
        <p:spPr bwMode="auto">
          <a:xfrm>
            <a:off x="552824" y="827835"/>
            <a:ext cx="8042275" cy="5543550"/>
          </a:xfrm>
          <a:prstGeom prst="rect">
            <a:avLst/>
          </a:prstGeom>
          <a:ln/>
          <a:extLst>
            <a:ext uri="{FAA26D3D-D897-4be2-8F04-BA451C77F1D7}">
              <ma14:placeholderFlag xmlns:ma14="http://schemas.microsoft.com/office/mac/drawingml/2011/main" xmlns="" val="1"/>
            </a:ext>
          </a:extLst>
        </p:spPr>
        <p:style>
          <a:lnRef idx="2">
            <a:schemeClr val="accent4">
              <a:shade val="50000"/>
            </a:schemeClr>
          </a:lnRef>
          <a:fillRef idx="1">
            <a:schemeClr val="accent4"/>
          </a:fillRef>
          <a:effectRef idx="0">
            <a:schemeClr val="accent4"/>
          </a:effectRef>
          <a:fontRef idx="minor">
            <a:schemeClr val="lt1"/>
          </a:fontRef>
        </p:style>
        <p:txBody>
          <a:bodyPr>
            <a:normAutofit/>
          </a:bodyPr>
          <a:lstStyle>
            <a:lvl1pPr marL="0" indent="0" algn="l" rtl="0" eaLnBrk="0" fontAlgn="base" hangingPunct="0">
              <a:spcBef>
                <a:spcPct val="20000"/>
              </a:spcBef>
              <a:spcAft>
                <a:spcPct val="0"/>
              </a:spcAft>
              <a:buClr>
                <a:schemeClr val="accent1"/>
              </a:buClr>
              <a:buSzPct val="85000"/>
              <a:buFont typeface="Arial" charset="0"/>
              <a:buNone/>
              <a:defRPr sz="2400" kern="1200">
                <a:solidFill>
                  <a:schemeClr val="tx2"/>
                </a:solidFill>
                <a:latin typeface="+mn-lt"/>
                <a:ea typeface="+mn-ea"/>
                <a:cs typeface="+mn-cs"/>
              </a:defRPr>
            </a:lvl1pPr>
            <a:lvl2pPr marL="457200" indent="0" algn="l" rtl="0" eaLnBrk="0" fontAlgn="base" hangingPunct="0">
              <a:spcBef>
                <a:spcPct val="20000"/>
              </a:spcBef>
              <a:spcAft>
                <a:spcPct val="0"/>
              </a:spcAft>
              <a:buClr>
                <a:schemeClr val="accent1"/>
              </a:buClr>
              <a:buSzPct val="85000"/>
              <a:buFont typeface="Arial" charset="0"/>
              <a:buNone/>
              <a:defRPr sz="1800" kern="1200">
                <a:solidFill>
                  <a:schemeClr val="tx1">
                    <a:tint val="75000"/>
                  </a:schemeClr>
                </a:solidFill>
                <a:latin typeface="+mn-lt"/>
                <a:ea typeface="+mn-ea"/>
                <a:cs typeface="+mn-cs"/>
              </a:defRPr>
            </a:lvl2pPr>
            <a:lvl3pPr marL="914400" indent="0" algn="l" rtl="0" eaLnBrk="0" fontAlgn="base" hangingPunct="0">
              <a:spcBef>
                <a:spcPct val="20000"/>
              </a:spcBef>
              <a:spcAft>
                <a:spcPct val="0"/>
              </a:spcAft>
              <a:buClr>
                <a:schemeClr val="accent1"/>
              </a:buClr>
              <a:buSzPct val="90000"/>
              <a:buFont typeface="Arial" charset="0"/>
              <a:buNone/>
              <a:defRPr sz="1600" kern="1200">
                <a:solidFill>
                  <a:schemeClr val="tx1">
                    <a:tint val="75000"/>
                  </a:schemeClr>
                </a:solidFill>
                <a:latin typeface="+mn-lt"/>
                <a:ea typeface="+mn-ea"/>
                <a:cs typeface="+mn-cs"/>
              </a:defRPr>
            </a:lvl3pPr>
            <a:lvl4pPr marL="1371600" indent="0" algn="l" rtl="0" eaLnBrk="0" fontAlgn="base" hangingPunct="0">
              <a:spcBef>
                <a:spcPct val="20000"/>
              </a:spcBef>
              <a:spcAft>
                <a:spcPct val="0"/>
              </a:spcAft>
              <a:buClr>
                <a:schemeClr val="accent1"/>
              </a:buClr>
              <a:buFont typeface="Arial" charset="0"/>
              <a:buNone/>
              <a:defRPr sz="1400" kern="1200">
                <a:solidFill>
                  <a:schemeClr val="tx1">
                    <a:tint val="75000"/>
                  </a:schemeClr>
                </a:solidFill>
                <a:latin typeface="+mn-lt"/>
                <a:ea typeface="+mn-ea"/>
                <a:cs typeface="+mn-cs"/>
              </a:defRPr>
            </a:lvl4pPr>
            <a:lvl5pPr marL="1828800" indent="0" algn="l" rtl="0" eaLnBrk="0" fontAlgn="base" hangingPunct="0">
              <a:spcBef>
                <a:spcPct val="20000"/>
              </a:spcBef>
              <a:spcAft>
                <a:spcPct val="0"/>
              </a:spcAft>
              <a:buClr>
                <a:schemeClr val="accent1"/>
              </a:buClr>
              <a:buSzPct val="100000"/>
              <a:buFont typeface="Arial"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9pPr>
          </a:lstStyle>
          <a:p>
            <a:pPr>
              <a:defRPr/>
            </a:pPr>
            <a:r>
              <a:rPr lang="es-ES" sz="3200" dirty="0" smtClean="0">
                <a:solidFill>
                  <a:srgbClr val="FBF4E1"/>
                </a:solidFill>
                <a:latin typeface="Calibri" charset="0"/>
              </a:rPr>
              <a:t>FUENTES DE INFORMACIÓN</a:t>
            </a:r>
          </a:p>
          <a:p>
            <a:pPr>
              <a:defRPr/>
            </a:pPr>
            <a:r>
              <a:rPr lang="es-ES" sz="1800" dirty="0" smtClean="0">
                <a:solidFill>
                  <a:srgbClr val="FBF4E1"/>
                </a:solidFill>
                <a:latin typeface="Calibri" charset="0"/>
              </a:rPr>
              <a:t>La siguiente literatura sirve de base para conocer más sobre el tema</a:t>
            </a:r>
          </a:p>
          <a:p>
            <a:pPr marL="285750" indent="-285750">
              <a:buFont typeface="Arial"/>
              <a:buChar char="•"/>
              <a:defRPr/>
            </a:pPr>
            <a:r>
              <a:rPr lang="es-MX" sz="1800" dirty="0" smtClean="0">
                <a:solidFill>
                  <a:srgbClr val="FBF4E1"/>
                </a:solidFill>
              </a:rPr>
              <a:t>Bold, H. C. y M. J.  </a:t>
            </a:r>
            <a:r>
              <a:rPr lang="es-ES" sz="1800" dirty="0" err="1" smtClean="0">
                <a:solidFill>
                  <a:srgbClr val="FBF4E1"/>
                </a:solidFill>
              </a:rPr>
              <a:t>Wynne</a:t>
            </a:r>
            <a:r>
              <a:rPr lang="es-ES" sz="1800" dirty="0" smtClean="0">
                <a:solidFill>
                  <a:srgbClr val="FBF4E1"/>
                </a:solidFill>
              </a:rPr>
              <a:t>. </a:t>
            </a:r>
            <a:r>
              <a:rPr lang="en-US" sz="1800" dirty="0" smtClean="0">
                <a:solidFill>
                  <a:srgbClr val="FBF4E1"/>
                </a:solidFill>
              </a:rPr>
              <a:t>1978. Introduction to the Algae. Structure and reproduction. Prentice Hall, New Jersey. 706 p.</a:t>
            </a:r>
            <a:endParaRPr lang="es-ES_tradnl" sz="1800" dirty="0" smtClean="0">
              <a:solidFill>
                <a:srgbClr val="FBF4E1"/>
              </a:solidFill>
            </a:endParaRPr>
          </a:p>
          <a:p>
            <a:pPr marL="285750" indent="-285750">
              <a:buFont typeface="Arial"/>
              <a:buChar char="•"/>
              <a:defRPr/>
            </a:pPr>
            <a:r>
              <a:rPr lang="en-US" sz="1800" dirty="0" smtClean="0">
                <a:solidFill>
                  <a:srgbClr val="FBF4E1"/>
                </a:solidFill>
              </a:rPr>
              <a:t>Prescott, G. W. 1964. How to  Know the  Fresh Water Algae. 3</a:t>
            </a:r>
            <a:r>
              <a:rPr lang="en-US" sz="1800" baseline="30000" dirty="0" smtClean="0">
                <a:solidFill>
                  <a:srgbClr val="FBF4E1"/>
                </a:solidFill>
              </a:rPr>
              <a:t>a</a:t>
            </a:r>
            <a:r>
              <a:rPr lang="en-US" sz="1800" dirty="0" smtClean="0">
                <a:solidFill>
                  <a:srgbClr val="FBF4E1"/>
                </a:solidFill>
              </a:rPr>
              <a:t>. ed. Wm. C. Brown, Dubuque, Iowa E.U.A. 272 p.</a:t>
            </a:r>
            <a:endParaRPr lang="es-ES_tradnl" sz="1800" dirty="0" smtClean="0">
              <a:solidFill>
                <a:srgbClr val="FBF4E1"/>
              </a:solidFill>
            </a:endParaRPr>
          </a:p>
          <a:p>
            <a:pPr marL="285750" indent="-285750">
              <a:buFont typeface="Arial"/>
              <a:buChar char="•"/>
              <a:defRPr/>
            </a:pPr>
            <a:r>
              <a:rPr lang="en-US" sz="1800" dirty="0" smtClean="0">
                <a:solidFill>
                  <a:srgbClr val="FBF4E1"/>
                </a:solidFill>
              </a:rPr>
              <a:t>Lee, R. E. 2009. Phycology 2ª ed. Cambridge University Press. </a:t>
            </a:r>
            <a:r>
              <a:rPr lang="en-US" sz="1800" dirty="0" err="1" smtClean="0">
                <a:solidFill>
                  <a:srgbClr val="FBF4E1"/>
                </a:solidFill>
              </a:rPr>
              <a:t>Edinburgo</a:t>
            </a:r>
            <a:r>
              <a:rPr lang="en-US" sz="1800" dirty="0" smtClean="0">
                <a:solidFill>
                  <a:srgbClr val="FBF4E1"/>
                </a:solidFill>
              </a:rPr>
              <a:t>, </a:t>
            </a:r>
            <a:r>
              <a:rPr lang="en-US" sz="1800" dirty="0" err="1" smtClean="0">
                <a:solidFill>
                  <a:srgbClr val="FBF4E1"/>
                </a:solidFill>
              </a:rPr>
              <a:t>Inglaterra</a:t>
            </a:r>
            <a:r>
              <a:rPr lang="en-US" sz="1800" dirty="0" smtClean="0">
                <a:solidFill>
                  <a:srgbClr val="FBF4E1"/>
                </a:solidFill>
              </a:rPr>
              <a:t>. </a:t>
            </a:r>
            <a:r>
              <a:rPr lang="es-MX" sz="1800" dirty="0" smtClean="0">
                <a:solidFill>
                  <a:srgbClr val="FBF4E1"/>
                </a:solidFill>
              </a:rPr>
              <a:t>645 pp.</a:t>
            </a:r>
            <a:endParaRPr lang="es-ES_tradnl" sz="1800" dirty="0" smtClean="0">
              <a:solidFill>
                <a:srgbClr val="FBF4E1"/>
              </a:solidFill>
            </a:endParaRPr>
          </a:p>
          <a:p>
            <a:pPr marL="285750" indent="-285750">
              <a:buFont typeface="Arial"/>
              <a:buChar char="•"/>
              <a:defRPr/>
            </a:pPr>
            <a:r>
              <a:rPr lang="es-MX" sz="1800" dirty="0" smtClean="0">
                <a:solidFill>
                  <a:srgbClr val="FBF4E1"/>
                </a:solidFill>
              </a:rPr>
              <a:t>Van Der Hooek, D.G. Mann y H.M. Jahns. </a:t>
            </a:r>
            <a:r>
              <a:rPr lang="en-US" sz="1800" dirty="0" smtClean="0">
                <a:solidFill>
                  <a:srgbClr val="FBF4E1"/>
                </a:solidFill>
              </a:rPr>
              <a:t>1998. An introduction to Phycology. Cambridge, University Press. </a:t>
            </a:r>
            <a:r>
              <a:rPr lang="es-MX" sz="1800" dirty="0" smtClean="0">
                <a:solidFill>
                  <a:srgbClr val="FBF4E1"/>
                </a:solidFill>
              </a:rPr>
              <a:t>Edimburgo, Inglaterra. 627 pp.</a:t>
            </a:r>
            <a:endParaRPr lang="es-ES_tradnl" sz="1800" dirty="0" smtClean="0">
              <a:solidFill>
                <a:srgbClr val="FBF4E1"/>
              </a:solidFill>
            </a:endParaRPr>
          </a:p>
          <a:p>
            <a:pPr>
              <a:defRPr/>
            </a:pPr>
            <a:endParaRPr lang="es-ES" sz="1800" dirty="0" smtClean="0">
              <a:solidFill>
                <a:srgbClr val="FBF4E1"/>
              </a:solidFill>
              <a:latin typeface="Calibri" charset="0"/>
            </a:endParaRPr>
          </a:p>
          <a:p>
            <a:pPr>
              <a:defRPr/>
            </a:pPr>
            <a:r>
              <a:rPr lang="es-ES" sz="1800" dirty="0" smtClean="0">
                <a:solidFill>
                  <a:srgbClr val="FBF4E1"/>
                </a:solidFill>
                <a:latin typeface="Calibri" charset="0"/>
              </a:rPr>
              <a:t>También se pueden consultar las siguientes paginas para obtener ejemplos.</a:t>
            </a:r>
            <a:r>
              <a:rPr lang="fr-FR" sz="1800" dirty="0">
                <a:solidFill>
                  <a:srgbClr val="FBF4E1"/>
                </a:solidFill>
              </a:rPr>
              <a:t> </a:t>
            </a:r>
            <a:endParaRPr lang="fr-FR" sz="1800" dirty="0" smtClean="0">
              <a:solidFill>
                <a:srgbClr val="FBF4E1"/>
              </a:solidFill>
            </a:endParaRPr>
          </a:p>
          <a:p>
            <a:pPr marL="285750" indent="-285750">
              <a:buFont typeface="Arial"/>
              <a:buChar char="•"/>
              <a:defRPr/>
            </a:pPr>
            <a:r>
              <a:rPr lang="en-US" sz="1800" dirty="0" smtClean="0">
                <a:solidFill>
                  <a:srgbClr val="FBF4E1"/>
                </a:solidFill>
                <a:hlinkClick r:id="rId2"/>
              </a:rPr>
              <a:t>http</a:t>
            </a:r>
            <a:r>
              <a:rPr lang="en-US" sz="1800" dirty="0">
                <a:solidFill>
                  <a:srgbClr val="FBF4E1"/>
                </a:solidFill>
                <a:hlinkClick r:id="rId2"/>
              </a:rPr>
              <a:t>://www.keweenawalgae.mtu.edu</a:t>
            </a:r>
            <a:r>
              <a:rPr lang="en-US" sz="1800" dirty="0" smtClean="0">
                <a:solidFill>
                  <a:srgbClr val="FBF4E1"/>
                </a:solidFill>
                <a:hlinkClick r:id="rId2"/>
              </a:rPr>
              <a:t>/</a:t>
            </a:r>
            <a:endParaRPr lang="en-US" sz="1800" dirty="0" smtClean="0">
              <a:solidFill>
                <a:srgbClr val="FBF4E1"/>
              </a:solidFill>
            </a:endParaRPr>
          </a:p>
          <a:p>
            <a:pPr marL="285750" indent="-285750">
              <a:buFont typeface="Arial"/>
              <a:buChar char="•"/>
              <a:defRPr/>
            </a:pPr>
            <a:endParaRPr lang="es-MX" sz="1800" dirty="0">
              <a:solidFill>
                <a:srgbClr val="FBF4E1"/>
              </a:solidFill>
            </a:endParaRPr>
          </a:p>
        </p:txBody>
      </p:sp>
      <p:sp>
        <p:nvSpPr>
          <p:cNvPr id="4" name="CuadroTexto 3"/>
          <p:cNvSpPr txBox="1"/>
          <p:nvPr/>
        </p:nvSpPr>
        <p:spPr>
          <a:xfrm>
            <a:off x="6932706" y="388471"/>
            <a:ext cx="184666" cy="369332"/>
          </a:xfrm>
          <a:prstGeom prst="rect">
            <a:avLst/>
          </a:prstGeom>
          <a:noFill/>
        </p:spPr>
        <p:txBody>
          <a:bodyPr wrap="none" rtlCol="0">
            <a:spAutoFit/>
          </a:bodyPr>
          <a:lstStyle/>
          <a:p>
            <a:endParaRPr lang="es-MX" dirty="0"/>
          </a:p>
        </p:txBody>
      </p:sp>
    </p:spTree>
    <p:extLst>
      <p:ext uri="{BB962C8B-B14F-4D97-AF65-F5344CB8AC3E}">
        <p14:creationId xmlns:p14="http://schemas.microsoft.com/office/powerpoint/2010/main" xmlns="" val="3395748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ítulo 1"/>
          <p:cNvSpPr>
            <a:spLocks noGrp="1"/>
          </p:cNvSpPr>
          <p:nvPr>
            <p:ph type="title"/>
          </p:nvPr>
        </p:nvSpPr>
        <p:spPr>
          <a:xfrm>
            <a:off x="611188" y="620713"/>
            <a:ext cx="8229600" cy="990600"/>
          </a:xfrm>
        </p:spPr>
        <p:txBody>
          <a:bodyPr/>
          <a:lstStyle/>
          <a:p>
            <a:pPr algn="ctr"/>
            <a:r>
              <a:rPr lang="es-MX" dirty="0">
                <a:solidFill>
                  <a:srgbClr val="D2533C"/>
                </a:solidFill>
                <a:latin typeface="Avenir Book" charset="0"/>
                <a:ea typeface="MS PGothic" charset="0"/>
              </a:rPr>
              <a:t>Justificación</a:t>
            </a:r>
          </a:p>
        </p:txBody>
      </p:sp>
      <p:sp>
        <p:nvSpPr>
          <p:cNvPr id="3" name="Rectángulo 2"/>
          <p:cNvSpPr/>
          <p:nvPr/>
        </p:nvSpPr>
        <p:spPr>
          <a:xfrm>
            <a:off x="151316" y="1628800"/>
            <a:ext cx="8208912" cy="4524315"/>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algn="ctr" eaLnBrk="1" hangingPunct="1"/>
            <a:r>
              <a:rPr lang="es-ES" dirty="0">
                <a:solidFill>
                  <a:schemeClr val="bg1"/>
                </a:solidFill>
                <a:cs typeface="Times New Roman" charset="0"/>
              </a:rPr>
              <a:t>Se han seleccionado a continuación una serie de </a:t>
            </a:r>
            <a:r>
              <a:rPr lang="es-ES" dirty="0" smtClean="0">
                <a:solidFill>
                  <a:schemeClr val="bg1"/>
                </a:solidFill>
                <a:cs typeface="Times New Roman" charset="0"/>
              </a:rPr>
              <a:t>32 </a:t>
            </a:r>
            <a:r>
              <a:rPr lang="es-ES" dirty="0">
                <a:solidFill>
                  <a:schemeClr val="bg1"/>
                </a:solidFill>
                <a:cs typeface="Times New Roman" charset="0"/>
              </a:rPr>
              <a:t>diapositivas que ilustran las características básicas y la ubicación del grupo de las algas </a:t>
            </a:r>
            <a:r>
              <a:rPr lang="es-ES" dirty="0" err="1" smtClean="0">
                <a:solidFill>
                  <a:schemeClr val="bg1"/>
                </a:solidFill>
                <a:cs typeface="Times New Roman" charset="0"/>
              </a:rPr>
              <a:t>carofitas</a:t>
            </a:r>
            <a:r>
              <a:rPr lang="es-ES" smtClean="0">
                <a:solidFill>
                  <a:schemeClr val="bg1"/>
                </a:solidFill>
                <a:cs typeface="Times New Roman" charset="0"/>
              </a:rPr>
              <a:t> dentro </a:t>
            </a:r>
            <a:r>
              <a:rPr lang="es-ES" dirty="0">
                <a:solidFill>
                  <a:schemeClr val="bg1"/>
                </a:solidFill>
                <a:cs typeface="Times New Roman" charset="0"/>
              </a:rPr>
              <a:t>de la diversidad de organismos. Las imágenes incluyen ejemplos que de manera visual facilitaran la comprensión de la terminología empleada en este tema. Se presenta como material didáctico de apoyo para unidades de aprendizaje básicos y disciplinarios. Las unidades de aprendizaje como Algas y briofitas, Virus y Bacterias e Introducción a la Investigación Biológica, tendrán con este material un apoyo visual para el desarrollo de las mismas ya que comparten el objetivo de  introducir al alumno en el conocimiento de la biodiversidad y en particular de la biodiversidad de procariontes.</a:t>
            </a:r>
            <a:endParaRPr lang="es-ES" sz="2000" dirty="0">
              <a:solidFill>
                <a:schemeClr val="bg1"/>
              </a:solidFill>
              <a:cs typeface="Times New Roman" charset="0"/>
            </a:endParaRPr>
          </a:p>
        </p:txBody>
      </p:sp>
    </p:spTree>
    <p:extLst>
      <p:ext uri="{BB962C8B-B14F-4D97-AF65-F5344CB8AC3E}">
        <p14:creationId xmlns:p14="http://schemas.microsoft.com/office/powerpoint/2010/main" xmlns="" val="2766556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Marcador de número de diapositiva 4"/>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eaLnBrk="1" hangingPunct="1"/>
            <a:fld id="{000CE678-1C48-C647-AA08-3B0C95E5B2DC}" type="slidenum">
              <a:rPr lang="es-ES" sz="1400">
                <a:solidFill>
                  <a:srgbClr val="FFFFFF"/>
                </a:solidFill>
              </a:rPr>
              <a:pPr eaLnBrk="1" hangingPunct="1"/>
              <a:t>5</a:t>
            </a:fld>
            <a:endParaRPr lang="es-ES" sz="1400">
              <a:solidFill>
                <a:srgbClr val="FFFFFF"/>
              </a:solidFill>
            </a:endParaRPr>
          </a:p>
        </p:txBody>
      </p:sp>
      <p:graphicFrame>
        <p:nvGraphicFramePr>
          <p:cNvPr id="2" name="Diagrama 1"/>
          <p:cNvGraphicFramePr/>
          <p:nvPr>
            <p:extLst>
              <p:ext uri="{D42A27DB-BD31-4B8C-83A1-F6EECF244321}">
                <p14:modId xmlns:p14="http://schemas.microsoft.com/office/powerpoint/2010/main" xmlns="" val="183494038"/>
              </p:ext>
            </p:extLst>
          </p:nvPr>
        </p:nvGraphicFramePr>
        <p:xfrm>
          <a:off x="404869" y="522595"/>
          <a:ext cx="8460432"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268" name="Título 1"/>
          <p:cNvSpPr txBox="1">
            <a:spLocks/>
          </p:cNvSpPr>
          <p:nvPr/>
        </p:nvSpPr>
        <p:spPr bwMode="auto">
          <a:xfrm>
            <a:off x="468313" y="6092825"/>
            <a:ext cx="82296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algn="ctr"/>
            <a:r>
              <a:rPr lang="es-MX" sz="4000">
                <a:solidFill>
                  <a:srgbClr val="D2533C"/>
                </a:solidFill>
                <a:latin typeface="Avenir Book" charset="0"/>
              </a:rPr>
              <a:t>Secuencia didáctica</a:t>
            </a:r>
          </a:p>
        </p:txBody>
      </p:sp>
    </p:spTree>
    <p:extLst>
      <p:ext uri="{BB962C8B-B14F-4D97-AF65-F5344CB8AC3E}">
        <p14:creationId xmlns:p14="http://schemas.microsoft.com/office/powerpoint/2010/main" xmlns="" val="3883695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ítulo 1"/>
          <p:cNvSpPr txBox="1">
            <a:spLocks/>
          </p:cNvSpPr>
          <p:nvPr/>
        </p:nvSpPr>
        <p:spPr>
          <a:xfrm>
            <a:off x="611188" y="620713"/>
            <a:ext cx="8229600" cy="990600"/>
          </a:xfrm>
          <a:prstGeom prst="rect">
            <a:avLst/>
          </a:prstGeom>
        </p:spPr>
        <p:txBody>
          <a:bodyPr anchor="ctr">
            <a:normAutofit/>
          </a:bodyPr>
          <a:lstStyle>
            <a:lvl1pPr algn="l" rtl="0" eaLnBrk="0" fontAlgn="base" hangingPunct="0">
              <a:spcBef>
                <a:spcPct val="0"/>
              </a:spcBef>
              <a:spcAft>
                <a:spcPct val="0"/>
              </a:spcAft>
              <a:defRPr sz="4000" kern="1200" spc="-1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Mistral"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Mistral" charset="0"/>
                <a:ea typeface="ＭＳ Ｐゴシック" charset="0"/>
                <a:cs typeface="ＭＳ Ｐゴシック" charset="0"/>
              </a:defRPr>
            </a:lvl6pPr>
            <a:lvl7pPr marL="914400" algn="l" rtl="0" fontAlgn="base">
              <a:spcBef>
                <a:spcPct val="0"/>
              </a:spcBef>
              <a:spcAft>
                <a:spcPct val="0"/>
              </a:spcAft>
              <a:defRPr sz="4000">
                <a:solidFill>
                  <a:schemeClr val="tx2"/>
                </a:solidFill>
                <a:latin typeface="Mistral" charset="0"/>
                <a:ea typeface="ＭＳ Ｐゴシック" charset="0"/>
                <a:cs typeface="ＭＳ Ｐゴシック" charset="0"/>
              </a:defRPr>
            </a:lvl7pPr>
            <a:lvl8pPr marL="1371600" algn="l" rtl="0" fontAlgn="base">
              <a:spcBef>
                <a:spcPct val="0"/>
              </a:spcBef>
              <a:spcAft>
                <a:spcPct val="0"/>
              </a:spcAft>
              <a:defRPr sz="4000">
                <a:solidFill>
                  <a:schemeClr val="tx2"/>
                </a:solidFill>
                <a:latin typeface="Mistral" charset="0"/>
                <a:ea typeface="ＭＳ Ｐゴシック" charset="0"/>
                <a:cs typeface="ＭＳ Ｐゴシック" charset="0"/>
              </a:defRPr>
            </a:lvl8pPr>
            <a:lvl9pPr marL="1828800" algn="l" rtl="0" fontAlgn="base">
              <a:spcBef>
                <a:spcPct val="0"/>
              </a:spcBef>
              <a:spcAft>
                <a:spcPct val="0"/>
              </a:spcAft>
              <a:defRPr sz="4000">
                <a:solidFill>
                  <a:schemeClr val="tx2"/>
                </a:solidFill>
                <a:latin typeface="Mistral" charset="0"/>
                <a:ea typeface="ＭＳ Ｐゴシック" charset="0"/>
                <a:cs typeface="ＭＳ Ｐゴシック" charset="0"/>
              </a:defRPr>
            </a:lvl9pPr>
          </a:lstStyle>
          <a:p>
            <a:pPr algn="ctr">
              <a:defRPr/>
            </a:pPr>
            <a:r>
              <a:rPr lang="es-MX" dirty="0" smtClean="0">
                <a:solidFill>
                  <a:srgbClr val="D2533C"/>
                </a:solidFill>
                <a:latin typeface="Avenir Book"/>
                <a:cs typeface="Avenir Book"/>
              </a:rPr>
              <a:t>Objetivo</a:t>
            </a:r>
            <a:endParaRPr lang="es-MX" dirty="0">
              <a:solidFill>
                <a:srgbClr val="D2533C"/>
              </a:solidFill>
              <a:latin typeface="Avenir Book"/>
              <a:cs typeface="Avenir Book"/>
            </a:endParaRPr>
          </a:p>
        </p:txBody>
      </p:sp>
      <p:sp>
        <p:nvSpPr>
          <p:cNvPr id="3" name="Rectángulo 2"/>
          <p:cNvSpPr/>
          <p:nvPr/>
        </p:nvSpPr>
        <p:spPr>
          <a:xfrm>
            <a:off x="0" y="1916832"/>
            <a:ext cx="9144000" cy="2554545"/>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lvl1pPr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algn="ctr" eaLnBrk="1" hangingPunct="1"/>
            <a:r>
              <a:rPr lang="es-MX" sz="4000">
                <a:solidFill>
                  <a:srgbClr val="FFFFFF"/>
                </a:solidFill>
                <a:latin typeface="Calisto MT" charset="0"/>
              </a:rPr>
              <a:t>Reconocer las características morfológicas, ecológicas y de importancia que distinguen a las algas verde azules o cianofitas</a:t>
            </a:r>
          </a:p>
        </p:txBody>
      </p:sp>
    </p:spTree>
    <p:extLst>
      <p:ext uri="{BB962C8B-B14F-4D97-AF65-F5344CB8AC3E}">
        <p14:creationId xmlns:p14="http://schemas.microsoft.com/office/powerpoint/2010/main" xmlns="" val="1166973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50367" y="381853"/>
            <a:ext cx="7620000" cy="1143000"/>
          </a:xfrm>
        </p:spPr>
        <p:txBody>
          <a:bodyPr/>
          <a:lstStyle/>
          <a:p>
            <a:pPr algn="ctr"/>
            <a:r>
              <a:rPr lang="es-MX" noProof="0" dirty="0" smtClean="0">
                <a:solidFill>
                  <a:schemeClr val="accent2">
                    <a:lumMod val="60000"/>
                    <a:lumOff val="40000"/>
                  </a:schemeClr>
                </a:solidFill>
              </a:rPr>
              <a:t>Hábitat</a:t>
            </a:r>
            <a:endParaRPr lang="es-MX" noProof="0" dirty="0">
              <a:solidFill>
                <a:schemeClr val="accent2">
                  <a:lumMod val="60000"/>
                  <a:lumOff val="40000"/>
                </a:schemeClr>
              </a:solidFill>
            </a:endParaRPr>
          </a:p>
        </p:txBody>
      </p:sp>
      <p:sp>
        <p:nvSpPr>
          <p:cNvPr id="73731" name="Marcador de contenido 2"/>
          <p:cNvSpPr>
            <a:spLocks noGrp="1"/>
          </p:cNvSpPr>
          <p:nvPr>
            <p:ph sz="half" idx="1"/>
          </p:nvPr>
        </p:nvSpPr>
        <p:spPr>
          <a:xfrm>
            <a:off x="0" y="582159"/>
            <a:ext cx="4647042" cy="5945070"/>
          </a:xfrm>
        </p:spPr>
        <p:txBody>
          <a:bodyPr>
            <a:normAutofit fontScale="92500" lnSpcReduction="10000"/>
          </a:bodyPr>
          <a:lstStyle/>
          <a:p>
            <a:r>
              <a:rPr lang="es-MX" noProof="0" dirty="0" smtClean="0">
                <a:latin typeface="Times New Roman" charset="0"/>
                <a:ea typeface="MS PGothic" charset="0"/>
              </a:rPr>
              <a:t>Regiones templadas y tropicales</a:t>
            </a:r>
          </a:p>
          <a:p>
            <a:r>
              <a:rPr lang="es-MX" noProof="0" dirty="0" smtClean="0">
                <a:latin typeface="Times New Roman" charset="0"/>
                <a:ea typeface="MS PGothic" charset="0"/>
              </a:rPr>
              <a:t>Organismos de agua dulce, algunos marinos</a:t>
            </a:r>
          </a:p>
          <a:p>
            <a:r>
              <a:rPr lang="es-MX" noProof="0" dirty="0" smtClean="0">
                <a:latin typeface="Times New Roman" charset="0"/>
                <a:ea typeface="MS PGothic" charset="0"/>
              </a:rPr>
              <a:t>Bentónicos</a:t>
            </a:r>
          </a:p>
          <a:p>
            <a:r>
              <a:rPr lang="es-MX" noProof="0" dirty="0" smtClean="0">
                <a:latin typeface="Times New Roman" charset="0"/>
                <a:ea typeface="MS PGothic" charset="0"/>
              </a:rPr>
              <a:t>Sensibles a la eutrofización</a:t>
            </a:r>
          </a:p>
          <a:p>
            <a:r>
              <a:rPr lang="es-MX" noProof="0" dirty="0" smtClean="0">
                <a:latin typeface="Times New Roman" charset="0"/>
                <a:ea typeface="MS PGothic" charset="0"/>
              </a:rPr>
              <a:t>Están adaptadas a baja irradiación</a:t>
            </a:r>
          </a:p>
          <a:p>
            <a:pPr marL="114300" indent="0">
              <a:buNone/>
            </a:pPr>
            <a:endParaRPr lang="es-MX" noProof="0" dirty="0" smtClean="0">
              <a:latin typeface="Times New Roman" charset="0"/>
              <a:ea typeface="MS PGothic" charset="0"/>
            </a:endParaRPr>
          </a:p>
          <a:p>
            <a:pPr marL="114300" indent="0">
              <a:buNone/>
            </a:pPr>
            <a:r>
              <a:rPr lang="es-MX" noProof="0" dirty="0" smtClean="0">
                <a:latin typeface="Times New Roman" charset="0"/>
                <a:ea typeface="MS PGothic" charset="0"/>
              </a:rPr>
              <a:t>Además…..</a:t>
            </a:r>
          </a:p>
          <a:p>
            <a:r>
              <a:rPr lang="es-MX" noProof="0" dirty="0" smtClean="0">
                <a:latin typeface="Times New Roman" charset="0"/>
                <a:ea typeface="MS PGothic" charset="0"/>
              </a:rPr>
              <a:t>Hábitat de otros organismos</a:t>
            </a:r>
          </a:p>
          <a:p>
            <a:r>
              <a:rPr lang="es-MX" noProof="0" dirty="0" smtClean="0">
                <a:latin typeface="Times New Roman" charset="0"/>
                <a:ea typeface="MS PGothic" charset="0"/>
              </a:rPr>
              <a:t>Productores primarios</a:t>
            </a:r>
          </a:p>
          <a:p>
            <a:r>
              <a:rPr lang="es-MX" noProof="0" dirty="0" smtClean="0">
                <a:latin typeface="Times New Roman" charset="0"/>
                <a:ea typeface="MS PGothic" charset="0"/>
              </a:rPr>
              <a:t>Toxinas (fitoplan y moscos)</a:t>
            </a:r>
            <a:endParaRPr lang="es-MX" noProof="0" dirty="0">
              <a:latin typeface="Times New Roman" charset="0"/>
              <a:ea typeface="MS PGothic" charset="0"/>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4527816" y="1958169"/>
            <a:ext cx="4663762" cy="3497822"/>
          </a:xfrm>
          <a:prstGeom prst="rect">
            <a:avLst/>
          </a:prstGeom>
        </p:spPr>
      </p:pic>
      <p:sp>
        <p:nvSpPr>
          <p:cNvPr id="5" name="Rectángulo 4"/>
          <p:cNvSpPr/>
          <p:nvPr/>
        </p:nvSpPr>
        <p:spPr>
          <a:xfrm>
            <a:off x="4688934" y="5805073"/>
            <a:ext cx="3031599" cy="276999"/>
          </a:xfrm>
          <a:prstGeom prst="rect">
            <a:avLst/>
          </a:prstGeom>
        </p:spPr>
        <p:txBody>
          <a:bodyPr wrap="none">
            <a:spAutoFit/>
          </a:bodyPr>
          <a:lstStyle/>
          <a:p>
            <a:r>
              <a:rPr lang="es-MX" sz="1200" dirty="0" smtClean="0"/>
              <a:t>http://blogs.nybg.org/science-talk/tag/algae/</a:t>
            </a:r>
            <a:endParaRPr lang="es-MX" sz="1200" dirty="0"/>
          </a:p>
        </p:txBody>
      </p:sp>
      <p:sp>
        <p:nvSpPr>
          <p:cNvPr id="6" name="CuadroTexto 5"/>
          <p:cNvSpPr txBox="1"/>
          <p:nvPr/>
        </p:nvSpPr>
        <p:spPr>
          <a:xfrm>
            <a:off x="0" y="6488668"/>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2638120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email"/>
          <a:stretch>
            <a:fillRect/>
          </a:stretch>
        </p:blipFill>
        <p:spPr>
          <a:xfrm>
            <a:off x="4868630" y="1156966"/>
            <a:ext cx="4266495" cy="5701034"/>
          </a:xfrm>
          <a:prstGeom prst="rect">
            <a:avLst/>
          </a:prstGeom>
        </p:spPr>
      </p:pic>
      <p:sp>
        <p:nvSpPr>
          <p:cNvPr id="72705" name="Título 1"/>
          <p:cNvSpPr>
            <a:spLocks noGrp="1"/>
          </p:cNvSpPr>
          <p:nvPr>
            <p:ph type="title"/>
          </p:nvPr>
        </p:nvSpPr>
        <p:spPr>
          <a:xfrm>
            <a:off x="1927197" y="9556"/>
            <a:ext cx="7772400" cy="1143000"/>
          </a:xfrm>
        </p:spPr>
        <p:txBody>
          <a:bodyPr/>
          <a:lstStyle/>
          <a:p>
            <a:r>
              <a:rPr lang="es-MX" noProof="0" dirty="0" smtClean="0">
                <a:solidFill>
                  <a:srgbClr val="D0917B"/>
                </a:solidFill>
                <a:latin typeface="Times New Roman" charset="0"/>
                <a:ea typeface="MS PGothic" charset="0"/>
              </a:rPr>
              <a:t>Carácterísticas Celulares </a:t>
            </a:r>
            <a:endParaRPr lang="es-MX" noProof="0" dirty="0">
              <a:solidFill>
                <a:srgbClr val="D0917B"/>
              </a:solidFill>
              <a:latin typeface="Times New Roman" charset="0"/>
              <a:ea typeface="MS PGothic" charset="0"/>
            </a:endParaRPr>
          </a:p>
        </p:txBody>
      </p:sp>
      <p:sp>
        <p:nvSpPr>
          <p:cNvPr id="72706" name="Marcador de contenido 2"/>
          <p:cNvSpPr>
            <a:spLocks noGrp="1"/>
          </p:cNvSpPr>
          <p:nvPr>
            <p:ph sz="half" idx="1"/>
          </p:nvPr>
        </p:nvSpPr>
        <p:spPr>
          <a:xfrm>
            <a:off x="209527" y="1371599"/>
            <a:ext cx="4570842" cy="4732241"/>
          </a:xfrm>
        </p:spPr>
        <p:txBody>
          <a:bodyPr>
            <a:normAutofit fontScale="85000" lnSpcReduction="10000"/>
          </a:bodyPr>
          <a:lstStyle/>
          <a:p>
            <a:r>
              <a:rPr lang="es-MX" noProof="0" dirty="0" smtClean="0">
                <a:latin typeface="Times New Roman" charset="0"/>
                <a:ea typeface="MS PGothic" charset="0"/>
              </a:rPr>
              <a:t>Células completas</a:t>
            </a:r>
          </a:p>
          <a:p>
            <a:r>
              <a:rPr lang="es-MX" noProof="0" dirty="0">
                <a:latin typeface="Times New Roman" charset="0"/>
                <a:ea typeface="MS PGothic" charset="0"/>
              </a:rPr>
              <a:t>Pared Celular</a:t>
            </a:r>
          </a:p>
          <a:p>
            <a:pPr lvl="1"/>
            <a:r>
              <a:rPr lang="es-MX" noProof="0" dirty="0">
                <a:latin typeface="Times New Roman" charset="0"/>
                <a:ea typeface="MS PGothic" charset="0"/>
              </a:rPr>
              <a:t>Fase externa de pectina y a veces calcita</a:t>
            </a:r>
          </a:p>
          <a:p>
            <a:pPr lvl="1"/>
            <a:r>
              <a:rPr lang="es-MX" noProof="0" dirty="0">
                <a:latin typeface="Times New Roman" charset="0"/>
                <a:ea typeface="MS PGothic" charset="0"/>
              </a:rPr>
              <a:t>Fase interna de celulosa</a:t>
            </a:r>
          </a:p>
          <a:p>
            <a:pPr lvl="2"/>
            <a:r>
              <a:rPr lang="es-MX" noProof="0" dirty="0">
                <a:latin typeface="Times New Roman" charset="0"/>
                <a:ea typeface="MS PGothic" charset="0"/>
              </a:rPr>
              <a:t>Stoneworts (hierba piedas) con CaCO3</a:t>
            </a:r>
          </a:p>
          <a:p>
            <a:endParaRPr lang="es-MX" noProof="0" dirty="0" smtClean="0">
              <a:latin typeface="Times New Roman" charset="0"/>
              <a:ea typeface="MS PGothic" charset="0"/>
            </a:endParaRPr>
          </a:p>
          <a:p>
            <a:r>
              <a:rPr lang="es-MX" noProof="0" dirty="0" smtClean="0">
                <a:latin typeface="Times New Roman" charset="0"/>
                <a:ea typeface="MS PGothic" charset="0"/>
              </a:rPr>
              <a:t>Cloroplastos</a:t>
            </a:r>
          </a:p>
          <a:p>
            <a:pPr lvl="1"/>
            <a:r>
              <a:rPr lang="es-MX" noProof="0" dirty="0" smtClean="0">
                <a:latin typeface="Times New Roman" charset="0"/>
                <a:ea typeface="MS PGothic" charset="0"/>
              </a:rPr>
              <a:t>Discoidales</a:t>
            </a:r>
          </a:p>
          <a:p>
            <a:pPr lvl="1"/>
            <a:r>
              <a:rPr lang="es-MX" noProof="0" dirty="0" smtClean="0">
                <a:latin typeface="Times New Roman" charset="0"/>
                <a:ea typeface="MS PGothic" charset="0"/>
              </a:rPr>
              <a:t>Clorofila </a:t>
            </a:r>
            <a:r>
              <a:rPr lang="es-MX" noProof="0" dirty="0">
                <a:latin typeface="Times New Roman" charset="0"/>
                <a:ea typeface="MS PGothic" charset="0"/>
              </a:rPr>
              <a:t>a y b </a:t>
            </a:r>
            <a:endParaRPr lang="es-MX" noProof="0" dirty="0" smtClean="0">
              <a:latin typeface="Times New Roman" charset="0"/>
              <a:ea typeface="MS PGothic" charset="0"/>
            </a:endParaRPr>
          </a:p>
          <a:p>
            <a:pPr lvl="1"/>
            <a:r>
              <a:rPr lang="es-MX" noProof="0" dirty="0" smtClean="0">
                <a:latin typeface="Times New Roman" charset="0"/>
                <a:ea typeface="MS PGothic" charset="0"/>
              </a:rPr>
              <a:t>Beta </a:t>
            </a:r>
            <a:r>
              <a:rPr lang="es-MX" noProof="0" dirty="0">
                <a:latin typeface="Times New Roman" charset="0"/>
                <a:ea typeface="MS PGothic" charset="0"/>
              </a:rPr>
              <a:t>caroteno </a:t>
            </a:r>
            <a:endParaRPr lang="es-MX" noProof="0" dirty="0" smtClean="0">
              <a:latin typeface="Times New Roman" charset="0"/>
              <a:ea typeface="MS PGothic" charset="0"/>
            </a:endParaRPr>
          </a:p>
          <a:p>
            <a:pPr lvl="1"/>
            <a:endParaRPr lang="es-MX" noProof="0" dirty="0">
              <a:latin typeface="Times New Roman" charset="0"/>
              <a:ea typeface="MS PGothic" charset="0"/>
            </a:endParaRPr>
          </a:p>
          <a:p>
            <a:r>
              <a:rPr lang="es-MX" noProof="0" dirty="0" smtClean="0">
                <a:latin typeface="Times New Roman" charset="0"/>
                <a:ea typeface="MS PGothic" charset="0"/>
              </a:rPr>
              <a:t>Almidón</a:t>
            </a:r>
            <a:endParaRPr lang="es-MX" noProof="0" dirty="0">
              <a:latin typeface="Times New Roman" charset="0"/>
              <a:ea typeface="MS PGothic" charset="0"/>
            </a:endParaRPr>
          </a:p>
        </p:txBody>
      </p:sp>
      <p:sp>
        <p:nvSpPr>
          <p:cNvPr id="5" name="Rectángulo 4"/>
          <p:cNvSpPr/>
          <p:nvPr/>
        </p:nvSpPr>
        <p:spPr>
          <a:xfrm>
            <a:off x="4868630" y="6596390"/>
            <a:ext cx="4572000" cy="261610"/>
          </a:xfrm>
          <a:prstGeom prst="rect">
            <a:avLst/>
          </a:prstGeom>
        </p:spPr>
        <p:txBody>
          <a:bodyPr>
            <a:spAutoFit/>
          </a:bodyPr>
          <a:lstStyle/>
          <a:p>
            <a:r>
              <a:rPr lang="es-MX" sz="1100" dirty="0" smtClean="0"/>
              <a:t>http://www.aphotoflora.com/lower_plants_stoneworts_characeae.html</a:t>
            </a:r>
            <a:endParaRPr lang="es-MX" sz="1100" dirty="0"/>
          </a:p>
        </p:txBody>
      </p:sp>
      <p:sp>
        <p:nvSpPr>
          <p:cNvPr id="6" name="CuadroTexto 5"/>
          <p:cNvSpPr txBox="1"/>
          <p:nvPr/>
        </p:nvSpPr>
        <p:spPr>
          <a:xfrm>
            <a:off x="0" y="6334779"/>
            <a:ext cx="4320226"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a:t>
            </a:r>
            <a:endParaRPr lang="es-MX" sz="1400" dirty="0">
              <a:solidFill>
                <a:schemeClr val="bg2"/>
              </a:solidFill>
            </a:endParaRPr>
          </a:p>
        </p:txBody>
      </p:sp>
    </p:spTree>
    <p:extLst>
      <p:ext uri="{BB962C8B-B14F-4D97-AF65-F5344CB8AC3E}">
        <p14:creationId xmlns:p14="http://schemas.microsoft.com/office/powerpoint/2010/main" xmlns="" val="24649494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3"/>
          <p:cNvSpPr>
            <a:spLocks noGrp="1"/>
          </p:cNvSpPr>
          <p:nvPr>
            <p:ph sz="half" idx="2"/>
          </p:nvPr>
        </p:nvSpPr>
        <p:spPr>
          <a:xfrm>
            <a:off x="457200" y="1498352"/>
            <a:ext cx="8686800" cy="1684731"/>
          </a:xfrm>
        </p:spPr>
        <p:style>
          <a:lnRef idx="2">
            <a:schemeClr val="accent2"/>
          </a:lnRef>
          <a:fillRef idx="1">
            <a:schemeClr val="lt1"/>
          </a:fillRef>
          <a:effectRef idx="0">
            <a:schemeClr val="accent2"/>
          </a:effectRef>
          <a:fontRef idx="minor">
            <a:schemeClr val="dk1"/>
          </a:fontRef>
        </p:style>
        <p:txBody>
          <a:bodyPr>
            <a:noAutofit/>
          </a:bodyPr>
          <a:lstStyle/>
          <a:p>
            <a:r>
              <a:rPr lang="es-MX" sz="2400" noProof="0" dirty="0"/>
              <a:t>Una de las características más </a:t>
            </a:r>
            <a:r>
              <a:rPr lang="es-MX" sz="2400" noProof="0" dirty="0" smtClean="0"/>
              <a:t>resaltantes es </a:t>
            </a:r>
            <a:r>
              <a:rPr lang="es-MX" sz="2400" noProof="0" dirty="0"/>
              <a:t>la presencia de estructuras reproductivas protegidas por una capa involucral de células, </a:t>
            </a:r>
            <a:r>
              <a:rPr lang="es-MX" sz="2400" noProof="0" dirty="0" smtClean="0"/>
              <a:t>a diferencia </a:t>
            </a:r>
            <a:r>
              <a:rPr lang="es-MX" sz="2400" noProof="0" dirty="0"/>
              <a:t>del resto de las algas en las cuales las estructuras reproductivas son desnudas.</a:t>
            </a:r>
            <a:endParaRPr lang="es-MX" sz="2400" noProof="0" dirty="0">
              <a:solidFill>
                <a:srgbClr val="7878DE"/>
              </a:solidFill>
              <a:latin typeface="Times New Roman" charset="0"/>
              <a:ea typeface="MS PGothic" charset="0"/>
            </a:endParaRPr>
          </a:p>
        </p:txBody>
      </p:sp>
      <p:sp>
        <p:nvSpPr>
          <p:cNvPr id="4" name="Título 3"/>
          <p:cNvSpPr>
            <a:spLocks noGrp="1"/>
          </p:cNvSpPr>
          <p:nvPr>
            <p:ph type="title"/>
          </p:nvPr>
        </p:nvSpPr>
        <p:spPr/>
        <p:txBody>
          <a:bodyPr/>
          <a:lstStyle/>
          <a:p>
            <a:pPr algn="ctr"/>
            <a:r>
              <a:rPr lang="es-MX" noProof="0" dirty="0" smtClean="0">
                <a:solidFill>
                  <a:srgbClr val="D0917B"/>
                </a:solidFill>
              </a:rPr>
              <a:t>Carácterísticas generales</a:t>
            </a:r>
            <a:endParaRPr lang="es-MX" noProof="0" dirty="0">
              <a:solidFill>
                <a:srgbClr val="D0917B"/>
              </a:solidFill>
            </a:endParaRPr>
          </a:p>
        </p:txBody>
      </p:sp>
      <p:pic>
        <p:nvPicPr>
          <p:cNvPr id="5" name="Imagen 4"/>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2233538" y="3074923"/>
            <a:ext cx="4800860" cy="3783078"/>
          </a:xfrm>
          <a:prstGeom prst="rect">
            <a:avLst/>
          </a:prstGeom>
          <a:ln>
            <a:solidFill>
              <a:schemeClr val="accent2"/>
            </a:solidFill>
          </a:ln>
        </p:spPr>
      </p:pic>
      <p:sp>
        <p:nvSpPr>
          <p:cNvPr id="6" name="Rectángulo 5"/>
          <p:cNvSpPr/>
          <p:nvPr/>
        </p:nvSpPr>
        <p:spPr>
          <a:xfrm>
            <a:off x="2462398" y="6563359"/>
            <a:ext cx="4572000" cy="276999"/>
          </a:xfrm>
          <a:prstGeom prst="rect">
            <a:avLst/>
          </a:prstGeom>
        </p:spPr>
        <p:txBody>
          <a:bodyPr>
            <a:spAutoFit/>
          </a:bodyPr>
          <a:lstStyle/>
          <a:p>
            <a:r>
              <a:rPr lang="es-MX" sz="1200" dirty="0" smtClean="0"/>
              <a:t>http://www.algaebase.org/search/species/detail/?species_id=27163</a:t>
            </a:r>
            <a:endParaRPr lang="es-MX" sz="1200" dirty="0"/>
          </a:p>
        </p:txBody>
      </p:sp>
      <p:sp>
        <p:nvSpPr>
          <p:cNvPr id="8" name="CuadroTexto 7"/>
          <p:cNvSpPr txBox="1"/>
          <p:nvPr/>
        </p:nvSpPr>
        <p:spPr>
          <a:xfrm rot="16200000">
            <a:off x="-2573780" y="3991419"/>
            <a:ext cx="5455340" cy="307777"/>
          </a:xfrm>
          <a:prstGeom prst="rect">
            <a:avLst/>
          </a:prstGeom>
          <a:noFill/>
        </p:spPr>
        <p:txBody>
          <a:bodyPr wrap="none" rtlCol="0">
            <a:spAutoFit/>
          </a:bodyPr>
          <a:lstStyle/>
          <a:p>
            <a:r>
              <a:rPr lang="es-ES" sz="1400" dirty="0" smtClean="0">
                <a:solidFill>
                  <a:schemeClr val="bg2"/>
                </a:solidFill>
              </a:rPr>
              <a:t>L</a:t>
            </a:r>
            <a:r>
              <a:rPr lang="es-MX" sz="1400" dirty="0" smtClean="0">
                <a:solidFill>
                  <a:schemeClr val="bg2"/>
                </a:solidFill>
              </a:rPr>
              <a:t>ee, 2009; Van derHooek et al., 1998, Bold y Wyne, 1978, Prescott, 1964.</a:t>
            </a:r>
            <a:endParaRPr lang="es-MX" sz="1400" dirty="0">
              <a:solidFill>
                <a:schemeClr val="bg2"/>
              </a:solidFill>
            </a:endParaRPr>
          </a:p>
        </p:txBody>
      </p:sp>
    </p:spTree>
    <p:extLst>
      <p:ext uri="{BB962C8B-B14F-4D97-AF65-F5344CB8AC3E}">
        <p14:creationId xmlns:p14="http://schemas.microsoft.com/office/powerpoint/2010/main" xmlns="" val="2420259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Adyacencia">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Adyacencia.thmx</Template>
  <TotalTime>282</TotalTime>
  <Words>1768</Words>
  <Application>Microsoft Office PowerPoint</Application>
  <PresentationFormat>Presentación en pantalla (4:3)</PresentationFormat>
  <Paragraphs>249</Paragraphs>
  <Slides>38</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38</vt:i4>
      </vt:variant>
    </vt:vector>
  </HeadingPairs>
  <TitlesOfParts>
    <vt:vector size="41" baseType="lpstr">
      <vt:lpstr>Adyacencia</vt:lpstr>
      <vt:lpstr>Documento de Microsoft Office Word</vt:lpstr>
      <vt:lpstr>Fotografía de Photo Editor</vt:lpstr>
      <vt:lpstr>Charophyta</vt:lpstr>
      <vt:lpstr>Diapositiva 2</vt:lpstr>
      <vt:lpstr>Introducción</vt:lpstr>
      <vt:lpstr>Justificación</vt:lpstr>
      <vt:lpstr>Diapositiva 5</vt:lpstr>
      <vt:lpstr>Diapositiva 6</vt:lpstr>
      <vt:lpstr>Hábitat</vt:lpstr>
      <vt:lpstr>Carácterísticas Celulares </vt:lpstr>
      <vt:lpstr>Carácterísticas generales</vt:lpstr>
      <vt:lpstr>Aspectos generales </vt:lpstr>
      <vt:lpstr>Asociación con bryobriontes  por: </vt:lpstr>
      <vt:lpstr>Clasificación </vt:lpstr>
      <vt:lpstr>Morfología de Chara</vt:lpstr>
      <vt:lpstr>Características celulares </vt:lpstr>
      <vt:lpstr>Tallo o eje </vt:lpstr>
      <vt:lpstr>Células apicales de Chara</vt:lpstr>
      <vt:lpstr>Nodos de Chara</vt:lpstr>
      <vt:lpstr>Internodos de Chara</vt:lpstr>
      <vt:lpstr>Internodos de Chara</vt:lpstr>
      <vt:lpstr>Ramas cortas</vt:lpstr>
      <vt:lpstr>Ramas largas</vt:lpstr>
      <vt:lpstr>Reproducción  asexual</vt:lpstr>
      <vt:lpstr>Reproducción  sexual</vt:lpstr>
      <vt:lpstr>GLOBULO </vt:lpstr>
      <vt:lpstr>Reproducción  sexual</vt:lpstr>
      <vt:lpstr>Diapositiva 26</vt:lpstr>
      <vt:lpstr>NUCULA</vt:lpstr>
      <vt:lpstr>Diapositiva 28</vt:lpstr>
      <vt:lpstr>Ciclo de vida</vt:lpstr>
      <vt:lpstr>Diapositiva 30</vt:lpstr>
      <vt:lpstr>Diapositiva 31</vt:lpstr>
      <vt:lpstr>Diapositiva 32</vt:lpstr>
      <vt:lpstr>Charofitas son las algas verdes más estrechamente relacionados con las plantas terrestres.</vt:lpstr>
      <vt:lpstr>Las siguientes características son comunes a los cuatro grupos de plantas de la tierra, pero están ausentes en las Charoficeas.</vt:lpstr>
      <vt:lpstr>Diapositiva 35</vt:lpstr>
      <vt:lpstr>Posición de las charofitas en el reino vegetal</vt:lpstr>
      <vt:lpstr>Imágen genera de Chara</vt:lpstr>
      <vt:lpstr>Diapositiva 38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Charophyta</dc:title>
  <dc:creator>a b</dc:creator>
  <cp:lastModifiedBy>Car</cp:lastModifiedBy>
  <cp:revision>33</cp:revision>
  <dcterms:created xsi:type="dcterms:W3CDTF">2016-09-08T22:48:11Z</dcterms:created>
  <dcterms:modified xsi:type="dcterms:W3CDTF">2016-10-06T15:58:23Z</dcterms:modified>
</cp:coreProperties>
</file>