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90"/>
  </p:notesMasterIdLst>
  <p:sldIdLst>
    <p:sldId id="256" r:id="rId2"/>
    <p:sldId id="257" r:id="rId3"/>
    <p:sldId id="464" r:id="rId4"/>
    <p:sldId id="258" r:id="rId5"/>
    <p:sldId id="259" r:id="rId6"/>
    <p:sldId id="260" r:id="rId7"/>
    <p:sldId id="261" r:id="rId8"/>
    <p:sldId id="465" r:id="rId9"/>
    <p:sldId id="466" r:id="rId10"/>
    <p:sldId id="467" r:id="rId11"/>
    <p:sldId id="468" r:id="rId12"/>
    <p:sldId id="469" r:id="rId13"/>
    <p:sldId id="470" r:id="rId14"/>
    <p:sldId id="471" r:id="rId15"/>
    <p:sldId id="472" r:id="rId16"/>
    <p:sldId id="473" r:id="rId17"/>
    <p:sldId id="474" r:id="rId18"/>
    <p:sldId id="475" r:id="rId19"/>
    <p:sldId id="476" r:id="rId20"/>
    <p:sldId id="477" r:id="rId21"/>
    <p:sldId id="478" r:id="rId22"/>
    <p:sldId id="479" r:id="rId23"/>
    <p:sldId id="480" r:id="rId24"/>
    <p:sldId id="481" r:id="rId25"/>
    <p:sldId id="482" r:id="rId26"/>
    <p:sldId id="483" r:id="rId27"/>
    <p:sldId id="484" r:id="rId28"/>
    <p:sldId id="485" r:id="rId29"/>
    <p:sldId id="486" r:id="rId30"/>
    <p:sldId id="487" r:id="rId31"/>
    <p:sldId id="488" r:id="rId32"/>
    <p:sldId id="489" r:id="rId33"/>
    <p:sldId id="490" r:id="rId34"/>
    <p:sldId id="491" r:id="rId35"/>
    <p:sldId id="492" r:id="rId36"/>
    <p:sldId id="493" r:id="rId37"/>
    <p:sldId id="494" r:id="rId38"/>
    <p:sldId id="495" r:id="rId39"/>
    <p:sldId id="496" r:id="rId40"/>
    <p:sldId id="497" r:id="rId41"/>
    <p:sldId id="498" r:id="rId42"/>
    <p:sldId id="499" r:id="rId43"/>
    <p:sldId id="500" r:id="rId44"/>
    <p:sldId id="501" r:id="rId45"/>
    <p:sldId id="502" r:id="rId46"/>
    <p:sldId id="503" r:id="rId47"/>
    <p:sldId id="504" r:id="rId48"/>
    <p:sldId id="505" r:id="rId49"/>
    <p:sldId id="506" r:id="rId50"/>
    <p:sldId id="507" r:id="rId51"/>
    <p:sldId id="508" r:id="rId52"/>
    <p:sldId id="509" r:id="rId53"/>
    <p:sldId id="510" r:id="rId54"/>
    <p:sldId id="511" r:id="rId55"/>
    <p:sldId id="512" r:id="rId56"/>
    <p:sldId id="513" r:id="rId57"/>
    <p:sldId id="514" r:id="rId58"/>
    <p:sldId id="515" r:id="rId59"/>
    <p:sldId id="516" r:id="rId60"/>
    <p:sldId id="517" r:id="rId61"/>
    <p:sldId id="518" r:id="rId62"/>
    <p:sldId id="519" r:id="rId63"/>
    <p:sldId id="520" r:id="rId64"/>
    <p:sldId id="521" r:id="rId65"/>
    <p:sldId id="522" r:id="rId66"/>
    <p:sldId id="523" r:id="rId67"/>
    <p:sldId id="524" r:id="rId68"/>
    <p:sldId id="525" r:id="rId69"/>
    <p:sldId id="526" r:id="rId70"/>
    <p:sldId id="527" r:id="rId71"/>
    <p:sldId id="528" r:id="rId72"/>
    <p:sldId id="529" r:id="rId73"/>
    <p:sldId id="530" r:id="rId74"/>
    <p:sldId id="531" r:id="rId75"/>
    <p:sldId id="532" r:id="rId76"/>
    <p:sldId id="533" r:id="rId77"/>
    <p:sldId id="534" r:id="rId78"/>
    <p:sldId id="535" r:id="rId79"/>
    <p:sldId id="536" r:id="rId80"/>
    <p:sldId id="537" r:id="rId81"/>
    <p:sldId id="538" r:id="rId82"/>
    <p:sldId id="539" r:id="rId83"/>
    <p:sldId id="540" r:id="rId84"/>
    <p:sldId id="541" r:id="rId85"/>
    <p:sldId id="542" r:id="rId86"/>
    <p:sldId id="543" r:id="rId87"/>
    <p:sldId id="544" r:id="rId88"/>
    <p:sldId id="545" r:id="rId89"/>
  </p:sldIdLst>
  <p:sldSz cx="9144000" cy="6858000" type="screen4x3"/>
  <p:notesSz cx="6858000" cy="9144000"/>
  <p:defaultTextStyle>
    <a:defPPr>
      <a:defRPr lang="es-ES"/>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28" autoAdjust="0"/>
    <p:restoredTop sz="94660"/>
  </p:normalViewPr>
  <p:slideViewPr>
    <p:cSldViewPr>
      <p:cViewPr varScale="1">
        <p:scale>
          <a:sx n="56" d="100"/>
          <a:sy n="56" d="100"/>
        </p:scale>
        <p:origin x="139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873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notesMaster" Target="notesMasters/notesMaster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69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1269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1269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269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269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1269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9CDE9E4-1139-4899-8CF6-A7B379F41287}" type="slidenum">
              <a:rPr lang="es-ES"/>
              <a:pPr/>
              <a:t>‹Nº›</a:t>
            </a:fld>
            <a:endParaRPr lang="es-ES"/>
          </a:p>
        </p:txBody>
      </p:sp>
    </p:spTree>
    <p:extLst>
      <p:ext uri="{BB962C8B-B14F-4D97-AF65-F5344CB8AC3E}">
        <p14:creationId xmlns:p14="http://schemas.microsoft.com/office/powerpoint/2010/main" val="115230455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59CDE9E4-1139-4899-8CF6-A7B379F41287}" type="slidenum">
              <a:rPr lang="es-ES" smtClean="0"/>
              <a:pPr/>
              <a:t>62</a:t>
            </a:fld>
            <a:endParaRPr lang="es-ES"/>
          </a:p>
        </p:txBody>
      </p:sp>
    </p:spTree>
    <p:extLst>
      <p:ext uri="{BB962C8B-B14F-4D97-AF65-F5344CB8AC3E}">
        <p14:creationId xmlns:p14="http://schemas.microsoft.com/office/powerpoint/2010/main" val="2956032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5122" name="Group 2"/>
          <p:cNvGrpSpPr>
            <a:grpSpLocks/>
          </p:cNvGrpSpPr>
          <p:nvPr/>
        </p:nvGrpSpPr>
        <p:grpSpPr bwMode="auto">
          <a:xfrm>
            <a:off x="0" y="0"/>
            <a:ext cx="8763000" cy="5943600"/>
            <a:chOff x="0" y="0"/>
            <a:chExt cx="5520" cy="3744"/>
          </a:xfrm>
        </p:grpSpPr>
        <p:sp>
          <p:nvSpPr>
            <p:cNvPr id="5123"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endParaRPr lang="en-US" sz="2400">
                <a:latin typeface="Times New Roman" pitchFamily="18" charset="0"/>
              </a:endParaRPr>
            </a:p>
          </p:txBody>
        </p:sp>
        <p:grpSp>
          <p:nvGrpSpPr>
            <p:cNvPr id="5124" name="Group 4"/>
            <p:cNvGrpSpPr>
              <a:grpSpLocks/>
            </p:cNvGrpSpPr>
            <p:nvPr userDrawn="1"/>
          </p:nvGrpSpPr>
          <p:grpSpPr bwMode="auto">
            <a:xfrm>
              <a:off x="0" y="2208"/>
              <a:ext cx="5520" cy="1536"/>
              <a:chOff x="0" y="2208"/>
              <a:chExt cx="5520" cy="1536"/>
            </a:xfrm>
          </p:grpSpPr>
          <p:sp>
            <p:nvSpPr>
              <p:cNvPr id="5125"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endParaRPr lang="en-US" sz="2400">
                  <a:latin typeface="Times New Roman" pitchFamily="18" charset="0"/>
                </a:endParaRPr>
              </a:p>
            </p:txBody>
          </p:sp>
          <p:sp>
            <p:nvSpPr>
              <p:cNvPr id="5126"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endParaRPr lang="en-US" sz="2400">
                  <a:latin typeface="Times New Roman" pitchFamily="18" charset="0"/>
                </a:endParaRPr>
              </a:p>
            </p:txBody>
          </p:sp>
          <p:sp>
            <p:nvSpPr>
              <p:cNvPr id="5127"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endParaRPr lang="es-MX"/>
              </a:p>
            </p:txBody>
          </p:sp>
        </p:grpSp>
        <p:grpSp>
          <p:nvGrpSpPr>
            <p:cNvPr id="5128" name="Group 8"/>
            <p:cNvGrpSpPr>
              <a:grpSpLocks/>
            </p:cNvGrpSpPr>
            <p:nvPr userDrawn="1"/>
          </p:nvGrpSpPr>
          <p:grpSpPr bwMode="auto">
            <a:xfrm>
              <a:off x="400" y="336"/>
              <a:ext cx="5088" cy="192"/>
              <a:chOff x="400" y="336"/>
              <a:chExt cx="5088" cy="192"/>
            </a:xfrm>
          </p:grpSpPr>
          <p:sp>
            <p:nvSpPr>
              <p:cNvPr id="5129"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endParaRPr lang="en-US" sz="2400">
                  <a:latin typeface="Times New Roman" pitchFamily="18" charset="0"/>
                </a:endParaRPr>
              </a:p>
            </p:txBody>
          </p:sp>
          <p:sp>
            <p:nvSpPr>
              <p:cNvPr id="5130"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endParaRPr lang="es-MX"/>
              </a:p>
            </p:txBody>
          </p:sp>
        </p:grpSp>
      </p:grpSp>
      <p:sp>
        <p:nvSpPr>
          <p:cNvPr id="5131" name="Rectangle 11"/>
          <p:cNvSpPr>
            <a:spLocks noGrp="1" noChangeArrowheads="1"/>
          </p:cNvSpPr>
          <p:nvPr>
            <p:ph type="ctrTitle"/>
          </p:nvPr>
        </p:nvSpPr>
        <p:spPr>
          <a:xfrm>
            <a:off x="2057400" y="1143000"/>
            <a:ext cx="6629400" cy="2209800"/>
          </a:xfrm>
        </p:spPr>
        <p:txBody>
          <a:bodyPr/>
          <a:lstStyle>
            <a:lvl1pPr>
              <a:defRPr sz="4800"/>
            </a:lvl1pPr>
          </a:lstStyle>
          <a:p>
            <a:r>
              <a:rPr lang="es-ES"/>
              <a:t>Haga clic para cambiar el estilo de título	</a:t>
            </a:r>
          </a:p>
        </p:txBody>
      </p:sp>
      <p:sp>
        <p:nvSpPr>
          <p:cNvPr id="5132"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s-ES"/>
              <a:t>Haga clic para modificar el estilo de subtítulo del patrón</a:t>
            </a:r>
          </a:p>
        </p:txBody>
      </p:sp>
      <p:sp>
        <p:nvSpPr>
          <p:cNvPr id="5133" name="Rectangle 13"/>
          <p:cNvSpPr>
            <a:spLocks noGrp="1" noChangeArrowheads="1"/>
          </p:cNvSpPr>
          <p:nvPr>
            <p:ph type="dt" sz="half" idx="2"/>
          </p:nvPr>
        </p:nvSpPr>
        <p:spPr>
          <a:xfrm>
            <a:off x="912813" y="6251575"/>
            <a:ext cx="1905000" cy="457200"/>
          </a:xfrm>
        </p:spPr>
        <p:txBody>
          <a:bodyPr/>
          <a:lstStyle>
            <a:lvl1pPr>
              <a:defRPr/>
            </a:lvl1pPr>
          </a:lstStyle>
          <a:p>
            <a:endParaRPr lang="es-ES"/>
          </a:p>
        </p:txBody>
      </p:sp>
      <p:sp>
        <p:nvSpPr>
          <p:cNvPr id="5134" name="Rectangle 14"/>
          <p:cNvSpPr>
            <a:spLocks noGrp="1" noChangeArrowheads="1"/>
          </p:cNvSpPr>
          <p:nvPr>
            <p:ph type="ftr" sz="quarter" idx="3"/>
          </p:nvPr>
        </p:nvSpPr>
        <p:spPr>
          <a:xfrm>
            <a:off x="3354388" y="6248400"/>
            <a:ext cx="2895600" cy="457200"/>
          </a:xfrm>
        </p:spPr>
        <p:txBody>
          <a:bodyPr/>
          <a:lstStyle>
            <a:lvl1pPr>
              <a:defRPr/>
            </a:lvl1pPr>
          </a:lstStyle>
          <a:p>
            <a:endParaRPr lang="es-ES"/>
          </a:p>
        </p:txBody>
      </p:sp>
      <p:sp>
        <p:nvSpPr>
          <p:cNvPr id="5135" name="Rectangle 15"/>
          <p:cNvSpPr>
            <a:spLocks noGrp="1" noChangeArrowheads="1"/>
          </p:cNvSpPr>
          <p:nvPr>
            <p:ph type="sldNum" sz="quarter" idx="4"/>
          </p:nvPr>
        </p:nvSpPr>
        <p:spPr>
          <a:xfrm>
            <a:off x="6781800" y="6248400"/>
            <a:ext cx="1905000" cy="457200"/>
          </a:xfrm>
        </p:spPr>
        <p:txBody>
          <a:bodyPr/>
          <a:lstStyle>
            <a:lvl1pPr>
              <a:defRPr/>
            </a:lvl1pPr>
          </a:lstStyle>
          <a:p>
            <a:fld id="{F9FC746E-0701-412C-9F22-2096F89E4C73}"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AEAF3D5-0159-4D2B-A73A-422A41B72C84}"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43700" y="277813"/>
            <a:ext cx="1943100" cy="5853112"/>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914400" y="277813"/>
            <a:ext cx="56769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B6790BF-C1D9-4E7A-A5C0-E28FB1899BD2}"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7813"/>
            <a:ext cx="77724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914400" y="1600200"/>
            <a:ext cx="381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876800" y="1600200"/>
            <a:ext cx="381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a:xfrm>
            <a:off x="914400" y="6251575"/>
            <a:ext cx="19812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352800" y="6248400"/>
            <a:ext cx="29718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781800" y="6453188"/>
            <a:ext cx="1905000" cy="252412"/>
          </a:xfrm>
        </p:spPr>
        <p:txBody>
          <a:bodyPr/>
          <a:lstStyle>
            <a:lvl1pPr>
              <a:defRPr/>
            </a:lvl1pPr>
          </a:lstStyle>
          <a:p>
            <a:fld id="{5CA9052E-3E8E-47DE-A02B-DEF09DFEA88A}"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hart" preserve="1">
  <p:cSld name="Título, texto y gráfico">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7813"/>
            <a:ext cx="77724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914400" y="1600200"/>
            <a:ext cx="381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gráfico"/>
          <p:cNvSpPr>
            <a:spLocks noGrp="1"/>
          </p:cNvSpPr>
          <p:nvPr>
            <p:ph type="chart" sz="half" idx="2"/>
          </p:nvPr>
        </p:nvSpPr>
        <p:spPr>
          <a:xfrm>
            <a:off x="4876800" y="1600200"/>
            <a:ext cx="3810000" cy="4530725"/>
          </a:xfrm>
        </p:spPr>
        <p:txBody>
          <a:bodyPr/>
          <a:lstStyle/>
          <a:p>
            <a:endParaRPr lang="es-MX"/>
          </a:p>
        </p:txBody>
      </p:sp>
      <p:sp>
        <p:nvSpPr>
          <p:cNvPr id="5" name="4 Marcador de fecha"/>
          <p:cNvSpPr>
            <a:spLocks noGrp="1"/>
          </p:cNvSpPr>
          <p:nvPr>
            <p:ph type="dt" sz="half" idx="10"/>
          </p:nvPr>
        </p:nvSpPr>
        <p:spPr>
          <a:xfrm>
            <a:off x="914400" y="6251575"/>
            <a:ext cx="19812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352800" y="6248400"/>
            <a:ext cx="29718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781800" y="6453188"/>
            <a:ext cx="1905000" cy="252412"/>
          </a:xfrm>
        </p:spPr>
        <p:txBody>
          <a:bodyPr/>
          <a:lstStyle>
            <a:lvl1pPr>
              <a:defRPr/>
            </a:lvl1pPr>
          </a:lstStyle>
          <a:p>
            <a:fld id="{7E29D18D-DA18-4BD4-918C-200C6C2F9DE8}" type="slidenum">
              <a:rPr lang="es-ES"/>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7813"/>
            <a:ext cx="7772400" cy="1143000"/>
          </a:xfr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914400" y="1600200"/>
            <a:ext cx="7772400" cy="4530725"/>
          </a:xfrm>
        </p:spPr>
        <p:txBody>
          <a:bodyPr/>
          <a:lstStyle/>
          <a:p>
            <a:endParaRPr lang="es-MX"/>
          </a:p>
        </p:txBody>
      </p:sp>
      <p:sp>
        <p:nvSpPr>
          <p:cNvPr id="4" name="3 Marcador de fecha"/>
          <p:cNvSpPr>
            <a:spLocks noGrp="1"/>
          </p:cNvSpPr>
          <p:nvPr>
            <p:ph type="dt" sz="half" idx="10"/>
          </p:nvPr>
        </p:nvSpPr>
        <p:spPr>
          <a:xfrm>
            <a:off x="914400" y="6251575"/>
            <a:ext cx="19812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352800" y="6248400"/>
            <a:ext cx="29718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781800" y="6453188"/>
            <a:ext cx="1905000" cy="252412"/>
          </a:xfrm>
        </p:spPr>
        <p:txBody>
          <a:bodyPr/>
          <a:lstStyle>
            <a:lvl1pPr>
              <a:defRPr/>
            </a:lvl1pPr>
          </a:lstStyle>
          <a:p>
            <a:fld id="{687ABE2D-C914-47F9-B109-89986070B5B2}" type="slidenum">
              <a:rPr lang="es-ES"/>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7813"/>
            <a:ext cx="7772400" cy="1143000"/>
          </a:xfrm>
        </p:spPr>
        <p:txBody>
          <a:bodyPr/>
          <a:lstStyle/>
          <a:p>
            <a:r>
              <a:rPr lang="es-ES" smtClean="0"/>
              <a:t>Haga clic para modificar el estilo de título del patrón</a:t>
            </a:r>
            <a:endParaRPr lang="es-MX"/>
          </a:p>
        </p:txBody>
      </p:sp>
      <p:sp>
        <p:nvSpPr>
          <p:cNvPr id="3" name="2 Marcador de texto"/>
          <p:cNvSpPr>
            <a:spLocks noGrp="1"/>
          </p:cNvSpPr>
          <p:nvPr>
            <p:ph type="body" sz="half" idx="1"/>
          </p:nvPr>
        </p:nvSpPr>
        <p:spPr>
          <a:xfrm>
            <a:off x="914400" y="1600200"/>
            <a:ext cx="381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quarter" idx="2"/>
          </p:nvPr>
        </p:nvSpPr>
        <p:spPr>
          <a:xfrm>
            <a:off x="4876800" y="1600200"/>
            <a:ext cx="38100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contenido"/>
          <p:cNvSpPr>
            <a:spLocks noGrp="1"/>
          </p:cNvSpPr>
          <p:nvPr>
            <p:ph sz="quarter" idx="3"/>
          </p:nvPr>
        </p:nvSpPr>
        <p:spPr>
          <a:xfrm>
            <a:off x="4876800" y="3941763"/>
            <a:ext cx="38100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fecha"/>
          <p:cNvSpPr>
            <a:spLocks noGrp="1"/>
          </p:cNvSpPr>
          <p:nvPr>
            <p:ph type="dt" sz="half" idx="10"/>
          </p:nvPr>
        </p:nvSpPr>
        <p:spPr>
          <a:xfrm>
            <a:off x="914400" y="6251575"/>
            <a:ext cx="1981200" cy="457200"/>
          </a:xfrm>
        </p:spPr>
        <p:txBody>
          <a:bodyPr/>
          <a:lstStyle>
            <a:lvl1pPr>
              <a:defRPr/>
            </a:lvl1pPr>
          </a:lstStyle>
          <a:p>
            <a:endParaRPr lang="es-ES"/>
          </a:p>
        </p:txBody>
      </p:sp>
      <p:sp>
        <p:nvSpPr>
          <p:cNvPr id="7" name="6 Marcador de pie de página"/>
          <p:cNvSpPr>
            <a:spLocks noGrp="1"/>
          </p:cNvSpPr>
          <p:nvPr>
            <p:ph type="ftr" sz="quarter" idx="11"/>
          </p:nvPr>
        </p:nvSpPr>
        <p:spPr>
          <a:xfrm>
            <a:off x="3352800" y="6248400"/>
            <a:ext cx="2971800" cy="45720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6781800" y="6453188"/>
            <a:ext cx="1905000" cy="252412"/>
          </a:xfrm>
        </p:spPr>
        <p:txBody>
          <a:bodyPr/>
          <a:lstStyle>
            <a:lvl1pPr>
              <a:defRPr/>
            </a:lvl1pPr>
          </a:lstStyle>
          <a:p>
            <a:fld id="{67866DD3-0AFA-4626-923A-C322D22C3EC7}"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7A23ED0D-F1A1-4733-860D-706B28E747A0}"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B19A957-B4E7-4F40-B3E6-C547BA98C6EE}"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B0BF30BC-0A97-4910-B066-4AD182EB4A56}"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592A0736-E457-48A5-9F78-A22D1973C30F}"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8156F835-6C3E-489F-AB11-77BFBD4AAC33}"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138A2CCD-DDD5-4132-8E7E-E5F0855F7E5D}"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2DCF1B3B-1874-438D-953F-0AE359090D25}"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E8E16D15-BD93-4E97-B4D6-7BCDBD72B752}"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0" y="0"/>
            <a:ext cx="8686800" cy="4876800"/>
            <a:chOff x="0" y="0"/>
            <a:chExt cx="5472" cy="3072"/>
          </a:xfrm>
        </p:grpSpPr>
        <p:sp>
          <p:nvSpPr>
            <p:cNvPr id="4099"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endParaRPr lang="en-US" sz="2400">
                <a:latin typeface="Times New Roman" pitchFamily="18" charset="0"/>
              </a:endParaRPr>
            </a:p>
          </p:txBody>
        </p:sp>
        <p:grpSp>
          <p:nvGrpSpPr>
            <p:cNvPr id="4100" name="Group 4"/>
            <p:cNvGrpSpPr>
              <a:grpSpLocks/>
            </p:cNvGrpSpPr>
            <p:nvPr/>
          </p:nvGrpSpPr>
          <p:grpSpPr bwMode="auto">
            <a:xfrm>
              <a:off x="240" y="893"/>
              <a:ext cx="5232" cy="115"/>
              <a:chOff x="240" y="893"/>
              <a:chExt cx="5232" cy="115"/>
            </a:xfrm>
          </p:grpSpPr>
          <p:sp>
            <p:nvSpPr>
              <p:cNvPr id="4101"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endParaRPr lang="en-US" sz="2400">
                  <a:latin typeface="Times New Roman" pitchFamily="18" charset="0"/>
                </a:endParaRPr>
              </a:p>
            </p:txBody>
          </p:sp>
          <p:sp>
            <p:nvSpPr>
              <p:cNvPr id="4102"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endParaRPr lang="es-MX"/>
              </a:p>
            </p:txBody>
          </p:sp>
        </p:grpSp>
      </p:grpSp>
      <p:sp>
        <p:nvSpPr>
          <p:cNvPr id="4103"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4104"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105"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es-ES"/>
          </a:p>
        </p:txBody>
      </p:sp>
      <p:sp>
        <p:nvSpPr>
          <p:cNvPr id="4106"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es-ES"/>
          </a:p>
        </p:txBody>
      </p:sp>
      <p:sp>
        <p:nvSpPr>
          <p:cNvPr id="4107" name="Rectangle 11"/>
          <p:cNvSpPr>
            <a:spLocks noGrp="1" noChangeArrowheads="1"/>
          </p:cNvSpPr>
          <p:nvPr>
            <p:ph type="sldNum" sz="quarter" idx="4"/>
          </p:nvPr>
        </p:nvSpPr>
        <p:spPr bwMode="auto">
          <a:xfrm>
            <a:off x="6781800" y="6453188"/>
            <a:ext cx="1905000" cy="2524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B275496B-EEF5-4226-B1AA-C1AC0D14A171}" type="slidenum">
              <a:rPr lang="es-ES"/>
              <a:pPr/>
              <a:t>‹Nº›</a:t>
            </a:fld>
            <a:endParaRPr lang="es-ES"/>
          </a:p>
        </p:txBody>
      </p:sp>
      <p:sp>
        <p:nvSpPr>
          <p:cNvPr id="4108"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endParaRPr lang="es-MX"/>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Lst>
  <p:timing>
    <p:tnLst>
      <p:par>
        <p:cTn id="1" dur="indefinite" restart="never" nodeType="tmRoot"/>
      </p:par>
    </p:tnLst>
  </p:timing>
  <p:hf hdr="0" ftr="0" dt="0"/>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Times New Roman" pitchFamily="18" charset="0"/>
        </a:defRPr>
      </a:lvl2pPr>
      <a:lvl3pPr algn="l" rtl="0" fontAlgn="base">
        <a:spcBef>
          <a:spcPct val="0"/>
        </a:spcBef>
        <a:spcAft>
          <a:spcPct val="0"/>
        </a:spcAft>
        <a:defRPr sz="4200">
          <a:solidFill>
            <a:schemeClr val="tx2"/>
          </a:solidFill>
          <a:latin typeface="Times New Roman" pitchFamily="18" charset="0"/>
        </a:defRPr>
      </a:lvl3pPr>
      <a:lvl4pPr algn="l" rtl="0" fontAlgn="base">
        <a:spcBef>
          <a:spcPct val="0"/>
        </a:spcBef>
        <a:spcAft>
          <a:spcPct val="0"/>
        </a:spcAft>
        <a:defRPr sz="4200">
          <a:solidFill>
            <a:schemeClr val="tx2"/>
          </a:solidFill>
          <a:latin typeface="Times New Roman" pitchFamily="18" charset="0"/>
        </a:defRPr>
      </a:lvl4pPr>
      <a:lvl5pPr algn="l" rtl="0" fontAlgn="base">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fontAlgn="base">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fontAlgn="base">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mailto:ceeg1971@Gmail.com" TargetMode="External"/><Relationship Id="rId2" Type="http://schemas.openxmlformats.org/officeDocument/2006/relationships/hyperlink" Target="mailto:cestradag@uaemex.m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vmlDrawing" Target="../drawings/vmlDrawing2.vml"/><Relationship Id="rId4" Type="http://schemas.openxmlformats.org/officeDocument/2006/relationships/image" Target="../media/image2.e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3.xml"/><Relationship Id="rId1" Type="http://schemas.openxmlformats.org/officeDocument/2006/relationships/vmlDrawing" Target="../drawings/vmlDrawing3.vml"/><Relationship Id="rId4" Type="http://schemas.openxmlformats.org/officeDocument/2006/relationships/image" Target="../media/image3.e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3.xml"/><Relationship Id="rId1" Type="http://schemas.openxmlformats.org/officeDocument/2006/relationships/vmlDrawing" Target="../drawings/vmlDrawing4.vml"/><Relationship Id="rId4" Type="http://schemas.openxmlformats.org/officeDocument/2006/relationships/image" Target="../media/image4.emf"/></Relationships>
</file>

<file path=ppt/slides/_rels/slide3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6.e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7.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5.xml"/><Relationship Id="rId1" Type="http://schemas.openxmlformats.org/officeDocument/2006/relationships/vmlDrawing" Target="../drawings/vmlDrawing7.vml"/><Relationship Id="rId6" Type="http://schemas.openxmlformats.org/officeDocument/2006/relationships/image" Target="../media/image9.emf"/><Relationship Id="rId5" Type="http://schemas.openxmlformats.org/officeDocument/2006/relationships/oleObject" Target="../embeddings/oleObject8.bin"/><Relationship Id="rId4" Type="http://schemas.openxmlformats.org/officeDocument/2006/relationships/image" Target="../media/image8.e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2.xml"/><Relationship Id="rId1" Type="http://schemas.openxmlformats.org/officeDocument/2006/relationships/vmlDrawing" Target="../drawings/vmlDrawing8.vml"/><Relationship Id="rId4" Type="http://schemas.openxmlformats.org/officeDocument/2006/relationships/image" Target="../media/image10.wmf"/></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2.xml"/><Relationship Id="rId1" Type="http://schemas.openxmlformats.org/officeDocument/2006/relationships/vmlDrawing" Target="../drawings/vmlDrawing9.vml"/><Relationship Id="rId4" Type="http://schemas.openxmlformats.org/officeDocument/2006/relationships/image" Target="../media/image11.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2.xml"/><Relationship Id="rId1" Type="http://schemas.openxmlformats.org/officeDocument/2006/relationships/vmlDrawing" Target="../drawings/vmlDrawing10.vml"/><Relationship Id="rId4" Type="http://schemas.openxmlformats.org/officeDocument/2006/relationships/image" Target="../media/image12.wmf"/></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12.xml"/><Relationship Id="rId1" Type="http://schemas.openxmlformats.org/officeDocument/2006/relationships/vmlDrawing" Target="../drawings/vmlDrawing11.vml"/><Relationship Id="rId4" Type="http://schemas.openxmlformats.org/officeDocument/2006/relationships/image" Target="../media/image13.wmf"/></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12.xml"/><Relationship Id="rId1" Type="http://schemas.openxmlformats.org/officeDocument/2006/relationships/vmlDrawing" Target="../drawings/vmlDrawing12.vml"/><Relationship Id="rId4" Type="http://schemas.openxmlformats.org/officeDocument/2006/relationships/image" Target="../media/image14.wmf"/></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15.w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16.wm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17.wmf"/></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12.xml"/><Relationship Id="rId1" Type="http://schemas.openxmlformats.org/officeDocument/2006/relationships/vmlDrawing" Target="../drawings/vmlDrawing16.vml"/><Relationship Id="rId4" Type="http://schemas.openxmlformats.org/officeDocument/2006/relationships/image" Target="../media/image18.wmf"/></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19.wmf"/></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20.wmf"/></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image" Target="../media/image21.wmf"/></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22.wmf"/></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image" Target="../media/image23.wmf"/></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24.wmf"/></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12.xml"/><Relationship Id="rId1" Type="http://schemas.openxmlformats.org/officeDocument/2006/relationships/vmlDrawing" Target="../drawings/vmlDrawing23.vml"/><Relationship Id="rId4" Type="http://schemas.openxmlformats.org/officeDocument/2006/relationships/image" Target="../media/image25.wmf"/></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12.xml"/><Relationship Id="rId1" Type="http://schemas.openxmlformats.org/officeDocument/2006/relationships/vmlDrawing" Target="../drawings/vmlDrawing24.vml"/><Relationship Id="rId4" Type="http://schemas.openxmlformats.org/officeDocument/2006/relationships/image" Target="../media/image26.wmf"/></Relationships>
</file>

<file path=ppt/slides/_rels/slide82.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12.xml"/><Relationship Id="rId1" Type="http://schemas.openxmlformats.org/officeDocument/2006/relationships/vmlDrawing" Target="../drawings/vmlDrawing25.vml"/><Relationship Id="rId4" Type="http://schemas.openxmlformats.org/officeDocument/2006/relationships/image" Target="../media/image27.wmf"/></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oleObject" Target="../embeddings/oleObject27.bin"/><Relationship Id="rId7" Type="http://schemas.openxmlformats.org/officeDocument/2006/relationships/oleObject" Target="../embeddings/oleObject29.bin"/><Relationship Id="rId2" Type="http://schemas.openxmlformats.org/officeDocument/2006/relationships/slideLayout" Target="../slideLayouts/slideLayout12.xml"/><Relationship Id="rId1" Type="http://schemas.openxmlformats.org/officeDocument/2006/relationships/vmlDrawing" Target="../drawings/vmlDrawing26.vml"/><Relationship Id="rId6" Type="http://schemas.openxmlformats.org/officeDocument/2006/relationships/image" Target="../media/image29.wmf"/><Relationship Id="rId5" Type="http://schemas.openxmlformats.org/officeDocument/2006/relationships/oleObject" Target="../embeddings/oleObject28.bin"/><Relationship Id="rId4" Type="http://schemas.openxmlformats.org/officeDocument/2006/relationships/image" Target="../media/image28.wmf"/></Relationships>
</file>

<file path=ppt/slides/_rels/slide87.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12.xml"/><Relationship Id="rId1" Type="http://schemas.openxmlformats.org/officeDocument/2006/relationships/vmlDrawing" Target="../drawings/vmlDrawing27.vml"/><Relationship Id="rId4" Type="http://schemas.openxmlformats.org/officeDocument/2006/relationships/image" Target="../media/image31.wmf"/></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5"/>
          <p:cNvSpPr>
            <a:spLocks noGrp="1" noChangeArrowheads="1"/>
          </p:cNvSpPr>
          <p:nvPr>
            <p:ph type="sldNum" sz="quarter" idx="4"/>
          </p:nvPr>
        </p:nvSpPr>
        <p:spPr/>
        <p:txBody>
          <a:bodyPr/>
          <a:lstStyle/>
          <a:p>
            <a:fld id="{7AB6E1FF-3A2D-4119-8894-CF1CDFC6A103}" type="slidenum">
              <a:rPr lang="es-ES"/>
              <a:pPr/>
              <a:t>1</a:t>
            </a:fld>
            <a:endParaRPr lang="es-ES"/>
          </a:p>
        </p:txBody>
      </p:sp>
      <p:sp>
        <p:nvSpPr>
          <p:cNvPr id="2050" name="Rectangle 2"/>
          <p:cNvSpPr>
            <a:spLocks noGrp="1" noChangeArrowheads="1"/>
          </p:cNvSpPr>
          <p:nvPr>
            <p:ph type="ctrTitle"/>
          </p:nvPr>
        </p:nvSpPr>
        <p:spPr/>
        <p:txBody>
          <a:bodyPr/>
          <a:lstStyle/>
          <a:p>
            <a:r>
              <a:rPr lang="es-MX"/>
              <a:t>Universidad Autónoma del Estado de México</a:t>
            </a:r>
            <a:endParaRPr lang="es-ES"/>
          </a:p>
        </p:txBody>
      </p:sp>
      <p:sp>
        <p:nvSpPr>
          <p:cNvPr id="2051" name="Rectangle 3"/>
          <p:cNvSpPr>
            <a:spLocks noGrp="1" noChangeArrowheads="1"/>
          </p:cNvSpPr>
          <p:nvPr>
            <p:ph type="subTitle" idx="1"/>
          </p:nvPr>
        </p:nvSpPr>
        <p:spPr/>
        <p:txBody>
          <a:bodyPr/>
          <a:lstStyle/>
          <a:p>
            <a:r>
              <a:rPr lang="es-MX"/>
              <a:t>Facultad de Contaduría y Administración</a:t>
            </a:r>
            <a:endParaRPr lang="es-E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2C17B60E-2389-49EE-9C8A-B9AFD7335F22}" type="slidenum">
              <a:rPr lang="es-ES"/>
              <a:pPr/>
              <a:t>10</a:t>
            </a:fld>
            <a:endParaRPr lang="es-ES"/>
          </a:p>
        </p:txBody>
      </p:sp>
      <p:sp>
        <p:nvSpPr>
          <p:cNvPr id="14338" name="Rectangle 2"/>
          <p:cNvSpPr>
            <a:spLocks noGrp="1" noChangeArrowheads="1"/>
          </p:cNvSpPr>
          <p:nvPr>
            <p:ph type="title"/>
          </p:nvPr>
        </p:nvSpPr>
        <p:spPr/>
        <p:txBody>
          <a:bodyPr/>
          <a:lstStyle/>
          <a:p>
            <a:r>
              <a:rPr lang="es-MX" dirty="0"/>
              <a:t>Estadística </a:t>
            </a:r>
            <a:r>
              <a:rPr lang="es-MX" dirty="0" smtClean="0"/>
              <a:t>inferencial</a:t>
            </a:r>
            <a:endParaRPr lang="es-ES" dirty="0"/>
          </a:p>
        </p:txBody>
      </p:sp>
      <p:sp>
        <p:nvSpPr>
          <p:cNvPr id="14339" name="Rectangle 3"/>
          <p:cNvSpPr>
            <a:spLocks noGrp="1" noChangeArrowheads="1"/>
          </p:cNvSpPr>
          <p:nvPr>
            <p:ph type="body" idx="1"/>
          </p:nvPr>
        </p:nvSpPr>
        <p:spPr/>
        <p:txBody>
          <a:bodyPr/>
          <a:lstStyle/>
          <a:p>
            <a:r>
              <a:rPr lang="es-MX" sz="2400"/>
              <a:t>Comprende las técnicas con las que, con base únicamente en una muestra sometida a observación se toman decisiones sobre una población o proceso estadístico (requiere de probabilidad)</a:t>
            </a:r>
          </a:p>
          <a:p>
            <a:pPr lvl="1"/>
            <a:r>
              <a:rPr lang="es-MX" sz="2200"/>
              <a:t>Censo. Procedimiento para la medición de las características de todos los miembros de la población</a:t>
            </a:r>
          </a:p>
          <a:p>
            <a:pPr lvl="1"/>
            <a:r>
              <a:rPr lang="es-MX" sz="2200"/>
              <a:t>Estadísticas muestrales. Se refiere a las características medidas de una muestra.</a:t>
            </a:r>
          </a:p>
          <a:p>
            <a:pPr lvl="2"/>
            <a:r>
              <a:rPr lang="es-MX" sz="2600"/>
              <a:t>Ejemplo 2</a:t>
            </a:r>
          </a:p>
          <a:p>
            <a:pPr lvl="3"/>
            <a:r>
              <a:rPr lang="es-MX" sz="1800"/>
              <a:t>Muestra de focos y revisión de los mismos hasta poder estimarse la probabilidad de falla</a:t>
            </a:r>
          </a:p>
          <a:p>
            <a:endParaRPr lang="es-ES" sz="2400"/>
          </a:p>
        </p:txBody>
      </p:sp>
    </p:spTree>
    <p:extLst>
      <p:ext uri="{BB962C8B-B14F-4D97-AF65-F5344CB8AC3E}">
        <p14:creationId xmlns:p14="http://schemas.microsoft.com/office/powerpoint/2010/main" val="28928503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D2892E01-3C1A-4276-BE85-8DF0B6532EA3}" type="slidenum">
              <a:rPr lang="es-ES"/>
              <a:pPr/>
              <a:t>11</a:t>
            </a:fld>
            <a:endParaRPr lang="es-ES"/>
          </a:p>
        </p:txBody>
      </p:sp>
      <p:sp>
        <p:nvSpPr>
          <p:cNvPr id="15362" name="Rectangle 2"/>
          <p:cNvSpPr>
            <a:spLocks noGrp="1" noChangeArrowheads="1"/>
          </p:cNvSpPr>
          <p:nvPr>
            <p:ph type="title"/>
          </p:nvPr>
        </p:nvSpPr>
        <p:spPr/>
        <p:txBody>
          <a:bodyPr/>
          <a:lstStyle/>
          <a:p>
            <a:r>
              <a:rPr lang="es-MX"/>
              <a:t>Variables discretas y continuas</a:t>
            </a:r>
            <a:endParaRPr lang="es-ES"/>
          </a:p>
        </p:txBody>
      </p:sp>
      <p:sp>
        <p:nvSpPr>
          <p:cNvPr id="15363" name="Rectangle 3"/>
          <p:cNvSpPr>
            <a:spLocks noGrp="1" noChangeArrowheads="1"/>
          </p:cNvSpPr>
          <p:nvPr>
            <p:ph type="body" idx="1"/>
          </p:nvPr>
        </p:nvSpPr>
        <p:spPr/>
        <p:txBody>
          <a:bodyPr/>
          <a:lstStyle/>
          <a:p>
            <a:pPr>
              <a:lnSpc>
                <a:spcPct val="90000"/>
              </a:lnSpc>
            </a:pPr>
            <a:r>
              <a:rPr lang="es-MX"/>
              <a:t>Una variable discreta puede tomar valores observados únicamente en puntos aislados (proceso de conteo).</a:t>
            </a:r>
          </a:p>
          <a:p>
            <a:pPr>
              <a:lnSpc>
                <a:spcPct val="90000"/>
              </a:lnSpc>
            </a:pPr>
            <a:r>
              <a:rPr lang="es-MX"/>
              <a:t>Una variable continua puede adoptar un valor en cualquier punto fraccionario a lo largo de un intervalo especificado</a:t>
            </a:r>
          </a:p>
          <a:p>
            <a:pPr lvl="1">
              <a:lnSpc>
                <a:spcPct val="90000"/>
              </a:lnSpc>
            </a:pPr>
            <a:r>
              <a:rPr lang="es-MX"/>
              <a:t>Ejemplo 3</a:t>
            </a:r>
          </a:p>
          <a:p>
            <a:pPr lvl="2">
              <a:lnSpc>
                <a:spcPct val="90000"/>
              </a:lnSpc>
            </a:pPr>
            <a:r>
              <a:rPr lang="es-MX"/>
              <a:t>Discretos. Número de personas por hogar en una colonia</a:t>
            </a:r>
          </a:p>
          <a:p>
            <a:pPr lvl="2">
              <a:lnSpc>
                <a:spcPct val="90000"/>
              </a:lnSpc>
            </a:pPr>
            <a:r>
              <a:rPr lang="es-MX"/>
              <a:t>Continuas. Promedio de personas por hogar en una colonia</a:t>
            </a:r>
            <a:endParaRPr lang="es-ES"/>
          </a:p>
        </p:txBody>
      </p:sp>
    </p:spTree>
    <p:extLst>
      <p:ext uri="{BB962C8B-B14F-4D97-AF65-F5344CB8AC3E}">
        <p14:creationId xmlns:p14="http://schemas.microsoft.com/office/powerpoint/2010/main" val="3414632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A5BAD6EE-6FB8-447E-A4DC-FA1878DCE573}" type="slidenum">
              <a:rPr lang="es-ES"/>
              <a:pPr/>
              <a:t>12</a:t>
            </a:fld>
            <a:endParaRPr lang="es-ES"/>
          </a:p>
        </p:txBody>
      </p:sp>
      <p:sp>
        <p:nvSpPr>
          <p:cNvPr id="16386" name="Rectangle 2"/>
          <p:cNvSpPr>
            <a:spLocks noGrp="1" noChangeArrowheads="1"/>
          </p:cNvSpPr>
          <p:nvPr>
            <p:ph type="title"/>
          </p:nvPr>
        </p:nvSpPr>
        <p:spPr/>
        <p:txBody>
          <a:bodyPr/>
          <a:lstStyle/>
          <a:p>
            <a:r>
              <a:rPr lang="es-MX"/>
              <a:t>Obtención de datos</a:t>
            </a:r>
            <a:endParaRPr lang="es-ES"/>
          </a:p>
        </p:txBody>
      </p:sp>
      <p:sp>
        <p:nvSpPr>
          <p:cNvPr id="16387" name="Rectangle 3"/>
          <p:cNvSpPr>
            <a:spLocks noGrp="1" noChangeArrowheads="1"/>
          </p:cNvSpPr>
          <p:nvPr>
            <p:ph type="body" idx="1"/>
          </p:nvPr>
        </p:nvSpPr>
        <p:spPr/>
        <p:txBody>
          <a:bodyPr/>
          <a:lstStyle/>
          <a:p>
            <a:pPr>
              <a:lnSpc>
                <a:spcPct val="90000"/>
              </a:lnSpc>
            </a:pPr>
            <a:r>
              <a:rPr lang="es-MX" sz="2400"/>
              <a:t>Observación directa. El investigador ejerce un control deliberado de algunos o todos los factores que pueden influir en la variable</a:t>
            </a:r>
          </a:p>
          <a:p>
            <a:pPr lvl="1">
              <a:lnSpc>
                <a:spcPct val="90000"/>
              </a:lnSpc>
            </a:pPr>
            <a:r>
              <a:rPr lang="es-MX" sz="2200"/>
              <a:t>Ejemplo 4</a:t>
            </a:r>
          </a:p>
          <a:p>
            <a:pPr lvl="2">
              <a:lnSpc>
                <a:spcPct val="90000"/>
              </a:lnSpc>
            </a:pPr>
            <a:r>
              <a:rPr lang="es-MX" sz="2600"/>
              <a:t>Una línea de ensamble para detectar elementos defectuosos en base a un criterio</a:t>
            </a:r>
          </a:p>
          <a:p>
            <a:pPr>
              <a:lnSpc>
                <a:spcPct val="90000"/>
              </a:lnSpc>
            </a:pPr>
            <a:r>
              <a:rPr lang="es-MX" sz="2400"/>
              <a:t>Encuesta. Cuando la información se debe obtener de fuentes individuales mediante entrevistas personales, entrevistas telefónicas  o cuestionarios</a:t>
            </a:r>
          </a:p>
          <a:p>
            <a:pPr lvl="1">
              <a:lnSpc>
                <a:spcPct val="90000"/>
              </a:lnSpc>
            </a:pPr>
            <a:r>
              <a:rPr lang="es-MX" sz="2200"/>
              <a:t>Ejemplo 5</a:t>
            </a:r>
          </a:p>
          <a:p>
            <a:pPr lvl="2">
              <a:lnSpc>
                <a:spcPct val="90000"/>
              </a:lnSpc>
            </a:pPr>
            <a:r>
              <a:rPr lang="es-MX" sz="2600"/>
              <a:t>Nivel de empleo en diferentes empresas mediante una encuesta a cada una de ellas</a:t>
            </a:r>
            <a:endParaRPr lang="es-ES" sz="2600"/>
          </a:p>
        </p:txBody>
      </p:sp>
    </p:spTree>
    <p:extLst>
      <p:ext uri="{BB962C8B-B14F-4D97-AF65-F5344CB8AC3E}">
        <p14:creationId xmlns:p14="http://schemas.microsoft.com/office/powerpoint/2010/main" val="12928970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EA5710A9-B043-459D-A034-01715A4F1F6A}" type="slidenum">
              <a:rPr lang="es-ES"/>
              <a:pPr/>
              <a:t>13</a:t>
            </a:fld>
            <a:endParaRPr lang="es-ES"/>
          </a:p>
        </p:txBody>
      </p:sp>
      <p:sp>
        <p:nvSpPr>
          <p:cNvPr id="17410" name="Rectangle 2"/>
          <p:cNvSpPr>
            <a:spLocks noGrp="1" noChangeArrowheads="1"/>
          </p:cNvSpPr>
          <p:nvPr>
            <p:ph type="title"/>
          </p:nvPr>
        </p:nvSpPr>
        <p:spPr/>
        <p:txBody>
          <a:bodyPr/>
          <a:lstStyle/>
          <a:p>
            <a:r>
              <a:rPr lang="es-MX"/>
              <a:t>Muestreo aleatorio</a:t>
            </a:r>
            <a:endParaRPr lang="es-ES"/>
          </a:p>
        </p:txBody>
      </p:sp>
      <p:sp>
        <p:nvSpPr>
          <p:cNvPr id="17411" name="Rectangle 3"/>
          <p:cNvSpPr>
            <a:spLocks noGrp="1" noChangeArrowheads="1"/>
          </p:cNvSpPr>
          <p:nvPr>
            <p:ph type="body" idx="1"/>
          </p:nvPr>
        </p:nvSpPr>
        <p:spPr/>
        <p:txBody>
          <a:bodyPr/>
          <a:lstStyle/>
          <a:p>
            <a:r>
              <a:rPr lang="es-MX"/>
              <a:t>Es un tipo de muestreo en el que todos los elementos de la población de interés, o población objetivo tienen una oportunidad conocida, usualmente igual de ser elegidos</a:t>
            </a:r>
          </a:p>
          <a:p>
            <a:pPr lvl="1"/>
            <a:r>
              <a:rPr lang="es-MX"/>
              <a:t>Muestreo simple</a:t>
            </a:r>
          </a:p>
          <a:p>
            <a:pPr lvl="1"/>
            <a:r>
              <a:rPr lang="es-MX"/>
              <a:t>Muestreo Sistemático</a:t>
            </a:r>
          </a:p>
          <a:p>
            <a:pPr lvl="1"/>
            <a:r>
              <a:rPr lang="es-MX"/>
              <a:t>Muestreo Estratificado</a:t>
            </a:r>
          </a:p>
          <a:p>
            <a:pPr lvl="1"/>
            <a:r>
              <a:rPr lang="es-MX"/>
              <a:t>Muestreo por conglomerados</a:t>
            </a:r>
            <a:endParaRPr lang="es-ES"/>
          </a:p>
        </p:txBody>
      </p:sp>
    </p:spTree>
    <p:extLst>
      <p:ext uri="{BB962C8B-B14F-4D97-AF65-F5344CB8AC3E}">
        <p14:creationId xmlns:p14="http://schemas.microsoft.com/office/powerpoint/2010/main" val="18289759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61F27CCF-0BB8-4FDD-A54C-47B9CB71BA65}" type="slidenum">
              <a:rPr lang="es-ES"/>
              <a:pPr/>
              <a:t>14</a:t>
            </a:fld>
            <a:endParaRPr lang="es-ES"/>
          </a:p>
        </p:txBody>
      </p:sp>
      <p:sp>
        <p:nvSpPr>
          <p:cNvPr id="18434" name="Rectangle 2"/>
          <p:cNvSpPr>
            <a:spLocks noGrp="1" noChangeArrowheads="1"/>
          </p:cNvSpPr>
          <p:nvPr>
            <p:ph type="title"/>
          </p:nvPr>
        </p:nvSpPr>
        <p:spPr/>
        <p:txBody>
          <a:bodyPr/>
          <a:lstStyle/>
          <a:p>
            <a:r>
              <a:rPr lang="es-MX"/>
              <a:t>Muestreo aleatorio simple</a:t>
            </a:r>
            <a:endParaRPr lang="es-ES"/>
          </a:p>
        </p:txBody>
      </p:sp>
      <p:sp>
        <p:nvSpPr>
          <p:cNvPr id="18435" name="Rectangle 3"/>
          <p:cNvSpPr>
            <a:spLocks noGrp="1" noChangeArrowheads="1"/>
          </p:cNvSpPr>
          <p:nvPr>
            <p:ph type="body" idx="1"/>
          </p:nvPr>
        </p:nvSpPr>
        <p:spPr/>
        <p:txBody>
          <a:bodyPr/>
          <a:lstStyle/>
          <a:p>
            <a:r>
              <a:rPr lang="es-MX"/>
              <a:t>Es aquel cuyos elementos se seleccionan individualmente de la población objetivo entera con base en el azar</a:t>
            </a:r>
          </a:p>
          <a:p>
            <a:pPr lvl="1"/>
            <a:r>
              <a:rPr lang="es-MX"/>
              <a:t>Ejemplo 6</a:t>
            </a:r>
          </a:p>
          <a:p>
            <a:pPr lvl="2"/>
            <a:r>
              <a:rPr lang="es-MX"/>
              <a:t>Uso de la función aleatorio de Excel</a:t>
            </a:r>
          </a:p>
          <a:p>
            <a:endParaRPr lang="es-ES"/>
          </a:p>
        </p:txBody>
      </p:sp>
    </p:spTree>
    <p:extLst>
      <p:ext uri="{BB962C8B-B14F-4D97-AF65-F5344CB8AC3E}">
        <p14:creationId xmlns:p14="http://schemas.microsoft.com/office/powerpoint/2010/main" val="32015475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43796607-9E3B-4D1A-8E1C-422085D01B2C}" type="slidenum">
              <a:rPr lang="es-ES"/>
              <a:pPr/>
              <a:t>15</a:t>
            </a:fld>
            <a:endParaRPr lang="es-ES"/>
          </a:p>
        </p:txBody>
      </p:sp>
      <p:sp>
        <p:nvSpPr>
          <p:cNvPr id="19458" name="Rectangle 2"/>
          <p:cNvSpPr>
            <a:spLocks noGrp="1" noChangeArrowheads="1"/>
          </p:cNvSpPr>
          <p:nvPr>
            <p:ph type="title"/>
          </p:nvPr>
        </p:nvSpPr>
        <p:spPr/>
        <p:txBody>
          <a:bodyPr/>
          <a:lstStyle/>
          <a:p>
            <a:r>
              <a:rPr lang="es-MX"/>
              <a:t>Muestreo sistemático</a:t>
            </a:r>
            <a:endParaRPr lang="es-ES"/>
          </a:p>
        </p:txBody>
      </p:sp>
      <p:sp>
        <p:nvSpPr>
          <p:cNvPr id="19459" name="Rectangle 3"/>
          <p:cNvSpPr>
            <a:spLocks noGrp="1" noChangeArrowheads="1"/>
          </p:cNvSpPr>
          <p:nvPr>
            <p:ph type="body" idx="1"/>
          </p:nvPr>
        </p:nvSpPr>
        <p:spPr/>
        <p:txBody>
          <a:bodyPr/>
          <a:lstStyle/>
          <a:p>
            <a:r>
              <a:rPr lang="es-MX"/>
              <a:t>Es una muestra aleatoria, cuyos elementos se seleccionan de la población de un intervalo uniforme en una lista ordenada</a:t>
            </a:r>
          </a:p>
          <a:p>
            <a:pPr lvl="1"/>
            <a:r>
              <a:rPr lang="es-MX"/>
              <a:t>Ejemplo 7</a:t>
            </a:r>
          </a:p>
          <a:p>
            <a:pPr lvl="2"/>
            <a:r>
              <a:rPr lang="es-MX"/>
              <a:t>Seleccionar al azar una cuenta bancaria y a partir de ahí seleccionar las siguientes nueve</a:t>
            </a:r>
            <a:endParaRPr lang="es-ES"/>
          </a:p>
        </p:txBody>
      </p:sp>
    </p:spTree>
    <p:extLst>
      <p:ext uri="{BB962C8B-B14F-4D97-AF65-F5344CB8AC3E}">
        <p14:creationId xmlns:p14="http://schemas.microsoft.com/office/powerpoint/2010/main" val="37484385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0AAFAB28-86CB-49D2-B676-13D8C9B082AD}" type="slidenum">
              <a:rPr lang="es-ES"/>
              <a:pPr/>
              <a:t>16</a:t>
            </a:fld>
            <a:endParaRPr lang="es-ES"/>
          </a:p>
        </p:txBody>
      </p:sp>
      <p:sp>
        <p:nvSpPr>
          <p:cNvPr id="20482" name="Rectangle 2"/>
          <p:cNvSpPr>
            <a:spLocks noGrp="1" noChangeArrowheads="1"/>
          </p:cNvSpPr>
          <p:nvPr>
            <p:ph type="title"/>
          </p:nvPr>
        </p:nvSpPr>
        <p:spPr/>
        <p:txBody>
          <a:bodyPr/>
          <a:lstStyle/>
          <a:p>
            <a:r>
              <a:rPr lang="es-MX"/>
              <a:t>Muestreo estratificado</a:t>
            </a:r>
            <a:endParaRPr lang="es-ES"/>
          </a:p>
        </p:txBody>
      </p:sp>
      <p:sp>
        <p:nvSpPr>
          <p:cNvPr id="20483" name="Rectangle 3"/>
          <p:cNvSpPr>
            <a:spLocks noGrp="1" noChangeArrowheads="1"/>
          </p:cNvSpPr>
          <p:nvPr>
            <p:ph type="body" idx="1"/>
          </p:nvPr>
        </p:nvSpPr>
        <p:spPr/>
        <p:txBody>
          <a:bodyPr/>
          <a:lstStyle/>
          <a:p>
            <a:r>
              <a:rPr lang="es-MX"/>
              <a:t>Los elementos de la población son primeramente clasificados por el investigador en distintos subgrupos o estratos, sobre la base de una o más características importantes.</a:t>
            </a:r>
          </a:p>
          <a:p>
            <a:pPr lvl="1"/>
            <a:r>
              <a:rPr lang="es-MX"/>
              <a:t>Ejemplo 8</a:t>
            </a:r>
          </a:p>
          <a:p>
            <a:pPr lvl="2"/>
            <a:r>
              <a:rPr lang="es-MX"/>
              <a:t>Las elecciones pasadas antes de la votación</a:t>
            </a:r>
          </a:p>
          <a:p>
            <a:pPr lvl="1"/>
            <a:endParaRPr lang="es-ES"/>
          </a:p>
        </p:txBody>
      </p:sp>
    </p:spTree>
    <p:extLst>
      <p:ext uri="{BB962C8B-B14F-4D97-AF65-F5344CB8AC3E}">
        <p14:creationId xmlns:p14="http://schemas.microsoft.com/office/powerpoint/2010/main" val="28641954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00868A87-CF70-4203-BEEC-BCF9A82B468B}" type="slidenum">
              <a:rPr lang="es-ES"/>
              <a:pPr/>
              <a:t>17</a:t>
            </a:fld>
            <a:endParaRPr lang="es-ES"/>
          </a:p>
        </p:txBody>
      </p:sp>
      <p:sp>
        <p:nvSpPr>
          <p:cNvPr id="21506" name="Rectangle 2"/>
          <p:cNvSpPr>
            <a:spLocks noGrp="1" noChangeArrowheads="1"/>
          </p:cNvSpPr>
          <p:nvPr>
            <p:ph type="title"/>
          </p:nvPr>
        </p:nvSpPr>
        <p:spPr/>
        <p:txBody>
          <a:bodyPr/>
          <a:lstStyle/>
          <a:p>
            <a:r>
              <a:rPr lang="es-MX"/>
              <a:t>Muestreo por conglomerados</a:t>
            </a:r>
            <a:endParaRPr lang="es-ES"/>
          </a:p>
        </p:txBody>
      </p:sp>
      <p:sp>
        <p:nvSpPr>
          <p:cNvPr id="21507" name="Rectangle 3"/>
          <p:cNvSpPr>
            <a:spLocks noGrp="1" noChangeArrowheads="1"/>
          </p:cNvSpPr>
          <p:nvPr>
            <p:ph type="body" idx="1"/>
          </p:nvPr>
        </p:nvSpPr>
        <p:spPr/>
        <p:txBody>
          <a:bodyPr/>
          <a:lstStyle/>
          <a:p>
            <a:pPr>
              <a:lnSpc>
                <a:spcPct val="90000"/>
              </a:lnSpc>
            </a:pPr>
            <a:r>
              <a:rPr lang="es-MX"/>
              <a:t>Es un tipo de muestreo aleatorio en el que los elementos de la población ocurren naturalmente en subgrupos</a:t>
            </a:r>
          </a:p>
          <a:p>
            <a:pPr lvl="1">
              <a:lnSpc>
                <a:spcPct val="90000"/>
              </a:lnSpc>
            </a:pPr>
            <a:r>
              <a:rPr lang="es-MX"/>
              <a:t>Ejemplo 9</a:t>
            </a:r>
          </a:p>
          <a:p>
            <a:pPr lvl="2">
              <a:lnSpc>
                <a:spcPct val="90000"/>
              </a:lnSpc>
            </a:pPr>
            <a:r>
              <a:rPr lang="es-MX"/>
              <a:t>Un analista de un departamento estatal de seguridad económica desea estudiar los índices salariales por hora que se pagan en el área metropolitana, sería complicado hacerlo trabajador por trabajador, en cambio podría obtenerse una lista de las empresas en esa zona. El analista puede tomar una muestra simple de ese conglomerado</a:t>
            </a:r>
          </a:p>
          <a:p>
            <a:pPr>
              <a:lnSpc>
                <a:spcPct val="90000"/>
              </a:lnSpc>
            </a:pPr>
            <a:endParaRPr lang="es-ES"/>
          </a:p>
        </p:txBody>
      </p:sp>
    </p:spTree>
    <p:extLst>
      <p:ext uri="{BB962C8B-B14F-4D97-AF65-F5344CB8AC3E}">
        <p14:creationId xmlns:p14="http://schemas.microsoft.com/office/powerpoint/2010/main" val="6575195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3648BEF6-2D44-4B8B-A26D-542F43DAE6F1}" type="slidenum">
              <a:rPr lang="es-ES"/>
              <a:pPr/>
              <a:t>18</a:t>
            </a:fld>
            <a:endParaRPr lang="es-ES"/>
          </a:p>
        </p:txBody>
      </p:sp>
      <p:sp>
        <p:nvSpPr>
          <p:cNvPr id="22530" name="Rectangle 2"/>
          <p:cNvSpPr>
            <a:spLocks noGrp="1" noChangeArrowheads="1"/>
          </p:cNvSpPr>
          <p:nvPr>
            <p:ph type="title"/>
          </p:nvPr>
        </p:nvSpPr>
        <p:spPr/>
        <p:txBody>
          <a:bodyPr/>
          <a:lstStyle/>
          <a:p>
            <a:r>
              <a:rPr lang="es-MX"/>
              <a:t>Problemas</a:t>
            </a:r>
            <a:endParaRPr lang="es-ES"/>
          </a:p>
        </p:txBody>
      </p:sp>
      <p:sp>
        <p:nvSpPr>
          <p:cNvPr id="22531" name="Rectangle 3"/>
          <p:cNvSpPr>
            <a:spLocks noGrp="1" noChangeArrowheads="1"/>
          </p:cNvSpPr>
          <p:nvPr>
            <p:ph type="body" idx="1"/>
          </p:nvPr>
        </p:nvSpPr>
        <p:spPr/>
        <p:txBody>
          <a:bodyPr/>
          <a:lstStyle/>
          <a:p>
            <a:r>
              <a:rPr lang="es-MX"/>
              <a:t>En el área de las mediciones estadísticas, como las representadas por cuestionarios, la </a:t>
            </a:r>
            <a:r>
              <a:rPr lang="es-MX" b="1">
                <a:effectLst>
                  <a:outerShdw blurRad="38100" dist="38100" dir="2700000" algn="tl">
                    <a:srgbClr val="FFFFFF"/>
                  </a:outerShdw>
                </a:effectLst>
              </a:rPr>
              <a:t>confiabilidad</a:t>
            </a:r>
            <a:r>
              <a:rPr lang="es-MX"/>
              <a:t> se refiere a la consistencia del instrumento de medición y la </a:t>
            </a:r>
            <a:r>
              <a:rPr lang="es-MX" b="1">
                <a:effectLst>
                  <a:outerShdw blurRad="38100" dist="38100" dir="2700000" algn="tl">
                    <a:srgbClr val="FFFFFF"/>
                  </a:outerShdw>
                </a:effectLst>
              </a:rPr>
              <a:t>validez</a:t>
            </a:r>
            <a:r>
              <a:rPr lang="es-MX"/>
              <a:t> a su precisión. Si un cuestionario ofrece resultados similares tras ser contestado por dos grupos equivalentes de informantes, puede describírsele como confiable. ¿El hecho de que sea confiable garantiza por lo tanto que sea valido?</a:t>
            </a:r>
            <a:endParaRPr lang="es-ES"/>
          </a:p>
        </p:txBody>
      </p:sp>
    </p:spTree>
    <p:extLst>
      <p:ext uri="{BB962C8B-B14F-4D97-AF65-F5344CB8AC3E}">
        <p14:creationId xmlns:p14="http://schemas.microsoft.com/office/powerpoint/2010/main" val="11976491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E6B11C27-9D1E-4D70-B04A-198FF06FF9C5}" type="slidenum">
              <a:rPr lang="es-ES"/>
              <a:pPr/>
              <a:t>19</a:t>
            </a:fld>
            <a:endParaRPr lang="es-ES"/>
          </a:p>
        </p:txBody>
      </p:sp>
      <p:sp>
        <p:nvSpPr>
          <p:cNvPr id="23554" name="Rectangle 2"/>
          <p:cNvSpPr>
            <a:spLocks noGrp="1" noChangeArrowheads="1"/>
          </p:cNvSpPr>
          <p:nvPr>
            <p:ph type="title"/>
          </p:nvPr>
        </p:nvSpPr>
        <p:spPr/>
        <p:txBody>
          <a:bodyPr/>
          <a:lstStyle/>
          <a:p>
            <a:r>
              <a:rPr lang="es-MX"/>
              <a:t>Problemas</a:t>
            </a:r>
            <a:endParaRPr lang="es-ES"/>
          </a:p>
        </p:txBody>
      </p:sp>
      <p:sp>
        <p:nvSpPr>
          <p:cNvPr id="23555" name="Rectangle 3"/>
          <p:cNvSpPr>
            <a:spLocks noGrp="1" noChangeArrowheads="1"/>
          </p:cNvSpPr>
          <p:nvPr>
            <p:ph type="body" idx="1"/>
          </p:nvPr>
        </p:nvSpPr>
        <p:spPr/>
        <p:txBody>
          <a:bodyPr/>
          <a:lstStyle/>
          <a:p>
            <a:r>
              <a:rPr lang="es-MX" sz="2400"/>
              <a:t>En los siguientes tipos de valores, designe variables discretas y variables continuas</a:t>
            </a:r>
          </a:p>
          <a:p>
            <a:pPr lvl="1"/>
            <a:r>
              <a:rPr lang="es-MX" sz="2200"/>
              <a:t>A) El número de unidades de un artículo en existencia</a:t>
            </a:r>
          </a:p>
          <a:p>
            <a:pPr lvl="1"/>
            <a:r>
              <a:rPr lang="es-MX" sz="2200"/>
              <a:t>B) Razón de activos circulantes contra pasivos circulantes</a:t>
            </a:r>
          </a:p>
          <a:p>
            <a:pPr lvl="1"/>
            <a:r>
              <a:rPr lang="es-MX" sz="2200"/>
              <a:t>C) Tonelaje total embarcado</a:t>
            </a:r>
          </a:p>
          <a:p>
            <a:pPr lvl="1"/>
            <a:r>
              <a:rPr lang="es-MX" sz="2200"/>
              <a:t>D) Cantidad embarcada en unidades</a:t>
            </a:r>
          </a:p>
          <a:p>
            <a:pPr lvl="1"/>
            <a:r>
              <a:rPr lang="es-MX" sz="2200"/>
              <a:t>E) Volumen de tráfico en una carretera de paga</a:t>
            </a:r>
          </a:p>
          <a:p>
            <a:pPr lvl="1"/>
            <a:r>
              <a:rPr lang="es-MX" sz="2200"/>
              <a:t>F) Asistencia a la asamblea anual de una compañia</a:t>
            </a:r>
            <a:endParaRPr lang="es-ES" sz="2200"/>
          </a:p>
        </p:txBody>
      </p:sp>
    </p:spTree>
    <p:extLst>
      <p:ext uri="{BB962C8B-B14F-4D97-AF65-F5344CB8AC3E}">
        <p14:creationId xmlns:p14="http://schemas.microsoft.com/office/powerpoint/2010/main" val="3258736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5"/>
          <p:cNvSpPr>
            <a:spLocks noGrp="1" noChangeArrowheads="1"/>
          </p:cNvSpPr>
          <p:nvPr>
            <p:ph type="sldNum" sz="quarter" idx="4"/>
          </p:nvPr>
        </p:nvSpPr>
        <p:spPr/>
        <p:txBody>
          <a:bodyPr/>
          <a:lstStyle/>
          <a:p>
            <a:fld id="{6B67D24B-E051-4B7D-87A0-05C02CC6A7CA}" type="slidenum">
              <a:rPr lang="es-ES"/>
              <a:pPr/>
              <a:t>2</a:t>
            </a:fld>
            <a:endParaRPr lang="es-ES"/>
          </a:p>
        </p:txBody>
      </p:sp>
      <p:sp>
        <p:nvSpPr>
          <p:cNvPr id="6148" name="Rectangle 4"/>
          <p:cNvSpPr>
            <a:spLocks noGrp="1" noChangeArrowheads="1"/>
          </p:cNvSpPr>
          <p:nvPr>
            <p:ph type="ctrTitle"/>
          </p:nvPr>
        </p:nvSpPr>
        <p:spPr/>
        <p:txBody>
          <a:bodyPr/>
          <a:lstStyle/>
          <a:p>
            <a:r>
              <a:rPr lang="es-MX" sz="4400"/>
              <a:t>Coordinación General de Investigación y Estudios de Postgrado</a:t>
            </a:r>
            <a:endParaRPr lang="es-ES" sz="4400"/>
          </a:p>
        </p:txBody>
      </p:sp>
      <p:sp>
        <p:nvSpPr>
          <p:cNvPr id="6149" name="Rectangle 5"/>
          <p:cNvSpPr>
            <a:spLocks noGrp="1" noChangeArrowheads="1"/>
          </p:cNvSpPr>
          <p:nvPr>
            <p:ph type="subTitle" idx="1"/>
          </p:nvPr>
        </p:nvSpPr>
        <p:spPr/>
        <p:txBody>
          <a:bodyPr/>
          <a:lstStyle/>
          <a:p>
            <a:r>
              <a:rPr lang="es-MX" dirty="0" smtClean="0"/>
              <a:t>Cómputo Estadístico </a:t>
            </a:r>
            <a:endParaRPr lang="es-MX" dirty="0"/>
          </a:p>
          <a:p>
            <a:r>
              <a:rPr lang="es-MX" dirty="0"/>
              <a:t>M. I. César Enrique Estrada Gutiérrez</a:t>
            </a:r>
          </a:p>
          <a:p>
            <a:pPr algn="r"/>
            <a:r>
              <a:rPr lang="es-MX" smtClean="0"/>
              <a:t>Agosto </a:t>
            </a:r>
            <a:r>
              <a:rPr lang="es-MX" smtClean="0"/>
              <a:t>de 2016</a:t>
            </a:r>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672A8B64-2612-4376-AAF1-CF14DC2E6D9F}" type="slidenum">
              <a:rPr lang="es-ES"/>
              <a:pPr/>
              <a:t>20</a:t>
            </a:fld>
            <a:endParaRPr lang="es-ES"/>
          </a:p>
        </p:txBody>
      </p:sp>
      <p:sp>
        <p:nvSpPr>
          <p:cNvPr id="24578" name="Rectangle 2"/>
          <p:cNvSpPr>
            <a:spLocks noGrp="1" noChangeArrowheads="1"/>
          </p:cNvSpPr>
          <p:nvPr>
            <p:ph type="title"/>
          </p:nvPr>
        </p:nvSpPr>
        <p:spPr/>
        <p:txBody>
          <a:bodyPr/>
          <a:lstStyle/>
          <a:p>
            <a:r>
              <a:rPr lang="es-MX"/>
              <a:t>Problemas</a:t>
            </a:r>
            <a:endParaRPr lang="es-ES"/>
          </a:p>
        </p:txBody>
      </p:sp>
      <p:sp>
        <p:nvSpPr>
          <p:cNvPr id="24579" name="Rectangle 3"/>
          <p:cNvSpPr>
            <a:spLocks noGrp="1" noChangeArrowheads="1"/>
          </p:cNvSpPr>
          <p:nvPr>
            <p:ph type="body" idx="1"/>
          </p:nvPr>
        </p:nvSpPr>
        <p:spPr/>
        <p:txBody>
          <a:bodyPr/>
          <a:lstStyle/>
          <a:p>
            <a:r>
              <a:rPr lang="es-MX"/>
              <a:t>¿Cuáles son muestra y cuales son una población?</a:t>
            </a:r>
          </a:p>
          <a:p>
            <a:pPr lvl="1"/>
            <a:r>
              <a:rPr lang="es-MX"/>
              <a:t>A) El universo completo</a:t>
            </a:r>
          </a:p>
          <a:p>
            <a:pPr lvl="1"/>
            <a:r>
              <a:rPr lang="es-MX"/>
              <a:t>B) Aplicación de conceptos de probabilidad</a:t>
            </a:r>
          </a:p>
          <a:p>
            <a:pPr lvl="1"/>
            <a:r>
              <a:rPr lang="es-MX"/>
              <a:t>C) Inspección de cada artículo ensamblado</a:t>
            </a:r>
          </a:p>
          <a:p>
            <a:pPr lvl="1"/>
            <a:r>
              <a:rPr lang="es-MX"/>
              <a:t>D) Inspección de cada décimo artículo ensamblado</a:t>
            </a:r>
          </a:p>
          <a:p>
            <a:endParaRPr lang="es-ES"/>
          </a:p>
        </p:txBody>
      </p:sp>
    </p:spTree>
    <p:extLst>
      <p:ext uri="{BB962C8B-B14F-4D97-AF65-F5344CB8AC3E}">
        <p14:creationId xmlns:p14="http://schemas.microsoft.com/office/powerpoint/2010/main" val="31159969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E0551A1F-4B9C-4A13-8CA7-531E24161C18}" type="slidenum">
              <a:rPr lang="es-ES"/>
              <a:pPr/>
              <a:t>21</a:t>
            </a:fld>
            <a:endParaRPr lang="es-ES"/>
          </a:p>
        </p:txBody>
      </p:sp>
      <p:sp>
        <p:nvSpPr>
          <p:cNvPr id="25602" name="Rectangle 2"/>
          <p:cNvSpPr>
            <a:spLocks noGrp="1" noChangeArrowheads="1"/>
          </p:cNvSpPr>
          <p:nvPr>
            <p:ph type="title"/>
          </p:nvPr>
        </p:nvSpPr>
        <p:spPr/>
        <p:txBody>
          <a:bodyPr/>
          <a:lstStyle/>
          <a:p>
            <a:r>
              <a:rPr lang="es-MX"/>
              <a:t>Trabajo de investigación</a:t>
            </a:r>
            <a:endParaRPr lang="es-ES"/>
          </a:p>
        </p:txBody>
      </p:sp>
      <p:sp>
        <p:nvSpPr>
          <p:cNvPr id="25603" name="Rectangle 3"/>
          <p:cNvSpPr>
            <a:spLocks noGrp="1" noChangeArrowheads="1"/>
          </p:cNvSpPr>
          <p:nvPr>
            <p:ph type="body" idx="1"/>
          </p:nvPr>
        </p:nvSpPr>
        <p:spPr/>
        <p:txBody>
          <a:bodyPr/>
          <a:lstStyle/>
          <a:p>
            <a:r>
              <a:rPr lang="es-MX" dirty="0"/>
              <a:t>Un auditor desea tomar una muestra aleatoria </a:t>
            </a:r>
            <a:r>
              <a:rPr lang="es-MX" dirty="0" smtClean="0"/>
              <a:t>sistemática de </a:t>
            </a:r>
            <a:r>
              <a:rPr lang="es-MX" dirty="0"/>
              <a:t>tamaño 50 </a:t>
            </a:r>
            <a:r>
              <a:rPr lang="es-MX" dirty="0" smtClean="0"/>
              <a:t>(5) de </a:t>
            </a:r>
            <a:r>
              <a:rPr lang="es-MX" dirty="0"/>
              <a:t>5250 cuentas por cobrar de una gran empresa. Las cuentas se enumeran secuencialmente de la 0001 a la 5250.Use la hoja de calculo Excel para obtener una lista de los 50 números aleatorios requeridos y mándela por correo electrónico</a:t>
            </a:r>
            <a:endParaRPr lang="es-ES" dirty="0"/>
          </a:p>
        </p:txBody>
      </p:sp>
    </p:spTree>
    <p:extLst>
      <p:ext uri="{BB962C8B-B14F-4D97-AF65-F5344CB8AC3E}">
        <p14:creationId xmlns:p14="http://schemas.microsoft.com/office/powerpoint/2010/main" val="38210159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85FE5053-4F4D-4BD6-9AE6-4229E1DFBBE4}" type="slidenum">
              <a:rPr lang="es-ES"/>
              <a:pPr/>
              <a:t>22</a:t>
            </a:fld>
            <a:endParaRPr lang="es-ES"/>
          </a:p>
        </p:txBody>
      </p:sp>
      <p:sp>
        <p:nvSpPr>
          <p:cNvPr id="26626" name="Rectangle 2"/>
          <p:cNvSpPr>
            <a:spLocks noGrp="1" noChangeArrowheads="1"/>
          </p:cNvSpPr>
          <p:nvPr>
            <p:ph type="title"/>
          </p:nvPr>
        </p:nvSpPr>
        <p:spPr/>
        <p:txBody>
          <a:bodyPr/>
          <a:lstStyle/>
          <a:p>
            <a:r>
              <a:rPr lang="es-MX"/>
              <a:t>Correo electrónico</a:t>
            </a:r>
            <a:endParaRPr lang="es-ES"/>
          </a:p>
        </p:txBody>
      </p:sp>
      <p:sp>
        <p:nvSpPr>
          <p:cNvPr id="26627" name="Rectangle 3"/>
          <p:cNvSpPr>
            <a:spLocks noGrp="1" noChangeArrowheads="1"/>
          </p:cNvSpPr>
          <p:nvPr>
            <p:ph type="body" idx="1"/>
          </p:nvPr>
        </p:nvSpPr>
        <p:spPr/>
        <p:txBody>
          <a:bodyPr/>
          <a:lstStyle/>
          <a:p>
            <a:r>
              <a:rPr lang="es-MX" dirty="0" smtClean="0">
                <a:hlinkClick r:id="rId2"/>
              </a:rPr>
              <a:t>cestradag@uaemex.mx</a:t>
            </a:r>
            <a:r>
              <a:rPr lang="es-MX" dirty="0" smtClean="0"/>
              <a:t> </a:t>
            </a:r>
            <a:endParaRPr lang="es-MX" dirty="0"/>
          </a:p>
          <a:p>
            <a:r>
              <a:rPr lang="es-MX" dirty="0" smtClean="0">
                <a:hlinkClick r:id="rId3"/>
              </a:rPr>
              <a:t>ceeg1971@Gmail.com</a:t>
            </a:r>
            <a:r>
              <a:rPr lang="es-MX" dirty="0" smtClean="0"/>
              <a:t> </a:t>
            </a:r>
            <a:endParaRPr lang="es-MX" dirty="0"/>
          </a:p>
        </p:txBody>
      </p:sp>
    </p:spTree>
    <p:extLst>
      <p:ext uri="{BB962C8B-B14F-4D97-AF65-F5344CB8AC3E}">
        <p14:creationId xmlns:p14="http://schemas.microsoft.com/office/powerpoint/2010/main" val="37796536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50C75BDD-B635-49EC-9F00-B0DEB676313A}" type="slidenum">
              <a:rPr lang="es-ES"/>
              <a:pPr/>
              <a:t>23</a:t>
            </a:fld>
            <a:endParaRPr lang="es-ES"/>
          </a:p>
        </p:txBody>
      </p:sp>
      <p:sp>
        <p:nvSpPr>
          <p:cNvPr id="27650" name="Rectangle 2"/>
          <p:cNvSpPr>
            <a:spLocks noGrp="1" noChangeArrowheads="1"/>
          </p:cNvSpPr>
          <p:nvPr>
            <p:ph type="title"/>
          </p:nvPr>
        </p:nvSpPr>
        <p:spPr/>
        <p:txBody>
          <a:bodyPr/>
          <a:lstStyle/>
          <a:p>
            <a:r>
              <a:rPr lang="es-MX" sz="3800"/>
              <a:t>Representaciones estadísticas y análisis de gráficas</a:t>
            </a:r>
            <a:endParaRPr lang="es-ES" sz="3800"/>
          </a:p>
        </p:txBody>
      </p:sp>
      <p:sp>
        <p:nvSpPr>
          <p:cNvPr id="27651" name="Rectangle 3"/>
          <p:cNvSpPr>
            <a:spLocks noGrp="1" noChangeArrowheads="1"/>
          </p:cNvSpPr>
          <p:nvPr>
            <p:ph type="body" idx="1"/>
          </p:nvPr>
        </p:nvSpPr>
        <p:spPr/>
        <p:txBody>
          <a:bodyPr/>
          <a:lstStyle/>
          <a:p>
            <a:r>
              <a:rPr lang="es-MX"/>
              <a:t>Distribución de frecuencias. Es una tabla en la cual se agrupan en clases valores posibles de una variable y donde se registra el número de valores observados correspondientes a cada clase</a:t>
            </a:r>
            <a:endParaRPr lang="es-ES"/>
          </a:p>
        </p:txBody>
      </p:sp>
    </p:spTree>
    <p:extLst>
      <p:ext uri="{BB962C8B-B14F-4D97-AF65-F5344CB8AC3E}">
        <p14:creationId xmlns:p14="http://schemas.microsoft.com/office/powerpoint/2010/main" val="41462684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6 Marcador de número de diapositiva"/>
          <p:cNvSpPr>
            <a:spLocks noGrp="1"/>
          </p:cNvSpPr>
          <p:nvPr>
            <p:ph type="sldNum" sz="quarter" idx="12"/>
          </p:nvPr>
        </p:nvSpPr>
        <p:spPr/>
        <p:txBody>
          <a:bodyPr/>
          <a:lstStyle/>
          <a:p>
            <a:fld id="{3BF10F8C-66FA-4FDC-A138-9AC7EE38D3A4}" type="slidenum">
              <a:rPr lang="es-ES"/>
              <a:pPr/>
              <a:t>24</a:t>
            </a:fld>
            <a:endParaRPr lang="es-ES"/>
          </a:p>
        </p:txBody>
      </p:sp>
      <p:sp>
        <p:nvSpPr>
          <p:cNvPr id="28674" name="Rectangle 2"/>
          <p:cNvSpPr>
            <a:spLocks noGrp="1" noChangeArrowheads="1"/>
          </p:cNvSpPr>
          <p:nvPr>
            <p:ph type="title"/>
          </p:nvPr>
        </p:nvSpPr>
        <p:spPr/>
        <p:txBody>
          <a:bodyPr/>
          <a:lstStyle/>
          <a:p>
            <a:r>
              <a:rPr lang="es-MX"/>
              <a:t>Datos agrupados</a:t>
            </a:r>
            <a:endParaRPr lang="es-ES"/>
          </a:p>
        </p:txBody>
      </p:sp>
      <p:sp>
        <p:nvSpPr>
          <p:cNvPr id="28675" name="Rectangle 3"/>
          <p:cNvSpPr>
            <a:spLocks noGrp="1" noChangeArrowheads="1"/>
          </p:cNvSpPr>
          <p:nvPr>
            <p:ph type="body" sz="half" idx="1"/>
          </p:nvPr>
        </p:nvSpPr>
        <p:spPr>
          <a:xfrm>
            <a:off x="914400" y="1600200"/>
            <a:ext cx="7761288" cy="1900238"/>
          </a:xfrm>
        </p:spPr>
        <p:txBody>
          <a:bodyPr/>
          <a:lstStyle/>
          <a:p>
            <a:r>
              <a:rPr lang="es-MX" sz="3200"/>
              <a:t>Son los datos organizados en una distribución de frecuencias</a:t>
            </a:r>
          </a:p>
          <a:p>
            <a:pPr lvl="1"/>
            <a:r>
              <a:rPr lang="es-MX" sz="3000"/>
              <a:t>Ejemplo 10</a:t>
            </a:r>
          </a:p>
          <a:p>
            <a:pPr lvl="2"/>
            <a:endParaRPr lang="es-MX" sz="2900"/>
          </a:p>
          <a:p>
            <a:pPr lvl="1"/>
            <a:endParaRPr lang="es-ES" sz="3000"/>
          </a:p>
        </p:txBody>
      </p:sp>
      <p:graphicFrame>
        <p:nvGraphicFramePr>
          <p:cNvPr id="28692" name="Group 20"/>
          <p:cNvGraphicFramePr>
            <a:graphicFrameLocks noGrp="1"/>
          </p:cNvGraphicFramePr>
          <p:nvPr>
            <p:ph sz="half" idx="2"/>
          </p:nvPr>
        </p:nvGraphicFramePr>
        <p:xfrm>
          <a:off x="1692275" y="3284538"/>
          <a:ext cx="6994525" cy="3384551"/>
        </p:xfrm>
        <a:graphic>
          <a:graphicData uri="http://schemas.openxmlformats.org/drawingml/2006/table">
            <a:tbl>
              <a:tblPr/>
              <a:tblGrid>
                <a:gridCol w="2879725">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6143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Salario Semanal</a:t>
                      </a:r>
                      <a:endParaRPr kumimoji="0" lang="es-E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Numero de trabajadores (f)</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77018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240-259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260-279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280-299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300-319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320-339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340-359</a:t>
                      </a:r>
                      <a:endParaRPr kumimoji="0" lang="es-E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33</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sng" strike="noStrike" cap="none" normalizeH="0" baseline="0" smtClean="0">
                          <a:ln>
                            <a:noFill/>
                          </a:ln>
                          <a:solidFill>
                            <a:schemeClr val="tx1"/>
                          </a:solidFill>
                          <a:effectLst/>
                          <a:latin typeface="Arial" charset="0"/>
                        </a:rPr>
                        <a:t>4</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Total                 100</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8873371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6 Marcador de número de diapositiva"/>
          <p:cNvSpPr>
            <a:spLocks noGrp="1"/>
          </p:cNvSpPr>
          <p:nvPr>
            <p:ph type="sldNum" sz="quarter" idx="12"/>
          </p:nvPr>
        </p:nvSpPr>
        <p:spPr/>
        <p:txBody>
          <a:bodyPr/>
          <a:lstStyle/>
          <a:p>
            <a:fld id="{57034276-6624-44CF-9CCF-DEA154926C6F}" type="slidenum">
              <a:rPr lang="es-ES"/>
              <a:pPr/>
              <a:t>25</a:t>
            </a:fld>
            <a:endParaRPr lang="es-ES"/>
          </a:p>
        </p:txBody>
      </p:sp>
      <p:sp>
        <p:nvSpPr>
          <p:cNvPr id="30722" name="Rectangle 2"/>
          <p:cNvSpPr>
            <a:spLocks noGrp="1" noChangeArrowheads="1"/>
          </p:cNvSpPr>
          <p:nvPr>
            <p:ph type="title"/>
          </p:nvPr>
        </p:nvSpPr>
        <p:spPr/>
        <p:txBody>
          <a:bodyPr/>
          <a:lstStyle/>
          <a:p>
            <a:r>
              <a:rPr lang="es-MX"/>
              <a:t>Límites nominales</a:t>
            </a:r>
            <a:endParaRPr lang="es-ES"/>
          </a:p>
        </p:txBody>
      </p:sp>
      <p:sp>
        <p:nvSpPr>
          <p:cNvPr id="30723" name="Rectangle 3"/>
          <p:cNvSpPr>
            <a:spLocks noGrp="1" noChangeArrowheads="1"/>
          </p:cNvSpPr>
          <p:nvPr>
            <p:ph type="body" sz="half" idx="1"/>
          </p:nvPr>
        </p:nvSpPr>
        <p:spPr>
          <a:xfrm>
            <a:off x="914400" y="1600200"/>
            <a:ext cx="7689850" cy="892175"/>
          </a:xfrm>
        </p:spPr>
        <p:txBody>
          <a:bodyPr/>
          <a:lstStyle/>
          <a:p>
            <a:r>
              <a:rPr lang="es-MX" sz="2400"/>
              <a:t>Son los valores incluidos en cada clase</a:t>
            </a:r>
          </a:p>
          <a:p>
            <a:pPr lvl="1"/>
            <a:r>
              <a:rPr lang="es-MX" sz="2200"/>
              <a:t>Ejemplo 11</a:t>
            </a:r>
            <a:endParaRPr lang="es-ES" sz="2200"/>
          </a:p>
        </p:txBody>
      </p:sp>
      <p:graphicFrame>
        <p:nvGraphicFramePr>
          <p:cNvPr id="30752" name="Group 32"/>
          <p:cNvGraphicFramePr>
            <a:graphicFrameLocks noGrp="1"/>
          </p:cNvGraphicFramePr>
          <p:nvPr>
            <p:ph sz="half" idx="2"/>
          </p:nvPr>
        </p:nvGraphicFramePr>
        <p:xfrm>
          <a:off x="1187450" y="2781300"/>
          <a:ext cx="6911975" cy="3067050"/>
        </p:xfrm>
        <a:graphic>
          <a:graphicData uri="http://schemas.openxmlformats.org/drawingml/2006/table">
            <a:tbl>
              <a:tblPr/>
              <a:tblGrid>
                <a:gridCol w="2846388">
                  <a:extLst>
                    <a:ext uri="{9D8B030D-6E8A-4147-A177-3AD203B41FA5}">
                      <a16:colId xmlns:a16="http://schemas.microsoft.com/office/drawing/2014/main" val="20000"/>
                    </a:ext>
                  </a:extLst>
                </a:gridCol>
                <a:gridCol w="4065587">
                  <a:extLst>
                    <a:ext uri="{9D8B030D-6E8A-4147-A177-3AD203B41FA5}">
                      <a16:colId xmlns:a16="http://schemas.microsoft.com/office/drawing/2014/main" val="20001"/>
                    </a:ext>
                  </a:extLst>
                </a:gridCol>
              </a:tblGrid>
              <a:tr h="4762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Salario Semanal</a:t>
                      </a:r>
                      <a:endParaRPr kumimoji="0" lang="es-E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Numero de trabajadores (f)</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513013">
                <a:tc>
                  <a:txBody>
                    <a:bodyPr/>
                    <a:lstStyle/>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240-259</a:t>
                      </a:r>
                    </a:p>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260-279</a:t>
                      </a:r>
                    </a:p>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280-299</a:t>
                      </a:r>
                    </a:p>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300-319</a:t>
                      </a:r>
                    </a:p>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320-339</a:t>
                      </a:r>
                    </a:p>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340-359</a:t>
                      </a:r>
                      <a:endParaRPr kumimoji="0" lang="es-E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33</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sng" strike="noStrike" cap="none" normalizeH="0" baseline="0" smtClean="0">
                          <a:ln>
                            <a:noFill/>
                          </a:ln>
                          <a:solidFill>
                            <a:schemeClr val="tx1"/>
                          </a:solidFill>
                          <a:effectLst/>
                          <a:latin typeface="Arial" charset="0"/>
                        </a:rPr>
                        <a:t>4</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Total                 100</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4398972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6 Marcador de número de diapositiva"/>
          <p:cNvSpPr>
            <a:spLocks noGrp="1"/>
          </p:cNvSpPr>
          <p:nvPr>
            <p:ph type="sldNum" sz="quarter" idx="12"/>
          </p:nvPr>
        </p:nvSpPr>
        <p:spPr/>
        <p:txBody>
          <a:bodyPr/>
          <a:lstStyle/>
          <a:p>
            <a:fld id="{3B476AFA-EAB1-40F5-9C3C-E7223BBBF2E5}" type="slidenum">
              <a:rPr lang="es-ES"/>
              <a:pPr/>
              <a:t>26</a:t>
            </a:fld>
            <a:endParaRPr lang="es-ES"/>
          </a:p>
        </p:txBody>
      </p:sp>
      <p:sp>
        <p:nvSpPr>
          <p:cNvPr id="33794" name="Rectangle 2"/>
          <p:cNvSpPr>
            <a:spLocks noGrp="1" noChangeArrowheads="1"/>
          </p:cNvSpPr>
          <p:nvPr>
            <p:ph type="title"/>
          </p:nvPr>
        </p:nvSpPr>
        <p:spPr/>
        <p:txBody>
          <a:bodyPr/>
          <a:lstStyle/>
          <a:p>
            <a:r>
              <a:rPr lang="es-MX"/>
              <a:t>Limites exactos de clase </a:t>
            </a:r>
            <a:endParaRPr lang="es-ES"/>
          </a:p>
        </p:txBody>
      </p:sp>
      <p:sp>
        <p:nvSpPr>
          <p:cNvPr id="33795" name="Rectangle 3"/>
          <p:cNvSpPr>
            <a:spLocks noGrp="1" noChangeArrowheads="1"/>
          </p:cNvSpPr>
          <p:nvPr>
            <p:ph type="body" sz="half" idx="1"/>
          </p:nvPr>
        </p:nvSpPr>
        <p:spPr>
          <a:xfrm>
            <a:off x="914400" y="1600200"/>
            <a:ext cx="7761288" cy="1684338"/>
          </a:xfrm>
        </p:spPr>
        <p:txBody>
          <a:bodyPr/>
          <a:lstStyle/>
          <a:p>
            <a:r>
              <a:rPr lang="es-MX" sz="2400"/>
              <a:t>Son los puntos específicos que sirven para separar clases adyacentes en una escala de medición de variables continuas</a:t>
            </a:r>
          </a:p>
          <a:p>
            <a:pPr lvl="1"/>
            <a:r>
              <a:rPr lang="es-MX" sz="2200"/>
              <a:t>Ejemplo 12</a:t>
            </a:r>
            <a:endParaRPr lang="es-ES" sz="2200"/>
          </a:p>
        </p:txBody>
      </p:sp>
      <p:graphicFrame>
        <p:nvGraphicFramePr>
          <p:cNvPr id="33826" name="Group 34"/>
          <p:cNvGraphicFramePr>
            <a:graphicFrameLocks noGrp="1"/>
          </p:cNvGraphicFramePr>
          <p:nvPr>
            <p:ph sz="half" idx="2"/>
          </p:nvPr>
        </p:nvGraphicFramePr>
        <p:xfrm>
          <a:off x="1908175" y="3411538"/>
          <a:ext cx="5905500" cy="3048000"/>
        </p:xfrm>
        <a:graphic>
          <a:graphicData uri="http://schemas.openxmlformats.org/drawingml/2006/table">
            <a:tbl>
              <a:tblPr/>
              <a:tblGrid>
                <a:gridCol w="2952750">
                  <a:extLst>
                    <a:ext uri="{9D8B030D-6E8A-4147-A177-3AD203B41FA5}">
                      <a16:colId xmlns:a16="http://schemas.microsoft.com/office/drawing/2014/main" val="20000"/>
                    </a:ext>
                  </a:extLst>
                </a:gridCol>
                <a:gridCol w="2952750">
                  <a:extLst>
                    <a:ext uri="{9D8B030D-6E8A-4147-A177-3AD203B41FA5}">
                      <a16:colId xmlns:a16="http://schemas.microsoft.com/office/drawing/2014/main" val="20001"/>
                    </a:ext>
                  </a:extLst>
                </a:gridCol>
              </a:tblGrid>
              <a:tr h="72072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Salario semanal (límites nominales)</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Limites exactos de clase</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6033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240-259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260-279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280-299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300-319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320-339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340-359</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239.50-259.50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259.50-279.50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279.50-299.50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299.50-319.50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319.50-339.50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339.50-359.50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130102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5 Marcador de número de diapositiva"/>
          <p:cNvSpPr>
            <a:spLocks noGrp="1"/>
          </p:cNvSpPr>
          <p:nvPr>
            <p:ph type="sldNum" sz="quarter" idx="12"/>
          </p:nvPr>
        </p:nvSpPr>
        <p:spPr/>
        <p:txBody>
          <a:bodyPr/>
          <a:lstStyle/>
          <a:p>
            <a:fld id="{06221EB6-2637-44A3-B83E-2923FD923451}" type="slidenum">
              <a:rPr lang="es-ES"/>
              <a:pPr/>
              <a:t>27</a:t>
            </a:fld>
            <a:endParaRPr lang="es-ES"/>
          </a:p>
        </p:txBody>
      </p:sp>
      <p:sp>
        <p:nvSpPr>
          <p:cNvPr id="35842" name="Rectangle 2"/>
          <p:cNvSpPr>
            <a:spLocks noGrp="1" noChangeArrowheads="1"/>
          </p:cNvSpPr>
          <p:nvPr>
            <p:ph type="title"/>
          </p:nvPr>
        </p:nvSpPr>
        <p:spPr/>
        <p:txBody>
          <a:bodyPr/>
          <a:lstStyle/>
          <a:p>
            <a:r>
              <a:rPr lang="es-MX"/>
              <a:t>Punto medio de clase</a:t>
            </a:r>
            <a:endParaRPr lang="es-ES"/>
          </a:p>
        </p:txBody>
      </p:sp>
      <p:sp>
        <p:nvSpPr>
          <p:cNvPr id="35843" name="Rectangle 3"/>
          <p:cNvSpPr>
            <a:spLocks noGrp="1" noChangeArrowheads="1"/>
          </p:cNvSpPr>
          <p:nvPr>
            <p:ph type="body" idx="1"/>
          </p:nvPr>
        </p:nvSpPr>
        <p:spPr/>
        <p:txBody>
          <a:bodyPr/>
          <a:lstStyle/>
          <a:p>
            <a:r>
              <a:rPr lang="es-MX"/>
              <a:t>Se refiere a la suma del límite inferior de la clase con el límite superior dividido entre dos</a:t>
            </a:r>
          </a:p>
          <a:p>
            <a:pPr lvl="1"/>
            <a:r>
              <a:rPr lang="es-MX"/>
              <a:t>Ejemplo 13</a:t>
            </a:r>
            <a:endParaRPr lang="es-ES"/>
          </a:p>
        </p:txBody>
      </p:sp>
      <p:graphicFrame>
        <p:nvGraphicFramePr>
          <p:cNvPr id="35904" name="Group 64"/>
          <p:cNvGraphicFramePr>
            <a:graphicFrameLocks noGrp="1"/>
          </p:cNvGraphicFramePr>
          <p:nvPr/>
        </p:nvGraphicFramePr>
        <p:xfrm>
          <a:off x="1258888" y="3309938"/>
          <a:ext cx="7129462" cy="3075940"/>
        </p:xfrm>
        <a:graphic>
          <a:graphicData uri="http://schemas.openxmlformats.org/drawingml/2006/table">
            <a:tbl>
              <a:tblPr/>
              <a:tblGrid>
                <a:gridCol w="2808287">
                  <a:extLst>
                    <a:ext uri="{9D8B030D-6E8A-4147-A177-3AD203B41FA5}">
                      <a16:colId xmlns:a16="http://schemas.microsoft.com/office/drawing/2014/main" val="20000"/>
                    </a:ext>
                  </a:extLst>
                </a:gridCol>
                <a:gridCol w="2809875">
                  <a:extLst>
                    <a:ext uri="{9D8B030D-6E8A-4147-A177-3AD203B41FA5}">
                      <a16:colId xmlns:a16="http://schemas.microsoft.com/office/drawing/2014/main" val="20001"/>
                    </a:ext>
                  </a:extLst>
                </a:gridCol>
                <a:gridCol w="1511300">
                  <a:extLst>
                    <a:ext uri="{9D8B030D-6E8A-4147-A177-3AD203B41FA5}">
                      <a16:colId xmlns:a16="http://schemas.microsoft.com/office/drawing/2014/main" val="20002"/>
                    </a:ext>
                  </a:extLst>
                </a:gridCol>
              </a:tblGrid>
              <a:tr h="8509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Salario semanal (límites nominales)</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Limites exactos de clase</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Punto Medio</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7938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240-259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260-279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280-299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300-319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320-339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340-359</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239.50-259.50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259.50-279.50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279.50-299.50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299.50-319.50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319.50-339.50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339.50-359.50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$249.50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269.50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289.50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309.50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329.50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349.50</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2574251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1702C0C0-E2F8-46AC-9703-63F14DD166F1}" type="slidenum">
              <a:rPr lang="es-ES"/>
              <a:pPr/>
              <a:t>28</a:t>
            </a:fld>
            <a:endParaRPr lang="es-ES"/>
          </a:p>
        </p:txBody>
      </p:sp>
      <p:sp>
        <p:nvSpPr>
          <p:cNvPr id="40962" name="Rectangle 2"/>
          <p:cNvSpPr>
            <a:spLocks noGrp="1" noChangeArrowheads="1"/>
          </p:cNvSpPr>
          <p:nvPr>
            <p:ph type="title"/>
          </p:nvPr>
        </p:nvSpPr>
        <p:spPr/>
        <p:txBody>
          <a:bodyPr/>
          <a:lstStyle/>
          <a:p>
            <a:r>
              <a:rPr lang="es-MX"/>
              <a:t>Intervalo de clase</a:t>
            </a:r>
            <a:endParaRPr lang="es-ES"/>
          </a:p>
        </p:txBody>
      </p:sp>
      <p:sp>
        <p:nvSpPr>
          <p:cNvPr id="40963" name="Rectangle 3"/>
          <p:cNvSpPr>
            <a:spLocks noGrp="1" noChangeArrowheads="1"/>
          </p:cNvSpPr>
          <p:nvPr>
            <p:ph type="body" idx="1"/>
          </p:nvPr>
        </p:nvSpPr>
        <p:spPr>
          <a:xfrm>
            <a:off x="914400" y="1600200"/>
            <a:ext cx="7772400" cy="2620963"/>
          </a:xfrm>
        </p:spPr>
        <p:txBody>
          <a:bodyPr/>
          <a:lstStyle/>
          <a:p>
            <a:r>
              <a:rPr lang="es-MX"/>
              <a:t>Se identifica restando el limite exacto de clase inferior del limite exacto de la clase superior</a:t>
            </a:r>
          </a:p>
          <a:p>
            <a:pPr lvl="1"/>
            <a:r>
              <a:rPr lang="es-MX"/>
              <a:t>Ejemplo 14</a:t>
            </a:r>
          </a:p>
          <a:p>
            <a:pPr lvl="2"/>
            <a:r>
              <a:rPr lang="es-MX"/>
              <a:t>Intervalo de clase=259.50-239.50=20</a:t>
            </a:r>
          </a:p>
          <a:p>
            <a:pPr lvl="1"/>
            <a:endParaRPr lang="es-ES"/>
          </a:p>
        </p:txBody>
      </p:sp>
    </p:spTree>
    <p:extLst>
      <p:ext uri="{BB962C8B-B14F-4D97-AF65-F5344CB8AC3E}">
        <p14:creationId xmlns:p14="http://schemas.microsoft.com/office/powerpoint/2010/main" val="956133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2654DDA8-1C2B-4A69-88C8-F27E337598ED}" type="slidenum">
              <a:rPr lang="es-ES"/>
              <a:pPr/>
              <a:t>29</a:t>
            </a:fld>
            <a:endParaRPr lang="es-ES"/>
          </a:p>
        </p:txBody>
      </p:sp>
      <p:sp>
        <p:nvSpPr>
          <p:cNvPr id="41986" name="Rectangle 2"/>
          <p:cNvSpPr>
            <a:spLocks noGrp="1" noChangeArrowheads="1"/>
          </p:cNvSpPr>
          <p:nvPr>
            <p:ph type="title"/>
          </p:nvPr>
        </p:nvSpPr>
        <p:spPr/>
        <p:txBody>
          <a:bodyPr/>
          <a:lstStyle/>
          <a:p>
            <a:r>
              <a:rPr lang="es-MX"/>
              <a:t>Intervalo aproximado</a:t>
            </a:r>
            <a:endParaRPr lang="es-ES"/>
          </a:p>
        </p:txBody>
      </p:sp>
      <p:sp>
        <p:nvSpPr>
          <p:cNvPr id="41987" name="Rectangle 3"/>
          <p:cNvSpPr>
            <a:spLocks noGrp="1" noChangeArrowheads="1"/>
          </p:cNvSpPr>
          <p:nvPr>
            <p:ph type="body" sz="half" idx="1"/>
          </p:nvPr>
        </p:nvSpPr>
        <p:spPr>
          <a:xfrm>
            <a:off x="914400" y="1600200"/>
            <a:ext cx="7761288" cy="4530725"/>
          </a:xfrm>
        </p:spPr>
        <p:txBody>
          <a:bodyPr/>
          <a:lstStyle/>
          <a:p>
            <a:endParaRPr lang="es-MX" sz="2400"/>
          </a:p>
          <a:p>
            <a:endParaRPr lang="es-MX" sz="2400"/>
          </a:p>
          <a:p>
            <a:endParaRPr lang="es-MX" sz="2400"/>
          </a:p>
          <a:p>
            <a:r>
              <a:rPr lang="es-MX" sz="2400"/>
              <a:t>Ejemplo 15</a:t>
            </a:r>
          </a:p>
          <a:p>
            <a:pPr lvl="1"/>
            <a:r>
              <a:rPr lang="es-MX" sz="2200"/>
              <a:t>Intervalo aproximado=(360-240)/6=20</a:t>
            </a:r>
          </a:p>
          <a:p>
            <a:endParaRPr lang="es-ES" sz="2400"/>
          </a:p>
        </p:txBody>
      </p:sp>
      <p:graphicFrame>
        <p:nvGraphicFramePr>
          <p:cNvPr id="41990" name="Object 6"/>
          <p:cNvGraphicFramePr>
            <a:graphicFrameLocks noGrp="1" noChangeAspect="1"/>
          </p:cNvGraphicFramePr>
          <p:nvPr>
            <p:ph sz="half" idx="2"/>
          </p:nvPr>
        </p:nvGraphicFramePr>
        <p:xfrm>
          <a:off x="971550" y="1773238"/>
          <a:ext cx="7632700" cy="842962"/>
        </p:xfrm>
        <a:graphic>
          <a:graphicData uri="http://schemas.openxmlformats.org/presentationml/2006/ole">
            <mc:AlternateContent xmlns:mc="http://schemas.openxmlformats.org/markup-compatibility/2006">
              <mc:Choice xmlns:v="urn:schemas-microsoft-com:vml" Requires="v">
                <p:oleObj spid="_x0000_s67591" name="Ecuación" r:id="rId3" imgW="3225600" imgH="355320" progId="Equation.3">
                  <p:embed/>
                </p:oleObj>
              </mc:Choice>
              <mc:Fallback>
                <p:oleObj name="Ecuación" r:id="rId3" imgW="3225600" imgH="3553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1773238"/>
                        <a:ext cx="7632700" cy="8429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9189413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p:txBody>
          <a:bodyPr/>
          <a:lstStyle/>
          <a:p>
            <a:r>
              <a:rPr lang="es-MX" smtClean="0"/>
              <a:t>Objetivo</a:t>
            </a:r>
            <a:endParaRPr lang="es-ES" smtClean="0"/>
          </a:p>
        </p:txBody>
      </p:sp>
      <p:sp>
        <p:nvSpPr>
          <p:cNvPr id="199683" name="Rectangle 3"/>
          <p:cNvSpPr>
            <a:spLocks noGrp="1" noChangeArrowheads="1"/>
          </p:cNvSpPr>
          <p:nvPr>
            <p:ph type="body" idx="1"/>
          </p:nvPr>
        </p:nvSpPr>
        <p:spPr/>
        <p:txBody>
          <a:bodyPr/>
          <a:lstStyle/>
          <a:p>
            <a:r>
              <a:rPr lang="es-MX" sz="2400" smtClean="0"/>
              <a:t>Proporcionar las  herramientas fundamentales para que sean capaz de organizar, analizar e interpretar adecuadamente los cuadros estadísticos y gráficos; establecer conclusiones a partir de la lectura de los mismos y puedan identificar e interpretar los principales estimadores estadísticos, así como aplicar las técnicas estadísticas adecuadas, establecer conclusiones a partir de resultados, cuya finalidad es la toma de decisiones en aquellas situaciones que se tiene incertidumbre de realidades desconocidas.</a:t>
            </a:r>
            <a:endParaRPr lang="es-ES" sz="2400" smtClean="0"/>
          </a:p>
        </p:txBody>
      </p:sp>
    </p:spTree>
    <p:extLst>
      <p:ext uri="{BB962C8B-B14F-4D97-AF65-F5344CB8AC3E}">
        <p14:creationId xmlns:p14="http://schemas.microsoft.com/office/powerpoint/2010/main" val="9875752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6 Marcador de número de diapositiva"/>
          <p:cNvSpPr>
            <a:spLocks noGrp="1"/>
          </p:cNvSpPr>
          <p:nvPr>
            <p:ph type="sldNum" sz="quarter" idx="12"/>
          </p:nvPr>
        </p:nvSpPr>
        <p:spPr/>
        <p:txBody>
          <a:bodyPr/>
          <a:lstStyle/>
          <a:p>
            <a:fld id="{EB73ECDF-3F85-44E7-ABDB-34C53D492321}" type="slidenum">
              <a:rPr lang="es-ES"/>
              <a:pPr/>
              <a:t>30</a:t>
            </a:fld>
            <a:endParaRPr lang="es-ES"/>
          </a:p>
        </p:txBody>
      </p:sp>
      <p:sp>
        <p:nvSpPr>
          <p:cNvPr id="45058" name="Rectangle 2"/>
          <p:cNvSpPr>
            <a:spLocks noGrp="1" noChangeArrowheads="1"/>
          </p:cNvSpPr>
          <p:nvPr>
            <p:ph type="title"/>
          </p:nvPr>
        </p:nvSpPr>
        <p:spPr/>
        <p:txBody>
          <a:bodyPr/>
          <a:lstStyle/>
          <a:p>
            <a:r>
              <a:rPr lang="es-MX"/>
              <a:t>Histograma de frecuencias</a:t>
            </a:r>
            <a:endParaRPr lang="es-ES"/>
          </a:p>
        </p:txBody>
      </p:sp>
      <p:sp>
        <p:nvSpPr>
          <p:cNvPr id="45059" name="Rectangle 3"/>
          <p:cNvSpPr>
            <a:spLocks noGrp="1" noChangeArrowheads="1"/>
          </p:cNvSpPr>
          <p:nvPr>
            <p:ph type="body" sz="half" idx="1"/>
          </p:nvPr>
        </p:nvSpPr>
        <p:spPr>
          <a:xfrm>
            <a:off x="914400" y="1600200"/>
            <a:ext cx="7689850" cy="2044700"/>
          </a:xfrm>
        </p:spPr>
        <p:txBody>
          <a:bodyPr/>
          <a:lstStyle/>
          <a:p>
            <a:r>
              <a:rPr lang="es-MX" sz="2400"/>
              <a:t>Un histograma es una gráfica de barras de distribución de frecuencias, se acostumbra a colocar los límites exactos</a:t>
            </a:r>
          </a:p>
          <a:p>
            <a:pPr lvl="1"/>
            <a:r>
              <a:rPr lang="es-MX" sz="2200"/>
              <a:t>Ejemplo 16</a:t>
            </a:r>
            <a:endParaRPr lang="es-ES" sz="2200"/>
          </a:p>
        </p:txBody>
      </p:sp>
      <p:graphicFrame>
        <p:nvGraphicFramePr>
          <p:cNvPr id="45060" name="Object 4"/>
          <p:cNvGraphicFramePr>
            <a:graphicFrameLocks noGrp="1" noChangeAspect="1"/>
          </p:cNvGraphicFramePr>
          <p:nvPr>
            <p:ph sz="half" idx="2"/>
          </p:nvPr>
        </p:nvGraphicFramePr>
        <p:xfrm>
          <a:off x="2936875" y="3716338"/>
          <a:ext cx="3798888" cy="2540000"/>
        </p:xfrm>
        <a:graphic>
          <a:graphicData uri="http://schemas.openxmlformats.org/presentationml/2006/ole">
            <mc:AlternateContent xmlns:mc="http://schemas.openxmlformats.org/markup-compatibility/2006">
              <mc:Choice xmlns:v="urn:schemas-microsoft-com:vml" Requires="v">
                <p:oleObj spid="_x0000_s68615" name="Gráfico" r:id="rId3" imgW="6096000" imgH="4076700" progId="MSGraph.Chart.8">
                  <p:embed followColorScheme="full"/>
                </p:oleObj>
              </mc:Choice>
              <mc:Fallback>
                <p:oleObj name="Gráfico" r:id="rId3" imgW="6096000" imgH="4076700" progId="MSGraph.Chart.8">
                  <p:embed followColorScheme="full"/>
                  <p:pic>
                    <p:nvPicPr>
                      <p:cNvPr id="0" name=""/>
                      <p:cNvPicPr>
                        <a:picLocks noChangeAspect="1" noChangeArrowheads="1"/>
                      </p:cNvPicPr>
                      <p:nvPr/>
                    </p:nvPicPr>
                    <p:blipFill>
                      <a:blip r:embed="rId4"/>
                      <a:srcRect/>
                      <a:stretch>
                        <a:fillRect/>
                      </a:stretch>
                    </p:blipFill>
                    <p:spPr bwMode="auto">
                      <a:xfrm>
                        <a:off x="2936875" y="3716338"/>
                        <a:ext cx="3798888" cy="2540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5062" name="Text Box 6"/>
          <p:cNvSpPr txBox="1">
            <a:spLocks noChangeArrowheads="1"/>
          </p:cNvSpPr>
          <p:nvPr/>
        </p:nvSpPr>
        <p:spPr bwMode="auto">
          <a:xfrm>
            <a:off x="2987675" y="6064250"/>
            <a:ext cx="3960813" cy="214313"/>
          </a:xfrm>
          <a:prstGeom prst="rect">
            <a:avLst/>
          </a:prstGeom>
          <a:noFill/>
          <a:ln w="9525">
            <a:noFill/>
            <a:miter lim="800000"/>
            <a:headEnd/>
            <a:tailEnd/>
          </a:ln>
          <a:effectLst/>
        </p:spPr>
        <p:txBody>
          <a:bodyPr>
            <a:spAutoFit/>
          </a:bodyPr>
          <a:lstStyle/>
          <a:p>
            <a:pPr>
              <a:spcBef>
                <a:spcPct val="50000"/>
              </a:spcBef>
            </a:pPr>
            <a:r>
              <a:rPr lang="es-MX" sz="800"/>
              <a:t>239.50           259.50        279.50         299.50        319.50           339.50       359.50</a:t>
            </a:r>
            <a:endParaRPr lang="es-ES" sz="800"/>
          </a:p>
        </p:txBody>
      </p:sp>
    </p:spTree>
    <p:extLst>
      <p:ext uri="{BB962C8B-B14F-4D97-AF65-F5344CB8AC3E}">
        <p14:creationId xmlns:p14="http://schemas.microsoft.com/office/powerpoint/2010/main" val="31722346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1B59FC62-2995-4433-B051-19B1A2E34009}" type="slidenum">
              <a:rPr lang="es-ES"/>
              <a:pPr/>
              <a:t>31</a:t>
            </a:fld>
            <a:endParaRPr lang="es-ES"/>
          </a:p>
        </p:txBody>
      </p:sp>
      <p:sp>
        <p:nvSpPr>
          <p:cNvPr id="47106" name="Rectangle 2"/>
          <p:cNvSpPr>
            <a:spLocks noGrp="1" noChangeArrowheads="1"/>
          </p:cNvSpPr>
          <p:nvPr>
            <p:ph type="title"/>
          </p:nvPr>
        </p:nvSpPr>
        <p:spPr/>
        <p:txBody>
          <a:bodyPr/>
          <a:lstStyle/>
          <a:p>
            <a:r>
              <a:rPr lang="es-MX"/>
              <a:t>Polígono de frecuencias</a:t>
            </a:r>
            <a:endParaRPr lang="es-ES"/>
          </a:p>
        </p:txBody>
      </p:sp>
      <p:sp>
        <p:nvSpPr>
          <p:cNvPr id="47107" name="Rectangle 3"/>
          <p:cNvSpPr>
            <a:spLocks noGrp="1" noChangeArrowheads="1"/>
          </p:cNvSpPr>
          <p:nvPr>
            <p:ph type="body" sz="half" idx="1"/>
          </p:nvPr>
        </p:nvSpPr>
        <p:spPr>
          <a:xfrm>
            <a:off x="914400" y="1600200"/>
            <a:ext cx="7761288" cy="1757363"/>
          </a:xfrm>
        </p:spPr>
        <p:txBody>
          <a:bodyPr/>
          <a:lstStyle/>
          <a:p>
            <a:r>
              <a:rPr lang="es-MX" sz="2400"/>
              <a:t>Es una gráfica de líneas de distribución de frecuencias, suele identificarse el punto medio de cada clase</a:t>
            </a:r>
          </a:p>
          <a:p>
            <a:pPr lvl="1"/>
            <a:r>
              <a:rPr lang="es-MX" sz="2200"/>
              <a:t>Ejemplo 17</a:t>
            </a:r>
            <a:endParaRPr lang="es-ES" sz="2200"/>
          </a:p>
        </p:txBody>
      </p:sp>
      <p:graphicFrame>
        <p:nvGraphicFramePr>
          <p:cNvPr id="47108" name="Object 4"/>
          <p:cNvGraphicFramePr>
            <a:graphicFrameLocks noGrp="1" noChangeAspect="1"/>
          </p:cNvGraphicFramePr>
          <p:nvPr>
            <p:ph sz="half" idx="2"/>
          </p:nvPr>
        </p:nvGraphicFramePr>
        <p:xfrm>
          <a:off x="2771775" y="3429000"/>
          <a:ext cx="3798888" cy="2540000"/>
        </p:xfrm>
        <a:graphic>
          <a:graphicData uri="http://schemas.openxmlformats.org/presentationml/2006/ole">
            <mc:AlternateContent xmlns:mc="http://schemas.openxmlformats.org/markup-compatibility/2006">
              <mc:Choice xmlns:v="urn:schemas-microsoft-com:vml" Requires="v">
                <p:oleObj spid="_x0000_s69639" name="Gráfico" r:id="rId3" imgW="6096000" imgH="4076700" progId="MSGraph.Chart.8">
                  <p:embed followColorScheme="full"/>
                </p:oleObj>
              </mc:Choice>
              <mc:Fallback>
                <p:oleObj name="Gráfico" r:id="rId3" imgW="6096000" imgH="4076700" progId="MSGraph.Chart.8">
                  <p:embed followColorScheme="full"/>
                  <p:pic>
                    <p:nvPicPr>
                      <p:cNvPr id="0" name=""/>
                      <p:cNvPicPr>
                        <a:picLocks noChangeAspect="1" noChangeArrowheads="1"/>
                      </p:cNvPicPr>
                      <p:nvPr/>
                    </p:nvPicPr>
                    <p:blipFill>
                      <a:blip r:embed="rId4"/>
                      <a:srcRect/>
                      <a:stretch>
                        <a:fillRect/>
                      </a:stretch>
                    </p:blipFill>
                    <p:spPr bwMode="auto">
                      <a:xfrm>
                        <a:off x="2771775" y="3429000"/>
                        <a:ext cx="3798888" cy="2540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92930091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CD01BB84-6BC6-4D54-A873-A14DE86787D0}" type="slidenum">
              <a:rPr lang="es-ES"/>
              <a:pPr/>
              <a:t>32</a:t>
            </a:fld>
            <a:endParaRPr lang="es-ES"/>
          </a:p>
        </p:txBody>
      </p:sp>
      <p:sp>
        <p:nvSpPr>
          <p:cNvPr id="49154" name="Rectangle 2"/>
          <p:cNvSpPr>
            <a:spLocks noGrp="1" noChangeArrowheads="1"/>
          </p:cNvSpPr>
          <p:nvPr>
            <p:ph type="title"/>
          </p:nvPr>
        </p:nvSpPr>
        <p:spPr/>
        <p:txBody>
          <a:bodyPr/>
          <a:lstStyle/>
          <a:p>
            <a:r>
              <a:rPr lang="es-MX"/>
              <a:t>Curva de frecuencias</a:t>
            </a:r>
            <a:endParaRPr lang="es-ES"/>
          </a:p>
        </p:txBody>
      </p:sp>
      <p:sp>
        <p:nvSpPr>
          <p:cNvPr id="49155" name="Rectangle 3"/>
          <p:cNvSpPr>
            <a:spLocks noGrp="1" noChangeArrowheads="1"/>
          </p:cNvSpPr>
          <p:nvPr>
            <p:ph type="body" sz="half" idx="1"/>
          </p:nvPr>
        </p:nvSpPr>
        <p:spPr>
          <a:xfrm>
            <a:off x="914400" y="1600200"/>
            <a:ext cx="7689850" cy="1541463"/>
          </a:xfrm>
        </p:spPr>
        <p:txBody>
          <a:bodyPr/>
          <a:lstStyle/>
          <a:p>
            <a:r>
              <a:rPr lang="es-MX" sz="2400"/>
              <a:t>Es un polígono de frecuencias pero suavizado</a:t>
            </a:r>
          </a:p>
          <a:p>
            <a:pPr lvl="1"/>
            <a:r>
              <a:rPr lang="es-MX" sz="2200"/>
              <a:t>Ejemplo 18</a:t>
            </a:r>
            <a:endParaRPr lang="es-ES" sz="2200"/>
          </a:p>
        </p:txBody>
      </p:sp>
      <p:graphicFrame>
        <p:nvGraphicFramePr>
          <p:cNvPr id="49156" name="Object 4"/>
          <p:cNvGraphicFramePr>
            <a:graphicFrameLocks noGrp="1" noChangeAspect="1"/>
          </p:cNvGraphicFramePr>
          <p:nvPr>
            <p:ph sz="half" idx="2"/>
          </p:nvPr>
        </p:nvGraphicFramePr>
        <p:xfrm>
          <a:off x="2051050" y="3186113"/>
          <a:ext cx="5041900" cy="3360737"/>
        </p:xfrm>
        <a:graphic>
          <a:graphicData uri="http://schemas.openxmlformats.org/presentationml/2006/ole">
            <mc:AlternateContent xmlns:mc="http://schemas.openxmlformats.org/markup-compatibility/2006">
              <mc:Choice xmlns:v="urn:schemas-microsoft-com:vml" Requires="v">
                <p:oleObj spid="_x0000_s70663" name="Gráfico" r:id="rId3" imgW="6086649" imgH="4057650" progId="MSGraph.Chart.8">
                  <p:embed followColorScheme="full"/>
                </p:oleObj>
              </mc:Choice>
              <mc:Fallback>
                <p:oleObj name="Gráfico" r:id="rId3" imgW="6086649" imgH="4057650" progId="MSGraph.Chart.8">
                  <p:embed followColorScheme="full"/>
                  <p:pic>
                    <p:nvPicPr>
                      <p:cNvPr id="0" name=""/>
                      <p:cNvPicPr>
                        <a:picLocks noChangeAspect="1" noChangeArrowheads="1"/>
                      </p:cNvPicPr>
                      <p:nvPr/>
                    </p:nvPicPr>
                    <p:blipFill>
                      <a:blip r:embed="rId4"/>
                      <a:srcRect/>
                      <a:stretch>
                        <a:fillRect/>
                      </a:stretch>
                    </p:blipFill>
                    <p:spPr bwMode="auto">
                      <a:xfrm>
                        <a:off x="2051050" y="3186113"/>
                        <a:ext cx="5041900" cy="33607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1420977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2461E441-FCBE-4B50-9121-69621D9074F6}" type="slidenum">
              <a:rPr lang="es-ES"/>
              <a:pPr/>
              <a:t>33</a:t>
            </a:fld>
            <a:endParaRPr lang="es-ES"/>
          </a:p>
        </p:txBody>
      </p:sp>
      <p:sp>
        <p:nvSpPr>
          <p:cNvPr id="51202" name="Rectangle 2"/>
          <p:cNvSpPr>
            <a:spLocks noGrp="1" noChangeArrowheads="1"/>
          </p:cNvSpPr>
          <p:nvPr>
            <p:ph type="title"/>
          </p:nvPr>
        </p:nvSpPr>
        <p:spPr/>
        <p:txBody>
          <a:bodyPr/>
          <a:lstStyle/>
          <a:p>
            <a:r>
              <a:rPr lang="es-MX"/>
              <a:t>Curtosis</a:t>
            </a:r>
            <a:endParaRPr lang="es-ES"/>
          </a:p>
        </p:txBody>
      </p:sp>
      <p:sp>
        <p:nvSpPr>
          <p:cNvPr id="51203" name="Rectangle 3"/>
          <p:cNvSpPr>
            <a:spLocks noGrp="1" noChangeArrowheads="1"/>
          </p:cNvSpPr>
          <p:nvPr>
            <p:ph type="body" idx="1"/>
          </p:nvPr>
        </p:nvSpPr>
        <p:spPr/>
        <p:txBody>
          <a:bodyPr/>
          <a:lstStyle/>
          <a:p>
            <a:r>
              <a:rPr lang="es-MX"/>
              <a:t>Platicurtica: Plana, con las observaciones distribuidas en forma relativamente pareja</a:t>
            </a:r>
          </a:p>
          <a:p>
            <a:r>
              <a:rPr lang="es-MX"/>
              <a:t>Leptocurtica: Afilada, con las observaciones concentradas en un estrecho rango de valores</a:t>
            </a:r>
          </a:p>
          <a:p>
            <a:r>
              <a:rPr lang="es-MX"/>
              <a:t>Mesocurtica: Ni plana ni afilada</a:t>
            </a:r>
            <a:endParaRPr lang="es-ES"/>
          </a:p>
        </p:txBody>
      </p:sp>
      <p:pic>
        <p:nvPicPr>
          <p:cNvPr id="51204" name="Picture 4" descr="Foto_090306_003"/>
          <p:cNvPicPr>
            <a:picLocks noChangeAspect="1" noChangeArrowheads="1"/>
          </p:cNvPicPr>
          <p:nvPr/>
        </p:nvPicPr>
        <p:blipFill>
          <a:blip r:embed="rId2" cstate="print"/>
          <a:srcRect l="3932" t="56320" r="3932" b="10588"/>
          <a:stretch>
            <a:fillRect/>
          </a:stretch>
        </p:blipFill>
        <p:spPr bwMode="auto">
          <a:xfrm>
            <a:off x="1979613" y="4724400"/>
            <a:ext cx="5616575" cy="1512888"/>
          </a:xfrm>
          <a:prstGeom prst="rect">
            <a:avLst/>
          </a:prstGeom>
          <a:noFill/>
        </p:spPr>
      </p:pic>
    </p:spTree>
    <p:extLst>
      <p:ext uri="{BB962C8B-B14F-4D97-AF65-F5344CB8AC3E}">
        <p14:creationId xmlns:p14="http://schemas.microsoft.com/office/powerpoint/2010/main" val="21060749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8E6C1FD6-2996-4A1E-97AB-C08578879B38}" type="slidenum">
              <a:rPr lang="es-ES"/>
              <a:pPr/>
              <a:t>34</a:t>
            </a:fld>
            <a:endParaRPr lang="es-ES"/>
          </a:p>
        </p:txBody>
      </p:sp>
      <p:sp>
        <p:nvSpPr>
          <p:cNvPr id="52226" name="Rectangle 2"/>
          <p:cNvSpPr>
            <a:spLocks noGrp="1" noChangeArrowheads="1"/>
          </p:cNvSpPr>
          <p:nvPr>
            <p:ph type="title"/>
          </p:nvPr>
        </p:nvSpPr>
        <p:spPr/>
        <p:txBody>
          <a:bodyPr/>
          <a:lstStyle/>
          <a:p>
            <a:r>
              <a:rPr lang="es-MX"/>
              <a:t>Asimetría</a:t>
            </a:r>
            <a:endParaRPr lang="es-ES"/>
          </a:p>
        </p:txBody>
      </p:sp>
      <p:sp>
        <p:nvSpPr>
          <p:cNvPr id="52227" name="Rectangle 3"/>
          <p:cNvSpPr>
            <a:spLocks noGrp="1" noChangeArrowheads="1"/>
          </p:cNvSpPr>
          <p:nvPr>
            <p:ph type="body" idx="1"/>
          </p:nvPr>
        </p:nvSpPr>
        <p:spPr/>
        <p:txBody>
          <a:bodyPr/>
          <a:lstStyle/>
          <a:p>
            <a:r>
              <a:rPr lang="es-MX"/>
              <a:t>Asimétrica negativa</a:t>
            </a:r>
          </a:p>
          <a:p>
            <a:r>
              <a:rPr lang="es-MX"/>
              <a:t>Simétrica</a:t>
            </a:r>
          </a:p>
          <a:p>
            <a:r>
              <a:rPr lang="es-MX"/>
              <a:t>Asimétrica positiva</a:t>
            </a:r>
            <a:endParaRPr lang="es-ES"/>
          </a:p>
        </p:txBody>
      </p:sp>
      <p:pic>
        <p:nvPicPr>
          <p:cNvPr id="52228" name="Picture 4" descr="Foto_090306_003"/>
          <p:cNvPicPr>
            <a:picLocks noChangeAspect="1" noChangeArrowheads="1"/>
          </p:cNvPicPr>
          <p:nvPr/>
        </p:nvPicPr>
        <p:blipFill>
          <a:blip r:embed="rId2" cstate="print"/>
          <a:srcRect l="3932" t="9062" r="3932" b="50972"/>
          <a:stretch>
            <a:fillRect/>
          </a:stretch>
        </p:blipFill>
        <p:spPr bwMode="auto">
          <a:xfrm>
            <a:off x="1619250" y="3429000"/>
            <a:ext cx="5616575" cy="1827213"/>
          </a:xfrm>
          <a:prstGeom prst="rect">
            <a:avLst/>
          </a:prstGeom>
          <a:noFill/>
        </p:spPr>
      </p:pic>
    </p:spTree>
    <p:extLst>
      <p:ext uri="{BB962C8B-B14F-4D97-AF65-F5344CB8AC3E}">
        <p14:creationId xmlns:p14="http://schemas.microsoft.com/office/powerpoint/2010/main" val="258855444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5 Marcador de número de diapositiva"/>
          <p:cNvSpPr>
            <a:spLocks noGrp="1"/>
          </p:cNvSpPr>
          <p:nvPr>
            <p:ph type="sldNum" sz="quarter" idx="12"/>
          </p:nvPr>
        </p:nvSpPr>
        <p:spPr/>
        <p:txBody>
          <a:bodyPr/>
          <a:lstStyle/>
          <a:p>
            <a:fld id="{7A1EECF9-19A4-4B25-8E1B-2D47C4B0EE07}" type="slidenum">
              <a:rPr lang="es-ES"/>
              <a:pPr/>
              <a:t>35</a:t>
            </a:fld>
            <a:endParaRPr lang="es-ES"/>
          </a:p>
        </p:txBody>
      </p:sp>
      <p:sp>
        <p:nvSpPr>
          <p:cNvPr id="53250" name="Rectangle 2"/>
          <p:cNvSpPr>
            <a:spLocks noGrp="1" noChangeArrowheads="1"/>
          </p:cNvSpPr>
          <p:nvPr>
            <p:ph type="title"/>
          </p:nvPr>
        </p:nvSpPr>
        <p:spPr/>
        <p:txBody>
          <a:bodyPr/>
          <a:lstStyle/>
          <a:p>
            <a:r>
              <a:rPr lang="es-MX"/>
              <a:t>Frecuencias acumuladas</a:t>
            </a:r>
            <a:endParaRPr lang="es-ES"/>
          </a:p>
        </p:txBody>
      </p:sp>
      <p:sp>
        <p:nvSpPr>
          <p:cNvPr id="53251" name="Rectangle 3"/>
          <p:cNvSpPr>
            <a:spLocks noGrp="1" noChangeArrowheads="1"/>
          </p:cNvSpPr>
          <p:nvPr>
            <p:ph type="body" idx="1"/>
          </p:nvPr>
        </p:nvSpPr>
        <p:spPr>
          <a:xfrm>
            <a:off x="914400" y="1600200"/>
            <a:ext cx="7772400" cy="1397000"/>
          </a:xfrm>
        </p:spPr>
        <p:txBody>
          <a:bodyPr/>
          <a:lstStyle/>
          <a:p>
            <a:pPr>
              <a:lnSpc>
                <a:spcPct val="80000"/>
              </a:lnSpc>
            </a:pPr>
            <a:r>
              <a:rPr lang="es-MX" sz="2400"/>
              <a:t>Identifica el número acumulado de observaciones incluidas bajo el límite exacto superior de cada clase de la distribución</a:t>
            </a:r>
          </a:p>
          <a:p>
            <a:pPr lvl="1">
              <a:lnSpc>
                <a:spcPct val="80000"/>
              </a:lnSpc>
            </a:pPr>
            <a:r>
              <a:rPr lang="es-MX" sz="2200"/>
              <a:t>Ejemplo 19</a:t>
            </a:r>
            <a:endParaRPr lang="es-ES" sz="2200"/>
          </a:p>
        </p:txBody>
      </p:sp>
      <p:graphicFrame>
        <p:nvGraphicFramePr>
          <p:cNvPr id="53292" name="Group 44"/>
          <p:cNvGraphicFramePr>
            <a:graphicFrameLocks noGrp="1"/>
          </p:cNvGraphicFramePr>
          <p:nvPr/>
        </p:nvGraphicFramePr>
        <p:xfrm>
          <a:off x="684213" y="3213100"/>
          <a:ext cx="8135937" cy="3230880"/>
        </p:xfrm>
        <a:graphic>
          <a:graphicData uri="http://schemas.openxmlformats.org/drawingml/2006/table">
            <a:tbl>
              <a:tblPr/>
              <a:tblGrid>
                <a:gridCol w="2441575">
                  <a:extLst>
                    <a:ext uri="{9D8B030D-6E8A-4147-A177-3AD203B41FA5}">
                      <a16:colId xmlns:a16="http://schemas.microsoft.com/office/drawing/2014/main" val="20000"/>
                    </a:ext>
                  </a:extLst>
                </a:gridCol>
                <a:gridCol w="2101850">
                  <a:extLst>
                    <a:ext uri="{9D8B030D-6E8A-4147-A177-3AD203B41FA5}">
                      <a16:colId xmlns:a16="http://schemas.microsoft.com/office/drawing/2014/main" val="20001"/>
                    </a:ext>
                  </a:extLst>
                </a:gridCol>
                <a:gridCol w="1936750">
                  <a:extLst>
                    <a:ext uri="{9D8B030D-6E8A-4147-A177-3AD203B41FA5}">
                      <a16:colId xmlns:a16="http://schemas.microsoft.com/office/drawing/2014/main" val="20002"/>
                    </a:ext>
                  </a:extLst>
                </a:gridCol>
                <a:gridCol w="1655762">
                  <a:extLst>
                    <a:ext uri="{9D8B030D-6E8A-4147-A177-3AD203B41FA5}">
                      <a16:colId xmlns:a16="http://schemas.microsoft.com/office/drawing/2014/main" val="20003"/>
                    </a:ext>
                  </a:extLst>
                </a:gridCol>
              </a:tblGrid>
              <a:tr h="8509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Salario semanal (límites nominales)</a:t>
                      </a:r>
                      <a:endParaRPr kumimoji="0" lang="es-E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Limites exactos de clase superior</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Número de trabajadores</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Frecuencias acumuladas</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7938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240-259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260-279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280-299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300-319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320-339</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340-359</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259.50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279.50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299.50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319.50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339.50</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	359.50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33</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4</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20+7=27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33+27=60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25+60=85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85+11=96</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96+4=100</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6904838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4C1CB2AF-3963-426C-A14B-ED30E76D9557}" type="slidenum">
              <a:rPr lang="es-ES"/>
              <a:pPr/>
              <a:t>36</a:t>
            </a:fld>
            <a:endParaRPr lang="es-ES"/>
          </a:p>
        </p:txBody>
      </p:sp>
      <p:sp>
        <p:nvSpPr>
          <p:cNvPr id="55298" name="Rectangle 2"/>
          <p:cNvSpPr>
            <a:spLocks noGrp="1" noChangeArrowheads="1"/>
          </p:cNvSpPr>
          <p:nvPr>
            <p:ph type="title"/>
          </p:nvPr>
        </p:nvSpPr>
        <p:spPr/>
        <p:txBody>
          <a:bodyPr/>
          <a:lstStyle/>
          <a:p>
            <a:r>
              <a:rPr lang="es-MX"/>
              <a:t>Ojiva</a:t>
            </a:r>
            <a:endParaRPr lang="es-ES"/>
          </a:p>
        </p:txBody>
      </p:sp>
      <p:sp>
        <p:nvSpPr>
          <p:cNvPr id="55299" name="Rectangle 3"/>
          <p:cNvSpPr>
            <a:spLocks noGrp="1" noChangeArrowheads="1"/>
          </p:cNvSpPr>
          <p:nvPr>
            <p:ph type="body" idx="1"/>
          </p:nvPr>
        </p:nvSpPr>
        <p:spPr/>
        <p:txBody>
          <a:bodyPr/>
          <a:lstStyle/>
          <a:p>
            <a:r>
              <a:rPr lang="es-MX"/>
              <a:t>Se le denomina a la gráfica de una distribución de frecuencias acumuladas</a:t>
            </a:r>
            <a:endParaRPr lang="es-ES"/>
          </a:p>
        </p:txBody>
      </p:sp>
      <p:graphicFrame>
        <p:nvGraphicFramePr>
          <p:cNvPr id="55300" name="Object 4"/>
          <p:cNvGraphicFramePr>
            <a:graphicFrameLocks noChangeAspect="1"/>
          </p:cNvGraphicFramePr>
          <p:nvPr/>
        </p:nvGraphicFramePr>
        <p:xfrm>
          <a:off x="1876425" y="2659063"/>
          <a:ext cx="5738813" cy="3754437"/>
        </p:xfrm>
        <a:graphic>
          <a:graphicData uri="http://schemas.openxmlformats.org/presentationml/2006/ole">
            <mc:AlternateContent xmlns:mc="http://schemas.openxmlformats.org/markup-compatibility/2006">
              <mc:Choice xmlns:v="urn:schemas-microsoft-com:vml" Requires="v">
                <p:oleObj spid="_x0000_s71687" name="Gráfico" r:id="rId3" imgW="5753257" imgH="3762555" progId="MSGraph.Chart.8">
                  <p:embed followColorScheme="full"/>
                </p:oleObj>
              </mc:Choice>
              <mc:Fallback>
                <p:oleObj name="Gráfico" r:id="rId3" imgW="5753257" imgH="3762555" progId="MSGraph.Chart.8">
                  <p:embed followColorScheme="full"/>
                  <p:pic>
                    <p:nvPicPr>
                      <p:cNvPr id="0" name=""/>
                      <p:cNvPicPr>
                        <a:picLocks noChangeAspect="1" noChangeArrowheads="1"/>
                      </p:cNvPicPr>
                      <p:nvPr/>
                    </p:nvPicPr>
                    <p:blipFill>
                      <a:blip r:embed="rId4"/>
                      <a:srcRect/>
                      <a:stretch>
                        <a:fillRect/>
                      </a:stretch>
                    </p:blipFill>
                    <p:spPr bwMode="auto">
                      <a:xfrm>
                        <a:off x="1876425" y="2659063"/>
                        <a:ext cx="5738813" cy="3754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3864159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3EEF3C39-DE10-407A-BBEF-25FC2C80283B}" type="slidenum">
              <a:rPr lang="es-ES"/>
              <a:pPr/>
              <a:t>37</a:t>
            </a:fld>
            <a:endParaRPr lang="es-ES"/>
          </a:p>
        </p:txBody>
      </p:sp>
      <p:sp>
        <p:nvSpPr>
          <p:cNvPr id="57346" name="Rectangle 2"/>
          <p:cNvSpPr>
            <a:spLocks noGrp="1" noChangeArrowheads="1"/>
          </p:cNvSpPr>
          <p:nvPr>
            <p:ph type="title"/>
          </p:nvPr>
        </p:nvSpPr>
        <p:spPr/>
        <p:txBody>
          <a:bodyPr/>
          <a:lstStyle/>
          <a:p>
            <a:r>
              <a:rPr lang="es-MX"/>
              <a:t>Diagramas circulares</a:t>
            </a:r>
            <a:endParaRPr lang="es-ES"/>
          </a:p>
        </p:txBody>
      </p:sp>
      <p:sp>
        <p:nvSpPr>
          <p:cNvPr id="57347" name="Rectangle 3"/>
          <p:cNvSpPr>
            <a:spLocks noGrp="1" noChangeArrowheads="1"/>
          </p:cNvSpPr>
          <p:nvPr>
            <p:ph type="body" idx="1"/>
          </p:nvPr>
        </p:nvSpPr>
        <p:spPr/>
        <p:txBody>
          <a:bodyPr/>
          <a:lstStyle/>
          <a:p>
            <a:r>
              <a:rPr lang="es-MX"/>
              <a:t>Es una figura en forma de pastel cuyas piezas representan divisiones de una cantidad total, como podría ser la distribución de las ventas de una compañia</a:t>
            </a:r>
            <a:endParaRPr lang="es-ES"/>
          </a:p>
        </p:txBody>
      </p:sp>
      <p:graphicFrame>
        <p:nvGraphicFramePr>
          <p:cNvPr id="57348" name="Object 4"/>
          <p:cNvGraphicFramePr>
            <a:graphicFrameLocks noChangeAspect="1"/>
          </p:cNvGraphicFramePr>
          <p:nvPr/>
        </p:nvGraphicFramePr>
        <p:xfrm>
          <a:off x="1979613" y="3657600"/>
          <a:ext cx="5630862" cy="3200400"/>
        </p:xfrm>
        <a:graphic>
          <a:graphicData uri="http://schemas.openxmlformats.org/presentationml/2006/ole">
            <mc:AlternateContent xmlns:mc="http://schemas.openxmlformats.org/markup-compatibility/2006">
              <mc:Choice xmlns:v="urn:schemas-microsoft-com:vml" Requires="v">
                <p:oleObj spid="_x0000_s72711" name="Gráfico" r:id="rId3" imgW="5638890" imgH="3219450" progId="MSGraph.Chart.8">
                  <p:embed followColorScheme="full"/>
                </p:oleObj>
              </mc:Choice>
              <mc:Fallback>
                <p:oleObj name="Gráfico" r:id="rId3" imgW="5638890" imgH="3219450" progId="MSGraph.Chart.8">
                  <p:embed followColorScheme="full"/>
                  <p:pic>
                    <p:nvPicPr>
                      <p:cNvPr id="0" name=""/>
                      <p:cNvPicPr>
                        <a:picLocks noChangeAspect="1" noChangeArrowheads="1"/>
                      </p:cNvPicPr>
                      <p:nvPr/>
                    </p:nvPicPr>
                    <p:blipFill>
                      <a:blip r:embed="rId4"/>
                      <a:srcRect/>
                      <a:stretch>
                        <a:fillRect/>
                      </a:stretch>
                    </p:blipFill>
                    <p:spPr bwMode="auto">
                      <a:xfrm>
                        <a:off x="1979613" y="3657600"/>
                        <a:ext cx="5630862" cy="3200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17000558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5 Marcador de número de diapositiva"/>
          <p:cNvSpPr>
            <a:spLocks noGrp="1"/>
          </p:cNvSpPr>
          <p:nvPr>
            <p:ph type="sldNum" sz="quarter" idx="12"/>
          </p:nvPr>
        </p:nvSpPr>
        <p:spPr/>
        <p:txBody>
          <a:bodyPr/>
          <a:lstStyle/>
          <a:p>
            <a:fld id="{FC3BD316-2A8F-442F-8562-BAD4E0D8A09B}" type="slidenum">
              <a:rPr lang="es-ES"/>
              <a:pPr/>
              <a:t>38</a:t>
            </a:fld>
            <a:endParaRPr lang="es-ES"/>
          </a:p>
        </p:txBody>
      </p:sp>
      <p:sp>
        <p:nvSpPr>
          <p:cNvPr id="59394" name="Rectangle 2"/>
          <p:cNvSpPr>
            <a:spLocks noGrp="1" noChangeArrowheads="1"/>
          </p:cNvSpPr>
          <p:nvPr>
            <p:ph type="title"/>
          </p:nvPr>
        </p:nvSpPr>
        <p:spPr/>
        <p:txBody>
          <a:bodyPr/>
          <a:lstStyle/>
          <a:p>
            <a:r>
              <a:rPr lang="es-MX"/>
              <a:t>Problemas</a:t>
            </a:r>
            <a:endParaRPr lang="es-ES"/>
          </a:p>
        </p:txBody>
      </p:sp>
      <p:graphicFrame>
        <p:nvGraphicFramePr>
          <p:cNvPr id="59446" name="Group 54"/>
          <p:cNvGraphicFramePr>
            <a:graphicFrameLocks noGrp="1"/>
          </p:cNvGraphicFramePr>
          <p:nvPr>
            <p:ph idx="1"/>
          </p:nvPr>
        </p:nvGraphicFramePr>
        <p:xfrm>
          <a:off x="3132138" y="4581525"/>
          <a:ext cx="3035300" cy="2011680"/>
        </p:xfrm>
        <a:graphic>
          <a:graphicData uri="http://schemas.openxmlformats.org/drawingml/2006/table">
            <a:tbl>
              <a:tblPr/>
              <a:tblGrid>
                <a:gridCol w="606425">
                  <a:extLst>
                    <a:ext uri="{9D8B030D-6E8A-4147-A177-3AD203B41FA5}">
                      <a16:colId xmlns:a16="http://schemas.microsoft.com/office/drawing/2014/main" val="20000"/>
                    </a:ext>
                  </a:extLst>
                </a:gridCol>
                <a:gridCol w="608012">
                  <a:extLst>
                    <a:ext uri="{9D8B030D-6E8A-4147-A177-3AD203B41FA5}">
                      <a16:colId xmlns:a16="http://schemas.microsoft.com/office/drawing/2014/main" val="20001"/>
                    </a:ext>
                  </a:extLst>
                </a:gridCol>
                <a:gridCol w="606425">
                  <a:extLst>
                    <a:ext uri="{9D8B030D-6E8A-4147-A177-3AD203B41FA5}">
                      <a16:colId xmlns:a16="http://schemas.microsoft.com/office/drawing/2014/main" val="20002"/>
                    </a:ext>
                  </a:extLst>
                </a:gridCol>
                <a:gridCol w="608013">
                  <a:extLst>
                    <a:ext uri="{9D8B030D-6E8A-4147-A177-3AD203B41FA5}">
                      <a16:colId xmlns:a16="http://schemas.microsoft.com/office/drawing/2014/main" val="20003"/>
                    </a:ext>
                  </a:extLst>
                </a:gridCol>
                <a:gridCol w="606425">
                  <a:extLst>
                    <a:ext uri="{9D8B030D-6E8A-4147-A177-3AD203B41FA5}">
                      <a16:colId xmlns:a16="http://schemas.microsoft.com/office/drawing/2014/main" val="20004"/>
                    </a:ext>
                  </a:extLst>
                </a:gridCol>
              </a:tblGrid>
              <a:tr h="2825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10</a:t>
                      </a: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14</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15</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13</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17</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825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16</a:t>
                      </a: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12</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14</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13</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825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15</a:t>
                      </a: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18</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9</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14</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14</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8098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9</a:t>
                      </a: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15</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13</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25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12</a:t>
                      </a: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10</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17</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16</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12</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825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16</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12</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14</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dirty="0" smtClean="0">
                          <a:ln>
                            <a:noFill/>
                          </a:ln>
                          <a:solidFill>
                            <a:schemeClr val="tx1"/>
                          </a:solidFill>
                          <a:effectLst/>
                          <a:latin typeface="Arial" charset="0"/>
                        </a:rPr>
                        <a:t>15</a:t>
                      </a:r>
                      <a:endParaRPr kumimoji="0" lang="es-E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59447" name="Rectangle 55"/>
          <p:cNvSpPr>
            <a:spLocks noChangeArrowheads="1"/>
          </p:cNvSpPr>
          <p:nvPr/>
        </p:nvSpPr>
        <p:spPr bwMode="auto">
          <a:xfrm>
            <a:off x="914400" y="1600200"/>
            <a:ext cx="7772400" cy="2836863"/>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r>
              <a:rPr lang="es-MX" sz="2800"/>
              <a:t>En la siguiente tabla se enlistan los tiempos requeridos para la conclusión de una tarea de ensamble para una muestra de 30 empleados que presentaron su solicitud de ascenso a un puesto de ensamble de precisión</a:t>
            </a:r>
            <a:endParaRPr lang="es-ES" sz="2800"/>
          </a:p>
        </p:txBody>
      </p:sp>
    </p:spTree>
    <p:extLst>
      <p:ext uri="{BB962C8B-B14F-4D97-AF65-F5344CB8AC3E}">
        <p14:creationId xmlns:p14="http://schemas.microsoft.com/office/powerpoint/2010/main" val="264909175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5 Marcador de número de diapositiva"/>
          <p:cNvSpPr>
            <a:spLocks noGrp="1"/>
          </p:cNvSpPr>
          <p:nvPr>
            <p:ph type="sldNum" sz="quarter" idx="12"/>
          </p:nvPr>
        </p:nvSpPr>
        <p:spPr/>
        <p:txBody>
          <a:bodyPr/>
          <a:lstStyle/>
          <a:p>
            <a:fld id="{286C5274-D759-4C48-AC22-8C5A37FD89D2}" type="slidenum">
              <a:rPr lang="es-ES"/>
              <a:pPr/>
              <a:t>39</a:t>
            </a:fld>
            <a:endParaRPr lang="es-ES"/>
          </a:p>
        </p:txBody>
      </p:sp>
      <p:sp>
        <p:nvSpPr>
          <p:cNvPr id="61442" name="Rectangle 2"/>
          <p:cNvSpPr>
            <a:spLocks noGrp="1" noChangeArrowheads="1"/>
          </p:cNvSpPr>
          <p:nvPr>
            <p:ph type="title"/>
          </p:nvPr>
        </p:nvSpPr>
        <p:spPr/>
        <p:txBody>
          <a:bodyPr/>
          <a:lstStyle/>
          <a:p>
            <a:r>
              <a:rPr lang="es-MX"/>
              <a:t>Problemas (2)</a:t>
            </a:r>
            <a:endParaRPr lang="es-ES"/>
          </a:p>
        </p:txBody>
      </p:sp>
      <p:sp>
        <p:nvSpPr>
          <p:cNvPr id="61443" name="Rectangle 3"/>
          <p:cNvSpPr>
            <a:spLocks noGrp="1" noChangeArrowheads="1"/>
          </p:cNvSpPr>
          <p:nvPr>
            <p:ph type="body" idx="1"/>
          </p:nvPr>
        </p:nvSpPr>
        <p:spPr>
          <a:xfrm>
            <a:off x="914400" y="1600200"/>
            <a:ext cx="7772400" cy="2620963"/>
          </a:xfrm>
        </p:spPr>
        <p:txBody>
          <a:bodyPr/>
          <a:lstStyle/>
          <a:p>
            <a:pPr>
              <a:lnSpc>
                <a:spcPct val="90000"/>
              </a:lnSpc>
            </a:pPr>
            <a:r>
              <a:rPr lang="es-MX"/>
              <a:t>Determine el tamaño del intervalo correspondiente</a:t>
            </a:r>
          </a:p>
          <a:p>
            <a:pPr lvl="1">
              <a:lnSpc>
                <a:spcPct val="90000"/>
              </a:lnSpc>
            </a:pPr>
            <a:r>
              <a:rPr lang="es-MX"/>
              <a:t>Intervalo aproximado=(18-9)/5=1.80</a:t>
            </a:r>
          </a:p>
          <a:p>
            <a:pPr lvl="1">
              <a:lnSpc>
                <a:spcPct val="90000"/>
              </a:lnSpc>
            </a:pPr>
            <a:r>
              <a:rPr lang="es-MX"/>
              <a:t>Por lo que nuestro intervalo es conveniente cerrarlo a 2.0, así que nuestra distribución de frecuencias quedaría de la siguiente forma</a:t>
            </a:r>
            <a:endParaRPr lang="es-ES"/>
          </a:p>
        </p:txBody>
      </p:sp>
      <p:graphicFrame>
        <p:nvGraphicFramePr>
          <p:cNvPr id="61474" name="Group 34"/>
          <p:cNvGraphicFramePr>
            <a:graphicFrameLocks noGrp="1"/>
          </p:cNvGraphicFramePr>
          <p:nvPr/>
        </p:nvGraphicFramePr>
        <p:xfrm>
          <a:off x="1619250" y="4221163"/>
          <a:ext cx="6096000" cy="2377440"/>
        </p:xfrm>
        <a:graphic>
          <a:graphicData uri="http://schemas.openxmlformats.org/drawingml/2006/table">
            <a:tbl>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603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Tiempo, en min.</a:t>
                      </a:r>
                      <a:endParaRPr kumimoji="0" lang="es-ES" sz="1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Número de Empleados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2827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9-10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11-12</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13-14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15-16</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17-18</a:t>
                      </a:r>
                      <a:endParaRPr kumimoji="0" lang="es-ES" sz="1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3</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Total 30 </a:t>
                      </a:r>
                      <a:r>
                        <a:rPr kumimoji="0" lang="es-MX" sz="1800" b="0" i="0" u="none" strike="noStrike" cap="none" normalizeH="0" baseline="0" dirty="0" err="1" smtClean="0">
                          <a:ln>
                            <a:noFill/>
                          </a:ln>
                          <a:solidFill>
                            <a:schemeClr val="tx1"/>
                          </a:solidFill>
                          <a:effectLst/>
                          <a:latin typeface="Arial" charset="0"/>
                        </a:rPr>
                        <a:t>Emp</a:t>
                      </a:r>
                      <a:r>
                        <a:rPr kumimoji="0" lang="es-MX" sz="1800" b="0" i="0" u="none" strike="noStrike" cap="none" normalizeH="0" baseline="0" dirty="0" smtClean="0">
                          <a:ln>
                            <a:noFill/>
                          </a:ln>
                          <a:solidFill>
                            <a:schemeClr val="tx1"/>
                          </a:solidFill>
                          <a:effectLst/>
                          <a:latin typeface="Arial" charset="0"/>
                        </a:rPr>
                        <a:t>.</a:t>
                      </a:r>
                      <a:endParaRPr kumimoji="0" lang="es-E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5638910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48A4435B-D6A3-4D3B-AA4E-60799DA83D3B}" type="slidenum">
              <a:rPr lang="es-ES"/>
              <a:pPr/>
              <a:t>4</a:t>
            </a:fld>
            <a:endParaRPr lang="es-ES"/>
          </a:p>
        </p:txBody>
      </p:sp>
      <p:sp>
        <p:nvSpPr>
          <p:cNvPr id="8194" name="Rectangle 2"/>
          <p:cNvSpPr>
            <a:spLocks noGrp="1" noChangeArrowheads="1"/>
          </p:cNvSpPr>
          <p:nvPr>
            <p:ph type="title"/>
          </p:nvPr>
        </p:nvSpPr>
        <p:spPr/>
        <p:txBody>
          <a:bodyPr/>
          <a:lstStyle/>
          <a:p>
            <a:r>
              <a:rPr lang="es-MX"/>
              <a:t>Temario (I)</a:t>
            </a:r>
            <a:endParaRPr lang="es-ES"/>
          </a:p>
        </p:txBody>
      </p:sp>
      <p:sp>
        <p:nvSpPr>
          <p:cNvPr id="8195" name="Rectangle 3"/>
          <p:cNvSpPr>
            <a:spLocks noGrp="1" noChangeArrowheads="1"/>
          </p:cNvSpPr>
          <p:nvPr>
            <p:ph type="body" idx="1"/>
          </p:nvPr>
        </p:nvSpPr>
        <p:spPr/>
        <p:txBody>
          <a:bodyPr/>
          <a:lstStyle/>
          <a:p>
            <a:pPr>
              <a:lnSpc>
                <a:spcPct val="90000"/>
              </a:lnSpc>
            </a:pPr>
            <a:r>
              <a:rPr lang="es-MX"/>
              <a:t>Introducción al análisis estadístico</a:t>
            </a:r>
          </a:p>
          <a:p>
            <a:pPr>
              <a:lnSpc>
                <a:spcPct val="90000"/>
              </a:lnSpc>
            </a:pPr>
            <a:r>
              <a:rPr lang="es-MX"/>
              <a:t>Representaciones estadísticas y análisis de gráficas</a:t>
            </a:r>
          </a:p>
          <a:p>
            <a:pPr>
              <a:lnSpc>
                <a:spcPct val="90000"/>
              </a:lnSpc>
            </a:pPr>
            <a:r>
              <a:rPr lang="es-MX"/>
              <a:t>Descripción de datos económicos y administrativos (Medidas de posición y de variabilidad)</a:t>
            </a:r>
          </a:p>
          <a:p>
            <a:pPr>
              <a:lnSpc>
                <a:spcPct val="90000"/>
              </a:lnSpc>
            </a:pPr>
            <a:r>
              <a:rPr lang="es-MX"/>
              <a:t>Probabilidad</a:t>
            </a:r>
          </a:p>
          <a:p>
            <a:pPr>
              <a:lnSpc>
                <a:spcPct val="90000"/>
              </a:lnSpc>
            </a:pPr>
            <a:r>
              <a:rPr lang="es-MX"/>
              <a:t>Introducción a SPSS</a:t>
            </a:r>
          </a:p>
          <a:p>
            <a:pPr>
              <a:lnSpc>
                <a:spcPct val="90000"/>
              </a:lnSpc>
            </a:pPr>
            <a:r>
              <a:rPr lang="es-MX"/>
              <a:t>Distribución de probabilidades para variables aleatorias discretas</a:t>
            </a:r>
            <a:endParaRPr lang="es-E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6 Marcador de número de diapositiva"/>
          <p:cNvSpPr>
            <a:spLocks noGrp="1"/>
          </p:cNvSpPr>
          <p:nvPr>
            <p:ph type="sldNum" sz="quarter" idx="12"/>
          </p:nvPr>
        </p:nvSpPr>
        <p:spPr/>
        <p:txBody>
          <a:bodyPr/>
          <a:lstStyle/>
          <a:p>
            <a:fld id="{9C7A6446-A5D4-4F38-A26A-E2646A8E64EA}" type="slidenum">
              <a:rPr lang="es-ES"/>
              <a:pPr/>
              <a:t>40</a:t>
            </a:fld>
            <a:endParaRPr lang="es-ES"/>
          </a:p>
        </p:txBody>
      </p:sp>
      <p:sp>
        <p:nvSpPr>
          <p:cNvPr id="64514" name="Rectangle 2"/>
          <p:cNvSpPr>
            <a:spLocks noGrp="1" noChangeArrowheads="1"/>
          </p:cNvSpPr>
          <p:nvPr>
            <p:ph type="title"/>
          </p:nvPr>
        </p:nvSpPr>
        <p:spPr/>
        <p:txBody>
          <a:bodyPr/>
          <a:lstStyle/>
          <a:p>
            <a:r>
              <a:rPr lang="es-MX"/>
              <a:t>Problemas (3)</a:t>
            </a:r>
            <a:endParaRPr lang="es-ES"/>
          </a:p>
        </p:txBody>
      </p:sp>
      <p:sp>
        <p:nvSpPr>
          <p:cNvPr id="64515" name="Rectangle 3"/>
          <p:cNvSpPr>
            <a:spLocks noGrp="1" noChangeArrowheads="1"/>
          </p:cNvSpPr>
          <p:nvPr>
            <p:ph type="body" sz="half" idx="1"/>
          </p:nvPr>
        </p:nvSpPr>
        <p:spPr>
          <a:xfrm>
            <a:off x="914400" y="1600200"/>
            <a:ext cx="7689850" cy="965200"/>
          </a:xfrm>
        </p:spPr>
        <p:txBody>
          <a:bodyPr/>
          <a:lstStyle/>
          <a:p>
            <a:r>
              <a:rPr lang="es-MX" sz="2400"/>
              <a:t>La tabla con límites exactos y punto medio para cada clase quedaría de la siguiente forma</a:t>
            </a:r>
            <a:endParaRPr lang="es-ES" sz="2400"/>
          </a:p>
        </p:txBody>
      </p:sp>
      <p:graphicFrame>
        <p:nvGraphicFramePr>
          <p:cNvPr id="64545" name="Group 33"/>
          <p:cNvGraphicFramePr>
            <a:graphicFrameLocks noGrp="1"/>
          </p:cNvGraphicFramePr>
          <p:nvPr>
            <p:ph sz="half" idx="2"/>
          </p:nvPr>
        </p:nvGraphicFramePr>
        <p:xfrm>
          <a:off x="2051050" y="2771775"/>
          <a:ext cx="5715000" cy="2745105"/>
        </p:xfrm>
        <a:graphic>
          <a:graphicData uri="http://schemas.openxmlformats.org/drawingml/2006/table">
            <a:tbl>
              <a:tblPr/>
              <a:tblGrid>
                <a:gridCol w="1905000">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tblGrid>
              <a:tr h="3810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Tiempo, en min.</a:t>
                      </a:r>
                      <a:endParaRPr kumimoji="0" lang="es-ES" sz="1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Punto Medio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Número de Empleados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10502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8.5-10.5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10.5-12.5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12.5-14.5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14.5-16.5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16.5-18.5</a:t>
                      </a:r>
                      <a:endParaRPr kumimoji="0" lang="es-ES" sz="1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9.5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11.5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13.5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15.5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17.5</a:t>
                      </a:r>
                      <a:endParaRPr kumimoji="0" lang="es-E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3</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Total 30 </a:t>
                      </a:r>
                      <a:r>
                        <a:rPr kumimoji="0" lang="es-MX" sz="1800" b="0" i="0" u="none" strike="noStrike" cap="none" normalizeH="0" baseline="0" dirty="0" err="1" smtClean="0">
                          <a:ln>
                            <a:noFill/>
                          </a:ln>
                          <a:solidFill>
                            <a:schemeClr val="tx1"/>
                          </a:solidFill>
                          <a:effectLst/>
                          <a:latin typeface="Arial" charset="0"/>
                        </a:rPr>
                        <a:t>Emp</a:t>
                      </a:r>
                      <a:r>
                        <a:rPr kumimoji="0" lang="es-MX" sz="1800" b="0" i="0" u="none" strike="noStrike" cap="none" normalizeH="0" baseline="0" dirty="0" smtClean="0">
                          <a:ln>
                            <a:noFill/>
                          </a:ln>
                          <a:solidFill>
                            <a:schemeClr val="tx1"/>
                          </a:solidFill>
                          <a:effectLst/>
                          <a:latin typeface="Arial" charset="0"/>
                        </a:rPr>
                        <a:t>.</a:t>
                      </a:r>
                      <a:endParaRPr kumimoji="0" lang="es-E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52692571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91E5B81B-E9A9-44CF-B7E8-412C0356A8C3}" type="slidenum">
              <a:rPr lang="es-ES"/>
              <a:pPr/>
              <a:t>41</a:t>
            </a:fld>
            <a:endParaRPr lang="es-ES"/>
          </a:p>
        </p:txBody>
      </p:sp>
      <p:sp>
        <p:nvSpPr>
          <p:cNvPr id="67586" name="Rectangle 2"/>
          <p:cNvSpPr>
            <a:spLocks noGrp="1" noChangeArrowheads="1"/>
          </p:cNvSpPr>
          <p:nvPr>
            <p:ph type="title"/>
          </p:nvPr>
        </p:nvSpPr>
        <p:spPr/>
        <p:txBody>
          <a:bodyPr/>
          <a:lstStyle/>
          <a:p>
            <a:r>
              <a:rPr lang="es-MX"/>
              <a:t>Problemas (4)</a:t>
            </a:r>
            <a:endParaRPr lang="es-ES"/>
          </a:p>
        </p:txBody>
      </p:sp>
      <p:sp>
        <p:nvSpPr>
          <p:cNvPr id="67587" name="Rectangle 3"/>
          <p:cNvSpPr>
            <a:spLocks noGrp="1" noChangeArrowheads="1"/>
          </p:cNvSpPr>
          <p:nvPr>
            <p:ph type="body" idx="1"/>
          </p:nvPr>
        </p:nvSpPr>
        <p:spPr/>
        <p:txBody>
          <a:bodyPr/>
          <a:lstStyle/>
          <a:p>
            <a:r>
              <a:rPr lang="es-MX"/>
              <a:t>Elaborar un histograma en Excel</a:t>
            </a:r>
          </a:p>
          <a:p>
            <a:r>
              <a:rPr lang="es-MX"/>
              <a:t>Elaborar el polígono de frecuencias en Excel</a:t>
            </a:r>
          </a:p>
          <a:p>
            <a:r>
              <a:rPr lang="es-MX"/>
              <a:t>Elaborar la curva de frecuencias en Excel</a:t>
            </a:r>
          </a:p>
          <a:p>
            <a:r>
              <a:rPr lang="es-MX"/>
              <a:t>Describir la curva de frecuencias</a:t>
            </a:r>
          </a:p>
          <a:p>
            <a:endParaRPr lang="es-ES"/>
          </a:p>
        </p:txBody>
      </p:sp>
    </p:spTree>
    <p:extLst>
      <p:ext uri="{BB962C8B-B14F-4D97-AF65-F5344CB8AC3E}">
        <p14:creationId xmlns:p14="http://schemas.microsoft.com/office/powerpoint/2010/main" val="309356214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FE7B8E00-4CAA-4EE0-A77B-EA91B45D9E2E}" type="slidenum">
              <a:rPr lang="es-ES"/>
              <a:pPr/>
              <a:t>42</a:t>
            </a:fld>
            <a:endParaRPr lang="es-ES"/>
          </a:p>
        </p:txBody>
      </p:sp>
      <p:sp>
        <p:nvSpPr>
          <p:cNvPr id="68610" name="Rectangle 2"/>
          <p:cNvSpPr>
            <a:spLocks noGrp="1" noChangeArrowheads="1"/>
          </p:cNvSpPr>
          <p:nvPr>
            <p:ph type="title"/>
          </p:nvPr>
        </p:nvSpPr>
        <p:spPr/>
        <p:txBody>
          <a:bodyPr/>
          <a:lstStyle/>
          <a:p>
            <a:r>
              <a:rPr lang="es-MX"/>
              <a:t>Problemas (5)</a:t>
            </a:r>
            <a:endParaRPr lang="es-ES"/>
          </a:p>
        </p:txBody>
      </p:sp>
      <p:sp>
        <p:nvSpPr>
          <p:cNvPr id="68611" name="Rectangle 3"/>
          <p:cNvSpPr>
            <a:spLocks noGrp="1" noChangeArrowheads="1"/>
          </p:cNvSpPr>
          <p:nvPr>
            <p:ph type="body" idx="1"/>
          </p:nvPr>
        </p:nvSpPr>
        <p:spPr/>
        <p:txBody>
          <a:bodyPr/>
          <a:lstStyle/>
          <a:p>
            <a:r>
              <a:rPr lang="es-MX"/>
              <a:t>Elaborar una distribución de frecuencias acumuladas y</a:t>
            </a:r>
          </a:p>
          <a:p>
            <a:pPr lvl="1"/>
            <a:r>
              <a:rPr lang="es-MX"/>
              <a:t>A) Trace la ojiva de porcentajes de esos datos</a:t>
            </a:r>
          </a:p>
          <a:p>
            <a:pPr lvl="1"/>
            <a:r>
              <a:rPr lang="es-MX"/>
              <a:t>B) ¿En que punto percentil se encontraría un tiempo de ensamble de 15.5 minutos?</a:t>
            </a:r>
          </a:p>
          <a:p>
            <a:pPr lvl="1"/>
            <a:r>
              <a:rPr lang="es-MX"/>
              <a:t>C) haga una grafica circular de los empleados con respecto a los tiempos</a:t>
            </a:r>
            <a:endParaRPr lang="es-ES"/>
          </a:p>
        </p:txBody>
      </p:sp>
    </p:spTree>
    <p:extLst>
      <p:ext uri="{BB962C8B-B14F-4D97-AF65-F5344CB8AC3E}">
        <p14:creationId xmlns:p14="http://schemas.microsoft.com/office/powerpoint/2010/main" val="212899118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5 Marcador de número de diapositiva"/>
          <p:cNvSpPr>
            <a:spLocks noGrp="1"/>
          </p:cNvSpPr>
          <p:nvPr>
            <p:ph type="sldNum" sz="quarter" idx="12"/>
          </p:nvPr>
        </p:nvSpPr>
        <p:spPr/>
        <p:txBody>
          <a:bodyPr/>
          <a:lstStyle/>
          <a:p>
            <a:fld id="{3811CC2E-525E-4D1D-A328-03409DB4B790}" type="slidenum">
              <a:rPr lang="es-ES"/>
              <a:pPr/>
              <a:t>43</a:t>
            </a:fld>
            <a:endParaRPr lang="es-ES"/>
          </a:p>
        </p:txBody>
      </p:sp>
      <p:sp>
        <p:nvSpPr>
          <p:cNvPr id="69634" name="Rectangle 2"/>
          <p:cNvSpPr>
            <a:spLocks noGrp="1" noChangeArrowheads="1"/>
          </p:cNvSpPr>
          <p:nvPr>
            <p:ph type="title"/>
          </p:nvPr>
        </p:nvSpPr>
        <p:spPr/>
        <p:txBody>
          <a:bodyPr/>
          <a:lstStyle/>
          <a:p>
            <a:r>
              <a:rPr lang="es-MX"/>
              <a:t>Problemas (6)</a:t>
            </a:r>
            <a:endParaRPr lang="es-ES"/>
          </a:p>
        </p:txBody>
      </p:sp>
      <p:graphicFrame>
        <p:nvGraphicFramePr>
          <p:cNvPr id="69678" name="Group 46"/>
          <p:cNvGraphicFramePr>
            <a:graphicFrameLocks noGrp="1"/>
          </p:cNvGraphicFramePr>
          <p:nvPr>
            <p:ph idx="1"/>
          </p:nvPr>
        </p:nvGraphicFramePr>
        <p:xfrm>
          <a:off x="1258888" y="2997200"/>
          <a:ext cx="7058025" cy="2462530"/>
        </p:xfrm>
        <a:graphic>
          <a:graphicData uri="http://schemas.openxmlformats.org/drawingml/2006/table">
            <a:tbl>
              <a:tblPr/>
              <a:tblGrid>
                <a:gridCol w="1822450">
                  <a:extLst>
                    <a:ext uri="{9D8B030D-6E8A-4147-A177-3AD203B41FA5}">
                      <a16:colId xmlns:a16="http://schemas.microsoft.com/office/drawing/2014/main" val="20000"/>
                    </a:ext>
                  </a:extLst>
                </a:gridCol>
                <a:gridCol w="1431925">
                  <a:extLst>
                    <a:ext uri="{9D8B030D-6E8A-4147-A177-3AD203B41FA5}">
                      <a16:colId xmlns:a16="http://schemas.microsoft.com/office/drawing/2014/main" val="20001"/>
                    </a:ext>
                  </a:extLst>
                </a:gridCol>
                <a:gridCol w="1531937">
                  <a:extLst>
                    <a:ext uri="{9D8B030D-6E8A-4147-A177-3AD203B41FA5}">
                      <a16:colId xmlns:a16="http://schemas.microsoft.com/office/drawing/2014/main" val="20002"/>
                    </a:ext>
                  </a:extLst>
                </a:gridCol>
                <a:gridCol w="2271713">
                  <a:extLst>
                    <a:ext uri="{9D8B030D-6E8A-4147-A177-3AD203B41FA5}">
                      <a16:colId xmlns:a16="http://schemas.microsoft.com/office/drawing/2014/main" val="20003"/>
                    </a:ext>
                  </a:extLst>
                </a:gridCol>
              </a:tblGrid>
              <a:tr h="5540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Tiempo, en min.</a:t>
                      </a:r>
                      <a:endParaRPr kumimoji="0" lang="es-E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Frecuencia</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Frecuencia acumulada</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 acumulado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82245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8.5-10.5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10.5-12.5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12.5-14.5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14.5-16.5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16.5-18.5</a:t>
                      </a:r>
                      <a:endParaRPr kumimoji="0" lang="es-E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3</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12</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20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27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30</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4*100/30=13.3</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12*100/30=40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66.7</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90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100</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69653" name="Rectangle 21"/>
          <p:cNvSpPr>
            <a:spLocks noChangeArrowheads="1"/>
          </p:cNvSpPr>
          <p:nvPr/>
        </p:nvSpPr>
        <p:spPr bwMode="auto">
          <a:xfrm>
            <a:off x="914400" y="1600200"/>
            <a:ext cx="7772400" cy="4530725"/>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r>
              <a:rPr lang="es-MX" sz="2800"/>
              <a:t>Elaborar una distribución de frecuencias acumuladas </a:t>
            </a:r>
          </a:p>
        </p:txBody>
      </p:sp>
    </p:spTree>
    <p:extLst>
      <p:ext uri="{BB962C8B-B14F-4D97-AF65-F5344CB8AC3E}">
        <p14:creationId xmlns:p14="http://schemas.microsoft.com/office/powerpoint/2010/main" val="130026357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7 Marcador de número de diapositiva"/>
          <p:cNvSpPr>
            <a:spLocks noGrp="1"/>
          </p:cNvSpPr>
          <p:nvPr>
            <p:ph type="sldNum" sz="quarter" idx="12"/>
          </p:nvPr>
        </p:nvSpPr>
        <p:spPr/>
        <p:txBody>
          <a:bodyPr/>
          <a:lstStyle/>
          <a:p>
            <a:fld id="{A079ED6F-D49E-4004-BD77-7EC22A345E37}" type="slidenum">
              <a:rPr lang="es-ES"/>
              <a:pPr/>
              <a:t>44</a:t>
            </a:fld>
            <a:endParaRPr lang="es-ES"/>
          </a:p>
        </p:txBody>
      </p:sp>
      <p:sp>
        <p:nvSpPr>
          <p:cNvPr id="72706" name="Rectangle 2"/>
          <p:cNvSpPr>
            <a:spLocks noGrp="1" noChangeArrowheads="1"/>
          </p:cNvSpPr>
          <p:nvPr>
            <p:ph type="title"/>
          </p:nvPr>
        </p:nvSpPr>
        <p:spPr/>
        <p:txBody>
          <a:bodyPr/>
          <a:lstStyle/>
          <a:p>
            <a:r>
              <a:rPr lang="es-MX"/>
              <a:t>Problemas (7)</a:t>
            </a:r>
            <a:endParaRPr lang="es-ES"/>
          </a:p>
        </p:txBody>
      </p:sp>
      <p:sp>
        <p:nvSpPr>
          <p:cNvPr id="72707" name="Rectangle 3"/>
          <p:cNvSpPr>
            <a:spLocks noGrp="1" noChangeArrowheads="1"/>
          </p:cNvSpPr>
          <p:nvPr>
            <p:ph type="body" sz="half" idx="1"/>
          </p:nvPr>
        </p:nvSpPr>
        <p:spPr/>
        <p:txBody>
          <a:bodyPr/>
          <a:lstStyle/>
          <a:p>
            <a:r>
              <a:rPr lang="es-MX" sz="2400"/>
              <a:t>Ojiva de la frecuencia acumulada y del porcentaje acumulado</a:t>
            </a:r>
          </a:p>
          <a:p>
            <a:r>
              <a:rPr lang="es-MX" sz="2400"/>
              <a:t>El porcentaje percentil en 15.5 minutos es 80</a:t>
            </a:r>
          </a:p>
          <a:p>
            <a:r>
              <a:rPr lang="es-MX" sz="2400"/>
              <a:t>La grafica circular se muestra</a:t>
            </a:r>
          </a:p>
          <a:p>
            <a:endParaRPr lang="es-ES" sz="2400"/>
          </a:p>
        </p:txBody>
      </p:sp>
      <p:graphicFrame>
        <p:nvGraphicFramePr>
          <p:cNvPr id="72708" name="Object 4"/>
          <p:cNvGraphicFramePr>
            <a:graphicFrameLocks noGrp="1" noChangeAspect="1"/>
          </p:cNvGraphicFramePr>
          <p:nvPr>
            <p:ph sz="quarter" idx="2"/>
          </p:nvPr>
        </p:nvGraphicFramePr>
        <p:xfrm>
          <a:off x="5145088" y="1600200"/>
          <a:ext cx="3273425" cy="2189163"/>
        </p:xfrm>
        <a:graphic>
          <a:graphicData uri="http://schemas.openxmlformats.org/presentationml/2006/ole">
            <mc:AlternateContent xmlns:mc="http://schemas.openxmlformats.org/markup-compatibility/2006">
              <mc:Choice xmlns:v="urn:schemas-microsoft-com:vml" Requires="v">
                <p:oleObj spid="_x0000_s73740" name="Gráfico" r:id="rId3" imgW="6096000" imgH="4076700" progId="MSGraph.Chart.8">
                  <p:embed followColorScheme="full"/>
                </p:oleObj>
              </mc:Choice>
              <mc:Fallback>
                <p:oleObj name="Gráfico" r:id="rId3" imgW="6096000" imgH="4076700" progId="MSGraph.Chart.8">
                  <p:embed followColorScheme="full"/>
                  <p:pic>
                    <p:nvPicPr>
                      <p:cNvPr id="0" name=""/>
                      <p:cNvPicPr>
                        <a:picLocks noChangeAspect="1" noChangeArrowheads="1"/>
                      </p:cNvPicPr>
                      <p:nvPr/>
                    </p:nvPicPr>
                    <p:blipFill>
                      <a:blip r:embed="rId4"/>
                      <a:srcRect/>
                      <a:stretch>
                        <a:fillRect/>
                      </a:stretch>
                    </p:blipFill>
                    <p:spPr bwMode="auto">
                      <a:xfrm>
                        <a:off x="5145088" y="1600200"/>
                        <a:ext cx="3273425" cy="2189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2714" name="Object 10"/>
          <p:cNvGraphicFramePr>
            <a:graphicFrameLocks noGrp="1" noChangeAspect="1"/>
          </p:cNvGraphicFramePr>
          <p:nvPr>
            <p:ph sz="quarter" idx="3"/>
          </p:nvPr>
        </p:nvGraphicFramePr>
        <p:xfrm>
          <a:off x="4902200" y="3941763"/>
          <a:ext cx="3917950" cy="2620962"/>
        </p:xfrm>
        <a:graphic>
          <a:graphicData uri="http://schemas.openxmlformats.org/presentationml/2006/ole">
            <mc:AlternateContent xmlns:mc="http://schemas.openxmlformats.org/markup-compatibility/2006">
              <mc:Choice xmlns:v="urn:schemas-microsoft-com:vml" Requires="v">
                <p:oleObj spid="_x0000_s73741" name="Gráfico" r:id="rId5" imgW="6096000" imgH="4076700" progId="MSGraph.Chart.8">
                  <p:embed followColorScheme="full"/>
                </p:oleObj>
              </mc:Choice>
              <mc:Fallback>
                <p:oleObj name="Gráfico" r:id="rId5" imgW="6096000" imgH="4076700" progId="MSGraph.Chart.8">
                  <p:embed followColorScheme="full"/>
                  <p:pic>
                    <p:nvPicPr>
                      <p:cNvPr id="0" name=""/>
                      <p:cNvPicPr>
                        <a:picLocks noChangeAspect="1" noChangeArrowheads="1"/>
                      </p:cNvPicPr>
                      <p:nvPr/>
                    </p:nvPicPr>
                    <p:blipFill>
                      <a:blip r:embed="rId6"/>
                      <a:srcRect/>
                      <a:stretch>
                        <a:fillRect/>
                      </a:stretch>
                    </p:blipFill>
                    <p:spPr bwMode="auto">
                      <a:xfrm>
                        <a:off x="4902200" y="3941763"/>
                        <a:ext cx="3917950" cy="26209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84603764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A86C48E3-0E60-4498-8049-2D3E5A1DEA1D}" type="slidenum">
              <a:rPr lang="es-ES"/>
              <a:pPr/>
              <a:t>45</a:t>
            </a:fld>
            <a:endParaRPr lang="es-ES"/>
          </a:p>
        </p:txBody>
      </p:sp>
      <p:sp>
        <p:nvSpPr>
          <p:cNvPr id="77826" name="Rectangle 2"/>
          <p:cNvSpPr>
            <a:spLocks noGrp="1" noChangeArrowheads="1"/>
          </p:cNvSpPr>
          <p:nvPr>
            <p:ph type="title"/>
          </p:nvPr>
        </p:nvSpPr>
        <p:spPr/>
        <p:txBody>
          <a:bodyPr/>
          <a:lstStyle/>
          <a:p>
            <a:r>
              <a:rPr lang="es-MX"/>
              <a:t>Trabajo de investigación 2</a:t>
            </a:r>
            <a:endParaRPr lang="es-ES"/>
          </a:p>
        </p:txBody>
      </p:sp>
      <p:sp>
        <p:nvSpPr>
          <p:cNvPr id="77827" name="Rectangle 3"/>
          <p:cNvSpPr>
            <a:spLocks noGrp="1" noChangeArrowheads="1"/>
          </p:cNvSpPr>
          <p:nvPr>
            <p:ph type="body" idx="1"/>
          </p:nvPr>
        </p:nvSpPr>
        <p:spPr>
          <a:xfrm>
            <a:off x="914400" y="1600200"/>
            <a:ext cx="7772400" cy="4997450"/>
          </a:xfrm>
        </p:spPr>
        <p:txBody>
          <a:bodyPr/>
          <a:lstStyle/>
          <a:p>
            <a:pPr>
              <a:lnSpc>
                <a:spcPct val="90000"/>
              </a:lnSpc>
            </a:pPr>
            <a:r>
              <a:rPr lang="es-MX" sz="2000" dirty="0"/>
              <a:t>En la tabla siguiente se presentan las cantidades de 40 préstamos personales </a:t>
            </a:r>
            <a:r>
              <a:rPr lang="es-MX" sz="2000" dirty="0" smtClean="0"/>
              <a:t>(en dólares) utilizados </a:t>
            </a:r>
            <a:r>
              <a:rPr lang="es-MX" sz="2000" dirty="0"/>
              <a:t>para financiar la compra de muebles y aparatos eléctricos. Ordene en una distribución de frecuencias con un total de 7 clases</a:t>
            </a:r>
          </a:p>
          <a:p>
            <a:pPr lvl="1">
              <a:lnSpc>
                <a:spcPct val="90000"/>
              </a:lnSpc>
            </a:pPr>
            <a:r>
              <a:rPr lang="es-MX" sz="2000" dirty="0"/>
              <a:t>A)¿Cuál sería el intervalo de clase más conveniente?</a:t>
            </a:r>
          </a:p>
          <a:p>
            <a:pPr lvl="1">
              <a:lnSpc>
                <a:spcPct val="90000"/>
              </a:lnSpc>
            </a:pPr>
            <a:r>
              <a:rPr lang="es-MX" sz="2000" dirty="0"/>
              <a:t>B) Elabore una distribución de frecuencias iniciando con un límite de clase inferior de 300 y aplicando el intervalo de clase del inciso A</a:t>
            </a:r>
          </a:p>
          <a:p>
            <a:pPr lvl="1">
              <a:lnSpc>
                <a:spcPct val="90000"/>
              </a:lnSpc>
            </a:pPr>
            <a:r>
              <a:rPr lang="es-MX" sz="2000" dirty="0"/>
              <a:t>C) Elabore un histograma de distribución de frecuencias</a:t>
            </a:r>
          </a:p>
          <a:p>
            <a:pPr lvl="1">
              <a:lnSpc>
                <a:spcPct val="90000"/>
              </a:lnSpc>
            </a:pPr>
            <a:r>
              <a:rPr lang="es-MX" sz="2000" dirty="0"/>
              <a:t>D) Elabore un polígono de frecuencias y una curva de frecuencias</a:t>
            </a:r>
          </a:p>
          <a:p>
            <a:pPr lvl="1">
              <a:lnSpc>
                <a:spcPct val="90000"/>
              </a:lnSpc>
            </a:pPr>
            <a:r>
              <a:rPr lang="es-MX" sz="2000" dirty="0"/>
              <a:t>E) Describa la curva de frecuencias resultante</a:t>
            </a:r>
          </a:p>
          <a:p>
            <a:pPr lvl="1">
              <a:lnSpc>
                <a:spcPct val="90000"/>
              </a:lnSpc>
            </a:pPr>
            <a:r>
              <a:rPr lang="es-MX" sz="2000" dirty="0"/>
              <a:t>F) Elabore una distribución de frecuencias acumuladas de la distribución de frecuencias y trace la ojiva con esos datos</a:t>
            </a:r>
          </a:p>
          <a:p>
            <a:pPr lvl="1">
              <a:lnSpc>
                <a:spcPct val="90000"/>
              </a:lnSpc>
            </a:pPr>
            <a:r>
              <a:rPr lang="es-MX" sz="2000" dirty="0"/>
              <a:t>G) Genere una grafica circular</a:t>
            </a:r>
          </a:p>
          <a:p>
            <a:pPr lvl="1">
              <a:lnSpc>
                <a:spcPct val="90000"/>
              </a:lnSpc>
            </a:pPr>
            <a:r>
              <a:rPr lang="es-MX" sz="2000" dirty="0"/>
              <a:t>H) Entregue todos los resultados anteriores en Excel</a:t>
            </a:r>
            <a:endParaRPr lang="es-ES" sz="2000" dirty="0"/>
          </a:p>
        </p:txBody>
      </p:sp>
    </p:spTree>
    <p:extLst>
      <p:ext uri="{BB962C8B-B14F-4D97-AF65-F5344CB8AC3E}">
        <p14:creationId xmlns:p14="http://schemas.microsoft.com/office/powerpoint/2010/main" val="92888901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5 Marcador de número de diapositiva"/>
          <p:cNvSpPr>
            <a:spLocks noGrp="1"/>
          </p:cNvSpPr>
          <p:nvPr>
            <p:ph type="sldNum" sz="quarter" idx="12"/>
          </p:nvPr>
        </p:nvSpPr>
        <p:spPr/>
        <p:txBody>
          <a:bodyPr/>
          <a:lstStyle/>
          <a:p>
            <a:fld id="{A67703DA-046F-4414-849B-4A7F5619DDCE}" type="slidenum">
              <a:rPr lang="es-ES"/>
              <a:pPr/>
              <a:t>46</a:t>
            </a:fld>
            <a:endParaRPr lang="es-ES"/>
          </a:p>
        </p:txBody>
      </p:sp>
      <p:sp>
        <p:nvSpPr>
          <p:cNvPr id="109570" name="Rectangle 2"/>
          <p:cNvSpPr>
            <a:spLocks noGrp="1" noChangeArrowheads="1"/>
          </p:cNvSpPr>
          <p:nvPr>
            <p:ph type="title"/>
          </p:nvPr>
        </p:nvSpPr>
        <p:spPr/>
        <p:txBody>
          <a:bodyPr/>
          <a:lstStyle/>
          <a:p>
            <a:r>
              <a:rPr lang="es-MX"/>
              <a:t>Trabajo de investigación 2</a:t>
            </a:r>
            <a:endParaRPr lang="es-ES"/>
          </a:p>
        </p:txBody>
      </p:sp>
      <p:graphicFrame>
        <p:nvGraphicFramePr>
          <p:cNvPr id="109632" name="Group 64"/>
          <p:cNvGraphicFramePr>
            <a:graphicFrameLocks noGrp="1"/>
          </p:cNvGraphicFramePr>
          <p:nvPr>
            <p:ph idx="1"/>
          </p:nvPr>
        </p:nvGraphicFramePr>
        <p:xfrm>
          <a:off x="1042988" y="1844675"/>
          <a:ext cx="7283450" cy="4572000"/>
        </p:xfrm>
        <a:graphic>
          <a:graphicData uri="http://schemas.openxmlformats.org/drawingml/2006/table">
            <a:tbl>
              <a:tblPr/>
              <a:tblGrid>
                <a:gridCol w="1820862">
                  <a:extLst>
                    <a:ext uri="{9D8B030D-6E8A-4147-A177-3AD203B41FA5}">
                      <a16:colId xmlns:a16="http://schemas.microsoft.com/office/drawing/2014/main" val="20000"/>
                    </a:ext>
                  </a:extLst>
                </a:gridCol>
                <a:gridCol w="1820863">
                  <a:extLst>
                    <a:ext uri="{9D8B030D-6E8A-4147-A177-3AD203B41FA5}">
                      <a16:colId xmlns:a16="http://schemas.microsoft.com/office/drawing/2014/main" val="20001"/>
                    </a:ext>
                  </a:extLst>
                </a:gridCol>
                <a:gridCol w="1820862">
                  <a:extLst>
                    <a:ext uri="{9D8B030D-6E8A-4147-A177-3AD203B41FA5}">
                      <a16:colId xmlns:a16="http://schemas.microsoft.com/office/drawing/2014/main" val="20002"/>
                    </a:ext>
                  </a:extLst>
                </a:gridCol>
                <a:gridCol w="1820863">
                  <a:extLst>
                    <a:ext uri="{9D8B030D-6E8A-4147-A177-3AD203B41FA5}">
                      <a16:colId xmlns:a16="http://schemas.microsoft.com/office/drawing/2014/main" val="20003"/>
                    </a:ext>
                  </a:extLst>
                </a:gridCol>
              </a:tblGrid>
              <a:tr h="4016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$1200</a:t>
                      </a:r>
                      <a:endParaRPr kumimoji="0" lang="es-ES" sz="2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$1000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$356</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$2227</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0322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515</a:t>
                      </a:r>
                      <a:endParaRPr kumimoji="0" lang="es-ES" sz="2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554</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1190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954</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016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452</a:t>
                      </a:r>
                      <a:endParaRPr kumimoji="0" lang="es-ES" sz="2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973</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300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2112</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0322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1900</a:t>
                      </a:r>
                      <a:endParaRPr kumimoji="0" lang="es-ES" sz="2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660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1610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445</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016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1200</a:t>
                      </a:r>
                      <a:endParaRPr kumimoji="0" lang="es-ES" sz="2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720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1525</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784</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016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1278</a:t>
                      </a:r>
                      <a:endParaRPr kumimoji="0" lang="es-ES" sz="2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1388</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1000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870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0322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2540</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1000</a:t>
                      </a:r>
                      <a:endParaRPr kumimoji="0" lang="es-E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1890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630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016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586</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329</a:t>
                      </a:r>
                      <a:endParaRPr kumimoji="0" lang="es-E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935</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3000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0322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1650</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1423</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592</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534</a:t>
                      </a:r>
                      <a:endParaRPr kumimoji="0" lang="es-E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4016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1219</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727</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655</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dirty="0" smtClean="0">
                          <a:ln>
                            <a:noFill/>
                          </a:ln>
                          <a:solidFill>
                            <a:schemeClr val="tx1"/>
                          </a:solidFill>
                          <a:effectLst/>
                          <a:latin typeface="Arial" charset="0"/>
                        </a:rPr>
                        <a:t>1590</a:t>
                      </a:r>
                      <a:endParaRPr kumimoji="0" lang="es-E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22626474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0D349148-51E7-4403-9F50-EE8E6E9E6B5A}" type="slidenum">
              <a:rPr lang="es-ES"/>
              <a:pPr/>
              <a:t>47</a:t>
            </a:fld>
            <a:endParaRPr lang="es-ES"/>
          </a:p>
        </p:txBody>
      </p:sp>
      <p:sp>
        <p:nvSpPr>
          <p:cNvPr id="78850" name="Rectangle 2"/>
          <p:cNvSpPr>
            <a:spLocks noGrp="1" noChangeArrowheads="1"/>
          </p:cNvSpPr>
          <p:nvPr>
            <p:ph type="title"/>
          </p:nvPr>
        </p:nvSpPr>
        <p:spPr/>
        <p:txBody>
          <a:bodyPr/>
          <a:lstStyle/>
          <a:p>
            <a:r>
              <a:rPr lang="es-MX" sz="2600"/>
              <a:t>Descripción de datos económicos y administrativos (Medidas de posición y de variabilidad)</a:t>
            </a:r>
            <a:endParaRPr lang="es-ES" sz="2600"/>
          </a:p>
        </p:txBody>
      </p:sp>
      <p:sp>
        <p:nvSpPr>
          <p:cNvPr id="78851" name="Rectangle 3"/>
          <p:cNvSpPr>
            <a:spLocks noGrp="1" noChangeArrowheads="1"/>
          </p:cNvSpPr>
          <p:nvPr>
            <p:ph type="body" idx="1"/>
          </p:nvPr>
        </p:nvSpPr>
        <p:spPr/>
        <p:txBody>
          <a:bodyPr/>
          <a:lstStyle/>
          <a:p>
            <a:r>
              <a:rPr lang="es-MX"/>
              <a:t>Medida de posición. Es un valor calculado de un grupo de datos que sirve para describir a éstos de alguna manera</a:t>
            </a:r>
            <a:endParaRPr lang="es-ES"/>
          </a:p>
        </p:txBody>
      </p:sp>
    </p:spTree>
    <p:extLst>
      <p:ext uri="{BB962C8B-B14F-4D97-AF65-F5344CB8AC3E}">
        <p14:creationId xmlns:p14="http://schemas.microsoft.com/office/powerpoint/2010/main" val="32511357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91B197E0-781A-4C2D-9B44-5F60A184895A}" type="slidenum">
              <a:rPr lang="es-ES"/>
              <a:pPr/>
              <a:t>48</a:t>
            </a:fld>
            <a:endParaRPr lang="es-ES"/>
          </a:p>
        </p:txBody>
      </p:sp>
      <p:sp>
        <p:nvSpPr>
          <p:cNvPr id="79874" name="Rectangle 2"/>
          <p:cNvSpPr>
            <a:spLocks noGrp="1" noChangeArrowheads="1"/>
          </p:cNvSpPr>
          <p:nvPr>
            <p:ph type="title"/>
          </p:nvPr>
        </p:nvSpPr>
        <p:spPr/>
        <p:txBody>
          <a:bodyPr/>
          <a:lstStyle/>
          <a:p>
            <a:r>
              <a:rPr lang="es-MX"/>
              <a:t>Media aritmética</a:t>
            </a:r>
            <a:endParaRPr lang="es-ES"/>
          </a:p>
        </p:txBody>
      </p:sp>
      <p:sp>
        <p:nvSpPr>
          <p:cNvPr id="79875" name="Rectangle 3"/>
          <p:cNvSpPr>
            <a:spLocks noGrp="1" noChangeArrowheads="1"/>
          </p:cNvSpPr>
          <p:nvPr>
            <p:ph type="body" sz="half" idx="1"/>
          </p:nvPr>
        </p:nvSpPr>
        <p:spPr>
          <a:xfrm>
            <a:off x="914400" y="1600200"/>
            <a:ext cx="7689850" cy="892175"/>
          </a:xfrm>
        </p:spPr>
        <p:txBody>
          <a:bodyPr/>
          <a:lstStyle/>
          <a:p>
            <a:r>
              <a:rPr lang="es-MX" sz="2400"/>
              <a:t>Es la suma de los valores del grupo de datos dividida entre el número de valores</a:t>
            </a:r>
            <a:endParaRPr lang="es-ES" sz="2400"/>
          </a:p>
        </p:txBody>
      </p:sp>
      <p:graphicFrame>
        <p:nvGraphicFramePr>
          <p:cNvPr id="79876" name="Object 4"/>
          <p:cNvGraphicFramePr>
            <a:graphicFrameLocks noGrp="1" noChangeAspect="1"/>
          </p:cNvGraphicFramePr>
          <p:nvPr>
            <p:ph sz="half" idx="2"/>
          </p:nvPr>
        </p:nvGraphicFramePr>
        <p:xfrm>
          <a:off x="1403350" y="3092450"/>
          <a:ext cx="7200900" cy="1547813"/>
        </p:xfrm>
        <a:graphic>
          <a:graphicData uri="http://schemas.openxmlformats.org/presentationml/2006/ole">
            <mc:AlternateContent xmlns:mc="http://schemas.openxmlformats.org/markup-compatibility/2006">
              <mc:Choice xmlns:v="urn:schemas-microsoft-com:vml" Requires="v">
                <p:oleObj spid="_x0000_s74759" name="Ecuación" r:id="rId3" imgW="2717640" imgH="583920" progId="Equation.3">
                  <p:embed/>
                </p:oleObj>
              </mc:Choice>
              <mc:Fallback>
                <p:oleObj name="Ecuación" r:id="rId3" imgW="2717640" imgH="5839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350" y="3092450"/>
                        <a:ext cx="7200900" cy="15478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14876559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26391234-9D87-4DA3-B43C-CD8AB2114863}" type="slidenum">
              <a:rPr lang="es-ES"/>
              <a:pPr/>
              <a:t>49</a:t>
            </a:fld>
            <a:endParaRPr lang="es-ES"/>
          </a:p>
        </p:txBody>
      </p:sp>
      <p:sp>
        <p:nvSpPr>
          <p:cNvPr id="81922" name="Rectangle 2"/>
          <p:cNvSpPr>
            <a:spLocks noGrp="1" noChangeArrowheads="1"/>
          </p:cNvSpPr>
          <p:nvPr>
            <p:ph type="title"/>
          </p:nvPr>
        </p:nvSpPr>
        <p:spPr/>
        <p:txBody>
          <a:bodyPr/>
          <a:lstStyle/>
          <a:p>
            <a:r>
              <a:rPr lang="es-MX"/>
              <a:t>Media aritmética</a:t>
            </a:r>
            <a:endParaRPr lang="es-ES"/>
          </a:p>
        </p:txBody>
      </p:sp>
      <p:sp>
        <p:nvSpPr>
          <p:cNvPr id="81923" name="Rectangle 3"/>
          <p:cNvSpPr>
            <a:spLocks noGrp="1" noChangeArrowheads="1"/>
          </p:cNvSpPr>
          <p:nvPr>
            <p:ph type="body" sz="half" idx="1"/>
          </p:nvPr>
        </p:nvSpPr>
        <p:spPr>
          <a:xfrm>
            <a:off x="914400" y="1600200"/>
            <a:ext cx="7689850" cy="2333625"/>
          </a:xfrm>
        </p:spPr>
        <p:txBody>
          <a:bodyPr/>
          <a:lstStyle/>
          <a:p>
            <a:r>
              <a:rPr lang="es-MX" sz="2400"/>
              <a:t>Ejemplo 20</a:t>
            </a:r>
          </a:p>
          <a:p>
            <a:pPr lvl="1"/>
            <a:r>
              <a:rPr lang="es-MX" sz="2200"/>
              <a:t>Durante los meses del verano, ocho vendedores de una empresa de servicios de calefacción y aire acondicionado vendieron el siguiente número de unidades centrales de aire acondicionado: 8,11,5,14,8,11,16,11</a:t>
            </a:r>
            <a:endParaRPr lang="es-ES" sz="2200"/>
          </a:p>
        </p:txBody>
      </p:sp>
      <p:graphicFrame>
        <p:nvGraphicFramePr>
          <p:cNvPr id="81924" name="Object 4"/>
          <p:cNvGraphicFramePr>
            <a:graphicFrameLocks noGrp="1" noChangeAspect="1"/>
          </p:cNvGraphicFramePr>
          <p:nvPr>
            <p:ph sz="half" idx="2"/>
          </p:nvPr>
        </p:nvGraphicFramePr>
        <p:xfrm>
          <a:off x="2124075" y="4149725"/>
          <a:ext cx="5400675" cy="866775"/>
        </p:xfrm>
        <a:graphic>
          <a:graphicData uri="http://schemas.openxmlformats.org/presentationml/2006/ole">
            <mc:AlternateContent xmlns:mc="http://schemas.openxmlformats.org/markup-compatibility/2006">
              <mc:Choice xmlns:v="urn:schemas-microsoft-com:vml" Requires="v">
                <p:oleObj spid="_x0000_s75783" name="Ecuación" r:id="rId3" imgW="1739880" imgH="279360" progId="Equation.3">
                  <p:embed/>
                </p:oleObj>
              </mc:Choice>
              <mc:Fallback>
                <p:oleObj name="Ecuación" r:id="rId3" imgW="1739880" imgH="2793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4075" y="4149725"/>
                        <a:ext cx="5400675" cy="866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4604199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C723125D-22AA-4258-B01B-FF94F7AD0E07}" type="slidenum">
              <a:rPr lang="es-ES"/>
              <a:pPr/>
              <a:t>5</a:t>
            </a:fld>
            <a:endParaRPr lang="es-ES"/>
          </a:p>
        </p:txBody>
      </p:sp>
      <p:sp>
        <p:nvSpPr>
          <p:cNvPr id="9218" name="Rectangle 2"/>
          <p:cNvSpPr>
            <a:spLocks noGrp="1" noChangeArrowheads="1"/>
          </p:cNvSpPr>
          <p:nvPr>
            <p:ph type="title"/>
          </p:nvPr>
        </p:nvSpPr>
        <p:spPr/>
        <p:txBody>
          <a:bodyPr/>
          <a:lstStyle/>
          <a:p>
            <a:r>
              <a:rPr lang="es-MX"/>
              <a:t>Temario (II)</a:t>
            </a:r>
            <a:endParaRPr lang="es-ES"/>
          </a:p>
        </p:txBody>
      </p:sp>
      <p:sp>
        <p:nvSpPr>
          <p:cNvPr id="9219" name="Rectangle 3"/>
          <p:cNvSpPr>
            <a:spLocks noGrp="1" noChangeArrowheads="1"/>
          </p:cNvSpPr>
          <p:nvPr>
            <p:ph type="body" idx="1"/>
          </p:nvPr>
        </p:nvSpPr>
        <p:spPr/>
        <p:txBody>
          <a:bodyPr/>
          <a:lstStyle/>
          <a:p>
            <a:r>
              <a:rPr lang="es-MX"/>
              <a:t>Distribuciones de probabilidad para variables aleatorias continuas</a:t>
            </a:r>
          </a:p>
          <a:p>
            <a:r>
              <a:rPr lang="es-MX"/>
              <a:t>Distribuciones de muestreo e intervalos de confianza para la media</a:t>
            </a:r>
          </a:p>
          <a:p>
            <a:r>
              <a:rPr lang="es-MX"/>
              <a:t>Pruebas de hipótesis referentes al valor de la media de la población</a:t>
            </a:r>
          </a:p>
          <a:p>
            <a:r>
              <a:rPr lang="es-MX"/>
              <a:t>La prueba Chi cuadrada</a:t>
            </a:r>
          </a:p>
          <a:p>
            <a:r>
              <a:rPr lang="es-MX"/>
              <a:t>Análisis de varianza</a:t>
            </a:r>
          </a:p>
          <a:p>
            <a:r>
              <a:rPr lang="es-MX"/>
              <a:t>Análisis de regresión y correlación lineal</a:t>
            </a:r>
            <a:endParaRPr lang="es-E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ED517FE3-FE44-4474-86B3-69F9C37D9451}" type="slidenum">
              <a:rPr lang="es-ES"/>
              <a:pPr/>
              <a:t>50</a:t>
            </a:fld>
            <a:endParaRPr lang="es-ES"/>
          </a:p>
        </p:txBody>
      </p:sp>
      <p:sp>
        <p:nvSpPr>
          <p:cNvPr id="83970" name="Rectangle 2"/>
          <p:cNvSpPr>
            <a:spLocks noGrp="1" noChangeArrowheads="1"/>
          </p:cNvSpPr>
          <p:nvPr>
            <p:ph type="title"/>
          </p:nvPr>
        </p:nvSpPr>
        <p:spPr/>
        <p:txBody>
          <a:bodyPr/>
          <a:lstStyle/>
          <a:p>
            <a:r>
              <a:rPr lang="es-MX"/>
              <a:t>Media ponderada</a:t>
            </a:r>
            <a:endParaRPr lang="es-ES"/>
          </a:p>
        </p:txBody>
      </p:sp>
      <p:sp>
        <p:nvSpPr>
          <p:cNvPr id="83971" name="Rectangle 3"/>
          <p:cNvSpPr>
            <a:spLocks noGrp="1" noChangeArrowheads="1"/>
          </p:cNvSpPr>
          <p:nvPr>
            <p:ph type="body" sz="half" idx="1"/>
          </p:nvPr>
        </p:nvSpPr>
        <p:spPr>
          <a:xfrm>
            <a:off x="914400" y="1600200"/>
            <a:ext cx="7761288" cy="1541463"/>
          </a:xfrm>
        </p:spPr>
        <p:txBody>
          <a:bodyPr/>
          <a:lstStyle/>
          <a:p>
            <a:pPr>
              <a:lnSpc>
                <a:spcPct val="90000"/>
              </a:lnSpc>
            </a:pPr>
            <a:r>
              <a:rPr lang="es-MX" sz="2400"/>
              <a:t>Es una media aritmética en donde cada uno de los valores se pondera de acuerdo con su importancia en el grupo general. Las formulas de la media ponderada poblacional y muestral son idénticas</a:t>
            </a:r>
            <a:endParaRPr lang="es-ES" sz="2400"/>
          </a:p>
        </p:txBody>
      </p:sp>
      <p:graphicFrame>
        <p:nvGraphicFramePr>
          <p:cNvPr id="83972" name="Object 4"/>
          <p:cNvGraphicFramePr>
            <a:graphicFrameLocks noGrp="1" noChangeAspect="1"/>
          </p:cNvGraphicFramePr>
          <p:nvPr>
            <p:ph sz="half" idx="2"/>
          </p:nvPr>
        </p:nvGraphicFramePr>
        <p:xfrm>
          <a:off x="2339975" y="3213100"/>
          <a:ext cx="4138613" cy="1295400"/>
        </p:xfrm>
        <a:graphic>
          <a:graphicData uri="http://schemas.openxmlformats.org/presentationml/2006/ole">
            <mc:AlternateContent xmlns:mc="http://schemas.openxmlformats.org/markup-compatibility/2006">
              <mc:Choice xmlns:v="urn:schemas-microsoft-com:vml" Requires="v">
                <p:oleObj spid="_x0000_s76807" name="Ecuación" r:id="rId3" imgW="1054080" imgH="330120" progId="Equation.3">
                  <p:embed/>
                </p:oleObj>
              </mc:Choice>
              <mc:Fallback>
                <p:oleObj name="Ecuación" r:id="rId3" imgW="1054080" imgH="3301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975" y="3213100"/>
                        <a:ext cx="4138613" cy="1295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664225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EE44EE2B-6802-41EB-A4A8-9027096BF800}" type="slidenum">
              <a:rPr lang="es-ES"/>
              <a:pPr/>
              <a:t>51</a:t>
            </a:fld>
            <a:endParaRPr lang="es-ES"/>
          </a:p>
        </p:txBody>
      </p:sp>
      <p:sp>
        <p:nvSpPr>
          <p:cNvPr id="86018" name="Rectangle 2"/>
          <p:cNvSpPr>
            <a:spLocks noGrp="1" noChangeArrowheads="1"/>
          </p:cNvSpPr>
          <p:nvPr>
            <p:ph type="title"/>
          </p:nvPr>
        </p:nvSpPr>
        <p:spPr/>
        <p:txBody>
          <a:bodyPr/>
          <a:lstStyle/>
          <a:p>
            <a:r>
              <a:rPr lang="es-MX"/>
              <a:t>Media ponderada</a:t>
            </a:r>
            <a:endParaRPr lang="es-ES"/>
          </a:p>
        </p:txBody>
      </p:sp>
      <p:sp>
        <p:nvSpPr>
          <p:cNvPr id="86019" name="Rectangle 3"/>
          <p:cNvSpPr>
            <a:spLocks noGrp="1" noChangeArrowheads="1"/>
          </p:cNvSpPr>
          <p:nvPr>
            <p:ph type="body" sz="half" idx="1"/>
          </p:nvPr>
        </p:nvSpPr>
        <p:spPr>
          <a:xfrm>
            <a:off x="914400" y="1600200"/>
            <a:ext cx="7761288" cy="4852988"/>
          </a:xfrm>
        </p:spPr>
        <p:txBody>
          <a:bodyPr/>
          <a:lstStyle/>
          <a:p>
            <a:r>
              <a:rPr lang="es-MX" sz="2400"/>
              <a:t>Ejemplo 21</a:t>
            </a:r>
          </a:p>
          <a:p>
            <a:pPr lvl="1"/>
            <a:r>
              <a:rPr lang="es-MX" sz="2200"/>
              <a:t>El margen de utilidad en el último año fiscal de las cuatro líneas de productos de una compañía fabricante de múltiples bienes fue: Línea A=4.2%; Línea B=5.5%; Línea C=7.4%; Línea D=10.1%</a:t>
            </a:r>
          </a:p>
          <a:p>
            <a:pPr lvl="2"/>
            <a:r>
              <a:rPr lang="es-MX" sz="2100"/>
              <a:t>Si sacamos la media con la formula anterior quedaría</a:t>
            </a:r>
          </a:p>
          <a:p>
            <a:pPr lvl="2"/>
            <a:endParaRPr lang="es-MX" sz="2100"/>
          </a:p>
          <a:p>
            <a:pPr lvl="2"/>
            <a:endParaRPr lang="es-MX" sz="2100"/>
          </a:p>
          <a:p>
            <a:pPr lvl="2"/>
            <a:endParaRPr lang="es-MX" sz="2100"/>
          </a:p>
          <a:p>
            <a:pPr lvl="2"/>
            <a:endParaRPr lang="es-MX" sz="2100"/>
          </a:p>
          <a:p>
            <a:pPr lvl="2"/>
            <a:r>
              <a:rPr lang="es-MX" sz="2100"/>
              <a:t>Sin embargo, como las ventas de los 4 productos no son iguales, éste promedio no ponderado es incorrecto</a:t>
            </a:r>
          </a:p>
          <a:p>
            <a:pPr lvl="3"/>
            <a:endParaRPr lang="es-ES" sz="1800"/>
          </a:p>
        </p:txBody>
      </p:sp>
      <p:graphicFrame>
        <p:nvGraphicFramePr>
          <p:cNvPr id="86022" name="Object 6"/>
          <p:cNvGraphicFramePr>
            <a:graphicFrameLocks noGrp="1" noChangeAspect="1"/>
          </p:cNvGraphicFramePr>
          <p:nvPr>
            <p:ph sz="half" idx="2"/>
          </p:nvPr>
        </p:nvGraphicFramePr>
        <p:xfrm>
          <a:off x="2771775" y="4221163"/>
          <a:ext cx="3662363" cy="774700"/>
        </p:xfrm>
        <a:graphic>
          <a:graphicData uri="http://schemas.openxmlformats.org/presentationml/2006/ole">
            <mc:AlternateContent xmlns:mc="http://schemas.openxmlformats.org/markup-compatibility/2006">
              <mc:Choice xmlns:v="urn:schemas-microsoft-com:vml" Requires="v">
                <p:oleObj spid="_x0000_s77831" name="Ecuación" r:id="rId3" imgW="1320480" imgH="279360" progId="Equation.3">
                  <p:embed/>
                </p:oleObj>
              </mc:Choice>
              <mc:Fallback>
                <p:oleObj name="Ecuación" r:id="rId3" imgW="1320480" imgH="2793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775" y="4221163"/>
                        <a:ext cx="3662363" cy="774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97048945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6 Marcador de número de diapositiva"/>
          <p:cNvSpPr>
            <a:spLocks noGrp="1"/>
          </p:cNvSpPr>
          <p:nvPr>
            <p:ph type="sldNum" sz="quarter" idx="12"/>
          </p:nvPr>
        </p:nvSpPr>
        <p:spPr/>
        <p:txBody>
          <a:bodyPr/>
          <a:lstStyle/>
          <a:p>
            <a:fld id="{109FCD82-4D56-4BB5-A328-EDC0980CED88}" type="slidenum">
              <a:rPr lang="es-ES"/>
              <a:pPr/>
              <a:t>52</a:t>
            </a:fld>
            <a:endParaRPr lang="es-ES"/>
          </a:p>
        </p:txBody>
      </p:sp>
      <p:sp>
        <p:nvSpPr>
          <p:cNvPr id="89090" name="Rectangle 2"/>
          <p:cNvSpPr>
            <a:spLocks noGrp="1" noChangeArrowheads="1"/>
          </p:cNvSpPr>
          <p:nvPr>
            <p:ph type="title"/>
          </p:nvPr>
        </p:nvSpPr>
        <p:spPr/>
        <p:txBody>
          <a:bodyPr/>
          <a:lstStyle/>
          <a:p>
            <a:r>
              <a:rPr lang="es-MX"/>
              <a:t>Media ponderada</a:t>
            </a:r>
            <a:endParaRPr lang="es-ES"/>
          </a:p>
        </p:txBody>
      </p:sp>
      <p:sp>
        <p:nvSpPr>
          <p:cNvPr id="89091" name="Rectangle 3"/>
          <p:cNvSpPr>
            <a:spLocks noGrp="1" noChangeArrowheads="1"/>
          </p:cNvSpPr>
          <p:nvPr>
            <p:ph type="body" sz="half" idx="1"/>
          </p:nvPr>
        </p:nvSpPr>
        <p:spPr>
          <a:xfrm>
            <a:off x="914400" y="1600200"/>
            <a:ext cx="7834313" cy="3989388"/>
          </a:xfrm>
        </p:spPr>
        <p:txBody>
          <a:bodyPr/>
          <a:lstStyle/>
          <a:p>
            <a:r>
              <a:rPr lang="es-MX" sz="2400"/>
              <a:t>Así que debemos observar la tabla de ventas</a:t>
            </a:r>
          </a:p>
          <a:p>
            <a:endParaRPr lang="es-MX" sz="2400"/>
          </a:p>
          <a:p>
            <a:endParaRPr lang="es-MX" sz="2400"/>
          </a:p>
          <a:p>
            <a:endParaRPr lang="es-MX" sz="2400"/>
          </a:p>
          <a:p>
            <a:endParaRPr lang="es-MX" sz="2400"/>
          </a:p>
          <a:p>
            <a:endParaRPr lang="es-MX" sz="2400"/>
          </a:p>
          <a:p>
            <a:endParaRPr lang="es-MX" sz="2400"/>
          </a:p>
          <a:p>
            <a:endParaRPr lang="es-MX" sz="2400"/>
          </a:p>
          <a:p>
            <a:r>
              <a:rPr lang="es-MX" sz="2400"/>
              <a:t>Con respecto a la formula</a:t>
            </a:r>
            <a:endParaRPr lang="es-ES" sz="2400"/>
          </a:p>
        </p:txBody>
      </p:sp>
      <p:graphicFrame>
        <p:nvGraphicFramePr>
          <p:cNvPr id="89142" name="Group 54"/>
          <p:cNvGraphicFramePr>
            <a:graphicFrameLocks noGrp="1"/>
          </p:cNvGraphicFramePr>
          <p:nvPr>
            <p:ph sz="half" idx="2"/>
          </p:nvPr>
        </p:nvGraphicFramePr>
        <p:xfrm>
          <a:off x="971550" y="2133600"/>
          <a:ext cx="7866063" cy="2644775"/>
        </p:xfrm>
        <a:graphic>
          <a:graphicData uri="http://schemas.openxmlformats.org/drawingml/2006/table">
            <a:tbl>
              <a:tblPr/>
              <a:tblGrid>
                <a:gridCol w="2355850">
                  <a:extLst>
                    <a:ext uri="{9D8B030D-6E8A-4147-A177-3AD203B41FA5}">
                      <a16:colId xmlns:a16="http://schemas.microsoft.com/office/drawing/2014/main" val="20000"/>
                    </a:ext>
                  </a:extLst>
                </a:gridCol>
                <a:gridCol w="1993900">
                  <a:extLst>
                    <a:ext uri="{9D8B030D-6E8A-4147-A177-3AD203B41FA5}">
                      <a16:colId xmlns:a16="http://schemas.microsoft.com/office/drawing/2014/main" val="20001"/>
                    </a:ext>
                  </a:extLst>
                </a:gridCol>
                <a:gridCol w="1947863">
                  <a:extLst>
                    <a:ext uri="{9D8B030D-6E8A-4147-A177-3AD203B41FA5}">
                      <a16:colId xmlns:a16="http://schemas.microsoft.com/office/drawing/2014/main" val="20002"/>
                    </a:ext>
                  </a:extLst>
                </a:gridCol>
                <a:gridCol w="1568450">
                  <a:extLst>
                    <a:ext uri="{9D8B030D-6E8A-4147-A177-3AD203B41FA5}">
                      <a16:colId xmlns:a16="http://schemas.microsoft.com/office/drawing/2014/main" val="20003"/>
                    </a:ext>
                  </a:extLst>
                </a:gridCol>
              </a:tblGrid>
              <a:tr h="8509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Línea de productos</a:t>
                      </a:r>
                      <a:endParaRPr kumimoji="0" lang="es-E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Margen de utilidad (X)</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Ventas (w)</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wX</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793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A</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B</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C</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D</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4.2%</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5.5%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7.4%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10.1%</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$30,000,000</a:t>
                      </a:r>
                    </a:p>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20,000,000</a:t>
                      </a:r>
                    </a:p>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5,000,000</a:t>
                      </a:r>
                    </a:p>
                    <a:p>
                      <a:pPr marL="0" marR="0" lvl="0" indent="0" algn="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3,000,000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1,260,000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1,100,000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370,000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303,000</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graphicFrame>
        <p:nvGraphicFramePr>
          <p:cNvPr id="89150" name="Object 62"/>
          <p:cNvGraphicFramePr>
            <a:graphicFrameLocks noChangeAspect="1"/>
          </p:cNvGraphicFramePr>
          <p:nvPr/>
        </p:nvGraphicFramePr>
        <p:xfrm>
          <a:off x="1776413" y="5503863"/>
          <a:ext cx="6056312" cy="1092200"/>
        </p:xfrm>
        <a:graphic>
          <a:graphicData uri="http://schemas.openxmlformats.org/presentationml/2006/ole">
            <mc:AlternateContent xmlns:mc="http://schemas.openxmlformats.org/markup-compatibility/2006">
              <mc:Choice xmlns:v="urn:schemas-microsoft-com:vml" Requires="v">
                <p:oleObj spid="_x0000_s78855" name="Ecuación" r:id="rId3" imgW="1828800" imgH="330120" progId="Equation.3">
                  <p:embed/>
                </p:oleObj>
              </mc:Choice>
              <mc:Fallback>
                <p:oleObj name="Ecuación" r:id="rId3" imgW="1828800" imgH="3301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6413" y="5503863"/>
                        <a:ext cx="6056312" cy="1092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06958610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615E2AEB-3D83-462C-BE23-F2C2F62CA8A2}" type="slidenum">
              <a:rPr lang="es-ES"/>
              <a:pPr/>
              <a:t>53</a:t>
            </a:fld>
            <a:endParaRPr lang="es-ES"/>
          </a:p>
        </p:txBody>
      </p:sp>
      <p:sp>
        <p:nvSpPr>
          <p:cNvPr id="94210" name="Rectangle 2"/>
          <p:cNvSpPr>
            <a:spLocks noGrp="1" noChangeArrowheads="1"/>
          </p:cNvSpPr>
          <p:nvPr>
            <p:ph type="title"/>
          </p:nvPr>
        </p:nvSpPr>
        <p:spPr/>
        <p:txBody>
          <a:bodyPr/>
          <a:lstStyle/>
          <a:p>
            <a:r>
              <a:rPr lang="es-MX"/>
              <a:t>Mediana</a:t>
            </a:r>
            <a:endParaRPr lang="es-ES"/>
          </a:p>
        </p:txBody>
      </p:sp>
      <p:sp>
        <p:nvSpPr>
          <p:cNvPr id="94211" name="Rectangle 3"/>
          <p:cNvSpPr>
            <a:spLocks noGrp="1" noChangeArrowheads="1"/>
          </p:cNvSpPr>
          <p:nvPr>
            <p:ph type="body" idx="1"/>
          </p:nvPr>
        </p:nvSpPr>
        <p:spPr>
          <a:xfrm>
            <a:off x="914400" y="1600200"/>
            <a:ext cx="7772400" cy="5257800"/>
          </a:xfrm>
        </p:spPr>
        <p:txBody>
          <a:bodyPr/>
          <a:lstStyle/>
          <a:p>
            <a:r>
              <a:rPr lang="es-MX"/>
              <a:t>La mediana de un grupo de elementos es el valor del elemento inmediato cuando todos los elementos de un grupo siguen, en términos de valor, un orden ascendente o descendente</a:t>
            </a:r>
          </a:p>
          <a:p>
            <a:endParaRPr lang="es-MX"/>
          </a:p>
          <a:p>
            <a:endParaRPr lang="es-MX"/>
          </a:p>
          <a:p>
            <a:r>
              <a:rPr lang="es-MX"/>
              <a:t>De nuestro ejemplo 20, al ordenar en forma ascendente, quedaría 5,8,8,11,11,11,14,16, el valor de la mediana es: X(8/2+1/2)=X4.5=11</a:t>
            </a:r>
            <a:endParaRPr lang="es-ES"/>
          </a:p>
        </p:txBody>
      </p:sp>
      <p:graphicFrame>
        <p:nvGraphicFramePr>
          <p:cNvPr id="94213" name="Object 5"/>
          <p:cNvGraphicFramePr>
            <a:graphicFrameLocks noChangeAspect="1"/>
          </p:cNvGraphicFramePr>
          <p:nvPr/>
        </p:nvGraphicFramePr>
        <p:xfrm>
          <a:off x="2484438" y="3860800"/>
          <a:ext cx="3981450" cy="850900"/>
        </p:xfrm>
        <a:graphic>
          <a:graphicData uri="http://schemas.openxmlformats.org/presentationml/2006/ole">
            <mc:AlternateContent xmlns:mc="http://schemas.openxmlformats.org/markup-compatibility/2006">
              <mc:Choice xmlns:v="urn:schemas-microsoft-com:vml" Requires="v">
                <p:oleObj spid="_x0000_s79879" name="Ecuación" r:id="rId3" imgW="1130040" imgH="241200" progId="Equation.3">
                  <p:embed/>
                </p:oleObj>
              </mc:Choice>
              <mc:Fallback>
                <p:oleObj name="Ecuación" r:id="rId3" imgW="113004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4438" y="3860800"/>
                        <a:ext cx="3981450" cy="850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71188584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A5D661E9-0C82-47E2-AF68-F3F457211C76}" type="slidenum">
              <a:rPr lang="es-ES"/>
              <a:pPr/>
              <a:t>54</a:t>
            </a:fld>
            <a:endParaRPr lang="es-ES"/>
          </a:p>
        </p:txBody>
      </p:sp>
      <p:sp>
        <p:nvSpPr>
          <p:cNvPr id="95234" name="Rectangle 2"/>
          <p:cNvSpPr>
            <a:spLocks noGrp="1" noChangeArrowheads="1"/>
          </p:cNvSpPr>
          <p:nvPr>
            <p:ph type="title"/>
          </p:nvPr>
        </p:nvSpPr>
        <p:spPr/>
        <p:txBody>
          <a:bodyPr/>
          <a:lstStyle/>
          <a:p>
            <a:r>
              <a:rPr lang="es-MX"/>
              <a:t>Moda</a:t>
            </a:r>
            <a:endParaRPr lang="es-ES"/>
          </a:p>
        </p:txBody>
      </p:sp>
      <p:sp>
        <p:nvSpPr>
          <p:cNvPr id="95235" name="Rectangle 3"/>
          <p:cNvSpPr>
            <a:spLocks noGrp="1" noChangeArrowheads="1"/>
          </p:cNvSpPr>
          <p:nvPr>
            <p:ph type="body" idx="1"/>
          </p:nvPr>
        </p:nvSpPr>
        <p:spPr/>
        <p:txBody>
          <a:bodyPr/>
          <a:lstStyle/>
          <a:p>
            <a:r>
              <a:rPr lang="es-MX"/>
              <a:t>Es el valor que ocurre más frecuentemente en un conjunto de valores . Para nuestro ejemplo anterior, la moda es 11</a:t>
            </a:r>
            <a:endParaRPr lang="es-ES"/>
          </a:p>
        </p:txBody>
      </p:sp>
    </p:spTree>
    <p:extLst>
      <p:ext uri="{BB962C8B-B14F-4D97-AF65-F5344CB8AC3E}">
        <p14:creationId xmlns:p14="http://schemas.microsoft.com/office/powerpoint/2010/main" val="71480878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AEB2816D-F822-4D1A-8C19-187B49CB0E80}" type="slidenum">
              <a:rPr lang="es-ES"/>
              <a:pPr/>
              <a:t>55</a:t>
            </a:fld>
            <a:endParaRPr lang="es-ES"/>
          </a:p>
        </p:txBody>
      </p:sp>
      <p:sp>
        <p:nvSpPr>
          <p:cNvPr id="96258" name="Rectangle 2"/>
          <p:cNvSpPr>
            <a:spLocks noGrp="1" noChangeArrowheads="1"/>
          </p:cNvSpPr>
          <p:nvPr>
            <p:ph type="title"/>
          </p:nvPr>
        </p:nvSpPr>
        <p:spPr/>
        <p:txBody>
          <a:bodyPr/>
          <a:lstStyle/>
          <a:p>
            <a:r>
              <a:rPr lang="es-MX" sz="3800"/>
              <a:t>Relación entre media, mediana y moda</a:t>
            </a:r>
            <a:endParaRPr lang="es-ES" sz="3800"/>
          </a:p>
        </p:txBody>
      </p:sp>
      <p:sp>
        <p:nvSpPr>
          <p:cNvPr id="96259" name="Rectangle 3"/>
          <p:cNvSpPr>
            <a:spLocks noGrp="1" noChangeArrowheads="1"/>
          </p:cNvSpPr>
          <p:nvPr>
            <p:ph type="body" idx="1"/>
          </p:nvPr>
        </p:nvSpPr>
        <p:spPr/>
        <p:txBody>
          <a:bodyPr/>
          <a:lstStyle/>
          <a:p>
            <a:r>
              <a:rPr lang="es-MX"/>
              <a:t>Cuando la curva graficada es simétrica, la moda, mediana y media son iguales, cuando es asimétrica positiva, la media siempre es mayor que la mediana y la moda, viceversa en una asimétrica negativa</a:t>
            </a:r>
          </a:p>
          <a:p>
            <a:r>
              <a:rPr lang="es-MX"/>
              <a:t>¿Cómo sería la curva para nuestro ejemplo anterior?</a:t>
            </a:r>
            <a:endParaRPr lang="es-ES"/>
          </a:p>
        </p:txBody>
      </p:sp>
    </p:spTree>
    <p:extLst>
      <p:ext uri="{BB962C8B-B14F-4D97-AF65-F5344CB8AC3E}">
        <p14:creationId xmlns:p14="http://schemas.microsoft.com/office/powerpoint/2010/main" val="20443136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90C3C36B-7F1A-4DED-AA18-0E1FAE417C4E}" type="slidenum">
              <a:rPr lang="es-ES"/>
              <a:pPr/>
              <a:t>56</a:t>
            </a:fld>
            <a:endParaRPr lang="es-ES"/>
          </a:p>
        </p:txBody>
      </p:sp>
      <p:sp>
        <p:nvSpPr>
          <p:cNvPr id="97282" name="Rectangle 2"/>
          <p:cNvSpPr>
            <a:spLocks noGrp="1" noChangeArrowheads="1"/>
          </p:cNvSpPr>
          <p:nvPr>
            <p:ph type="title"/>
          </p:nvPr>
        </p:nvSpPr>
        <p:spPr/>
        <p:txBody>
          <a:bodyPr/>
          <a:lstStyle/>
          <a:p>
            <a:r>
              <a:rPr lang="es-MX"/>
              <a:t>Uso de media, mediana y moda</a:t>
            </a:r>
            <a:endParaRPr lang="es-ES"/>
          </a:p>
        </p:txBody>
      </p:sp>
      <p:sp>
        <p:nvSpPr>
          <p:cNvPr id="97283" name="Rectangle 3"/>
          <p:cNvSpPr>
            <a:spLocks noGrp="1" noChangeArrowheads="1"/>
          </p:cNvSpPr>
          <p:nvPr>
            <p:ph type="body" idx="1"/>
          </p:nvPr>
        </p:nvSpPr>
        <p:spPr>
          <a:xfrm>
            <a:off x="914400" y="1600200"/>
            <a:ext cx="7772400" cy="4997450"/>
          </a:xfrm>
        </p:spPr>
        <p:txBody>
          <a:bodyPr/>
          <a:lstStyle/>
          <a:p>
            <a:pPr>
              <a:lnSpc>
                <a:spcPct val="90000"/>
              </a:lnSpc>
            </a:pPr>
            <a:r>
              <a:rPr lang="es-MX"/>
              <a:t>Con respecto a población</a:t>
            </a:r>
          </a:p>
          <a:p>
            <a:pPr lvl="1">
              <a:lnSpc>
                <a:spcPct val="90000"/>
              </a:lnSpc>
            </a:pPr>
            <a:r>
              <a:rPr lang="es-MX"/>
              <a:t>El valor de la moda indica la posición de la mayoría de los valores observados. Puede ser útil como medida descriptiva de un grupo de la población, aunque solo si existe una moda claramente perceptible</a:t>
            </a:r>
          </a:p>
          <a:p>
            <a:pPr lvl="1">
              <a:lnSpc>
                <a:spcPct val="90000"/>
              </a:lnSpc>
            </a:pPr>
            <a:r>
              <a:rPr lang="es-MX"/>
              <a:t>La mediana siempre es una medida excelente para representar el nivel “típico” de los valores</a:t>
            </a:r>
          </a:p>
          <a:p>
            <a:pPr lvl="1">
              <a:lnSpc>
                <a:spcPct val="90000"/>
              </a:lnSpc>
            </a:pPr>
            <a:r>
              <a:rPr lang="es-MX"/>
              <a:t>La media también es un valor excelente siempre y cuando la población sea simétrica, por lo que para datos de población la mediana es más significativa</a:t>
            </a:r>
            <a:endParaRPr lang="es-ES"/>
          </a:p>
        </p:txBody>
      </p:sp>
    </p:spTree>
    <p:extLst>
      <p:ext uri="{BB962C8B-B14F-4D97-AF65-F5344CB8AC3E}">
        <p14:creationId xmlns:p14="http://schemas.microsoft.com/office/powerpoint/2010/main" val="53529428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54EF1A83-BE45-41AD-9CDD-3BF01330C4B7}" type="slidenum">
              <a:rPr lang="es-ES"/>
              <a:pPr/>
              <a:t>57</a:t>
            </a:fld>
            <a:endParaRPr lang="es-ES"/>
          </a:p>
        </p:txBody>
      </p:sp>
      <p:sp>
        <p:nvSpPr>
          <p:cNvPr id="98310" name="Rectangle 6"/>
          <p:cNvSpPr>
            <a:spLocks noGrp="1" noChangeArrowheads="1"/>
          </p:cNvSpPr>
          <p:nvPr>
            <p:ph type="title"/>
          </p:nvPr>
        </p:nvSpPr>
        <p:spPr>
          <a:noFill/>
          <a:ln/>
        </p:spPr>
        <p:txBody>
          <a:bodyPr/>
          <a:lstStyle/>
          <a:p>
            <a:r>
              <a:rPr lang="es-MX"/>
              <a:t>Uso de media, mediana y moda</a:t>
            </a:r>
            <a:endParaRPr lang="es-ES"/>
          </a:p>
        </p:txBody>
      </p:sp>
      <p:sp>
        <p:nvSpPr>
          <p:cNvPr id="98311" name="Rectangle 7"/>
          <p:cNvSpPr>
            <a:spLocks noGrp="1" noChangeArrowheads="1"/>
          </p:cNvSpPr>
          <p:nvPr>
            <p:ph type="body" idx="1"/>
          </p:nvPr>
        </p:nvSpPr>
        <p:spPr>
          <a:xfrm>
            <a:off x="914400" y="1600200"/>
            <a:ext cx="7772400" cy="4997450"/>
          </a:xfrm>
          <a:noFill/>
          <a:ln/>
        </p:spPr>
        <p:txBody>
          <a:bodyPr/>
          <a:lstStyle/>
          <a:p>
            <a:r>
              <a:rPr lang="es-MX"/>
              <a:t>Con respecto a Muestras</a:t>
            </a:r>
          </a:p>
          <a:p>
            <a:pPr lvl="1"/>
            <a:r>
              <a:rPr lang="es-MX"/>
              <a:t>El valor de la moda no es aceptable</a:t>
            </a:r>
          </a:p>
          <a:p>
            <a:pPr lvl="1"/>
            <a:r>
              <a:rPr lang="es-MX"/>
              <a:t>La mediana es más aceptable</a:t>
            </a:r>
          </a:p>
          <a:p>
            <a:pPr lvl="1"/>
            <a:r>
              <a:rPr lang="es-MX"/>
              <a:t>La media para éste caso es mejor ya que es más estable</a:t>
            </a:r>
          </a:p>
          <a:p>
            <a:pPr lvl="2"/>
            <a:r>
              <a:rPr lang="es-MX"/>
              <a:t>Ejemplo 22</a:t>
            </a:r>
          </a:p>
          <a:p>
            <a:pPr lvl="3"/>
            <a:r>
              <a:rPr lang="es-MX"/>
              <a:t>Índices salariales de los 650 empleados de una empresa</a:t>
            </a:r>
          </a:p>
          <a:p>
            <a:pPr lvl="3"/>
            <a:r>
              <a:rPr lang="es-MX"/>
              <a:t>Una muestra aleatoria de 100 trabajadores</a:t>
            </a:r>
            <a:endParaRPr lang="es-ES"/>
          </a:p>
        </p:txBody>
      </p:sp>
    </p:spTree>
    <p:extLst>
      <p:ext uri="{BB962C8B-B14F-4D97-AF65-F5344CB8AC3E}">
        <p14:creationId xmlns:p14="http://schemas.microsoft.com/office/powerpoint/2010/main" val="25850104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B3E0F167-3F4A-4F8F-BCFB-50F57C75C324}" type="slidenum">
              <a:rPr lang="es-ES"/>
              <a:pPr/>
              <a:t>58</a:t>
            </a:fld>
            <a:endParaRPr lang="es-ES"/>
          </a:p>
        </p:txBody>
      </p:sp>
      <p:sp>
        <p:nvSpPr>
          <p:cNvPr id="106498" name="Rectangle 2"/>
          <p:cNvSpPr>
            <a:spLocks noGrp="1" noChangeArrowheads="1"/>
          </p:cNvSpPr>
          <p:nvPr>
            <p:ph type="title"/>
          </p:nvPr>
        </p:nvSpPr>
        <p:spPr/>
        <p:txBody>
          <a:bodyPr/>
          <a:lstStyle/>
          <a:p>
            <a:r>
              <a:rPr lang="es-MX"/>
              <a:t>Cuartiles, Deciles y Percentiles</a:t>
            </a:r>
            <a:endParaRPr lang="es-ES"/>
          </a:p>
        </p:txBody>
      </p:sp>
      <p:sp>
        <p:nvSpPr>
          <p:cNvPr id="106499" name="Rectangle 3"/>
          <p:cNvSpPr>
            <a:spLocks noGrp="1" noChangeArrowheads="1"/>
          </p:cNvSpPr>
          <p:nvPr>
            <p:ph type="body" idx="1"/>
          </p:nvPr>
        </p:nvSpPr>
        <p:spPr/>
        <p:txBody>
          <a:bodyPr/>
          <a:lstStyle/>
          <a:p>
            <a:r>
              <a:rPr lang="es-MX" dirty="0"/>
              <a:t>Es lo mismo que la mediana, solo que los cuartiles dividen la muestra en cuartos, los </a:t>
            </a:r>
            <a:r>
              <a:rPr lang="es-MX" dirty="0" err="1"/>
              <a:t>deciles</a:t>
            </a:r>
            <a:r>
              <a:rPr lang="es-MX" dirty="0"/>
              <a:t> en decimos y los percentiles en 100 partes</a:t>
            </a:r>
          </a:p>
          <a:p>
            <a:pPr lvl="1">
              <a:buFont typeface="Wingdings" pitchFamily="2" charset="2"/>
              <a:buNone/>
            </a:pPr>
            <a:endParaRPr lang="es-ES" dirty="0"/>
          </a:p>
        </p:txBody>
      </p:sp>
      <p:graphicFrame>
        <p:nvGraphicFramePr>
          <p:cNvPr id="106501" name="Object 5"/>
          <p:cNvGraphicFramePr>
            <a:graphicFrameLocks noChangeAspect="1"/>
          </p:cNvGraphicFramePr>
          <p:nvPr>
            <p:extLst/>
          </p:nvPr>
        </p:nvGraphicFramePr>
        <p:xfrm>
          <a:off x="1115616" y="3784592"/>
          <a:ext cx="7776864" cy="2438408"/>
        </p:xfrm>
        <a:graphic>
          <a:graphicData uri="http://schemas.openxmlformats.org/presentationml/2006/ole">
            <mc:AlternateContent xmlns:mc="http://schemas.openxmlformats.org/markup-compatibility/2006">
              <mc:Choice xmlns:v="urn:schemas-microsoft-com:vml" Requires="v">
                <p:oleObj spid="_x0000_s80903" name="Ecuación" r:id="rId3" imgW="3606480" imgH="1130040" progId="Equation.3">
                  <p:embed/>
                </p:oleObj>
              </mc:Choice>
              <mc:Fallback>
                <p:oleObj name="Ecuación" r:id="rId3" imgW="3606480" imgH="1130040" progId="Equation.3">
                  <p:embed/>
                  <p:pic>
                    <p:nvPicPr>
                      <p:cNvPr id="0" name=""/>
                      <p:cNvPicPr>
                        <a:picLocks noChangeAspect="1" noChangeArrowheads="1"/>
                      </p:cNvPicPr>
                      <p:nvPr/>
                    </p:nvPicPr>
                    <p:blipFill>
                      <a:blip r:embed="rId4"/>
                      <a:srcRect/>
                      <a:stretch>
                        <a:fillRect/>
                      </a:stretch>
                    </p:blipFill>
                    <p:spPr bwMode="auto">
                      <a:xfrm>
                        <a:off x="1115616" y="3784592"/>
                        <a:ext cx="7776864" cy="2438408"/>
                      </a:xfrm>
                      <a:prstGeom prst="rect">
                        <a:avLst/>
                      </a:prstGeom>
                      <a:noFill/>
                      <a:extLst/>
                    </p:spPr>
                  </p:pic>
                </p:oleObj>
              </mc:Fallback>
            </mc:AlternateContent>
          </a:graphicData>
        </a:graphic>
      </p:graphicFrame>
    </p:spTree>
    <p:extLst>
      <p:ext uri="{BB962C8B-B14F-4D97-AF65-F5344CB8AC3E}">
        <p14:creationId xmlns:p14="http://schemas.microsoft.com/office/powerpoint/2010/main" val="81717653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9A03946B-D82C-4C78-8E42-9F0011116C89}" type="slidenum">
              <a:rPr lang="es-ES"/>
              <a:pPr/>
              <a:t>59</a:t>
            </a:fld>
            <a:endParaRPr lang="es-ES"/>
          </a:p>
        </p:txBody>
      </p:sp>
      <p:sp>
        <p:nvSpPr>
          <p:cNvPr id="99330" name="Rectangle 2"/>
          <p:cNvSpPr>
            <a:spLocks noGrp="1" noChangeArrowheads="1"/>
          </p:cNvSpPr>
          <p:nvPr>
            <p:ph type="title"/>
          </p:nvPr>
        </p:nvSpPr>
        <p:spPr/>
        <p:txBody>
          <a:bodyPr/>
          <a:lstStyle/>
          <a:p>
            <a:r>
              <a:rPr lang="es-MX"/>
              <a:t>Problemas</a:t>
            </a:r>
            <a:endParaRPr lang="es-ES"/>
          </a:p>
        </p:txBody>
      </p:sp>
      <p:sp>
        <p:nvSpPr>
          <p:cNvPr id="99331" name="Rectangle 3"/>
          <p:cNvSpPr>
            <a:spLocks noGrp="1" noChangeArrowheads="1"/>
          </p:cNvSpPr>
          <p:nvPr>
            <p:ph type="body" idx="1"/>
          </p:nvPr>
        </p:nvSpPr>
        <p:spPr>
          <a:xfrm>
            <a:off x="914400" y="1600200"/>
            <a:ext cx="7772400" cy="4997450"/>
          </a:xfrm>
        </p:spPr>
        <p:txBody>
          <a:bodyPr/>
          <a:lstStyle/>
          <a:p>
            <a:pPr>
              <a:lnSpc>
                <a:spcPct val="90000"/>
              </a:lnSpc>
            </a:pPr>
            <a:r>
              <a:rPr lang="es-MX" sz="2400" dirty="0"/>
              <a:t>En una muestra de las compras de 15 estudiantes en la tienda de una escuela primaria se observan las siguientes cantidades de ventas, dispuestas en orden de magnitud ascendente: $ 1.00,1.00,2.50,</a:t>
            </a:r>
            <a:br>
              <a:rPr lang="es-MX" sz="2400" dirty="0"/>
            </a:br>
            <a:r>
              <a:rPr lang="es-MX" sz="2400" dirty="0"/>
              <a:t>2.50,2.50,3.50,4.00,5.30,9.00,12.50,13.50,</a:t>
            </a:r>
            <a:br>
              <a:rPr lang="es-MX" sz="2400" dirty="0"/>
            </a:br>
            <a:r>
              <a:rPr lang="es-MX" sz="2400" dirty="0"/>
              <a:t>24.50,27.10,30.90,41.00 Determine la media, mediana y la moda</a:t>
            </a:r>
          </a:p>
          <a:p>
            <a:pPr>
              <a:lnSpc>
                <a:spcPct val="90000"/>
              </a:lnSpc>
            </a:pPr>
            <a:r>
              <a:rPr lang="es-MX" sz="2400" dirty="0"/>
              <a:t>Media=$12.05</a:t>
            </a:r>
          </a:p>
          <a:p>
            <a:pPr>
              <a:lnSpc>
                <a:spcPct val="90000"/>
              </a:lnSpc>
            </a:pPr>
            <a:r>
              <a:rPr lang="es-MX" sz="2400" dirty="0"/>
              <a:t>Mediana=X8=$5.30</a:t>
            </a:r>
          </a:p>
          <a:p>
            <a:pPr>
              <a:lnSpc>
                <a:spcPct val="90000"/>
              </a:lnSpc>
            </a:pPr>
            <a:r>
              <a:rPr lang="es-MX" sz="2400" dirty="0"/>
              <a:t>Moda=$2.50</a:t>
            </a:r>
          </a:p>
          <a:p>
            <a:pPr>
              <a:lnSpc>
                <a:spcPct val="90000"/>
              </a:lnSpc>
            </a:pPr>
            <a:r>
              <a:rPr lang="es-MX" sz="2400" dirty="0"/>
              <a:t>Dado que la media es sustancialmente mayor que la mediana, la distribución de valores es claramente asimétrica positiva</a:t>
            </a:r>
            <a:endParaRPr lang="es-ES" sz="2400" dirty="0"/>
          </a:p>
        </p:txBody>
      </p:sp>
    </p:spTree>
    <p:extLst>
      <p:ext uri="{BB962C8B-B14F-4D97-AF65-F5344CB8AC3E}">
        <p14:creationId xmlns:p14="http://schemas.microsoft.com/office/powerpoint/2010/main" val="5893585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62A24D0D-ECF7-421C-A782-620F6CD9DD4F}" type="slidenum">
              <a:rPr lang="es-ES"/>
              <a:pPr/>
              <a:t>6</a:t>
            </a:fld>
            <a:endParaRPr lang="es-ES"/>
          </a:p>
        </p:txBody>
      </p:sp>
      <p:sp>
        <p:nvSpPr>
          <p:cNvPr id="10242" name="Rectangle 2"/>
          <p:cNvSpPr>
            <a:spLocks noGrp="1" noChangeArrowheads="1"/>
          </p:cNvSpPr>
          <p:nvPr>
            <p:ph type="title"/>
          </p:nvPr>
        </p:nvSpPr>
        <p:spPr/>
        <p:txBody>
          <a:bodyPr/>
          <a:lstStyle/>
          <a:p>
            <a:r>
              <a:rPr lang="es-MX"/>
              <a:t>Bibliografía</a:t>
            </a:r>
            <a:endParaRPr lang="es-ES"/>
          </a:p>
        </p:txBody>
      </p:sp>
      <p:sp>
        <p:nvSpPr>
          <p:cNvPr id="10243" name="Rectangle 3"/>
          <p:cNvSpPr>
            <a:spLocks noGrp="1" noChangeArrowheads="1"/>
          </p:cNvSpPr>
          <p:nvPr>
            <p:ph type="body" idx="1"/>
          </p:nvPr>
        </p:nvSpPr>
        <p:spPr/>
        <p:txBody>
          <a:bodyPr/>
          <a:lstStyle/>
          <a:p>
            <a:r>
              <a:rPr lang="es-MX" sz="2400" dirty="0"/>
              <a:t>Estadística aplicada a la administración y a la economía. Leonard J. </a:t>
            </a:r>
            <a:r>
              <a:rPr lang="es-MX" sz="2400" dirty="0" err="1"/>
              <a:t>Kazmier</a:t>
            </a:r>
            <a:r>
              <a:rPr lang="es-MX" sz="2400" dirty="0"/>
              <a:t>. Ed. Mc </a:t>
            </a:r>
            <a:r>
              <a:rPr lang="es-MX" sz="2400" dirty="0" err="1"/>
              <a:t>Graw</a:t>
            </a:r>
            <a:r>
              <a:rPr lang="es-MX" sz="2400" dirty="0"/>
              <a:t> Hill</a:t>
            </a:r>
          </a:p>
          <a:p>
            <a:r>
              <a:rPr lang="es-MX" sz="2400" dirty="0" smtClean="0"/>
              <a:t>Estadística para Administración y Economía. </a:t>
            </a:r>
            <a:r>
              <a:rPr lang="es-MX" sz="2400" dirty="0" err="1" smtClean="0"/>
              <a:t>Levin</a:t>
            </a:r>
            <a:r>
              <a:rPr lang="es-MX" sz="2400" dirty="0" smtClean="0"/>
              <a:t>, </a:t>
            </a:r>
            <a:r>
              <a:rPr lang="es-MX" sz="2400" dirty="0" err="1" smtClean="0"/>
              <a:t>Rubin</a:t>
            </a:r>
            <a:r>
              <a:rPr lang="es-MX" sz="2400" dirty="0" smtClean="0"/>
              <a:t>, </a:t>
            </a:r>
            <a:r>
              <a:rPr lang="es-MX" sz="2400" dirty="0" err="1" smtClean="0"/>
              <a:t>Bohon</a:t>
            </a:r>
            <a:r>
              <a:rPr lang="es-MX" sz="2400" dirty="0" smtClean="0"/>
              <a:t>, Ramos. Ed. </a:t>
            </a:r>
            <a:r>
              <a:rPr lang="es-MX" sz="2400" dirty="0" err="1" smtClean="0"/>
              <a:t>Pearson</a:t>
            </a:r>
            <a:endParaRPr lang="es-MX" sz="2400" dirty="0" smtClean="0"/>
          </a:p>
          <a:p>
            <a:r>
              <a:rPr lang="es-MX" sz="2400" dirty="0" smtClean="0"/>
              <a:t>Estadística </a:t>
            </a:r>
            <a:r>
              <a:rPr lang="es-MX" sz="2400" dirty="0"/>
              <a:t>con SPSS para Windows. Juan Camacho Rosales. Ed. </a:t>
            </a:r>
            <a:r>
              <a:rPr lang="es-MX" sz="2400" dirty="0" err="1"/>
              <a:t>Alfaomega</a:t>
            </a:r>
            <a:endParaRPr lang="es-MX" sz="2400" dirty="0"/>
          </a:p>
          <a:p>
            <a:r>
              <a:rPr lang="es-MX" sz="2400" dirty="0" smtClean="0"/>
              <a:t>Análisis </a:t>
            </a:r>
            <a:r>
              <a:rPr lang="es-MX" sz="2400" dirty="0"/>
              <a:t>estadístico con SPSS para </a:t>
            </a:r>
            <a:r>
              <a:rPr lang="es-MX" sz="2400" dirty="0" err="1"/>
              <a:t>windows</a:t>
            </a:r>
            <a:r>
              <a:rPr lang="es-MX" sz="2400" dirty="0"/>
              <a:t>. </a:t>
            </a:r>
            <a:r>
              <a:rPr lang="es-MX" sz="2400" dirty="0" err="1"/>
              <a:t>Visauta</a:t>
            </a:r>
            <a:r>
              <a:rPr lang="es-MX" sz="2400" dirty="0"/>
              <a:t>. Ed. Mc </a:t>
            </a:r>
            <a:r>
              <a:rPr lang="es-MX" sz="2400" dirty="0" err="1"/>
              <a:t>Graw</a:t>
            </a:r>
            <a:r>
              <a:rPr lang="es-MX" sz="2400" dirty="0"/>
              <a:t> Hill</a:t>
            </a:r>
            <a:endParaRPr lang="es-ES" sz="24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5 Marcador de número de diapositiva"/>
          <p:cNvSpPr>
            <a:spLocks noGrp="1"/>
          </p:cNvSpPr>
          <p:nvPr>
            <p:ph type="sldNum" sz="quarter" idx="12"/>
          </p:nvPr>
        </p:nvSpPr>
        <p:spPr/>
        <p:txBody>
          <a:bodyPr/>
          <a:lstStyle/>
          <a:p>
            <a:fld id="{2A764400-3B94-4AA4-B842-DE8E820D2DA3}" type="slidenum">
              <a:rPr lang="es-ES"/>
              <a:pPr/>
              <a:t>60</a:t>
            </a:fld>
            <a:endParaRPr lang="es-ES"/>
          </a:p>
        </p:txBody>
      </p:sp>
      <p:sp>
        <p:nvSpPr>
          <p:cNvPr id="100354" name="Rectangle 2"/>
          <p:cNvSpPr>
            <a:spLocks noGrp="1" noChangeArrowheads="1"/>
          </p:cNvSpPr>
          <p:nvPr>
            <p:ph type="title"/>
          </p:nvPr>
        </p:nvSpPr>
        <p:spPr/>
        <p:txBody>
          <a:bodyPr/>
          <a:lstStyle/>
          <a:p>
            <a:r>
              <a:rPr lang="es-MX"/>
              <a:t>Problemas</a:t>
            </a:r>
            <a:endParaRPr lang="es-ES"/>
          </a:p>
        </p:txBody>
      </p:sp>
      <p:sp>
        <p:nvSpPr>
          <p:cNvPr id="100355" name="Rectangle 3"/>
          <p:cNvSpPr>
            <a:spLocks noGrp="1" noChangeArrowheads="1"/>
          </p:cNvSpPr>
          <p:nvPr>
            <p:ph type="body" idx="1"/>
          </p:nvPr>
        </p:nvSpPr>
        <p:spPr>
          <a:xfrm>
            <a:off x="914400" y="1600200"/>
            <a:ext cx="7772400" cy="1612900"/>
          </a:xfrm>
        </p:spPr>
        <p:txBody>
          <a:bodyPr/>
          <a:lstStyle/>
          <a:p>
            <a:r>
              <a:rPr lang="es-MX"/>
              <a:t>En referencia a la siguiente tabla, determine el porcentaje global de artículos defectuosos ensamblados durante la semana muestreada</a:t>
            </a:r>
            <a:endParaRPr lang="es-ES"/>
          </a:p>
        </p:txBody>
      </p:sp>
      <p:graphicFrame>
        <p:nvGraphicFramePr>
          <p:cNvPr id="100389" name="Group 37"/>
          <p:cNvGraphicFramePr>
            <a:graphicFrameLocks noGrp="1"/>
          </p:cNvGraphicFramePr>
          <p:nvPr/>
        </p:nvGraphicFramePr>
        <p:xfrm>
          <a:off x="900113" y="2997200"/>
          <a:ext cx="7866062" cy="2150428"/>
        </p:xfrm>
        <a:graphic>
          <a:graphicData uri="http://schemas.openxmlformats.org/drawingml/2006/table">
            <a:tbl>
              <a:tblPr/>
              <a:tblGrid>
                <a:gridCol w="1079500">
                  <a:extLst>
                    <a:ext uri="{9D8B030D-6E8A-4147-A177-3AD203B41FA5}">
                      <a16:colId xmlns:a16="http://schemas.microsoft.com/office/drawing/2014/main" val="20000"/>
                    </a:ext>
                  </a:extLst>
                </a:gridCol>
                <a:gridCol w="2808287">
                  <a:extLst>
                    <a:ext uri="{9D8B030D-6E8A-4147-A177-3AD203B41FA5}">
                      <a16:colId xmlns:a16="http://schemas.microsoft.com/office/drawing/2014/main" val="20001"/>
                    </a:ext>
                  </a:extLst>
                </a:gridCol>
                <a:gridCol w="2520950">
                  <a:extLst>
                    <a:ext uri="{9D8B030D-6E8A-4147-A177-3AD203B41FA5}">
                      <a16:colId xmlns:a16="http://schemas.microsoft.com/office/drawing/2014/main" val="20002"/>
                    </a:ext>
                  </a:extLst>
                </a:gridCol>
                <a:gridCol w="1457325">
                  <a:extLst>
                    <a:ext uri="{9D8B030D-6E8A-4147-A177-3AD203B41FA5}">
                      <a16:colId xmlns:a16="http://schemas.microsoft.com/office/drawing/2014/main" val="20003"/>
                    </a:ext>
                  </a:extLst>
                </a:gridCol>
              </a:tblGrid>
              <a:tr h="56673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Turno</a:t>
                      </a:r>
                      <a:endParaRPr kumimoji="0" lang="es-ES"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Porcentaje de artículos defectuosos (X)</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Número de artículos en miles (w)</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000" b="0" i="0" u="none" strike="noStrike" cap="none" normalizeH="0" baseline="0" smtClean="0">
                          <a:ln>
                            <a:noFill/>
                          </a:ln>
                          <a:solidFill>
                            <a:schemeClr val="tx1"/>
                          </a:solidFill>
                          <a:effectLst/>
                          <a:latin typeface="Arial" charset="0"/>
                        </a:rPr>
                        <a:t>wX</a:t>
                      </a:r>
                      <a:endParaRPr kumimoji="0" lang="es-E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44938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2</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3</a:t>
                      </a:r>
                      <a:endParaRPr kumimoji="0" lang="es-ES"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2.3%</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210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120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50</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2.31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1.80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2400" b="0" i="0" u="none" strike="noStrike" cap="none" normalizeH="0" baseline="0" smtClean="0">
                          <a:ln>
                            <a:noFill/>
                          </a:ln>
                          <a:solidFill>
                            <a:schemeClr val="tx1"/>
                          </a:solidFill>
                          <a:effectLst/>
                          <a:latin typeface="Arial" charset="0"/>
                        </a:rPr>
                        <a:t>1.15</a:t>
                      </a: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graphicFrame>
        <p:nvGraphicFramePr>
          <p:cNvPr id="100375" name="Object 23"/>
          <p:cNvGraphicFramePr>
            <a:graphicFrameLocks noChangeAspect="1"/>
          </p:cNvGraphicFramePr>
          <p:nvPr/>
        </p:nvGraphicFramePr>
        <p:xfrm>
          <a:off x="2143125" y="5445125"/>
          <a:ext cx="5299075" cy="1092200"/>
        </p:xfrm>
        <a:graphic>
          <a:graphicData uri="http://schemas.openxmlformats.org/presentationml/2006/ole">
            <mc:AlternateContent xmlns:mc="http://schemas.openxmlformats.org/markup-compatibility/2006">
              <mc:Choice xmlns:v="urn:schemas-microsoft-com:vml" Requires="v">
                <p:oleObj spid="_x0000_s81927" name="Ecuación" r:id="rId3" imgW="1600200" imgH="330120" progId="Equation.3">
                  <p:embed/>
                </p:oleObj>
              </mc:Choice>
              <mc:Fallback>
                <p:oleObj name="Ecuación" r:id="rId3" imgW="1600200" imgH="3301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3125" y="5445125"/>
                        <a:ext cx="5299075" cy="1092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71953736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5 Marcador de número de diapositiva"/>
          <p:cNvSpPr>
            <a:spLocks noGrp="1"/>
          </p:cNvSpPr>
          <p:nvPr>
            <p:ph type="sldNum" sz="quarter" idx="12"/>
          </p:nvPr>
        </p:nvSpPr>
        <p:spPr/>
        <p:txBody>
          <a:bodyPr/>
          <a:lstStyle/>
          <a:p>
            <a:fld id="{7A099495-A7F8-4309-ABB2-C02DFB028DEF}" type="slidenum">
              <a:rPr lang="es-ES"/>
              <a:pPr/>
              <a:t>61</a:t>
            </a:fld>
            <a:endParaRPr lang="es-ES"/>
          </a:p>
        </p:txBody>
      </p:sp>
      <p:sp>
        <p:nvSpPr>
          <p:cNvPr id="101378" name="Rectangle 2"/>
          <p:cNvSpPr>
            <a:spLocks noGrp="1" noChangeArrowheads="1"/>
          </p:cNvSpPr>
          <p:nvPr>
            <p:ph type="title"/>
          </p:nvPr>
        </p:nvSpPr>
        <p:spPr/>
        <p:txBody>
          <a:bodyPr/>
          <a:lstStyle/>
          <a:p>
            <a:r>
              <a:rPr lang="es-MX" dirty="0"/>
              <a:t>Trabajo de investigación (3)</a:t>
            </a:r>
            <a:endParaRPr lang="es-ES" dirty="0"/>
          </a:p>
        </p:txBody>
      </p:sp>
      <p:sp>
        <p:nvSpPr>
          <p:cNvPr id="101379" name="Rectangle 3"/>
          <p:cNvSpPr>
            <a:spLocks noGrp="1" noChangeArrowheads="1"/>
          </p:cNvSpPr>
          <p:nvPr>
            <p:ph type="body" idx="1"/>
          </p:nvPr>
        </p:nvSpPr>
        <p:spPr>
          <a:xfrm>
            <a:off x="914400" y="1600200"/>
            <a:ext cx="7772400" cy="2908300"/>
          </a:xfrm>
        </p:spPr>
        <p:txBody>
          <a:bodyPr/>
          <a:lstStyle/>
          <a:p>
            <a:pPr>
              <a:lnSpc>
                <a:spcPct val="90000"/>
              </a:lnSpc>
            </a:pPr>
            <a:r>
              <a:rPr lang="es-MX" sz="2000" dirty="0"/>
              <a:t>El número de accidentes ocurridos en un mes dado en los 13 departamentos de manufactura de una planta industrial fue: 2,0,0,3,3,12,1,0,8,1,0,5,1. Calcule la media, la mediana y la moda. Describa la distribución de índices de accidentes en términos de asimetría</a:t>
            </a:r>
          </a:p>
          <a:p>
            <a:pPr>
              <a:lnSpc>
                <a:spcPct val="90000"/>
              </a:lnSpc>
            </a:pPr>
            <a:r>
              <a:rPr lang="es-MX" sz="2000" dirty="0"/>
              <a:t>Supongamos que los precios de menudeo de artículos seleccionados cambian como se indica en la tabla siguiente. Determine el cambio porcentual medio en precios al menudeo sin referencia a los gastos promedio incluidos en la tabla y posteriormente el cambio porcentual medio ponderado</a:t>
            </a:r>
            <a:endParaRPr lang="es-ES" sz="2000" dirty="0"/>
          </a:p>
        </p:txBody>
      </p:sp>
      <p:graphicFrame>
        <p:nvGraphicFramePr>
          <p:cNvPr id="101399" name="Group 23"/>
          <p:cNvGraphicFramePr>
            <a:graphicFrameLocks noGrp="1"/>
          </p:cNvGraphicFramePr>
          <p:nvPr>
            <p:extLst/>
          </p:nvPr>
        </p:nvGraphicFramePr>
        <p:xfrm>
          <a:off x="1763713" y="4581525"/>
          <a:ext cx="6408737" cy="2002155"/>
        </p:xfrm>
        <a:graphic>
          <a:graphicData uri="http://schemas.openxmlformats.org/drawingml/2006/table">
            <a:tbl>
              <a:tblPr/>
              <a:tblGrid>
                <a:gridCol w="1873250">
                  <a:extLst>
                    <a:ext uri="{9D8B030D-6E8A-4147-A177-3AD203B41FA5}">
                      <a16:colId xmlns:a16="http://schemas.microsoft.com/office/drawing/2014/main" val="20000"/>
                    </a:ext>
                  </a:extLst>
                </a:gridCol>
                <a:gridCol w="1943100">
                  <a:extLst>
                    <a:ext uri="{9D8B030D-6E8A-4147-A177-3AD203B41FA5}">
                      <a16:colId xmlns:a16="http://schemas.microsoft.com/office/drawing/2014/main" val="20001"/>
                    </a:ext>
                  </a:extLst>
                </a:gridCol>
                <a:gridCol w="2592387">
                  <a:extLst>
                    <a:ext uri="{9D8B030D-6E8A-4147-A177-3AD203B41FA5}">
                      <a16:colId xmlns:a16="http://schemas.microsoft.com/office/drawing/2014/main" val="20002"/>
                    </a:ext>
                  </a:extLst>
                </a:gridCol>
              </a:tblGrid>
              <a:tr h="3810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Artículo</a:t>
                      </a:r>
                      <a:endParaRPr kumimoji="0" lang="es-ES" sz="1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Incremento Porcentual</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Gastos promedio por mes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620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Leche</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Carne de res</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Ropa</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smtClean="0">
                          <a:ln>
                            <a:noFill/>
                          </a:ln>
                          <a:solidFill>
                            <a:schemeClr val="tx1"/>
                          </a:solidFill>
                          <a:effectLst/>
                          <a:latin typeface="Arial" charset="0"/>
                        </a:rPr>
                        <a:t>Gasolina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6</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-20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$400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600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1000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800" b="0" i="0" u="none" strike="noStrike" cap="none" normalizeH="0" baseline="0" dirty="0" smtClean="0">
                          <a:ln>
                            <a:noFill/>
                          </a:ln>
                          <a:solidFill>
                            <a:schemeClr val="tx1"/>
                          </a:solidFill>
                          <a:effectLst/>
                          <a:latin typeface="Arial" charset="0"/>
                        </a:rPr>
                        <a:t>1600</a:t>
                      </a:r>
                      <a:endParaRPr kumimoji="0" lang="es-ES" sz="1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79648971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Trabajo de investigación (3)</a:t>
            </a:r>
            <a:endParaRPr lang="es-MX" dirty="0"/>
          </a:p>
        </p:txBody>
      </p:sp>
      <p:sp>
        <p:nvSpPr>
          <p:cNvPr id="3" name="2 Marcador de contenido"/>
          <p:cNvSpPr>
            <a:spLocks noGrp="1"/>
          </p:cNvSpPr>
          <p:nvPr>
            <p:ph idx="1"/>
          </p:nvPr>
        </p:nvSpPr>
        <p:spPr/>
        <p:txBody>
          <a:bodyPr/>
          <a:lstStyle/>
          <a:p>
            <a:r>
              <a:rPr lang="es-MX" dirty="0" smtClean="0"/>
              <a:t>De los siguientes valores, obtenga el 3er </a:t>
            </a:r>
            <a:r>
              <a:rPr lang="es-MX" dirty="0" err="1" smtClean="0"/>
              <a:t>cuartil</a:t>
            </a:r>
            <a:r>
              <a:rPr lang="es-MX" dirty="0" smtClean="0"/>
              <a:t>, el 7° </a:t>
            </a:r>
            <a:r>
              <a:rPr lang="es-MX" dirty="0" err="1" smtClean="0"/>
              <a:t>decil</a:t>
            </a:r>
            <a:r>
              <a:rPr lang="es-MX" dirty="0" smtClean="0"/>
              <a:t> y el 65° percentil</a:t>
            </a:r>
          </a:p>
          <a:p>
            <a:r>
              <a:rPr lang="es-MX" dirty="0" smtClean="0"/>
              <a:t>0 0 2 3 4 5 5 6 6 7 7 8 9 9 9 9 </a:t>
            </a:r>
            <a:endParaRPr lang="es-MX" dirty="0"/>
          </a:p>
        </p:txBody>
      </p:sp>
      <p:sp>
        <p:nvSpPr>
          <p:cNvPr id="4" name="3 Marcador de número de diapositiva"/>
          <p:cNvSpPr>
            <a:spLocks noGrp="1"/>
          </p:cNvSpPr>
          <p:nvPr>
            <p:ph type="sldNum" sz="quarter" idx="12"/>
          </p:nvPr>
        </p:nvSpPr>
        <p:spPr/>
        <p:txBody>
          <a:bodyPr/>
          <a:lstStyle/>
          <a:p>
            <a:fld id="{7A23ED0D-F1A1-4733-860D-706B28E747A0}" type="slidenum">
              <a:rPr lang="es-ES" smtClean="0"/>
              <a:pPr/>
              <a:t>62</a:t>
            </a:fld>
            <a:endParaRPr lang="es-ES"/>
          </a:p>
        </p:txBody>
      </p:sp>
    </p:spTree>
    <p:extLst>
      <p:ext uri="{BB962C8B-B14F-4D97-AF65-F5344CB8AC3E}">
        <p14:creationId xmlns:p14="http://schemas.microsoft.com/office/powerpoint/2010/main" val="419779161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CE2C5C22-2334-4FFC-AE62-1E9B6F0176CB}" type="slidenum">
              <a:rPr lang="es-ES"/>
              <a:pPr/>
              <a:t>63</a:t>
            </a:fld>
            <a:endParaRPr lang="es-ES"/>
          </a:p>
        </p:txBody>
      </p:sp>
      <p:sp>
        <p:nvSpPr>
          <p:cNvPr id="102402" name="Rectangle 2"/>
          <p:cNvSpPr>
            <a:spLocks noGrp="1" noChangeArrowheads="1"/>
          </p:cNvSpPr>
          <p:nvPr>
            <p:ph type="title"/>
          </p:nvPr>
        </p:nvSpPr>
        <p:spPr/>
        <p:txBody>
          <a:bodyPr/>
          <a:lstStyle/>
          <a:p>
            <a:r>
              <a:rPr lang="es-MX" sz="3000"/>
              <a:t>Medida de variabilidad en conjuntos de datos</a:t>
            </a:r>
            <a:endParaRPr lang="es-ES" sz="3000"/>
          </a:p>
        </p:txBody>
      </p:sp>
      <p:sp>
        <p:nvSpPr>
          <p:cNvPr id="102403" name="Rectangle 3"/>
          <p:cNvSpPr>
            <a:spLocks noGrp="1" noChangeArrowheads="1"/>
          </p:cNvSpPr>
          <p:nvPr>
            <p:ph type="body" idx="1"/>
          </p:nvPr>
        </p:nvSpPr>
        <p:spPr/>
        <p:txBody>
          <a:bodyPr/>
          <a:lstStyle/>
          <a:p>
            <a:r>
              <a:rPr lang="es-MX"/>
              <a:t>Las medidas de posición son útiles para la identificación del valor representativo de un grupo de valores. Por su parte, las medidas de variabilidad o dispersión se ocupan de la descripción de la variabilidad entre los valores mediante diversas técnicas: Rango, rangos modificados, desviación media, varianza, desviación estándar y el coeficiente de variación </a:t>
            </a:r>
            <a:endParaRPr lang="es-ES"/>
          </a:p>
        </p:txBody>
      </p:sp>
    </p:spTree>
    <p:extLst>
      <p:ext uri="{BB962C8B-B14F-4D97-AF65-F5344CB8AC3E}">
        <p14:creationId xmlns:p14="http://schemas.microsoft.com/office/powerpoint/2010/main" val="62197103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A2130F22-EED4-42D0-88C9-8978DBAFF04A}" type="slidenum">
              <a:rPr lang="es-ES"/>
              <a:pPr/>
              <a:t>64</a:t>
            </a:fld>
            <a:endParaRPr lang="es-ES"/>
          </a:p>
        </p:txBody>
      </p:sp>
      <p:sp>
        <p:nvSpPr>
          <p:cNvPr id="103426" name="Rectangle 2"/>
          <p:cNvSpPr>
            <a:spLocks noGrp="1" noChangeArrowheads="1"/>
          </p:cNvSpPr>
          <p:nvPr>
            <p:ph type="title"/>
          </p:nvPr>
        </p:nvSpPr>
        <p:spPr/>
        <p:txBody>
          <a:bodyPr/>
          <a:lstStyle/>
          <a:p>
            <a:r>
              <a:rPr lang="es-MX"/>
              <a:t>Rango</a:t>
            </a:r>
            <a:endParaRPr lang="es-ES"/>
          </a:p>
        </p:txBody>
      </p:sp>
      <p:sp>
        <p:nvSpPr>
          <p:cNvPr id="103427" name="Rectangle 3"/>
          <p:cNvSpPr>
            <a:spLocks noGrp="1" noChangeArrowheads="1"/>
          </p:cNvSpPr>
          <p:nvPr>
            <p:ph type="body" idx="1"/>
          </p:nvPr>
        </p:nvSpPr>
        <p:spPr/>
        <p:txBody>
          <a:bodyPr/>
          <a:lstStyle/>
          <a:p>
            <a:r>
              <a:rPr lang="es-MX"/>
              <a:t>El Rango, o R, es la diferencia entre los valores más alto y más bajo incluidos en un conjunto de datos</a:t>
            </a:r>
          </a:p>
          <a:p>
            <a:pPr lvl="1"/>
            <a:r>
              <a:rPr lang="es-MX"/>
              <a:t>Ejemplo 23</a:t>
            </a:r>
          </a:p>
          <a:p>
            <a:pPr lvl="2"/>
            <a:r>
              <a:rPr lang="es-MX"/>
              <a:t>Durante un mes de verano, los ocho vendedores de una empresa de equipos de calefacción y aire acondicionado vendieron los siguientes números de unidades:8,11,5,14,8,11,16,11</a:t>
            </a:r>
          </a:p>
          <a:p>
            <a:pPr lvl="2"/>
            <a:r>
              <a:rPr lang="es-MX"/>
              <a:t>Rango=My-Mn=16-5=11 unidades</a:t>
            </a:r>
            <a:endParaRPr lang="es-ES"/>
          </a:p>
        </p:txBody>
      </p:sp>
    </p:spTree>
    <p:extLst>
      <p:ext uri="{BB962C8B-B14F-4D97-AF65-F5344CB8AC3E}">
        <p14:creationId xmlns:p14="http://schemas.microsoft.com/office/powerpoint/2010/main" val="317280130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F465C1FE-BDB2-4BAD-BF0E-0F1F8AFC9314}" type="slidenum">
              <a:rPr lang="es-ES"/>
              <a:pPr/>
              <a:t>65</a:t>
            </a:fld>
            <a:endParaRPr lang="es-ES"/>
          </a:p>
        </p:txBody>
      </p:sp>
      <p:sp>
        <p:nvSpPr>
          <p:cNvPr id="104450" name="Rectangle 2"/>
          <p:cNvSpPr>
            <a:spLocks noGrp="1" noChangeArrowheads="1"/>
          </p:cNvSpPr>
          <p:nvPr>
            <p:ph type="title"/>
          </p:nvPr>
        </p:nvSpPr>
        <p:spPr/>
        <p:txBody>
          <a:bodyPr/>
          <a:lstStyle/>
          <a:p>
            <a:r>
              <a:rPr lang="es-MX"/>
              <a:t>Rango modificado</a:t>
            </a:r>
            <a:endParaRPr lang="es-ES"/>
          </a:p>
        </p:txBody>
      </p:sp>
      <p:sp>
        <p:nvSpPr>
          <p:cNvPr id="104451" name="Rectangle 3"/>
          <p:cNvSpPr>
            <a:spLocks noGrp="1" noChangeArrowheads="1"/>
          </p:cNvSpPr>
          <p:nvPr>
            <p:ph type="body" idx="1"/>
          </p:nvPr>
        </p:nvSpPr>
        <p:spPr/>
        <p:txBody>
          <a:bodyPr/>
          <a:lstStyle/>
          <a:p>
            <a:pPr>
              <a:lnSpc>
                <a:spcPct val="90000"/>
              </a:lnSpc>
            </a:pPr>
            <a:r>
              <a:rPr lang="es-MX"/>
              <a:t>Es un rango que se construye eliminando algunos de los valores extremos de cada una de las porciones finales de la distribución. El 50% central es el rango entre los valores en el 25º punto percentil  y el 75º punto percentil de la distribución. De este modo, también es el rango entre el primer y tercer cuartiles de la distribución. Por este motivo, el rango del 50% central suele llamársele rango intercuartil (RIC)</a:t>
            </a:r>
          </a:p>
          <a:p>
            <a:pPr>
              <a:lnSpc>
                <a:spcPct val="90000"/>
              </a:lnSpc>
            </a:pPr>
            <a:r>
              <a:rPr lang="es-MX"/>
              <a:t>RIC=Q</a:t>
            </a:r>
            <a:r>
              <a:rPr lang="es-MX" baseline="-25000"/>
              <a:t>3</a:t>
            </a:r>
            <a:r>
              <a:rPr lang="es-MX"/>
              <a:t>-Q</a:t>
            </a:r>
            <a:r>
              <a:rPr lang="es-MX" baseline="-25000"/>
              <a:t>1</a:t>
            </a:r>
            <a:endParaRPr lang="es-ES" baseline="-25000"/>
          </a:p>
        </p:txBody>
      </p:sp>
    </p:spTree>
    <p:extLst>
      <p:ext uri="{BB962C8B-B14F-4D97-AF65-F5344CB8AC3E}">
        <p14:creationId xmlns:p14="http://schemas.microsoft.com/office/powerpoint/2010/main" val="263074236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F588D81A-FDC6-4977-B444-7AEB40CC47D6}" type="slidenum">
              <a:rPr lang="es-ES"/>
              <a:pPr/>
              <a:t>66</a:t>
            </a:fld>
            <a:endParaRPr lang="es-ES"/>
          </a:p>
        </p:txBody>
      </p:sp>
      <p:sp>
        <p:nvSpPr>
          <p:cNvPr id="107522" name="Rectangle 2"/>
          <p:cNvSpPr>
            <a:spLocks noGrp="1" noChangeArrowheads="1"/>
          </p:cNvSpPr>
          <p:nvPr>
            <p:ph type="title"/>
          </p:nvPr>
        </p:nvSpPr>
        <p:spPr/>
        <p:txBody>
          <a:bodyPr/>
          <a:lstStyle/>
          <a:p>
            <a:r>
              <a:rPr lang="es-MX"/>
              <a:t>Rango modificado</a:t>
            </a:r>
            <a:endParaRPr lang="es-ES"/>
          </a:p>
        </p:txBody>
      </p:sp>
      <p:sp>
        <p:nvSpPr>
          <p:cNvPr id="107523" name="Rectangle 3"/>
          <p:cNvSpPr>
            <a:spLocks noGrp="1" noChangeArrowheads="1"/>
          </p:cNvSpPr>
          <p:nvPr>
            <p:ph type="body" idx="1"/>
          </p:nvPr>
        </p:nvSpPr>
        <p:spPr/>
        <p:txBody>
          <a:bodyPr/>
          <a:lstStyle/>
          <a:p>
            <a:r>
              <a:rPr lang="es-MX" dirty="0"/>
              <a:t>Ejemplo 24</a:t>
            </a:r>
          </a:p>
          <a:p>
            <a:pPr lvl="1"/>
            <a:r>
              <a:rPr lang="es-MX" dirty="0"/>
              <a:t>Los datos de ventas de unidades centrales presentados en el ejemplo anterior son en orden ascendente los siguientes: 5,8,8,11,11,11,14,16. En consecuencia, el número de observaciones es N=8</a:t>
            </a:r>
          </a:p>
          <a:p>
            <a:pPr lvl="2"/>
            <a:r>
              <a:rPr lang="es-MX" dirty="0" smtClean="0"/>
              <a:t>Q</a:t>
            </a:r>
            <a:r>
              <a:rPr lang="es-MX" baseline="-25000" dirty="0" smtClean="0"/>
              <a:t>3</a:t>
            </a:r>
            <a:r>
              <a:rPr lang="es-MX" dirty="0" smtClean="0"/>
              <a:t>=11</a:t>
            </a:r>
            <a:endParaRPr lang="es-MX" dirty="0"/>
          </a:p>
          <a:p>
            <a:pPr lvl="2"/>
            <a:r>
              <a:rPr lang="es-MX" dirty="0" smtClean="0"/>
              <a:t>Q</a:t>
            </a:r>
            <a:r>
              <a:rPr lang="es-MX" baseline="-25000" dirty="0" smtClean="0"/>
              <a:t>1</a:t>
            </a:r>
            <a:r>
              <a:rPr lang="es-MX" dirty="0" smtClean="0"/>
              <a:t>=8</a:t>
            </a:r>
            <a:endParaRPr lang="es-MX" dirty="0"/>
          </a:p>
          <a:p>
            <a:pPr lvl="2"/>
            <a:r>
              <a:rPr lang="es-MX" dirty="0" smtClean="0"/>
              <a:t>RIC=Q</a:t>
            </a:r>
            <a:r>
              <a:rPr lang="es-MX" baseline="-25000" dirty="0" smtClean="0"/>
              <a:t>3</a:t>
            </a:r>
            <a:r>
              <a:rPr lang="es-MX" dirty="0" smtClean="0"/>
              <a:t>-Q</a:t>
            </a:r>
            <a:r>
              <a:rPr lang="es-MX" baseline="-25000" dirty="0" smtClean="0"/>
              <a:t>1</a:t>
            </a:r>
            <a:r>
              <a:rPr lang="es-MX" dirty="0" smtClean="0"/>
              <a:t>=11-8=3</a:t>
            </a:r>
            <a:endParaRPr lang="es-MX" dirty="0"/>
          </a:p>
          <a:p>
            <a:pPr lvl="2"/>
            <a:endParaRPr lang="es-MX" dirty="0"/>
          </a:p>
          <a:p>
            <a:pPr lvl="1"/>
            <a:endParaRPr lang="es-ES" dirty="0"/>
          </a:p>
        </p:txBody>
      </p:sp>
    </p:spTree>
    <p:extLst>
      <p:ext uri="{BB962C8B-B14F-4D97-AF65-F5344CB8AC3E}">
        <p14:creationId xmlns:p14="http://schemas.microsoft.com/office/powerpoint/2010/main" val="252359733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4DB24679-6468-4407-96BC-52ED26304E44}" type="slidenum">
              <a:rPr lang="es-ES"/>
              <a:pPr/>
              <a:t>67</a:t>
            </a:fld>
            <a:endParaRPr lang="es-ES"/>
          </a:p>
        </p:txBody>
      </p:sp>
      <p:sp>
        <p:nvSpPr>
          <p:cNvPr id="108546" name="Rectangle 2"/>
          <p:cNvSpPr>
            <a:spLocks noGrp="1" noChangeArrowheads="1"/>
          </p:cNvSpPr>
          <p:nvPr>
            <p:ph type="title"/>
          </p:nvPr>
        </p:nvSpPr>
        <p:spPr/>
        <p:txBody>
          <a:bodyPr/>
          <a:lstStyle/>
          <a:p>
            <a:r>
              <a:rPr lang="es-MX"/>
              <a:t>Desviación media</a:t>
            </a:r>
            <a:endParaRPr lang="es-ES"/>
          </a:p>
        </p:txBody>
      </p:sp>
      <p:sp>
        <p:nvSpPr>
          <p:cNvPr id="108547" name="Rectangle 3"/>
          <p:cNvSpPr>
            <a:spLocks noGrp="1" noChangeArrowheads="1"/>
          </p:cNvSpPr>
          <p:nvPr>
            <p:ph type="body" sz="half" idx="1"/>
          </p:nvPr>
        </p:nvSpPr>
        <p:spPr>
          <a:xfrm>
            <a:off x="914400" y="1600200"/>
            <a:ext cx="7761288" cy="2260600"/>
          </a:xfrm>
        </p:spPr>
        <p:txBody>
          <a:bodyPr/>
          <a:lstStyle/>
          <a:p>
            <a:r>
              <a:rPr lang="es-MX" sz="2400"/>
              <a:t>Se basa en el valor absoluto de la diferencia entre cada valor del conjunto de datos y la media del grupo</a:t>
            </a:r>
            <a:endParaRPr lang="es-ES" sz="2400"/>
          </a:p>
        </p:txBody>
      </p:sp>
      <p:graphicFrame>
        <p:nvGraphicFramePr>
          <p:cNvPr id="108548" name="Object 4"/>
          <p:cNvGraphicFramePr>
            <a:graphicFrameLocks noGrp="1" noChangeAspect="1"/>
          </p:cNvGraphicFramePr>
          <p:nvPr>
            <p:ph sz="half" idx="2"/>
          </p:nvPr>
        </p:nvGraphicFramePr>
        <p:xfrm>
          <a:off x="2070100" y="2565400"/>
          <a:ext cx="5357813" cy="1665288"/>
        </p:xfrm>
        <a:graphic>
          <a:graphicData uri="http://schemas.openxmlformats.org/presentationml/2006/ole">
            <mc:AlternateContent xmlns:mc="http://schemas.openxmlformats.org/markup-compatibility/2006">
              <mc:Choice xmlns:v="urn:schemas-microsoft-com:vml" Requires="v">
                <p:oleObj spid="_x0000_s82951" name="Ecuación" r:id="rId3" imgW="1879560" imgH="583920" progId="Equation.3">
                  <p:embed/>
                </p:oleObj>
              </mc:Choice>
              <mc:Fallback>
                <p:oleObj name="Ecuación" r:id="rId3" imgW="1879560" imgH="5839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0100" y="2565400"/>
                        <a:ext cx="5357813" cy="1665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60794864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5 Marcador de número de diapositiva"/>
          <p:cNvSpPr>
            <a:spLocks noGrp="1"/>
          </p:cNvSpPr>
          <p:nvPr>
            <p:ph type="sldNum" sz="quarter" idx="12"/>
          </p:nvPr>
        </p:nvSpPr>
        <p:spPr/>
        <p:txBody>
          <a:bodyPr/>
          <a:lstStyle/>
          <a:p>
            <a:fld id="{50C58960-8F99-448C-B1DB-BA8E2608F53A}" type="slidenum">
              <a:rPr lang="es-ES"/>
              <a:pPr/>
              <a:t>68</a:t>
            </a:fld>
            <a:endParaRPr lang="es-ES"/>
          </a:p>
        </p:txBody>
      </p:sp>
      <p:sp>
        <p:nvSpPr>
          <p:cNvPr id="112642" name="Rectangle 2"/>
          <p:cNvSpPr>
            <a:spLocks noGrp="1" noChangeArrowheads="1"/>
          </p:cNvSpPr>
          <p:nvPr>
            <p:ph type="title"/>
          </p:nvPr>
        </p:nvSpPr>
        <p:spPr/>
        <p:txBody>
          <a:bodyPr/>
          <a:lstStyle/>
          <a:p>
            <a:r>
              <a:rPr lang="es-MX"/>
              <a:t>DMA</a:t>
            </a:r>
            <a:endParaRPr lang="es-ES"/>
          </a:p>
        </p:txBody>
      </p:sp>
      <p:sp>
        <p:nvSpPr>
          <p:cNvPr id="112643" name="Rectangle 3"/>
          <p:cNvSpPr>
            <a:spLocks noGrp="1" noChangeArrowheads="1"/>
          </p:cNvSpPr>
          <p:nvPr>
            <p:ph type="body" idx="1"/>
          </p:nvPr>
        </p:nvSpPr>
        <p:spPr>
          <a:xfrm>
            <a:off x="914400" y="1600200"/>
            <a:ext cx="7772400" cy="2044700"/>
          </a:xfrm>
        </p:spPr>
        <p:txBody>
          <a:bodyPr/>
          <a:lstStyle/>
          <a:p>
            <a:pPr>
              <a:lnSpc>
                <a:spcPct val="90000"/>
              </a:lnSpc>
            </a:pPr>
            <a:r>
              <a:rPr lang="es-MX" sz="2000"/>
              <a:t>Ejemplo 25</a:t>
            </a:r>
          </a:p>
          <a:p>
            <a:pPr lvl="1">
              <a:lnSpc>
                <a:spcPct val="90000"/>
              </a:lnSpc>
            </a:pPr>
            <a:r>
              <a:rPr lang="es-MX" sz="2000"/>
              <a:t>Durante un mes de verano, los ocho vendedores de una empresa de equipos de calefacción y aire acondicionado vendieron los siguientes números de unidades:8,11,5,14,8,11,16,11</a:t>
            </a:r>
          </a:p>
          <a:p>
            <a:pPr>
              <a:lnSpc>
                <a:spcPct val="90000"/>
              </a:lnSpc>
            </a:pPr>
            <a:r>
              <a:rPr lang="es-MX" sz="2000"/>
              <a:t>La media aritmética o </a:t>
            </a:r>
            <a:r>
              <a:rPr lang="en-US" sz="2000">
                <a:cs typeface="Arial" charset="0"/>
              </a:rPr>
              <a:t>µ</a:t>
            </a:r>
            <a:r>
              <a:rPr lang="es-MX" sz="2000"/>
              <a:t> es 10.5 de acuerdo al ejemplo anterior</a:t>
            </a:r>
            <a:endParaRPr lang="es-ES" sz="2000"/>
          </a:p>
        </p:txBody>
      </p:sp>
      <p:graphicFrame>
        <p:nvGraphicFramePr>
          <p:cNvPr id="112665" name="Group 25"/>
          <p:cNvGraphicFramePr>
            <a:graphicFrameLocks noGrp="1"/>
          </p:cNvGraphicFramePr>
          <p:nvPr/>
        </p:nvGraphicFramePr>
        <p:xfrm>
          <a:off x="1042988" y="3500438"/>
          <a:ext cx="6408737" cy="3141663"/>
        </p:xfrm>
        <a:graphic>
          <a:graphicData uri="http://schemas.openxmlformats.org/drawingml/2006/table">
            <a:tbl>
              <a:tblPr/>
              <a:tblGrid>
                <a:gridCol w="1873250">
                  <a:extLst>
                    <a:ext uri="{9D8B030D-6E8A-4147-A177-3AD203B41FA5}">
                      <a16:colId xmlns:a16="http://schemas.microsoft.com/office/drawing/2014/main" val="20000"/>
                    </a:ext>
                  </a:extLst>
                </a:gridCol>
                <a:gridCol w="1943100">
                  <a:extLst>
                    <a:ext uri="{9D8B030D-6E8A-4147-A177-3AD203B41FA5}">
                      <a16:colId xmlns:a16="http://schemas.microsoft.com/office/drawing/2014/main" val="20001"/>
                    </a:ext>
                  </a:extLst>
                </a:gridCol>
                <a:gridCol w="2592387">
                  <a:extLst>
                    <a:ext uri="{9D8B030D-6E8A-4147-A177-3AD203B41FA5}">
                      <a16:colId xmlns:a16="http://schemas.microsoft.com/office/drawing/2014/main" val="20002"/>
                    </a:ext>
                  </a:extLst>
                </a:gridCol>
              </a:tblGrid>
              <a:tr h="44608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X</a:t>
                      </a: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X-</a:t>
                      </a:r>
                      <a:r>
                        <a:rPr kumimoji="0" lang="en-US" sz="1600" b="0" i="0" u="none" strike="noStrike" cap="none" normalizeH="0" baseline="0" smtClean="0">
                          <a:ln>
                            <a:noFill/>
                          </a:ln>
                          <a:solidFill>
                            <a:schemeClr val="tx1"/>
                          </a:solidFill>
                          <a:effectLst/>
                          <a:latin typeface="Arial" charset="0"/>
                          <a:cs typeface="Arial" charset="0"/>
                        </a:rPr>
                        <a:t>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|X-</a:t>
                      </a:r>
                      <a:r>
                        <a:rPr kumimoji="0" lang="en-US" sz="1600" b="0" i="0" u="none" strike="noStrike" cap="none" normalizeH="0" baseline="0" smtClean="0">
                          <a:ln>
                            <a:noFill/>
                          </a:ln>
                          <a:solidFill>
                            <a:schemeClr val="tx1"/>
                          </a:solidFill>
                          <a:effectLst/>
                          <a:latin typeface="Arial" charset="0"/>
                          <a:cs typeface="Arial" charset="0"/>
                        </a:rPr>
                        <a:t>µ|</a:t>
                      </a:r>
                      <a:endParaRPr kumimoji="0" lang="es-ES"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6955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-5.5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3.5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5.5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5.5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3.5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sng" strike="noStrike" cap="none" normalizeH="0" baseline="0" smtClean="0">
                          <a:ln>
                            <a:noFill/>
                          </a:ln>
                          <a:solidFill>
                            <a:schemeClr val="tx1"/>
                          </a:solidFill>
                          <a:effectLst/>
                          <a:latin typeface="Arial" charset="0"/>
                        </a:rPr>
                        <a:t>5.5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21.0</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12666" name="Text Box 26"/>
          <p:cNvSpPr txBox="1">
            <a:spLocks noChangeArrowheads="1"/>
          </p:cNvSpPr>
          <p:nvPr/>
        </p:nvSpPr>
        <p:spPr bwMode="auto">
          <a:xfrm>
            <a:off x="7596188" y="4724400"/>
            <a:ext cx="1296987" cy="641350"/>
          </a:xfrm>
          <a:prstGeom prst="rect">
            <a:avLst/>
          </a:prstGeom>
          <a:noFill/>
          <a:ln w="9525">
            <a:noFill/>
            <a:miter lim="800000"/>
            <a:headEnd/>
            <a:tailEnd/>
          </a:ln>
          <a:effectLst/>
        </p:spPr>
        <p:txBody>
          <a:bodyPr>
            <a:spAutoFit/>
          </a:bodyPr>
          <a:lstStyle/>
          <a:p>
            <a:pPr>
              <a:spcBef>
                <a:spcPct val="50000"/>
              </a:spcBef>
            </a:pPr>
            <a:r>
              <a:rPr lang="es-MX" sz="1800"/>
              <a:t>21/8=2.6 unidades</a:t>
            </a:r>
            <a:endParaRPr lang="es-ES" sz="1800"/>
          </a:p>
        </p:txBody>
      </p:sp>
    </p:spTree>
    <p:extLst>
      <p:ext uri="{BB962C8B-B14F-4D97-AF65-F5344CB8AC3E}">
        <p14:creationId xmlns:p14="http://schemas.microsoft.com/office/powerpoint/2010/main" val="294861331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C8CCA641-1D7C-4CFD-8EF1-EA2857862A3B}" type="slidenum">
              <a:rPr lang="es-ES"/>
              <a:pPr/>
              <a:t>69</a:t>
            </a:fld>
            <a:endParaRPr lang="es-ES"/>
          </a:p>
        </p:txBody>
      </p:sp>
      <p:sp>
        <p:nvSpPr>
          <p:cNvPr id="113666" name="Rectangle 2"/>
          <p:cNvSpPr>
            <a:spLocks noGrp="1" noChangeArrowheads="1"/>
          </p:cNvSpPr>
          <p:nvPr>
            <p:ph type="title"/>
          </p:nvPr>
        </p:nvSpPr>
        <p:spPr/>
        <p:txBody>
          <a:bodyPr/>
          <a:lstStyle/>
          <a:p>
            <a:r>
              <a:rPr lang="es-MX"/>
              <a:t>DMA</a:t>
            </a:r>
            <a:endParaRPr lang="es-ES"/>
          </a:p>
        </p:txBody>
      </p:sp>
      <p:sp>
        <p:nvSpPr>
          <p:cNvPr id="113667" name="Rectangle 3"/>
          <p:cNvSpPr>
            <a:spLocks noGrp="1" noChangeArrowheads="1"/>
          </p:cNvSpPr>
          <p:nvPr>
            <p:ph type="body" idx="1"/>
          </p:nvPr>
        </p:nvSpPr>
        <p:spPr/>
        <p:txBody>
          <a:bodyPr/>
          <a:lstStyle/>
          <a:p>
            <a:r>
              <a:rPr lang="es-MX"/>
              <a:t>Por lo tanto podemos decir que en promedio, la venta de unidades de equipo de aire acondicionado de un vendedor difiere en 2.6 unidades respecto de la media grupal, en cualquier dirección</a:t>
            </a:r>
            <a:endParaRPr lang="es-ES"/>
          </a:p>
        </p:txBody>
      </p:sp>
    </p:spTree>
    <p:extLst>
      <p:ext uri="{BB962C8B-B14F-4D97-AF65-F5344CB8AC3E}">
        <p14:creationId xmlns:p14="http://schemas.microsoft.com/office/powerpoint/2010/main" val="34886411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E30AC2FB-B0FE-40D8-94F9-EF23AC8FC98B}" type="slidenum">
              <a:rPr lang="es-ES"/>
              <a:pPr/>
              <a:t>7</a:t>
            </a:fld>
            <a:endParaRPr lang="es-ES"/>
          </a:p>
        </p:txBody>
      </p:sp>
      <p:sp>
        <p:nvSpPr>
          <p:cNvPr id="11266" name="Rectangle 2"/>
          <p:cNvSpPr>
            <a:spLocks noGrp="1" noChangeArrowheads="1"/>
          </p:cNvSpPr>
          <p:nvPr>
            <p:ph type="title"/>
          </p:nvPr>
        </p:nvSpPr>
        <p:spPr/>
        <p:txBody>
          <a:bodyPr/>
          <a:lstStyle/>
          <a:p>
            <a:r>
              <a:rPr lang="es-MX"/>
              <a:t>Forma de evaluación </a:t>
            </a:r>
            <a:endParaRPr lang="es-ES"/>
          </a:p>
        </p:txBody>
      </p:sp>
      <p:sp>
        <p:nvSpPr>
          <p:cNvPr id="11267" name="Rectangle 3"/>
          <p:cNvSpPr>
            <a:spLocks noGrp="1" noChangeArrowheads="1"/>
          </p:cNvSpPr>
          <p:nvPr>
            <p:ph type="body" idx="1"/>
          </p:nvPr>
        </p:nvSpPr>
        <p:spPr/>
        <p:txBody>
          <a:bodyPr/>
          <a:lstStyle/>
          <a:p>
            <a:r>
              <a:rPr lang="es-MX" dirty="0" smtClean="0"/>
              <a:t>40% trabajos </a:t>
            </a:r>
            <a:r>
              <a:rPr lang="es-MX" dirty="0"/>
              <a:t>y artículos de investigación (durante el curso)</a:t>
            </a:r>
          </a:p>
          <a:p>
            <a:r>
              <a:rPr lang="es-MX" dirty="0" smtClean="0"/>
              <a:t>20% examen practico (20 de octubre)</a:t>
            </a:r>
            <a:endParaRPr lang="es-MX" dirty="0"/>
          </a:p>
          <a:p>
            <a:r>
              <a:rPr lang="es-MX" smtClean="0"/>
              <a:t>40% </a:t>
            </a:r>
            <a:r>
              <a:rPr lang="es-MX" dirty="0"/>
              <a:t>proyecto de investigación </a:t>
            </a:r>
            <a:r>
              <a:rPr lang="es-MX" dirty="0" smtClean="0"/>
              <a:t>(24 de noviembre)</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0FE3A58E-150A-40D5-A97F-B02EE44659FA}" type="slidenum">
              <a:rPr lang="es-ES"/>
              <a:pPr/>
              <a:t>70</a:t>
            </a:fld>
            <a:endParaRPr lang="es-ES"/>
          </a:p>
        </p:txBody>
      </p:sp>
      <p:sp>
        <p:nvSpPr>
          <p:cNvPr id="114690" name="Rectangle 2"/>
          <p:cNvSpPr>
            <a:spLocks noGrp="1" noChangeArrowheads="1"/>
          </p:cNvSpPr>
          <p:nvPr>
            <p:ph type="title"/>
          </p:nvPr>
        </p:nvSpPr>
        <p:spPr/>
        <p:txBody>
          <a:bodyPr/>
          <a:lstStyle/>
          <a:p>
            <a:r>
              <a:rPr lang="es-MX"/>
              <a:t>Varianza</a:t>
            </a:r>
            <a:endParaRPr lang="es-ES"/>
          </a:p>
        </p:txBody>
      </p:sp>
      <p:sp>
        <p:nvSpPr>
          <p:cNvPr id="114691" name="Rectangle 3"/>
          <p:cNvSpPr>
            <a:spLocks noGrp="1" noChangeArrowheads="1"/>
          </p:cNvSpPr>
          <p:nvPr>
            <p:ph type="body" idx="1"/>
          </p:nvPr>
        </p:nvSpPr>
        <p:spPr>
          <a:xfrm>
            <a:off x="914400" y="1600200"/>
            <a:ext cx="7772400" cy="2620963"/>
          </a:xfrm>
        </p:spPr>
        <p:txBody>
          <a:bodyPr/>
          <a:lstStyle/>
          <a:p>
            <a:pPr>
              <a:lnSpc>
                <a:spcPct val="90000"/>
              </a:lnSpc>
            </a:pPr>
            <a:r>
              <a:rPr lang="es-MX"/>
              <a:t>La varianza se asemeja a la desviación media absoluta en que se basa en la diferencia entre cada valor del conjunto de datos y la media del grupo, pero se distingue de ella en un muy importante aspecto, </a:t>
            </a:r>
            <a:r>
              <a:rPr lang="es-MX" b="1"/>
              <a:t>cada diferencia se eleva al cuadrado</a:t>
            </a:r>
            <a:endParaRPr lang="es-ES"/>
          </a:p>
        </p:txBody>
      </p:sp>
      <p:graphicFrame>
        <p:nvGraphicFramePr>
          <p:cNvPr id="114693" name="Object 5"/>
          <p:cNvGraphicFramePr>
            <a:graphicFrameLocks noChangeAspect="1"/>
          </p:cNvGraphicFramePr>
          <p:nvPr/>
        </p:nvGraphicFramePr>
        <p:xfrm>
          <a:off x="2686050" y="4565650"/>
          <a:ext cx="3694113" cy="833438"/>
        </p:xfrm>
        <a:graphic>
          <a:graphicData uri="http://schemas.openxmlformats.org/presentationml/2006/ole">
            <mc:AlternateContent xmlns:mc="http://schemas.openxmlformats.org/markup-compatibility/2006">
              <mc:Choice xmlns:v="urn:schemas-microsoft-com:vml" Requires="v">
                <p:oleObj spid="_x0000_s83975" name="Ecuación" r:id="rId3" imgW="1295280" imgH="291960" progId="Equation.3">
                  <p:embed/>
                </p:oleObj>
              </mc:Choice>
              <mc:Fallback>
                <p:oleObj name="Ecuación" r:id="rId3" imgW="1295280" imgH="2919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6050" y="4565650"/>
                        <a:ext cx="3694113" cy="833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15909695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D80D8D0C-F5CC-4D0E-A1CD-0FE7ACF60CDB}" type="slidenum">
              <a:rPr lang="es-ES"/>
              <a:pPr/>
              <a:t>71</a:t>
            </a:fld>
            <a:endParaRPr lang="es-ES"/>
          </a:p>
        </p:txBody>
      </p:sp>
      <p:sp>
        <p:nvSpPr>
          <p:cNvPr id="115714" name="Rectangle 2"/>
          <p:cNvSpPr>
            <a:spLocks noGrp="1" noChangeArrowheads="1"/>
          </p:cNvSpPr>
          <p:nvPr>
            <p:ph type="title"/>
          </p:nvPr>
        </p:nvSpPr>
        <p:spPr/>
        <p:txBody>
          <a:bodyPr/>
          <a:lstStyle/>
          <a:p>
            <a:r>
              <a:rPr lang="es-MX"/>
              <a:t>Varianza</a:t>
            </a:r>
            <a:endParaRPr lang="es-ES"/>
          </a:p>
        </p:txBody>
      </p:sp>
      <p:sp>
        <p:nvSpPr>
          <p:cNvPr id="115716" name="Rectangle 4"/>
          <p:cNvSpPr>
            <a:spLocks noGrp="1" noChangeArrowheads="1"/>
          </p:cNvSpPr>
          <p:nvPr>
            <p:ph type="body" idx="1"/>
          </p:nvPr>
        </p:nvSpPr>
        <p:spPr>
          <a:xfrm>
            <a:off x="914400" y="1600200"/>
            <a:ext cx="7772400" cy="3052763"/>
          </a:xfrm>
          <a:noFill/>
          <a:ln/>
        </p:spPr>
        <p:txBody>
          <a:bodyPr/>
          <a:lstStyle/>
          <a:p>
            <a:r>
              <a:rPr lang="es-MX" sz="2400"/>
              <a:t>A diferencia de lo que ocurre con las demás estadísticas muestrales, la varianza de una muestra no equivale exactamente, en términos de cálculo, a la varianza de una población. En esencia en esta formula se incluye un factor de corrección, a fin de que la varianza muestral sea un estimador insesgado</a:t>
            </a:r>
            <a:endParaRPr lang="es-ES" sz="2400" b="1"/>
          </a:p>
        </p:txBody>
      </p:sp>
      <p:graphicFrame>
        <p:nvGraphicFramePr>
          <p:cNvPr id="115717" name="Object 5"/>
          <p:cNvGraphicFramePr>
            <a:graphicFrameLocks noChangeAspect="1"/>
          </p:cNvGraphicFramePr>
          <p:nvPr/>
        </p:nvGraphicFramePr>
        <p:xfrm>
          <a:off x="2957513" y="4365625"/>
          <a:ext cx="3151187" cy="1233488"/>
        </p:xfrm>
        <a:graphic>
          <a:graphicData uri="http://schemas.openxmlformats.org/presentationml/2006/ole">
            <mc:AlternateContent xmlns:mc="http://schemas.openxmlformats.org/markup-compatibility/2006">
              <mc:Choice xmlns:v="urn:schemas-microsoft-com:vml" Requires="v">
                <p:oleObj spid="_x0000_s84999" name="Ecuación" r:id="rId3" imgW="1104840" imgH="431640" progId="Equation.3">
                  <p:embed/>
                </p:oleObj>
              </mc:Choice>
              <mc:Fallback>
                <p:oleObj name="Ecuación" r:id="rId3" imgW="110484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7513" y="4365625"/>
                        <a:ext cx="3151187" cy="1233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80383672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B8D3A997-ACF5-410D-A084-4C34F8A7E543}" type="slidenum">
              <a:rPr lang="es-ES"/>
              <a:pPr/>
              <a:t>72</a:t>
            </a:fld>
            <a:endParaRPr lang="es-ES"/>
          </a:p>
        </p:txBody>
      </p:sp>
      <p:sp>
        <p:nvSpPr>
          <p:cNvPr id="116738" name="Rectangle 2"/>
          <p:cNvSpPr>
            <a:spLocks noGrp="1" noChangeArrowheads="1"/>
          </p:cNvSpPr>
          <p:nvPr>
            <p:ph type="title"/>
          </p:nvPr>
        </p:nvSpPr>
        <p:spPr/>
        <p:txBody>
          <a:bodyPr/>
          <a:lstStyle/>
          <a:p>
            <a:r>
              <a:rPr lang="es-MX"/>
              <a:t>Desviación estándar</a:t>
            </a:r>
            <a:endParaRPr lang="es-ES"/>
          </a:p>
        </p:txBody>
      </p:sp>
      <p:sp>
        <p:nvSpPr>
          <p:cNvPr id="116739" name="Rectangle 3"/>
          <p:cNvSpPr>
            <a:spLocks noGrp="1" noChangeArrowheads="1"/>
          </p:cNvSpPr>
          <p:nvPr>
            <p:ph type="body" idx="1"/>
          </p:nvPr>
        </p:nvSpPr>
        <p:spPr/>
        <p:txBody>
          <a:bodyPr/>
          <a:lstStyle/>
          <a:p>
            <a:r>
              <a:rPr lang="es-MX"/>
              <a:t>En general es difícil interpretar el significado de la varianza, porque las unidades en las que se expresa son valores elevados al cuadrado. Debido en parte a esta razón, es más frecuente el uso de la raíz cuadrada de la varianza, representada por la letra griega </a:t>
            </a:r>
            <a:r>
              <a:rPr lang="el-GR">
                <a:cs typeface="Arial" charset="0"/>
              </a:rPr>
              <a:t>σ</a:t>
            </a:r>
            <a:r>
              <a:rPr lang="es-MX">
                <a:cs typeface="Arial" charset="0"/>
              </a:rPr>
              <a:t> o por “s” en el caso de una muestra. A esto se le llama desviación estándar</a:t>
            </a:r>
            <a:endParaRPr lang="el-GR">
              <a:cs typeface="Arial" charset="0"/>
            </a:endParaRPr>
          </a:p>
        </p:txBody>
      </p:sp>
    </p:spTree>
    <p:extLst>
      <p:ext uri="{BB962C8B-B14F-4D97-AF65-F5344CB8AC3E}">
        <p14:creationId xmlns:p14="http://schemas.microsoft.com/office/powerpoint/2010/main" val="405233429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Marcador de número de diapositiva"/>
          <p:cNvSpPr>
            <a:spLocks noGrp="1"/>
          </p:cNvSpPr>
          <p:nvPr>
            <p:ph type="sldNum" sz="quarter" idx="12"/>
          </p:nvPr>
        </p:nvSpPr>
        <p:spPr/>
        <p:txBody>
          <a:bodyPr/>
          <a:lstStyle/>
          <a:p>
            <a:fld id="{D98F9E8B-A4AA-4338-A2D2-7F58872E1C7A}" type="slidenum">
              <a:rPr lang="es-ES"/>
              <a:pPr/>
              <a:t>73</a:t>
            </a:fld>
            <a:endParaRPr lang="es-ES"/>
          </a:p>
        </p:txBody>
      </p:sp>
      <p:sp>
        <p:nvSpPr>
          <p:cNvPr id="117762" name="Rectangle 2"/>
          <p:cNvSpPr>
            <a:spLocks noGrp="1" noChangeArrowheads="1"/>
          </p:cNvSpPr>
          <p:nvPr>
            <p:ph type="title"/>
          </p:nvPr>
        </p:nvSpPr>
        <p:spPr/>
        <p:txBody>
          <a:bodyPr/>
          <a:lstStyle/>
          <a:p>
            <a:r>
              <a:rPr lang="es-MX"/>
              <a:t>Desviación estándar</a:t>
            </a:r>
            <a:endParaRPr lang="es-ES"/>
          </a:p>
        </p:txBody>
      </p:sp>
      <p:sp>
        <p:nvSpPr>
          <p:cNvPr id="117764" name="Rectangle 4"/>
          <p:cNvSpPr>
            <a:spLocks noGrp="1" noChangeArrowheads="1"/>
          </p:cNvSpPr>
          <p:nvPr>
            <p:ph type="body" idx="1"/>
          </p:nvPr>
        </p:nvSpPr>
        <p:spPr>
          <a:xfrm>
            <a:off x="914400" y="1600200"/>
            <a:ext cx="7772400" cy="604838"/>
          </a:xfrm>
          <a:noFill/>
          <a:ln/>
        </p:spPr>
        <p:txBody>
          <a:bodyPr/>
          <a:lstStyle/>
          <a:p>
            <a:r>
              <a:rPr lang="es-MX"/>
              <a:t>Las formulas son:</a:t>
            </a:r>
            <a:endParaRPr lang="es-ES" b="1"/>
          </a:p>
        </p:txBody>
      </p:sp>
      <p:graphicFrame>
        <p:nvGraphicFramePr>
          <p:cNvPr id="117765" name="Object 5"/>
          <p:cNvGraphicFramePr>
            <a:graphicFrameLocks noChangeAspect="1"/>
          </p:cNvGraphicFramePr>
          <p:nvPr/>
        </p:nvGraphicFramePr>
        <p:xfrm>
          <a:off x="1547813" y="2492375"/>
          <a:ext cx="5216525" cy="1884363"/>
        </p:xfrm>
        <a:graphic>
          <a:graphicData uri="http://schemas.openxmlformats.org/presentationml/2006/ole">
            <mc:AlternateContent xmlns:mc="http://schemas.openxmlformats.org/markup-compatibility/2006">
              <mc:Choice xmlns:v="urn:schemas-microsoft-com:vml" Requires="v">
                <p:oleObj spid="_x0000_s86023" name="Equation" r:id="rId3" imgW="1828800" imgH="660240" progId="Equation.3">
                  <p:embed/>
                </p:oleObj>
              </mc:Choice>
              <mc:Fallback>
                <p:oleObj name="Equation" r:id="rId3" imgW="1828800" imgH="6602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813" y="2492375"/>
                        <a:ext cx="5216525" cy="1884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47785171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5 Marcador de número de diapositiva"/>
          <p:cNvSpPr>
            <a:spLocks noGrp="1"/>
          </p:cNvSpPr>
          <p:nvPr>
            <p:ph type="sldNum" sz="quarter" idx="12"/>
          </p:nvPr>
        </p:nvSpPr>
        <p:spPr/>
        <p:txBody>
          <a:bodyPr/>
          <a:lstStyle/>
          <a:p>
            <a:fld id="{D2EF0B24-9549-438D-B98A-46D37725ADFD}" type="slidenum">
              <a:rPr lang="es-ES"/>
              <a:pPr/>
              <a:t>74</a:t>
            </a:fld>
            <a:endParaRPr lang="es-ES"/>
          </a:p>
        </p:txBody>
      </p:sp>
      <p:sp>
        <p:nvSpPr>
          <p:cNvPr id="118786" name="Rectangle 2"/>
          <p:cNvSpPr>
            <a:spLocks noGrp="1" noChangeArrowheads="1"/>
          </p:cNvSpPr>
          <p:nvPr>
            <p:ph type="title"/>
          </p:nvPr>
        </p:nvSpPr>
        <p:spPr/>
        <p:txBody>
          <a:bodyPr/>
          <a:lstStyle/>
          <a:p>
            <a:r>
              <a:rPr lang="es-MX"/>
              <a:t>Desviación estándar</a:t>
            </a:r>
            <a:endParaRPr lang="es-ES"/>
          </a:p>
        </p:txBody>
      </p:sp>
      <p:sp>
        <p:nvSpPr>
          <p:cNvPr id="118788" name="Rectangle 4"/>
          <p:cNvSpPr>
            <a:spLocks noGrp="1" noChangeArrowheads="1"/>
          </p:cNvSpPr>
          <p:nvPr>
            <p:ph type="body" idx="1"/>
          </p:nvPr>
        </p:nvSpPr>
        <p:spPr>
          <a:xfrm>
            <a:off x="914400" y="1600200"/>
            <a:ext cx="7772400" cy="2044700"/>
          </a:xfrm>
          <a:noFill/>
          <a:ln/>
        </p:spPr>
        <p:txBody>
          <a:bodyPr/>
          <a:lstStyle/>
          <a:p>
            <a:pPr>
              <a:lnSpc>
                <a:spcPct val="90000"/>
              </a:lnSpc>
            </a:pPr>
            <a:r>
              <a:rPr lang="es-MX" sz="2000"/>
              <a:t>Ejemplo 26</a:t>
            </a:r>
          </a:p>
          <a:p>
            <a:pPr lvl="1">
              <a:lnSpc>
                <a:spcPct val="90000"/>
              </a:lnSpc>
            </a:pPr>
            <a:r>
              <a:rPr lang="es-MX" sz="2000"/>
              <a:t>Durante un mes de verano, los ocho vendedores de una empresa de equipos de calefacción y aire acondicionado vendieron los siguientes números de unidades:8,11,5,14,8,11,16,11</a:t>
            </a:r>
          </a:p>
          <a:p>
            <a:pPr>
              <a:lnSpc>
                <a:spcPct val="90000"/>
              </a:lnSpc>
            </a:pPr>
            <a:r>
              <a:rPr lang="es-MX" sz="2000"/>
              <a:t>La media aritmética o </a:t>
            </a:r>
            <a:r>
              <a:rPr lang="en-US" sz="2000"/>
              <a:t>µ</a:t>
            </a:r>
            <a:r>
              <a:rPr lang="es-MX" sz="2000"/>
              <a:t> es 10.5 de acuerdo al ejemplo anterior</a:t>
            </a:r>
            <a:endParaRPr lang="es-ES" sz="2000"/>
          </a:p>
        </p:txBody>
      </p:sp>
      <p:graphicFrame>
        <p:nvGraphicFramePr>
          <p:cNvPr id="118789" name="Group 5"/>
          <p:cNvGraphicFramePr>
            <a:graphicFrameLocks noGrp="1"/>
          </p:cNvGraphicFramePr>
          <p:nvPr/>
        </p:nvGraphicFramePr>
        <p:xfrm>
          <a:off x="1619250" y="3500438"/>
          <a:ext cx="6408738" cy="3141663"/>
        </p:xfrm>
        <a:graphic>
          <a:graphicData uri="http://schemas.openxmlformats.org/drawingml/2006/table">
            <a:tbl>
              <a:tblPr/>
              <a:tblGrid>
                <a:gridCol w="1873250">
                  <a:extLst>
                    <a:ext uri="{9D8B030D-6E8A-4147-A177-3AD203B41FA5}">
                      <a16:colId xmlns:a16="http://schemas.microsoft.com/office/drawing/2014/main" val="20000"/>
                    </a:ext>
                  </a:extLst>
                </a:gridCol>
                <a:gridCol w="1943100">
                  <a:extLst>
                    <a:ext uri="{9D8B030D-6E8A-4147-A177-3AD203B41FA5}">
                      <a16:colId xmlns:a16="http://schemas.microsoft.com/office/drawing/2014/main" val="20001"/>
                    </a:ext>
                  </a:extLst>
                </a:gridCol>
                <a:gridCol w="2592388">
                  <a:extLst>
                    <a:ext uri="{9D8B030D-6E8A-4147-A177-3AD203B41FA5}">
                      <a16:colId xmlns:a16="http://schemas.microsoft.com/office/drawing/2014/main" val="20002"/>
                    </a:ext>
                  </a:extLst>
                </a:gridCol>
              </a:tblGrid>
              <a:tr h="44608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X</a:t>
                      </a: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X-</a:t>
                      </a:r>
                      <a:r>
                        <a:rPr kumimoji="0" lang="en-US" sz="1600" b="0" i="0" u="none" strike="noStrike" cap="none" normalizeH="0" baseline="0" smtClean="0">
                          <a:ln>
                            <a:noFill/>
                          </a:ln>
                          <a:solidFill>
                            <a:schemeClr val="tx1"/>
                          </a:solidFill>
                          <a:effectLst/>
                          <a:latin typeface="Arial" charset="0"/>
                          <a:cs typeface="Arial" charset="0"/>
                        </a:rPr>
                        <a:t>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(X-</a:t>
                      </a:r>
                      <a:r>
                        <a:rPr kumimoji="0" lang="en-US" sz="1600" b="0" i="0" u="none" strike="noStrike" cap="none" normalizeH="0" baseline="0" smtClean="0">
                          <a:ln>
                            <a:noFill/>
                          </a:ln>
                          <a:solidFill>
                            <a:schemeClr val="tx1"/>
                          </a:solidFill>
                          <a:effectLst/>
                          <a:latin typeface="Arial" charset="0"/>
                          <a:cs typeface="Arial" charset="0"/>
                        </a:rPr>
                        <a:t>µ)</a:t>
                      </a:r>
                      <a:r>
                        <a:rPr kumimoji="0" lang="en-US" sz="1600" b="0" i="0" u="none" strike="noStrike" cap="none" normalizeH="0" baseline="30000" smtClean="0">
                          <a:ln>
                            <a:noFill/>
                          </a:ln>
                          <a:solidFill>
                            <a:schemeClr val="tx1"/>
                          </a:solidFill>
                          <a:effectLst/>
                          <a:latin typeface="Arial" charset="0"/>
                          <a:cs typeface="Arial" charset="0"/>
                        </a:rPr>
                        <a:t>2</a:t>
                      </a:r>
                      <a:endParaRPr kumimoji="0" lang="es-ES" sz="1600" b="0" i="0" u="none" strike="noStrike" cap="none" normalizeH="0" baseline="3000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6955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-5.5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3.5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5.5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30.25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6.25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6.25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0.25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12.25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sng" strike="noStrike" cap="none" normalizeH="0" baseline="0" smtClean="0">
                          <a:ln>
                            <a:noFill/>
                          </a:ln>
                          <a:solidFill>
                            <a:schemeClr val="tx1"/>
                          </a:solidFill>
                          <a:effectLst/>
                          <a:latin typeface="Arial" charset="0"/>
                        </a:rPr>
                        <a:t>30.25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86.00</a:t>
                      </a:r>
                      <a:endParaRPr kumimoji="0" lang="es-E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07637421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32E6D9AF-8C67-48E8-9BE6-FA5DAA6215E0}" type="slidenum">
              <a:rPr lang="es-ES"/>
              <a:pPr/>
              <a:t>75</a:t>
            </a:fld>
            <a:endParaRPr lang="es-ES"/>
          </a:p>
        </p:txBody>
      </p:sp>
      <p:sp>
        <p:nvSpPr>
          <p:cNvPr id="119810" name="Rectangle 2"/>
          <p:cNvSpPr>
            <a:spLocks noGrp="1" noChangeArrowheads="1"/>
          </p:cNvSpPr>
          <p:nvPr>
            <p:ph type="title"/>
          </p:nvPr>
        </p:nvSpPr>
        <p:spPr/>
        <p:txBody>
          <a:bodyPr/>
          <a:lstStyle/>
          <a:p>
            <a:r>
              <a:rPr lang="es-MX"/>
              <a:t>Desviación estándar</a:t>
            </a:r>
            <a:endParaRPr lang="es-ES"/>
          </a:p>
        </p:txBody>
      </p:sp>
      <p:graphicFrame>
        <p:nvGraphicFramePr>
          <p:cNvPr id="119828" name="Object 20"/>
          <p:cNvGraphicFramePr>
            <a:graphicFrameLocks noGrp="1" noChangeAspect="1"/>
          </p:cNvGraphicFramePr>
          <p:nvPr>
            <p:ph idx="1"/>
          </p:nvPr>
        </p:nvGraphicFramePr>
        <p:xfrm>
          <a:off x="1763713" y="1844675"/>
          <a:ext cx="5030787" cy="982663"/>
        </p:xfrm>
        <a:graphic>
          <a:graphicData uri="http://schemas.openxmlformats.org/presentationml/2006/ole">
            <mc:AlternateContent xmlns:mc="http://schemas.openxmlformats.org/markup-compatibility/2006">
              <mc:Choice xmlns:v="urn:schemas-microsoft-com:vml" Requires="v">
                <p:oleObj spid="_x0000_s87047" name="Ecuación" r:id="rId3" imgW="2209680" imgH="431640" progId="Equation.3">
                  <p:embed/>
                </p:oleObj>
              </mc:Choice>
              <mc:Fallback>
                <p:oleObj name="Ecuación" r:id="rId3" imgW="220968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3713" y="1844675"/>
                        <a:ext cx="5030787" cy="982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60420513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B83898BE-D0F6-4833-AB16-1E77DB8EBBB6}" type="slidenum">
              <a:rPr lang="es-ES"/>
              <a:pPr/>
              <a:t>76</a:t>
            </a:fld>
            <a:endParaRPr lang="es-ES"/>
          </a:p>
        </p:txBody>
      </p:sp>
      <p:sp>
        <p:nvSpPr>
          <p:cNvPr id="121858" name="Rectangle 2"/>
          <p:cNvSpPr>
            <a:spLocks noGrp="1" noChangeArrowheads="1"/>
          </p:cNvSpPr>
          <p:nvPr>
            <p:ph type="title"/>
          </p:nvPr>
        </p:nvSpPr>
        <p:spPr/>
        <p:txBody>
          <a:bodyPr/>
          <a:lstStyle/>
          <a:p>
            <a:r>
              <a:rPr lang="es-MX"/>
              <a:t>Cálculos simplificados</a:t>
            </a:r>
            <a:endParaRPr lang="es-ES"/>
          </a:p>
        </p:txBody>
      </p:sp>
      <p:graphicFrame>
        <p:nvGraphicFramePr>
          <p:cNvPr id="121860" name="Object 4"/>
          <p:cNvGraphicFramePr>
            <a:graphicFrameLocks noGrp="1" noChangeAspect="1"/>
          </p:cNvGraphicFramePr>
          <p:nvPr>
            <p:ph idx="1"/>
          </p:nvPr>
        </p:nvGraphicFramePr>
        <p:xfrm>
          <a:off x="1547813" y="1844675"/>
          <a:ext cx="5621337" cy="2833688"/>
        </p:xfrm>
        <a:graphic>
          <a:graphicData uri="http://schemas.openxmlformats.org/presentationml/2006/ole">
            <mc:AlternateContent xmlns:mc="http://schemas.openxmlformats.org/markup-compatibility/2006">
              <mc:Choice xmlns:v="urn:schemas-microsoft-com:vml" Requires="v">
                <p:oleObj spid="_x0000_s88071" name="Ecuación" r:id="rId3" imgW="3124080" imgH="1574640" progId="Equation.3">
                  <p:embed/>
                </p:oleObj>
              </mc:Choice>
              <mc:Fallback>
                <p:oleObj name="Ecuación" r:id="rId3" imgW="3124080" imgH="1574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813" y="1844675"/>
                        <a:ext cx="5621337" cy="2833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09738002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5 Marcador de número de diapositiva"/>
          <p:cNvSpPr>
            <a:spLocks noGrp="1"/>
          </p:cNvSpPr>
          <p:nvPr>
            <p:ph type="sldNum" sz="quarter" idx="12"/>
          </p:nvPr>
        </p:nvSpPr>
        <p:spPr/>
        <p:txBody>
          <a:bodyPr/>
          <a:lstStyle/>
          <a:p>
            <a:fld id="{D6E1597A-0A37-4D0C-BB99-7115FC015F78}" type="slidenum">
              <a:rPr lang="es-ES"/>
              <a:pPr/>
              <a:t>77</a:t>
            </a:fld>
            <a:endParaRPr lang="es-ES"/>
          </a:p>
        </p:txBody>
      </p:sp>
      <p:sp>
        <p:nvSpPr>
          <p:cNvPr id="123906" name="Rectangle 2"/>
          <p:cNvSpPr>
            <a:spLocks noGrp="1" noChangeArrowheads="1"/>
          </p:cNvSpPr>
          <p:nvPr>
            <p:ph type="title"/>
          </p:nvPr>
        </p:nvSpPr>
        <p:spPr/>
        <p:txBody>
          <a:bodyPr/>
          <a:lstStyle/>
          <a:p>
            <a:r>
              <a:rPr lang="es-MX"/>
              <a:t>Desviación estándar</a:t>
            </a:r>
            <a:endParaRPr lang="es-ES"/>
          </a:p>
        </p:txBody>
      </p:sp>
      <p:sp>
        <p:nvSpPr>
          <p:cNvPr id="123908" name="Rectangle 4"/>
          <p:cNvSpPr>
            <a:spLocks noChangeArrowheads="1"/>
          </p:cNvSpPr>
          <p:nvPr/>
        </p:nvSpPr>
        <p:spPr bwMode="auto">
          <a:xfrm>
            <a:off x="914400" y="1600200"/>
            <a:ext cx="7772400" cy="965200"/>
          </a:xfrm>
          <a:prstGeom prst="rect">
            <a:avLst/>
          </a:prstGeom>
          <a:noFill/>
          <a:ln w="9525">
            <a:noFill/>
            <a:miter lim="800000"/>
            <a:headEnd/>
            <a:tailEnd/>
          </a:ln>
          <a:effectLst/>
        </p:spPr>
        <p:txBody>
          <a:bodyPr/>
          <a:lstStyle/>
          <a:p>
            <a:pPr marL="342900" indent="-342900">
              <a:lnSpc>
                <a:spcPct val="90000"/>
              </a:lnSpc>
              <a:spcBef>
                <a:spcPct val="20000"/>
              </a:spcBef>
              <a:buClr>
                <a:schemeClr val="folHlink"/>
              </a:buClr>
              <a:buSzPct val="90000"/>
              <a:buFont typeface="Wingdings" pitchFamily="2" charset="2"/>
              <a:buChar char="n"/>
            </a:pPr>
            <a:r>
              <a:rPr lang="es-MX" sz="2000"/>
              <a:t>Ejemplo 27</a:t>
            </a:r>
          </a:p>
          <a:p>
            <a:pPr marL="742950" lvl="1" indent="-285750">
              <a:lnSpc>
                <a:spcPct val="90000"/>
              </a:lnSpc>
              <a:spcBef>
                <a:spcPct val="20000"/>
              </a:spcBef>
              <a:buClr>
                <a:schemeClr val="accent1"/>
              </a:buClr>
              <a:buSzPct val="75000"/>
              <a:buFont typeface="Wingdings" pitchFamily="2" charset="2"/>
              <a:buChar char="n"/>
            </a:pPr>
            <a:r>
              <a:rPr lang="es-MX" sz="2000"/>
              <a:t>Durante un mes de verano, los ocho vendedores de una empresa de equipos de calefacción y aire acondicionado vendieron los siguientes números de unidades:8,11,5,14,8,11,16,11</a:t>
            </a:r>
          </a:p>
          <a:p>
            <a:pPr marL="342900" indent="-342900">
              <a:lnSpc>
                <a:spcPct val="90000"/>
              </a:lnSpc>
              <a:spcBef>
                <a:spcPct val="20000"/>
              </a:spcBef>
              <a:buClr>
                <a:schemeClr val="folHlink"/>
              </a:buClr>
              <a:buSzPct val="90000"/>
              <a:buFont typeface="Wingdings" pitchFamily="2" charset="2"/>
              <a:buChar char="n"/>
            </a:pPr>
            <a:r>
              <a:rPr lang="es-MX" sz="2000"/>
              <a:t>La media aritmética o </a:t>
            </a:r>
            <a:r>
              <a:rPr lang="en-US" sz="2000"/>
              <a:t>µ</a:t>
            </a:r>
            <a:r>
              <a:rPr lang="es-MX" sz="2000"/>
              <a:t> es 10.5 de acuerdo al ejemplo anterior</a:t>
            </a:r>
            <a:endParaRPr lang="es-ES" sz="2000"/>
          </a:p>
        </p:txBody>
      </p:sp>
      <p:graphicFrame>
        <p:nvGraphicFramePr>
          <p:cNvPr id="123923" name="Group 19"/>
          <p:cNvGraphicFramePr>
            <a:graphicFrameLocks noGrp="1"/>
          </p:cNvGraphicFramePr>
          <p:nvPr/>
        </p:nvGraphicFramePr>
        <p:xfrm>
          <a:off x="1042988" y="3500438"/>
          <a:ext cx="3816350" cy="3141663"/>
        </p:xfrm>
        <a:graphic>
          <a:graphicData uri="http://schemas.openxmlformats.org/drawingml/2006/table">
            <a:tbl>
              <a:tblPr/>
              <a:tblGrid>
                <a:gridCol w="1873250">
                  <a:extLst>
                    <a:ext uri="{9D8B030D-6E8A-4147-A177-3AD203B41FA5}">
                      <a16:colId xmlns:a16="http://schemas.microsoft.com/office/drawing/2014/main" val="20000"/>
                    </a:ext>
                  </a:extLst>
                </a:gridCol>
                <a:gridCol w="1943100">
                  <a:extLst>
                    <a:ext uri="{9D8B030D-6E8A-4147-A177-3AD203B41FA5}">
                      <a16:colId xmlns:a16="http://schemas.microsoft.com/office/drawing/2014/main" val="20001"/>
                    </a:ext>
                  </a:extLst>
                </a:gridCol>
              </a:tblGrid>
              <a:tr h="44608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X</a:t>
                      </a:r>
                      <a:endParaRPr kumimoji="0" lang="es-E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X</a:t>
                      </a:r>
                      <a:r>
                        <a:rPr kumimoji="0" lang="es-MX" sz="1600" b="0" i="0" u="none" strike="noStrike" cap="none" normalizeH="0" baseline="30000" smtClean="0">
                          <a:ln>
                            <a:noFill/>
                          </a:ln>
                          <a:solidFill>
                            <a:schemeClr val="tx1"/>
                          </a:solidFill>
                          <a:effectLst/>
                          <a:latin typeface="Arial" charset="0"/>
                        </a:rPr>
                        <a:t>2</a:t>
                      </a:r>
                      <a:endParaRPr kumimoji="0" lang="en-US" sz="1600" b="0" i="0" u="none" strike="noStrike" cap="none" normalizeH="0" baseline="3000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6955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8</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25</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64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64</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121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121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121</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196</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sng" strike="noStrike" cap="none" normalizeH="0" baseline="0" smtClean="0">
                          <a:ln>
                            <a:noFill/>
                          </a:ln>
                          <a:solidFill>
                            <a:schemeClr val="tx1"/>
                          </a:solidFill>
                          <a:effectLst/>
                          <a:latin typeface="Arial" charset="0"/>
                        </a:rPr>
                        <a:t>256</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s-MX" sz="1600" b="0" i="0" u="none" strike="noStrike" cap="none" normalizeH="0" baseline="0" smtClean="0">
                          <a:ln>
                            <a:noFill/>
                          </a:ln>
                          <a:solidFill>
                            <a:schemeClr val="tx1"/>
                          </a:solidFill>
                          <a:effectLst/>
                          <a:latin typeface="Arial" charset="0"/>
                        </a:rPr>
                        <a:t>968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graphicFrame>
        <p:nvGraphicFramePr>
          <p:cNvPr id="123924" name="Object 20"/>
          <p:cNvGraphicFramePr>
            <a:graphicFrameLocks noGrp="1" noChangeAspect="1"/>
          </p:cNvGraphicFramePr>
          <p:nvPr>
            <p:ph idx="1"/>
          </p:nvPr>
        </p:nvGraphicFramePr>
        <p:xfrm>
          <a:off x="4932363" y="4586288"/>
          <a:ext cx="3995737" cy="611187"/>
        </p:xfrm>
        <a:graphic>
          <a:graphicData uri="http://schemas.openxmlformats.org/presentationml/2006/ole">
            <mc:AlternateContent xmlns:mc="http://schemas.openxmlformats.org/markup-compatibility/2006">
              <mc:Choice xmlns:v="urn:schemas-microsoft-com:vml" Requires="v">
                <p:oleObj spid="_x0000_s89095" name="Ecuación" r:id="rId3" imgW="2984400" imgH="457200" progId="Equation.3">
                  <p:embed/>
                </p:oleObj>
              </mc:Choice>
              <mc:Fallback>
                <p:oleObj name="Ecuación" r:id="rId3" imgW="298440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363" y="4586288"/>
                        <a:ext cx="3995737" cy="611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68996519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5 Marcador de número de diapositiva"/>
          <p:cNvSpPr>
            <a:spLocks noGrp="1"/>
          </p:cNvSpPr>
          <p:nvPr>
            <p:ph type="sldNum" sz="quarter" idx="12"/>
          </p:nvPr>
        </p:nvSpPr>
        <p:spPr/>
        <p:txBody>
          <a:bodyPr/>
          <a:lstStyle/>
          <a:p>
            <a:fld id="{655A812C-3074-48EB-81D2-4FBD3C01CD07}" type="slidenum">
              <a:rPr lang="es-ES"/>
              <a:pPr/>
              <a:t>78</a:t>
            </a:fld>
            <a:endParaRPr lang="es-ES"/>
          </a:p>
        </p:txBody>
      </p:sp>
      <p:sp>
        <p:nvSpPr>
          <p:cNvPr id="125954" name="Rectangle 2"/>
          <p:cNvSpPr>
            <a:spLocks noGrp="1" noChangeArrowheads="1"/>
          </p:cNvSpPr>
          <p:nvPr>
            <p:ph type="title"/>
          </p:nvPr>
        </p:nvSpPr>
        <p:spPr/>
        <p:txBody>
          <a:bodyPr/>
          <a:lstStyle/>
          <a:p>
            <a:r>
              <a:rPr lang="es-MX"/>
              <a:t>Uso de la desviación estándar</a:t>
            </a:r>
            <a:endParaRPr lang="es-ES"/>
          </a:p>
        </p:txBody>
      </p:sp>
      <p:sp>
        <p:nvSpPr>
          <p:cNvPr id="125955" name="Rectangle 3"/>
          <p:cNvSpPr>
            <a:spLocks noGrp="1" noChangeArrowheads="1"/>
          </p:cNvSpPr>
          <p:nvPr>
            <p:ph type="body" idx="1"/>
          </p:nvPr>
        </p:nvSpPr>
        <p:spPr>
          <a:xfrm>
            <a:off x="914400" y="1600200"/>
            <a:ext cx="7772400" cy="3268663"/>
          </a:xfrm>
        </p:spPr>
        <p:txBody>
          <a:bodyPr/>
          <a:lstStyle/>
          <a:p>
            <a:r>
              <a:rPr lang="es-MX" sz="2400"/>
              <a:t>Cuando existe una distribución de valores, tanto simétrica como mesocurtica, la curva de frecuencias de una distribución se le llama curva normal, siempre que ocurre una curva semejante a esto, el 68% de los valores quedan dentro del margen de la desviación estándar y el 95% de los valores quedan incluidos dentro de un margen de dos unidades de desviación estándar</a:t>
            </a:r>
            <a:endParaRPr lang="es-ES" sz="2400"/>
          </a:p>
        </p:txBody>
      </p:sp>
      <p:grpSp>
        <p:nvGrpSpPr>
          <p:cNvPr id="2" name="Group 12"/>
          <p:cNvGrpSpPr>
            <a:grpSpLocks/>
          </p:cNvGrpSpPr>
          <p:nvPr/>
        </p:nvGrpSpPr>
        <p:grpSpPr bwMode="auto">
          <a:xfrm>
            <a:off x="1403350" y="5084763"/>
            <a:ext cx="2016125" cy="1296987"/>
            <a:chOff x="657" y="2840"/>
            <a:chExt cx="1270" cy="817"/>
          </a:xfrm>
        </p:grpSpPr>
        <p:sp>
          <p:nvSpPr>
            <p:cNvPr id="125957" name="Line 5"/>
            <p:cNvSpPr>
              <a:spLocks noChangeShapeType="1"/>
            </p:cNvSpPr>
            <p:nvPr/>
          </p:nvSpPr>
          <p:spPr bwMode="auto">
            <a:xfrm>
              <a:off x="657" y="2840"/>
              <a:ext cx="0" cy="817"/>
            </a:xfrm>
            <a:prstGeom prst="line">
              <a:avLst/>
            </a:prstGeom>
            <a:noFill/>
            <a:ln w="9525">
              <a:solidFill>
                <a:schemeClr val="tx1"/>
              </a:solidFill>
              <a:round/>
              <a:headEnd/>
              <a:tailEnd/>
            </a:ln>
            <a:effectLst/>
          </p:spPr>
          <p:txBody>
            <a:bodyPr/>
            <a:lstStyle/>
            <a:p>
              <a:endParaRPr lang="es-MX"/>
            </a:p>
          </p:txBody>
        </p:sp>
        <p:sp>
          <p:nvSpPr>
            <p:cNvPr id="125958" name="Line 6"/>
            <p:cNvSpPr>
              <a:spLocks noChangeShapeType="1"/>
            </p:cNvSpPr>
            <p:nvPr/>
          </p:nvSpPr>
          <p:spPr bwMode="auto">
            <a:xfrm flipV="1">
              <a:off x="657" y="3657"/>
              <a:ext cx="1270" cy="0"/>
            </a:xfrm>
            <a:prstGeom prst="line">
              <a:avLst/>
            </a:prstGeom>
            <a:noFill/>
            <a:ln w="9525">
              <a:solidFill>
                <a:schemeClr val="tx1"/>
              </a:solidFill>
              <a:round/>
              <a:headEnd/>
              <a:tailEnd/>
            </a:ln>
            <a:effectLst/>
          </p:spPr>
          <p:txBody>
            <a:bodyPr/>
            <a:lstStyle/>
            <a:p>
              <a:endParaRPr lang="es-MX"/>
            </a:p>
          </p:txBody>
        </p:sp>
        <p:sp>
          <p:nvSpPr>
            <p:cNvPr id="125960" name="Freeform 8"/>
            <p:cNvSpPr>
              <a:spLocks/>
            </p:cNvSpPr>
            <p:nvPr/>
          </p:nvSpPr>
          <p:spPr bwMode="auto">
            <a:xfrm>
              <a:off x="657" y="3197"/>
              <a:ext cx="1180" cy="460"/>
            </a:xfrm>
            <a:custGeom>
              <a:avLst/>
              <a:gdLst/>
              <a:ahLst/>
              <a:cxnLst>
                <a:cxn ang="0">
                  <a:pos x="0" y="460"/>
                </a:cxn>
                <a:cxn ang="0">
                  <a:pos x="182" y="324"/>
                </a:cxn>
                <a:cxn ang="0">
                  <a:pos x="545" y="0"/>
                </a:cxn>
                <a:cxn ang="0">
                  <a:pos x="908" y="324"/>
                </a:cxn>
                <a:cxn ang="0">
                  <a:pos x="1180" y="460"/>
                </a:cxn>
              </a:cxnLst>
              <a:rect l="0" t="0" r="r" b="b"/>
              <a:pathLst>
                <a:path w="1180" h="460">
                  <a:moveTo>
                    <a:pt x="0" y="460"/>
                  </a:moveTo>
                  <a:cubicBezTo>
                    <a:pt x="53" y="433"/>
                    <a:pt x="91" y="401"/>
                    <a:pt x="182" y="324"/>
                  </a:cubicBezTo>
                  <a:cubicBezTo>
                    <a:pt x="273" y="247"/>
                    <a:pt x="424" y="0"/>
                    <a:pt x="545" y="0"/>
                  </a:cubicBezTo>
                  <a:cubicBezTo>
                    <a:pt x="666" y="0"/>
                    <a:pt x="802" y="247"/>
                    <a:pt x="908" y="324"/>
                  </a:cubicBezTo>
                  <a:cubicBezTo>
                    <a:pt x="1014" y="401"/>
                    <a:pt x="1135" y="437"/>
                    <a:pt x="1180" y="460"/>
                  </a:cubicBezTo>
                </a:path>
              </a:pathLst>
            </a:custGeom>
            <a:noFill/>
            <a:ln w="9525">
              <a:solidFill>
                <a:schemeClr val="tx1"/>
              </a:solidFill>
              <a:round/>
              <a:headEnd/>
              <a:tailEnd/>
            </a:ln>
            <a:effectLst/>
          </p:spPr>
          <p:txBody>
            <a:bodyPr/>
            <a:lstStyle/>
            <a:p>
              <a:endParaRPr lang="es-MX"/>
            </a:p>
          </p:txBody>
        </p:sp>
        <p:sp>
          <p:nvSpPr>
            <p:cNvPr id="125961" name="Line 9"/>
            <p:cNvSpPr>
              <a:spLocks noChangeShapeType="1"/>
            </p:cNvSpPr>
            <p:nvPr/>
          </p:nvSpPr>
          <p:spPr bwMode="auto">
            <a:xfrm>
              <a:off x="1020" y="3339"/>
              <a:ext cx="0" cy="318"/>
            </a:xfrm>
            <a:prstGeom prst="line">
              <a:avLst/>
            </a:prstGeom>
            <a:noFill/>
            <a:ln w="9525">
              <a:solidFill>
                <a:schemeClr val="tx1"/>
              </a:solidFill>
              <a:round/>
              <a:headEnd/>
              <a:tailEnd/>
            </a:ln>
            <a:effectLst/>
          </p:spPr>
          <p:txBody>
            <a:bodyPr/>
            <a:lstStyle/>
            <a:p>
              <a:endParaRPr lang="es-MX"/>
            </a:p>
          </p:txBody>
        </p:sp>
        <p:sp>
          <p:nvSpPr>
            <p:cNvPr id="125962" name="Line 10"/>
            <p:cNvSpPr>
              <a:spLocks noChangeShapeType="1"/>
            </p:cNvSpPr>
            <p:nvPr/>
          </p:nvSpPr>
          <p:spPr bwMode="auto">
            <a:xfrm>
              <a:off x="1383" y="3339"/>
              <a:ext cx="0" cy="318"/>
            </a:xfrm>
            <a:prstGeom prst="line">
              <a:avLst/>
            </a:prstGeom>
            <a:noFill/>
            <a:ln w="9525">
              <a:solidFill>
                <a:schemeClr val="tx1"/>
              </a:solidFill>
              <a:round/>
              <a:headEnd/>
              <a:tailEnd/>
            </a:ln>
            <a:effectLst/>
          </p:spPr>
          <p:txBody>
            <a:bodyPr/>
            <a:lstStyle/>
            <a:p>
              <a:endParaRPr lang="es-MX"/>
            </a:p>
          </p:txBody>
        </p:sp>
        <p:sp>
          <p:nvSpPr>
            <p:cNvPr id="125963" name="Text Box 11"/>
            <p:cNvSpPr txBox="1">
              <a:spLocks noChangeArrowheads="1"/>
            </p:cNvSpPr>
            <p:nvPr/>
          </p:nvSpPr>
          <p:spPr bwMode="auto">
            <a:xfrm>
              <a:off x="1066" y="3294"/>
              <a:ext cx="272" cy="326"/>
            </a:xfrm>
            <a:prstGeom prst="rect">
              <a:avLst/>
            </a:prstGeom>
            <a:noFill/>
            <a:ln w="9525">
              <a:noFill/>
              <a:miter lim="800000"/>
              <a:headEnd/>
              <a:tailEnd/>
            </a:ln>
            <a:effectLst/>
          </p:spPr>
          <p:txBody>
            <a:bodyPr>
              <a:spAutoFit/>
            </a:bodyPr>
            <a:lstStyle/>
            <a:p>
              <a:pPr>
                <a:spcBef>
                  <a:spcPct val="50000"/>
                </a:spcBef>
              </a:pPr>
              <a:r>
                <a:rPr lang="es-MX" sz="1400"/>
                <a:t>68%</a:t>
              </a:r>
              <a:endParaRPr lang="es-ES" sz="1400"/>
            </a:p>
          </p:txBody>
        </p:sp>
      </p:grpSp>
      <p:sp>
        <p:nvSpPr>
          <p:cNvPr id="125966" name="Line 14"/>
          <p:cNvSpPr>
            <a:spLocks noChangeShapeType="1"/>
          </p:cNvSpPr>
          <p:nvPr/>
        </p:nvSpPr>
        <p:spPr bwMode="auto">
          <a:xfrm>
            <a:off x="5867400" y="5084763"/>
            <a:ext cx="0" cy="1296987"/>
          </a:xfrm>
          <a:prstGeom prst="line">
            <a:avLst/>
          </a:prstGeom>
          <a:noFill/>
          <a:ln w="9525">
            <a:solidFill>
              <a:schemeClr val="tx1"/>
            </a:solidFill>
            <a:round/>
            <a:headEnd/>
            <a:tailEnd/>
          </a:ln>
          <a:effectLst/>
        </p:spPr>
        <p:txBody>
          <a:bodyPr/>
          <a:lstStyle/>
          <a:p>
            <a:endParaRPr lang="es-MX"/>
          </a:p>
        </p:txBody>
      </p:sp>
      <p:sp>
        <p:nvSpPr>
          <p:cNvPr id="125967" name="Line 15"/>
          <p:cNvSpPr>
            <a:spLocks noChangeShapeType="1"/>
          </p:cNvSpPr>
          <p:nvPr/>
        </p:nvSpPr>
        <p:spPr bwMode="auto">
          <a:xfrm flipV="1">
            <a:off x="5867400" y="6381750"/>
            <a:ext cx="2016125" cy="0"/>
          </a:xfrm>
          <a:prstGeom prst="line">
            <a:avLst/>
          </a:prstGeom>
          <a:noFill/>
          <a:ln w="9525">
            <a:solidFill>
              <a:schemeClr val="tx1"/>
            </a:solidFill>
            <a:round/>
            <a:headEnd/>
            <a:tailEnd/>
          </a:ln>
          <a:effectLst/>
        </p:spPr>
        <p:txBody>
          <a:bodyPr/>
          <a:lstStyle/>
          <a:p>
            <a:endParaRPr lang="es-MX"/>
          </a:p>
        </p:txBody>
      </p:sp>
      <p:sp>
        <p:nvSpPr>
          <p:cNvPr id="125968" name="Freeform 16"/>
          <p:cNvSpPr>
            <a:spLocks/>
          </p:cNvSpPr>
          <p:nvPr/>
        </p:nvSpPr>
        <p:spPr bwMode="auto">
          <a:xfrm>
            <a:off x="5867400" y="5651500"/>
            <a:ext cx="1873250" cy="730250"/>
          </a:xfrm>
          <a:custGeom>
            <a:avLst/>
            <a:gdLst/>
            <a:ahLst/>
            <a:cxnLst>
              <a:cxn ang="0">
                <a:pos x="0" y="460"/>
              </a:cxn>
              <a:cxn ang="0">
                <a:pos x="182" y="324"/>
              </a:cxn>
              <a:cxn ang="0">
                <a:pos x="545" y="0"/>
              </a:cxn>
              <a:cxn ang="0">
                <a:pos x="908" y="324"/>
              </a:cxn>
              <a:cxn ang="0">
                <a:pos x="1180" y="460"/>
              </a:cxn>
            </a:cxnLst>
            <a:rect l="0" t="0" r="r" b="b"/>
            <a:pathLst>
              <a:path w="1180" h="460">
                <a:moveTo>
                  <a:pt x="0" y="460"/>
                </a:moveTo>
                <a:cubicBezTo>
                  <a:pt x="53" y="433"/>
                  <a:pt x="91" y="401"/>
                  <a:pt x="182" y="324"/>
                </a:cubicBezTo>
                <a:cubicBezTo>
                  <a:pt x="273" y="247"/>
                  <a:pt x="424" y="0"/>
                  <a:pt x="545" y="0"/>
                </a:cubicBezTo>
                <a:cubicBezTo>
                  <a:pt x="666" y="0"/>
                  <a:pt x="802" y="247"/>
                  <a:pt x="908" y="324"/>
                </a:cubicBezTo>
                <a:cubicBezTo>
                  <a:pt x="1014" y="401"/>
                  <a:pt x="1135" y="437"/>
                  <a:pt x="1180" y="460"/>
                </a:cubicBezTo>
              </a:path>
            </a:pathLst>
          </a:custGeom>
          <a:noFill/>
          <a:ln w="9525">
            <a:solidFill>
              <a:schemeClr val="tx1"/>
            </a:solidFill>
            <a:round/>
            <a:headEnd/>
            <a:tailEnd/>
          </a:ln>
          <a:effectLst/>
        </p:spPr>
        <p:txBody>
          <a:bodyPr/>
          <a:lstStyle/>
          <a:p>
            <a:endParaRPr lang="es-MX"/>
          </a:p>
        </p:txBody>
      </p:sp>
      <p:sp>
        <p:nvSpPr>
          <p:cNvPr id="125972" name="Line 20"/>
          <p:cNvSpPr>
            <a:spLocks noChangeShapeType="1"/>
          </p:cNvSpPr>
          <p:nvPr/>
        </p:nvSpPr>
        <p:spPr bwMode="auto">
          <a:xfrm>
            <a:off x="6084888" y="6237288"/>
            <a:ext cx="0" cy="144462"/>
          </a:xfrm>
          <a:prstGeom prst="line">
            <a:avLst/>
          </a:prstGeom>
          <a:noFill/>
          <a:ln w="9525">
            <a:solidFill>
              <a:schemeClr val="tx1"/>
            </a:solidFill>
            <a:round/>
            <a:headEnd/>
            <a:tailEnd/>
          </a:ln>
          <a:effectLst/>
        </p:spPr>
        <p:txBody>
          <a:bodyPr/>
          <a:lstStyle/>
          <a:p>
            <a:endParaRPr lang="es-MX"/>
          </a:p>
        </p:txBody>
      </p:sp>
      <p:sp>
        <p:nvSpPr>
          <p:cNvPr id="125973" name="Line 21"/>
          <p:cNvSpPr>
            <a:spLocks noChangeShapeType="1"/>
          </p:cNvSpPr>
          <p:nvPr/>
        </p:nvSpPr>
        <p:spPr bwMode="auto">
          <a:xfrm>
            <a:off x="7380288" y="6237288"/>
            <a:ext cx="0" cy="144462"/>
          </a:xfrm>
          <a:prstGeom prst="line">
            <a:avLst/>
          </a:prstGeom>
          <a:noFill/>
          <a:ln w="9525">
            <a:solidFill>
              <a:schemeClr val="tx1"/>
            </a:solidFill>
            <a:round/>
            <a:headEnd/>
            <a:tailEnd/>
          </a:ln>
          <a:effectLst/>
        </p:spPr>
        <p:txBody>
          <a:bodyPr/>
          <a:lstStyle/>
          <a:p>
            <a:endParaRPr lang="es-MX"/>
          </a:p>
        </p:txBody>
      </p:sp>
      <p:sp>
        <p:nvSpPr>
          <p:cNvPr id="125974" name="Text Box 22"/>
          <p:cNvSpPr txBox="1">
            <a:spLocks noChangeArrowheads="1"/>
          </p:cNvSpPr>
          <p:nvPr/>
        </p:nvSpPr>
        <p:spPr bwMode="auto">
          <a:xfrm>
            <a:off x="6443663" y="6021388"/>
            <a:ext cx="647700" cy="304800"/>
          </a:xfrm>
          <a:prstGeom prst="rect">
            <a:avLst/>
          </a:prstGeom>
          <a:noFill/>
          <a:ln w="9525">
            <a:noFill/>
            <a:miter lim="800000"/>
            <a:headEnd/>
            <a:tailEnd/>
          </a:ln>
          <a:effectLst/>
        </p:spPr>
        <p:txBody>
          <a:bodyPr>
            <a:spAutoFit/>
          </a:bodyPr>
          <a:lstStyle/>
          <a:p>
            <a:pPr>
              <a:spcBef>
                <a:spcPct val="50000"/>
              </a:spcBef>
            </a:pPr>
            <a:r>
              <a:rPr lang="es-MX" sz="1400"/>
              <a:t>95%</a:t>
            </a:r>
            <a:endParaRPr lang="es-ES" sz="1400"/>
          </a:p>
        </p:txBody>
      </p:sp>
    </p:spTree>
    <p:extLst>
      <p:ext uri="{BB962C8B-B14F-4D97-AF65-F5344CB8AC3E}">
        <p14:creationId xmlns:p14="http://schemas.microsoft.com/office/powerpoint/2010/main" val="5087584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30191A89-5B37-40A6-A5F3-1E3A1943871E}" type="slidenum">
              <a:rPr lang="es-ES"/>
              <a:pPr/>
              <a:t>79</a:t>
            </a:fld>
            <a:endParaRPr lang="es-ES"/>
          </a:p>
        </p:txBody>
      </p:sp>
      <p:sp>
        <p:nvSpPr>
          <p:cNvPr id="128002" name="Rectangle 2"/>
          <p:cNvSpPr>
            <a:spLocks noGrp="1" noChangeArrowheads="1"/>
          </p:cNvSpPr>
          <p:nvPr>
            <p:ph type="title"/>
          </p:nvPr>
        </p:nvSpPr>
        <p:spPr/>
        <p:txBody>
          <a:bodyPr/>
          <a:lstStyle/>
          <a:p>
            <a:r>
              <a:rPr lang="es-MX"/>
              <a:t>Descripción de datos</a:t>
            </a:r>
            <a:endParaRPr lang="es-ES"/>
          </a:p>
        </p:txBody>
      </p:sp>
      <p:sp>
        <p:nvSpPr>
          <p:cNvPr id="128003" name="Rectangle 3"/>
          <p:cNvSpPr>
            <a:spLocks noGrp="1" noChangeArrowheads="1"/>
          </p:cNvSpPr>
          <p:nvPr>
            <p:ph type="body" idx="1"/>
          </p:nvPr>
        </p:nvSpPr>
        <p:spPr/>
        <p:txBody>
          <a:bodyPr/>
          <a:lstStyle/>
          <a:p>
            <a:r>
              <a:rPr lang="es-MX"/>
              <a:t>Ejemplo 28</a:t>
            </a:r>
          </a:p>
          <a:p>
            <a:pPr lvl="1"/>
            <a:r>
              <a:rPr lang="es-MX"/>
              <a:t>Las cuentas de energía eléctrica de una zona residencial correspondientes al mes de junio tienen una distribución normal, si se calcula que la media de estas cuentas es de $84.00 con una desviación estándar de $24.00, de ello se desprende que el 68% de las cantidades facturadas están entre $60.00 y $108.00, así mismo se desprende que el 95% de los valores están entre $36.00 y $132.00</a:t>
            </a:r>
            <a:endParaRPr lang="es-ES"/>
          </a:p>
        </p:txBody>
      </p:sp>
    </p:spTree>
    <p:extLst>
      <p:ext uri="{BB962C8B-B14F-4D97-AF65-F5344CB8AC3E}">
        <p14:creationId xmlns:p14="http://schemas.microsoft.com/office/powerpoint/2010/main" val="14649000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F3A7D138-CE65-41CE-9AF7-EE2A785AFAE1}" type="slidenum">
              <a:rPr lang="es-ES"/>
              <a:pPr/>
              <a:t>8</a:t>
            </a:fld>
            <a:endParaRPr lang="es-ES"/>
          </a:p>
        </p:txBody>
      </p:sp>
      <p:sp>
        <p:nvSpPr>
          <p:cNvPr id="12290" name="Rectangle 2"/>
          <p:cNvSpPr>
            <a:spLocks noGrp="1" noChangeArrowheads="1"/>
          </p:cNvSpPr>
          <p:nvPr>
            <p:ph type="title"/>
          </p:nvPr>
        </p:nvSpPr>
        <p:spPr/>
        <p:txBody>
          <a:bodyPr/>
          <a:lstStyle/>
          <a:p>
            <a:r>
              <a:rPr lang="es-MX"/>
              <a:t>Introducción al análisis estadístico</a:t>
            </a:r>
            <a:endParaRPr lang="es-ES"/>
          </a:p>
        </p:txBody>
      </p:sp>
      <p:sp>
        <p:nvSpPr>
          <p:cNvPr id="12291" name="Rectangle 3"/>
          <p:cNvSpPr>
            <a:spLocks noGrp="1" noChangeArrowheads="1"/>
          </p:cNvSpPr>
          <p:nvPr>
            <p:ph type="body" idx="1"/>
          </p:nvPr>
        </p:nvSpPr>
        <p:spPr/>
        <p:txBody>
          <a:bodyPr/>
          <a:lstStyle/>
          <a:p>
            <a:r>
              <a:rPr lang="es-MX"/>
              <a:t>Estadística. Es el conjunto de técnicas que se emplean para la recolección, organización, análisis e interpretación de datos. Los datos pueden ser cuantitativos o cualitativos</a:t>
            </a:r>
          </a:p>
          <a:p>
            <a:r>
              <a:rPr lang="es-MX"/>
              <a:t>Estadística aplicada. Sirve para tomar mejores decisiones a partir de la comprensión de las fuentes de variación y de la detección de patrones</a:t>
            </a:r>
            <a:endParaRPr lang="es-ES"/>
          </a:p>
        </p:txBody>
      </p:sp>
    </p:spTree>
    <p:extLst>
      <p:ext uri="{BB962C8B-B14F-4D97-AF65-F5344CB8AC3E}">
        <p14:creationId xmlns:p14="http://schemas.microsoft.com/office/powerpoint/2010/main" val="101032354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100C895C-F867-4DE3-AC3A-7FCE7DBEF8A4}" type="slidenum">
              <a:rPr lang="es-ES"/>
              <a:pPr/>
              <a:t>80</a:t>
            </a:fld>
            <a:endParaRPr lang="es-ES"/>
          </a:p>
        </p:txBody>
      </p:sp>
      <p:sp>
        <p:nvSpPr>
          <p:cNvPr id="129026" name="Rectangle 2"/>
          <p:cNvSpPr>
            <a:spLocks noGrp="1" noChangeArrowheads="1"/>
          </p:cNvSpPr>
          <p:nvPr>
            <p:ph type="title"/>
          </p:nvPr>
        </p:nvSpPr>
        <p:spPr/>
        <p:txBody>
          <a:bodyPr/>
          <a:lstStyle/>
          <a:p>
            <a:r>
              <a:rPr lang="es-MX"/>
              <a:t>Coeficiente de variación</a:t>
            </a:r>
            <a:endParaRPr lang="es-ES"/>
          </a:p>
        </p:txBody>
      </p:sp>
      <p:sp>
        <p:nvSpPr>
          <p:cNvPr id="129027" name="Rectangle 3"/>
          <p:cNvSpPr>
            <a:spLocks noGrp="1" noChangeArrowheads="1"/>
          </p:cNvSpPr>
          <p:nvPr>
            <p:ph type="body" sz="half" idx="1"/>
          </p:nvPr>
        </p:nvSpPr>
        <p:spPr>
          <a:xfrm>
            <a:off x="914400" y="1600200"/>
            <a:ext cx="7834313" cy="2476500"/>
          </a:xfrm>
        </p:spPr>
        <p:txBody>
          <a:bodyPr/>
          <a:lstStyle/>
          <a:p>
            <a:r>
              <a:rPr lang="es-MX" sz="2400"/>
              <a:t>Indica la magnitud relativa de la desviación estándar en comparación con la media de la distribución de las medidas, expresada como porcentaje, es útil cuando se desea comparar la variabilidad de dos conjuntos de datos en relación con el nivel general de los valores (y por lo tanto con la media)</a:t>
            </a:r>
            <a:endParaRPr lang="es-ES" sz="2400"/>
          </a:p>
        </p:txBody>
      </p:sp>
      <p:graphicFrame>
        <p:nvGraphicFramePr>
          <p:cNvPr id="129028" name="Object 4"/>
          <p:cNvGraphicFramePr>
            <a:graphicFrameLocks noGrp="1" noChangeAspect="1"/>
          </p:cNvGraphicFramePr>
          <p:nvPr>
            <p:ph sz="half" idx="2"/>
          </p:nvPr>
        </p:nvGraphicFramePr>
        <p:xfrm>
          <a:off x="1692275" y="3644900"/>
          <a:ext cx="5311775" cy="2832100"/>
        </p:xfrm>
        <a:graphic>
          <a:graphicData uri="http://schemas.openxmlformats.org/presentationml/2006/ole">
            <mc:AlternateContent xmlns:mc="http://schemas.openxmlformats.org/markup-compatibility/2006">
              <mc:Choice xmlns:v="urn:schemas-microsoft-com:vml" Requires="v">
                <p:oleObj spid="_x0000_s90119" name="Ecuación" r:id="rId3" imgW="1523880" imgH="812520" progId="Equation.3">
                  <p:embed/>
                </p:oleObj>
              </mc:Choice>
              <mc:Fallback>
                <p:oleObj name="Ecuación" r:id="rId3" imgW="1523880" imgH="8125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2275" y="3644900"/>
                        <a:ext cx="5311775" cy="2832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12004847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5B1C74B1-F5D1-4820-B156-B42F8383DF7D}" type="slidenum">
              <a:rPr lang="es-ES"/>
              <a:pPr/>
              <a:t>81</a:t>
            </a:fld>
            <a:endParaRPr lang="es-ES"/>
          </a:p>
        </p:txBody>
      </p:sp>
      <p:sp>
        <p:nvSpPr>
          <p:cNvPr id="131074" name="Rectangle 2"/>
          <p:cNvSpPr>
            <a:spLocks noGrp="1" noChangeArrowheads="1"/>
          </p:cNvSpPr>
          <p:nvPr>
            <p:ph type="title"/>
          </p:nvPr>
        </p:nvSpPr>
        <p:spPr/>
        <p:txBody>
          <a:bodyPr/>
          <a:lstStyle/>
          <a:p>
            <a:r>
              <a:rPr lang="es-MX"/>
              <a:t>Coeficiente de variación</a:t>
            </a:r>
            <a:endParaRPr lang="es-ES"/>
          </a:p>
        </p:txBody>
      </p:sp>
      <p:sp>
        <p:nvSpPr>
          <p:cNvPr id="131075" name="Rectangle 3"/>
          <p:cNvSpPr>
            <a:spLocks noGrp="1" noChangeArrowheads="1"/>
          </p:cNvSpPr>
          <p:nvPr>
            <p:ph type="body" sz="half" idx="1"/>
          </p:nvPr>
        </p:nvSpPr>
        <p:spPr>
          <a:xfrm>
            <a:off x="914400" y="1600200"/>
            <a:ext cx="7834313" cy="2765425"/>
          </a:xfrm>
        </p:spPr>
        <p:txBody>
          <a:bodyPr/>
          <a:lstStyle/>
          <a:p>
            <a:pPr>
              <a:lnSpc>
                <a:spcPct val="90000"/>
              </a:lnSpc>
            </a:pPr>
            <a:r>
              <a:rPr lang="es-MX" sz="2000"/>
              <a:t>Ejemplo 29</a:t>
            </a:r>
          </a:p>
          <a:p>
            <a:pPr lvl="1">
              <a:lnSpc>
                <a:spcPct val="90000"/>
              </a:lnSpc>
            </a:pPr>
            <a:r>
              <a:rPr lang="es-MX" sz="2000"/>
              <a:t>En dos emisiones de acciones ordinarias de la industria electrónica, durante el periodo de un mes fue de $150 con una desviación estándar de $5 para las acciones A y de $50 con una desviación estándar de $3 para las acciones B. Con base a la comparación absoluta, la variabilidad del precio de las acciones A fue mayor a causa de una mayor desviación estándar. Pero en cuanto al nivel de los precios se deben comparan mediante el coeficiente de variación</a:t>
            </a:r>
            <a:endParaRPr lang="es-ES" sz="2000"/>
          </a:p>
        </p:txBody>
      </p:sp>
      <p:graphicFrame>
        <p:nvGraphicFramePr>
          <p:cNvPr id="131076" name="Object 4"/>
          <p:cNvGraphicFramePr>
            <a:graphicFrameLocks noGrp="1" noChangeAspect="1"/>
          </p:cNvGraphicFramePr>
          <p:nvPr>
            <p:ph sz="half" idx="2"/>
          </p:nvPr>
        </p:nvGraphicFramePr>
        <p:xfrm>
          <a:off x="1835150" y="4292600"/>
          <a:ext cx="6265863" cy="2044700"/>
        </p:xfrm>
        <a:graphic>
          <a:graphicData uri="http://schemas.openxmlformats.org/presentationml/2006/ole">
            <mc:AlternateContent xmlns:mc="http://schemas.openxmlformats.org/markup-compatibility/2006">
              <mc:Choice xmlns:v="urn:schemas-microsoft-com:vml" Requires="v">
                <p:oleObj spid="_x0000_s91143" name="Ecuación" r:id="rId3" imgW="4051080" imgH="1320480" progId="Equation.3">
                  <p:embed/>
                </p:oleObj>
              </mc:Choice>
              <mc:Fallback>
                <p:oleObj name="Ecuación" r:id="rId3" imgW="4051080" imgH="1320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4292600"/>
                        <a:ext cx="6265863" cy="2044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74413254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D1F4DE0C-BE68-4F4B-99D0-F4FE9697C439}" type="slidenum">
              <a:rPr lang="es-ES"/>
              <a:pPr/>
              <a:t>82</a:t>
            </a:fld>
            <a:endParaRPr lang="es-ES"/>
          </a:p>
        </p:txBody>
      </p:sp>
      <p:sp>
        <p:nvSpPr>
          <p:cNvPr id="133122" name="Rectangle 2"/>
          <p:cNvSpPr>
            <a:spLocks noGrp="1" noChangeArrowheads="1"/>
          </p:cNvSpPr>
          <p:nvPr>
            <p:ph type="title"/>
          </p:nvPr>
        </p:nvSpPr>
        <p:spPr/>
        <p:txBody>
          <a:bodyPr/>
          <a:lstStyle/>
          <a:p>
            <a:r>
              <a:rPr lang="es-MX" sz="3800"/>
              <a:t>Coeficiente de asimetría de Pearson</a:t>
            </a:r>
            <a:endParaRPr lang="es-ES" sz="3800"/>
          </a:p>
        </p:txBody>
      </p:sp>
      <p:sp>
        <p:nvSpPr>
          <p:cNvPr id="133123" name="Rectangle 3"/>
          <p:cNvSpPr>
            <a:spLocks noGrp="1" noChangeArrowheads="1"/>
          </p:cNvSpPr>
          <p:nvPr>
            <p:ph type="body" sz="half" idx="1"/>
          </p:nvPr>
        </p:nvSpPr>
        <p:spPr>
          <a:xfrm>
            <a:off x="914400" y="1600200"/>
            <a:ext cx="7761288" cy="2405063"/>
          </a:xfrm>
        </p:spPr>
        <p:txBody>
          <a:bodyPr/>
          <a:lstStyle/>
          <a:p>
            <a:r>
              <a:rPr lang="es-MX" sz="2400"/>
              <a:t>Mide la desviación respecto de la simetría expresando la diferencia entre la media y la mediana en relación con la desviación estándar del grupo de medidas</a:t>
            </a:r>
            <a:endParaRPr lang="es-ES" sz="2400"/>
          </a:p>
        </p:txBody>
      </p:sp>
      <p:graphicFrame>
        <p:nvGraphicFramePr>
          <p:cNvPr id="133124" name="Object 4"/>
          <p:cNvGraphicFramePr>
            <a:graphicFrameLocks noGrp="1" noChangeAspect="1"/>
          </p:cNvGraphicFramePr>
          <p:nvPr>
            <p:ph sz="half" idx="2"/>
          </p:nvPr>
        </p:nvGraphicFramePr>
        <p:xfrm>
          <a:off x="2124075" y="3887788"/>
          <a:ext cx="5183188" cy="1701800"/>
        </p:xfrm>
        <a:graphic>
          <a:graphicData uri="http://schemas.openxmlformats.org/presentationml/2006/ole">
            <mc:AlternateContent xmlns:mc="http://schemas.openxmlformats.org/markup-compatibility/2006">
              <mc:Choice xmlns:v="urn:schemas-microsoft-com:vml" Requires="v">
                <p:oleObj spid="_x0000_s92167" name="Ecuación" r:id="rId3" imgW="2476440" imgH="812520" progId="Equation.3">
                  <p:embed/>
                </p:oleObj>
              </mc:Choice>
              <mc:Fallback>
                <p:oleObj name="Ecuación" r:id="rId3" imgW="2476440" imgH="8125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4075" y="3887788"/>
                        <a:ext cx="5183188" cy="170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67487146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4CCD5265-0EB9-4FEC-A6CB-1B8EFCD99A67}" type="slidenum">
              <a:rPr lang="es-ES"/>
              <a:pPr/>
              <a:t>83</a:t>
            </a:fld>
            <a:endParaRPr lang="es-ES"/>
          </a:p>
        </p:txBody>
      </p:sp>
      <p:sp>
        <p:nvSpPr>
          <p:cNvPr id="135170" name="Rectangle 2"/>
          <p:cNvSpPr>
            <a:spLocks noGrp="1" noChangeArrowheads="1"/>
          </p:cNvSpPr>
          <p:nvPr>
            <p:ph type="title"/>
          </p:nvPr>
        </p:nvSpPr>
        <p:spPr/>
        <p:txBody>
          <a:bodyPr/>
          <a:lstStyle/>
          <a:p>
            <a:r>
              <a:rPr lang="es-MX"/>
              <a:t>Pearson</a:t>
            </a:r>
            <a:endParaRPr lang="es-ES"/>
          </a:p>
        </p:txBody>
      </p:sp>
      <p:sp>
        <p:nvSpPr>
          <p:cNvPr id="135171" name="Rectangle 3"/>
          <p:cNvSpPr>
            <a:spLocks noGrp="1" noChangeArrowheads="1"/>
          </p:cNvSpPr>
          <p:nvPr>
            <p:ph type="body" idx="1"/>
          </p:nvPr>
        </p:nvSpPr>
        <p:spPr/>
        <p:txBody>
          <a:bodyPr/>
          <a:lstStyle/>
          <a:p>
            <a:r>
              <a:rPr lang="es-MX" dirty="0"/>
              <a:t>Ejemplo 30</a:t>
            </a:r>
          </a:p>
          <a:p>
            <a:pPr lvl="1"/>
            <a:r>
              <a:rPr lang="es-MX" dirty="0"/>
              <a:t>Con respecto a los datos de ventas de equipos de aire acondicionado, la media es 10.5, la mediana 11 y la desviación estándar 3.3 por lo que el coeficiente de asimetría es</a:t>
            </a:r>
          </a:p>
          <a:p>
            <a:pPr lvl="1"/>
            <a:r>
              <a:rPr lang="es-MX" dirty="0"/>
              <a:t>Asimetría=3(</a:t>
            </a:r>
            <a:r>
              <a:rPr lang="en-US" dirty="0">
                <a:cs typeface="Arial" charset="0"/>
              </a:rPr>
              <a:t>µ-Med)/</a:t>
            </a:r>
            <a:r>
              <a:rPr lang="el-GR" dirty="0">
                <a:cs typeface="Arial" charset="0"/>
              </a:rPr>
              <a:t>σ</a:t>
            </a:r>
            <a:r>
              <a:rPr lang="es-MX" dirty="0">
                <a:cs typeface="Arial" charset="0"/>
              </a:rPr>
              <a:t>=3(10.5-11.0)/3.3=-0.45</a:t>
            </a:r>
          </a:p>
          <a:p>
            <a:pPr lvl="1"/>
            <a:r>
              <a:rPr lang="es-MX" dirty="0">
                <a:cs typeface="Arial" charset="0"/>
              </a:rPr>
              <a:t>Por lo que la distribución de cantidades de ventas es en cierto modo asimétrica negativa o sesgada a la </a:t>
            </a:r>
            <a:r>
              <a:rPr lang="es-MX" dirty="0" smtClean="0">
                <a:cs typeface="Arial" charset="0"/>
              </a:rPr>
              <a:t>derecha</a:t>
            </a:r>
            <a:endParaRPr lang="el-GR" dirty="0">
              <a:cs typeface="Arial" charset="0"/>
            </a:endParaRPr>
          </a:p>
        </p:txBody>
      </p:sp>
    </p:spTree>
    <p:extLst>
      <p:ext uri="{BB962C8B-B14F-4D97-AF65-F5344CB8AC3E}">
        <p14:creationId xmlns:p14="http://schemas.microsoft.com/office/powerpoint/2010/main" val="326534767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BBFE31D9-2258-4204-A473-EB3CCABDBDF0}" type="slidenum">
              <a:rPr lang="es-ES"/>
              <a:pPr/>
              <a:t>84</a:t>
            </a:fld>
            <a:endParaRPr lang="es-ES"/>
          </a:p>
        </p:txBody>
      </p:sp>
      <p:sp>
        <p:nvSpPr>
          <p:cNvPr id="136194" name="Rectangle 2"/>
          <p:cNvSpPr>
            <a:spLocks noGrp="1" noChangeArrowheads="1"/>
          </p:cNvSpPr>
          <p:nvPr>
            <p:ph type="title"/>
          </p:nvPr>
        </p:nvSpPr>
        <p:spPr/>
        <p:txBody>
          <a:bodyPr/>
          <a:lstStyle/>
          <a:p>
            <a:r>
              <a:rPr lang="es-MX"/>
              <a:t>Problemas</a:t>
            </a:r>
            <a:endParaRPr lang="es-ES"/>
          </a:p>
        </p:txBody>
      </p:sp>
      <p:sp>
        <p:nvSpPr>
          <p:cNvPr id="136195" name="Rectangle 3"/>
          <p:cNvSpPr>
            <a:spLocks noGrp="1" noChangeArrowheads="1"/>
          </p:cNvSpPr>
          <p:nvPr>
            <p:ph type="body" idx="1"/>
          </p:nvPr>
        </p:nvSpPr>
        <p:spPr/>
        <p:txBody>
          <a:bodyPr/>
          <a:lstStyle/>
          <a:p>
            <a:pPr>
              <a:lnSpc>
                <a:spcPct val="80000"/>
              </a:lnSpc>
            </a:pPr>
            <a:r>
              <a:rPr lang="es-MX" sz="2400"/>
              <a:t>Una muestra de 20 obreros obtuvo los siguientes salarios por una semana dada, redondeados al dólar más cercano y dispuestos en orden ascendente: $240,240,240,240,240,240,240,240,255,255,265,265,280,280,290,300,305,325,330,340. Determine:</a:t>
            </a:r>
          </a:p>
          <a:p>
            <a:pPr lvl="1">
              <a:lnSpc>
                <a:spcPct val="80000"/>
              </a:lnSpc>
            </a:pPr>
            <a:r>
              <a:rPr lang="es-MX" sz="2200"/>
              <a:t>A) El rango</a:t>
            </a:r>
          </a:p>
          <a:p>
            <a:pPr lvl="1">
              <a:lnSpc>
                <a:spcPct val="80000"/>
              </a:lnSpc>
            </a:pPr>
            <a:r>
              <a:rPr lang="es-MX" sz="2200"/>
              <a:t>B) EL RIC</a:t>
            </a:r>
          </a:p>
          <a:p>
            <a:pPr lvl="1">
              <a:lnSpc>
                <a:spcPct val="80000"/>
              </a:lnSpc>
            </a:pPr>
            <a:r>
              <a:rPr lang="es-MX" sz="2200"/>
              <a:t>C) DMA</a:t>
            </a:r>
          </a:p>
          <a:p>
            <a:pPr lvl="1">
              <a:lnSpc>
                <a:spcPct val="80000"/>
              </a:lnSpc>
            </a:pPr>
            <a:r>
              <a:rPr lang="es-MX" sz="2200"/>
              <a:t>D) Varianza</a:t>
            </a:r>
          </a:p>
          <a:p>
            <a:pPr lvl="1">
              <a:lnSpc>
                <a:spcPct val="80000"/>
              </a:lnSpc>
            </a:pPr>
            <a:r>
              <a:rPr lang="es-MX" sz="2200"/>
              <a:t>E) Desviación estándar</a:t>
            </a:r>
          </a:p>
          <a:p>
            <a:pPr lvl="1">
              <a:lnSpc>
                <a:spcPct val="80000"/>
              </a:lnSpc>
            </a:pPr>
            <a:r>
              <a:rPr lang="es-MX" sz="2200"/>
              <a:t>F) Varianza y desviación estándar con la formula alternativa</a:t>
            </a:r>
          </a:p>
          <a:p>
            <a:pPr lvl="1">
              <a:lnSpc>
                <a:spcPct val="80000"/>
              </a:lnSpc>
            </a:pPr>
            <a:r>
              <a:rPr lang="es-MX" sz="2200"/>
              <a:t>G) El Coeficiente de variación</a:t>
            </a:r>
          </a:p>
          <a:p>
            <a:pPr lvl="1">
              <a:lnSpc>
                <a:spcPct val="80000"/>
              </a:lnSpc>
            </a:pPr>
            <a:r>
              <a:rPr lang="es-MX" sz="2200"/>
              <a:t>H) El coeficiente de asimetría de Pearson</a:t>
            </a:r>
            <a:endParaRPr lang="es-ES" sz="2200"/>
          </a:p>
        </p:txBody>
      </p:sp>
    </p:spTree>
    <p:extLst>
      <p:ext uri="{BB962C8B-B14F-4D97-AF65-F5344CB8AC3E}">
        <p14:creationId xmlns:p14="http://schemas.microsoft.com/office/powerpoint/2010/main" val="426857736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6 Marcador de número de diapositiva"/>
          <p:cNvSpPr>
            <a:spLocks noGrp="1"/>
          </p:cNvSpPr>
          <p:nvPr>
            <p:ph type="sldNum" sz="quarter" idx="12"/>
          </p:nvPr>
        </p:nvSpPr>
        <p:spPr/>
        <p:txBody>
          <a:bodyPr/>
          <a:lstStyle/>
          <a:p>
            <a:fld id="{C17B1405-CFF2-4DFA-A170-7A5D4672468A}" type="slidenum">
              <a:rPr lang="es-ES"/>
              <a:pPr/>
              <a:t>85</a:t>
            </a:fld>
            <a:endParaRPr lang="es-ES"/>
          </a:p>
        </p:txBody>
      </p:sp>
      <p:sp>
        <p:nvSpPr>
          <p:cNvPr id="137218" name="Rectangle 2"/>
          <p:cNvSpPr>
            <a:spLocks noGrp="1" noChangeArrowheads="1"/>
          </p:cNvSpPr>
          <p:nvPr>
            <p:ph type="title"/>
          </p:nvPr>
        </p:nvSpPr>
        <p:spPr/>
        <p:txBody>
          <a:bodyPr/>
          <a:lstStyle/>
          <a:p>
            <a:r>
              <a:rPr lang="es-MX"/>
              <a:t>Problemas</a:t>
            </a:r>
            <a:endParaRPr lang="es-ES"/>
          </a:p>
        </p:txBody>
      </p:sp>
      <p:sp>
        <p:nvSpPr>
          <p:cNvPr id="137219" name="Rectangle 3"/>
          <p:cNvSpPr>
            <a:spLocks noGrp="1" noChangeArrowheads="1"/>
          </p:cNvSpPr>
          <p:nvPr>
            <p:ph type="body" sz="half" idx="1"/>
          </p:nvPr>
        </p:nvSpPr>
        <p:spPr/>
        <p:txBody>
          <a:bodyPr/>
          <a:lstStyle/>
          <a:p>
            <a:r>
              <a:rPr lang="es-MX" sz="2400" dirty="0"/>
              <a:t>A) Rango. R=</a:t>
            </a:r>
            <a:r>
              <a:rPr lang="es-MX" sz="2400" dirty="0" err="1"/>
              <a:t>My</a:t>
            </a:r>
            <a:r>
              <a:rPr lang="es-MX" sz="2400" dirty="0"/>
              <a:t>-Mn=$340-240=$100</a:t>
            </a:r>
          </a:p>
          <a:p>
            <a:r>
              <a:rPr lang="es-MX" sz="2400" dirty="0"/>
              <a:t>B) </a:t>
            </a:r>
            <a:r>
              <a:rPr lang="es-MX" sz="2400" dirty="0" smtClean="0"/>
              <a:t>295-240</a:t>
            </a:r>
            <a:r>
              <a:rPr lang="es-MX" sz="2400" dirty="0"/>
              <a:t>=$55</a:t>
            </a:r>
          </a:p>
          <a:p>
            <a:r>
              <a:rPr lang="es-MX" sz="2400" dirty="0"/>
              <a:t>C) Se debe obtener primero la media </a:t>
            </a:r>
            <a:r>
              <a:rPr lang="es-MX" sz="2400" dirty="0" err="1"/>
              <a:t>muestral</a:t>
            </a:r>
            <a:r>
              <a:rPr lang="es-MX" sz="2400" dirty="0"/>
              <a:t>=X=$5410/20=$270.50</a:t>
            </a:r>
            <a:endParaRPr lang="es-ES" sz="2400" dirty="0"/>
          </a:p>
        </p:txBody>
      </p:sp>
      <p:graphicFrame>
        <p:nvGraphicFramePr>
          <p:cNvPr id="137548" name="Group 332"/>
          <p:cNvGraphicFramePr>
            <a:graphicFrameLocks noGrp="1"/>
          </p:cNvGraphicFramePr>
          <p:nvPr>
            <p:ph sz="half" idx="2"/>
          </p:nvPr>
        </p:nvGraphicFramePr>
        <p:xfrm>
          <a:off x="5003800" y="981075"/>
          <a:ext cx="3810000" cy="5577840"/>
        </p:xfrm>
        <a:graphic>
          <a:graphicData uri="http://schemas.openxmlformats.org/drawingml/2006/table">
            <a:tbl>
              <a:tblPr/>
              <a:tblGrid>
                <a:gridCol w="950913">
                  <a:extLst>
                    <a:ext uri="{9D8B030D-6E8A-4147-A177-3AD203B41FA5}">
                      <a16:colId xmlns:a16="http://schemas.microsoft.com/office/drawing/2014/main" val="20000"/>
                    </a:ext>
                  </a:extLst>
                </a:gridCol>
                <a:gridCol w="958850">
                  <a:extLst>
                    <a:ext uri="{9D8B030D-6E8A-4147-A177-3AD203B41FA5}">
                      <a16:colId xmlns:a16="http://schemas.microsoft.com/office/drawing/2014/main" val="20001"/>
                    </a:ext>
                  </a:extLst>
                </a:gridCol>
                <a:gridCol w="949325">
                  <a:extLst>
                    <a:ext uri="{9D8B030D-6E8A-4147-A177-3AD203B41FA5}">
                      <a16:colId xmlns:a16="http://schemas.microsoft.com/office/drawing/2014/main" val="20002"/>
                    </a:ext>
                  </a:extLst>
                </a:gridCol>
                <a:gridCol w="950912">
                  <a:extLst>
                    <a:ext uri="{9D8B030D-6E8A-4147-A177-3AD203B41FA5}">
                      <a16:colId xmlns:a16="http://schemas.microsoft.com/office/drawing/2014/main" val="20003"/>
                    </a:ext>
                  </a:extLst>
                </a:gridCol>
              </a:tblGrid>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X</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X-X</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|X-X|</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(X-X)2</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1"/>
                  </a:ext>
                </a:extLst>
              </a:tr>
              <a:tr h="1968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4"/>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5"/>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6"/>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7"/>
                  </a:ext>
                </a:extLst>
              </a:tr>
              <a:tr h="1968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8"/>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255.00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15.50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15.50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9"/>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255.00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15.50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15.50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240.25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0"/>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265.00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5.50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5.50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1"/>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265.00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5.50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5.50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2"/>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280.00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3"/>
                  </a:ext>
                </a:extLst>
              </a:tr>
              <a:tr h="1968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280.00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90.25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4"/>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290.00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19.50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19.50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380.25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5"/>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870.25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6"/>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305.00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34.50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34.50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1,190.25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7"/>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325.00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54.50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54.50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2,970.25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8"/>
                  </a:ext>
                </a:extLst>
              </a:tr>
              <a:tr h="1984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330.00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59.50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59.50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3,540.25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9"/>
                  </a:ext>
                </a:extLst>
              </a:tr>
              <a:tr h="1968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340.00 </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69.50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69.50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4,830.25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20"/>
                  </a:ext>
                </a:extLst>
              </a:tr>
              <a:tr h="2444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n-US" sz="24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Total</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     572.00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$21,945.00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10021"/>
                  </a:ext>
                </a:extLst>
              </a:tr>
            </a:tbl>
          </a:graphicData>
        </a:graphic>
      </p:graphicFrame>
    </p:spTree>
    <p:extLst>
      <p:ext uri="{BB962C8B-B14F-4D97-AF65-F5344CB8AC3E}">
        <p14:creationId xmlns:p14="http://schemas.microsoft.com/office/powerpoint/2010/main" val="311872039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número de diapositiva"/>
          <p:cNvSpPr>
            <a:spLocks noGrp="1"/>
          </p:cNvSpPr>
          <p:nvPr>
            <p:ph type="sldNum" sz="quarter" idx="12"/>
          </p:nvPr>
        </p:nvSpPr>
        <p:spPr/>
        <p:txBody>
          <a:bodyPr/>
          <a:lstStyle/>
          <a:p>
            <a:fld id="{C0085630-6E19-49D5-AABE-7859AE4BF920}" type="slidenum">
              <a:rPr lang="es-ES"/>
              <a:pPr/>
              <a:t>86</a:t>
            </a:fld>
            <a:endParaRPr lang="es-ES"/>
          </a:p>
        </p:txBody>
      </p:sp>
      <p:sp>
        <p:nvSpPr>
          <p:cNvPr id="139266" name="Rectangle 2"/>
          <p:cNvSpPr>
            <a:spLocks noGrp="1" noChangeArrowheads="1"/>
          </p:cNvSpPr>
          <p:nvPr>
            <p:ph type="title"/>
          </p:nvPr>
        </p:nvSpPr>
        <p:spPr/>
        <p:txBody>
          <a:bodyPr/>
          <a:lstStyle/>
          <a:p>
            <a:r>
              <a:rPr lang="es-MX"/>
              <a:t>Problemas</a:t>
            </a:r>
            <a:endParaRPr lang="es-ES"/>
          </a:p>
        </p:txBody>
      </p:sp>
      <p:sp>
        <p:nvSpPr>
          <p:cNvPr id="139268" name="Rectangle 4"/>
          <p:cNvSpPr>
            <a:spLocks noGrp="1" noChangeArrowheads="1"/>
          </p:cNvSpPr>
          <p:nvPr>
            <p:ph type="body" sz="half" idx="1"/>
          </p:nvPr>
        </p:nvSpPr>
        <p:spPr>
          <a:xfrm>
            <a:off x="914400" y="1600200"/>
            <a:ext cx="7761288" cy="4708525"/>
          </a:xfrm>
          <a:noFill/>
          <a:ln/>
        </p:spPr>
        <p:txBody>
          <a:bodyPr/>
          <a:lstStyle/>
          <a:p>
            <a:r>
              <a:rPr lang="es-MX" sz="2400"/>
              <a:t>Por lo que el DMA de la muestra quedaría:</a:t>
            </a:r>
          </a:p>
          <a:p>
            <a:endParaRPr lang="es-MX" sz="2400"/>
          </a:p>
          <a:p>
            <a:endParaRPr lang="es-MX" sz="2400"/>
          </a:p>
          <a:p>
            <a:endParaRPr lang="es-MX" sz="2400"/>
          </a:p>
          <a:p>
            <a:r>
              <a:rPr lang="es-MX" sz="2400"/>
              <a:t>D) La Varianza sería</a:t>
            </a:r>
          </a:p>
          <a:p>
            <a:endParaRPr lang="es-MX" sz="2400"/>
          </a:p>
          <a:p>
            <a:endParaRPr lang="es-MX" sz="2400"/>
          </a:p>
          <a:p>
            <a:endParaRPr lang="es-MX" sz="2400"/>
          </a:p>
          <a:p>
            <a:r>
              <a:rPr lang="es-MX" sz="2400"/>
              <a:t>E) La desviación estándar</a:t>
            </a:r>
            <a:endParaRPr lang="es-ES" sz="2400"/>
          </a:p>
        </p:txBody>
      </p:sp>
      <p:graphicFrame>
        <p:nvGraphicFramePr>
          <p:cNvPr id="139269" name="Object 5"/>
          <p:cNvGraphicFramePr>
            <a:graphicFrameLocks noChangeAspect="1"/>
          </p:cNvGraphicFramePr>
          <p:nvPr/>
        </p:nvGraphicFramePr>
        <p:xfrm>
          <a:off x="2339975" y="2133600"/>
          <a:ext cx="4708525" cy="1122363"/>
        </p:xfrm>
        <a:graphic>
          <a:graphicData uri="http://schemas.openxmlformats.org/presentationml/2006/ole">
            <mc:AlternateContent xmlns:mc="http://schemas.openxmlformats.org/markup-compatibility/2006">
              <mc:Choice xmlns:v="urn:schemas-microsoft-com:vml" Requires="v">
                <p:oleObj spid="_x0000_s93201" name="Ecuación" r:id="rId3" imgW="1650960" imgH="393480" progId="Equation.3">
                  <p:embed/>
                </p:oleObj>
              </mc:Choice>
              <mc:Fallback>
                <p:oleObj name="Ecuación" r:id="rId3" imgW="165096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975" y="2133600"/>
                        <a:ext cx="4708525" cy="1122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9270" name="Object 6"/>
          <p:cNvGraphicFramePr>
            <a:graphicFrameLocks noGrp="1" noChangeAspect="1"/>
          </p:cNvGraphicFramePr>
          <p:nvPr>
            <p:ph sz="half" idx="2"/>
          </p:nvPr>
        </p:nvGraphicFramePr>
        <p:xfrm>
          <a:off x="2124075" y="3933825"/>
          <a:ext cx="5257800" cy="914400"/>
        </p:xfrm>
        <a:graphic>
          <a:graphicData uri="http://schemas.openxmlformats.org/presentationml/2006/ole">
            <mc:AlternateContent xmlns:mc="http://schemas.openxmlformats.org/markup-compatibility/2006">
              <mc:Choice xmlns:v="urn:schemas-microsoft-com:vml" Requires="v">
                <p:oleObj spid="_x0000_s93202" name="Ecuación" r:id="rId5" imgW="2489040" imgH="431640" progId="Equation.3">
                  <p:embed/>
                </p:oleObj>
              </mc:Choice>
              <mc:Fallback>
                <p:oleObj name="Ecuación" r:id="rId5" imgW="2489040" imgH="431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24075" y="3933825"/>
                        <a:ext cx="52578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9276" name="Object 12"/>
          <p:cNvGraphicFramePr>
            <a:graphicFrameLocks noChangeAspect="1"/>
          </p:cNvGraphicFramePr>
          <p:nvPr/>
        </p:nvGraphicFramePr>
        <p:xfrm>
          <a:off x="3308350" y="5803900"/>
          <a:ext cx="3032125" cy="484188"/>
        </p:xfrm>
        <a:graphic>
          <a:graphicData uri="http://schemas.openxmlformats.org/presentationml/2006/ole">
            <mc:AlternateContent xmlns:mc="http://schemas.openxmlformats.org/markup-compatibility/2006">
              <mc:Choice xmlns:v="urn:schemas-microsoft-com:vml" Requires="v">
                <p:oleObj spid="_x0000_s93203" name="Ecuación" r:id="rId7" imgW="1434960" imgH="228600" progId="Equation.3">
                  <p:embed/>
                </p:oleObj>
              </mc:Choice>
              <mc:Fallback>
                <p:oleObj name="Ecuación" r:id="rId7" imgW="1434960" imgH="228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08350" y="5803900"/>
                        <a:ext cx="3032125" cy="484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56642078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6 Marcador de número de diapositiva"/>
          <p:cNvSpPr>
            <a:spLocks noGrp="1"/>
          </p:cNvSpPr>
          <p:nvPr>
            <p:ph type="sldNum" sz="quarter" idx="12"/>
          </p:nvPr>
        </p:nvSpPr>
        <p:spPr/>
        <p:txBody>
          <a:bodyPr/>
          <a:lstStyle/>
          <a:p>
            <a:fld id="{B7DCB5AB-F9F0-45E9-832A-13DD31E91701}" type="slidenum">
              <a:rPr lang="es-ES"/>
              <a:pPr/>
              <a:t>87</a:t>
            </a:fld>
            <a:endParaRPr lang="es-ES"/>
          </a:p>
        </p:txBody>
      </p:sp>
      <p:sp>
        <p:nvSpPr>
          <p:cNvPr id="143362" name="Rectangle 2"/>
          <p:cNvSpPr>
            <a:spLocks noGrp="1" noChangeArrowheads="1"/>
          </p:cNvSpPr>
          <p:nvPr>
            <p:ph type="title"/>
          </p:nvPr>
        </p:nvSpPr>
        <p:spPr/>
        <p:txBody>
          <a:bodyPr/>
          <a:lstStyle/>
          <a:p>
            <a:r>
              <a:rPr lang="es-MX"/>
              <a:t>Problemas</a:t>
            </a:r>
            <a:endParaRPr lang="es-ES"/>
          </a:p>
        </p:txBody>
      </p:sp>
      <p:sp>
        <p:nvSpPr>
          <p:cNvPr id="143363" name="Rectangle 3"/>
          <p:cNvSpPr>
            <a:spLocks noGrp="1" noChangeArrowheads="1"/>
          </p:cNvSpPr>
          <p:nvPr>
            <p:ph type="body" sz="half" idx="1"/>
          </p:nvPr>
        </p:nvSpPr>
        <p:spPr>
          <a:xfrm>
            <a:off x="914400" y="1600200"/>
            <a:ext cx="7689850" cy="4781550"/>
          </a:xfrm>
        </p:spPr>
        <p:txBody>
          <a:bodyPr/>
          <a:lstStyle/>
          <a:p>
            <a:r>
              <a:rPr lang="es-MX" sz="2400"/>
              <a:t>F) ocupando las formulas obtenemos</a:t>
            </a:r>
          </a:p>
          <a:p>
            <a:endParaRPr lang="es-MX" sz="2400"/>
          </a:p>
          <a:p>
            <a:endParaRPr lang="es-MX" sz="2400"/>
          </a:p>
          <a:p>
            <a:endParaRPr lang="es-MX" sz="2400"/>
          </a:p>
          <a:p>
            <a:r>
              <a:rPr lang="es-MX" sz="2400"/>
              <a:t>G) Dado que X=$270.50 y s=$33.99</a:t>
            </a:r>
          </a:p>
          <a:p>
            <a:pPr lvl="1"/>
            <a:r>
              <a:rPr lang="es-MX" sz="2200"/>
              <a:t>CV=s/X*100=33.99/270.50=.1256*100=12.6%</a:t>
            </a:r>
          </a:p>
          <a:p>
            <a:r>
              <a:rPr lang="es-MX" sz="2400"/>
              <a:t>H) Asimetría=3(X-Med)/s=3(270.5-260)/33.99=0.93</a:t>
            </a:r>
          </a:p>
          <a:p>
            <a:pPr lvl="1"/>
            <a:r>
              <a:rPr lang="es-MX" sz="2200"/>
              <a:t>Por lo que concluimos que la distribución de los datos salariales es ligeramente asimétrica positiva</a:t>
            </a:r>
            <a:endParaRPr lang="es-ES" sz="2200"/>
          </a:p>
        </p:txBody>
      </p:sp>
      <p:graphicFrame>
        <p:nvGraphicFramePr>
          <p:cNvPr id="143364" name="Object 4"/>
          <p:cNvGraphicFramePr>
            <a:graphicFrameLocks noGrp="1" noChangeAspect="1"/>
          </p:cNvGraphicFramePr>
          <p:nvPr>
            <p:ph sz="half" idx="2"/>
          </p:nvPr>
        </p:nvGraphicFramePr>
        <p:xfrm>
          <a:off x="1116013" y="2060575"/>
          <a:ext cx="7343775" cy="1285875"/>
        </p:xfrm>
        <a:graphic>
          <a:graphicData uri="http://schemas.openxmlformats.org/presentationml/2006/ole">
            <mc:AlternateContent xmlns:mc="http://schemas.openxmlformats.org/markup-compatibility/2006">
              <mc:Choice xmlns:v="urn:schemas-microsoft-com:vml" Requires="v">
                <p:oleObj spid="_x0000_s94215" name="Ecuación" r:id="rId3" imgW="4495680" imgH="787320" progId="Equation.3">
                  <p:embed/>
                </p:oleObj>
              </mc:Choice>
              <mc:Fallback>
                <p:oleObj name="Ecuación" r:id="rId3" imgW="4495680" imgH="7873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6013" y="2060575"/>
                        <a:ext cx="7343775" cy="1285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511139723"/>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DAC9B1B1-BB20-463A-959A-9170D044FFC1}" type="slidenum">
              <a:rPr lang="es-ES"/>
              <a:pPr/>
              <a:t>88</a:t>
            </a:fld>
            <a:endParaRPr lang="es-ES"/>
          </a:p>
        </p:txBody>
      </p:sp>
      <p:sp>
        <p:nvSpPr>
          <p:cNvPr id="145410" name="Rectangle 2"/>
          <p:cNvSpPr>
            <a:spLocks noGrp="1" noChangeArrowheads="1"/>
          </p:cNvSpPr>
          <p:nvPr>
            <p:ph type="title"/>
          </p:nvPr>
        </p:nvSpPr>
        <p:spPr/>
        <p:txBody>
          <a:bodyPr/>
          <a:lstStyle/>
          <a:p>
            <a:r>
              <a:rPr lang="es-MX"/>
              <a:t>Trabajo de investigación 4</a:t>
            </a:r>
            <a:endParaRPr lang="es-ES"/>
          </a:p>
        </p:txBody>
      </p:sp>
      <p:sp>
        <p:nvSpPr>
          <p:cNvPr id="145411" name="Rectangle 3"/>
          <p:cNvSpPr>
            <a:spLocks noGrp="1" noChangeArrowheads="1"/>
          </p:cNvSpPr>
          <p:nvPr>
            <p:ph type="body" idx="1"/>
          </p:nvPr>
        </p:nvSpPr>
        <p:spPr/>
        <p:txBody>
          <a:bodyPr/>
          <a:lstStyle/>
          <a:p>
            <a:pPr>
              <a:lnSpc>
                <a:spcPct val="90000"/>
              </a:lnSpc>
            </a:pPr>
            <a:r>
              <a:rPr lang="es-MX" sz="2000" dirty="0"/>
              <a:t>Las siguientes calificaciones en examen dispuestas en orden ascendente, fueron obtenidas por 20 estudiantes inscritos en un curso de análisis de decisión: 40,47,58,66,70,72,72,75,77,79,81,81,84,84,84,87,93,94,</a:t>
            </a:r>
          </a:p>
          <a:p>
            <a:pPr>
              <a:lnSpc>
                <a:spcPct val="90000"/>
              </a:lnSpc>
              <a:buFont typeface="Wingdings" pitchFamily="2" charset="2"/>
              <a:buNone/>
            </a:pPr>
            <a:r>
              <a:rPr lang="es-MX" sz="2000" dirty="0"/>
              <a:t>100,100. Determine</a:t>
            </a:r>
          </a:p>
          <a:p>
            <a:pPr lvl="1">
              <a:lnSpc>
                <a:spcPct val="90000"/>
              </a:lnSpc>
            </a:pPr>
            <a:r>
              <a:rPr lang="es-MX" sz="2000" dirty="0"/>
              <a:t>A) El rango</a:t>
            </a:r>
          </a:p>
          <a:p>
            <a:pPr lvl="1">
              <a:lnSpc>
                <a:spcPct val="90000"/>
              </a:lnSpc>
            </a:pPr>
            <a:r>
              <a:rPr lang="es-MX" sz="2000" dirty="0"/>
              <a:t>B) EL RIC</a:t>
            </a:r>
          </a:p>
          <a:p>
            <a:pPr lvl="1">
              <a:lnSpc>
                <a:spcPct val="90000"/>
              </a:lnSpc>
            </a:pPr>
            <a:r>
              <a:rPr lang="es-MX" sz="2000" dirty="0"/>
              <a:t>C) DMA</a:t>
            </a:r>
          </a:p>
          <a:p>
            <a:pPr lvl="1">
              <a:lnSpc>
                <a:spcPct val="90000"/>
              </a:lnSpc>
            </a:pPr>
            <a:r>
              <a:rPr lang="es-MX" sz="2000" dirty="0"/>
              <a:t>D) Varianza</a:t>
            </a:r>
          </a:p>
          <a:p>
            <a:pPr lvl="1">
              <a:lnSpc>
                <a:spcPct val="90000"/>
              </a:lnSpc>
            </a:pPr>
            <a:r>
              <a:rPr lang="es-MX" sz="2000" dirty="0"/>
              <a:t>E) Desviación estándar</a:t>
            </a:r>
          </a:p>
          <a:p>
            <a:pPr lvl="1">
              <a:lnSpc>
                <a:spcPct val="90000"/>
              </a:lnSpc>
            </a:pPr>
            <a:r>
              <a:rPr lang="es-MX" sz="2000" dirty="0"/>
              <a:t>F) Varianza y desviación estándar con la formula alternativa</a:t>
            </a:r>
          </a:p>
          <a:p>
            <a:pPr lvl="1">
              <a:lnSpc>
                <a:spcPct val="90000"/>
              </a:lnSpc>
            </a:pPr>
            <a:r>
              <a:rPr lang="es-MX" sz="2000" dirty="0"/>
              <a:t>G) El Coeficiente de variación</a:t>
            </a:r>
          </a:p>
          <a:p>
            <a:pPr lvl="1">
              <a:lnSpc>
                <a:spcPct val="90000"/>
              </a:lnSpc>
            </a:pPr>
            <a:r>
              <a:rPr lang="es-MX" sz="2000" dirty="0"/>
              <a:t>H) El coeficiente de asimetría de </a:t>
            </a:r>
            <a:r>
              <a:rPr lang="es-MX" sz="2000" dirty="0" smtClean="0"/>
              <a:t>Pearson</a:t>
            </a:r>
          </a:p>
        </p:txBody>
      </p:sp>
    </p:spTree>
    <p:extLst>
      <p:ext uri="{BB962C8B-B14F-4D97-AF65-F5344CB8AC3E}">
        <p14:creationId xmlns:p14="http://schemas.microsoft.com/office/powerpoint/2010/main" val="33600812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número de diapositiva"/>
          <p:cNvSpPr>
            <a:spLocks noGrp="1"/>
          </p:cNvSpPr>
          <p:nvPr>
            <p:ph type="sldNum" sz="quarter" idx="12"/>
          </p:nvPr>
        </p:nvSpPr>
        <p:spPr/>
        <p:txBody>
          <a:bodyPr/>
          <a:lstStyle/>
          <a:p>
            <a:fld id="{0A9862BB-23B8-4785-A899-24441761E4E9}" type="slidenum">
              <a:rPr lang="es-ES"/>
              <a:pPr/>
              <a:t>9</a:t>
            </a:fld>
            <a:endParaRPr lang="es-ES"/>
          </a:p>
        </p:txBody>
      </p:sp>
      <p:sp>
        <p:nvSpPr>
          <p:cNvPr id="13314" name="Rectangle 2"/>
          <p:cNvSpPr>
            <a:spLocks noGrp="1" noChangeArrowheads="1"/>
          </p:cNvSpPr>
          <p:nvPr>
            <p:ph type="title"/>
          </p:nvPr>
        </p:nvSpPr>
        <p:spPr/>
        <p:txBody>
          <a:bodyPr/>
          <a:lstStyle/>
          <a:p>
            <a:r>
              <a:rPr lang="es-MX"/>
              <a:t>Estadística descriptiva</a:t>
            </a:r>
            <a:endParaRPr lang="es-ES"/>
          </a:p>
        </p:txBody>
      </p:sp>
      <p:sp>
        <p:nvSpPr>
          <p:cNvPr id="13315" name="Rectangle 3"/>
          <p:cNvSpPr>
            <a:spLocks noGrp="1" noChangeArrowheads="1"/>
          </p:cNvSpPr>
          <p:nvPr>
            <p:ph type="body" idx="1"/>
          </p:nvPr>
        </p:nvSpPr>
        <p:spPr/>
        <p:txBody>
          <a:bodyPr/>
          <a:lstStyle/>
          <a:p>
            <a:r>
              <a:rPr lang="es-MX"/>
              <a:t>Comprende las técnicas que se emplean para resumir y describir datos numéricos. (gráficas o análisis computacional)</a:t>
            </a:r>
          </a:p>
          <a:p>
            <a:pPr lvl="1"/>
            <a:r>
              <a:rPr lang="es-MX"/>
              <a:t>Ejemplo 1</a:t>
            </a:r>
          </a:p>
          <a:p>
            <a:pPr lvl="2"/>
            <a:r>
              <a:rPr lang="es-MX"/>
              <a:t>Volumen anual de ventas del año pasado, se puede graficar en barras o de lineas</a:t>
            </a:r>
            <a:endParaRPr lang="es-ES"/>
          </a:p>
        </p:txBody>
      </p:sp>
    </p:spTree>
    <p:extLst>
      <p:ext uri="{BB962C8B-B14F-4D97-AF65-F5344CB8AC3E}">
        <p14:creationId xmlns:p14="http://schemas.microsoft.com/office/powerpoint/2010/main" val="331035195"/>
      </p:ext>
    </p:extLst>
  </p:cSld>
  <p:clrMapOvr>
    <a:masterClrMapping/>
  </p:clrMapOvr>
  <p:timing>
    <p:tnLst>
      <p:par>
        <p:cTn id="1" dur="indefinite" restart="never" nodeType="tmRoot"/>
      </p:par>
    </p:tnLst>
  </p:timing>
</p:sld>
</file>

<file path=ppt/theme/theme1.xml><?xml version="1.0" encoding="utf-8"?>
<a:theme xmlns:a="http://schemas.openxmlformats.org/drawingml/2006/main" name="Capas">
  <a:themeElements>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Capa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a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Capa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Capa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Capa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Capa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Capa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Capa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Layers</Template>
  <TotalTime>10375</TotalTime>
  <Words>4458</Words>
  <Application>Microsoft Office PowerPoint</Application>
  <PresentationFormat>Presentación en pantalla (4:3)</PresentationFormat>
  <Paragraphs>877</Paragraphs>
  <Slides>88</Slides>
  <Notes>1</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3</vt:i4>
      </vt:variant>
      <vt:variant>
        <vt:lpstr>Títulos de diapositiva</vt:lpstr>
      </vt:variant>
      <vt:variant>
        <vt:i4>88</vt:i4>
      </vt:variant>
    </vt:vector>
  </HeadingPairs>
  <TitlesOfParts>
    <vt:vector size="95" baseType="lpstr">
      <vt:lpstr>Arial</vt:lpstr>
      <vt:lpstr>Times New Roman</vt:lpstr>
      <vt:lpstr>Wingdings</vt:lpstr>
      <vt:lpstr>Capas</vt:lpstr>
      <vt:lpstr>Ecuación</vt:lpstr>
      <vt:lpstr>Gráfico</vt:lpstr>
      <vt:lpstr>Equation</vt:lpstr>
      <vt:lpstr>Universidad Autónoma del Estado de México</vt:lpstr>
      <vt:lpstr>Coordinación General de Investigación y Estudios de Postgrado</vt:lpstr>
      <vt:lpstr>Objetivo</vt:lpstr>
      <vt:lpstr>Temario (I)</vt:lpstr>
      <vt:lpstr>Temario (II)</vt:lpstr>
      <vt:lpstr>Bibliografía</vt:lpstr>
      <vt:lpstr>Forma de evaluación </vt:lpstr>
      <vt:lpstr>Introducción al análisis estadístico</vt:lpstr>
      <vt:lpstr>Estadística descriptiva</vt:lpstr>
      <vt:lpstr>Estadística inferencial</vt:lpstr>
      <vt:lpstr>Variables discretas y continuas</vt:lpstr>
      <vt:lpstr>Obtención de datos</vt:lpstr>
      <vt:lpstr>Muestreo aleatorio</vt:lpstr>
      <vt:lpstr>Muestreo aleatorio simple</vt:lpstr>
      <vt:lpstr>Muestreo sistemático</vt:lpstr>
      <vt:lpstr>Muestreo estratificado</vt:lpstr>
      <vt:lpstr>Muestreo por conglomerados</vt:lpstr>
      <vt:lpstr>Problemas</vt:lpstr>
      <vt:lpstr>Problemas</vt:lpstr>
      <vt:lpstr>Problemas</vt:lpstr>
      <vt:lpstr>Trabajo de investigación</vt:lpstr>
      <vt:lpstr>Correo electrónico</vt:lpstr>
      <vt:lpstr>Representaciones estadísticas y análisis de gráficas</vt:lpstr>
      <vt:lpstr>Datos agrupados</vt:lpstr>
      <vt:lpstr>Límites nominales</vt:lpstr>
      <vt:lpstr>Limites exactos de clase </vt:lpstr>
      <vt:lpstr>Punto medio de clase</vt:lpstr>
      <vt:lpstr>Intervalo de clase</vt:lpstr>
      <vt:lpstr>Intervalo aproximado</vt:lpstr>
      <vt:lpstr>Histograma de frecuencias</vt:lpstr>
      <vt:lpstr>Polígono de frecuencias</vt:lpstr>
      <vt:lpstr>Curva de frecuencias</vt:lpstr>
      <vt:lpstr>Curtosis</vt:lpstr>
      <vt:lpstr>Asimetría</vt:lpstr>
      <vt:lpstr>Frecuencias acumuladas</vt:lpstr>
      <vt:lpstr>Ojiva</vt:lpstr>
      <vt:lpstr>Diagramas circulares</vt:lpstr>
      <vt:lpstr>Problemas</vt:lpstr>
      <vt:lpstr>Problemas (2)</vt:lpstr>
      <vt:lpstr>Problemas (3)</vt:lpstr>
      <vt:lpstr>Problemas (4)</vt:lpstr>
      <vt:lpstr>Problemas (5)</vt:lpstr>
      <vt:lpstr>Problemas (6)</vt:lpstr>
      <vt:lpstr>Problemas (7)</vt:lpstr>
      <vt:lpstr>Trabajo de investigación 2</vt:lpstr>
      <vt:lpstr>Trabajo de investigación 2</vt:lpstr>
      <vt:lpstr>Descripción de datos económicos y administrativos (Medidas de posición y de variabilidad)</vt:lpstr>
      <vt:lpstr>Media aritmética</vt:lpstr>
      <vt:lpstr>Media aritmética</vt:lpstr>
      <vt:lpstr>Media ponderada</vt:lpstr>
      <vt:lpstr>Media ponderada</vt:lpstr>
      <vt:lpstr>Media ponderada</vt:lpstr>
      <vt:lpstr>Mediana</vt:lpstr>
      <vt:lpstr>Moda</vt:lpstr>
      <vt:lpstr>Relación entre media, mediana y moda</vt:lpstr>
      <vt:lpstr>Uso de media, mediana y moda</vt:lpstr>
      <vt:lpstr>Uso de media, mediana y moda</vt:lpstr>
      <vt:lpstr>Cuartiles, Deciles y Percentiles</vt:lpstr>
      <vt:lpstr>Problemas</vt:lpstr>
      <vt:lpstr>Problemas</vt:lpstr>
      <vt:lpstr>Trabajo de investigación (3)</vt:lpstr>
      <vt:lpstr>Trabajo de investigación (3)</vt:lpstr>
      <vt:lpstr>Medida de variabilidad en conjuntos de datos</vt:lpstr>
      <vt:lpstr>Rango</vt:lpstr>
      <vt:lpstr>Rango modificado</vt:lpstr>
      <vt:lpstr>Rango modificado</vt:lpstr>
      <vt:lpstr>Desviación media</vt:lpstr>
      <vt:lpstr>DMA</vt:lpstr>
      <vt:lpstr>DMA</vt:lpstr>
      <vt:lpstr>Varianza</vt:lpstr>
      <vt:lpstr>Varianza</vt:lpstr>
      <vt:lpstr>Desviación estándar</vt:lpstr>
      <vt:lpstr>Desviación estándar</vt:lpstr>
      <vt:lpstr>Desviación estándar</vt:lpstr>
      <vt:lpstr>Desviación estándar</vt:lpstr>
      <vt:lpstr>Cálculos simplificados</vt:lpstr>
      <vt:lpstr>Desviación estándar</vt:lpstr>
      <vt:lpstr>Uso de la desviación estándar</vt:lpstr>
      <vt:lpstr>Descripción de datos</vt:lpstr>
      <vt:lpstr>Coeficiente de variación</vt:lpstr>
      <vt:lpstr>Coeficiente de variación</vt:lpstr>
      <vt:lpstr>Coeficiente de asimetría de Pearson</vt:lpstr>
      <vt:lpstr>Pearson</vt:lpstr>
      <vt:lpstr>Problemas</vt:lpstr>
      <vt:lpstr>Problemas</vt:lpstr>
      <vt:lpstr>Problemas</vt:lpstr>
      <vt:lpstr>Problemas</vt:lpstr>
      <vt:lpstr>Trabajo de investigación 4</vt:lpstr>
    </vt:vector>
  </TitlesOfParts>
  <Company>Edcon, Servcios de Tecnologías de Información S.A.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dc:title>
  <dc:creator>César Enrique Estrada Gutiér</dc:creator>
  <cp:lastModifiedBy>César Estrada</cp:lastModifiedBy>
  <cp:revision>87</cp:revision>
  <dcterms:created xsi:type="dcterms:W3CDTF">2006-09-02T18:43:53Z</dcterms:created>
  <dcterms:modified xsi:type="dcterms:W3CDTF">2016-08-06T12:27:04Z</dcterms:modified>
</cp:coreProperties>
</file>