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8"/>
  </p:notesMasterIdLst>
  <p:sldIdLst>
    <p:sldId id="256" r:id="rId2"/>
    <p:sldId id="257" r:id="rId3"/>
    <p:sldId id="464" r:id="rId4"/>
    <p:sldId id="258" r:id="rId5"/>
    <p:sldId id="260" r:id="rId6"/>
    <p:sldId id="261" r:id="rId7"/>
    <p:sldId id="465" r:id="rId8"/>
    <p:sldId id="466" r:id="rId9"/>
    <p:sldId id="467" r:id="rId10"/>
    <p:sldId id="468" r:id="rId11"/>
    <p:sldId id="469" r:id="rId12"/>
    <p:sldId id="470" r:id="rId13"/>
    <p:sldId id="471" r:id="rId14"/>
    <p:sldId id="472" r:id="rId15"/>
    <p:sldId id="473" r:id="rId16"/>
    <p:sldId id="474" r:id="rId17"/>
    <p:sldId id="475" r:id="rId18"/>
    <p:sldId id="476" r:id="rId19"/>
    <p:sldId id="477" r:id="rId20"/>
    <p:sldId id="478" r:id="rId21"/>
    <p:sldId id="479" r:id="rId22"/>
    <p:sldId id="480" r:id="rId23"/>
    <p:sldId id="481" r:id="rId24"/>
    <p:sldId id="482" r:id="rId25"/>
    <p:sldId id="483" r:id="rId26"/>
    <p:sldId id="484" r:id="rId27"/>
    <p:sldId id="485" r:id="rId28"/>
    <p:sldId id="486" r:id="rId29"/>
    <p:sldId id="487" r:id="rId30"/>
    <p:sldId id="488" r:id="rId31"/>
    <p:sldId id="489" r:id="rId32"/>
    <p:sldId id="490" r:id="rId33"/>
    <p:sldId id="491" r:id="rId34"/>
    <p:sldId id="492" r:id="rId35"/>
    <p:sldId id="493" r:id="rId36"/>
    <p:sldId id="494" r:id="rId37"/>
    <p:sldId id="495" r:id="rId38"/>
    <p:sldId id="496" r:id="rId39"/>
    <p:sldId id="497" r:id="rId40"/>
    <p:sldId id="498" r:id="rId41"/>
    <p:sldId id="499" r:id="rId42"/>
    <p:sldId id="500" r:id="rId43"/>
    <p:sldId id="501" r:id="rId44"/>
    <p:sldId id="502" r:id="rId45"/>
    <p:sldId id="503" r:id="rId46"/>
    <p:sldId id="504" r:id="rId47"/>
    <p:sldId id="505" r:id="rId48"/>
    <p:sldId id="506" r:id="rId49"/>
    <p:sldId id="507" r:id="rId50"/>
    <p:sldId id="508" r:id="rId51"/>
    <p:sldId id="509" r:id="rId52"/>
    <p:sldId id="510" r:id="rId53"/>
    <p:sldId id="511" r:id="rId54"/>
    <p:sldId id="512" r:id="rId55"/>
    <p:sldId id="513" r:id="rId56"/>
    <p:sldId id="514" r:id="rId57"/>
    <p:sldId id="515" r:id="rId58"/>
    <p:sldId id="516" r:id="rId59"/>
    <p:sldId id="517" r:id="rId60"/>
    <p:sldId id="518" r:id="rId61"/>
    <p:sldId id="519" r:id="rId62"/>
    <p:sldId id="520" r:id="rId63"/>
    <p:sldId id="521" r:id="rId64"/>
    <p:sldId id="522" r:id="rId65"/>
    <p:sldId id="523" r:id="rId66"/>
    <p:sldId id="524" r:id="rId67"/>
    <p:sldId id="525" r:id="rId68"/>
    <p:sldId id="526" r:id="rId69"/>
    <p:sldId id="527" r:id="rId70"/>
    <p:sldId id="528" r:id="rId71"/>
    <p:sldId id="529" r:id="rId72"/>
    <p:sldId id="530" r:id="rId73"/>
    <p:sldId id="531" r:id="rId74"/>
    <p:sldId id="532" r:id="rId75"/>
    <p:sldId id="533" r:id="rId76"/>
    <p:sldId id="534" r:id="rId77"/>
    <p:sldId id="535" r:id="rId78"/>
    <p:sldId id="536" r:id="rId79"/>
    <p:sldId id="537" r:id="rId80"/>
    <p:sldId id="538" r:id="rId81"/>
    <p:sldId id="539" r:id="rId82"/>
    <p:sldId id="540" r:id="rId83"/>
    <p:sldId id="541" r:id="rId84"/>
    <p:sldId id="542" r:id="rId85"/>
    <p:sldId id="543" r:id="rId86"/>
    <p:sldId id="544" r:id="rId8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28" autoAdjust="0"/>
    <p:restoredTop sz="94660"/>
  </p:normalViewPr>
  <p:slideViewPr>
    <p:cSldViewPr>
      <p:cViewPr varScale="1">
        <p:scale>
          <a:sx n="63" d="100"/>
          <a:sy n="63" d="100"/>
        </p:scale>
        <p:origin x="140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269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CDE9E4-1139-4899-8CF6-A7B379F4128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23045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9FC746E-0701-412C-9F22-2096F89E4C7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AF3D5-0159-4D2B-A73A-422A41B72C8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790BF-C1D9-4E7A-A5C0-E28FB1899BD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81800" y="6453188"/>
            <a:ext cx="1905000" cy="252412"/>
          </a:xfrm>
        </p:spPr>
        <p:txBody>
          <a:bodyPr/>
          <a:lstStyle>
            <a:lvl1pPr>
              <a:defRPr/>
            </a:lvl1pPr>
          </a:lstStyle>
          <a:p>
            <a:fld id="{5CA9052E-3E8E-47DE-A02B-DEF09DFEA88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ítulo, text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gráfico"/>
          <p:cNvSpPr>
            <a:spLocks noGrp="1"/>
          </p:cNvSpPr>
          <p:nvPr>
            <p:ph type="ch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81800" y="6453188"/>
            <a:ext cx="1905000" cy="252412"/>
          </a:xfrm>
        </p:spPr>
        <p:txBody>
          <a:bodyPr/>
          <a:lstStyle>
            <a:lvl1pPr>
              <a:defRPr/>
            </a:lvl1pPr>
          </a:lstStyle>
          <a:p>
            <a:fld id="{7E29D18D-DA18-4BD4-918C-200C6C2F9DE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81800" y="6453188"/>
            <a:ext cx="1905000" cy="252412"/>
          </a:xfrm>
        </p:spPr>
        <p:txBody>
          <a:bodyPr/>
          <a:lstStyle>
            <a:lvl1pPr>
              <a:defRPr/>
            </a:lvl1pPr>
          </a:lstStyle>
          <a:p>
            <a:fld id="{687ABE2D-C914-47F9-B109-89986070B5B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81800" y="6453188"/>
            <a:ext cx="1905000" cy="252412"/>
          </a:xfrm>
        </p:spPr>
        <p:txBody>
          <a:bodyPr/>
          <a:lstStyle>
            <a:lvl1pPr>
              <a:defRPr/>
            </a:lvl1pPr>
          </a:lstStyle>
          <a:p>
            <a:fld id="{67866DD3-0AFA-4626-923A-C322D22C3EC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3ED0D-F1A1-4733-860D-706B28E747A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9A957-B4E7-4F40-B3E6-C547BA98C6E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F30BC-0A97-4910-B066-4AD182EB4A5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A0736-E457-48A5-9F78-A22D1973C30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6F835-6C3E-489F-AB11-77BFBD4AAC3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A2CCD-DDD5-4132-8E7E-E5F0855F7E5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F1B3B-1874-438D-953F-0AE359090D2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16D15-BD93-4E97-B4D6-7BCDBD72B75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s-E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s-E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53188"/>
            <a:ext cx="1905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275496B-EEF5-4226-B1AA-C1AC0D14A17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AB6E1FF-3A2D-4119-8894-CF1CDFC6A103}" type="slidenum">
              <a:rPr lang="es-ES"/>
              <a:pPr/>
              <a:t>1</a:t>
            </a:fld>
            <a:endParaRPr lang="es-E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/>
              <a:t>Universidad Autónoma del Estado de México</a:t>
            </a:r>
            <a:endParaRPr lang="es-E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/>
              <a:t>Facultad de Contaduría y Administración</a:t>
            </a:r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7"/>
          <p:cNvSpPr>
            <a:spLocks noChangeArrowheads="1"/>
          </p:cNvSpPr>
          <p:nvPr/>
        </p:nvSpPr>
        <p:spPr bwMode="auto">
          <a:xfrm>
            <a:off x="2743200" y="457200"/>
            <a:ext cx="374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</a:rPr>
              <a:t>REDES DE COMPUTADORES</a:t>
            </a:r>
          </a:p>
        </p:txBody>
      </p:sp>
      <p:sp>
        <p:nvSpPr>
          <p:cNvPr id="7171" name="Rectangle 1028"/>
          <p:cNvSpPr>
            <a:spLocks noChangeArrowheads="1"/>
          </p:cNvSpPr>
          <p:nvPr/>
        </p:nvSpPr>
        <p:spPr bwMode="auto">
          <a:xfrm>
            <a:off x="1066800" y="1676400"/>
            <a:ext cx="41910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 b="0">
                <a:cs typeface="Times New Roman" panose="02020603050405020304" pitchFamily="18" charset="0"/>
              </a:rPr>
              <a:t>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200" b="0"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LAN:  Red de Área Local  </a:t>
            </a: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Este tipo de red, por lo general, está confinada a un campus.  Por ejemplo Hoteles, Condominios, Edificios públicos, etc.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WAN: Red de Área Amplia.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  Está compuesta por la unión de varias redes LAN separadas geográficamente. La unión, entre ellas, se puede hacer por medio de: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Red PSTN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Red de Fibra Óptica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Red Inalámbrica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Enlace Satelital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Red CATV</a:t>
            </a:r>
            <a:r>
              <a:rPr lang="en-US" altLang="es-MX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7172" name="Rectangle 1029"/>
          <p:cNvSpPr>
            <a:spLocks noChangeArrowheads="1"/>
          </p:cNvSpPr>
          <p:nvPr/>
        </p:nvSpPr>
        <p:spPr bwMode="auto">
          <a:xfrm>
            <a:off x="3352800" y="838200"/>
            <a:ext cx="22860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DEFINICIONES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TIPOS DE REDES</a:t>
            </a:r>
          </a:p>
        </p:txBody>
      </p:sp>
      <p:sp>
        <p:nvSpPr>
          <p:cNvPr id="7173" name="Rectangle 1030"/>
          <p:cNvSpPr>
            <a:spLocks noChangeArrowheads="1"/>
          </p:cNvSpPr>
          <p:nvPr/>
        </p:nvSpPr>
        <p:spPr bwMode="auto">
          <a:xfrm>
            <a:off x="5486400" y="1752600"/>
            <a:ext cx="3048000" cy="46482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7174" name="Picture 10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981200"/>
            <a:ext cx="2212975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0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343400"/>
            <a:ext cx="2438400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 Box 1033"/>
          <p:cNvSpPr txBox="1">
            <a:spLocks noChangeArrowheads="1"/>
          </p:cNvSpPr>
          <p:nvPr/>
        </p:nvSpPr>
        <p:spPr bwMode="auto">
          <a:xfrm>
            <a:off x="6705600" y="3429000"/>
            <a:ext cx="654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LAN</a:t>
            </a:r>
          </a:p>
        </p:txBody>
      </p:sp>
      <p:sp>
        <p:nvSpPr>
          <p:cNvPr id="7177" name="Text Box 1034"/>
          <p:cNvSpPr txBox="1">
            <a:spLocks noChangeArrowheads="1"/>
          </p:cNvSpPr>
          <p:nvPr/>
        </p:nvSpPr>
        <p:spPr bwMode="auto">
          <a:xfrm>
            <a:off x="6781800" y="5486400"/>
            <a:ext cx="730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WAN</a:t>
            </a:r>
          </a:p>
        </p:txBody>
      </p:sp>
      <p:sp>
        <p:nvSpPr>
          <p:cNvPr id="7178" name="10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13B0038-014C-4D65-AD12-B4F974056A72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401208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828800" y="2743200"/>
            <a:ext cx="6172200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Así el esquema de una red sea simple, el movimiento de datos confiable entre las estaciones es muy complejo.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Fue necesario desarrollar una serie de reglas, llamadas protocolos que definan aspectos cómo: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Manejo de errores en la transmisión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Iniciación y finalización de una sesión de comunicaciones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Conexión y desconexión a una red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Seguridad de la transmisión</a:t>
            </a:r>
            <a:r>
              <a:rPr lang="en-US" altLang="es-MX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962400" y="1069975"/>
            <a:ext cx="1809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PROTOCOLOS</a:t>
            </a:r>
            <a:endParaRPr lang="en-US" altLang="es-MX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124200" y="533400"/>
            <a:ext cx="374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</a:rPr>
              <a:t>REDES DE COMPUTADORES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048000" y="2057400"/>
            <a:ext cx="28956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971800" y="2057400"/>
            <a:ext cx="304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1111000110101001100100100010010010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209800" y="19812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A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248400" y="19812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B</a:t>
            </a:r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2514600" y="2209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6019800" y="2133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8203" name="11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45108B8-269E-421C-AA19-826860BCE21B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67144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971800" y="381000"/>
            <a:ext cx="374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</a:rPr>
              <a:t>REDES DE COMPUTADORES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657600" y="990600"/>
            <a:ext cx="2438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MODELO OSI</a:t>
            </a:r>
            <a:endParaRPr lang="en-US" altLang="es-MX" sz="180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295400" y="2743200"/>
            <a:ext cx="44196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El modelo de referencia OSI fue el primer intento exitoso para reglamentar la comunicación de datos a través de cualquier medio.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Fue desarrollado por la  International Organization for Standarization  (ISO) en 1984.</a:t>
            </a:r>
            <a:r>
              <a:rPr lang="en-US" altLang="es-MX" sz="180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9221" name="Picture 5" descr="C:\Program Files\Common Files\Microsoft Shared\Clipart\cagcat50\BD06670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209800"/>
            <a:ext cx="26574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10E7DA5-9DFF-4B86-BCA5-6CCCE8536920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29198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971800" y="381000"/>
            <a:ext cx="374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</a:rPr>
              <a:t>REDES DE COMPUTADORES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657600" y="990600"/>
            <a:ext cx="2438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MODELO OSI</a:t>
            </a:r>
            <a:endParaRPr lang="en-US" altLang="es-MX" sz="180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066800" y="1752600"/>
            <a:ext cx="51054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 fundamental para entender todas las nuevas aplicaciones de transmisión de datos a alta velocidad.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Se ha utilizado como referencia para  la creación de nuevos protocolos especializados.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El modelo OSI divide las tareas necesarias para mover información entre dos o mas computadores conectados a una red en siete tareas mas simples llamadas CAPAS.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Además el tren de unos y ceros que lleva la información se divide en paquetes regulares.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934200" y="22098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934200" y="30480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6934200" y="39624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V="1">
            <a:off x="7162800" y="35052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0249" name="Line 10"/>
          <p:cNvSpPr>
            <a:spLocks noChangeShapeType="1"/>
          </p:cNvSpPr>
          <p:nvPr/>
        </p:nvSpPr>
        <p:spPr bwMode="auto">
          <a:xfrm flipV="1">
            <a:off x="7162800" y="26670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0250" name="Line 11"/>
          <p:cNvSpPr>
            <a:spLocks noChangeShapeType="1"/>
          </p:cNvSpPr>
          <p:nvPr/>
        </p:nvSpPr>
        <p:spPr bwMode="auto">
          <a:xfrm>
            <a:off x="8001000" y="26670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0251" name="Line 12"/>
          <p:cNvSpPr>
            <a:spLocks noChangeShapeType="1"/>
          </p:cNvSpPr>
          <p:nvPr/>
        </p:nvSpPr>
        <p:spPr bwMode="auto">
          <a:xfrm>
            <a:off x="8001000" y="35814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0252" name="12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D93906E-C5A3-43F8-B1E2-9A22B66A9CFA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29733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219200" y="1752600"/>
            <a:ext cx="2895600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Una aplicación de Software del sistema A quiere enviar información a otra aplicación en el sistema B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El sistema A pasa la información a la capa de APLICACIÓN, CAPA 7 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La capa de APLICACIÓN entrega los datos a la capa de PRESENTACIÓN, CAPA 6</a:t>
            </a:r>
            <a:r>
              <a:rPr lang="en-US" altLang="es-MX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667000" y="812800"/>
            <a:ext cx="4137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LAS 7 CAPAS DEL MODELO OSI</a:t>
            </a: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191000" y="2819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572000" y="2971800"/>
            <a:ext cx="1393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191000" y="3352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572000" y="3505200"/>
            <a:ext cx="76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191000" y="3886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572000" y="40386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4191000" y="44196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572000" y="457200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4191000" y="4953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4572000" y="5105400"/>
            <a:ext cx="6746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4191000" y="5486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4572000" y="56388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4191000" y="2286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4572000" y="2438400"/>
            <a:ext cx="1131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11282" name="Rectangle 32"/>
          <p:cNvSpPr>
            <a:spLocks noChangeArrowheads="1"/>
          </p:cNvSpPr>
          <p:nvPr/>
        </p:nvSpPr>
        <p:spPr bwMode="auto">
          <a:xfrm>
            <a:off x="6858000" y="2819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83" name="Text Box 33"/>
          <p:cNvSpPr txBox="1">
            <a:spLocks noChangeArrowheads="1"/>
          </p:cNvSpPr>
          <p:nvPr/>
        </p:nvSpPr>
        <p:spPr bwMode="auto">
          <a:xfrm>
            <a:off x="7239000" y="2971800"/>
            <a:ext cx="1393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11284" name="Rectangle 34"/>
          <p:cNvSpPr>
            <a:spLocks noChangeArrowheads="1"/>
          </p:cNvSpPr>
          <p:nvPr/>
        </p:nvSpPr>
        <p:spPr bwMode="auto">
          <a:xfrm>
            <a:off x="6858000" y="3352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85" name="Text Box 35"/>
          <p:cNvSpPr txBox="1">
            <a:spLocks noChangeArrowheads="1"/>
          </p:cNvSpPr>
          <p:nvPr/>
        </p:nvSpPr>
        <p:spPr bwMode="auto">
          <a:xfrm>
            <a:off x="7239000" y="3505200"/>
            <a:ext cx="76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11286" name="Rectangle 36"/>
          <p:cNvSpPr>
            <a:spLocks noChangeArrowheads="1"/>
          </p:cNvSpPr>
          <p:nvPr/>
        </p:nvSpPr>
        <p:spPr bwMode="auto">
          <a:xfrm>
            <a:off x="6858000" y="3886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87" name="Text Box 37"/>
          <p:cNvSpPr txBox="1">
            <a:spLocks noChangeArrowheads="1"/>
          </p:cNvSpPr>
          <p:nvPr/>
        </p:nvSpPr>
        <p:spPr bwMode="auto">
          <a:xfrm>
            <a:off x="7239000" y="40386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11288" name="Rectangle 38"/>
          <p:cNvSpPr>
            <a:spLocks noChangeArrowheads="1"/>
          </p:cNvSpPr>
          <p:nvPr/>
        </p:nvSpPr>
        <p:spPr bwMode="auto">
          <a:xfrm>
            <a:off x="6858000" y="44196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89" name="Text Box 39"/>
          <p:cNvSpPr txBox="1">
            <a:spLocks noChangeArrowheads="1"/>
          </p:cNvSpPr>
          <p:nvPr/>
        </p:nvSpPr>
        <p:spPr bwMode="auto">
          <a:xfrm>
            <a:off x="7239000" y="457200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11290" name="Rectangle 40"/>
          <p:cNvSpPr>
            <a:spLocks noChangeArrowheads="1"/>
          </p:cNvSpPr>
          <p:nvPr/>
        </p:nvSpPr>
        <p:spPr bwMode="auto">
          <a:xfrm>
            <a:off x="6858000" y="4953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91" name="Text Box 41"/>
          <p:cNvSpPr txBox="1">
            <a:spLocks noChangeArrowheads="1"/>
          </p:cNvSpPr>
          <p:nvPr/>
        </p:nvSpPr>
        <p:spPr bwMode="auto">
          <a:xfrm>
            <a:off x="7239000" y="5105400"/>
            <a:ext cx="6746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</a:t>
            </a:r>
          </a:p>
        </p:txBody>
      </p:sp>
      <p:sp>
        <p:nvSpPr>
          <p:cNvPr id="11292" name="Rectangle 42"/>
          <p:cNvSpPr>
            <a:spLocks noChangeArrowheads="1"/>
          </p:cNvSpPr>
          <p:nvPr/>
        </p:nvSpPr>
        <p:spPr bwMode="auto">
          <a:xfrm>
            <a:off x="6858000" y="5486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93" name="Text Box 43"/>
          <p:cNvSpPr txBox="1">
            <a:spLocks noChangeArrowheads="1"/>
          </p:cNvSpPr>
          <p:nvPr/>
        </p:nvSpPr>
        <p:spPr bwMode="auto">
          <a:xfrm>
            <a:off x="7239000" y="56388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11294" name="Rectangle 44"/>
          <p:cNvSpPr>
            <a:spLocks noChangeArrowheads="1"/>
          </p:cNvSpPr>
          <p:nvPr/>
        </p:nvSpPr>
        <p:spPr bwMode="auto">
          <a:xfrm>
            <a:off x="6858000" y="2286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1295" name="Text Box 45"/>
          <p:cNvSpPr txBox="1">
            <a:spLocks noChangeArrowheads="1"/>
          </p:cNvSpPr>
          <p:nvPr/>
        </p:nvSpPr>
        <p:spPr bwMode="auto">
          <a:xfrm>
            <a:off x="7239000" y="2438400"/>
            <a:ext cx="1131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11296" name="Text Box 46"/>
          <p:cNvSpPr txBox="1">
            <a:spLocks noChangeArrowheads="1"/>
          </p:cNvSpPr>
          <p:nvPr/>
        </p:nvSpPr>
        <p:spPr bwMode="auto">
          <a:xfrm>
            <a:off x="4343400" y="1752600"/>
            <a:ext cx="1428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SISTEMA A</a:t>
            </a:r>
          </a:p>
        </p:txBody>
      </p:sp>
      <p:sp>
        <p:nvSpPr>
          <p:cNvPr id="11297" name="Text Box 47"/>
          <p:cNvSpPr txBox="1">
            <a:spLocks noChangeArrowheads="1"/>
          </p:cNvSpPr>
          <p:nvPr/>
        </p:nvSpPr>
        <p:spPr bwMode="auto">
          <a:xfrm>
            <a:off x="7070725" y="1712913"/>
            <a:ext cx="1428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SISTEMA B</a:t>
            </a:r>
          </a:p>
        </p:txBody>
      </p:sp>
      <p:sp>
        <p:nvSpPr>
          <p:cNvPr id="11298" name="Line 48"/>
          <p:cNvSpPr>
            <a:spLocks noChangeShapeType="1"/>
          </p:cNvSpPr>
          <p:nvPr/>
        </p:nvSpPr>
        <p:spPr bwMode="auto">
          <a:xfrm>
            <a:off x="4953000" y="2057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1299" name="Line 49"/>
          <p:cNvSpPr>
            <a:spLocks noChangeShapeType="1"/>
          </p:cNvSpPr>
          <p:nvPr/>
        </p:nvSpPr>
        <p:spPr bwMode="auto">
          <a:xfrm>
            <a:off x="6096000" y="2590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1300" name="3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C78AB9B-E712-4CEF-BE32-FAD32A5865F7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78528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219200" y="1600200"/>
            <a:ext cx="2057400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La capa de </a:t>
            </a: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PRESENTACIÓN </a:t>
            </a: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pasa sus datos a la  capa de </a:t>
            </a: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SESIÓN, </a:t>
            </a: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CAPA 5, y así sucesivamente, hacia abajo, hasta llegar a la capa </a:t>
            </a: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FÍSICA</a:t>
            </a: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, CAPA 1.</a:t>
            </a:r>
          </a:p>
          <a:p>
            <a:pPr>
              <a:spcBef>
                <a:spcPct val="0"/>
              </a:spcBef>
              <a:buFontTx/>
              <a:buNone/>
            </a:pPr>
            <a:endParaRPr lang="es-CO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Para llegar a B proceso es contrario</a:t>
            </a:r>
          </a:p>
          <a:p>
            <a:pPr>
              <a:spcBef>
                <a:spcPct val="0"/>
              </a:spcBef>
              <a:buFontTx/>
              <a:buNone/>
            </a:pPr>
            <a:endParaRPr lang="es-CO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590800" y="812800"/>
            <a:ext cx="4137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LAS 7 CAPAS DEL MODELO OSI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191000" y="2819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572000" y="2971800"/>
            <a:ext cx="1393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191000" y="3352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572000" y="3505200"/>
            <a:ext cx="76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191000" y="3886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572000" y="40386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191000" y="44196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4572000" y="457200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4191000" y="4953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4572000" y="5105400"/>
            <a:ext cx="6746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4191000" y="5486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4572000" y="56388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4191000" y="2286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4572000" y="2438400"/>
            <a:ext cx="1131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6858000" y="2819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7239000" y="2971800"/>
            <a:ext cx="1393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6858000" y="3352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7239000" y="3505200"/>
            <a:ext cx="76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6858000" y="3886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7239000" y="40386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6858000" y="44196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313" name="Text Box 25"/>
          <p:cNvSpPr txBox="1">
            <a:spLocks noChangeArrowheads="1"/>
          </p:cNvSpPr>
          <p:nvPr/>
        </p:nvSpPr>
        <p:spPr bwMode="auto">
          <a:xfrm>
            <a:off x="7239000" y="457200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6858000" y="4953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7239000" y="5105400"/>
            <a:ext cx="6746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</a:t>
            </a:r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6858000" y="5486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7239000" y="56388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6858000" y="2286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7239000" y="2438400"/>
            <a:ext cx="1131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4343400" y="1752600"/>
            <a:ext cx="1428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SISTEMA A</a:t>
            </a:r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7070725" y="1712913"/>
            <a:ext cx="1428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SISTEMA B</a:t>
            </a:r>
          </a:p>
        </p:txBody>
      </p:sp>
      <p:sp>
        <p:nvSpPr>
          <p:cNvPr id="12322" name="Line 34"/>
          <p:cNvSpPr>
            <a:spLocks noChangeShapeType="1"/>
          </p:cNvSpPr>
          <p:nvPr/>
        </p:nvSpPr>
        <p:spPr bwMode="auto">
          <a:xfrm>
            <a:off x="4953000" y="2057400"/>
            <a:ext cx="1588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2323" name="Line 35"/>
          <p:cNvSpPr>
            <a:spLocks noChangeShapeType="1"/>
          </p:cNvSpPr>
          <p:nvPr/>
        </p:nvSpPr>
        <p:spPr bwMode="auto">
          <a:xfrm>
            <a:off x="6096000" y="2590800"/>
            <a:ext cx="1588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2324" name="Line 36"/>
          <p:cNvSpPr>
            <a:spLocks noChangeShapeType="1"/>
          </p:cNvSpPr>
          <p:nvPr/>
        </p:nvSpPr>
        <p:spPr bwMode="auto">
          <a:xfrm>
            <a:off x="4038600" y="3048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2325" name="Line 37"/>
          <p:cNvSpPr>
            <a:spLocks noChangeShapeType="1"/>
          </p:cNvSpPr>
          <p:nvPr/>
        </p:nvSpPr>
        <p:spPr bwMode="auto">
          <a:xfrm>
            <a:off x="6096000" y="3581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2326" name="Line 38"/>
          <p:cNvSpPr>
            <a:spLocks noChangeShapeType="1"/>
          </p:cNvSpPr>
          <p:nvPr/>
        </p:nvSpPr>
        <p:spPr bwMode="auto">
          <a:xfrm>
            <a:off x="4038600" y="4114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2327" name="Line 39"/>
          <p:cNvSpPr>
            <a:spLocks noChangeShapeType="1"/>
          </p:cNvSpPr>
          <p:nvPr/>
        </p:nvSpPr>
        <p:spPr bwMode="auto">
          <a:xfrm>
            <a:off x="6096000" y="4648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2328" name="Line 40"/>
          <p:cNvSpPr>
            <a:spLocks noChangeShapeType="1"/>
          </p:cNvSpPr>
          <p:nvPr/>
        </p:nvSpPr>
        <p:spPr bwMode="auto">
          <a:xfrm>
            <a:off x="6096000" y="5791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2329" name="Line 41"/>
          <p:cNvSpPr>
            <a:spLocks noChangeShapeType="1"/>
          </p:cNvSpPr>
          <p:nvPr/>
        </p:nvSpPr>
        <p:spPr bwMode="auto">
          <a:xfrm flipV="1">
            <a:off x="6705600" y="2590800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2330" name="Line 43"/>
          <p:cNvSpPr>
            <a:spLocks noChangeShapeType="1"/>
          </p:cNvSpPr>
          <p:nvPr/>
        </p:nvSpPr>
        <p:spPr bwMode="auto">
          <a:xfrm flipV="1">
            <a:off x="7696200" y="2057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2331" name="4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6C78E17-AC37-495C-B69F-122948A72B73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90581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066800" y="1676400"/>
            <a:ext cx="2895600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Estrategias del modelo OSI.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Cada CAPA se puede comunicar solamente con tres de las otras capas: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endParaRPr lang="en-US" altLang="es-MX" sz="180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066800" y="3962400"/>
            <a:ext cx="2971800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MX" sz="1100" b="0"/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La capa  inferior. (N – 1)</a:t>
            </a:r>
            <a:endParaRPr lang="en-US" altLang="es-MX" sz="18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La capa igual en otro sitio de la red de computadores. N</a:t>
            </a:r>
            <a:endParaRPr lang="en-US" altLang="es-MX" sz="1800"/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La capa  superior. (N+1)</a:t>
            </a:r>
            <a:endParaRPr lang="en-US" altLang="es-MX" sz="1800">
              <a:latin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667000" y="762000"/>
            <a:ext cx="4495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LAS 7 CAPAS DEL MODELO OSI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4191000" y="2819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4572000" y="2971800"/>
            <a:ext cx="1393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4191000" y="3352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76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4191000" y="3886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572000" y="40386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4191000" y="44196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4572000" y="457200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4191000" y="4953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4572000" y="5105400"/>
            <a:ext cx="6746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</a:t>
            </a: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4191000" y="5486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4572000" y="56388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4191000" y="2286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4572000" y="2438400"/>
            <a:ext cx="1131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6858000" y="2819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7239000" y="2971800"/>
            <a:ext cx="1393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13333" name="Rectangle 21"/>
          <p:cNvSpPr>
            <a:spLocks noChangeArrowheads="1"/>
          </p:cNvSpPr>
          <p:nvPr/>
        </p:nvSpPr>
        <p:spPr bwMode="auto">
          <a:xfrm>
            <a:off x="6858000" y="3352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7239000" y="3505200"/>
            <a:ext cx="76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6858000" y="3886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7239000" y="40386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13337" name="Rectangle 25"/>
          <p:cNvSpPr>
            <a:spLocks noChangeArrowheads="1"/>
          </p:cNvSpPr>
          <p:nvPr/>
        </p:nvSpPr>
        <p:spPr bwMode="auto">
          <a:xfrm>
            <a:off x="6858000" y="44196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7239000" y="457200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13339" name="Rectangle 27"/>
          <p:cNvSpPr>
            <a:spLocks noChangeArrowheads="1"/>
          </p:cNvSpPr>
          <p:nvPr/>
        </p:nvSpPr>
        <p:spPr bwMode="auto">
          <a:xfrm>
            <a:off x="6858000" y="4953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40" name="Text Box 28"/>
          <p:cNvSpPr txBox="1">
            <a:spLocks noChangeArrowheads="1"/>
          </p:cNvSpPr>
          <p:nvPr/>
        </p:nvSpPr>
        <p:spPr bwMode="auto">
          <a:xfrm>
            <a:off x="7239000" y="5105400"/>
            <a:ext cx="6746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</a:t>
            </a:r>
          </a:p>
        </p:txBody>
      </p:sp>
      <p:sp>
        <p:nvSpPr>
          <p:cNvPr id="13341" name="Rectangle 29"/>
          <p:cNvSpPr>
            <a:spLocks noChangeArrowheads="1"/>
          </p:cNvSpPr>
          <p:nvPr/>
        </p:nvSpPr>
        <p:spPr bwMode="auto">
          <a:xfrm>
            <a:off x="6858000" y="5486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7239000" y="56388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13343" name="Rectangle 31"/>
          <p:cNvSpPr>
            <a:spLocks noChangeArrowheads="1"/>
          </p:cNvSpPr>
          <p:nvPr/>
        </p:nvSpPr>
        <p:spPr bwMode="auto">
          <a:xfrm>
            <a:off x="6858000" y="2286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3344" name="Text Box 32"/>
          <p:cNvSpPr txBox="1">
            <a:spLocks noChangeArrowheads="1"/>
          </p:cNvSpPr>
          <p:nvPr/>
        </p:nvSpPr>
        <p:spPr bwMode="auto">
          <a:xfrm>
            <a:off x="7239000" y="2438400"/>
            <a:ext cx="1131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13345" name="Text Box 33"/>
          <p:cNvSpPr txBox="1">
            <a:spLocks noChangeArrowheads="1"/>
          </p:cNvSpPr>
          <p:nvPr/>
        </p:nvSpPr>
        <p:spPr bwMode="auto">
          <a:xfrm>
            <a:off x="4343400" y="1752600"/>
            <a:ext cx="1428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SISTEMA A</a:t>
            </a:r>
          </a:p>
        </p:txBody>
      </p:sp>
      <p:sp>
        <p:nvSpPr>
          <p:cNvPr id="13346" name="Text Box 34"/>
          <p:cNvSpPr txBox="1">
            <a:spLocks noChangeArrowheads="1"/>
          </p:cNvSpPr>
          <p:nvPr/>
        </p:nvSpPr>
        <p:spPr bwMode="auto">
          <a:xfrm>
            <a:off x="7070725" y="1712913"/>
            <a:ext cx="1428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SISTEMA B</a:t>
            </a:r>
          </a:p>
        </p:txBody>
      </p:sp>
      <p:sp>
        <p:nvSpPr>
          <p:cNvPr id="13347" name="Line 37"/>
          <p:cNvSpPr>
            <a:spLocks noChangeShapeType="1"/>
          </p:cNvSpPr>
          <p:nvPr/>
        </p:nvSpPr>
        <p:spPr bwMode="auto">
          <a:xfrm>
            <a:off x="4038600" y="3657600"/>
            <a:ext cx="0" cy="533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3348" name="Line 38"/>
          <p:cNvSpPr>
            <a:spLocks noChangeShapeType="1"/>
          </p:cNvSpPr>
          <p:nvPr/>
        </p:nvSpPr>
        <p:spPr bwMode="auto">
          <a:xfrm flipV="1">
            <a:off x="4038600" y="3048000"/>
            <a:ext cx="0" cy="533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3349" name="Line 39"/>
          <p:cNvSpPr>
            <a:spLocks noChangeShapeType="1"/>
          </p:cNvSpPr>
          <p:nvPr/>
        </p:nvSpPr>
        <p:spPr bwMode="auto">
          <a:xfrm>
            <a:off x="6096000" y="36576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3350" name="38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E096FB1-2D9B-44D1-8598-2AE689295A44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40702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819400" y="762000"/>
            <a:ext cx="4137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LAS 7 CAPAS DEL MODELO OSI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914400" y="1219200"/>
            <a:ext cx="3733800" cy="531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Estrategias del modelo OSI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Cada capa del modelo tiene varias formas de controlar la información con el fin de comunicarse adecuadamente con su capa igual en otras redes.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Esta serie de reglas se añaden al comienzo de cada paquete de información que se quiere transferir.  PCI: protocol control information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Esta unidad completa de información o PDU es la que llega a la capa correspondiente en el sistema al otro lado de la red. </a:t>
            </a:r>
            <a:r>
              <a:rPr lang="en-US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PDU: protocol data unit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495800" y="2895600"/>
            <a:ext cx="4114800" cy="22098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71800"/>
            <a:ext cx="4008438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5B190EF-51A7-4DE2-A058-4BBA71F6DF5B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83647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2438400" y="762000"/>
            <a:ext cx="4137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LAS 7 CAPAS DEL MODELO OSI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1371600" y="4572000"/>
            <a:ext cx="2209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Las capas 1, 2 y 3 son importantes para el Cable Operador.</a:t>
            </a:r>
            <a:r>
              <a:rPr lang="en-US" altLang="es-MX" sz="1100" b="0"/>
              <a:t> </a:t>
            </a:r>
            <a:endParaRPr lang="en-US" altLang="es-MX" sz="2400" b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4191000" y="2819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4572000" y="2971800"/>
            <a:ext cx="1393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4191000" y="3352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76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4191000" y="3886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4572000" y="40386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15370" name="Rectangle 11"/>
          <p:cNvSpPr>
            <a:spLocks noChangeArrowheads="1"/>
          </p:cNvSpPr>
          <p:nvPr/>
        </p:nvSpPr>
        <p:spPr bwMode="auto">
          <a:xfrm>
            <a:off x="4191000" y="4419600"/>
            <a:ext cx="18288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4572000" y="457200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15372" name="Rectangle 13"/>
          <p:cNvSpPr>
            <a:spLocks noChangeArrowheads="1"/>
          </p:cNvSpPr>
          <p:nvPr/>
        </p:nvSpPr>
        <p:spPr bwMode="auto">
          <a:xfrm>
            <a:off x="4191000" y="4953000"/>
            <a:ext cx="18288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5373" name="Text Box 14"/>
          <p:cNvSpPr txBox="1">
            <a:spLocks noChangeArrowheads="1"/>
          </p:cNvSpPr>
          <p:nvPr/>
        </p:nvSpPr>
        <p:spPr bwMode="auto">
          <a:xfrm>
            <a:off x="4572000" y="5105400"/>
            <a:ext cx="6746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</a:t>
            </a:r>
          </a:p>
        </p:txBody>
      </p:sp>
      <p:sp>
        <p:nvSpPr>
          <p:cNvPr id="15374" name="Rectangle 15"/>
          <p:cNvSpPr>
            <a:spLocks noChangeArrowheads="1"/>
          </p:cNvSpPr>
          <p:nvPr/>
        </p:nvSpPr>
        <p:spPr bwMode="auto">
          <a:xfrm>
            <a:off x="4191000" y="5486400"/>
            <a:ext cx="18288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5375" name="Text Box 16"/>
          <p:cNvSpPr txBox="1">
            <a:spLocks noChangeArrowheads="1"/>
          </p:cNvSpPr>
          <p:nvPr/>
        </p:nvSpPr>
        <p:spPr bwMode="auto">
          <a:xfrm>
            <a:off x="4572000" y="56388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15376" name="Rectangle 17"/>
          <p:cNvSpPr>
            <a:spLocks noChangeArrowheads="1"/>
          </p:cNvSpPr>
          <p:nvPr/>
        </p:nvSpPr>
        <p:spPr bwMode="auto">
          <a:xfrm>
            <a:off x="4191000" y="2286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5377" name="Text Box 18"/>
          <p:cNvSpPr txBox="1">
            <a:spLocks noChangeArrowheads="1"/>
          </p:cNvSpPr>
          <p:nvPr/>
        </p:nvSpPr>
        <p:spPr bwMode="auto">
          <a:xfrm>
            <a:off x="4572000" y="2438400"/>
            <a:ext cx="1131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15378" name="Text Box 37"/>
          <p:cNvSpPr txBox="1">
            <a:spLocks noChangeArrowheads="1"/>
          </p:cNvSpPr>
          <p:nvPr/>
        </p:nvSpPr>
        <p:spPr bwMode="auto">
          <a:xfrm>
            <a:off x="6232525" y="55991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15379" name="Rectangle 38"/>
          <p:cNvSpPr>
            <a:spLocks noChangeArrowheads="1"/>
          </p:cNvSpPr>
          <p:nvPr/>
        </p:nvSpPr>
        <p:spPr bwMode="auto">
          <a:xfrm>
            <a:off x="6248400" y="50292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15380" name="Rectangle 39"/>
          <p:cNvSpPr>
            <a:spLocks noChangeArrowheads="1"/>
          </p:cNvSpPr>
          <p:nvPr/>
        </p:nvSpPr>
        <p:spPr bwMode="auto">
          <a:xfrm>
            <a:off x="6248400" y="44958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15381" name="21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1FCB84-2A9B-4629-A769-34C3E1652C54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36427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2819400" y="762000"/>
            <a:ext cx="4137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LAS 7 CAPAS DEL MODELO OSI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3048000" y="1143000"/>
            <a:ext cx="3733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Funciones de las siete capas:</a:t>
            </a:r>
            <a:endParaRPr lang="en-US" altLang="es-MX" sz="1800"/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1066800" y="1752600"/>
            <a:ext cx="3124200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MX" sz="2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Servicios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Manejo de archivos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Manejo de impresión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Aplicaciones de bases de datos</a:t>
            </a:r>
            <a:endParaRPr lang="en-US" altLang="es-MX" sz="1800" b="0"/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1066800" y="3276600"/>
            <a:ext cx="4572000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MX" sz="2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Redes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Protocolos de Software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Enrutadores</a:t>
            </a:r>
            <a:endParaRPr lang="en-US" altLang="es-MX" sz="2400" b="0"/>
          </a:p>
        </p:txBody>
      </p:sp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1066800" y="4648200"/>
            <a:ext cx="4572000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MX" sz="2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Comunicaciones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Ethernet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SONET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FDI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GBEth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4191000" y="2438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6392" name="Text Box 9"/>
          <p:cNvSpPr txBox="1">
            <a:spLocks noChangeArrowheads="1"/>
          </p:cNvSpPr>
          <p:nvPr/>
        </p:nvSpPr>
        <p:spPr bwMode="auto">
          <a:xfrm>
            <a:off x="4572000" y="2590800"/>
            <a:ext cx="1393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16393" name="Rectangle 10"/>
          <p:cNvSpPr>
            <a:spLocks noChangeArrowheads="1"/>
          </p:cNvSpPr>
          <p:nvPr/>
        </p:nvSpPr>
        <p:spPr bwMode="auto">
          <a:xfrm>
            <a:off x="4191000" y="2971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6394" name="Text Box 11"/>
          <p:cNvSpPr txBox="1">
            <a:spLocks noChangeArrowheads="1"/>
          </p:cNvSpPr>
          <p:nvPr/>
        </p:nvSpPr>
        <p:spPr bwMode="auto">
          <a:xfrm>
            <a:off x="4572000" y="3124200"/>
            <a:ext cx="76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16395" name="Rectangle 12"/>
          <p:cNvSpPr>
            <a:spLocks noChangeArrowheads="1"/>
          </p:cNvSpPr>
          <p:nvPr/>
        </p:nvSpPr>
        <p:spPr bwMode="auto">
          <a:xfrm>
            <a:off x="4191000" y="3886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6396" name="Text Box 13"/>
          <p:cNvSpPr txBox="1">
            <a:spLocks noChangeArrowheads="1"/>
          </p:cNvSpPr>
          <p:nvPr/>
        </p:nvSpPr>
        <p:spPr bwMode="auto">
          <a:xfrm>
            <a:off x="4572000" y="40386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16397" name="Rectangle 14"/>
          <p:cNvSpPr>
            <a:spLocks noChangeArrowheads="1"/>
          </p:cNvSpPr>
          <p:nvPr/>
        </p:nvSpPr>
        <p:spPr bwMode="auto">
          <a:xfrm>
            <a:off x="4191000" y="4419600"/>
            <a:ext cx="18288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6398" name="Text Box 15"/>
          <p:cNvSpPr txBox="1">
            <a:spLocks noChangeArrowheads="1"/>
          </p:cNvSpPr>
          <p:nvPr/>
        </p:nvSpPr>
        <p:spPr bwMode="auto">
          <a:xfrm>
            <a:off x="4572000" y="457200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16399" name="Rectangle 16"/>
          <p:cNvSpPr>
            <a:spLocks noChangeArrowheads="1"/>
          </p:cNvSpPr>
          <p:nvPr/>
        </p:nvSpPr>
        <p:spPr bwMode="auto">
          <a:xfrm>
            <a:off x="4191000" y="5257800"/>
            <a:ext cx="18288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6400" name="Text Box 17"/>
          <p:cNvSpPr txBox="1">
            <a:spLocks noChangeArrowheads="1"/>
          </p:cNvSpPr>
          <p:nvPr/>
        </p:nvSpPr>
        <p:spPr bwMode="auto">
          <a:xfrm>
            <a:off x="4648200" y="5410200"/>
            <a:ext cx="6746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</a:t>
            </a:r>
          </a:p>
        </p:txBody>
      </p:sp>
      <p:sp>
        <p:nvSpPr>
          <p:cNvPr id="16401" name="Rectangle 18"/>
          <p:cNvSpPr>
            <a:spLocks noChangeArrowheads="1"/>
          </p:cNvSpPr>
          <p:nvPr/>
        </p:nvSpPr>
        <p:spPr bwMode="auto">
          <a:xfrm>
            <a:off x="4191000" y="5791200"/>
            <a:ext cx="18288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6402" name="Text Box 19"/>
          <p:cNvSpPr txBox="1">
            <a:spLocks noChangeArrowheads="1"/>
          </p:cNvSpPr>
          <p:nvPr/>
        </p:nvSpPr>
        <p:spPr bwMode="auto">
          <a:xfrm>
            <a:off x="4648200" y="59436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16403" name="Rectangle 20"/>
          <p:cNvSpPr>
            <a:spLocks noChangeArrowheads="1"/>
          </p:cNvSpPr>
          <p:nvPr/>
        </p:nvSpPr>
        <p:spPr bwMode="auto">
          <a:xfrm>
            <a:off x="4191000" y="1905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6404" name="Text Box 21"/>
          <p:cNvSpPr txBox="1">
            <a:spLocks noChangeArrowheads="1"/>
          </p:cNvSpPr>
          <p:nvPr/>
        </p:nvSpPr>
        <p:spPr bwMode="auto">
          <a:xfrm>
            <a:off x="4572000" y="2057400"/>
            <a:ext cx="1131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16405" name="21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7DD6943-0820-43A4-A8BE-C461A62AA097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64277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6B67D24B-E051-4B7D-87A0-05C02CC6A7CA}" type="slidenum">
              <a:rPr lang="es-ES"/>
              <a:pPr/>
              <a:t>2</a:t>
            </a:fld>
            <a:endParaRPr lang="es-E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4400" dirty="0" smtClean="0"/>
              <a:t>Licenciatura en Informática Administrativa</a:t>
            </a:r>
            <a:endParaRPr lang="es-ES" sz="4400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Comunicación entre Computadoras 1</a:t>
            </a:r>
            <a:endParaRPr lang="es-MX" dirty="0"/>
          </a:p>
          <a:p>
            <a:r>
              <a:rPr lang="es-MX" dirty="0"/>
              <a:t>M. I. César Enrique Estrada Gutiérrez</a:t>
            </a:r>
          </a:p>
          <a:p>
            <a:pPr algn="r"/>
            <a:r>
              <a:rPr lang="es-MX" dirty="0"/>
              <a:t>Agosto del </a:t>
            </a:r>
            <a:r>
              <a:rPr lang="es-MX" dirty="0" smtClean="0"/>
              <a:t>2016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219200" y="2057400"/>
            <a:ext cx="449580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Describe las reglas para poner y extraer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los bits de los cables que conforman la red.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Medios de Transmisión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Dispositivos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Estructuras de la red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Tipo de señales de los datos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Voltajes, tiempos, conectores, etc.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038600" y="815975"/>
            <a:ext cx="1809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CAPA FÍSICA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2" name="Rectangle 14"/>
          <p:cNvSpPr>
            <a:spLocks noChangeArrowheads="1"/>
          </p:cNvSpPr>
          <p:nvPr/>
        </p:nvSpPr>
        <p:spPr bwMode="auto">
          <a:xfrm>
            <a:off x="6400800" y="4191000"/>
            <a:ext cx="18288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7413" name="Text Box 15"/>
          <p:cNvSpPr txBox="1">
            <a:spLocks noChangeArrowheads="1"/>
          </p:cNvSpPr>
          <p:nvPr/>
        </p:nvSpPr>
        <p:spPr bwMode="auto">
          <a:xfrm>
            <a:off x="6781800" y="43434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17414" name="Line 18"/>
          <p:cNvSpPr>
            <a:spLocks noChangeShapeType="1"/>
          </p:cNvSpPr>
          <p:nvPr/>
        </p:nvSpPr>
        <p:spPr bwMode="auto">
          <a:xfrm>
            <a:off x="5410200" y="2514600"/>
            <a:ext cx="990600" cy="1676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7415" name="Line 19"/>
          <p:cNvSpPr>
            <a:spLocks noChangeShapeType="1"/>
          </p:cNvSpPr>
          <p:nvPr/>
        </p:nvSpPr>
        <p:spPr bwMode="auto">
          <a:xfrm flipH="1">
            <a:off x="4876800" y="4724400"/>
            <a:ext cx="15240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7416" name="Text Box 20"/>
          <p:cNvSpPr txBox="1">
            <a:spLocks noChangeArrowheads="1"/>
          </p:cNvSpPr>
          <p:nvPr/>
        </p:nvSpPr>
        <p:spPr bwMode="auto">
          <a:xfrm>
            <a:off x="8382000" y="42672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17417" name="9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C7F8336-F70F-4901-8B1D-3DA9ED595B77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400111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990600" y="1905000"/>
            <a:ext cx="441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Describe las reglas para convertir el tren de bits en grupos  o frames de datos.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En esta capa se organiza el transito confiable de los datos a través de la red: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Direccionamiento físico del dispositivo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Topología de la red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Notifica a las capas superiores de que hay un error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Reordenamiento de los grupos o frames de datos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Regulación del tráfico de tal manera que el dispositivo receptor no sea saturado </a:t>
            </a:r>
            <a:endParaRPr lang="es-CO" altLang="es-MX" sz="1800" b="0">
              <a:latin typeface="Arial" panose="020B0604020202020204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276600" y="762000"/>
            <a:ext cx="2895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CAPA DE ENLACE</a:t>
            </a:r>
          </a:p>
        </p:txBody>
      </p:sp>
      <p:sp>
        <p:nvSpPr>
          <p:cNvPr id="18436" name="Rectangle 12"/>
          <p:cNvSpPr>
            <a:spLocks noChangeArrowheads="1"/>
          </p:cNvSpPr>
          <p:nvPr/>
        </p:nvSpPr>
        <p:spPr bwMode="auto">
          <a:xfrm>
            <a:off x="6248400" y="4953000"/>
            <a:ext cx="18288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18437" name="Text Box 13"/>
          <p:cNvSpPr txBox="1">
            <a:spLocks noChangeArrowheads="1"/>
          </p:cNvSpPr>
          <p:nvPr/>
        </p:nvSpPr>
        <p:spPr bwMode="auto">
          <a:xfrm>
            <a:off x="6400800" y="5105400"/>
            <a:ext cx="14795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 o ENLACE</a:t>
            </a:r>
          </a:p>
        </p:txBody>
      </p:sp>
      <p:sp>
        <p:nvSpPr>
          <p:cNvPr id="18438" name="Line 18"/>
          <p:cNvSpPr>
            <a:spLocks noChangeShapeType="1"/>
          </p:cNvSpPr>
          <p:nvPr/>
        </p:nvSpPr>
        <p:spPr bwMode="auto">
          <a:xfrm>
            <a:off x="5257800" y="2514600"/>
            <a:ext cx="990600" cy="2438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8439" name="Line 19"/>
          <p:cNvSpPr>
            <a:spLocks noChangeShapeType="1"/>
          </p:cNvSpPr>
          <p:nvPr/>
        </p:nvSpPr>
        <p:spPr bwMode="auto">
          <a:xfrm flipV="1">
            <a:off x="5181600" y="5486400"/>
            <a:ext cx="10668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8440" name="Text Box 20"/>
          <p:cNvSpPr txBox="1">
            <a:spLocks noChangeArrowheads="1"/>
          </p:cNvSpPr>
          <p:nvPr/>
        </p:nvSpPr>
        <p:spPr bwMode="auto">
          <a:xfrm>
            <a:off x="8229600" y="50292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18441" name="9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32BFBC7-CDBE-477E-B1B1-F5D4D7511F89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59241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066800" y="2438400"/>
            <a:ext cx="4648200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Se divide en dos: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Sub-capa MAC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 o  de Control de Acceso al Medio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Define cómo funciona la red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Protocolos de acceso al medio como Ethernet, SONET, etc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Dirección física quemada en el hardware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733800" y="815975"/>
            <a:ext cx="24479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CAPA DE ENLACE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400800" y="4038600"/>
            <a:ext cx="2286000" cy="914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MX" sz="1800">
              <a:latin typeface="Arial" panose="020B0604020202020204" pitchFamily="34" charset="0"/>
            </a:endParaRP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6400800" y="44958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7162800" y="4495800"/>
            <a:ext cx="704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MAC</a:t>
            </a:r>
          </a:p>
        </p:txBody>
      </p:sp>
      <p:sp>
        <p:nvSpPr>
          <p:cNvPr id="19463" name="Line 8"/>
          <p:cNvSpPr>
            <a:spLocks noChangeShapeType="1"/>
          </p:cNvSpPr>
          <p:nvPr/>
        </p:nvSpPr>
        <p:spPr bwMode="auto">
          <a:xfrm>
            <a:off x="5562600" y="3429000"/>
            <a:ext cx="83820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9464" name="Line 9"/>
          <p:cNvSpPr>
            <a:spLocks noChangeShapeType="1"/>
          </p:cNvSpPr>
          <p:nvPr/>
        </p:nvSpPr>
        <p:spPr bwMode="auto">
          <a:xfrm flipV="1">
            <a:off x="5410200" y="4953000"/>
            <a:ext cx="9906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5927725" y="45323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19466" name="10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3A3BF00-E88A-4236-8F21-FA9A44176B41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6079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219200" y="2286000"/>
            <a:ext cx="4495800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Sub-capa LLC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 o Control Lógico del Enlace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spcBef>
                <a:spcPct val="0"/>
              </a:spcBef>
              <a:buFontTx/>
              <a:buNone/>
            </a:pPr>
            <a:endParaRPr lang="es-CO" altLang="es-MX" sz="1800" b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CO" altLang="es-MX" sz="1800" b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CO" altLang="es-MX" sz="1800" b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CO" altLang="es-MX" sz="1800" b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Estable y mantiene el enlace de datos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Sincroniza los frames o grupos de datos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Controla el flujo y el chequeo de errores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886200" y="663575"/>
            <a:ext cx="24479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CAPA DE ENLACE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629400" y="3657600"/>
            <a:ext cx="1828800" cy="6096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6629400" y="4267200"/>
            <a:ext cx="18288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7162800" y="3810000"/>
            <a:ext cx="628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LLC</a:t>
            </a: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5029200" y="2667000"/>
            <a:ext cx="16002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0488" name="Line 10"/>
          <p:cNvSpPr>
            <a:spLocks noChangeShapeType="1"/>
          </p:cNvSpPr>
          <p:nvPr/>
        </p:nvSpPr>
        <p:spPr bwMode="auto">
          <a:xfrm flipH="1">
            <a:off x="5486400" y="4800600"/>
            <a:ext cx="11430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0489" name="Text Box 11"/>
          <p:cNvSpPr txBox="1">
            <a:spLocks noChangeArrowheads="1"/>
          </p:cNvSpPr>
          <p:nvPr/>
        </p:nvSpPr>
        <p:spPr bwMode="auto">
          <a:xfrm>
            <a:off x="5927725" y="43799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0490" name="10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D7E7E7D-E41F-49D0-AB97-8263A5F9CFFC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10106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143000" y="1752600"/>
            <a:ext cx="4343400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En esta capa se define la dirección de la red, que es diferente a la dirección MAC establecida en la capa anterior.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En el protocolo de Internet IP se utiliza esta dirección para enlazar las direcciones del sistema que envía con el que recibe.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Los enrutadores utilizan esta dirección de red para organizar el tránsito de los paquetes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Hay mucha actividad de hardware y equipos sobre esta capa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886200" y="739775"/>
            <a:ext cx="2008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CAPA DE  RED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477000" y="3429000"/>
            <a:ext cx="1981200" cy="6096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7086600" y="3581400"/>
            <a:ext cx="66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334000" y="2133600"/>
            <a:ext cx="114300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 flipH="1">
            <a:off x="4953000" y="4038600"/>
            <a:ext cx="1524000" cy="1828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7375525" y="41513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21513" name="9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5DFF4A9-721B-46D0-B0F5-0DA4E8F38FE1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69930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143000" y="2057400"/>
            <a:ext cx="4038600" cy="411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 la encargada de organizar el  movimiento de datos desde el punto A al B.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Los grupos de datos o frames se convierten en datagramas: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Interconexión de redes: dirección lógica, trayectorias, conmutación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Enrutamiento: selección de las direcciones exactas de envío y llegado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Control de la red: Control de flujo 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886200" y="739775"/>
            <a:ext cx="19383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CAPA DE RED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6019800" y="2514600"/>
            <a:ext cx="2286000" cy="6096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781800" y="2667000"/>
            <a:ext cx="66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 flipH="1">
            <a:off x="4572000" y="2514600"/>
            <a:ext cx="137160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535" name="Line 8"/>
          <p:cNvSpPr>
            <a:spLocks noChangeShapeType="1"/>
          </p:cNvSpPr>
          <p:nvPr/>
        </p:nvSpPr>
        <p:spPr bwMode="auto">
          <a:xfrm flipH="1">
            <a:off x="4724400" y="3200400"/>
            <a:ext cx="1295400" cy="2514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2536" name="Text Box 9"/>
          <p:cNvSpPr txBox="1">
            <a:spLocks noChangeArrowheads="1"/>
          </p:cNvSpPr>
          <p:nvPr/>
        </p:nvSpPr>
        <p:spPr bwMode="auto">
          <a:xfrm>
            <a:off x="8382000" y="25908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22537" name="9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4B73026-7E19-488E-AE7C-48CC4D29961E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50096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219200" y="2209800"/>
            <a:ext cx="419100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Organiza los datos en segmentos para su transporte por la red.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En esta capa: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Se controla el flujo de información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Se multiplexan  los datos de varias fuentes de información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Se utilizan varios mecanismos para establecer una transmisión libre de error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514600" y="762000"/>
            <a:ext cx="3810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CAPA DE TRANSPORTE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6400800" y="2667000"/>
            <a:ext cx="19050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 flipH="1">
            <a:off x="4876800" y="2667000"/>
            <a:ext cx="144780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 flipH="1">
            <a:off x="4953000" y="3276600"/>
            <a:ext cx="1447800" cy="1981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6477000" y="2743200"/>
            <a:ext cx="1758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8382000" y="27432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3561" name="9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E664DF2-DA70-4F2B-99CB-324D9E6D8DB5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415924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219200" y="2209800"/>
            <a:ext cx="4572000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Organiza los datos en segmentos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Direccionamiento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Control de transporte: segmentación, control de flujo y chequeo de errores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Internet utiliza los protocolos TCP y UDP de esta capa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TCP: Protocolo de control de transmisión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UDP: Protocolo de los datagramas del usuario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048000" y="685800"/>
            <a:ext cx="3154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CAPA DE TRANSPORTE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172200" y="2209800"/>
            <a:ext cx="20574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H="1">
            <a:off x="4800600" y="2209800"/>
            <a:ext cx="121920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flipH="1">
            <a:off x="5486400" y="2819400"/>
            <a:ext cx="685800" cy="2743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6324600" y="2362200"/>
            <a:ext cx="1758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8305800" y="22860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4585" name="9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8EF352E-5A9E-44C5-AC6D-32FE8A6873FD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04381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066800" y="2362200"/>
            <a:ext cx="388620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Esta capa establece, administra y termina las sesiones de comunicación entre dispositivos.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Una sesión de comunicación consta de solicitud de servicio  y respuesta al servicio entre dos aplicaciones.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Protocolos de esta capa conocidos: Apple Talk, ZIP ( Protocolo de Información de Zona)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505200" y="685800"/>
            <a:ext cx="23606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CAPA DE SESIÓN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019800" y="2209800"/>
            <a:ext cx="2057400" cy="6858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25605" name="Line 6"/>
          <p:cNvSpPr>
            <a:spLocks noChangeShapeType="1"/>
          </p:cNvSpPr>
          <p:nvPr/>
        </p:nvSpPr>
        <p:spPr bwMode="auto">
          <a:xfrm flipH="1">
            <a:off x="4648200" y="2209800"/>
            <a:ext cx="12954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5606" name="Line 7"/>
          <p:cNvSpPr>
            <a:spLocks noChangeShapeType="1"/>
          </p:cNvSpPr>
          <p:nvPr/>
        </p:nvSpPr>
        <p:spPr bwMode="auto">
          <a:xfrm flipH="1">
            <a:off x="4724400" y="2971800"/>
            <a:ext cx="1219200" cy="2514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5607" name="Text Box 8"/>
          <p:cNvSpPr txBox="1">
            <a:spLocks noChangeArrowheads="1"/>
          </p:cNvSpPr>
          <p:nvPr/>
        </p:nvSpPr>
        <p:spPr bwMode="auto">
          <a:xfrm>
            <a:off x="6553200" y="2362200"/>
            <a:ext cx="1047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25608" name="Text Box 9"/>
          <p:cNvSpPr txBox="1">
            <a:spLocks noChangeArrowheads="1"/>
          </p:cNvSpPr>
          <p:nvPr/>
        </p:nvSpPr>
        <p:spPr bwMode="auto">
          <a:xfrm>
            <a:off x="8229600" y="23622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609" name="9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D6D0AD9-8DD5-4717-8132-6B7D9B7F3D9C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49290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143000" y="1905000"/>
            <a:ext cx="45720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Esta capa convierte la información de la Aplicación que se pretende enviar a un formato que lo pueda entender la fuente que recibe.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Entre los formatos mas usados están: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Texto en ASCII o en EBCDIC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Compresión de datos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Compresión de video MPEG-2 y MPEG-4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Formato JPEG, etc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2400" b="0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124200" y="762000"/>
            <a:ext cx="3422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CAPA DE PRESENTACIÓN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172200" y="2057400"/>
            <a:ext cx="21336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248400" y="2133600"/>
            <a:ext cx="2000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H="1">
            <a:off x="5257800" y="2057400"/>
            <a:ext cx="8382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 flipH="1">
            <a:off x="5486400" y="2667000"/>
            <a:ext cx="609600" cy="2590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6632" name="Text Box 22"/>
          <p:cNvSpPr txBox="1">
            <a:spLocks noChangeArrowheads="1"/>
          </p:cNvSpPr>
          <p:nvPr/>
        </p:nvSpPr>
        <p:spPr bwMode="auto">
          <a:xfrm>
            <a:off x="7070725" y="29321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MX" sz="1800">
              <a:latin typeface="Arial" panose="020B0604020202020204" pitchFamily="34" charset="0"/>
            </a:endParaRPr>
          </a:p>
        </p:txBody>
      </p:sp>
      <p:sp>
        <p:nvSpPr>
          <p:cNvPr id="26633" name="Text Box 23"/>
          <p:cNvSpPr txBox="1">
            <a:spLocks noChangeArrowheads="1"/>
          </p:cNvSpPr>
          <p:nvPr/>
        </p:nvSpPr>
        <p:spPr bwMode="auto">
          <a:xfrm>
            <a:off x="8382000" y="21336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26634" name="10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1172881-073E-460F-8CDF-8DC3C81AB348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73550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Objetivo</a:t>
            </a:r>
            <a:endParaRPr lang="es-ES" smtClean="0"/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2400" dirty="0"/>
              <a:t>La presente Unidad de Aprendizaje tiene como finalidad introducir al discente en el ámbito de las comunicaciones y redes computacionales, aportándole elementos de criterio que le permitan identificar su estructura, los aspectos relevantes de la comunicación y tecnologías utilizadas para ello.</a:t>
            </a:r>
          </a:p>
          <a:p>
            <a:endParaRPr lang="es-ES" sz="2400" dirty="0" smtClean="0"/>
          </a:p>
        </p:txBody>
      </p:sp>
    </p:spTree>
    <p:extLst>
      <p:ext uri="{BB962C8B-B14F-4D97-AF65-F5344CB8AC3E}">
        <p14:creationId xmlns:p14="http://schemas.microsoft.com/office/powerpoint/2010/main" val="98757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219200" y="1905000"/>
            <a:ext cx="38862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  la capa mas cercana al usuario del sistema.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Esta capa interactúa con las aplicaciones de software que requieran comunicaciones con otros sistemas.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Las tareas básicas son: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Identificación de los otros sistemas que recibirán la información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Identificación de la existencia de recursos para la comunicación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Sincronización general de la transmisión</a:t>
            </a:r>
            <a:r>
              <a:rPr lang="en-US" altLang="es-MX" sz="1100" b="0"/>
              <a:t> </a:t>
            </a:r>
            <a:endParaRPr lang="en-US" altLang="es-MX" sz="2400" b="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200400" y="762000"/>
            <a:ext cx="3352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CAPA DE APLICACIÓN</a:t>
            </a: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096000" y="2209800"/>
            <a:ext cx="22098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477000" y="2286000"/>
            <a:ext cx="160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>
            <a:off x="4267200" y="2286000"/>
            <a:ext cx="16002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 flipH="1">
            <a:off x="4572000" y="2819400"/>
            <a:ext cx="1447800" cy="3352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8382000" y="22860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7657" name="9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1089C94-DED0-4D4E-AEAB-85C9B249144E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33628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143000" y="2438400"/>
            <a:ext cx="449580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Algunos protocolos de esta capa son: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FTP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:  Protocolo de Transferencia  de archivos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SMTP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: Protocolo Simple de Transferencia de correo</a:t>
            </a:r>
            <a:r>
              <a:rPr lang="en-US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Telnet, etc.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276600" y="762000"/>
            <a:ext cx="29829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CAPA DE APLICACIÓN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943600" y="2286000"/>
            <a:ext cx="16002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6477000" y="3200400"/>
            <a:ext cx="1828800" cy="13716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28678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E56BFF9-17C8-4AF9-93FC-9B6AF8C0C8CE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420293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971800" y="914400"/>
            <a:ext cx="3868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</a:rPr>
              <a:t>EJEMPLOS DE PROTOCOLOS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524000" y="1981200"/>
            <a:ext cx="6934200" cy="41910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133600"/>
            <a:ext cx="6348413" cy="388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E9F91E9-13FA-4FD0-9DB6-4CE256589948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78288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438400" y="457200"/>
            <a:ext cx="5029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FORMATOS DE LA INFORMACIÓN</a:t>
            </a: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2400" b="0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990600" y="1600200"/>
            <a:ext cx="3581400" cy="491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400">
                <a:latin typeface="Arial" panose="020B0604020202020204" pitchFamily="34" charset="0"/>
                <a:cs typeface="Arial" panose="020B0604020202020204" pitchFamily="34" charset="0"/>
              </a:rPr>
              <a:t>Los datos y la información de control que se mueven a través del modelo OSI tienen varias representaciones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FRAME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 una unidad de información cuyas fuentes de envío y recepción pertenecen a la capa de ENLACE o LINK.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Está compuesto por un encabezamiento (header) y una cola (trailer) con información para la capa de ENLACE del destinatario. Además,  lleva los datos de la capa inmediatamente superior.</a:t>
            </a:r>
            <a:endParaRPr lang="en-US" altLang="es-MX" sz="1800" b="0">
              <a:latin typeface="Arial" panose="020B0604020202020204" pitchFamily="34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4572000" y="2514600"/>
            <a:ext cx="4191000" cy="28194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667000"/>
            <a:ext cx="3719513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7F7DAF-84C0-4D54-93C0-342B966E57B9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66706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895600" y="762000"/>
            <a:ext cx="4362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FORMATOS DE LA INFORMACIÓN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990600" y="1295400"/>
            <a:ext cx="2895600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PACKET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 una unidad de información cuyas fuentes de envío y recepción pertenecen a la capa de RED.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Está compuesto por un encabezamiento (header) y una cola (trailer) con información para la capa de RED del destinatario. Además,  lleva los datos de la capa inmediatamente superior.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962400" y="2514600"/>
            <a:ext cx="4724400" cy="27432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90800"/>
            <a:ext cx="4572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BF212C4-BD53-4B52-8DBB-B16D76FA6F4A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97906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2743200" y="685800"/>
            <a:ext cx="4362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FORMATOS DE LA INFORMACIÓN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143000" y="2057400"/>
            <a:ext cx="4114800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DATAGRAMA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Se refiere a una unidad de información cuya fuente y destino pertenecen a la capa de RED y se transmiten por un tipo de red sin conexión permanente (connectionless).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SEGMENTO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Se refiere a una unidad de información cuya fuente y destino pertenecen a la capa de TRANSPORTE</a:t>
            </a:r>
            <a:r>
              <a:rPr lang="es-CO" altLang="es-MX" sz="1200" b="0">
                <a:cs typeface="Times New Roman" panose="02020603050405020304" pitchFamily="18" charset="0"/>
              </a:rPr>
              <a:t>.</a:t>
            </a:r>
            <a:r>
              <a:rPr lang="en-US" altLang="es-MX" sz="1100" b="0"/>
              <a:t> </a:t>
            </a:r>
            <a:endParaRPr lang="en-US" altLang="es-MX" sz="2400" b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5791200" y="2819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172200" y="2971800"/>
            <a:ext cx="1393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5791200" y="3352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6172200" y="3505200"/>
            <a:ext cx="76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5791200" y="3886200"/>
            <a:ext cx="1828800" cy="5334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172200" y="40386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5791200" y="4419600"/>
            <a:ext cx="1828800" cy="5334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6172200" y="457200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5791200" y="4953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6172200" y="5105400"/>
            <a:ext cx="6746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</a:t>
            </a: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5791200" y="5486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6172200" y="56388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5791200" y="2286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6172200" y="2438400"/>
            <a:ext cx="1131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32786" name="18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8828A7C-6A75-450B-802C-410AE46E59E5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37563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743200" y="838200"/>
            <a:ext cx="4362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FORMATOS DE LA INFORMACIÓN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219200" y="2590800"/>
            <a:ext cx="44958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MENSAJE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 una unidad de información cuya fuente y destino existen mas arriba de la capa de RED, por lo general pertenece a la de APLICACIÓN.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6096000" y="2743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6477000" y="2895600"/>
            <a:ext cx="1393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6096000" y="32766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477000" y="3429000"/>
            <a:ext cx="76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6096000" y="3810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477000" y="39624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6096000" y="4343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6477000" y="449580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6096000" y="4876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6477000" y="5029200"/>
            <a:ext cx="6746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</a:t>
            </a:r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6096000" y="5410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6477000" y="55626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6096000" y="2209800"/>
            <a:ext cx="1828800" cy="5334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6477000" y="2362200"/>
            <a:ext cx="1131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33810" name="18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54D032B-7FE9-49FF-9459-D2EE09141223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36011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895600" y="762000"/>
            <a:ext cx="4362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FORMATOS DE LA INFORMACIÓN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066800" y="1752600"/>
            <a:ext cx="4572000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CELDA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 una unidad de información de ancho fijo, cuya fuente y destino pertenecen a la capa de ENLACE o LINK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Está compuesta por: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Encabezamiento (header)  de 5 bytes con información de control para la capa de ENLACE del sistema de destino.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Carga de datos (payload) de 48 bytes con información de la capa inmediatamente superior.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6172200" y="2743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6553200" y="2895600"/>
            <a:ext cx="1393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6172200" y="32766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6553200" y="3429000"/>
            <a:ext cx="76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6172200" y="3810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6553200" y="39624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6172200" y="4343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6553200" y="449580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6172200" y="4876800"/>
            <a:ext cx="1828800" cy="5334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6553200" y="5029200"/>
            <a:ext cx="6746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</a:t>
            </a:r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6172200" y="5410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6553200" y="55626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6172200" y="2209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6553200" y="2362200"/>
            <a:ext cx="1131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34834" name="18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7E0188F-65F8-4848-B15C-434431FA3CD7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11738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2667000" y="685800"/>
            <a:ext cx="4362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FORMATOS DE LA INFORMACIÓN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1143000" y="2286000"/>
            <a:ext cx="381000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El modelo de la celda se usa en ambientes conmutados de comunicaciones como: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ATM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 (Asynchronous Transfer Mode): Modo de Trasferencia de datos Asincrónica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SMDS</a:t>
            </a: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( Switched Multimegabits Data Service): Servicio de datos conmutados a velocidad de multimegabits.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6248400" y="3276600"/>
            <a:ext cx="2438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5105400" y="3276600"/>
            <a:ext cx="1143000" cy="6858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6248400" y="43434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CELDA</a:t>
            </a:r>
          </a:p>
        </p:txBody>
      </p:sp>
      <p:sp>
        <p:nvSpPr>
          <p:cNvPr id="35847" name="7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F16A760-8BD7-4E12-B4C6-3709212F6B46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54670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219200" y="2133600"/>
            <a:ext cx="4572000" cy="311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Son direcciones a nivel de la capa  de </a:t>
            </a: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ENLACE 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que permiten identificar y direccionar dispositivos de hardware del sistema.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Las direcciones </a:t>
            </a: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MAC</a:t>
            </a: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 son únicas para cada interfaz de la red. Tiene 48 bits: los primeros 24 bits identifican al fabricante y son asignados por el IEEE. Los 24 últimos bits pueden ser la serie u otro dato del fabricante.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667000" y="533400"/>
            <a:ext cx="4572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DIRECCIONAMIENTO MAC</a:t>
            </a: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Media Acces Control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209800" y="5562600"/>
            <a:ext cx="1676400" cy="381000"/>
          </a:xfrm>
          <a:prstGeom prst="rect">
            <a:avLst/>
          </a:prstGeom>
          <a:solidFill>
            <a:srgbClr val="D4D74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24 BITS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886200" y="5562600"/>
            <a:ext cx="1676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24 BITS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5638800" y="2971800"/>
            <a:ext cx="2895600" cy="16764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6871" name="Text Box 9"/>
          <p:cNvSpPr txBox="1">
            <a:spLocks noChangeArrowheads="1"/>
          </p:cNvSpPr>
          <p:nvPr/>
        </p:nvSpPr>
        <p:spPr bwMode="auto">
          <a:xfrm>
            <a:off x="1431925" y="6132513"/>
            <a:ext cx="1670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FABRICANTE</a:t>
            </a:r>
          </a:p>
        </p:txBody>
      </p:sp>
      <p:sp>
        <p:nvSpPr>
          <p:cNvPr id="36872" name="Line 10"/>
          <p:cNvSpPr>
            <a:spLocks noChangeShapeType="1"/>
          </p:cNvSpPr>
          <p:nvPr/>
        </p:nvSpPr>
        <p:spPr bwMode="auto">
          <a:xfrm flipV="1">
            <a:off x="2971800" y="6019800"/>
            <a:ext cx="2286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pic>
        <p:nvPicPr>
          <p:cNvPr id="36873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048000"/>
            <a:ext cx="2801938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4" name="Text Box 12"/>
          <p:cNvSpPr txBox="1">
            <a:spLocks noChangeArrowheads="1"/>
          </p:cNvSpPr>
          <p:nvPr/>
        </p:nvSpPr>
        <p:spPr bwMode="auto">
          <a:xfrm>
            <a:off x="5715000" y="3048000"/>
            <a:ext cx="704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MAC</a:t>
            </a:r>
          </a:p>
        </p:txBody>
      </p:sp>
      <p:sp>
        <p:nvSpPr>
          <p:cNvPr id="36875" name="11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E44CAA0-E61C-49F7-9B81-E3A18F4C8BFF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39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82544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4435B-D6A3-4D3B-AA4E-60799DA83D3B}" type="slidenum">
              <a:rPr lang="es-ES"/>
              <a:pPr/>
              <a:t>4</a:t>
            </a:fld>
            <a:endParaRPr lang="es-E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Temario (I)</a:t>
            </a:r>
            <a:endParaRPr lang="es-E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dirty="0"/>
              <a:t>1.	Introducción a las Redes de Comunicación</a:t>
            </a:r>
          </a:p>
          <a:p>
            <a:pPr>
              <a:lnSpc>
                <a:spcPct val="90000"/>
              </a:lnSpc>
            </a:pPr>
            <a:r>
              <a:rPr lang="es-MX" dirty="0"/>
              <a:t>2.	Interconectividad de redes</a:t>
            </a:r>
          </a:p>
          <a:p>
            <a:pPr>
              <a:lnSpc>
                <a:spcPct val="90000"/>
              </a:lnSpc>
            </a:pPr>
            <a:endParaRPr lang="es-MX" dirty="0"/>
          </a:p>
          <a:p>
            <a:pPr>
              <a:lnSpc>
                <a:spcPct val="90000"/>
              </a:lnSpc>
            </a:pPr>
            <a:r>
              <a:rPr lang="es-MX" dirty="0"/>
              <a:t>3.	Enlace de datos</a:t>
            </a:r>
          </a:p>
          <a:p>
            <a:pPr>
              <a:lnSpc>
                <a:spcPct val="90000"/>
              </a:lnSpc>
            </a:pPr>
            <a:endParaRPr lang="es-MX" dirty="0"/>
          </a:p>
          <a:p>
            <a:pPr>
              <a:lnSpc>
                <a:spcPct val="90000"/>
              </a:lnSpc>
            </a:pPr>
            <a:r>
              <a:rPr lang="es-MX" dirty="0"/>
              <a:t>4.	Esquemas de direccionamiento</a:t>
            </a:r>
          </a:p>
          <a:p>
            <a:pPr>
              <a:lnSpc>
                <a:spcPct val="90000"/>
              </a:lnSpc>
            </a:pPr>
            <a:endParaRPr lang="es-MX" dirty="0"/>
          </a:p>
          <a:p>
            <a:pPr>
              <a:lnSpc>
                <a:spcPct val="90000"/>
              </a:lnSpc>
            </a:pPr>
            <a:r>
              <a:rPr lang="es-MX" dirty="0"/>
              <a:t>5.	Servicios de red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143000" y="1905000"/>
            <a:ext cx="4648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Una red LAN opera sobre las dos capas inferiores del  modelo OSI.</a:t>
            </a:r>
            <a:r>
              <a:rPr lang="en-US" altLang="es-MX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667000" y="762000"/>
            <a:ext cx="4238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PROTOCOLOS DE UNA RED LAN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600200" y="2895600"/>
            <a:ext cx="6553200" cy="34290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0"/>
            <a:ext cx="640080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CCFB1D0-6B03-4293-A41A-B97D7150475D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40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6840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143000" y="1752600"/>
            <a:ext cx="3810000" cy="466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ETHERNET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s-MX" sz="1800">
                <a:latin typeface="Arial" panose="020B0604020202020204" pitchFamily="34" charset="0"/>
                <a:cs typeface="Arial" panose="020B0604020202020204" pitchFamily="34" charset="0"/>
              </a:rPr>
              <a:t>CSMA/CD</a:t>
            </a:r>
            <a:r>
              <a:rPr lang="en-US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: Carrier Sense Múltiple Acces Collision Detect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: Detección de Portadora. ¨Escuchar antes de Hablar¨.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: ¨Todos pueden hablar...mientras la red esté libre¨.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CD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: ¨Todos los dispositivos son informados de que hay una colisión¨.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Los dispositivos en colisión abortan la transmisión y esperan un tiempo prudencial para reiniciar.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590800" y="533400"/>
            <a:ext cx="457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METODO DE ACCESO AL MEDIO 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066800" y="990600"/>
            <a:ext cx="78263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MX" sz="1400">
                <a:latin typeface="Arial" panose="020B0604020202020204" pitchFamily="34" charset="0"/>
                <a:cs typeface="Arial" panose="020B0604020202020204" pitchFamily="34" charset="0"/>
              </a:rPr>
              <a:t>Como varios sistemas intentar usar el mismo medio se requiere un método de contención.</a:t>
            </a:r>
            <a:endParaRPr lang="en-US" altLang="es-MX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4876800" y="3200400"/>
            <a:ext cx="3810000" cy="19050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317875"/>
            <a:ext cx="3527425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7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5FBC224-D123-4D3A-AE0F-7FDD13F4778E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41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39242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066800" y="1600200"/>
            <a:ext cx="4648200" cy="466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DESVENTAJA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El sistema de contención descrito hace que la red se degrade mucho en velocidad. Cuanto mas ocupada esté la red mas colisiones hay.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Este método CSMA/CD es half-duplex. En otras palabras cuando un dispositivo envía información, no puede recibir al mismo tiempo. 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SOLUCIÓN</a:t>
            </a: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: Por medio de Switches segmentar la red en pequeñas redes o dominios de colisión. Si la red está conectada a la salida del switche es full-duplex.</a:t>
            </a:r>
            <a:r>
              <a:rPr lang="en-US" altLang="es-MX" sz="1100" b="0"/>
              <a:t> </a:t>
            </a:r>
            <a:endParaRPr lang="en-US" altLang="es-MX" sz="2400" b="0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810000" y="762000"/>
            <a:ext cx="15573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ETHERNET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6172200" y="2667000"/>
            <a:ext cx="13716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6705600" y="3505200"/>
            <a:ext cx="1676400" cy="14478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39942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95585DA-4AC1-4A5B-A0A8-32FCE9E2EC0D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42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00206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1524000" y="762000"/>
            <a:ext cx="6705600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600" b="0">
                <a:latin typeface="Arial" panose="020B0604020202020204" pitchFamily="34" charset="0"/>
                <a:cs typeface="Arial" panose="020B0604020202020204" pitchFamily="34" charset="0"/>
              </a:rPr>
              <a:t>El protocolo básico para la transmisión de datos en una red ETHERNET entre dos o mas dispositivos conectados a ella es el TCP/IP.</a:t>
            </a:r>
            <a:endParaRPr lang="en-US" altLang="es-MX" sz="2400" b="0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1219200" y="1981200"/>
            <a:ext cx="411480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MX" sz="2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IP: Protocolo de Interent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Proporciona  el envío de datagramas en una red sin necesidad de conexión existente y sin garantía de entrega.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Opera a nivel de la capa de RED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Direcciona lógicamente la red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Conmutación de paquetes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Selección dinámica de las rutas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Ordenamiento secuencial de los datagramas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657600" y="304800"/>
            <a:ext cx="18208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PROTOCOLO</a:t>
            </a: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6172200" y="2743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6553200" y="2895600"/>
            <a:ext cx="1393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6172200" y="32766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6553200" y="3429000"/>
            <a:ext cx="76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6172200" y="38100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6553200" y="39624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6172200" y="4343400"/>
            <a:ext cx="1828800" cy="5334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6553200" y="449580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6172200" y="4876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6553200" y="5029200"/>
            <a:ext cx="6746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</a:t>
            </a:r>
          </a:p>
        </p:txBody>
      </p:sp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6172200" y="5410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6553200" y="55626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6172200" y="2209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6553200" y="2362200"/>
            <a:ext cx="1131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40979" name="19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A32BE11-2CEE-4907-8C31-9BEC792F4560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43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009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143000" y="1752600"/>
            <a:ext cx="46482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MX" sz="1200" b="0"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Trabaja conjuntamente con IP para mover paquetes de datos a través de la red.</a:t>
            </a:r>
            <a:endParaRPr lang="en-US" altLang="es-MX" sz="2400" b="0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143000" y="3048000"/>
            <a:ext cx="4648200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MX" sz="1100" b="0"/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Opera a nivel de la capa de TRANSPORTE</a:t>
            </a:r>
            <a:endParaRPr lang="en-US" altLang="es-MX" sz="1800" b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Proporciona la conexión de computador a computador</a:t>
            </a:r>
            <a:endParaRPr lang="en-US" altLang="es-MX" sz="1800" b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Chequea los errores</a:t>
            </a:r>
            <a:endParaRPr lang="en-US" altLang="es-MX" sz="1800" b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Organiza la conexión y desconexión</a:t>
            </a:r>
            <a:endParaRPr lang="en-US" altLang="es-MX" sz="1800" b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Genera señales de ¨Aceptación¨</a:t>
            </a:r>
            <a:endParaRPr lang="en-US" altLang="es-MX" sz="1800" b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Realiza control del flujo</a:t>
            </a:r>
            <a:r>
              <a:rPr lang="en-US" altLang="es-MX" sz="1100" b="0"/>
              <a:t> </a:t>
            </a:r>
            <a:endParaRPr lang="en-US" altLang="es-MX" sz="2400" b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362200" y="838200"/>
            <a:ext cx="53197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TCP: Protocolo de Control de Transmisión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6172200" y="2743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6553200" y="2895600"/>
            <a:ext cx="1393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PRESENTACIÓN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6172200" y="32766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6553200" y="3429000"/>
            <a:ext cx="760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6172200" y="3810000"/>
            <a:ext cx="1828800" cy="5334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6553200" y="39624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6172200" y="4343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6553200" y="449580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6172200" y="4876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6553200" y="5029200"/>
            <a:ext cx="6746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UNION</a:t>
            </a:r>
          </a:p>
        </p:txBody>
      </p:sp>
      <p:sp>
        <p:nvSpPr>
          <p:cNvPr id="41999" name="Rectangle 15"/>
          <p:cNvSpPr>
            <a:spLocks noChangeArrowheads="1"/>
          </p:cNvSpPr>
          <p:nvPr/>
        </p:nvSpPr>
        <p:spPr bwMode="auto">
          <a:xfrm>
            <a:off x="6172200" y="5410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6553200" y="55626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6172200" y="2209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6553200" y="2362200"/>
            <a:ext cx="1131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APLICACIÓN</a:t>
            </a:r>
          </a:p>
        </p:txBody>
      </p:sp>
      <p:sp>
        <p:nvSpPr>
          <p:cNvPr id="42003" name="19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BF4085A-C22F-49C5-A9C1-0F326DE1E497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40431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1143000" y="1905000"/>
            <a:ext cx="2895600" cy="42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MX" sz="20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En una red IP, a cada dispositivo de interfaz se le asigna una dirección IP de 4 bytes o 32 bits.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 diferente a la dirección MAC de  los dispositivos de hardware.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Esta dirección está compuesta  por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Dirección de Red (netid) y 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Dirección de Host (hostid)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124200" y="762000"/>
            <a:ext cx="3092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DIRECCIONAMIENTO IP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5410200" y="4114800"/>
            <a:ext cx="990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6477000" y="4114800"/>
            <a:ext cx="990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7543800" y="4114800"/>
            <a:ext cx="990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4343400" y="4114800"/>
            <a:ext cx="990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4419600" y="4114800"/>
            <a:ext cx="814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400">
                <a:latin typeface="Arial" panose="020B0604020202020204" pitchFamily="34" charset="0"/>
              </a:rPr>
              <a:t>4 Bytes</a:t>
            </a: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5486400" y="4114800"/>
            <a:ext cx="814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400">
                <a:latin typeface="Arial" panose="020B0604020202020204" pitchFamily="34" charset="0"/>
              </a:rPr>
              <a:t>4 Bytes</a:t>
            </a: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6629400" y="4114800"/>
            <a:ext cx="814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400">
                <a:latin typeface="Arial" panose="020B0604020202020204" pitchFamily="34" charset="0"/>
              </a:rPr>
              <a:t>4 Bytes</a:t>
            </a: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7620000" y="4114800"/>
            <a:ext cx="814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400">
                <a:latin typeface="Arial" panose="020B0604020202020204" pitchFamily="34" charset="0"/>
              </a:rPr>
              <a:t>4 Bytes</a:t>
            </a:r>
          </a:p>
        </p:txBody>
      </p:sp>
      <p:sp>
        <p:nvSpPr>
          <p:cNvPr id="43020" name="Line 12"/>
          <p:cNvSpPr>
            <a:spLocks noChangeShapeType="1"/>
          </p:cNvSpPr>
          <p:nvPr/>
        </p:nvSpPr>
        <p:spPr bwMode="auto">
          <a:xfrm flipH="1">
            <a:off x="4343400" y="47244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43021" name="Line 13"/>
          <p:cNvSpPr>
            <a:spLocks noChangeShapeType="1"/>
          </p:cNvSpPr>
          <p:nvPr/>
        </p:nvSpPr>
        <p:spPr bwMode="auto">
          <a:xfrm>
            <a:off x="7010400" y="4724400"/>
            <a:ext cx="152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6096000" y="4648200"/>
            <a:ext cx="6667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32 bits</a:t>
            </a:r>
          </a:p>
        </p:txBody>
      </p:sp>
      <p:sp>
        <p:nvSpPr>
          <p:cNvPr id="43023" name="1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2B28D1F-4F0D-466E-AC5F-529761967DAB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45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14191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1066800" y="1676400"/>
            <a:ext cx="3429000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Hay 5 clases de direcciones IP: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CLASE A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Compuesta por  8 bits para el netid y 24 bits para el host id.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Rango: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Netid = 1 a 127, 126 redes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Hostid = 0.0.0 a 255.255.255 o 16777214 hosts.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Aplicación: Para redes con gran número de Hosts. Por ejemplo una gran red Nacional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s-MX" sz="1800" b="0">
                <a:latin typeface="Arial" panose="020B0604020202020204" pitchFamily="34" charset="0"/>
              </a:rPr>
              <a:t>10.0.0.0 Privada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2438400" y="533400"/>
            <a:ext cx="457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DIRECCIONAMIENTO IP 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4495800" y="3048000"/>
            <a:ext cx="4191000" cy="20574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124200"/>
            <a:ext cx="38862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B6A6A6C-1D14-4586-B786-0828861FF2C4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46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2261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990600" y="1219200"/>
            <a:ext cx="3124200" cy="535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CLASE B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Compuesta por 16 bits para el netid y 16 bits para el hostid.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Rango: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Netid = 128.0 a 191.255 o 16382 redes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Hostid = 0.0 a 255.255 o 65534 hosts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Aplicación: Para ambientes con equilibrio entre el número de  redes y de hosts.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s-MX" sz="1800" b="0">
                <a:latin typeface="Arial" panose="020B0604020202020204" pitchFamily="34" charset="0"/>
              </a:rPr>
              <a:t>Privada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s-MX" sz="1800" b="0">
                <a:latin typeface="Arial" panose="020B0604020202020204" pitchFamily="34" charset="0"/>
              </a:rPr>
              <a:t>172.16.0.0-172.31.255.255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971800" y="685800"/>
            <a:ext cx="3092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DIRECCIONAMIENTO IP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4495800" y="3048000"/>
            <a:ext cx="4191000" cy="20574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124200"/>
            <a:ext cx="38862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C60478D-C52A-4649-8293-088A273D45D8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47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46584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3200400" y="838200"/>
            <a:ext cx="3092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DIRECCIONAMIENTO IP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1042988" y="1071563"/>
            <a:ext cx="3200400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 dirty="0">
                <a:latin typeface="Arial" panose="020B0604020202020204" pitchFamily="34" charset="0"/>
                <a:cs typeface="Arial" panose="020B0604020202020204" pitchFamily="34" charset="0"/>
              </a:rPr>
              <a:t>CLASE C</a:t>
            </a:r>
            <a:endParaRPr lang="en-US" altLang="es-MX" sz="18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Compuesta por </a:t>
            </a:r>
            <a:r>
              <a:rPr lang="es-CO" altLang="es-MX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24 </a:t>
            </a: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bits para el </a:t>
            </a:r>
            <a:r>
              <a:rPr lang="es-CO" altLang="es-MX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netid</a:t>
            </a: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 y 8 bits para el </a:t>
            </a:r>
            <a:r>
              <a:rPr lang="es-CO" altLang="es-MX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hostid</a:t>
            </a:r>
            <a:endParaRPr lang="en-US" altLang="es-MX" sz="1800" b="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Rango:</a:t>
            </a:r>
            <a:endParaRPr lang="en-US" altLang="es-MX" sz="1800" b="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Netid</a:t>
            </a: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 = 192.0.0 a </a:t>
            </a:r>
            <a:r>
              <a:rPr lang="es-CO" altLang="es-MX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223.255.255 </a:t>
            </a: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o 2097152 redes</a:t>
            </a:r>
            <a:endParaRPr lang="en-US" altLang="es-MX" sz="1800" b="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Hostid</a:t>
            </a: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 = 0 a 255 o 254 hosts</a:t>
            </a:r>
            <a:endParaRPr lang="en-US" altLang="es-MX" sz="1800" b="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Aplicación: Para un sistema con gran número de redes y cada una de ellas con número reducido de hosts.  Por ejemplo, una  LAN.</a:t>
            </a:r>
          </a:p>
          <a:p>
            <a:pPr>
              <a:spcBef>
                <a:spcPct val="0"/>
              </a:spcBef>
              <a:buFontTx/>
              <a:buNone/>
            </a:pPr>
            <a:endParaRPr lang="es-CO" altLang="es-MX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Privada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 dirty="0">
                <a:latin typeface="Arial" panose="020B0604020202020204" pitchFamily="34" charset="0"/>
                <a:cs typeface="Arial" panose="020B0604020202020204" pitchFamily="34" charset="0"/>
              </a:rPr>
              <a:t>192.168.0.0-192.168.255.255</a:t>
            </a:r>
            <a:endParaRPr lang="en-US" altLang="es-MX" sz="1800" b="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 dirty="0">
              <a:latin typeface="Arial" panose="020B0604020202020204" pitchFamily="34" charset="0"/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4495800" y="3048000"/>
            <a:ext cx="4191000" cy="20574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124200"/>
            <a:ext cx="38862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90E7B8-5301-4755-A044-A7E8C6B20A56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48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6352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371600" y="1600200"/>
            <a:ext cx="6553200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CLASE D o MULTICAST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Compuesta por 28 bits.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Se utiliza para enviar el mismo frame a un grupo de direcciones de usuarios que son miembros de un grupo de multicast con la misma dirección IP.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CLASE E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Este tipo de dirección IP está reservada aún.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IPV6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En la versión IPV6 se aumenta el rango de direcciones a 128 bits. Pero los  32 bits menos significativos corresponden a las direcciones IPV4 expuestas.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3276600" y="685800"/>
            <a:ext cx="3092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DIRECCIONAMIENTO IP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108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0C70E3-8E8F-4689-97DC-F744D405B615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49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9130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4D0D-ECF7-421C-A782-620F6CD9DD4F}" type="slidenum">
              <a:rPr lang="es-ES"/>
              <a:pPr/>
              <a:t>5</a:t>
            </a:fld>
            <a:endParaRPr lang="es-E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Bibliografía</a:t>
            </a:r>
            <a:endParaRPr lang="es-E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2400" dirty="0" smtClean="0"/>
              <a:t>CCNA </a:t>
            </a:r>
            <a:r>
              <a:rPr lang="es-MX" sz="2400" dirty="0" err="1" smtClean="0"/>
              <a:t>Exploration</a:t>
            </a:r>
            <a:r>
              <a:rPr lang="es-MX" sz="2400" dirty="0" smtClean="0"/>
              <a:t> 4.0 Cisco </a:t>
            </a:r>
            <a:r>
              <a:rPr lang="es-MX" sz="2400" dirty="0" err="1" smtClean="0"/>
              <a:t>Networking</a:t>
            </a:r>
            <a:r>
              <a:rPr lang="es-MX" sz="2400" dirty="0" smtClean="0"/>
              <a:t> </a:t>
            </a:r>
            <a:r>
              <a:rPr lang="es-MX" sz="2400" dirty="0" err="1" smtClean="0"/>
              <a:t>Academy</a:t>
            </a:r>
            <a:endParaRPr lang="es-MX" sz="2400" dirty="0" smtClean="0"/>
          </a:p>
          <a:p>
            <a:r>
              <a:rPr lang="es-MX" sz="2400" dirty="0" err="1" smtClean="0"/>
              <a:t>Packet</a:t>
            </a:r>
            <a:r>
              <a:rPr lang="es-MX" sz="2400" dirty="0" smtClean="0"/>
              <a:t> </a:t>
            </a:r>
            <a:r>
              <a:rPr lang="es-MX" sz="2400" dirty="0" err="1" smtClean="0"/>
              <a:t>Tracer</a:t>
            </a:r>
            <a:r>
              <a:rPr lang="es-MX" sz="2400" dirty="0" smtClean="0"/>
              <a:t> 5.3, manuales del Programa y Tutoriales</a:t>
            </a:r>
          </a:p>
          <a:p>
            <a:pPr>
              <a:spcBef>
                <a:spcPct val="0"/>
              </a:spcBef>
            </a:pPr>
            <a:r>
              <a:rPr lang="en-US" alt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Internerkorking</a:t>
            </a:r>
            <a:r>
              <a:rPr lang="en-US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technologies </a:t>
            </a:r>
            <a:r>
              <a:rPr lang="en-US" alt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Handbook CISCO</a:t>
            </a:r>
            <a:r>
              <a:rPr lang="en-US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 Third Edition</a:t>
            </a:r>
            <a:endParaRPr lang="en-US" altLang="es-MX" sz="24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Multimedia </a:t>
            </a:r>
            <a:r>
              <a:rPr lang="en-US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Communications. Fred </a:t>
            </a:r>
            <a:r>
              <a:rPr lang="en-US" alt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Halsall</a:t>
            </a:r>
            <a:r>
              <a:rPr lang="en-US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 Addison-Wesley. 2001</a:t>
            </a:r>
          </a:p>
          <a:p>
            <a:pPr>
              <a:spcBef>
                <a:spcPct val="0"/>
              </a:spcBef>
            </a:pPr>
            <a:r>
              <a:rPr lang="en-US" altLang="es-MX" sz="24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Fundamentals </a:t>
            </a:r>
            <a:r>
              <a:rPr lang="en-US" altLang="es-MX" sz="2400" dirty="0">
                <a:latin typeface="Arial" panose="020B0604020202020204" pitchFamily="34" charset="0"/>
                <a:cs typeface="Times New Roman" panose="02020603050405020304" pitchFamily="18" charset="0"/>
              </a:rPr>
              <a:t>of LAN and WAN. Bob Harris. ADC. SCTE. June 1998</a:t>
            </a:r>
          </a:p>
          <a:p>
            <a:endParaRPr lang="es-E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295400" y="1066800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EJEMPLO</a:t>
            </a:r>
            <a:r>
              <a:rPr lang="en-US" altLang="es-MX" sz="1100" b="0"/>
              <a:t> </a:t>
            </a:r>
            <a:endParaRPr lang="en-US" altLang="es-MX" sz="2400" b="0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2514600" y="762000"/>
            <a:ext cx="457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DIRECCIONAMIENTO IP 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1752600" y="1905000"/>
            <a:ext cx="6858000" cy="42672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81200"/>
            <a:ext cx="6477000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60F6C24-2FB2-458D-B81B-ACFBE61BD42E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50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6476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1371600" y="2438400"/>
            <a:ext cx="4800600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El concepto de INTERNET es simple: Un gran número de sistemas de acceso a redes de computadores  interconectados con otros para formar  una red global.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El esquema general y conceptual es el siguiente. Se aplica también a cierto tipo de INTRANETS</a:t>
            </a:r>
            <a:r>
              <a:rPr lang="es-CO" altLang="es-MX" sz="1800">
                <a:cs typeface="Times New Roman" panose="02020603050405020304" pitchFamily="18" charset="0"/>
              </a:rPr>
              <a:t>.</a:t>
            </a:r>
            <a:r>
              <a:rPr lang="en-US" altLang="es-MX" sz="1800" b="0"/>
              <a:t> </a:t>
            </a: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1066800" y="762000"/>
            <a:ext cx="7629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ESQUEMA GENERAL DE LOS COMPONENTES DE INTERNET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6400800" y="2514600"/>
            <a:ext cx="16002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7010400" y="3276600"/>
            <a:ext cx="1524000" cy="9906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49158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BDD6973-0BBB-4D31-AD45-11E00E85D0C5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51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958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2209800" y="685800"/>
            <a:ext cx="5715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ESQUEMA GENERAL DE INTERNET</a:t>
            </a:r>
            <a:r>
              <a:rPr lang="en-US" altLang="es-MX" sz="1100" b="0"/>
              <a:t> </a:t>
            </a:r>
            <a:endParaRPr lang="en-US" altLang="es-MX" sz="2400" b="0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828800" y="2133600"/>
            <a:ext cx="6096000" cy="38862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86000"/>
            <a:ext cx="5791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6232525" y="6078538"/>
            <a:ext cx="19097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000">
                <a:latin typeface="Arial" panose="020B0604020202020204" pitchFamily="34" charset="0"/>
              </a:rPr>
              <a:t>Multimedia Communications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000">
                <a:latin typeface="Arial" panose="020B0604020202020204" pitchFamily="34" charset="0"/>
              </a:rPr>
              <a:t>Fred  Halsall</a:t>
            </a:r>
          </a:p>
        </p:txBody>
      </p:sp>
      <p:sp>
        <p:nvSpPr>
          <p:cNvPr id="50182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DAB6025-D7FE-4E95-B860-57CC43DFF7C1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52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85531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990600" y="1066800"/>
            <a:ext cx="3200400" cy="549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HUB DE ETHERNET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 básicamente un repetidor eléctrico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Todos los dispositivos conectados a él comparten el  mismo ancho de banda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Todo lo que se transmite llega a todos los elementos conectados al hub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Permite su ampliación en cascada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Todos los dispositivos conectados comparten el mismo dominio de colisión.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Introduce lentitud en las redes.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Opera al nivel de la capa física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2667000" y="685800"/>
            <a:ext cx="39576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COMPONENTES DE LA REDES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4343400" y="2819400"/>
            <a:ext cx="4419600" cy="24384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895600"/>
            <a:ext cx="44196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CF24F8C-E8EC-4743-A572-93E810B753A3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53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30433519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2743200" y="762000"/>
            <a:ext cx="464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EL HUB Y EL MODELO OSI</a:t>
            </a:r>
            <a:r>
              <a:rPr lang="en-US" altLang="es-MX" sz="20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219200" y="2590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28" name="Rectangle 5"/>
          <p:cNvSpPr>
            <a:spLocks noChangeArrowheads="1"/>
          </p:cNvSpPr>
          <p:nvPr/>
        </p:nvSpPr>
        <p:spPr bwMode="auto">
          <a:xfrm>
            <a:off x="1219200" y="3124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29" name="Text Box 6"/>
          <p:cNvSpPr txBox="1">
            <a:spLocks noChangeArrowheads="1"/>
          </p:cNvSpPr>
          <p:nvPr/>
        </p:nvSpPr>
        <p:spPr bwMode="auto">
          <a:xfrm>
            <a:off x="1600200" y="32766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52230" name="Rectangle 7"/>
          <p:cNvSpPr>
            <a:spLocks noChangeArrowheads="1"/>
          </p:cNvSpPr>
          <p:nvPr/>
        </p:nvSpPr>
        <p:spPr bwMode="auto">
          <a:xfrm>
            <a:off x="1219200" y="36576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31" name="Text Box 8"/>
          <p:cNvSpPr txBox="1">
            <a:spLocks noChangeArrowheads="1"/>
          </p:cNvSpPr>
          <p:nvPr/>
        </p:nvSpPr>
        <p:spPr bwMode="auto">
          <a:xfrm>
            <a:off x="1600200" y="3810000"/>
            <a:ext cx="504825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52232" name="Rectangle 9"/>
          <p:cNvSpPr>
            <a:spLocks noChangeArrowheads="1"/>
          </p:cNvSpPr>
          <p:nvPr/>
        </p:nvSpPr>
        <p:spPr bwMode="auto">
          <a:xfrm>
            <a:off x="1219200" y="4191000"/>
            <a:ext cx="1828800" cy="5334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33" name="Text Box 10"/>
          <p:cNvSpPr txBox="1">
            <a:spLocks noChangeArrowheads="1"/>
          </p:cNvSpPr>
          <p:nvPr/>
        </p:nvSpPr>
        <p:spPr bwMode="auto">
          <a:xfrm>
            <a:off x="1600200" y="4343400"/>
            <a:ext cx="4810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LLC</a:t>
            </a:r>
          </a:p>
        </p:txBody>
      </p:sp>
      <p:sp>
        <p:nvSpPr>
          <p:cNvPr id="52234" name="Rectangle 11"/>
          <p:cNvSpPr>
            <a:spLocks noChangeArrowheads="1"/>
          </p:cNvSpPr>
          <p:nvPr/>
        </p:nvSpPr>
        <p:spPr bwMode="auto">
          <a:xfrm>
            <a:off x="1219200" y="4724400"/>
            <a:ext cx="1828800" cy="5334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35" name="Text Box 12"/>
          <p:cNvSpPr txBox="1">
            <a:spLocks noChangeArrowheads="1"/>
          </p:cNvSpPr>
          <p:nvPr/>
        </p:nvSpPr>
        <p:spPr bwMode="auto">
          <a:xfrm>
            <a:off x="1600200" y="4876800"/>
            <a:ext cx="530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MAC</a:t>
            </a:r>
          </a:p>
        </p:txBody>
      </p:sp>
      <p:sp>
        <p:nvSpPr>
          <p:cNvPr id="52236" name="Rectangle 13"/>
          <p:cNvSpPr>
            <a:spLocks noChangeArrowheads="1"/>
          </p:cNvSpPr>
          <p:nvPr/>
        </p:nvSpPr>
        <p:spPr bwMode="auto">
          <a:xfrm>
            <a:off x="1219200" y="5257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37" name="Text Box 14"/>
          <p:cNvSpPr txBox="1">
            <a:spLocks noChangeArrowheads="1"/>
          </p:cNvSpPr>
          <p:nvPr/>
        </p:nvSpPr>
        <p:spPr bwMode="auto">
          <a:xfrm>
            <a:off x="1600200" y="54102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52238" name="Rectangle 15"/>
          <p:cNvSpPr>
            <a:spLocks noChangeArrowheads="1"/>
          </p:cNvSpPr>
          <p:nvPr/>
        </p:nvSpPr>
        <p:spPr bwMode="auto">
          <a:xfrm>
            <a:off x="1219200" y="2057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39" name="Rectangle 17"/>
          <p:cNvSpPr>
            <a:spLocks noChangeArrowheads="1"/>
          </p:cNvSpPr>
          <p:nvPr/>
        </p:nvSpPr>
        <p:spPr bwMode="auto">
          <a:xfrm>
            <a:off x="6781800" y="2590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40" name="Rectangle 19"/>
          <p:cNvSpPr>
            <a:spLocks noChangeArrowheads="1"/>
          </p:cNvSpPr>
          <p:nvPr/>
        </p:nvSpPr>
        <p:spPr bwMode="auto">
          <a:xfrm>
            <a:off x="6781800" y="31242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41" name="Text Box 20"/>
          <p:cNvSpPr txBox="1">
            <a:spLocks noChangeArrowheads="1"/>
          </p:cNvSpPr>
          <p:nvPr/>
        </p:nvSpPr>
        <p:spPr bwMode="auto">
          <a:xfrm>
            <a:off x="7162800" y="3276600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TRANSPORTE</a:t>
            </a:r>
          </a:p>
        </p:txBody>
      </p:sp>
      <p:sp>
        <p:nvSpPr>
          <p:cNvPr id="52242" name="Rectangle 21"/>
          <p:cNvSpPr>
            <a:spLocks noChangeArrowheads="1"/>
          </p:cNvSpPr>
          <p:nvPr/>
        </p:nvSpPr>
        <p:spPr bwMode="auto">
          <a:xfrm>
            <a:off x="6781800" y="36576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43" name="Text Box 22"/>
          <p:cNvSpPr txBox="1">
            <a:spLocks noChangeArrowheads="1"/>
          </p:cNvSpPr>
          <p:nvPr/>
        </p:nvSpPr>
        <p:spPr bwMode="auto">
          <a:xfrm>
            <a:off x="7162800" y="3810000"/>
            <a:ext cx="504825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52244" name="Rectangle 23"/>
          <p:cNvSpPr>
            <a:spLocks noChangeArrowheads="1"/>
          </p:cNvSpPr>
          <p:nvPr/>
        </p:nvSpPr>
        <p:spPr bwMode="auto">
          <a:xfrm>
            <a:off x="6781800" y="4191000"/>
            <a:ext cx="1828800" cy="5334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45" name="Text Box 24"/>
          <p:cNvSpPr txBox="1">
            <a:spLocks noChangeArrowheads="1"/>
          </p:cNvSpPr>
          <p:nvPr/>
        </p:nvSpPr>
        <p:spPr bwMode="auto">
          <a:xfrm>
            <a:off x="7162800" y="4343400"/>
            <a:ext cx="4810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LLC</a:t>
            </a:r>
          </a:p>
        </p:txBody>
      </p:sp>
      <p:sp>
        <p:nvSpPr>
          <p:cNvPr id="52246" name="Rectangle 25"/>
          <p:cNvSpPr>
            <a:spLocks noChangeArrowheads="1"/>
          </p:cNvSpPr>
          <p:nvPr/>
        </p:nvSpPr>
        <p:spPr bwMode="auto">
          <a:xfrm>
            <a:off x="6781800" y="4724400"/>
            <a:ext cx="1828800" cy="5334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47" name="Text Box 26"/>
          <p:cNvSpPr txBox="1">
            <a:spLocks noChangeArrowheads="1"/>
          </p:cNvSpPr>
          <p:nvPr/>
        </p:nvSpPr>
        <p:spPr bwMode="auto">
          <a:xfrm>
            <a:off x="7162800" y="4876800"/>
            <a:ext cx="530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MAC</a:t>
            </a:r>
          </a:p>
        </p:txBody>
      </p:sp>
      <p:sp>
        <p:nvSpPr>
          <p:cNvPr id="52248" name="Rectangle 27"/>
          <p:cNvSpPr>
            <a:spLocks noChangeArrowheads="1"/>
          </p:cNvSpPr>
          <p:nvPr/>
        </p:nvSpPr>
        <p:spPr bwMode="auto">
          <a:xfrm>
            <a:off x="6781800" y="5257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49" name="Text Box 28"/>
          <p:cNvSpPr txBox="1">
            <a:spLocks noChangeArrowheads="1"/>
          </p:cNvSpPr>
          <p:nvPr/>
        </p:nvSpPr>
        <p:spPr bwMode="auto">
          <a:xfrm>
            <a:off x="7162800" y="5410200"/>
            <a:ext cx="684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52250" name="Rectangle 29"/>
          <p:cNvSpPr>
            <a:spLocks noChangeArrowheads="1"/>
          </p:cNvSpPr>
          <p:nvPr/>
        </p:nvSpPr>
        <p:spPr bwMode="auto">
          <a:xfrm>
            <a:off x="6781800" y="20574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51" name="Rectangle 31"/>
          <p:cNvSpPr>
            <a:spLocks noChangeArrowheads="1"/>
          </p:cNvSpPr>
          <p:nvPr/>
        </p:nvSpPr>
        <p:spPr bwMode="auto">
          <a:xfrm>
            <a:off x="1371600" y="6096000"/>
            <a:ext cx="2057400" cy="228600"/>
          </a:xfrm>
          <a:prstGeom prst="rect">
            <a:avLst/>
          </a:prstGeom>
          <a:solidFill>
            <a:srgbClr val="D4D74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52" name="Rectangle 32"/>
          <p:cNvSpPr>
            <a:spLocks noChangeArrowheads="1"/>
          </p:cNvSpPr>
          <p:nvPr/>
        </p:nvSpPr>
        <p:spPr bwMode="auto">
          <a:xfrm>
            <a:off x="3810000" y="6096000"/>
            <a:ext cx="2362200" cy="228600"/>
          </a:xfrm>
          <a:prstGeom prst="rect">
            <a:avLst/>
          </a:prstGeom>
          <a:solidFill>
            <a:srgbClr val="D4D74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53" name="Rectangle 33"/>
          <p:cNvSpPr>
            <a:spLocks noChangeArrowheads="1"/>
          </p:cNvSpPr>
          <p:nvPr/>
        </p:nvSpPr>
        <p:spPr bwMode="auto">
          <a:xfrm>
            <a:off x="6400800" y="6096000"/>
            <a:ext cx="2133600" cy="228600"/>
          </a:xfrm>
          <a:prstGeom prst="rect">
            <a:avLst/>
          </a:prstGeom>
          <a:solidFill>
            <a:srgbClr val="D4D74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54" name="Rectangle 34"/>
          <p:cNvSpPr>
            <a:spLocks noChangeArrowheads="1"/>
          </p:cNvSpPr>
          <p:nvPr/>
        </p:nvSpPr>
        <p:spPr bwMode="auto">
          <a:xfrm>
            <a:off x="3276600" y="5334000"/>
            <a:ext cx="685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55" name="Rectangle 35"/>
          <p:cNvSpPr>
            <a:spLocks noChangeArrowheads="1"/>
          </p:cNvSpPr>
          <p:nvPr/>
        </p:nvSpPr>
        <p:spPr bwMode="auto">
          <a:xfrm>
            <a:off x="5867400" y="5334000"/>
            <a:ext cx="685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2256" name="Line 36"/>
          <p:cNvSpPr>
            <a:spLocks noChangeShapeType="1"/>
          </p:cNvSpPr>
          <p:nvPr/>
        </p:nvSpPr>
        <p:spPr bwMode="auto">
          <a:xfrm>
            <a:off x="1981200" y="57912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2257" name="Line 38"/>
          <p:cNvSpPr>
            <a:spLocks noChangeShapeType="1"/>
          </p:cNvSpPr>
          <p:nvPr/>
        </p:nvSpPr>
        <p:spPr bwMode="auto">
          <a:xfrm>
            <a:off x="3352800" y="57150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2258" name="Line 39"/>
          <p:cNvSpPr>
            <a:spLocks noChangeShapeType="1"/>
          </p:cNvSpPr>
          <p:nvPr/>
        </p:nvSpPr>
        <p:spPr bwMode="auto">
          <a:xfrm>
            <a:off x="3886200" y="57150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2259" name="Line 40"/>
          <p:cNvSpPr>
            <a:spLocks noChangeShapeType="1"/>
          </p:cNvSpPr>
          <p:nvPr/>
        </p:nvSpPr>
        <p:spPr bwMode="auto">
          <a:xfrm>
            <a:off x="5943600" y="57150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2260" name="Line 41"/>
          <p:cNvSpPr>
            <a:spLocks noChangeShapeType="1"/>
          </p:cNvSpPr>
          <p:nvPr/>
        </p:nvSpPr>
        <p:spPr bwMode="auto">
          <a:xfrm>
            <a:off x="6477000" y="57150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2261" name="Line 42"/>
          <p:cNvSpPr>
            <a:spLocks noChangeShapeType="1"/>
          </p:cNvSpPr>
          <p:nvPr/>
        </p:nvSpPr>
        <p:spPr bwMode="auto">
          <a:xfrm>
            <a:off x="7620000" y="57912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2262" name="Text Box 43"/>
          <p:cNvSpPr txBox="1">
            <a:spLocks noChangeArrowheads="1"/>
          </p:cNvSpPr>
          <p:nvPr/>
        </p:nvSpPr>
        <p:spPr bwMode="auto">
          <a:xfrm>
            <a:off x="4343400" y="6096000"/>
            <a:ext cx="1206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000">
                <a:latin typeface="Arial" panose="020B0604020202020204" pitchFamily="34" charset="0"/>
              </a:rPr>
              <a:t>SEGMENTO LAN</a:t>
            </a:r>
          </a:p>
        </p:txBody>
      </p:sp>
      <p:sp>
        <p:nvSpPr>
          <p:cNvPr id="52263" name="Text Box 44"/>
          <p:cNvSpPr txBox="1">
            <a:spLocks noChangeArrowheads="1"/>
          </p:cNvSpPr>
          <p:nvPr/>
        </p:nvSpPr>
        <p:spPr bwMode="auto">
          <a:xfrm>
            <a:off x="3352800" y="5410200"/>
            <a:ext cx="460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000">
                <a:latin typeface="Arial" panose="020B0604020202020204" pitchFamily="34" charset="0"/>
              </a:rPr>
              <a:t>HUB</a:t>
            </a:r>
          </a:p>
        </p:txBody>
      </p:sp>
      <p:sp>
        <p:nvSpPr>
          <p:cNvPr id="52264" name="Text Box 45"/>
          <p:cNvSpPr txBox="1">
            <a:spLocks noChangeArrowheads="1"/>
          </p:cNvSpPr>
          <p:nvPr/>
        </p:nvSpPr>
        <p:spPr bwMode="auto">
          <a:xfrm>
            <a:off x="6019800" y="5410200"/>
            <a:ext cx="460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000">
                <a:latin typeface="Arial" panose="020B0604020202020204" pitchFamily="34" charset="0"/>
              </a:rPr>
              <a:t>HUB</a:t>
            </a:r>
          </a:p>
        </p:txBody>
      </p:sp>
      <p:sp>
        <p:nvSpPr>
          <p:cNvPr id="52265" name="Line 46"/>
          <p:cNvSpPr>
            <a:spLocks noChangeShapeType="1"/>
          </p:cNvSpPr>
          <p:nvPr/>
        </p:nvSpPr>
        <p:spPr bwMode="auto">
          <a:xfrm>
            <a:off x="3048000" y="5562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2266" name="Line 47"/>
          <p:cNvSpPr>
            <a:spLocks noChangeShapeType="1"/>
          </p:cNvSpPr>
          <p:nvPr/>
        </p:nvSpPr>
        <p:spPr bwMode="auto">
          <a:xfrm>
            <a:off x="3962400" y="55626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2267" name="Line 48"/>
          <p:cNvSpPr>
            <a:spLocks noChangeShapeType="1"/>
          </p:cNvSpPr>
          <p:nvPr/>
        </p:nvSpPr>
        <p:spPr bwMode="auto">
          <a:xfrm>
            <a:off x="6553200" y="5562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2268" name="Line 50"/>
          <p:cNvSpPr>
            <a:spLocks noChangeShapeType="1"/>
          </p:cNvSpPr>
          <p:nvPr/>
        </p:nvSpPr>
        <p:spPr bwMode="auto">
          <a:xfrm>
            <a:off x="3048000" y="49530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2269" name="Line 51"/>
          <p:cNvSpPr>
            <a:spLocks noChangeShapeType="1"/>
          </p:cNvSpPr>
          <p:nvPr/>
        </p:nvSpPr>
        <p:spPr bwMode="auto">
          <a:xfrm>
            <a:off x="3048000" y="4495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2270" name="Line 52"/>
          <p:cNvSpPr>
            <a:spLocks noChangeShapeType="1"/>
          </p:cNvSpPr>
          <p:nvPr/>
        </p:nvSpPr>
        <p:spPr bwMode="auto">
          <a:xfrm>
            <a:off x="3048000" y="39624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2271" name="Line 53"/>
          <p:cNvSpPr>
            <a:spLocks noChangeShapeType="1"/>
          </p:cNvSpPr>
          <p:nvPr/>
        </p:nvSpPr>
        <p:spPr bwMode="auto">
          <a:xfrm>
            <a:off x="3048000" y="3352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s-MX"/>
          </a:p>
        </p:txBody>
      </p:sp>
      <p:sp>
        <p:nvSpPr>
          <p:cNvPr id="52272" name="48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78BEF1C-DD09-40F7-9F42-650FCE9FED12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54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49237252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143000" y="1752600"/>
            <a:ext cx="3505200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BRIDGES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 similar a un HUB. Se utiliza para interconectar segmentos de una Red.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Pero los frames en un brigde son almacenados y chequeados con respecto a errores. Solamente retransmite los libres de errores, y los que pertenecen al segmento correspondiente.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Opera a nivel de la capa 2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Pero todos los usuarios comparten el mismo dominio de colisiones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2743200" y="762000"/>
            <a:ext cx="39576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COMPONENTES DE LA REDES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4724400" y="3048000"/>
            <a:ext cx="3962400" cy="22098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124200"/>
            <a:ext cx="38100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B90D47D-65B7-4545-A7CC-3F75988DFA8D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55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37648176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2819400" y="762000"/>
            <a:ext cx="39576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COMPONENTES DE LA REDES</a:t>
            </a: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066800" y="1273175"/>
            <a:ext cx="3124200" cy="531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SWITCH DE CAPA 2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Filtra los paquetes con base en la dirección de destino MAC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No requiere conversión de protocolo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Conecta dos o mas segmentos de una red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El dominio de colisión termina en cada puerto del Switch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Capacitado para realizar autoaprendizaje del puerto  en que está ubicado cada dispositivo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Cada terminal conectado al puerto realiza transmisión full-duplex y no hay CSMA/CD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4276" name="Rectangle 5"/>
          <p:cNvSpPr>
            <a:spLocks noChangeArrowheads="1"/>
          </p:cNvSpPr>
          <p:nvPr/>
        </p:nvSpPr>
        <p:spPr bwMode="auto">
          <a:xfrm>
            <a:off x="4343400" y="2667000"/>
            <a:ext cx="4343400" cy="24384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5427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819400"/>
            <a:ext cx="4240213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8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7615EEE-A26E-4851-9340-BC88112D3FC2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56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16825298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1143000" y="1143000"/>
            <a:ext cx="2590800" cy="503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ROUTER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Filtra el tráfico entre redes según un protocolo específico, no usa solamente las direcciones de los paquetes.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Mueve datos de manera efectiva entre los sistemas de las redes.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Usa la información del protocolo de la capa 3.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Divide las redes en subredes separadas.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Reconoce diferentes protocolos.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2819400" y="762000"/>
            <a:ext cx="39576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COMPONENTES DE LA REDES</a:t>
            </a: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3733800" y="2895600"/>
            <a:ext cx="4876800" cy="25146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4562475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C56A533-0F7D-48A2-BFB5-8F81D3CB74FB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57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58754902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2743200" y="762000"/>
            <a:ext cx="39576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COMPONENTES DE LA REDES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1524000" y="1676400"/>
            <a:ext cx="45720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ROUTER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Las funciones básicas de un router son: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1600200" y="2743200"/>
            <a:ext cx="4572000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Determina la ruta óptima para la transmisión:</a:t>
            </a:r>
            <a:endParaRPr lang="en-US" altLang="es-MX" sz="1800" b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Entiende las direcciones IP y la topología de las redes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Las rutas se escogen según las direcciones IP y tablas internas de enrutamiento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</a:endParaRP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1676400" y="5105400"/>
            <a:ext cx="464820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MX" sz="1100" b="0"/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Transporte de paquetes</a:t>
            </a:r>
            <a:endParaRPr lang="en-US" altLang="es-MX" sz="1800" b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/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6400800" y="2590800"/>
            <a:ext cx="19050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6327" name="Rectangle 8"/>
          <p:cNvSpPr>
            <a:spLocks noChangeArrowheads="1"/>
          </p:cNvSpPr>
          <p:nvPr/>
        </p:nvSpPr>
        <p:spPr bwMode="auto">
          <a:xfrm>
            <a:off x="6248400" y="3657600"/>
            <a:ext cx="1219200" cy="10668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6328" name="8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5141820-0459-4CE5-AD6D-871FFB4A8A56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58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05285286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2667000" y="762000"/>
            <a:ext cx="39576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COMPONENTES DE LA REDES</a:t>
            </a:r>
          </a:p>
        </p:txBody>
      </p:sp>
      <p:sp>
        <p:nvSpPr>
          <p:cNvPr id="57347" name="Rectangle 6"/>
          <p:cNvSpPr>
            <a:spLocks noChangeArrowheads="1"/>
          </p:cNvSpPr>
          <p:nvPr/>
        </p:nvSpPr>
        <p:spPr bwMode="auto">
          <a:xfrm>
            <a:off x="1143000" y="1676400"/>
            <a:ext cx="57150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SWITCHE DE CAPA 3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Problemas con el </a:t>
            </a: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ROUTER: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Retardo entre 100 y 200 microsegundos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Retardo no predecible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Transporte de paquetes a 200 kpps o kilo paquetes por segundo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El SWITCHE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 de capa 3 es un método de enrutamiento de alta velocidad: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Velocidad entre 200 kpps hasta mas allá de 5 Mpps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Manejo de los paquetes en Hardware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Protocolos normales de enrutamiento (RIP, OSPF, etc)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7348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6C2DE00-1A49-4E74-9653-1E11BC446442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59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385190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C2FB-B0FE-40D8-94F9-EF23AC8FC98B}" type="slidenum">
              <a:rPr lang="es-ES"/>
              <a:pPr/>
              <a:t>6</a:t>
            </a:fld>
            <a:endParaRPr lang="es-E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Forma de evaluación </a:t>
            </a:r>
            <a:endParaRPr lang="es-E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25% </a:t>
            </a:r>
            <a:r>
              <a:rPr lang="es-MX" dirty="0"/>
              <a:t>trabajos y artículos de investigación </a:t>
            </a:r>
            <a:r>
              <a:rPr lang="es-MX" dirty="0" smtClean="0"/>
              <a:t>(Durante </a:t>
            </a:r>
            <a:r>
              <a:rPr lang="es-MX" dirty="0"/>
              <a:t>el curso)</a:t>
            </a:r>
          </a:p>
          <a:p>
            <a:r>
              <a:rPr lang="es-MX" dirty="0" smtClean="0"/>
              <a:t>25% Primer Parcial (30 de septiembre)</a:t>
            </a:r>
            <a:endParaRPr lang="es-MX" dirty="0"/>
          </a:p>
          <a:p>
            <a:r>
              <a:rPr lang="es-MX" dirty="0" smtClean="0"/>
              <a:t>25% Segundo Parcial(25 </a:t>
            </a:r>
            <a:r>
              <a:rPr lang="es-MX" dirty="0"/>
              <a:t>de </a:t>
            </a:r>
            <a:r>
              <a:rPr lang="es-MX" dirty="0" smtClean="0"/>
              <a:t>Noviembre)</a:t>
            </a:r>
          </a:p>
          <a:p>
            <a:r>
              <a:rPr lang="es-MX" smtClean="0"/>
              <a:t>25% </a:t>
            </a:r>
            <a:r>
              <a:rPr lang="es-MX" dirty="0" smtClean="0"/>
              <a:t>Proyecto Final (4 de Diciembre)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2895600" y="762000"/>
            <a:ext cx="39576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COMPONENTES DE LA REDES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1447800" y="2286000"/>
            <a:ext cx="6019800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SWITCHE DE CAPA 3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Funciones: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Procesamiento de la ruta para estudiar y aprender la topología de la red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Envío de paquetes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Servicios especiales como prioridad del tráfico,  autenticación,  y filtrado.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2400" b="0"/>
          </a:p>
        </p:txBody>
      </p:sp>
      <p:sp>
        <p:nvSpPr>
          <p:cNvPr id="58372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B909DE9-9D18-4F4C-A873-4AA92F7B6044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60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48119238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1143000" y="1752600"/>
            <a:ext cx="3200400" cy="423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2000" b="0">
                <a:latin typeface="Arial" panose="020B0604020202020204" pitchFamily="34" charset="0"/>
                <a:cs typeface="Arial" panose="020B0604020202020204" pitchFamily="34" charset="0"/>
              </a:rPr>
              <a:t>Es una red de comunicación de datos que cubre una área geográfica amplia, y que a menudo utiliza los servicios de las compañías portadoras de larga distancia.</a:t>
            </a:r>
            <a:endParaRPr lang="en-US" altLang="es-MX" sz="20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20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20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2000" b="0">
                <a:latin typeface="Arial" panose="020B0604020202020204" pitchFamily="34" charset="0"/>
                <a:cs typeface="Times New Roman" panose="02020603050405020304" pitchFamily="18" charset="0"/>
              </a:rPr>
              <a:t>Estas redes, por lo general, operan al nivel de las tres capas inferiores del modelo OSI</a:t>
            </a:r>
            <a:r>
              <a:rPr lang="en-US" altLang="es-MX" sz="20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3810000" y="762000"/>
            <a:ext cx="1739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REDES WAN</a:t>
            </a: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4648200" y="4876800"/>
            <a:ext cx="1676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CAPA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FISICA</a:t>
            </a: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5486400" y="4191000"/>
            <a:ext cx="8382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MAC</a:t>
            </a:r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5486400" y="3505200"/>
            <a:ext cx="8382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4648200" y="3505200"/>
            <a:ext cx="8382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SESIÓN</a:t>
            </a:r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4648200" y="2133600"/>
            <a:ext cx="1676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CAPA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DE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RED</a:t>
            </a:r>
          </a:p>
        </p:txBody>
      </p:sp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6553200" y="4191000"/>
            <a:ext cx="3810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6934200" y="4876800"/>
            <a:ext cx="381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7315200" y="4876800"/>
            <a:ext cx="1524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6934200" y="35052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9405" name="Rectangle 13"/>
          <p:cNvSpPr>
            <a:spLocks noChangeArrowheads="1"/>
          </p:cNvSpPr>
          <p:nvPr/>
        </p:nvSpPr>
        <p:spPr bwMode="auto">
          <a:xfrm>
            <a:off x="8077200" y="35052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9406" name="Rectangle 14"/>
          <p:cNvSpPr>
            <a:spLocks noChangeArrowheads="1"/>
          </p:cNvSpPr>
          <p:nvPr/>
        </p:nvSpPr>
        <p:spPr bwMode="auto">
          <a:xfrm>
            <a:off x="7696200" y="35052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9407" name="Rectangle 15"/>
          <p:cNvSpPr>
            <a:spLocks noChangeArrowheads="1"/>
          </p:cNvSpPr>
          <p:nvPr/>
        </p:nvSpPr>
        <p:spPr bwMode="auto">
          <a:xfrm>
            <a:off x="7315200" y="35052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9408" name="Rectangle 16"/>
          <p:cNvSpPr>
            <a:spLocks noChangeArrowheads="1"/>
          </p:cNvSpPr>
          <p:nvPr/>
        </p:nvSpPr>
        <p:spPr bwMode="auto">
          <a:xfrm>
            <a:off x="8458200" y="35052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6934200" y="21336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9410" name="Text Box 18"/>
          <p:cNvSpPr txBox="1">
            <a:spLocks noChangeArrowheads="1"/>
          </p:cNvSpPr>
          <p:nvPr/>
        </p:nvSpPr>
        <p:spPr bwMode="auto">
          <a:xfrm>
            <a:off x="5013325" y="1636713"/>
            <a:ext cx="577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OSI</a:t>
            </a:r>
          </a:p>
        </p:txBody>
      </p:sp>
      <p:sp>
        <p:nvSpPr>
          <p:cNvPr id="59411" name="Text Box 19"/>
          <p:cNvSpPr txBox="1">
            <a:spLocks noChangeArrowheads="1"/>
          </p:cNvSpPr>
          <p:nvPr/>
        </p:nvSpPr>
        <p:spPr bwMode="auto">
          <a:xfrm>
            <a:off x="7451725" y="1636713"/>
            <a:ext cx="730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WAN</a:t>
            </a:r>
          </a:p>
        </p:txBody>
      </p:sp>
      <p:sp>
        <p:nvSpPr>
          <p:cNvPr id="59412" name="Text Box 25"/>
          <p:cNvSpPr txBox="1">
            <a:spLocks noChangeArrowheads="1"/>
          </p:cNvSpPr>
          <p:nvPr/>
        </p:nvSpPr>
        <p:spPr bwMode="auto">
          <a:xfrm rot="-5378893">
            <a:off x="6454775" y="4822825"/>
            <a:ext cx="623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SMDS</a:t>
            </a:r>
          </a:p>
        </p:txBody>
      </p:sp>
      <p:sp>
        <p:nvSpPr>
          <p:cNvPr id="59413" name="Text Box 26"/>
          <p:cNvSpPr txBox="1">
            <a:spLocks noChangeArrowheads="1"/>
          </p:cNvSpPr>
          <p:nvPr/>
        </p:nvSpPr>
        <p:spPr bwMode="auto">
          <a:xfrm rot="-5395290">
            <a:off x="6772275" y="5114925"/>
            <a:ext cx="7508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X.21BIS</a:t>
            </a:r>
          </a:p>
        </p:txBody>
      </p:sp>
      <p:sp>
        <p:nvSpPr>
          <p:cNvPr id="59414" name="Text Box 27"/>
          <p:cNvSpPr txBox="1">
            <a:spLocks noChangeArrowheads="1"/>
          </p:cNvSpPr>
          <p:nvPr/>
        </p:nvSpPr>
        <p:spPr bwMode="auto">
          <a:xfrm rot="-5400000">
            <a:off x="6848475" y="4124325"/>
            <a:ext cx="598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LAPB</a:t>
            </a:r>
          </a:p>
        </p:txBody>
      </p:sp>
      <p:sp>
        <p:nvSpPr>
          <p:cNvPr id="59415" name="Text Box 28"/>
          <p:cNvSpPr txBox="1">
            <a:spLocks noChangeArrowheads="1"/>
          </p:cNvSpPr>
          <p:nvPr/>
        </p:nvSpPr>
        <p:spPr bwMode="auto">
          <a:xfrm rot="-5462660">
            <a:off x="6729412" y="2719388"/>
            <a:ext cx="8366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X.25 PLP</a:t>
            </a:r>
          </a:p>
        </p:txBody>
      </p:sp>
      <p:sp>
        <p:nvSpPr>
          <p:cNvPr id="59416" name="Text Box 29"/>
          <p:cNvSpPr txBox="1">
            <a:spLocks noChangeArrowheads="1"/>
          </p:cNvSpPr>
          <p:nvPr/>
        </p:nvSpPr>
        <p:spPr bwMode="auto">
          <a:xfrm rot="-5400000">
            <a:off x="6886575" y="4086225"/>
            <a:ext cx="12842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FRAME RELAY</a:t>
            </a:r>
          </a:p>
        </p:txBody>
      </p:sp>
      <p:sp>
        <p:nvSpPr>
          <p:cNvPr id="59417" name="Text Box 30"/>
          <p:cNvSpPr txBox="1">
            <a:spLocks noChangeArrowheads="1"/>
          </p:cNvSpPr>
          <p:nvPr/>
        </p:nvSpPr>
        <p:spPr bwMode="auto">
          <a:xfrm rot="-5326864">
            <a:off x="7606506" y="4052094"/>
            <a:ext cx="6064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HDLC</a:t>
            </a:r>
          </a:p>
        </p:txBody>
      </p:sp>
      <p:sp>
        <p:nvSpPr>
          <p:cNvPr id="59418" name="Text Box 31"/>
          <p:cNvSpPr txBox="1">
            <a:spLocks noChangeArrowheads="1"/>
          </p:cNvSpPr>
          <p:nvPr/>
        </p:nvSpPr>
        <p:spPr bwMode="auto">
          <a:xfrm rot="-5400000">
            <a:off x="8046244" y="4069556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PPP</a:t>
            </a:r>
          </a:p>
        </p:txBody>
      </p:sp>
      <p:sp>
        <p:nvSpPr>
          <p:cNvPr id="59419" name="Text Box 32"/>
          <p:cNvSpPr txBox="1">
            <a:spLocks noChangeArrowheads="1"/>
          </p:cNvSpPr>
          <p:nvPr/>
        </p:nvSpPr>
        <p:spPr bwMode="auto">
          <a:xfrm rot="-5341043">
            <a:off x="8372475" y="4048125"/>
            <a:ext cx="598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200">
                <a:latin typeface="Arial" panose="020B0604020202020204" pitchFamily="34" charset="0"/>
              </a:rPr>
              <a:t>SDLC</a:t>
            </a:r>
          </a:p>
        </p:txBody>
      </p:sp>
      <p:sp>
        <p:nvSpPr>
          <p:cNvPr id="59420" name="Text Box 33"/>
          <p:cNvSpPr txBox="1">
            <a:spLocks noChangeArrowheads="1"/>
          </p:cNvSpPr>
          <p:nvPr/>
        </p:nvSpPr>
        <p:spPr bwMode="auto">
          <a:xfrm>
            <a:off x="7467600" y="4876800"/>
            <a:ext cx="10668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000">
                <a:latin typeface="Arial" panose="020B0604020202020204" pitchFamily="34" charset="0"/>
              </a:rPr>
              <a:t>EIA/TIA-232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000">
                <a:latin typeface="Arial" panose="020B0604020202020204" pitchFamily="34" charset="0"/>
              </a:rPr>
              <a:t>EIA/TIA-449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000">
                <a:latin typeface="Arial" panose="020B0604020202020204" pitchFamily="34" charset="0"/>
              </a:rPr>
              <a:t>V.24 V.35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000">
                <a:latin typeface="Arial" panose="020B0604020202020204" pitchFamily="34" charset="0"/>
              </a:rPr>
              <a:t>HSSI G.703 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MX" sz="1000">
              <a:latin typeface="Arial" panose="020B0604020202020204" pitchFamily="34" charset="0"/>
            </a:endParaRPr>
          </a:p>
        </p:txBody>
      </p:sp>
      <p:sp>
        <p:nvSpPr>
          <p:cNvPr id="59421" name="29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6A81F03-D5BC-4374-B652-335D2A9533CB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61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77444500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1219200" y="2590800"/>
            <a:ext cx="518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Usa líneas punto a punto exclusivas. Costoso</a:t>
            </a:r>
            <a:r>
              <a:rPr lang="en-US" altLang="es-MX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1295400" y="2057400"/>
            <a:ext cx="457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ENLACE PUNTO A PUNTO</a:t>
            </a: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3870325" y="722313"/>
            <a:ext cx="2774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</a:rPr>
              <a:t>ARQUITECTURAS WAN</a:t>
            </a: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828800" y="3124200"/>
            <a:ext cx="35036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CIRCUITOS CONMUTADOS</a:t>
            </a:r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1143000" y="3657600"/>
            <a:ext cx="7445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Similar a la conexión que establece una llamada de larga distancia</a:t>
            </a:r>
            <a:r>
              <a:rPr lang="en-US" altLang="es-MX" sz="1100" b="0"/>
              <a:t> </a:t>
            </a:r>
          </a:p>
        </p:txBody>
      </p:sp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1905000" y="4114800"/>
            <a:ext cx="3505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PAQUETES CONMUTADOS</a:t>
            </a:r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1295400" y="4724400"/>
            <a:ext cx="38862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Es una tecnología muy eficiente. Varios usuarios comparten la misma conexión a una red portadora. ATM, Frame Relay y X.25</a:t>
            </a:r>
          </a:p>
        </p:txBody>
      </p:sp>
      <p:sp>
        <p:nvSpPr>
          <p:cNvPr id="60425" name="9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40C4C28-839F-4CF0-8D4C-6A354F69D9A7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62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65728126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2590800" y="838200"/>
            <a:ext cx="4419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CONFIGURACIÓN LAN / WAN</a:t>
            </a:r>
            <a:r>
              <a:rPr lang="en-US" altLang="es-MX" sz="20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1752600" y="1828800"/>
            <a:ext cx="6553200" cy="44958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05000"/>
            <a:ext cx="6248400" cy="422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D359418-C07F-4148-8F38-F3F6287B23F7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63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7683319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3413125" y="773113"/>
            <a:ext cx="2105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</a:rPr>
              <a:t>MULTICASTING</a:t>
            </a: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1143000" y="1828800"/>
            <a:ext cx="312420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Este concepto es importante para aplicaciones de CATV.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UNICAST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Muchos paquetes de datos idénticos se envían a múltiples usuarios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Este tipo de transmisión incrementa el tráfico por la red principal.</a:t>
            </a:r>
            <a:r>
              <a:rPr lang="en-US" altLang="es-MX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2468" name="Rectangle 5"/>
          <p:cNvSpPr>
            <a:spLocks noChangeArrowheads="1"/>
          </p:cNvSpPr>
          <p:nvPr/>
        </p:nvSpPr>
        <p:spPr bwMode="auto">
          <a:xfrm>
            <a:off x="4800600" y="2590800"/>
            <a:ext cx="3505200" cy="25908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6246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667000"/>
            <a:ext cx="3276600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0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4320014-C1D2-465B-AE0F-9DB617547E9F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64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52047577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3657600" y="685800"/>
            <a:ext cx="2105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</a:rPr>
              <a:t>MULTICASTING</a:t>
            </a: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1066800" y="1676400"/>
            <a:ext cx="35814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MULTICAST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Envía una sola copia de los paquetes a múltiples receptores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Reduce el tráfico por la red y aumenta notablemente la eficiencia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IP multicasting es un protocolo de enrutamiento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Transmite datagramas IP desde una fuente de envío a múltiples receptores.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4800600" y="2362200"/>
            <a:ext cx="3810000" cy="28194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634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438400"/>
            <a:ext cx="3614738" cy="26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4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B6D484-3AD8-4E30-A185-8F67D71FEBA8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65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19603533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3657600" y="838200"/>
            <a:ext cx="2105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</a:rPr>
              <a:t>MULTICASTING</a:t>
            </a: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1143000" y="2057400"/>
            <a:ext cx="381000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APLICACIONES DEL MULTICAST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Transmisión de eventos en vivo como deportes y conciertos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Videoconferencia y Video-entrenamiento.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Videos musicales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Mensajes coorporativos</a:t>
            </a:r>
            <a:r>
              <a:rPr lang="en-US" altLang="es-MX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5943600" y="2590800"/>
            <a:ext cx="1905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5105400" y="3657600"/>
            <a:ext cx="1981200" cy="16764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64518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1A9BDF-12D2-430A-9A80-EAF7027B39BC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66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8192752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2133600" y="609600"/>
            <a:ext cx="5410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EVOLUCIÓN DE LA TECNOLOGÍA</a:t>
            </a: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ETHERNET</a:t>
            </a:r>
            <a:r>
              <a:rPr lang="en-US" altLang="es-MX" sz="1100" b="0"/>
              <a:t> </a:t>
            </a:r>
            <a:endParaRPr lang="en-US" altLang="es-MX" sz="2400" b="0"/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1066800" y="1676400"/>
            <a:ext cx="49530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Fue desarrollada en 1970  por Xerox y consolidada en 1980.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Está cubierta por el estándar IEEE802.3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Hasta hoy hay cuatro tipos, según la velocidad de transmisión, para cable trenzado y fibra: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10 Mbps:  10Base-T Ethernet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100 Mbps: Fast Ethernet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1000 Mbps: Gigabit Ethernet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10 Gigabit: 10 GigaEthernet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Está tecnología completamente aceptada para la implementación de las redes de computadores y de alta velocidad</a:t>
            </a:r>
            <a:r>
              <a:rPr lang="en-US" altLang="es-MX" sz="1100" b="0"/>
              <a:t> </a:t>
            </a:r>
            <a:endParaRPr lang="en-US" altLang="es-MX" sz="2400" b="0"/>
          </a:p>
        </p:txBody>
      </p:sp>
      <p:pic>
        <p:nvPicPr>
          <p:cNvPr id="65540" name="Picture 4" descr="C:\telecom1\Fuente\arrob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819400"/>
            <a:ext cx="146050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1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BD0FC84-DE2D-4134-A6A3-F747566D6073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67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67511156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990600" y="1676400"/>
            <a:ext cx="4648200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Las redes </a:t>
            </a: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ETHERNET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 están compuestas por: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Nodos y  medios de interconexión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Los nodos se pueden clasificar en: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DTE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: equipo terminal de datos. Como PC, estaciones de trabajo, servidores, impresoras, en fin, los equipos que son fuente o destino de los datagramas.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DCE</a:t>
            </a: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: equipo para comunicaciones de datos. Son los equipos que hacen el trámite de la conexión como hubs, routers, switches y tarjetas de interfaz (NIC).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3886200" y="762000"/>
            <a:ext cx="17668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Arial" panose="020B0604020202020204" pitchFamily="34" charset="0"/>
              </a:rPr>
              <a:t>ELEMENTOS</a:t>
            </a:r>
            <a:endParaRPr lang="en-US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6019800" y="2819400"/>
            <a:ext cx="16002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6705600" y="3810000"/>
            <a:ext cx="1600200" cy="17526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66566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5C5D9F7-6AAB-4497-B94A-BD89B4497338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68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89853508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ChangeArrowheads="1"/>
          </p:cNvSpPr>
          <p:nvPr/>
        </p:nvSpPr>
        <p:spPr bwMode="auto">
          <a:xfrm>
            <a:off x="2209800" y="762000"/>
            <a:ext cx="5029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LA CAPA FÍSICA ETHERNET</a:t>
            </a:r>
            <a:r>
              <a:rPr lang="en-US" altLang="es-MX" sz="1100" b="0"/>
              <a:t> </a:t>
            </a:r>
            <a:endParaRPr lang="en-US" altLang="es-MX" sz="2400" b="0"/>
          </a:p>
        </p:txBody>
      </p:sp>
      <p:sp>
        <p:nvSpPr>
          <p:cNvPr id="67587" name="Rectangle 4"/>
          <p:cNvSpPr>
            <a:spLocks noChangeArrowheads="1"/>
          </p:cNvSpPr>
          <p:nvPr/>
        </p:nvSpPr>
        <p:spPr bwMode="auto">
          <a:xfrm>
            <a:off x="1066800" y="1676400"/>
            <a:ext cx="2209800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Se implementa básicamente en las tarjetas NIC o de Interfaz para Ethernet.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Está relacionada al modelo OSI de la siguiente manera:</a:t>
            </a:r>
            <a:r>
              <a:rPr lang="en-US" altLang="es-MX" sz="1100" b="0"/>
              <a:t> </a:t>
            </a:r>
            <a:endParaRPr lang="en-US" altLang="es-MX" sz="2400" b="0"/>
          </a:p>
        </p:txBody>
      </p:sp>
      <p:sp>
        <p:nvSpPr>
          <p:cNvPr id="67588" name="Rectangle 5"/>
          <p:cNvSpPr>
            <a:spLocks noChangeArrowheads="1"/>
          </p:cNvSpPr>
          <p:nvPr/>
        </p:nvSpPr>
        <p:spPr bwMode="auto">
          <a:xfrm>
            <a:off x="3505200" y="2057400"/>
            <a:ext cx="5105400" cy="42672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6758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108200"/>
            <a:ext cx="4724400" cy="408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0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368C6E-3686-454F-8E8A-EDA04BCB63FF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69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194602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3109913"/>
            <a:ext cx="9144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2400">
                <a:latin typeface="Arial" panose="020B0604020202020204" pitchFamily="34" charset="0"/>
                <a:cs typeface="Arial" panose="020B0604020202020204" pitchFamily="34" charset="0"/>
              </a:rPr>
              <a:t>COMUNICACIONES I.P.</a:t>
            </a:r>
            <a:endParaRPr lang="en-US" altLang="es-MX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24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MX" sz="2400">
                <a:latin typeface="Arial" panose="020B0604020202020204" pitchFamily="34" charset="0"/>
                <a:cs typeface="Times New Roman" panose="02020603050405020304" pitchFamily="18" charset="0"/>
              </a:rPr>
              <a:t>FUNDAMENTOS</a:t>
            </a:r>
            <a:r>
              <a:rPr lang="en-US" altLang="es-MX" sz="2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099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D903AF-F9DA-4922-B05A-579973F4B423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5556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2895600" y="762000"/>
            <a:ext cx="3662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LA CAPA FÍSICA ETHERNET</a:t>
            </a:r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1143000" y="1600200"/>
            <a:ext cx="4876800" cy="503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Reconciliación y MII 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o interfaz dependiente del medio: Estas dos subcapas proporcionan la conexión lógica entre MAC y las capas dependientes del medio.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PCS 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o subcapa de codificación física: proporciona la lógica para codificar, multiplexar y sincronizar el tren de datos.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PMA 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o subacapa de conexión al medio:</a:t>
            </a: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compuesta por los transmisores y receptores de señal así  como el sistema de recuperación de reloj.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MDI  </a:t>
            </a: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o interfaz de conexión al medio: está compuesta por los cables y conectores de la interfaz al medio.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Autonegociación: le permite a</a:t>
            </a: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  cada NIC intercambiar información sobre sus características y escoger el mejor modo de operación mutua.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6324600" y="2895600"/>
            <a:ext cx="14478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6781800" y="3886200"/>
            <a:ext cx="1524000" cy="16764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68614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107A939-659E-4EEA-BCA7-FCF9AA447093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70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20506524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1295400" y="1981200"/>
            <a:ext cx="3352800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Transmite datos en código Manchester y en banda base  a 10 Mbps a través de cable UTP (cat 3 a 5).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Los terminales del NIV son RJ-45 de 8 pines.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Permite operación Full-duplex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Máxima distancia 100 metros sobre UTP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2438400" y="609600"/>
            <a:ext cx="4572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s-MX" sz="2000">
                <a:latin typeface="Arial" panose="020B0604020202020204" pitchFamily="34" charset="0"/>
                <a:cs typeface="Arial" panose="020B0604020202020204" pitchFamily="34" charset="0"/>
              </a:rPr>
              <a:t>10 Mbps ETHERNET</a:t>
            </a: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US" altLang="es-MX" sz="2000">
                <a:latin typeface="Arial" panose="020B0604020202020204" pitchFamily="34" charset="0"/>
                <a:cs typeface="Arial" panose="020B0604020202020204" pitchFamily="34" charset="0"/>
              </a:rPr>
              <a:t>10BASE-T</a:t>
            </a:r>
          </a:p>
        </p:txBody>
      </p:sp>
      <p:sp>
        <p:nvSpPr>
          <p:cNvPr id="69636" name="Rectangle 5"/>
          <p:cNvSpPr>
            <a:spLocks noChangeArrowheads="1"/>
          </p:cNvSpPr>
          <p:nvPr/>
        </p:nvSpPr>
        <p:spPr bwMode="auto">
          <a:xfrm>
            <a:off x="4953000" y="3048000"/>
            <a:ext cx="3657600" cy="28956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6963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124200"/>
            <a:ext cx="3524250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8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C260CAC-61DB-46A6-99D9-0F9AEAAE5578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71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62770444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1066800" y="1600200"/>
            <a:ext cx="44958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La evolución ha sido difícil por el intento de hacerlo sobre el cable e infraestructura existente. La mas usada es </a:t>
            </a: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100Base-TX</a:t>
            </a: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2590800" y="533400"/>
            <a:ext cx="4572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s-MX" sz="2000">
                <a:latin typeface="Arial" panose="020B0604020202020204" pitchFamily="34" charset="0"/>
                <a:cs typeface="Arial" panose="020B0604020202020204" pitchFamily="34" charset="0"/>
              </a:rPr>
              <a:t>100Mbps ETHERNET</a:t>
            </a: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US" altLang="es-MX" sz="2000">
                <a:latin typeface="Arial" panose="020B0604020202020204" pitchFamily="34" charset="0"/>
                <a:cs typeface="Arial" panose="020B0604020202020204" pitchFamily="34" charset="0"/>
              </a:rPr>
              <a:t>FAST ETHERNET</a:t>
            </a:r>
          </a:p>
        </p:txBody>
      </p:sp>
      <p:grpSp>
        <p:nvGrpSpPr>
          <p:cNvPr id="70660" name="Group 96"/>
          <p:cNvGrpSpPr>
            <a:grpSpLocks/>
          </p:cNvGrpSpPr>
          <p:nvPr/>
        </p:nvGrpSpPr>
        <p:grpSpPr bwMode="auto">
          <a:xfrm>
            <a:off x="1371600" y="2895600"/>
            <a:ext cx="7162800" cy="2738438"/>
            <a:chOff x="-3" y="-3"/>
            <a:chExt cx="3798" cy="3757"/>
          </a:xfrm>
        </p:grpSpPr>
        <p:grpSp>
          <p:nvGrpSpPr>
            <p:cNvPr id="70663" name="Group 94"/>
            <p:cNvGrpSpPr>
              <a:grpSpLocks/>
            </p:cNvGrpSpPr>
            <p:nvPr/>
          </p:nvGrpSpPr>
          <p:grpSpPr bwMode="auto">
            <a:xfrm>
              <a:off x="0" y="0"/>
              <a:ext cx="3792" cy="3751"/>
              <a:chOff x="0" y="0"/>
              <a:chExt cx="3792" cy="3751"/>
            </a:xfrm>
          </p:grpSpPr>
          <p:grpSp>
            <p:nvGrpSpPr>
              <p:cNvPr id="70665" name="Group 35"/>
              <p:cNvGrpSpPr>
                <a:grpSpLocks/>
              </p:cNvGrpSpPr>
              <p:nvPr/>
            </p:nvGrpSpPr>
            <p:grpSpPr bwMode="auto">
              <a:xfrm>
                <a:off x="0" y="0"/>
                <a:ext cx="660" cy="500"/>
                <a:chOff x="0" y="0"/>
                <a:chExt cx="660" cy="500"/>
              </a:xfrm>
            </p:grpSpPr>
            <p:sp>
              <p:nvSpPr>
                <p:cNvPr id="70753" name="Rectangle 4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604" cy="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>
                      <a:latin typeface="Arial" panose="020B0604020202020204" pitchFamily="34" charset="0"/>
                      <a:cs typeface="Arial" panose="020B0604020202020204" pitchFamily="34" charset="0"/>
                    </a:rPr>
                    <a:t>Versión</a:t>
                  </a:r>
                  <a:endParaRPr lang="en-US" altLang="es-MX" sz="120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54" name="Rectangle 3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66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66" name="Group 37"/>
              <p:cNvGrpSpPr>
                <a:grpSpLocks/>
              </p:cNvGrpSpPr>
              <p:nvPr/>
            </p:nvGrpSpPr>
            <p:grpSpPr bwMode="auto">
              <a:xfrm>
                <a:off x="660" y="0"/>
                <a:ext cx="507" cy="500"/>
                <a:chOff x="660" y="0"/>
                <a:chExt cx="507" cy="500"/>
              </a:xfrm>
            </p:grpSpPr>
            <p:sp>
              <p:nvSpPr>
                <p:cNvPr id="70751" name="Rectangle 5"/>
                <p:cNvSpPr>
                  <a:spLocks noChangeArrowheads="1"/>
                </p:cNvSpPr>
                <p:nvPr/>
              </p:nvSpPr>
              <p:spPr bwMode="auto">
                <a:xfrm>
                  <a:off x="688" y="0"/>
                  <a:ext cx="451" cy="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>
                      <a:latin typeface="Arial" panose="020B0604020202020204" pitchFamily="34" charset="0"/>
                      <a:cs typeface="Arial" panose="020B0604020202020204" pitchFamily="34" charset="0"/>
                    </a:rPr>
                    <a:t>Velocidad</a:t>
                  </a:r>
                  <a:endParaRPr lang="en-US" altLang="es-MX" sz="120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52" name="Rectangle 36"/>
                <p:cNvSpPr>
                  <a:spLocks noChangeArrowheads="1"/>
                </p:cNvSpPr>
                <p:nvPr/>
              </p:nvSpPr>
              <p:spPr bwMode="auto">
                <a:xfrm>
                  <a:off x="660" y="0"/>
                  <a:ext cx="507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67" name="Group 39"/>
              <p:cNvGrpSpPr>
                <a:grpSpLocks/>
              </p:cNvGrpSpPr>
              <p:nvPr/>
            </p:nvGrpSpPr>
            <p:grpSpPr bwMode="auto">
              <a:xfrm>
                <a:off x="1167" y="0"/>
                <a:ext cx="1045" cy="500"/>
                <a:chOff x="1167" y="0"/>
                <a:chExt cx="1045" cy="500"/>
              </a:xfrm>
            </p:grpSpPr>
            <p:sp>
              <p:nvSpPr>
                <p:cNvPr id="70749" name="Rectangle 6"/>
                <p:cNvSpPr>
                  <a:spLocks noChangeArrowheads="1"/>
                </p:cNvSpPr>
                <p:nvPr/>
              </p:nvSpPr>
              <p:spPr bwMode="auto">
                <a:xfrm>
                  <a:off x="1195" y="0"/>
                  <a:ext cx="989" cy="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>
                      <a:latin typeface="Arial" panose="020B0604020202020204" pitchFamily="34" charset="0"/>
                      <a:cs typeface="Arial" panose="020B0604020202020204" pitchFamily="34" charset="0"/>
                    </a:rPr>
                    <a:t>Codificación</a:t>
                  </a:r>
                  <a:endParaRPr lang="en-US" altLang="es-MX" sz="120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50" name="Rectangle 38"/>
                <p:cNvSpPr>
                  <a:spLocks noChangeArrowheads="1"/>
                </p:cNvSpPr>
                <p:nvPr/>
              </p:nvSpPr>
              <p:spPr bwMode="auto">
                <a:xfrm>
                  <a:off x="1167" y="0"/>
                  <a:ext cx="1045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68" name="Group 41"/>
              <p:cNvGrpSpPr>
                <a:grpSpLocks/>
              </p:cNvGrpSpPr>
              <p:nvPr/>
            </p:nvGrpSpPr>
            <p:grpSpPr bwMode="auto">
              <a:xfrm>
                <a:off x="2212" y="0"/>
                <a:ext cx="920" cy="500"/>
                <a:chOff x="2212" y="0"/>
                <a:chExt cx="920" cy="500"/>
              </a:xfrm>
            </p:grpSpPr>
            <p:sp>
              <p:nvSpPr>
                <p:cNvPr id="70747" name="Rectangle 7"/>
                <p:cNvSpPr>
                  <a:spLocks noChangeArrowheads="1"/>
                </p:cNvSpPr>
                <p:nvPr/>
              </p:nvSpPr>
              <p:spPr bwMode="auto">
                <a:xfrm>
                  <a:off x="2240" y="0"/>
                  <a:ext cx="864" cy="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>
                      <a:latin typeface="Arial" panose="020B0604020202020204" pitchFamily="34" charset="0"/>
                      <a:cs typeface="Arial" panose="020B0604020202020204" pitchFamily="34" charset="0"/>
                    </a:rPr>
                    <a:t>Cable</a:t>
                  </a:r>
                  <a:endParaRPr lang="en-US" altLang="es-MX" sz="120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48" name="Rectangle 40"/>
                <p:cNvSpPr>
                  <a:spLocks noChangeArrowheads="1"/>
                </p:cNvSpPr>
                <p:nvPr/>
              </p:nvSpPr>
              <p:spPr bwMode="auto">
                <a:xfrm>
                  <a:off x="2212" y="0"/>
                  <a:ext cx="92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69" name="Group 43"/>
              <p:cNvGrpSpPr>
                <a:grpSpLocks/>
              </p:cNvGrpSpPr>
              <p:nvPr/>
            </p:nvGrpSpPr>
            <p:grpSpPr bwMode="auto">
              <a:xfrm>
                <a:off x="3132" y="0"/>
                <a:ext cx="660" cy="500"/>
                <a:chOff x="3132" y="0"/>
                <a:chExt cx="660" cy="500"/>
              </a:xfrm>
            </p:grpSpPr>
            <p:sp>
              <p:nvSpPr>
                <p:cNvPr id="70745" name="Rectangle 8"/>
                <p:cNvSpPr>
                  <a:spLocks noChangeArrowheads="1"/>
                </p:cNvSpPr>
                <p:nvPr/>
              </p:nvSpPr>
              <p:spPr bwMode="auto">
                <a:xfrm>
                  <a:off x="3160" y="0"/>
                  <a:ext cx="604" cy="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>
                      <a:latin typeface="Arial" panose="020B0604020202020204" pitchFamily="34" charset="0"/>
                      <a:cs typeface="Arial" panose="020B0604020202020204" pitchFamily="34" charset="0"/>
                    </a:rPr>
                    <a:t>Full-Duplex</a:t>
                  </a:r>
                  <a:endParaRPr lang="en-US" altLang="es-MX" sz="120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46" name="Rectangle 42"/>
                <p:cNvSpPr>
                  <a:spLocks noChangeArrowheads="1"/>
                </p:cNvSpPr>
                <p:nvPr/>
              </p:nvSpPr>
              <p:spPr bwMode="auto">
                <a:xfrm>
                  <a:off x="3132" y="0"/>
                  <a:ext cx="66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70" name="Group 45"/>
              <p:cNvGrpSpPr>
                <a:grpSpLocks/>
              </p:cNvGrpSpPr>
              <p:nvPr/>
            </p:nvGrpSpPr>
            <p:grpSpPr bwMode="auto">
              <a:xfrm>
                <a:off x="0" y="500"/>
                <a:ext cx="660" cy="403"/>
                <a:chOff x="0" y="500"/>
                <a:chExt cx="660" cy="403"/>
              </a:xfrm>
            </p:grpSpPr>
            <p:sp>
              <p:nvSpPr>
                <p:cNvPr id="70743" name="Rectangle 9"/>
                <p:cNvSpPr>
                  <a:spLocks noChangeArrowheads="1"/>
                </p:cNvSpPr>
                <p:nvPr/>
              </p:nvSpPr>
              <p:spPr bwMode="auto">
                <a:xfrm>
                  <a:off x="28" y="500"/>
                  <a:ext cx="604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200" b="0">
                      <a:cs typeface="Times New Roman" panose="02020603050405020304" pitchFamily="18" charset="0"/>
                    </a:rPr>
                    <a:t> </a:t>
                  </a: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44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500"/>
                  <a:ext cx="66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71" name="Group 47"/>
              <p:cNvGrpSpPr>
                <a:grpSpLocks/>
              </p:cNvGrpSpPr>
              <p:nvPr/>
            </p:nvGrpSpPr>
            <p:grpSpPr bwMode="auto">
              <a:xfrm>
                <a:off x="660" y="500"/>
                <a:ext cx="507" cy="403"/>
                <a:chOff x="660" y="500"/>
                <a:chExt cx="507" cy="403"/>
              </a:xfrm>
            </p:grpSpPr>
            <p:sp>
              <p:nvSpPr>
                <p:cNvPr id="70741" name="Rectangle 10"/>
                <p:cNvSpPr>
                  <a:spLocks noChangeArrowheads="1"/>
                </p:cNvSpPr>
                <p:nvPr/>
              </p:nvSpPr>
              <p:spPr bwMode="auto">
                <a:xfrm>
                  <a:off x="688" y="500"/>
                  <a:ext cx="451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200" b="0">
                      <a:cs typeface="Times New Roman" panose="02020603050405020304" pitchFamily="18" charset="0"/>
                    </a:rPr>
                    <a:t> </a:t>
                  </a: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42" name="Rectangle 46"/>
                <p:cNvSpPr>
                  <a:spLocks noChangeArrowheads="1"/>
                </p:cNvSpPr>
                <p:nvPr/>
              </p:nvSpPr>
              <p:spPr bwMode="auto">
                <a:xfrm>
                  <a:off x="660" y="500"/>
                  <a:ext cx="50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72" name="Group 49"/>
              <p:cNvGrpSpPr>
                <a:grpSpLocks/>
              </p:cNvGrpSpPr>
              <p:nvPr/>
            </p:nvGrpSpPr>
            <p:grpSpPr bwMode="auto">
              <a:xfrm>
                <a:off x="1167" y="500"/>
                <a:ext cx="1045" cy="403"/>
                <a:chOff x="1167" y="500"/>
                <a:chExt cx="1045" cy="403"/>
              </a:xfrm>
            </p:grpSpPr>
            <p:sp>
              <p:nvSpPr>
                <p:cNvPr id="70739" name="Rectangle 11"/>
                <p:cNvSpPr>
                  <a:spLocks noChangeArrowheads="1"/>
                </p:cNvSpPr>
                <p:nvPr/>
              </p:nvSpPr>
              <p:spPr bwMode="auto">
                <a:xfrm>
                  <a:off x="1195" y="500"/>
                  <a:ext cx="989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200" b="0">
                      <a:cs typeface="Times New Roman" panose="02020603050405020304" pitchFamily="18" charset="0"/>
                    </a:rPr>
                    <a:t> </a:t>
                  </a: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40" name="Rectangle 48"/>
                <p:cNvSpPr>
                  <a:spLocks noChangeArrowheads="1"/>
                </p:cNvSpPr>
                <p:nvPr/>
              </p:nvSpPr>
              <p:spPr bwMode="auto">
                <a:xfrm>
                  <a:off x="1167" y="500"/>
                  <a:ext cx="104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73" name="Group 51"/>
              <p:cNvGrpSpPr>
                <a:grpSpLocks/>
              </p:cNvGrpSpPr>
              <p:nvPr/>
            </p:nvGrpSpPr>
            <p:grpSpPr bwMode="auto">
              <a:xfrm>
                <a:off x="2212" y="500"/>
                <a:ext cx="920" cy="403"/>
                <a:chOff x="2212" y="500"/>
                <a:chExt cx="920" cy="403"/>
              </a:xfrm>
            </p:grpSpPr>
            <p:sp>
              <p:nvSpPr>
                <p:cNvPr id="70737" name="Rectangle 12"/>
                <p:cNvSpPr>
                  <a:spLocks noChangeArrowheads="1"/>
                </p:cNvSpPr>
                <p:nvPr/>
              </p:nvSpPr>
              <p:spPr bwMode="auto">
                <a:xfrm>
                  <a:off x="2240" y="500"/>
                  <a:ext cx="864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200" b="0">
                      <a:cs typeface="Times New Roman" panose="02020603050405020304" pitchFamily="18" charset="0"/>
                    </a:rPr>
                    <a:t> </a:t>
                  </a: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38" name="Rectangle 50"/>
                <p:cNvSpPr>
                  <a:spLocks noChangeArrowheads="1"/>
                </p:cNvSpPr>
                <p:nvPr/>
              </p:nvSpPr>
              <p:spPr bwMode="auto">
                <a:xfrm>
                  <a:off x="2212" y="500"/>
                  <a:ext cx="92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74" name="Group 53"/>
              <p:cNvGrpSpPr>
                <a:grpSpLocks/>
              </p:cNvGrpSpPr>
              <p:nvPr/>
            </p:nvGrpSpPr>
            <p:grpSpPr bwMode="auto">
              <a:xfrm>
                <a:off x="3132" y="500"/>
                <a:ext cx="660" cy="403"/>
                <a:chOff x="3132" y="500"/>
                <a:chExt cx="660" cy="403"/>
              </a:xfrm>
            </p:grpSpPr>
            <p:sp>
              <p:nvSpPr>
                <p:cNvPr id="70735" name="Rectangle 13"/>
                <p:cNvSpPr>
                  <a:spLocks noChangeArrowheads="1"/>
                </p:cNvSpPr>
                <p:nvPr/>
              </p:nvSpPr>
              <p:spPr bwMode="auto">
                <a:xfrm>
                  <a:off x="3160" y="500"/>
                  <a:ext cx="604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200" b="0">
                      <a:cs typeface="Times New Roman" panose="02020603050405020304" pitchFamily="18" charset="0"/>
                    </a:rPr>
                    <a:t> </a:t>
                  </a: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36" name="Rectangle 52"/>
                <p:cNvSpPr>
                  <a:spLocks noChangeArrowheads="1"/>
                </p:cNvSpPr>
                <p:nvPr/>
              </p:nvSpPr>
              <p:spPr bwMode="auto">
                <a:xfrm>
                  <a:off x="3132" y="500"/>
                  <a:ext cx="66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75" name="Group 55"/>
              <p:cNvGrpSpPr>
                <a:grpSpLocks/>
              </p:cNvGrpSpPr>
              <p:nvPr/>
            </p:nvGrpSpPr>
            <p:grpSpPr bwMode="auto">
              <a:xfrm>
                <a:off x="0" y="903"/>
                <a:ext cx="660" cy="712"/>
                <a:chOff x="0" y="903"/>
                <a:chExt cx="660" cy="712"/>
              </a:xfrm>
            </p:grpSpPr>
            <p:sp>
              <p:nvSpPr>
                <p:cNvPr id="70733" name="Rectangle 14"/>
                <p:cNvSpPr>
                  <a:spLocks noChangeArrowheads="1"/>
                </p:cNvSpPr>
                <p:nvPr/>
              </p:nvSpPr>
              <p:spPr bwMode="auto">
                <a:xfrm>
                  <a:off x="28" y="903"/>
                  <a:ext cx="604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100Base-T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34" name="Rectangle 54"/>
                <p:cNvSpPr>
                  <a:spLocks noChangeArrowheads="1"/>
                </p:cNvSpPr>
                <p:nvPr/>
              </p:nvSpPr>
              <p:spPr bwMode="auto">
                <a:xfrm>
                  <a:off x="0" y="903"/>
                  <a:ext cx="66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76" name="Group 57"/>
              <p:cNvGrpSpPr>
                <a:grpSpLocks/>
              </p:cNvGrpSpPr>
              <p:nvPr/>
            </p:nvGrpSpPr>
            <p:grpSpPr bwMode="auto">
              <a:xfrm>
                <a:off x="660" y="903"/>
                <a:ext cx="507" cy="712"/>
                <a:chOff x="660" y="903"/>
                <a:chExt cx="507" cy="712"/>
              </a:xfrm>
            </p:grpSpPr>
            <p:sp>
              <p:nvSpPr>
                <p:cNvPr id="70731" name="Rectangle 15"/>
                <p:cNvSpPr>
                  <a:spLocks noChangeArrowheads="1"/>
                </p:cNvSpPr>
                <p:nvPr/>
              </p:nvSpPr>
              <p:spPr bwMode="auto">
                <a:xfrm>
                  <a:off x="688" y="903"/>
                  <a:ext cx="451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10 MBd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32" name="Rectangle 56"/>
                <p:cNvSpPr>
                  <a:spLocks noChangeArrowheads="1"/>
                </p:cNvSpPr>
                <p:nvPr/>
              </p:nvSpPr>
              <p:spPr bwMode="auto">
                <a:xfrm>
                  <a:off x="660" y="903"/>
                  <a:ext cx="507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77" name="Group 59"/>
              <p:cNvGrpSpPr>
                <a:grpSpLocks/>
              </p:cNvGrpSpPr>
              <p:nvPr/>
            </p:nvGrpSpPr>
            <p:grpSpPr bwMode="auto">
              <a:xfrm>
                <a:off x="1167" y="903"/>
                <a:ext cx="1045" cy="712"/>
                <a:chOff x="1167" y="903"/>
                <a:chExt cx="1045" cy="712"/>
              </a:xfrm>
            </p:grpSpPr>
            <p:sp>
              <p:nvSpPr>
                <p:cNvPr id="70729" name="Rectangle 16"/>
                <p:cNvSpPr>
                  <a:spLocks noChangeArrowheads="1"/>
                </p:cNvSpPr>
                <p:nvPr/>
              </p:nvSpPr>
              <p:spPr bwMode="auto">
                <a:xfrm>
                  <a:off x="1195" y="903"/>
                  <a:ext cx="989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Manchester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30" name="Rectangle 58"/>
                <p:cNvSpPr>
                  <a:spLocks noChangeArrowheads="1"/>
                </p:cNvSpPr>
                <p:nvPr/>
              </p:nvSpPr>
              <p:spPr bwMode="auto">
                <a:xfrm>
                  <a:off x="1167" y="903"/>
                  <a:ext cx="1045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78" name="Group 61"/>
              <p:cNvGrpSpPr>
                <a:grpSpLocks/>
              </p:cNvGrpSpPr>
              <p:nvPr/>
            </p:nvGrpSpPr>
            <p:grpSpPr bwMode="auto">
              <a:xfrm>
                <a:off x="2212" y="903"/>
                <a:ext cx="920" cy="712"/>
                <a:chOff x="2212" y="903"/>
                <a:chExt cx="920" cy="712"/>
              </a:xfrm>
            </p:grpSpPr>
            <p:sp>
              <p:nvSpPr>
                <p:cNvPr id="70727" name="Rectangle 17"/>
                <p:cNvSpPr>
                  <a:spLocks noChangeArrowheads="1"/>
                </p:cNvSpPr>
                <p:nvPr/>
              </p:nvSpPr>
              <p:spPr bwMode="auto">
                <a:xfrm>
                  <a:off x="2240" y="903"/>
                  <a:ext cx="864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Dos pares de cable UTP, categoría 3 o mejor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28" name="Rectangle 60"/>
                <p:cNvSpPr>
                  <a:spLocks noChangeArrowheads="1"/>
                </p:cNvSpPr>
                <p:nvPr/>
              </p:nvSpPr>
              <p:spPr bwMode="auto">
                <a:xfrm>
                  <a:off x="2212" y="903"/>
                  <a:ext cx="92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79" name="Group 63"/>
              <p:cNvGrpSpPr>
                <a:grpSpLocks/>
              </p:cNvGrpSpPr>
              <p:nvPr/>
            </p:nvGrpSpPr>
            <p:grpSpPr bwMode="auto">
              <a:xfrm>
                <a:off x="3132" y="903"/>
                <a:ext cx="660" cy="712"/>
                <a:chOff x="3132" y="903"/>
                <a:chExt cx="660" cy="712"/>
              </a:xfrm>
            </p:grpSpPr>
            <p:sp>
              <p:nvSpPr>
                <p:cNvPr id="70725" name="Rectangle 18"/>
                <p:cNvSpPr>
                  <a:spLocks noChangeArrowheads="1"/>
                </p:cNvSpPr>
                <p:nvPr/>
              </p:nvSpPr>
              <p:spPr bwMode="auto">
                <a:xfrm>
                  <a:off x="3160" y="903"/>
                  <a:ext cx="604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SI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26" name="Rectangle 62"/>
                <p:cNvSpPr>
                  <a:spLocks noChangeArrowheads="1"/>
                </p:cNvSpPr>
                <p:nvPr/>
              </p:nvSpPr>
              <p:spPr bwMode="auto">
                <a:xfrm>
                  <a:off x="3132" y="903"/>
                  <a:ext cx="66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80" name="Group 65"/>
              <p:cNvGrpSpPr>
                <a:grpSpLocks/>
              </p:cNvGrpSpPr>
              <p:nvPr/>
            </p:nvGrpSpPr>
            <p:grpSpPr bwMode="auto">
              <a:xfrm>
                <a:off x="0" y="1615"/>
                <a:ext cx="660" cy="712"/>
                <a:chOff x="0" y="1615"/>
                <a:chExt cx="660" cy="712"/>
              </a:xfrm>
            </p:grpSpPr>
            <p:sp>
              <p:nvSpPr>
                <p:cNvPr id="70723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615"/>
                  <a:ext cx="604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100Base-TX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24" name="Rectangle 64"/>
                <p:cNvSpPr>
                  <a:spLocks noChangeArrowheads="1"/>
                </p:cNvSpPr>
                <p:nvPr/>
              </p:nvSpPr>
              <p:spPr bwMode="auto">
                <a:xfrm>
                  <a:off x="0" y="1615"/>
                  <a:ext cx="66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81" name="Group 67"/>
              <p:cNvGrpSpPr>
                <a:grpSpLocks/>
              </p:cNvGrpSpPr>
              <p:nvPr/>
            </p:nvGrpSpPr>
            <p:grpSpPr bwMode="auto">
              <a:xfrm>
                <a:off x="660" y="1615"/>
                <a:ext cx="507" cy="712"/>
                <a:chOff x="660" y="1615"/>
                <a:chExt cx="507" cy="712"/>
              </a:xfrm>
            </p:grpSpPr>
            <p:sp>
              <p:nvSpPr>
                <p:cNvPr id="70721" name="Rectangle 20"/>
                <p:cNvSpPr>
                  <a:spLocks noChangeArrowheads="1"/>
                </p:cNvSpPr>
                <p:nvPr/>
              </p:nvSpPr>
              <p:spPr bwMode="auto">
                <a:xfrm>
                  <a:off x="688" y="1615"/>
                  <a:ext cx="451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125 MBd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22" name="Rectangle 66"/>
                <p:cNvSpPr>
                  <a:spLocks noChangeArrowheads="1"/>
                </p:cNvSpPr>
                <p:nvPr/>
              </p:nvSpPr>
              <p:spPr bwMode="auto">
                <a:xfrm>
                  <a:off x="660" y="1615"/>
                  <a:ext cx="507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82" name="Group 69"/>
              <p:cNvGrpSpPr>
                <a:grpSpLocks/>
              </p:cNvGrpSpPr>
              <p:nvPr/>
            </p:nvGrpSpPr>
            <p:grpSpPr bwMode="auto">
              <a:xfrm>
                <a:off x="1167" y="1615"/>
                <a:ext cx="1045" cy="712"/>
                <a:chOff x="1167" y="1615"/>
                <a:chExt cx="1045" cy="712"/>
              </a:xfrm>
            </p:grpSpPr>
            <p:sp>
              <p:nvSpPr>
                <p:cNvPr id="70719" name="Rectangle 21"/>
                <p:cNvSpPr>
                  <a:spLocks noChangeArrowheads="1"/>
                </p:cNvSpPr>
                <p:nvPr/>
              </p:nvSpPr>
              <p:spPr bwMode="auto">
                <a:xfrm>
                  <a:off x="1195" y="1615"/>
                  <a:ext cx="989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4B/5B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20" name="Rectangle 68"/>
                <p:cNvSpPr>
                  <a:spLocks noChangeArrowheads="1"/>
                </p:cNvSpPr>
                <p:nvPr/>
              </p:nvSpPr>
              <p:spPr bwMode="auto">
                <a:xfrm>
                  <a:off x="1167" y="1615"/>
                  <a:ext cx="1045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83" name="Group 71"/>
              <p:cNvGrpSpPr>
                <a:grpSpLocks/>
              </p:cNvGrpSpPr>
              <p:nvPr/>
            </p:nvGrpSpPr>
            <p:grpSpPr bwMode="auto">
              <a:xfrm>
                <a:off x="2212" y="1615"/>
                <a:ext cx="920" cy="712"/>
                <a:chOff x="2212" y="1615"/>
                <a:chExt cx="920" cy="712"/>
              </a:xfrm>
            </p:grpSpPr>
            <p:sp>
              <p:nvSpPr>
                <p:cNvPr id="70717" name="Rectangle 22"/>
                <p:cNvSpPr>
                  <a:spLocks noChangeArrowheads="1"/>
                </p:cNvSpPr>
                <p:nvPr/>
              </p:nvSpPr>
              <p:spPr bwMode="auto">
                <a:xfrm>
                  <a:off x="2240" y="1615"/>
                  <a:ext cx="864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Dos pares de cable UTP, categoría 5 o mejor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18" name="Rectangle 70"/>
                <p:cNvSpPr>
                  <a:spLocks noChangeArrowheads="1"/>
                </p:cNvSpPr>
                <p:nvPr/>
              </p:nvSpPr>
              <p:spPr bwMode="auto">
                <a:xfrm>
                  <a:off x="2212" y="1615"/>
                  <a:ext cx="92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84" name="Group 73"/>
              <p:cNvGrpSpPr>
                <a:grpSpLocks/>
              </p:cNvGrpSpPr>
              <p:nvPr/>
            </p:nvGrpSpPr>
            <p:grpSpPr bwMode="auto">
              <a:xfrm>
                <a:off x="3132" y="1615"/>
                <a:ext cx="660" cy="712"/>
                <a:chOff x="3132" y="1615"/>
                <a:chExt cx="660" cy="712"/>
              </a:xfrm>
            </p:grpSpPr>
            <p:sp>
              <p:nvSpPr>
                <p:cNvPr id="70715" name="Rectangle 23"/>
                <p:cNvSpPr>
                  <a:spLocks noChangeArrowheads="1"/>
                </p:cNvSpPr>
                <p:nvPr/>
              </p:nvSpPr>
              <p:spPr bwMode="auto">
                <a:xfrm>
                  <a:off x="3160" y="1615"/>
                  <a:ext cx="604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SI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16" name="Rectangle 72"/>
                <p:cNvSpPr>
                  <a:spLocks noChangeArrowheads="1"/>
                </p:cNvSpPr>
                <p:nvPr/>
              </p:nvSpPr>
              <p:spPr bwMode="auto">
                <a:xfrm>
                  <a:off x="3132" y="1615"/>
                  <a:ext cx="66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85" name="Group 75"/>
              <p:cNvGrpSpPr>
                <a:grpSpLocks/>
              </p:cNvGrpSpPr>
              <p:nvPr/>
            </p:nvGrpSpPr>
            <p:grpSpPr bwMode="auto">
              <a:xfrm>
                <a:off x="0" y="2327"/>
                <a:ext cx="660" cy="712"/>
                <a:chOff x="0" y="2327"/>
                <a:chExt cx="660" cy="712"/>
              </a:xfrm>
            </p:grpSpPr>
            <p:sp>
              <p:nvSpPr>
                <p:cNvPr id="70713" name="Rectangle 24"/>
                <p:cNvSpPr>
                  <a:spLocks noChangeArrowheads="1"/>
                </p:cNvSpPr>
                <p:nvPr/>
              </p:nvSpPr>
              <p:spPr bwMode="auto">
                <a:xfrm>
                  <a:off x="28" y="2327"/>
                  <a:ext cx="604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100Base-T4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14" name="Rectangle 74"/>
                <p:cNvSpPr>
                  <a:spLocks noChangeArrowheads="1"/>
                </p:cNvSpPr>
                <p:nvPr/>
              </p:nvSpPr>
              <p:spPr bwMode="auto">
                <a:xfrm>
                  <a:off x="0" y="2327"/>
                  <a:ext cx="66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86" name="Group 77"/>
              <p:cNvGrpSpPr>
                <a:grpSpLocks/>
              </p:cNvGrpSpPr>
              <p:nvPr/>
            </p:nvGrpSpPr>
            <p:grpSpPr bwMode="auto">
              <a:xfrm>
                <a:off x="660" y="2327"/>
                <a:ext cx="507" cy="712"/>
                <a:chOff x="660" y="2327"/>
                <a:chExt cx="507" cy="712"/>
              </a:xfrm>
            </p:grpSpPr>
            <p:sp>
              <p:nvSpPr>
                <p:cNvPr id="70711" name="Rectangle 25"/>
                <p:cNvSpPr>
                  <a:spLocks noChangeArrowheads="1"/>
                </p:cNvSpPr>
                <p:nvPr/>
              </p:nvSpPr>
              <p:spPr bwMode="auto">
                <a:xfrm>
                  <a:off x="688" y="2327"/>
                  <a:ext cx="451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33 MBd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12" name="Rectangle 76"/>
                <p:cNvSpPr>
                  <a:spLocks noChangeArrowheads="1"/>
                </p:cNvSpPr>
                <p:nvPr/>
              </p:nvSpPr>
              <p:spPr bwMode="auto">
                <a:xfrm>
                  <a:off x="660" y="2327"/>
                  <a:ext cx="507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87" name="Group 79"/>
              <p:cNvGrpSpPr>
                <a:grpSpLocks/>
              </p:cNvGrpSpPr>
              <p:nvPr/>
            </p:nvGrpSpPr>
            <p:grpSpPr bwMode="auto">
              <a:xfrm>
                <a:off x="1167" y="2327"/>
                <a:ext cx="1045" cy="712"/>
                <a:chOff x="1167" y="2327"/>
                <a:chExt cx="1045" cy="712"/>
              </a:xfrm>
            </p:grpSpPr>
            <p:sp>
              <p:nvSpPr>
                <p:cNvPr id="70709" name="Rectangle 26"/>
                <p:cNvSpPr>
                  <a:spLocks noChangeArrowheads="1"/>
                </p:cNvSpPr>
                <p:nvPr/>
              </p:nvSpPr>
              <p:spPr bwMode="auto">
                <a:xfrm>
                  <a:off x="1195" y="2327"/>
                  <a:ext cx="989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8B/6T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10" name="Rectangle 78"/>
                <p:cNvSpPr>
                  <a:spLocks noChangeArrowheads="1"/>
                </p:cNvSpPr>
                <p:nvPr/>
              </p:nvSpPr>
              <p:spPr bwMode="auto">
                <a:xfrm>
                  <a:off x="1167" y="2327"/>
                  <a:ext cx="1045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88" name="Group 81"/>
              <p:cNvGrpSpPr>
                <a:grpSpLocks/>
              </p:cNvGrpSpPr>
              <p:nvPr/>
            </p:nvGrpSpPr>
            <p:grpSpPr bwMode="auto">
              <a:xfrm>
                <a:off x="2212" y="2327"/>
                <a:ext cx="920" cy="712"/>
                <a:chOff x="2212" y="2327"/>
                <a:chExt cx="920" cy="712"/>
              </a:xfrm>
            </p:grpSpPr>
            <p:sp>
              <p:nvSpPr>
                <p:cNvPr id="70707" name="Rectangle 27"/>
                <p:cNvSpPr>
                  <a:spLocks noChangeArrowheads="1"/>
                </p:cNvSpPr>
                <p:nvPr/>
              </p:nvSpPr>
              <p:spPr bwMode="auto">
                <a:xfrm>
                  <a:off x="2240" y="2327"/>
                  <a:ext cx="864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Cuatro pares de cable UTP categoría 3 o mejor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08" name="Rectangle 80"/>
                <p:cNvSpPr>
                  <a:spLocks noChangeArrowheads="1"/>
                </p:cNvSpPr>
                <p:nvPr/>
              </p:nvSpPr>
              <p:spPr bwMode="auto">
                <a:xfrm>
                  <a:off x="2212" y="2327"/>
                  <a:ext cx="92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89" name="Group 83"/>
              <p:cNvGrpSpPr>
                <a:grpSpLocks/>
              </p:cNvGrpSpPr>
              <p:nvPr/>
            </p:nvGrpSpPr>
            <p:grpSpPr bwMode="auto">
              <a:xfrm>
                <a:off x="3132" y="2327"/>
                <a:ext cx="660" cy="712"/>
                <a:chOff x="3132" y="2327"/>
                <a:chExt cx="660" cy="712"/>
              </a:xfrm>
            </p:grpSpPr>
            <p:sp>
              <p:nvSpPr>
                <p:cNvPr id="70705" name="Rectangle 28"/>
                <p:cNvSpPr>
                  <a:spLocks noChangeArrowheads="1"/>
                </p:cNvSpPr>
                <p:nvPr/>
              </p:nvSpPr>
              <p:spPr bwMode="auto">
                <a:xfrm>
                  <a:off x="3160" y="2327"/>
                  <a:ext cx="604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NO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06" name="Rectangle 82"/>
                <p:cNvSpPr>
                  <a:spLocks noChangeArrowheads="1"/>
                </p:cNvSpPr>
                <p:nvPr/>
              </p:nvSpPr>
              <p:spPr bwMode="auto">
                <a:xfrm>
                  <a:off x="3132" y="2327"/>
                  <a:ext cx="66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90" name="Group 85"/>
              <p:cNvGrpSpPr>
                <a:grpSpLocks/>
              </p:cNvGrpSpPr>
              <p:nvPr/>
            </p:nvGrpSpPr>
            <p:grpSpPr bwMode="auto">
              <a:xfrm>
                <a:off x="0" y="3039"/>
                <a:ext cx="660" cy="712"/>
                <a:chOff x="0" y="3039"/>
                <a:chExt cx="660" cy="712"/>
              </a:xfrm>
            </p:grpSpPr>
            <p:sp>
              <p:nvSpPr>
                <p:cNvPr id="70703" name="Rectangle 29"/>
                <p:cNvSpPr>
                  <a:spLocks noChangeArrowheads="1"/>
                </p:cNvSpPr>
                <p:nvPr/>
              </p:nvSpPr>
              <p:spPr bwMode="auto">
                <a:xfrm>
                  <a:off x="28" y="3039"/>
                  <a:ext cx="604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100Base-T2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04" name="Rectangle 84"/>
                <p:cNvSpPr>
                  <a:spLocks noChangeArrowheads="1"/>
                </p:cNvSpPr>
                <p:nvPr/>
              </p:nvSpPr>
              <p:spPr bwMode="auto">
                <a:xfrm>
                  <a:off x="0" y="3039"/>
                  <a:ext cx="66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91" name="Group 87"/>
              <p:cNvGrpSpPr>
                <a:grpSpLocks/>
              </p:cNvGrpSpPr>
              <p:nvPr/>
            </p:nvGrpSpPr>
            <p:grpSpPr bwMode="auto">
              <a:xfrm>
                <a:off x="660" y="3039"/>
                <a:ext cx="507" cy="712"/>
                <a:chOff x="660" y="3039"/>
                <a:chExt cx="507" cy="712"/>
              </a:xfrm>
            </p:grpSpPr>
            <p:sp>
              <p:nvSpPr>
                <p:cNvPr id="70701" name="Rectangle 30"/>
                <p:cNvSpPr>
                  <a:spLocks noChangeArrowheads="1"/>
                </p:cNvSpPr>
                <p:nvPr/>
              </p:nvSpPr>
              <p:spPr bwMode="auto">
                <a:xfrm>
                  <a:off x="688" y="3039"/>
                  <a:ext cx="451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25 MBd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02" name="Rectangle 86"/>
                <p:cNvSpPr>
                  <a:spLocks noChangeArrowheads="1"/>
                </p:cNvSpPr>
                <p:nvPr/>
              </p:nvSpPr>
              <p:spPr bwMode="auto">
                <a:xfrm>
                  <a:off x="660" y="3039"/>
                  <a:ext cx="507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92" name="Group 89"/>
              <p:cNvGrpSpPr>
                <a:grpSpLocks/>
              </p:cNvGrpSpPr>
              <p:nvPr/>
            </p:nvGrpSpPr>
            <p:grpSpPr bwMode="auto">
              <a:xfrm>
                <a:off x="1167" y="3039"/>
                <a:ext cx="1045" cy="712"/>
                <a:chOff x="1167" y="3039"/>
                <a:chExt cx="1045" cy="712"/>
              </a:xfrm>
            </p:grpSpPr>
            <p:sp>
              <p:nvSpPr>
                <p:cNvPr id="70699" name="Rectangle 31"/>
                <p:cNvSpPr>
                  <a:spLocks noChangeArrowheads="1"/>
                </p:cNvSpPr>
                <p:nvPr/>
              </p:nvSpPr>
              <p:spPr bwMode="auto">
                <a:xfrm>
                  <a:off x="1195" y="3039"/>
                  <a:ext cx="989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PAM5x5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700" name="Rectangle 88"/>
                <p:cNvSpPr>
                  <a:spLocks noChangeArrowheads="1"/>
                </p:cNvSpPr>
                <p:nvPr/>
              </p:nvSpPr>
              <p:spPr bwMode="auto">
                <a:xfrm>
                  <a:off x="1167" y="3039"/>
                  <a:ext cx="1045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93" name="Group 91"/>
              <p:cNvGrpSpPr>
                <a:grpSpLocks/>
              </p:cNvGrpSpPr>
              <p:nvPr/>
            </p:nvGrpSpPr>
            <p:grpSpPr bwMode="auto">
              <a:xfrm>
                <a:off x="2212" y="3039"/>
                <a:ext cx="920" cy="712"/>
                <a:chOff x="2212" y="3039"/>
                <a:chExt cx="920" cy="712"/>
              </a:xfrm>
            </p:grpSpPr>
            <p:sp>
              <p:nvSpPr>
                <p:cNvPr id="70697" name="Rectangle 32"/>
                <p:cNvSpPr>
                  <a:spLocks noChangeArrowheads="1"/>
                </p:cNvSpPr>
                <p:nvPr/>
              </p:nvSpPr>
              <p:spPr bwMode="auto">
                <a:xfrm>
                  <a:off x="2240" y="3039"/>
                  <a:ext cx="864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Dos pares de cable UTP categoría 3 o mejor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698" name="Rectangle 90"/>
                <p:cNvSpPr>
                  <a:spLocks noChangeArrowheads="1"/>
                </p:cNvSpPr>
                <p:nvPr/>
              </p:nvSpPr>
              <p:spPr bwMode="auto">
                <a:xfrm>
                  <a:off x="2212" y="3039"/>
                  <a:ext cx="92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694" name="Group 93"/>
              <p:cNvGrpSpPr>
                <a:grpSpLocks/>
              </p:cNvGrpSpPr>
              <p:nvPr/>
            </p:nvGrpSpPr>
            <p:grpSpPr bwMode="auto">
              <a:xfrm>
                <a:off x="3132" y="3039"/>
                <a:ext cx="660" cy="712"/>
                <a:chOff x="3132" y="3039"/>
                <a:chExt cx="660" cy="712"/>
              </a:xfrm>
            </p:grpSpPr>
            <p:sp>
              <p:nvSpPr>
                <p:cNvPr id="70695" name="Rectangle 33"/>
                <p:cNvSpPr>
                  <a:spLocks noChangeArrowheads="1"/>
                </p:cNvSpPr>
                <p:nvPr/>
              </p:nvSpPr>
              <p:spPr bwMode="auto">
                <a:xfrm>
                  <a:off x="3160" y="3039"/>
                  <a:ext cx="604" cy="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s-MX" sz="1100" b="0">
                      <a:latin typeface="Arial" panose="020B0604020202020204" pitchFamily="34" charset="0"/>
                      <a:cs typeface="Arial" panose="020B0604020202020204" pitchFamily="34" charset="0"/>
                    </a:rPr>
                    <a:t>SI</a:t>
                  </a:r>
                  <a:endParaRPr lang="en-US" altLang="es-MX" sz="1200" b="0">
                    <a:latin typeface="Arial" panose="020B0604020202020204" pitchFamily="34" charset="0"/>
                    <a:cs typeface="Times New Roman" panose="02020603050405020304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s-MX" sz="2400" b="0"/>
                </a:p>
              </p:txBody>
            </p:sp>
            <p:sp>
              <p:nvSpPr>
                <p:cNvPr id="70696" name="Rectangle 92"/>
                <p:cNvSpPr>
                  <a:spLocks noChangeArrowheads="1"/>
                </p:cNvSpPr>
                <p:nvPr/>
              </p:nvSpPr>
              <p:spPr bwMode="auto">
                <a:xfrm>
                  <a:off x="3132" y="3039"/>
                  <a:ext cx="66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s-MX" altLang="es-MX" sz="1800">
                    <a:latin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70664" name="Rectangle 95"/>
            <p:cNvSpPr>
              <a:spLocks noChangeArrowheads="1"/>
            </p:cNvSpPr>
            <p:nvPr/>
          </p:nvSpPr>
          <p:spPr bwMode="auto">
            <a:xfrm>
              <a:off x="-3" y="-3"/>
              <a:ext cx="3798" cy="3757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MX" altLang="es-MX" sz="1800">
                <a:latin typeface="Arial" panose="020B0604020202020204" pitchFamily="34" charset="0"/>
              </a:endParaRPr>
            </a:p>
          </p:txBody>
        </p:sp>
      </p:grpSp>
      <p:sp>
        <p:nvSpPr>
          <p:cNvPr id="70661" name="Rectangle 97"/>
          <p:cNvSpPr>
            <a:spLocks noChangeArrowheads="1"/>
          </p:cNvSpPr>
          <p:nvPr/>
        </p:nvSpPr>
        <p:spPr bwMode="auto">
          <a:xfrm>
            <a:off x="3175" y="6091238"/>
            <a:ext cx="91440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200" b="0"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2400" b="0"/>
          </a:p>
        </p:txBody>
      </p:sp>
      <p:sp>
        <p:nvSpPr>
          <p:cNvPr id="70662" name="98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404E70E-DE3D-42A4-89C8-27ACCDEE213C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72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17854525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2743200" y="609600"/>
            <a:ext cx="3810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CAPA FÍSICA  100Base -X</a:t>
            </a:r>
            <a:r>
              <a:rPr lang="en-US" altLang="es-MX" sz="20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2895600" y="1981200"/>
            <a:ext cx="4038600" cy="40386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133600"/>
            <a:ext cx="3643313" cy="358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5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C154C4B-71C4-48A0-B6FC-9CE99799EAA5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73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26520612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1066800" y="1676400"/>
            <a:ext cx="3505200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Tiene dos especificaciones</a:t>
            </a: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2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2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endParaRPr lang="en-US" altLang="es-MX" sz="2400" b="0"/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1143000" y="2209800"/>
            <a:ext cx="2362200" cy="264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MX" sz="1100" b="0"/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1000Base-T para cable UTP</a:t>
            </a:r>
            <a:endParaRPr lang="en-US" altLang="es-MX" sz="1800" b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1000Base-X STP para cobre y fibra óptica multimodo</a:t>
            </a:r>
            <a:endParaRPr lang="en-US" altLang="es-MX" sz="1800" b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Permite en sus dos versiones operación full-duplex</a:t>
            </a:r>
            <a:r>
              <a:rPr lang="en-US" altLang="es-MX" sz="1100" b="0"/>
              <a:t> </a:t>
            </a:r>
            <a:endParaRPr lang="en-US" altLang="es-MX" sz="2400" b="0"/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2590800" y="457200"/>
            <a:ext cx="4572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s-MX" sz="2000">
                <a:latin typeface="Arial" panose="020B0604020202020204" pitchFamily="34" charset="0"/>
                <a:cs typeface="Arial" panose="020B0604020202020204" pitchFamily="34" charset="0"/>
              </a:rPr>
              <a:t>1000 Mbps </a:t>
            </a: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US" altLang="es-MX" sz="2000">
                <a:latin typeface="Arial" panose="020B0604020202020204" pitchFamily="34" charset="0"/>
                <a:cs typeface="Arial" panose="020B0604020202020204" pitchFamily="34" charset="0"/>
              </a:rPr>
              <a:t>GIGABIT ETHERNET</a:t>
            </a: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4191000" y="2362200"/>
            <a:ext cx="4419600" cy="30480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727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438400"/>
            <a:ext cx="4287838" cy="283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1" name="7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7763D91-5104-4DC8-8D9B-0EEE8F6DA099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74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88046412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1143000" y="1828800"/>
            <a:ext cx="4495800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Es una verdadera revolución en las comunicaciones modernas.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Sin duda será la herramienta final de la convergencia de servicios.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Solamente opera sobre fibra óptica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Opera siempre en full-duplex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El estándar es el IEEE802.3ae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Es un protocolo de capa 2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3352800" y="685800"/>
            <a:ext cx="2852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2000">
                <a:latin typeface="Arial" panose="020B0604020202020204" pitchFamily="34" charset="0"/>
                <a:cs typeface="Arial" panose="020B0604020202020204" pitchFamily="34" charset="0"/>
              </a:rPr>
              <a:t>10 Gigabit ETHERNET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5943600" y="2743200"/>
            <a:ext cx="16764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6705600" y="3733800"/>
            <a:ext cx="1676400" cy="12954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73734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D7DEE4D-29FB-40A1-BBC9-26FCCEA08915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75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69286695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3429000" y="685800"/>
            <a:ext cx="2852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2000">
                <a:latin typeface="Arial" panose="020B0604020202020204" pitchFamily="34" charset="0"/>
                <a:cs typeface="Arial" panose="020B0604020202020204" pitchFamily="34" charset="0"/>
              </a:rPr>
              <a:t>10 Gigabit ETHERNET</a:t>
            </a:r>
            <a:endParaRPr lang="es-CO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1295400" y="2667000"/>
            <a:ext cx="46482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La capa física se divide en: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CO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LAN PHY: 10Gbase ER y 10Gbase SX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WAN PHY: 10Gbase LW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s-MX" sz="1800" b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Permite expansión de aplicaciones 10Base T a 10GbE sin afectar las capas superiores, de la 3 a la 7.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6400800" y="2362200"/>
            <a:ext cx="1524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7086600" y="3200400"/>
            <a:ext cx="1524000" cy="12192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74758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9439E1C-31DC-4112-9554-63A2E409F420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76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02482772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3276600" y="762000"/>
            <a:ext cx="2852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2000">
                <a:latin typeface="Arial" panose="020B0604020202020204" pitchFamily="34" charset="0"/>
                <a:cs typeface="Arial" panose="020B0604020202020204" pitchFamily="34" charset="0"/>
              </a:rPr>
              <a:t>10 Gigabit ETHERNET</a:t>
            </a:r>
            <a:endParaRPr lang="es-CO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1143000" y="1752600"/>
            <a:ext cx="541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El modelo de la capa física es el siguiente</a:t>
            </a:r>
            <a:r>
              <a:rPr lang="en-US" altLang="es-MX" sz="1100" b="0"/>
              <a:t> </a:t>
            </a:r>
            <a:endParaRPr lang="en-US" altLang="es-MX" sz="2400" b="0"/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514600" y="2362200"/>
            <a:ext cx="4419600" cy="39624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438400"/>
            <a:ext cx="4257675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2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A549F77-9D69-415A-8ADC-145B6277CCBD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77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14690964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3276600" y="762000"/>
            <a:ext cx="2852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2000">
                <a:latin typeface="Arial" panose="020B0604020202020204" pitchFamily="34" charset="0"/>
                <a:cs typeface="Arial" panose="020B0604020202020204" pitchFamily="34" charset="0"/>
              </a:rPr>
              <a:t>10 Gigabit ETHERNET</a:t>
            </a:r>
            <a:endParaRPr lang="es-CO" altLang="es-MX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1066800" y="1828800"/>
            <a:ext cx="2743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Esquema de red WAN </a:t>
            </a:r>
            <a:endParaRPr lang="es-CO" altLang="es-MX" sz="1800">
              <a:latin typeface="Arial" panose="020B0604020202020204" pitchFamily="34" charset="0"/>
            </a:endParaRPr>
          </a:p>
        </p:txBody>
      </p:sp>
      <p:sp>
        <p:nvSpPr>
          <p:cNvPr id="76804" name="Rectangle 5"/>
          <p:cNvSpPr>
            <a:spLocks noChangeArrowheads="1"/>
          </p:cNvSpPr>
          <p:nvPr/>
        </p:nvSpPr>
        <p:spPr bwMode="auto">
          <a:xfrm>
            <a:off x="1371600" y="2362200"/>
            <a:ext cx="7010400" cy="39624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768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14600"/>
            <a:ext cx="6781800" cy="350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6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8F9B029-D36D-4C91-8DC9-F68B71B94BB5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78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53354692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1295400" y="2057400"/>
            <a:ext cx="5791200" cy="311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El desarrollo impulsando por la tecnología IP se complementa con los nuevos esquemas de modulación de las señales banda-base.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Estos métodos de modulación son muy eficientes y permiten aprovechar el ancha de banda disponible en el enlace.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Se han constituido en la última milla del futuro.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El esquema es: fibra más última milla inalámbrico</a:t>
            </a:r>
            <a:r>
              <a:rPr lang="en-US" altLang="es-MX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2590800" y="838200"/>
            <a:ext cx="457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s-MX" sz="2000">
                <a:latin typeface="Arial" panose="020B0604020202020204" pitchFamily="34" charset="0"/>
                <a:cs typeface="Arial" panose="020B0604020202020204" pitchFamily="34" charset="0"/>
              </a:rPr>
              <a:t>MODULACIÓN DIGITAL</a:t>
            </a: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7086600" y="2590800"/>
            <a:ext cx="11430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7620000" y="3124200"/>
            <a:ext cx="990600" cy="1143000"/>
          </a:xfrm>
          <a:prstGeom prst="rect">
            <a:avLst/>
          </a:prstGeom>
          <a:solidFill>
            <a:srgbClr val="E5784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77830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B42E326-BE2B-4EA7-B6AE-28DD6C766143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79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527190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295400" y="1752600"/>
            <a:ext cx="67056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Todos los servicios modernos de valor agregado que pueden prestarse a través de un plataforma HFC son digitales.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Básicamente  están compuestos por un tren de unos y ceros que se transmite por el medio en banda base o modulados.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Este medio puede ser: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Cable coaxial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Fibra óptica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Inalámbrico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Cable UTP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Arial" panose="020B0604020202020204" pitchFamily="34" charset="0"/>
              </a:rPr>
              <a:t>Cable Telefónico</a:t>
            </a:r>
            <a:endParaRPr lang="en-US" altLang="es-MX" sz="1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Red de acometida de potencia</a:t>
            </a:r>
            <a:r>
              <a:rPr lang="en-US" altLang="es-MX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5486400" y="3962400"/>
            <a:ext cx="1447800" cy="1066800"/>
          </a:xfrm>
          <a:prstGeom prst="rect">
            <a:avLst/>
          </a:prstGeom>
          <a:solidFill>
            <a:srgbClr val="E057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172200" y="4648200"/>
            <a:ext cx="1600200" cy="1066800"/>
          </a:xfrm>
          <a:prstGeom prst="rect">
            <a:avLst/>
          </a:prstGeom>
          <a:solidFill>
            <a:srgbClr val="F4EF3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336925" y="773113"/>
            <a:ext cx="264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</a:rPr>
              <a:t>VALOR AGREGADO</a:t>
            </a:r>
          </a:p>
        </p:txBody>
      </p:sp>
      <p:sp>
        <p:nvSpPr>
          <p:cNvPr id="5126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6582B4-584D-4D25-A3FA-58789BA39B3D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3677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1066800" y="1828800"/>
            <a:ext cx="6934200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MX" sz="1200" b="0">
                <a:cs typeface="Times New Roman" panose="02020603050405020304" pitchFamily="18" charset="0"/>
              </a:rPr>
              <a:t> </a:t>
            </a:r>
            <a:endParaRPr lang="en-US" altLang="es-MX" sz="1200" b="0"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Las señales de VIDEO y AUDIO comprimidas y multiplexadas son BANDA BASE.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Para transmitirlas por la red de banda ancha hay que modular las portadoras.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La figura de mérito para comparar los métodos de modulación es la eficiencia  medida en BIT/SEG/HZ.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La figura de mérito de cualquier sistema de comunicaciones digitales es el BER.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Es la proporción de los bits transmitidos contra los que llegan con error.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 Depende también del sistema de modulación y de la relación señal / ruido.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</a:endParaRP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1981200" y="685800"/>
            <a:ext cx="56372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MODULACIÓN DE LAS SEÑALES DIGITALES</a:t>
            </a:r>
            <a:endParaRPr lang="es-CO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8852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8EA869B-978F-4083-8871-62EEF71C91EB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80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70529028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1219200" y="2362200"/>
            <a:ext cx="7391400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MX" sz="1200" b="0">
                <a:cs typeface="Times New Roman" panose="02020603050405020304" pitchFamily="18" charset="0"/>
              </a:rPr>
              <a:t> </a:t>
            </a:r>
            <a:endParaRPr lang="en-US" altLang="es-MX" sz="1200" b="0"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FSK: </a:t>
            </a: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Variación de la frecuencia de la portadora entre dos frecuencias que representan el 1 y  el 0 lógicos.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ASK: </a:t>
            </a: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Variación de la amplitud de la portadora entre dos niveles que representan el 1 y el 0 lógicos.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PSK: </a:t>
            </a: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Variación de la fase de la portadora entre dos ángulos que representan el 0 y el 1 lógicos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</a:endParaRP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2286000" y="838200"/>
            <a:ext cx="49418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METODOS BÁSICOS DE MODULACIÓN</a:t>
            </a: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9876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DF95F04-5A31-485D-9D22-4B5D1CF8807E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81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59971584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1219200" y="1981200"/>
            <a:ext cx="2590800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MX" sz="1200" b="0">
                <a:cs typeface="Times New Roman" panose="02020603050405020304" pitchFamily="18" charset="0"/>
              </a:rPr>
              <a:t> </a:t>
            </a:r>
            <a:endParaRPr lang="en-US" altLang="es-MX" sz="1200" b="0"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Se utiliza para transmitir datos de baja velocidad.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Las aplicaciones mas importantes son : Monitoreo de la red y P.P.V.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Se puede utilizar para implementar medidas de control y vigilancia, (gas, Electricidad, etc.) a través de  la red.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</a:endParaRP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3810000" y="685800"/>
            <a:ext cx="1946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Sistema F.S.K.</a:t>
            </a: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3810000" y="2362200"/>
            <a:ext cx="4876800" cy="1828800"/>
          </a:xfrm>
          <a:prstGeom prst="rect">
            <a:avLst/>
          </a:prstGeom>
          <a:solidFill>
            <a:schemeClr val="bg1"/>
          </a:solidFill>
          <a:ln w="5715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590800"/>
            <a:ext cx="4419600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2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03B960-E46E-4114-9D35-63D036052B43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82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62654915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1143000" y="1600200"/>
            <a:ext cx="2667000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MX" sz="1200" b="0">
                <a:cs typeface="Times New Roman" panose="02020603050405020304" pitchFamily="18" charset="0"/>
              </a:rPr>
              <a:t> </a:t>
            </a:r>
            <a:endParaRPr lang="en-US" altLang="es-MX" sz="1200" b="0"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La fase cambia 180 grandes según el dato sea un 0 o un 1 lógico.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M1 es un modulador balanceado.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Este modulador tiene muy buena inmunidad al ruido.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No es eficiente en el uso del espectro.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Cada día es menos frecuente su empleo en redes de banda ancha.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</a:endParaRPr>
          </a:p>
        </p:txBody>
      </p:sp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3581400" y="762000"/>
            <a:ext cx="22145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Sistema B.P.S.K.</a:t>
            </a: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3886200" y="2590800"/>
            <a:ext cx="4648200" cy="24384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819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743200"/>
            <a:ext cx="4503738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6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87836F-96A8-4036-83B3-E780F540D0E2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83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42830458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1143000" y="2057400"/>
            <a:ext cx="3429000" cy="384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MX" sz="1200" b="0">
                <a:cs typeface="Times New Roman" panose="02020603050405020304" pitchFamily="18" charset="0"/>
              </a:rPr>
              <a:t> </a:t>
            </a:r>
            <a:endParaRPr lang="en-US" altLang="es-MX" sz="1200" b="0"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Principio usado en la señal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de TV en Color.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Los datos se dividen en  los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canales Q e I.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Cada canal modula la misma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portadora pero con un desfasaje de 90 grados.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M1 y M2 son  moduladores balanceados.</a:t>
            </a: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</a:endParaRP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3657600" y="685800"/>
            <a:ext cx="22272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Sistema Q.P.S.K.</a:t>
            </a:r>
            <a:endParaRPr lang="en-US" altLang="es-MX" sz="20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4572000" y="2362200"/>
            <a:ext cx="4114800" cy="34290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90800"/>
            <a:ext cx="3656013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0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FA21188-AC3A-4274-9B67-3E5666B4BC24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84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45098755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143000" y="1828800"/>
            <a:ext cx="3276600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MX" sz="1200" b="0">
                <a:cs typeface="Times New Roman" panose="02020603050405020304" pitchFamily="18" charset="0"/>
              </a:rPr>
              <a:t> </a:t>
            </a:r>
            <a:endParaRPr lang="en-US" altLang="es-MX" sz="1200" b="0"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200" b="0">
                <a:cs typeface="Times New Roman" panose="02020603050405020304" pitchFamily="18" charset="0"/>
              </a:rPr>
              <a:t> </a:t>
            </a: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En este ejemplo, además de los 4 estados de la variación de fase hay cuatro niveles de modulación de amplitud.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Hay mayor eficiencia en el uso del espectro.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s-MX" sz="18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sz="1800" b="0">
                <a:latin typeface="Arial" panose="020B0604020202020204" pitchFamily="34" charset="0"/>
                <a:cs typeface="Times New Roman" panose="02020603050405020304" pitchFamily="18" charset="0"/>
              </a:rPr>
              <a:t>No es apto para ambientes ruidosos</a:t>
            </a:r>
            <a:r>
              <a:rPr lang="en-US" altLang="es-MX" sz="1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3810000" y="762000"/>
            <a:ext cx="2028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  <a:cs typeface="Times New Roman" panose="02020603050405020304" pitchFamily="18" charset="0"/>
              </a:rPr>
              <a:t>Sistema Q.A.M.</a:t>
            </a: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4419600" y="2133600"/>
            <a:ext cx="4343400" cy="38100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839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38400"/>
            <a:ext cx="4194175" cy="312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4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C47A623-B6AB-422C-A163-ADD2DFCC7B48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85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385264997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0" y="3109913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MX" sz="2000" b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s-MX" sz="2400" b="0"/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3124200" y="762000"/>
            <a:ext cx="3263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 b="0">
                <a:latin typeface="Arial" panose="020B0604020202020204" pitchFamily="34" charset="0"/>
                <a:cs typeface="Arial" panose="020B0604020202020204" pitchFamily="34" charset="0"/>
              </a:rPr>
              <a:t>Eficiencia de la modulación</a:t>
            </a:r>
          </a:p>
        </p:txBody>
      </p:sp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981200"/>
            <a:ext cx="4429125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A340BA-5844-41FB-B689-97842B5BD77B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86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2602672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752600" y="3962400"/>
            <a:ext cx="624840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La transmisión de datos se consolidó y estableció de manera conceptual en el desarrollo de las redes de computadores.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Todas las aplicaciones se reducen, conceptualmente, a establecer comunicación de doble vía entre dos o mas dispositivos tipo PC.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s-CO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s-MX" sz="1800">
                <a:latin typeface="Arial" panose="020B0604020202020204" pitchFamily="34" charset="0"/>
                <a:cs typeface="Times New Roman" panose="02020603050405020304" pitchFamily="18" charset="0"/>
              </a:rPr>
              <a:t>El medio puede ser compartido o conmutado.</a:t>
            </a:r>
            <a:r>
              <a:rPr lang="en-US" altLang="es-MX" sz="1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260725" y="620713"/>
            <a:ext cx="374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MX" sz="2000">
                <a:latin typeface="Arial" panose="020B0604020202020204" pitchFamily="34" charset="0"/>
              </a:rPr>
              <a:t>REDES DE COMPUTADORAS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209800" y="1828800"/>
            <a:ext cx="5105400" cy="20574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1800">
              <a:latin typeface="Arial" panose="020B0604020202020204" pitchFamily="34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905000"/>
            <a:ext cx="4895850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6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C855928-1182-4373-9D3B-ADCF633D5DD5}" type="slidenum">
              <a:rPr lang="es-ES" altLang="es-MX" sz="140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s-ES" altLang="es-MX" sz="1400"/>
          </a:p>
        </p:txBody>
      </p:sp>
    </p:spTree>
    <p:extLst>
      <p:ext uri="{BB962C8B-B14F-4D97-AF65-F5344CB8AC3E}">
        <p14:creationId xmlns:p14="http://schemas.microsoft.com/office/powerpoint/2010/main" val="129382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as">
  <a:themeElements>
    <a:clrScheme name="Capa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Capa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10492</TotalTime>
  <Words>1519</Words>
  <Application>Microsoft Office PowerPoint</Application>
  <PresentationFormat>Presentación en pantalla (4:3)</PresentationFormat>
  <Paragraphs>963</Paragraphs>
  <Slides>86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86</vt:i4>
      </vt:variant>
    </vt:vector>
  </HeadingPairs>
  <TitlesOfParts>
    <vt:vector size="90" baseType="lpstr">
      <vt:lpstr>Arial</vt:lpstr>
      <vt:lpstr>Times New Roman</vt:lpstr>
      <vt:lpstr>Wingdings</vt:lpstr>
      <vt:lpstr>Capas</vt:lpstr>
      <vt:lpstr>Universidad Autónoma del Estado de México</vt:lpstr>
      <vt:lpstr>Licenciatura en Informática Administrativa</vt:lpstr>
      <vt:lpstr>Objetivo</vt:lpstr>
      <vt:lpstr>Temario (I)</vt:lpstr>
      <vt:lpstr>Bibliografía</vt:lpstr>
      <vt:lpstr>Forma de evaluación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Edcon, Servcios de Tecnologías de Información S.A.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</dc:title>
  <dc:creator>César Enrique Estrada Gutiér</dc:creator>
  <cp:lastModifiedBy>César Enrique Estrada Gutiérrez</cp:lastModifiedBy>
  <cp:revision>75</cp:revision>
  <dcterms:created xsi:type="dcterms:W3CDTF">2006-09-02T18:43:53Z</dcterms:created>
  <dcterms:modified xsi:type="dcterms:W3CDTF">2016-09-14T15:29:20Z</dcterms:modified>
</cp:coreProperties>
</file>