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12" r:id="rId2"/>
    <p:sldId id="314" r:id="rId3"/>
    <p:sldId id="313" r:id="rId4"/>
    <p:sldId id="298" r:id="rId5"/>
    <p:sldId id="292" r:id="rId6"/>
    <p:sldId id="308" r:id="rId7"/>
    <p:sldId id="287" r:id="rId8"/>
    <p:sldId id="289" r:id="rId9"/>
    <p:sldId id="290" r:id="rId10"/>
    <p:sldId id="304" r:id="rId11"/>
    <p:sldId id="305" r:id="rId12"/>
    <p:sldId id="311" r:id="rId13"/>
    <p:sldId id="295" r:id="rId14"/>
    <p:sldId id="296" r:id="rId15"/>
    <p:sldId id="297" r:id="rId16"/>
    <p:sldId id="306" r:id="rId17"/>
    <p:sldId id="286" r:id="rId18"/>
    <p:sldId id="280" r:id="rId19"/>
    <p:sldId id="281" r:id="rId20"/>
    <p:sldId id="283" r:id="rId21"/>
    <p:sldId id="277" r:id="rId22"/>
    <p:sldId id="278" r:id="rId23"/>
    <p:sldId id="257" r:id="rId24"/>
    <p:sldId id="275" r:id="rId25"/>
    <p:sldId id="258" r:id="rId26"/>
    <p:sldId id="259" r:id="rId27"/>
    <p:sldId id="276" r:id="rId28"/>
    <p:sldId id="260" r:id="rId29"/>
    <p:sldId id="261" r:id="rId30"/>
    <p:sldId id="262" r:id="rId31"/>
    <p:sldId id="263" r:id="rId32"/>
    <p:sldId id="293" r:id="rId33"/>
    <p:sldId id="264" r:id="rId34"/>
    <p:sldId id="265" r:id="rId35"/>
    <p:sldId id="266" r:id="rId36"/>
    <p:sldId id="267" r:id="rId37"/>
    <p:sldId id="268" r:id="rId38"/>
    <p:sldId id="294" r:id="rId39"/>
    <p:sldId id="299" r:id="rId40"/>
    <p:sldId id="300" r:id="rId41"/>
    <p:sldId id="269" r:id="rId42"/>
    <p:sldId id="270" r:id="rId43"/>
    <p:sldId id="307" r:id="rId44"/>
    <p:sldId id="310" r:id="rId45"/>
    <p:sldId id="301" r:id="rId46"/>
    <p:sldId id="302" r:id="rId47"/>
    <p:sldId id="271" r:id="rId48"/>
    <p:sldId id="303" r:id="rId49"/>
    <p:sldId id="272" r:id="rId50"/>
    <p:sldId id="273" r:id="rId51"/>
    <p:sldId id="274" r:id="rId52"/>
    <p:sldId id="316" r:id="rId53"/>
    <p:sldId id="315"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p:cViewPr varScale="1">
        <p:scale>
          <a:sx n="78" d="100"/>
          <a:sy n="78" d="100"/>
        </p:scale>
        <p:origin x="78" y="7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1BB319-BA54-4E25-BB0E-027760F1DAD3}" type="doc">
      <dgm:prSet loTypeId="urn:microsoft.com/office/officeart/2005/8/layout/process1" loCatId="process" qsTypeId="urn:microsoft.com/office/officeart/2005/8/quickstyle/simple1" qsCatId="simple" csTypeId="urn:microsoft.com/office/officeart/2005/8/colors/accent1_2" csCatId="accent1" phldr="1"/>
      <dgm:spPr/>
    </dgm:pt>
    <dgm:pt modelId="{C1D9260D-7235-4DDE-8C5F-FF7E76EF0FA1}">
      <dgm:prSet phldrT="[Texto]"/>
      <dgm:spPr/>
      <dgm:t>
        <a:bodyPr/>
        <a:lstStyle/>
        <a:p>
          <a:r>
            <a:rPr lang="es-MX" dirty="0" smtClean="0">
              <a:solidFill>
                <a:schemeClr val="tx1"/>
              </a:solidFill>
            </a:rPr>
            <a:t>Clase Baja</a:t>
          </a:r>
          <a:endParaRPr lang="es-MX" dirty="0">
            <a:solidFill>
              <a:schemeClr val="tx1"/>
            </a:solidFill>
          </a:endParaRPr>
        </a:p>
      </dgm:t>
    </dgm:pt>
    <dgm:pt modelId="{391491FD-6FAE-43EE-BD53-62D81772EDDE}" type="parTrans" cxnId="{15546370-1C99-45D3-8597-433FA000CAC5}">
      <dgm:prSet/>
      <dgm:spPr/>
      <dgm:t>
        <a:bodyPr/>
        <a:lstStyle/>
        <a:p>
          <a:endParaRPr lang="es-MX"/>
        </a:p>
      </dgm:t>
    </dgm:pt>
    <dgm:pt modelId="{3441AD21-A8B9-41A0-9561-C359589D00D4}" type="sibTrans" cxnId="{15546370-1C99-45D3-8597-433FA000CAC5}">
      <dgm:prSet/>
      <dgm:spPr>
        <a:solidFill>
          <a:schemeClr val="accent2"/>
        </a:solidFill>
      </dgm:spPr>
      <dgm:t>
        <a:bodyPr/>
        <a:lstStyle/>
        <a:p>
          <a:endParaRPr lang="es-MX"/>
        </a:p>
      </dgm:t>
    </dgm:pt>
    <dgm:pt modelId="{14A01DCF-14AB-44E5-9919-037426F2D5D4}">
      <dgm:prSet phldrT="[Texto]"/>
      <dgm:spPr>
        <a:solidFill>
          <a:schemeClr val="accent2">
            <a:lumMod val="75000"/>
          </a:schemeClr>
        </a:solidFill>
      </dgm:spPr>
      <dgm:t>
        <a:bodyPr/>
        <a:lstStyle/>
        <a:p>
          <a:r>
            <a:rPr lang="es-MX" dirty="0" smtClean="0">
              <a:solidFill>
                <a:schemeClr val="tx1"/>
              </a:solidFill>
            </a:rPr>
            <a:t>Explotación</a:t>
          </a:r>
          <a:endParaRPr lang="es-MX" dirty="0">
            <a:solidFill>
              <a:schemeClr val="tx1"/>
            </a:solidFill>
          </a:endParaRPr>
        </a:p>
      </dgm:t>
    </dgm:pt>
    <dgm:pt modelId="{9CC9B522-4422-4062-8460-908DD5858CEE}" type="parTrans" cxnId="{F9F4A811-2AB0-48ED-A384-FAF175C724B6}">
      <dgm:prSet/>
      <dgm:spPr/>
      <dgm:t>
        <a:bodyPr/>
        <a:lstStyle/>
        <a:p>
          <a:endParaRPr lang="es-MX"/>
        </a:p>
      </dgm:t>
    </dgm:pt>
    <dgm:pt modelId="{E80ADFB1-6878-422A-A044-A4142E34552D}" type="sibTrans" cxnId="{F9F4A811-2AB0-48ED-A384-FAF175C724B6}">
      <dgm:prSet/>
      <dgm:spPr>
        <a:solidFill>
          <a:schemeClr val="accent2"/>
        </a:solidFill>
      </dgm:spPr>
      <dgm:t>
        <a:bodyPr/>
        <a:lstStyle/>
        <a:p>
          <a:endParaRPr lang="es-MX"/>
        </a:p>
      </dgm:t>
    </dgm:pt>
    <dgm:pt modelId="{D49EED24-2077-40A0-B65E-6A4F57449027}">
      <dgm:prSet phldrT="[Texto]"/>
      <dgm:spPr>
        <a:solidFill>
          <a:schemeClr val="bg2">
            <a:lumMod val="50000"/>
          </a:schemeClr>
        </a:solidFill>
      </dgm:spPr>
      <dgm:t>
        <a:bodyPr/>
        <a:lstStyle/>
        <a:p>
          <a:r>
            <a:rPr lang="es-MX" dirty="0" smtClean="0">
              <a:solidFill>
                <a:schemeClr val="tx1"/>
              </a:solidFill>
            </a:rPr>
            <a:t>Cero Ocio</a:t>
          </a:r>
          <a:endParaRPr lang="es-MX" dirty="0">
            <a:solidFill>
              <a:schemeClr val="tx1"/>
            </a:solidFill>
          </a:endParaRPr>
        </a:p>
      </dgm:t>
    </dgm:pt>
    <dgm:pt modelId="{6BE9DF78-DDEB-4A8A-93D9-75CE09C569E7}" type="parTrans" cxnId="{50425210-1F69-48A2-AE15-41900CE30BBF}">
      <dgm:prSet/>
      <dgm:spPr/>
      <dgm:t>
        <a:bodyPr/>
        <a:lstStyle/>
        <a:p>
          <a:endParaRPr lang="es-MX"/>
        </a:p>
      </dgm:t>
    </dgm:pt>
    <dgm:pt modelId="{01144E6F-2BFF-4685-B86C-82FA4F298D3F}" type="sibTrans" cxnId="{50425210-1F69-48A2-AE15-41900CE30BBF}">
      <dgm:prSet/>
      <dgm:spPr/>
      <dgm:t>
        <a:bodyPr/>
        <a:lstStyle/>
        <a:p>
          <a:endParaRPr lang="es-MX"/>
        </a:p>
      </dgm:t>
    </dgm:pt>
    <dgm:pt modelId="{27D4EB1D-7B42-44A5-8FA1-30AB923A06FA}" type="pres">
      <dgm:prSet presAssocID="{381BB319-BA54-4E25-BB0E-027760F1DAD3}" presName="Name0" presStyleCnt="0">
        <dgm:presLayoutVars>
          <dgm:dir/>
          <dgm:resizeHandles val="exact"/>
        </dgm:presLayoutVars>
      </dgm:prSet>
      <dgm:spPr/>
    </dgm:pt>
    <dgm:pt modelId="{8B878C33-9DE3-432F-A860-761093572057}" type="pres">
      <dgm:prSet presAssocID="{C1D9260D-7235-4DDE-8C5F-FF7E76EF0FA1}" presName="node" presStyleLbl="node1" presStyleIdx="0" presStyleCnt="3">
        <dgm:presLayoutVars>
          <dgm:bulletEnabled val="1"/>
        </dgm:presLayoutVars>
      </dgm:prSet>
      <dgm:spPr/>
    </dgm:pt>
    <dgm:pt modelId="{500A0EB3-CCB2-4243-A0CF-B950D1F804E6}" type="pres">
      <dgm:prSet presAssocID="{3441AD21-A8B9-41A0-9561-C359589D00D4}" presName="sibTrans" presStyleLbl="sibTrans2D1" presStyleIdx="0" presStyleCnt="2"/>
      <dgm:spPr/>
    </dgm:pt>
    <dgm:pt modelId="{278711E1-9497-443D-A324-93C9CEF8F33D}" type="pres">
      <dgm:prSet presAssocID="{3441AD21-A8B9-41A0-9561-C359589D00D4}" presName="connectorText" presStyleLbl="sibTrans2D1" presStyleIdx="0" presStyleCnt="2"/>
      <dgm:spPr/>
    </dgm:pt>
    <dgm:pt modelId="{A207E615-C86A-45A9-A234-1A6A37EB6C9A}" type="pres">
      <dgm:prSet presAssocID="{14A01DCF-14AB-44E5-9919-037426F2D5D4}" presName="node" presStyleLbl="node1" presStyleIdx="1" presStyleCnt="3">
        <dgm:presLayoutVars>
          <dgm:bulletEnabled val="1"/>
        </dgm:presLayoutVars>
      </dgm:prSet>
      <dgm:spPr/>
    </dgm:pt>
    <dgm:pt modelId="{4C835DAD-E8E6-40DA-B4AC-8E2DF3052FA6}" type="pres">
      <dgm:prSet presAssocID="{E80ADFB1-6878-422A-A044-A4142E34552D}" presName="sibTrans" presStyleLbl="sibTrans2D1" presStyleIdx="1" presStyleCnt="2"/>
      <dgm:spPr/>
    </dgm:pt>
    <dgm:pt modelId="{38A4B651-6C35-4F48-A88F-1C89FFC5FDDF}" type="pres">
      <dgm:prSet presAssocID="{E80ADFB1-6878-422A-A044-A4142E34552D}" presName="connectorText" presStyleLbl="sibTrans2D1" presStyleIdx="1" presStyleCnt="2"/>
      <dgm:spPr/>
    </dgm:pt>
    <dgm:pt modelId="{3193983E-B67E-4C77-9AB7-59A56DFAE8A5}" type="pres">
      <dgm:prSet presAssocID="{D49EED24-2077-40A0-B65E-6A4F57449027}" presName="node" presStyleLbl="node1" presStyleIdx="2" presStyleCnt="3">
        <dgm:presLayoutVars>
          <dgm:bulletEnabled val="1"/>
        </dgm:presLayoutVars>
      </dgm:prSet>
      <dgm:spPr/>
      <dgm:t>
        <a:bodyPr/>
        <a:lstStyle/>
        <a:p>
          <a:endParaRPr lang="es-MX"/>
        </a:p>
      </dgm:t>
    </dgm:pt>
  </dgm:ptLst>
  <dgm:cxnLst>
    <dgm:cxn modelId="{1DC39A0F-47C8-4031-8D37-DCC080E556CA}" type="presOf" srcId="{3441AD21-A8B9-41A0-9561-C359589D00D4}" destId="{278711E1-9497-443D-A324-93C9CEF8F33D}" srcOrd="1" destOrd="0" presId="urn:microsoft.com/office/officeart/2005/8/layout/process1"/>
    <dgm:cxn modelId="{A43558A7-88EE-418D-BF95-F3606F474092}" type="presOf" srcId="{E80ADFB1-6878-422A-A044-A4142E34552D}" destId="{4C835DAD-E8E6-40DA-B4AC-8E2DF3052FA6}" srcOrd="0" destOrd="0" presId="urn:microsoft.com/office/officeart/2005/8/layout/process1"/>
    <dgm:cxn modelId="{50425210-1F69-48A2-AE15-41900CE30BBF}" srcId="{381BB319-BA54-4E25-BB0E-027760F1DAD3}" destId="{D49EED24-2077-40A0-B65E-6A4F57449027}" srcOrd="2" destOrd="0" parTransId="{6BE9DF78-DDEB-4A8A-93D9-75CE09C569E7}" sibTransId="{01144E6F-2BFF-4685-B86C-82FA4F298D3F}"/>
    <dgm:cxn modelId="{DF949536-03A9-43F0-8B57-6568ADC04F8D}" type="presOf" srcId="{D49EED24-2077-40A0-B65E-6A4F57449027}" destId="{3193983E-B67E-4C77-9AB7-59A56DFAE8A5}" srcOrd="0" destOrd="0" presId="urn:microsoft.com/office/officeart/2005/8/layout/process1"/>
    <dgm:cxn modelId="{9451C8D0-DB68-4226-8518-B5FADC5BF120}" type="presOf" srcId="{C1D9260D-7235-4DDE-8C5F-FF7E76EF0FA1}" destId="{8B878C33-9DE3-432F-A860-761093572057}" srcOrd="0" destOrd="0" presId="urn:microsoft.com/office/officeart/2005/8/layout/process1"/>
    <dgm:cxn modelId="{8789460E-6412-4481-A9C9-C4C17316D82F}" type="presOf" srcId="{14A01DCF-14AB-44E5-9919-037426F2D5D4}" destId="{A207E615-C86A-45A9-A234-1A6A37EB6C9A}" srcOrd="0" destOrd="0" presId="urn:microsoft.com/office/officeart/2005/8/layout/process1"/>
    <dgm:cxn modelId="{15546370-1C99-45D3-8597-433FA000CAC5}" srcId="{381BB319-BA54-4E25-BB0E-027760F1DAD3}" destId="{C1D9260D-7235-4DDE-8C5F-FF7E76EF0FA1}" srcOrd="0" destOrd="0" parTransId="{391491FD-6FAE-43EE-BD53-62D81772EDDE}" sibTransId="{3441AD21-A8B9-41A0-9561-C359589D00D4}"/>
    <dgm:cxn modelId="{F9F4A811-2AB0-48ED-A384-FAF175C724B6}" srcId="{381BB319-BA54-4E25-BB0E-027760F1DAD3}" destId="{14A01DCF-14AB-44E5-9919-037426F2D5D4}" srcOrd="1" destOrd="0" parTransId="{9CC9B522-4422-4062-8460-908DD5858CEE}" sibTransId="{E80ADFB1-6878-422A-A044-A4142E34552D}"/>
    <dgm:cxn modelId="{BFACC5C2-89F0-4F04-9834-32E70670DFB5}" type="presOf" srcId="{381BB319-BA54-4E25-BB0E-027760F1DAD3}" destId="{27D4EB1D-7B42-44A5-8FA1-30AB923A06FA}" srcOrd="0" destOrd="0" presId="urn:microsoft.com/office/officeart/2005/8/layout/process1"/>
    <dgm:cxn modelId="{92246AD7-F181-423E-97A4-9E713DDDEB07}" type="presOf" srcId="{E80ADFB1-6878-422A-A044-A4142E34552D}" destId="{38A4B651-6C35-4F48-A88F-1C89FFC5FDDF}" srcOrd="1" destOrd="0" presId="urn:microsoft.com/office/officeart/2005/8/layout/process1"/>
    <dgm:cxn modelId="{0E01CA7A-D539-47BD-9FA1-930D043D4D1F}" type="presOf" srcId="{3441AD21-A8B9-41A0-9561-C359589D00D4}" destId="{500A0EB3-CCB2-4243-A0CF-B950D1F804E6}" srcOrd="0" destOrd="0" presId="urn:microsoft.com/office/officeart/2005/8/layout/process1"/>
    <dgm:cxn modelId="{38F00847-D1AD-48E6-8529-9134FD4549D4}" type="presParOf" srcId="{27D4EB1D-7B42-44A5-8FA1-30AB923A06FA}" destId="{8B878C33-9DE3-432F-A860-761093572057}" srcOrd="0" destOrd="0" presId="urn:microsoft.com/office/officeart/2005/8/layout/process1"/>
    <dgm:cxn modelId="{EFE2C689-A458-42AA-83DD-AC91C958EFC5}" type="presParOf" srcId="{27D4EB1D-7B42-44A5-8FA1-30AB923A06FA}" destId="{500A0EB3-CCB2-4243-A0CF-B950D1F804E6}" srcOrd="1" destOrd="0" presId="urn:microsoft.com/office/officeart/2005/8/layout/process1"/>
    <dgm:cxn modelId="{9BEC81ED-9573-4869-93CD-E6F480696DE4}" type="presParOf" srcId="{500A0EB3-CCB2-4243-A0CF-B950D1F804E6}" destId="{278711E1-9497-443D-A324-93C9CEF8F33D}" srcOrd="0" destOrd="0" presId="urn:microsoft.com/office/officeart/2005/8/layout/process1"/>
    <dgm:cxn modelId="{7C0B5114-6735-41B9-85FF-70E015E92ED8}" type="presParOf" srcId="{27D4EB1D-7B42-44A5-8FA1-30AB923A06FA}" destId="{A207E615-C86A-45A9-A234-1A6A37EB6C9A}" srcOrd="2" destOrd="0" presId="urn:microsoft.com/office/officeart/2005/8/layout/process1"/>
    <dgm:cxn modelId="{B586AF91-360E-4757-B6BE-6B51C056DBFF}" type="presParOf" srcId="{27D4EB1D-7B42-44A5-8FA1-30AB923A06FA}" destId="{4C835DAD-E8E6-40DA-B4AC-8E2DF3052FA6}" srcOrd="3" destOrd="0" presId="urn:microsoft.com/office/officeart/2005/8/layout/process1"/>
    <dgm:cxn modelId="{FE65E2A0-081C-400F-8A1F-E6B6EF54530F}" type="presParOf" srcId="{4C835DAD-E8E6-40DA-B4AC-8E2DF3052FA6}" destId="{38A4B651-6C35-4F48-A88F-1C89FFC5FDDF}" srcOrd="0" destOrd="0" presId="urn:microsoft.com/office/officeart/2005/8/layout/process1"/>
    <dgm:cxn modelId="{195AF335-CD06-4ABF-A783-55E74A827B4E}" type="presParOf" srcId="{27D4EB1D-7B42-44A5-8FA1-30AB923A06FA}" destId="{3193983E-B67E-4C77-9AB7-59A56DFAE8A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878C33-9DE3-432F-A860-761093572057}">
      <dsp:nvSpPr>
        <dsp:cNvPr id="0" name=""/>
        <dsp:cNvSpPr/>
      </dsp:nvSpPr>
      <dsp:spPr>
        <a:xfrm>
          <a:off x="6705" y="1738702"/>
          <a:ext cx="2004240" cy="120254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tx1"/>
              </a:solidFill>
            </a:rPr>
            <a:t>Clase Baja</a:t>
          </a:r>
          <a:endParaRPr lang="es-MX" sz="2400" kern="1200" dirty="0">
            <a:solidFill>
              <a:schemeClr val="tx1"/>
            </a:solidFill>
          </a:endParaRPr>
        </a:p>
      </dsp:txBody>
      <dsp:txXfrm>
        <a:off x="41926" y="1773923"/>
        <a:ext cx="1933798" cy="1132102"/>
      </dsp:txXfrm>
    </dsp:sp>
    <dsp:sp modelId="{500A0EB3-CCB2-4243-A0CF-B950D1F804E6}">
      <dsp:nvSpPr>
        <dsp:cNvPr id="0" name=""/>
        <dsp:cNvSpPr/>
      </dsp:nvSpPr>
      <dsp:spPr>
        <a:xfrm>
          <a:off x="2211370" y="2091449"/>
          <a:ext cx="424898" cy="497051"/>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2211370" y="2190859"/>
        <a:ext cx="297429" cy="298231"/>
      </dsp:txXfrm>
    </dsp:sp>
    <dsp:sp modelId="{A207E615-C86A-45A9-A234-1A6A37EB6C9A}">
      <dsp:nvSpPr>
        <dsp:cNvPr id="0" name=""/>
        <dsp:cNvSpPr/>
      </dsp:nvSpPr>
      <dsp:spPr>
        <a:xfrm>
          <a:off x="2812642" y="1738702"/>
          <a:ext cx="2004240" cy="1202544"/>
        </a:xfrm>
        <a:prstGeom prst="roundRect">
          <a:avLst>
            <a:gd name="adj" fmla="val 10000"/>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tx1"/>
              </a:solidFill>
            </a:rPr>
            <a:t>Explotación</a:t>
          </a:r>
          <a:endParaRPr lang="es-MX" sz="2400" kern="1200" dirty="0">
            <a:solidFill>
              <a:schemeClr val="tx1"/>
            </a:solidFill>
          </a:endParaRPr>
        </a:p>
      </dsp:txBody>
      <dsp:txXfrm>
        <a:off x="2847863" y="1773923"/>
        <a:ext cx="1933798" cy="1132102"/>
      </dsp:txXfrm>
    </dsp:sp>
    <dsp:sp modelId="{4C835DAD-E8E6-40DA-B4AC-8E2DF3052FA6}">
      <dsp:nvSpPr>
        <dsp:cNvPr id="0" name=""/>
        <dsp:cNvSpPr/>
      </dsp:nvSpPr>
      <dsp:spPr>
        <a:xfrm>
          <a:off x="5017306" y="2091449"/>
          <a:ext cx="424898" cy="497051"/>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5017306" y="2190859"/>
        <a:ext cx="297429" cy="298231"/>
      </dsp:txXfrm>
    </dsp:sp>
    <dsp:sp modelId="{3193983E-B67E-4C77-9AB7-59A56DFAE8A5}">
      <dsp:nvSpPr>
        <dsp:cNvPr id="0" name=""/>
        <dsp:cNvSpPr/>
      </dsp:nvSpPr>
      <dsp:spPr>
        <a:xfrm>
          <a:off x="5618578" y="1738702"/>
          <a:ext cx="2004240" cy="1202544"/>
        </a:xfrm>
        <a:prstGeom prst="roundRect">
          <a:avLst>
            <a:gd name="adj" fmla="val 10000"/>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solidFill>
                <a:schemeClr val="tx1"/>
              </a:solidFill>
            </a:rPr>
            <a:t>Cero Ocio</a:t>
          </a:r>
          <a:endParaRPr lang="es-MX" sz="2400" kern="1200" dirty="0">
            <a:solidFill>
              <a:schemeClr val="tx1"/>
            </a:solidFill>
          </a:endParaRPr>
        </a:p>
      </dsp:txBody>
      <dsp:txXfrm>
        <a:off x="5653799" y="1773923"/>
        <a:ext cx="1933798" cy="113210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1319589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10680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2F9770-7578-47AC-B6EC-E835D2B8BC87}" type="slidenum">
              <a:rPr lang="es-MX" smtClean="0"/>
              <a:pPr/>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9468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679359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2F9770-7578-47AC-B6EC-E835D2B8BC87}" type="slidenum">
              <a:rPr lang="es-MX" smtClean="0"/>
              <a:pPr/>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93648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2368294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2957036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1535843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331" y="609600"/>
            <a:ext cx="7773339"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436637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981695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1948115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4098235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3141602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3741395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127552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3832416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9119D2-C34F-4FD2-9999-6AFB32DBDACD}"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2F9770-7578-47AC-B6EC-E835D2B8BC87}" type="slidenum">
              <a:rPr lang="es-MX" smtClean="0"/>
              <a:pPr/>
              <a:t>‹Nº›</a:t>
            </a:fld>
            <a:endParaRPr lang="es-MX"/>
          </a:p>
        </p:txBody>
      </p:sp>
    </p:spTree>
    <p:extLst>
      <p:ext uri="{BB962C8B-B14F-4D97-AF65-F5344CB8AC3E}">
        <p14:creationId xmlns:p14="http://schemas.microsoft.com/office/powerpoint/2010/main" val="68368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99119D2-C34F-4FD2-9999-6AFB32DBDACD}" type="datetimeFigureOut">
              <a:rPr lang="es-MX" smtClean="0"/>
              <a:pPr/>
              <a:t>11/10/2016</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72F9770-7578-47AC-B6EC-E835D2B8BC87}" type="slidenum">
              <a:rPr lang="es-MX" smtClean="0"/>
              <a:pPr/>
              <a:t>‹Nº›</a:t>
            </a:fld>
            <a:endParaRPr lang="es-MX"/>
          </a:p>
        </p:txBody>
      </p:sp>
    </p:spTree>
    <p:extLst>
      <p:ext uri="{BB962C8B-B14F-4D97-AF65-F5344CB8AC3E}">
        <p14:creationId xmlns:p14="http://schemas.microsoft.com/office/powerpoint/2010/main" val="18426661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4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17.xml"/><Relationship Id="rId5" Type="http://schemas.openxmlformats.org/officeDocument/2006/relationships/image" Target="../media/image8.jpeg"/><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476672"/>
            <a:ext cx="8244408" cy="1080120"/>
          </a:xfrm>
        </p:spPr>
        <p:txBody>
          <a:bodyPr>
            <a:noAutofit/>
          </a:bodyPr>
          <a:lstStyle/>
          <a:p>
            <a:pPr algn="ctr"/>
            <a:r>
              <a:rPr lang="es-MX" sz="2800" dirty="0">
                <a:solidFill>
                  <a:schemeClr val="tx2">
                    <a:satMod val="130000"/>
                  </a:schemeClr>
                </a:solidFill>
              </a:rPr>
              <a:t>Universidad Autónoma de Estado de México. </a:t>
            </a:r>
            <a:br>
              <a:rPr lang="es-MX" sz="2800" dirty="0">
                <a:solidFill>
                  <a:schemeClr val="tx2">
                    <a:satMod val="130000"/>
                  </a:schemeClr>
                </a:solidFill>
              </a:rPr>
            </a:br>
            <a:r>
              <a:rPr lang="es-MX" sz="2800" dirty="0">
                <a:solidFill>
                  <a:schemeClr val="tx2">
                    <a:satMod val="130000"/>
                  </a:schemeClr>
                </a:solidFill>
              </a:rPr>
              <a:t>Facultad de Turismo y Gastronomía</a:t>
            </a:r>
            <a:endParaRPr lang="es-MX" sz="2800" dirty="0"/>
          </a:p>
        </p:txBody>
      </p:sp>
      <p:sp>
        <p:nvSpPr>
          <p:cNvPr id="3" name="Subtítulo 2"/>
          <p:cNvSpPr>
            <a:spLocks noGrp="1"/>
          </p:cNvSpPr>
          <p:nvPr>
            <p:ph type="subTitle" idx="1"/>
          </p:nvPr>
        </p:nvSpPr>
        <p:spPr>
          <a:xfrm>
            <a:off x="1763688" y="5517232"/>
            <a:ext cx="6600451" cy="1126283"/>
          </a:xfrm>
        </p:spPr>
        <p:txBody>
          <a:bodyPr/>
          <a:lstStyle/>
          <a:p>
            <a:pPr algn="r">
              <a:defRPr/>
            </a:pPr>
            <a:r>
              <a:rPr lang="es-MX" dirty="0"/>
              <a:t>Unidad de </a:t>
            </a:r>
            <a:r>
              <a:rPr lang="es-MX" dirty="0" smtClean="0"/>
              <a:t>Aprendizaje: </a:t>
            </a:r>
            <a:r>
              <a:rPr lang="es-MX" b="1" dirty="0" smtClean="0"/>
              <a:t>Tiempo Libre y Ocio</a:t>
            </a:r>
            <a:endParaRPr lang="es-MX" b="1" dirty="0"/>
          </a:p>
          <a:p>
            <a:pPr algn="r">
              <a:defRPr/>
            </a:pPr>
            <a:r>
              <a:rPr lang="es-MX" dirty="0"/>
              <a:t>Docente: </a:t>
            </a:r>
            <a:r>
              <a:rPr lang="es-MX" b="1" dirty="0"/>
              <a:t>Maribel García González</a:t>
            </a:r>
            <a:r>
              <a:rPr lang="es-MX" dirty="0"/>
              <a:t>. </a:t>
            </a:r>
          </a:p>
          <a:p>
            <a:endParaRPr lang="es-MX"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916832"/>
            <a:ext cx="2706216" cy="270621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578117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764705"/>
            <a:ext cx="7702624" cy="5026496"/>
          </a:xfrm>
        </p:spPr>
        <p:txBody>
          <a:bodyPr/>
          <a:lstStyle/>
          <a:p>
            <a:pPr algn="just"/>
            <a:r>
              <a:rPr lang="es-MX" dirty="0" smtClean="0"/>
              <a:t>El hombre </a:t>
            </a:r>
            <a:r>
              <a:rPr lang="es-MX" dirty="0" smtClean="0"/>
              <a:t>primitivo </a:t>
            </a:r>
            <a:r>
              <a:rPr lang="es-MX" dirty="0" smtClean="0"/>
              <a:t>fue evolucionando a través del trabajo.</a:t>
            </a:r>
          </a:p>
          <a:p>
            <a:pPr algn="just"/>
            <a:r>
              <a:rPr lang="es-MX" dirty="0" smtClean="0"/>
              <a:t>Su organización que prevaleció fue el comunismo primitivo: los hombres se dedicaban a la caza y las mujeres ancianos y niños a la preparación de alimentos y re colección de frutos.</a:t>
            </a:r>
          </a:p>
          <a:p>
            <a:endParaRPr lang="es-MX" dirty="0"/>
          </a:p>
          <a:p>
            <a:endParaRPr lang="es-MX" dirty="0"/>
          </a:p>
        </p:txBody>
      </p:sp>
      <p:pic>
        <p:nvPicPr>
          <p:cNvPr id="5" name="Imagen 4"/>
          <p:cNvPicPr>
            <a:picLocks noChangeAspect="1"/>
          </p:cNvPicPr>
          <p:nvPr/>
        </p:nvPicPr>
        <p:blipFill>
          <a:blip r:embed="rId2"/>
          <a:stretch>
            <a:fillRect/>
          </a:stretch>
        </p:blipFill>
        <p:spPr>
          <a:xfrm>
            <a:off x="3287489" y="3645024"/>
            <a:ext cx="2638797" cy="1931751"/>
          </a:xfrm>
          <a:prstGeom prst="rect">
            <a:avLst/>
          </a:prstGeom>
        </p:spPr>
      </p:pic>
    </p:spTree>
    <p:extLst>
      <p:ext uri="{BB962C8B-B14F-4D97-AF65-F5344CB8AC3E}">
        <p14:creationId xmlns:p14="http://schemas.microsoft.com/office/powerpoint/2010/main" val="3138119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2348880"/>
            <a:ext cx="7773338" cy="1596177"/>
          </a:xfrm>
        </p:spPr>
        <p:txBody>
          <a:bodyPr/>
          <a:lstStyle/>
          <a:p>
            <a:r>
              <a:rPr lang="es-MX" dirty="0" smtClean="0"/>
              <a:t>El ocio fue una actividad colectiva</a:t>
            </a:r>
            <a:endParaRPr lang="es-MX" dirty="0"/>
          </a:p>
        </p:txBody>
      </p:sp>
    </p:spTree>
    <p:extLst>
      <p:ext uri="{BB962C8B-B14F-4D97-AF65-F5344CB8AC3E}">
        <p14:creationId xmlns:p14="http://schemas.microsoft.com/office/powerpoint/2010/main" val="1922725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624" y="2492896"/>
            <a:ext cx="7414592" cy="3168351"/>
          </a:xfrm>
        </p:spPr>
        <p:txBody>
          <a:bodyPr/>
          <a:lstStyle/>
          <a:p>
            <a:endParaRPr lang="es-MX" dirty="0" smtClean="0"/>
          </a:p>
          <a:p>
            <a:endParaRPr lang="es-MX" dirty="0"/>
          </a:p>
          <a:p>
            <a:r>
              <a:rPr lang="es-MX" dirty="0" smtClean="0"/>
              <a:t>El culto religioso primitivo se acompañaba siempre de grandes festividades.</a:t>
            </a:r>
          </a:p>
          <a:p>
            <a:endParaRPr lang="es-MX" dirty="0"/>
          </a:p>
          <a:p>
            <a:pPr marL="0" indent="0" algn="ctr">
              <a:buNone/>
            </a:pPr>
            <a:r>
              <a:rPr lang="es-MX" b="1" cap="none" dirty="0" smtClean="0"/>
              <a:t>LA RECREACIÓN ES PARTE DE LA NATURALEZA HUMANA</a:t>
            </a:r>
          </a:p>
          <a:p>
            <a:endParaRPr lang="es-MX" dirty="0"/>
          </a:p>
          <a:p>
            <a:endParaRPr lang="es-MX" dirty="0"/>
          </a:p>
        </p:txBody>
      </p:sp>
      <p:sp>
        <p:nvSpPr>
          <p:cNvPr id="4" name="Llamada de nube 3"/>
          <p:cNvSpPr/>
          <p:nvPr/>
        </p:nvSpPr>
        <p:spPr>
          <a:xfrm>
            <a:off x="3275856" y="836712"/>
            <a:ext cx="3468734" cy="18002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chemeClr val="tx1"/>
              </a:solidFill>
            </a:endParaRPr>
          </a:p>
          <a:p>
            <a:pPr algn="ctr"/>
            <a:r>
              <a:rPr lang="es-MX" dirty="0" smtClean="0">
                <a:solidFill>
                  <a:schemeClr val="tx1"/>
                </a:solidFill>
              </a:rPr>
              <a:t>Primeras formas de recreación.</a:t>
            </a:r>
          </a:p>
          <a:p>
            <a:pPr algn="ctr"/>
            <a:endParaRPr lang="es-MX" dirty="0">
              <a:solidFill>
                <a:schemeClr val="tx1"/>
              </a:solidFill>
            </a:endParaRPr>
          </a:p>
        </p:txBody>
      </p:sp>
    </p:spTree>
    <p:extLst>
      <p:ext uri="{BB962C8B-B14F-4D97-AF65-F5344CB8AC3E}">
        <p14:creationId xmlns:p14="http://schemas.microsoft.com/office/powerpoint/2010/main" val="3499692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8" y="692696"/>
            <a:ext cx="6624736" cy="648072"/>
          </a:xfrm>
        </p:spPr>
        <p:txBody>
          <a:bodyPr/>
          <a:lstStyle/>
          <a:p>
            <a:r>
              <a:rPr lang="es-MX" dirty="0" smtClean="0"/>
              <a:t>EL OCIO EN EGIPTO</a:t>
            </a:r>
            <a:endParaRPr lang="es-MX" dirty="0"/>
          </a:p>
        </p:txBody>
      </p:sp>
      <p:sp>
        <p:nvSpPr>
          <p:cNvPr id="3" name="Marcador de contenido 2"/>
          <p:cNvSpPr>
            <a:spLocks noGrp="1"/>
          </p:cNvSpPr>
          <p:nvPr>
            <p:ph idx="1"/>
          </p:nvPr>
        </p:nvSpPr>
        <p:spPr>
          <a:xfrm>
            <a:off x="1303726" y="1527894"/>
            <a:ext cx="7344816" cy="4176464"/>
          </a:xfrm>
        </p:spPr>
        <p:txBody>
          <a:bodyPr/>
          <a:lstStyle/>
          <a:p>
            <a:pPr algn="just"/>
            <a:r>
              <a:rPr lang="es-MX" cap="none" dirty="0" smtClean="0"/>
              <a:t>Los antiguos Egipcios dedicaban su T.L., en diferentes deportes y juegos, la familia real, la élite dedicaban su tiempo libre a actividades de caza, como leones, leopardos y animales salvajes.</a:t>
            </a:r>
          </a:p>
          <a:p>
            <a:endParaRPr lang="es-MX" cap="none" dirty="0"/>
          </a:p>
          <a:p>
            <a:endParaRPr lang="es-MX" cap="none" dirty="0" smtClean="0"/>
          </a:p>
          <a:p>
            <a:r>
              <a:rPr lang="es-MX" cap="none" dirty="0" smtClean="0"/>
              <a:t>                                     </a:t>
            </a:r>
            <a:endParaRPr lang="es-MX" cap="none" dirty="0"/>
          </a:p>
          <a:p>
            <a:pPr marL="0" indent="0">
              <a:buNone/>
            </a:pPr>
            <a:r>
              <a:rPr lang="es-MX" cap="none" dirty="0" smtClean="0"/>
              <a:t>                                    </a:t>
            </a:r>
            <a:endParaRPr lang="es-MX" cap="none" dirty="0"/>
          </a:p>
        </p:txBody>
      </p:sp>
      <p:pic>
        <p:nvPicPr>
          <p:cNvPr id="1026" name="Picture 2" descr="http://magickalgraphics.com/Graphics/Culture/Egyptian/eg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429000"/>
            <a:ext cx="1689434" cy="1689434"/>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xISEhQUEhQWFRUXGBgbGRgYFx8fGhwfGhwYGB4ZHB4eHSghICAmHhwYITEhJSorLi4uHh8zODMsNygtLisBCgoKBQUFDgUFDisZExkrKysrKysrKysrKysrKysrKysrKysrKysrKysrKysrKysrKysrKysrKysrKysrKysrK//AABEIALMBGgMBIgACEQEDEQH/xAAbAAACAgMBAAAAAAAAAAAAAAAEBQADAgYHAf/EAEsQAAIBAgQDBAUIBgcIAgMBAAECEQADBBIhMQVBURMiYXEGFDKBkSNCUlSTobHSM7PB0eHiFRYkNWJycwc0Q3SCsvDxksKUosMl/8QAFAEBAAAAAAAAAAAAAAAAAAAAAP/EABQRAQAAAAAAAAAAAAAAAAAAAAD/2gAMAwEAAhEDEQA/AOuY/iNxLq2rVntWKFzLhQACF5gzvWHr+L+qD7dfy1m3++r/AMu/6xKa0Cf1/F/VB9uv5anr+L+qD7dfy04rw0Cj1/F/VB9uv5anr+L+qD7dfy00uPAJAnwpJd47dEf2d9TpP/qgv9fxf1Qfbr+Wq14tiSxUYZcw3HrC/lq2zxpXRtCrj5p6+FIsNjzbRmEdpcaAx6bz5TQPPX8X9UH26/lqev4v6oPt1/LQ2Bx17KGIOQbs3tHxgbCnaX1K5pBEbjagW+v4v6oPt1/LU9fxf1Qfbr+WirvEVDIu5fby60cKBP6/i/qg+3X8tT1/F/VB9uv5acVKBP6/i/qg+3X8tT1/F/VB9uv5acVKBP6/i/qg+3X8tT1/F/VB9uv5acVKBP6/i/qg+3X8tT1/F/VB9uv5acVKBP6/i/qg+3X8tT1/F/VB9uv5ab1KBR6/i/qg+3X8tT1/F/VB9uv5aZYjEKilnYKo5k0H68zE5AoA+mSCfLoPGgp9fxf1Rft1/LU9fxf1Qfbr+Whk45ea4yCyoyx7VyM3WDEaeE+6j+JYm6uGu3EX5RbbsqzOoBIHjQU+v4v6oPt1/LU9fxf1Qfbr+Wq/R/il17NpsSqq7qplDKHMJHiDyg86MxfFrVtshJLxORQS3wFAP6/i/qg+3X8tT1/F/VB9uv5aa2nkAkETyO486yoFHr+L+qD7dfy1PX8X9UH26/lpvUoFHr+L+qD7dfy1PX8X9UH26/lpvUoF3CuJG7nDJ2bo5RlzBtQFaQRyhhTGuZ8JxD/03jEzHL2i6cv0VmumUCtv99X/AJd/1iU1pU3++r/y7frEprQSvGqE1rXGuLuHyI621G7kySegUSffQZXjdwrAli1pm1J1yzt4jz2qcRxly2jXLl0KusADXx1rX8diyyEDFE7ggqYJ+HOlKcVvXiqFcxtzM+wejHwjlFA4wdxie0cXGnVcp3mdwN96r9ZVrgIKkLIHKNI267jwo+zcJ3uiSp2JAHkeVU8N4Kww5a3D952E6nUkjz6UDTha3WHybieanp5eVYXLzWS9ltBcVivMToSPLX4eVDrYvZFvWkt2u7IDMd+hHKYIpd6TcQvQGi2zKcygNvyI8RBOlA5TEKt8Bv8AhgZj7gRHnrpWyWMWjxB91c7w+IW44d0cuQCQ50EAAQPIb1svDsZdOUKVywJ8PA/drQbPUrFG8a9mg9qVJryaD2pQuHx1t2ZVaSpg/f8AuNEzQe1KlSg8qVKlAp9IFd1FpLeftJDMYyoDpOvPyrlHpN6N4+xjWGGe+yXMhX5XuEaBxBaBqPvrttBcT4al9crSCNVYGGU9QaBJwv0TwbC3de2XuBf+I7PB5jU8jNbMEAEDalHBsBiLTt2lxHtxpAIYn6R5TG8U5oNQx2Ks4e61kuQjgBUAJdWJBAtiNRrm/wANEYG5NztUlzASLhgr1121ga0YOFM2M7Z4yovc05nT7hm+I6UxxXD7dwd9QfHY/Ea0AWK9IbFn/eHFknYOdDy0I0NNLVwMAw1B1BpHhvRDCJcFzIXdfZLsWyxO0+dP6CVKlSglSpUoOXcJ/v7Gf6i/qrNdRrl3Cf7+xn+ov6qzXUaBNisSqYxSxgdg36xKMbilobnqdun/AKNB4myGxig/V3/WJWbYZPkkPfKEnbwO/wAaAbi/FEZFAd0DTJVdYETvsNd6AxuDtWkDspS3EsSRnboJmnVnCvctsLyqjMCvd3Ak+6geL8FW72dtyXRSGgnUlYgeA3+NBry4h8Uq9kvY2AdCACx5afvNLsBw5bVxsvaHUNqYKiSJ9+8GQa6JhsOLahFA3JI5KDJ0/ChsYgXFWjAhwVOnTagS8GuoxbuMx7wIMbjnvA86K4fj+zsqihixkg5e6JPwrYLGFVJgb/8Aql3o8QbJV47jsD00P7xQKrXDi36a5dO5IGg670q9JUt2sow6ZI1uMdW/woDOhJg+VbbxHiBVCy6ScqCNWPXyoDiXDxbsCVDXGcEmJ7xmPh+PnQJbFq7AIUKog98z7Wsgc1J099PcLwxe5cWQpEtJ1HgP8PhTKzgNBn5ACPxnz6V4VCWio9nUaGSB1/hQEWLCnkDryqjGYdmMWwF6sZ+6OdDW7BKlszopjaJ82mr7l26pABlfpsNo8tz91AR6owAy3GHnr+NVPZxGsXE5wcmvwmrBeYTqr68tPjQ64l2HIeXx+NApxOGuWXF7MGJJD5BE9R79x/iHjRlzDJdKNba6Ce8rhjEDmQdCCTEc6KuYfPA3WO9qRuNI8edLuHuyXWw9w5dSUI0nmQP82reBDDlQHYXidxDlxCFY07Qew3j4U2DTS67hp0U6EwZJMz01oe5hLtkh7RLKPatk6EeHQigdVKEw3EEdZmOobQjzq1MUh2ZT76C6pXgavaCVKlYvcABJMAbmgxvXQoJYwBSHC+kn9p7C6uTOoa0SDrqQVaee3xprZU3GzsIUeyp/7j49Bypb6TYBGKXGEkAqfIwdT5igfipSbgmObS3c3Hst9IfvH305oJUrC9cCgkkADmdq1jH8fa0SVcXVPLIQV6a7HXl40DXi3EWtER2YB5u8fCl1/wBLFt27huJDqAVUMCHkgdxtjqaTcP4xYZmN/s2bWWudY9lRsBykxNK8Xgc622BCXc6vlUdxATEsNgdQI60A/orfd+MYl3ADswLAbA9naECut1yT0WslOMYhW0YOJ1ne3bO/vrrdAmxQBxizP6Bjp/qJTC2sDYL4AaxSvHozYxFUxNhgzAwQM6Tl8eVGnAlF+TZ80DdpnxJM0BBLfNG/MnX4VhatMpJZwfdr8ZrH+kVWA4IaYOh+PlVd5i8FQXB2AMLHUk86CG65ZiiiIA1NJeL4u6wmINtlI95gj3aUzu8TWz3bmVW0gBpMeW9DtibN0XVtgucpBJgR5Bo0nmOdBDhLtzQsxXcGY36eXWpw3CL2t1WmQwaMxymdZjnvV3DcazWraqe8RGaJAy8z5jageLu1l8wYtntkZpHKZ28CNulAbg4vX2un2LfdTpP0vP8AeKcOincA6gjz60jsWWKJaVYAgl5gExrpudx8RVgtaHPduwZ1EKvQKo1YdKAnHl7hy2zEGGPn/CseHcPKE54aYII5RyrBMCcqi21wEDQnQctxGtYYjEerd52dlYaljIB8ANfcBQMbtiYWBk5+PhVdq4XYxoi/ef3UsPEe0aSri0sGQNCTruDr+Ao44pCAlrXSe4Jgee1BdfQscqgD6TdPAeNY3bSoBGUdZMaRBIpdxHiC2E+XcpG3Zyzt7oJ99D8G4wmIym2yXCVIBdGVoGuzfgPOgcpiVEme6dZAPl+FKePG3c7N0kuNFYA7GDKmPaBAI942JpnaxFxxChUI3DT8QOlL8djyrp2htKUJ0Z4BmAGHTSd6DPA8QLJIUnIoBAO7EiSOcZe976us3bJYyzgjaWbWtExdu6MTZvW9CSHjYAG42ZjzKC3l06TE61vPZIytZa5lAUCEJUweZbx8KAfi3FbSFWyC6mzQRK6wCQTtPOscFxLD4lmQWSSBLCAVA5AkGM3huKT3/RN37xS0qqdFA77Dqzbaxt99FcBwRsW7bK4t2GGY22IkM0zlPnQPLOHsA5QuU8tCCPInn5UHxTGmxkID3LYYLcYMZGbmADy3PhV/eJy2CzKNCWMqJE90wTI/bWHEWQYcq65SuXSeZ6Eb0BDYdCM2Zija5u1MAct+R6VV2aIe0dWC/NAUlmPVgB8BHjQnCOzRZfMEnMFykoD1JGkzyozjV6/lBw7CW9kZJnnMyIoBuJ+ka5FFhoYtDF0YZFALMxVoJ0Gnia8s8Q9atMIGkELm7xA5mNK129gnJNu4D2naoj3FJJhouMASdo+aB762ThfC2t5W0OYFWjUeDAcvGg8w+EttoSVaZB0BBEbfuojB8SuklW7PMvjlJG2bWsOHsoMmJ2kqB+2anFO8kpkFxPYPny10IOxFA1a6Y7yz5EEfv+6kmIwiOtxrpLXMrZVEwmhjKI321rHA8bVu5cAt3V9tcpJHisCIPKrcNxmyxFtmY3DmMKrElR4x0jSgRDgvaJb7C2WJtLmd4Gmmx3nesLfCmtJiVd5FpxBAEhSQyz13O/OetbDwdbvYBMpyqWAObKxAY5Y57czFLuJJczXbbW2d7iJGSIIGhJk6dDM76UGt8BaeN4ogz3116/JWf2yK6pXJ/Rmf6ZxMxOcbAgfo7WwOvx8TXWaBNirZbGKAY+QbXw7RJon1dCSBcaQe9D69QD0+6hMeB60MzZV9XaTMadok68qvGGw2RT3MsyDm38ZmTQZviSNCVLDQgGWHjH3xQ926yIzBw6KrE6AEECeVXjC2ghlu6TIJaYPUE0v4jh2dGUaNK5nYd11UgnY8xptQa1j8OETtWzvcaJA9pnb8ANvCkmM40cELN4C2wLZezmSVgFxOonN15kU/w63rTDEX0Bsgd4EyYuGO0gdAdjyrHimHV72Hs2lQYe66mVCkE+2WA1I9nnQOcNjbagXE0t3QrLygNuI8JqcavgmyodWUEOSsAROh+4/Grzw1rIzgrdWIOZdQp5hQcp5aQKIweFsEdolpS2k5dAY02206UF9jGLLXNCGIAKyT9+kRrpVdvGOQuwkn2zqu8QOsg1VmFmROe0Qe6F7yeJjlrHhVKAPcLtv3SPMaf/aaAjDYqdYIYkggzBI1zD4ctKzGNVnBKsusE6EEa6E8hNVXUjKd1I1g8wANKXnFS3ZWkzMXLZQdBAEsx+aJigc2scoA1UIdFVdZ/wDOlKeM8XyIfVGRnzd9La5rmundGozDoaDs8Du33Ia98mrQ+QQCZ1QNvA0kiJNbFhuzRhZtJ2YRgCAABBUkERy0oNAw+OQ3M7u90ksAG9olTDEoBOh010mquK3mUq1gFXBB7JZzbjvRAEgax58q2HiuEt2sS7W0TRrLH6UkvKr0nQ+dE4ntLl0kd1AojMsOzZSJbpEgc5oM8XxO9bV3MBwjaj/Co0109ptIrTuH4UBmGVnDNBZnZod4Akc9QZnqa2DHpduXEtpMmWEiVkE6nX2QIPnFeJwfFYRLoZu1W7Oe4oC9nIEEAkyoO89Znegr9FsWH9as5YC3VynKQcpA1hjoFM6DTXxpzwvHPAtvCxmADajKDEdTGnuINK+EcFS05uNcuNdywdYH0I036+dW49yxTJJcsQoG5IJ1PKI38D4UDfFoGfMGiJALDMCsjQL+FTBYe0r20ZQWAYhtAJnpvzApVbvODezq1trY9gtOkAhpHIyfhQttsU5Ls1sFdUUKSSCC+WZG2lBtiYlhopBJ5RA31OlYm/baDcC6jlrpIGp5cq1J+JXMOcl0pMZgwmIO4M+zBB33nTanFjE5lUKJDgifCSN/cKBvb4moPeGVdYEa6HLqB414SFuHJ3Qq6j5p1k68iKSpjsjmQQM5IG+gAJn76LTGZ2y96O8WjbrqfMkUA0nLa+Utr8u7m7upMHbUSdY6aUbfxLNcWwrgrGa46wCiyIXTbMZ15CaV8UvWzd7NgyBRcMppmlZIMa5dFHu5Uy9HsNaFvOtzObiqzlhIiNvx50FV66BedIQj99Rpz9nbiWUsXA0AEA5d5Ou1XjBq1xirSvLJlheqnnM17wm7ayOUOeJFxy3enYr7oGg8KC/DYG0Gm2Fd9CzMe9ptoNo5DlXmNdA+Q2gUIJLLvOp5e/nzry/xK3acp2ZyqmZmWIUHTUb+OlB2sRP6M7qX8gNOe+330DC1cVMurKkEgk6R9Ej31jiHUMHCjuAlXZuvdjqRQBxhgCJMEKNORiTNV2w7hC0Em2JAGx7QHag1fgbTxvFkwZcajb9FaGldTrlHo5/fWK/1P/52q6vQat6UrN06T/Z2MaaxdtmNfKtb9HMe4uZDDMRce2I7jGSxt5dhmG0R+NbdxXC9pi1Gd0iwxlIn9ImmoNJuOcMwyoAxvXbjspVA+V2K6AyACAu80Fv9LXiCrW0UR3VylR96mjOH3mvMEcqFy9+BGbkFBO46/wAaWYTCOFti/iGfQlUzd0KdpIAzQOtBt2V9WSxDIQZbUMhE6rz3gaHnQMeKXnxF10skpYtqyXJGl1jEIPEDXNy0qcF4Y7PYJdcloN2cQCYUpDAcxOs9NKttcGBtL8peOYAgrlIGbwPjuasHo4qKrPddcuoaVXXq0aGgdYa72lp1ghllWU7gj8RsQelJTimayLyBIc5bysSFV0OXNpt3hlPuqrgHFpvvOUqW7Mtr7QnKxB2zSQNeQ60t4vhXw+NvntcuHe2b3Zn2Q0Fbjx87UIcvMkUDG7xl7SZXt2RnERm3kHumJ0gHWazt4gLknYhdfAtBH4Uj7ZMyrcw74YMASHVdZIAuDUhSNZE7a8qcNwVmUHtr0AZQqqp0kDaNfOgvv4rKEU6DtI92hpXhcSwW6yAg3nVC4ju2xPeGsliJIA6g1ZxKxdYMtm5JUw1y4g7rXCAEUD5wkSeVX47AlUTDWUzBQCWPuDXSBqegGnwFA4XjNi2AiMoCgQux6kx4Dn1qrDYprdq9iLvtuZRf+mEXz6++lXEvQyzfW3kusGtsGUHRSRurDfKeYFG8UbO1s3ptlAQ6aRBj5RDsQOfMA0ANkEo2YSxKszHcmRJ92w8BWWNxkS3zQr6z/kA/A0T/AFftoGOd4YHprI3B50JjeGWba2lBbPcY5c+mwL94xt5DWgu9FEZ8VeuH2Ftqg8CTnP3ZfhV/EvSzD4e4LWIFy0lwRbd1m286QCNQfBomq+C+kFhFe0WAuKw7Qz7RbQsv3DLGgq/iWBGLIRwWSywZTpPaAaTv7IPxPhQY3+HtAbDlrqHYSMw6amJX7xQbo1oqM6i9qe7qtoGczHqxAIFE3ODMh7jvaJ1zJG066BY1HhXg4JYe0x7a4i7uSADsQZJGu5oFGLt3Ua+7XHvC6oRZAldogiBEnXzFX2MTkuWj81LeSTMSYBJ8dAPjQnALAxBbsbrmzbcqgf2XAEFyRrqZAnTTajeJXT2YGodDGX6W8SNtdQfGgF4tZD5ssEMM7M+mYj2c0/NEezzptheJW+wF1hEANCjUaTAA8aX2PRS65Jv4gksQSmSQuxygzr0nzphZ9FTmMYi4sEx3RAJ5igVYrGsWS5KZWLAKORI0UnmY3OgFEYdjanXQsTm5ZSC5J5QDNE43hItgE32N2MoJtAhtQYcAaj4Ulbilq2bvb2iCQQqIGK7QF0jcidetAza5duqbtthbc27mXMuaLe+0jVu83uWq+E40Ye2IeWAGZckzqSWMbjeDygihhxLDlWy3L/alFVva0U7jb8Kov8SwaCbZv9pNsRlf2QdRt9Emg2DC2bVtyS4AvsbjSebLIg+B2oOzbXBNcYXO1Ugzbyxq7SXPKJ50sucTwxXuJcDDYgPEZtRtIBEiqbGKN52REuWcOwliqMWYg6ZZ2Maa+FA54Thu1e5eutnQHUA6OQNyPortTLEXVzK40U5ht9IAxQmE4VbW1kt3L6nUDMBmA6RG1Zvwi+uSSG7w9ogbHbQbxQFqik59yAQD59PjXtq4onXQL+0mgsPgsQdItgFp9syACI0C+elXrwm8UuklQfmwTHXp40Gp+jZ//wBnFf5x+rtV1iuT+jlsrxrFK24dZ+ytH+FdYoFN4/2wQJ/s7/rEpT6QcNxDOb9sBu6oCEd5cpJOXrMyeekU2vPGMUnlh3/WJRvr1s/OA89PxoNNwGJs3JDXCsAhrZgbwCRz0iCOXhRV66smyEMqO6ANYPTqBv7j0oj0p4MuIQ3LGXt07wI+dHzSR12mk/o2zPaNwe0BJtrII17yySSY6CBy50GXCsVirIdRbDoTCqzahjvlbmJmAd9QDT7h9/DsQXcve+jcBDg+Fs7DyFBN37UBpGoVxtG+U9IOoPKKou4G3eAGJzC4RK3EYkNpvlGimNwN9aAX0zvAvbazrcYi26IfmsQAzRsVaDrvtTH0gt2mxmAW4Azo7ETsPk238SYgHmvhVGAwj2+ytKylDeAdSsMuQG4GDD2lPdMNqJ3o/A2ExYv3c41uZUI3U2jo3/ynTp50BXpTg+1sXFKzorA89DqPeJHvqq7imVO0tWWbMpCFTPtezPQDmTTLCYrtAyOIuAQ6+fzh1U9fdQfBrIVrlslhkIKgsYh5Mf8AyDigFw1oDDCycwYQS4Hz5D5vHva1rfHOH4tCcVhIF23bIgEhTJ1GQgyAZaDXQ2I2DAeUVQmFYb3WbzC/Dag1zgvE8b2SPibMnLJuWoI82T91NTjLGJXIzKSRIiQR4idQa84fcKX2sLLWgCZ5IdJtz9/htWGHwSvZIczkLrqBHdJiDuOWtAHZxN3CDJeUXLSAlWHtZfAbGBuNDHWq8X31uXbTAySqqPaZABATpJMsw1ireJJ2uFtm47BPkyzL7UHukzB3kTWuXOIrgWKHMcMZFm7EG3O6OG3G0Np0oHXo/wAEw1zDW7l1Za53s8nfoIOkbRTPC8MNgRai9bBJgmLizqYYaNrOh+NaHw7FvYK2LAuo1wm4TeZjbTN3sxA7ioeQEzWy+j2Jx8xdOGyH2LgV0a5Mai0SYHjInpQN8TxjD21LFomZUnKwPPNPs+/3TWgYji97iDtbsCcMhKHcrcbQkgggkIoJJ2kjSmP+02xh8RhWW46jFgjs0QkM52AZZnLqdTtvV3orhPVsKuHdDYhAoIiVBILMfF2nvctNqAjglxbU22MKqSsCEyrpM9dhrtVnrYvst0IWNplZtwpPIe8RoeimhvSFWRBaw6u7SFVTABmBA8AJaa3DA8KFu0LQAII75OpYmJP/AJ4UFtgyBcVFMjQg71fmc7osf5v4Um4XbOHc4cHKpMoTrvrGvXX3zQ/pR6UDCnJIzQstlLRmJAAQak6HyoH1+9l1JCAfSYAffS7EcPt3iASryZOxGg2JGu5BpZwfiuDvrGfM51Ju2yGPUjOIPkugprc4LbZi6g22jUoxTNvGYKdfPegLXCwZCqpgCfAe6vGwiwJykzMzEmsOC3HNuLkFkZlJ6x/5HuotrXRV8KBUeGWbq5TKNqdHE6+XKh24a9sq1vvDaCASB1G1ObWHYGYtjyGvxrMqw2VfGgD4dikuLJVidichFWXrCNcTTbXY+Qq1LZtxlUQd41/bVovHXuN92v30GaoBoBGm8UJcw5UMYZpB2bz/AIUYtyfmkVmxig5XwJp43ijBEuu+/wCis711WuWcGaeO4w6/pF3/ANK0K6nQKL0+uDLE+rtE7fpEom+13kit5Hf40LiLebGLqR/Z31Bg/pErMYC8WGa8co+aDv5kAUFqWid7WU9QwE/A1pvpDhLuGupdRVQXWyxnOVG3JELJzDrG1byVcCMwA5HWfvoHiPDmvWyjNmnUNoMrDUEADrQJ8EWYW7jsHKM2ZYIAP0hrJMa6zIms8Zh1KXSGyBVa4o+LZkPSeXIgGlHD8a4LJdtkMwAaN8y6AiSOeoPSnOMNy9btp2TID3WYgCBzIAkyeQ21BO1AP6Lv2twtekMbIALGGcGQXjkwAAJFK7GKWxiFDdy3m7EXFPduBYVW8LikhW+kNeVEemq3Vs28Rh2AbDnXMDLISFKny5g8pIoXhmNxFmzr2PZBtrqnLm3LFgDk73NpGo1E0G2YhBC3LDZ7lszBbVlPtJrA10I5SBWBT1iL1qCYjKw3g6pcHJgdjymtF9Jf9pvY3BZNrs2gHMQAsdVcg5vMLVfBvSy6MT2httcV4ztaLPpGWTpBYbx091B0H1vDZJYLbcmChALyN1ganzHLWl+L45bGi6tHczlVYHqqTmPwFJv9oGCe72dzDsii6O85JAIWIByAsdC2nx2oT0Z4E1m7a7R+01BOW0QgJBK8yeROvhQbDxniww9mLMyFMk6aD2rhJHXYnn5Vz7Cekt25AS1cddYKo1zQ8yzkLvrIFbT6T2XXPeu4U3W1XNlVzAJIiT3VA/wzvNamvpdjsos2rQQnVTcILAciq/N33I0oOjcCu57CYe4IzKwU6QRBOhUkBlPKtMPDsLbJW/fY3XIRlJAVRmCsxQAkxqQWPKaA9FeAY1sSuIOJZymZoV2cSNcraZVJiORpl6YcCweIxSYhjcuNcAPZ27uXK0e0W2VTtyJNAfwviTYN7qtN22kDMsaAZgHBPzN500IMdKD4oL9wM1y/fIbS3bsOVUlvZQN7TTudNRrIFWYFVt2khkuNZOsFmYI7KXVrgESDqBqYmjbVz1V5WXsksxVYLKD7RtnlJBLLoSKAT0d4IEuKblpLThixywwbIZgnXMQYGpMGZnSHuNxPefPABGgIMyRAXzMmeQmOtZ4iyjKb1u4IOqNzkbLA9lRqpHPN1oHGu11kVcwZzqTqyge0zdIU5QBzoD/R9Wuhb0F9xazkjSIzajpoB5nnTzD4m9MZEnmc40HkBQqYtlUKGCKoAHybxA21YRRiY4CM121J2nQz5TQDcSwDXVkLldTmBW5rpr+P3gVpnpnwa9jOyxeGUHFYbKQI9qJkEHQgiDHQmugm44B+UteGn8aTZWsXGvQuW4flMpJH+bw6x/moOY4jj6sD63hXw14GUu21bswwOYaESsnuka6Eia6DwT0qs3Et2xmZmy5AknMNCDmOmUAgRPWm/H7TPYbP2bpEkAkSIPXcQa5D/s3xLlL+GS52OJs96yzQUdBp2dzXWGI7wgwd6Dr/ABMph4uvHZOyi4u4DNAFwe+Aeu/LU1LlvLIL5TqIzbeEcq1v0R4zcx9q7axSLauoyBkmehnXWJ99B38QMPicti2qWliXzHMGzgZIk5laW8ooNuXiVqYm4D4q37RRNrF2ydHnwPKKTcG9Jhi2urbtuiqWCXGgh8pglVmdD1onE4UPAukOeXyZMEc45UDW3fVvZYHyrFu01jL4b0CtxU7qsRG8L++iEtn5zuRp0H4UGaLcnUj/AM91Zh35oD5N++vDjLY0LqD0JE1PXbe+YUHNeEf37jP9Rf1VmupVy7hH9+4z/UX9VZrqNAquH+2r/wAu/wCsSjnadmj3UsxNhXxihhI9XfnH/ETpRicLtAzBPgWJHwJoB/VEQ5nuzzhjp7hNULew4YDtmzMTHe068tKNxFmwF7yiPI0P/SllICqYH+Hb40Gs+k/DbfrNu+rIS0K5kEiNm6xyJHhTHC41kuCDnBbK0cm5eWYfePGmtn1e4rAyM85gwIJnz/ZWlcasX8I82mL27rZUYBTlyiQGYt7QOgaDQbTj8VbZGaVZbispXl0JboRqPPStP4Y3qzMl2SqHI3IqTJF3wBXKpU6EQeVOuCrJL3LZZu40AzJI1YmILD6MQI8Zqn0ostmXEJDBlNtiAIafZkHfSVI6xFAHxHglprtgLlQZpgqSk8pSe4e9PcIB3FeYm09oRdUKmYd4MdSTAXNGeD0+815w/iqG6gP6EErbLeyMuhQk/wCIwJ2iDyNbLxDDWxZOh7M8hquYQRI1ykEbigT28Rbi7Z7gnKyILneVxMnK4ViG0Jjqeta4OKcQuXWFvDC2mzA3GaY0k6gCJ0mdK3exhjdRe02IB76B0+8fgaB4hw9Ld22SltrZlXEfJltIbLqdo+AoNJx3ou91ib+KNtD7QF1AR0AUfummHC/RLDIItJedj8/s2MeIZwqCtvwaG3sbKAH/AIeHE/jP3UyulrpEapoDmtNJ9xgAe+g1ThmAdLzYfOqsYKs7m4sAaqEBVcw31kb03w3BihIQ9uToXuFFQDQ9xUXWD1qzi+BUdk5772iY7kAA7gRpy6mmGJuoyHPCroQuYCfPagWcIADPhgEzDQmdCp5L+ED30vt4fKCjks9tyrMCGgZoBM94Srg6b0TiQQ1m5bVFGcouXfUFuQAjSI5yawxrocQz5lAa2kjKTqlwLuuswVmgU8QxHYjtQcrHLKMDDkaRlOszIBGs0CnpEbWduzuNcds1xBZDBIMZS51ED386YM2e8YWVkAI7HQ5nUnKy6EZjA99e8SwLnvopVsoLANBeQdJ2mQYINAwwnptbdFIuC0sAS4hJ6SUo979++QbboAdJRc589VAFagcOx7y4i8LYgQQWykESCJnQ6VsvADiVGUYi2y7lpkx0g7aeNAbh3xmHtsTlZFBM3AA56Du8z8aMOMe9ZDultLRXVmuEEeMRAg9TQnF+Ju9tbNsFrl2cpaABlIM6aTOwpVguzzFL4fNIdkYHKpcnVVJgiRIjrtQUY21i8Ygwth7dq0wJ7VpzsvRRG2xHUHwpH6KehBweOu3Wu9qlpSrMRAOddQBJBjQkV0PCi3dHaBGJUQDIUgEA8j0P41ldwvdFu2oS0ZZiNS07z/5rpQCcK9HxcKYo/J32JZ8uqsGg5WHOI333o3iuBABYwuZk1GmVycubx3pzYgKMugjSg+J2BeturbAqRBj2SrAz5igVYDAepNmKl0YQCi6prJGUbgnnvTFPSDDmO/B2ykEN5EHUVYl4OiKx9uRmHUSQfurHF8PW8oOi3R7NwAZgR+zwNBa3ErfKT7q9scTsuSA4kbg6EeYNJ+JYt7FtmcdoF1m2IaB9JRqf+n4Vbb47g8QqjuuGGzCNuoaDQOg6HWVPwrzs0aG0PQ0uXAYVgIVdJiDp8J1rKzYTQKRHLunTy1ig0PhH9+4z/UX9VZrqVcr4GmXjeLBiQ42/0rR/bXVKBPicvri5tuwb9YlEXsOjmRcKnQ6NVTf76v8Ay7/rEphcsqdwD7qAH1a5O6t4n91WNhlEZivwFWthEmY+FV+rWjuPc3L3UA/bW1bKblsGOn8asucMsshRohuYMeMjoR1ry6bIXLcNojpA28qoZbS6q/dGyKoMA0Gv3L16zd7NysBu5dB7rA8m5BuRHvofHYvtf7OFXIxBbXKRmkZgT4iRAJkUfxl8C2j3rmqlStsbg9QF3pD/AEdbYG3ZFwWjrnvMQ2sSAdWjQHlQLuHYfs7hR2JMhbiMJzQxJgfOAAU9SDvpTX+k3W0LY1tyo7QEnIpLCH5kGAASNJq/ifCTZW3dQh1DKtwMdhMq4MkgT3dT0oXhmK7OJ7yEp7XdZYdtAw3XeQaDcsE0W7aW5BA2YkA9crCRvSz0iFxhbthGV3cgAuIgKSWUjp40CVv2QewaEJns3nKZeCUddjBHhWWFPrTAXMQsjMq2wvfAbkxMnWNwY0oHvB0QGD2isBJDvO56UTxLFW0B7S6bYGugj7zSDCYG6bjpczK7Kqi4RuUJMBvEHT30WOCpbDs6idM1x2Zz5Att5AUHmLsK8EFjqN7kkDcwvXblzoKwouBuwsZoPtOhUA+MjWNdqIfiaK1tuxVrbubfdHyisIEudgZNPDw5w0rcZlO4ZtvAQKBBj+H4xgQtxFCAtmNuTmyn2YIAG4pTwjhLsbXZsC5tMxJTujM1tjpPtSu431rc7WFu25yKuUkkjN/Ck+Ds3MI1wZ7YR4C5mJZAM0KAAZGp1oBsRgblq9bhncklrjNAAE5guum+3lVLXuzuQzSQCWRBoozgrm0iSCwjzrasLZdlBc23nmJIP/uqsTgDcDAKgBkaEiQd5AoNJxWHC3QyxlchWXKZkMNdOZAWYNEQRqjZSQAZIKndYPPkNxWyr6PWktsrEgMhEawOc+BED4UowNjurqxKBQ0EgyoLEjaRtv1oF952vhUdlsi33gNmMLMqw0A199Fvj19XU4iM6d5LiGYYf9pI0jY615icMcuoDKQQAJ1hDMSdGkju7E1lgsQFhr1sEL3M4EESYUMCd5BFBVw7jNoWk7I3L7KrwuioZ1yljuFO3lVHD+M8VJW7cWybDgFLdq4A/kS248q2G26ttbZRqCGteeuh8TtV9oG2AQFI6dnlHuPL30AGIxXEn07BUTmFfMxnx0FFWruJIAe0VUGTJBZojoYGvKnSYxRoRHhI/fVly/bOjMuvIkUGnXMUTdKBLjxtbQQgOupcnxnTam9rAu9pQzBb410fUdJjc0VjMBcKsLeSDtpBE+VKcD6KC2xdmYnfumPdMTQMjwx4AuOMoMkgmfd+6pbwmHAlezbnJHe+4Vh/RxMBbWkzma42YeVMbWFdVgOZj5wB+/SgBu2T3TYAHnaH8KyvX8WoGW1bbwkj9tZcQxt63u1qI1Osz4CqOHXL9w582n0TAB8fCKDR/Rx3bjWKNwBXziVB2+Ttfsj411euWcGn+ncZO/aL+qs11OgTYu3OLHeK/wBnfUHX9IlXdiIntmjxPxoP0kw95fl8Pcy3EtsuUoGDAkNzIjauff1k4yNktfYfz0HUEwwYDLcfzmhr3CHM/KFpESx8fCudD0q430t/Yfz1P61cb6W/sP56Dff6ARO8YJA0mdPICrLWJyaC2/gUVjPxEVz7+tXG+lv7D+evf61cb6W/sP56Dpdu85BJtfEAVguZiT2IAy/OI16iNq5q/pRxsiItjysfz1Vc9IuNncrHTsRH4zQdF4zYRkjtksZhDA5TIO41POte/om275cMxeMusShI17x2E+FadexXEnENatbfVxP/AHVZh+KcZQjK2g+b2fdPLUA/hQb5ZwN2wCpARRm1W5I1AMhWH0hqJoTK9wljaKuCOzZRluDnMiQAZIg6bVqN7jHGHBDBYO/yO/8A+1ZYbjXGLYhAgHQWd/M5pNBvlnidxR8upuR8+37XhmT9q/CmHbWbiKRcb6Ymd+pBHI8q5q/HuMGe7bkiJFjX45qqt8W4wOS++zt5d6g6bawyXCsOpKktmy8+qj99MfXEgjtACOZ0/HSuTPx3jBnup7rMe/Rpms7fpDxkKFy2yP8AFYn/AO9B0LCvcZibl8MgnupE9NYE+6ovDcy3Baa4gIySQQdfaKk7t0Y7Vz9PSTjI9lLQ8sP/ADVP6y8aO4tnzsfzxQdEwmHv27fYh109liRmCzAEc4HOjMJhHQaNz1zDU1y25x/i7RNu0Y59h+HfrJfSPjI2W39ifz0HTLpxAaYQj/OQPOIoHHqHntF11gK5np83WK0A+kXGfoWvsD+evR6R8Y+ha/8Ax/56Deblq0yhXdU3ibne6nn1jemVgWIHfRuk6meuprlN3iHEnILWMOSJicN1/wCqsBjeJgyLVv7Ex/30HZ7dy3rBXTfUaVRi8XZ0ViGzfNiZrkzcZ4sRHZ2uX/A6f9VVWeI8WRmdVUE6fotuene0oOuHh9hiRlAOhIGlX2cHaHsqvQ865K3H+MndUPj2OvxzVjhuPcZSYymdybMn45qDrtzBKTOqnqpIrI4b/E3xrlA9KuN9Lf2H89e/1q430t/Yfz0HTfV3HNtOhGvnNVhdIYXW8/4Vzb+tXG+lv7D+ep/WrjfS39h/PQdGHC7DtmyHMPpZv26V7d4Pm+eVHRf31zj+tXG+lv7D+ep/WrjfS39h/PQXejuGFvjWKRZhXESZOtq0d/fXV65P6E4bFPj3xGIXv3DLELlWQqqIEnkorrFBGFYC0vQfCpUoPeyXoPhU7Jeg+FeVKD3sl6D4VOyXoPhUqUE7Jeg+FTsl6D4V5UoPeyXoPhXnZL0HwqVKCdkvQfCp2S9B8KlSgnZL0HwqdkvQfCpUoPeyXoPhXgtL0HwqVKCdkvQfCobS9B8KlSgnZL0HwqdkvQfCpUoJ2S9B8KnZL0HwqVKCdkvQfCp2S9B8KlSgnZL0HwqdkvQfCpUoJ2S9B8KnZL0HwqVKCdkvQfCp2S9B8KlSgnZL0HwqdkvQfCpUoJ2S9B8KnZL0HwqVKD0IBsBWVSpQf//Z"/>
          <p:cNvSpPr>
            <a:spLocks noChangeAspect="1" noChangeArrowheads="1"/>
          </p:cNvSpPr>
          <p:nvPr/>
        </p:nvSpPr>
        <p:spPr bwMode="auto">
          <a:xfrm>
            <a:off x="155575" y="-1303338"/>
            <a:ext cx="4286250" cy="2714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xISEhQUEhQWFRUXGBgbGRgYFx8fGhwfGhwYGB4ZHB4eHSghICAmHhwYITEhJSorLi4uHh8zODMsNygtLisBCgoKBQUFDgUFDisZExkrKysrKysrKysrKysrKysrKysrKysrKysrKysrKysrKysrKysrKysrKysrKysrKysrK//AABEIALMBGgMBIgACEQEDEQH/xAAbAAACAgMBAAAAAAAAAAAAAAAEBQADAgYHAf/EAEsQAAIBAgQDBAUIBgcIAgMBAAECEQADBBIhMQVBURMiYXEGFDKBkSNCUlSTobHSM7PB0eHiFRYkNWJycwc0Q3SCsvDxksKUosMl/8QAFAEBAAAAAAAAAAAAAAAAAAAAAP/EABQRAQAAAAAAAAAAAAAAAAAAAAD/2gAMAwEAAhEDEQA/AOuY/iNxLq2rVntWKFzLhQACF5gzvWHr+L+qD7dfy1m3++r/AMu/6xKa0Cf1/F/VB9uv5anr+L+qD7dfy04rw0Cj1/F/VB9uv5anr+L+qD7dfy00uPAJAnwpJd47dEf2d9TpP/qgv9fxf1Qfbr+Wq14tiSxUYZcw3HrC/lq2zxpXRtCrj5p6+FIsNjzbRmEdpcaAx6bz5TQPPX8X9UH26/lqev4v6oPt1/LQ2Bx17KGIOQbs3tHxgbCnaX1K5pBEbjagW+v4v6oPt1/LU9fxf1Qfbr+WirvEVDIu5fby60cKBP6/i/qg+3X8tT1/F/VB9uv5acVKBP6/i/qg+3X8tT1/F/VB9uv5acVKBP6/i/qg+3X8tT1/F/VB9uv5acVKBP6/i/qg+3X8tT1/F/VB9uv5acVKBP6/i/qg+3X8tT1/F/VB9uv5ab1KBR6/i/qg+3X8tT1/F/VB9uv5aZYjEKilnYKo5k0H68zE5AoA+mSCfLoPGgp9fxf1Rft1/LU9fxf1Qfbr+Whk45ea4yCyoyx7VyM3WDEaeE+6j+JYm6uGu3EX5RbbsqzOoBIHjQU+v4v6oPt1/LU9fxf1Qfbr+Wq/R/il17NpsSqq7qplDKHMJHiDyg86MxfFrVtshJLxORQS3wFAP6/i/qg+3X8tT1/F/VB9uv5aa2nkAkETyO486yoFHr+L+qD7dfy1PX8X9UH26/lpvUoFHr+L+qD7dfy1PX8X9UH26/lpvUoF3CuJG7nDJ2bo5RlzBtQFaQRyhhTGuZ8JxD/03jEzHL2i6cv0VmumUCtv99X/AJd/1iU1pU3++r/y7frEprQSvGqE1rXGuLuHyI621G7kySegUSffQZXjdwrAli1pm1J1yzt4jz2qcRxly2jXLl0KusADXx1rX8diyyEDFE7ggqYJ+HOlKcVvXiqFcxtzM+wejHwjlFA4wdxie0cXGnVcp3mdwN96r9ZVrgIKkLIHKNI267jwo+zcJ3uiSp2JAHkeVU8N4Kww5a3D952E6nUkjz6UDTha3WHybieanp5eVYXLzWS9ltBcVivMToSPLX4eVDrYvZFvWkt2u7IDMd+hHKYIpd6TcQvQGi2zKcygNvyI8RBOlA5TEKt8Bv8AhgZj7gRHnrpWyWMWjxB91c7w+IW44d0cuQCQ50EAAQPIb1svDsZdOUKVywJ8PA/drQbPUrFG8a9mg9qVJryaD2pQuHx1t2ZVaSpg/f8AuNEzQe1KlSg8qVKlAp9IFd1FpLeftJDMYyoDpOvPyrlHpN6N4+xjWGGe+yXMhX5XuEaBxBaBqPvrttBcT4al9crSCNVYGGU9QaBJwv0TwbC3de2XuBf+I7PB5jU8jNbMEAEDalHBsBiLTt2lxHtxpAIYn6R5TG8U5oNQx2Ks4e61kuQjgBUAJdWJBAtiNRrm/wANEYG5NztUlzASLhgr1121ga0YOFM2M7Z4yovc05nT7hm+I6UxxXD7dwd9QfHY/Ea0AWK9IbFn/eHFknYOdDy0I0NNLVwMAw1B1BpHhvRDCJcFzIXdfZLsWyxO0+dP6CVKlSglSpUoOXcJ/v7Gf6i/qrNdRrl3Cf7+xn+ov6qzXUaBNisSqYxSxgdg36xKMbilobnqdun/AKNB4myGxig/V3/WJWbYZPkkPfKEnbwO/wAaAbi/FEZFAd0DTJVdYETvsNd6AxuDtWkDspS3EsSRnboJmnVnCvctsLyqjMCvd3Ak+6geL8FW72dtyXRSGgnUlYgeA3+NBry4h8Uq9kvY2AdCACx5afvNLsBw5bVxsvaHUNqYKiSJ9+8GQa6JhsOLahFA3JI5KDJ0/ChsYgXFWjAhwVOnTagS8GuoxbuMx7wIMbjnvA86K4fj+zsqihixkg5e6JPwrYLGFVJgb/8Aql3o8QbJV47jsD00P7xQKrXDi36a5dO5IGg670q9JUt2sow6ZI1uMdW/woDOhJg+VbbxHiBVCy6ScqCNWPXyoDiXDxbsCVDXGcEmJ7xmPh+PnQJbFq7AIUKog98z7Wsgc1J099PcLwxe5cWQpEtJ1HgP8PhTKzgNBn5ACPxnz6V4VCWio9nUaGSB1/hQEWLCnkDryqjGYdmMWwF6sZ+6OdDW7BKlszopjaJ82mr7l26pABlfpsNo8tz91AR6owAy3GHnr+NVPZxGsXE5wcmvwmrBeYTqr68tPjQ64l2HIeXx+NApxOGuWXF7MGJJD5BE9R79x/iHjRlzDJdKNba6Ce8rhjEDmQdCCTEc6KuYfPA3WO9qRuNI8edLuHuyXWw9w5dSUI0nmQP82reBDDlQHYXidxDlxCFY07Qew3j4U2DTS67hp0U6EwZJMz01oe5hLtkh7RLKPatk6EeHQigdVKEw3EEdZmOobQjzq1MUh2ZT76C6pXgavaCVKlYvcABJMAbmgxvXQoJYwBSHC+kn9p7C6uTOoa0SDrqQVaee3xprZU3GzsIUeyp/7j49Bypb6TYBGKXGEkAqfIwdT5igfipSbgmObS3c3Hst9IfvH305oJUrC9cCgkkADmdq1jH8fa0SVcXVPLIQV6a7HXl40DXi3EWtER2YB5u8fCl1/wBLFt27huJDqAVUMCHkgdxtjqaTcP4xYZmN/s2bWWudY9lRsBykxNK8Xgc622BCXc6vlUdxATEsNgdQI60A/orfd+MYl3ADswLAbA9naECut1yT0WslOMYhW0YOJ1ne3bO/vrrdAmxQBxizP6Bjp/qJTC2sDYL4AaxSvHozYxFUxNhgzAwQM6Tl8eVGnAlF+TZ80DdpnxJM0BBLfNG/MnX4VhatMpJZwfdr8ZrH+kVWA4IaYOh+PlVd5i8FQXB2AMLHUk86CG65ZiiiIA1NJeL4u6wmINtlI95gj3aUzu8TWz3bmVW0gBpMeW9DtibN0XVtgucpBJgR5Bo0nmOdBDhLtzQsxXcGY36eXWpw3CL2t1WmQwaMxymdZjnvV3DcazWraqe8RGaJAy8z5jageLu1l8wYtntkZpHKZ28CNulAbg4vX2un2LfdTpP0vP8AeKcOincA6gjz60jsWWKJaVYAgl5gExrpudx8RVgtaHPduwZ1EKvQKo1YdKAnHl7hy2zEGGPn/CseHcPKE54aYII5RyrBMCcqi21wEDQnQctxGtYYjEerd52dlYaljIB8ANfcBQMbtiYWBk5+PhVdq4XYxoi/ef3UsPEe0aSri0sGQNCTruDr+Ao44pCAlrXSe4Jgee1BdfQscqgD6TdPAeNY3bSoBGUdZMaRBIpdxHiC2E+XcpG3Zyzt7oJ99D8G4wmIym2yXCVIBdGVoGuzfgPOgcpiVEme6dZAPl+FKePG3c7N0kuNFYA7GDKmPaBAI942JpnaxFxxChUI3DT8QOlL8djyrp2htKUJ0Z4BmAGHTSd6DPA8QLJIUnIoBAO7EiSOcZe976us3bJYyzgjaWbWtExdu6MTZvW9CSHjYAG42ZjzKC3l06TE61vPZIytZa5lAUCEJUweZbx8KAfi3FbSFWyC6mzQRK6wCQTtPOscFxLD4lmQWSSBLCAVA5AkGM3huKT3/RN37xS0qqdFA77Dqzbaxt99FcBwRsW7bK4t2GGY22IkM0zlPnQPLOHsA5QuU8tCCPInn5UHxTGmxkID3LYYLcYMZGbmADy3PhV/eJy2CzKNCWMqJE90wTI/bWHEWQYcq65SuXSeZ6Eb0BDYdCM2Zija5u1MAct+R6VV2aIe0dWC/NAUlmPVgB8BHjQnCOzRZfMEnMFykoD1JGkzyozjV6/lBw7CW9kZJnnMyIoBuJ+ka5FFhoYtDF0YZFALMxVoJ0Gnia8s8Q9atMIGkELm7xA5mNK129gnJNu4D2naoj3FJJhouMASdo+aB762ThfC2t5W0OYFWjUeDAcvGg8w+EttoSVaZB0BBEbfuojB8SuklW7PMvjlJG2bWsOHsoMmJ2kqB+2anFO8kpkFxPYPny10IOxFA1a6Y7yz5EEfv+6kmIwiOtxrpLXMrZVEwmhjKI321rHA8bVu5cAt3V9tcpJHisCIPKrcNxmyxFtmY3DmMKrElR4x0jSgRDgvaJb7C2WJtLmd4Gmmx3nesLfCmtJiVd5FpxBAEhSQyz13O/OetbDwdbvYBMpyqWAObKxAY5Y57czFLuJJczXbbW2d7iJGSIIGhJk6dDM76UGt8BaeN4ogz3116/JWf2yK6pXJ/Rmf6ZxMxOcbAgfo7WwOvx8TXWaBNirZbGKAY+QbXw7RJon1dCSBcaQe9D69QD0+6hMeB60MzZV9XaTMadok68qvGGw2RT3MsyDm38ZmTQZviSNCVLDQgGWHjH3xQ926yIzBw6KrE6AEECeVXjC2ghlu6TIJaYPUE0v4jh2dGUaNK5nYd11UgnY8xptQa1j8OETtWzvcaJA9pnb8ANvCkmM40cELN4C2wLZezmSVgFxOonN15kU/w63rTDEX0Bsgd4EyYuGO0gdAdjyrHimHV72Hs2lQYe66mVCkE+2WA1I9nnQOcNjbagXE0t3QrLygNuI8JqcavgmyodWUEOSsAROh+4/Grzw1rIzgrdWIOZdQp5hQcp5aQKIweFsEdolpS2k5dAY02206UF9jGLLXNCGIAKyT9+kRrpVdvGOQuwkn2zqu8QOsg1VmFmROe0Qe6F7yeJjlrHhVKAPcLtv3SPMaf/aaAjDYqdYIYkggzBI1zD4ctKzGNVnBKsusE6EEa6E8hNVXUjKd1I1g8wANKXnFS3ZWkzMXLZQdBAEsx+aJigc2scoA1UIdFVdZ/wDOlKeM8XyIfVGRnzd9La5rmundGozDoaDs8Du33Ia98mrQ+QQCZ1QNvA0kiJNbFhuzRhZtJ2YRgCAABBUkERy0oNAw+OQ3M7u90ksAG9olTDEoBOh010mquK3mUq1gFXBB7JZzbjvRAEgax58q2HiuEt2sS7W0TRrLH6UkvKr0nQ+dE4ntLl0kd1AojMsOzZSJbpEgc5oM8XxO9bV3MBwjaj/Co0109ptIrTuH4UBmGVnDNBZnZod4Akc9QZnqa2DHpduXEtpMmWEiVkE6nX2QIPnFeJwfFYRLoZu1W7Oe4oC9nIEEAkyoO89Znegr9FsWH9as5YC3VynKQcpA1hjoFM6DTXxpzwvHPAtvCxmADajKDEdTGnuINK+EcFS05uNcuNdywdYH0I036+dW49yxTJJcsQoG5IJ1PKI38D4UDfFoGfMGiJALDMCsjQL+FTBYe0r20ZQWAYhtAJnpvzApVbvODezq1trY9gtOkAhpHIyfhQttsU5Ls1sFdUUKSSCC+WZG2lBtiYlhopBJ5RA31OlYm/baDcC6jlrpIGp5cq1J+JXMOcl0pMZgwmIO4M+zBB33nTanFjE5lUKJDgifCSN/cKBvb4moPeGVdYEa6HLqB414SFuHJ3Qq6j5p1k68iKSpjsjmQQM5IG+gAJn76LTGZ2y96O8WjbrqfMkUA0nLa+Utr8u7m7upMHbUSdY6aUbfxLNcWwrgrGa46wCiyIXTbMZ15CaV8UvWzd7NgyBRcMppmlZIMa5dFHu5Uy9HsNaFvOtzObiqzlhIiNvx50FV66BedIQj99Rpz9nbiWUsXA0AEA5d5Ou1XjBq1xirSvLJlheqnnM17wm7ayOUOeJFxy3enYr7oGg8KC/DYG0Gm2Fd9CzMe9ptoNo5DlXmNdA+Q2gUIJLLvOp5e/nzry/xK3acp2ZyqmZmWIUHTUb+OlB2sRP6M7qX8gNOe+330DC1cVMurKkEgk6R9Ej31jiHUMHCjuAlXZuvdjqRQBxhgCJMEKNORiTNV2w7hC0Em2JAGx7QHag1fgbTxvFkwZcajb9FaGldTrlHo5/fWK/1P/52q6vQat6UrN06T/Z2MaaxdtmNfKtb9HMe4uZDDMRce2I7jGSxt5dhmG0R+NbdxXC9pi1Gd0iwxlIn9ImmoNJuOcMwyoAxvXbjspVA+V2K6AyACAu80Fv9LXiCrW0UR3VylR96mjOH3mvMEcqFy9+BGbkFBO46/wAaWYTCOFti/iGfQlUzd0KdpIAzQOtBt2V9WSxDIQZbUMhE6rz3gaHnQMeKXnxF10skpYtqyXJGl1jEIPEDXNy0qcF4Y7PYJdcloN2cQCYUpDAcxOs9NKttcGBtL8peOYAgrlIGbwPjuasHo4qKrPddcuoaVXXq0aGgdYa72lp1ghllWU7gj8RsQelJTimayLyBIc5bysSFV0OXNpt3hlPuqrgHFpvvOUqW7Mtr7QnKxB2zSQNeQ60t4vhXw+NvntcuHe2b3Zn2Q0Fbjx87UIcvMkUDG7xl7SZXt2RnERm3kHumJ0gHWazt4gLknYhdfAtBH4Uj7ZMyrcw74YMASHVdZIAuDUhSNZE7a8qcNwVmUHtr0AZQqqp0kDaNfOgvv4rKEU6DtI92hpXhcSwW6yAg3nVC4ju2xPeGsliJIA6g1ZxKxdYMtm5JUw1y4g7rXCAEUD5wkSeVX47AlUTDWUzBQCWPuDXSBqegGnwFA4XjNi2AiMoCgQux6kx4Dn1qrDYprdq9iLvtuZRf+mEXz6++lXEvQyzfW3kusGtsGUHRSRurDfKeYFG8UbO1s3ptlAQ6aRBj5RDsQOfMA0ANkEo2YSxKszHcmRJ92w8BWWNxkS3zQr6z/kA/A0T/AFftoGOd4YHprI3B50JjeGWba2lBbPcY5c+mwL94xt5DWgu9FEZ8VeuH2Ftqg8CTnP3ZfhV/EvSzD4e4LWIFy0lwRbd1m286QCNQfBomq+C+kFhFe0WAuKw7Qz7RbQsv3DLGgq/iWBGLIRwWSywZTpPaAaTv7IPxPhQY3+HtAbDlrqHYSMw6amJX7xQbo1oqM6i9qe7qtoGczHqxAIFE3ODMh7jvaJ1zJG066BY1HhXg4JYe0x7a4i7uSADsQZJGu5oFGLt3Ua+7XHvC6oRZAldogiBEnXzFX2MTkuWj81LeSTMSYBJ8dAPjQnALAxBbsbrmzbcqgf2XAEFyRrqZAnTTajeJXT2YGodDGX6W8SNtdQfGgF4tZD5ssEMM7M+mYj2c0/NEezzptheJW+wF1hEANCjUaTAA8aX2PRS65Jv4gksQSmSQuxygzr0nzphZ9FTmMYi4sEx3RAJ5igVYrGsWS5KZWLAKORI0UnmY3OgFEYdjanXQsTm5ZSC5J5QDNE43hItgE32N2MoJtAhtQYcAaj4Ulbilq2bvb2iCQQqIGK7QF0jcidetAza5duqbtthbc27mXMuaLe+0jVu83uWq+E40Ye2IeWAGZckzqSWMbjeDygihhxLDlWy3L/alFVva0U7jb8Kov8SwaCbZv9pNsRlf2QdRt9Emg2DC2bVtyS4AvsbjSebLIg+B2oOzbXBNcYXO1Ugzbyxq7SXPKJ50sucTwxXuJcDDYgPEZtRtIBEiqbGKN52REuWcOwliqMWYg6ZZ2Maa+FA54Thu1e5eutnQHUA6OQNyPortTLEXVzK40U5ht9IAxQmE4VbW1kt3L6nUDMBmA6RG1Zvwi+uSSG7w9ogbHbQbxQFqik59yAQD59PjXtq4onXQL+0mgsPgsQdItgFp9syACI0C+elXrwm8UuklQfmwTHXp40Gp+jZ//wBnFf5x+rtV1iuT+jlsrxrFK24dZ+ytH+FdYoFN4/2wQJ/s7/rEpT6QcNxDOb9sBu6oCEd5cpJOXrMyeekU2vPGMUnlh3/WJRvr1s/OA89PxoNNwGJs3JDXCsAhrZgbwCRz0iCOXhRV66smyEMqO6ANYPTqBv7j0oj0p4MuIQ3LGXt07wI+dHzSR12mk/o2zPaNwe0BJtrII17yySSY6CBy50GXCsVirIdRbDoTCqzahjvlbmJmAd9QDT7h9/DsQXcve+jcBDg+Fs7DyFBN37UBpGoVxtG+U9IOoPKKou4G3eAGJzC4RK3EYkNpvlGimNwN9aAX0zvAvbazrcYi26IfmsQAzRsVaDrvtTH0gt2mxmAW4Azo7ETsPk238SYgHmvhVGAwj2+ytKylDeAdSsMuQG4GDD2lPdMNqJ3o/A2ExYv3c41uZUI3U2jo3/ynTp50BXpTg+1sXFKzorA89DqPeJHvqq7imVO0tWWbMpCFTPtezPQDmTTLCYrtAyOIuAQ6+fzh1U9fdQfBrIVrlslhkIKgsYh5Mf8AyDigFw1oDDCycwYQS4Hz5D5vHva1rfHOH4tCcVhIF23bIgEhTJ1GQgyAZaDXQ2I2DAeUVQmFYb3WbzC/Dag1zgvE8b2SPibMnLJuWoI82T91NTjLGJXIzKSRIiQR4idQa84fcKX2sLLWgCZ5IdJtz9/htWGHwSvZIczkLrqBHdJiDuOWtAHZxN3CDJeUXLSAlWHtZfAbGBuNDHWq8X31uXbTAySqqPaZABATpJMsw1ireJJ2uFtm47BPkyzL7UHukzB3kTWuXOIrgWKHMcMZFm7EG3O6OG3G0Np0oHXo/wAEw1zDW7l1Za53s8nfoIOkbRTPC8MNgRai9bBJgmLizqYYaNrOh+NaHw7FvYK2LAuo1wm4TeZjbTN3sxA7ioeQEzWy+j2Jx8xdOGyH2LgV0a5Mai0SYHjInpQN8TxjD21LFomZUnKwPPNPs+/3TWgYji97iDtbsCcMhKHcrcbQkgggkIoJJ2kjSmP+02xh8RhWW46jFgjs0QkM52AZZnLqdTtvV3orhPVsKuHdDYhAoIiVBILMfF2nvctNqAjglxbU22MKqSsCEyrpM9dhrtVnrYvst0IWNplZtwpPIe8RoeimhvSFWRBaw6u7SFVTABmBA8AJaa3DA8KFu0LQAII75OpYmJP/AJ4UFtgyBcVFMjQg71fmc7osf5v4Um4XbOHc4cHKpMoTrvrGvXX3zQ/pR6UDCnJIzQstlLRmJAAQak6HyoH1+9l1JCAfSYAffS7EcPt3iASryZOxGg2JGu5BpZwfiuDvrGfM51Ju2yGPUjOIPkugprc4LbZi6g22jUoxTNvGYKdfPegLXCwZCqpgCfAe6vGwiwJykzMzEmsOC3HNuLkFkZlJ6x/5HuotrXRV8KBUeGWbq5TKNqdHE6+XKh24a9sq1vvDaCASB1G1ObWHYGYtjyGvxrMqw2VfGgD4dikuLJVidichFWXrCNcTTbXY+Qq1LZtxlUQd41/bVovHXuN92v30GaoBoBGm8UJcw5UMYZpB2bz/AIUYtyfmkVmxig5XwJp43ijBEuu+/wCis711WuWcGaeO4w6/pF3/ANK0K6nQKL0+uDLE+rtE7fpEom+13kit5Hf40LiLebGLqR/Z31Bg/pErMYC8WGa8co+aDv5kAUFqWid7WU9QwE/A1pvpDhLuGupdRVQXWyxnOVG3JELJzDrG1byVcCMwA5HWfvoHiPDmvWyjNmnUNoMrDUEADrQJ8EWYW7jsHKM2ZYIAP0hrJMa6zIms8Zh1KXSGyBVa4o+LZkPSeXIgGlHD8a4LJdtkMwAaN8y6AiSOeoPSnOMNy9btp2TID3WYgCBzIAkyeQ21BO1AP6Lv2twtekMbIALGGcGQXjkwAAJFK7GKWxiFDdy3m7EXFPduBYVW8LikhW+kNeVEemq3Vs28Rh2AbDnXMDLISFKny5g8pIoXhmNxFmzr2PZBtrqnLm3LFgDk73NpGo1E0G2YhBC3LDZ7lszBbVlPtJrA10I5SBWBT1iL1qCYjKw3g6pcHJgdjymtF9Jf9pvY3BZNrs2gHMQAsdVcg5vMLVfBvSy6MT2httcV4ztaLPpGWTpBYbx091B0H1vDZJYLbcmChALyN1ganzHLWl+L45bGi6tHczlVYHqqTmPwFJv9oGCe72dzDsii6O85JAIWIByAsdC2nx2oT0Z4E1m7a7R+01BOW0QgJBK8yeROvhQbDxniww9mLMyFMk6aD2rhJHXYnn5Vz7Cekt25AS1cddYKo1zQ8yzkLvrIFbT6T2XXPeu4U3W1XNlVzAJIiT3VA/wzvNamvpdjsos2rQQnVTcILAciq/N33I0oOjcCu57CYe4IzKwU6QRBOhUkBlPKtMPDsLbJW/fY3XIRlJAVRmCsxQAkxqQWPKaA9FeAY1sSuIOJZymZoV2cSNcraZVJiORpl6YcCweIxSYhjcuNcAPZ27uXK0e0W2VTtyJNAfwviTYN7qtN22kDMsaAZgHBPzN500IMdKD4oL9wM1y/fIbS3bsOVUlvZQN7TTudNRrIFWYFVt2khkuNZOsFmYI7KXVrgESDqBqYmjbVz1V5WXsksxVYLKD7RtnlJBLLoSKAT0d4IEuKblpLThixywwbIZgnXMQYGpMGZnSHuNxPefPABGgIMyRAXzMmeQmOtZ4iyjKb1u4IOqNzkbLA9lRqpHPN1oHGu11kVcwZzqTqyge0zdIU5QBzoD/R9Wuhb0F9xazkjSIzajpoB5nnTzD4m9MZEnmc40HkBQqYtlUKGCKoAHybxA21YRRiY4CM121J2nQz5TQDcSwDXVkLldTmBW5rpr+P3gVpnpnwa9jOyxeGUHFYbKQI9qJkEHQgiDHQmugm44B+UteGn8aTZWsXGvQuW4flMpJH+bw6x/moOY4jj6sD63hXw14GUu21bswwOYaESsnuka6Eia6DwT0qs3Et2xmZmy5AknMNCDmOmUAgRPWm/H7TPYbP2bpEkAkSIPXcQa5D/s3xLlL+GS52OJs96yzQUdBp2dzXWGI7wgwd6Dr/ABMph4uvHZOyi4u4DNAFwe+Aeu/LU1LlvLIL5TqIzbeEcq1v0R4zcx9q7axSLauoyBkmehnXWJ99B38QMPicti2qWliXzHMGzgZIk5laW8ooNuXiVqYm4D4q37RRNrF2ydHnwPKKTcG9Jhi2urbtuiqWCXGgh8pglVmdD1onE4UPAukOeXyZMEc45UDW3fVvZYHyrFu01jL4b0CtxU7qsRG8L++iEtn5zuRp0H4UGaLcnUj/AM91Zh35oD5N++vDjLY0LqD0JE1PXbe+YUHNeEf37jP9Rf1VmupVy7hH9+4z/UX9VZrqNAquH+2r/wAu/wCsSjnadmj3UsxNhXxihhI9XfnH/ETpRicLtAzBPgWJHwJoB/VEQ5nuzzhjp7hNULew4YDtmzMTHe068tKNxFmwF7yiPI0P/SllICqYH+Hb40Gs+k/DbfrNu+rIS0K5kEiNm6xyJHhTHC41kuCDnBbK0cm5eWYfePGmtn1e4rAyM85gwIJnz/ZWlcasX8I82mL27rZUYBTlyiQGYt7QOgaDQbTj8VbZGaVZbispXl0JboRqPPStP4Y3qzMl2SqHI3IqTJF3wBXKpU6EQeVOuCrJL3LZZu40AzJI1YmILD6MQI8Zqn0ostmXEJDBlNtiAIafZkHfSVI6xFAHxHglprtgLlQZpgqSk8pSe4e9PcIB3FeYm09oRdUKmYd4MdSTAXNGeD0+815w/iqG6gP6EErbLeyMuhQk/wCIwJ2iDyNbLxDDWxZOh7M8hquYQRI1ykEbigT28Rbi7Z7gnKyILneVxMnK4ViG0Jjqeta4OKcQuXWFvDC2mzA3GaY0k6gCJ0mdK3exhjdRe02IB76B0+8fgaB4hw9Ld22SltrZlXEfJltIbLqdo+AoNJx3ou91ib+KNtD7QF1AR0AUfummHC/RLDIItJedj8/s2MeIZwqCtvwaG3sbKAH/AIeHE/jP3UyulrpEapoDmtNJ9xgAe+g1ThmAdLzYfOqsYKs7m4sAaqEBVcw31kb03w3BihIQ9uToXuFFQDQ9xUXWD1qzi+BUdk5772iY7kAA7gRpy6mmGJuoyHPCroQuYCfPagWcIADPhgEzDQmdCp5L+ED30vt4fKCjks9tyrMCGgZoBM94Srg6b0TiQQ1m5bVFGcouXfUFuQAjSI5yawxrocQz5lAa2kjKTqlwLuuswVmgU8QxHYjtQcrHLKMDDkaRlOszIBGs0CnpEbWduzuNcds1xBZDBIMZS51ED386YM2e8YWVkAI7HQ5nUnKy6EZjA99e8SwLnvopVsoLANBeQdJ2mQYINAwwnptbdFIuC0sAS4hJ6SUo979++QbboAdJRc589VAFagcOx7y4i8LYgQQWykESCJnQ6VsvADiVGUYi2y7lpkx0g7aeNAbh3xmHtsTlZFBM3AA56Du8z8aMOMe9ZDultLRXVmuEEeMRAg9TQnF+Ju9tbNsFrl2cpaABlIM6aTOwpVguzzFL4fNIdkYHKpcnVVJgiRIjrtQUY21i8Ygwth7dq0wJ7VpzsvRRG2xHUHwpH6KehBweOu3Wu9qlpSrMRAOddQBJBjQkV0PCi3dHaBGJUQDIUgEA8j0P41ldwvdFu2oS0ZZiNS07z/5rpQCcK9HxcKYo/J32JZ8uqsGg5WHOI333o3iuBABYwuZk1GmVycubx3pzYgKMugjSg+J2BeturbAqRBj2SrAz5igVYDAepNmKl0YQCi6prJGUbgnnvTFPSDDmO/B2ykEN5EHUVYl4OiKx9uRmHUSQfurHF8PW8oOi3R7NwAZgR+zwNBa3ErfKT7q9scTsuSA4kbg6EeYNJ+JYt7FtmcdoF1m2IaB9JRqf+n4Vbb47g8QqjuuGGzCNuoaDQOg6HWVPwrzs0aG0PQ0uXAYVgIVdJiDp8J1rKzYTQKRHLunTy1ig0PhH9+4z/UX9VZrqVcr4GmXjeLBiQ42/0rR/bXVKBPicvri5tuwb9YlEXsOjmRcKnQ6NVTf76v8Ay7/rEphcsqdwD7qAH1a5O6t4n91WNhlEZivwFWthEmY+FV+rWjuPc3L3UA/bW1bKblsGOn8asucMsshRohuYMeMjoR1ry6bIXLcNojpA28qoZbS6q/dGyKoMA0Gv3L16zd7NysBu5dB7rA8m5BuRHvofHYvtf7OFXIxBbXKRmkZgT4iRAJkUfxl8C2j3rmqlStsbg9QF3pD/AEdbYG3ZFwWjrnvMQ2sSAdWjQHlQLuHYfs7hR2JMhbiMJzQxJgfOAAU9SDvpTX+k3W0LY1tyo7QEnIpLCH5kGAASNJq/ifCTZW3dQh1DKtwMdhMq4MkgT3dT0oXhmK7OJ7yEp7XdZYdtAw3XeQaDcsE0W7aW5BA2YkA9crCRvSz0iFxhbthGV3cgAuIgKSWUjp40CVv2QewaEJns3nKZeCUddjBHhWWFPrTAXMQsjMq2wvfAbkxMnWNwY0oHvB0QGD2isBJDvO56UTxLFW0B7S6bYGugj7zSDCYG6bjpczK7Kqi4RuUJMBvEHT30WOCpbDs6idM1x2Zz5Att5AUHmLsK8EFjqN7kkDcwvXblzoKwouBuwsZoPtOhUA+MjWNdqIfiaK1tuxVrbubfdHyisIEudgZNPDw5w0rcZlO4ZtvAQKBBj+H4xgQtxFCAtmNuTmyn2YIAG4pTwjhLsbXZsC5tMxJTujM1tjpPtSu431rc7WFu25yKuUkkjN/Ck+Ds3MI1wZ7YR4C5mJZAM0KAAZGp1oBsRgblq9bhncklrjNAAE5guum+3lVLXuzuQzSQCWRBoozgrm0iSCwjzrasLZdlBc23nmJIP/uqsTgDcDAKgBkaEiQd5AoNJxWHC3QyxlchWXKZkMNdOZAWYNEQRqjZSQAZIKndYPPkNxWyr6PWktsrEgMhEawOc+BED4UowNjurqxKBQ0EgyoLEjaRtv1oF952vhUdlsi33gNmMLMqw0A199Fvj19XU4iM6d5LiGYYf9pI0jY615icMcuoDKQQAJ1hDMSdGkju7E1lgsQFhr1sEL3M4EESYUMCd5BFBVw7jNoWk7I3L7KrwuioZ1yljuFO3lVHD+M8VJW7cWybDgFLdq4A/kS248q2G26ttbZRqCGteeuh8TtV9oG2AQFI6dnlHuPL30AGIxXEn07BUTmFfMxnx0FFWruJIAe0VUGTJBZojoYGvKnSYxRoRHhI/fVly/bOjMuvIkUGnXMUTdKBLjxtbQQgOupcnxnTam9rAu9pQzBb410fUdJjc0VjMBcKsLeSDtpBE+VKcD6KC2xdmYnfumPdMTQMjwx4AuOMoMkgmfd+6pbwmHAlezbnJHe+4Vh/RxMBbWkzma42YeVMbWFdVgOZj5wB+/SgBu2T3TYAHnaH8KyvX8WoGW1bbwkj9tZcQxt63u1qI1Osz4CqOHXL9w582n0TAB8fCKDR/Rx3bjWKNwBXziVB2+Ttfsj411euWcGn+ncZO/aL+qs11OgTYu3OLHeK/wBnfUHX9IlXdiIntmjxPxoP0kw95fl8Pcy3EtsuUoGDAkNzIjauff1k4yNktfYfz0HUEwwYDLcfzmhr3CHM/KFpESx8fCudD0q430t/Yfz1P61cb6W/sP56Dff6ARO8YJA0mdPICrLWJyaC2/gUVjPxEVz7+tXG+lv7D+evf61cb6W/sP56Dpdu85BJtfEAVguZiT2IAy/OI16iNq5q/pRxsiItjysfz1Vc9IuNncrHTsRH4zQdF4zYRkjtksZhDA5TIO41POte/om275cMxeMusShI17x2E+FadexXEnENatbfVxP/AHVZh+KcZQjK2g+b2fdPLUA/hQb5ZwN2wCpARRm1W5I1AMhWH0hqJoTK9wljaKuCOzZRluDnMiQAZIg6bVqN7jHGHBDBYO/yO/8A+1ZYbjXGLYhAgHQWd/M5pNBvlnidxR8upuR8+37XhmT9q/CmHbWbiKRcb6Ymd+pBHI8q5q/HuMGe7bkiJFjX45qqt8W4wOS++zt5d6g6bawyXCsOpKktmy8+qj99MfXEgjtACOZ0/HSuTPx3jBnup7rMe/Rpms7fpDxkKFy2yP8AFYn/AO9B0LCvcZibl8MgnupE9NYE+6ovDcy3Baa4gIySQQdfaKk7t0Y7Vz9PSTjI9lLQ8sP/ADVP6y8aO4tnzsfzxQdEwmHv27fYh109liRmCzAEc4HOjMJhHQaNz1zDU1y25x/i7RNu0Y59h+HfrJfSPjI2W39ifz0HTLpxAaYQj/OQPOIoHHqHntF11gK5np83WK0A+kXGfoWvsD+evR6R8Y+ha/8Ax/56Deblq0yhXdU3ibne6nn1jemVgWIHfRuk6meuprlN3iHEnILWMOSJicN1/wCqsBjeJgyLVv7Ex/30HZ7dy3rBXTfUaVRi8XZ0ViGzfNiZrkzcZ4sRHZ2uX/A6f9VVWeI8WRmdVUE6fotuene0oOuHh9hiRlAOhIGlX2cHaHsqvQ865K3H+MndUPj2OvxzVjhuPcZSYymdybMn45qDrtzBKTOqnqpIrI4b/E3xrlA9KuN9Lf2H89e/1q430t/Yfz0HTfV3HNtOhGvnNVhdIYXW8/4Vzb+tXG+lv7D+ep/WrjfS39h/PQdGHC7DtmyHMPpZv26V7d4Pm+eVHRf31zj+tXG+lv7D+ep/WrjfS39h/PQXejuGFvjWKRZhXESZOtq0d/fXV65P6E4bFPj3xGIXv3DLELlWQqqIEnkorrFBGFYC0vQfCpUoPeyXoPhU7Jeg+FeVKD3sl6D4VOyXoPhUqUE7Jeg+FTsl6D4V5UoPeyXoPhXnZL0HwqVKCdkvQfCp2S9B8KlSgnZL0HwqdkvQfCpUoPeyXoPhXgtL0HwqVKCdkvQfCobS9B8KlSgnZL0HwqdkvQfCpUoJ2S9B8KnZL0HwqVKCdkvQfCp2S9B8KlSgnZL0HwqdkvQfCpUoJ2S9B8KnZL0HwqVKCdkvQfCp2S9B8KlSgnZL0HwqdkvQfCpUoJ2S9B8KnZL0HwqVKD0IBsBWVSpQf//Z"/>
          <p:cNvSpPr>
            <a:spLocks noChangeAspect="1" noChangeArrowheads="1"/>
          </p:cNvSpPr>
          <p:nvPr/>
        </p:nvSpPr>
        <p:spPr bwMode="auto">
          <a:xfrm>
            <a:off x="307975" y="-1150938"/>
            <a:ext cx="4286250" cy="2714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descr="http://3.bp.blogspot.com/_v7ejX7GK6Q0/S_EXkP7DycI/AAAAAAAAABc/PjOvnvZF6qI/s1600/Dibuj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321217"/>
            <a:ext cx="32385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1461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755576" y="620689"/>
            <a:ext cx="3759274" cy="5170512"/>
          </a:xfrm>
        </p:spPr>
        <p:txBody>
          <a:bodyPr/>
          <a:lstStyle/>
          <a:p>
            <a:r>
              <a:rPr lang="es-MX" dirty="0" smtClean="0"/>
              <a:t>Lucha libre</a:t>
            </a:r>
          </a:p>
          <a:p>
            <a:r>
              <a:rPr lang="es-MX" dirty="0" smtClean="0"/>
              <a:t>Peleas con palos</a:t>
            </a:r>
          </a:p>
          <a:p>
            <a:r>
              <a:rPr lang="es-MX" dirty="0" smtClean="0"/>
              <a:t>Tiro con arco.</a:t>
            </a:r>
          </a:p>
          <a:p>
            <a:r>
              <a:rPr lang="es-MX" dirty="0" smtClean="0"/>
              <a:t>Juegos de azar</a:t>
            </a:r>
          </a:p>
          <a:p>
            <a:r>
              <a:rPr lang="es-MX" dirty="0" smtClean="0"/>
              <a:t>Juegos de mesa.</a:t>
            </a:r>
          </a:p>
          <a:p>
            <a:r>
              <a:rPr lang="es-MX" dirty="0" smtClean="0"/>
              <a:t>Banquetes</a:t>
            </a:r>
          </a:p>
          <a:p>
            <a:r>
              <a:rPr lang="es-MX" dirty="0" smtClean="0"/>
              <a:t>Deportes acuáticos, (batallas navales)</a:t>
            </a:r>
          </a:p>
          <a:p>
            <a:r>
              <a:rPr lang="es-MX" dirty="0" smtClean="0"/>
              <a:t>Fiestas religiosas</a:t>
            </a:r>
            <a:endParaRPr lang="es-MX" dirty="0"/>
          </a:p>
        </p:txBody>
      </p:sp>
      <p:sp>
        <p:nvSpPr>
          <p:cNvPr id="6" name="AutoShape 4" descr="Resultado de imagen para juegos de los egipcios antiguos"/>
          <p:cNvSpPr>
            <a:spLocks noGrp="1" noChangeAspect="1" noChangeArrowheads="1"/>
          </p:cNvSpPr>
          <p:nvPr>
            <p:ph sz="half" idx="2"/>
          </p:nvPr>
        </p:nvSpPr>
        <p:spPr bwMode="auto">
          <a:xfrm>
            <a:off x="4643437" y="286349"/>
            <a:ext cx="4061455" cy="550485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smtClean="0"/>
          </a:p>
          <a:p>
            <a:endParaRPr lang="es-MX" dirty="0"/>
          </a:p>
          <a:p>
            <a:endParaRPr lang="es-MX" dirty="0"/>
          </a:p>
        </p:txBody>
      </p:sp>
      <p:pic>
        <p:nvPicPr>
          <p:cNvPr id="2054" name="Picture 6" descr="http://3.bp.blogspot.com/-Pt-RGdKmneU/Tus00VTkpvI/AAAAAAAAEMk/qRYXQj9pKvY/s400/egyptian-chess-players-sir-lawrence-alma-tad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0351" y="1128238"/>
            <a:ext cx="1837449" cy="1258653"/>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Resultado de imagen para juegos de los egipcios antiguos"/>
          <p:cNvSpPr txBox="1">
            <a:spLocks noChangeAspect="1" noChangeArrowheads="1"/>
          </p:cNvSpPr>
          <p:nvPr/>
        </p:nvSpPr>
        <p:spPr bwMode="auto">
          <a:xfrm>
            <a:off x="4514850" y="377226"/>
            <a:ext cx="4063653" cy="55078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endParaRPr lang="es-MX" smtClean="0"/>
          </a:p>
          <a:p>
            <a:endParaRPr lang="es-MX" smtClean="0"/>
          </a:p>
          <a:p>
            <a:endParaRPr lang="es-MX" dirty="0"/>
          </a:p>
        </p:txBody>
      </p:sp>
      <p:pic>
        <p:nvPicPr>
          <p:cNvPr id="2056" name="Picture 8" descr="http://static.batanga.com/sites/default/files/styles/full/public/curiosidades.batanga.com/files/5-inventos-que-le-debemos-a-los-antiguos-egipcios.jpg?itok=8AyLJUz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072261" y="2473537"/>
            <a:ext cx="2472792" cy="1640861"/>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4" descr="Resultado de imagen para juegos de los egipcios antiguos"/>
          <p:cNvSpPr txBox="1">
            <a:spLocks noChangeAspect="1" noChangeArrowheads="1"/>
          </p:cNvSpPr>
          <p:nvPr/>
        </p:nvSpPr>
        <p:spPr bwMode="auto">
          <a:xfrm>
            <a:off x="6247762" y="249766"/>
            <a:ext cx="2393935" cy="32447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endParaRPr lang="es-MX" dirty="0" smtClean="0"/>
          </a:p>
          <a:p>
            <a:endParaRPr lang="es-MX" dirty="0" smtClean="0"/>
          </a:p>
          <a:p>
            <a:endParaRPr lang="es-MX" dirty="0"/>
          </a:p>
        </p:txBody>
      </p:sp>
      <p:pic>
        <p:nvPicPr>
          <p:cNvPr id="2058" name="Picture 10" descr="http://3.bp.blogspot.com/-7zi2B-CpNYU/V1eaSyGmgQI/AAAAAAAABB4/sK6FoGiL4-4cEaw2XXR7DZF5ZAdP2J7uQCK4B/s1600/un-sistema-de-ejemplos-egipcios-antiguos-de-la-m%25C3%25BAsica-y-de-la-danza-436807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0245" y="4245491"/>
            <a:ext cx="2808645" cy="2390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06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899592" y="2564904"/>
            <a:ext cx="4176464" cy="3240360"/>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EL PUEBLO EGIPCIO DISFRUTABA CON SU OCIO, LA PRACTICA DE DEPORTES Y JUEGOS DE MESA</a:t>
            </a:r>
            <a:endParaRPr lang="es-MX" dirty="0">
              <a:solidFill>
                <a:schemeClr val="tx1"/>
              </a:solidFill>
            </a:endParaRPr>
          </a:p>
        </p:txBody>
      </p:sp>
      <p:sp>
        <p:nvSpPr>
          <p:cNvPr id="3" name="Llamada ovalada 2"/>
          <p:cNvSpPr/>
          <p:nvPr/>
        </p:nvSpPr>
        <p:spPr>
          <a:xfrm>
            <a:off x="5076056" y="620688"/>
            <a:ext cx="2915782" cy="1728192"/>
          </a:xfrm>
          <a:prstGeom prst="wedgeEllipseCallou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MANTENER UN CUERPO SANO EN MENTE SANA</a:t>
            </a:r>
            <a:endParaRPr lang="es-MX" dirty="0">
              <a:solidFill>
                <a:schemeClr val="tx1"/>
              </a:solidFill>
            </a:endParaRPr>
          </a:p>
        </p:txBody>
      </p:sp>
    </p:spTree>
    <p:extLst>
      <p:ext uri="{BB962C8B-B14F-4D97-AF65-F5344CB8AC3E}">
        <p14:creationId xmlns:p14="http://schemas.microsoft.com/office/powerpoint/2010/main" val="1029222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814587174"/>
              </p:ext>
            </p:extLst>
          </p:nvPr>
        </p:nvGraphicFramePr>
        <p:xfrm>
          <a:off x="971550" y="836613"/>
          <a:ext cx="7629525" cy="4679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9129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35696" y="1255572"/>
            <a:ext cx="2458699" cy="2212478"/>
          </a:xfrm>
        </p:spPr>
        <p:txBody>
          <a:bodyPr>
            <a:normAutofit fontScale="90000"/>
          </a:bodyPr>
          <a:lstStyle/>
          <a:p>
            <a:r>
              <a:rPr lang="es-MX" dirty="0" smtClean="0"/>
              <a:t>OCIO EN ROMA</a:t>
            </a:r>
            <a:endParaRPr lang="es-MX" dirty="0"/>
          </a:p>
        </p:txBody>
      </p:sp>
      <p:sp>
        <p:nvSpPr>
          <p:cNvPr id="3" name="2 Subtítulo"/>
          <p:cNvSpPr>
            <a:spLocks noGrp="1"/>
          </p:cNvSpPr>
          <p:nvPr>
            <p:ph type="subTitle" idx="1"/>
          </p:nvPr>
        </p:nvSpPr>
        <p:spPr>
          <a:xfrm>
            <a:off x="1979712" y="4509120"/>
            <a:ext cx="2413560" cy="1126281"/>
          </a:xfrm>
        </p:spPr>
        <p:txBody>
          <a:bodyPr>
            <a:normAutofit/>
          </a:bodyPr>
          <a:lstStyle/>
          <a:p>
            <a:r>
              <a:rPr lang="es-MX" sz="4400" b="1" dirty="0" smtClean="0"/>
              <a:t>OTIUM </a:t>
            </a:r>
          </a:p>
        </p:txBody>
      </p:sp>
      <p:pic>
        <p:nvPicPr>
          <p:cNvPr id="4" name="Imagen 3"/>
          <p:cNvPicPr>
            <a:picLocks noChangeAspect="1"/>
          </p:cNvPicPr>
          <p:nvPr/>
        </p:nvPicPr>
        <p:blipFill>
          <a:blip r:embed="rId2"/>
          <a:stretch>
            <a:fillRect/>
          </a:stretch>
        </p:blipFill>
        <p:spPr>
          <a:xfrm>
            <a:off x="5724128" y="1255572"/>
            <a:ext cx="2676525" cy="1714500"/>
          </a:xfrm>
          <a:prstGeom prst="rect">
            <a:avLst/>
          </a:prstGeom>
        </p:spPr>
      </p:pic>
      <p:pic>
        <p:nvPicPr>
          <p:cNvPr id="5" name="Imagen 4"/>
          <p:cNvPicPr>
            <a:picLocks noChangeAspect="1"/>
          </p:cNvPicPr>
          <p:nvPr/>
        </p:nvPicPr>
        <p:blipFill>
          <a:blip r:embed="rId3"/>
          <a:stretch>
            <a:fillRect/>
          </a:stretch>
        </p:blipFill>
        <p:spPr>
          <a:xfrm>
            <a:off x="5790803" y="3789040"/>
            <a:ext cx="2609850" cy="1752600"/>
          </a:xfrm>
          <a:prstGeom prst="rect">
            <a:avLst/>
          </a:prstGeom>
        </p:spPr>
      </p:pic>
    </p:spTree>
    <p:extLst>
      <p:ext uri="{BB962C8B-B14F-4D97-AF65-F5344CB8AC3E}">
        <p14:creationId xmlns:p14="http://schemas.microsoft.com/office/powerpoint/2010/main" val="3499610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31640" y="2204865"/>
            <a:ext cx="5832648" cy="923330"/>
          </a:xfrm>
          <a:prstGeom prst="rect">
            <a:avLst/>
          </a:prstGeom>
          <a:noFill/>
        </p:spPr>
        <p:txBody>
          <a:bodyPr wrap="square" lIns="91440" tIns="45720" rIns="91440" bIns="45720">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OCIO/ NEGOCIO</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519077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OTIUM</a:t>
            </a:r>
            <a:endParaRPr lang="es-MX" dirty="0"/>
          </a:p>
        </p:txBody>
      </p:sp>
      <p:sp>
        <p:nvSpPr>
          <p:cNvPr id="6" name="Marcador de contenido 5"/>
          <p:cNvSpPr>
            <a:spLocks noGrp="1"/>
          </p:cNvSpPr>
          <p:nvPr>
            <p:ph sz="half" idx="1"/>
          </p:nvPr>
        </p:nvSpPr>
        <p:spPr>
          <a:xfrm>
            <a:off x="755576" y="1700808"/>
            <a:ext cx="3384376" cy="4536503"/>
          </a:xfrm>
        </p:spPr>
        <p:txBody>
          <a:bodyPr/>
          <a:lstStyle/>
          <a:p>
            <a:endParaRPr lang="es-MX" dirty="0"/>
          </a:p>
        </p:txBody>
      </p:sp>
      <p:sp>
        <p:nvSpPr>
          <p:cNvPr id="4" name="Marcador de contenido 3"/>
          <p:cNvSpPr>
            <a:spLocks noGrp="1"/>
          </p:cNvSpPr>
          <p:nvPr>
            <p:ph sz="half" idx="2"/>
          </p:nvPr>
        </p:nvSpPr>
        <p:spPr>
          <a:xfrm>
            <a:off x="4572000" y="2132857"/>
            <a:ext cx="4104456" cy="3658344"/>
          </a:xfrm>
        </p:spPr>
        <p:txBody>
          <a:bodyPr/>
          <a:lstStyle/>
          <a:p>
            <a:endParaRPr lang="es-MX" cap="none" dirty="0" smtClean="0"/>
          </a:p>
          <a:p>
            <a:r>
              <a:rPr lang="es-MX" cap="none" dirty="0" smtClean="0"/>
              <a:t>Tiempo de reposo, de inacción.</a:t>
            </a:r>
          </a:p>
          <a:p>
            <a:r>
              <a:rPr lang="es-MX" cap="none" dirty="0" smtClean="0"/>
              <a:t>Momentos de descanso e inactividad.</a:t>
            </a:r>
            <a:endParaRPr lang="es-MX" cap="none" dirty="0"/>
          </a:p>
        </p:txBody>
      </p:sp>
      <p:pic>
        <p:nvPicPr>
          <p:cNvPr id="1026" name="Picture 2" descr="http://www.timshen.truepath.com/christian/armor_of_god_man_standing_lg_clr.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464808" y="2132856"/>
            <a:ext cx="2153971" cy="3106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174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9415" y="4221088"/>
            <a:ext cx="6840759" cy="1872208"/>
          </a:xfrm>
        </p:spPr>
        <p:txBody>
          <a:bodyPr>
            <a:normAutofit/>
          </a:bodyPr>
          <a:lstStyle/>
          <a:p>
            <a:pPr lvl="0"/>
            <a:r>
              <a:rPr lang="es-ES_tradnl" sz="2800" b="1" dirty="0"/>
              <a:t>Dimensión histórica del tiempo libre y el </a:t>
            </a:r>
            <a:r>
              <a:rPr lang="es-ES_tradnl" sz="2800" b="1" dirty="0" smtClean="0"/>
              <a:t>ocio.</a:t>
            </a:r>
            <a:r>
              <a:rPr lang="es-MX" sz="2800" dirty="0"/>
              <a:t/>
            </a:r>
            <a:br>
              <a:rPr lang="es-MX" sz="2800" dirty="0"/>
            </a:br>
            <a:endParaRPr lang="es-MX" sz="2800" b="1" dirty="0"/>
          </a:p>
        </p:txBody>
      </p:sp>
      <p:sp>
        <p:nvSpPr>
          <p:cNvPr id="3" name="Marcador de texto 2"/>
          <p:cNvSpPr>
            <a:spLocks noGrp="1"/>
          </p:cNvSpPr>
          <p:nvPr>
            <p:ph type="body" idx="1"/>
          </p:nvPr>
        </p:nvSpPr>
        <p:spPr>
          <a:xfrm>
            <a:off x="1649415" y="293966"/>
            <a:ext cx="6591985" cy="860400"/>
          </a:xfrm>
        </p:spPr>
        <p:txBody>
          <a:bodyPr>
            <a:normAutofit/>
          </a:bodyPr>
          <a:lstStyle/>
          <a:p>
            <a:r>
              <a:rPr lang="es-MX" sz="4000" b="1" dirty="0" smtClean="0"/>
              <a:t>OBJETIVO</a:t>
            </a:r>
            <a:endParaRPr lang="es-MX" sz="4000" b="1" dirty="0"/>
          </a:p>
        </p:txBody>
      </p:sp>
      <p:sp>
        <p:nvSpPr>
          <p:cNvPr id="4" name="Título 1"/>
          <p:cNvSpPr txBox="1">
            <a:spLocks/>
          </p:cNvSpPr>
          <p:nvPr/>
        </p:nvSpPr>
        <p:spPr>
          <a:xfrm>
            <a:off x="1660284" y="1058280"/>
            <a:ext cx="6840759" cy="1872208"/>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0" kern="1200" cap="none">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800" b="1" dirty="0" smtClean="0"/>
              <a:t>I</a:t>
            </a:r>
            <a:r>
              <a:rPr lang="es-ES_tradnl" sz="2800" b="1" dirty="0" err="1" smtClean="0"/>
              <a:t>dentificar</a:t>
            </a:r>
            <a:r>
              <a:rPr lang="es-ES_tradnl" sz="2800" b="1" dirty="0" smtClean="0"/>
              <a:t> los conceptos de tiempo libre y ocio a partir de su dimensión histórica y teórica, así como las disciplinas para su análisis.</a:t>
            </a:r>
            <a:endParaRPr lang="es-MX" sz="2800" b="1" dirty="0"/>
          </a:p>
        </p:txBody>
      </p:sp>
      <p:sp>
        <p:nvSpPr>
          <p:cNvPr id="5" name="Marcador de texto 2"/>
          <p:cNvSpPr txBox="1">
            <a:spLocks/>
          </p:cNvSpPr>
          <p:nvPr/>
        </p:nvSpPr>
        <p:spPr>
          <a:xfrm>
            <a:off x="1773801" y="3264602"/>
            <a:ext cx="6591985" cy="8604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2000" kern="1200">
                <a:solidFill>
                  <a:schemeClr val="tx1">
                    <a:lumMod val="65000"/>
                    <a:lumOff val="35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9pPr>
          </a:lstStyle>
          <a:p>
            <a:r>
              <a:rPr lang="es-MX" sz="4000" b="1" dirty="0" smtClean="0"/>
              <a:t>TEMA</a:t>
            </a:r>
            <a:endParaRPr lang="es-MX" sz="4000" b="1" dirty="0"/>
          </a:p>
        </p:txBody>
      </p:sp>
    </p:spTree>
    <p:extLst>
      <p:ext uri="{BB962C8B-B14F-4D97-AF65-F5344CB8AC3E}">
        <p14:creationId xmlns:p14="http://schemas.microsoft.com/office/powerpoint/2010/main" val="4209584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764704"/>
            <a:ext cx="7702624" cy="5026496"/>
          </a:xfrm>
        </p:spPr>
        <p:txBody>
          <a:bodyPr/>
          <a:lstStyle/>
          <a:p>
            <a:r>
              <a:rPr lang="es-MX" dirty="0" err="1" smtClean="0"/>
              <a:t>Otium</a:t>
            </a:r>
            <a:r>
              <a:rPr lang="es-MX" cap="none" dirty="0" smtClean="0"/>
              <a:t>,   Fue un concepto militar en la antigua roma,  utilizado durante la pausa de la guerra (</a:t>
            </a:r>
            <a:r>
              <a:rPr lang="es-MX" dirty="0"/>
              <a:t>tiempo libre para hacer lo que se </a:t>
            </a:r>
            <a:r>
              <a:rPr lang="es-MX" dirty="0" smtClean="0"/>
              <a:t>quiera)</a:t>
            </a:r>
            <a:endParaRPr lang="es-MX" cap="none" dirty="0"/>
          </a:p>
        </p:txBody>
      </p:sp>
      <p:pic>
        <p:nvPicPr>
          <p:cNvPr id="2050" name="Picture 2" descr="https://upload.wikimedia.org/wikipedia/commons/4/4e/Roman_soldiers_at_r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44824"/>
            <a:ext cx="6096000"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5289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03647" y="980728"/>
            <a:ext cx="3857571" cy="2160240"/>
          </a:xfrm>
          <a:prstGeom prst="rect">
            <a:avLst/>
          </a:prstGeom>
        </p:spPr>
      </p:pic>
      <p:pic>
        <p:nvPicPr>
          <p:cNvPr id="3" name="Imagen 2"/>
          <p:cNvPicPr>
            <a:picLocks noChangeAspect="1"/>
          </p:cNvPicPr>
          <p:nvPr/>
        </p:nvPicPr>
        <p:blipFill>
          <a:blip r:embed="rId3"/>
          <a:stretch>
            <a:fillRect/>
          </a:stretch>
        </p:blipFill>
        <p:spPr>
          <a:xfrm>
            <a:off x="5508104" y="2924944"/>
            <a:ext cx="2078732" cy="2576301"/>
          </a:xfrm>
          <a:prstGeom prst="rect">
            <a:avLst/>
          </a:prstGeom>
        </p:spPr>
      </p:pic>
    </p:spTree>
    <p:extLst>
      <p:ext uri="{BB962C8B-B14F-4D97-AF65-F5344CB8AC3E}">
        <p14:creationId xmlns:p14="http://schemas.microsoft.com/office/powerpoint/2010/main" val="522752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836712"/>
            <a:ext cx="7918648" cy="5170512"/>
          </a:xfrm>
        </p:spPr>
        <p:txBody>
          <a:bodyPr/>
          <a:lstStyle/>
          <a:p>
            <a:pPr marL="0" indent="0">
              <a:buNone/>
            </a:pPr>
            <a:endParaRPr lang="es-MX" dirty="0" smtClean="0"/>
          </a:p>
          <a:p>
            <a:r>
              <a:rPr lang="es-MX" dirty="0" smtClean="0"/>
              <a:t>tiempo </a:t>
            </a:r>
            <a:r>
              <a:rPr lang="es-MX" dirty="0"/>
              <a:t>dedicado a actividades </a:t>
            </a:r>
            <a:r>
              <a:rPr lang="es-MX" dirty="0" smtClean="0"/>
              <a:t>preferidas</a:t>
            </a:r>
          </a:p>
          <a:p>
            <a:r>
              <a:rPr lang="es-MX" dirty="0"/>
              <a:t>que es el adecuado para un ciudadano romano que se ha retirado de la vida </a:t>
            </a:r>
            <a:r>
              <a:rPr lang="es-MX" dirty="0" smtClean="0"/>
              <a:t>pública</a:t>
            </a:r>
          </a:p>
          <a:p>
            <a:r>
              <a:rPr lang="es-MX" dirty="0"/>
              <a:t>Cicerón </a:t>
            </a:r>
            <a:r>
              <a:rPr lang="es-MX" dirty="0" smtClean="0"/>
              <a:t>vio </a:t>
            </a:r>
            <a:r>
              <a:rPr lang="es-MX" dirty="0"/>
              <a:t>que su tiempo libre era un tiempo para dedicarse a la escritura. </a:t>
            </a:r>
            <a:endParaRPr lang="es-MX" dirty="0" smtClean="0"/>
          </a:p>
          <a:p>
            <a:r>
              <a:rPr lang="es-MX" dirty="0" smtClean="0"/>
              <a:t>lo </a:t>
            </a:r>
            <a:r>
              <a:rPr lang="es-MX" dirty="0"/>
              <a:t>define como un estado de </a:t>
            </a:r>
            <a:r>
              <a:rPr lang="es-MX" b="1" dirty="0"/>
              <a:t>seguridad y </a:t>
            </a:r>
            <a:r>
              <a:rPr lang="es-MX" b="1" dirty="0" smtClean="0"/>
              <a:t>paz</a:t>
            </a:r>
          </a:p>
          <a:p>
            <a:r>
              <a:rPr lang="es-MX" b="1" dirty="0" smtClean="0"/>
              <a:t>salud pública</a:t>
            </a:r>
          </a:p>
          <a:p>
            <a:r>
              <a:rPr lang="es-MX" b="1" dirty="0" smtClean="0"/>
              <a:t>tranquilidad</a:t>
            </a:r>
            <a:endParaRPr lang="es-MX" b="1" dirty="0"/>
          </a:p>
        </p:txBody>
      </p:sp>
    </p:spTree>
    <p:extLst>
      <p:ext uri="{BB962C8B-B14F-4D97-AF65-F5344CB8AC3E}">
        <p14:creationId xmlns:p14="http://schemas.microsoft.com/office/powerpoint/2010/main" val="3197194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404664"/>
            <a:ext cx="8075240" cy="5721499"/>
          </a:xfrm>
        </p:spPr>
        <p:txBody>
          <a:bodyPr/>
          <a:lstStyle/>
          <a:p>
            <a:endParaRPr lang="es-MX" dirty="0" smtClean="0"/>
          </a:p>
          <a:p>
            <a:endParaRPr lang="es-MX" dirty="0"/>
          </a:p>
          <a:p>
            <a:endParaRPr lang="es-MX" dirty="0" smtClean="0"/>
          </a:p>
          <a:p>
            <a:r>
              <a:rPr lang="es-MX" dirty="0" smtClean="0"/>
              <a:t>El </a:t>
            </a:r>
            <a:r>
              <a:rPr lang="es-MX" dirty="0" smtClean="0"/>
              <a:t>ocio consistía en </a:t>
            </a:r>
            <a:r>
              <a:rPr lang="es-MX" b="1" dirty="0" smtClean="0"/>
              <a:t>NO</a:t>
            </a:r>
            <a:r>
              <a:rPr lang="es-MX" dirty="0" smtClean="0"/>
              <a:t> trabajar, tiempo libre después de trabajar = abstención del trabajo.</a:t>
            </a:r>
          </a:p>
          <a:p>
            <a:pPr>
              <a:buNone/>
            </a:pPr>
            <a:endParaRPr lang="es-MX" dirty="0"/>
          </a:p>
          <a:p>
            <a:pPr>
              <a:buNone/>
            </a:pPr>
            <a:r>
              <a:rPr lang="es-MX" dirty="0" smtClean="0"/>
              <a:t>Características:</a:t>
            </a:r>
          </a:p>
          <a:p>
            <a:r>
              <a:rPr lang="es-MX" dirty="0" smtClean="0"/>
              <a:t>Esclavitud</a:t>
            </a:r>
          </a:p>
          <a:p>
            <a:r>
              <a:rPr lang="es-MX" dirty="0" smtClean="0"/>
              <a:t>Vida desigual</a:t>
            </a:r>
          </a:p>
          <a:p>
            <a:r>
              <a:rPr lang="es-MX" dirty="0" smtClean="0"/>
              <a:t>SE Creo EL circo, la arena y la pantomima.</a:t>
            </a:r>
          </a:p>
          <a:p>
            <a:endParaRPr lang="es-MX" dirty="0"/>
          </a:p>
          <a:p>
            <a:pPr>
              <a:buNone/>
            </a:pPr>
            <a:r>
              <a:rPr lang="es-MX" dirty="0" smtClean="0"/>
              <a:t>Aliviar tensiones causadas por la represión cívica</a:t>
            </a:r>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11560" y="260648"/>
            <a:ext cx="3744416" cy="2482711"/>
          </a:xfrm>
          <a:prstGeom prst="rect">
            <a:avLst/>
          </a:prstGeom>
        </p:spPr>
      </p:pic>
      <p:pic>
        <p:nvPicPr>
          <p:cNvPr id="4" name="Imagen 3"/>
          <p:cNvPicPr>
            <a:picLocks noChangeAspect="1"/>
          </p:cNvPicPr>
          <p:nvPr/>
        </p:nvPicPr>
        <p:blipFill>
          <a:blip r:embed="rId3"/>
          <a:stretch>
            <a:fillRect/>
          </a:stretch>
        </p:blipFill>
        <p:spPr>
          <a:xfrm>
            <a:off x="5580112" y="677812"/>
            <a:ext cx="3280513" cy="2175123"/>
          </a:xfrm>
          <a:prstGeom prst="rect">
            <a:avLst/>
          </a:prstGeom>
        </p:spPr>
      </p:pic>
      <p:pic>
        <p:nvPicPr>
          <p:cNvPr id="5" name="Imagen 4"/>
          <p:cNvPicPr>
            <a:picLocks noChangeAspect="1"/>
          </p:cNvPicPr>
          <p:nvPr/>
        </p:nvPicPr>
        <p:blipFill>
          <a:blip r:embed="rId4"/>
          <a:stretch>
            <a:fillRect/>
          </a:stretch>
        </p:blipFill>
        <p:spPr>
          <a:xfrm>
            <a:off x="4644008" y="3284984"/>
            <a:ext cx="3966634" cy="2722487"/>
          </a:xfrm>
          <a:prstGeom prst="rect">
            <a:avLst/>
          </a:prstGeom>
        </p:spPr>
      </p:pic>
      <p:pic>
        <p:nvPicPr>
          <p:cNvPr id="6" name="Imagen 5"/>
          <p:cNvPicPr>
            <a:picLocks noChangeAspect="1"/>
          </p:cNvPicPr>
          <p:nvPr/>
        </p:nvPicPr>
        <p:blipFill>
          <a:blip r:embed="rId5"/>
          <a:stretch>
            <a:fillRect/>
          </a:stretch>
        </p:blipFill>
        <p:spPr>
          <a:xfrm>
            <a:off x="450286" y="3292505"/>
            <a:ext cx="3343169" cy="2224727"/>
          </a:xfrm>
          <a:prstGeom prst="rect">
            <a:avLst/>
          </a:prstGeom>
        </p:spPr>
      </p:pic>
    </p:spTree>
    <p:extLst>
      <p:ext uri="{BB962C8B-B14F-4D97-AF65-F5344CB8AC3E}">
        <p14:creationId xmlns:p14="http://schemas.microsoft.com/office/powerpoint/2010/main" val="189600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04664"/>
            <a:ext cx="8291264" cy="5721499"/>
          </a:xfrm>
        </p:spPr>
        <p:txBody>
          <a:bodyPr/>
          <a:lstStyle/>
          <a:p>
            <a:endParaRPr lang="es-MX" dirty="0" smtClean="0"/>
          </a:p>
          <a:p>
            <a:endParaRPr lang="es-MX" dirty="0"/>
          </a:p>
          <a:p>
            <a:endParaRPr lang="es-MX" dirty="0" smtClean="0"/>
          </a:p>
          <a:p>
            <a:pPr>
              <a:buNone/>
            </a:pPr>
            <a:r>
              <a:rPr lang="es-MX" dirty="0" smtClean="0"/>
              <a:t>                                                    </a:t>
            </a:r>
            <a:r>
              <a:rPr lang="es-MX" dirty="0" smtClean="0"/>
              <a:t>     </a:t>
            </a:r>
          </a:p>
          <a:p>
            <a:pPr>
              <a:buNone/>
            </a:pPr>
            <a:endParaRPr lang="es-MX" dirty="0"/>
          </a:p>
          <a:p>
            <a:pPr>
              <a:buNone/>
            </a:pPr>
            <a:r>
              <a:rPr lang="es-MX" dirty="0" smtClean="0"/>
              <a:t>                                                          </a:t>
            </a:r>
            <a:r>
              <a:rPr lang="es-MX" b="1" dirty="0" smtClean="0"/>
              <a:t>Fiestas </a:t>
            </a:r>
            <a:r>
              <a:rPr lang="es-MX" b="1" dirty="0" smtClean="0"/>
              <a:t>organizadas</a:t>
            </a:r>
          </a:p>
          <a:p>
            <a:pPr>
              <a:buNone/>
            </a:pPr>
            <a:r>
              <a:rPr lang="es-MX" b="1" dirty="0"/>
              <a:t> </a:t>
            </a:r>
            <a:r>
              <a:rPr lang="es-MX" b="1" dirty="0" smtClean="0"/>
              <a:t>                                                 </a:t>
            </a:r>
            <a:r>
              <a:rPr lang="es-MX" b="1" dirty="0" smtClean="0"/>
              <a:t>        y </a:t>
            </a:r>
            <a:r>
              <a:rPr lang="es-MX" b="1" dirty="0" smtClean="0"/>
              <a:t>controladas por </a:t>
            </a:r>
          </a:p>
          <a:p>
            <a:pPr>
              <a:buNone/>
            </a:pPr>
            <a:r>
              <a:rPr lang="es-MX" b="1" dirty="0"/>
              <a:t> </a:t>
            </a:r>
            <a:r>
              <a:rPr lang="es-MX" b="1" dirty="0" smtClean="0"/>
              <a:t>                                                  </a:t>
            </a:r>
            <a:r>
              <a:rPr lang="es-MX" b="1" dirty="0" smtClean="0"/>
              <a:t>      </a:t>
            </a:r>
            <a:r>
              <a:rPr lang="es-MX" b="1" dirty="0" smtClean="0"/>
              <a:t>los poderes.                         </a:t>
            </a:r>
            <a:endParaRPr lang="es-MX" b="1" dirty="0"/>
          </a:p>
        </p:txBody>
      </p:sp>
      <p:sp>
        <p:nvSpPr>
          <p:cNvPr id="4" name="3 Elipse"/>
          <p:cNvSpPr/>
          <p:nvPr/>
        </p:nvSpPr>
        <p:spPr>
          <a:xfrm>
            <a:off x="1331640" y="2780928"/>
            <a:ext cx="1872208"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Descanso</a:t>
            </a:r>
            <a:endParaRPr lang="es-MX" dirty="0"/>
          </a:p>
        </p:txBody>
      </p:sp>
      <p:sp>
        <p:nvSpPr>
          <p:cNvPr id="6" name="5 Abrir llave"/>
          <p:cNvSpPr/>
          <p:nvPr/>
        </p:nvSpPr>
        <p:spPr>
          <a:xfrm>
            <a:off x="3563888" y="1700808"/>
            <a:ext cx="648072" cy="28803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19256" cy="5649491"/>
          </a:xfrm>
        </p:spPr>
        <p:txBody>
          <a:bodyPr/>
          <a:lstStyle/>
          <a:p>
            <a:endParaRPr lang="es-MX" dirty="0" smtClean="0"/>
          </a:p>
          <a:p>
            <a:endParaRPr lang="es-MX" dirty="0"/>
          </a:p>
          <a:p>
            <a:endParaRPr lang="es-MX" dirty="0" smtClean="0"/>
          </a:p>
          <a:p>
            <a:r>
              <a:rPr lang="es-MX" dirty="0" smtClean="0"/>
              <a:t>El </a:t>
            </a:r>
            <a:r>
              <a:rPr lang="es-MX" dirty="0" smtClean="0"/>
              <a:t>tiempo libre era abundante, aumento con el deterioro del Imperio.</a:t>
            </a:r>
          </a:p>
          <a:p>
            <a:r>
              <a:rPr lang="es-MX" dirty="0" smtClean="0"/>
              <a:t>78 a.C.   93 días festivos</a:t>
            </a:r>
          </a:p>
          <a:p>
            <a:r>
              <a:rPr lang="es-MX" dirty="0" smtClean="0"/>
              <a:t>170 a. C.   155 días al año</a:t>
            </a:r>
          </a:p>
          <a:p>
            <a:r>
              <a:rPr lang="es-MX" dirty="0" smtClean="0"/>
              <a:t>354  a.C.   200 días de los cuales 175 se empleaban en juegos.</a:t>
            </a:r>
          </a:p>
          <a:p>
            <a:pPr>
              <a:buNone/>
            </a:pPr>
            <a:r>
              <a:rPr lang="es-MX" dirty="0"/>
              <a:t> </a:t>
            </a:r>
            <a:r>
              <a:rPr lang="es-MX" dirty="0" smtClean="0"/>
              <a:t>                               </a:t>
            </a:r>
            <a:r>
              <a:rPr lang="es-MX" sz="8000" dirty="0" smtClean="0"/>
              <a:t>=</a:t>
            </a:r>
          </a:p>
          <a:p>
            <a:r>
              <a:rPr lang="es-MX" dirty="0" smtClean="0"/>
              <a:t>Exhibicionismo, crueldad, obscenidad y vicios.</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83568" y="836712"/>
            <a:ext cx="3600400" cy="2644044"/>
          </a:xfrm>
          <a:prstGeom prst="rect">
            <a:avLst/>
          </a:prstGeom>
        </p:spPr>
      </p:pic>
      <p:pic>
        <p:nvPicPr>
          <p:cNvPr id="3" name="Imagen 2"/>
          <p:cNvPicPr>
            <a:picLocks noChangeAspect="1"/>
          </p:cNvPicPr>
          <p:nvPr/>
        </p:nvPicPr>
        <p:blipFill>
          <a:blip r:embed="rId3"/>
          <a:stretch>
            <a:fillRect/>
          </a:stretch>
        </p:blipFill>
        <p:spPr>
          <a:xfrm>
            <a:off x="4860032" y="842345"/>
            <a:ext cx="3757600" cy="2104256"/>
          </a:xfrm>
          <a:prstGeom prst="rect">
            <a:avLst/>
          </a:prstGeom>
        </p:spPr>
      </p:pic>
      <p:pic>
        <p:nvPicPr>
          <p:cNvPr id="4" name="Imagen 3"/>
          <p:cNvPicPr>
            <a:picLocks noChangeAspect="1"/>
          </p:cNvPicPr>
          <p:nvPr/>
        </p:nvPicPr>
        <p:blipFill>
          <a:blip r:embed="rId4"/>
          <a:stretch>
            <a:fillRect/>
          </a:stretch>
        </p:blipFill>
        <p:spPr>
          <a:xfrm>
            <a:off x="4860032" y="3356992"/>
            <a:ext cx="2362963" cy="3207753"/>
          </a:xfrm>
          <a:prstGeom prst="rect">
            <a:avLst/>
          </a:prstGeom>
        </p:spPr>
      </p:pic>
    </p:spTree>
    <p:extLst>
      <p:ext uri="{BB962C8B-B14F-4D97-AF65-F5344CB8AC3E}">
        <p14:creationId xmlns:p14="http://schemas.microsoft.com/office/powerpoint/2010/main" val="1801641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19256" cy="5649491"/>
          </a:xfrm>
        </p:spPr>
        <p:txBody>
          <a:bodyPr/>
          <a:lstStyle/>
          <a:p>
            <a:r>
              <a:rPr lang="es-MX" dirty="0" smtClean="0"/>
              <a:t>Termas, baños públicos ( salas de vapor, piscinas, salas de reposo, de gimnasias, de masajes, bibliotecas y jardines para pasearse.</a:t>
            </a:r>
            <a:endParaRPr lang="es-MX" dirty="0"/>
          </a:p>
        </p:txBody>
      </p:sp>
      <p:pic>
        <p:nvPicPr>
          <p:cNvPr id="2" name="Imagen 1"/>
          <p:cNvPicPr>
            <a:picLocks noChangeAspect="1"/>
          </p:cNvPicPr>
          <p:nvPr/>
        </p:nvPicPr>
        <p:blipFill>
          <a:blip r:embed="rId2"/>
          <a:stretch>
            <a:fillRect/>
          </a:stretch>
        </p:blipFill>
        <p:spPr>
          <a:xfrm>
            <a:off x="827584" y="2636912"/>
            <a:ext cx="4153644" cy="2326041"/>
          </a:xfrm>
          <a:prstGeom prst="rect">
            <a:avLst/>
          </a:prstGeom>
        </p:spPr>
      </p:pic>
      <p:pic>
        <p:nvPicPr>
          <p:cNvPr id="4" name="Imagen 3"/>
          <p:cNvPicPr>
            <a:picLocks noChangeAspect="1"/>
          </p:cNvPicPr>
          <p:nvPr/>
        </p:nvPicPr>
        <p:blipFill>
          <a:blip r:embed="rId3"/>
          <a:stretch>
            <a:fillRect/>
          </a:stretch>
        </p:blipFill>
        <p:spPr>
          <a:xfrm>
            <a:off x="5318794" y="2942681"/>
            <a:ext cx="3153868" cy="2020271"/>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8219256" cy="5721499"/>
          </a:xfrm>
        </p:spPr>
        <p:txBody>
          <a:bodyPr/>
          <a:lstStyle/>
          <a:p>
            <a:r>
              <a:rPr lang="es-MX" dirty="0" err="1" smtClean="0"/>
              <a:t>Translados</a:t>
            </a:r>
            <a:r>
              <a:rPr lang="es-MX" dirty="0" smtClean="0"/>
              <a:t> a las bahías (clima, efectos curativos de las aguas termales).</a:t>
            </a:r>
            <a:endParaRPr lang="es-MX" dirty="0"/>
          </a:p>
        </p:txBody>
      </p:sp>
      <p:pic>
        <p:nvPicPr>
          <p:cNvPr id="2" name="Imagen 1"/>
          <p:cNvPicPr>
            <a:picLocks noChangeAspect="1"/>
          </p:cNvPicPr>
          <p:nvPr/>
        </p:nvPicPr>
        <p:blipFill>
          <a:blip r:embed="rId2"/>
          <a:stretch>
            <a:fillRect/>
          </a:stretch>
        </p:blipFill>
        <p:spPr>
          <a:xfrm>
            <a:off x="2411760" y="2348880"/>
            <a:ext cx="4094187" cy="283560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35696" y="692696"/>
            <a:ext cx="6600451" cy="2262781"/>
          </a:xfrm>
        </p:spPr>
        <p:txBody>
          <a:bodyPr/>
          <a:lstStyle/>
          <a:p>
            <a:r>
              <a:rPr lang="es-MX" b="1" dirty="0" smtClean="0"/>
              <a:t>Tiempo Libre</a:t>
            </a:r>
            <a:endParaRPr lang="es-MX" b="1" dirty="0"/>
          </a:p>
        </p:txBody>
      </p:sp>
      <p:sp>
        <p:nvSpPr>
          <p:cNvPr id="3" name="2 Subtítulo"/>
          <p:cNvSpPr>
            <a:spLocks noGrp="1"/>
          </p:cNvSpPr>
          <p:nvPr>
            <p:ph type="subTitle" idx="1"/>
          </p:nvPr>
        </p:nvSpPr>
        <p:spPr>
          <a:xfrm>
            <a:off x="1763688" y="3212976"/>
            <a:ext cx="6600451" cy="1126283"/>
          </a:xfrm>
        </p:spPr>
        <p:txBody>
          <a:bodyPr>
            <a:normAutofit fontScale="85000" lnSpcReduction="10000"/>
          </a:bodyPr>
          <a:lstStyle/>
          <a:p>
            <a:pPr algn="just"/>
            <a:r>
              <a:rPr lang="es-MX" sz="4000" b="1" dirty="0" smtClean="0"/>
              <a:t>Es un recurso básico que necesitamos para hacer algo.</a:t>
            </a:r>
            <a:endParaRPr lang="es-MX" sz="4000" b="1" dirty="0"/>
          </a:p>
        </p:txBody>
      </p:sp>
    </p:spTree>
    <p:extLst>
      <p:ext uri="{BB962C8B-B14F-4D97-AF65-F5344CB8AC3E}">
        <p14:creationId xmlns:p14="http://schemas.microsoft.com/office/powerpoint/2010/main" val="42635918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3203848" y="2636912"/>
            <a:ext cx="2354560" cy="986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OTIUM ROMANO</a:t>
            </a:r>
            <a:endParaRPr lang="es-MX" b="1" dirty="0">
              <a:solidFill>
                <a:schemeClr val="tx1"/>
              </a:solidFill>
            </a:endParaRPr>
          </a:p>
        </p:txBody>
      </p:sp>
      <p:sp>
        <p:nvSpPr>
          <p:cNvPr id="3" name="2 Elipse"/>
          <p:cNvSpPr/>
          <p:nvPr/>
        </p:nvSpPr>
        <p:spPr>
          <a:xfrm>
            <a:off x="899592" y="1124744"/>
            <a:ext cx="1800200" cy="77038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OCIO POPULAR</a:t>
            </a:r>
            <a:endParaRPr lang="es-MX" dirty="0">
              <a:solidFill>
                <a:schemeClr val="tx1"/>
              </a:solidFill>
            </a:endParaRPr>
          </a:p>
        </p:txBody>
      </p:sp>
      <p:sp>
        <p:nvSpPr>
          <p:cNvPr id="4" name="3 Elipse"/>
          <p:cNvSpPr/>
          <p:nvPr/>
        </p:nvSpPr>
        <p:spPr>
          <a:xfrm>
            <a:off x="6012160" y="764704"/>
            <a:ext cx="2376264" cy="792088"/>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Despreciado por las élites</a:t>
            </a:r>
          </a:p>
        </p:txBody>
      </p:sp>
      <p:sp>
        <p:nvSpPr>
          <p:cNvPr id="5" name="4 Elipse"/>
          <p:cNvSpPr/>
          <p:nvPr/>
        </p:nvSpPr>
        <p:spPr>
          <a:xfrm>
            <a:off x="5652120" y="4365104"/>
            <a:ext cx="2210544" cy="1368152"/>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Descanso, recreo y meditación</a:t>
            </a:r>
            <a:endParaRPr lang="es-MX" dirty="0"/>
          </a:p>
        </p:txBody>
      </p:sp>
      <p:sp>
        <p:nvSpPr>
          <p:cNvPr id="6" name="5 Elipse"/>
          <p:cNvSpPr/>
          <p:nvPr/>
        </p:nvSpPr>
        <p:spPr>
          <a:xfrm>
            <a:off x="1331640" y="4653136"/>
            <a:ext cx="1778496" cy="9144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Control del Imperio</a:t>
            </a:r>
            <a:endParaRPr lang="es-MX" dirty="0"/>
          </a:p>
        </p:txBody>
      </p:sp>
      <p:cxnSp>
        <p:nvCxnSpPr>
          <p:cNvPr id="8" name="Conector recto de flecha 7"/>
          <p:cNvCxnSpPr/>
          <p:nvPr/>
        </p:nvCxnSpPr>
        <p:spPr>
          <a:xfrm flipV="1">
            <a:off x="5292080" y="1895128"/>
            <a:ext cx="864096" cy="669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flipH="1" flipV="1">
            <a:off x="2699792" y="1988840"/>
            <a:ext cx="936104"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H="1">
            <a:off x="2699792" y="3717032"/>
            <a:ext cx="864096"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5558408" y="3429000"/>
            <a:ext cx="885800"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404664"/>
            <a:ext cx="4968552" cy="1174668"/>
          </a:xfrm>
        </p:spPr>
        <p:txBody>
          <a:bodyPr>
            <a:noAutofit/>
          </a:bodyPr>
          <a:lstStyle/>
          <a:p>
            <a:r>
              <a:rPr lang="es-MX" sz="4000" dirty="0" smtClean="0"/>
              <a:t>Grecia </a:t>
            </a:r>
            <a:r>
              <a:rPr lang="es-MX" sz="4000" b="1" dirty="0" err="1" smtClean="0"/>
              <a:t>Skholé</a:t>
            </a:r>
            <a:r>
              <a:rPr lang="es-MX" sz="2000" b="1" dirty="0" smtClean="0"/>
              <a:t/>
            </a:r>
            <a:br>
              <a:rPr lang="es-MX" sz="2000" b="1" dirty="0" smtClean="0"/>
            </a:br>
            <a:r>
              <a:rPr lang="es-MX" sz="2000" dirty="0" smtClean="0"/>
              <a:t/>
            </a:r>
            <a:br>
              <a:rPr lang="es-MX" sz="2000" dirty="0" smtClean="0"/>
            </a:br>
            <a:r>
              <a:rPr lang="es-MX" sz="2000" dirty="0" smtClean="0"/>
              <a:t>ETIMOLOGICAMENTE</a:t>
            </a:r>
            <a:r>
              <a:rPr lang="es-MX" sz="2000" dirty="0" smtClean="0"/>
              <a:t>: </a:t>
            </a:r>
            <a:r>
              <a:rPr lang="es-MX" sz="2000" b="1" dirty="0" smtClean="0"/>
              <a:t>PARAR </a:t>
            </a:r>
            <a:r>
              <a:rPr lang="es-MX" sz="2000" b="1" dirty="0" smtClean="0"/>
              <a:t>O CESAR</a:t>
            </a:r>
            <a:endParaRPr lang="es-MX" sz="2000" b="1" dirty="0"/>
          </a:p>
        </p:txBody>
      </p:sp>
      <p:sp>
        <p:nvSpPr>
          <p:cNvPr id="3" name="2 Marcador de contenido"/>
          <p:cNvSpPr>
            <a:spLocks noGrp="1"/>
          </p:cNvSpPr>
          <p:nvPr>
            <p:ph idx="1"/>
          </p:nvPr>
        </p:nvSpPr>
        <p:spPr>
          <a:xfrm>
            <a:off x="611560" y="2367093"/>
            <a:ext cx="7846640" cy="3870219"/>
          </a:xfrm>
        </p:spPr>
        <p:txBody>
          <a:bodyPr/>
          <a:lstStyle/>
          <a:p>
            <a:pPr algn="just"/>
            <a:r>
              <a:rPr lang="es-MX" dirty="0" smtClean="0"/>
              <a:t>Se definía como el tiempo vacío que dejaban las obligaciones y del que se podía disponer de manera agradable y honesta (</a:t>
            </a:r>
            <a:r>
              <a:rPr lang="es-MX" b="1" dirty="0" smtClean="0"/>
              <a:t>actividades de valor individual </a:t>
            </a:r>
            <a:r>
              <a:rPr lang="es-MX" dirty="0" smtClean="0"/>
              <a:t>).</a:t>
            </a:r>
          </a:p>
          <a:p>
            <a:pPr algn="just"/>
            <a:r>
              <a:rPr lang="es-MX" dirty="0" smtClean="0"/>
              <a:t>Estar desocupado, disponer de</a:t>
            </a:r>
            <a:r>
              <a:rPr lang="es-MX" b="1" dirty="0" smtClean="0"/>
              <a:t> tiempo </a:t>
            </a:r>
            <a:r>
              <a:rPr lang="es-MX" dirty="0" smtClean="0"/>
              <a:t>para uno mismo.</a:t>
            </a:r>
          </a:p>
          <a:p>
            <a:endParaRPr lang="es-MX" dirty="0" smtClean="0"/>
          </a:p>
          <a:p>
            <a:endParaRPr lang="es-MX" dirty="0" smtClean="0"/>
          </a:p>
          <a:p>
            <a:r>
              <a:rPr lang="es-MX" sz="2400" dirty="0" smtClean="0"/>
              <a:t>                                                       </a:t>
            </a:r>
            <a:r>
              <a:rPr lang="es-MX" sz="2400" b="1" dirty="0" smtClean="0"/>
              <a:t>=    SABER</a:t>
            </a:r>
            <a:endParaRPr lang="es-MX" sz="2400" b="1" dirty="0"/>
          </a:p>
          <a:p>
            <a:pPr>
              <a:buNone/>
            </a:pPr>
            <a:endParaRPr lang="es-MX" dirty="0" smtClean="0"/>
          </a:p>
          <a:p>
            <a:pPr>
              <a:buNone/>
            </a:pPr>
            <a:endParaRPr lang="es-MX" dirty="0"/>
          </a:p>
        </p:txBody>
      </p:sp>
      <p:sp>
        <p:nvSpPr>
          <p:cNvPr id="4" name="3 Elipse"/>
          <p:cNvSpPr/>
          <p:nvPr/>
        </p:nvSpPr>
        <p:spPr>
          <a:xfrm>
            <a:off x="1115616" y="4149080"/>
            <a:ext cx="3528392" cy="1562472"/>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Estado de paz y de contemplación creadora</a:t>
            </a:r>
            <a:endParaRPr lang="es-MX" dirty="0">
              <a:solidFill>
                <a:schemeClr val="tx1"/>
              </a:solidFill>
            </a:endParaRPr>
          </a:p>
        </p:txBody>
      </p:sp>
      <p:pic>
        <p:nvPicPr>
          <p:cNvPr id="5" name="Imagen 4"/>
          <p:cNvPicPr>
            <a:picLocks noChangeAspect="1"/>
          </p:cNvPicPr>
          <p:nvPr/>
        </p:nvPicPr>
        <p:blipFill>
          <a:blip r:embed="rId2"/>
          <a:stretch>
            <a:fillRect/>
          </a:stretch>
        </p:blipFill>
        <p:spPr>
          <a:xfrm>
            <a:off x="6564819" y="122230"/>
            <a:ext cx="2171700" cy="210502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2267744" y="2204864"/>
            <a:ext cx="4392488" cy="223224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PARTE ESENCIAL DE LA VIDA ENTENDIDA COMO ACTIVIDAD</a:t>
            </a:r>
            <a:endParaRPr lang="es-MX" b="1" dirty="0">
              <a:solidFill>
                <a:schemeClr val="tx1"/>
              </a:solidFill>
            </a:endParaRPr>
          </a:p>
        </p:txBody>
      </p:sp>
    </p:spTree>
    <p:extLst>
      <p:ext uri="{BB962C8B-B14F-4D97-AF65-F5344CB8AC3E}">
        <p14:creationId xmlns:p14="http://schemas.microsoft.com/office/powerpoint/2010/main" val="2565788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363272" cy="5793507"/>
          </a:xfrm>
        </p:spPr>
        <p:txBody>
          <a:bodyPr/>
          <a:lstStyle/>
          <a:p>
            <a:endParaRPr lang="es-MX" dirty="0" smtClean="0"/>
          </a:p>
          <a:p>
            <a:pPr>
              <a:buNone/>
            </a:pPr>
            <a:endParaRPr lang="es-MX" b="1" dirty="0" smtClean="0"/>
          </a:p>
          <a:p>
            <a:pPr>
              <a:buNone/>
            </a:pPr>
            <a:endParaRPr lang="es-MX" b="1" dirty="0"/>
          </a:p>
          <a:p>
            <a:pPr>
              <a:buNone/>
            </a:pPr>
            <a:r>
              <a:rPr lang="es-MX" b="1" dirty="0" smtClean="0"/>
              <a:t>Características</a:t>
            </a:r>
            <a:endParaRPr lang="es-MX" b="1" dirty="0" smtClean="0"/>
          </a:p>
          <a:p>
            <a:r>
              <a:rPr lang="es-MX" dirty="0" smtClean="0"/>
              <a:t>Valores supremos ( verdad, la belleza, la sabiduría, la bondad ).</a:t>
            </a:r>
          </a:p>
          <a:p>
            <a:r>
              <a:rPr lang="es-MX" dirty="0" smtClean="0"/>
              <a:t>Contemplación de la sabiduría.</a:t>
            </a:r>
          </a:p>
          <a:p>
            <a:r>
              <a:rPr lang="es-MX" dirty="0" smtClean="0"/>
              <a:t>Se aprovecho el tiempo libre en beneficio de la cultura ( bellas artes ).</a:t>
            </a:r>
          </a:p>
          <a:p>
            <a:r>
              <a:rPr lang="es-MX" dirty="0" smtClean="0"/>
              <a:t>Deportes.</a:t>
            </a:r>
          </a:p>
          <a:p>
            <a:endParaRPr lang="es-MX" dirty="0"/>
          </a:p>
        </p:txBody>
      </p:sp>
      <p:pic>
        <p:nvPicPr>
          <p:cNvPr id="2" name="Imagen 1"/>
          <p:cNvPicPr>
            <a:picLocks noChangeAspect="1"/>
          </p:cNvPicPr>
          <p:nvPr/>
        </p:nvPicPr>
        <p:blipFill>
          <a:blip r:embed="rId2"/>
          <a:stretch>
            <a:fillRect/>
          </a:stretch>
        </p:blipFill>
        <p:spPr>
          <a:xfrm>
            <a:off x="1691679" y="3827058"/>
            <a:ext cx="2592288" cy="2179503"/>
          </a:xfrm>
          <a:prstGeom prst="rect">
            <a:avLst/>
          </a:prstGeom>
        </p:spPr>
      </p:pic>
      <p:pic>
        <p:nvPicPr>
          <p:cNvPr id="4" name="Imagen 3"/>
          <p:cNvPicPr>
            <a:picLocks noChangeAspect="1"/>
          </p:cNvPicPr>
          <p:nvPr/>
        </p:nvPicPr>
        <p:blipFill>
          <a:blip r:embed="rId3"/>
          <a:stretch>
            <a:fillRect/>
          </a:stretch>
        </p:blipFill>
        <p:spPr>
          <a:xfrm>
            <a:off x="5364088" y="3356992"/>
            <a:ext cx="2466975" cy="184785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132856"/>
            <a:ext cx="4210975" cy="1296144"/>
          </a:xfrm>
        </p:spPr>
        <p:txBody>
          <a:bodyPr/>
          <a:lstStyle/>
          <a:p>
            <a:r>
              <a:rPr lang="es-MX" dirty="0" smtClean="0"/>
              <a:t>Teoría Griega</a:t>
            </a:r>
            <a:endParaRPr lang="es-MX" dirty="0"/>
          </a:p>
        </p:txBody>
      </p:sp>
      <p:sp>
        <p:nvSpPr>
          <p:cNvPr id="3" name="2 Marcador de contenido"/>
          <p:cNvSpPr>
            <a:spLocks noGrp="1"/>
          </p:cNvSpPr>
          <p:nvPr>
            <p:ph idx="1"/>
          </p:nvPr>
        </p:nvSpPr>
        <p:spPr>
          <a:xfrm>
            <a:off x="1908754" y="3452093"/>
            <a:ext cx="6410672" cy="2879576"/>
          </a:xfrm>
        </p:spPr>
        <p:txBody>
          <a:bodyPr/>
          <a:lstStyle/>
          <a:p>
            <a:endParaRPr lang="es-MX" dirty="0" smtClean="0"/>
          </a:p>
          <a:p>
            <a:endParaRPr lang="es-MX" dirty="0" smtClean="0"/>
          </a:p>
          <a:p>
            <a:pPr algn="just"/>
            <a:r>
              <a:rPr lang="es-MX" dirty="0" smtClean="0"/>
              <a:t>Solo el hombre que posee ocio es libre, es entendido como una felicidad intrínseca, exige permanecer libre de la necesidad de trabajar.</a:t>
            </a:r>
            <a:endParaRPr lang="es-MX" dirty="0"/>
          </a:p>
        </p:txBody>
      </p:sp>
      <p:pic>
        <p:nvPicPr>
          <p:cNvPr id="4" name="Imagen 3"/>
          <p:cNvPicPr>
            <a:picLocks noChangeAspect="1"/>
          </p:cNvPicPr>
          <p:nvPr/>
        </p:nvPicPr>
        <p:blipFill>
          <a:blip r:embed="rId2"/>
          <a:stretch>
            <a:fillRect/>
          </a:stretch>
        </p:blipFill>
        <p:spPr>
          <a:xfrm>
            <a:off x="5364088" y="692696"/>
            <a:ext cx="3346994" cy="2176461"/>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8291264" cy="5433467"/>
          </a:xfrm>
        </p:spPr>
        <p:txBody>
          <a:bodyPr/>
          <a:lstStyle/>
          <a:p>
            <a:endParaRPr lang="es-MX" dirty="0" smtClean="0"/>
          </a:p>
          <a:p>
            <a:endParaRPr lang="es-MX" dirty="0" smtClean="0"/>
          </a:p>
          <a:p>
            <a:endParaRPr lang="es-MX" dirty="0" smtClean="0"/>
          </a:p>
          <a:p>
            <a:pPr marL="0" indent="0">
              <a:buNone/>
            </a:pPr>
            <a:endParaRPr lang="es-MX" dirty="0" smtClean="0"/>
          </a:p>
          <a:p>
            <a:endParaRPr lang="es-MX" dirty="0" smtClean="0"/>
          </a:p>
          <a:p>
            <a:endParaRPr lang="es-MX" dirty="0"/>
          </a:p>
          <a:p>
            <a:pPr marL="0" indent="0">
              <a:buNone/>
            </a:pPr>
            <a:endParaRPr lang="es-MX" dirty="0" smtClean="0"/>
          </a:p>
          <a:p>
            <a:r>
              <a:rPr lang="es-MX" dirty="0" smtClean="0"/>
              <a:t>         Vida contemplativa </a:t>
            </a:r>
          </a:p>
          <a:p>
            <a:r>
              <a:rPr lang="es-MX" dirty="0" smtClean="0"/>
              <a:t>         Espíritu</a:t>
            </a:r>
          </a:p>
          <a:p>
            <a:r>
              <a:rPr lang="es-MX" dirty="0" smtClean="0"/>
              <a:t>         Fe </a:t>
            </a:r>
          </a:p>
          <a:p>
            <a:pPr>
              <a:buNone/>
            </a:pPr>
            <a:r>
              <a:rPr lang="es-MX" dirty="0" smtClean="0"/>
              <a:t>   </a:t>
            </a:r>
          </a:p>
        </p:txBody>
      </p:sp>
      <p:sp>
        <p:nvSpPr>
          <p:cNvPr id="4" name="3 Elipse"/>
          <p:cNvSpPr/>
          <p:nvPr/>
        </p:nvSpPr>
        <p:spPr>
          <a:xfrm>
            <a:off x="5076056" y="3068960"/>
            <a:ext cx="3074640" cy="15624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Skholé</a:t>
            </a:r>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6672"/>
            <a:ext cx="8291264" cy="5649491"/>
          </a:xfrm>
        </p:spPr>
        <p:txBody>
          <a:bodyPr>
            <a:normAutofit/>
          </a:bodyPr>
          <a:lstStyle/>
          <a:p>
            <a:endParaRPr lang="es-MX" dirty="0" smtClean="0"/>
          </a:p>
          <a:p>
            <a:endParaRPr lang="es-MX" dirty="0"/>
          </a:p>
          <a:p>
            <a:pPr algn="just"/>
            <a:r>
              <a:rPr lang="es-MX" dirty="0" smtClean="0"/>
              <a:t>La </a:t>
            </a:r>
            <a:r>
              <a:rPr lang="es-MX" dirty="0" smtClean="0"/>
              <a:t>competición marcaba el sentido y el horizonte de los largos entrenamientos y las selecciones previas a los grandes concursos; también llegó a marcar la pauta del ocio cultural. No obstante, conviene precisarlo, la competición no hay que entenderla siempre de un mismo modo o como un simple afán de vencer al adversario. También se ha de ver como superación, como acercamiento a un grado superior de perfección. </a:t>
            </a:r>
            <a:endParaRPr lang="es-MX" dirty="0"/>
          </a:p>
        </p:txBody>
      </p:sp>
      <p:pic>
        <p:nvPicPr>
          <p:cNvPr id="2" name="Imagen 1"/>
          <p:cNvPicPr>
            <a:picLocks noChangeAspect="1"/>
          </p:cNvPicPr>
          <p:nvPr/>
        </p:nvPicPr>
        <p:blipFill>
          <a:blip r:embed="rId2"/>
          <a:stretch>
            <a:fillRect/>
          </a:stretch>
        </p:blipFill>
        <p:spPr>
          <a:xfrm>
            <a:off x="827584" y="3501008"/>
            <a:ext cx="2143125" cy="2133600"/>
          </a:xfrm>
          <a:prstGeom prst="rect">
            <a:avLst/>
          </a:prstGeom>
        </p:spPr>
      </p:pic>
      <p:pic>
        <p:nvPicPr>
          <p:cNvPr id="4" name="Imagen 3"/>
          <p:cNvPicPr>
            <a:picLocks noChangeAspect="1"/>
          </p:cNvPicPr>
          <p:nvPr/>
        </p:nvPicPr>
        <p:blipFill>
          <a:blip r:embed="rId3"/>
          <a:stretch>
            <a:fillRect/>
          </a:stretch>
        </p:blipFill>
        <p:spPr>
          <a:xfrm>
            <a:off x="4566242" y="3322356"/>
            <a:ext cx="2619375" cy="1743075"/>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19256" cy="5361459"/>
          </a:xfrm>
        </p:spPr>
        <p:txBody>
          <a:bodyPr>
            <a:normAutofit/>
          </a:bodyPr>
          <a:lstStyle/>
          <a:p>
            <a:endParaRPr lang="es-MX" dirty="0" smtClean="0"/>
          </a:p>
          <a:p>
            <a:r>
              <a:rPr lang="es-MX" sz="2800" b="1" dirty="0" err="1" smtClean="0"/>
              <a:t>Skholé</a:t>
            </a:r>
            <a:endParaRPr lang="es-MX" sz="2800" b="1" dirty="0" smtClean="0"/>
          </a:p>
          <a:p>
            <a:r>
              <a:rPr lang="es-MX" dirty="0" smtClean="0"/>
              <a:t>jugo un papel muy importante para los filósofos</a:t>
            </a:r>
          </a:p>
          <a:p>
            <a:r>
              <a:rPr lang="es-MX" dirty="0" smtClean="0"/>
              <a:t> Platón, </a:t>
            </a:r>
          </a:p>
          <a:p>
            <a:r>
              <a:rPr lang="es-MX" dirty="0" smtClean="0"/>
              <a:t> Aristóteles </a:t>
            </a:r>
          </a:p>
          <a:p>
            <a:r>
              <a:rPr lang="es-MX" dirty="0" smtClean="0"/>
              <a:t> Epicuro.</a:t>
            </a:r>
          </a:p>
          <a:p>
            <a:r>
              <a:rPr lang="es-MX" dirty="0" smtClean="0"/>
              <a:t>usaban su tiempo libre u ocio para adquirir algún conocimiento.</a:t>
            </a:r>
          </a:p>
          <a:p>
            <a:r>
              <a:rPr lang="es-MX" dirty="0" smtClean="0"/>
              <a:t> </a:t>
            </a:r>
            <a:r>
              <a:rPr lang="es-MX" dirty="0"/>
              <a:t>para reflexionar sobre la vida, las ciencias y la política.</a:t>
            </a:r>
            <a:br>
              <a:rPr lang="es-MX" dirty="0"/>
            </a:br>
            <a:endParaRPr lang="es-MX" dirty="0"/>
          </a:p>
          <a:p>
            <a:pPr marL="0" indent="0">
              <a:buNone/>
            </a:pPr>
            <a:r>
              <a:rPr lang="es-MX" dirty="0"/>
              <a:t/>
            </a:r>
            <a:br>
              <a:rPr lang="es-MX" dirty="0"/>
            </a:br>
            <a:endParaRPr lang="es-MX" dirty="0"/>
          </a:p>
          <a:p>
            <a:endParaRPr lang="es-MX" dirty="0"/>
          </a:p>
        </p:txBody>
      </p:sp>
      <p:pic>
        <p:nvPicPr>
          <p:cNvPr id="2" name="Imagen 1"/>
          <p:cNvPicPr>
            <a:picLocks noChangeAspect="1"/>
          </p:cNvPicPr>
          <p:nvPr/>
        </p:nvPicPr>
        <p:blipFill>
          <a:blip r:embed="rId2"/>
          <a:stretch>
            <a:fillRect/>
          </a:stretch>
        </p:blipFill>
        <p:spPr>
          <a:xfrm>
            <a:off x="4283968" y="4790417"/>
            <a:ext cx="2215902" cy="1442728"/>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800" b="1" dirty="0" smtClean="0"/>
              <a:t>Aristóteles</a:t>
            </a:r>
            <a:r>
              <a:rPr lang="es-MX" dirty="0" smtClean="0"/>
              <a:t/>
            </a:r>
            <a:br>
              <a:rPr lang="es-MX" dirty="0" smtClean="0"/>
            </a:br>
            <a:endParaRPr lang="es-MX" dirty="0"/>
          </a:p>
        </p:txBody>
      </p:sp>
      <p:sp>
        <p:nvSpPr>
          <p:cNvPr id="3" name="Marcador de contenido 2"/>
          <p:cNvSpPr>
            <a:spLocks noGrp="1"/>
          </p:cNvSpPr>
          <p:nvPr>
            <p:ph idx="1"/>
          </p:nvPr>
        </p:nvSpPr>
        <p:spPr>
          <a:xfrm>
            <a:off x="755576" y="2060848"/>
            <a:ext cx="7915122" cy="4464496"/>
          </a:xfrm>
        </p:spPr>
        <p:txBody>
          <a:bodyPr/>
          <a:lstStyle/>
          <a:p>
            <a:r>
              <a:rPr lang="es-MX" dirty="0" smtClean="0"/>
              <a:t>“</a:t>
            </a:r>
            <a:r>
              <a:rPr lang="es-MX" dirty="0"/>
              <a:t>Del mismo modo que se hace la guerra para tener paz, la razón por la que se trabaja es para obtener ocio</a:t>
            </a:r>
            <a:r>
              <a:rPr lang="es-MX" dirty="0" smtClean="0"/>
              <a:t>”.</a:t>
            </a:r>
          </a:p>
          <a:p>
            <a:pPr marL="0" indent="0" algn="ctr">
              <a:buNone/>
            </a:pPr>
            <a:r>
              <a:rPr lang="es-MX" b="1" dirty="0" smtClean="0"/>
              <a:t>el </a:t>
            </a:r>
            <a:r>
              <a:rPr lang="es-MX" b="1" dirty="0"/>
              <a:t>ocio era un valor humano fundamental</a:t>
            </a:r>
            <a:r>
              <a:rPr lang="es-MX" dirty="0" smtClean="0"/>
              <a:t>.</a:t>
            </a:r>
          </a:p>
          <a:p>
            <a:pPr algn="just"/>
            <a:r>
              <a:rPr lang="es-MX" dirty="0" smtClean="0"/>
              <a:t>el </a:t>
            </a:r>
            <a:r>
              <a:rPr lang="es-MX" dirty="0"/>
              <a:t>tiempo libre involucra una libertad y una oportunidad: </a:t>
            </a:r>
            <a:r>
              <a:rPr lang="es-MX" b="1" dirty="0"/>
              <a:t>es tiempo disponible para hacer algo</a:t>
            </a:r>
            <a:r>
              <a:rPr lang="es-MX" dirty="0" smtClean="0"/>
              <a:t>.</a:t>
            </a:r>
          </a:p>
          <a:p>
            <a:pPr algn="just"/>
            <a:r>
              <a:rPr lang="es-MX" dirty="0"/>
              <a:t>El tiempo </a:t>
            </a:r>
            <a:r>
              <a:rPr lang="es-MX" dirty="0" smtClean="0"/>
              <a:t>libre se ocupaba </a:t>
            </a:r>
            <a:r>
              <a:rPr lang="es-MX" dirty="0"/>
              <a:t>todas aquellas actividades </a:t>
            </a:r>
            <a:r>
              <a:rPr lang="es-MX" b="1" dirty="0"/>
              <a:t>"virtuosas" </a:t>
            </a:r>
            <a:r>
              <a:rPr lang="es-MX" dirty="0"/>
              <a:t>con las que el hombre crecía emocional, intelectual y espiritualmente (las artes, las ciencias, la política, la religión, la educación, etc...)</a:t>
            </a:r>
          </a:p>
        </p:txBody>
      </p:sp>
      <p:pic>
        <p:nvPicPr>
          <p:cNvPr id="4" name="Picture 4" descr="http://2.bp.blogspot.com/-Sla8M5YPxvQ/VOSjOG0nORI/AAAAAAAAALw/r-RolACwRHw/s1600/aristoteles-portrai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16632"/>
            <a:ext cx="1487669"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7195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1600" y="1268760"/>
            <a:ext cx="7772870" cy="4392488"/>
          </a:xfrm>
        </p:spPr>
        <p:txBody>
          <a:bodyPr/>
          <a:lstStyle/>
          <a:p>
            <a:endParaRPr lang="es-MX" dirty="0" smtClean="0"/>
          </a:p>
          <a:p>
            <a:endParaRPr lang="es-MX" dirty="0" smtClean="0"/>
          </a:p>
          <a:p>
            <a:pPr marL="0" indent="0">
              <a:buNone/>
            </a:pPr>
            <a:endParaRPr lang="es-MX" dirty="0"/>
          </a:p>
          <a:p>
            <a:r>
              <a:rPr lang="es-MX" sz="3200" b="1" dirty="0" smtClean="0"/>
              <a:t>¿ES BUENO TENER MUCHO TIEMPO LIBRE?</a:t>
            </a:r>
          </a:p>
        </p:txBody>
      </p:sp>
    </p:spTree>
    <p:extLst>
      <p:ext uri="{BB962C8B-B14F-4D97-AF65-F5344CB8AC3E}">
        <p14:creationId xmlns:p14="http://schemas.microsoft.com/office/powerpoint/2010/main" val="2792174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ntoniogutierrezblog.files.wordpress.com/2012/10/interrogacic3b3n.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268760"/>
            <a:ext cx="2286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483768" y="4509120"/>
            <a:ext cx="4392100" cy="707886"/>
          </a:xfrm>
          <a:prstGeom prst="rect">
            <a:avLst/>
          </a:prstGeom>
          <a:noFill/>
        </p:spPr>
        <p:txBody>
          <a:bodyPr wrap="none" rtlCol="0">
            <a:spAutoFit/>
          </a:bodyPr>
          <a:lstStyle/>
          <a:p>
            <a:r>
              <a:rPr lang="es-MX" sz="4000" b="1" dirty="0" smtClean="0"/>
              <a:t>PARA HACER QUÉ?</a:t>
            </a:r>
            <a:endParaRPr lang="es-MX" sz="4000" b="1" dirty="0"/>
          </a:p>
        </p:txBody>
      </p:sp>
    </p:spTree>
    <p:extLst>
      <p:ext uri="{BB962C8B-B14F-4D97-AF65-F5344CB8AC3E}">
        <p14:creationId xmlns:p14="http://schemas.microsoft.com/office/powerpoint/2010/main" val="1115717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esultado de imagen para ARISTOTE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0" name="Picture 4" descr="http://2.bp.blogspot.com/-Sla8M5YPxvQ/VOSjOG0nORI/AAAAAAAAALw/r-RolACwRHw/s1600/aristoteles-portrai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1340768"/>
            <a:ext cx="1608113" cy="1790271"/>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779912" y="1866571"/>
            <a:ext cx="3647152" cy="369332"/>
          </a:xfrm>
          <a:prstGeom prst="rect">
            <a:avLst/>
          </a:prstGeom>
        </p:spPr>
        <p:txBody>
          <a:bodyPr wrap="none">
            <a:spAutoFit/>
          </a:bodyPr>
          <a:lstStyle/>
          <a:p>
            <a:r>
              <a:rPr lang="es-MX" b="1" dirty="0">
                <a:latin typeface="Arial" panose="020B0604020202020204" pitchFamily="34" charset="0"/>
              </a:rPr>
              <a:t>D</a:t>
            </a:r>
            <a:r>
              <a:rPr lang="es-MX" b="1" dirty="0" smtClean="0">
                <a:latin typeface="Arial" panose="020B0604020202020204" pitchFamily="34" charset="0"/>
              </a:rPr>
              <a:t>epende </a:t>
            </a:r>
            <a:r>
              <a:rPr lang="es-MX" b="1" dirty="0">
                <a:latin typeface="Arial" panose="020B0604020202020204" pitchFamily="34" charset="0"/>
              </a:rPr>
              <a:t>de cómo lo utilicemos</a:t>
            </a:r>
            <a:endParaRPr lang="es-MX" dirty="0"/>
          </a:p>
        </p:txBody>
      </p:sp>
      <p:sp>
        <p:nvSpPr>
          <p:cNvPr id="4" name="Rectángulo 3"/>
          <p:cNvSpPr/>
          <p:nvPr/>
        </p:nvSpPr>
        <p:spPr>
          <a:xfrm>
            <a:off x="2627784" y="3717032"/>
            <a:ext cx="4572000" cy="923330"/>
          </a:xfrm>
          <a:prstGeom prst="rect">
            <a:avLst/>
          </a:prstGeom>
        </p:spPr>
        <p:txBody>
          <a:bodyPr>
            <a:spAutoFit/>
          </a:bodyPr>
          <a:lstStyle/>
          <a:p>
            <a:pPr algn="just"/>
            <a:r>
              <a:rPr lang="es-MX" dirty="0">
                <a:latin typeface="Arial" panose="020B0604020202020204" pitchFamily="34" charset="0"/>
              </a:rPr>
              <a:t>C</a:t>
            </a:r>
            <a:r>
              <a:rPr lang="es-MX" dirty="0" smtClean="0">
                <a:latin typeface="Arial" panose="020B0604020202020204" pitchFamily="34" charset="0"/>
              </a:rPr>
              <a:t>recer </a:t>
            </a:r>
            <a:r>
              <a:rPr lang="es-MX" dirty="0">
                <a:latin typeface="Arial" panose="020B0604020202020204" pitchFamily="34" charset="0"/>
              </a:rPr>
              <a:t>intelectual y espiritualmente y participar de la sociedad y de la cultura, </a:t>
            </a:r>
            <a:r>
              <a:rPr lang="es-MX" i="1" dirty="0">
                <a:latin typeface="Arial" panose="020B0604020202020204" pitchFamily="34" charset="0"/>
              </a:rPr>
              <a:t>cuanto más tiempo libre tengamos... mejor</a:t>
            </a:r>
            <a:endParaRPr lang="es-MX" dirty="0"/>
          </a:p>
        </p:txBody>
      </p:sp>
      <p:sp>
        <p:nvSpPr>
          <p:cNvPr id="5" name="Rectángulo 4"/>
          <p:cNvSpPr/>
          <p:nvPr/>
        </p:nvSpPr>
        <p:spPr>
          <a:xfrm>
            <a:off x="4499992" y="5445224"/>
            <a:ext cx="4572000" cy="646331"/>
          </a:xfrm>
          <a:prstGeom prst="rect">
            <a:avLst/>
          </a:prstGeom>
        </p:spPr>
        <p:txBody>
          <a:bodyPr>
            <a:spAutoFit/>
          </a:bodyPr>
          <a:lstStyle/>
          <a:p>
            <a:r>
              <a:rPr lang="es-MX" dirty="0" smtClean="0">
                <a:latin typeface="Arial" panose="020B0604020202020204" pitchFamily="34" charset="0"/>
              </a:rPr>
              <a:t>No </a:t>
            </a:r>
            <a:r>
              <a:rPr lang="es-MX" dirty="0">
                <a:latin typeface="Arial" panose="020B0604020202020204" pitchFamily="34" charset="0"/>
              </a:rPr>
              <a:t>matemos el tiempo.... </a:t>
            </a:r>
            <a:r>
              <a:rPr lang="es-MX" i="1" dirty="0">
                <a:latin typeface="Arial" panose="020B0604020202020204" pitchFamily="34" charset="0"/>
              </a:rPr>
              <a:t>vivámoslo, inteligentemente</a:t>
            </a:r>
            <a:r>
              <a:rPr lang="es-MX" dirty="0">
                <a:latin typeface="Arial" panose="020B0604020202020204" pitchFamily="34" charset="0"/>
              </a:rPr>
              <a:t>.</a:t>
            </a:r>
            <a:endParaRPr lang="es-MX" dirty="0"/>
          </a:p>
        </p:txBody>
      </p:sp>
    </p:spTree>
    <p:extLst>
      <p:ext uri="{BB962C8B-B14F-4D97-AF65-F5344CB8AC3E}">
        <p14:creationId xmlns:p14="http://schemas.microsoft.com/office/powerpoint/2010/main" val="24992727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Epicuro:</a:t>
            </a:r>
          </a:p>
          <a:p>
            <a:pPr>
              <a:buNone/>
            </a:pPr>
            <a:r>
              <a:rPr lang="es-MX" dirty="0" smtClean="0"/>
              <a:t>Decía que mediante ocupaciones debíamos alcanzar la serenidad en nosotros mismos.“Del mismo modo que se hace la guerra para tener paz, la razón por la que se trabaja es para obtener ocio</a:t>
            </a: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1907704" y="2564904"/>
            <a:ext cx="213853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OCIO</a:t>
            </a:r>
            <a:endParaRPr lang="es-MX" dirty="0"/>
          </a:p>
        </p:txBody>
      </p:sp>
      <p:sp>
        <p:nvSpPr>
          <p:cNvPr id="3" name="2 Elipse"/>
          <p:cNvSpPr/>
          <p:nvPr/>
        </p:nvSpPr>
        <p:spPr>
          <a:xfrm>
            <a:off x="6012160" y="188640"/>
            <a:ext cx="20882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CULTURA</a:t>
            </a:r>
            <a:endParaRPr lang="es-MX" dirty="0"/>
          </a:p>
        </p:txBody>
      </p:sp>
      <p:sp>
        <p:nvSpPr>
          <p:cNvPr id="4" name="3 Elipse"/>
          <p:cNvSpPr/>
          <p:nvPr/>
        </p:nvSpPr>
        <p:spPr>
          <a:xfrm>
            <a:off x="6084168" y="1340768"/>
            <a:ext cx="20882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RELIGION</a:t>
            </a:r>
            <a:endParaRPr lang="es-MX" dirty="0"/>
          </a:p>
        </p:txBody>
      </p:sp>
      <p:sp>
        <p:nvSpPr>
          <p:cNvPr id="5" name="4 Elipse"/>
          <p:cNvSpPr/>
          <p:nvPr/>
        </p:nvSpPr>
        <p:spPr>
          <a:xfrm>
            <a:off x="6156176" y="2492896"/>
            <a:ext cx="20882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DEPORTE</a:t>
            </a:r>
            <a:endParaRPr lang="es-MX" dirty="0"/>
          </a:p>
        </p:txBody>
      </p:sp>
      <p:sp>
        <p:nvSpPr>
          <p:cNvPr id="6" name="5 Elipse"/>
          <p:cNvSpPr/>
          <p:nvPr/>
        </p:nvSpPr>
        <p:spPr>
          <a:xfrm>
            <a:off x="6228184" y="3573016"/>
            <a:ext cx="20882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CIENCIA</a:t>
            </a:r>
            <a:endParaRPr lang="es-MX" dirty="0"/>
          </a:p>
        </p:txBody>
      </p:sp>
      <p:sp>
        <p:nvSpPr>
          <p:cNvPr id="7" name="6 Elipse"/>
          <p:cNvSpPr/>
          <p:nvPr/>
        </p:nvSpPr>
        <p:spPr>
          <a:xfrm>
            <a:off x="6228184" y="4725144"/>
            <a:ext cx="20882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POLÍTICA</a:t>
            </a:r>
            <a:endParaRPr lang="es-MX" dirty="0"/>
          </a:p>
        </p:txBody>
      </p:sp>
      <p:cxnSp>
        <p:nvCxnSpPr>
          <p:cNvPr id="9" name="Conector recto de flecha 8"/>
          <p:cNvCxnSpPr/>
          <p:nvPr/>
        </p:nvCxnSpPr>
        <p:spPr>
          <a:xfrm flipV="1">
            <a:off x="4046240" y="1052736"/>
            <a:ext cx="1677888" cy="144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V="1">
            <a:off x="4283968" y="1916832"/>
            <a:ext cx="1584176" cy="792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flipV="1">
            <a:off x="4355976" y="2924944"/>
            <a:ext cx="1512168" cy="72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4283968" y="3284984"/>
            <a:ext cx="1656184"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3923928" y="3284984"/>
            <a:ext cx="2016224" cy="144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de nube 1"/>
          <p:cNvSpPr/>
          <p:nvPr/>
        </p:nvSpPr>
        <p:spPr>
          <a:xfrm>
            <a:off x="2123728" y="836712"/>
            <a:ext cx="5184576" cy="2520280"/>
          </a:xfrm>
          <a:prstGeom prst="cloudCallou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Los Griegos le dieron sentido al ocio equilibrando las actividades físicas y espirituales.</a:t>
            </a:r>
            <a:endParaRPr lang="es-MX" dirty="0"/>
          </a:p>
        </p:txBody>
      </p:sp>
      <p:pic>
        <p:nvPicPr>
          <p:cNvPr id="2050" name="Picture 2" descr="Resultado de imagen para juegos olimpicos de gre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789040"/>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1.bp.blogspot.com/-KD_pcjHgqyU/T3Cx9zfhXGI/AAAAAAAABCk/wXGqWpcBhjc/s640/Pedagogo+con+sus+alumno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573016"/>
            <a:ext cx="3619500"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8786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eometriefluide.com/foto/PIC355O.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4290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2" name="Llamada de nube 1"/>
          <p:cNvSpPr/>
          <p:nvPr/>
        </p:nvSpPr>
        <p:spPr>
          <a:xfrm>
            <a:off x="3995936" y="908720"/>
            <a:ext cx="3744416" cy="151216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rPr>
              <a:t>Antecedentes de la recreación</a:t>
            </a:r>
            <a:endParaRPr lang="es-MX" sz="2400" dirty="0">
              <a:solidFill>
                <a:schemeClr val="tx1"/>
              </a:solidFill>
            </a:endParaRPr>
          </a:p>
        </p:txBody>
      </p:sp>
      <p:sp>
        <p:nvSpPr>
          <p:cNvPr id="3" name="Flecha derecha 2"/>
          <p:cNvSpPr/>
          <p:nvPr/>
        </p:nvSpPr>
        <p:spPr>
          <a:xfrm>
            <a:off x="4572000" y="4005064"/>
            <a:ext cx="1152128" cy="216024"/>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5835352" y="3429000"/>
            <a:ext cx="2625080" cy="9525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Ligadas al culto religioso, Zeus y Apolo.</a:t>
            </a:r>
            <a:endParaRPr lang="es-MX" dirty="0">
              <a:solidFill>
                <a:schemeClr val="tx1"/>
              </a:solidFill>
            </a:endParaRPr>
          </a:p>
        </p:txBody>
      </p:sp>
    </p:spTree>
    <p:extLst>
      <p:ext uri="{BB962C8B-B14F-4D97-AF65-F5344CB8AC3E}">
        <p14:creationId xmlns:p14="http://schemas.microsoft.com/office/powerpoint/2010/main" val="30441461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332656"/>
            <a:ext cx="7773338" cy="1596177"/>
          </a:xfrm>
        </p:spPr>
        <p:txBody>
          <a:bodyPr/>
          <a:lstStyle/>
          <a:p>
            <a:r>
              <a:rPr lang="es-MX" b="1" dirty="0"/>
              <a:t>EDAD MEDIA</a:t>
            </a:r>
            <a:endParaRPr lang="es-MX" dirty="0"/>
          </a:p>
        </p:txBody>
      </p:sp>
      <p:sp>
        <p:nvSpPr>
          <p:cNvPr id="3" name="Marcador de contenido 2"/>
          <p:cNvSpPr>
            <a:spLocks noGrp="1"/>
          </p:cNvSpPr>
          <p:nvPr>
            <p:ph idx="1"/>
          </p:nvPr>
        </p:nvSpPr>
        <p:spPr>
          <a:xfrm>
            <a:off x="755576" y="1844824"/>
            <a:ext cx="7700862" cy="3888432"/>
          </a:xfrm>
        </p:spPr>
        <p:txBody>
          <a:bodyPr>
            <a:normAutofit/>
          </a:bodyPr>
          <a:lstStyle/>
          <a:p>
            <a:pPr algn="just"/>
            <a:r>
              <a:rPr lang="es-MX" dirty="0"/>
              <a:t>El trabajo y ocio se controlaba por las horas del sol y por la iglesia. El tiempo de trabajo eran las horas diurnas </a:t>
            </a:r>
            <a:r>
              <a:rPr lang="es-MX" b="1" dirty="0"/>
              <a:t>(8-16 horas). </a:t>
            </a:r>
            <a:endParaRPr lang="es-MX" b="1" dirty="0" smtClean="0"/>
          </a:p>
          <a:p>
            <a:r>
              <a:rPr lang="es-MX" dirty="0" smtClean="0"/>
              <a:t>La </a:t>
            </a:r>
            <a:r>
              <a:rPr lang="es-MX" dirty="0"/>
              <a:t>iglesia determinaba los días festivos. </a:t>
            </a:r>
            <a:endParaRPr lang="es-MX" dirty="0" smtClean="0"/>
          </a:p>
          <a:p>
            <a:pPr algn="just"/>
            <a:r>
              <a:rPr lang="es-MX" dirty="0" smtClean="0"/>
              <a:t>Los </a:t>
            </a:r>
            <a:r>
              <a:rPr lang="es-MX" dirty="0"/>
              <a:t>días festivos y los tiempos muertos durante el trabajo se ocupaban con la compañía de los compañeros de faena: juegos fiestas y conversaciones se vivían como prolongación del trabajo. </a:t>
            </a:r>
            <a:r>
              <a:rPr lang="es-MX" b="1" dirty="0"/>
              <a:t>Ocupaciones del ocio</a:t>
            </a:r>
            <a:r>
              <a:rPr lang="es-MX" dirty="0"/>
              <a:t>; estar por la calle, pasear, tabernas, espectáculos callejeros, trovadores, juglares.</a:t>
            </a:r>
          </a:p>
        </p:txBody>
      </p:sp>
    </p:spTree>
    <p:extLst>
      <p:ext uri="{BB962C8B-B14F-4D97-AF65-F5344CB8AC3E}">
        <p14:creationId xmlns:p14="http://schemas.microsoft.com/office/powerpoint/2010/main" val="15606476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lidesharecdn.com/02eltiempotiempolibreocioyturismo-130731210908-phpapp02/95/02-el-tiempo-tiempo-libre-ocio-y-turismo-5-638.jpg?cb=13753052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690" y="1268760"/>
            <a:ext cx="306913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bp.blogspot.com/_pdAmAen1qDI/S75hb0cR6II/AAAAAAAAAe0/UQh1mKNIKnY/s1600/7.+se%C3%B1or_feud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501008"/>
            <a:ext cx="2143125" cy="28670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age.slidesharecdn.com/semana5feudalismo2aoibimestre2012-120415171407-phpapp01/95/feudalismo-1-728.jpg?cb=13345101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548680"/>
            <a:ext cx="3321050" cy="2490788"/>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8" descr="data:image/jpeg;base64,/9j/4AAQSkZJRgABAQAAAQABAAD/2wCEAAkGBxQTEhUUExQWFRUXGRwaGBcYGB0cHBwYHB4YGBsaHBoaHCggHBolHBgcIjEhJikrLi4uHx8zODMsNygtLisBCgoKDg0OGxAQGzQkICQvLCwtNCwwLTQsLiwsLCwsLC8sLCwsLCwsLCwsLCwsLCwsLCwsLCwsLCwsLCwsLCwsLP/AABEIAMMBAwMBIgACEQEDEQH/xAAcAAACAgMBAQAAAAAAAAAAAAAFBgMEAAECBwj/xABJEAABAwIEAwUEBgcGBAYDAAABAgMRAAQFEiExBkFREyJhcYEUMpGhByNCscHwUmJykrLR4SQzQ4Ki8RVTs8MWJTSDwtMmRGP/xAAbAQACAwEBAQAAAAAAAAAAAAADBAECBQYAB//EADYRAAICAQMBBwIEBQMFAAAAAAECAAMRBBIhMQUTIkFRYXEygQYUodEjM5GxwRVC8SRDUuHw/9oADAMBAAIRAxEAPwBdTXaa0E12BX0Xu09IiTNV0DWAV1Ud2npK8zBWwK2BXUVXYvpKmamtg1oip2WFHYE1UqgGSBI5M5bdINTKujUv/DHN8tV3WCNxQgaXPGDJIYDmdC4NXbaxcc2qgyO8KfsFbCW5iYHqYE1hdvdqr2bWCqAsekZ0un71uTFa4wZaRJmq1unWDTHwxj6b1tUpCVp3Rr7p2OtCsYtuzWTypbsbtn84zU3KFcQup0vdjchyJIwYorhKwVRS606SQKasFsyO8aD+JraqdIwJwx6esrolZrAYJ44xS8tezfYUnsh3VoKZ72pE6yQYOoiCB1q1wvxQi/aJICHE+8gKmByImNDQ36RL9DiUWaIW8taSQADlAka9Fa/CetV8LtAzinZtABIYhyBpMDXaNz9/WuHqG7TCw8OOR8D1mozYsx5QleqyLrbV4OtdcRN6zQZlBJ0r6T2aa79ItjekxtSpSwqIc9oqza3BPOobLC1qEmrbdiUGh/mdIzbFYEyvc2gbiJctyedWgqqzdSJoTKMyOZNNdpNQpqVIqhUSvMieHjVG4a01oitNUbl0ARV0AzwJU5i5fDvGq7dXbpMmq4TBrWQLt6Rc5z1hO2QCmDUL6Iru3NR3CpoBQZlsnETscP1yvJP8Kayt4439cryT/CmsrJcDcY8vQSACugK2E10E12uYEznLWstTBNay1G6VM0BXQE10BWEVUmRmH8EwkLgmi17iFlaSHnm0qG6B3l/uJlXyqnw1egCCa4x3gW1fC3Wwtt4yqUqJSpW+qVaCT0jc18p7Z1951rVah2VfLHn95u6etRUGQZMltONsPcVk7TLyBWgpB6anrV3GMJSpJKaTmHlXDPZvtN/UnI6CgJcAOywZmRzH5JnhV5xh1dk6rOAnO0uZlH6PpMz+SnTdbo7O9pc8fUCc8estkWDa4ghbeVUeNPeBGUClnHLMhcgUwcPnuD8/net78VXLqNFVcvqIto0KWspnkWGYsbO9zicoWUrGvuyQfNQGuus16vibSXmwpGoIBHkYNI6cMT7ZclSQoJfU2oRpkcKte9qNTTBwZfBoqsXu6tBJbk++kyYGkab78/ji2XmixdTV1XGfiMIM5RuhlvAcN70qFd8W8QKZyW9vBuXYCeeQHTNHX7t6YWWgnbnSFaug3mIPmFLaSsIInlKBoSTIA8t40NJX6w9palrrOQvQe/vCCsUJtWDHlrs0uOW4DroUEu3S4Uc53S2DM9Jpr4Kwtbba7m4kvv8AeUVaFKOSd+e/rFAcWZShvDkmMilhSzG6iRJP5+U09Yos5THOrXk2lKV43nk+wlaxglj5RfxZ4rXAorguGBPeUNaiwjDCTmVVXjXiQWrZaaM3C0kpCRJQnms9PAVq9pdpMFXs/SHp1MFVUCxuskPF3GqbVfYshKnpGbNORGvunY5o84+VNklSQTEwPjA514vwFYKub1ClAqCD2iyddQdJJ5lX3V7StYArMSpaNVVXV9XUn1hS+5GJ6SCNa6TUReFSsqk13Ftq1V734AmKFLHAkialTXQTXLhis3Tdr6fU2bEMNZpXrXJnD5gUAxB6i16/pS7eOya3tMmTmIu2JAp2umEFR0FRpTNOGC2KEoB0JOtN32ipc4glGTIMMwwka1ecwMGiqAKlBrEs1Tk5hsTzHiSwSm4WOgR/Amt1b4s/9U55I/gRWUqbGjYHESxXaRWwK3XfZgZ0kVkVoV3VDBkzkCtxUrTJVtRNnAnCJ5Uvdq6af5jAfMslbv0EGtOEbU38PXhUmDQB/B1p5Gr2ABSFQRXLfianT6vRmxCCw5j+iL12YPSUXbWMSu2wIDrOcCdyUg+H2grTz9IMUvAn2O9TMNfVu9QPdVPpP5GhLjBg27rWIIBJRlQ6BEZOSjzmVR8PXp5uMz9ugXFq9q8yNSCd1Aa6/OuGSxWCueQRj/BEfZSGIjDavM3CApC0OJOxBHPw3q02wEiBpXn7WAYQ+oZHFMuH7JVlIPkoVZFrd4ZKkKN1a80kkqQnqB+R5Uvdp3evu0sJx0VuP6GGVz1InbdoV3eIoIIkBSZB395J95Wnw8hrW8XtVXFszdsyH2BOkyQNFD5H8798PYq2/iDy2VShbaFHugd7SQdNfPX5UVwR7I8/bkRlVmT4pVrRWsat8kdAMj2xgyy1BhxL2AYom5YS6nSdCOih7wpasmkpxS7aUT9aiddNwFR4jUx5VYZPsV6U7W9yRl3hLvMRyn+VV+I5/wCKWvZ+/k75H6Mqiemk/kGgU091bYq/Sy5H957rjPlNHDTdWzlsruu26+4ryBj0I/DfWi/CGJm4Y+sH1jR7NwdSANYjmKiZTGIuQN2kk76mYHyoFcY8iyvbyQVZgkoQATmcPKRsNdfLbqaxHurKp1GCPv1ksArBvWNXEuOptGwQnO4sw22PtK8Y2ApVawRWvbLBuHz2jyv+WwNSkdJ2q7hGHqTmv8QUFORKUnZtPIBPI+FavnlJtHXlJPbXKghM7hKjCQPTlU6de6OFOSTyfX49hIZcjJkn0dWSUofeSIDjpCP2EaDTY6z+YhgulqUYSKmwqxDLLbSdkJAmInxjzoXxFxXbWYhRDjh/w21JzDxVJ7o+J8K9oe0CNW1qJuY8CCekGraTiTotFmiVmxlHjSWvju4cAFvh7qlHmrMU+YCUjMPMiq93i+MOgwymzbjvOLATHU53Sf8ASma0ddqtfrU7t9qD5/aArrpqO4ZJlb6Q8dDd4zkJC2B3jpGqgqPHu7z/AFr0Fb4UgKGxAIrya8wBuGW0OpuLl9yVLBMAHQjvHxJJME+tep3kJbAHIAD0Efn0odYWu/TqnXp9pYncrk9IPuriRQs61tThmr2G2hWRX0tQK0yZzbHJxKjTZJAFNmGMKSBJrTWDgEGiqG6z9TqQ4wIRVxMbJqYKgVxoK0V1nMcy8ReK1f2pzyR/Ait1FxUr+1L8kfwIrKBGR0ivXQFZFdAV3uYGaArqtgV1lqCZRoW4fQCuKJcUcSLsi2r2ftGDopwKghUxlAiAY11Ov3AbF7IqRTjbPNvNlCwFJUIUk6yK+Z/iqiyvVC6xS1ZmxoWDV7QcGBMN+kCydELKmVfouJJ/1IBT8SOdG7a/tVjOh1opBiQoDXprXnXFX0eLazO2suNDUoPvoHhr30/MCd6zAsFsn2g4/bqTyLjK8wB/WSQSn7qw201Br3U2sFP3jPeuDhhPViARBAII8wQfwpZuOEOzJXZPrtl75JKmyfI6p+flVS24euW0j2HECpse6h0BYHgCQY8tIqRN5izX94wxcAc2zlV95+6s+vTX1k9zYCPQ/seP1hSQ31CcWd6XHjaYiw0XYlLgAIWOoIAM6eGx6VywlVlchkyq2e9wKM5TzTry86XuLOJ87jDgt3mnWScwWBEaQAQZOoPLnRLF+Ire7tCrOW3kGUI3Vn6DTUVo93ZwSMAjn2MupGJLhmGptMTLaNEOoJA+cfEfnnPxLjTdvdsuBQUYKXEp1MctudUrLBH7woeu1lEJhKEDKojqTymmzDMKZZA7NpKfGJV+8ZNButqV8ucnGDj94REIXiB8eu1XbBQxa3C1aFCyjIEqGxBJBofwvh19brcdetHXVr+1nSVadSVE8hXoTa6uNroI1qhNmOIFwQ2RPNcLxQ2633rxl9txxQgFBIyiYAO3OoeD8Paurh28WQTnORsnVPia9YBBEEAjodRQPFeC7R+TkLSz9tolJnyGhoqaitgQOCYPvfURYvV+2XXYhX1DBCnImFL5J8hU+KpDt7atRo0FPKHLTupHhqfl8K1rhruFBQdHa261T2yAcyf209PGhuC8WWwuLq4ddyTlSgEGSgAkwBzmPzFWatwGKDOBhcephWcFYd42xksMhtow86cqIJzAc1aEEHYDxoZh2GNWQQVN+0XrsqEmYJ1JJOyfHc1xg5XiF2LsoUhlsQ0lXM9fjqfTpRLD3Edtd3PvZO6D4IEmJ03oVSdxWKh16t8nyntueZHil8Gu9fXqkE7MsHKB6gZj6kUK9oefg2dk6rkLi8UYH6yUuH5pCjVvgbD+0K756FuOKPZyJyJGhI8SdNpgeJpku8ShUb01V3j2mmld7Dr/AOI/++YBwoG5jgQXw/ws3bKLzqu2uFTLh91M7hCeQ8Trv5V3it5Ogoib4Ea0v41eMMwVqgq9xABKjG8AchI1MV0vZPY7U2/mNWfF5egmdqdUCuyoThIpowBsBM0vYFdMv6IXKv0SClQ80nWPGrON4/7KrsWwkuBOZSlAlCJkJBSkgkmJjMIHnXQ63UoE6zMRGzHdC9KjU5SZgXGhcWEOBPfMJUhtaADySoLUrfWFSPKmxK9J5GstGWwZUwrAidKXWprkCa7irESuYicUf+pX5I/gRWVrigf2lfkj+BFZQOY0BxAUVsCuGHSrNDbndUUk/VbgxH97+FWUMLOzThPQdn/9ldT/AKppB/3B/WU7pvSRgVK20TsDV7DbFRVC2Xh4lLcfJ2jN8tthGZawygbFQBUo9AkST5AVj678UaWg7a/GfaHr0LPyeBAaMMcPKu1uKt0la5CUiT/IeJ6VYT9IVkOTx6kNiPgVyPhU5xiyvwEIeGbfIoFBnYaK0J8iawdT+JbLUK3afwxlNGinwvzKWCcXqeMkZU6QBvtzPM1cucBlftVkoNun32z/AHbngRsk/KqKuEcqu7J/R1Ij4UytKbtmszi0toESpR0npruT051xltqo+dPznqPWaKqSuHgTDS1cqPZqXaXSP7xsbZv1kbEeVTu4zc2x/tTOZHJ5mSI6qTuKXMe4rYugVMMXHtCT9W6kDl+llUSUmNiJ2o3wxxWXQGrlJbd/XTlCx686eelgoZk49PMSyODxmFnuJLfsS72qHBslOhJVyGXeaB4NhqUFV0+Eh1esQAEA7ADkYqvbYYy5fuvNoQG24Ccuxc1kxtRbCbVN5fhpzVppBWpJ+0ZSEg66iVE+go+m03fOaVYgYyT/AIlmZUXvGEss4syZhxJ661fs7lKxKCFDwoZhmKWN9dLs37RtspUtLKk6Zg2pQKCUgEGEzl2ImrrbKUXF0lCQlId0AgADIjQAfn51HavYq6Snfk598ecrVq+9bbiE0LrVxiKGhLigkdTUSTSZxveutLStGhR3kGJ1A5j7Q5RWR2bpBq9QKmbGZe47VJj3Y42y4crbiVHoDRZt6aEcQtpS7aFKUpJ7ScqQPsp6VM07Vu0tKNJbsU5EVTFi5xC5AUCCJBEEHmOleW8R8KtWFwLrsQ5bE95Jk9mTsQNor0lp6pnmUuIUhYCkqEEHmKvpNWR4SeDBldpzPNLji1T8tWDS3FER2hTlSmefh6xXWJIFjYFr33XBlECVLWvcgbmqL93cYa6u0aYDwUorZiZKT4DePOhDRxFVym5fsnHsslKCciUnkYyq25abxWomn54wAOevJMYawbeI9YaE2ls026tKcqQCTprqTt50MvMTYGqFpWTuc0AeJP4fdUnBL6rx+5ublkD2dA7NkyoBSs5kzoVQiNtM3lV7grGrbEnf7RatIuGgFoKdikx13KTG+moIrb7O0F+mRrN2CeWxjjMSuet8KRkCcWCVEBWVKgeaCR8jP30L4g4d9oeCgFBKUhOvPUqJA5TI+FL6rtbaBnxYMpGgbaQpSkgSI7gAHxoErGb510tW1zdP9CkqBj9IgE5R4k0ld+etJDXDHwZAWhf9sZ8ZskpBGmdKfqzMKQrbMk/ZUOtDbEutrUhBSkJBUrPJKiRJUoyc0ncq50w/RIt03TrFzldzIK1ZxnIWkoSCFqncHbbbxoBxHdgLVm7PI066jJsYzrAkzt+rTFmlalAC+7P9IK3ax4GJYw/utQ3CoVLiyQiVjXKgbiD0HKuLa6vWyXU6rBOhuFKWRvCkqUQoeB9IpKOJZlGVHIB3U76+GsDzqIvE7kk9NTHwqtauhyDFDie2YXxulxKfqFhcDOkrQkA8wnWVHzjzo7huMtvTkkFJ7yVaKT5j8RINfOiCoRBI/wAxoxhN+80vtG3loVqMwIMjoc0g+opxdU4Pi6ShQHpPSOKXv7SvyR/AispOtFrWhKlLK1ESVK1J8TW6L3ghQkuY4lLCe1QVEapJygST3gQeYkkfhQ3h++UrvlairNGhmIE68oPgKMXgU6l63dS4pxIWoCITEQIkap0mfClThVaUuEFZSAQfUaVz6DNJz1Edb6xiernFg1bF4IzkAQkGJUYAknUDX4UiosL+5fFw7Zu3STsB3UEDYDL9kdPjRrELhYSpMxuRA3nU6dddzTv9ES5sTH/Oc+JIJ+ZNMdj6Wjundly2f0hb3PAEXBfXTaAP+FpYRzzhGWem4iqt1hou0Eu4cpsiYdtsqhI/YJ+FOH0rWoctmkKEgvDT/wBt2gn0Lo7M3jYPdCm1R4kKSTt0SmtNdDpthZchh7n94As2MxdwtOINy3bXCHY0yP6LT++ZB86nvMGuHlJdxV9pllOzSFZUnntJ18dT5V6Lxvw43csqXlh5tJUhaZCu7qUyNYI09ZrzrC7dm6Wn2a1cunABmW8tSm0Hfdw5fQAnwpKzs4lt9S/JwMj7w1dgI5MLW/F1mykIZS5kGxbaOX4xr51S4h4ksbm3WlSszgByJUkhYXsI02q3xDjL9jkS+40klOYpbSpYQiSMxMJ00Og10qbizhO7dbC8rD5SQqUDK5AMkJka6cpoH+k2phyPjnr+kZ76vpmQ8O2IZYQgbxJ8zUfAt1kxZaD/AIiFgeaShY+U/Kr+HvhaAoc+R3pVx9xVreN3CBqlQWI0mNxPikkep60HsNv+rdH6sCPvGNcmaePKR8dWS7O/W43oQvt2z5krjfXvBQ3289Ga9xlKF3Lw1zuJKQOZU22QPn8vCKL/AEh4ci7tGrpqFBACpHNlYE/DRXkDSngFkhWIWjIAKEy4QRMlKSoHb9LKfQenSapKtWi1W+Wc/A8pmVNtBcRjawy6JSly6YZuHElTduU5iQOpBG3gDtSnxrcLUytDqQl5slKxuNpBG0ggg+vxJcZ3RTjbChrkXbp+J18tHfzFb+mu2CV5x/iMqB80SPuX8qHX2Xp0srdFAPXj+09+Yc5DGOXEw71n/n/hTXCVVviowbLzV/BUDz4QkqOwE1x3b9ZbUqB5xvR/y5dbcq+w7SpgTF1ep7VDzbTeZQAgqVoSJI0A267VBhly85fOWYue+hJVnyJUlQT2cjReh+sGh6GrU/h3V4zxxyeekrZbUfOX+PrUhLV2hMqYVKo37M7/AAoH/wCKH30n2S1WoQZcdOVH9fjRni2zu2rV3M6h1ophXdKFCdAdyCJ9aW2ONmm2GUICnnikJDSEneNpA19J+GtM2aSyoLuXcfniTSwxjMs/RLcLF3dNPZc7iAqE/qKIUPg6PyaWWgcNxdCQVd16D0LKzHPlkUD/AJfhqzu7mzxBu6uEBsZpUgEGGyCFgweQMxrqOsA+g/SPhCXCzdCCNEOEc0HVtXookT+t6119GoVUD9VZcHHqBEnXxkTzn/w6u5faa7VClOFWRtAjKgScy1QOQJgTPWnBGCLt2XU2Vwy77P8A37CGyk9TCiolSu6d5mCNDXf0WWwVeXLke4hKE6clKMx6IHpHpR+il8nE7sH/ABG1rPjDo8Ojhob6au2ttw6AH+v7SpYqeJB9FVxnxRapnOytX+pnx/MeGqtxbg6XHLpztEBaXn+6ZmA4vxj5abcqavo6tg1jlw2NkIfSPIONZfkB+RSnxTbOuXl4hoBQFw4FJTGZUrWodCUjbzqmrp7tQqeQEEzdcxNtbfUawT8B50bYsoSVE6SNOf7Xkar3Nm42R2rS0gEEhSFJn1iirOJtLREEGAJEHSSY6xrtNJYz1gII7KFExEVctBoDvr6/dFEr9y07MJZQ6pwxmccPdAESEoJ684qzw3ZpW4FrBU0ggZdB2jm6WkZoBMiTrpFD2HOBJkuHj6tGnIdK1RLESe0VnACuYEADQaRJ223rKd7uXlC+x3smnF9p2jqwElQGUIBEACdTS1hT6UjcCNZO58j59ac+G7RDbKAptClFIzKKOfMHNrvVl7DLZxXeZa/aSMqiZ92R98zXP9/VXlDmFa7Jgp6+zpK1T7sRMT4q8PDnXpf0PNkWJJGinlkaEad1M/EGvN8S4YQdLdbqTqYKsw9SqY+NUUcMYjlJQ8pQHIOLG3SFfhWpoL9IlJUvgk+cktunr30p5haoUAo5XkkwJgZXEyfCSKCfQ22v+1OqSUoUUAKIIBIzqMTuO8NfPnNeeW2DYidzcAbEdosj4E/hREcKvZc1zcKQ2P8AnOlKR++Ypv8AOaJVI35Y+nPEKEYrieh8dccMttLZYWHXlApOQylAIgqURpMHQdYrf0TYsyq0SylQS8gqzoJ1MkkL8QRHlGtebJvLdpXs9kz7W6QO+CoJHkkJkgdZAqlccHvI+uun27edQjPBHgnUkelXTW6coa2yoPIPmftINXpPXePOD13ZDrHZB4AJPaglJSCSNpAIKjukzXn2NYJfNwvE8QCECD2aXSpa42ShpISgT+kdBvGlBWxcKMWzl6/4ocdCf3iqprjgy+W2pa0togZjmczrIGu+ophO066U27wfTjn9en9JYadiY48Os5GUAyOgOuh1Hyih3GygUARKgkqMHZKdz4R1/rBHA7jOy2rqn5jQ1Uw+3D2J9io91xl5BBjZSCOfx06eBrlOzv43aBscdMmbGp8FEM/RFi4dZdsnIJbkpB5tLmUx0SqR5EUM4VsTb44GVfYQ8lJPNMIUg/uH7/GgXCLq7XFGEq0UXFMuiOZCk+fvhJ+HhDfjtyGuILYyAFoSkz1WH0j1JSn8Oc9sUHeNgcMpMwTkZEDcdD/zVJ//AL2//ZFX/p09xn9h7/t9arceNH/i7AA95dsfPvgf/H5Vv6bnZKED7LKyf85AH/TNVq4er4Mk/wCI28Vf/pftH/pmlrjS6yW5E6q09PWmXioaWX7R/wCmf5fnWg2O4SLhGWYIri+0ra6u0K7LOgj2mBNRAl/hDhDDuxQ4jLcFQBK1KJBURqMkwP2SPOh2D23smLrLns9vbqStDIAaTmktlITAC9kqmdJA30pYHAShMKid4MfdXS+ACd1AnmTr8zW6O3NES2bCc+0X/K2ek9T4xty7ZPIQUhRAIzKCRoQdSdBtXi1hw5cNp9rtXMzjZOZKdQoc8hjvA7fnSTiPhgW7BUtUyQkAnSetHsEwS9t20+zXDTzREhKxG+uihSuq1tBpArOc+vEJXQQcNF/iLH1XKJNstK20jPOg7xCRAkmJIGtP30a3/t2GuWr05m5bPXs1Alsz1Go/yUscO2b91dXjL2RK1Wy4CVZgFhbKkn95P51rf0TKW1iKm1EkuNOZgRBBQpBAjlBKh61saWitNJsrGMANAXE7/iHPoaaU27etrUVLSpAUT1SXEH5g0G+ih1RxVwKTGVh0ef1jMH8/zo9wZeoGM37SftlR5e8hzvfNw/maH/RkwRil0TENtrRPSXhv4wg/k01avNjY/wBqn+uIGd8LJ/8AyG5PUP8AyLP5/IoHdcLB7ELh3LJ9oe3H6yxoeVXfo6vC7jTy9IUi4UmP0VONlPyUPzFA+JcVunr16zZOUG5dy5M6Ve+qStSVapG5gab+NZ/agsAGw4wBk+0IgXJzLuJWrzAB7NaYPvBatdCfdIIG1C2cQQ8oIWhK1cy4huNiZlJB5c4NH+K31MoCUurlKQCoqJJgbknefGkNHE74PeyO9CpABHkUxyrK0WqNqZaVvrCniGnE2pBhlGbUHI6UkaE+6oKSAY3mm7C2eyt+0HZIKUJDbecqyBZRJVrC1a+8RXneE4iVry9ipalbBBMk67aGfupmvONrkMpbRbpCUhIlac+qYGknKDpTy46gRfMleC1krcIzK1MII+U9Kyq+HXynW0uOGVqEnQdfCsq+8Qn3k1liWiVKhUgJOYgSZInTSasDFQlR1TqCZiRPJI5RS8q1ICZMd4iDyA2206V0mzKgFDWNIJ+Y5HWsGzRkLvYcR3uUpRbNwJ9IyIukAyo5vBO+3xA5Uw4NClTqByB+815ybRxKCc0yob6HXkfCjWF4g40BmzabmCdD58qz9VTvTwmOIPzNm4qBJcd+kF9txbVvbZVJJBKwpapBy+4iBGnU7ikrFsUvLtYLwdcUn3UBsjLPIJQnSfjXpyeLSkGSdBy6bfGpVcW92Z186LTqkoHgo++ZV9JYW2loo4JfudmGjZ3wGsot2VNg6faXBWo+ZFGreWiFJwRzrmUUuL9ZJM1fd4qgGVa0QwTGg9r8+tBv1z4Ld1x8mer0+0ZBlB/ii4Q2pSsNfQhGpkoSAPKdfSaG4fxxcXCilixU54heg8yRHzq5xE6q7u02IJSykBb0aFWkgbbbRr1ojiGJN2gQww1ncPuNI00/SUeQ8aKhr2qe78RGep4HvCruJ6xcwJ59l1TFy2GislbYBBGp1Eg10zjSLTEQ+4FFKELEJEklSYA+P50q1i2B4hd5FOOMNZCVJQkEkHxVH9Kq2IaecUh4APIOVSep6jrTenuTT2m8jIIwQIZ176vuyYQa4twt59F2+w83ctmQhIKkqUAQlUp7pIB5x8qA8U3bz7vthSpsqKSgc0JRBR66SfGfRjt8CYCswT8aKP26FpyqEim7PxKqOpqU8ccnPHoIsOziM5MEJ4xsH3GLq5beTdMgDIhMpWoSQQdiAVKImN9aAcUXpuXC5cS0l5QBgZi20BlAAG5j5n4NTPD7CVZgnXxqa8wZpwgqGo00rx/E1AcFVOB79PiUGgIB5kWOcW2t020m3U92rSgUS0QFaZCFE7aGZ6jnRhhWg60MsMDZaVmQNaKTXPdr6+rVsO7XGPWH09BrGCZ3NZmqPNQHibHUtwyhYDrhAk7IB5npWZp6GsfAh2wolPErRGJXK2SohlgRKTBKzz8qVXLS+w59LaXcja1AJWoktEEwM2hj4U4WnB4QA5aXKg9EqUSFIWd9egqV7EwpJt8SaCM2gXu2rlIV9k10VVoXwjlfTzH2ihUnkcGLmE41dWN0+64lDrimyhJTIRJUlWY6Akd3l4edF2fpAZSpTyMPSi8WkhTsjJrEmfeIMAxGsDXnVV7Ph5GdAubRR7ro1WhPiRIMeO/UUwDC7Z5vO0EKSryPoR18K027bFCANXx0yDx9x/iJvTnJHWebscQqYukXDasziVFRzfaKpzhWmypP5iHEcVh5L3sdqLd25H1zylZuRHcTp1V01JME0JxXglpJKknLMmB18qpOYRcMiWlpynkrT0nejjtnvEGME+p/sYr3iA+OWuDcdRYvuOusqedjIlTcJSEHKVaRuSkfCjdnibJeeuWmuzLupkhRCiSpUEbAq1jrSPd3d21r2KVAc0k/y/CrFldJecR2znZgwFkoKCkbwSNz0POp1OofVptcDng4MsLa1O5ZJxDjgWrKplKvPMD/AKCKDNsodhCGFBaiQmF5k6amZSIO+k0XNywpauzu8qJhGdsuadVr2Tr4Hzq6w0u2W1cSw6gKP1jajElKk95M7SeVWrTT1KF6QL2OxyZNwvarSFLZQGUJTmW6oguLAE5cx0Qk9B8aHrbIb7dKsyFKhaVGUiTvz0ri8LHZd9xxx46pAORKekDQaeM1OizWloLczLbPvokJMAjvDJv8aHZqQCNnSV2Ey1h89mnyrKrIWlAyozZB7szMeNZTYZZ7bImsygqFqK1EEKAGXIZMCOWXnAPjUpuFJhMpymO+rWQRy50BTcqESkhIUUwD724VJ8d6uLuUqyqAUDOgUCQAkKEfteNB1ulDjKsCPTMOu4p9P3hdTzUqSs6JiMsknlMb71BbPpSDlJX3soAIKt4kjkB05UKYuAEhQXqggGQQB1jqfOrDoQrKUqScuUAiEqOoUqNPd2ms1aUXgxlLtigqxzL2UqMIJKQPrNNDGu8QSPCiNsjOJCQBGxA566ChOHAr7x1jcTqQTsQNAKesOwlDaC64oIAlSlFXdA8Z2FZ+rtCHaOvlGKS1pyW494FtMDKpCvtA6eB+YpmwXDEspkgJA3JOnrOlLb3Err6iLINsNJkLfuCgazEpBJ0jwJ8qhTggdB9pxRx9JIJbaC1SegAnTwCQKG+nssUd620enUyxuUeFIR4avEv3t3coENQAFGdcsCZOuuWeVSsXaWGDc5S5c3Cvq0wcyiT3Uj9Wp/ZPqQhKfY7JGqivRxzzE8+m9QYQ4by5TcBsptWAUsE6Z1bZgNyAJ1228aszKN1h6Af26D7zyOQMDrLjWAXDiZfvnULOpS0G0oSOklJOnMzSdw5wqm4W+vtXO6shp3MDJk6kxrOlPXFuJdjaOKAlSvq0iY1XpPjAkxVS0a9isgAJcI0H6Tith8wPSh6TVXNUWPmcDgdPOGC5bmL9lxJ2bimbkgKQrLnGx5SelNFvchQlJBHIgzUNlaN2tsS9lVMrdJAMqOsfhS/guBuvqW+26bVpRltCROnUgmAKmzTVW+JeP7RtbiBho2pdrsLpPwu5vnFuoaLTqW1Ze0X3QSOQiuXMfu0XCbZxplLhgTnOXXxoB7OfnBHHvJNqR0Cq048EjMogJ6kwKV8Zev2SgqWyELWEEoBJTP7W9c8UcONptnHVuOuOJAOZStPLKNIryaBSwDN19INrQBxOsX4sHdSxmhSgkvFJyjrlO01W4h4ctm3rZaypSVrh0qKlZto28SPzNXsKcF/h/ZJypcQAAIGik6jTxrbTrV1b+y3KgzcNwJVyUNlJ6jyp6oLUcLxjIPr8xazLiX18GW6TNut62V+oslP7q5+E1y8xfoGUhi9a5pUMi48j3Z8jVX27ELQfXtpuWEjRxsDPHInWDp4UYwzGG7lvtGVT+kkwFJPQgGs+x9VR4nw6+v8A76iVUq3GcGJl/jfsmY9jcWp2LLnfYWDpAVyPkaA2XFfs7vaWwLaVH6y3MqQR1STt4elenvY2lMpcgp6GCD50GueHMNue8Gw0o65mVZN/1NUf6afp19DLtuQgH7iBspcnKGEcMxO3vmypowoAyg+8nz6jxFD7+2AMKMgdRoD1oC9wRd2qw7YvBwDlIQuI5pPcV8fSjONPKDAL4yuFIzoCgQDz1BI+dLmmutwaW3KfLzEXuTcviXmVbi5bUACQZ7uUGSTA51pYbBM6EdIOgFALXEw2ClOpBOmk/Gore7yrAJKR156606tTjpMgkZhQ4Oy5J7oJA1HdMnmVJiqTWAttq+sVmH6KlHWCPGDr1NC7i+IlQMwQJkHnA1FQPcXuJJyITM89TTVddx6GXBM54gXLy0IQEpQSkRPWN/MTTXw3cpWjsDEls6pMwDufOaQ7jGe0czFG+sHQBRmSPDXY0ZwS4ynMkZQQZUIOh/VQST8qNfSSgz5QyNt5MJ5irVWp2nrGk+sVlSoYECDpA1MydN6ynlPAk8RXF8Sqcs5CQCe8CdQD4davWToISAoEwSSSBB+G+tL9uCkSFEQdfwgazXarpZVKlAqJkkR8xVG0jFcjpIDt0zDSVJWQmeeZUGCfWKtqWQgdoUhJMpQBJPr11paSsySkAg6bT6kHapbm8kzlyiNO8Sn0MczQGpbOMxhdW2cxy4abQp05TExPkPCmTj29IZatmzBePeOkZQQADOwKvkK8/wCH7/snukxB5enKnDjDDFXVu060grW3KVBIlRQYUIA1MKHLr4VlvSBrFL9PL5jNbhqztE7t7W1YuAi2aN8+BITmSG24GpKjpM0eRdYqrcWVuPFSlqH+VIKZ9ap4QE2FmhJ7q1DM5KcpzHWCN9Ntf9lbFuLT9kgk8wrYdD0oJNl1hCKCB5n/AJxJAVFBY4jSrCxPaX9wbsjUIIysgdMmubWd4HhRbDsS7UgAAJA0G2nLTYacq8kONvOFPfEH7ulemcGsd3Ook6bnoPH8aBrtM6oDYcnyA6D7S9Fys3hEix9RuL63tR7rf1jkjmdtY1gfxUTWoOvqcWYYthoo7Fcd4+m1LOAYpneuXgQl19ZQgTohtOqlkk7AfeetX2f/ADBWRMpsWTB1guuDUgkGY2JPpRHq7oAHhVH/AD9z0lltOeIJ4rceu7dVxK27dK0paRk1XJjtFHMMqeQ0MmNqbsQe7KxUU6ZWgBHIkADbzq1jeHpuWFsA5QQMuXSFJ1QNvdkAR0oRg1wbhhyzeBS+hOVQI35BQncfnzompW5FIGAp5Ht5GHDFTzJbFxFnZtmM0gQButxWsfE1Xd4N7ZC3H1TdLIUkgnK2R7qB1HImhdzck2jBVoq3fSlem0GJgjUbU7quAPl8DsapqbrNOAU8ycmRuDn4i2h32ywUP8VI1G5C0fzg13jTna4YpZ3LYJjqI/P+1bvEi2vEvjRm47jg5B37JA8QPjVS/B9jvGBu2okAjdBIUD+HpR6iGZSvTOR9/L7GSz+Eyw5w2tpLdxZBKHQhOZrQId0BPQBUeQPzHN7xFbEBGIWy2Vx/iIJHiUrT+Bpgs7xJZbXmzAoSZ3mQDvzqRrE0kKBIgGCOXlBpEa1tx7xc4J5BwYPcAAMxfs8mXtMNuM4ElTCyVAjoJ1BoFfr7BaL23TlbWcr7Z1Cde9IA8z8PU7xLw62pKrm1hl9AzSk5EqA1VmA0mOfxoZYOB9LkpkXDOcidO0ToSNetaWnsSxdw5U8HPX7wFmQZnEuHuuN52QkhQBBCiJB16Uq2trft7MlY5QtJIHqRT9wU+XLNCTqW1KQZ8Dpznbr/AL480EnRZAkfDbpNBTVCktQy5wYvcXHiWKC8dvG099h0f5SfTSaE3fEfaKhfd398Eb+Br0y3fOUyYBMCen5Facw5gg6BU76A6/h6UZLtOpzswfaLvezLgmeQpeKFkpUDOkyNPGIrFYnIKSSN/HU+MV6He8N2i1GbdIEe+BlPnoZoK9wRbrEtOLROoEzp/mmn01NDdeIDwxTKtwNNhoR5ydI+VWR2ax32+8ftJg/yjzq7ccDPJPcdQrXY935660NusGuWiczK+ko723l/KmQyH6WnuDO3MLZEbk76mQR6UwYZhKUxkS2gxuTJ6idRSky6U6FRJH2YgjzmjmG4gMwKkgqEdPu6xQrRZ6zzKCcAw2EaDvJOnLasrTTuYBQSADsOnhWU6vQQuwQurhmyCVZWNuUkQdoOu9QHhawJGZBB0GhVv4GambxFQUUyBKp28fvq0rEI1EwBpmiZJHKubXVahTgtHKWqVSrrmCHOC7GCqFmAT3Vq/nr6VpvgSzO5dRpKRnJ0HMzt5Vfs70nMAAAiYjkPxkgmpXsWAjNMnRQTMk7+g6mpa/WeROIHYu/HSC2eBmfeS8tP6JBB38xvRdixUyClLyyUgEykbHTlrVw3QUE5T342305AbRvQm8fUFoJVuNuY5SaAtl93hY5hkrsUnYJWxrBX3R/fIjoQdfgaV7vge7QSrK2sHosg/Ain5i5SVJkknUA+G9SNZCpIJHPSTJJ3UYO1Hp11lHgK/pF3JZuYjYLwi7nBebcQkbKbShQPqFz/AKa9Axe4RZWC1JKgpSciJMKzqESBpECTpU1u72ao3J0nqB0HKoOIcC9u7FJdDbSM2cAd4zAGWdJgEeux2NLNWNRcrW+FRzHKa2RCccxC4L4Wcu1FxSii2BhRCoK+qEAAjkJJ2+7024u2mUoabhCR3UpGwjWt3CWm2g2kBKEQkQSIHhl50tHCHVStFwtO8IcSlYSFc596fWqu51zlmOFHQfvLGt60yoyTDWE4g44pWgiR8PSqXFDnY39m8JHaAtqI1BAOg36L+7xgrhFv2DeZ1TYSgarBITA5nNt8TS5bPJurg3zxIt2jlt0Ed5ZGwAkyZ1/MUPSoO8dh9IGPk+U94gg3dZLjTCYxFAMCAvbTMRqNev53NFLK7m2acUIKm0kDxIGv40KxhZ7P2dOt1eLlxI1LaPEcoGuv9Db4kuEMtJZTslKQN5AGk/Ci3jeiJ5k/pjEjJGT6S/cW6bq2W1PeIkHeFiSkiD1kep8ikWuNyH2npQ6tkoWlSY76OR13j5+FXeFsVhapM7TG0z/Wqv0mYOAtF037rndWEjZYE5yZ+0Dz5jqdT6FBXYaH+RIZ9ybxGvDXwbFhW47NO88t99fl86Xru9CTqkgArUSJgq2SKI4Y/lw62KeTYGh1ET+f6zSv7YHFrzDYaa+P6XKhUUg2P8mLalvCsfsCvg4jKsSlQKSNPd1TG/SlnBT7I97NcBWdtWZgzAUDpGaOY1863Y3aWyMvMjz8dPE86ZcQs7e9a7N095PuOJjMg6HukjaRqOdDV107MrfS36GHqPeoPWCuG7pNrcPWz47MuLztKI7pkajN6fKmXE2dJ5xoOVJl9wKtzKlWIBSE6JzMyQOn95r8aIWrItGOz7db6pJKl6AeASVGBp1NTqVpdxbW+WPUf5ltp27WEGOXC5WSYVlMRrOsDTbYHXxoizcrTsAmeojfnPKKVrm+JdUoDvczPLfbaKIjFyod4SROwjpuKNbW+BgTLBUHmH273vLCyBHu85Hh61Aq6ylIMgR5H08PCgK7zMoKVrKgdjpA6z41Jc3mYpPd0iAPu61UVMJDMvlGu1U2lCSYAAMAq3PIz1q326UIIJkjU84npSpa3RVOYJSNNeYG/wCFEWXM6TrmMwSVRpufM+VLW0knrKB8Sw/ZtvnvMocB6gT86D3fBdupR7JKmlaSUqMb7RqJopa3pBkJgkgAA9dBPwq6xcyYOivAAwf51Kaq+o4B4kqM85ialoMfVEklGkkCTzrK4xkjtl89d9Og8KyurRiVBhuZEl5eojUkCQnuwZOmkcqkuHnFHKPslJVEaGRp5xyoabgkZhKY2A+0RoJ6UQZUtAkrzE+6kAkwNfLc1mNUmzf5jyjNmpFijJ5lpkFBlSlJJ3SQI7xJGvWIG9at1kLKc2ijJAkkJJkT61E64s53FJOqRE9RMwJqTDlJUsBXaBRCQZ01gzmI0nwr1+pd6djAYHpIsBGMNmHW7lQIiNftHboB51W4gJKQmQsFUqEbADlpJisxFYQkiAnQCSdP6ChLmb3s4A3GnLp8xSekR1/irLsMpuDc+kKWrLjjadACIHOY+8TVZLh7Q92NwSDrM8+vlVG0fyqBCvfE95REaGI8at4ZaFREqT3RrEnUwe8rnzpgU3ah2c8ytbIw8ZxDVhcZpCElRTzOmunM1A7i2R4gBWWYI1Oup3iaH3rwSYQpR0nKmdZ3Mx12rgqBVrmC1czz08OUdaWOiO/aw69JdWXBG7mW7vEu8UyRIkEgH1H9aJYE/MQrfUzJPrP+1LIfC5AiZAK4kaQSNqO2VutCQokax8P9q9q6W0o2A4Jko9mQCeIQ+kEkYe5l1BUgK8pn+IClGwfu13DDGTslhADOcSlCIlTmUA949fnTyLZF0yplw91Y3B1SRqlQ8iAYpEtL64tcQZTcyMo7JJIAzNk5QQddCQD/AFr3Zz507IMblyYfUKQwJ6R5scKbtQopzLdc/vHle8o/ckeApb4gwtbxlLgVvCV90kdMyeXpRbiF1eaRPKOk0MbvlGUOEFQ5gaCT98UlQbge9JyfeeuxwnQRPUpduuHUKRrGaZTy1zAlP3U+YbdN3Fqpp1QyrG4VsQcyVDxBAoK6lKVd4FSZJzEjLsdI51y5hzMZmz2XTs9QfNFbF9ddiLYrYb2gVXuWwOQYZ7Bu1tUMBeeJ72WJKjJ0BOnLc0g4gqHDtBIOpjnV+4TcpSTAdQdSUTmjxQdfhNDlPNqEgggQDO494x6VOnoZCWY5z1impcPwBici6nX8degq23iy0ECVEgbT/KoglAT3dzAJMRFQuWoJzAjc/wC1EKo3URZS69DCieIHCNJ08ahu8XWoGTA2POhTtpqfHkDv5dau9oAnaRt0+NR3Na4KiT3rtwTOu0SNREHSSPw5yatvISR78TqepPlOgFBVXCAYkmTsNTV60snXDKGXFTOqhl8N1EaVdqz16QQHrJm3UyDlmQOoJ9Ryq6taUkJMEwdfwkVyxwzczmltuNtSr5AATUh4aBP1j6t47iAnU/tUF1Q9WkqcTm0uO8pX2dYEkyTHInUaVLYXZMJBAAUTr99E2uE7cJBWX1mY1Wfw5VpOAW6SB2GYZo1JPInWdKGWpPn+kgkSsLkAZ3FgEdFa/Ct2PE+U6KTAI3IMg9Tyo01g1u2BNu3tMBIP31NkYBhLLYMAxkST+Ypctpz1BMsGAinc3QcWpempncVupMTKA6sBIAnYaAekVlb6Y2iM7pXZQA0YG5M/GuGVkXDaBonKTHLlW6ykQP4h+8WSEXBC1+Sfvqay1Qk8ypRPiddayspK76TDr1gniDVCgdRvrrRDDjLCCdTJ381fyrKymKf5UZXoZp1hJLhyiQlIGmwJAMdKuWaAjMEDKMuw26fdWVlX0rHc0DZ9MFqeJvCknTJMeoH3VaSZWocgrasrKHqydwPtIr6mZcrIQYMQkx/rquH1ZgMyoyDSTWVlLDnr7x2qOPD4hIjSmF3UagGCCJAMGdxOxrKysKwkXHEeqGU5ijiijKj+sfuFBb1ZCgBp3wNPEVlZW5UBsX4ieslgICsgUJBOoO1T9mIToPej01rKyl5bS/WIKsj33Dzka+lCOMWUhptwABZWUlQGpHQ9a3WVpaYnvYpqvrPzB9kJVB1HT0qyyPq1Hnpr8Kysppupmeesx1ICZA1AkHoaqYUntXiHO8N4JMTHSsrKKv8ALJll6R4wy2QholCEpMHUJAq8syETz3rKysi4kk5gH6ydSQc3ht8Kq3J1HkKyspZek8Zy+o5k6n41fTrE9KysqvnPSC7WQUwfs1KtXunn1rKypXrLCJWKH61Xp9wrKysrp0+kRsT/2Q=="/>
          <p:cNvSpPr>
            <a:spLocks noChangeAspect="1" noChangeArrowheads="1"/>
          </p:cNvSpPr>
          <p:nvPr/>
        </p:nvSpPr>
        <p:spPr bwMode="auto">
          <a:xfrm>
            <a:off x="155575" y="-1630363"/>
            <a:ext cx="4524375" cy="34004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10" descr="data:image/jpeg;base64,/9j/4AAQSkZJRgABAQAAAQABAAD/2wCEAAkGBxQTEhUUExQWFRUXGRwaGBcYGB0cHBwYHB4YGBsaHBoaHCggHBolHBgcIjEhJikrLi4uHx8zODMsNygtLisBCgoKDg0OGxAQGzQkICQvLCwtNCwwLTQsLiwsLCwsLC8sLCwsLCwsLCwsLCwsLCwsLCwsLCwsLCwsLCwsLCwsLP/AABEIAMMBAwMBIgACEQEDEQH/xAAcAAACAgMBAQAAAAAAAAAAAAAFBgMEAAECBwj/xABJEAABAwIEAwUEBgcGBAYDAAABAgMRAAQFEiExBkFREyJhcYEUMpGhByNCscHwUmJykrLR4SQzQ4Ki8RVTs8MWJTSDwtMmRGP/xAAbAQACAwEBAQAAAAAAAAAAAAADBAECBQYAB//EADYRAAICAQMBBwIEBQMFAAAAAAECAAMRBBIhMQUTIkFRYXEygQYUodEjM5GxwRVC8SRDUuHw/9oADAMBAAIRAxEAPwBdTXaa0E12BX0Xu09IiTNV0DWAV1Ud2npK8zBWwK2BXUVXYvpKmamtg1oip2WFHYE1UqgGSBI5M5bdINTKujUv/DHN8tV3WCNxQgaXPGDJIYDmdC4NXbaxcc2qgyO8KfsFbCW5iYHqYE1hdvdqr2bWCqAsekZ0un71uTFa4wZaRJmq1unWDTHwxj6b1tUpCVp3Rr7p2OtCsYtuzWTypbsbtn84zU3KFcQup0vdjchyJIwYorhKwVRS606SQKasFsyO8aD+JraqdIwJwx6esrolZrAYJ44xS8tezfYUnsh3VoKZ72pE6yQYOoiCB1q1wvxQi/aJICHE+8gKmByImNDQ36RL9DiUWaIW8taSQADlAka9Fa/CetV8LtAzinZtABIYhyBpMDXaNz9/WuHqG7TCw8OOR8D1mozYsx5QleqyLrbV4OtdcRN6zQZlBJ0r6T2aa79ItjekxtSpSwqIc9oqza3BPOobLC1qEmrbdiUGh/mdIzbFYEyvc2gbiJctyedWgqqzdSJoTKMyOZNNdpNQpqVIqhUSvMieHjVG4a01oitNUbl0ARV0AzwJU5i5fDvGq7dXbpMmq4TBrWQLt6Rc5z1hO2QCmDUL6Iru3NR3CpoBQZlsnETscP1yvJP8Kayt4439cryT/CmsrJcDcY8vQSACugK2E10E12uYEznLWstTBNay1G6VM0BXQE10BWEVUmRmH8EwkLgmi17iFlaSHnm0qG6B3l/uJlXyqnw1egCCa4x3gW1fC3Wwtt4yqUqJSpW+qVaCT0jc18p7Z1951rVah2VfLHn95u6etRUGQZMltONsPcVk7TLyBWgpB6anrV3GMJSpJKaTmHlXDPZvtN/UnI6CgJcAOywZmRzH5JnhV5xh1dk6rOAnO0uZlH6PpMz+SnTdbo7O9pc8fUCc8estkWDa4ghbeVUeNPeBGUClnHLMhcgUwcPnuD8/net78VXLqNFVcvqIto0KWspnkWGYsbO9zicoWUrGvuyQfNQGuus16vibSXmwpGoIBHkYNI6cMT7ZclSQoJfU2oRpkcKte9qNTTBwZfBoqsXu6tBJbk++kyYGkab78/ji2XmixdTV1XGfiMIM5RuhlvAcN70qFd8W8QKZyW9vBuXYCeeQHTNHX7t6YWWgnbnSFaug3mIPmFLaSsIInlKBoSTIA8t40NJX6w9palrrOQvQe/vCCsUJtWDHlrs0uOW4DroUEu3S4Uc53S2DM9Jpr4Kwtbba7m4kvv8AeUVaFKOSd+e/rFAcWZShvDkmMilhSzG6iRJP5+U09Yos5THOrXk2lKV43nk+wlaxglj5RfxZ4rXAorguGBPeUNaiwjDCTmVVXjXiQWrZaaM3C0kpCRJQnms9PAVq9pdpMFXs/SHp1MFVUCxuskPF3GqbVfYshKnpGbNORGvunY5o84+VNklSQTEwPjA514vwFYKub1ClAqCD2iyddQdJJ5lX3V7StYArMSpaNVVXV9XUn1hS+5GJ6SCNa6TUReFSsqk13Ftq1V734AmKFLHAkialTXQTXLhis3Tdr6fU2bEMNZpXrXJnD5gUAxB6i16/pS7eOya3tMmTmIu2JAp2umEFR0FRpTNOGC2KEoB0JOtN32ipc4glGTIMMwwka1ecwMGiqAKlBrEs1Tk5hsTzHiSwSm4WOgR/Amt1b4s/9U55I/gRWUqbGjYHESxXaRWwK3XfZgZ0kVkVoV3VDBkzkCtxUrTJVtRNnAnCJ5Uvdq6af5jAfMslbv0EGtOEbU38PXhUmDQB/B1p5Gr2ABSFQRXLfianT6vRmxCCw5j+iL12YPSUXbWMSu2wIDrOcCdyUg+H2grTz9IMUvAn2O9TMNfVu9QPdVPpP5GhLjBg27rWIIBJRlQ6BEZOSjzmVR8PXp5uMz9ugXFq9q8yNSCd1Aa6/OuGSxWCueQRj/BEfZSGIjDavM3CApC0OJOxBHPw3q02wEiBpXn7WAYQ+oZHFMuH7JVlIPkoVZFrd4ZKkKN1a80kkqQnqB+R5Uvdp3evu0sJx0VuP6GGVz1InbdoV3eIoIIkBSZB395J95Wnw8hrW8XtVXFszdsyH2BOkyQNFD5H8798PYq2/iDy2VShbaFHugd7SQdNfPX5UVwR7I8/bkRlVmT4pVrRWsat8kdAMj2xgyy1BhxL2AYom5YS6nSdCOih7wpasmkpxS7aUT9aiddNwFR4jUx5VYZPsV6U7W9yRl3hLvMRyn+VV+I5/wCKWvZ+/k75H6Mqiemk/kGgU091bYq/Sy5H957rjPlNHDTdWzlsruu26+4ryBj0I/DfWi/CGJm4Y+sH1jR7NwdSANYjmKiZTGIuQN2kk76mYHyoFcY8iyvbyQVZgkoQATmcPKRsNdfLbqaxHurKp1GCPv1ksArBvWNXEuOptGwQnO4sw22PtK8Y2ApVawRWvbLBuHz2jyv+WwNSkdJ2q7hGHqTmv8QUFORKUnZtPIBPI+FavnlJtHXlJPbXKghM7hKjCQPTlU6de6OFOSTyfX49hIZcjJkn0dWSUofeSIDjpCP2EaDTY6z+YhgulqUYSKmwqxDLLbSdkJAmInxjzoXxFxXbWYhRDjh/w21JzDxVJ7o+J8K9oe0CNW1qJuY8CCekGraTiTotFmiVmxlHjSWvju4cAFvh7qlHmrMU+YCUjMPMiq93i+MOgwymzbjvOLATHU53Sf8ASma0ddqtfrU7t9qD5/aArrpqO4ZJlb6Q8dDd4zkJC2B3jpGqgqPHu7z/AFr0Fb4UgKGxAIrya8wBuGW0OpuLl9yVLBMAHQjvHxJJME+tep3kJbAHIAD0Efn0odYWu/TqnXp9pYncrk9IPuriRQs61tThmr2G2hWRX0tQK0yZzbHJxKjTZJAFNmGMKSBJrTWDgEGiqG6z9TqQ4wIRVxMbJqYKgVxoK0V1nMcy8ReK1f2pzyR/Ait1FxUr+1L8kfwIrKBGR0ivXQFZFdAV3uYGaArqtgV1lqCZRoW4fQCuKJcUcSLsi2r2ftGDopwKghUxlAiAY11Ov3AbF7IqRTjbPNvNlCwFJUIUk6yK+Z/iqiyvVC6xS1ZmxoWDV7QcGBMN+kCydELKmVfouJJ/1IBT8SOdG7a/tVjOh1opBiQoDXprXnXFX0eLazO2suNDUoPvoHhr30/MCd6zAsFsn2g4/bqTyLjK8wB/WSQSn7qw201Br3U2sFP3jPeuDhhPViARBAII8wQfwpZuOEOzJXZPrtl75JKmyfI6p+flVS24euW0j2HECpse6h0BYHgCQY8tIqRN5izX94wxcAc2zlV95+6s+vTX1k9zYCPQ/seP1hSQ31CcWd6XHjaYiw0XYlLgAIWOoIAM6eGx6VywlVlchkyq2e9wKM5TzTry86XuLOJ87jDgt3mnWScwWBEaQAQZOoPLnRLF+Ire7tCrOW3kGUI3Vn6DTUVo93ZwSMAjn2MupGJLhmGptMTLaNEOoJA+cfEfnnPxLjTdvdsuBQUYKXEp1MctudUrLBH7woeu1lEJhKEDKojqTymmzDMKZZA7NpKfGJV+8ZNButqV8ucnGDj94REIXiB8eu1XbBQxa3C1aFCyjIEqGxBJBofwvh19brcdetHXVr+1nSVadSVE8hXoTa6uNroI1qhNmOIFwQ2RPNcLxQ2633rxl9txxQgFBIyiYAO3OoeD8Paurh28WQTnORsnVPia9YBBEEAjodRQPFeC7R+TkLSz9tolJnyGhoqaitgQOCYPvfURYvV+2XXYhX1DBCnImFL5J8hU+KpDt7atRo0FPKHLTupHhqfl8K1rhruFBQdHa261T2yAcyf209PGhuC8WWwuLq4ddyTlSgEGSgAkwBzmPzFWatwGKDOBhcephWcFYd42xksMhtow86cqIJzAc1aEEHYDxoZh2GNWQQVN+0XrsqEmYJ1JJOyfHc1xg5XiF2LsoUhlsQ0lXM9fjqfTpRLD3Edtd3PvZO6D4IEmJ03oVSdxWKh16t8nyntueZHil8Gu9fXqkE7MsHKB6gZj6kUK9oefg2dk6rkLi8UYH6yUuH5pCjVvgbD+0K756FuOKPZyJyJGhI8SdNpgeJpku8ShUb01V3j2mmld7Dr/AOI/++YBwoG5jgQXw/ws3bKLzqu2uFTLh91M7hCeQ8Trv5V3it5Ogoib4Ea0v41eMMwVqgq9xABKjG8AchI1MV0vZPY7U2/mNWfF5egmdqdUCuyoThIpowBsBM0vYFdMv6IXKv0SClQ80nWPGrON4/7KrsWwkuBOZSlAlCJkJBSkgkmJjMIHnXQ63UoE6zMRGzHdC9KjU5SZgXGhcWEOBPfMJUhtaADySoLUrfWFSPKmxK9J5GstGWwZUwrAidKXWprkCa7irESuYicUf+pX5I/gRWVrigf2lfkj+BFZQOY0BxAUVsCuGHSrNDbndUUk/VbgxH97+FWUMLOzThPQdn/9ldT/AKppB/3B/WU7pvSRgVK20TsDV7DbFRVC2Xh4lLcfJ2jN8tthGZawygbFQBUo9AkST5AVj678UaWg7a/GfaHr0LPyeBAaMMcPKu1uKt0la5CUiT/IeJ6VYT9IVkOTx6kNiPgVyPhU5xiyvwEIeGbfIoFBnYaK0J8iawdT+JbLUK3afwxlNGinwvzKWCcXqeMkZU6QBvtzPM1cucBlftVkoNun32z/AHbngRsk/KqKuEcqu7J/R1Ij4UytKbtmszi0toESpR0npruT051xltqo+dPznqPWaKqSuHgTDS1cqPZqXaXSP7xsbZv1kbEeVTu4zc2x/tTOZHJ5mSI6qTuKXMe4rYugVMMXHtCT9W6kDl+llUSUmNiJ2o3wxxWXQGrlJbd/XTlCx686eelgoZk49PMSyODxmFnuJLfsS72qHBslOhJVyGXeaB4NhqUFV0+Eh1esQAEA7ADkYqvbYYy5fuvNoQG24Ccuxc1kxtRbCbVN5fhpzVppBWpJ+0ZSEg66iVE+go+m03fOaVYgYyT/AIlmZUXvGEss4syZhxJ661fs7lKxKCFDwoZhmKWN9dLs37RtspUtLKk6Zg2pQKCUgEGEzl2ImrrbKUXF0lCQlId0AgADIjQAfn51HavYq6Snfk598ecrVq+9bbiE0LrVxiKGhLigkdTUSTSZxveutLStGhR3kGJ1A5j7Q5RWR2bpBq9QKmbGZe47VJj3Y42y4crbiVHoDRZt6aEcQtpS7aFKUpJ7ScqQPsp6VM07Vu0tKNJbsU5EVTFi5xC5AUCCJBEEHmOleW8R8KtWFwLrsQ5bE95Jk9mTsQNor0lp6pnmUuIUhYCkqEEHmKvpNWR4SeDBldpzPNLji1T8tWDS3FER2hTlSmefh6xXWJIFjYFr33XBlECVLWvcgbmqL93cYa6u0aYDwUorZiZKT4DePOhDRxFVym5fsnHsslKCciUnkYyq25abxWomn54wAOevJMYawbeI9YaE2ls026tKcqQCTprqTt50MvMTYGqFpWTuc0AeJP4fdUnBL6rx+5ublkD2dA7NkyoBSs5kzoVQiNtM3lV7grGrbEnf7RatIuGgFoKdikx13KTG+moIrb7O0F+mRrN2CeWxjjMSuet8KRkCcWCVEBWVKgeaCR8jP30L4g4d9oeCgFBKUhOvPUqJA5TI+FL6rtbaBnxYMpGgbaQpSkgSI7gAHxoErGb510tW1zdP9CkqBj9IgE5R4k0ld+etJDXDHwZAWhf9sZ8ZskpBGmdKfqzMKQrbMk/ZUOtDbEutrUhBSkJBUrPJKiRJUoyc0ncq50w/RIt03TrFzldzIK1ZxnIWkoSCFqncHbbbxoBxHdgLVm7PI066jJsYzrAkzt+rTFmlalAC+7P9IK3ax4GJYw/utQ3CoVLiyQiVjXKgbiD0HKuLa6vWyXU6rBOhuFKWRvCkqUQoeB9IpKOJZlGVHIB3U76+GsDzqIvE7kk9NTHwqtauhyDFDie2YXxulxKfqFhcDOkrQkA8wnWVHzjzo7huMtvTkkFJ7yVaKT5j8RINfOiCoRBI/wAxoxhN+80vtG3loVqMwIMjoc0g+opxdU4Pi6ShQHpPSOKXv7SvyR/AispOtFrWhKlLK1ESVK1J8TW6L3ghQkuY4lLCe1QVEapJygST3gQeYkkfhQ3h++UrvlairNGhmIE68oPgKMXgU6l63dS4pxIWoCITEQIkap0mfClThVaUuEFZSAQfUaVz6DNJz1Edb6xiernFg1bF4IzkAQkGJUYAknUDX4UiosL+5fFw7Zu3STsB3UEDYDL9kdPjRrELhYSpMxuRA3nU6dddzTv9ES5sTH/Oc+JIJ+ZNMdj6Wjundly2f0hb3PAEXBfXTaAP+FpYRzzhGWem4iqt1hou0Eu4cpsiYdtsqhI/YJ+FOH0rWoctmkKEgvDT/wBt2gn0Lo7M3jYPdCm1R4kKSTt0SmtNdDpthZchh7n94As2MxdwtOINy3bXCHY0yP6LT++ZB86nvMGuHlJdxV9pllOzSFZUnntJ18dT5V6Lxvw43csqXlh5tJUhaZCu7qUyNYI09ZrzrC7dm6Wn2a1cunABmW8tSm0Hfdw5fQAnwpKzs4lt9S/JwMj7w1dgI5MLW/F1mykIZS5kGxbaOX4xr51S4h4ksbm3WlSszgByJUkhYXsI02q3xDjL9jkS+40klOYpbSpYQiSMxMJ00Og10qbizhO7dbC8rD5SQqUDK5AMkJka6cpoH+k2phyPjnr+kZ76vpmQ8O2IZYQgbxJ8zUfAt1kxZaD/AIiFgeaShY+U/Kr+HvhaAoc+R3pVx9xVreN3CBqlQWI0mNxPikkep60HsNv+rdH6sCPvGNcmaePKR8dWS7O/W43oQvt2z5krjfXvBQ3289Ga9xlKF3Lw1zuJKQOZU22QPn8vCKL/AEh4ci7tGrpqFBACpHNlYE/DRXkDSngFkhWIWjIAKEy4QRMlKSoHb9LKfQenSapKtWi1W+Wc/A8pmVNtBcRjawy6JSly6YZuHElTduU5iQOpBG3gDtSnxrcLUytDqQl5slKxuNpBG0ggg+vxJcZ3RTjbChrkXbp+J18tHfzFb+mu2CV5x/iMqB80SPuX8qHX2Xp0srdFAPXj+09+Yc5DGOXEw71n/n/hTXCVVviowbLzV/BUDz4QkqOwE1x3b9ZbUqB5xvR/y5dbcq+w7SpgTF1ep7VDzbTeZQAgqVoSJI0A267VBhly85fOWYue+hJVnyJUlQT2cjReh+sGh6GrU/h3V4zxxyeekrZbUfOX+PrUhLV2hMqYVKo37M7/AAoH/wCKH30n2S1WoQZcdOVH9fjRni2zu2rV3M6h1ophXdKFCdAdyCJ9aW2ONmm2GUICnnikJDSEneNpA19J+GtM2aSyoLuXcfniTSwxjMs/RLcLF3dNPZc7iAqE/qKIUPg6PyaWWgcNxdCQVd16D0LKzHPlkUD/AJfhqzu7mzxBu6uEBsZpUgEGGyCFgweQMxrqOsA+g/SPhCXCzdCCNEOEc0HVtXookT+t6119GoVUD9VZcHHqBEnXxkTzn/w6u5faa7VClOFWRtAjKgScy1QOQJgTPWnBGCLt2XU2Vwy77P8A37CGyk9TCiolSu6d5mCNDXf0WWwVeXLke4hKE6clKMx6IHpHpR+il8nE7sH/ABG1rPjDo8Ojhob6au2ttw6AH+v7SpYqeJB9FVxnxRapnOytX+pnx/MeGqtxbg6XHLpztEBaXn+6ZmA4vxj5abcqavo6tg1jlw2NkIfSPIONZfkB+RSnxTbOuXl4hoBQFw4FJTGZUrWodCUjbzqmrp7tQqeQEEzdcxNtbfUawT8B50bYsoSVE6SNOf7Xkar3Nm42R2rS0gEEhSFJn1iirOJtLREEGAJEHSSY6xrtNJYz1gII7KFExEVctBoDvr6/dFEr9y07MJZQ6pwxmccPdAESEoJ684qzw3ZpW4FrBU0ggZdB2jm6WkZoBMiTrpFD2HOBJkuHj6tGnIdK1RLESe0VnACuYEADQaRJ223rKd7uXlC+x3smnF9p2jqwElQGUIBEACdTS1hT6UjcCNZO58j59ac+G7RDbKAptClFIzKKOfMHNrvVl7DLZxXeZa/aSMqiZ92R98zXP9/VXlDmFa7Jgp6+zpK1T7sRMT4q8PDnXpf0PNkWJJGinlkaEad1M/EGvN8S4YQdLdbqTqYKsw9SqY+NUUcMYjlJQ8pQHIOLG3SFfhWpoL9IlJUvgk+cktunr30p5haoUAo5XkkwJgZXEyfCSKCfQ22v+1OqSUoUUAKIIBIzqMTuO8NfPnNeeW2DYidzcAbEdosj4E/hREcKvZc1zcKQ2P8AnOlKR++Ypv8AOaJVI35Y+nPEKEYrieh8dccMttLZYWHXlApOQylAIgqURpMHQdYrf0TYsyq0SylQS8gqzoJ1MkkL8QRHlGtebJvLdpXs9kz7W6QO+CoJHkkJkgdZAqlccHvI+uun27edQjPBHgnUkelXTW6coa2yoPIPmftINXpPXePOD13ZDrHZB4AJPaglJSCSNpAIKjukzXn2NYJfNwvE8QCECD2aXSpa42ShpISgT+kdBvGlBWxcKMWzl6/4ocdCf3iqprjgy+W2pa0togZjmczrIGu+ophO066U27wfTjn9en9JYadiY48Os5GUAyOgOuh1Hyih3GygUARKgkqMHZKdz4R1/rBHA7jOy2rqn5jQ1Uw+3D2J9io91xl5BBjZSCOfx06eBrlOzv43aBscdMmbGp8FEM/RFi4dZdsnIJbkpB5tLmUx0SqR5EUM4VsTb44GVfYQ8lJPNMIUg/uH7/GgXCLq7XFGEq0UXFMuiOZCk+fvhJ+HhDfjtyGuILYyAFoSkz1WH0j1JSn8Oc9sUHeNgcMpMwTkZEDcdD/zVJ//AL2//ZFX/p09xn9h7/t9arceNH/i7AA95dsfPvgf/H5Vv6bnZKED7LKyf85AH/TNVq4er4Mk/wCI28Vf/pftH/pmlrjS6yW5E6q09PWmXioaWX7R/wCmf5fnWg2O4SLhGWYIri+0ra6u0K7LOgj2mBNRAl/hDhDDuxQ4jLcFQBK1KJBURqMkwP2SPOh2D23smLrLns9vbqStDIAaTmktlITAC9kqmdJA30pYHAShMKid4MfdXS+ACd1AnmTr8zW6O3NES2bCc+0X/K2ek9T4xty7ZPIQUhRAIzKCRoQdSdBtXi1hw5cNp9rtXMzjZOZKdQoc8hjvA7fnSTiPhgW7BUtUyQkAnSetHsEwS9t20+zXDTzREhKxG+uihSuq1tBpArOc+vEJXQQcNF/iLH1XKJNstK20jPOg7xCRAkmJIGtP30a3/t2GuWr05m5bPXs1Alsz1Go/yUscO2b91dXjL2RK1Wy4CVZgFhbKkn95P51rf0TKW1iKm1EkuNOZgRBBQpBAjlBKh61saWitNJsrGMANAXE7/iHPoaaU27etrUVLSpAUT1SXEH5g0G+ih1RxVwKTGVh0ef1jMH8/zo9wZeoGM37SftlR5e8hzvfNw/maH/RkwRil0TENtrRPSXhv4wg/k01avNjY/wBqn+uIGd8LJ/8AyG5PUP8AyLP5/IoHdcLB7ELh3LJ9oe3H6yxoeVXfo6vC7jTy9IUi4UmP0VONlPyUPzFA+JcVunr16zZOUG5dy5M6Ve+qStSVapG5gab+NZ/agsAGw4wBk+0IgXJzLuJWrzAB7NaYPvBatdCfdIIG1C2cQQ8oIWhK1cy4huNiZlJB5c4NH+K31MoCUurlKQCoqJJgbknefGkNHE74PeyO9CpABHkUxyrK0WqNqZaVvrCniGnE2pBhlGbUHI6UkaE+6oKSAY3mm7C2eyt+0HZIKUJDbecqyBZRJVrC1a+8RXneE4iVry9ipalbBBMk67aGfupmvONrkMpbRbpCUhIlac+qYGknKDpTy46gRfMleC1krcIzK1MII+U9Kyq+HXynW0uOGVqEnQdfCsq+8Qn3k1liWiVKhUgJOYgSZInTSasDFQlR1TqCZiRPJI5RS8q1ICZMd4iDyA2206V0mzKgFDWNIJ+Y5HWsGzRkLvYcR3uUpRbNwJ9IyIukAyo5vBO+3xA5Uw4NClTqByB+815ybRxKCc0yob6HXkfCjWF4g40BmzabmCdD58qz9VTvTwmOIPzNm4qBJcd+kF9txbVvbZVJJBKwpapBy+4iBGnU7ikrFsUvLtYLwdcUn3UBsjLPIJQnSfjXpyeLSkGSdBy6bfGpVcW92Z186LTqkoHgo++ZV9JYW2loo4JfudmGjZ3wGsot2VNg6faXBWo+ZFGreWiFJwRzrmUUuL9ZJM1fd4qgGVa0QwTGg9r8+tBv1z4Ld1x8mer0+0ZBlB/ii4Q2pSsNfQhGpkoSAPKdfSaG4fxxcXCilixU54heg8yRHzq5xE6q7u02IJSykBb0aFWkgbbbRr1ojiGJN2gQww1ncPuNI00/SUeQ8aKhr2qe78RGep4HvCruJ6xcwJ59l1TFy2GislbYBBGp1Eg10zjSLTEQ+4FFKELEJEklSYA+P50q1i2B4hd5FOOMNZCVJQkEkHxVH9Kq2IaecUh4APIOVSep6jrTenuTT2m8jIIwQIZ176vuyYQa4twt59F2+w83ctmQhIKkqUAQlUp7pIB5x8qA8U3bz7vthSpsqKSgc0JRBR66SfGfRjt8CYCswT8aKP26FpyqEim7PxKqOpqU8ccnPHoIsOziM5MEJ4xsH3GLq5beTdMgDIhMpWoSQQdiAVKImN9aAcUXpuXC5cS0l5QBgZi20BlAAG5j5n4NTPD7CVZgnXxqa8wZpwgqGo00rx/E1AcFVOB79PiUGgIB5kWOcW2t020m3U92rSgUS0QFaZCFE7aGZ6jnRhhWg60MsMDZaVmQNaKTXPdr6+rVsO7XGPWH09BrGCZ3NZmqPNQHibHUtwyhYDrhAk7IB5npWZp6GsfAh2wolPErRGJXK2SohlgRKTBKzz8qVXLS+w59LaXcja1AJWoktEEwM2hj4U4WnB4QA5aXKg9EqUSFIWd9egqV7EwpJt8SaCM2gXu2rlIV9k10VVoXwjlfTzH2ihUnkcGLmE41dWN0+64lDrimyhJTIRJUlWY6Akd3l4edF2fpAZSpTyMPSi8WkhTsjJrEmfeIMAxGsDXnVV7Ph5GdAubRR7ro1WhPiRIMeO/UUwDC7Z5vO0EKSryPoR18K027bFCANXx0yDx9x/iJvTnJHWebscQqYukXDasziVFRzfaKpzhWmypP5iHEcVh5L3sdqLd25H1zylZuRHcTp1V01JME0JxXglpJKknLMmB18qpOYRcMiWlpynkrT0nejjtnvEGME+p/sYr3iA+OWuDcdRYvuOusqedjIlTcJSEHKVaRuSkfCjdnibJeeuWmuzLupkhRCiSpUEbAq1jrSPd3d21r2KVAc0k/y/CrFldJecR2znZgwFkoKCkbwSNz0POp1OofVptcDng4MsLa1O5ZJxDjgWrKplKvPMD/AKCKDNsodhCGFBaiQmF5k6amZSIO+k0XNywpauzu8qJhGdsuadVr2Tr4Hzq6w0u2W1cSw6gKP1jajElKk95M7SeVWrTT1KF6QL2OxyZNwvarSFLZQGUJTmW6oguLAE5cx0Qk9B8aHrbIb7dKsyFKhaVGUiTvz0ri8LHZd9xxx46pAORKekDQaeM1OizWloLczLbPvokJMAjvDJv8aHZqQCNnSV2Ey1h89mnyrKrIWlAyozZB7szMeNZTYZZ7bImsygqFqK1EEKAGXIZMCOWXnAPjUpuFJhMpymO+rWQRy50BTcqESkhIUUwD724VJ8d6uLuUqyqAUDOgUCQAkKEfteNB1ulDjKsCPTMOu4p9P3hdTzUqSs6JiMsknlMb71BbPpSDlJX3soAIKt4kjkB05UKYuAEhQXqggGQQB1jqfOrDoQrKUqScuUAiEqOoUqNPd2ms1aUXgxlLtigqxzL2UqMIJKQPrNNDGu8QSPCiNsjOJCQBGxA566ChOHAr7x1jcTqQTsQNAKesOwlDaC64oIAlSlFXdA8Z2FZ+rtCHaOvlGKS1pyW494FtMDKpCvtA6eB+YpmwXDEspkgJA3JOnrOlLb3Err6iLINsNJkLfuCgazEpBJ0jwJ8qhTggdB9pxRx9JIJbaC1SegAnTwCQKG+nssUd620enUyxuUeFIR4avEv3t3coENQAFGdcsCZOuuWeVSsXaWGDc5S5c3Cvq0wcyiT3Uj9Wp/ZPqQhKfY7JGqivRxzzE8+m9QYQ4by5TcBsptWAUsE6Z1bZgNyAJ1228aszKN1h6Af26D7zyOQMDrLjWAXDiZfvnULOpS0G0oSOklJOnMzSdw5wqm4W+vtXO6shp3MDJk6kxrOlPXFuJdjaOKAlSvq0iY1XpPjAkxVS0a9isgAJcI0H6Tith8wPSh6TVXNUWPmcDgdPOGC5bmL9lxJ2bimbkgKQrLnGx5SelNFvchQlJBHIgzUNlaN2tsS9lVMrdJAMqOsfhS/guBuvqW+26bVpRltCROnUgmAKmzTVW+JeP7RtbiBho2pdrsLpPwu5vnFuoaLTqW1Ze0X3QSOQiuXMfu0XCbZxplLhgTnOXXxoB7OfnBHHvJNqR0Cq048EjMogJ6kwKV8Zev2SgqWyELWEEoBJTP7W9c8UcONptnHVuOuOJAOZStPLKNIryaBSwDN19INrQBxOsX4sHdSxmhSgkvFJyjrlO01W4h4ctm3rZaypSVrh0qKlZto28SPzNXsKcF/h/ZJypcQAAIGik6jTxrbTrV1b+y3KgzcNwJVyUNlJ6jyp6oLUcLxjIPr8xazLiX18GW6TNut62V+oslP7q5+E1y8xfoGUhi9a5pUMi48j3Z8jVX27ELQfXtpuWEjRxsDPHInWDp4UYwzGG7lvtGVT+kkwFJPQgGs+x9VR4nw6+v8A76iVUq3GcGJl/jfsmY9jcWp2LLnfYWDpAVyPkaA2XFfs7vaWwLaVH6y3MqQR1STt4elenvY2lMpcgp6GCD50GueHMNue8Gw0o65mVZN/1NUf6afp19DLtuQgH7iBspcnKGEcMxO3vmypowoAyg+8nz6jxFD7+2AMKMgdRoD1oC9wRd2qw7YvBwDlIQuI5pPcV8fSjONPKDAL4yuFIzoCgQDz1BI+dLmmutwaW3KfLzEXuTcviXmVbi5bUACQZ7uUGSTA51pYbBM6EdIOgFALXEw2ClOpBOmk/Gore7yrAJKR156606tTjpMgkZhQ4Oy5J7oJA1HdMnmVJiqTWAttq+sVmH6KlHWCPGDr1NC7i+IlQMwQJkHnA1FQPcXuJJyITM89TTVddx6GXBM54gXLy0IQEpQSkRPWN/MTTXw3cpWjsDEls6pMwDufOaQ7jGe0czFG+sHQBRmSPDXY0ZwS4ynMkZQQZUIOh/VQST8qNfSSgz5QyNt5MJ5irVWp2nrGk+sVlSoYECDpA1MydN6ynlPAk8RXF8Sqcs5CQCe8CdQD4davWToISAoEwSSSBB+G+tL9uCkSFEQdfwgazXarpZVKlAqJkkR8xVG0jFcjpIDt0zDSVJWQmeeZUGCfWKtqWQgdoUhJMpQBJPr11paSsySkAg6bT6kHapbm8kzlyiNO8Sn0MczQGpbOMxhdW2cxy4abQp05TExPkPCmTj29IZatmzBePeOkZQQADOwKvkK8/wCH7/snukxB5enKnDjDDFXVu060grW3KVBIlRQYUIA1MKHLr4VlvSBrFL9PL5jNbhqztE7t7W1YuAi2aN8+BITmSG24GpKjpM0eRdYqrcWVuPFSlqH+VIKZ9ap4QE2FmhJ7q1DM5KcpzHWCN9Ntf9lbFuLT9kgk8wrYdD0oJNl1hCKCB5n/AJxJAVFBY4jSrCxPaX9wbsjUIIysgdMmubWd4HhRbDsS7UgAAJA0G2nLTYacq8kONvOFPfEH7ulemcGsd3Ook6bnoPH8aBrtM6oDYcnyA6D7S9Fys3hEix9RuL63tR7rf1jkjmdtY1gfxUTWoOvqcWYYthoo7Fcd4+m1LOAYpneuXgQl19ZQgTohtOqlkk7AfeetX2f/ADBWRMpsWTB1guuDUgkGY2JPpRHq7oAHhVH/AD9z0lltOeIJ4rceu7dVxK27dK0paRk1XJjtFHMMqeQ0MmNqbsQe7KxUU6ZWgBHIkADbzq1jeHpuWFsA5QQMuXSFJ1QNvdkAR0oRg1wbhhyzeBS+hOVQI35BQncfnzompW5FIGAp5Ht5GHDFTzJbFxFnZtmM0gQButxWsfE1Xd4N7ZC3H1TdLIUkgnK2R7qB1HImhdzck2jBVoq3fSlem0GJgjUbU7quAPl8DsapqbrNOAU8ycmRuDn4i2h32ywUP8VI1G5C0fzg13jTna4YpZ3LYJjqI/P+1bvEi2vEvjRm47jg5B37JA8QPjVS/B9jvGBu2okAjdBIUD+HpR6iGZSvTOR9/L7GSz+Eyw5w2tpLdxZBKHQhOZrQId0BPQBUeQPzHN7xFbEBGIWy2Vx/iIJHiUrT+Bpgs7xJZbXmzAoSZ3mQDvzqRrE0kKBIgGCOXlBpEa1tx7xc4J5BwYPcAAMxfs8mXtMNuM4ElTCyVAjoJ1BoFfr7BaL23TlbWcr7Z1Cde9IA8z8PU7xLw62pKrm1hl9AzSk5EqA1VmA0mOfxoZYOB9LkpkXDOcidO0ToSNetaWnsSxdw5U8HPX7wFmQZnEuHuuN52QkhQBBCiJB16Uq2trft7MlY5QtJIHqRT9wU+XLNCTqW1KQZ8Dpznbr/AL480EnRZAkfDbpNBTVCktQy5wYvcXHiWKC8dvG099h0f5SfTSaE3fEfaKhfd398Eb+Br0y3fOUyYBMCen5Facw5gg6BU76A6/h6UZLtOpzswfaLvezLgmeQpeKFkpUDOkyNPGIrFYnIKSSN/HU+MV6He8N2i1GbdIEe+BlPnoZoK9wRbrEtOLROoEzp/mmn01NDdeIDwxTKtwNNhoR5ydI+VWR2ax32+8ftJg/yjzq7ccDPJPcdQrXY935660NusGuWiczK+ko723l/KmQyH6WnuDO3MLZEbk76mQR6UwYZhKUxkS2gxuTJ6idRSky6U6FRJH2YgjzmjmG4gMwKkgqEdPu6xQrRZ6zzKCcAw2EaDvJOnLasrTTuYBQSADsOnhWU6vQQuwQurhmyCVZWNuUkQdoOu9QHhawJGZBB0GhVv4GambxFQUUyBKp28fvq0rEI1EwBpmiZJHKubXVahTgtHKWqVSrrmCHOC7GCqFmAT3Vq/nr6VpvgSzO5dRpKRnJ0HMzt5Vfs70nMAAAiYjkPxkgmpXsWAjNMnRQTMk7+g6mpa/WeROIHYu/HSC2eBmfeS8tP6JBB38xvRdixUyClLyyUgEykbHTlrVw3QUE5T342305AbRvQm8fUFoJVuNuY5SaAtl93hY5hkrsUnYJWxrBX3R/fIjoQdfgaV7vge7QSrK2sHosg/Ain5i5SVJkknUA+G9SNZCpIJHPSTJJ3UYO1Hp11lHgK/pF3JZuYjYLwi7nBebcQkbKbShQPqFz/AKa9Axe4RZWC1JKgpSciJMKzqESBpECTpU1u72ao3J0nqB0HKoOIcC9u7FJdDbSM2cAd4zAGWdJgEeux2NLNWNRcrW+FRzHKa2RCccxC4L4Wcu1FxSii2BhRCoK+qEAAjkJJ2+7024u2mUoabhCR3UpGwjWt3CWm2g2kBKEQkQSIHhl50tHCHVStFwtO8IcSlYSFc596fWqu51zlmOFHQfvLGt60yoyTDWE4g44pWgiR8PSqXFDnY39m8JHaAtqI1BAOg36L+7xgrhFv2DeZ1TYSgarBITA5nNt8TS5bPJurg3zxIt2jlt0Ed5ZGwAkyZ1/MUPSoO8dh9IGPk+U94gg3dZLjTCYxFAMCAvbTMRqNev53NFLK7m2acUIKm0kDxIGv40KxhZ7P2dOt1eLlxI1LaPEcoGuv9Db4kuEMtJZTslKQN5AGk/Ci3jeiJ5k/pjEjJGT6S/cW6bq2W1PeIkHeFiSkiD1kep8ikWuNyH2npQ6tkoWlSY76OR13j5+FXeFsVhapM7TG0z/Wqv0mYOAtF037rndWEjZYE5yZ+0Dz5jqdT6FBXYaH+RIZ9ybxGvDXwbFhW47NO88t99fl86Xru9CTqkgArUSJgq2SKI4Y/lw62KeTYGh1ET+f6zSv7YHFrzDYaa+P6XKhUUg2P8mLalvCsfsCvg4jKsSlQKSNPd1TG/SlnBT7I97NcBWdtWZgzAUDpGaOY1863Y3aWyMvMjz8dPE86ZcQs7e9a7N095PuOJjMg6HukjaRqOdDV107MrfS36GHqPeoPWCuG7pNrcPWz47MuLztKI7pkajN6fKmXE2dJ5xoOVJl9wKtzKlWIBSE6JzMyQOn95r8aIWrItGOz7db6pJKl6AeASVGBp1NTqVpdxbW+WPUf5ltp27WEGOXC5WSYVlMRrOsDTbYHXxoizcrTsAmeojfnPKKVrm+JdUoDvczPLfbaKIjFyod4SROwjpuKNbW+BgTLBUHmH273vLCyBHu85Hh61Aq6ylIMgR5H08PCgK7zMoKVrKgdjpA6z41Jc3mYpPd0iAPu61UVMJDMvlGu1U2lCSYAAMAq3PIz1q326UIIJkjU84npSpa3RVOYJSNNeYG/wCFEWXM6TrmMwSVRpufM+VLW0knrKB8Sw/ZtvnvMocB6gT86D3fBdupR7JKmlaSUqMb7RqJopa3pBkJgkgAA9dBPwq6xcyYOivAAwf51Kaq+o4B4kqM85ialoMfVEklGkkCTzrK4xkjtl89d9Og8KyurRiVBhuZEl5eojUkCQnuwZOmkcqkuHnFHKPslJVEaGRp5xyoabgkZhKY2A+0RoJ6UQZUtAkrzE+6kAkwNfLc1mNUmzf5jyjNmpFijJ5lpkFBlSlJJ3SQI7xJGvWIG9at1kLKc2ijJAkkJJkT61E64s53FJOqRE9RMwJqTDlJUsBXaBRCQZ01gzmI0nwr1+pd6djAYHpIsBGMNmHW7lQIiNftHboB51W4gJKQmQsFUqEbADlpJisxFYQkiAnQCSdP6ChLmb3s4A3GnLp8xSekR1/irLsMpuDc+kKWrLjjadACIHOY+8TVZLh7Q92NwSDrM8+vlVG0fyqBCvfE95REaGI8at4ZaFREqT3RrEnUwe8rnzpgU3ah2c8ytbIw8ZxDVhcZpCElRTzOmunM1A7i2R4gBWWYI1Oup3iaH3rwSYQpR0nKmdZ3Mx12rgqBVrmC1czz08OUdaWOiO/aw69JdWXBG7mW7vEu8UyRIkEgH1H9aJYE/MQrfUzJPrP+1LIfC5AiZAK4kaQSNqO2VutCQokax8P9q9q6W0o2A4Jko9mQCeIQ+kEkYe5l1BUgK8pn+IClGwfu13DDGTslhADOcSlCIlTmUA949fnTyLZF0yplw91Y3B1SRqlQ8iAYpEtL64tcQZTcyMo7JJIAzNk5QQddCQD/AFr3Zz507IMblyYfUKQwJ6R5scKbtQopzLdc/vHle8o/ckeApb4gwtbxlLgVvCV90kdMyeXpRbiF1eaRPKOk0MbvlGUOEFQ5gaCT98UlQbge9JyfeeuxwnQRPUpduuHUKRrGaZTy1zAlP3U+YbdN3Fqpp1QyrG4VsQcyVDxBAoK6lKVd4FSZJzEjLsdI51y5hzMZmz2XTs9QfNFbF9ddiLYrYb2gVXuWwOQYZ7Bu1tUMBeeJ72WJKjJ0BOnLc0g4gqHDtBIOpjnV+4TcpSTAdQdSUTmjxQdfhNDlPNqEgggQDO494x6VOnoZCWY5z1impcPwBici6nX8degq23iy0ECVEgbT/KoglAT3dzAJMRFQuWoJzAjc/wC1EKo3URZS69DCieIHCNJ08ahu8XWoGTA2POhTtpqfHkDv5dau9oAnaRt0+NR3Na4KiT3rtwTOu0SNREHSSPw5yatvISR78TqepPlOgFBVXCAYkmTsNTV60snXDKGXFTOqhl8N1EaVdqz16QQHrJm3UyDlmQOoJ9Ryq6taUkJMEwdfwkVyxwzczmltuNtSr5AATUh4aBP1j6t47iAnU/tUF1Q9WkqcTm0uO8pX2dYEkyTHInUaVLYXZMJBAAUTr99E2uE7cJBWX1mY1Wfw5VpOAW6SB2GYZo1JPInWdKGWpPn+kgkSsLkAZ3FgEdFa/Ct2PE+U6KTAI3IMg9Tyo01g1u2BNu3tMBIP31NkYBhLLYMAxkST+Ypctpz1BMsGAinc3QcWpempncVupMTKA6sBIAnYaAekVlb6Y2iM7pXZQA0YG5M/GuGVkXDaBonKTHLlW6ykQP4h+8WSEXBC1+Sfvqay1Qk8ypRPiddayspK76TDr1gniDVCgdRvrrRDDjLCCdTJ381fyrKymKf5UZXoZp1hJLhyiQlIGmwJAMdKuWaAjMEDKMuw26fdWVlX0rHc0DZ9MFqeJvCknTJMeoH3VaSZWocgrasrKHqydwPtIr6mZcrIQYMQkx/rquH1ZgMyoyDSTWVlLDnr7x2qOPD4hIjSmF3UagGCCJAMGdxOxrKysKwkXHEeqGU5ijiijKj+sfuFBb1ZCgBp3wNPEVlZW5UBsX4ieslgICsgUJBOoO1T9mIToPej01rKyl5bS/WIKsj33Dzka+lCOMWUhptwABZWUlQGpHQ9a3WVpaYnvYpqvrPzB9kJVB1HT0qyyPq1Hnpr8Kysppupmeesx1ICZA1AkHoaqYUntXiHO8N4JMTHSsrKKv8ALJll6R4wy2QholCEpMHUJAq8syETz3rKysi4kk5gH6ydSQc3ht8Kq3J1HkKyspZek8Zy+o5k6n41fTrE9KysqvnPSC7WQUwfs1KtXunn1rKypXrLCJWKH61Xp9wrKysrp0+kRsT/2Q=="/>
          <p:cNvSpPr>
            <a:spLocks noChangeAspect="1" noChangeArrowheads="1"/>
          </p:cNvSpPr>
          <p:nvPr/>
        </p:nvSpPr>
        <p:spPr bwMode="auto">
          <a:xfrm>
            <a:off x="307975" y="-1477963"/>
            <a:ext cx="4524375" cy="34004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1347412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t>EDAD MEDIA</a:t>
            </a:r>
            <a:endParaRPr lang="es-MX" sz="4000" b="1" dirty="0"/>
          </a:p>
        </p:txBody>
      </p:sp>
      <p:sp>
        <p:nvSpPr>
          <p:cNvPr id="3" name="2 Marcador de contenido"/>
          <p:cNvSpPr>
            <a:spLocks noGrp="1"/>
          </p:cNvSpPr>
          <p:nvPr>
            <p:ph idx="1"/>
          </p:nvPr>
        </p:nvSpPr>
        <p:spPr>
          <a:xfrm>
            <a:off x="971600" y="2060848"/>
            <a:ext cx="7776864" cy="4104456"/>
          </a:xfrm>
        </p:spPr>
        <p:txBody>
          <a:bodyPr>
            <a:normAutofit/>
          </a:bodyPr>
          <a:lstStyle/>
          <a:p>
            <a:pPr algn="just"/>
            <a:r>
              <a:rPr lang="es-MX" b="1" dirty="0" smtClean="0"/>
              <a:t>Ocio: </a:t>
            </a:r>
            <a:r>
              <a:rPr lang="es-MX" dirty="0" smtClean="0"/>
              <a:t>significa pasar el tiempo sin hacer nada.</a:t>
            </a:r>
          </a:p>
          <a:p>
            <a:pPr algn="just"/>
            <a:r>
              <a:rPr lang="es-MX" dirty="0" smtClean="0"/>
              <a:t>El trabajo era concebido como una obligación moral.</a:t>
            </a:r>
          </a:p>
          <a:p>
            <a:pPr algn="just"/>
            <a:r>
              <a:rPr lang="es-MX" dirty="0" smtClean="0"/>
              <a:t>No existía el tiempo de ocio.</a:t>
            </a:r>
          </a:p>
          <a:p>
            <a:pPr algn="just"/>
            <a:endParaRPr lang="es-MX" dirty="0"/>
          </a:p>
          <a:p>
            <a:pPr algn="just"/>
            <a:endParaRPr lang="es-MX" dirty="0" smtClean="0"/>
          </a:p>
          <a:p>
            <a:pPr algn="just"/>
            <a:endParaRPr lang="es-MX" dirty="0"/>
          </a:p>
        </p:txBody>
      </p:sp>
      <p:pic>
        <p:nvPicPr>
          <p:cNvPr id="6" name="Picture 2" descr="http://static4.sobrehistoria.com/wp-content/uploads/2014/09/Epoca-dorada-feudalismo-600x4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573016"/>
            <a:ext cx="3482752" cy="27862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43608" y="3212976"/>
            <a:ext cx="6336704" cy="2554545"/>
          </a:xfrm>
          <a:prstGeom prst="rect">
            <a:avLst/>
          </a:prstGeom>
        </p:spPr>
        <p:txBody>
          <a:bodyPr wrap="square">
            <a:spAutoFit/>
          </a:bodyPr>
          <a:lstStyle/>
          <a:p>
            <a:pPr algn="just"/>
            <a:r>
              <a:rPr lang="es-MX" sz="3200" dirty="0"/>
              <a:t>Practicaban tiro al blanco, carreras de caballos, </a:t>
            </a:r>
            <a:r>
              <a:rPr lang="es-MX" sz="3200" dirty="0" smtClean="0"/>
              <a:t>esgrima, jugar ajedrez, pasear, competir en los torneos,</a:t>
            </a:r>
          </a:p>
          <a:p>
            <a:pPr algn="just"/>
            <a:r>
              <a:rPr lang="es-MX" sz="3200" dirty="0" smtClean="0"/>
              <a:t>El </a:t>
            </a:r>
            <a:r>
              <a:rPr lang="es-MX" sz="3200" dirty="0"/>
              <a:t>tiempo libre se ocupaba en la vida religiosa.</a:t>
            </a:r>
          </a:p>
        </p:txBody>
      </p:sp>
      <p:sp>
        <p:nvSpPr>
          <p:cNvPr id="3" name="Elipse 2"/>
          <p:cNvSpPr/>
          <p:nvPr/>
        </p:nvSpPr>
        <p:spPr>
          <a:xfrm>
            <a:off x="2915816" y="1412776"/>
            <a:ext cx="2808312"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SEÑORES FEUDALES,  BURGUESES</a:t>
            </a:r>
            <a:endParaRPr lang="es-MX" dirty="0"/>
          </a:p>
        </p:txBody>
      </p:sp>
    </p:spTree>
    <p:extLst>
      <p:ext uri="{BB962C8B-B14F-4D97-AF65-F5344CB8AC3E}">
        <p14:creationId xmlns:p14="http://schemas.microsoft.com/office/powerpoint/2010/main" val="13480305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404664"/>
            <a:ext cx="8219256" cy="5721499"/>
          </a:xfrm>
        </p:spPr>
        <p:txBody>
          <a:bodyPr/>
          <a:lstStyle/>
          <a:p>
            <a:r>
              <a:rPr lang="es-MX" dirty="0" smtClean="0"/>
              <a:t>Ocio popular= tiempo de descanso y fiesta organizado y controlado por la iglesia y el Sr. Feudal.</a:t>
            </a:r>
          </a:p>
          <a:p>
            <a:r>
              <a:rPr lang="es-MX" dirty="0" smtClean="0"/>
              <a:t>Inspirado por un espíritu lúdico( guerra, política, deporte, ciencia y religión).</a:t>
            </a:r>
            <a:endParaRPr lang="es-MX" dirty="0"/>
          </a:p>
        </p:txBody>
      </p:sp>
      <p:pic>
        <p:nvPicPr>
          <p:cNvPr id="4" name="Imagen 3"/>
          <p:cNvPicPr>
            <a:picLocks noChangeAspect="1"/>
          </p:cNvPicPr>
          <p:nvPr/>
        </p:nvPicPr>
        <p:blipFill>
          <a:blip r:embed="rId2"/>
          <a:stretch>
            <a:fillRect/>
          </a:stretch>
        </p:blipFill>
        <p:spPr>
          <a:xfrm>
            <a:off x="1259632" y="2636912"/>
            <a:ext cx="2343150" cy="1952625"/>
          </a:xfrm>
          <a:prstGeom prst="rect">
            <a:avLst/>
          </a:prstGeom>
        </p:spPr>
      </p:pic>
      <p:pic>
        <p:nvPicPr>
          <p:cNvPr id="3074" name="Picture 2" descr="Resultado de imagen para CLASE POBRE DE LA EDAD MED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492896"/>
            <a:ext cx="2409825"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92351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ovalada 1"/>
          <p:cNvSpPr/>
          <p:nvPr/>
        </p:nvSpPr>
        <p:spPr>
          <a:xfrm>
            <a:off x="2195736" y="1484784"/>
            <a:ext cx="4464496" cy="324036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DESDE EL GENESIS BIBLICO EL TIEMPO DE </a:t>
            </a:r>
            <a:r>
              <a:rPr lang="es-MX" sz="2000" b="1" dirty="0" smtClean="0">
                <a:solidFill>
                  <a:schemeClr val="tx1"/>
                </a:solidFill>
              </a:rPr>
              <a:t>DESCANSO</a:t>
            </a:r>
            <a:r>
              <a:rPr lang="es-MX" b="1" dirty="0" smtClean="0">
                <a:solidFill>
                  <a:schemeClr val="tx1"/>
                </a:solidFill>
              </a:rPr>
              <a:t> FUE ADOPTADO POR EL CREADOR</a:t>
            </a:r>
            <a:r>
              <a:rPr lang="es-MX" dirty="0" smtClean="0"/>
              <a:t>.</a:t>
            </a:r>
            <a:endParaRPr lang="es-MX" dirty="0"/>
          </a:p>
        </p:txBody>
      </p:sp>
    </p:spTree>
    <p:extLst>
      <p:ext uri="{BB962C8B-B14F-4D97-AF65-F5344CB8AC3E}">
        <p14:creationId xmlns:p14="http://schemas.microsoft.com/office/powerpoint/2010/main" val="5252837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404664"/>
            <a:ext cx="8219256" cy="5721499"/>
          </a:xfrm>
        </p:spPr>
        <p:txBody>
          <a:bodyPr/>
          <a:lstStyle/>
          <a:p>
            <a:r>
              <a:rPr lang="es-MX" dirty="0" smtClean="0"/>
              <a:t>Ocio ostentoso, invasión del lujo y del derroche ( prestigio y poder )</a:t>
            </a:r>
            <a:endParaRPr lang="es-MX" dirty="0"/>
          </a:p>
        </p:txBody>
      </p:sp>
      <p:pic>
        <p:nvPicPr>
          <p:cNvPr id="4" name="Imagen 3"/>
          <p:cNvPicPr>
            <a:picLocks noChangeAspect="1"/>
          </p:cNvPicPr>
          <p:nvPr/>
        </p:nvPicPr>
        <p:blipFill>
          <a:blip r:embed="rId2"/>
          <a:stretch>
            <a:fillRect/>
          </a:stretch>
        </p:blipFill>
        <p:spPr>
          <a:xfrm>
            <a:off x="1763688" y="1700808"/>
            <a:ext cx="2448272" cy="2664786"/>
          </a:xfrm>
          <a:prstGeom prst="rect">
            <a:avLst/>
          </a:prstGeom>
        </p:spPr>
      </p:pic>
      <p:pic>
        <p:nvPicPr>
          <p:cNvPr id="5" name="Imagen 4"/>
          <p:cNvPicPr>
            <a:picLocks noChangeAspect="1"/>
          </p:cNvPicPr>
          <p:nvPr/>
        </p:nvPicPr>
        <p:blipFill>
          <a:blip r:embed="rId3"/>
          <a:stretch>
            <a:fillRect/>
          </a:stretch>
        </p:blipFill>
        <p:spPr>
          <a:xfrm>
            <a:off x="4932040" y="1340768"/>
            <a:ext cx="1977008" cy="2491030"/>
          </a:xfrm>
          <a:prstGeom prst="rect">
            <a:avLst/>
          </a:prstGeom>
        </p:spPr>
      </p:pic>
      <p:pic>
        <p:nvPicPr>
          <p:cNvPr id="6" name="Imagen 5"/>
          <p:cNvPicPr>
            <a:picLocks noChangeAspect="1"/>
          </p:cNvPicPr>
          <p:nvPr/>
        </p:nvPicPr>
        <p:blipFill>
          <a:blip r:embed="rId4"/>
          <a:stretch>
            <a:fillRect/>
          </a:stretch>
        </p:blipFill>
        <p:spPr>
          <a:xfrm>
            <a:off x="4525888" y="4014890"/>
            <a:ext cx="2252464" cy="2099953"/>
          </a:xfrm>
          <a:prstGeom prst="rect">
            <a:avLst/>
          </a:prstGeom>
        </p:spPr>
      </p:pic>
    </p:spTree>
    <p:extLst>
      <p:ext uri="{BB962C8B-B14F-4D97-AF65-F5344CB8AC3E}">
        <p14:creationId xmlns:p14="http://schemas.microsoft.com/office/powerpoint/2010/main" val="806287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1026" name="Picture 2" descr="Fin del feudalis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980728"/>
            <a:ext cx="5715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8900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618519"/>
            <a:ext cx="7703094" cy="722250"/>
          </a:xfrm>
        </p:spPr>
        <p:txBody>
          <a:bodyPr/>
          <a:lstStyle/>
          <a:p>
            <a:r>
              <a:rPr lang="es-MX" dirty="0" smtClean="0"/>
              <a:t>BIBLIOGRAFIA</a:t>
            </a:r>
            <a:endParaRPr lang="es-MX" dirty="0"/>
          </a:p>
        </p:txBody>
      </p:sp>
      <p:sp>
        <p:nvSpPr>
          <p:cNvPr id="3" name="Marcador de contenido 2"/>
          <p:cNvSpPr>
            <a:spLocks noGrp="1"/>
          </p:cNvSpPr>
          <p:nvPr>
            <p:ph idx="1"/>
          </p:nvPr>
        </p:nvSpPr>
        <p:spPr>
          <a:xfrm>
            <a:off x="755576" y="1772817"/>
            <a:ext cx="7702624" cy="4018384"/>
          </a:xfrm>
        </p:spPr>
        <p:txBody>
          <a:bodyPr/>
          <a:lstStyle/>
          <a:p>
            <a:r>
              <a:rPr lang="es-MX" dirty="0" smtClean="0"/>
              <a:t>Guerrero Perla  (2011) Introducción al Estudio del Turismo.</a:t>
            </a:r>
          </a:p>
          <a:p>
            <a:r>
              <a:rPr lang="es-MX" dirty="0" err="1" smtClean="0"/>
              <a:t>Munné</a:t>
            </a:r>
            <a:r>
              <a:rPr lang="es-MX" dirty="0" smtClean="0"/>
              <a:t> </a:t>
            </a:r>
            <a:r>
              <a:rPr lang="es-MX" dirty="0" err="1" smtClean="0"/>
              <a:t>Frederic</a:t>
            </a:r>
            <a:r>
              <a:rPr lang="es-MX" dirty="0" smtClean="0"/>
              <a:t> (1999). Psicología del Tiempo Libre. Trillas.</a:t>
            </a:r>
          </a:p>
          <a:p>
            <a:r>
              <a:rPr lang="es-MX" dirty="0" err="1" smtClean="0"/>
              <a:t>Morfín</a:t>
            </a:r>
            <a:r>
              <a:rPr lang="es-MX" dirty="0" smtClean="0"/>
              <a:t> Ma. del Carmen (2003). Administración del Tiempo Libre.</a:t>
            </a:r>
          </a:p>
          <a:p>
            <a:r>
              <a:rPr lang="es-MX" dirty="0"/>
              <a:t>http://museodeljuego.org/wp-content/uploads/contenidos_0000000646_docu1.pdf</a:t>
            </a:r>
            <a:endParaRPr lang="es-MX" dirty="0" smtClean="0"/>
          </a:p>
          <a:p>
            <a:endParaRPr lang="es-MX" dirty="0"/>
          </a:p>
        </p:txBody>
      </p:sp>
    </p:spTree>
    <p:extLst>
      <p:ext uri="{BB962C8B-B14F-4D97-AF65-F5344CB8AC3E}">
        <p14:creationId xmlns:p14="http://schemas.microsoft.com/office/powerpoint/2010/main" val="29156352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GRAC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348880"/>
            <a:ext cx="3495675" cy="1304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280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3501008"/>
            <a:ext cx="7773338" cy="1596177"/>
          </a:xfrm>
        </p:spPr>
        <p:txBody>
          <a:bodyPr>
            <a:normAutofit fontScale="90000"/>
          </a:bodyPr>
          <a:lstStyle/>
          <a:p>
            <a:r>
              <a:rPr lang="es-MX" dirty="0" smtClean="0"/>
              <a:t>DIOS CREÓ EL MUNDO EN 6 DIAS Y DESCANSO EL SÉPTIMO; EL TIEMPO LIBRE ES UNA RECOMPENSA A  LA QUE SE TIENE DERECHO LUEGO DE HABER TRABAJADO. </a:t>
            </a:r>
            <a:endParaRPr lang="es-MX" dirty="0"/>
          </a:p>
        </p:txBody>
      </p:sp>
      <p:pic>
        <p:nvPicPr>
          <p:cNvPr id="3074" name="Picture 2" descr="Resultado de imagen para bibl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532013"/>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561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618519"/>
            <a:ext cx="7487070" cy="722250"/>
          </a:xfrm>
        </p:spPr>
        <p:txBody>
          <a:bodyPr/>
          <a:lstStyle/>
          <a:p>
            <a:r>
              <a:rPr lang="es-MX" dirty="0" smtClean="0"/>
              <a:t>Del hombre </a:t>
            </a:r>
            <a:r>
              <a:rPr lang="es-MX" dirty="0"/>
              <a:t>primitivo</a:t>
            </a:r>
          </a:p>
        </p:txBody>
      </p:sp>
      <p:pic>
        <p:nvPicPr>
          <p:cNvPr id="4098" name="Picture 2" descr="http://1.bp.blogspot.com/-Sv_lEUtHNtE/VW01-8V4DLI/AAAAAAAARuM/HdchnlwaVXw/s1600/caveman_finding_lunch.gif"/>
          <p:cNvPicPr>
            <a:picLocks noGrp="1" noChangeAspect="1" noChangeArrowheads="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2476500" cy="3714750"/>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derecha 3"/>
          <p:cNvSpPr/>
          <p:nvPr/>
        </p:nvSpPr>
        <p:spPr>
          <a:xfrm>
            <a:off x="3475400" y="2024844"/>
            <a:ext cx="145664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derecha 4"/>
          <p:cNvSpPr/>
          <p:nvPr/>
        </p:nvSpPr>
        <p:spPr>
          <a:xfrm>
            <a:off x="3494298" y="3486175"/>
            <a:ext cx="145664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5309519" y="1916832"/>
            <a:ext cx="259228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Necesidades Biológicas </a:t>
            </a:r>
            <a:endParaRPr lang="es-MX" b="1" dirty="0">
              <a:solidFill>
                <a:schemeClr val="tx1"/>
              </a:solidFill>
            </a:endParaRPr>
          </a:p>
        </p:txBody>
      </p:sp>
      <p:sp>
        <p:nvSpPr>
          <p:cNvPr id="7" name="Rectángulo 6"/>
          <p:cNvSpPr/>
          <p:nvPr/>
        </p:nvSpPr>
        <p:spPr>
          <a:xfrm>
            <a:off x="5341301" y="3414167"/>
            <a:ext cx="2592288"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Necesidades Materiales</a:t>
            </a:r>
            <a:endParaRPr lang="es-MX" b="1" dirty="0">
              <a:solidFill>
                <a:schemeClr val="tx1"/>
              </a:solidFill>
            </a:endParaRPr>
          </a:p>
        </p:txBody>
      </p:sp>
      <p:sp>
        <p:nvSpPr>
          <p:cNvPr id="9" name="Flecha derecha 8"/>
          <p:cNvSpPr/>
          <p:nvPr/>
        </p:nvSpPr>
        <p:spPr>
          <a:xfrm>
            <a:off x="3469481" y="4731482"/>
            <a:ext cx="145664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5344104" y="4659474"/>
            <a:ext cx="2592288"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Necesidades Espirituales</a:t>
            </a:r>
            <a:endParaRPr lang="es-MX" b="1" dirty="0">
              <a:solidFill>
                <a:schemeClr val="tx1"/>
              </a:solidFill>
            </a:endParaRPr>
          </a:p>
        </p:txBody>
      </p:sp>
    </p:spTree>
    <p:extLst>
      <p:ext uri="{BB962C8B-B14F-4D97-AF65-F5344CB8AC3E}">
        <p14:creationId xmlns:p14="http://schemas.microsoft.com/office/powerpoint/2010/main" val="1119936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endParaRPr lang="es-MX" dirty="0" smtClean="0"/>
          </a:p>
          <a:p>
            <a:endParaRPr lang="es-MX" dirty="0"/>
          </a:p>
          <a:p>
            <a:endParaRPr lang="es-MX" dirty="0" smtClean="0"/>
          </a:p>
          <a:p>
            <a:endParaRPr lang="es-MX" dirty="0"/>
          </a:p>
          <a:p>
            <a:r>
              <a:rPr lang="es-MX" dirty="0" smtClean="0"/>
              <a:t>Necesidades biológicas</a:t>
            </a:r>
            <a:endParaRPr lang="es-MX" dirty="0"/>
          </a:p>
        </p:txBody>
      </p:sp>
      <p:sp>
        <p:nvSpPr>
          <p:cNvPr id="4" name="Marcador de texto 3"/>
          <p:cNvSpPr>
            <a:spLocks noGrp="1"/>
          </p:cNvSpPr>
          <p:nvPr>
            <p:ph type="body" sz="half" idx="15"/>
          </p:nvPr>
        </p:nvSpPr>
        <p:spPr/>
        <p:txBody>
          <a:bodyPr/>
          <a:lstStyle/>
          <a:p>
            <a:endParaRPr lang="es-MX" dirty="0"/>
          </a:p>
        </p:txBody>
      </p:sp>
      <p:sp>
        <p:nvSpPr>
          <p:cNvPr id="5" name="Marcador de texto 4"/>
          <p:cNvSpPr>
            <a:spLocks noGrp="1"/>
          </p:cNvSpPr>
          <p:nvPr>
            <p:ph type="body" sz="quarter" idx="3"/>
          </p:nvPr>
        </p:nvSpPr>
        <p:spPr/>
        <p:txBody>
          <a:bodyPr/>
          <a:lstStyle/>
          <a:p>
            <a:r>
              <a:rPr lang="es-MX" dirty="0" smtClean="0"/>
              <a:t>NECESIDADES MATERIALES</a:t>
            </a:r>
            <a:endParaRPr lang="es-MX" dirty="0"/>
          </a:p>
        </p:txBody>
      </p:sp>
      <p:sp>
        <p:nvSpPr>
          <p:cNvPr id="6" name="Marcador de texto 5"/>
          <p:cNvSpPr>
            <a:spLocks noGrp="1"/>
          </p:cNvSpPr>
          <p:nvPr>
            <p:ph type="body" sz="half" idx="16"/>
          </p:nvPr>
        </p:nvSpPr>
        <p:spPr>
          <a:xfrm>
            <a:off x="3331012" y="2943356"/>
            <a:ext cx="2476921" cy="3293956"/>
          </a:xfrm>
        </p:spPr>
        <p:txBody>
          <a:bodyPr/>
          <a:lstStyle/>
          <a:p>
            <a:endParaRPr lang="es-MX" dirty="0"/>
          </a:p>
          <a:p>
            <a:endParaRPr lang="es-MX" dirty="0"/>
          </a:p>
          <a:p>
            <a:endParaRPr lang="es-MX" dirty="0"/>
          </a:p>
          <a:p>
            <a:endParaRPr lang="es-MX" dirty="0"/>
          </a:p>
          <a:p>
            <a:endParaRPr lang="es-MX" dirty="0"/>
          </a:p>
        </p:txBody>
      </p:sp>
      <p:sp>
        <p:nvSpPr>
          <p:cNvPr id="7" name="Marcador de texto 6"/>
          <p:cNvSpPr>
            <a:spLocks noGrp="1"/>
          </p:cNvSpPr>
          <p:nvPr>
            <p:ph type="body" sz="quarter" idx="13"/>
          </p:nvPr>
        </p:nvSpPr>
        <p:spPr/>
        <p:txBody>
          <a:bodyPr/>
          <a:lstStyle/>
          <a:p>
            <a:endParaRPr lang="es-MX" dirty="0" smtClean="0"/>
          </a:p>
          <a:p>
            <a:endParaRPr lang="es-MX" dirty="0"/>
          </a:p>
          <a:p>
            <a:r>
              <a:rPr lang="es-MX" dirty="0" smtClean="0"/>
              <a:t> </a:t>
            </a:r>
          </a:p>
          <a:p>
            <a:r>
              <a:rPr lang="es-MX" dirty="0" smtClean="0"/>
              <a:t>Necesidades espirituales</a:t>
            </a:r>
            <a:endParaRPr lang="es-MX" dirty="0"/>
          </a:p>
        </p:txBody>
      </p:sp>
      <p:sp>
        <p:nvSpPr>
          <p:cNvPr id="8" name="Marcador de texto 7"/>
          <p:cNvSpPr>
            <a:spLocks noGrp="1"/>
          </p:cNvSpPr>
          <p:nvPr>
            <p:ph type="body" sz="half" idx="17"/>
          </p:nvPr>
        </p:nvSpPr>
        <p:spPr>
          <a:xfrm>
            <a:off x="13287743" y="7062348"/>
            <a:ext cx="1102680" cy="2178571"/>
          </a:xfrm>
        </p:spPr>
        <p:txBody>
          <a:bodyPr/>
          <a:lstStyle/>
          <a:p>
            <a:endParaRPr lang="es-MX" dirty="0"/>
          </a:p>
        </p:txBody>
      </p:sp>
      <p:pic>
        <p:nvPicPr>
          <p:cNvPr id="9" name="Picture 10" descr="Resultado de imagen para herramientas de caza del hombre primi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684" y="3162427"/>
            <a:ext cx="1838325" cy="24765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descubriramerica.files.wordpress.com/2007/09/180px-feuerreiben.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019554"/>
            <a:ext cx="17145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2.bp.blogspot.com/-cHQN1Qhagv0/UIP0AO52GzI/AAAAAAAAAGg/avHmMR1lg98/s1600/fogata_de_hombres4.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921120" y="4400678"/>
            <a:ext cx="1576100" cy="16104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ceremonias de sacrificios  antigu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9999" y="3501008"/>
            <a:ext cx="2178671"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14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3.bp.blogspot.com/-nu59jGUYWNY/UZfy_wiqPOI/AAAAAAAAAA0/3BWUnJHP4hk/s1600/0006483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620688"/>
            <a:ext cx="2960018" cy="19044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utoriamanuelfranco.weebly.com/uploads/1/2/4/8/12484285/9300144.jpg?39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000452"/>
            <a:ext cx="3024336" cy="192945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3.bp.blogspot.com/-X-JeXlqY1VU/VM-lltSHr_I/AAAAAAAAAp0/YwydXTOctPI/s1600/scal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95736" y="3573016"/>
            <a:ext cx="3901933" cy="2198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069469"/>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3624</TotalTime>
  <Words>1252</Words>
  <Application>Microsoft Office PowerPoint</Application>
  <PresentationFormat>Presentación en pantalla (4:3)</PresentationFormat>
  <Paragraphs>199</Paragraphs>
  <Slides>53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53</vt:i4>
      </vt:variant>
    </vt:vector>
  </HeadingPairs>
  <TitlesOfParts>
    <vt:vector size="57" baseType="lpstr">
      <vt:lpstr>Arial</vt:lpstr>
      <vt:lpstr>Century Gothic</vt:lpstr>
      <vt:lpstr>Wingdings 3</vt:lpstr>
      <vt:lpstr>Espiral</vt:lpstr>
      <vt:lpstr>Universidad Autónoma de Estado de México.  Facultad de Turismo y Gastronomía</vt:lpstr>
      <vt:lpstr>Dimensión histórica del tiempo libre y el ocio. </vt:lpstr>
      <vt:lpstr>Tiempo Libre</vt:lpstr>
      <vt:lpstr>Presentación de PowerPoint</vt:lpstr>
      <vt:lpstr>Presentación de PowerPoint</vt:lpstr>
      <vt:lpstr>DIOS CREÓ EL MUNDO EN 6 DIAS Y DESCANSO EL SÉPTIMO; EL TIEMPO LIBRE ES UNA RECOMPENSA A  LA QUE SE TIENE DERECHO LUEGO DE HABER TRABAJADO. </vt:lpstr>
      <vt:lpstr>Del hombre primitivo</vt:lpstr>
      <vt:lpstr>Presentación de PowerPoint</vt:lpstr>
      <vt:lpstr>Presentación de PowerPoint</vt:lpstr>
      <vt:lpstr>Presentación de PowerPoint</vt:lpstr>
      <vt:lpstr>El ocio fue una actividad colectiva</vt:lpstr>
      <vt:lpstr>Presentación de PowerPoint</vt:lpstr>
      <vt:lpstr>EL OCIO EN EGIPTO</vt:lpstr>
      <vt:lpstr>Presentación de PowerPoint</vt:lpstr>
      <vt:lpstr>Presentación de PowerPoint</vt:lpstr>
      <vt:lpstr>Presentación de PowerPoint</vt:lpstr>
      <vt:lpstr>OCIO EN ROMA</vt:lpstr>
      <vt:lpstr>Presentación de PowerPoint</vt:lpstr>
      <vt:lpstr>OTIUM</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Grecia Skholé  ETIMOLOGICAMENTE: PARAR O CESAR</vt:lpstr>
      <vt:lpstr>Presentación de PowerPoint</vt:lpstr>
      <vt:lpstr>Presentación de PowerPoint</vt:lpstr>
      <vt:lpstr>Teoría Griega</vt:lpstr>
      <vt:lpstr>Presentación de PowerPoint</vt:lpstr>
      <vt:lpstr>Presentación de PowerPoint</vt:lpstr>
      <vt:lpstr>Presentación de PowerPoint</vt:lpstr>
      <vt:lpstr>Aristóteles </vt:lpstr>
      <vt:lpstr>Presentación de PowerPoint</vt:lpstr>
      <vt:lpstr>Presentación de PowerPoint</vt:lpstr>
      <vt:lpstr>Presentación de PowerPoint</vt:lpstr>
      <vt:lpstr>Presentación de PowerPoint</vt:lpstr>
      <vt:lpstr>Presentación de PowerPoint</vt:lpstr>
      <vt:lpstr>Presentación de PowerPoint</vt:lpstr>
      <vt:lpstr>EDAD MEDIA</vt:lpstr>
      <vt:lpstr>Presentación de PowerPoint</vt:lpstr>
      <vt:lpstr>EDAD MEDIA</vt:lpstr>
      <vt:lpstr>Presentación de PowerPoint</vt:lpstr>
      <vt:lpstr>Presentación de PowerPoint</vt:lpstr>
      <vt:lpstr>Presentación de PowerPoint</vt:lpstr>
      <vt:lpstr>Presentación de PowerPoint</vt:lpstr>
      <vt:lpstr>BIBLIOGRAFIA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OCIO</dc:title>
  <dc:creator>Fac Turismo</dc:creator>
  <cp:lastModifiedBy>MaribelG</cp:lastModifiedBy>
  <cp:revision>101</cp:revision>
  <dcterms:created xsi:type="dcterms:W3CDTF">2015-02-24T19:10:42Z</dcterms:created>
  <dcterms:modified xsi:type="dcterms:W3CDTF">2016-10-11T15:07:46Z</dcterms:modified>
</cp:coreProperties>
</file>