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handoutMasterIdLst>
    <p:handoutMasterId r:id="rId35"/>
  </p:handoutMasterIdLst>
  <p:sldIdLst>
    <p:sldId id="256" r:id="rId2"/>
    <p:sldId id="312" r:id="rId3"/>
    <p:sldId id="323" r:id="rId4"/>
    <p:sldId id="314" r:id="rId5"/>
    <p:sldId id="315" r:id="rId6"/>
    <p:sldId id="259" r:id="rId7"/>
    <p:sldId id="313" r:id="rId8"/>
    <p:sldId id="260" r:id="rId9"/>
    <p:sldId id="261" r:id="rId10"/>
    <p:sldId id="258" r:id="rId11"/>
    <p:sldId id="262" r:id="rId12"/>
    <p:sldId id="263" r:id="rId13"/>
    <p:sldId id="264" r:id="rId14"/>
    <p:sldId id="265" r:id="rId15"/>
    <p:sldId id="266" r:id="rId16"/>
    <p:sldId id="267" r:id="rId17"/>
    <p:sldId id="268" r:id="rId18"/>
    <p:sldId id="269" r:id="rId19"/>
    <p:sldId id="270" r:id="rId20"/>
    <p:sldId id="322" r:id="rId21"/>
    <p:sldId id="271" r:id="rId22"/>
    <p:sldId id="272" r:id="rId23"/>
    <p:sldId id="317" r:id="rId24"/>
    <p:sldId id="273" r:id="rId25"/>
    <p:sldId id="316" r:id="rId26"/>
    <p:sldId id="274" r:id="rId27"/>
    <p:sldId id="277" r:id="rId28"/>
    <p:sldId id="275" r:id="rId29"/>
    <p:sldId id="318" r:id="rId30"/>
    <p:sldId id="276" r:id="rId31"/>
    <p:sldId id="320" r:id="rId32"/>
    <p:sldId id="324" r:id="rId33"/>
  </p:sldIdLst>
  <p:sldSz cx="9144000" cy="6858000" type="screen4x3"/>
  <p:notesSz cx="7053263"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242" y="198"/>
      </p:cViewPr>
      <p:guideLst>
        <p:guide orient="horz" pos="2160"/>
        <p:guide pos="2880"/>
      </p:guideLst>
    </p:cSldViewPr>
  </p:slideViewPr>
  <p:notesTextViewPr>
    <p:cViewPr>
      <p:scale>
        <a:sx n="1" d="1"/>
        <a:sy n="1" d="1"/>
      </p:scale>
      <p:origin x="0" y="0"/>
    </p:cViewPr>
  </p:notesTextViewPr>
  <p:sorterViewPr>
    <p:cViewPr>
      <p:scale>
        <a:sx n="100" d="100"/>
        <a:sy n="100" d="100"/>
      </p:scale>
      <p:origin x="0" y="390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75242B-59D3-4EC8-944E-EC2E4D27A46E}" type="doc">
      <dgm:prSet loTypeId="urn:microsoft.com/office/officeart/2008/layout/LinedList" loCatId="list" qsTypeId="urn:microsoft.com/office/officeart/2005/8/quickstyle/simple1" qsCatId="simple" csTypeId="urn:microsoft.com/office/officeart/2005/8/colors/colorful3" csCatId="colorful" phldr="1"/>
      <dgm:spPr/>
      <dgm:t>
        <a:bodyPr/>
        <a:lstStyle/>
        <a:p>
          <a:endParaRPr lang="es-MX"/>
        </a:p>
      </dgm:t>
    </dgm:pt>
    <dgm:pt modelId="{3D4A5B59-9F60-46B7-B441-30D93AEFB776}">
      <dgm:prSet phldrT="[Texto]"/>
      <dgm:spPr/>
      <dgm:t>
        <a:bodyPr/>
        <a:lstStyle/>
        <a:p>
          <a:r>
            <a:rPr lang="es-MX" dirty="0" smtClean="0"/>
            <a:t>Determinar si la atracción física, la confianza, la proximidad física, el reforzamiento de la autoestima y la similitud tienen una influencia importante en el desarrollo del noviazgo entre jóvenes catalanes </a:t>
          </a:r>
          <a:endParaRPr lang="es-MX" dirty="0"/>
        </a:p>
      </dgm:t>
    </dgm:pt>
    <dgm:pt modelId="{D9BBE556-64F6-4E78-BAEB-D40589F46838}" type="parTrans" cxnId="{DC7244F1-1799-41CB-BD49-7EFA4F9F0A33}">
      <dgm:prSet/>
      <dgm:spPr/>
      <dgm:t>
        <a:bodyPr/>
        <a:lstStyle/>
        <a:p>
          <a:endParaRPr lang="es-MX"/>
        </a:p>
      </dgm:t>
    </dgm:pt>
    <dgm:pt modelId="{2863FD5D-F0BE-4B23-8901-492E45189953}" type="sibTrans" cxnId="{DC7244F1-1799-41CB-BD49-7EFA4F9F0A33}">
      <dgm:prSet/>
      <dgm:spPr/>
      <dgm:t>
        <a:bodyPr/>
        <a:lstStyle/>
        <a:p>
          <a:endParaRPr lang="es-MX"/>
        </a:p>
      </dgm:t>
    </dgm:pt>
    <dgm:pt modelId="{7B880A46-4F63-4FF7-9006-F55BC07F22CC}">
      <dgm:prSet phldrT="[Texto]"/>
      <dgm:spPr/>
      <dgm:t>
        <a:bodyPr/>
        <a:lstStyle/>
        <a:p>
          <a:r>
            <a:rPr lang="es-MX" dirty="0" smtClean="0"/>
            <a:t>Evaluar cuáles de los factores mencionados tienen mayor importancia en el desarrollo del noviazgo entre jóvenes catalanes</a:t>
          </a:r>
          <a:endParaRPr lang="es-MX" dirty="0"/>
        </a:p>
      </dgm:t>
    </dgm:pt>
    <dgm:pt modelId="{8F30FBA1-A016-4928-AEFB-FD97BC0B1F72}" type="parTrans" cxnId="{D74EB032-DF2C-4B2D-933E-5EF721FD2BC5}">
      <dgm:prSet/>
      <dgm:spPr/>
      <dgm:t>
        <a:bodyPr/>
        <a:lstStyle/>
        <a:p>
          <a:endParaRPr lang="es-MX"/>
        </a:p>
      </dgm:t>
    </dgm:pt>
    <dgm:pt modelId="{C88DAFFB-576D-46B8-BA27-259A9932BF1E}" type="sibTrans" cxnId="{D74EB032-DF2C-4B2D-933E-5EF721FD2BC5}">
      <dgm:prSet/>
      <dgm:spPr/>
      <dgm:t>
        <a:bodyPr/>
        <a:lstStyle/>
        <a:p>
          <a:endParaRPr lang="es-MX"/>
        </a:p>
      </dgm:t>
    </dgm:pt>
    <dgm:pt modelId="{0017E6D0-85A6-4513-B33E-1703A4060A4E}">
      <dgm:prSet phldrT="[Texto]"/>
      <dgm:spPr/>
      <dgm:t>
        <a:bodyPr/>
        <a:lstStyle/>
        <a:p>
          <a:r>
            <a:rPr lang="es-MX" dirty="0" smtClean="0"/>
            <a:t>Analizar si hay o no diferencias entre los hombre y las mujeres respecto de la importancia atribuida a cada uno de los factores mencionados</a:t>
          </a:r>
          <a:endParaRPr lang="es-MX" dirty="0"/>
        </a:p>
      </dgm:t>
    </dgm:pt>
    <dgm:pt modelId="{2BEF3A08-25B7-40AE-946D-697212299662}" type="parTrans" cxnId="{3D957243-6045-4504-8EE2-04E2FAA39E96}">
      <dgm:prSet/>
      <dgm:spPr/>
      <dgm:t>
        <a:bodyPr/>
        <a:lstStyle/>
        <a:p>
          <a:endParaRPr lang="es-MX"/>
        </a:p>
      </dgm:t>
    </dgm:pt>
    <dgm:pt modelId="{F20E33B4-316E-4AA0-AC30-EEED0AC92EDD}" type="sibTrans" cxnId="{3D957243-6045-4504-8EE2-04E2FAA39E96}">
      <dgm:prSet/>
      <dgm:spPr/>
      <dgm:t>
        <a:bodyPr/>
        <a:lstStyle/>
        <a:p>
          <a:endParaRPr lang="es-MX"/>
        </a:p>
      </dgm:t>
    </dgm:pt>
    <dgm:pt modelId="{63EE30EB-D576-43B8-9D4F-9CB1DE2D401F}">
      <dgm:prSet phldrT="[Texto]"/>
      <dgm:spPr/>
      <dgm:t>
        <a:bodyPr/>
        <a:lstStyle/>
        <a:p>
          <a:r>
            <a:rPr lang="es-MX" dirty="0" smtClean="0"/>
            <a:t>Analizar si hay o no diferencias entre las parejas de novios de distintas edades, en relación con la importancia asignada a cada uno de los factores</a:t>
          </a:r>
          <a:endParaRPr lang="es-MX" dirty="0"/>
        </a:p>
      </dgm:t>
    </dgm:pt>
    <dgm:pt modelId="{71A8C3D5-D3CB-47AB-A6EE-17217527A80A}" type="parTrans" cxnId="{C98D05C7-A718-455D-9C89-7FAF252AFF27}">
      <dgm:prSet/>
      <dgm:spPr/>
      <dgm:t>
        <a:bodyPr/>
        <a:lstStyle/>
        <a:p>
          <a:endParaRPr lang="es-MX"/>
        </a:p>
      </dgm:t>
    </dgm:pt>
    <dgm:pt modelId="{1EEBA19B-1BE8-4D43-8F8D-C2A5D8C6B537}" type="sibTrans" cxnId="{C98D05C7-A718-455D-9C89-7FAF252AFF27}">
      <dgm:prSet/>
      <dgm:spPr/>
      <dgm:t>
        <a:bodyPr/>
        <a:lstStyle/>
        <a:p>
          <a:endParaRPr lang="es-MX"/>
        </a:p>
      </dgm:t>
    </dgm:pt>
    <dgm:pt modelId="{A89C50A5-1097-4885-AC17-9ED372911B7A}" type="pres">
      <dgm:prSet presAssocID="{FF75242B-59D3-4EC8-944E-EC2E4D27A46E}" presName="vert0" presStyleCnt="0">
        <dgm:presLayoutVars>
          <dgm:dir/>
          <dgm:animOne val="branch"/>
          <dgm:animLvl val="lvl"/>
        </dgm:presLayoutVars>
      </dgm:prSet>
      <dgm:spPr/>
      <dgm:t>
        <a:bodyPr/>
        <a:lstStyle/>
        <a:p>
          <a:endParaRPr lang="es-MX"/>
        </a:p>
      </dgm:t>
    </dgm:pt>
    <dgm:pt modelId="{014C90A8-8CC8-4688-AE41-6CDBF6030F93}" type="pres">
      <dgm:prSet presAssocID="{3D4A5B59-9F60-46B7-B441-30D93AEFB776}" presName="thickLine" presStyleLbl="alignNode1" presStyleIdx="0" presStyleCnt="4"/>
      <dgm:spPr/>
    </dgm:pt>
    <dgm:pt modelId="{1F007226-A35D-4AA6-870A-2C97BECC306B}" type="pres">
      <dgm:prSet presAssocID="{3D4A5B59-9F60-46B7-B441-30D93AEFB776}" presName="horz1" presStyleCnt="0"/>
      <dgm:spPr/>
    </dgm:pt>
    <dgm:pt modelId="{4AA3F408-544A-4B9B-8DB4-636496698361}" type="pres">
      <dgm:prSet presAssocID="{3D4A5B59-9F60-46B7-B441-30D93AEFB776}" presName="tx1" presStyleLbl="revTx" presStyleIdx="0" presStyleCnt="4"/>
      <dgm:spPr/>
      <dgm:t>
        <a:bodyPr/>
        <a:lstStyle/>
        <a:p>
          <a:endParaRPr lang="es-MX"/>
        </a:p>
      </dgm:t>
    </dgm:pt>
    <dgm:pt modelId="{9E5D09BA-64FC-4DB1-A05F-9C6D55747CA5}" type="pres">
      <dgm:prSet presAssocID="{3D4A5B59-9F60-46B7-B441-30D93AEFB776}" presName="vert1" presStyleCnt="0"/>
      <dgm:spPr/>
    </dgm:pt>
    <dgm:pt modelId="{8EBA046E-8205-4565-9E93-0DE31A172AF4}" type="pres">
      <dgm:prSet presAssocID="{7B880A46-4F63-4FF7-9006-F55BC07F22CC}" presName="thickLine" presStyleLbl="alignNode1" presStyleIdx="1" presStyleCnt="4"/>
      <dgm:spPr/>
    </dgm:pt>
    <dgm:pt modelId="{4997F9BA-6563-47D0-84FF-DC99F9798D7B}" type="pres">
      <dgm:prSet presAssocID="{7B880A46-4F63-4FF7-9006-F55BC07F22CC}" presName="horz1" presStyleCnt="0"/>
      <dgm:spPr/>
    </dgm:pt>
    <dgm:pt modelId="{E6AF273F-BCCC-41EC-ACA0-04CBF87125BB}" type="pres">
      <dgm:prSet presAssocID="{7B880A46-4F63-4FF7-9006-F55BC07F22CC}" presName="tx1" presStyleLbl="revTx" presStyleIdx="1" presStyleCnt="4"/>
      <dgm:spPr/>
      <dgm:t>
        <a:bodyPr/>
        <a:lstStyle/>
        <a:p>
          <a:endParaRPr lang="es-MX"/>
        </a:p>
      </dgm:t>
    </dgm:pt>
    <dgm:pt modelId="{6B53B540-1B83-46B6-BF59-7B0559C88308}" type="pres">
      <dgm:prSet presAssocID="{7B880A46-4F63-4FF7-9006-F55BC07F22CC}" presName="vert1" presStyleCnt="0"/>
      <dgm:spPr/>
    </dgm:pt>
    <dgm:pt modelId="{1B3F7C0D-EBB2-4D38-89F6-0E057CCA26AF}" type="pres">
      <dgm:prSet presAssocID="{0017E6D0-85A6-4513-B33E-1703A4060A4E}" presName="thickLine" presStyleLbl="alignNode1" presStyleIdx="2" presStyleCnt="4"/>
      <dgm:spPr/>
    </dgm:pt>
    <dgm:pt modelId="{3C8C01C7-54AD-4A0D-9E63-8F585AADCB47}" type="pres">
      <dgm:prSet presAssocID="{0017E6D0-85A6-4513-B33E-1703A4060A4E}" presName="horz1" presStyleCnt="0"/>
      <dgm:spPr/>
    </dgm:pt>
    <dgm:pt modelId="{B0C8312F-67A4-41EE-872C-8C8D451A7D1D}" type="pres">
      <dgm:prSet presAssocID="{0017E6D0-85A6-4513-B33E-1703A4060A4E}" presName="tx1" presStyleLbl="revTx" presStyleIdx="2" presStyleCnt="4"/>
      <dgm:spPr/>
      <dgm:t>
        <a:bodyPr/>
        <a:lstStyle/>
        <a:p>
          <a:endParaRPr lang="es-MX"/>
        </a:p>
      </dgm:t>
    </dgm:pt>
    <dgm:pt modelId="{1972FC57-E6B2-4B3B-9FDA-9BCD07E8EF7B}" type="pres">
      <dgm:prSet presAssocID="{0017E6D0-85A6-4513-B33E-1703A4060A4E}" presName="vert1" presStyleCnt="0"/>
      <dgm:spPr/>
    </dgm:pt>
    <dgm:pt modelId="{1C5B7CB1-FB91-41DF-810D-9DC24240D86A}" type="pres">
      <dgm:prSet presAssocID="{63EE30EB-D576-43B8-9D4F-9CB1DE2D401F}" presName="thickLine" presStyleLbl="alignNode1" presStyleIdx="3" presStyleCnt="4"/>
      <dgm:spPr/>
    </dgm:pt>
    <dgm:pt modelId="{A707FD60-742F-4863-89B4-D2D610BC8B35}" type="pres">
      <dgm:prSet presAssocID="{63EE30EB-D576-43B8-9D4F-9CB1DE2D401F}" presName="horz1" presStyleCnt="0"/>
      <dgm:spPr/>
    </dgm:pt>
    <dgm:pt modelId="{201811DE-C88F-4033-8749-79CA18BF053F}" type="pres">
      <dgm:prSet presAssocID="{63EE30EB-D576-43B8-9D4F-9CB1DE2D401F}" presName="tx1" presStyleLbl="revTx" presStyleIdx="3" presStyleCnt="4"/>
      <dgm:spPr/>
      <dgm:t>
        <a:bodyPr/>
        <a:lstStyle/>
        <a:p>
          <a:endParaRPr lang="es-MX"/>
        </a:p>
      </dgm:t>
    </dgm:pt>
    <dgm:pt modelId="{29F444D0-9807-4C60-A198-5119E0436F8A}" type="pres">
      <dgm:prSet presAssocID="{63EE30EB-D576-43B8-9D4F-9CB1DE2D401F}" presName="vert1" presStyleCnt="0"/>
      <dgm:spPr/>
    </dgm:pt>
  </dgm:ptLst>
  <dgm:cxnLst>
    <dgm:cxn modelId="{C60EC345-2782-4DB4-A696-A98798B3B30C}" type="presOf" srcId="{7B880A46-4F63-4FF7-9006-F55BC07F22CC}" destId="{E6AF273F-BCCC-41EC-ACA0-04CBF87125BB}" srcOrd="0" destOrd="0" presId="urn:microsoft.com/office/officeart/2008/layout/LinedList"/>
    <dgm:cxn modelId="{C98D05C7-A718-455D-9C89-7FAF252AFF27}" srcId="{FF75242B-59D3-4EC8-944E-EC2E4D27A46E}" destId="{63EE30EB-D576-43B8-9D4F-9CB1DE2D401F}" srcOrd="3" destOrd="0" parTransId="{71A8C3D5-D3CB-47AB-A6EE-17217527A80A}" sibTransId="{1EEBA19B-1BE8-4D43-8F8D-C2A5D8C6B537}"/>
    <dgm:cxn modelId="{DC7244F1-1799-41CB-BD49-7EFA4F9F0A33}" srcId="{FF75242B-59D3-4EC8-944E-EC2E4D27A46E}" destId="{3D4A5B59-9F60-46B7-B441-30D93AEFB776}" srcOrd="0" destOrd="0" parTransId="{D9BBE556-64F6-4E78-BAEB-D40589F46838}" sibTransId="{2863FD5D-F0BE-4B23-8901-492E45189953}"/>
    <dgm:cxn modelId="{D74EB032-DF2C-4B2D-933E-5EF721FD2BC5}" srcId="{FF75242B-59D3-4EC8-944E-EC2E4D27A46E}" destId="{7B880A46-4F63-4FF7-9006-F55BC07F22CC}" srcOrd="1" destOrd="0" parTransId="{8F30FBA1-A016-4928-AEFB-FD97BC0B1F72}" sibTransId="{C88DAFFB-576D-46B8-BA27-259A9932BF1E}"/>
    <dgm:cxn modelId="{9A60AC2B-ABC8-4C17-BD93-0B44C625FE77}" type="presOf" srcId="{63EE30EB-D576-43B8-9D4F-9CB1DE2D401F}" destId="{201811DE-C88F-4033-8749-79CA18BF053F}" srcOrd="0" destOrd="0" presId="urn:microsoft.com/office/officeart/2008/layout/LinedList"/>
    <dgm:cxn modelId="{51A45733-4D92-4F58-88FB-0370352946D5}" type="presOf" srcId="{FF75242B-59D3-4EC8-944E-EC2E4D27A46E}" destId="{A89C50A5-1097-4885-AC17-9ED372911B7A}" srcOrd="0" destOrd="0" presId="urn:microsoft.com/office/officeart/2008/layout/LinedList"/>
    <dgm:cxn modelId="{D70B6132-449D-4F01-9C7A-3B437B73D37A}" type="presOf" srcId="{3D4A5B59-9F60-46B7-B441-30D93AEFB776}" destId="{4AA3F408-544A-4B9B-8DB4-636496698361}" srcOrd="0" destOrd="0" presId="urn:microsoft.com/office/officeart/2008/layout/LinedList"/>
    <dgm:cxn modelId="{3D957243-6045-4504-8EE2-04E2FAA39E96}" srcId="{FF75242B-59D3-4EC8-944E-EC2E4D27A46E}" destId="{0017E6D0-85A6-4513-B33E-1703A4060A4E}" srcOrd="2" destOrd="0" parTransId="{2BEF3A08-25B7-40AE-946D-697212299662}" sibTransId="{F20E33B4-316E-4AA0-AC30-EEED0AC92EDD}"/>
    <dgm:cxn modelId="{F6A7C80F-EDB3-4241-8CA6-CED539CD2DEC}" type="presOf" srcId="{0017E6D0-85A6-4513-B33E-1703A4060A4E}" destId="{B0C8312F-67A4-41EE-872C-8C8D451A7D1D}" srcOrd="0" destOrd="0" presId="urn:microsoft.com/office/officeart/2008/layout/LinedList"/>
    <dgm:cxn modelId="{E516A448-EBCF-4B6D-9756-129C6C3A9347}" type="presParOf" srcId="{A89C50A5-1097-4885-AC17-9ED372911B7A}" destId="{014C90A8-8CC8-4688-AE41-6CDBF6030F93}" srcOrd="0" destOrd="0" presId="urn:microsoft.com/office/officeart/2008/layout/LinedList"/>
    <dgm:cxn modelId="{EEB39CF6-E463-4B89-84FD-AF383CE5659D}" type="presParOf" srcId="{A89C50A5-1097-4885-AC17-9ED372911B7A}" destId="{1F007226-A35D-4AA6-870A-2C97BECC306B}" srcOrd="1" destOrd="0" presId="urn:microsoft.com/office/officeart/2008/layout/LinedList"/>
    <dgm:cxn modelId="{2494D7A1-286F-48CD-A697-7111F5665659}" type="presParOf" srcId="{1F007226-A35D-4AA6-870A-2C97BECC306B}" destId="{4AA3F408-544A-4B9B-8DB4-636496698361}" srcOrd="0" destOrd="0" presId="urn:microsoft.com/office/officeart/2008/layout/LinedList"/>
    <dgm:cxn modelId="{6C574AAB-B499-437E-8932-FC050D606C10}" type="presParOf" srcId="{1F007226-A35D-4AA6-870A-2C97BECC306B}" destId="{9E5D09BA-64FC-4DB1-A05F-9C6D55747CA5}" srcOrd="1" destOrd="0" presId="urn:microsoft.com/office/officeart/2008/layout/LinedList"/>
    <dgm:cxn modelId="{C4908F87-5EBD-4D5D-A3C2-5AD7445110CD}" type="presParOf" srcId="{A89C50A5-1097-4885-AC17-9ED372911B7A}" destId="{8EBA046E-8205-4565-9E93-0DE31A172AF4}" srcOrd="2" destOrd="0" presId="urn:microsoft.com/office/officeart/2008/layout/LinedList"/>
    <dgm:cxn modelId="{9E26DFBF-518F-484B-9D1D-E52966419DE8}" type="presParOf" srcId="{A89C50A5-1097-4885-AC17-9ED372911B7A}" destId="{4997F9BA-6563-47D0-84FF-DC99F9798D7B}" srcOrd="3" destOrd="0" presId="urn:microsoft.com/office/officeart/2008/layout/LinedList"/>
    <dgm:cxn modelId="{93E4A8A0-99D5-4716-8809-3929FC9DA2C3}" type="presParOf" srcId="{4997F9BA-6563-47D0-84FF-DC99F9798D7B}" destId="{E6AF273F-BCCC-41EC-ACA0-04CBF87125BB}" srcOrd="0" destOrd="0" presId="urn:microsoft.com/office/officeart/2008/layout/LinedList"/>
    <dgm:cxn modelId="{F29847C0-B808-47C4-8616-A0DBC040A13C}" type="presParOf" srcId="{4997F9BA-6563-47D0-84FF-DC99F9798D7B}" destId="{6B53B540-1B83-46B6-BF59-7B0559C88308}" srcOrd="1" destOrd="0" presId="urn:microsoft.com/office/officeart/2008/layout/LinedList"/>
    <dgm:cxn modelId="{C90F114B-7436-4B21-9DBC-82E53555EC55}" type="presParOf" srcId="{A89C50A5-1097-4885-AC17-9ED372911B7A}" destId="{1B3F7C0D-EBB2-4D38-89F6-0E057CCA26AF}" srcOrd="4" destOrd="0" presId="urn:microsoft.com/office/officeart/2008/layout/LinedList"/>
    <dgm:cxn modelId="{31F11447-C8AF-4FEB-8AB9-DAB28091F96E}" type="presParOf" srcId="{A89C50A5-1097-4885-AC17-9ED372911B7A}" destId="{3C8C01C7-54AD-4A0D-9E63-8F585AADCB47}" srcOrd="5" destOrd="0" presId="urn:microsoft.com/office/officeart/2008/layout/LinedList"/>
    <dgm:cxn modelId="{9922F32C-8390-4A22-B784-61AAE02F0944}" type="presParOf" srcId="{3C8C01C7-54AD-4A0D-9E63-8F585AADCB47}" destId="{B0C8312F-67A4-41EE-872C-8C8D451A7D1D}" srcOrd="0" destOrd="0" presId="urn:microsoft.com/office/officeart/2008/layout/LinedList"/>
    <dgm:cxn modelId="{BFBF098E-71EB-4579-B4FD-A4076CAE61C4}" type="presParOf" srcId="{3C8C01C7-54AD-4A0D-9E63-8F585AADCB47}" destId="{1972FC57-E6B2-4B3B-9FDA-9BCD07E8EF7B}" srcOrd="1" destOrd="0" presId="urn:microsoft.com/office/officeart/2008/layout/LinedList"/>
    <dgm:cxn modelId="{7F32D5BA-59B1-489F-8D99-2CAC9EDE330A}" type="presParOf" srcId="{A89C50A5-1097-4885-AC17-9ED372911B7A}" destId="{1C5B7CB1-FB91-41DF-810D-9DC24240D86A}" srcOrd="6" destOrd="0" presId="urn:microsoft.com/office/officeart/2008/layout/LinedList"/>
    <dgm:cxn modelId="{97218908-EF52-47D9-843C-AF7922E5CA37}" type="presParOf" srcId="{A89C50A5-1097-4885-AC17-9ED372911B7A}" destId="{A707FD60-742F-4863-89B4-D2D610BC8B35}" srcOrd="7" destOrd="0" presId="urn:microsoft.com/office/officeart/2008/layout/LinedList"/>
    <dgm:cxn modelId="{7F059F82-0630-49FC-B93C-2F7E60C1B918}" type="presParOf" srcId="{A707FD60-742F-4863-89B4-D2D610BC8B35}" destId="{201811DE-C88F-4033-8749-79CA18BF053F}" srcOrd="0" destOrd="0" presId="urn:microsoft.com/office/officeart/2008/layout/LinedList"/>
    <dgm:cxn modelId="{3E156775-D763-42F8-B8ED-E710C204E660}" type="presParOf" srcId="{A707FD60-742F-4863-89B4-D2D610BC8B35}" destId="{29F444D0-9807-4C60-A198-5119E0436F8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6A1567-7830-4513-9A38-CDD12508A04A}"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es-MX"/>
        </a:p>
      </dgm:t>
    </dgm:pt>
    <dgm:pt modelId="{4174FD0E-1EAD-4E17-9730-1E0AACE031C7}">
      <dgm:prSet phldrT="[Texto]" custT="1"/>
      <dgm:spPr>
        <a:xfrm>
          <a:off x="0" y="3386"/>
          <a:ext cx="8382484" cy="774297"/>
        </a:xfrm>
        <a:prstGeom prst="roundRect">
          <a:avLst/>
        </a:prstGeom>
        <a:solidFill>
          <a:sysClr val="window" lastClr="FFFFFF">
            <a:hueOff val="0"/>
            <a:satOff val="0"/>
            <a:lumOff val="0"/>
            <a:alphaOff val="0"/>
          </a:sysClr>
        </a:solidFill>
        <a:ln w="25400" cap="flat" cmpd="sng" algn="ctr">
          <a:solidFill>
            <a:srgbClr val="9BBB59">
              <a:shade val="80000"/>
              <a:hueOff val="0"/>
              <a:satOff val="0"/>
              <a:lumOff val="0"/>
              <a:alphaOff val="0"/>
            </a:srgbClr>
          </a:solidFill>
          <a:prstDash val="solid"/>
        </a:ln>
        <a:effectLst/>
      </dgm:spPr>
      <dgm:t>
        <a:bodyPr/>
        <a:lstStyle/>
        <a:p>
          <a:r>
            <a:rPr lang="es-MX" sz="1800" dirty="0" smtClean="0">
              <a:solidFill>
                <a:sysClr val="windowText" lastClr="000000">
                  <a:hueOff val="0"/>
                  <a:satOff val="0"/>
                  <a:lumOff val="0"/>
                  <a:alphaOff val="0"/>
                </a:sysClr>
              </a:solidFill>
              <a:latin typeface="Calibri"/>
              <a:ea typeface="+mn-ea"/>
              <a:cs typeface="+mn-cs"/>
            </a:rPr>
            <a:t>¿La atracción física, la confianza, la proximidad física, el reforzamiento de la autoestima y la similitud ejercen una influencia significativa en el desarrollo del noviazgo? </a:t>
          </a:r>
          <a:endParaRPr lang="es-MX" sz="1800" dirty="0">
            <a:solidFill>
              <a:sysClr val="windowText" lastClr="000000">
                <a:hueOff val="0"/>
                <a:satOff val="0"/>
                <a:lumOff val="0"/>
                <a:alphaOff val="0"/>
              </a:sysClr>
            </a:solidFill>
            <a:latin typeface="Calibri"/>
            <a:ea typeface="+mn-ea"/>
            <a:cs typeface="+mn-cs"/>
          </a:endParaRPr>
        </a:p>
      </dgm:t>
    </dgm:pt>
    <dgm:pt modelId="{3C44A3F8-162D-4EAF-A109-FAE4AABBF5E1}" type="parTrans" cxnId="{2270CB21-D4CD-450C-97AE-C5A6547BD5C5}">
      <dgm:prSet/>
      <dgm:spPr/>
      <dgm:t>
        <a:bodyPr/>
        <a:lstStyle/>
        <a:p>
          <a:endParaRPr lang="es-MX"/>
        </a:p>
      </dgm:t>
    </dgm:pt>
    <dgm:pt modelId="{0F8B9650-73C2-4ABF-A500-0B47FABE628F}" type="sibTrans" cxnId="{2270CB21-D4CD-450C-97AE-C5A6547BD5C5}">
      <dgm:prSet/>
      <dgm:spPr/>
      <dgm:t>
        <a:bodyPr/>
        <a:lstStyle/>
        <a:p>
          <a:endParaRPr lang="es-MX"/>
        </a:p>
      </dgm:t>
    </dgm:pt>
    <dgm:pt modelId="{4854F45E-0197-4365-9AC7-BB5CA17839AA}">
      <dgm:prSet phldrT="[Texto]" custT="1"/>
      <dgm:spPr>
        <a:xfrm>
          <a:off x="0" y="790762"/>
          <a:ext cx="8382484" cy="807653"/>
        </a:xfrm>
        <a:prstGeom prst="roundRect">
          <a:avLst/>
        </a:prstGeom>
        <a:solidFill>
          <a:sysClr val="window" lastClr="FFFFFF">
            <a:hueOff val="0"/>
            <a:satOff val="0"/>
            <a:lumOff val="0"/>
            <a:alphaOff val="0"/>
          </a:sysClr>
        </a:solidFill>
        <a:ln w="25400" cap="flat" cmpd="sng" algn="ctr">
          <a:solidFill>
            <a:srgbClr val="9BBB59">
              <a:shade val="80000"/>
              <a:hueOff val="0"/>
              <a:satOff val="0"/>
              <a:lumOff val="0"/>
              <a:alphaOff val="0"/>
            </a:srgbClr>
          </a:solidFill>
          <a:prstDash val="solid"/>
        </a:ln>
        <a:effectLst/>
      </dgm:spPr>
      <dgm:t>
        <a:bodyPr/>
        <a:lstStyle/>
        <a:p>
          <a:r>
            <a:rPr lang="es-MX" sz="1800" dirty="0" smtClean="0">
              <a:solidFill>
                <a:sysClr val="windowText" lastClr="000000">
                  <a:hueOff val="0"/>
                  <a:satOff val="0"/>
                  <a:lumOff val="0"/>
                  <a:alphaOff val="0"/>
                </a:sysClr>
              </a:solidFill>
              <a:latin typeface="Calibri"/>
              <a:ea typeface="+mn-ea"/>
              <a:cs typeface="+mn-cs"/>
            </a:rPr>
            <a:t>¿Cuál de estos factores ejerce mayor influencia sobre la evaluación de la relación , el interés que muestra por ésta y la disposición para continuar la relación?</a:t>
          </a:r>
          <a:endParaRPr lang="es-MX" sz="1800" dirty="0">
            <a:solidFill>
              <a:sysClr val="windowText" lastClr="000000">
                <a:hueOff val="0"/>
                <a:satOff val="0"/>
                <a:lumOff val="0"/>
                <a:alphaOff val="0"/>
              </a:sysClr>
            </a:solidFill>
            <a:latin typeface="Calibri"/>
            <a:ea typeface="+mn-ea"/>
            <a:cs typeface="+mn-cs"/>
          </a:endParaRPr>
        </a:p>
      </dgm:t>
    </dgm:pt>
    <dgm:pt modelId="{E642753F-AAA0-4F98-B41D-C6C40ED1D84B}" type="parTrans" cxnId="{8CCBE2D2-71CB-45A5-9CE8-CFAB52AE4BEE}">
      <dgm:prSet/>
      <dgm:spPr/>
      <dgm:t>
        <a:bodyPr/>
        <a:lstStyle/>
        <a:p>
          <a:endParaRPr lang="es-MX"/>
        </a:p>
      </dgm:t>
    </dgm:pt>
    <dgm:pt modelId="{9F5D9665-E6BD-4098-8A2B-0E9EE60AB2A2}" type="sibTrans" cxnId="{8CCBE2D2-71CB-45A5-9CE8-CFAB52AE4BEE}">
      <dgm:prSet/>
      <dgm:spPr/>
      <dgm:t>
        <a:bodyPr/>
        <a:lstStyle/>
        <a:p>
          <a:endParaRPr lang="es-MX"/>
        </a:p>
      </dgm:t>
    </dgm:pt>
    <dgm:pt modelId="{8D5CC221-FF20-490A-B0EF-277396856EF4}">
      <dgm:prSet phldrT="[Texto]" custT="1"/>
      <dgm:spPr>
        <a:xfrm>
          <a:off x="0" y="1611495"/>
          <a:ext cx="8382484" cy="807653"/>
        </a:xfrm>
        <a:prstGeom prst="roundRect">
          <a:avLst/>
        </a:prstGeom>
        <a:solidFill>
          <a:sysClr val="window" lastClr="FFFFFF">
            <a:hueOff val="0"/>
            <a:satOff val="0"/>
            <a:lumOff val="0"/>
            <a:alphaOff val="0"/>
          </a:sysClr>
        </a:solidFill>
        <a:ln w="25400" cap="flat" cmpd="sng" algn="ctr">
          <a:solidFill>
            <a:srgbClr val="9BBB59">
              <a:shade val="80000"/>
              <a:hueOff val="0"/>
              <a:satOff val="0"/>
              <a:lumOff val="0"/>
              <a:alphaOff val="0"/>
            </a:srgbClr>
          </a:solidFill>
          <a:prstDash val="solid"/>
        </a:ln>
        <a:effectLst/>
      </dgm:spPr>
      <dgm:t>
        <a:bodyPr/>
        <a:lstStyle/>
        <a:p>
          <a:r>
            <a:rPr lang="es-MX" sz="1800" dirty="0" smtClean="0">
              <a:solidFill>
                <a:sysClr val="windowText" lastClr="000000">
                  <a:hueOff val="0"/>
                  <a:satOff val="0"/>
                  <a:lumOff val="0"/>
                  <a:alphaOff val="0"/>
                </a:sysClr>
              </a:solidFill>
              <a:latin typeface="Calibri"/>
              <a:ea typeface="+mn-ea"/>
              <a:cs typeface="+mn-cs"/>
            </a:rPr>
            <a:t>¿Están vinculados entre sí la atracción física, la confianza, la proximidad física , el reforzamiento de la autoestima y la similitud?</a:t>
          </a:r>
          <a:endParaRPr lang="es-MX" sz="1800" dirty="0">
            <a:solidFill>
              <a:sysClr val="windowText" lastClr="000000">
                <a:hueOff val="0"/>
                <a:satOff val="0"/>
                <a:lumOff val="0"/>
                <a:alphaOff val="0"/>
              </a:sysClr>
            </a:solidFill>
            <a:latin typeface="Calibri"/>
            <a:ea typeface="+mn-ea"/>
            <a:cs typeface="+mn-cs"/>
          </a:endParaRPr>
        </a:p>
      </dgm:t>
    </dgm:pt>
    <dgm:pt modelId="{722096F1-8319-46DD-B518-07728174AE2F}" type="parTrans" cxnId="{09518619-4385-4E16-A4EA-5114AEE24BA7}">
      <dgm:prSet/>
      <dgm:spPr/>
      <dgm:t>
        <a:bodyPr/>
        <a:lstStyle/>
        <a:p>
          <a:endParaRPr lang="es-MX"/>
        </a:p>
      </dgm:t>
    </dgm:pt>
    <dgm:pt modelId="{311D9DC1-4DC0-4A5F-B74B-E6CD07F0F672}" type="sibTrans" cxnId="{09518619-4385-4E16-A4EA-5114AEE24BA7}">
      <dgm:prSet/>
      <dgm:spPr/>
      <dgm:t>
        <a:bodyPr/>
        <a:lstStyle/>
        <a:p>
          <a:endParaRPr lang="es-MX"/>
        </a:p>
      </dgm:t>
    </dgm:pt>
    <dgm:pt modelId="{83E98347-C3AB-4553-AE2A-250A3CC1FC07}">
      <dgm:prSet phldrT="[Texto]" custT="1"/>
      <dgm:spPr>
        <a:xfrm>
          <a:off x="0" y="2432227"/>
          <a:ext cx="8382484" cy="807653"/>
        </a:xfrm>
        <a:prstGeom prst="roundRect">
          <a:avLst/>
        </a:prstGeom>
        <a:solidFill>
          <a:sysClr val="window" lastClr="FFFFFF">
            <a:hueOff val="0"/>
            <a:satOff val="0"/>
            <a:lumOff val="0"/>
            <a:alphaOff val="0"/>
          </a:sysClr>
        </a:solidFill>
        <a:ln w="25400" cap="flat" cmpd="sng" algn="ctr">
          <a:solidFill>
            <a:srgbClr val="9BBB59">
              <a:shade val="80000"/>
              <a:hueOff val="0"/>
              <a:satOff val="0"/>
              <a:lumOff val="0"/>
              <a:alphaOff val="0"/>
            </a:srgbClr>
          </a:solidFill>
          <a:prstDash val="solid"/>
        </a:ln>
        <a:effectLst/>
      </dgm:spPr>
      <dgm:t>
        <a:bodyPr/>
        <a:lstStyle/>
        <a:p>
          <a:r>
            <a:rPr lang="es-MX" sz="1800" dirty="0" smtClean="0">
              <a:solidFill>
                <a:sysClr val="windowText" lastClr="000000">
                  <a:hueOff val="0"/>
                  <a:satOff val="0"/>
                  <a:lumOff val="0"/>
                  <a:alphaOff val="0"/>
                </a:sysClr>
              </a:solidFill>
              <a:latin typeface="Calibri"/>
              <a:ea typeface="+mn-ea"/>
              <a:cs typeface="+mn-cs"/>
            </a:rPr>
            <a:t>¿Existe alguna diferencia por género con respecto al peso que le asignan a cada factor en la evaluación de relación , el interés que muestra por ésta y la disposición de continuar la relación</a:t>
          </a:r>
          <a:endParaRPr lang="es-MX" sz="1800" dirty="0">
            <a:solidFill>
              <a:sysClr val="windowText" lastClr="000000">
                <a:hueOff val="0"/>
                <a:satOff val="0"/>
                <a:lumOff val="0"/>
                <a:alphaOff val="0"/>
              </a:sysClr>
            </a:solidFill>
            <a:latin typeface="Calibri"/>
            <a:ea typeface="+mn-ea"/>
            <a:cs typeface="+mn-cs"/>
          </a:endParaRPr>
        </a:p>
      </dgm:t>
    </dgm:pt>
    <dgm:pt modelId="{4731F14D-BEC0-4C2E-B820-9C7322E79D45}" type="sibTrans" cxnId="{D4880604-05FE-46A1-B5A3-80C0FCE10658}">
      <dgm:prSet/>
      <dgm:spPr/>
      <dgm:t>
        <a:bodyPr/>
        <a:lstStyle/>
        <a:p>
          <a:endParaRPr lang="es-MX"/>
        </a:p>
      </dgm:t>
    </dgm:pt>
    <dgm:pt modelId="{6FCDA392-973C-4235-B4FC-578FCF9B46C2}" type="parTrans" cxnId="{D4880604-05FE-46A1-B5A3-80C0FCE10658}">
      <dgm:prSet/>
      <dgm:spPr/>
      <dgm:t>
        <a:bodyPr/>
        <a:lstStyle/>
        <a:p>
          <a:endParaRPr lang="es-MX"/>
        </a:p>
      </dgm:t>
    </dgm:pt>
    <dgm:pt modelId="{3DE6A2F4-2A6B-442C-A72C-7D091076ABA3}" type="pres">
      <dgm:prSet presAssocID="{9F6A1567-7830-4513-9A38-CDD12508A04A}" presName="linear" presStyleCnt="0">
        <dgm:presLayoutVars>
          <dgm:animLvl val="lvl"/>
          <dgm:resizeHandles val="exact"/>
        </dgm:presLayoutVars>
      </dgm:prSet>
      <dgm:spPr/>
      <dgm:t>
        <a:bodyPr/>
        <a:lstStyle/>
        <a:p>
          <a:endParaRPr lang="es-MX"/>
        </a:p>
      </dgm:t>
    </dgm:pt>
    <dgm:pt modelId="{A5FB1F49-3F13-4F05-8332-49F3C39C5237}" type="pres">
      <dgm:prSet presAssocID="{4174FD0E-1EAD-4E17-9730-1E0AACE031C7}" presName="parentText" presStyleLbl="node1" presStyleIdx="0" presStyleCnt="4" custScaleY="95870">
        <dgm:presLayoutVars>
          <dgm:chMax val="0"/>
          <dgm:bulletEnabled val="1"/>
        </dgm:presLayoutVars>
      </dgm:prSet>
      <dgm:spPr/>
      <dgm:t>
        <a:bodyPr/>
        <a:lstStyle/>
        <a:p>
          <a:endParaRPr lang="es-MX"/>
        </a:p>
      </dgm:t>
    </dgm:pt>
    <dgm:pt modelId="{F41B5D7B-0B9C-4F8B-9EE0-1BBF60FC74A9}" type="pres">
      <dgm:prSet presAssocID="{0F8B9650-73C2-4ABF-A500-0B47FABE628F}" presName="spacer" presStyleCnt="0"/>
      <dgm:spPr/>
    </dgm:pt>
    <dgm:pt modelId="{35084A32-F684-4A44-8A30-DBE2F8FDA101}" type="pres">
      <dgm:prSet presAssocID="{4854F45E-0197-4365-9AC7-BB5CA17839AA}" presName="parentText" presStyleLbl="node1" presStyleIdx="1" presStyleCnt="4" custLinFactNeighborX="48752" custLinFactNeighborY="69258">
        <dgm:presLayoutVars>
          <dgm:chMax val="0"/>
          <dgm:bulletEnabled val="1"/>
        </dgm:presLayoutVars>
      </dgm:prSet>
      <dgm:spPr/>
      <dgm:t>
        <a:bodyPr/>
        <a:lstStyle/>
        <a:p>
          <a:endParaRPr lang="es-MX"/>
        </a:p>
      </dgm:t>
    </dgm:pt>
    <dgm:pt modelId="{DB643E5B-BED6-405B-8E84-84AD627B4D9A}" type="pres">
      <dgm:prSet presAssocID="{9F5D9665-E6BD-4098-8A2B-0E9EE60AB2A2}" presName="spacer" presStyleCnt="0"/>
      <dgm:spPr/>
    </dgm:pt>
    <dgm:pt modelId="{80DB3A05-00C0-48D7-907A-98CE8B0CB882}" type="pres">
      <dgm:prSet presAssocID="{8D5CC221-FF20-490A-B0EF-277396856EF4}" presName="parentText" presStyleLbl="node1" presStyleIdx="2" presStyleCnt="4" custLinFactNeighborY="-11819">
        <dgm:presLayoutVars>
          <dgm:chMax val="0"/>
          <dgm:bulletEnabled val="1"/>
        </dgm:presLayoutVars>
      </dgm:prSet>
      <dgm:spPr/>
      <dgm:t>
        <a:bodyPr/>
        <a:lstStyle/>
        <a:p>
          <a:endParaRPr lang="es-MX"/>
        </a:p>
      </dgm:t>
    </dgm:pt>
    <dgm:pt modelId="{C862E33B-AA9D-47C5-80D7-3399C5260EAC}" type="pres">
      <dgm:prSet presAssocID="{311D9DC1-4DC0-4A5F-B74B-E6CD07F0F672}" presName="spacer" presStyleCnt="0"/>
      <dgm:spPr/>
    </dgm:pt>
    <dgm:pt modelId="{777A38E0-5749-4BF4-AE96-36733862FBC0}" type="pres">
      <dgm:prSet presAssocID="{83E98347-C3AB-4553-AE2A-250A3CC1FC07}" presName="parentText" presStyleLbl="node1" presStyleIdx="3" presStyleCnt="4" custLinFactY="26373" custLinFactNeighborX="1524" custLinFactNeighborY="100000">
        <dgm:presLayoutVars>
          <dgm:chMax val="0"/>
          <dgm:bulletEnabled val="1"/>
        </dgm:presLayoutVars>
      </dgm:prSet>
      <dgm:spPr/>
      <dgm:t>
        <a:bodyPr/>
        <a:lstStyle/>
        <a:p>
          <a:endParaRPr lang="es-MX"/>
        </a:p>
      </dgm:t>
    </dgm:pt>
  </dgm:ptLst>
  <dgm:cxnLst>
    <dgm:cxn modelId="{D4880604-05FE-46A1-B5A3-80C0FCE10658}" srcId="{9F6A1567-7830-4513-9A38-CDD12508A04A}" destId="{83E98347-C3AB-4553-AE2A-250A3CC1FC07}" srcOrd="3" destOrd="0" parTransId="{6FCDA392-973C-4235-B4FC-578FCF9B46C2}" sibTransId="{4731F14D-BEC0-4C2E-B820-9C7322E79D45}"/>
    <dgm:cxn modelId="{09518619-4385-4E16-A4EA-5114AEE24BA7}" srcId="{9F6A1567-7830-4513-9A38-CDD12508A04A}" destId="{8D5CC221-FF20-490A-B0EF-277396856EF4}" srcOrd="2" destOrd="0" parTransId="{722096F1-8319-46DD-B518-07728174AE2F}" sibTransId="{311D9DC1-4DC0-4A5F-B74B-E6CD07F0F672}"/>
    <dgm:cxn modelId="{8CCBE2D2-71CB-45A5-9CE8-CFAB52AE4BEE}" srcId="{9F6A1567-7830-4513-9A38-CDD12508A04A}" destId="{4854F45E-0197-4365-9AC7-BB5CA17839AA}" srcOrd="1" destOrd="0" parTransId="{E642753F-AAA0-4F98-B41D-C6C40ED1D84B}" sibTransId="{9F5D9665-E6BD-4098-8A2B-0E9EE60AB2A2}"/>
    <dgm:cxn modelId="{00B8E8FF-A598-4F89-BB2A-B0A70B33A7D2}" type="presOf" srcId="{9F6A1567-7830-4513-9A38-CDD12508A04A}" destId="{3DE6A2F4-2A6B-442C-A72C-7D091076ABA3}" srcOrd="0" destOrd="0" presId="urn:microsoft.com/office/officeart/2005/8/layout/vList2"/>
    <dgm:cxn modelId="{2270CB21-D4CD-450C-97AE-C5A6547BD5C5}" srcId="{9F6A1567-7830-4513-9A38-CDD12508A04A}" destId="{4174FD0E-1EAD-4E17-9730-1E0AACE031C7}" srcOrd="0" destOrd="0" parTransId="{3C44A3F8-162D-4EAF-A109-FAE4AABBF5E1}" sibTransId="{0F8B9650-73C2-4ABF-A500-0B47FABE628F}"/>
    <dgm:cxn modelId="{FBCC4F56-9270-42DF-8138-D8E956725750}" type="presOf" srcId="{83E98347-C3AB-4553-AE2A-250A3CC1FC07}" destId="{777A38E0-5749-4BF4-AE96-36733862FBC0}" srcOrd="0" destOrd="0" presId="urn:microsoft.com/office/officeart/2005/8/layout/vList2"/>
    <dgm:cxn modelId="{51613D43-A11C-4D14-BFBC-F600C314D53E}" type="presOf" srcId="{4174FD0E-1EAD-4E17-9730-1E0AACE031C7}" destId="{A5FB1F49-3F13-4F05-8332-49F3C39C5237}" srcOrd="0" destOrd="0" presId="urn:microsoft.com/office/officeart/2005/8/layout/vList2"/>
    <dgm:cxn modelId="{D8F07500-F996-4085-98B9-B3B29E1C4280}" type="presOf" srcId="{8D5CC221-FF20-490A-B0EF-277396856EF4}" destId="{80DB3A05-00C0-48D7-907A-98CE8B0CB882}" srcOrd="0" destOrd="0" presId="urn:microsoft.com/office/officeart/2005/8/layout/vList2"/>
    <dgm:cxn modelId="{8442471D-19BF-4DDA-9CFA-0F9A5AFEA032}" type="presOf" srcId="{4854F45E-0197-4365-9AC7-BB5CA17839AA}" destId="{35084A32-F684-4A44-8A30-DBE2F8FDA101}" srcOrd="0" destOrd="0" presId="urn:microsoft.com/office/officeart/2005/8/layout/vList2"/>
    <dgm:cxn modelId="{277C78E0-1DB9-45D7-9ACE-D6EAEF093966}" type="presParOf" srcId="{3DE6A2F4-2A6B-442C-A72C-7D091076ABA3}" destId="{A5FB1F49-3F13-4F05-8332-49F3C39C5237}" srcOrd="0" destOrd="0" presId="urn:microsoft.com/office/officeart/2005/8/layout/vList2"/>
    <dgm:cxn modelId="{3E766A47-7EFE-4C24-9767-8E3E82E509BF}" type="presParOf" srcId="{3DE6A2F4-2A6B-442C-A72C-7D091076ABA3}" destId="{F41B5D7B-0B9C-4F8B-9EE0-1BBF60FC74A9}" srcOrd="1" destOrd="0" presId="urn:microsoft.com/office/officeart/2005/8/layout/vList2"/>
    <dgm:cxn modelId="{18A7836F-2769-4C9A-AF34-934A2E682F27}" type="presParOf" srcId="{3DE6A2F4-2A6B-442C-A72C-7D091076ABA3}" destId="{35084A32-F684-4A44-8A30-DBE2F8FDA101}" srcOrd="2" destOrd="0" presId="urn:microsoft.com/office/officeart/2005/8/layout/vList2"/>
    <dgm:cxn modelId="{77D1828F-BE0B-4CAB-8E67-343049E9904B}" type="presParOf" srcId="{3DE6A2F4-2A6B-442C-A72C-7D091076ABA3}" destId="{DB643E5B-BED6-405B-8E84-84AD627B4D9A}" srcOrd="3" destOrd="0" presId="urn:microsoft.com/office/officeart/2005/8/layout/vList2"/>
    <dgm:cxn modelId="{90AA7AE7-1ED6-44C0-AF45-0656FDECBF7B}" type="presParOf" srcId="{3DE6A2F4-2A6B-442C-A72C-7D091076ABA3}" destId="{80DB3A05-00C0-48D7-907A-98CE8B0CB882}" srcOrd="4" destOrd="0" presId="urn:microsoft.com/office/officeart/2005/8/layout/vList2"/>
    <dgm:cxn modelId="{41787767-7B21-4A36-819C-6BFA212DBB93}" type="presParOf" srcId="{3DE6A2F4-2A6B-442C-A72C-7D091076ABA3}" destId="{C862E33B-AA9D-47C5-80D7-3399C5260EAC}" srcOrd="5" destOrd="0" presId="urn:microsoft.com/office/officeart/2005/8/layout/vList2"/>
    <dgm:cxn modelId="{4C78E967-6D97-4232-84F0-0BAC8CA25BF2}" type="presParOf" srcId="{3DE6A2F4-2A6B-442C-A72C-7D091076ABA3}" destId="{777A38E0-5749-4BF4-AE96-36733862FBC0}"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4C90A8-8CC8-4688-AE41-6CDBF6030F93}">
      <dsp:nvSpPr>
        <dsp:cNvPr id="0" name=""/>
        <dsp:cNvSpPr/>
      </dsp:nvSpPr>
      <dsp:spPr>
        <a:xfrm>
          <a:off x="0" y="0"/>
          <a:ext cx="9036496"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A3F408-544A-4B9B-8DB4-636496698361}">
      <dsp:nvSpPr>
        <dsp:cNvPr id="0" name=""/>
        <dsp:cNvSpPr/>
      </dsp:nvSpPr>
      <dsp:spPr>
        <a:xfrm>
          <a:off x="0" y="0"/>
          <a:ext cx="9036496" cy="893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t>Determinar si la atracción física, la confianza, la proximidad física, el reforzamiento de la autoestima y la similitud tienen una influencia importante en el desarrollo del noviazgo entre jóvenes catalanes </a:t>
          </a:r>
          <a:endParaRPr lang="es-MX" sz="1800" kern="1200" dirty="0"/>
        </a:p>
      </dsp:txBody>
      <dsp:txXfrm>
        <a:off x="0" y="0"/>
        <a:ext cx="9036496" cy="893253"/>
      </dsp:txXfrm>
    </dsp:sp>
    <dsp:sp modelId="{8EBA046E-8205-4565-9E93-0DE31A172AF4}">
      <dsp:nvSpPr>
        <dsp:cNvPr id="0" name=""/>
        <dsp:cNvSpPr/>
      </dsp:nvSpPr>
      <dsp:spPr>
        <a:xfrm>
          <a:off x="0" y="893253"/>
          <a:ext cx="9036496" cy="0"/>
        </a:xfrm>
        <a:prstGeom prst="line">
          <a:avLst/>
        </a:prstGeom>
        <a:solidFill>
          <a:schemeClr val="accent3">
            <a:hueOff val="5865114"/>
            <a:satOff val="-13363"/>
            <a:lumOff val="5360"/>
            <a:alphaOff val="0"/>
          </a:schemeClr>
        </a:solidFill>
        <a:ln w="25400" cap="flat" cmpd="sng" algn="ctr">
          <a:solidFill>
            <a:schemeClr val="accent3">
              <a:hueOff val="5865114"/>
              <a:satOff val="-13363"/>
              <a:lumOff val="536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AF273F-BCCC-41EC-ACA0-04CBF87125BB}">
      <dsp:nvSpPr>
        <dsp:cNvPr id="0" name=""/>
        <dsp:cNvSpPr/>
      </dsp:nvSpPr>
      <dsp:spPr>
        <a:xfrm>
          <a:off x="0" y="893253"/>
          <a:ext cx="9036496" cy="893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t>Evaluar cuáles de los factores mencionados tienen mayor importancia en el desarrollo del noviazgo entre jóvenes catalanes</a:t>
          </a:r>
          <a:endParaRPr lang="es-MX" sz="1800" kern="1200" dirty="0"/>
        </a:p>
      </dsp:txBody>
      <dsp:txXfrm>
        <a:off x="0" y="893253"/>
        <a:ext cx="9036496" cy="893253"/>
      </dsp:txXfrm>
    </dsp:sp>
    <dsp:sp modelId="{1B3F7C0D-EBB2-4D38-89F6-0E057CCA26AF}">
      <dsp:nvSpPr>
        <dsp:cNvPr id="0" name=""/>
        <dsp:cNvSpPr/>
      </dsp:nvSpPr>
      <dsp:spPr>
        <a:xfrm>
          <a:off x="0" y="1786507"/>
          <a:ext cx="9036496" cy="0"/>
        </a:xfrm>
        <a:prstGeom prst="line">
          <a:avLst/>
        </a:prstGeom>
        <a:solidFill>
          <a:schemeClr val="accent3">
            <a:hueOff val="11730229"/>
            <a:satOff val="-26725"/>
            <a:lumOff val="10720"/>
            <a:alphaOff val="0"/>
          </a:schemeClr>
        </a:solidFill>
        <a:ln w="25400" cap="flat" cmpd="sng" algn="ctr">
          <a:solidFill>
            <a:schemeClr val="accent3">
              <a:hueOff val="11730229"/>
              <a:satOff val="-26725"/>
              <a:lumOff val="1072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C8312F-67A4-41EE-872C-8C8D451A7D1D}">
      <dsp:nvSpPr>
        <dsp:cNvPr id="0" name=""/>
        <dsp:cNvSpPr/>
      </dsp:nvSpPr>
      <dsp:spPr>
        <a:xfrm>
          <a:off x="0" y="1786507"/>
          <a:ext cx="9036496" cy="893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t>Analizar si hay o no diferencias entre los hombre y las mujeres respecto de la importancia atribuida a cada uno de los factores mencionados</a:t>
          </a:r>
          <a:endParaRPr lang="es-MX" sz="1800" kern="1200" dirty="0"/>
        </a:p>
      </dsp:txBody>
      <dsp:txXfrm>
        <a:off x="0" y="1786507"/>
        <a:ext cx="9036496" cy="893253"/>
      </dsp:txXfrm>
    </dsp:sp>
    <dsp:sp modelId="{1C5B7CB1-FB91-41DF-810D-9DC24240D86A}">
      <dsp:nvSpPr>
        <dsp:cNvPr id="0" name=""/>
        <dsp:cNvSpPr/>
      </dsp:nvSpPr>
      <dsp:spPr>
        <a:xfrm>
          <a:off x="0" y="2679761"/>
          <a:ext cx="9036496" cy="0"/>
        </a:xfrm>
        <a:prstGeom prst="line">
          <a:avLst/>
        </a:prstGeom>
        <a:solidFill>
          <a:schemeClr val="accent3">
            <a:hueOff val="17595342"/>
            <a:satOff val="-40088"/>
            <a:lumOff val="16080"/>
            <a:alphaOff val="0"/>
          </a:schemeClr>
        </a:solidFill>
        <a:ln w="25400" cap="flat" cmpd="sng" algn="ctr">
          <a:solidFill>
            <a:schemeClr val="accent3">
              <a:hueOff val="17595342"/>
              <a:satOff val="-40088"/>
              <a:lumOff val="1608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1811DE-C88F-4033-8749-79CA18BF053F}">
      <dsp:nvSpPr>
        <dsp:cNvPr id="0" name=""/>
        <dsp:cNvSpPr/>
      </dsp:nvSpPr>
      <dsp:spPr>
        <a:xfrm>
          <a:off x="0" y="2679761"/>
          <a:ext cx="9036496" cy="893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s-MX" sz="1800" kern="1200" dirty="0" smtClean="0"/>
            <a:t>Analizar si hay o no diferencias entre las parejas de novios de distintas edades, en relación con la importancia asignada a cada uno de los factores</a:t>
          </a:r>
          <a:endParaRPr lang="es-MX" sz="1800" kern="1200" dirty="0"/>
        </a:p>
      </dsp:txBody>
      <dsp:txXfrm>
        <a:off x="0" y="2679761"/>
        <a:ext cx="9036496" cy="8932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FB1F49-3F13-4F05-8332-49F3C39C5237}">
      <dsp:nvSpPr>
        <dsp:cNvPr id="0" name=""/>
        <dsp:cNvSpPr/>
      </dsp:nvSpPr>
      <dsp:spPr>
        <a:xfrm>
          <a:off x="0" y="1648"/>
          <a:ext cx="8382484" cy="925544"/>
        </a:xfrm>
        <a:prstGeom prst="roundRect">
          <a:avLst/>
        </a:prstGeom>
        <a:solidFill>
          <a:sysClr val="window" lastClr="FFFFFF">
            <a:hueOff val="0"/>
            <a:satOff val="0"/>
            <a:lumOff val="0"/>
            <a:alphaOff val="0"/>
          </a:sysClr>
        </a:solidFill>
        <a:ln w="25400" cap="flat" cmpd="sng" algn="ctr">
          <a:solidFill>
            <a:srgbClr val="9BBB59">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dirty="0" smtClean="0">
              <a:solidFill>
                <a:sysClr val="windowText" lastClr="000000">
                  <a:hueOff val="0"/>
                  <a:satOff val="0"/>
                  <a:lumOff val="0"/>
                  <a:alphaOff val="0"/>
                </a:sysClr>
              </a:solidFill>
              <a:latin typeface="Calibri"/>
              <a:ea typeface="+mn-ea"/>
              <a:cs typeface="+mn-cs"/>
            </a:rPr>
            <a:t>¿La atracción física, la confianza, la proximidad física, el reforzamiento de la autoestima y la similitud ejercen una influencia significativa en el desarrollo del noviazgo? </a:t>
          </a:r>
          <a:endParaRPr lang="es-MX" sz="1800" kern="1200" dirty="0">
            <a:solidFill>
              <a:sysClr val="windowText" lastClr="000000">
                <a:hueOff val="0"/>
                <a:satOff val="0"/>
                <a:lumOff val="0"/>
                <a:alphaOff val="0"/>
              </a:sysClr>
            </a:solidFill>
            <a:latin typeface="Calibri"/>
            <a:ea typeface="+mn-ea"/>
            <a:cs typeface="+mn-cs"/>
          </a:endParaRPr>
        </a:p>
      </dsp:txBody>
      <dsp:txXfrm>
        <a:off x="45181" y="46829"/>
        <a:ext cx="8292122" cy="835182"/>
      </dsp:txXfrm>
    </dsp:sp>
    <dsp:sp modelId="{35084A32-F684-4A44-8A30-DBE2F8FDA101}">
      <dsp:nvSpPr>
        <dsp:cNvPr id="0" name=""/>
        <dsp:cNvSpPr/>
      </dsp:nvSpPr>
      <dsp:spPr>
        <a:xfrm>
          <a:off x="0" y="950637"/>
          <a:ext cx="8382484" cy="965416"/>
        </a:xfrm>
        <a:prstGeom prst="roundRect">
          <a:avLst/>
        </a:prstGeom>
        <a:solidFill>
          <a:sysClr val="window" lastClr="FFFFFF">
            <a:hueOff val="0"/>
            <a:satOff val="0"/>
            <a:lumOff val="0"/>
            <a:alphaOff val="0"/>
          </a:sysClr>
        </a:solidFill>
        <a:ln w="25400" cap="flat" cmpd="sng" algn="ctr">
          <a:solidFill>
            <a:srgbClr val="9BBB59">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dirty="0" smtClean="0">
              <a:solidFill>
                <a:sysClr val="windowText" lastClr="000000">
                  <a:hueOff val="0"/>
                  <a:satOff val="0"/>
                  <a:lumOff val="0"/>
                  <a:alphaOff val="0"/>
                </a:sysClr>
              </a:solidFill>
              <a:latin typeface="Calibri"/>
              <a:ea typeface="+mn-ea"/>
              <a:cs typeface="+mn-cs"/>
            </a:rPr>
            <a:t>¿Cuál de estos factores ejerce mayor influencia sobre la evaluación de la relación , el interés que muestra por ésta y la disposición para continuar la relación?</a:t>
          </a:r>
          <a:endParaRPr lang="es-MX" sz="1800" kern="1200" dirty="0">
            <a:solidFill>
              <a:sysClr val="windowText" lastClr="000000">
                <a:hueOff val="0"/>
                <a:satOff val="0"/>
                <a:lumOff val="0"/>
                <a:alphaOff val="0"/>
              </a:sysClr>
            </a:solidFill>
            <a:latin typeface="Calibri"/>
            <a:ea typeface="+mn-ea"/>
            <a:cs typeface="+mn-cs"/>
          </a:endParaRPr>
        </a:p>
      </dsp:txBody>
      <dsp:txXfrm>
        <a:off x="47128" y="997765"/>
        <a:ext cx="8288228" cy="871160"/>
      </dsp:txXfrm>
    </dsp:sp>
    <dsp:sp modelId="{80DB3A05-00C0-48D7-907A-98CE8B0CB882}">
      <dsp:nvSpPr>
        <dsp:cNvPr id="0" name=""/>
        <dsp:cNvSpPr/>
      </dsp:nvSpPr>
      <dsp:spPr>
        <a:xfrm>
          <a:off x="0" y="1918674"/>
          <a:ext cx="8382484" cy="965416"/>
        </a:xfrm>
        <a:prstGeom prst="roundRect">
          <a:avLst/>
        </a:prstGeom>
        <a:solidFill>
          <a:sysClr val="window" lastClr="FFFFFF">
            <a:hueOff val="0"/>
            <a:satOff val="0"/>
            <a:lumOff val="0"/>
            <a:alphaOff val="0"/>
          </a:sysClr>
        </a:solidFill>
        <a:ln w="25400" cap="flat" cmpd="sng" algn="ctr">
          <a:solidFill>
            <a:srgbClr val="9BBB59">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dirty="0" smtClean="0">
              <a:solidFill>
                <a:sysClr val="windowText" lastClr="000000">
                  <a:hueOff val="0"/>
                  <a:satOff val="0"/>
                  <a:lumOff val="0"/>
                  <a:alphaOff val="0"/>
                </a:sysClr>
              </a:solidFill>
              <a:latin typeface="Calibri"/>
              <a:ea typeface="+mn-ea"/>
              <a:cs typeface="+mn-cs"/>
            </a:rPr>
            <a:t>¿Están vinculados entre sí la atracción física, la confianza, la proximidad física , el reforzamiento de la autoestima y la similitud?</a:t>
          </a:r>
          <a:endParaRPr lang="es-MX" sz="1800" kern="1200" dirty="0">
            <a:solidFill>
              <a:sysClr val="windowText" lastClr="000000">
                <a:hueOff val="0"/>
                <a:satOff val="0"/>
                <a:lumOff val="0"/>
                <a:alphaOff val="0"/>
              </a:sysClr>
            </a:solidFill>
            <a:latin typeface="Calibri"/>
            <a:ea typeface="+mn-ea"/>
            <a:cs typeface="+mn-cs"/>
          </a:endParaRPr>
        </a:p>
      </dsp:txBody>
      <dsp:txXfrm>
        <a:off x="47128" y="1965802"/>
        <a:ext cx="8288228" cy="871160"/>
      </dsp:txXfrm>
    </dsp:sp>
    <dsp:sp modelId="{777A38E0-5749-4BF4-AE96-36733862FBC0}">
      <dsp:nvSpPr>
        <dsp:cNvPr id="0" name=""/>
        <dsp:cNvSpPr/>
      </dsp:nvSpPr>
      <dsp:spPr>
        <a:xfrm>
          <a:off x="0" y="2901227"/>
          <a:ext cx="8382484" cy="965416"/>
        </a:xfrm>
        <a:prstGeom prst="roundRect">
          <a:avLst/>
        </a:prstGeom>
        <a:solidFill>
          <a:sysClr val="window" lastClr="FFFFFF">
            <a:hueOff val="0"/>
            <a:satOff val="0"/>
            <a:lumOff val="0"/>
            <a:alphaOff val="0"/>
          </a:sysClr>
        </a:solidFill>
        <a:ln w="25400" cap="flat" cmpd="sng" algn="ctr">
          <a:solidFill>
            <a:srgbClr val="9BBB59">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MX" sz="1800" kern="1200" dirty="0" smtClean="0">
              <a:solidFill>
                <a:sysClr val="windowText" lastClr="000000">
                  <a:hueOff val="0"/>
                  <a:satOff val="0"/>
                  <a:lumOff val="0"/>
                  <a:alphaOff val="0"/>
                </a:sysClr>
              </a:solidFill>
              <a:latin typeface="Calibri"/>
              <a:ea typeface="+mn-ea"/>
              <a:cs typeface="+mn-cs"/>
            </a:rPr>
            <a:t>¿Existe alguna diferencia por género con respecto al peso que le asignan a cada factor en la evaluación de relación , el interés que muestra por ésta y la disposición de continuar la relación</a:t>
          </a:r>
          <a:endParaRPr lang="es-MX" sz="1800" kern="1200" dirty="0">
            <a:solidFill>
              <a:sysClr val="windowText" lastClr="000000">
                <a:hueOff val="0"/>
                <a:satOff val="0"/>
                <a:lumOff val="0"/>
                <a:alphaOff val="0"/>
              </a:sysClr>
            </a:solidFill>
            <a:latin typeface="Calibri"/>
            <a:ea typeface="+mn-ea"/>
            <a:cs typeface="+mn-cs"/>
          </a:endParaRPr>
        </a:p>
      </dsp:txBody>
      <dsp:txXfrm>
        <a:off x="47128" y="2948355"/>
        <a:ext cx="8288228" cy="87116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s-MX"/>
          </a:p>
        </p:txBody>
      </p:sp>
      <p:sp>
        <p:nvSpPr>
          <p:cNvPr id="3" name="2 Marcador de fecha"/>
          <p:cNvSpPr>
            <a:spLocks noGrp="1"/>
          </p:cNvSpPr>
          <p:nvPr>
            <p:ph type="dt" sz="quarter" idx="1"/>
          </p:nvPr>
        </p:nvSpPr>
        <p:spPr>
          <a:xfrm>
            <a:off x="3995217" y="0"/>
            <a:ext cx="3056414" cy="465455"/>
          </a:xfrm>
          <a:prstGeom prst="rect">
            <a:avLst/>
          </a:prstGeom>
        </p:spPr>
        <p:txBody>
          <a:bodyPr vert="horz" lIns="93497" tIns="46749" rIns="93497" bIns="46749" rtlCol="0"/>
          <a:lstStyle>
            <a:lvl1pPr algn="r">
              <a:defRPr sz="1200"/>
            </a:lvl1pPr>
          </a:lstStyle>
          <a:p>
            <a:fld id="{BFB308B7-7BE6-4326-9237-1FCD48F9B07D}" type="datetimeFigureOut">
              <a:rPr lang="es-MX" smtClean="0"/>
              <a:t>12/10/2016</a:t>
            </a:fld>
            <a:endParaRPr lang="es-MX"/>
          </a:p>
        </p:txBody>
      </p:sp>
      <p:sp>
        <p:nvSpPr>
          <p:cNvPr id="4" name="3 Marcador de pie de página"/>
          <p:cNvSpPr>
            <a:spLocks noGrp="1"/>
          </p:cNvSpPr>
          <p:nvPr>
            <p:ph type="ftr" sz="quarter" idx="2"/>
          </p:nvPr>
        </p:nvSpPr>
        <p:spPr>
          <a:xfrm>
            <a:off x="0" y="8842029"/>
            <a:ext cx="3056414" cy="465455"/>
          </a:xfrm>
          <a:prstGeom prst="rect">
            <a:avLst/>
          </a:prstGeom>
        </p:spPr>
        <p:txBody>
          <a:bodyPr vert="horz" lIns="93497" tIns="46749" rIns="93497" bIns="46749"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995217" y="8842029"/>
            <a:ext cx="3056414" cy="465455"/>
          </a:xfrm>
          <a:prstGeom prst="rect">
            <a:avLst/>
          </a:prstGeom>
        </p:spPr>
        <p:txBody>
          <a:bodyPr vert="horz" lIns="93497" tIns="46749" rIns="93497" bIns="46749" rtlCol="0" anchor="b"/>
          <a:lstStyle>
            <a:lvl1pPr algn="r">
              <a:defRPr sz="1200"/>
            </a:lvl1pPr>
          </a:lstStyle>
          <a:p>
            <a:fld id="{9B98FF2F-24E7-48A8-A6A8-40FFCA1278D3}" type="slidenum">
              <a:rPr lang="es-MX" smtClean="0"/>
              <a:t>‹Nº›</a:t>
            </a:fld>
            <a:endParaRPr lang="es-MX"/>
          </a:p>
        </p:txBody>
      </p:sp>
    </p:spTree>
    <p:extLst>
      <p:ext uri="{BB962C8B-B14F-4D97-AF65-F5344CB8AC3E}">
        <p14:creationId xmlns:p14="http://schemas.microsoft.com/office/powerpoint/2010/main" val="22037794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s-MX"/>
          </a:p>
        </p:txBody>
      </p:sp>
      <p:sp>
        <p:nvSpPr>
          <p:cNvPr id="3" name="2 Marcador de fecha"/>
          <p:cNvSpPr>
            <a:spLocks noGrp="1"/>
          </p:cNvSpPr>
          <p:nvPr>
            <p:ph type="dt" idx="1"/>
          </p:nvPr>
        </p:nvSpPr>
        <p:spPr>
          <a:xfrm>
            <a:off x="3995217" y="0"/>
            <a:ext cx="3056414" cy="465455"/>
          </a:xfrm>
          <a:prstGeom prst="rect">
            <a:avLst/>
          </a:prstGeom>
        </p:spPr>
        <p:txBody>
          <a:bodyPr vert="horz" lIns="93497" tIns="46749" rIns="93497" bIns="46749" rtlCol="0"/>
          <a:lstStyle>
            <a:lvl1pPr algn="r">
              <a:defRPr sz="1200"/>
            </a:lvl1pPr>
          </a:lstStyle>
          <a:p>
            <a:fld id="{04AC386F-964B-4838-A715-172ADB33E87C}" type="datetimeFigureOut">
              <a:rPr lang="es-MX" smtClean="0"/>
              <a:t>12/10/2016</a:t>
            </a:fld>
            <a:endParaRPr lang="es-MX"/>
          </a:p>
        </p:txBody>
      </p:sp>
      <p:sp>
        <p:nvSpPr>
          <p:cNvPr id="4" name="3 Marcador de imagen de diapositiva"/>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97" tIns="46749" rIns="93497" bIns="46749" rtlCol="0" anchor="ctr"/>
          <a:lstStyle/>
          <a:p>
            <a:endParaRPr lang="es-MX"/>
          </a:p>
        </p:txBody>
      </p:sp>
      <p:sp>
        <p:nvSpPr>
          <p:cNvPr id="5" name="4 Marcador de notas"/>
          <p:cNvSpPr>
            <a:spLocks noGrp="1"/>
          </p:cNvSpPr>
          <p:nvPr>
            <p:ph type="body" sz="quarter" idx="3"/>
          </p:nvPr>
        </p:nvSpPr>
        <p:spPr>
          <a:xfrm>
            <a:off x="705327" y="4421823"/>
            <a:ext cx="5642610" cy="4189095"/>
          </a:xfrm>
          <a:prstGeom prst="rect">
            <a:avLst/>
          </a:prstGeom>
        </p:spPr>
        <p:txBody>
          <a:bodyPr vert="horz" lIns="93497" tIns="46749" rIns="93497" bIns="4674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42029"/>
            <a:ext cx="3056414" cy="465455"/>
          </a:xfrm>
          <a:prstGeom prst="rect">
            <a:avLst/>
          </a:prstGeom>
        </p:spPr>
        <p:txBody>
          <a:bodyPr vert="horz" lIns="93497" tIns="46749" rIns="93497" bIns="46749"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95217" y="8842029"/>
            <a:ext cx="3056414" cy="465455"/>
          </a:xfrm>
          <a:prstGeom prst="rect">
            <a:avLst/>
          </a:prstGeom>
        </p:spPr>
        <p:txBody>
          <a:bodyPr vert="horz" lIns="93497" tIns="46749" rIns="93497" bIns="46749" rtlCol="0" anchor="b"/>
          <a:lstStyle>
            <a:lvl1pPr algn="r">
              <a:defRPr sz="1200"/>
            </a:lvl1pPr>
          </a:lstStyle>
          <a:p>
            <a:fld id="{E598F4D3-CA0F-4568-9990-40513E86E6D8}" type="slidenum">
              <a:rPr lang="es-MX" smtClean="0"/>
              <a:t>‹Nº›</a:t>
            </a:fld>
            <a:endParaRPr lang="es-MX"/>
          </a:p>
        </p:txBody>
      </p:sp>
    </p:spTree>
    <p:extLst>
      <p:ext uri="{BB962C8B-B14F-4D97-AF65-F5344CB8AC3E}">
        <p14:creationId xmlns:p14="http://schemas.microsoft.com/office/powerpoint/2010/main" val="2867502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6" name="5 Marcador de pie de página"/>
          <p:cNvSpPr>
            <a:spLocks noGrp="1"/>
          </p:cNvSpPr>
          <p:nvPr>
            <p:ph type="ftr" sz="quarter" idx="10"/>
          </p:nvPr>
        </p:nvSpPr>
        <p:spPr/>
        <p:txBody>
          <a:bodyPr/>
          <a:lstStyle/>
          <a:p>
            <a:r>
              <a:rPr lang="es-MX" smtClean="0"/>
              <a:t>María del Rocío Gómez Díaz</a:t>
            </a:r>
            <a:endParaRPr lang="es-MX"/>
          </a:p>
        </p:txBody>
      </p:sp>
      <p:sp>
        <p:nvSpPr>
          <p:cNvPr id="7" name="6 Marcador de encabezado"/>
          <p:cNvSpPr>
            <a:spLocks noGrp="1"/>
          </p:cNvSpPr>
          <p:nvPr>
            <p:ph type="hdr" sz="quarter" idx="11"/>
          </p:nvPr>
        </p:nvSpPr>
        <p:spPr/>
        <p:txBody>
          <a:bodyPr/>
          <a:lstStyle/>
          <a:p>
            <a:r>
              <a:rPr lang="es-MX" smtClean="0"/>
              <a:t>María del Rocío Gómez Díaz</a:t>
            </a:r>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53C62825-8530-4BA4-8D5C-21649FE95A95}" type="datetimeFigureOut">
              <a:rPr lang="es-MX" smtClean="0"/>
              <a:t>12/10/2016</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EDF0E4EB-D344-45DB-A1A1-703C407B64E6}"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3C62825-8530-4BA4-8D5C-21649FE95A95}"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DF0E4EB-D344-45DB-A1A1-703C407B64E6}"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3C62825-8530-4BA4-8D5C-21649FE95A95}" type="datetimeFigureOut">
              <a:rPr lang="es-MX" smtClean="0"/>
              <a:t>12/10/2016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DF0E4EB-D344-45DB-A1A1-703C407B64E6}"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53C62825-8530-4BA4-8D5C-21649FE95A95}" type="datetimeFigureOut">
              <a:rPr lang="es-MX" smtClean="0"/>
              <a:t>12/10/2016</a:t>
            </a:fld>
            <a:endParaRPr lang="es-MX"/>
          </a:p>
        </p:txBody>
      </p:sp>
      <p:sp>
        <p:nvSpPr>
          <p:cNvPr id="9" name="8 Marcador de número de diapositiva"/>
          <p:cNvSpPr>
            <a:spLocks noGrp="1"/>
          </p:cNvSpPr>
          <p:nvPr>
            <p:ph type="sldNum" sz="quarter" idx="15"/>
          </p:nvPr>
        </p:nvSpPr>
        <p:spPr/>
        <p:txBody>
          <a:bodyPr rtlCol="0"/>
          <a:lstStyle/>
          <a:p>
            <a:fld id="{EDF0E4EB-D344-45DB-A1A1-703C407B64E6}" type="slidenum">
              <a:rPr lang="es-MX" smtClean="0"/>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53C62825-8530-4BA4-8D5C-21649FE95A95}" type="datetimeFigureOut">
              <a:rPr lang="es-MX" smtClean="0"/>
              <a:t>12/10/2016</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EDF0E4EB-D344-45DB-A1A1-703C407B64E6}"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53C62825-8530-4BA4-8D5C-21649FE95A95}" type="datetimeFigureOut">
              <a:rPr lang="es-MX" smtClean="0"/>
              <a:t>12/10/2016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DF0E4EB-D344-45DB-A1A1-703C407B64E6}" type="slidenum">
              <a:rPr lang="es-MX" smtClean="0"/>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53C62825-8530-4BA4-8D5C-21649FE95A95}" type="datetimeFigureOut">
              <a:rPr lang="es-MX" smtClean="0"/>
              <a:t>12/10/2016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EDF0E4EB-D344-45DB-A1A1-703C407B64E6}" type="slidenum">
              <a:rPr lang="es-MX" smtClean="0"/>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53C62825-8530-4BA4-8D5C-21649FE95A95}" type="datetimeFigureOut">
              <a:rPr lang="es-MX" smtClean="0"/>
              <a:t>12/10/2016</a:t>
            </a:fld>
            <a:endParaRPr lang="es-MX"/>
          </a:p>
        </p:txBody>
      </p:sp>
      <p:sp>
        <p:nvSpPr>
          <p:cNvPr id="7" name="6 Marcador de número de diapositiva"/>
          <p:cNvSpPr>
            <a:spLocks noGrp="1"/>
          </p:cNvSpPr>
          <p:nvPr>
            <p:ph type="sldNum" sz="quarter" idx="11"/>
          </p:nvPr>
        </p:nvSpPr>
        <p:spPr/>
        <p:txBody>
          <a:bodyPr rtlCol="0"/>
          <a:lstStyle/>
          <a:p>
            <a:fld id="{EDF0E4EB-D344-45DB-A1A1-703C407B64E6}" type="slidenum">
              <a:rPr lang="es-MX" smtClean="0"/>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3C62825-8530-4BA4-8D5C-21649FE95A95}" type="datetimeFigureOut">
              <a:rPr lang="es-MX" smtClean="0"/>
              <a:t>12/10/2016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EDF0E4EB-D344-45DB-A1A1-703C407B64E6}"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53C62825-8530-4BA4-8D5C-21649FE95A95}" type="datetimeFigureOut">
              <a:rPr lang="es-MX" smtClean="0"/>
              <a:t>12/10/2016</a:t>
            </a:fld>
            <a:endParaRPr lang="es-MX"/>
          </a:p>
        </p:txBody>
      </p:sp>
      <p:sp>
        <p:nvSpPr>
          <p:cNvPr id="22" name="21 Marcador de número de diapositiva"/>
          <p:cNvSpPr>
            <a:spLocks noGrp="1"/>
          </p:cNvSpPr>
          <p:nvPr>
            <p:ph type="sldNum" sz="quarter" idx="15"/>
          </p:nvPr>
        </p:nvSpPr>
        <p:spPr/>
        <p:txBody>
          <a:bodyPr rtlCol="0"/>
          <a:lstStyle/>
          <a:p>
            <a:fld id="{EDF0E4EB-D344-45DB-A1A1-703C407B64E6}" type="slidenum">
              <a:rPr lang="es-MX" smtClean="0"/>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53C62825-8530-4BA4-8D5C-21649FE95A95}" type="datetimeFigureOut">
              <a:rPr lang="es-MX" smtClean="0"/>
              <a:t>12/10/2016</a:t>
            </a:fld>
            <a:endParaRPr lang="es-MX"/>
          </a:p>
        </p:txBody>
      </p:sp>
      <p:sp>
        <p:nvSpPr>
          <p:cNvPr id="18" name="17 Marcador de número de diapositiva"/>
          <p:cNvSpPr>
            <a:spLocks noGrp="1"/>
          </p:cNvSpPr>
          <p:nvPr>
            <p:ph type="sldNum" sz="quarter" idx="11"/>
          </p:nvPr>
        </p:nvSpPr>
        <p:spPr/>
        <p:txBody>
          <a:bodyPr rtlCol="0"/>
          <a:lstStyle/>
          <a:p>
            <a:fld id="{EDF0E4EB-D344-45DB-A1A1-703C407B64E6}" type="slidenum">
              <a:rPr lang="es-MX" smtClean="0"/>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3C62825-8530-4BA4-8D5C-21649FE95A95}" type="datetimeFigureOut">
              <a:rPr lang="es-MX" smtClean="0"/>
              <a:t>12/10/2016</a:t>
            </a:fld>
            <a:endParaRPr lang="es-MX"/>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DF0E4EB-D344-45DB-A1A1-703C407B64E6}"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hyperlink" Target="https://search.creativecommons.org/"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691680" y="2420888"/>
            <a:ext cx="6910536" cy="808856"/>
          </a:xfrm>
        </p:spPr>
        <p:txBody>
          <a:bodyPr>
            <a:normAutofit fontScale="90000"/>
          </a:bodyPr>
          <a:lstStyle/>
          <a:p>
            <a:pPr algn="ctr"/>
            <a:r>
              <a:rPr lang="es-ES" sz="3200" cap="all" dirty="0">
                <a:ln w="9000" cmpd="sng">
                  <a:solidFill>
                    <a:schemeClr val="accent1">
                      <a:lumMod val="50000"/>
                    </a:schemeClr>
                  </a:solidFill>
                  <a:prstDash val="solid"/>
                </a:ln>
                <a:solidFill>
                  <a:schemeClr val="accent1">
                    <a:lumMod val="75000"/>
                  </a:schemeClr>
                </a:solidFill>
                <a:effectLst>
                  <a:reflection blurRad="12700" stA="28000" endPos="45000" dist="1000" dir="5400000" sy="-100000" algn="bl" rotWithShape="0"/>
                </a:effectLst>
              </a:rPr>
              <a:t>Facultad de Contaduría y Administración</a:t>
            </a:r>
            <a:br>
              <a:rPr lang="es-ES" sz="3200" cap="all" dirty="0">
                <a:ln w="9000" cmpd="sng">
                  <a:solidFill>
                    <a:schemeClr val="accent1">
                      <a:lumMod val="50000"/>
                    </a:schemeClr>
                  </a:solidFill>
                  <a:prstDash val="solid"/>
                </a:ln>
                <a:solidFill>
                  <a:schemeClr val="accent1">
                    <a:lumMod val="75000"/>
                  </a:schemeClr>
                </a:solidFill>
                <a:effectLst>
                  <a:reflection blurRad="12700" stA="28000" endPos="45000" dist="1000" dir="5400000" sy="-100000" algn="bl" rotWithShape="0"/>
                </a:effectLst>
              </a:rPr>
            </a:br>
            <a:endParaRPr lang="es-MX" dirty="0"/>
          </a:p>
        </p:txBody>
      </p:sp>
      <p:sp>
        <p:nvSpPr>
          <p:cNvPr id="3" name="2 Subtítulo"/>
          <p:cNvSpPr>
            <a:spLocks noGrp="1"/>
          </p:cNvSpPr>
          <p:nvPr>
            <p:ph type="subTitle" idx="1"/>
          </p:nvPr>
        </p:nvSpPr>
        <p:spPr>
          <a:xfrm>
            <a:off x="2411760" y="3140968"/>
            <a:ext cx="6172200" cy="3312368"/>
          </a:xfrm>
        </p:spPr>
        <p:txBody>
          <a:bodyPr>
            <a:normAutofit lnSpcReduction="10000"/>
          </a:bodyPr>
          <a:lstStyle/>
          <a:p>
            <a:endParaRPr lang="es-MX" dirty="0" smtClean="0"/>
          </a:p>
          <a:p>
            <a:pPr algn="ctr"/>
            <a:r>
              <a:rPr lang="es-ES" dirty="0" smtClean="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rPr>
              <a:t>Proceso de Investigación para  la elaboración del proyecto de tesis</a:t>
            </a:r>
          </a:p>
          <a:p>
            <a:pPr algn="ctr"/>
            <a:r>
              <a:rPr lang="es-ES" dirty="0" smtClean="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rPr>
              <a:t>Primera parte</a:t>
            </a:r>
            <a:endParaRPr lang="es-ES" dirty="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endParaRPr>
          </a:p>
          <a:p>
            <a:pPr algn="ctr"/>
            <a:endParaRPr lang="es-ES" dirty="0" smtClean="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endParaRPr>
          </a:p>
          <a:p>
            <a:pPr algn="ctr"/>
            <a:endParaRPr lang="es-ES" dirty="0" smtClean="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endParaRPr>
          </a:p>
          <a:p>
            <a:pPr algn="ctr"/>
            <a:r>
              <a:rPr lang="es-ES" b="0" dirty="0" smtClean="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rPr>
              <a:t>Licenciatura </a:t>
            </a:r>
            <a:r>
              <a:rPr lang="es-ES" b="0" dirty="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rPr>
              <a:t>en Administración</a:t>
            </a:r>
          </a:p>
          <a:p>
            <a:pPr algn="ctr"/>
            <a:r>
              <a:rPr lang="es-ES" b="0" dirty="0" smtClean="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rPr>
              <a:t>Elaborado </a:t>
            </a:r>
            <a:r>
              <a:rPr lang="es-ES" b="0" dirty="0">
                <a:ln w="9000" cmpd="sng">
                  <a:solidFill>
                    <a:schemeClr val="accent1">
                      <a:lumMod val="50000"/>
                    </a:schemeClr>
                  </a:solidFill>
                  <a:prstDash val="solid"/>
                </a:ln>
                <a:solidFill>
                  <a:schemeClr val="accent1">
                    <a:lumMod val="75000"/>
                  </a:schemeClr>
                </a:solidFill>
                <a:effectLst>
                  <a:outerShdw blurRad="38100" dist="38100" dir="2700000" algn="tl">
                    <a:srgbClr val="000000">
                      <a:alpha val="43137"/>
                    </a:srgbClr>
                  </a:outerShdw>
                  <a:reflection blurRad="12700" stA="28000" endPos="45000" dist="1000" dir="5400000" sy="-100000" algn="bl" rotWithShape="0"/>
                </a:effectLst>
              </a:rPr>
              <a:t>por: María del Rocío Gómez Díaz</a:t>
            </a:r>
          </a:p>
          <a:p>
            <a:pPr algn="r"/>
            <a:endParaRPr lang="es-MX" dirty="0" smtClean="0"/>
          </a:p>
          <a:p>
            <a:pPr algn="r"/>
            <a:r>
              <a:rPr lang="es-MX" dirty="0" smtClean="0"/>
              <a:t>Octubre 2016</a:t>
            </a:r>
            <a:endParaRPr lang="es-MX" dirty="0"/>
          </a:p>
        </p:txBody>
      </p:sp>
      <p:pic>
        <p:nvPicPr>
          <p:cNvPr id="1028" name="Picture 4" descr="Resultado de imagen para uaeme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482"/>
            <a:ext cx="9144000" cy="1524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95626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PROCESO CUANTITATIVO</a:t>
            </a:r>
            <a:endParaRPr lang="es-MX" b="1" dirty="0"/>
          </a:p>
        </p:txBody>
      </p:sp>
      <p:sp>
        <p:nvSpPr>
          <p:cNvPr id="4" name="3 Rectángulo"/>
          <p:cNvSpPr/>
          <p:nvPr/>
        </p:nvSpPr>
        <p:spPr>
          <a:xfrm>
            <a:off x="107504" y="2144182"/>
            <a:ext cx="1800200"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rPr>
              <a:t>Idea</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144182"/>
            <a:ext cx="1822450" cy="739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0801" y="2144182"/>
            <a:ext cx="182245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0801" y="3354180"/>
            <a:ext cx="1822449" cy="1010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4095" y="3354180"/>
            <a:ext cx="1945932"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3335148"/>
            <a:ext cx="182245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4578066"/>
            <a:ext cx="182245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54" y="4581128"/>
            <a:ext cx="182245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379" y="3354180"/>
            <a:ext cx="182245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13 Rectángulo"/>
          <p:cNvSpPr/>
          <p:nvPr/>
        </p:nvSpPr>
        <p:spPr>
          <a:xfrm>
            <a:off x="2339752" y="2144182"/>
            <a:ext cx="1800200"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tx1"/>
                </a:solidFill>
              </a:rPr>
              <a:t>Planteamiento</a:t>
            </a:r>
          </a:p>
          <a:p>
            <a:pPr algn="ctr"/>
            <a:r>
              <a:rPr lang="es-MX" sz="1400" b="1" dirty="0">
                <a:solidFill>
                  <a:schemeClr val="tx1"/>
                </a:solidFill>
              </a:rPr>
              <a:t>del</a:t>
            </a:r>
          </a:p>
          <a:p>
            <a:pPr algn="ctr"/>
            <a:r>
              <a:rPr lang="es-MX" sz="1400" b="1" dirty="0">
                <a:solidFill>
                  <a:schemeClr val="tx1"/>
                </a:solidFill>
              </a:rPr>
              <a:t>problema</a:t>
            </a:r>
          </a:p>
        </p:txBody>
      </p:sp>
      <p:cxnSp>
        <p:nvCxnSpPr>
          <p:cNvPr id="15" name="14 Conector recto de flecha"/>
          <p:cNvCxnSpPr/>
          <p:nvPr/>
        </p:nvCxnSpPr>
        <p:spPr>
          <a:xfrm>
            <a:off x="2009089" y="2482319"/>
            <a:ext cx="2880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a:off x="4162202" y="2482319"/>
            <a:ext cx="2880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6394450" y="2482319"/>
            <a:ext cx="2880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7926042" y="2927955"/>
            <a:ext cx="0" cy="2714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flipH="1">
            <a:off x="6430027" y="3673285"/>
            <a:ext cx="33779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p:nvPr/>
        </p:nvCxnSpPr>
        <p:spPr>
          <a:xfrm>
            <a:off x="1933418" y="4916203"/>
            <a:ext cx="2880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a:off x="987733" y="4187985"/>
            <a:ext cx="0" cy="35368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flipH="1">
            <a:off x="1933418" y="3673284"/>
            <a:ext cx="409480"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24 Conector recto de flecha"/>
          <p:cNvCxnSpPr/>
          <p:nvPr/>
        </p:nvCxnSpPr>
        <p:spPr>
          <a:xfrm flipH="1">
            <a:off x="4139952" y="3706109"/>
            <a:ext cx="40979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35 Rectángulo"/>
          <p:cNvSpPr/>
          <p:nvPr/>
        </p:nvSpPr>
        <p:spPr>
          <a:xfrm>
            <a:off x="4572000" y="2098450"/>
            <a:ext cx="2026922" cy="830997"/>
          </a:xfrm>
          <a:prstGeom prst="rect">
            <a:avLst/>
          </a:prstGeom>
        </p:spPr>
        <p:txBody>
          <a:bodyPr wrap="square">
            <a:spAutoFit/>
          </a:bodyPr>
          <a:lstStyle/>
          <a:p>
            <a:r>
              <a:rPr lang="es-MX" sz="1200" b="1" dirty="0"/>
              <a:t>Revisión de la literatura</a:t>
            </a:r>
          </a:p>
          <a:p>
            <a:r>
              <a:rPr lang="es-MX" sz="1200" b="1" dirty="0"/>
              <a:t>y desarrollo del marco</a:t>
            </a:r>
          </a:p>
          <a:p>
            <a:r>
              <a:rPr lang="es-MX" sz="1200" b="1" dirty="0"/>
              <a:t>teórico</a:t>
            </a:r>
          </a:p>
        </p:txBody>
      </p:sp>
      <p:sp>
        <p:nvSpPr>
          <p:cNvPr id="37" name="36 Rectángulo"/>
          <p:cNvSpPr/>
          <p:nvPr/>
        </p:nvSpPr>
        <p:spPr>
          <a:xfrm>
            <a:off x="6567018" y="2112987"/>
            <a:ext cx="2430016" cy="738664"/>
          </a:xfrm>
          <a:prstGeom prst="rect">
            <a:avLst/>
          </a:prstGeom>
        </p:spPr>
        <p:txBody>
          <a:bodyPr wrap="square">
            <a:spAutoFit/>
          </a:bodyPr>
          <a:lstStyle/>
          <a:p>
            <a:pPr algn="ctr"/>
            <a:r>
              <a:rPr lang="es-MX" sz="1400" b="1" dirty="0"/>
              <a:t>Visualización</a:t>
            </a:r>
          </a:p>
          <a:p>
            <a:pPr algn="ctr"/>
            <a:r>
              <a:rPr lang="es-MX" sz="1400" b="1" dirty="0"/>
              <a:t>del alcance</a:t>
            </a:r>
          </a:p>
          <a:p>
            <a:pPr algn="ctr"/>
            <a:r>
              <a:rPr lang="es-MX" sz="1400" b="1" dirty="0"/>
              <a:t>del estudio</a:t>
            </a:r>
          </a:p>
        </p:txBody>
      </p:sp>
      <p:sp>
        <p:nvSpPr>
          <p:cNvPr id="38" name="37 Rectángulo"/>
          <p:cNvSpPr/>
          <p:nvPr/>
        </p:nvSpPr>
        <p:spPr>
          <a:xfrm>
            <a:off x="6866175" y="3358989"/>
            <a:ext cx="1827075" cy="954107"/>
          </a:xfrm>
          <a:prstGeom prst="rect">
            <a:avLst/>
          </a:prstGeom>
        </p:spPr>
        <p:txBody>
          <a:bodyPr wrap="square">
            <a:spAutoFit/>
          </a:bodyPr>
          <a:lstStyle/>
          <a:p>
            <a:pPr algn="ctr"/>
            <a:r>
              <a:rPr lang="es-MX" sz="1400" b="1" dirty="0"/>
              <a:t>Elaboración</a:t>
            </a:r>
          </a:p>
          <a:p>
            <a:pPr algn="ctr"/>
            <a:r>
              <a:rPr lang="es-MX" sz="1400" b="1" dirty="0"/>
              <a:t>de hipótesis y</a:t>
            </a:r>
          </a:p>
          <a:p>
            <a:pPr algn="ctr"/>
            <a:r>
              <a:rPr lang="es-MX" sz="1400" b="1" dirty="0"/>
              <a:t>definición de</a:t>
            </a:r>
          </a:p>
          <a:p>
            <a:pPr algn="ctr"/>
            <a:r>
              <a:rPr lang="es-MX" sz="1400" b="1" dirty="0"/>
              <a:t>variables</a:t>
            </a:r>
          </a:p>
        </p:txBody>
      </p:sp>
      <p:sp>
        <p:nvSpPr>
          <p:cNvPr id="39" name="38 Rectángulo"/>
          <p:cNvSpPr/>
          <p:nvPr/>
        </p:nvSpPr>
        <p:spPr>
          <a:xfrm>
            <a:off x="4481170" y="3318925"/>
            <a:ext cx="2057296" cy="738664"/>
          </a:xfrm>
          <a:prstGeom prst="rect">
            <a:avLst/>
          </a:prstGeom>
        </p:spPr>
        <p:txBody>
          <a:bodyPr wrap="square">
            <a:spAutoFit/>
          </a:bodyPr>
          <a:lstStyle/>
          <a:p>
            <a:pPr algn="ctr"/>
            <a:r>
              <a:rPr lang="es-MX" sz="1400" b="1" dirty="0"/>
              <a:t>Desarrollo del diseño</a:t>
            </a:r>
          </a:p>
          <a:p>
            <a:pPr algn="ctr"/>
            <a:r>
              <a:rPr lang="es-MX" sz="1400" b="1" dirty="0"/>
              <a:t>de investigación</a:t>
            </a:r>
          </a:p>
        </p:txBody>
      </p:sp>
      <p:sp>
        <p:nvSpPr>
          <p:cNvPr id="40" name="39 Rectángulo"/>
          <p:cNvSpPr/>
          <p:nvPr/>
        </p:nvSpPr>
        <p:spPr>
          <a:xfrm>
            <a:off x="2342898" y="3272759"/>
            <a:ext cx="1876202" cy="738664"/>
          </a:xfrm>
          <a:prstGeom prst="rect">
            <a:avLst/>
          </a:prstGeom>
        </p:spPr>
        <p:txBody>
          <a:bodyPr wrap="square">
            <a:spAutoFit/>
          </a:bodyPr>
          <a:lstStyle/>
          <a:p>
            <a:pPr algn="ctr"/>
            <a:r>
              <a:rPr lang="es-MX" sz="1400" b="1" dirty="0"/>
              <a:t>Definición y selección</a:t>
            </a:r>
          </a:p>
          <a:p>
            <a:pPr algn="ctr"/>
            <a:r>
              <a:rPr lang="es-MX" sz="1400" b="1" dirty="0"/>
              <a:t>de la muestra</a:t>
            </a:r>
          </a:p>
        </p:txBody>
      </p:sp>
      <p:sp>
        <p:nvSpPr>
          <p:cNvPr id="41" name="40 Rectángulo"/>
          <p:cNvSpPr/>
          <p:nvPr/>
        </p:nvSpPr>
        <p:spPr>
          <a:xfrm>
            <a:off x="115297" y="3318925"/>
            <a:ext cx="1792407" cy="646331"/>
          </a:xfrm>
          <a:prstGeom prst="rect">
            <a:avLst/>
          </a:prstGeom>
        </p:spPr>
        <p:txBody>
          <a:bodyPr wrap="square">
            <a:spAutoFit/>
          </a:bodyPr>
          <a:lstStyle/>
          <a:p>
            <a:pPr algn="ctr"/>
            <a:r>
              <a:rPr lang="es-MX" b="1" dirty="0"/>
              <a:t>Recolección</a:t>
            </a:r>
          </a:p>
          <a:p>
            <a:pPr algn="ctr"/>
            <a:r>
              <a:rPr lang="es-MX" b="1" dirty="0"/>
              <a:t>de los datos</a:t>
            </a:r>
          </a:p>
        </p:txBody>
      </p:sp>
      <p:sp>
        <p:nvSpPr>
          <p:cNvPr id="42" name="41 Rectángulo"/>
          <p:cNvSpPr/>
          <p:nvPr/>
        </p:nvSpPr>
        <p:spPr>
          <a:xfrm>
            <a:off x="85254" y="4581128"/>
            <a:ext cx="1822450" cy="923330"/>
          </a:xfrm>
          <a:prstGeom prst="rect">
            <a:avLst/>
          </a:prstGeom>
        </p:spPr>
        <p:txBody>
          <a:bodyPr wrap="square">
            <a:spAutoFit/>
          </a:bodyPr>
          <a:lstStyle/>
          <a:p>
            <a:pPr algn="ctr"/>
            <a:r>
              <a:rPr lang="es-MX" b="1" dirty="0"/>
              <a:t>Análisis de los</a:t>
            </a:r>
          </a:p>
          <a:p>
            <a:pPr algn="ctr"/>
            <a:r>
              <a:rPr lang="es-MX" b="1" dirty="0"/>
              <a:t>datos</a:t>
            </a:r>
          </a:p>
        </p:txBody>
      </p:sp>
      <p:sp>
        <p:nvSpPr>
          <p:cNvPr id="43" name="42 Rectángulo"/>
          <p:cNvSpPr/>
          <p:nvPr/>
        </p:nvSpPr>
        <p:spPr>
          <a:xfrm>
            <a:off x="2383804" y="4534961"/>
            <a:ext cx="1756148" cy="738664"/>
          </a:xfrm>
          <a:prstGeom prst="rect">
            <a:avLst/>
          </a:prstGeom>
        </p:spPr>
        <p:txBody>
          <a:bodyPr wrap="square">
            <a:spAutoFit/>
          </a:bodyPr>
          <a:lstStyle/>
          <a:p>
            <a:pPr algn="ctr"/>
            <a:r>
              <a:rPr lang="es-MX" sz="1400" b="1" dirty="0"/>
              <a:t>Elaboración</a:t>
            </a:r>
          </a:p>
          <a:p>
            <a:pPr algn="ctr"/>
            <a:r>
              <a:rPr lang="es-MX" sz="1400" b="1" dirty="0"/>
              <a:t>del reporte de</a:t>
            </a:r>
          </a:p>
          <a:p>
            <a:pPr algn="ctr"/>
            <a:r>
              <a:rPr lang="es-MX" sz="1400" b="1" dirty="0"/>
              <a:t>resultados</a:t>
            </a:r>
          </a:p>
        </p:txBody>
      </p:sp>
      <p:sp>
        <p:nvSpPr>
          <p:cNvPr id="44" name="43 Rectángulo"/>
          <p:cNvSpPr/>
          <p:nvPr/>
        </p:nvSpPr>
        <p:spPr>
          <a:xfrm>
            <a:off x="3139760" y="6021288"/>
            <a:ext cx="4891401"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600" dirty="0" smtClean="0">
                <a:solidFill>
                  <a:schemeClr val="tx1"/>
                </a:solidFill>
              </a:rPr>
              <a:t>(Elaboración con base en Hernández,  2015) </a:t>
            </a:r>
            <a:endParaRPr lang="es-MX" sz="1600" dirty="0">
              <a:solidFill>
                <a:schemeClr val="tx1"/>
              </a:solidFill>
            </a:endParaRPr>
          </a:p>
        </p:txBody>
      </p:sp>
    </p:spTree>
    <p:extLst>
      <p:ext uri="{BB962C8B-B14F-4D97-AF65-F5344CB8AC3E}">
        <p14:creationId xmlns:p14="http://schemas.microsoft.com/office/powerpoint/2010/main" val="36185901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Características del Enfoque Cuantitativo</a:t>
            </a:r>
            <a:endParaRPr lang="es-MX"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764758550"/>
              </p:ext>
            </p:extLst>
          </p:nvPr>
        </p:nvGraphicFramePr>
        <p:xfrm>
          <a:off x="457200" y="1600200"/>
          <a:ext cx="7643192" cy="4349079"/>
        </p:xfrm>
        <a:graphic>
          <a:graphicData uri="http://schemas.openxmlformats.org/drawingml/2006/table">
            <a:tbl>
              <a:tblPr firstRow="1" bandRow="1">
                <a:tableStyleId>{5C22544A-7EE6-4342-B048-85BDC9FD1C3A}</a:tableStyleId>
              </a:tblPr>
              <a:tblGrid>
                <a:gridCol w="3821596"/>
                <a:gridCol w="3821596"/>
              </a:tblGrid>
              <a:tr h="988427">
                <a:tc>
                  <a:txBody>
                    <a:bodyPr/>
                    <a:lstStyle/>
                    <a:p>
                      <a:pPr marL="285750" indent="-285750">
                        <a:buFont typeface="Courier New" panose="02070309020205020404" pitchFamily="49" charset="0"/>
                        <a:buChar char="o"/>
                      </a:pPr>
                      <a:r>
                        <a:rPr lang="es-MX" b="1" dirty="0" smtClean="0">
                          <a:solidFill>
                            <a:schemeClr val="tx1"/>
                          </a:solidFill>
                        </a:rPr>
                        <a:t>Medir</a:t>
                      </a:r>
                      <a:r>
                        <a:rPr lang="es-MX" b="1" baseline="0" dirty="0" smtClean="0">
                          <a:solidFill>
                            <a:schemeClr val="tx1"/>
                          </a:solidFill>
                        </a:rPr>
                        <a:t> y estimar magnitudes de investigación.</a:t>
                      </a:r>
                      <a:endParaRPr lang="es-MX" b="1" dirty="0">
                        <a:solidFill>
                          <a:schemeClr val="tx1"/>
                        </a:solidFill>
                      </a:endParaRPr>
                    </a:p>
                  </a:txBody>
                  <a:tcPr/>
                </a:tc>
                <a:tc>
                  <a:txBody>
                    <a:bodyPr/>
                    <a:lstStyle/>
                    <a:p>
                      <a:pPr marL="285750" indent="-285750">
                        <a:buFont typeface="Courier New" panose="02070309020205020404" pitchFamily="49" charset="0"/>
                        <a:buChar char="o"/>
                      </a:pPr>
                      <a:r>
                        <a:rPr lang="es-MX" b="1" dirty="0" smtClean="0">
                          <a:solidFill>
                            <a:schemeClr val="tx1"/>
                          </a:solidFill>
                        </a:rPr>
                        <a:t>Se interpreta de las predicciones iniciales</a:t>
                      </a:r>
                      <a:r>
                        <a:rPr lang="es-MX" b="1" baseline="0" dirty="0" smtClean="0">
                          <a:solidFill>
                            <a:schemeClr val="tx1"/>
                          </a:solidFill>
                        </a:rPr>
                        <a:t> y estudios previos.</a:t>
                      </a:r>
                      <a:endParaRPr lang="es-MX" b="1" dirty="0">
                        <a:solidFill>
                          <a:schemeClr val="tx1"/>
                        </a:solidFill>
                      </a:endParaRPr>
                    </a:p>
                  </a:txBody>
                  <a:tcPr/>
                </a:tc>
              </a:tr>
              <a:tr h="691899">
                <a:tc>
                  <a:txBody>
                    <a:bodyPr/>
                    <a:lstStyle/>
                    <a:p>
                      <a:pPr marL="285750" indent="-285750">
                        <a:buFont typeface="Courier New" panose="02070309020205020404" pitchFamily="49" charset="0"/>
                        <a:buChar char="o"/>
                      </a:pPr>
                      <a:r>
                        <a:rPr lang="es-MX" b="1" dirty="0" smtClean="0">
                          <a:solidFill>
                            <a:schemeClr val="tx1"/>
                          </a:solidFill>
                        </a:rPr>
                        <a:t>Plantea un problema de estudio delimitado.</a:t>
                      </a:r>
                      <a:endParaRPr lang="es-MX" b="1" dirty="0">
                        <a:solidFill>
                          <a:schemeClr val="tx1"/>
                        </a:solidFill>
                      </a:endParaRPr>
                    </a:p>
                  </a:txBody>
                  <a:tcPr/>
                </a:tc>
                <a:tc>
                  <a:txBody>
                    <a:bodyPr/>
                    <a:lstStyle/>
                    <a:p>
                      <a:pPr marL="285750" indent="-285750">
                        <a:buFont typeface="Courier New" panose="02070309020205020404" pitchFamily="49" charset="0"/>
                        <a:buChar char="o"/>
                      </a:pPr>
                      <a:r>
                        <a:rPr lang="es-MX" b="1" dirty="0" smtClean="0">
                          <a:solidFill>
                            <a:schemeClr val="tx1"/>
                          </a:solidFill>
                        </a:rPr>
                        <a:t>Debe ser lo más objetiva posible.</a:t>
                      </a:r>
                      <a:endParaRPr lang="es-MX" b="1" dirty="0">
                        <a:solidFill>
                          <a:schemeClr val="tx1"/>
                        </a:solidFill>
                      </a:endParaRPr>
                    </a:p>
                  </a:txBody>
                  <a:tcPr/>
                </a:tc>
              </a:tr>
              <a:tr h="691899">
                <a:tc>
                  <a:txBody>
                    <a:bodyPr/>
                    <a:lstStyle/>
                    <a:p>
                      <a:pPr marL="285750" indent="-285750">
                        <a:buFont typeface="Courier New" panose="02070309020205020404" pitchFamily="49" charset="0"/>
                        <a:buChar char="o"/>
                      </a:pPr>
                      <a:r>
                        <a:rPr lang="es-MX" b="1" dirty="0" smtClean="0">
                          <a:solidFill>
                            <a:schemeClr val="tx1"/>
                          </a:solidFill>
                        </a:rPr>
                        <a:t>Revisión de literatura,</a:t>
                      </a:r>
                      <a:r>
                        <a:rPr lang="es-MX" b="1" baseline="0" dirty="0" smtClean="0">
                          <a:solidFill>
                            <a:schemeClr val="tx1"/>
                          </a:solidFill>
                        </a:rPr>
                        <a:t> marco teórico e hipótesis.</a:t>
                      </a:r>
                      <a:endParaRPr lang="es-MX" b="1" dirty="0">
                        <a:solidFill>
                          <a:schemeClr val="tx1"/>
                        </a:solidFill>
                      </a:endParaRPr>
                    </a:p>
                  </a:txBody>
                  <a:tcPr/>
                </a:tc>
                <a:tc>
                  <a:txBody>
                    <a:bodyPr/>
                    <a:lstStyle/>
                    <a:p>
                      <a:pPr marL="285750" indent="-285750">
                        <a:buFont typeface="Courier New" panose="02070309020205020404" pitchFamily="49" charset="0"/>
                        <a:buChar char="o"/>
                      </a:pPr>
                      <a:r>
                        <a:rPr lang="es-MX" b="1" dirty="0" smtClean="0">
                          <a:solidFill>
                            <a:schemeClr val="tx1"/>
                          </a:solidFill>
                        </a:rPr>
                        <a:t>Patrones</a:t>
                      </a:r>
                      <a:r>
                        <a:rPr lang="es-MX" b="1" baseline="0" dirty="0" smtClean="0">
                          <a:solidFill>
                            <a:schemeClr val="tx1"/>
                          </a:solidFill>
                        </a:rPr>
                        <a:t> predecibles y estructurados.</a:t>
                      </a:r>
                      <a:endParaRPr lang="es-MX" b="1" dirty="0">
                        <a:solidFill>
                          <a:schemeClr val="tx1"/>
                        </a:solidFill>
                      </a:endParaRPr>
                    </a:p>
                  </a:txBody>
                  <a:tcPr/>
                </a:tc>
              </a:tr>
              <a:tr h="988427">
                <a:tc>
                  <a:txBody>
                    <a:bodyPr/>
                    <a:lstStyle/>
                    <a:p>
                      <a:pPr marL="285750" indent="-285750">
                        <a:buFont typeface="Courier New" panose="02070309020205020404" pitchFamily="49" charset="0"/>
                        <a:buChar char="o"/>
                      </a:pPr>
                      <a:r>
                        <a:rPr lang="es-MX" b="1" dirty="0" smtClean="0">
                          <a:solidFill>
                            <a:schemeClr val="tx1"/>
                          </a:solidFill>
                        </a:rPr>
                        <a:t>La</a:t>
                      </a:r>
                      <a:r>
                        <a:rPr lang="es-MX" b="1" baseline="0" dirty="0" smtClean="0">
                          <a:solidFill>
                            <a:schemeClr val="tx1"/>
                          </a:solidFill>
                        </a:rPr>
                        <a:t> r</a:t>
                      </a:r>
                      <a:r>
                        <a:rPr lang="es-MX" b="1" dirty="0" smtClean="0">
                          <a:solidFill>
                            <a:schemeClr val="tx1"/>
                          </a:solidFill>
                        </a:rPr>
                        <a:t>ecolección de los datos se fundamenta</a:t>
                      </a:r>
                      <a:r>
                        <a:rPr lang="es-MX" b="1" baseline="0" dirty="0" smtClean="0">
                          <a:solidFill>
                            <a:schemeClr val="tx1"/>
                          </a:solidFill>
                        </a:rPr>
                        <a:t> en la medición</a:t>
                      </a:r>
                      <a:r>
                        <a:rPr lang="es-MX" b="1" dirty="0" smtClean="0">
                          <a:solidFill>
                            <a:schemeClr val="tx1"/>
                          </a:solidFill>
                        </a:rPr>
                        <a:t>.</a:t>
                      </a:r>
                      <a:endParaRPr lang="es-MX" b="1" dirty="0">
                        <a:solidFill>
                          <a:schemeClr val="tx1"/>
                        </a:solidFill>
                      </a:endParaRPr>
                    </a:p>
                  </a:txBody>
                  <a:tcPr/>
                </a:tc>
                <a:tc>
                  <a:txBody>
                    <a:bodyPr/>
                    <a:lstStyle/>
                    <a:p>
                      <a:pPr marL="285750" indent="-285750">
                        <a:buFont typeface="Courier New" panose="02070309020205020404" pitchFamily="49" charset="0"/>
                        <a:buChar char="o"/>
                      </a:pPr>
                      <a:r>
                        <a:rPr lang="es-MX" b="1" dirty="0" smtClean="0">
                          <a:solidFill>
                            <a:schemeClr val="tx1"/>
                          </a:solidFill>
                        </a:rPr>
                        <a:t>Intenta generalizar los resultados encontrados en una muestra.</a:t>
                      </a:r>
                      <a:endParaRPr lang="es-MX" b="1" dirty="0">
                        <a:solidFill>
                          <a:schemeClr val="tx1"/>
                        </a:solidFill>
                      </a:endParaRPr>
                    </a:p>
                  </a:txBody>
                  <a:tcPr/>
                </a:tc>
              </a:tr>
              <a:tr h="988427">
                <a:tc>
                  <a:txBody>
                    <a:bodyPr/>
                    <a:lstStyle/>
                    <a:p>
                      <a:pPr marL="285750" indent="-285750">
                        <a:buFont typeface="Courier New" panose="02070309020205020404" pitchFamily="49" charset="0"/>
                        <a:buChar char="o"/>
                      </a:pPr>
                      <a:r>
                        <a:rPr lang="es-MX" b="1" dirty="0" smtClean="0">
                          <a:solidFill>
                            <a:schemeClr val="tx1"/>
                          </a:solidFill>
                        </a:rPr>
                        <a:t>Se debe analizar con métodos estadísticos.</a:t>
                      </a:r>
                      <a:endParaRPr lang="es-MX" b="1" dirty="0">
                        <a:solidFill>
                          <a:schemeClr val="tx1"/>
                        </a:solidFill>
                      </a:endParaRPr>
                    </a:p>
                  </a:txBody>
                  <a:tcPr/>
                </a:tc>
                <a:tc>
                  <a:txBody>
                    <a:bodyPr/>
                    <a:lstStyle/>
                    <a:p>
                      <a:pPr marL="285750" indent="-285750">
                        <a:buFont typeface="Courier New" panose="02070309020205020404" pitchFamily="49" charset="0"/>
                        <a:buChar char="o"/>
                      </a:pPr>
                      <a:r>
                        <a:rPr lang="es-MX" b="1" dirty="0" smtClean="0">
                          <a:solidFill>
                            <a:schemeClr val="tx1"/>
                          </a:solidFill>
                        </a:rPr>
                        <a:t>Se pretende confirmar y predecir los fenómenos investigados.</a:t>
                      </a:r>
                      <a:endParaRPr lang="es-MX" b="1" dirty="0">
                        <a:solidFill>
                          <a:schemeClr val="tx1"/>
                        </a:solidFill>
                      </a:endParaRPr>
                    </a:p>
                  </a:txBody>
                  <a:tcPr/>
                </a:tc>
              </a:tr>
            </a:tbl>
          </a:graphicData>
        </a:graphic>
      </p:graphicFrame>
      <p:sp>
        <p:nvSpPr>
          <p:cNvPr id="5" name="4 Rectángulo"/>
          <p:cNvSpPr/>
          <p:nvPr/>
        </p:nvSpPr>
        <p:spPr>
          <a:xfrm>
            <a:off x="3851920" y="6237312"/>
            <a:ext cx="4320480"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0" b="1" dirty="0" smtClean="0">
                <a:solidFill>
                  <a:schemeClr val="tx1"/>
                </a:solidFill>
              </a:rPr>
              <a:t>(Elaboración con base en Hernández,  2015) </a:t>
            </a:r>
            <a:endParaRPr lang="es-MX" sz="1400" b="1" dirty="0">
              <a:solidFill>
                <a:schemeClr val="tx1"/>
              </a:solidFill>
            </a:endParaRPr>
          </a:p>
        </p:txBody>
      </p:sp>
    </p:spTree>
    <p:extLst>
      <p:ext uri="{BB962C8B-B14F-4D97-AF65-F5344CB8AC3E}">
        <p14:creationId xmlns:p14="http://schemas.microsoft.com/office/powerpoint/2010/main" val="15755279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Proceso Cualitativo</a:t>
            </a:r>
            <a:endParaRPr lang="es-MX" dirty="0"/>
          </a:p>
        </p:txBody>
      </p:sp>
      <p:sp>
        <p:nvSpPr>
          <p:cNvPr id="4" name="3 Marcador de contenido"/>
          <p:cNvSpPr>
            <a:spLocks noGrp="1"/>
          </p:cNvSpPr>
          <p:nvPr>
            <p:ph sz="quarter" idx="1"/>
          </p:nvPr>
        </p:nvSpPr>
        <p:spPr/>
        <p:txBody>
          <a:bodyPr/>
          <a:lstStyle/>
          <a:p>
            <a:endParaRPr lang="es-MX" dirty="0"/>
          </a:p>
        </p:txBody>
      </p:sp>
      <p:pic>
        <p:nvPicPr>
          <p:cNvPr id="40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4545" t="36391" r="28464" b="17843"/>
          <a:stretch/>
        </p:blipFill>
        <p:spPr bwMode="auto">
          <a:xfrm>
            <a:off x="154361" y="1988840"/>
            <a:ext cx="8594104" cy="33478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Rectángulo"/>
          <p:cNvSpPr/>
          <p:nvPr/>
        </p:nvSpPr>
        <p:spPr>
          <a:xfrm>
            <a:off x="5004048" y="5949280"/>
            <a:ext cx="2880320"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(Hernández,2015)</a:t>
            </a:r>
            <a:endParaRPr lang="es-MX" b="1" dirty="0">
              <a:solidFill>
                <a:schemeClr val="tx1"/>
              </a:solidFill>
            </a:endParaRPr>
          </a:p>
        </p:txBody>
      </p:sp>
    </p:spTree>
    <p:extLst>
      <p:ext uri="{BB962C8B-B14F-4D97-AF65-F5344CB8AC3E}">
        <p14:creationId xmlns:p14="http://schemas.microsoft.com/office/powerpoint/2010/main" val="33723714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Características del Enfoque Cualitativo</a:t>
            </a:r>
            <a:endParaRPr lang="es-MX"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391685687"/>
              </p:ext>
            </p:extLst>
          </p:nvPr>
        </p:nvGraphicFramePr>
        <p:xfrm>
          <a:off x="457200" y="1600200"/>
          <a:ext cx="7715200" cy="4065295"/>
        </p:xfrm>
        <a:graphic>
          <a:graphicData uri="http://schemas.openxmlformats.org/drawingml/2006/table">
            <a:tbl>
              <a:tblPr firstRow="1" bandRow="1">
                <a:tableStyleId>{5C22544A-7EE6-4342-B048-85BDC9FD1C3A}</a:tableStyleId>
              </a:tblPr>
              <a:tblGrid>
                <a:gridCol w="7715200"/>
              </a:tblGrid>
              <a:tr h="1184472">
                <a:tc>
                  <a:txBody>
                    <a:bodyPr/>
                    <a:lstStyle/>
                    <a:p>
                      <a:pPr marL="285750" indent="-285750" algn="just">
                        <a:buFont typeface="Courier New" panose="02070309020205020404" pitchFamily="49" charset="0"/>
                        <a:buChar char="o"/>
                      </a:pPr>
                      <a:r>
                        <a:rPr lang="es-MX" sz="2400" b="1" dirty="0" smtClean="0">
                          <a:solidFill>
                            <a:schemeClr val="tx1"/>
                          </a:solidFill>
                        </a:rPr>
                        <a:t>Puede desarrollar preguntas antes, durante y después de la recolección</a:t>
                      </a:r>
                      <a:r>
                        <a:rPr lang="es-MX" sz="2400" b="1" baseline="0" dirty="0" smtClean="0">
                          <a:solidFill>
                            <a:schemeClr val="tx1"/>
                          </a:solidFill>
                        </a:rPr>
                        <a:t> y análisis de datos.</a:t>
                      </a:r>
                      <a:endParaRPr lang="es-MX" sz="2400" b="1" dirty="0">
                        <a:solidFill>
                          <a:schemeClr val="tx1"/>
                        </a:solidFill>
                      </a:endParaRPr>
                    </a:p>
                  </a:txBody>
                  <a:tcPr/>
                </a:tc>
              </a:tr>
              <a:tr h="1692103">
                <a:tc>
                  <a:txBody>
                    <a:bodyPr/>
                    <a:lstStyle/>
                    <a:p>
                      <a:pPr marL="285750" indent="-285750" algn="just">
                        <a:buFont typeface="Courier New" panose="02070309020205020404" pitchFamily="49" charset="0"/>
                        <a:buChar char="o"/>
                      </a:pPr>
                      <a:r>
                        <a:rPr lang="es-MX" sz="2400" b="1" dirty="0" smtClean="0">
                          <a:solidFill>
                            <a:schemeClr val="tx1"/>
                          </a:solidFill>
                        </a:rPr>
                        <a:t>Sirven para descubrir</a:t>
                      </a:r>
                      <a:r>
                        <a:rPr lang="es-MX" sz="2400" b="1" baseline="0" dirty="0" smtClean="0">
                          <a:solidFill>
                            <a:schemeClr val="tx1"/>
                          </a:solidFill>
                        </a:rPr>
                        <a:t> las preguntas de investigación más importantes; y después, para perfeccionarlas y responderlas.</a:t>
                      </a:r>
                      <a:endParaRPr lang="es-MX" sz="2400" b="1" dirty="0">
                        <a:solidFill>
                          <a:schemeClr val="tx1"/>
                        </a:solidFill>
                      </a:endParaRPr>
                    </a:p>
                  </a:txBody>
                  <a:tcPr/>
                </a:tc>
              </a:tr>
              <a:tr h="1184472">
                <a:tc>
                  <a:txBody>
                    <a:bodyPr/>
                    <a:lstStyle/>
                    <a:p>
                      <a:pPr marL="285750" indent="-285750" algn="just">
                        <a:buFont typeface="Courier New" panose="02070309020205020404" pitchFamily="49" charset="0"/>
                        <a:buChar char="o"/>
                      </a:pPr>
                      <a:r>
                        <a:rPr lang="es-MX" sz="2400" b="1" dirty="0" smtClean="0">
                          <a:solidFill>
                            <a:schemeClr val="tx1"/>
                          </a:solidFill>
                        </a:rPr>
                        <a:t>Se mueve de manera dinámica en ambos sentidos: entre los hechos y su interpretación.</a:t>
                      </a:r>
                      <a:endParaRPr lang="es-MX" sz="2400" b="1" dirty="0">
                        <a:solidFill>
                          <a:schemeClr val="tx1"/>
                        </a:solidFill>
                      </a:endParaRPr>
                    </a:p>
                  </a:txBody>
                  <a:tcPr/>
                </a:tc>
              </a:tr>
            </a:tbl>
          </a:graphicData>
        </a:graphic>
      </p:graphicFrame>
    </p:spTree>
    <p:extLst>
      <p:ext uri="{BB962C8B-B14F-4D97-AF65-F5344CB8AC3E}">
        <p14:creationId xmlns:p14="http://schemas.microsoft.com/office/powerpoint/2010/main" val="37119202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71400"/>
            <a:ext cx="7467600" cy="1143000"/>
          </a:xfrm>
        </p:spPr>
        <p:txBody>
          <a:bodyPr/>
          <a:lstStyle/>
          <a:p>
            <a:pPr algn="ctr"/>
            <a:r>
              <a:rPr lang="es-MX" dirty="0" smtClean="0"/>
              <a:t>Diferencia entre los enfoques cualitativo y cuantitativo</a:t>
            </a:r>
            <a:endParaRPr lang="es-MX" dirty="0"/>
          </a:p>
        </p:txBody>
      </p:sp>
      <p:sp>
        <p:nvSpPr>
          <p:cNvPr id="3" name="2 Marcador de contenido"/>
          <p:cNvSpPr>
            <a:spLocks noGrp="1"/>
          </p:cNvSpPr>
          <p:nvPr>
            <p:ph sz="quarter" idx="1"/>
          </p:nvPr>
        </p:nvSpPr>
        <p:spPr>
          <a:xfrm>
            <a:off x="467544" y="1124744"/>
            <a:ext cx="8208912" cy="4873752"/>
          </a:xfrm>
        </p:spPr>
        <p:txBody>
          <a:bodyPr>
            <a:normAutofit/>
          </a:bodyPr>
          <a:lstStyle/>
          <a:p>
            <a:pPr algn="just"/>
            <a:r>
              <a:rPr lang="es-MX" sz="2000" dirty="0"/>
              <a:t>El </a:t>
            </a:r>
            <a:r>
              <a:rPr lang="es-MX" sz="2000" i="1" dirty="0"/>
              <a:t>enfoque cualitativo </a:t>
            </a:r>
            <a:r>
              <a:rPr lang="es-MX" sz="2000" dirty="0"/>
              <a:t>busca principalmente la </a:t>
            </a:r>
            <a:r>
              <a:rPr lang="es-MX" sz="2000" b="1" dirty="0">
                <a:solidFill>
                  <a:schemeClr val="accent2">
                    <a:lumMod val="50000"/>
                  </a:schemeClr>
                </a:solidFill>
              </a:rPr>
              <a:t>“dispersión o expansión” </a:t>
            </a:r>
            <a:r>
              <a:rPr lang="es-MX" sz="2000" dirty="0"/>
              <a:t>de los datos e </a:t>
            </a:r>
            <a:r>
              <a:rPr lang="es-MX" sz="2000" dirty="0" smtClean="0"/>
              <a:t>información, mientras </a:t>
            </a:r>
            <a:r>
              <a:rPr lang="es-MX" sz="2000" dirty="0"/>
              <a:t>que el </a:t>
            </a:r>
            <a:r>
              <a:rPr lang="es-MX" sz="2000" i="1" dirty="0"/>
              <a:t>enfoque cuantitativo </a:t>
            </a:r>
            <a:r>
              <a:rPr lang="es-MX" sz="2000" dirty="0"/>
              <a:t>pretende </a:t>
            </a:r>
            <a:r>
              <a:rPr lang="es-MX" sz="2000" b="1" dirty="0">
                <a:solidFill>
                  <a:schemeClr val="accent2">
                    <a:lumMod val="50000"/>
                  </a:schemeClr>
                </a:solidFill>
              </a:rPr>
              <a:t>“acotar” </a:t>
            </a:r>
            <a:r>
              <a:rPr lang="es-MX" sz="2000" dirty="0"/>
              <a:t>intencionalmente la información (medir </a:t>
            </a:r>
            <a:r>
              <a:rPr lang="es-MX" sz="2000" dirty="0" smtClean="0"/>
              <a:t>con precisión </a:t>
            </a:r>
            <a:r>
              <a:rPr lang="es-MX" sz="2000" dirty="0"/>
              <a:t>las variables del estudio, tener “foco</a:t>
            </a:r>
            <a:r>
              <a:rPr lang="es-MX" sz="2000" dirty="0" smtClean="0"/>
              <a:t>”).</a:t>
            </a:r>
          </a:p>
          <a:p>
            <a:pPr algn="just"/>
            <a:endParaRPr lang="es-MX" sz="2000" dirty="0"/>
          </a:p>
          <a:p>
            <a:pPr algn="just"/>
            <a:r>
              <a:rPr lang="es-MX" sz="2000" dirty="0" smtClean="0"/>
              <a:t>Un </a:t>
            </a:r>
            <a:r>
              <a:rPr lang="es-MX" sz="2000" dirty="0"/>
              <a:t>estudio cuantitativo se basa en </a:t>
            </a:r>
            <a:r>
              <a:rPr lang="es-MX" sz="2000" b="1" dirty="0">
                <a:solidFill>
                  <a:schemeClr val="accent2">
                    <a:lumMod val="50000"/>
                  </a:schemeClr>
                </a:solidFill>
              </a:rPr>
              <a:t>investigaciones previas</a:t>
            </a:r>
            <a:r>
              <a:rPr lang="es-MX" sz="2000" dirty="0"/>
              <a:t>, el estudio cualitativo </a:t>
            </a:r>
            <a:r>
              <a:rPr lang="es-MX" sz="2000" dirty="0" smtClean="0"/>
              <a:t>se fundamenta </a:t>
            </a:r>
            <a:r>
              <a:rPr lang="es-MX" sz="2000" dirty="0"/>
              <a:t>primordialmente en sí mismo</a:t>
            </a:r>
            <a:r>
              <a:rPr lang="es-MX" sz="2000" dirty="0" smtClean="0"/>
              <a:t>.</a:t>
            </a:r>
          </a:p>
          <a:p>
            <a:pPr algn="just"/>
            <a:r>
              <a:rPr lang="es-MX" sz="2000" dirty="0" smtClean="0"/>
              <a:t> </a:t>
            </a:r>
            <a:r>
              <a:rPr lang="es-MX" sz="2000" dirty="0"/>
              <a:t>El cuantitativo se utiliza para </a:t>
            </a:r>
            <a:r>
              <a:rPr lang="es-MX" sz="2000" b="1" dirty="0">
                <a:solidFill>
                  <a:schemeClr val="accent2">
                    <a:lumMod val="50000"/>
                  </a:schemeClr>
                </a:solidFill>
              </a:rPr>
              <a:t>consolidar las creencias </a:t>
            </a:r>
            <a:r>
              <a:rPr lang="es-MX" sz="2000" dirty="0"/>
              <a:t>(</a:t>
            </a:r>
            <a:r>
              <a:rPr lang="es-MX" sz="2000" dirty="0" smtClean="0"/>
              <a:t>formuladas de </a:t>
            </a:r>
            <a:r>
              <a:rPr lang="es-MX" sz="2000" dirty="0"/>
              <a:t>manera lógica en una teoría o un esquema teórico) y establecer con exactitud patrones </a:t>
            </a:r>
            <a:r>
              <a:rPr lang="es-MX" sz="2000" dirty="0" smtClean="0"/>
              <a:t>de comportamiento </a:t>
            </a:r>
            <a:r>
              <a:rPr lang="es-MX" sz="2000" dirty="0"/>
              <a:t>de una población; y el cualitativo, para que el investigador se forme </a:t>
            </a:r>
            <a:r>
              <a:rPr lang="es-MX" sz="2000" b="1" dirty="0">
                <a:solidFill>
                  <a:schemeClr val="accent2">
                    <a:lumMod val="50000"/>
                  </a:schemeClr>
                </a:solidFill>
              </a:rPr>
              <a:t>creencias </a:t>
            </a:r>
            <a:r>
              <a:rPr lang="es-MX" sz="2000" b="1" dirty="0" smtClean="0">
                <a:solidFill>
                  <a:schemeClr val="accent2">
                    <a:lumMod val="50000"/>
                  </a:schemeClr>
                </a:solidFill>
              </a:rPr>
              <a:t>propias </a:t>
            </a:r>
            <a:r>
              <a:rPr lang="es-MX" sz="2000" dirty="0" smtClean="0"/>
              <a:t>sobre </a:t>
            </a:r>
            <a:r>
              <a:rPr lang="es-MX" sz="2000" dirty="0"/>
              <a:t>el fenómeno </a:t>
            </a:r>
            <a:r>
              <a:rPr lang="es-MX" sz="2000" dirty="0" smtClean="0"/>
              <a:t>estudiado</a:t>
            </a:r>
            <a:r>
              <a:rPr lang="es-MX" sz="2000" dirty="0"/>
              <a:t>.</a:t>
            </a:r>
          </a:p>
        </p:txBody>
      </p:sp>
      <p:sp>
        <p:nvSpPr>
          <p:cNvPr id="4" name="3 Rectángulo"/>
          <p:cNvSpPr/>
          <p:nvPr/>
        </p:nvSpPr>
        <p:spPr>
          <a:xfrm>
            <a:off x="3923928" y="5877272"/>
            <a:ext cx="3816424"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(Hernández,2015)</a:t>
            </a:r>
            <a:endParaRPr lang="es-MX" b="1" dirty="0">
              <a:solidFill>
                <a:schemeClr val="tx1"/>
              </a:solidFill>
            </a:endParaRPr>
          </a:p>
        </p:txBody>
      </p:sp>
    </p:spTree>
    <p:extLst>
      <p:ext uri="{BB962C8B-B14F-4D97-AF65-F5344CB8AC3E}">
        <p14:creationId xmlns:p14="http://schemas.microsoft.com/office/powerpoint/2010/main" val="19177656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Planteamiento cuantitativo</a:t>
            </a:r>
            <a:br>
              <a:rPr lang="es-MX" dirty="0"/>
            </a:br>
            <a:r>
              <a:rPr lang="es-MX" dirty="0"/>
              <a:t>del problema</a:t>
            </a:r>
          </a:p>
        </p:txBody>
      </p:sp>
      <p:sp>
        <p:nvSpPr>
          <p:cNvPr id="3" name="2 Marcador de contenido"/>
          <p:cNvSpPr>
            <a:spLocks noGrp="1"/>
          </p:cNvSpPr>
          <p:nvPr>
            <p:ph sz="quarter" idx="1"/>
          </p:nvPr>
        </p:nvSpPr>
        <p:spPr/>
        <p:txBody>
          <a:bodyPr>
            <a:normAutofit/>
          </a:bodyPr>
          <a:lstStyle/>
          <a:p>
            <a:pPr algn="just"/>
            <a:r>
              <a:rPr lang="es-MX" dirty="0"/>
              <a:t>Puede dirigirse a explorar, </a:t>
            </a:r>
            <a:r>
              <a:rPr lang="es-MX" dirty="0" smtClean="0"/>
              <a:t>describir, relacionar </a:t>
            </a:r>
            <a:r>
              <a:rPr lang="es-MX" dirty="0"/>
              <a:t>y/o explicar</a:t>
            </a:r>
            <a:r>
              <a:rPr lang="es-MX" dirty="0" smtClean="0"/>
              <a:t>.</a:t>
            </a:r>
          </a:p>
          <a:p>
            <a:pPr algn="just"/>
            <a:r>
              <a:rPr lang="es-MX" dirty="0"/>
              <a:t>Es útil para evaluar, </a:t>
            </a:r>
            <a:r>
              <a:rPr lang="es-MX" dirty="0" smtClean="0"/>
              <a:t>comparar, interpretar, establecer precedentes y </a:t>
            </a:r>
            <a:r>
              <a:rPr lang="es-MX" dirty="0"/>
              <a:t>determinar causalidad </a:t>
            </a:r>
            <a:r>
              <a:rPr lang="es-MX" dirty="0" smtClean="0"/>
              <a:t>y sus implicaciones.</a:t>
            </a:r>
          </a:p>
          <a:p>
            <a:pPr algn="just"/>
            <a:r>
              <a:rPr lang="es-MX" dirty="0"/>
              <a:t>Implica afinar ideas</a:t>
            </a:r>
            <a:r>
              <a:rPr lang="es-MX" sz="3200" dirty="0" smtClean="0"/>
              <a:t>.</a:t>
            </a:r>
            <a:endParaRPr lang="es-MX" sz="32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3686363"/>
            <a:ext cx="2240659" cy="22406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2531395" y="5517232"/>
            <a:ext cx="3024336" cy="8640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00" dirty="0" smtClean="0">
                <a:solidFill>
                  <a:schemeClr val="tx1"/>
                </a:solidFill>
              </a:rPr>
              <a:t>Imagen tomada de: https://www.google.com.mx/search?q=planteamiento+del+problema&amp;biw=1366&amp;bih=638&amp;source=lnms&amp;tbm=isch&amp;sa=X&amp;sqi=2&amp;ved=0ahUKEwiRwous1MbPAhUBfqwKHeA6CzAQ_AUIBigB</a:t>
            </a:r>
            <a:endParaRPr lang="es-MX" sz="1000" dirty="0">
              <a:solidFill>
                <a:schemeClr val="tx1"/>
              </a:solidFill>
            </a:endParaRPr>
          </a:p>
        </p:txBody>
      </p:sp>
    </p:spTree>
    <p:extLst>
      <p:ext uri="{BB962C8B-B14F-4D97-AF65-F5344CB8AC3E}">
        <p14:creationId xmlns:p14="http://schemas.microsoft.com/office/powerpoint/2010/main" val="39617849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sz="quarter" idx="2"/>
          </p:nvPr>
        </p:nvSpPr>
        <p:spPr>
          <a:xfrm>
            <a:off x="395536" y="1268760"/>
            <a:ext cx="3657600" cy="3886200"/>
          </a:xfrm>
        </p:spPr>
        <p:txBody>
          <a:bodyPr/>
          <a:lstStyle/>
          <a:p>
            <a:r>
              <a:rPr lang="es-MX" dirty="0" smtClean="0"/>
              <a:t>Delimitar </a:t>
            </a:r>
            <a:r>
              <a:rPr lang="es-MX" dirty="0"/>
              <a:t>el problema</a:t>
            </a:r>
          </a:p>
          <a:p>
            <a:r>
              <a:rPr lang="es-MX" dirty="0" smtClean="0"/>
              <a:t>Relación </a:t>
            </a:r>
            <a:r>
              <a:rPr lang="es-MX" dirty="0"/>
              <a:t>entre variables</a:t>
            </a:r>
          </a:p>
          <a:p>
            <a:r>
              <a:rPr lang="es-MX" dirty="0" smtClean="0"/>
              <a:t>Formular </a:t>
            </a:r>
            <a:r>
              <a:rPr lang="es-MX" dirty="0"/>
              <a:t>como pregunta</a:t>
            </a:r>
          </a:p>
          <a:p>
            <a:r>
              <a:rPr lang="es-MX" dirty="0" smtClean="0"/>
              <a:t>Tratar </a:t>
            </a:r>
            <a:r>
              <a:rPr lang="es-MX" dirty="0"/>
              <a:t>un problema medible u observable.</a:t>
            </a:r>
          </a:p>
        </p:txBody>
      </p:sp>
      <p:sp>
        <p:nvSpPr>
          <p:cNvPr id="8" name="7 Marcador de contenido"/>
          <p:cNvSpPr>
            <a:spLocks noGrp="1"/>
          </p:cNvSpPr>
          <p:nvPr>
            <p:ph sz="quarter" idx="4"/>
          </p:nvPr>
        </p:nvSpPr>
        <p:spPr>
          <a:xfrm>
            <a:off x="4211960" y="1124744"/>
            <a:ext cx="4392488" cy="6408712"/>
          </a:xfrm>
        </p:spPr>
        <p:txBody>
          <a:bodyPr>
            <a:noAutofit/>
          </a:bodyPr>
          <a:lstStyle/>
          <a:p>
            <a:r>
              <a:rPr lang="es-MX" sz="1800" dirty="0" smtClean="0"/>
              <a:t>Objetivos</a:t>
            </a:r>
            <a:r>
              <a:rPr lang="es-MX" sz="1800" dirty="0"/>
              <a:t>: que son las guías del estudio</a:t>
            </a:r>
          </a:p>
          <a:p>
            <a:r>
              <a:rPr lang="es-MX" sz="1800" dirty="0" smtClean="0"/>
              <a:t>Preguntas </a:t>
            </a:r>
            <a:r>
              <a:rPr lang="es-MX" sz="1800" dirty="0"/>
              <a:t>de investigación: que deben </a:t>
            </a:r>
            <a:r>
              <a:rPr lang="es-MX" sz="1800" dirty="0" smtClean="0"/>
              <a:t>ser claras </a:t>
            </a:r>
            <a:r>
              <a:rPr lang="es-MX" sz="1800" dirty="0"/>
              <a:t>y son el qué del estudio</a:t>
            </a:r>
          </a:p>
          <a:p>
            <a:r>
              <a:rPr lang="es-MX" sz="1800" dirty="0" smtClean="0"/>
              <a:t>Justificación </a:t>
            </a:r>
            <a:r>
              <a:rPr lang="es-MX" sz="1800" dirty="0"/>
              <a:t>del estudio: que es el porqué </a:t>
            </a:r>
            <a:r>
              <a:rPr lang="es-MX" sz="1800" dirty="0" smtClean="0"/>
              <a:t>y el </a:t>
            </a:r>
            <a:r>
              <a:rPr lang="es-MX" sz="1800" dirty="0"/>
              <a:t>para qué del estudio</a:t>
            </a:r>
          </a:p>
          <a:p>
            <a:r>
              <a:rPr lang="es-MX" sz="1800" dirty="0" smtClean="0"/>
              <a:t>Viabilidad </a:t>
            </a:r>
            <a:r>
              <a:rPr lang="es-MX" sz="1800" dirty="0"/>
              <a:t>del estudio que implica:</a:t>
            </a:r>
          </a:p>
          <a:p>
            <a:r>
              <a:rPr lang="es-MX" sz="1800" dirty="0" smtClean="0"/>
              <a:t>Disponibilidad </a:t>
            </a:r>
            <a:r>
              <a:rPr lang="es-MX" sz="1800" dirty="0"/>
              <a:t>de recursos</a:t>
            </a:r>
          </a:p>
          <a:p>
            <a:r>
              <a:rPr lang="es-MX" sz="1800" dirty="0" smtClean="0"/>
              <a:t>Alcances </a:t>
            </a:r>
            <a:r>
              <a:rPr lang="es-MX" sz="1800" dirty="0"/>
              <a:t>del estudio</a:t>
            </a:r>
          </a:p>
          <a:p>
            <a:r>
              <a:rPr lang="es-MX" sz="1800" dirty="0" smtClean="0"/>
              <a:t>Implicaciones </a:t>
            </a:r>
            <a:r>
              <a:rPr lang="es-MX" sz="1800" dirty="0"/>
              <a:t>y consecuencias del estudio</a:t>
            </a:r>
          </a:p>
          <a:p>
            <a:r>
              <a:rPr lang="es-MX" sz="1800" dirty="0" smtClean="0"/>
              <a:t>Deficiencias </a:t>
            </a:r>
            <a:r>
              <a:rPr lang="es-MX" sz="1800" dirty="0"/>
              <a:t>en el conocimiento </a:t>
            </a:r>
            <a:r>
              <a:rPr lang="es-MX" sz="1800" dirty="0" smtClean="0"/>
              <a:t>del problema </a:t>
            </a:r>
            <a:r>
              <a:rPr lang="es-MX" sz="1800" dirty="0"/>
              <a:t>que orientan al estudio en</a:t>
            </a:r>
            <a:r>
              <a:rPr lang="es-MX" sz="1800" dirty="0" smtClean="0"/>
              <a:t>:</a:t>
            </a:r>
            <a:endParaRPr lang="es-MX" sz="1800" dirty="0"/>
          </a:p>
          <a:p>
            <a:r>
              <a:rPr lang="es-MX" sz="1800" dirty="0"/>
              <a:t>- Estado del conocimiento</a:t>
            </a:r>
          </a:p>
          <a:p>
            <a:r>
              <a:rPr lang="es-MX" sz="1800" dirty="0"/>
              <a:t>- Nuevas perspectivas a estudiar.</a:t>
            </a:r>
          </a:p>
        </p:txBody>
      </p:sp>
      <p:sp>
        <p:nvSpPr>
          <p:cNvPr id="5" name="4 Marcador de texto"/>
          <p:cNvSpPr>
            <a:spLocks noGrp="1"/>
          </p:cNvSpPr>
          <p:nvPr>
            <p:ph type="body" sz="quarter" idx="1"/>
          </p:nvPr>
        </p:nvSpPr>
        <p:spPr>
          <a:xfrm>
            <a:off x="395536" y="332656"/>
            <a:ext cx="3657600" cy="658368"/>
          </a:xfrm>
        </p:spPr>
        <p:txBody>
          <a:bodyPr/>
          <a:lstStyle/>
          <a:p>
            <a:r>
              <a:rPr lang="es-MX" dirty="0">
                <a:solidFill>
                  <a:schemeClr val="tx1"/>
                </a:solidFill>
              </a:rPr>
              <a:t>Cuyos criterios son</a:t>
            </a:r>
            <a:r>
              <a:rPr lang="es-MX" dirty="0" smtClean="0">
                <a:solidFill>
                  <a:schemeClr val="tx1"/>
                </a:solidFill>
              </a:rPr>
              <a:t>:</a:t>
            </a:r>
            <a:endParaRPr lang="es-MX" dirty="0">
              <a:solidFill>
                <a:schemeClr val="tx1"/>
              </a:solidFill>
            </a:endParaRPr>
          </a:p>
        </p:txBody>
      </p:sp>
      <p:sp>
        <p:nvSpPr>
          <p:cNvPr id="7" name="6 Marcador de texto"/>
          <p:cNvSpPr>
            <a:spLocks noGrp="1"/>
          </p:cNvSpPr>
          <p:nvPr>
            <p:ph type="body" sz="quarter" idx="3"/>
          </p:nvPr>
        </p:nvSpPr>
        <p:spPr>
          <a:xfrm>
            <a:off x="4355976" y="332656"/>
            <a:ext cx="3657600" cy="658368"/>
          </a:xfrm>
        </p:spPr>
        <p:txBody>
          <a:bodyPr/>
          <a:lstStyle/>
          <a:p>
            <a:endParaRPr lang="es-MX" dirty="0" smtClean="0">
              <a:solidFill>
                <a:schemeClr val="tx1"/>
              </a:solidFill>
            </a:endParaRPr>
          </a:p>
          <a:p>
            <a:r>
              <a:rPr lang="es-MX" dirty="0" smtClean="0">
                <a:solidFill>
                  <a:schemeClr val="tx1"/>
                </a:solidFill>
              </a:rPr>
              <a:t>Y </a:t>
            </a:r>
            <a:r>
              <a:rPr lang="es-MX" dirty="0">
                <a:solidFill>
                  <a:schemeClr val="tx1"/>
                </a:solidFill>
              </a:rPr>
              <a:t>sus elementos son:</a:t>
            </a:r>
          </a:p>
          <a:p>
            <a:endParaRPr lang="es-MX" dirty="0"/>
          </a:p>
        </p:txBody>
      </p:sp>
      <p:sp>
        <p:nvSpPr>
          <p:cNvPr id="9" name="8 Rectángulo"/>
          <p:cNvSpPr/>
          <p:nvPr/>
        </p:nvSpPr>
        <p:spPr>
          <a:xfrm>
            <a:off x="683568" y="5949280"/>
            <a:ext cx="2880320"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smtClean="0">
                <a:solidFill>
                  <a:schemeClr val="tx1"/>
                </a:solidFill>
              </a:rPr>
              <a:t>(Hernández,2015)</a:t>
            </a:r>
            <a:endParaRPr lang="es-MX" b="1" dirty="0">
              <a:solidFill>
                <a:schemeClr val="tx1"/>
              </a:solidFill>
            </a:endParaRPr>
          </a:p>
        </p:txBody>
      </p:sp>
    </p:spTree>
    <p:extLst>
      <p:ext uri="{BB962C8B-B14F-4D97-AF65-F5344CB8AC3E}">
        <p14:creationId xmlns:p14="http://schemas.microsoft.com/office/powerpoint/2010/main" val="21898119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395536" y="-99392"/>
            <a:ext cx="7467600" cy="1143000"/>
          </a:xfrm>
        </p:spPr>
        <p:txBody>
          <a:bodyPr/>
          <a:lstStyle/>
          <a:p>
            <a:r>
              <a:rPr lang="es-MX" sz="3200" u="dotted" dirty="0">
                <a:solidFill>
                  <a:schemeClr val="tx1"/>
                </a:solidFill>
                <a:uFill>
                  <a:solidFill>
                    <a:srgbClr val="92D050"/>
                  </a:solidFill>
                </a:uFill>
              </a:rPr>
              <a:t>Idea de investigación</a:t>
            </a:r>
            <a:endParaRPr lang="es-MX" dirty="0">
              <a:solidFill>
                <a:schemeClr val="tx1"/>
              </a:solidFill>
            </a:endParaRPr>
          </a:p>
        </p:txBody>
      </p:sp>
      <p:sp>
        <p:nvSpPr>
          <p:cNvPr id="9" name="2 Marcador de contenido"/>
          <p:cNvSpPr>
            <a:spLocks noGrp="1"/>
          </p:cNvSpPr>
          <p:nvPr>
            <p:ph sz="quarter" idx="1"/>
          </p:nvPr>
        </p:nvSpPr>
        <p:spPr>
          <a:xfrm>
            <a:off x="395536" y="1196752"/>
            <a:ext cx="7467600" cy="1440160"/>
          </a:xfrm>
        </p:spPr>
        <p:style>
          <a:lnRef idx="1">
            <a:schemeClr val="accent1"/>
          </a:lnRef>
          <a:fillRef idx="2">
            <a:schemeClr val="accent1"/>
          </a:fillRef>
          <a:effectRef idx="1">
            <a:schemeClr val="accent1"/>
          </a:effectRef>
          <a:fontRef idx="minor">
            <a:schemeClr val="dk1"/>
          </a:fontRef>
        </p:style>
        <p:txBody>
          <a:bodyPr>
            <a:normAutofit fontScale="92500"/>
          </a:bodyPr>
          <a:lstStyle/>
          <a:p>
            <a:pPr marL="0" indent="0" algn="just">
              <a:buNone/>
            </a:pPr>
            <a:r>
              <a:rPr lang="es-MX" sz="2800" dirty="0" smtClean="0">
                <a:solidFill>
                  <a:schemeClr val="tx1"/>
                </a:solidFill>
              </a:rPr>
              <a:t>Representa el primer acercamiento a la realidad que se investigará, o a los fenómenos, eventos y ambientes por estudiar.</a:t>
            </a:r>
            <a:endParaRPr lang="es-MX" sz="2800" dirty="0">
              <a:solidFill>
                <a:schemeClr val="tx1"/>
              </a:solidFill>
            </a:endParaRPr>
          </a:p>
        </p:txBody>
      </p:sp>
      <p:sp>
        <p:nvSpPr>
          <p:cNvPr id="10" name="9 CuadroTexto"/>
          <p:cNvSpPr txBox="1"/>
          <p:nvPr/>
        </p:nvSpPr>
        <p:spPr>
          <a:xfrm>
            <a:off x="1043608" y="2918149"/>
            <a:ext cx="6048672" cy="461665"/>
          </a:xfrm>
          <a:prstGeom prst="rect">
            <a:avLst/>
          </a:prstGeom>
          <a:noFill/>
        </p:spPr>
        <p:txBody>
          <a:bodyPr wrap="square" rtlCol="0">
            <a:spAutoFit/>
          </a:bodyPr>
          <a:lstStyle/>
          <a:p>
            <a:r>
              <a:rPr lang="es-MX" sz="2400" u="sng" dirty="0" smtClean="0"/>
              <a:t>¿Cómo surgen las ideas de investigación?</a:t>
            </a:r>
            <a:endParaRPr lang="es-MX" sz="2400" u="sng" dirty="0"/>
          </a:p>
        </p:txBody>
      </p:sp>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804299"/>
            <a:ext cx="4657725" cy="2517775"/>
          </a:xfrm>
          <a:prstGeom prst="rect">
            <a:avLst/>
          </a:prstGeom>
          <a:ln/>
          <a:extLst/>
        </p:spPr>
        <p:style>
          <a:lnRef idx="1">
            <a:schemeClr val="accent1"/>
          </a:lnRef>
          <a:fillRef idx="2">
            <a:schemeClr val="accent1"/>
          </a:fillRef>
          <a:effectRef idx="1">
            <a:schemeClr val="accent1"/>
          </a:effectRef>
          <a:fontRef idx="minor">
            <a:schemeClr val="dk1"/>
          </a:fontRef>
        </p:style>
      </p:pic>
      <p:sp>
        <p:nvSpPr>
          <p:cNvPr id="17" name="16 Rectángulo"/>
          <p:cNvSpPr/>
          <p:nvPr/>
        </p:nvSpPr>
        <p:spPr>
          <a:xfrm>
            <a:off x="6300192" y="6361957"/>
            <a:ext cx="2287806" cy="369332"/>
          </a:xfrm>
          <a:prstGeom prst="rect">
            <a:avLst/>
          </a:prstGeom>
        </p:spPr>
        <p:txBody>
          <a:bodyPr wrap="none">
            <a:spAutoFit/>
          </a:bodyPr>
          <a:lstStyle/>
          <a:p>
            <a:r>
              <a:rPr lang="es-MX" dirty="0" smtClean="0"/>
              <a:t>(Hernández</a:t>
            </a:r>
            <a:r>
              <a:rPr lang="es-MX" dirty="0"/>
              <a:t>,  </a:t>
            </a:r>
            <a:r>
              <a:rPr lang="es-MX" dirty="0" smtClean="0"/>
              <a:t>2015) </a:t>
            </a:r>
            <a:endParaRPr lang="es-MX"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7760" y="4163867"/>
            <a:ext cx="4200525" cy="1798637"/>
          </a:xfrm>
          <a:prstGeom prst="rect">
            <a:avLst/>
          </a:prstGeom>
          <a:ln/>
          <a:extLst/>
        </p:spPr>
        <p:style>
          <a:lnRef idx="1">
            <a:schemeClr val="accent1"/>
          </a:lnRef>
          <a:fillRef idx="2">
            <a:schemeClr val="accent1"/>
          </a:fillRef>
          <a:effectRef idx="1">
            <a:schemeClr val="accent1"/>
          </a:effectRef>
          <a:fontRef idx="minor">
            <a:schemeClr val="dk1"/>
          </a:fontRef>
        </p:style>
      </p:pic>
    </p:spTree>
    <p:extLst>
      <p:ext uri="{BB962C8B-B14F-4D97-AF65-F5344CB8AC3E}">
        <p14:creationId xmlns:p14="http://schemas.microsoft.com/office/powerpoint/2010/main" val="21452815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MX" dirty="0"/>
              <a:t>Vaguedad de las ideas iniciales</a:t>
            </a:r>
          </a:p>
        </p:txBody>
      </p:sp>
      <p:sp>
        <p:nvSpPr>
          <p:cNvPr id="9" name="2 Marcador de contenido"/>
          <p:cNvSpPr>
            <a:spLocks noGrp="1"/>
          </p:cNvSpPr>
          <p:nvPr>
            <p:ph sz="quarter" idx="1"/>
          </p:nvPr>
        </p:nvSpPr>
        <p:spPr>
          <a:xfrm>
            <a:off x="395536" y="1916832"/>
            <a:ext cx="5472608" cy="3672408"/>
          </a:xfrm>
        </p:spPr>
        <p:style>
          <a:lnRef idx="1">
            <a:schemeClr val="accent1"/>
          </a:lnRef>
          <a:fillRef idx="2">
            <a:schemeClr val="accent1"/>
          </a:fillRef>
          <a:effectRef idx="1">
            <a:schemeClr val="accent1"/>
          </a:effectRef>
          <a:fontRef idx="minor">
            <a:schemeClr val="dk1"/>
          </a:fontRef>
        </p:style>
        <p:txBody>
          <a:bodyPr>
            <a:normAutofit/>
          </a:bodyPr>
          <a:lstStyle/>
          <a:p>
            <a:pPr marL="0" indent="0" algn="just">
              <a:buNone/>
            </a:pPr>
            <a:r>
              <a:rPr lang="es-MX" dirty="0" smtClean="0"/>
              <a:t>La mayoría de las ideas iniciales son vagas y requieren analizarse con cuidado para que se transformen en planteamientos más preciso y estructurados. Cuando una persona desarrolla una idea de investigación debe familiarizarse con el campo de conocimiento donde se ubica la idea.</a:t>
            </a:r>
            <a:endParaRPr lang="es-MX" dirty="0"/>
          </a:p>
        </p:txBody>
      </p:sp>
      <p:sp>
        <p:nvSpPr>
          <p:cNvPr id="10" name="9 Rectángulo"/>
          <p:cNvSpPr/>
          <p:nvPr/>
        </p:nvSpPr>
        <p:spPr>
          <a:xfrm>
            <a:off x="467544" y="6134609"/>
            <a:ext cx="2287806" cy="369332"/>
          </a:xfrm>
          <a:prstGeom prst="rect">
            <a:avLst/>
          </a:prstGeom>
        </p:spPr>
        <p:txBody>
          <a:bodyPr wrap="none">
            <a:spAutoFit/>
          </a:bodyPr>
          <a:lstStyle/>
          <a:p>
            <a:r>
              <a:rPr lang="es-MX" dirty="0" smtClean="0"/>
              <a:t>(Hernández</a:t>
            </a:r>
            <a:r>
              <a:rPr lang="es-MX" dirty="0"/>
              <a:t>,  </a:t>
            </a:r>
            <a:r>
              <a:rPr lang="es-MX" dirty="0" smtClean="0"/>
              <a:t>2015) </a:t>
            </a:r>
            <a:endParaRPr lang="es-MX"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2276872"/>
            <a:ext cx="2232248" cy="2304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11 Rectángulo"/>
          <p:cNvSpPr/>
          <p:nvPr/>
        </p:nvSpPr>
        <p:spPr>
          <a:xfrm>
            <a:off x="5004048" y="5794562"/>
            <a:ext cx="3672408" cy="10494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Imagen tomada de: https</a:t>
            </a:r>
            <a:r>
              <a:rPr lang="es-MX" sz="1200" dirty="0">
                <a:solidFill>
                  <a:schemeClr val="tx1"/>
                </a:solidFill>
              </a:rPr>
              <a:t>://www.google.com.mx/search?q=planteamiento+del+problema&amp;biw=1366&amp;bih=638&amp;source=lnms&amp;tbm=isch&amp;sa=X&amp;sqi=2&amp;ved=0ahUKEwiRwous1MbPAhUBfqwKHeA6CzAQ_AUIBigB#tbm=isch&amp;q=ideas+vagas</a:t>
            </a:r>
          </a:p>
        </p:txBody>
      </p:sp>
    </p:spTree>
    <p:extLst>
      <p:ext uri="{BB962C8B-B14F-4D97-AF65-F5344CB8AC3E}">
        <p14:creationId xmlns:p14="http://schemas.microsoft.com/office/powerpoint/2010/main" val="40198246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9410" y="0"/>
            <a:ext cx="7467600" cy="1143000"/>
          </a:xfrm>
        </p:spPr>
        <p:txBody>
          <a:bodyPr/>
          <a:lstStyle/>
          <a:p>
            <a:pPr algn="ctr"/>
            <a:r>
              <a:rPr lang="es-MX" dirty="0"/>
              <a:t>Necesidad de conocer los antecedentes</a:t>
            </a:r>
          </a:p>
        </p:txBody>
      </p:sp>
      <p:sp>
        <p:nvSpPr>
          <p:cNvPr id="4" name="3 Marcador de contenido"/>
          <p:cNvSpPr txBox="1">
            <a:spLocks noGrp="1"/>
          </p:cNvSpPr>
          <p:nvPr>
            <p:ph sz="quarter" idx="1"/>
          </p:nvPr>
        </p:nvSpPr>
        <p:spPr>
          <a:xfrm>
            <a:off x="570384" y="1700808"/>
            <a:ext cx="7715200" cy="120032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0" indent="0" algn="just">
              <a:buNone/>
            </a:pPr>
            <a:r>
              <a:rPr lang="es-MX" sz="1800" dirty="0" smtClean="0"/>
              <a:t>Para adentrarse en el tema es </a:t>
            </a:r>
            <a:r>
              <a:rPr lang="es-MX" sz="1800" u="sng" dirty="0" smtClean="0">
                <a:solidFill>
                  <a:schemeClr val="tx1"/>
                </a:solidFill>
                <a:uFill>
                  <a:solidFill>
                    <a:srgbClr val="FF0000"/>
                  </a:solidFill>
                </a:uFill>
              </a:rPr>
              <a:t>necesario conocer estudios, investigación y trabajos anteriores</a:t>
            </a:r>
            <a:r>
              <a:rPr lang="es-MX" sz="1800" dirty="0" smtClean="0"/>
              <a:t>; aun en el proceso cualitativo, especialmente si uno no es experto en la materia, conocer lo que se ha hecho respecto a un tema ayuda a:</a:t>
            </a:r>
            <a:endParaRPr lang="es-MX" sz="1800" dirty="0"/>
          </a:p>
        </p:txBody>
      </p:sp>
      <p:sp>
        <p:nvSpPr>
          <p:cNvPr id="5" name="4 CuadroTexto"/>
          <p:cNvSpPr txBox="1"/>
          <p:nvPr/>
        </p:nvSpPr>
        <p:spPr>
          <a:xfrm>
            <a:off x="467544" y="3284984"/>
            <a:ext cx="7920880" cy="1477328"/>
          </a:xfrm>
          <a:prstGeom prst="rect">
            <a:avLst/>
          </a:prstGeom>
          <a:noFill/>
        </p:spPr>
        <p:txBody>
          <a:bodyPr wrap="square" rtlCol="0">
            <a:spAutoFit/>
          </a:bodyPr>
          <a:lstStyle/>
          <a:p>
            <a:pPr marL="342900" indent="-342900" algn="just">
              <a:buFont typeface="+mj-lt"/>
              <a:buAutoNum type="arabicPeriod"/>
            </a:pPr>
            <a:r>
              <a:rPr lang="es-MX" b="1" dirty="0" smtClean="0">
                <a:solidFill>
                  <a:srgbClr val="00B050"/>
                </a:solidFill>
              </a:rPr>
              <a:t>No investigar sobre algún tema que ya se haya estudiado a fondo</a:t>
            </a:r>
          </a:p>
          <a:p>
            <a:pPr marL="342900" indent="-342900" algn="just">
              <a:buFont typeface="+mj-lt"/>
              <a:buAutoNum type="arabicPeriod"/>
            </a:pPr>
            <a:r>
              <a:rPr lang="es-MX" b="1" dirty="0" smtClean="0">
                <a:solidFill>
                  <a:srgbClr val="00B050"/>
                </a:solidFill>
              </a:rPr>
              <a:t>Estructurar  más formalmente la idea de investigación</a:t>
            </a:r>
          </a:p>
          <a:p>
            <a:pPr marL="342900" indent="-342900" algn="just">
              <a:buFont typeface="+mj-lt"/>
              <a:buAutoNum type="arabicPeriod"/>
            </a:pPr>
            <a:r>
              <a:rPr lang="es-MX" b="1" dirty="0" smtClean="0">
                <a:solidFill>
                  <a:srgbClr val="00B050"/>
                </a:solidFill>
              </a:rPr>
              <a:t>Seleccionar la perspectiva principal desde la cual se abordará la idea de investigación</a:t>
            </a:r>
            <a:endParaRPr lang="es-MX" b="1" dirty="0">
              <a:solidFill>
                <a:srgbClr val="00B050"/>
              </a:solidFill>
            </a:endParaRPr>
          </a:p>
        </p:txBody>
      </p:sp>
      <p:sp>
        <p:nvSpPr>
          <p:cNvPr id="7" name="6 Rectángulo"/>
          <p:cNvSpPr/>
          <p:nvPr/>
        </p:nvSpPr>
        <p:spPr>
          <a:xfrm>
            <a:off x="6588224" y="6440818"/>
            <a:ext cx="2030684" cy="369332"/>
          </a:xfrm>
          <a:prstGeom prst="rect">
            <a:avLst/>
          </a:prstGeom>
        </p:spPr>
        <p:txBody>
          <a:bodyPr wrap="none">
            <a:spAutoFit/>
          </a:bodyPr>
          <a:lstStyle/>
          <a:p>
            <a:r>
              <a:rPr lang="es-MX" dirty="0" smtClean="0"/>
              <a:t>(Hernández</a:t>
            </a:r>
            <a:r>
              <a:rPr lang="es-MX" dirty="0"/>
              <a:t>,  2006) </a:t>
            </a:r>
          </a:p>
        </p:txBody>
      </p:sp>
    </p:spTree>
    <p:extLst>
      <p:ext uri="{BB962C8B-B14F-4D97-AF65-F5344CB8AC3E}">
        <p14:creationId xmlns:p14="http://schemas.microsoft.com/office/powerpoint/2010/main" val="1256564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Guión explicativo para el uso del material 	</a:t>
            </a:r>
            <a:endParaRPr lang="es-MX" dirty="0"/>
          </a:p>
        </p:txBody>
      </p:sp>
      <p:sp>
        <p:nvSpPr>
          <p:cNvPr id="3" name="2 Marcador de contenido"/>
          <p:cNvSpPr>
            <a:spLocks noGrp="1"/>
          </p:cNvSpPr>
          <p:nvPr>
            <p:ph sz="quarter" idx="1"/>
          </p:nvPr>
        </p:nvSpPr>
        <p:spPr/>
        <p:txBody>
          <a:bodyPr>
            <a:normAutofit/>
          </a:bodyPr>
          <a:lstStyle/>
          <a:p>
            <a:pPr algn="just"/>
            <a:r>
              <a:rPr lang="es-MX" sz="1800" dirty="0" smtClean="0"/>
              <a:t>El presente material ha sido elaborado para apoyar el curso de la unidad de Taller de Titulación que se imparte en la Facultad de Contaduría y Administración a los estudiantes de la Licenciatura en Administración, las diapositivas que aquí se presentan corresponden a la unidad de competencia III: Elaborar el proyecto de Tesis e incluyen aspectos teóricos y material gráfico que permiten al docente exponer de una manera clara y amena temas </a:t>
            </a:r>
            <a:r>
              <a:rPr lang="es-MX" sz="1800" dirty="0"/>
              <a:t>como conceptualizar una </a:t>
            </a:r>
            <a:r>
              <a:rPr lang="es-MX" sz="1800" dirty="0" smtClean="0"/>
              <a:t>tesis: la  investigación, sus enfoques y procesos; idea, planteamiento del problema,  preguntas y  objetivos   de la investigación. Este material   posibilita  a los estudiantes a visualizar contenido teórico y ejemplos que les ayuden en la construcción de su proyecto de tesis. </a:t>
            </a:r>
            <a:endParaRPr lang="es-MX" sz="1800" dirty="0"/>
          </a:p>
        </p:txBody>
      </p:sp>
      <p:sp>
        <p:nvSpPr>
          <p:cNvPr id="8" name="5 Marcador de pie de página"/>
          <p:cNvSpPr>
            <a:spLocks noGrp="1"/>
          </p:cNvSpPr>
          <p:nvPr>
            <p:ph type="ftr" sz="quarter" idx="16"/>
          </p:nvPr>
        </p:nvSpPr>
        <p:spPr>
          <a:xfrm>
            <a:off x="4786314" y="6000768"/>
            <a:ext cx="3200400" cy="365760"/>
          </a:xfrm>
        </p:spPr>
        <p:txBody>
          <a:bodyPr/>
          <a:lstStyle/>
          <a:p>
            <a:r>
              <a:rPr lang="es-MX" dirty="0" smtClean="0"/>
              <a:t>María del Rocío Gómez Díaz</a:t>
            </a:r>
            <a:endParaRPr lang="es-MX" dirty="0"/>
          </a:p>
        </p:txBody>
      </p:sp>
    </p:spTree>
    <p:extLst>
      <p:ext uri="{BB962C8B-B14F-4D97-AF65-F5344CB8AC3E}">
        <p14:creationId xmlns:p14="http://schemas.microsoft.com/office/powerpoint/2010/main" val="14645975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9410" y="0"/>
            <a:ext cx="7467600" cy="1143000"/>
          </a:xfrm>
        </p:spPr>
        <p:txBody>
          <a:bodyPr/>
          <a:lstStyle/>
          <a:p>
            <a:pPr algn="ctr"/>
            <a:r>
              <a:rPr lang="es-MX" dirty="0"/>
              <a:t>Necesidad de conocer los antecedentes</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824" y="1412776"/>
            <a:ext cx="8036347" cy="333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Rectángulo"/>
          <p:cNvSpPr/>
          <p:nvPr/>
        </p:nvSpPr>
        <p:spPr>
          <a:xfrm>
            <a:off x="6084168" y="5805264"/>
            <a:ext cx="2030684" cy="369332"/>
          </a:xfrm>
          <a:prstGeom prst="rect">
            <a:avLst/>
          </a:prstGeom>
        </p:spPr>
        <p:txBody>
          <a:bodyPr wrap="none">
            <a:spAutoFit/>
          </a:bodyPr>
          <a:lstStyle/>
          <a:p>
            <a:r>
              <a:rPr lang="es-MX" dirty="0" smtClean="0"/>
              <a:t>(Hernández</a:t>
            </a:r>
            <a:r>
              <a:rPr lang="es-MX" dirty="0"/>
              <a:t>,  2006) </a:t>
            </a:r>
          </a:p>
        </p:txBody>
      </p:sp>
    </p:spTree>
    <p:extLst>
      <p:ext uri="{BB962C8B-B14F-4D97-AF65-F5344CB8AC3E}">
        <p14:creationId xmlns:p14="http://schemas.microsoft.com/office/powerpoint/2010/main" val="41731886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259632" y="188640"/>
            <a:ext cx="6347048" cy="994122"/>
          </a:xfrm>
          <a:prstGeom prst="rect">
            <a:avLst/>
          </a:prstGeom>
        </p:spPr>
        <p:txBody>
          <a:bodyPr>
            <a:normAutofit fontScale="92500" lnSpcReduction="2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es-MX" sz="4000" dirty="0" smtClean="0">
                <a:solidFill>
                  <a:schemeClr val="accent1">
                    <a:lumMod val="50000"/>
                  </a:schemeClr>
                </a:solidFill>
                <a:uFill>
                  <a:solidFill>
                    <a:srgbClr val="92D050"/>
                  </a:solidFill>
                </a:uFill>
              </a:rPr>
              <a:t>Planteamiento del Problema</a:t>
            </a:r>
            <a:endParaRPr lang="es-MX" sz="4000" dirty="0">
              <a:solidFill>
                <a:schemeClr val="accent1">
                  <a:lumMod val="50000"/>
                </a:schemeClr>
              </a:solidFill>
              <a:uFill>
                <a:solidFill>
                  <a:srgbClr val="92D050"/>
                </a:solidFill>
              </a:uFill>
            </a:endParaRPr>
          </a:p>
        </p:txBody>
      </p:sp>
      <p:sp>
        <p:nvSpPr>
          <p:cNvPr id="5" name="4 Cinta perforada"/>
          <p:cNvSpPr/>
          <p:nvPr/>
        </p:nvSpPr>
        <p:spPr>
          <a:xfrm>
            <a:off x="179512" y="1124744"/>
            <a:ext cx="8856984" cy="2202631"/>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200" dirty="0" smtClean="0">
                <a:solidFill>
                  <a:schemeClr val="tx1"/>
                </a:solidFill>
              </a:rPr>
              <a:t>El planteamiento y sus elementos son muy importantes porque proveen las directrices y los componentes fundamentales de la investigación; además, resultan claves para entender los resultados. La primera conclusión de un estudio es evaluar qué ocurrió con el planteamiento del  problema</a:t>
            </a:r>
            <a:endParaRPr lang="es-MX" sz="2200" dirty="0">
              <a:solidFill>
                <a:schemeClr val="tx1"/>
              </a:solidFill>
            </a:endParaRPr>
          </a:p>
        </p:txBody>
      </p:sp>
      <p:sp>
        <p:nvSpPr>
          <p:cNvPr id="6" name="5 CuadroTexto"/>
          <p:cNvSpPr txBox="1"/>
          <p:nvPr/>
        </p:nvSpPr>
        <p:spPr>
          <a:xfrm>
            <a:off x="971600" y="3471391"/>
            <a:ext cx="6840760" cy="461665"/>
          </a:xfrm>
          <a:prstGeom prst="rect">
            <a:avLst/>
          </a:prstGeom>
          <a:noFill/>
        </p:spPr>
        <p:txBody>
          <a:bodyPr wrap="square" rtlCol="0">
            <a:spAutoFit/>
          </a:bodyPr>
          <a:lstStyle/>
          <a:p>
            <a:pPr algn="ctr"/>
            <a:r>
              <a:rPr lang="es-MX" sz="2400" u="sng" dirty="0" smtClean="0"/>
              <a:t>¿Qué es plantear el problema de investigación?</a:t>
            </a:r>
            <a:endParaRPr lang="es-MX" sz="2400" u="sng" dirty="0"/>
          </a:p>
        </p:txBody>
      </p:sp>
      <p:sp>
        <p:nvSpPr>
          <p:cNvPr id="7" name="6 CuadroTexto"/>
          <p:cNvSpPr txBox="1"/>
          <p:nvPr/>
        </p:nvSpPr>
        <p:spPr>
          <a:xfrm>
            <a:off x="539552" y="3933056"/>
            <a:ext cx="8208912" cy="2369880"/>
          </a:xfrm>
          <a:prstGeom prst="rect">
            <a:avLst/>
          </a:prstGeom>
          <a:noFill/>
        </p:spPr>
        <p:txBody>
          <a:bodyPr wrap="square" rtlCol="0">
            <a:spAutoFit/>
          </a:bodyPr>
          <a:lstStyle/>
          <a:p>
            <a:pPr algn="just"/>
            <a:r>
              <a:rPr lang="es-MX" sz="3600" dirty="0" smtClean="0">
                <a:solidFill>
                  <a:schemeClr val="accent1">
                    <a:lumMod val="50000"/>
                  </a:schemeClr>
                </a:solidFill>
              </a:rPr>
              <a:t>P</a:t>
            </a:r>
            <a:r>
              <a:rPr lang="es-MX" dirty="0" smtClean="0">
                <a:solidFill>
                  <a:schemeClr val="accent1">
                    <a:lumMod val="50000"/>
                  </a:schemeClr>
                </a:solidFill>
              </a:rPr>
              <a:t>lantear el problema no es sino </a:t>
            </a:r>
            <a:r>
              <a:rPr lang="es-MX" u="sng" dirty="0" smtClean="0">
                <a:solidFill>
                  <a:schemeClr val="accent1">
                    <a:lumMod val="50000"/>
                  </a:schemeClr>
                </a:solidFill>
                <a:uFill>
                  <a:solidFill>
                    <a:srgbClr val="7030A0"/>
                  </a:solidFill>
                </a:uFill>
              </a:rPr>
              <a:t>afinar y estructurar</a:t>
            </a:r>
            <a:r>
              <a:rPr lang="es-MX" dirty="0" smtClean="0">
                <a:solidFill>
                  <a:schemeClr val="accent1">
                    <a:lumMod val="50000"/>
                  </a:schemeClr>
                </a:solidFill>
              </a:rPr>
              <a:t> más formalmente la idea de investigación (ya que se ha profundizado en el tema en cuestión).</a:t>
            </a:r>
          </a:p>
          <a:p>
            <a:pPr algn="just"/>
            <a:r>
              <a:rPr lang="es-MX" dirty="0" smtClean="0">
                <a:solidFill>
                  <a:schemeClr val="accent1">
                    <a:lumMod val="50000"/>
                  </a:schemeClr>
                </a:solidFill>
              </a:rPr>
              <a:t>Seleccionar un tema o una idea no lo coloca inmediatamente en la posición de considerar qué información  habrá de recolectar , con cuáles métodos y cómo analizará los datos que obtenga. Antes necesita </a:t>
            </a:r>
            <a:r>
              <a:rPr lang="es-MX" sz="2000" dirty="0" smtClean="0">
                <a:solidFill>
                  <a:schemeClr val="accent1">
                    <a:lumMod val="50000"/>
                  </a:schemeClr>
                </a:solidFill>
              </a:rPr>
              <a:t>formular el problema específico en términos concretos y explícitos</a:t>
            </a:r>
            <a:r>
              <a:rPr lang="es-MX" dirty="0" smtClean="0">
                <a:solidFill>
                  <a:schemeClr val="accent1">
                    <a:lumMod val="50000"/>
                  </a:schemeClr>
                </a:solidFill>
              </a:rPr>
              <a:t>, de manera que sea susceptible de investigarse con procedimientos científicos.</a:t>
            </a:r>
            <a:endParaRPr lang="es-MX" dirty="0">
              <a:solidFill>
                <a:schemeClr val="accent1">
                  <a:lumMod val="50000"/>
                </a:schemeClr>
              </a:solidFill>
            </a:endParaRPr>
          </a:p>
        </p:txBody>
      </p:sp>
      <p:sp>
        <p:nvSpPr>
          <p:cNvPr id="8" name="7 Rectángulo"/>
          <p:cNvSpPr/>
          <p:nvPr/>
        </p:nvSpPr>
        <p:spPr>
          <a:xfrm>
            <a:off x="6591338" y="6309983"/>
            <a:ext cx="2030684" cy="369332"/>
          </a:xfrm>
          <a:prstGeom prst="rect">
            <a:avLst/>
          </a:prstGeom>
        </p:spPr>
        <p:txBody>
          <a:bodyPr wrap="none">
            <a:spAutoFit/>
          </a:bodyPr>
          <a:lstStyle/>
          <a:p>
            <a:r>
              <a:rPr lang="es-MX" dirty="0" smtClean="0"/>
              <a:t>(Hernández</a:t>
            </a:r>
            <a:r>
              <a:rPr lang="es-MX" dirty="0"/>
              <a:t>,  2006) </a:t>
            </a:r>
          </a:p>
        </p:txBody>
      </p:sp>
    </p:spTree>
    <p:extLst>
      <p:ext uri="{BB962C8B-B14F-4D97-AF65-F5344CB8AC3E}">
        <p14:creationId xmlns:p14="http://schemas.microsoft.com/office/powerpoint/2010/main" val="8522140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11560" y="116632"/>
            <a:ext cx="7416824"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2800" b="1" dirty="0" smtClean="0">
                <a:solidFill>
                  <a:schemeClr val="accent1">
                    <a:lumMod val="50000"/>
                  </a:schemeClr>
                </a:solidFill>
              </a:rPr>
              <a:t>Criterios para plantear el problema</a:t>
            </a:r>
            <a:endParaRPr lang="es-MX" sz="2800" b="1" dirty="0">
              <a:solidFill>
                <a:schemeClr val="accent1">
                  <a:lumMod val="50000"/>
                </a:schemeClr>
              </a:solidFill>
            </a:endParaRPr>
          </a:p>
        </p:txBody>
      </p:sp>
      <p:sp>
        <p:nvSpPr>
          <p:cNvPr id="3" name="2 CuadroTexto"/>
          <p:cNvSpPr txBox="1"/>
          <p:nvPr/>
        </p:nvSpPr>
        <p:spPr>
          <a:xfrm>
            <a:off x="759921" y="1340768"/>
            <a:ext cx="7704856" cy="2769989"/>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MX" sz="2800" dirty="0" smtClean="0"/>
              <a:t>E</a:t>
            </a:r>
            <a:r>
              <a:rPr lang="es-MX" dirty="0" smtClean="0"/>
              <a:t>l problema debe expresar una </a:t>
            </a:r>
            <a:r>
              <a:rPr lang="es-MX" dirty="0" smtClean="0">
                <a:solidFill>
                  <a:schemeClr val="accent6">
                    <a:lumMod val="75000"/>
                  </a:schemeClr>
                </a:solidFill>
              </a:rPr>
              <a:t>relación </a:t>
            </a:r>
            <a:r>
              <a:rPr lang="es-MX" dirty="0" smtClean="0"/>
              <a:t>entre dos o más conceptos o </a:t>
            </a:r>
            <a:r>
              <a:rPr lang="es-MX" dirty="0" smtClean="0">
                <a:solidFill>
                  <a:schemeClr val="accent6">
                    <a:lumMod val="75000"/>
                  </a:schemeClr>
                </a:solidFill>
              </a:rPr>
              <a:t>variables</a:t>
            </a:r>
          </a:p>
          <a:p>
            <a:pPr algn="just"/>
            <a:r>
              <a:rPr lang="es-MX" sz="2800" dirty="0" smtClean="0"/>
              <a:t>E</a:t>
            </a:r>
            <a:r>
              <a:rPr lang="es-MX" dirty="0" smtClean="0"/>
              <a:t>l problema debe estar </a:t>
            </a:r>
            <a:r>
              <a:rPr lang="es-MX" dirty="0" smtClean="0">
                <a:solidFill>
                  <a:schemeClr val="accent6">
                    <a:lumMod val="75000"/>
                  </a:schemeClr>
                </a:solidFill>
              </a:rPr>
              <a:t>formulado como pregunta</a:t>
            </a:r>
            <a:r>
              <a:rPr lang="es-MX" dirty="0" smtClean="0"/>
              <a:t>, claramente y sin ambigüedad (¿qué efecto, ¿en qué condiciones…?, ¿cuál es la probabilidad de…?, ¿cómo se relaciona… con …?</a:t>
            </a:r>
          </a:p>
          <a:p>
            <a:pPr algn="just"/>
            <a:r>
              <a:rPr lang="es-MX" sz="2800" dirty="0" smtClean="0"/>
              <a:t>E</a:t>
            </a:r>
            <a:r>
              <a:rPr lang="es-MX" dirty="0" smtClean="0"/>
              <a:t>l planteamiento debe implicar la posibilidad de realizar una </a:t>
            </a:r>
            <a:r>
              <a:rPr lang="es-MX" dirty="0" smtClean="0">
                <a:solidFill>
                  <a:schemeClr val="accent6">
                    <a:lumMod val="75000"/>
                  </a:schemeClr>
                </a:solidFill>
              </a:rPr>
              <a:t>prueba empírica</a:t>
            </a:r>
            <a:r>
              <a:rPr lang="es-MX" dirty="0" smtClean="0"/>
              <a:t>. Es decir la factibilidad de observarse en la “realidad única y objetiva”</a:t>
            </a:r>
            <a:endParaRPr lang="es-MX" dirty="0"/>
          </a:p>
        </p:txBody>
      </p:sp>
      <p:sp>
        <p:nvSpPr>
          <p:cNvPr id="4" name="3 Rectángulo"/>
          <p:cNvSpPr/>
          <p:nvPr/>
        </p:nvSpPr>
        <p:spPr>
          <a:xfrm>
            <a:off x="5220072" y="4653136"/>
            <a:ext cx="3351174" cy="338554"/>
          </a:xfrm>
          <a:prstGeom prst="rect">
            <a:avLst/>
          </a:prstGeom>
        </p:spPr>
        <p:txBody>
          <a:bodyPr wrap="none">
            <a:spAutoFit/>
          </a:bodyPr>
          <a:lstStyle/>
          <a:p>
            <a:r>
              <a:rPr lang="es-MX" sz="1600" dirty="0" smtClean="0"/>
              <a:t>(</a:t>
            </a:r>
            <a:r>
              <a:rPr lang="es-MX" sz="1600" dirty="0" err="1" smtClean="0"/>
              <a:t>Kerlinger</a:t>
            </a:r>
            <a:r>
              <a:rPr lang="es-MX" sz="1600" dirty="0" smtClean="0"/>
              <a:t> y Lee en Hernández</a:t>
            </a:r>
            <a:r>
              <a:rPr lang="es-MX" sz="1600" dirty="0"/>
              <a:t>,  2006) </a:t>
            </a:r>
          </a:p>
        </p:txBody>
      </p:sp>
    </p:spTree>
    <p:extLst>
      <p:ext uri="{BB962C8B-B14F-4D97-AF65-F5344CB8AC3E}">
        <p14:creationId xmlns:p14="http://schemas.microsoft.com/office/powerpoint/2010/main" val="14203108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638" y="1692275"/>
            <a:ext cx="8340725" cy="3054350"/>
          </a:xfrm>
          <a:prstGeom prst="rect">
            <a:avLst/>
          </a:prstGeom>
          <a:solidFill>
            <a:schemeClr val="accent1">
              <a:lumMod val="60000"/>
              <a:lumOff val="40000"/>
            </a:schemeClr>
          </a:solidFill>
          <a:ln>
            <a:noFill/>
          </a:ln>
          <a:effectLst/>
          <a:extLst/>
        </p:spPr>
      </p:pic>
      <p:sp>
        <p:nvSpPr>
          <p:cNvPr id="2" name="1 CuadroTexto"/>
          <p:cNvSpPr txBox="1"/>
          <p:nvPr/>
        </p:nvSpPr>
        <p:spPr>
          <a:xfrm>
            <a:off x="5940152" y="5517232"/>
            <a:ext cx="2376264" cy="369332"/>
          </a:xfrm>
          <a:prstGeom prst="rect">
            <a:avLst/>
          </a:prstGeom>
          <a:noFill/>
        </p:spPr>
        <p:txBody>
          <a:bodyPr wrap="square" rtlCol="0">
            <a:spAutoFit/>
          </a:bodyPr>
          <a:lstStyle/>
          <a:p>
            <a:r>
              <a:rPr lang="es-MX" dirty="0"/>
              <a:t>(Hernández,  2006</a:t>
            </a:r>
          </a:p>
        </p:txBody>
      </p:sp>
    </p:spTree>
    <p:extLst>
      <p:ext uri="{BB962C8B-B14F-4D97-AF65-F5344CB8AC3E}">
        <p14:creationId xmlns:p14="http://schemas.microsoft.com/office/powerpoint/2010/main" val="34128419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259632" y="116632"/>
            <a:ext cx="6347048" cy="994122"/>
          </a:xfrm>
          <a:prstGeom prst="rect">
            <a:avLst/>
          </a:prstGeom>
        </p:spPr>
        <p:txBody>
          <a:bodyPr>
            <a:normAutofit fontScale="92500" lnSpcReduction="200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es-MX" sz="4000" dirty="0" smtClean="0">
                <a:solidFill>
                  <a:schemeClr val="accent1">
                    <a:lumMod val="50000"/>
                  </a:schemeClr>
                </a:solidFill>
                <a:uFill>
                  <a:solidFill>
                    <a:srgbClr val="92D050"/>
                  </a:solidFill>
                </a:uFill>
              </a:rPr>
              <a:t>Objetivos de la investigación</a:t>
            </a:r>
            <a:endParaRPr lang="es-MX" sz="4000" dirty="0">
              <a:solidFill>
                <a:schemeClr val="accent1">
                  <a:lumMod val="50000"/>
                </a:schemeClr>
              </a:solidFill>
              <a:uFill>
                <a:solidFill>
                  <a:srgbClr val="92D050"/>
                </a:solidFill>
              </a:uFill>
            </a:endParaRPr>
          </a:p>
        </p:txBody>
      </p:sp>
      <p:sp>
        <p:nvSpPr>
          <p:cNvPr id="3" name="2 CuadroTexto"/>
          <p:cNvSpPr txBox="1"/>
          <p:nvPr/>
        </p:nvSpPr>
        <p:spPr>
          <a:xfrm>
            <a:off x="981944" y="1340767"/>
            <a:ext cx="6624736" cy="1015663"/>
          </a:xfrm>
          <a:prstGeom prst="rect">
            <a:avLst/>
          </a:prstGeom>
          <a:solidFill>
            <a:schemeClr val="tx2">
              <a:lumMod val="60000"/>
              <a:lumOff val="40000"/>
            </a:schemeClr>
          </a:solidFill>
        </p:spPr>
        <p:style>
          <a:lnRef idx="1">
            <a:schemeClr val="accent6"/>
          </a:lnRef>
          <a:fillRef idx="3">
            <a:schemeClr val="accent6"/>
          </a:fillRef>
          <a:effectRef idx="2">
            <a:schemeClr val="accent6"/>
          </a:effectRef>
          <a:fontRef idx="minor">
            <a:schemeClr val="lt1"/>
          </a:fontRef>
        </p:style>
        <p:txBody>
          <a:bodyPr wrap="square" rtlCol="0">
            <a:spAutoFit/>
          </a:bodyPr>
          <a:lstStyle/>
          <a:p>
            <a:pPr algn="just"/>
            <a:r>
              <a:rPr lang="es-MX" sz="2000" dirty="0" smtClean="0">
                <a:solidFill>
                  <a:schemeClr val="tx1"/>
                </a:solidFill>
              </a:rPr>
              <a:t>Tienen la finalidad de señalar a lo que se aspira en la investigación y deben expresarse con claridad, pues son las guías del estudio.</a:t>
            </a:r>
            <a:endParaRPr lang="es-MX" sz="2000" dirty="0">
              <a:solidFill>
                <a:schemeClr val="tx1"/>
              </a:solidFill>
            </a:endParaRPr>
          </a:p>
        </p:txBody>
      </p:sp>
      <p:sp>
        <p:nvSpPr>
          <p:cNvPr id="4" name="3 Flecha a la derecha con bandas"/>
          <p:cNvSpPr/>
          <p:nvPr/>
        </p:nvSpPr>
        <p:spPr>
          <a:xfrm>
            <a:off x="113035" y="1340767"/>
            <a:ext cx="792088" cy="707886"/>
          </a:xfrm>
          <a:prstGeom prst="striped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5" name="4 Flecha a la derecha con bandas"/>
          <p:cNvSpPr/>
          <p:nvPr/>
        </p:nvSpPr>
        <p:spPr>
          <a:xfrm flipH="1">
            <a:off x="7740352" y="1340767"/>
            <a:ext cx="855712" cy="707886"/>
          </a:xfrm>
          <a:prstGeom prst="striped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MX"/>
          </a:p>
        </p:txBody>
      </p:sp>
      <p:sp>
        <p:nvSpPr>
          <p:cNvPr id="6" name="5 CuadroTexto"/>
          <p:cNvSpPr txBox="1"/>
          <p:nvPr/>
        </p:nvSpPr>
        <p:spPr>
          <a:xfrm>
            <a:off x="477030" y="3356992"/>
            <a:ext cx="5697016" cy="1754326"/>
          </a:xfrm>
          <a:prstGeom prst="rect">
            <a:avLst/>
          </a:prstGeom>
          <a:ln>
            <a:solidFill>
              <a:schemeClr val="accent1">
                <a:lumMod val="50000"/>
              </a:schemeClr>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s-MX" dirty="0" smtClean="0"/>
              <a:t>Las investigaciones pueden pretender(ante todo):</a:t>
            </a:r>
          </a:p>
          <a:p>
            <a:pPr marL="285750" indent="-285750">
              <a:buFont typeface="Arial" panose="020B0604020202020204" pitchFamily="34" charset="0"/>
              <a:buChar char="•"/>
            </a:pPr>
            <a:r>
              <a:rPr lang="es-MX" dirty="0" smtClean="0">
                <a:solidFill>
                  <a:schemeClr val="accent1">
                    <a:lumMod val="50000"/>
                  </a:schemeClr>
                </a:solidFill>
              </a:rPr>
              <a:t>Contribuir a resolver un problema en especial</a:t>
            </a:r>
          </a:p>
          <a:p>
            <a:pPr marL="285750" indent="-285750">
              <a:buFont typeface="Arial" panose="020B0604020202020204" pitchFamily="34" charset="0"/>
              <a:buChar char="•"/>
            </a:pPr>
            <a:r>
              <a:rPr lang="es-MX" dirty="0" smtClean="0">
                <a:solidFill>
                  <a:schemeClr val="accent1">
                    <a:lumMod val="50000"/>
                  </a:schemeClr>
                </a:solidFill>
              </a:rPr>
              <a:t>Probar una teoría</a:t>
            </a:r>
          </a:p>
          <a:p>
            <a:pPr marL="285750" indent="-285750">
              <a:buFont typeface="Arial" panose="020B0604020202020204" pitchFamily="34" charset="0"/>
              <a:buChar char="•"/>
            </a:pPr>
            <a:r>
              <a:rPr lang="es-MX" dirty="0" smtClean="0">
                <a:solidFill>
                  <a:schemeClr val="accent1">
                    <a:lumMod val="50000"/>
                  </a:schemeClr>
                </a:solidFill>
              </a:rPr>
              <a:t>Aportar una evidencia empírica en favor de una teoría</a:t>
            </a:r>
          </a:p>
          <a:p>
            <a:r>
              <a:rPr lang="es-MX" dirty="0" smtClean="0"/>
              <a:t>Estos son ejemplos de objetivos principales</a:t>
            </a:r>
            <a:endParaRPr lang="es-MX" dirty="0"/>
          </a:p>
        </p:txBody>
      </p:sp>
      <p:sp>
        <p:nvSpPr>
          <p:cNvPr id="7" name="6 Esquina doblada"/>
          <p:cNvSpPr/>
          <p:nvPr/>
        </p:nvSpPr>
        <p:spPr>
          <a:xfrm>
            <a:off x="6247792" y="3190039"/>
            <a:ext cx="2520280" cy="2088232"/>
          </a:xfrm>
          <a:prstGeom prst="foldedCorner">
            <a:avLst/>
          </a:prstGeom>
          <a:solidFill>
            <a:schemeClr val="accent1">
              <a:lumMod val="20000"/>
              <a:lumOff val="80000"/>
            </a:schemeClr>
          </a:solidFill>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just"/>
            <a:endParaRPr lang="es-MX" dirty="0" smtClean="0"/>
          </a:p>
          <a:p>
            <a:pPr algn="just"/>
            <a:r>
              <a:rPr lang="es-MX" sz="1600" b="1" dirty="0" smtClean="0">
                <a:solidFill>
                  <a:schemeClr val="accent1">
                    <a:lumMod val="50000"/>
                  </a:schemeClr>
                </a:solidFill>
              </a:rPr>
              <a:t>Durante la investigación es posible que surjan objetivos adicionales, se modifiquen los objetivos iniciales o incluso se sustituyan por nuevos objetivos</a:t>
            </a:r>
            <a:endParaRPr lang="es-MX" sz="1600" b="1" dirty="0">
              <a:solidFill>
                <a:schemeClr val="accent1">
                  <a:lumMod val="50000"/>
                </a:schemeClr>
              </a:solidFill>
            </a:endParaRPr>
          </a:p>
        </p:txBody>
      </p:sp>
      <p:sp>
        <p:nvSpPr>
          <p:cNvPr id="9" name="8 Rectángulo"/>
          <p:cNvSpPr/>
          <p:nvPr/>
        </p:nvSpPr>
        <p:spPr>
          <a:xfrm>
            <a:off x="6372200" y="6309320"/>
            <a:ext cx="2030684" cy="369332"/>
          </a:xfrm>
          <a:prstGeom prst="rect">
            <a:avLst/>
          </a:prstGeom>
        </p:spPr>
        <p:txBody>
          <a:bodyPr wrap="none">
            <a:spAutoFit/>
          </a:bodyPr>
          <a:lstStyle/>
          <a:p>
            <a:r>
              <a:rPr lang="es-MX" dirty="0" smtClean="0"/>
              <a:t>(Hernández</a:t>
            </a:r>
            <a:r>
              <a:rPr lang="es-MX" dirty="0"/>
              <a:t>,  2006) </a:t>
            </a:r>
          </a:p>
        </p:txBody>
      </p:sp>
    </p:spTree>
    <p:extLst>
      <p:ext uri="{BB962C8B-B14F-4D97-AF65-F5344CB8AC3E}">
        <p14:creationId xmlns:p14="http://schemas.microsoft.com/office/powerpoint/2010/main" val="31610747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59632" y="2688613"/>
            <a:ext cx="6552728" cy="3847207"/>
          </a:xfrm>
          <a:prstGeom prst="rect">
            <a:avLst/>
          </a:prstGeom>
          <a:noFill/>
        </p:spPr>
        <p:txBody>
          <a:bodyPr wrap="square" rtlCol="0">
            <a:spAutoFit/>
          </a:bodyPr>
          <a:lstStyle/>
          <a:p>
            <a:pPr algn="just"/>
            <a:r>
              <a:rPr lang="es-MX" sz="3200" dirty="0">
                <a:solidFill>
                  <a:schemeClr val="accent1">
                    <a:lumMod val="50000"/>
                  </a:schemeClr>
                </a:solidFill>
              </a:rPr>
              <a:t>L</a:t>
            </a:r>
            <a:r>
              <a:rPr lang="es-MX" dirty="0">
                <a:solidFill>
                  <a:schemeClr val="accent1">
                    <a:lumMod val="50000"/>
                  </a:schemeClr>
                </a:solidFill>
              </a:rPr>
              <a:t>os objetivos deben expresarse con </a:t>
            </a:r>
            <a:r>
              <a:rPr lang="es-MX" sz="2000" b="1" dirty="0">
                <a:solidFill>
                  <a:schemeClr val="accent1">
                    <a:lumMod val="50000"/>
                  </a:schemeClr>
                </a:solidFill>
              </a:rPr>
              <a:t>claridad</a:t>
            </a:r>
            <a:r>
              <a:rPr lang="es-MX" dirty="0">
                <a:solidFill>
                  <a:schemeClr val="accent1">
                    <a:lumMod val="50000"/>
                  </a:schemeClr>
                </a:solidFill>
              </a:rPr>
              <a:t> para evitar posibles desviaciones en el proceso de investigación y ser susceptibles de </a:t>
            </a:r>
            <a:r>
              <a:rPr lang="es-MX" sz="2000" b="1" dirty="0">
                <a:solidFill>
                  <a:schemeClr val="accent1">
                    <a:lumMod val="50000"/>
                  </a:schemeClr>
                </a:solidFill>
              </a:rPr>
              <a:t>alcanzarse</a:t>
            </a:r>
            <a:r>
              <a:rPr lang="es-MX" dirty="0">
                <a:solidFill>
                  <a:schemeClr val="accent1">
                    <a:lumMod val="50000"/>
                  </a:schemeClr>
                </a:solidFill>
              </a:rPr>
              <a:t>, son las </a:t>
            </a:r>
            <a:r>
              <a:rPr lang="es-MX" sz="2000" b="1" dirty="0">
                <a:solidFill>
                  <a:schemeClr val="accent1">
                    <a:lumMod val="50000"/>
                  </a:schemeClr>
                </a:solidFill>
              </a:rPr>
              <a:t>guías</a:t>
            </a:r>
            <a:r>
              <a:rPr lang="es-MX" dirty="0">
                <a:solidFill>
                  <a:schemeClr val="accent1">
                    <a:lumMod val="50000"/>
                  </a:schemeClr>
                </a:solidFill>
              </a:rPr>
              <a:t> del estudio y hay que tenerlos presentes durante todo su desarrollo y deben ser </a:t>
            </a:r>
            <a:r>
              <a:rPr lang="es-MX" sz="2000" b="1" dirty="0">
                <a:solidFill>
                  <a:schemeClr val="accent1">
                    <a:lumMod val="50000"/>
                  </a:schemeClr>
                </a:solidFill>
              </a:rPr>
              <a:t>congruentes</a:t>
            </a:r>
            <a:r>
              <a:rPr lang="es-MX" dirty="0">
                <a:solidFill>
                  <a:schemeClr val="accent1">
                    <a:lumMod val="50000"/>
                  </a:schemeClr>
                </a:solidFill>
              </a:rPr>
              <a:t> entre sí</a:t>
            </a:r>
            <a:r>
              <a:rPr lang="es-MX" dirty="0" smtClean="0">
                <a:solidFill>
                  <a:schemeClr val="accent1">
                    <a:lumMod val="50000"/>
                  </a:schemeClr>
                </a:solidFill>
              </a:rPr>
              <a:t>.</a:t>
            </a:r>
          </a:p>
          <a:p>
            <a:pPr algn="just"/>
            <a:endParaRPr lang="es-MX" dirty="0">
              <a:solidFill>
                <a:schemeClr val="accent1">
                  <a:lumMod val="50000"/>
                </a:schemeClr>
              </a:solidFill>
            </a:endParaRPr>
          </a:p>
          <a:p>
            <a:pPr algn="just"/>
            <a:r>
              <a:rPr lang="es-MX" sz="2000" dirty="0">
                <a:solidFill>
                  <a:schemeClr val="accent1">
                    <a:lumMod val="50000"/>
                  </a:schemeClr>
                </a:solidFill>
              </a:rPr>
              <a:t>Los objetivos debe ser claros y precisos para evitar confusiones o desviaciones; sin embargo; no implica que no puedan modificarse en el desarrollo de la investigación, ya que en algunos casos es necesario hacerlo. (Bernal, 2010)</a:t>
            </a:r>
          </a:p>
          <a:p>
            <a:endParaRPr lang="es-MX" dirty="0"/>
          </a:p>
        </p:txBody>
      </p:sp>
      <p:sp>
        <p:nvSpPr>
          <p:cNvPr id="3" name="2 CuadroTexto"/>
          <p:cNvSpPr txBox="1"/>
          <p:nvPr/>
        </p:nvSpPr>
        <p:spPr>
          <a:xfrm>
            <a:off x="1115616" y="797803"/>
            <a:ext cx="6192688" cy="1785104"/>
          </a:xfrm>
          <a:prstGeom prst="rect">
            <a:avLst/>
          </a:prstGeom>
          <a:noFill/>
        </p:spPr>
        <p:txBody>
          <a:bodyPr wrap="square" rtlCol="0">
            <a:spAutoFit/>
          </a:bodyPr>
          <a:lstStyle/>
          <a:p>
            <a:r>
              <a:rPr lang="es-MX" dirty="0" smtClean="0"/>
              <a:t> </a:t>
            </a:r>
          </a:p>
          <a:p>
            <a:pPr algn="ctr"/>
            <a:r>
              <a:rPr lang="es-MX" dirty="0"/>
              <a:t> </a:t>
            </a:r>
            <a:r>
              <a:rPr lang="es-MX" dirty="0" smtClean="0"/>
              <a:t>     </a:t>
            </a:r>
            <a:r>
              <a:rPr lang="es-MX" sz="3700" cap="small" dirty="0" smtClean="0">
                <a:solidFill>
                  <a:schemeClr val="accent1">
                    <a:lumMod val="50000"/>
                  </a:schemeClr>
                </a:solidFill>
                <a:uFill>
                  <a:solidFill>
                    <a:srgbClr val="92D050"/>
                  </a:solidFill>
                </a:uFill>
                <a:latin typeface="+mj-lt"/>
                <a:ea typeface="+mj-ea"/>
                <a:cs typeface="+mj-cs"/>
              </a:rPr>
              <a:t>Requisitos para plantear objetivos</a:t>
            </a:r>
            <a:endParaRPr lang="es-MX" sz="3700" cap="small" dirty="0">
              <a:solidFill>
                <a:schemeClr val="accent1">
                  <a:lumMod val="50000"/>
                </a:schemeClr>
              </a:solidFill>
              <a:uFill>
                <a:solidFill>
                  <a:srgbClr val="92D050"/>
                </a:solidFill>
              </a:uFill>
              <a:latin typeface="+mj-lt"/>
              <a:ea typeface="+mj-ea"/>
              <a:cs typeface="+mj-cs"/>
            </a:endParaRPr>
          </a:p>
          <a:p>
            <a:endParaRPr lang="es-MX" dirty="0"/>
          </a:p>
        </p:txBody>
      </p:sp>
    </p:spTree>
    <p:extLst>
      <p:ext uri="{BB962C8B-B14F-4D97-AF65-F5344CB8AC3E}">
        <p14:creationId xmlns:p14="http://schemas.microsoft.com/office/powerpoint/2010/main" val="36769166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575945" y="56746"/>
            <a:ext cx="7416824"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MX" sz="2800" b="1" dirty="0" smtClean="0">
                <a:solidFill>
                  <a:schemeClr val="accent1">
                    <a:lumMod val="50000"/>
                  </a:schemeClr>
                </a:solidFill>
              </a:rPr>
              <a:t>Ejemplo de objetivos de investigación</a:t>
            </a:r>
            <a:endParaRPr lang="es-MX" sz="2800" b="1" dirty="0">
              <a:solidFill>
                <a:schemeClr val="accent1">
                  <a:lumMod val="50000"/>
                </a:schemeClr>
              </a:solidFill>
            </a:endParaRPr>
          </a:p>
        </p:txBody>
      </p:sp>
      <p:sp>
        <p:nvSpPr>
          <p:cNvPr id="3" name="2 CuadroTexto"/>
          <p:cNvSpPr txBox="1"/>
          <p:nvPr/>
        </p:nvSpPr>
        <p:spPr>
          <a:xfrm>
            <a:off x="1152925" y="2766316"/>
            <a:ext cx="6120680" cy="3170099"/>
          </a:xfrm>
          <a:prstGeom prst="rect">
            <a:avLst/>
          </a:prstGeom>
          <a:noFill/>
        </p:spPr>
        <p:txBody>
          <a:bodyPr wrap="square" rtlCol="0">
            <a:spAutoFit/>
          </a:bodyPr>
          <a:lstStyle/>
          <a:p>
            <a:pPr algn="just"/>
            <a:r>
              <a:rPr lang="es-MX" sz="2000" dirty="0" smtClean="0"/>
              <a:t>Una joven interesada en realizar un estudio acerca de los factores que intervienen en el desarrollo del noviazgo, una vez que ella se ha familiarizado con el tema y decidido llevar a cabo una investigación, encuentra que, según algunos estudios, los factores más importantes son la atracción física, la confianza, la proximidad física, el grado en que cada uno de los novios refuerza positivamente la autoimagen del otro y la similitud entre ambos. </a:t>
            </a:r>
            <a:endParaRPr lang="es-MX" sz="2000" dirty="0"/>
          </a:p>
        </p:txBody>
      </p:sp>
      <p:sp>
        <p:nvSpPr>
          <p:cNvPr id="5" name="4 Rectángulo"/>
          <p:cNvSpPr/>
          <p:nvPr/>
        </p:nvSpPr>
        <p:spPr>
          <a:xfrm>
            <a:off x="6732240" y="6337153"/>
            <a:ext cx="2030684" cy="369332"/>
          </a:xfrm>
          <a:prstGeom prst="rect">
            <a:avLst/>
          </a:prstGeom>
        </p:spPr>
        <p:txBody>
          <a:bodyPr wrap="none">
            <a:spAutoFit/>
          </a:bodyPr>
          <a:lstStyle/>
          <a:p>
            <a:r>
              <a:rPr lang="es-MX" dirty="0" smtClean="0"/>
              <a:t>(Hernández</a:t>
            </a:r>
            <a:r>
              <a:rPr lang="es-MX" dirty="0"/>
              <a:t>,  2006) </a:t>
            </a:r>
          </a:p>
        </p:txBody>
      </p:sp>
      <p:pic>
        <p:nvPicPr>
          <p:cNvPr id="9218" name="Picture 2" descr="Resultado de imagen para objetivos de investig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3421" y="904452"/>
            <a:ext cx="2247900" cy="2028826"/>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5456956" y="1772816"/>
            <a:ext cx="2232247" cy="6775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900" dirty="0" smtClean="0">
                <a:solidFill>
                  <a:schemeClr val="accent1">
                    <a:lumMod val="50000"/>
                  </a:schemeClr>
                </a:solidFill>
              </a:rPr>
              <a:t>Imagen tomada </a:t>
            </a:r>
            <a:r>
              <a:rPr lang="es-MX" sz="900" dirty="0" err="1" smtClean="0">
                <a:solidFill>
                  <a:schemeClr val="accent1">
                    <a:lumMod val="50000"/>
                  </a:schemeClr>
                </a:solidFill>
              </a:rPr>
              <a:t>de:https</a:t>
            </a:r>
            <a:r>
              <a:rPr lang="es-MX" sz="900" dirty="0" smtClean="0">
                <a:solidFill>
                  <a:schemeClr val="accent1">
                    <a:lumMod val="50000"/>
                  </a:schemeClr>
                </a:solidFill>
              </a:rPr>
              <a:t>://www.google.com.mx/search?q=objetivos+de+investigacion&amp;espv=2&amp;biw=1366&amp;bih=638&amp;site=webhp&amp;source=lnms&amp;tbm=isch&amp;sa=X&amp;sqi=2&amp;ved=0ahUKEwjIl_CP3cbPAhWE54MKHa4GBJEQ_AUIBigB#imgrc=_</a:t>
            </a:r>
            <a:endParaRPr lang="es-MX" sz="900" dirty="0">
              <a:solidFill>
                <a:schemeClr val="accent1">
                  <a:lumMod val="50000"/>
                </a:schemeClr>
              </a:solidFill>
            </a:endParaRPr>
          </a:p>
        </p:txBody>
      </p:sp>
    </p:spTree>
    <p:extLst>
      <p:ext uri="{BB962C8B-B14F-4D97-AF65-F5344CB8AC3E}">
        <p14:creationId xmlns:p14="http://schemas.microsoft.com/office/powerpoint/2010/main" val="34549100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3808907488"/>
              </p:ext>
            </p:extLst>
          </p:nvPr>
        </p:nvGraphicFramePr>
        <p:xfrm>
          <a:off x="118765" y="2060848"/>
          <a:ext cx="9036496" cy="35730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6012160" y="6177330"/>
            <a:ext cx="2030684" cy="369332"/>
          </a:xfrm>
          <a:prstGeom prst="rect">
            <a:avLst/>
          </a:prstGeom>
        </p:spPr>
        <p:txBody>
          <a:bodyPr wrap="none">
            <a:spAutoFit/>
          </a:bodyPr>
          <a:lstStyle/>
          <a:p>
            <a:r>
              <a:rPr lang="es-MX" dirty="0" smtClean="0"/>
              <a:t>(Hernández</a:t>
            </a:r>
            <a:r>
              <a:rPr lang="es-MX" dirty="0"/>
              <a:t>,  2006) </a:t>
            </a:r>
          </a:p>
        </p:txBody>
      </p:sp>
      <p:sp>
        <p:nvSpPr>
          <p:cNvPr id="4" name="3 CuadroTexto"/>
          <p:cNvSpPr txBox="1"/>
          <p:nvPr/>
        </p:nvSpPr>
        <p:spPr>
          <a:xfrm>
            <a:off x="251520" y="1196752"/>
            <a:ext cx="7791324" cy="1200329"/>
          </a:xfrm>
          <a:prstGeom prst="rect">
            <a:avLst/>
          </a:prstGeom>
          <a:noFill/>
        </p:spPr>
        <p:txBody>
          <a:bodyPr wrap="square" rtlCol="0">
            <a:spAutoFit/>
          </a:bodyPr>
          <a:lstStyle/>
          <a:p>
            <a:pPr algn="just"/>
            <a:r>
              <a:rPr lang="es-MX" dirty="0" smtClean="0"/>
              <a:t>Continuando con lo referido en la diapositiva anterior, los </a:t>
            </a:r>
            <a:r>
              <a:rPr lang="es-MX" dirty="0"/>
              <a:t>objetivos de investigación se podrían plantear de la siguiente manera</a:t>
            </a:r>
            <a:r>
              <a:rPr lang="es-MX" dirty="0" smtClean="0"/>
              <a:t>:</a:t>
            </a:r>
          </a:p>
          <a:p>
            <a:pPr algn="just"/>
            <a:endParaRPr lang="es-MX" dirty="0"/>
          </a:p>
          <a:p>
            <a:pPr algn="just"/>
            <a:endParaRPr lang="es-MX" dirty="0"/>
          </a:p>
        </p:txBody>
      </p:sp>
      <p:sp>
        <p:nvSpPr>
          <p:cNvPr id="5" name="4 CuadroTexto"/>
          <p:cNvSpPr txBox="1"/>
          <p:nvPr/>
        </p:nvSpPr>
        <p:spPr>
          <a:xfrm>
            <a:off x="400336" y="417954"/>
            <a:ext cx="7992888" cy="523220"/>
          </a:xfrm>
          <a:prstGeom prst="rect">
            <a:avLst/>
          </a:prstGeom>
          <a:noFill/>
        </p:spPr>
        <p:txBody>
          <a:bodyPr wrap="square" rtlCol="0">
            <a:spAutoFit/>
          </a:bodyPr>
          <a:lstStyle/>
          <a:p>
            <a:pPr algn="ctr"/>
            <a:r>
              <a:rPr lang="es-MX" sz="2800" b="1" dirty="0">
                <a:solidFill>
                  <a:schemeClr val="accent1">
                    <a:lumMod val="50000"/>
                  </a:schemeClr>
                </a:solidFill>
              </a:rPr>
              <a:t>Ejemplo de objetivos de investigación</a:t>
            </a:r>
            <a:endParaRPr lang="es-MX" sz="2800" dirty="0"/>
          </a:p>
        </p:txBody>
      </p:sp>
    </p:spTree>
    <p:extLst>
      <p:ext uri="{BB962C8B-B14F-4D97-AF65-F5344CB8AC3E}">
        <p14:creationId xmlns:p14="http://schemas.microsoft.com/office/powerpoint/2010/main" val="35398236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259632" y="116632"/>
            <a:ext cx="7056784" cy="994122"/>
          </a:xfrm>
          <a:prstGeom prst="rect">
            <a:avLst/>
          </a:prstGeom>
        </p:spPr>
        <p:txBody>
          <a:bodyPr>
            <a:normAutofit fontScale="925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es-MX" sz="4000" dirty="0" smtClean="0">
                <a:solidFill>
                  <a:schemeClr val="accent1">
                    <a:lumMod val="50000"/>
                  </a:schemeClr>
                </a:solidFill>
                <a:uFill>
                  <a:solidFill>
                    <a:srgbClr val="92D050"/>
                  </a:solidFill>
                </a:uFill>
              </a:rPr>
              <a:t>Preguntas de investigación</a:t>
            </a:r>
            <a:endParaRPr lang="es-MX" sz="4000" dirty="0">
              <a:solidFill>
                <a:schemeClr val="accent1">
                  <a:lumMod val="50000"/>
                </a:schemeClr>
              </a:solidFill>
              <a:uFill>
                <a:solidFill>
                  <a:srgbClr val="92D050"/>
                </a:solidFill>
              </a:uFill>
            </a:endParaRPr>
          </a:p>
        </p:txBody>
      </p:sp>
      <p:sp>
        <p:nvSpPr>
          <p:cNvPr id="3" name="2 Cinta perforada"/>
          <p:cNvSpPr/>
          <p:nvPr/>
        </p:nvSpPr>
        <p:spPr>
          <a:xfrm>
            <a:off x="467544" y="1412776"/>
            <a:ext cx="8208912" cy="936104"/>
          </a:xfrm>
          <a:prstGeom prst="flowChartPunchedTape">
            <a:avLst/>
          </a:prstGeom>
          <a:solidFill>
            <a:schemeClr val="tx2">
              <a:lumMod val="20000"/>
              <a:lumOff val="80000"/>
            </a:schemeClr>
          </a:solidFill>
          <a:ln>
            <a:solidFill>
              <a:schemeClr val="tx2">
                <a:lumMod val="40000"/>
                <a:lumOff val="6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just"/>
            <a:r>
              <a:rPr lang="es-MX" dirty="0" smtClean="0"/>
              <a:t>Orientan hacia las respuestas que se buscan con la investigación. Las preguntas no deben utilizar términos ambiguos ni abstractos</a:t>
            </a:r>
            <a:endParaRPr lang="es-MX" dirty="0"/>
          </a:p>
        </p:txBody>
      </p:sp>
      <p:sp>
        <p:nvSpPr>
          <p:cNvPr id="4" name="3 CuadroTexto"/>
          <p:cNvSpPr txBox="1"/>
          <p:nvPr/>
        </p:nvSpPr>
        <p:spPr>
          <a:xfrm>
            <a:off x="1907704" y="3302407"/>
            <a:ext cx="4647814" cy="2339102"/>
          </a:xfrm>
          <a:prstGeom prst="rect">
            <a:avLst/>
          </a:prstGeom>
          <a:solidFill>
            <a:schemeClr val="tx2">
              <a:lumMod val="20000"/>
              <a:lumOff val="80000"/>
            </a:schemeClr>
          </a:solidFill>
          <a:ln>
            <a:solidFill>
              <a:schemeClr val="accent1">
                <a:lumMod val="60000"/>
                <a:lumOff val="40000"/>
              </a:schemeClr>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just"/>
            <a:r>
              <a:rPr lang="es-MX" sz="1600" dirty="0" smtClean="0"/>
              <a:t>Es conveniente plantear por medio de una o varias preguntas, el problema de investigación que se estudiará. Al hacerlo en forma de pregunta se tiene la ventaja de presentarlo de manera directa, lo cual minimiza la distorsión. Las preguntas </a:t>
            </a:r>
            <a:r>
              <a:rPr lang="es-MX" b="1" dirty="0" smtClean="0">
                <a:solidFill>
                  <a:srgbClr val="00B050"/>
                </a:solidFill>
              </a:rPr>
              <a:t>representan el ¿qué? </a:t>
            </a:r>
            <a:r>
              <a:rPr lang="es-MX" sz="1600" dirty="0" smtClean="0"/>
              <a:t>de la investigación.</a:t>
            </a:r>
          </a:p>
          <a:p>
            <a:pPr algn="just"/>
            <a:r>
              <a:rPr lang="es-MX" sz="1600" dirty="0" smtClean="0"/>
              <a:t>Las preguntas deben resumir lo que habrá de ser la investigación.</a:t>
            </a:r>
          </a:p>
        </p:txBody>
      </p:sp>
    </p:spTree>
    <p:extLst>
      <p:ext uri="{BB962C8B-B14F-4D97-AF65-F5344CB8AC3E}">
        <p14:creationId xmlns:p14="http://schemas.microsoft.com/office/powerpoint/2010/main" val="36612633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259632" y="116632"/>
            <a:ext cx="7056784" cy="994122"/>
          </a:xfrm>
          <a:prstGeom prst="rect">
            <a:avLst/>
          </a:prstGeom>
        </p:spPr>
        <p:txBody>
          <a:bodyPr>
            <a:normAutofit fontScale="92500"/>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es-MX" sz="4000" dirty="0" smtClean="0">
                <a:solidFill>
                  <a:schemeClr val="accent1">
                    <a:lumMod val="50000"/>
                  </a:schemeClr>
                </a:solidFill>
                <a:uFill>
                  <a:solidFill>
                    <a:srgbClr val="92D050"/>
                  </a:solidFill>
                </a:uFill>
              </a:rPr>
              <a:t>Preguntas de investigación</a:t>
            </a:r>
            <a:endParaRPr lang="es-MX" sz="4000" dirty="0">
              <a:solidFill>
                <a:schemeClr val="accent1">
                  <a:lumMod val="50000"/>
                </a:schemeClr>
              </a:solidFill>
              <a:uFill>
                <a:solidFill>
                  <a:srgbClr val="92D050"/>
                </a:solidFill>
              </a:uFill>
            </a:endParaRPr>
          </a:p>
        </p:txBody>
      </p:sp>
      <p:sp>
        <p:nvSpPr>
          <p:cNvPr id="5" name="4 Rectángulo"/>
          <p:cNvSpPr/>
          <p:nvPr/>
        </p:nvSpPr>
        <p:spPr>
          <a:xfrm>
            <a:off x="4211960" y="1340768"/>
            <a:ext cx="4244666" cy="378565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es-MX" sz="2000" dirty="0"/>
              <a:t>Las preguntas demasiado generales no conducen a una investigación concreta, por ejemplo: ¿por qué hay personas más satisfechas con sus trabajos que otras? ¿los gerentes se comprometen más con sus empresas que los obreros? Estas preguntas representan más bien ideas iniciales que es necesario refinar y precisar para que guíen el comienzo de un estudio.</a:t>
            </a:r>
          </a:p>
        </p:txBody>
      </p:sp>
      <p:sp>
        <p:nvSpPr>
          <p:cNvPr id="6" name="5 Esquina doblada"/>
          <p:cNvSpPr/>
          <p:nvPr/>
        </p:nvSpPr>
        <p:spPr>
          <a:xfrm>
            <a:off x="1259632" y="1975686"/>
            <a:ext cx="2592288" cy="2533434"/>
          </a:xfrm>
          <a:prstGeom prst="foldedCorner">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endParaRPr lang="es-MX" dirty="0" smtClean="0"/>
          </a:p>
          <a:p>
            <a:pPr algn="just"/>
            <a:r>
              <a:rPr lang="es-MX" sz="2000" dirty="0" smtClean="0">
                <a:solidFill>
                  <a:srgbClr val="0070C0"/>
                </a:solidFill>
              </a:rPr>
              <a:t>En la mayoría de los casos es mejor que las preguntas sean precisas , sobre todo en el de estudiantes que se inician dentro de la investigación</a:t>
            </a:r>
            <a:endParaRPr lang="es-MX" sz="2000" dirty="0">
              <a:solidFill>
                <a:srgbClr val="0070C0"/>
              </a:solidFill>
            </a:endParaRPr>
          </a:p>
        </p:txBody>
      </p:sp>
    </p:spTree>
    <p:extLst>
      <p:ext uri="{BB962C8B-B14F-4D97-AF65-F5344CB8AC3E}">
        <p14:creationId xmlns:p14="http://schemas.microsoft.com/office/powerpoint/2010/main" val="493615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Tesis de Licenciatura</a:t>
            </a:r>
            <a:endParaRPr lang="es-MX" dirty="0"/>
          </a:p>
        </p:txBody>
      </p:sp>
      <p:sp>
        <p:nvSpPr>
          <p:cNvPr id="3" name="2 Marcador de contenido"/>
          <p:cNvSpPr>
            <a:spLocks noGrp="1"/>
          </p:cNvSpPr>
          <p:nvPr>
            <p:ph sz="quarter" idx="1"/>
          </p:nvPr>
        </p:nvSpPr>
        <p:spPr/>
        <p:txBody>
          <a:bodyPr/>
          <a:lstStyle/>
          <a:p>
            <a:pPr algn="just"/>
            <a:r>
              <a:rPr lang="es-MX" dirty="0" smtClean="0"/>
              <a:t>Muñoz (2015)  define una tesis  como un “Trabajo de investigación donde el egresado explora algún tema, teoría o conocimiento </a:t>
            </a:r>
            <a:r>
              <a:rPr lang="es-MX" b="1" dirty="0" smtClean="0">
                <a:solidFill>
                  <a:schemeClr val="accent3">
                    <a:lumMod val="50000"/>
                  </a:schemeClr>
                </a:solidFill>
              </a:rPr>
              <a:t>congruente con su campo de estudios</a:t>
            </a:r>
            <a:r>
              <a:rPr lang="es-MX" dirty="0" smtClean="0"/>
              <a:t>” .</a:t>
            </a:r>
          </a:p>
          <a:p>
            <a:pPr algn="just"/>
            <a:r>
              <a:rPr lang="es-MX" dirty="0" smtClean="0"/>
              <a:t>La tesis debe someterse al rigor del método de investigación.</a:t>
            </a:r>
          </a:p>
          <a:p>
            <a:endParaRPr lang="es-MX"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6600" y="4077072"/>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01503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575944" y="260648"/>
            <a:ext cx="7812479"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MX" sz="2800" b="1" dirty="0" smtClean="0">
                <a:solidFill>
                  <a:schemeClr val="accent1">
                    <a:lumMod val="50000"/>
                  </a:schemeClr>
                </a:solidFill>
              </a:rPr>
              <a:t>Ejemplo de preguntas de investigación.</a:t>
            </a:r>
            <a:endParaRPr lang="es-MX" sz="2800" b="1" dirty="0">
              <a:solidFill>
                <a:schemeClr val="accent1">
                  <a:lumMod val="50000"/>
                </a:schemeClr>
              </a:solidFill>
            </a:endParaRPr>
          </a:p>
        </p:txBody>
      </p:sp>
      <p:sp>
        <p:nvSpPr>
          <p:cNvPr id="3" name="2 CuadroTexto"/>
          <p:cNvSpPr txBox="1"/>
          <p:nvPr/>
        </p:nvSpPr>
        <p:spPr>
          <a:xfrm>
            <a:off x="575945" y="836712"/>
            <a:ext cx="7812479" cy="646331"/>
          </a:xfrm>
          <a:prstGeom prst="rect">
            <a:avLst/>
          </a:prstGeom>
          <a:noFill/>
        </p:spPr>
        <p:txBody>
          <a:bodyPr wrap="square" rtlCol="0">
            <a:spAutoFit/>
          </a:bodyPr>
          <a:lstStyle/>
          <a:p>
            <a:pPr algn="just"/>
            <a:r>
              <a:rPr lang="es-MX" dirty="0" smtClean="0"/>
              <a:t>Siguiendo con el ejemplo de investigación sobre el noviazgo, las preguntas de investigación podrían ser:</a:t>
            </a:r>
            <a:endParaRPr lang="es-MX" dirty="0"/>
          </a:p>
        </p:txBody>
      </p:sp>
      <p:graphicFrame>
        <p:nvGraphicFramePr>
          <p:cNvPr id="5" name="4 Diagrama"/>
          <p:cNvGraphicFramePr/>
          <p:nvPr>
            <p:extLst>
              <p:ext uri="{D42A27DB-BD31-4B8C-83A1-F6EECF244321}">
                <p14:modId xmlns:p14="http://schemas.microsoft.com/office/powerpoint/2010/main" val="1530456446"/>
              </p:ext>
            </p:extLst>
          </p:nvPr>
        </p:nvGraphicFramePr>
        <p:xfrm>
          <a:off x="467544" y="1988840"/>
          <a:ext cx="8382484" cy="38666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580900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395922" y="1988225"/>
            <a:ext cx="8382484" cy="956224"/>
            <a:chOff x="0" y="3846523"/>
            <a:chExt cx="8382484" cy="956224"/>
          </a:xfrm>
        </p:grpSpPr>
        <p:sp>
          <p:nvSpPr>
            <p:cNvPr id="3" name="2 Rectángulo redondeado"/>
            <p:cNvSpPr/>
            <p:nvPr/>
          </p:nvSpPr>
          <p:spPr>
            <a:xfrm>
              <a:off x="0" y="3846523"/>
              <a:ext cx="8382484" cy="956224"/>
            </a:xfrm>
            <a:prstGeom prst="roundRect">
              <a:avLst/>
            </a:prstGeom>
            <a:solidFill>
              <a:sysClr val="window" lastClr="FFFFFF">
                <a:hueOff val="0"/>
                <a:satOff val="0"/>
                <a:lumOff val="0"/>
                <a:alphaOff val="0"/>
              </a:sysClr>
            </a:solidFill>
            <a:ln w="25400" cap="flat" cmpd="sng" algn="ctr">
              <a:solidFill>
                <a:srgbClr val="9BBB59">
                  <a:shade val="80000"/>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4" name="3 Rectángulo"/>
            <p:cNvSpPr/>
            <p:nvPr/>
          </p:nvSpPr>
          <p:spPr>
            <a:xfrm>
              <a:off x="46679" y="3893202"/>
              <a:ext cx="8289126" cy="86286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MX" sz="1800" kern="1200" dirty="0" smtClean="0">
                  <a:solidFill>
                    <a:sysClr val="windowText" lastClr="000000">
                      <a:hueOff val="0"/>
                      <a:satOff val="0"/>
                      <a:lumOff val="0"/>
                      <a:alphaOff val="0"/>
                    </a:sysClr>
                  </a:solidFill>
                  <a:latin typeface="Calibri"/>
                  <a:ea typeface="+mn-ea"/>
                  <a:cs typeface="+mn-cs"/>
                </a:rPr>
                <a:t>¿La edad está relacionada con el peso asignado a cada factor con respecto a la evaluación de la relación, el interés que muestran pro ésta disposición de continuar la relación?</a:t>
              </a:r>
              <a:endParaRPr lang="es-MX" sz="1800" kern="1200" dirty="0">
                <a:solidFill>
                  <a:sysClr val="windowText" lastClr="000000">
                    <a:hueOff val="0"/>
                    <a:satOff val="0"/>
                    <a:lumOff val="0"/>
                    <a:alphaOff val="0"/>
                  </a:sysClr>
                </a:solidFill>
                <a:latin typeface="Calibri"/>
                <a:ea typeface="+mn-ea"/>
                <a:cs typeface="+mn-cs"/>
              </a:endParaRPr>
            </a:p>
          </p:txBody>
        </p:sp>
      </p:grpSp>
      <p:sp>
        <p:nvSpPr>
          <p:cNvPr id="8" name="7 CuadroTexto"/>
          <p:cNvSpPr txBox="1"/>
          <p:nvPr/>
        </p:nvSpPr>
        <p:spPr>
          <a:xfrm>
            <a:off x="467414" y="3825500"/>
            <a:ext cx="8172519" cy="646331"/>
          </a:xfrm>
          <a:prstGeom prst="rect">
            <a:avLst/>
          </a:prstGeom>
          <a:ln/>
        </p:spPr>
        <p:style>
          <a:lnRef idx="3">
            <a:schemeClr val="lt1"/>
          </a:lnRef>
          <a:fillRef idx="1">
            <a:schemeClr val="accent1"/>
          </a:fillRef>
          <a:effectRef idx="1">
            <a:schemeClr val="accent1"/>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MX" sz="1800" b="0" i="0" u="none" strike="noStrike" kern="0" cap="none" spc="0" normalizeH="0" baseline="0" noProof="0" dirty="0" smtClean="0">
                <a:ln>
                  <a:noFill/>
                </a:ln>
                <a:solidFill>
                  <a:schemeClr val="tx1"/>
                </a:solidFill>
                <a:effectLst/>
                <a:uLnTx/>
                <a:uFillTx/>
                <a:latin typeface="Calibri"/>
                <a:ea typeface="+mn-ea"/>
                <a:cs typeface="+mn-cs"/>
              </a:rPr>
              <a:t>A simple vista se puede apreciar que se pretende abarcar demasiado en el problema de investigación, por lo que se sugeriría que se limite y quedara de la siguiente forma:</a:t>
            </a:r>
            <a:endParaRPr kumimoji="0" lang="es-MX" sz="1800" b="0" i="0" u="none" strike="noStrike" kern="0" cap="none" spc="0" normalizeH="0" baseline="0" noProof="0" dirty="0">
              <a:ln>
                <a:noFill/>
              </a:ln>
              <a:solidFill>
                <a:schemeClr val="tx1"/>
              </a:solidFill>
              <a:effectLst/>
              <a:uLnTx/>
              <a:uFillTx/>
              <a:latin typeface="Calibri"/>
              <a:ea typeface="+mn-ea"/>
              <a:cs typeface="+mn-cs"/>
            </a:endParaRPr>
          </a:p>
        </p:txBody>
      </p:sp>
      <p:sp>
        <p:nvSpPr>
          <p:cNvPr id="9" name="8 Redondear rectángulo de esquina diagonal"/>
          <p:cNvSpPr/>
          <p:nvPr/>
        </p:nvSpPr>
        <p:spPr>
          <a:xfrm>
            <a:off x="468023" y="4797152"/>
            <a:ext cx="7812479" cy="504056"/>
          </a:xfrm>
          <a:prstGeom prst="round2Diag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MX" dirty="0" smtClean="0"/>
              <a:t>¿La similitud ejerce alguna influencia significativa sobre la elección de la pareja en el noviazgo y la satisfacción dentro de éste?</a:t>
            </a:r>
            <a:endParaRPr lang="es-MX" dirty="0"/>
          </a:p>
        </p:txBody>
      </p:sp>
      <p:sp>
        <p:nvSpPr>
          <p:cNvPr id="5" name="4 CuadroTexto"/>
          <p:cNvSpPr txBox="1"/>
          <p:nvPr/>
        </p:nvSpPr>
        <p:spPr>
          <a:xfrm>
            <a:off x="395922" y="620688"/>
            <a:ext cx="8172519" cy="523220"/>
          </a:xfrm>
          <a:prstGeom prst="rect">
            <a:avLst/>
          </a:prstGeom>
          <a:noFill/>
        </p:spPr>
        <p:txBody>
          <a:bodyPr wrap="square" rtlCol="0">
            <a:spAutoFit/>
          </a:bodyPr>
          <a:lstStyle/>
          <a:p>
            <a:r>
              <a:rPr lang="es-MX" sz="2800" b="1" dirty="0">
                <a:solidFill>
                  <a:schemeClr val="accent1">
                    <a:lumMod val="50000"/>
                  </a:schemeClr>
                </a:solidFill>
              </a:rPr>
              <a:t>Ejemplo de preguntas de investigación</a:t>
            </a:r>
            <a:endParaRPr lang="es-MX" sz="2800" dirty="0"/>
          </a:p>
        </p:txBody>
      </p:sp>
    </p:spTree>
    <p:extLst>
      <p:ext uri="{BB962C8B-B14F-4D97-AF65-F5344CB8AC3E}">
        <p14:creationId xmlns:p14="http://schemas.microsoft.com/office/powerpoint/2010/main" val="28586471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57200" y="274638"/>
            <a:ext cx="8229600" cy="1143000"/>
          </a:xfrm>
          <a:prstGeom prst="rect">
            <a:avLst/>
          </a:prstGeom>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s-MX" dirty="0" smtClean="0"/>
              <a:t>REFERENCIAS</a:t>
            </a:r>
            <a:endParaRPr lang="es-MX" dirty="0"/>
          </a:p>
        </p:txBody>
      </p:sp>
      <p:sp>
        <p:nvSpPr>
          <p:cNvPr id="3" name="2 Marcador de contenido"/>
          <p:cNvSpPr txBox="1">
            <a:spLocks/>
          </p:cNvSpPr>
          <p:nvPr/>
        </p:nvSpPr>
        <p:spPr>
          <a:xfrm>
            <a:off x="179512" y="1340769"/>
            <a:ext cx="8784976" cy="3960439"/>
          </a:xfrm>
          <a:prstGeom prst="rect">
            <a:avLst/>
          </a:prstGeom>
        </p:spPr>
        <p:txBody>
          <a:bodyPr>
            <a:normAutofit lnSpcReduction="1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algn="just"/>
            <a:r>
              <a:rPr lang="es-ES" sz="1800" dirty="0" smtClean="0"/>
              <a:t>Bernal, C.A. (2010) Metodología de la Investigación. Editorial Pearson educación, Colombia. </a:t>
            </a:r>
          </a:p>
          <a:p>
            <a:pPr algn="just"/>
            <a:r>
              <a:rPr lang="es-ES" sz="1800" dirty="0" smtClean="0"/>
              <a:t>Hernández </a:t>
            </a:r>
            <a:r>
              <a:rPr lang="es-ES" sz="1800" dirty="0" err="1"/>
              <a:t>Sampieri</a:t>
            </a:r>
            <a:r>
              <a:rPr lang="es-ES" sz="1800" dirty="0"/>
              <a:t>, Roberto y Col. (</a:t>
            </a:r>
            <a:r>
              <a:rPr lang="es-ES" sz="1800" dirty="0" smtClean="0"/>
              <a:t>2015) </a:t>
            </a:r>
            <a:r>
              <a:rPr lang="es-ES" sz="1800" dirty="0"/>
              <a:t>Metodología de la Investigación. Editorial McGraw-Hill. México- D. F</a:t>
            </a:r>
            <a:r>
              <a:rPr lang="es-ES" sz="1600" dirty="0" smtClean="0"/>
              <a:t>.</a:t>
            </a:r>
            <a:endParaRPr lang="es-ES" sz="1800" dirty="0" smtClean="0"/>
          </a:p>
          <a:p>
            <a:pPr algn="just"/>
            <a:r>
              <a:rPr lang="es-ES" sz="1800" dirty="0" smtClean="0"/>
              <a:t>Hernández </a:t>
            </a:r>
            <a:r>
              <a:rPr lang="es-ES" sz="1800" dirty="0" err="1" smtClean="0"/>
              <a:t>Sampieri</a:t>
            </a:r>
            <a:r>
              <a:rPr lang="es-ES" sz="1800" dirty="0" smtClean="0"/>
              <a:t>, Roberto y Col. (2006) Metodología de la Investigación. Editorial McGraw-Hill. México- D. F</a:t>
            </a:r>
            <a:r>
              <a:rPr lang="es-ES" sz="1600" dirty="0" smtClean="0"/>
              <a:t>.</a:t>
            </a:r>
          </a:p>
          <a:p>
            <a:pPr algn="just"/>
            <a:r>
              <a:rPr lang="es-ES" sz="1600" dirty="0" err="1" smtClean="0"/>
              <a:t>Kerlinger</a:t>
            </a:r>
            <a:r>
              <a:rPr lang="es-ES" sz="1600" dirty="0" smtClean="0"/>
              <a:t>, Fred. (1988) Investigación del comportamiento. Editorial McGraw-Hill. México. </a:t>
            </a:r>
          </a:p>
          <a:p>
            <a:pPr algn="just"/>
            <a:r>
              <a:rPr lang="es-ES" sz="1600" dirty="0" smtClean="0"/>
              <a:t>Muñoz, C. (2015). Cómo elaborar y asesorar una investigación de tesis. Editorial </a:t>
            </a:r>
            <a:r>
              <a:rPr lang="es-ES" sz="1600" dirty="0"/>
              <a:t>P</a:t>
            </a:r>
            <a:r>
              <a:rPr lang="es-ES" sz="1600" dirty="0" smtClean="0"/>
              <a:t>earson educación, México.</a:t>
            </a:r>
          </a:p>
          <a:p>
            <a:pPr algn="just"/>
            <a:endParaRPr lang="es-ES" sz="1600" dirty="0"/>
          </a:p>
          <a:p>
            <a:pPr marL="0" indent="0" algn="just">
              <a:buNone/>
            </a:pPr>
            <a:r>
              <a:rPr lang="es-ES" sz="1600" dirty="0" smtClean="0"/>
              <a:t>Nota: las imágenes no referenciadas fueron </a:t>
            </a:r>
            <a:r>
              <a:rPr lang="es-ES" sz="1600" dirty="0"/>
              <a:t>tomadas de</a:t>
            </a:r>
            <a:r>
              <a:rPr lang="es-ES" sz="1600" dirty="0" smtClean="0"/>
              <a:t>:</a:t>
            </a:r>
          </a:p>
          <a:p>
            <a:pPr marL="0" indent="0" algn="just">
              <a:buNone/>
            </a:pPr>
            <a:r>
              <a:rPr lang="es-ES" sz="1600" dirty="0" smtClean="0"/>
              <a:t> </a:t>
            </a:r>
            <a:r>
              <a:rPr lang="es-ES" sz="1600" dirty="0">
                <a:hlinkClick r:id="rId2"/>
              </a:rPr>
              <a:t>https://search.creativecommons.org</a:t>
            </a:r>
            <a:r>
              <a:rPr lang="es-ES" sz="1600" dirty="0" smtClean="0">
                <a:hlinkClick r:id="rId2"/>
              </a:rPr>
              <a:t>/</a:t>
            </a:r>
            <a:r>
              <a:rPr lang="es-ES" sz="1600" dirty="0" smtClean="0"/>
              <a:t>  (libre de derechos de autor)</a:t>
            </a:r>
          </a:p>
          <a:p>
            <a:pPr marL="0" indent="0" algn="just">
              <a:buFont typeface="Wingdings"/>
              <a:buNone/>
            </a:pPr>
            <a:endParaRPr lang="es-MX" dirty="0"/>
          </a:p>
        </p:txBody>
      </p:sp>
    </p:spTree>
    <p:extLst>
      <p:ext uri="{BB962C8B-B14F-4D97-AF65-F5344CB8AC3E}">
        <p14:creationId xmlns:p14="http://schemas.microsoft.com/office/powerpoint/2010/main" val="4038796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Elaboración del proyecto de tesis</a:t>
            </a:r>
            <a:endParaRPr lang="es-MX" b="1" dirty="0"/>
          </a:p>
        </p:txBody>
      </p:sp>
      <p:sp>
        <p:nvSpPr>
          <p:cNvPr id="3" name="2 Marcador de contenido"/>
          <p:cNvSpPr>
            <a:spLocks noGrp="1"/>
          </p:cNvSpPr>
          <p:nvPr>
            <p:ph sz="quarter" idx="1"/>
          </p:nvPr>
        </p:nvSpPr>
        <p:spPr/>
        <p:txBody>
          <a:bodyPr>
            <a:normAutofit/>
          </a:bodyPr>
          <a:lstStyle/>
          <a:p>
            <a:pPr algn="just"/>
            <a:r>
              <a:rPr lang="es-MX" dirty="0" smtClean="0"/>
              <a:t>La importancia del proyecto radica en que, al presentarlo ante el asesor y el comité de investigación (cuando esto último procede) para su revisión, se tendrán los elementos necesarios para evaluar su contenido y determinar la viabilidad que tiene el alumno de iniciar, realizar y concluir el trabajo de tesis.</a:t>
            </a:r>
          </a:p>
          <a:p>
            <a:pPr algn="just"/>
            <a:endParaRPr lang="es-MX" dirty="0"/>
          </a:p>
        </p:txBody>
      </p:sp>
      <p:sp>
        <p:nvSpPr>
          <p:cNvPr id="4" name="3 Rectángulo"/>
          <p:cNvSpPr/>
          <p:nvPr/>
        </p:nvSpPr>
        <p:spPr>
          <a:xfrm>
            <a:off x="4932040" y="6309320"/>
            <a:ext cx="3384376"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(Muñoz, 2015)</a:t>
            </a:r>
            <a:endParaRPr lang="es-MX"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5989" y="4279557"/>
            <a:ext cx="2286000" cy="1971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06996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Propuesta simplificada del proyecto de tesis</a:t>
            </a:r>
            <a:endParaRPr lang="es-MX" b="1" dirty="0"/>
          </a:p>
        </p:txBody>
      </p:sp>
      <p:sp>
        <p:nvSpPr>
          <p:cNvPr id="3" name="2 Marcador de contenido"/>
          <p:cNvSpPr>
            <a:spLocks noGrp="1"/>
          </p:cNvSpPr>
          <p:nvPr>
            <p:ph sz="quarter" idx="1"/>
          </p:nvPr>
        </p:nvSpPr>
        <p:spPr/>
        <p:txBody>
          <a:bodyPr/>
          <a:lstStyle/>
          <a:p>
            <a:r>
              <a:rPr lang="es-MX" dirty="0" smtClean="0"/>
              <a:t>Los elementos esenciales que debe incluir un proyecto de tesis son los siguientes:</a:t>
            </a:r>
          </a:p>
          <a:p>
            <a:endParaRPr lang="es-MX" dirty="0"/>
          </a:p>
        </p:txBody>
      </p:sp>
      <p:sp>
        <p:nvSpPr>
          <p:cNvPr id="4" name="3 Rectángulo"/>
          <p:cNvSpPr/>
          <p:nvPr/>
        </p:nvSpPr>
        <p:spPr>
          <a:xfrm>
            <a:off x="395536" y="2708920"/>
            <a:ext cx="1656184"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Título tentativo de la tesis</a:t>
            </a:r>
            <a:endParaRPr lang="es-MX" dirty="0">
              <a:solidFill>
                <a:schemeClr val="tx1"/>
              </a:solidFill>
            </a:endParaRPr>
          </a:p>
        </p:txBody>
      </p:sp>
      <p:sp>
        <p:nvSpPr>
          <p:cNvPr id="5" name="4 Rectángulo"/>
          <p:cNvSpPr/>
          <p:nvPr/>
        </p:nvSpPr>
        <p:spPr>
          <a:xfrm>
            <a:off x="395536" y="4840600"/>
            <a:ext cx="1656184"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Bibliografía</a:t>
            </a:r>
            <a:endParaRPr lang="es-MX" dirty="0">
              <a:solidFill>
                <a:schemeClr val="tx1"/>
              </a:solidFill>
            </a:endParaRPr>
          </a:p>
        </p:txBody>
      </p:sp>
      <p:sp>
        <p:nvSpPr>
          <p:cNvPr id="6" name="5 Rectángulo"/>
          <p:cNvSpPr/>
          <p:nvPr/>
        </p:nvSpPr>
        <p:spPr>
          <a:xfrm>
            <a:off x="4366399" y="4840600"/>
            <a:ext cx="1656184"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Índice tentativo</a:t>
            </a:r>
            <a:endParaRPr lang="es-MX" dirty="0">
              <a:solidFill>
                <a:schemeClr val="tx1"/>
              </a:solidFill>
            </a:endParaRPr>
          </a:p>
        </p:txBody>
      </p:sp>
      <p:sp>
        <p:nvSpPr>
          <p:cNvPr id="7" name="6 Rectángulo"/>
          <p:cNvSpPr/>
          <p:nvPr/>
        </p:nvSpPr>
        <p:spPr>
          <a:xfrm>
            <a:off x="2352278" y="4855880"/>
            <a:ext cx="1656184"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Metodología de la Investigación</a:t>
            </a:r>
            <a:endParaRPr lang="es-MX" dirty="0">
              <a:solidFill>
                <a:schemeClr val="tx1"/>
              </a:solidFill>
            </a:endParaRPr>
          </a:p>
        </p:txBody>
      </p:sp>
      <p:sp>
        <p:nvSpPr>
          <p:cNvPr id="8" name="7 Rectángulo"/>
          <p:cNvSpPr/>
          <p:nvPr/>
        </p:nvSpPr>
        <p:spPr>
          <a:xfrm>
            <a:off x="6498389" y="4840600"/>
            <a:ext cx="1656184"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Justificación del tema</a:t>
            </a:r>
            <a:endParaRPr lang="es-MX" dirty="0">
              <a:solidFill>
                <a:schemeClr val="tx1"/>
              </a:solidFill>
            </a:endParaRPr>
          </a:p>
        </p:txBody>
      </p:sp>
      <p:sp>
        <p:nvSpPr>
          <p:cNvPr id="9" name="8 Rectángulo"/>
          <p:cNvSpPr/>
          <p:nvPr/>
        </p:nvSpPr>
        <p:spPr>
          <a:xfrm>
            <a:off x="6544368" y="2689724"/>
            <a:ext cx="1656184"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Hipótesis</a:t>
            </a:r>
            <a:endParaRPr lang="es-MX" dirty="0">
              <a:solidFill>
                <a:schemeClr val="tx1"/>
              </a:solidFill>
            </a:endParaRPr>
          </a:p>
        </p:txBody>
      </p:sp>
      <p:sp>
        <p:nvSpPr>
          <p:cNvPr id="10" name="9 Rectángulo"/>
          <p:cNvSpPr/>
          <p:nvPr/>
        </p:nvSpPr>
        <p:spPr>
          <a:xfrm>
            <a:off x="2352278" y="2683768"/>
            <a:ext cx="1787674"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Planteamiento del problema</a:t>
            </a:r>
            <a:endParaRPr lang="es-MX" dirty="0">
              <a:solidFill>
                <a:schemeClr val="tx1"/>
              </a:solidFill>
            </a:endParaRPr>
          </a:p>
        </p:txBody>
      </p:sp>
      <p:sp>
        <p:nvSpPr>
          <p:cNvPr id="11" name="10 Rectángulo"/>
          <p:cNvSpPr/>
          <p:nvPr/>
        </p:nvSpPr>
        <p:spPr>
          <a:xfrm>
            <a:off x="4355976" y="2681596"/>
            <a:ext cx="1656184"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Objetivo de la tesis</a:t>
            </a:r>
            <a:endParaRPr lang="es-MX" dirty="0">
              <a:solidFill>
                <a:schemeClr val="tx1"/>
              </a:solidFill>
            </a:endParaRPr>
          </a:p>
        </p:txBody>
      </p:sp>
      <p:cxnSp>
        <p:nvCxnSpPr>
          <p:cNvPr id="13" name="12 Conector recto de flecha"/>
          <p:cNvCxnSpPr>
            <a:stCxn id="4" idx="3"/>
            <a:endCxn id="10" idx="1"/>
          </p:cNvCxnSpPr>
          <p:nvPr/>
        </p:nvCxnSpPr>
        <p:spPr>
          <a:xfrm flipV="1">
            <a:off x="2051720" y="3439852"/>
            <a:ext cx="300558" cy="251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a:stCxn id="10" idx="3"/>
            <a:endCxn id="11" idx="1"/>
          </p:cNvCxnSpPr>
          <p:nvPr/>
        </p:nvCxnSpPr>
        <p:spPr>
          <a:xfrm flipV="1">
            <a:off x="4139952" y="3437680"/>
            <a:ext cx="216024" cy="21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11" idx="3"/>
            <a:endCxn id="9" idx="1"/>
          </p:cNvCxnSpPr>
          <p:nvPr/>
        </p:nvCxnSpPr>
        <p:spPr>
          <a:xfrm>
            <a:off x="6012160" y="3437680"/>
            <a:ext cx="532208" cy="81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a:stCxn id="9" idx="2"/>
          </p:cNvCxnSpPr>
          <p:nvPr/>
        </p:nvCxnSpPr>
        <p:spPr>
          <a:xfrm>
            <a:off x="7372460" y="4201892"/>
            <a:ext cx="0" cy="6387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a:stCxn id="8" idx="1"/>
            <a:endCxn id="6" idx="3"/>
          </p:cNvCxnSpPr>
          <p:nvPr/>
        </p:nvCxnSpPr>
        <p:spPr>
          <a:xfrm flipH="1">
            <a:off x="6022583" y="5596684"/>
            <a:ext cx="47580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a:stCxn id="6" idx="1"/>
            <a:endCxn id="7" idx="3"/>
          </p:cNvCxnSpPr>
          <p:nvPr/>
        </p:nvCxnSpPr>
        <p:spPr>
          <a:xfrm flipH="1">
            <a:off x="4008462" y="5596684"/>
            <a:ext cx="357937" cy="152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26 Rectángulo"/>
          <p:cNvSpPr/>
          <p:nvPr/>
        </p:nvSpPr>
        <p:spPr>
          <a:xfrm>
            <a:off x="6022583" y="6368048"/>
            <a:ext cx="2365841" cy="4899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(Muñoz, 2015)</a:t>
            </a:r>
            <a:endParaRPr lang="es-MX" dirty="0">
              <a:solidFill>
                <a:schemeClr val="tx1"/>
              </a:solidFill>
            </a:endParaRPr>
          </a:p>
        </p:txBody>
      </p:sp>
      <p:cxnSp>
        <p:nvCxnSpPr>
          <p:cNvPr id="26" name="25 Conector recto de flecha"/>
          <p:cNvCxnSpPr>
            <a:stCxn id="7" idx="1"/>
            <a:endCxn id="5" idx="3"/>
          </p:cNvCxnSpPr>
          <p:nvPr/>
        </p:nvCxnSpPr>
        <p:spPr>
          <a:xfrm flipH="1" flipV="1">
            <a:off x="2051720" y="5596684"/>
            <a:ext cx="300558" cy="152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57820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200" dirty="0" smtClean="0"/>
              <a:t>¿ CÓMO SE DEFINE LA INVESTIGACIÓN?</a:t>
            </a:r>
            <a:endParaRPr lang="es-MX" sz="3200" dirty="0"/>
          </a:p>
        </p:txBody>
      </p:sp>
      <p:sp>
        <p:nvSpPr>
          <p:cNvPr id="3" name="2 Marcador de contenido"/>
          <p:cNvSpPr>
            <a:spLocks noGrp="1"/>
          </p:cNvSpPr>
          <p:nvPr>
            <p:ph sz="quarter" idx="1"/>
          </p:nvPr>
        </p:nvSpPr>
        <p:spPr/>
        <p:txBody>
          <a:bodyPr>
            <a:normAutofit/>
          </a:bodyPr>
          <a:lstStyle/>
          <a:p>
            <a:pPr algn="just"/>
            <a:r>
              <a:rPr lang="es-MX" sz="3200" dirty="0"/>
              <a:t>La </a:t>
            </a:r>
            <a:r>
              <a:rPr lang="es-MX" sz="3200" b="1" dirty="0"/>
              <a:t>investigación </a:t>
            </a:r>
            <a:r>
              <a:rPr lang="es-MX" sz="3200" dirty="0"/>
              <a:t>es un conjunto de procesos sistemáticos, críticos y empíricos que se aplican al </a:t>
            </a:r>
            <a:r>
              <a:rPr lang="es-MX" sz="3200" dirty="0" smtClean="0"/>
              <a:t>estudio de </a:t>
            </a:r>
            <a:r>
              <a:rPr lang="es-MX" sz="3200" dirty="0"/>
              <a:t>un fenómeno o </a:t>
            </a:r>
            <a:r>
              <a:rPr lang="es-MX" sz="3200" dirty="0" smtClean="0"/>
              <a:t>problema. (Hernández,2015)</a:t>
            </a:r>
            <a:endParaRPr lang="es-MX" sz="32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4258856"/>
            <a:ext cx="2736304" cy="23705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5220072" y="4941168"/>
            <a:ext cx="2592288" cy="1224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Imagen tomada de: https://www.google.com.mx/search?q=investigacion&amp;biw=1366&amp;bih=638&amp;source=lnms&amp;tbm=isch&amp;sa=X&amp;sqi=2&amp;ved=0ahUKEwizm-XywMbPAhVK44MKHQQ9CV8Q_AUIBigB#imgrc=jUGXz7K0JFuNYM%3A</a:t>
            </a:r>
            <a:endParaRPr lang="es-MX" sz="1200" dirty="0">
              <a:solidFill>
                <a:schemeClr val="tx1"/>
              </a:solidFill>
            </a:endParaRPr>
          </a:p>
        </p:txBody>
      </p:sp>
    </p:spTree>
    <p:extLst>
      <p:ext uri="{BB962C8B-B14F-4D97-AF65-F5344CB8AC3E}">
        <p14:creationId xmlns:p14="http://schemas.microsoft.com/office/powerpoint/2010/main" val="40071991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Proceso de la investigación científica</a:t>
            </a:r>
            <a:endParaRPr lang="es-MX" b="1" dirty="0"/>
          </a:p>
        </p:txBody>
      </p:sp>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683568" y="1484784"/>
            <a:ext cx="7467600" cy="4702842"/>
          </a:xfrm>
          <a:prstGeom prst="rect">
            <a:avLst/>
          </a:prstGeom>
          <a:ln/>
          <a:extLst/>
        </p:spPr>
        <p:style>
          <a:lnRef idx="2">
            <a:schemeClr val="accent1">
              <a:shade val="50000"/>
            </a:schemeClr>
          </a:lnRef>
          <a:fillRef idx="1">
            <a:schemeClr val="accent1"/>
          </a:fillRef>
          <a:effectRef idx="0">
            <a:schemeClr val="accent1"/>
          </a:effectRef>
          <a:fontRef idx="minor">
            <a:schemeClr val="lt1"/>
          </a:fontRef>
        </p:style>
      </p:pic>
      <p:sp>
        <p:nvSpPr>
          <p:cNvPr id="4" name="3 Rectángulo"/>
          <p:cNvSpPr/>
          <p:nvPr/>
        </p:nvSpPr>
        <p:spPr>
          <a:xfrm>
            <a:off x="3995936" y="6275100"/>
            <a:ext cx="4032448" cy="5486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Elaborado en base a Bernal (2010)</a:t>
            </a:r>
            <a:endParaRPr lang="es-MX" dirty="0">
              <a:solidFill>
                <a:schemeClr val="tx1"/>
              </a:solidFill>
            </a:endParaRPr>
          </a:p>
        </p:txBody>
      </p:sp>
      <p:sp>
        <p:nvSpPr>
          <p:cNvPr id="5" name="4 Rectángulo"/>
          <p:cNvSpPr/>
          <p:nvPr/>
        </p:nvSpPr>
        <p:spPr>
          <a:xfrm>
            <a:off x="539552" y="5877272"/>
            <a:ext cx="2304256" cy="9465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rPr>
              <a:t>Imagen tomada </a:t>
            </a:r>
            <a:r>
              <a:rPr lang="es-MX" sz="1400" dirty="0" err="1">
                <a:solidFill>
                  <a:schemeClr val="tx1"/>
                </a:solidFill>
              </a:rPr>
              <a:t>de:http</a:t>
            </a:r>
            <a:r>
              <a:rPr lang="es-MX" sz="1400" dirty="0">
                <a:solidFill>
                  <a:schemeClr val="tx1"/>
                </a:solidFill>
              </a:rPr>
              <a:t>://lainvestigacioncientific.blogspot.mx/2010/12/investigacion-cientifica.html</a:t>
            </a:r>
          </a:p>
        </p:txBody>
      </p:sp>
    </p:spTree>
    <p:extLst>
      <p:ext uri="{BB962C8B-B14F-4D97-AF65-F5344CB8AC3E}">
        <p14:creationId xmlns:p14="http://schemas.microsoft.com/office/powerpoint/2010/main" val="19786324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ENFOQUE CUANTITATIVO</a:t>
            </a:r>
            <a:endParaRPr lang="es-MX"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2933061738"/>
              </p:ext>
            </p:extLst>
          </p:nvPr>
        </p:nvGraphicFramePr>
        <p:xfrm>
          <a:off x="457200" y="1600200"/>
          <a:ext cx="7859216" cy="4205063"/>
        </p:xfrm>
        <a:graphic>
          <a:graphicData uri="http://schemas.openxmlformats.org/drawingml/2006/table">
            <a:tbl>
              <a:tblPr firstRow="1" bandRow="1">
                <a:tableStyleId>{5C22544A-7EE6-4342-B048-85BDC9FD1C3A}</a:tableStyleId>
              </a:tblPr>
              <a:tblGrid>
                <a:gridCol w="3929608"/>
                <a:gridCol w="3929608"/>
              </a:tblGrid>
              <a:tr h="1301567">
                <a:tc>
                  <a:txBody>
                    <a:bodyPr/>
                    <a:lstStyle/>
                    <a:p>
                      <a:r>
                        <a:rPr lang="es-MX" dirty="0" smtClean="0">
                          <a:solidFill>
                            <a:schemeClr val="tx1"/>
                          </a:solidFill>
                        </a:rPr>
                        <a:t>CARACTERÍSTICAS</a:t>
                      </a:r>
                      <a:endParaRPr lang="es-MX" dirty="0">
                        <a:solidFill>
                          <a:schemeClr val="tx1"/>
                        </a:solidFill>
                      </a:endParaRPr>
                    </a:p>
                  </a:txBody>
                  <a:tcPr/>
                </a:tc>
                <a:tc>
                  <a:txBody>
                    <a:bodyPr/>
                    <a:lstStyle/>
                    <a:p>
                      <a:r>
                        <a:rPr kumimoji="0" lang="es-MX" sz="1800" b="0" i="0" u="none" strike="noStrike" kern="1200" baseline="0" dirty="0" smtClean="0">
                          <a:solidFill>
                            <a:schemeClr val="tx1"/>
                          </a:solidFill>
                          <a:latin typeface="+mn-lt"/>
                          <a:ea typeface="+mn-ea"/>
                          <a:cs typeface="+mn-cs"/>
                        </a:rPr>
                        <a:t>• Planteamientos acotados</a:t>
                      </a:r>
                    </a:p>
                    <a:p>
                      <a:r>
                        <a:rPr kumimoji="0" lang="es-MX" sz="1800" b="0" i="0" u="none" strike="noStrike" kern="1200" baseline="0" dirty="0" smtClean="0">
                          <a:solidFill>
                            <a:schemeClr val="tx1"/>
                          </a:solidFill>
                          <a:latin typeface="+mn-lt"/>
                          <a:ea typeface="+mn-ea"/>
                          <a:cs typeface="+mn-cs"/>
                        </a:rPr>
                        <a:t>• Mide fenómenos</a:t>
                      </a:r>
                    </a:p>
                    <a:p>
                      <a:r>
                        <a:rPr kumimoji="0" lang="es-MX" sz="1800" b="0" i="0" u="none" strike="noStrike" kern="1200" baseline="0" dirty="0" smtClean="0">
                          <a:solidFill>
                            <a:schemeClr val="tx1"/>
                          </a:solidFill>
                          <a:latin typeface="+mn-lt"/>
                          <a:ea typeface="+mn-ea"/>
                          <a:cs typeface="+mn-cs"/>
                        </a:rPr>
                        <a:t>• Utiliza estadística</a:t>
                      </a:r>
                    </a:p>
                    <a:p>
                      <a:r>
                        <a:rPr kumimoji="0" lang="es-MX" sz="1800" b="0" i="0" u="none" strike="noStrike" kern="1200" baseline="0" dirty="0" smtClean="0">
                          <a:solidFill>
                            <a:schemeClr val="tx1"/>
                          </a:solidFill>
                          <a:latin typeface="+mn-lt"/>
                          <a:ea typeface="+mn-ea"/>
                          <a:cs typeface="+mn-cs"/>
                        </a:rPr>
                        <a:t>• Prueba de hipótesis y teoría</a:t>
                      </a:r>
                      <a:endParaRPr lang="es-MX" dirty="0">
                        <a:solidFill>
                          <a:schemeClr val="tx1"/>
                        </a:solidFill>
                      </a:endParaRPr>
                    </a:p>
                  </a:txBody>
                  <a:tcPr/>
                </a:tc>
              </a:tr>
              <a:tr h="1301567">
                <a:tc>
                  <a:txBody>
                    <a:bodyPr/>
                    <a:lstStyle/>
                    <a:p>
                      <a:r>
                        <a:rPr lang="es-MX" b="1" dirty="0" smtClean="0"/>
                        <a:t>PROCESO</a:t>
                      </a:r>
                      <a:endParaRPr lang="es-MX" b="1" dirty="0"/>
                    </a:p>
                  </a:txBody>
                  <a:tcPr/>
                </a:tc>
                <a:tc>
                  <a:txBody>
                    <a:bodyPr/>
                    <a:lstStyle/>
                    <a:p>
                      <a:r>
                        <a:rPr kumimoji="0" lang="es-MX" sz="1800" b="0" i="0" u="none" strike="noStrike" kern="1200" baseline="0" dirty="0" smtClean="0">
                          <a:solidFill>
                            <a:schemeClr val="dk1"/>
                          </a:solidFill>
                          <a:latin typeface="+mn-lt"/>
                          <a:ea typeface="+mn-ea"/>
                          <a:cs typeface="+mn-cs"/>
                        </a:rPr>
                        <a:t>• Deductivo</a:t>
                      </a:r>
                    </a:p>
                    <a:p>
                      <a:r>
                        <a:rPr kumimoji="0" lang="es-MX" sz="1800" b="0" i="0" u="none" strike="noStrike" kern="1200" baseline="0" dirty="0" smtClean="0">
                          <a:solidFill>
                            <a:schemeClr val="dk1"/>
                          </a:solidFill>
                          <a:latin typeface="+mn-lt"/>
                          <a:ea typeface="+mn-ea"/>
                          <a:cs typeface="+mn-cs"/>
                        </a:rPr>
                        <a:t>• Secuencial</a:t>
                      </a:r>
                    </a:p>
                    <a:p>
                      <a:r>
                        <a:rPr kumimoji="0" lang="es-MX" sz="1800" b="0" i="0" u="none" strike="noStrike" kern="1200" baseline="0" dirty="0" smtClean="0">
                          <a:solidFill>
                            <a:schemeClr val="dk1"/>
                          </a:solidFill>
                          <a:latin typeface="+mn-lt"/>
                          <a:ea typeface="+mn-ea"/>
                          <a:cs typeface="+mn-cs"/>
                        </a:rPr>
                        <a:t>• Probatorio</a:t>
                      </a:r>
                    </a:p>
                    <a:p>
                      <a:r>
                        <a:rPr kumimoji="0" lang="es-MX" sz="1800" b="0" i="0" u="none" strike="noStrike" kern="1200" baseline="0" dirty="0" smtClean="0">
                          <a:solidFill>
                            <a:schemeClr val="dk1"/>
                          </a:solidFill>
                          <a:latin typeface="+mn-lt"/>
                          <a:ea typeface="+mn-ea"/>
                          <a:cs typeface="+mn-cs"/>
                        </a:rPr>
                        <a:t>• Analiza la realidad objetiva</a:t>
                      </a:r>
                      <a:endParaRPr lang="es-MX" dirty="0"/>
                    </a:p>
                  </a:txBody>
                  <a:tcPr/>
                </a:tc>
              </a:tr>
              <a:tr h="1601929">
                <a:tc>
                  <a:txBody>
                    <a:bodyPr/>
                    <a:lstStyle/>
                    <a:p>
                      <a:r>
                        <a:rPr lang="es-MX" b="1" dirty="0" smtClean="0"/>
                        <a:t>BONDADES</a:t>
                      </a:r>
                      <a:endParaRPr lang="es-MX" b="1" dirty="0"/>
                    </a:p>
                  </a:txBody>
                  <a:tcPr/>
                </a:tc>
                <a:tc>
                  <a:txBody>
                    <a:bodyPr/>
                    <a:lstStyle/>
                    <a:p>
                      <a:r>
                        <a:rPr kumimoji="0" lang="es-MX" sz="1800" b="0" i="0" u="none" strike="noStrike" kern="1200" baseline="0" dirty="0" smtClean="0">
                          <a:solidFill>
                            <a:schemeClr val="dk1"/>
                          </a:solidFill>
                          <a:latin typeface="+mn-lt"/>
                          <a:ea typeface="+mn-ea"/>
                          <a:cs typeface="+mn-cs"/>
                        </a:rPr>
                        <a:t>• Generalización de resultados</a:t>
                      </a:r>
                    </a:p>
                    <a:p>
                      <a:r>
                        <a:rPr kumimoji="0" lang="es-MX" sz="1800" b="0" i="0" u="none" strike="noStrike" kern="1200" baseline="0" dirty="0" smtClean="0">
                          <a:solidFill>
                            <a:schemeClr val="dk1"/>
                          </a:solidFill>
                          <a:latin typeface="+mn-lt"/>
                          <a:ea typeface="+mn-ea"/>
                          <a:cs typeface="+mn-cs"/>
                        </a:rPr>
                        <a:t>• Control sobre fenómenos</a:t>
                      </a:r>
                    </a:p>
                    <a:p>
                      <a:r>
                        <a:rPr kumimoji="0" lang="es-MX" sz="1800" b="0" i="0" u="none" strike="noStrike" kern="1200" baseline="0" dirty="0" smtClean="0">
                          <a:solidFill>
                            <a:schemeClr val="dk1"/>
                          </a:solidFill>
                          <a:latin typeface="+mn-lt"/>
                          <a:ea typeface="+mn-ea"/>
                          <a:cs typeface="+mn-cs"/>
                        </a:rPr>
                        <a:t>• Precisión</a:t>
                      </a:r>
                    </a:p>
                    <a:p>
                      <a:r>
                        <a:rPr kumimoji="0" lang="es-MX" sz="1800" b="0" i="0" u="none" strike="noStrike" kern="1200" baseline="0" dirty="0" smtClean="0">
                          <a:solidFill>
                            <a:schemeClr val="dk1"/>
                          </a:solidFill>
                          <a:latin typeface="+mn-lt"/>
                          <a:ea typeface="+mn-ea"/>
                          <a:cs typeface="+mn-cs"/>
                        </a:rPr>
                        <a:t>• Réplica</a:t>
                      </a:r>
                    </a:p>
                    <a:p>
                      <a:r>
                        <a:rPr kumimoji="0" lang="es-MX" sz="1800" b="0" i="0" u="none" strike="noStrike" kern="1200" baseline="0" dirty="0" smtClean="0">
                          <a:solidFill>
                            <a:schemeClr val="dk1"/>
                          </a:solidFill>
                          <a:latin typeface="+mn-lt"/>
                          <a:ea typeface="+mn-ea"/>
                          <a:cs typeface="+mn-cs"/>
                        </a:rPr>
                        <a:t>• Predicción</a:t>
                      </a:r>
                      <a:endParaRPr lang="es-MX" dirty="0"/>
                    </a:p>
                  </a:txBody>
                  <a:tcPr/>
                </a:tc>
              </a:tr>
            </a:tbl>
          </a:graphicData>
        </a:graphic>
      </p:graphicFrame>
      <p:sp>
        <p:nvSpPr>
          <p:cNvPr id="5" name="4 Rectángulo"/>
          <p:cNvSpPr/>
          <p:nvPr/>
        </p:nvSpPr>
        <p:spPr>
          <a:xfrm>
            <a:off x="4644008" y="6021288"/>
            <a:ext cx="3168352"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(Hernández,2015)</a:t>
            </a:r>
            <a:endParaRPr lang="es-MX" dirty="0">
              <a:solidFill>
                <a:schemeClr val="tx1"/>
              </a:solidFill>
            </a:endParaRPr>
          </a:p>
        </p:txBody>
      </p:sp>
    </p:spTree>
    <p:extLst>
      <p:ext uri="{BB962C8B-B14F-4D97-AF65-F5344CB8AC3E}">
        <p14:creationId xmlns:p14="http://schemas.microsoft.com/office/powerpoint/2010/main" val="18390049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59432"/>
            <a:ext cx="7467600" cy="1143000"/>
          </a:xfrm>
        </p:spPr>
        <p:txBody>
          <a:bodyPr/>
          <a:lstStyle/>
          <a:p>
            <a:r>
              <a:rPr lang="es-MX" dirty="0" smtClean="0"/>
              <a:t>ENFOQUE CUALITATIVO</a:t>
            </a:r>
            <a:endParaRPr lang="es-MX"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4145469176"/>
              </p:ext>
            </p:extLst>
          </p:nvPr>
        </p:nvGraphicFramePr>
        <p:xfrm>
          <a:off x="539552" y="692696"/>
          <a:ext cx="7467600" cy="5486400"/>
        </p:xfrm>
        <a:graphic>
          <a:graphicData uri="http://schemas.openxmlformats.org/drawingml/2006/table">
            <a:tbl>
              <a:tblPr firstRow="1" bandRow="1">
                <a:tableStyleId>{5C22544A-7EE6-4342-B048-85BDC9FD1C3A}</a:tableStyleId>
              </a:tblPr>
              <a:tblGrid>
                <a:gridCol w="3733800"/>
                <a:gridCol w="3733800"/>
              </a:tblGrid>
              <a:tr h="370840">
                <a:tc>
                  <a:txBody>
                    <a:bodyPr/>
                    <a:lstStyle/>
                    <a:p>
                      <a:r>
                        <a:rPr lang="es-MX" b="1" dirty="0" smtClean="0">
                          <a:solidFill>
                            <a:schemeClr val="tx1"/>
                          </a:solidFill>
                        </a:rPr>
                        <a:t>CARACTERÍSTICAS</a:t>
                      </a:r>
                      <a:endParaRPr lang="es-MX" b="1" dirty="0">
                        <a:solidFill>
                          <a:schemeClr val="tx1"/>
                        </a:solidFill>
                      </a:endParaRPr>
                    </a:p>
                  </a:txBody>
                  <a:tcPr/>
                </a:tc>
                <a:tc>
                  <a:txBody>
                    <a:bodyPr/>
                    <a:lstStyle/>
                    <a:p>
                      <a:r>
                        <a:rPr kumimoji="0" lang="es-MX" sz="1800" b="0" i="0" u="none" strike="noStrike" kern="1200" baseline="0" dirty="0" smtClean="0">
                          <a:solidFill>
                            <a:schemeClr val="tx1"/>
                          </a:solidFill>
                          <a:latin typeface="+mn-lt"/>
                          <a:ea typeface="+mn-ea"/>
                          <a:cs typeface="+mn-cs"/>
                        </a:rPr>
                        <a:t>• Planteamientos más abiertos que van</a:t>
                      </a:r>
                    </a:p>
                    <a:p>
                      <a:r>
                        <a:rPr kumimoji="0" lang="es-MX" sz="1800" b="0" i="0" u="none" strike="noStrike" kern="1200" baseline="0" dirty="0" smtClean="0">
                          <a:solidFill>
                            <a:schemeClr val="tx1"/>
                          </a:solidFill>
                          <a:latin typeface="+mn-lt"/>
                          <a:ea typeface="+mn-ea"/>
                          <a:cs typeface="+mn-cs"/>
                        </a:rPr>
                        <a:t>enfocándose</a:t>
                      </a:r>
                    </a:p>
                    <a:p>
                      <a:r>
                        <a:rPr kumimoji="0" lang="es-MX" sz="1800" b="0" i="0" u="none" strike="noStrike" kern="1200" baseline="0" dirty="0" smtClean="0">
                          <a:solidFill>
                            <a:schemeClr val="tx1"/>
                          </a:solidFill>
                          <a:latin typeface="+mn-lt"/>
                          <a:ea typeface="+mn-ea"/>
                          <a:cs typeface="+mn-cs"/>
                        </a:rPr>
                        <a:t>• Se conduce básicamente en ambientes</a:t>
                      </a:r>
                    </a:p>
                    <a:p>
                      <a:r>
                        <a:rPr kumimoji="0" lang="es-MX" sz="1800" b="0" i="0" u="none" strike="noStrike" kern="1200" baseline="0" dirty="0" smtClean="0">
                          <a:solidFill>
                            <a:schemeClr val="tx1"/>
                          </a:solidFill>
                          <a:latin typeface="+mn-lt"/>
                          <a:ea typeface="+mn-ea"/>
                          <a:cs typeface="+mn-cs"/>
                        </a:rPr>
                        <a:t>naturales</a:t>
                      </a:r>
                    </a:p>
                    <a:p>
                      <a:r>
                        <a:rPr kumimoji="0" lang="es-MX" sz="1800" b="0" i="0" u="none" strike="noStrike" kern="1200" baseline="0" dirty="0" smtClean="0">
                          <a:solidFill>
                            <a:schemeClr val="tx1"/>
                          </a:solidFill>
                          <a:latin typeface="+mn-lt"/>
                          <a:ea typeface="+mn-ea"/>
                          <a:cs typeface="+mn-cs"/>
                        </a:rPr>
                        <a:t>• Los significados se extraen de los datos</a:t>
                      </a:r>
                    </a:p>
                    <a:p>
                      <a:r>
                        <a:rPr kumimoji="0" lang="es-MX" sz="1800" b="0" i="0" u="none" strike="noStrike" kern="1200" baseline="0" dirty="0" smtClean="0">
                          <a:solidFill>
                            <a:schemeClr val="tx1"/>
                          </a:solidFill>
                          <a:latin typeface="+mn-lt"/>
                          <a:ea typeface="+mn-ea"/>
                          <a:cs typeface="+mn-cs"/>
                        </a:rPr>
                        <a:t>• No se fundamenta en la estadística</a:t>
                      </a:r>
                      <a:endParaRPr lang="es-MX" dirty="0">
                        <a:solidFill>
                          <a:schemeClr val="tx1"/>
                        </a:solidFill>
                      </a:endParaRPr>
                    </a:p>
                  </a:txBody>
                  <a:tcPr/>
                </a:tc>
              </a:tr>
              <a:tr h="370840">
                <a:tc>
                  <a:txBody>
                    <a:bodyPr/>
                    <a:lstStyle/>
                    <a:p>
                      <a:r>
                        <a:rPr lang="es-MX" b="1" dirty="0" smtClean="0">
                          <a:solidFill>
                            <a:schemeClr val="tx1"/>
                          </a:solidFill>
                        </a:rPr>
                        <a:t>PROCESO</a:t>
                      </a:r>
                      <a:endParaRPr lang="es-MX" b="1" dirty="0">
                        <a:solidFill>
                          <a:schemeClr val="tx1"/>
                        </a:solidFill>
                      </a:endParaRPr>
                    </a:p>
                  </a:txBody>
                  <a:tcPr/>
                </a:tc>
                <a:tc>
                  <a:txBody>
                    <a:bodyPr/>
                    <a:lstStyle/>
                    <a:p>
                      <a:r>
                        <a:rPr kumimoji="0" lang="es-MX" sz="1800" b="0" i="0" u="none" strike="noStrike" kern="1200" baseline="0" dirty="0" smtClean="0">
                          <a:solidFill>
                            <a:schemeClr val="tx1"/>
                          </a:solidFill>
                          <a:latin typeface="+mn-lt"/>
                          <a:ea typeface="+mn-ea"/>
                          <a:cs typeface="+mn-cs"/>
                        </a:rPr>
                        <a:t>• Inductivo</a:t>
                      </a:r>
                    </a:p>
                    <a:p>
                      <a:r>
                        <a:rPr kumimoji="0" lang="es-MX" sz="1800" b="0" i="0" u="none" strike="noStrike" kern="1200" baseline="0" dirty="0" smtClean="0">
                          <a:solidFill>
                            <a:schemeClr val="tx1"/>
                          </a:solidFill>
                          <a:latin typeface="+mn-lt"/>
                          <a:ea typeface="+mn-ea"/>
                          <a:cs typeface="+mn-cs"/>
                        </a:rPr>
                        <a:t>• Recurrente</a:t>
                      </a:r>
                    </a:p>
                    <a:p>
                      <a:r>
                        <a:rPr kumimoji="0" lang="es-MX" sz="1800" b="0" i="0" u="none" strike="noStrike" kern="1200" baseline="0" dirty="0" smtClean="0">
                          <a:solidFill>
                            <a:schemeClr val="tx1"/>
                          </a:solidFill>
                          <a:latin typeface="+mn-lt"/>
                          <a:ea typeface="+mn-ea"/>
                          <a:cs typeface="+mn-cs"/>
                        </a:rPr>
                        <a:t>• Analiza múltiples realidades subjetivas</a:t>
                      </a:r>
                    </a:p>
                    <a:p>
                      <a:r>
                        <a:rPr kumimoji="0" lang="es-MX" sz="1800" b="0" i="0" u="none" strike="noStrike" kern="1200" baseline="0" dirty="0" smtClean="0">
                          <a:solidFill>
                            <a:schemeClr val="tx1"/>
                          </a:solidFill>
                          <a:latin typeface="+mn-lt"/>
                          <a:ea typeface="+mn-ea"/>
                          <a:cs typeface="+mn-cs"/>
                        </a:rPr>
                        <a:t>• No tiene secuencia lineal</a:t>
                      </a:r>
                      <a:endParaRPr lang="es-MX" dirty="0">
                        <a:solidFill>
                          <a:schemeClr val="tx1"/>
                        </a:solidFill>
                      </a:endParaRPr>
                    </a:p>
                  </a:txBody>
                  <a:tcPr/>
                </a:tc>
              </a:tr>
              <a:tr h="370840">
                <a:tc>
                  <a:txBody>
                    <a:bodyPr/>
                    <a:lstStyle/>
                    <a:p>
                      <a:r>
                        <a:rPr lang="es-MX" b="1" dirty="0" smtClean="0">
                          <a:solidFill>
                            <a:schemeClr val="tx1"/>
                          </a:solidFill>
                        </a:rPr>
                        <a:t>BONDADES</a:t>
                      </a:r>
                      <a:endParaRPr lang="es-MX" b="1" dirty="0">
                        <a:solidFill>
                          <a:schemeClr val="tx1"/>
                        </a:solidFill>
                      </a:endParaRPr>
                    </a:p>
                  </a:txBody>
                  <a:tcPr/>
                </a:tc>
                <a:tc>
                  <a:txBody>
                    <a:bodyPr/>
                    <a:lstStyle/>
                    <a:p>
                      <a:r>
                        <a:rPr kumimoji="0" lang="es-MX" sz="1800" b="0" i="0" u="none" strike="noStrike" kern="1200" baseline="0" dirty="0" smtClean="0">
                          <a:solidFill>
                            <a:schemeClr val="tx1"/>
                          </a:solidFill>
                          <a:latin typeface="+mn-lt"/>
                          <a:ea typeface="+mn-ea"/>
                          <a:cs typeface="+mn-cs"/>
                        </a:rPr>
                        <a:t>• Profundidad de significados</a:t>
                      </a:r>
                    </a:p>
                    <a:p>
                      <a:r>
                        <a:rPr kumimoji="0" lang="es-MX" sz="1800" b="0" i="0" u="none" strike="noStrike" kern="1200" baseline="0" dirty="0" smtClean="0">
                          <a:solidFill>
                            <a:schemeClr val="tx1"/>
                          </a:solidFill>
                          <a:latin typeface="+mn-lt"/>
                          <a:ea typeface="+mn-ea"/>
                          <a:cs typeface="+mn-cs"/>
                        </a:rPr>
                        <a:t>• Amplitud</a:t>
                      </a:r>
                    </a:p>
                    <a:p>
                      <a:r>
                        <a:rPr kumimoji="0" lang="es-MX" sz="1800" b="0" i="0" u="none" strike="noStrike" kern="1200" baseline="0" dirty="0" smtClean="0">
                          <a:solidFill>
                            <a:schemeClr val="tx1"/>
                          </a:solidFill>
                          <a:latin typeface="+mn-lt"/>
                          <a:ea typeface="+mn-ea"/>
                          <a:cs typeface="+mn-cs"/>
                        </a:rPr>
                        <a:t>• Riqueza interpretativa</a:t>
                      </a:r>
                    </a:p>
                    <a:p>
                      <a:r>
                        <a:rPr kumimoji="0" lang="es-MX" sz="1800" b="0" i="0" u="none" strike="noStrike" kern="1200" baseline="0" dirty="0" smtClean="0">
                          <a:solidFill>
                            <a:schemeClr val="tx1"/>
                          </a:solidFill>
                          <a:latin typeface="+mn-lt"/>
                          <a:ea typeface="+mn-ea"/>
                          <a:cs typeface="+mn-cs"/>
                        </a:rPr>
                        <a:t>• Contextualiza el fenómeno</a:t>
                      </a:r>
                      <a:endParaRPr lang="es-MX" dirty="0">
                        <a:solidFill>
                          <a:schemeClr val="tx1"/>
                        </a:solidFill>
                      </a:endParaRPr>
                    </a:p>
                  </a:txBody>
                  <a:tcPr/>
                </a:tc>
              </a:tr>
            </a:tbl>
          </a:graphicData>
        </a:graphic>
      </p:graphicFrame>
      <p:sp>
        <p:nvSpPr>
          <p:cNvPr id="5" name="4 Rectángulo"/>
          <p:cNvSpPr/>
          <p:nvPr/>
        </p:nvSpPr>
        <p:spPr>
          <a:xfrm>
            <a:off x="4644008" y="6211263"/>
            <a:ext cx="3168352"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(Hernández,2015)</a:t>
            </a:r>
            <a:endParaRPr lang="es-MX" dirty="0">
              <a:solidFill>
                <a:schemeClr val="tx1"/>
              </a:solidFill>
            </a:endParaRPr>
          </a:p>
        </p:txBody>
      </p:sp>
    </p:spTree>
    <p:extLst>
      <p:ext uri="{BB962C8B-B14F-4D97-AF65-F5344CB8AC3E}">
        <p14:creationId xmlns:p14="http://schemas.microsoft.com/office/powerpoint/2010/main" val="3079583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441</TotalTime>
  <Words>2362</Words>
  <Application>Microsoft Office PowerPoint</Application>
  <PresentationFormat>Presentación en pantalla (4:3)</PresentationFormat>
  <Paragraphs>230</Paragraphs>
  <Slides>32</Slides>
  <Notes>1</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Mirador</vt:lpstr>
      <vt:lpstr>Facultad de Contaduría y Administración </vt:lpstr>
      <vt:lpstr>Guión explicativo para el uso del material  </vt:lpstr>
      <vt:lpstr>Tesis de Licenciatura</vt:lpstr>
      <vt:lpstr>Elaboración del proyecto de tesis</vt:lpstr>
      <vt:lpstr>Propuesta simplificada del proyecto de tesis</vt:lpstr>
      <vt:lpstr>¿ CÓMO SE DEFINE LA INVESTIGACIÓN?</vt:lpstr>
      <vt:lpstr>Proceso de la investigación científica</vt:lpstr>
      <vt:lpstr>ENFOQUE CUANTITATIVO</vt:lpstr>
      <vt:lpstr>ENFOQUE CUALITATIVO</vt:lpstr>
      <vt:lpstr>PROCESO CUANTITATIVO</vt:lpstr>
      <vt:lpstr>Características del Enfoque Cuantitativo</vt:lpstr>
      <vt:lpstr>Proceso Cualitativo</vt:lpstr>
      <vt:lpstr>Características del Enfoque Cualitativo</vt:lpstr>
      <vt:lpstr>Diferencia entre los enfoques cualitativo y cuantitativo</vt:lpstr>
      <vt:lpstr>Planteamiento cuantitativo del problema</vt:lpstr>
      <vt:lpstr>Presentación de PowerPoint</vt:lpstr>
      <vt:lpstr>Idea de investigación</vt:lpstr>
      <vt:lpstr>Vaguedad de las ideas iniciales</vt:lpstr>
      <vt:lpstr>Necesidad de conocer los antecedentes</vt:lpstr>
      <vt:lpstr>Necesidad de conocer los antecedentes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fca</dc:creator>
  <cp:lastModifiedBy>fca</cp:lastModifiedBy>
  <cp:revision>48</cp:revision>
  <dcterms:created xsi:type="dcterms:W3CDTF">2016-10-06T13:54:40Z</dcterms:created>
  <dcterms:modified xsi:type="dcterms:W3CDTF">2016-10-12T14:29:28Z</dcterms:modified>
</cp:coreProperties>
</file>