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handoutMasterIdLst>
    <p:handoutMasterId r:id="rId49"/>
  </p:handoutMasterIdLst>
  <p:sldIdLst>
    <p:sldId id="315" r:id="rId2"/>
    <p:sldId id="305" r:id="rId3"/>
    <p:sldId id="260" r:id="rId4"/>
    <p:sldId id="309" r:id="rId5"/>
    <p:sldId id="262" r:id="rId6"/>
    <p:sldId id="281" r:id="rId7"/>
    <p:sldId id="310" r:id="rId8"/>
    <p:sldId id="308" r:id="rId9"/>
    <p:sldId id="314" r:id="rId10"/>
    <p:sldId id="307" r:id="rId11"/>
    <p:sldId id="311" r:id="rId12"/>
    <p:sldId id="261" r:id="rId13"/>
    <p:sldId id="259" r:id="rId14"/>
    <p:sldId id="264" r:id="rId15"/>
    <p:sldId id="265" r:id="rId16"/>
    <p:sldId id="266" r:id="rId17"/>
    <p:sldId id="267" r:id="rId18"/>
    <p:sldId id="268" r:id="rId19"/>
    <p:sldId id="270" r:id="rId20"/>
    <p:sldId id="271" r:id="rId21"/>
    <p:sldId id="274" r:id="rId22"/>
    <p:sldId id="272" r:id="rId23"/>
    <p:sldId id="273" r:id="rId24"/>
    <p:sldId id="275" r:id="rId25"/>
    <p:sldId id="276" r:id="rId26"/>
    <p:sldId id="278" r:id="rId27"/>
    <p:sldId id="280" r:id="rId28"/>
    <p:sldId id="279" r:id="rId29"/>
    <p:sldId id="282" r:id="rId30"/>
    <p:sldId id="283" r:id="rId31"/>
    <p:sldId id="284" r:id="rId32"/>
    <p:sldId id="285" r:id="rId33"/>
    <p:sldId id="286" r:id="rId34"/>
    <p:sldId id="287" r:id="rId35"/>
    <p:sldId id="290" r:id="rId36"/>
    <p:sldId id="294" r:id="rId37"/>
    <p:sldId id="295" r:id="rId38"/>
    <p:sldId id="296" r:id="rId39"/>
    <p:sldId id="297" r:id="rId40"/>
    <p:sldId id="298" r:id="rId41"/>
    <p:sldId id="299" r:id="rId42"/>
    <p:sldId id="300" r:id="rId43"/>
    <p:sldId id="301" r:id="rId44"/>
    <p:sldId id="302" r:id="rId45"/>
    <p:sldId id="303" r:id="rId46"/>
    <p:sldId id="312" r:id="rId47"/>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8BD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1"/>
            <a:ext cx="3056414" cy="465455"/>
          </a:xfrm>
          <a:prstGeom prst="rect">
            <a:avLst/>
          </a:prstGeom>
        </p:spPr>
        <p:txBody>
          <a:bodyPr vert="horz" lIns="93314" tIns="46658" rIns="93314" bIns="46658" rtlCol="0"/>
          <a:lstStyle>
            <a:lvl1pPr algn="l">
              <a:defRPr sz="1200"/>
            </a:lvl1pPr>
          </a:lstStyle>
          <a:p>
            <a:endParaRPr lang="es-MX"/>
          </a:p>
        </p:txBody>
      </p:sp>
      <p:sp>
        <p:nvSpPr>
          <p:cNvPr id="3" name="2 Marcador de fecha"/>
          <p:cNvSpPr>
            <a:spLocks noGrp="1"/>
          </p:cNvSpPr>
          <p:nvPr>
            <p:ph type="dt" sz="quarter" idx="1"/>
          </p:nvPr>
        </p:nvSpPr>
        <p:spPr>
          <a:xfrm>
            <a:off x="3995219" y="1"/>
            <a:ext cx="3056414" cy="465455"/>
          </a:xfrm>
          <a:prstGeom prst="rect">
            <a:avLst/>
          </a:prstGeom>
        </p:spPr>
        <p:txBody>
          <a:bodyPr vert="horz" lIns="93314" tIns="46658" rIns="93314" bIns="46658" rtlCol="0"/>
          <a:lstStyle>
            <a:lvl1pPr algn="r">
              <a:defRPr sz="1200"/>
            </a:lvl1pPr>
          </a:lstStyle>
          <a:p>
            <a:fld id="{6D03F081-BBF9-4ADF-8D95-41E5EB66DBB2}" type="datetimeFigureOut">
              <a:rPr lang="es-MX" smtClean="0"/>
              <a:t>12/10/2016</a:t>
            </a:fld>
            <a:endParaRPr lang="es-MX"/>
          </a:p>
        </p:txBody>
      </p:sp>
      <p:sp>
        <p:nvSpPr>
          <p:cNvPr id="4" name="3 Marcador de pie de página"/>
          <p:cNvSpPr>
            <a:spLocks noGrp="1"/>
          </p:cNvSpPr>
          <p:nvPr>
            <p:ph type="ftr" sz="quarter" idx="2"/>
          </p:nvPr>
        </p:nvSpPr>
        <p:spPr>
          <a:xfrm>
            <a:off x="1" y="8842031"/>
            <a:ext cx="3056414" cy="465455"/>
          </a:xfrm>
          <a:prstGeom prst="rect">
            <a:avLst/>
          </a:prstGeom>
        </p:spPr>
        <p:txBody>
          <a:bodyPr vert="horz" lIns="93314" tIns="46658" rIns="93314" bIns="46658"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95219" y="8842031"/>
            <a:ext cx="3056414" cy="465455"/>
          </a:xfrm>
          <a:prstGeom prst="rect">
            <a:avLst/>
          </a:prstGeom>
        </p:spPr>
        <p:txBody>
          <a:bodyPr vert="horz" lIns="93314" tIns="46658" rIns="93314" bIns="46658" rtlCol="0" anchor="b"/>
          <a:lstStyle>
            <a:lvl1pPr algn="r">
              <a:defRPr sz="1200"/>
            </a:lvl1pPr>
          </a:lstStyle>
          <a:p>
            <a:fld id="{BC58ED7B-11A6-4CC4-8559-2F224F811479}" type="slidenum">
              <a:rPr lang="es-MX" smtClean="0"/>
              <a:t>‹Nº›</a:t>
            </a:fld>
            <a:endParaRPr lang="es-MX"/>
          </a:p>
        </p:txBody>
      </p:sp>
    </p:spTree>
    <p:extLst>
      <p:ext uri="{BB962C8B-B14F-4D97-AF65-F5344CB8AC3E}">
        <p14:creationId xmlns:p14="http://schemas.microsoft.com/office/powerpoint/2010/main" val="3490010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1"/>
            <a:ext cx="3056414" cy="465455"/>
          </a:xfrm>
          <a:prstGeom prst="rect">
            <a:avLst/>
          </a:prstGeom>
        </p:spPr>
        <p:txBody>
          <a:bodyPr vert="horz" lIns="93314" tIns="46658" rIns="93314" bIns="46658" rtlCol="0"/>
          <a:lstStyle>
            <a:lvl1pPr algn="l">
              <a:defRPr sz="1200"/>
            </a:lvl1pPr>
          </a:lstStyle>
          <a:p>
            <a:endParaRPr lang="es-MX"/>
          </a:p>
        </p:txBody>
      </p:sp>
      <p:sp>
        <p:nvSpPr>
          <p:cNvPr id="3" name="2 Marcador de fecha"/>
          <p:cNvSpPr>
            <a:spLocks noGrp="1"/>
          </p:cNvSpPr>
          <p:nvPr>
            <p:ph type="dt" idx="1"/>
          </p:nvPr>
        </p:nvSpPr>
        <p:spPr>
          <a:xfrm>
            <a:off x="3995219" y="1"/>
            <a:ext cx="3056414" cy="465455"/>
          </a:xfrm>
          <a:prstGeom prst="rect">
            <a:avLst/>
          </a:prstGeom>
        </p:spPr>
        <p:txBody>
          <a:bodyPr vert="horz" lIns="93314" tIns="46658" rIns="93314" bIns="46658" rtlCol="0"/>
          <a:lstStyle>
            <a:lvl1pPr algn="r">
              <a:defRPr sz="1200"/>
            </a:lvl1pPr>
          </a:lstStyle>
          <a:p>
            <a:fld id="{C7E522F8-E158-452F-9BAF-6E87B744571B}" type="datetimeFigureOut">
              <a:rPr lang="es-MX" smtClean="0"/>
              <a:t>12/10/2016</a:t>
            </a:fld>
            <a:endParaRPr lang="es-MX"/>
          </a:p>
        </p:txBody>
      </p:sp>
      <p:sp>
        <p:nvSpPr>
          <p:cNvPr id="4" name="3 Marcador de imagen de diapositiva"/>
          <p:cNvSpPr>
            <a:spLocks noGrp="1" noRot="1" noChangeAspect="1"/>
          </p:cNvSpPr>
          <p:nvPr>
            <p:ph type="sldImg" idx="2"/>
          </p:nvPr>
        </p:nvSpPr>
        <p:spPr>
          <a:xfrm>
            <a:off x="1198563" y="698500"/>
            <a:ext cx="4656137" cy="3490913"/>
          </a:xfrm>
          <a:prstGeom prst="rect">
            <a:avLst/>
          </a:prstGeom>
          <a:noFill/>
          <a:ln w="12700">
            <a:solidFill>
              <a:prstClr val="black"/>
            </a:solidFill>
          </a:ln>
        </p:spPr>
        <p:txBody>
          <a:bodyPr vert="horz" lIns="93314" tIns="46658" rIns="93314" bIns="46658" rtlCol="0" anchor="ctr"/>
          <a:lstStyle/>
          <a:p>
            <a:endParaRPr lang="es-MX"/>
          </a:p>
        </p:txBody>
      </p:sp>
      <p:sp>
        <p:nvSpPr>
          <p:cNvPr id="5" name="4 Marcador de notas"/>
          <p:cNvSpPr>
            <a:spLocks noGrp="1"/>
          </p:cNvSpPr>
          <p:nvPr>
            <p:ph type="body" sz="quarter" idx="3"/>
          </p:nvPr>
        </p:nvSpPr>
        <p:spPr>
          <a:xfrm>
            <a:off x="705328" y="4421825"/>
            <a:ext cx="5642610" cy="4189095"/>
          </a:xfrm>
          <a:prstGeom prst="rect">
            <a:avLst/>
          </a:prstGeom>
        </p:spPr>
        <p:txBody>
          <a:bodyPr vert="horz" lIns="93314" tIns="46658" rIns="93314" bIns="46658"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1" y="8842031"/>
            <a:ext cx="3056414" cy="465455"/>
          </a:xfrm>
          <a:prstGeom prst="rect">
            <a:avLst/>
          </a:prstGeom>
        </p:spPr>
        <p:txBody>
          <a:bodyPr vert="horz" lIns="93314" tIns="46658" rIns="93314" bIns="46658"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95219" y="8842031"/>
            <a:ext cx="3056414" cy="465455"/>
          </a:xfrm>
          <a:prstGeom prst="rect">
            <a:avLst/>
          </a:prstGeom>
        </p:spPr>
        <p:txBody>
          <a:bodyPr vert="horz" lIns="93314" tIns="46658" rIns="93314" bIns="46658" rtlCol="0" anchor="b"/>
          <a:lstStyle>
            <a:lvl1pPr algn="r">
              <a:defRPr sz="1200"/>
            </a:lvl1pPr>
          </a:lstStyle>
          <a:p>
            <a:fld id="{CFD6966F-61AE-4294-9695-45A1F040EA85}" type="slidenum">
              <a:rPr lang="es-MX" smtClean="0"/>
              <a:t>‹Nº›</a:t>
            </a:fld>
            <a:endParaRPr lang="es-MX"/>
          </a:p>
        </p:txBody>
      </p:sp>
    </p:spTree>
    <p:extLst>
      <p:ext uri="{BB962C8B-B14F-4D97-AF65-F5344CB8AC3E}">
        <p14:creationId xmlns:p14="http://schemas.microsoft.com/office/powerpoint/2010/main" val="2856062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6" name="5 Marcador de pie de página"/>
          <p:cNvSpPr>
            <a:spLocks noGrp="1"/>
          </p:cNvSpPr>
          <p:nvPr>
            <p:ph type="ftr" sz="quarter" idx="10"/>
          </p:nvPr>
        </p:nvSpPr>
        <p:spPr/>
        <p:txBody>
          <a:bodyPr/>
          <a:lstStyle/>
          <a:p>
            <a:r>
              <a:rPr lang="es-MX" smtClean="0"/>
              <a:t>María del Rocío Gómez Díaz</a:t>
            </a:r>
            <a:endParaRPr lang="es-MX"/>
          </a:p>
        </p:txBody>
      </p:sp>
      <p:sp>
        <p:nvSpPr>
          <p:cNvPr id="7" name="6 Marcador de encabezado"/>
          <p:cNvSpPr>
            <a:spLocks noGrp="1"/>
          </p:cNvSpPr>
          <p:nvPr>
            <p:ph type="hdr" sz="quarter" idx="11"/>
          </p:nvPr>
        </p:nvSpPr>
        <p:spPr/>
        <p:txBody>
          <a:bodyPr/>
          <a:lstStyle/>
          <a:p>
            <a:r>
              <a:rPr lang="es-MX" smtClean="0"/>
              <a:t>María del Rocío Gómez Díaz</a:t>
            </a:r>
            <a:endParaRPr lang="es-MX"/>
          </a:p>
        </p:txBody>
      </p:sp>
    </p:spTree>
    <p:extLst>
      <p:ext uri="{BB962C8B-B14F-4D97-AF65-F5344CB8AC3E}">
        <p14:creationId xmlns:p14="http://schemas.microsoft.com/office/powerpoint/2010/main" val="184214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CFD6966F-61AE-4294-9695-45A1F040EA85}" type="slidenum">
              <a:rPr lang="es-MX" smtClean="0"/>
              <a:t>22</a:t>
            </a:fld>
            <a:endParaRPr lang="es-MX"/>
          </a:p>
        </p:txBody>
      </p:sp>
    </p:spTree>
    <p:extLst>
      <p:ext uri="{BB962C8B-B14F-4D97-AF65-F5344CB8AC3E}">
        <p14:creationId xmlns:p14="http://schemas.microsoft.com/office/powerpoint/2010/main" val="18740030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s-ES_tradnl"/>
              <a:t>Clic para editar título</a:t>
            </a:r>
            <a:endParaRPr dirty="0"/>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06040A78-2A4B-4566-8626-79DE0D4C1085}" type="datetimeFigureOut">
              <a:rPr lang="en-US" smtClean="0"/>
              <a:t>10/12/2016</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s-ES_tradnl"/>
              <a:t>Clic para editar título</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s-ES_tradnl"/>
              <a:t>Haga clic para modificar el estilo de texto del patrón</a:t>
            </a:r>
          </a:p>
        </p:txBody>
      </p:sp>
      <p:sp>
        <p:nvSpPr>
          <p:cNvPr id="5" name="Date Placeholder 4"/>
          <p:cNvSpPr>
            <a:spLocks noGrp="1"/>
          </p:cNvSpPr>
          <p:nvPr>
            <p:ph type="dt" sz="half" idx="10"/>
          </p:nvPr>
        </p:nvSpPr>
        <p:spPr/>
        <p:txBody>
          <a:bodyPr/>
          <a:lstStyle/>
          <a:p>
            <a:fld id="{06040A78-2A4B-4566-8626-79DE0D4C1085}" type="datetimeFigureOut">
              <a:rPr lang="en-US" smtClean="0"/>
              <a:t>10/12/2016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526B6-F861-4D54-BBE9-4BB519D3F342}"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alternativo">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s-ES_tradnl"/>
              <a:t>Clic para editar título</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s-ES_tradnl"/>
              <a:t>Haga clic para modificar el estilo de texto del patrón</a:t>
            </a:r>
          </a:p>
        </p:txBody>
      </p:sp>
      <p:sp>
        <p:nvSpPr>
          <p:cNvPr id="5" name="Date Placeholder 4"/>
          <p:cNvSpPr>
            <a:spLocks noGrp="1"/>
          </p:cNvSpPr>
          <p:nvPr>
            <p:ph type="dt" sz="half" idx="10"/>
          </p:nvPr>
        </p:nvSpPr>
        <p:spPr/>
        <p:txBody>
          <a:bodyPr/>
          <a:lstStyle/>
          <a:p>
            <a:fld id="{06040A78-2A4B-4566-8626-79DE0D4C1085}" type="datetimeFigureOut">
              <a:rPr lang="en-US" smtClean="0"/>
              <a:t>10/12/2016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526B6-F861-4D54-BBE9-4BB519D3F342}" type="slidenum">
              <a:rPr lang="en-US" smtClean="0"/>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06040A78-2A4B-4566-8626-79DE0D4C1085}" type="datetimeFigureOut">
              <a:rPr lang="en-US" smtClean="0"/>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s-ES_tradnl"/>
              <a:t>Clic para editar título</a:t>
            </a:r>
            <a:endParaRPr/>
          </a:p>
        </p:txBody>
      </p:sp>
      <p:sp>
        <p:nvSpPr>
          <p:cNvPr id="3" name="Vertical Text Placeholder 2"/>
          <p:cNvSpPr>
            <a:spLocks noGrp="1"/>
          </p:cNvSpPr>
          <p:nvPr>
            <p:ph type="body" orient="vert" idx="1"/>
          </p:nvPr>
        </p:nvSpPr>
        <p:spPr>
          <a:xfrm>
            <a:off x="381000" y="381001"/>
            <a:ext cx="6705600" cy="5697537"/>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06040A78-2A4B-4566-8626-79DE0D4C1085}" type="datetimeFigureOut">
              <a:rPr lang="en-US" smtClean="0"/>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06040A78-2A4B-4566-8626-79DE0D4C1085}" type="datetimeFigureOut">
              <a:rPr lang="en-US" smtClean="0"/>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s-ES_tradnl"/>
              <a:t>Clic para editar título</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06040A78-2A4B-4566-8626-79DE0D4C1085}" type="datetimeFigureOut">
              <a:rPr lang="en-US" smtClean="0"/>
              <a:t>10/12/2016</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s-ES_tradnl"/>
              <a:t>Arrastre la imagen al marcador de posición o haga clic en el icono para agregar</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s-ES_tradnl"/>
              <a:t>Clic para editar título</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06040A78-2A4B-4566-8626-79DE0D4C1085}" type="datetimeFigureOut">
              <a:rPr lang="en-US" smtClean="0"/>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t>‹Nº›</a:t>
            </a:fld>
            <a:endParaRPr lang="en-U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fld id="{06040A78-2A4B-4566-8626-79DE0D4C1085}" type="datetimeFigureOut">
              <a:rPr lang="en-US" smtClean="0"/>
              <a:t>10/12/2016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526B6-F861-4D54-BBE9-4BB519D3F342}" type="slidenum">
              <a:rPr lang="en-US" smtClean="0"/>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p:txBody>
          <a:bodyPr/>
          <a:lstStyle/>
          <a:p>
            <a:fld id="{06040A78-2A4B-4566-8626-79DE0D4C1085}" type="datetimeFigureOut">
              <a:rPr lang="en-US" smtClean="0"/>
              <a:t>10/12/2016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C526B6-F861-4D54-BBE9-4BB519D3F342}" type="slidenum">
              <a:rPr lang="en-US" smtClean="0"/>
              <a:t>‹Nº›</a:t>
            </a:fld>
            <a:endParaRPr lang="en-U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fld id="{06040A78-2A4B-4566-8626-79DE0D4C1085}" type="datetimeFigureOut">
              <a:rPr lang="en-US" smtClean="0"/>
              <a:t>10/12/2016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C526B6-F861-4D54-BBE9-4BB519D3F342}"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06040A78-2A4B-4566-8626-79DE0D4C1085}" type="datetimeFigureOut">
              <a:rPr lang="en-US" smtClean="0"/>
              <a:t>10/12/2016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C526B6-F861-4D54-BBE9-4BB519D3F342}"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s-ES_tradnl"/>
              <a:t>Clic para editar título</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spcBef>
                <a:spcPts val="600"/>
              </a:spcBef>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06040A78-2A4B-4566-8626-79DE0D4C1085}" type="datetimeFigureOut">
              <a:rPr lang="en-US" smtClean="0"/>
              <a:t>10/12/2016</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3EC526B6-F861-4D54-BBE9-4BB519D3F342}" type="slidenum">
              <a:rPr lang="en-US" smtClean="0"/>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s-ES_tradnl"/>
              <a:t>Clic para editar título</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06040A78-2A4B-4566-8626-79DE0D4C1085}" type="datetimeFigureOut">
              <a:rPr lang="en-US" smtClean="0"/>
              <a:t>10/12/2016</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3EC526B6-F861-4D54-BBE9-4BB519D3F342}" type="slidenum">
              <a:rPr lang="en-US" smtClean="0"/>
              <a:t>‹Nº›</a:t>
            </a:fld>
            <a:endParaRPr lang="en-U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055813"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6pPr>
      <a:lvl7pPr marL="2398713"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7pPr>
      <a:lvl8pPr marL="2743200"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8pPr>
      <a:lvl9pPr marL="3087688"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portales.puj.edu.co/ftpcentroescritura/Recursos/Normasapa.pdf" TargetMode="External"/><Relationship Id="rId7" Type="http://schemas.openxmlformats.org/officeDocument/2006/relationships/hyperlink" Target="http://owll.massey.ac.nz/referencing/apa-5th-vs-6th-edition.php" TargetMode="External"/><Relationship Id="rId2" Type="http://schemas.openxmlformats.org/officeDocument/2006/relationships/hyperlink" Target="http://apastyle.org/learn/faqs/index.aspx" TargetMode="External"/><Relationship Id="rId1" Type="http://schemas.openxmlformats.org/officeDocument/2006/relationships/slideLayout" Target="../slideLayouts/slideLayout2.xml"/><Relationship Id="rId6" Type="http://schemas.openxmlformats.org/officeDocument/2006/relationships/hyperlink" Target="http://www.law.cornell.edu/citation/" TargetMode="External"/><Relationship Id="rId5" Type="http://schemas.openxmlformats.org/officeDocument/2006/relationships/hyperlink" Target="http://www.indautor.gob.mx/documentos_normas/leyfederal.pdf" TargetMode="External"/><Relationship Id="rId4" Type="http://schemas.openxmlformats.org/officeDocument/2006/relationships/hyperlink" Target="http://www.eafit.edu.co/escuelas/economiayfinanzas/Documents/Guia_de_normas_APA_para_citacion_y_elaboracion_de_bibliografias.pdf"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www.revistas.unal.edu.co/index.php/historelo/article/viewFile/271/608" TargetMode="External"/><Relationship Id="rId2" Type="http://schemas.openxmlformats.org/officeDocument/2006/relationships/hyperlink" Target="http://www.lancaster.ac.uk/staff/gyaccp/caeh_28_5_02lores.pdf" TargetMode="External"/><Relationship Id="rId1" Type="http://schemas.openxmlformats.org/officeDocument/2006/relationships/slideLayout" Target="../slideLayouts/slideLayout2.xml"/><Relationship Id="rId5" Type="http://schemas.openxmlformats.org/officeDocument/2006/relationships/hyperlink" Target="http://www.uma.es/ficha.php?id=135200" TargetMode="External"/><Relationship Id="rId4" Type="http://schemas.openxmlformats.org/officeDocument/2006/relationships/hyperlink" Target="http://minas.medellin.unal.edu.co/departamentos/geocienciasymedioambiente/unidaddocumentacion/2-institucional/96-cita-directa-o-textual-corta.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sz="3600" dirty="0" smtClean="0"/>
              <a:t>¿Cómo citar bajo el esquema de las normas A.P.A. </a:t>
            </a:r>
            <a:endParaRPr lang="es-MX" sz="3600" dirty="0"/>
          </a:p>
        </p:txBody>
      </p:sp>
      <p:sp>
        <p:nvSpPr>
          <p:cNvPr id="5" name="4 Marcador de texto"/>
          <p:cNvSpPr>
            <a:spLocks noGrp="1"/>
          </p:cNvSpPr>
          <p:nvPr>
            <p:ph type="body" idx="1"/>
          </p:nvPr>
        </p:nvSpPr>
        <p:spPr>
          <a:xfrm>
            <a:off x="1972187" y="3991909"/>
            <a:ext cx="5446714" cy="829982"/>
          </a:xfrm>
        </p:spPr>
        <p:txBody>
          <a:bodyPr>
            <a:noAutofit/>
          </a:bodyPr>
          <a:lstStyle/>
          <a:p>
            <a:r>
              <a:rPr lang="es-ES" sz="2000" b="1" dirty="0"/>
              <a:t>U.A. </a:t>
            </a:r>
            <a:r>
              <a:rPr lang="es-ES" sz="2000" b="1" dirty="0" smtClean="0"/>
              <a:t>Metodología de la Investigación</a:t>
            </a:r>
          </a:p>
          <a:p>
            <a:r>
              <a:rPr lang="es-ES" sz="2000" b="1" dirty="0" smtClean="0"/>
              <a:t>Dra</a:t>
            </a:r>
            <a:r>
              <a:rPr lang="es-ES" sz="2000" b="1" dirty="0"/>
              <a:t>. en C.E.A. María del Rocío Gómez Díaz</a:t>
            </a:r>
          </a:p>
          <a:p>
            <a:endParaRPr lang="es-ES" sz="2000" b="1" dirty="0" smtClean="0"/>
          </a:p>
          <a:p>
            <a:endParaRPr lang="es-ES" sz="2000" b="1" dirty="0"/>
          </a:p>
          <a:p>
            <a:r>
              <a:rPr lang="es-ES" sz="2000" b="1" dirty="0" smtClean="0"/>
              <a:t>Toluca</a:t>
            </a:r>
            <a:r>
              <a:rPr lang="es-ES" sz="2000" b="1" dirty="0"/>
              <a:t>, Estado de México </a:t>
            </a:r>
            <a:r>
              <a:rPr lang="es-ES" sz="2000" b="1" dirty="0" smtClean="0"/>
              <a:t>junio de </a:t>
            </a:r>
            <a:r>
              <a:rPr lang="es-ES" sz="2000" b="1" dirty="0"/>
              <a:t>2016</a:t>
            </a:r>
          </a:p>
          <a:p>
            <a:endParaRPr lang="es-MX" sz="2000" b="1"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40341"/>
            <a:ext cx="914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1784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7076" y="143847"/>
            <a:ext cx="8111158" cy="492257"/>
          </a:xfrm>
        </p:spPr>
        <p:txBody>
          <a:bodyPr/>
          <a:lstStyle/>
          <a:p>
            <a:pPr>
              <a:lnSpc>
                <a:spcPct val="100000"/>
              </a:lnSpc>
            </a:pPr>
            <a:r>
              <a:rPr lang="es-ES" sz="2800" dirty="0"/>
              <a:t>PROPIEDAD </a:t>
            </a:r>
            <a:r>
              <a:rPr lang="es-ES" sz="2800" dirty="0" smtClean="0"/>
              <a:t>INTELECTUAL</a:t>
            </a:r>
            <a:endParaRPr lang="es-ES" sz="2800" dirty="0"/>
          </a:p>
        </p:txBody>
      </p:sp>
      <p:sp>
        <p:nvSpPr>
          <p:cNvPr id="3" name="Marcador de contenido 2"/>
          <p:cNvSpPr>
            <a:spLocks noGrp="1"/>
          </p:cNvSpPr>
          <p:nvPr>
            <p:ph idx="1"/>
          </p:nvPr>
        </p:nvSpPr>
        <p:spPr>
          <a:xfrm>
            <a:off x="251791" y="927652"/>
            <a:ext cx="8521148" cy="5685183"/>
          </a:xfrm>
        </p:spPr>
        <p:txBody>
          <a:bodyPr>
            <a:noAutofit/>
          </a:bodyPr>
          <a:lstStyle/>
          <a:p>
            <a:pPr algn="just">
              <a:spcBef>
                <a:spcPts val="600"/>
              </a:spcBef>
              <a:buFont typeface="Wingdings" panose="05000000000000000000" pitchFamily="2" charset="2"/>
              <a:buChar char="q"/>
            </a:pPr>
            <a:r>
              <a:rPr lang="es-ES_tradnl" sz="2000" b="1" dirty="0">
                <a:solidFill>
                  <a:schemeClr val="tx1">
                    <a:lumMod val="95000"/>
                    <a:lumOff val="5000"/>
                  </a:schemeClr>
                </a:solidFill>
              </a:rPr>
              <a:t>Propiedad </a:t>
            </a:r>
            <a:r>
              <a:rPr lang="es-ES_tradnl" sz="2000" b="1" dirty="0" smtClean="0">
                <a:solidFill>
                  <a:schemeClr val="tx1">
                    <a:lumMod val="95000"/>
                    <a:lumOff val="5000"/>
                  </a:schemeClr>
                </a:solidFill>
              </a:rPr>
              <a:t>Intelectual</a:t>
            </a:r>
          </a:p>
          <a:p>
            <a:pPr algn="just">
              <a:spcBef>
                <a:spcPts val="600"/>
              </a:spcBef>
            </a:pPr>
            <a:r>
              <a:rPr lang="es-MX" sz="2000" dirty="0" smtClean="0">
                <a:solidFill>
                  <a:schemeClr val="tx1">
                    <a:lumMod val="95000"/>
                    <a:lumOff val="5000"/>
                  </a:schemeClr>
                </a:solidFill>
              </a:rPr>
              <a:t>Se </a:t>
            </a:r>
            <a:r>
              <a:rPr lang="es-MX" sz="2000" dirty="0">
                <a:solidFill>
                  <a:schemeClr val="tx1">
                    <a:lumMod val="95000"/>
                    <a:lumOff val="5000"/>
                  </a:schemeClr>
                </a:solidFill>
              </a:rPr>
              <a:t>relaciona con las creaciones de la mente: invenciones, obras literarias y artísticas, así como símbolos, nombres e imágenes utilizados en el </a:t>
            </a:r>
            <a:r>
              <a:rPr lang="es-MX" sz="2000" dirty="0" smtClean="0">
                <a:solidFill>
                  <a:schemeClr val="tx1">
                    <a:lumMod val="95000"/>
                    <a:lumOff val="5000"/>
                  </a:schemeClr>
                </a:solidFill>
              </a:rPr>
              <a:t>comercio.</a:t>
            </a:r>
          </a:p>
          <a:p>
            <a:pPr marL="0" indent="0" algn="just">
              <a:spcBef>
                <a:spcPts val="600"/>
              </a:spcBef>
              <a:buNone/>
            </a:pPr>
            <a:r>
              <a:rPr lang="es-MX" sz="1600" dirty="0" smtClean="0">
                <a:solidFill>
                  <a:schemeClr val="tx1">
                    <a:lumMod val="95000"/>
                    <a:lumOff val="5000"/>
                  </a:schemeClr>
                </a:solidFill>
              </a:rPr>
              <a:t>-OMPI (2016)</a:t>
            </a:r>
            <a:endParaRPr lang="es-ES_tradnl" sz="1600" dirty="0" smtClean="0">
              <a:solidFill>
                <a:schemeClr val="tx1">
                  <a:lumMod val="95000"/>
                  <a:lumOff val="5000"/>
                </a:schemeClr>
              </a:solidFill>
            </a:endParaRPr>
          </a:p>
          <a:p>
            <a:pPr algn="just">
              <a:spcBef>
                <a:spcPts val="600"/>
              </a:spcBef>
            </a:pPr>
            <a:r>
              <a:rPr lang="es-ES_tradnl" sz="2000" dirty="0" smtClean="0">
                <a:solidFill>
                  <a:schemeClr val="tx1">
                    <a:lumMod val="95000"/>
                    <a:lumOff val="5000"/>
                  </a:schemeClr>
                </a:solidFill>
              </a:rPr>
              <a:t>Disciplina </a:t>
            </a:r>
            <a:r>
              <a:rPr lang="es-ES_tradnl" sz="2000" dirty="0">
                <a:solidFill>
                  <a:schemeClr val="tx1">
                    <a:lumMod val="95000"/>
                    <a:lumOff val="5000"/>
                  </a:schemeClr>
                </a:solidFill>
              </a:rPr>
              <a:t>normativa encargada de velar por la </a:t>
            </a:r>
            <a:r>
              <a:rPr lang="es-ES_tradnl" sz="2000" dirty="0" smtClean="0">
                <a:solidFill>
                  <a:schemeClr val="tx1">
                    <a:lumMod val="95000"/>
                    <a:lumOff val="5000"/>
                  </a:schemeClr>
                </a:solidFill>
              </a:rPr>
              <a:t>protección jurídica </a:t>
            </a:r>
            <a:r>
              <a:rPr lang="es-ES_tradnl" sz="2000" dirty="0">
                <a:solidFill>
                  <a:schemeClr val="tx1">
                    <a:lumMod val="95000"/>
                    <a:lumOff val="5000"/>
                  </a:schemeClr>
                </a:solidFill>
              </a:rPr>
              <a:t>de toda </a:t>
            </a:r>
            <a:r>
              <a:rPr lang="es-ES_tradnl" sz="2000" dirty="0" smtClean="0">
                <a:solidFill>
                  <a:schemeClr val="tx1">
                    <a:lumMod val="95000"/>
                    <a:lumOff val="5000"/>
                  </a:schemeClr>
                </a:solidFill>
              </a:rPr>
              <a:t>creación </a:t>
            </a:r>
            <a:r>
              <a:rPr lang="es-ES_tradnl" sz="2000" dirty="0">
                <a:solidFill>
                  <a:schemeClr val="tx1">
                    <a:lumMod val="95000"/>
                    <a:lumOff val="5000"/>
                  </a:schemeClr>
                </a:solidFill>
              </a:rPr>
              <a:t>intelectual fruto del esfuerzo y trabajo de una o varias </a:t>
            </a:r>
            <a:r>
              <a:rPr lang="es-ES_tradnl" sz="2000" dirty="0" smtClean="0">
                <a:solidFill>
                  <a:schemeClr val="tx1">
                    <a:lumMod val="95000"/>
                    <a:lumOff val="5000"/>
                  </a:schemeClr>
                </a:solidFill>
              </a:rPr>
              <a:t>personas.</a:t>
            </a:r>
          </a:p>
          <a:p>
            <a:pPr marL="0" indent="0" algn="just">
              <a:spcBef>
                <a:spcPts val="600"/>
              </a:spcBef>
              <a:buNone/>
            </a:pPr>
            <a:r>
              <a:rPr lang="es-ES_tradnl" sz="1600" dirty="0" smtClean="0">
                <a:solidFill>
                  <a:schemeClr val="tx1">
                    <a:lumMod val="95000"/>
                    <a:lumOff val="5000"/>
                  </a:schemeClr>
                </a:solidFill>
              </a:rPr>
              <a:t>- Rengifo García, E. (1996)</a:t>
            </a:r>
            <a:endParaRPr lang="es-ES_tradnl" sz="1600" dirty="0">
              <a:solidFill>
                <a:schemeClr val="tx1">
                  <a:lumMod val="95000"/>
                  <a:lumOff val="5000"/>
                </a:schemeClr>
              </a:solidFill>
            </a:endParaRPr>
          </a:p>
        </p:txBody>
      </p:sp>
    </p:spTree>
    <p:extLst>
      <p:ext uri="{BB962C8B-B14F-4D97-AF65-F5344CB8AC3E}">
        <p14:creationId xmlns:p14="http://schemas.microsoft.com/office/powerpoint/2010/main" val="30357252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Como evitar el plagio</a:t>
            </a:r>
            <a:endParaRPr lang="es-MX" dirty="0"/>
          </a:p>
        </p:txBody>
      </p:sp>
      <p:sp>
        <p:nvSpPr>
          <p:cNvPr id="3" name="Marcador de contenido 2"/>
          <p:cNvSpPr>
            <a:spLocks noGrp="1"/>
          </p:cNvSpPr>
          <p:nvPr>
            <p:ph idx="1"/>
          </p:nvPr>
        </p:nvSpPr>
        <p:spPr/>
        <p:txBody>
          <a:bodyPr/>
          <a:lstStyle/>
          <a:p>
            <a:pPr algn="just"/>
            <a:r>
              <a:rPr lang="es-MX" dirty="0" smtClean="0"/>
              <a:t>Para </a:t>
            </a:r>
            <a:r>
              <a:rPr lang="es-MX" dirty="0"/>
              <a:t>evitar el plagio, cada vez que se utilice lo que ha dicho alguien o cuando se resuma o parafrasee información encontrada en libros, artículos o páginas web, debe indicarse siempre la fuente y esto se hace mediante las citas o referencias bibliográficas</a:t>
            </a:r>
            <a:r>
              <a:rPr lang="es-MX" dirty="0" smtClean="0"/>
              <a:t>.</a:t>
            </a:r>
          </a:p>
          <a:p>
            <a:pPr algn="r"/>
            <a:r>
              <a:rPr lang="es-MX" dirty="0" smtClean="0"/>
              <a:t>UMA (2016)</a:t>
            </a:r>
            <a:endParaRPr lang="es-MX" dirty="0"/>
          </a:p>
          <a:p>
            <a:endParaRPr lang="es-MX" dirty="0"/>
          </a:p>
        </p:txBody>
      </p:sp>
    </p:spTree>
    <p:extLst>
      <p:ext uri="{BB962C8B-B14F-4D97-AF65-F5344CB8AC3E}">
        <p14:creationId xmlns:p14="http://schemas.microsoft.com/office/powerpoint/2010/main" val="7020798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4200" y="1228360"/>
            <a:ext cx="5446714" cy="1730375"/>
          </a:xfrm>
        </p:spPr>
        <p:txBody>
          <a:bodyPr/>
          <a:lstStyle/>
          <a:p>
            <a:r>
              <a:rPr lang="pt-BR" dirty="0"/>
              <a:t>¿CÓMO CITAR</a:t>
            </a:r>
            <a:r>
              <a:rPr lang="pt-BR" dirty="0" smtClean="0"/>
              <a:t>?</a:t>
            </a:r>
            <a:endParaRPr lang="es-ES" dirty="0"/>
          </a:p>
        </p:txBody>
      </p:sp>
    </p:spTree>
    <p:extLst>
      <p:ext uri="{BB962C8B-B14F-4D97-AF65-F5344CB8AC3E}">
        <p14:creationId xmlns:p14="http://schemas.microsoft.com/office/powerpoint/2010/main" val="23349665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162" y="40341"/>
            <a:ext cx="7570787" cy="556007"/>
          </a:xfrm>
        </p:spPr>
        <p:txBody>
          <a:bodyPr/>
          <a:lstStyle/>
          <a:p>
            <a:r>
              <a:rPr lang="es-ES" sz="3000" dirty="0"/>
              <a:t>LA </a:t>
            </a:r>
            <a:r>
              <a:rPr lang="es-ES" sz="3000" dirty="0" smtClean="0"/>
              <a:t>CITACIÓN EN A.P.A. </a:t>
            </a:r>
            <a:endParaRPr lang="es-ES" sz="3000" dirty="0"/>
          </a:p>
        </p:txBody>
      </p:sp>
      <p:sp>
        <p:nvSpPr>
          <p:cNvPr id="3" name="Marcador de contenido 2"/>
          <p:cNvSpPr>
            <a:spLocks noGrp="1"/>
          </p:cNvSpPr>
          <p:nvPr>
            <p:ph idx="1"/>
          </p:nvPr>
        </p:nvSpPr>
        <p:spPr>
          <a:xfrm>
            <a:off x="205966" y="1073426"/>
            <a:ext cx="8547558" cy="5486399"/>
          </a:xfrm>
        </p:spPr>
        <p:txBody>
          <a:bodyPr>
            <a:noAutofit/>
          </a:bodyPr>
          <a:lstStyle/>
          <a:p>
            <a:pPr algn="just">
              <a:spcBef>
                <a:spcPts val="600"/>
              </a:spcBef>
              <a:buClr>
                <a:schemeClr val="bg2">
                  <a:lumMod val="50000"/>
                </a:schemeClr>
              </a:buClr>
            </a:pPr>
            <a:r>
              <a:rPr lang="es-ES_tradnl" sz="1800" dirty="0" smtClean="0"/>
              <a:t>Existen diversos sistemas de Citación, uno muy utilizado en publicaciones de ciencias sociales y de la conducta, es el emitido por la </a:t>
            </a:r>
            <a:r>
              <a:rPr lang="es-MX" sz="1800" dirty="0"/>
              <a:t>American </a:t>
            </a:r>
            <a:r>
              <a:rPr lang="es-MX" sz="1800" dirty="0" err="1"/>
              <a:t>Psychological</a:t>
            </a:r>
            <a:r>
              <a:rPr lang="es-MX" sz="1800" dirty="0"/>
              <a:t> </a:t>
            </a:r>
            <a:r>
              <a:rPr lang="es-MX" sz="1800" dirty="0" err="1" smtClean="0"/>
              <a:t>Association</a:t>
            </a:r>
            <a:r>
              <a:rPr lang="es-MX" sz="1800" dirty="0" smtClean="0"/>
              <a:t>.</a:t>
            </a:r>
          </a:p>
          <a:p>
            <a:pPr algn="just">
              <a:spcBef>
                <a:spcPts val="600"/>
              </a:spcBef>
              <a:buClr>
                <a:schemeClr val="bg2">
                  <a:lumMod val="50000"/>
                </a:schemeClr>
              </a:buClr>
            </a:pPr>
            <a:endParaRPr lang="es-MX" sz="1800" dirty="0"/>
          </a:p>
          <a:p>
            <a:pPr algn="just">
              <a:spcBef>
                <a:spcPts val="600"/>
              </a:spcBef>
              <a:buClr>
                <a:schemeClr val="bg2">
                  <a:lumMod val="50000"/>
                </a:schemeClr>
              </a:buClr>
            </a:pPr>
            <a:endParaRPr lang="es-MX" sz="1800" dirty="0" smtClean="0"/>
          </a:p>
          <a:p>
            <a:pPr algn="just">
              <a:spcBef>
                <a:spcPts val="600"/>
              </a:spcBef>
              <a:buClr>
                <a:schemeClr val="bg2">
                  <a:lumMod val="50000"/>
                </a:schemeClr>
              </a:buClr>
            </a:pPr>
            <a:endParaRPr lang="es-ES_tradnl" sz="1800" dirty="0" smtClean="0"/>
          </a:p>
        </p:txBody>
      </p:sp>
      <p:sp>
        <p:nvSpPr>
          <p:cNvPr id="4" name="AutoShape 2" descr="Resultado de imagen para A.P.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A.P.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2"/>
          <a:stretch>
            <a:fillRect/>
          </a:stretch>
        </p:blipFill>
        <p:spPr>
          <a:xfrm>
            <a:off x="6657974" y="2192542"/>
            <a:ext cx="1704975" cy="2686050"/>
          </a:xfrm>
          <a:prstGeom prst="rect">
            <a:avLst/>
          </a:prstGeom>
        </p:spPr>
      </p:pic>
      <p:sp>
        <p:nvSpPr>
          <p:cNvPr id="7" name="CuadroTexto 6"/>
          <p:cNvSpPr txBox="1"/>
          <p:nvPr/>
        </p:nvSpPr>
        <p:spPr>
          <a:xfrm>
            <a:off x="792162" y="2811439"/>
            <a:ext cx="5390274" cy="1831271"/>
          </a:xfrm>
          <a:prstGeom prst="rect">
            <a:avLst/>
          </a:prstGeom>
          <a:noFill/>
        </p:spPr>
        <p:txBody>
          <a:bodyPr wrap="square" rtlCol="0">
            <a:spAutoFit/>
          </a:bodyPr>
          <a:lstStyle/>
          <a:p>
            <a:pPr algn="just">
              <a:spcBef>
                <a:spcPts val="600"/>
              </a:spcBef>
              <a:buClr>
                <a:schemeClr val="bg2">
                  <a:lumMod val="50000"/>
                </a:schemeClr>
              </a:buClr>
            </a:pPr>
            <a:r>
              <a:rPr lang="es-MX" dirty="0"/>
              <a:t>Es una aplicación del derecho de autor que consiste en reconocer los argumentos y contribuciones de otros autores en la creación de un trabajo, a través de la inclusión de citas en el cuerpo del texto.</a:t>
            </a:r>
          </a:p>
          <a:p>
            <a:pPr algn="r">
              <a:spcBef>
                <a:spcPts val="600"/>
              </a:spcBef>
              <a:buClr>
                <a:schemeClr val="bg2">
                  <a:lumMod val="50000"/>
                </a:schemeClr>
              </a:buClr>
            </a:pPr>
            <a:r>
              <a:rPr lang="es-MX" sz="1400" dirty="0"/>
              <a:t>APA (2014)</a:t>
            </a:r>
          </a:p>
          <a:p>
            <a:endParaRPr lang="es-MX" dirty="0"/>
          </a:p>
        </p:txBody>
      </p:sp>
    </p:spTree>
    <p:extLst>
      <p:ext uri="{BB962C8B-B14F-4D97-AF65-F5344CB8AC3E}">
        <p14:creationId xmlns:p14="http://schemas.microsoft.com/office/powerpoint/2010/main" val="15778960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0439" y="236073"/>
            <a:ext cx="8783561" cy="1126612"/>
          </a:xfrm>
        </p:spPr>
        <p:txBody>
          <a:bodyPr/>
          <a:lstStyle/>
          <a:p>
            <a:r>
              <a:rPr lang="pt-BR" sz="4400" dirty="0"/>
              <a:t>¿CÓMO CITAR</a:t>
            </a:r>
            <a:r>
              <a:rPr lang="pt-BR" sz="4400" dirty="0" smtClean="0"/>
              <a:t>? </a:t>
            </a:r>
            <a:r>
              <a:rPr lang="pt-BR" sz="4400" dirty="0"/>
              <a:t>AUTORES </a:t>
            </a:r>
            <a:br>
              <a:rPr lang="pt-BR" sz="4400" dirty="0"/>
            </a:br>
            <a:endParaRPr lang="es-ES" sz="4400" dirty="0"/>
          </a:p>
        </p:txBody>
      </p:sp>
      <p:sp>
        <p:nvSpPr>
          <p:cNvPr id="4" name="Marcador de texto 3"/>
          <p:cNvSpPr>
            <a:spLocks noGrp="1"/>
          </p:cNvSpPr>
          <p:nvPr>
            <p:ph type="body" idx="1"/>
          </p:nvPr>
        </p:nvSpPr>
        <p:spPr>
          <a:xfrm>
            <a:off x="493195" y="1615222"/>
            <a:ext cx="3566160" cy="639762"/>
          </a:xfrm>
        </p:spPr>
        <p:txBody>
          <a:bodyPr/>
          <a:lstStyle/>
          <a:p>
            <a:r>
              <a:rPr lang="es-ES" dirty="0"/>
              <a:t>Autor </a:t>
            </a:r>
            <a:r>
              <a:rPr lang="es-ES" dirty="0">
                <a:solidFill>
                  <a:srgbClr val="A08BD6"/>
                </a:solidFill>
              </a:rPr>
              <a:t>personal </a:t>
            </a:r>
          </a:p>
        </p:txBody>
      </p:sp>
      <p:sp>
        <p:nvSpPr>
          <p:cNvPr id="5" name="Marcador de contenido 4"/>
          <p:cNvSpPr>
            <a:spLocks noGrp="1"/>
          </p:cNvSpPr>
          <p:nvPr>
            <p:ph sz="half" idx="2"/>
          </p:nvPr>
        </p:nvSpPr>
        <p:spPr>
          <a:xfrm>
            <a:off x="777240" y="2484783"/>
            <a:ext cx="3566160" cy="1442057"/>
          </a:xfrm>
        </p:spPr>
        <p:txBody>
          <a:bodyPr/>
          <a:lstStyle/>
          <a:p>
            <a:pPr algn="just"/>
            <a:r>
              <a:rPr lang="es-ES_tradnl" dirty="0"/>
              <a:t>El autor o autores son propios cuando son personas naturales</a:t>
            </a:r>
            <a:r>
              <a:rPr lang="es-ES_tradnl" dirty="0" smtClean="0"/>
              <a:t>.</a:t>
            </a:r>
            <a:endParaRPr lang="es-ES_tradnl" dirty="0"/>
          </a:p>
        </p:txBody>
      </p:sp>
      <p:sp>
        <p:nvSpPr>
          <p:cNvPr id="6" name="Marcador de texto 5"/>
          <p:cNvSpPr>
            <a:spLocks noGrp="1"/>
          </p:cNvSpPr>
          <p:nvPr>
            <p:ph type="body" sz="quarter" idx="3"/>
          </p:nvPr>
        </p:nvSpPr>
        <p:spPr>
          <a:xfrm>
            <a:off x="4766048" y="1615222"/>
            <a:ext cx="3566160" cy="639762"/>
          </a:xfrm>
        </p:spPr>
        <p:txBody>
          <a:bodyPr/>
          <a:lstStyle/>
          <a:p>
            <a:r>
              <a:rPr lang="es-ES_tradnl" dirty="0"/>
              <a:t>Autor corporativo </a:t>
            </a:r>
          </a:p>
        </p:txBody>
      </p:sp>
      <p:sp>
        <p:nvSpPr>
          <p:cNvPr id="7" name="Marcador de contenido 6"/>
          <p:cNvSpPr>
            <a:spLocks noGrp="1"/>
          </p:cNvSpPr>
          <p:nvPr>
            <p:ph sz="quarter" idx="4"/>
          </p:nvPr>
        </p:nvSpPr>
        <p:spPr>
          <a:xfrm>
            <a:off x="4766048" y="2484784"/>
            <a:ext cx="3566160" cy="2789582"/>
          </a:xfrm>
        </p:spPr>
        <p:txBody>
          <a:bodyPr/>
          <a:lstStyle/>
          <a:p>
            <a:pPr algn="just"/>
            <a:r>
              <a:rPr lang="es-ES_tradnl" dirty="0"/>
              <a:t>El autor o los autores son corporativos cuando la obra es publicada bajo el nombre de una </a:t>
            </a:r>
            <a:r>
              <a:rPr lang="es-ES_tradnl" dirty="0" smtClean="0"/>
              <a:t>organización, </a:t>
            </a:r>
            <a:r>
              <a:rPr lang="es-ES_tradnl" dirty="0"/>
              <a:t>empresa, </a:t>
            </a:r>
            <a:r>
              <a:rPr lang="es-ES_tradnl" dirty="0" smtClean="0"/>
              <a:t>fundación, institución </a:t>
            </a:r>
            <a:r>
              <a:rPr lang="es-ES_tradnl" dirty="0"/>
              <a:t>entre otros</a:t>
            </a:r>
            <a:r>
              <a:rPr lang="es-ES_tradnl" dirty="0" smtClean="0"/>
              <a:t>.</a:t>
            </a:r>
            <a:endParaRPr lang="es-ES" dirty="0"/>
          </a:p>
        </p:txBody>
      </p:sp>
      <p:sp>
        <p:nvSpPr>
          <p:cNvPr id="8" name="CuadroTexto 7"/>
          <p:cNvSpPr txBox="1"/>
          <p:nvPr/>
        </p:nvSpPr>
        <p:spPr>
          <a:xfrm>
            <a:off x="360439" y="808256"/>
            <a:ext cx="8581887" cy="369332"/>
          </a:xfrm>
          <a:prstGeom prst="rect">
            <a:avLst/>
          </a:prstGeom>
          <a:noFill/>
        </p:spPr>
        <p:txBody>
          <a:bodyPr wrap="square" rtlCol="0">
            <a:spAutoFit/>
          </a:bodyPr>
          <a:lstStyle/>
          <a:p>
            <a:r>
              <a:rPr lang="es-ES_tradnl" dirty="0"/>
              <a:t>El autor o los autores son a quienes se le atribuye una obra </a:t>
            </a:r>
          </a:p>
        </p:txBody>
      </p:sp>
      <p:sp>
        <p:nvSpPr>
          <p:cNvPr id="10" name="CuadroTexto 9"/>
          <p:cNvSpPr txBox="1"/>
          <p:nvPr/>
        </p:nvSpPr>
        <p:spPr>
          <a:xfrm>
            <a:off x="997900" y="4373028"/>
            <a:ext cx="3061455" cy="800219"/>
          </a:xfrm>
          <a:prstGeom prst="rect">
            <a:avLst/>
          </a:prstGeom>
          <a:noFill/>
        </p:spPr>
        <p:txBody>
          <a:bodyPr wrap="none" rtlCol="0">
            <a:spAutoFit/>
          </a:bodyPr>
          <a:lstStyle/>
          <a:p>
            <a:r>
              <a:rPr lang="es-ES_tradnl" sz="2800" dirty="0">
                <a:solidFill>
                  <a:srgbClr val="A08BD6"/>
                </a:solidFill>
              </a:rPr>
              <a:t>Autor desconocido </a:t>
            </a:r>
          </a:p>
          <a:p>
            <a:endParaRPr lang="es-ES" dirty="0"/>
          </a:p>
        </p:txBody>
      </p:sp>
      <p:sp>
        <p:nvSpPr>
          <p:cNvPr id="11" name="CuadroTexto 10"/>
          <p:cNvSpPr txBox="1"/>
          <p:nvPr/>
        </p:nvSpPr>
        <p:spPr>
          <a:xfrm>
            <a:off x="777241" y="5173246"/>
            <a:ext cx="3566160" cy="1015663"/>
          </a:xfrm>
          <a:prstGeom prst="rect">
            <a:avLst/>
          </a:prstGeom>
          <a:noFill/>
        </p:spPr>
        <p:txBody>
          <a:bodyPr wrap="square" rtlCol="0">
            <a:spAutoFit/>
          </a:bodyPr>
          <a:lstStyle/>
          <a:p>
            <a:pPr algn="just"/>
            <a:r>
              <a:rPr lang="es-ES_tradnl" sz="2000" dirty="0"/>
              <a:t>Cuando el texto citado no tiene un autor conocido, el </a:t>
            </a:r>
            <a:r>
              <a:rPr lang="es-ES_tradnl" sz="2000" dirty="0" smtClean="0"/>
              <a:t>titulo se  </a:t>
            </a:r>
            <a:r>
              <a:rPr lang="es-ES_tradnl" sz="2000" dirty="0"/>
              <a:t>ocupará como autor</a:t>
            </a:r>
            <a:r>
              <a:rPr lang="es-ES_tradnl" sz="2000" dirty="0" smtClean="0"/>
              <a:t>.</a:t>
            </a:r>
            <a:endParaRPr lang="es-ES_tradnl" sz="2000" dirty="0"/>
          </a:p>
        </p:txBody>
      </p:sp>
      <p:sp>
        <p:nvSpPr>
          <p:cNvPr id="12" name="11 CuadroTexto"/>
          <p:cNvSpPr txBox="1"/>
          <p:nvPr/>
        </p:nvSpPr>
        <p:spPr>
          <a:xfrm>
            <a:off x="6533322" y="5814632"/>
            <a:ext cx="2610678" cy="369332"/>
          </a:xfrm>
          <a:prstGeom prst="rect">
            <a:avLst/>
          </a:prstGeom>
          <a:noFill/>
        </p:spPr>
        <p:txBody>
          <a:bodyPr wrap="square" rtlCol="0">
            <a:spAutoFit/>
          </a:bodyPr>
          <a:lstStyle/>
          <a:p>
            <a:r>
              <a:rPr lang="es-MX" dirty="0" smtClean="0"/>
              <a:t>Rojas (2015)</a:t>
            </a:r>
            <a:endParaRPr lang="es-MX" dirty="0"/>
          </a:p>
        </p:txBody>
      </p:sp>
    </p:spTree>
    <p:extLst>
      <p:ext uri="{BB962C8B-B14F-4D97-AF65-F5344CB8AC3E}">
        <p14:creationId xmlns:p14="http://schemas.microsoft.com/office/powerpoint/2010/main" val="36698790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7323" y="542719"/>
            <a:ext cx="8388626" cy="6315281"/>
          </a:xfrm>
        </p:spPr>
        <p:txBody>
          <a:bodyPr>
            <a:normAutofit fontScale="92500" lnSpcReduction="20000"/>
          </a:bodyPr>
          <a:lstStyle/>
          <a:p>
            <a:pPr algn="just"/>
            <a:r>
              <a:rPr lang="es-ES_tradnl" b="1" dirty="0"/>
              <a:t>Cuando entre dos a cinco autores, si se quiere resaltar el texto citado, la cita va al final del </a:t>
            </a:r>
            <a:r>
              <a:rPr lang="es-ES_tradnl" b="1" dirty="0" err="1"/>
              <a:t>párrafo</a:t>
            </a:r>
            <a:r>
              <a:rPr lang="es-ES_tradnl" b="1" dirty="0"/>
              <a:t> </a:t>
            </a:r>
            <a:r>
              <a:rPr lang="es-ES_tradnl" b="1" dirty="0" err="1"/>
              <a:t>asi</a:t>
            </a:r>
            <a:r>
              <a:rPr lang="es-ES_tradnl" b="1" dirty="0"/>
              <a:t>́: </a:t>
            </a:r>
          </a:p>
          <a:p>
            <a:pPr marL="0" indent="0" algn="ctr">
              <a:buNone/>
            </a:pPr>
            <a:r>
              <a:rPr lang="es-ES_tradnl" dirty="0">
                <a:solidFill>
                  <a:srgbClr val="A08BD6"/>
                </a:solidFill>
              </a:rPr>
              <a:t>(Apellido autor &amp; Apellido autor, </a:t>
            </a:r>
            <a:r>
              <a:rPr lang="es-ES_tradnl" dirty="0" err="1">
                <a:solidFill>
                  <a:srgbClr val="A08BD6"/>
                </a:solidFill>
              </a:rPr>
              <a:t>año</a:t>
            </a:r>
            <a:r>
              <a:rPr lang="es-ES_tradnl" dirty="0">
                <a:solidFill>
                  <a:srgbClr val="A08BD6"/>
                </a:solidFill>
              </a:rPr>
              <a:t>) </a:t>
            </a:r>
          </a:p>
          <a:p>
            <a:pPr marL="0" indent="0" algn="ctr">
              <a:buNone/>
            </a:pPr>
            <a:r>
              <a:rPr lang="it-IT" dirty="0"/>
              <a:t>(</a:t>
            </a:r>
            <a:r>
              <a:rPr lang="it-IT" dirty="0" err="1"/>
              <a:t>Gonzáles</a:t>
            </a:r>
            <a:r>
              <a:rPr lang="it-IT" dirty="0"/>
              <a:t>, </a:t>
            </a:r>
            <a:r>
              <a:rPr lang="it-IT" dirty="0" err="1"/>
              <a:t>Martínez</a:t>
            </a:r>
            <a:r>
              <a:rPr lang="it-IT" dirty="0"/>
              <a:t> &amp; </a:t>
            </a:r>
            <a:r>
              <a:rPr lang="it-IT" dirty="0" err="1"/>
              <a:t>Pérez</a:t>
            </a:r>
            <a:r>
              <a:rPr lang="it-IT" dirty="0"/>
              <a:t>, 2007) </a:t>
            </a:r>
          </a:p>
          <a:p>
            <a:pPr algn="just"/>
            <a:r>
              <a:rPr lang="es-ES_tradnl" b="1" dirty="0"/>
              <a:t>O la cita puede ir incluida como parte del </a:t>
            </a:r>
            <a:r>
              <a:rPr lang="es-ES_tradnl" b="1" dirty="0" err="1"/>
              <a:t>párrafo</a:t>
            </a:r>
            <a:r>
              <a:rPr lang="es-ES_tradnl" b="1" dirty="0"/>
              <a:t> para resaltar los autores, </a:t>
            </a:r>
            <a:r>
              <a:rPr lang="es-ES_tradnl" b="1" dirty="0" err="1"/>
              <a:t>asi</a:t>
            </a:r>
            <a:r>
              <a:rPr lang="es-ES_tradnl" b="1" dirty="0"/>
              <a:t>́: </a:t>
            </a:r>
          </a:p>
          <a:p>
            <a:pPr marL="0" indent="0" algn="ctr">
              <a:buNone/>
            </a:pPr>
            <a:r>
              <a:rPr lang="es-ES_tradnl" dirty="0">
                <a:solidFill>
                  <a:srgbClr val="A08BD6"/>
                </a:solidFill>
              </a:rPr>
              <a:t>Apellido autor y apellido autor (</a:t>
            </a:r>
            <a:r>
              <a:rPr lang="es-ES_tradnl" dirty="0" err="1">
                <a:solidFill>
                  <a:srgbClr val="A08BD6"/>
                </a:solidFill>
              </a:rPr>
              <a:t>año</a:t>
            </a:r>
            <a:r>
              <a:rPr lang="es-ES_tradnl" dirty="0">
                <a:solidFill>
                  <a:srgbClr val="A08BD6"/>
                </a:solidFill>
              </a:rPr>
              <a:t>)</a:t>
            </a:r>
          </a:p>
          <a:p>
            <a:pPr marL="0" indent="0" algn="ctr">
              <a:buNone/>
            </a:pPr>
            <a:r>
              <a:rPr lang="es-ES_tradnl" dirty="0" err="1"/>
              <a:t>Gonzáles</a:t>
            </a:r>
            <a:r>
              <a:rPr lang="es-ES_tradnl" dirty="0"/>
              <a:t>, </a:t>
            </a:r>
            <a:r>
              <a:rPr lang="es-ES_tradnl" dirty="0" err="1"/>
              <a:t>Martínez</a:t>
            </a:r>
            <a:r>
              <a:rPr lang="es-ES_tradnl" dirty="0"/>
              <a:t> y </a:t>
            </a:r>
            <a:r>
              <a:rPr lang="es-ES_tradnl" dirty="0" err="1"/>
              <a:t>Pérez</a:t>
            </a:r>
            <a:r>
              <a:rPr lang="es-ES_tradnl" dirty="0"/>
              <a:t> (2007),... </a:t>
            </a:r>
          </a:p>
          <a:p>
            <a:pPr algn="just"/>
            <a:r>
              <a:rPr lang="es-ES_tradnl" b="1" dirty="0"/>
              <a:t>Si el autor es desconocido, la cita queda </a:t>
            </a:r>
            <a:r>
              <a:rPr lang="es-ES_tradnl" b="1" dirty="0" err="1"/>
              <a:t>asi</a:t>
            </a:r>
            <a:r>
              <a:rPr lang="es-ES_tradnl" b="1" dirty="0"/>
              <a:t>́: </a:t>
            </a:r>
          </a:p>
          <a:p>
            <a:pPr marL="0" indent="0" algn="ctr">
              <a:buNone/>
            </a:pPr>
            <a:r>
              <a:rPr lang="es-ES_tradnl" dirty="0" smtClean="0">
                <a:solidFill>
                  <a:srgbClr val="A08BD6"/>
                </a:solidFill>
              </a:rPr>
              <a:t>"</a:t>
            </a:r>
            <a:r>
              <a:rPr lang="es-ES_tradnl" dirty="0">
                <a:solidFill>
                  <a:srgbClr val="A08BD6"/>
                </a:solidFill>
              </a:rPr>
              <a:t>parte del </a:t>
            </a:r>
            <a:r>
              <a:rPr lang="es-ES_tradnl" dirty="0" err="1">
                <a:solidFill>
                  <a:srgbClr val="A08BD6"/>
                </a:solidFill>
              </a:rPr>
              <a:t>título</a:t>
            </a:r>
            <a:r>
              <a:rPr lang="es-ES_tradnl" dirty="0">
                <a:solidFill>
                  <a:srgbClr val="A08BD6"/>
                </a:solidFill>
              </a:rPr>
              <a:t> original" (año) </a:t>
            </a:r>
          </a:p>
          <a:p>
            <a:pPr marL="0" indent="0" algn="ctr">
              <a:buNone/>
            </a:pPr>
            <a:r>
              <a:rPr lang="es-ES_tradnl" dirty="0"/>
              <a:t>"Las vocales en la </a:t>
            </a:r>
            <a:r>
              <a:rPr lang="es-ES_tradnl" dirty="0" err="1"/>
              <a:t>niñez</a:t>
            </a:r>
            <a:r>
              <a:rPr lang="es-ES_tradnl" dirty="0"/>
              <a:t>..." (2005) </a:t>
            </a:r>
          </a:p>
          <a:p>
            <a:pPr algn="just"/>
            <a:endParaRPr lang="es-ES_tradnl" dirty="0">
              <a:solidFill>
                <a:srgbClr val="A08BD6"/>
              </a:solidFill>
            </a:endParaRPr>
          </a:p>
          <a:p>
            <a:pPr algn="just"/>
            <a:endParaRPr lang="es-ES_tradnl" dirty="0"/>
          </a:p>
          <a:p>
            <a:pPr algn="just"/>
            <a:endParaRPr lang="es-ES" dirty="0">
              <a:solidFill>
                <a:srgbClr val="A08BD6"/>
              </a:solidFill>
            </a:endParaRPr>
          </a:p>
        </p:txBody>
      </p:sp>
      <p:sp>
        <p:nvSpPr>
          <p:cNvPr id="5" name="4 CuadroTexto"/>
          <p:cNvSpPr txBox="1"/>
          <p:nvPr/>
        </p:nvSpPr>
        <p:spPr>
          <a:xfrm>
            <a:off x="6957392" y="6113479"/>
            <a:ext cx="2610678" cy="369332"/>
          </a:xfrm>
          <a:prstGeom prst="rect">
            <a:avLst/>
          </a:prstGeom>
          <a:noFill/>
        </p:spPr>
        <p:txBody>
          <a:bodyPr wrap="square" rtlCol="0">
            <a:spAutoFit/>
          </a:bodyPr>
          <a:lstStyle/>
          <a:p>
            <a:r>
              <a:rPr lang="es-MX" dirty="0" smtClean="0"/>
              <a:t>- Rojas (2015)</a:t>
            </a:r>
            <a:endParaRPr lang="es-MX" dirty="0"/>
          </a:p>
        </p:txBody>
      </p:sp>
    </p:spTree>
    <p:extLst>
      <p:ext uri="{BB962C8B-B14F-4D97-AF65-F5344CB8AC3E}">
        <p14:creationId xmlns:p14="http://schemas.microsoft.com/office/powerpoint/2010/main" val="23513181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71062" y="330318"/>
            <a:ext cx="8600660" cy="6018662"/>
          </a:xfrm>
        </p:spPr>
        <p:txBody>
          <a:bodyPr>
            <a:noAutofit/>
          </a:bodyPr>
          <a:lstStyle/>
          <a:p>
            <a:pPr algn="just">
              <a:spcBef>
                <a:spcPts val="1200"/>
              </a:spcBef>
            </a:pPr>
            <a:r>
              <a:rPr lang="es-ES_tradnl" sz="2000" b="1" dirty="0"/>
              <a:t>Cuando la fecha es desconocida, la cita debe utilizar las abreviaturas s.f. (sin fecha): </a:t>
            </a:r>
          </a:p>
          <a:p>
            <a:pPr marL="0" indent="0" algn="ctr">
              <a:spcBef>
                <a:spcPts val="1200"/>
              </a:spcBef>
              <a:buNone/>
            </a:pPr>
            <a:r>
              <a:rPr lang="es-ES_tradnl" sz="2000" dirty="0">
                <a:solidFill>
                  <a:schemeClr val="accent4">
                    <a:lumMod val="75000"/>
                  </a:schemeClr>
                </a:solidFill>
              </a:rPr>
              <a:t>Cuando la fecha es desconocida, la cita debe utilizar las abreviaturas s.f. (sin fecha): </a:t>
            </a:r>
          </a:p>
          <a:p>
            <a:pPr marL="0" indent="0" algn="ctr">
              <a:spcBef>
                <a:spcPts val="1200"/>
              </a:spcBef>
              <a:buNone/>
            </a:pPr>
            <a:r>
              <a:rPr lang="sv-SE" sz="2000" dirty="0" err="1"/>
              <a:t>Castillo</a:t>
            </a:r>
            <a:r>
              <a:rPr lang="sv-SE" sz="2000" dirty="0"/>
              <a:t> Prada (</a:t>
            </a:r>
            <a:r>
              <a:rPr lang="sv-SE" sz="2000" dirty="0" err="1"/>
              <a:t>s.f.</a:t>
            </a:r>
            <a:r>
              <a:rPr lang="sv-SE" sz="2000" dirty="0"/>
              <a:t>) </a:t>
            </a:r>
          </a:p>
          <a:p>
            <a:pPr algn="just">
              <a:spcBef>
                <a:spcPts val="1200"/>
              </a:spcBef>
            </a:pPr>
            <a:r>
              <a:rPr lang="es-ES_tradnl" sz="2000" b="1" dirty="0"/>
              <a:t>Para la cita con </a:t>
            </a:r>
            <a:r>
              <a:rPr lang="es-ES_tradnl" sz="2000" b="1" dirty="0" smtClean="0"/>
              <a:t>más </a:t>
            </a:r>
            <a:r>
              <a:rPr lang="es-ES_tradnl" sz="2000" b="1" dirty="0"/>
              <a:t>de seis autores se coloca el apellido del primer autor seguido de la </a:t>
            </a:r>
            <a:r>
              <a:rPr lang="es-ES_tradnl" sz="2000" b="1" dirty="0" smtClean="0"/>
              <a:t>abreviación </a:t>
            </a:r>
            <a:r>
              <a:rPr lang="es-ES_tradnl" sz="2000" b="1" dirty="0"/>
              <a:t>'et al.' </a:t>
            </a:r>
          </a:p>
          <a:p>
            <a:pPr marL="0" indent="0" algn="ctr">
              <a:spcBef>
                <a:spcPts val="1200"/>
              </a:spcBef>
              <a:buNone/>
            </a:pPr>
            <a:r>
              <a:rPr lang="fr-FR" sz="2000" dirty="0" smtClean="0"/>
              <a:t>Léon Márquez </a:t>
            </a:r>
            <a:r>
              <a:rPr lang="fr-FR" sz="2000" dirty="0"/>
              <a:t>et al. (2011),... </a:t>
            </a:r>
            <a:r>
              <a:rPr lang="es-ES" sz="2000" dirty="0">
                <a:solidFill>
                  <a:srgbClr val="A08BD6"/>
                </a:solidFill>
              </a:rPr>
              <a:t>ó  </a:t>
            </a:r>
            <a:r>
              <a:rPr lang="fr-FR" sz="2000" dirty="0" smtClean="0"/>
              <a:t>(Léon Márquez </a:t>
            </a:r>
            <a:r>
              <a:rPr lang="fr-FR" sz="2000" dirty="0"/>
              <a:t>et al., 2011) </a:t>
            </a:r>
          </a:p>
          <a:p>
            <a:pPr algn="just">
              <a:spcBef>
                <a:spcPts val="1200"/>
              </a:spcBef>
            </a:pPr>
            <a:r>
              <a:rPr lang="es-ES_tradnl" sz="2000" b="1" dirty="0"/>
              <a:t>Si el mismo autor es citado dos o </a:t>
            </a:r>
            <a:r>
              <a:rPr lang="es-ES_tradnl" sz="2000" b="1" dirty="0" smtClean="0"/>
              <a:t>más </a:t>
            </a:r>
            <a:r>
              <a:rPr lang="es-ES_tradnl" sz="2000" b="1" dirty="0"/>
              <a:t>veces y el año es el mismo, coloque en el año una letra consecutiva, la cual </a:t>
            </a:r>
            <a:r>
              <a:rPr lang="es-ES_tradnl" sz="2000" b="1" dirty="0" smtClean="0"/>
              <a:t>también </a:t>
            </a:r>
            <a:r>
              <a:rPr lang="es-ES_tradnl" sz="2000" b="1" dirty="0"/>
              <a:t>va en la referencia </a:t>
            </a:r>
            <a:r>
              <a:rPr lang="es-ES_tradnl" sz="2000" b="1" dirty="0" smtClean="0"/>
              <a:t>así: </a:t>
            </a:r>
            <a:endParaRPr lang="es-ES_tradnl" sz="2000" b="1" dirty="0"/>
          </a:p>
          <a:p>
            <a:pPr marL="0" indent="0" algn="ctr">
              <a:spcBef>
                <a:spcPts val="1200"/>
              </a:spcBef>
              <a:buNone/>
            </a:pPr>
            <a:r>
              <a:rPr lang="es-ES_tradnl" sz="2000" dirty="0" smtClean="0"/>
              <a:t>García Márquez </a:t>
            </a:r>
            <a:r>
              <a:rPr lang="es-ES_tradnl" sz="2000" dirty="0"/>
              <a:t>(2007a)  </a:t>
            </a:r>
            <a:r>
              <a:rPr lang="es-ES" sz="2000" dirty="0">
                <a:solidFill>
                  <a:srgbClr val="A08BD6"/>
                </a:solidFill>
              </a:rPr>
              <a:t>ó    </a:t>
            </a:r>
            <a:r>
              <a:rPr lang="es-ES_tradnl" sz="2000" dirty="0" smtClean="0"/>
              <a:t>García Márquez </a:t>
            </a:r>
            <a:r>
              <a:rPr lang="es-ES_tradnl" sz="2000" dirty="0"/>
              <a:t>(2007b) </a:t>
            </a:r>
          </a:p>
          <a:p>
            <a:pPr algn="just">
              <a:spcBef>
                <a:spcPts val="1200"/>
              </a:spcBef>
            </a:pPr>
            <a:r>
              <a:rPr lang="es-ES_tradnl" sz="2000" b="1" dirty="0"/>
              <a:t>Si existen dos o </a:t>
            </a:r>
            <a:r>
              <a:rPr lang="es-ES_tradnl" sz="2000" b="1" dirty="0" smtClean="0"/>
              <a:t>más </a:t>
            </a:r>
            <a:r>
              <a:rPr lang="es-ES_tradnl" sz="2000" b="1" dirty="0"/>
              <a:t>autores con el mismo apellido y la misma fecha de </a:t>
            </a:r>
            <a:r>
              <a:rPr lang="es-ES_tradnl" sz="2000" b="1" dirty="0" smtClean="0"/>
              <a:t>publicación, </a:t>
            </a:r>
            <a:r>
              <a:rPr lang="es-ES_tradnl" sz="2000" b="1" dirty="0"/>
              <a:t>es necesario colocar las iniciales del nombre: </a:t>
            </a:r>
          </a:p>
          <a:p>
            <a:pPr marL="0" indent="0" algn="ctr">
              <a:spcBef>
                <a:spcPts val="1200"/>
              </a:spcBef>
              <a:buNone/>
            </a:pPr>
            <a:r>
              <a:rPr lang="it-IT" sz="2000" dirty="0"/>
              <a:t>Diaz, M.C. (</a:t>
            </a:r>
            <a:r>
              <a:rPr lang="it-IT" sz="2000" dirty="0" smtClean="0"/>
              <a:t>2007) </a:t>
            </a:r>
            <a:r>
              <a:rPr lang="it-IT" sz="2000" dirty="0" smtClean="0">
                <a:solidFill>
                  <a:srgbClr val="A08BD6"/>
                </a:solidFill>
              </a:rPr>
              <a:t>ó</a:t>
            </a:r>
            <a:r>
              <a:rPr lang="it-IT" sz="2000" dirty="0"/>
              <a:t> </a:t>
            </a:r>
            <a:r>
              <a:rPr lang="it-IT" sz="2000" dirty="0" smtClean="0"/>
              <a:t>Díaz</a:t>
            </a:r>
            <a:r>
              <a:rPr lang="it-IT" sz="2000" dirty="0"/>
              <a:t>, A. (2007</a:t>
            </a:r>
            <a:r>
              <a:rPr lang="it-IT" sz="2000" dirty="0" smtClean="0"/>
              <a:t>)</a:t>
            </a:r>
            <a:endParaRPr lang="it-IT" sz="2000" dirty="0"/>
          </a:p>
        </p:txBody>
      </p:sp>
      <p:sp>
        <p:nvSpPr>
          <p:cNvPr id="4" name="3 CuadroTexto"/>
          <p:cNvSpPr txBox="1"/>
          <p:nvPr/>
        </p:nvSpPr>
        <p:spPr>
          <a:xfrm>
            <a:off x="6533322" y="6329594"/>
            <a:ext cx="2610678" cy="369332"/>
          </a:xfrm>
          <a:prstGeom prst="rect">
            <a:avLst/>
          </a:prstGeom>
          <a:noFill/>
        </p:spPr>
        <p:txBody>
          <a:bodyPr wrap="square" rtlCol="0">
            <a:spAutoFit/>
          </a:bodyPr>
          <a:lstStyle/>
          <a:p>
            <a:r>
              <a:rPr lang="es-MX" dirty="0" smtClean="0"/>
              <a:t>Rojas  (2015)</a:t>
            </a:r>
            <a:endParaRPr lang="es-MX" dirty="0"/>
          </a:p>
        </p:txBody>
      </p:sp>
    </p:spTree>
    <p:extLst>
      <p:ext uri="{BB962C8B-B14F-4D97-AF65-F5344CB8AC3E}">
        <p14:creationId xmlns:p14="http://schemas.microsoft.com/office/powerpoint/2010/main" val="21780241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0330" y="516835"/>
            <a:ext cx="8163340" cy="5534341"/>
          </a:xfrm>
        </p:spPr>
        <p:txBody>
          <a:bodyPr>
            <a:normAutofit fontScale="92500" lnSpcReduction="10000"/>
          </a:bodyPr>
          <a:lstStyle/>
          <a:p>
            <a:r>
              <a:rPr lang="es-ES_tradnl" b="1" dirty="0"/>
              <a:t>Cuando cite un trabajo de tres a cinco autores en la primera cita debe colocar todos los apellidos de los autores, en las citas subsecuentes coloque el primer autor y la sigla </a:t>
            </a:r>
            <a:r>
              <a:rPr lang="es-ES" b="1" dirty="0"/>
              <a:t>et al.</a:t>
            </a:r>
          </a:p>
          <a:p>
            <a:pPr marL="0" indent="0" algn="ctr">
              <a:buNone/>
            </a:pPr>
            <a:r>
              <a:rPr lang="es-ES_tradnl" dirty="0">
                <a:solidFill>
                  <a:srgbClr val="A08BD6"/>
                </a:solidFill>
              </a:rPr>
              <a:t>Primera cita </a:t>
            </a:r>
            <a:r>
              <a:rPr lang="es-ES_tradnl" dirty="0"/>
              <a:t>(</a:t>
            </a:r>
            <a:r>
              <a:rPr lang="es-ES_tradnl" dirty="0" err="1"/>
              <a:t>Marquez</a:t>
            </a:r>
            <a:r>
              <a:rPr lang="es-ES_tradnl" dirty="0"/>
              <a:t> Vidal, </a:t>
            </a:r>
            <a:r>
              <a:rPr lang="es-ES_tradnl" dirty="0" err="1"/>
              <a:t>Pérez</a:t>
            </a:r>
            <a:r>
              <a:rPr lang="es-ES_tradnl" dirty="0"/>
              <a:t> </a:t>
            </a:r>
            <a:r>
              <a:rPr lang="es-ES_tradnl" dirty="0" err="1"/>
              <a:t>Rodriguez</a:t>
            </a:r>
            <a:r>
              <a:rPr lang="es-ES_tradnl" dirty="0"/>
              <a:t>, </a:t>
            </a:r>
            <a:r>
              <a:rPr lang="es-ES_tradnl" dirty="0" err="1"/>
              <a:t>Rincon</a:t>
            </a:r>
            <a:r>
              <a:rPr lang="es-ES_tradnl" dirty="0"/>
              <a:t> </a:t>
            </a:r>
            <a:r>
              <a:rPr lang="es-ES_tradnl" dirty="0" err="1"/>
              <a:t>Páez</a:t>
            </a:r>
            <a:r>
              <a:rPr lang="es-ES_tradnl" dirty="0"/>
              <a:t>, Zambrano </a:t>
            </a:r>
            <a:r>
              <a:rPr lang="es-ES_tradnl" dirty="0" err="1"/>
              <a:t>Ortíz</a:t>
            </a:r>
            <a:r>
              <a:rPr lang="es-ES_tradnl" dirty="0"/>
              <a:t>, 2014) </a:t>
            </a:r>
          </a:p>
          <a:p>
            <a:pPr marL="0" indent="0" algn="ctr">
              <a:buNone/>
            </a:pPr>
            <a:r>
              <a:rPr lang="es-ES_tradnl" dirty="0">
                <a:solidFill>
                  <a:srgbClr val="A08BD6"/>
                </a:solidFill>
              </a:rPr>
              <a:t>Cita subsecuente</a:t>
            </a:r>
            <a:r>
              <a:rPr lang="es-ES_tradnl" dirty="0"/>
              <a:t>  </a:t>
            </a:r>
            <a:r>
              <a:rPr lang="fr-FR" dirty="0"/>
              <a:t>(Marquez Vidal, et al., 2014) </a:t>
            </a:r>
          </a:p>
          <a:p>
            <a:r>
              <a:rPr lang="es-ES_tradnl" b="1" dirty="0"/>
              <a:t>Para los autores corporativos, se debe utilizar su nombre completo. </a:t>
            </a:r>
          </a:p>
          <a:p>
            <a:pPr marL="0" indent="0" algn="ctr">
              <a:buNone/>
            </a:pPr>
            <a:r>
              <a:rPr lang="es-ES_tradnl" dirty="0"/>
              <a:t>Universidad Externado de Colombia (2014)  </a:t>
            </a:r>
            <a:r>
              <a:rPr lang="es-ES_tradnl" dirty="0">
                <a:solidFill>
                  <a:srgbClr val="A08BD6"/>
                </a:solidFill>
              </a:rPr>
              <a:t>ó </a:t>
            </a:r>
            <a:r>
              <a:rPr lang="es-ES_tradnl" dirty="0"/>
              <a:t>(Universidad Externado de Colombia, 2014) </a:t>
            </a:r>
          </a:p>
          <a:p>
            <a:pPr marL="0" indent="0">
              <a:buNone/>
            </a:pPr>
            <a:endParaRPr lang="es-ES_tradnl" b="1" dirty="0"/>
          </a:p>
          <a:p>
            <a:endParaRPr lang="fr-FR" dirty="0"/>
          </a:p>
          <a:p>
            <a:endParaRPr lang="fr-FR" dirty="0"/>
          </a:p>
          <a:p>
            <a:endParaRPr lang="fr-FR" dirty="0"/>
          </a:p>
          <a:p>
            <a:endParaRPr lang="es-ES_tradnl" dirty="0"/>
          </a:p>
          <a:p>
            <a:endParaRPr lang="es-ES_tradnl" dirty="0">
              <a:solidFill>
                <a:srgbClr val="A08BD6"/>
              </a:solidFill>
            </a:endParaRPr>
          </a:p>
          <a:p>
            <a:endParaRPr lang="es-ES_tradnl" dirty="0"/>
          </a:p>
        </p:txBody>
      </p:sp>
      <p:sp>
        <p:nvSpPr>
          <p:cNvPr id="4" name="3 CuadroTexto"/>
          <p:cNvSpPr txBox="1"/>
          <p:nvPr/>
        </p:nvSpPr>
        <p:spPr>
          <a:xfrm>
            <a:off x="6652592" y="6361043"/>
            <a:ext cx="2610678" cy="369332"/>
          </a:xfrm>
          <a:prstGeom prst="rect">
            <a:avLst/>
          </a:prstGeom>
          <a:noFill/>
        </p:spPr>
        <p:txBody>
          <a:bodyPr wrap="square" rtlCol="0">
            <a:spAutoFit/>
          </a:bodyPr>
          <a:lstStyle/>
          <a:p>
            <a:r>
              <a:rPr lang="es-MX" dirty="0" smtClean="0"/>
              <a:t>-Rojas (2015)</a:t>
            </a:r>
            <a:endParaRPr lang="es-MX" dirty="0"/>
          </a:p>
        </p:txBody>
      </p:sp>
    </p:spTree>
    <p:extLst>
      <p:ext uri="{BB962C8B-B14F-4D97-AF65-F5344CB8AC3E}">
        <p14:creationId xmlns:p14="http://schemas.microsoft.com/office/powerpoint/2010/main" val="2270272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9843" y="1444487"/>
            <a:ext cx="8150087" cy="4903304"/>
          </a:xfrm>
        </p:spPr>
        <p:txBody>
          <a:bodyPr>
            <a:normAutofit/>
          </a:bodyPr>
          <a:lstStyle/>
          <a:p>
            <a:pPr algn="just"/>
            <a:r>
              <a:rPr lang="es-ES_tradnl" b="1" dirty="0"/>
              <a:t>Si el grupo es identificado por unas siglas, estas deben ir junto al nombre completo en la primera cita del texto, en las citas subsecuentes puede utilizarse solo las siglas. En la referencia debe ir el nombre completo. </a:t>
            </a:r>
          </a:p>
          <a:p>
            <a:pPr marL="0" indent="0" algn="ctr">
              <a:buNone/>
            </a:pPr>
            <a:r>
              <a:rPr lang="es-ES_tradnl" dirty="0" err="1"/>
              <a:t>Organización</a:t>
            </a:r>
            <a:r>
              <a:rPr lang="es-ES_tradnl" dirty="0"/>
              <a:t> Mundial de la Salud (OMS, 2014) </a:t>
            </a:r>
            <a:r>
              <a:rPr lang="es-ES_tradnl" dirty="0">
                <a:solidFill>
                  <a:srgbClr val="A08BD6"/>
                </a:solidFill>
              </a:rPr>
              <a:t>ó</a:t>
            </a:r>
            <a:r>
              <a:rPr lang="es-ES_tradnl" dirty="0"/>
              <a:t> (</a:t>
            </a:r>
            <a:r>
              <a:rPr lang="es-ES_tradnl" dirty="0" err="1"/>
              <a:t>Organización</a:t>
            </a:r>
            <a:r>
              <a:rPr lang="es-ES_tradnl" dirty="0"/>
              <a:t> Mundial de la Salud [OMS], 2014) </a:t>
            </a:r>
          </a:p>
        </p:txBody>
      </p:sp>
    </p:spTree>
    <p:extLst>
      <p:ext uri="{BB962C8B-B14F-4D97-AF65-F5344CB8AC3E}">
        <p14:creationId xmlns:p14="http://schemas.microsoft.com/office/powerpoint/2010/main" val="40444703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1362" y="106045"/>
            <a:ext cx="8524252" cy="583071"/>
          </a:xfrm>
        </p:spPr>
        <p:txBody>
          <a:bodyPr/>
          <a:lstStyle/>
          <a:p>
            <a:r>
              <a:rPr lang="pt-BR" sz="3000" dirty="0"/>
              <a:t>¿CÓMO CITAR</a:t>
            </a:r>
            <a:r>
              <a:rPr lang="pt-BR" sz="3000" dirty="0" smtClean="0"/>
              <a:t>?:     PAGINACIÓN</a:t>
            </a:r>
            <a:endParaRPr lang="es-ES" sz="3000" dirty="0"/>
          </a:p>
        </p:txBody>
      </p:sp>
      <p:sp>
        <p:nvSpPr>
          <p:cNvPr id="3" name="Marcador de contenido 2"/>
          <p:cNvSpPr>
            <a:spLocks noGrp="1"/>
          </p:cNvSpPr>
          <p:nvPr>
            <p:ph idx="1"/>
          </p:nvPr>
        </p:nvSpPr>
        <p:spPr>
          <a:xfrm>
            <a:off x="516836" y="1061098"/>
            <a:ext cx="8309113" cy="5514233"/>
          </a:xfrm>
        </p:spPr>
        <p:txBody>
          <a:bodyPr>
            <a:normAutofit fontScale="47500" lnSpcReduction="20000"/>
          </a:bodyPr>
          <a:lstStyle/>
          <a:p>
            <a:pPr>
              <a:lnSpc>
                <a:spcPct val="120000"/>
              </a:lnSpc>
              <a:spcBef>
                <a:spcPts val="600"/>
              </a:spcBef>
            </a:pPr>
            <a:r>
              <a:rPr lang="es-ES_tradnl" sz="4400" dirty="0"/>
              <a:t>Las </a:t>
            </a:r>
            <a:r>
              <a:rPr lang="es-ES_tradnl" sz="4400" dirty="0" smtClean="0"/>
              <a:t>páginas </a:t>
            </a:r>
            <a:r>
              <a:rPr lang="es-ES_tradnl" sz="4400" dirty="0"/>
              <a:t>de una cita se deben referenciar siempre en las citas directas utilizando las siguientes abreviaciones: </a:t>
            </a:r>
          </a:p>
          <a:p>
            <a:pPr marL="0" indent="0" algn="ctr">
              <a:lnSpc>
                <a:spcPct val="120000"/>
              </a:lnSpc>
              <a:spcBef>
                <a:spcPts val="600"/>
              </a:spcBef>
              <a:buNone/>
            </a:pPr>
            <a:r>
              <a:rPr lang="es-ES" sz="4400" dirty="0">
                <a:solidFill>
                  <a:srgbClr val="A08BD6"/>
                </a:solidFill>
              </a:rPr>
              <a:t>P</a:t>
            </a:r>
            <a:r>
              <a:rPr lang="es-ES_tradnl" sz="4400" dirty="0">
                <a:solidFill>
                  <a:srgbClr val="A08BD6"/>
                </a:solidFill>
              </a:rPr>
              <a:t>.</a:t>
            </a:r>
          </a:p>
          <a:p>
            <a:pPr>
              <a:lnSpc>
                <a:spcPct val="120000"/>
              </a:lnSpc>
              <a:spcBef>
                <a:spcPts val="600"/>
              </a:spcBef>
            </a:pPr>
            <a:r>
              <a:rPr lang="es-ES_tradnl" sz="4400" dirty="0"/>
              <a:t>Si la cita está en una sola </a:t>
            </a:r>
            <a:r>
              <a:rPr lang="es-ES_tradnl" sz="4400" dirty="0" smtClean="0"/>
              <a:t>página </a:t>
            </a:r>
            <a:endParaRPr lang="es-ES_tradnl" sz="4400" dirty="0"/>
          </a:p>
          <a:p>
            <a:pPr marL="0" indent="0" algn="ctr">
              <a:lnSpc>
                <a:spcPct val="120000"/>
              </a:lnSpc>
              <a:spcBef>
                <a:spcPts val="600"/>
              </a:spcBef>
              <a:buNone/>
            </a:pPr>
            <a:r>
              <a:rPr lang="es-ES_tradnl" sz="4400" dirty="0"/>
              <a:t>(Gil, 2003, p. 149) </a:t>
            </a:r>
            <a:endParaRPr lang="es-ES_tradnl" sz="4400" dirty="0">
              <a:solidFill>
                <a:srgbClr val="A08BD6"/>
              </a:solidFill>
            </a:endParaRPr>
          </a:p>
          <a:p>
            <a:pPr>
              <a:lnSpc>
                <a:spcPct val="120000"/>
              </a:lnSpc>
              <a:spcBef>
                <a:spcPts val="600"/>
              </a:spcBef>
            </a:pPr>
            <a:r>
              <a:rPr lang="es-ES_tradnl" sz="4400" dirty="0"/>
              <a:t>Si la cita está en dos o </a:t>
            </a:r>
            <a:r>
              <a:rPr lang="es-ES_tradnl" sz="4400" dirty="0" smtClean="0"/>
              <a:t>más páginas, </a:t>
            </a:r>
            <a:r>
              <a:rPr lang="es-ES_tradnl" sz="4400" dirty="0"/>
              <a:t>se indica la primera y la </a:t>
            </a:r>
            <a:r>
              <a:rPr lang="es-ES_tradnl" sz="4400" dirty="0" smtClean="0"/>
              <a:t>última </a:t>
            </a:r>
            <a:r>
              <a:rPr lang="es-ES_tradnl" sz="4400" dirty="0"/>
              <a:t>separadas por un </a:t>
            </a:r>
            <a:r>
              <a:rPr lang="es-ES_tradnl" sz="4400" dirty="0" smtClean="0"/>
              <a:t>guion </a:t>
            </a:r>
            <a:endParaRPr lang="es-ES_tradnl" sz="4400" dirty="0"/>
          </a:p>
          <a:p>
            <a:pPr marL="0" indent="0" algn="ctr">
              <a:lnSpc>
                <a:spcPct val="120000"/>
              </a:lnSpc>
              <a:spcBef>
                <a:spcPts val="600"/>
              </a:spcBef>
              <a:buNone/>
            </a:pPr>
            <a:r>
              <a:rPr lang="es-ES_tradnl" sz="4400" dirty="0">
                <a:solidFill>
                  <a:srgbClr val="A08BD6"/>
                </a:solidFill>
              </a:rPr>
              <a:t>pp.</a:t>
            </a:r>
          </a:p>
          <a:p>
            <a:pPr marL="0" indent="0" algn="ctr">
              <a:lnSpc>
                <a:spcPct val="120000"/>
              </a:lnSpc>
              <a:spcBef>
                <a:spcPts val="600"/>
              </a:spcBef>
              <a:buNone/>
            </a:pPr>
            <a:r>
              <a:rPr lang="es-ES_tradnl" sz="4400" dirty="0"/>
              <a:t>(Gil, 2003, pp. 151-152) </a:t>
            </a:r>
          </a:p>
          <a:p>
            <a:pPr>
              <a:lnSpc>
                <a:spcPct val="120000"/>
              </a:lnSpc>
              <a:spcBef>
                <a:spcPts val="600"/>
              </a:spcBef>
            </a:pPr>
            <a:r>
              <a:rPr lang="es-ES_tradnl" sz="4400" dirty="0"/>
              <a:t>Si el texto no tiene </a:t>
            </a:r>
            <a:r>
              <a:rPr lang="es-ES_tradnl" sz="4400" dirty="0" smtClean="0"/>
              <a:t>paginación </a:t>
            </a:r>
            <a:r>
              <a:rPr lang="es-ES_tradnl" sz="4400" dirty="0"/>
              <a:t>o es una </a:t>
            </a:r>
            <a:r>
              <a:rPr lang="es-ES_tradnl" sz="4400" dirty="0" smtClean="0"/>
              <a:t>página </a:t>
            </a:r>
            <a:r>
              <a:rPr lang="es-ES_tradnl" sz="4400" dirty="0"/>
              <a:t>web. Se cuenta el </a:t>
            </a:r>
            <a:r>
              <a:rPr lang="es-ES_tradnl" sz="4400" dirty="0" smtClean="0"/>
              <a:t>número </a:t>
            </a:r>
            <a:r>
              <a:rPr lang="es-ES_tradnl" sz="4400" dirty="0"/>
              <a:t>de </a:t>
            </a:r>
            <a:r>
              <a:rPr lang="es-ES_tradnl" sz="4400" dirty="0" smtClean="0"/>
              <a:t>párrafo </a:t>
            </a:r>
            <a:r>
              <a:rPr lang="es-ES_tradnl" sz="4400" dirty="0"/>
              <a:t>al que corresponde la cita. </a:t>
            </a:r>
          </a:p>
          <a:p>
            <a:pPr marL="0" indent="0" algn="ctr">
              <a:lnSpc>
                <a:spcPct val="120000"/>
              </a:lnSpc>
              <a:spcBef>
                <a:spcPts val="600"/>
              </a:spcBef>
              <a:buNone/>
            </a:pPr>
            <a:r>
              <a:rPr lang="es-ES" sz="4400" dirty="0" err="1">
                <a:solidFill>
                  <a:srgbClr val="A08BD6"/>
                </a:solidFill>
              </a:rPr>
              <a:t>párr</a:t>
            </a:r>
            <a:r>
              <a:rPr lang="es-ES" sz="4400" dirty="0">
                <a:solidFill>
                  <a:srgbClr val="A08BD6"/>
                </a:solidFill>
              </a:rPr>
              <a:t>. </a:t>
            </a:r>
          </a:p>
          <a:p>
            <a:pPr marL="0" indent="0" algn="ctr">
              <a:lnSpc>
                <a:spcPct val="120000"/>
              </a:lnSpc>
              <a:spcBef>
                <a:spcPts val="600"/>
              </a:spcBef>
              <a:buNone/>
            </a:pPr>
            <a:r>
              <a:rPr lang="es-ES_tradnl" sz="4400" dirty="0"/>
              <a:t>(</a:t>
            </a:r>
            <a:r>
              <a:rPr lang="es-ES_tradnl" sz="4400" dirty="0" err="1"/>
              <a:t>Piscitelli</a:t>
            </a:r>
            <a:r>
              <a:rPr lang="es-ES_tradnl" sz="4400" dirty="0"/>
              <a:t>, 2014, </a:t>
            </a:r>
            <a:r>
              <a:rPr lang="es-ES_tradnl" sz="4400" dirty="0" err="1"/>
              <a:t>párr</a:t>
            </a:r>
            <a:r>
              <a:rPr lang="es-ES_tradnl" sz="4400" dirty="0"/>
              <a:t>. 4) </a:t>
            </a:r>
          </a:p>
          <a:p>
            <a:endParaRPr lang="es-ES_tradnl" b="1" dirty="0"/>
          </a:p>
          <a:p>
            <a:pPr marL="0" indent="0" algn="ctr">
              <a:buNone/>
            </a:pPr>
            <a:endParaRPr lang="es-ES_tradnl" dirty="0"/>
          </a:p>
          <a:p>
            <a:pPr marL="0" indent="0" algn="ctr">
              <a:buNone/>
            </a:pPr>
            <a:endParaRPr lang="es-ES_tradnl" dirty="0"/>
          </a:p>
          <a:p>
            <a:endParaRPr lang="es-ES" dirty="0"/>
          </a:p>
        </p:txBody>
      </p:sp>
    </p:spTree>
    <p:extLst>
      <p:ext uri="{BB962C8B-B14F-4D97-AF65-F5344CB8AC3E}">
        <p14:creationId xmlns:p14="http://schemas.microsoft.com/office/powerpoint/2010/main" val="3224255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6226" y="40342"/>
            <a:ext cx="7570787" cy="662024"/>
          </a:xfrm>
        </p:spPr>
        <p:txBody>
          <a:bodyPr/>
          <a:lstStyle/>
          <a:p>
            <a:r>
              <a:rPr lang="es-MX" sz="3000" dirty="0" smtClean="0"/>
              <a:t>Guión explicativo para el uso del material 	</a:t>
            </a:r>
            <a:endParaRPr lang="es-MX" sz="3000" dirty="0"/>
          </a:p>
        </p:txBody>
      </p:sp>
      <p:sp>
        <p:nvSpPr>
          <p:cNvPr id="3" name="2 Marcador de contenido"/>
          <p:cNvSpPr>
            <a:spLocks noGrp="1"/>
          </p:cNvSpPr>
          <p:nvPr>
            <p:ph sz="quarter" idx="1"/>
          </p:nvPr>
        </p:nvSpPr>
        <p:spPr>
          <a:xfrm>
            <a:off x="331304" y="1417983"/>
            <a:ext cx="8455709" cy="4582785"/>
          </a:xfrm>
        </p:spPr>
        <p:txBody>
          <a:bodyPr>
            <a:normAutofit/>
          </a:bodyPr>
          <a:lstStyle/>
          <a:p>
            <a:pPr algn="just"/>
            <a:r>
              <a:rPr lang="es-MX" dirty="0" smtClean="0"/>
              <a:t>El presente material ha sido elaborado para apoyar el curso de la unidad de </a:t>
            </a:r>
            <a:r>
              <a:rPr lang="es-MX" dirty="0" smtClean="0"/>
              <a:t>aprendizaje: Metodología de la Investigación que </a:t>
            </a:r>
            <a:r>
              <a:rPr lang="es-MX" dirty="0" smtClean="0"/>
              <a:t>se imparte en la Facultad de Contaduría y Administración a los estudiantes de la </a:t>
            </a:r>
            <a:r>
              <a:rPr lang="es-MX" dirty="0" smtClean="0">
                <a:solidFill>
                  <a:schemeClr val="tx1"/>
                </a:solidFill>
              </a:rPr>
              <a:t>Licenciatura en Administración, las diapositivas que aquí se presentan corresponden a la unidad de competencia IV: </a:t>
            </a:r>
            <a:r>
              <a:rPr lang="es-MX" dirty="0" smtClean="0">
                <a:solidFill>
                  <a:schemeClr val="tx1"/>
                </a:solidFill>
              </a:rPr>
              <a:t>La investigación documental, para </a:t>
            </a:r>
            <a:r>
              <a:rPr lang="es-MX" dirty="0" smtClean="0">
                <a:solidFill>
                  <a:schemeClr val="tx1"/>
                </a:solidFill>
              </a:rPr>
              <a:t>lo cual  es indispensable conocer temas de cómo citar, cómo prevenir el plagio, derechos de </a:t>
            </a:r>
            <a:r>
              <a:rPr lang="es-MX" dirty="0" smtClean="0">
                <a:solidFill>
                  <a:schemeClr val="tx1"/>
                </a:solidFill>
              </a:rPr>
              <a:t>autor, </a:t>
            </a:r>
            <a:r>
              <a:rPr lang="es-MX" dirty="0" smtClean="0">
                <a:solidFill>
                  <a:schemeClr val="tx1"/>
                </a:solidFill>
              </a:rPr>
              <a:t>etc.</a:t>
            </a:r>
            <a:endParaRPr lang="es-MX" dirty="0">
              <a:solidFill>
                <a:srgbClr val="FF0000"/>
              </a:solidFill>
            </a:endParaRPr>
          </a:p>
        </p:txBody>
      </p:sp>
      <p:sp>
        <p:nvSpPr>
          <p:cNvPr id="8" name="5 Marcador de pie de página"/>
          <p:cNvSpPr>
            <a:spLocks noGrp="1"/>
          </p:cNvSpPr>
          <p:nvPr>
            <p:ph type="ftr" sz="quarter" idx="4294967295"/>
          </p:nvPr>
        </p:nvSpPr>
        <p:spPr>
          <a:xfrm>
            <a:off x="4786314" y="6000768"/>
            <a:ext cx="3200400" cy="365760"/>
          </a:xfrm>
          <a:prstGeom prst="rect">
            <a:avLst/>
          </a:prstGeom>
        </p:spPr>
        <p:txBody>
          <a:bodyPr/>
          <a:lstStyle/>
          <a:p>
            <a:r>
              <a:rPr lang="es-MX" sz="1800" dirty="0" smtClean="0"/>
              <a:t>María del Rocío Gómez Díaz</a:t>
            </a:r>
            <a:endParaRPr lang="es-MX" sz="1800" dirty="0"/>
          </a:p>
        </p:txBody>
      </p:sp>
    </p:spTree>
    <p:extLst>
      <p:ext uri="{BB962C8B-B14F-4D97-AF65-F5344CB8AC3E}">
        <p14:creationId xmlns:p14="http://schemas.microsoft.com/office/powerpoint/2010/main" val="1613325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 y="40342"/>
            <a:ext cx="8801100" cy="953572"/>
          </a:xfrm>
        </p:spPr>
        <p:txBody>
          <a:bodyPr/>
          <a:lstStyle/>
          <a:p>
            <a:pPr>
              <a:lnSpc>
                <a:spcPct val="100000"/>
              </a:lnSpc>
            </a:pPr>
            <a:r>
              <a:rPr lang="es-ES" sz="3000" dirty="0"/>
              <a:t>CITA </a:t>
            </a:r>
            <a:r>
              <a:rPr lang="es-ES" sz="3000" dirty="0" smtClean="0"/>
              <a:t>DIRECTA</a:t>
            </a:r>
            <a:br>
              <a:rPr lang="es-ES" sz="3000" dirty="0" smtClean="0"/>
            </a:br>
            <a:r>
              <a:rPr lang="es-ES" sz="3000" dirty="0" smtClean="0"/>
              <a:t>MENOS </a:t>
            </a:r>
            <a:r>
              <a:rPr lang="es-ES" sz="3000" dirty="0"/>
              <a:t>DE 40 </a:t>
            </a:r>
            <a:r>
              <a:rPr lang="es-ES" sz="3000" dirty="0" smtClean="0"/>
              <a:t>PALABRAS</a:t>
            </a:r>
            <a:endParaRPr lang="es-ES" sz="3000" dirty="0"/>
          </a:p>
        </p:txBody>
      </p:sp>
      <p:sp>
        <p:nvSpPr>
          <p:cNvPr id="3" name="Marcador de contenido 2"/>
          <p:cNvSpPr>
            <a:spLocks noGrp="1"/>
          </p:cNvSpPr>
          <p:nvPr>
            <p:ph idx="1"/>
          </p:nvPr>
        </p:nvSpPr>
        <p:spPr>
          <a:xfrm>
            <a:off x="318052" y="1452282"/>
            <a:ext cx="8666922" cy="4021323"/>
          </a:xfrm>
        </p:spPr>
        <p:txBody>
          <a:bodyPr>
            <a:normAutofit/>
          </a:bodyPr>
          <a:lstStyle/>
          <a:p>
            <a:pPr algn="just"/>
            <a:r>
              <a:rPr lang="es-ES_tradnl" sz="2400" b="1" dirty="0"/>
              <a:t>Si quiere resaltar el autor que va a citar en una cita directa de menos de 40 palabras debe incluirla en el texto entre comillas, </a:t>
            </a:r>
            <a:r>
              <a:rPr lang="es-ES_tradnl" sz="2400" b="1" dirty="0" err="1"/>
              <a:t>asi</a:t>
            </a:r>
            <a:r>
              <a:rPr lang="es-ES_tradnl" sz="2400" b="1" dirty="0"/>
              <a:t>́: </a:t>
            </a:r>
          </a:p>
          <a:p>
            <a:pPr marL="0" indent="0" algn="ctr">
              <a:buNone/>
            </a:pPr>
            <a:r>
              <a:rPr lang="es-ES_tradnl" sz="2400" dirty="0">
                <a:solidFill>
                  <a:srgbClr val="A08BD6"/>
                </a:solidFill>
              </a:rPr>
              <a:t>Texto Autor(es) (</a:t>
            </a:r>
            <a:r>
              <a:rPr lang="es-ES_tradnl" sz="2400" dirty="0" err="1">
                <a:solidFill>
                  <a:srgbClr val="A08BD6"/>
                </a:solidFill>
              </a:rPr>
              <a:t>año</a:t>
            </a:r>
            <a:r>
              <a:rPr lang="es-ES_tradnl" sz="2400" dirty="0">
                <a:solidFill>
                  <a:srgbClr val="A08BD6"/>
                </a:solidFill>
              </a:rPr>
              <a:t>), " texto" (p. &lt;</a:t>
            </a:r>
            <a:r>
              <a:rPr lang="es-ES_tradnl" sz="2400" dirty="0" err="1">
                <a:solidFill>
                  <a:srgbClr val="A08BD6"/>
                </a:solidFill>
              </a:rPr>
              <a:t>páginas</a:t>
            </a:r>
            <a:r>
              <a:rPr lang="es-ES_tradnl" sz="2400" dirty="0">
                <a:solidFill>
                  <a:srgbClr val="A08BD6"/>
                </a:solidFill>
              </a:rPr>
              <a:t> donde se encuentra el texto&gt;). </a:t>
            </a:r>
          </a:p>
          <a:p>
            <a:pPr marL="0" indent="0" algn="ctr">
              <a:buNone/>
            </a:pPr>
            <a:r>
              <a:rPr lang="es-ES_tradnl" sz="2400" dirty="0"/>
              <a:t>Como lo menciona </a:t>
            </a:r>
            <a:r>
              <a:rPr lang="es-ES_tradnl" sz="2400" dirty="0">
                <a:solidFill>
                  <a:srgbClr val="A08BD6"/>
                </a:solidFill>
              </a:rPr>
              <a:t>Corredor (2011)</a:t>
            </a:r>
            <a:r>
              <a:rPr lang="es-ES_tradnl" sz="2400" dirty="0"/>
              <a:t>, "el aumento en la cantidad y flexibilidad de los canales de </a:t>
            </a:r>
            <a:r>
              <a:rPr lang="es-ES_tradnl" sz="2400" dirty="0" err="1"/>
              <a:t>información</a:t>
            </a:r>
            <a:r>
              <a:rPr lang="es-ES_tradnl" sz="2400" dirty="0"/>
              <a:t> debilita la idea de cultura universal porque genera un aumento colateral de la </a:t>
            </a:r>
            <a:r>
              <a:rPr lang="es-ES_tradnl" sz="2400" dirty="0" err="1"/>
              <a:t>información</a:t>
            </a:r>
            <a:r>
              <a:rPr lang="es-ES_tradnl" sz="2400" dirty="0"/>
              <a:t> disponible" </a:t>
            </a:r>
            <a:r>
              <a:rPr lang="es-ES_tradnl" sz="2400" dirty="0">
                <a:solidFill>
                  <a:srgbClr val="A08BD6"/>
                </a:solidFill>
              </a:rPr>
              <a:t>(p. 53)</a:t>
            </a:r>
            <a:r>
              <a:rPr lang="es-ES_tradnl" sz="2400" dirty="0"/>
              <a:t>. </a:t>
            </a:r>
          </a:p>
          <a:p>
            <a:pPr algn="just"/>
            <a:endParaRPr lang="es-ES" sz="2400" dirty="0"/>
          </a:p>
        </p:txBody>
      </p:sp>
      <p:sp>
        <p:nvSpPr>
          <p:cNvPr id="4" name="Rectángulo 3"/>
          <p:cNvSpPr/>
          <p:nvPr/>
        </p:nvSpPr>
        <p:spPr>
          <a:xfrm>
            <a:off x="318052" y="5606128"/>
            <a:ext cx="8666922" cy="1035796"/>
          </a:xfrm>
          <a:prstGeom prst="rect">
            <a:avLst/>
          </a:prstGeom>
        </p:spPr>
        <p:txBody>
          <a:bodyPr wrap="square">
            <a:spAutoFit/>
          </a:bodyPr>
          <a:lstStyle/>
          <a:p>
            <a:pPr indent="140335" algn="ctr">
              <a:lnSpc>
                <a:spcPct val="112000"/>
              </a:lnSpc>
              <a:spcAft>
                <a:spcPts val="55"/>
              </a:spcAft>
            </a:pP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Citas tomadas de: Corredor, J. A. (2011). Mundo sin centro: Cultura, construcción de la identidad y cognición en la era digital. </a:t>
            </a:r>
            <a:r>
              <a:rPr lang="es-MX" i="1" dirty="0">
                <a:solidFill>
                  <a:srgbClr val="212121"/>
                </a:solidFill>
                <a:latin typeface="Calibri" panose="020F0502020204030204" pitchFamily="34" charset="0"/>
                <a:ea typeface="Calibri" panose="020F0502020204030204" pitchFamily="34" charset="0"/>
                <a:cs typeface="Calibri" panose="020F0502020204030204" pitchFamily="34" charset="0"/>
              </a:rPr>
              <a:t>Revista De Estudios Sociales,</a:t>
            </a: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 (40), 44-56. </a:t>
            </a:r>
            <a:r>
              <a:rPr lang="es-MX" dirty="0" err="1">
                <a:solidFill>
                  <a:srgbClr val="212121"/>
                </a:solidFill>
                <a:latin typeface="Calibri" panose="020F0502020204030204" pitchFamily="34" charset="0"/>
                <a:ea typeface="Calibri" panose="020F0502020204030204" pitchFamily="34" charset="0"/>
                <a:cs typeface="Calibri" panose="020F0502020204030204" pitchFamily="34" charset="0"/>
              </a:rPr>
              <a:t>Retrieved</a:t>
            </a:r>
            <a:endParaRPr lang="es-MX" sz="1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778510" indent="-1270" algn="ctr">
              <a:lnSpc>
                <a:spcPct val="112000"/>
              </a:lnSpc>
              <a:spcAft>
                <a:spcPts val="55"/>
              </a:spcAft>
            </a:pPr>
            <a:r>
              <a:rPr lang="es-MX" dirty="0" err="1">
                <a:solidFill>
                  <a:srgbClr val="212121"/>
                </a:solidFill>
                <a:latin typeface="Calibri" panose="020F0502020204030204" pitchFamily="34" charset="0"/>
                <a:ea typeface="Calibri" panose="020F0502020204030204" pitchFamily="34" charset="0"/>
                <a:cs typeface="Calibri" panose="020F0502020204030204" pitchFamily="34" charset="0"/>
              </a:rPr>
              <a:t>from</a:t>
            </a: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 http://search.proquest.com/docview/893714798?accountid=13250</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292475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3826" y="271182"/>
            <a:ext cx="8356324" cy="4289611"/>
          </a:xfrm>
        </p:spPr>
        <p:txBody>
          <a:bodyPr>
            <a:normAutofit fontScale="92500"/>
          </a:bodyPr>
          <a:lstStyle/>
          <a:p>
            <a:pPr algn="just"/>
            <a:r>
              <a:rPr lang="es-ES_tradnl" b="1" dirty="0" smtClean="0"/>
              <a:t>También </a:t>
            </a:r>
            <a:r>
              <a:rPr lang="es-ES_tradnl" b="1" dirty="0"/>
              <a:t>puede dejar la cita al final de un </a:t>
            </a:r>
            <a:r>
              <a:rPr lang="es-ES_tradnl" b="1" dirty="0" smtClean="0"/>
              <a:t>párrafo, </a:t>
            </a:r>
            <a:r>
              <a:rPr lang="es-ES_tradnl" b="1" dirty="0"/>
              <a:t>cuando quiere resaltar el texto citado, </a:t>
            </a:r>
            <a:r>
              <a:rPr lang="es-ES_tradnl" b="1" dirty="0" smtClean="0"/>
              <a:t>así́</a:t>
            </a:r>
            <a:r>
              <a:rPr lang="es-ES_tradnl" b="1" dirty="0"/>
              <a:t>: </a:t>
            </a:r>
          </a:p>
          <a:p>
            <a:pPr marL="0" indent="0" algn="ctr">
              <a:buNone/>
            </a:pPr>
            <a:r>
              <a:rPr lang="es-ES_tradnl" dirty="0">
                <a:solidFill>
                  <a:srgbClr val="A08BD6"/>
                </a:solidFill>
              </a:rPr>
              <a:t>Texto " texto" (Autor(es), </a:t>
            </a:r>
            <a:r>
              <a:rPr lang="es-MX" dirty="0" smtClean="0">
                <a:solidFill>
                  <a:srgbClr val="A08BD6"/>
                </a:solidFill>
              </a:rPr>
              <a:t>año</a:t>
            </a:r>
            <a:r>
              <a:rPr lang="es-ES_tradnl" dirty="0" smtClean="0">
                <a:solidFill>
                  <a:srgbClr val="A08BD6"/>
                </a:solidFill>
              </a:rPr>
              <a:t>, </a:t>
            </a:r>
            <a:r>
              <a:rPr lang="es-ES_tradnl" dirty="0">
                <a:solidFill>
                  <a:srgbClr val="A08BD6"/>
                </a:solidFill>
              </a:rPr>
              <a:t>p. </a:t>
            </a:r>
            <a:r>
              <a:rPr lang="es-ES_tradnl" dirty="0" smtClean="0">
                <a:solidFill>
                  <a:srgbClr val="A08BD6"/>
                </a:solidFill>
              </a:rPr>
              <a:t>&lt;paginas </a:t>
            </a:r>
            <a:r>
              <a:rPr lang="es-ES_tradnl" dirty="0">
                <a:solidFill>
                  <a:srgbClr val="A08BD6"/>
                </a:solidFill>
              </a:rPr>
              <a:t>donde se encuentra el texto&gt;). </a:t>
            </a:r>
          </a:p>
          <a:p>
            <a:pPr marL="0" indent="0" algn="ctr">
              <a:buNone/>
            </a:pPr>
            <a:r>
              <a:rPr lang="es-ES_tradnl" dirty="0"/>
              <a:t>Es por ello que se puede observar que "la </a:t>
            </a:r>
            <a:r>
              <a:rPr lang="es-MX" dirty="0" smtClean="0"/>
              <a:t>migración de la interacción cotidiana hacia espacios virtuales, como consecuencia de la paulatina pero constante reducción de los nichos que tradicionalmente habían cumplido este rol en el espacio físico" </a:t>
            </a:r>
            <a:r>
              <a:rPr lang="es-MX" dirty="0" smtClean="0">
                <a:solidFill>
                  <a:srgbClr val="A08BD6"/>
                </a:solidFill>
              </a:rPr>
              <a:t>(Corredor, 2011, pp. </a:t>
            </a:r>
            <a:r>
              <a:rPr lang="es-ES_tradnl" dirty="0" smtClean="0">
                <a:solidFill>
                  <a:srgbClr val="A08BD6"/>
                </a:solidFill>
              </a:rPr>
              <a:t>45-46</a:t>
            </a:r>
            <a:r>
              <a:rPr lang="es-ES_tradnl" dirty="0">
                <a:solidFill>
                  <a:srgbClr val="A08BD6"/>
                </a:solidFill>
              </a:rPr>
              <a:t>). </a:t>
            </a:r>
          </a:p>
          <a:p>
            <a:pPr algn="just"/>
            <a:endParaRPr lang="es-ES" dirty="0"/>
          </a:p>
        </p:txBody>
      </p:sp>
      <p:sp>
        <p:nvSpPr>
          <p:cNvPr id="4" name="Rectángulo 3"/>
          <p:cNvSpPr/>
          <p:nvPr/>
        </p:nvSpPr>
        <p:spPr>
          <a:xfrm>
            <a:off x="323850" y="5089224"/>
            <a:ext cx="8496300" cy="1035796"/>
          </a:xfrm>
          <a:prstGeom prst="rect">
            <a:avLst/>
          </a:prstGeom>
        </p:spPr>
        <p:txBody>
          <a:bodyPr wrap="square">
            <a:spAutoFit/>
          </a:bodyPr>
          <a:lstStyle/>
          <a:p>
            <a:pPr indent="140335" algn="ctr">
              <a:lnSpc>
                <a:spcPct val="112000"/>
              </a:lnSpc>
              <a:spcAft>
                <a:spcPts val="55"/>
              </a:spcAft>
            </a:pP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Citas tomadas de: Corredor, J. A. (2011). Mundo sin centro: Cultura, construcción de la identidad y cognición en la era digital. </a:t>
            </a:r>
            <a:r>
              <a:rPr lang="es-MX" i="1" dirty="0">
                <a:solidFill>
                  <a:srgbClr val="212121"/>
                </a:solidFill>
                <a:latin typeface="Calibri" panose="020F0502020204030204" pitchFamily="34" charset="0"/>
                <a:ea typeface="Calibri" panose="020F0502020204030204" pitchFamily="34" charset="0"/>
                <a:cs typeface="Calibri" panose="020F0502020204030204" pitchFamily="34" charset="0"/>
              </a:rPr>
              <a:t>Revista De Estudios Sociales,</a:t>
            </a: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 (40), 44-56. </a:t>
            </a:r>
            <a:r>
              <a:rPr lang="es-MX" dirty="0" err="1">
                <a:solidFill>
                  <a:srgbClr val="212121"/>
                </a:solidFill>
                <a:latin typeface="Calibri" panose="020F0502020204030204" pitchFamily="34" charset="0"/>
                <a:ea typeface="Calibri" panose="020F0502020204030204" pitchFamily="34" charset="0"/>
                <a:cs typeface="Calibri" panose="020F0502020204030204" pitchFamily="34" charset="0"/>
              </a:rPr>
              <a:t>Retrieved</a:t>
            </a:r>
            <a:endParaRPr lang="es-MX" sz="1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740410" indent="-1270" algn="ctr">
              <a:lnSpc>
                <a:spcPct val="112000"/>
              </a:lnSpc>
              <a:spcAft>
                <a:spcPts val="55"/>
              </a:spcAft>
            </a:pPr>
            <a:r>
              <a:rPr lang="es-MX" dirty="0" err="1">
                <a:solidFill>
                  <a:srgbClr val="212121"/>
                </a:solidFill>
                <a:latin typeface="Calibri" panose="020F0502020204030204" pitchFamily="34" charset="0"/>
                <a:ea typeface="Calibri" panose="020F0502020204030204" pitchFamily="34" charset="0"/>
                <a:cs typeface="Calibri" panose="020F0502020204030204" pitchFamily="34" charset="0"/>
              </a:rPr>
              <a:t>from</a:t>
            </a: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 http://search.proquest.com/docview/893714798?accountid=13250</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002173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162" y="159610"/>
            <a:ext cx="7570787" cy="874059"/>
          </a:xfrm>
        </p:spPr>
        <p:txBody>
          <a:bodyPr/>
          <a:lstStyle/>
          <a:p>
            <a:pPr>
              <a:lnSpc>
                <a:spcPct val="100000"/>
              </a:lnSpc>
            </a:pPr>
            <a:r>
              <a:rPr lang="es-MX" sz="3000" dirty="0"/>
              <a:t>CITA </a:t>
            </a:r>
            <a:r>
              <a:rPr lang="es-MX" sz="3000" dirty="0" smtClean="0"/>
              <a:t>DIRECTA</a:t>
            </a:r>
            <a:br>
              <a:rPr lang="es-MX" sz="3000" dirty="0" smtClean="0"/>
            </a:br>
            <a:r>
              <a:rPr lang="es-MX" sz="3000" dirty="0" smtClean="0"/>
              <a:t>MÁS </a:t>
            </a:r>
            <a:r>
              <a:rPr lang="es-MX" sz="3000" dirty="0"/>
              <a:t>DE 40 PALABRAS</a:t>
            </a:r>
          </a:p>
        </p:txBody>
      </p:sp>
      <p:sp>
        <p:nvSpPr>
          <p:cNvPr id="3" name="Marcador de contenido 2"/>
          <p:cNvSpPr>
            <a:spLocks noGrp="1"/>
          </p:cNvSpPr>
          <p:nvPr>
            <p:ph idx="1"/>
          </p:nvPr>
        </p:nvSpPr>
        <p:spPr>
          <a:xfrm>
            <a:off x="761839" y="1386023"/>
            <a:ext cx="8143621" cy="4091268"/>
          </a:xfrm>
        </p:spPr>
        <p:txBody>
          <a:bodyPr>
            <a:noAutofit/>
          </a:bodyPr>
          <a:lstStyle/>
          <a:p>
            <a:pPr algn="just">
              <a:spcBef>
                <a:spcPts val="600"/>
              </a:spcBef>
            </a:pPr>
            <a:r>
              <a:rPr lang="es-ES_tradnl" sz="2400" b="1" dirty="0"/>
              <a:t>Cuando hay una cita directa de </a:t>
            </a:r>
            <a:r>
              <a:rPr lang="es-ES_tradnl" sz="2400" b="1" dirty="0" smtClean="0"/>
              <a:t>más </a:t>
            </a:r>
            <a:r>
              <a:rPr lang="es-ES_tradnl" sz="2400" b="1" dirty="0"/>
              <a:t>de 40 palabras esta debe ir en un </a:t>
            </a:r>
            <a:r>
              <a:rPr lang="es-ES_tradnl" sz="2400" b="1" dirty="0" smtClean="0"/>
              <a:t>párrafo </a:t>
            </a:r>
            <a:r>
              <a:rPr lang="es-ES_tradnl" sz="2400" b="1" dirty="0"/>
              <a:t>aparte, sin comillas y con </a:t>
            </a:r>
            <a:r>
              <a:rPr lang="es-ES_tradnl" sz="2400" b="1" dirty="0" smtClean="0"/>
              <a:t>sangría así: </a:t>
            </a:r>
            <a:endParaRPr lang="es-ES_tradnl" sz="2400" b="1" dirty="0"/>
          </a:p>
          <a:p>
            <a:pPr marL="0" indent="0" algn="ctr">
              <a:spcBef>
                <a:spcPts val="600"/>
              </a:spcBef>
              <a:buNone/>
            </a:pPr>
            <a:r>
              <a:rPr lang="es-ES_tradnl" sz="2400" dirty="0" smtClean="0"/>
              <a:t>También </a:t>
            </a:r>
            <a:r>
              <a:rPr lang="es-ES_tradnl" sz="2400" dirty="0"/>
              <a:t>hay autores que resaltan que: </a:t>
            </a:r>
          </a:p>
          <a:p>
            <a:pPr marL="692150" lvl="2" indent="0" algn="just">
              <a:buNone/>
            </a:pPr>
            <a:r>
              <a:rPr lang="es-ES_tradnl" dirty="0"/>
              <a:t>Es claro que los medios digitales, en particular las redes sociales, han modificado la forma en que se producen la </a:t>
            </a:r>
            <a:r>
              <a:rPr lang="es-ES_tradnl" dirty="0" smtClean="0"/>
              <a:t>interacción </a:t>
            </a:r>
            <a:r>
              <a:rPr lang="es-ES_tradnl" dirty="0"/>
              <a:t>interpersonal y la </a:t>
            </a:r>
            <a:r>
              <a:rPr lang="es-ES_tradnl" dirty="0" smtClean="0"/>
              <a:t>expresión </a:t>
            </a:r>
            <a:r>
              <a:rPr lang="es-ES_tradnl" dirty="0"/>
              <a:t>de la identidad individual. La </a:t>
            </a:r>
            <a:r>
              <a:rPr lang="es-ES_tradnl" dirty="0" smtClean="0"/>
              <a:t>interacción </a:t>
            </a:r>
            <a:r>
              <a:rPr lang="es-ES_tradnl" dirty="0"/>
              <a:t>en las redes sociales tiene cuatro </a:t>
            </a:r>
            <a:r>
              <a:rPr lang="es-ES_tradnl" dirty="0" smtClean="0"/>
              <a:t>características básicas: </a:t>
            </a:r>
            <a:r>
              <a:rPr lang="es-ES_tradnl" dirty="0"/>
              <a:t>Persistencia, </a:t>
            </a:r>
            <a:r>
              <a:rPr lang="es-ES_tradnl" sz="2400" dirty="0" smtClean="0"/>
              <a:t>simultaneidad</a:t>
            </a:r>
            <a:r>
              <a:rPr lang="es-ES_tradnl" sz="2400" dirty="0"/>
              <a:t>, linkabilidad, y el hecho de que la narrativa interior es </a:t>
            </a:r>
            <a:r>
              <a:rPr lang="es-ES_tradnl" sz="2400" dirty="0" smtClean="0"/>
              <a:t>pública. </a:t>
            </a:r>
            <a:r>
              <a:rPr lang="es-ES_tradnl" sz="2400" dirty="0"/>
              <a:t>(Corredor, 2011, p. 47) </a:t>
            </a:r>
            <a:endParaRPr lang="es-ES_tradnl" sz="2400" dirty="0">
              <a:effectLst/>
            </a:endParaRPr>
          </a:p>
        </p:txBody>
      </p:sp>
      <p:sp>
        <p:nvSpPr>
          <p:cNvPr id="4" name="CuadroTexto 3"/>
          <p:cNvSpPr txBox="1"/>
          <p:nvPr/>
        </p:nvSpPr>
        <p:spPr>
          <a:xfrm>
            <a:off x="295739" y="4157418"/>
            <a:ext cx="879192" cy="646331"/>
          </a:xfrm>
          <a:prstGeom prst="rect">
            <a:avLst/>
          </a:prstGeom>
          <a:noFill/>
        </p:spPr>
        <p:txBody>
          <a:bodyPr wrap="none" rtlCol="0">
            <a:spAutoFit/>
          </a:bodyPr>
          <a:lstStyle/>
          <a:p>
            <a:pPr marL="0" lvl="2"/>
            <a:endParaRPr lang="es-ES" dirty="0"/>
          </a:p>
          <a:p>
            <a:pPr marL="0" lvl="2"/>
            <a:r>
              <a:rPr lang="es-ES" dirty="0"/>
              <a:t>2.54cm </a:t>
            </a:r>
          </a:p>
        </p:txBody>
      </p:sp>
      <p:grpSp>
        <p:nvGrpSpPr>
          <p:cNvPr id="5" name="Group 167260"/>
          <p:cNvGrpSpPr/>
          <p:nvPr/>
        </p:nvGrpSpPr>
        <p:grpSpPr>
          <a:xfrm>
            <a:off x="104546" y="3733199"/>
            <a:ext cx="1235074" cy="229871"/>
            <a:chOff x="0" y="0"/>
            <a:chExt cx="1235550" cy="230441"/>
          </a:xfrm>
        </p:grpSpPr>
        <p:pic>
          <p:nvPicPr>
            <p:cNvPr id="6" name="Picture 173508"/>
            <p:cNvPicPr/>
            <p:nvPr/>
          </p:nvPicPr>
          <p:blipFill>
            <a:blip r:embed="rId3"/>
            <a:stretch>
              <a:fillRect/>
            </a:stretch>
          </p:blipFill>
          <p:spPr>
            <a:xfrm>
              <a:off x="301067" y="75437"/>
              <a:ext cx="630936" cy="79248"/>
            </a:xfrm>
            <a:prstGeom prst="rect">
              <a:avLst/>
            </a:prstGeom>
          </p:spPr>
        </p:pic>
        <p:sp>
          <p:nvSpPr>
            <p:cNvPr id="7" name="Shape 11253"/>
            <p:cNvSpPr/>
            <p:nvPr/>
          </p:nvSpPr>
          <p:spPr>
            <a:xfrm>
              <a:off x="0" y="0"/>
              <a:ext cx="311793" cy="230441"/>
            </a:xfrm>
            <a:custGeom>
              <a:avLst/>
              <a:gdLst/>
              <a:ahLst/>
              <a:cxnLst/>
              <a:rect l="0" t="0" r="0" b="0"/>
              <a:pathLst>
                <a:path w="311793" h="230441">
                  <a:moveTo>
                    <a:pt x="185404" y="0"/>
                  </a:moveTo>
                  <a:cubicBezTo>
                    <a:pt x="189488" y="0"/>
                    <a:pt x="193571" y="1056"/>
                    <a:pt x="197220" y="3169"/>
                  </a:cubicBezTo>
                  <a:cubicBezTo>
                    <a:pt x="204525" y="7388"/>
                    <a:pt x="209038" y="15192"/>
                    <a:pt x="209038" y="23636"/>
                  </a:cubicBezTo>
                  <a:lnTo>
                    <a:pt x="209038" y="85522"/>
                  </a:lnTo>
                  <a:lnTo>
                    <a:pt x="280280" y="85522"/>
                  </a:lnTo>
                  <a:cubicBezTo>
                    <a:pt x="297684" y="85522"/>
                    <a:pt x="311793" y="99630"/>
                    <a:pt x="311793" y="117035"/>
                  </a:cubicBezTo>
                  <a:cubicBezTo>
                    <a:pt x="311793" y="134440"/>
                    <a:pt x="297684" y="148548"/>
                    <a:pt x="280280" y="148548"/>
                  </a:cubicBezTo>
                  <a:lnTo>
                    <a:pt x="209044" y="148548"/>
                  </a:lnTo>
                  <a:lnTo>
                    <a:pt x="209044" y="210439"/>
                  </a:lnTo>
                  <a:cubicBezTo>
                    <a:pt x="209044" y="214664"/>
                    <a:pt x="207915" y="218726"/>
                    <a:pt x="205874" y="222260"/>
                  </a:cubicBezTo>
                  <a:lnTo>
                    <a:pt x="197698" y="230441"/>
                  </a:lnTo>
                  <a:lnTo>
                    <a:pt x="172772" y="230441"/>
                  </a:lnTo>
                  <a:lnTo>
                    <a:pt x="11818" y="137513"/>
                  </a:lnTo>
                  <a:cubicBezTo>
                    <a:pt x="4514" y="133289"/>
                    <a:pt x="0" y="125479"/>
                    <a:pt x="0" y="117024"/>
                  </a:cubicBezTo>
                  <a:cubicBezTo>
                    <a:pt x="0" y="108585"/>
                    <a:pt x="4508" y="100781"/>
                    <a:pt x="11818" y="96562"/>
                  </a:cubicBezTo>
                  <a:lnTo>
                    <a:pt x="173584" y="3169"/>
                  </a:lnTo>
                  <a:cubicBezTo>
                    <a:pt x="177237" y="1056"/>
                    <a:pt x="181321" y="0"/>
                    <a:pt x="185404" y="0"/>
                  </a:cubicBezTo>
                  <a:close/>
                </a:path>
              </a:pathLst>
            </a:custGeom>
            <a:ln w="0" cap="flat">
              <a:miter lim="127000"/>
            </a:ln>
          </p:spPr>
          <p:style>
            <a:lnRef idx="0">
              <a:srgbClr val="000000">
                <a:alpha val="0"/>
              </a:srgbClr>
            </a:lnRef>
            <a:fillRef idx="1">
              <a:srgbClr val="009900"/>
            </a:fillRef>
            <a:effectRef idx="0">
              <a:scrgbClr r="0" g="0" b="0"/>
            </a:effectRef>
            <a:fontRef idx="none"/>
          </p:style>
          <p:txBody>
            <a:bodyPr/>
            <a:lstStyle/>
            <a:p>
              <a:endParaRPr lang="es-MX"/>
            </a:p>
          </p:txBody>
        </p:sp>
        <p:sp>
          <p:nvSpPr>
            <p:cNvPr id="8" name="Shape 11254"/>
            <p:cNvSpPr/>
            <p:nvPr/>
          </p:nvSpPr>
          <p:spPr>
            <a:xfrm>
              <a:off x="923746" y="0"/>
              <a:ext cx="311804" cy="230440"/>
            </a:xfrm>
            <a:custGeom>
              <a:avLst/>
              <a:gdLst/>
              <a:ahLst/>
              <a:cxnLst/>
              <a:rect l="0" t="0" r="0" b="0"/>
              <a:pathLst>
                <a:path w="311804" h="230440">
                  <a:moveTo>
                    <a:pt x="126396" y="0"/>
                  </a:moveTo>
                  <a:cubicBezTo>
                    <a:pt x="130482" y="0"/>
                    <a:pt x="134556" y="1050"/>
                    <a:pt x="138208" y="3157"/>
                  </a:cubicBezTo>
                  <a:lnTo>
                    <a:pt x="299986" y="96545"/>
                  </a:lnTo>
                  <a:cubicBezTo>
                    <a:pt x="307290" y="100769"/>
                    <a:pt x="311804" y="108580"/>
                    <a:pt x="311804" y="117034"/>
                  </a:cubicBezTo>
                  <a:cubicBezTo>
                    <a:pt x="311804" y="125478"/>
                    <a:pt x="307279" y="133278"/>
                    <a:pt x="299986" y="137501"/>
                  </a:cubicBezTo>
                  <a:lnTo>
                    <a:pt x="138996" y="230440"/>
                  </a:lnTo>
                  <a:lnTo>
                    <a:pt x="114107" y="230440"/>
                  </a:lnTo>
                  <a:lnTo>
                    <a:pt x="105918" y="222245"/>
                  </a:lnTo>
                  <a:cubicBezTo>
                    <a:pt x="103877" y="218711"/>
                    <a:pt x="102749" y="214649"/>
                    <a:pt x="102749" y="210427"/>
                  </a:cubicBezTo>
                  <a:lnTo>
                    <a:pt x="102749" y="148542"/>
                  </a:lnTo>
                  <a:lnTo>
                    <a:pt x="31518" y="148542"/>
                  </a:lnTo>
                  <a:cubicBezTo>
                    <a:pt x="14114" y="148542"/>
                    <a:pt x="0" y="134433"/>
                    <a:pt x="0" y="117029"/>
                  </a:cubicBezTo>
                  <a:cubicBezTo>
                    <a:pt x="0" y="99625"/>
                    <a:pt x="14114" y="85516"/>
                    <a:pt x="31518" y="85516"/>
                  </a:cubicBezTo>
                  <a:lnTo>
                    <a:pt x="102749" y="85516"/>
                  </a:lnTo>
                  <a:lnTo>
                    <a:pt x="102749" y="23636"/>
                  </a:lnTo>
                  <a:cubicBezTo>
                    <a:pt x="102749" y="15187"/>
                    <a:pt x="107268" y="7388"/>
                    <a:pt x="114561" y="3163"/>
                  </a:cubicBezTo>
                  <a:cubicBezTo>
                    <a:pt x="118219" y="1050"/>
                    <a:pt x="122310" y="0"/>
                    <a:pt x="126396" y="0"/>
                  </a:cubicBezTo>
                  <a:close/>
                </a:path>
              </a:pathLst>
            </a:custGeom>
            <a:ln w="0" cap="flat">
              <a:miter lim="127000"/>
            </a:ln>
          </p:spPr>
          <p:style>
            <a:lnRef idx="0">
              <a:srgbClr val="000000">
                <a:alpha val="0"/>
              </a:srgbClr>
            </a:lnRef>
            <a:fillRef idx="1">
              <a:srgbClr val="009900"/>
            </a:fillRef>
            <a:effectRef idx="0">
              <a:scrgbClr r="0" g="0" b="0"/>
            </a:effectRef>
            <a:fontRef idx="none"/>
          </p:style>
          <p:txBody>
            <a:bodyPr/>
            <a:lstStyle/>
            <a:p>
              <a:endParaRPr lang="es-MX"/>
            </a:p>
          </p:txBody>
        </p:sp>
      </p:grpSp>
      <p:sp>
        <p:nvSpPr>
          <p:cNvPr id="9" name="Rectángulo 8"/>
          <p:cNvSpPr/>
          <p:nvPr/>
        </p:nvSpPr>
        <p:spPr>
          <a:xfrm>
            <a:off x="104546" y="5504627"/>
            <a:ext cx="9010650" cy="1035796"/>
          </a:xfrm>
          <a:prstGeom prst="rect">
            <a:avLst/>
          </a:prstGeom>
        </p:spPr>
        <p:txBody>
          <a:bodyPr wrap="square">
            <a:spAutoFit/>
          </a:bodyPr>
          <a:lstStyle/>
          <a:p>
            <a:pPr marL="8890" marR="81280" indent="-6350" algn="ctr">
              <a:lnSpc>
                <a:spcPct val="112000"/>
              </a:lnSpc>
              <a:spcAft>
                <a:spcPts val="65"/>
              </a:spcAft>
            </a:pP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Citas tomadas de: Corredor, J. A. (2011). Mundo sin centro: Cultura, construcción de la identidad y cognición en la era digital. </a:t>
            </a:r>
            <a:r>
              <a:rPr lang="es-MX" i="1" dirty="0">
                <a:solidFill>
                  <a:srgbClr val="212121"/>
                </a:solidFill>
                <a:latin typeface="Calibri" panose="020F0502020204030204" pitchFamily="34" charset="0"/>
                <a:ea typeface="Calibri" panose="020F0502020204030204" pitchFamily="34" charset="0"/>
                <a:cs typeface="Calibri" panose="020F0502020204030204" pitchFamily="34" charset="0"/>
              </a:rPr>
              <a:t>Revista De Estudios Sociales,</a:t>
            </a: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 (40), 44-56. </a:t>
            </a:r>
            <a:r>
              <a:rPr lang="es-MX" dirty="0" err="1">
                <a:solidFill>
                  <a:srgbClr val="212121"/>
                </a:solidFill>
                <a:latin typeface="Calibri" panose="020F0502020204030204" pitchFamily="34" charset="0"/>
                <a:ea typeface="Calibri" panose="020F0502020204030204" pitchFamily="34" charset="0"/>
                <a:cs typeface="Calibri" panose="020F0502020204030204" pitchFamily="34" charset="0"/>
              </a:rPr>
              <a:t>Retrieved</a:t>
            </a:r>
            <a:endParaRPr lang="es-MX" sz="1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8890" marR="189230" indent="-6350" algn="ctr">
              <a:lnSpc>
                <a:spcPct val="112000"/>
              </a:lnSpc>
              <a:spcAft>
                <a:spcPts val="65"/>
              </a:spcAft>
            </a:pPr>
            <a:r>
              <a:rPr lang="es-MX" dirty="0" err="1">
                <a:solidFill>
                  <a:srgbClr val="212121"/>
                </a:solidFill>
                <a:latin typeface="Calibri" panose="020F0502020204030204" pitchFamily="34" charset="0"/>
                <a:ea typeface="Calibri" panose="020F0502020204030204" pitchFamily="34" charset="0"/>
                <a:cs typeface="Calibri" panose="020F0502020204030204" pitchFamily="34" charset="0"/>
              </a:rPr>
              <a:t>from</a:t>
            </a: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 http://search.proquest.com/docview/893714798?accountid=13250</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360693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162" y="40341"/>
            <a:ext cx="7570787" cy="1006581"/>
          </a:xfrm>
        </p:spPr>
        <p:txBody>
          <a:bodyPr/>
          <a:lstStyle/>
          <a:p>
            <a:r>
              <a:rPr lang="es-MX" sz="4400" dirty="0"/>
              <a:t>INDIRECTA PARAFRASEO</a:t>
            </a:r>
            <a:endParaRPr lang="es-ES" sz="4400" dirty="0"/>
          </a:p>
        </p:txBody>
      </p:sp>
      <p:sp>
        <p:nvSpPr>
          <p:cNvPr id="5" name="Rectangle 2"/>
          <p:cNvSpPr>
            <a:spLocks noGrp="1" noChangeArrowheads="1"/>
          </p:cNvSpPr>
          <p:nvPr>
            <p:ph idx="1"/>
          </p:nvPr>
        </p:nvSpPr>
        <p:spPr bwMode="auto">
          <a:xfrm>
            <a:off x="300245" y="1440276"/>
            <a:ext cx="8517006"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a:spcBef>
                <a:spcPts val="1200"/>
              </a:spcBef>
              <a:buClr>
                <a:schemeClr val="accent3"/>
              </a:buClr>
              <a:buFont typeface="Arial" panose="020B0604020202020204" pitchFamily="34" charset="0"/>
              <a:buChar char="•"/>
            </a:pPr>
            <a:r>
              <a:rPr kumimoji="0" lang="es-MX" altLang="es-MX" sz="2400" b="1" i="0" u="none" strike="noStrike" cap="none" normalizeH="0" baseline="0" dirty="0">
                <a:ln>
                  <a:noFill/>
                </a:ln>
                <a:solidFill>
                  <a:srgbClr val="000000"/>
                </a:solidFill>
                <a:effectLst/>
                <a:latin typeface="+mn-lt"/>
                <a:ea typeface="Calibri" panose="020F0502020204030204" pitchFamily="34" charset="0"/>
                <a:cs typeface="Calibri" panose="020F0502020204030204" pitchFamily="34" charset="0"/>
              </a:rPr>
              <a:t>Cuando hay una cita indirecta se utiliza el </a:t>
            </a:r>
            <a:r>
              <a:rPr kumimoji="0" lang="es-MX" altLang="es-MX" sz="2400" b="1" i="0" u="none" strike="noStrike" cap="none" normalizeH="0" baseline="0" dirty="0" smtClean="0">
                <a:ln>
                  <a:noFill/>
                </a:ln>
                <a:solidFill>
                  <a:srgbClr val="000000"/>
                </a:solidFill>
                <a:effectLst/>
                <a:latin typeface="+mn-lt"/>
                <a:ea typeface="Calibri" panose="020F0502020204030204" pitchFamily="34" charset="0"/>
                <a:cs typeface="Calibri" panose="020F0502020204030204" pitchFamily="34" charset="0"/>
              </a:rPr>
              <a:t>parafraseo. Esta </a:t>
            </a:r>
            <a:r>
              <a:rPr kumimoji="0" lang="es-MX" altLang="es-MX" sz="2400" b="1" i="0" u="none" strike="noStrike" cap="none" normalizeH="0" baseline="0" dirty="0">
                <a:ln>
                  <a:noFill/>
                </a:ln>
                <a:solidFill>
                  <a:srgbClr val="000000"/>
                </a:solidFill>
                <a:effectLst/>
                <a:latin typeface="+mn-lt"/>
                <a:ea typeface="Calibri" panose="020F0502020204030204" pitchFamily="34" charset="0"/>
                <a:cs typeface="Calibri" panose="020F0502020204030204" pitchFamily="34" charset="0"/>
              </a:rPr>
              <a:t>cita va incluida en el párrafo sin comillas. No </a:t>
            </a:r>
            <a:r>
              <a:rPr kumimoji="0" lang="es-MX" altLang="es-MX" sz="2400" b="1" i="0" u="none" strike="noStrike" cap="none" normalizeH="0" baseline="0" dirty="0" smtClean="0">
                <a:ln>
                  <a:noFill/>
                </a:ln>
                <a:solidFill>
                  <a:srgbClr val="000000"/>
                </a:solidFill>
                <a:effectLst/>
                <a:latin typeface="+mn-lt"/>
                <a:ea typeface="Calibri" panose="020F0502020204030204" pitchFamily="34" charset="0"/>
                <a:cs typeface="Calibri" panose="020F0502020204030204" pitchFamily="34" charset="0"/>
              </a:rPr>
              <a:t>es necesario </a:t>
            </a:r>
            <a:r>
              <a:rPr kumimoji="0" lang="es-MX" altLang="es-MX" sz="2400" b="1" i="0" u="none" strike="noStrike" cap="none" normalizeH="0" baseline="0" dirty="0">
                <a:ln>
                  <a:noFill/>
                </a:ln>
                <a:solidFill>
                  <a:srgbClr val="000000"/>
                </a:solidFill>
                <a:effectLst/>
                <a:latin typeface="+mn-lt"/>
                <a:ea typeface="Calibri" panose="020F0502020204030204" pitchFamily="34" charset="0"/>
                <a:cs typeface="Calibri" panose="020F0502020204030204" pitchFamily="34" charset="0"/>
              </a:rPr>
              <a:t>señalar la página o párrafo de donde fue obtenida la</a:t>
            </a:r>
            <a:r>
              <a:rPr kumimoji="0" lang="es-MX" altLang="es-MX" sz="2400" b="1" i="0" u="none" strike="noStrike" cap="none" normalizeH="0" dirty="0">
                <a:ln>
                  <a:noFill/>
                </a:ln>
                <a:solidFill>
                  <a:srgbClr val="000000"/>
                </a:solidFill>
                <a:effectLst/>
                <a:latin typeface="+mn-lt"/>
                <a:ea typeface="Calibri" panose="020F0502020204030204" pitchFamily="34" charset="0"/>
                <a:cs typeface="Calibri" panose="020F0502020204030204" pitchFamily="34" charset="0"/>
              </a:rPr>
              <a:t> </a:t>
            </a:r>
            <a:r>
              <a:rPr kumimoji="0" lang="es-MX" altLang="es-MX" sz="2400" b="1" i="0" u="none" strike="noStrike" cap="none" normalizeH="0" baseline="0" dirty="0" smtClean="0">
                <a:ln>
                  <a:noFill/>
                </a:ln>
                <a:solidFill>
                  <a:srgbClr val="000000"/>
                </a:solidFill>
                <a:effectLst/>
                <a:latin typeface="+mn-lt"/>
                <a:ea typeface="Calibri" panose="020F0502020204030204" pitchFamily="34" charset="0"/>
                <a:cs typeface="Calibri" panose="020F0502020204030204" pitchFamily="34" charset="0"/>
              </a:rPr>
              <a:t>idea:</a:t>
            </a:r>
            <a:endParaRPr kumimoji="0" lang="es-MX" altLang="es-MX" sz="900" b="1"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ts val="1200"/>
              </a:spcBef>
              <a:spcAft>
                <a:spcPct val="0"/>
              </a:spcAft>
              <a:buClrTx/>
              <a:buSzTx/>
              <a:buFontTx/>
              <a:buNone/>
              <a:tabLst/>
            </a:pPr>
            <a:endParaRPr kumimoji="0" lang="es-MX" altLang="es-MX" sz="2400" b="0" i="0" u="none" strike="noStrike" cap="none" normalizeH="0" baseline="0" dirty="0" smtClean="0">
              <a:ln>
                <a:noFill/>
              </a:ln>
              <a:solidFill>
                <a:srgbClr val="000000"/>
              </a:solidFill>
              <a:effectLst/>
              <a:latin typeface="+mn-lt"/>
              <a:ea typeface="Calibri" panose="020F0502020204030204" pitchFamily="34" charset="0"/>
              <a:cs typeface="Calibri" panose="020F0502020204030204" pitchFamily="34" charset="0"/>
            </a:endParaRPr>
          </a:p>
          <a:p>
            <a:pPr marL="0" marR="0" lvl="0" indent="0" algn="ctr" defTabSz="914400" rtl="0" eaLnBrk="0" fontAlgn="base" latinLnBrk="0" hangingPunct="0">
              <a:lnSpc>
                <a:spcPct val="100000"/>
              </a:lnSpc>
              <a:spcBef>
                <a:spcPts val="1200"/>
              </a:spcBef>
              <a:spcAft>
                <a:spcPct val="0"/>
              </a:spcAft>
              <a:buClrTx/>
              <a:buSzTx/>
              <a:buFontTx/>
              <a:buNone/>
              <a:tabLst/>
            </a:pPr>
            <a:r>
              <a:rPr kumimoji="0" lang="es-MX" altLang="es-MX" sz="2400" b="0" i="0" u="none" strike="noStrike" cap="none" normalizeH="0" baseline="0" dirty="0" smtClean="0">
                <a:ln>
                  <a:noFill/>
                </a:ln>
                <a:solidFill>
                  <a:srgbClr val="000000"/>
                </a:solidFill>
                <a:effectLst/>
                <a:latin typeface="+mn-lt"/>
                <a:ea typeface="Calibri" panose="020F0502020204030204" pitchFamily="34" charset="0"/>
                <a:cs typeface="Calibri" panose="020F0502020204030204" pitchFamily="34" charset="0"/>
              </a:rPr>
              <a:t>En </a:t>
            </a:r>
            <a:r>
              <a:rPr kumimoji="0" lang="es-MX" altLang="es-MX" sz="2400" b="0" i="0" u="none" strike="noStrike" cap="none" normalizeH="0" baseline="0" dirty="0">
                <a:ln>
                  <a:noFill/>
                </a:ln>
                <a:solidFill>
                  <a:srgbClr val="000000"/>
                </a:solidFill>
                <a:effectLst/>
                <a:latin typeface="+mn-lt"/>
                <a:ea typeface="Calibri" panose="020F0502020204030204" pitchFamily="34" charset="0"/>
                <a:cs typeface="Calibri" panose="020F0502020204030204" pitchFamily="34" charset="0"/>
              </a:rPr>
              <a:t>la actualidad las infografías digitales hacen parte</a:t>
            </a:r>
            <a:r>
              <a:rPr lang="es-MX" altLang="es-MX" sz="900" dirty="0">
                <a:latin typeface="+mn-lt"/>
              </a:rPr>
              <a:t> </a:t>
            </a:r>
            <a:r>
              <a:rPr kumimoji="0" lang="es-MX" altLang="es-MX" sz="2400" b="0" i="0" u="none" strike="noStrike" cap="none" normalizeH="0" baseline="0" dirty="0">
                <a:ln>
                  <a:noFill/>
                </a:ln>
                <a:solidFill>
                  <a:srgbClr val="000000"/>
                </a:solidFill>
                <a:effectLst/>
                <a:latin typeface="+mn-lt"/>
                <a:ea typeface="Calibri" panose="020F0502020204030204" pitchFamily="34" charset="0"/>
                <a:cs typeface="Calibri" panose="020F0502020204030204" pitchFamily="34" charset="0"/>
              </a:rPr>
              <a:t>fundamental del periodismo en</a:t>
            </a:r>
            <a:r>
              <a:rPr lang="es-MX" altLang="es-MX" sz="900" dirty="0">
                <a:latin typeface="+mn-lt"/>
              </a:rPr>
              <a:t> </a:t>
            </a:r>
            <a:r>
              <a:rPr kumimoji="0" lang="es-MX" altLang="es-MX" sz="2400" b="0" i="0" u="none" strike="noStrike" cap="none" normalizeH="0" baseline="0" dirty="0">
                <a:ln>
                  <a:noFill/>
                </a:ln>
                <a:solidFill>
                  <a:srgbClr val="000000"/>
                </a:solidFill>
                <a:effectLst/>
                <a:latin typeface="+mn-lt"/>
                <a:ea typeface="Calibri" panose="020F0502020204030204" pitchFamily="34" charset="0"/>
                <a:cs typeface="Calibri" panose="020F0502020204030204" pitchFamily="34" charset="0"/>
              </a:rPr>
              <a:t>línea, sin embargo según</a:t>
            </a:r>
            <a:r>
              <a:rPr lang="es-MX" altLang="es-MX" sz="2400" dirty="0">
                <a:solidFill>
                  <a:srgbClr val="A08BD6"/>
                </a:solidFill>
                <a:latin typeface="+mn-lt"/>
                <a:ea typeface="Calibri" panose="020F0502020204030204" pitchFamily="34" charset="0"/>
                <a:cs typeface="Calibri" panose="020F0502020204030204" pitchFamily="34" charset="0"/>
              </a:rPr>
              <a:t> </a:t>
            </a:r>
            <a:r>
              <a:rPr kumimoji="0" lang="es-MX" altLang="es-MX" sz="2400" b="0" i="0" u="none" strike="noStrike" cap="none" normalizeH="0" baseline="0" dirty="0">
                <a:ln>
                  <a:noFill/>
                </a:ln>
                <a:solidFill>
                  <a:srgbClr val="A08BD6"/>
                </a:solidFill>
                <a:effectLst/>
                <a:latin typeface="+mn-lt"/>
                <a:ea typeface="Calibri" panose="020F0502020204030204" pitchFamily="34" charset="0"/>
                <a:cs typeface="Calibri" panose="020F0502020204030204" pitchFamily="34" charset="0"/>
              </a:rPr>
              <a:t>Valero</a:t>
            </a:r>
            <a:r>
              <a:rPr lang="es-MX" altLang="es-MX" sz="900" dirty="0">
                <a:solidFill>
                  <a:srgbClr val="A08BD6"/>
                </a:solidFill>
                <a:latin typeface="+mn-lt"/>
              </a:rPr>
              <a:t> </a:t>
            </a:r>
            <a:r>
              <a:rPr kumimoji="0" lang="es-MX" altLang="es-MX" sz="2400" b="0" i="0" u="none" strike="noStrike" cap="none" normalizeH="0" baseline="0" dirty="0">
                <a:ln>
                  <a:noFill/>
                </a:ln>
                <a:solidFill>
                  <a:srgbClr val="A08BD6"/>
                </a:solidFill>
                <a:effectLst/>
                <a:latin typeface="+mn-lt"/>
                <a:ea typeface="Calibri" panose="020F0502020204030204" pitchFamily="34" charset="0"/>
                <a:cs typeface="Calibri" panose="020F0502020204030204" pitchFamily="34" charset="0"/>
              </a:rPr>
              <a:t>Sancho (2008)</a:t>
            </a:r>
            <a:r>
              <a:rPr kumimoji="0" lang="es-MX" altLang="es-MX" sz="2400" b="0" i="0" u="none" strike="noStrike" cap="none" normalizeH="0" baseline="0" dirty="0">
                <a:ln>
                  <a:noFill/>
                </a:ln>
                <a:solidFill>
                  <a:srgbClr val="009900"/>
                </a:solidFill>
                <a:effectLst/>
                <a:latin typeface="+mn-lt"/>
                <a:ea typeface="Calibri" panose="020F0502020204030204" pitchFamily="34" charset="0"/>
                <a:cs typeface="Calibri" panose="020F0502020204030204" pitchFamily="34" charset="0"/>
              </a:rPr>
              <a:t>, </a:t>
            </a:r>
            <a:r>
              <a:rPr kumimoji="0" lang="es-MX" altLang="es-MX" sz="2400" b="0" i="0" u="none" strike="noStrike" cap="none" normalizeH="0" baseline="0" dirty="0">
                <a:ln>
                  <a:noFill/>
                </a:ln>
                <a:solidFill>
                  <a:srgbClr val="000000"/>
                </a:solidFill>
                <a:effectLst/>
                <a:latin typeface="+mn-lt"/>
                <a:ea typeface="Calibri" panose="020F0502020204030204" pitchFamily="34" charset="0"/>
                <a:cs typeface="Calibri" panose="020F0502020204030204" pitchFamily="34" charset="0"/>
              </a:rPr>
              <a:t>aún debe ocupar un espacio de mayor importancia pues es un instrumento de</a:t>
            </a:r>
            <a:r>
              <a:rPr lang="es-MX" altLang="es-MX" sz="900" dirty="0">
                <a:latin typeface="+mn-lt"/>
              </a:rPr>
              <a:t> </a:t>
            </a:r>
            <a:r>
              <a:rPr kumimoji="0" lang="es-MX" altLang="es-MX" sz="2400" b="0" i="0" u="none" strike="noStrike" cap="none" normalizeH="0" baseline="0" dirty="0">
                <a:ln>
                  <a:noFill/>
                </a:ln>
                <a:solidFill>
                  <a:srgbClr val="000000"/>
                </a:solidFill>
                <a:effectLst/>
                <a:latin typeface="+mn-lt"/>
                <a:ea typeface="Calibri" panose="020F0502020204030204" pitchFamily="34" charset="0"/>
                <a:cs typeface="Calibri" panose="020F0502020204030204" pitchFamily="34" charset="0"/>
              </a:rPr>
              <a:t>comunicación que atrae y</a:t>
            </a:r>
            <a:r>
              <a:rPr kumimoji="0" lang="es-MX" altLang="es-MX" sz="2400" b="0" i="0" u="none" strike="noStrike" cap="none" normalizeH="0" dirty="0">
                <a:ln>
                  <a:noFill/>
                </a:ln>
                <a:solidFill>
                  <a:srgbClr val="000000"/>
                </a:solidFill>
                <a:effectLst/>
                <a:latin typeface="+mn-lt"/>
                <a:ea typeface="Calibri" panose="020F0502020204030204" pitchFamily="34" charset="0"/>
                <a:cs typeface="Calibri" panose="020F0502020204030204" pitchFamily="34" charset="0"/>
              </a:rPr>
              <a:t> </a:t>
            </a:r>
            <a:r>
              <a:rPr kumimoji="0" lang="es-MX" altLang="es-MX" sz="2400" b="0" i="0" u="none" strike="noStrike" cap="none" normalizeH="0" baseline="0" dirty="0">
                <a:ln>
                  <a:noFill/>
                </a:ln>
                <a:solidFill>
                  <a:srgbClr val="000000"/>
                </a:solidFill>
                <a:effectLst/>
                <a:latin typeface="+mn-lt"/>
                <a:ea typeface="Calibri" panose="020F0502020204030204" pitchFamily="34" charset="0"/>
                <a:cs typeface="Calibri" panose="020F0502020204030204" pitchFamily="34" charset="0"/>
              </a:rPr>
              <a:t>engarce a los lectores digitales gracias a su diseño.</a:t>
            </a:r>
            <a:r>
              <a:rPr kumimoji="0" lang="es-MX" altLang="es-MX" sz="900" b="0" i="0" u="none" strike="noStrike" cap="none" normalizeH="0" baseline="0" dirty="0">
                <a:ln>
                  <a:noFill/>
                </a:ln>
                <a:solidFill>
                  <a:schemeClr val="tx1"/>
                </a:solidFill>
                <a:effectLst/>
                <a:latin typeface="+mn-lt"/>
              </a:rPr>
              <a:t> </a:t>
            </a:r>
            <a:endParaRPr kumimoji="0" lang="es-MX" altLang="es-MX" sz="2000" b="0" i="0" u="none" strike="noStrike" cap="none" normalizeH="0" baseline="0" dirty="0">
              <a:ln>
                <a:noFill/>
              </a:ln>
              <a:solidFill>
                <a:schemeClr val="tx1"/>
              </a:solidFill>
              <a:effectLst/>
              <a:latin typeface="+mn-lt"/>
            </a:endParaRPr>
          </a:p>
        </p:txBody>
      </p:sp>
      <p:sp>
        <p:nvSpPr>
          <p:cNvPr id="3" name="Rectángulo 2"/>
          <p:cNvSpPr/>
          <p:nvPr/>
        </p:nvSpPr>
        <p:spPr>
          <a:xfrm>
            <a:off x="0" y="5307963"/>
            <a:ext cx="9144000" cy="1149161"/>
          </a:xfrm>
          <a:prstGeom prst="rect">
            <a:avLst/>
          </a:prstGeom>
        </p:spPr>
        <p:txBody>
          <a:bodyPr wrap="square">
            <a:spAutoFit/>
          </a:bodyPr>
          <a:lstStyle/>
          <a:p>
            <a:pPr marL="847090" marR="668655" indent="-6350" algn="ctr">
              <a:lnSpc>
                <a:spcPct val="112000"/>
              </a:lnSpc>
              <a:spcBef>
                <a:spcPts val="3075"/>
              </a:spcBef>
              <a:spcAft>
                <a:spcPts val="65"/>
              </a:spcAft>
            </a:pPr>
            <a:r>
              <a:rPr lang="es-MX" sz="1600" dirty="0">
                <a:solidFill>
                  <a:srgbClr val="212121"/>
                </a:solidFill>
                <a:latin typeface="Calibri" panose="020F0502020204030204" pitchFamily="34" charset="0"/>
                <a:ea typeface="Calibri" panose="020F0502020204030204" pitchFamily="34" charset="0"/>
                <a:cs typeface="Calibri" panose="020F0502020204030204" pitchFamily="34" charset="0"/>
              </a:rPr>
              <a:t>Cita tomadas de: Valero Sancho, José Luis (2008). La infografía digital en el </a:t>
            </a:r>
            <a:r>
              <a:rPr lang="es-MX" sz="1600" dirty="0" err="1">
                <a:solidFill>
                  <a:srgbClr val="212121"/>
                </a:solidFill>
                <a:latin typeface="Calibri" panose="020F0502020204030204" pitchFamily="34" charset="0"/>
                <a:ea typeface="Calibri" panose="020F0502020204030204" pitchFamily="34" charset="0"/>
                <a:cs typeface="Calibri" panose="020F0502020204030204" pitchFamily="34" charset="0"/>
              </a:rPr>
              <a:t>ciberperiodismo</a:t>
            </a:r>
            <a:r>
              <a:rPr lang="es-MX" sz="1600" dirty="0">
                <a:solidFill>
                  <a:srgbClr val="212121"/>
                </a:solidFill>
                <a:latin typeface="Calibri" panose="020F0502020204030204" pitchFamily="34" charset="0"/>
                <a:ea typeface="Calibri" panose="020F0502020204030204" pitchFamily="34" charset="0"/>
                <a:cs typeface="Calibri" panose="020F0502020204030204" pitchFamily="34" charset="0"/>
              </a:rPr>
              <a:t>. </a:t>
            </a:r>
            <a:r>
              <a:rPr lang="es-MX" sz="1600" i="1" dirty="0">
                <a:solidFill>
                  <a:srgbClr val="212121"/>
                </a:solidFill>
                <a:latin typeface="Calibri" panose="020F0502020204030204" pitchFamily="34" charset="0"/>
                <a:ea typeface="Calibri" panose="020F0502020204030204" pitchFamily="34" charset="0"/>
                <a:cs typeface="Calibri" panose="020F0502020204030204" pitchFamily="34" charset="0"/>
              </a:rPr>
              <a:t>Revista Latina de Comunicación Social</a:t>
            </a:r>
            <a:r>
              <a:rPr lang="es-MX" sz="1600" dirty="0">
                <a:solidFill>
                  <a:srgbClr val="212121"/>
                </a:solidFill>
                <a:latin typeface="Calibri" panose="020F0502020204030204" pitchFamily="34" charset="0"/>
                <a:ea typeface="Calibri" panose="020F0502020204030204" pitchFamily="34" charset="0"/>
                <a:cs typeface="Calibri" panose="020F0502020204030204" pitchFamily="34" charset="0"/>
              </a:rPr>
              <a:t>, (63), 492-504.</a:t>
            </a:r>
            <a:endParaRPr lang="es-MX" sz="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ctr"/>
            <a:r>
              <a:rPr lang="es-MX" sz="1600" dirty="0">
                <a:solidFill>
                  <a:srgbClr val="212121"/>
                </a:solidFill>
                <a:latin typeface="Calibri" panose="020F0502020204030204" pitchFamily="34" charset="0"/>
                <a:ea typeface="Calibri" panose="020F0502020204030204" pitchFamily="34" charset="0"/>
                <a:cs typeface="Calibri" panose="020F0502020204030204" pitchFamily="34" charset="0"/>
              </a:rPr>
              <a:t>Recuperado de: http://search.proquest.com/docview/664781898? </a:t>
            </a:r>
            <a:r>
              <a:rPr lang="es-MX" sz="1600" dirty="0" err="1">
                <a:solidFill>
                  <a:srgbClr val="212121"/>
                </a:solidFill>
                <a:latin typeface="Calibri" panose="020F0502020204030204" pitchFamily="34" charset="0"/>
                <a:ea typeface="Calibri" panose="020F0502020204030204" pitchFamily="34" charset="0"/>
                <a:cs typeface="Calibri" panose="020F0502020204030204" pitchFamily="34" charset="0"/>
              </a:rPr>
              <a:t>accountid</a:t>
            </a:r>
            <a:r>
              <a:rPr lang="es-MX" sz="1600" dirty="0">
                <a:solidFill>
                  <a:srgbClr val="212121"/>
                </a:solidFill>
                <a:latin typeface="Calibri" panose="020F0502020204030204" pitchFamily="34" charset="0"/>
                <a:ea typeface="Calibri" panose="020F0502020204030204" pitchFamily="34" charset="0"/>
                <a:cs typeface="Calibri" panose="020F0502020204030204" pitchFamily="34" charset="0"/>
              </a:rPr>
              <a:t>=13250. </a:t>
            </a:r>
            <a:r>
              <a:rPr lang="es-MX" sz="1600" dirty="0" err="1">
                <a:solidFill>
                  <a:srgbClr val="212121"/>
                </a:solidFill>
                <a:latin typeface="Calibri" panose="020F0502020204030204" pitchFamily="34" charset="0"/>
                <a:ea typeface="Calibri" panose="020F0502020204030204" pitchFamily="34" charset="0"/>
                <a:cs typeface="Calibri" panose="020F0502020204030204" pitchFamily="34" charset="0"/>
              </a:rPr>
              <a:t>doi</a:t>
            </a:r>
            <a:r>
              <a:rPr lang="es-MX" sz="1600" dirty="0">
                <a:solidFill>
                  <a:srgbClr val="212121"/>
                </a:solidFill>
                <a:latin typeface="Calibri" panose="020F0502020204030204" pitchFamily="34" charset="0"/>
                <a:ea typeface="Calibri" panose="020F0502020204030204" pitchFamily="34" charset="0"/>
                <a:cs typeface="Calibri" panose="020F0502020204030204" pitchFamily="34" charset="0"/>
              </a:rPr>
              <a:t>: 10.4185/RLCS-63-2008-799-492-504</a:t>
            </a:r>
            <a:endParaRPr lang="es-MX" sz="1600" dirty="0"/>
          </a:p>
        </p:txBody>
      </p:sp>
    </p:spTree>
    <p:extLst>
      <p:ext uri="{BB962C8B-B14F-4D97-AF65-F5344CB8AC3E}">
        <p14:creationId xmlns:p14="http://schemas.microsoft.com/office/powerpoint/2010/main" val="13714086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3252"/>
            <a:ext cx="8733183" cy="1153328"/>
          </a:xfrm>
        </p:spPr>
        <p:txBody>
          <a:bodyPr/>
          <a:lstStyle/>
          <a:p>
            <a:r>
              <a:rPr lang="es-MX" sz="3600" dirty="0"/>
              <a:t>INDIRECTA</a:t>
            </a:r>
            <a:br>
              <a:rPr lang="es-MX" sz="3600" dirty="0"/>
            </a:br>
            <a:r>
              <a:rPr lang="es-MX" sz="3600" dirty="0"/>
              <a:t>DOS O MÁS </a:t>
            </a:r>
            <a:r>
              <a:rPr lang="es-MX" sz="3600" dirty="0" smtClean="0"/>
              <a:t>DOCUMENTOS</a:t>
            </a:r>
            <a:endParaRPr lang="es-MX" sz="3600" dirty="0"/>
          </a:p>
        </p:txBody>
      </p:sp>
      <p:sp>
        <p:nvSpPr>
          <p:cNvPr id="3" name="Marcador de contenido 2"/>
          <p:cNvSpPr>
            <a:spLocks noGrp="1"/>
          </p:cNvSpPr>
          <p:nvPr>
            <p:ph idx="1"/>
          </p:nvPr>
        </p:nvSpPr>
        <p:spPr>
          <a:xfrm>
            <a:off x="530088" y="1761565"/>
            <a:ext cx="7832862" cy="4289611"/>
          </a:xfrm>
        </p:spPr>
        <p:txBody>
          <a:bodyPr>
            <a:normAutofit fontScale="77500" lnSpcReduction="20000"/>
          </a:bodyPr>
          <a:lstStyle/>
          <a:p>
            <a:pPr algn="just"/>
            <a:r>
              <a:rPr lang="es-MX" b="1" dirty="0"/>
              <a:t>Cuando hay dos o más documentos que desee citar que contengan la misma idea, deben separarse por punto y coma (;), así:</a:t>
            </a:r>
          </a:p>
          <a:p>
            <a:pPr marL="0" indent="0" algn="ctr">
              <a:buNone/>
            </a:pPr>
            <a:r>
              <a:rPr lang="es-MX" dirty="0"/>
              <a:t>Los currículos en Ciencia de la Información deben desarrollarse en base de la creación de nuevas competencias en los profesionales, en especial las comunicativas y mediadoras basadas en el uso de las tecnologías emergentes, que deben estar relacionadas a la formación y educación del usuario donde el profesional debe no solo utilizar la información sino ser un guía o mentor para el desarrollo del conocimiento y de habilidades informacionales.</a:t>
            </a:r>
          </a:p>
          <a:p>
            <a:pPr marL="0" indent="0" algn="ctr">
              <a:buNone/>
            </a:pPr>
            <a:r>
              <a:rPr lang="es-MX" dirty="0">
                <a:solidFill>
                  <a:srgbClr val="A08BD6"/>
                </a:solidFill>
              </a:rPr>
              <a:t>(</a:t>
            </a:r>
            <a:r>
              <a:rPr lang="es-MX" dirty="0" err="1">
                <a:solidFill>
                  <a:srgbClr val="A08BD6"/>
                </a:solidFill>
              </a:rPr>
              <a:t>Meulemans</a:t>
            </a:r>
            <a:r>
              <a:rPr lang="es-MX" dirty="0">
                <a:solidFill>
                  <a:srgbClr val="A08BD6"/>
                </a:solidFill>
              </a:rPr>
              <a:t> &amp; Brown, 2002; </a:t>
            </a:r>
            <a:r>
              <a:rPr lang="es-MX" dirty="0" err="1">
                <a:solidFill>
                  <a:srgbClr val="A08BD6"/>
                </a:solidFill>
              </a:rPr>
              <a:t>Pirela</a:t>
            </a:r>
            <a:r>
              <a:rPr lang="es-MX" dirty="0">
                <a:solidFill>
                  <a:srgbClr val="A08BD6"/>
                </a:solidFill>
              </a:rPr>
              <a:t> Morillo &amp; Peña Vera, 2005; </a:t>
            </a:r>
            <a:r>
              <a:rPr lang="es-MX" dirty="0" err="1">
                <a:solidFill>
                  <a:srgbClr val="A08BD6"/>
                </a:solidFill>
              </a:rPr>
              <a:t>The</a:t>
            </a:r>
            <a:r>
              <a:rPr lang="es-MX" dirty="0">
                <a:solidFill>
                  <a:srgbClr val="A08BD6"/>
                </a:solidFill>
              </a:rPr>
              <a:t> New Media </a:t>
            </a:r>
            <a:r>
              <a:rPr lang="es-MX" dirty="0" err="1">
                <a:solidFill>
                  <a:srgbClr val="A08BD6"/>
                </a:solidFill>
              </a:rPr>
              <a:t>Consortium</a:t>
            </a:r>
            <a:r>
              <a:rPr lang="es-MX" dirty="0">
                <a:solidFill>
                  <a:srgbClr val="A08BD6"/>
                </a:solidFill>
              </a:rPr>
              <a:t>, 2014</a:t>
            </a:r>
            <a:r>
              <a:rPr lang="es-MX" dirty="0" smtClean="0">
                <a:solidFill>
                  <a:srgbClr val="A08BD6"/>
                </a:solidFill>
              </a:rPr>
              <a:t>)</a:t>
            </a:r>
            <a:endParaRPr lang="es-MX" dirty="0"/>
          </a:p>
        </p:txBody>
      </p:sp>
    </p:spTree>
    <p:extLst>
      <p:ext uri="{BB962C8B-B14F-4D97-AF65-F5344CB8AC3E}">
        <p14:creationId xmlns:p14="http://schemas.microsoft.com/office/powerpoint/2010/main" val="8534005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400" dirty="0"/>
              <a:t>CITA DE CITA</a:t>
            </a:r>
          </a:p>
        </p:txBody>
      </p:sp>
      <p:sp>
        <p:nvSpPr>
          <p:cNvPr id="6" name="Marcador de contenido 5"/>
          <p:cNvSpPr>
            <a:spLocks noGrp="1"/>
          </p:cNvSpPr>
          <p:nvPr>
            <p:ph idx="1"/>
          </p:nvPr>
        </p:nvSpPr>
        <p:spPr>
          <a:xfrm>
            <a:off x="3282394" y="1798001"/>
            <a:ext cx="5753099" cy="4289611"/>
          </a:xfrm>
        </p:spPr>
        <p:txBody>
          <a:bodyPr>
            <a:normAutofit fontScale="92500"/>
          </a:bodyPr>
          <a:lstStyle/>
          <a:p>
            <a:pPr algn="just"/>
            <a:r>
              <a:rPr lang="es-MX" b="1" dirty="0"/>
              <a:t>Para citar una cita que encontró dentro de un texto consultado, esta debe ir de la siguiente manera:</a:t>
            </a:r>
          </a:p>
          <a:p>
            <a:pPr algn="just"/>
            <a:r>
              <a:rPr lang="es-MX" b="1" dirty="0" smtClean="0"/>
              <a:t>Resaltar </a:t>
            </a:r>
            <a:r>
              <a:rPr lang="es-MX" b="1" dirty="0"/>
              <a:t>el autor:</a:t>
            </a:r>
          </a:p>
          <a:p>
            <a:pPr marL="0" indent="0" algn="ctr">
              <a:buNone/>
            </a:pPr>
            <a:r>
              <a:rPr lang="es-MX" dirty="0" err="1">
                <a:solidFill>
                  <a:srgbClr val="A08BD6"/>
                </a:solidFill>
              </a:rPr>
              <a:t>Mendelsohn</a:t>
            </a:r>
            <a:r>
              <a:rPr lang="es-MX" dirty="0">
                <a:solidFill>
                  <a:srgbClr val="A08BD6"/>
                </a:solidFill>
              </a:rPr>
              <a:t> (1929) </a:t>
            </a:r>
            <a:r>
              <a:rPr lang="es-MX" dirty="0"/>
              <a:t>citado por </a:t>
            </a:r>
            <a:r>
              <a:rPr lang="es-MX" dirty="0">
                <a:solidFill>
                  <a:srgbClr val="A08BD6"/>
                </a:solidFill>
              </a:rPr>
              <a:t>Pozo </a:t>
            </a:r>
            <a:r>
              <a:rPr lang="es-MX" dirty="0" err="1">
                <a:solidFill>
                  <a:srgbClr val="A08BD6"/>
                </a:solidFill>
              </a:rPr>
              <a:t>Municio</a:t>
            </a:r>
            <a:r>
              <a:rPr lang="es-MX" dirty="0">
                <a:solidFill>
                  <a:srgbClr val="A08BD6"/>
                </a:solidFill>
              </a:rPr>
              <a:t> (2011, p. 114), </a:t>
            </a:r>
            <a:r>
              <a:rPr lang="es-MX" dirty="0"/>
              <a:t>menciona que debe verse a través de una perspectiva histórica el proceso de claridad en la arquitectura que nació en el siglo XX.</a:t>
            </a:r>
          </a:p>
          <a:p>
            <a:pPr algn="just"/>
            <a:endParaRPr lang="es-MX" dirty="0"/>
          </a:p>
          <a:p>
            <a:pPr algn="just"/>
            <a:endParaRPr lang="es-MX" b="1" dirty="0"/>
          </a:p>
        </p:txBody>
      </p:sp>
      <p:graphicFrame>
        <p:nvGraphicFramePr>
          <p:cNvPr id="9" name="Tabla 8"/>
          <p:cNvGraphicFramePr>
            <a:graphicFrameLocks noGrp="1"/>
          </p:cNvGraphicFramePr>
          <p:nvPr>
            <p:extLst>
              <p:ext uri="{D42A27DB-BD31-4B8C-83A1-F6EECF244321}">
                <p14:modId xmlns:p14="http://schemas.microsoft.com/office/powerpoint/2010/main" val="1612650595"/>
              </p:ext>
            </p:extLst>
          </p:nvPr>
        </p:nvGraphicFramePr>
        <p:xfrm>
          <a:off x="71195" y="3039868"/>
          <a:ext cx="3279941" cy="1821942"/>
        </p:xfrm>
        <a:graphic>
          <a:graphicData uri="http://schemas.openxmlformats.org/drawingml/2006/table">
            <a:tbl>
              <a:tblPr firstRow="1" firstCol="1" bandRow="1">
                <a:tableStyleId>{5C22544A-7EE6-4342-B048-85BDC9FD1C3A}</a:tableStyleId>
              </a:tblPr>
              <a:tblGrid>
                <a:gridCol w="3279941">
                  <a:extLst>
                    <a:ext uri="{9D8B030D-6E8A-4147-A177-3AD203B41FA5}">
                      <a16:colId xmlns:a16="http://schemas.microsoft.com/office/drawing/2014/main" xmlns="" val="2286664234"/>
                    </a:ext>
                  </a:extLst>
                </a:gridCol>
              </a:tblGrid>
              <a:tr h="1704410">
                <a:tc>
                  <a:txBody>
                    <a:bodyPr/>
                    <a:lstStyle/>
                    <a:p>
                      <a:pPr indent="146050" algn="l">
                        <a:lnSpc>
                          <a:spcPct val="113000"/>
                        </a:lnSpc>
                        <a:spcAft>
                          <a:spcPts val="0"/>
                        </a:spcAft>
                      </a:pPr>
                      <a:r>
                        <a:rPr lang="es-MX" sz="2650" dirty="0">
                          <a:effectLst/>
                        </a:rPr>
                        <a:t>Autor citado (año) citado por Autor que</a:t>
                      </a:r>
                      <a:endParaRPr lang="es-MX" sz="1100" dirty="0">
                        <a:effectLst/>
                      </a:endParaRPr>
                    </a:p>
                    <a:p>
                      <a:pPr marL="85090" algn="l">
                        <a:lnSpc>
                          <a:spcPct val="107000"/>
                        </a:lnSpc>
                        <a:spcAft>
                          <a:spcPts val="185"/>
                        </a:spcAft>
                      </a:pPr>
                      <a:r>
                        <a:rPr lang="es-MX" sz="2650" dirty="0">
                          <a:effectLst/>
                        </a:rPr>
                        <a:t>cita (año, p.), texto</a:t>
                      </a:r>
                      <a:endParaRPr lang="es-MX" sz="1100" dirty="0">
                        <a:effectLst/>
                      </a:endParaRPr>
                    </a:p>
                    <a:p>
                      <a:pPr marR="141605" algn="ctr">
                        <a:lnSpc>
                          <a:spcPct val="107000"/>
                        </a:lnSpc>
                        <a:spcAft>
                          <a:spcPts val="0"/>
                        </a:spcAft>
                      </a:pPr>
                      <a:r>
                        <a:rPr lang="es-MX" sz="2650" dirty="0">
                          <a:effectLst/>
                        </a:rPr>
                        <a:t>citado</a:t>
                      </a:r>
                      <a:endParaRPr lang="es-MX"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128905" marR="73025" marT="38735" marB="0"/>
                </a:tc>
                <a:extLst>
                  <a:ext uri="{0D108BD9-81ED-4DB2-BD59-A6C34878D82A}">
                    <a16:rowId xmlns:a16="http://schemas.microsoft.com/office/drawing/2014/main" xmlns="" val="2553851618"/>
                  </a:ext>
                </a:extLst>
              </a:tr>
            </a:tbl>
          </a:graphicData>
        </a:graphic>
      </p:graphicFrame>
      <p:sp>
        <p:nvSpPr>
          <p:cNvPr id="5" name="4 CuadroTexto"/>
          <p:cNvSpPr txBox="1"/>
          <p:nvPr/>
        </p:nvSpPr>
        <p:spPr>
          <a:xfrm>
            <a:off x="6330391" y="6186969"/>
            <a:ext cx="2610678" cy="369332"/>
          </a:xfrm>
          <a:prstGeom prst="rect">
            <a:avLst/>
          </a:prstGeom>
          <a:noFill/>
        </p:spPr>
        <p:txBody>
          <a:bodyPr wrap="square" rtlCol="0">
            <a:spAutoFit/>
          </a:bodyPr>
          <a:lstStyle/>
          <a:p>
            <a:r>
              <a:rPr lang="es-MX" dirty="0" smtClean="0"/>
              <a:t>-Normas APA (2015)</a:t>
            </a:r>
            <a:endParaRPr lang="es-MX" dirty="0"/>
          </a:p>
        </p:txBody>
      </p:sp>
    </p:spTree>
    <p:extLst>
      <p:ext uri="{BB962C8B-B14F-4D97-AF65-F5344CB8AC3E}">
        <p14:creationId xmlns:p14="http://schemas.microsoft.com/office/powerpoint/2010/main" val="8960101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162" y="40342"/>
            <a:ext cx="7570787" cy="705970"/>
          </a:xfrm>
        </p:spPr>
        <p:txBody>
          <a:bodyPr/>
          <a:lstStyle/>
          <a:p>
            <a:r>
              <a:rPr lang="es-MX" sz="4400" dirty="0"/>
              <a:t>OBRAS </a:t>
            </a:r>
            <a:r>
              <a:rPr lang="es-MX" sz="4400" dirty="0" smtClean="0"/>
              <a:t>CLÁSICAS</a:t>
            </a:r>
            <a:endParaRPr lang="es-MX" sz="4400" dirty="0"/>
          </a:p>
        </p:txBody>
      </p:sp>
      <p:sp>
        <p:nvSpPr>
          <p:cNvPr id="3" name="Marcador de contenido 2"/>
          <p:cNvSpPr>
            <a:spLocks noGrp="1"/>
          </p:cNvSpPr>
          <p:nvPr>
            <p:ph idx="1"/>
          </p:nvPr>
        </p:nvSpPr>
        <p:spPr>
          <a:xfrm>
            <a:off x="792162" y="746311"/>
            <a:ext cx="7570787" cy="4833694"/>
          </a:xfrm>
        </p:spPr>
        <p:txBody>
          <a:bodyPr>
            <a:normAutofit fontScale="92500"/>
          </a:bodyPr>
          <a:lstStyle/>
          <a:p>
            <a:pPr algn="just"/>
            <a:r>
              <a:rPr lang="es-MX" b="1" dirty="0"/>
              <a:t>Las obras clásicas deben citarse así:</a:t>
            </a:r>
          </a:p>
          <a:p>
            <a:pPr marL="0" indent="0" algn="ctr">
              <a:buNone/>
            </a:pPr>
            <a:r>
              <a:rPr lang="es-MX" dirty="0">
                <a:solidFill>
                  <a:srgbClr val="A08BD6"/>
                </a:solidFill>
              </a:rPr>
              <a:t>Platón (trad. en 1944) </a:t>
            </a:r>
            <a:r>
              <a:rPr lang="es-MX" dirty="0"/>
              <a:t>menciona que "los que van a la política creyendo que es de ahí de donde hay que sacar las riquezas, allí no ocurrirá así." </a:t>
            </a:r>
            <a:r>
              <a:rPr lang="es-MX" dirty="0">
                <a:solidFill>
                  <a:srgbClr val="A08BD6"/>
                </a:solidFill>
              </a:rPr>
              <a:t>(p. 212)</a:t>
            </a:r>
          </a:p>
          <a:p>
            <a:pPr algn="just"/>
            <a:r>
              <a:rPr lang="es-MX" b="1" dirty="0"/>
              <a:t>Los textos religiosos deben citarse así:</a:t>
            </a:r>
          </a:p>
          <a:p>
            <a:pPr marL="0" indent="0" algn="just">
              <a:buNone/>
            </a:pPr>
            <a:endParaRPr lang="es-MX" dirty="0" smtClean="0">
              <a:solidFill>
                <a:srgbClr val="A08BD6"/>
              </a:solidFill>
            </a:endParaRPr>
          </a:p>
          <a:p>
            <a:pPr marL="0" indent="0" algn="ctr">
              <a:buNone/>
            </a:pPr>
            <a:r>
              <a:rPr lang="es-MX" dirty="0" smtClean="0">
                <a:solidFill>
                  <a:srgbClr val="A08BD6"/>
                </a:solidFill>
              </a:rPr>
              <a:t>Biblia</a:t>
            </a:r>
            <a:r>
              <a:rPr lang="es-MX" dirty="0" smtClean="0"/>
              <a:t> </a:t>
            </a:r>
            <a:r>
              <a:rPr lang="es-MX" dirty="0"/>
              <a:t>Juan (3: 15) </a:t>
            </a:r>
          </a:p>
          <a:p>
            <a:pPr marL="0" indent="0" algn="ctr">
              <a:buNone/>
            </a:pPr>
            <a:r>
              <a:rPr lang="es-MX" dirty="0">
                <a:solidFill>
                  <a:srgbClr val="A08BD6"/>
                </a:solidFill>
              </a:rPr>
              <a:t>Corán</a:t>
            </a:r>
            <a:r>
              <a:rPr lang="es-MX" dirty="0"/>
              <a:t> </a:t>
            </a:r>
            <a:r>
              <a:rPr lang="es-MX" dirty="0" err="1"/>
              <a:t>Corán</a:t>
            </a:r>
            <a:r>
              <a:rPr lang="es-MX" dirty="0"/>
              <a:t> (5: 3)</a:t>
            </a:r>
          </a:p>
          <a:p>
            <a:pPr algn="just"/>
            <a:endParaRPr lang="es-MX" dirty="0">
              <a:solidFill>
                <a:srgbClr val="A08BD6"/>
              </a:solidFill>
            </a:endParaRPr>
          </a:p>
          <a:p>
            <a:pPr algn="just"/>
            <a:endParaRPr lang="es-MX" dirty="0"/>
          </a:p>
        </p:txBody>
      </p:sp>
      <p:graphicFrame>
        <p:nvGraphicFramePr>
          <p:cNvPr id="12" name="Tabla 11"/>
          <p:cNvGraphicFramePr>
            <a:graphicFrameLocks noGrp="1"/>
          </p:cNvGraphicFramePr>
          <p:nvPr>
            <p:extLst>
              <p:ext uri="{D42A27DB-BD31-4B8C-83A1-F6EECF244321}">
                <p14:modId xmlns:p14="http://schemas.microsoft.com/office/powerpoint/2010/main" val="1957172053"/>
              </p:ext>
            </p:extLst>
          </p:nvPr>
        </p:nvGraphicFramePr>
        <p:xfrm>
          <a:off x="2444397" y="3586683"/>
          <a:ext cx="3987165" cy="596265"/>
        </p:xfrm>
        <a:graphic>
          <a:graphicData uri="http://schemas.openxmlformats.org/drawingml/2006/table">
            <a:tbl>
              <a:tblPr firstRow="1" firstCol="1" bandRow="1">
                <a:tableStyleId>{5C22544A-7EE6-4342-B048-85BDC9FD1C3A}</a:tableStyleId>
              </a:tblPr>
              <a:tblGrid>
                <a:gridCol w="3987165">
                  <a:extLst>
                    <a:ext uri="{9D8B030D-6E8A-4147-A177-3AD203B41FA5}">
                      <a16:colId xmlns:a16="http://schemas.microsoft.com/office/drawing/2014/main" xmlns="" val="2864778971"/>
                    </a:ext>
                  </a:extLst>
                </a:gridCol>
              </a:tblGrid>
              <a:tr h="596265">
                <a:tc>
                  <a:txBody>
                    <a:bodyPr/>
                    <a:lstStyle/>
                    <a:p>
                      <a:pPr algn="l">
                        <a:lnSpc>
                          <a:spcPct val="107000"/>
                        </a:lnSpc>
                        <a:spcAft>
                          <a:spcPts val="0"/>
                        </a:spcAft>
                      </a:pPr>
                      <a:r>
                        <a:rPr lang="es-MX" sz="2650" dirty="0">
                          <a:effectLst/>
                        </a:rPr>
                        <a:t>libro (capítulo: versículo)</a:t>
                      </a:r>
                      <a:endParaRPr lang="es-MX"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18440" marR="73025" marT="55880" marB="0"/>
                </a:tc>
                <a:extLst>
                  <a:ext uri="{0D108BD9-81ED-4DB2-BD59-A6C34878D82A}">
                    <a16:rowId xmlns:a16="http://schemas.microsoft.com/office/drawing/2014/main" xmlns="" val="2149602441"/>
                  </a:ext>
                </a:extLst>
              </a:tr>
            </a:tbl>
          </a:graphicData>
        </a:graphic>
      </p:graphicFrame>
      <p:sp>
        <p:nvSpPr>
          <p:cNvPr id="13" name="Rectángulo 12"/>
          <p:cNvSpPr/>
          <p:nvPr/>
        </p:nvSpPr>
        <p:spPr>
          <a:xfrm>
            <a:off x="419099" y="5960892"/>
            <a:ext cx="8153399" cy="671915"/>
          </a:xfrm>
          <a:prstGeom prst="rect">
            <a:avLst/>
          </a:prstGeom>
        </p:spPr>
        <p:txBody>
          <a:bodyPr wrap="square">
            <a:spAutoFit/>
          </a:bodyPr>
          <a:lstStyle/>
          <a:p>
            <a:pPr marR="65405" algn="ctr">
              <a:lnSpc>
                <a:spcPct val="107000"/>
              </a:lnSpc>
              <a:spcAft>
                <a:spcPts val="130"/>
              </a:spcAft>
            </a:pP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Cita tomadas de: Platón (s.f.) La república.[Traducido en 1944]. Recuperado en http://www.nuevaacropolis.com/filiales/libros/atonLa_Republica.pdf</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1381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LISTA </a:t>
            </a:r>
            <a:r>
              <a:rPr lang="es-MX" dirty="0"/>
              <a:t>DE REFERENCIA</a:t>
            </a:r>
          </a:p>
        </p:txBody>
      </p:sp>
    </p:spTree>
    <p:extLst>
      <p:ext uri="{BB962C8B-B14F-4D97-AF65-F5344CB8AC3E}">
        <p14:creationId xmlns:p14="http://schemas.microsoft.com/office/powerpoint/2010/main" val="30426825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400" dirty="0"/>
              <a:t>LA LISTA DE REFERENCIA VS. LA BIBLIOGRAFÍA</a:t>
            </a:r>
          </a:p>
        </p:txBody>
      </p:sp>
      <p:sp>
        <p:nvSpPr>
          <p:cNvPr id="3" name="Marcador de contenido 2"/>
          <p:cNvSpPr>
            <a:spLocks noGrp="1"/>
          </p:cNvSpPr>
          <p:nvPr>
            <p:ph idx="1"/>
          </p:nvPr>
        </p:nvSpPr>
        <p:spPr>
          <a:xfrm>
            <a:off x="119270" y="1616765"/>
            <a:ext cx="8700880" cy="4860235"/>
          </a:xfrm>
        </p:spPr>
        <p:txBody>
          <a:bodyPr>
            <a:normAutofit fontScale="70000" lnSpcReduction="20000"/>
          </a:bodyPr>
          <a:lstStyle/>
          <a:p>
            <a:pPr algn="just"/>
            <a:r>
              <a:rPr lang="es-MX" b="1" dirty="0"/>
              <a:t>Según las normas </a:t>
            </a:r>
            <a:r>
              <a:rPr lang="es-MX" b="1" dirty="0" smtClean="0"/>
              <a:t>APA (2015), </a:t>
            </a:r>
            <a:r>
              <a:rPr lang="es-MX" b="1" dirty="0"/>
              <a:t>la lista de referencia contiene únicamente las referencias que han sido citadas dentro de un trabajo académico.</a:t>
            </a:r>
          </a:p>
          <a:p>
            <a:pPr algn="just"/>
            <a:r>
              <a:rPr lang="es-MX" b="1" dirty="0"/>
              <a:t>La bibliografía contiene material extra que fue consultado durante la elaboración del trabajo académico, pero que no han sido citados.</a:t>
            </a:r>
          </a:p>
          <a:p>
            <a:pPr algn="just"/>
            <a:r>
              <a:rPr lang="es-MX" b="1" dirty="0"/>
              <a:t>La lista de referencia se ordena alfabéticamente por el apellido de los autores de las referencias. Este debe utilizar la sangría francesa, de la siguiente manera:</a:t>
            </a:r>
          </a:p>
          <a:p>
            <a:pPr marL="0" indent="0" algn="ctr">
              <a:buNone/>
            </a:pPr>
            <a:r>
              <a:rPr lang="es-MX" sz="2900" dirty="0"/>
              <a:t>Kendall, K. E. &amp; Kendall J. (2012) Análisis y diseño de</a:t>
            </a:r>
          </a:p>
          <a:p>
            <a:pPr marL="692150" lvl="2" indent="0" algn="ctr">
              <a:buNone/>
            </a:pPr>
            <a:r>
              <a:rPr lang="es-MX" sz="2900" dirty="0"/>
              <a:t> sistemas. 8° ed. México: Prentice </a:t>
            </a:r>
            <a:r>
              <a:rPr lang="es-MX" sz="2900" dirty="0" smtClean="0"/>
              <a:t>Hall.</a:t>
            </a:r>
          </a:p>
          <a:p>
            <a:pPr marL="3175" lvl="2" indent="0" algn="ctr">
              <a:buNone/>
            </a:pPr>
            <a:r>
              <a:rPr lang="es-MX" sz="2900" dirty="0" err="1" smtClean="0"/>
              <a:t>Ocaranza</a:t>
            </a:r>
            <a:r>
              <a:rPr lang="es-MX" sz="2900" dirty="0"/>
              <a:t>, M. (</a:t>
            </a:r>
            <a:r>
              <a:rPr lang="es-MX" sz="2900" dirty="0" smtClean="0"/>
              <a:t>1868) </a:t>
            </a:r>
            <a:r>
              <a:rPr lang="es-MX" sz="2900" dirty="0" err="1" smtClean="0"/>
              <a:t>the</a:t>
            </a:r>
            <a:r>
              <a:rPr lang="es-MX" sz="2900" dirty="0" smtClean="0"/>
              <a:t> </a:t>
            </a:r>
            <a:r>
              <a:rPr lang="es-MX" sz="2900" dirty="0" err="1"/>
              <a:t>Dead</a:t>
            </a:r>
            <a:r>
              <a:rPr lang="es-MX" sz="2900" dirty="0"/>
              <a:t> </a:t>
            </a:r>
            <a:r>
              <a:rPr lang="es-MX" sz="2900" dirty="0" err="1"/>
              <a:t>Flower</a:t>
            </a:r>
            <a:r>
              <a:rPr lang="es-MX" sz="2900" dirty="0"/>
              <a:t> [Pintura] México: </a:t>
            </a:r>
          </a:p>
          <a:p>
            <a:pPr marL="692150" lvl="2" indent="0" algn="ctr">
              <a:buNone/>
            </a:pPr>
            <a:r>
              <a:rPr lang="es-MX" sz="2900" dirty="0"/>
              <a:t>Museo Nacional de Arte.</a:t>
            </a:r>
          </a:p>
          <a:p>
            <a:pPr marL="0" lvl="1" indent="0" algn="ctr">
              <a:buNone/>
            </a:pPr>
            <a:r>
              <a:rPr lang="es-MX" sz="2900" dirty="0"/>
              <a:t> Vásquez, J. G. (2011). El ruido de las cosas al caer. </a:t>
            </a:r>
            <a:endParaRPr lang="es-MX" sz="2900" dirty="0" smtClean="0"/>
          </a:p>
          <a:p>
            <a:pPr marL="0" lvl="1" indent="0" algn="ctr">
              <a:buNone/>
            </a:pPr>
            <a:r>
              <a:rPr lang="es-MX" sz="2900" dirty="0"/>
              <a:t> </a:t>
            </a:r>
            <a:r>
              <a:rPr lang="es-MX" sz="2900" dirty="0" smtClean="0"/>
              <a:t>            Bogotá</a:t>
            </a:r>
            <a:r>
              <a:rPr lang="es-MX" sz="2900" dirty="0"/>
              <a:t>: </a:t>
            </a:r>
            <a:r>
              <a:rPr lang="es-MX" sz="2900" dirty="0" smtClean="0"/>
              <a:t>Alfaguara</a:t>
            </a:r>
            <a:r>
              <a:rPr lang="es-MX" sz="2900" dirty="0"/>
              <a:t>.</a:t>
            </a:r>
          </a:p>
        </p:txBody>
      </p:sp>
      <p:grpSp>
        <p:nvGrpSpPr>
          <p:cNvPr id="5" name="Group 167776"/>
          <p:cNvGrpSpPr/>
          <p:nvPr/>
        </p:nvGrpSpPr>
        <p:grpSpPr>
          <a:xfrm>
            <a:off x="238178" y="4637461"/>
            <a:ext cx="692148" cy="213360"/>
            <a:chOff x="0" y="0"/>
            <a:chExt cx="692564" cy="213692"/>
          </a:xfrm>
        </p:grpSpPr>
        <p:pic>
          <p:nvPicPr>
            <p:cNvPr id="6" name="Picture 173516"/>
            <p:cNvPicPr/>
            <p:nvPr/>
          </p:nvPicPr>
          <p:blipFill>
            <a:blip r:embed="rId2"/>
            <a:stretch>
              <a:fillRect/>
            </a:stretch>
          </p:blipFill>
          <p:spPr>
            <a:xfrm>
              <a:off x="280886" y="67050"/>
              <a:ext cx="124968" cy="82296"/>
            </a:xfrm>
            <a:prstGeom prst="rect">
              <a:avLst/>
            </a:prstGeom>
          </p:spPr>
        </p:pic>
        <p:sp>
          <p:nvSpPr>
            <p:cNvPr id="7" name="Shape 29375"/>
            <p:cNvSpPr/>
            <p:nvPr/>
          </p:nvSpPr>
          <p:spPr>
            <a:xfrm>
              <a:off x="0" y="0"/>
              <a:ext cx="291562" cy="213692"/>
            </a:xfrm>
            <a:custGeom>
              <a:avLst/>
              <a:gdLst/>
              <a:ahLst/>
              <a:cxnLst/>
              <a:rect l="0" t="0" r="0" b="0"/>
              <a:pathLst>
                <a:path w="291562" h="213692">
                  <a:moveTo>
                    <a:pt x="173374" y="0"/>
                  </a:moveTo>
                  <a:cubicBezTo>
                    <a:pt x="177193" y="0"/>
                    <a:pt x="181011" y="988"/>
                    <a:pt x="184424" y="2963"/>
                  </a:cubicBezTo>
                  <a:cubicBezTo>
                    <a:pt x="191254" y="6910"/>
                    <a:pt x="195475" y="14207"/>
                    <a:pt x="195475" y="22103"/>
                  </a:cubicBezTo>
                  <a:lnTo>
                    <a:pt x="195475" y="79974"/>
                  </a:lnTo>
                  <a:lnTo>
                    <a:pt x="262094" y="79974"/>
                  </a:lnTo>
                  <a:cubicBezTo>
                    <a:pt x="278369" y="79974"/>
                    <a:pt x="291562" y="93166"/>
                    <a:pt x="291562" y="109441"/>
                  </a:cubicBezTo>
                  <a:cubicBezTo>
                    <a:pt x="291562" y="125716"/>
                    <a:pt x="278369" y="138909"/>
                    <a:pt x="262094" y="138909"/>
                  </a:cubicBezTo>
                  <a:lnTo>
                    <a:pt x="195480" y="138909"/>
                  </a:lnTo>
                  <a:lnTo>
                    <a:pt x="195480" y="196786"/>
                  </a:lnTo>
                  <a:cubicBezTo>
                    <a:pt x="195480" y="200736"/>
                    <a:pt x="194425" y="204535"/>
                    <a:pt x="192516" y="207839"/>
                  </a:cubicBezTo>
                  <a:lnTo>
                    <a:pt x="186666" y="213692"/>
                  </a:lnTo>
                  <a:lnTo>
                    <a:pt x="158449" y="213692"/>
                  </a:lnTo>
                  <a:lnTo>
                    <a:pt x="11051" y="128592"/>
                  </a:lnTo>
                  <a:cubicBezTo>
                    <a:pt x="4221" y="124641"/>
                    <a:pt x="0" y="117337"/>
                    <a:pt x="0" y="109431"/>
                  </a:cubicBezTo>
                  <a:cubicBezTo>
                    <a:pt x="0" y="101541"/>
                    <a:pt x="4216" y="94242"/>
                    <a:pt x="11051" y="90298"/>
                  </a:cubicBezTo>
                  <a:lnTo>
                    <a:pt x="162321" y="2963"/>
                  </a:lnTo>
                  <a:cubicBezTo>
                    <a:pt x="165736" y="988"/>
                    <a:pt x="169556" y="0"/>
                    <a:pt x="173374" y="0"/>
                  </a:cubicBezTo>
                  <a:close/>
                </a:path>
              </a:pathLst>
            </a:custGeom>
            <a:ln w="0" cap="flat">
              <a:miter lim="127000"/>
            </a:ln>
          </p:spPr>
          <p:style>
            <a:lnRef idx="0">
              <a:srgbClr val="000000">
                <a:alpha val="0"/>
              </a:srgbClr>
            </a:lnRef>
            <a:fillRef idx="1">
              <a:srgbClr val="77B800"/>
            </a:fillRef>
            <a:effectRef idx="0">
              <a:scrgbClr r="0" g="0" b="0"/>
            </a:effectRef>
            <a:fontRef idx="none"/>
          </p:style>
          <p:txBody>
            <a:bodyPr/>
            <a:lstStyle/>
            <a:p>
              <a:endParaRPr lang="es-MX"/>
            </a:p>
          </p:txBody>
        </p:sp>
        <p:sp>
          <p:nvSpPr>
            <p:cNvPr id="8" name="Shape 29376"/>
            <p:cNvSpPr/>
            <p:nvPr/>
          </p:nvSpPr>
          <p:spPr>
            <a:xfrm>
              <a:off x="400992" y="1"/>
              <a:ext cx="291572" cy="213691"/>
            </a:xfrm>
            <a:custGeom>
              <a:avLst/>
              <a:gdLst/>
              <a:ahLst/>
              <a:cxnLst/>
              <a:rect l="0" t="0" r="0" b="0"/>
              <a:pathLst>
                <a:path w="291572" h="213691">
                  <a:moveTo>
                    <a:pt x="118195" y="0"/>
                  </a:moveTo>
                  <a:cubicBezTo>
                    <a:pt x="122015" y="0"/>
                    <a:pt x="125825" y="983"/>
                    <a:pt x="129240" y="2953"/>
                  </a:cubicBezTo>
                  <a:lnTo>
                    <a:pt x="280521" y="90281"/>
                  </a:lnTo>
                  <a:cubicBezTo>
                    <a:pt x="287351" y="94231"/>
                    <a:pt x="291572" y="101535"/>
                    <a:pt x="291572" y="109441"/>
                  </a:cubicBezTo>
                  <a:cubicBezTo>
                    <a:pt x="291572" y="117336"/>
                    <a:pt x="287341" y="124630"/>
                    <a:pt x="280521" y="128580"/>
                  </a:cubicBezTo>
                  <a:lnTo>
                    <a:pt x="133091" y="213691"/>
                  </a:lnTo>
                  <a:lnTo>
                    <a:pt x="104906" y="213691"/>
                  </a:lnTo>
                  <a:lnTo>
                    <a:pt x="99045" y="207825"/>
                  </a:lnTo>
                  <a:cubicBezTo>
                    <a:pt x="97137" y="204521"/>
                    <a:pt x="96082" y="200723"/>
                    <a:pt x="96082" y="196775"/>
                  </a:cubicBezTo>
                  <a:lnTo>
                    <a:pt x="96082" y="138903"/>
                  </a:lnTo>
                  <a:lnTo>
                    <a:pt x="29473" y="138903"/>
                  </a:lnTo>
                  <a:cubicBezTo>
                    <a:pt x="13198" y="138903"/>
                    <a:pt x="0" y="125711"/>
                    <a:pt x="0" y="109436"/>
                  </a:cubicBezTo>
                  <a:cubicBezTo>
                    <a:pt x="0" y="93160"/>
                    <a:pt x="13198" y="79968"/>
                    <a:pt x="29473" y="79968"/>
                  </a:cubicBezTo>
                  <a:lnTo>
                    <a:pt x="96082" y="79968"/>
                  </a:lnTo>
                  <a:lnTo>
                    <a:pt x="96082" y="22102"/>
                  </a:lnTo>
                  <a:cubicBezTo>
                    <a:pt x="96082" y="14201"/>
                    <a:pt x="100308" y="6909"/>
                    <a:pt x="107128" y="2958"/>
                  </a:cubicBezTo>
                  <a:cubicBezTo>
                    <a:pt x="110548" y="983"/>
                    <a:pt x="114374" y="0"/>
                    <a:pt x="118195" y="0"/>
                  </a:cubicBezTo>
                  <a:close/>
                </a:path>
              </a:pathLst>
            </a:custGeom>
            <a:ln w="0" cap="flat">
              <a:miter lim="127000"/>
            </a:ln>
          </p:spPr>
          <p:style>
            <a:lnRef idx="0">
              <a:srgbClr val="000000">
                <a:alpha val="0"/>
              </a:srgbClr>
            </a:lnRef>
            <a:fillRef idx="1">
              <a:srgbClr val="77B800"/>
            </a:fillRef>
            <a:effectRef idx="0">
              <a:scrgbClr r="0" g="0" b="0"/>
            </a:effectRef>
            <a:fontRef idx="none"/>
          </p:style>
          <p:txBody>
            <a:bodyPr/>
            <a:lstStyle/>
            <a:p>
              <a:endParaRPr lang="es-MX"/>
            </a:p>
          </p:txBody>
        </p:sp>
      </p:grpSp>
      <p:grpSp>
        <p:nvGrpSpPr>
          <p:cNvPr id="9" name="Group 167776"/>
          <p:cNvGrpSpPr/>
          <p:nvPr/>
        </p:nvGrpSpPr>
        <p:grpSpPr>
          <a:xfrm>
            <a:off x="189483" y="5231223"/>
            <a:ext cx="692148" cy="213360"/>
            <a:chOff x="0" y="0"/>
            <a:chExt cx="692564" cy="213692"/>
          </a:xfrm>
        </p:grpSpPr>
        <p:pic>
          <p:nvPicPr>
            <p:cNvPr id="10" name="Picture 173516"/>
            <p:cNvPicPr/>
            <p:nvPr/>
          </p:nvPicPr>
          <p:blipFill>
            <a:blip r:embed="rId2"/>
            <a:stretch>
              <a:fillRect/>
            </a:stretch>
          </p:blipFill>
          <p:spPr>
            <a:xfrm>
              <a:off x="280886" y="67050"/>
              <a:ext cx="124968" cy="82296"/>
            </a:xfrm>
            <a:prstGeom prst="rect">
              <a:avLst/>
            </a:prstGeom>
          </p:spPr>
        </p:pic>
        <p:sp>
          <p:nvSpPr>
            <p:cNvPr id="11" name="Shape 29375"/>
            <p:cNvSpPr/>
            <p:nvPr/>
          </p:nvSpPr>
          <p:spPr>
            <a:xfrm>
              <a:off x="0" y="0"/>
              <a:ext cx="291562" cy="213692"/>
            </a:xfrm>
            <a:custGeom>
              <a:avLst/>
              <a:gdLst/>
              <a:ahLst/>
              <a:cxnLst/>
              <a:rect l="0" t="0" r="0" b="0"/>
              <a:pathLst>
                <a:path w="291562" h="213692">
                  <a:moveTo>
                    <a:pt x="173374" y="0"/>
                  </a:moveTo>
                  <a:cubicBezTo>
                    <a:pt x="177193" y="0"/>
                    <a:pt x="181011" y="988"/>
                    <a:pt x="184424" y="2963"/>
                  </a:cubicBezTo>
                  <a:cubicBezTo>
                    <a:pt x="191254" y="6910"/>
                    <a:pt x="195475" y="14207"/>
                    <a:pt x="195475" y="22103"/>
                  </a:cubicBezTo>
                  <a:lnTo>
                    <a:pt x="195475" y="79974"/>
                  </a:lnTo>
                  <a:lnTo>
                    <a:pt x="262094" y="79974"/>
                  </a:lnTo>
                  <a:cubicBezTo>
                    <a:pt x="278369" y="79974"/>
                    <a:pt x="291562" y="93166"/>
                    <a:pt x="291562" y="109441"/>
                  </a:cubicBezTo>
                  <a:cubicBezTo>
                    <a:pt x="291562" y="125716"/>
                    <a:pt x="278369" y="138909"/>
                    <a:pt x="262094" y="138909"/>
                  </a:cubicBezTo>
                  <a:lnTo>
                    <a:pt x="195480" y="138909"/>
                  </a:lnTo>
                  <a:lnTo>
                    <a:pt x="195480" y="196786"/>
                  </a:lnTo>
                  <a:cubicBezTo>
                    <a:pt x="195480" y="200736"/>
                    <a:pt x="194425" y="204535"/>
                    <a:pt x="192516" y="207839"/>
                  </a:cubicBezTo>
                  <a:lnTo>
                    <a:pt x="186666" y="213692"/>
                  </a:lnTo>
                  <a:lnTo>
                    <a:pt x="158449" y="213692"/>
                  </a:lnTo>
                  <a:lnTo>
                    <a:pt x="11051" y="128592"/>
                  </a:lnTo>
                  <a:cubicBezTo>
                    <a:pt x="4221" y="124641"/>
                    <a:pt x="0" y="117337"/>
                    <a:pt x="0" y="109431"/>
                  </a:cubicBezTo>
                  <a:cubicBezTo>
                    <a:pt x="0" y="101541"/>
                    <a:pt x="4216" y="94242"/>
                    <a:pt x="11051" y="90298"/>
                  </a:cubicBezTo>
                  <a:lnTo>
                    <a:pt x="162321" y="2963"/>
                  </a:lnTo>
                  <a:cubicBezTo>
                    <a:pt x="165736" y="988"/>
                    <a:pt x="169556" y="0"/>
                    <a:pt x="173374" y="0"/>
                  </a:cubicBezTo>
                  <a:close/>
                </a:path>
              </a:pathLst>
            </a:custGeom>
            <a:ln w="0" cap="flat">
              <a:miter lim="127000"/>
            </a:ln>
          </p:spPr>
          <p:style>
            <a:lnRef idx="0">
              <a:srgbClr val="000000">
                <a:alpha val="0"/>
              </a:srgbClr>
            </a:lnRef>
            <a:fillRef idx="1">
              <a:srgbClr val="77B800"/>
            </a:fillRef>
            <a:effectRef idx="0">
              <a:scrgbClr r="0" g="0" b="0"/>
            </a:effectRef>
            <a:fontRef idx="none"/>
          </p:style>
          <p:txBody>
            <a:bodyPr/>
            <a:lstStyle/>
            <a:p>
              <a:endParaRPr lang="es-MX"/>
            </a:p>
          </p:txBody>
        </p:sp>
        <p:sp>
          <p:nvSpPr>
            <p:cNvPr id="12" name="Shape 29376"/>
            <p:cNvSpPr/>
            <p:nvPr/>
          </p:nvSpPr>
          <p:spPr>
            <a:xfrm>
              <a:off x="400992" y="1"/>
              <a:ext cx="291572" cy="213691"/>
            </a:xfrm>
            <a:custGeom>
              <a:avLst/>
              <a:gdLst/>
              <a:ahLst/>
              <a:cxnLst/>
              <a:rect l="0" t="0" r="0" b="0"/>
              <a:pathLst>
                <a:path w="291572" h="213691">
                  <a:moveTo>
                    <a:pt x="118195" y="0"/>
                  </a:moveTo>
                  <a:cubicBezTo>
                    <a:pt x="122015" y="0"/>
                    <a:pt x="125825" y="983"/>
                    <a:pt x="129240" y="2953"/>
                  </a:cubicBezTo>
                  <a:lnTo>
                    <a:pt x="280521" y="90281"/>
                  </a:lnTo>
                  <a:cubicBezTo>
                    <a:pt x="287351" y="94231"/>
                    <a:pt x="291572" y="101535"/>
                    <a:pt x="291572" y="109441"/>
                  </a:cubicBezTo>
                  <a:cubicBezTo>
                    <a:pt x="291572" y="117336"/>
                    <a:pt x="287341" y="124630"/>
                    <a:pt x="280521" y="128580"/>
                  </a:cubicBezTo>
                  <a:lnTo>
                    <a:pt x="133091" y="213691"/>
                  </a:lnTo>
                  <a:lnTo>
                    <a:pt x="104906" y="213691"/>
                  </a:lnTo>
                  <a:lnTo>
                    <a:pt x="99045" y="207825"/>
                  </a:lnTo>
                  <a:cubicBezTo>
                    <a:pt x="97137" y="204521"/>
                    <a:pt x="96082" y="200723"/>
                    <a:pt x="96082" y="196775"/>
                  </a:cubicBezTo>
                  <a:lnTo>
                    <a:pt x="96082" y="138903"/>
                  </a:lnTo>
                  <a:lnTo>
                    <a:pt x="29473" y="138903"/>
                  </a:lnTo>
                  <a:cubicBezTo>
                    <a:pt x="13198" y="138903"/>
                    <a:pt x="0" y="125711"/>
                    <a:pt x="0" y="109436"/>
                  </a:cubicBezTo>
                  <a:cubicBezTo>
                    <a:pt x="0" y="93160"/>
                    <a:pt x="13198" y="79968"/>
                    <a:pt x="29473" y="79968"/>
                  </a:cubicBezTo>
                  <a:lnTo>
                    <a:pt x="96082" y="79968"/>
                  </a:lnTo>
                  <a:lnTo>
                    <a:pt x="96082" y="22102"/>
                  </a:lnTo>
                  <a:cubicBezTo>
                    <a:pt x="96082" y="14201"/>
                    <a:pt x="100308" y="6909"/>
                    <a:pt x="107128" y="2958"/>
                  </a:cubicBezTo>
                  <a:cubicBezTo>
                    <a:pt x="110548" y="983"/>
                    <a:pt x="114374" y="0"/>
                    <a:pt x="118195" y="0"/>
                  </a:cubicBezTo>
                  <a:close/>
                </a:path>
              </a:pathLst>
            </a:custGeom>
            <a:ln w="0" cap="flat">
              <a:miter lim="127000"/>
            </a:ln>
          </p:spPr>
          <p:style>
            <a:lnRef idx="0">
              <a:srgbClr val="000000">
                <a:alpha val="0"/>
              </a:srgbClr>
            </a:lnRef>
            <a:fillRef idx="1">
              <a:srgbClr val="77B800"/>
            </a:fillRef>
            <a:effectRef idx="0">
              <a:scrgbClr r="0" g="0" b="0"/>
            </a:effectRef>
            <a:fontRef idx="none"/>
          </p:style>
          <p:txBody>
            <a:bodyPr/>
            <a:lstStyle/>
            <a:p>
              <a:endParaRPr lang="es-MX"/>
            </a:p>
          </p:txBody>
        </p:sp>
      </p:grpSp>
      <p:sp>
        <p:nvSpPr>
          <p:cNvPr id="13" name="Rectángulo 12"/>
          <p:cNvSpPr/>
          <p:nvPr/>
        </p:nvSpPr>
        <p:spPr>
          <a:xfrm>
            <a:off x="183293" y="6196434"/>
            <a:ext cx="848630" cy="397032"/>
          </a:xfrm>
          <a:prstGeom prst="rect">
            <a:avLst/>
          </a:prstGeom>
        </p:spPr>
        <p:txBody>
          <a:bodyPr wrap="none">
            <a:spAutoFit/>
          </a:bodyPr>
          <a:lstStyle/>
          <a:p>
            <a:pPr marL="191770" marR="76835" indent="-6350">
              <a:lnSpc>
                <a:spcPct val="110000"/>
              </a:lnSpc>
              <a:spcAft>
                <a:spcPts val="20"/>
              </a:spcAft>
            </a:pPr>
            <a:r>
              <a:rPr lang="es-MX" dirty="0">
                <a:solidFill>
                  <a:srgbClr val="212121"/>
                </a:solidFill>
                <a:latin typeface="Calibri" panose="020F0502020204030204" pitchFamily="34" charset="0"/>
                <a:ea typeface="Calibri" panose="020F0502020204030204" pitchFamily="34" charset="0"/>
                <a:cs typeface="Calibri" panose="020F0502020204030204" pitchFamily="34" charset="0"/>
              </a:rPr>
              <a:t>1cm</a:t>
            </a:r>
            <a:endParaRPr lang="es-MX"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grpSp>
        <p:nvGrpSpPr>
          <p:cNvPr id="14" name="Group 167776"/>
          <p:cNvGrpSpPr/>
          <p:nvPr/>
        </p:nvGrpSpPr>
        <p:grpSpPr>
          <a:xfrm>
            <a:off x="238178" y="5916657"/>
            <a:ext cx="692148" cy="213360"/>
            <a:chOff x="0" y="0"/>
            <a:chExt cx="692564" cy="213692"/>
          </a:xfrm>
        </p:grpSpPr>
        <p:pic>
          <p:nvPicPr>
            <p:cNvPr id="15" name="Picture 173516"/>
            <p:cNvPicPr/>
            <p:nvPr/>
          </p:nvPicPr>
          <p:blipFill>
            <a:blip r:embed="rId2"/>
            <a:stretch>
              <a:fillRect/>
            </a:stretch>
          </p:blipFill>
          <p:spPr>
            <a:xfrm>
              <a:off x="280886" y="67050"/>
              <a:ext cx="124968" cy="82296"/>
            </a:xfrm>
            <a:prstGeom prst="rect">
              <a:avLst/>
            </a:prstGeom>
          </p:spPr>
        </p:pic>
        <p:sp>
          <p:nvSpPr>
            <p:cNvPr id="16" name="Shape 29375"/>
            <p:cNvSpPr/>
            <p:nvPr/>
          </p:nvSpPr>
          <p:spPr>
            <a:xfrm>
              <a:off x="0" y="0"/>
              <a:ext cx="291562" cy="213692"/>
            </a:xfrm>
            <a:custGeom>
              <a:avLst/>
              <a:gdLst/>
              <a:ahLst/>
              <a:cxnLst/>
              <a:rect l="0" t="0" r="0" b="0"/>
              <a:pathLst>
                <a:path w="291562" h="213692">
                  <a:moveTo>
                    <a:pt x="173374" y="0"/>
                  </a:moveTo>
                  <a:cubicBezTo>
                    <a:pt x="177193" y="0"/>
                    <a:pt x="181011" y="988"/>
                    <a:pt x="184424" y="2963"/>
                  </a:cubicBezTo>
                  <a:cubicBezTo>
                    <a:pt x="191254" y="6910"/>
                    <a:pt x="195475" y="14207"/>
                    <a:pt x="195475" y="22103"/>
                  </a:cubicBezTo>
                  <a:lnTo>
                    <a:pt x="195475" y="79974"/>
                  </a:lnTo>
                  <a:lnTo>
                    <a:pt x="262094" y="79974"/>
                  </a:lnTo>
                  <a:cubicBezTo>
                    <a:pt x="278369" y="79974"/>
                    <a:pt x="291562" y="93166"/>
                    <a:pt x="291562" y="109441"/>
                  </a:cubicBezTo>
                  <a:cubicBezTo>
                    <a:pt x="291562" y="125716"/>
                    <a:pt x="278369" y="138909"/>
                    <a:pt x="262094" y="138909"/>
                  </a:cubicBezTo>
                  <a:lnTo>
                    <a:pt x="195480" y="138909"/>
                  </a:lnTo>
                  <a:lnTo>
                    <a:pt x="195480" y="196786"/>
                  </a:lnTo>
                  <a:cubicBezTo>
                    <a:pt x="195480" y="200736"/>
                    <a:pt x="194425" y="204535"/>
                    <a:pt x="192516" y="207839"/>
                  </a:cubicBezTo>
                  <a:lnTo>
                    <a:pt x="186666" y="213692"/>
                  </a:lnTo>
                  <a:lnTo>
                    <a:pt x="158449" y="213692"/>
                  </a:lnTo>
                  <a:lnTo>
                    <a:pt x="11051" y="128592"/>
                  </a:lnTo>
                  <a:cubicBezTo>
                    <a:pt x="4221" y="124641"/>
                    <a:pt x="0" y="117337"/>
                    <a:pt x="0" y="109431"/>
                  </a:cubicBezTo>
                  <a:cubicBezTo>
                    <a:pt x="0" y="101541"/>
                    <a:pt x="4216" y="94242"/>
                    <a:pt x="11051" y="90298"/>
                  </a:cubicBezTo>
                  <a:lnTo>
                    <a:pt x="162321" y="2963"/>
                  </a:lnTo>
                  <a:cubicBezTo>
                    <a:pt x="165736" y="988"/>
                    <a:pt x="169556" y="0"/>
                    <a:pt x="173374" y="0"/>
                  </a:cubicBezTo>
                  <a:close/>
                </a:path>
              </a:pathLst>
            </a:custGeom>
            <a:ln w="0" cap="flat">
              <a:miter lim="127000"/>
            </a:ln>
          </p:spPr>
          <p:style>
            <a:lnRef idx="0">
              <a:srgbClr val="000000">
                <a:alpha val="0"/>
              </a:srgbClr>
            </a:lnRef>
            <a:fillRef idx="1">
              <a:srgbClr val="77B800"/>
            </a:fillRef>
            <a:effectRef idx="0">
              <a:scrgbClr r="0" g="0" b="0"/>
            </a:effectRef>
            <a:fontRef idx="none"/>
          </p:style>
          <p:txBody>
            <a:bodyPr/>
            <a:lstStyle/>
            <a:p>
              <a:endParaRPr lang="es-MX"/>
            </a:p>
          </p:txBody>
        </p:sp>
        <p:sp>
          <p:nvSpPr>
            <p:cNvPr id="17" name="Shape 29376"/>
            <p:cNvSpPr/>
            <p:nvPr/>
          </p:nvSpPr>
          <p:spPr>
            <a:xfrm>
              <a:off x="400992" y="1"/>
              <a:ext cx="291572" cy="213691"/>
            </a:xfrm>
            <a:custGeom>
              <a:avLst/>
              <a:gdLst/>
              <a:ahLst/>
              <a:cxnLst/>
              <a:rect l="0" t="0" r="0" b="0"/>
              <a:pathLst>
                <a:path w="291572" h="213691">
                  <a:moveTo>
                    <a:pt x="118195" y="0"/>
                  </a:moveTo>
                  <a:cubicBezTo>
                    <a:pt x="122015" y="0"/>
                    <a:pt x="125825" y="983"/>
                    <a:pt x="129240" y="2953"/>
                  </a:cubicBezTo>
                  <a:lnTo>
                    <a:pt x="280521" y="90281"/>
                  </a:lnTo>
                  <a:cubicBezTo>
                    <a:pt x="287351" y="94231"/>
                    <a:pt x="291572" y="101535"/>
                    <a:pt x="291572" y="109441"/>
                  </a:cubicBezTo>
                  <a:cubicBezTo>
                    <a:pt x="291572" y="117336"/>
                    <a:pt x="287341" y="124630"/>
                    <a:pt x="280521" y="128580"/>
                  </a:cubicBezTo>
                  <a:lnTo>
                    <a:pt x="133091" y="213691"/>
                  </a:lnTo>
                  <a:lnTo>
                    <a:pt x="104906" y="213691"/>
                  </a:lnTo>
                  <a:lnTo>
                    <a:pt x="99045" y="207825"/>
                  </a:lnTo>
                  <a:cubicBezTo>
                    <a:pt x="97137" y="204521"/>
                    <a:pt x="96082" y="200723"/>
                    <a:pt x="96082" y="196775"/>
                  </a:cubicBezTo>
                  <a:lnTo>
                    <a:pt x="96082" y="138903"/>
                  </a:lnTo>
                  <a:lnTo>
                    <a:pt x="29473" y="138903"/>
                  </a:lnTo>
                  <a:cubicBezTo>
                    <a:pt x="13198" y="138903"/>
                    <a:pt x="0" y="125711"/>
                    <a:pt x="0" y="109436"/>
                  </a:cubicBezTo>
                  <a:cubicBezTo>
                    <a:pt x="0" y="93160"/>
                    <a:pt x="13198" y="79968"/>
                    <a:pt x="29473" y="79968"/>
                  </a:cubicBezTo>
                  <a:lnTo>
                    <a:pt x="96082" y="79968"/>
                  </a:lnTo>
                  <a:lnTo>
                    <a:pt x="96082" y="22102"/>
                  </a:lnTo>
                  <a:cubicBezTo>
                    <a:pt x="96082" y="14201"/>
                    <a:pt x="100308" y="6909"/>
                    <a:pt x="107128" y="2958"/>
                  </a:cubicBezTo>
                  <a:cubicBezTo>
                    <a:pt x="110548" y="983"/>
                    <a:pt x="114374" y="0"/>
                    <a:pt x="118195" y="0"/>
                  </a:cubicBezTo>
                  <a:close/>
                </a:path>
              </a:pathLst>
            </a:custGeom>
            <a:ln w="0" cap="flat">
              <a:miter lim="127000"/>
            </a:ln>
          </p:spPr>
          <p:style>
            <a:lnRef idx="0">
              <a:srgbClr val="000000">
                <a:alpha val="0"/>
              </a:srgbClr>
            </a:lnRef>
            <a:fillRef idx="1">
              <a:srgbClr val="77B800"/>
            </a:fillRef>
            <a:effectRef idx="0">
              <a:scrgbClr r="0" g="0" b="0"/>
            </a:effectRef>
            <a:fontRef idx="none"/>
          </p:style>
          <p:txBody>
            <a:bodyPr/>
            <a:lstStyle/>
            <a:p>
              <a:endParaRPr lang="es-MX"/>
            </a:p>
          </p:txBody>
        </p:sp>
      </p:grpSp>
    </p:spTree>
    <p:extLst>
      <p:ext uri="{BB962C8B-B14F-4D97-AF65-F5344CB8AC3E}">
        <p14:creationId xmlns:p14="http://schemas.microsoft.com/office/powerpoint/2010/main" val="23290162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1000" y="980660"/>
            <a:ext cx="3612776" cy="1537447"/>
          </a:xfrm>
        </p:spPr>
        <p:txBody>
          <a:bodyPr/>
          <a:lstStyle/>
          <a:p>
            <a:r>
              <a:rPr lang="es-MX" dirty="0"/>
              <a:t>LISTA DE ABREVIATURAS PARA LAS REFERENCIAS</a:t>
            </a:r>
          </a:p>
        </p:txBody>
      </p:sp>
      <p:sp>
        <p:nvSpPr>
          <p:cNvPr id="3" name="Marcador de contenido 2"/>
          <p:cNvSpPr>
            <a:spLocks noGrp="1"/>
          </p:cNvSpPr>
          <p:nvPr>
            <p:ph idx="1"/>
          </p:nvPr>
        </p:nvSpPr>
        <p:spPr>
          <a:xfrm>
            <a:off x="4438650" y="381001"/>
            <a:ext cx="4514850" cy="5697537"/>
          </a:xfrm>
        </p:spPr>
        <p:txBody>
          <a:bodyPr>
            <a:normAutofit fontScale="77500" lnSpcReduction="20000"/>
          </a:bodyPr>
          <a:lstStyle/>
          <a:p>
            <a:r>
              <a:rPr lang="es-MX" dirty="0"/>
              <a:t>Edición.................................. ed.</a:t>
            </a:r>
          </a:p>
          <a:p>
            <a:r>
              <a:rPr lang="es-MX" dirty="0"/>
              <a:t>Edición Revisada ................. ed. </a:t>
            </a:r>
            <a:r>
              <a:rPr lang="es-MX" dirty="0" err="1"/>
              <a:t>rev.</a:t>
            </a:r>
            <a:endParaRPr lang="es-MX" dirty="0"/>
          </a:p>
          <a:p>
            <a:r>
              <a:rPr lang="es-MX" dirty="0"/>
              <a:t>Editor(es)............................. ed.(s)</a:t>
            </a:r>
          </a:p>
          <a:p>
            <a:r>
              <a:rPr lang="es-MX" dirty="0"/>
              <a:t>Traductor(es)....................... trad.(s)</a:t>
            </a:r>
          </a:p>
          <a:p>
            <a:r>
              <a:rPr lang="es-MX" dirty="0"/>
              <a:t>Coordinador(es).................. coord.(s)</a:t>
            </a:r>
          </a:p>
          <a:p>
            <a:r>
              <a:rPr lang="es-MX" dirty="0"/>
              <a:t>Sin fecha.............................. s.f.</a:t>
            </a:r>
          </a:p>
          <a:p>
            <a:r>
              <a:rPr lang="es-MX" dirty="0"/>
              <a:t>Volumen............................... vol.(</a:t>
            </a:r>
            <a:r>
              <a:rPr lang="es-MX" dirty="0" err="1"/>
              <a:t>Vols</a:t>
            </a:r>
            <a:r>
              <a:rPr lang="es-MX" dirty="0"/>
              <a:t>)</a:t>
            </a:r>
          </a:p>
          <a:p>
            <a:r>
              <a:rPr lang="es-MX" dirty="0"/>
              <a:t>número................................. </a:t>
            </a:r>
            <a:r>
              <a:rPr lang="es-MX" dirty="0" err="1"/>
              <a:t>Núm</a:t>
            </a:r>
            <a:endParaRPr lang="es-MX" dirty="0"/>
          </a:p>
          <a:p>
            <a:r>
              <a:rPr lang="es-MX" dirty="0"/>
              <a:t>Parte..................................... pt.</a:t>
            </a:r>
          </a:p>
          <a:p>
            <a:r>
              <a:rPr lang="es-MX" dirty="0"/>
              <a:t>Informe técnico.................... </a:t>
            </a:r>
            <a:r>
              <a:rPr lang="es-MX" dirty="0" err="1"/>
              <a:t>inf.téc</a:t>
            </a:r>
            <a:r>
              <a:rPr lang="es-MX" dirty="0"/>
              <a:t>.</a:t>
            </a:r>
          </a:p>
          <a:p>
            <a:r>
              <a:rPr lang="es-MX" dirty="0"/>
              <a:t>Suplemento.......................... </a:t>
            </a:r>
            <a:r>
              <a:rPr lang="es-MX" dirty="0" err="1"/>
              <a:t>Supl</a:t>
            </a:r>
            <a:endParaRPr lang="es-MX" dirty="0"/>
          </a:p>
        </p:txBody>
      </p:sp>
      <p:sp>
        <p:nvSpPr>
          <p:cNvPr id="19" name="Marcador de texto 18"/>
          <p:cNvSpPr>
            <a:spLocks noGrp="1"/>
          </p:cNvSpPr>
          <p:nvPr>
            <p:ph type="body" sz="half" idx="2"/>
          </p:nvPr>
        </p:nvSpPr>
        <p:spPr>
          <a:xfrm>
            <a:off x="381000" y="2835965"/>
            <a:ext cx="3612776" cy="2574236"/>
          </a:xfrm>
        </p:spPr>
        <p:txBody>
          <a:bodyPr/>
          <a:lstStyle/>
          <a:p>
            <a:r>
              <a:rPr lang="es-MX" b="1" dirty="0"/>
              <a:t>Para la lista de referencia, APA recomienda utilizar las siguientes abreviaciones:</a:t>
            </a:r>
          </a:p>
          <a:p>
            <a:endParaRPr lang="es-MX" dirty="0"/>
          </a:p>
        </p:txBody>
      </p:sp>
      <p:sp>
        <p:nvSpPr>
          <p:cNvPr id="5" name="4 CuadroTexto"/>
          <p:cNvSpPr txBox="1"/>
          <p:nvPr/>
        </p:nvSpPr>
        <p:spPr>
          <a:xfrm>
            <a:off x="0" y="6394614"/>
            <a:ext cx="2610678" cy="369332"/>
          </a:xfrm>
          <a:prstGeom prst="rect">
            <a:avLst/>
          </a:prstGeom>
          <a:noFill/>
        </p:spPr>
        <p:txBody>
          <a:bodyPr wrap="square" rtlCol="0">
            <a:spAutoFit/>
          </a:bodyPr>
          <a:lstStyle/>
          <a:p>
            <a:r>
              <a:rPr lang="es-MX" dirty="0" smtClean="0"/>
              <a:t>-Rojas  (2015)</a:t>
            </a:r>
            <a:endParaRPr lang="es-MX" dirty="0"/>
          </a:p>
        </p:txBody>
      </p:sp>
    </p:spTree>
    <p:extLst>
      <p:ext uri="{BB962C8B-B14F-4D97-AF65-F5344CB8AC3E}">
        <p14:creationId xmlns:p14="http://schemas.microsoft.com/office/powerpoint/2010/main" val="2169670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7322" y="610183"/>
            <a:ext cx="7925627" cy="940320"/>
          </a:xfrm>
        </p:spPr>
        <p:txBody>
          <a:bodyPr/>
          <a:lstStyle/>
          <a:p>
            <a:pPr algn="just"/>
            <a:r>
              <a:rPr lang="es-ES" sz="3600" dirty="0"/>
              <a:t>LA </a:t>
            </a:r>
            <a:r>
              <a:rPr lang="es-ES" sz="3600" dirty="0" smtClean="0"/>
              <a:t>CITA</a:t>
            </a:r>
            <a:endParaRPr lang="es-ES" sz="3600" dirty="0"/>
          </a:p>
        </p:txBody>
      </p:sp>
      <p:sp>
        <p:nvSpPr>
          <p:cNvPr id="3" name="Marcador de contenido 2"/>
          <p:cNvSpPr>
            <a:spLocks noGrp="1"/>
          </p:cNvSpPr>
          <p:nvPr>
            <p:ph idx="1"/>
          </p:nvPr>
        </p:nvSpPr>
        <p:spPr>
          <a:xfrm>
            <a:off x="437322" y="2160104"/>
            <a:ext cx="8229600" cy="4002158"/>
          </a:xfrm>
        </p:spPr>
        <p:txBody>
          <a:bodyPr>
            <a:normAutofit/>
          </a:bodyPr>
          <a:lstStyle/>
          <a:p>
            <a:pPr algn="just">
              <a:buClr>
                <a:schemeClr val="bg2">
                  <a:lumMod val="50000"/>
                </a:schemeClr>
              </a:buClr>
            </a:pPr>
            <a:r>
              <a:rPr lang="es-ES_tradnl" sz="2400" dirty="0" smtClean="0"/>
              <a:t>Se refiere a dar </a:t>
            </a:r>
            <a:r>
              <a:rPr lang="es-ES_tradnl" sz="2400" dirty="0"/>
              <a:t>reconocimiento a las ideas, </a:t>
            </a:r>
            <a:r>
              <a:rPr lang="es-ES_tradnl" sz="2400" dirty="0" smtClean="0"/>
              <a:t>teorías </a:t>
            </a:r>
            <a:r>
              <a:rPr lang="es-ES_tradnl" sz="2400" dirty="0"/>
              <a:t>o investigaciones que han influido directamente en </a:t>
            </a:r>
            <a:r>
              <a:rPr lang="es-ES_tradnl" sz="2400" dirty="0" smtClean="0"/>
              <a:t>su trabajo.</a:t>
            </a:r>
          </a:p>
          <a:p>
            <a:pPr algn="just">
              <a:buClr>
                <a:schemeClr val="bg2">
                  <a:lumMod val="50000"/>
                </a:schemeClr>
              </a:buClr>
            </a:pPr>
            <a:r>
              <a:rPr lang="es-ES_tradnl" sz="2400" dirty="0" smtClean="0"/>
              <a:t>Es </a:t>
            </a:r>
            <a:r>
              <a:rPr lang="es-ES_tradnl" sz="2400" dirty="0"/>
              <a:t>una forma de mencionar </a:t>
            </a:r>
            <a:r>
              <a:rPr lang="es-ES_tradnl" sz="2400" dirty="0" smtClean="0"/>
              <a:t>rápidamente </a:t>
            </a:r>
            <a:r>
              <a:rPr lang="es-ES_tradnl" sz="2400" dirty="0"/>
              <a:t>el autor de donde ha sido obtenida una idea. </a:t>
            </a:r>
            <a:endParaRPr lang="es-ES_tradnl" sz="2400" dirty="0" smtClean="0"/>
          </a:p>
        </p:txBody>
      </p:sp>
    </p:spTree>
    <p:extLst>
      <p:ext uri="{BB962C8B-B14F-4D97-AF65-F5344CB8AC3E}">
        <p14:creationId xmlns:p14="http://schemas.microsoft.com/office/powerpoint/2010/main" val="5299683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792161" y="283365"/>
            <a:ext cx="7570787" cy="511765"/>
          </a:xfrm>
        </p:spPr>
        <p:txBody>
          <a:bodyPr/>
          <a:lstStyle/>
          <a:p>
            <a:r>
              <a:rPr lang="es-MX" sz="4400" dirty="0" smtClean="0"/>
              <a:t>LIBRO</a:t>
            </a:r>
            <a:br>
              <a:rPr lang="es-MX" sz="4400" dirty="0" smtClean="0"/>
            </a:br>
            <a:r>
              <a:rPr lang="es-MX" sz="3200" dirty="0" smtClean="0"/>
              <a:t>Libro </a:t>
            </a:r>
            <a:r>
              <a:rPr lang="es-MX" sz="3200" dirty="0"/>
              <a:t>en </a:t>
            </a:r>
            <a:r>
              <a:rPr lang="es-MX" sz="3200" dirty="0" smtClean="0"/>
              <a:t>físico</a:t>
            </a:r>
            <a:endParaRPr lang="es-MX" sz="3200" dirty="0"/>
          </a:p>
        </p:txBody>
      </p:sp>
      <p:sp>
        <p:nvSpPr>
          <p:cNvPr id="6" name="Marcador de contenido 5"/>
          <p:cNvSpPr>
            <a:spLocks noGrp="1"/>
          </p:cNvSpPr>
          <p:nvPr>
            <p:ph idx="1"/>
          </p:nvPr>
        </p:nvSpPr>
        <p:spPr>
          <a:xfrm>
            <a:off x="152400" y="1761565"/>
            <a:ext cx="8724900" cy="4848785"/>
          </a:xfrm>
        </p:spPr>
        <p:txBody>
          <a:bodyPr>
            <a:normAutofit fontScale="77500" lnSpcReduction="20000"/>
          </a:bodyPr>
          <a:lstStyle/>
          <a:p>
            <a:pPr algn="just"/>
            <a:r>
              <a:rPr lang="es-MX" dirty="0">
                <a:solidFill>
                  <a:srgbClr val="A08BD6"/>
                </a:solidFill>
              </a:rPr>
              <a:t>Apellido, A., Apellido, B. &amp; Apellido, C. (año). </a:t>
            </a:r>
            <a:r>
              <a:rPr lang="es-MX" i="1" dirty="0">
                <a:solidFill>
                  <a:srgbClr val="A08BD6"/>
                </a:solidFill>
              </a:rPr>
              <a:t>Título del Libro. </a:t>
            </a:r>
            <a:r>
              <a:rPr lang="es-MX" dirty="0">
                <a:solidFill>
                  <a:srgbClr val="A08BD6"/>
                </a:solidFill>
              </a:rPr>
              <a:t>Lugar: Editorial.</a:t>
            </a:r>
          </a:p>
          <a:p>
            <a:pPr marL="0" indent="0" algn="ctr">
              <a:buNone/>
            </a:pPr>
            <a:r>
              <a:rPr lang="es-MX" dirty="0"/>
              <a:t>Vásquez, J. G. (2011). El ruido de las cosas al caer. Bogotá, Colombia: Alfaguara.</a:t>
            </a:r>
          </a:p>
          <a:p>
            <a:r>
              <a:rPr lang="es-MX" b="1" dirty="0"/>
              <a:t>Recuerde que cuando son más de 6 autores debe solo incluir la </a:t>
            </a:r>
            <a:r>
              <a:rPr lang="es-MX" b="1" dirty="0" smtClean="0"/>
              <a:t>abreviación </a:t>
            </a:r>
            <a:r>
              <a:rPr lang="es-MX" b="1" dirty="0" err="1" smtClean="0"/>
              <a:t>et.al</a:t>
            </a:r>
            <a:r>
              <a:rPr lang="es-MX" b="1" dirty="0" smtClean="0"/>
              <a:t> </a:t>
            </a:r>
            <a:r>
              <a:rPr lang="es-MX" b="1" dirty="0"/>
              <a:t>(Vea la tabla </a:t>
            </a:r>
            <a:r>
              <a:rPr lang="es-MX" b="1" dirty="0" smtClean="0"/>
              <a:t>diapositiva 16).</a:t>
            </a:r>
            <a:endParaRPr lang="es-MX" b="1" dirty="0"/>
          </a:p>
          <a:p>
            <a:r>
              <a:rPr lang="es-MX" b="1" dirty="0"/>
              <a:t>Libro con editor, compilador, coordinador, etc.:</a:t>
            </a:r>
          </a:p>
          <a:p>
            <a:pPr marL="0" indent="0" algn="ctr">
              <a:buNone/>
            </a:pPr>
            <a:r>
              <a:rPr lang="es-MX" dirty="0">
                <a:solidFill>
                  <a:srgbClr val="A08BD6"/>
                </a:solidFill>
              </a:rPr>
              <a:t> Apellido, A., Apellido, A. &amp; Apellido, A.(Abreviatura). (año). </a:t>
            </a:r>
            <a:r>
              <a:rPr lang="es-MX" i="1" dirty="0">
                <a:solidFill>
                  <a:srgbClr val="A08BD6"/>
                </a:solidFill>
              </a:rPr>
              <a:t>Título del Libro. </a:t>
            </a:r>
            <a:r>
              <a:rPr lang="es-MX" dirty="0">
                <a:solidFill>
                  <a:srgbClr val="A08BD6"/>
                </a:solidFill>
              </a:rPr>
              <a:t>Lugar: Editorial.</a:t>
            </a:r>
          </a:p>
          <a:p>
            <a:pPr marL="0" indent="0" algn="ctr">
              <a:buNone/>
            </a:pPr>
            <a:r>
              <a:rPr lang="es-MX" dirty="0"/>
              <a:t>Ramírez Cleves, G. A. (Coord.). (2010). Los blogs jurídicos y la web 2.0. para la difusión y la enseñanza del derecho. Bogotá: Universidad Externado de Colombia</a:t>
            </a:r>
            <a:r>
              <a:rPr lang="es-MX" dirty="0" smtClean="0"/>
              <a:t>.</a:t>
            </a:r>
            <a:endParaRPr lang="es-MX" dirty="0"/>
          </a:p>
        </p:txBody>
      </p:sp>
    </p:spTree>
    <p:extLst>
      <p:ext uri="{BB962C8B-B14F-4D97-AF65-F5344CB8AC3E}">
        <p14:creationId xmlns:p14="http://schemas.microsoft.com/office/powerpoint/2010/main" val="762628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Libro</a:t>
            </a:r>
          </a:p>
        </p:txBody>
      </p:sp>
      <p:sp>
        <p:nvSpPr>
          <p:cNvPr id="4" name="Marcador de texto 3"/>
          <p:cNvSpPr>
            <a:spLocks noGrp="1"/>
          </p:cNvSpPr>
          <p:nvPr>
            <p:ph type="body" idx="1"/>
          </p:nvPr>
        </p:nvSpPr>
        <p:spPr>
          <a:xfrm>
            <a:off x="777240" y="1839564"/>
            <a:ext cx="3566160" cy="639762"/>
          </a:xfrm>
        </p:spPr>
        <p:txBody>
          <a:bodyPr/>
          <a:lstStyle/>
          <a:p>
            <a:r>
              <a:rPr lang="es-MX" dirty="0"/>
              <a:t>Libro con 2a o más edición:</a:t>
            </a:r>
          </a:p>
        </p:txBody>
      </p:sp>
      <p:sp>
        <p:nvSpPr>
          <p:cNvPr id="3" name="Marcador de contenido 2"/>
          <p:cNvSpPr>
            <a:spLocks noGrp="1"/>
          </p:cNvSpPr>
          <p:nvPr>
            <p:ph sz="half" idx="2"/>
          </p:nvPr>
        </p:nvSpPr>
        <p:spPr/>
        <p:txBody>
          <a:bodyPr/>
          <a:lstStyle/>
          <a:p>
            <a:pPr marL="0" indent="0" algn="just">
              <a:buNone/>
            </a:pPr>
            <a:r>
              <a:rPr lang="es-MX" dirty="0">
                <a:solidFill>
                  <a:srgbClr val="A08BD6"/>
                </a:solidFill>
              </a:rPr>
              <a:t>Apellido, A., Apellido, A. &amp; Apellido, A. (año). Título del Libro. Ed. Ciudad: Editorial.</a:t>
            </a:r>
          </a:p>
          <a:p>
            <a:pPr marL="0" indent="0" algn="just">
              <a:buNone/>
            </a:pPr>
            <a:r>
              <a:rPr lang="es-MX" dirty="0"/>
              <a:t>Kendall, K.E &amp; Kendall J.(2012). Análisis y diseño de sistemas. 8ª ed. México: Prentice Hall.</a:t>
            </a:r>
          </a:p>
          <a:p>
            <a:pPr marL="0" indent="0" algn="just">
              <a:buNone/>
            </a:pPr>
            <a:endParaRPr lang="es-MX" dirty="0"/>
          </a:p>
        </p:txBody>
      </p:sp>
      <p:sp>
        <p:nvSpPr>
          <p:cNvPr id="5" name="Marcador de texto 4"/>
          <p:cNvSpPr>
            <a:spLocks noGrp="1"/>
          </p:cNvSpPr>
          <p:nvPr>
            <p:ph type="body" sz="quarter" idx="3"/>
          </p:nvPr>
        </p:nvSpPr>
        <p:spPr>
          <a:xfrm>
            <a:off x="4766048" y="1786556"/>
            <a:ext cx="3566160" cy="639762"/>
          </a:xfrm>
        </p:spPr>
        <p:txBody>
          <a:bodyPr/>
          <a:lstStyle/>
          <a:p>
            <a:r>
              <a:rPr lang="es-MX" dirty="0"/>
              <a:t>Libro en </a:t>
            </a:r>
            <a:r>
              <a:rPr lang="es-MX" dirty="0" smtClean="0"/>
              <a:t>línea</a:t>
            </a:r>
            <a:endParaRPr lang="es-MX" dirty="0"/>
          </a:p>
        </p:txBody>
      </p:sp>
      <p:sp>
        <p:nvSpPr>
          <p:cNvPr id="6" name="Marcador de contenido 5"/>
          <p:cNvSpPr>
            <a:spLocks noGrp="1"/>
          </p:cNvSpPr>
          <p:nvPr>
            <p:ph sz="quarter" idx="4"/>
          </p:nvPr>
        </p:nvSpPr>
        <p:spPr/>
        <p:txBody>
          <a:bodyPr/>
          <a:lstStyle/>
          <a:p>
            <a:pPr marL="0" indent="0" algn="just">
              <a:buNone/>
            </a:pPr>
            <a:r>
              <a:rPr lang="es-MX" dirty="0">
                <a:solidFill>
                  <a:srgbClr val="A08BD6"/>
                </a:solidFill>
              </a:rPr>
              <a:t>Apellido, A., Apellido, A. &amp; Apellido, A.(año). </a:t>
            </a:r>
            <a:r>
              <a:rPr lang="es-MX" i="1" dirty="0">
                <a:solidFill>
                  <a:srgbClr val="A08BD6"/>
                </a:solidFill>
              </a:rPr>
              <a:t>Título del Libro.</a:t>
            </a:r>
            <a:r>
              <a:rPr lang="es-MX" dirty="0">
                <a:solidFill>
                  <a:srgbClr val="A08BD6"/>
                </a:solidFill>
              </a:rPr>
              <a:t> Recuperado de</a:t>
            </a:r>
          </a:p>
          <a:p>
            <a:pPr marL="0" indent="0" algn="just">
              <a:buNone/>
            </a:pPr>
            <a:r>
              <a:rPr lang="es-MX" dirty="0"/>
              <a:t>Carrasquilla, T. (1936). Novelas. Recuperado de http://www.bibliotecanacional.gov.co/colecciones/node/103</a:t>
            </a:r>
          </a:p>
        </p:txBody>
      </p:sp>
    </p:spTree>
    <p:extLst>
      <p:ext uri="{BB962C8B-B14F-4D97-AF65-F5344CB8AC3E}">
        <p14:creationId xmlns:p14="http://schemas.microsoft.com/office/powerpoint/2010/main" val="40231789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777240" y="1627532"/>
            <a:ext cx="3566160" cy="639762"/>
          </a:xfrm>
        </p:spPr>
        <p:txBody>
          <a:bodyPr/>
          <a:lstStyle/>
          <a:p>
            <a:r>
              <a:rPr lang="es-MX" dirty="0"/>
              <a:t>Libro </a:t>
            </a:r>
            <a:r>
              <a:rPr lang="es-MX" dirty="0" smtClean="0"/>
              <a:t>traducido</a:t>
            </a:r>
            <a:endParaRPr lang="es-MX" dirty="0"/>
          </a:p>
        </p:txBody>
      </p:sp>
      <p:sp>
        <p:nvSpPr>
          <p:cNvPr id="4" name="Marcador de contenido 3"/>
          <p:cNvSpPr>
            <a:spLocks noGrp="1"/>
          </p:cNvSpPr>
          <p:nvPr>
            <p:ph sz="half" idx="2"/>
          </p:nvPr>
        </p:nvSpPr>
        <p:spPr>
          <a:xfrm>
            <a:off x="400050" y="2590799"/>
            <a:ext cx="3943350" cy="3981451"/>
          </a:xfrm>
        </p:spPr>
        <p:txBody>
          <a:bodyPr>
            <a:normAutofit lnSpcReduction="10000"/>
          </a:bodyPr>
          <a:lstStyle/>
          <a:p>
            <a:pPr marL="0" indent="0" algn="just">
              <a:buNone/>
            </a:pPr>
            <a:r>
              <a:rPr lang="es-MX" dirty="0">
                <a:solidFill>
                  <a:srgbClr val="A08BD6"/>
                </a:solidFill>
              </a:rPr>
              <a:t>Apellido, A., Apellido, A. &amp; Apellido, A. (año). </a:t>
            </a:r>
            <a:r>
              <a:rPr lang="es-MX" i="1" dirty="0">
                <a:solidFill>
                  <a:srgbClr val="A08BD6"/>
                </a:solidFill>
              </a:rPr>
              <a:t>Título del Libro traducido</a:t>
            </a:r>
            <a:r>
              <a:rPr lang="es-MX" dirty="0">
                <a:solidFill>
                  <a:srgbClr val="A08BD6"/>
                </a:solidFill>
              </a:rPr>
              <a:t> [Traducido al &lt;idioma&gt; de &lt;titulo original&gt;]. Lugar: Editorial</a:t>
            </a:r>
          </a:p>
          <a:p>
            <a:pPr marL="0" indent="0" algn="just">
              <a:buNone/>
            </a:pPr>
            <a:r>
              <a:rPr lang="es-MX" dirty="0" err="1"/>
              <a:t>Kreller</a:t>
            </a:r>
            <a:r>
              <a:rPr lang="es-MX" dirty="0"/>
              <a:t>, H. (2012). Historia del derecho romano.[Traducido al español de </a:t>
            </a:r>
            <a:r>
              <a:rPr lang="es-MX" dirty="0" err="1"/>
              <a:t>Römische</a:t>
            </a:r>
            <a:r>
              <a:rPr lang="es-MX" dirty="0"/>
              <a:t> </a:t>
            </a:r>
            <a:r>
              <a:rPr lang="es-MX" dirty="0" err="1"/>
              <a:t>Rechtsgeschichte</a:t>
            </a:r>
            <a:r>
              <a:rPr lang="es-MX" dirty="0"/>
              <a:t>].Bogotá: Universidad Externado de Colombia. </a:t>
            </a:r>
          </a:p>
        </p:txBody>
      </p:sp>
      <p:sp>
        <p:nvSpPr>
          <p:cNvPr id="5" name="Marcador de texto 4"/>
          <p:cNvSpPr>
            <a:spLocks noGrp="1"/>
          </p:cNvSpPr>
          <p:nvPr>
            <p:ph type="body" sz="quarter" idx="3"/>
          </p:nvPr>
        </p:nvSpPr>
        <p:spPr>
          <a:xfrm>
            <a:off x="4766048" y="1627532"/>
            <a:ext cx="3566160" cy="639762"/>
          </a:xfrm>
        </p:spPr>
        <p:txBody>
          <a:bodyPr/>
          <a:lstStyle/>
          <a:p>
            <a:r>
              <a:rPr lang="es-MX" dirty="0"/>
              <a:t>Capítulo de un libro</a:t>
            </a:r>
          </a:p>
        </p:txBody>
      </p:sp>
      <p:sp>
        <p:nvSpPr>
          <p:cNvPr id="6" name="Marcador de contenido 5"/>
          <p:cNvSpPr>
            <a:spLocks noGrp="1"/>
          </p:cNvSpPr>
          <p:nvPr>
            <p:ph sz="quarter" idx="4"/>
          </p:nvPr>
        </p:nvSpPr>
        <p:spPr>
          <a:xfrm>
            <a:off x="4766048" y="2590799"/>
            <a:ext cx="4092202" cy="4133851"/>
          </a:xfrm>
        </p:spPr>
        <p:txBody>
          <a:bodyPr>
            <a:normAutofit fontScale="70000" lnSpcReduction="20000"/>
          </a:bodyPr>
          <a:lstStyle/>
          <a:p>
            <a:pPr marL="0" indent="0" algn="just">
              <a:buNone/>
            </a:pPr>
            <a:r>
              <a:rPr lang="es-MX" sz="2600" dirty="0">
                <a:solidFill>
                  <a:srgbClr val="A08BD6"/>
                </a:solidFill>
              </a:rPr>
              <a:t>Apellido, A., Apellido, A. &amp; Apellido, A. (año). Título del capítulo. En Apellido, A., Apellido, A. &amp; Apellido, A., </a:t>
            </a:r>
            <a:r>
              <a:rPr lang="es-MX" sz="2600" i="1" dirty="0">
                <a:solidFill>
                  <a:srgbClr val="A08BD6"/>
                </a:solidFill>
              </a:rPr>
              <a:t>Título del Libro</a:t>
            </a:r>
            <a:r>
              <a:rPr lang="es-MX" sz="2600" dirty="0">
                <a:solidFill>
                  <a:srgbClr val="A08BD6"/>
                </a:solidFill>
              </a:rPr>
              <a:t> (p.p.&lt;p-p&gt;), Lugar: Editorial</a:t>
            </a:r>
          </a:p>
          <a:p>
            <a:pPr marL="0" indent="0" algn="just">
              <a:buNone/>
            </a:pPr>
            <a:r>
              <a:rPr lang="es-MX" sz="2600" dirty="0"/>
              <a:t>Fino Garzón, D. M. (2010). Licencias </a:t>
            </a:r>
            <a:r>
              <a:rPr lang="es-MX" sz="2600" dirty="0" err="1"/>
              <a:t>Creative</a:t>
            </a:r>
            <a:r>
              <a:rPr lang="es-MX" sz="2600" dirty="0"/>
              <a:t> </a:t>
            </a:r>
            <a:r>
              <a:rPr lang="es-MX" sz="2600" dirty="0" err="1"/>
              <a:t>Commons</a:t>
            </a:r>
            <a:r>
              <a:rPr lang="es-MX" sz="2600" dirty="0"/>
              <a:t> y Web 2.0: herramientas que promueven la creación de contenidos digitales y su posición frente a los derechos de autor en Colombia. En Ramírez Cleves, G. A. (Coord.),Los blogs jurídicos y la web 2.0. para la difusión y la enseñanza del derecho (pp. 107 -130).Bogotá: Universidad Externado de Colombia.</a:t>
            </a:r>
          </a:p>
          <a:p>
            <a:pPr marL="0" indent="0" algn="just">
              <a:buNone/>
            </a:pPr>
            <a:endParaRPr lang="es-MX" dirty="0"/>
          </a:p>
        </p:txBody>
      </p:sp>
    </p:spTree>
    <p:extLst>
      <p:ext uri="{BB962C8B-B14F-4D97-AF65-F5344CB8AC3E}">
        <p14:creationId xmlns:p14="http://schemas.microsoft.com/office/powerpoint/2010/main" val="38258747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356459" y="226359"/>
            <a:ext cx="8820150" cy="1033182"/>
          </a:xfrm>
        </p:spPr>
        <p:txBody>
          <a:bodyPr/>
          <a:lstStyle/>
          <a:p>
            <a:r>
              <a:rPr lang="es-MX" sz="3600" dirty="0"/>
              <a:t/>
            </a:r>
            <a:br>
              <a:rPr lang="es-MX" sz="3600" dirty="0"/>
            </a:br>
            <a:r>
              <a:rPr lang="es-MX" sz="3600" dirty="0"/>
              <a:t/>
            </a:r>
            <a:br>
              <a:rPr lang="es-MX" sz="3600" dirty="0"/>
            </a:br>
            <a:r>
              <a:rPr lang="es-MX" sz="3600" dirty="0"/>
              <a:t>ARTÍCULO DE PUBLICACIONES </a:t>
            </a:r>
            <a:br>
              <a:rPr lang="es-MX" sz="3600" dirty="0"/>
            </a:br>
            <a:r>
              <a:rPr lang="es-MX" sz="3600" dirty="0"/>
              <a:t>PERIODICAS</a:t>
            </a:r>
            <a:br>
              <a:rPr lang="es-MX" sz="3600" dirty="0"/>
            </a:br>
            <a:endParaRPr lang="es-MX" sz="3600" dirty="0"/>
          </a:p>
        </p:txBody>
      </p:sp>
      <p:sp>
        <p:nvSpPr>
          <p:cNvPr id="8" name="Marcador de contenido 7"/>
          <p:cNvSpPr>
            <a:spLocks noGrp="1"/>
          </p:cNvSpPr>
          <p:nvPr>
            <p:ph sz="half" idx="1"/>
          </p:nvPr>
        </p:nvSpPr>
        <p:spPr>
          <a:xfrm>
            <a:off x="792162" y="2327275"/>
            <a:ext cx="3566160" cy="4303713"/>
          </a:xfrm>
        </p:spPr>
        <p:txBody>
          <a:bodyPr>
            <a:normAutofit fontScale="92500" lnSpcReduction="20000"/>
          </a:bodyPr>
          <a:lstStyle/>
          <a:p>
            <a:pPr marL="0" indent="0" algn="just">
              <a:buNone/>
            </a:pPr>
            <a:r>
              <a:rPr lang="es-MX" dirty="0">
                <a:solidFill>
                  <a:srgbClr val="A08BD6"/>
                </a:solidFill>
              </a:rPr>
              <a:t>Apellido, A., Apellido, A. &amp; Apellido, A. (año). Título del artículo. </a:t>
            </a:r>
            <a:r>
              <a:rPr lang="es-MX" i="1" dirty="0">
                <a:solidFill>
                  <a:srgbClr val="A08BD6"/>
                </a:solidFill>
              </a:rPr>
              <a:t>Título de la publicación</a:t>
            </a:r>
            <a:r>
              <a:rPr lang="es-MX" dirty="0">
                <a:solidFill>
                  <a:srgbClr val="A08BD6"/>
                </a:solidFill>
              </a:rPr>
              <a:t>, </a:t>
            </a:r>
            <a:r>
              <a:rPr lang="es-MX" i="1" dirty="0">
                <a:solidFill>
                  <a:srgbClr val="A08BD6"/>
                </a:solidFill>
              </a:rPr>
              <a:t>volumen </a:t>
            </a:r>
            <a:r>
              <a:rPr lang="es-MX" dirty="0">
                <a:solidFill>
                  <a:srgbClr val="A08BD6"/>
                </a:solidFill>
              </a:rPr>
              <a:t>(número), [p.-p].</a:t>
            </a:r>
          </a:p>
          <a:p>
            <a:pPr marL="0" indent="0" algn="just">
              <a:buNone/>
            </a:pPr>
            <a:r>
              <a:rPr lang="es-MX" dirty="0"/>
              <a:t>Trejo-Castillo, W., Correa-Rosado, C., Castro-Sauri, L. &amp; </a:t>
            </a:r>
            <a:r>
              <a:rPr lang="es-MX" dirty="0" err="1"/>
              <a:t>Lopez</a:t>
            </a:r>
            <a:r>
              <a:rPr lang="es-MX" dirty="0"/>
              <a:t>-Magaña, A. (1998). Angioplastia renal </a:t>
            </a:r>
            <a:r>
              <a:rPr lang="es-MX" dirty="0" err="1"/>
              <a:t>transluminal</a:t>
            </a:r>
            <a:r>
              <a:rPr lang="es-MX" dirty="0"/>
              <a:t> percutánea: experiencia en tres enfermos. Revista Mexicana De Radiología, 52(1), 13.</a:t>
            </a:r>
          </a:p>
          <a:p>
            <a:pPr marL="0" indent="0" algn="just">
              <a:buNone/>
            </a:pPr>
            <a:endParaRPr lang="es-MX" dirty="0">
              <a:solidFill>
                <a:srgbClr val="A08BD6"/>
              </a:solidFill>
            </a:endParaRPr>
          </a:p>
        </p:txBody>
      </p:sp>
      <p:sp>
        <p:nvSpPr>
          <p:cNvPr id="9" name="Marcador de contenido 8"/>
          <p:cNvSpPr>
            <a:spLocks noGrp="1"/>
          </p:cNvSpPr>
          <p:nvPr>
            <p:ph sz="half" idx="2"/>
          </p:nvPr>
        </p:nvSpPr>
        <p:spPr>
          <a:xfrm>
            <a:off x="4766534" y="2327275"/>
            <a:ext cx="3710716" cy="4303713"/>
          </a:xfrm>
        </p:spPr>
        <p:txBody>
          <a:bodyPr>
            <a:normAutofit fontScale="92500" lnSpcReduction="20000"/>
          </a:bodyPr>
          <a:lstStyle/>
          <a:p>
            <a:pPr marL="0" indent="0" algn="just">
              <a:buNone/>
            </a:pPr>
            <a:r>
              <a:rPr lang="es-MX" dirty="0">
                <a:solidFill>
                  <a:srgbClr val="A08BD6"/>
                </a:solidFill>
              </a:rPr>
              <a:t>Apellido, A., Apellido, A. &amp; </a:t>
            </a:r>
            <a:r>
              <a:rPr lang="es-MX" dirty="0" err="1">
                <a:solidFill>
                  <a:srgbClr val="A08BD6"/>
                </a:solidFill>
              </a:rPr>
              <a:t>Apellido,A</a:t>
            </a:r>
            <a:r>
              <a:rPr lang="es-MX" dirty="0">
                <a:solidFill>
                  <a:srgbClr val="A08BD6"/>
                </a:solidFill>
              </a:rPr>
              <a:t>. (año). Título del artículo. </a:t>
            </a:r>
            <a:r>
              <a:rPr lang="es-MX" i="1" dirty="0">
                <a:solidFill>
                  <a:srgbClr val="A08BD6"/>
                </a:solidFill>
              </a:rPr>
              <a:t>Título de la publicación</a:t>
            </a:r>
            <a:r>
              <a:rPr lang="es-MX" dirty="0">
                <a:solidFill>
                  <a:srgbClr val="A08BD6"/>
                </a:solidFill>
              </a:rPr>
              <a:t>, </a:t>
            </a:r>
            <a:r>
              <a:rPr lang="es-MX" i="1" dirty="0">
                <a:solidFill>
                  <a:srgbClr val="A08BD6"/>
                </a:solidFill>
              </a:rPr>
              <a:t>volumen </a:t>
            </a:r>
            <a:r>
              <a:rPr lang="es-MX" dirty="0">
                <a:solidFill>
                  <a:srgbClr val="A08BD6"/>
                </a:solidFill>
              </a:rPr>
              <a:t>(número),[p.-p.]. </a:t>
            </a:r>
            <a:r>
              <a:rPr lang="es-MX" dirty="0" err="1">
                <a:solidFill>
                  <a:srgbClr val="A08BD6"/>
                </a:solidFill>
              </a:rPr>
              <a:t>doi:xxxxxxx</a:t>
            </a:r>
            <a:endParaRPr lang="es-MX" dirty="0">
              <a:solidFill>
                <a:srgbClr val="A08BD6"/>
              </a:solidFill>
            </a:endParaRPr>
          </a:p>
          <a:p>
            <a:pPr marL="0" indent="0" algn="just">
              <a:buNone/>
            </a:pPr>
            <a:r>
              <a:rPr lang="es-MX" dirty="0"/>
              <a:t>Pérez Cruz, E., Lizárraga Sánchez, D. C., &amp; Martínez Esteves, M. R. (2014). Asociación entre desnutrición y depresión en el adulto mayor. Nutrición Hospitalaria, 29(4), 901-906. doi:10.3305/nh.2014.29.4.7228</a:t>
            </a:r>
          </a:p>
        </p:txBody>
      </p:sp>
    </p:spTree>
    <p:extLst>
      <p:ext uri="{BB962C8B-B14F-4D97-AF65-F5344CB8AC3E}">
        <p14:creationId xmlns:p14="http://schemas.microsoft.com/office/powerpoint/2010/main" val="20465561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a:r>
            <a:br>
              <a:rPr lang="es-MX" dirty="0"/>
            </a:br>
            <a:endParaRPr lang="es-MX" dirty="0"/>
          </a:p>
        </p:txBody>
      </p:sp>
      <p:sp>
        <p:nvSpPr>
          <p:cNvPr id="4" name="Marcador de texto 3"/>
          <p:cNvSpPr>
            <a:spLocks noGrp="1"/>
          </p:cNvSpPr>
          <p:nvPr>
            <p:ph type="body" idx="1"/>
          </p:nvPr>
        </p:nvSpPr>
        <p:spPr>
          <a:xfrm>
            <a:off x="777240" y="2270918"/>
            <a:ext cx="3566160" cy="639762"/>
          </a:xfrm>
        </p:spPr>
        <p:txBody>
          <a:bodyPr/>
          <a:lstStyle/>
          <a:p>
            <a:r>
              <a:rPr lang="es-MX" dirty="0">
                <a:solidFill>
                  <a:schemeClr val="tx1"/>
                </a:solidFill>
              </a:rPr>
              <a:t>Artículo con DOI (Digital </a:t>
            </a:r>
            <a:r>
              <a:rPr lang="es-MX" dirty="0" err="1">
                <a:solidFill>
                  <a:schemeClr val="tx1"/>
                </a:solidFill>
              </a:rPr>
              <a:t>Object</a:t>
            </a:r>
            <a:r>
              <a:rPr lang="es-MX" dirty="0">
                <a:solidFill>
                  <a:schemeClr val="tx1"/>
                </a:solidFill>
              </a:rPr>
              <a:t> </a:t>
            </a:r>
            <a:r>
              <a:rPr lang="es-MX" dirty="0" err="1">
                <a:solidFill>
                  <a:schemeClr val="tx1"/>
                </a:solidFill>
              </a:rPr>
              <a:t>Identifier</a:t>
            </a:r>
            <a:r>
              <a:rPr lang="es-MX" dirty="0">
                <a:solidFill>
                  <a:schemeClr val="tx1"/>
                </a:solidFill>
              </a:rPr>
              <a:t>)</a:t>
            </a:r>
          </a:p>
        </p:txBody>
      </p:sp>
      <p:sp>
        <p:nvSpPr>
          <p:cNvPr id="3" name="Marcador de contenido 2"/>
          <p:cNvSpPr>
            <a:spLocks noGrp="1"/>
          </p:cNvSpPr>
          <p:nvPr>
            <p:ph sz="half" idx="2"/>
          </p:nvPr>
        </p:nvSpPr>
        <p:spPr>
          <a:xfrm>
            <a:off x="777240" y="2966758"/>
            <a:ext cx="3566160" cy="3487739"/>
          </a:xfrm>
        </p:spPr>
        <p:txBody>
          <a:bodyPr>
            <a:normAutofit fontScale="77500" lnSpcReduction="20000"/>
          </a:bodyPr>
          <a:lstStyle/>
          <a:p>
            <a:r>
              <a:rPr lang="es-MX" dirty="0">
                <a:solidFill>
                  <a:srgbClr val="A08BD6"/>
                </a:solidFill>
              </a:rPr>
              <a:t>Apellido, A., Apellido, A. &amp; Apellido, A. (año). Título del artículo. </a:t>
            </a:r>
            <a:r>
              <a:rPr lang="es-MX" i="1" dirty="0">
                <a:solidFill>
                  <a:srgbClr val="A08BD6"/>
                </a:solidFill>
              </a:rPr>
              <a:t>Título de la publicación</a:t>
            </a:r>
            <a:r>
              <a:rPr lang="es-MX" dirty="0">
                <a:solidFill>
                  <a:srgbClr val="A08BD6"/>
                </a:solidFill>
              </a:rPr>
              <a:t>, </a:t>
            </a:r>
            <a:r>
              <a:rPr lang="es-MX" i="1" dirty="0">
                <a:solidFill>
                  <a:srgbClr val="A08BD6"/>
                </a:solidFill>
              </a:rPr>
              <a:t>volumen </a:t>
            </a:r>
            <a:r>
              <a:rPr lang="es-MX" dirty="0">
                <a:solidFill>
                  <a:srgbClr val="A08BD6"/>
                </a:solidFill>
              </a:rPr>
              <a:t>(número), [p.-p.]. </a:t>
            </a:r>
            <a:r>
              <a:rPr lang="es-MX" dirty="0" err="1">
                <a:solidFill>
                  <a:srgbClr val="A08BD6"/>
                </a:solidFill>
              </a:rPr>
              <a:t>doi:xxxxxxx</a:t>
            </a:r>
            <a:endParaRPr lang="es-MX" dirty="0">
              <a:solidFill>
                <a:srgbClr val="A08BD6"/>
              </a:solidFill>
            </a:endParaRPr>
          </a:p>
          <a:p>
            <a:r>
              <a:rPr lang="es-MX" dirty="0"/>
              <a:t>Pérez Cruz, E., Lizárraga Sánchez, D. C., &amp; Martínez Esteves, M. R. (2014). Asociación entre desnutrición y depresión en el adulto mayor. Nutrición Hospitalaria, 29(4), 901-906. </a:t>
            </a:r>
            <a:r>
              <a:rPr lang="es-MX" dirty="0" err="1"/>
              <a:t>doi</a:t>
            </a:r>
            <a:r>
              <a:rPr lang="es-MX" dirty="0"/>
              <a:t>: 10.3305/nh.2014.29.4.7228</a:t>
            </a:r>
          </a:p>
          <a:p>
            <a:endParaRPr lang="es-MX" dirty="0"/>
          </a:p>
        </p:txBody>
      </p:sp>
      <p:sp>
        <p:nvSpPr>
          <p:cNvPr id="5" name="Marcador de texto 4"/>
          <p:cNvSpPr>
            <a:spLocks noGrp="1"/>
          </p:cNvSpPr>
          <p:nvPr>
            <p:ph type="body" sz="quarter" idx="3"/>
          </p:nvPr>
        </p:nvSpPr>
        <p:spPr>
          <a:xfrm>
            <a:off x="4766048" y="1917420"/>
            <a:ext cx="3566160" cy="1378230"/>
          </a:xfrm>
        </p:spPr>
        <p:txBody>
          <a:bodyPr/>
          <a:lstStyle/>
          <a:p>
            <a:r>
              <a:rPr lang="es-MX" b="1" dirty="0">
                <a:solidFill>
                  <a:schemeClr val="tx1"/>
                </a:solidFill>
              </a:rPr>
              <a:t>PERIODICAS</a:t>
            </a:r>
          </a:p>
          <a:p>
            <a:r>
              <a:rPr lang="es-MX" dirty="0">
                <a:solidFill>
                  <a:schemeClr val="tx1"/>
                </a:solidFill>
              </a:rPr>
              <a:t>Artículo sin DOI, publicado en línea</a:t>
            </a:r>
          </a:p>
          <a:p>
            <a:endParaRPr lang="es-MX" dirty="0"/>
          </a:p>
        </p:txBody>
      </p:sp>
      <p:sp>
        <p:nvSpPr>
          <p:cNvPr id="6" name="Marcador de contenido 5"/>
          <p:cNvSpPr>
            <a:spLocks noGrp="1"/>
          </p:cNvSpPr>
          <p:nvPr>
            <p:ph sz="quarter" idx="4"/>
          </p:nvPr>
        </p:nvSpPr>
        <p:spPr>
          <a:xfrm>
            <a:off x="4796789" y="2986880"/>
            <a:ext cx="3566160" cy="3487739"/>
          </a:xfrm>
        </p:spPr>
        <p:txBody>
          <a:bodyPr>
            <a:normAutofit fontScale="77500" lnSpcReduction="20000"/>
          </a:bodyPr>
          <a:lstStyle/>
          <a:p>
            <a:r>
              <a:rPr lang="es-MX" dirty="0">
                <a:solidFill>
                  <a:srgbClr val="A08BD6"/>
                </a:solidFill>
              </a:rPr>
              <a:t>Apellido, A., Apellido, A. &amp; </a:t>
            </a:r>
            <a:r>
              <a:rPr lang="es-MX" dirty="0" err="1">
                <a:solidFill>
                  <a:srgbClr val="A08BD6"/>
                </a:solidFill>
              </a:rPr>
              <a:t>Apellido,A</a:t>
            </a:r>
            <a:r>
              <a:rPr lang="es-MX" dirty="0">
                <a:solidFill>
                  <a:srgbClr val="A08BD6"/>
                </a:solidFill>
              </a:rPr>
              <a:t>. (año). Título de la revista. </a:t>
            </a:r>
            <a:r>
              <a:rPr lang="es-MX" i="1" dirty="0">
                <a:solidFill>
                  <a:srgbClr val="A08BD6"/>
                </a:solidFill>
              </a:rPr>
              <a:t>Título de la publicación</a:t>
            </a:r>
            <a:r>
              <a:rPr lang="es-MX" dirty="0">
                <a:solidFill>
                  <a:srgbClr val="A08BD6"/>
                </a:solidFill>
              </a:rPr>
              <a:t>, </a:t>
            </a:r>
            <a:r>
              <a:rPr lang="es-MX" i="1" dirty="0">
                <a:solidFill>
                  <a:srgbClr val="A08BD6"/>
                </a:solidFill>
              </a:rPr>
              <a:t>volumen</a:t>
            </a:r>
            <a:r>
              <a:rPr lang="es-MX" dirty="0">
                <a:solidFill>
                  <a:srgbClr val="A08BD6"/>
                </a:solidFill>
              </a:rPr>
              <a:t> (número). [p.-p]. Recuperado de</a:t>
            </a:r>
          </a:p>
          <a:p>
            <a:r>
              <a:rPr lang="es-MX" dirty="0" err="1"/>
              <a:t>Sanches</a:t>
            </a:r>
            <a:r>
              <a:rPr lang="es-MX" dirty="0"/>
              <a:t> de </a:t>
            </a:r>
            <a:r>
              <a:rPr lang="es-MX" dirty="0" err="1"/>
              <a:t>Alemdia</a:t>
            </a:r>
            <a:r>
              <a:rPr lang="es-MX" dirty="0"/>
              <a:t>, L. (1998). </a:t>
            </a:r>
            <a:r>
              <a:rPr lang="es-MX" dirty="0" err="1"/>
              <a:t>Working</a:t>
            </a:r>
            <a:r>
              <a:rPr lang="es-MX" dirty="0"/>
              <a:t> </a:t>
            </a:r>
            <a:r>
              <a:rPr lang="es-MX" dirty="0" err="1"/>
              <a:t>Mothers</a:t>
            </a:r>
            <a:r>
              <a:rPr lang="es-MX" dirty="0"/>
              <a:t> and </a:t>
            </a:r>
            <a:r>
              <a:rPr lang="es-MX" dirty="0" err="1"/>
              <a:t>their</a:t>
            </a:r>
            <a:r>
              <a:rPr lang="es-MX" dirty="0"/>
              <a:t> </a:t>
            </a:r>
            <a:r>
              <a:rPr lang="es-MX" dirty="0" err="1"/>
              <a:t>Multivoiced</a:t>
            </a:r>
            <a:r>
              <a:rPr lang="es-MX" dirty="0"/>
              <a:t> </a:t>
            </a:r>
            <a:r>
              <a:rPr lang="es-MX" dirty="0" err="1"/>
              <a:t>Self</a:t>
            </a:r>
            <a:r>
              <a:rPr lang="es-MX" dirty="0"/>
              <a:t>. Revista Colombiana </a:t>
            </a:r>
            <a:r>
              <a:rPr lang="es-MX" dirty="0" err="1"/>
              <a:t>dePsicología</a:t>
            </a:r>
            <a:r>
              <a:rPr lang="es-MX" dirty="0"/>
              <a:t>, 21(2), 315-324. Recuperado dehttp://www.revistas.unal.edu.co/index.php/psicologia/article/view/27899/43273 </a:t>
            </a:r>
            <a:r>
              <a:rPr lang="es-MX" u="sng" dirty="0"/>
              <a:t>Artículo de</a:t>
            </a:r>
            <a:endParaRPr lang="es-MX" dirty="0"/>
          </a:p>
        </p:txBody>
      </p:sp>
      <p:sp>
        <p:nvSpPr>
          <p:cNvPr id="7" name="Rectángulo 6"/>
          <p:cNvSpPr/>
          <p:nvPr/>
        </p:nvSpPr>
        <p:spPr>
          <a:xfrm>
            <a:off x="516835" y="423145"/>
            <a:ext cx="8131865" cy="769441"/>
          </a:xfrm>
          <a:prstGeom prst="rect">
            <a:avLst/>
          </a:prstGeom>
        </p:spPr>
        <p:txBody>
          <a:bodyPr wrap="square">
            <a:spAutoFit/>
          </a:bodyPr>
          <a:lstStyle/>
          <a:p>
            <a:pPr algn="ctr"/>
            <a:r>
              <a:rPr lang="es-MX" sz="4400" dirty="0"/>
              <a:t>ARTÍCULO DE PUBLICACIONES </a:t>
            </a:r>
          </a:p>
        </p:txBody>
      </p:sp>
    </p:spTree>
    <p:extLst>
      <p:ext uri="{BB962C8B-B14F-4D97-AF65-F5344CB8AC3E}">
        <p14:creationId xmlns:p14="http://schemas.microsoft.com/office/powerpoint/2010/main" val="23374903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400" dirty="0"/>
              <a:t>NORMAS JURIDICAS</a:t>
            </a:r>
          </a:p>
        </p:txBody>
      </p:sp>
      <p:sp>
        <p:nvSpPr>
          <p:cNvPr id="4" name="Marcador de contenido 3"/>
          <p:cNvSpPr>
            <a:spLocks noGrp="1"/>
          </p:cNvSpPr>
          <p:nvPr>
            <p:ph sz="half" idx="2"/>
          </p:nvPr>
        </p:nvSpPr>
        <p:spPr>
          <a:xfrm>
            <a:off x="605790" y="1718981"/>
            <a:ext cx="2708910" cy="3487739"/>
          </a:xfrm>
        </p:spPr>
        <p:txBody>
          <a:bodyPr>
            <a:normAutofit fontScale="92500"/>
          </a:bodyPr>
          <a:lstStyle/>
          <a:p>
            <a:pPr algn="just"/>
            <a:r>
              <a:rPr lang="es-MX" dirty="0"/>
              <a:t>Las normas APA no </a:t>
            </a:r>
            <a:r>
              <a:rPr lang="es-MX" dirty="0" smtClean="0"/>
              <a:t>poseen especificaciones </a:t>
            </a:r>
            <a:r>
              <a:rPr lang="es-MX" dirty="0"/>
              <a:t>acerca del derecho romano por lo que se realiza una </a:t>
            </a:r>
            <a:r>
              <a:rPr lang="es-MX" b="1" dirty="0"/>
              <a:t>adaptación</a:t>
            </a:r>
            <a:r>
              <a:rPr lang="es-MX" dirty="0"/>
              <a:t> de las normas utilizadas en "</a:t>
            </a:r>
            <a:r>
              <a:rPr lang="es-MX" dirty="0" err="1"/>
              <a:t>The</a:t>
            </a:r>
            <a:r>
              <a:rPr lang="es-MX" dirty="0"/>
              <a:t> </a:t>
            </a:r>
            <a:r>
              <a:rPr lang="es-MX" dirty="0" err="1"/>
              <a:t>bluebook</a:t>
            </a:r>
            <a:r>
              <a:rPr lang="es-MX" dirty="0"/>
              <a:t>: a </a:t>
            </a:r>
            <a:r>
              <a:rPr lang="es-MX" dirty="0" err="1"/>
              <a:t>uniform</a:t>
            </a:r>
            <a:r>
              <a:rPr lang="es-MX" dirty="0"/>
              <a:t> </a:t>
            </a:r>
            <a:r>
              <a:rPr lang="es-MX" dirty="0" err="1"/>
              <a:t>system</a:t>
            </a:r>
            <a:r>
              <a:rPr lang="es-MX" dirty="0"/>
              <a:t> of </a:t>
            </a:r>
            <a:r>
              <a:rPr lang="es-MX" dirty="0" err="1" smtClean="0"/>
              <a:t>citation</a:t>
            </a:r>
            <a:r>
              <a:rPr lang="es-MX" dirty="0" smtClean="0"/>
              <a:t>“.</a:t>
            </a:r>
            <a:endParaRPr lang="es-MX" dirty="0"/>
          </a:p>
        </p:txBody>
      </p:sp>
      <p:sp>
        <p:nvSpPr>
          <p:cNvPr id="5" name="Marcador de texto 4"/>
          <p:cNvSpPr>
            <a:spLocks noGrp="1"/>
          </p:cNvSpPr>
          <p:nvPr>
            <p:ph type="body" sz="quarter" idx="3"/>
          </p:nvPr>
        </p:nvSpPr>
        <p:spPr>
          <a:xfrm>
            <a:off x="4577555" y="1718981"/>
            <a:ext cx="3566160" cy="639762"/>
          </a:xfrm>
        </p:spPr>
        <p:txBody>
          <a:bodyPr/>
          <a:lstStyle/>
          <a:p>
            <a:r>
              <a:rPr lang="es-MX" u="sng" dirty="0"/>
              <a:t>Constitución</a:t>
            </a:r>
            <a:endParaRPr lang="es-MX" dirty="0"/>
          </a:p>
          <a:p>
            <a:endParaRPr lang="es-MX" dirty="0"/>
          </a:p>
        </p:txBody>
      </p:sp>
      <p:sp>
        <p:nvSpPr>
          <p:cNvPr id="6" name="Marcador de contenido 5"/>
          <p:cNvSpPr>
            <a:spLocks noGrp="1"/>
          </p:cNvSpPr>
          <p:nvPr>
            <p:ph sz="quarter" idx="4"/>
          </p:nvPr>
        </p:nvSpPr>
        <p:spPr>
          <a:xfrm>
            <a:off x="4222468" y="2185949"/>
            <a:ext cx="4560308" cy="4267201"/>
          </a:xfrm>
        </p:spPr>
        <p:txBody>
          <a:bodyPr>
            <a:normAutofit lnSpcReduction="10000"/>
          </a:bodyPr>
          <a:lstStyle/>
          <a:p>
            <a:pPr marL="0" indent="0">
              <a:buNone/>
            </a:pPr>
            <a:r>
              <a:rPr lang="es-MX" b="1" dirty="0">
                <a:solidFill>
                  <a:srgbClr val="A08BD6"/>
                </a:solidFill>
              </a:rPr>
              <a:t>Título de la constitución [Const.]. (fecha de promulgación). [Término*] número de ed. Editorial/ Recuperado de</a:t>
            </a:r>
          </a:p>
          <a:p>
            <a:pPr marL="0" indent="0">
              <a:spcBef>
                <a:spcPts val="0"/>
              </a:spcBef>
              <a:buNone/>
            </a:pPr>
            <a:r>
              <a:rPr lang="es-MX" dirty="0"/>
              <a:t>Constitución política de </a:t>
            </a:r>
            <a:r>
              <a:rPr lang="es-MX" dirty="0" smtClean="0"/>
              <a:t>Colombia</a:t>
            </a:r>
          </a:p>
          <a:p>
            <a:pPr marL="0" indent="0">
              <a:spcBef>
                <a:spcPts val="0"/>
              </a:spcBef>
              <a:buNone/>
            </a:pPr>
            <a:r>
              <a:rPr lang="es-MX" dirty="0" smtClean="0"/>
              <a:t>Modelo </a:t>
            </a:r>
            <a:r>
              <a:rPr lang="es-MX" dirty="0"/>
              <a:t>de cita: [Const.] (1991) 2da Ed. </a:t>
            </a:r>
            <a:r>
              <a:rPr lang="es-MX" dirty="0" err="1"/>
              <a:t>Legis</a:t>
            </a:r>
            <a:r>
              <a:rPr lang="es-MX" dirty="0"/>
              <a:t>	( Const., 1991</a:t>
            </a:r>
            <a:r>
              <a:rPr lang="es-MX" dirty="0" smtClean="0"/>
              <a:t>)</a:t>
            </a:r>
          </a:p>
          <a:p>
            <a:pPr marL="0" indent="0">
              <a:buNone/>
            </a:pPr>
            <a:r>
              <a:rPr lang="es-MX" sz="1700" dirty="0" smtClean="0"/>
              <a:t>*Puede utilizar estos términos si los considera necesario:</a:t>
            </a:r>
          </a:p>
          <a:p>
            <a:pPr marL="0" indent="0">
              <a:buNone/>
            </a:pPr>
            <a:r>
              <a:rPr lang="es-MX" sz="1700" dirty="0" smtClean="0"/>
              <a:t>Derogada        </a:t>
            </a:r>
            <a:r>
              <a:rPr lang="es-MX" sz="1700" dirty="0"/>
              <a:t>	Enmendada	</a:t>
            </a:r>
          </a:p>
          <a:p>
            <a:pPr marL="0" indent="0">
              <a:buNone/>
            </a:pPr>
            <a:r>
              <a:rPr lang="es-MX" sz="1700" dirty="0"/>
              <a:t>Reformada	                 </a:t>
            </a:r>
            <a:r>
              <a:rPr lang="es-MX" sz="1700" dirty="0" smtClean="0"/>
              <a:t>Anotada</a:t>
            </a:r>
            <a:endParaRPr lang="es-MX" dirty="0"/>
          </a:p>
        </p:txBody>
      </p:sp>
    </p:spTree>
    <p:extLst>
      <p:ext uri="{BB962C8B-B14F-4D97-AF65-F5344CB8AC3E}">
        <p14:creationId xmlns:p14="http://schemas.microsoft.com/office/powerpoint/2010/main" val="9898693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162" y="344557"/>
            <a:ext cx="7570787" cy="1107725"/>
          </a:xfrm>
        </p:spPr>
        <p:txBody>
          <a:bodyPr/>
          <a:lstStyle/>
          <a:p>
            <a:r>
              <a:rPr lang="es-MX" sz="3600" dirty="0" smtClean="0"/>
              <a:t/>
            </a:r>
            <a:br>
              <a:rPr lang="es-MX" sz="3600" dirty="0" smtClean="0"/>
            </a:br>
            <a:r>
              <a:rPr lang="es-MX" sz="3600" dirty="0" smtClean="0"/>
              <a:t>TRABAJOS </a:t>
            </a:r>
            <a:r>
              <a:rPr lang="es-MX" sz="3600" dirty="0"/>
              <a:t>DE GRADO</a:t>
            </a:r>
            <a:r>
              <a:rPr lang="es-MX" sz="4400" dirty="0"/>
              <a:t/>
            </a:r>
            <a:br>
              <a:rPr lang="es-MX" sz="4400" dirty="0"/>
            </a:br>
            <a:endParaRPr lang="es-MX" sz="4400" dirty="0"/>
          </a:p>
        </p:txBody>
      </p:sp>
      <p:sp>
        <p:nvSpPr>
          <p:cNvPr id="3" name="Marcador de texto 2"/>
          <p:cNvSpPr>
            <a:spLocks noGrp="1"/>
          </p:cNvSpPr>
          <p:nvPr>
            <p:ph type="body" idx="1"/>
          </p:nvPr>
        </p:nvSpPr>
        <p:spPr/>
        <p:txBody>
          <a:bodyPr/>
          <a:lstStyle/>
          <a:p>
            <a:r>
              <a:rPr lang="es-MX" dirty="0"/>
              <a:t>Impreso o inédito</a:t>
            </a:r>
          </a:p>
          <a:p>
            <a:endParaRPr lang="es-MX" dirty="0"/>
          </a:p>
        </p:txBody>
      </p:sp>
      <p:sp>
        <p:nvSpPr>
          <p:cNvPr id="4" name="Marcador de contenido 3"/>
          <p:cNvSpPr>
            <a:spLocks noGrp="1"/>
          </p:cNvSpPr>
          <p:nvPr>
            <p:ph sz="half" idx="2"/>
          </p:nvPr>
        </p:nvSpPr>
        <p:spPr/>
        <p:txBody>
          <a:bodyPr>
            <a:normAutofit fontScale="85000" lnSpcReduction="20000"/>
          </a:bodyPr>
          <a:lstStyle/>
          <a:p>
            <a:r>
              <a:rPr lang="es-MX" dirty="0">
                <a:solidFill>
                  <a:srgbClr val="A08BD6"/>
                </a:solidFill>
              </a:rPr>
              <a:t>Apellido, A., Apellido, A. &amp; Apellido, A. (año). </a:t>
            </a:r>
            <a:r>
              <a:rPr lang="es-MX" i="1" dirty="0">
                <a:solidFill>
                  <a:srgbClr val="A08BD6"/>
                </a:solidFill>
              </a:rPr>
              <a:t>Título del trabajo. </a:t>
            </a:r>
            <a:r>
              <a:rPr lang="es-MX" dirty="0">
                <a:solidFill>
                  <a:srgbClr val="A08BD6"/>
                </a:solidFill>
              </a:rPr>
              <a:t>(Trabajo de grado/tesis de maestría/Tesis doctoral). Institución, Lugar.</a:t>
            </a:r>
          </a:p>
          <a:p>
            <a:r>
              <a:rPr lang="es-MX" dirty="0"/>
              <a:t>Lozano </a:t>
            </a:r>
            <a:r>
              <a:rPr lang="es-MX" dirty="0" err="1"/>
              <a:t>Parga</a:t>
            </a:r>
            <a:r>
              <a:rPr lang="es-MX" dirty="0"/>
              <a:t>, E. C. &amp; Quintero Galindo, J. M. (1999).Casos de mercadeo en empresas colombianas. (Trabajo de grado). Pontificia Universidad Javeriana, Bogotá, Colombia. En línea</a:t>
            </a:r>
          </a:p>
        </p:txBody>
      </p:sp>
      <p:sp>
        <p:nvSpPr>
          <p:cNvPr id="6" name="Marcador de contenido 5"/>
          <p:cNvSpPr>
            <a:spLocks noGrp="1"/>
          </p:cNvSpPr>
          <p:nvPr>
            <p:ph sz="quarter" idx="4"/>
          </p:nvPr>
        </p:nvSpPr>
        <p:spPr/>
        <p:txBody>
          <a:bodyPr>
            <a:normAutofit fontScale="77500" lnSpcReduction="20000"/>
          </a:bodyPr>
          <a:lstStyle/>
          <a:p>
            <a:r>
              <a:rPr lang="es-MX" dirty="0">
                <a:solidFill>
                  <a:srgbClr val="A08BD6"/>
                </a:solidFill>
              </a:rPr>
              <a:t>Apellido, A., Apellido, A. &amp; Apellido, A.(año). </a:t>
            </a:r>
            <a:r>
              <a:rPr lang="es-MX" i="1" dirty="0">
                <a:solidFill>
                  <a:srgbClr val="A08BD6"/>
                </a:solidFill>
              </a:rPr>
              <a:t>Título del trabajo.</a:t>
            </a:r>
            <a:r>
              <a:rPr lang="es-MX" dirty="0">
                <a:solidFill>
                  <a:srgbClr val="A08BD6"/>
                </a:solidFill>
              </a:rPr>
              <a:t> (Trabajo de grado/tesis de maestría/Tesis doctoral, Institución). Recuperado de</a:t>
            </a:r>
          </a:p>
          <a:p>
            <a:r>
              <a:rPr lang="es-MX" dirty="0"/>
              <a:t>Cuesta Rueda, J. A. (2012). Un lector por </a:t>
            </a:r>
            <a:r>
              <a:rPr lang="es-MX" dirty="0" err="1"/>
              <a:t>venir:Regímenes</a:t>
            </a:r>
            <a:r>
              <a:rPr lang="es-MX" dirty="0"/>
              <a:t> de lectura y escritura en Museo de </a:t>
            </a:r>
            <a:r>
              <a:rPr lang="es-MX" dirty="0" err="1"/>
              <a:t>laNovela</a:t>
            </a:r>
            <a:r>
              <a:rPr lang="es-MX" dirty="0"/>
              <a:t> de la Eterna. (Tesis de maestría, </a:t>
            </a:r>
            <a:r>
              <a:rPr lang="es-MX" dirty="0" err="1"/>
              <a:t>PontificiaUniversidad</a:t>
            </a:r>
            <a:r>
              <a:rPr lang="es-MX" dirty="0"/>
              <a:t> Javeriana). Recuperado de http://www.javeriana.edu.co/biblos/tesis/csociales/tesis308.pdf</a:t>
            </a:r>
          </a:p>
          <a:p>
            <a:pPr marL="0" indent="0">
              <a:buNone/>
            </a:pPr>
            <a:endParaRPr lang="es-MX" dirty="0">
              <a:solidFill>
                <a:srgbClr val="A08BD6"/>
              </a:solidFill>
            </a:endParaRPr>
          </a:p>
        </p:txBody>
      </p:sp>
    </p:spTree>
    <p:extLst>
      <p:ext uri="{BB962C8B-B14F-4D97-AF65-F5344CB8AC3E}">
        <p14:creationId xmlns:p14="http://schemas.microsoft.com/office/powerpoint/2010/main" val="33160484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a:spLocks noGrp="1" noChangeArrowheads="1"/>
          </p:cNvSpPr>
          <p:nvPr>
            <p:ph idx="1"/>
          </p:nvPr>
        </p:nvSpPr>
        <p:spPr bwMode="auto">
          <a:xfrm>
            <a:off x="792162" y="1368643"/>
            <a:ext cx="7570787" cy="557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buClrTx/>
            </a:pPr>
            <a:r>
              <a:rPr lang="es-MX" altLang="es-MX" dirty="0">
                <a:solidFill>
                  <a:srgbClr val="A08BD6"/>
                </a:solidFill>
              </a:rPr>
              <a:t>Apellido, A., Apellido, A. &amp; Apellido, A. (mes, año). Título del trabajo. Trabajo presentado en nombre de la conferencia&gt; de &lt;Institución organizadora&gt;, lugar </a:t>
            </a:r>
          </a:p>
          <a:p>
            <a:pPr algn="just"/>
            <a:r>
              <a:rPr lang="es-MX" dirty="0"/>
              <a:t>Suarez, A., Vásquez, H., </a:t>
            </a:r>
            <a:r>
              <a:rPr lang="es-MX" dirty="0" err="1"/>
              <a:t>Rodriguéz</a:t>
            </a:r>
            <a:r>
              <a:rPr lang="es-MX" dirty="0"/>
              <a:t> H. &amp; Cuervo, L. A. (Octubre, 2012). Vigilancia Entomológica de </a:t>
            </a:r>
            <a:r>
              <a:rPr lang="es-MX" dirty="0" err="1"/>
              <a:t>Culicidos</a:t>
            </a:r>
            <a:r>
              <a:rPr lang="es-MX" dirty="0"/>
              <a:t> en la frontera  Colombo-</a:t>
            </a:r>
            <a:r>
              <a:rPr lang="es-MX" dirty="0" err="1"/>
              <a:t>Venezonolana</a:t>
            </a:r>
            <a:r>
              <a:rPr lang="es-MX" dirty="0"/>
              <a:t>, Departamento de Arauca. Trabajo presentado en XLVIII Congreso Nacional de Ciencias Biológicas de la Asociación Colombiana de Ciencias Biológicas, Cali, Colombia.</a:t>
            </a:r>
            <a:endParaRPr lang="es-MX" altLang="es-MX" dirty="0">
              <a:solidFill>
                <a:srgbClr val="A08BD6"/>
              </a:solidFill>
            </a:endParaRPr>
          </a:p>
        </p:txBody>
      </p:sp>
      <p:sp>
        <p:nvSpPr>
          <p:cNvPr id="3" name="Marcador de texto 2"/>
          <p:cNvSpPr>
            <a:spLocks noGrp="1"/>
          </p:cNvSpPr>
          <p:nvPr>
            <p:ph type="body" idx="4294967295"/>
          </p:nvPr>
        </p:nvSpPr>
        <p:spPr>
          <a:xfrm>
            <a:off x="-265043" y="44728"/>
            <a:ext cx="9356034" cy="1052513"/>
          </a:xfrm>
        </p:spPr>
        <p:txBody>
          <a:bodyPr>
            <a:noAutofit/>
          </a:bodyPr>
          <a:lstStyle/>
          <a:p>
            <a:pPr marL="0" indent="0" algn="ctr">
              <a:buNone/>
            </a:pPr>
            <a:r>
              <a:rPr lang="es-MX" sz="3600" dirty="0" smtClean="0">
                <a:solidFill>
                  <a:schemeClr val="tx1"/>
                </a:solidFill>
              </a:rPr>
              <a:t>ACTAS </a:t>
            </a:r>
            <a:r>
              <a:rPr lang="es-MX" sz="3600" dirty="0">
                <a:solidFill>
                  <a:schemeClr val="tx1"/>
                </a:solidFill>
              </a:rPr>
              <a:t>DE SIMPOSIOS Y </a:t>
            </a:r>
            <a:r>
              <a:rPr lang="es-MX" sz="3600" dirty="0" smtClean="0">
                <a:solidFill>
                  <a:schemeClr val="tx1"/>
                </a:solidFill>
              </a:rPr>
              <a:t>CONFERENCIAS</a:t>
            </a:r>
            <a:endParaRPr lang="es-MX" sz="3600" dirty="0">
              <a:solidFill>
                <a:schemeClr val="tx1"/>
              </a:solidFill>
            </a:endParaRPr>
          </a:p>
        </p:txBody>
      </p:sp>
    </p:spTree>
    <p:extLst>
      <p:ext uri="{BB962C8B-B14F-4D97-AF65-F5344CB8AC3E}">
        <p14:creationId xmlns:p14="http://schemas.microsoft.com/office/powerpoint/2010/main" val="11270475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dirty="0"/>
              <a:t>RECURSOS</a:t>
            </a:r>
          </a:p>
        </p:txBody>
      </p:sp>
      <p:sp>
        <p:nvSpPr>
          <p:cNvPr id="3" name="Marcador de texto 2"/>
          <p:cNvSpPr>
            <a:spLocks noGrp="1"/>
          </p:cNvSpPr>
          <p:nvPr>
            <p:ph type="body" idx="1"/>
          </p:nvPr>
        </p:nvSpPr>
        <p:spPr/>
        <p:txBody>
          <a:bodyPr/>
          <a:lstStyle/>
          <a:p>
            <a:r>
              <a:rPr lang="es-MX" dirty="0"/>
              <a:t>Página de internet</a:t>
            </a:r>
          </a:p>
          <a:p>
            <a:endParaRPr lang="es-MX" dirty="0"/>
          </a:p>
        </p:txBody>
      </p:sp>
      <p:sp>
        <p:nvSpPr>
          <p:cNvPr id="4" name="Marcador de contenido 3"/>
          <p:cNvSpPr>
            <a:spLocks noGrp="1"/>
          </p:cNvSpPr>
          <p:nvPr>
            <p:ph sz="half" idx="2"/>
          </p:nvPr>
        </p:nvSpPr>
        <p:spPr/>
        <p:txBody>
          <a:bodyPr>
            <a:normAutofit lnSpcReduction="10000"/>
          </a:bodyPr>
          <a:lstStyle/>
          <a:p>
            <a:r>
              <a:rPr lang="es-MX" dirty="0">
                <a:solidFill>
                  <a:srgbClr val="A08BD6"/>
                </a:solidFill>
              </a:rPr>
              <a:t>Apellido, A., Apellido, A. &amp; Apellido, A. (día, mes y año). Título de la entrada. Recuperado de</a:t>
            </a:r>
          </a:p>
          <a:p>
            <a:r>
              <a:rPr lang="es-MX" dirty="0"/>
              <a:t>Ministerio de Educación de Colombia.(2014). En TIC </a:t>
            </a:r>
            <a:r>
              <a:rPr lang="es-MX" dirty="0" err="1"/>
              <a:t>confio</a:t>
            </a:r>
            <a:r>
              <a:rPr lang="es-MX" dirty="0"/>
              <a:t>. Recuperado de http://www.enticconfio.gov.co/</a:t>
            </a:r>
          </a:p>
          <a:p>
            <a:endParaRPr lang="es-MX" dirty="0"/>
          </a:p>
        </p:txBody>
      </p:sp>
      <p:sp>
        <p:nvSpPr>
          <p:cNvPr id="5" name="Marcador de texto 4"/>
          <p:cNvSpPr>
            <a:spLocks noGrp="1"/>
          </p:cNvSpPr>
          <p:nvPr>
            <p:ph type="body" sz="quarter" idx="3"/>
          </p:nvPr>
        </p:nvSpPr>
        <p:spPr/>
        <p:txBody>
          <a:bodyPr/>
          <a:lstStyle/>
          <a:p>
            <a:r>
              <a:rPr lang="es-MX" dirty="0"/>
              <a:t>Entrada de Blog</a:t>
            </a:r>
          </a:p>
        </p:txBody>
      </p:sp>
      <p:sp>
        <p:nvSpPr>
          <p:cNvPr id="6" name="Marcador de contenido 5"/>
          <p:cNvSpPr>
            <a:spLocks noGrp="1"/>
          </p:cNvSpPr>
          <p:nvPr>
            <p:ph sz="quarter" idx="4"/>
          </p:nvPr>
        </p:nvSpPr>
        <p:spPr/>
        <p:txBody>
          <a:bodyPr>
            <a:normAutofit fontScale="85000" lnSpcReduction="20000"/>
          </a:bodyPr>
          <a:lstStyle/>
          <a:p>
            <a:r>
              <a:rPr lang="es-MX" dirty="0">
                <a:solidFill>
                  <a:srgbClr val="A08BD6"/>
                </a:solidFill>
              </a:rPr>
              <a:t>Apellido, A., Apellido, A. &amp; Apellido, A. (día, mes y año). Título del post. [Entrada de blog]. Recuperado de</a:t>
            </a:r>
          </a:p>
          <a:p>
            <a:r>
              <a:rPr lang="es-MX" dirty="0" err="1"/>
              <a:t>Piscitelli</a:t>
            </a:r>
            <a:r>
              <a:rPr lang="es-MX" dirty="0"/>
              <a:t>, A. (2013). Las Big </a:t>
            </a:r>
            <a:r>
              <a:rPr lang="es-MX" dirty="0" err="1"/>
              <a:t>Humanities</a:t>
            </a:r>
            <a:r>
              <a:rPr lang="es-MX" dirty="0"/>
              <a:t> y el </a:t>
            </a:r>
            <a:r>
              <a:rPr lang="es-MX" dirty="0" err="1"/>
              <a:t>el</a:t>
            </a:r>
            <a:r>
              <a:rPr lang="es-MX" dirty="0"/>
              <a:t> futuro de la lectura digital. [Entrada de blog] Recuperado dehttp://www.filosofitis.com.ar/2013/02/14/las-big-humanities-y-el-futuro-de-lalectura-digital/</a:t>
            </a:r>
          </a:p>
          <a:p>
            <a:endParaRPr lang="es-MX" dirty="0">
              <a:solidFill>
                <a:srgbClr val="A08BD6"/>
              </a:solidFill>
            </a:endParaRPr>
          </a:p>
        </p:txBody>
      </p:sp>
    </p:spTree>
    <p:extLst>
      <p:ext uri="{BB962C8B-B14F-4D97-AF65-F5344CB8AC3E}">
        <p14:creationId xmlns:p14="http://schemas.microsoft.com/office/powerpoint/2010/main" val="27384276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r>
              <a:rPr lang="es-MX" dirty="0"/>
              <a:t>Podcast</a:t>
            </a:r>
          </a:p>
          <a:p>
            <a:endParaRPr lang="es-MX" dirty="0"/>
          </a:p>
        </p:txBody>
      </p:sp>
      <p:sp>
        <p:nvSpPr>
          <p:cNvPr id="4" name="Marcador de contenido 3"/>
          <p:cNvSpPr>
            <a:spLocks noGrp="1"/>
          </p:cNvSpPr>
          <p:nvPr>
            <p:ph sz="half" idx="2"/>
          </p:nvPr>
        </p:nvSpPr>
        <p:spPr/>
        <p:txBody>
          <a:bodyPr>
            <a:normAutofit fontScale="77500" lnSpcReduction="20000"/>
          </a:bodyPr>
          <a:lstStyle/>
          <a:p>
            <a:r>
              <a:rPr lang="es-MX" dirty="0">
                <a:solidFill>
                  <a:srgbClr val="A08BD6"/>
                </a:solidFill>
              </a:rPr>
              <a:t>Apellido, A., Apellido, A. &amp; Apellido, A.(Productor). (día, mes y año). </a:t>
            </a:r>
            <a:r>
              <a:rPr lang="es-MX" i="1" dirty="0">
                <a:solidFill>
                  <a:srgbClr val="A08BD6"/>
                </a:solidFill>
              </a:rPr>
              <a:t>Título del post.</a:t>
            </a:r>
            <a:r>
              <a:rPr lang="es-MX" dirty="0">
                <a:solidFill>
                  <a:srgbClr val="A08BD6"/>
                </a:solidFill>
              </a:rPr>
              <a:t>[Audio en podcast]. Recuperado de</a:t>
            </a:r>
          </a:p>
          <a:p>
            <a:r>
              <a:rPr lang="es-MX" dirty="0"/>
              <a:t>Ledo, J. (18 de Enero de 2015) "Las Moscas" de Horacio Quiroga en Noviembre Nocturno [Audio en podcast]. Recuperado de http://www.ivoox.com/las-moscashoracio-quiroga-audiosmp3_rf_3967422_1.html Película</a:t>
            </a:r>
          </a:p>
          <a:p>
            <a:endParaRPr lang="es-MX" dirty="0"/>
          </a:p>
          <a:p>
            <a:endParaRPr lang="es-MX" dirty="0"/>
          </a:p>
        </p:txBody>
      </p:sp>
      <p:sp>
        <p:nvSpPr>
          <p:cNvPr id="5" name="Marcador de texto 4"/>
          <p:cNvSpPr>
            <a:spLocks noGrp="1"/>
          </p:cNvSpPr>
          <p:nvPr>
            <p:ph type="body" sz="quarter" idx="3"/>
          </p:nvPr>
        </p:nvSpPr>
        <p:spPr/>
        <p:txBody>
          <a:bodyPr/>
          <a:lstStyle/>
          <a:p>
            <a:endParaRPr lang="es-MX"/>
          </a:p>
        </p:txBody>
      </p:sp>
      <p:sp>
        <p:nvSpPr>
          <p:cNvPr id="6" name="Marcador de contenido 5"/>
          <p:cNvSpPr>
            <a:spLocks noGrp="1"/>
          </p:cNvSpPr>
          <p:nvPr>
            <p:ph sz="quarter" idx="4"/>
          </p:nvPr>
        </p:nvSpPr>
        <p:spPr/>
        <p:txBody>
          <a:bodyPr>
            <a:normAutofit fontScale="92500"/>
          </a:bodyPr>
          <a:lstStyle/>
          <a:p>
            <a:r>
              <a:rPr lang="es-MX" dirty="0">
                <a:solidFill>
                  <a:srgbClr val="A08BD6"/>
                </a:solidFill>
              </a:rPr>
              <a:t>Apellido, A. (productor) &amp; Apellido, A. (director). (año). </a:t>
            </a:r>
            <a:r>
              <a:rPr lang="es-MX" i="1" dirty="0">
                <a:solidFill>
                  <a:srgbClr val="A08BD6"/>
                </a:solidFill>
              </a:rPr>
              <a:t>Título de la película </a:t>
            </a:r>
            <a:r>
              <a:rPr lang="es-MX" dirty="0">
                <a:solidFill>
                  <a:srgbClr val="A08BD6"/>
                </a:solidFill>
              </a:rPr>
              <a:t>[Película]. País de origen: Estudio.</a:t>
            </a:r>
          </a:p>
          <a:p>
            <a:r>
              <a:rPr lang="es-MX" dirty="0" err="1"/>
              <a:t>Kenworthy</a:t>
            </a:r>
            <a:r>
              <a:rPr lang="es-MX" dirty="0"/>
              <a:t>, D. (Productor) &amp; </a:t>
            </a:r>
            <a:r>
              <a:rPr lang="es-MX" dirty="0" err="1"/>
              <a:t>Michell</a:t>
            </a:r>
            <a:r>
              <a:rPr lang="es-MX" dirty="0"/>
              <a:t>, R. (Director). (1999). </a:t>
            </a:r>
            <a:r>
              <a:rPr lang="es-MX" dirty="0" err="1"/>
              <a:t>Nothing</a:t>
            </a:r>
            <a:r>
              <a:rPr lang="es-MX" dirty="0"/>
              <a:t> </a:t>
            </a:r>
            <a:r>
              <a:rPr lang="es-MX" dirty="0" err="1"/>
              <a:t>hill</a:t>
            </a:r>
            <a:r>
              <a:rPr lang="es-MX" dirty="0"/>
              <a:t>.[Película]. Estados Unidos: Universal </a:t>
            </a:r>
            <a:r>
              <a:rPr lang="es-MX" dirty="0" err="1"/>
              <a:t>Pictures</a:t>
            </a:r>
            <a:r>
              <a:rPr lang="es-MX" dirty="0"/>
              <a:t>.</a:t>
            </a:r>
          </a:p>
        </p:txBody>
      </p:sp>
    </p:spTree>
    <p:extLst>
      <p:ext uri="{BB962C8B-B14F-4D97-AF65-F5344CB8AC3E}">
        <p14:creationId xmlns:p14="http://schemas.microsoft.com/office/powerpoint/2010/main" val="3759785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Citas y referencias</a:t>
            </a:r>
            <a:endParaRPr lang="es-MX" dirty="0"/>
          </a:p>
        </p:txBody>
      </p:sp>
      <p:sp>
        <p:nvSpPr>
          <p:cNvPr id="3" name="Marcador de contenido 2"/>
          <p:cNvSpPr>
            <a:spLocks noGrp="1"/>
          </p:cNvSpPr>
          <p:nvPr>
            <p:ph idx="1"/>
          </p:nvPr>
        </p:nvSpPr>
        <p:spPr/>
        <p:txBody>
          <a:bodyPr>
            <a:normAutofit fontScale="62500" lnSpcReduction="20000"/>
          </a:bodyPr>
          <a:lstStyle/>
          <a:p>
            <a:r>
              <a:rPr lang="es-MX" b="1" dirty="0" smtClean="0"/>
              <a:t>¿</a:t>
            </a:r>
            <a:r>
              <a:rPr lang="es-MX" b="1" dirty="0"/>
              <a:t>Qué es una cita bibliográfica?</a:t>
            </a:r>
            <a:endParaRPr lang="es-MX" dirty="0"/>
          </a:p>
          <a:p>
            <a:pPr algn="just"/>
            <a:r>
              <a:rPr lang="es-MX" dirty="0"/>
              <a:t>Una cita es un párrafo o idea extraída de una obra ajena para apoyar, corroborar o contrastar lo expresado. Deben ir acompañadas de una forma abreviada de referencia  o una llamada numérica que se complementa con la referencia bibliográfica completa al final del capítulo o al final de todo el texto. </a:t>
            </a:r>
            <a:endParaRPr lang="es-MX" dirty="0" smtClean="0"/>
          </a:p>
          <a:p>
            <a:r>
              <a:rPr lang="es-MX" b="1" dirty="0"/>
              <a:t>¿Qué es una referencia bibliográfica?</a:t>
            </a:r>
            <a:endParaRPr lang="es-MX" dirty="0"/>
          </a:p>
          <a:p>
            <a:pPr algn="just"/>
            <a:r>
              <a:rPr lang="es-MX" dirty="0"/>
              <a:t>Una referencia es un conjunto de datos bibliográficos que permite la identificación de un documento. Se sitúa como nota a pie de página, al final del capítulo o al final de todo el texto.</a:t>
            </a:r>
          </a:p>
          <a:p>
            <a:endParaRPr lang="es-MX" dirty="0"/>
          </a:p>
          <a:p>
            <a:pPr algn="r"/>
            <a:r>
              <a:rPr lang="es-MX" dirty="0" smtClean="0"/>
              <a:t>UMA (2016)</a:t>
            </a:r>
            <a:endParaRPr lang="es-MX" dirty="0"/>
          </a:p>
          <a:p>
            <a:endParaRPr lang="es-MX" dirty="0"/>
          </a:p>
        </p:txBody>
      </p:sp>
    </p:spTree>
    <p:extLst>
      <p:ext uri="{BB962C8B-B14F-4D97-AF65-F5344CB8AC3E}">
        <p14:creationId xmlns:p14="http://schemas.microsoft.com/office/powerpoint/2010/main" val="39591663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r>
              <a:rPr lang="es-MX" dirty="0"/>
              <a:t>Serie de Televisión</a:t>
            </a:r>
          </a:p>
          <a:p>
            <a:endParaRPr lang="es-MX" dirty="0"/>
          </a:p>
        </p:txBody>
      </p:sp>
      <p:sp>
        <p:nvSpPr>
          <p:cNvPr id="4" name="Marcador de contenido 3"/>
          <p:cNvSpPr>
            <a:spLocks noGrp="1"/>
          </p:cNvSpPr>
          <p:nvPr>
            <p:ph sz="half" idx="2"/>
          </p:nvPr>
        </p:nvSpPr>
        <p:spPr/>
        <p:txBody>
          <a:bodyPr>
            <a:normAutofit fontScale="85000" lnSpcReduction="20000"/>
          </a:bodyPr>
          <a:lstStyle/>
          <a:p>
            <a:r>
              <a:rPr lang="es-MX" dirty="0">
                <a:solidFill>
                  <a:srgbClr val="A08BD6"/>
                </a:solidFill>
              </a:rPr>
              <a:t>Apellido, A., Apellido, A. &amp; Apellido, A.(Productor). (año). </a:t>
            </a:r>
            <a:r>
              <a:rPr lang="es-MX" i="1" dirty="0">
                <a:solidFill>
                  <a:srgbClr val="A08BD6"/>
                </a:solidFill>
              </a:rPr>
              <a:t>Título de la serie </a:t>
            </a:r>
            <a:r>
              <a:rPr lang="es-MX" dirty="0">
                <a:solidFill>
                  <a:srgbClr val="A08BD6"/>
                </a:solidFill>
              </a:rPr>
              <a:t>[Serie de televisión]. Lugar: Productora</a:t>
            </a:r>
            <a:r>
              <a:rPr lang="es-MX" dirty="0"/>
              <a:t>.</a:t>
            </a:r>
          </a:p>
          <a:p>
            <a:r>
              <a:rPr lang="es-MX" dirty="0" err="1"/>
              <a:t>Hanich</a:t>
            </a:r>
            <a:r>
              <a:rPr lang="es-MX" dirty="0"/>
              <a:t>, L. &amp; </a:t>
            </a:r>
            <a:r>
              <a:rPr lang="es-MX" dirty="0" err="1"/>
              <a:t>Holtzman</a:t>
            </a:r>
            <a:r>
              <a:rPr lang="es-MX" dirty="0"/>
              <a:t>, S. (Productores).Cosmos: A </a:t>
            </a:r>
            <a:r>
              <a:rPr lang="es-MX" dirty="0" err="1"/>
              <a:t>Spacetime</a:t>
            </a:r>
            <a:r>
              <a:rPr lang="es-MX" dirty="0"/>
              <a:t> </a:t>
            </a:r>
            <a:r>
              <a:rPr lang="es-MX" dirty="0" err="1"/>
              <a:t>Odyssey</a:t>
            </a:r>
            <a:r>
              <a:rPr lang="es-MX" dirty="0"/>
              <a:t> [Serie de televisión]. Estados Unidos: Fox, </a:t>
            </a:r>
            <a:r>
              <a:rPr lang="es-MX" dirty="0" err="1"/>
              <a:t>National</a:t>
            </a:r>
            <a:r>
              <a:rPr lang="es-MX" dirty="0"/>
              <a:t> </a:t>
            </a:r>
            <a:r>
              <a:rPr lang="es-MX" dirty="0" err="1"/>
              <a:t>Geographic</a:t>
            </a:r>
            <a:r>
              <a:rPr lang="es-MX" dirty="0"/>
              <a:t> </a:t>
            </a:r>
            <a:r>
              <a:rPr lang="es-MX" dirty="0" err="1"/>
              <a:t>Channel</a:t>
            </a:r>
            <a:r>
              <a:rPr lang="es-MX" dirty="0"/>
              <a:t>. Episodio de Serie de Televisión</a:t>
            </a:r>
          </a:p>
        </p:txBody>
      </p:sp>
      <p:sp>
        <p:nvSpPr>
          <p:cNvPr id="5" name="Marcador de texto 4"/>
          <p:cNvSpPr>
            <a:spLocks noGrp="1"/>
          </p:cNvSpPr>
          <p:nvPr>
            <p:ph type="body" sz="quarter" idx="3"/>
          </p:nvPr>
        </p:nvSpPr>
        <p:spPr/>
        <p:txBody>
          <a:bodyPr/>
          <a:lstStyle/>
          <a:p>
            <a:r>
              <a:rPr lang="es-MX" dirty="0"/>
              <a:t>Televisión</a:t>
            </a:r>
          </a:p>
        </p:txBody>
      </p:sp>
      <p:sp>
        <p:nvSpPr>
          <p:cNvPr id="6" name="Marcador de contenido 5"/>
          <p:cNvSpPr>
            <a:spLocks noGrp="1"/>
          </p:cNvSpPr>
          <p:nvPr>
            <p:ph sz="quarter" idx="4"/>
          </p:nvPr>
        </p:nvSpPr>
        <p:spPr/>
        <p:txBody>
          <a:bodyPr>
            <a:normAutofit fontScale="77500" lnSpcReduction="20000"/>
          </a:bodyPr>
          <a:lstStyle/>
          <a:p>
            <a:r>
              <a:rPr lang="es-MX" dirty="0">
                <a:solidFill>
                  <a:srgbClr val="A08BD6"/>
                </a:solidFill>
              </a:rPr>
              <a:t>Apellido, A. (Escritor) &amp; Apellido, A. (Director).(año). Título del episodio[Episodio de Serie de televisión]. </a:t>
            </a:r>
            <a:r>
              <a:rPr lang="es-MX" dirty="0" err="1">
                <a:solidFill>
                  <a:srgbClr val="A08BD6"/>
                </a:solidFill>
              </a:rPr>
              <a:t>EnApellido</a:t>
            </a:r>
            <a:r>
              <a:rPr lang="es-MX" dirty="0">
                <a:solidFill>
                  <a:srgbClr val="A08BD6"/>
                </a:solidFill>
              </a:rPr>
              <a:t>, A. (Productor) </a:t>
            </a:r>
            <a:r>
              <a:rPr lang="es-MX" i="1" dirty="0">
                <a:solidFill>
                  <a:srgbClr val="A08BD6"/>
                </a:solidFill>
              </a:rPr>
              <a:t>Título de la serie.</a:t>
            </a:r>
            <a:r>
              <a:rPr lang="es-MX" dirty="0">
                <a:solidFill>
                  <a:srgbClr val="A08BD6"/>
                </a:solidFill>
              </a:rPr>
              <a:t> Lugar: Productora.</a:t>
            </a:r>
          </a:p>
          <a:p>
            <a:r>
              <a:rPr lang="es-MX" dirty="0" err="1"/>
              <a:t>Goetsch</a:t>
            </a:r>
            <a:r>
              <a:rPr lang="es-MX" dirty="0"/>
              <a:t>, D. (escritor) &amp; </a:t>
            </a:r>
            <a:r>
              <a:rPr lang="es-MX" dirty="0" err="1"/>
              <a:t>Cendrowski</a:t>
            </a:r>
            <a:r>
              <a:rPr lang="es-MX" dirty="0"/>
              <a:t>, M. (2007) </a:t>
            </a:r>
            <a:r>
              <a:rPr lang="es-MX" dirty="0" err="1"/>
              <a:t>The</a:t>
            </a:r>
            <a:r>
              <a:rPr lang="es-MX" dirty="0"/>
              <a:t> </a:t>
            </a:r>
            <a:r>
              <a:rPr lang="es-MX" dirty="0" err="1"/>
              <a:t>Middle-earth</a:t>
            </a:r>
            <a:r>
              <a:rPr lang="es-MX" dirty="0"/>
              <a:t> </a:t>
            </a:r>
            <a:r>
              <a:rPr lang="es-MX" dirty="0" err="1"/>
              <a:t>Paradigm</a:t>
            </a:r>
            <a:r>
              <a:rPr lang="es-MX" dirty="0"/>
              <a:t>.[Episodio de Serie de televisión]. En </a:t>
            </a:r>
            <a:r>
              <a:rPr lang="es-MX" dirty="0" err="1"/>
              <a:t>Molaro</a:t>
            </a:r>
            <a:r>
              <a:rPr lang="es-MX" dirty="0"/>
              <a:t>, S., </a:t>
            </a:r>
            <a:r>
              <a:rPr lang="es-MX" dirty="0" err="1"/>
              <a:t>Collier</a:t>
            </a:r>
            <a:r>
              <a:rPr lang="es-MX" dirty="0"/>
              <a:t>, M., &amp; </a:t>
            </a:r>
            <a:r>
              <a:rPr lang="es-MX" dirty="0" err="1"/>
              <a:t>Oshima</a:t>
            </a:r>
            <a:r>
              <a:rPr lang="es-MX" dirty="0"/>
              <a:t> </a:t>
            </a:r>
            <a:r>
              <a:rPr lang="es-MX" dirty="0" err="1"/>
              <a:t>Belyeu</a:t>
            </a:r>
            <a:r>
              <a:rPr lang="es-MX" dirty="0"/>
              <a:t>, F.(Productores) </a:t>
            </a:r>
            <a:r>
              <a:rPr lang="es-MX" dirty="0" err="1"/>
              <a:t>The</a:t>
            </a:r>
            <a:r>
              <a:rPr lang="es-MX" dirty="0"/>
              <a:t> </a:t>
            </a:r>
            <a:r>
              <a:rPr lang="es-MX" dirty="0" err="1"/>
              <a:t>big</a:t>
            </a:r>
            <a:r>
              <a:rPr lang="es-MX" dirty="0"/>
              <a:t> </a:t>
            </a:r>
            <a:r>
              <a:rPr lang="es-MX" dirty="0" err="1"/>
              <a:t>bang</a:t>
            </a:r>
            <a:r>
              <a:rPr lang="es-MX" dirty="0"/>
              <a:t> </a:t>
            </a:r>
            <a:r>
              <a:rPr lang="es-MX" dirty="0" err="1"/>
              <a:t>theory</a:t>
            </a:r>
            <a:r>
              <a:rPr lang="es-MX" dirty="0"/>
              <a:t>. Estados Unidos: CBS</a:t>
            </a:r>
          </a:p>
          <a:p>
            <a:endParaRPr lang="es-MX" dirty="0"/>
          </a:p>
          <a:p>
            <a:endParaRPr lang="es-MX" dirty="0"/>
          </a:p>
        </p:txBody>
      </p:sp>
    </p:spTree>
    <p:extLst>
      <p:ext uri="{BB962C8B-B14F-4D97-AF65-F5344CB8AC3E}">
        <p14:creationId xmlns:p14="http://schemas.microsoft.com/office/powerpoint/2010/main" val="363912887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r>
              <a:rPr lang="es-MX" dirty="0"/>
              <a:t>Audio</a:t>
            </a:r>
          </a:p>
          <a:p>
            <a:endParaRPr lang="es-MX" dirty="0"/>
          </a:p>
        </p:txBody>
      </p:sp>
      <p:sp>
        <p:nvSpPr>
          <p:cNvPr id="4" name="Marcador de contenido 3"/>
          <p:cNvSpPr>
            <a:spLocks noGrp="1"/>
          </p:cNvSpPr>
          <p:nvPr>
            <p:ph sz="half" idx="2"/>
          </p:nvPr>
        </p:nvSpPr>
        <p:spPr/>
        <p:txBody>
          <a:bodyPr>
            <a:normAutofit fontScale="77500" lnSpcReduction="20000"/>
          </a:bodyPr>
          <a:lstStyle/>
          <a:p>
            <a:r>
              <a:rPr lang="es-MX" dirty="0">
                <a:solidFill>
                  <a:srgbClr val="A08BD6"/>
                </a:solidFill>
              </a:rPr>
              <a:t>Apellido, A. del escritor (año de copyright).Título de la canción. [Grabada por </a:t>
            </a:r>
            <a:r>
              <a:rPr lang="es-MX" dirty="0" err="1">
                <a:solidFill>
                  <a:srgbClr val="A08BD6"/>
                </a:solidFill>
              </a:rPr>
              <a:t>Apellido,A</a:t>
            </a:r>
            <a:r>
              <a:rPr lang="es-MX" dirty="0">
                <a:solidFill>
                  <a:srgbClr val="A08BD6"/>
                </a:solidFill>
              </a:rPr>
              <a:t>. (si es distinto del escritor)]. En </a:t>
            </a:r>
            <a:r>
              <a:rPr lang="es-MX" i="1" dirty="0">
                <a:solidFill>
                  <a:srgbClr val="A08BD6"/>
                </a:solidFill>
              </a:rPr>
              <a:t>Título del álbum</a:t>
            </a:r>
            <a:r>
              <a:rPr lang="es-MX" dirty="0">
                <a:solidFill>
                  <a:srgbClr val="A08BD6"/>
                </a:solidFill>
              </a:rPr>
              <a:t> [Medio de grabación (CD, </a:t>
            </a:r>
            <a:r>
              <a:rPr lang="es-MX" dirty="0" err="1">
                <a:solidFill>
                  <a:srgbClr val="A08BD6"/>
                </a:solidFill>
              </a:rPr>
              <a:t>Vinilo,etc</a:t>
            </a:r>
            <a:r>
              <a:rPr lang="es-MX" dirty="0">
                <a:solidFill>
                  <a:srgbClr val="A08BD6"/>
                </a:solidFill>
              </a:rPr>
              <a:t>:)] Lugar: Sello discográfico.</a:t>
            </a:r>
          </a:p>
          <a:p>
            <a:r>
              <a:rPr lang="es-MX" dirty="0" err="1">
                <a:solidFill>
                  <a:schemeClr val="tx1"/>
                </a:solidFill>
              </a:rPr>
              <a:t>Carrillo,A</a:t>
            </a:r>
            <a:r>
              <a:rPr lang="es-MX" dirty="0">
                <a:solidFill>
                  <a:schemeClr val="tx1"/>
                </a:solidFill>
              </a:rPr>
              <a:t>(1959).Sabor a mi.[Grabada por Monsieur Periné]. En Hecho a mamo [CD] Bogotá, Colombia. (2012)</a:t>
            </a:r>
          </a:p>
          <a:p>
            <a:r>
              <a:rPr lang="es-MX" dirty="0">
                <a:solidFill>
                  <a:srgbClr val="A08BD6"/>
                </a:solidFill>
              </a:rPr>
              <a:t>(Fecha de grabación si es diferente a la de copyright)</a:t>
            </a:r>
          </a:p>
          <a:p>
            <a:endParaRPr lang="es-MX" dirty="0">
              <a:solidFill>
                <a:schemeClr val="tx1"/>
              </a:solidFill>
            </a:endParaRPr>
          </a:p>
        </p:txBody>
      </p:sp>
      <p:sp>
        <p:nvSpPr>
          <p:cNvPr id="5" name="Marcador de texto 4"/>
          <p:cNvSpPr>
            <a:spLocks noGrp="1"/>
          </p:cNvSpPr>
          <p:nvPr>
            <p:ph type="body" sz="quarter" idx="3"/>
          </p:nvPr>
        </p:nvSpPr>
        <p:spPr/>
        <p:txBody>
          <a:bodyPr/>
          <a:lstStyle/>
          <a:p>
            <a:r>
              <a:rPr lang="es-MX" dirty="0"/>
              <a:t>Imagen (fotografía, pintura, etc.)</a:t>
            </a:r>
          </a:p>
          <a:p>
            <a:endParaRPr lang="es-MX" dirty="0"/>
          </a:p>
        </p:txBody>
      </p:sp>
      <p:sp>
        <p:nvSpPr>
          <p:cNvPr id="6" name="Marcador de contenido 5"/>
          <p:cNvSpPr>
            <a:spLocks noGrp="1"/>
          </p:cNvSpPr>
          <p:nvPr>
            <p:ph sz="quarter" idx="4"/>
          </p:nvPr>
        </p:nvSpPr>
        <p:spPr/>
        <p:txBody>
          <a:bodyPr/>
          <a:lstStyle/>
          <a:p>
            <a:r>
              <a:rPr lang="es-MX" dirty="0">
                <a:solidFill>
                  <a:srgbClr val="A08BD6"/>
                </a:solidFill>
              </a:rPr>
              <a:t>Apellido, A. del artista. (año). </a:t>
            </a:r>
            <a:r>
              <a:rPr lang="es-MX" i="1" dirty="0">
                <a:solidFill>
                  <a:srgbClr val="A08BD6"/>
                </a:solidFill>
              </a:rPr>
              <a:t>Título de la obra </a:t>
            </a:r>
            <a:r>
              <a:rPr lang="es-MX" dirty="0">
                <a:solidFill>
                  <a:srgbClr val="A08BD6"/>
                </a:solidFill>
              </a:rPr>
              <a:t>[Formato]. Lugar: Lugar donde está expuesta.</a:t>
            </a:r>
          </a:p>
          <a:p>
            <a:r>
              <a:rPr lang="es-MX" dirty="0" err="1"/>
              <a:t>Ocaranza</a:t>
            </a:r>
            <a:r>
              <a:rPr lang="es-MX" dirty="0"/>
              <a:t>, M. (1868) .</a:t>
            </a:r>
            <a:r>
              <a:rPr lang="es-MX" dirty="0" err="1"/>
              <a:t>The</a:t>
            </a:r>
            <a:r>
              <a:rPr lang="es-MX" dirty="0"/>
              <a:t> </a:t>
            </a:r>
            <a:r>
              <a:rPr lang="es-MX" dirty="0" err="1"/>
              <a:t>Dead</a:t>
            </a:r>
            <a:r>
              <a:rPr lang="es-MX" dirty="0"/>
              <a:t> </a:t>
            </a:r>
            <a:r>
              <a:rPr lang="es-MX" dirty="0" err="1"/>
              <a:t>Flower</a:t>
            </a:r>
            <a:r>
              <a:rPr lang="es-MX" dirty="0"/>
              <a:t> [Pintura] México: Museo Nacional de Arte.</a:t>
            </a:r>
            <a:endParaRPr lang="es-MX" dirty="0">
              <a:solidFill>
                <a:srgbClr val="A08BD6"/>
              </a:solidFill>
            </a:endParaRPr>
          </a:p>
        </p:txBody>
      </p:sp>
    </p:spTree>
    <p:extLst>
      <p:ext uri="{BB962C8B-B14F-4D97-AF65-F5344CB8AC3E}">
        <p14:creationId xmlns:p14="http://schemas.microsoft.com/office/powerpoint/2010/main" val="37818033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792162" y="40342"/>
            <a:ext cx="7570787" cy="1125850"/>
          </a:xfrm>
        </p:spPr>
        <p:txBody>
          <a:bodyPr/>
          <a:lstStyle/>
          <a:p>
            <a:r>
              <a:rPr lang="es-MX" sz="3600" dirty="0" smtClean="0"/>
              <a:t>IMAGEN EN LÍNEA</a:t>
            </a:r>
            <a:endParaRPr lang="es-MX" sz="3600" dirty="0"/>
          </a:p>
        </p:txBody>
      </p:sp>
      <p:sp>
        <p:nvSpPr>
          <p:cNvPr id="4" name="Marcador de contenido 3"/>
          <p:cNvSpPr>
            <a:spLocks noGrp="1"/>
          </p:cNvSpPr>
          <p:nvPr>
            <p:ph idx="1"/>
          </p:nvPr>
        </p:nvSpPr>
        <p:spPr/>
        <p:txBody>
          <a:bodyPr>
            <a:normAutofit/>
          </a:bodyPr>
          <a:lstStyle/>
          <a:p>
            <a:r>
              <a:rPr lang="es-MX" dirty="0">
                <a:solidFill>
                  <a:srgbClr val="A08BD6"/>
                </a:solidFill>
              </a:rPr>
              <a:t>Apellido, A. del artista. (año). </a:t>
            </a:r>
            <a:r>
              <a:rPr lang="es-MX" i="1" dirty="0">
                <a:solidFill>
                  <a:srgbClr val="A08BD6"/>
                </a:solidFill>
              </a:rPr>
              <a:t>Título de la obra </a:t>
            </a:r>
            <a:r>
              <a:rPr lang="es-MX" dirty="0">
                <a:solidFill>
                  <a:srgbClr val="A08BD6"/>
                </a:solidFill>
              </a:rPr>
              <a:t>[Formato]. Recuperado de</a:t>
            </a:r>
          </a:p>
          <a:p>
            <a:r>
              <a:rPr lang="es-MX" dirty="0"/>
              <a:t>Wolfgang, W.( 31 de marzo de 2014). Linz. [Fotografía]. Recuperado dehhttps://www.flickr.com/photos/wildner/13540653025/</a:t>
            </a:r>
          </a:p>
          <a:p>
            <a:endParaRPr lang="es-MX" dirty="0"/>
          </a:p>
        </p:txBody>
      </p:sp>
    </p:spTree>
    <p:extLst>
      <p:ext uri="{BB962C8B-B14F-4D97-AF65-F5344CB8AC3E}">
        <p14:creationId xmlns:p14="http://schemas.microsoft.com/office/powerpoint/2010/main" val="33884731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792162" y="40342"/>
            <a:ext cx="7570787" cy="1072842"/>
          </a:xfrm>
        </p:spPr>
        <p:txBody>
          <a:bodyPr/>
          <a:lstStyle/>
          <a:p>
            <a:r>
              <a:rPr lang="es-MX" sz="3600" dirty="0"/>
              <a:t>REDES SOCIALES</a:t>
            </a:r>
          </a:p>
        </p:txBody>
      </p:sp>
      <p:sp>
        <p:nvSpPr>
          <p:cNvPr id="5" name="Marcador de texto 4"/>
          <p:cNvSpPr>
            <a:spLocks noGrp="1"/>
          </p:cNvSpPr>
          <p:nvPr>
            <p:ph type="body" idx="1"/>
          </p:nvPr>
        </p:nvSpPr>
        <p:spPr/>
        <p:txBody>
          <a:bodyPr/>
          <a:lstStyle/>
          <a:p>
            <a:r>
              <a:rPr lang="es-MX" dirty="0"/>
              <a:t>Twitter</a:t>
            </a:r>
          </a:p>
          <a:p>
            <a:endParaRPr lang="es-MX" dirty="0"/>
          </a:p>
        </p:txBody>
      </p:sp>
      <p:sp>
        <p:nvSpPr>
          <p:cNvPr id="6" name="Marcador de contenido 5"/>
          <p:cNvSpPr>
            <a:spLocks noGrp="1"/>
          </p:cNvSpPr>
          <p:nvPr>
            <p:ph sz="half" idx="2"/>
          </p:nvPr>
        </p:nvSpPr>
        <p:spPr/>
        <p:txBody>
          <a:bodyPr>
            <a:normAutofit fontScale="70000" lnSpcReduction="20000"/>
          </a:bodyPr>
          <a:lstStyle/>
          <a:p>
            <a:r>
              <a:rPr lang="es-MX" dirty="0">
                <a:solidFill>
                  <a:srgbClr val="A08BD6"/>
                </a:solidFill>
              </a:rPr>
              <a:t>Apellido, A. [Usuario en twitter] (día, mes y año). Contenido del </a:t>
            </a:r>
            <a:r>
              <a:rPr lang="es-MX" i="1" dirty="0">
                <a:solidFill>
                  <a:srgbClr val="A08BD6"/>
                </a:solidFill>
              </a:rPr>
              <a:t>Tuit </a:t>
            </a:r>
            <a:r>
              <a:rPr lang="es-MX" dirty="0">
                <a:solidFill>
                  <a:srgbClr val="A08BD6"/>
                </a:solidFill>
              </a:rPr>
              <a:t>[Tuit]. Recuperado de</a:t>
            </a:r>
          </a:p>
          <a:p>
            <a:r>
              <a:rPr lang="es-MX" dirty="0"/>
              <a:t>Teatro Mayor Julio Mario </a:t>
            </a:r>
            <a:r>
              <a:rPr lang="es-MX" dirty="0" err="1"/>
              <a:t>Santodomingo</a:t>
            </a:r>
            <a:endParaRPr lang="es-MX" dirty="0"/>
          </a:p>
          <a:p>
            <a:r>
              <a:rPr lang="es-MX" dirty="0"/>
              <a:t>[</a:t>
            </a:r>
            <a:r>
              <a:rPr lang="es-MX" dirty="0" err="1"/>
              <a:t>teatromayor</a:t>
            </a:r>
            <a:r>
              <a:rPr lang="es-MX" dirty="0"/>
              <a:t>] (19 de enero de 2015). </a:t>
            </a:r>
            <a:r>
              <a:rPr lang="es-MX" dirty="0" err="1"/>
              <a:t>Vangelis</a:t>
            </a:r>
            <a:r>
              <a:rPr lang="es-MX" dirty="0"/>
              <a:t>, compositor de las partituras originales de </a:t>
            </a:r>
            <a:r>
              <a:rPr lang="es-MX" dirty="0" err="1"/>
              <a:t>BladeRunner</a:t>
            </a:r>
            <a:r>
              <a:rPr lang="es-MX" dirty="0"/>
              <a:t> y Carros de fuego </a:t>
            </a:r>
            <a:r>
              <a:rPr lang="es-MX" dirty="0" err="1"/>
              <a:t>esautordelamúsicadePaisajeshttp</a:t>
            </a:r>
            <a:r>
              <a:rPr lang="es-MX" dirty="0"/>
              <a:t>://bit.ly/</a:t>
            </a:r>
            <a:r>
              <a:rPr lang="es-MX" dirty="0" err="1"/>
              <a:t>luzcasalenvivo</a:t>
            </a:r>
            <a:r>
              <a:rPr lang="es-MX" dirty="0"/>
              <a:t>[Tuit].Recuperado dehttps://twitter.com/teatromayor/status/557272037258186752</a:t>
            </a:r>
          </a:p>
          <a:p>
            <a:endParaRPr lang="es-MX" dirty="0"/>
          </a:p>
          <a:p>
            <a:endParaRPr lang="es-MX" dirty="0"/>
          </a:p>
        </p:txBody>
      </p:sp>
      <p:sp>
        <p:nvSpPr>
          <p:cNvPr id="7" name="Marcador de texto 6"/>
          <p:cNvSpPr>
            <a:spLocks noGrp="1"/>
          </p:cNvSpPr>
          <p:nvPr>
            <p:ph type="body" sz="quarter" idx="3"/>
          </p:nvPr>
        </p:nvSpPr>
        <p:spPr/>
        <p:txBody>
          <a:bodyPr/>
          <a:lstStyle/>
          <a:p>
            <a:r>
              <a:rPr lang="es-MX" u="sng" dirty="0"/>
              <a:t>Facebook</a:t>
            </a:r>
            <a:endParaRPr lang="es-MX" dirty="0"/>
          </a:p>
          <a:p>
            <a:endParaRPr lang="es-MX" dirty="0"/>
          </a:p>
        </p:txBody>
      </p:sp>
      <p:sp>
        <p:nvSpPr>
          <p:cNvPr id="8" name="Marcador de contenido 7"/>
          <p:cNvSpPr>
            <a:spLocks noGrp="1"/>
          </p:cNvSpPr>
          <p:nvPr>
            <p:ph sz="quarter" idx="4"/>
          </p:nvPr>
        </p:nvSpPr>
        <p:spPr/>
        <p:txBody>
          <a:bodyPr>
            <a:normAutofit fontScale="70000" lnSpcReduction="20000"/>
          </a:bodyPr>
          <a:lstStyle/>
          <a:p>
            <a:r>
              <a:rPr lang="es-MX" dirty="0">
                <a:solidFill>
                  <a:srgbClr val="A08BD6"/>
                </a:solidFill>
              </a:rPr>
              <a:t>Apellido, A. [usuario en </a:t>
            </a:r>
            <a:r>
              <a:rPr lang="es-MX" dirty="0" err="1">
                <a:solidFill>
                  <a:srgbClr val="A08BD6"/>
                </a:solidFill>
              </a:rPr>
              <a:t>facebook</a:t>
            </a:r>
            <a:r>
              <a:rPr lang="es-MX" dirty="0">
                <a:solidFill>
                  <a:srgbClr val="A08BD6"/>
                </a:solidFill>
              </a:rPr>
              <a:t>] (día, mes y año). Contenido del </a:t>
            </a:r>
            <a:r>
              <a:rPr lang="es-MX" i="1" dirty="0">
                <a:solidFill>
                  <a:srgbClr val="A08BD6"/>
                </a:solidFill>
              </a:rPr>
              <a:t>post </a:t>
            </a:r>
            <a:r>
              <a:rPr lang="es-MX" dirty="0">
                <a:solidFill>
                  <a:srgbClr val="A08BD6"/>
                </a:solidFill>
              </a:rPr>
              <a:t>[Estado de </a:t>
            </a:r>
            <a:r>
              <a:rPr lang="es-MX" dirty="0" err="1">
                <a:solidFill>
                  <a:srgbClr val="A08BD6"/>
                </a:solidFill>
              </a:rPr>
              <a:t>facebook</a:t>
            </a:r>
            <a:r>
              <a:rPr lang="es-MX" dirty="0">
                <a:solidFill>
                  <a:srgbClr val="A08BD6"/>
                </a:solidFill>
              </a:rPr>
              <a:t>]. Recuperado de</a:t>
            </a:r>
          </a:p>
          <a:p>
            <a:r>
              <a:rPr lang="es-MX" dirty="0"/>
              <a:t>Hawking, S. [</a:t>
            </a:r>
            <a:r>
              <a:rPr lang="es-MX" dirty="0" err="1"/>
              <a:t>stephenhawking</a:t>
            </a:r>
            <a:r>
              <a:rPr lang="es-MX" dirty="0"/>
              <a:t>] (19 de diciembre de 2014). </a:t>
            </a:r>
            <a:r>
              <a:rPr lang="es-MX" dirty="0" err="1"/>
              <a:t>Errol</a:t>
            </a:r>
            <a:r>
              <a:rPr lang="es-MX" dirty="0"/>
              <a:t> Morris’ A </a:t>
            </a:r>
            <a:r>
              <a:rPr lang="es-MX" dirty="0" err="1"/>
              <a:t>Brief</a:t>
            </a:r>
            <a:r>
              <a:rPr lang="es-MX" dirty="0"/>
              <a:t> </a:t>
            </a:r>
            <a:r>
              <a:rPr lang="es-MX" dirty="0" err="1"/>
              <a:t>History</a:t>
            </a:r>
            <a:r>
              <a:rPr lang="es-MX" dirty="0"/>
              <a:t> of Time </a:t>
            </a:r>
            <a:r>
              <a:rPr lang="es-MX" dirty="0" err="1"/>
              <a:t>is</a:t>
            </a:r>
            <a:r>
              <a:rPr lang="es-MX" dirty="0"/>
              <a:t> a </a:t>
            </a:r>
            <a:r>
              <a:rPr lang="es-MX" dirty="0" err="1"/>
              <a:t>very</a:t>
            </a:r>
            <a:r>
              <a:rPr lang="es-MX" dirty="0"/>
              <a:t> </a:t>
            </a:r>
            <a:r>
              <a:rPr lang="es-MX" dirty="0" err="1"/>
              <a:t>respectful</a:t>
            </a:r>
            <a:r>
              <a:rPr lang="es-MX" dirty="0"/>
              <a:t> </a:t>
            </a:r>
            <a:r>
              <a:rPr lang="es-MX" dirty="0" err="1"/>
              <a:t>documentary</a:t>
            </a:r>
            <a:r>
              <a:rPr lang="es-MX" dirty="0"/>
              <a:t>, </a:t>
            </a:r>
            <a:r>
              <a:rPr lang="es-MX" dirty="0" err="1"/>
              <a:t>but</a:t>
            </a:r>
            <a:r>
              <a:rPr lang="es-MX" dirty="0"/>
              <a:t> </a:t>
            </a:r>
            <a:r>
              <a:rPr lang="es-MX" dirty="0" err="1"/>
              <a:t>upon</a:t>
            </a:r>
            <a:r>
              <a:rPr lang="es-MX" dirty="0"/>
              <a:t> </a:t>
            </a:r>
            <a:r>
              <a:rPr lang="es-MX" dirty="0" err="1"/>
              <a:t>aviewing</a:t>
            </a:r>
            <a:r>
              <a:rPr lang="es-MX" dirty="0"/>
              <a:t> </a:t>
            </a:r>
            <a:r>
              <a:rPr lang="es-MX" dirty="0" err="1"/>
              <a:t>last</a:t>
            </a:r>
            <a:r>
              <a:rPr lang="es-MX" dirty="0"/>
              <a:t> </a:t>
            </a:r>
            <a:r>
              <a:rPr lang="es-MX" dirty="0" err="1"/>
              <a:t>night</a:t>
            </a:r>
            <a:r>
              <a:rPr lang="es-MX" dirty="0"/>
              <a:t>, I </a:t>
            </a:r>
            <a:r>
              <a:rPr lang="es-MX" dirty="0" err="1"/>
              <a:t>discovered</a:t>
            </a:r>
            <a:r>
              <a:rPr lang="es-MX" dirty="0"/>
              <a:t> </a:t>
            </a:r>
            <a:r>
              <a:rPr lang="es-MX" dirty="0" err="1"/>
              <a:t>something</a:t>
            </a:r>
            <a:r>
              <a:rPr lang="es-MX" dirty="0"/>
              <a:t> </a:t>
            </a:r>
            <a:r>
              <a:rPr lang="es-MX" dirty="0" err="1"/>
              <a:t>profound</a:t>
            </a:r>
            <a:r>
              <a:rPr lang="es-MX" dirty="0"/>
              <a:t> and </a:t>
            </a:r>
            <a:r>
              <a:rPr lang="es-MX" dirty="0" err="1"/>
              <a:t>warming</a:t>
            </a:r>
            <a:r>
              <a:rPr lang="es-MX" dirty="0"/>
              <a:t>. </a:t>
            </a:r>
            <a:r>
              <a:rPr lang="es-MX" dirty="0" err="1"/>
              <a:t>The</a:t>
            </a:r>
            <a:r>
              <a:rPr lang="es-MX" dirty="0"/>
              <a:t> real </a:t>
            </a:r>
            <a:r>
              <a:rPr lang="es-MX" dirty="0" err="1"/>
              <a:t>star</a:t>
            </a:r>
            <a:r>
              <a:rPr lang="es-MX" dirty="0"/>
              <a:t> of </a:t>
            </a:r>
            <a:r>
              <a:rPr lang="es-MX" dirty="0" err="1"/>
              <a:t>the</a:t>
            </a:r>
            <a:r>
              <a:rPr lang="es-MX" dirty="0"/>
              <a:t> film </a:t>
            </a:r>
            <a:r>
              <a:rPr lang="es-MX" dirty="0" err="1"/>
              <a:t>is</a:t>
            </a:r>
            <a:r>
              <a:rPr lang="es-MX" dirty="0"/>
              <a:t> </a:t>
            </a:r>
            <a:r>
              <a:rPr lang="es-MX" dirty="0" err="1"/>
              <a:t>my</a:t>
            </a:r>
            <a:r>
              <a:rPr lang="es-MX" dirty="0"/>
              <a:t> </a:t>
            </a:r>
            <a:r>
              <a:rPr lang="es-MX" dirty="0" err="1"/>
              <a:t>own</a:t>
            </a:r>
            <a:r>
              <a:rPr lang="es-MX" dirty="0"/>
              <a:t> </a:t>
            </a:r>
            <a:r>
              <a:rPr lang="es-MX" dirty="0" err="1"/>
              <a:t>mother</a:t>
            </a:r>
            <a:r>
              <a:rPr lang="es-MX" dirty="0"/>
              <a:t>. [Estado de Facebook]. Recuperadodehttps://www.facebook.com/stephenhawking/posts/749460128474420</a:t>
            </a:r>
          </a:p>
        </p:txBody>
      </p:sp>
    </p:spTree>
    <p:extLst>
      <p:ext uri="{BB962C8B-B14F-4D97-AF65-F5344CB8AC3E}">
        <p14:creationId xmlns:p14="http://schemas.microsoft.com/office/powerpoint/2010/main" val="37057878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sz="3600" dirty="0"/>
              <a:t>Video (</a:t>
            </a:r>
            <a:r>
              <a:rPr lang="es-MX" sz="3600" dirty="0" err="1"/>
              <a:t>Youtube</a:t>
            </a:r>
            <a:r>
              <a:rPr lang="es-MX" sz="3600" dirty="0"/>
              <a:t>, </a:t>
            </a:r>
            <a:r>
              <a:rPr lang="es-MX" sz="3600" dirty="0" err="1"/>
              <a:t>vimeo</a:t>
            </a:r>
            <a:r>
              <a:rPr lang="es-MX" sz="3600" dirty="0"/>
              <a:t>, etc</a:t>
            </a:r>
            <a:r>
              <a:rPr lang="es-MX" sz="3600" dirty="0" smtClean="0"/>
              <a:t>.)</a:t>
            </a:r>
            <a:endParaRPr lang="es-MX" sz="3600" dirty="0"/>
          </a:p>
        </p:txBody>
      </p:sp>
      <p:sp>
        <p:nvSpPr>
          <p:cNvPr id="4" name="Marcador de contenido 3"/>
          <p:cNvSpPr>
            <a:spLocks noGrp="1"/>
          </p:cNvSpPr>
          <p:nvPr>
            <p:ph idx="1"/>
          </p:nvPr>
        </p:nvSpPr>
        <p:spPr/>
        <p:txBody>
          <a:bodyPr>
            <a:normAutofit/>
          </a:bodyPr>
          <a:lstStyle/>
          <a:p>
            <a:r>
              <a:rPr lang="es-MX" dirty="0">
                <a:solidFill>
                  <a:srgbClr val="A08BD6"/>
                </a:solidFill>
              </a:rPr>
              <a:t>Nombre de usuario en la red (día, mes y año). </a:t>
            </a:r>
            <a:r>
              <a:rPr lang="es-MX" i="1" dirty="0">
                <a:solidFill>
                  <a:srgbClr val="A08BD6"/>
                </a:solidFill>
              </a:rPr>
              <a:t>Título del video </a:t>
            </a:r>
            <a:r>
              <a:rPr lang="es-MX" dirty="0">
                <a:solidFill>
                  <a:srgbClr val="A08BD6"/>
                </a:solidFill>
              </a:rPr>
              <a:t>[Archivo de Video]. Recuperado de</a:t>
            </a:r>
          </a:p>
          <a:p>
            <a:r>
              <a:rPr lang="es-MX" dirty="0" err="1"/>
              <a:t>University</a:t>
            </a:r>
            <a:r>
              <a:rPr lang="es-MX" dirty="0"/>
              <a:t> of Bergen </a:t>
            </a:r>
            <a:r>
              <a:rPr lang="es-MX" dirty="0" err="1"/>
              <a:t>UiB</a:t>
            </a:r>
            <a:r>
              <a:rPr lang="es-MX" dirty="0"/>
              <a:t> (27 de mayo de 2010). Et </a:t>
            </a:r>
            <a:r>
              <a:rPr lang="es-MX" dirty="0" err="1"/>
              <a:t>Plagieringseventyr</a:t>
            </a:r>
            <a:r>
              <a:rPr lang="es-MX" dirty="0"/>
              <a:t>. [Archivo de video]. Recuperado de https://www.youtube.com/watch?v=Mwbw9KF-ACY</a:t>
            </a:r>
          </a:p>
          <a:p>
            <a:endParaRPr lang="es-MX" dirty="0">
              <a:solidFill>
                <a:srgbClr val="A08BD6"/>
              </a:solidFill>
            </a:endParaRPr>
          </a:p>
        </p:txBody>
      </p:sp>
    </p:spTree>
    <p:extLst>
      <p:ext uri="{BB962C8B-B14F-4D97-AF65-F5344CB8AC3E}">
        <p14:creationId xmlns:p14="http://schemas.microsoft.com/office/powerpoint/2010/main" val="40748587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792162" y="-78926"/>
            <a:ext cx="7570787" cy="781294"/>
          </a:xfrm>
        </p:spPr>
        <p:txBody>
          <a:bodyPr/>
          <a:lstStyle/>
          <a:p>
            <a:r>
              <a:rPr lang="es-MX" sz="3000" dirty="0"/>
              <a:t>REFERENCIAS</a:t>
            </a:r>
          </a:p>
        </p:txBody>
      </p:sp>
      <p:sp>
        <p:nvSpPr>
          <p:cNvPr id="8" name="Marcador de contenido 7"/>
          <p:cNvSpPr>
            <a:spLocks noGrp="1"/>
          </p:cNvSpPr>
          <p:nvPr>
            <p:ph idx="1"/>
          </p:nvPr>
        </p:nvSpPr>
        <p:spPr>
          <a:xfrm>
            <a:off x="92766" y="821636"/>
            <a:ext cx="8812695" cy="6036364"/>
          </a:xfrm>
        </p:spPr>
        <p:txBody>
          <a:bodyPr>
            <a:normAutofit fontScale="62500" lnSpcReduction="20000"/>
          </a:bodyPr>
          <a:lstStyle/>
          <a:p>
            <a:pPr algn="just">
              <a:lnSpc>
                <a:spcPct val="120000"/>
              </a:lnSpc>
              <a:spcBef>
                <a:spcPts val="0"/>
              </a:spcBef>
            </a:pPr>
            <a:r>
              <a:rPr lang="es-MX" dirty="0"/>
              <a:t>American </a:t>
            </a:r>
            <a:r>
              <a:rPr lang="es-MX" dirty="0" err="1"/>
              <a:t>Psychological</a:t>
            </a:r>
            <a:r>
              <a:rPr lang="es-MX" dirty="0"/>
              <a:t> </a:t>
            </a:r>
            <a:r>
              <a:rPr lang="es-MX" dirty="0" err="1"/>
              <a:t>Association</a:t>
            </a:r>
            <a:r>
              <a:rPr lang="es-MX" dirty="0"/>
              <a:t> [APA] (2010</a:t>
            </a:r>
            <a:r>
              <a:rPr lang="es-MX" dirty="0" smtClean="0"/>
              <a:t>) </a:t>
            </a:r>
            <a:r>
              <a:rPr lang="es-MX" i="1" dirty="0"/>
              <a:t>Manual de publicaciones de la American </a:t>
            </a:r>
            <a:r>
              <a:rPr lang="es-MX" i="1" dirty="0" err="1"/>
              <a:t>Psychological</a:t>
            </a:r>
            <a:r>
              <a:rPr lang="es-MX" i="1" dirty="0"/>
              <a:t> </a:t>
            </a:r>
            <a:r>
              <a:rPr lang="es-MX" i="1" dirty="0" err="1"/>
              <a:t>Association</a:t>
            </a:r>
            <a:r>
              <a:rPr lang="es-MX" i="1" dirty="0"/>
              <a:t>.</a:t>
            </a:r>
            <a:r>
              <a:rPr lang="es-MX" dirty="0"/>
              <a:t> [Traducción al español de </a:t>
            </a:r>
            <a:r>
              <a:rPr lang="es-MX" dirty="0" err="1" smtClean="0"/>
              <a:t>Publication</a:t>
            </a:r>
            <a:r>
              <a:rPr lang="es-MX" dirty="0" smtClean="0"/>
              <a:t> Manual </a:t>
            </a:r>
            <a:r>
              <a:rPr lang="es-MX" dirty="0"/>
              <a:t>of </a:t>
            </a:r>
            <a:r>
              <a:rPr lang="es-MX" dirty="0" err="1"/>
              <a:t>the</a:t>
            </a:r>
            <a:r>
              <a:rPr lang="es-MX" dirty="0"/>
              <a:t> American </a:t>
            </a:r>
            <a:r>
              <a:rPr lang="es-MX" dirty="0" err="1" smtClean="0"/>
              <a:t>Psychological</a:t>
            </a:r>
            <a:r>
              <a:rPr lang="es-MX" dirty="0" smtClean="0"/>
              <a:t> </a:t>
            </a:r>
            <a:r>
              <a:rPr lang="es-MX" dirty="0" err="1" smtClean="0"/>
              <a:t>Association</a:t>
            </a:r>
            <a:r>
              <a:rPr lang="es-MX" dirty="0"/>
              <a:t>] (3a ed.). México: El Manual Moderno.</a:t>
            </a:r>
          </a:p>
          <a:p>
            <a:pPr algn="just">
              <a:lnSpc>
                <a:spcPct val="120000"/>
              </a:lnSpc>
              <a:spcBef>
                <a:spcPts val="0"/>
              </a:spcBef>
            </a:pPr>
            <a:r>
              <a:rPr lang="es-MX" dirty="0"/>
              <a:t>American </a:t>
            </a:r>
            <a:r>
              <a:rPr lang="es-MX" dirty="0" err="1"/>
              <a:t>Psychological</a:t>
            </a:r>
            <a:r>
              <a:rPr lang="es-MX" dirty="0"/>
              <a:t> </a:t>
            </a:r>
            <a:r>
              <a:rPr lang="es-MX" dirty="0" err="1"/>
              <a:t>Association</a:t>
            </a:r>
            <a:r>
              <a:rPr lang="es-MX" dirty="0"/>
              <a:t> [APA] (2015</a:t>
            </a:r>
            <a:r>
              <a:rPr lang="es-MX" dirty="0" smtClean="0"/>
              <a:t>) </a:t>
            </a:r>
            <a:r>
              <a:rPr lang="es-MX" i="1" dirty="0" err="1" smtClean="0"/>
              <a:t>Frequently</a:t>
            </a:r>
            <a:r>
              <a:rPr lang="es-MX" i="1" dirty="0" smtClean="0"/>
              <a:t> </a:t>
            </a:r>
            <a:r>
              <a:rPr lang="es-MX" i="1" dirty="0" err="1"/>
              <a:t>Asked</a:t>
            </a:r>
            <a:r>
              <a:rPr lang="es-MX" i="1" dirty="0"/>
              <a:t> </a:t>
            </a:r>
            <a:r>
              <a:rPr lang="es-MX" i="1" dirty="0" err="1"/>
              <a:t>Questions</a:t>
            </a:r>
            <a:r>
              <a:rPr lang="es-MX" i="1" dirty="0"/>
              <a:t> </a:t>
            </a:r>
            <a:r>
              <a:rPr lang="es-MX" i="1" dirty="0" err="1"/>
              <a:t>About</a:t>
            </a:r>
            <a:r>
              <a:rPr lang="es-MX" i="1" dirty="0"/>
              <a:t> APA Style</a:t>
            </a:r>
            <a:r>
              <a:rPr lang="es-MX" dirty="0"/>
              <a:t>. Recuperado </a:t>
            </a:r>
            <a:r>
              <a:rPr lang="es-MX" dirty="0" smtClean="0"/>
              <a:t>de </a:t>
            </a:r>
            <a:r>
              <a:rPr lang="es-MX" dirty="0" smtClean="0">
                <a:hlinkClick r:id="rId2"/>
              </a:rPr>
              <a:t>http</a:t>
            </a:r>
            <a:r>
              <a:rPr lang="es-MX" dirty="0">
                <a:hlinkClick r:id="rId2"/>
              </a:rPr>
              <a:t>://</a:t>
            </a:r>
            <a:r>
              <a:rPr lang="es-MX" dirty="0" smtClean="0">
                <a:hlinkClick r:id="rId2"/>
              </a:rPr>
              <a:t>apastyle.org/learn/faqs/index.aspx</a:t>
            </a:r>
            <a:r>
              <a:rPr lang="es-MX" dirty="0" smtClean="0"/>
              <a:t> </a:t>
            </a:r>
            <a:endParaRPr lang="es-MX" dirty="0"/>
          </a:p>
          <a:p>
            <a:pPr algn="just">
              <a:lnSpc>
                <a:spcPct val="120000"/>
              </a:lnSpc>
              <a:spcBef>
                <a:spcPts val="0"/>
              </a:spcBef>
            </a:pPr>
            <a:r>
              <a:rPr lang="es-MX" dirty="0"/>
              <a:t>Centro de Escritura Javeriano (2011</a:t>
            </a:r>
            <a:r>
              <a:rPr lang="es-MX" dirty="0" smtClean="0"/>
              <a:t>) </a:t>
            </a:r>
            <a:r>
              <a:rPr lang="es-MX" i="1" dirty="0"/>
              <a:t>Normas APA. </a:t>
            </a:r>
            <a:r>
              <a:rPr lang="es-MX" dirty="0"/>
              <a:t>Recuperado </a:t>
            </a:r>
            <a:r>
              <a:rPr lang="es-MX" dirty="0" smtClean="0"/>
              <a:t>de </a:t>
            </a:r>
            <a:r>
              <a:rPr lang="es-MX" dirty="0" smtClean="0">
                <a:hlinkClick r:id="rId3"/>
              </a:rPr>
              <a:t>http</a:t>
            </a:r>
            <a:r>
              <a:rPr lang="es-MX" dirty="0">
                <a:hlinkClick r:id="rId3"/>
              </a:rPr>
              <a:t>://</a:t>
            </a:r>
            <a:r>
              <a:rPr lang="es-MX" dirty="0" smtClean="0">
                <a:hlinkClick r:id="rId3"/>
              </a:rPr>
              <a:t>portales.puj.edu.co/ftpcentroescritura/Recursos/Normasapa.pdf</a:t>
            </a:r>
            <a:r>
              <a:rPr lang="es-MX" dirty="0" smtClean="0"/>
              <a:t> </a:t>
            </a:r>
            <a:endParaRPr lang="es-MX" dirty="0"/>
          </a:p>
          <a:p>
            <a:pPr algn="just">
              <a:lnSpc>
                <a:spcPct val="120000"/>
              </a:lnSpc>
              <a:spcBef>
                <a:spcPts val="0"/>
              </a:spcBef>
            </a:pPr>
            <a:r>
              <a:rPr lang="es-MX" dirty="0" smtClean="0"/>
              <a:t>(2014) Guía </a:t>
            </a:r>
            <a:r>
              <a:rPr lang="es-MX" dirty="0"/>
              <a:t>de la norma APA sexta edición para la citación y elaboración de bibliografías. bajo una licencia de </a:t>
            </a:r>
            <a:r>
              <a:rPr lang="es-MX" dirty="0" err="1"/>
              <a:t>Creative</a:t>
            </a:r>
            <a:r>
              <a:rPr lang="es-MX" dirty="0"/>
              <a:t> </a:t>
            </a:r>
            <a:r>
              <a:rPr lang="es-MX" dirty="0" err="1"/>
              <a:t>Commons</a:t>
            </a:r>
            <a:r>
              <a:rPr lang="es-MX" dirty="0"/>
              <a:t> Reconocimiento-</a:t>
            </a:r>
            <a:r>
              <a:rPr lang="es-MX" dirty="0" err="1"/>
              <a:t>NoComercial</a:t>
            </a:r>
            <a:r>
              <a:rPr lang="es-MX" dirty="0"/>
              <a:t>-</a:t>
            </a:r>
            <a:r>
              <a:rPr lang="es-MX" dirty="0" err="1"/>
              <a:t>CompartirIgual</a:t>
            </a:r>
            <a:r>
              <a:rPr lang="es-MX" dirty="0"/>
              <a:t> 2.5 Colombia. </a:t>
            </a:r>
            <a:r>
              <a:rPr lang="es-MX" dirty="0" smtClean="0"/>
              <a:t> </a:t>
            </a:r>
            <a:r>
              <a:rPr lang="es-MX" dirty="0"/>
              <a:t>Consultado de </a:t>
            </a:r>
            <a:r>
              <a:rPr lang="es-MX" dirty="0">
                <a:hlinkClick r:id="rId4"/>
              </a:rPr>
              <a:t>http://</a:t>
            </a:r>
            <a:r>
              <a:rPr lang="es-MX" dirty="0" smtClean="0">
                <a:hlinkClick r:id="rId4"/>
              </a:rPr>
              <a:t>www.eafit.edu.co/escuelas/economiayfinanzas/Documents/Guia_de_normas_APA_para_citacion_y_elaboracion_de_bibliografias.pdf</a:t>
            </a:r>
            <a:endParaRPr lang="es-MX" dirty="0" smtClean="0"/>
          </a:p>
          <a:p>
            <a:pPr algn="just">
              <a:lnSpc>
                <a:spcPct val="120000"/>
              </a:lnSpc>
              <a:spcBef>
                <a:spcPts val="0"/>
              </a:spcBef>
            </a:pPr>
            <a:r>
              <a:rPr lang="es-MX" dirty="0" smtClean="0"/>
              <a:t>Ley Federal del Derecho de Autor (2016</a:t>
            </a:r>
            <a:r>
              <a:rPr lang="es-MX" dirty="0"/>
              <a:t>) Consultado en </a:t>
            </a:r>
            <a:r>
              <a:rPr lang="es-MX" dirty="0">
                <a:hlinkClick r:id="rId5"/>
              </a:rPr>
              <a:t>http://</a:t>
            </a:r>
            <a:r>
              <a:rPr lang="es-MX" dirty="0" smtClean="0">
                <a:hlinkClick r:id="rId5"/>
              </a:rPr>
              <a:t>www.indautor.gob.mx/documentos_normas/leyfederal.pdf</a:t>
            </a:r>
            <a:endParaRPr lang="es-MX" dirty="0"/>
          </a:p>
          <a:p>
            <a:pPr algn="just">
              <a:lnSpc>
                <a:spcPct val="120000"/>
              </a:lnSpc>
              <a:spcBef>
                <a:spcPts val="0"/>
              </a:spcBef>
            </a:pPr>
            <a:r>
              <a:rPr lang="es-MX" dirty="0" smtClean="0"/>
              <a:t>Martin, P.W</a:t>
            </a:r>
            <a:r>
              <a:rPr lang="es-MX" dirty="0"/>
              <a:t>.(2014</a:t>
            </a:r>
            <a:r>
              <a:rPr lang="es-MX" dirty="0" smtClean="0"/>
              <a:t>) </a:t>
            </a:r>
            <a:r>
              <a:rPr lang="es-MX" i="1" dirty="0" err="1" smtClean="0"/>
              <a:t>Introduction</a:t>
            </a:r>
            <a:r>
              <a:rPr lang="es-MX" i="1" dirty="0" smtClean="0"/>
              <a:t> to Basic Legal </a:t>
            </a:r>
            <a:r>
              <a:rPr lang="es-MX" i="1" dirty="0" err="1" smtClean="0"/>
              <a:t>citation</a:t>
            </a:r>
            <a:r>
              <a:rPr lang="es-MX" dirty="0" smtClean="0"/>
              <a:t>. Recuperado de </a:t>
            </a:r>
            <a:r>
              <a:rPr lang="es-MX" dirty="0" smtClean="0">
                <a:hlinkClick r:id="rId6"/>
              </a:rPr>
              <a:t>http</a:t>
            </a:r>
            <a:r>
              <a:rPr lang="es-MX" dirty="0">
                <a:hlinkClick r:id="rId6"/>
              </a:rPr>
              <a:t>://www.law.cornell.edu/citation</a:t>
            </a:r>
            <a:r>
              <a:rPr lang="es-MX" dirty="0" smtClean="0">
                <a:hlinkClick r:id="rId6"/>
              </a:rPr>
              <a:t>/</a:t>
            </a:r>
            <a:endParaRPr lang="es-MX" dirty="0" smtClean="0"/>
          </a:p>
          <a:p>
            <a:pPr algn="just">
              <a:lnSpc>
                <a:spcPct val="120000"/>
              </a:lnSpc>
              <a:spcBef>
                <a:spcPts val="0"/>
              </a:spcBef>
            </a:pPr>
            <a:r>
              <a:rPr lang="es-MX" dirty="0" err="1"/>
              <a:t>Massey</a:t>
            </a:r>
            <a:r>
              <a:rPr lang="es-MX" dirty="0"/>
              <a:t> </a:t>
            </a:r>
            <a:r>
              <a:rPr lang="es-MX" dirty="0" err="1"/>
              <a:t>University</a:t>
            </a:r>
            <a:r>
              <a:rPr lang="es-MX" dirty="0"/>
              <a:t> ( 19 de junio de 2014) </a:t>
            </a:r>
            <a:r>
              <a:rPr lang="es-MX" i="1" dirty="0"/>
              <a:t>APA 5th vs. 6th </a:t>
            </a:r>
            <a:r>
              <a:rPr lang="es-MX" i="1" dirty="0" err="1"/>
              <a:t>edition</a:t>
            </a:r>
            <a:r>
              <a:rPr lang="es-MX" i="1" dirty="0"/>
              <a:t>.</a:t>
            </a:r>
            <a:r>
              <a:rPr lang="es-MX" dirty="0"/>
              <a:t> Recuperado de </a:t>
            </a:r>
            <a:r>
              <a:rPr lang="es-MX" dirty="0">
                <a:hlinkClick r:id="rId7"/>
              </a:rPr>
              <a:t>http://owll.massey.ac.nz/referencing/apa-5th-vs-6th-edition.php</a:t>
            </a:r>
            <a:r>
              <a:rPr lang="es-MX" dirty="0"/>
              <a:t> </a:t>
            </a:r>
          </a:p>
          <a:p>
            <a:pPr algn="just">
              <a:lnSpc>
                <a:spcPct val="120000"/>
              </a:lnSpc>
              <a:spcBef>
                <a:spcPts val="0"/>
              </a:spcBef>
            </a:pPr>
            <a:r>
              <a:rPr lang="es-MX" dirty="0">
                <a:solidFill>
                  <a:schemeClr val="tx1"/>
                </a:solidFill>
              </a:rPr>
              <a:t>OMPI (2016) ¿Qué es la propiedad intelectual? Consultado en http://www.wipo.int/about-ip/es/</a:t>
            </a:r>
          </a:p>
          <a:p>
            <a:pPr algn="just">
              <a:lnSpc>
                <a:spcPct val="120000"/>
              </a:lnSpc>
              <a:spcBef>
                <a:spcPts val="0"/>
              </a:spcBef>
            </a:pPr>
            <a:r>
              <a:rPr lang="es-MX" dirty="0" smtClean="0"/>
              <a:t> </a:t>
            </a:r>
            <a:endParaRPr lang="es-MX" dirty="0"/>
          </a:p>
        </p:txBody>
      </p:sp>
    </p:spTree>
    <p:extLst>
      <p:ext uri="{BB962C8B-B14F-4D97-AF65-F5344CB8AC3E}">
        <p14:creationId xmlns:p14="http://schemas.microsoft.com/office/powerpoint/2010/main" val="248794506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000" dirty="0"/>
              <a:t>REFERENCIAS</a:t>
            </a:r>
          </a:p>
        </p:txBody>
      </p:sp>
      <p:sp>
        <p:nvSpPr>
          <p:cNvPr id="3" name="Marcador de contenido 2"/>
          <p:cNvSpPr>
            <a:spLocks noGrp="1"/>
          </p:cNvSpPr>
          <p:nvPr>
            <p:ph idx="1"/>
          </p:nvPr>
        </p:nvSpPr>
        <p:spPr/>
        <p:txBody>
          <a:bodyPr>
            <a:noAutofit/>
          </a:bodyPr>
          <a:lstStyle/>
          <a:p>
            <a:pPr algn="just">
              <a:lnSpc>
                <a:spcPct val="120000"/>
              </a:lnSpc>
              <a:spcBef>
                <a:spcPts val="0"/>
              </a:spcBef>
            </a:pPr>
            <a:r>
              <a:rPr lang="en-US" sz="1200" dirty="0" smtClean="0"/>
              <a:t>Park</a:t>
            </a:r>
            <a:r>
              <a:rPr lang="en-US" sz="1200" dirty="0"/>
              <a:t>, C. (2003) In Other (People’s) Words: plagiarism by university students—literature and lessons. </a:t>
            </a:r>
            <a:r>
              <a:rPr lang="en-US" sz="1200" dirty="0" err="1"/>
              <a:t>Recuperado</a:t>
            </a:r>
            <a:r>
              <a:rPr lang="en-US" sz="1200" dirty="0"/>
              <a:t> de </a:t>
            </a:r>
            <a:r>
              <a:rPr lang="es-MX" sz="1200" dirty="0">
                <a:hlinkClick r:id="rId2"/>
              </a:rPr>
              <a:t>http://www.lancaster.ac.uk/staff/gyaccp/caeh_28_5_02lores.pdf</a:t>
            </a:r>
            <a:endParaRPr lang="es-MX" sz="1200" dirty="0"/>
          </a:p>
          <a:p>
            <a:pPr algn="just">
              <a:lnSpc>
                <a:spcPct val="120000"/>
              </a:lnSpc>
              <a:spcBef>
                <a:spcPts val="0"/>
              </a:spcBef>
            </a:pPr>
            <a:r>
              <a:rPr lang="es-MX" sz="1200" dirty="0"/>
              <a:t>Ramírez Bacca, R. &amp; Jiménez Patiño, H.D. (2016) Plagio y “auto-plagio”. Una reflexión.- </a:t>
            </a:r>
            <a:r>
              <a:rPr lang="es-MX" sz="1200" dirty="0" err="1"/>
              <a:t>Historelo</a:t>
            </a:r>
            <a:r>
              <a:rPr lang="es-MX" sz="1200" dirty="0"/>
              <a:t>. Revista de Historia Regional y Local, Vol. 8, No. 16, julio - diciembre de 2016, ISSN: 2145-132X Consultado en </a:t>
            </a:r>
            <a:r>
              <a:rPr lang="es-MX" sz="1200" dirty="0">
                <a:hlinkClick r:id="rId3"/>
              </a:rPr>
              <a:t>http://www.revistas.unal.edu.co/index.php/historelo/article/viewFile/271/608</a:t>
            </a:r>
            <a:endParaRPr lang="es-MX" sz="1200" dirty="0"/>
          </a:p>
          <a:p>
            <a:pPr algn="just">
              <a:lnSpc>
                <a:spcPct val="120000"/>
              </a:lnSpc>
              <a:spcBef>
                <a:spcPts val="0"/>
              </a:spcBef>
            </a:pPr>
            <a:r>
              <a:rPr lang="es-MX" sz="1200" dirty="0"/>
              <a:t>Rengifo García, E. (1996) Propiedad Intelectual, el Moderno Derecho de Autor, II</a:t>
            </a:r>
            <a:br>
              <a:rPr lang="es-MX" sz="1200" dirty="0"/>
            </a:br>
            <a:r>
              <a:rPr lang="es-MX" sz="1200" dirty="0"/>
              <a:t>Edición, Editorial: Universidad Externado de Colombia </a:t>
            </a:r>
            <a:endParaRPr lang="es-MX" sz="1200" dirty="0" smtClean="0"/>
          </a:p>
          <a:p>
            <a:pPr algn="just">
              <a:lnSpc>
                <a:spcPct val="120000"/>
              </a:lnSpc>
              <a:spcBef>
                <a:spcPts val="0"/>
              </a:spcBef>
            </a:pPr>
            <a:r>
              <a:rPr lang="es-MX" sz="1200" dirty="0"/>
              <a:t>Rojas Sabogal A.L. (</a:t>
            </a:r>
            <a:r>
              <a:rPr lang="es-MX" sz="1200" dirty="0" smtClean="0"/>
              <a:t>2015)Manual </a:t>
            </a:r>
            <a:r>
              <a:rPr lang="es-MX" sz="1200" dirty="0"/>
              <a:t>de Citación Normas APA por Biblioteca Universidad Externado de </a:t>
            </a:r>
            <a:r>
              <a:rPr lang="es-MX" sz="1200" dirty="0" smtClean="0"/>
              <a:t>Colombia </a:t>
            </a:r>
            <a:r>
              <a:rPr lang="es-MX" sz="1200" dirty="0"/>
              <a:t>(2015) </a:t>
            </a:r>
            <a:r>
              <a:rPr lang="es-MX" sz="1200" dirty="0" smtClean="0"/>
              <a:t>Recuperado </a:t>
            </a:r>
            <a:r>
              <a:rPr lang="es-MX" sz="1200" dirty="0"/>
              <a:t>de: http://</a:t>
            </a:r>
            <a:r>
              <a:rPr lang="es-MX" sz="1200" dirty="0" smtClean="0"/>
              <a:t>biblioteca.uexternado.edu.co/b1Bl1073k4/wp-content/uploads/Manual-de-citaci%C3%B3n-APA-v7.pdf</a:t>
            </a:r>
            <a:endParaRPr lang="es-MX" sz="1200" dirty="0"/>
          </a:p>
          <a:p>
            <a:pPr algn="just">
              <a:lnSpc>
                <a:spcPct val="120000"/>
              </a:lnSpc>
              <a:spcBef>
                <a:spcPts val="0"/>
              </a:spcBef>
            </a:pPr>
            <a:r>
              <a:rPr lang="es-MX" sz="1200" dirty="0"/>
              <a:t>Universidad de </a:t>
            </a:r>
            <a:r>
              <a:rPr lang="es-MX" sz="1200" dirty="0" err="1"/>
              <a:t>Medellin</a:t>
            </a:r>
            <a:r>
              <a:rPr lang="es-MX" sz="1200" dirty="0"/>
              <a:t> Colombia (2016) </a:t>
            </a:r>
            <a:r>
              <a:rPr lang="es-MX" sz="1200" i="1" dirty="0"/>
              <a:t>Cita directa e indirecta. </a:t>
            </a:r>
            <a:r>
              <a:rPr lang="es-MX" sz="1200" dirty="0"/>
              <a:t>Consultado en </a:t>
            </a:r>
            <a:r>
              <a:rPr lang="es-MX" sz="1200" dirty="0">
                <a:hlinkClick r:id="rId4"/>
              </a:rPr>
              <a:t>http://</a:t>
            </a:r>
            <a:r>
              <a:rPr lang="es-MX" sz="1200" dirty="0" smtClean="0">
                <a:hlinkClick r:id="rId4"/>
              </a:rPr>
              <a:t>minas.medellin.unal.edu.co/departamentos/geocienciasymedioambiente/unidaddocumentacion/2-institucional/96-cita-directa-o-textual-corta.html</a:t>
            </a:r>
            <a:endParaRPr lang="es-MX" sz="1200" dirty="0" smtClean="0"/>
          </a:p>
          <a:p>
            <a:pPr algn="just">
              <a:lnSpc>
                <a:spcPct val="120000"/>
              </a:lnSpc>
              <a:spcBef>
                <a:spcPts val="0"/>
              </a:spcBef>
            </a:pPr>
            <a:r>
              <a:rPr lang="es-MX" sz="1200" dirty="0"/>
              <a:t>UE (2015) Manual de Citación Normas  Universidad de Externado, Colombia. Recuperado de: http://biblioteca.uexternado.edu.co/b1Bl1073k4/wp-content/uploads/Manual-de-citaci%C3%B3n-APA-v7.pdf</a:t>
            </a:r>
          </a:p>
          <a:p>
            <a:pPr algn="just">
              <a:lnSpc>
                <a:spcPct val="120000"/>
              </a:lnSpc>
              <a:spcBef>
                <a:spcPts val="0"/>
              </a:spcBef>
            </a:pPr>
            <a:r>
              <a:rPr lang="es-MX" sz="1200" dirty="0" smtClean="0"/>
              <a:t>UMA (2016) Universidad de Málaga. Citar y gestionar referencias bibliográficas.  Biblioteca Universitaria Universidad de Málaga, España. </a:t>
            </a:r>
            <a:r>
              <a:rPr lang="es-MX" sz="1200" dirty="0"/>
              <a:t>EN </a:t>
            </a:r>
            <a:r>
              <a:rPr lang="es-MX" sz="1200" dirty="0">
                <a:hlinkClick r:id="rId5"/>
              </a:rPr>
              <a:t>http://</a:t>
            </a:r>
            <a:r>
              <a:rPr lang="es-MX" sz="1200" dirty="0" smtClean="0">
                <a:hlinkClick r:id="rId5"/>
              </a:rPr>
              <a:t>www.uma.es/ficha.php?id=135200</a:t>
            </a:r>
            <a:r>
              <a:rPr lang="es-MX" sz="1200" dirty="0" smtClean="0"/>
              <a:t>. Consultado el 10/10/2016.</a:t>
            </a:r>
            <a:endParaRPr lang="es-MX" sz="1200" dirty="0"/>
          </a:p>
        </p:txBody>
      </p:sp>
    </p:spTree>
    <p:extLst>
      <p:ext uri="{BB962C8B-B14F-4D97-AF65-F5344CB8AC3E}">
        <p14:creationId xmlns:p14="http://schemas.microsoft.com/office/powerpoint/2010/main" val="1906451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400" dirty="0" smtClean="0"/>
              <a:t>Citas directas e indirectas </a:t>
            </a:r>
            <a:endParaRPr lang="es-ES" sz="4400" dirty="0"/>
          </a:p>
        </p:txBody>
      </p:sp>
      <p:sp>
        <p:nvSpPr>
          <p:cNvPr id="3" name="Marcador de texto 2"/>
          <p:cNvSpPr>
            <a:spLocks noGrp="1"/>
          </p:cNvSpPr>
          <p:nvPr>
            <p:ph type="body" idx="1"/>
          </p:nvPr>
        </p:nvSpPr>
        <p:spPr>
          <a:xfrm>
            <a:off x="750736" y="1548018"/>
            <a:ext cx="3566160" cy="639762"/>
          </a:xfrm>
        </p:spPr>
        <p:txBody>
          <a:bodyPr/>
          <a:lstStyle/>
          <a:p>
            <a:r>
              <a:rPr lang="es-ES_tradnl" dirty="0"/>
              <a:t>Cita Directa </a:t>
            </a:r>
            <a:endParaRPr lang="es-ES" dirty="0"/>
          </a:p>
        </p:txBody>
      </p:sp>
      <p:sp>
        <p:nvSpPr>
          <p:cNvPr id="4" name="Marcador de contenido 3"/>
          <p:cNvSpPr>
            <a:spLocks noGrp="1"/>
          </p:cNvSpPr>
          <p:nvPr>
            <p:ph sz="half" idx="2"/>
          </p:nvPr>
        </p:nvSpPr>
        <p:spPr>
          <a:xfrm>
            <a:off x="777240" y="2392019"/>
            <a:ext cx="3566160" cy="2488883"/>
          </a:xfrm>
        </p:spPr>
        <p:txBody>
          <a:bodyPr>
            <a:noAutofit/>
          </a:bodyPr>
          <a:lstStyle/>
          <a:p>
            <a:pPr algn="just">
              <a:spcBef>
                <a:spcPts val="600"/>
              </a:spcBef>
            </a:pPr>
            <a:r>
              <a:rPr lang="es-MX" sz="1800" b="1" dirty="0" smtClean="0">
                <a:solidFill>
                  <a:schemeClr val="tx1">
                    <a:lumMod val="95000"/>
                    <a:lumOff val="5000"/>
                  </a:schemeClr>
                </a:solidFill>
              </a:rPr>
              <a:t>No </a:t>
            </a:r>
            <a:r>
              <a:rPr lang="es-MX" sz="1800" b="1" dirty="0">
                <a:solidFill>
                  <a:schemeClr val="tx1">
                    <a:lumMod val="95000"/>
                    <a:lumOff val="5000"/>
                  </a:schemeClr>
                </a:solidFill>
              </a:rPr>
              <a:t>exceden las 40 (cuarenta) palabras.</a:t>
            </a:r>
            <a:r>
              <a:rPr lang="es-MX" sz="1800" dirty="0">
                <a:solidFill>
                  <a:schemeClr val="tx1">
                    <a:lumMod val="95000"/>
                    <a:lumOff val="5000"/>
                  </a:schemeClr>
                </a:solidFill>
              </a:rPr>
              <a:t> </a:t>
            </a:r>
            <a:endParaRPr lang="es-MX" sz="1800" dirty="0" smtClean="0">
              <a:solidFill>
                <a:schemeClr val="tx1">
                  <a:lumMod val="95000"/>
                  <a:lumOff val="5000"/>
                </a:schemeClr>
              </a:solidFill>
            </a:endParaRPr>
          </a:p>
          <a:p>
            <a:pPr algn="just">
              <a:spcBef>
                <a:spcPts val="600"/>
              </a:spcBef>
            </a:pPr>
            <a:r>
              <a:rPr lang="es-MX" sz="1800" dirty="0">
                <a:solidFill>
                  <a:schemeClr val="tx1">
                    <a:lumMod val="95000"/>
                    <a:lumOff val="5000"/>
                  </a:schemeClr>
                </a:solidFill>
              </a:rPr>
              <a:t>S</a:t>
            </a:r>
            <a:r>
              <a:rPr lang="es-MX" sz="1800" dirty="0" smtClean="0">
                <a:solidFill>
                  <a:schemeClr val="tx1">
                    <a:lumMod val="95000"/>
                    <a:lumOff val="5000"/>
                  </a:schemeClr>
                </a:solidFill>
              </a:rPr>
              <a:t>e </a:t>
            </a:r>
            <a:r>
              <a:rPr lang="es-MX" sz="1800" dirty="0">
                <a:solidFill>
                  <a:schemeClr val="tx1">
                    <a:lumMod val="95000"/>
                    <a:lumOff val="5000"/>
                  </a:schemeClr>
                </a:solidFill>
              </a:rPr>
              <a:t>distinguen del texto propio porque se incorporan a la narrativa entre </a:t>
            </a:r>
            <a:r>
              <a:rPr lang="es-MX" sz="1800" dirty="0" smtClean="0">
                <a:solidFill>
                  <a:schemeClr val="tx1">
                    <a:lumMod val="95000"/>
                    <a:lumOff val="5000"/>
                  </a:schemeClr>
                </a:solidFill>
              </a:rPr>
              <a:t>comillas.</a:t>
            </a:r>
          </a:p>
          <a:p>
            <a:pPr algn="just">
              <a:spcBef>
                <a:spcPts val="600"/>
              </a:spcBef>
            </a:pPr>
            <a:r>
              <a:rPr lang="es-MX" sz="1800" dirty="0" smtClean="0">
                <a:solidFill>
                  <a:schemeClr val="tx1">
                    <a:lumMod val="95000"/>
                    <a:lumOff val="5000"/>
                  </a:schemeClr>
                </a:solidFill>
              </a:rPr>
              <a:t>Se </a:t>
            </a:r>
            <a:r>
              <a:rPr lang="es-MX" sz="1800" dirty="0">
                <a:solidFill>
                  <a:schemeClr val="tx1">
                    <a:lumMod val="95000"/>
                    <a:lumOff val="5000"/>
                  </a:schemeClr>
                </a:solidFill>
              </a:rPr>
              <a:t>representa la cita palabra por palabra y se incluye el apellido del autor, año de publicación y la página donde aparece la cita</a:t>
            </a:r>
            <a:r>
              <a:rPr lang="es-MX" sz="1800" dirty="0" smtClean="0">
                <a:solidFill>
                  <a:schemeClr val="tx1">
                    <a:lumMod val="95000"/>
                    <a:lumOff val="5000"/>
                  </a:schemeClr>
                </a:solidFill>
              </a:rPr>
              <a:t>. </a:t>
            </a:r>
            <a:endParaRPr lang="es-ES_tradnl" sz="1800" dirty="0">
              <a:solidFill>
                <a:schemeClr val="tx1">
                  <a:lumMod val="95000"/>
                  <a:lumOff val="5000"/>
                </a:schemeClr>
              </a:solidFill>
              <a:effectLst/>
            </a:endParaRPr>
          </a:p>
        </p:txBody>
      </p:sp>
      <p:sp>
        <p:nvSpPr>
          <p:cNvPr id="5" name="Marcador de texto 4"/>
          <p:cNvSpPr>
            <a:spLocks noGrp="1"/>
          </p:cNvSpPr>
          <p:nvPr>
            <p:ph type="body" sz="quarter" idx="3"/>
          </p:nvPr>
        </p:nvSpPr>
        <p:spPr>
          <a:xfrm>
            <a:off x="4766048" y="1548020"/>
            <a:ext cx="3566160" cy="639762"/>
          </a:xfrm>
        </p:spPr>
        <p:txBody>
          <a:bodyPr/>
          <a:lstStyle/>
          <a:p>
            <a:r>
              <a:rPr lang="es-ES_tradnl" dirty="0"/>
              <a:t>Cita </a:t>
            </a:r>
            <a:r>
              <a:rPr lang="es-ES_tradnl" dirty="0" smtClean="0"/>
              <a:t>Indirecta</a:t>
            </a:r>
            <a:endParaRPr lang="es-ES" dirty="0"/>
          </a:p>
        </p:txBody>
      </p:sp>
      <p:sp>
        <p:nvSpPr>
          <p:cNvPr id="6" name="Marcador de contenido 5"/>
          <p:cNvSpPr>
            <a:spLocks noGrp="1"/>
          </p:cNvSpPr>
          <p:nvPr>
            <p:ph sz="quarter" idx="4"/>
          </p:nvPr>
        </p:nvSpPr>
        <p:spPr>
          <a:xfrm>
            <a:off x="4766048" y="2431775"/>
            <a:ext cx="3566160" cy="2643333"/>
          </a:xfrm>
        </p:spPr>
        <p:txBody>
          <a:bodyPr>
            <a:normAutofit/>
          </a:bodyPr>
          <a:lstStyle/>
          <a:p>
            <a:pPr lvl="0" algn="just"/>
            <a:r>
              <a:rPr lang="es-MX" dirty="0" smtClean="0"/>
              <a:t>Cita </a:t>
            </a:r>
            <a:r>
              <a:rPr lang="es-MX" dirty="0"/>
              <a:t>indirecta: es la mención de las ideas de un autor con palabras de quien escribe. Se incluye dentro del texto sin comillas.</a:t>
            </a:r>
          </a:p>
          <a:p>
            <a:pPr algn="just"/>
            <a:endParaRPr lang="es-MX" dirty="0" smtClean="0">
              <a:solidFill>
                <a:schemeClr val="tx1">
                  <a:lumMod val="95000"/>
                  <a:lumOff val="5000"/>
                </a:schemeClr>
              </a:solidFill>
            </a:endParaRPr>
          </a:p>
        </p:txBody>
      </p:sp>
      <p:sp>
        <p:nvSpPr>
          <p:cNvPr id="7" name="CuadroTexto 6"/>
          <p:cNvSpPr txBox="1"/>
          <p:nvPr/>
        </p:nvSpPr>
        <p:spPr>
          <a:xfrm>
            <a:off x="750736" y="5406958"/>
            <a:ext cx="8007281" cy="646331"/>
          </a:xfrm>
          <a:prstGeom prst="rect">
            <a:avLst/>
          </a:prstGeom>
          <a:noFill/>
        </p:spPr>
        <p:txBody>
          <a:bodyPr wrap="square" rtlCol="0">
            <a:spAutoFit/>
          </a:bodyPr>
          <a:lstStyle/>
          <a:p>
            <a:pPr algn="r"/>
            <a:r>
              <a:rPr lang="es-ES" dirty="0" smtClean="0">
                <a:solidFill>
                  <a:schemeClr val="tx1">
                    <a:lumMod val="95000"/>
                    <a:lumOff val="5000"/>
                  </a:schemeClr>
                </a:solidFill>
              </a:rPr>
              <a:t>-</a:t>
            </a:r>
            <a:r>
              <a:rPr lang="es-ES_tradnl" dirty="0" smtClean="0">
                <a:solidFill>
                  <a:schemeClr val="tx1">
                    <a:lumMod val="95000"/>
                    <a:lumOff val="5000"/>
                  </a:schemeClr>
                </a:solidFill>
              </a:rPr>
              <a:t>Nota: Las citas sean directas o indirectas  además de ir en el texto, deben incluirse al final en la sección de referencias del documento.</a:t>
            </a:r>
          </a:p>
        </p:txBody>
      </p:sp>
    </p:spTree>
    <p:extLst>
      <p:ext uri="{BB962C8B-B14F-4D97-AF65-F5344CB8AC3E}">
        <p14:creationId xmlns:p14="http://schemas.microsoft.com/office/powerpoint/2010/main" val="41386306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IMPORTANCIA DE CITAR</a:t>
            </a:r>
          </a:p>
        </p:txBody>
      </p:sp>
    </p:spTree>
    <p:extLst>
      <p:ext uri="{BB962C8B-B14F-4D97-AF65-F5344CB8AC3E}">
        <p14:creationId xmlns:p14="http://schemas.microsoft.com/office/powerpoint/2010/main" val="1372522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Por qué es importante citar</a:t>
            </a:r>
            <a:endParaRPr lang="es-MX" dirty="0"/>
          </a:p>
        </p:txBody>
      </p:sp>
      <p:sp>
        <p:nvSpPr>
          <p:cNvPr id="3" name="Marcador de contenido 2"/>
          <p:cNvSpPr>
            <a:spLocks noGrp="1"/>
          </p:cNvSpPr>
          <p:nvPr>
            <p:ph idx="1"/>
          </p:nvPr>
        </p:nvSpPr>
        <p:spPr/>
        <p:txBody>
          <a:bodyPr/>
          <a:lstStyle/>
          <a:p>
            <a:pPr algn="just"/>
            <a:r>
              <a:rPr lang="es-MX" dirty="0" smtClean="0"/>
              <a:t>Las citas revisten una gran importancia porque al incluir en un documento ideas o conceptos que no son de la autoría de quien escribe se incurre en plagio y violación a los derechos de autor.</a:t>
            </a:r>
            <a:endParaRPr lang="es-MX" dirty="0"/>
          </a:p>
        </p:txBody>
      </p:sp>
      <p:pic>
        <p:nvPicPr>
          <p:cNvPr id="4" name="Imagen 3"/>
          <p:cNvPicPr>
            <a:picLocks noChangeAspect="1"/>
          </p:cNvPicPr>
          <p:nvPr/>
        </p:nvPicPr>
        <p:blipFill>
          <a:blip r:embed="rId2"/>
          <a:stretch>
            <a:fillRect/>
          </a:stretch>
        </p:blipFill>
        <p:spPr>
          <a:xfrm>
            <a:off x="3764508" y="3735861"/>
            <a:ext cx="2133600" cy="2143125"/>
          </a:xfrm>
          <a:prstGeom prst="rect">
            <a:avLst/>
          </a:prstGeom>
        </p:spPr>
      </p:pic>
    </p:spTree>
    <p:extLst>
      <p:ext uri="{BB962C8B-B14F-4D97-AF65-F5344CB8AC3E}">
        <p14:creationId xmlns:p14="http://schemas.microsoft.com/office/powerpoint/2010/main" val="3043308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9352" y="516835"/>
            <a:ext cx="8018393" cy="6288157"/>
          </a:xfrm>
        </p:spPr>
        <p:txBody>
          <a:bodyPr>
            <a:noAutofit/>
          </a:bodyPr>
          <a:lstStyle/>
          <a:p>
            <a:pPr algn="just">
              <a:spcBef>
                <a:spcPts val="600"/>
              </a:spcBef>
              <a:buClr>
                <a:schemeClr val="bg2">
                  <a:lumMod val="50000"/>
                </a:schemeClr>
              </a:buClr>
            </a:pPr>
            <a:r>
              <a:rPr lang="es-ES_tradnl" sz="2400" b="1" dirty="0" smtClean="0"/>
              <a:t>Plagio</a:t>
            </a:r>
          </a:p>
          <a:p>
            <a:pPr marL="0" indent="0" algn="just">
              <a:spcBef>
                <a:spcPts val="600"/>
              </a:spcBef>
              <a:buNone/>
            </a:pPr>
            <a:r>
              <a:rPr lang="es-ES_tradnl" sz="2400" dirty="0" smtClean="0"/>
              <a:t>Es el acto de utilizar o extraer parcial o totalmente una obra, texto, idea, recurso multimedia, entre otros, sin dar el debido reconocimiento al autor creador mediante su referencia o citación dentro de una obra. </a:t>
            </a:r>
          </a:p>
          <a:p>
            <a:pPr marL="0" indent="0" algn="just">
              <a:spcBef>
                <a:spcPts val="600"/>
              </a:spcBef>
              <a:buNone/>
            </a:pPr>
            <a:r>
              <a:rPr lang="es-ES_tradnl" sz="2400" dirty="0" smtClean="0"/>
              <a:t>Aun </a:t>
            </a:r>
            <a:r>
              <a:rPr lang="es-ES_tradnl" sz="2400" dirty="0"/>
              <a:t>cuando se parafrasea (se dice con palabras propias lo que ha dicho un autor) o cuando se hace </a:t>
            </a:r>
            <a:r>
              <a:rPr lang="es-ES_tradnl" sz="2400" dirty="0" smtClean="0"/>
              <a:t>traducción </a:t>
            </a:r>
            <a:r>
              <a:rPr lang="es-ES_tradnl" sz="2400" dirty="0"/>
              <a:t>de un texto, se debe dar el correspondiente </a:t>
            </a:r>
            <a:r>
              <a:rPr lang="es-ES_tradnl" sz="2400" dirty="0" smtClean="0"/>
              <a:t>crédito </a:t>
            </a:r>
            <a:r>
              <a:rPr lang="es-ES_tradnl" sz="2400" dirty="0"/>
              <a:t>a su autor original. </a:t>
            </a:r>
            <a:endParaRPr lang="es-ES_tradnl" sz="2400" dirty="0" smtClean="0"/>
          </a:p>
          <a:p>
            <a:pPr marL="0" indent="0" algn="r">
              <a:spcBef>
                <a:spcPts val="600"/>
              </a:spcBef>
              <a:buNone/>
            </a:pPr>
            <a:r>
              <a:rPr lang="en-US" sz="1800" dirty="0" smtClean="0"/>
              <a:t>-Collins Dictionary of the English Language (Hanks, 1979), </a:t>
            </a:r>
            <a:r>
              <a:rPr lang="en-US" sz="1800" dirty="0" err="1" smtClean="0"/>
              <a:t>citado</a:t>
            </a:r>
            <a:r>
              <a:rPr lang="en-US" sz="1800" dirty="0" smtClean="0"/>
              <a:t> </a:t>
            </a:r>
            <a:r>
              <a:rPr lang="en-US" sz="1800" dirty="0" err="1" smtClean="0"/>
              <a:t>en</a:t>
            </a:r>
            <a:r>
              <a:rPr lang="en-US" sz="1800" dirty="0" smtClean="0"/>
              <a:t> Park (2003).</a:t>
            </a:r>
          </a:p>
          <a:p>
            <a:pPr algn="just">
              <a:spcBef>
                <a:spcPts val="600"/>
              </a:spcBef>
              <a:buClr>
                <a:schemeClr val="bg2">
                  <a:lumMod val="50000"/>
                </a:schemeClr>
              </a:buClr>
            </a:pPr>
            <a:r>
              <a:rPr lang="es-ES_tradnl" sz="2400" b="1" dirty="0" smtClean="0"/>
              <a:t>Auto-Plagio</a:t>
            </a:r>
            <a:endParaRPr lang="es-ES_tradnl" sz="2400" b="1" dirty="0"/>
          </a:p>
          <a:p>
            <a:pPr marL="0" indent="0" algn="just">
              <a:spcBef>
                <a:spcPts val="600"/>
              </a:spcBef>
              <a:buNone/>
            </a:pPr>
            <a:r>
              <a:rPr lang="es-MX" sz="2400" dirty="0"/>
              <a:t>El “auto-plagio” se configura cuando el autor re-utiliza sus escritos y los hace pasar como una obra inédita u original, y no cita ni referencia sus propias publicaciones</a:t>
            </a:r>
            <a:r>
              <a:rPr lang="es-MX" sz="2400" dirty="0" smtClean="0"/>
              <a:t>. (</a:t>
            </a:r>
            <a:r>
              <a:rPr lang="es-MX" sz="1800" dirty="0" smtClean="0"/>
              <a:t>Ramírez &amp; Jiménez , 2016)</a:t>
            </a:r>
            <a:endParaRPr lang="es-ES" sz="1800" dirty="0"/>
          </a:p>
        </p:txBody>
      </p:sp>
    </p:spTree>
    <p:extLst>
      <p:ext uri="{BB962C8B-B14F-4D97-AF65-F5344CB8AC3E}">
        <p14:creationId xmlns:p14="http://schemas.microsoft.com/office/powerpoint/2010/main" val="697435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spcBef>
                <a:spcPts val="600"/>
              </a:spcBef>
            </a:pPr>
            <a:r>
              <a:rPr lang="es-ES_tradnl" b="1" dirty="0" smtClean="0">
                <a:solidFill>
                  <a:schemeClr val="tx1">
                    <a:lumMod val="95000"/>
                    <a:lumOff val="5000"/>
                  </a:schemeClr>
                </a:solidFill>
              </a:rPr>
              <a:t/>
            </a:r>
            <a:br>
              <a:rPr lang="es-ES_tradnl" b="1" dirty="0" smtClean="0">
                <a:solidFill>
                  <a:schemeClr val="tx1">
                    <a:lumMod val="95000"/>
                    <a:lumOff val="5000"/>
                  </a:schemeClr>
                </a:solidFill>
              </a:rPr>
            </a:br>
            <a:r>
              <a:rPr lang="es-ES_tradnl" b="1" dirty="0" smtClean="0">
                <a:solidFill>
                  <a:schemeClr val="tx1">
                    <a:lumMod val="95000"/>
                    <a:lumOff val="5000"/>
                  </a:schemeClr>
                </a:solidFill>
              </a:rPr>
              <a:t>Derechos </a:t>
            </a:r>
            <a:r>
              <a:rPr lang="es-ES_tradnl" b="1" dirty="0">
                <a:solidFill>
                  <a:schemeClr val="tx1">
                    <a:lumMod val="95000"/>
                    <a:lumOff val="5000"/>
                  </a:schemeClr>
                </a:solidFill>
              </a:rPr>
              <a:t>de Autor </a:t>
            </a:r>
            <a:br>
              <a:rPr lang="es-ES_tradnl" b="1" dirty="0">
                <a:solidFill>
                  <a:schemeClr val="tx1">
                    <a:lumMod val="95000"/>
                    <a:lumOff val="5000"/>
                  </a:schemeClr>
                </a:solidFill>
              </a:rPr>
            </a:br>
            <a:endParaRPr lang="es-MX" dirty="0"/>
          </a:p>
        </p:txBody>
      </p:sp>
      <p:sp>
        <p:nvSpPr>
          <p:cNvPr id="3" name="Marcador de contenido 2"/>
          <p:cNvSpPr>
            <a:spLocks noGrp="1"/>
          </p:cNvSpPr>
          <p:nvPr>
            <p:ph idx="1"/>
          </p:nvPr>
        </p:nvSpPr>
        <p:spPr/>
        <p:txBody>
          <a:bodyPr>
            <a:normAutofit fontScale="92500" lnSpcReduction="10000"/>
          </a:bodyPr>
          <a:lstStyle/>
          <a:p>
            <a:pPr marL="0" indent="0" algn="just">
              <a:spcBef>
                <a:spcPts val="600"/>
              </a:spcBef>
              <a:buNone/>
            </a:pPr>
            <a:r>
              <a:rPr lang="es-MX" dirty="0" smtClean="0"/>
              <a:t>La </a:t>
            </a:r>
            <a:r>
              <a:rPr lang="es-MX" dirty="0"/>
              <a:t>Ley Federal del Derecho de Autor, define a los Derechos de Autor, de la siguiente manera: </a:t>
            </a:r>
          </a:p>
          <a:p>
            <a:pPr marL="0" indent="0" algn="just">
              <a:spcBef>
                <a:spcPts val="600"/>
              </a:spcBef>
              <a:buNone/>
            </a:pPr>
            <a:r>
              <a:rPr lang="es-MX" dirty="0"/>
              <a:t>Artículo 11.- El derecho de autor es el reconocimiento que hace el Estado a favor de todo creador de obras literarias y artísticas previstas en el artículo 13 de esta Ley, en virtud del cual otorga su protección para que el autor goce de prerrogativas y privilegios exclusivos de carácter personal y patrimonial. Los primeros integran el llamado derecho moral y los segundos, el patrimonial</a:t>
            </a:r>
          </a:p>
          <a:p>
            <a:pPr marL="0" indent="0" algn="just">
              <a:spcBef>
                <a:spcPts val="600"/>
              </a:spcBef>
              <a:buNone/>
            </a:pPr>
            <a:r>
              <a:rPr lang="es-ES" dirty="0">
                <a:solidFill>
                  <a:schemeClr val="tx1">
                    <a:lumMod val="95000"/>
                    <a:lumOff val="5000"/>
                  </a:schemeClr>
                </a:solidFill>
              </a:rPr>
              <a:t>-Ley Federal del Derecho de Autor (2016)</a:t>
            </a:r>
          </a:p>
          <a:p>
            <a:endParaRPr lang="es-MX" dirty="0"/>
          </a:p>
        </p:txBody>
      </p:sp>
    </p:spTree>
    <p:extLst>
      <p:ext uri="{BB962C8B-B14F-4D97-AF65-F5344CB8AC3E}">
        <p14:creationId xmlns:p14="http://schemas.microsoft.com/office/powerpoint/2010/main" val="28936331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fusió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ＤＦＰ行書体"/>
      </a:majorFont>
      <a:minorFont>
        <a:latin typeface="Candara"/>
        <a:ea typeface=""/>
        <a:cs typeface=""/>
        <a:font script="Jpan" typeface="メイリオ"/>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Infusión.thmx</Template>
  <TotalTime>6003</TotalTime>
  <Words>4610</Words>
  <Application>Microsoft Office PowerPoint</Application>
  <PresentationFormat>Presentación en pantalla (4:3)</PresentationFormat>
  <Paragraphs>295</Paragraphs>
  <Slides>46</Slides>
  <Notes>2</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Infusión</vt:lpstr>
      <vt:lpstr>¿Cómo citar bajo el esquema de las normas A.P.A. </vt:lpstr>
      <vt:lpstr>Guión explicativo para el uso del material  </vt:lpstr>
      <vt:lpstr>LA CITA</vt:lpstr>
      <vt:lpstr>Citas y referencias</vt:lpstr>
      <vt:lpstr>Citas directas e indirectas </vt:lpstr>
      <vt:lpstr>LA IMPORTANCIA DE CITAR</vt:lpstr>
      <vt:lpstr>Por qué es importante citar</vt:lpstr>
      <vt:lpstr>Presentación de PowerPoint</vt:lpstr>
      <vt:lpstr> Derechos de Autor  </vt:lpstr>
      <vt:lpstr>PROPIEDAD INTELECTUAL</vt:lpstr>
      <vt:lpstr>Como evitar el plagio</vt:lpstr>
      <vt:lpstr>¿CÓMO CITAR?</vt:lpstr>
      <vt:lpstr>LA CITACIÓN EN A.P.A. </vt:lpstr>
      <vt:lpstr>¿CÓMO CITAR? AUTORES  </vt:lpstr>
      <vt:lpstr>Presentación de PowerPoint</vt:lpstr>
      <vt:lpstr>Presentación de PowerPoint</vt:lpstr>
      <vt:lpstr>Presentación de PowerPoint</vt:lpstr>
      <vt:lpstr>Presentación de PowerPoint</vt:lpstr>
      <vt:lpstr>¿CÓMO CITAR?:     PAGINACIÓN</vt:lpstr>
      <vt:lpstr>CITA DIRECTA MENOS DE 40 PALABRAS</vt:lpstr>
      <vt:lpstr>Presentación de PowerPoint</vt:lpstr>
      <vt:lpstr>CITA DIRECTA MÁS DE 40 PALABRAS</vt:lpstr>
      <vt:lpstr>INDIRECTA PARAFRASEO</vt:lpstr>
      <vt:lpstr>INDIRECTA DOS O MÁS DOCUMENTOS</vt:lpstr>
      <vt:lpstr>CITA DE CITA</vt:lpstr>
      <vt:lpstr>OBRAS CLÁSICAS</vt:lpstr>
      <vt:lpstr>LISTA DE REFERENCIA</vt:lpstr>
      <vt:lpstr>LA LISTA DE REFERENCIA VS. LA BIBLIOGRAFÍA</vt:lpstr>
      <vt:lpstr>LISTA DE ABREVIATURAS PARA LAS REFERENCIAS</vt:lpstr>
      <vt:lpstr>LIBRO Libro en físico</vt:lpstr>
      <vt:lpstr>Libro</vt:lpstr>
      <vt:lpstr>Presentación de PowerPoint</vt:lpstr>
      <vt:lpstr>  ARTÍCULO DE PUBLICACIONES  PERIODICAS </vt:lpstr>
      <vt:lpstr> </vt:lpstr>
      <vt:lpstr>NORMAS JURIDICAS</vt:lpstr>
      <vt:lpstr> TRABAJOS DE GRADO </vt:lpstr>
      <vt:lpstr>Presentación de PowerPoint</vt:lpstr>
      <vt:lpstr>RECURSOS</vt:lpstr>
      <vt:lpstr>Presentación de PowerPoint</vt:lpstr>
      <vt:lpstr>Presentación de PowerPoint</vt:lpstr>
      <vt:lpstr>Presentación de PowerPoint</vt:lpstr>
      <vt:lpstr>IMAGEN EN LÍNEA</vt:lpstr>
      <vt:lpstr>REDES SOCIALES</vt:lpstr>
      <vt:lpstr>Video (Youtube, vimeo, etc.)</vt:lpstr>
      <vt:lpstr>REFERENCIAS</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IMPORTANCIA DE CITAR</dc:title>
  <dc:creator>ismalo</dc:creator>
  <cp:lastModifiedBy>fca</cp:lastModifiedBy>
  <cp:revision>91</cp:revision>
  <cp:lastPrinted>2016-10-12T19:39:19Z</cp:lastPrinted>
  <dcterms:created xsi:type="dcterms:W3CDTF">2016-09-01T23:46:44Z</dcterms:created>
  <dcterms:modified xsi:type="dcterms:W3CDTF">2016-10-12T20:44:47Z</dcterms:modified>
</cp:coreProperties>
</file>