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1"/>
  </p:notesMasterIdLst>
  <p:handoutMasterIdLst>
    <p:handoutMasterId r:id="rId42"/>
  </p:handoutMasterIdLst>
  <p:sldIdLst>
    <p:sldId id="256" r:id="rId2"/>
    <p:sldId id="297" r:id="rId3"/>
    <p:sldId id="307" r:id="rId4"/>
    <p:sldId id="308" r:id="rId5"/>
    <p:sldId id="286" r:id="rId6"/>
    <p:sldId id="287" r:id="rId7"/>
    <p:sldId id="294" r:id="rId8"/>
    <p:sldId id="295" r:id="rId9"/>
    <p:sldId id="269" r:id="rId10"/>
    <p:sldId id="270" r:id="rId11"/>
    <p:sldId id="257" r:id="rId12"/>
    <p:sldId id="258" r:id="rId13"/>
    <p:sldId id="260" r:id="rId14"/>
    <p:sldId id="271" r:id="rId15"/>
    <p:sldId id="273" r:id="rId16"/>
    <p:sldId id="274" r:id="rId17"/>
    <p:sldId id="288" r:id="rId18"/>
    <p:sldId id="296" r:id="rId19"/>
    <p:sldId id="290" r:id="rId20"/>
    <p:sldId id="291" r:id="rId21"/>
    <p:sldId id="292" r:id="rId22"/>
    <p:sldId id="275" r:id="rId23"/>
    <p:sldId id="293" r:id="rId24"/>
    <p:sldId id="262" r:id="rId25"/>
    <p:sldId id="272" r:id="rId26"/>
    <p:sldId id="276" r:id="rId27"/>
    <p:sldId id="298" r:id="rId28"/>
    <p:sldId id="299" r:id="rId29"/>
    <p:sldId id="300" r:id="rId30"/>
    <p:sldId id="264" r:id="rId31"/>
    <p:sldId id="301" r:id="rId32"/>
    <p:sldId id="302" r:id="rId33"/>
    <p:sldId id="278" r:id="rId34"/>
    <p:sldId id="309" r:id="rId35"/>
    <p:sldId id="304" r:id="rId36"/>
    <p:sldId id="303" r:id="rId37"/>
    <p:sldId id="305" r:id="rId38"/>
    <p:sldId id="306" r:id="rId39"/>
    <p:sldId id="310" r:id="rId4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99FF"/>
    <a:srgbClr val="FFFF66"/>
    <a:srgbClr val="0F6FC6"/>
    <a:srgbClr val="9258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137D-0235-4CBD-B22D-55F1E1096831}" type="datetimeFigureOut">
              <a:rPr lang="es-MX" smtClean="0"/>
              <a:t>12/10/2016</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AD0E23F-8769-49DA-AA6F-3EF0361C67D3}" type="slidenum">
              <a:rPr lang="es-MX" smtClean="0"/>
              <a:t>‹Nº›</a:t>
            </a:fld>
            <a:endParaRPr lang="es-MX"/>
          </a:p>
        </p:txBody>
      </p:sp>
    </p:spTree>
    <p:extLst>
      <p:ext uri="{BB962C8B-B14F-4D97-AF65-F5344CB8AC3E}">
        <p14:creationId xmlns:p14="http://schemas.microsoft.com/office/powerpoint/2010/main" val="270550419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4844F-1CCE-4D73-B964-D209DEE0D1A7}" type="datetimeFigureOut">
              <a:rPr lang="es-MX" smtClean="0"/>
              <a:t>12/10/2016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3AA989-FB31-4E0B-9F89-02B35E71067F}" type="slidenum">
              <a:rPr lang="es-MX" smtClean="0"/>
              <a:t>‹Nº›</a:t>
            </a:fld>
            <a:endParaRPr lang="es-MX"/>
          </a:p>
        </p:txBody>
      </p:sp>
    </p:spTree>
    <p:extLst>
      <p:ext uri="{BB962C8B-B14F-4D97-AF65-F5344CB8AC3E}">
        <p14:creationId xmlns:p14="http://schemas.microsoft.com/office/powerpoint/2010/main" val="376547902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83AA989-FB31-4E0B-9F89-02B35E71067F}" type="slidenum">
              <a:rPr lang="es-MX" smtClean="0"/>
              <a:t>2</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391305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083AA989-FB31-4E0B-9F89-02B35E71067F}" type="slidenum">
              <a:rPr lang="es-MX" smtClean="0"/>
              <a:t>20</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07199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D7209989-0FC4-4DCB-9382-840A3E6C3B8A}" type="datetime1">
              <a:rPr lang="es-ES" smtClean="0"/>
              <a:t>12/10/2016</a:t>
            </a:fld>
            <a:endParaRPr lang="es-ES"/>
          </a:p>
        </p:txBody>
      </p:sp>
      <p:sp>
        <p:nvSpPr>
          <p:cNvPr id="19" name="18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27" name="26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25E23F1-6C06-46A4-AABE-B0DFFD6041BB}" type="datetime1">
              <a:rPr lang="es-ES" smtClean="0"/>
              <a:t>12/10/2016</a:t>
            </a:fld>
            <a:endParaRPr lang="es-ES"/>
          </a:p>
        </p:txBody>
      </p:sp>
      <p:sp>
        <p:nvSpPr>
          <p:cNvPr id="5" name="4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6" name="5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FFD8C9B-4512-4A25-9CCD-F8B46183C26C}" type="datetime1">
              <a:rPr lang="es-ES" smtClean="0"/>
              <a:t>12/10/2016</a:t>
            </a:fld>
            <a:endParaRPr lang="es-ES"/>
          </a:p>
        </p:txBody>
      </p:sp>
      <p:sp>
        <p:nvSpPr>
          <p:cNvPr id="5" name="4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6" name="5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AC1AC2-0906-42D5-A281-674C03F9C226}" type="datetime1">
              <a:rPr lang="es-ES" smtClean="0"/>
              <a:t>12/10/2016</a:t>
            </a:fld>
            <a:endParaRPr lang="es-ES"/>
          </a:p>
        </p:txBody>
      </p:sp>
      <p:sp>
        <p:nvSpPr>
          <p:cNvPr id="5" name="4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6" name="5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27BC150-95F1-4709-9013-62E2082E3991}" type="datetime1">
              <a:rPr lang="es-ES" smtClean="0"/>
              <a:t>12/10/2016</a:t>
            </a:fld>
            <a:endParaRPr lang="es-ES"/>
          </a:p>
        </p:txBody>
      </p:sp>
      <p:sp>
        <p:nvSpPr>
          <p:cNvPr id="5" name="4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6" name="5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1E222EC-D3AB-4B76-B19F-D7780DBE869D}" type="datetime1">
              <a:rPr lang="es-ES" smtClean="0"/>
              <a:t>12/10/2016</a:t>
            </a:fld>
            <a:endParaRPr lang="es-ES"/>
          </a:p>
        </p:txBody>
      </p:sp>
      <p:sp>
        <p:nvSpPr>
          <p:cNvPr id="6" name="5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7" name="6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81673726-6265-4F40-9AAD-8508B5349C33}" type="datetime1">
              <a:rPr lang="es-ES" smtClean="0"/>
              <a:t>12/10/2016</a:t>
            </a:fld>
            <a:endParaRPr lang="es-ES"/>
          </a:p>
        </p:txBody>
      </p:sp>
      <p:sp>
        <p:nvSpPr>
          <p:cNvPr id="8" name="7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9" name="8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AC079DC-8B94-4F85-981B-E1C0814CF4A5}" type="datetime1">
              <a:rPr lang="es-ES" smtClean="0"/>
              <a:t>12/10/2016</a:t>
            </a:fld>
            <a:endParaRPr lang="es-ES"/>
          </a:p>
        </p:txBody>
      </p:sp>
      <p:sp>
        <p:nvSpPr>
          <p:cNvPr id="4" name="3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5" name="4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905E6A6-83B6-4619-BFB1-41856DE9E013}" type="datetime1">
              <a:rPr lang="es-ES" smtClean="0"/>
              <a:t>12/10/2016</a:t>
            </a:fld>
            <a:endParaRPr lang="es-ES"/>
          </a:p>
        </p:txBody>
      </p:sp>
      <p:sp>
        <p:nvSpPr>
          <p:cNvPr id="3" name="2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4" name="3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108F1DA-ABEC-4889-B1F4-606858BCDD3D}" type="datetime1">
              <a:rPr lang="es-ES" smtClean="0"/>
              <a:t>12/10/2016</a:t>
            </a:fld>
            <a:endParaRPr lang="es-ES"/>
          </a:p>
        </p:txBody>
      </p:sp>
      <p:sp>
        <p:nvSpPr>
          <p:cNvPr id="6" name="5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7" name="6 Marcador de número de diapositiva"/>
          <p:cNvSpPr>
            <a:spLocks noGrp="1"/>
          </p:cNvSpPr>
          <p:nvPr>
            <p:ph type="sldNum" sz="quarter" idx="12"/>
          </p:nvPr>
        </p:nvSpPr>
        <p:spPr/>
        <p:txBody>
          <a:bodyPr/>
          <a:lstStyle/>
          <a:p>
            <a:fld id="{CBA19A67-F30A-4DBB-86C3-FF283128C35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29F711C-EE50-41B4-AD77-5D750FDB88B2}" type="datetime1">
              <a:rPr lang="es-ES" smtClean="0"/>
              <a:t>12/10/2016</a:t>
            </a:fld>
            <a:endParaRPr lang="es-ES"/>
          </a:p>
        </p:txBody>
      </p:sp>
      <p:sp>
        <p:nvSpPr>
          <p:cNvPr id="6" name="5 Marcador de pie de página"/>
          <p:cNvSpPr>
            <a:spLocks noGrp="1"/>
          </p:cNvSpPr>
          <p:nvPr>
            <p:ph type="ftr" sz="quarter" idx="11"/>
          </p:nvPr>
        </p:nvSpPr>
        <p:spPr/>
        <p:txBody>
          <a:bodyPr/>
          <a:lstStyle/>
          <a:p>
            <a:r>
              <a:rPr lang="es-MX" smtClean="0"/>
              <a:t>Seminario de Aplicación Innovadora del Conocimiento I</a:t>
            </a:r>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CBA19A67-F30A-4DBB-86C3-FF283128C356}"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55CF95B-7E5D-41A6-AFE7-9CF47B8CD92C}" type="datetime1">
              <a:rPr lang="es-ES" smtClean="0"/>
              <a:t>12/10/2016</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s-MX" smtClean="0"/>
              <a:t>Seminario de Aplicación Innovadora del Conocimiento I</a:t>
            </a: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A19A67-F30A-4DBB-86C3-FF283128C356}"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gif"/></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7.jpeg"/><Relationship Id="rId3" Type="http://schemas.openxmlformats.org/officeDocument/2006/relationships/image" Target="../media/image37.jpeg"/><Relationship Id="rId7" Type="http://schemas.openxmlformats.org/officeDocument/2006/relationships/image" Target="../media/image41.jpeg"/><Relationship Id="rId12" Type="http://schemas.openxmlformats.org/officeDocument/2006/relationships/image" Target="../media/image46.jpeg"/><Relationship Id="rId2" Type="http://schemas.openxmlformats.org/officeDocument/2006/relationships/image" Target="../media/image36.jpeg"/><Relationship Id="rId16"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40.jpeg"/><Relationship Id="rId11" Type="http://schemas.openxmlformats.org/officeDocument/2006/relationships/image" Target="../media/image45.jpeg"/><Relationship Id="rId5" Type="http://schemas.openxmlformats.org/officeDocument/2006/relationships/image" Target="../media/image39.png"/><Relationship Id="rId15" Type="http://schemas.openxmlformats.org/officeDocument/2006/relationships/image" Target="../media/image49.jpe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 Id="rId14" Type="http://schemas.openxmlformats.org/officeDocument/2006/relationships/image" Target="../media/image48.jpeg"/></Relationships>
</file>

<file path=ppt/slides/_rels/slide1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gif"/><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23528" y="192380"/>
            <a:ext cx="8568952" cy="1631216"/>
          </a:xfrm>
          <a:prstGeom prst="rect">
            <a:avLst/>
          </a:prstGeom>
        </p:spPr>
        <p:txBody>
          <a:bodyPr wrap="square">
            <a:spAutoFit/>
          </a:bodyPr>
          <a:lstStyle/>
          <a:p>
            <a:r>
              <a:rPr lang="es-MX" sz="2000" b="1" dirty="0" smtClean="0"/>
              <a:t>Unidad 1</a:t>
            </a:r>
          </a:p>
          <a:p>
            <a:r>
              <a:rPr lang="es-MX" sz="4000" b="1" dirty="0" smtClean="0"/>
              <a:t>Problemas y notas asociados con el Proyecto de investigación</a:t>
            </a:r>
            <a:endParaRPr lang="es-ES" sz="4000" dirty="0"/>
          </a:p>
        </p:txBody>
      </p:sp>
      <p:pic>
        <p:nvPicPr>
          <p:cNvPr id="1026" name="Picture 2" descr="http://i.ebayimg.com/00/s/MTYwWDMxNQ==/z/bvcAAOSwA4dWJ~2z/$_20.JPG?set_id=8800005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636912"/>
            <a:ext cx="3544141" cy="1800200"/>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311907" y="2063780"/>
            <a:ext cx="3303811" cy="1200329"/>
          </a:xfrm>
          <a:prstGeom prst="rect">
            <a:avLst/>
          </a:prstGeom>
          <a:noFill/>
        </p:spPr>
        <p:txBody>
          <a:bodyPr wrap="square" rtlCol="0">
            <a:spAutoFit/>
          </a:bodyPr>
          <a:lstStyle/>
          <a:p>
            <a:r>
              <a:rPr lang="es-MX" dirty="0" smtClean="0"/>
              <a:t>Asignatura:</a:t>
            </a:r>
          </a:p>
          <a:p>
            <a:r>
              <a:rPr lang="es-MX" dirty="0" smtClean="0"/>
              <a:t>Seminario de aplicación innovadora del conocimiento I</a:t>
            </a:r>
          </a:p>
          <a:p>
            <a:r>
              <a:rPr lang="es-MX" dirty="0" smtClean="0"/>
              <a:t>Periodo 2016B</a:t>
            </a:r>
          </a:p>
        </p:txBody>
      </p:sp>
      <p:sp>
        <p:nvSpPr>
          <p:cNvPr id="3" name="Rectángulo 2"/>
          <p:cNvSpPr/>
          <p:nvPr/>
        </p:nvSpPr>
        <p:spPr>
          <a:xfrm>
            <a:off x="311907" y="3445706"/>
            <a:ext cx="4790633" cy="1384995"/>
          </a:xfrm>
          <a:prstGeom prst="rect">
            <a:avLst/>
          </a:prstGeom>
        </p:spPr>
        <p:txBody>
          <a:bodyPr wrap="square">
            <a:spAutoFit/>
          </a:bodyPr>
          <a:lstStyle/>
          <a:p>
            <a:r>
              <a:rPr lang="es-MX" sz="2800" dirty="0" smtClean="0"/>
              <a:t>Programa educativo:</a:t>
            </a:r>
          </a:p>
          <a:p>
            <a:r>
              <a:rPr lang="es-MX" sz="2800" dirty="0" smtClean="0"/>
              <a:t>Maestría </a:t>
            </a:r>
            <a:r>
              <a:rPr lang="es-MX" sz="2800" dirty="0"/>
              <a:t>en Análisis Espacial y </a:t>
            </a:r>
            <a:r>
              <a:rPr lang="es-MX" sz="2800" dirty="0" err="1"/>
              <a:t>Geoinformática</a:t>
            </a:r>
            <a:endParaRPr lang="es-MX" sz="2800" dirty="0"/>
          </a:p>
        </p:txBody>
      </p:sp>
      <p:sp>
        <p:nvSpPr>
          <p:cNvPr id="4" name="CuadroTexto 3"/>
          <p:cNvSpPr txBox="1"/>
          <p:nvPr/>
        </p:nvSpPr>
        <p:spPr>
          <a:xfrm>
            <a:off x="5436096" y="5348964"/>
            <a:ext cx="3456384" cy="646331"/>
          </a:xfrm>
          <a:prstGeom prst="rect">
            <a:avLst/>
          </a:prstGeom>
          <a:noFill/>
        </p:spPr>
        <p:txBody>
          <a:bodyPr wrap="square" rtlCol="0">
            <a:spAutoFit/>
          </a:bodyPr>
          <a:lstStyle/>
          <a:p>
            <a:r>
              <a:rPr lang="es-MX" dirty="0" smtClean="0"/>
              <a:t>M. en C.A. Dolores Magaña Lona</a:t>
            </a:r>
          </a:p>
          <a:p>
            <a:r>
              <a:rPr lang="es-MX" dirty="0" smtClean="0"/>
              <a:t>Octubre de </a:t>
            </a:r>
            <a:r>
              <a:rPr lang="es-MX" dirty="0" smtClean="0"/>
              <a:t>2016</a:t>
            </a:r>
          </a:p>
        </p:txBody>
      </p:sp>
      <p:pic>
        <p:nvPicPr>
          <p:cNvPr id="6" name="Imagen 5"/>
          <p:cNvPicPr>
            <a:picLocks noChangeAspect="1"/>
          </p:cNvPicPr>
          <p:nvPr/>
        </p:nvPicPr>
        <p:blipFill>
          <a:blip r:embed="rId3"/>
          <a:stretch>
            <a:fillRect/>
          </a:stretch>
        </p:blipFill>
        <p:spPr>
          <a:xfrm>
            <a:off x="467544" y="5373216"/>
            <a:ext cx="930598" cy="796674"/>
          </a:xfrm>
          <a:prstGeom prst="rect">
            <a:avLst/>
          </a:prstGeom>
        </p:spPr>
      </p:pic>
      <p:sp>
        <p:nvSpPr>
          <p:cNvPr id="7" name="CuadroTexto 6"/>
          <p:cNvSpPr txBox="1"/>
          <p:nvPr/>
        </p:nvSpPr>
        <p:spPr>
          <a:xfrm>
            <a:off x="1398142" y="5448387"/>
            <a:ext cx="2664296" cy="646331"/>
          </a:xfrm>
          <a:prstGeom prst="rect">
            <a:avLst/>
          </a:prstGeom>
          <a:noFill/>
        </p:spPr>
        <p:txBody>
          <a:bodyPr wrap="square" rtlCol="0">
            <a:spAutoFit/>
          </a:bodyPr>
          <a:lstStyle/>
          <a:p>
            <a:r>
              <a:rPr lang="es-MX" dirty="0" smtClean="0"/>
              <a:t>Facultad de Geografía</a:t>
            </a:r>
          </a:p>
          <a:p>
            <a:r>
              <a:rPr lang="es-MX" dirty="0" smtClean="0"/>
              <a:t>UAEM</a:t>
            </a:r>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7544" y="5373216"/>
            <a:ext cx="4572000" cy="369332"/>
          </a:xfrm>
          <a:prstGeom prst="rect">
            <a:avLst/>
          </a:prstGeom>
        </p:spPr>
        <p:txBody>
          <a:bodyPr>
            <a:spAutoFit/>
          </a:bodyPr>
          <a:lstStyle/>
          <a:p>
            <a:pPr lvl="0" algn="just">
              <a:buFont typeface="Arial" pitchFamily="34" charset="0"/>
              <a:buChar char="•"/>
            </a:pPr>
            <a:r>
              <a:rPr lang="es-MX" dirty="0" smtClean="0"/>
              <a:t>Funciona en la integración del </a:t>
            </a:r>
            <a:r>
              <a:rPr lang="es-MX" dirty="0"/>
              <a:t>informe final</a:t>
            </a:r>
            <a:endParaRPr lang="es-ES" dirty="0"/>
          </a:p>
        </p:txBody>
      </p:sp>
      <p:sp>
        <p:nvSpPr>
          <p:cNvPr id="5" name="Rectángulo 4"/>
          <p:cNvSpPr/>
          <p:nvPr/>
        </p:nvSpPr>
        <p:spPr>
          <a:xfrm>
            <a:off x="4283968" y="280256"/>
            <a:ext cx="4647362" cy="646331"/>
          </a:xfrm>
          <a:prstGeom prst="rect">
            <a:avLst/>
          </a:prstGeom>
        </p:spPr>
        <p:txBody>
          <a:bodyPr wrap="none">
            <a:spAutoFit/>
          </a:bodyPr>
          <a:lstStyle/>
          <a:p>
            <a:pPr algn="just"/>
            <a:r>
              <a:rPr lang="es-MX" sz="3600" dirty="0" smtClean="0"/>
              <a:t>Funciones principales:</a:t>
            </a:r>
            <a:endParaRPr lang="es-MX" sz="3600" dirty="0"/>
          </a:p>
        </p:txBody>
      </p:sp>
      <p:sp>
        <p:nvSpPr>
          <p:cNvPr id="6" name="Rectángulo 5"/>
          <p:cNvSpPr/>
          <p:nvPr/>
        </p:nvSpPr>
        <p:spPr>
          <a:xfrm>
            <a:off x="251520" y="1640704"/>
            <a:ext cx="4572000" cy="923330"/>
          </a:xfrm>
          <a:prstGeom prst="rect">
            <a:avLst/>
          </a:prstGeom>
        </p:spPr>
        <p:txBody>
          <a:bodyPr>
            <a:spAutoFit/>
          </a:bodyPr>
          <a:lstStyle/>
          <a:p>
            <a:pPr lvl="0" algn="just">
              <a:buFont typeface="Arial" pitchFamily="34" charset="0"/>
              <a:buChar char="•"/>
            </a:pPr>
            <a:r>
              <a:rPr lang="es-MX" dirty="0"/>
              <a:t>Sirve como plan de acción, es decir, organizar la ejecución de cada parte que lo compone</a:t>
            </a:r>
            <a:endParaRPr lang="es-ES" dirty="0"/>
          </a:p>
        </p:txBody>
      </p:sp>
      <p:sp>
        <p:nvSpPr>
          <p:cNvPr id="7" name="Rectángulo 6"/>
          <p:cNvSpPr/>
          <p:nvPr/>
        </p:nvSpPr>
        <p:spPr>
          <a:xfrm>
            <a:off x="4359330" y="3345938"/>
            <a:ext cx="4572000" cy="646331"/>
          </a:xfrm>
          <a:prstGeom prst="rect">
            <a:avLst/>
          </a:prstGeom>
        </p:spPr>
        <p:txBody>
          <a:bodyPr>
            <a:spAutoFit/>
          </a:bodyPr>
          <a:lstStyle/>
          <a:p>
            <a:pPr lvl="0" algn="just">
              <a:buFont typeface="Arial" pitchFamily="34" charset="0"/>
              <a:buChar char="•"/>
            </a:pPr>
            <a:r>
              <a:rPr lang="es-MX" dirty="0"/>
              <a:t>Se establecen los compromisos de investigación y personales.</a:t>
            </a:r>
            <a:endParaRPr lang="es-ES" dirty="0"/>
          </a:p>
        </p:txBody>
      </p:sp>
      <p:pic>
        <p:nvPicPr>
          <p:cNvPr id="3074" name="Picture 2" descr="http://guiamexico.com.mx/Imagenes/b/207195495-1-tesis-y-encuadernaciones.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530861"/>
            <a:ext cx="3116768" cy="205404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capital.cl/wp-content/uploads/2014/06/flickr-apreton-de-man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827461"/>
            <a:ext cx="2597914" cy="213548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us.123rf.com/450wm/kchung/kchung1504/kchung150402120/38916298-infograf-a-3d-isom-trica-plana-para-el-concepto-de-xito-alcance-con-el-empresario-subir-escaleras-de.jpg?ver=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147340"/>
            <a:ext cx="1863075" cy="168012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a:xfrm>
            <a:off x="107504" y="6584902"/>
            <a:ext cx="3696054" cy="176017"/>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10</a:t>
            </a:fld>
            <a:endParaRPr lang="es-ES"/>
          </a:p>
        </p:txBody>
      </p:sp>
    </p:spTree>
    <p:extLst>
      <p:ext uri="{BB962C8B-B14F-4D97-AF65-F5344CB8AC3E}">
        <p14:creationId xmlns:p14="http://schemas.microsoft.com/office/powerpoint/2010/main" val="344917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4784"/>
            <a:ext cx="8229600" cy="1008112"/>
          </a:xfrm>
        </p:spPr>
        <p:txBody>
          <a:bodyPr>
            <a:normAutofit fontScale="77500" lnSpcReduction="20000"/>
          </a:bodyPr>
          <a:lstStyle/>
          <a:p>
            <a:pPr>
              <a:buNone/>
            </a:pPr>
            <a:r>
              <a:rPr lang="es-MX" dirty="0"/>
              <a:t> </a:t>
            </a:r>
            <a:r>
              <a:rPr lang="es-MX" sz="9600" dirty="0"/>
              <a:t> </a:t>
            </a:r>
            <a:endParaRPr lang="es-ES" sz="9600" dirty="0"/>
          </a:p>
        </p:txBody>
      </p:sp>
      <p:sp>
        <p:nvSpPr>
          <p:cNvPr id="2" name="Rectángulo 1"/>
          <p:cNvSpPr/>
          <p:nvPr/>
        </p:nvSpPr>
        <p:spPr>
          <a:xfrm>
            <a:off x="260075" y="131480"/>
            <a:ext cx="4917628" cy="523220"/>
          </a:xfrm>
          <a:prstGeom prst="rect">
            <a:avLst/>
          </a:prstGeom>
        </p:spPr>
        <p:txBody>
          <a:bodyPr wrap="none">
            <a:spAutoFit/>
          </a:bodyPr>
          <a:lstStyle/>
          <a:p>
            <a:pPr>
              <a:buNone/>
            </a:pPr>
            <a:r>
              <a:rPr lang="es-MX" sz="2800" b="1" dirty="0" smtClean="0"/>
              <a:t>Consideraciones relevantes:</a:t>
            </a:r>
          </a:p>
        </p:txBody>
      </p:sp>
      <p:sp>
        <p:nvSpPr>
          <p:cNvPr id="4" name="Rectángulo 3"/>
          <p:cNvSpPr/>
          <p:nvPr/>
        </p:nvSpPr>
        <p:spPr>
          <a:xfrm>
            <a:off x="1475656" y="2086503"/>
            <a:ext cx="5256584" cy="646331"/>
          </a:xfrm>
          <a:prstGeom prst="rect">
            <a:avLst/>
          </a:prstGeom>
        </p:spPr>
        <p:txBody>
          <a:bodyPr wrap="square">
            <a:spAutoFit/>
          </a:bodyPr>
          <a:lstStyle/>
          <a:p>
            <a:pPr>
              <a:buNone/>
            </a:pPr>
            <a:r>
              <a:rPr lang="es-MX" dirty="0" smtClean="0"/>
              <a:t>Adentrarse </a:t>
            </a:r>
            <a:r>
              <a:rPr lang="es-MX" dirty="0"/>
              <a:t>en el tema por medio de la lectura, documentación e información de internet. </a:t>
            </a:r>
            <a:endParaRPr lang="es-ES" dirty="0"/>
          </a:p>
        </p:txBody>
      </p:sp>
      <p:sp>
        <p:nvSpPr>
          <p:cNvPr id="6" name="Rectángulo 5"/>
          <p:cNvSpPr/>
          <p:nvPr/>
        </p:nvSpPr>
        <p:spPr>
          <a:xfrm>
            <a:off x="4283968" y="4624930"/>
            <a:ext cx="4320480" cy="646331"/>
          </a:xfrm>
          <a:prstGeom prst="rect">
            <a:avLst/>
          </a:prstGeom>
        </p:spPr>
        <p:txBody>
          <a:bodyPr wrap="square">
            <a:spAutoFit/>
          </a:bodyPr>
          <a:lstStyle/>
          <a:p>
            <a:pPr>
              <a:buNone/>
            </a:pPr>
            <a:r>
              <a:rPr lang="es-MX" dirty="0" smtClean="0"/>
              <a:t>Organización </a:t>
            </a:r>
            <a:r>
              <a:rPr lang="es-MX" dirty="0"/>
              <a:t>de la </a:t>
            </a:r>
            <a:r>
              <a:rPr lang="es-MX" dirty="0" smtClean="0"/>
              <a:t>información, anotar </a:t>
            </a:r>
            <a:r>
              <a:rPr lang="es-MX" dirty="0"/>
              <a:t>las fuentes de </a:t>
            </a:r>
            <a:r>
              <a:rPr lang="es-MX" dirty="0" smtClean="0"/>
              <a:t>procedencia</a:t>
            </a:r>
            <a:endParaRPr lang="es-ES" dirty="0"/>
          </a:p>
        </p:txBody>
      </p:sp>
      <p:sp>
        <p:nvSpPr>
          <p:cNvPr id="7" name="Rectángulo 6"/>
          <p:cNvSpPr/>
          <p:nvPr/>
        </p:nvSpPr>
        <p:spPr>
          <a:xfrm>
            <a:off x="457200" y="1342509"/>
            <a:ext cx="4572000" cy="646331"/>
          </a:xfrm>
          <a:prstGeom prst="rect">
            <a:avLst/>
          </a:prstGeom>
        </p:spPr>
        <p:txBody>
          <a:bodyPr>
            <a:spAutoFit/>
          </a:bodyPr>
          <a:lstStyle/>
          <a:p>
            <a:r>
              <a:rPr lang="es-MX" dirty="0"/>
              <a:t>Definir un primer índice, un diagrama o un mapa conceptual </a:t>
            </a:r>
          </a:p>
        </p:txBody>
      </p:sp>
      <p:sp>
        <p:nvSpPr>
          <p:cNvPr id="8" name="Rectángulo 7"/>
          <p:cNvSpPr/>
          <p:nvPr/>
        </p:nvSpPr>
        <p:spPr>
          <a:xfrm>
            <a:off x="3419872" y="3763817"/>
            <a:ext cx="4572000" cy="646331"/>
          </a:xfrm>
          <a:prstGeom prst="rect">
            <a:avLst/>
          </a:prstGeom>
        </p:spPr>
        <p:txBody>
          <a:bodyPr>
            <a:spAutoFit/>
          </a:bodyPr>
          <a:lstStyle/>
          <a:p>
            <a:r>
              <a:rPr lang="es-MX" dirty="0"/>
              <a:t>Designar horarios y lugar específico de trabajo </a:t>
            </a:r>
          </a:p>
        </p:txBody>
      </p:sp>
      <p:sp>
        <p:nvSpPr>
          <p:cNvPr id="9" name="Rectángulo 8"/>
          <p:cNvSpPr/>
          <p:nvPr/>
        </p:nvSpPr>
        <p:spPr>
          <a:xfrm>
            <a:off x="2452296" y="2966774"/>
            <a:ext cx="4572000" cy="646331"/>
          </a:xfrm>
          <a:prstGeom prst="rect">
            <a:avLst/>
          </a:prstGeom>
        </p:spPr>
        <p:txBody>
          <a:bodyPr>
            <a:spAutoFit/>
          </a:bodyPr>
          <a:lstStyle/>
          <a:p>
            <a:r>
              <a:rPr lang="es-MX" dirty="0"/>
              <a:t>Definir tiempos de entrega y trabajo personal</a:t>
            </a:r>
          </a:p>
        </p:txBody>
      </p:sp>
      <p:sp>
        <p:nvSpPr>
          <p:cNvPr id="10" name="Rectángulo 9"/>
          <p:cNvSpPr/>
          <p:nvPr/>
        </p:nvSpPr>
        <p:spPr>
          <a:xfrm>
            <a:off x="4983024" y="5560473"/>
            <a:ext cx="3403624" cy="369332"/>
          </a:xfrm>
          <a:prstGeom prst="rect">
            <a:avLst/>
          </a:prstGeom>
        </p:spPr>
        <p:txBody>
          <a:bodyPr wrap="none">
            <a:spAutoFit/>
          </a:bodyPr>
          <a:lstStyle/>
          <a:p>
            <a:r>
              <a:rPr lang="es-MX" dirty="0" smtClean="0"/>
              <a:t>Cumplir </a:t>
            </a:r>
            <a:r>
              <a:rPr lang="es-MX" dirty="0"/>
              <a:t>con </a:t>
            </a:r>
            <a:r>
              <a:rPr lang="es-MX" dirty="0" smtClean="0"/>
              <a:t>fechas </a:t>
            </a:r>
            <a:r>
              <a:rPr lang="es-MX" dirty="0"/>
              <a:t>y propósitos.</a:t>
            </a:r>
          </a:p>
        </p:txBody>
      </p:sp>
      <p:pic>
        <p:nvPicPr>
          <p:cNvPr id="4098" name="Picture 2" descr="http://endimages.s3.amazonaws.com/legacy/1395107964_Biblioteca%2029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075" y="2858814"/>
            <a:ext cx="2035967" cy="11462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definicionyque.es/wp-content/uploads/2013/04/calendari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5860" y="2409668"/>
            <a:ext cx="1548374" cy="102797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www.hipertexto.info/images/estructu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5986" y="1153382"/>
            <a:ext cx="2242686" cy="943247"/>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cdn.20m.es/img2/recortes/2013/05/21/122110-620-28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635" y="4284152"/>
            <a:ext cx="2552708" cy="1161071"/>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k41.kn3.net/3EB870FC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3728" y="5660893"/>
            <a:ext cx="1878683" cy="91075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761433" y="796975"/>
            <a:ext cx="2819683" cy="369332"/>
          </a:xfrm>
          <a:prstGeom prst="rect">
            <a:avLst/>
          </a:prstGeom>
        </p:spPr>
        <p:txBody>
          <a:bodyPr wrap="none">
            <a:spAutoFit/>
          </a:bodyPr>
          <a:lstStyle/>
          <a:p>
            <a:pPr>
              <a:buNone/>
            </a:pPr>
            <a:r>
              <a:rPr lang="es-MX" b="1" dirty="0"/>
              <a:t>¡</a:t>
            </a:r>
            <a:r>
              <a:rPr lang="es-MX" b="1" dirty="0" smtClean="0"/>
              <a:t>Planeación </a:t>
            </a:r>
            <a:r>
              <a:rPr lang="es-MX" b="1" dirty="0"/>
              <a:t>y </a:t>
            </a:r>
            <a:r>
              <a:rPr lang="es-MX" b="1" dirty="0" smtClean="0"/>
              <a:t>disciplina!</a:t>
            </a:r>
            <a:endParaRPr lang="es-ES" dirty="0"/>
          </a:p>
        </p:txBody>
      </p:sp>
      <p:sp>
        <p:nvSpPr>
          <p:cNvPr id="11" name="Marcador de pie de página 10"/>
          <p:cNvSpPr>
            <a:spLocks noGrp="1"/>
          </p:cNvSpPr>
          <p:nvPr>
            <p:ph type="ftr" sz="quarter" idx="11"/>
          </p:nvPr>
        </p:nvSpPr>
        <p:spPr>
          <a:xfrm>
            <a:off x="4572000" y="6518930"/>
            <a:ext cx="3849216" cy="263539"/>
          </a:xfrm>
        </p:spPr>
        <p:txBody>
          <a:bodyPr/>
          <a:lstStyle/>
          <a:p>
            <a:r>
              <a:rPr lang="es-MX" dirty="0" smtClean="0"/>
              <a:t>Seminario de Aplicación Innovadora del Conocimiento I</a:t>
            </a:r>
            <a:endParaRPr lang="es-ES" dirty="0"/>
          </a:p>
        </p:txBody>
      </p:sp>
      <p:sp>
        <p:nvSpPr>
          <p:cNvPr id="12" name="Marcador de número de diapositiva 11"/>
          <p:cNvSpPr>
            <a:spLocks noGrp="1"/>
          </p:cNvSpPr>
          <p:nvPr>
            <p:ph type="sldNum" sz="quarter" idx="12"/>
          </p:nvPr>
        </p:nvSpPr>
        <p:spPr/>
        <p:txBody>
          <a:bodyPr/>
          <a:lstStyle/>
          <a:p>
            <a:fld id="{CBA19A67-F30A-4DBB-86C3-FF283128C356}" type="slidenum">
              <a:rPr lang="es-ES" smtClean="0"/>
              <a:pPr/>
              <a:t>11</a:t>
            </a:fld>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10845" y="738043"/>
            <a:ext cx="1244123" cy="369332"/>
          </a:xfrm>
          <a:prstGeom prst="rect">
            <a:avLst/>
          </a:prstGeom>
        </p:spPr>
        <p:txBody>
          <a:bodyPr wrap="none">
            <a:spAutoFit/>
          </a:bodyPr>
          <a:lstStyle/>
          <a:p>
            <a:pPr>
              <a:buNone/>
            </a:pPr>
            <a:r>
              <a:rPr lang="es-MX" b="1" dirty="0" smtClean="0"/>
              <a:t>¡Formato!</a:t>
            </a:r>
            <a:endParaRPr lang="es-ES" dirty="0"/>
          </a:p>
        </p:txBody>
      </p:sp>
      <p:sp>
        <p:nvSpPr>
          <p:cNvPr id="4" name="Rectángulo 3"/>
          <p:cNvSpPr/>
          <p:nvPr/>
        </p:nvSpPr>
        <p:spPr>
          <a:xfrm rot="20598512">
            <a:off x="6188024" y="1613463"/>
            <a:ext cx="2736304" cy="1077218"/>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Márgenes: izquierdo de 3 cm, derecho, inferior y superior de 2.5 cm. Caso especial para las citas textuales.</a:t>
            </a:r>
          </a:p>
        </p:txBody>
      </p:sp>
      <p:sp>
        <p:nvSpPr>
          <p:cNvPr id="5" name="Rectángulo 4"/>
          <p:cNvSpPr/>
          <p:nvPr/>
        </p:nvSpPr>
        <p:spPr>
          <a:xfrm>
            <a:off x="6188025" y="3236538"/>
            <a:ext cx="2736304" cy="830997"/>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Tipografía: recomendable </a:t>
            </a:r>
            <a:r>
              <a:rPr lang="es-MX" sz="1600" dirty="0" err="1"/>
              <a:t>arial</a:t>
            </a:r>
            <a:r>
              <a:rPr lang="es-MX" sz="1600" dirty="0"/>
              <a:t> de 12 puntos. Uso de mayúsculas y minúsculas.</a:t>
            </a:r>
            <a:endParaRPr lang="es-ES" sz="1600" dirty="0"/>
          </a:p>
        </p:txBody>
      </p:sp>
      <p:sp>
        <p:nvSpPr>
          <p:cNvPr id="6" name="Rectángulo 5"/>
          <p:cNvSpPr/>
          <p:nvPr/>
        </p:nvSpPr>
        <p:spPr>
          <a:xfrm rot="538399">
            <a:off x="6296868" y="4357915"/>
            <a:ext cx="2448271" cy="830997"/>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Espaciado: 1.5 en el párrafo y 2.0 entre párrafos</a:t>
            </a:r>
            <a:r>
              <a:rPr lang="es-MX" sz="1600" dirty="0" smtClean="0"/>
              <a:t>.</a:t>
            </a:r>
            <a:endParaRPr lang="es-ES" sz="1600" dirty="0"/>
          </a:p>
        </p:txBody>
      </p:sp>
      <p:sp>
        <p:nvSpPr>
          <p:cNvPr id="7" name="Rectángulo 6"/>
          <p:cNvSpPr/>
          <p:nvPr/>
        </p:nvSpPr>
        <p:spPr>
          <a:xfrm rot="1037093">
            <a:off x="5622140" y="5317259"/>
            <a:ext cx="2219514" cy="830997"/>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Colocar títulos y encabezado siempre en el mismo lugar.</a:t>
            </a:r>
            <a:endParaRPr lang="es-ES" sz="1600" dirty="0"/>
          </a:p>
        </p:txBody>
      </p:sp>
      <p:sp>
        <p:nvSpPr>
          <p:cNvPr id="8" name="Rectángulo 7"/>
          <p:cNvSpPr/>
          <p:nvPr/>
        </p:nvSpPr>
        <p:spPr>
          <a:xfrm>
            <a:off x="3608410" y="5579895"/>
            <a:ext cx="1653863" cy="830997"/>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Encabezados en sistema decimal o alfanumérico</a:t>
            </a:r>
            <a:endParaRPr lang="es-ES" sz="1600" dirty="0"/>
          </a:p>
        </p:txBody>
      </p:sp>
      <p:sp>
        <p:nvSpPr>
          <p:cNvPr id="9" name="Rectángulo 8"/>
          <p:cNvSpPr/>
          <p:nvPr/>
        </p:nvSpPr>
        <p:spPr>
          <a:xfrm rot="20483507">
            <a:off x="341381" y="4775788"/>
            <a:ext cx="2803341" cy="1569660"/>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Paginación. Las páginas de títulos, cuadros y figuras que ocupen la totalidad de la hoja, no se enumeran, pero si se toman </a:t>
            </a:r>
            <a:r>
              <a:rPr lang="es-MX" sz="1600" dirty="0" smtClean="0"/>
              <a:t>en cuenta </a:t>
            </a:r>
            <a:r>
              <a:rPr lang="es-MX" sz="1600" dirty="0"/>
              <a:t>en la paginación.</a:t>
            </a:r>
            <a:endParaRPr lang="es-ES" sz="1600" dirty="0"/>
          </a:p>
        </p:txBody>
      </p:sp>
      <p:sp>
        <p:nvSpPr>
          <p:cNvPr id="10" name="Rectángulo 9"/>
          <p:cNvSpPr/>
          <p:nvPr/>
        </p:nvSpPr>
        <p:spPr>
          <a:xfrm>
            <a:off x="401043" y="3367790"/>
            <a:ext cx="2267744" cy="830997"/>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Citas: parafraseadas o textuales, seguir un mismo procedimiento</a:t>
            </a:r>
            <a:endParaRPr lang="es-ES" sz="1600" dirty="0"/>
          </a:p>
        </p:txBody>
      </p:sp>
      <p:sp>
        <p:nvSpPr>
          <p:cNvPr id="11" name="Rectángulo 10"/>
          <p:cNvSpPr/>
          <p:nvPr/>
        </p:nvSpPr>
        <p:spPr>
          <a:xfrm rot="945119">
            <a:off x="541528" y="1615393"/>
            <a:ext cx="2085238" cy="1323439"/>
          </a:xfrm>
          <a:prstGeom prst="rect">
            <a:avLst/>
          </a:prstGeom>
          <a:ln>
            <a:solidFill>
              <a:srgbClr val="FFFF00"/>
            </a:solidFill>
          </a:ln>
        </p:spPr>
        <p:style>
          <a:lnRef idx="0">
            <a:scrgbClr r="0" g="0" b="0"/>
          </a:lnRef>
          <a:fillRef idx="1002">
            <a:schemeClr val="lt2"/>
          </a:fillRef>
          <a:effectRef idx="0">
            <a:scrgbClr r="0" g="0" b="0"/>
          </a:effectRef>
          <a:fontRef idx="major"/>
        </p:style>
        <p:txBody>
          <a:bodyPr wrap="square">
            <a:spAutoFit/>
          </a:bodyPr>
          <a:lstStyle/>
          <a:p>
            <a:r>
              <a:rPr lang="es-MX" sz="1600" dirty="0"/>
              <a:t>Incluir una pequeña introducción al inicio de cada capítulo, así como un resumen al final. </a:t>
            </a:r>
            <a:endParaRPr lang="es-ES" sz="1600" dirty="0"/>
          </a:p>
        </p:txBody>
      </p:sp>
      <p:sp>
        <p:nvSpPr>
          <p:cNvPr id="12" name="Rectángulo 11"/>
          <p:cNvSpPr/>
          <p:nvPr/>
        </p:nvSpPr>
        <p:spPr>
          <a:xfrm>
            <a:off x="2397194" y="1340882"/>
            <a:ext cx="4275920" cy="369332"/>
          </a:xfrm>
          <a:prstGeom prst="rect">
            <a:avLst/>
          </a:prstGeom>
        </p:spPr>
        <p:txBody>
          <a:bodyPr wrap="square">
            <a:spAutoFit/>
          </a:bodyPr>
          <a:lstStyle/>
          <a:p>
            <a:pPr>
              <a:buNone/>
            </a:pPr>
            <a:r>
              <a:rPr lang="es-MX" dirty="0"/>
              <a:t>Es </a:t>
            </a:r>
            <a:r>
              <a:rPr lang="es-MX" dirty="0" smtClean="0"/>
              <a:t>necesaria una </a:t>
            </a:r>
            <a:r>
              <a:rPr lang="es-MX" dirty="0"/>
              <a:t>imagen regular al </a:t>
            </a:r>
            <a:r>
              <a:rPr lang="es-MX" dirty="0" smtClean="0"/>
              <a:t>escrito</a:t>
            </a:r>
            <a:endParaRPr lang="es-ES" dirty="0"/>
          </a:p>
        </p:txBody>
      </p:sp>
      <p:pic>
        <p:nvPicPr>
          <p:cNvPr id="5122" name="Picture 2" descr="http://paginas.seccionamarilla.com.mx/img/upload/tesis-f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0913" y="2095505"/>
            <a:ext cx="3089336" cy="2344476"/>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p:cNvSpPr/>
          <p:nvPr/>
        </p:nvSpPr>
        <p:spPr>
          <a:xfrm>
            <a:off x="164221" y="38443"/>
            <a:ext cx="4917628" cy="523220"/>
          </a:xfrm>
          <a:prstGeom prst="rect">
            <a:avLst/>
          </a:prstGeom>
        </p:spPr>
        <p:txBody>
          <a:bodyPr wrap="none">
            <a:spAutoFit/>
          </a:bodyPr>
          <a:lstStyle/>
          <a:p>
            <a:pPr>
              <a:buNone/>
            </a:pPr>
            <a:r>
              <a:rPr lang="es-MX" sz="2800" b="1" dirty="0" smtClean="0"/>
              <a:t>Consideraciones relevantes:</a:t>
            </a:r>
          </a:p>
        </p:txBody>
      </p:sp>
      <p:sp>
        <p:nvSpPr>
          <p:cNvPr id="3" name="Marcador de pie de página 2"/>
          <p:cNvSpPr>
            <a:spLocks noGrp="1"/>
          </p:cNvSpPr>
          <p:nvPr>
            <p:ph type="ftr" sz="quarter" idx="11"/>
          </p:nvPr>
        </p:nvSpPr>
        <p:spPr>
          <a:xfrm>
            <a:off x="2642964" y="6622896"/>
            <a:ext cx="3921224" cy="228375"/>
          </a:xfrm>
        </p:spPr>
        <p:txBody>
          <a:bodyPr/>
          <a:lstStyle/>
          <a:p>
            <a:r>
              <a:rPr lang="es-MX" dirty="0" smtClean="0"/>
              <a:t>Seminario de Aplicación Innovadora del Conocimiento I</a:t>
            </a:r>
            <a:endParaRPr lang="es-ES" dirty="0"/>
          </a:p>
        </p:txBody>
      </p:sp>
      <p:sp>
        <p:nvSpPr>
          <p:cNvPr id="14" name="Marcador de número de diapositiva 13"/>
          <p:cNvSpPr>
            <a:spLocks noGrp="1"/>
          </p:cNvSpPr>
          <p:nvPr>
            <p:ph type="sldNum" sz="quarter" idx="12"/>
          </p:nvPr>
        </p:nvSpPr>
        <p:spPr/>
        <p:txBody>
          <a:bodyPr/>
          <a:lstStyle/>
          <a:p>
            <a:fld id="{CBA19A67-F30A-4DBB-86C3-FF283128C356}" type="slidenum">
              <a:rPr lang="es-ES" smtClean="0"/>
              <a:pPr/>
              <a:t>12</a:t>
            </a:fld>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04572" y="294403"/>
            <a:ext cx="2830070" cy="646331"/>
          </a:xfrm>
          <a:prstGeom prst="rect">
            <a:avLst/>
          </a:prstGeom>
        </p:spPr>
        <p:txBody>
          <a:bodyPr wrap="none">
            <a:spAutoFit/>
          </a:bodyPr>
          <a:lstStyle/>
          <a:p>
            <a:pPr>
              <a:buNone/>
            </a:pPr>
            <a:r>
              <a:rPr lang="es-MX" sz="3600" b="1" dirty="0" smtClean="0"/>
              <a:t>El problema</a:t>
            </a:r>
            <a:endParaRPr lang="es-ES" sz="3600" dirty="0"/>
          </a:p>
        </p:txBody>
      </p:sp>
      <p:sp>
        <p:nvSpPr>
          <p:cNvPr id="4" name="Rectángulo 3"/>
          <p:cNvSpPr/>
          <p:nvPr/>
        </p:nvSpPr>
        <p:spPr>
          <a:xfrm rot="20004854">
            <a:off x="3220720" y="1880525"/>
            <a:ext cx="5361789" cy="461665"/>
          </a:xfrm>
          <a:prstGeom prst="rect">
            <a:avLst/>
          </a:prstGeom>
        </p:spPr>
        <p:txBody>
          <a:bodyPr wrap="none">
            <a:spAutoFit/>
          </a:bodyPr>
          <a:lstStyle/>
          <a:p>
            <a:r>
              <a:rPr lang="es-MX" sz="2400" dirty="0" smtClean="0"/>
              <a:t>Da </a:t>
            </a:r>
            <a:r>
              <a:rPr lang="es-MX" sz="2400" dirty="0"/>
              <a:t>dirección y rumbo a la investigación</a:t>
            </a:r>
          </a:p>
        </p:txBody>
      </p:sp>
      <p:sp>
        <p:nvSpPr>
          <p:cNvPr id="5" name="Rectángulo 4"/>
          <p:cNvSpPr/>
          <p:nvPr/>
        </p:nvSpPr>
        <p:spPr>
          <a:xfrm rot="20138223">
            <a:off x="574474" y="1586485"/>
            <a:ext cx="3660540" cy="1200329"/>
          </a:xfrm>
          <a:prstGeom prst="rect">
            <a:avLst/>
          </a:prstGeom>
        </p:spPr>
        <p:txBody>
          <a:bodyPr wrap="square">
            <a:spAutoFit/>
          </a:bodyPr>
          <a:lstStyle/>
          <a:p>
            <a:r>
              <a:rPr lang="es-MX" sz="2400" dirty="0" smtClean="0"/>
              <a:t>Puede </a:t>
            </a:r>
            <a:r>
              <a:rPr lang="es-MX" sz="2400" dirty="0"/>
              <a:t>surgir de una idea, inquietud, necesidad, o duda</a:t>
            </a:r>
          </a:p>
        </p:txBody>
      </p:sp>
      <p:sp>
        <p:nvSpPr>
          <p:cNvPr id="6" name="Rectángulo 5"/>
          <p:cNvSpPr/>
          <p:nvPr/>
        </p:nvSpPr>
        <p:spPr>
          <a:xfrm rot="19877758">
            <a:off x="4334632" y="3097201"/>
            <a:ext cx="4446753" cy="1200329"/>
          </a:xfrm>
          <a:prstGeom prst="rect">
            <a:avLst/>
          </a:prstGeom>
        </p:spPr>
        <p:txBody>
          <a:bodyPr wrap="square">
            <a:spAutoFit/>
          </a:bodyPr>
          <a:lstStyle/>
          <a:p>
            <a:pPr>
              <a:buNone/>
            </a:pPr>
            <a:r>
              <a:rPr lang="es-MX" sz="2400" dirty="0" smtClean="0"/>
              <a:t>Delimita </a:t>
            </a:r>
            <a:r>
              <a:rPr lang="es-MX" sz="2400" dirty="0"/>
              <a:t>el contexto social (población), histórico, cultural, político, </a:t>
            </a:r>
            <a:r>
              <a:rPr lang="es-MX" sz="2400" dirty="0" smtClean="0"/>
              <a:t>económico</a:t>
            </a:r>
            <a:endParaRPr lang="es-ES" sz="2400" dirty="0"/>
          </a:p>
        </p:txBody>
      </p:sp>
      <p:sp>
        <p:nvSpPr>
          <p:cNvPr id="7" name="Rectángulo 6"/>
          <p:cNvSpPr/>
          <p:nvPr/>
        </p:nvSpPr>
        <p:spPr>
          <a:xfrm rot="19989180">
            <a:off x="5128390" y="4876135"/>
            <a:ext cx="3846879" cy="830997"/>
          </a:xfrm>
          <a:prstGeom prst="rect">
            <a:avLst/>
          </a:prstGeom>
        </p:spPr>
        <p:txBody>
          <a:bodyPr wrap="square">
            <a:spAutoFit/>
          </a:bodyPr>
          <a:lstStyle/>
          <a:p>
            <a:r>
              <a:rPr lang="es-MX" sz="2400" dirty="0" smtClean="0"/>
              <a:t>Importancia </a:t>
            </a:r>
            <a:r>
              <a:rPr lang="es-MX" sz="2400" dirty="0"/>
              <a:t>por representar o significar algo</a:t>
            </a:r>
          </a:p>
        </p:txBody>
      </p:sp>
      <p:pic>
        <p:nvPicPr>
          <p:cNvPr id="9" name="Imagen 8"/>
          <p:cNvPicPr>
            <a:picLocks noChangeAspect="1"/>
          </p:cNvPicPr>
          <p:nvPr/>
        </p:nvPicPr>
        <p:blipFill>
          <a:blip r:embed="rId2"/>
          <a:stretch>
            <a:fillRect/>
          </a:stretch>
        </p:blipFill>
        <p:spPr>
          <a:xfrm>
            <a:off x="755576" y="3532218"/>
            <a:ext cx="3051288" cy="2415503"/>
          </a:xfrm>
          <a:prstGeom prst="rect">
            <a:avLst/>
          </a:prstGeom>
        </p:spPr>
      </p:pic>
      <p:sp>
        <p:nvSpPr>
          <p:cNvPr id="3" name="Marcador de pie de página 2"/>
          <p:cNvSpPr>
            <a:spLocks noGrp="1"/>
          </p:cNvSpPr>
          <p:nvPr>
            <p:ph type="ftr" sz="quarter" idx="11"/>
          </p:nvPr>
        </p:nvSpPr>
        <p:spPr>
          <a:xfrm>
            <a:off x="179512" y="6530992"/>
            <a:ext cx="3752056" cy="239062"/>
          </a:xfrm>
        </p:spPr>
        <p:txBody>
          <a:bodyPr/>
          <a:lstStyle/>
          <a:p>
            <a:r>
              <a:rPr lang="es-MX" dirty="0" smtClean="0"/>
              <a:t>Seminario de Aplicación Innovadora del Conocimiento I</a:t>
            </a:r>
            <a:endParaRPr lang="es-ES" dirty="0"/>
          </a:p>
        </p:txBody>
      </p:sp>
      <p:sp>
        <p:nvSpPr>
          <p:cNvPr id="8" name="Marcador de número de diapositiva 7"/>
          <p:cNvSpPr>
            <a:spLocks noGrp="1"/>
          </p:cNvSpPr>
          <p:nvPr>
            <p:ph type="sldNum" sz="quarter" idx="12"/>
          </p:nvPr>
        </p:nvSpPr>
        <p:spPr/>
        <p:txBody>
          <a:bodyPr/>
          <a:lstStyle/>
          <a:p>
            <a:fld id="{CBA19A67-F30A-4DBB-86C3-FF283128C356}" type="slidenum">
              <a:rPr lang="es-ES" smtClean="0"/>
              <a:pPr/>
              <a:t>13</a:t>
            </a:fld>
            <a:endParaRPr lang="es-E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xplosión 1 11"/>
          <p:cNvSpPr/>
          <p:nvPr/>
        </p:nvSpPr>
        <p:spPr>
          <a:xfrm>
            <a:off x="249930" y="3202055"/>
            <a:ext cx="1872208" cy="1957971"/>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Explosión 1 12"/>
          <p:cNvSpPr/>
          <p:nvPr/>
        </p:nvSpPr>
        <p:spPr>
          <a:xfrm>
            <a:off x="2546607" y="4839393"/>
            <a:ext cx="1995010" cy="1901976"/>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Explosión 1 13"/>
          <p:cNvSpPr/>
          <p:nvPr/>
        </p:nvSpPr>
        <p:spPr>
          <a:xfrm>
            <a:off x="5364088" y="4654726"/>
            <a:ext cx="1872208" cy="1957971"/>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Explosión 1 14"/>
          <p:cNvSpPr/>
          <p:nvPr/>
        </p:nvSpPr>
        <p:spPr>
          <a:xfrm>
            <a:off x="6804248" y="2223069"/>
            <a:ext cx="1872208" cy="1957971"/>
          </a:xfrm>
          <a:prstGeom prst="irregularSeal1">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Explosión 1 15"/>
          <p:cNvSpPr/>
          <p:nvPr/>
        </p:nvSpPr>
        <p:spPr>
          <a:xfrm>
            <a:off x="4541617" y="265098"/>
            <a:ext cx="1872208" cy="1957971"/>
          </a:xfrm>
          <a:prstGeom prst="irregularSeal1">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Explosión 1 10"/>
          <p:cNvSpPr/>
          <p:nvPr/>
        </p:nvSpPr>
        <p:spPr>
          <a:xfrm>
            <a:off x="804091" y="846924"/>
            <a:ext cx="1872208" cy="1957971"/>
          </a:xfrm>
          <a:prstGeom prst="irregularSeal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2915816" y="2716284"/>
            <a:ext cx="3498009" cy="1200329"/>
          </a:xfrm>
          <a:prstGeom prst="rect">
            <a:avLst/>
          </a:prstGeom>
        </p:spPr>
        <p:txBody>
          <a:bodyPr wrap="none">
            <a:spAutoFit/>
          </a:bodyPr>
          <a:lstStyle/>
          <a:p>
            <a:pPr algn="ctr">
              <a:buNone/>
            </a:pPr>
            <a:r>
              <a:rPr lang="es-MX" sz="3600" b="1" dirty="0" smtClean="0"/>
              <a:t>Características </a:t>
            </a:r>
          </a:p>
          <a:p>
            <a:pPr algn="ctr">
              <a:buNone/>
            </a:pPr>
            <a:r>
              <a:rPr lang="es-MX" sz="3600" b="1" dirty="0" smtClean="0"/>
              <a:t>del </a:t>
            </a:r>
            <a:r>
              <a:rPr lang="es-MX" sz="3600" b="1" dirty="0"/>
              <a:t>problema</a:t>
            </a:r>
            <a:endParaRPr lang="es-ES" sz="3600" dirty="0"/>
          </a:p>
        </p:txBody>
      </p:sp>
      <p:sp>
        <p:nvSpPr>
          <p:cNvPr id="5" name="Rectángulo 4"/>
          <p:cNvSpPr/>
          <p:nvPr/>
        </p:nvSpPr>
        <p:spPr>
          <a:xfrm>
            <a:off x="1329634" y="1589606"/>
            <a:ext cx="869316" cy="369332"/>
          </a:xfrm>
          <a:prstGeom prst="rect">
            <a:avLst/>
          </a:prstGeom>
        </p:spPr>
        <p:txBody>
          <a:bodyPr wrap="square">
            <a:spAutoFit/>
          </a:bodyPr>
          <a:lstStyle/>
          <a:p>
            <a:r>
              <a:rPr lang="es-MX" altLang="es-MX" b="1" dirty="0">
                <a:cs typeface="Arial" panose="020B0604020202020204" pitchFamily="34" charset="0"/>
              </a:rPr>
              <a:t>Ú</a:t>
            </a:r>
            <a:r>
              <a:rPr lang="es-MX" altLang="es-MX" b="1" dirty="0" smtClean="0">
                <a:cs typeface="Arial" panose="020B0604020202020204" pitchFamily="34" charset="0"/>
              </a:rPr>
              <a:t>TIL</a:t>
            </a:r>
            <a:endParaRPr lang="es-MX" dirty="0"/>
          </a:p>
        </p:txBody>
      </p:sp>
      <p:sp>
        <p:nvSpPr>
          <p:cNvPr id="6" name="Rectángulo 5"/>
          <p:cNvSpPr/>
          <p:nvPr/>
        </p:nvSpPr>
        <p:spPr>
          <a:xfrm>
            <a:off x="4880806" y="1049582"/>
            <a:ext cx="1505408" cy="369332"/>
          </a:xfrm>
          <a:prstGeom prst="rect">
            <a:avLst/>
          </a:prstGeom>
        </p:spPr>
        <p:txBody>
          <a:bodyPr wrap="square">
            <a:spAutoFit/>
          </a:bodyPr>
          <a:lstStyle/>
          <a:p>
            <a:r>
              <a:rPr lang="es-MX" altLang="es-MX" b="1" dirty="0" smtClean="0">
                <a:cs typeface="Arial" panose="020B0604020202020204" pitchFamily="34" charset="0"/>
              </a:rPr>
              <a:t>FACTIBLE</a:t>
            </a:r>
            <a:endParaRPr lang="es-MX" dirty="0"/>
          </a:p>
        </p:txBody>
      </p:sp>
      <p:sp>
        <p:nvSpPr>
          <p:cNvPr id="7" name="Rectángulo 6"/>
          <p:cNvSpPr/>
          <p:nvPr/>
        </p:nvSpPr>
        <p:spPr>
          <a:xfrm>
            <a:off x="7059502" y="2908741"/>
            <a:ext cx="1628921" cy="369332"/>
          </a:xfrm>
          <a:prstGeom prst="rect">
            <a:avLst/>
          </a:prstGeom>
        </p:spPr>
        <p:txBody>
          <a:bodyPr wrap="square">
            <a:spAutoFit/>
          </a:bodyPr>
          <a:lstStyle/>
          <a:p>
            <a:r>
              <a:rPr lang="es-MX" altLang="es-MX" b="1" dirty="0" smtClean="0">
                <a:cs typeface="Arial" panose="020B0604020202020204" pitchFamily="34" charset="0"/>
              </a:rPr>
              <a:t>PRÁCTICO</a:t>
            </a:r>
            <a:endParaRPr lang="es-MX" dirty="0"/>
          </a:p>
        </p:txBody>
      </p:sp>
      <p:sp>
        <p:nvSpPr>
          <p:cNvPr id="8" name="Rectángulo 7"/>
          <p:cNvSpPr/>
          <p:nvPr/>
        </p:nvSpPr>
        <p:spPr>
          <a:xfrm>
            <a:off x="5652684" y="5449046"/>
            <a:ext cx="1628921" cy="369332"/>
          </a:xfrm>
          <a:prstGeom prst="rect">
            <a:avLst/>
          </a:prstGeom>
        </p:spPr>
        <p:txBody>
          <a:bodyPr wrap="square">
            <a:spAutoFit/>
          </a:bodyPr>
          <a:lstStyle/>
          <a:p>
            <a:r>
              <a:rPr lang="es-MX" altLang="es-MX" b="1" dirty="0" smtClean="0">
                <a:cs typeface="Arial" panose="020B0604020202020204" pitchFamily="34" charset="0"/>
              </a:rPr>
              <a:t>ORIGINAL</a:t>
            </a:r>
            <a:endParaRPr lang="es-MX" dirty="0"/>
          </a:p>
        </p:txBody>
      </p:sp>
      <p:sp>
        <p:nvSpPr>
          <p:cNvPr id="9" name="Rectángulo 8"/>
          <p:cNvSpPr/>
          <p:nvPr/>
        </p:nvSpPr>
        <p:spPr>
          <a:xfrm>
            <a:off x="2730828" y="5580315"/>
            <a:ext cx="1735104" cy="369332"/>
          </a:xfrm>
          <a:prstGeom prst="rect">
            <a:avLst/>
          </a:prstGeom>
        </p:spPr>
        <p:txBody>
          <a:bodyPr wrap="square">
            <a:spAutoFit/>
          </a:bodyPr>
          <a:lstStyle/>
          <a:p>
            <a:r>
              <a:rPr lang="es-MX" altLang="es-MX" b="1" dirty="0" smtClean="0">
                <a:cs typeface="Arial" panose="020B0604020202020204" pitchFamily="34" charset="0"/>
              </a:rPr>
              <a:t>RELEVANTE</a:t>
            </a:r>
            <a:endParaRPr lang="es-MX" dirty="0"/>
          </a:p>
        </p:txBody>
      </p:sp>
      <p:sp>
        <p:nvSpPr>
          <p:cNvPr id="10" name="Rectángulo 9"/>
          <p:cNvSpPr/>
          <p:nvPr/>
        </p:nvSpPr>
        <p:spPr>
          <a:xfrm>
            <a:off x="609799" y="3996375"/>
            <a:ext cx="1130396" cy="369332"/>
          </a:xfrm>
          <a:prstGeom prst="rect">
            <a:avLst/>
          </a:prstGeom>
        </p:spPr>
        <p:txBody>
          <a:bodyPr wrap="square">
            <a:spAutoFit/>
          </a:bodyPr>
          <a:lstStyle/>
          <a:p>
            <a:r>
              <a:rPr lang="es-MX" b="1" dirty="0" smtClean="0"/>
              <a:t>VIABLE </a:t>
            </a:r>
            <a:endParaRPr lang="es-MX" b="1" dirty="0"/>
          </a:p>
        </p:txBody>
      </p:sp>
      <p:sp>
        <p:nvSpPr>
          <p:cNvPr id="2" name="Marcador de pie de página 1"/>
          <p:cNvSpPr>
            <a:spLocks noGrp="1"/>
          </p:cNvSpPr>
          <p:nvPr>
            <p:ph type="ftr" sz="quarter" idx="11"/>
          </p:nvPr>
        </p:nvSpPr>
        <p:spPr>
          <a:xfrm>
            <a:off x="179512" y="6481699"/>
            <a:ext cx="3719214" cy="268139"/>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14</a:t>
            </a:fld>
            <a:endParaRPr lang="es-ES"/>
          </a:p>
        </p:txBody>
      </p:sp>
    </p:spTree>
    <p:extLst>
      <p:ext uri="{BB962C8B-B14F-4D97-AF65-F5344CB8AC3E}">
        <p14:creationId xmlns:p14="http://schemas.microsoft.com/office/powerpoint/2010/main" val="3032955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90965" y="436240"/>
            <a:ext cx="2706447" cy="646331"/>
          </a:xfrm>
          <a:prstGeom prst="rect">
            <a:avLst/>
          </a:prstGeom>
        </p:spPr>
        <p:txBody>
          <a:bodyPr wrap="none">
            <a:spAutoFit/>
          </a:bodyPr>
          <a:lstStyle/>
          <a:p>
            <a:pPr algn="ctr">
              <a:buNone/>
            </a:pPr>
            <a:r>
              <a:rPr lang="es-MX" b="1" dirty="0" smtClean="0"/>
              <a:t>El objeto y el problema </a:t>
            </a:r>
          </a:p>
          <a:p>
            <a:pPr algn="ctr">
              <a:buNone/>
            </a:pPr>
            <a:r>
              <a:rPr lang="es-MX" b="1" dirty="0" smtClean="0"/>
              <a:t>de investigación</a:t>
            </a:r>
            <a:endParaRPr lang="es-ES" dirty="0"/>
          </a:p>
        </p:txBody>
      </p:sp>
      <p:sp>
        <p:nvSpPr>
          <p:cNvPr id="3" name="Rectángulo 2"/>
          <p:cNvSpPr/>
          <p:nvPr/>
        </p:nvSpPr>
        <p:spPr>
          <a:xfrm>
            <a:off x="1763688" y="1628800"/>
            <a:ext cx="5672562" cy="646331"/>
          </a:xfrm>
          <a:prstGeom prst="rect">
            <a:avLst/>
          </a:prstGeom>
          <a:ln w="19050">
            <a:solidFill>
              <a:schemeClr val="accent1">
                <a:shade val="50000"/>
              </a:schemeClr>
            </a:solidFill>
          </a:ln>
        </p:spPr>
        <p:txBody>
          <a:bodyPr wrap="square">
            <a:spAutoFit/>
          </a:bodyPr>
          <a:lstStyle/>
          <a:p>
            <a:pPr algn="ctr"/>
            <a:r>
              <a:rPr lang="es-MX" b="1" dirty="0" smtClean="0">
                <a:solidFill>
                  <a:srgbClr val="000000"/>
                </a:solidFill>
                <a:latin typeface="Sorts Mill Goudy"/>
              </a:rPr>
              <a:t>El problema </a:t>
            </a:r>
            <a:r>
              <a:rPr lang="es-MX" b="1" dirty="0">
                <a:solidFill>
                  <a:srgbClr val="000000"/>
                </a:solidFill>
                <a:latin typeface="Sorts Mill Goudy"/>
              </a:rPr>
              <a:t>de Investigación</a:t>
            </a:r>
            <a:r>
              <a:rPr lang="es-MX" dirty="0">
                <a:solidFill>
                  <a:srgbClr val="000000"/>
                </a:solidFill>
                <a:latin typeface="Sorts Mill Goudy"/>
              </a:rPr>
              <a:t> se </a:t>
            </a:r>
            <a:r>
              <a:rPr lang="es-MX" dirty="0" smtClean="0">
                <a:solidFill>
                  <a:srgbClr val="000000"/>
                </a:solidFill>
                <a:latin typeface="Sorts Mill Goudy"/>
              </a:rPr>
              <a:t>origina de una</a:t>
            </a:r>
            <a:r>
              <a:rPr lang="es-MX" dirty="0">
                <a:solidFill>
                  <a:srgbClr val="000000"/>
                </a:solidFill>
                <a:latin typeface="Sorts Mill Goudy"/>
              </a:rPr>
              <a:t> </a:t>
            </a:r>
            <a:r>
              <a:rPr lang="es-MX" b="1" dirty="0">
                <a:solidFill>
                  <a:srgbClr val="000000"/>
                </a:solidFill>
                <a:latin typeface="Sorts Mill Goudy"/>
              </a:rPr>
              <a:t>necesidad científica</a:t>
            </a:r>
            <a:endParaRPr lang="es-MX" dirty="0"/>
          </a:p>
        </p:txBody>
      </p:sp>
      <p:sp>
        <p:nvSpPr>
          <p:cNvPr id="4" name="Rectángulo 3"/>
          <p:cNvSpPr/>
          <p:nvPr/>
        </p:nvSpPr>
        <p:spPr>
          <a:xfrm>
            <a:off x="2610854" y="3175548"/>
            <a:ext cx="3978229" cy="369332"/>
          </a:xfrm>
          <a:prstGeom prst="rect">
            <a:avLst/>
          </a:prstGeom>
          <a:ln w="19050">
            <a:solidFill>
              <a:schemeClr val="accent1">
                <a:shade val="50000"/>
              </a:schemeClr>
            </a:solidFill>
          </a:ln>
        </p:spPr>
        <p:txBody>
          <a:bodyPr wrap="square">
            <a:spAutoFit/>
          </a:bodyPr>
          <a:lstStyle/>
          <a:p>
            <a:r>
              <a:rPr lang="es-MX" dirty="0" smtClean="0">
                <a:solidFill>
                  <a:srgbClr val="000000"/>
                </a:solidFill>
                <a:latin typeface="Sorts Mill Goudy"/>
              </a:rPr>
              <a:t>aspectos </a:t>
            </a:r>
            <a:r>
              <a:rPr lang="es-MX" dirty="0">
                <a:solidFill>
                  <a:srgbClr val="000000"/>
                </a:solidFill>
                <a:latin typeface="Sorts Mill Goudy"/>
              </a:rPr>
              <a:t>conocidos y </a:t>
            </a:r>
            <a:r>
              <a:rPr lang="es-MX" dirty="0" smtClean="0">
                <a:solidFill>
                  <a:srgbClr val="000000"/>
                </a:solidFill>
                <a:latin typeface="Sorts Mill Goudy"/>
              </a:rPr>
              <a:t>desconocidos</a:t>
            </a:r>
            <a:endParaRPr lang="es-MX" dirty="0"/>
          </a:p>
        </p:txBody>
      </p:sp>
      <p:sp>
        <p:nvSpPr>
          <p:cNvPr id="5" name="Rectángulo 4"/>
          <p:cNvSpPr/>
          <p:nvPr/>
        </p:nvSpPr>
        <p:spPr>
          <a:xfrm>
            <a:off x="5093854" y="5146810"/>
            <a:ext cx="3816424" cy="923330"/>
          </a:xfrm>
          <a:prstGeom prst="rect">
            <a:avLst/>
          </a:prstGeom>
          <a:ln w="19050">
            <a:solidFill>
              <a:schemeClr val="accent1">
                <a:shade val="50000"/>
              </a:schemeClr>
            </a:solidFill>
          </a:ln>
        </p:spPr>
        <p:txBody>
          <a:bodyPr wrap="square">
            <a:spAutoFit/>
          </a:bodyPr>
          <a:lstStyle/>
          <a:p>
            <a:r>
              <a:rPr lang="es-MX" dirty="0">
                <a:solidFill>
                  <a:srgbClr val="000000"/>
                </a:solidFill>
                <a:latin typeface="Sorts Mill Goudy"/>
              </a:rPr>
              <a:t>Los aspectos desconocidos </a:t>
            </a:r>
            <a:r>
              <a:rPr lang="es-MX" dirty="0" smtClean="0">
                <a:solidFill>
                  <a:srgbClr val="000000"/>
                </a:solidFill>
                <a:latin typeface="Sorts Mill Goudy"/>
              </a:rPr>
              <a:t>constituyen </a:t>
            </a:r>
            <a:r>
              <a:rPr lang="es-MX" dirty="0">
                <a:solidFill>
                  <a:srgbClr val="000000"/>
                </a:solidFill>
                <a:latin typeface="Sorts Mill Goudy"/>
              </a:rPr>
              <a:t>el factor hipotético, el origen de una suposición </a:t>
            </a:r>
            <a:r>
              <a:rPr lang="es-MX" dirty="0" smtClean="0">
                <a:solidFill>
                  <a:srgbClr val="000000"/>
                </a:solidFill>
                <a:latin typeface="Sorts Mill Goudy"/>
              </a:rPr>
              <a:t>científica</a:t>
            </a:r>
            <a:r>
              <a:rPr lang="es-MX" dirty="0">
                <a:solidFill>
                  <a:srgbClr val="000000"/>
                </a:solidFill>
                <a:latin typeface="Sorts Mill Goudy"/>
              </a:rPr>
              <a:t> </a:t>
            </a:r>
            <a:endParaRPr lang="es-MX" dirty="0"/>
          </a:p>
        </p:txBody>
      </p:sp>
      <p:sp>
        <p:nvSpPr>
          <p:cNvPr id="6" name="Rectángulo 5"/>
          <p:cNvSpPr/>
          <p:nvPr/>
        </p:nvSpPr>
        <p:spPr>
          <a:xfrm>
            <a:off x="413334" y="5182596"/>
            <a:ext cx="3772122" cy="646331"/>
          </a:xfrm>
          <a:prstGeom prst="rect">
            <a:avLst/>
          </a:prstGeom>
          <a:ln w="19050">
            <a:solidFill>
              <a:schemeClr val="accent1">
                <a:shade val="50000"/>
              </a:schemeClr>
            </a:solidFill>
          </a:ln>
        </p:spPr>
        <p:txBody>
          <a:bodyPr wrap="square">
            <a:spAutoFit/>
          </a:bodyPr>
          <a:lstStyle/>
          <a:p>
            <a:r>
              <a:rPr lang="es-MX" dirty="0">
                <a:solidFill>
                  <a:srgbClr val="000000"/>
                </a:solidFill>
                <a:latin typeface="Sorts Mill Goudy"/>
              </a:rPr>
              <a:t>Los </a:t>
            </a:r>
            <a:r>
              <a:rPr lang="es-MX" i="1" dirty="0">
                <a:solidFill>
                  <a:srgbClr val="000000"/>
                </a:solidFill>
                <a:latin typeface="Sorts Mill Goudy"/>
              </a:rPr>
              <a:t>aspectos conocidos</a:t>
            </a:r>
            <a:r>
              <a:rPr lang="es-MX" dirty="0">
                <a:solidFill>
                  <a:srgbClr val="000000"/>
                </a:solidFill>
                <a:latin typeface="Sorts Mill Goudy"/>
              </a:rPr>
              <a:t> </a:t>
            </a:r>
            <a:r>
              <a:rPr lang="es-MX" dirty="0" smtClean="0">
                <a:solidFill>
                  <a:srgbClr val="000000"/>
                </a:solidFill>
                <a:latin typeface="Sorts Mill Goudy"/>
              </a:rPr>
              <a:t> permiten </a:t>
            </a:r>
            <a:r>
              <a:rPr lang="es-MX" i="1" dirty="0" smtClean="0">
                <a:solidFill>
                  <a:srgbClr val="000000"/>
                </a:solidFill>
                <a:latin typeface="Sorts Mill Goudy"/>
              </a:rPr>
              <a:t>diagnosticarlo</a:t>
            </a:r>
            <a:r>
              <a:rPr lang="es-MX" dirty="0">
                <a:solidFill>
                  <a:srgbClr val="000000"/>
                </a:solidFill>
                <a:latin typeface="Sorts Mill Goudy"/>
              </a:rPr>
              <a:t> y </a:t>
            </a:r>
            <a:r>
              <a:rPr lang="es-MX" i="1" dirty="0">
                <a:solidFill>
                  <a:srgbClr val="000000"/>
                </a:solidFill>
                <a:latin typeface="Sorts Mill Goudy"/>
              </a:rPr>
              <a:t>caracterizarlo</a:t>
            </a:r>
            <a:endParaRPr lang="es-MX" dirty="0"/>
          </a:p>
        </p:txBody>
      </p:sp>
      <p:sp>
        <p:nvSpPr>
          <p:cNvPr id="7" name="CuadroTexto 6"/>
          <p:cNvSpPr txBox="1"/>
          <p:nvPr/>
        </p:nvSpPr>
        <p:spPr>
          <a:xfrm>
            <a:off x="4106084" y="2617755"/>
            <a:ext cx="987770" cy="276999"/>
          </a:xfrm>
          <a:prstGeom prst="rect">
            <a:avLst/>
          </a:prstGeom>
          <a:noFill/>
        </p:spPr>
        <p:txBody>
          <a:bodyPr wrap="square" rtlCol="0">
            <a:spAutoFit/>
          </a:bodyPr>
          <a:lstStyle/>
          <a:p>
            <a:pPr algn="ctr"/>
            <a:r>
              <a:rPr lang="es-MX" sz="1200" dirty="0" smtClean="0"/>
              <a:t>hallamos</a:t>
            </a:r>
            <a:endParaRPr lang="es-MX" sz="1200" dirty="0"/>
          </a:p>
        </p:txBody>
      </p:sp>
      <p:cxnSp>
        <p:nvCxnSpPr>
          <p:cNvPr id="9" name="Conector recto de flecha 8"/>
          <p:cNvCxnSpPr>
            <a:stCxn id="3" idx="2"/>
            <a:endCxn id="7" idx="0"/>
          </p:cNvCxnSpPr>
          <p:nvPr/>
        </p:nvCxnSpPr>
        <p:spPr>
          <a:xfrm>
            <a:off x="4599969" y="2275131"/>
            <a:ext cx="0" cy="342624"/>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a:stCxn id="7" idx="2"/>
            <a:endCxn id="4" idx="0"/>
          </p:cNvCxnSpPr>
          <p:nvPr/>
        </p:nvCxnSpPr>
        <p:spPr>
          <a:xfrm>
            <a:off x="4599969" y="2894754"/>
            <a:ext cx="0" cy="280794"/>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a:stCxn id="4" idx="2"/>
            <a:endCxn id="5" idx="0"/>
          </p:cNvCxnSpPr>
          <p:nvPr/>
        </p:nvCxnSpPr>
        <p:spPr>
          <a:xfrm>
            <a:off x="4599969" y="3544880"/>
            <a:ext cx="2402097" cy="160193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a:stCxn id="4" idx="2"/>
            <a:endCxn id="6" idx="0"/>
          </p:cNvCxnSpPr>
          <p:nvPr/>
        </p:nvCxnSpPr>
        <p:spPr>
          <a:xfrm flipH="1">
            <a:off x="2299395" y="3544880"/>
            <a:ext cx="2300574" cy="163771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218" name="Picture 2" descr="http://union-estanqueros.com/wp-content/uploads/2015/01/bigstock-Helpdesk-6542254-Pan-e14219134226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0543" y="3998655"/>
            <a:ext cx="1398338" cy="88095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blog.cmegijon.es/wp-content/uploads/2010/10/encuentro-impulso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307" y="3965484"/>
            <a:ext cx="1376594" cy="103244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pie de página 7"/>
          <p:cNvSpPr>
            <a:spLocks noGrp="1"/>
          </p:cNvSpPr>
          <p:nvPr>
            <p:ph type="ftr" sz="quarter" idx="11"/>
          </p:nvPr>
        </p:nvSpPr>
        <p:spPr>
          <a:xfrm>
            <a:off x="107504" y="6524356"/>
            <a:ext cx="3824064" cy="269130"/>
          </a:xfrm>
        </p:spPr>
        <p:txBody>
          <a:bodyPr/>
          <a:lstStyle/>
          <a:p>
            <a:r>
              <a:rPr lang="es-MX" dirty="0" smtClean="0"/>
              <a:t>Seminario de Aplicación Innovadora del Conocimiento I</a:t>
            </a:r>
            <a:endParaRPr lang="es-ES" dirty="0"/>
          </a:p>
        </p:txBody>
      </p:sp>
      <p:sp>
        <p:nvSpPr>
          <p:cNvPr id="11" name="Marcador de número de diapositiva 10"/>
          <p:cNvSpPr>
            <a:spLocks noGrp="1"/>
          </p:cNvSpPr>
          <p:nvPr>
            <p:ph type="sldNum" sz="quarter" idx="12"/>
          </p:nvPr>
        </p:nvSpPr>
        <p:spPr/>
        <p:txBody>
          <a:bodyPr/>
          <a:lstStyle/>
          <a:p>
            <a:fld id="{CBA19A67-F30A-4DBB-86C3-FF283128C356}" type="slidenum">
              <a:rPr lang="es-ES" smtClean="0"/>
              <a:pPr/>
              <a:t>15</a:t>
            </a:fld>
            <a:endParaRPr lang="es-ES"/>
          </a:p>
        </p:txBody>
      </p:sp>
    </p:spTree>
    <p:extLst>
      <p:ext uri="{BB962C8B-B14F-4D97-AF65-F5344CB8AC3E}">
        <p14:creationId xmlns:p14="http://schemas.microsoft.com/office/powerpoint/2010/main" val="2685345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74941" y="326846"/>
            <a:ext cx="2706447" cy="646331"/>
          </a:xfrm>
          <a:prstGeom prst="rect">
            <a:avLst/>
          </a:prstGeom>
        </p:spPr>
        <p:txBody>
          <a:bodyPr wrap="none">
            <a:spAutoFit/>
          </a:bodyPr>
          <a:lstStyle/>
          <a:p>
            <a:pPr algn="ctr">
              <a:buNone/>
            </a:pPr>
            <a:r>
              <a:rPr lang="es-MX" b="1" dirty="0" smtClean="0"/>
              <a:t>El objeto y el problema </a:t>
            </a:r>
          </a:p>
          <a:p>
            <a:pPr algn="ctr">
              <a:buNone/>
            </a:pPr>
            <a:r>
              <a:rPr lang="es-MX" b="1" dirty="0" smtClean="0"/>
              <a:t>de investigación</a:t>
            </a:r>
            <a:endParaRPr lang="es-ES" dirty="0"/>
          </a:p>
        </p:txBody>
      </p:sp>
      <p:sp>
        <p:nvSpPr>
          <p:cNvPr id="3" name="Rectángulo 2"/>
          <p:cNvSpPr/>
          <p:nvPr/>
        </p:nvSpPr>
        <p:spPr>
          <a:xfrm>
            <a:off x="1035776" y="1178581"/>
            <a:ext cx="6984776" cy="707886"/>
          </a:xfrm>
          <a:prstGeom prst="rect">
            <a:avLst/>
          </a:prstGeom>
        </p:spPr>
        <p:txBody>
          <a:bodyPr wrap="square">
            <a:spAutoFit/>
          </a:bodyPr>
          <a:lstStyle/>
          <a:p>
            <a:pPr algn="just"/>
            <a:r>
              <a:rPr lang="es-MX" sz="2000" b="1" dirty="0" smtClean="0">
                <a:solidFill>
                  <a:srgbClr val="000000"/>
                </a:solidFill>
              </a:rPr>
              <a:t>El problema </a:t>
            </a:r>
            <a:r>
              <a:rPr lang="es-MX" sz="2000" b="1" dirty="0">
                <a:solidFill>
                  <a:srgbClr val="000000"/>
                </a:solidFill>
              </a:rPr>
              <a:t>de investigación</a:t>
            </a:r>
            <a:r>
              <a:rPr lang="es-MX" sz="2000" dirty="0">
                <a:solidFill>
                  <a:srgbClr val="000000"/>
                </a:solidFill>
              </a:rPr>
              <a:t> sólo puede ser entendido en la medida en que sea entendido el objeto en el cual se manifiesta</a:t>
            </a:r>
            <a:endParaRPr lang="es-MX" sz="2000" dirty="0"/>
          </a:p>
        </p:txBody>
      </p:sp>
      <p:pic>
        <p:nvPicPr>
          <p:cNvPr id="8194" name="Picture 2" descr="http://previews.123rf.com/images/justmeyo/justmeyo1011/justmeyo101100166/8203275-Doctor-palpar-con-su-manos-enfermos-masculinos-paciente-abdomen-y-una-enfermera-tomando-notas-en-un--Foto-de-archiv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4183" y="2436783"/>
            <a:ext cx="2066936" cy="138325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589660" y="2325000"/>
            <a:ext cx="1988051" cy="307777"/>
          </a:xfrm>
          <a:prstGeom prst="rect">
            <a:avLst/>
          </a:prstGeom>
          <a:noFill/>
        </p:spPr>
        <p:txBody>
          <a:bodyPr wrap="square" rtlCol="0">
            <a:spAutoFit/>
          </a:bodyPr>
          <a:lstStyle/>
          <a:p>
            <a:r>
              <a:rPr lang="es-MX" sz="1400" b="1" dirty="0" smtClean="0"/>
              <a:t>Objeto</a:t>
            </a:r>
            <a:r>
              <a:rPr lang="es-MX" sz="1400" dirty="0" smtClean="0"/>
              <a:t>: paciente</a:t>
            </a:r>
            <a:endParaRPr lang="es-MX" sz="1400" dirty="0"/>
          </a:p>
        </p:txBody>
      </p:sp>
      <p:sp>
        <p:nvSpPr>
          <p:cNvPr id="5" name="CuadroTexto 4"/>
          <p:cNvSpPr txBox="1"/>
          <p:nvPr/>
        </p:nvSpPr>
        <p:spPr>
          <a:xfrm>
            <a:off x="755593" y="3859520"/>
            <a:ext cx="2074146" cy="307777"/>
          </a:xfrm>
          <a:prstGeom prst="rect">
            <a:avLst/>
          </a:prstGeom>
          <a:noFill/>
        </p:spPr>
        <p:txBody>
          <a:bodyPr wrap="square" rtlCol="0">
            <a:spAutoFit/>
          </a:bodyPr>
          <a:lstStyle/>
          <a:p>
            <a:r>
              <a:rPr lang="es-MX" sz="1400" b="1" dirty="0" smtClean="0"/>
              <a:t>Problema</a:t>
            </a:r>
            <a:r>
              <a:rPr lang="es-MX" sz="1400" dirty="0" smtClean="0"/>
              <a:t>: enfermedad</a:t>
            </a:r>
            <a:endParaRPr lang="es-MX" sz="1400" dirty="0"/>
          </a:p>
        </p:txBody>
      </p:sp>
      <p:pic>
        <p:nvPicPr>
          <p:cNvPr id="8196" name="Picture 4" descr="http://img.interempresas.net/fotos/1083425.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5795" y="2593391"/>
            <a:ext cx="2215726" cy="126612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3981867" y="2204864"/>
            <a:ext cx="1899521" cy="307777"/>
          </a:xfrm>
          <a:prstGeom prst="rect">
            <a:avLst/>
          </a:prstGeom>
          <a:noFill/>
        </p:spPr>
        <p:txBody>
          <a:bodyPr wrap="square" rtlCol="0">
            <a:spAutoFit/>
          </a:bodyPr>
          <a:lstStyle/>
          <a:p>
            <a:r>
              <a:rPr lang="es-MX" sz="1400" b="1" dirty="0" smtClean="0"/>
              <a:t>Objeto</a:t>
            </a:r>
            <a:r>
              <a:rPr lang="es-MX" sz="1400" dirty="0" smtClean="0"/>
              <a:t>: empresa</a:t>
            </a:r>
            <a:endParaRPr lang="es-MX" sz="1400" dirty="0"/>
          </a:p>
        </p:txBody>
      </p:sp>
      <p:sp>
        <p:nvSpPr>
          <p:cNvPr id="7" name="CuadroTexto 6"/>
          <p:cNvSpPr txBox="1"/>
          <p:nvPr/>
        </p:nvSpPr>
        <p:spPr>
          <a:xfrm>
            <a:off x="6301521" y="2517979"/>
            <a:ext cx="2229793" cy="461665"/>
          </a:xfrm>
          <a:prstGeom prst="rect">
            <a:avLst/>
          </a:prstGeom>
          <a:noFill/>
        </p:spPr>
        <p:txBody>
          <a:bodyPr wrap="square" rtlCol="0">
            <a:spAutoFit/>
          </a:bodyPr>
          <a:lstStyle/>
          <a:p>
            <a:r>
              <a:rPr lang="es-MX" sz="1200" b="1" dirty="0" smtClean="0"/>
              <a:t>Problema</a:t>
            </a:r>
            <a:r>
              <a:rPr lang="es-MX" sz="1200" dirty="0" smtClean="0"/>
              <a:t>: bajo rendimiento de producción</a:t>
            </a:r>
            <a:endParaRPr lang="es-MX" sz="1200" dirty="0"/>
          </a:p>
        </p:txBody>
      </p:sp>
      <p:pic>
        <p:nvPicPr>
          <p:cNvPr id="8198" name="Picture 6" descr="http://2.bp.blogspot.com/-4XrcOYY_sd4/UbX-ZII7cDI/AAAAAAAAA2M/W0_hp8ybr4M/s320/ritmica+de+medidas+lunas+formacion+de+un+deribv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491" y="4914769"/>
            <a:ext cx="2040161" cy="1402611"/>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540890" y="4545979"/>
            <a:ext cx="1490250" cy="307777"/>
          </a:xfrm>
          <a:prstGeom prst="rect">
            <a:avLst/>
          </a:prstGeom>
          <a:noFill/>
        </p:spPr>
        <p:txBody>
          <a:bodyPr wrap="square" rtlCol="0">
            <a:spAutoFit/>
          </a:bodyPr>
          <a:lstStyle/>
          <a:p>
            <a:r>
              <a:rPr lang="es-MX" sz="1400" b="1" dirty="0" smtClean="0"/>
              <a:t>Objeto</a:t>
            </a:r>
            <a:r>
              <a:rPr lang="es-MX" sz="1400" dirty="0" smtClean="0"/>
              <a:t>: costa</a:t>
            </a:r>
            <a:endParaRPr lang="es-MX" sz="1400" dirty="0"/>
          </a:p>
        </p:txBody>
      </p:sp>
      <p:sp>
        <p:nvSpPr>
          <p:cNvPr id="9" name="CuadroTexto 8"/>
          <p:cNvSpPr txBox="1"/>
          <p:nvPr/>
        </p:nvSpPr>
        <p:spPr>
          <a:xfrm>
            <a:off x="2637652" y="6035552"/>
            <a:ext cx="2150995" cy="307777"/>
          </a:xfrm>
          <a:prstGeom prst="rect">
            <a:avLst/>
          </a:prstGeom>
          <a:noFill/>
        </p:spPr>
        <p:txBody>
          <a:bodyPr wrap="square" rtlCol="0">
            <a:spAutoFit/>
          </a:bodyPr>
          <a:lstStyle/>
          <a:p>
            <a:r>
              <a:rPr lang="es-MX" sz="1400" b="1" dirty="0" smtClean="0"/>
              <a:t>Problema</a:t>
            </a:r>
            <a:r>
              <a:rPr lang="es-MX" sz="1400" dirty="0" smtClean="0"/>
              <a:t>: erosión</a:t>
            </a:r>
            <a:endParaRPr lang="es-MX" sz="1400" dirty="0"/>
          </a:p>
        </p:txBody>
      </p:sp>
      <p:pic>
        <p:nvPicPr>
          <p:cNvPr id="8200" name="Picture 8" descr="http://www.independence.com.co/media/solucion-agua-subterranea.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1627" y="4579616"/>
            <a:ext cx="2576266" cy="1316758"/>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p:cNvSpPr txBox="1"/>
          <p:nvPr/>
        </p:nvSpPr>
        <p:spPr>
          <a:xfrm>
            <a:off x="6360442" y="4288227"/>
            <a:ext cx="2294902" cy="307777"/>
          </a:xfrm>
          <a:prstGeom prst="rect">
            <a:avLst/>
          </a:prstGeom>
          <a:noFill/>
        </p:spPr>
        <p:txBody>
          <a:bodyPr wrap="square" rtlCol="0">
            <a:spAutoFit/>
          </a:bodyPr>
          <a:lstStyle/>
          <a:p>
            <a:r>
              <a:rPr lang="es-MX" sz="1400" b="1" dirty="0" smtClean="0"/>
              <a:t>Objeto</a:t>
            </a:r>
            <a:r>
              <a:rPr lang="es-MX" sz="1400" dirty="0" smtClean="0"/>
              <a:t>: agua subterránea</a:t>
            </a:r>
            <a:endParaRPr lang="es-MX" sz="1400" dirty="0"/>
          </a:p>
        </p:txBody>
      </p:sp>
      <p:sp>
        <p:nvSpPr>
          <p:cNvPr id="11" name="CuadroTexto 10"/>
          <p:cNvSpPr txBox="1"/>
          <p:nvPr/>
        </p:nvSpPr>
        <p:spPr>
          <a:xfrm>
            <a:off x="5574234" y="5896374"/>
            <a:ext cx="2851644" cy="523220"/>
          </a:xfrm>
          <a:prstGeom prst="rect">
            <a:avLst/>
          </a:prstGeom>
          <a:noFill/>
        </p:spPr>
        <p:txBody>
          <a:bodyPr wrap="square" rtlCol="0">
            <a:spAutoFit/>
          </a:bodyPr>
          <a:lstStyle/>
          <a:p>
            <a:r>
              <a:rPr lang="es-MX" sz="1400" b="1" dirty="0" smtClean="0"/>
              <a:t>Problema</a:t>
            </a:r>
            <a:r>
              <a:rPr lang="es-MX" sz="1400" dirty="0" smtClean="0"/>
              <a:t>: contaminación por metales pesados</a:t>
            </a:r>
            <a:endParaRPr lang="es-MX" sz="1400" dirty="0"/>
          </a:p>
        </p:txBody>
      </p:sp>
      <p:sp>
        <p:nvSpPr>
          <p:cNvPr id="12" name="Marcador de pie de página 11"/>
          <p:cNvSpPr>
            <a:spLocks noGrp="1"/>
          </p:cNvSpPr>
          <p:nvPr>
            <p:ph type="ftr" sz="quarter" idx="11"/>
          </p:nvPr>
        </p:nvSpPr>
        <p:spPr>
          <a:xfrm>
            <a:off x="185472" y="6524646"/>
            <a:ext cx="3214388" cy="257216"/>
          </a:xfrm>
        </p:spPr>
        <p:txBody>
          <a:bodyPr/>
          <a:lstStyle/>
          <a:p>
            <a:r>
              <a:rPr lang="es-MX" sz="1000" dirty="0" smtClean="0"/>
              <a:t>Seminario de Aplicación Innovadora del Conocimiento I</a:t>
            </a:r>
            <a:endParaRPr lang="es-ES" sz="1000" dirty="0"/>
          </a:p>
        </p:txBody>
      </p:sp>
      <p:sp>
        <p:nvSpPr>
          <p:cNvPr id="13" name="Marcador de número de diapositiva 12"/>
          <p:cNvSpPr>
            <a:spLocks noGrp="1"/>
          </p:cNvSpPr>
          <p:nvPr>
            <p:ph type="sldNum" sz="quarter" idx="12"/>
          </p:nvPr>
        </p:nvSpPr>
        <p:spPr/>
        <p:txBody>
          <a:bodyPr/>
          <a:lstStyle/>
          <a:p>
            <a:fld id="{CBA19A67-F30A-4DBB-86C3-FF283128C356}" type="slidenum">
              <a:rPr lang="es-ES" smtClean="0"/>
              <a:pPr/>
              <a:t>16</a:t>
            </a:fld>
            <a:endParaRPr lang="es-ES"/>
          </a:p>
        </p:txBody>
      </p:sp>
    </p:spTree>
    <p:extLst>
      <p:ext uri="{BB962C8B-B14F-4D97-AF65-F5344CB8AC3E}">
        <p14:creationId xmlns:p14="http://schemas.microsoft.com/office/powerpoint/2010/main" val="973976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70647" y="305126"/>
            <a:ext cx="6824593" cy="388696"/>
          </a:xfrm>
          <a:prstGeom prst="rect">
            <a:avLst/>
          </a:prstGeom>
        </p:spPr>
        <p:txBody>
          <a:bodyPr wrap="square">
            <a:spAutoFit/>
          </a:bodyPr>
          <a:lstStyle/>
          <a:p>
            <a:pPr>
              <a:lnSpc>
                <a:spcPct val="107000"/>
              </a:lnSpc>
              <a:spcAft>
                <a:spcPts val="800"/>
              </a:spcAft>
            </a:pPr>
            <a:r>
              <a:rPr lang="es-MX" dirty="0">
                <a:ea typeface="Calibri" panose="020F0502020204030204" pitchFamily="34" charset="0"/>
                <a:cs typeface="Times New Roman" panose="02020603050405020304" pitchFamily="18" charset="0"/>
              </a:rPr>
              <a:t>Un problema es la distancia que existe entre el debíera y la realidad</a:t>
            </a:r>
          </a:p>
        </p:txBody>
      </p:sp>
      <p:pic>
        <p:nvPicPr>
          <p:cNvPr id="1026" name="Picture 2" descr="http://cde.peru.com/ima/0/0/8/0/2/802618/611x458/seleccion-brasilena-futbo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7290" y="1264774"/>
            <a:ext cx="1022580" cy="76651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tatic.animalpolitico.com/wp-content/uploads/2013/12/pisa_promo-960x5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850" y="2632372"/>
            <a:ext cx="1186282" cy="6178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blog.catedratelefonica.deusto.es/wp-content/uploads/2011/12/IMG_7964-1024x73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7290" y="2603931"/>
            <a:ext cx="941325" cy="67473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5"/>
          <a:stretch>
            <a:fillRect/>
          </a:stretch>
        </p:blipFill>
        <p:spPr>
          <a:xfrm>
            <a:off x="2508850" y="1297965"/>
            <a:ext cx="1148938" cy="700134"/>
          </a:xfrm>
          <a:prstGeom prst="rect">
            <a:avLst/>
          </a:prstGeom>
        </p:spPr>
      </p:pic>
      <p:pic>
        <p:nvPicPr>
          <p:cNvPr id="1034" name="Picture 10" descr="http://www.elfinanciero.com.mx/files/image_video/uploads/2014/04/04/533ec08eb1e3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31534" y="4972762"/>
            <a:ext cx="1182912" cy="67031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dingo.care2.com/pictures/greenliving/uploads/2011/01/Pesticide-Spray-resized.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6907" y="5044923"/>
            <a:ext cx="944480" cy="56924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tatic.animalpolitico.com/wp-content/uploads/2014/10/hospital.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08850" y="3781175"/>
            <a:ext cx="1101717" cy="72757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media.portalalemania.com/uploads/avatar/avatar/329/thumb_article_big_132611-shutterstock_164370581-TRABAJAR-medicina-enfermera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6906" y="3813499"/>
            <a:ext cx="1016739" cy="61932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Resultado de imagen para bosque"/>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91786" y="1254332"/>
            <a:ext cx="1224668" cy="69452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s://upload.wikimedia.org/wikipedia/commons/thumb/8/8f/Lacanja_burn.JPG/350px-Lacanja_bur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440058" y="1211933"/>
            <a:ext cx="1006266" cy="75613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farm3.static.flickr.com/2723/4022590590_7da9706b62.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991786" y="2480634"/>
            <a:ext cx="1224668" cy="78133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http://teneresperanza.com/wp-content/uploads/2016/03/rios-contaminados1.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40058" y="2442169"/>
            <a:ext cx="1190404" cy="836501"/>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www.oronoticias.com.mx/Noticia/4/img/1-INTER-Trabajo-infantil-en-minas-detrAis-de-baterAsas-de-autos-y-celulares-19012016-104434.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440059" y="3691069"/>
            <a:ext cx="1190404" cy="793602"/>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i0.wp.com/www.fierasdelaingenieria.com/wp-content/uploads/2013/12/minaprofunda001.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005140" y="3780083"/>
            <a:ext cx="1205874" cy="801907"/>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7119217" y="5329546"/>
            <a:ext cx="1511245" cy="646331"/>
          </a:xfrm>
          <a:prstGeom prst="rect">
            <a:avLst/>
          </a:prstGeom>
          <a:noFill/>
        </p:spPr>
        <p:txBody>
          <a:bodyPr wrap="square" rtlCol="0">
            <a:spAutoFit/>
          </a:bodyPr>
          <a:lstStyle/>
          <a:p>
            <a:r>
              <a:rPr lang="es-MX" sz="3600" dirty="0" smtClean="0"/>
              <a:t>…y así</a:t>
            </a:r>
            <a:endParaRPr lang="es-MX" sz="3600" dirty="0"/>
          </a:p>
        </p:txBody>
      </p:sp>
      <p:cxnSp>
        <p:nvCxnSpPr>
          <p:cNvPr id="10" name="Conector recto 9"/>
          <p:cNvCxnSpPr/>
          <p:nvPr/>
        </p:nvCxnSpPr>
        <p:spPr>
          <a:xfrm>
            <a:off x="1679418" y="1648032"/>
            <a:ext cx="72008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Forma libre 10"/>
          <p:cNvSpPr/>
          <p:nvPr/>
        </p:nvSpPr>
        <p:spPr>
          <a:xfrm>
            <a:off x="1585981" y="2756210"/>
            <a:ext cx="881349" cy="407624"/>
          </a:xfrm>
          <a:custGeom>
            <a:avLst/>
            <a:gdLst>
              <a:gd name="connsiteX0" fmla="*/ 0 w 881349"/>
              <a:gd name="connsiteY0" fmla="*/ 209320 h 407624"/>
              <a:gd name="connsiteX1" fmla="*/ 33050 w 881349"/>
              <a:gd name="connsiteY1" fmla="*/ 44067 h 407624"/>
              <a:gd name="connsiteX2" fmla="*/ 66101 w 881349"/>
              <a:gd name="connsiteY2" fmla="*/ 11017 h 407624"/>
              <a:gd name="connsiteX3" fmla="*/ 99151 w 881349"/>
              <a:gd name="connsiteY3" fmla="*/ 0 h 407624"/>
              <a:gd name="connsiteX4" fmla="*/ 209320 w 881349"/>
              <a:gd name="connsiteY4" fmla="*/ 55084 h 407624"/>
              <a:gd name="connsiteX5" fmla="*/ 242371 w 881349"/>
              <a:gd name="connsiteY5" fmla="*/ 77118 h 407624"/>
              <a:gd name="connsiteX6" fmla="*/ 275421 w 881349"/>
              <a:gd name="connsiteY6" fmla="*/ 99151 h 407624"/>
              <a:gd name="connsiteX7" fmla="*/ 319489 w 881349"/>
              <a:gd name="connsiteY7" fmla="*/ 198303 h 407624"/>
              <a:gd name="connsiteX8" fmla="*/ 330506 w 881349"/>
              <a:gd name="connsiteY8" fmla="*/ 231354 h 407624"/>
              <a:gd name="connsiteX9" fmla="*/ 341522 w 881349"/>
              <a:gd name="connsiteY9" fmla="*/ 264404 h 407624"/>
              <a:gd name="connsiteX10" fmla="*/ 396607 w 881349"/>
              <a:gd name="connsiteY10" fmla="*/ 330506 h 407624"/>
              <a:gd name="connsiteX11" fmla="*/ 440674 w 881349"/>
              <a:gd name="connsiteY11" fmla="*/ 385590 h 407624"/>
              <a:gd name="connsiteX12" fmla="*/ 506775 w 881349"/>
              <a:gd name="connsiteY12" fmla="*/ 407624 h 407624"/>
              <a:gd name="connsiteX13" fmla="*/ 561860 w 881349"/>
              <a:gd name="connsiteY13" fmla="*/ 396607 h 407624"/>
              <a:gd name="connsiteX14" fmla="*/ 594910 w 881349"/>
              <a:gd name="connsiteY14" fmla="*/ 385590 h 407624"/>
              <a:gd name="connsiteX15" fmla="*/ 616944 w 881349"/>
              <a:gd name="connsiteY15" fmla="*/ 319489 h 407624"/>
              <a:gd name="connsiteX16" fmla="*/ 627961 w 881349"/>
              <a:gd name="connsiteY16" fmla="*/ 286438 h 407624"/>
              <a:gd name="connsiteX17" fmla="*/ 638978 w 881349"/>
              <a:gd name="connsiteY17" fmla="*/ 132202 h 407624"/>
              <a:gd name="connsiteX18" fmla="*/ 672028 w 881349"/>
              <a:gd name="connsiteY18" fmla="*/ 110168 h 407624"/>
              <a:gd name="connsiteX19" fmla="*/ 716096 w 881349"/>
              <a:gd name="connsiteY19" fmla="*/ 143219 h 407624"/>
              <a:gd name="connsiteX20" fmla="*/ 749146 w 881349"/>
              <a:gd name="connsiteY20" fmla="*/ 165253 h 407624"/>
              <a:gd name="connsiteX21" fmla="*/ 793214 w 881349"/>
              <a:gd name="connsiteY21" fmla="*/ 231354 h 407624"/>
              <a:gd name="connsiteX22" fmla="*/ 804231 w 881349"/>
              <a:gd name="connsiteY22" fmla="*/ 264404 h 407624"/>
              <a:gd name="connsiteX23" fmla="*/ 870332 w 881349"/>
              <a:gd name="connsiteY23" fmla="*/ 297455 h 407624"/>
              <a:gd name="connsiteX24" fmla="*/ 881349 w 881349"/>
              <a:gd name="connsiteY24" fmla="*/ 297455 h 40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81349" h="407624">
                <a:moveTo>
                  <a:pt x="0" y="209320"/>
                </a:moveTo>
                <a:cubicBezTo>
                  <a:pt x="7796" y="115761"/>
                  <a:pt x="-12219" y="98390"/>
                  <a:pt x="33050" y="44067"/>
                </a:cubicBezTo>
                <a:cubicBezTo>
                  <a:pt x="43024" y="32098"/>
                  <a:pt x="53137" y="19659"/>
                  <a:pt x="66101" y="11017"/>
                </a:cubicBezTo>
                <a:cubicBezTo>
                  <a:pt x="75763" y="4576"/>
                  <a:pt x="88134" y="3672"/>
                  <a:pt x="99151" y="0"/>
                </a:cubicBezTo>
                <a:cubicBezTo>
                  <a:pt x="168909" y="17440"/>
                  <a:pt x="130621" y="2618"/>
                  <a:pt x="209320" y="55084"/>
                </a:cubicBezTo>
                <a:lnTo>
                  <a:pt x="242371" y="77118"/>
                </a:lnTo>
                <a:lnTo>
                  <a:pt x="275421" y="99151"/>
                </a:lnTo>
                <a:cubicBezTo>
                  <a:pt x="310338" y="151527"/>
                  <a:pt x="293268" y="119641"/>
                  <a:pt x="319489" y="198303"/>
                </a:cubicBezTo>
                <a:lnTo>
                  <a:pt x="330506" y="231354"/>
                </a:lnTo>
                <a:cubicBezTo>
                  <a:pt x="334178" y="242371"/>
                  <a:pt x="335081" y="254742"/>
                  <a:pt x="341522" y="264404"/>
                </a:cubicBezTo>
                <a:cubicBezTo>
                  <a:pt x="372198" y="310419"/>
                  <a:pt x="354193" y="288092"/>
                  <a:pt x="396607" y="330506"/>
                </a:cubicBezTo>
                <a:cubicBezTo>
                  <a:pt x="408553" y="366344"/>
                  <a:pt x="401676" y="368257"/>
                  <a:pt x="440674" y="385590"/>
                </a:cubicBezTo>
                <a:cubicBezTo>
                  <a:pt x="461898" y="395023"/>
                  <a:pt x="506775" y="407624"/>
                  <a:pt x="506775" y="407624"/>
                </a:cubicBezTo>
                <a:cubicBezTo>
                  <a:pt x="525137" y="403952"/>
                  <a:pt x="543694" y="401149"/>
                  <a:pt x="561860" y="396607"/>
                </a:cubicBezTo>
                <a:cubicBezTo>
                  <a:pt x="573126" y="393790"/>
                  <a:pt x="588160" y="395040"/>
                  <a:pt x="594910" y="385590"/>
                </a:cubicBezTo>
                <a:cubicBezTo>
                  <a:pt x="608410" y="366691"/>
                  <a:pt x="609599" y="341523"/>
                  <a:pt x="616944" y="319489"/>
                </a:cubicBezTo>
                <a:lnTo>
                  <a:pt x="627961" y="286438"/>
                </a:lnTo>
                <a:cubicBezTo>
                  <a:pt x="631633" y="235026"/>
                  <a:pt x="626477" y="182206"/>
                  <a:pt x="638978" y="132202"/>
                </a:cubicBezTo>
                <a:cubicBezTo>
                  <a:pt x="642189" y="119357"/>
                  <a:pt x="658921" y="108295"/>
                  <a:pt x="672028" y="110168"/>
                </a:cubicBezTo>
                <a:cubicBezTo>
                  <a:pt x="690205" y="112765"/>
                  <a:pt x="701155" y="132546"/>
                  <a:pt x="716096" y="143219"/>
                </a:cubicBezTo>
                <a:cubicBezTo>
                  <a:pt x="726870" y="150915"/>
                  <a:pt x="738129" y="157908"/>
                  <a:pt x="749146" y="165253"/>
                </a:cubicBezTo>
                <a:cubicBezTo>
                  <a:pt x="763835" y="187287"/>
                  <a:pt x="784840" y="206232"/>
                  <a:pt x="793214" y="231354"/>
                </a:cubicBezTo>
                <a:cubicBezTo>
                  <a:pt x="796886" y="242371"/>
                  <a:pt x="796977" y="255336"/>
                  <a:pt x="804231" y="264404"/>
                </a:cubicBezTo>
                <a:cubicBezTo>
                  <a:pt x="817695" y="281234"/>
                  <a:pt x="850373" y="292465"/>
                  <a:pt x="870332" y="297455"/>
                </a:cubicBezTo>
                <a:cubicBezTo>
                  <a:pt x="873895" y="298346"/>
                  <a:pt x="877677" y="297455"/>
                  <a:pt x="881349" y="297455"/>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orma libre 11"/>
          <p:cNvSpPr/>
          <p:nvPr/>
        </p:nvSpPr>
        <p:spPr>
          <a:xfrm>
            <a:off x="1552930" y="4135767"/>
            <a:ext cx="842929" cy="163393"/>
          </a:xfrm>
          <a:custGeom>
            <a:avLst/>
            <a:gdLst>
              <a:gd name="connsiteX0" fmla="*/ 0 w 842929"/>
              <a:gd name="connsiteY0" fmla="*/ 19585 h 163393"/>
              <a:gd name="connsiteX1" fmla="*/ 826265 w 842929"/>
              <a:gd name="connsiteY1" fmla="*/ 8568 h 163393"/>
              <a:gd name="connsiteX2" fmla="*/ 154236 w 842929"/>
              <a:gd name="connsiteY2" fmla="*/ 129753 h 163393"/>
              <a:gd name="connsiteX3" fmla="*/ 760164 w 842929"/>
              <a:gd name="connsiteY3" fmla="*/ 162804 h 163393"/>
              <a:gd name="connsiteX4" fmla="*/ 837282 w 842929"/>
              <a:gd name="connsiteY4" fmla="*/ 151787 h 163393"/>
              <a:gd name="connsiteX5" fmla="*/ 837282 w 842929"/>
              <a:gd name="connsiteY5" fmla="*/ 151787 h 16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2929" h="163393">
                <a:moveTo>
                  <a:pt x="0" y="19585"/>
                </a:moveTo>
                <a:cubicBezTo>
                  <a:pt x="400279" y="4896"/>
                  <a:pt x="800559" y="-9793"/>
                  <a:pt x="826265" y="8568"/>
                </a:cubicBezTo>
                <a:cubicBezTo>
                  <a:pt x="851971" y="26929"/>
                  <a:pt x="165253" y="104047"/>
                  <a:pt x="154236" y="129753"/>
                </a:cubicBezTo>
                <a:cubicBezTo>
                  <a:pt x="143219" y="155459"/>
                  <a:pt x="646323" y="159132"/>
                  <a:pt x="760164" y="162804"/>
                </a:cubicBezTo>
                <a:cubicBezTo>
                  <a:pt x="874005" y="166476"/>
                  <a:pt x="837282" y="151787"/>
                  <a:pt x="837282" y="151787"/>
                </a:cubicBezTo>
                <a:lnTo>
                  <a:pt x="837282" y="15178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Arco 13"/>
          <p:cNvSpPr/>
          <p:nvPr/>
        </p:nvSpPr>
        <p:spPr>
          <a:xfrm rot="19544496">
            <a:off x="1459620" y="5208974"/>
            <a:ext cx="1003685" cy="980728"/>
          </a:xfrm>
          <a:prstGeom prst="arc">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9" name="Forma libre 28"/>
          <p:cNvSpPr/>
          <p:nvPr/>
        </p:nvSpPr>
        <p:spPr>
          <a:xfrm>
            <a:off x="6353257" y="1421030"/>
            <a:ext cx="881349" cy="407624"/>
          </a:xfrm>
          <a:custGeom>
            <a:avLst/>
            <a:gdLst>
              <a:gd name="connsiteX0" fmla="*/ 0 w 881349"/>
              <a:gd name="connsiteY0" fmla="*/ 209320 h 407624"/>
              <a:gd name="connsiteX1" fmla="*/ 33050 w 881349"/>
              <a:gd name="connsiteY1" fmla="*/ 44067 h 407624"/>
              <a:gd name="connsiteX2" fmla="*/ 66101 w 881349"/>
              <a:gd name="connsiteY2" fmla="*/ 11017 h 407624"/>
              <a:gd name="connsiteX3" fmla="*/ 99151 w 881349"/>
              <a:gd name="connsiteY3" fmla="*/ 0 h 407624"/>
              <a:gd name="connsiteX4" fmla="*/ 209320 w 881349"/>
              <a:gd name="connsiteY4" fmla="*/ 55084 h 407624"/>
              <a:gd name="connsiteX5" fmla="*/ 242371 w 881349"/>
              <a:gd name="connsiteY5" fmla="*/ 77118 h 407624"/>
              <a:gd name="connsiteX6" fmla="*/ 275421 w 881349"/>
              <a:gd name="connsiteY6" fmla="*/ 99151 h 407624"/>
              <a:gd name="connsiteX7" fmla="*/ 319489 w 881349"/>
              <a:gd name="connsiteY7" fmla="*/ 198303 h 407624"/>
              <a:gd name="connsiteX8" fmla="*/ 330506 w 881349"/>
              <a:gd name="connsiteY8" fmla="*/ 231354 h 407624"/>
              <a:gd name="connsiteX9" fmla="*/ 341522 w 881349"/>
              <a:gd name="connsiteY9" fmla="*/ 264404 h 407624"/>
              <a:gd name="connsiteX10" fmla="*/ 396607 w 881349"/>
              <a:gd name="connsiteY10" fmla="*/ 330506 h 407624"/>
              <a:gd name="connsiteX11" fmla="*/ 440674 w 881349"/>
              <a:gd name="connsiteY11" fmla="*/ 385590 h 407624"/>
              <a:gd name="connsiteX12" fmla="*/ 506775 w 881349"/>
              <a:gd name="connsiteY12" fmla="*/ 407624 h 407624"/>
              <a:gd name="connsiteX13" fmla="*/ 561860 w 881349"/>
              <a:gd name="connsiteY13" fmla="*/ 396607 h 407624"/>
              <a:gd name="connsiteX14" fmla="*/ 594910 w 881349"/>
              <a:gd name="connsiteY14" fmla="*/ 385590 h 407624"/>
              <a:gd name="connsiteX15" fmla="*/ 616944 w 881349"/>
              <a:gd name="connsiteY15" fmla="*/ 319489 h 407624"/>
              <a:gd name="connsiteX16" fmla="*/ 627961 w 881349"/>
              <a:gd name="connsiteY16" fmla="*/ 286438 h 407624"/>
              <a:gd name="connsiteX17" fmla="*/ 638978 w 881349"/>
              <a:gd name="connsiteY17" fmla="*/ 132202 h 407624"/>
              <a:gd name="connsiteX18" fmla="*/ 672028 w 881349"/>
              <a:gd name="connsiteY18" fmla="*/ 110168 h 407624"/>
              <a:gd name="connsiteX19" fmla="*/ 716096 w 881349"/>
              <a:gd name="connsiteY19" fmla="*/ 143219 h 407624"/>
              <a:gd name="connsiteX20" fmla="*/ 749146 w 881349"/>
              <a:gd name="connsiteY20" fmla="*/ 165253 h 407624"/>
              <a:gd name="connsiteX21" fmla="*/ 793214 w 881349"/>
              <a:gd name="connsiteY21" fmla="*/ 231354 h 407624"/>
              <a:gd name="connsiteX22" fmla="*/ 804231 w 881349"/>
              <a:gd name="connsiteY22" fmla="*/ 264404 h 407624"/>
              <a:gd name="connsiteX23" fmla="*/ 870332 w 881349"/>
              <a:gd name="connsiteY23" fmla="*/ 297455 h 407624"/>
              <a:gd name="connsiteX24" fmla="*/ 881349 w 881349"/>
              <a:gd name="connsiteY24" fmla="*/ 297455 h 40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81349" h="407624">
                <a:moveTo>
                  <a:pt x="0" y="209320"/>
                </a:moveTo>
                <a:cubicBezTo>
                  <a:pt x="7796" y="115761"/>
                  <a:pt x="-12219" y="98390"/>
                  <a:pt x="33050" y="44067"/>
                </a:cubicBezTo>
                <a:cubicBezTo>
                  <a:pt x="43024" y="32098"/>
                  <a:pt x="53137" y="19659"/>
                  <a:pt x="66101" y="11017"/>
                </a:cubicBezTo>
                <a:cubicBezTo>
                  <a:pt x="75763" y="4576"/>
                  <a:pt x="88134" y="3672"/>
                  <a:pt x="99151" y="0"/>
                </a:cubicBezTo>
                <a:cubicBezTo>
                  <a:pt x="168909" y="17440"/>
                  <a:pt x="130621" y="2618"/>
                  <a:pt x="209320" y="55084"/>
                </a:cubicBezTo>
                <a:lnTo>
                  <a:pt x="242371" y="77118"/>
                </a:lnTo>
                <a:lnTo>
                  <a:pt x="275421" y="99151"/>
                </a:lnTo>
                <a:cubicBezTo>
                  <a:pt x="310338" y="151527"/>
                  <a:pt x="293268" y="119641"/>
                  <a:pt x="319489" y="198303"/>
                </a:cubicBezTo>
                <a:lnTo>
                  <a:pt x="330506" y="231354"/>
                </a:lnTo>
                <a:cubicBezTo>
                  <a:pt x="334178" y="242371"/>
                  <a:pt x="335081" y="254742"/>
                  <a:pt x="341522" y="264404"/>
                </a:cubicBezTo>
                <a:cubicBezTo>
                  <a:pt x="372198" y="310419"/>
                  <a:pt x="354193" y="288092"/>
                  <a:pt x="396607" y="330506"/>
                </a:cubicBezTo>
                <a:cubicBezTo>
                  <a:pt x="408553" y="366344"/>
                  <a:pt x="401676" y="368257"/>
                  <a:pt x="440674" y="385590"/>
                </a:cubicBezTo>
                <a:cubicBezTo>
                  <a:pt x="461898" y="395023"/>
                  <a:pt x="506775" y="407624"/>
                  <a:pt x="506775" y="407624"/>
                </a:cubicBezTo>
                <a:cubicBezTo>
                  <a:pt x="525137" y="403952"/>
                  <a:pt x="543694" y="401149"/>
                  <a:pt x="561860" y="396607"/>
                </a:cubicBezTo>
                <a:cubicBezTo>
                  <a:pt x="573126" y="393790"/>
                  <a:pt x="588160" y="395040"/>
                  <a:pt x="594910" y="385590"/>
                </a:cubicBezTo>
                <a:cubicBezTo>
                  <a:pt x="608410" y="366691"/>
                  <a:pt x="609599" y="341523"/>
                  <a:pt x="616944" y="319489"/>
                </a:cubicBezTo>
                <a:lnTo>
                  <a:pt x="627961" y="286438"/>
                </a:lnTo>
                <a:cubicBezTo>
                  <a:pt x="631633" y="235026"/>
                  <a:pt x="626477" y="182206"/>
                  <a:pt x="638978" y="132202"/>
                </a:cubicBezTo>
                <a:cubicBezTo>
                  <a:pt x="642189" y="119357"/>
                  <a:pt x="658921" y="108295"/>
                  <a:pt x="672028" y="110168"/>
                </a:cubicBezTo>
                <a:cubicBezTo>
                  <a:pt x="690205" y="112765"/>
                  <a:pt x="701155" y="132546"/>
                  <a:pt x="716096" y="143219"/>
                </a:cubicBezTo>
                <a:cubicBezTo>
                  <a:pt x="726870" y="150915"/>
                  <a:pt x="738129" y="157908"/>
                  <a:pt x="749146" y="165253"/>
                </a:cubicBezTo>
                <a:cubicBezTo>
                  <a:pt x="763835" y="187287"/>
                  <a:pt x="784840" y="206232"/>
                  <a:pt x="793214" y="231354"/>
                </a:cubicBezTo>
                <a:cubicBezTo>
                  <a:pt x="796886" y="242371"/>
                  <a:pt x="796977" y="255336"/>
                  <a:pt x="804231" y="264404"/>
                </a:cubicBezTo>
                <a:cubicBezTo>
                  <a:pt x="817695" y="281234"/>
                  <a:pt x="850373" y="292465"/>
                  <a:pt x="870332" y="297455"/>
                </a:cubicBezTo>
                <a:cubicBezTo>
                  <a:pt x="873895" y="298346"/>
                  <a:pt x="877677" y="297455"/>
                  <a:pt x="881349" y="297455"/>
                </a:cubicBezTo>
              </a:path>
            </a:pathLst>
          </a:cu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Forma libre 29"/>
          <p:cNvSpPr/>
          <p:nvPr/>
        </p:nvSpPr>
        <p:spPr>
          <a:xfrm>
            <a:off x="6404072" y="4063266"/>
            <a:ext cx="842929" cy="365023"/>
          </a:xfrm>
          <a:custGeom>
            <a:avLst/>
            <a:gdLst>
              <a:gd name="connsiteX0" fmla="*/ 0 w 842929"/>
              <a:gd name="connsiteY0" fmla="*/ 19585 h 163393"/>
              <a:gd name="connsiteX1" fmla="*/ 826265 w 842929"/>
              <a:gd name="connsiteY1" fmla="*/ 8568 h 163393"/>
              <a:gd name="connsiteX2" fmla="*/ 154236 w 842929"/>
              <a:gd name="connsiteY2" fmla="*/ 129753 h 163393"/>
              <a:gd name="connsiteX3" fmla="*/ 760164 w 842929"/>
              <a:gd name="connsiteY3" fmla="*/ 162804 h 163393"/>
              <a:gd name="connsiteX4" fmla="*/ 837282 w 842929"/>
              <a:gd name="connsiteY4" fmla="*/ 151787 h 163393"/>
              <a:gd name="connsiteX5" fmla="*/ 837282 w 842929"/>
              <a:gd name="connsiteY5" fmla="*/ 151787 h 16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2929" h="163393">
                <a:moveTo>
                  <a:pt x="0" y="19585"/>
                </a:moveTo>
                <a:cubicBezTo>
                  <a:pt x="400279" y="4896"/>
                  <a:pt x="800559" y="-9793"/>
                  <a:pt x="826265" y="8568"/>
                </a:cubicBezTo>
                <a:cubicBezTo>
                  <a:pt x="851971" y="26929"/>
                  <a:pt x="165253" y="104047"/>
                  <a:pt x="154236" y="129753"/>
                </a:cubicBezTo>
                <a:cubicBezTo>
                  <a:pt x="143219" y="155459"/>
                  <a:pt x="646323" y="159132"/>
                  <a:pt x="760164" y="162804"/>
                </a:cubicBezTo>
                <a:cubicBezTo>
                  <a:pt x="874005" y="166476"/>
                  <a:pt x="837282" y="151787"/>
                  <a:pt x="837282" y="151787"/>
                </a:cubicBezTo>
                <a:lnTo>
                  <a:pt x="837282" y="151787"/>
                </a:lnTo>
              </a:path>
            </a:pathLst>
          </a:cu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Arco 30"/>
          <p:cNvSpPr/>
          <p:nvPr/>
        </p:nvSpPr>
        <p:spPr>
          <a:xfrm rot="19544496">
            <a:off x="6184398" y="2732024"/>
            <a:ext cx="1003685" cy="980728"/>
          </a:xfrm>
          <a:prstGeom prst="arc">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2050" name="Picture 2" descr="Resultado de imagen para medallas obtenidas por mexico en las olimpiada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45400" y="4938741"/>
            <a:ext cx="2082260" cy="135085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a:xfrm>
            <a:off x="105858" y="6549876"/>
            <a:ext cx="3737072" cy="196131"/>
          </a:xfrm>
        </p:spPr>
        <p:txBody>
          <a:bodyPr/>
          <a:lstStyle/>
          <a:p>
            <a:r>
              <a:rPr lang="es-MX" dirty="0" smtClean="0"/>
              <a:t>Seminario de </a:t>
            </a:r>
            <a:r>
              <a:rPr lang="es-MX" sz="1000" dirty="0" smtClean="0"/>
              <a:t>Aplicación</a:t>
            </a:r>
            <a:r>
              <a:rPr lang="es-MX" dirty="0" smtClean="0"/>
              <a:t>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17</a:t>
            </a:fld>
            <a:endParaRPr lang="es-ES"/>
          </a:p>
        </p:txBody>
      </p:sp>
    </p:spTree>
    <p:extLst>
      <p:ext uri="{BB962C8B-B14F-4D97-AF65-F5344CB8AC3E}">
        <p14:creationId xmlns:p14="http://schemas.microsoft.com/office/powerpoint/2010/main" val="2077277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374768909"/>
              </p:ext>
            </p:extLst>
          </p:nvPr>
        </p:nvGraphicFramePr>
        <p:xfrm>
          <a:off x="827584" y="1340768"/>
          <a:ext cx="7704856" cy="4695952"/>
        </p:xfrm>
        <a:graphic>
          <a:graphicData uri="http://schemas.openxmlformats.org/drawingml/2006/table">
            <a:tbl>
              <a:tblPr firstRow="1" firstCol="1" bandRow="1">
                <a:tableStyleId>{5C22544A-7EE6-4342-B048-85BDC9FD1C3A}</a:tableStyleId>
              </a:tblPr>
              <a:tblGrid>
                <a:gridCol w="7704856"/>
              </a:tblGrid>
              <a:tr h="0">
                <a:tc>
                  <a:txBody>
                    <a:bodyPr/>
                    <a:lstStyle/>
                    <a:p>
                      <a:pPr>
                        <a:lnSpc>
                          <a:spcPct val="107000"/>
                        </a:lnSpc>
                        <a:spcAft>
                          <a:spcPts val="0"/>
                        </a:spcAft>
                      </a:pPr>
                      <a:r>
                        <a:rPr lang="es-MX" sz="1800" b="0" dirty="0">
                          <a:solidFill>
                            <a:schemeClr val="tx1"/>
                          </a:solidFill>
                          <a:effectLst/>
                        </a:rPr>
                        <a:t>¿Cuál es mi idea, inquietud, necesidad o duda?</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a:solidFill>
                            <a:schemeClr val="tx1"/>
                          </a:solidFill>
                          <a:effectLst/>
                        </a:rPr>
                        <a:t>¿Qué tipo de investigación haré? (cualitativa, cuantitativa, mixta)</a:t>
                      </a:r>
                      <a:endParaRPr lang="es-MX" sz="18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dirty="0">
                          <a:solidFill>
                            <a:schemeClr val="tx1"/>
                          </a:solidFill>
                          <a:effectLst/>
                        </a:rPr>
                        <a:t>¿Cuál es mi campo de estudio? (población, comunidad, Estado, País, institución)</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dirty="0">
                          <a:solidFill>
                            <a:schemeClr val="tx1"/>
                          </a:solidFill>
                          <a:effectLst/>
                        </a:rPr>
                        <a:t>¿Cuál es el objeto de estudio? (proceso, actividad, situación ambiental, social, económica)</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dirty="0">
                          <a:solidFill>
                            <a:schemeClr val="tx1"/>
                          </a:solidFill>
                          <a:effectLst/>
                        </a:rPr>
                        <a:t>¿Cuál es el estado de arte actual percibido del objeto de estudio? (brevemente describir el diagnóstico)</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dirty="0">
                          <a:solidFill>
                            <a:schemeClr val="tx1"/>
                          </a:solidFill>
                          <a:effectLst/>
                        </a:rPr>
                        <a:t>¿Cuál sería su estado de arte óptimo? (describir brevemente, desde un enfoque personal y profesional cómo debería ser el estado óptimo)</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dirty="0">
                          <a:solidFill>
                            <a:schemeClr val="tx1"/>
                          </a:solidFill>
                          <a:effectLst/>
                        </a:rPr>
                        <a:t>¿Cómo se puede llegar del estado de arte percibido al estado del arte óptimo?</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0" dirty="0">
                          <a:solidFill>
                            <a:schemeClr val="tx1"/>
                          </a:solidFill>
                          <a:effectLst/>
                        </a:rPr>
                        <a:t>¿Cuál será mi aportación para lograrlo?</a:t>
                      </a:r>
                      <a:endParaRPr lang="es-MX"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r h="0">
                <a:tc>
                  <a:txBody>
                    <a:bodyPr/>
                    <a:lstStyle/>
                    <a:p>
                      <a:pPr>
                        <a:lnSpc>
                          <a:spcPct val="107000"/>
                        </a:lnSpc>
                        <a:spcAft>
                          <a:spcPts val="0"/>
                        </a:spcAft>
                      </a:pPr>
                      <a:r>
                        <a:rPr lang="es-MX" sz="1800" b="1" dirty="0">
                          <a:solidFill>
                            <a:srgbClr val="FF0000"/>
                          </a:solidFill>
                          <a:effectLst/>
                        </a:rPr>
                        <a:t>¿Qué efecto tiene…?</a:t>
                      </a:r>
                    </a:p>
                    <a:p>
                      <a:pPr>
                        <a:lnSpc>
                          <a:spcPct val="107000"/>
                        </a:lnSpc>
                        <a:spcAft>
                          <a:spcPts val="0"/>
                        </a:spcAft>
                      </a:pPr>
                      <a:r>
                        <a:rPr lang="es-MX" sz="1800" b="1" dirty="0">
                          <a:solidFill>
                            <a:srgbClr val="FF0000"/>
                          </a:solidFill>
                          <a:effectLst/>
                        </a:rPr>
                        <a:t>¿En qué condiciones…?</a:t>
                      </a:r>
                    </a:p>
                    <a:p>
                      <a:pPr>
                        <a:lnSpc>
                          <a:spcPct val="107000"/>
                        </a:lnSpc>
                        <a:spcAft>
                          <a:spcPts val="0"/>
                        </a:spcAft>
                      </a:pPr>
                      <a:r>
                        <a:rPr lang="es-MX" sz="1800" b="1" dirty="0">
                          <a:solidFill>
                            <a:srgbClr val="FF0000"/>
                          </a:solidFill>
                          <a:effectLst/>
                        </a:rPr>
                        <a:t>¿Cuál es la probabilidad de</a:t>
                      </a:r>
                      <a:r>
                        <a:rPr lang="es-MX" sz="1800" b="1" dirty="0" smtClean="0">
                          <a:solidFill>
                            <a:srgbClr val="FF0000"/>
                          </a:solidFill>
                          <a:effectLst/>
                        </a:rPr>
                        <a:t>…?</a:t>
                      </a:r>
                      <a:endParaRPr lang="es-MX" sz="1800" b="1" dirty="0">
                        <a:solidFill>
                          <a:srgbClr val="FF0000"/>
                        </a:solidFill>
                        <a:effectLst/>
                      </a:endParaRPr>
                    </a:p>
                    <a:p>
                      <a:pPr>
                        <a:lnSpc>
                          <a:spcPct val="107000"/>
                        </a:lnSpc>
                        <a:spcAft>
                          <a:spcPts val="0"/>
                        </a:spcAft>
                      </a:pPr>
                      <a:r>
                        <a:rPr lang="es-MX" sz="1800" b="1" dirty="0">
                          <a:solidFill>
                            <a:srgbClr val="FF0000"/>
                          </a:solidFill>
                          <a:effectLst/>
                        </a:rPr>
                        <a:t>¿Cómo se relaciona..…con…..?</a:t>
                      </a:r>
                      <a:endParaRPr lang="es-MX"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60000"/>
                        <a:lumOff val="40000"/>
                      </a:schemeClr>
                    </a:solidFill>
                  </a:tcPr>
                </a:tc>
              </a:tr>
            </a:tbl>
          </a:graphicData>
        </a:graphic>
      </p:graphicFrame>
      <p:sp>
        <p:nvSpPr>
          <p:cNvPr id="3" name="Rectángulo 2"/>
          <p:cNvSpPr/>
          <p:nvPr/>
        </p:nvSpPr>
        <p:spPr>
          <a:xfrm>
            <a:off x="1043608" y="476672"/>
            <a:ext cx="7344816" cy="523220"/>
          </a:xfrm>
          <a:prstGeom prst="rect">
            <a:avLst/>
          </a:prstGeom>
        </p:spPr>
        <p:txBody>
          <a:bodyPr wrap="square">
            <a:spAutoFit/>
          </a:bodyPr>
          <a:lstStyle/>
          <a:p>
            <a:pPr algn="ctr">
              <a:buNone/>
            </a:pPr>
            <a:r>
              <a:rPr lang="es-MX" sz="2800" b="1" dirty="0" smtClean="0"/>
              <a:t>Planteamiento problema de investigación</a:t>
            </a:r>
            <a:endParaRPr lang="es-ES" sz="2800" dirty="0"/>
          </a:p>
        </p:txBody>
      </p:sp>
      <p:pic>
        <p:nvPicPr>
          <p:cNvPr id="1026" name="Picture 2" descr="http://losmercadosfinancieros.es/wp-content/uploads/14973332-dibujos-animados-explosion-auge-del-comic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4941168"/>
            <a:ext cx="1368152" cy="91324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pie de página 3"/>
          <p:cNvSpPr>
            <a:spLocks noGrp="1"/>
          </p:cNvSpPr>
          <p:nvPr>
            <p:ph type="ftr" sz="quarter" idx="11"/>
          </p:nvPr>
        </p:nvSpPr>
        <p:spPr>
          <a:xfrm>
            <a:off x="179512" y="6564304"/>
            <a:ext cx="3777208" cy="196131"/>
          </a:xfrm>
        </p:spPr>
        <p:txBody>
          <a:bodyPr/>
          <a:lstStyle/>
          <a:p>
            <a:r>
              <a:rPr lang="es-MX" sz="1000" dirty="0" smtClean="0"/>
              <a:t>Seminario de Aplicación Innovadora del Conocimiento I</a:t>
            </a:r>
            <a:endParaRPr lang="es-ES" sz="1000" dirty="0"/>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18</a:t>
            </a:fld>
            <a:endParaRPr lang="es-ES"/>
          </a:p>
        </p:txBody>
      </p:sp>
    </p:spTree>
    <p:extLst>
      <p:ext uri="{BB962C8B-B14F-4D97-AF65-F5344CB8AC3E}">
        <p14:creationId xmlns:p14="http://schemas.microsoft.com/office/powerpoint/2010/main" val="597499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35896" y="726612"/>
            <a:ext cx="1555682" cy="369332"/>
          </a:xfrm>
          <a:prstGeom prst="rect">
            <a:avLst/>
          </a:prstGeom>
        </p:spPr>
        <p:txBody>
          <a:bodyPr wrap="none">
            <a:spAutoFit/>
          </a:bodyPr>
          <a:lstStyle/>
          <a:p>
            <a:pPr algn="ctr">
              <a:buNone/>
            </a:pPr>
            <a:r>
              <a:rPr lang="es-MX" b="1" dirty="0" smtClean="0"/>
              <a:t>Justificación</a:t>
            </a:r>
            <a:endParaRPr lang="es-ES" dirty="0"/>
          </a:p>
        </p:txBody>
      </p:sp>
      <p:sp>
        <p:nvSpPr>
          <p:cNvPr id="6" name="Rectángulo 5"/>
          <p:cNvSpPr/>
          <p:nvPr/>
        </p:nvSpPr>
        <p:spPr>
          <a:xfrm>
            <a:off x="3995936" y="2462929"/>
            <a:ext cx="4608512" cy="3252172"/>
          </a:xfrm>
          <a:prstGeom prst="rect">
            <a:avLst/>
          </a:prstGeom>
        </p:spPr>
        <p:txBody>
          <a:bodyPr wrap="square">
            <a:spAutoFit/>
          </a:bodyPr>
          <a:lstStyle/>
          <a:p>
            <a:pPr marL="285750" indent="-285750">
              <a:lnSpc>
                <a:spcPct val="200000"/>
              </a:lnSpc>
              <a:spcAft>
                <a:spcPts val="800"/>
              </a:spcAft>
              <a:buFont typeface="Wingdings" panose="05000000000000000000" pitchFamily="2" charset="2"/>
              <a:buChar char="Ø"/>
            </a:pPr>
            <a:r>
              <a:rPr lang="es-MX" sz="3200" dirty="0" smtClean="0">
                <a:solidFill>
                  <a:srgbClr val="7030A0"/>
                </a:solidFill>
                <a:latin typeface="Gabriola" panose="04040605051002020D02" pitchFamily="82" charset="0"/>
                <a:ea typeface="Calibri" panose="020F0502020204030204" pitchFamily="34" charset="0"/>
                <a:cs typeface="Times New Roman" panose="02020603050405020304" pitchFamily="18" charset="0"/>
              </a:rPr>
              <a:t>Resolver </a:t>
            </a:r>
            <a:r>
              <a:rPr lang="es-MX" sz="3200" dirty="0">
                <a:solidFill>
                  <a:srgbClr val="7030A0"/>
                </a:solidFill>
                <a:latin typeface="Gabriola" panose="04040605051002020D02" pitchFamily="82" charset="0"/>
                <a:ea typeface="Calibri" panose="020F0502020204030204" pitchFamily="34" charset="0"/>
                <a:cs typeface="Times New Roman" panose="02020603050405020304" pitchFamily="18" charset="0"/>
              </a:rPr>
              <a:t>un problema</a:t>
            </a:r>
          </a:p>
          <a:p>
            <a:pPr marL="285750" indent="-285750">
              <a:lnSpc>
                <a:spcPct val="200000"/>
              </a:lnSpc>
              <a:spcAft>
                <a:spcPts val="800"/>
              </a:spcAft>
              <a:buFont typeface="Wingdings" panose="05000000000000000000" pitchFamily="2" charset="2"/>
              <a:buChar char="Ø"/>
            </a:pPr>
            <a:r>
              <a:rPr lang="es-MX" sz="3200" dirty="0">
                <a:solidFill>
                  <a:srgbClr val="7030A0"/>
                </a:solidFill>
                <a:latin typeface="Gabriola" panose="04040605051002020D02" pitchFamily="82" charset="0"/>
                <a:ea typeface="Calibri" panose="020F0502020204030204" pitchFamily="34" charset="0"/>
                <a:cs typeface="Times New Roman" panose="02020603050405020304" pitchFamily="18" charset="0"/>
              </a:rPr>
              <a:t>Formular una teoría</a:t>
            </a:r>
          </a:p>
          <a:p>
            <a:pPr marL="285750" indent="-285750">
              <a:lnSpc>
                <a:spcPct val="200000"/>
              </a:lnSpc>
              <a:spcAft>
                <a:spcPts val="800"/>
              </a:spcAft>
              <a:buFont typeface="Wingdings" panose="05000000000000000000" pitchFamily="2" charset="2"/>
              <a:buChar char="Ø"/>
            </a:pPr>
            <a:r>
              <a:rPr lang="es-MX" sz="3200" dirty="0">
                <a:solidFill>
                  <a:srgbClr val="7030A0"/>
                </a:solidFill>
                <a:latin typeface="Gabriola" panose="04040605051002020D02" pitchFamily="82" charset="0"/>
                <a:ea typeface="Calibri" panose="020F0502020204030204" pitchFamily="34" charset="0"/>
                <a:cs typeface="Times New Roman" panose="02020603050405020304" pitchFamily="18" charset="0"/>
              </a:rPr>
              <a:t>Generar nuevas inquietudes</a:t>
            </a:r>
            <a:endParaRPr lang="es-MX" sz="3200" dirty="0">
              <a:solidFill>
                <a:srgbClr val="7030A0"/>
              </a:solidFill>
              <a:effectLst/>
              <a:latin typeface="Gabriola" panose="04040605051002020D02" pitchFamily="82" charset="0"/>
              <a:ea typeface="Calibri" panose="020F0502020204030204" pitchFamily="34" charset="0"/>
              <a:cs typeface="Times New Roman" panose="02020603050405020304" pitchFamily="18" charset="0"/>
            </a:endParaRPr>
          </a:p>
        </p:txBody>
      </p:sp>
      <p:sp>
        <p:nvSpPr>
          <p:cNvPr id="7" name="Rectángulo 6"/>
          <p:cNvSpPr/>
          <p:nvPr/>
        </p:nvSpPr>
        <p:spPr>
          <a:xfrm>
            <a:off x="899592" y="1484784"/>
            <a:ext cx="7560840" cy="619272"/>
          </a:xfrm>
          <a:prstGeom prst="rect">
            <a:avLst/>
          </a:prstGeom>
        </p:spPr>
        <p:txBody>
          <a:bodyPr wrap="square">
            <a:spAutoFit/>
          </a:bodyPr>
          <a:lstStyle/>
          <a:p>
            <a:pPr>
              <a:lnSpc>
                <a:spcPct val="107000"/>
              </a:lnSpc>
              <a:spcAft>
                <a:spcPts val="800"/>
              </a:spcAft>
            </a:pPr>
            <a:r>
              <a:rPr lang="es-MX" sz="3200" dirty="0">
                <a:solidFill>
                  <a:srgbClr val="7030A0"/>
                </a:solidFill>
                <a:latin typeface="Gabriola" panose="04040605051002020D02" pitchFamily="82" charset="0"/>
                <a:ea typeface="Calibri" panose="020F0502020204030204" pitchFamily="34" charset="0"/>
                <a:cs typeface="Times New Roman" panose="02020603050405020304" pitchFamily="18" charset="0"/>
              </a:rPr>
              <a:t>Criterios para evaluar la </a:t>
            </a:r>
            <a:r>
              <a:rPr lang="es-MX" sz="3200" dirty="0">
                <a:solidFill>
                  <a:srgbClr val="FF0000"/>
                </a:solidFill>
                <a:latin typeface="Gabriola" panose="04040605051002020D02" pitchFamily="82" charset="0"/>
                <a:ea typeface="Calibri" panose="020F0502020204030204" pitchFamily="34" charset="0"/>
                <a:cs typeface="Times New Roman" panose="02020603050405020304" pitchFamily="18" charset="0"/>
              </a:rPr>
              <a:t>importancia</a:t>
            </a:r>
            <a:r>
              <a:rPr lang="es-MX" sz="3200" dirty="0">
                <a:solidFill>
                  <a:srgbClr val="7030A0"/>
                </a:solidFill>
                <a:latin typeface="Gabriola" panose="04040605051002020D02" pitchFamily="82" charset="0"/>
                <a:ea typeface="Calibri" panose="020F0502020204030204" pitchFamily="34" charset="0"/>
                <a:cs typeface="Times New Roman" panose="02020603050405020304" pitchFamily="18" charset="0"/>
              </a:rPr>
              <a:t> de una investigación:</a:t>
            </a:r>
          </a:p>
        </p:txBody>
      </p:sp>
      <p:pic>
        <p:nvPicPr>
          <p:cNvPr id="3" name="Imagen 2"/>
          <p:cNvPicPr>
            <a:picLocks noChangeAspect="1"/>
          </p:cNvPicPr>
          <p:nvPr/>
        </p:nvPicPr>
        <p:blipFill>
          <a:blip r:embed="rId2"/>
          <a:stretch>
            <a:fillRect/>
          </a:stretch>
        </p:blipFill>
        <p:spPr>
          <a:xfrm>
            <a:off x="755576" y="2996952"/>
            <a:ext cx="2088232" cy="2111695"/>
          </a:xfrm>
          <a:prstGeom prst="rect">
            <a:avLst/>
          </a:prstGeom>
        </p:spPr>
      </p:pic>
      <p:sp>
        <p:nvSpPr>
          <p:cNvPr id="4" name="Marcador de pie de página 3"/>
          <p:cNvSpPr>
            <a:spLocks noGrp="1"/>
          </p:cNvSpPr>
          <p:nvPr>
            <p:ph type="ftr" sz="quarter" idx="11"/>
          </p:nvPr>
        </p:nvSpPr>
        <p:spPr>
          <a:xfrm>
            <a:off x="179512" y="6623409"/>
            <a:ext cx="3705200" cy="196131"/>
          </a:xfrm>
        </p:spPr>
        <p:txBody>
          <a:bodyPr/>
          <a:lstStyle/>
          <a:p>
            <a:r>
              <a:rPr lang="es-MX" sz="1000" dirty="0" smtClean="0"/>
              <a:t>Seminario de Aplicación Innovadora del Conocimiento I</a:t>
            </a:r>
            <a:endParaRPr lang="es-ES" sz="1000" dirty="0"/>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19</a:t>
            </a:fld>
            <a:endParaRPr lang="es-ES"/>
          </a:p>
        </p:txBody>
      </p:sp>
    </p:spTree>
    <p:extLst>
      <p:ext uri="{BB962C8B-B14F-4D97-AF65-F5344CB8AC3E}">
        <p14:creationId xmlns:p14="http://schemas.microsoft.com/office/powerpoint/2010/main" val="2203084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923928" y="908720"/>
            <a:ext cx="1386731" cy="400110"/>
          </a:xfrm>
          <a:prstGeom prst="rect">
            <a:avLst/>
          </a:prstGeom>
          <a:noFill/>
        </p:spPr>
        <p:txBody>
          <a:bodyPr wrap="square" rtlCol="0">
            <a:spAutoFit/>
          </a:bodyPr>
          <a:lstStyle/>
          <a:p>
            <a:r>
              <a:rPr lang="es-MX" sz="2000" dirty="0" smtClean="0"/>
              <a:t>Contenido</a:t>
            </a:r>
            <a:endParaRPr lang="es-MX" sz="2000" dirty="0"/>
          </a:p>
        </p:txBody>
      </p:sp>
      <p:sp>
        <p:nvSpPr>
          <p:cNvPr id="3" name="CuadroTexto 2"/>
          <p:cNvSpPr txBox="1"/>
          <p:nvPr/>
        </p:nvSpPr>
        <p:spPr>
          <a:xfrm>
            <a:off x="1259632" y="1844824"/>
            <a:ext cx="7344816" cy="3539430"/>
          </a:xfrm>
          <a:prstGeom prst="rect">
            <a:avLst/>
          </a:prstGeom>
          <a:noFill/>
        </p:spPr>
        <p:txBody>
          <a:bodyPr wrap="square" rtlCol="0">
            <a:spAutoFit/>
          </a:bodyPr>
          <a:lstStyle/>
          <a:p>
            <a:pPr marL="342900" indent="-342900">
              <a:buAutoNum type="arabicPeriod"/>
            </a:pPr>
            <a:r>
              <a:rPr lang="es-MX" sz="1600" dirty="0" smtClean="0"/>
              <a:t>Objetivo del Seminario de aplicación Innovadora del Conocimiento</a:t>
            </a:r>
          </a:p>
          <a:p>
            <a:pPr marL="342900" indent="-342900">
              <a:buAutoNum type="arabicPeriod"/>
            </a:pPr>
            <a:r>
              <a:rPr lang="es-MX" sz="1600" dirty="0" smtClean="0"/>
              <a:t>Contenido de la Unidad</a:t>
            </a:r>
          </a:p>
          <a:p>
            <a:pPr marL="342900" indent="-342900">
              <a:buAutoNum type="arabicPeriod"/>
            </a:pPr>
            <a:r>
              <a:rPr lang="es-MX" sz="1600" dirty="0" smtClean="0"/>
              <a:t>¿Qué es la investigación?</a:t>
            </a:r>
          </a:p>
          <a:p>
            <a:pPr marL="342900" indent="-342900">
              <a:buAutoNum type="arabicPeriod"/>
            </a:pPr>
            <a:r>
              <a:rPr lang="es-MX" sz="1600" dirty="0" smtClean="0"/>
              <a:t>Enfoques de la investigación</a:t>
            </a:r>
          </a:p>
          <a:p>
            <a:pPr marL="342900" indent="-342900">
              <a:buFontTx/>
              <a:buAutoNum type="arabicPeriod"/>
            </a:pPr>
            <a:r>
              <a:rPr lang="es-MX" sz="1600" dirty="0"/>
              <a:t>Y ¿qué dice la legislación que debo hacer?</a:t>
            </a:r>
          </a:p>
          <a:p>
            <a:pPr marL="342900" indent="-342900">
              <a:buFontTx/>
              <a:buAutoNum type="arabicPeriod"/>
            </a:pPr>
            <a:r>
              <a:rPr lang="es-MX" sz="1600" dirty="0"/>
              <a:t>Estructura del proyecto</a:t>
            </a:r>
          </a:p>
          <a:p>
            <a:pPr marL="342900" indent="-342900">
              <a:buAutoNum type="arabicPeriod"/>
            </a:pPr>
            <a:r>
              <a:rPr lang="es-MX" sz="1600" dirty="0"/>
              <a:t>Consideraciones </a:t>
            </a:r>
            <a:r>
              <a:rPr lang="es-MX" sz="1600" dirty="0" smtClean="0"/>
              <a:t>relevantes</a:t>
            </a:r>
          </a:p>
          <a:p>
            <a:pPr marL="342900" indent="-342900">
              <a:buFontTx/>
              <a:buAutoNum type="arabicPeriod"/>
            </a:pPr>
            <a:r>
              <a:rPr lang="es-MX" sz="1600" dirty="0" smtClean="0"/>
              <a:t>El problema</a:t>
            </a:r>
          </a:p>
          <a:p>
            <a:pPr marL="342900" indent="-342900">
              <a:buFontTx/>
              <a:buAutoNum type="arabicPeriod"/>
            </a:pPr>
            <a:r>
              <a:rPr lang="es-MX" sz="1600" dirty="0"/>
              <a:t>Justificación</a:t>
            </a:r>
            <a:endParaRPr lang="es-ES" sz="1600" dirty="0"/>
          </a:p>
          <a:p>
            <a:pPr marL="342900" indent="-342900">
              <a:buFontTx/>
              <a:buAutoNum type="arabicPeriod"/>
            </a:pPr>
            <a:r>
              <a:rPr lang="es-MX" sz="1600" dirty="0"/>
              <a:t>Objetivo</a:t>
            </a:r>
            <a:endParaRPr lang="es-ES" sz="1600" dirty="0"/>
          </a:p>
          <a:p>
            <a:pPr marL="342900" indent="-342900">
              <a:buAutoNum type="arabicPeriod"/>
            </a:pPr>
            <a:r>
              <a:rPr lang="es-MX" sz="1600" dirty="0" smtClean="0"/>
              <a:t>Marco Teórico</a:t>
            </a:r>
          </a:p>
          <a:p>
            <a:pPr marL="342900" indent="-342900">
              <a:buAutoNum type="arabicPeriod"/>
            </a:pPr>
            <a:r>
              <a:rPr lang="es-MX" sz="1600" dirty="0" smtClean="0"/>
              <a:t>Ejemplo integral</a:t>
            </a:r>
          </a:p>
          <a:p>
            <a:pPr marL="342900" indent="-342900">
              <a:buAutoNum type="arabicPeriod"/>
            </a:pPr>
            <a:r>
              <a:rPr lang="es-MX" sz="1600" dirty="0" smtClean="0"/>
              <a:t>Mapa conceptual</a:t>
            </a:r>
          </a:p>
          <a:p>
            <a:pPr marL="342900" indent="-342900">
              <a:buAutoNum type="arabicPeriod"/>
            </a:pPr>
            <a:r>
              <a:rPr lang="es-MX" sz="1600" dirty="0" smtClean="0"/>
              <a:t>Bibliografía</a:t>
            </a:r>
            <a:endParaRPr lang="es-MX" sz="1600" dirty="0"/>
          </a:p>
        </p:txBody>
      </p:sp>
      <p:sp>
        <p:nvSpPr>
          <p:cNvPr id="4" name="Marcador de pie de página 3"/>
          <p:cNvSpPr>
            <a:spLocks noGrp="1"/>
          </p:cNvSpPr>
          <p:nvPr>
            <p:ph type="ftr" sz="quarter" idx="11"/>
          </p:nvPr>
        </p:nvSpPr>
        <p:spPr>
          <a:xfrm>
            <a:off x="107504" y="6538912"/>
            <a:ext cx="3031976" cy="225049"/>
          </a:xfrm>
        </p:spPr>
        <p:txBody>
          <a:bodyPr/>
          <a:lstStyle/>
          <a:p>
            <a:r>
              <a:rPr lang="es-MX" sz="1000" dirty="0" smtClean="0">
                <a:latin typeface="+mj-lt"/>
              </a:rPr>
              <a:t>Seminario de Aplicación Innovadora del Conocimiento I</a:t>
            </a:r>
            <a:endParaRPr lang="es-ES" sz="1000" dirty="0">
              <a:latin typeface="+mj-lt"/>
            </a:endParaRPr>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2</a:t>
            </a:fld>
            <a:endParaRPr lang="es-ES"/>
          </a:p>
        </p:txBody>
      </p:sp>
    </p:spTree>
    <p:extLst>
      <p:ext uri="{BB962C8B-B14F-4D97-AF65-F5344CB8AC3E}">
        <p14:creationId xmlns:p14="http://schemas.microsoft.com/office/powerpoint/2010/main" val="2698637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66283" y="251010"/>
            <a:ext cx="1555682" cy="369332"/>
          </a:xfrm>
          <a:prstGeom prst="rect">
            <a:avLst/>
          </a:prstGeom>
        </p:spPr>
        <p:txBody>
          <a:bodyPr wrap="none">
            <a:spAutoFit/>
          </a:bodyPr>
          <a:lstStyle/>
          <a:p>
            <a:pPr algn="ctr">
              <a:buNone/>
            </a:pPr>
            <a:r>
              <a:rPr lang="es-MX" b="1" dirty="0" smtClean="0"/>
              <a:t>Justificación</a:t>
            </a:r>
            <a:endParaRPr lang="es-ES" dirty="0"/>
          </a:p>
        </p:txBody>
      </p:sp>
      <p:sp>
        <p:nvSpPr>
          <p:cNvPr id="4" name="CuadroTexto 3"/>
          <p:cNvSpPr txBox="1"/>
          <p:nvPr/>
        </p:nvSpPr>
        <p:spPr>
          <a:xfrm>
            <a:off x="2267744" y="982840"/>
            <a:ext cx="439248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dirty="0" smtClean="0">
                <a:solidFill>
                  <a:schemeClr val="tx1"/>
                </a:solidFill>
              </a:rPr>
              <a:t>Criterios que justifican una investigación:</a:t>
            </a:r>
            <a:endParaRPr lang="es-MX" dirty="0">
              <a:solidFill>
                <a:schemeClr val="tx1"/>
              </a:solidFill>
            </a:endParaRPr>
          </a:p>
        </p:txBody>
      </p:sp>
      <p:sp>
        <p:nvSpPr>
          <p:cNvPr id="5" name="Rectángulo 4"/>
          <p:cNvSpPr/>
          <p:nvPr/>
        </p:nvSpPr>
        <p:spPr>
          <a:xfrm>
            <a:off x="522600" y="2114136"/>
            <a:ext cx="4121524" cy="672428"/>
          </a:xfrm>
          <a:prstGeom prst="rect">
            <a:avLst/>
          </a:prstGeom>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nSpc>
                <a:spcPct val="107000"/>
              </a:lnSpc>
              <a:spcAft>
                <a:spcPts val="800"/>
              </a:spcAft>
            </a:pPr>
            <a:r>
              <a:rPr lang="es-MX" b="1" i="1" dirty="0" smtClean="0">
                <a:latin typeface="Calibri" panose="020F0502020204030204" pitchFamily="34" charset="0"/>
                <a:ea typeface="Calibri" panose="020F0502020204030204" pitchFamily="34" charset="0"/>
                <a:cs typeface="Times New Roman" panose="02020603050405020304" pitchFamily="18" charset="0"/>
              </a:rPr>
              <a:t>Conveniencia</a:t>
            </a:r>
            <a:endParaRPr lang="es-MX"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smtClean="0">
                <a:latin typeface="Calibri" panose="020F0502020204030204" pitchFamily="34" charset="0"/>
                <a:ea typeface="Calibri" panose="020F0502020204030204" pitchFamily="34" charset="0"/>
                <a:cs typeface="Times New Roman" panose="02020603050405020304" pitchFamily="18" charset="0"/>
              </a:rPr>
              <a:t>¿Qué tan conveniente es la investigación?; esto es, ¿para qué sirve?</a:t>
            </a:r>
            <a:endParaRPr lang="es-MX" sz="1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4478988" y="5073779"/>
            <a:ext cx="4121524" cy="853567"/>
          </a:xfrm>
          <a:prstGeom prst="rect">
            <a:avLst/>
          </a:prstGeom>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Relevancia </a:t>
            </a:r>
            <a:r>
              <a:rPr lang="es-MX" b="1" i="1" dirty="0" smtClean="0">
                <a:latin typeface="Calibri" panose="020F0502020204030204" pitchFamily="34" charset="0"/>
                <a:ea typeface="Calibri" panose="020F0502020204030204" pitchFamily="34" charset="0"/>
                <a:cs typeface="Times New Roman" panose="02020603050405020304" pitchFamily="18" charset="0"/>
              </a:rPr>
              <a:t>social</a:t>
            </a:r>
            <a:endParaRPr lang="es-MX"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smtClean="0">
                <a:latin typeface="Calibri" panose="020F0502020204030204" pitchFamily="34" charset="0"/>
                <a:ea typeface="Calibri" panose="020F0502020204030204" pitchFamily="34" charset="0"/>
                <a:cs typeface="Times New Roman" panose="02020603050405020304" pitchFamily="18" charset="0"/>
              </a:rPr>
              <a:t>¿</a:t>
            </a:r>
            <a:r>
              <a:rPr lang="es-MX" sz="1100" dirty="0">
                <a:latin typeface="Calibri" panose="020F0502020204030204" pitchFamily="34" charset="0"/>
                <a:ea typeface="Calibri" panose="020F0502020204030204" pitchFamily="34" charset="0"/>
                <a:cs typeface="Times New Roman" panose="02020603050405020304" pitchFamily="18" charset="0"/>
              </a:rPr>
              <a:t>Cuál es su trascendencia para la sociedad?, ¿quiénes se beneficiarán con los resultados?, ¿de qué modo? </a:t>
            </a:r>
          </a:p>
        </p:txBody>
      </p:sp>
      <p:sp>
        <p:nvSpPr>
          <p:cNvPr id="7" name="Rectángulo 6"/>
          <p:cNvSpPr/>
          <p:nvPr/>
        </p:nvSpPr>
        <p:spPr>
          <a:xfrm>
            <a:off x="2381522" y="3503388"/>
            <a:ext cx="4121524" cy="853567"/>
          </a:xfrm>
          <a:prstGeom prst="rect">
            <a:avLst/>
          </a:prstGeom>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Implicaciones </a:t>
            </a:r>
            <a:r>
              <a:rPr lang="es-MX" b="1" i="1" dirty="0" smtClean="0">
                <a:latin typeface="Calibri" panose="020F0502020204030204" pitchFamily="34" charset="0"/>
                <a:ea typeface="Calibri" panose="020F0502020204030204" pitchFamily="34" charset="0"/>
                <a:cs typeface="Times New Roman" panose="02020603050405020304" pitchFamily="18" charset="0"/>
              </a:rPr>
              <a:t>prácticas</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smtClean="0">
                <a:latin typeface="Calibri" panose="020F0502020204030204" pitchFamily="34" charset="0"/>
                <a:ea typeface="Calibri" panose="020F0502020204030204" pitchFamily="34" charset="0"/>
                <a:cs typeface="Times New Roman" panose="02020603050405020304" pitchFamily="18" charset="0"/>
              </a:rPr>
              <a:t>¿</a:t>
            </a:r>
            <a:r>
              <a:rPr lang="es-MX" sz="1100" dirty="0">
                <a:latin typeface="Calibri" panose="020F0502020204030204" pitchFamily="34" charset="0"/>
                <a:ea typeface="Calibri" panose="020F0502020204030204" pitchFamily="34" charset="0"/>
                <a:cs typeface="Times New Roman" panose="02020603050405020304" pitchFamily="18" charset="0"/>
              </a:rPr>
              <a:t>Ayudará a resolver algún problema real?, ¿tiene implicaciones trascendentales para una amplia gama de problemas prácticos?</a:t>
            </a:r>
          </a:p>
        </p:txBody>
      </p:sp>
      <p:pic>
        <p:nvPicPr>
          <p:cNvPr id="8" name="Imagen 7"/>
          <p:cNvPicPr>
            <a:picLocks noChangeAspect="1"/>
          </p:cNvPicPr>
          <p:nvPr/>
        </p:nvPicPr>
        <p:blipFill>
          <a:blip r:embed="rId3"/>
          <a:stretch>
            <a:fillRect/>
          </a:stretch>
        </p:blipFill>
        <p:spPr>
          <a:xfrm>
            <a:off x="5838510" y="1672227"/>
            <a:ext cx="821722" cy="1106164"/>
          </a:xfrm>
          <a:prstGeom prst="rect">
            <a:avLst/>
          </a:prstGeom>
        </p:spPr>
      </p:pic>
      <p:pic>
        <p:nvPicPr>
          <p:cNvPr id="9" name="Imagen 8"/>
          <p:cNvPicPr>
            <a:picLocks noChangeAspect="1"/>
          </p:cNvPicPr>
          <p:nvPr/>
        </p:nvPicPr>
        <p:blipFill>
          <a:blip r:embed="rId4"/>
          <a:stretch>
            <a:fillRect/>
          </a:stretch>
        </p:blipFill>
        <p:spPr>
          <a:xfrm>
            <a:off x="899592" y="4708206"/>
            <a:ext cx="2217550" cy="1584712"/>
          </a:xfrm>
          <a:prstGeom prst="rect">
            <a:avLst/>
          </a:prstGeom>
        </p:spPr>
      </p:pic>
      <p:pic>
        <p:nvPicPr>
          <p:cNvPr id="10" name="Imagen 9"/>
          <p:cNvPicPr>
            <a:picLocks noChangeAspect="1"/>
          </p:cNvPicPr>
          <p:nvPr/>
        </p:nvPicPr>
        <p:blipFill>
          <a:blip r:embed="rId5"/>
          <a:stretch>
            <a:fillRect/>
          </a:stretch>
        </p:blipFill>
        <p:spPr>
          <a:xfrm>
            <a:off x="7380312" y="3338552"/>
            <a:ext cx="1019066" cy="1152210"/>
          </a:xfrm>
          <a:prstGeom prst="rect">
            <a:avLst/>
          </a:prstGeom>
        </p:spPr>
      </p:pic>
      <p:sp>
        <p:nvSpPr>
          <p:cNvPr id="3" name="Marcador de pie de página 2"/>
          <p:cNvSpPr>
            <a:spLocks noGrp="1"/>
          </p:cNvSpPr>
          <p:nvPr>
            <p:ph type="ftr" sz="quarter" idx="11"/>
          </p:nvPr>
        </p:nvSpPr>
        <p:spPr>
          <a:xfrm>
            <a:off x="251520" y="6538912"/>
            <a:ext cx="3752056" cy="213304"/>
          </a:xfrm>
        </p:spPr>
        <p:txBody>
          <a:bodyPr/>
          <a:lstStyle/>
          <a:p>
            <a:r>
              <a:rPr lang="es-MX" sz="1000" dirty="0" smtClean="0"/>
              <a:t>Seminario de Aplicación Innovadora del Conocimiento I</a:t>
            </a:r>
            <a:endParaRPr lang="es-ES" sz="1000" dirty="0"/>
          </a:p>
        </p:txBody>
      </p:sp>
      <p:sp>
        <p:nvSpPr>
          <p:cNvPr id="11" name="Marcador de número de diapositiva 10"/>
          <p:cNvSpPr>
            <a:spLocks noGrp="1"/>
          </p:cNvSpPr>
          <p:nvPr>
            <p:ph type="sldNum" sz="quarter" idx="12"/>
          </p:nvPr>
        </p:nvSpPr>
        <p:spPr/>
        <p:txBody>
          <a:bodyPr/>
          <a:lstStyle/>
          <a:p>
            <a:fld id="{CBA19A67-F30A-4DBB-86C3-FF283128C356}" type="slidenum">
              <a:rPr lang="es-ES" smtClean="0"/>
              <a:pPr/>
              <a:t>20</a:t>
            </a:fld>
            <a:endParaRPr lang="es-ES"/>
          </a:p>
        </p:txBody>
      </p:sp>
    </p:spTree>
    <p:extLst>
      <p:ext uri="{BB962C8B-B14F-4D97-AF65-F5344CB8AC3E}">
        <p14:creationId xmlns:p14="http://schemas.microsoft.com/office/powerpoint/2010/main" val="373000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70734" y="218074"/>
            <a:ext cx="1555682" cy="369332"/>
          </a:xfrm>
          <a:prstGeom prst="rect">
            <a:avLst/>
          </a:prstGeom>
        </p:spPr>
        <p:txBody>
          <a:bodyPr wrap="none">
            <a:spAutoFit/>
          </a:bodyPr>
          <a:lstStyle/>
          <a:p>
            <a:pPr algn="ctr">
              <a:buNone/>
            </a:pPr>
            <a:r>
              <a:rPr lang="es-MX" b="1" dirty="0" smtClean="0"/>
              <a:t>Justificación</a:t>
            </a:r>
            <a:endParaRPr lang="es-ES" dirty="0"/>
          </a:p>
        </p:txBody>
      </p:sp>
      <p:sp>
        <p:nvSpPr>
          <p:cNvPr id="4" name="CuadroTexto 3"/>
          <p:cNvSpPr txBox="1"/>
          <p:nvPr/>
        </p:nvSpPr>
        <p:spPr>
          <a:xfrm>
            <a:off x="2452331" y="1017274"/>
            <a:ext cx="439248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smtClean="0">
                <a:solidFill>
                  <a:schemeClr val="tx1"/>
                </a:solidFill>
              </a:rPr>
              <a:t>Criterios que justifican una investigación:</a:t>
            </a:r>
            <a:endParaRPr lang="es-MX" dirty="0">
              <a:solidFill>
                <a:schemeClr val="tx1"/>
              </a:solidFill>
            </a:endParaRPr>
          </a:p>
        </p:txBody>
      </p:sp>
      <p:sp>
        <p:nvSpPr>
          <p:cNvPr id="6" name="Rectángulo 5"/>
          <p:cNvSpPr/>
          <p:nvPr/>
        </p:nvSpPr>
        <p:spPr>
          <a:xfrm>
            <a:off x="395536" y="2410829"/>
            <a:ext cx="6449283" cy="1578124"/>
          </a:xfrm>
          <a:prstGeom prst="rect">
            <a:avLst/>
          </a:prstGeom>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ctr">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Valor teórico</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100" dirty="0">
                <a:latin typeface="Calibri" panose="020F0502020204030204" pitchFamily="34" charset="0"/>
                <a:ea typeface="Calibri" panose="020F0502020204030204" pitchFamily="34" charset="0"/>
                <a:cs typeface="Times New Roman" panose="02020603050405020304" pitchFamily="18" charset="0"/>
              </a:rPr>
              <a:t>¿Se llenará algún vacío de conocimiento?, ¿se podrán generalizar los resultados a principios más amplios?, ¿la información que se obtenga puede servir para revisar, desarrollar o apoyar una teoría?, ¿se podrá conocer en mayor medida el comportamiento de una o diversas variables o la relación entre ellas?, ¿se ofrece la posibilidad de una exploración fructífera de algún fenómeno o ambiente?, ¿qué se espera saber con los resultados que no se sabía antes?, ¿se pueden sugerir ideas , recomendaciones o hipótesis para futuros estudios?</a:t>
            </a:r>
          </a:p>
        </p:txBody>
      </p:sp>
      <p:sp>
        <p:nvSpPr>
          <p:cNvPr id="7" name="Rectángulo 6"/>
          <p:cNvSpPr/>
          <p:nvPr/>
        </p:nvSpPr>
        <p:spPr>
          <a:xfrm>
            <a:off x="2452332" y="4797152"/>
            <a:ext cx="6272630" cy="1331070"/>
          </a:xfrm>
          <a:prstGeom prst="rect">
            <a:avLst/>
          </a:prstGeom>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ctr">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Utilidad metodológica</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100" dirty="0">
                <a:latin typeface="Calibri" panose="020F0502020204030204" pitchFamily="34" charset="0"/>
                <a:ea typeface="Calibri" panose="020F0502020204030204" pitchFamily="34" charset="0"/>
                <a:cs typeface="Times New Roman" panose="02020603050405020304" pitchFamily="18" charset="0"/>
              </a:rPr>
              <a:t>La investigación puede ayudar a crear un nuevo instrumento para recolectar o analizar datos?, ¿contribuye a la definición de un concepto, variable o relación entre variables?, ¿puede lograrse con ella mejoras en la forma de experimentar con una o más variables?, ¿sugiere cómo estudiar más adecuadamente el problema?</a:t>
            </a:r>
          </a:p>
        </p:txBody>
      </p:sp>
      <p:sp>
        <p:nvSpPr>
          <p:cNvPr id="3" name="Marcador de pie de página 2"/>
          <p:cNvSpPr>
            <a:spLocks noGrp="1"/>
          </p:cNvSpPr>
          <p:nvPr>
            <p:ph type="ftr" sz="quarter" idx="11"/>
          </p:nvPr>
        </p:nvSpPr>
        <p:spPr>
          <a:xfrm>
            <a:off x="179512" y="6525347"/>
            <a:ext cx="3752056" cy="268139"/>
          </a:xfrm>
        </p:spPr>
        <p:txBody>
          <a:bodyPr/>
          <a:lstStyle/>
          <a:p>
            <a:r>
              <a:rPr lang="es-MX" dirty="0" smtClean="0"/>
              <a:t>Seminario de Aplicación Innovadora del Conocimiento I</a:t>
            </a:r>
            <a:endParaRPr lang="es-ES" dirty="0"/>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21</a:t>
            </a:fld>
            <a:endParaRPr lang="es-ES"/>
          </a:p>
        </p:txBody>
      </p:sp>
    </p:spTree>
    <p:extLst>
      <p:ext uri="{BB962C8B-B14F-4D97-AF65-F5344CB8AC3E}">
        <p14:creationId xmlns:p14="http://schemas.microsoft.com/office/powerpoint/2010/main" val="6617342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29218" y="1216789"/>
            <a:ext cx="2073516" cy="646331"/>
          </a:xfrm>
          <a:prstGeom prst="rect">
            <a:avLst/>
          </a:prstGeom>
        </p:spPr>
        <p:txBody>
          <a:bodyPr wrap="none">
            <a:spAutoFit/>
          </a:bodyPr>
          <a:lstStyle/>
          <a:p>
            <a:pPr>
              <a:buNone/>
            </a:pPr>
            <a:r>
              <a:rPr lang="es-MX" sz="3600" b="1" dirty="0"/>
              <a:t>Objetivo</a:t>
            </a:r>
            <a:endParaRPr lang="es-ES" sz="3600" dirty="0"/>
          </a:p>
        </p:txBody>
      </p:sp>
      <p:sp>
        <p:nvSpPr>
          <p:cNvPr id="5" name="Estrella de 6 puntas 4"/>
          <p:cNvSpPr/>
          <p:nvPr/>
        </p:nvSpPr>
        <p:spPr>
          <a:xfrm>
            <a:off x="3161181" y="98924"/>
            <a:ext cx="5544616" cy="3528392"/>
          </a:xfrm>
          <a:prstGeom prst="star6">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es-MX" dirty="0">
                <a:solidFill>
                  <a:schemeClr val="tx1"/>
                </a:solidFill>
              </a:rPr>
              <a:t>Es el o los </a:t>
            </a:r>
            <a:r>
              <a:rPr lang="es-MX" b="1" dirty="0">
                <a:solidFill>
                  <a:srgbClr val="FF0000"/>
                </a:solidFill>
              </a:rPr>
              <a:t>PRODUCTOS DE LA INVESTIGACIÓN</a:t>
            </a:r>
            <a:r>
              <a:rPr lang="es-MX" dirty="0">
                <a:solidFill>
                  <a:schemeClr val="tx1"/>
                </a:solidFill>
              </a:rPr>
              <a:t>. Debe estar acorde </a:t>
            </a:r>
            <a:r>
              <a:rPr lang="es-MX" b="1" dirty="0" smtClean="0">
                <a:solidFill>
                  <a:srgbClr val="FF0000"/>
                </a:solidFill>
              </a:rPr>
              <a:t>AL PROBLEMA DE INVESTIGACIÓN.</a:t>
            </a:r>
            <a:endParaRPr lang="es-ES" b="1" dirty="0">
              <a:solidFill>
                <a:schemeClr val="tx1"/>
              </a:solidFill>
            </a:endParaRPr>
          </a:p>
        </p:txBody>
      </p:sp>
      <p:sp>
        <p:nvSpPr>
          <p:cNvPr id="6" name="CuadroTexto 5"/>
          <p:cNvSpPr txBox="1"/>
          <p:nvPr/>
        </p:nvSpPr>
        <p:spPr>
          <a:xfrm>
            <a:off x="145998" y="4839804"/>
            <a:ext cx="2016224" cy="400110"/>
          </a:xfrm>
          <a:prstGeom prst="rect">
            <a:avLst/>
          </a:prstGeom>
          <a:noFill/>
        </p:spPr>
        <p:txBody>
          <a:bodyPr wrap="square" rtlCol="0">
            <a:spAutoFit/>
          </a:bodyPr>
          <a:lstStyle/>
          <a:p>
            <a:r>
              <a:rPr lang="es-MX" sz="2000" dirty="0" smtClean="0">
                <a:solidFill>
                  <a:srgbClr val="FF0000"/>
                </a:solidFill>
              </a:rPr>
              <a:t>Características:</a:t>
            </a:r>
            <a:endParaRPr lang="es-MX" sz="2000" dirty="0">
              <a:solidFill>
                <a:srgbClr val="FF0000"/>
              </a:solidFill>
            </a:endParaRPr>
          </a:p>
        </p:txBody>
      </p:sp>
      <p:sp>
        <p:nvSpPr>
          <p:cNvPr id="7" name="Rectángulo 6"/>
          <p:cNvSpPr/>
          <p:nvPr/>
        </p:nvSpPr>
        <p:spPr>
          <a:xfrm>
            <a:off x="1096154" y="3437552"/>
            <a:ext cx="2806281" cy="307777"/>
          </a:xfrm>
          <a:prstGeom prst="rect">
            <a:avLst/>
          </a:prstGeom>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ln>
            <a:solidFill>
              <a:schemeClr val="accent1">
                <a:shade val="50000"/>
              </a:schemeClr>
            </a:solidFill>
          </a:ln>
        </p:spPr>
        <p:txBody>
          <a:bodyPr wrap="none">
            <a:spAutoFit/>
          </a:bodyPr>
          <a:lstStyle/>
          <a:p>
            <a:r>
              <a:rPr lang="es-MX" sz="1400" dirty="0" smtClean="0">
                <a:solidFill>
                  <a:srgbClr val="000000"/>
                </a:solidFill>
              </a:rPr>
              <a:t>Debe </a:t>
            </a:r>
            <a:r>
              <a:rPr lang="es-MX" sz="1400" dirty="0">
                <a:solidFill>
                  <a:srgbClr val="000000"/>
                </a:solidFill>
              </a:rPr>
              <a:t>estar redactado con claridad</a:t>
            </a:r>
            <a:endParaRPr lang="es-MX" sz="1400" dirty="0"/>
          </a:p>
        </p:txBody>
      </p:sp>
      <p:sp>
        <p:nvSpPr>
          <p:cNvPr id="8" name="Rectángulo 7"/>
          <p:cNvSpPr/>
          <p:nvPr/>
        </p:nvSpPr>
        <p:spPr>
          <a:xfrm>
            <a:off x="2263087" y="4054937"/>
            <a:ext cx="3412216" cy="307777"/>
          </a:xfrm>
          <a:prstGeom prst="rect">
            <a:avLst/>
          </a:prstGeom>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ln>
            <a:solidFill>
              <a:schemeClr val="accent1">
                <a:shade val="50000"/>
              </a:schemeClr>
            </a:solidFill>
          </a:ln>
        </p:spPr>
        <p:txBody>
          <a:bodyPr wrap="none">
            <a:spAutoFit/>
          </a:bodyPr>
          <a:lstStyle/>
          <a:p>
            <a:r>
              <a:rPr lang="es-MX" sz="1400" dirty="0" smtClean="0">
                <a:solidFill>
                  <a:srgbClr val="000000"/>
                </a:solidFill>
              </a:rPr>
              <a:t>Debe </a:t>
            </a:r>
            <a:r>
              <a:rPr lang="es-MX" sz="1400" dirty="0">
                <a:solidFill>
                  <a:srgbClr val="000000"/>
                </a:solidFill>
              </a:rPr>
              <a:t>comenzar con un verbo en infinitivo</a:t>
            </a:r>
            <a:endParaRPr lang="es-MX" sz="1400" dirty="0"/>
          </a:p>
        </p:txBody>
      </p:sp>
      <p:sp>
        <p:nvSpPr>
          <p:cNvPr id="9" name="Rectángulo 8"/>
          <p:cNvSpPr/>
          <p:nvPr/>
        </p:nvSpPr>
        <p:spPr>
          <a:xfrm>
            <a:off x="3100717" y="4588756"/>
            <a:ext cx="1782091" cy="307777"/>
          </a:xfrm>
          <a:prstGeom prst="rect">
            <a:avLst/>
          </a:prstGeom>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ln>
            <a:solidFill>
              <a:schemeClr val="accent1">
                <a:shade val="50000"/>
              </a:schemeClr>
            </a:solidFill>
          </a:ln>
        </p:spPr>
        <p:txBody>
          <a:bodyPr wrap="none">
            <a:spAutoFit/>
          </a:bodyPr>
          <a:lstStyle/>
          <a:p>
            <a:r>
              <a:rPr lang="es-MX" sz="1400" dirty="0" smtClean="0">
                <a:solidFill>
                  <a:srgbClr val="000000"/>
                </a:solidFill>
              </a:rPr>
              <a:t>Debe </a:t>
            </a:r>
            <a:r>
              <a:rPr lang="es-MX" sz="1400" dirty="0">
                <a:solidFill>
                  <a:srgbClr val="000000"/>
                </a:solidFill>
              </a:rPr>
              <a:t>ser alcanzables</a:t>
            </a:r>
            <a:endParaRPr lang="es-MX" sz="1400" dirty="0"/>
          </a:p>
        </p:txBody>
      </p:sp>
      <p:sp>
        <p:nvSpPr>
          <p:cNvPr id="10" name="Rectángulo 9"/>
          <p:cNvSpPr/>
          <p:nvPr/>
        </p:nvSpPr>
        <p:spPr>
          <a:xfrm>
            <a:off x="2702734" y="5220999"/>
            <a:ext cx="4572000" cy="307777"/>
          </a:xfrm>
          <a:prstGeom prst="rect">
            <a:avLst/>
          </a:prstGeom>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ln>
            <a:solidFill>
              <a:schemeClr val="accent1">
                <a:shade val="50000"/>
              </a:schemeClr>
            </a:solidFill>
          </a:ln>
        </p:spPr>
        <p:txBody>
          <a:bodyPr>
            <a:spAutoFit/>
          </a:bodyPr>
          <a:lstStyle/>
          <a:p>
            <a:r>
              <a:rPr lang="es-MX" sz="1400" dirty="0" smtClean="0">
                <a:solidFill>
                  <a:srgbClr val="000000"/>
                </a:solidFill>
              </a:rPr>
              <a:t>Debe </a:t>
            </a:r>
            <a:r>
              <a:rPr lang="es-MX" sz="1400" dirty="0">
                <a:solidFill>
                  <a:srgbClr val="000000"/>
                </a:solidFill>
              </a:rPr>
              <a:t>contener además de la actividad, una finalidad</a:t>
            </a:r>
            <a:endParaRPr lang="es-MX" sz="1400" dirty="0"/>
          </a:p>
        </p:txBody>
      </p:sp>
      <p:sp>
        <p:nvSpPr>
          <p:cNvPr id="11" name="Rectángulo 10"/>
          <p:cNvSpPr/>
          <p:nvPr/>
        </p:nvSpPr>
        <p:spPr>
          <a:xfrm>
            <a:off x="2263087" y="5802508"/>
            <a:ext cx="4572000" cy="307777"/>
          </a:xfrm>
          <a:prstGeom prst="rect">
            <a:avLst/>
          </a:prstGeom>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ln>
            <a:solidFill>
              <a:schemeClr val="accent1">
                <a:shade val="50000"/>
              </a:schemeClr>
            </a:solidFill>
          </a:ln>
        </p:spPr>
        <p:txBody>
          <a:bodyPr>
            <a:spAutoFit/>
          </a:bodyPr>
          <a:lstStyle/>
          <a:p>
            <a:r>
              <a:rPr lang="es-MX" sz="1400" dirty="0" smtClean="0">
                <a:solidFill>
                  <a:srgbClr val="000000"/>
                </a:solidFill>
              </a:rPr>
              <a:t>Debe </a:t>
            </a:r>
            <a:r>
              <a:rPr lang="es-MX" sz="1400" dirty="0">
                <a:solidFill>
                  <a:srgbClr val="000000"/>
                </a:solidFill>
              </a:rPr>
              <a:t>estar </a:t>
            </a:r>
            <a:r>
              <a:rPr lang="es-MX" sz="1400" dirty="0" smtClean="0">
                <a:solidFill>
                  <a:srgbClr val="000000"/>
                </a:solidFill>
              </a:rPr>
              <a:t>dirigido </a:t>
            </a:r>
            <a:r>
              <a:rPr lang="es-MX" sz="1400" dirty="0">
                <a:solidFill>
                  <a:srgbClr val="000000"/>
                </a:solidFill>
              </a:rPr>
              <a:t>a la obtención de conocimientos</a:t>
            </a:r>
            <a:endParaRPr lang="es-MX" sz="1400" dirty="0"/>
          </a:p>
        </p:txBody>
      </p:sp>
      <p:sp>
        <p:nvSpPr>
          <p:cNvPr id="12" name="Rectángulo 11"/>
          <p:cNvSpPr/>
          <p:nvPr/>
        </p:nvSpPr>
        <p:spPr>
          <a:xfrm>
            <a:off x="1223258" y="6317837"/>
            <a:ext cx="3905364" cy="307777"/>
          </a:xfrm>
          <a:prstGeom prst="rect">
            <a:avLst/>
          </a:prstGeom>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ln>
            <a:solidFill>
              <a:schemeClr val="accent1">
                <a:shade val="50000"/>
              </a:schemeClr>
            </a:solidFill>
          </a:ln>
        </p:spPr>
        <p:txBody>
          <a:bodyPr wrap="none">
            <a:spAutoFit/>
          </a:bodyPr>
          <a:lstStyle/>
          <a:p>
            <a:r>
              <a:rPr lang="es-MX" sz="1400" dirty="0" smtClean="0">
                <a:solidFill>
                  <a:srgbClr val="000000"/>
                </a:solidFill>
              </a:rPr>
              <a:t>Debe mencionar qué se realizará para alcanzarlo</a:t>
            </a:r>
            <a:endParaRPr lang="es-MX" sz="1400" dirty="0"/>
          </a:p>
        </p:txBody>
      </p:sp>
      <p:pic>
        <p:nvPicPr>
          <p:cNvPr id="12290" name="Picture 2" descr="https://pilararriagadas.files.wordpress.com/2011/07/obj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1405" y="3420510"/>
            <a:ext cx="1576633" cy="1576633"/>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a:xfrm>
            <a:off x="5176291" y="6538912"/>
            <a:ext cx="3343586" cy="242340"/>
          </a:xfrm>
        </p:spPr>
        <p:txBody>
          <a:bodyPr/>
          <a:lstStyle/>
          <a:p>
            <a:r>
              <a:rPr lang="es-MX" sz="1000" dirty="0" smtClean="0"/>
              <a:t>Seminario de Aplicación Innovadora del Conocimiento I</a:t>
            </a:r>
            <a:endParaRPr lang="es-ES" sz="1000"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22</a:t>
            </a:fld>
            <a:endParaRPr lang="es-ES"/>
          </a:p>
        </p:txBody>
      </p:sp>
    </p:spTree>
    <p:extLst>
      <p:ext uri="{BB962C8B-B14F-4D97-AF65-F5344CB8AC3E}">
        <p14:creationId xmlns:p14="http://schemas.microsoft.com/office/powerpoint/2010/main" val="3369994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9832" y="986518"/>
            <a:ext cx="2715487" cy="369332"/>
          </a:xfrm>
          <a:prstGeom prst="rect">
            <a:avLst/>
          </a:prstGeom>
        </p:spPr>
        <p:txBody>
          <a:bodyPr wrap="none">
            <a:spAutoFit/>
          </a:bodyPr>
          <a:lstStyle/>
          <a:p>
            <a:pPr>
              <a:buNone/>
            </a:pPr>
            <a:r>
              <a:rPr lang="es-MX" b="1" dirty="0" smtClean="0"/>
              <a:t>Estructura del Objetivo</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3488474894"/>
              </p:ext>
            </p:extLst>
          </p:nvPr>
        </p:nvGraphicFramePr>
        <p:xfrm>
          <a:off x="539552" y="2852936"/>
          <a:ext cx="2448272" cy="1800201"/>
        </p:xfrm>
        <a:graphic>
          <a:graphicData uri="http://schemas.openxmlformats.org/drawingml/2006/table">
            <a:tbl>
              <a:tblPr firstRow="1" firstCol="1" bandRow="1">
                <a:tableStyleId>{5C22544A-7EE6-4342-B048-85BDC9FD1C3A}</a:tableStyleId>
              </a:tblPr>
              <a:tblGrid>
                <a:gridCol w="2448272"/>
              </a:tblGrid>
              <a:tr h="600067">
                <a:tc>
                  <a:txBody>
                    <a:bodyPr/>
                    <a:lstStyle/>
                    <a:p>
                      <a:pPr algn="ctr">
                        <a:lnSpc>
                          <a:spcPct val="107000"/>
                        </a:lnSpc>
                        <a:spcAft>
                          <a:spcPts val="0"/>
                        </a:spcAft>
                      </a:pPr>
                      <a:r>
                        <a:rPr lang="es-MX" sz="3200" dirty="0">
                          <a:solidFill>
                            <a:schemeClr val="tx2">
                              <a:lumMod val="40000"/>
                              <a:lumOff val="60000"/>
                            </a:schemeClr>
                          </a:solidFill>
                          <a:effectLst/>
                          <a:latin typeface="Gabriola" panose="04040605051002020D02" pitchFamily="82" charset="0"/>
                        </a:rPr>
                        <a:t>Acción</a:t>
                      </a:r>
                      <a:endParaRPr lang="es-MX" sz="3200" dirty="0">
                        <a:solidFill>
                          <a:schemeClr val="tx2">
                            <a:lumMod val="40000"/>
                            <a:lumOff val="60000"/>
                          </a:schemeClr>
                        </a:solidFill>
                        <a:effectLst/>
                        <a:latin typeface="Gabriola" panose="04040605051002020D02" pitchFamily="82" charset="0"/>
                        <a:ea typeface="Calibri" panose="020F0502020204030204" pitchFamily="34" charset="0"/>
                        <a:cs typeface="Times New Roman" panose="02020603050405020304" pitchFamily="18" charset="0"/>
                      </a:endParaRPr>
                    </a:p>
                  </a:txBody>
                  <a:tcPr marL="68580" marR="68580" marT="0" marB="0"/>
                </a:tc>
              </a:tr>
              <a:tr h="600067">
                <a:tc>
                  <a:txBody>
                    <a:bodyPr/>
                    <a:lstStyle/>
                    <a:p>
                      <a:pPr algn="ctr">
                        <a:lnSpc>
                          <a:spcPct val="107000"/>
                        </a:lnSpc>
                        <a:spcAft>
                          <a:spcPts val="0"/>
                        </a:spcAft>
                      </a:pPr>
                      <a:r>
                        <a:rPr lang="es-MX" sz="3200" dirty="0">
                          <a:solidFill>
                            <a:schemeClr val="tx2">
                              <a:lumMod val="40000"/>
                              <a:lumOff val="60000"/>
                            </a:schemeClr>
                          </a:solidFill>
                          <a:effectLst/>
                          <a:latin typeface="Gabriola" panose="04040605051002020D02" pitchFamily="82" charset="0"/>
                        </a:rPr>
                        <a:t>Con qué</a:t>
                      </a:r>
                      <a:endParaRPr lang="es-MX" sz="3200" dirty="0">
                        <a:solidFill>
                          <a:schemeClr val="tx2">
                            <a:lumMod val="40000"/>
                            <a:lumOff val="60000"/>
                          </a:schemeClr>
                        </a:solidFill>
                        <a:effectLst/>
                        <a:latin typeface="Gabriola" panose="04040605051002020D02" pitchFamily="82" charset="0"/>
                        <a:ea typeface="Calibri" panose="020F0502020204030204" pitchFamily="34" charset="0"/>
                        <a:cs typeface="Times New Roman" panose="02020603050405020304" pitchFamily="18" charset="0"/>
                      </a:endParaRPr>
                    </a:p>
                  </a:txBody>
                  <a:tcPr marL="68580" marR="68580" marT="0" marB="0"/>
                </a:tc>
              </a:tr>
              <a:tr h="600067">
                <a:tc>
                  <a:txBody>
                    <a:bodyPr/>
                    <a:lstStyle/>
                    <a:p>
                      <a:pPr algn="ctr">
                        <a:lnSpc>
                          <a:spcPct val="107000"/>
                        </a:lnSpc>
                        <a:spcAft>
                          <a:spcPts val="0"/>
                        </a:spcAft>
                      </a:pPr>
                      <a:r>
                        <a:rPr lang="es-MX" sz="3200" dirty="0">
                          <a:solidFill>
                            <a:schemeClr val="tx2">
                              <a:lumMod val="40000"/>
                              <a:lumOff val="60000"/>
                            </a:schemeClr>
                          </a:solidFill>
                          <a:effectLst/>
                          <a:latin typeface="Gabriola" panose="04040605051002020D02" pitchFamily="82" charset="0"/>
                        </a:rPr>
                        <a:t>Para qué </a:t>
                      </a:r>
                      <a:endParaRPr lang="es-MX" sz="3200" dirty="0">
                        <a:solidFill>
                          <a:schemeClr val="tx2">
                            <a:lumMod val="40000"/>
                            <a:lumOff val="60000"/>
                          </a:schemeClr>
                        </a:solidFill>
                        <a:effectLst/>
                        <a:latin typeface="Gabriola" panose="04040605051002020D02" pitchFamily="82"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CuadroTexto 4"/>
          <p:cNvSpPr txBox="1"/>
          <p:nvPr/>
        </p:nvSpPr>
        <p:spPr>
          <a:xfrm>
            <a:off x="4639411" y="2190783"/>
            <a:ext cx="3456384" cy="369332"/>
          </a:xfrm>
          <a:prstGeom prst="rect">
            <a:avLst/>
          </a:prstGeom>
          <a:noFill/>
        </p:spPr>
        <p:txBody>
          <a:bodyPr wrap="square" rtlCol="0">
            <a:spAutoFit/>
          </a:bodyPr>
          <a:lstStyle/>
          <a:p>
            <a:r>
              <a:rPr lang="es-MX" dirty="0" smtClean="0"/>
              <a:t>Analizar la vulnerabilidad social</a:t>
            </a:r>
            <a:endParaRPr lang="es-MX" dirty="0"/>
          </a:p>
        </p:txBody>
      </p:sp>
      <p:sp>
        <p:nvSpPr>
          <p:cNvPr id="7" name="CuadroTexto 6"/>
          <p:cNvSpPr txBox="1"/>
          <p:nvPr/>
        </p:nvSpPr>
        <p:spPr>
          <a:xfrm>
            <a:off x="4610207" y="3573016"/>
            <a:ext cx="3456384" cy="369332"/>
          </a:xfrm>
          <a:prstGeom prst="rect">
            <a:avLst/>
          </a:prstGeom>
          <a:noFill/>
        </p:spPr>
        <p:txBody>
          <a:bodyPr wrap="square" rtlCol="0">
            <a:spAutoFit/>
          </a:bodyPr>
          <a:lstStyle/>
          <a:p>
            <a:r>
              <a:rPr lang="es-MX" dirty="0" smtClean="0"/>
              <a:t>Índice de marginalidad social</a:t>
            </a:r>
            <a:endParaRPr lang="es-MX" dirty="0"/>
          </a:p>
        </p:txBody>
      </p:sp>
      <p:sp>
        <p:nvSpPr>
          <p:cNvPr id="8" name="CuadroTexto 7"/>
          <p:cNvSpPr txBox="1"/>
          <p:nvPr/>
        </p:nvSpPr>
        <p:spPr>
          <a:xfrm>
            <a:off x="4783281" y="4955249"/>
            <a:ext cx="4029874" cy="646331"/>
          </a:xfrm>
          <a:prstGeom prst="rect">
            <a:avLst/>
          </a:prstGeom>
          <a:noFill/>
        </p:spPr>
        <p:txBody>
          <a:bodyPr wrap="square" rtlCol="0">
            <a:spAutoFit/>
          </a:bodyPr>
          <a:lstStyle/>
          <a:p>
            <a:r>
              <a:rPr lang="es-MX" dirty="0" smtClean="0"/>
              <a:t>Propuestas de integración al desarrollo económico</a:t>
            </a:r>
            <a:endParaRPr lang="es-MX" dirty="0"/>
          </a:p>
        </p:txBody>
      </p:sp>
      <p:cxnSp>
        <p:nvCxnSpPr>
          <p:cNvPr id="10" name="Conector recto de flecha 9"/>
          <p:cNvCxnSpPr>
            <a:endCxn id="5" idx="1"/>
          </p:cNvCxnSpPr>
          <p:nvPr/>
        </p:nvCxnSpPr>
        <p:spPr>
          <a:xfrm flipV="1">
            <a:off x="3275856" y="2375449"/>
            <a:ext cx="1363555" cy="765519"/>
          </a:xfrm>
          <a:prstGeom prst="straightConnector1">
            <a:avLst/>
          </a:prstGeom>
          <a:ln w="95250" cmpd="tri">
            <a:solidFill>
              <a:schemeClr val="accent6">
                <a:lumMod val="75000"/>
              </a:schemeClr>
            </a:solidFill>
            <a:headEnd type="none" w="lg" len="lg"/>
            <a:tailEnd type="triangle" w="med" len="lg"/>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a:endCxn id="7" idx="1"/>
          </p:cNvCxnSpPr>
          <p:nvPr/>
        </p:nvCxnSpPr>
        <p:spPr>
          <a:xfrm flipV="1">
            <a:off x="3131840" y="3757682"/>
            <a:ext cx="1478367" cy="28711"/>
          </a:xfrm>
          <a:prstGeom prst="straightConnector1">
            <a:avLst/>
          </a:prstGeom>
          <a:ln w="95250" cmpd="tri">
            <a:solidFill>
              <a:schemeClr val="accent6">
                <a:lumMod val="75000"/>
              </a:schemeClr>
            </a:solidFill>
            <a:headEnd type="none" w="lg" len="lg"/>
            <a:tailEnd type="triangle" w="med" len="lg"/>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a:endCxn id="8" idx="1"/>
          </p:cNvCxnSpPr>
          <p:nvPr/>
        </p:nvCxnSpPr>
        <p:spPr>
          <a:xfrm>
            <a:off x="3131840" y="4403107"/>
            <a:ext cx="1651441" cy="875308"/>
          </a:xfrm>
          <a:prstGeom prst="straightConnector1">
            <a:avLst/>
          </a:prstGeom>
          <a:ln w="95250" cmpd="tri">
            <a:solidFill>
              <a:schemeClr val="accent6">
                <a:lumMod val="75000"/>
              </a:schemeClr>
            </a:solidFill>
            <a:headEnd type="none" w="lg" len="lg"/>
            <a:tailEnd type="triangle" w="med" len="lg"/>
          </a:ln>
        </p:spPr>
        <p:style>
          <a:lnRef idx="1">
            <a:schemeClr val="accent1"/>
          </a:lnRef>
          <a:fillRef idx="0">
            <a:schemeClr val="accent1"/>
          </a:fillRef>
          <a:effectRef idx="0">
            <a:schemeClr val="accent1"/>
          </a:effectRef>
          <a:fontRef idx="minor">
            <a:schemeClr val="tx1"/>
          </a:fontRef>
        </p:style>
      </p:cxnSp>
      <p:sp>
        <p:nvSpPr>
          <p:cNvPr id="3" name="Marcador de pie de página 2"/>
          <p:cNvSpPr>
            <a:spLocks noGrp="1"/>
          </p:cNvSpPr>
          <p:nvPr>
            <p:ph type="ftr" sz="quarter" idx="11"/>
          </p:nvPr>
        </p:nvSpPr>
        <p:spPr>
          <a:xfrm>
            <a:off x="179512" y="6542270"/>
            <a:ext cx="3352800" cy="196131"/>
          </a:xfrm>
        </p:spPr>
        <p:txBody>
          <a:bodyPr/>
          <a:lstStyle/>
          <a:p>
            <a:r>
              <a:rPr lang="es-MX" sz="1000" dirty="0" smtClean="0"/>
              <a:t>Seminario de Aplicación Innovadora del Conocimiento I</a:t>
            </a:r>
            <a:endParaRPr lang="es-ES" sz="1000" dirty="0"/>
          </a:p>
        </p:txBody>
      </p:sp>
      <p:sp>
        <p:nvSpPr>
          <p:cNvPr id="6" name="Marcador de número de diapositiva 5"/>
          <p:cNvSpPr>
            <a:spLocks noGrp="1"/>
          </p:cNvSpPr>
          <p:nvPr>
            <p:ph type="sldNum" sz="quarter" idx="12"/>
          </p:nvPr>
        </p:nvSpPr>
        <p:spPr/>
        <p:txBody>
          <a:bodyPr/>
          <a:lstStyle/>
          <a:p>
            <a:fld id="{CBA19A67-F30A-4DBB-86C3-FF283128C356}" type="slidenum">
              <a:rPr lang="es-ES" smtClean="0"/>
              <a:pPr/>
              <a:t>23</a:t>
            </a:fld>
            <a:endParaRPr lang="es-ES"/>
          </a:p>
        </p:txBody>
      </p:sp>
    </p:spTree>
    <p:extLst>
      <p:ext uri="{BB962C8B-B14F-4D97-AF65-F5344CB8AC3E}">
        <p14:creationId xmlns:p14="http://schemas.microsoft.com/office/powerpoint/2010/main" val="4282688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54468" y="644496"/>
            <a:ext cx="1129092" cy="369332"/>
          </a:xfrm>
          <a:prstGeom prst="rect">
            <a:avLst/>
          </a:prstGeom>
        </p:spPr>
        <p:txBody>
          <a:bodyPr wrap="none">
            <a:spAutoFit/>
          </a:bodyPr>
          <a:lstStyle/>
          <a:p>
            <a:pPr>
              <a:buNone/>
            </a:pPr>
            <a:r>
              <a:rPr lang="es-MX" b="1" dirty="0"/>
              <a:t>Objetivo</a:t>
            </a:r>
            <a:endParaRPr lang="es-ES" dirty="0"/>
          </a:p>
        </p:txBody>
      </p:sp>
      <p:sp>
        <p:nvSpPr>
          <p:cNvPr id="6" name="Rectángulo 5"/>
          <p:cNvSpPr/>
          <p:nvPr/>
        </p:nvSpPr>
        <p:spPr>
          <a:xfrm>
            <a:off x="611560" y="1525141"/>
            <a:ext cx="4572000" cy="1477328"/>
          </a:xfrm>
          <a:prstGeom prst="rect">
            <a:avLst/>
          </a:prstGeom>
        </p:spPr>
        <p:txBody>
          <a:bodyPr>
            <a:spAutoFit/>
          </a:bodyPr>
          <a:lstStyle/>
          <a:p>
            <a:pPr algn="just"/>
            <a:r>
              <a:rPr lang="es-MX" dirty="0"/>
              <a:t>El </a:t>
            </a:r>
            <a:r>
              <a:rPr lang="es-MX" u="sng" dirty="0"/>
              <a:t>objetivo general </a:t>
            </a:r>
            <a:r>
              <a:rPr lang="es-MX" dirty="0"/>
              <a:t>es el enunciado donde se expresa la acción general o total que se llevará a cabo para responder a la pregunta de investigación y no puede exceder lo contenido en ella</a:t>
            </a:r>
          </a:p>
        </p:txBody>
      </p:sp>
      <p:sp>
        <p:nvSpPr>
          <p:cNvPr id="7" name="Rectángulo 6"/>
          <p:cNvSpPr/>
          <p:nvPr/>
        </p:nvSpPr>
        <p:spPr>
          <a:xfrm>
            <a:off x="4355976" y="3513782"/>
            <a:ext cx="4572000" cy="1200329"/>
          </a:xfrm>
          <a:prstGeom prst="rect">
            <a:avLst/>
          </a:prstGeom>
        </p:spPr>
        <p:txBody>
          <a:bodyPr>
            <a:spAutoFit/>
          </a:bodyPr>
          <a:lstStyle/>
          <a:p>
            <a:pPr algn="just"/>
            <a:r>
              <a:rPr lang="es-MX" dirty="0"/>
              <a:t>Los </a:t>
            </a:r>
            <a:r>
              <a:rPr lang="es-MX" u="sng" dirty="0"/>
              <a:t>objetivos específicos </a:t>
            </a:r>
            <a:r>
              <a:rPr lang="es-MX" dirty="0"/>
              <a:t>son enunciados proposicionales desagregados de un objetivo general, que sin excederlo, lo detallan y especifican</a:t>
            </a:r>
          </a:p>
        </p:txBody>
      </p:sp>
      <p:sp>
        <p:nvSpPr>
          <p:cNvPr id="8" name="Rectángulo 7"/>
          <p:cNvSpPr/>
          <p:nvPr/>
        </p:nvSpPr>
        <p:spPr>
          <a:xfrm>
            <a:off x="3347864" y="5680124"/>
            <a:ext cx="5040560" cy="646331"/>
          </a:xfrm>
          <a:prstGeom prst="rect">
            <a:avLst/>
          </a:prstGeom>
        </p:spPr>
        <p:txBody>
          <a:bodyPr wrap="square">
            <a:spAutoFit/>
          </a:bodyPr>
          <a:lstStyle/>
          <a:p>
            <a:pPr algn="just"/>
            <a:r>
              <a:rPr lang="es-MX" dirty="0"/>
              <a:t>Cada objetivo específico debe limitarse al tratamiento de un aspecto del objetivo </a:t>
            </a:r>
            <a:r>
              <a:rPr lang="es-MX" dirty="0" smtClean="0"/>
              <a:t>general</a:t>
            </a:r>
            <a:endParaRPr lang="es-MX" dirty="0"/>
          </a:p>
        </p:txBody>
      </p:sp>
      <p:pic>
        <p:nvPicPr>
          <p:cNvPr id="13316" name="Picture 4" descr="http://2.bp.blogspot.com/-0ikiURy1ghY/UIwLnFtD71I/AAAAAAAAAAU/SMrTSJ2sNQs/s1600/WTQC_gerente_de_recursos_human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382353"/>
            <a:ext cx="2245402" cy="196965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pie de página 2"/>
          <p:cNvSpPr>
            <a:spLocks noGrp="1"/>
          </p:cNvSpPr>
          <p:nvPr>
            <p:ph type="ftr" sz="quarter" idx="11"/>
          </p:nvPr>
        </p:nvSpPr>
        <p:spPr>
          <a:xfrm>
            <a:off x="179512" y="6453336"/>
            <a:ext cx="3680048" cy="268139"/>
          </a:xfrm>
        </p:spPr>
        <p:txBody>
          <a:bodyPr/>
          <a:lstStyle/>
          <a:p>
            <a:r>
              <a:rPr lang="es-MX" sz="1000" dirty="0" smtClean="0"/>
              <a:t>Seminario de Aplicación Innovadora del Conocimiento I</a:t>
            </a:r>
            <a:endParaRPr lang="es-ES" sz="1000" dirty="0"/>
          </a:p>
        </p:txBody>
      </p:sp>
      <p:sp>
        <p:nvSpPr>
          <p:cNvPr id="4" name="Marcador de número de diapositiva 3"/>
          <p:cNvSpPr>
            <a:spLocks noGrp="1"/>
          </p:cNvSpPr>
          <p:nvPr>
            <p:ph type="sldNum" sz="quarter" idx="12"/>
          </p:nvPr>
        </p:nvSpPr>
        <p:spPr/>
        <p:txBody>
          <a:bodyPr/>
          <a:lstStyle/>
          <a:p>
            <a:fld id="{CBA19A67-F30A-4DBB-86C3-FF283128C356}" type="slidenum">
              <a:rPr lang="es-ES" smtClean="0"/>
              <a:pPr/>
              <a:t>24</a:t>
            </a:fld>
            <a:endParaRPr lang="es-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54152" y="2268445"/>
            <a:ext cx="1944216" cy="830997"/>
          </a:xfrm>
          <a:prstGeom prst="rect">
            <a:avLst/>
          </a:prstGeom>
        </p:spPr>
        <p:txBody>
          <a:bodyPr wrap="square">
            <a:spAutoFit/>
          </a:bodyPr>
          <a:lstStyle/>
          <a:p>
            <a:r>
              <a:rPr lang="es-MX" sz="1200" b="1" dirty="0" smtClean="0">
                <a:solidFill>
                  <a:srgbClr val="FF0000"/>
                </a:solidFill>
              </a:rPr>
              <a:t>Investigación </a:t>
            </a:r>
            <a:r>
              <a:rPr lang="es-MX" sz="1200" b="1" dirty="0">
                <a:solidFill>
                  <a:srgbClr val="FF0000"/>
                </a:solidFill>
              </a:rPr>
              <a:t>de diseño</a:t>
            </a:r>
            <a:r>
              <a:rPr lang="es-MX" sz="1200" dirty="0"/>
              <a:t>: realizar un diseño de equipo, programa o sistema y validarlo.</a:t>
            </a:r>
            <a:endParaRPr lang="es-ES" sz="1200" dirty="0"/>
          </a:p>
        </p:txBody>
      </p:sp>
      <p:sp>
        <p:nvSpPr>
          <p:cNvPr id="5" name="Rectángulo 4"/>
          <p:cNvSpPr/>
          <p:nvPr/>
        </p:nvSpPr>
        <p:spPr>
          <a:xfrm>
            <a:off x="3952778" y="249808"/>
            <a:ext cx="1129092" cy="369332"/>
          </a:xfrm>
          <a:prstGeom prst="rect">
            <a:avLst/>
          </a:prstGeom>
        </p:spPr>
        <p:txBody>
          <a:bodyPr wrap="none">
            <a:spAutoFit/>
          </a:bodyPr>
          <a:lstStyle/>
          <a:p>
            <a:pPr>
              <a:buNone/>
            </a:pPr>
            <a:r>
              <a:rPr lang="es-MX" b="1" dirty="0"/>
              <a:t>Objetivo</a:t>
            </a:r>
            <a:endParaRPr lang="es-ES" dirty="0"/>
          </a:p>
        </p:txBody>
      </p:sp>
      <p:sp>
        <p:nvSpPr>
          <p:cNvPr id="6" name="CuadroTexto 5"/>
          <p:cNvSpPr txBox="1"/>
          <p:nvPr/>
        </p:nvSpPr>
        <p:spPr>
          <a:xfrm>
            <a:off x="2171802" y="805159"/>
            <a:ext cx="4940508" cy="646331"/>
          </a:xfrm>
          <a:prstGeom prst="rect">
            <a:avLst/>
          </a:prstGeom>
          <a:noFill/>
        </p:spPr>
        <p:txBody>
          <a:bodyPr wrap="square" rtlCol="0">
            <a:spAutoFit/>
          </a:bodyPr>
          <a:lstStyle/>
          <a:p>
            <a:r>
              <a:rPr lang="es-MX" dirty="0" smtClean="0"/>
              <a:t>De acuerdo al tipo de investigación, se formula el alcance del objetivo general</a:t>
            </a:r>
            <a:endParaRPr lang="es-MX" dirty="0"/>
          </a:p>
        </p:txBody>
      </p:sp>
      <p:sp>
        <p:nvSpPr>
          <p:cNvPr id="7" name="Rectángulo 6"/>
          <p:cNvSpPr/>
          <p:nvPr/>
        </p:nvSpPr>
        <p:spPr>
          <a:xfrm>
            <a:off x="6300192" y="2070521"/>
            <a:ext cx="1872208" cy="646331"/>
          </a:xfrm>
          <a:prstGeom prst="rect">
            <a:avLst/>
          </a:prstGeom>
        </p:spPr>
        <p:txBody>
          <a:bodyPr wrap="square">
            <a:spAutoFit/>
          </a:bodyPr>
          <a:lstStyle/>
          <a:p>
            <a:r>
              <a:rPr lang="es-MX" sz="1200" b="1" dirty="0">
                <a:solidFill>
                  <a:srgbClr val="FF0000"/>
                </a:solidFill>
              </a:rPr>
              <a:t>Investigación – acción</a:t>
            </a:r>
            <a:r>
              <a:rPr lang="es-MX" sz="1200" dirty="0"/>
              <a:t>: realizar una acción dentro de un grupo.</a:t>
            </a:r>
            <a:endParaRPr lang="es-ES" sz="1200" dirty="0"/>
          </a:p>
        </p:txBody>
      </p:sp>
      <p:sp>
        <p:nvSpPr>
          <p:cNvPr id="8" name="Rectángulo 7"/>
          <p:cNvSpPr/>
          <p:nvPr/>
        </p:nvSpPr>
        <p:spPr>
          <a:xfrm>
            <a:off x="913801" y="5729162"/>
            <a:ext cx="2309887" cy="646331"/>
          </a:xfrm>
          <a:prstGeom prst="rect">
            <a:avLst/>
          </a:prstGeom>
        </p:spPr>
        <p:txBody>
          <a:bodyPr wrap="square">
            <a:spAutoFit/>
          </a:bodyPr>
          <a:lstStyle/>
          <a:p>
            <a:r>
              <a:rPr lang="es-MX" sz="1200" b="1" dirty="0">
                <a:solidFill>
                  <a:srgbClr val="FF0000"/>
                </a:solidFill>
              </a:rPr>
              <a:t>Investigación descriptiva</a:t>
            </a:r>
            <a:r>
              <a:rPr lang="es-MX" sz="1200" dirty="0"/>
              <a:t>: indicar cuál es la situación en el momento.</a:t>
            </a:r>
            <a:endParaRPr lang="es-ES" sz="1200" dirty="0"/>
          </a:p>
        </p:txBody>
      </p:sp>
      <p:sp>
        <p:nvSpPr>
          <p:cNvPr id="9" name="Rectángulo 8"/>
          <p:cNvSpPr/>
          <p:nvPr/>
        </p:nvSpPr>
        <p:spPr>
          <a:xfrm>
            <a:off x="5783127" y="3249832"/>
            <a:ext cx="2114249" cy="646331"/>
          </a:xfrm>
          <a:prstGeom prst="rect">
            <a:avLst/>
          </a:prstGeom>
        </p:spPr>
        <p:txBody>
          <a:bodyPr wrap="square">
            <a:spAutoFit/>
          </a:bodyPr>
          <a:lstStyle/>
          <a:p>
            <a:r>
              <a:rPr lang="es-MX" sz="1200" b="1" dirty="0">
                <a:solidFill>
                  <a:srgbClr val="FF0000"/>
                </a:solidFill>
              </a:rPr>
              <a:t>Investigación exploratoria</a:t>
            </a:r>
            <a:r>
              <a:rPr lang="es-MX" sz="1200" dirty="0"/>
              <a:t>: identificar el estado de una situación específica.</a:t>
            </a:r>
            <a:endParaRPr lang="es-ES" sz="1200" dirty="0"/>
          </a:p>
        </p:txBody>
      </p:sp>
      <p:sp>
        <p:nvSpPr>
          <p:cNvPr id="10" name="Rectángulo 9"/>
          <p:cNvSpPr/>
          <p:nvPr/>
        </p:nvSpPr>
        <p:spPr>
          <a:xfrm>
            <a:off x="4450410" y="5736914"/>
            <a:ext cx="2215654" cy="646331"/>
          </a:xfrm>
          <a:prstGeom prst="rect">
            <a:avLst/>
          </a:prstGeom>
        </p:spPr>
        <p:txBody>
          <a:bodyPr wrap="square">
            <a:spAutoFit/>
          </a:bodyPr>
          <a:lstStyle/>
          <a:p>
            <a:r>
              <a:rPr lang="es-MX" sz="1200" b="1" dirty="0">
                <a:solidFill>
                  <a:srgbClr val="FF0000"/>
                </a:solidFill>
              </a:rPr>
              <a:t>Investigación participativa</a:t>
            </a:r>
            <a:r>
              <a:rPr lang="es-MX" sz="1200" dirty="0"/>
              <a:t>: interviene un equipo en el desarrollo de la investigación.</a:t>
            </a:r>
            <a:endParaRPr lang="es-ES" sz="1200" dirty="0"/>
          </a:p>
        </p:txBody>
      </p:sp>
      <p:sp>
        <p:nvSpPr>
          <p:cNvPr id="11" name="Rectángulo 10"/>
          <p:cNvSpPr/>
          <p:nvPr/>
        </p:nvSpPr>
        <p:spPr>
          <a:xfrm>
            <a:off x="6120172" y="4646329"/>
            <a:ext cx="2232248" cy="830997"/>
          </a:xfrm>
          <a:prstGeom prst="rect">
            <a:avLst/>
          </a:prstGeom>
        </p:spPr>
        <p:txBody>
          <a:bodyPr wrap="square">
            <a:spAutoFit/>
          </a:bodyPr>
          <a:lstStyle/>
          <a:p>
            <a:r>
              <a:rPr lang="es-MX" sz="1200" b="1" dirty="0">
                <a:solidFill>
                  <a:srgbClr val="FF0000"/>
                </a:solidFill>
              </a:rPr>
              <a:t>Investigación experimental</a:t>
            </a:r>
            <a:r>
              <a:rPr lang="es-MX" sz="1200" dirty="0"/>
              <a:t>: aplicar un experimento para obtener resultados que se valorarán.</a:t>
            </a:r>
            <a:endParaRPr lang="es-ES" sz="1200" dirty="0"/>
          </a:p>
        </p:txBody>
      </p:sp>
      <p:sp>
        <p:nvSpPr>
          <p:cNvPr id="12" name="Rectángulo 11"/>
          <p:cNvSpPr/>
          <p:nvPr/>
        </p:nvSpPr>
        <p:spPr>
          <a:xfrm>
            <a:off x="3133797" y="4230830"/>
            <a:ext cx="2211462" cy="830997"/>
          </a:xfrm>
          <a:prstGeom prst="rect">
            <a:avLst/>
          </a:prstGeom>
        </p:spPr>
        <p:txBody>
          <a:bodyPr wrap="square">
            <a:spAutoFit/>
          </a:bodyPr>
          <a:lstStyle/>
          <a:p>
            <a:r>
              <a:rPr lang="es-MX" sz="1200" b="1" dirty="0">
                <a:solidFill>
                  <a:srgbClr val="FF0000"/>
                </a:solidFill>
              </a:rPr>
              <a:t>Investigación explicativa</a:t>
            </a:r>
            <a:r>
              <a:rPr lang="es-MX" sz="1200" dirty="0"/>
              <a:t>: proporcionar una explicación de las relaciones causales entre dos o más variables.</a:t>
            </a:r>
            <a:endParaRPr lang="es-ES" sz="1200" dirty="0"/>
          </a:p>
        </p:txBody>
      </p:sp>
      <p:sp>
        <p:nvSpPr>
          <p:cNvPr id="13" name="Rectángulo 12"/>
          <p:cNvSpPr/>
          <p:nvPr/>
        </p:nvSpPr>
        <p:spPr>
          <a:xfrm>
            <a:off x="926606" y="3711189"/>
            <a:ext cx="1728192" cy="1200329"/>
          </a:xfrm>
          <a:prstGeom prst="rect">
            <a:avLst/>
          </a:prstGeom>
        </p:spPr>
        <p:txBody>
          <a:bodyPr wrap="square">
            <a:spAutoFit/>
          </a:bodyPr>
          <a:lstStyle/>
          <a:p>
            <a:r>
              <a:rPr lang="es-MX" sz="1200" b="1" dirty="0">
                <a:solidFill>
                  <a:srgbClr val="FF0000"/>
                </a:solidFill>
              </a:rPr>
              <a:t>Investigación teórica</a:t>
            </a:r>
            <a:r>
              <a:rPr lang="es-MX" sz="1200" dirty="0"/>
              <a:t>: analizar una teoría para confrontarla, confirmarla, modificarla o invalidarla.</a:t>
            </a:r>
            <a:endParaRPr lang="es-ES" sz="1200" dirty="0"/>
          </a:p>
        </p:txBody>
      </p:sp>
      <p:pic>
        <p:nvPicPr>
          <p:cNvPr id="10242" name="Picture 2" descr="http://www.datosgratis.net/wp-content/uploads/2010/12/como-redactar-objetivo-profesio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6107" y="1768497"/>
            <a:ext cx="2108607" cy="1581455"/>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13"/>
          <p:cNvPicPr>
            <a:picLocks noChangeAspect="1"/>
          </p:cNvPicPr>
          <p:nvPr/>
        </p:nvPicPr>
        <p:blipFill>
          <a:blip r:embed="rId3"/>
          <a:stretch>
            <a:fillRect/>
          </a:stretch>
        </p:blipFill>
        <p:spPr>
          <a:xfrm rot="10800000">
            <a:off x="6642137" y="1559750"/>
            <a:ext cx="438066" cy="548503"/>
          </a:xfrm>
          <a:prstGeom prst="rect">
            <a:avLst/>
          </a:prstGeom>
        </p:spPr>
      </p:pic>
      <p:pic>
        <p:nvPicPr>
          <p:cNvPr id="16" name="Imagen 15"/>
          <p:cNvPicPr>
            <a:picLocks noChangeAspect="1"/>
          </p:cNvPicPr>
          <p:nvPr/>
        </p:nvPicPr>
        <p:blipFill>
          <a:blip r:embed="rId3"/>
          <a:stretch>
            <a:fillRect/>
          </a:stretch>
        </p:blipFill>
        <p:spPr>
          <a:xfrm rot="19144117">
            <a:off x="2979446" y="6219241"/>
            <a:ext cx="438066" cy="548503"/>
          </a:xfrm>
          <a:prstGeom prst="rect">
            <a:avLst/>
          </a:prstGeom>
        </p:spPr>
      </p:pic>
      <p:pic>
        <p:nvPicPr>
          <p:cNvPr id="17" name="Imagen 16"/>
          <p:cNvPicPr>
            <a:picLocks noChangeAspect="1"/>
          </p:cNvPicPr>
          <p:nvPr/>
        </p:nvPicPr>
        <p:blipFill>
          <a:blip r:embed="rId3"/>
          <a:stretch>
            <a:fillRect/>
          </a:stretch>
        </p:blipFill>
        <p:spPr>
          <a:xfrm rot="10800000">
            <a:off x="3878410" y="3711190"/>
            <a:ext cx="438066" cy="548503"/>
          </a:xfrm>
          <a:prstGeom prst="rect">
            <a:avLst/>
          </a:prstGeom>
        </p:spPr>
      </p:pic>
      <p:pic>
        <p:nvPicPr>
          <p:cNvPr id="18" name="Imagen 17"/>
          <p:cNvPicPr>
            <a:picLocks noChangeAspect="1"/>
          </p:cNvPicPr>
          <p:nvPr/>
        </p:nvPicPr>
        <p:blipFill>
          <a:blip r:embed="rId3"/>
          <a:stretch>
            <a:fillRect/>
          </a:stretch>
        </p:blipFill>
        <p:spPr>
          <a:xfrm rot="8371434">
            <a:off x="4078384" y="5220527"/>
            <a:ext cx="438066" cy="548503"/>
          </a:xfrm>
          <a:prstGeom prst="rect">
            <a:avLst/>
          </a:prstGeom>
        </p:spPr>
      </p:pic>
      <p:pic>
        <p:nvPicPr>
          <p:cNvPr id="19" name="Imagen 18"/>
          <p:cNvPicPr>
            <a:picLocks noChangeAspect="1"/>
          </p:cNvPicPr>
          <p:nvPr/>
        </p:nvPicPr>
        <p:blipFill>
          <a:blip r:embed="rId3"/>
          <a:stretch>
            <a:fillRect/>
          </a:stretch>
        </p:blipFill>
        <p:spPr>
          <a:xfrm rot="2834970">
            <a:off x="5731090" y="4684679"/>
            <a:ext cx="438066" cy="548503"/>
          </a:xfrm>
          <a:prstGeom prst="rect">
            <a:avLst/>
          </a:prstGeom>
        </p:spPr>
      </p:pic>
      <p:pic>
        <p:nvPicPr>
          <p:cNvPr id="20" name="Imagen 19"/>
          <p:cNvPicPr>
            <a:picLocks noChangeAspect="1"/>
          </p:cNvPicPr>
          <p:nvPr/>
        </p:nvPicPr>
        <p:blipFill>
          <a:blip r:embed="rId3"/>
          <a:stretch>
            <a:fillRect/>
          </a:stretch>
        </p:blipFill>
        <p:spPr>
          <a:xfrm rot="16200000">
            <a:off x="7953367" y="3143942"/>
            <a:ext cx="438066" cy="548503"/>
          </a:xfrm>
          <a:prstGeom prst="rect">
            <a:avLst/>
          </a:prstGeom>
        </p:spPr>
      </p:pic>
      <p:pic>
        <p:nvPicPr>
          <p:cNvPr id="21" name="Imagen 20"/>
          <p:cNvPicPr>
            <a:picLocks noChangeAspect="1"/>
          </p:cNvPicPr>
          <p:nvPr/>
        </p:nvPicPr>
        <p:blipFill>
          <a:blip r:embed="rId3"/>
          <a:stretch>
            <a:fillRect/>
          </a:stretch>
        </p:blipFill>
        <p:spPr>
          <a:xfrm rot="18247819">
            <a:off x="2663135" y="2613407"/>
            <a:ext cx="438066" cy="548503"/>
          </a:xfrm>
          <a:prstGeom prst="rect">
            <a:avLst/>
          </a:prstGeom>
        </p:spPr>
      </p:pic>
      <p:pic>
        <p:nvPicPr>
          <p:cNvPr id="22" name="Imagen 21"/>
          <p:cNvPicPr>
            <a:picLocks noChangeAspect="1"/>
          </p:cNvPicPr>
          <p:nvPr/>
        </p:nvPicPr>
        <p:blipFill>
          <a:blip r:embed="rId3"/>
          <a:stretch>
            <a:fillRect/>
          </a:stretch>
        </p:blipFill>
        <p:spPr>
          <a:xfrm rot="5043908">
            <a:off x="363920" y="3683154"/>
            <a:ext cx="438066" cy="548503"/>
          </a:xfrm>
          <a:prstGeom prst="rect">
            <a:avLst/>
          </a:prstGeom>
        </p:spPr>
      </p:pic>
      <p:pic>
        <p:nvPicPr>
          <p:cNvPr id="2" name="Imagen 1"/>
          <p:cNvPicPr>
            <a:picLocks noChangeAspect="1"/>
          </p:cNvPicPr>
          <p:nvPr/>
        </p:nvPicPr>
        <p:blipFill>
          <a:blip r:embed="rId4"/>
          <a:stretch>
            <a:fillRect/>
          </a:stretch>
        </p:blipFill>
        <p:spPr>
          <a:xfrm>
            <a:off x="858997" y="539562"/>
            <a:ext cx="1209747" cy="1263514"/>
          </a:xfrm>
          <a:prstGeom prst="rect">
            <a:avLst/>
          </a:prstGeom>
        </p:spPr>
      </p:pic>
      <p:sp>
        <p:nvSpPr>
          <p:cNvPr id="3" name="Marcador de pie de página 2"/>
          <p:cNvSpPr>
            <a:spLocks noGrp="1"/>
          </p:cNvSpPr>
          <p:nvPr>
            <p:ph type="ftr" sz="quarter" idx="11"/>
          </p:nvPr>
        </p:nvSpPr>
        <p:spPr>
          <a:xfrm>
            <a:off x="4517324" y="6615932"/>
            <a:ext cx="3705200" cy="211086"/>
          </a:xfrm>
        </p:spPr>
        <p:txBody>
          <a:bodyPr/>
          <a:lstStyle/>
          <a:p>
            <a:r>
              <a:rPr lang="es-MX" dirty="0" smtClean="0"/>
              <a:t>Seminario de Aplicación Innovadora del Conocimiento I</a:t>
            </a:r>
            <a:endParaRPr lang="es-ES" dirty="0"/>
          </a:p>
        </p:txBody>
      </p:sp>
      <p:sp>
        <p:nvSpPr>
          <p:cNvPr id="15" name="Marcador de número de diapositiva 14"/>
          <p:cNvSpPr>
            <a:spLocks noGrp="1"/>
          </p:cNvSpPr>
          <p:nvPr>
            <p:ph type="sldNum" sz="quarter" idx="12"/>
          </p:nvPr>
        </p:nvSpPr>
        <p:spPr/>
        <p:txBody>
          <a:bodyPr/>
          <a:lstStyle/>
          <a:p>
            <a:fld id="{CBA19A67-F30A-4DBB-86C3-FF283128C356}" type="slidenum">
              <a:rPr lang="es-ES" smtClean="0"/>
              <a:pPr/>
              <a:t>25</a:t>
            </a:fld>
            <a:endParaRPr lang="es-ES"/>
          </a:p>
        </p:txBody>
      </p:sp>
    </p:spTree>
    <p:extLst>
      <p:ext uri="{BB962C8B-B14F-4D97-AF65-F5344CB8AC3E}">
        <p14:creationId xmlns:p14="http://schemas.microsoft.com/office/powerpoint/2010/main" val="16049759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4.bp.blogspot.com/-bNFK0omGkf4/VZGfypnoz4I/AAAAAAAAGU0/z_q61l9pBsQ/s1600/ThiseLearningGirl_TaxonomiaBloom2015.jp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2"/>
            <a:ext cx="8220590" cy="475252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4217799" y="260648"/>
            <a:ext cx="1129092" cy="369332"/>
          </a:xfrm>
          <a:prstGeom prst="rect">
            <a:avLst/>
          </a:prstGeom>
        </p:spPr>
        <p:txBody>
          <a:bodyPr wrap="none">
            <a:spAutoFit/>
          </a:bodyPr>
          <a:lstStyle/>
          <a:p>
            <a:pPr>
              <a:buNone/>
            </a:pPr>
            <a:r>
              <a:rPr lang="es-MX" b="1" dirty="0"/>
              <a:t>Objetivo</a:t>
            </a:r>
            <a:endParaRPr lang="es-ES" dirty="0"/>
          </a:p>
        </p:txBody>
      </p:sp>
      <p:sp>
        <p:nvSpPr>
          <p:cNvPr id="2" name="CuadroTexto 1"/>
          <p:cNvSpPr txBox="1"/>
          <p:nvPr/>
        </p:nvSpPr>
        <p:spPr>
          <a:xfrm>
            <a:off x="1043608" y="1412776"/>
            <a:ext cx="1800200" cy="923330"/>
          </a:xfrm>
          <a:prstGeom prst="rect">
            <a:avLst/>
          </a:prstGeom>
          <a:noFill/>
        </p:spPr>
        <p:txBody>
          <a:bodyPr wrap="square" rtlCol="0">
            <a:spAutoFit/>
          </a:bodyPr>
          <a:lstStyle/>
          <a:p>
            <a:r>
              <a:rPr lang="es-MX" dirty="0" smtClean="0"/>
              <a:t>Propuesta de acuerdo al nivel cognitivo</a:t>
            </a:r>
            <a:endParaRPr lang="es-MX" dirty="0"/>
          </a:p>
        </p:txBody>
      </p:sp>
      <p:sp>
        <p:nvSpPr>
          <p:cNvPr id="4" name="Marcador de pie de página 3"/>
          <p:cNvSpPr>
            <a:spLocks noGrp="1"/>
          </p:cNvSpPr>
          <p:nvPr>
            <p:ph type="ftr" sz="quarter" idx="11"/>
          </p:nvPr>
        </p:nvSpPr>
        <p:spPr>
          <a:xfrm>
            <a:off x="103684" y="6453336"/>
            <a:ext cx="3680048" cy="268139"/>
          </a:xfrm>
        </p:spPr>
        <p:txBody>
          <a:bodyPr/>
          <a:lstStyle/>
          <a:p>
            <a:r>
              <a:rPr lang="es-MX" dirty="0" smtClean="0"/>
              <a:t>Seminario de Aplicación Innovadora del Conocimiento I</a:t>
            </a:r>
            <a:endParaRPr lang="es-ES" dirty="0"/>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26</a:t>
            </a:fld>
            <a:endParaRPr lang="es-ES"/>
          </a:p>
        </p:txBody>
      </p:sp>
    </p:spTree>
    <p:extLst>
      <p:ext uri="{BB962C8B-B14F-4D97-AF65-F5344CB8AC3E}">
        <p14:creationId xmlns:p14="http://schemas.microsoft.com/office/powerpoint/2010/main" val="175891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51520" y="764704"/>
            <a:ext cx="3860453" cy="5763646"/>
          </a:xfrm>
          <a:prstGeom prst="rect">
            <a:avLst/>
          </a:prstGeom>
        </p:spPr>
      </p:pic>
      <p:pic>
        <p:nvPicPr>
          <p:cNvPr id="3" name="Imagen 2"/>
          <p:cNvPicPr>
            <a:picLocks noChangeAspect="1"/>
          </p:cNvPicPr>
          <p:nvPr/>
        </p:nvPicPr>
        <p:blipFill>
          <a:blip r:embed="rId3"/>
          <a:stretch>
            <a:fillRect/>
          </a:stretch>
        </p:blipFill>
        <p:spPr>
          <a:xfrm>
            <a:off x="4355976" y="764704"/>
            <a:ext cx="4648200" cy="3676650"/>
          </a:xfrm>
          <a:prstGeom prst="rect">
            <a:avLst/>
          </a:prstGeom>
        </p:spPr>
      </p:pic>
      <p:sp>
        <p:nvSpPr>
          <p:cNvPr id="4" name="Rectángulo 3"/>
          <p:cNvSpPr/>
          <p:nvPr/>
        </p:nvSpPr>
        <p:spPr>
          <a:xfrm>
            <a:off x="3791430" y="188640"/>
            <a:ext cx="1129092" cy="369332"/>
          </a:xfrm>
          <a:prstGeom prst="rect">
            <a:avLst/>
          </a:prstGeom>
        </p:spPr>
        <p:txBody>
          <a:bodyPr wrap="none">
            <a:spAutoFit/>
          </a:bodyPr>
          <a:lstStyle/>
          <a:p>
            <a:pPr>
              <a:buNone/>
            </a:pPr>
            <a:r>
              <a:rPr lang="es-MX" b="1" dirty="0"/>
              <a:t>Objetivo</a:t>
            </a:r>
            <a:endParaRPr lang="es-ES" dirty="0"/>
          </a:p>
        </p:txBody>
      </p:sp>
      <p:sp>
        <p:nvSpPr>
          <p:cNvPr id="5" name="CuadroTexto 4"/>
          <p:cNvSpPr txBox="1"/>
          <p:nvPr/>
        </p:nvSpPr>
        <p:spPr>
          <a:xfrm>
            <a:off x="5220072" y="4869160"/>
            <a:ext cx="3323886" cy="923330"/>
          </a:xfrm>
          <a:prstGeom prst="rect">
            <a:avLst/>
          </a:prstGeom>
          <a:noFill/>
        </p:spPr>
        <p:txBody>
          <a:bodyPr wrap="square" rtlCol="0">
            <a:spAutoFit/>
          </a:bodyPr>
          <a:lstStyle/>
          <a:p>
            <a:r>
              <a:rPr lang="es-MX" dirty="0" smtClean="0"/>
              <a:t>Propuesta de acuerdo al nivel de intervención y según Taxonomía de Bloom</a:t>
            </a:r>
            <a:endParaRPr lang="es-MX" dirty="0"/>
          </a:p>
        </p:txBody>
      </p:sp>
      <p:sp>
        <p:nvSpPr>
          <p:cNvPr id="6" name="Marcador de pie de página 5"/>
          <p:cNvSpPr>
            <a:spLocks noGrp="1"/>
          </p:cNvSpPr>
          <p:nvPr>
            <p:ph type="ftr" sz="quarter" idx="11"/>
          </p:nvPr>
        </p:nvSpPr>
        <p:spPr>
          <a:xfrm>
            <a:off x="251520" y="6624912"/>
            <a:ext cx="3705200" cy="193125"/>
          </a:xfrm>
        </p:spPr>
        <p:txBody>
          <a:bodyPr/>
          <a:lstStyle/>
          <a:p>
            <a:r>
              <a:rPr lang="es-MX" dirty="0" smtClean="0"/>
              <a:t>Seminario de Aplicación Innovadora del Conocimiento I</a:t>
            </a:r>
            <a:endParaRPr lang="es-ES" dirty="0"/>
          </a:p>
        </p:txBody>
      </p:sp>
      <p:sp>
        <p:nvSpPr>
          <p:cNvPr id="7" name="Marcador de número de diapositiva 6"/>
          <p:cNvSpPr>
            <a:spLocks noGrp="1"/>
          </p:cNvSpPr>
          <p:nvPr>
            <p:ph type="sldNum" sz="quarter" idx="12"/>
          </p:nvPr>
        </p:nvSpPr>
        <p:spPr/>
        <p:txBody>
          <a:bodyPr/>
          <a:lstStyle/>
          <a:p>
            <a:fld id="{CBA19A67-F30A-4DBB-86C3-FF283128C356}" type="slidenum">
              <a:rPr lang="es-ES" smtClean="0"/>
              <a:pPr/>
              <a:t>27</a:t>
            </a:fld>
            <a:endParaRPr lang="es-ES"/>
          </a:p>
        </p:txBody>
      </p:sp>
    </p:spTree>
    <p:extLst>
      <p:ext uri="{BB962C8B-B14F-4D97-AF65-F5344CB8AC3E}">
        <p14:creationId xmlns:p14="http://schemas.microsoft.com/office/powerpoint/2010/main" val="34746033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663788" y="1234978"/>
            <a:ext cx="4176464" cy="646331"/>
          </a:xfrm>
          <a:prstGeom prst="rect">
            <a:avLst/>
          </a:prstGeom>
          <a:noFill/>
        </p:spPr>
        <p:txBody>
          <a:bodyPr wrap="square" rtlCol="0">
            <a:spAutoFit/>
          </a:bodyPr>
          <a:lstStyle/>
          <a:p>
            <a:pPr algn="ctr"/>
            <a:r>
              <a:rPr lang="es-MX" dirty="0" smtClean="0"/>
              <a:t>Propuesta de acuerdo al producto, generalmente de aprendizaje, esperado</a:t>
            </a:r>
            <a:endParaRPr lang="es-MX" dirty="0"/>
          </a:p>
        </p:txBody>
      </p:sp>
      <p:sp>
        <p:nvSpPr>
          <p:cNvPr id="5" name="Rectángulo 4"/>
          <p:cNvSpPr/>
          <p:nvPr/>
        </p:nvSpPr>
        <p:spPr>
          <a:xfrm>
            <a:off x="4003036" y="839145"/>
            <a:ext cx="1129092" cy="369332"/>
          </a:xfrm>
          <a:prstGeom prst="rect">
            <a:avLst/>
          </a:prstGeom>
        </p:spPr>
        <p:txBody>
          <a:bodyPr wrap="none">
            <a:spAutoFit/>
          </a:bodyPr>
          <a:lstStyle/>
          <a:p>
            <a:pPr>
              <a:buNone/>
            </a:pPr>
            <a:r>
              <a:rPr lang="es-MX" b="1" dirty="0"/>
              <a:t>Objetivo</a:t>
            </a:r>
            <a:endParaRPr lang="es-ES" dirty="0"/>
          </a:p>
        </p:txBody>
      </p:sp>
      <p:sp>
        <p:nvSpPr>
          <p:cNvPr id="6" name="CuadroTexto 5"/>
          <p:cNvSpPr txBox="1"/>
          <p:nvPr/>
        </p:nvSpPr>
        <p:spPr>
          <a:xfrm>
            <a:off x="366846" y="2370926"/>
            <a:ext cx="2681963" cy="49244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MX" sz="1400" dirty="0" smtClean="0"/>
              <a:t>Objetivos Conceptuales</a:t>
            </a:r>
          </a:p>
          <a:p>
            <a:pPr algn="ctr"/>
            <a:r>
              <a:rPr lang="es-MX" sz="1200" dirty="0" smtClean="0">
                <a:solidFill>
                  <a:srgbClr val="0070C0"/>
                </a:solidFill>
              </a:rPr>
              <a:t>(Saber teórico / Conocimiento)</a:t>
            </a:r>
            <a:endParaRPr lang="es-MX" sz="1200" dirty="0">
              <a:solidFill>
                <a:srgbClr val="0070C0"/>
              </a:solidFill>
            </a:endParaRPr>
          </a:p>
        </p:txBody>
      </p:sp>
      <p:sp>
        <p:nvSpPr>
          <p:cNvPr id="7" name="CuadroTexto 6"/>
          <p:cNvSpPr txBox="1"/>
          <p:nvPr/>
        </p:nvSpPr>
        <p:spPr>
          <a:xfrm>
            <a:off x="3203848" y="2348880"/>
            <a:ext cx="3096344" cy="49244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MX" sz="1400" dirty="0" smtClean="0"/>
              <a:t>Objetivos Procedimentales</a:t>
            </a:r>
          </a:p>
          <a:p>
            <a:pPr algn="ctr"/>
            <a:r>
              <a:rPr lang="es-MX" sz="1200" dirty="0" smtClean="0">
                <a:solidFill>
                  <a:srgbClr val="0070C0"/>
                </a:solidFill>
              </a:rPr>
              <a:t>(Saber práctico y metodológico/ Aptitud)</a:t>
            </a:r>
            <a:endParaRPr lang="es-MX" sz="1200" dirty="0">
              <a:solidFill>
                <a:srgbClr val="0070C0"/>
              </a:solidFill>
            </a:endParaRPr>
          </a:p>
        </p:txBody>
      </p:sp>
      <p:sp>
        <p:nvSpPr>
          <p:cNvPr id="8" name="CuadroTexto 7"/>
          <p:cNvSpPr txBox="1"/>
          <p:nvPr/>
        </p:nvSpPr>
        <p:spPr>
          <a:xfrm>
            <a:off x="6516216" y="2348880"/>
            <a:ext cx="2433403" cy="49244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MX" sz="1400" dirty="0" smtClean="0"/>
              <a:t>Objetivos Actitudinales</a:t>
            </a:r>
          </a:p>
          <a:p>
            <a:pPr algn="ctr"/>
            <a:r>
              <a:rPr lang="es-MX" sz="1200" dirty="0" smtClean="0">
                <a:solidFill>
                  <a:srgbClr val="0070C0"/>
                </a:solidFill>
              </a:rPr>
              <a:t>(Saber social/ Actitud, valor)</a:t>
            </a:r>
            <a:endParaRPr lang="es-MX" sz="1200" dirty="0">
              <a:solidFill>
                <a:srgbClr val="0070C0"/>
              </a:solidFill>
            </a:endParaRPr>
          </a:p>
        </p:txBody>
      </p:sp>
      <p:pic>
        <p:nvPicPr>
          <p:cNvPr id="9" name="Imagen 8"/>
          <p:cNvPicPr>
            <a:picLocks noChangeAspect="1"/>
          </p:cNvPicPr>
          <p:nvPr/>
        </p:nvPicPr>
        <p:blipFill>
          <a:blip r:embed="rId2"/>
          <a:stretch>
            <a:fillRect/>
          </a:stretch>
        </p:blipFill>
        <p:spPr>
          <a:xfrm>
            <a:off x="771724" y="3112644"/>
            <a:ext cx="936104" cy="1438533"/>
          </a:xfrm>
          <a:prstGeom prst="rect">
            <a:avLst/>
          </a:prstGeom>
        </p:spPr>
      </p:pic>
      <p:pic>
        <p:nvPicPr>
          <p:cNvPr id="10" name="Imagen 9"/>
          <p:cNvPicPr>
            <a:picLocks noChangeAspect="1"/>
          </p:cNvPicPr>
          <p:nvPr/>
        </p:nvPicPr>
        <p:blipFill>
          <a:blip r:embed="rId3"/>
          <a:stretch>
            <a:fillRect/>
          </a:stretch>
        </p:blipFill>
        <p:spPr>
          <a:xfrm>
            <a:off x="1979712" y="3108139"/>
            <a:ext cx="780549" cy="1407042"/>
          </a:xfrm>
          <a:prstGeom prst="rect">
            <a:avLst/>
          </a:prstGeom>
        </p:spPr>
      </p:pic>
      <p:pic>
        <p:nvPicPr>
          <p:cNvPr id="11" name="Imagen 10"/>
          <p:cNvPicPr>
            <a:picLocks noChangeAspect="1"/>
          </p:cNvPicPr>
          <p:nvPr/>
        </p:nvPicPr>
        <p:blipFill>
          <a:blip r:embed="rId4"/>
          <a:stretch>
            <a:fillRect/>
          </a:stretch>
        </p:blipFill>
        <p:spPr>
          <a:xfrm>
            <a:off x="791820" y="4787217"/>
            <a:ext cx="801579" cy="1352665"/>
          </a:xfrm>
          <a:prstGeom prst="rect">
            <a:avLst/>
          </a:prstGeom>
        </p:spPr>
      </p:pic>
      <p:pic>
        <p:nvPicPr>
          <p:cNvPr id="12" name="Imagen 11"/>
          <p:cNvPicPr>
            <a:picLocks noChangeAspect="1"/>
          </p:cNvPicPr>
          <p:nvPr/>
        </p:nvPicPr>
        <p:blipFill>
          <a:blip r:embed="rId5"/>
          <a:stretch>
            <a:fillRect/>
          </a:stretch>
        </p:blipFill>
        <p:spPr>
          <a:xfrm>
            <a:off x="2031866" y="4787217"/>
            <a:ext cx="767472" cy="1354362"/>
          </a:xfrm>
          <a:prstGeom prst="rect">
            <a:avLst/>
          </a:prstGeom>
        </p:spPr>
      </p:pic>
      <p:pic>
        <p:nvPicPr>
          <p:cNvPr id="13" name="Imagen 12"/>
          <p:cNvPicPr>
            <a:picLocks noChangeAspect="1"/>
          </p:cNvPicPr>
          <p:nvPr/>
        </p:nvPicPr>
        <p:blipFill>
          <a:blip r:embed="rId6"/>
          <a:stretch>
            <a:fillRect/>
          </a:stretch>
        </p:blipFill>
        <p:spPr>
          <a:xfrm>
            <a:off x="3819869" y="3106179"/>
            <a:ext cx="747713" cy="1443038"/>
          </a:xfrm>
          <a:prstGeom prst="rect">
            <a:avLst/>
          </a:prstGeom>
        </p:spPr>
      </p:pic>
      <p:pic>
        <p:nvPicPr>
          <p:cNvPr id="14" name="Imagen 13"/>
          <p:cNvPicPr>
            <a:picLocks noChangeAspect="1"/>
          </p:cNvPicPr>
          <p:nvPr/>
        </p:nvPicPr>
        <p:blipFill>
          <a:blip r:embed="rId7"/>
          <a:stretch>
            <a:fillRect/>
          </a:stretch>
        </p:blipFill>
        <p:spPr>
          <a:xfrm>
            <a:off x="4957776" y="3106179"/>
            <a:ext cx="817581" cy="1365630"/>
          </a:xfrm>
          <a:prstGeom prst="rect">
            <a:avLst/>
          </a:prstGeom>
        </p:spPr>
      </p:pic>
      <p:pic>
        <p:nvPicPr>
          <p:cNvPr id="15" name="Imagen 14"/>
          <p:cNvPicPr>
            <a:picLocks noChangeAspect="1"/>
          </p:cNvPicPr>
          <p:nvPr/>
        </p:nvPicPr>
        <p:blipFill>
          <a:blip r:embed="rId8"/>
          <a:stretch>
            <a:fillRect/>
          </a:stretch>
        </p:blipFill>
        <p:spPr>
          <a:xfrm>
            <a:off x="3877206" y="4785257"/>
            <a:ext cx="769921" cy="1450096"/>
          </a:xfrm>
          <a:prstGeom prst="rect">
            <a:avLst/>
          </a:prstGeom>
        </p:spPr>
      </p:pic>
      <p:pic>
        <p:nvPicPr>
          <p:cNvPr id="16" name="Imagen 15"/>
          <p:cNvPicPr>
            <a:picLocks noChangeAspect="1"/>
          </p:cNvPicPr>
          <p:nvPr/>
        </p:nvPicPr>
        <p:blipFill>
          <a:blip r:embed="rId9"/>
          <a:stretch>
            <a:fillRect/>
          </a:stretch>
        </p:blipFill>
        <p:spPr>
          <a:xfrm>
            <a:off x="4970521" y="4785256"/>
            <a:ext cx="804835" cy="1373221"/>
          </a:xfrm>
          <a:prstGeom prst="rect">
            <a:avLst/>
          </a:prstGeom>
        </p:spPr>
      </p:pic>
      <p:pic>
        <p:nvPicPr>
          <p:cNvPr id="17" name="Imagen 16"/>
          <p:cNvPicPr>
            <a:picLocks noChangeAspect="1"/>
          </p:cNvPicPr>
          <p:nvPr/>
        </p:nvPicPr>
        <p:blipFill>
          <a:blip r:embed="rId10"/>
          <a:stretch>
            <a:fillRect/>
          </a:stretch>
        </p:blipFill>
        <p:spPr>
          <a:xfrm>
            <a:off x="6942219" y="3108139"/>
            <a:ext cx="915161" cy="1040941"/>
          </a:xfrm>
          <a:prstGeom prst="rect">
            <a:avLst/>
          </a:prstGeom>
        </p:spPr>
      </p:pic>
      <p:pic>
        <p:nvPicPr>
          <p:cNvPr id="18" name="Imagen 17"/>
          <p:cNvPicPr>
            <a:picLocks noChangeAspect="1"/>
          </p:cNvPicPr>
          <p:nvPr/>
        </p:nvPicPr>
        <p:blipFill>
          <a:blip r:embed="rId11"/>
          <a:stretch>
            <a:fillRect/>
          </a:stretch>
        </p:blipFill>
        <p:spPr>
          <a:xfrm>
            <a:off x="8119526" y="3108139"/>
            <a:ext cx="830093" cy="1051741"/>
          </a:xfrm>
          <a:prstGeom prst="rect">
            <a:avLst/>
          </a:prstGeom>
        </p:spPr>
      </p:pic>
      <p:pic>
        <p:nvPicPr>
          <p:cNvPr id="19" name="Imagen 18"/>
          <p:cNvPicPr>
            <a:picLocks noChangeAspect="1"/>
          </p:cNvPicPr>
          <p:nvPr/>
        </p:nvPicPr>
        <p:blipFill>
          <a:blip r:embed="rId12"/>
          <a:stretch>
            <a:fillRect/>
          </a:stretch>
        </p:blipFill>
        <p:spPr>
          <a:xfrm>
            <a:off x="6942219" y="4787216"/>
            <a:ext cx="666685" cy="1062252"/>
          </a:xfrm>
          <a:prstGeom prst="rect">
            <a:avLst/>
          </a:prstGeom>
        </p:spPr>
      </p:pic>
      <p:pic>
        <p:nvPicPr>
          <p:cNvPr id="20" name="Imagen 19"/>
          <p:cNvPicPr>
            <a:picLocks noChangeAspect="1"/>
          </p:cNvPicPr>
          <p:nvPr/>
        </p:nvPicPr>
        <p:blipFill>
          <a:blip r:embed="rId13"/>
          <a:stretch>
            <a:fillRect/>
          </a:stretch>
        </p:blipFill>
        <p:spPr>
          <a:xfrm>
            <a:off x="8015226" y="4787216"/>
            <a:ext cx="1021271" cy="782054"/>
          </a:xfrm>
          <a:prstGeom prst="rect">
            <a:avLst/>
          </a:prstGeom>
        </p:spPr>
      </p:pic>
      <p:cxnSp>
        <p:nvCxnSpPr>
          <p:cNvPr id="22" name="Conector recto 21"/>
          <p:cNvCxnSpPr/>
          <p:nvPr/>
        </p:nvCxnSpPr>
        <p:spPr>
          <a:xfrm>
            <a:off x="3203848" y="3112644"/>
            <a:ext cx="0" cy="3122709"/>
          </a:xfrm>
          <a:prstGeom prst="line">
            <a:avLst/>
          </a:prstGeom>
          <a:ln w="412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6300192" y="3112644"/>
            <a:ext cx="0" cy="3122709"/>
          </a:xfrm>
          <a:prstGeom prst="line">
            <a:avLst/>
          </a:prstGeom>
          <a:ln w="412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4" name="Marcador de pie de página 23"/>
          <p:cNvSpPr>
            <a:spLocks noGrp="1"/>
          </p:cNvSpPr>
          <p:nvPr>
            <p:ph type="ftr" sz="quarter" idx="11"/>
          </p:nvPr>
        </p:nvSpPr>
        <p:spPr>
          <a:xfrm>
            <a:off x="139821" y="6538912"/>
            <a:ext cx="3680048" cy="214801"/>
          </a:xfrm>
        </p:spPr>
        <p:txBody>
          <a:bodyPr/>
          <a:lstStyle/>
          <a:p>
            <a:r>
              <a:rPr lang="es-MX" dirty="0" smtClean="0"/>
              <a:t>Seminario de Aplicación Innovadora del Conocimiento I</a:t>
            </a:r>
            <a:endParaRPr lang="es-ES" dirty="0"/>
          </a:p>
        </p:txBody>
      </p:sp>
      <p:sp>
        <p:nvSpPr>
          <p:cNvPr id="25" name="Marcador de número de diapositiva 24"/>
          <p:cNvSpPr>
            <a:spLocks noGrp="1"/>
          </p:cNvSpPr>
          <p:nvPr>
            <p:ph type="sldNum" sz="quarter" idx="12"/>
          </p:nvPr>
        </p:nvSpPr>
        <p:spPr/>
        <p:txBody>
          <a:bodyPr/>
          <a:lstStyle/>
          <a:p>
            <a:fld id="{CBA19A67-F30A-4DBB-86C3-FF283128C356}" type="slidenum">
              <a:rPr lang="es-ES" smtClean="0"/>
              <a:pPr/>
              <a:t>28</a:t>
            </a:fld>
            <a:endParaRPr lang="es-ES"/>
          </a:p>
        </p:txBody>
      </p:sp>
    </p:spTree>
    <p:extLst>
      <p:ext uri="{BB962C8B-B14F-4D97-AF65-F5344CB8AC3E}">
        <p14:creationId xmlns:p14="http://schemas.microsoft.com/office/powerpoint/2010/main" val="1427090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67944" y="764704"/>
            <a:ext cx="1129092" cy="369332"/>
          </a:xfrm>
          <a:prstGeom prst="rect">
            <a:avLst/>
          </a:prstGeom>
        </p:spPr>
        <p:txBody>
          <a:bodyPr wrap="none">
            <a:spAutoFit/>
          </a:bodyPr>
          <a:lstStyle/>
          <a:p>
            <a:pPr>
              <a:buNone/>
            </a:pPr>
            <a:r>
              <a:rPr lang="es-MX" b="1" dirty="0"/>
              <a:t>Objetivo</a:t>
            </a:r>
            <a:endParaRPr lang="es-ES" dirty="0"/>
          </a:p>
        </p:txBody>
      </p:sp>
      <p:sp>
        <p:nvSpPr>
          <p:cNvPr id="3" name="CuadroTexto 2"/>
          <p:cNvSpPr txBox="1"/>
          <p:nvPr/>
        </p:nvSpPr>
        <p:spPr>
          <a:xfrm>
            <a:off x="2195736" y="1328485"/>
            <a:ext cx="4824536" cy="923330"/>
          </a:xfrm>
          <a:prstGeom prst="rect">
            <a:avLst/>
          </a:prstGeom>
          <a:noFill/>
        </p:spPr>
        <p:txBody>
          <a:bodyPr wrap="square" rtlCol="0">
            <a:spAutoFit/>
          </a:bodyPr>
          <a:lstStyle/>
          <a:p>
            <a:r>
              <a:rPr lang="es-MX" dirty="0" smtClean="0"/>
              <a:t>Redactar un objetivo específico por cada sustantivo, implícito y/o explícito del objetivo general</a:t>
            </a:r>
            <a:endParaRPr lang="es-MX" dirty="0"/>
          </a:p>
        </p:txBody>
      </p:sp>
      <p:sp>
        <p:nvSpPr>
          <p:cNvPr id="4" name="CuadroTexto 3"/>
          <p:cNvSpPr txBox="1"/>
          <p:nvPr/>
        </p:nvSpPr>
        <p:spPr>
          <a:xfrm>
            <a:off x="3567443" y="2337170"/>
            <a:ext cx="1656184" cy="369332"/>
          </a:xfrm>
          <a:prstGeom prst="rect">
            <a:avLst/>
          </a:prstGeom>
          <a:noFill/>
        </p:spPr>
        <p:txBody>
          <a:bodyPr wrap="square" rtlCol="0">
            <a:spAutoFit/>
          </a:bodyPr>
          <a:lstStyle/>
          <a:p>
            <a:r>
              <a:rPr lang="es-MX" dirty="0" smtClean="0"/>
              <a:t>Por ejemplo:</a:t>
            </a:r>
            <a:endParaRPr lang="es-MX" dirty="0"/>
          </a:p>
        </p:txBody>
      </p:sp>
      <p:sp>
        <p:nvSpPr>
          <p:cNvPr id="14" name="Rectángulo 13"/>
          <p:cNvSpPr/>
          <p:nvPr/>
        </p:nvSpPr>
        <p:spPr>
          <a:xfrm>
            <a:off x="1450106" y="3212976"/>
            <a:ext cx="5751000" cy="1200329"/>
          </a:xfrm>
          <a:prstGeom prst="rect">
            <a:avLst/>
          </a:prstGeom>
        </p:spPr>
        <p:txBody>
          <a:bodyPr wrap="square">
            <a:spAutoFit/>
          </a:bodyPr>
          <a:lstStyle/>
          <a:p>
            <a:pPr algn="just"/>
            <a:r>
              <a:rPr lang="es-MX" i="1" dirty="0" smtClean="0">
                <a:solidFill>
                  <a:srgbClr val="222222"/>
                </a:solidFill>
                <a:latin typeface="Arial" panose="020B0604020202020204" pitchFamily="34" charset="0"/>
              </a:rPr>
              <a:t>Analizar las </a:t>
            </a:r>
            <a:r>
              <a:rPr lang="es-MX" i="1" u="sng" dirty="0">
                <a:solidFill>
                  <a:srgbClr val="222222"/>
                </a:solidFill>
                <a:latin typeface="Arial" panose="020B0604020202020204" pitchFamily="34" charset="0"/>
              </a:rPr>
              <a:t>etapas administrativas </a:t>
            </a:r>
            <a:r>
              <a:rPr lang="es-MX" i="1" dirty="0">
                <a:solidFill>
                  <a:srgbClr val="222222"/>
                </a:solidFill>
                <a:latin typeface="Arial" panose="020B0604020202020204" pitchFamily="34" charset="0"/>
              </a:rPr>
              <a:t>y </a:t>
            </a:r>
            <a:r>
              <a:rPr lang="es-MX" i="1" u="sng" dirty="0">
                <a:solidFill>
                  <a:srgbClr val="222222"/>
                </a:solidFill>
                <a:latin typeface="Arial" panose="020B0604020202020204" pitchFamily="34" charset="0"/>
              </a:rPr>
              <a:t>contables</a:t>
            </a:r>
            <a:r>
              <a:rPr lang="es-MX" i="1" dirty="0">
                <a:solidFill>
                  <a:srgbClr val="222222"/>
                </a:solidFill>
                <a:latin typeface="Arial" panose="020B0604020202020204" pitchFamily="34" charset="0"/>
              </a:rPr>
              <a:t> por las que </a:t>
            </a:r>
            <a:r>
              <a:rPr lang="es-MX" i="1" u="sng" dirty="0" smtClean="0">
                <a:solidFill>
                  <a:srgbClr val="222222"/>
                </a:solidFill>
                <a:latin typeface="Arial" panose="020B0604020202020204" pitchFamily="34" charset="0"/>
              </a:rPr>
              <a:t>pasa </a:t>
            </a:r>
            <a:r>
              <a:rPr lang="es-MX" i="1" u="sng" dirty="0">
                <a:solidFill>
                  <a:srgbClr val="222222"/>
                </a:solidFill>
                <a:latin typeface="Arial" panose="020B0604020202020204" pitchFamily="34" charset="0"/>
              </a:rPr>
              <a:t>un pedido antes de llegar a </a:t>
            </a:r>
            <a:r>
              <a:rPr lang="es-MX" i="1" u="sng" dirty="0" smtClean="0">
                <a:solidFill>
                  <a:srgbClr val="222222"/>
                </a:solidFill>
                <a:latin typeface="Arial" panose="020B0604020202020204" pitchFamily="34" charset="0"/>
              </a:rPr>
              <a:t>manos </a:t>
            </a:r>
            <a:r>
              <a:rPr lang="es-MX" i="1" u="sng" dirty="0">
                <a:solidFill>
                  <a:srgbClr val="222222"/>
                </a:solidFill>
                <a:latin typeface="Arial" panose="020B0604020202020204" pitchFamily="34" charset="0"/>
              </a:rPr>
              <a:t>de un cliente</a:t>
            </a:r>
            <a:r>
              <a:rPr lang="es-MX" i="1" dirty="0">
                <a:solidFill>
                  <a:srgbClr val="222222"/>
                </a:solidFill>
                <a:latin typeface="Arial" panose="020B0604020202020204" pitchFamily="34" charset="0"/>
              </a:rPr>
              <a:t>, para desarrollar un </a:t>
            </a:r>
            <a:r>
              <a:rPr lang="es-MX" i="1" u="sng" dirty="0">
                <a:solidFill>
                  <a:srgbClr val="222222"/>
                </a:solidFill>
                <a:latin typeface="Arial" panose="020B0604020202020204" pitchFamily="34" charset="0"/>
              </a:rPr>
              <a:t>sistema informático</a:t>
            </a:r>
            <a:r>
              <a:rPr lang="es-MX" i="1" dirty="0">
                <a:solidFill>
                  <a:srgbClr val="222222"/>
                </a:solidFill>
                <a:latin typeface="Arial" panose="020B0604020202020204" pitchFamily="34" charset="0"/>
              </a:rPr>
              <a:t> automatizado que lo </a:t>
            </a:r>
            <a:r>
              <a:rPr lang="es-MX" i="1" dirty="0" smtClean="0">
                <a:solidFill>
                  <a:srgbClr val="222222"/>
                </a:solidFill>
                <a:latin typeface="Arial" panose="020B0604020202020204" pitchFamily="34" charset="0"/>
              </a:rPr>
              <a:t>realice</a:t>
            </a:r>
            <a:endParaRPr lang="es-MX" dirty="0"/>
          </a:p>
        </p:txBody>
      </p:sp>
      <p:sp>
        <p:nvSpPr>
          <p:cNvPr id="15" name="CuadroTexto 14"/>
          <p:cNvSpPr txBox="1"/>
          <p:nvPr/>
        </p:nvSpPr>
        <p:spPr>
          <a:xfrm>
            <a:off x="514002" y="5079752"/>
            <a:ext cx="1872208" cy="307777"/>
          </a:xfrm>
          <a:prstGeom prst="rect">
            <a:avLst/>
          </a:prstGeom>
          <a:noFill/>
          <a:ln w="19050">
            <a:solidFill>
              <a:srgbClr val="7030A0"/>
            </a:solidFill>
          </a:ln>
        </p:spPr>
        <p:txBody>
          <a:bodyPr wrap="square" rtlCol="0">
            <a:spAutoFit/>
          </a:bodyPr>
          <a:lstStyle/>
          <a:p>
            <a:pPr algn="ctr"/>
            <a:r>
              <a:rPr lang="es-MX" sz="1400" dirty="0"/>
              <a:t>e</a:t>
            </a:r>
            <a:r>
              <a:rPr lang="es-MX" sz="1400" dirty="0" smtClean="0"/>
              <a:t>tapa administrativa</a:t>
            </a:r>
            <a:endParaRPr lang="es-MX" sz="1400" dirty="0"/>
          </a:p>
        </p:txBody>
      </p:sp>
      <p:sp>
        <p:nvSpPr>
          <p:cNvPr id="16" name="CuadroTexto 15"/>
          <p:cNvSpPr txBox="1"/>
          <p:nvPr/>
        </p:nvSpPr>
        <p:spPr>
          <a:xfrm>
            <a:off x="5888929" y="5924216"/>
            <a:ext cx="1368152" cy="307777"/>
          </a:xfrm>
          <a:prstGeom prst="rect">
            <a:avLst/>
          </a:prstGeom>
          <a:noFill/>
          <a:ln w="19050">
            <a:solidFill>
              <a:srgbClr val="7030A0"/>
            </a:solidFill>
          </a:ln>
        </p:spPr>
        <p:txBody>
          <a:bodyPr wrap="square" rtlCol="0">
            <a:spAutoFit/>
          </a:bodyPr>
          <a:lstStyle/>
          <a:p>
            <a:pPr algn="ctr"/>
            <a:r>
              <a:rPr lang="es-MX" sz="1400" dirty="0"/>
              <a:t>e</a:t>
            </a:r>
            <a:r>
              <a:rPr lang="es-MX" sz="1400" dirty="0" smtClean="0"/>
              <a:t>tapa contable</a:t>
            </a:r>
            <a:endParaRPr lang="es-MX" sz="1400" dirty="0"/>
          </a:p>
        </p:txBody>
      </p:sp>
      <p:sp>
        <p:nvSpPr>
          <p:cNvPr id="17" name="CuadroTexto 16"/>
          <p:cNvSpPr txBox="1"/>
          <p:nvPr/>
        </p:nvSpPr>
        <p:spPr>
          <a:xfrm>
            <a:off x="3066835" y="5616439"/>
            <a:ext cx="2033457" cy="307777"/>
          </a:xfrm>
          <a:prstGeom prst="rect">
            <a:avLst/>
          </a:prstGeom>
          <a:noFill/>
          <a:ln w="19050">
            <a:solidFill>
              <a:srgbClr val="7030A0"/>
            </a:solidFill>
          </a:ln>
        </p:spPr>
        <p:txBody>
          <a:bodyPr wrap="square" rtlCol="0">
            <a:spAutoFit/>
          </a:bodyPr>
          <a:lstStyle/>
          <a:p>
            <a:pPr algn="ctr"/>
            <a:r>
              <a:rPr lang="es-MX" sz="1400" dirty="0" smtClean="0"/>
              <a:t>Proceso de distribución</a:t>
            </a:r>
            <a:endParaRPr lang="es-MX" sz="1400" dirty="0"/>
          </a:p>
        </p:txBody>
      </p:sp>
      <p:sp>
        <p:nvSpPr>
          <p:cNvPr id="18" name="CuadroTexto 17"/>
          <p:cNvSpPr txBox="1"/>
          <p:nvPr/>
        </p:nvSpPr>
        <p:spPr>
          <a:xfrm>
            <a:off x="6807802" y="4924144"/>
            <a:ext cx="1872208" cy="307777"/>
          </a:xfrm>
          <a:prstGeom prst="rect">
            <a:avLst/>
          </a:prstGeom>
          <a:noFill/>
          <a:ln w="19050">
            <a:solidFill>
              <a:srgbClr val="7030A0"/>
            </a:solidFill>
          </a:ln>
        </p:spPr>
        <p:txBody>
          <a:bodyPr wrap="square" rtlCol="0">
            <a:spAutoFit/>
          </a:bodyPr>
          <a:lstStyle/>
          <a:p>
            <a:pPr algn="ctr"/>
            <a:r>
              <a:rPr lang="es-MX" sz="1400" dirty="0" smtClean="0"/>
              <a:t>Sistema informático</a:t>
            </a:r>
            <a:endParaRPr lang="es-MX" sz="1400" dirty="0"/>
          </a:p>
        </p:txBody>
      </p:sp>
      <p:cxnSp>
        <p:nvCxnSpPr>
          <p:cNvPr id="19" name="Conector recto de flecha 18"/>
          <p:cNvCxnSpPr>
            <a:endCxn id="15" idx="0"/>
          </p:cNvCxnSpPr>
          <p:nvPr/>
        </p:nvCxnSpPr>
        <p:spPr>
          <a:xfrm flipH="1">
            <a:off x="1450106" y="3488049"/>
            <a:ext cx="2009324" cy="1591703"/>
          </a:xfrm>
          <a:prstGeom prst="straightConnector1">
            <a:avLst/>
          </a:prstGeom>
          <a:ln w="254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a:endCxn id="18" idx="0"/>
          </p:cNvCxnSpPr>
          <p:nvPr/>
        </p:nvCxnSpPr>
        <p:spPr>
          <a:xfrm>
            <a:off x="6339750" y="4064113"/>
            <a:ext cx="1404156" cy="860031"/>
          </a:xfrm>
          <a:prstGeom prst="straightConnector1">
            <a:avLst/>
          </a:prstGeom>
          <a:ln w="254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a:endCxn id="17" idx="0"/>
          </p:cNvCxnSpPr>
          <p:nvPr/>
        </p:nvCxnSpPr>
        <p:spPr>
          <a:xfrm flipH="1">
            <a:off x="4083564" y="3795372"/>
            <a:ext cx="311971" cy="1821067"/>
          </a:xfrm>
          <a:prstGeom prst="straightConnector1">
            <a:avLst/>
          </a:prstGeom>
          <a:ln w="254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a:endCxn id="16" idx="0"/>
          </p:cNvCxnSpPr>
          <p:nvPr/>
        </p:nvCxnSpPr>
        <p:spPr>
          <a:xfrm>
            <a:off x="5871698" y="3480621"/>
            <a:ext cx="701307" cy="2443595"/>
          </a:xfrm>
          <a:prstGeom prst="straightConnector1">
            <a:avLst/>
          </a:prstGeom>
          <a:ln w="254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3" name="Imagen 22"/>
          <p:cNvPicPr>
            <a:picLocks noChangeAspect="1"/>
          </p:cNvPicPr>
          <p:nvPr/>
        </p:nvPicPr>
        <p:blipFill>
          <a:blip r:embed="rId2"/>
          <a:stretch>
            <a:fillRect/>
          </a:stretch>
        </p:blipFill>
        <p:spPr>
          <a:xfrm>
            <a:off x="498397" y="1021932"/>
            <a:ext cx="1381319" cy="1442711"/>
          </a:xfrm>
          <a:prstGeom prst="rect">
            <a:avLst/>
          </a:prstGeom>
        </p:spPr>
      </p:pic>
      <p:sp>
        <p:nvSpPr>
          <p:cNvPr id="24" name="Marcador de pie de página 23"/>
          <p:cNvSpPr>
            <a:spLocks noGrp="1"/>
          </p:cNvSpPr>
          <p:nvPr>
            <p:ph type="ftr" sz="quarter" idx="11"/>
          </p:nvPr>
        </p:nvSpPr>
        <p:spPr>
          <a:xfrm>
            <a:off x="107504" y="6538912"/>
            <a:ext cx="3824064" cy="214863"/>
          </a:xfrm>
        </p:spPr>
        <p:txBody>
          <a:bodyPr/>
          <a:lstStyle/>
          <a:p>
            <a:r>
              <a:rPr lang="es-MX" dirty="0" smtClean="0"/>
              <a:t>Seminario de Aplicación Innovadora del Conocimiento I</a:t>
            </a:r>
            <a:endParaRPr lang="es-ES" dirty="0"/>
          </a:p>
        </p:txBody>
      </p:sp>
      <p:sp>
        <p:nvSpPr>
          <p:cNvPr id="25" name="Marcador de número de diapositiva 24"/>
          <p:cNvSpPr>
            <a:spLocks noGrp="1"/>
          </p:cNvSpPr>
          <p:nvPr>
            <p:ph type="sldNum" sz="quarter" idx="12"/>
          </p:nvPr>
        </p:nvSpPr>
        <p:spPr/>
        <p:txBody>
          <a:bodyPr/>
          <a:lstStyle/>
          <a:p>
            <a:fld id="{CBA19A67-F30A-4DBB-86C3-FF283128C356}" type="slidenum">
              <a:rPr lang="es-ES" smtClean="0"/>
              <a:pPr/>
              <a:t>29</a:t>
            </a:fld>
            <a:endParaRPr lang="es-ES"/>
          </a:p>
        </p:txBody>
      </p:sp>
    </p:spTree>
    <p:extLst>
      <p:ext uri="{BB962C8B-B14F-4D97-AF65-F5344CB8AC3E}">
        <p14:creationId xmlns:p14="http://schemas.microsoft.com/office/powerpoint/2010/main" val="3081064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79512" y="6538912"/>
            <a:ext cx="3352800" cy="196131"/>
          </a:xfrm>
        </p:spPr>
        <p:txBody>
          <a:bodyPr/>
          <a:lstStyle/>
          <a:p>
            <a:r>
              <a:rPr lang="es-MX" sz="1000" dirty="0" smtClean="0"/>
              <a:t>Seminario de Aplicación Innovadora del Conocimiento I</a:t>
            </a:r>
            <a:endParaRPr lang="es-ES" sz="1000"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a:t>
            </a:fld>
            <a:endParaRPr lang="es-ES"/>
          </a:p>
        </p:txBody>
      </p:sp>
      <p:sp>
        <p:nvSpPr>
          <p:cNvPr id="4" name="CuadroTexto 3"/>
          <p:cNvSpPr txBox="1"/>
          <p:nvPr/>
        </p:nvSpPr>
        <p:spPr>
          <a:xfrm>
            <a:off x="3276558" y="908720"/>
            <a:ext cx="2952328" cy="400110"/>
          </a:xfrm>
          <a:prstGeom prst="rect">
            <a:avLst/>
          </a:prstGeom>
          <a:noFill/>
        </p:spPr>
        <p:txBody>
          <a:bodyPr wrap="square" rtlCol="0">
            <a:spAutoFit/>
          </a:bodyPr>
          <a:lstStyle/>
          <a:p>
            <a:r>
              <a:rPr lang="es-MX" sz="2000" dirty="0" smtClean="0"/>
              <a:t>Objetivo de la asignatura </a:t>
            </a:r>
            <a:endParaRPr lang="es-MX" sz="2000" dirty="0"/>
          </a:p>
        </p:txBody>
      </p:sp>
      <p:sp>
        <p:nvSpPr>
          <p:cNvPr id="5" name="Rectángulo 4"/>
          <p:cNvSpPr/>
          <p:nvPr/>
        </p:nvSpPr>
        <p:spPr>
          <a:xfrm>
            <a:off x="2699792" y="1628800"/>
            <a:ext cx="4572000" cy="646331"/>
          </a:xfrm>
          <a:prstGeom prst="rect">
            <a:avLst/>
          </a:prstGeom>
        </p:spPr>
        <p:txBody>
          <a:bodyPr>
            <a:spAutoFit/>
          </a:bodyPr>
          <a:lstStyle/>
          <a:p>
            <a:pPr algn="ctr"/>
            <a:r>
              <a:rPr lang="es-MX" b="1" dirty="0"/>
              <a:t>SEMINARIO DE APLICACIÓN INNOVADORA DEL CONOCIMIENTO I</a:t>
            </a:r>
          </a:p>
        </p:txBody>
      </p:sp>
      <p:sp>
        <p:nvSpPr>
          <p:cNvPr id="6" name="Rectángulo 5"/>
          <p:cNvSpPr/>
          <p:nvPr/>
        </p:nvSpPr>
        <p:spPr>
          <a:xfrm>
            <a:off x="1512362" y="2708920"/>
            <a:ext cx="6480720" cy="3139321"/>
          </a:xfrm>
          <a:prstGeom prst="rect">
            <a:avLst/>
          </a:prstGeom>
        </p:spPr>
        <p:txBody>
          <a:bodyPr wrap="square">
            <a:spAutoFit/>
          </a:bodyPr>
          <a:lstStyle/>
          <a:p>
            <a:pPr algn="just"/>
            <a:r>
              <a:rPr lang="es-MX" dirty="0"/>
              <a:t>Reconocer los elementos mínimos de estructura  y fundamento del trabajo terminal de grado.</a:t>
            </a:r>
          </a:p>
          <a:p>
            <a:pPr algn="just"/>
            <a:endParaRPr lang="es-MX" dirty="0" smtClean="0">
              <a:ea typeface="Times New Roman" panose="02020603050405020304" pitchFamily="18" charset="0"/>
            </a:endParaRPr>
          </a:p>
          <a:p>
            <a:pPr algn="just"/>
            <a:r>
              <a:rPr lang="es-MX" dirty="0" smtClean="0">
                <a:ea typeface="Times New Roman" panose="02020603050405020304" pitchFamily="18" charset="0"/>
              </a:rPr>
              <a:t>Elaborar </a:t>
            </a:r>
            <a:r>
              <a:rPr lang="es-MX" dirty="0">
                <a:ea typeface="Times New Roman" panose="02020603050405020304" pitchFamily="18" charset="0"/>
              </a:rPr>
              <a:t>la estructura y el marco teórico - metodológico del trabajo terminal de grado, mediante la aplicación de los principios del método geográfico y, de las técnicas y estrategias de investigación científica y tecnológica apropiadas al tema central de interés, a fin de obtener una visión clara y objetiva de las actividades a realizar que brinden una directriz de trabajo pertinente al cumplimiento del propósito final de obtener el grado académico </a:t>
            </a:r>
            <a:r>
              <a:rPr lang="es-MX" dirty="0" smtClean="0">
                <a:ea typeface="Times New Roman" panose="02020603050405020304" pitchFamily="18" charset="0"/>
              </a:rPr>
              <a:t>correspondiente.</a:t>
            </a:r>
            <a:endParaRPr lang="es-MX" dirty="0"/>
          </a:p>
        </p:txBody>
      </p:sp>
    </p:spTree>
    <p:extLst>
      <p:ext uri="{BB962C8B-B14F-4D97-AF65-F5344CB8AC3E}">
        <p14:creationId xmlns:p14="http://schemas.microsoft.com/office/powerpoint/2010/main" val="1916200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36154" y="104892"/>
            <a:ext cx="1888594" cy="400110"/>
          </a:xfrm>
          <a:prstGeom prst="rect">
            <a:avLst/>
          </a:prstGeom>
        </p:spPr>
        <p:txBody>
          <a:bodyPr wrap="none">
            <a:spAutoFit/>
          </a:bodyPr>
          <a:lstStyle/>
          <a:p>
            <a:pPr>
              <a:buNone/>
            </a:pPr>
            <a:r>
              <a:rPr lang="es-MX" sz="2000" b="1" dirty="0" smtClean="0"/>
              <a:t>Marco Teórico</a:t>
            </a:r>
            <a:endParaRPr lang="es-ES" sz="2000" dirty="0"/>
          </a:p>
        </p:txBody>
      </p:sp>
      <p:sp>
        <p:nvSpPr>
          <p:cNvPr id="4" name="Rectángulo 3"/>
          <p:cNvSpPr/>
          <p:nvPr/>
        </p:nvSpPr>
        <p:spPr>
          <a:xfrm>
            <a:off x="863844" y="698154"/>
            <a:ext cx="7202314" cy="584775"/>
          </a:xfrm>
          <a:prstGeom prst="rect">
            <a:avLst/>
          </a:prstGeom>
        </p:spPr>
        <p:txBody>
          <a:bodyPr wrap="square">
            <a:spAutoFit/>
          </a:bodyPr>
          <a:lstStyle/>
          <a:p>
            <a:pPr algn="just"/>
            <a:r>
              <a:rPr lang="es-MX" sz="1600" dirty="0" smtClean="0"/>
              <a:t>Trata </a:t>
            </a:r>
            <a:r>
              <a:rPr lang="es-MX" sz="1600" dirty="0"/>
              <a:t>sobre </a:t>
            </a:r>
            <a:r>
              <a:rPr lang="es-MX" sz="1600" dirty="0" smtClean="0"/>
              <a:t>los fundamentos teóricos, metodológicos y contextuales del </a:t>
            </a:r>
            <a:r>
              <a:rPr lang="es-MX" sz="1600" dirty="0"/>
              <a:t>tema central. </a:t>
            </a:r>
            <a:r>
              <a:rPr lang="es-MX" sz="1600" dirty="0" smtClean="0"/>
              <a:t>No obstante, se encuentran diversas posiciones sobre el marco….</a:t>
            </a:r>
            <a:endParaRPr lang="es-MX" sz="1600" dirty="0"/>
          </a:p>
        </p:txBody>
      </p:sp>
      <p:sp>
        <p:nvSpPr>
          <p:cNvPr id="3" name="Marcador de pie de página 2"/>
          <p:cNvSpPr>
            <a:spLocks noGrp="1"/>
          </p:cNvSpPr>
          <p:nvPr>
            <p:ph type="ftr" sz="quarter" idx="11"/>
          </p:nvPr>
        </p:nvSpPr>
        <p:spPr>
          <a:xfrm>
            <a:off x="107504" y="6583769"/>
            <a:ext cx="3888432" cy="249215"/>
          </a:xfrm>
        </p:spPr>
        <p:txBody>
          <a:bodyPr/>
          <a:lstStyle/>
          <a:p>
            <a:r>
              <a:rPr lang="es-MX" sz="1000" dirty="0" smtClean="0"/>
              <a:t>Seminario de Aplicación Innovadora del Conocimiento I</a:t>
            </a:r>
            <a:endParaRPr lang="es-ES" sz="1000" dirty="0"/>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30</a:t>
            </a:fld>
            <a:endParaRPr lang="es-ES"/>
          </a:p>
        </p:txBody>
      </p:sp>
      <p:sp>
        <p:nvSpPr>
          <p:cNvPr id="17" name="CuadroTexto 16"/>
          <p:cNvSpPr txBox="1"/>
          <p:nvPr/>
        </p:nvSpPr>
        <p:spPr>
          <a:xfrm>
            <a:off x="3636154" y="3458933"/>
            <a:ext cx="1763184" cy="646331"/>
          </a:xfrm>
          <a:prstGeom prst="rect">
            <a:avLst/>
          </a:prstGeom>
          <a:noFill/>
        </p:spPr>
        <p:txBody>
          <a:bodyPr wrap="square" rtlCol="0">
            <a:spAutoFit/>
          </a:bodyPr>
          <a:lstStyle/>
          <a:p>
            <a:pPr algn="ctr"/>
            <a:r>
              <a:rPr lang="es-MX" dirty="0" smtClean="0">
                <a:solidFill>
                  <a:srgbClr val="FF0000"/>
                </a:solidFill>
                <a:latin typeface="Arial Black" panose="020B0A04020102020204" pitchFamily="34" charset="0"/>
              </a:rPr>
              <a:t>MARCO TEÓRICO</a:t>
            </a:r>
            <a:endParaRPr lang="es-MX" dirty="0">
              <a:solidFill>
                <a:srgbClr val="FF0000"/>
              </a:solidFill>
              <a:latin typeface="Arial Black" panose="020B0A04020102020204" pitchFamily="34" charset="0"/>
            </a:endParaRPr>
          </a:p>
        </p:txBody>
      </p:sp>
      <p:sp>
        <p:nvSpPr>
          <p:cNvPr id="18" name="Llamada de flecha a la derecha 17"/>
          <p:cNvSpPr/>
          <p:nvPr/>
        </p:nvSpPr>
        <p:spPr>
          <a:xfrm rot="2036059">
            <a:off x="1540995" y="2217511"/>
            <a:ext cx="1847403" cy="553765"/>
          </a:xfrm>
          <a:prstGeom prst="rightArrowCallout">
            <a:avLst>
              <a:gd name="adj1" fmla="val 25000"/>
              <a:gd name="adj2" fmla="val 25000"/>
              <a:gd name="adj3" fmla="val 76384"/>
              <a:gd name="adj4" fmla="val 64977"/>
            </a:avLst>
          </a:prstGeom>
          <a:solidFill>
            <a:schemeClr val="accent4">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200" dirty="0" smtClean="0">
                <a:ln w="0"/>
                <a:solidFill>
                  <a:schemeClr val="tx1"/>
                </a:solidFill>
                <a:effectLst>
                  <a:outerShdw blurRad="38100" dist="19050" dir="2700000" algn="tl" rotWithShape="0">
                    <a:schemeClr val="dk1">
                      <a:alpha val="40000"/>
                    </a:schemeClr>
                  </a:outerShdw>
                </a:effectLst>
              </a:rPr>
              <a:t>Estado </a:t>
            </a:r>
            <a:r>
              <a:rPr lang="es-MX" sz="1200" dirty="0">
                <a:ln w="0"/>
                <a:solidFill>
                  <a:schemeClr val="tx1"/>
                </a:solidFill>
                <a:effectLst>
                  <a:outerShdw blurRad="38100" dist="19050" dir="2700000" algn="tl" rotWithShape="0">
                    <a:schemeClr val="dk1">
                      <a:alpha val="40000"/>
                    </a:schemeClr>
                  </a:outerShdw>
                </a:effectLst>
              </a:rPr>
              <a:t>de arte</a:t>
            </a:r>
          </a:p>
        </p:txBody>
      </p:sp>
      <p:sp>
        <p:nvSpPr>
          <p:cNvPr id="19" name="Llamada de flecha a la derecha 18"/>
          <p:cNvSpPr/>
          <p:nvPr/>
        </p:nvSpPr>
        <p:spPr>
          <a:xfrm rot="5400000">
            <a:off x="3482975" y="1882626"/>
            <a:ext cx="1760107" cy="581232"/>
          </a:xfrm>
          <a:prstGeom prst="rightArrowCallout">
            <a:avLst>
              <a:gd name="adj1" fmla="val 25000"/>
              <a:gd name="adj2" fmla="val 25000"/>
              <a:gd name="adj3" fmla="val 76384"/>
              <a:gd name="adj4" fmla="val 64977"/>
            </a:avLst>
          </a:prstGeom>
          <a:solidFill>
            <a:schemeClr val="accent4">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200" dirty="0" smtClean="0">
                <a:ln w="0"/>
                <a:solidFill>
                  <a:schemeClr val="tx1"/>
                </a:solidFill>
                <a:effectLst>
                  <a:outerShdw blurRad="38100" dist="19050" dir="2700000" algn="tl" rotWithShape="0">
                    <a:schemeClr val="dk1">
                      <a:alpha val="40000"/>
                    </a:schemeClr>
                  </a:outerShdw>
                </a:effectLst>
              </a:rPr>
              <a:t>Marco administrativo</a:t>
            </a:r>
            <a:endParaRPr lang="es-MX" sz="1200" dirty="0">
              <a:ln w="0"/>
              <a:solidFill>
                <a:schemeClr val="tx1"/>
              </a:solidFill>
              <a:effectLst>
                <a:outerShdw blurRad="38100" dist="19050" dir="2700000" algn="tl" rotWithShape="0">
                  <a:schemeClr val="dk1">
                    <a:alpha val="40000"/>
                  </a:schemeClr>
                </a:outerShdw>
              </a:effectLst>
            </a:endParaRPr>
          </a:p>
        </p:txBody>
      </p:sp>
      <p:sp>
        <p:nvSpPr>
          <p:cNvPr id="20" name="Llamada de flecha a la derecha 19"/>
          <p:cNvSpPr/>
          <p:nvPr/>
        </p:nvSpPr>
        <p:spPr>
          <a:xfrm rot="19188276">
            <a:off x="1870457" y="4916742"/>
            <a:ext cx="1784167" cy="573392"/>
          </a:xfrm>
          <a:prstGeom prst="rightArrowCallout">
            <a:avLst>
              <a:gd name="adj1" fmla="val 25000"/>
              <a:gd name="adj2" fmla="val 25000"/>
              <a:gd name="adj3" fmla="val 76384"/>
              <a:gd name="adj4" fmla="val 64977"/>
            </a:avLst>
          </a:prstGeom>
          <a:solidFill>
            <a:schemeClr val="accent4">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200" dirty="0" smtClean="0">
                <a:ln w="0"/>
                <a:solidFill>
                  <a:schemeClr val="tx1"/>
                </a:solidFill>
                <a:effectLst>
                  <a:outerShdw blurRad="38100" dist="19050" dir="2700000" algn="tl" rotWithShape="0">
                    <a:schemeClr val="dk1">
                      <a:alpha val="40000"/>
                    </a:schemeClr>
                  </a:outerShdw>
                </a:effectLst>
              </a:rPr>
              <a:t>Marco Histórico</a:t>
            </a:r>
            <a:endParaRPr lang="es-MX" sz="1200" dirty="0">
              <a:ln w="0"/>
              <a:solidFill>
                <a:schemeClr val="tx1"/>
              </a:solidFill>
              <a:effectLst>
                <a:outerShdw blurRad="38100" dist="19050" dir="2700000" algn="tl" rotWithShape="0">
                  <a:schemeClr val="dk1">
                    <a:alpha val="40000"/>
                  </a:schemeClr>
                </a:outerShdw>
              </a:effectLst>
            </a:endParaRPr>
          </a:p>
        </p:txBody>
      </p:sp>
      <p:sp>
        <p:nvSpPr>
          <p:cNvPr id="21" name="Llamada de flecha a la derecha 20"/>
          <p:cNvSpPr/>
          <p:nvPr/>
        </p:nvSpPr>
        <p:spPr>
          <a:xfrm rot="16200000">
            <a:off x="3705923" y="5013444"/>
            <a:ext cx="1651128" cy="566718"/>
          </a:xfrm>
          <a:prstGeom prst="rightArrowCallout">
            <a:avLst>
              <a:gd name="adj1" fmla="val 25000"/>
              <a:gd name="adj2" fmla="val 25000"/>
              <a:gd name="adj3" fmla="val 76384"/>
              <a:gd name="adj4" fmla="val 64977"/>
            </a:avLst>
          </a:prstGeom>
          <a:solidFill>
            <a:schemeClr val="accent4">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200" dirty="0" smtClean="0">
                <a:ln w="0"/>
                <a:solidFill>
                  <a:schemeClr val="tx1"/>
                </a:solidFill>
                <a:effectLst>
                  <a:outerShdw blurRad="38100" dist="19050" dir="2700000" algn="tl" rotWithShape="0">
                    <a:schemeClr val="dk1">
                      <a:alpha val="40000"/>
                    </a:schemeClr>
                  </a:outerShdw>
                </a:effectLst>
              </a:rPr>
              <a:t>Marco Legal</a:t>
            </a:r>
            <a:endParaRPr lang="es-MX" sz="1200" dirty="0">
              <a:ln w="0"/>
              <a:solidFill>
                <a:schemeClr val="tx1"/>
              </a:solidFill>
              <a:effectLst>
                <a:outerShdw blurRad="38100" dist="19050" dir="2700000" algn="tl" rotWithShape="0">
                  <a:schemeClr val="dk1">
                    <a:alpha val="40000"/>
                  </a:schemeClr>
                </a:outerShdw>
              </a:effectLst>
            </a:endParaRPr>
          </a:p>
        </p:txBody>
      </p:sp>
      <p:sp>
        <p:nvSpPr>
          <p:cNvPr id="22" name="Llamada de flecha a la derecha 21"/>
          <p:cNvSpPr/>
          <p:nvPr/>
        </p:nvSpPr>
        <p:spPr>
          <a:xfrm>
            <a:off x="995455" y="3585784"/>
            <a:ext cx="1801272" cy="519480"/>
          </a:xfrm>
          <a:prstGeom prst="rightArrowCallout">
            <a:avLst>
              <a:gd name="adj1" fmla="val 25000"/>
              <a:gd name="adj2" fmla="val 25000"/>
              <a:gd name="adj3" fmla="val 76384"/>
              <a:gd name="adj4" fmla="val 64977"/>
            </a:avLst>
          </a:prstGeom>
          <a:solidFill>
            <a:schemeClr val="accent4">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s-MX" sz="1200" dirty="0">
                <a:solidFill>
                  <a:schemeClr val="tx1"/>
                </a:solidFill>
              </a:rPr>
              <a:t>Marco Contextual</a:t>
            </a:r>
          </a:p>
        </p:txBody>
      </p:sp>
      <p:sp>
        <p:nvSpPr>
          <p:cNvPr id="23" name="Llamada de flecha a la izquierda 22"/>
          <p:cNvSpPr/>
          <p:nvPr/>
        </p:nvSpPr>
        <p:spPr>
          <a:xfrm rot="19736360">
            <a:off x="5405420" y="1986875"/>
            <a:ext cx="2076517" cy="621214"/>
          </a:xfrm>
          <a:prstGeom prst="leftArrowCallout">
            <a:avLst>
              <a:gd name="adj1" fmla="val 25000"/>
              <a:gd name="adj2" fmla="val 25000"/>
              <a:gd name="adj3" fmla="val 72428"/>
              <a:gd name="adj4" fmla="val 64977"/>
            </a:avLst>
          </a:prstGeom>
          <a:solidFill>
            <a:schemeClr val="accent4">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Marco institucional</a:t>
            </a:r>
            <a:endParaRPr lang="es-MX" sz="1200" dirty="0">
              <a:solidFill>
                <a:schemeClr val="tx1"/>
              </a:solidFill>
            </a:endParaRPr>
          </a:p>
        </p:txBody>
      </p:sp>
      <p:sp>
        <p:nvSpPr>
          <p:cNvPr id="24" name="Llamada de flecha a la izquierda 23"/>
          <p:cNvSpPr/>
          <p:nvPr/>
        </p:nvSpPr>
        <p:spPr>
          <a:xfrm>
            <a:off x="6012159" y="3239765"/>
            <a:ext cx="2141008" cy="599951"/>
          </a:xfrm>
          <a:prstGeom prst="leftArrowCallout">
            <a:avLst>
              <a:gd name="adj1" fmla="val 25000"/>
              <a:gd name="adj2" fmla="val 25000"/>
              <a:gd name="adj3" fmla="val 73959"/>
              <a:gd name="adj4" fmla="val 64977"/>
            </a:avLst>
          </a:prstGeom>
          <a:solidFill>
            <a:schemeClr val="accent4">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Marco conceptual</a:t>
            </a:r>
            <a:endParaRPr lang="es-MX" sz="1200" dirty="0">
              <a:solidFill>
                <a:schemeClr val="tx1"/>
              </a:solidFill>
            </a:endParaRPr>
          </a:p>
        </p:txBody>
      </p:sp>
      <p:sp>
        <p:nvSpPr>
          <p:cNvPr id="25" name="Llamada de flecha a la izquierda 24"/>
          <p:cNvSpPr/>
          <p:nvPr/>
        </p:nvSpPr>
        <p:spPr>
          <a:xfrm rot="2074852">
            <a:off x="5552488" y="4695057"/>
            <a:ext cx="2078038" cy="599951"/>
          </a:xfrm>
          <a:prstGeom prst="leftArrowCallout">
            <a:avLst>
              <a:gd name="adj1" fmla="val 25000"/>
              <a:gd name="adj2" fmla="val 25000"/>
              <a:gd name="adj3" fmla="val 70899"/>
              <a:gd name="adj4" fmla="val 64977"/>
            </a:avLst>
          </a:prstGeom>
          <a:solidFill>
            <a:schemeClr val="accent4">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Marco de referencia</a:t>
            </a:r>
            <a:endParaRPr lang="es-MX" sz="120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251520" y="6404842"/>
            <a:ext cx="3777208" cy="268139"/>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31</a:t>
            </a:fld>
            <a:endParaRPr lang="es-ES"/>
          </a:p>
        </p:txBody>
      </p:sp>
      <p:sp>
        <p:nvSpPr>
          <p:cNvPr id="4" name="Rectángulo 3"/>
          <p:cNvSpPr/>
          <p:nvPr/>
        </p:nvSpPr>
        <p:spPr>
          <a:xfrm>
            <a:off x="3563888" y="692696"/>
            <a:ext cx="1888594" cy="400110"/>
          </a:xfrm>
          <a:prstGeom prst="rect">
            <a:avLst/>
          </a:prstGeom>
        </p:spPr>
        <p:txBody>
          <a:bodyPr wrap="none">
            <a:spAutoFit/>
          </a:bodyPr>
          <a:lstStyle/>
          <a:p>
            <a:pPr>
              <a:buNone/>
            </a:pPr>
            <a:r>
              <a:rPr lang="es-MX" sz="2000" b="1" dirty="0" smtClean="0"/>
              <a:t>Marco Teórico</a:t>
            </a:r>
            <a:endParaRPr lang="es-ES" sz="2000" dirty="0"/>
          </a:p>
        </p:txBody>
      </p:sp>
      <p:sp>
        <p:nvSpPr>
          <p:cNvPr id="5" name="CuadroTexto 4"/>
          <p:cNvSpPr txBox="1"/>
          <p:nvPr/>
        </p:nvSpPr>
        <p:spPr>
          <a:xfrm>
            <a:off x="3207939" y="1578866"/>
            <a:ext cx="2600491"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MX" sz="3600" dirty="0" smtClean="0"/>
              <a:t>Funciones</a:t>
            </a:r>
            <a:endParaRPr lang="es-MX" sz="3600" dirty="0"/>
          </a:p>
        </p:txBody>
      </p:sp>
      <p:sp>
        <p:nvSpPr>
          <p:cNvPr id="6" name="CuadroTexto 5"/>
          <p:cNvSpPr txBox="1"/>
          <p:nvPr/>
        </p:nvSpPr>
        <p:spPr>
          <a:xfrm>
            <a:off x="3561172" y="4594198"/>
            <a:ext cx="2088232"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sz="2000" dirty="0" smtClean="0"/>
              <a:t>Prevenir errores</a:t>
            </a:r>
            <a:endParaRPr lang="es-MX" sz="2000" dirty="0"/>
          </a:p>
        </p:txBody>
      </p:sp>
      <p:sp>
        <p:nvSpPr>
          <p:cNvPr id="7" name="CuadroTexto 6"/>
          <p:cNvSpPr txBox="1"/>
          <p:nvPr/>
        </p:nvSpPr>
        <p:spPr>
          <a:xfrm>
            <a:off x="3561172" y="2906218"/>
            <a:ext cx="2088232"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sz="2000" dirty="0" smtClean="0"/>
              <a:t>Orientar el estudio</a:t>
            </a:r>
            <a:endParaRPr lang="es-MX" sz="2000" dirty="0"/>
          </a:p>
        </p:txBody>
      </p:sp>
      <p:sp>
        <p:nvSpPr>
          <p:cNvPr id="8" name="CuadroTexto 7"/>
          <p:cNvSpPr txBox="1"/>
          <p:nvPr/>
        </p:nvSpPr>
        <p:spPr>
          <a:xfrm>
            <a:off x="827584" y="3177735"/>
            <a:ext cx="2088232"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sz="2000" dirty="0" smtClean="0"/>
              <a:t>Inspirar nuevos estudios</a:t>
            </a:r>
            <a:endParaRPr lang="es-MX" sz="2000" dirty="0"/>
          </a:p>
        </p:txBody>
      </p:sp>
      <p:sp>
        <p:nvSpPr>
          <p:cNvPr id="9" name="CuadroTexto 8"/>
          <p:cNvSpPr txBox="1"/>
          <p:nvPr/>
        </p:nvSpPr>
        <p:spPr>
          <a:xfrm>
            <a:off x="6444208" y="4955540"/>
            <a:ext cx="2088232"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sz="2000" dirty="0" smtClean="0"/>
              <a:t>Ayuda a establecer hipótesis</a:t>
            </a:r>
            <a:endParaRPr lang="es-MX" sz="2000" dirty="0"/>
          </a:p>
        </p:txBody>
      </p:sp>
      <p:sp>
        <p:nvSpPr>
          <p:cNvPr id="10" name="CuadroTexto 9"/>
          <p:cNvSpPr txBox="1"/>
          <p:nvPr/>
        </p:nvSpPr>
        <p:spPr>
          <a:xfrm>
            <a:off x="827584" y="4955539"/>
            <a:ext cx="2088232"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sz="2000" dirty="0" smtClean="0"/>
              <a:t>Proveer un marco de referencia</a:t>
            </a:r>
            <a:endParaRPr lang="es-MX" sz="2000" dirty="0"/>
          </a:p>
        </p:txBody>
      </p:sp>
      <p:sp>
        <p:nvSpPr>
          <p:cNvPr id="11" name="CuadroTexto 10"/>
          <p:cNvSpPr txBox="1"/>
          <p:nvPr/>
        </p:nvSpPr>
        <p:spPr>
          <a:xfrm>
            <a:off x="6444208" y="3177735"/>
            <a:ext cx="2242592"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sz="2000" dirty="0" smtClean="0"/>
              <a:t>Ampliar horizontes</a:t>
            </a:r>
            <a:endParaRPr lang="es-MX" sz="2000" dirty="0"/>
          </a:p>
        </p:txBody>
      </p:sp>
    </p:spTree>
    <p:extLst>
      <p:ext uri="{BB962C8B-B14F-4D97-AF65-F5344CB8AC3E}">
        <p14:creationId xmlns:p14="http://schemas.microsoft.com/office/powerpoint/2010/main" val="1047196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0" y="6538912"/>
            <a:ext cx="4032448" cy="190046"/>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32</a:t>
            </a:fld>
            <a:endParaRPr lang="es-ES"/>
          </a:p>
        </p:txBody>
      </p:sp>
      <p:sp>
        <p:nvSpPr>
          <p:cNvPr id="4" name="Rectángulo 3"/>
          <p:cNvSpPr/>
          <p:nvPr/>
        </p:nvSpPr>
        <p:spPr>
          <a:xfrm>
            <a:off x="3563888" y="692696"/>
            <a:ext cx="1888594" cy="400110"/>
          </a:xfrm>
          <a:prstGeom prst="rect">
            <a:avLst/>
          </a:prstGeom>
        </p:spPr>
        <p:txBody>
          <a:bodyPr wrap="none">
            <a:spAutoFit/>
          </a:bodyPr>
          <a:lstStyle/>
          <a:p>
            <a:pPr>
              <a:buNone/>
            </a:pPr>
            <a:r>
              <a:rPr lang="es-MX" sz="2000" b="1" dirty="0" smtClean="0"/>
              <a:t>Marco Teórico</a:t>
            </a:r>
            <a:endParaRPr lang="es-ES" sz="2000" dirty="0"/>
          </a:p>
        </p:txBody>
      </p:sp>
      <p:sp>
        <p:nvSpPr>
          <p:cNvPr id="5" name="CuadroTexto 4"/>
          <p:cNvSpPr txBox="1"/>
          <p:nvPr/>
        </p:nvSpPr>
        <p:spPr>
          <a:xfrm>
            <a:off x="395536" y="3441743"/>
            <a:ext cx="972616" cy="307777"/>
          </a:xfrm>
          <a:prstGeom prst="rect">
            <a:avLst/>
          </a:prstGeom>
          <a:noFill/>
        </p:spPr>
        <p:txBody>
          <a:bodyPr wrap="square" rtlCol="0">
            <a:spAutoFit/>
          </a:bodyPr>
          <a:lstStyle/>
          <a:p>
            <a:r>
              <a:rPr lang="es-MX" sz="1400" dirty="0" smtClean="0"/>
              <a:t>Etapas</a:t>
            </a:r>
            <a:endParaRPr lang="es-MX" sz="1400" dirty="0"/>
          </a:p>
        </p:txBody>
      </p:sp>
      <p:sp>
        <p:nvSpPr>
          <p:cNvPr id="6" name="CuadroTexto 5"/>
          <p:cNvSpPr txBox="1"/>
          <p:nvPr/>
        </p:nvSpPr>
        <p:spPr>
          <a:xfrm>
            <a:off x="5254814" y="2038284"/>
            <a:ext cx="2902444"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Fuentes primarias, secundarias,…</a:t>
            </a:r>
            <a:endParaRPr lang="es-MX" sz="1400" dirty="0"/>
          </a:p>
        </p:txBody>
      </p:sp>
      <p:sp>
        <p:nvSpPr>
          <p:cNvPr id="7" name="CuadroTexto 6"/>
          <p:cNvSpPr txBox="1"/>
          <p:nvPr/>
        </p:nvSpPr>
        <p:spPr>
          <a:xfrm>
            <a:off x="5254814" y="6029233"/>
            <a:ext cx="2411760"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Sustenta la metodología</a:t>
            </a:r>
            <a:endParaRPr lang="es-MX" sz="1400" dirty="0"/>
          </a:p>
        </p:txBody>
      </p:sp>
      <p:sp>
        <p:nvSpPr>
          <p:cNvPr id="8" name="CuadroTexto 7"/>
          <p:cNvSpPr txBox="1"/>
          <p:nvPr/>
        </p:nvSpPr>
        <p:spPr>
          <a:xfrm>
            <a:off x="1547664" y="2303271"/>
            <a:ext cx="1378496" cy="5232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Revisión de literatura</a:t>
            </a:r>
            <a:endParaRPr lang="es-MX" sz="1400" dirty="0"/>
          </a:p>
        </p:txBody>
      </p:sp>
      <p:sp>
        <p:nvSpPr>
          <p:cNvPr id="9" name="CuadroTexto 8"/>
          <p:cNvSpPr txBox="1"/>
          <p:nvPr/>
        </p:nvSpPr>
        <p:spPr>
          <a:xfrm>
            <a:off x="5254814" y="2794441"/>
            <a:ext cx="3438076" cy="5232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Revisión, detección, consulta, extracción y recopilación y, construcción del MT</a:t>
            </a:r>
            <a:endParaRPr lang="es-MX" sz="1400" dirty="0"/>
          </a:p>
        </p:txBody>
      </p:sp>
      <p:sp>
        <p:nvSpPr>
          <p:cNvPr id="10" name="CuadroTexto 9"/>
          <p:cNvSpPr txBox="1"/>
          <p:nvPr/>
        </p:nvSpPr>
        <p:spPr>
          <a:xfrm>
            <a:off x="1521024" y="4620996"/>
            <a:ext cx="1405136" cy="5232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Desarrollo de la teoría</a:t>
            </a:r>
            <a:endParaRPr lang="es-MX" sz="1400" dirty="0"/>
          </a:p>
        </p:txBody>
      </p:sp>
      <p:sp>
        <p:nvSpPr>
          <p:cNvPr id="11" name="CuadroTexto 10"/>
          <p:cNvSpPr txBox="1"/>
          <p:nvPr/>
        </p:nvSpPr>
        <p:spPr>
          <a:xfrm>
            <a:off x="5254814" y="4082267"/>
            <a:ext cx="3431986" cy="5232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Explicar el fenómeno, sistematiza el conocimiento</a:t>
            </a:r>
            <a:endParaRPr lang="es-MX" sz="1400" dirty="0"/>
          </a:p>
        </p:txBody>
      </p:sp>
      <p:sp>
        <p:nvSpPr>
          <p:cNvPr id="12" name="CuadroTexto 11"/>
          <p:cNvSpPr txBox="1"/>
          <p:nvPr/>
        </p:nvSpPr>
        <p:spPr>
          <a:xfrm>
            <a:off x="5270641" y="5068524"/>
            <a:ext cx="3431986"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Consistencia lógica, innovación, </a:t>
            </a:r>
            <a:endParaRPr lang="es-MX" sz="1400" dirty="0"/>
          </a:p>
        </p:txBody>
      </p:sp>
      <p:sp>
        <p:nvSpPr>
          <p:cNvPr id="13" name="CuadroTexto 12"/>
          <p:cNvSpPr txBox="1"/>
          <p:nvPr/>
        </p:nvSpPr>
        <p:spPr>
          <a:xfrm>
            <a:off x="5254814" y="1287173"/>
            <a:ext cx="1404664"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400" dirty="0" smtClean="0"/>
              <a:t>Selectiva</a:t>
            </a:r>
            <a:endParaRPr lang="es-MX" sz="1400" dirty="0"/>
          </a:p>
        </p:txBody>
      </p:sp>
      <p:sp>
        <p:nvSpPr>
          <p:cNvPr id="14" name="Abrir llave 13"/>
          <p:cNvSpPr/>
          <p:nvPr/>
        </p:nvSpPr>
        <p:spPr>
          <a:xfrm>
            <a:off x="1291716" y="2564881"/>
            <a:ext cx="152872" cy="2317725"/>
          </a:xfrm>
          <a:prstGeom prst="leftBr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15" name="CuadroTexto 14"/>
          <p:cNvSpPr txBox="1"/>
          <p:nvPr/>
        </p:nvSpPr>
        <p:spPr>
          <a:xfrm rot="19897689">
            <a:off x="4034714" y="1535333"/>
            <a:ext cx="493712"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MX" sz="1400" dirty="0" smtClean="0"/>
              <a:t>es</a:t>
            </a:r>
            <a:endParaRPr lang="es-MX" sz="1400" dirty="0"/>
          </a:p>
        </p:txBody>
      </p:sp>
      <p:cxnSp>
        <p:nvCxnSpPr>
          <p:cNvPr id="17" name="Conector recto de flecha 16"/>
          <p:cNvCxnSpPr>
            <a:stCxn id="8" idx="3"/>
            <a:endCxn id="13" idx="1"/>
          </p:cNvCxnSpPr>
          <p:nvPr/>
        </p:nvCxnSpPr>
        <p:spPr>
          <a:xfrm flipV="1">
            <a:off x="2926160" y="1441062"/>
            <a:ext cx="2328654" cy="1123819"/>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
        <p:nvSpPr>
          <p:cNvPr id="19" name="CuadroTexto 18"/>
          <p:cNvSpPr txBox="1"/>
          <p:nvPr/>
        </p:nvSpPr>
        <p:spPr>
          <a:xfrm rot="648262">
            <a:off x="3923118" y="2532454"/>
            <a:ext cx="969226"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MX" sz="1400" dirty="0" smtClean="0"/>
              <a:t>secuencia</a:t>
            </a:r>
            <a:endParaRPr lang="es-MX" sz="1400" dirty="0"/>
          </a:p>
        </p:txBody>
      </p:sp>
      <p:sp>
        <p:nvSpPr>
          <p:cNvPr id="20" name="CuadroTexto 19"/>
          <p:cNvSpPr txBox="1"/>
          <p:nvPr/>
        </p:nvSpPr>
        <p:spPr>
          <a:xfrm rot="21144206">
            <a:off x="4094251" y="2001607"/>
            <a:ext cx="671299"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MX" sz="1400" dirty="0" smtClean="0"/>
              <a:t>utiliza</a:t>
            </a:r>
            <a:endParaRPr lang="es-MX" sz="1400" dirty="0"/>
          </a:p>
        </p:txBody>
      </p:sp>
      <p:cxnSp>
        <p:nvCxnSpPr>
          <p:cNvPr id="21" name="Conector recto de flecha 20"/>
          <p:cNvCxnSpPr>
            <a:stCxn id="8" idx="3"/>
            <a:endCxn id="6" idx="1"/>
          </p:cNvCxnSpPr>
          <p:nvPr/>
        </p:nvCxnSpPr>
        <p:spPr>
          <a:xfrm flipV="1">
            <a:off x="2926160" y="2192173"/>
            <a:ext cx="2328654" cy="372708"/>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24" name="Conector recto de flecha 23"/>
          <p:cNvCxnSpPr>
            <a:stCxn id="8" idx="3"/>
            <a:endCxn id="9" idx="1"/>
          </p:cNvCxnSpPr>
          <p:nvPr/>
        </p:nvCxnSpPr>
        <p:spPr>
          <a:xfrm>
            <a:off x="2926160" y="2564881"/>
            <a:ext cx="2328654" cy="49117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
        <p:nvSpPr>
          <p:cNvPr id="27" name="CuadroTexto 26"/>
          <p:cNvSpPr txBox="1"/>
          <p:nvPr/>
        </p:nvSpPr>
        <p:spPr>
          <a:xfrm rot="1760238">
            <a:off x="3698076" y="5388949"/>
            <a:ext cx="1565927" cy="307777"/>
          </a:xfrm>
          <a:prstGeom prst="rect">
            <a:avLst/>
          </a:prstGeom>
          <a:noFill/>
        </p:spPr>
        <p:txBody>
          <a:bodyPr wrap="square" rtlCol="0">
            <a:spAutoFit/>
          </a:bodyPr>
          <a:lstStyle/>
          <a:p>
            <a:pPr algn="ctr"/>
            <a:r>
              <a:rPr lang="es-MX" sz="1400" dirty="0"/>
              <a:t>f</a:t>
            </a:r>
            <a:r>
              <a:rPr lang="es-MX" sz="1400" dirty="0" smtClean="0"/>
              <a:t>ortaleza teórica</a:t>
            </a:r>
            <a:endParaRPr lang="es-MX" sz="1400" dirty="0"/>
          </a:p>
        </p:txBody>
      </p:sp>
      <p:sp>
        <p:nvSpPr>
          <p:cNvPr id="28" name="CuadroTexto 27"/>
          <p:cNvSpPr txBox="1"/>
          <p:nvPr/>
        </p:nvSpPr>
        <p:spPr>
          <a:xfrm rot="448416">
            <a:off x="3577587" y="4796425"/>
            <a:ext cx="1487225" cy="307777"/>
          </a:xfrm>
          <a:prstGeom prst="rect">
            <a:avLst/>
          </a:prstGeom>
          <a:noFill/>
        </p:spPr>
        <p:txBody>
          <a:bodyPr wrap="square" rtlCol="0">
            <a:spAutoFit/>
          </a:bodyPr>
          <a:lstStyle/>
          <a:p>
            <a:pPr algn="ctr"/>
            <a:r>
              <a:rPr lang="es-MX" sz="1400" dirty="0" smtClean="0"/>
              <a:t>características</a:t>
            </a:r>
            <a:endParaRPr lang="es-MX" sz="1400" dirty="0"/>
          </a:p>
        </p:txBody>
      </p:sp>
      <p:sp>
        <p:nvSpPr>
          <p:cNvPr id="29" name="CuadroTexto 28"/>
          <p:cNvSpPr txBox="1"/>
          <p:nvPr/>
        </p:nvSpPr>
        <p:spPr>
          <a:xfrm rot="20775566">
            <a:off x="3583386" y="4219412"/>
            <a:ext cx="1191861"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MX" sz="1400" dirty="0" smtClean="0"/>
              <a:t>funciones</a:t>
            </a:r>
            <a:endParaRPr lang="es-MX" sz="1400" dirty="0"/>
          </a:p>
        </p:txBody>
      </p:sp>
      <p:cxnSp>
        <p:nvCxnSpPr>
          <p:cNvPr id="30" name="Conector recto de flecha 29"/>
          <p:cNvCxnSpPr>
            <a:stCxn id="10" idx="3"/>
            <a:endCxn id="7" idx="1"/>
          </p:cNvCxnSpPr>
          <p:nvPr/>
        </p:nvCxnSpPr>
        <p:spPr>
          <a:xfrm>
            <a:off x="2926160" y="4882606"/>
            <a:ext cx="2328654" cy="1300516"/>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31" name="Conector recto de flecha 30"/>
          <p:cNvCxnSpPr>
            <a:stCxn id="10" idx="3"/>
            <a:endCxn id="12" idx="1"/>
          </p:cNvCxnSpPr>
          <p:nvPr/>
        </p:nvCxnSpPr>
        <p:spPr>
          <a:xfrm>
            <a:off x="2926160" y="4882606"/>
            <a:ext cx="2344481" cy="339807"/>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32" name="Conector recto de flecha 31"/>
          <p:cNvCxnSpPr>
            <a:stCxn id="10" idx="3"/>
            <a:endCxn id="11" idx="1"/>
          </p:cNvCxnSpPr>
          <p:nvPr/>
        </p:nvCxnSpPr>
        <p:spPr>
          <a:xfrm flipV="1">
            <a:off x="2926160" y="4343877"/>
            <a:ext cx="2328654" cy="538729"/>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Tree>
    <p:extLst>
      <p:ext uri="{BB962C8B-B14F-4D97-AF65-F5344CB8AC3E}">
        <p14:creationId xmlns:p14="http://schemas.microsoft.com/office/powerpoint/2010/main" val="2860675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79512" y="6564304"/>
            <a:ext cx="3705200" cy="196131"/>
          </a:xfrm>
        </p:spPr>
        <p:txBody>
          <a:bodyPr/>
          <a:lstStyle/>
          <a:p>
            <a:r>
              <a:rPr lang="es-MX" smtClean="0"/>
              <a:t>Seminario de Aplicación Innovadora del Conocimiento I</a:t>
            </a:r>
            <a:endParaRPr lang="es-ES"/>
          </a:p>
        </p:txBody>
      </p:sp>
      <p:sp>
        <p:nvSpPr>
          <p:cNvPr id="5" name="Marcador de número de diapositiva 4"/>
          <p:cNvSpPr>
            <a:spLocks noGrp="1"/>
          </p:cNvSpPr>
          <p:nvPr>
            <p:ph type="sldNum" sz="quarter" idx="12"/>
          </p:nvPr>
        </p:nvSpPr>
        <p:spPr/>
        <p:txBody>
          <a:bodyPr/>
          <a:lstStyle/>
          <a:p>
            <a:fld id="{CBA19A67-F30A-4DBB-86C3-FF283128C356}" type="slidenum">
              <a:rPr lang="es-ES" smtClean="0"/>
              <a:pPr/>
              <a:t>33</a:t>
            </a:fld>
            <a:endParaRPr lang="es-ES"/>
          </a:p>
        </p:txBody>
      </p:sp>
      <p:sp>
        <p:nvSpPr>
          <p:cNvPr id="14" name="Rectángulo 13"/>
          <p:cNvSpPr/>
          <p:nvPr/>
        </p:nvSpPr>
        <p:spPr>
          <a:xfrm>
            <a:off x="2915816" y="908720"/>
            <a:ext cx="3363485" cy="400110"/>
          </a:xfrm>
          <a:prstGeom prst="rect">
            <a:avLst/>
          </a:prstGeom>
        </p:spPr>
        <p:txBody>
          <a:bodyPr wrap="none">
            <a:spAutoFit/>
          </a:bodyPr>
          <a:lstStyle/>
          <a:p>
            <a:pPr>
              <a:buNone/>
            </a:pPr>
            <a:r>
              <a:rPr lang="es-MX" sz="2000" b="1" dirty="0" smtClean="0"/>
              <a:t>Estructura del Marco ………</a:t>
            </a:r>
            <a:endParaRPr lang="es-ES" sz="2000" dirty="0"/>
          </a:p>
        </p:txBody>
      </p:sp>
      <p:pic>
        <p:nvPicPr>
          <p:cNvPr id="6" name="Imagen 5"/>
          <p:cNvPicPr>
            <a:picLocks noChangeAspect="1"/>
          </p:cNvPicPr>
          <p:nvPr/>
        </p:nvPicPr>
        <p:blipFill>
          <a:blip r:embed="rId2"/>
          <a:stretch>
            <a:fillRect/>
          </a:stretch>
        </p:blipFill>
        <p:spPr>
          <a:xfrm>
            <a:off x="879984" y="2564904"/>
            <a:ext cx="1152128" cy="1203334"/>
          </a:xfrm>
          <a:prstGeom prst="rect">
            <a:avLst/>
          </a:prstGeom>
        </p:spPr>
      </p:pic>
      <p:sp>
        <p:nvSpPr>
          <p:cNvPr id="3" name="CuadroTexto 2"/>
          <p:cNvSpPr txBox="1"/>
          <p:nvPr/>
        </p:nvSpPr>
        <p:spPr>
          <a:xfrm>
            <a:off x="2480176" y="1773164"/>
            <a:ext cx="5444624" cy="646331"/>
          </a:xfrm>
          <a:prstGeom prst="rect">
            <a:avLst/>
          </a:prstGeom>
          <a:noFill/>
        </p:spPr>
        <p:txBody>
          <a:bodyPr wrap="square" rtlCol="0">
            <a:spAutoFit/>
          </a:bodyPr>
          <a:lstStyle/>
          <a:p>
            <a:r>
              <a:rPr lang="es-MX" dirty="0" smtClean="0"/>
              <a:t>Los apartados del Marco Teórico pueden ser los sustantivos que se identificaron en el objetivo general</a:t>
            </a:r>
            <a:endParaRPr lang="es-MX"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5776" y="2676289"/>
            <a:ext cx="4781107" cy="1815610"/>
          </a:xfrm>
          <a:prstGeom prst="rect">
            <a:avLst/>
          </a:prstGeom>
        </p:spPr>
      </p:pic>
      <p:sp>
        <p:nvSpPr>
          <p:cNvPr id="8" name="CuadroTexto 7"/>
          <p:cNvSpPr txBox="1"/>
          <p:nvPr/>
        </p:nvSpPr>
        <p:spPr>
          <a:xfrm>
            <a:off x="4130148" y="4698151"/>
            <a:ext cx="1335360" cy="307777"/>
          </a:xfrm>
          <a:prstGeom prst="rect">
            <a:avLst/>
          </a:prstGeom>
          <a:noFill/>
        </p:spPr>
        <p:txBody>
          <a:bodyPr wrap="square" rtlCol="0">
            <a:spAutoFit/>
          </a:bodyPr>
          <a:lstStyle/>
          <a:p>
            <a:pPr algn="ctr"/>
            <a:r>
              <a:rPr lang="es-MX" sz="1400" dirty="0" smtClean="0"/>
              <a:t>Por ejemplo….</a:t>
            </a:r>
            <a:endParaRPr lang="es-MX" sz="1400" dirty="0"/>
          </a:p>
        </p:txBody>
      </p:sp>
      <p:sp>
        <p:nvSpPr>
          <p:cNvPr id="9" name="CuadroTexto 8"/>
          <p:cNvSpPr txBox="1"/>
          <p:nvPr/>
        </p:nvSpPr>
        <p:spPr>
          <a:xfrm>
            <a:off x="3347864" y="5212180"/>
            <a:ext cx="3475992" cy="1200329"/>
          </a:xfrm>
          <a:prstGeom prst="rect">
            <a:avLst/>
          </a:prstGeom>
          <a:noFill/>
        </p:spPr>
        <p:txBody>
          <a:bodyPr wrap="square" rtlCol="0">
            <a:spAutoFit/>
          </a:bodyPr>
          <a:lstStyle/>
          <a:p>
            <a:r>
              <a:rPr lang="es-MX" dirty="0" smtClean="0"/>
              <a:t>1.1 Etapas administrativa</a:t>
            </a:r>
          </a:p>
          <a:p>
            <a:r>
              <a:rPr lang="es-MX" dirty="0" smtClean="0"/>
              <a:t>1.2 Procesos de distribución</a:t>
            </a:r>
          </a:p>
          <a:p>
            <a:r>
              <a:rPr lang="es-MX" dirty="0" smtClean="0"/>
              <a:t>1.3 Etapas contables</a:t>
            </a:r>
          </a:p>
          <a:p>
            <a:r>
              <a:rPr lang="es-MX" dirty="0" smtClean="0"/>
              <a:t>1.4 Sistema contable</a:t>
            </a:r>
            <a:endParaRPr lang="es-MX" dirty="0"/>
          </a:p>
        </p:txBody>
      </p:sp>
    </p:spTree>
    <p:extLst>
      <p:ext uri="{BB962C8B-B14F-4D97-AF65-F5344CB8AC3E}">
        <p14:creationId xmlns:p14="http://schemas.microsoft.com/office/powerpoint/2010/main" val="438052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79512" y="6453336"/>
            <a:ext cx="3345160" cy="268139"/>
          </a:xfrm>
        </p:spPr>
        <p:txBody>
          <a:bodyPr/>
          <a:lstStyle/>
          <a:p>
            <a:r>
              <a:rPr lang="es-MX" sz="1000" dirty="0" smtClean="0"/>
              <a:t>Seminario de Aplicación Innovadora del Conocimiento I</a:t>
            </a:r>
            <a:endParaRPr lang="es-ES" sz="1000"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34</a:t>
            </a:fld>
            <a:endParaRPr lang="es-ES"/>
          </a:p>
        </p:txBody>
      </p:sp>
      <p:sp>
        <p:nvSpPr>
          <p:cNvPr id="4" name="CuadroTexto 3"/>
          <p:cNvSpPr txBox="1"/>
          <p:nvPr/>
        </p:nvSpPr>
        <p:spPr>
          <a:xfrm>
            <a:off x="2843808" y="836712"/>
            <a:ext cx="2808312" cy="369332"/>
          </a:xfrm>
          <a:prstGeom prst="rect">
            <a:avLst/>
          </a:prstGeom>
          <a:noFill/>
        </p:spPr>
        <p:txBody>
          <a:bodyPr wrap="square" rtlCol="0">
            <a:spAutoFit/>
          </a:bodyPr>
          <a:lstStyle/>
          <a:p>
            <a:pPr algn="ctr"/>
            <a:r>
              <a:rPr lang="es-MX" dirty="0" smtClean="0"/>
              <a:t>Mapa conceptual</a:t>
            </a:r>
            <a:endParaRPr lang="es-MX" dirty="0"/>
          </a:p>
        </p:txBody>
      </p:sp>
      <p:sp>
        <p:nvSpPr>
          <p:cNvPr id="5" name="CuadroTexto 4"/>
          <p:cNvSpPr txBox="1"/>
          <p:nvPr/>
        </p:nvSpPr>
        <p:spPr>
          <a:xfrm>
            <a:off x="4221287" y="4441048"/>
            <a:ext cx="4216288" cy="1477328"/>
          </a:xfrm>
          <a:prstGeom prst="rect">
            <a:avLst/>
          </a:prstGeom>
          <a:noFill/>
        </p:spPr>
        <p:txBody>
          <a:bodyPr wrap="square" rtlCol="0">
            <a:spAutoFit/>
          </a:bodyPr>
          <a:lstStyle/>
          <a:p>
            <a:pPr algn="just"/>
            <a:r>
              <a:rPr lang="es-MX" dirty="0" smtClean="0">
                <a:solidFill>
                  <a:srgbClr val="7030A0"/>
                </a:solidFill>
              </a:rPr>
              <a:t>Representa una colección de conceptos interconectados a partir de relaciones específicas entre pares de conceptos, identificados con ligas de conexiones entre ellos.</a:t>
            </a:r>
            <a:endParaRPr lang="es-MX" dirty="0">
              <a:solidFill>
                <a:srgbClr val="7030A0"/>
              </a:solidFill>
            </a:endParaRPr>
          </a:p>
        </p:txBody>
      </p:sp>
      <p:sp>
        <p:nvSpPr>
          <p:cNvPr id="6" name="CuadroTexto 5"/>
          <p:cNvSpPr txBox="1"/>
          <p:nvPr/>
        </p:nvSpPr>
        <p:spPr>
          <a:xfrm>
            <a:off x="2292331" y="2862559"/>
            <a:ext cx="4216288" cy="1200329"/>
          </a:xfrm>
          <a:prstGeom prst="rect">
            <a:avLst/>
          </a:prstGeom>
          <a:noFill/>
        </p:spPr>
        <p:txBody>
          <a:bodyPr wrap="square" rtlCol="0">
            <a:spAutoFit/>
          </a:bodyPr>
          <a:lstStyle/>
          <a:p>
            <a:pPr algn="just"/>
            <a:r>
              <a:rPr lang="es-MX" dirty="0" smtClean="0">
                <a:solidFill>
                  <a:srgbClr val="7030A0"/>
                </a:solidFill>
              </a:rPr>
              <a:t>Son herramientas de representación de los marcos conceptuales-proposicionales y de significado que se poseen para un concepto o grupo de conceptos</a:t>
            </a:r>
            <a:endParaRPr lang="es-MX" dirty="0">
              <a:solidFill>
                <a:srgbClr val="7030A0"/>
              </a:solidFill>
            </a:endParaRPr>
          </a:p>
        </p:txBody>
      </p:sp>
      <p:sp>
        <p:nvSpPr>
          <p:cNvPr id="7" name="CuadroTexto 6"/>
          <p:cNvSpPr txBox="1"/>
          <p:nvPr/>
        </p:nvSpPr>
        <p:spPr>
          <a:xfrm>
            <a:off x="467544" y="1760042"/>
            <a:ext cx="4216288" cy="923330"/>
          </a:xfrm>
          <a:prstGeom prst="rect">
            <a:avLst/>
          </a:prstGeom>
          <a:noFill/>
        </p:spPr>
        <p:txBody>
          <a:bodyPr wrap="square" rtlCol="0">
            <a:spAutoFit/>
          </a:bodyPr>
          <a:lstStyle/>
          <a:p>
            <a:pPr algn="just"/>
            <a:r>
              <a:rPr lang="es-MX" dirty="0" smtClean="0">
                <a:solidFill>
                  <a:srgbClr val="7030A0"/>
                </a:solidFill>
              </a:rPr>
              <a:t>Se parte de que CONCEPTO es la síntesis jerarquizada de las características y las relaciones de una cosa</a:t>
            </a:r>
            <a:endParaRPr lang="es-MX" dirty="0">
              <a:solidFill>
                <a:srgbClr val="7030A0"/>
              </a:solidFill>
            </a:endParaRPr>
          </a:p>
        </p:txBody>
      </p:sp>
      <p:sp>
        <p:nvSpPr>
          <p:cNvPr id="8" name="CuadroTexto 7"/>
          <p:cNvSpPr txBox="1"/>
          <p:nvPr/>
        </p:nvSpPr>
        <p:spPr>
          <a:xfrm>
            <a:off x="6342768" y="807016"/>
            <a:ext cx="2232248" cy="938719"/>
          </a:xfrm>
          <a:prstGeom prst="rect">
            <a:avLst/>
          </a:prstGeom>
          <a:noFill/>
        </p:spPr>
        <p:txBody>
          <a:bodyPr wrap="square" rtlCol="0">
            <a:spAutoFit/>
          </a:bodyPr>
          <a:lstStyle/>
          <a:p>
            <a:r>
              <a:rPr lang="es-MX" sz="1100" dirty="0" smtClean="0"/>
              <a:t>Arellano, José, Margarita Santoyo(2009</a:t>
            </a:r>
            <a:r>
              <a:rPr lang="es-MX" sz="1100" dirty="0"/>
              <a:t>) </a:t>
            </a:r>
            <a:r>
              <a:rPr lang="es-MX" sz="1100" i="1" dirty="0" smtClean="0"/>
              <a:t>Investigar con mapas conceptuales. Procesos Metodológicos</a:t>
            </a:r>
            <a:r>
              <a:rPr lang="es-MX" sz="1100" dirty="0" smtClean="0"/>
              <a:t> Ed. Narcea, S.A. España</a:t>
            </a:r>
            <a:endParaRPr lang="es-MX" sz="1100" dirty="0"/>
          </a:p>
        </p:txBody>
      </p:sp>
      <p:pic>
        <p:nvPicPr>
          <p:cNvPr id="1026" name="Picture 2" descr="Resultado de imagen para mapas conceptu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7367" y="2326627"/>
            <a:ext cx="2134865" cy="1254644"/>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4197279"/>
            <a:ext cx="2107144" cy="21590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1696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79512" y="6542270"/>
            <a:ext cx="3680048" cy="196131"/>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35</a:t>
            </a:fld>
            <a:endParaRPr lang="es-ES"/>
          </a:p>
        </p:txBody>
      </p:sp>
      <p:sp>
        <p:nvSpPr>
          <p:cNvPr id="4" name="CuadroTexto 3"/>
          <p:cNvSpPr txBox="1"/>
          <p:nvPr/>
        </p:nvSpPr>
        <p:spPr>
          <a:xfrm>
            <a:off x="3707904" y="692696"/>
            <a:ext cx="1872208" cy="369332"/>
          </a:xfrm>
          <a:prstGeom prst="rect">
            <a:avLst/>
          </a:prstGeom>
          <a:noFill/>
        </p:spPr>
        <p:txBody>
          <a:bodyPr wrap="square" rtlCol="0">
            <a:spAutoFit/>
          </a:bodyPr>
          <a:lstStyle/>
          <a:p>
            <a:r>
              <a:rPr lang="es-MX" dirty="0" smtClean="0"/>
              <a:t>Ejemplo integral</a:t>
            </a:r>
            <a:endParaRPr lang="es-MX" dirty="0"/>
          </a:p>
        </p:txBody>
      </p:sp>
      <p:sp>
        <p:nvSpPr>
          <p:cNvPr id="6" name="CuadroTexto 5"/>
          <p:cNvSpPr txBox="1"/>
          <p:nvPr/>
        </p:nvSpPr>
        <p:spPr>
          <a:xfrm>
            <a:off x="2293717" y="4441114"/>
            <a:ext cx="1215752" cy="369332"/>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es-MX" dirty="0" smtClean="0"/>
              <a:t>¿Con qué?</a:t>
            </a:r>
            <a:endParaRPr lang="es-MX" dirty="0"/>
          </a:p>
        </p:txBody>
      </p:sp>
      <p:sp>
        <p:nvSpPr>
          <p:cNvPr id="7" name="CuadroTexto 6"/>
          <p:cNvSpPr txBox="1"/>
          <p:nvPr/>
        </p:nvSpPr>
        <p:spPr>
          <a:xfrm>
            <a:off x="2224961" y="5718453"/>
            <a:ext cx="1304481" cy="369332"/>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es-MX" dirty="0" smtClean="0"/>
              <a:t>¿Para qué?</a:t>
            </a:r>
            <a:endParaRPr lang="es-MX" dirty="0"/>
          </a:p>
        </p:txBody>
      </p:sp>
      <p:sp>
        <p:nvSpPr>
          <p:cNvPr id="8" name="CuadroTexto 7"/>
          <p:cNvSpPr txBox="1"/>
          <p:nvPr/>
        </p:nvSpPr>
        <p:spPr>
          <a:xfrm>
            <a:off x="2990725" y="1324296"/>
            <a:ext cx="5475422"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MX" dirty="0" smtClean="0"/>
              <a:t>¿Sí se utiliza como variable explicativa  el índice de días consecutivos con déficit de precipitación efectiva (IDDCDPE), entonces se podrá realizar un Modelo eficiente de Peligro de Incendio Forestal para el Estado de México (MPIFEM)?</a:t>
            </a:r>
            <a:endParaRPr lang="es-MX" dirty="0"/>
          </a:p>
        </p:txBody>
      </p:sp>
      <p:sp>
        <p:nvSpPr>
          <p:cNvPr id="9" name="CuadroTexto 8"/>
          <p:cNvSpPr txBox="1"/>
          <p:nvPr/>
        </p:nvSpPr>
        <p:spPr>
          <a:xfrm>
            <a:off x="2284464" y="3529036"/>
            <a:ext cx="1215752" cy="369332"/>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pPr algn="ctr"/>
            <a:r>
              <a:rPr lang="es-MX" dirty="0" smtClean="0"/>
              <a:t>Acción</a:t>
            </a:r>
            <a:endParaRPr lang="es-MX" dirty="0"/>
          </a:p>
        </p:txBody>
      </p:sp>
      <p:sp>
        <p:nvSpPr>
          <p:cNvPr id="10" name="CuadroTexto 9"/>
          <p:cNvSpPr txBox="1"/>
          <p:nvPr/>
        </p:nvSpPr>
        <p:spPr>
          <a:xfrm>
            <a:off x="589719" y="4302614"/>
            <a:ext cx="1233297"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dirty="0" smtClean="0"/>
              <a:t>Objetivo General</a:t>
            </a:r>
            <a:endParaRPr lang="es-MX" dirty="0"/>
          </a:p>
        </p:txBody>
      </p:sp>
      <p:sp>
        <p:nvSpPr>
          <p:cNvPr id="11" name="CuadroTexto 10"/>
          <p:cNvSpPr txBox="1"/>
          <p:nvPr/>
        </p:nvSpPr>
        <p:spPr>
          <a:xfrm>
            <a:off x="461261" y="1489826"/>
            <a:ext cx="18002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dirty="0" smtClean="0"/>
              <a:t>Planteamiento del problema</a:t>
            </a:r>
            <a:endParaRPr lang="es-MX" dirty="0"/>
          </a:p>
        </p:txBody>
      </p:sp>
      <p:sp>
        <p:nvSpPr>
          <p:cNvPr id="12" name="CuadroTexto 11"/>
          <p:cNvSpPr txBox="1"/>
          <p:nvPr/>
        </p:nvSpPr>
        <p:spPr>
          <a:xfrm>
            <a:off x="4220574" y="5595185"/>
            <a:ext cx="3844529" cy="923330"/>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es-MX" dirty="0" smtClean="0"/>
              <a:t>Definir la </a:t>
            </a:r>
            <a:r>
              <a:rPr lang="es-MX" dirty="0" smtClean="0">
                <a:solidFill>
                  <a:srgbClr val="FF0000"/>
                </a:solidFill>
              </a:rPr>
              <a:t>jerarquía</a:t>
            </a:r>
            <a:r>
              <a:rPr lang="es-MX" dirty="0" smtClean="0"/>
              <a:t> de impacto de las variables para el diseño y validación del modelo</a:t>
            </a:r>
            <a:endParaRPr lang="es-MX" dirty="0"/>
          </a:p>
        </p:txBody>
      </p:sp>
      <p:sp>
        <p:nvSpPr>
          <p:cNvPr id="13" name="CuadroTexto 12"/>
          <p:cNvSpPr txBox="1"/>
          <p:nvPr/>
        </p:nvSpPr>
        <p:spPr>
          <a:xfrm>
            <a:off x="4220574" y="4104686"/>
            <a:ext cx="4222214" cy="1200329"/>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es-MX" dirty="0" smtClean="0"/>
              <a:t>Valoración del </a:t>
            </a:r>
            <a:r>
              <a:rPr lang="es-MX" dirty="0" smtClean="0">
                <a:solidFill>
                  <a:srgbClr val="FF0000"/>
                </a:solidFill>
              </a:rPr>
              <a:t>IDCDPE</a:t>
            </a:r>
            <a:r>
              <a:rPr lang="es-MX" dirty="0" smtClean="0"/>
              <a:t>, así como de las variables </a:t>
            </a:r>
            <a:r>
              <a:rPr lang="es-MX" dirty="0" smtClean="0">
                <a:solidFill>
                  <a:srgbClr val="FF0000"/>
                </a:solidFill>
              </a:rPr>
              <a:t>físico-geográficas</a:t>
            </a:r>
            <a:r>
              <a:rPr lang="es-MX" dirty="0" smtClean="0"/>
              <a:t> y </a:t>
            </a:r>
            <a:r>
              <a:rPr lang="es-MX" dirty="0" smtClean="0">
                <a:solidFill>
                  <a:srgbClr val="FF0000"/>
                </a:solidFill>
              </a:rPr>
              <a:t>socioeconómicas</a:t>
            </a:r>
            <a:r>
              <a:rPr lang="es-MX" dirty="0" smtClean="0"/>
              <a:t>, y la </a:t>
            </a:r>
            <a:r>
              <a:rPr lang="es-MX" dirty="0" smtClean="0">
                <a:solidFill>
                  <a:srgbClr val="FF0000"/>
                </a:solidFill>
              </a:rPr>
              <a:t>caracterización histórica</a:t>
            </a:r>
            <a:r>
              <a:rPr lang="es-MX" dirty="0" smtClean="0"/>
              <a:t> de los </a:t>
            </a:r>
            <a:r>
              <a:rPr lang="es-MX" dirty="0" smtClean="0">
                <a:solidFill>
                  <a:srgbClr val="FF0000"/>
                </a:solidFill>
              </a:rPr>
              <a:t>incendios forestales </a:t>
            </a:r>
            <a:endParaRPr lang="es-MX" dirty="0">
              <a:solidFill>
                <a:srgbClr val="FF0000"/>
              </a:solidFill>
            </a:endParaRPr>
          </a:p>
        </p:txBody>
      </p:sp>
      <p:sp>
        <p:nvSpPr>
          <p:cNvPr id="14" name="CuadroTexto 13"/>
          <p:cNvSpPr txBox="1"/>
          <p:nvPr/>
        </p:nvSpPr>
        <p:spPr>
          <a:xfrm>
            <a:off x="4220574" y="3532674"/>
            <a:ext cx="2260353" cy="369332"/>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es-MX" dirty="0" smtClean="0"/>
              <a:t>Diseñar un </a:t>
            </a:r>
            <a:r>
              <a:rPr lang="es-MX" dirty="0" smtClean="0">
                <a:solidFill>
                  <a:srgbClr val="FF0000"/>
                </a:solidFill>
              </a:rPr>
              <a:t>MPIFEM</a:t>
            </a:r>
            <a:endParaRPr lang="es-MX" dirty="0">
              <a:solidFill>
                <a:srgbClr val="FF0000"/>
              </a:solidFill>
            </a:endParaRPr>
          </a:p>
        </p:txBody>
      </p:sp>
    </p:spTree>
    <p:extLst>
      <p:ext uri="{BB962C8B-B14F-4D97-AF65-F5344CB8AC3E}">
        <p14:creationId xmlns:p14="http://schemas.microsoft.com/office/powerpoint/2010/main" val="2994880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79512" y="6564304"/>
            <a:ext cx="3752056" cy="196131"/>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36</a:t>
            </a:fld>
            <a:endParaRPr lang="es-ES"/>
          </a:p>
        </p:txBody>
      </p:sp>
      <p:sp>
        <p:nvSpPr>
          <p:cNvPr id="4" name="CuadroTexto 3"/>
          <p:cNvSpPr txBox="1"/>
          <p:nvPr/>
        </p:nvSpPr>
        <p:spPr>
          <a:xfrm>
            <a:off x="716674" y="1432753"/>
            <a:ext cx="2448272" cy="307777"/>
          </a:xfrm>
          <a:prstGeom prst="rect">
            <a:avLst/>
          </a:prstGeom>
          <a:solidFill>
            <a:schemeClr val="accent6">
              <a:lumMod val="60000"/>
              <a:lumOff val="40000"/>
            </a:schemeClr>
          </a:solidFill>
          <a:ln w="38100">
            <a:solidFill>
              <a:srgbClr val="7030A0"/>
            </a:solidFill>
          </a:ln>
        </p:spPr>
        <p:txBody>
          <a:bodyPr wrap="square" rtlCol="0">
            <a:spAutoFit/>
          </a:bodyPr>
          <a:lstStyle/>
          <a:p>
            <a:pPr algn="ctr"/>
            <a:r>
              <a:rPr lang="es-MX" sz="1400" dirty="0" smtClean="0"/>
              <a:t>Modelación del Peligro</a:t>
            </a:r>
            <a:endParaRPr lang="es-MX" sz="1400" dirty="0"/>
          </a:p>
        </p:txBody>
      </p:sp>
      <p:sp>
        <p:nvSpPr>
          <p:cNvPr id="5" name="CuadroTexto 4"/>
          <p:cNvSpPr txBox="1"/>
          <p:nvPr/>
        </p:nvSpPr>
        <p:spPr>
          <a:xfrm>
            <a:off x="716674" y="2142598"/>
            <a:ext cx="2448272" cy="523220"/>
          </a:xfrm>
          <a:prstGeom prst="rect">
            <a:avLst/>
          </a:prstGeom>
          <a:solidFill>
            <a:srgbClr val="FFFF00"/>
          </a:solidFill>
          <a:ln w="38100">
            <a:solidFill>
              <a:srgbClr val="7030A0"/>
            </a:solidFill>
          </a:ln>
        </p:spPr>
        <p:txBody>
          <a:bodyPr wrap="square" rtlCol="0">
            <a:spAutoFit/>
          </a:bodyPr>
          <a:lstStyle/>
          <a:p>
            <a:pPr algn="ctr"/>
            <a:r>
              <a:rPr lang="es-MX" sz="1400" dirty="0" smtClean="0"/>
              <a:t>Días consecutivos con déficit de precipitación efectiva</a:t>
            </a:r>
            <a:endParaRPr lang="es-MX" sz="1400" dirty="0"/>
          </a:p>
        </p:txBody>
      </p:sp>
      <p:sp>
        <p:nvSpPr>
          <p:cNvPr id="6" name="CuadroTexto 5"/>
          <p:cNvSpPr txBox="1"/>
          <p:nvPr/>
        </p:nvSpPr>
        <p:spPr>
          <a:xfrm>
            <a:off x="716674" y="3117062"/>
            <a:ext cx="2448272" cy="307777"/>
          </a:xfrm>
          <a:prstGeom prst="rect">
            <a:avLst/>
          </a:prstGeom>
          <a:noFill/>
          <a:ln w="38100">
            <a:solidFill>
              <a:srgbClr val="7030A0"/>
            </a:solidFill>
          </a:ln>
        </p:spPr>
        <p:txBody>
          <a:bodyPr wrap="square" rtlCol="0">
            <a:spAutoFit/>
          </a:bodyPr>
          <a:lstStyle/>
          <a:p>
            <a:pPr algn="ctr"/>
            <a:r>
              <a:rPr lang="es-MX" sz="1400" dirty="0" smtClean="0"/>
              <a:t>Variables físico-geográficas</a:t>
            </a:r>
            <a:endParaRPr lang="es-MX" sz="1400" dirty="0"/>
          </a:p>
        </p:txBody>
      </p:sp>
      <p:sp>
        <p:nvSpPr>
          <p:cNvPr id="7" name="CuadroTexto 6"/>
          <p:cNvSpPr txBox="1"/>
          <p:nvPr/>
        </p:nvSpPr>
        <p:spPr>
          <a:xfrm>
            <a:off x="702882" y="3806476"/>
            <a:ext cx="2448272" cy="307777"/>
          </a:xfrm>
          <a:prstGeom prst="rect">
            <a:avLst/>
          </a:prstGeom>
          <a:noFill/>
          <a:ln w="38100">
            <a:solidFill>
              <a:srgbClr val="7030A0"/>
            </a:solidFill>
          </a:ln>
        </p:spPr>
        <p:txBody>
          <a:bodyPr wrap="square" rtlCol="0">
            <a:spAutoFit/>
          </a:bodyPr>
          <a:lstStyle/>
          <a:p>
            <a:pPr algn="ctr"/>
            <a:r>
              <a:rPr lang="es-MX" sz="1400" dirty="0" smtClean="0"/>
              <a:t>Variables socioeconómicas</a:t>
            </a:r>
            <a:endParaRPr lang="es-MX" sz="1400" dirty="0"/>
          </a:p>
        </p:txBody>
      </p:sp>
      <p:sp>
        <p:nvSpPr>
          <p:cNvPr id="8" name="CuadroTexto 7"/>
          <p:cNvSpPr txBox="1"/>
          <p:nvPr/>
        </p:nvSpPr>
        <p:spPr>
          <a:xfrm>
            <a:off x="702882" y="4444652"/>
            <a:ext cx="2448272" cy="307777"/>
          </a:xfrm>
          <a:prstGeom prst="rect">
            <a:avLst/>
          </a:prstGeom>
          <a:solidFill>
            <a:srgbClr val="FF99FF"/>
          </a:solidFill>
          <a:ln w="38100">
            <a:solidFill>
              <a:srgbClr val="7030A0"/>
            </a:solidFill>
          </a:ln>
        </p:spPr>
        <p:txBody>
          <a:bodyPr wrap="square" rtlCol="0">
            <a:spAutoFit/>
          </a:bodyPr>
          <a:lstStyle/>
          <a:p>
            <a:pPr algn="ctr"/>
            <a:r>
              <a:rPr lang="es-MX" sz="1400" dirty="0" smtClean="0"/>
              <a:t>Caracterización histórica</a:t>
            </a:r>
            <a:endParaRPr lang="es-MX" sz="1400" dirty="0"/>
          </a:p>
        </p:txBody>
      </p:sp>
      <p:sp>
        <p:nvSpPr>
          <p:cNvPr id="9" name="CuadroTexto 8"/>
          <p:cNvSpPr txBox="1"/>
          <p:nvPr/>
        </p:nvSpPr>
        <p:spPr>
          <a:xfrm>
            <a:off x="673952" y="5122970"/>
            <a:ext cx="2448272" cy="307777"/>
          </a:xfrm>
          <a:prstGeom prst="rect">
            <a:avLst/>
          </a:prstGeom>
          <a:noFill/>
          <a:ln w="38100">
            <a:solidFill>
              <a:srgbClr val="7030A0"/>
            </a:solidFill>
          </a:ln>
        </p:spPr>
        <p:txBody>
          <a:bodyPr wrap="square" rtlCol="0">
            <a:spAutoFit/>
          </a:bodyPr>
          <a:lstStyle/>
          <a:p>
            <a:pPr algn="ctr"/>
            <a:r>
              <a:rPr lang="es-MX" sz="1400" dirty="0" smtClean="0"/>
              <a:t>Incendio forestal</a:t>
            </a:r>
            <a:endParaRPr lang="es-MX" sz="1400" dirty="0"/>
          </a:p>
        </p:txBody>
      </p:sp>
      <p:sp>
        <p:nvSpPr>
          <p:cNvPr id="10" name="CuadroTexto 9"/>
          <p:cNvSpPr txBox="1"/>
          <p:nvPr/>
        </p:nvSpPr>
        <p:spPr>
          <a:xfrm>
            <a:off x="683568" y="5801874"/>
            <a:ext cx="2448272" cy="307777"/>
          </a:xfrm>
          <a:prstGeom prst="rect">
            <a:avLst/>
          </a:prstGeom>
          <a:solidFill>
            <a:srgbClr val="FF9900"/>
          </a:solidFill>
          <a:ln w="38100">
            <a:solidFill>
              <a:srgbClr val="7030A0"/>
            </a:solidFill>
          </a:ln>
        </p:spPr>
        <p:txBody>
          <a:bodyPr wrap="square" rtlCol="0">
            <a:spAutoFit/>
          </a:bodyPr>
          <a:lstStyle/>
          <a:p>
            <a:pPr algn="ctr"/>
            <a:r>
              <a:rPr lang="es-MX" sz="1400" dirty="0" smtClean="0"/>
              <a:t>Jerarquización</a:t>
            </a:r>
            <a:endParaRPr lang="es-MX" sz="1400" dirty="0"/>
          </a:p>
        </p:txBody>
      </p:sp>
      <p:sp>
        <p:nvSpPr>
          <p:cNvPr id="11" name="CuadroTexto 10"/>
          <p:cNvSpPr txBox="1"/>
          <p:nvPr/>
        </p:nvSpPr>
        <p:spPr>
          <a:xfrm>
            <a:off x="4220573" y="1233453"/>
            <a:ext cx="855482" cy="246221"/>
          </a:xfrm>
          <a:prstGeom prst="rect">
            <a:avLst/>
          </a:prstGeom>
          <a:solidFill>
            <a:schemeClr val="accent6">
              <a:lumMod val="60000"/>
              <a:lumOff val="40000"/>
            </a:schemeClr>
          </a:solidFill>
          <a:ln>
            <a:solidFill>
              <a:schemeClr val="accent2">
                <a:lumMod val="75000"/>
              </a:schemeClr>
            </a:solidFill>
          </a:ln>
        </p:spPr>
        <p:txBody>
          <a:bodyPr wrap="square" rtlCol="0">
            <a:spAutoFit/>
          </a:bodyPr>
          <a:lstStyle/>
          <a:p>
            <a:r>
              <a:rPr lang="es-MX" sz="1000" dirty="0" smtClean="0"/>
              <a:t>¿Con qué?</a:t>
            </a:r>
            <a:endParaRPr lang="es-MX" sz="1000" dirty="0"/>
          </a:p>
        </p:txBody>
      </p:sp>
      <p:sp>
        <p:nvSpPr>
          <p:cNvPr id="12" name="CuadroTexto 11"/>
          <p:cNvSpPr txBox="1"/>
          <p:nvPr/>
        </p:nvSpPr>
        <p:spPr>
          <a:xfrm>
            <a:off x="4220574" y="1643689"/>
            <a:ext cx="855481" cy="253916"/>
          </a:xfrm>
          <a:prstGeom prst="rect">
            <a:avLst/>
          </a:prstGeom>
          <a:solidFill>
            <a:schemeClr val="accent6">
              <a:lumMod val="60000"/>
              <a:lumOff val="40000"/>
            </a:schemeClr>
          </a:solidFill>
          <a:ln>
            <a:solidFill>
              <a:schemeClr val="accent2">
                <a:lumMod val="75000"/>
              </a:schemeClr>
            </a:solidFill>
          </a:ln>
        </p:spPr>
        <p:txBody>
          <a:bodyPr wrap="square" rtlCol="0">
            <a:spAutoFit/>
          </a:bodyPr>
          <a:lstStyle/>
          <a:p>
            <a:r>
              <a:rPr lang="es-MX" sz="1000" dirty="0" smtClean="0"/>
              <a:t>¿Para qué?</a:t>
            </a:r>
            <a:endParaRPr lang="es-MX" sz="1000" dirty="0"/>
          </a:p>
        </p:txBody>
      </p:sp>
      <p:sp>
        <p:nvSpPr>
          <p:cNvPr id="13" name="CuadroTexto 12"/>
          <p:cNvSpPr txBox="1"/>
          <p:nvPr/>
        </p:nvSpPr>
        <p:spPr>
          <a:xfrm>
            <a:off x="4220574" y="836712"/>
            <a:ext cx="639458" cy="253916"/>
          </a:xfrm>
          <a:prstGeom prst="rect">
            <a:avLst/>
          </a:prstGeom>
          <a:solidFill>
            <a:schemeClr val="accent6">
              <a:lumMod val="60000"/>
              <a:lumOff val="40000"/>
            </a:schemeClr>
          </a:solidFill>
          <a:ln>
            <a:solidFill>
              <a:schemeClr val="accent2">
                <a:lumMod val="75000"/>
              </a:schemeClr>
            </a:solidFill>
          </a:ln>
        </p:spPr>
        <p:txBody>
          <a:bodyPr wrap="square" rtlCol="0">
            <a:spAutoFit/>
          </a:bodyPr>
          <a:lstStyle/>
          <a:p>
            <a:pPr algn="ctr"/>
            <a:r>
              <a:rPr lang="es-MX" sz="1000" dirty="0" smtClean="0"/>
              <a:t>Acción</a:t>
            </a:r>
            <a:endParaRPr lang="es-MX" sz="1000" dirty="0"/>
          </a:p>
        </p:txBody>
      </p:sp>
      <p:sp>
        <p:nvSpPr>
          <p:cNvPr id="14" name="CuadroTexto 13"/>
          <p:cNvSpPr txBox="1"/>
          <p:nvPr/>
        </p:nvSpPr>
        <p:spPr>
          <a:xfrm>
            <a:off x="5395821" y="1614327"/>
            <a:ext cx="3496660" cy="246221"/>
          </a:xfrm>
          <a:prstGeom prst="rect">
            <a:avLst/>
          </a:prstGeom>
          <a:solidFill>
            <a:schemeClr val="accent6">
              <a:lumMod val="60000"/>
              <a:lumOff val="40000"/>
            </a:schemeClr>
          </a:solidFill>
          <a:ln>
            <a:solidFill>
              <a:schemeClr val="accent2">
                <a:lumMod val="75000"/>
              </a:schemeClr>
            </a:solidFill>
          </a:ln>
        </p:spPr>
        <p:txBody>
          <a:bodyPr wrap="square" rtlCol="0">
            <a:spAutoFit/>
          </a:bodyPr>
          <a:lstStyle/>
          <a:p>
            <a:r>
              <a:rPr lang="es-MX" sz="1000" dirty="0" smtClean="0"/>
              <a:t>Reconocer las variables explicativas del modelo</a:t>
            </a:r>
            <a:endParaRPr lang="es-MX" sz="1000" dirty="0"/>
          </a:p>
        </p:txBody>
      </p:sp>
      <p:sp>
        <p:nvSpPr>
          <p:cNvPr id="15" name="CuadroTexto 14"/>
          <p:cNvSpPr txBox="1"/>
          <p:nvPr/>
        </p:nvSpPr>
        <p:spPr>
          <a:xfrm>
            <a:off x="5400462" y="1151986"/>
            <a:ext cx="3492017" cy="400110"/>
          </a:xfrm>
          <a:prstGeom prst="rect">
            <a:avLst/>
          </a:prstGeom>
          <a:solidFill>
            <a:schemeClr val="accent6">
              <a:lumMod val="60000"/>
              <a:lumOff val="40000"/>
            </a:schemeClr>
          </a:solidFill>
          <a:ln>
            <a:solidFill>
              <a:schemeClr val="accent2">
                <a:lumMod val="75000"/>
              </a:schemeClr>
            </a:solidFill>
          </a:ln>
        </p:spPr>
        <p:txBody>
          <a:bodyPr wrap="square" rtlCol="0">
            <a:spAutoFit/>
          </a:bodyPr>
          <a:lstStyle/>
          <a:p>
            <a:r>
              <a:rPr lang="es-MX" sz="1000" dirty="0" smtClean="0"/>
              <a:t>Definir las variables que han sido consideradas en la construcción de modelos de peligro</a:t>
            </a:r>
            <a:endParaRPr lang="es-MX" sz="1000" dirty="0"/>
          </a:p>
        </p:txBody>
      </p:sp>
      <p:sp>
        <p:nvSpPr>
          <p:cNvPr id="16" name="CuadroTexto 15"/>
          <p:cNvSpPr txBox="1"/>
          <p:nvPr/>
        </p:nvSpPr>
        <p:spPr>
          <a:xfrm>
            <a:off x="5395821" y="836142"/>
            <a:ext cx="3496658" cy="254486"/>
          </a:xfrm>
          <a:prstGeom prst="rect">
            <a:avLst/>
          </a:prstGeom>
          <a:solidFill>
            <a:schemeClr val="accent6">
              <a:lumMod val="60000"/>
              <a:lumOff val="40000"/>
            </a:schemeClr>
          </a:solidFill>
          <a:ln>
            <a:solidFill>
              <a:schemeClr val="accent2">
                <a:lumMod val="75000"/>
              </a:schemeClr>
            </a:solidFill>
          </a:ln>
        </p:spPr>
        <p:txBody>
          <a:bodyPr wrap="square" rtlCol="0">
            <a:spAutoFit/>
          </a:bodyPr>
          <a:lstStyle/>
          <a:p>
            <a:r>
              <a:rPr lang="es-MX" sz="1000" dirty="0" smtClean="0"/>
              <a:t>Construir un modelo de representación eficiente del peligro</a:t>
            </a:r>
            <a:endParaRPr lang="es-MX" sz="1000" dirty="0"/>
          </a:p>
        </p:txBody>
      </p:sp>
      <p:sp>
        <p:nvSpPr>
          <p:cNvPr id="17" name="CuadroTexto 16"/>
          <p:cNvSpPr txBox="1"/>
          <p:nvPr/>
        </p:nvSpPr>
        <p:spPr>
          <a:xfrm>
            <a:off x="1258128" y="306433"/>
            <a:ext cx="1299152"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MX" dirty="0" smtClean="0"/>
              <a:t>Objetivos Específicos</a:t>
            </a:r>
            <a:endParaRPr lang="es-MX" dirty="0"/>
          </a:p>
        </p:txBody>
      </p:sp>
      <p:sp>
        <p:nvSpPr>
          <p:cNvPr id="18" name="CuadroTexto 17"/>
          <p:cNvSpPr txBox="1"/>
          <p:nvPr/>
        </p:nvSpPr>
        <p:spPr>
          <a:xfrm>
            <a:off x="4220572" y="2394627"/>
            <a:ext cx="855482" cy="246221"/>
          </a:xfrm>
          <a:prstGeom prst="rect">
            <a:avLst/>
          </a:prstGeom>
          <a:solidFill>
            <a:srgbClr val="FFFF00"/>
          </a:solidFill>
          <a:ln>
            <a:solidFill>
              <a:schemeClr val="accent2">
                <a:lumMod val="75000"/>
              </a:schemeClr>
            </a:solidFill>
          </a:ln>
        </p:spPr>
        <p:txBody>
          <a:bodyPr wrap="square" rtlCol="0">
            <a:spAutoFit/>
          </a:bodyPr>
          <a:lstStyle/>
          <a:p>
            <a:r>
              <a:rPr lang="es-MX" sz="1000" dirty="0" smtClean="0"/>
              <a:t>¿Con qué?</a:t>
            </a:r>
            <a:endParaRPr lang="es-MX" sz="1000" dirty="0"/>
          </a:p>
        </p:txBody>
      </p:sp>
      <p:sp>
        <p:nvSpPr>
          <p:cNvPr id="19" name="CuadroTexto 18"/>
          <p:cNvSpPr txBox="1"/>
          <p:nvPr/>
        </p:nvSpPr>
        <p:spPr>
          <a:xfrm>
            <a:off x="4220573" y="2804863"/>
            <a:ext cx="855481" cy="253916"/>
          </a:xfrm>
          <a:prstGeom prst="rect">
            <a:avLst/>
          </a:prstGeom>
          <a:solidFill>
            <a:srgbClr val="FFFF00"/>
          </a:solidFill>
          <a:ln>
            <a:solidFill>
              <a:schemeClr val="accent2">
                <a:lumMod val="75000"/>
              </a:schemeClr>
            </a:solidFill>
          </a:ln>
        </p:spPr>
        <p:txBody>
          <a:bodyPr wrap="square" rtlCol="0">
            <a:spAutoFit/>
          </a:bodyPr>
          <a:lstStyle/>
          <a:p>
            <a:r>
              <a:rPr lang="es-MX" sz="1000" dirty="0" smtClean="0"/>
              <a:t>¿Para qué?</a:t>
            </a:r>
            <a:endParaRPr lang="es-MX" sz="1000" dirty="0"/>
          </a:p>
        </p:txBody>
      </p:sp>
      <p:sp>
        <p:nvSpPr>
          <p:cNvPr id="20" name="CuadroTexto 19"/>
          <p:cNvSpPr txBox="1"/>
          <p:nvPr/>
        </p:nvSpPr>
        <p:spPr>
          <a:xfrm>
            <a:off x="4220573" y="1997886"/>
            <a:ext cx="639458" cy="253916"/>
          </a:xfrm>
          <a:prstGeom prst="rect">
            <a:avLst/>
          </a:prstGeom>
          <a:solidFill>
            <a:srgbClr val="FFFF00"/>
          </a:solidFill>
          <a:ln>
            <a:solidFill>
              <a:schemeClr val="accent2">
                <a:lumMod val="75000"/>
              </a:schemeClr>
            </a:solidFill>
          </a:ln>
        </p:spPr>
        <p:txBody>
          <a:bodyPr wrap="square" rtlCol="0">
            <a:spAutoFit/>
          </a:bodyPr>
          <a:lstStyle/>
          <a:p>
            <a:pPr algn="ctr"/>
            <a:r>
              <a:rPr lang="es-MX" sz="1000" dirty="0" smtClean="0"/>
              <a:t>Acción</a:t>
            </a:r>
            <a:endParaRPr lang="es-MX" sz="1000" dirty="0"/>
          </a:p>
        </p:txBody>
      </p:sp>
      <p:sp>
        <p:nvSpPr>
          <p:cNvPr id="21" name="CuadroTexto 20"/>
          <p:cNvSpPr txBox="1"/>
          <p:nvPr/>
        </p:nvSpPr>
        <p:spPr>
          <a:xfrm>
            <a:off x="5395820" y="2775501"/>
            <a:ext cx="3496660" cy="400110"/>
          </a:xfrm>
          <a:prstGeom prst="rect">
            <a:avLst/>
          </a:prstGeom>
          <a:solidFill>
            <a:srgbClr val="FFFF00"/>
          </a:solidFill>
          <a:ln>
            <a:solidFill>
              <a:schemeClr val="accent2">
                <a:lumMod val="75000"/>
              </a:schemeClr>
            </a:solidFill>
          </a:ln>
        </p:spPr>
        <p:txBody>
          <a:bodyPr wrap="square" rtlCol="0">
            <a:spAutoFit/>
          </a:bodyPr>
          <a:lstStyle/>
          <a:p>
            <a:r>
              <a:rPr lang="es-MX" sz="1000" dirty="0" smtClean="0"/>
              <a:t>Reconocer al déficit de precipitación efectiva  como  variable explicativa determinante del modelo</a:t>
            </a:r>
            <a:endParaRPr lang="es-MX" sz="1000" dirty="0"/>
          </a:p>
        </p:txBody>
      </p:sp>
      <p:sp>
        <p:nvSpPr>
          <p:cNvPr id="22" name="CuadroTexto 21"/>
          <p:cNvSpPr txBox="1"/>
          <p:nvPr/>
        </p:nvSpPr>
        <p:spPr>
          <a:xfrm>
            <a:off x="5400461" y="2313160"/>
            <a:ext cx="3492017" cy="400110"/>
          </a:xfrm>
          <a:prstGeom prst="rect">
            <a:avLst/>
          </a:prstGeom>
          <a:solidFill>
            <a:srgbClr val="FFFF00"/>
          </a:solidFill>
          <a:ln>
            <a:solidFill>
              <a:schemeClr val="accent2">
                <a:lumMod val="75000"/>
              </a:schemeClr>
            </a:solidFill>
          </a:ln>
        </p:spPr>
        <p:txBody>
          <a:bodyPr wrap="square" rtlCol="0">
            <a:spAutoFit/>
          </a:bodyPr>
          <a:lstStyle/>
          <a:p>
            <a:r>
              <a:rPr lang="es-MX" sz="1000" dirty="0" smtClean="0"/>
              <a:t>Aplicando la metodología propuesta por </a:t>
            </a:r>
            <a:r>
              <a:rPr lang="es-MX" sz="1000" b="1" dirty="0" err="1"/>
              <a:t>Byun</a:t>
            </a:r>
            <a:r>
              <a:rPr lang="es-MX" sz="1000" b="1" dirty="0"/>
              <a:t>, Hi-</a:t>
            </a:r>
            <a:r>
              <a:rPr lang="es-MX" sz="1000" b="1" dirty="0" err="1"/>
              <a:t>Ryong</a:t>
            </a:r>
            <a:r>
              <a:rPr lang="es-MX" sz="1000" b="1" dirty="0"/>
              <a:t>, </a:t>
            </a:r>
            <a:r>
              <a:rPr lang="es-MX" sz="1000" b="1" dirty="0" err="1"/>
              <a:t>Wilhite</a:t>
            </a:r>
            <a:r>
              <a:rPr lang="es-MX" sz="1000" b="1" dirty="0"/>
              <a:t>, Donald A. </a:t>
            </a:r>
            <a:r>
              <a:rPr lang="es-MX" sz="1000" dirty="0"/>
              <a:t>1999 </a:t>
            </a:r>
          </a:p>
        </p:txBody>
      </p:sp>
      <p:sp>
        <p:nvSpPr>
          <p:cNvPr id="23" name="CuadroTexto 22"/>
          <p:cNvSpPr txBox="1"/>
          <p:nvPr/>
        </p:nvSpPr>
        <p:spPr>
          <a:xfrm>
            <a:off x="5395820" y="1997316"/>
            <a:ext cx="3496658" cy="254486"/>
          </a:xfrm>
          <a:prstGeom prst="rect">
            <a:avLst/>
          </a:prstGeom>
          <a:solidFill>
            <a:srgbClr val="FFFF00"/>
          </a:solidFill>
          <a:ln>
            <a:solidFill>
              <a:schemeClr val="accent2">
                <a:lumMod val="75000"/>
              </a:schemeClr>
            </a:solidFill>
          </a:ln>
        </p:spPr>
        <p:txBody>
          <a:bodyPr wrap="square" rtlCol="0">
            <a:spAutoFit/>
          </a:bodyPr>
          <a:lstStyle/>
          <a:p>
            <a:r>
              <a:rPr lang="es-MX" sz="1000" dirty="0" smtClean="0"/>
              <a:t>Valorar el IDCDPE</a:t>
            </a:r>
            <a:endParaRPr lang="es-MX" sz="1000" dirty="0"/>
          </a:p>
        </p:txBody>
      </p:sp>
      <p:sp>
        <p:nvSpPr>
          <p:cNvPr id="25" name="CuadroTexto 24"/>
          <p:cNvSpPr txBox="1"/>
          <p:nvPr/>
        </p:nvSpPr>
        <p:spPr>
          <a:xfrm>
            <a:off x="4217848" y="4417333"/>
            <a:ext cx="855482" cy="246221"/>
          </a:xfrm>
          <a:prstGeom prst="rect">
            <a:avLst/>
          </a:prstGeom>
          <a:solidFill>
            <a:srgbClr val="FF99FF"/>
          </a:solidFill>
          <a:ln>
            <a:solidFill>
              <a:schemeClr val="accent2">
                <a:lumMod val="75000"/>
              </a:schemeClr>
            </a:solidFill>
          </a:ln>
        </p:spPr>
        <p:txBody>
          <a:bodyPr wrap="square" rtlCol="0">
            <a:spAutoFit/>
          </a:bodyPr>
          <a:lstStyle/>
          <a:p>
            <a:r>
              <a:rPr lang="es-MX" sz="1000" dirty="0" smtClean="0"/>
              <a:t>¿Con qué?</a:t>
            </a:r>
            <a:endParaRPr lang="es-MX" sz="1000" dirty="0"/>
          </a:p>
        </p:txBody>
      </p:sp>
      <p:sp>
        <p:nvSpPr>
          <p:cNvPr id="26" name="CuadroTexto 25"/>
          <p:cNvSpPr txBox="1"/>
          <p:nvPr/>
        </p:nvSpPr>
        <p:spPr>
          <a:xfrm>
            <a:off x="4217849" y="4827569"/>
            <a:ext cx="855481" cy="253916"/>
          </a:xfrm>
          <a:prstGeom prst="rect">
            <a:avLst/>
          </a:prstGeom>
          <a:solidFill>
            <a:srgbClr val="FF99FF"/>
          </a:solidFill>
          <a:ln>
            <a:solidFill>
              <a:schemeClr val="accent2">
                <a:lumMod val="75000"/>
              </a:schemeClr>
            </a:solidFill>
          </a:ln>
        </p:spPr>
        <p:txBody>
          <a:bodyPr wrap="square" rtlCol="0">
            <a:spAutoFit/>
          </a:bodyPr>
          <a:lstStyle/>
          <a:p>
            <a:r>
              <a:rPr lang="es-MX" sz="1000" dirty="0" smtClean="0"/>
              <a:t>¿Para qué?</a:t>
            </a:r>
            <a:endParaRPr lang="es-MX" sz="1000" dirty="0"/>
          </a:p>
        </p:txBody>
      </p:sp>
      <p:sp>
        <p:nvSpPr>
          <p:cNvPr id="27" name="CuadroTexto 26"/>
          <p:cNvSpPr txBox="1"/>
          <p:nvPr/>
        </p:nvSpPr>
        <p:spPr>
          <a:xfrm>
            <a:off x="4217849" y="4020592"/>
            <a:ext cx="639458" cy="253916"/>
          </a:xfrm>
          <a:prstGeom prst="rect">
            <a:avLst/>
          </a:prstGeom>
          <a:solidFill>
            <a:srgbClr val="FF99FF"/>
          </a:solidFill>
          <a:ln>
            <a:solidFill>
              <a:schemeClr val="accent2">
                <a:lumMod val="75000"/>
              </a:schemeClr>
            </a:solidFill>
          </a:ln>
        </p:spPr>
        <p:txBody>
          <a:bodyPr wrap="square" rtlCol="0">
            <a:spAutoFit/>
          </a:bodyPr>
          <a:lstStyle/>
          <a:p>
            <a:pPr algn="ctr"/>
            <a:r>
              <a:rPr lang="es-MX" sz="1000" dirty="0" smtClean="0"/>
              <a:t>Acción</a:t>
            </a:r>
            <a:endParaRPr lang="es-MX" sz="1000" dirty="0"/>
          </a:p>
        </p:txBody>
      </p:sp>
      <p:sp>
        <p:nvSpPr>
          <p:cNvPr id="28" name="CuadroTexto 27"/>
          <p:cNvSpPr txBox="1"/>
          <p:nvPr/>
        </p:nvSpPr>
        <p:spPr>
          <a:xfrm>
            <a:off x="5393096" y="4863811"/>
            <a:ext cx="3496660" cy="246221"/>
          </a:xfrm>
          <a:prstGeom prst="rect">
            <a:avLst/>
          </a:prstGeom>
          <a:solidFill>
            <a:srgbClr val="FF99FF"/>
          </a:solidFill>
          <a:ln>
            <a:solidFill>
              <a:schemeClr val="accent2">
                <a:lumMod val="75000"/>
              </a:schemeClr>
            </a:solidFill>
          </a:ln>
        </p:spPr>
        <p:txBody>
          <a:bodyPr wrap="square" rtlCol="0">
            <a:spAutoFit/>
          </a:bodyPr>
          <a:lstStyle/>
          <a:p>
            <a:r>
              <a:rPr lang="es-MX" sz="1000" dirty="0" smtClean="0"/>
              <a:t>Reconocer patrones espaciales y temporales</a:t>
            </a:r>
            <a:endParaRPr lang="es-MX" sz="1000" dirty="0"/>
          </a:p>
        </p:txBody>
      </p:sp>
      <p:sp>
        <p:nvSpPr>
          <p:cNvPr id="29" name="CuadroTexto 28"/>
          <p:cNvSpPr txBox="1"/>
          <p:nvPr/>
        </p:nvSpPr>
        <p:spPr>
          <a:xfrm>
            <a:off x="5397737" y="4398485"/>
            <a:ext cx="3492017" cy="400110"/>
          </a:xfrm>
          <a:prstGeom prst="rect">
            <a:avLst/>
          </a:prstGeom>
          <a:solidFill>
            <a:srgbClr val="FF99FF"/>
          </a:solidFill>
          <a:ln>
            <a:solidFill>
              <a:schemeClr val="accent2">
                <a:lumMod val="75000"/>
              </a:schemeClr>
            </a:solidFill>
          </a:ln>
        </p:spPr>
        <p:txBody>
          <a:bodyPr wrap="square" rtlCol="0">
            <a:spAutoFit/>
          </a:bodyPr>
          <a:lstStyle/>
          <a:p>
            <a:r>
              <a:rPr lang="es-MX" sz="1000" dirty="0" smtClean="0"/>
              <a:t>Identificación de atributos de los eventos cómo: fecha, duración, causa, área afectada, municipio</a:t>
            </a:r>
            <a:r>
              <a:rPr lang="es-MX" sz="1000" dirty="0"/>
              <a:t> </a:t>
            </a:r>
            <a:r>
              <a:rPr lang="es-MX" sz="1000" dirty="0" smtClean="0"/>
              <a:t>y especie afectada</a:t>
            </a:r>
            <a:endParaRPr lang="es-MX" sz="1000" dirty="0"/>
          </a:p>
        </p:txBody>
      </p:sp>
      <p:sp>
        <p:nvSpPr>
          <p:cNvPr id="30" name="CuadroTexto 29"/>
          <p:cNvSpPr txBox="1"/>
          <p:nvPr/>
        </p:nvSpPr>
        <p:spPr>
          <a:xfrm>
            <a:off x="5393096" y="3914198"/>
            <a:ext cx="3496658" cy="400110"/>
          </a:xfrm>
          <a:prstGeom prst="rect">
            <a:avLst/>
          </a:prstGeom>
          <a:solidFill>
            <a:srgbClr val="FF99FF"/>
          </a:solidFill>
          <a:ln>
            <a:solidFill>
              <a:schemeClr val="accent2">
                <a:lumMod val="75000"/>
              </a:schemeClr>
            </a:solidFill>
          </a:ln>
        </p:spPr>
        <p:txBody>
          <a:bodyPr wrap="square" rtlCol="0">
            <a:spAutoFit/>
          </a:bodyPr>
          <a:lstStyle/>
          <a:p>
            <a:r>
              <a:rPr lang="es-MX" sz="1000" dirty="0" smtClean="0"/>
              <a:t>Caracterizar la dinámica de los incendios forestales del periodo 2006 - 2015</a:t>
            </a:r>
            <a:endParaRPr lang="es-MX" sz="1000" dirty="0"/>
          </a:p>
        </p:txBody>
      </p:sp>
      <p:sp>
        <p:nvSpPr>
          <p:cNvPr id="31" name="CuadroTexto 30"/>
          <p:cNvSpPr txBox="1"/>
          <p:nvPr/>
        </p:nvSpPr>
        <p:spPr>
          <a:xfrm>
            <a:off x="4217846" y="5805042"/>
            <a:ext cx="855482" cy="246221"/>
          </a:xfrm>
          <a:prstGeom prst="rect">
            <a:avLst/>
          </a:prstGeom>
          <a:solidFill>
            <a:srgbClr val="FF9900"/>
          </a:solidFill>
          <a:ln>
            <a:solidFill>
              <a:schemeClr val="accent2">
                <a:lumMod val="75000"/>
              </a:schemeClr>
            </a:solidFill>
          </a:ln>
        </p:spPr>
        <p:txBody>
          <a:bodyPr wrap="square" rtlCol="0">
            <a:spAutoFit/>
          </a:bodyPr>
          <a:lstStyle/>
          <a:p>
            <a:r>
              <a:rPr lang="es-MX" sz="1000" dirty="0" smtClean="0"/>
              <a:t>¿Con qué?</a:t>
            </a:r>
            <a:endParaRPr lang="es-MX" sz="1000" dirty="0"/>
          </a:p>
        </p:txBody>
      </p:sp>
      <p:sp>
        <p:nvSpPr>
          <p:cNvPr id="32" name="CuadroTexto 31"/>
          <p:cNvSpPr txBox="1"/>
          <p:nvPr/>
        </p:nvSpPr>
        <p:spPr>
          <a:xfrm>
            <a:off x="4217847" y="6215278"/>
            <a:ext cx="855481" cy="253916"/>
          </a:xfrm>
          <a:prstGeom prst="rect">
            <a:avLst/>
          </a:prstGeom>
          <a:solidFill>
            <a:srgbClr val="FF9900"/>
          </a:solidFill>
          <a:ln>
            <a:solidFill>
              <a:schemeClr val="accent2">
                <a:lumMod val="75000"/>
              </a:schemeClr>
            </a:solidFill>
          </a:ln>
        </p:spPr>
        <p:txBody>
          <a:bodyPr wrap="square" rtlCol="0">
            <a:spAutoFit/>
          </a:bodyPr>
          <a:lstStyle/>
          <a:p>
            <a:r>
              <a:rPr lang="es-MX" sz="1000" dirty="0" smtClean="0"/>
              <a:t>¿Para qué?</a:t>
            </a:r>
            <a:endParaRPr lang="es-MX" sz="1000" dirty="0"/>
          </a:p>
        </p:txBody>
      </p:sp>
      <p:sp>
        <p:nvSpPr>
          <p:cNvPr id="33" name="CuadroTexto 32"/>
          <p:cNvSpPr txBox="1"/>
          <p:nvPr/>
        </p:nvSpPr>
        <p:spPr>
          <a:xfrm>
            <a:off x="4217847" y="5408301"/>
            <a:ext cx="639458" cy="253916"/>
          </a:xfrm>
          <a:prstGeom prst="rect">
            <a:avLst/>
          </a:prstGeom>
          <a:solidFill>
            <a:srgbClr val="FF9900"/>
          </a:solidFill>
          <a:ln>
            <a:solidFill>
              <a:schemeClr val="accent2">
                <a:lumMod val="75000"/>
              </a:schemeClr>
            </a:solidFill>
          </a:ln>
        </p:spPr>
        <p:txBody>
          <a:bodyPr wrap="square" rtlCol="0">
            <a:spAutoFit/>
          </a:bodyPr>
          <a:lstStyle/>
          <a:p>
            <a:pPr algn="ctr"/>
            <a:r>
              <a:rPr lang="es-MX" sz="1000" dirty="0" smtClean="0"/>
              <a:t>Acción</a:t>
            </a:r>
            <a:endParaRPr lang="es-MX" sz="1000" dirty="0"/>
          </a:p>
        </p:txBody>
      </p:sp>
      <p:sp>
        <p:nvSpPr>
          <p:cNvPr id="34" name="CuadroTexto 33"/>
          <p:cNvSpPr txBox="1"/>
          <p:nvPr/>
        </p:nvSpPr>
        <p:spPr>
          <a:xfrm>
            <a:off x="5393094" y="6218291"/>
            <a:ext cx="3496660" cy="400110"/>
          </a:xfrm>
          <a:prstGeom prst="rect">
            <a:avLst/>
          </a:prstGeom>
          <a:solidFill>
            <a:srgbClr val="FF9900"/>
          </a:solidFill>
          <a:ln>
            <a:solidFill>
              <a:schemeClr val="accent2">
                <a:lumMod val="75000"/>
              </a:schemeClr>
            </a:solidFill>
          </a:ln>
        </p:spPr>
        <p:txBody>
          <a:bodyPr wrap="square" rtlCol="0">
            <a:spAutoFit/>
          </a:bodyPr>
          <a:lstStyle/>
          <a:p>
            <a:r>
              <a:rPr lang="es-MX" sz="1000" dirty="0" smtClean="0"/>
              <a:t>Establecer una ponderación de impacto y someter a validación</a:t>
            </a:r>
            <a:endParaRPr lang="es-MX" sz="1000" dirty="0"/>
          </a:p>
        </p:txBody>
      </p:sp>
      <p:sp>
        <p:nvSpPr>
          <p:cNvPr id="35" name="CuadroTexto 34"/>
          <p:cNvSpPr txBox="1"/>
          <p:nvPr/>
        </p:nvSpPr>
        <p:spPr>
          <a:xfrm>
            <a:off x="5400461" y="5740028"/>
            <a:ext cx="3492017" cy="400110"/>
          </a:xfrm>
          <a:prstGeom prst="rect">
            <a:avLst/>
          </a:prstGeom>
          <a:solidFill>
            <a:srgbClr val="FF9900"/>
          </a:solidFill>
          <a:ln>
            <a:solidFill>
              <a:schemeClr val="accent2">
                <a:lumMod val="75000"/>
              </a:schemeClr>
            </a:solidFill>
          </a:ln>
        </p:spPr>
        <p:txBody>
          <a:bodyPr wrap="square" rtlCol="0">
            <a:spAutoFit/>
          </a:bodyPr>
          <a:lstStyle/>
          <a:p>
            <a:r>
              <a:rPr lang="es-MX" sz="1000" dirty="0" smtClean="0"/>
              <a:t>Aplicando la metodología de Componentes principales y evaluación </a:t>
            </a:r>
            <a:r>
              <a:rPr lang="es-MX" sz="1000" dirty="0" err="1" smtClean="0"/>
              <a:t>multicriterio</a:t>
            </a:r>
            <a:endParaRPr lang="es-MX" sz="1000" dirty="0"/>
          </a:p>
        </p:txBody>
      </p:sp>
      <p:sp>
        <p:nvSpPr>
          <p:cNvPr id="36" name="CuadroTexto 35"/>
          <p:cNvSpPr txBox="1"/>
          <p:nvPr/>
        </p:nvSpPr>
        <p:spPr>
          <a:xfrm>
            <a:off x="5393094" y="5276858"/>
            <a:ext cx="3496658" cy="400110"/>
          </a:xfrm>
          <a:prstGeom prst="rect">
            <a:avLst/>
          </a:prstGeom>
          <a:solidFill>
            <a:srgbClr val="FF9900"/>
          </a:solidFill>
          <a:ln>
            <a:solidFill>
              <a:schemeClr val="accent2">
                <a:lumMod val="75000"/>
              </a:schemeClr>
            </a:solidFill>
          </a:ln>
        </p:spPr>
        <p:txBody>
          <a:bodyPr wrap="square" rtlCol="0">
            <a:spAutoFit/>
          </a:bodyPr>
          <a:lstStyle/>
          <a:p>
            <a:r>
              <a:rPr lang="es-MX" sz="1000" dirty="0" smtClean="0"/>
              <a:t>Jerarquizar las variables que intervienen en el peligro de incendio forestal</a:t>
            </a:r>
            <a:endParaRPr lang="es-MX" sz="1000" dirty="0"/>
          </a:p>
        </p:txBody>
      </p:sp>
      <p:sp>
        <p:nvSpPr>
          <p:cNvPr id="37" name="CuadroTexto 36"/>
          <p:cNvSpPr txBox="1"/>
          <p:nvPr/>
        </p:nvSpPr>
        <p:spPr>
          <a:xfrm>
            <a:off x="6660232" y="367099"/>
            <a:ext cx="1152128" cy="276999"/>
          </a:xfrm>
          <a:prstGeom prst="rect">
            <a:avLst/>
          </a:prstGeom>
          <a:noFill/>
        </p:spPr>
        <p:txBody>
          <a:bodyPr wrap="square" rtlCol="0">
            <a:spAutoFit/>
          </a:bodyPr>
          <a:lstStyle/>
          <a:p>
            <a:r>
              <a:rPr lang="es-MX" sz="1200" dirty="0" smtClean="0"/>
              <a:t>Por ejemplo:</a:t>
            </a:r>
            <a:endParaRPr lang="es-MX" sz="1200" dirty="0"/>
          </a:p>
        </p:txBody>
      </p:sp>
    </p:spTree>
    <p:extLst>
      <p:ext uri="{BB962C8B-B14F-4D97-AF65-F5344CB8AC3E}">
        <p14:creationId xmlns:p14="http://schemas.microsoft.com/office/powerpoint/2010/main" val="24592394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68602" y="6538912"/>
            <a:ext cx="3744416" cy="223290"/>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37</a:t>
            </a:fld>
            <a:endParaRPr lang="es-ES"/>
          </a:p>
        </p:txBody>
      </p:sp>
      <p:sp>
        <p:nvSpPr>
          <p:cNvPr id="4" name="CuadroTexto 3"/>
          <p:cNvSpPr txBox="1"/>
          <p:nvPr/>
        </p:nvSpPr>
        <p:spPr>
          <a:xfrm>
            <a:off x="716674" y="1432753"/>
            <a:ext cx="2448272" cy="307777"/>
          </a:xfrm>
          <a:prstGeom prst="rect">
            <a:avLst/>
          </a:prstGeom>
          <a:solidFill>
            <a:schemeClr val="accent6">
              <a:lumMod val="60000"/>
              <a:lumOff val="40000"/>
            </a:schemeClr>
          </a:solidFill>
          <a:ln w="38100">
            <a:solidFill>
              <a:srgbClr val="7030A0"/>
            </a:solidFill>
          </a:ln>
        </p:spPr>
        <p:txBody>
          <a:bodyPr wrap="square" rtlCol="0">
            <a:spAutoFit/>
          </a:bodyPr>
          <a:lstStyle/>
          <a:p>
            <a:pPr algn="ctr"/>
            <a:r>
              <a:rPr lang="es-MX" sz="1400" dirty="0" smtClean="0"/>
              <a:t>Modelación del Peligro</a:t>
            </a:r>
            <a:endParaRPr lang="es-MX" sz="1400" dirty="0"/>
          </a:p>
        </p:txBody>
      </p:sp>
      <p:sp>
        <p:nvSpPr>
          <p:cNvPr id="5" name="CuadroTexto 4"/>
          <p:cNvSpPr txBox="1"/>
          <p:nvPr/>
        </p:nvSpPr>
        <p:spPr>
          <a:xfrm>
            <a:off x="716674" y="2142598"/>
            <a:ext cx="2448272" cy="523220"/>
          </a:xfrm>
          <a:prstGeom prst="rect">
            <a:avLst/>
          </a:prstGeom>
          <a:solidFill>
            <a:srgbClr val="FFFF00"/>
          </a:solidFill>
          <a:ln w="38100">
            <a:solidFill>
              <a:srgbClr val="7030A0"/>
            </a:solidFill>
          </a:ln>
        </p:spPr>
        <p:txBody>
          <a:bodyPr wrap="square" rtlCol="0">
            <a:spAutoFit/>
          </a:bodyPr>
          <a:lstStyle/>
          <a:p>
            <a:pPr algn="ctr"/>
            <a:r>
              <a:rPr lang="es-MX" sz="1400" dirty="0" smtClean="0"/>
              <a:t>Días consecutivos con déficit de precipitación efectiva</a:t>
            </a:r>
            <a:endParaRPr lang="es-MX" sz="1400" dirty="0"/>
          </a:p>
        </p:txBody>
      </p:sp>
      <p:sp>
        <p:nvSpPr>
          <p:cNvPr id="6" name="CuadroTexto 5"/>
          <p:cNvSpPr txBox="1"/>
          <p:nvPr/>
        </p:nvSpPr>
        <p:spPr>
          <a:xfrm>
            <a:off x="716674" y="3117062"/>
            <a:ext cx="2448272" cy="307777"/>
          </a:xfrm>
          <a:prstGeom prst="rect">
            <a:avLst/>
          </a:prstGeom>
          <a:solidFill>
            <a:schemeClr val="accent1">
              <a:lumMod val="40000"/>
              <a:lumOff val="60000"/>
            </a:schemeClr>
          </a:solidFill>
          <a:ln w="38100">
            <a:solidFill>
              <a:srgbClr val="7030A0"/>
            </a:solidFill>
          </a:ln>
        </p:spPr>
        <p:txBody>
          <a:bodyPr wrap="square" rtlCol="0">
            <a:spAutoFit/>
          </a:bodyPr>
          <a:lstStyle/>
          <a:p>
            <a:pPr algn="ctr"/>
            <a:r>
              <a:rPr lang="es-MX" sz="1400" dirty="0" smtClean="0"/>
              <a:t>Variables físico-geográficas</a:t>
            </a:r>
            <a:endParaRPr lang="es-MX" sz="1400" dirty="0"/>
          </a:p>
        </p:txBody>
      </p:sp>
      <p:sp>
        <p:nvSpPr>
          <p:cNvPr id="7" name="CuadroTexto 6"/>
          <p:cNvSpPr txBox="1"/>
          <p:nvPr/>
        </p:nvSpPr>
        <p:spPr>
          <a:xfrm>
            <a:off x="702882" y="3806476"/>
            <a:ext cx="2448272" cy="307777"/>
          </a:xfrm>
          <a:prstGeom prst="rect">
            <a:avLst/>
          </a:prstGeom>
          <a:solidFill>
            <a:srgbClr val="00B050"/>
          </a:solidFill>
          <a:ln w="38100">
            <a:solidFill>
              <a:srgbClr val="7030A0"/>
            </a:solidFill>
          </a:ln>
        </p:spPr>
        <p:txBody>
          <a:bodyPr wrap="square" rtlCol="0">
            <a:spAutoFit/>
          </a:bodyPr>
          <a:lstStyle/>
          <a:p>
            <a:pPr algn="ctr"/>
            <a:r>
              <a:rPr lang="es-MX" sz="1400" dirty="0" smtClean="0"/>
              <a:t>Variables socioeconómicas</a:t>
            </a:r>
            <a:endParaRPr lang="es-MX" sz="1400" dirty="0"/>
          </a:p>
        </p:txBody>
      </p:sp>
      <p:sp>
        <p:nvSpPr>
          <p:cNvPr id="8" name="CuadroTexto 7"/>
          <p:cNvSpPr txBox="1"/>
          <p:nvPr/>
        </p:nvSpPr>
        <p:spPr>
          <a:xfrm>
            <a:off x="702882" y="4444652"/>
            <a:ext cx="2448272" cy="307777"/>
          </a:xfrm>
          <a:prstGeom prst="rect">
            <a:avLst/>
          </a:prstGeom>
          <a:solidFill>
            <a:srgbClr val="FF99FF"/>
          </a:solidFill>
          <a:ln w="38100">
            <a:solidFill>
              <a:srgbClr val="7030A0"/>
            </a:solidFill>
          </a:ln>
        </p:spPr>
        <p:txBody>
          <a:bodyPr wrap="square" rtlCol="0">
            <a:spAutoFit/>
          </a:bodyPr>
          <a:lstStyle/>
          <a:p>
            <a:pPr algn="ctr"/>
            <a:r>
              <a:rPr lang="es-MX" sz="1400" dirty="0" smtClean="0"/>
              <a:t>Caracterización histórica</a:t>
            </a:r>
            <a:endParaRPr lang="es-MX" sz="1400" dirty="0"/>
          </a:p>
        </p:txBody>
      </p:sp>
      <p:sp>
        <p:nvSpPr>
          <p:cNvPr id="9" name="CuadroTexto 8"/>
          <p:cNvSpPr txBox="1"/>
          <p:nvPr/>
        </p:nvSpPr>
        <p:spPr>
          <a:xfrm>
            <a:off x="673952" y="5122970"/>
            <a:ext cx="2448272" cy="307777"/>
          </a:xfrm>
          <a:prstGeom prst="rect">
            <a:avLst/>
          </a:prstGeom>
          <a:solidFill>
            <a:schemeClr val="bg1">
              <a:lumMod val="85000"/>
            </a:schemeClr>
          </a:solidFill>
          <a:ln w="38100">
            <a:solidFill>
              <a:srgbClr val="7030A0"/>
            </a:solidFill>
          </a:ln>
        </p:spPr>
        <p:txBody>
          <a:bodyPr wrap="square" rtlCol="0">
            <a:spAutoFit/>
          </a:bodyPr>
          <a:lstStyle/>
          <a:p>
            <a:pPr algn="ctr"/>
            <a:r>
              <a:rPr lang="es-MX" sz="1400" dirty="0" smtClean="0"/>
              <a:t>Incendio forestal</a:t>
            </a:r>
            <a:endParaRPr lang="es-MX" sz="1400" dirty="0"/>
          </a:p>
        </p:txBody>
      </p:sp>
      <p:sp>
        <p:nvSpPr>
          <p:cNvPr id="10" name="CuadroTexto 9"/>
          <p:cNvSpPr txBox="1"/>
          <p:nvPr/>
        </p:nvSpPr>
        <p:spPr>
          <a:xfrm>
            <a:off x="683568" y="5801874"/>
            <a:ext cx="2448272" cy="307777"/>
          </a:xfrm>
          <a:prstGeom prst="rect">
            <a:avLst/>
          </a:prstGeom>
          <a:solidFill>
            <a:srgbClr val="FF9900"/>
          </a:solidFill>
          <a:ln w="38100">
            <a:solidFill>
              <a:srgbClr val="7030A0"/>
            </a:solidFill>
          </a:ln>
        </p:spPr>
        <p:txBody>
          <a:bodyPr wrap="square" rtlCol="0">
            <a:spAutoFit/>
          </a:bodyPr>
          <a:lstStyle/>
          <a:p>
            <a:pPr algn="ctr"/>
            <a:r>
              <a:rPr lang="es-MX" sz="1400" dirty="0" smtClean="0"/>
              <a:t>Jerarquización</a:t>
            </a:r>
            <a:endParaRPr lang="es-MX" sz="1400" dirty="0"/>
          </a:p>
        </p:txBody>
      </p:sp>
      <p:sp>
        <p:nvSpPr>
          <p:cNvPr id="11" name="CuadroTexto 10"/>
          <p:cNvSpPr txBox="1"/>
          <p:nvPr/>
        </p:nvSpPr>
        <p:spPr>
          <a:xfrm>
            <a:off x="4499992" y="1063421"/>
            <a:ext cx="3024336" cy="369332"/>
          </a:xfrm>
          <a:prstGeom prst="rect">
            <a:avLst/>
          </a:prstGeom>
          <a:noFill/>
        </p:spPr>
        <p:txBody>
          <a:bodyPr wrap="square" rtlCol="0">
            <a:spAutoFit/>
          </a:bodyPr>
          <a:lstStyle/>
          <a:p>
            <a:r>
              <a:rPr lang="es-MX" dirty="0" smtClean="0"/>
              <a:t>Estructura del marco teórico</a:t>
            </a:r>
            <a:endParaRPr lang="es-MX" dirty="0"/>
          </a:p>
        </p:txBody>
      </p:sp>
      <p:sp>
        <p:nvSpPr>
          <p:cNvPr id="12" name="CuadroTexto 11"/>
          <p:cNvSpPr txBox="1"/>
          <p:nvPr/>
        </p:nvSpPr>
        <p:spPr>
          <a:xfrm>
            <a:off x="4125144" y="1891317"/>
            <a:ext cx="4561656" cy="3539430"/>
          </a:xfrm>
          <a:prstGeom prst="rect">
            <a:avLst/>
          </a:prstGeom>
          <a:noFill/>
        </p:spPr>
        <p:txBody>
          <a:bodyPr wrap="square" rtlCol="0">
            <a:spAutoFit/>
          </a:bodyPr>
          <a:lstStyle/>
          <a:p>
            <a:r>
              <a:rPr lang="es-MX" sz="1600" dirty="0" smtClean="0"/>
              <a:t>1.1 Ecosistema forestal del Estado de México</a:t>
            </a:r>
          </a:p>
          <a:p>
            <a:r>
              <a:rPr lang="es-MX" sz="1600" dirty="0" smtClean="0"/>
              <a:t>1.2 Modelos de peligro</a:t>
            </a:r>
          </a:p>
          <a:p>
            <a:r>
              <a:rPr lang="es-MX" sz="1600" dirty="0" smtClean="0"/>
              <a:t>1.3 Métodos para evaluar sequía y/o déficit de precipitación</a:t>
            </a:r>
          </a:p>
          <a:p>
            <a:r>
              <a:rPr lang="es-MX" sz="1600" dirty="0" smtClean="0"/>
              <a:t>1.4 Características físico-geográficas: pendiente, orientación de laderas, carga de combustible, vegetación</a:t>
            </a:r>
          </a:p>
          <a:p>
            <a:r>
              <a:rPr lang="es-MX" sz="1600" dirty="0" smtClean="0"/>
              <a:t>1.5 Características socioeconómicas: uso de suelo, vialidades, uso urbano, programas de conservación del bosque, actividades económicas</a:t>
            </a:r>
          </a:p>
          <a:p>
            <a:r>
              <a:rPr lang="es-MX" sz="1600" dirty="0" smtClean="0"/>
              <a:t>1.6 Caracterización de los incendios forestales en el Estado de México periodo 2006 – 2015</a:t>
            </a:r>
          </a:p>
          <a:p>
            <a:r>
              <a:rPr lang="es-MX" sz="1600" dirty="0" smtClean="0"/>
              <a:t>1.7 Incendios forestales</a:t>
            </a:r>
          </a:p>
          <a:p>
            <a:r>
              <a:rPr lang="es-MX" sz="1600" dirty="0" smtClean="0"/>
              <a:t>1.8 Métodos </a:t>
            </a:r>
            <a:r>
              <a:rPr lang="es-MX" sz="1600" dirty="0" err="1" smtClean="0"/>
              <a:t>multivariantes</a:t>
            </a:r>
            <a:endParaRPr lang="es-MX" sz="1600" dirty="0"/>
          </a:p>
        </p:txBody>
      </p:sp>
      <p:sp>
        <p:nvSpPr>
          <p:cNvPr id="13" name="CuadroTexto 12"/>
          <p:cNvSpPr txBox="1"/>
          <p:nvPr/>
        </p:nvSpPr>
        <p:spPr>
          <a:xfrm>
            <a:off x="5508104" y="5832652"/>
            <a:ext cx="1152128" cy="276999"/>
          </a:xfrm>
          <a:prstGeom prst="rect">
            <a:avLst/>
          </a:prstGeom>
          <a:noFill/>
        </p:spPr>
        <p:txBody>
          <a:bodyPr wrap="square" rtlCol="0">
            <a:spAutoFit/>
          </a:bodyPr>
          <a:lstStyle/>
          <a:p>
            <a:r>
              <a:rPr lang="es-MX" sz="1200" dirty="0" smtClean="0"/>
              <a:t>Por ejemplo</a:t>
            </a:r>
            <a:endParaRPr lang="es-MX" sz="1200" dirty="0"/>
          </a:p>
        </p:txBody>
      </p:sp>
    </p:spTree>
    <p:extLst>
      <p:ext uri="{BB962C8B-B14F-4D97-AF65-F5344CB8AC3E}">
        <p14:creationId xmlns:p14="http://schemas.microsoft.com/office/powerpoint/2010/main" val="28775679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07504" y="6538912"/>
            <a:ext cx="3352800" cy="268139"/>
          </a:xfrm>
        </p:spPr>
        <p:txBody>
          <a:bodyPr/>
          <a:lstStyle/>
          <a:p>
            <a:r>
              <a:rPr lang="es-MX" sz="1000" dirty="0" smtClean="0"/>
              <a:t>Seminario de Aplicación Innovadora del Conocimiento I</a:t>
            </a:r>
            <a:endParaRPr lang="es-ES" sz="1000"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38</a:t>
            </a:fld>
            <a:endParaRPr lang="es-ES"/>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268760"/>
            <a:ext cx="8460548" cy="4967829"/>
          </a:xfrm>
          <a:prstGeom prst="rect">
            <a:avLst/>
          </a:prstGeom>
        </p:spPr>
      </p:pic>
      <p:sp>
        <p:nvSpPr>
          <p:cNvPr id="7" name="CuadroTexto 6"/>
          <p:cNvSpPr txBox="1"/>
          <p:nvPr/>
        </p:nvSpPr>
        <p:spPr>
          <a:xfrm>
            <a:off x="3460304" y="597105"/>
            <a:ext cx="2088232" cy="369332"/>
          </a:xfrm>
          <a:prstGeom prst="rect">
            <a:avLst/>
          </a:prstGeom>
          <a:noFill/>
        </p:spPr>
        <p:txBody>
          <a:bodyPr wrap="square" rtlCol="0">
            <a:spAutoFit/>
          </a:bodyPr>
          <a:lstStyle/>
          <a:p>
            <a:r>
              <a:rPr lang="es-MX" dirty="0" smtClean="0"/>
              <a:t>Mapa Conceptual</a:t>
            </a:r>
            <a:endParaRPr lang="es-MX" dirty="0"/>
          </a:p>
        </p:txBody>
      </p:sp>
      <p:sp>
        <p:nvSpPr>
          <p:cNvPr id="8" name="CuadroTexto 7"/>
          <p:cNvSpPr txBox="1"/>
          <p:nvPr/>
        </p:nvSpPr>
        <p:spPr>
          <a:xfrm>
            <a:off x="539552" y="731009"/>
            <a:ext cx="1152128" cy="276999"/>
          </a:xfrm>
          <a:prstGeom prst="rect">
            <a:avLst/>
          </a:prstGeom>
          <a:noFill/>
        </p:spPr>
        <p:txBody>
          <a:bodyPr wrap="square" rtlCol="0">
            <a:spAutoFit/>
          </a:bodyPr>
          <a:lstStyle/>
          <a:p>
            <a:r>
              <a:rPr lang="es-MX" sz="1200" dirty="0" smtClean="0"/>
              <a:t>Por ejemplo</a:t>
            </a:r>
            <a:endParaRPr lang="es-MX" sz="1200" dirty="0"/>
          </a:p>
        </p:txBody>
      </p:sp>
    </p:spTree>
    <p:extLst>
      <p:ext uri="{BB962C8B-B14F-4D97-AF65-F5344CB8AC3E}">
        <p14:creationId xmlns:p14="http://schemas.microsoft.com/office/powerpoint/2010/main" val="10799434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07504" y="6525344"/>
            <a:ext cx="3352800" cy="196131"/>
          </a:xfrm>
        </p:spPr>
        <p:txBody>
          <a:bodyPr/>
          <a:lstStyle/>
          <a:p>
            <a:r>
              <a:rPr lang="es-MX" sz="1000" dirty="0" smtClean="0"/>
              <a:t>Seminario de Aplicación Innovadora del Conocimiento I</a:t>
            </a:r>
            <a:endParaRPr lang="es-ES" sz="1000"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39</a:t>
            </a:fld>
            <a:endParaRPr lang="es-ES"/>
          </a:p>
        </p:txBody>
      </p:sp>
      <p:sp>
        <p:nvSpPr>
          <p:cNvPr id="4" name="CuadroTexto 3"/>
          <p:cNvSpPr txBox="1"/>
          <p:nvPr/>
        </p:nvSpPr>
        <p:spPr>
          <a:xfrm>
            <a:off x="3563888" y="1124744"/>
            <a:ext cx="1440160" cy="369332"/>
          </a:xfrm>
          <a:prstGeom prst="rect">
            <a:avLst/>
          </a:prstGeom>
          <a:noFill/>
        </p:spPr>
        <p:txBody>
          <a:bodyPr wrap="square" rtlCol="0">
            <a:spAutoFit/>
          </a:bodyPr>
          <a:lstStyle/>
          <a:p>
            <a:r>
              <a:rPr lang="es-MX" dirty="0" smtClean="0"/>
              <a:t>Bibliografía</a:t>
            </a:r>
            <a:endParaRPr lang="es-MX" dirty="0"/>
          </a:p>
        </p:txBody>
      </p:sp>
      <p:sp>
        <p:nvSpPr>
          <p:cNvPr id="5" name="Rectángulo 4"/>
          <p:cNvSpPr/>
          <p:nvPr/>
        </p:nvSpPr>
        <p:spPr>
          <a:xfrm>
            <a:off x="1012776" y="1988840"/>
            <a:ext cx="7118448" cy="2308324"/>
          </a:xfrm>
          <a:prstGeom prst="rect">
            <a:avLst/>
          </a:prstGeom>
        </p:spPr>
        <p:txBody>
          <a:bodyPr wrap="square">
            <a:spAutoFit/>
          </a:bodyPr>
          <a:lstStyle/>
          <a:p>
            <a:pPr marL="285750" indent="-285750" algn="just">
              <a:spcAft>
                <a:spcPts val="0"/>
              </a:spcAft>
              <a:buFont typeface="Arial" panose="020B0604020202020204" pitchFamily="34" charset="0"/>
              <a:buChar char="•"/>
            </a:pPr>
            <a:r>
              <a:rPr lang="es-ES" sz="1600" dirty="0" err="1" smtClean="0">
                <a:ea typeface="Times New Roman" panose="02020603050405020304" pitchFamily="18" charset="0"/>
              </a:rPr>
              <a:t>Schmelkes</a:t>
            </a:r>
            <a:r>
              <a:rPr lang="es-ES" sz="1600" dirty="0">
                <a:ea typeface="Times New Roman" panose="02020603050405020304" pitchFamily="18" charset="0"/>
              </a:rPr>
              <a:t>, Corina y Nora Elizondo S. (2010). </a:t>
            </a:r>
            <a:r>
              <a:rPr lang="es-ES" sz="1600" i="1" dirty="0">
                <a:ea typeface="Times New Roman" panose="02020603050405020304" pitchFamily="18" charset="0"/>
              </a:rPr>
              <a:t>Manual para la presentación de anteproyectos e informes de investigación</a:t>
            </a:r>
            <a:r>
              <a:rPr lang="es-ES" sz="1600" dirty="0">
                <a:ea typeface="Times New Roman" panose="02020603050405020304" pitchFamily="18" charset="0"/>
              </a:rPr>
              <a:t>. Ed. Oxford. </a:t>
            </a:r>
            <a:r>
              <a:rPr lang="es-ES" sz="1600" dirty="0" smtClean="0">
                <a:ea typeface="Times New Roman" panose="02020603050405020304" pitchFamily="18" charset="0"/>
              </a:rPr>
              <a:t>México.</a:t>
            </a:r>
            <a:endParaRPr lang="es-MX" sz="1600" dirty="0" smtClean="0">
              <a:ea typeface="Times New Roman" panose="02020603050405020304" pitchFamily="18" charset="0"/>
            </a:endParaRPr>
          </a:p>
          <a:p>
            <a:pPr marL="285750" indent="-285750" algn="just">
              <a:spcAft>
                <a:spcPts val="0"/>
              </a:spcAft>
              <a:buFont typeface="Arial" panose="020B0604020202020204" pitchFamily="34" charset="0"/>
              <a:buChar char="•"/>
            </a:pPr>
            <a:r>
              <a:rPr lang="es-ES" sz="1600" dirty="0" smtClean="0">
                <a:ea typeface="Times New Roman" panose="02020603050405020304" pitchFamily="18" charset="0"/>
              </a:rPr>
              <a:t>Hernández </a:t>
            </a:r>
            <a:r>
              <a:rPr lang="es-ES" sz="1600" dirty="0">
                <a:ea typeface="Times New Roman" panose="02020603050405020304" pitchFamily="18" charset="0"/>
              </a:rPr>
              <a:t>Roberto, Carlos Fernández Collado y Pilar Baptista Lucio (2007) </a:t>
            </a:r>
            <a:r>
              <a:rPr lang="es-ES" sz="1600" i="1" dirty="0">
                <a:ea typeface="Times New Roman" panose="02020603050405020304" pitchFamily="18" charset="0"/>
              </a:rPr>
              <a:t>Fundamentos de la metodología de la investigación</a:t>
            </a:r>
            <a:r>
              <a:rPr lang="es-ES" sz="1600" dirty="0">
                <a:ea typeface="Times New Roman" panose="02020603050405020304" pitchFamily="18" charset="0"/>
              </a:rPr>
              <a:t>. Ed. Mc Graw Hill. </a:t>
            </a:r>
            <a:r>
              <a:rPr lang="es-ES" sz="1600" dirty="0" smtClean="0">
                <a:ea typeface="Times New Roman" panose="02020603050405020304" pitchFamily="18" charset="0"/>
              </a:rPr>
              <a:t>España.</a:t>
            </a:r>
            <a:endParaRPr lang="es-MX" sz="1600" dirty="0" smtClean="0">
              <a:ea typeface="Times New Roman" panose="02020603050405020304" pitchFamily="18" charset="0"/>
            </a:endParaRPr>
          </a:p>
          <a:p>
            <a:pPr marL="285750" indent="-285750" algn="just">
              <a:spcAft>
                <a:spcPts val="0"/>
              </a:spcAft>
              <a:buFont typeface="Arial" panose="020B0604020202020204" pitchFamily="34" charset="0"/>
              <a:buChar char="•"/>
            </a:pPr>
            <a:r>
              <a:rPr lang="es-ES" sz="1600" dirty="0" err="1" smtClean="0">
                <a:ea typeface="Times New Roman" panose="02020603050405020304" pitchFamily="18" charset="0"/>
                <a:cs typeface="Arial" panose="020B0604020202020204" pitchFamily="34" charset="0"/>
              </a:rPr>
              <a:t>Corbetta</a:t>
            </a:r>
            <a:r>
              <a:rPr lang="es-ES" sz="1600" dirty="0" smtClean="0">
                <a:ea typeface="Times New Roman" panose="02020603050405020304" pitchFamily="18" charset="0"/>
                <a:cs typeface="Arial" panose="020B0604020202020204" pitchFamily="34" charset="0"/>
              </a:rPr>
              <a:t> </a:t>
            </a:r>
            <a:r>
              <a:rPr lang="es-ES" sz="1600" dirty="0" err="1">
                <a:ea typeface="Times New Roman" panose="02020603050405020304" pitchFamily="18" charset="0"/>
                <a:cs typeface="Arial" panose="020B0604020202020204" pitchFamily="34" charset="0"/>
              </a:rPr>
              <a:t>Piergiorgio</a:t>
            </a:r>
            <a:r>
              <a:rPr lang="es-ES" sz="1600" dirty="0">
                <a:ea typeface="Times New Roman" panose="02020603050405020304" pitchFamily="18" charset="0"/>
                <a:cs typeface="Arial" panose="020B0604020202020204" pitchFamily="34" charset="0"/>
              </a:rPr>
              <a:t>. (2007). </a:t>
            </a:r>
            <a:r>
              <a:rPr lang="es-ES" sz="1600" i="1" dirty="0">
                <a:ea typeface="Times New Roman" panose="02020603050405020304" pitchFamily="18" charset="0"/>
                <a:cs typeface="Arial" panose="020B0604020202020204" pitchFamily="34" charset="0"/>
              </a:rPr>
              <a:t>Metodología y técnicas de investigación social</a:t>
            </a:r>
            <a:r>
              <a:rPr lang="es-ES" sz="1600" dirty="0">
                <a:ea typeface="Times New Roman" panose="02020603050405020304" pitchFamily="18" charset="0"/>
                <a:cs typeface="Arial" panose="020B0604020202020204" pitchFamily="34" charset="0"/>
              </a:rPr>
              <a:t>. Ed. Mc Graw Hill. </a:t>
            </a:r>
            <a:r>
              <a:rPr lang="es-ES" sz="1600" dirty="0" smtClean="0">
                <a:ea typeface="Times New Roman" panose="02020603050405020304" pitchFamily="18" charset="0"/>
                <a:cs typeface="Arial" panose="020B0604020202020204" pitchFamily="34" charset="0"/>
              </a:rPr>
              <a:t>España.</a:t>
            </a:r>
          </a:p>
          <a:p>
            <a:pPr marL="285750" indent="-285750" algn="just">
              <a:spcAft>
                <a:spcPts val="0"/>
              </a:spcAft>
              <a:buFont typeface="Arial" panose="020B0604020202020204" pitchFamily="34" charset="0"/>
              <a:buChar char="•"/>
            </a:pPr>
            <a:r>
              <a:rPr lang="es-MX" sz="1600" dirty="0" smtClean="0"/>
              <a:t>Arellano</a:t>
            </a:r>
            <a:r>
              <a:rPr lang="es-MX" sz="1600" dirty="0"/>
              <a:t>, José, Margarita Santoyo(2009) </a:t>
            </a:r>
            <a:r>
              <a:rPr lang="es-MX" sz="1600" i="1" dirty="0"/>
              <a:t>Investigar con mapas conceptuales. Procesos Metodológicos</a:t>
            </a:r>
            <a:r>
              <a:rPr lang="es-MX" sz="1600" dirty="0"/>
              <a:t> Ed. Narcea, S.A. </a:t>
            </a:r>
            <a:r>
              <a:rPr lang="es-MX" sz="1600" dirty="0" smtClean="0"/>
              <a:t>España</a:t>
            </a:r>
            <a:endParaRPr lang="es-MX" sz="1600" dirty="0"/>
          </a:p>
        </p:txBody>
      </p:sp>
    </p:spTree>
    <p:extLst>
      <p:ext uri="{BB962C8B-B14F-4D97-AF65-F5344CB8AC3E}">
        <p14:creationId xmlns:p14="http://schemas.microsoft.com/office/powerpoint/2010/main" val="1006386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179512" y="6538912"/>
            <a:ext cx="3352800" cy="196131"/>
          </a:xfrm>
        </p:spPr>
        <p:txBody>
          <a:bodyPr/>
          <a:lstStyle/>
          <a:p>
            <a:r>
              <a:rPr lang="es-MX" sz="1000" dirty="0" smtClean="0"/>
              <a:t>Seminario de Aplicación Innovadora del Conocimiento I</a:t>
            </a:r>
            <a:endParaRPr lang="es-ES" sz="1000"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4</a:t>
            </a:fld>
            <a:endParaRPr lang="es-ES"/>
          </a:p>
        </p:txBody>
      </p:sp>
      <p:sp>
        <p:nvSpPr>
          <p:cNvPr id="6" name="Rectángulo 5"/>
          <p:cNvSpPr/>
          <p:nvPr/>
        </p:nvSpPr>
        <p:spPr>
          <a:xfrm>
            <a:off x="2051720" y="3201943"/>
            <a:ext cx="5585048" cy="2677656"/>
          </a:xfrm>
          <a:prstGeom prst="rect">
            <a:avLst/>
          </a:prstGeom>
        </p:spPr>
        <p:txBody>
          <a:bodyPr wrap="square">
            <a:spAutoFit/>
          </a:bodyPr>
          <a:lstStyle/>
          <a:p>
            <a:pPr marL="457200" lvl="0" indent="-457200">
              <a:spcAft>
                <a:spcPts val="0"/>
              </a:spcAft>
              <a:buFont typeface="+mj-lt"/>
              <a:buAutoNum type="arabicPeriod"/>
            </a:pPr>
            <a:r>
              <a:rPr lang="es-ES" sz="2400" dirty="0">
                <a:ea typeface="Times New Roman" panose="02020603050405020304" pitchFamily="18" charset="0"/>
              </a:rPr>
              <a:t>Introducción a la investigación.</a:t>
            </a:r>
            <a:endParaRPr lang="es-MX" sz="2400" dirty="0">
              <a:ea typeface="Times New Roman" panose="02020603050405020304" pitchFamily="18" charset="0"/>
            </a:endParaRPr>
          </a:p>
          <a:p>
            <a:pPr marL="457200" lvl="0" indent="-457200">
              <a:spcAft>
                <a:spcPts val="0"/>
              </a:spcAft>
              <a:buFont typeface="+mj-lt"/>
              <a:buAutoNum type="arabicPeriod"/>
            </a:pPr>
            <a:r>
              <a:rPr lang="es-ES" sz="2400" dirty="0">
                <a:ea typeface="Times New Roman" panose="02020603050405020304" pitchFamily="18" charset="0"/>
              </a:rPr>
              <a:t>Problemas y preguntas de Investigación.</a:t>
            </a:r>
            <a:endParaRPr lang="es-MX" sz="2400" dirty="0">
              <a:ea typeface="Times New Roman" panose="02020603050405020304" pitchFamily="18" charset="0"/>
            </a:endParaRPr>
          </a:p>
          <a:p>
            <a:pPr marL="457200" lvl="0" indent="-457200">
              <a:spcAft>
                <a:spcPts val="0"/>
              </a:spcAft>
              <a:buFont typeface="+mj-lt"/>
              <a:buAutoNum type="arabicPeriod"/>
            </a:pPr>
            <a:r>
              <a:rPr lang="es-ES" sz="2400" dirty="0">
                <a:ea typeface="Times New Roman" panose="02020603050405020304" pitchFamily="18" charset="0"/>
              </a:rPr>
              <a:t>Hipótesis</a:t>
            </a:r>
            <a:endParaRPr lang="es-MX" sz="2400" dirty="0">
              <a:ea typeface="Times New Roman" panose="02020603050405020304" pitchFamily="18" charset="0"/>
            </a:endParaRPr>
          </a:p>
          <a:p>
            <a:pPr marL="457200" lvl="0" indent="-457200">
              <a:spcAft>
                <a:spcPts val="0"/>
              </a:spcAft>
              <a:buFont typeface="+mj-lt"/>
              <a:buAutoNum type="arabicPeriod"/>
            </a:pPr>
            <a:r>
              <a:rPr lang="es-ES" sz="2400" dirty="0">
                <a:ea typeface="Times New Roman" panose="02020603050405020304" pitchFamily="18" charset="0"/>
              </a:rPr>
              <a:t>Objetivos General y Específicos </a:t>
            </a:r>
            <a:endParaRPr lang="es-MX" sz="2400" dirty="0">
              <a:ea typeface="Times New Roman" panose="02020603050405020304" pitchFamily="18" charset="0"/>
            </a:endParaRPr>
          </a:p>
          <a:p>
            <a:pPr marL="457200" lvl="0" indent="-457200">
              <a:spcAft>
                <a:spcPts val="0"/>
              </a:spcAft>
              <a:buFont typeface="+mj-lt"/>
              <a:buAutoNum type="arabicPeriod"/>
            </a:pPr>
            <a:r>
              <a:rPr lang="es-ES" sz="2400" dirty="0" smtClean="0">
                <a:ea typeface="Times New Roman" panose="02020603050405020304" pitchFamily="18" charset="0"/>
              </a:rPr>
              <a:t>Justificación</a:t>
            </a:r>
            <a:endParaRPr lang="es-MX" sz="2400" dirty="0" smtClean="0">
              <a:ea typeface="Times New Roman" panose="02020603050405020304" pitchFamily="18" charset="0"/>
            </a:endParaRPr>
          </a:p>
          <a:p>
            <a:pPr marL="457200" lvl="0" indent="-457200">
              <a:spcAft>
                <a:spcPts val="0"/>
              </a:spcAft>
              <a:buFont typeface="+mj-lt"/>
              <a:buAutoNum type="arabicPeriod"/>
            </a:pPr>
            <a:r>
              <a:rPr lang="es-ES" sz="2400" dirty="0" smtClean="0">
                <a:ea typeface="Times New Roman" panose="02020603050405020304" pitchFamily="18" charset="0"/>
                <a:cs typeface="Arial" panose="020B0604020202020204" pitchFamily="34" charset="0"/>
              </a:rPr>
              <a:t>Cronograma</a:t>
            </a:r>
            <a:r>
              <a:rPr lang="es-ES" sz="2400" dirty="0">
                <a:ea typeface="Times New Roman" panose="02020603050405020304" pitchFamily="18" charset="0"/>
                <a:cs typeface="Arial" panose="020B0604020202020204" pitchFamily="34" charset="0"/>
              </a:rPr>
              <a:t>.</a:t>
            </a:r>
            <a:endParaRPr lang="es-MX" sz="2400" dirty="0"/>
          </a:p>
        </p:txBody>
      </p:sp>
      <p:sp>
        <p:nvSpPr>
          <p:cNvPr id="7" name="CuadroTexto 6"/>
          <p:cNvSpPr txBox="1"/>
          <p:nvPr/>
        </p:nvSpPr>
        <p:spPr>
          <a:xfrm>
            <a:off x="2987824" y="1279852"/>
            <a:ext cx="2952328" cy="400110"/>
          </a:xfrm>
          <a:prstGeom prst="rect">
            <a:avLst/>
          </a:prstGeom>
          <a:noFill/>
        </p:spPr>
        <p:txBody>
          <a:bodyPr wrap="square" rtlCol="0">
            <a:spAutoFit/>
          </a:bodyPr>
          <a:lstStyle/>
          <a:p>
            <a:r>
              <a:rPr lang="es-MX" sz="2000" dirty="0" smtClean="0"/>
              <a:t>Contenido de la Unidad 1</a:t>
            </a:r>
            <a:endParaRPr lang="es-MX" sz="2000" dirty="0"/>
          </a:p>
        </p:txBody>
      </p:sp>
      <p:sp>
        <p:nvSpPr>
          <p:cNvPr id="8" name="Rectángulo 7"/>
          <p:cNvSpPr/>
          <p:nvPr/>
        </p:nvSpPr>
        <p:spPr>
          <a:xfrm>
            <a:off x="1115616" y="2154609"/>
            <a:ext cx="7029908" cy="369332"/>
          </a:xfrm>
          <a:prstGeom prst="rect">
            <a:avLst/>
          </a:prstGeom>
        </p:spPr>
        <p:txBody>
          <a:bodyPr wrap="square">
            <a:spAutoFit/>
          </a:bodyPr>
          <a:lstStyle/>
          <a:p>
            <a:r>
              <a:rPr lang="es-MX" b="1" dirty="0">
                <a:ea typeface="Times New Roman" panose="02020603050405020304" pitchFamily="18" charset="0"/>
                <a:cs typeface="Arial" panose="020B0604020202020204" pitchFamily="34" charset="0"/>
              </a:rPr>
              <a:t>Problemas y notas asociados con los proyectos de investigación</a:t>
            </a:r>
            <a:endParaRPr lang="es-MX" dirty="0"/>
          </a:p>
        </p:txBody>
      </p:sp>
    </p:spTree>
    <p:extLst>
      <p:ext uri="{BB962C8B-B14F-4D97-AF65-F5344CB8AC3E}">
        <p14:creationId xmlns:p14="http://schemas.microsoft.com/office/powerpoint/2010/main" val="1014130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69245" y="620688"/>
            <a:ext cx="3168352" cy="400110"/>
          </a:xfrm>
          <a:prstGeom prst="rect">
            <a:avLst/>
          </a:prstGeom>
          <a:noFill/>
        </p:spPr>
        <p:txBody>
          <a:bodyPr wrap="square" rtlCol="0">
            <a:spAutoFit/>
          </a:bodyPr>
          <a:lstStyle/>
          <a:p>
            <a:r>
              <a:rPr lang="es-MX" sz="2000" dirty="0" smtClean="0"/>
              <a:t>¿Qué es la investigación?</a:t>
            </a:r>
            <a:endParaRPr lang="es-MX" sz="2000" dirty="0"/>
          </a:p>
        </p:txBody>
      </p:sp>
      <p:sp>
        <p:nvSpPr>
          <p:cNvPr id="3" name="CuadroTexto 2"/>
          <p:cNvSpPr txBox="1"/>
          <p:nvPr/>
        </p:nvSpPr>
        <p:spPr>
          <a:xfrm>
            <a:off x="304949" y="1268760"/>
            <a:ext cx="5328592"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solidFill>
                  <a:srgbClr val="002060"/>
                </a:solidFill>
                <a:cs typeface="Aparajita" panose="020B0604020202020204" pitchFamily="34" charset="0"/>
              </a:rPr>
              <a:t>Según Hernández </a:t>
            </a:r>
            <a:r>
              <a:rPr lang="es-MX" dirty="0" err="1" smtClean="0">
                <a:solidFill>
                  <a:srgbClr val="002060"/>
                </a:solidFill>
                <a:cs typeface="Aparajita" panose="020B0604020202020204" pitchFamily="34" charset="0"/>
              </a:rPr>
              <a:t>Sampieri</a:t>
            </a:r>
            <a:r>
              <a:rPr lang="es-MX" dirty="0" smtClean="0">
                <a:solidFill>
                  <a:srgbClr val="002060"/>
                </a:solidFill>
                <a:cs typeface="Aparajita" panose="020B0604020202020204" pitchFamily="34" charset="0"/>
              </a:rPr>
              <a:t>, </a:t>
            </a:r>
            <a:r>
              <a:rPr lang="es-MX" i="1" dirty="0" smtClean="0">
                <a:solidFill>
                  <a:srgbClr val="002060"/>
                </a:solidFill>
                <a:cs typeface="Aparajita" panose="020B0604020202020204" pitchFamily="34" charset="0"/>
              </a:rPr>
              <a:t>et al,</a:t>
            </a:r>
            <a:r>
              <a:rPr lang="es-MX" dirty="0" smtClean="0">
                <a:solidFill>
                  <a:srgbClr val="002060"/>
                </a:solidFill>
                <a:cs typeface="Aparajita" panose="020B0604020202020204" pitchFamily="34" charset="0"/>
              </a:rPr>
              <a:t> es un conjunto de procesos sistemáticos, críticos y empíricos que se aplican al estudio de un fenómeno o problema</a:t>
            </a:r>
            <a:endParaRPr lang="es-MX" dirty="0">
              <a:solidFill>
                <a:srgbClr val="002060"/>
              </a:solidFill>
              <a:cs typeface="Aparajita" panose="020B0604020202020204" pitchFamily="34" charset="0"/>
            </a:endParaRPr>
          </a:p>
        </p:txBody>
      </p:sp>
      <p:sp>
        <p:nvSpPr>
          <p:cNvPr id="4" name="Rectángulo 3"/>
          <p:cNvSpPr/>
          <p:nvPr/>
        </p:nvSpPr>
        <p:spPr>
          <a:xfrm>
            <a:off x="2032992" y="2717051"/>
            <a:ext cx="5742384"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s-MX" dirty="0" smtClean="0">
                <a:solidFill>
                  <a:srgbClr val="002060"/>
                </a:solidFill>
                <a:cs typeface="Aparajita" panose="020B0604020202020204" pitchFamily="34" charset="0"/>
              </a:rPr>
              <a:t>De acuerdo a </a:t>
            </a:r>
            <a:r>
              <a:rPr lang="es-MX" dirty="0" err="1" smtClean="0">
                <a:solidFill>
                  <a:srgbClr val="002060"/>
                </a:solidFill>
                <a:cs typeface="Aparajita" panose="020B0604020202020204" pitchFamily="34" charset="0"/>
              </a:rPr>
              <a:t>EcuRed</a:t>
            </a:r>
            <a:r>
              <a:rPr lang="es-MX" dirty="0" smtClean="0">
                <a:solidFill>
                  <a:srgbClr val="002060"/>
                </a:solidFill>
                <a:cs typeface="Aparajita" panose="020B0604020202020204" pitchFamily="34" charset="0"/>
              </a:rPr>
              <a:t>, es </a:t>
            </a:r>
            <a:r>
              <a:rPr lang="es-MX" dirty="0">
                <a:solidFill>
                  <a:srgbClr val="002060"/>
                </a:solidFill>
                <a:cs typeface="Aparajita" panose="020B0604020202020204" pitchFamily="34" charset="0"/>
              </a:rPr>
              <a:t>la actividad de búsqueda </a:t>
            </a:r>
            <a:r>
              <a:rPr lang="es-MX" dirty="0" smtClean="0">
                <a:solidFill>
                  <a:srgbClr val="002060"/>
                </a:solidFill>
                <a:cs typeface="Aparajita" panose="020B0604020202020204" pitchFamily="34" charset="0"/>
              </a:rPr>
              <a:t>reflexiva</a:t>
            </a:r>
            <a:r>
              <a:rPr lang="es-MX" dirty="0">
                <a:solidFill>
                  <a:srgbClr val="002060"/>
                </a:solidFill>
                <a:cs typeface="Aparajita" panose="020B0604020202020204" pitchFamily="34" charset="0"/>
              </a:rPr>
              <a:t>, sistemática y metódica; tiene por finalidad obtener conocimientos y </a:t>
            </a:r>
            <a:r>
              <a:rPr lang="es-MX" dirty="0" smtClean="0">
                <a:solidFill>
                  <a:srgbClr val="002060"/>
                </a:solidFill>
                <a:cs typeface="Aparajita" panose="020B0604020202020204" pitchFamily="34" charset="0"/>
              </a:rPr>
              <a:t>solucionar problemas científicos, </a:t>
            </a:r>
            <a:r>
              <a:rPr lang="es-MX" dirty="0">
                <a:solidFill>
                  <a:srgbClr val="002060"/>
                </a:solidFill>
                <a:cs typeface="Aparajita" panose="020B0604020202020204" pitchFamily="34" charset="0"/>
              </a:rPr>
              <a:t>filosóficos </a:t>
            </a:r>
            <a:r>
              <a:rPr lang="es-MX" dirty="0" smtClean="0">
                <a:solidFill>
                  <a:srgbClr val="002060"/>
                </a:solidFill>
                <a:cs typeface="Aparajita" panose="020B0604020202020204" pitchFamily="34" charset="0"/>
              </a:rPr>
              <a:t>o empírico-técnicos</a:t>
            </a:r>
            <a:endParaRPr lang="es-MX" dirty="0">
              <a:solidFill>
                <a:srgbClr val="002060"/>
              </a:solidFill>
              <a:cs typeface="Aparajita" panose="020B0604020202020204" pitchFamily="34" charset="0"/>
            </a:endParaRPr>
          </a:p>
        </p:txBody>
      </p:sp>
      <p:sp>
        <p:nvSpPr>
          <p:cNvPr id="5" name="Rectángulo 4"/>
          <p:cNvSpPr/>
          <p:nvPr/>
        </p:nvSpPr>
        <p:spPr>
          <a:xfrm>
            <a:off x="3203848" y="4532128"/>
            <a:ext cx="567037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s-MX" dirty="0" smtClean="0">
                <a:solidFill>
                  <a:srgbClr val="002060"/>
                </a:solidFill>
                <a:cs typeface="Aparajita" panose="020B0604020202020204" pitchFamily="34" charset="0"/>
              </a:rPr>
              <a:t>Por otro lado, Francisco </a:t>
            </a:r>
            <a:r>
              <a:rPr lang="es-MX" dirty="0" err="1" smtClean="0">
                <a:solidFill>
                  <a:srgbClr val="002060"/>
                </a:solidFill>
                <a:cs typeface="Aparajita" panose="020B0604020202020204" pitchFamily="34" charset="0"/>
              </a:rPr>
              <a:t>Bijarro</a:t>
            </a:r>
            <a:r>
              <a:rPr lang="es-MX" dirty="0" smtClean="0">
                <a:solidFill>
                  <a:srgbClr val="002060"/>
                </a:solidFill>
                <a:cs typeface="Aparajita" panose="020B0604020202020204" pitchFamily="34" charset="0"/>
              </a:rPr>
              <a:t>, la define como una serie </a:t>
            </a:r>
            <a:r>
              <a:rPr lang="es-MX" dirty="0">
                <a:solidFill>
                  <a:srgbClr val="002060"/>
                </a:solidFill>
                <a:cs typeface="Aparajita" panose="020B0604020202020204" pitchFamily="34" charset="0"/>
              </a:rPr>
              <a:t>de </a:t>
            </a:r>
            <a:r>
              <a:rPr lang="es-MX" dirty="0" smtClean="0">
                <a:solidFill>
                  <a:srgbClr val="002060"/>
                </a:solidFill>
                <a:cs typeface="Aparajita" panose="020B0604020202020204" pitchFamily="34" charset="0"/>
              </a:rPr>
              <a:t>etapas </a:t>
            </a:r>
            <a:r>
              <a:rPr lang="es-MX" dirty="0">
                <a:solidFill>
                  <a:srgbClr val="002060"/>
                </a:solidFill>
                <a:cs typeface="Aparajita" panose="020B0604020202020204" pitchFamily="34" charset="0"/>
              </a:rPr>
              <a:t>a través de las cuales se busca el conocimiento mediante la aplicación de ciertos métodos y </a:t>
            </a:r>
            <a:r>
              <a:rPr lang="es-MX" dirty="0" smtClean="0">
                <a:solidFill>
                  <a:srgbClr val="002060"/>
                </a:solidFill>
                <a:cs typeface="Aparajita" panose="020B0604020202020204" pitchFamily="34" charset="0"/>
              </a:rPr>
              <a:t>principios.</a:t>
            </a:r>
            <a:endParaRPr lang="es-MX" dirty="0">
              <a:solidFill>
                <a:srgbClr val="002060"/>
              </a:solidFill>
              <a:cs typeface="Aparajita" panose="020B0604020202020204" pitchFamily="34" charset="0"/>
            </a:endParaRPr>
          </a:p>
        </p:txBody>
      </p:sp>
      <p:sp>
        <p:nvSpPr>
          <p:cNvPr id="6" name="Marcador de pie de página 5"/>
          <p:cNvSpPr>
            <a:spLocks noGrp="1"/>
          </p:cNvSpPr>
          <p:nvPr>
            <p:ph type="ftr" sz="quarter" idx="11"/>
          </p:nvPr>
        </p:nvSpPr>
        <p:spPr>
          <a:xfrm>
            <a:off x="0" y="6617722"/>
            <a:ext cx="4904184" cy="178709"/>
          </a:xfrm>
        </p:spPr>
        <p:txBody>
          <a:bodyPr/>
          <a:lstStyle/>
          <a:p>
            <a:r>
              <a:rPr lang="es-MX" dirty="0" smtClean="0"/>
              <a:t>Seminario de Aplicación Innovadora del Conocimiento I</a:t>
            </a:r>
            <a:endParaRPr lang="es-ES" dirty="0"/>
          </a:p>
        </p:txBody>
      </p:sp>
      <p:sp>
        <p:nvSpPr>
          <p:cNvPr id="7" name="Marcador de número de diapositiva 6"/>
          <p:cNvSpPr>
            <a:spLocks noGrp="1"/>
          </p:cNvSpPr>
          <p:nvPr>
            <p:ph type="sldNum" sz="quarter" idx="12"/>
          </p:nvPr>
        </p:nvSpPr>
        <p:spPr/>
        <p:txBody>
          <a:bodyPr/>
          <a:lstStyle/>
          <a:p>
            <a:fld id="{CBA19A67-F30A-4DBB-86C3-FF283128C356}" type="slidenum">
              <a:rPr lang="es-ES" smtClean="0"/>
              <a:pPr/>
              <a:t>5</a:t>
            </a:fld>
            <a:endParaRPr lang="es-ES"/>
          </a:p>
        </p:txBody>
      </p:sp>
    </p:spTree>
    <p:extLst>
      <p:ext uri="{BB962C8B-B14F-4D97-AF65-F5344CB8AC3E}">
        <p14:creationId xmlns:p14="http://schemas.microsoft.com/office/powerpoint/2010/main" val="165236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02375" y="622638"/>
            <a:ext cx="7056784" cy="646331"/>
          </a:xfrm>
          <a:prstGeom prst="rect">
            <a:avLst/>
          </a:prstGeom>
          <a:noFill/>
        </p:spPr>
        <p:txBody>
          <a:bodyPr wrap="square" rtlCol="0">
            <a:spAutoFit/>
          </a:bodyPr>
          <a:lstStyle/>
          <a:p>
            <a:r>
              <a:rPr lang="es-MX" sz="3600" dirty="0" smtClean="0"/>
              <a:t>Entonces estamos hablando de……</a:t>
            </a:r>
            <a:endParaRPr lang="es-MX" sz="3600" dirty="0"/>
          </a:p>
        </p:txBody>
      </p:sp>
      <p:sp>
        <p:nvSpPr>
          <p:cNvPr id="3" name="Rectángulo 2"/>
          <p:cNvSpPr/>
          <p:nvPr/>
        </p:nvSpPr>
        <p:spPr>
          <a:xfrm>
            <a:off x="6043540" y="1993195"/>
            <a:ext cx="1680268"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empirismo </a:t>
            </a:r>
            <a:endParaRPr lang="es-MX" sz="3200" dirty="0">
              <a:solidFill>
                <a:srgbClr val="002060"/>
              </a:solidFill>
            </a:endParaRPr>
          </a:p>
        </p:txBody>
      </p:sp>
      <p:sp>
        <p:nvSpPr>
          <p:cNvPr id="4" name="Rectángulo 3"/>
          <p:cNvSpPr/>
          <p:nvPr/>
        </p:nvSpPr>
        <p:spPr>
          <a:xfrm>
            <a:off x="755576" y="1700808"/>
            <a:ext cx="1342034"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a:solidFill>
                  <a:srgbClr val="002060"/>
                </a:solidFill>
                <a:latin typeface="Aparajita" panose="020B0604020202020204" pitchFamily="34" charset="0"/>
                <a:cs typeface="Aparajita" panose="020B0604020202020204" pitchFamily="34" charset="0"/>
              </a:rPr>
              <a:t>procesos</a:t>
            </a:r>
            <a:endParaRPr lang="es-MX" sz="3200" dirty="0">
              <a:solidFill>
                <a:srgbClr val="002060"/>
              </a:solidFill>
            </a:endParaRPr>
          </a:p>
        </p:txBody>
      </p:sp>
      <p:sp>
        <p:nvSpPr>
          <p:cNvPr id="5" name="Rectángulo 4"/>
          <p:cNvSpPr/>
          <p:nvPr/>
        </p:nvSpPr>
        <p:spPr>
          <a:xfrm>
            <a:off x="1557837" y="3397642"/>
            <a:ext cx="1303562"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sistemas</a:t>
            </a:r>
            <a:endParaRPr lang="es-MX" sz="3200" dirty="0">
              <a:solidFill>
                <a:srgbClr val="002060"/>
              </a:solidFill>
            </a:endParaRPr>
          </a:p>
        </p:txBody>
      </p:sp>
      <p:sp>
        <p:nvSpPr>
          <p:cNvPr id="6" name="Rectángulo 5"/>
          <p:cNvSpPr/>
          <p:nvPr/>
        </p:nvSpPr>
        <p:spPr>
          <a:xfrm>
            <a:off x="3871397" y="1885474"/>
            <a:ext cx="1095172"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crítica </a:t>
            </a:r>
            <a:endParaRPr lang="es-MX" sz="3200" dirty="0">
              <a:solidFill>
                <a:srgbClr val="002060"/>
              </a:solidFill>
            </a:endParaRPr>
          </a:p>
        </p:txBody>
      </p:sp>
      <p:sp>
        <p:nvSpPr>
          <p:cNvPr id="8" name="Rectángulo 7"/>
          <p:cNvSpPr/>
          <p:nvPr/>
        </p:nvSpPr>
        <p:spPr>
          <a:xfrm>
            <a:off x="4041315" y="3861048"/>
            <a:ext cx="1378904"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reflexión</a:t>
            </a:r>
            <a:endParaRPr lang="es-MX" sz="3200" dirty="0">
              <a:solidFill>
                <a:srgbClr val="002060"/>
              </a:solidFill>
            </a:endParaRPr>
          </a:p>
        </p:txBody>
      </p:sp>
      <p:sp>
        <p:nvSpPr>
          <p:cNvPr id="9" name="Rectángulo 8"/>
          <p:cNvSpPr/>
          <p:nvPr/>
        </p:nvSpPr>
        <p:spPr>
          <a:xfrm>
            <a:off x="1259632" y="5301208"/>
            <a:ext cx="1303562"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métodos</a:t>
            </a:r>
            <a:endParaRPr lang="es-MX" sz="3200" dirty="0">
              <a:solidFill>
                <a:srgbClr val="002060"/>
              </a:solidFill>
            </a:endParaRPr>
          </a:p>
        </p:txBody>
      </p:sp>
      <p:sp>
        <p:nvSpPr>
          <p:cNvPr id="10" name="Rectángulo 9"/>
          <p:cNvSpPr/>
          <p:nvPr/>
        </p:nvSpPr>
        <p:spPr>
          <a:xfrm>
            <a:off x="6488030" y="3625361"/>
            <a:ext cx="2066591"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conocimiento </a:t>
            </a:r>
            <a:endParaRPr lang="es-MX" sz="3200" dirty="0">
              <a:solidFill>
                <a:srgbClr val="002060"/>
              </a:solidFill>
            </a:endParaRPr>
          </a:p>
        </p:txBody>
      </p:sp>
      <p:sp>
        <p:nvSpPr>
          <p:cNvPr id="11" name="Rectángulo 10"/>
          <p:cNvSpPr/>
          <p:nvPr/>
        </p:nvSpPr>
        <p:spPr>
          <a:xfrm>
            <a:off x="5580112" y="5429336"/>
            <a:ext cx="1303562" cy="584775"/>
          </a:xfrm>
          <a:prstGeom prst="rect">
            <a:avLst/>
          </a:prstGeom>
          <a:solidFill>
            <a:schemeClr val="tx2">
              <a:lumMod val="20000"/>
              <a:lumOff val="80000"/>
            </a:schemeClr>
          </a:solidFill>
          <a:effectLst>
            <a:outerShdw blurRad="50800" dist="50800" dir="5400000" algn="ctr" rotWithShape="0">
              <a:schemeClr val="accent4">
                <a:lumMod val="60000"/>
                <a:lumOff val="40000"/>
              </a:schemeClr>
            </a:outerShdw>
          </a:effectLst>
          <a:scene3d>
            <a:camera prst="orthographicFront"/>
            <a:lightRig rig="threePt" dir="t"/>
          </a:scene3d>
          <a:sp3d>
            <a:bevelT prst="angle"/>
          </a:sp3d>
        </p:spPr>
        <p:txBody>
          <a:bodyPr wrap="none">
            <a:spAutoFit/>
          </a:bodyPr>
          <a:lstStyle/>
          <a:p>
            <a:pPr algn="ctr"/>
            <a:r>
              <a:rPr lang="es-MX" sz="3200" dirty="0" smtClean="0">
                <a:solidFill>
                  <a:srgbClr val="002060"/>
                </a:solidFill>
                <a:latin typeface="Aparajita" panose="020B0604020202020204" pitchFamily="34" charset="0"/>
                <a:cs typeface="Aparajita" panose="020B0604020202020204" pitchFamily="34" charset="0"/>
              </a:rPr>
              <a:t>solución</a:t>
            </a:r>
            <a:endParaRPr lang="es-MX" sz="3200" dirty="0">
              <a:solidFill>
                <a:srgbClr val="002060"/>
              </a:solidFill>
            </a:endParaRPr>
          </a:p>
        </p:txBody>
      </p:sp>
      <p:sp>
        <p:nvSpPr>
          <p:cNvPr id="7" name="Marcador de pie de página 6"/>
          <p:cNvSpPr>
            <a:spLocks noGrp="1"/>
          </p:cNvSpPr>
          <p:nvPr>
            <p:ph type="ftr" sz="quarter" idx="11"/>
          </p:nvPr>
        </p:nvSpPr>
        <p:spPr>
          <a:xfrm>
            <a:off x="50367" y="6503313"/>
            <a:ext cx="3821030" cy="268139"/>
          </a:xfrm>
        </p:spPr>
        <p:txBody>
          <a:bodyPr/>
          <a:lstStyle/>
          <a:p>
            <a:r>
              <a:rPr lang="es-MX" dirty="0" smtClean="0"/>
              <a:t>Seminario de Aplicación Innovadora del Conocimiento I</a:t>
            </a:r>
            <a:endParaRPr lang="es-ES" dirty="0"/>
          </a:p>
        </p:txBody>
      </p:sp>
      <p:sp>
        <p:nvSpPr>
          <p:cNvPr id="12" name="Marcador de número de diapositiva 11"/>
          <p:cNvSpPr>
            <a:spLocks noGrp="1"/>
          </p:cNvSpPr>
          <p:nvPr>
            <p:ph type="sldNum" sz="quarter" idx="12"/>
          </p:nvPr>
        </p:nvSpPr>
        <p:spPr/>
        <p:txBody>
          <a:bodyPr/>
          <a:lstStyle/>
          <a:p>
            <a:fld id="{CBA19A67-F30A-4DBB-86C3-FF283128C356}" type="slidenum">
              <a:rPr lang="es-ES" smtClean="0"/>
              <a:pPr/>
              <a:t>6</a:t>
            </a:fld>
            <a:endParaRPr lang="es-ES"/>
          </a:p>
        </p:txBody>
      </p:sp>
    </p:spTree>
    <p:extLst>
      <p:ext uri="{BB962C8B-B14F-4D97-AF65-F5344CB8AC3E}">
        <p14:creationId xmlns:p14="http://schemas.microsoft.com/office/powerpoint/2010/main" val="1426888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63688" y="28772"/>
            <a:ext cx="6192688" cy="6673673"/>
          </a:xfrm>
          <a:prstGeom prst="rect">
            <a:avLst/>
          </a:prstGeom>
        </p:spPr>
      </p:pic>
      <p:sp>
        <p:nvSpPr>
          <p:cNvPr id="3" name="Marcador de pie de página 2"/>
          <p:cNvSpPr>
            <a:spLocks noGrp="1"/>
          </p:cNvSpPr>
          <p:nvPr>
            <p:ph type="ftr" sz="quarter" idx="11"/>
          </p:nvPr>
        </p:nvSpPr>
        <p:spPr>
          <a:xfrm>
            <a:off x="179512" y="6514330"/>
            <a:ext cx="3849216" cy="268139"/>
          </a:xfrm>
        </p:spPr>
        <p:txBody>
          <a:bodyPr/>
          <a:lstStyle/>
          <a:p>
            <a:r>
              <a:rPr lang="es-MX" dirty="0" smtClean="0"/>
              <a:t>Seminario de Aplicación Innovadora del Conocimiento I</a:t>
            </a:r>
            <a:endParaRPr lang="es-ES" dirty="0"/>
          </a:p>
        </p:txBody>
      </p:sp>
      <p:sp>
        <p:nvSpPr>
          <p:cNvPr id="4" name="Marcador de número de diapositiva 3"/>
          <p:cNvSpPr>
            <a:spLocks noGrp="1"/>
          </p:cNvSpPr>
          <p:nvPr>
            <p:ph type="sldNum" sz="quarter" idx="12"/>
          </p:nvPr>
        </p:nvSpPr>
        <p:spPr/>
        <p:txBody>
          <a:bodyPr/>
          <a:lstStyle/>
          <a:p>
            <a:fld id="{CBA19A67-F30A-4DBB-86C3-FF283128C356}" type="slidenum">
              <a:rPr lang="es-ES" smtClean="0"/>
              <a:pPr/>
              <a:t>7</a:t>
            </a:fld>
            <a:endParaRPr lang="es-ES"/>
          </a:p>
        </p:txBody>
      </p:sp>
    </p:spTree>
    <p:extLst>
      <p:ext uri="{BB962C8B-B14F-4D97-AF65-F5344CB8AC3E}">
        <p14:creationId xmlns:p14="http://schemas.microsoft.com/office/powerpoint/2010/main" val="4020442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788024" y="1268760"/>
            <a:ext cx="4063060" cy="5082808"/>
          </a:xfrm>
          <a:prstGeom prst="rect">
            <a:avLst/>
          </a:prstGeom>
        </p:spPr>
      </p:pic>
      <p:pic>
        <p:nvPicPr>
          <p:cNvPr id="3" name="Imagen 2"/>
          <p:cNvPicPr>
            <a:picLocks noChangeAspect="1"/>
          </p:cNvPicPr>
          <p:nvPr/>
        </p:nvPicPr>
        <p:blipFill>
          <a:blip r:embed="rId3"/>
          <a:stretch>
            <a:fillRect/>
          </a:stretch>
        </p:blipFill>
        <p:spPr>
          <a:xfrm>
            <a:off x="323528" y="1104334"/>
            <a:ext cx="4104456" cy="5389496"/>
          </a:xfrm>
          <a:prstGeom prst="rect">
            <a:avLst/>
          </a:prstGeom>
        </p:spPr>
      </p:pic>
      <p:sp>
        <p:nvSpPr>
          <p:cNvPr id="4" name="CuadroTexto 3"/>
          <p:cNvSpPr txBox="1"/>
          <p:nvPr/>
        </p:nvSpPr>
        <p:spPr>
          <a:xfrm>
            <a:off x="2123728" y="476672"/>
            <a:ext cx="4968552" cy="400110"/>
          </a:xfrm>
          <a:prstGeom prst="rect">
            <a:avLst/>
          </a:prstGeom>
          <a:noFill/>
        </p:spPr>
        <p:txBody>
          <a:bodyPr wrap="square" rtlCol="0">
            <a:spAutoFit/>
          </a:bodyPr>
          <a:lstStyle/>
          <a:p>
            <a:r>
              <a:rPr lang="es-MX" sz="2000" dirty="0" smtClean="0"/>
              <a:t> Y ¿qué dice la legislación que debo hacer?</a:t>
            </a:r>
            <a:endParaRPr lang="es-MX" sz="2000" dirty="0"/>
          </a:p>
        </p:txBody>
      </p:sp>
      <p:sp>
        <p:nvSpPr>
          <p:cNvPr id="5" name="Marcador de pie de página 4"/>
          <p:cNvSpPr>
            <a:spLocks noGrp="1"/>
          </p:cNvSpPr>
          <p:nvPr>
            <p:ph type="ftr" sz="quarter" idx="11"/>
          </p:nvPr>
        </p:nvSpPr>
        <p:spPr>
          <a:xfrm>
            <a:off x="107504" y="6607559"/>
            <a:ext cx="3888432" cy="227645"/>
          </a:xfrm>
        </p:spPr>
        <p:txBody>
          <a:bodyPr/>
          <a:lstStyle/>
          <a:p>
            <a:r>
              <a:rPr lang="es-MX" dirty="0" smtClean="0"/>
              <a:t>Seminario de Aplicación Innovadora del Conocimiento I</a:t>
            </a:r>
            <a:endParaRPr lang="es-ES" dirty="0"/>
          </a:p>
        </p:txBody>
      </p:sp>
      <p:sp>
        <p:nvSpPr>
          <p:cNvPr id="6" name="Marcador de número de diapositiva 5"/>
          <p:cNvSpPr>
            <a:spLocks noGrp="1"/>
          </p:cNvSpPr>
          <p:nvPr>
            <p:ph type="sldNum" sz="quarter" idx="12"/>
          </p:nvPr>
        </p:nvSpPr>
        <p:spPr/>
        <p:txBody>
          <a:bodyPr/>
          <a:lstStyle/>
          <a:p>
            <a:fld id="{CBA19A67-F30A-4DBB-86C3-FF283128C356}" type="slidenum">
              <a:rPr lang="es-ES" smtClean="0"/>
              <a:pPr/>
              <a:t>8</a:t>
            </a:fld>
            <a:endParaRPr lang="es-ES"/>
          </a:p>
        </p:txBody>
      </p:sp>
    </p:spTree>
    <p:extLst>
      <p:ext uri="{BB962C8B-B14F-4D97-AF65-F5344CB8AC3E}">
        <p14:creationId xmlns:p14="http://schemas.microsoft.com/office/powerpoint/2010/main" val="399045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72798" y="2201596"/>
            <a:ext cx="4084229" cy="3416320"/>
          </a:xfrm>
          <a:prstGeom prst="rect">
            <a:avLst/>
          </a:prstGeom>
        </p:spPr>
        <p:txBody>
          <a:bodyPr wrap="square">
            <a:spAutoFit/>
          </a:bodyPr>
          <a:lstStyle/>
          <a:p>
            <a:pPr marL="285750" indent="-285750" algn="just">
              <a:lnSpc>
                <a:spcPct val="150000"/>
              </a:lnSpc>
              <a:buFont typeface="Wingdings" panose="05000000000000000000" pitchFamily="2" charset="2"/>
              <a:buChar char="v"/>
            </a:pPr>
            <a:r>
              <a:rPr lang="es-MX" dirty="0"/>
              <a:t>T</a:t>
            </a:r>
            <a:r>
              <a:rPr lang="es-MX" dirty="0" smtClean="0"/>
              <a:t>ema </a:t>
            </a:r>
            <a:r>
              <a:rPr lang="es-MX" dirty="0"/>
              <a:t>de </a:t>
            </a:r>
            <a:r>
              <a:rPr lang="es-MX" dirty="0" smtClean="0"/>
              <a:t>investigación</a:t>
            </a:r>
          </a:p>
          <a:p>
            <a:pPr marL="285750" indent="-285750" algn="just">
              <a:lnSpc>
                <a:spcPct val="150000"/>
              </a:lnSpc>
              <a:buFont typeface="Wingdings" panose="05000000000000000000" pitchFamily="2" charset="2"/>
              <a:buChar char="v"/>
            </a:pPr>
            <a:r>
              <a:rPr lang="es-MX" dirty="0"/>
              <a:t>L</a:t>
            </a:r>
            <a:r>
              <a:rPr lang="es-MX" dirty="0" smtClean="0"/>
              <a:t>os motivos </a:t>
            </a:r>
          </a:p>
          <a:p>
            <a:pPr marL="285750" indent="-285750" algn="just">
              <a:lnSpc>
                <a:spcPct val="150000"/>
              </a:lnSpc>
              <a:buFont typeface="Wingdings" panose="05000000000000000000" pitchFamily="2" charset="2"/>
              <a:buChar char="v"/>
            </a:pPr>
            <a:r>
              <a:rPr lang="es-MX" dirty="0"/>
              <a:t>I</a:t>
            </a:r>
            <a:r>
              <a:rPr lang="es-MX" dirty="0" smtClean="0"/>
              <a:t>mportancia </a:t>
            </a:r>
            <a:r>
              <a:rPr lang="es-MX" dirty="0"/>
              <a:t>del </a:t>
            </a:r>
            <a:r>
              <a:rPr lang="es-MX" dirty="0" smtClean="0"/>
              <a:t>mismo</a:t>
            </a:r>
          </a:p>
          <a:p>
            <a:pPr marL="285750" indent="-285750" algn="just">
              <a:lnSpc>
                <a:spcPct val="150000"/>
              </a:lnSpc>
              <a:buFont typeface="Wingdings" panose="05000000000000000000" pitchFamily="2" charset="2"/>
              <a:buChar char="v"/>
            </a:pPr>
            <a:r>
              <a:rPr lang="es-MX" dirty="0"/>
              <a:t>O</a:t>
            </a:r>
            <a:r>
              <a:rPr lang="es-MX" dirty="0" smtClean="0"/>
              <a:t>bjetivo</a:t>
            </a:r>
          </a:p>
          <a:p>
            <a:pPr marL="285750" indent="-285750" algn="just">
              <a:lnSpc>
                <a:spcPct val="150000"/>
              </a:lnSpc>
              <a:buFont typeface="Wingdings" panose="05000000000000000000" pitchFamily="2" charset="2"/>
              <a:buChar char="v"/>
            </a:pPr>
            <a:r>
              <a:rPr lang="es-MX" dirty="0" smtClean="0"/>
              <a:t>Marco teórico</a:t>
            </a:r>
          </a:p>
          <a:p>
            <a:pPr marL="285750" indent="-285750" algn="just">
              <a:lnSpc>
                <a:spcPct val="150000"/>
              </a:lnSpc>
              <a:buFont typeface="Wingdings" panose="05000000000000000000" pitchFamily="2" charset="2"/>
              <a:buChar char="v"/>
            </a:pPr>
            <a:r>
              <a:rPr lang="es-MX" dirty="0"/>
              <a:t>M</a:t>
            </a:r>
            <a:r>
              <a:rPr lang="es-MX" dirty="0" smtClean="0"/>
              <a:t>étodo</a:t>
            </a:r>
          </a:p>
          <a:p>
            <a:pPr marL="285750" indent="-285750" algn="just">
              <a:lnSpc>
                <a:spcPct val="150000"/>
              </a:lnSpc>
              <a:buFont typeface="Wingdings" panose="05000000000000000000" pitchFamily="2" charset="2"/>
              <a:buChar char="v"/>
            </a:pPr>
            <a:r>
              <a:rPr lang="es-MX" dirty="0"/>
              <a:t>T</a:t>
            </a:r>
            <a:r>
              <a:rPr lang="es-MX" dirty="0" smtClean="0"/>
              <a:t>iempo</a:t>
            </a:r>
          </a:p>
          <a:p>
            <a:pPr marL="285750" indent="-285750" algn="just">
              <a:lnSpc>
                <a:spcPct val="150000"/>
              </a:lnSpc>
              <a:buFont typeface="Wingdings" panose="05000000000000000000" pitchFamily="2" charset="2"/>
              <a:buChar char="v"/>
            </a:pPr>
            <a:r>
              <a:rPr lang="es-MX" dirty="0"/>
              <a:t>R</a:t>
            </a:r>
            <a:r>
              <a:rPr lang="es-MX" dirty="0" smtClean="0"/>
              <a:t>ecursos </a:t>
            </a:r>
            <a:r>
              <a:rPr lang="es-MX" dirty="0"/>
              <a:t>económicos y materiales  </a:t>
            </a:r>
            <a:endParaRPr lang="es-ES" dirty="0"/>
          </a:p>
        </p:txBody>
      </p:sp>
      <p:sp>
        <p:nvSpPr>
          <p:cNvPr id="5" name="Rectángulo 4"/>
          <p:cNvSpPr/>
          <p:nvPr/>
        </p:nvSpPr>
        <p:spPr>
          <a:xfrm>
            <a:off x="2199382" y="383117"/>
            <a:ext cx="4809586" cy="646331"/>
          </a:xfrm>
          <a:prstGeom prst="rect">
            <a:avLst/>
          </a:prstGeom>
        </p:spPr>
        <p:txBody>
          <a:bodyPr wrap="none">
            <a:spAutoFit/>
          </a:bodyPr>
          <a:lstStyle/>
          <a:p>
            <a:pPr algn="just"/>
            <a:r>
              <a:rPr lang="es-MX" sz="3600" dirty="0" smtClean="0"/>
              <a:t>Estructura del proyecto</a:t>
            </a:r>
            <a:endParaRPr lang="es-MX" sz="3600" dirty="0"/>
          </a:p>
        </p:txBody>
      </p:sp>
      <p:pic>
        <p:nvPicPr>
          <p:cNvPr id="2050" name="Picture 2" descr="Resultado de imagen para naturalez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7574" y="1880287"/>
            <a:ext cx="1536690" cy="9665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ciudades de mé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11" y="1088916"/>
            <a:ext cx="1534516" cy="105321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urismo.mexplora.com/wp-content/uploads/2014/06/IMG_00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902" y="2649146"/>
            <a:ext cx="1292109" cy="86427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www.five365.com/wp-content/uploads/2014/03/el-crimen-organizado-se-apodera-de-minas-en-mexic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5231" y="3046941"/>
            <a:ext cx="1381375" cy="86281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www.agua.org.mx/h2o/images/stories/FOTO_DENUNCIA/Contaminacion%20rio%20Santiago_Denuncia_Greenpeace%20bi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2942" y="3803531"/>
            <a:ext cx="1541138" cy="1026513"/>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http://image.posta.com.mx/sites/default/files/roca_-_salario_m_inimo_-_dinero._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42552" y="5373216"/>
            <a:ext cx="1587150" cy="892772"/>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https://caimbia.files.wordpress.com/2013/06/4430444-la-persona-o-las-personas-con-prisa-el-dia-corren-un-carrera-contra-el-tiempo-en-los-reloje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48170" y="5539951"/>
            <a:ext cx="2160240" cy="1092033"/>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https://www.tplaboratorioquimico.com/wp-content/uploads/2014/12/material_laboratorio-750x4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90190" y="1343450"/>
            <a:ext cx="1409861" cy="770724"/>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http://cedesu.uacam.mx/modulos/vida_universitaria/albumes/2/org_candelaria-2%20318XX.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11463" y="1713091"/>
            <a:ext cx="1248073" cy="936055"/>
          </a:xfrm>
          <a:prstGeom prst="rect">
            <a:avLst/>
          </a:prstGeom>
          <a:noFill/>
          <a:extLst>
            <a:ext uri="{909E8E84-426E-40DD-AFC4-6F175D3DCCD1}">
              <a14:hiddenFill xmlns:a14="http://schemas.microsoft.com/office/drawing/2010/main">
                <a:solidFill>
                  <a:srgbClr val="FFFFFF"/>
                </a:solidFill>
              </a14:hiddenFill>
            </a:ext>
          </a:extLst>
        </p:spPr>
      </p:pic>
      <p:pic>
        <p:nvPicPr>
          <p:cNvPr id="2074" name="Picture 26" descr="https://paideiablog.files.wordpress.com/2012/05/trabajodecampo.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52970" y="2478242"/>
            <a:ext cx="1608113" cy="1206085"/>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http://k43.kn3.net/84615C287.gif"/>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7157026" y="4289838"/>
            <a:ext cx="1628719" cy="2500226"/>
          </a:xfrm>
          <a:prstGeom prst="rect">
            <a:avLst/>
          </a:prstGeom>
          <a:noFill/>
          <a:extLst>
            <a:ext uri="{909E8E84-426E-40DD-AFC4-6F175D3DCCD1}">
              <a14:hiddenFill xmlns:a14="http://schemas.microsoft.com/office/drawing/2010/main">
                <a:solidFill>
                  <a:srgbClr val="FFFFFF"/>
                </a:solidFill>
              </a14:hiddenFill>
            </a:ext>
          </a:extLst>
        </p:spPr>
      </p:pic>
      <p:pic>
        <p:nvPicPr>
          <p:cNvPr id="2078" name="Picture 30" descr="https://proyectoempresarial.files.wordpress.com/2009/10/consejos-elegir-idea-de-negocio.jpg?w=60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43219" y="3879896"/>
            <a:ext cx="611661" cy="771225"/>
          </a:xfrm>
          <a:prstGeom prst="rect">
            <a:avLst/>
          </a:prstGeom>
          <a:noFill/>
          <a:extLst>
            <a:ext uri="{909E8E84-426E-40DD-AFC4-6F175D3DCCD1}">
              <a14:hiddenFill xmlns:a14="http://schemas.microsoft.com/office/drawing/2010/main">
                <a:solidFill>
                  <a:srgbClr val="FFFFFF"/>
                </a:solidFill>
              </a14:hiddenFill>
            </a:ext>
          </a:extLst>
        </p:spPr>
      </p:pic>
      <p:pic>
        <p:nvPicPr>
          <p:cNvPr id="2080" name="Picture 32" descr="http://investigacionyreflexion.weebly.com/uploads/1/3/2/9/13298387/5405031.jpg?30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84482" y="2925792"/>
            <a:ext cx="1342526" cy="100799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a:xfrm>
            <a:off x="176522" y="6526531"/>
            <a:ext cx="4045720" cy="263533"/>
          </a:xfrm>
        </p:spPr>
        <p:txBody>
          <a:bodyPr/>
          <a:lstStyle/>
          <a:p>
            <a:r>
              <a:rPr lang="es-MX" dirty="0" smtClean="0"/>
              <a:t>Seminario de Aplicación Innovadora del Conocimiento I</a:t>
            </a:r>
            <a:endParaRPr lang="es-ES" dirty="0"/>
          </a:p>
        </p:txBody>
      </p:sp>
      <p:sp>
        <p:nvSpPr>
          <p:cNvPr id="3" name="Marcador de número de diapositiva 2"/>
          <p:cNvSpPr>
            <a:spLocks noGrp="1"/>
          </p:cNvSpPr>
          <p:nvPr>
            <p:ph type="sldNum" sz="quarter" idx="12"/>
          </p:nvPr>
        </p:nvSpPr>
        <p:spPr/>
        <p:txBody>
          <a:bodyPr/>
          <a:lstStyle/>
          <a:p>
            <a:fld id="{CBA19A67-F30A-4DBB-86C3-FF283128C356}" type="slidenum">
              <a:rPr lang="es-ES" smtClean="0"/>
              <a:pPr/>
              <a:t>9</a:t>
            </a:fld>
            <a:endParaRPr lang="es-ES"/>
          </a:p>
        </p:txBody>
      </p:sp>
    </p:spTree>
    <p:extLst>
      <p:ext uri="{BB962C8B-B14F-4D97-AF65-F5344CB8AC3E}">
        <p14:creationId xmlns:p14="http://schemas.microsoft.com/office/powerpoint/2010/main" val="2353510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2227</TotalTime>
  <Words>2586</Words>
  <Application>Microsoft Office PowerPoint</Application>
  <PresentationFormat>Presentación en pantalla (4:3)</PresentationFormat>
  <Paragraphs>393</Paragraphs>
  <Slides>39</Slides>
  <Notes>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39</vt:i4>
      </vt:variant>
    </vt:vector>
  </HeadingPairs>
  <TitlesOfParts>
    <vt:vector size="50" baseType="lpstr">
      <vt:lpstr>Aparajita</vt:lpstr>
      <vt:lpstr>Arial</vt:lpstr>
      <vt:lpstr>Arial Black</vt:lpstr>
      <vt:lpstr>Calibri</vt:lpstr>
      <vt:lpstr>Constantia</vt:lpstr>
      <vt:lpstr>Gabriola</vt:lpstr>
      <vt:lpstr>Sorts Mill Goudy</vt:lpstr>
      <vt:lpstr>Times New Roman</vt:lpstr>
      <vt:lpstr>Wingdings</vt:lpstr>
      <vt:lpstr>Wingdings 2</vt: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www.intercambiosvirtuales.org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www.intercambiosvirtuales.org</dc:creator>
  <cp:lastModifiedBy>Dolores Magaña Lona</cp:lastModifiedBy>
  <cp:revision>195</cp:revision>
  <dcterms:created xsi:type="dcterms:W3CDTF">2010-10-08T18:10:43Z</dcterms:created>
  <dcterms:modified xsi:type="dcterms:W3CDTF">2016-10-13T02:24:58Z</dcterms:modified>
</cp:coreProperties>
</file>