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60"/>
  </p:notesMasterIdLst>
  <p:sldIdLst>
    <p:sldId id="256" r:id="rId2"/>
    <p:sldId id="344" r:id="rId3"/>
    <p:sldId id="345" r:id="rId4"/>
    <p:sldId id="346" r:id="rId5"/>
    <p:sldId id="347" r:id="rId6"/>
    <p:sldId id="348" r:id="rId7"/>
    <p:sldId id="349" r:id="rId8"/>
    <p:sldId id="352" r:id="rId9"/>
    <p:sldId id="350" r:id="rId10"/>
    <p:sldId id="351" r:id="rId11"/>
    <p:sldId id="259" r:id="rId12"/>
    <p:sldId id="322" r:id="rId13"/>
    <p:sldId id="265" r:id="rId14"/>
    <p:sldId id="261" r:id="rId15"/>
    <p:sldId id="262" r:id="rId16"/>
    <p:sldId id="260" r:id="rId17"/>
    <p:sldId id="271" r:id="rId18"/>
    <p:sldId id="353" r:id="rId19"/>
    <p:sldId id="310" r:id="rId20"/>
    <p:sldId id="311" r:id="rId21"/>
    <p:sldId id="312" r:id="rId22"/>
    <p:sldId id="313" r:id="rId23"/>
    <p:sldId id="269" r:id="rId24"/>
    <p:sldId id="272" r:id="rId25"/>
    <p:sldId id="273" r:id="rId26"/>
    <p:sldId id="274" r:id="rId27"/>
    <p:sldId id="276" r:id="rId28"/>
    <p:sldId id="275" r:id="rId29"/>
    <p:sldId id="279" r:id="rId30"/>
    <p:sldId id="278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8" r:id="rId52"/>
    <p:sldId id="306" r:id="rId53"/>
    <p:sldId id="305" r:id="rId54"/>
    <p:sldId id="304" r:id="rId55"/>
    <p:sldId id="303" r:id="rId56"/>
    <p:sldId id="317" r:id="rId57"/>
    <p:sldId id="318" r:id="rId58"/>
    <p:sldId id="320" r:id="rId5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713" autoAdjust="0"/>
  </p:normalViewPr>
  <p:slideViewPr>
    <p:cSldViewPr>
      <p:cViewPr varScale="1">
        <p:scale>
          <a:sx n="70" d="100"/>
          <a:sy n="70" d="100"/>
        </p:scale>
        <p:origin x="15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54BE15-E6C4-44D4-A484-930831712BF9}" type="doc">
      <dgm:prSet loTypeId="urn:microsoft.com/office/officeart/2005/8/layout/h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97DA87A-731B-43AF-8CF0-CC9B016D7276}">
      <dgm:prSet phldrT="[Texto]"/>
      <dgm:spPr/>
      <dgm:t>
        <a:bodyPr/>
        <a:lstStyle/>
        <a:p>
          <a:r>
            <a:rPr lang="es-MX" dirty="0" smtClean="0"/>
            <a:t>Estados Financieros Proforma</a:t>
          </a:r>
          <a:endParaRPr lang="es-MX" dirty="0"/>
        </a:p>
      </dgm:t>
    </dgm:pt>
    <dgm:pt modelId="{50A12523-751D-4D32-A4B8-50F4A23D9D3C}" type="parTrans" cxnId="{76A0BA4D-F52F-49D3-A36F-44A67AA4C165}">
      <dgm:prSet/>
      <dgm:spPr/>
      <dgm:t>
        <a:bodyPr/>
        <a:lstStyle/>
        <a:p>
          <a:endParaRPr lang="es-MX"/>
        </a:p>
      </dgm:t>
    </dgm:pt>
    <dgm:pt modelId="{C0DCC877-9B4E-48DF-AFBC-6B32D79FA026}" type="sibTrans" cxnId="{76A0BA4D-F52F-49D3-A36F-44A67AA4C165}">
      <dgm:prSet/>
      <dgm:spPr/>
      <dgm:t>
        <a:bodyPr/>
        <a:lstStyle/>
        <a:p>
          <a:endParaRPr lang="es-MX"/>
        </a:p>
      </dgm:t>
    </dgm:pt>
    <dgm:pt modelId="{BC251B2F-C03F-490D-ABD3-D4E388A13164}">
      <dgm:prSet phldrT="[Texto]"/>
      <dgm:spPr/>
      <dgm:t>
        <a:bodyPr/>
        <a:lstStyle/>
        <a:p>
          <a:r>
            <a:rPr lang="es-MX" dirty="0" smtClean="0"/>
            <a:t>Estado de resultados proforma</a:t>
          </a:r>
          <a:endParaRPr lang="es-MX" dirty="0"/>
        </a:p>
      </dgm:t>
    </dgm:pt>
    <dgm:pt modelId="{F9DC7C26-8ADE-49E9-89C9-481C61132988}" type="parTrans" cxnId="{1A3888C9-68B6-4832-8577-EA2867132DEA}">
      <dgm:prSet/>
      <dgm:spPr/>
      <dgm:t>
        <a:bodyPr/>
        <a:lstStyle/>
        <a:p>
          <a:endParaRPr lang="es-MX"/>
        </a:p>
      </dgm:t>
    </dgm:pt>
    <dgm:pt modelId="{CE7DD040-8592-4C46-94F6-E609A9A0E1F7}" type="sibTrans" cxnId="{1A3888C9-68B6-4832-8577-EA2867132DEA}">
      <dgm:prSet/>
      <dgm:spPr/>
      <dgm:t>
        <a:bodyPr/>
        <a:lstStyle/>
        <a:p>
          <a:endParaRPr lang="es-MX"/>
        </a:p>
      </dgm:t>
    </dgm:pt>
    <dgm:pt modelId="{5CFDF3B2-2EA6-481C-A114-D270042A7AD5}">
      <dgm:prSet phldrT="[Texto]"/>
      <dgm:spPr/>
      <dgm:t>
        <a:bodyPr/>
        <a:lstStyle/>
        <a:p>
          <a:r>
            <a:rPr lang="es-MX" dirty="0" smtClean="0"/>
            <a:t>Estado de situación financiera proforma</a:t>
          </a:r>
          <a:endParaRPr lang="es-MX" dirty="0"/>
        </a:p>
      </dgm:t>
    </dgm:pt>
    <dgm:pt modelId="{E6999B16-412C-4F99-8C1C-5CCF493A3079}" type="parTrans" cxnId="{41512EA0-EAFF-4E70-A0DE-5E4BE6ED6E7D}">
      <dgm:prSet/>
      <dgm:spPr/>
      <dgm:t>
        <a:bodyPr/>
        <a:lstStyle/>
        <a:p>
          <a:endParaRPr lang="es-MX"/>
        </a:p>
      </dgm:t>
    </dgm:pt>
    <dgm:pt modelId="{45B5E526-8308-45F3-99B8-744DE563A5EF}" type="sibTrans" cxnId="{41512EA0-EAFF-4E70-A0DE-5E4BE6ED6E7D}">
      <dgm:prSet/>
      <dgm:spPr/>
      <dgm:t>
        <a:bodyPr/>
        <a:lstStyle/>
        <a:p>
          <a:endParaRPr lang="es-MX"/>
        </a:p>
      </dgm:t>
    </dgm:pt>
    <dgm:pt modelId="{14F9A95D-98F5-4EC9-B67D-C06D4E16BB99}">
      <dgm:prSet phldrT="[Texto]"/>
      <dgm:spPr/>
      <dgm:t>
        <a:bodyPr/>
        <a:lstStyle/>
        <a:p>
          <a:r>
            <a:rPr lang="es-MX" dirty="0" smtClean="0"/>
            <a:t>Punto de Equilibrio</a:t>
          </a:r>
          <a:endParaRPr lang="es-MX" dirty="0"/>
        </a:p>
      </dgm:t>
    </dgm:pt>
    <dgm:pt modelId="{81BC397C-F122-4D54-B70E-CDA67C5233ED}" type="parTrans" cxnId="{F85E3C7B-35E0-4B1A-BF3E-AB5CA7AD6BE8}">
      <dgm:prSet/>
      <dgm:spPr/>
      <dgm:t>
        <a:bodyPr/>
        <a:lstStyle/>
        <a:p>
          <a:endParaRPr lang="es-MX"/>
        </a:p>
      </dgm:t>
    </dgm:pt>
    <dgm:pt modelId="{D2ABE3B1-E671-418B-84A6-7854699E168E}" type="sibTrans" cxnId="{F85E3C7B-35E0-4B1A-BF3E-AB5CA7AD6BE8}">
      <dgm:prSet/>
      <dgm:spPr/>
      <dgm:t>
        <a:bodyPr/>
        <a:lstStyle/>
        <a:p>
          <a:endParaRPr lang="es-MX"/>
        </a:p>
      </dgm:t>
    </dgm:pt>
    <dgm:pt modelId="{C959D1F9-ED2E-4864-AFB1-97A0077F94BD}">
      <dgm:prSet phldrT="[Texto]"/>
      <dgm:spPr/>
      <dgm:t>
        <a:bodyPr/>
        <a:lstStyle/>
        <a:p>
          <a:r>
            <a:rPr lang="es-MX" dirty="0" smtClean="0"/>
            <a:t>Operativo</a:t>
          </a:r>
          <a:endParaRPr lang="es-MX" dirty="0"/>
        </a:p>
      </dgm:t>
    </dgm:pt>
    <dgm:pt modelId="{4D3DC289-38A6-4B3C-9104-7A8356683444}" type="parTrans" cxnId="{62B0FC9B-424C-4A1D-96DE-6803539385A8}">
      <dgm:prSet/>
      <dgm:spPr/>
      <dgm:t>
        <a:bodyPr/>
        <a:lstStyle/>
        <a:p>
          <a:endParaRPr lang="es-MX"/>
        </a:p>
      </dgm:t>
    </dgm:pt>
    <dgm:pt modelId="{B9E22CD6-088D-42B0-8E26-7FCCD94D08CE}" type="sibTrans" cxnId="{62B0FC9B-424C-4A1D-96DE-6803539385A8}">
      <dgm:prSet/>
      <dgm:spPr/>
      <dgm:t>
        <a:bodyPr/>
        <a:lstStyle/>
        <a:p>
          <a:endParaRPr lang="es-MX"/>
        </a:p>
      </dgm:t>
    </dgm:pt>
    <dgm:pt modelId="{B3577BA7-4E1A-4B7F-AA88-8D13BF8AC199}">
      <dgm:prSet phldrT="[Texto]"/>
      <dgm:spPr/>
      <dgm:t>
        <a:bodyPr/>
        <a:lstStyle/>
        <a:p>
          <a:r>
            <a:rPr lang="es-MX" dirty="0" smtClean="0"/>
            <a:t>Financiero</a:t>
          </a:r>
          <a:endParaRPr lang="es-MX" dirty="0"/>
        </a:p>
      </dgm:t>
    </dgm:pt>
    <dgm:pt modelId="{DF804523-DF15-4A11-BDBA-552EE3D49E3E}" type="parTrans" cxnId="{34D90590-A8DD-42D9-A863-6FC811A22610}">
      <dgm:prSet/>
      <dgm:spPr/>
      <dgm:t>
        <a:bodyPr/>
        <a:lstStyle/>
        <a:p>
          <a:endParaRPr lang="es-MX"/>
        </a:p>
      </dgm:t>
    </dgm:pt>
    <dgm:pt modelId="{752CE4EC-1944-4481-AFEC-84AF181EB02B}" type="sibTrans" cxnId="{34D90590-A8DD-42D9-A863-6FC811A22610}">
      <dgm:prSet/>
      <dgm:spPr/>
      <dgm:t>
        <a:bodyPr/>
        <a:lstStyle/>
        <a:p>
          <a:endParaRPr lang="es-MX"/>
        </a:p>
      </dgm:t>
    </dgm:pt>
    <dgm:pt modelId="{8C34D48A-5163-46BC-A91D-8C061191C28C}">
      <dgm:prSet phldrT="[Texto]"/>
      <dgm:spPr/>
      <dgm:t>
        <a:bodyPr/>
        <a:lstStyle/>
        <a:p>
          <a:r>
            <a:rPr lang="es-MX" dirty="0" smtClean="0"/>
            <a:t>Apalancamiento</a:t>
          </a:r>
          <a:endParaRPr lang="es-MX" dirty="0"/>
        </a:p>
      </dgm:t>
    </dgm:pt>
    <dgm:pt modelId="{F1B925F7-996B-435E-9E82-B2AC75A9614D}" type="parTrans" cxnId="{20EBDD3B-0FAE-4C33-B689-6C1600044D57}">
      <dgm:prSet/>
      <dgm:spPr/>
      <dgm:t>
        <a:bodyPr/>
        <a:lstStyle/>
        <a:p>
          <a:endParaRPr lang="es-MX"/>
        </a:p>
      </dgm:t>
    </dgm:pt>
    <dgm:pt modelId="{AF9AFF48-C234-40DD-A83A-EA555CE98D08}" type="sibTrans" cxnId="{20EBDD3B-0FAE-4C33-B689-6C1600044D57}">
      <dgm:prSet/>
      <dgm:spPr/>
      <dgm:t>
        <a:bodyPr/>
        <a:lstStyle/>
        <a:p>
          <a:endParaRPr lang="es-MX"/>
        </a:p>
      </dgm:t>
    </dgm:pt>
    <dgm:pt modelId="{8FF54CF9-8ECD-4170-A76C-4D0FC54A8ABA}">
      <dgm:prSet phldrT="[Texto]"/>
      <dgm:spPr/>
      <dgm:t>
        <a:bodyPr/>
        <a:lstStyle/>
        <a:p>
          <a:r>
            <a:rPr lang="es-MX" dirty="0" smtClean="0"/>
            <a:t>Operativo (GAO)</a:t>
          </a:r>
          <a:endParaRPr lang="es-MX" dirty="0"/>
        </a:p>
      </dgm:t>
    </dgm:pt>
    <dgm:pt modelId="{2D923BEA-E594-49A2-BA6B-5C530BD31689}" type="parTrans" cxnId="{4E14B5F0-35C5-4D2C-A019-C8EFB362495D}">
      <dgm:prSet/>
      <dgm:spPr/>
      <dgm:t>
        <a:bodyPr/>
        <a:lstStyle/>
        <a:p>
          <a:endParaRPr lang="es-MX"/>
        </a:p>
      </dgm:t>
    </dgm:pt>
    <dgm:pt modelId="{817DF3B2-45AA-419E-B93D-67DB5C0CF45E}" type="sibTrans" cxnId="{4E14B5F0-35C5-4D2C-A019-C8EFB362495D}">
      <dgm:prSet/>
      <dgm:spPr/>
      <dgm:t>
        <a:bodyPr/>
        <a:lstStyle/>
        <a:p>
          <a:endParaRPr lang="es-MX"/>
        </a:p>
      </dgm:t>
    </dgm:pt>
    <dgm:pt modelId="{05DAAB88-53C0-4BC2-A0CF-00C75912FE80}">
      <dgm:prSet phldrT="[Texto]"/>
      <dgm:spPr/>
      <dgm:t>
        <a:bodyPr/>
        <a:lstStyle/>
        <a:p>
          <a:r>
            <a:rPr lang="es-MX" dirty="0" smtClean="0"/>
            <a:t>Financiero (GAF)</a:t>
          </a:r>
          <a:endParaRPr lang="es-MX" dirty="0"/>
        </a:p>
      </dgm:t>
    </dgm:pt>
    <dgm:pt modelId="{D82A2EB6-6F00-4858-A6F0-3D70CDC2DAAD}" type="parTrans" cxnId="{FAF50072-79C8-4FA9-A629-C2D7D97EE168}">
      <dgm:prSet/>
      <dgm:spPr/>
      <dgm:t>
        <a:bodyPr/>
        <a:lstStyle/>
        <a:p>
          <a:endParaRPr lang="es-MX"/>
        </a:p>
      </dgm:t>
    </dgm:pt>
    <dgm:pt modelId="{C35E936F-FA8E-4F52-970B-624204898DF7}" type="sibTrans" cxnId="{FAF50072-79C8-4FA9-A629-C2D7D97EE168}">
      <dgm:prSet/>
      <dgm:spPr/>
      <dgm:t>
        <a:bodyPr/>
        <a:lstStyle/>
        <a:p>
          <a:endParaRPr lang="es-MX"/>
        </a:p>
      </dgm:t>
    </dgm:pt>
    <dgm:pt modelId="{D9B72C38-F2BB-4E8F-89D4-8F7327A35AA9}">
      <dgm:prSet phldrT="[Texto]"/>
      <dgm:spPr/>
      <dgm:t>
        <a:bodyPr/>
        <a:lstStyle/>
        <a:p>
          <a:r>
            <a:rPr lang="es-MX" dirty="0" smtClean="0"/>
            <a:t>Estado de orígenes de la tesorería</a:t>
          </a:r>
          <a:endParaRPr lang="es-MX" dirty="0"/>
        </a:p>
      </dgm:t>
    </dgm:pt>
    <dgm:pt modelId="{65A1CA9C-9049-4C2C-B021-B2755EB26920}" type="parTrans" cxnId="{F5ED3EF4-B79C-4940-9D96-26A39DF79518}">
      <dgm:prSet/>
      <dgm:spPr/>
      <dgm:t>
        <a:bodyPr/>
        <a:lstStyle/>
        <a:p>
          <a:endParaRPr lang="es-MX"/>
        </a:p>
      </dgm:t>
    </dgm:pt>
    <dgm:pt modelId="{CF29D028-FBD7-40D4-850C-4C5297D0FA59}" type="sibTrans" cxnId="{F5ED3EF4-B79C-4940-9D96-26A39DF79518}">
      <dgm:prSet/>
      <dgm:spPr/>
      <dgm:t>
        <a:bodyPr/>
        <a:lstStyle/>
        <a:p>
          <a:endParaRPr lang="es-MX"/>
        </a:p>
      </dgm:t>
    </dgm:pt>
    <dgm:pt modelId="{1D723DBB-48BF-4D71-AF74-517AB7F12761}">
      <dgm:prSet phldrT="[Texto]"/>
      <dgm:spPr/>
      <dgm:t>
        <a:bodyPr/>
        <a:lstStyle/>
        <a:p>
          <a:r>
            <a:rPr lang="es-MX" dirty="0" smtClean="0"/>
            <a:t>Total (GAT)</a:t>
          </a:r>
          <a:endParaRPr lang="es-MX" dirty="0"/>
        </a:p>
      </dgm:t>
    </dgm:pt>
    <dgm:pt modelId="{1064FB01-40A6-4B9F-85CE-BF7DB8C60122}" type="parTrans" cxnId="{4B7A76F8-A96C-459C-9E81-BF65274623FD}">
      <dgm:prSet/>
      <dgm:spPr/>
      <dgm:t>
        <a:bodyPr/>
        <a:lstStyle/>
        <a:p>
          <a:endParaRPr lang="es-MX"/>
        </a:p>
      </dgm:t>
    </dgm:pt>
    <dgm:pt modelId="{35A4B250-494E-4B1E-A939-C9FB444E1F7F}" type="sibTrans" cxnId="{4B7A76F8-A96C-459C-9E81-BF65274623FD}">
      <dgm:prSet/>
      <dgm:spPr/>
      <dgm:t>
        <a:bodyPr/>
        <a:lstStyle/>
        <a:p>
          <a:endParaRPr lang="es-MX"/>
        </a:p>
      </dgm:t>
    </dgm:pt>
    <dgm:pt modelId="{8D5ED51C-6AA0-4ADD-9987-D682914248D1}" type="pres">
      <dgm:prSet presAssocID="{BE54BE15-E6C4-44D4-A484-930831712BF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9FB8146-7B51-46E0-82CA-36E25D102995}" type="pres">
      <dgm:prSet presAssocID="{C97DA87A-731B-43AF-8CF0-CC9B016D7276}" presName="composite" presStyleCnt="0"/>
      <dgm:spPr/>
    </dgm:pt>
    <dgm:pt modelId="{D63BA1C0-0FF7-4D27-AB39-16E801AC120E}" type="pres">
      <dgm:prSet presAssocID="{C97DA87A-731B-43AF-8CF0-CC9B016D727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1C0E43-0DF3-4B6F-9146-751E265FAC19}" type="pres">
      <dgm:prSet presAssocID="{C97DA87A-731B-43AF-8CF0-CC9B016D727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925E34-962C-4132-9806-1DCEC1BD5F45}" type="pres">
      <dgm:prSet presAssocID="{C0DCC877-9B4E-48DF-AFBC-6B32D79FA026}" presName="space" presStyleCnt="0"/>
      <dgm:spPr/>
    </dgm:pt>
    <dgm:pt modelId="{43CD5DCD-98A7-4888-A41A-CE7785089A45}" type="pres">
      <dgm:prSet presAssocID="{14F9A95D-98F5-4EC9-B67D-C06D4E16BB99}" presName="composite" presStyleCnt="0"/>
      <dgm:spPr/>
    </dgm:pt>
    <dgm:pt modelId="{14161885-914F-4004-84B5-F696354ED551}" type="pres">
      <dgm:prSet presAssocID="{14F9A95D-98F5-4EC9-B67D-C06D4E16BB9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3EFA07-824D-4DDD-8C59-0A29BC5E9D5D}" type="pres">
      <dgm:prSet presAssocID="{14F9A95D-98F5-4EC9-B67D-C06D4E16BB99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510013-887B-4DE5-98B9-EB9C906223EA}" type="pres">
      <dgm:prSet presAssocID="{D2ABE3B1-E671-418B-84A6-7854699E168E}" presName="space" presStyleCnt="0"/>
      <dgm:spPr/>
    </dgm:pt>
    <dgm:pt modelId="{127FCE45-7E9A-49F5-A707-8D09E11B6B79}" type="pres">
      <dgm:prSet presAssocID="{8C34D48A-5163-46BC-A91D-8C061191C28C}" presName="composite" presStyleCnt="0"/>
      <dgm:spPr/>
    </dgm:pt>
    <dgm:pt modelId="{9F6D1B7C-F559-4ADB-B33C-23B999BF7E44}" type="pres">
      <dgm:prSet presAssocID="{8C34D48A-5163-46BC-A91D-8C061191C28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D861AA-34E2-4BDF-A649-C2FE5E4BD431}" type="pres">
      <dgm:prSet presAssocID="{8C34D48A-5163-46BC-A91D-8C061191C28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0EBDD3B-0FAE-4C33-B689-6C1600044D57}" srcId="{BE54BE15-E6C4-44D4-A484-930831712BF9}" destId="{8C34D48A-5163-46BC-A91D-8C061191C28C}" srcOrd="2" destOrd="0" parTransId="{F1B925F7-996B-435E-9E82-B2AC75A9614D}" sibTransId="{AF9AFF48-C234-40DD-A83A-EA555CE98D08}"/>
    <dgm:cxn modelId="{5B033C13-FE28-4EE3-A281-62F92989229A}" type="presOf" srcId="{5CFDF3B2-2EA6-481C-A114-D270042A7AD5}" destId="{1C1C0E43-0DF3-4B6F-9146-751E265FAC19}" srcOrd="0" destOrd="1" presId="urn:microsoft.com/office/officeart/2005/8/layout/hList1"/>
    <dgm:cxn modelId="{62B0FC9B-424C-4A1D-96DE-6803539385A8}" srcId="{14F9A95D-98F5-4EC9-B67D-C06D4E16BB99}" destId="{C959D1F9-ED2E-4864-AFB1-97A0077F94BD}" srcOrd="0" destOrd="0" parTransId="{4D3DC289-38A6-4B3C-9104-7A8356683444}" sibTransId="{B9E22CD6-088D-42B0-8E26-7FCCD94D08CE}"/>
    <dgm:cxn modelId="{A34968BD-E6AB-487F-A7CA-C136B8D0FF8B}" type="presOf" srcId="{8C34D48A-5163-46BC-A91D-8C061191C28C}" destId="{9F6D1B7C-F559-4ADB-B33C-23B999BF7E44}" srcOrd="0" destOrd="0" presId="urn:microsoft.com/office/officeart/2005/8/layout/hList1"/>
    <dgm:cxn modelId="{41512EA0-EAFF-4E70-A0DE-5E4BE6ED6E7D}" srcId="{C97DA87A-731B-43AF-8CF0-CC9B016D7276}" destId="{5CFDF3B2-2EA6-481C-A114-D270042A7AD5}" srcOrd="1" destOrd="0" parTransId="{E6999B16-412C-4F99-8C1C-5CCF493A3079}" sibTransId="{45B5E526-8308-45F3-99B8-744DE563A5EF}"/>
    <dgm:cxn modelId="{76A0BA4D-F52F-49D3-A36F-44A67AA4C165}" srcId="{BE54BE15-E6C4-44D4-A484-930831712BF9}" destId="{C97DA87A-731B-43AF-8CF0-CC9B016D7276}" srcOrd="0" destOrd="0" parTransId="{50A12523-751D-4D32-A4B8-50F4A23D9D3C}" sibTransId="{C0DCC877-9B4E-48DF-AFBC-6B32D79FA026}"/>
    <dgm:cxn modelId="{609809E1-FBF5-41B9-9DEA-EEB7CCDA3358}" type="presOf" srcId="{C97DA87A-731B-43AF-8CF0-CC9B016D7276}" destId="{D63BA1C0-0FF7-4D27-AB39-16E801AC120E}" srcOrd="0" destOrd="0" presId="urn:microsoft.com/office/officeart/2005/8/layout/hList1"/>
    <dgm:cxn modelId="{F5ED3EF4-B79C-4940-9D96-26A39DF79518}" srcId="{C97DA87A-731B-43AF-8CF0-CC9B016D7276}" destId="{D9B72C38-F2BB-4E8F-89D4-8F7327A35AA9}" srcOrd="2" destOrd="0" parTransId="{65A1CA9C-9049-4C2C-B021-B2755EB26920}" sibTransId="{CF29D028-FBD7-40D4-850C-4C5297D0FA59}"/>
    <dgm:cxn modelId="{E808E465-2991-43B4-95B4-EC926307EC6B}" type="presOf" srcId="{14F9A95D-98F5-4EC9-B67D-C06D4E16BB99}" destId="{14161885-914F-4004-84B5-F696354ED551}" srcOrd="0" destOrd="0" presId="urn:microsoft.com/office/officeart/2005/8/layout/hList1"/>
    <dgm:cxn modelId="{C42D2795-CEBB-489B-9DCB-178EE00AEB01}" type="presOf" srcId="{8FF54CF9-8ECD-4170-A76C-4D0FC54A8ABA}" destId="{44D861AA-34E2-4BDF-A649-C2FE5E4BD431}" srcOrd="0" destOrd="0" presId="urn:microsoft.com/office/officeart/2005/8/layout/hList1"/>
    <dgm:cxn modelId="{329683FB-0DAD-40DB-8DA2-43DE78B595BE}" type="presOf" srcId="{05DAAB88-53C0-4BC2-A0CF-00C75912FE80}" destId="{44D861AA-34E2-4BDF-A649-C2FE5E4BD431}" srcOrd="0" destOrd="1" presId="urn:microsoft.com/office/officeart/2005/8/layout/hList1"/>
    <dgm:cxn modelId="{0BD36E57-127A-440C-A58B-9D515896D834}" type="presOf" srcId="{C959D1F9-ED2E-4864-AFB1-97A0077F94BD}" destId="{E83EFA07-824D-4DDD-8C59-0A29BC5E9D5D}" srcOrd="0" destOrd="0" presId="urn:microsoft.com/office/officeart/2005/8/layout/hList1"/>
    <dgm:cxn modelId="{4E14B5F0-35C5-4D2C-A019-C8EFB362495D}" srcId="{8C34D48A-5163-46BC-A91D-8C061191C28C}" destId="{8FF54CF9-8ECD-4170-A76C-4D0FC54A8ABA}" srcOrd="0" destOrd="0" parTransId="{2D923BEA-E594-49A2-BA6B-5C530BD31689}" sibTransId="{817DF3B2-45AA-419E-B93D-67DB5C0CF45E}"/>
    <dgm:cxn modelId="{9ABADA00-638F-49B0-AD1E-948AE7CBA9E1}" type="presOf" srcId="{B3577BA7-4E1A-4B7F-AA88-8D13BF8AC199}" destId="{E83EFA07-824D-4DDD-8C59-0A29BC5E9D5D}" srcOrd="0" destOrd="1" presId="urn:microsoft.com/office/officeart/2005/8/layout/hList1"/>
    <dgm:cxn modelId="{DD1B4B1A-98F8-4426-A0FD-2B948424E0A1}" type="presOf" srcId="{1D723DBB-48BF-4D71-AF74-517AB7F12761}" destId="{44D861AA-34E2-4BDF-A649-C2FE5E4BD431}" srcOrd="0" destOrd="2" presId="urn:microsoft.com/office/officeart/2005/8/layout/hList1"/>
    <dgm:cxn modelId="{746EADD7-5B24-45BD-A192-7733B70BB7BD}" type="presOf" srcId="{D9B72C38-F2BB-4E8F-89D4-8F7327A35AA9}" destId="{1C1C0E43-0DF3-4B6F-9146-751E265FAC19}" srcOrd="0" destOrd="2" presId="urn:microsoft.com/office/officeart/2005/8/layout/hList1"/>
    <dgm:cxn modelId="{34D90590-A8DD-42D9-A863-6FC811A22610}" srcId="{14F9A95D-98F5-4EC9-B67D-C06D4E16BB99}" destId="{B3577BA7-4E1A-4B7F-AA88-8D13BF8AC199}" srcOrd="1" destOrd="0" parTransId="{DF804523-DF15-4A11-BDBA-552EE3D49E3E}" sibTransId="{752CE4EC-1944-4481-AFEC-84AF181EB02B}"/>
    <dgm:cxn modelId="{4B7A76F8-A96C-459C-9E81-BF65274623FD}" srcId="{8C34D48A-5163-46BC-A91D-8C061191C28C}" destId="{1D723DBB-48BF-4D71-AF74-517AB7F12761}" srcOrd="2" destOrd="0" parTransId="{1064FB01-40A6-4B9F-85CE-BF7DB8C60122}" sibTransId="{35A4B250-494E-4B1E-A939-C9FB444E1F7F}"/>
    <dgm:cxn modelId="{F85E3C7B-35E0-4B1A-BF3E-AB5CA7AD6BE8}" srcId="{BE54BE15-E6C4-44D4-A484-930831712BF9}" destId="{14F9A95D-98F5-4EC9-B67D-C06D4E16BB99}" srcOrd="1" destOrd="0" parTransId="{81BC397C-F122-4D54-B70E-CDA67C5233ED}" sibTransId="{D2ABE3B1-E671-418B-84A6-7854699E168E}"/>
    <dgm:cxn modelId="{1A3888C9-68B6-4832-8577-EA2867132DEA}" srcId="{C97DA87A-731B-43AF-8CF0-CC9B016D7276}" destId="{BC251B2F-C03F-490D-ABD3-D4E388A13164}" srcOrd="0" destOrd="0" parTransId="{F9DC7C26-8ADE-49E9-89C9-481C61132988}" sibTransId="{CE7DD040-8592-4C46-94F6-E609A9A0E1F7}"/>
    <dgm:cxn modelId="{BCA48B01-20DD-4011-A572-65D9B11DD414}" type="presOf" srcId="{BE54BE15-E6C4-44D4-A484-930831712BF9}" destId="{8D5ED51C-6AA0-4ADD-9987-D682914248D1}" srcOrd="0" destOrd="0" presId="urn:microsoft.com/office/officeart/2005/8/layout/hList1"/>
    <dgm:cxn modelId="{62476838-66BB-4DD9-88C2-ACB720A9CF3C}" type="presOf" srcId="{BC251B2F-C03F-490D-ABD3-D4E388A13164}" destId="{1C1C0E43-0DF3-4B6F-9146-751E265FAC19}" srcOrd="0" destOrd="0" presId="urn:microsoft.com/office/officeart/2005/8/layout/hList1"/>
    <dgm:cxn modelId="{FAF50072-79C8-4FA9-A629-C2D7D97EE168}" srcId="{8C34D48A-5163-46BC-A91D-8C061191C28C}" destId="{05DAAB88-53C0-4BC2-A0CF-00C75912FE80}" srcOrd="1" destOrd="0" parTransId="{D82A2EB6-6F00-4858-A6F0-3D70CDC2DAAD}" sibTransId="{C35E936F-FA8E-4F52-970B-624204898DF7}"/>
    <dgm:cxn modelId="{BFEF2550-7050-471D-A5DD-4F4A0B4A157B}" type="presParOf" srcId="{8D5ED51C-6AA0-4ADD-9987-D682914248D1}" destId="{69FB8146-7B51-46E0-82CA-36E25D102995}" srcOrd="0" destOrd="0" presId="urn:microsoft.com/office/officeart/2005/8/layout/hList1"/>
    <dgm:cxn modelId="{7692ED6E-3A62-4B89-A12D-7FC159D55405}" type="presParOf" srcId="{69FB8146-7B51-46E0-82CA-36E25D102995}" destId="{D63BA1C0-0FF7-4D27-AB39-16E801AC120E}" srcOrd="0" destOrd="0" presId="urn:microsoft.com/office/officeart/2005/8/layout/hList1"/>
    <dgm:cxn modelId="{E7D7A214-A620-4144-8906-85F092617DD1}" type="presParOf" srcId="{69FB8146-7B51-46E0-82CA-36E25D102995}" destId="{1C1C0E43-0DF3-4B6F-9146-751E265FAC19}" srcOrd="1" destOrd="0" presId="urn:microsoft.com/office/officeart/2005/8/layout/hList1"/>
    <dgm:cxn modelId="{4C0BF6F1-7A7A-49F4-B295-B73A8A15BCED}" type="presParOf" srcId="{8D5ED51C-6AA0-4ADD-9987-D682914248D1}" destId="{D6925E34-962C-4132-9806-1DCEC1BD5F45}" srcOrd="1" destOrd="0" presId="urn:microsoft.com/office/officeart/2005/8/layout/hList1"/>
    <dgm:cxn modelId="{BDAA5753-4D37-42DA-A704-059E3A79EC7F}" type="presParOf" srcId="{8D5ED51C-6AA0-4ADD-9987-D682914248D1}" destId="{43CD5DCD-98A7-4888-A41A-CE7785089A45}" srcOrd="2" destOrd="0" presId="urn:microsoft.com/office/officeart/2005/8/layout/hList1"/>
    <dgm:cxn modelId="{D9621170-4550-4C83-A1C0-5F581871FEAA}" type="presParOf" srcId="{43CD5DCD-98A7-4888-A41A-CE7785089A45}" destId="{14161885-914F-4004-84B5-F696354ED551}" srcOrd="0" destOrd="0" presId="urn:microsoft.com/office/officeart/2005/8/layout/hList1"/>
    <dgm:cxn modelId="{7CC6CAC5-DD8B-4247-A8BE-744CE2863DF6}" type="presParOf" srcId="{43CD5DCD-98A7-4888-A41A-CE7785089A45}" destId="{E83EFA07-824D-4DDD-8C59-0A29BC5E9D5D}" srcOrd="1" destOrd="0" presId="urn:microsoft.com/office/officeart/2005/8/layout/hList1"/>
    <dgm:cxn modelId="{BE1C030F-8DD7-46DE-B359-A7DF4028C2DA}" type="presParOf" srcId="{8D5ED51C-6AA0-4ADD-9987-D682914248D1}" destId="{1E510013-887B-4DE5-98B9-EB9C906223EA}" srcOrd="3" destOrd="0" presId="urn:microsoft.com/office/officeart/2005/8/layout/hList1"/>
    <dgm:cxn modelId="{5EA62DEA-F806-4688-8194-5D6EB8B226AD}" type="presParOf" srcId="{8D5ED51C-6AA0-4ADD-9987-D682914248D1}" destId="{127FCE45-7E9A-49F5-A707-8D09E11B6B79}" srcOrd="4" destOrd="0" presId="urn:microsoft.com/office/officeart/2005/8/layout/hList1"/>
    <dgm:cxn modelId="{06506A2E-7547-4947-8211-26ABA82685FD}" type="presParOf" srcId="{127FCE45-7E9A-49F5-A707-8D09E11B6B79}" destId="{9F6D1B7C-F559-4ADB-B33C-23B999BF7E44}" srcOrd="0" destOrd="0" presId="urn:microsoft.com/office/officeart/2005/8/layout/hList1"/>
    <dgm:cxn modelId="{A485D6F8-4D53-4CC7-8675-6D75B6D47FBB}" type="presParOf" srcId="{127FCE45-7E9A-49F5-A707-8D09E11B6B79}" destId="{44D861AA-34E2-4BDF-A649-C2FE5E4BD43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3D09FEC-5433-4AA2-85CE-516AB7CB6AC6}" type="doc">
      <dgm:prSet loTypeId="urn:microsoft.com/office/officeart/2005/8/layout/process4" loCatId="list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29D387A1-418F-4E0E-A1C2-2F1EFB074E8A}">
      <dgm:prSet phldrT="[Texto]"/>
      <dgm:spPr/>
      <dgm:t>
        <a:bodyPr/>
        <a:lstStyle/>
        <a:p>
          <a:r>
            <a:rPr lang="es-MX" dirty="0" smtClean="0"/>
            <a:t>3. Planear la producción.</a:t>
          </a:r>
          <a:endParaRPr lang="es-MX" dirty="0"/>
        </a:p>
      </dgm:t>
    </dgm:pt>
    <dgm:pt modelId="{F4D46F79-2FC6-4AA2-A276-955174329B42}" type="parTrans" cxnId="{AD852836-A6D0-4A5F-ADB0-791ADF559794}">
      <dgm:prSet/>
      <dgm:spPr/>
      <dgm:t>
        <a:bodyPr/>
        <a:lstStyle/>
        <a:p>
          <a:endParaRPr lang="es-MX"/>
        </a:p>
      </dgm:t>
    </dgm:pt>
    <dgm:pt modelId="{D2B9A254-15EC-463A-AB01-3CDE9E125B7F}" type="sibTrans" cxnId="{AD852836-A6D0-4A5F-ADB0-791ADF559794}">
      <dgm:prSet/>
      <dgm:spPr/>
      <dgm:t>
        <a:bodyPr/>
        <a:lstStyle/>
        <a:p>
          <a:endParaRPr lang="es-MX"/>
        </a:p>
      </dgm:t>
    </dgm:pt>
    <dgm:pt modelId="{6F222A76-DEEB-4985-8665-8005FC160262}">
      <dgm:prSet phldrT="[Texto]"/>
      <dgm:spPr/>
      <dgm:t>
        <a:bodyPr/>
        <a:lstStyle/>
        <a:p>
          <a:r>
            <a:rPr lang="es-MX" dirty="0" smtClean="0"/>
            <a:t>4. Planear las ventas.</a:t>
          </a:r>
          <a:endParaRPr lang="es-MX" dirty="0"/>
        </a:p>
      </dgm:t>
    </dgm:pt>
    <dgm:pt modelId="{C90C0CB0-F105-44C5-B86E-C6F3BBAB1151}" type="parTrans" cxnId="{A517254B-E6ED-49E9-8378-E87667539DED}">
      <dgm:prSet/>
      <dgm:spPr/>
      <dgm:t>
        <a:bodyPr/>
        <a:lstStyle/>
        <a:p>
          <a:endParaRPr lang="es-MX"/>
        </a:p>
      </dgm:t>
    </dgm:pt>
    <dgm:pt modelId="{EC733DBE-CFAC-435B-A7B7-D96BBC3D8FDF}" type="sibTrans" cxnId="{A517254B-E6ED-49E9-8378-E87667539DED}">
      <dgm:prSet/>
      <dgm:spPr/>
      <dgm:t>
        <a:bodyPr/>
        <a:lstStyle/>
        <a:p>
          <a:endParaRPr lang="es-MX"/>
        </a:p>
      </dgm:t>
    </dgm:pt>
    <dgm:pt modelId="{539B86C1-D382-4CB0-B506-7E15FCD329BA}">
      <dgm:prSet phldrT="[Texto]"/>
      <dgm:spPr/>
      <dgm:t>
        <a:bodyPr/>
        <a:lstStyle/>
        <a:p>
          <a:r>
            <a:rPr lang="es-MX" dirty="0" smtClean="0"/>
            <a:t>5. Planear resultados antes y después de ISR y PTU.</a:t>
          </a:r>
          <a:endParaRPr lang="es-MX" dirty="0"/>
        </a:p>
      </dgm:t>
    </dgm:pt>
    <dgm:pt modelId="{6B45C8D6-79CA-4D1B-A4E7-699D17236E9B}" type="parTrans" cxnId="{67D9190C-3DB2-4537-BB8D-36238507001D}">
      <dgm:prSet/>
      <dgm:spPr/>
      <dgm:t>
        <a:bodyPr/>
        <a:lstStyle/>
        <a:p>
          <a:endParaRPr lang="es-MX"/>
        </a:p>
      </dgm:t>
    </dgm:pt>
    <dgm:pt modelId="{609B1D20-82B1-4C4E-A607-6122C8D7BF4A}" type="sibTrans" cxnId="{67D9190C-3DB2-4537-BB8D-36238507001D}">
      <dgm:prSet/>
      <dgm:spPr/>
      <dgm:t>
        <a:bodyPr/>
        <a:lstStyle/>
        <a:p>
          <a:endParaRPr lang="es-MX"/>
        </a:p>
      </dgm:t>
    </dgm:pt>
    <dgm:pt modelId="{86C35438-FE3F-41C4-A877-4ED9BEB5A001}">
      <dgm:prSet phldrT="[Texto]"/>
      <dgm:spPr/>
      <dgm:t>
        <a:bodyPr/>
        <a:lstStyle/>
        <a:p>
          <a:r>
            <a:rPr lang="es-MX" dirty="0" smtClean="0"/>
            <a:t>7. Tomar decisiones.</a:t>
          </a:r>
        </a:p>
      </dgm:t>
    </dgm:pt>
    <dgm:pt modelId="{C5E5D256-8C43-46CF-905F-266018B24FBF}" type="parTrans" cxnId="{E8BD113A-A36A-4625-B26B-A02C5957FAF7}">
      <dgm:prSet/>
      <dgm:spPr/>
      <dgm:t>
        <a:bodyPr/>
        <a:lstStyle/>
        <a:p>
          <a:endParaRPr lang="es-MX"/>
        </a:p>
      </dgm:t>
    </dgm:pt>
    <dgm:pt modelId="{6FB6AE99-F524-4905-92FC-89B01048A0E1}" type="sibTrans" cxnId="{E8BD113A-A36A-4625-B26B-A02C5957FAF7}">
      <dgm:prSet/>
      <dgm:spPr/>
      <dgm:t>
        <a:bodyPr/>
        <a:lstStyle/>
        <a:p>
          <a:endParaRPr lang="es-MX"/>
        </a:p>
      </dgm:t>
    </dgm:pt>
    <dgm:pt modelId="{DAB26ABA-7447-4127-BAD8-1920F33CFB36}">
      <dgm:prSet phldrT="[Texto]"/>
      <dgm:spPr/>
      <dgm:t>
        <a:bodyPr/>
        <a:lstStyle/>
        <a:p>
          <a:r>
            <a:rPr lang="es-MX" dirty="0" smtClean="0"/>
            <a:t>6. Controlar costos</a:t>
          </a:r>
          <a:endParaRPr lang="es-MX" dirty="0"/>
        </a:p>
      </dgm:t>
    </dgm:pt>
    <dgm:pt modelId="{19B3A211-5BB0-4C7D-B27E-40C5B41D1B10}" type="parTrans" cxnId="{FD71D72B-2F5D-4B49-A227-3B3C88000FCA}">
      <dgm:prSet/>
      <dgm:spPr/>
      <dgm:t>
        <a:bodyPr/>
        <a:lstStyle/>
        <a:p>
          <a:endParaRPr lang="es-MX"/>
        </a:p>
      </dgm:t>
    </dgm:pt>
    <dgm:pt modelId="{9A3D194F-A443-4171-9C1F-864902395A8E}" type="sibTrans" cxnId="{FD71D72B-2F5D-4B49-A227-3B3C88000FCA}">
      <dgm:prSet/>
      <dgm:spPr/>
      <dgm:t>
        <a:bodyPr/>
        <a:lstStyle/>
        <a:p>
          <a:endParaRPr lang="es-MX"/>
        </a:p>
      </dgm:t>
    </dgm:pt>
    <dgm:pt modelId="{A0C90A26-1A99-4DB0-AEDD-956395F45290}">
      <dgm:prSet phldrT="[Texto]"/>
      <dgm:spPr/>
      <dgm:t>
        <a:bodyPr/>
        <a:lstStyle/>
        <a:p>
          <a:r>
            <a:rPr lang="es-MX" dirty="0" smtClean="0"/>
            <a:t>1. Determinar el nivel de operaciones necesario para cubrir los costos relativos a esta.</a:t>
          </a:r>
          <a:endParaRPr lang="es-MX" dirty="0"/>
        </a:p>
      </dgm:t>
    </dgm:pt>
    <dgm:pt modelId="{BCC6AD30-49CD-4778-B2D1-905EFE1CEBFB}" type="parTrans" cxnId="{B2F26497-9442-45A4-8D67-C52ACA8B9E48}">
      <dgm:prSet/>
      <dgm:spPr/>
      <dgm:t>
        <a:bodyPr/>
        <a:lstStyle/>
        <a:p>
          <a:endParaRPr lang="es-MX"/>
        </a:p>
      </dgm:t>
    </dgm:pt>
    <dgm:pt modelId="{97B5E1F7-67D8-4EA5-925D-EBEA7E1E8EE7}" type="sibTrans" cxnId="{B2F26497-9442-45A4-8D67-C52ACA8B9E48}">
      <dgm:prSet/>
      <dgm:spPr/>
      <dgm:t>
        <a:bodyPr/>
        <a:lstStyle/>
        <a:p>
          <a:endParaRPr lang="es-MX"/>
        </a:p>
      </dgm:t>
    </dgm:pt>
    <dgm:pt modelId="{12249CFD-E446-4EC4-9DFB-7A136764A16F}">
      <dgm:prSet phldrT="[Texto]"/>
      <dgm:spPr/>
      <dgm:t>
        <a:bodyPr/>
        <a:lstStyle/>
        <a:p>
          <a:r>
            <a:rPr lang="es-MX" dirty="0" smtClean="0"/>
            <a:t>2. Evaluar la rentabilidad de los diversos niveles de producción y ventas.</a:t>
          </a:r>
          <a:endParaRPr lang="es-MX" dirty="0"/>
        </a:p>
      </dgm:t>
    </dgm:pt>
    <dgm:pt modelId="{3C77EF9A-22BC-40AE-B6E8-275527FF5DCB}" type="parTrans" cxnId="{BC60FAF4-7029-4EDC-9C25-6BA6DBA0D14B}">
      <dgm:prSet/>
      <dgm:spPr/>
      <dgm:t>
        <a:bodyPr/>
        <a:lstStyle/>
        <a:p>
          <a:endParaRPr lang="es-MX"/>
        </a:p>
      </dgm:t>
    </dgm:pt>
    <dgm:pt modelId="{133D568E-5656-4CD7-8210-46EBEFD8CA5F}" type="sibTrans" cxnId="{BC60FAF4-7029-4EDC-9C25-6BA6DBA0D14B}">
      <dgm:prSet/>
      <dgm:spPr/>
      <dgm:t>
        <a:bodyPr/>
        <a:lstStyle/>
        <a:p>
          <a:endParaRPr lang="es-MX"/>
        </a:p>
      </dgm:t>
    </dgm:pt>
    <dgm:pt modelId="{8EF0F8AB-9CC4-4819-AF37-E0CD0C9A866A}" type="pres">
      <dgm:prSet presAssocID="{13D09FEC-5433-4AA2-85CE-516AB7CB6AC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36F2A62-56AB-421E-9ED7-0B0EEDEB1EFB}" type="pres">
      <dgm:prSet presAssocID="{86C35438-FE3F-41C4-A877-4ED9BEB5A001}" presName="boxAndChildren" presStyleCnt="0"/>
      <dgm:spPr/>
    </dgm:pt>
    <dgm:pt modelId="{7157AF2F-2D6A-403B-AA11-7F01B430CD52}" type="pres">
      <dgm:prSet presAssocID="{86C35438-FE3F-41C4-A877-4ED9BEB5A001}" presName="parentTextBox" presStyleLbl="node1" presStyleIdx="0" presStyleCnt="7"/>
      <dgm:spPr/>
      <dgm:t>
        <a:bodyPr/>
        <a:lstStyle/>
        <a:p>
          <a:endParaRPr lang="es-MX"/>
        </a:p>
      </dgm:t>
    </dgm:pt>
    <dgm:pt modelId="{0D5CBD8D-6B36-472E-A62A-3D8FC8520760}" type="pres">
      <dgm:prSet presAssocID="{9A3D194F-A443-4171-9C1F-864902395A8E}" presName="sp" presStyleCnt="0"/>
      <dgm:spPr/>
    </dgm:pt>
    <dgm:pt modelId="{1CCADA23-0479-47FA-BC32-0B04EAE47386}" type="pres">
      <dgm:prSet presAssocID="{DAB26ABA-7447-4127-BAD8-1920F33CFB36}" presName="arrowAndChildren" presStyleCnt="0"/>
      <dgm:spPr/>
    </dgm:pt>
    <dgm:pt modelId="{8F79EB1F-37B8-4BFF-974B-703E932377CF}" type="pres">
      <dgm:prSet presAssocID="{DAB26ABA-7447-4127-BAD8-1920F33CFB36}" presName="parentTextArrow" presStyleLbl="node1" presStyleIdx="1" presStyleCnt="7"/>
      <dgm:spPr/>
      <dgm:t>
        <a:bodyPr/>
        <a:lstStyle/>
        <a:p>
          <a:endParaRPr lang="es-MX"/>
        </a:p>
      </dgm:t>
    </dgm:pt>
    <dgm:pt modelId="{3974FB3A-6EB7-42F1-B38D-64D1883FC221}" type="pres">
      <dgm:prSet presAssocID="{609B1D20-82B1-4C4E-A607-6122C8D7BF4A}" presName="sp" presStyleCnt="0"/>
      <dgm:spPr/>
    </dgm:pt>
    <dgm:pt modelId="{8068D67C-84A2-45F1-A8E3-7EC52B270F6D}" type="pres">
      <dgm:prSet presAssocID="{539B86C1-D382-4CB0-B506-7E15FCD329BA}" presName="arrowAndChildren" presStyleCnt="0"/>
      <dgm:spPr/>
    </dgm:pt>
    <dgm:pt modelId="{310E02D4-994A-4B29-B09E-076EB0D6390F}" type="pres">
      <dgm:prSet presAssocID="{539B86C1-D382-4CB0-B506-7E15FCD329BA}" presName="parentTextArrow" presStyleLbl="node1" presStyleIdx="2" presStyleCnt="7"/>
      <dgm:spPr/>
      <dgm:t>
        <a:bodyPr/>
        <a:lstStyle/>
        <a:p>
          <a:endParaRPr lang="es-MX"/>
        </a:p>
      </dgm:t>
    </dgm:pt>
    <dgm:pt modelId="{8B138947-8BC0-457E-B728-71FE80B14CDA}" type="pres">
      <dgm:prSet presAssocID="{EC733DBE-CFAC-435B-A7B7-D96BBC3D8FDF}" presName="sp" presStyleCnt="0"/>
      <dgm:spPr/>
    </dgm:pt>
    <dgm:pt modelId="{71BA3BC7-18C8-46D3-AC06-6A6FA0B0FF08}" type="pres">
      <dgm:prSet presAssocID="{6F222A76-DEEB-4985-8665-8005FC160262}" presName="arrowAndChildren" presStyleCnt="0"/>
      <dgm:spPr/>
    </dgm:pt>
    <dgm:pt modelId="{9EDAA204-B4CA-4888-81C7-FD6883BF91F2}" type="pres">
      <dgm:prSet presAssocID="{6F222A76-DEEB-4985-8665-8005FC160262}" presName="parentTextArrow" presStyleLbl="node1" presStyleIdx="3" presStyleCnt="7"/>
      <dgm:spPr/>
      <dgm:t>
        <a:bodyPr/>
        <a:lstStyle/>
        <a:p>
          <a:endParaRPr lang="es-MX"/>
        </a:p>
      </dgm:t>
    </dgm:pt>
    <dgm:pt modelId="{E5C5795A-2AFD-44A5-9D37-59FC43F7E6F7}" type="pres">
      <dgm:prSet presAssocID="{D2B9A254-15EC-463A-AB01-3CDE9E125B7F}" presName="sp" presStyleCnt="0"/>
      <dgm:spPr/>
    </dgm:pt>
    <dgm:pt modelId="{654BC180-FED9-455D-8E14-6C0D54725C39}" type="pres">
      <dgm:prSet presAssocID="{29D387A1-418F-4E0E-A1C2-2F1EFB074E8A}" presName="arrowAndChildren" presStyleCnt="0"/>
      <dgm:spPr/>
    </dgm:pt>
    <dgm:pt modelId="{6F961428-DFC7-4770-ABEF-0F78F98AF4C3}" type="pres">
      <dgm:prSet presAssocID="{29D387A1-418F-4E0E-A1C2-2F1EFB074E8A}" presName="parentTextArrow" presStyleLbl="node1" presStyleIdx="4" presStyleCnt="7"/>
      <dgm:spPr/>
      <dgm:t>
        <a:bodyPr/>
        <a:lstStyle/>
        <a:p>
          <a:endParaRPr lang="es-MX"/>
        </a:p>
      </dgm:t>
    </dgm:pt>
    <dgm:pt modelId="{BBA16C99-418A-4D1B-9A7E-2307699716FE}" type="pres">
      <dgm:prSet presAssocID="{133D568E-5656-4CD7-8210-46EBEFD8CA5F}" presName="sp" presStyleCnt="0"/>
      <dgm:spPr/>
    </dgm:pt>
    <dgm:pt modelId="{D3BFDCCF-CC23-404D-83DE-30880064F7A7}" type="pres">
      <dgm:prSet presAssocID="{12249CFD-E446-4EC4-9DFB-7A136764A16F}" presName="arrowAndChildren" presStyleCnt="0"/>
      <dgm:spPr/>
    </dgm:pt>
    <dgm:pt modelId="{6C58E637-556B-495A-94AF-E88A45731048}" type="pres">
      <dgm:prSet presAssocID="{12249CFD-E446-4EC4-9DFB-7A136764A16F}" presName="parentTextArrow" presStyleLbl="node1" presStyleIdx="5" presStyleCnt="7"/>
      <dgm:spPr/>
      <dgm:t>
        <a:bodyPr/>
        <a:lstStyle/>
        <a:p>
          <a:endParaRPr lang="es-MX"/>
        </a:p>
      </dgm:t>
    </dgm:pt>
    <dgm:pt modelId="{44407988-3E1C-441E-823D-CA30620D860A}" type="pres">
      <dgm:prSet presAssocID="{97B5E1F7-67D8-4EA5-925D-EBEA7E1E8EE7}" presName="sp" presStyleCnt="0"/>
      <dgm:spPr/>
    </dgm:pt>
    <dgm:pt modelId="{F1FBFCEB-8F29-43C4-A65C-E31DCA59B7ED}" type="pres">
      <dgm:prSet presAssocID="{A0C90A26-1A99-4DB0-AEDD-956395F45290}" presName="arrowAndChildren" presStyleCnt="0"/>
      <dgm:spPr/>
    </dgm:pt>
    <dgm:pt modelId="{4EBC0FCB-9329-43BB-8BCE-C4AC43247E0D}" type="pres">
      <dgm:prSet presAssocID="{A0C90A26-1A99-4DB0-AEDD-956395F45290}" presName="parentTextArrow" presStyleLbl="node1" presStyleIdx="6" presStyleCnt="7"/>
      <dgm:spPr/>
      <dgm:t>
        <a:bodyPr/>
        <a:lstStyle/>
        <a:p>
          <a:endParaRPr lang="es-MX"/>
        </a:p>
      </dgm:t>
    </dgm:pt>
  </dgm:ptLst>
  <dgm:cxnLst>
    <dgm:cxn modelId="{FD71D72B-2F5D-4B49-A227-3B3C88000FCA}" srcId="{13D09FEC-5433-4AA2-85CE-516AB7CB6AC6}" destId="{DAB26ABA-7447-4127-BAD8-1920F33CFB36}" srcOrd="5" destOrd="0" parTransId="{19B3A211-5BB0-4C7D-B27E-40C5B41D1B10}" sibTransId="{9A3D194F-A443-4171-9C1F-864902395A8E}"/>
    <dgm:cxn modelId="{9C4F1FEF-8DC7-40D4-B0A7-11E9ED316B99}" type="presOf" srcId="{DAB26ABA-7447-4127-BAD8-1920F33CFB36}" destId="{8F79EB1F-37B8-4BFF-974B-703E932377CF}" srcOrd="0" destOrd="0" presId="urn:microsoft.com/office/officeart/2005/8/layout/process4"/>
    <dgm:cxn modelId="{F2462F67-BE2A-4ABB-91B2-3962CB907D36}" type="presOf" srcId="{29D387A1-418F-4E0E-A1C2-2F1EFB074E8A}" destId="{6F961428-DFC7-4770-ABEF-0F78F98AF4C3}" srcOrd="0" destOrd="0" presId="urn:microsoft.com/office/officeart/2005/8/layout/process4"/>
    <dgm:cxn modelId="{D6F5D4EA-7C79-42C4-8589-193FEE2CA4A9}" type="presOf" srcId="{A0C90A26-1A99-4DB0-AEDD-956395F45290}" destId="{4EBC0FCB-9329-43BB-8BCE-C4AC43247E0D}" srcOrd="0" destOrd="0" presId="urn:microsoft.com/office/officeart/2005/8/layout/process4"/>
    <dgm:cxn modelId="{9C84223C-A857-44A1-98E0-87DEF40FA47F}" type="presOf" srcId="{12249CFD-E446-4EC4-9DFB-7A136764A16F}" destId="{6C58E637-556B-495A-94AF-E88A45731048}" srcOrd="0" destOrd="0" presId="urn:microsoft.com/office/officeart/2005/8/layout/process4"/>
    <dgm:cxn modelId="{B2F26497-9442-45A4-8D67-C52ACA8B9E48}" srcId="{13D09FEC-5433-4AA2-85CE-516AB7CB6AC6}" destId="{A0C90A26-1A99-4DB0-AEDD-956395F45290}" srcOrd="0" destOrd="0" parTransId="{BCC6AD30-49CD-4778-B2D1-905EFE1CEBFB}" sibTransId="{97B5E1F7-67D8-4EA5-925D-EBEA7E1E8EE7}"/>
    <dgm:cxn modelId="{963EB138-1440-471A-8EE7-32726188652A}" type="presOf" srcId="{86C35438-FE3F-41C4-A877-4ED9BEB5A001}" destId="{7157AF2F-2D6A-403B-AA11-7F01B430CD52}" srcOrd="0" destOrd="0" presId="urn:microsoft.com/office/officeart/2005/8/layout/process4"/>
    <dgm:cxn modelId="{DEA1D1F4-1C34-4C28-BA80-06AD32B0264A}" type="presOf" srcId="{539B86C1-D382-4CB0-B506-7E15FCD329BA}" destId="{310E02D4-994A-4B29-B09E-076EB0D6390F}" srcOrd="0" destOrd="0" presId="urn:microsoft.com/office/officeart/2005/8/layout/process4"/>
    <dgm:cxn modelId="{518CB239-6245-4206-816F-73656C88135D}" type="presOf" srcId="{6F222A76-DEEB-4985-8665-8005FC160262}" destId="{9EDAA204-B4CA-4888-81C7-FD6883BF91F2}" srcOrd="0" destOrd="0" presId="urn:microsoft.com/office/officeart/2005/8/layout/process4"/>
    <dgm:cxn modelId="{A517254B-E6ED-49E9-8378-E87667539DED}" srcId="{13D09FEC-5433-4AA2-85CE-516AB7CB6AC6}" destId="{6F222A76-DEEB-4985-8665-8005FC160262}" srcOrd="3" destOrd="0" parTransId="{C90C0CB0-F105-44C5-B86E-C6F3BBAB1151}" sibTransId="{EC733DBE-CFAC-435B-A7B7-D96BBC3D8FDF}"/>
    <dgm:cxn modelId="{67D9190C-3DB2-4537-BB8D-36238507001D}" srcId="{13D09FEC-5433-4AA2-85CE-516AB7CB6AC6}" destId="{539B86C1-D382-4CB0-B506-7E15FCD329BA}" srcOrd="4" destOrd="0" parTransId="{6B45C8D6-79CA-4D1B-A4E7-699D17236E9B}" sibTransId="{609B1D20-82B1-4C4E-A607-6122C8D7BF4A}"/>
    <dgm:cxn modelId="{680A5414-ABCE-4C11-80EC-FC10F8F3A150}" type="presOf" srcId="{13D09FEC-5433-4AA2-85CE-516AB7CB6AC6}" destId="{8EF0F8AB-9CC4-4819-AF37-E0CD0C9A866A}" srcOrd="0" destOrd="0" presId="urn:microsoft.com/office/officeart/2005/8/layout/process4"/>
    <dgm:cxn modelId="{AD852836-A6D0-4A5F-ADB0-791ADF559794}" srcId="{13D09FEC-5433-4AA2-85CE-516AB7CB6AC6}" destId="{29D387A1-418F-4E0E-A1C2-2F1EFB074E8A}" srcOrd="2" destOrd="0" parTransId="{F4D46F79-2FC6-4AA2-A276-955174329B42}" sibTransId="{D2B9A254-15EC-463A-AB01-3CDE9E125B7F}"/>
    <dgm:cxn modelId="{E8BD113A-A36A-4625-B26B-A02C5957FAF7}" srcId="{13D09FEC-5433-4AA2-85CE-516AB7CB6AC6}" destId="{86C35438-FE3F-41C4-A877-4ED9BEB5A001}" srcOrd="6" destOrd="0" parTransId="{C5E5D256-8C43-46CF-905F-266018B24FBF}" sibTransId="{6FB6AE99-F524-4905-92FC-89B01048A0E1}"/>
    <dgm:cxn modelId="{BC60FAF4-7029-4EDC-9C25-6BA6DBA0D14B}" srcId="{13D09FEC-5433-4AA2-85CE-516AB7CB6AC6}" destId="{12249CFD-E446-4EC4-9DFB-7A136764A16F}" srcOrd="1" destOrd="0" parTransId="{3C77EF9A-22BC-40AE-B6E8-275527FF5DCB}" sibTransId="{133D568E-5656-4CD7-8210-46EBEFD8CA5F}"/>
    <dgm:cxn modelId="{2D6984AC-7002-4E17-A173-AE8CA41699B1}" type="presParOf" srcId="{8EF0F8AB-9CC4-4819-AF37-E0CD0C9A866A}" destId="{536F2A62-56AB-421E-9ED7-0B0EEDEB1EFB}" srcOrd="0" destOrd="0" presId="urn:microsoft.com/office/officeart/2005/8/layout/process4"/>
    <dgm:cxn modelId="{671AC258-407A-40CE-8463-D8BD2F286421}" type="presParOf" srcId="{536F2A62-56AB-421E-9ED7-0B0EEDEB1EFB}" destId="{7157AF2F-2D6A-403B-AA11-7F01B430CD52}" srcOrd="0" destOrd="0" presId="urn:microsoft.com/office/officeart/2005/8/layout/process4"/>
    <dgm:cxn modelId="{4A1A8CAC-3B61-4C7D-9003-2EE89EF921AE}" type="presParOf" srcId="{8EF0F8AB-9CC4-4819-AF37-E0CD0C9A866A}" destId="{0D5CBD8D-6B36-472E-A62A-3D8FC8520760}" srcOrd="1" destOrd="0" presId="urn:microsoft.com/office/officeart/2005/8/layout/process4"/>
    <dgm:cxn modelId="{015AEE96-F880-4ECC-934E-D228A301634E}" type="presParOf" srcId="{8EF0F8AB-9CC4-4819-AF37-E0CD0C9A866A}" destId="{1CCADA23-0479-47FA-BC32-0B04EAE47386}" srcOrd="2" destOrd="0" presId="urn:microsoft.com/office/officeart/2005/8/layout/process4"/>
    <dgm:cxn modelId="{B00C8BE9-B28D-4521-8269-295E90362900}" type="presParOf" srcId="{1CCADA23-0479-47FA-BC32-0B04EAE47386}" destId="{8F79EB1F-37B8-4BFF-974B-703E932377CF}" srcOrd="0" destOrd="0" presId="urn:microsoft.com/office/officeart/2005/8/layout/process4"/>
    <dgm:cxn modelId="{5CF99E6D-E440-4B70-B08C-B4E9B03DF610}" type="presParOf" srcId="{8EF0F8AB-9CC4-4819-AF37-E0CD0C9A866A}" destId="{3974FB3A-6EB7-42F1-B38D-64D1883FC221}" srcOrd="3" destOrd="0" presId="urn:microsoft.com/office/officeart/2005/8/layout/process4"/>
    <dgm:cxn modelId="{4EF7502B-C719-491D-92DB-DED1CE8134E2}" type="presParOf" srcId="{8EF0F8AB-9CC4-4819-AF37-E0CD0C9A866A}" destId="{8068D67C-84A2-45F1-A8E3-7EC52B270F6D}" srcOrd="4" destOrd="0" presId="urn:microsoft.com/office/officeart/2005/8/layout/process4"/>
    <dgm:cxn modelId="{55FDD61D-C2E9-41FC-ABA5-6635F076F881}" type="presParOf" srcId="{8068D67C-84A2-45F1-A8E3-7EC52B270F6D}" destId="{310E02D4-994A-4B29-B09E-076EB0D6390F}" srcOrd="0" destOrd="0" presId="urn:microsoft.com/office/officeart/2005/8/layout/process4"/>
    <dgm:cxn modelId="{C4D76801-FBA2-4399-ACEB-2B966CA68754}" type="presParOf" srcId="{8EF0F8AB-9CC4-4819-AF37-E0CD0C9A866A}" destId="{8B138947-8BC0-457E-B728-71FE80B14CDA}" srcOrd="5" destOrd="0" presId="urn:microsoft.com/office/officeart/2005/8/layout/process4"/>
    <dgm:cxn modelId="{C01E475A-6571-45FE-B498-27FFF0746477}" type="presParOf" srcId="{8EF0F8AB-9CC4-4819-AF37-E0CD0C9A866A}" destId="{71BA3BC7-18C8-46D3-AC06-6A6FA0B0FF08}" srcOrd="6" destOrd="0" presId="urn:microsoft.com/office/officeart/2005/8/layout/process4"/>
    <dgm:cxn modelId="{C2EEE21D-2A38-453E-AB3A-884E607060B9}" type="presParOf" srcId="{71BA3BC7-18C8-46D3-AC06-6A6FA0B0FF08}" destId="{9EDAA204-B4CA-4888-81C7-FD6883BF91F2}" srcOrd="0" destOrd="0" presId="urn:microsoft.com/office/officeart/2005/8/layout/process4"/>
    <dgm:cxn modelId="{725B937F-F4C7-4909-AB02-CE06669E64C9}" type="presParOf" srcId="{8EF0F8AB-9CC4-4819-AF37-E0CD0C9A866A}" destId="{E5C5795A-2AFD-44A5-9D37-59FC43F7E6F7}" srcOrd="7" destOrd="0" presId="urn:microsoft.com/office/officeart/2005/8/layout/process4"/>
    <dgm:cxn modelId="{30E5516A-005F-4188-BA8C-15B8EC15D7E1}" type="presParOf" srcId="{8EF0F8AB-9CC4-4819-AF37-E0CD0C9A866A}" destId="{654BC180-FED9-455D-8E14-6C0D54725C39}" srcOrd="8" destOrd="0" presId="urn:microsoft.com/office/officeart/2005/8/layout/process4"/>
    <dgm:cxn modelId="{E20B80AC-FCC8-4FF0-8AEE-9190A9848F28}" type="presParOf" srcId="{654BC180-FED9-455D-8E14-6C0D54725C39}" destId="{6F961428-DFC7-4770-ABEF-0F78F98AF4C3}" srcOrd="0" destOrd="0" presId="urn:microsoft.com/office/officeart/2005/8/layout/process4"/>
    <dgm:cxn modelId="{02599674-7B3E-4D46-BD11-1DD435E872E1}" type="presParOf" srcId="{8EF0F8AB-9CC4-4819-AF37-E0CD0C9A866A}" destId="{BBA16C99-418A-4D1B-9A7E-2307699716FE}" srcOrd="9" destOrd="0" presId="urn:microsoft.com/office/officeart/2005/8/layout/process4"/>
    <dgm:cxn modelId="{D2935CC5-638D-49B6-B051-40ED9EC5EBA2}" type="presParOf" srcId="{8EF0F8AB-9CC4-4819-AF37-E0CD0C9A866A}" destId="{D3BFDCCF-CC23-404D-83DE-30880064F7A7}" srcOrd="10" destOrd="0" presId="urn:microsoft.com/office/officeart/2005/8/layout/process4"/>
    <dgm:cxn modelId="{CD516FE5-7A80-418E-8DE7-A221A92DF9A8}" type="presParOf" srcId="{D3BFDCCF-CC23-404D-83DE-30880064F7A7}" destId="{6C58E637-556B-495A-94AF-E88A45731048}" srcOrd="0" destOrd="0" presId="urn:microsoft.com/office/officeart/2005/8/layout/process4"/>
    <dgm:cxn modelId="{D736A5A7-BD6C-44E2-A798-77F5BD77B36F}" type="presParOf" srcId="{8EF0F8AB-9CC4-4819-AF37-E0CD0C9A866A}" destId="{44407988-3E1C-441E-823D-CA30620D860A}" srcOrd="11" destOrd="0" presId="urn:microsoft.com/office/officeart/2005/8/layout/process4"/>
    <dgm:cxn modelId="{FBF37477-61A5-4178-8073-4F6D1349B53D}" type="presParOf" srcId="{8EF0F8AB-9CC4-4819-AF37-E0CD0C9A866A}" destId="{F1FBFCEB-8F29-43C4-A65C-E31DCA59B7ED}" srcOrd="12" destOrd="0" presId="urn:microsoft.com/office/officeart/2005/8/layout/process4"/>
    <dgm:cxn modelId="{5E37E3B9-D9AD-4332-87DE-48D0B25A3271}" type="presParOf" srcId="{F1FBFCEB-8F29-43C4-A65C-E31DCA59B7ED}" destId="{4EBC0FCB-9329-43BB-8BCE-C4AC43247E0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BFEFA8D-7DE5-48A7-BA1A-F6309C816D21}" type="doc">
      <dgm:prSet loTypeId="urn:microsoft.com/office/officeart/2005/8/layout/arrow4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67A1F07-8066-4381-9E23-586E7D8E8BA8}">
      <dgm:prSet phldrT="[Texto]"/>
      <dgm:spPr/>
      <dgm:t>
        <a:bodyPr/>
        <a:lstStyle/>
        <a:p>
          <a:r>
            <a:rPr lang="es-MX" dirty="0" smtClean="0"/>
            <a:t>Es el punto de equilibrio que se calcula considerando solamente los ingresos y costos tanto fijos como variables que cumplen el requisito de ser “derogables”.</a:t>
          </a:r>
          <a:endParaRPr lang="es-MX" dirty="0"/>
        </a:p>
      </dgm:t>
    </dgm:pt>
    <dgm:pt modelId="{E0B34B9A-5E84-4DEE-BC78-2AD22D6B31FF}" type="parTrans" cxnId="{9F9C2355-1E3C-437C-91A1-241363EB1A96}">
      <dgm:prSet/>
      <dgm:spPr/>
      <dgm:t>
        <a:bodyPr/>
        <a:lstStyle/>
        <a:p>
          <a:endParaRPr lang="es-MX"/>
        </a:p>
      </dgm:t>
    </dgm:pt>
    <dgm:pt modelId="{8C5492B3-AF2D-44E4-BEDC-3E488B488A34}" type="sibTrans" cxnId="{9F9C2355-1E3C-437C-91A1-241363EB1A96}">
      <dgm:prSet/>
      <dgm:spPr/>
      <dgm:t>
        <a:bodyPr/>
        <a:lstStyle/>
        <a:p>
          <a:endParaRPr lang="es-MX"/>
        </a:p>
      </dgm:t>
    </dgm:pt>
    <dgm:pt modelId="{2E4A954A-6F5D-4224-912D-337B029B0D85}">
      <dgm:prSet phldrT="[Texto]"/>
      <dgm:spPr/>
      <dgm:t>
        <a:bodyPr/>
        <a:lstStyle/>
        <a:p>
          <a:r>
            <a:rPr lang="es-MX" dirty="0" smtClean="0"/>
            <a:t>El punto de equilibrio es el volumen de producción y ventas con el cual el ingreso total con pesa exactamente con los costos totales que son la suma de los costos fijos y los costos variables. </a:t>
          </a:r>
          <a:endParaRPr lang="es-MX" dirty="0"/>
        </a:p>
      </dgm:t>
    </dgm:pt>
    <dgm:pt modelId="{FCB6F6EB-D3F0-4AF7-8DA8-B3B43846456D}" type="parTrans" cxnId="{38AB060D-AFB0-4B0D-96E3-602C988984B5}">
      <dgm:prSet/>
      <dgm:spPr/>
      <dgm:t>
        <a:bodyPr/>
        <a:lstStyle/>
        <a:p>
          <a:endParaRPr lang="es-MX"/>
        </a:p>
      </dgm:t>
    </dgm:pt>
    <dgm:pt modelId="{65DC0148-0484-478D-AB28-F3E695E71A36}" type="sibTrans" cxnId="{38AB060D-AFB0-4B0D-96E3-602C988984B5}">
      <dgm:prSet/>
      <dgm:spPr/>
      <dgm:t>
        <a:bodyPr/>
        <a:lstStyle/>
        <a:p>
          <a:endParaRPr lang="es-MX"/>
        </a:p>
      </dgm:t>
    </dgm:pt>
    <dgm:pt modelId="{64B20D0B-0F95-4F03-8690-BB0C12BCA6AB}" type="pres">
      <dgm:prSet presAssocID="{CBFEFA8D-7DE5-48A7-BA1A-F6309C816D2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7A5BF38-66B6-48E5-A701-6A01C06FBFD0}" type="pres">
      <dgm:prSet presAssocID="{E67A1F07-8066-4381-9E23-586E7D8E8BA8}" presName="upArrow" presStyleLbl="node1" presStyleIdx="0" presStyleCnt="2"/>
      <dgm:spPr/>
    </dgm:pt>
    <dgm:pt modelId="{D7CDC408-2172-4000-82F7-1FB77B836135}" type="pres">
      <dgm:prSet presAssocID="{E67A1F07-8066-4381-9E23-586E7D8E8BA8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339262-46DF-4F6E-ACEC-5C4237043F02}" type="pres">
      <dgm:prSet presAssocID="{2E4A954A-6F5D-4224-912D-337B029B0D85}" presName="downArrow" presStyleLbl="node1" presStyleIdx="1" presStyleCnt="2"/>
      <dgm:spPr/>
    </dgm:pt>
    <dgm:pt modelId="{06171ED0-EA54-4561-A35C-504A97396D1C}" type="pres">
      <dgm:prSet presAssocID="{2E4A954A-6F5D-4224-912D-337B029B0D85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AB060D-AFB0-4B0D-96E3-602C988984B5}" srcId="{CBFEFA8D-7DE5-48A7-BA1A-F6309C816D21}" destId="{2E4A954A-6F5D-4224-912D-337B029B0D85}" srcOrd="1" destOrd="0" parTransId="{FCB6F6EB-D3F0-4AF7-8DA8-B3B43846456D}" sibTransId="{65DC0148-0484-478D-AB28-F3E695E71A36}"/>
    <dgm:cxn modelId="{AA731CFD-DC20-41B5-BDB1-384E5FDCEA46}" type="presOf" srcId="{2E4A954A-6F5D-4224-912D-337B029B0D85}" destId="{06171ED0-EA54-4561-A35C-504A97396D1C}" srcOrd="0" destOrd="0" presId="urn:microsoft.com/office/officeart/2005/8/layout/arrow4"/>
    <dgm:cxn modelId="{98282348-C61B-4DC2-BC6E-5BD59BDC7F71}" type="presOf" srcId="{E67A1F07-8066-4381-9E23-586E7D8E8BA8}" destId="{D7CDC408-2172-4000-82F7-1FB77B836135}" srcOrd="0" destOrd="0" presId="urn:microsoft.com/office/officeart/2005/8/layout/arrow4"/>
    <dgm:cxn modelId="{9F9C2355-1E3C-437C-91A1-241363EB1A96}" srcId="{CBFEFA8D-7DE5-48A7-BA1A-F6309C816D21}" destId="{E67A1F07-8066-4381-9E23-586E7D8E8BA8}" srcOrd="0" destOrd="0" parTransId="{E0B34B9A-5E84-4DEE-BC78-2AD22D6B31FF}" sibTransId="{8C5492B3-AF2D-44E4-BEDC-3E488B488A34}"/>
    <dgm:cxn modelId="{20822575-736B-4B6A-B17E-5D9E52D172A3}" type="presOf" srcId="{CBFEFA8D-7DE5-48A7-BA1A-F6309C816D21}" destId="{64B20D0B-0F95-4F03-8690-BB0C12BCA6AB}" srcOrd="0" destOrd="0" presId="urn:microsoft.com/office/officeart/2005/8/layout/arrow4"/>
    <dgm:cxn modelId="{4A48F386-7919-41EA-8DCA-B86D984DF3A1}" type="presParOf" srcId="{64B20D0B-0F95-4F03-8690-BB0C12BCA6AB}" destId="{B7A5BF38-66B6-48E5-A701-6A01C06FBFD0}" srcOrd="0" destOrd="0" presId="urn:microsoft.com/office/officeart/2005/8/layout/arrow4"/>
    <dgm:cxn modelId="{338FD7BD-C6AA-4879-BB2B-BFCB0785B820}" type="presParOf" srcId="{64B20D0B-0F95-4F03-8690-BB0C12BCA6AB}" destId="{D7CDC408-2172-4000-82F7-1FB77B836135}" srcOrd="1" destOrd="0" presId="urn:microsoft.com/office/officeart/2005/8/layout/arrow4"/>
    <dgm:cxn modelId="{4D20E013-E7B8-4D28-AB66-0D70EC1C7C8E}" type="presParOf" srcId="{64B20D0B-0F95-4F03-8690-BB0C12BCA6AB}" destId="{1E339262-46DF-4F6E-ACEC-5C4237043F02}" srcOrd="2" destOrd="0" presId="urn:microsoft.com/office/officeart/2005/8/layout/arrow4"/>
    <dgm:cxn modelId="{B6CFFB68-6752-4993-AFD2-5EEC0781CE60}" type="presParOf" srcId="{64B20D0B-0F95-4F03-8690-BB0C12BCA6AB}" destId="{06171ED0-EA54-4561-A35C-504A97396D1C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87BBBC3-3599-4237-956B-099C87E0159F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C11761E-6F16-459E-9967-6B7EE5904A4C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800" b="1" dirty="0" smtClean="0">
              <a:solidFill>
                <a:schemeClr val="tx1"/>
              </a:solidFill>
            </a:rPr>
            <a:t>* </a:t>
          </a:r>
          <a:r>
            <a:rPr lang="es-MX" sz="2000" b="1" dirty="0" smtClean="0">
              <a:solidFill>
                <a:schemeClr val="tx1"/>
              </a:solidFill>
            </a:rPr>
            <a:t>Conjunto de herramientas estadísticas que permiten recopilar, estudiar y analizar la información de procesos repetitivos para poder tomar decisiones encaminadas a la mejora de los mismos.</a:t>
          </a:r>
          <a:endParaRPr lang="es-MX" sz="1800" b="1" dirty="0">
            <a:solidFill>
              <a:schemeClr val="tx1"/>
            </a:solidFill>
          </a:endParaRPr>
        </a:p>
      </dgm:t>
    </dgm:pt>
    <dgm:pt modelId="{F0CDC368-36CC-47F1-BBCB-2B6C63C4C16C}" type="parTrans" cxnId="{54B1E569-5A76-46B7-B37A-B8EE6943DAA0}">
      <dgm:prSet/>
      <dgm:spPr/>
      <dgm:t>
        <a:bodyPr/>
        <a:lstStyle/>
        <a:p>
          <a:endParaRPr lang="es-MX"/>
        </a:p>
      </dgm:t>
    </dgm:pt>
    <dgm:pt modelId="{4CC81D66-7298-4E0C-B425-BC00F8D7B946}" type="sibTrans" cxnId="{54B1E569-5A76-46B7-B37A-B8EE6943DAA0}">
      <dgm:prSet/>
      <dgm:spPr/>
      <dgm:t>
        <a:bodyPr/>
        <a:lstStyle/>
        <a:p>
          <a:endParaRPr lang="es-MX"/>
        </a:p>
      </dgm:t>
    </dgm:pt>
    <dgm:pt modelId="{74C823C9-D1B8-4DBD-AE1B-580BEBB1D9E4}" type="pres">
      <dgm:prSet presAssocID="{A87BBBC3-3599-4237-956B-099C87E0159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318E42E-F846-4B70-AD89-2A5EAEACF15E}" type="pres">
      <dgm:prSet presAssocID="{A87BBBC3-3599-4237-956B-099C87E0159F}" presName="comp1" presStyleCnt="0"/>
      <dgm:spPr/>
    </dgm:pt>
    <dgm:pt modelId="{277442EA-71E7-4A6B-9B0E-1D0BD0623D68}" type="pres">
      <dgm:prSet presAssocID="{A87BBBC3-3599-4237-956B-099C87E0159F}" presName="circle1" presStyleLbl="node1" presStyleIdx="0" presStyleCnt="1"/>
      <dgm:spPr/>
      <dgm:t>
        <a:bodyPr/>
        <a:lstStyle/>
        <a:p>
          <a:endParaRPr lang="es-MX"/>
        </a:p>
      </dgm:t>
    </dgm:pt>
    <dgm:pt modelId="{EEBEFA88-3581-4FCF-95B9-184D97CA3F1A}" type="pres">
      <dgm:prSet presAssocID="{A87BBBC3-3599-4237-956B-099C87E0159F}" presName="c1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04C4520-B2E5-4B71-AC39-A759416D7541}" type="presOf" srcId="{EC11761E-6F16-459E-9967-6B7EE5904A4C}" destId="{EEBEFA88-3581-4FCF-95B9-184D97CA3F1A}" srcOrd="1" destOrd="0" presId="urn:microsoft.com/office/officeart/2005/8/layout/venn2"/>
    <dgm:cxn modelId="{24966056-4AA2-41DA-9D0C-ACA412E256CD}" type="presOf" srcId="{EC11761E-6F16-459E-9967-6B7EE5904A4C}" destId="{277442EA-71E7-4A6B-9B0E-1D0BD0623D68}" srcOrd="0" destOrd="0" presId="urn:microsoft.com/office/officeart/2005/8/layout/venn2"/>
    <dgm:cxn modelId="{54B1E569-5A76-46B7-B37A-B8EE6943DAA0}" srcId="{A87BBBC3-3599-4237-956B-099C87E0159F}" destId="{EC11761E-6F16-459E-9967-6B7EE5904A4C}" srcOrd="0" destOrd="0" parTransId="{F0CDC368-36CC-47F1-BBCB-2B6C63C4C16C}" sibTransId="{4CC81D66-7298-4E0C-B425-BC00F8D7B946}"/>
    <dgm:cxn modelId="{99D0210A-680F-4D03-BA8F-EA35ECCEA66E}" type="presOf" srcId="{A87BBBC3-3599-4237-956B-099C87E0159F}" destId="{74C823C9-D1B8-4DBD-AE1B-580BEBB1D9E4}" srcOrd="0" destOrd="0" presId="urn:microsoft.com/office/officeart/2005/8/layout/venn2"/>
    <dgm:cxn modelId="{284D6915-C801-49D5-BBCE-5317AD380470}" type="presParOf" srcId="{74C823C9-D1B8-4DBD-AE1B-580BEBB1D9E4}" destId="{6318E42E-F846-4B70-AD89-2A5EAEACF15E}" srcOrd="0" destOrd="0" presId="urn:microsoft.com/office/officeart/2005/8/layout/venn2"/>
    <dgm:cxn modelId="{61816CBE-A0B6-476E-BE58-C972AFCFCC6A}" type="presParOf" srcId="{6318E42E-F846-4B70-AD89-2A5EAEACF15E}" destId="{277442EA-71E7-4A6B-9B0E-1D0BD0623D68}" srcOrd="0" destOrd="0" presId="urn:microsoft.com/office/officeart/2005/8/layout/venn2"/>
    <dgm:cxn modelId="{4AB15634-352A-486A-8821-A1A8935268C1}" type="presParOf" srcId="{6318E42E-F846-4B70-AD89-2A5EAEACF15E}" destId="{EEBEFA88-3581-4FCF-95B9-184D97CA3F1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12B916F-58F8-4A46-B7C8-D951F375E149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2312EC7-CF8C-4A72-AD7C-3697E8451F0E}">
      <dgm:prSet phldrT="[Texto]"/>
      <dgm:spPr/>
      <dgm:t>
        <a:bodyPr/>
        <a:lstStyle/>
        <a:p>
          <a:r>
            <a:rPr lang="es-MX" dirty="0" smtClean="0"/>
            <a:t>Apalancamiento Operativo</a:t>
          </a:r>
          <a:endParaRPr lang="es-MX" dirty="0"/>
        </a:p>
      </dgm:t>
    </dgm:pt>
    <dgm:pt modelId="{07F23614-7D04-4477-8DDE-7FB1FC7B2011}" type="parTrans" cxnId="{7AD353B5-40CF-4FCF-A3D8-6904518A4362}">
      <dgm:prSet/>
      <dgm:spPr/>
      <dgm:t>
        <a:bodyPr/>
        <a:lstStyle/>
        <a:p>
          <a:endParaRPr lang="es-MX"/>
        </a:p>
      </dgm:t>
    </dgm:pt>
    <dgm:pt modelId="{BFFC37EE-7AD7-4CCE-ACF3-F498BAF590FA}" type="sibTrans" cxnId="{7AD353B5-40CF-4FCF-A3D8-6904518A4362}">
      <dgm:prSet/>
      <dgm:spPr/>
      <dgm:t>
        <a:bodyPr/>
        <a:lstStyle/>
        <a:p>
          <a:endParaRPr lang="es-MX"/>
        </a:p>
      </dgm:t>
    </dgm:pt>
    <dgm:pt modelId="{EB087856-E0EE-4B58-86F0-F4A72E04E9B2}">
      <dgm:prSet phldrT="[Texto]"/>
      <dgm:spPr/>
      <dgm:t>
        <a:bodyPr/>
        <a:lstStyle/>
        <a:p>
          <a:endParaRPr lang="es-MX" dirty="0"/>
        </a:p>
      </dgm:t>
    </dgm:pt>
    <dgm:pt modelId="{B80D3C2E-CCCF-4693-A679-74A283094423}" type="parTrans" cxnId="{7B68D605-EF8C-4924-82D9-60A46E2092B8}">
      <dgm:prSet/>
      <dgm:spPr/>
      <dgm:t>
        <a:bodyPr/>
        <a:lstStyle/>
        <a:p>
          <a:endParaRPr lang="es-MX"/>
        </a:p>
      </dgm:t>
    </dgm:pt>
    <dgm:pt modelId="{7599005B-248A-4227-B00A-E15E1EE6A9F1}" type="sibTrans" cxnId="{7B68D605-EF8C-4924-82D9-60A46E2092B8}">
      <dgm:prSet/>
      <dgm:spPr/>
      <dgm:t>
        <a:bodyPr/>
        <a:lstStyle/>
        <a:p>
          <a:endParaRPr lang="es-MX"/>
        </a:p>
      </dgm:t>
    </dgm:pt>
    <dgm:pt modelId="{94467ACB-7EF9-43E4-9634-3E883BE4FDE4}">
      <dgm:prSet/>
      <dgm:spPr/>
      <dgm:t>
        <a:bodyPr/>
        <a:lstStyle/>
        <a:p>
          <a:r>
            <a:rPr lang="es-ES" dirty="0" smtClean="0"/>
            <a:t>Estrategia que permite convertir los </a:t>
          </a:r>
          <a:r>
            <a:rPr lang="es-ES" b="1" dirty="0" smtClean="0"/>
            <a:t>costos variables </a:t>
          </a:r>
          <a:r>
            <a:rPr lang="es-ES" dirty="0" smtClean="0"/>
            <a:t>en costos fijos logrando que a mayores rangos de producción, menor sea el costo por unidad producida.</a:t>
          </a:r>
          <a:endParaRPr lang="es-ES" dirty="0"/>
        </a:p>
      </dgm:t>
    </dgm:pt>
    <dgm:pt modelId="{1D4F6159-8C2C-4B2F-97FD-D78F0B87EDE2}" type="parTrans" cxnId="{1C2BDF72-D660-4E15-8A3C-F25A98DC0FA9}">
      <dgm:prSet/>
      <dgm:spPr/>
      <dgm:t>
        <a:bodyPr/>
        <a:lstStyle/>
        <a:p>
          <a:endParaRPr lang="es-MX"/>
        </a:p>
      </dgm:t>
    </dgm:pt>
    <dgm:pt modelId="{31F6972E-4104-4372-97B0-CDCC8E2DFD4F}" type="sibTrans" cxnId="{1C2BDF72-D660-4E15-8A3C-F25A98DC0FA9}">
      <dgm:prSet/>
      <dgm:spPr/>
      <dgm:t>
        <a:bodyPr/>
        <a:lstStyle/>
        <a:p>
          <a:endParaRPr lang="es-MX"/>
        </a:p>
      </dgm:t>
    </dgm:pt>
    <dgm:pt modelId="{43FB0237-F3D2-412F-8A1E-DAEBD663A648}" type="pres">
      <dgm:prSet presAssocID="{312B916F-58F8-4A46-B7C8-D951F375E1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9BFCA08-19DF-4755-BA83-84BBA192B4DC}" type="pres">
      <dgm:prSet presAssocID="{312B916F-58F8-4A46-B7C8-D951F375E149}" presName="tSp" presStyleCnt="0"/>
      <dgm:spPr/>
    </dgm:pt>
    <dgm:pt modelId="{176D35F5-07E1-490F-A4C3-584BF39FA9D1}" type="pres">
      <dgm:prSet presAssocID="{312B916F-58F8-4A46-B7C8-D951F375E149}" presName="bSp" presStyleCnt="0"/>
      <dgm:spPr/>
    </dgm:pt>
    <dgm:pt modelId="{34BD5A18-3528-48AA-9F65-8D1486D9E366}" type="pres">
      <dgm:prSet presAssocID="{312B916F-58F8-4A46-B7C8-D951F375E149}" presName="process" presStyleCnt="0"/>
      <dgm:spPr/>
    </dgm:pt>
    <dgm:pt modelId="{7CDC1CD4-9998-4A5F-8EB3-8B402E15ECDF}" type="pres">
      <dgm:prSet presAssocID="{32312EC7-CF8C-4A72-AD7C-3697E8451F0E}" presName="composite1" presStyleCnt="0"/>
      <dgm:spPr/>
    </dgm:pt>
    <dgm:pt modelId="{336378EF-70AA-4ACF-BA64-29E7BA32074A}" type="pres">
      <dgm:prSet presAssocID="{32312EC7-CF8C-4A72-AD7C-3697E8451F0E}" presName="dummyNode1" presStyleLbl="node1" presStyleIdx="0" presStyleCnt="1"/>
      <dgm:spPr/>
    </dgm:pt>
    <dgm:pt modelId="{9B8A615A-5E26-427E-A621-D6A3E565DD2A}" type="pres">
      <dgm:prSet presAssocID="{32312EC7-CF8C-4A72-AD7C-3697E8451F0E}" presName="childNode1" presStyleLbl="bgAcc1" presStyleIdx="0" presStyleCnt="1" custScaleX="195989" custScaleY="1020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EADD31-A56B-4C05-B410-ED313839FCB8}" type="pres">
      <dgm:prSet presAssocID="{32312EC7-CF8C-4A72-AD7C-3697E8451F0E}" presName="childNode1tx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12A7C7-2F2E-4D8C-970F-E8C238ECF863}" type="pres">
      <dgm:prSet presAssocID="{32312EC7-CF8C-4A72-AD7C-3697E8451F0E}" presName="parentNode1" presStyleLbl="node1" presStyleIdx="0" presStyleCnt="1" custScaleX="201701" custScaleY="104841" custLinFactY="-100000" custLinFactNeighborX="-18988" custLinFactNeighborY="-154138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D8A7B9-0A33-4E0E-8099-B2C6EBEA0427}" type="pres">
      <dgm:prSet presAssocID="{32312EC7-CF8C-4A72-AD7C-3697E8451F0E}" presName="connSite1" presStyleCnt="0"/>
      <dgm:spPr/>
    </dgm:pt>
  </dgm:ptLst>
  <dgm:cxnLst>
    <dgm:cxn modelId="{D7294A73-D58D-4CC3-8CB4-857457784656}" type="presOf" srcId="{312B916F-58F8-4A46-B7C8-D951F375E149}" destId="{43FB0237-F3D2-412F-8A1E-DAEBD663A648}" srcOrd="0" destOrd="0" presId="urn:microsoft.com/office/officeart/2005/8/layout/hProcess4"/>
    <dgm:cxn modelId="{1C2BDF72-D660-4E15-8A3C-F25A98DC0FA9}" srcId="{32312EC7-CF8C-4A72-AD7C-3697E8451F0E}" destId="{94467ACB-7EF9-43E4-9634-3E883BE4FDE4}" srcOrd="1" destOrd="0" parTransId="{1D4F6159-8C2C-4B2F-97FD-D78F0B87EDE2}" sibTransId="{31F6972E-4104-4372-97B0-CDCC8E2DFD4F}"/>
    <dgm:cxn modelId="{6E601FB1-CA4D-4B7B-A854-D7CECECAD258}" type="presOf" srcId="{94467ACB-7EF9-43E4-9634-3E883BE4FDE4}" destId="{9B8A615A-5E26-427E-A621-D6A3E565DD2A}" srcOrd="0" destOrd="1" presId="urn:microsoft.com/office/officeart/2005/8/layout/hProcess4"/>
    <dgm:cxn modelId="{7AD353B5-40CF-4FCF-A3D8-6904518A4362}" srcId="{312B916F-58F8-4A46-B7C8-D951F375E149}" destId="{32312EC7-CF8C-4A72-AD7C-3697E8451F0E}" srcOrd="0" destOrd="0" parTransId="{07F23614-7D04-4477-8DDE-7FB1FC7B2011}" sibTransId="{BFFC37EE-7AD7-4CCE-ACF3-F498BAF590FA}"/>
    <dgm:cxn modelId="{C176B1A0-9416-49A9-B3B5-87C87A615482}" type="presOf" srcId="{EB087856-E0EE-4B58-86F0-F4A72E04E9B2}" destId="{A4EADD31-A56B-4C05-B410-ED313839FCB8}" srcOrd="1" destOrd="0" presId="urn:microsoft.com/office/officeart/2005/8/layout/hProcess4"/>
    <dgm:cxn modelId="{BAE73AE8-7D2E-458D-8919-C1F46123768B}" type="presOf" srcId="{EB087856-E0EE-4B58-86F0-F4A72E04E9B2}" destId="{9B8A615A-5E26-427E-A621-D6A3E565DD2A}" srcOrd="0" destOrd="0" presId="urn:microsoft.com/office/officeart/2005/8/layout/hProcess4"/>
    <dgm:cxn modelId="{C78954A5-06B4-4E0F-AC70-4C16BF8F8FB1}" type="presOf" srcId="{32312EC7-CF8C-4A72-AD7C-3697E8451F0E}" destId="{5212A7C7-2F2E-4D8C-970F-E8C238ECF863}" srcOrd="0" destOrd="0" presId="urn:microsoft.com/office/officeart/2005/8/layout/hProcess4"/>
    <dgm:cxn modelId="{114E7C68-3A0C-46F9-801D-6E3273AA19A8}" type="presOf" srcId="{94467ACB-7EF9-43E4-9634-3E883BE4FDE4}" destId="{A4EADD31-A56B-4C05-B410-ED313839FCB8}" srcOrd="1" destOrd="1" presId="urn:microsoft.com/office/officeart/2005/8/layout/hProcess4"/>
    <dgm:cxn modelId="{7B68D605-EF8C-4924-82D9-60A46E2092B8}" srcId="{32312EC7-CF8C-4A72-AD7C-3697E8451F0E}" destId="{EB087856-E0EE-4B58-86F0-F4A72E04E9B2}" srcOrd="0" destOrd="0" parTransId="{B80D3C2E-CCCF-4693-A679-74A283094423}" sibTransId="{7599005B-248A-4227-B00A-E15E1EE6A9F1}"/>
    <dgm:cxn modelId="{55042C9E-A451-41B3-A5AF-A21CAE07E698}" type="presParOf" srcId="{43FB0237-F3D2-412F-8A1E-DAEBD663A648}" destId="{09BFCA08-19DF-4755-BA83-84BBA192B4DC}" srcOrd="0" destOrd="0" presId="urn:microsoft.com/office/officeart/2005/8/layout/hProcess4"/>
    <dgm:cxn modelId="{3E902831-D566-40BC-BF52-E0DF49BA83BE}" type="presParOf" srcId="{43FB0237-F3D2-412F-8A1E-DAEBD663A648}" destId="{176D35F5-07E1-490F-A4C3-584BF39FA9D1}" srcOrd="1" destOrd="0" presId="urn:microsoft.com/office/officeart/2005/8/layout/hProcess4"/>
    <dgm:cxn modelId="{F0CF8738-992D-4D20-8AFC-8123D7A8E18D}" type="presParOf" srcId="{43FB0237-F3D2-412F-8A1E-DAEBD663A648}" destId="{34BD5A18-3528-48AA-9F65-8D1486D9E366}" srcOrd="2" destOrd="0" presId="urn:microsoft.com/office/officeart/2005/8/layout/hProcess4"/>
    <dgm:cxn modelId="{A4B54FCC-69CA-42A3-8E09-484F6815CBE9}" type="presParOf" srcId="{34BD5A18-3528-48AA-9F65-8D1486D9E366}" destId="{7CDC1CD4-9998-4A5F-8EB3-8B402E15ECDF}" srcOrd="0" destOrd="0" presId="urn:microsoft.com/office/officeart/2005/8/layout/hProcess4"/>
    <dgm:cxn modelId="{8A35A832-DF86-463A-AE7A-34E0CF1705DA}" type="presParOf" srcId="{7CDC1CD4-9998-4A5F-8EB3-8B402E15ECDF}" destId="{336378EF-70AA-4ACF-BA64-29E7BA32074A}" srcOrd="0" destOrd="0" presId="urn:microsoft.com/office/officeart/2005/8/layout/hProcess4"/>
    <dgm:cxn modelId="{13ADA381-A871-4374-996E-9B35A6467BE2}" type="presParOf" srcId="{7CDC1CD4-9998-4A5F-8EB3-8B402E15ECDF}" destId="{9B8A615A-5E26-427E-A621-D6A3E565DD2A}" srcOrd="1" destOrd="0" presId="urn:microsoft.com/office/officeart/2005/8/layout/hProcess4"/>
    <dgm:cxn modelId="{A537A41A-59A0-4722-9D32-64D062E02661}" type="presParOf" srcId="{7CDC1CD4-9998-4A5F-8EB3-8B402E15ECDF}" destId="{A4EADD31-A56B-4C05-B410-ED313839FCB8}" srcOrd="2" destOrd="0" presId="urn:microsoft.com/office/officeart/2005/8/layout/hProcess4"/>
    <dgm:cxn modelId="{2AF93C5A-F01F-4550-8FCC-89A9591F014D}" type="presParOf" srcId="{7CDC1CD4-9998-4A5F-8EB3-8B402E15ECDF}" destId="{5212A7C7-2F2E-4D8C-970F-E8C238ECF863}" srcOrd="3" destOrd="0" presId="urn:microsoft.com/office/officeart/2005/8/layout/hProcess4"/>
    <dgm:cxn modelId="{3F87F1FC-9E88-4FE1-8613-88F2D1170DF8}" type="presParOf" srcId="{7CDC1CD4-9998-4A5F-8EB3-8B402E15ECDF}" destId="{F0D8A7B9-0A33-4E0E-8099-B2C6EBEA042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07A8FD1-3B64-461B-A1A1-B6B7B19DAA71}" type="doc">
      <dgm:prSet loTypeId="urn:microsoft.com/office/officeart/2005/8/layout/pyramid4" loCatId="pyramid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es-MX"/>
        </a:p>
      </dgm:t>
    </dgm:pt>
    <dgm:pt modelId="{FBEDA462-9567-4D87-8F65-16D759EEF4F4}">
      <dgm:prSet phldrT="[Texto]"/>
      <dgm:spPr/>
      <dgm:t>
        <a:bodyPr/>
        <a:lstStyle/>
        <a:p>
          <a:r>
            <a:rPr lang="es-ES" dirty="0" smtClean="0"/>
            <a:t>1. Incrementar porcentualmente el número de unidades vendidas, es decir, no modificar el precio de ventas. </a:t>
          </a:r>
          <a:endParaRPr lang="es-MX" dirty="0"/>
        </a:p>
      </dgm:t>
    </dgm:pt>
    <dgm:pt modelId="{9FEB65BB-2B7E-455E-B4ED-11AF926A5F1D}" type="parTrans" cxnId="{B45E0167-964A-49DC-BA88-A55A01FC5A7A}">
      <dgm:prSet/>
      <dgm:spPr/>
      <dgm:t>
        <a:bodyPr/>
        <a:lstStyle/>
        <a:p>
          <a:endParaRPr lang="es-MX"/>
        </a:p>
      </dgm:t>
    </dgm:pt>
    <dgm:pt modelId="{B3B795F3-13D6-4971-B338-B79C3D675D5E}" type="sibTrans" cxnId="{B45E0167-964A-49DC-BA88-A55A01FC5A7A}">
      <dgm:prSet/>
      <dgm:spPr/>
      <dgm:t>
        <a:bodyPr/>
        <a:lstStyle/>
        <a:p>
          <a:endParaRPr lang="es-MX"/>
        </a:p>
      </dgm:t>
    </dgm:pt>
    <dgm:pt modelId="{B531C649-61B7-414E-92E3-E6D30B81200F}">
      <dgm:prSet phldrT="[Texto]"/>
      <dgm:spPr/>
      <dgm:t>
        <a:bodyPr/>
        <a:lstStyle/>
        <a:p>
          <a:r>
            <a:rPr lang="es-ES" dirty="0" smtClean="0"/>
            <a:t>2. Incrementar en proporción  costo total variables, los costos variables unitarios no cambian.</a:t>
          </a:r>
          <a:endParaRPr lang="es-MX" dirty="0"/>
        </a:p>
      </dgm:t>
    </dgm:pt>
    <dgm:pt modelId="{7B5CB58E-04DD-47A5-B2B2-36C68524D87F}" type="parTrans" cxnId="{02315C48-C99A-44D0-B686-31E0CD5A76D8}">
      <dgm:prSet/>
      <dgm:spPr/>
      <dgm:t>
        <a:bodyPr/>
        <a:lstStyle/>
        <a:p>
          <a:endParaRPr lang="es-MX"/>
        </a:p>
      </dgm:t>
    </dgm:pt>
    <dgm:pt modelId="{3E680B5E-83F8-4867-9779-C4F516DCB889}" type="sibTrans" cxnId="{02315C48-C99A-44D0-B686-31E0CD5A76D8}">
      <dgm:prSet/>
      <dgm:spPr/>
      <dgm:t>
        <a:bodyPr/>
        <a:lstStyle/>
        <a:p>
          <a:endParaRPr lang="es-MX"/>
        </a:p>
      </dgm:t>
    </dgm:pt>
    <dgm:pt modelId="{6AC1E48B-B443-4A38-98B0-7D2D730927A8}">
      <dgm:prSet phldrT="[Texto]"/>
      <dgm:spPr/>
      <dgm:t>
        <a:bodyPr/>
        <a:lstStyle/>
        <a:p>
          <a:r>
            <a:rPr lang="es-MX" dirty="0" smtClean="0"/>
            <a:t>Considerar</a:t>
          </a:r>
          <a:endParaRPr lang="es-MX" dirty="0"/>
        </a:p>
      </dgm:t>
    </dgm:pt>
    <dgm:pt modelId="{6F00E991-785B-4151-A459-F8546194CB26}" type="parTrans" cxnId="{6717E226-2099-4AD9-8D85-A853F9010337}">
      <dgm:prSet/>
      <dgm:spPr/>
      <dgm:t>
        <a:bodyPr/>
        <a:lstStyle/>
        <a:p>
          <a:endParaRPr lang="es-MX"/>
        </a:p>
      </dgm:t>
    </dgm:pt>
    <dgm:pt modelId="{A809A71D-9EAF-4ECF-8046-410C11D49C74}" type="sibTrans" cxnId="{6717E226-2099-4AD9-8D85-A853F9010337}">
      <dgm:prSet/>
      <dgm:spPr/>
      <dgm:t>
        <a:bodyPr/>
        <a:lstStyle/>
        <a:p>
          <a:endParaRPr lang="es-MX"/>
        </a:p>
      </dgm:t>
    </dgm:pt>
    <dgm:pt modelId="{06D1DC47-7FF9-4E11-80C5-A31D6BE30401}">
      <dgm:prSet phldrT="[Texto]"/>
      <dgm:spPr/>
      <dgm:t>
        <a:bodyPr/>
        <a:lstStyle/>
        <a:p>
          <a:r>
            <a:rPr lang="es-ES" dirty="0" smtClean="0"/>
            <a:t>3. Los costos fijos no se incrementan hasta cuando los niveles de producción rebasan la capacidad instalada.</a:t>
          </a:r>
          <a:endParaRPr lang="es-MX" dirty="0"/>
        </a:p>
      </dgm:t>
    </dgm:pt>
    <dgm:pt modelId="{7FDD3286-EB6E-4240-BA7B-4418E20E221C}" type="parTrans" cxnId="{36110DA1-CDB9-4466-BB12-56141CC0D1D8}">
      <dgm:prSet/>
      <dgm:spPr/>
      <dgm:t>
        <a:bodyPr/>
        <a:lstStyle/>
        <a:p>
          <a:endParaRPr lang="es-MX"/>
        </a:p>
      </dgm:t>
    </dgm:pt>
    <dgm:pt modelId="{4A2B226B-22BC-4EB8-946F-B61E3EA69138}" type="sibTrans" cxnId="{36110DA1-CDB9-4466-BB12-56141CC0D1D8}">
      <dgm:prSet/>
      <dgm:spPr/>
      <dgm:t>
        <a:bodyPr/>
        <a:lstStyle/>
        <a:p>
          <a:endParaRPr lang="es-MX"/>
        </a:p>
      </dgm:t>
    </dgm:pt>
    <dgm:pt modelId="{4AAF634C-812D-4D38-83F5-BDE9BB6545D6}" type="pres">
      <dgm:prSet presAssocID="{007A8FD1-3B64-461B-A1A1-B6B7B19DAA71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6B1F91-2004-4113-ACDF-6DE840B4A086}" type="pres">
      <dgm:prSet presAssocID="{007A8FD1-3B64-461B-A1A1-B6B7B19DAA71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C1AD37-58DB-410F-AD2A-AB08906550FB}" type="pres">
      <dgm:prSet presAssocID="{007A8FD1-3B64-461B-A1A1-B6B7B19DAA71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A404E4-7416-4314-86DF-70F3D2D17A4F}" type="pres">
      <dgm:prSet presAssocID="{007A8FD1-3B64-461B-A1A1-B6B7B19DAA71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0116FE-0104-4911-8AEE-EBB6C9AFCC92}" type="pres">
      <dgm:prSet presAssocID="{007A8FD1-3B64-461B-A1A1-B6B7B19DAA71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6110DA1-CDB9-4466-BB12-56141CC0D1D8}" srcId="{007A8FD1-3B64-461B-A1A1-B6B7B19DAA71}" destId="{06D1DC47-7FF9-4E11-80C5-A31D6BE30401}" srcOrd="3" destOrd="0" parTransId="{7FDD3286-EB6E-4240-BA7B-4418E20E221C}" sibTransId="{4A2B226B-22BC-4EB8-946F-B61E3EA69138}"/>
    <dgm:cxn modelId="{6717E226-2099-4AD9-8D85-A853F9010337}" srcId="{007A8FD1-3B64-461B-A1A1-B6B7B19DAA71}" destId="{6AC1E48B-B443-4A38-98B0-7D2D730927A8}" srcOrd="2" destOrd="0" parTransId="{6F00E991-785B-4151-A459-F8546194CB26}" sibTransId="{A809A71D-9EAF-4ECF-8046-410C11D49C74}"/>
    <dgm:cxn modelId="{B47E1471-B224-4AD8-B68D-F238F5342877}" type="presOf" srcId="{B531C649-61B7-414E-92E3-E6D30B81200F}" destId="{84C1AD37-58DB-410F-AD2A-AB08906550FB}" srcOrd="0" destOrd="0" presId="urn:microsoft.com/office/officeart/2005/8/layout/pyramid4"/>
    <dgm:cxn modelId="{02315C48-C99A-44D0-B686-31E0CD5A76D8}" srcId="{007A8FD1-3B64-461B-A1A1-B6B7B19DAA71}" destId="{B531C649-61B7-414E-92E3-E6D30B81200F}" srcOrd="1" destOrd="0" parTransId="{7B5CB58E-04DD-47A5-B2B2-36C68524D87F}" sibTransId="{3E680B5E-83F8-4867-9779-C4F516DCB889}"/>
    <dgm:cxn modelId="{A5ADC854-60A3-4367-B2F4-C451AFCC2E6F}" type="presOf" srcId="{6AC1E48B-B443-4A38-98B0-7D2D730927A8}" destId="{5EA404E4-7416-4314-86DF-70F3D2D17A4F}" srcOrd="0" destOrd="0" presId="urn:microsoft.com/office/officeart/2005/8/layout/pyramid4"/>
    <dgm:cxn modelId="{B0B42F8E-D343-40A6-B0B6-AD724DE8F58D}" type="presOf" srcId="{06D1DC47-7FF9-4E11-80C5-A31D6BE30401}" destId="{2A0116FE-0104-4911-8AEE-EBB6C9AFCC92}" srcOrd="0" destOrd="0" presId="urn:microsoft.com/office/officeart/2005/8/layout/pyramid4"/>
    <dgm:cxn modelId="{5327C66E-B675-46A4-A256-AC4952545142}" type="presOf" srcId="{007A8FD1-3B64-461B-A1A1-B6B7B19DAA71}" destId="{4AAF634C-812D-4D38-83F5-BDE9BB6545D6}" srcOrd="0" destOrd="0" presId="urn:microsoft.com/office/officeart/2005/8/layout/pyramid4"/>
    <dgm:cxn modelId="{B45E0167-964A-49DC-BA88-A55A01FC5A7A}" srcId="{007A8FD1-3B64-461B-A1A1-B6B7B19DAA71}" destId="{FBEDA462-9567-4D87-8F65-16D759EEF4F4}" srcOrd="0" destOrd="0" parTransId="{9FEB65BB-2B7E-455E-B4ED-11AF926A5F1D}" sibTransId="{B3B795F3-13D6-4971-B338-B79C3D675D5E}"/>
    <dgm:cxn modelId="{E7FC25FC-E8AE-4935-8CED-5BBB6BE7593A}" type="presOf" srcId="{FBEDA462-9567-4D87-8F65-16D759EEF4F4}" destId="{F96B1F91-2004-4113-ACDF-6DE840B4A086}" srcOrd="0" destOrd="0" presId="urn:microsoft.com/office/officeart/2005/8/layout/pyramid4"/>
    <dgm:cxn modelId="{C81EF2E5-81DF-45AD-A898-1745111E6A67}" type="presParOf" srcId="{4AAF634C-812D-4D38-83F5-BDE9BB6545D6}" destId="{F96B1F91-2004-4113-ACDF-6DE840B4A086}" srcOrd="0" destOrd="0" presId="urn:microsoft.com/office/officeart/2005/8/layout/pyramid4"/>
    <dgm:cxn modelId="{BA945E7E-05B5-4A35-B14F-2DA72B0B1ED9}" type="presParOf" srcId="{4AAF634C-812D-4D38-83F5-BDE9BB6545D6}" destId="{84C1AD37-58DB-410F-AD2A-AB08906550FB}" srcOrd="1" destOrd="0" presId="urn:microsoft.com/office/officeart/2005/8/layout/pyramid4"/>
    <dgm:cxn modelId="{44049CEB-0D0F-4C46-8D2A-919CAC74770E}" type="presParOf" srcId="{4AAF634C-812D-4D38-83F5-BDE9BB6545D6}" destId="{5EA404E4-7416-4314-86DF-70F3D2D17A4F}" srcOrd="2" destOrd="0" presId="urn:microsoft.com/office/officeart/2005/8/layout/pyramid4"/>
    <dgm:cxn modelId="{017B6912-4154-470E-B0C8-CEFA8B1973CC}" type="presParOf" srcId="{4AAF634C-812D-4D38-83F5-BDE9BB6545D6}" destId="{2A0116FE-0104-4911-8AEE-EBB6C9AFCC92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6048BB-7FE6-4E3C-B865-51BBB2948537}" type="doc">
      <dgm:prSet loTypeId="urn:microsoft.com/office/officeart/2005/8/layout/hierarchy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5E45708-13C6-4FB8-9020-EA73B9C076B2}">
      <dgm:prSet phldrT="[Texto]"/>
      <dgm:spPr/>
      <dgm:t>
        <a:bodyPr/>
        <a:lstStyle/>
        <a:p>
          <a:r>
            <a:rPr lang="es-MX" dirty="0" smtClean="0"/>
            <a:t>Planeación financiera</a:t>
          </a:r>
          <a:endParaRPr lang="es-MX" dirty="0"/>
        </a:p>
      </dgm:t>
    </dgm:pt>
    <dgm:pt modelId="{3F57C30D-07CF-4520-8BE1-94D852DC5E82}" type="parTrans" cxnId="{F931A994-0253-4F4B-A284-135D75854522}">
      <dgm:prSet/>
      <dgm:spPr/>
      <dgm:t>
        <a:bodyPr/>
        <a:lstStyle/>
        <a:p>
          <a:endParaRPr lang="es-MX"/>
        </a:p>
      </dgm:t>
    </dgm:pt>
    <dgm:pt modelId="{075C63EC-11F6-49D6-AC60-62B725D223CE}" type="sibTrans" cxnId="{F931A994-0253-4F4B-A284-135D75854522}">
      <dgm:prSet/>
      <dgm:spPr/>
      <dgm:t>
        <a:bodyPr/>
        <a:lstStyle/>
        <a:p>
          <a:endParaRPr lang="es-MX"/>
        </a:p>
      </dgm:t>
    </dgm:pt>
    <dgm:pt modelId="{F3815852-601D-42B5-BB1C-2B838E3A3E5E}">
      <dgm:prSet phldrT="[Texto]"/>
      <dgm:spPr/>
      <dgm:t>
        <a:bodyPr/>
        <a:lstStyle/>
        <a:p>
          <a:r>
            <a:rPr lang="es-MX" dirty="0" smtClean="0"/>
            <a:t>Planeación personal</a:t>
          </a:r>
          <a:endParaRPr lang="es-MX" dirty="0"/>
        </a:p>
      </dgm:t>
    </dgm:pt>
    <dgm:pt modelId="{F88FB1AC-5D72-45E1-A1D9-7C7E6CE6CDD9}" type="parTrans" cxnId="{516FD0F7-2185-4D2E-B393-F371373A3613}">
      <dgm:prSet/>
      <dgm:spPr/>
      <dgm:t>
        <a:bodyPr/>
        <a:lstStyle/>
        <a:p>
          <a:endParaRPr lang="es-MX"/>
        </a:p>
      </dgm:t>
    </dgm:pt>
    <dgm:pt modelId="{8E2630E9-644B-4753-87E6-DD0DD6804BE5}" type="sibTrans" cxnId="{516FD0F7-2185-4D2E-B393-F371373A3613}">
      <dgm:prSet/>
      <dgm:spPr/>
      <dgm:t>
        <a:bodyPr/>
        <a:lstStyle/>
        <a:p>
          <a:endParaRPr lang="es-MX"/>
        </a:p>
      </dgm:t>
    </dgm:pt>
    <dgm:pt modelId="{85A96975-9BF6-44E0-9EE6-B795FFC0135D}">
      <dgm:prSet phldrT="[Texto]"/>
      <dgm:spPr/>
      <dgm:t>
        <a:bodyPr/>
        <a:lstStyle/>
        <a:p>
          <a:r>
            <a:rPr lang="es-MX" dirty="0" smtClean="0"/>
            <a:t>Planeación empresarial</a:t>
          </a:r>
          <a:endParaRPr lang="es-MX" dirty="0"/>
        </a:p>
      </dgm:t>
    </dgm:pt>
    <dgm:pt modelId="{F0D6B91B-970D-4A36-9C12-1A5B8E24D700}" type="parTrans" cxnId="{2D974653-1D77-4A86-A4F1-0806A2B9323A}">
      <dgm:prSet/>
      <dgm:spPr/>
      <dgm:t>
        <a:bodyPr/>
        <a:lstStyle/>
        <a:p>
          <a:endParaRPr lang="es-MX"/>
        </a:p>
      </dgm:t>
    </dgm:pt>
    <dgm:pt modelId="{F97A5646-B581-49DD-A6FE-3E06E93385AA}" type="sibTrans" cxnId="{2D974653-1D77-4A86-A4F1-0806A2B9323A}">
      <dgm:prSet/>
      <dgm:spPr/>
      <dgm:t>
        <a:bodyPr/>
        <a:lstStyle/>
        <a:p>
          <a:endParaRPr lang="es-MX"/>
        </a:p>
      </dgm:t>
    </dgm:pt>
    <dgm:pt modelId="{CF1DF1FE-D13E-46A6-894E-8F0664F02A64}">
      <dgm:prSet phldrT="[Texto]"/>
      <dgm:spPr/>
      <dgm:t>
        <a:bodyPr/>
        <a:lstStyle/>
        <a:p>
          <a:r>
            <a:rPr lang="es-MX" dirty="0" smtClean="0"/>
            <a:t>Planeación patrimonial</a:t>
          </a:r>
          <a:endParaRPr lang="es-MX" dirty="0"/>
        </a:p>
      </dgm:t>
    </dgm:pt>
    <dgm:pt modelId="{5CD4B93D-4FFB-43F2-9BD4-A7ECF02DB198}" type="parTrans" cxnId="{B5791221-C227-41AE-8E5D-D4E028E27F3B}">
      <dgm:prSet/>
      <dgm:spPr/>
      <dgm:t>
        <a:bodyPr/>
        <a:lstStyle/>
        <a:p>
          <a:endParaRPr lang="es-MX"/>
        </a:p>
      </dgm:t>
    </dgm:pt>
    <dgm:pt modelId="{AF42A2E5-F192-4EEE-A968-7CFB29F9301C}" type="sibTrans" cxnId="{B5791221-C227-41AE-8E5D-D4E028E27F3B}">
      <dgm:prSet/>
      <dgm:spPr/>
      <dgm:t>
        <a:bodyPr/>
        <a:lstStyle/>
        <a:p>
          <a:endParaRPr lang="es-MX"/>
        </a:p>
      </dgm:t>
    </dgm:pt>
    <dgm:pt modelId="{38272689-891B-4379-913C-2AC7886C35EB}">
      <dgm:prSet phldrT="[Texto]"/>
      <dgm:spPr/>
      <dgm:t>
        <a:bodyPr/>
        <a:lstStyle/>
        <a:p>
          <a:r>
            <a:rPr lang="es-MX" dirty="0" smtClean="0"/>
            <a:t>Planeación integral</a:t>
          </a:r>
          <a:endParaRPr lang="es-MX" dirty="0"/>
        </a:p>
      </dgm:t>
    </dgm:pt>
    <dgm:pt modelId="{316938D0-C3B6-4F81-A82F-51B21A211F3A}" type="parTrans" cxnId="{35C33EEB-D7F8-4452-A75B-92813FD32F43}">
      <dgm:prSet/>
      <dgm:spPr/>
      <dgm:t>
        <a:bodyPr/>
        <a:lstStyle/>
        <a:p>
          <a:endParaRPr lang="es-MX"/>
        </a:p>
      </dgm:t>
    </dgm:pt>
    <dgm:pt modelId="{12764A0F-C161-4351-89B8-0050247454CE}" type="sibTrans" cxnId="{35C33EEB-D7F8-4452-A75B-92813FD32F43}">
      <dgm:prSet/>
      <dgm:spPr/>
      <dgm:t>
        <a:bodyPr/>
        <a:lstStyle/>
        <a:p>
          <a:endParaRPr lang="es-MX"/>
        </a:p>
      </dgm:t>
    </dgm:pt>
    <dgm:pt modelId="{777F4B96-C2BD-4044-832D-F87442F07BF3}">
      <dgm:prSet phldrT="[Texto]"/>
      <dgm:spPr/>
      <dgm:t>
        <a:bodyPr/>
        <a:lstStyle/>
        <a:p>
          <a:r>
            <a:rPr lang="es-MX" dirty="0" smtClean="0"/>
            <a:t>Planeación normativa</a:t>
          </a:r>
          <a:endParaRPr lang="es-MX" dirty="0"/>
        </a:p>
      </dgm:t>
    </dgm:pt>
    <dgm:pt modelId="{5D5B857A-1556-47A5-A8F9-64DDF5176109}" type="parTrans" cxnId="{854FE728-9034-4293-A21A-529B24649018}">
      <dgm:prSet/>
      <dgm:spPr/>
      <dgm:t>
        <a:bodyPr/>
        <a:lstStyle/>
        <a:p>
          <a:endParaRPr lang="es-MX"/>
        </a:p>
      </dgm:t>
    </dgm:pt>
    <dgm:pt modelId="{0FDE27CC-20F8-45CF-AA49-DB24DA7B1FB5}" type="sibTrans" cxnId="{854FE728-9034-4293-A21A-529B24649018}">
      <dgm:prSet/>
      <dgm:spPr/>
      <dgm:t>
        <a:bodyPr/>
        <a:lstStyle/>
        <a:p>
          <a:endParaRPr lang="es-MX"/>
        </a:p>
      </dgm:t>
    </dgm:pt>
    <dgm:pt modelId="{B2635A6C-EF56-401B-99A6-279698CA2701}">
      <dgm:prSet phldrT="[Texto]"/>
      <dgm:spPr/>
      <dgm:t>
        <a:bodyPr/>
        <a:lstStyle/>
        <a:p>
          <a:r>
            <a:rPr lang="es-MX" dirty="0" smtClean="0"/>
            <a:t>Planeación estratégica</a:t>
          </a:r>
          <a:endParaRPr lang="es-MX" dirty="0"/>
        </a:p>
      </dgm:t>
    </dgm:pt>
    <dgm:pt modelId="{0FB965F6-22B5-4E4A-9EEB-A5D4746331BD}" type="parTrans" cxnId="{D93169E7-7D08-4E41-814C-EF8CAC10FCF4}">
      <dgm:prSet/>
      <dgm:spPr/>
      <dgm:t>
        <a:bodyPr/>
        <a:lstStyle/>
        <a:p>
          <a:endParaRPr lang="es-MX"/>
        </a:p>
      </dgm:t>
    </dgm:pt>
    <dgm:pt modelId="{041867E9-AF47-490F-B7BB-81745601FF74}" type="sibTrans" cxnId="{D93169E7-7D08-4E41-814C-EF8CAC10FCF4}">
      <dgm:prSet/>
      <dgm:spPr/>
      <dgm:t>
        <a:bodyPr/>
        <a:lstStyle/>
        <a:p>
          <a:endParaRPr lang="es-MX"/>
        </a:p>
      </dgm:t>
    </dgm:pt>
    <dgm:pt modelId="{B258C587-75AA-495A-81D0-6929BAC00105}">
      <dgm:prSet phldrT="[Texto]"/>
      <dgm:spPr/>
      <dgm:t>
        <a:bodyPr/>
        <a:lstStyle/>
        <a:p>
          <a:r>
            <a:rPr lang="es-MX" dirty="0" smtClean="0"/>
            <a:t>Planeación táctica</a:t>
          </a:r>
          <a:endParaRPr lang="es-MX" dirty="0"/>
        </a:p>
      </dgm:t>
    </dgm:pt>
    <dgm:pt modelId="{407F93AB-97B1-4E9D-9E94-C904C00E17A2}" type="parTrans" cxnId="{216B7D70-E0A1-41AF-9C84-1B2F6CB505B0}">
      <dgm:prSet/>
      <dgm:spPr/>
      <dgm:t>
        <a:bodyPr/>
        <a:lstStyle/>
        <a:p>
          <a:endParaRPr lang="es-MX"/>
        </a:p>
      </dgm:t>
    </dgm:pt>
    <dgm:pt modelId="{2C9317A5-7B60-4EA1-A973-9E6998D0676D}" type="sibTrans" cxnId="{216B7D70-E0A1-41AF-9C84-1B2F6CB505B0}">
      <dgm:prSet/>
      <dgm:spPr/>
      <dgm:t>
        <a:bodyPr/>
        <a:lstStyle/>
        <a:p>
          <a:endParaRPr lang="es-MX"/>
        </a:p>
      </dgm:t>
    </dgm:pt>
    <dgm:pt modelId="{21C492A1-EDF1-4307-979F-A846FCE5B679}">
      <dgm:prSet phldrT="[Texto]"/>
      <dgm:spPr/>
      <dgm:t>
        <a:bodyPr/>
        <a:lstStyle/>
        <a:p>
          <a:r>
            <a:rPr lang="es-MX" dirty="0" smtClean="0"/>
            <a:t>Planeación operativa</a:t>
          </a:r>
          <a:endParaRPr lang="es-MX" dirty="0"/>
        </a:p>
      </dgm:t>
    </dgm:pt>
    <dgm:pt modelId="{1607C175-2FD5-4A20-A915-FCD34594479C}" type="parTrans" cxnId="{3948A433-C79D-4132-903D-4FC65CB576AC}">
      <dgm:prSet/>
      <dgm:spPr/>
      <dgm:t>
        <a:bodyPr/>
        <a:lstStyle/>
        <a:p>
          <a:endParaRPr lang="es-MX"/>
        </a:p>
      </dgm:t>
    </dgm:pt>
    <dgm:pt modelId="{8035EF7F-666F-4034-A2D5-8C5DD4F2E191}" type="sibTrans" cxnId="{3948A433-C79D-4132-903D-4FC65CB576AC}">
      <dgm:prSet/>
      <dgm:spPr/>
      <dgm:t>
        <a:bodyPr/>
        <a:lstStyle/>
        <a:p>
          <a:endParaRPr lang="es-MX"/>
        </a:p>
      </dgm:t>
    </dgm:pt>
    <dgm:pt modelId="{B5D96EED-6512-4AC3-82D9-06A457D7B6CE}">
      <dgm:prSet phldrT="[Texto]"/>
      <dgm:spPr/>
      <dgm:t>
        <a:bodyPr/>
        <a:lstStyle/>
        <a:p>
          <a:r>
            <a:rPr lang="es-MX" dirty="0" smtClean="0"/>
            <a:t>Planeación imprevisto</a:t>
          </a:r>
          <a:endParaRPr lang="es-MX" dirty="0"/>
        </a:p>
      </dgm:t>
    </dgm:pt>
    <dgm:pt modelId="{619E2583-D0BF-42ED-91A7-53F8FB4828B9}" type="parTrans" cxnId="{C6CC442E-E4EA-4E8F-8480-5BB727855EA3}">
      <dgm:prSet/>
      <dgm:spPr/>
      <dgm:t>
        <a:bodyPr/>
        <a:lstStyle/>
        <a:p>
          <a:endParaRPr lang="es-MX"/>
        </a:p>
      </dgm:t>
    </dgm:pt>
    <dgm:pt modelId="{3B170527-228D-4B8F-8EEB-53BFE0F8AD50}" type="sibTrans" cxnId="{C6CC442E-E4EA-4E8F-8480-5BB727855EA3}">
      <dgm:prSet/>
      <dgm:spPr/>
      <dgm:t>
        <a:bodyPr/>
        <a:lstStyle/>
        <a:p>
          <a:endParaRPr lang="es-MX"/>
        </a:p>
      </dgm:t>
    </dgm:pt>
    <dgm:pt modelId="{AC82D288-AAED-4805-B5B0-4469D98664FB}" type="pres">
      <dgm:prSet presAssocID="{E96048BB-7FE6-4E3C-B865-51BBB294853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7C38597-AAE3-43BB-943E-BFCD01FE6E68}" type="pres">
      <dgm:prSet presAssocID="{A5E45708-13C6-4FB8-9020-EA73B9C076B2}" presName="hierRoot1" presStyleCnt="0"/>
      <dgm:spPr/>
      <dgm:t>
        <a:bodyPr/>
        <a:lstStyle/>
        <a:p>
          <a:endParaRPr lang="es-MX"/>
        </a:p>
      </dgm:t>
    </dgm:pt>
    <dgm:pt modelId="{97B6C9D2-3B0C-4579-95BE-CD8C8F85A768}" type="pres">
      <dgm:prSet presAssocID="{A5E45708-13C6-4FB8-9020-EA73B9C076B2}" presName="composite" presStyleCnt="0"/>
      <dgm:spPr/>
      <dgm:t>
        <a:bodyPr/>
        <a:lstStyle/>
        <a:p>
          <a:endParaRPr lang="es-MX"/>
        </a:p>
      </dgm:t>
    </dgm:pt>
    <dgm:pt modelId="{4E2E4EF3-6046-4560-B4AE-791216BA88E4}" type="pres">
      <dgm:prSet presAssocID="{A5E45708-13C6-4FB8-9020-EA73B9C076B2}" presName="background" presStyleLbl="node0" presStyleIdx="0" presStyleCnt="1"/>
      <dgm:spPr/>
      <dgm:t>
        <a:bodyPr/>
        <a:lstStyle/>
        <a:p>
          <a:endParaRPr lang="es-MX"/>
        </a:p>
      </dgm:t>
    </dgm:pt>
    <dgm:pt modelId="{9CCDE085-9D2B-4827-8610-D82DA72E821F}" type="pres">
      <dgm:prSet presAssocID="{A5E45708-13C6-4FB8-9020-EA73B9C076B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C49D817-2278-4084-A6E7-56EDB00D9512}" type="pres">
      <dgm:prSet presAssocID="{A5E45708-13C6-4FB8-9020-EA73B9C076B2}" presName="hierChild2" presStyleCnt="0"/>
      <dgm:spPr/>
      <dgm:t>
        <a:bodyPr/>
        <a:lstStyle/>
        <a:p>
          <a:endParaRPr lang="es-MX"/>
        </a:p>
      </dgm:t>
    </dgm:pt>
    <dgm:pt modelId="{A57280E8-E847-48A4-B415-32FD082E4F1C}" type="pres">
      <dgm:prSet presAssocID="{F88FB1AC-5D72-45E1-A1D9-7C7E6CE6CDD9}" presName="Name10" presStyleLbl="parChTrans1D2" presStyleIdx="0" presStyleCnt="2"/>
      <dgm:spPr/>
      <dgm:t>
        <a:bodyPr/>
        <a:lstStyle/>
        <a:p>
          <a:endParaRPr lang="es-MX"/>
        </a:p>
      </dgm:t>
    </dgm:pt>
    <dgm:pt modelId="{63A9086E-F023-41E7-916B-AA0DE2EFD544}" type="pres">
      <dgm:prSet presAssocID="{F3815852-601D-42B5-BB1C-2B838E3A3E5E}" presName="hierRoot2" presStyleCnt="0"/>
      <dgm:spPr/>
      <dgm:t>
        <a:bodyPr/>
        <a:lstStyle/>
        <a:p>
          <a:endParaRPr lang="es-MX"/>
        </a:p>
      </dgm:t>
    </dgm:pt>
    <dgm:pt modelId="{3027596D-2D68-4A96-95E1-D8AD50163054}" type="pres">
      <dgm:prSet presAssocID="{F3815852-601D-42B5-BB1C-2B838E3A3E5E}" presName="composite2" presStyleCnt="0"/>
      <dgm:spPr/>
      <dgm:t>
        <a:bodyPr/>
        <a:lstStyle/>
        <a:p>
          <a:endParaRPr lang="es-MX"/>
        </a:p>
      </dgm:t>
    </dgm:pt>
    <dgm:pt modelId="{B51DE859-F7CA-48B0-8EED-BD637DECF70A}" type="pres">
      <dgm:prSet presAssocID="{F3815852-601D-42B5-BB1C-2B838E3A3E5E}" presName="background2" presStyleLbl="node2" presStyleIdx="0" presStyleCnt="2"/>
      <dgm:spPr/>
      <dgm:t>
        <a:bodyPr/>
        <a:lstStyle/>
        <a:p>
          <a:endParaRPr lang="es-MX"/>
        </a:p>
      </dgm:t>
    </dgm:pt>
    <dgm:pt modelId="{44E5D506-24E8-42C1-BF13-BA195D88E01C}" type="pres">
      <dgm:prSet presAssocID="{F3815852-601D-42B5-BB1C-2B838E3A3E5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3566AE5-66D9-439B-85B7-FC416E65012A}" type="pres">
      <dgm:prSet presAssocID="{F3815852-601D-42B5-BB1C-2B838E3A3E5E}" presName="hierChild3" presStyleCnt="0"/>
      <dgm:spPr/>
      <dgm:t>
        <a:bodyPr/>
        <a:lstStyle/>
        <a:p>
          <a:endParaRPr lang="es-MX"/>
        </a:p>
      </dgm:t>
    </dgm:pt>
    <dgm:pt modelId="{5B8FCFD2-814A-460B-A55C-1E5655845E62}" type="pres">
      <dgm:prSet presAssocID="{F0D6B91B-970D-4A36-9C12-1A5B8E24D700}" presName="Name10" presStyleLbl="parChTrans1D2" presStyleIdx="1" presStyleCnt="2"/>
      <dgm:spPr/>
      <dgm:t>
        <a:bodyPr/>
        <a:lstStyle/>
        <a:p>
          <a:endParaRPr lang="es-MX"/>
        </a:p>
      </dgm:t>
    </dgm:pt>
    <dgm:pt modelId="{842F5408-9CD1-42B9-A3EE-129251AF3F11}" type="pres">
      <dgm:prSet presAssocID="{85A96975-9BF6-44E0-9EE6-B795FFC0135D}" presName="hierRoot2" presStyleCnt="0"/>
      <dgm:spPr/>
      <dgm:t>
        <a:bodyPr/>
        <a:lstStyle/>
        <a:p>
          <a:endParaRPr lang="es-MX"/>
        </a:p>
      </dgm:t>
    </dgm:pt>
    <dgm:pt modelId="{62318775-054A-41AF-AFC0-A9012142F83D}" type="pres">
      <dgm:prSet presAssocID="{85A96975-9BF6-44E0-9EE6-B795FFC0135D}" presName="composite2" presStyleCnt="0"/>
      <dgm:spPr/>
      <dgm:t>
        <a:bodyPr/>
        <a:lstStyle/>
        <a:p>
          <a:endParaRPr lang="es-MX"/>
        </a:p>
      </dgm:t>
    </dgm:pt>
    <dgm:pt modelId="{1C5B79B4-FB38-42C3-BAFF-FA6B6F2D44AB}" type="pres">
      <dgm:prSet presAssocID="{85A96975-9BF6-44E0-9EE6-B795FFC0135D}" presName="background2" presStyleLbl="node2" presStyleIdx="1" presStyleCnt="2"/>
      <dgm:spPr/>
      <dgm:t>
        <a:bodyPr/>
        <a:lstStyle/>
        <a:p>
          <a:endParaRPr lang="es-MX"/>
        </a:p>
      </dgm:t>
    </dgm:pt>
    <dgm:pt modelId="{D5C9CA03-7558-4C9F-899D-50A84FC7AAF4}" type="pres">
      <dgm:prSet presAssocID="{85A96975-9BF6-44E0-9EE6-B795FFC0135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51FE919-F238-48CC-BBAE-CEEB1C0326B3}" type="pres">
      <dgm:prSet presAssocID="{85A96975-9BF6-44E0-9EE6-B795FFC0135D}" presName="hierChild3" presStyleCnt="0"/>
      <dgm:spPr/>
      <dgm:t>
        <a:bodyPr/>
        <a:lstStyle/>
        <a:p>
          <a:endParaRPr lang="es-MX"/>
        </a:p>
      </dgm:t>
    </dgm:pt>
    <dgm:pt modelId="{66F37C03-92F9-4D09-8474-E566BA4FF932}" type="pres">
      <dgm:prSet presAssocID="{5CD4B93D-4FFB-43F2-9BD4-A7ECF02DB198}" presName="Name17" presStyleLbl="parChTrans1D3" presStyleIdx="0" presStyleCnt="2"/>
      <dgm:spPr/>
      <dgm:t>
        <a:bodyPr/>
        <a:lstStyle/>
        <a:p>
          <a:endParaRPr lang="es-MX"/>
        </a:p>
      </dgm:t>
    </dgm:pt>
    <dgm:pt modelId="{948E8905-8EA8-4ED2-B2EF-12B020721C44}" type="pres">
      <dgm:prSet presAssocID="{CF1DF1FE-D13E-46A6-894E-8F0664F02A64}" presName="hierRoot3" presStyleCnt="0"/>
      <dgm:spPr/>
      <dgm:t>
        <a:bodyPr/>
        <a:lstStyle/>
        <a:p>
          <a:endParaRPr lang="es-MX"/>
        </a:p>
      </dgm:t>
    </dgm:pt>
    <dgm:pt modelId="{A95F52D2-E113-4BBA-8A45-9D06D5361F24}" type="pres">
      <dgm:prSet presAssocID="{CF1DF1FE-D13E-46A6-894E-8F0664F02A64}" presName="composite3" presStyleCnt="0"/>
      <dgm:spPr/>
      <dgm:t>
        <a:bodyPr/>
        <a:lstStyle/>
        <a:p>
          <a:endParaRPr lang="es-MX"/>
        </a:p>
      </dgm:t>
    </dgm:pt>
    <dgm:pt modelId="{B688D02D-950F-4FC8-A20C-ABABFEBDDC81}" type="pres">
      <dgm:prSet presAssocID="{CF1DF1FE-D13E-46A6-894E-8F0664F02A64}" presName="background3" presStyleLbl="node3" presStyleIdx="0" presStyleCnt="2"/>
      <dgm:spPr/>
      <dgm:t>
        <a:bodyPr/>
        <a:lstStyle/>
        <a:p>
          <a:endParaRPr lang="es-MX"/>
        </a:p>
      </dgm:t>
    </dgm:pt>
    <dgm:pt modelId="{895DC350-BF20-438F-B2DF-855A6F0261EE}" type="pres">
      <dgm:prSet presAssocID="{CF1DF1FE-D13E-46A6-894E-8F0664F02A64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1E1E386-8998-4D8F-8588-1A5CE79054AC}" type="pres">
      <dgm:prSet presAssocID="{CF1DF1FE-D13E-46A6-894E-8F0664F02A64}" presName="hierChild4" presStyleCnt="0"/>
      <dgm:spPr/>
      <dgm:t>
        <a:bodyPr/>
        <a:lstStyle/>
        <a:p>
          <a:endParaRPr lang="es-MX"/>
        </a:p>
      </dgm:t>
    </dgm:pt>
    <dgm:pt modelId="{4976C794-2181-4F4A-AB34-074F005E05F7}" type="pres">
      <dgm:prSet presAssocID="{316938D0-C3B6-4F81-A82F-51B21A211F3A}" presName="Name17" presStyleLbl="parChTrans1D3" presStyleIdx="1" presStyleCnt="2"/>
      <dgm:spPr/>
      <dgm:t>
        <a:bodyPr/>
        <a:lstStyle/>
        <a:p>
          <a:endParaRPr lang="es-MX"/>
        </a:p>
      </dgm:t>
    </dgm:pt>
    <dgm:pt modelId="{B02D95BC-B52E-4F5A-BD56-6F95F1C3D86E}" type="pres">
      <dgm:prSet presAssocID="{38272689-891B-4379-913C-2AC7886C35EB}" presName="hierRoot3" presStyleCnt="0"/>
      <dgm:spPr/>
      <dgm:t>
        <a:bodyPr/>
        <a:lstStyle/>
        <a:p>
          <a:endParaRPr lang="es-MX"/>
        </a:p>
      </dgm:t>
    </dgm:pt>
    <dgm:pt modelId="{92258F67-96EA-401D-AD7C-B968091F1E2A}" type="pres">
      <dgm:prSet presAssocID="{38272689-891B-4379-913C-2AC7886C35EB}" presName="composite3" presStyleCnt="0"/>
      <dgm:spPr/>
      <dgm:t>
        <a:bodyPr/>
        <a:lstStyle/>
        <a:p>
          <a:endParaRPr lang="es-MX"/>
        </a:p>
      </dgm:t>
    </dgm:pt>
    <dgm:pt modelId="{F3ED8E3C-C1A1-46CB-B5DA-3727815A5436}" type="pres">
      <dgm:prSet presAssocID="{38272689-891B-4379-913C-2AC7886C35EB}" presName="background3" presStyleLbl="node3" presStyleIdx="1" presStyleCnt="2"/>
      <dgm:spPr/>
      <dgm:t>
        <a:bodyPr/>
        <a:lstStyle/>
        <a:p>
          <a:endParaRPr lang="es-MX"/>
        </a:p>
      </dgm:t>
    </dgm:pt>
    <dgm:pt modelId="{E5C0EA02-2C2F-4F5F-BACE-5A462C63EEBB}" type="pres">
      <dgm:prSet presAssocID="{38272689-891B-4379-913C-2AC7886C35E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91D1F23-0294-4C8B-8AB7-BDB567290CBE}" type="pres">
      <dgm:prSet presAssocID="{38272689-891B-4379-913C-2AC7886C35EB}" presName="hierChild4" presStyleCnt="0"/>
      <dgm:spPr/>
      <dgm:t>
        <a:bodyPr/>
        <a:lstStyle/>
        <a:p>
          <a:endParaRPr lang="es-MX"/>
        </a:p>
      </dgm:t>
    </dgm:pt>
    <dgm:pt modelId="{D2869BFF-BBC2-44BB-9356-48E8E803831B}" type="pres">
      <dgm:prSet presAssocID="{5D5B857A-1556-47A5-A8F9-64DDF5176109}" presName="Name23" presStyleLbl="parChTrans1D4" presStyleIdx="0" presStyleCnt="5"/>
      <dgm:spPr/>
      <dgm:t>
        <a:bodyPr/>
        <a:lstStyle/>
        <a:p>
          <a:endParaRPr lang="es-MX"/>
        </a:p>
      </dgm:t>
    </dgm:pt>
    <dgm:pt modelId="{F4FE026C-83AE-4025-94A4-7A2DBDC510A5}" type="pres">
      <dgm:prSet presAssocID="{777F4B96-C2BD-4044-832D-F87442F07BF3}" presName="hierRoot4" presStyleCnt="0"/>
      <dgm:spPr/>
      <dgm:t>
        <a:bodyPr/>
        <a:lstStyle/>
        <a:p>
          <a:endParaRPr lang="es-MX"/>
        </a:p>
      </dgm:t>
    </dgm:pt>
    <dgm:pt modelId="{BED5C3E4-F87B-4E74-B460-E94D7F9C1B44}" type="pres">
      <dgm:prSet presAssocID="{777F4B96-C2BD-4044-832D-F87442F07BF3}" presName="composite4" presStyleCnt="0"/>
      <dgm:spPr/>
      <dgm:t>
        <a:bodyPr/>
        <a:lstStyle/>
        <a:p>
          <a:endParaRPr lang="es-MX"/>
        </a:p>
      </dgm:t>
    </dgm:pt>
    <dgm:pt modelId="{CEC36CA7-5F84-493B-9B87-84C4795D2C69}" type="pres">
      <dgm:prSet presAssocID="{777F4B96-C2BD-4044-832D-F87442F07BF3}" presName="background4" presStyleLbl="node4" presStyleIdx="0" presStyleCnt="5"/>
      <dgm:spPr/>
      <dgm:t>
        <a:bodyPr/>
        <a:lstStyle/>
        <a:p>
          <a:endParaRPr lang="es-MX"/>
        </a:p>
      </dgm:t>
    </dgm:pt>
    <dgm:pt modelId="{D3AC7FC3-2BDD-49DF-83EC-CDFBA68B3729}" type="pres">
      <dgm:prSet presAssocID="{777F4B96-C2BD-4044-832D-F87442F07BF3}" presName="text4" presStyleLbl="fgAcc4" presStyleIdx="0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BAA308D-AC5D-404A-8FD4-72B22D788456}" type="pres">
      <dgm:prSet presAssocID="{777F4B96-C2BD-4044-832D-F87442F07BF3}" presName="hierChild5" presStyleCnt="0"/>
      <dgm:spPr/>
      <dgm:t>
        <a:bodyPr/>
        <a:lstStyle/>
        <a:p>
          <a:endParaRPr lang="es-MX"/>
        </a:p>
      </dgm:t>
    </dgm:pt>
    <dgm:pt modelId="{0C25C6A6-8576-4F39-811A-E79FC151A43C}" type="pres">
      <dgm:prSet presAssocID="{0FB965F6-22B5-4E4A-9EEB-A5D4746331BD}" presName="Name23" presStyleLbl="parChTrans1D4" presStyleIdx="1" presStyleCnt="5"/>
      <dgm:spPr/>
      <dgm:t>
        <a:bodyPr/>
        <a:lstStyle/>
        <a:p>
          <a:endParaRPr lang="es-MX"/>
        </a:p>
      </dgm:t>
    </dgm:pt>
    <dgm:pt modelId="{2FC150E0-FFBC-4272-A11B-593C78EF59B9}" type="pres">
      <dgm:prSet presAssocID="{B2635A6C-EF56-401B-99A6-279698CA2701}" presName="hierRoot4" presStyleCnt="0"/>
      <dgm:spPr/>
      <dgm:t>
        <a:bodyPr/>
        <a:lstStyle/>
        <a:p>
          <a:endParaRPr lang="es-MX"/>
        </a:p>
      </dgm:t>
    </dgm:pt>
    <dgm:pt modelId="{E424AFE7-F480-4C20-A878-03B30FA445F2}" type="pres">
      <dgm:prSet presAssocID="{B2635A6C-EF56-401B-99A6-279698CA2701}" presName="composite4" presStyleCnt="0"/>
      <dgm:spPr/>
      <dgm:t>
        <a:bodyPr/>
        <a:lstStyle/>
        <a:p>
          <a:endParaRPr lang="es-MX"/>
        </a:p>
      </dgm:t>
    </dgm:pt>
    <dgm:pt modelId="{DD9BA464-B0FF-45D6-9BAE-906E9CDC911F}" type="pres">
      <dgm:prSet presAssocID="{B2635A6C-EF56-401B-99A6-279698CA2701}" presName="background4" presStyleLbl="node4" presStyleIdx="1" presStyleCnt="5"/>
      <dgm:spPr/>
      <dgm:t>
        <a:bodyPr/>
        <a:lstStyle/>
        <a:p>
          <a:endParaRPr lang="es-MX"/>
        </a:p>
      </dgm:t>
    </dgm:pt>
    <dgm:pt modelId="{40A95BD9-1369-44C1-8BF2-47F1274220B6}" type="pres">
      <dgm:prSet presAssocID="{B2635A6C-EF56-401B-99A6-279698CA2701}" presName="text4" presStyleLbl="fgAcc4" presStyleIdx="1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4D1912B-43E7-4D98-B2A0-1F7881484685}" type="pres">
      <dgm:prSet presAssocID="{B2635A6C-EF56-401B-99A6-279698CA2701}" presName="hierChild5" presStyleCnt="0"/>
      <dgm:spPr/>
      <dgm:t>
        <a:bodyPr/>
        <a:lstStyle/>
        <a:p>
          <a:endParaRPr lang="es-MX"/>
        </a:p>
      </dgm:t>
    </dgm:pt>
    <dgm:pt modelId="{E41BD36D-A494-498C-8DF1-FC625E3B6B75}" type="pres">
      <dgm:prSet presAssocID="{407F93AB-97B1-4E9D-9E94-C904C00E17A2}" presName="Name23" presStyleLbl="parChTrans1D4" presStyleIdx="2" presStyleCnt="5"/>
      <dgm:spPr/>
      <dgm:t>
        <a:bodyPr/>
        <a:lstStyle/>
        <a:p>
          <a:endParaRPr lang="es-MX"/>
        </a:p>
      </dgm:t>
    </dgm:pt>
    <dgm:pt modelId="{7C812846-012A-444C-836B-5D8ECFA9A50C}" type="pres">
      <dgm:prSet presAssocID="{B258C587-75AA-495A-81D0-6929BAC00105}" presName="hierRoot4" presStyleCnt="0"/>
      <dgm:spPr/>
      <dgm:t>
        <a:bodyPr/>
        <a:lstStyle/>
        <a:p>
          <a:endParaRPr lang="es-MX"/>
        </a:p>
      </dgm:t>
    </dgm:pt>
    <dgm:pt modelId="{E9485A68-B5DB-4D03-9B40-A2EC431C99D4}" type="pres">
      <dgm:prSet presAssocID="{B258C587-75AA-495A-81D0-6929BAC00105}" presName="composite4" presStyleCnt="0"/>
      <dgm:spPr/>
      <dgm:t>
        <a:bodyPr/>
        <a:lstStyle/>
        <a:p>
          <a:endParaRPr lang="es-MX"/>
        </a:p>
      </dgm:t>
    </dgm:pt>
    <dgm:pt modelId="{F636DE69-53EB-4B26-8698-07DF6E1FCB14}" type="pres">
      <dgm:prSet presAssocID="{B258C587-75AA-495A-81D0-6929BAC00105}" presName="background4" presStyleLbl="node4" presStyleIdx="2" presStyleCnt="5"/>
      <dgm:spPr/>
      <dgm:t>
        <a:bodyPr/>
        <a:lstStyle/>
        <a:p>
          <a:endParaRPr lang="es-MX"/>
        </a:p>
      </dgm:t>
    </dgm:pt>
    <dgm:pt modelId="{733CAE7E-ADF6-400D-BDC2-5655F6F2E152}" type="pres">
      <dgm:prSet presAssocID="{B258C587-75AA-495A-81D0-6929BAC00105}" presName="text4" presStyleLbl="fgAcc4" presStyleIdx="2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B74BF67-8B79-4D40-BE33-0AB92A93C9E6}" type="pres">
      <dgm:prSet presAssocID="{B258C587-75AA-495A-81D0-6929BAC00105}" presName="hierChild5" presStyleCnt="0"/>
      <dgm:spPr/>
      <dgm:t>
        <a:bodyPr/>
        <a:lstStyle/>
        <a:p>
          <a:endParaRPr lang="es-MX"/>
        </a:p>
      </dgm:t>
    </dgm:pt>
    <dgm:pt modelId="{0546864C-64BD-4FE1-A5F9-01A2E92896E6}" type="pres">
      <dgm:prSet presAssocID="{1607C175-2FD5-4A20-A915-FCD34594479C}" presName="Name23" presStyleLbl="parChTrans1D4" presStyleIdx="3" presStyleCnt="5"/>
      <dgm:spPr/>
      <dgm:t>
        <a:bodyPr/>
        <a:lstStyle/>
        <a:p>
          <a:endParaRPr lang="es-MX"/>
        </a:p>
      </dgm:t>
    </dgm:pt>
    <dgm:pt modelId="{2AA8333A-239E-4566-AFA3-92BA880AFA3B}" type="pres">
      <dgm:prSet presAssocID="{21C492A1-EDF1-4307-979F-A846FCE5B679}" presName="hierRoot4" presStyleCnt="0"/>
      <dgm:spPr/>
      <dgm:t>
        <a:bodyPr/>
        <a:lstStyle/>
        <a:p>
          <a:endParaRPr lang="es-MX"/>
        </a:p>
      </dgm:t>
    </dgm:pt>
    <dgm:pt modelId="{DEB4F770-B447-4C1F-B114-EF3187B56AE6}" type="pres">
      <dgm:prSet presAssocID="{21C492A1-EDF1-4307-979F-A846FCE5B679}" presName="composite4" presStyleCnt="0"/>
      <dgm:spPr/>
      <dgm:t>
        <a:bodyPr/>
        <a:lstStyle/>
        <a:p>
          <a:endParaRPr lang="es-MX"/>
        </a:p>
      </dgm:t>
    </dgm:pt>
    <dgm:pt modelId="{2B2FB703-6493-4B90-9103-AD81ABD6D6BF}" type="pres">
      <dgm:prSet presAssocID="{21C492A1-EDF1-4307-979F-A846FCE5B679}" presName="background4" presStyleLbl="node4" presStyleIdx="3" presStyleCnt="5"/>
      <dgm:spPr/>
      <dgm:t>
        <a:bodyPr/>
        <a:lstStyle/>
        <a:p>
          <a:endParaRPr lang="es-MX"/>
        </a:p>
      </dgm:t>
    </dgm:pt>
    <dgm:pt modelId="{AB6CAD80-2909-4140-8499-3FC15C923464}" type="pres">
      <dgm:prSet presAssocID="{21C492A1-EDF1-4307-979F-A846FCE5B679}" presName="text4" presStyleLbl="fgAcc4" presStyleIdx="3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DC81B87-9B63-4FAB-8BC8-9297B6090C78}" type="pres">
      <dgm:prSet presAssocID="{21C492A1-EDF1-4307-979F-A846FCE5B679}" presName="hierChild5" presStyleCnt="0"/>
      <dgm:spPr/>
      <dgm:t>
        <a:bodyPr/>
        <a:lstStyle/>
        <a:p>
          <a:endParaRPr lang="es-MX"/>
        </a:p>
      </dgm:t>
    </dgm:pt>
    <dgm:pt modelId="{B61B0537-C955-4FA5-A456-D6B5CCF4BD2D}" type="pres">
      <dgm:prSet presAssocID="{619E2583-D0BF-42ED-91A7-53F8FB4828B9}" presName="Name23" presStyleLbl="parChTrans1D4" presStyleIdx="4" presStyleCnt="5"/>
      <dgm:spPr/>
      <dgm:t>
        <a:bodyPr/>
        <a:lstStyle/>
        <a:p>
          <a:endParaRPr lang="es-MX"/>
        </a:p>
      </dgm:t>
    </dgm:pt>
    <dgm:pt modelId="{39880923-F352-4C50-A2D2-610E02F6C88C}" type="pres">
      <dgm:prSet presAssocID="{B5D96EED-6512-4AC3-82D9-06A457D7B6CE}" presName="hierRoot4" presStyleCnt="0"/>
      <dgm:spPr/>
      <dgm:t>
        <a:bodyPr/>
        <a:lstStyle/>
        <a:p>
          <a:endParaRPr lang="es-MX"/>
        </a:p>
      </dgm:t>
    </dgm:pt>
    <dgm:pt modelId="{DBFE118B-4B22-4FAC-B73B-14A2464C9B92}" type="pres">
      <dgm:prSet presAssocID="{B5D96EED-6512-4AC3-82D9-06A457D7B6CE}" presName="composite4" presStyleCnt="0"/>
      <dgm:spPr/>
      <dgm:t>
        <a:bodyPr/>
        <a:lstStyle/>
        <a:p>
          <a:endParaRPr lang="es-MX"/>
        </a:p>
      </dgm:t>
    </dgm:pt>
    <dgm:pt modelId="{FD7B65D2-BDF0-4921-A267-B8C7E4EDC4DD}" type="pres">
      <dgm:prSet presAssocID="{B5D96EED-6512-4AC3-82D9-06A457D7B6CE}" presName="background4" presStyleLbl="node4" presStyleIdx="4" presStyleCnt="5"/>
      <dgm:spPr/>
      <dgm:t>
        <a:bodyPr/>
        <a:lstStyle/>
        <a:p>
          <a:endParaRPr lang="es-MX"/>
        </a:p>
      </dgm:t>
    </dgm:pt>
    <dgm:pt modelId="{F66278CE-CD4B-47FE-BA97-877452CE401E}" type="pres">
      <dgm:prSet presAssocID="{B5D96EED-6512-4AC3-82D9-06A457D7B6CE}" presName="text4" presStyleLbl="fgAcc4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673CFAF-1AA4-40C3-A5EF-0AC5C0752972}" type="pres">
      <dgm:prSet presAssocID="{B5D96EED-6512-4AC3-82D9-06A457D7B6CE}" presName="hierChild5" presStyleCnt="0"/>
      <dgm:spPr/>
      <dgm:t>
        <a:bodyPr/>
        <a:lstStyle/>
        <a:p>
          <a:endParaRPr lang="es-MX"/>
        </a:p>
      </dgm:t>
    </dgm:pt>
  </dgm:ptLst>
  <dgm:cxnLst>
    <dgm:cxn modelId="{D2FB53E2-ACAD-418E-BFCD-921147BCB909}" type="presOf" srcId="{85A96975-9BF6-44E0-9EE6-B795FFC0135D}" destId="{D5C9CA03-7558-4C9F-899D-50A84FC7AAF4}" srcOrd="0" destOrd="0" presId="urn:microsoft.com/office/officeart/2005/8/layout/hierarchy1"/>
    <dgm:cxn modelId="{35C33EEB-D7F8-4452-A75B-92813FD32F43}" srcId="{85A96975-9BF6-44E0-9EE6-B795FFC0135D}" destId="{38272689-891B-4379-913C-2AC7886C35EB}" srcOrd="1" destOrd="0" parTransId="{316938D0-C3B6-4F81-A82F-51B21A211F3A}" sibTransId="{12764A0F-C161-4351-89B8-0050247454CE}"/>
    <dgm:cxn modelId="{854FE728-9034-4293-A21A-529B24649018}" srcId="{38272689-891B-4379-913C-2AC7886C35EB}" destId="{777F4B96-C2BD-4044-832D-F87442F07BF3}" srcOrd="0" destOrd="0" parTransId="{5D5B857A-1556-47A5-A8F9-64DDF5176109}" sibTransId="{0FDE27CC-20F8-45CF-AA49-DB24DA7B1FB5}"/>
    <dgm:cxn modelId="{2D974653-1D77-4A86-A4F1-0806A2B9323A}" srcId="{A5E45708-13C6-4FB8-9020-EA73B9C076B2}" destId="{85A96975-9BF6-44E0-9EE6-B795FFC0135D}" srcOrd="1" destOrd="0" parTransId="{F0D6B91B-970D-4A36-9C12-1A5B8E24D700}" sibTransId="{F97A5646-B581-49DD-A6FE-3E06E93385AA}"/>
    <dgm:cxn modelId="{6CC87759-E07F-4634-91ED-ACDA6152B2BB}" type="presOf" srcId="{316938D0-C3B6-4F81-A82F-51B21A211F3A}" destId="{4976C794-2181-4F4A-AB34-074F005E05F7}" srcOrd="0" destOrd="0" presId="urn:microsoft.com/office/officeart/2005/8/layout/hierarchy1"/>
    <dgm:cxn modelId="{BF614741-B6A1-43B1-93C8-08037319F9F2}" type="presOf" srcId="{F3815852-601D-42B5-BB1C-2B838E3A3E5E}" destId="{44E5D506-24E8-42C1-BF13-BA195D88E01C}" srcOrd="0" destOrd="0" presId="urn:microsoft.com/office/officeart/2005/8/layout/hierarchy1"/>
    <dgm:cxn modelId="{A31D8849-4724-4237-B389-8AEB637E8D5C}" type="presOf" srcId="{E96048BB-7FE6-4E3C-B865-51BBB2948537}" destId="{AC82D288-AAED-4805-B5B0-4469D98664FB}" srcOrd="0" destOrd="0" presId="urn:microsoft.com/office/officeart/2005/8/layout/hierarchy1"/>
    <dgm:cxn modelId="{516FD0F7-2185-4D2E-B393-F371373A3613}" srcId="{A5E45708-13C6-4FB8-9020-EA73B9C076B2}" destId="{F3815852-601D-42B5-BB1C-2B838E3A3E5E}" srcOrd="0" destOrd="0" parTransId="{F88FB1AC-5D72-45E1-A1D9-7C7E6CE6CDD9}" sibTransId="{8E2630E9-644B-4753-87E6-DD0DD6804BE5}"/>
    <dgm:cxn modelId="{5AF05F8E-F269-4348-A1A1-1FD8598E97DD}" type="presOf" srcId="{38272689-891B-4379-913C-2AC7886C35EB}" destId="{E5C0EA02-2C2F-4F5F-BACE-5A462C63EEBB}" srcOrd="0" destOrd="0" presId="urn:microsoft.com/office/officeart/2005/8/layout/hierarchy1"/>
    <dgm:cxn modelId="{4923C2E0-F926-46A4-A5BA-1FD649227FB8}" type="presOf" srcId="{F88FB1AC-5D72-45E1-A1D9-7C7E6CE6CDD9}" destId="{A57280E8-E847-48A4-B415-32FD082E4F1C}" srcOrd="0" destOrd="0" presId="urn:microsoft.com/office/officeart/2005/8/layout/hierarchy1"/>
    <dgm:cxn modelId="{3948A433-C79D-4132-903D-4FC65CB576AC}" srcId="{38272689-891B-4379-913C-2AC7886C35EB}" destId="{21C492A1-EDF1-4307-979F-A846FCE5B679}" srcOrd="3" destOrd="0" parTransId="{1607C175-2FD5-4A20-A915-FCD34594479C}" sibTransId="{8035EF7F-666F-4034-A2D5-8C5DD4F2E191}"/>
    <dgm:cxn modelId="{657E1BD0-0D2A-4640-9993-B7E6CC07C98D}" type="presOf" srcId="{21C492A1-EDF1-4307-979F-A846FCE5B679}" destId="{AB6CAD80-2909-4140-8499-3FC15C923464}" srcOrd="0" destOrd="0" presId="urn:microsoft.com/office/officeart/2005/8/layout/hierarchy1"/>
    <dgm:cxn modelId="{F553FBBA-1584-442C-97BD-9C3F6AD7DE0C}" type="presOf" srcId="{CF1DF1FE-D13E-46A6-894E-8F0664F02A64}" destId="{895DC350-BF20-438F-B2DF-855A6F0261EE}" srcOrd="0" destOrd="0" presId="urn:microsoft.com/office/officeart/2005/8/layout/hierarchy1"/>
    <dgm:cxn modelId="{E3214E25-4952-499F-A3E8-022271D68B85}" type="presOf" srcId="{B2635A6C-EF56-401B-99A6-279698CA2701}" destId="{40A95BD9-1369-44C1-8BF2-47F1274220B6}" srcOrd="0" destOrd="0" presId="urn:microsoft.com/office/officeart/2005/8/layout/hierarchy1"/>
    <dgm:cxn modelId="{D93169E7-7D08-4E41-814C-EF8CAC10FCF4}" srcId="{38272689-891B-4379-913C-2AC7886C35EB}" destId="{B2635A6C-EF56-401B-99A6-279698CA2701}" srcOrd="1" destOrd="0" parTransId="{0FB965F6-22B5-4E4A-9EEB-A5D4746331BD}" sibTransId="{041867E9-AF47-490F-B7BB-81745601FF74}"/>
    <dgm:cxn modelId="{2FB1D6E9-7CD2-410C-B81B-35F68B6EF7C0}" type="presOf" srcId="{F0D6B91B-970D-4A36-9C12-1A5B8E24D700}" destId="{5B8FCFD2-814A-460B-A55C-1E5655845E62}" srcOrd="0" destOrd="0" presId="urn:microsoft.com/office/officeart/2005/8/layout/hierarchy1"/>
    <dgm:cxn modelId="{09A2F20B-7259-4EF4-A9C1-B7CFE5FA6BC7}" type="presOf" srcId="{619E2583-D0BF-42ED-91A7-53F8FB4828B9}" destId="{B61B0537-C955-4FA5-A456-D6B5CCF4BD2D}" srcOrd="0" destOrd="0" presId="urn:microsoft.com/office/officeart/2005/8/layout/hierarchy1"/>
    <dgm:cxn modelId="{8D1B423D-3448-470D-9362-04D0422CF0CB}" type="presOf" srcId="{0FB965F6-22B5-4E4A-9EEB-A5D4746331BD}" destId="{0C25C6A6-8576-4F39-811A-E79FC151A43C}" srcOrd="0" destOrd="0" presId="urn:microsoft.com/office/officeart/2005/8/layout/hierarchy1"/>
    <dgm:cxn modelId="{4BEAA6C9-9DDF-4049-BB8D-40C8C7FA3ACB}" type="presOf" srcId="{B258C587-75AA-495A-81D0-6929BAC00105}" destId="{733CAE7E-ADF6-400D-BDC2-5655F6F2E152}" srcOrd="0" destOrd="0" presId="urn:microsoft.com/office/officeart/2005/8/layout/hierarchy1"/>
    <dgm:cxn modelId="{B5791221-C227-41AE-8E5D-D4E028E27F3B}" srcId="{85A96975-9BF6-44E0-9EE6-B795FFC0135D}" destId="{CF1DF1FE-D13E-46A6-894E-8F0664F02A64}" srcOrd="0" destOrd="0" parTransId="{5CD4B93D-4FFB-43F2-9BD4-A7ECF02DB198}" sibTransId="{AF42A2E5-F192-4EEE-A968-7CFB29F9301C}"/>
    <dgm:cxn modelId="{D717253B-A80A-4079-BD80-2D85237D56EE}" type="presOf" srcId="{5D5B857A-1556-47A5-A8F9-64DDF5176109}" destId="{D2869BFF-BBC2-44BB-9356-48E8E803831B}" srcOrd="0" destOrd="0" presId="urn:microsoft.com/office/officeart/2005/8/layout/hierarchy1"/>
    <dgm:cxn modelId="{57799F48-ACA6-4E99-8527-855FEDBF3CA0}" type="presOf" srcId="{1607C175-2FD5-4A20-A915-FCD34594479C}" destId="{0546864C-64BD-4FE1-A5F9-01A2E92896E6}" srcOrd="0" destOrd="0" presId="urn:microsoft.com/office/officeart/2005/8/layout/hierarchy1"/>
    <dgm:cxn modelId="{C6CC442E-E4EA-4E8F-8480-5BB727855EA3}" srcId="{38272689-891B-4379-913C-2AC7886C35EB}" destId="{B5D96EED-6512-4AC3-82D9-06A457D7B6CE}" srcOrd="4" destOrd="0" parTransId="{619E2583-D0BF-42ED-91A7-53F8FB4828B9}" sibTransId="{3B170527-228D-4B8F-8EEB-53BFE0F8AD50}"/>
    <dgm:cxn modelId="{216B7D70-E0A1-41AF-9C84-1B2F6CB505B0}" srcId="{38272689-891B-4379-913C-2AC7886C35EB}" destId="{B258C587-75AA-495A-81D0-6929BAC00105}" srcOrd="2" destOrd="0" parTransId="{407F93AB-97B1-4E9D-9E94-C904C00E17A2}" sibTransId="{2C9317A5-7B60-4EA1-A973-9E6998D0676D}"/>
    <dgm:cxn modelId="{1431A56A-E0EB-4566-BE14-26E1DCCA69DC}" type="presOf" srcId="{407F93AB-97B1-4E9D-9E94-C904C00E17A2}" destId="{E41BD36D-A494-498C-8DF1-FC625E3B6B75}" srcOrd="0" destOrd="0" presId="urn:microsoft.com/office/officeart/2005/8/layout/hierarchy1"/>
    <dgm:cxn modelId="{DB3581FC-751B-4ED0-86D1-F8B4C63C725A}" type="presOf" srcId="{A5E45708-13C6-4FB8-9020-EA73B9C076B2}" destId="{9CCDE085-9D2B-4827-8610-D82DA72E821F}" srcOrd="0" destOrd="0" presId="urn:microsoft.com/office/officeart/2005/8/layout/hierarchy1"/>
    <dgm:cxn modelId="{D4779524-D38C-4E79-8CD8-A28F3DC7D5BF}" type="presOf" srcId="{5CD4B93D-4FFB-43F2-9BD4-A7ECF02DB198}" destId="{66F37C03-92F9-4D09-8474-E566BA4FF932}" srcOrd="0" destOrd="0" presId="urn:microsoft.com/office/officeart/2005/8/layout/hierarchy1"/>
    <dgm:cxn modelId="{8E3F5BE4-ECFB-4AC3-B6AA-AB7E98EF0A8B}" type="presOf" srcId="{777F4B96-C2BD-4044-832D-F87442F07BF3}" destId="{D3AC7FC3-2BDD-49DF-83EC-CDFBA68B3729}" srcOrd="0" destOrd="0" presId="urn:microsoft.com/office/officeart/2005/8/layout/hierarchy1"/>
    <dgm:cxn modelId="{F931A994-0253-4F4B-A284-135D75854522}" srcId="{E96048BB-7FE6-4E3C-B865-51BBB2948537}" destId="{A5E45708-13C6-4FB8-9020-EA73B9C076B2}" srcOrd="0" destOrd="0" parTransId="{3F57C30D-07CF-4520-8BE1-94D852DC5E82}" sibTransId="{075C63EC-11F6-49D6-AC60-62B725D223CE}"/>
    <dgm:cxn modelId="{75FC444D-8935-4FF0-960A-C8CEB1AE9778}" type="presOf" srcId="{B5D96EED-6512-4AC3-82D9-06A457D7B6CE}" destId="{F66278CE-CD4B-47FE-BA97-877452CE401E}" srcOrd="0" destOrd="0" presId="urn:microsoft.com/office/officeart/2005/8/layout/hierarchy1"/>
    <dgm:cxn modelId="{0B04D6F2-49F2-4783-B186-0F5FF0E7C7FB}" type="presParOf" srcId="{AC82D288-AAED-4805-B5B0-4469D98664FB}" destId="{97C38597-AAE3-43BB-943E-BFCD01FE6E68}" srcOrd="0" destOrd="0" presId="urn:microsoft.com/office/officeart/2005/8/layout/hierarchy1"/>
    <dgm:cxn modelId="{93E03373-80FA-429C-8838-42832E672588}" type="presParOf" srcId="{97C38597-AAE3-43BB-943E-BFCD01FE6E68}" destId="{97B6C9D2-3B0C-4579-95BE-CD8C8F85A768}" srcOrd="0" destOrd="0" presId="urn:microsoft.com/office/officeart/2005/8/layout/hierarchy1"/>
    <dgm:cxn modelId="{9490B71E-0135-4FA9-80C5-D1CB505B504E}" type="presParOf" srcId="{97B6C9D2-3B0C-4579-95BE-CD8C8F85A768}" destId="{4E2E4EF3-6046-4560-B4AE-791216BA88E4}" srcOrd="0" destOrd="0" presId="urn:microsoft.com/office/officeart/2005/8/layout/hierarchy1"/>
    <dgm:cxn modelId="{1143CF85-E197-4CDE-B9E2-02C94EFD4F99}" type="presParOf" srcId="{97B6C9D2-3B0C-4579-95BE-CD8C8F85A768}" destId="{9CCDE085-9D2B-4827-8610-D82DA72E821F}" srcOrd="1" destOrd="0" presId="urn:microsoft.com/office/officeart/2005/8/layout/hierarchy1"/>
    <dgm:cxn modelId="{3C013EA8-078E-41FC-BD8B-6A32F8B9B3A6}" type="presParOf" srcId="{97C38597-AAE3-43BB-943E-BFCD01FE6E68}" destId="{BC49D817-2278-4084-A6E7-56EDB00D9512}" srcOrd="1" destOrd="0" presId="urn:microsoft.com/office/officeart/2005/8/layout/hierarchy1"/>
    <dgm:cxn modelId="{626B41F1-AB40-41D3-BF0F-F8694796655D}" type="presParOf" srcId="{BC49D817-2278-4084-A6E7-56EDB00D9512}" destId="{A57280E8-E847-48A4-B415-32FD082E4F1C}" srcOrd="0" destOrd="0" presId="urn:microsoft.com/office/officeart/2005/8/layout/hierarchy1"/>
    <dgm:cxn modelId="{7A689627-B614-4EF7-8E65-15670D173D17}" type="presParOf" srcId="{BC49D817-2278-4084-A6E7-56EDB00D9512}" destId="{63A9086E-F023-41E7-916B-AA0DE2EFD544}" srcOrd="1" destOrd="0" presId="urn:microsoft.com/office/officeart/2005/8/layout/hierarchy1"/>
    <dgm:cxn modelId="{23E73BA0-397B-4CD1-82C8-7B7ED6EFA0AA}" type="presParOf" srcId="{63A9086E-F023-41E7-916B-AA0DE2EFD544}" destId="{3027596D-2D68-4A96-95E1-D8AD50163054}" srcOrd="0" destOrd="0" presId="urn:microsoft.com/office/officeart/2005/8/layout/hierarchy1"/>
    <dgm:cxn modelId="{A4D2485A-C510-4AD7-B31A-988D8DDBBFD2}" type="presParOf" srcId="{3027596D-2D68-4A96-95E1-D8AD50163054}" destId="{B51DE859-F7CA-48B0-8EED-BD637DECF70A}" srcOrd="0" destOrd="0" presId="urn:microsoft.com/office/officeart/2005/8/layout/hierarchy1"/>
    <dgm:cxn modelId="{C7398357-82CB-4867-9C9B-F4043EF8F164}" type="presParOf" srcId="{3027596D-2D68-4A96-95E1-D8AD50163054}" destId="{44E5D506-24E8-42C1-BF13-BA195D88E01C}" srcOrd="1" destOrd="0" presId="urn:microsoft.com/office/officeart/2005/8/layout/hierarchy1"/>
    <dgm:cxn modelId="{1019DE80-13E6-4CC0-A1C2-A91CC6A18FB7}" type="presParOf" srcId="{63A9086E-F023-41E7-916B-AA0DE2EFD544}" destId="{83566AE5-66D9-439B-85B7-FC416E65012A}" srcOrd="1" destOrd="0" presId="urn:microsoft.com/office/officeart/2005/8/layout/hierarchy1"/>
    <dgm:cxn modelId="{CC0DF46F-403F-45E6-9EF8-3B07A25DE6F2}" type="presParOf" srcId="{BC49D817-2278-4084-A6E7-56EDB00D9512}" destId="{5B8FCFD2-814A-460B-A55C-1E5655845E62}" srcOrd="2" destOrd="0" presId="urn:microsoft.com/office/officeart/2005/8/layout/hierarchy1"/>
    <dgm:cxn modelId="{F10A96C5-AE94-4F81-9C0D-70B8C21B7F01}" type="presParOf" srcId="{BC49D817-2278-4084-A6E7-56EDB00D9512}" destId="{842F5408-9CD1-42B9-A3EE-129251AF3F11}" srcOrd="3" destOrd="0" presId="urn:microsoft.com/office/officeart/2005/8/layout/hierarchy1"/>
    <dgm:cxn modelId="{A3E75EF5-0179-4B6C-A6AD-5D1326776202}" type="presParOf" srcId="{842F5408-9CD1-42B9-A3EE-129251AF3F11}" destId="{62318775-054A-41AF-AFC0-A9012142F83D}" srcOrd="0" destOrd="0" presId="urn:microsoft.com/office/officeart/2005/8/layout/hierarchy1"/>
    <dgm:cxn modelId="{29CA0DAA-662A-419A-A616-7353D478590C}" type="presParOf" srcId="{62318775-054A-41AF-AFC0-A9012142F83D}" destId="{1C5B79B4-FB38-42C3-BAFF-FA6B6F2D44AB}" srcOrd="0" destOrd="0" presId="urn:microsoft.com/office/officeart/2005/8/layout/hierarchy1"/>
    <dgm:cxn modelId="{41BCB84A-9E15-4344-8169-39BFBBCCBA90}" type="presParOf" srcId="{62318775-054A-41AF-AFC0-A9012142F83D}" destId="{D5C9CA03-7558-4C9F-899D-50A84FC7AAF4}" srcOrd="1" destOrd="0" presId="urn:microsoft.com/office/officeart/2005/8/layout/hierarchy1"/>
    <dgm:cxn modelId="{D2965203-7141-42CF-83EF-130D328A4550}" type="presParOf" srcId="{842F5408-9CD1-42B9-A3EE-129251AF3F11}" destId="{F51FE919-F238-48CC-BBAE-CEEB1C0326B3}" srcOrd="1" destOrd="0" presId="urn:microsoft.com/office/officeart/2005/8/layout/hierarchy1"/>
    <dgm:cxn modelId="{E27AEDE6-5D16-4A4B-8A94-B46E4D0A50D8}" type="presParOf" srcId="{F51FE919-F238-48CC-BBAE-CEEB1C0326B3}" destId="{66F37C03-92F9-4D09-8474-E566BA4FF932}" srcOrd="0" destOrd="0" presId="urn:microsoft.com/office/officeart/2005/8/layout/hierarchy1"/>
    <dgm:cxn modelId="{7B7BA155-526A-45B3-BCBB-CCE078ECD0F2}" type="presParOf" srcId="{F51FE919-F238-48CC-BBAE-CEEB1C0326B3}" destId="{948E8905-8EA8-4ED2-B2EF-12B020721C44}" srcOrd="1" destOrd="0" presId="urn:microsoft.com/office/officeart/2005/8/layout/hierarchy1"/>
    <dgm:cxn modelId="{A9267C9E-8EE9-4C81-80D5-E5B29185A4C0}" type="presParOf" srcId="{948E8905-8EA8-4ED2-B2EF-12B020721C44}" destId="{A95F52D2-E113-4BBA-8A45-9D06D5361F24}" srcOrd="0" destOrd="0" presId="urn:microsoft.com/office/officeart/2005/8/layout/hierarchy1"/>
    <dgm:cxn modelId="{C7F09847-B396-4142-A2F4-58DA963C32C2}" type="presParOf" srcId="{A95F52D2-E113-4BBA-8A45-9D06D5361F24}" destId="{B688D02D-950F-4FC8-A20C-ABABFEBDDC81}" srcOrd="0" destOrd="0" presId="urn:microsoft.com/office/officeart/2005/8/layout/hierarchy1"/>
    <dgm:cxn modelId="{FE1DCA64-9C4F-41F9-81C0-5B42AEB29746}" type="presParOf" srcId="{A95F52D2-E113-4BBA-8A45-9D06D5361F24}" destId="{895DC350-BF20-438F-B2DF-855A6F0261EE}" srcOrd="1" destOrd="0" presId="urn:microsoft.com/office/officeart/2005/8/layout/hierarchy1"/>
    <dgm:cxn modelId="{6F97EDAC-1BE0-4F9E-A791-E6E52E1F9711}" type="presParOf" srcId="{948E8905-8EA8-4ED2-B2EF-12B020721C44}" destId="{81E1E386-8998-4D8F-8588-1A5CE79054AC}" srcOrd="1" destOrd="0" presId="urn:microsoft.com/office/officeart/2005/8/layout/hierarchy1"/>
    <dgm:cxn modelId="{8657D9ED-C72B-4C32-A6EA-E17596F79F86}" type="presParOf" srcId="{F51FE919-F238-48CC-BBAE-CEEB1C0326B3}" destId="{4976C794-2181-4F4A-AB34-074F005E05F7}" srcOrd="2" destOrd="0" presId="urn:microsoft.com/office/officeart/2005/8/layout/hierarchy1"/>
    <dgm:cxn modelId="{FC069033-BC83-4A89-BB72-D9F3C475EB9C}" type="presParOf" srcId="{F51FE919-F238-48CC-BBAE-CEEB1C0326B3}" destId="{B02D95BC-B52E-4F5A-BD56-6F95F1C3D86E}" srcOrd="3" destOrd="0" presId="urn:microsoft.com/office/officeart/2005/8/layout/hierarchy1"/>
    <dgm:cxn modelId="{F3017C01-DDA0-48A7-8F51-05ED99F1678C}" type="presParOf" srcId="{B02D95BC-B52E-4F5A-BD56-6F95F1C3D86E}" destId="{92258F67-96EA-401D-AD7C-B968091F1E2A}" srcOrd="0" destOrd="0" presId="urn:microsoft.com/office/officeart/2005/8/layout/hierarchy1"/>
    <dgm:cxn modelId="{79E74B0C-1ADB-4A94-8F17-496C4DB971A6}" type="presParOf" srcId="{92258F67-96EA-401D-AD7C-B968091F1E2A}" destId="{F3ED8E3C-C1A1-46CB-B5DA-3727815A5436}" srcOrd="0" destOrd="0" presId="urn:microsoft.com/office/officeart/2005/8/layout/hierarchy1"/>
    <dgm:cxn modelId="{F4977B94-19E5-4AD0-836E-59F4D3EC4690}" type="presParOf" srcId="{92258F67-96EA-401D-AD7C-B968091F1E2A}" destId="{E5C0EA02-2C2F-4F5F-BACE-5A462C63EEBB}" srcOrd="1" destOrd="0" presId="urn:microsoft.com/office/officeart/2005/8/layout/hierarchy1"/>
    <dgm:cxn modelId="{65FF7CCA-B2E7-4244-A65F-1A12AB45C543}" type="presParOf" srcId="{B02D95BC-B52E-4F5A-BD56-6F95F1C3D86E}" destId="{B91D1F23-0294-4C8B-8AB7-BDB567290CBE}" srcOrd="1" destOrd="0" presId="urn:microsoft.com/office/officeart/2005/8/layout/hierarchy1"/>
    <dgm:cxn modelId="{10E27B12-84B1-4781-85CD-7DC450CE4C72}" type="presParOf" srcId="{B91D1F23-0294-4C8B-8AB7-BDB567290CBE}" destId="{D2869BFF-BBC2-44BB-9356-48E8E803831B}" srcOrd="0" destOrd="0" presId="urn:microsoft.com/office/officeart/2005/8/layout/hierarchy1"/>
    <dgm:cxn modelId="{D07F0609-9C12-4559-A7A9-B6B0368B0729}" type="presParOf" srcId="{B91D1F23-0294-4C8B-8AB7-BDB567290CBE}" destId="{F4FE026C-83AE-4025-94A4-7A2DBDC510A5}" srcOrd="1" destOrd="0" presId="urn:microsoft.com/office/officeart/2005/8/layout/hierarchy1"/>
    <dgm:cxn modelId="{37FD7E59-3847-40AD-889F-554322E19911}" type="presParOf" srcId="{F4FE026C-83AE-4025-94A4-7A2DBDC510A5}" destId="{BED5C3E4-F87B-4E74-B460-E94D7F9C1B44}" srcOrd="0" destOrd="0" presId="urn:microsoft.com/office/officeart/2005/8/layout/hierarchy1"/>
    <dgm:cxn modelId="{30B91FBF-DE99-463E-8BF2-2982425DAD12}" type="presParOf" srcId="{BED5C3E4-F87B-4E74-B460-E94D7F9C1B44}" destId="{CEC36CA7-5F84-493B-9B87-84C4795D2C69}" srcOrd="0" destOrd="0" presId="urn:microsoft.com/office/officeart/2005/8/layout/hierarchy1"/>
    <dgm:cxn modelId="{882BBBF0-2E73-4495-9674-BE484CC3EEA3}" type="presParOf" srcId="{BED5C3E4-F87B-4E74-B460-E94D7F9C1B44}" destId="{D3AC7FC3-2BDD-49DF-83EC-CDFBA68B3729}" srcOrd="1" destOrd="0" presId="urn:microsoft.com/office/officeart/2005/8/layout/hierarchy1"/>
    <dgm:cxn modelId="{4F2AC1BF-9F9F-4DAD-8FB0-067817411B14}" type="presParOf" srcId="{F4FE026C-83AE-4025-94A4-7A2DBDC510A5}" destId="{DBAA308D-AC5D-404A-8FD4-72B22D788456}" srcOrd="1" destOrd="0" presId="urn:microsoft.com/office/officeart/2005/8/layout/hierarchy1"/>
    <dgm:cxn modelId="{E69B7A9A-E23A-415B-931A-7CC0B3F4D625}" type="presParOf" srcId="{B91D1F23-0294-4C8B-8AB7-BDB567290CBE}" destId="{0C25C6A6-8576-4F39-811A-E79FC151A43C}" srcOrd="2" destOrd="0" presId="urn:microsoft.com/office/officeart/2005/8/layout/hierarchy1"/>
    <dgm:cxn modelId="{69994121-EBB2-42F6-A053-D8F34195353A}" type="presParOf" srcId="{B91D1F23-0294-4C8B-8AB7-BDB567290CBE}" destId="{2FC150E0-FFBC-4272-A11B-593C78EF59B9}" srcOrd="3" destOrd="0" presId="urn:microsoft.com/office/officeart/2005/8/layout/hierarchy1"/>
    <dgm:cxn modelId="{AA574E52-0D49-49ED-B36E-DF1F94938F47}" type="presParOf" srcId="{2FC150E0-FFBC-4272-A11B-593C78EF59B9}" destId="{E424AFE7-F480-4C20-A878-03B30FA445F2}" srcOrd="0" destOrd="0" presId="urn:microsoft.com/office/officeart/2005/8/layout/hierarchy1"/>
    <dgm:cxn modelId="{42CEAC60-C98F-4D4A-B7BA-9C8C2F3F1C21}" type="presParOf" srcId="{E424AFE7-F480-4C20-A878-03B30FA445F2}" destId="{DD9BA464-B0FF-45D6-9BAE-906E9CDC911F}" srcOrd="0" destOrd="0" presId="urn:microsoft.com/office/officeart/2005/8/layout/hierarchy1"/>
    <dgm:cxn modelId="{72CE777F-6283-417C-BAD6-992560A96E97}" type="presParOf" srcId="{E424AFE7-F480-4C20-A878-03B30FA445F2}" destId="{40A95BD9-1369-44C1-8BF2-47F1274220B6}" srcOrd="1" destOrd="0" presId="urn:microsoft.com/office/officeart/2005/8/layout/hierarchy1"/>
    <dgm:cxn modelId="{69C76014-4F36-49F7-8291-C8A300BC69D8}" type="presParOf" srcId="{2FC150E0-FFBC-4272-A11B-593C78EF59B9}" destId="{E4D1912B-43E7-4D98-B2A0-1F7881484685}" srcOrd="1" destOrd="0" presId="urn:microsoft.com/office/officeart/2005/8/layout/hierarchy1"/>
    <dgm:cxn modelId="{8A07673F-A43F-484C-851C-27AE35209A17}" type="presParOf" srcId="{B91D1F23-0294-4C8B-8AB7-BDB567290CBE}" destId="{E41BD36D-A494-498C-8DF1-FC625E3B6B75}" srcOrd="4" destOrd="0" presId="urn:microsoft.com/office/officeart/2005/8/layout/hierarchy1"/>
    <dgm:cxn modelId="{67668FE6-506F-49C0-8699-5293BF60C023}" type="presParOf" srcId="{B91D1F23-0294-4C8B-8AB7-BDB567290CBE}" destId="{7C812846-012A-444C-836B-5D8ECFA9A50C}" srcOrd="5" destOrd="0" presId="urn:microsoft.com/office/officeart/2005/8/layout/hierarchy1"/>
    <dgm:cxn modelId="{577BCAAA-9FC1-4655-B67A-0A6BCDE3C00A}" type="presParOf" srcId="{7C812846-012A-444C-836B-5D8ECFA9A50C}" destId="{E9485A68-B5DB-4D03-9B40-A2EC431C99D4}" srcOrd="0" destOrd="0" presId="urn:microsoft.com/office/officeart/2005/8/layout/hierarchy1"/>
    <dgm:cxn modelId="{8355F3E2-3109-4206-AC44-797AE30EEA3D}" type="presParOf" srcId="{E9485A68-B5DB-4D03-9B40-A2EC431C99D4}" destId="{F636DE69-53EB-4B26-8698-07DF6E1FCB14}" srcOrd="0" destOrd="0" presId="urn:microsoft.com/office/officeart/2005/8/layout/hierarchy1"/>
    <dgm:cxn modelId="{ACF4B387-810E-49DA-AD93-CCE8554ED5B6}" type="presParOf" srcId="{E9485A68-B5DB-4D03-9B40-A2EC431C99D4}" destId="{733CAE7E-ADF6-400D-BDC2-5655F6F2E152}" srcOrd="1" destOrd="0" presId="urn:microsoft.com/office/officeart/2005/8/layout/hierarchy1"/>
    <dgm:cxn modelId="{F783A979-1E4A-4D0A-BE0C-BFD10EF4A941}" type="presParOf" srcId="{7C812846-012A-444C-836B-5D8ECFA9A50C}" destId="{2B74BF67-8B79-4D40-BE33-0AB92A93C9E6}" srcOrd="1" destOrd="0" presId="urn:microsoft.com/office/officeart/2005/8/layout/hierarchy1"/>
    <dgm:cxn modelId="{A999E7F7-5C82-4E94-AE18-5731C022F1A0}" type="presParOf" srcId="{B91D1F23-0294-4C8B-8AB7-BDB567290CBE}" destId="{0546864C-64BD-4FE1-A5F9-01A2E92896E6}" srcOrd="6" destOrd="0" presId="urn:microsoft.com/office/officeart/2005/8/layout/hierarchy1"/>
    <dgm:cxn modelId="{8849E89C-0FF5-42EC-A741-1C71174F7A7C}" type="presParOf" srcId="{B91D1F23-0294-4C8B-8AB7-BDB567290CBE}" destId="{2AA8333A-239E-4566-AFA3-92BA880AFA3B}" srcOrd="7" destOrd="0" presId="urn:microsoft.com/office/officeart/2005/8/layout/hierarchy1"/>
    <dgm:cxn modelId="{13EC00B3-EA25-4CAC-B32F-141AD774ED55}" type="presParOf" srcId="{2AA8333A-239E-4566-AFA3-92BA880AFA3B}" destId="{DEB4F770-B447-4C1F-B114-EF3187B56AE6}" srcOrd="0" destOrd="0" presId="urn:microsoft.com/office/officeart/2005/8/layout/hierarchy1"/>
    <dgm:cxn modelId="{40AD59F5-7770-4FFE-89EE-36AA3997F914}" type="presParOf" srcId="{DEB4F770-B447-4C1F-B114-EF3187B56AE6}" destId="{2B2FB703-6493-4B90-9103-AD81ABD6D6BF}" srcOrd="0" destOrd="0" presId="urn:microsoft.com/office/officeart/2005/8/layout/hierarchy1"/>
    <dgm:cxn modelId="{E5597430-2075-43DB-9CCF-81A43AF9335A}" type="presParOf" srcId="{DEB4F770-B447-4C1F-B114-EF3187B56AE6}" destId="{AB6CAD80-2909-4140-8499-3FC15C923464}" srcOrd="1" destOrd="0" presId="urn:microsoft.com/office/officeart/2005/8/layout/hierarchy1"/>
    <dgm:cxn modelId="{37C683EE-7242-4DBC-B38B-9A48BA2F3799}" type="presParOf" srcId="{2AA8333A-239E-4566-AFA3-92BA880AFA3B}" destId="{4DC81B87-9B63-4FAB-8BC8-9297B6090C78}" srcOrd="1" destOrd="0" presId="urn:microsoft.com/office/officeart/2005/8/layout/hierarchy1"/>
    <dgm:cxn modelId="{9872D94D-C086-45F5-86B3-3ECE15AAA908}" type="presParOf" srcId="{B91D1F23-0294-4C8B-8AB7-BDB567290CBE}" destId="{B61B0537-C955-4FA5-A456-D6B5CCF4BD2D}" srcOrd="8" destOrd="0" presId="urn:microsoft.com/office/officeart/2005/8/layout/hierarchy1"/>
    <dgm:cxn modelId="{D00778C9-2768-44E0-9C1F-C87FB2D43A0F}" type="presParOf" srcId="{B91D1F23-0294-4C8B-8AB7-BDB567290CBE}" destId="{39880923-F352-4C50-A2D2-610E02F6C88C}" srcOrd="9" destOrd="0" presId="urn:microsoft.com/office/officeart/2005/8/layout/hierarchy1"/>
    <dgm:cxn modelId="{DB169EBE-99B4-433F-B717-FF4A4FE309A1}" type="presParOf" srcId="{39880923-F352-4C50-A2D2-610E02F6C88C}" destId="{DBFE118B-4B22-4FAC-B73B-14A2464C9B92}" srcOrd="0" destOrd="0" presId="urn:microsoft.com/office/officeart/2005/8/layout/hierarchy1"/>
    <dgm:cxn modelId="{266CC618-8284-4439-9261-4DD0928B612A}" type="presParOf" srcId="{DBFE118B-4B22-4FAC-B73B-14A2464C9B92}" destId="{FD7B65D2-BDF0-4921-A267-B8C7E4EDC4DD}" srcOrd="0" destOrd="0" presId="urn:microsoft.com/office/officeart/2005/8/layout/hierarchy1"/>
    <dgm:cxn modelId="{0ADD0484-5F80-4EDB-A3DF-A378CBBE3B5B}" type="presParOf" srcId="{DBFE118B-4B22-4FAC-B73B-14A2464C9B92}" destId="{F66278CE-CD4B-47FE-BA97-877452CE401E}" srcOrd="1" destOrd="0" presId="urn:microsoft.com/office/officeart/2005/8/layout/hierarchy1"/>
    <dgm:cxn modelId="{1608A3B1-0626-4C02-A3C4-8A7FABF7B06F}" type="presParOf" srcId="{39880923-F352-4C50-A2D2-610E02F6C88C}" destId="{D673CFAF-1AA4-40C3-A5EF-0AC5C075297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835508-5CB3-4DCD-8238-895046BC7746}" type="doc">
      <dgm:prSet loTypeId="urn:microsoft.com/office/officeart/2005/8/layout/radial4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CA68A56-AB82-4B32-AEB7-D21656F21A80}">
      <dgm:prSet phldrT="[Texto]"/>
      <dgm:spPr/>
      <dgm:t>
        <a:bodyPr/>
        <a:lstStyle/>
        <a:p>
          <a:r>
            <a:rPr lang="es-MX" dirty="0" smtClean="0"/>
            <a:t>Primera etapa del sistema presupuestario</a:t>
          </a:r>
          <a:endParaRPr lang="es-MX" dirty="0"/>
        </a:p>
      </dgm:t>
    </dgm:pt>
    <dgm:pt modelId="{AF599AFA-E7A5-4D8A-80C8-5EABE8679EA6}" type="parTrans" cxnId="{3F3D9258-DA9A-498B-84B1-4E8BD583D78E}">
      <dgm:prSet/>
      <dgm:spPr/>
      <dgm:t>
        <a:bodyPr/>
        <a:lstStyle/>
        <a:p>
          <a:endParaRPr lang="es-MX"/>
        </a:p>
      </dgm:t>
    </dgm:pt>
    <dgm:pt modelId="{F1F91B70-30E6-4F8E-99E6-15EDCBE40C3D}" type="sibTrans" cxnId="{3F3D9258-DA9A-498B-84B1-4E8BD583D78E}">
      <dgm:prSet/>
      <dgm:spPr/>
      <dgm:t>
        <a:bodyPr/>
        <a:lstStyle/>
        <a:p>
          <a:endParaRPr lang="es-MX"/>
        </a:p>
      </dgm:t>
    </dgm:pt>
    <dgm:pt modelId="{230CBE3F-D0D0-462D-8BBC-D1CE03A2DE45}">
      <dgm:prSet phldrT="[Texto]"/>
      <dgm:spPr/>
      <dgm:t>
        <a:bodyPr/>
        <a:lstStyle/>
        <a:p>
          <a:r>
            <a:rPr lang="es-MX" dirty="0" smtClean="0"/>
            <a:t>Participación de quienes ejercen la supervisión</a:t>
          </a:r>
          <a:endParaRPr lang="es-MX" dirty="0"/>
        </a:p>
      </dgm:t>
    </dgm:pt>
    <dgm:pt modelId="{1C3336FF-2A5D-412D-8411-CBE3C6129D3C}" type="parTrans" cxnId="{CAA9E0E0-4AFB-4727-8C93-E2ED0A208B20}">
      <dgm:prSet/>
      <dgm:spPr/>
      <dgm:t>
        <a:bodyPr/>
        <a:lstStyle/>
        <a:p>
          <a:endParaRPr lang="es-MX"/>
        </a:p>
      </dgm:t>
    </dgm:pt>
    <dgm:pt modelId="{12C40152-4868-4026-9DDB-34DD8FF5A562}" type="sibTrans" cxnId="{CAA9E0E0-4AFB-4727-8C93-E2ED0A208B20}">
      <dgm:prSet/>
      <dgm:spPr/>
      <dgm:t>
        <a:bodyPr/>
        <a:lstStyle/>
        <a:p>
          <a:endParaRPr lang="es-MX"/>
        </a:p>
      </dgm:t>
    </dgm:pt>
    <dgm:pt modelId="{00462B7F-E60B-48FD-9015-49324F194C99}">
      <dgm:prSet phldrT="[Texto]"/>
      <dgm:spPr/>
      <dgm:t>
        <a:bodyPr/>
        <a:lstStyle/>
        <a:p>
          <a:r>
            <a:rPr lang="es-MX" dirty="0" smtClean="0"/>
            <a:t>Considera los recursos de la organización</a:t>
          </a:r>
          <a:endParaRPr lang="es-MX" dirty="0"/>
        </a:p>
      </dgm:t>
    </dgm:pt>
    <dgm:pt modelId="{6D01C132-57EF-4ED3-8B49-D42DF7516405}" type="parTrans" cxnId="{0A6E5B4B-DC18-4437-9B1D-BD0ECE9939EC}">
      <dgm:prSet/>
      <dgm:spPr/>
      <dgm:t>
        <a:bodyPr/>
        <a:lstStyle/>
        <a:p>
          <a:endParaRPr lang="es-MX"/>
        </a:p>
      </dgm:t>
    </dgm:pt>
    <dgm:pt modelId="{96CE5B13-F311-416F-8044-623D6DBA0D64}" type="sibTrans" cxnId="{0A6E5B4B-DC18-4437-9B1D-BD0ECE9939EC}">
      <dgm:prSet/>
      <dgm:spPr/>
      <dgm:t>
        <a:bodyPr/>
        <a:lstStyle/>
        <a:p>
          <a:endParaRPr lang="es-MX"/>
        </a:p>
      </dgm:t>
    </dgm:pt>
    <dgm:pt modelId="{FAE6C2BC-7791-4234-AF1C-7761AA5594B3}">
      <dgm:prSet phldrT="[Texto]"/>
      <dgm:spPr/>
      <dgm:t>
        <a:bodyPr/>
        <a:lstStyle/>
        <a:p>
          <a:r>
            <a:rPr lang="es-MX" dirty="0" smtClean="0"/>
            <a:t>Establece las secuencias de acción</a:t>
          </a:r>
          <a:endParaRPr lang="es-MX" dirty="0"/>
        </a:p>
      </dgm:t>
    </dgm:pt>
    <dgm:pt modelId="{432A08DF-9F56-433A-9401-4E2008315F12}" type="parTrans" cxnId="{18757CB3-DF69-4CF2-A123-6F393D076428}">
      <dgm:prSet/>
      <dgm:spPr/>
      <dgm:t>
        <a:bodyPr/>
        <a:lstStyle/>
        <a:p>
          <a:endParaRPr lang="es-MX"/>
        </a:p>
      </dgm:t>
    </dgm:pt>
    <dgm:pt modelId="{63427D00-B615-421D-AE20-B5EF4E706CF0}" type="sibTrans" cxnId="{18757CB3-DF69-4CF2-A123-6F393D076428}">
      <dgm:prSet/>
      <dgm:spPr/>
      <dgm:t>
        <a:bodyPr/>
        <a:lstStyle/>
        <a:p>
          <a:endParaRPr lang="es-MX"/>
        </a:p>
      </dgm:t>
    </dgm:pt>
    <dgm:pt modelId="{A9E65840-FF53-4248-873E-042FD2A2128C}" type="pres">
      <dgm:prSet presAssocID="{AA835508-5CB3-4DCD-8238-895046BC774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FC54D7A-7CDD-407C-B009-9C2640D3352D}" type="pres">
      <dgm:prSet presAssocID="{6CA68A56-AB82-4B32-AEB7-D21656F21A80}" presName="centerShape" presStyleLbl="node0" presStyleIdx="0" presStyleCnt="1" custLinFactNeighborX="351" custLinFactNeighborY="-48133"/>
      <dgm:spPr/>
      <dgm:t>
        <a:bodyPr/>
        <a:lstStyle/>
        <a:p>
          <a:endParaRPr lang="es-MX"/>
        </a:p>
      </dgm:t>
    </dgm:pt>
    <dgm:pt modelId="{CA498229-57A5-492A-B671-563D0D3E76DC}" type="pres">
      <dgm:prSet presAssocID="{1C3336FF-2A5D-412D-8411-CBE3C6129D3C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8EB675DF-7EAC-4BA2-9E8B-6D6CB487D5CB}" type="pres">
      <dgm:prSet presAssocID="{230CBE3F-D0D0-462D-8BBC-D1CE03A2DE45}" presName="node" presStyleLbl="node1" presStyleIdx="0" presStyleCnt="3" custRadScaleRad="109957" custRadScaleInc="-259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87E7AC-8EE5-4428-B252-D5A9E3AA021C}" type="pres">
      <dgm:prSet presAssocID="{6D01C132-57EF-4ED3-8B49-D42DF7516405}" presName="parTrans" presStyleLbl="bgSibTrans2D1" presStyleIdx="1" presStyleCnt="3"/>
      <dgm:spPr/>
      <dgm:t>
        <a:bodyPr/>
        <a:lstStyle/>
        <a:p>
          <a:endParaRPr lang="es-MX"/>
        </a:p>
      </dgm:t>
    </dgm:pt>
    <dgm:pt modelId="{AEA12C4F-C9FF-45C3-882E-1D3E515795B2}" type="pres">
      <dgm:prSet presAssocID="{00462B7F-E60B-48FD-9015-49324F194C99}" presName="node" presStyleLbl="node1" presStyleIdx="1" presStyleCnt="3" custRadScaleRad="4958" custRadScaleInc="2609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A1A0B5-C6A9-499C-A4D6-25C25463A63A}" type="pres">
      <dgm:prSet presAssocID="{432A08DF-9F56-433A-9401-4E2008315F12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B6CC7E76-6436-4607-8BB8-7E083FD691D8}" type="pres">
      <dgm:prSet presAssocID="{FAE6C2BC-7791-4234-AF1C-7761AA5594B3}" presName="node" presStyleLbl="node1" presStyleIdx="2" presStyleCnt="3" custRadScaleRad="120209" custRadScaleInc="268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50CD76-D913-4C24-A62C-8A1ED84D7718}" type="presOf" srcId="{FAE6C2BC-7791-4234-AF1C-7761AA5594B3}" destId="{B6CC7E76-6436-4607-8BB8-7E083FD691D8}" srcOrd="0" destOrd="0" presId="urn:microsoft.com/office/officeart/2005/8/layout/radial4"/>
    <dgm:cxn modelId="{CAA9E0E0-4AFB-4727-8C93-E2ED0A208B20}" srcId="{6CA68A56-AB82-4B32-AEB7-D21656F21A80}" destId="{230CBE3F-D0D0-462D-8BBC-D1CE03A2DE45}" srcOrd="0" destOrd="0" parTransId="{1C3336FF-2A5D-412D-8411-CBE3C6129D3C}" sibTransId="{12C40152-4868-4026-9DDB-34DD8FF5A562}"/>
    <dgm:cxn modelId="{18757CB3-DF69-4CF2-A123-6F393D076428}" srcId="{6CA68A56-AB82-4B32-AEB7-D21656F21A80}" destId="{FAE6C2BC-7791-4234-AF1C-7761AA5594B3}" srcOrd="2" destOrd="0" parTransId="{432A08DF-9F56-433A-9401-4E2008315F12}" sibTransId="{63427D00-B615-421D-AE20-B5EF4E706CF0}"/>
    <dgm:cxn modelId="{963C0DF1-BD98-42FA-8DBE-CF0BF5E1D585}" type="presOf" srcId="{432A08DF-9F56-433A-9401-4E2008315F12}" destId="{29A1A0B5-C6A9-499C-A4D6-25C25463A63A}" srcOrd="0" destOrd="0" presId="urn:microsoft.com/office/officeart/2005/8/layout/radial4"/>
    <dgm:cxn modelId="{80706076-D8B1-4CFD-A228-126E0F51D0F3}" type="presOf" srcId="{AA835508-5CB3-4DCD-8238-895046BC7746}" destId="{A9E65840-FF53-4248-873E-042FD2A2128C}" srcOrd="0" destOrd="0" presId="urn:microsoft.com/office/officeart/2005/8/layout/radial4"/>
    <dgm:cxn modelId="{DB6DA8B9-CA00-4B6F-A3E6-E51D4E3B48C7}" type="presOf" srcId="{6D01C132-57EF-4ED3-8B49-D42DF7516405}" destId="{8387E7AC-8EE5-4428-B252-D5A9E3AA021C}" srcOrd="0" destOrd="0" presId="urn:microsoft.com/office/officeart/2005/8/layout/radial4"/>
    <dgm:cxn modelId="{9916B10E-47EB-4BC4-BE15-31DDD511E201}" type="presOf" srcId="{00462B7F-E60B-48FD-9015-49324F194C99}" destId="{AEA12C4F-C9FF-45C3-882E-1D3E515795B2}" srcOrd="0" destOrd="0" presId="urn:microsoft.com/office/officeart/2005/8/layout/radial4"/>
    <dgm:cxn modelId="{D63B7FC8-5278-4128-A75D-C9EBC15A8CCC}" type="presOf" srcId="{1C3336FF-2A5D-412D-8411-CBE3C6129D3C}" destId="{CA498229-57A5-492A-B671-563D0D3E76DC}" srcOrd="0" destOrd="0" presId="urn:microsoft.com/office/officeart/2005/8/layout/radial4"/>
    <dgm:cxn modelId="{D67DBD50-6676-4960-A693-0DB20D2E6A40}" type="presOf" srcId="{6CA68A56-AB82-4B32-AEB7-D21656F21A80}" destId="{1FC54D7A-7CDD-407C-B009-9C2640D3352D}" srcOrd="0" destOrd="0" presId="urn:microsoft.com/office/officeart/2005/8/layout/radial4"/>
    <dgm:cxn modelId="{0A6E5B4B-DC18-4437-9B1D-BD0ECE9939EC}" srcId="{6CA68A56-AB82-4B32-AEB7-D21656F21A80}" destId="{00462B7F-E60B-48FD-9015-49324F194C99}" srcOrd="1" destOrd="0" parTransId="{6D01C132-57EF-4ED3-8B49-D42DF7516405}" sibTransId="{96CE5B13-F311-416F-8044-623D6DBA0D64}"/>
    <dgm:cxn modelId="{726912C1-97B3-474E-86C2-4A470B84AFAD}" type="presOf" srcId="{230CBE3F-D0D0-462D-8BBC-D1CE03A2DE45}" destId="{8EB675DF-7EAC-4BA2-9E8B-6D6CB487D5CB}" srcOrd="0" destOrd="0" presId="urn:microsoft.com/office/officeart/2005/8/layout/radial4"/>
    <dgm:cxn modelId="{3F3D9258-DA9A-498B-84B1-4E8BD583D78E}" srcId="{AA835508-5CB3-4DCD-8238-895046BC7746}" destId="{6CA68A56-AB82-4B32-AEB7-D21656F21A80}" srcOrd="0" destOrd="0" parTransId="{AF599AFA-E7A5-4D8A-80C8-5EABE8679EA6}" sibTransId="{F1F91B70-30E6-4F8E-99E6-15EDCBE40C3D}"/>
    <dgm:cxn modelId="{7136E953-986D-432A-9D9B-7555A4B17E18}" type="presParOf" srcId="{A9E65840-FF53-4248-873E-042FD2A2128C}" destId="{1FC54D7A-7CDD-407C-B009-9C2640D3352D}" srcOrd="0" destOrd="0" presId="urn:microsoft.com/office/officeart/2005/8/layout/radial4"/>
    <dgm:cxn modelId="{F83DE294-D45C-49B1-98B5-98C5613C881F}" type="presParOf" srcId="{A9E65840-FF53-4248-873E-042FD2A2128C}" destId="{CA498229-57A5-492A-B671-563D0D3E76DC}" srcOrd="1" destOrd="0" presId="urn:microsoft.com/office/officeart/2005/8/layout/radial4"/>
    <dgm:cxn modelId="{7E501E9A-C9D5-4078-8B74-4973959738DB}" type="presParOf" srcId="{A9E65840-FF53-4248-873E-042FD2A2128C}" destId="{8EB675DF-7EAC-4BA2-9E8B-6D6CB487D5CB}" srcOrd="2" destOrd="0" presId="urn:microsoft.com/office/officeart/2005/8/layout/radial4"/>
    <dgm:cxn modelId="{BB36AE09-7201-49AE-97A8-E3D6DA355C71}" type="presParOf" srcId="{A9E65840-FF53-4248-873E-042FD2A2128C}" destId="{8387E7AC-8EE5-4428-B252-D5A9E3AA021C}" srcOrd="3" destOrd="0" presId="urn:microsoft.com/office/officeart/2005/8/layout/radial4"/>
    <dgm:cxn modelId="{4E1A4A1A-D17C-45D8-9171-1E6EBC3F0CDC}" type="presParOf" srcId="{A9E65840-FF53-4248-873E-042FD2A2128C}" destId="{AEA12C4F-C9FF-45C3-882E-1D3E515795B2}" srcOrd="4" destOrd="0" presId="urn:microsoft.com/office/officeart/2005/8/layout/radial4"/>
    <dgm:cxn modelId="{62335A56-8F21-478A-AC74-BB955BE544D9}" type="presParOf" srcId="{A9E65840-FF53-4248-873E-042FD2A2128C}" destId="{29A1A0B5-C6A9-499C-A4D6-25C25463A63A}" srcOrd="5" destOrd="0" presId="urn:microsoft.com/office/officeart/2005/8/layout/radial4"/>
    <dgm:cxn modelId="{478B3C5F-8F44-4FA9-BB6B-0CF971801FA3}" type="presParOf" srcId="{A9E65840-FF53-4248-873E-042FD2A2128C}" destId="{B6CC7E76-6436-4607-8BB8-7E083FD691D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1E0331-AC4B-4994-813E-5E8803F3B59C}" type="doc">
      <dgm:prSet loTypeId="urn:microsoft.com/office/officeart/2005/8/layout/process3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6382372F-E9DD-44DF-8C33-B68F628E1B6C}">
      <dgm:prSet phldrT="[Texto]"/>
      <dgm:spPr/>
      <dgm:t>
        <a:bodyPr/>
        <a:lstStyle/>
        <a:p>
          <a:r>
            <a:rPr lang="es-MX" dirty="0" smtClean="0"/>
            <a:t>Planeación personal</a:t>
          </a:r>
          <a:endParaRPr lang="es-MX" dirty="0"/>
        </a:p>
      </dgm:t>
    </dgm:pt>
    <dgm:pt modelId="{B5B66F44-3C10-4132-98B2-0037016F7A29}" type="parTrans" cxnId="{D5256669-F082-4A61-904C-851BC8C5027C}">
      <dgm:prSet/>
      <dgm:spPr/>
      <dgm:t>
        <a:bodyPr/>
        <a:lstStyle/>
        <a:p>
          <a:endParaRPr lang="es-MX"/>
        </a:p>
      </dgm:t>
    </dgm:pt>
    <dgm:pt modelId="{7F842C8C-428A-43DB-8061-683F8088F272}" type="sibTrans" cxnId="{D5256669-F082-4A61-904C-851BC8C5027C}">
      <dgm:prSet/>
      <dgm:spPr/>
      <dgm:t>
        <a:bodyPr/>
        <a:lstStyle/>
        <a:p>
          <a:endParaRPr lang="es-MX" dirty="0"/>
        </a:p>
      </dgm:t>
    </dgm:pt>
    <dgm:pt modelId="{9C86A107-65AF-48FA-9196-CF5777C3EECB}">
      <dgm:prSet phldrT="[Texto]"/>
      <dgm:spPr/>
      <dgm:t>
        <a:bodyPr/>
        <a:lstStyle/>
        <a:p>
          <a:r>
            <a:rPr lang="es-MX" dirty="0" smtClean="0"/>
            <a:t>Expresa de deseos, aspiraciones, propósitos y metas para el desarrollo familiar, social, políticas, riesgos, profesional, etc.</a:t>
          </a:r>
          <a:endParaRPr lang="es-MX" dirty="0"/>
        </a:p>
      </dgm:t>
    </dgm:pt>
    <dgm:pt modelId="{D5B9AFCC-26AE-4715-ADD5-DD91E3073874}" type="parTrans" cxnId="{1FDD26A3-E170-4543-BCF0-01F4EDDF9F06}">
      <dgm:prSet/>
      <dgm:spPr/>
      <dgm:t>
        <a:bodyPr/>
        <a:lstStyle/>
        <a:p>
          <a:endParaRPr lang="es-MX"/>
        </a:p>
      </dgm:t>
    </dgm:pt>
    <dgm:pt modelId="{B77A2BEB-9BB7-4701-B0CD-A2EABA47897E}" type="sibTrans" cxnId="{1FDD26A3-E170-4543-BCF0-01F4EDDF9F06}">
      <dgm:prSet/>
      <dgm:spPr/>
      <dgm:t>
        <a:bodyPr/>
        <a:lstStyle/>
        <a:p>
          <a:endParaRPr lang="es-MX"/>
        </a:p>
      </dgm:t>
    </dgm:pt>
    <dgm:pt modelId="{4E25B292-62E6-4103-825B-C78222FBF459}">
      <dgm:prSet phldrT="[Texto]"/>
      <dgm:spPr/>
      <dgm:t>
        <a:bodyPr/>
        <a:lstStyle/>
        <a:p>
          <a:r>
            <a:rPr lang="es-MX" dirty="0" smtClean="0"/>
            <a:t>Planeación empresarial</a:t>
          </a:r>
          <a:endParaRPr lang="es-MX" dirty="0"/>
        </a:p>
      </dgm:t>
    </dgm:pt>
    <dgm:pt modelId="{F0710B9D-9284-4960-8DF6-D8C3A1C7A675}" type="parTrans" cxnId="{04C3EEBD-E274-4FF9-9A53-9A0F6850E5C8}">
      <dgm:prSet/>
      <dgm:spPr/>
      <dgm:t>
        <a:bodyPr/>
        <a:lstStyle/>
        <a:p>
          <a:endParaRPr lang="es-MX"/>
        </a:p>
      </dgm:t>
    </dgm:pt>
    <dgm:pt modelId="{63D65939-E77B-4910-8629-5C58F13178E4}" type="sibTrans" cxnId="{04C3EEBD-E274-4FF9-9A53-9A0F6850E5C8}">
      <dgm:prSet/>
      <dgm:spPr/>
      <dgm:t>
        <a:bodyPr/>
        <a:lstStyle/>
        <a:p>
          <a:endParaRPr lang="es-MX"/>
        </a:p>
      </dgm:t>
    </dgm:pt>
    <dgm:pt modelId="{0CCD28A0-91E2-485B-A75F-D32FA7230022}">
      <dgm:prSet phldrT="[Texto]"/>
      <dgm:spPr/>
      <dgm:t>
        <a:bodyPr/>
        <a:lstStyle/>
        <a:p>
          <a:r>
            <a:rPr lang="es-MX" dirty="0" smtClean="0"/>
            <a:t>Expresa</a:t>
          </a:r>
          <a:r>
            <a:rPr lang="es-MX" baseline="0" dirty="0" smtClean="0"/>
            <a:t> la proyección de excedentes financieros para optimizar el patrimonio, así como la proyección total de las actividades de la empresa</a:t>
          </a:r>
          <a:endParaRPr lang="es-MX" dirty="0"/>
        </a:p>
      </dgm:t>
    </dgm:pt>
    <dgm:pt modelId="{7CA8E497-BB8D-43A1-A5A9-E10229919AED}" type="parTrans" cxnId="{67AB940B-CC1E-4C47-B00A-D7664EB31590}">
      <dgm:prSet/>
      <dgm:spPr/>
      <dgm:t>
        <a:bodyPr/>
        <a:lstStyle/>
        <a:p>
          <a:endParaRPr lang="es-MX"/>
        </a:p>
      </dgm:t>
    </dgm:pt>
    <dgm:pt modelId="{7BD8D614-2409-4EEE-BF8C-0E2A4944F832}" type="sibTrans" cxnId="{67AB940B-CC1E-4C47-B00A-D7664EB31590}">
      <dgm:prSet/>
      <dgm:spPr/>
      <dgm:t>
        <a:bodyPr/>
        <a:lstStyle/>
        <a:p>
          <a:endParaRPr lang="es-MX"/>
        </a:p>
      </dgm:t>
    </dgm:pt>
    <dgm:pt modelId="{CF3BD877-4BC3-4B60-B74C-53B2AC6DF68F}">
      <dgm:prSet phldrT="[Texto]"/>
      <dgm:spPr/>
      <dgm:t>
        <a:bodyPr/>
        <a:lstStyle/>
        <a:p>
          <a:endParaRPr lang="es-MX" dirty="0"/>
        </a:p>
      </dgm:t>
    </dgm:pt>
    <dgm:pt modelId="{32AA072E-B904-4F4A-9D0C-C6DBBFE7A840}" type="parTrans" cxnId="{EF860F8D-BCEA-4C9D-AB0E-70C0D9F56316}">
      <dgm:prSet/>
      <dgm:spPr/>
      <dgm:t>
        <a:bodyPr/>
        <a:lstStyle/>
        <a:p>
          <a:endParaRPr lang="es-MX"/>
        </a:p>
      </dgm:t>
    </dgm:pt>
    <dgm:pt modelId="{118473E1-1E27-405F-9A1D-A7A4AC650169}" type="sibTrans" cxnId="{EF860F8D-BCEA-4C9D-AB0E-70C0D9F56316}">
      <dgm:prSet/>
      <dgm:spPr/>
      <dgm:t>
        <a:bodyPr/>
        <a:lstStyle/>
        <a:p>
          <a:endParaRPr lang="es-MX"/>
        </a:p>
      </dgm:t>
    </dgm:pt>
    <dgm:pt modelId="{D7716F99-0564-4073-AAFE-85DA649C1097}">
      <dgm:prSet phldrT="[Texto]"/>
      <dgm:spPr/>
      <dgm:t>
        <a:bodyPr/>
        <a:lstStyle/>
        <a:p>
          <a:endParaRPr lang="es-MX" dirty="0"/>
        </a:p>
      </dgm:t>
    </dgm:pt>
    <dgm:pt modelId="{26743525-F360-4246-B974-0DBC297AE476}" type="parTrans" cxnId="{11D2CD18-E7C3-4ADF-B5A5-9B7D343CB6D9}">
      <dgm:prSet/>
      <dgm:spPr/>
      <dgm:t>
        <a:bodyPr/>
        <a:lstStyle/>
        <a:p>
          <a:endParaRPr lang="es-MX"/>
        </a:p>
      </dgm:t>
    </dgm:pt>
    <dgm:pt modelId="{93E09476-EA06-47AF-A780-EC1898F52E61}" type="sibTrans" cxnId="{11D2CD18-E7C3-4ADF-B5A5-9B7D343CB6D9}">
      <dgm:prSet/>
      <dgm:spPr/>
      <dgm:t>
        <a:bodyPr/>
        <a:lstStyle/>
        <a:p>
          <a:endParaRPr lang="es-MX"/>
        </a:p>
      </dgm:t>
    </dgm:pt>
    <dgm:pt modelId="{D08BDE81-5861-4AEB-BE2F-45EFA8EE64D3}" type="pres">
      <dgm:prSet presAssocID="{D01E0331-AC4B-4994-813E-5E8803F3B59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A88C4FE-CCC6-4199-8F70-2C75C361A1CF}" type="pres">
      <dgm:prSet presAssocID="{6382372F-E9DD-44DF-8C33-B68F628E1B6C}" presName="composite" presStyleCnt="0"/>
      <dgm:spPr/>
    </dgm:pt>
    <dgm:pt modelId="{304836F4-E041-46CB-B93A-FE436A1E252B}" type="pres">
      <dgm:prSet presAssocID="{6382372F-E9DD-44DF-8C33-B68F628E1B6C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69673C-96A9-428C-BFFC-0C559931D297}" type="pres">
      <dgm:prSet presAssocID="{6382372F-E9DD-44DF-8C33-B68F628E1B6C}" presName="parSh" presStyleLbl="node1" presStyleIdx="0" presStyleCnt="2"/>
      <dgm:spPr/>
      <dgm:t>
        <a:bodyPr/>
        <a:lstStyle/>
        <a:p>
          <a:endParaRPr lang="es-MX"/>
        </a:p>
      </dgm:t>
    </dgm:pt>
    <dgm:pt modelId="{A5F31261-D0B4-4A70-93CD-9114F8414098}" type="pres">
      <dgm:prSet presAssocID="{6382372F-E9DD-44DF-8C33-B68F628E1B6C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94E981-9E61-4C42-AF8D-F1C098D4673D}" type="pres">
      <dgm:prSet presAssocID="{7F842C8C-428A-43DB-8061-683F8088F272}" presName="sibTrans" presStyleLbl="sibTrans2D1" presStyleIdx="0" presStyleCnt="1"/>
      <dgm:spPr/>
      <dgm:t>
        <a:bodyPr/>
        <a:lstStyle/>
        <a:p>
          <a:endParaRPr lang="es-MX"/>
        </a:p>
      </dgm:t>
    </dgm:pt>
    <dgm:pt modelId="{84B552EE-4740-4483-B164-C2EEA8821943}" type="pres">
      <dgm:prSet presAssocID="{7F842C8C-428A-43DB-8061-683F8088F272}" presName="connTx" presStyleLbl="sibTrans2D1" presStyleIdx="0" presStyleCnt="1"/>
      <dgm:spPr/>
      <dgm:t>
        <a:bodyPr/>
        <a:lstStyle/>
        <a:p>
          <a:endParaRPr lang="es-MX"/>
        </a:p>
      </dgm:t>
    </dgm:pt>
    <dgm:pt modelId="{36AAEA19-371A-40A5-B83E-4839C3CD49C2}" type="pres">
      <dgm:prSet presAssocID="{4E25B292-62E6-4103-825B-C78222FBF459}" presName="composite" presStyleCnt="0"/>
      <dgm:spPr/>
    </dgm:pt>
    <dgm:pt modelId="{A33364C7-6C8C-4F59-8D25-E411D010C6BA}" type="pres">
      <dgm:prSet presAssocID="{4E25B292-62E6-4103-825B-C78222FBF459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2D34CE-FE07-48AD-98FC-6BC3C72F6392}" type="pres">
      <dgm:prSet presAssocID="{4E25B292-62E6-4103-825B-C78222FBF459}" presName="parSh" presStyleLbl="node1" presStyleIdx="1" presStyleCnt="2"/>
      <dgm:spPr/>
      <dgm:t>
        <a:bodyPr/>
        <a:lstStyle/>
        <a:p>
          <a:endParaRPr lang="es-MX"/>
        </a:p>
      </dgm:t>
    </dgm:pt>
    <dgm:pt modelId="{8255BA29-CE8F-46ED-BA87-99CAA7F7AD7C}" type="pres">
      <dgm:prSet presAssocID="{4E25B292-62E6-4103-825B-C78222FBF459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D866777-912C-4E62-AF85-9B7BEA1F88A4}" type="presOf" srcId="{0CCD28A0-91E2-485B-A75F-D32FA7230022}" destId="{8255BA29-CE8F-46ED-BA87-99CAA7F7AD7C}" srcOrd="0" destOrd="0" presId="urn:microsoft.com/office/officeart/2005/8/layout/process3"/>
    <dgm:cxn modelId="{70B0556D-5AEF-4D5D-8389-C88F3E2379ED}" type="presOf" srcId="{6382372F-E9DD-44DF-8C33-B68F628E1B6C}" destId="{304836F4-E041-46CB-B93A-FE436A1E252B}" srcOrd="0" destOrd="0" presId="urn:microsoft.com/office/officeart/2005/8/layout/process3"/>
    <dgm:cxn modelId="{67AB940B-CC1E-4C47-B00A-D7664EB31590}" srcId="{4E25B292-62E6-4103-825B-C78222FBF459}" destId="{0CCD28A0-91E2-485B-A75F-D32FA7230022}" srcOrd="0" destOrd="0" parTransId="{7CA8E497-BB8D-43A1-A5A9-E10229919AED}" sibTransId="{7BD8D614-2409-4EEE-BF8C-0E2A4944F832}"/>
    <dgm:cxn modelId="{AE719323-B2DD-4617-B15F-3C61F056140B}" type="presOf" srcId="{CF3BD877-4BC3-4B60-B74C-53B2AC6DF68F}" destId="{8255BA29-CE8F-46ED-BA87-99CAA7F7AD7C}" srcOrd="0" destOrd="2" presId="urn:microsoft.com/office/officeart/2005/8/layout/process3"/>
    <dgm:cxn modelId="{0FA2E1EB-A776-4D0E-B109-DFC2A52A8E91}" type="presOf" srcId="{D7716F99-0564-4073-AAFE-85DA649C1097}" destId="{8255BA29-CE8F-46ED-BA87-99CAA7F7AD7C}" srcOrd="0" destOrd="1" presId="urn:microsoft.com/office/officeart/2005/8/layout/process3"/>
    <dgm:cxn modelId="{11D2CD18-E7C3-4ADF-B5A5-9B7D343CB6D9}" srcId="{4E25B292-62E6-4103-825B-C78222FBF459}" destId="{D7716F99-0564-4073-AAFE-85DA649C1097}" srcOrd="1" destOrd="0" parTransId="{26743525-F360-4246-B974-0DBC297AE476}" sibTransId="{93E09476-EA06-47AF-A780-EC1898F52E61}"/>
    <dgm:cxn modelId="{9E848953-7681-4745-B3B3-619BD950F3A6}" type="presOf" srcId="{7F842C8C-428A-43DB-8061-683F8088F272}" destId="{84B552EE-4740-4483-B164-C2EEA8821943}" srcOrd="1" destOrd="0" presId="urn:microsoft.com/office/officeart/2005/8/layout/process3"/>
    <dgm:cxn modelId="{EDDAB49D-F963-4B8F-B132-64536F2CCF4C}" type="presOf" srcId="{4E25B292-62E6-4103-825B-C78222FBF459}" destId="{A33364C7-6C8C-4F59-8D25-E411D010C6BA}" srcOrd="0" destOrd="0" presId="urn:microsoft.com/office/officeart/2005/8/layout/process3"/>
    <dgm:cxn modelId="{D5256669-F082-4A61-904C-851BC8C5027C}" srcId="{D01E0331-AC4B-4994-813E-5E8803F3B59C}" destId="{6382372F-E9DD-44DF-8C33-B68F628E1B6C}" srcOrd="0" destOrd="0" parTransId="{B5B66F44-3C10-4132-98B2-0037016F7A29}" sibTransId="{7F842C8C-428A-43DB-8061-683F8088F272}"/>
    <dgm:cxn modelId="{1FCE723E-83A8-4C6C-8F90-DF3EF48D6A71}" type="presOf" srcId="{7F842C8C-428A-43DB-8061-683F8088F272}" destId="{2794E981-9E61-4C42-AF8D-F1C098D4673D}" srcOrd="0" destOrd="0" presId="urn:microsoft.com/office/officeart/2005/8/layout/process3"/>
    <dgm:cxn modelId="{A45047FF-C003-443F-AF4B-BD2AE8A91196}" type="presOf" srcId="{9C86A107-65AF-48FA-9196-CF5777C3EECB}" destId="{A5F31261-D0B4-4A70-93CD-9114F8414098}" srcOrd="0" destOrd="0" presId="urn:microsoft.com/office/officeart/2005/8/layout/process3"/>
    <dgm:cxn modelId="{EF860F8D-BCEA-4C9D-AB0E-70C0D9F56316}" srcId="{4E25B292-62E6-4103-825B-C78222FBF459}" destId="{CF3BD877-4BC3-4B60-B74C-53B2AC6DF68F}" srcOrd="2" destOrd="0" parTransId="{32AA072E-B904-4F4A-9D0C-C6DBBFE7A840}" sibTransId="{118473E1-1E27-405F-9A1D-A7A4AC650169}"/>
    <dgm:cxn modelId="{9755B791-C1B7-4676-BE15-D6AEFB60421B}" type="presOf" srcId="{6382372F-E9DD-44DF-8C33-B68F628E1B6C}" destId="{7669673C-96A9-428C-BFFC-0C559931D297}" srcOrd="1" destOrd="0" presId="urn:microsoft.com/office/officeart/2005/8/layout/process3"/>
    <dgm:cxn modelId="{04C3EEBD-E274-4FF9-9A53-9A0F6850E5C8}" srcId="{D01E0331-AC4B-4994-813E-5E8803F3B59C}" destId="{4E25B292-62E6-4103-825B-C78222FBF459}" srcOrd="1" destOrd="0" parTransId="{F0710B9D-9284-4960-8DF6-D8C3A1C7A675}" sibTransId="{63D65939-E77B-4910-8629-5C58F13178E4}"/>
    <dgm:cxn modelId="{1FDD26A3-E170-4543-BCF0-01F4EDDF9F06}" srcId="{6382372F-E9DD-44DF-8C33-B68F628E1B6C}" destId="{9C86A107-65AF-48FA-9196-CF5777C3EECB}" srcOrd="0" destOrd="0" parTransId="{D5B9AFCC-26AE-4715-ADD5-DD91E3073874}" sibTransId="{B77A2BEB-9BB7-4701-B0CD-A2EABA47897E}"/>
    <dgm:cxn modelId="{5C80AEB5-6C76-46AB-8FF4-20427E9851DC}" type="presOf" srcId="{D01E0331-AC4B-4994-813E-5E8803F3B59C}" destId="{D08BDE81-5861-4AEB-BE2F-45EFA8EE64D3}" srcOrd="0" destOrd="0" presId="urn:microsoft.com/office/officeart/2005/8/layout/process3"/>
    <dgm:cxn modelId="{108D144C-0568-45E5-A3CD-8DB637AFC068}" type="presOf" srcId="{4E25B292-62E6-4103-825B-C78222FBF459}" destId="{052D34CE-FE07-48AD-98FC-6BC3C72F6392}" srcOrd="1" destOrd="0" presId="urn:microsoft.com/office/officeart/2005/8/layout/process3"/>
    <dgm:cxn modelId="{B41521F7-206B-48A5-A995-648D0A7913D6}" type="presParOf" srcId="{D08BDE81-5861-4AEB-BE2F-45EFA8EE64D3}" destId="{AA88C4FE-CCC6-4199-8F70-2C75C361A1CF}" srcOrd="0" destOrd="0" presId="urn:microsoft.com/office/officeart/2005/8/layout/process3"/>
    <dgm:cxn modelId="{F7664622-4E89-462B-8339-5FAEC3746256}" type="presParOf" srcId="{AA88C4FE-CCC6-4199-8F70-2C75C361A1CF}" destId="{304836F4-E041-46CB-B93A-FE436A1E252B}" srcOrd="0" destOrd="0" presId="urn:microsoft.com/office/officeart/2005/8/layout/process3"/>
    <dgm:cxn modelId="{8F1919CC-EE17-48EE-8165-0187108BE9B6}" type="presParOf" srcId="{AA88C4FE-CCC6-4199-8F70-2C75C361A1CF}" destId="{7669673C-96A9-428C-BFFC-0C559931D297}" srcOrd="1" destOrd="0" presId="urn:microsoft.com/office/officeart/2005/8/layout/process3"/>
    <dgm:cxn modelId="{6D63EE31-CE3C-4008-822E-971DB3DA73B8}" type="presParOf" srcId="{AA88C4FE-CCC6-4199-8F70-2C75C361A1CF}" destId="{A5F31261-D0B4-4A70-93CD-9114F8414098}" srcOrd="2" destOrd="0" presId="urn:microsoft.com/office/officeart/2005/8/layout/process3"/>
    <dgm:cxn modelId="{1336B501-A35A-405F-A8A8-E1BBDF2B0237}" type="presParOf" srcId="{D08BDE81-5861-4AEB-BE2F-45EFA8EE64D3}" destId="{2794E981-9E61-4C42-AF8D-F1C098D4673D}" srcOrd="1" destOrd="0" presId="urn:microsoft.com/office/officeart/2005/8/layout/process3"/>
    <dgm:cxn modelId="{CB7C781D-FDE5-4D9D-AB14-A424EBA546A8}" type="presParOf" srcId="{2794E981-9E61-4C42-AF8D-F1C098D4673D}" destId="{84B552EE-4740-4483-B164-C2EEA8821943}" srcOrd="0" destOrd="0" presId="urn:microsoft.com/office/officeart/2005/8/layout/process3"/>
    <dgm:cxn modelId="{CE63F900-CA97-4914-BEB6-ADC7537003B0}" type="presParOf" srcId="{D08BDE81-5861-4AEB-BE2F-45EFA8EE64D3}" destId="{36AAEA19-371A-40A5-B83E-4839C3CD49C2}" srcOrd="2" destOrd="0" presId="urn:microsoft.com/office/officeart/2005/8/layout/process3"/>
    <dgm:cxn modelId="{08617324-EF32-4075-ADE0-55EE75BE1757}" type="presParOf" srcId="{36AAEA19-371A-40A5-B83E-4839C3CD49C2}" destId="{A33364C7-6C8C-4F59-8D25-E411D010C6BA}" srcOrd="0" destOrd="0" presId="urn:microsoft.com/office/officeart/2005/8/layout/process3"/>
    <dgm:cxn modelId="{936835DD-97DE-42B9-9754-52B8C8CC9A56}" type="presParOf" srcId="{36AAEA19-371A-40A5-B83E-4839C3CD49C2}" destId="{052D34CE-FE07-48AD-98FC-6BC3C72F6392}" srcOrd="1" destOrd="0" presId="urn:microsoft.com/office/officeart/2005/8/layout/process3"/>
    <dgm:cxn modelId="{395F84C7-2BFA-45F9-93F1-33D3F3C45750}" type="presParOf" srcId="{36AAEA19-371A-40A5-B83E-4839C3CD49C2}" destId="{8255BA29-CE8F-46ED-BA87-99CAA7F7AD7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08DE6B-D510-43D4-A110-4CD14C54302D}" type="doc">
      <dgm:prSet loTypeId="urn:microsoft.com/office/officeart/2005/8/layout/vList6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s-MX"/>
        </a:p>
      </dgm:t>
    </dgm:pt>
    <dgm:pt modelId="{B25A7565-CB58-43EC-B11C-582303E0EBA5}">
      <dgm:prSet phldrT="[Texto]"/>
      <dgm:spPr/>
      <dgm:t>
        <a:bodyPr/>
        <a:lstStyle/>
        <a:p>
          <a:r>
            <a:rPr lang="es-MX" dirty="0" smtClean="0"/>
            <a:t>Pronósticos Financieros</a:t>
          </a:r>
          <a:endParaRPr lang="es-MX" dirty="0"/>
        </a:p>
      </dgm:t>
    </dgm:pt>
    <dgm:pt modelId="{46F8C513-CE5E-4790-9E7A-289BB3F37015}" type="parTrans" cxnId="{68EF0BCA-8A04-4218-B581-C8F42AE95ABE}">
      <dgm:prSet/>
      <dgm:spPr/>
      <dgm:t>
        <a:bodyPr/>
        <a:lstStyle/>
        <a:p>
          <a:endParaRPr lang="es-MX"/>
        </a:p>
      </dgm:t>
    </dgm:pt>
    <dgm:pt modelId="{2D4E501E-C476-4B80-9B50-A0180840C09B}" type="sibTrans" cxnId="{68EF0BCA-8A04-4218-B581-C8F42AE95ABE}">
      <dgm:prSet/>
      <dgm:spPr/>
      <dgm:t>
        <a:bodyPr/>
        <a:lstStyle/>
        <a:p>
          <a:endParaRPr lang="es-MX"/>
        </a:p>
      </dgm:t>
    </dgm:pt>
    <dgm:pt modelId="{AE40CE19-7831-48E9-99BF-EE4502AFCD4E}">
      <dgm:prSet phldrT="[Texto]"/>
      <dgm:spPr/>
      <dgm:t>
        <a:bodyPr/>
        <a:lstStyle/>
        <a:p>
          <a:r>
            <a:rPr lang="es-MX" dirty="0" smtClean="0"/>
            <a:t>Proyección financiera de una empresa con la integración de predecir lo que va a pasar en un periodo o ejercicio futuro y base en resultados anteriores.</a:t>
          </a:r>
          <a:endParaRPr lang="es-MX" dirty="0"/>
        </a:p>
      </dgm:t>
    </dgm:pt>
    <dgm:pt modelId="{FB1610FE-DF20-4389-9167-2E0DB721CC6B}" type="parTrans" cxnId="{6D4C1CBE-36BE-430D-A5D6-B51217A317A3}">
      <dgm:prSet/>
      <dgm:spPr/>
      <dgm:t>
        <a:bodyPr/>
        <a:lstStyle/>
        <a:p>
          <a:endParaRPr lang="es-MX"/>
        </a:p>
      </dgm:t>
    </dgm:pt>
    <dgm:pt modelId="{EC486C5E-0890-4C12-84F9-FB6FB1B93C4C}" type="sibTrans" cxnId="{6D4C1CBE-36BE-430D-A5D6-B51217A317A3}">
      <dgm:prSet/>
      <dgm:spPr/>
      <dgm:t>
        <a:bodyPr/>
        <a:lstStyle/>
        <a:p>
          <a:endParaRPr lang="es-MX"/>
        </a:p>
      </dgm:t>
    </dgm:pt>
    <dgm:pt modelId="{FE3C3C14-A90B-4788-A917-4205DD868B4E}" type="pres">
      <dgm:prSet presAssocID="{5C08DE6B-D510-43D4-A110-4CD14C5430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86D5A20-8CD2-4FDE-BE71-BE9451A6086B}" type="pres">
      <dgm:prSet presAssocID="{B25A7565-CB58-43EC-B11C-582303E0EBA5}" presName="linNode" presStyleCnt="0"/>
      <dgm:spPr/>
    </dgm:pt>
    <dgm:pt modelId="{C0907485-329C-430D-9106-28B37C832B6F}" type="pres">
      <dgm:prSet presAssocID="{B25A7565-CB58-43EC-B11C-582303E0EBA5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C31B2C-9C71-4BC7-956C-FE267EDFA990}" type="pres">
      <dgm:prSet presAssocID="{B25A7565-CB58-43EC-B11C-582303E0EBA5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8EEF34C-BFED-4734-AA26-C350497AE997}" type="presOf" srcId="{B25A7565-CB58-43EC-B11C-582303E0EBA5}" destId="{C0907485-329C-430D-9106-28B37C832B6F}" srcOrd="0" destOrd="0" presId="urn:microsoft.com/office/officeart/2005/8/layout/vList6"/>
    <dgm:cxn modelId="{68EF0BCA-8A04-4218-B581-C8F42AE95ABE}" srcId="{5C08DE6B-D510-43D4-A110-4CD14C54302D}" destId="{B25A7565-CB58-43EC-B11C-582303E0EBA5}" srcOrd="0" destOrd="0" parTransId="{46F8C513-CE5E-4790-9E7A-289BB3F37015}" sibTransId="{2D4E501E-C476-4B80-9B50-A0180840C09B}"/>
    <dgm:cxn modelId="{6D4C1CBE-36BE-430D-A5D6-B51217A317A3}" srcId="{B25A7565-CB58-43EC-B11C-582303E0EBA5}" destId="{AE40CE19-7831-48E9-99BF-EE4502AFCD4E}" srcOrd="0" destOrd="0" parTransId="{FB1610FE-DF20-4389-9167-2E0DB721CC6B}" sibTransId="{EC486C5E-0890-4C12-84F9-FB6FB1B93C4C}"/>
    <dgm:cxn modelId="{B36BED5B-2536-4FE5-86AE-9FADB5E16CCA}" type="presOf" srcId="{5C08DE6B-D510-43D4-A110-4CD14C54302D}" destId="{FE3C3C14-A90B-4788-A917-4205DD868B4E}" srcOrd="0" destOrd="0" presId="urn:microsoft.com/office/officeart/2005/8/layout/vList6"/>
    <dgm:cxn modelId="{BF5B3268-1AC3-4224-9089-8A8006348A6A}" type="presOf" srcId="{AE40CE19-7831-48E9-99BF-EE4502AFCD4E}" destId="{49C31B2C-9C71-4BC7-956C-FE267EDFA990}" srcOrd="0" destOrd="0" presId="urn:microsoft.com/office/officeart/2005/8/layout/vList6"/>
    <dgm:cxn modelId="{AF9B4A72-B30A-47A0-9348-76BC029DF384}" type="presParOf" srcId="{FE3C3C14-A90B-4788-A917-4205DD868B4E}" destId="{D86D5A20-8CD2-4FDE-BE71-BE9451A6086B}" srcOrd="0" destOrd="0" presId="urn:microsoft.com/office/officeart/2005/8/layout/vList6"/>
    <dgm:cxn modelId="{4CB6747B-606D-46FD-9142-B44FFE4DD4CA}" type="presParOf" srcId="{D86D5A20-8CD2-4FDE-BE71-BE9451A6086B}" destId="{C0907485-329C-430D-9106-28B37C832B6F}" srcOrd="0" destOrd="0" presId="urn:microsoft.com/office/officeart/2005/8/layout/vList6"/>
    <dgm:cxn modelId="{AE3D37AA-6EA3-4493-9D86-5CA2B2684F39}" type="presParOf" srcId="{D86D5A20-8CD2-4FDE-BE71-BE9451A6086B}" destId="{49C31B2C-9C71-4BC7-956C-FE267EDFA99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233571-DD94-4777-BF1E-829CC7ED7184}" type="doc">
      <dgm:prSet loTypeId="urn:microsoft.com/office/officeart/2005/8/layout/lProcess3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BB917B7-0058-4E00-A8B5-3577D660DDC3}">
      <dgm:prSet phldrT="[Texto]"/>
      <dgm:spPr/>
      <dgm:t>
        <a:bodyPr/>
        <a:lstStyle/>
        <a:p>
          <a:r>
            <a:rPr lang="es-MX" dirty="0" smtClean="0"/>
            <a:t>Estados Financieros Proforma</a:t>
          </a:r>
          <a:endParaRPr lang="es-MX" dirty="0"/>
        </a:p>
      </dgm:t>
    </dgm:pt>
    <dgm:pt modelId="{4100FF11-C685-4ACB-9172-DC0C3B706DF7}" type="parTrans" cxnId="{1E490F27-585C-486A-A0A6-73A619B6233A}">
      <dgm:prSet/>
      <dgm:spPr/>
      <dgm:t>
        <a:bodyPr/>
        <a:lstStyle/>
        <a:p>
          <a:endParaRPr lang="es-MX"/>
        </a:p>
      </dgm:t>
    </dgm:pt>
    <dgm:pt modelId="{27841A77-493C-4484-AB27-4AC187D8435C}" type="sibTrans" cxnId="{1E490F27-585C-486A-A0A6-73A619B6233A}">
      <dgm:prSet/>
      <dgm:spPr/>
      <dgm:t>
        <a:bodyPr/>
        <a:lstStyle/>
        <a:p>
          <a:endParaRPr lang="es-MX"/>
        </a:p>
      </dgm:t>
    </dgm:pt>
    <dgm:pt modelId="{15467AA5-AED5-434B-B547-BC10D7328D35}">
      <dgm:prSet phldrT="[Texto]" custT="1"/>
      <dgm:spPr/>
      <dgm:t>
        <a:bodyPr/>
        <a:lstStyle/>
        <a:p>
          <a:r>
            <a:rPr lang="es-MX" sz="1600" dirty="0" smtClean="0"/>
            <a:t>Documentos que se presentan para mostrar el efecto o resultado de proyecto que se creen realizar.</a:t>
          </a:r>
        </a:p>
        <a:p>
          <a:r>
            <a:rPr lang="es-MX" sz="1600" dirty="0" smtClean="0"/>
            <a:t>Dicho estados dan efectos a hipótesis sobre el pasado o el presente, con el fin de mostrar la situación financiera y los resultados como si se hubiera realizado tales hipótesis</a:t>
          </a:r>
          <a:endParaRPr lang="es-MX" sz="1600" dirty="0"/>
        </a:p>
      </dgm:t>
    </dgm:pt>
    <dgm:pt modelId="{FB331024-BAF5-41B0-9FC0-A563F1461CAF}" type="parTrans" cxnId="{A63C422D-EB8E-44FD-8E59-BD1859BD334B}">
      <dgm:prSet/>
      <dgm:spPr/>
      <dgm:t>
        <a:bodyPr/>
        <a:lstStyle/>
        <a:p>
          <a:endParaRPr lang="es-MX"/>
        </a:p>
      </dgm:t>
    </dgm:pt>
    <dgm:pt modelId="{397BDCA8-57C8-41E5-B2D4-59FB5EAC914E}" type="sibTrans" cxnId="{A63C422D-EB8E-44FD-8E59-BD1859BD334B}">
      <dgm:prSet/>
      <dgm:spPr/>
      <dgm:t>
        <a:bodyPr/>
        <a:lstStyle/>
        <a:p>
          <a:endParaRPr lang="es-MX"/>
        </a:p>
      </dgm:t>
    </dgm:pt>
    <dgm:pt modelId="{3A794D9D-9CAE-44D6-BFA2-59ACB241D9E2}" type="pres">
      <dgm:prSet presAssocID="{9B233571-DD94-4777-BF1E-829CC7ED718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3D5325AE-736D-440E-B47A-511B100E1A33}" type="pres">
      <dgm:prSet presAssocID="{4BB917B7-0058-4E00-A8B5-3577D660DDC3}" presName="horFlow" presStyleCnt="0"/>
      <dgm:spPr/>
    </dgm:pt>
    <dgm:pt modelId="{347F536F-C599-43CE-AA70-A8405F1E32D9}" type="pres">
      <dgm:prSet presAssocID="{4BB917B7-0058-4E00-A8B5-3577D660DDC3}" presName="bigChev" presStyleLbl="node1" presStyleIdx="0" presStyleCnt="1" custScaleX="70625" custScaleY="114957"/>
      <dgm:spPr/>
      <dgm:t>
        <a:bodyPr/>
        <a:lstStyle/>
        <a:p>
          <a:endParaRPr lang="es-MX"/>
        </a:p>
      </dgm:t>
    </dgm:pt>
    <dgm:pt modelId="{D9F74482-05E3-405E-B31A-93035FC78C98}" type="pres">
      <dgm:prSet presAssocID="{FB331024-BAF5-41B0-9FC0-A563F1461CAF}" presName="parTrans" presStyleCnt="0"/>
      <dgm:spPr/>
    </dgm:pt>
    <dgm:pt modelId="{EACB62FE-BA33-41B1-8305-6F4E8B9DE089}" type="pres">
      <dgm:prSet presAssocID="{15467AA5-AED5-434B-B547-BC10D7328D35}" presName="node" presStyleLbl="alignAccFollowNode1" presStyleIdx="0" presStyleCnt="1" custScaleX="105983" custScaleY="1445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3C422D-EB8E-44FD-8E59-BD1859BD334B}" srcId="{4BB917B7-0058-4E00-A8B5-3577D660DDC3}" destId="{15467AA5-AED5-434B-B547-BC10D7328D35}" srcOrd="0" destOrd="0" parTransId="{FB331024-BAF5-41B0-9FC0-A563F1461CAF}" sibTransId="{397BDCA8-57C8-41E5-B2D4-59FB5EAC914E}"/>
    <dgm:cxn modelId="{1E490F27-585C-486A-A0A6-73A619B6233A}" srcId="{9B233571-DD94-4777-BF1E-829CC7ED7184}" destId="{4BB917B7-0058-4E00-A8B5-3577D660DDC3}" srcOrd="0" destOrd="0" parTransId="{4100FF11-C685-4ACB-9172-DC0C3B706DF7}" sibTransId="{27841A77-493C-4484-AB27-4AC187D8435C}"/>
    <dgm:cxn modelId="{A36A4D0F-A263-432E-8DB8-5E422EE13728}" type="presOf" srcId="{9B233571-DD94-4777-BF1E-829CC7ED7184}" destId="{3A794D9D-9CAE-44D6-BFA2-59ACB241D9E2}" srcOrd="0" destOrd="0" presId="urn:microsoft.com/office/officeart/2005/8/layout/lProcess3"/>
    <dgm:cxn modelId="{A8AFD65E-1572-41DF-83BC-21440327B2DE}" type="presOf" srcId="{4BB917B7-0058-4E00-A8B5-3577D660DDC3}" destId="{347F536F-C599-43CE-AA70-A8405F1E32D9}" srcOrd="0" destOrd="0" presId="urn:microsoft.com/office/officeart/2005/8/layout/lProcess3"/>
    <dgm:cxn modelId="{3D972E0B-CECC-4541-98D4-D61D1F8A8689}" type="presOf" srcId="{15467AA5-AED5-434B-B547-BC10D7328D35}" destId="{EACB62FE-BA33-41B1-8305-6F4E8B9DE089}" srcOrd="0" destOrd="0" presId="urn:microsoft.com/office/officeart/2005/8/layout/lProcess3"/>
    <dgm:cxn modelId="{4D575398-C7D4-422B-82CE-65472BBB1C9E}" type="presParOf" srcId="{3A794D9D-9CAE-44D6-BFA2-59ACB241D9E2}" destId="{3D5325AE-736D-440E-B47A-511B100E1A33}" srcOrd="0" destOrd="0" presId="urn:microsoft.com/office/officeart/2005/8/layout/lProcess3"/>
    <dgm:cxn modelId="{8A3116BB-B92A-4919-AE83-930A8A86DFE2}" type="presParOf" srcId="{3D5325AE-736D-440E-B47A-511B100E1A33}" destId="{347F536F-C599-43CE-AA70-A8405F1E32D9}" srcOrd="0" destOrd="0" presId="urn:microsoft.com/office/officeart/2005/8/layout/lProcess3"/>
    <dgm:cxn modelId="{952ADFCA-78C2-400F-B98A-02A27AE0F7B7}" type="presParOf" srcId="{3D5325AE-736D-440E-B47A-511B100E1A33}" destId="{D9F74482-05E3-405E-B31A-93035FC78C98}" srcOrd="1" destOrd="0" presId="urn:microsoft.com/office/officeart/2005/8/layout/lProcess3"/>
    <dgm:cxn modelId="{2A8FBC0E-D73E-4732-AB9D-51C56CC4D4DC}" type="presParOf" srcId="{3D5325AE-736D-440E-B47A-511B100E1A33}" destId="{EACB62FE-BA33-41B1-8305-6F4E8B9DE089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990CC4-801C-48DD-B2C7-2B78D1FCF048}" type="doc">
      <dgm:prSet loTypeId="urn:microsoft.com/office/officeart/2005/8/layout/cycle6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813B6EB5-0F2B-452E-9752-3848CEA08051}">
      <dgm:prSet phldrT="[Texto]"/>
      <dgm:spPr/>
      <dgm:t>
        <a:bodyPr/>
        <a:lstStyle/>
        <a:p>
          <a:r>
            <a:rPr lang="es-MX" dirty="0" smtClean="0"/>
            <a:t>Especial para el crecimiento estratégico de la firma</a:t>
          </a:r>
        </a:p>
      </dgm:t>
    </dgm:pt>
    <dgm:pt modelId="{49FDBB7A-3C49-4545-89A2-529F646AB7F6}" type="parTrans" cxnId="{BE527498-84ED-47E2-8DDC-E2ED4A7ECD9A}">
      <dgm:prSet/>
      <dgm:spPr/>
      <dgm:t>
        <a:bodyPr/>
        <a:lstStyle/>
        <a:p>
          <a:endParaRPr lang="es-MX"/>
        </a:p>
      </dgm:t>
    </dgm:pt>
    <dgm:pt modelId="{1734A2B8-2972-4C82-9BF0-9715F998819C}" type="sibTrans" cxnId="{BE527498-84ED-47E2-8DDC-E2ED4A7ECD9A}">
      <dgm:prSet/>
      <dgm:spPr/>
      <dgm:t>
        <a:bodyPr/>
        <a:lstStyle/>
        <a:p>
          <a:endParaRPr lang="es-MX"/>
        </a:p>
      </dgm:t>
    </dgm:pt>
    <dgm:pt modelId="{40D657E0-1E1E-48BD-AF57-DECC8B7C3067}">
      <dgm:prSet phldrT="[Texto]"/>
      <dgm:spPr/>
      <dgm:t>
        <a:bodyPr/>
        <a:lstStyle/>
        <a:p>
          <a:r>
            <a:rPr lang="es-MX" dirty="0" smtClean="0"/>
            <a:t>Los 3 estados financieros para hacer pronósticos son: 1 estado de resultados, 2 presupuesto de caja 3 balance general</a:t>
          </a:r>
          <a:endParaRPr lang="es-MX" dirty="0"/>
        </a:p>
      </dgm:t>
    </dgm:pt>
    <dgm:pt modelId="{38C64E28-E42F-4FEF-A1D8-AC3D69BD6168}" type="parTrans" cxnId="{7501824A-B419-475B-A8CA-89F8478209D0}">
      <dgm:prSet/>
      <dgm:spPr/>
      <dgm:t>
        <a:bodyPr/>
        <a:lstStyle/>
        <a:p>
          <a:endParaRPr lang="es-MX"/>
        </a:p>
      </dgm:t>
    </dgm:pt>
    <dgm:pt modelId="{71E71BD0-9CE3-498A-90D1-BDFCB4812CAC}" type="sibTrans" cxnId="{7501824A-B419-475B-A8CA-89F8478209D0}">
      <dgm:prSet/>
      <dgm:spPr/>
      <dgm:t>
        <a:bodyPr/>
        <a:lstStyle/>
        <a:p>
          <a:endParaRPr lang="es-MX"/>
        </a:p>
      </dgm:t>
    </dgm:pt>
    <dgm:pt modelId="{9822F5DF-6C45-4CE8-8831-3F154675A13D}">
      <dgm:prSet phldrT="[Texto]"/>
      <dgm:spPr/>
      <dgm:t>
        <a:bodyPr/>
        <a:lstStyle/>
        <a:p>
          <a:r>
            <a:rPr lang="es-MX" dirty="0" smtClean="0"/>
            <a:t>Los métodos para hacer pronósticos permiten determinar la cantidad de nuevos fondos </a:t>
          </a:r>
          <a:endParaRPr lang="es-MX" dirty="0"/>
        </a:p>
      </dgm:t>
    </dgm:pt>
    <dgm:pt modelId="{A6281ADC-9449-41F3-B28A-F9D7FDAD1678}" type="parTrans" cxnId="{24A1040D-9EEB-45D6-B399-C8BCE7B3384A}">
      <dgm:prSet/>
      <dgm:spPr/>
      <dgm:t>
        <a:bodyPr/>
        <a:lstStyle/>
        <a:p>
          <a:endParaRPr lang="es-MX"/>
        </a:p>
      </dgm:t>
    </dgm:pt>
    <dgm:pt modelId="{574544C8-5B87-4C91-8777-1E4C1CDF2BD3}" type="sibTrans" cxnId="{24A1040D-9EEB-45D6-B399-C8BCE7B3384A}">
      <dgm:prSet/>
      <dgm:spPr/>
      <dgm:t>
        <a:bodyPr/>
        <a:lstStyle/>
        <a:p>
          <a:endParaRPr lang="es-MX"/>
        </a:p>
      </dgm:t>
    </dgm:pt>
    <dgm:pt modelId="{3E269B4C-5CDB-49AF-B72C-F52D9426B15E}">
      <dgm:prSet phldrT="[Texto]"/>
      <dgm:spPr/>
      <dgm:t>
        <a:bodyPr/>
        <a:lstStyle/>
        <a:p>
          <a:r>
            <a:rPr lang="es-MX" dirty="0" smtClean="0"/>
            <a:t>Se puede utilizar el método de porcentaje de ventas para hacer pronósticos</a:t>
          </a:r>
          <a:endParaRPr lang="es-MX" dirty="0"/>
        </a:p>
      </dgm:t>
    </dgm:pt>
    <dgm:pt modelId="{06A3B248-DF48-45B5-9873-B49983644C3D}" type="parTrans" cxnId="{3C29ADB8-B9BE-4016-8F08-0BEF5B413033}">
      <dgm:prSet/>
      <dgm:spPr/>
      <dgm:t>
        <a:bodyPr/>
        <a:lstStyle/>
        <a:p>
          <a:endParaRPr lang="es-MX"/>
        </a:p>
      </dgm:t>
    </dgm:pt>
    <dgm:pt modelId="{3A39B908-BF26-4C61-AC9A-FC0EB78EAEE4}" type="sibTrans" cxnId="{3C29ADB8-B9BE-4016-8F08-0BEF5B413033}">
      <dgm:prSet/>
      <dgm:spPr/>
      <dgm:t>
        <a:bodyPr/>
        <a:lstStyle/>
        <a:p>
          <a:endParaRPr lang="es-MX"/>
        </a:p>
      </dgm:t>
    </dgm:pt>
    <dgm:pt modelId="{ECEE20AB-0F98-4913-B5C4-6A58D82C142E}">
      <dgm:prSet phldrT="[Texto]"/>
      <dgm:spPr/>
      <dgm:t>
        <a:bodyPr/>
        <a:lstStyle/>
        <a:p>
          <a:r>
            <a:rPr lang="es-MX" dirty="0" smtClean="0"/>
            <a:t>Obliga ala empresa a considerar los efectos estacionales o de cualquier otra clase</a:t>
          </a:r>
          <a:endParaRPr lang="es-MX" dirty="0"/>
        </a:p>
      </dgm:t>
    </dgm:pt>
    <dgm:pt modelId="{CFC9301E-D15B-4386-BDA0-FC205B3F0685}" type="parTrans" cxnId="{17CE69F5-0BFB-4D63-9797-C8FBDD59FA74}">
      <dgm:prSet/>
      <dgm:spPr/>
      <dgm:t>
        <a:bodyPr/>
        <a:lstStyle/>
        <a:p>
          <a:endParaRPr lang="es-MX"/>
        </a:p>
      </dgm:t>
    </dgm:pt>
    <dgm:pt modelId="{851E0B8B-CED0-4D6F-846C-E78E513C8A77}" type="sibTrans" cxnId="{17CE69F5-0BFB-4D63-9797-C8FBDD59FA74}">
      <dgm:prSet/>
      <dgm:spPr/>
      <dgm:t>
        <a:bodyPr/>
        <a:lstStyle/>
        <a:p>
          <a:endParaRPr lang="es-MX"/>
        </a:p>
      </dgm:t>
    </dgm:pt>
    <dgm:pt modelId="{599428D4-D73E-4492-B440-0B090843AD53}" type="pres">
      <dgm:prSet presAssocID="{BA990CC4-801C-48DD-B2C7-2B78D1FCF04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0086E78-A7AB-452C-85A8-23253D95FBCF}" type="pres">
      <dgm:prSet presAssocID="{813B6EB5-0F2B-452E-9752-3848CEA08051}" presName="node" presStyleLbl="node1" presStyleIdx="0" presStyleCnt="5" custScaleX="107910" custScaleY="120594" custRadScaleRad="102672" custRadScaleInc="-39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A84042-857B-41DC-94AC-8E64B2B23756}" type="pres">
      <dgm:prSet presAssocID="{813B6EB5-0F2B-452E-9752-3848CEA08051}" presName="spNode" presStyleCnt="0"/>
      <dgm:spPr/>
    </dgm:pt>
    <dgm:pt modelId="{5EEFAAB5-DD36-4E61-81EE-5046A5F305F6}" type="pres">
      <dgm:prSet presAssocID="{1734A2B8-2972-4C82-9BF0-9715F998819C}" presName="sibTrans" presStyleLbl="sibTrans1D1" presStyleIdx="0" presStyleCnt="5"/>
      <dgm:spPr/>
      <dgm:t>
        <a:bodyPr/>
        <a:lstStyle/>
        <a:p>
          <a:endParaRPr lang="es-MX"/>
        </a:p>
      </dgm:t>
    </dgm:pt>
    <dgm:pt modelId="{9879EEA3-EB44-4C40-84F2-9ED1034BACEA}" type="pres">
      <dgm:prSet presAssocID="{40D657E0-1E1E-48BD-AF57-DECC8B7C3067}" presName="node" presStyleLbl="node1" presStyleIdx="1" presStyleCnt="5" custScaleX="122851" custScaleY="1263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CF4F05-4080-4BE6-BD09-78A1DB4CCD84}" type="pres">
      <dgm:prSet presAssocID="{40D657E0-1E1E-48BD-AF57-DECC8B7C3067}" presName="spNode" presStyleCnt="0"/>
      <dgm:spPr/>
    </dgm:pt>
    <dgm:pt modelId="{2A5CC3BC-8FE8-42EA-A0F9-1A5F4E0AEF52}" type="pres">
      <dgm:prSet presAssocID="{71E71BD0-9CE3-498A-90D1-BDFCB4812CAC}" presName="sibTrans" presStyleLbl="sibTrans1D1" presStyleIdx="1" presStyleCnt="5"/>
      <dgm:spPr/>
      <dgm:t>
        <a:bodyPr/>
        <a:lstStyle/>
        <a:p>
          <a:endParaRPr lang="es-MX"/>
        </a:p>
      </dgm:t>
    </dgm:pt>
    <dgm:pt modelId="{531ED92A-A5F5-46A4-AF89-9B990DF78930}" type="pres">
      <dgm:prSet presAssocID="{9822F5DF-6C45-4CE8-8831-3F154675A13D}" presName="node" presStyleLbl="node1" presStyleIdx="2" presStyleCnt="5" custScaleX="111131" custScaleY="1174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50E45E-1FD3-44A8-A6A5-241AB0DCD7F7}" type="pres">
      <dgm:prSet presAssocID="{9822F5DF-6C45-4CE8-8831-3F154675A13D}" presName="spNode" presStyleCnt="0"/>
      <dgm:spPr/>
    </dgm:pt>
    <dgm:pt modelId="{711F6CCA-1114-472B-93E1-35505E9D51B1}" type="pres">
      <dgm:prSet presAssocID="{574544C8-5B87-4C91-8777-1E4C1CDF2BD3}" presName="sibTrans" presStyleLbl="sibTrans1D1" presStyleIdx="2" presStyleCnt="5"/>
      <dgm:spPr/>
      <dgm:t>
        <a:bodyPr/>
        <a:lstStyle/>
        <a:p>
          <a:endParaRPr lang="es-MX"/>
        </a:p>
      </dgm:t>
    </dgm:pt>
    <dgm:pt modelId="{01D55919-DFE1-41D5-835E-7A66818E97EB}" type="pres">
      <dgm:prSet presAssocID="{3E269B4C-5CDB-49AF-B72C-F52D9426B15E}" presName="node" presStyleLbl="node1" presStyleIdx="3" presStyleCnt="5" custScaleX="114359" custScaleY="1153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0AB7F5-026C-4A32-AF85-3AB8E4903E25}" type="pres">
      <dgm:prSet presAssocID="{3E269B4C-5CDB-49AF-B72C-F52D9426B15E}" presName="spNode" presStyleCnt="0"/>
      <dgm:spPr/>
    </dgm:pt>
    <dgm:pt modelId="{723C0C8D-E1F1-4735-AD33-EC152462C8AE}" type="pres">
      <dgm:prSet presAssocID="{3A39B908-BF26-4C61-AC9A-FC0EB78EAEE4}" presName="sibTrans" presStyleLbl="sibTrans1D1" presStyleIdx="3" presStyleCnt="5"/>
      <dgm:spPr/>
      <dgm:t>
        <a:bodyPr/>
        <a:lstStyle/>
        <a:p>
          <a:endParaRPr lang="es-MX"/>
        </a:p>
      </dgm:t>
    </dgm:pt>
    <dgm:pt modelId="{2E10CCA8-2499-46E7-9A42-8652B2F7B1B0}" type="pres">
      <dgm:prSet presAssocID="{ECEE20AB-0F98-4913-B5C4-6A58D82C142E}" presName="node" presStyleLbl="node1" presStyleIdx="4" presStyleCnt="5" custScaleX="107038" custScaleY="1067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0D723C-B948-4BED-8C59-4001010389D2}" type="pres">
      <dgm:prSet presAssocID="{ECEE20AB-0F98-4913-B5C4-6A58D82C142E}" presName="spNode" presStyleCnt="0"/>
      <dgm:spPr/>
    </dgm:pt>
    <dgm:pt modelId="{C281D2C3-F662-4D19-AC18-4B443B9EC441}" type="pres">
      <dgm:prSet presAssocID="{851E0B8B-CED0-4D6F-846C-E78E513C8A77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7501824A-B419-475B-A8CA-89F8478209D0}" srcId="{BA990CC4-801C-48DD-B2C7-2B78D1FCF048}" destId="{40D657E0-1E1E-48BD-AF57-DECC8B7C3067}" srcOrd="1" destOrd="0" parTransId="{38C64E28-E42F-4FEF-A1D8-AC3D69BD6168}" sibTransId="{71E71BD0-9CE3-498A-90D1-BDFCB4812CAC}"/>
    <dgm:cxn modelId="{824D88E7-38A9-4B6A-B372-42BA21068002}" type="presOf" srcId="{574544C8-5B87-4C91-8777-1E4C1CDF2BD3}" destId="{711F6CCA-1114-472B-93E1-35505E9D51B1}" srcOrd="0" destOrd="0" presId="urn:microsoft.com/office/officeart/2005/8/layout/cycle6"/>
    <dgm:cxn modelId="{6C009559-929F-41E1-83A8-A08989587346}" type="presOf" srcId="{BA990CC4-801C-48DD-B2C7-2B78D1FCF048}" destId="{599428D4-D73E-4492-B440-0B090843AD53}" srcOrd="0" destOrd="0" presId="urn:microsoft.com/office/officeart/2005/8/layout/cycle6"/>
    <dgm:cxn modelId="{0C27DA7A-877D-4177-B82C-AEAC032EDE1A}" type="presOf" srcId="{ECEE20AB-0F98-4913-B5C4-6A58D82C142E}" destId="{2E10CCA8-2499-46E7-9A42-8652B2F7B1B0}" srcOrd="0" destOrd="0" presId="urn:microsoft.com/office/officeart/2005/8/layout/cycle6"/>
    <dgm:cxn modelId="{FF6B66BA-B896-4B76-A306-2FCB13B88CC8}" type="presOf" srcId="{3E269B4C-5CDB-49AF-B72C-F52D9426B15E}" destId="{01D55919-DFE1-41D5-835E-7A66818E97EB}" srcOrd="0" destOrd="0" presId="urn:microsoft.com/office/officeart/2005/8/layout/cycle6"/>
    <dgm:cxn modelId="{7CB67F34-D4F9-4196-B590-D0BB80FACA1E}" type="presOf" srcId="{1734A2B8-2972-4C82-9BF0-9715F998819C}" destId="{5EEFAAB5-DD36-4E61-81EE-5046A5F305F6}" srcOrd="0" destOrd="0" presId="urn:microsoft.com/office/officeart/2005/8/layout/cycle6"/>
    <dgm:cxn modelId="{3F06FFDF-5442-4468-AC62-BBA8C60B9961}" type="presOf" srcId="{71E71BD0-9CE3-498A-90D1-BDFCB4812CAC}" destId="{2A5CC3BC-8FE8-42EA-A0F9-1A5F4E0AEF52}" srcOrd="0" destOrd="0" presId="urn:microsoft.com/office/officeart/2005/8/layout/cycle6"/>
    <dgm:cxn modelId="{15389E92-C7FA-49FC-BF4B-D601367691C5}" type="presOf" srcId="{9822F5DF-6C45-4CE8-8831-3F154675A13D}" destId="{531ED92A-A5F5-46A4-AF89-9B990DF78930}" srcOrd="0" destOrd="0" presId="urn:microsoft.com/office/officeart/2005/8/layout/cycle6"/>
    <dgm:cxn modelId="{24A1040D-9EEB-45D6-B399-C8BCE7B3384A}" srcId="{BA990CC4-801C-48DD-B2C7-2B78D1FCF048}" destId="{9822F5DF-6C45-4CE8-8831-3F154675A13D}" srcOrd="2" destOrd="0" parTransId="{A6281ADC-9449-41F3-B28A-F9D7FDAD1678}" sibTransId="{574544C8-5B87-4C91-8777-1E4C1CDF2BD3}"/>
    <dgm:cxn modelId="{BE527498-84ED-47E2-8DDC-E2ED4A7ECD9A}" srcId="{BA990CC4-801C-48DD-B2C7-2B78D1FCF048}" destId="{813B6EB5-0F2B-452E-9752-3848CEA08051}" srcOrd="0" destOrd="0" parTransId="{49FDBB7A-3C49-4545-89A2-529F646AB7F6}" sibTransId="{1734A2B8-2972-4C82-9BF0-9715F998819C}"/>
    <dgm:cxn modelId="{01BC73F0-36BD-446B-81BB-CAD4A3301409}" type="presOf" srcId="{851E0B8B-CED0-4D6F-846C-E78E513C8A77}" destId="{C281D2C3-F662-4D19-AC18-4B443B9EC441}" srcOrd="0" destOrd="0" presId="urn:microsoft.com/office/officeart/2005/8/layout/cycle6"/>
    <dgm:cxn modelId="{2212C10C-9826-48F9-A4F8-E903CB477526}" type="presOf" srcId="{3A39B908-BF26-4C61-AC9A-FC0EB78EAEE4}" destId="{723C0C8D-E1F1-4735-AD33-EC152462C8AE}" srcOrd="0" destOrd="0" presId="urn:microsoft.com/office/officeart/2005/8/layout/cycle6"/>
    <dgm:cxn modelId="{17CE69F5-0BFB-4D63-9797-C8FBDD59FA74}" srcId="{BA990CC4-801C-48DD-B2C7-2B78D1FCF048}" destId="{ECEE20AB-0F98-4913-B5C4-6A58D82C142E}" srcOrd="4" destOrd="0" parTransId="{CFC9301E-D15B-4386-BDA0-FC205B3F0685}" sibTransId="{851E0B8B-CED0-4D6F-846C-E78E513C8A77}"/>
    <dgm:cxn modelId="{FB54E130-9D28-4DD4-B783-56846858F712}" type="presOf" srcId="{40D657E0-1E1E-48BD-AF57-DECC8B7C3067}" destId="{9879EEA3-EB44-4C40-84F2-9ED1034BACEA}" srcOrd="0" destOrd="0" presId="urn:microsoft.com/office/officeart/2005/8/layout/cycle6"/>
    <dgm:cxn modelId="{3C29ADB8-B9BE-4016-8F08-0BEF5B413033}" srcId="{BA990CC4-801C-48DD-B2C7-2B78D1FCF048}" destId="{3E269B4C-5CDB-49AF-B72C-F52D9426B15E}" srcOrd="3" destOrd="0" parTransId="{06A3B248-DF48-45B5-9873-B49983644C3D}" sibTransId="{3A39B908-BF26-4C61-AC9A-FC0EB78EAEE4}"/>
    <dgm:cxn modelId="{16E992DE-3D8A-44E1-B2FF-102DF1FE9C7A}" type="presOf" srcId="{813B6EB5-0F2B-452E-9752-3848CEA08051}" destId="{30086E78-A7AB-452C-85A8-23253D95FBCF}" srcOrd="0" destOrd="0" presId="urn:microsoft.com/office/officeart/2005/8/layout/cycle6"/>
    <dgm:cxn modelId="{F47E02B1-769D-4B27-B033-6514B60C4878}" type="presParOf" srcId="{599428D4-D73E-4492-B440-0B090843AD53}" destId="{30086E78-A7AB-452C-85A8-23253D95FBCF}" srcOrd="0" destOrd="0" presId="urn:microsoft.com/office/officeart/2005/8/layout/cycle6"/>
    <dgm:cxn modelId="{3FAD8F08-329C-4BAF-8150-64625AB605C3}" type="presParOf" srcId="{599428D4-D73E-4492-B440-0B090843AD53}" destId="{0FA84042-857B-41DC-94AC-8E64B2B23756}" srcOrd="1" destOrd="0" presId="urn:microsoft.com/office/officeart/2005/8/layout/cycle6"/>
    <dgm:cxn modelId="{C8005E36-B819-415C-97A2-6B55BB9D170B}" type="presParOf" srcId="{599428D4-D73E-4492-B440-0B090843AD53}" destId="{5EEFAAB5-DD36-4E61-81EE-5046A5F305F6}" srcOrd="2" destOrd="0" presId="urn:microsoft.com/office/officeart/2005/8/layout/cycle6"/>
    <dgm:cxn modelId="{6F9F10AF-6961-488B-A567-0600A1F5F4FA}" type="presParOf" srcId="{599428D4-D73E-4492-B440-0B090843AD53}" destId="{9879EEA3-EB44-4C40-84F2-9ED1034BACEA}" srcOrd="3" destOrd="0" presId="urn:microsoft.com/office/officeart/2005/8/layout/cycle6"/>
    <dgm:cxn modelId="{C1F37441-1C27-473F-8FDC-0DF4656FDF57}" type="presParOf" srcId="{599428D4-D73E-4492-B440-0B090843AD53}" destId="{59CF4F05-4080-4BE6-BD09-78A1DB4CCD84}" srcOrd="4" destOrd="0" presId="urn:microsoft.com/office/officeart/2005/8/layout/cycle6"/>
    <dgm:cxn modelId="{5C61017B-D7F2-4F24-96D2-C84FDBEBBA56}" type="presParOf" srcId="{599428D4-D73E-4492-B440-0B090843AD53}" destId="{2A5CC3BC-8FE8-42EA-A0F9-1A5F4E0AEF52}" srcOrd="5" destOrd="0" presId="urn:microsoft.com/office/officeart/2005/8/layout/cycle6"/>
    <dgm:cxn modelId="{178F7C3F-17F1-4D0B-A3A3-AB401E98CD76}" type="presParOf" srcId="{599428D4-D73E-4492-B440-0B090843AD53}" destId="{531ED92A-A5F5-46A4-AF89-9B990DF78930}" srcOrd="6" destOrd="0" presId="urn:microsoft.com/office/officeart/2005/8/layout/cycle6"/>
    <dgm:cxn modelId="{176530A6-16E5-4B8E-996C-7FD23F03E79C}" type="presParOf" srcId="{599428D4-D73E-4492-B440-0B090843AD53}" destId="{C050E45E-1FD3-44A8-A6A5-241AB0DCD7F7}" srcOrd="7" destOrd="0" presId="urn:microsoft.com/office/officeart/2005/8/layout/cycle6"/>
    <dgm:cxn modelId="{F88DDA34-5012-4C48-9A43-BF9A4D233FE6}" type="presParOf" srcId="{599428D4-D73E-4492-B440-0B090843AD53}" destId="{711F6CCA-1114-472B-93E1-35505E9D51B1}" srcOrd="8" destOrd="0" presId="urn:microsoft.com/office/officeart/2005/8/layout/cycle6"/>
    <dgm:cxn modelId="{DF55E9A6-9144-4910-9A5A-F5DCE1FD6988}" type="presParOf" srcId="{599428D4-D73E-4492-B440-0B090843AD53}" destId="{01D55919-DFE1-41D5-835E-7A66818E97EB}" srcOrd="9" destOrd="0" presId="urn:microsoft.com/office/officeart/2005/8/layout/cycle6"/>
    <dgm:cxn modelId="{2DAE48E6-83DE-4897-8C4A-9C9792AF11D9}" type="presParOf" srcId="{599428D4-D73E-4492-B440-0B090843AD53}" destId="{F90AB7F5-026C-4A32-AF85-3AB8E4903E25}" srcOrd="10" destOrd="0" presId="urn:microsoft.com/office/officeart/2005/8/layout/cycle6"/>
    <dgm:cxn modelId="{EF16C804-D05D-4E1A-85DB-A098AAD3A0FA}" type="presParOf" srcId="{599428D4-D73E-4492-B440-0B090843AD53}" destId="{723C0C8D-E1F1-4735-AD33-EC152462C8AE}" srcOrd="11" destOrd="0" presId="urn:microsoft.com/office/officeart/2005/8/layout/cycle6"/>
    <dgm:cxn modelId="{B18B6EB9-7786-42C5-8909-106A24DDAF91}" type="presParOf" srcId="{599428D4-D73E-4492-B440-0B090843AD53}" destId="{2E10CCA8-2499-46E7-9A42-8652B2F7B1B0}" srcOrd="12" destOrd="0" presId="urn:microsoft.com/office/officeart/2005/8/layout/cycle6"/>
    <dgm:cxn modelId="{D2C10A3D-9729-4836-8E0A-87FFE011AC26}" type="presParOf" srcId="{599428D4-D73E-4492-B440-0B090843AD53}" destId="{8F0D723C-B948-4BED-8C59-4001010389D2}" srcOrd="13" destOrd="0" presId="urn:microsoft.com/office/officeart/2005/8/layout/cycle6"/>
    <dgm:cxn modelId="{9E9B4FFC-90C8-4C7B-9EDF-5F18626AE54E}" type="presParOf" srcId="{599428D4-D73E-4492-B440-0B090843AD53}" destId="{C281D2C3-F662-4D19-AC18-4B443B9EC441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782FA76-68CE-4FDE-8DDE-F37475283B8F}" type="doc">
      <dgm:prSet loTypeId="urn:microsoft.com/office/officeart/2005/8/layout/cycle8" loCatId="cycle" qsTypeId="urn:microsoft.com/office/officeart/2005/8/quickstyle/simple3" qsCatId="simple" csTypeId="urn:microsoft.com/office/officeart/2005/8/colors/colorful5" csCatId="colorful" phldr="1"/>
      <dgm:spPr/>
    </dgm:pt>
    <dgm:pt modelId="{2163290A-5E95-4EFB-8544-EE62B4009089}">
      <dgm:prSet phldrT="[Texto]"/>
      <dgm:spPr/>
      <dgm:t>
        <a:bodyPr/>
        <a:lstStyle/>
        <a:p>
          <a:r>
            <a:rPr lang="es-MX" dirty="0" smtClean="0"/>
            <a:t>Estado de Resultado Proforma</a:t>
          </a:r>
          <a:endParaRPr lang="es-MX" dirty="0"/>
        </a:p>
      </dgm:t>
    </dgm:pt>
    <dgm:pt modelId="{1E8BCDC5-F534-47EB-8E79-4FD8D8B92967}" type="parTrans" cxnId="{027B83B4-37D7-445B-B3C0-EEAC9A96383D}">
      <dgm:prSet/>
      <dgm:spPr/>
      <dgm:t>
        <a:bodyPr/>
        <a:lstStyle/>
        <a:p>
          <a:endParaRPr lang="es-MX"/>
        </a:p>
      </dgm:t>
    </dgm:pt>
    <dgm:pt modelId="{C568DC5B-252D-4B3A-8E9F-48C05D1890D5}" type="sibTrans" cxnId="{027B83B4-37D7-445B-B3C0-EEAC9A96383D}">
      <dgm:prSet/>
      <dgm:spPr/>
      <dgm:t>
        <a:bodyPr/>
        <a:lstStyle/>
        <a:p>
          <a:endParaRPr lang="es-MX"/>
        </a:p>
      </dgm:t>
    </dgm:pt>
    <dgm:pt modelId="{D54B2F9F-D04B-42C2-953E-915C86E252DC}">
      <dgm:prSet phldrT="[Texto]"/>
      <dgm:spPr/>
      <dgm:t>
        <a:bodyPr/>
        <a:lstStyle/>
        <a:p>
          <a:r>
            <a:rPr lang="es-MX" dirty="0" smtClean="0"/>
            <a:t>Estado de Situación Financiar Proforma</a:t>
          </a:r>
          <a:endParaRPr lang="es-MX" dirty="0"/>
        </a:p>
      </dgm:t>
    </dgm:pt>
    <dgm:pt modelId="{2E86DD2B-1FA6-4682-911D-2EACA2AF8706}" type="parTrans" cxnId="{DC3FCC01-12BD-4329-AE23-C50D3C6C6867}">
      <dgm:prSet/>
      <dgm:spPr/>
      <dgm:t>
        <a:bodyPr/>
        <a:lstStyle/>
        <a:p>
          <a:endParaRPr lang="es-MX"/>
        </a:p>
      </dgm:t>
    </dgm:pt>
    <dgm:pt modelId="{988E0500-4D17-4233-8619-4BAB6B9C18D7}" type="sibTrans" cxnId="{DC3FCC01-12BD-4329-AE23-C50D3C6C6867}">
      <dgm:prSet/>
      <dgm:spPr/>
      <dgm:t>
        <a:bodyPr/>
        <a:lstStyle/>
        <a:p>
          <a:endParaRPr lang="es-MX"/>
        </a:p>
      </dgm:t>
    </dgm:pt>
    <dgm:pt modelId="{67D421EF-3988-4D5D-9236-8B6A5636B77D}">
      <dgm:prSet phldrT="[Texto]"/>
      <dgm:spPr/>
      <dgm:t>
        <a:bodyPr/>
        <a:lstStyle/>
        <a:p>
          <a:r>
            <a:rPr lang="es-MX" dirty="0" smtClean="0"/>
            <a:t>Estado de Orígenes de la Tesorería</a:t>
          </a:r>
          <a:endParaRPr lang="es-MX" dirty="0"/>
        </a:p>
      </dgm:t>
    </dgm:pt>
    <dgm:pt modelId="{0758A40A-D9FE-4D29-BEE2-D13D51092E7E}" type="parTrans" cxnId="{B66BF1C4-F5C0-4F1A-99D2-44D7831FF925}">
      <dgm:prSet/>
      <dgm:spPr/>
      <dgm:t>
        <a:bodyPr/>
        <a:lstStyle/>
        <a:p>
          <a:endParaRPr lang="es-MX"/>
        </a:p>
      </dgm:t>
    </dgm:pt>
    <dgm:pt modelId="{1886E3B5-72C6-4039-B161-B067DA2E8A47}" type="sibTrans" cxnId="{B66BF1C4-F5C0-4F1A-99D2-44D7831FF925}">
      <dgm:prSet/>
      <dgm:spPr/>
      <dgm:t>
        <a:bodyPr/>
        <a:lstStyle/>
        <a:p>
          <a:endParaRPr lang="es-MX"/>
        </a:p>
      </dgm:t>
    </dgm:pt>
    <dgm:pt modelId="{22B2AD5F-9FA5-44D1-BFA2-79C3799DE567}" type="pres">
      <dgm:prSet presAssocID="{E782FA76-68CE-4FDE-8DDE-F37475283B8F}" presName="compositeShape" presStyleCnt="0">
        <dgm:presLayoutVars>
          <dgm:chMax val="7"/>
          <dgm:dir/>
          <dgm:resizeHandles val="exact"/>
        </dgm:presLayoutVars>
      </dgm:prSet>
      <dgm:spPr/>
    </dgm:pt>
    <dgm:pt modelId="{379E07C0-2155-469B-BFBA-E45F40CE7EC7}" type="pres">
      <dgm:prSet presAssocID="{E782FA76-68CE-4FDE-8DDE-F37475283B8F}" presName="wedge1" presStyleLbl="node1" presStyleIdx="0" presStyleCnt="3"/>
      <dgm:spPr/>
      <dgm:t>
        <a:bodyPr/>
        <a:lstStyle/>
        <a:p>
          <a:endParaRPr lang="es-MX"/>
        </a:p>
      </dgm:t>
    </dgm:pt>
    <dgm:pt modelId="{37D3CD0E-96EC-407B-9543-1129A59ACA74}" type="pres">
      <dgm:prSet presAssocID="{E782FA76-68CE-4FDE-8DDE-F37475283B8F}" presName="dummy1a" presStyleCnt="0"/>
      <dgm:spPr/>
    </dgm:pt>
    <dgm:pt modelId="{0BE4B09D-0256-4F8F-BB13-F66ADF080731}" type="pres">
      <dgm:prSet presAssocID="{E782FA76-68CE-4FDE-8DDE-F37475283B8F}" presName="dummy1b" presStyleCnt="0"/>
      <dgm:spPr/>
    </dgm:pt>
    <dgm:pt modelId="{F7A4611D-A2F5-40A4-ABAD-06DF9DC699BB}" type="pres">
      <dgm:prSet presAssocID="{E782FA76-68CE-4FDE-8DDE-F37475283B8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5430DF-E4F9-48FD-8D0A-6CE3774F294B}" type="pres">
      <dgm:prSet presAssocID="{E782FA76-68CE-4FDE-8DDE-F37475283B8F}" presName="wedge2" presStyleLbl="node1" presStyleIdx="1" presStyleCnt="3"/>
      <dgm:spPr/>
      <dgm:t>
        <a:bodyPr/>
        <a:lstStyle/>
        <a:p>
          <a:endParaRPr lang="es-MX"/>
        </a:p>
      </dgm:t>
    </dgm:pt>
    <dgm:pt modelId="{3DD4B3E9-4A5A-4134-8DCE-28C5FA420B78}" type="pres">
      <dgm:prSet presAssocID="{E782FA76-68CE-4FDE-8DDE-F37475283B8F}" presName="dummy2a" presStyleCnt="0"/>
      <dgm:spPr/>
    </dgm:pt>
    <dgm:pt modelId="{4FB6F6F6-019F-4EA5-A097-E85B92CF7DE0}" type="pres">
      <dgm:prSet presAssocID="{E782FA76-68CE-4FDE-8DDE-F37475283B8F}" presName="dummy2b" presStyleCnt="0"/>
      <dgm:spPr/>
    </dgm:pt>
    <dgm:pt modelId="{06879283-BAD2-4D56-8AFF-5B37D5E68356}" type="pres">
      <dgm:prSet presAssocID="{E782FA76-68CE-4FDE-8DDE-F37475283B8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4A2A30-34D8-46B9-97B0-9AD7EC0785F9}" type="pres">
      <dgm:prSet presAssocID="{E782FA76-68CE-4FDE-8DDE-F37475283B8F}" presName="wedge3" presStyleLbl="node1" presStyleIdx="2" presStyleCnt="3"/>
      <dgm:spPr/>
      <dgm:t>
        <a:bodyPr/>
        <a:lstStyle/>
        <a:p>
          <a:endParaRPr lang="es-MX"/>
        </a:p>
      </dgm:t>
    </dgm:pt>
    <dgm:pt modelId="{B5F824B5-6894-416D-9135-6383F73D3D75}" type="pres">
      <dgm:prSet presAssocID="{E782FA76-68CE-4FDE-8DDE-F37475283B8F}" presName="dummy3a" presStyleCnt="0"/>
      <dgm:spPr/>
    </dgm:pt>
    <dgm:pt modelId="{63B09F81-D710-47F0-83C6-1339573461C6}" type="pres">
      <dgm:prSet presAssocID="{E782FA76-68CE-4FDE-8DDE-F37475283B8F}" presName="dummy3b" presStyleCnt="0"/>
      <dgm:spPr/>
    </dgm:pt>
    <dgm:pt modelId="{3E20D763-F6B2-4D59-BC45-5479074FE028}" type="pres">
      <dgm:prSet presAssocID="{E782FA76-68CE-4FDE-8DDE-F37475283B8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E2BFE3-CDB7-4D5B-9429-86D68DDB8B15}" type="pres">
      <dgm:prSet presAssocID="{C568DC5B-252D-4B3A-8E9F-48C05D1890D5}" presName="arrowWedge1" presStyleLbl="fgSibTrans2D1" presStyleIdx="0" presStyleCnt="3"/>
      <dgm:spPr/>
    </dgm:pt>
    <dgm:pt modelId="{B6519D9F-C8AB-415A-9163-75B945C19050}" type="pres">
      <dgm:prSet presAssocID="{988E0500-4D17-4233-8619-4BAB6B9C18D7}" presName="arrowWedge2" presStyleLbl="fgSibTrans2D1" presStyleIdx="1" presStyleCnt="3"/>
      <dgm:spPr/>
    </dgm:pt>
    <dgm:pt modelId="{1D0F0D21-B7B2-46ED-9C89-B7B4B7E08951}" type="pres">
      <dgm:prSet presAssocID="{1886E3B5-72C6-4039-B161-B067DA2E8A47}" presName="arrowWedge3" presStyleLbl="fgSibTrans2D1" presStyleIdx="2" presStyleCnt="3"/>
      <dgm:spPr/>
    </dgm:pt>
  </dgm:ptLst>
  <dgm:cxnLst>
    <dgm:cxn modelId="{430B13A1-09A2-4241-9943-1F2B59B6DB25}" type="presOf" srcId="{2163290A-5E95-4EFB-8544-EE62B4009089}" destId="{379E07C0-2155-469B-BFBA-E45F40CE7EC7}" srcOrd="0" destOrd="0" presId="urn:microsoft.com/office/officeart/2005/8/layout/cycle8"/>
    <dgm:cxn modelId="{CEE5984E-E951-46DC-B373-0AB83FC42122}" type="presOf" srcId="{2163290A-5E95-4EFB-8544-EE62B4009089}" destId="{F7A4611D-A2F5-40A4-ABAD-06DF9DC699BB}" srcOrd="1" destOrd="0" presId="urn:microsoft.com/office/officeart/2005/8/layout/cycle8"/>
    <dgm:cxn modelId="{54061FFD-5C89-4577-B838-4487AA7A8326}" type="presOf" srcId="{D54B2F9F-D04B-42C2-953E-915C86E252DC}" destId="{06879283-BAD2-4D56-8AFF-5B37D5E68356}" srcOrd="1" destOrd="0" presId="urn:microsoft.com/office/officeart/2005/8/layout/cycle8"/>
    <dgm:cxn modelId="{EBFA5049-BF41-4AAB-9306-F94C45140D2F}" type="presOf" srcId="{E782FA76-68CE-4FDE-8DDE-F37475283B8F}" destId="{22B2AD5F-9FA5-44D1-BFA2-79C3799DE567}" srcOrd="0" destOrd="0" presId="urn:microsoft.com/office/officeart/2005/8/layout/cycle8"/>
    <dgm:cxn modelId="{027B83B4-37D7-445B-B3C0-EEAC9A96383D}" srcId="{E782FA76-68CE-4FDE-8DDE-F37475283B8F}" destId="{2163290A-5E95-4EFB-8544-EE62B4009089}" srcOrd="0" destOrd="0" parTransId="{1E8BCDC5-F534-47EB-8E79-4FD8D8B92967}" sibTransId="{C568DC5B-252D-4B3A-8E9F-48C05D1890D5}"/>
    <dgm:cxn modelId="{DC3FCC01-12BD-4329-AE23-C50D3C6C6867}" srcId="{E782FA76-68CE-4FDE-8DDE-F37475283B8F}" destId="{D54B2F9F-D04B-42C2-953E-915C86E252DC}" srcOrd="1" destOrd="0" parTransId="{2E86DD2B-1FA6-4682-911D-2EACA2AF8706}" sibTransId="{988E0500-4D17-4233-8619-4BAB6B9C18D7}"/>
    <dgm:cxn modelId="{B6E61B14-477F-44E7-8DFA-4A1091FD3F4F}" type="presOf" srcId="{67D421EF-3988-4D5D-9236-8B6A5636B77D}" destId="{3E20D763-F6B2-4D59-BC45-5479074FE028}" srcOrd="1" destOrd="0" presId="urn:microsoft.com/office/officeart/2005/8/layout/cycle8"/>
    <dgm:cxn modelId="{B66BF1C4-F5C0-4F1A-99D2-44D7831FF925}" srcId="{E782FA76-68CE-4FDE-8DDE-F37475283B8F}" destId="{67D421EF-3988-4D5D-9236-8B6A5636B77D}" srcOrd="2" destOrd="0" parTransId="{0758A40A-D9FE-4D29-BEE2-D13D51092E7E}" sibTransId="{1886E3B5-72C6-4039-B161-B067DA2E8A47}"/>
    <dgm:cxn modelId="{A0F60C95-9DA5-4411-9C9B-51DF6712AF33}" type="presOf" srcId="{67D421EF-3988-4D5D-9236-8B6A5636B77D}" destId="{D74A2A30-34D8-46B9-97B0-9AD7EC0785F9}" srcOrd="0" destOrd="0" presId="urn:microsoft.com/office/officeart/2005/8/layout/cycle8"/>
    <dgm:cxn modelId="{705FD5B9-1D84-48BA-9F3A-EE6BFD4FDE91}" type="presOf" srcId="{D54B2F9F-D04B-42C2-953E-915C86E252DC}" destId="{255430DF-E4F9-48FD-8D0A-6CE3774F294B}" srcOrd="0" destOrd="0" presId="urn:microsoft.com/office/officeart/2005/8/layout/cycle8"/>
    <dgm:cxn modelId="{8E8C358C-9631-40C9-B021-9F1F8FB7C7F0}" type="presParOf" srcId="{22B2AD5F-9FA5-44D1-BFA2-79C3799DE567}" destId="{379E07C0-2155-469B-BFBA-E45F40CE7EC7}" srcOrd="0" destOrd="0" presId="urn:microsoft.com/office/officeart/2005/8/layout/cycle8"/>
    <dgm:cxn modelId="{A30299CB-2AA7-45AD-A992-5F8CA9E2327B}" type="presParOf" srcId="{22B2AD5F-9FA5-44D1-BFA2-79C3799DE567}" destId="{37D3CD0E-96EC-407B-9543-1129A59ACA74}" srcOrd="1" destOrd="0" presId="urn:microsoft.com/office/officeart/2005/8/layout/cycle8"/>
    <dgm:cxn modelId="{F7B2F5CE-69D4-40AE-85CA-6279F6FEF300}" type="presParOf" srcId="{22B2AD5F-9FA5-44D1-BFA2-79C3799DE567}" destId="{0BE4B09D-0256-4F8F-BB13-F66ADF080731}" srcOrd="2" destOrd="0" presId="urn:microsoft.com/office/officeart/2005/8/layout/cycle8"/>
    <dgm:cxn modelId="{E4A3EA6A-7F7A-481F-BCB0-98417CAA0309}" type="presParOf" srcId="{22B2AD5F-9FA5-44D1-BFA2-79C3799DE567}" destId="{F7A4611D-A2F5-40A4-ABAD-06DF9DC699BB}" srcOrd="3" destOrd="0" presId="urn:microsoft.com/office/officeart/2005/8/layout/cycle8"/>
    <dgm:cxn modelId="{C21B7FFB-A596-481E-9071-193B1CA30887}" type="presParOf" srcId="{22B2AD5F-9FA5-44D1-BFA2-79C3799DE567}" destId="{255430DF-E4F9-48FD-8D0A-6CE3774F294B}" srcOrd="4" destOrd="0" presId="urn:microsoft.com/office/officeart/2005/8/layout/cycle8"/>
    <dgm:cxn modelId="{A07F6E17-37E3-4FC4-BD8C-F6D759BFECD1}" type="presParOf" srcId="{22B2AD5F-9FA5-44D1-BFA2-79C3799DE567}" destId="{3DD4B3E9-4A5A-4134-8DCE-28C5FA420B78}" srcOrd="5" destOrd="0" presId="urn:microsoft.com/office/officeart/2005/8/layout/cycle8"/>
    <dgm:cxn modelId="{1E42351F-7A37-4BBA-BC73-581867007575}" type="presParOf" srcId="{22B2AD5F-9FA5-44D1-BFA2-79C3799DE567}" destId="{4FB6F6F6-019F-4EA5-A097-E85B92CF7DE0}" srcOrd="6" destOrd="0" presId="urn:microsoft.com/office/officeart/2005/8/layout/cycle8"/>
    <dgm:cxn modelId="{543BCEF9-DE06-4CD4-984E-6171085CC4A5}" type="presParOf" srcId="{22B2AD5F-9FA5-44D1-BFA2-79C3799DE567}" destId="{06879283-BAD2-4D56-8AFF-5B37D5E68356}" srcOrd="7" destOrd="0" presId="urn:microsoft.com/office/officeart/2005/8/layout/cycle8"/>
    <dgm:cxn modelId="{8A74E297-43F7-476B-8B5C-BC4C1A12ABD6}" type="presParOf" srcId="{22B2AD5F-9FA5-44D1-BFA2-79C3799DE567}" destId="{D74A2A30-34D8-46B9-97B0-9AD7EC0785F9}" srcOrd="8" destOrd="0" presId="urn:microsoft.com/office/officeart/2005/8/layout/cycle8"/>
    <dgm:cxn modelId="{6454D545-D1E7-4E39-83E6-24AF1315AFDB}" type="presParOf" srcId="{22B2AD5F-9FA5-44D1-BFA2-79C3799DE567}" destId="{B5F824B5-6894-416D-9135-6383F73D3D75}" srcOrd="9" destOrd="0" presId="urn:microsoft.com/office/officeart/2005/8/layout/cycle8"/>
    <dgm:cxn modelId="{18F1E2E5-0739-47D3-8733-ADD606F8A5B9}" type="presParOf" srcId="{22B2AD5F-9FA5-44D1-BFA2-79C3799DE567}" destId="{63B09F81-D710-47F0-83C6-1339573461C6}" srcOrd="10" destOrd="0" presId="urn:microsoft.com/office/officeart/2005/8/layout/cycle8"/>
    <dgm:cxn modelId="{C4F4F454-518E-4877-9641-5E673C0CF715}" type="presParOf" srcId="{22B2AD5F-9FA5-44D1-BFA2-79C3799DE567}" destId="{3E20D763-F6B2-4D59-BC45-5479074FE028}" srcOrd="11" destOrd="0" presId="urn:microsoft.com/office/officeart/2005/8/layout/cycle8"/>
    <dgm:cxn modelId="{4D26EED4-9350-465B-957C-8073A30407C7}" type="presParOf" srcId="{22B2AD5F-9FA5-44D1-BFA2-79C3799DE567}" destId="{66E2BFE3-CDB7-4D5B-9429-86D68DDB8B15}" srcOrd="12" destOrd="0" presId="urn:microsoft.com/office/officeart/2005/8/layout/cycle8"/>
    <dgm:cxn modelId="{CB33A117-8560-4404-B30C-89072C638532}" type="presParOf" srcId="{22B2AD5F-9FA5-44D1-BFA2-79C3799DE567}" destId="{B6519D9F-C8AB-415A-9163-75B945C19050}" srcOrd="13" destOrd="0" presId="urn:microsoft.com/office/officeart/2005/8/layout/cycle8"/>
    <dgm:cxn modelId="{8A459FF8-B1FD-4E4B-80C0-4FDE076EB621}" type="presParOf" srcId="{22B2AD5F-9FA5-44D1-BFA2-79C3799DE567}" destId="{1D0F0D21-B7B2-46ED-9C89-B7B4B7E08951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9220E7-1B48-4988-B5ED-784744003D52}" type="doc">
      <dgm:prSet loTypeId="urn:microsoft.com/office/officeart/2005/8/layout/equation2" loCatId="process" qsTypeId="urn:microsoft.com/office/officeart/2005/8/quickstyle/simple3" qsCatId="simple" csTypeId="urn:microsoft.com/office/officeart/2005/8/colors/colorful5" csCatId="colorful" phldr="1"/>
      <dgm:spPr/>
    </dgm:pt>
    <dgm:pt modelId="{793D7647-B807-4F8A-A9A1-142617FB5259}">
      <dgm:prSet phldrT="[Texto]"/>
      <dgm:spPr/>
      <dgm:t>
        <a:bodyPr/>
        <a:lstStyle/>
        <a:p>
          <a:r>
            <a:rPr lang="es-MX" dirty="0" smtClean="0"/>
            <a:t>En términos contables de costos, es aquel punto de actividad (volumen de ventas donde los ingresos totales son iguales a los costos totales , es decir, el punto de  actividad donde no existe utilidad ni perdida</a:t>
          </a:r>
          <a:endParaRPr lang="es-MX" dirty="0"/>
        </a:p>
      </dgm:t>
    </dgm:pt>
    <dgm:pt modelId="{F94D1130-50E8-46AB-AF40-8593952CDA0B}" type="parTrans" cxnId="{D6557E5A-C1C6-4F24-BB19-48E64A1F3B08}">
      <dgm:prSet/>
      <dgm:spPr/>
      <dgm:t>
        <a:bodyPr/>
        <a:lstStyle/>
        <a:p>
          <a:endParaRPr lang="es-MX"/>
        </a:p>
      </dgm:t>
    </dgm:pt>
    <dgm:pt modelId="{40D40D8B-949F-4AA1-A596-530BE2E45619}" type="sibTrans" cxnId="{D6557E5A-C1C6-4F24-BB19-48E64A1F3B08}">
      <dgm:prSet/>
      <dgm:spPr/>
      <dgm:t>
        <a:bodyPr/>
        <a:lstStyle/>
        <a:p>
          <a:endParaRPr lang="es-MX" dirty="0"/>
        </a:p>
      </dgm:t>
    </dgm:pt>
    <dgm:pt modelId="{559F8373-12BC-476B-9E1B-6F45145C704F}">
      <dgm:prSet phldrT="[Texto]"/>
      <dgm:spPr/>
      <dgm:t>
        <a:bodyPr/>
        <a:lstStyle/>
        <a:p>
          <a:r>
            <a:rPr lang="es-MX" dirty="0" smtClean="0"/>
            <a:t>Hallar el punto de equilibrio es hallar el numero de unidades a vender, de modo que se cumpla con lo anterior ( que las ventas sean iguales a los costos).</a:t>
          </a:r>
          <a:endParaRPr lang="es-MX" dirty="0"/>
        </a:p>
      </dgm:t>
    </dgm:pt>
    <dgm:pt modelId="{DBBA02FA-F0EB-4363-B50A-F0F5B6C373A8}" type="parTrans" cxnId="{4E9D5634-7ED9-4D20-9A5D-C1B9530F873F}">
      <dgm:prSet/>
      <dgm:spPr/>
      <dgm:t>
        <a:bodyPr/>
        <a:lstStyle/>
        <a:p>
          <a:endParaRPr lang="es-MX"/>
        </a:p>
      </dgm:t>
    </dgm:pt>
    <dgm:pt modelId="{7E15BE01-B258-43EC-B692-061B5AD1601A}" type="sibTrans" cxnId="{4E9D5634-7ED9-4D20-9A5D-C1B9530F873F}">
      <dgm:prSet/>
      <dgm:spPr/>
      <dgm:t>
        <a:bodyPr/>
        <a:lstStyle/>
        <a:p>
          <a:endParaRPr lang="es-MX" dirty="0"/>
        </a:p>
      </dgm:t>
    </dgm:pt>
    <dgm:pt modelId="{335BA1CC-9F35-4B80-92A2-61C7E20DABCE}">
      <dgm:prSet phldrT="[Texto]"/>
      <dgm:spPr/>
      <dgm:t>
        <a:bodyPr/>
        <a:lstStyle/>
        <a:p>
          <a:r>
            <a:rPr lang="es-MX" dirty="0" smtClean="0"/>
            <a:t>Punto de Equilibrio</a:t>
          </a:r>
          <a:endParaRPr lang="es-MX" dirty="0"/>
        </a:p>
      </dgm:t>
    </dgm:pt>
    <dgm:pt modelId="{10F46D41-1AEF-410D-ACC5-4EC44E658DDD}" type="parTrans" cxnId="{1FA3F4DD-47DD-4040-8533-E8EC301CFEFB}">
      <dgm:prSet/>
      <dgm:spPr/>
      <dgm:t>
        <a:bodyPr/>
        <a:lstStyle/>
        <a:p>
          <a:endParaRPr lang="es-MX"/>
        </a:p>
      </dgm:t>
    </dgm:pt>
    <dgm:pt modelId="{3EDCC349-6563-4906-A7A9-A0C173329B18}" type="sibTrans" cxnId="{1FA3F4DD-47DD-4040-8533-E8EC301CFEFB}">
      <dgm:prSet/>
      <dgm:spPr/>
      <dgm:t>
        <a:bodyPr/>
        <a:lstStyle/>
        <a:p>
          <a:endParaRPr lang="es-MX"/>
        </a:p>
      </dgm:t>
    </dgm:pt>
    <dgm:pt modelId="{D3CD95B3-C855-4D12-80A3-8496DCF56B82}" type="pres">
      <dgm:prSet presAssocID="{0E9220E7-1B48-4988-B5ED-784744003D52}" presName="Name0" presStyleCnt="0">
        <dgm:presLayoutVars>
          <dgm:dir/>
          <dgm:resizeHandles val="exact"/>
        </dgm:presLayoutVars>
      </dgm:prSet>
      <dgm:spPr/>
    </dgm:pt>
    <dgm:pt modelId="{BD5126DD-D5DC-4479-B191-A5F0D03D1352}" type="pres">
      <dgm:prSet presAssocID="{0E9220E7-1B48-4988-B5ED-784744003D52}" presName="vNodes" presStyleCnt="0"/>
      <dgm:spPr/>
    </dgm:pt>
    <dgm:pt modelId="{0AA521F4-9700-405B-8BA1-3CA32295AA7C}" type="pres">
      <dgm:prSet presAssocID="{793D7647-B807-4F8A-A9A1-142617FB5259}" presName="node" presStyleLbl="node1" presStyleIdx="0" presStyleCnt="3" custScaleX="131864" custScaleY="1394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A4058F-5136-464A-8ED5-72C212D1E5EE}" type="pres">
      <dgm:prSet presAssocID="{40D40D8B-949F-4AA1-A596-530BE2E45619}" presName="spacerT" presStyleCnt="0"/>
      <dgm:spPr/>
    </dgm:pt>
    <dgm:pt modelId="{80A0A4B4-622B-4DCA-A7FA-A1AB6DF41C0C}" type="pres">
      <dgm:prSet presAssocID="{40D40D8B-949F-4AA1-A596-530BE2E45619}" presName="sibTrans" presStyleLbl="sibTrans2D1" presStyleIdx="0" presStyleCnt="2" custScaleX="43775" custScaleY="44215"/>
      <dgm:spPr/>
      <dgm:t>
        <a:bodyPr/>
        <a:lstStyle/>
        <a:p>
          <a:endParaRPr lang="es-MX"/>
        </a:p>
      </dgm:t>
    </dgm:pt>
    <dgm:pt modelId="{BB63F07E-1CE3-4B50-9968-268C6C3FB038}" type="pres">
      <dgm:prSet presAssocID="{40D40D8B-949F-4AA1-A596-530BE2E45619}" presName="spacerB" presStyleCnt="0"/>
      <dgm:spPr/>
    </dgm:pt>
    <dgm:pt modelId="{D9FD2011-DDF7-4DAA-AAD4-FC4FF32F024A}" type="pres">
      <dgm:prSet presAssocID="{559F8373-12BC-476B-9E1B-6F45145C704F}" presName="node" presStyleLbl="node1" presStyleIdx="1" presStyleCnt="3" custScaleX="131468" custScaleY="1350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DE869B-843C-4467-BA94-A62B8DA8BF00}" type="pres">
      <dgm:prSet presAssocID="{0E9220E7-1B48-4988-B5ED-784744003D52}" presName="sibTransLast" presStyleLbl="sibTrans2D1" presStyleIdx="1" presStyleCnt="2" custScaleX="151119" custScaleY="114896"/>
      <dgm:spPr/>
      <dgm:t>
        <a:bodyPr/>
        <a:lstStyle/>
        <a:p>
          <a:endParaRPr lang="es-MX"/>
        </a:p>
      </dgm:t>
    </dgm:pt>
    <dgm:pt modelId="{BC058933-A83C-4D5C-BFB5-C25267C8DD45}" type="pres">
      <dgm:prSet presAssocID="{0E9220E7-1B48-4988-B5ED-784744003D52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5192196B-75A7-49FB-97D2-E10CC9326F31}" type="pres">
      <dgm:prSet presAssocID="{0E9220E7-1B48-4988-B5ED-784744003D52}" presName="lastNode" presStyleLbl="node1" presStyleIdx="2" presStyleCnt="3" custScaleX="67771" custScaleY="65181" custLinFactX="8901" custLinFactNeighborX="100000" custLinFactNeighborY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D978B17-D225-4A5B-AF08-F51BA629EE9D}" type="presOf" srcId="{335BA1CC-9F35-4B80-92A2-61C7E20DABCE}" destId="{5192196B-75A7-49FB-97D2-E10CC9326F31}" srcOrd="0" destOrd="0" presId="urn:microsoft.com/office/officeart/2005/8/layout/equation2"/>
    <dgm:cxn modelId="{C30E4E78-7471-442F-B468-B8CC23EE3657}" type="presOf" srcId="{7E15BE01-B258-43EC-B692-061B5AD1601A}" destId="{BC058933-A83C-4D5C-BFB5-C25267C8DD45}" srcOrd="1" destOrd="0" presId="urn:microsoft.com/office/officeart/2005/8/layout/equation2"/>
    <dgm:cxn modelId="{1FA3F4DD-47DD-4040-8533-E8EC301CFEFB}" srcId="{0E9220E7-1B48-4988-B5ED-784744003D52}" destId="{335BA1CC-9F35-4B80-92A2-61C7E20DABCE}" srcOrd="2" destOrd="0" parTransId="{10F46D41-1AEF-410D-ACC5-4EC44E658DDD}" sibTransId="{3EDCC349-6563-4906-A7A9-A0C173329B18}"/>
    <dgm:cxn modelId="{43F2DC94-AC24-44FC-BA2A-E15AC1625F00}" type="presOf" srcId="{559F8373-12BC-476B-9E1B-6F45145C704F}" destId="{D9FD2011-DDF7-4DAA-AAD4-FC4FF32F024A}" srcOrd="0" destOrd="0" presId="urn:microsoft.com/office/officeart/2005/8/layout/equation2"/>
    <dgm:cxn modelId="{4E9D5634-7ED9-4D20-9A5D-C1B9530F873F}" srcId="{0E9220E7-1B48-4988-B5ED-784744003D52}" destId="{559F8373-12BC-476B-9E1B-6F45145C704F}" srcOrd="1" destOrd="0" parTransId="{DBBA02FA-F0EB-4363-B50A-F0F5B6C373A8}" sibTransId="{7E15BE01-B258-43EC-B692-061B5AD1601A}"/>
    <dgm:cxn modelId="{D6557E5A-C1C6-4F24-BB19-48E64A1F3B08}" srcId="{0E9220E7-1B48-4988-B5ED-784744003D52}" destId="{793D7647-B807-4F8A-A9A1-142617FB5259}" srcOrd="0" destOrd="0" parTransId="{F94D1130-50E8-46AB-AF40-8593952CDA0B}" sibTransId="{40D40D8B-949F-4AA1-A596-530BE2E45619}"/>
    <dgm:cxn modelId="{A578F089-1620-428D-8313-44DE1B2014E8}" type="presOf" srcId="{0E9220E7-1B48-4988-B5ED-784744003D52}" destId="{D3CD95B3-C855-4D12-80A3-8496DCF56B82}" srcOrd="0" destOrd="0" presId="urn:microsoft.com/office/officeart/2005/8/layout/equation2"/>
    <dgm:cxn modelId="{1CAF735B-71E9-4800-BB11-9882C05F67B7}" type="presOf" srcId="{7E15BE01-B258-43EC-B692-061B5AD1601A}" destId="{43DE869B-843C-4467-BA94-A62B8DA8BF00}" srcOrd="0" destOrd="0" presId="urn:microsoft.com/office/officeart/2005/8/layout/equation2"/>
    <dgm:cxn modelId="{43FAD804-EB09-42D9-92F2-2FEBEC1FBC7D}" type="presOf" srcId="{793D7647-B807-4F8A-A9A1-142617FB5259}" destId="{0AA521F4-9700-405B-8BA1-3CA32295AA7C}" srcOrd="0" destOrd="0" presId="urn:microsoft.com/office/officeart/2005/8/layout/equation2"/>
    <dgm:cxn modelId="{99C34BC9-FF80-4D8A-BEF8-9A1CAD470215}" type="presOf" srcId="{40D40D8B-949F-4AA1-A596-530BE2E45619}" destId="{80A0A4B4-622B-4DCA-A7FA-A1AB6DF41C0C}" srcOrd="0" destOrd="0" presId="urn:microsoft.com/office/officeart/2005/8/layout/equation2"/>
    <dgm:cxn modelId="{6A27CB88-E573-4765-8FA6-62699DAF3EBE}" type="presParOf" srcId="{D3CD95B3-C855-4D12-80A3-8496DCF56B82}" destId="{BD5126DD-D5DC-4479-B191-A5F0D03D1352}" srcOrd="0" destOrd="0" presId="urn:microsoft.com/office/officeart/2005/8/layout/equation2"/>
    <dgm:cxn modelId="{D74F3F49-5AEB-42FD-B866-97F3C9DF97D8}" type="presParOf" srcId="{BD5126DD-D5DC-4479-B191-A5F0D03D1352}" destId="{0AA521F4-9700-405B-8BA1-3CA32295AA7C}" srcOrd="0" destOrd="0" presId="urn:microsoft.com/office/officeart/2005/8/layout/equation2"/>
    <dgm:cxn modelId="{5E1F0F74-FC3B-4074-BD36-7307292F2B31}" type="presParOf" srcId="{BD5126DD-D5DC-4479-B191-A5F0D03D1352}" destId="{13A4058F-5136-464A-8ED5-72C212D1E5EE}" srcOrd="1" destOrd="0" presId="urn:microsoft.com/office/officeart/2005/8/layout/equation2"/>
    <dgm:cxn modelId="{36F22609-DBF5-4E4D-BE72-A2F967C6A58D}" type="presParOf" srcId="{BD5126DD-D5DC-4479-B191-A5F0D03D1352}" destId="{80A0A4B4-622B-4DCA-A7FA-A1AB6DF41C0C}" srcOrd="2" destOrd="0" presId="urn:microsoft.com/office/officeart/2005/8/layout/equation2"/>
    <dgm:cxn modelId="{7A2804D5-FFB6-4D1C-938F-15C7043396CD}" type="presParOf" srcId="{BD5126DD-D5DC-4479-B191-A5F0D03D1352}" destId="{BB63F07E-1CE3-4B50-9968-268C6C3FB038}" srcOrd="3" destOrd="0" presId="urn:microsoft.com/office/officeart/2005/8/layout/equation2"/>
    <dgm:cxn modelId="{EF926295-8559-4401-919F-B92E1F5AE0D6}" type="presParOf" srcId="{BD5126DD-D5DC-4479-B191-A5F0D03D1352}" destId="{D9FD2011-DDF7-4DAA-AAD4-FC4FF32F024A}" srcOrd="4" destOrd="0" presId="urn:microsoft.com/office/officeart/2005/8/layout/equation2"/>
    <dgm:cxn modelId="{F2E2B55C-7BB9-4325-9E22-3CAC0BC703BD}" type="presParOf" srcId="{D3CD95B3-C855-4D12-80A3-8496DCF56B82}" destId="{43DE869B-843C-4467-BA94-A62B8DA8BF00}" srcOrd="1" destOrd="0" presId="urn:microsoft.com/office/officeart/2005/8/layout/equation2"/>
    <dgm:cxn modelId="{915EA92D-E90D-4D28-9600-390AA8C0F78B}" type="presParOf" srcId="{43DE869B-843C-4467-BA94-A62B8DA8BF00}" destId="{BC058933-A83C-4D5C-BFB5-C25267C8DD45}" srcOrd="0" destOrd="0" presId="urn:microsoft.com/office/officeart/2005/8/layout/equation2"/>
    <dgm:cxn modelId="{E138B4AD-6E43-4ABC-8BCD-3E0AEFF005CA}" type="presParOf" srcId="{D3CD95B3-C855-4D12-80A3-8496DCF56B82}" destId="{5192196B-75A7-49FB-97D2-E10CC9326F3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3BA1C0-0FF7-4D27-AB39-16E801AC120E}">
      <dsp:nvSpPr>
        <dsp:cNvPr id="0" name=""/>
        <dsp:cNvSpPr/>
      </dsp:nvSpPr>
      <dsp:spPr>
        <a:xfrm>
          <a:off x="2688" y="295851"/>
          <a:ext cx="2621667" cy="80222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Estados Financieros Proforma</a:t>
          </a:r>
          <a:endParaRPr lang="es-MX" sz="2200" kern="1200" dirty="0"/>
        </a:p>
      </dsp:txBody>
      <dsp:txXfrm>
        <a:off x="2688" y="295851"/>
        <a:ext cx="2621667" cy="802221"/>
      </dsp:txXfrm>
    </dsp:sp>
    <dsp:sp modelId="{1C1C0E43-0DF3-4B6F-9146-751E265FAC19}">
      <dsp:nvSpPr>
        <dsp:cNvPr id="0" name=""/>
        <dsp:cNvSpPr/>
      </dsp:nvSpPr>
      <dsp:spPr>
        <a:xfrm>
          <a:off x="2688" y="1098072"/>
          <a:ext cx="2621667" cy="350261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Estado de resultados proforma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Estado de situación financiera proforma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Estado de orígenes de la tesorería</a:t>
          </a:r>
          <a:endParaRPr lang="es-MX" sz="2200" kern="1200" dirty="0"/>
        </a:p>
      </dsp:txBody>
      <dsp:txXfrm>
        <a:off x="2688" y="1098072"/>
        <a:ext cx="2621667" cy="3502619"/>
      </dsp:txXfrm>
    </dsp:sp>
    <dsp:sp modelId="{14161885-914F-4004-84B5-F696354ED551}">
      <dsp:nvSpPr>
        <dsp:cNvPr id="0" name=""/>
        <dsp:cNvSpPr/>
      </dsp:nvSpPr>
      <dsp:spPr>
        <a:xfrm>
          <a:off x="2991390" y="295851"/>
          <a:ext cx="2621667" cy="802221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Punto de Equilibrio</a:t>
          </a:r>
          <a:endParaRPr lang="es-MX" sz="2200" kern="1200" dirty="0"/>
        </a:p>
      </dsp:txBody>
      <dsp:txXfrm>
        <a:off x="2991390" y="295851"/>
        <a:ext cx="2621667" cy="802221"/>
      </dsp:txXfrm>
    </dsp:sp>
    <dsp:sp modelId="{E83EFA07-824D-4DDD-8C59-0A29BC5E9D5D}">
      <dsp:nvSpPr>
        <dsp:cNvPr id="0" name=""/>
        <dsp:cNvSpPr/>
      </dsp:nvSpPr>
      <dsp:spPr>
        <a:xfrm>
          <a:off x="2991390" y="1098072"/>
          <a:ext cx="2621667" cy="3502619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Operativo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Financiero</a:t>
          </a:r>
          <a:endParaRPr lang="es-MX" sz="2200" kern="1200" dirty="0"/>
        </a:p>
      </dsp:txBody>
      <dsp:txXfrm>
        <a:off x="2991390" y="1098072"/>
        <a:ext cx="2621667" cy="3502619"/>
      </dsp:txXfrm>
    </dsp:sp>
    <dsp:sp modelId="{9F6D1B7C-F559-4ADB-B33C-23B999BF7E44}">
      <dsp:nvSpPr>
        <dsp:cNvPr id="0" name=""/>
        <dsp:cNvSpPr/>
      </dsp:nvSpPr>
      <dsp:spPr>
        <a:xfrm>
          <a:off x="5980091" y="295851"/>
          <a:ext cx="2621667" cy="802221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Apalancamiento</a:t>
          </a:r>
          <a:endParaRPr lang="es-MX" sz="2200" kern="1200" dirty="0"/>
        </a:p>
      </dsp:txBody>
      <dsp:txXfrm>
        <a:off x="5980091" y="295851"/>
        <a:ext cx="2621667" cy="802221"/>
      </dsp:txXfrm>
    </dsp:sp>
    <dsp:sp modelId="{44D861AA-34E2-4BDF-A649-C2FE5E4BD431}">
      <dsp:nvSpPr>
        <dsp:cNvPr id="0" name=""/>
        <dsp:cNvSpPr/>
      </dsp:nvSpPr>
      <dsp:spPr>
        <a:xfrm>
          <a:off x="5980091" y="1098072"/>
          <a:ext cx="2621667" cy="3502619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Operativo (GAO)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Financiero (GAF)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Total (GAT)</a:t>
          </a:r>
          <a:endParaRPr lang="es-MX" sz="2200" kern="1200" dirty="0"/>
        </a:p>
      </dsp:txBody>
      <dsp:txXfrm>
        <a:off x="5980091" y="1098072"/>
        <a:ext cx="2621667" cy="350261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7AF2F-2D6A-403B-AA11-7F01B430CD52}">
      <dsp:nvSpPr>
        <dsp:cNvPr id="0" name=""/>
        <dsp:cNvSpPr/>
      </dsp:nvSpPr>
      <dsp:spPr>
        <a:xfrm>
          <a:off x="0" y="4673049"/>
          <a:ext cx="8640960" cy="51136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7. Tomar decisiones.</a:t>
          </a:r>
        </a:p>
      </dsp:txBody>
      <dsp:txXfrm>
        <a:off x="0" y="4673049"/>
        <a:ext cx="8640960" cy="511369"/>
      </dsp:txXfrm>
    </dsp:sp>
    <dsp:sp modelId="{8F79EB1F-37B8-4BFF-974B-703E932377CF}">
      <dsp:nvSpPr>
        <dsp:cNvPr id="0" name=""/>
        <dsp:cNvSpPr/>
      </dsp:nvSpPr>
      <dsp:spPr>
        <a:xfrm rot="10800000">
          <a:off x="0" y="3894234"/>
          <a:ext cx="8640960" cy="786486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6. Controlar costos</a:t>
          </a:r>
          <a:endParaRPr lang="es-MX" sz="1800" kern="1200" dirty="0"/>
        </a:p>
      </dsp:txBody>
      <dsp:txXfrm rot="10800000">
        <a:off x="0" y="3894234"/>
        <a:ext cx="8640960" cy="511035"/>
      </dsp:txXfrm>
    </dsp:sp>
    <dsp:sp modelId="{310E02D4-994A-4B29-B09E-076EB0D6390F}">
      <dsp:nvSpPr>
        <dsp:cNvPr id="0" name=""/>
        <dsp:cNvSpPr/>
      </dsp:nvSpPr>
      <dsp:spPr>
        <a:xfrm rot="10800000">
          <a:off x="0" y="3115418"/>
          <a:ext cx="8640960" cy="786486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5. Planear resultados antes y después de ISR y PTU.</a:t>
          </a:r>
          <a:endParaRPr lang="es-MX" sz="1800" kern="1200" dirty="0"/>
        </a:p>
      </dsp:txBody>
      <dsp:txXfrm rot="10800000">
        <a:off x="0" y="3115418"/>
        <a:ext cx="8640960" cy="511035"/>
      </dsp:txXfrm>
    </dsp:sp>
    <dsp:sp modelId="{9EDAA204-B4CA-4888-81C7-FD6883BF91F2}">
      <dsp:nvSpPr>
        <dsp:cNvPr id="0" name=""/>
        <dsp:cNvSpPr/>
      </dsp:nvSpPr>
      <dsp:spPr>
        <a:xfrm rot="10800000">
          <a:off x="0" y="2336603"/>
          <a:ext cx="8640960" cy="786486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4. Planear las ventas.</a:t>
          </a:r>
          <a:endParaRPr lang="es-MX" sz="1800" kern="1200" dirty="0"/>
        </a:p>
      </dsp:txBody>
      <dsp:txXfrm rot="10800000">
        <a:off x="0" y="2336603"/>
        <a:ext cx="8640960" cy="511035"/>
      </dsp:txXfrm>
    </dsp:sp>
    <dsp:sp modelId="{6F961428-DFC7-4770-ABEF-0F78F98AF4C3}">
      <dsp:nvSpPr>
        <dsp:cNvPr id="0" name=""/>
        <dsp:cNvSpPr/>
      </dsp:nvSpPr>
      <dsp:spPr>
        <a:xfrm rot="10800000">
          <a:off x="0" y="1557787"/>
          <a:ext cx="8640960" cy="786486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3. Planear la producción.</a:t>
          </a:r>
          <a:endParaRPr lang="es-MX" sz="1800" kern="1200" dirty="0"/>
        </a:p>
      </dsp:txBody>
      <dsp:txXfrm rot="10800000">
        <a:off x="0" y="1557787"/>
        <a:ext cx="8640960" cy="511035"/>
      </dsp:txXfrm>
    </dsp:sp>
    <dsp:sp modelId="{6C58E637-556B-495A-94AF-E88A45731048}">
      <dsp:nvSpPr>
        <dsp:cNvPr id="0" name=""/>
        <dsp:cNvSpPr/>
      </dsp:nvSpPr>
      <dsp:spPr>
        <a:xfrm rot="10800000">
          <a:off x="0" y="778972"/>
          <a:ext cx="8640960" cy="786486"/>
        </a:xfrm>
        <a:prstGeom prst="upArrowCallou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2. Evaluar la rentabilidad de los diversos niveles de producción y ventas.</a:t>
          </a:r>
          <a:endParaRPr lang="es-MX" sz="1800" kern="1200" dirty="0"/>
        </a:p>
      </dsp:txBody>
      <dsp:txXfrm rot="10800000">
        <a:off x="0" y="778972"/>
        <a:ext cx="8640960" cy="511035"/>
      </dsp:txXfrm>
    </dsp:sp>
    <dsp:sp modelId="{4EBC0FCB-9329-43BB-8BCE-C4AC43247E0D}">
      <dsp:nvSpPr>
        <dsp:cNvPr id="0" name=""/>
        <dsp:cNvSpPr/>
      </dsp:nvSpPr>
      <dsp:spPr>
        <a:xfrm rot="10800000">
          <a:off x="0" y="156"/>
          <a:ext cx="8640960" cy="786486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1. Determinar el nivel de operaciones necesario para cubrir los costos relativos a esta.</a:t>
          </a:r>
          <a:endParaRPr lang="es-MX" sz="1800" kern="1200" dirty="0"/>
        </a:p>
      </dsp:txBody>
      <dsp:txXfrm rot="10800000">
        <a:off x="0" y="156"/>
        <a:ext cx="8640960" cy="5110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A5BF38-66B6-48E5-A701-6A01C06FBFD0}">
      <dsp:nvSpPr>
        <dsp:cNvPr id="0" name=""/>
        <dsp:cNvSpPr/>
      </dsp:nvSpPr>
      <dsp:spPr>
        <a:xfrm>
          <a:off x="4871" y="0"/>
          <a:ext cx="2922804" cy="2648271"/>
        </a:xfrm>
        <a:prstGeom prst="up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7CDC408-2172-4000-82F7-1FB77B836135}">
      <dsp:nvSpPr>
        <dsp:cNvPr id="0" name=""/>
        <dsp:cNvSpPr/>
      </dsp:nvSpPr>
      <dsp:spPr>
        <a:xfrm>
          <a:off x="3015360" y="0"/>
          <a:ext cx="4959911" cy="2648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0" rIns="184912" bIns="184912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Es el punto de equilibrio que se calcula considerando solamente los ingresos y costos tanto fijos como variables que cumplen el requisito de ser “derogables”.</a:t>
          </a:r>
          <a:endParaRPr lang="es-MX" sz="2600" kern="1200" dirty="0"/>
        </a:p>
      </dsp:txBody>
      <dsp:txXfrm>
        <a:off x="3015360" y="0"/>
        <a:ext cx="4959911" cy="2648271"/>
      </dsp:txXfrm>
    </dsp:sp>
    <dsp:sp modelId="{1E339262-46DF-4F6E-ACEC-5C4237043F02}">
      <dsp:nvSpPr>
        <dsp:cNvPr id="0" name=""/>
        <dsp:cNvSpPr/>
      </dsp:nvSpPr>
      <dsp:spPr>
        <a:xfrm>
          <a:off x="881712" y="2868960"/>
          <a:ext cx="2922804" cy="2648271"/>
        </a:xfrm>
        <a:prstGeom prst="downArrow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6171ED0-EA54-4561-A35C-504A97396D1C}">
      <dsp:nvSpPr>
        <dsp:cNvPr id="0" name=""/>
        <dsp:cNvSpPr/>
      </dsp:nvSpPr>
      <dsp:spPr>
        <a:xfrm>
          <a:off x="3892201" y="2868960"/>
          <a:ext cx="4959911" cy="26482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0" rIns="184912" bIns="184912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El punto de equilibrio es el volumen de producción y ventas con el cual el ingreso total con pesa exactamente con los costos totales que son la suma de los costos fijos y los costos variables. </a:t>
          </a:r>
          <a:endParaRPr lang="es-MX" sz="2600" kern="1200" dirty="0"/>
        </a:p>
      </dsp:txBody>
      <dsp:txXfrm>
        <a:off x="3892201" y="2868960"/>
        <a:ext cx="4959911" cy="264827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7442EA-71E7-4A6B-9B0E-1D0BD0623D68}">
      <dsp:nvSpPr>
        <dsp:cNvPr id="0" name=""/>
        <dsp:cNvSpPr/>
      </dsp:nvSpPr>
      <dsp:spPr>
        <a:xfrm>
          <a:off x="1188131" y="0"/>
          <a:ext cx="4824536" cy="4824536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* </a:t>
          </a:r>
          <a:r>
            <a:rPr lang="es-MX" sz="2000" b="1" kern="1200" dirty="0" smtClean="0">
              <a:solidFill>
                <a:schemeClr val="tx1"/>
              </a:solidFill>
            </a:rPr>
            <a:t>Conjunto de herramientas estadísticas que permiten recopilar, estudiar y analizar la información de procesos repetitivos para poder tomar decisiones encaminadas a la mejora de los mismos.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1894668" y="1206134"/>
        <a:ext cx="3411462" cy="241226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A615A-5E26-427E-A621-D6A3E565DD2A}">
      <dsp:nvSpPr>
        <dsp:cNvPr id="0" name=""/>
        <dsp:cNvSpPr/>
      </dsp:nvSpPr>
      <dsp:spPr>
        <a:xfrm>
          <a:off x="1963020" y="998005"/>
          <a:ext cx="4695185" cy="20162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Estrategia que permite convertir los </a:t>
          </a:r>
          <a:r>
            <a:rPr lang="es-ES" sz="1900" b="1" kern="1200" dirty="0" smtClean="0"/>
            <a:t>costos variables </a:t>
          </a:r>
          <a:r>
            <a:rPr lang="es-ES" sz="1900" kern="1200" dirty="0" smtClean="0"/>
            <a:t>en costos fijos logrando que a mayores rangos de producción, menor sea el costo por unidad producida.</a:t>
          </a:r>
          <a:endParaRPr lang="es-ES" sz="1900" kern="1200" dirty="0"/>
        </a:p>
      </dsp:txBody>
      <dsp:txXfrm>
        <a:off x="2009419" y="1044404"/>
        <a:ext cx="4602387" cy="1491380"/>
      </dsp:txXfrm>
    </dsp:sp>
    <dsp:sp modelId="{5212A7C7-2F2E-4D8C-970F-E8C238ECF863}">
      <dsp:nvSpPr>
        <dsp:cNvPr id="0" name=""/>
        <dsp:cNvSpPr/>
      </dsp:nvSpPr>
      <dsp:spPr>
        <a:xfrm>
          <a:off x="2157978" y="398088"/>
          <a:ext cx="4295132" cy="887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Apalancamiento Operativo</a:t>
          </a:r>
          <a:endParaRPr lang="es-MX" sz="2900" kern="1200" dirty="0"/>
        </a:p>
      </dsp:txBody>
      <dsp:txXfrm>
        <a:off x="2183981" y="424091"/>
        <a:ext cx="4243126" cy="83580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6B1F91-2004-4113-ACDF-6DE840B4A086}">
      <dsp:nvSpPr>
        <dsp:cNvPr id="0" name=""/>
        <dsp:cNvSpPr/>
      </dsp:nvSpPr>
      <dsp:spPr>
        <a:xfrm>
          <a:off x="2772308" y="0"/>
          <a:ext cx="2952328" cy="2952328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1. Incrementar porcentualmente el número de unidades vendidas, es decir, no modificar el precio de ventas. </a:t>
          </a:r>
          <a:endParaRPr lang="es-MX" sz="1300" kern="1200" dirty="0"/>
        </a:p>
      </dsp:txBody>
      <dsp:txXfrm>
        <a:off x="3510390" y="1476164"/>
        <a:ext cx="1476164" cy="1476164"/>
      </dsp:txXfrm>
    </dsp:sp>
    <dsp:sp modelId="{84C1AD37-58DB-410F-AD2A-AB08906550FB}">
      <dsp:nvSpPr>
        <dsp:cNvPr id="0" name=""/>
        <dsp:cNvSpPr/>
      </dsp:nvSpPr>
      <dsp:spPr>
        <a:xfrm>
          <a:off x="1296144" y="2952328"/>
          <a:ext cx="2952328" cy="2952328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2. Incrementar en proporción  costo total variables, los costos variables unitarios no cambian.</a:t>
          </a:r>
          <a:endParaRPr lang="es-MX" sz="1300" kern="1200" dirty="0"/>
        </a:p>
      </dsp:txBody>
      <dsp:txXfrm>
        <a:off x="2034226" y="4428492"/>
        <a:ext cx="1476164" cy="1476164"/>
      </dsp:txXfrm>
    </dsp:sp>
    <dsp:sp modelId="{5EA404E4-7416-4314-86DF-70F3D2D17A4F}">
      <dsp:nvSpPr>
        <dsp:cNvPr id="0" name=""/>
        <dsp:cNvSpPr/>
      </dsp:nvSpPr>
      <dsp:spPr>
        <a:xfrm rot="10800000">
          <a:off x="2772308" y="2952328"/>
          <a:ext cx="2952328" cy="2952328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Considerar</a:t>
          </a:r>
          <a:endParaRPr lang="es-MX" sz="1300" kern="1200" dirty="0"/>
        </a:p>
      </dsp:txBody>
      <dsp:txXfrm rot="10800000">
        <a:off x="3510390" y="2952328"/>
        <a:ext cx="1476164" cy="1476164"/>
      </dsp:txXfrm>
    </dsp:sp>
    <dsp:sp modelId="{2A0116FE-0104-4911-8AEE-EBB6C9AFCC92}">
      <dsp:nvSpPr>
        <dsp:cNvPr id="0" name=""/>
        <dsp:cNvSpPr/>
      </dsp:nvSpPr>
      <dsp:spPr>
        <a:xfrm>
          <a:off x="4248472" y="2952328"/>
          <a:ext cx="2952328" cy="2952328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3. Los costos fijos no se incrementan hasta cuando los niveles de producción rebasan la capacidad instalada.</a:t>
          </a:r>
          <a:endParaRPr lang="es-MX" sz="1300" kern="1200" dirty="0"/>
        </a:p>
      </dsp:txBody>
      <dsp:txXfrm>
        <a:off x="4986554" y="4428492"/>
        <a:ext cx="1476164" cy="14761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1B0537-C955-4FA5-A456-D6B5CCF4BD2D}">
      <dsp:nvSpPr>
        <dsp:cNvPr id="0" name=""/>
        <dsp:cNvSpPr/>
      </dsp:nvSpPr>
      <dsp:spPr>
        <a:xfrm>
          <a:off x="3463096" y="3231477"/>
          <a:ext cx="2873020" cy="341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943"/>
              </a:lnTo>
              <a:lnTo>
                <a:pt x="2873020" y="232943"/>
              </a:lnTo>
              <a:lnTo>
                <a:pt x="2873020" y="3418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46864C-64BD-4FE1-A5F9-01A2E92896E6}">
      <dsp:nvSpPr>
        <dsp:cNvPr id="0" name=""/>
        <dsp:cNvSpPr/>
      </dsp:nvSpPr>
      <dsp:spPr>
        <a:xfrm>
          <a:off x="3463096" y="3231477"/>
          <a:ext cx="1436510" cy="341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943"/>
              </a:lnTo>
              <a:lnTo>
                <a:pt x="1436510" y="232943"/>
              </a:lnTo>
              <a:lnTo>
                <a:pt x="1436510" y="3418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1BD36D-A494-498C-8DF1-FC625E3B6B75}">
      <dsp:nvSpPr>
        <dsp:cNvPr id="0" name=""/>
        <dsp:cNvSpPr/>
      </dsp:nvSpPr>
      <dsp:spPr>
        <a:xfrm>
          <a:off x="3417376" y="3231477"/>
          <a:ext cx="91440" cy="3418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25C6A6-8576-4F39-811A-E79FC151A43C}">
      <dsp:nvSpPr>
        <dsp:cNvPr id="0" name=""/>
        <dsp:cNvSpPr/>
      </dsp:nvSpPr>
      <dsp:spPr>
        <a:xfrm>
          <a:off x="2026585" y="3231477"/>
          <a:ext cx="1436510" cy="341824"/>
        </a:xfrm>
        <a:custGeom>
          <a:avLst/>
          <a:gdLst/>
          <a:ahLst/>
          <a:cxnLst/>
          <a:rect l="0" t="0" r="0" b="0"/>
          <a:pathLst>
            <a:path>
              <a:moveTo>
                <a:pt x="1436510" y="0"/>
              </a:moveTo>
              <a:lnTo>
                <a:pt x="1436510" y="232943"/>
              </a:lnTo>
              <a:lnTo>
                <a:pt x="0" y="232943"/>
              </a:lnTo>
              <a:lnTo>
                <a:pt x="0" y="3418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69BFF-BBC2-44BB-9356-48E8E803831B}">
      <dsp:nvSpPr>
        <dsp:cNvPr id="0" name=""/>
        <dsp:cNvSpPr/>
      </dsp:nvSpPr>
      <dsp:spPr>
        <a:xfrm>
          <a:off x="590075" y="3231477"/>
          <a:ext cx="2873020" cy="341824"/>
        </a:xfrm>
        <a:custGeom>
          <a:avLst/>
          <a:gdLst/>
          <a:ahLst/>
          <a:cxnLst/>
          <a:rect l="0" t="0" r="0" b="0"/>
          <a:pathLst>
            <a:path>
              <a:moveTo>
                <a:pt x="2873020" y="0"/>
              </a:moveTo>
              <a:lnTo>
                <a:pt x="2873020" y="232943"/>
              </a:lnTo>
              <a:lnTo>
                <a:pt x="0" y="232943"/>
              </a:lnTo>
              <a:lnTo>
                <a:pt x="0" y="3418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76C794-2181-4F4A-AB34-074F005E05F7}">
      <dsp:nvSpPr>
        <dsp:cNvPr id="0" name=""/>
        <dsp:cNvSpPr/>
      </dsp:nvSpPr>
      <dsp:spPr>
        <a:xfrm>
          <a:off x="2744840" y="2143320"/>
          <a:ext cx="718255" cy="341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943"/>
              </a:lnTo>
              <a:lnTo>
                <a:pt x="718255" y="232943"/>
              </a:lnTo>
              <a:lnTo>
                <a:pt x="718255" y="34182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F37C03-92F9-4D09-8474-E566BA4FF932}">
      <dsp:nvSpPr>
        <dsp:cNvPr id="0" name=""/>
        <dsp:cNvSpPr/>
      </dsp:nvSpPr>
      <dsp:spPr>
        <a:xfrm>
          <a:off x="2026585" y="2143320"/>
          <a:ext cx="718255" cy="341824"/>
        </a:xfrm>
        <a:custGeom>
          <a:avLst/>
          <a:gdLst/>
          <a:ahLst/>
          <a:cxnLst/>
          <a:rect l="0" t="0" r="0" b="0"/>
          <a:pathLst>
            <a:path>
              <a:moveTo>
                <a:pt x="718255" y="0"/>
              </a:moveTo>
              <a:lnTo>
                <a:pt x="718255" y="232943"/>
              </a:lnTo>
              <a:lnTo>
                <a:pt x="0" y="232943"/>
              </a:lnTo>
              <a:lnTo>
                <a:pt x="0" y="34182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8FCFD2-814A-460B-A55C-1E5655845E62}">
      <dsp:nvSpPr>
        <dsp:cNvPr id="0" name=""/>
        <dsp:cNvSpPr/>
      </dsp:nvSpPr>
      <dsp:spPr>
        <a:xfrm>
          <a:off x="2026585" y="1055164"/>
          <a:ext cx="718255" cy="341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943"/>
              </a:lnTo>
              <a:lnTo>
                <a:pt x="718255" y="232943"/>
              </a:lnTo>
              <a:lnTo>
                <a:pt x="718255" y="34182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7280E8-E847-48A4-B415-32FD082E4F1C}">
      <dsp:nvSpPr>
        <dsp:cNvPr id="0" name=""/>
        <dsp:cNvSpPr/>
      </dsp:nvSpPr>
      <dsp:spPr>
        <a:xfrm>
          <a:off x="1308330" y="1055164"/>
          <a:ext cx="718255" cy="341824"/>
        </a:xfrm>
        <a:custGeom>
          <a:avLst/>
          <a:gdLst/>
          <a:ahLst/>
          <a:cxnLst/>
          <a:rect l="0" t="0" r="0" b="0"/>
          <a:pathLst>
            <a:path>
              <a:moveTo>
                <a:pt x="718255" y="0"/>
              </a:moveTo>
              <a:lnTo>
                <a:pt x="718255" y="232943"/>
              </a:lnTo>
              <a:lnTo>
                <a:pt x="0" y="232943"/>
              </a:lnTo>
              <a:lnTo>
                <a:pt x="0" y="34182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2E4EF3-6046-4560-B4AE-791216BA88E4}">
      <dsp:nvSpPr>
        <dsp:cNvPr id="0" name=""/>
        <dsp:cNvSpPr/>
      </dsp:nvSpPr>
      <dsp:spPr>
        <a:xfrm>
          <a:off x="1438922" y="308831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CCDE085-9D2B-4827-8610-D82DA72E821F}">
      <dsp:nvSpPr>
        <dsp:cNvPr id="0" name=""/>
        <dsp:cNvSpPr/>
      </dsp:nvSpPr>
      <dsp:spPr>
        <a:xfrm>
          <a:off x="1569514" y="432893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financiera</a:t>
          </a:r>
          <a:endParaRPr lang="es-MX" sz="1600" kern="1200" dirty="0"/>
        </a:p>
      </dsp:txBody>
      <dsp:txXfrm>
        <a:off x="1591373" y="454752"/>
        <a:ext cx="1131608" cy="702614"/>
      </dsp:txXfrm>
    </dsp:sp>
    <dsp:sp modelId="{B51DE859-F7CA-48B0-8EED-BD637DECF70A}">
      <dsp:nvSpPr>
        <dsp:cNvPr id="0" name=""/>
        <dsp:cNvSpPr/>
      </dsp:nvSpPr>
      <dsp:spPr>
        <a:xfrm>
          <a:off x="720667" y="1396988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E5D506-24E8-42C1-BF13-BA195D88E01C}">
      <dsp:nvSpPr>
        <dsp:cNvPr id="0" name=""/>
        <dsp:cNvSpPr/>
      </dsp:nvSpPr>
      <dsp:spPr>
        <a:xfrm>
          <a:off x="851259" y="1521050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personal</a:t>
          </a:r>
          <a:endParaRPr lang="es-MX" sz="1600" kern="1200" dirty="0"/>
        </a:p>
      </dsp:txBody>
      <dsp:txXfrm>
        <a:off x="873118" y="1542909"/>
        <a:ext cx="1131608" cy="702614"/>
      </dsp:txXfrm>
    </dsp:sp>
    <dsp:sp modelId="{1C5B79B4-FB38-42C3-BAFF-FA6B6F2D44AB}">
      <dsp:nvSpPr>
        <dsp:cNvPr id="0" name=""/>
        <dsp:cNvSpPr/>
      </dsp:nvSpPr>
      <dsp:spPr>
        <a:xfrm>
          <a:off x="2157177" y="1396988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5C9CA03-7558-4C9F-899D-50A84FC7AAF4}">
      <dsp:nvSpPr>
        <dsp:cNvPr id="0" name=""/>
        <dsp:cNvSpPr/>
      </dsp:nvSpPr>
      <dsp:spPr>
        <a:xfrm>
          <a:off x="2287769" y="1521050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empresarial</a:t>
          </a:r>
          <a:endParaRPr lang="es-MX" sz="1600" kern="1200" dirty="0"/>
        </a:p>
      </dsp:txBody>
      <dsp:txXfrm>
        <a:off x="2309628" y="1542909"/>
        <a:ext cx="1131608" cy="702614"/>
      </dsp:txXfrm>
    </dsp:sp>
    <dsp:sp modelId="{B688D02D-950F-4FC8-A20C-ABABFEBDDC81}">
      <dsp:nvSpPr>
        <dsp:cNvPr id="0" name=""/>
        <dsp:cNvSpPr/>
      </dsp:nvSpPr>
      <dsp:spPr>
        <a:xfrm>
          <a:off x="1438922" y="2485144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5DC350-BF20-438F-B2DF-855A6F0261EE}">
      <dsp:nvSpPr>
        <dsp:cNvPr id="0" name=""/>
        <dsp:cNvSpPr/>
      </dsp:nvSpPr>
      <dsp:spPr>
        <a:xfrm>
          <a:off x="1569514" y="2609207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patrimonial</a:t>
          </a:r>
          <a:endParaRPr lang="es-MX" sz="1600" kern="1200" dirty="0"/>
        </a:p>
      </dsp:txBody>
      <dsp:txXfrm>
        <a:off x="1591373" y="2631066"/>
        <a:ext cx="1131608" cy="702614"/>
      </dsp:txXfrm>
    </dsp:sp>
    <dsp:sp modelId="{F3ED8E3C-C1A1-46CB-B5DA-3727815A5436}">
      <dsp:nvSpPr>
        <dsp:cNvPr id="0" name=""/>
        <dsp:cNvSpPr/>
      </dsp:nvSpPr>
      <dsp:spPr>
        <a:xfrm>
          <a:off x="2875432" y="2485144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C0EA02-2C2F-4F5F-BACE-5A462C63EEBB}">
      <dsp:nvSpPr>
        <dsp:cNvPr id="0" name=""/>
        <dsp:cNvSpPr/>
      </dsp:nvSpPr>
      <dsp:spPr>
        <a:xfrm>
          <a:off x="3006024" y="2609207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integral</a:t>
          </a:r>
          <a:endParaRPr lang="es-MX" sz="1600" kern="1200" dirty="0"/>
        </a:p>
      </dsp:txBody>
      <dsp:txXfrm>
        <a:off x="3027883" y="2631066"/>
        <a:ext cx="1131608" cy="702614"/>
      </dsp:txXfrm>
    </dsp:sp>
    <dsp:sp modelId="{CEC36CA7-5F84-493B-9B87-84C4795D2C69}">
      <dsp:nvSpPr>
        <dsp:cNvPr id="0" name=""/>
        <dsp:cNvSpPr/>
      </dsp:nvSpPr>
      <dsp:spPr>
        <a:xfrm>
          <a:off x="2411" y="3573301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3AC7FC3-2BDD-49DF-83EC-CDFBA68B3729}">
      <dsp:nvSpPr>
        <dsp:cNvPr id="0" name=""/>
        <dsp:cNvSpPr/>
      </dsp:nvSpPr>
      <dsp:spPr>
        <a:xfrm>
          <a:off x="133003" y="3697363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normativa</a:t>
          </a:r>
          <a:endParaRPr lang="es-MX" sz="1600" kern="1200" dirty="0"/>
        </a:p>
      </dsp:txBody>
      <dsp:txXfrm>
        <a:off x="154862" y="3719222"/>
        <a:ext cx="1131608" cy="702614"/>
      </dsp:txXfrm>
    </dsp:sp>
    <dsp:sp modelId="{DD9BA464-B0FF-45D6-9BAE-906E9CDC911F}">
      <dsp:nvSpPr>
        <dsp:cNvPr id="0" name=""/>
        <dsp:cNvSpPr/>
      </dsp:nvSpPr>
      <dsp:spPr>
        <a:xfrm>
          <a:off x="1438922" y="3573301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0A95BD9-1369-44C1-8BF2-47F1274220B6}">
      <dsp:nvSpPr>
        <dsp:cNvPr id="0" name=""/>
        <dsp:cNvSpPr/>
      </dsp:nvSpPr>
      <dsp:spPr>
        <a:xfrm>
          <a:off x="1569514" y="3697363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estratégica</a:t>
          </a:r>
          <a:endParaRPr lang="es-MX" sz="1600" kern="1200" dirty="0"/>
        </a:p>
      </dsp:txBody>
      <dsp:txXfrm>
        <a:off x="1591373" y="3719222"/>
        <a:ext cx="1131608" cy="702614"/>
      </dsp:txXfrm>
    </dsp:sp>
    <dsp:sp modelId="{F636DE69-53EB-4B26-8698-07DF6E1FCB14}">
      <dsp:nvSpPr>
        <dsp:cNvPr id="0" name=""/>
        <dsp:cNvSpPr/>
      </dsp:nvSpPr>
      <dsp:spPr>
        <a:xfrm>
          <a:off x="2875432" y="3573301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33CAE7E-ADF6-400D-BDC2-5655F6F2E152}">
      <dsp:nvSpPr>
        <dsp:cNvPr id="0" name=""/>
        <dsp:cNvSpPr/>
      </dsp:nvSpPr>
      <dsp:spPr>
        <a:xfrm>
          <a:off x="3006024" y="3697363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táctica</a:t>
          </a:r>
          <a:endParaRPr lang="es-MX" sz="1600" kern="1200" dirty="0"/>
        </a:p>
      </dsp:txBody>
      <dsp:txXfrm>
        <a:off x="3027883" y="3719222"/>
        <a:ext cx="1131608" cy="702614"/>
      </dsp:txXfrm>
    </dsp:sp>
    <dsp:sp modelId="{2B2FB703-6493-4B90-9103-AD81ABD6D6BF}">
      <dsp:nvSpPr>
        <dsp:cNvPr id="0" name=""/>
        <dsp:cNvSpPr/>
      </dsp:nvSpPr>
      <dsp:spPr>
        <a:xfrm>
          <a:off x="4311943" y="3573301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B6CAD80-2909-4140-8499-3FC15C923464}">
      <dsp:nvSpPr>
        <dsp:cNvPr id="0" name=""/>
        <dsp:cNvSpPr/>
      </dsp:nvSpPr>
      <dsp:spPr>
        <a:xfrm>
          <a:off x="4442534" y="3697363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operativa</a:t>
          </a:r>
          <a:endParaRPr lang="es-MX" sz="1600" kern="1200" dirty="0"/>
        </a:p>
      </dsp:txBody>
      <dsp:txXfrm>
        <a:off x="4464393" y="3719222"/>
        <a:ext cx="1131608" cy="702614"/>
      </dsp:txXfrm>
    </dsp:sp>
    <dsp:sp modelId="{FD7B65D2-BDF0-4921-A267-B8C7E4EDC4DD}">
      <dsp:nvSpPr>
        <dsp:cNvPr id="0" name=""/>
        <dsp:cNvSpPr/>
      </dsp:nvSpPr>
      <dsp:spPr>
        <a:xfrm>
          <a:off x="5748453" y="3573301"/>
          <a:ext cx="1175326" cy="746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66278CE-CD4B-47FE-BA97-877452CE401E}">
      <dsp:nvSpPr>
        <dsp:cNvPr id="0" name=""/>
        <dsp:cNvSpPr/>
      </dsp:nvSpPr>
      <dsp:spPr>
        <a:xfrm>
          <a:off x="5879045" y="3697363"/>
          <a:ext cx="1175326" cy="746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Planeación imprevisto</a:t>
          </a:r>
          <a:endParaRPr lang="es-MX" sz="1600" kern="1200" dirty="0"/>
        </a:p>
      </dsp:txBody>
      <dsp:txXfrm>
        <a:off x="5900904" y="3719222"/>
        <a:ext cx="1131608" cy="7026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C54D7A-7CDD-407C-B009-9C2640D3352D}">
      <dsp:nvSpPr>
        <dsp:cNvPr id="0" name=""/>
        <dsp:cNvSpPr/>
      </dsp:nvSpPr>
      <dsp:spPr>
        <a:xfrm>
          <a:off x="2592311" y="0"/>
          <a:ext cx="2129569" cy="212956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Primera etapa del sistema presupuestario</a:t>
          </a:r>
          <a:endParaRPr lang="es-MX" sz="1900" kern="1200" dirty="0"/>
        </a:p>
      </dsp:txBody>
      <dsp:txXfrm>
        <a:off x="2904179" y="311868"/>
        <a:ext cx="1505833" cy="1505833"/>
      </dsp:txXfrm>
    </dsp:sp>
    <dsp:sp modelId="{CA498229-57A5-492A-B671-563D0D3E76DC}">
      <dsp:nvSpPr>
        <dsp:cNvPr id="0" name=""/>
        <dsp:cNvSpPr/>
      </dsp:nvSpPr>
      <dsp:spPr>
        <a:xfrm rot="8914298">
          <a:off x="870438" y="1876441"/>
          <a:ext cx="1923658" cy="60692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EB675DF-7EAC-4BA2-9E8B-6D6CB487D5CB}">
      <dsp:nvSpPr>
        <dsp:cNvPr id="0" name=""/>
        <dsp:cNvSpPr/>
      </dsp:nvSpPr>
      <dsp:spPr>
        <a:xfrm>
          <a:off x="0" y="1872197"/>
          <a:ext cx="2023090" cy="16184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Participación de quienes ejercen la supervisión</a:t>
          </a:r>
          <a:endParaRPr lang="es-MX" sz="2500" kern="1200" dirty="0"/>
        </a:p>
      </dsp:txBody>
      <dsp:txXfrm>
        <a:off x="47403" y="1919600"/>
        <a:ext cx="1928284" cy="1523666"/>
      </dsp:txXfrm>
    </dsp:sp>
    <dsp:sp modelId="{8387E7AC-8EE5-4428-B252-D5A9E3AA021C}">
      <dsp:nvSpPr>
        <dsp:cNvPr id="0" name=""/>
        <dsp:cNvSpPr/>
      </dsp:nvSpPr>
      <dsp:spPr>
        <a:xfrm rot="5374755">
          <a:off x="2967575" y="2611001"/>
          <a:ext cx="1406206" cy="60692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EA12C4F-C9FF-45C3-882E-1D3E515795B2}">
      <dsp:nvSpPr>
        <dsp:cNvPr id="0" name=""/>
        <dsp:cNvSpPr/>
      </dsp:nvSpPr>
      <dsp:spPr>
        <a:xfrm>
          <a:off x="2664296" y="2808313"/>
          <a:ext cx="2023090" cy="16184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Considera los recursos de la organización</a:t>
          </a:r>
          <a:endParaRPr lang="es-MX" sz="2500" kern="1200" dirty="0"/>
        </a:p>
      </dsp:txBody>
      <dsp:txXfrm>
        <a:off x="2711699" y="2855716"/>
        <a:ext cx="1928284" cy="1523666"/>
      </dsp:txXfrm>
    </dsp:sp>
    <dsp:sp modelId="{29A1A0B5-C6A9-499C-A4D6-25C25463A63A}">
      <dsp:nvSpPr>
        <dsp:cNvPr id="0" name=""/>
        <dsp:cNvSpPr/>
      </dsp:nvSpPr>
      <dsp:spPr>
        <a:xfrm rot="1840435">
          <a:off x="4535985" y="1832780"/>
          <a:ext cx="1855052" cy="60692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6CC7E76-6436-4607-8BB8-7E083FD691D8}">
      <dsp:nvSpPr>
        <dsp:cNvPr id="0" name=""/>
        <dsp:cNvSpPr/>
      </dsp:nvSpPr>
      <dsp:spPr>
        <a:xfrm>
          <a:off x="5249717" y="1800186"/>
          <a:ext cx="2023090" cy="16184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Establece las secuencias de acción</a:t>
          </a:r>
          <a:endParaRPr lang="es-MX" sz="2500" kern="1200" dirty="0"/>
        </a:p>
      </dsp:txBody>
      <dsp:txXfrm>
        <a:off x="5297120" y="1847589"/>
        <a:ext cx="1928284" cy="15236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69673C-96A9-428C-BFFC-0C559931D297}">
      <dsp:nvSpPr>
        <dsp:cNvPr id="0" name=""/>
        <dsp:cNvSpPr/>
      </dsp:nvSpPr>
      <dsp:spPr>
        <a:xfrm>
          <a:off x="2862" y="181369"/>
          <a:ext cx="2456969" cy="7775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Planeación personal</a:t>
          </a:r>
          <a:endParaRPr lang="es-MX" sz="1800" kern="1200" dirty="0"/>
        </a:p>
      </dsp:txBody>
      <dsp:txXfrm>
        <a:off x="2862" y="181369"/>
        <a:ext cx="2456969" cy="518400"/>
      </dsp:txXfrm>
    </dsp:sp>
    <dsp:sp modelId="{A5F31261-D0B4-4A70-93CD-9114F8414098}">
      <dsp:nvSpPr>
        <dsp:cNvPr id="0" name=""/>
        <dsp:cNvSpPr/>
      </dsp:nvSpPr>
      <dsp:spPr>
        <a:xfrm>
          <a:off x="506096" y="699769"/>
          <a:ext cx="2456969" cy="35113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Expresa de deseos, aspiraciones, propósitos y metas para el desarrollo familiar, social, políticas, riesgos, profesional, etc.</a:t>
          </a:r>
          <a:endParaRPr lang="es-MX" sz="1800" kern="1200" dirty="0"/>
        </a:p>
      </dsp:txBody>
      <dsp:txXfrm>
        <a:off x="578058" y="771731"/>
        <a:ext cx="2313045" cy="3367425"/>
      </dsp:txXfrm>
    </dsp:sp>
    <dsp:sp modelId="{2794E981-9E61-4C42-AF8D-F1C098D4673D}">
      <dsp:nvSpPr>
        <dsp:cNvPr id="0" name=""/>
        <dsp:cNvSpPr/>
      </dsp:nvSpPr>
      <dsp:spPr>
        <a:xfrm>
          <a:off x="2832299" y="134711"/>
          <a:ext cx="789631" cy="6117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/>
        </a:p>
      </dsp:txBody>
      <dsp:txXfrm>
        <a:off x="2832299" y="257054"/>
        <a:ext cx="606117" cy="367028"/>
      </dsp:txXfrm>
    </dsp:sp>
    <dsp:sp modelId="{052D34CE-FE07-48AD-98FC-6BC3C72F6392}">
      <dsp:nvSpPr>
        <dsp:cNvPr id="0" name=""/>
        <dsp:cNvSpPr/>
      </dsp:nvSpPr>
      <dsp:spPr>
        <a:xfrm>
          <a:off x="3949701" y="181369"/>
          <a:ext cx="2456969" cy="7775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Planeación empresarial</a:t>
          </a:r>
          <a:endParaRPr lang="es-MX" sz="1800" kern="1200" dirty="0"/>
        </a:p>
      </dsp:txBody>
      <dsp:txXfrm>
        <a:off x="3949701" y="181369"/>
        <a:ext cx="2456969" cy="518400"/>
      </dsp:txXfrm>
    </dsp:sp>
    <dsp:sp modelId="{8255BA29-CE8F-46ED-BA87-99CAA7F7AD7C}">
      <dsp:nvSpPr>
        <dsp:cNvPr id="0" name=""/>
        <dsp:cNvSpPr/>
      </dsp:nvSpPr>
      <dsp:spPr>
        <a:xfrm>
          <a:off x="4452936" y="699769"/>
          <a:ext cx="2456969" cy="35113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Expresa</a:t>
          </a:r>
          <a:r>
            <a:rPr lang="es-MX" sz="1800" kern="1200" baseline="0" dirty="0" smtClean="0"/>
            <a:t> la proyección de excedentes financieros para optimizar el patrimonio, así como la proyección total de las actividades de la empresa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 dirty="0"/>
        </a:p>
      </dsp:txBody>
      <dsp:txXfrm>
        <a:off x="4524898" y="771731"/>
        <a:ext cx="2313045" cy="33674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C31B2C-9C71-4BC7-956C-FE267EDFA990}">
      <dsp:nvSpPr>
        <dsp:cNvPr id="0" name=""/>
        <dsp:cNvSpPr/>
      </dsp:nvSpPr>
      <dsp:spPr>
        <a:xfrm>
          <a:off x="2707500" y="0"/>
          <a:ext cx="4061251" cy="4176464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Proyección financiera de una empresa con la integración de predecir lo que va a pasar en un periodo o ejercicio futuro y base en resultados anteriores.</a:t>
          </a:r>
          <a:endParaRPr lang="es-MX" sz="2200" kern="1200" dirty="0"/>
        </a:p>
      </dsp:txBody>
      <dsp:txXfrm>
        <a:off x="2707500" y="522058"/>
        <a:ext cx="2538282" cy="3132348"/>
      </dsp:txXfrm>
    </dsp:sp>
    <dsp:sp modelId="{C0907485-329C-430D-9106-28B37C832B6F}">
      <dsp:nvSpPr>
        <dsp:cNvPr id="0" name=""/>
        <dsp:cNvSpPr/>
      </dsp:nvSpPr>
      <dsp:spPr>
        <a:xfrm>
          <a:off x="0" y="0"/>
          <a:ext cx="2707500" cy="41764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Pronósticos Financieros</a:t>
          </a:r>
          <a:endParaRPr lang="es-MX" sz="3600" kern="1200" dirty="0"/>
        </a:p>
      </dsp:txBody>
      <dsp:txXfrm>
        <a:off x="132169" y="132169"/>
        <a:ext cx="2443162" cy="39121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F536F-C599-43CE-AA70-A8405F1E32D9}">
      <dsp:nvSpPr>
        <dsp:cNvPr id="0" name=""/>
        <dsp:cNvSpPr/>
      </dsp:nvSpPr>
      <dsp:spPr>
        <a:xfrm>
          <a:off x="2075" y="1563789"/>
          <a:ext cx="4154717" cy="270506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Estados Financieros Proforma</a:t>
          </a:r>
          <a:endParaRPr lang="es-MX" sz="2400" kern="1200" dirty="0"/>
        </a:p>
      </dsp:txBody>
      <dsp:txXfrm>
        <a:off x="1354610" y="1563789"/>
        <a:ext cx="1449648" cy="2705069"/>
      </dsp:txXfrm>
    </dsp:sp>
    <dsp:sp modelId="{EACB62FE-BA33-41B1-8305-6F4E8B9DE089}">
      <dsp:nvSpPr>
        <dsp:cNvPr id="0" name=""/>
        <dsp:cNvSpPr/>
      </dsp:nvSpPr>
      <dsp:spPr>
        <a:xfrm>
          <a:off x="3392031" y="1504292"/>
          <a:ext cx="5174845" cy="2824063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Documentos que se presentan para mostrar el efecto o resultado de proyecto que se creen realizar.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Dicho estados dan efectos a hipótesis sobre el pasado o el presente, con el fin de mostrar la situación financiera y los resultados como si se hubiera realizado tales hipótesis</a:t>
          </a:r>
          <a:endParaRPr lang="es-MX" sz="1600" kern="1200" dirty="0"/>
        </a:p>
      </dsp:txBody>
      <dsp:txXfrm>
        <a:off x="4804063" y="1504292"/>
        <a:ext cx="2350782" cy="28240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86E78-A7AB-452C-85A8-23253D95FBCF}">
      <dsp:nvSpPr>
        <dsp:cNvPr id="0" name=""/>
        <dsp:cNvSpPr/>
      </dsp:nvSpPr>
      <dsp:spPr>
        <a:xfrm>
          <a:off x="3531888" y="-70094"/>
          <a:ext cx="1964702" cy="142716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Especial para el crecimiento estratégico de la firma</a:t>
          </a:r>
        </a:p>
      </dsp:txBody>
      <dsp:txXfrm>
        <a:off x="3601556" y="-426"/>
        <a:ext cx="1825366" cy="1287828"/>
      </dsp:txXfrm>
    </dsp:sp>
    <dsp:sp modelId="{5EEFAAB5-DD36-4E61-81EE-5046A5F305F6}">
      <dsp:nvSpPr>
        <dsp:cNvPr id="0" name=""/>
        <dsp:cNvSpPr/>
      </dsp:nvSpPr>
      <dsp:spPr>
        <a:xfrm>
          <a:off x="2189934" y="642921"/>
          <a:ext cx="4727789" cy="4727789"/>
        </a:xfrm>
        <a:custGeom>
          <a:avLst/>
          <a:gdLst/>
          <a:ahLst/>
          <a:cxnLst/>
          <a:rect l="0" t="0" r="0" b="0"/>
          <a:pathLst>
            <a:path>
              <a:moveTo>
                <a:pt x="3317066" y="200688"/>
              </a:moveTo>
              <a:arcTo wR="2363894" hR="2363894" stAng="17626782" swAng="1635916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79EEA3-EB44-4C40-84F2-9ED1034BACEA}">
      <dsp:nvSpPr>
        <dsp:cNvPr id="0" name=""/>
        <dsp:cNvSpPr/>
      </dsp:nvSpPr>
      <dsp:spPr>
        <a:xfrm>
          <a:off x="5684115" y="1529464"/>
          <a:ext cx="2236731" cy="1494869"/>
        </a:xfrm>
        <a:prstGeom prst="round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Los 3 estados financieros para hacer pronósticos son: 1 estado de resultados, 2 presupuesto de caja 3 balance general</a:t>
          </a:r>
          <a:endParaRPr lang="es-MX" sz="1400" kern="1200" dirty="0"/>
        </a:p>
      </dsp:txBody>
      <dsp:txXfrm>
        <a:off x="5757088" y="1602437"/>
        <a:ext cx="2090785" cy="1348923"/>
      </dsp:txXfrm>
    </dsp:sp>
    <dsp:sp modelId="{2A5CC3BC-8FE8-42EA-A0F9-1A5F4E0AEF52}">
      <dsp:nvSpPr>
        <dsp:cNvPr id="0" name=""/>
        <dsp:cNvSpPr/>
      </dsp:nvSpPr>
      <dsp:spPr>
        <a:xfrm>
          <a:off x="2190388" y="643488"/>
          <a:ext cx="4727789" cy="4727789"/>
        </a:xfrm>
        <a:custGeom>
          <a:avLst/>
          <a:gdLst/>
          <a:ahLst/>
          <a:cxnLst/>
          <a:rect l="0" t="0" r="0" b="0"/>
          <a:pathLst>
            <a:path>
              <a:moveTo>
                <a:pt x="4727606" y="2393317"/>
              </a:moveTo>
              <a:arcTo wR="2363894" hR="2363894" stAng="42789" swAng="1799141"/>
            </a:path>
          </a:pathLst>
        </a:custGeom>
        <a:noFill/>
        <a:ln w="9525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1ED92A-A5F5-46A4-AF89-9B990DF78930}">
      <dsp:nvSpPr>
        <dsp:cNvPr id="0" name=""/>
        <dsp:cNvSpPr/>
      </dsp:nvSpPr>
      <dsp:spPr>
        <a:xfrm>
          <a:off x="4932072" y="4224918"/>
          <a:ext cx="2023346" cy="1389791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Los métodos para hacer pronósticos permiten determinar la cantidad de nuevos fondos </a:t>
          </a:r>
          <a:endParaRPr lang="es-MX" sz="1400" kern="1200" dirty="0"/>
        </a:p>
      </dsp:txBody>
      <dsp:txXfrm>
        <a:off x="4999916" y="4292762"/>
        <a:ext cx="1887658" cy="1254103"/>
      </dsp:txXfrm>
    </dsp:sp>
    <dsp:sp modelId="{711F6CCA-1114-472B-93E1-35505E9D51B1}">
      <dsp:nvSpPr>
        <dsp:cNvPr id="0" name=""/>
        <dsp:cNvSpPr/>
      </dsp:nvSpPr>
      <dsp:spPr>
        <a:xfrm>
          <a:off x="2190388" y="643488"/>
          <a:ext cx="4727789" cy="4727789"/>
        </a:xfrm>
        <a:custGeom>
          <a:avLst/>
          <a:gdLst/>
          <a:ahLst/>
          <a:cxnLst/>
          <a:rect l="0" t="0" r="0" b="0"/>
          <a:pathLst>
            <a:path>
              <a:moveTo>
                <a:pt x="2734513" y="4698555"/>
              </a:moveTo>
              <a:arcTo wR="2363894" hR="2363894" stAng="4858787" swAng="1039178"/>
            </a:path>
          </a:pathLst>
        </a:custGeom>
        <a:noFill/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55919-DFE1-41D5-835E-7A66818E97EB}">
      <dsp:nvSpPr>
        <dsp:cNvPr id="0" name=""/>
        <dsp:cNvSpPr/>
      </dsp:nvSpPr>
      <dsp:spPr>
        <a:xfrm>
          <a:off x="2123761" y="4237391"/>
          <a:ext cx="2082118" cy="1364844"/>
        </a:xfrm>
        <a:prstGeom prst="roundRect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Se puede utilizar el método de porcentaje de ventas para hacer pronósticos</a:t>
          </a:r>
          <a:endParaRPr lang="es-MX" sz="1400" kern="1200" dirty="0"/>
        </a:p>
      </dsp:txBody>
      <dsp:txXfrm>
        <a:off x="2190387" y="4304017"/>
        <a:ext cx="1948866" cy="1231592"/>
      </dsp:txXfrm>
    </dsp:sp>
    <dsp:sp modelId="{723C0C8D-E1F1-4735-AD33-EC152462C8AE}">
      <dsp:nvSpPr>
        <dsp:cNvPr id="0" name=""/>
        <dsp:cNvSpPr/>
      </dsp:nvSpPr>
      <dsp:spPr>
        <a:xfrm>
          <a:off x="2190388" y="643488"/>
          <a:ext cx="4727789" cy="4727789"/>
        </a:xfrm>
        <a:custGeom>
          <a:avLst/>
          <a:gdLst/>
          <a:ahLst/>
          <a:cxnLst/>
          <a:rect l="0" t="0" r="0" b="0"/>
          <a:pathLst>
            <a:path>
              <a:moveTo>
                <a:pt x="338106" y="3582164"/>
              </a:moveTo>
              <a:arcTo wR="2363894" hR="2363894" stAng="8938688" swAng="1984918"/>
            </a:path>
          </a:pathLst>
        </a:custGeom>
        <a:noFill/>
        <a:ln w="9525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10CCA8-2499-46E7-9A42-8652B2F7B1B0}">
      <dsp:nvSpPr>
        <dsp:cNvPr id="0" name=""/>
        <dsp:cNvSpPr/>
      </dsp:nvSpPr>
      <dsp:spPr>
        <a:xfrm>
          <a:off x="1331673" y="1645104"/>
          <a:ext cx="1948826" cy="1263589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Obliga ala empresa a considerar los efectos estacionales o de cualquier otra clase</a:t>
          </a:r>
          <a:endParaRPr lang="es-MX" sz="1400" kern="1200" dirty="0"/>
        </a:p>
      </dsp:txBody>
      <dsp:txXfrm>
        <a:off x="1393356" y="1706787"/>
        <a:ext cx="1825460" cy="1140223"/>
      </dsp:txXfrm>
    </dsp:sp>
    <dsp:sp modelId="{C281D2C3-F662-4D19-AC18-4B443B9EC441}">
      <dsp:nvSpPr>
        <dsp:cNvPr id="0" name=""/>
        <dsp:cNvSpPr/>
      </dsp:nvSpPr>
      <dsp:spPr>
        <a:xfrm>
          <a:off x="2190789" y="642919"/>
          <a:ext cx="4727789" cy="4727789"/>
        </a:xfrm>
        <a:custGeom>
          <a:avLst/>
          <a:gdLst/>
          <a:ahLst/>
          <a:cxnLst/>
          <a:rect l="0" t="0" r="0" b="0"/>
          <a:pathLst>
            <a:path>
              <a:moveTo>
                <a:pt x="438491" y="992464"/>
              </a:moveTo>
              <a:arcTo wR="2363894" hR="2363894" stAng="12927696" swAng="1716736"/>
            </a:path>
          </a:pathLst>
        </a:custGeom>
        <a:noFill/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9E07C0-2155-469B-BFBA-E45F40CE7EC7}">
      <dsp:nvSpPr>
        <dsp:cNvPr id="0" name=""/>
        <dsp:cNvSpPr/>
      </dsp:nvSpPr>
      <dsp:spPr>
        <a:xfrm>
          <a:off x="1838232" y="319300"/>
          <a:ext cx="4126348" cy="4126348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Estado de Resultado Proforma</a:t>
          </a:r>
          <a:endParaRPr lang="es-MX" sz="2200" kern="1200" dirty="0"/>
        </a:p>
      </dsp:txBody>
      <dsp:txXfrm>
        <a:off x="4012916" y="1193693"/>
        <a:ext cx="1473696" cy="1228080"/>
      </dsp:txXfrm>
    </dsp:sp>
    <dsp:sp modelId="{255430DF-E4F9-48FD-8D0A-6CE3774F294B}">
      <dsp:nvSpPr>
        <dsp:cNvPr id="0" name=""/>
        <dsp:cNvSpPr/>
      </dsp:nvSpPr>
      <dsp:spPr>
        <a:xfrm>
          <a:off x="1753249" y="466670"/>
          <a:ext cx="4126348" cy="4126348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Estado de Situación Financiar Proforma</a:t>
          </a:r>
          <a:endParaRPr lang="es-MX" sz="2200" kern="1200" dirty="0"/>
        </a:p>
      </dsp:txBody>
      <dsp:txXfrm>
        <a:off x="2735713" y="3143884"/>
        <a:ext cx="2210544" cy="1080710"/>
      </dsp:txXfrm>
    </dsp:sp>
    <dsp:sp modelId="{D74A2A30-34D8-46B9-97B0-9AD7EC0785F9}">
      <dsp:nvSpPr>
        <dsp:cNvPr id="0" name=""/>
        <dsp:cNvSpPr/>
      </dsp:nvSpPr>
      <dsp:spPr>
        <a:xfrm>
          <a:off x="1668266" y="319300"/>
          <a:ext cx="4126348" cy="4126348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Estado de Orígenes de la Tesorería</a:t>
          </a:r>
          <a:endParaRPr lang="es-MX" sz="2200" kern="1200" dirty="0"/>
        </a:p>
      </dsp:txBody>
      <dsp:txXfrm>
        <a:off x="2146235" y="1193693"/>
        <a:ext cx="1473696" cy="1228080"/>
      </dsp:txXfrm>
    </dsp:sp>
    <dsp:sp modelId="{66E2BFE3-CDB7-4D5B-9429-86D68DDB8B15}">
      <dsp:nvSpPr>
        <dsp:cNvPr id="0" name=""/>
        <dsp:cNvSpPr/>
      </dsp:nvSpPr>
      <dsp:spPr>
        <a:xfrm>
          <a:off x="1583132" y="63860"/>
          <a:ext cx="4637230" cy="463723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6519D9F-C8AB-415A-9163-75B945C19050}">
      <dsp:nvSpPr>
        <dsp:cNvPr id="0" name=""/>
        <dsp:cNvSpPr/>
      </dsp:nvSpPr>
      <dsp:spPr>
        <a:xfrm>
          <a:off x="1497808" y="210968"/>
          <a:ext cx="4637230" cy="463723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D0F0D21-B7B2-46ED-9C89-B7B4B7E08951}">
      <dsp:nvSpPr>
        <dsp:cNvPr id="0" name=""/>
        <dsp:cNvSpPr/>
      </dsp:nvSpPr>
      <dsp:spPr>
        <a:xfrm>
          <a:off x="1412485" y="63860"/>
          <a:ext cx="4637230" cy="463723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521F4-9700-405B-8BA1-3CA32295AA7C}">
      <dsp:nvSpPr>
        <dsp:cNvPr id="0" name=""/>
        <dsp:cNvSpPr/>
      </dsp:nvSpPr>
      <dsp:spPr>
        <a:xfrm>
          <a:off x="1420833" y="1322"/>
          <a:ext cx="2407986" cy="254653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En términos contables de costos, es aquel punto de actividad (volumen de ventas donde los ingresos totales son iguales a los costos totales , es decir, el punto de  actividad donde no existe utilidad ni perdida</a:t>
          </a:r>
          <a:endParaRPr lang="es-MX" sz="1200" kern="1200" dirty="0"/>
        </a:p>
      </dsp:txBody>
      <dsp:txXfrm>
        <a:off x="1773474" y="374253"/>
        <a:ext cx="1702704" cy="1800671"/>
      </dsp:txXfrm>
    </dsp:sp>
    <dsp:sp modelId="{80A0A4B4-622B-4DCA-A7FA-A1AB6DF41C0C}">
      <dsp:nvSpPr>
        <dsp:cNvPr id="0" name=""/>
        <dsp:cNvSpPr/>
      </dsp:nvSpPr>
      <dsp:spPr>
        <a:xfrm>
          <a:off x="2393006" y="2696136"/>
          <a:ext cx="463641" cy="468301"/>
        </a:xfrm>
        <a:prstGeom prst="mathPlus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 dirty="0"/>
        </a:p>
      </dsp:txBody>
      <dsp:txXfrm>
        <a:off x="2454462" y="2875762"/>
        <a:ext cx="340729" cy="109049"/>
      </dsp:txXfrm>
    </dsp:sp>
    <dsp:sp modelId="{D9FD2011-DDF7-4DAA-AAD4-FC4FF32F024A}">
      <dsp:nvSpPr>
        <dsp:cNvPr id="0" name=""/>
        <dsp:cNvSpPr/>
      </dsp:nvSpPr>
      <dsp:spPr>
        <a:xfrm>
          <a:off x="1424449" y="3312718"/>
          <a:ext cx="2400754" cy="2467042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Hallar el punto de equilibrio es hallar el numero de unidades a vender, de modo que se cumpla con lo anterior ( que las ventas sean iguales a los costos).</a:t>
          </a:r>
          <a:endParaRPr lang="es-MX" sz="1200" kern="1200" dirty="0"/>
        </a:p>
      </dsp:txBody>
      <dsp:txXfrm>
        <a:off x="1776031" y="3674008"/>
        <a:ext cx="1697590" cy="1744462"/>
      </dsp:txXfrm>
    </dsp:sp>
    <dsp:sp modelId="{43DE869B-843C-4467-BA94-A62B8DA8BF00}">
      <dsp:nvSpPr>
        <dsp:cNvPr id="0" name=""/>
        <dsp:cNvSpPr/>
      </dsp:nvSpPr>
      <dsp:spPr>
        <a:xfrm>
          <a:off x="4074586" y="2500289"/>
          <a:ext cx="1718628" cy="78050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4074586" y="2656390"/>
        <a:ext cx="1484477" cy="468302"/>
      </dsp:txXfrm>
    </dsp:sp>
    <dsp:sp modelId="{5192196B-75A7-49FB-97D2-E10CC9326F31}">
      <dsp:nvSpPr>
        <dsp:cNvPr id="0" name=""/>
        <dsp:cNvSpPr/>
      </dsp:nvSpPr>
      <dsp:spPr>
        <a:xfrm>
          <a:off x="5974609" y="1700263"/>
          <a:ext cx="2475150" cy="2380557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Punto de Equilibrio</a:t>
          </a:r>
          <a:endParaRPr lang="es-MX" sz="3400" kern="1200" dirty="0"/>
        </a:p>
      </dsp:txBody>
      <dsp:txXfrm>
        <a:off x="6337086" y="2048888"/>
        <a:ext cx="1750196" cy="16833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DBF6A-E999-44C8-8F6D-14DACAA9FD35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C9AD5-C150-42B9-8058-24BEBBAF24C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719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C9AD5-C150-42B9-8058-24BEBBAF24C7}" type="slidenum">
              <a:rPr lang="es-MX" smtClean="0"/>
              <a:pPr/>
              <a:t>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93127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C9AD5-C150-42B9-8058-24BEBBAF24C7}" type="slidenum">
              <a:rPr lang="es-MX" smtClean="0"/>
              <a:pPr/>
              <a:t>22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5173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C9AD5-C150-42B9-8058-24BEBBAF24C7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4984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E89C5-1910-4214-AA96-B04B1DDAF590}" type="slidenum">
              <a:rPr lang="es-ES" smtClean="0"/>
              <a:pPr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349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FE24C-CCEE-4777-B41F-A87BBE76DEDF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8F11-D034-495C-80EF-AB61F57AB96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Hoja_de_c_lculo_de_Microsoft_Excel_97-20031.xls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0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emf"/><Relationship Id="rId5" Type="http://schemas.openxmlformats.org/officeDocument/2006/relationships/oleObject" Target="../embeddings/Hoja_de_c_lculo_de_Microsoft_Excel_97-20032.xls"/><Relationship Id="rId4" Type="http://schemas.openxmlformats.org/officeDocument/2006/relationships/oleObject" Target="../embeddings/oleObject13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0.emf"/><Relationship Id="rId4" Type="http://schemas.openxmlformats.org/officeDocument/2006/relationships/oleObject" Target="../embeddings/Hoja_de_c_lculo_de_Microsoft_Excel_97-20033.xls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0.png"/><Relationship Id="rId4" Type="http://schemas.openxmlformats.org/officeDocument/2006/relationships/image" Target="../media/image3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3573016"/>
            <a:ext cx="4608512" cy="1152128"/>
          </a:xfrm>
          <a:solidFill>
            <a:schemeClr val="accent3">
              <a:lumMod val="60000"/>
              <a:lumOff val="40000"/>
            </a:schemeClr>
          </a:solidFill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s-MX" sz="2800" b="1" dirty="0" smtClean="0">
                <a:ln w="12700">
                  <a:noFill/>
                  <a:prstDash val="solid"/>
                </a:ln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La Planeación y Control Financiero</a:t>
            </a:r>
            <a:endParaRPr lang="es-MX" sz="2800" b="1" dirty="0">
              <a:ln w="12700">
                <a:noFill/>
                <a:prstDash val="solid"/>
              </a:ln>
              <a:effectLst>
                <a:reflection blurRad="6350" stA="55000" endA="300" endPos="45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upo 14"/>
          <p:cNvGrpSpPr/>
          <p:nvPr/>
        </p:nvGrpSpPr>
        <p:grpSpPr>
          <a:xfrm>
            <a:off x="179512" y="188640"/>
            <a:ext cx="8352928" cy="1199411"/>
            <a:chOff x="1831169" y="178657"/>
            <a:chExt cx="8344375" cy="1887246"/>
          </a:xfrm>
        </p:grpSpPr>
        <p:pic>
          <p:nvPicPr>
            <p:cNvPr id="8" name="Imagen 3" descr="http://www.uaemex.mx/images/cabecera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078"/>
            <a:stretch/>
          </p:blipFill>
          <p:spPr bwMode="auto">
            <a:xfrm>
              <a:off x="1831169" y="548616"/>
              <a:ext cx="1515740" cy="13915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n 4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91" t="15161" r="36020" b="81218"/>
            <a:stretch/>
          </p:blipFill>
          <p:spPr bwMode="auto">
            <a:xfrm>
              <a:off x="3633488" y="1529236"/>
              <a:ext cx="4787234" cy="53666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Imagen 12" descr="http://www.uaemex.mx/images/cabecera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633"/>
            <a:stretch/>
          </p:blipFill>
          <p:spPr bwMode="auto">
            <a:xfrm>
              <a:off x="8554955" y="366891"/>
              <a:ext cx="1620589" cy="16429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magen 13" descr="http://www.uaemex.mx/images/cabecera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4948" y="178657"/>
              <a:ext cx="6904313" cy="182599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12 CuadroTexto"/>
          <p:cNvSpPr txBox="1"/>
          <p:nvPr/>
        </p:nvSpPr>
        <p:spPr>
          <a:xfrm>
            <a:off x="467544" y="1700808"/>
            <a:ext cx="5760640" cy="4320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>
              <a:defRPr/>
            </a:pPr>
            <a:r>
              <a:rPr lang="es-ES" sz="1400" b="1" dirty="0" smtClean="0">
                <a:ln w="12700">
                  <a:noFill/>
                  <a:prstDash val="solid"/>
                </a:ln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Licenciatura en Contaduría 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5536" y="2564904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n w="12700">
                  <a:noFill/>
                  <a:prstDash val="solid"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Análisis y Planeación Financiera</a:t>
            </a:r>
            <a:endParaRPr lang="es-MX" sz="2800" b="1" dirty="0">
              <a:ln w="12700">
                <a:noFill/>
                <a:prstDash val="solid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499992" y="587727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cs typeface="Times New Roman" pitchFamily="18" charset="0"/>
              </a:rPr>
              <a:t>Periodo 2016-B</a:t>
            </a:r>
          </a:p>
          <a:p>
            <a:r>
              <a:rPr lang="es-ES" b="1" dirty="0" smtClean="0">
                <a:cs typeface="Times New Roman" pitchFamily="18" charset="0"/>
              </a:rPr>
              <a:t>Dra. Blanca Estela Hernández Bonilla</a:t>
            </a:r>
            <a:endParaRPr lang="es-ES" b="1" dirty="0">
              <a:cs typeface="Times New Roman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499992" y="544522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ea typeface="Calibri" pitchFamily="34" charset="0"/>
                <a:cs typeface="Times New Roman" pitchFamily="18" charset="0"/>
              </a:rPr>
              <a:t>Fecha de elaboración septiembre 2016</a:t>
            </a:r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30336570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1152128"/>
          </a:xfrm>
        </p:spPr>
        <p:txBody>
          <a:bodyPr>
            <a:normAutofit fontScale="90000"/>
          </a:bodyPr>
          <a:lstStyle/>
          <a:p>
            <a:pPr algn="l"/>
            <a:r>
              <a:rPr lang="es-MX" sz="3600" dirty="0" smtClean="0">
                <a:latin typeface="Arial" pitchFamily="34" charset="0"/>
                <a:cs typeface="Arial" pitchFamily="34" charset="0"/>
              </a:rPr>
              <a:t>Elementos de a Planeación y Control Financiero.</a:t>
            </a:r>
            <a:endParaRPr lang="es-MX" dirty="0"/>
          </a:p>
        </p:txBody>
      </p:sp>
      <p:graphicFrame>
        <p:nvGraphicFramePr>
          <p:cNvPr id="8" name="7 Diagrama"/>
          <p:cNvGraphicFramePr/>
          <p:nvPr/>
        </p:nvGraphicFramePr>
        <p:xfrm>
          <a:off x="251520" y="1484784"/>
          <a:ext cx="860444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7127775" y="548680"/>
            <a:ext cx="2016225" cy="57606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Generalidades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5" name="4 Pentágono"/>
          <p:cNvSpPr/>
          <p:nvPr/>
        </p:nvSpPr>
        <p:spPr>
          <a:xfrm>
            <a:off x="0" y="0"/>
            <a:ext cx="9144000" cy="57841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La planeación financiera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0" y="98072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  <a:latin typeface="Arial" pitchFamily="34" charset="0"/>
                <a:cs typeface="Arial" pitchFamily="34" charset="0"/>
              </a:rPr>
              <a:t>Clasificación:</a:t>
            </a:r>
            <a:endParaRPr lang="es-MX" sz="2800" b="1" dirty="0"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15 Diagrama"/>
          <p:cNvGraphicFramePr/>
          <p:nvPr>
            <p:extLst>
              <p:ext uri="{D42A27DB-BD31-4B8C-83A1-F6EECF244321}">
                <p14:modId xmlns:p14="http://schemas.microsoft.com/office/powerpoint/2010/main" val="752195863"/>
              </p:ext>
            </p:extLst>
          </p:nvPr>
        </p:nvGraphicFramePr>
        <p:xfrm>
          <a:off x="827584" y="1700808"/>
          <a:ext cx="705678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304605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6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7127775" y="476672"/>
            <a:ext cx="2016225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Generalidades</a:t>
            </a:r>
            <a:endParaRPr lang="es-MX" sz="1400" b="1" dirty="0">
              <a:solidFill>
                <a:schemeClr val="tx1"/>
              </a:solidFill>
            </a:endParaRPr>
          </a:p>
        </p:txBody>
      </p:sp>
      <p:sp>
        <p:nvSpPr>
          <p:cNvPr id="5" name="4 Pentágono"/>
          <p:cNvSpPr/>
          <p:nvPr/>
        </p:nvSpPr>
        <p:spPr>
          <a:xfrm>
            <a:off x="0" y="0"/>
            <a:ext cx="9144000" cy="4766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La planeación financiera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13" name="12 Diagrama"/>
          <p:cNvGraphicFramePr/>
          <p:nvPr/>
        </p:nvGraphicFramePr>
        <p:xfrm>
          <a:off x="683568" y="1412776"/>
          <a:ext cx="727280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145127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3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7164288" y="548680"/>
            <a:ext cx="1979712" cy="57606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MX" sz="1600" b="1" dirty="0" smtClean="0">
                <a:solidFill>
                  <a:schemeClr val="tx1"/>
                </a:solidFill>
              </a:rPr>
              <a:t>Generalidades</a:t>
            </a:r>
            <a:endParaRPr lang="es-MX" sz="1400" b="1" dirty="0">
              <a:solidFill>
                <a:schemeClr val="tx1"/>
              </a:solidFill>
            </a:endParaRPr>
          </a:p>
        </p:txBody>
      </p:sp>
      <p:sp>
        <p:nvSpPr>
          <p:cNvPr id="22" name="21 Pentágono"/>
          <p:cNvSpPr/>
          <p:nvPr/>
        </p:nvSpPr>
        <p:spPr>
          <a:xfrm>
            <a:off x="0" y="0"/>
            <a:ext cx="9144000" cy="57841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La planeación financiera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12" name="11 Diagrama"/>
          <p:cNvGraphicFramePr/>
          <p:nvPr/>
        </p:nvGraphicFramePr>
        <p:xfrm>
          <a:off x="971600" y="1484784"/>
          <a:ext cx="691276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130807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Pentágono"/>
          <p:cNvSpPr/>
          <p:nvPr/>
        </p:nvSpPr>
        <p:spPr>
          <a:xfrm>
            <a:off x="179512" y="1772816"/>
            <a:ext cx="1740559" cy="50640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Definición</a:t>
            </a:r>
            <a:endParaRPr lang="es-MX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717377964"/>
              </p:ext>
            </p:extLst>
          </p:nvPr>
        </p:nvGraphicFramePr>
        <p:xfrm>
          <a:off x="1504968" y="2204864"/>
          <a:ext cx="67687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8363272" cy="113813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3200" dirty="0">
                <a:latin typeface="Arial" pitchFamily="34" charset="0"/>
                <a:cs typeface="Arial" pitchFamily="34" charset="0"/>
              </a:rPr>
              <a:t>2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Pronósticos financieros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07530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907485-329C-430D-9106-28B37C832B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C0907485-329C-430D-9106-28B37C832B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9C31B2C-9C71-4BC7-956C-FE267EDFA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49C31B2C-9C71-4BC7-956C-FE267EDFA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AtOnc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2099647847"/>
              </p:ext>
            </p:extLst>
          </p:nvPr>
        </p:nvGraphicFramePr>
        <p:xfrm>
          <a:off x="323528" y="764704"/>
          <a:ext cx="856895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15 Pentágono"/>
          <p:cNvSpPr/>
          <p:nvPr/>
        </p:nvSpPr>
        <p:spPr>
          <a:xfrm>
            <a:off x="251520" y="1628800"/>
            <a:ext cx="1740559" cy="50640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Definición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07504" y="44624"/>
            <a:ext cx="8363272" cy="113813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3. Estados financieros proforma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30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20688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Pronósticos financieros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3" name="12 Pentágono"/>
          <p:cNvSpPr/>
          <p:nvPr/>
        </p:nvSpPr>
        <p:spPr>
          <a:xfrm>
            <a:off x="7403441" y="620688"/>
            <a:ext cx="1740559" cy="50640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Consideraciones</a:t>
            </a:r>
            <a:endParaRPr lang="es-MX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16" name="15 Diagrama"/>
          <p:cNvGraphicFramePr/>
          <p:nvPr/>
        </p:nvGraphicFramePr>
        <p:xfrm>
          <a:off x="0" y="836712"/>
          <a:ext cx="925252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369925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6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Estados financieros proforma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5" name="14 Pentágono"/>
          <p:cNvSpPr/>
          <p:nvPr/>
        </p:nvSpPr>
        <p:spPr>
          <a:xfrm>
            <a:off x="7236296" y="692696"/>
            <a:ext cx="1907704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Los tres principales:</a:t>
            </a:r>
            <a:endParaRPr lang="es-MX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6" name="15 Diagrama"/>
          <p:cNvGraphicFramePr/>
          <p:nvPr>
            <p:extLst>
              <p:ext uri="{D42A27DB-BD31-4B8C-83A1-F6EECF244321}">
                <p14:modId xmlns:p14="http://schemas.microsoft.com/office/powerpoint/2010/main" val="3677120440"/>
              </p:ext>
            </p:extLst>
          </p:nvPr>
        </p:nvGraphicFramePr>
        <p:xfrm>
          <a:off x="827584" y="1412776"/>
          <a:ext cx="763284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449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6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rmAutofit/>
          </a:bodyPr>
          <a:lstStyle/>
          <a:p>
            <a:r>
              <a:rPr lang="es-MX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financiero</a:t>
            </a:r>
            <a:endParaRPr lang="es-MX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13666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940152" y="6165304"/>
            <a:ext cx="1692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1600" dirty="0" smtClean="0"/>
              <a:t>Ramírez</a:t>
            </a:r>
            <a:r>
              <a:rPr lang="es-MX" sz="1600" dirty="0" smtClean="0">
                <a:solidFill>
                  <a:schemeClr val="tx1"/>
                </a:solidFill>
              </a:rPr>
              <a:t>. </a:t>
            </a:r>
            <a:r>
              <a:rPr lang="es-MX" sz="1600" dirty="0">
                <a:solidFill>
                  <a:schemeClr val="tx1"/>
                </a:solidFill>
              </a:rPr>
              <a:t>(2003)</a:t>
            </a:r>
          </a:p>
        </p:txBody>
      </p:sp>
      <p:sp>
        <p:nvSpPr>
          <p:cNvPr id="16" name="15 Pentágono"/>
          <p:cNvSpPr/>
          <p:nvPr/>
        </p:nvSpPr>
        <p:spPr>
          <a:xfrm>
            <a:off x="5724128" y="1340768"/>
            <a:ext cx="1740559" cy="50640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Definición.</a:t>
            </a:r>
            <a:endParaRPr lang="es-MX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16 Diagrama"/>
          <p:cNvGraphicFramePr/>
          <p:nvPr>
            <p:extLst>
              <p:ext uri="{D42A27DB-BD31-4B8C-83A1-F6EECF244321}">
                <p14:modId xmlns:p14="http://schemas.microsoft.com/office/powerpoint/2010/main" val="3677751019"/>
              </p:ext>
            </p:extLst>
          </p:nvPr>
        </p:nvGraphicFramePr>
        <p:xfrm>
          <a:off x="-455502" y="1192729"/>
          <a:ext cx="8820472" cy="5781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9633" y="54591"/>
            <a:ext cx="8363272" cy="113813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3200" dirty="0">
                <a:latin typeface="Arial" pitchFamily="34" charset="0"/>
                <a:cs typeface="Arial" pitchFamily="34" charset="0"/>
              </a:rPr>
              <a:t>4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. Punto de equilibrio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03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088645"/>
              </p:ext>
            </p:extLst>
          </p:nvPr>
        </p:nvGraphicFramePr>
        <p:xfrm>
          <a:off x="107504" y="3933056"/>
          <a:ext cx="8784976" cy="2167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905848"/>
                <a:gridCol w="1038368"/>
                <a:gridCol w="936104"/>
                <a:gridCol w="1008112"/>
                <a:gridCol w="1440160"/>
                <a:gridCol w="1368152"/>
                <a:gridCol w="1296144"/>
              </a:tblGrid>
              <a:tr h="1296144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Clave</a:t>
                      </a:r>
                      <a:endParaRPr lang="es-MX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Horas teóricas</a:t>
                      </a:r>
                      <a:endParaRPr lang="es-MX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Horas prácticas</a:t>
                      </a:r>
                      <a:endParaRPr lang="es-MX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Total de horas</a:t>
                      </a:r>
                      <a:endParaRPr lang="es-MX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Cré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ditos</a:t>
                      </a:r>
                      <a:endParaRPr lang="es-MX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Tipo de unidad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 de aprendizaje</a:t>
                      </a:r>
                      <a:endParaRPr lang="es-MX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s-MX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Carácter de la unidad de aprendizaje</a:t>
                      </a:r>
                    </a:p>
                    <a:p>
                      <a:pPr algn="ctr"/>
                      <a:endParaRPr lang="es-MX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</a:rPr>
                        <a:t>Núcleo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</a:rPr>
                        <a:t> de la unidad de aprendizaje</a:t>
                      </a:r>
                      <a:endParaRPr lang="es-MX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7102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L30002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48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16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64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CTP (Curso</a:t>
                      </a:r>
                      <a:r>
                        <a:rPr lang="es-MX" sz="1600" baseline="0" dirty="0" smtClean="0"/>
                        <a:t> Teórico Practico)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Obligatorio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Básico</a:t>
                      </a:r>
                      <a:endParaRPr lang="es-MX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I:\UNIVERSIDAD\ua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008112" cy="91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619672" y="332656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Universidad Autónoma del Estado de México Centro Universitario UAEM Valle de Teotihuacán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51520" y="1556792"/>
            <a:ext cx="8784976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n w="12700">
                  <a:noFill/>
                  <a:prstDash val="solid"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Análisis y Planeación Financiera</a:t>
            </a:r>
            <a:endParaRPr lang="es-MX" sz="2800" b="1" dirty="0">
              <a:ln w="12700">
                <a:noFill/>
                <a:prstDash val="solid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sz="1400" b="1" dirty="0" smtClean="0">
                <a:solidFill>
                  <a:schemeClr val="tx1"/>
                </a:solidFill>
              </a:rPr>
              <a:t>Punto de equilibrio</a:t>
            </a:r>
            <a:endParaRPr lang="es-MX" sz="1400" b="1" dirty="0">
              <a:solidFill>
                <a:schemeClr val="tx1"/>
              </a:solidFill>
            </a:endParaRPr>
          </a:p>
        </p:txBody>
      </p:sp>
      <p:sp>
        <p:nvSpPr>
          <p:cNvPr id="14" name="13 Pentágono"/>
          <p:cNvSpPr/>
          <p:nvPr/>
        </p:nvSpPr>
        <p:spPr>
          <a:xfrm>
            <a:off x="7403441" y="620688"/>
            <a:ext cx="1740559" cy="50640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Sirve para:</a:t>
            </a:r>
            <a:endParaRPr lang="es-MX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16 Diagrama"/>
          <p:cNvGraphicFramePr/>
          <p:nvPr/>
        </p:nvGraphicFramePr>
        <p:xfrm>
          <a:off x="251520" y="1196752"/>
          <a:ext cx="864096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411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7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20688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Punto de equilibrio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1" b="47900"/>
          <a:stretch/>
        </p:blipFill>
        <p:spPr>
          <a:xfrm>
            <a:off x="1475656" y="1412776"/>
            <a:ext cx="5889253" cy="4754876"/>
          </a:xfrm>
          <a:prstGeom prst="rect">
            <a:avLst/>
          </a:prstGeom>
        </p:spPr>
      </p:pic>
      <p:sp>
        <p:nvSpPr>
          <p:cNvPr id="16" name="15 Pentágono"/>
          <p:cNvSpPr/>
          <p:nvPr/>
        </p:nvSpPr>
        <p:spPr>
          <a:xfrm>
            <a:off x="6444208" y="620688"/>
            <a:ext cx="2699792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Ejemplo de punto de equilibrio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5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Punto de equilibrio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6" name="15 Pentágono"/>
          <p:cNvSpPr/>
          <p:nvPr/>
        </p:nvSpPr>
        <p:spPr>
          <a:xfrm>
            <a:off x="6156176" y="692696"/>
            <a:ext cx="2987824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Financiero y Operativo. Definición:</a:t>
            </a:r>
            <a:endParaRPr lang="es-MX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16 Diagrama"/>
          <p:cNvGraphicFramePr/>
          <p:nvPr/>
        </p:nvGraphicFramePr>
        <p:xfrm>
          <a:off x="107504" y="1340768"/>
          <a:ext cx="8856984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17 CuadroTexto"/>
          <p:cNvSpPr txBox="1"/>
          <p:nvPr/>
        </p:nvSpPr>
        <p:spPr>
          <a:xfrm>
            <a:off x="683568" y="213285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Financiero</a:t>
            </a:r>
            <a:endParaRPr lang="es-MX" sz="28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619672" y="55892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Operativo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26748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7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Pentágono"/>
          <p:cNvSpPr/>
          <p:nvPr/>
        </p:nvSpPr>
        <p:spPr>
          <a:xfrm>
            <a:off x="395536" y="1628800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Definición:</a:t>
            </a:r>
            <a:endParaRPr lang="es-MX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19" name="18 Diagrama"/>
          <p:cNvGraphicFramePr/>
          <p:nvPr/>
        </p:nvGraphicFramePr>
        <p:xfrm>
          <a:off x="755576" y="1340768"/>
          <a:ext cx="72008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8363272" cy="113813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5. Control estadístico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65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20688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sz="1400" b="1" dirty="0" smtClean="0">
                <a:solidFill>
                  <a:schemeClr val="tx1"/>
                </a:solidFill>
              </a:rPr>
              <a:t>Control Estadístico</a:t>
            </a:r>
            <a:endParaRPr lang="es-MX" sz="1400" b="1" dirty="0">
              <a:solidFill>
                <a:schemeClr val="tx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627784" y="1844824"/>
            <a:ext cx="5256584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s-MX" dirty="0" smtClean="0"/>
          </a:p>
        </p:txBody>
      </p:sp>
      <p:graphicFrame>
        <p:nvGraphicFramePr>
          <p:cNvPr id="18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178462"/>
              </p:ext>
            </p:extLst>
          </p:nvPr>
        </p:nvGraphicFramePr>
        <p:xfrm>
          <a:off x="1187624" y="1225075"/>
          <a:ext cx="6696744" cy="5141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Gráfico" r:id="rId4" imgW="3609975" imgH="2695575" progId="Excel.Sheet.8">
                  <p:embed/>
                </p:oleObj>
              </mc:Choice>
              <mc:Fallback>
                <p:oleObj name="Gráfico" r:id="rId4" imgW="3609975" imgH="2695575" progId="Excel.Shee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225075"/>
                        <a:ext cx="6696744" cy="51416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AutoShape 37"/>
          <p:cNvSpPr>
            <a:spLocks noChangeArrowheads="1"/>
          </p:cNvSpPr>
          <p:nvPr/>
        </p:nvSpPr>
        <p:spPr bwMode="auto">
          <a:xfrm>
            <a:off x="4860032" y="1196752"/>
            <a:ext cx="1524000" cy="838200"/>
          </a:xfrm>
          <a:prstGeom prst="wedgeRoundRectCallout">
            <a:avLst>
              <a:gd name="adj1" fmla="val -60417"/>
              <a:gd name="adj2" fmla="val 67426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s-ES" sz="2400" dirty="0"/>
          </a:p>
        </p:txBody>
      </p:sp>
      <p:sp>
        <p:nvSpPr>
          <p:cNvPr id="20" name="Text Box 38"/>
          <p:cNvSpPr txBox="1">
            <a:spLocks noChangeArrowheads="1"/>
          </p:cNvSpPr>
          <p:nvPr/>
        </p:nvSpPr>
        <p:spPr bwMode="auto">
          <a:xfrm>
            <a:off x="5076056" y="1196752"/>
            <a:ext cx="1143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dirty="0"/>
              <a:t>Límite superior de control</a:t>
            </a:r>
            <a:endParaRPr lang="es-ES" sz="1600" dirty="0"/>
          </a:p>
        </p:txBody>
      </p:sp>
      <p:sp>
        <p:nvSpPr>
          <p:cNvPr id="21" name="AutoShape 39"/>
          <p:cNvSpPr>
            <a:spLocks noChangeArrowheads="1"/>
          </p:cNvSpPr>
          <p:nvPr/>
        </p:nvSpPr>
        <p:spPr bwMode="auto">
          <a:xfrm>
            <a:off x="6720408" y="2204864"/>
            <a:ext cx="1524000" cy="838200"/>
          </a:xfrm>
          <a:prstGeom prst="wedgeRoundRectCallout">
            <a:avLst>
              <a:gd name="adj1" fmla="val -63231"/>
              <a:gd name="adj2" fmla="val 64963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s-ES" sz="2400" dirty="0"/>
          </a:p>
        </p:txBody>
      </p:sp>
      <p:sp>
        <p:nvSpPr>
          <p:cNvPr id="22" name="Text Box 40"/>
          <p:cNvSpPr txBox="1">
            <a:spLocks noChangeArrowheads="1"/>
          </p:cNvSpPr>
          <p:nvPr/>
        </p:nvSpPr>
        <p:spPr bwMode="auto">
          <a:xfrm>
            <a:off x="7020272" y="2293689"/>
            <a:ext cx="114300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dirty="0"/>
              <a:t>Línea</a:t>
            </a:r>
          </a:p>
          <a:p>
            <a:pPr>
              <a:spcBef>
                <a:spcPct val="50000"/>
              </a:spcBef>
            </a:pPr>
            <a:r>
              <a:rPr lang="es-ES_tradnl" sz="1600" dirty="0"/>
              <a:t>central</a:t>
            </a:r>
            <a:endParaRPr lang="es-ES" sz="1600" dirty="0"/>
          </a:p>
        </p:txBody>
      </p:sp>
      <p:sp>
        <p:nvSpPr>
          <p:cNvPr id="23" name="AutoShape 41"/>
          <p:cNvSpPr>
            <a:spLocks noChangeArrowheads="1"/>
          </p:cNvSpPr>
          <p:nvPr/>
        </p:nvSpPr>
        <p:spPr bwMode="auto">
          <a:xfrm>
            <a:off x="3984104" y="3068960"/>
            <a:ext cx="1524000" cy="990600"/>
          </a:xfrm>
          <a:prstGeom prst="wedgeRoundRectCallout">
            <a:avLst>
              <a:gd name="adj1" fmla="val -63231"/>
              <a:gd name="adj2" fmla="val 79968"/>
              <a:gd name="adj3" fmla="val 16667"/>
            </a:avLst>
          </a:prstGeom>
          <a:solidFill>
            <a:srgbClr val="99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s-ES" sz="2400" dirty="0"/>
          </a:p>
        </p:txBody>
      </p:sp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4293096" y="3107556"/>
            <a:ext cx="1143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dirty="0"/>
              <a:t>Límite inferior de control</a:t>
            </a:r>
            <a:endParaRPr lang="es-ES" sz="1600" dirty="0"/>
          </a:p>
        </p:txBody>
      </p:sp>
      <p:sp>
        <p:nvSpPr>
          <p:cNvPr id="25" name="24 Pentágono"/>
          <p:cNvSpPr/>
          <p:nvPr/>
        </p:nvSpPr>
        <p:spPr>
          <a:xfrm>
            <a:off x="7020272" y="620688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Estructura del grafico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28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Control Estadístico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124744"/>
            <a:ext cx="6905972" cy="1524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chemeClr val="accent2"/>
                </a:solidFill>
              </a:rPr>
              <a:t>Construcción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>
                <a:solidFill>
                  <a:schemeClr val="accent2"/>
                </a:solidFill>
              </a:rPr>
              <a:t>de los </a:t>
            </a:r>
            <a:r>
              <a:rPr lang="en-US" sz="3200" dirty="0" err="1">
                <a:solidFill>
                  <a:schemeClr val="accent2"/>
                </a:solidFill>
              </a:rPr>
              <a:t>gráficos</a:t>
            </a:r>
            <a:r>
              <a:rPr lang="en-US" sz="3200" dirty="0">
                <a:solidFill>
                  <a:schemeClr val="accent2"/>
                </a:solidFill>
              </a:rPr>
              <a:t>      -R</a:t>
            </a:r>
            <a:r>
              <a:rPr lang="en-US" sz="3200" dirty="0" smtClean="0">
                <a:solidFill>
                  <a:schemeClr val="accent2"/>
                </a:solidFill>
              </a:rPr>
              <a:t>.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000" dirty="0">
                <a:solidFill>
                  <a:srgbClr val="CC3300"/>
                </a:solidFill>
              </a:rPr>
              <a:t>Paso 1.</a:t>
            </a:r>
            <a:r>
              <a:rPr lang="en-US" sz="3000" dirty="0"/>
              <a:t> </a:t>
            </a:r>
            <a:r>
              <a:rPr lang="en-US" sz="3000" dirty="0" err="1"/>
              <a:t>Calcular</a:t>
            </a:r>
            <a:r>
              <a:rPr lang="en-US" sz="3000" dirty="0"/>
              <a:t> media y </a:t>
            </a:r>
            <a:r>
              <a:rPr lang="en-US" sz="3000" dirty="0" err="1"/>
              <a:t>rango</a:t>
            </a:r>
            <a:r>
              <a:rPr lang="en-US" sz="3000" dirty="0"/>
              <a:t> </a:t>
            </a:r>
            <a:r>
              <a:rPr lang="en-US" sz="3000" dirty="0" err="1"/>
              <a:t>para</a:t>
            </a:r>
            <a:r>
              <a:rPr lang="en-US" sz="3000" dirty="0"/>
              <a:t> </a:t>
            </a:r>
            <a:r>
              <a:rPr lang="en-US" sz="3000" dirty="0" err="1"/>
              <a:t>cada</a:t>
            </a:r>
            <a:r>
              <a:rPr lang="en-US" sz="3000" dirty="0"/>
              <a:t> </a:t>
            </a:r>
            <a:r>
              <a:rPr lang="en-US" sz="3000" dirty="0" err="1"/>
              <a:t>muestra</a:t>
            </a:r>
            <a:endParaRPr lang="es-ES" sz="3000" dirty="0"/>
          </a:p>
        </p:txBody>
      </p:sp>
      <p:grpSp>
        <p:nvGrpSpPr>
          <p:cNvPr id="17" name="Group 211"/>
          <p:cNvGrpSpPr>
            <a:grpSpLocks/>
          </p:cNvGrpSpPr>
          <p:nvPr/>
        </p:nvGrpSpPr>
        <p:grpSpPr bwMode="auto">
          <a:xfrm>
            <a:off x="827584" y="2924944"/>
            <a:ext cx="7488832" cy="3742755"/>
            <a:chOff x="-3" y="-3"/>
            <a:chExt cx="2950" cy="3846"/>
          </a:xfrm>
        </p:grpSpPr>
        <p:grpSp>
          <p:nvGrpSpPr>
            <p:cNvPr id="18" name="Group 209"/>
            <p:cNvGrpSpPr>
              <a:grpSpLocks/>
            </p:cNvGrpSpPr>
            <p:nvPr/>
          </p:nvGrpSpPr>
          <p:grpSpPr bwMode="auto">
            <a:xfrm>
              <a:off x="0" y="0"/>
              <a:ext cx="2944" cy="3840"/>
              <a:chOff x="0" y="0"/>
              <a:chExt cx="2944" cy="3840"/>
            </a:xfrm>
          </p:grpSpPr>
          <p:grpSp>
            <p:nvGrpSpPr>
              <p:cNvPr id="20" name="Group 74"/>
              <p:cNvGrpSpPr>
                <a:grpSpLocks/>
              </p:cNvGrpSpPr>
              <p:nvPr/>
            </p:nvGrpSpPr>
            <p:grpSpPr bwMode="auto">
              <a:xfrm>
                <a:off x="0" y="0"/>
                <a:ext cx="503" cy="768"/>
                <a:chOff x="0" y="0"/>
                <a:chExt cx="503" cy="768"/>
              </a:xfrm>
            </p:grpSpPr>
            <p:sp>
              <p:nvSpPr>
                <p:cNvPr id="222" name="Rectangle 4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447" cy="7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No. muestra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23" name="Rectangle 7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03" cy="76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21" name="Group 76"/>
              <p:cNvGrpSpPr>
                <a:grpSpLocks/>
              </p:cNvGrpSpPr>
              <p:nvPr/>
            </p:nvGrpSpPr>
            <p:grpSpPr bwMode="auto">
              <a:xfrm>
                <a:off x="503" y="0"/>
                <a:ext cx="292" cy="384"/>
                <a:chOff x="503" y="0"/>
                <a:chExt cx="292" cy="384"/>
              </a:xfrm>
            </p:grpSpPr>
            <p:sp>
              <p:nvSpPr>
                <p:cNvPr id="220" name="Rectangle 5"/>
                <p:cNvSpPr>
                  <a:spLocks noChangeArrowheads="1"/>
                </p:cNvSpPr>
                <p:nvPr/>
              </p:nvSpPr>
              <p:spPr bwMode="auto">
                <a:xfrm>
                  <a:off x="531" y="0"/>
                  <a:ext cx="236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21" name="Rectangle 75"/>
                <p:cNvSpPr>
                  <a:spLocks noChangeArrowheads="1"/>
                </p:cNvSpPr>
                <p:nvPr/>
              </p:nvSpPr>
              <p:spPr bwMode="auto">
                <a:xfrm>
                  <a:off x="503" y="0"/>
                  <a:ext cx="292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22" name="Group 78"/>
              <p:cNvGrpSpPr>
                <a:grpSpLocks/>
              </p:cNvGrpSpPr>
              <p:nvPr/>
            </p:nvGrpSpPr>
            <p:grpSpPr bwMode="auto">
              <a:xfrm>
                <a:off x="795" y="0"/>
                <a:ext cx="1225" cy="384"/>
                <a:chOff x="795" y="0"/>
                <a:chExt cx="1225" cy="384"/>
              </a:xfrm>
            </p:grpSpPr>
            <p:sp>
              <p:nvSpPr>
                <p:cNvPr id="218" name="Rectangle 6"/>
                <p:cNvSpPr>
                  <a:spLocks noChangeArrowheads="1"/>
                </p:cNvSpPr>
                <p:nvPr/>
              </p:nvSpPr>
              <p:spPr bwMode="auto">
                <a:xfrm>
                  <a:off x="823" y="0"/>
                  <a:ext cx="1169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Mediciones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19" name="Rectangle 77"/>
                <p:cNvSpPr>
                  <a:spLocks noChangeArrowheads="1"/>
                </p:cNvSpPr>
                <p:nvPr/>
              </p:nvSpPr>
              <p:spPr bwMode="auto">
                <a:xfrm>
                  <a:off x="795" y="0"/>
                  <a:ext cx="1225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23" name="Group 80"/>
              <p:cNvGrpSpPr>
                <a:grpSpLocks/>
              </p:cNvGrpSpPr>
              <p:nvPr/>
            </p:nvGrpSpPr>
            <p:grpSpPr bwMode="auto">
              <a:xfrm>
                <a:off x="2020" y="0"/>
                <a:ext cx="308" cy="384"/>
                <a:chOff x="2020" y="0"/>
                <a:chExt cx="308" cy="384"/>
              </a:xfrm>
            </p:grpSpPr>
            <p:sp>
              <p:nvSpPr>
                <p:cNvPr id="216" name="Rectangle 7"/>
                <p:cNvSpPr>
                  <a:spLocks noChangeArrowheads="1"/>
                </p:cNvSpPr>
                <p:nvPr/>
              </p:nvSpPr>
              <p:spPr bwMode="auto">
                <a:xfrm>
                  <a:off x="2048" y="0"/>
                  <a:ext cx="252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17" name="Rectangle 79"/>
                <p:cNvSpPr>
                  <a:spLocks noChangeArrowheads="1"/>
                </p:cNvSpPr>
                <p:nvPr/>
              </p:nvSpPr>
              <p:spPr bwMode="auto">
                <a:xfrm>
                  <a:off x="2020" y="0"/>
                  <a:ext cx="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24" name="Group 82"/>
              <p:cNvGrpSpPr>
                <a:grpSpLocks/>
              </p:cNvGrpSpPr>
              <p:nvPr/>
            </p:nvGrpSpPr>
            <p:grpSpPr bwMode="auto">
              <a:xfrm>
                <a:off x="2328" y="0"/>
                <a:ext cx="308" cy="384"/>
                <a:chOff x="2328" y="0"/>
                <a:chExt cx="308" cy="384"/>
              </a:xfrm>
            </p:grpSpPr>
            <p:sp>
              <p:nvSpPr>
                <p:cNvPr id="214" name="Rectangle 8"/>
                <p:cNvSpPr>
                  <a:spLocks noChangeArrowheads="1"/>
                </p:cNvSpPr>
                <p:nvPr/>
              </p:nvSpPr>
              <p:spPr bwMode="auto">
                <a:xfrm>
                  <a:off x="2356" y="0"/>
                  <a:ext cx="252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15" name="Rectangle 81"/>
                <p:cNvSpPr>
                  <a:spLocks noChangeArrowheads="1"/>
                </p:cNvSpPr>
                <p:nvPr/>
              </p:nvSpPr>
              <p:spPr bwMode="auto">
                <a:xfrm>
                  <a:off x="2328" y="0"/>
                  <a:ext cx="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25" name="Group 84"/>
              <p:cNvGrpSpPr>
                <a:grpSpLocks/>
              </p:cNvGrpSpPr>
              <p:nvPr/>
            </p:nvGrpSpPr>
            <p:grpSpPr bwMode="auto">
              <a:xfrm>
                <a:off x="2636" y="0"/>
                <a:ext cx="308" cy="384"/>
                <a:chOff x="2636" y="0"/>
                <a:chExt cx="308" cy="384"/>
              </a:xfrm>
            </p:grpSpPr>
            <p:sp>
              <p:nvSpPr>
                <p:cNvPr id="212" name="Rectangle 9"/>
                <p:cNvSpPr>
                  <a:spLocks noChangeArrowheads="1"/>
                </p:cNvSpPr>
                <p:nvPr/>
              </p:nvSpPr>
              <p:spPr bwMode="auto">
                <a:xfrm>
                  <a:off x="2664" y="0"/>
                  <a:ext cx="252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13" name="Rectangle 83"/>
                <p:cNvSpPr>
                  <a:spLocks noChangeArrowheads="1"/>
                </p:cNvSpPr>
                <p:nvPr/>
              </p:nvSpPr>
              <p:spPr bwMode="auto">
                <a:xfrm>
                  <a:off x="2636" y="0"/>
                  <a:ext cx="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26" name="Group 86"/>
              <p:cNvGrpSpPr>
                <a:grpSpLocks/>
              </p:cNvGrpSpPr>
              <p:nvPr/>
            </p:nvGrpSpPr>
            <p:grpSpPr bwMode="auto">
              <a:xfrm>
                <a:off x="503" y="384"/>
                <a:ext cx="292" cy="384"/>
                <a:chOff x="503" y="384"/>
                <a:chExt cx="292" cy="384"/>
              </a:xfrm>
            </p:grpSpPr>
            <p:sp>
              <p:nvSpPr>
                <p:cNvPr id="210" name="Rectangle 10"/>
                <p:cNvSpPr>
                  <a:spLocks noChangeArrowheads="1"/>
                </p:cNvSpPr>
                <p:nvPr/>
              </p:nvSpPr>
              <p:spPr bwMode="auto">
                <a:xfrm>
                  <a:off x="531" y="384"/>
                  <a:ext cx="236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11" name="Rectangle 85"/>
                <p:cNvSpPr>
                  <a:spLocks noChangeArrowheads="1"/>
                </p:cNvSpPr>
                <p:nvPr/>
              </p:nvSpPr>
              <p:spPr bwMode="auto">
                <a:xfrm>
                  <a:off x="503" y="384"/>
                  <a:ext cx="292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27" name="Group 88"/>
              <p:cNvGrpSpPr>
                <a:grpSpLocks/>
              </p:cNvGrpSpPr>
              <p:nvPr/>
            </p:nvGrpSpPr>
            <p:grpSpPr bwMode="auto">
              <a:xfrm>
                <a:off x="795" y="384"/>
                <a:ext cx="292" cy="384"/>
                <a:chOff x="795" y="384"/>
                <a:chExt cx="292" cy="384"/>
              </a:xfrm>
            </p:grpSpPr>
            <p:sp>
              <p:nvSpPr>
                <p:cNvPr id="208" name="Rectangle 11"/>
                <p:cNvSpPr>
                  <a:spLocks noChangeArrowheads="1"/>
                </p:cNvSpPr>
                <p:nvPr/>
              </p:nvSpPr>
              <p:spPr bwMode="auto">
                <a:xfrm>
                  <a:off x="823" y="384"/>
                  <a:ext cx="236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09" name="Rectangle 87"/>
                <p:cNvSpPr>
                  <a:spLocks noChangeArrowheads="1"/>
                </p:cNvSpPr>
                <p:nvPr/>
              </p:nvSpPr>
              <p:spPr bwMode="auto">
                <a:xfrm>
                  <a:off x="795" y="384"/>
                  <a:ext cx="292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28" name="Group 90"/>
              <p:cNvGrpSpPr>
                <a:grpSpLocks/>
              </p:cNvGrpSpPr>
              <p:nvPr/>
            </p:nvGrpSpPr>
            <p:grpSpPr bwMode="auto">
              <a:xfrm>
                <a:off x="1087" y="384"/>
                <a:ext cx="317" cy="384"/>
                <a:chOff x="1087" y="384"/>
                <a:chExt cx="317" cy="384"/>
              </a:xfrm>
            </p:grpSpPr>
            <p:sp>
              <p:nvSpPr>
                <p:cNvPr id="206" name="Rectangle 12"/>
                <p:cNvSpPr>
                  <a:spLocks noChangeArrowheads="1"/>
                </p:cNvSpPr>
                <p:nvPr/>
              </p:nvSpPr>
              <p:spPr bwMode="auto">
                <a:xfrm>
                  <a:off x="1115" y="384"/>
                  <a:ext cx="261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07" name="Rectangle 89"/>
                <p:cNvSpPr>
                  <a:spLocks noChangeArrowheads="1"/>
                </p:cNvSpPr>
                <p:nvPr/>
              </p:nvSpPr>
              <p:spPr bwMode="auto">
                <a:xfrm>
                  <a:off x="1087" y="384"/>
                  <a:ext cx="317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29" name="Group 92"/>
              <p:cNvGrpSpPr>
                <a:grpSpLocks/>
              </p:cNvGrpSpPr>
              <p:nvPr/>
            </p:nvGrpSpPr>
            <p:grpSpPr bwMode="auto">
              <a:xfrm>
                <a:off x="1404" y="384"/>
                <a:ext cx="308" cy="384"/>
                <a:chOff x="1404" y="384"/>
                <a:chExt cx="308" cy="384"/>
              </a:xfrm>
            </p:grpSpPr>
            <p:sp>
              <p:nvSpPr>
                <p:cNvPr id="204" name="Rectangle 13"/>
                <p:cNvSpPr>
                  <a:spLocks noChangeArrowheads="1"/>
                </p:cNvSpPr>
                <p:nvPr/>
              </p:nvSpPr>
              <p:spPr bwMode="auto">
                <a:xfrm>
                  <a:off x="1432" y="384"/>
                  <a:ext cx="252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05" name="Rectangle 91"/>
                <p:cNvSpPr>
                  <a:spLocks noChangeArrowheads="1"/>
                </p:cNvSpPr>
                <p:nvPr/>
              </p:nvSpPr>
              <p:spPr bwMode="auto">
                <a:xfrm>
                  <a:off x="1404" y="384"/>
                  <a:ext cx="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0" name="Group 94"/>
              <p:cNvGrpSpPr>
                <a:grpSpLocks/>
              </p:cNvGrpSpPr>
              <p:nvPr/>
            </p:nvGrpSpPr>
            <p:grpSpPr bwMode="auto">
              <a:xfrm>
                <a:off x="1712" y="384"/>
                <a:ext cx="308" cy="384"/>
                <a:chOff x="1712" y="384"/>
                <a:chExt cx="308" cy="384"/>
              </a:xfrm>
            </p:grpSpPr>
            <p:sp>
              <p:nvSpPr>
                <p:cNvPr id="202" name="Rectangle 14"/>
                <p:cNvSpPr>
                  <a:spLocks noChangeArrowheads="1"/>
                </p:cNvSpPr>
                <p:nvPr/>
              </p:nvSpPr>
              <p:spPr bwMode="auto">
                <a:xfrm>
                  <a:off x="1740" y="384"/>
                  <a:ext cx="252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03" name="Rectangle 93"/>
                <p:cNvSpPr>
                  <a:spLocks noChangeArrowheads="1"/>
                </p:cNvSpPr>
                <p:nvPr/>
              </p:nvSpPr>
              <p:spPr bwMode="auto">
                <a:xfrm>
                  <a:off x="1712" y="384"/>
                  <a:ext cx="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1" name="Group 96"/>
              <p:cNvGrpSpPr>
                <a:grpSpLocks/>
              </p:cNvGrpSpPr>
              <p:nvPr/>
            </p:nvGrpSpPr>
            <p:grpSpPr bwMode="auto">
              <a:xfrm>
                <a:off x="2020" y="384"/>
                <a:ext cx="308" cy="384"/>
                <a:chOff x="2020" y="384"/>
                <a:chExt cx="308" cy="384"/>
              </a:xfrm>
            </p:grpSpPr>
            <p:sp>
              <p:nvSpPr>
                <p:cNvPr id="200" name="Rectangle 15"/>
                <p:cNvSpPr>
                  <a:spLocks noChangeArrowheads="1"/>
                </p:cNvSpPr>
                <p:nvPr/>
              </p:nvSpPr>
              <p:spPr bwMode="auto">
                <a:xfrm>
                  <a:off x="2048" y="384"/>
                  <a:ext cx="252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6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201" name="Rectangle 95"/>
                <p:cNvSpPr>
                  <a:spLocks noChangeArrowheads="1"/>
                </p:cNvSpPr>
                <p:nvPr/>
              </p:nvSpPr>
              <p:spPr bwMode="auto">
                <a:xfrm>
                  <a:off x="2020" y="384"/>
                  <a:ext cx="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2" name="Group 98"/>
              <p:cNvGrpSpPr>
                <a:grpSpLocks/>
              </p:cNvGrpSpPr>
              <p:nvPr/>
            </p:nvGrpSpPr>
            <p:grpSpPr bwMode="auto">
              <a:xfrm>
                <a:off x="2328" y="384"/>
                <a:ext cx="308" cy="384"/>
                <a:chOff x="2328" y="384"/>
                <a:chExt cx="308" cy="384"/>
              </a:xfrm>
            </p:grpSpPr>
            <p:sp>
              <p:nvSpPr>
                <p:cNvPr id="198" name="Rectangle 16"/>
                <p:cNvSpPr>
                  <a:spLocks noChangeArrowheads="1"/>
                </p:cNvSpPr>
                <p:nvPr/>
              </p:nvSpPr>
              <p:spPr bwMode="auto">
                <a:xfrm>
                  <a:off x="2356" y="384"/>
                  <a:ext cx="252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s-MX"/>
                </a:p>
              </p:txBody>
            </p:sp>
            <p:sp>
              <p:nvSpPr>
                <p:cNvPr id="199" name="Rectangle 97"/>
                <p:cNvSpPr>
                  <a:spLocks noChangeArrowheads="1"/>
                </p:cNvSpPr>
                <p:nvPr/>
              </p:nvSpPr>
              <p:spPr bwMode="auto">
                <a:xfrm>
                  <a:off x="2328" y="384"/>
                  <a:ext cx="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3" name="Group 100"/>
              <p:cNvGrpSpPr>
                <a:grpSpLocks/>
              </p:cNvGrpSpPr>
              <p:nvPr/>
            </p:nvGrpSpPr>
            <p:grpSpPr bwMode="auto">
              <a:xfrm>
                <a:off x="2636" y="384"/>
                <a:ext cx="308" cy="384"/>
                <a:chOff x="2636" y="384"/>
                <a:chExt cx="308" cy="384"/>
              </a:xfrm>
            </p:grpSpPr>
            <p:sp>
              <p:nvSpPr>
                <p:cNvPr id="196" name="Rectangle 18"/>
                <p:cNvSpPr>
                  <a:spLocks noChangeArrowheads="1"/>
                </p:cNvSpPr>
                <p:nvPr/>
              </p:nvSpPr>
              <p:spPr bwMode="auto">
                <a:xfrm>
                  <a:off x="2664" y="384"/>
                  <a:ext cx="252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R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97" name="Rectangle 99"/>
                <p:cNvSpPr>
                  <a:spLocks noChangeArrowheads="1"/>
                </p:cNvSpPr>
                <p:nvPr/>
              </p:nvSpPr>
              <p:spPr bwMode="auto">
                <a:xfrm>
                  <a:off x="2636" y="384"/>
                  <a:ext cx="308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4" name="Group 102"/>
              <p:cNvGrpSpPr>
                <a:grpSpLocks/>
              </p:cNvGrpSpPr>
              <p:nvPr/>
            </p:nvGrpSpPr>
            <p:grpSpPr bwMode="auto">
              <a:xfrm>
                <a:off x="0" y="768"/>
                <a:ext cx="503" cy="480"/>
                <a:chOff x="0" y="768"/>
                <a:chExt cx="503" cy="480"/>
              </a:xfrm>
            </p:grpSpPr>
            <p:sp>
              <p:nvSpPr>
                <p:cNvPr id="194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768"/>
                  <a:ext cx="447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95" name="Rectangle 101"/>
                <p:cNvSpPr>
                  <a:spLocks noChangeArrowheads="1"/>
                </p:cNvSpPr>
                <p:nvPr/>
              </p:nvSpPr>
              <p:spPr bwMode="auto">
                <a:xfrm>
                  <a:off x="0" y="768"/>
                  <a:ext cx="50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5" name="Group 104"/>
              <p:cNvGrpSpPr>
                <a:grpSpLocks/>
              </p:cNvGrpSpPr>
              <p:nvPr/>
            </p:nvGrpSpPr>
            <p:grpSpPr bwMode="auto">
              <a:xfrm>
                <a:off x="503" y="768"/>
                <a:ext cx="292" cy="480"/>
                <a:chOff x="503" y="768"/>
                <a:chExt cx="292" cy="480"/>
              </a:xfrm>
            </p:grpSpPr>
            <p:sp>
              <p:nvSpPr>
                <p:cNvPr id="192" name="Rectangle 20"/>
                <p:cNvSpPr>
                  <a:spLocks noChangeArrowheads="1"/>
                </p:cNvSpPr>
                <p:nvPr/>
              </p:nvSpPr>
              <p:spPr bwMode="auto">
                <a:xfrm>
                  <a:off x="531" y="768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50.04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93" name="Rectangle 103"/>
                <p:cNvSpPr>
                  <a:spLocks noChangeArrowheads="1"/>
                </p:cNvSpPr>
                <p:nvPr/>
              </p:nvSpPr>
              <p:spPr bwMode="auto">
                <a:xfrm>
                  <a:off x="503" y="768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6" name="Group 106"/>
              <p:cNvGrpSpPr>
                <a:grpSpLocks/>
              </p:cNvGrpSpPr>
              <p:nvPr/>
            </p:nvGrpSpPr>
            <p:grpSpPr bwMode="auto">
              <a:xfrm>
                <a:off x="795" y="768"/>
                <a:ext cx="292" cy="480"/>
                <a:chOff x="795" y="768"/>
                <a:chExt cx="292" cy="480"/>
              </a:xfrm>
            </p:grpSpPr>
            <p:sp>
              <p:nvSpPr>
                <p:cNvPr id="190" name="Rectangle 21"/>
                <p:cNvSpPr>
                  <a:spLocks noChangeArrowheads="1"/>
                </p:cNvSpPr>
                <p:nvPr/>
              </p:nvSpPr>
              <p:spPr bwMode="auto">
                <a:xfrm>
                  <a:off x="823" y="768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91" name="Rectangle 105"/>
                <p:cNvSpPr>
                  <a:spLocks noChangeArrowheads="1"/>
                </p:cNvSpPr>
                <p:nvPr/>
              </p:nvSpPr>
              <p:spPr bwMode="auto">
                <a:xfrm>
                  <a:off x="795" y="768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7" name="Group 108"/>
              <p:cNvGrpSpPr>
                <a:grpSpLocks/>
              </p:cNvGrpSpPr>
              <p:nvPr/>
            </p:nvGrpSpPr>
            <p:grpSpPr bwMode="auto">
              <a:xfrm>
                <a:off x="1087" y="768"/>
                <a:ext cx="317" cy="480"/>
                <a:chOff x="1087" y="768"/>
                <a:chExt cx="317" cy="480"/>
              </a:xfrm>
            </p:grpSpPr>
            <p:sp>
              <p:nvSpPr>
                <p:cNvPr id="188" name="Rectangle 22"/>
                <p:cNvSpPr>
                  <a:spLocks noChangeArrowheads="1"/>
                </p:cNvSpPr>
                <p:nvPr/>
              </p:nvSpPr>
              <p:spPr bwMode="auto">
                <a:xfrm>
                  <a:off x="1115" y="768"/>
                  <a:ext cx="261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50.09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89" name="Rectangle 107"/>
                <p:cNvSpPr>
                  <a:spLocks noChangeArrowheads="1"/>
                </p:cNvSpPr>
                <p:nvPr/>
              </p:nvSpPr>
              <p:spPr bwMode="auto">
                <a:xfrm>
                  <a:off x="1087" y="768"/>
                  <a:ext cx="317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8" name="Group 110"/>
              <p:cNvGrpSpPr>
                <a:grpSpLocks/>
              </p:cNvGrpSpPr>
              <p:nvPr/>
            </p:nvGrpSpPr>
            <p:grpSpPr bwMode="auto">
              <a:xfrm>
                <a:off x="1404" y="768"/>
                <a:ext cx="308" cy="480"/>
                <a:chOff x="1404" y="768"/>
                <a:chExt cx="308" cy="480"/>
              </a:xfrm>
            </p:grpSpPr>
            <p:sp>
              <p:nvSpPr>
                <p:cNvPr id="186" name="Rectangle 23"/>
                <p:cNvSpPr>
                  <a:spLocks noChangeArrowheads="1"/>
                </p:cNvSpPr>
                <p:nvPr/>
              </p:nvSpPr>
              <p:spPr bwMode="auto">
                <a:xfrm>
                  <a:off x="1432" y="76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 dirty="0">
                      <a:latin typeface="Times New Roman" pitchFamily="18" charset="0"/>
                      <a:cs typeface="Times New Roman" pitchFamily="18" charset="0"/>
                    </a:rPr>
                    <a:t>50.1</a:t>
                  </a:r>
                </a:p>
                <a:p>
                  <a:pPr eaLnBrk="0" hangingPunct="0"/>
                  <a:endParaRPr lang="es-VE" sz="1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187" name="Rectangle 109"/>
                <p:cNvSpPr>
                  <a:spLocks noChangeArrowheads="1"/>
                </p:cNvSpPr>
                <p:nvPr/>
              </p:nvSpPr>
              <p:spPr bwMode="auto">
                <a:xfrm>
                  <a:off x="1404" y="76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39" name="Group 112"/>
              <p:cNvGrpSpPr>
                <a:grpSpLocks/>
              </p:cNvGrpSpPr>
              <p:nvPr/>
            </p:nvGrpSpPr>
            <p:grpSpPr bwMode="auto">
              <a:xfrm>
                <a:off x="1712" y="768"/>
                <a:ext cx="308" cy="480"/>
                <a:chOff x="1712" y="768"/>
                <a:chExt cx="308" cy="480"/>
              </a:xfrm>
            </p:grpSpPr>
            <p:sp>
              <p:nvSpPr>
                <p:cNvPr id="184" name="Rectangle 24"/>
                <p:cNvSpPr>
                  <a:spLocks noChangeArrowheads="1"/>
                </p:cNvSpPr>
                <p:nvPr/>
              </p:nvSpPr>
              <p:spPr bwMode="auto">
                <a:xfrm>
                  <a:off x="1740" y="76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50.24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85" name="Rectangle 111"/>
                <p:cNvSpPr>
                  <a:spLocks noChangeArrowheads="1"/>
                </p:cNvSpPr>
                <p:nvPr/>
              </p:nvSpPr>
              <p:spPr bwMode="auto">
                <a:xfrm>
                  <a:off x="1712" y="76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0" name="Group 114"/>
              <p:cNvGrpSpPr>
                <a:grpSpLocks/>
              </p:cNvGrpSpPr>
              <p:nvPr/>
            </p:nvGrpSpPr>
            <p:grpSpPr bwMode="auto">
              <a:xfrm>
                <a:off x="2020" y="768"/>
                <a:ext cx="308" cy="480"/>
                <a:chOff x="2020" y="768"/>
                <a:chExt cx="308" cy="480"/>
              </a:xfrm>
            </p:grpSpPr>
            <p:sp>
              <p:nvSpPr>
                <p:cNvPr id="182" name="Rectangle 25"/>
                <p:cNvSpPr>
                  <a:spLocks noChangeArrowheads="1"/>
                </p:cNvSpPr>
                <p:nvPr/>
              </p:nvSpPr>
              <p:spPr bwMode="auto">
                <a:xfrm>
                  <a:off x="2048" y="76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50.04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83" name="Rectangle 113"/>
                <p:cNvSpPr>
                  <a:spLocks noChangeArrowheads="1"/>
                </p:cNvSpPr>
                <p:nvPr/>
              </p:nvSpPr>
              <p:spPr bwMode="auto">
                <a:xfrm>
                  <a:off x="2020" y="76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1" name="Group 116"/>
              <p:cNvGrpSpPr>
                <a:grpSpLocks/>
              </p:cNvGrpSpPr>
              <p:nvPr/>
            </p:nvGrpSpPr>
            <p:grpSpPr bwMode="auto">
              <a:xfrm>
                <a:off x="2328" y="768"/>
                <a:ext cx="308" cy="480"/>
                <a:chOff x="2328" y="768"/>
                <a:chExt cx="308" cy="480"/>
              </a:xfrm>
            </p:grpSpPr>
            <p:sp>
              <p:nvSpPr>
                <p:cNvPr id="180" name="Rectangle 26"/>
                <p:cNvSpPr>
                  <a:spLocks noChangeArrowheads="1"/>
                </p:cNvSpPr>
                <p:nvPr/>
              </p:nvSpPr>
              <p:spPr bwMode="auto">
                <a:xfrm>
                  <a:off x="2356" y="76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50.1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81" name="Rectangle 115"/>
                <p:cNvSpPr>
                  <a:spLocks noChangeArrowheads="1"/>
                </p:cNvSpPr>
                <p:nvPr/>
              </p:nvSpPr>
              <p:spPr bwMode="auto">
                <a:xfrm>
                  <a:off x="2328" y="76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2" name="Group 118"/>
              <p:cNvGrpSpPr>
                <a:grpSpLocks/>
              </p:cNvGrpSpPr>
              <p:nvPr/>
            </p:nvGrpSpPr>
            <p:grpSpPr bwMode="auto">
              <a:xfrm>
                <a:off x="2636" y="768"/>
                <a:ext cx="308" cy="480"/>
                <a:chOff x="2636" y="768"/>
                <a:chExt cx="308" cy="480"/>
              </a:xfrm>
            </p:grpSpPr>
            <p:sp>
              <p:nvSpPr>
                <p:cNvPr id="178" name="Rectangle 27"/>
                <p:cNvSpPr>
                  <a:spLocks noChangeArrowheads="1"/>
                </p:cNvSpPr>
                <p:nvPr/>
              </p:nvSpPr>
              <p:spPr bwMode="auto">
                <a:xfrm>
                  <a:off x="2664" y="76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0.2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79" name="Rectangle 117"/>
                <p:cNvSpPr>
                  <a:spLocks noChangeArrowheads="1"/>
                </p:cNvSpPr>
                <p:nvPr/>
              </p:nvSpPr>
              <p:spPr bwMode="auto">
                <a:xfrm>
                  <a:off x="2636" y="76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3" name="Group 120"/>
              <p:cNvGrpSpPr>
                <a:grpSpLocks/>
              </p:cNvGrpSpPr>
              <p:nvPr/>
            </p:nvGrpSpPr>
            <p:grpSpPr bwMode="auto">
              <a:xfrm>
                <a:off x="0" y="1248"/>
                <a:ext cx="503" cy="480"/>
                <a:chOff x="0" y="1248"/>
                <a:chExt cx="503" cy="480"/>
              </a:xfrm>
            </p:grpSpPr>
            <p:sp>
              <p:nvSpPr>
                <p:cNvPr id="176" name="Rectangle 28"/>
                <p:cNvSpPr>
                  <a:spLocks noChangeArrowheads="1"/>
                </p:cNvSpPr>
                <p:nvPr/>
              </p:nvSpPr>
              <p:spPr bwMode="auto">
                <a:xfrm>
                  <a:off x="28" y="1248"/>
                  <a:ext cx="447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77" name="Rectangle 119"/>
                <p:cNvSpPr>
                  <a:spLocks noChangeArrowheads="1"/>
                </p:cNvSpPr>
                <p:nvPr/>
              </p:nvSpPr>
              <p:spPr bwMode="auto">
                <a:xfrm>
                  <a:off x="0" y="1248"/>
                  <a:ext cx="50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4" name="Group 122"/>
              <p:cNvGrpSpPr>
                <a:grpSpLocks/>
              </p:cNvGrpSpPr>
              <p:nvPr/>
            </p:nvGrpSpPr>
            <p:grpSpPr bwMode="auto">
              <a:xfrm>
                <a:off x="503" y="1248"/>
                <a:ext cx="292" cy="480"/>
                <a:chOff x="503" y="1248"/>
                <a:chExt cx="292" cy="480"/>
              </a:xfrm>
            </p:grpSpPr>
            <p:sp>
              <p:nvSpPr>
                <p:cNvPr id="174" name="Rectangle 29"/>
                <p:cNvSpPr>
                  <a:spLocks noChangeArrowheads="1"/>
                </p:cNvSpPr>
                <p:nvPr/>
              </p:nvSpPr>
              <p:spPr bwMode="auto">
                <a:xfrm>
                  <a:off x="531" y="1248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50.14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75" name="Rectangle 121"/>
                <p:cNvSpPr>
                  <a:spLocks noChangeArrowheads="1"/>
                </p:cNvSpPr>
                <p:nvPr/>
              </p:nvSpPr>
              <p:spPr bwMode="auto">
                <a:xfrm>
                  <a:off x="503" y="1248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5" name="Group 124"/>
              <p:cNvGrpSpPr>
                <a:grpSpLocks/>
              </p:cNvGrpSpPr>
              <p:nvPr/>
            </p:nvGrpSpPr>
            <p:grpSpPr bwMode="auto">
              <a:xfrm>
                <a:off x="795" y="1248"/>
                <a:ext cx="292" cy="480"/>
                <a:chOff x="795" y="1248"/>
                <a:chExt cx="292" cy="480"/>
              </a:xfrm>
            </p:grpSpPr>
            <p:sp>
              <p:nvSpPr>
                <p:cNvPr id="172" name="Rectangle 30"/>
                <p:cNvSpPr>
                  <a:spLocks noChangeArrowheads="1"/>
                </p:cNvSpPr>
                <p:nvPr/>
              </p:nvSpPr>
              <p:spPr bwMode="auto">
                <a:xfrm>
                  <a:off x="823" y="1248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49.97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73" name="Rectangle 123"/>
                <p:cNvSpPr>
                  <a:spLocks noChangeArrowheads="1"/>
                </p:cNvSpPr>
                <p:nvPr/>
              </p:nvSpPr>
              <p:spPr bwMode="auto">
                <a:xfrm>
                  <a:off x="795" y="1248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6" name="Group 126"/>
              <p:cNvGrpSpPr>
                <a:grpSpLocks/>
              </p:cNvGrpSpPr>
              <p:nvPr/>
            </p:nvGrpSpPr>
            <p:grpSpPr bwMode="auto">
              <a:xfrm>
                <a:off x="1087" y="1248"/>
                <a:ext cx="317" cy="480"/>
                <a:chOff x="1087" y="1248"/>
                <a:chExt cx="317" cy="480"/>
              </a:xfrm>
            </p:grpSpPr>
            <p:sp>
              <p:nvSpPr>
                <p:cNvPr id="170" name="Rectangle 31"/>
                <p:cNvSpPr>
                  <a:spLocks noChangeArrowheads="1"/>
                </p:cNvSpPr>
                <p:nvPr/>
              </p:nvSpPr>
              <p:spPr bwMode="auto">
                <a:xfrm>
                  <a:off x="1115" y="1248"/>
                  <a:ext cx="261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50.07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71" name="Rectangle 125"/>
                <p:cNvSpPr>
                  <a:spLocks noChangeArrowheads="1"/>
                </p:cNvSpPr>
                <p:nvPr/>
              </p:nvSpPr>
              <p:spPr bwMode="auto">
                <a:xfrm>
                  <a:off x="1087" y="1248"/>
                  <a:ext cx="317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7" name="Group 128"/>
              <p:cNvGrpSpPr>
                <a:grpSpLocks/>
              </p:cNvGrpSpPr>
              <p:nvPr/>
            </p:nvGrpSpPr>
            <p:grpSpPr bwMode="auto">
              <a:xfrm>
                <a:off x="1404" y="1248"/>
                <a:ext cx="308" cy="480"/>
                <a:chOff x="1404" y="1248"/>
                <a:chExt cx="308" cy="480"/>
              </a:xfrm>
            </p:grpSpPr>
            <p:sp>
              <p:nvSpPr>
                <p:cNvPr id="168" name="Rectangle 32"/>
                <p:cNvSpPr>
                  <a:spLocks noChangeArrowheads="1"/>
                </p:cNvSpPr>
                <p:nvPr/>
              </p:nvSpPr>
              <p:spPr bwMode="auto">
                <a:xfrm>
                  <a:off x="1432" y="124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49.97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69" name="Rectangle 127"/>
                <p:cNvSpPr>
                  <a:spLocks noChangeArrowheads="1"/>
                </p:cNvSpPr>
                <p:nvPr/>
              </p:nvSpPr>
              <p:spPr bwMode="auto">
                <a:xfrm>
                  <a:off x="1404" y="124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8" name="Group 130"/>
              <p:cNvGrpSpPr>
                <a:grpSpLocks/>
              </p:cNvGrpSpPr>
              <p:nvPr/>
            </p:nvGrpSpPr>
            <p:grpSpPr bwMode="auto">
              <a:xfrm>
                <a:off x="1712" y="1248"/>
                <a:ext cx="308" cy="480"/>
                <a:chOff x="1712" y="1248"/>
                <a:chExt cx="308" cy="480"/>
              </a:xfrm>
            </p:grpSpPr>
            <p:sp>
              <p:nvSpPr>
                <p:cNvPr id="166" name="Rectangle 33"/>
                <p:cNvSpPr>
                  <a:spLocks noChangeArrowheads="1"/>
                </p:cNvSpPr>
                <p:nvPr/>
              </p:nvSpPr>
              <p:spPr bwMode="auto">
                <a:xfrm>
                  <a:off x="1740" y="124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50.03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67" name="Rectangle 129"/>
                <p:cNvSpPr>
                  <a:spLocks noChangeArrowheads="1"/>
                </p:cNvSpPr>
                <p:nvPr/>
              </p:nvSpPr>
              <p:spPr bwMode="auto">
                <a:xfrm>
                  <a:off x="1712" y="124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49" name="Group 132"/>
              <p:cNvGrpSpPr>
                <a:grpSpLocks/>
              </p:cNvGrpSpPr>
              <p:nvPr/>
            </p:nvGrpSpPr>
            <p:grpSpPr bwMode="auto">
              <a:xfrm>
                <a:off x="2020" y="1248"/>
                <a:ext cx="308" cy="480"/>
                <a:chOff x="2020" y="1248"/>
                <a:chExt cx="308" cy="480"/>
              </a:xfrm>
            </p:grpSpPr>
            <p:sp>
              <p:nvSpPr>
                <p:cNvPr id="164" name="Rectangle 34"/>
                <p:cNvSpPr>
                  <a:spLocks noChangeArrowheads="1"/>
                </p:cNvSpPr>
                <p:nvPr/>
              </p:nvSpPr>
              <p:spPr bwMode="auto">
                <a:xfrm>
                  <a:off x="2048" y="124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50.1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65" name="Rectangle 131"/>
                <p:cNvSpPr>
                  <a:spLocks noChangeArrowheads="1"/>
                </p:cNvSpPr>
                <p:nvPr/>
              </p:nvSpPr>
              <p:spPr bwMode="auto">
                <a:xfrm>
                  <a:off x="2020" y="124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0" name="Group 134"/>
              <p:cNvGrpSpPr>
                <a:grpSpLocks/>
              </p:cNvGrpSpPr>
              <p:nvPr/>
            </p:nvGrpSpPr>
            <p:grpSpPr bwMode="auto">
              <a:xfrm>
                <a:off x="2328" y="1248"/>
                <a:ext cx="308" cy="480"/>
                <a:chOff x="2328" y="1248"/>
                <a:chExt cx="308" cy="480"/>
              </a:xfrm>
            </p:grpSpPr>
            <p:sp>
              <p:nvSpPr>
                <p:cNvPr id="162" name="Rectangle 35"/>
                <p:cNvSpPr>
                  <a:spLocks noChangeArrowheads="1"/>
                </p:cNvSpPr>
                <p:nvPr/>
              </p:nvSpPr>
              <p:spPr bwMode="auto">
                <a:xfrm>
                  <a:off x="2356" y="124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50.05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63" name="Rectangle 133"/>
                <p:cNvSpPr>
                  <a:spLocks noChangeArrowheads="1"/>
                </p:cNvSpPr>
                <p:nvPr/>
              </p:nvSpPr>
              <p:spPr bwMode="auto">
                <a:xfrm>
                  <a:off x="2328" y="124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1" name="Group 136"/>
              <p:cNvGrpSpPr>
                <a:grpSpLocks/>
              </p:cNvGrpSpPr>
              <p:nvPr/>
            </p:nvGrpSpPr>
            <p:grpSpPr bwMode="auto">
              <a:xfrm>
                <a:off x="2636" y="1248"/>
                <a:ext cx="308" cy="480"/>
                <a:chOff x="2636" y="1248"/>
                <a:chExt cx="308" cy="480"/>
              </a:xfrm>
            </p:grpSpPr>
            <p:sp>
              <p:nvSpPr>
                <p:cNvPr id="160" name="Rectangle 36"/>
                <p:cNvSpPr>
                  <a:spLocks noChangeArrowheads="1"/>
                </p:cNvSpPr>
                <p:nvPr/>
              </p:nvSpPr>
              <p:spPr bwMode="auto">
                <a:xfrm>
                  <a:off x="2664" y="124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0.17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61" name="Rectangle 135"/>
                <p:cNvSpPr>
                  <a:spLocks noChangeArrowheads="1"/>
                </p:cNvSpPr>
                <p:nvPr/>
              </p:nvSpPr>
              <p:spPr bwMode="auto">
                <a:xfrm>
                  <a:off x="2636" y="124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2" name="Group 138"/>
              <p:cNvGrpSpPr>
                <a:grpSpLocks/>
              </p:cNvGrpSpPr>
              <p:nvPr/>
            </p:nvGrpSpPr>
            <p:grpSpPr bwMode="auto">
              <a:xfrm>
                <a:off x="0" y="1728"/>
                <a:ext cx="503" cy="480"/>
                <a:chOff x="0" y="1728"/>
                <a:chExt cx="503" cy="480"/>
              </a:xfrm>
            </p:grpSpPr>
            <p:sp>
              <p:nvSpPr>
                <p:cNvPr id="158" name="Rectangle 37"/>
                <p:cNvSpPr>
                  <a:spLocks noChangeArrowheads="1"/>
                </p:cNvSpPr>
                <p:nvPr/>
              </p:nvSpPr>
              <p:spPr bwMode="auto">
                <a:xfrm>
                  <a:off x="28" y="1728"/>
                  <a:ext cx="447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59" name="Rectangle 137"/>
                <p:cNvSpPr>
                  <a:spLocks noChangeArrowheads="1"/>
                </p:cNvSpPr>
                <p:nvPr/>
              </p:nvSpPr>
              <p:spPr bwMode="auto">
                <a:xfrm>
                  <a:off x="0" y="1728"/>
                  <a:ext cx="50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3" name="Group 140"/>
              <p:cNvGrpSpPr>
                <a:grpSpLocks/>
              </p:cNvGrpSpPr>
              <p:nvPr/>
            </p:nvGrpSpPr>
            <p:grpSpPr bwMode="auto">
              <a:xfrm>
                <a:off x="503" y="1728"/>
                <a:ext cx="292" cy="480"/>
                <a:chOff x="503" y="1728"/>
                <a:chExt cx="292" cy="480"/>
              </a:xfrm>
            </p:grpSpPr>
            <p:sp>
              <p:nvSpPr>
                <p:cNvPr id="156" name="Rectangle 38"/>
                <p:cNvSpPr>
                  <a:spLocks noChangeArrowheads="1"/>
                </p:cNvSpPr>
                <p:nvPr/>
              </p:nvSpPr>
              <p:spPr bwMode="auto">
                <a:xfrm>
                  <a:off x="531" y="1728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49.99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57" name="Rectangle 139"/>
                <p:cNvSpPr>
                  <a:spLocks noChangeArrowheads="1"/>
                </p:cNvSpPr>
                <p:nvPr/>
              </p:nvSpPr>
              <p:spPr bwMode="auto">
                <a:xfrm>
                  <a:off x="503" y="1728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4" name="Group 142"/>
              <p:cNvGrpSpPr>
                <a:grpSpLocks/>
              </p:cNvGrpSpPr>
              <p:nvPr/>
            </p:nvGrpSpPr>
            <p:grpSpPr bwMode="auto">
              <a:xfrm>
                <a:off x="795" y="1728"/>
                <a:ext cx="292" cy="480"/>
                <a:chOff x="795" y="1728"/>
                <a:chExt cx="292" cy="480"/>
              </a:xfrm>
            </p:grpSpPr>
            <p:sp>
              <p:nvSpPr>
                <p:cNvPr id="154" name="Rectangle 39"/>
                <p:cNvSpPr>
                  <a:spLocks noChangeArrowheads="1"/>
                </p:cNvSpPr>
                <p:nvPr/>
              </p:nvSpPr>
              <p:spPr bwMode="auto">
                <a:xfrm>
                  <a:off x="823" y="1728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50.13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55" name="Rectangle 141"/>
                <p:cNvSpPr>
                  <a:spLocks noChangeArrowheads="1"/>
                </p:cNvSpPr>
                <p:nvPr/>
              </p:nvSpPr>
              <p:spPr bwMode="auto">
                <a:xfrm>
                  <a:off x="795" y="1728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5" name="Group 144"/>
              <p:cNvGrpSpPr>
                <a:grpSpLocks/>
              </p:cNvGrpSpPr>
              <p:nvPr/>
            </p:nvGrpSpPr>
            <p:grpSpPr bwMode="auto">
              <a:xfrm>
                <a:off x="1087" y="1728"/>
                <a:ext cx="317" cy="480"/>
                <a:chOff x="1087" y="1728"/>
                <a:chExt cx="317" cy="480"/>
              </a:xfrm>
            </p:grpSpPr>
            <p:sp>
              <p:nvSpPr>
                <p:cNvPr id="152" name="Rectangle 40"/>
                <p:cNvSpPr>
                  <a:spLocks noChangeArrowheads="1"/>
                </p:cNvSpPr>
                <p:nvPr/>
              </p:nvSpPr>
              <p:spPr bwMode="auto">
                <a:xfrm>
                  <a:off x="1115" y="1728"/>
                  <a:ext cx="261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50.18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53" name="Rectangle 143"/>
                <p:cNvSpPr>
                  <a:spLocks noChangeArrowheads="1"/>
                </p:cNvSpPr>
                <p:nvPr/>
              </p:nvSpPr>
              <p:spPr bwMode="auto">
                <a:xfrm>
                  <a:off x="1087" y="1728"/>
                  <a:ext cx="317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6" name="Group 146"/>
              <p:cNvGrpSpPr>
                <a:grpSpLocks/>
              </p:cNvGrpSpPr>
              <p:nvPr/>
            </p:nvGrpSpPr>
            <p:grpSpPr bwMode="auto">
              <a:xfrm>
                <a:off x="1404" y="1728"/>
                <a:ext cx="308" cy="480"/>
                <a:chOff x="1404" y="1728"/>
                <a:chExt cx="308" cy="480"/>
              </a:xfrm>
            </p:grpSpPr>
            <p:sp>
              <p:nvSpPr>
                <p:cNvPr id="150" name="Rectangle 41"/>
                <p:cNvSpPr>
                  <a:spLocks noChangeArrowheads="1"/>
                </p:cNvSpPr>
                <p:nvPr/>
              </p:nvSpPr>
              <p:spPr bwMode="auto">
                <a:xfrm>
                  <a:off x="1432" y="172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50.04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51" name="Rectangle 145"/>
                <p:cNvSpPr>
                  <a:spLocks noChangeArrowheads="1"/>
                </p:cNvSpPr>
                <p:nvPr/>
              </p:nvSpPr>
              <p:spPr bwMode="auto">
                <a:xfrm>
                  <a:off x="1404" y="172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7" name="Group 148"/>
              <p:cNvGrpSpPr>
                <a:grpSpLocks/>
              </p:cNvGrpSpPr>
              <p:nvPr/>
            </p:nvGrpSpPr>
            <p:grpSpPr bwMode="auto">
              <a:xfrm>
                <a:off x="1712" y="1728"/>
                <a:ext cx="308" cy="480"/>
                <a:chOff x="1712" y="1728"/>
                <a:chExt cx="308" cy="480"/>
              </a:xfrm>
            </p:grpSpPr>
            <p:sp>
              <p:nvSpPr>
                <p:cNvPr id="148" name="Rectangle 42"/>
                <p:cNvSpPr>
                  <a:spLocks noChangeArrowheads="1"/>
                </p:cNvSpPr>
                <p:nvPr/>
              </p:nvSpPr>
              <p:spPr bwMode="auto">
                <a:xfrm>
                  <a:off x="1740" y="172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49" name="Rectangle 147"/>
                <p:cNvSpPr>
                  <a:spLocks noChangeArrowheads="1"/>
                </p:cNvSpPr>
                <p:nvPr/>
              </p:nvSpPr>
              <p:spPr bwMode="auto">
                <a:xfrm>
                  <a:off x="1712" y="172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8" name="Group 150"/>
              <p:cNvGrpSpPr>
                <a:grpSpLocks/>
              </p:cNvGrpSpPr>
              <p:nvPr/>
            </p:nvGrpSpPr>
            <p:grpSpPr bwMode="auto">
              <a:xfrm>
                <a:off x="2020" y="1728"/>
                <a:ext cx="308" cy="480"/>
                <a:chOff x="2020" y="1728"/>
                <a:chExt cx="308" cy="480"/>
              </a:xfrm>
            </p:grpSpPr>
            <p:sp>
              <p:nvSpPr>
                <p:cNvPr id="146" name="Rectangle 43"/>
                <p:cNvSpPr>
                  <a:spLocks noChangeArrowheads="1"/>
                </p:cNvSpPr>
                <p:nvPr/>
              </p:nvSpPr>
              <p:spPr bwMode="auto">
                <a:xfrm>
                  <a:off x="2048" y="172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47" name="Rectangle 149"/>
                <p:cNvSpPr>
                  <a:spLocks noChangeArrowheads="1"/>
                </p:cNvSpPr>
                <p:nvPr/>
              </p:nvSpPr>
              <p:spPr bwMode="auto">
                <a:xfrm>
                  <a:off x="2020" y="172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59" name="Group 152"/>
              <p:cNvGrpSpPr>
                <a:grpSpLocks/>
              </p:cNvGrpSpPr>
              <p:nvPr/>
            </p:nvGrpSpPr>
            <p:grpSpPr bwMode="auto">
              <a:xfrm>
                <a:off x="2328" y="1728"/>
                <a:ext cx="308" cy="480"/>
                <a:chOff x="2328" y="1728"/>
                <a:chExt cx="308" cy="480"/>
              </a:xfrm>
            </p:grpSpPr>
            <p:sp>
              <p:nvSpPr>
                <p:cNvPr id="144" name="Rectangle 44"/>
                <p:cNvSpPr>
                  <a:spLocks noChangeArrowheads="1"/>
                </p:cNvSpPr>
                <p:nvPr/>
              </p:nvSpPr>
              <p:spPr bwMode="auto">
                <a:xfrm>
                  <a:off x="2356" y="172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45" name="Rectangle 151"/>
                <p:cNvSpPr>
                  <a:spLocks noChangeArrowheads="1"/>
                </p:cNvSpPr>
                <p:nvPr/>
              </p:nvSpPr>
              <p:spPr bwMode="auto">
                <a:xfrm>
                  <a:off x="2328" y="172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0" name="Group 154"/>
              <p:cNvGrpSpPr>
                <a:grpSpLocks/>
              </p:cNvGrpSpPr>
              <p:nvPr/>
            </p:nvGrpSpPr>
            <p:grpSpPr bwMode="auto">
              <a:xfrm>
                <a:off x="2636" y="1728"/>
                <a:ext cx="308" cy="480"/>
                <a:chOff x="2636" y="1728"/>
                <a:chExt cx="308" cy="480"/>
              </a:xfrm>
            </p:grpSpPr>
            <p:sp>
              <p:nvSpPr>
                <p:cNvPr id="142" name="Rectangle 45"/>
                <p:cNvSpPr>
                  <a:spLocks noChangeArrowheads="1"/>
                </p:cNvSpPr>
                <p:nvPr/>
              </p:nvSpPr>
              <p:spPr bwMode="auto">
                <a:xfrm>
                  <a:off x="2664" y="172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0.19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43" name="Rectangle 153"/>
                <p:cNvSpPr>
                  <a:spLocks noChangeArrowheads="1"/>
                </p:cNvSpPr>
                <p:nvPr/>
              </p:nvSpPr>
              <p:spPr bwMode="auto">
                <a:xfrm>
                  <a:off x="2636" y="172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1" name="Group 156"/>
              <p:cNvGrpSpPr>
                <a:grpSpLocks/>
              </p:cNvGrpSpPr>
              <p:nvPr/>
            </p:nvGrpSpPr>
            <p:grpSpPr bwMode="auto">
              <a:xfrm>
                <a:off x="0" y="2208"/>
                <a:ext cx="503" cy="480"/>
                <a:chOff x="0" y="2208"/>
                <a:chExt cx="503" cy="480"/>
              </a:xfrm>
            </p:grpSpPr>
            <p:sp>
              <p:nvSpPr>
                <p:cNvPr id="140" name="Rectangle 46"/>
                <p:cNvSpPr>
                  <a:spLocks noChangeArrowheads="1"/>
                </p:cNvSpPr>
                <p:nvPr/>
              </p:nvSpPr>
              <p:spPr bwMode="auto">
                <a:xfrm>
                  <a:off x="28" y="2208"/>
                  <a:ext cx="447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41" name="Rectangle 155"/>
                <p:cNvSpPr>
                  <a:spLocks noChangeArrowheads="1"/>
                </p:cNvSpPr>
                <p:nvPr/>
              </p:nvSpPr>
              <p:spPr bwMode="auto">
                <a:xfrm>
                  <a:off x="0" y="2208"/>
                  <a:ext cx="50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2" name="Group 158"/>
              <p:cNvGrpSpPr>
                <a:grpSpLocks/>
              </p:cNvGrpSpPr>
              <p:nvPr/>
            </p:nvGrpSpPr>
            <p:grpSpPr bwMode="auto">
              <a:xfrm>
                <a:off x="503" y="2208"/>
                <a:ext cx="292" cy="480"/>
                <a:chOff x="503" y="2208"/>
                <a:chExt cx="292" cy="480"/>
              </a:xfrm>
            </p:grpSpPr>
            <p:sp>
              <p:nvSpPr>
                <p:cNvPr id="138" name="Rectangle 47"/>
                <p:cNvSpPr>
                  <a:spLocks noChangeArrowheads="1"/>
                </p:cNvSpPr>
                <p:nvPr/>
              </p:nvSpPr>
              <p:spPr bwMode="auto">
                <a:xfrm>
                  <a:off x="531" y="2208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50.03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39" name="Rectangle 157"/>
                <p:cNvSpPr>
                  <a:spLocks noChangeArrowheads="1"/>
                </p:cNvSpPr>
                <p:nvPr/>
              </p:nvSpPr>
              <p:spPr bwMode="auto">
                <a:xfrm>
                  <a:off x="503" y="2208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3" name="Group 160"/>
              <p:cNvGrpSpPr>
                <a:grpSpLocks/>
              </p:cNvGrpSpPr>
              <p:nvPr/>
            </p:nvGrpSpPr>
            <p:grpSpPr bwMode="auto">
              <a:xfrm>
                <a:off x="795" y="2208"/>
                <a:ext cx="292" cy="480"/>
                <a:chOff x="795" y="2208"/>
                <a:chExt cx="292" cy="480"/>
              </a:xfrm>
            </p:grpSpPr>
            <p:sp>
              <p:nvSpPr>
                <p:cNvPr id="136" name="Rectangle 48"/>
                <p:cNvSpPr>
                  <a:spLocks noChangeArrowheads="1"/>
                </p:cNvSpPr>
                <p:nvPr/>
              </p:nvSpPr>
              <p:spPr bwMode="auto">
                <a:xfrm>
                  <a:off x="823" y="2208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50.18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37" name="Rectangle 159"/>
                <p:cNvSpPr>
                  <a:spLocks noChangeArrowheads="1"/>
                </p:cNvSpPr>
                <p:nvPr/>
              </p:nvSpPr>
              <p:spPr bwMode="auto">
                <a:xfrm>
                  <a:off x="795" y="2208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4" name="Group 162"/>
              <p:cNvGrpSpPr>
                <a:grpSpLocks/>
              </p:cNvGrpSpPr>
              <p:nvPr/>
            </p:nvGrpSpPr>
            <p:grpSpPr bwMode="auto">
              <a:xfrm>
                <a:off x="1087" y="2208"/>
                <a:ext cx="317" cy="480"/>
                <a:chOff x="1087" y="2208"/>
                <a:chExt cx="317" cy="480"/>
              </a:xfrm>
            </p:grpSpPr>
            <p:sp>
              <p:nvSpPr>
                <p:cNvPr id="134" name="Rectangle 49"/>
                <p:cNvSpPr>
                  <a:spLocks noChangeArrowheads="1"/>
                </p:cNvSpPr>
                <p:nvPr/>
              </p:nvSpPr>
              <p:spPr bwMode="auto">
                <a:xfrm>
                  <a:off x="1115" y="2208"/>
                  <a:ext cx="261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35" name="Rectangle 161"/>
                <p:cNvSpPr>
                  <a:spLocks noChangeArrowheads="1"/>
                </p:cNvSpPr>
                <p:nvPr/>
              </p:nvSpPr>
              <p:spPr bwMode="auto">
                <a:xfrm>
                  <a:off x="1087" y="2208"/>
                  <a:ext cx="317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5" name="Group 164"/>
              <p:cNvGrpSpPr>
                <a:grpSpLocks/>
              </p:cNvGrpSpPr>
              <p:nvPr/>
            </p:nvGrpSpPr>
            <p:grpSpPr bwMode="auto">
              <a:xfrm>
                <a:off x="1404" y="2208"/>
                <a:ext cx="308" cy="480"/>
                <a:chOff x="1404" y="2208"/>
                <a:chExt cx="308" cy="480"/>
              </a:xfrm>
            </p:grpSpPr>
            <p:sp>
              <p:nvSpPr>
                <p:cNvPr id="132" name="Rectangle 50"/>
                <p:cNvSpPr>
                  <a:spLocks noChangeArrowheads="1"/>
                </p:cNvSpPr>
                <p:nvPr/>
              </p:nvSpPr>
              <p:spPr bwMode="auto">
                <a:xfrm>
                  <a:off x="1432" y="220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33" name="Rectangle 163"/>
                <p:cNvSpPr>
                  <a:spLocks noChangeArrowheads="1"/>
                </p:cNvSpPr>
                <p:nvPr/>
              </p:nvSpPr>
              <p:spPr bwMode="auto">
                <a:xfrm>
                  <a:off x="1404" y="220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6" name="Group 166"/>
              <p:cNvGrpSpPr>
                <a:grpSpLocks/>
              </p:cNvGrpSpPr>
              <p:nvPr/>
            </p:nvGrpSpPr>
            <p:grpSpPr bwMode="auto">
              <a:xfrm>
                <a:off x="1712" y="2208"/>
                <a:ext cx="308" cy="480"/>
                <a:chOff x="1712" y="2208"/>
                <a:chExt cx="308" cy="480"/>
              </a:xfrm>
            </p:grpSpPr>
            <p:sp>
              <p:nvSpPr>
                <p:cNvPr id="130" name="Rectangle 51"/>
                <p:cNvSpPr>
                  <a:spLocks noChangeArrowheads="1"/>
                </p:cNvSpPr>
                <p:nvPr/>
              </p:nvSpPr>
              <p:spPr bwMode="auto">
                <a:xfrm>
                  <a:off x="1740" y="220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50.01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31" name="Rectangle 165"/>
                <p:cNvSpPr>
                  <a:spLocks noChangeArrowheads="1"/>
                </p:cNvSpPr>
                <p:nvPr/>
              </p:nvSpPr>
              <p:spPr bwMode="auto">
                <a:xfrm>
                  <a:off x="1712" y="220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7" name="Group 168"/>
              <p:cNvGrpSpPr>
                <a:grpSpLocks/>
              </p:cNvGrpSpPr>
              <p:nvPr/>
            </p:nvGrpSpPr>
            <p:grpSpPr bwMode="auto">
              <a:xfrm>
                <a:off x="2020" y="2208"/>
                <a:ext cx="308" cy="480"/>
                <a:chOff x="2020" y="2208"/>
                <a:chExt cx="308" cy="480"/>
              </a:xfrm>
            </p:grpSpPr>
            <p:sp>
              <p:nvSpPr>
                <p:cNvPr id="128" name="Rectangle 52"/>
                <p:cNvSpPr>
                  <a:spLocks noChangeArrowheads="1"/>
                </p:cNvSpPr>
                <p:nvPr/>
              </p:nvSpPr>
              <p:spPr bwMode="auto">
                <a:xfrm>
                  <a:off x="2048" y="220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50.12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29" name="Rectangle 167"/>
                <p:cNvSpPr>
                  <a:spLocks noChangeArrowheads="1"/>
                </p:cNvSpPr>
                <p:nvPr/>
              </p:nvSpPr>
              <p:spPr bwMode="auto">
                <a:xfrm>
                  <a:off x="2020" y="220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8" name="Group 170"/>
              <p:cNvGrpSpPr>
                <a:grpSpLocks/>
              </p:cNvGrpSpPr>
              <p:nvPr/>
            </p:nvGrpSpPr>
            <p:grpSpPr bwMode="auto">
              <a:xfrm>
                <a:off x="2328" y="2208"/>
                <a:ext cx="308" cy="480"/>
                <a:chOff x="2328" y="2208"/>
                <a:chExt cx="308" cy="480"/>
              </a:xfrm>
            </p:grpSpPr>
            <p:sp>
              <p:nvSpPr>
                <p:cNvPr id="126" name="Rectangle 53"/>
                <p:cNvSpPr>
                  <a:spLocks noChangeArrowheads="1"/>
                </p:cNvSpPr>
                <p:nvPr/>
              </p:nvSpPr>
              <p:spPr bwMode="auto">
                <a:xfrm>
                  <a:off x="2356" y="220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50.1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27" name="Rectangle 169"/>
                <p:cNvSpPr>
                  <a:spLocks noChangeArrowheads="1"/>
                </p:cNvSpPr>
                <p:nvPr/>
              </p:nvSpPr>
              <p:spPr bwMode="auto">
                <a:xfrm>
                  <a:off x="2328" y="220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69" name="Group 172"/>
              <p:cNvGrpSpPr>
                <a:grpSpLocks/>
              </p:cNvGrpSpPr>
              <p:nvPr/>
            </p:nvGrpSpPr>
            <p:grpSpPr bwMode="auto">
              <a:xfrm>
                <a:off x="2636" y="2208"/>
                <a:ext cx="308" cy="480"/>
                <a:chOff x="2636" y="2208"/>
                <a:chExt cx="308" cy="480"/>
              </a:xfrm>
            </p:grpSpPr>
            <p:sp>
              <p:nvSpPr>
                <p:cNvPr id="124" name="Rectangle 54"/>
                <p:cNvSpPr>
                  <a:spLocks noChangeArrowheads="1"/>
                </p:cNvSpPr>
                <p:nvPr/>
              </p:nvSpPr>
              <p:spPr bwMode="auto">
                <a:xfrm>
                  <a:off x="2664" y="2208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 dirty="0">
                      <a:latin typeface="Times New Roman" pitchFamily="18" charset="0"/>
                      <a:cs typeface="Times New Roman" pitchFamily="18" charset="0"/>
                    </a:rPr>
                    <a:t>0.15</a:t>
                  </a:r>
                </a:p>
                <a:p>
                  <a:pPr eaLnBrk="0" hangingPunct="0"/>
                  <a:endParaRPr lang="es-VE" sz="1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125" name="Rectangle 171"/>
                <p:cNvSpPr>
                  <a:spLocks noChangeArrowheads="1"/>
                </p:cNvSpPr>
                <p:nvPr/>
              </p:nvSpPr>
              <p:spPr bwMode="auto">
                <a:xfrm>
                  <a:off x="2636" y="2208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0" name="Group 174"/>
              <p:cNvGrpSpPr>
                <a:grpSpLocks/>
              </p:cNvGrpSpPr>
              <p:nvPr/>
            </p:nvGrpSpPr>
            <p:grpSpPr bwMode="auto">
              <a:xfrm>
                <a:off x="0" y="2688"/>
                <a:ext cx="503" cy="672"/>
                <a:chOff x="0" y="2688"/>
                <a:chExt cx="503" cy="672"/>
              </a:xfrm>
            </p:grpSpPr>
            <p:sp>
              <p:nvSpPr>
                <p:cNvPr id="122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88"/>
                  <a:ext cx="447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23" name="Rectangle 173"/>
                <p:cNvSpPr>
                  <a:spLocks noChangeArrowheads="1"/>
                </p:cNvSpPr>
                <p:nvPr/>
              </p:nvSpPr>
              <p:spPr bwMode="auto">
                <a:xfrm>
                  <a:off x="0" y="2688"/>
                  <a:ext cx="503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1" name="Group 176"/>
              <p:cNvGrpSpPr>
                <a:grpSpLocks/>
              </p:cNvGrpSpPr>
              <p:nvPr/>
            </p:nvGrpSpPr>
            <p:grpSpPr bwMode="auto">
              <a:xfrm>
                <a:off x="503" y="2688"/>
                <a:ext cx="292" cy="672"/>
                <a:chOff x="503" y="2688"/>
                <a:chExt cx="292" cy="672"/>
              </a:xfrm>
            </p:grpSpPr>
            <p:sp>
              <p:nvSpPr>
                <p:cNvPr id="120" name="Rectangle 56"/>
                <p:cNvSpPr>
                  <a:spLocks noChangeArrowheads="1"/>
                </p:cNvSpPr>
                <p:nvPr/>
              </p:nvSpPr>
              <p:spPr bwMode="auto">
                <a:xfrm>
                  <a:off x="531" y="2688"/>
                  <a:ext cx="236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21" name="Rectangle 175"/>
                <p:cNvSpPr>
                  <a:spLocks noChangeArrowheads="1"/>
                </p:cNvSpPr>
                <p:nvPr/>
              </p:nvSpPr>
              <p:spPr bwMode="auto">
                <a:xfrm>
                  <a:off x="503" y="2688"/>
                  <a:ext cx="292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2" name="Group 178"/>
              <p:cNvGrpSpPr>
                <a:grpSpLocks/>
              </p:cNvGrpSpPr>
              <p:nvPr/>
            </p:nvGrpSpPr>
            <p:grpSpPr bwMode="auto">
              <a:xfrm>
                <a:off x="795" y="2688"/>
                <a:ext cx="292" cy="672"/>
                <a:chOff x="795" y="2688"/>
                <a:chExt cx="292" cy="672"/>
              </a:xfrm>
            </p:grpSpPr>
            <p:sp>
              <p:nvSpPr>
                <p:cNvPr id="118" name="Rectangle 57"/>
                <p:cNvSpPr>
                  <a:spLocks noChangeArrowheads="1"/>
                </p:cNvSpPr>
                <p:nvPr/>
              </p:nvSpPr>
              <p:spPr bwMode="auto">
                <a:xfrm>
                  <a:off x="823" y="2688"/>
                  <a:ext cx="236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19" name="Rectangle 177"/>
                <p:cNvSpPr>
                  <a:spLocks noChangeArrowheads="1"/>
                </p:cNvSpPr>
                <p:nvPr/>
              </p:nvSpPr>
              <p:spPr bwMode="auto">
                <a:xfrm>
                  <a:off x="795" y="2688"/>
                  <a:ext cx="292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3" name="Group 180"/>
              <p:cNvGrpSpPr>
                <a:grpSpLocks/>
              </p:cNvGrpSpPr>
              <p:nvPr/>
            </p:nvGrpSpPr>
            <p:grpSpPr bwMode="auto">
              <a:xfrm>
                <a:off x="1087" y="2688"/>
                <a:ext cx="317" cy="672"/>
                <a:chOff x="1087" y="2688"/>
                <a:chExt cx="317" cy="672"/>
              </a:xfrm>
            </p:grpSpPr>
            <p:sp>
              <p:nvSpPr>
                <p:cNvPr id="116" name="Rectangle 58"/>
                <p:cNvSpPr>
                  <a:spLocks noChangeArrowheads="1"/>
                </p:cNvSpPr>
                <p:nvPr/>
              </p:nvSpPr>
              <p:spPr bwMode="auto">
                <a:xfrm>
                  <a:off x="1115" y="2688"/>
                  <a:ext cx="261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17" name="Rectangle 179"/>
                <p:cNvSpPr>
                  <a:spLocks noChangeArrowheads="1"/>
                </p:cNvSpPr>
                <p:nvPr/>
              </p:nvSpPr>
              <p:spPr bwMode="auto">
                <a:xfrm>
                  <a:off x="1087" y="2688"/>
                  <a:ext cx="317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4" name="Group 182"/>
              <p:cNvGrpSpPr>
                <a:grpSpLocks/>
              </p:cNvGrpSpPr>
              <p:nvPr/>
            </p:nvGrpSpPr>
            <p:grpSpPr bwMode="auto">
              <a:xfrm>
                <a:off x="1404" y="2688"/>
                <a:ext cx="308" cy="672"/>
                <a:chOff x="1404" y="2688"/>
                <a:chExt cx="308" cy="672"/>
              </a:xfrm>
            </p:grpSpPr>
            <p:sp>
              <p:nvSpPr>
                <p:cNvPr id="114" name="Rectangle 59"/>
                <p:cNvSpPr>
                  <a:spLocks noChangeArrowheads="1"/>
                </p:cNvSpPr>
                <p:nvPr/>
              </p:nvSpPr>
              <p:spPr bwMode="auto">
                <a:xfrm>
                  <a:off x="1432" y="2688"/>
                  <a:ext cx="252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15" name="Rectangle 181"/>
                <p:cNvSpPr>
                  <a:spLocks noChangeArrowheads="1"/>
                </p:cNvSpPr>
                <p:nvPr/>
              </p:nvSpPr>
              <p:spPr bwMode="auto">
                <a:xfrm>
                  <a:off x="1404" y="2688"/>
                  <a:ext cx="308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5" name="Group 184"/>
              <p:cNvGrpSpPr>
                <a:grpSpLocks/>
              </p:cNvGrpSpPr>
              <p:nvPr/>
            </p:nvGrpSpPr>
            <p:grpSpPr bwMode="auto">
              <a:xfrm>
                <a:off x="1712" y="2688"/>
                <a:ext cx="308" cy="672"/>
                <a:chOff x="1712" y="2688"/>
                <a:chExt cx="308" cy="672"/>
              </a:xfrm>
            </p:grpSpPr>
            <p:sp>
              <p:nvSpPr>
                <p:cNvPr id="112" name="Rectangle 60"/>
                <p:cNvSpPr>
                  <a:spLocks noChangeArrowheads="1"/>
                </p:cNvSpPr>
                <p:nvPr/>
              </p:nvSpPr>
              <p:spPr bwMode="auto">
                <a:xfrm>
                  <a:off x="1740" y="2688"/>
                  <a:ext cx="252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13" name="Rectangle 183"/>
                <p:cNvSpPr>
                  <a:spLocks noChangeArrowheads="1"/>
                </p:cNvSpPr>
                <p:nvPr/>
              </p:nvSpPr>
              <p:spPr bwMode="auto">
                <a:xfrm>
                  <a:off x="1712" y="2688"/>
                  <a:ext cx="308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6" name="Group 186"/>
              <p:cNvGrpSpPr>
                <a:grpSpLocks/>
              </p:cNvGrpSpPr>
              <p:nvPr/>
            </p:nvGrpSpPr>
            <p:grpSpPr bwMode="auto">
              <a:xfrm>
                <a:off x="2020" y="2688"/>
                <a:ext cx="308" cy="672"/>
                <a:chOff x="2020" y="2688"/>
                <a:chExt cx="308" cy="672"/>
              </a:xfrm>
            </p:grpSpPr>
            <p:sp>
              <p:nvSpPr>
                <p:cNvPr id="110" name="Rectangle 61"/>
                <p:cNvSpPr>
                  <a:spLocks noChangeArrowheads="1"/>
                </p:cNvSpPr>
                <p:nvPr/>
              </p:nvSpPr>
              <p:spPr bwMode="auto">
                <a:xfrm>
                  <a:off x="2048" y="2688"/>
                  <a:ext cx="252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11" name="Rectangle 185"/>
                <p:cNvSpPr>
                  <a:spLocks noChangeArrowheads="1"/>
                </p:cNvSpPr>
                <p:nvPr/>
              </p:nvSpPr>
              <p:spPr bwMode="auto">
                <a:xfrm>
                  <a:off x="2020" y="2688"/>
                  <a:ext cx="308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7" name="Group 188"/>
              <p:cNvGrpSpPr>
                <a:grpSpLocks/>
              </p:cNvGrpSpPr>
              <p:nvPr/>
            </p:nvGrpSpPr>
            <p:grpSpPr bwMode="auto">
              <a:xfrm>
                <a:off x="2328" y="2688"/>
                <a:ext cx="308" cy="672"/>
                <a:chOff x="2328" y="2688"/>
                <a:chExt cx="308" cy="672"/>
              </a:xfrm>
            </p:grpSpPr>
            <p:sp>
              <p:nvSpPr>
                <p:cNvPr id="108" name="Rectangle 62"/>
                <p:cNvSpPr>
                  <a:spLocks noChangeArrowheads="1"/>
                </p:cNvSpPr>
                <p:nvPr/>
              </p:nvSpPr>
              <p:spPr bwMode="auto">
                <a:xfrm>
                  <a:off x="2356" y="2688"/>
                  <a:ext cx="252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09" name="Rectangle 187"/>
                <p:cNvSpPr>
                  <a:spLocks noChangeArrowheads="1"/>
                </p:cNvSpPr>
                <p:nvPr/>
              </p:nvSpPr>
              <p:spPr bwMode="auto">
                <a:xfrm>
                  <a:off x="2328" y="2688"/>
                  <a:ext cx="308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8" name="Group 190"/>
              <p:cNvGrpSpPr>
                <a:grpSpLocks/>
              </p:cNvGrpSpPr>
              <p:nvPr/>
            </p:nvGrpSpPr>
            <p:grpSpPr bwMode="auto">
              <a:xfrm>
                <a:off x="2636" y="2688"/>
                <a:ext cx="308" cy="672"/>
                <a:chOff x="2636" y="2688"/>
                <a:chExt cx="308" cy="672"/>
              </a:xfrm>
            </p:grpSpPr>
            <p:sp>
              <p:nvSpPr>
                <p:cNvPr id="106" name="Rectangle 63"/>
                <p:cNvSpPr>
                  <a:spLocks noChangeArrowheads="1"/>
                </p:cNvSpPr>
                <p:nvPr/>
              </p:nvSpPr>
              <p:spPr bwMode="auto">
                <a:xfrm>
                  <a:off x="2664" y="2688"/>
                  <a:ext cx="252" cy="6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07" name="Rectangle 189"/>
                <p:cNvSpPr>
                  <a:spLocks noChangeArrowheads="1"/>
                </p:cNvSpPr>
                <p:nvPr/>
              </p:nvSpPr>
              <p:spPr bwMode="auto">
                <a:xfrm>
                  <a:off x="2636" y="2688"/>
                  <a:ext cx="308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79" name="Group 192"/>
              <p:cNvGrpSpPr>
                <a:grpSpLocks/>
              </p:cNvGrpSpPr>
              <p:nvPr/>
            </p:nvGrpSpPr>
            <p:grpSpPr bwMode="auto">
              <a:xfrm>
                <a:off x="0" y="3360"/>
                <a:ext cx="503" cy="480"/>
                <a:chOff x="0" y="3360"/>
                <a:chExt cx="503" cy="480"/>
              </a:xfrm>
            </p:grpSpPr>
            <p:sp>
              <p:nvSpPr>
                <p:cNvPr id="104" name="Rectangle 64"/>
                <p:cNvSpPr>
                  <a:spLocks noChangeArrowheads="1"/>
                </p:cNvSpPr>
                <p:nvPr/>
              </p:nvSpPr>
              <p:spPr bwMode="auto">
                <a:xfrm>
                  <a:off x="28" y="3360"/>
                  <a:ext cx="447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30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05" name="Rectangle 191"/>
                <p:cNvSpPr>
                  <a:spLocks noChangeArrowheads="1"/>
                </p:cNvSpPr>
                <p:nvPr/>
              </p:nvSpPr>
              <p:spPr bwMode="auto">
                <a:xfrm>
                  <a:off x="0" y="3360"/>
                  <a:ext cx="50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80" name="Group 194"/>
              <p:cNvGrpSpPr>
                <a:grpSpLocks/>
              </p:cNvGrpSpPr>
              <p:nvPr/>
            </p:nvGrpSpPr>
            <p:grpSpPr bwMode="auto">
              <a:xfrm>
                <a:off x="503" y="3360"/>
                <a:ext cx="292" cy="480"/>
                <a:chOff x="503" y="3360"/>
                <a:chExt cx="292" cy="480"/>
              </a:xfrm>
            </p:grpSpPr>
            <p:sp>
              <p:nvSpPr>
                <p:cNvPr id="102" name="Rectangle 65"/>
                <p:cNvSpPr>
                  <a:spLocks noChangeArrowheads="1"/>
                </p:cNvSpPr>
                <p:nvPr/>
              </p:nvSpPr>
              <p:spPr bwMode="auto">
                <a:xfrm>
                  <a:off x="531" y="3360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49.98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03" name="Rectangle 193"/>
                <p:cNvSpPr>
                  <a:spLocks noChangeArrowheads="1"/>
                </p:cNvSpPr>
                <p:nvPr/>
              </p:nvSpPr>
              <p:spPr bwMode="auto">
                <a:xfrm>
                  <a:off x="503" y="3360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81" name="Group 196"/>
              <p:cNvGrpSpPr>
                <a:grpSpLocks/>
              </p:cNvGrpSpPr>
              <p:nvPr/>
            </p:nvGrpSpPr>
            <p:grpSpPr bwMode="auto">
              <a:xfrm>
                <a:off x="795" y="3360"/>
                <a:ext cx="292" cy="480"/>
                <a:chOff x="795" y="3360"/>
                <a:chExt cx="292" cy="480"/>
              </a:xfrm>
            </p:grpSpPr>
            <p:sp>
              <p:nvSpPr>
                <p:cNvPr id="100" name="Rectangle 66"/>
                <p:cNvSpPr>
                  <a:spLocks noChangeArrowheads="1"/>
                </p:cNvSpPr>
                <p:nvPr/>
              </p:nvSpPr>
              <p:spPr bwMode="auto">
                <a:xfrm>
                  <a:off x="823" y="3360"/>
                  <a:ext cx="236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101" name="Rectangle 195"/>
                <p:cNvSpPr>
                  <a:spLocks noChangeArrowheads="1"/>
                </p:cNvSpPr>
                <p:nvPr/>
              </p:nvSpPr>
              <p:spPr bwMode="auto">
                <a:xfrm>
                  <a:off x="795" y="3360"/>
                  <a:ext cx="292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82" name="Group 198"/>
              <p:cNvGrpSpPr>
                <a:grpSpLocks/>
              </p:cNvGrpSpPr>
              <p:nvPr/>
            </p:nvGrpSpPr>
            <p:grpSpPr bwMode="auto">
              <a:xfrm>
                <a:off x="1087" y="3360"/>
                <a:ext cx="317" cy="480"/>
                <a:chOff x="1087" y="3360"/>
                <a:chExt cx="317" cy="480"/>
              </a:xfrm>
            </p:grpSpPr>
            <p:sp>
              <p:nvSpPr>
                <p:cNvPr id="98" name="Rectangle 67"/>
                <p:cNvSpPr>
                  <a:spLocks noChangeArrowheads="1"/>
                </p:cNvSpPr>
                <p:nvPr/>
              </p:nvSpPr>
              <p:spPr bwMode="auto">
                <a:xfrm>
                  <a:off x="1115" y="3360"/>
                  <a:ext cx="261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99" name="Rectangle 197"/>
                <p:cNvSpPr>
                  <a:spLocks noChangeArrowheads="1"/>
                </p:cNvSpPr>
                <p:nvPr/>
              </p:nvSpPr>
              <p:spPr bwMode="auto">
                <a:xfrm>
                  <a:off x="1087" y="3360"/>
                  <a:ext cx="317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83" name="Group 200"/>
              <p:cNvGrpSpPr>
                <a:grpSpLocks/>
              </p:cNvGrpSpPr>
              <p:nvPr/>
            </p:nvGrpSpPr>
            <p:grpSpPr bwMode="auto">
              <a:xfrm>
                <a:off x="1404" y="3360"/>
                <a:ext cx="308" cy="480"/>
                <a:chOff x="1404" y="3360"/>
                <a:chExt cx="308" cy="480"/>
              </a:xfrm>
            </p:grpSpPr>
            <p:sp>
              <p:nvSpPr>
                <p:cNvPr id="96" name="Rectangle 68"/>
                <p:cNvSpPr>
                  <a:spLocks noChangeArrowheads="1"/>
                </p:cNvSpPr>
                <p:nvPr/>
              </p:nvSpPr>
              <p:spPr bwMode="auto">
                <a:xfrm>
                  <a:off x="1432" y="3360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50.03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97" name="Rectangle 199"/>
                <p:cNvSpPr>
                  <a:spLocks noChangeArrowheads="1"/>
                </p:cNvSpPr>
                <p:nvPr/>
              </p:nvSpPr>
              <p:spPr bwMode="auto">
                <a:xfrm>
                  <a:off x="1404" y="3360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84" name="Group 202"/>
              <p:cNvGrpSpPr>
                <a:grpSpLocks/>
              </p:cNvGrpSpPr>
              <p:nvPr/>
            </p:nvGrpSpPr>
            <p:grpSpPr bwMode="auto">
              <a:xfrm>
                <a:off x="1712" y="3360"/>
                <a:ext cx="308" cy="480"/>
                <a:chOff x="1712" y="3360"/>
                <a:chExt cx="308" cy="480"/>
              </a:xfrm>
            </p:grpSpPr>
            <p:sp>
              <p:nvSpPr>
                <p:cNvPr id="94" name="Rectangle 69"/>
                <p:cNvSpPr>
                  <a:spLocks noChangeArrowheads="1"/>
                </p:cNvSpPr>
                <p:nvPr/>
              </p:nvSpPr>
              <p:spPr bwMode="auto">
                <a:xfrm>
                  <a:off x="1740" y="3360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50.08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95" name="Rectangle 201"/>
                <p:cNvSpPr>
                  <a:spLocks noChangeArrowheads="1"/>
                </p:cNvSpPr>
                <p:nvPr/>
              </p:nvSpPr>
              <p:spPr bwMode="auto">
                <a:xfrm>
                  <a:off x="1712" y="3360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85" name="Group 204"/>
              <p:cNvGrpSpPr>
                <a:grpSpLocks/>
              </p:cNvGrpSpPr>
              <p:nvPr/>
            </p:nvGrpSpPr>
            <p:grpSpPr bwMode="auto">
              <a:xfrm>
                <a:off x="2020" y="3360"/>
                <a:ext cx="308" cy="480"/>
                <a:chOff x="2020" y="3360"/>
                <a:chExt cx="308" cy="480"/>
              </a:xfrm>
            </p:grpSpPr>
            <p:sp>
              <p:nvSpPr>
                <p:cNvPr id="92" name="Rectangle 70"/>
                <p:cNvSpPr>
                  <a:spLocks noChangeArrowheads="1"/>
                </p:cNvSpPr>
                <p:nvPr/>
              </p:nvSpPr>
              <p:spPr bwMode="auto">
                <a:xfrm>
                  <a:off x="2048" y="3360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50.1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93" name="Rectangle 203"/>
                <p:cNvSpPr>
                  <a:spLocks noChangeArrowheads="1"/>
                </p:cNvSpPr>
                <p:nvPr/>
              </p:nvSpPr>
              <p:spPr bwMode="auto">
                <a:xfrm>
                  <a:off x="2020" y="3360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86" name="Group 206"/>
              <p:cNvGrpSpPr>
                <a:grpSpLocks/>
              </p:cNvGrpSpPr>
              <p:nvPr/>
            </p:nvGrpSpPr>
            <p:grpSpPr bwMode="auto">
              <a:xfrm>
                <a:off x="2328" y="3360"/>
                <a:ext cx="308" cy="480"/>
                <a:chOff x="2328" y="3360"/>
                <a:chExt cx="308" cy="480"/>
              </a:xfrm>
            </p:grpSpPr>
            <p:sp>
              <p:nvSpPr>
                <p:cNvPr id="90" name="Rectangle 71"/>
                <p:cNvSpPr>
                  <a:spLocks noChangeArrowheads="1"/>
                </p:cNvSpPr>
                <p:nvPr/>
              </p:nvSpPr>
              <p:spPr bwMode="auto">
                <a:xfrm>
                  <a:off x="2356" y="3360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 dirty="0">
                      <a:latin typeface="Times New Roman" pitchFamily="18" charset="0"/>
                      <a:cs typeface="Times New Roman" pitchFamily="18" charset="0"/>
                    </a:rPr>
                    <a:t>50.06</a:t>
                  </a:r>
                </a:p>
                <a:p>
                  <a:pPr eaLnBrk="0" hangingPunct="0"/>
                  <a:endParaRPr lang="es-VE" sz="1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91" name="Rectangle 205"/>
                <p:cNvSpPr>
                  <a:spLocks noChangeArrowheads="1"/>
                </p:cNvSpPr>
                <p:nvPr/>
              </p:nvSpPr>
              <p:spPr bwMode="auto">
                <a:xfrm>
                  <a:off x="2328" y="3360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  <p:grpSp>
            <p:nvGrpSpPr>
              <p:cNvPr id="87" name="Group 208"/>
              <p:cNvGrpSpPr>
                <a:grpSpLocks/>
              </p:cNvGrpSpPr>
              <p:nvPr/>
            </p:nvGrpSpPr>
            <p:grpSpPr bwMode="auto">
              <a:xfrm>
                <a:off x="2636" y="3360"/>
                <a:ext cx="308" cy="480"/>
                <a:chOff x="2636" y="3360"/>
                <a:chExt cx="308" cy="480"/>
              </a:xfrm>
            </p:grpSpPr>
            <p:sp>
              <p:nvSpPr>
                <p:cNvPr id="88" name="Rectangle 72"/>
                <p:cNvSpPr>
                  <a:spLocks noChangeArrowheads="1"/>
                </p:cNvSpPr>
                <p:nvPr/>
              </p:nvSpPr>
              <p:spPr bwMode="auto">
                <a:xfrm>
                  <a:off x="2664" y="3360"/>
                  <a:ext cx="252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s-VE" sz="1400" b="1">
                      <a:latin typeface="Times New Roman" pitchFamily="18" charset="0"/>
                      <a:cs typeface="Times New Roman" pitchFamily="18" charset="0"/>
                    </a:rPr>
                    <a:t>0.12</a:t>
                  </a:r>
                </a:p>
                <a:p>
                  <a:pPr eaLnBrk="0" hangingPunct="0"/>
                  <a:endParaRPr lang="es-VE" sz="1400" b="1">
                    <a:latin typeface="Times New Roman" pitchFamily="18" charset="0"/>
                  </a:endParaRPr>
                </a:p>
              </p:txBody>
            </p:sp>
            <p:sp>
              <p:nvSpPr>
                <p:cNvPr id="89" name="Rectangle 207"/>
                <p:cNvSpPr>
                  <a:spLocks noChangeArrowheads="1"/>
                </p:cNvSpPr>
                <p:nvPr/>
              </p:nvSpPr>
              <p:spPr bwMode="auto">
                <a:xfrm>
                  <a:off x="2636" y="3360"/>
                  <a:ext cx="308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s-MX"/>
                </a:p>
              </p:txBody>
            </p:sp>
          </p:grpSp>
        </p:grpSp>
        <p:sp>
          <p:nvSpPr>
            <p:cNvPr id="19" name="Rectangle 210"/>
            <p:cNvSpPr>
              <a:spLocks noChangeArrowheads="1"/>
            </p:cNvSpPr>
            <p:nvPr/>
          </p:nvSpPr>
          <p:spPr bwMode="auto">
            <a:xfrm>
              <a:off x="-3" y="-3"/>
              <a:ext cx="2950" cy="3846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MX"/>
            </a:p>
          </p:txBody>
        </p:sp>
      </p:grpSp>
      <p:graphicFrame>
        <p:nvGraphicFramePr>
          <p:cNvPr id="224" name="Object 2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0296298"/>
              </p:ext>
            </p:extLst>
          </p:nvPr>
        </p:nvGraphicFramePr>
        <p:xfrm>
          <a:off x="7020272" y="3356992"/>
          <a:ext cx="304800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Ecuación" r:id="rId4" imgW="139700" imgH="139700" progId="Equation.3">
                  <p:embed/>
                </p:oleObj>
              </mc:Choice>
              <mc:Fallback>
                <p:oleObj name="Ecuación" r:id="rId4" imgW="139700" imgH="13970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3356992"/>
                        <a:ext cx="304800" cy="30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" name="Object 213"/>
          <p:cNvGraphicFramePr>
            <a:graphicFrameLocks noChangeAspect="1"/>
          </p:cNvGraphicFramePr>
          <p:nvPr/>
        </p:nvGraphicFramePr>
        <p:xfrm>
          <a:off x="5796136" y="1124744"/>
          <a:ext cx="6096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cuación" r:id="rId6" imgW="177840" imgH="177840" progId="Equation.3">
                  <p:embed/>
                </p:oleObj>
              </mc:Choice>
              <mc:Fallback>
                <p:oleObj name="Ecuación" r:id="rId6" imgW="177840" imgH="17784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1124744"/>
                        <a:ext cx="609600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7" name="226 Pentágono"/>
          <p:cNvSpPr/>
          <p:nvPr/>
        </p:nvSpPr>
        <p:spPr>
          <a:xfrm>
            <a:off x="7020272" y="620688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Ejemplo:</a:t>
            </a:r>
          </a:p>
        </p:txBody>
      </p:sp>
    </p:spTree>
    <p:extLst>
      <p:ext uri="{BB962C8B-B14F-4D97-AF65-F5344CB8AC3E}">
        <p14:creationId xmlns:p14="http://schemas.microsoft.com/office/powerpoint/2010/main" val="27606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20688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Control Estadístico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547664" y="1124744"/>
            <a:ext cx="5900266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C3300"/>
                </a:solidFill>
              </a:rPr>
              <a:t>Paso 2.</a:t>
            </a:r>
            <a:r>
              <a:rPr lang="en-US" sz="2400" dirty="0"/>
              <a:t> </a:t>
            </a:r>
            <a:r>
              <a:rPr lang="en-US" sz="2400" dirty="0" err="1"/>
              <a:t>Calcular</a:t>
            </a:r>
            <a:r>
              <a:rPr lang="en-US" sz="2400" dirty="0"/>
              <a:t> la media de medias y la media de los </a:t>
            </a:r>
            <a:r>
              <a:rPr lang="en-US" sz="2400" dirty="0" err="1"/>
              <a:t>rangos</a:t>
            </a:r>
            <a:endParaRPr lang="es-ES" sz="2400" dirty="0"/>
          </a:p>
          <a:p>
            <a:endParaRPr lang="es-MX" sz="2400" b="1" dirty="0"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2123728" y="1415123"/>
            <a:ext cx="6404322" cy="4684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9436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7724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60120" indent="-18288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4300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2588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0876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91640" indent="-182880" algn="l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endParaRPr lang="es-ES" dirty="0"/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07294"/>
              </p:ext>
            </p:extLst>
          </p:nvPr>
        </p:nvGraphicFramePr>
        <p:xfrm>
          <a:off x="2195736" y="2636912"/>
          <a:ext cx="1659943" cy="1108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" name="Ecuación" r:id="rId3" imgW="685800" imgH="431800" progId="Equation.3">
                  <p:embed/>
                </p:oleObj>
              </mc:Choice>
              <mc:Fallback>
                <p:oleObj name="Ecuación" r:id="rId3" imgW="685800" imgH="431800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2636912"/>
                        <a:ext cx="1659943" cy="11082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939986"/>
              </p:ext>
            </p:extLst>
          </p:nvPr>
        </p:nvGraphicFramePr>
        <p:xfrm>
          <a:off x="1403648" y="4077072"/>
          <a:ext cx="439512" cy="467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" name="Ecuación" r:id="rId5" imgW="190417" imgH="190417" progId="Equation.3">
                  <p:embed/>
                </p:oleObj>
              </mc:Choice>
              <mc:Fallback>
                <p:oleObj name="Ecuación" r:id="rId5" imgW="190417" imgH="190417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077072"/>
                        <a:ext cx="439512" cy="4670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619672" y="4077072"/>
            <a:ext cx="33843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/>
              <a:t>:  media de la </a:t>
            </a:r>
            <a:r>
              <a:rPr lang="en-US" sz="2400" dirty="0" err="1"/>
              <a:t>muestra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endParaRPr lang="es-ES" sz="2400" dirty="0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403648" y="5733256"/>
            <a:ext cx="38884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N</a:t>
            </a:r>
            <a:r>
              <a:rPr lang="en-US" sz="2400" dirty="0"/>
              <a:t> :  </a:t>
            </a:r>
            <a:r>
              <a:rPr lang="en-US" sz="2400" dirty="0" err="1" smtClean="0"/>
              <a:t>Número</a:t>
            </a:r>
            <a:r>
              <a:rPr lang="en-US" sz="2400" dirty="0" smtClean="0"/>
              <a:t>  </a:t>
            </a:r>
            <a:r>
              <a:rPr lang="en-US" sz="2400" dirty="0"/>
              <a:t>de </a:t>
            </a:r>
            <a:r>
              <a:rPr lang="en-US" sz="2400" dirty="0" err="1"/>
              <a:t>muestras</a:t>
            </a:r>
            <a:endParaRPr lang="es-ES" sz="2400" dirty="0"/>
          </a:p>
        </p:txBody>
      </p:sp>
      <p:graphicFrame>
        <p:nvGraphicFramePr>
          <p:cNvPr id="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7486407"/>
              </p:ext>
            </p:extLst>
          </p:nvPr>
        </p:nvGraphicFramePr>
        <p:xfrm>
          <a:off x="5220072" y="2636912"/>
          <a:ext cx="1569687" cy="1133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" name="Ecuación" r:id="rId7" imgW="660113" imgH="431613" progId="Equation.3">
                  <p:embed/>
                </p:oleObj>
              </mc:Choice>
              <mc:Fallback>
                <p:oleObj name="Ecuación" r:id="rId7" imgW="660113" imgH="431613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2636912"/>
                        <a:ext cx="1569687" cy="11333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1403648" y="4797152"/>
            <a:ext cx="41764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err="1">
                <a:latin typeface="Times New Roman" pitchFamily="18" charset="0"/>
              </a:rPr>
              <a:t>R</a:t>
            </a:r>
            <a:r>
              <a:rPr lang="en-US" sz="2800" baseline="-25000" dirty="0" err="1">
                <a:latin typeface="Times New Roman" pitchFamily="18" charset="0"/>
              </a:rPr>
              <a:t>i</a:t>
            </a:r>
            <a:r>
              <a:rPr lang="en-US" sz="2400" dirty="0"/>
              <a:t> :  </a:t>
            </a:r>
            <a:r>
              <a:rPr lang="en-US" sz="2400" dirty="0" smtClean="0"/>
              <a:t>	</a:t>
            </a:r>
            <a:r>
              <a:rPr lang="en-US" sz="2400" dirty="0" err="1" smtClean="0"/>
              <a:t>Cantidad</a:t>
            </a:r>
            <a:r>
              <a:rPr lang="en-US" sz="2400" dirty="0" smtClean="0"/>
              <a:t> </a:t>
            </a:r>
            <a:r>
              <a:rPr lang="en-US" sz="2400" dirty="0"/>
              <a:t>de </a:t>
            </a:r>
            <a:r>
              <a:rPr lang="en-US" sz="2400" dirty="0" err="1"/>
              <a:t>muestras</a:t>
            </a:r>
            <a:endParaRPr lang="es-ES" sz="2400" dirty="0"/>
          </a:p>
        </p:txBody>
      </p:sp>
      <p:sp>
        <p:nvSpPr>
          <p:cNvPr id="22" name="21 Pentágono"/>
          <p:cNvSpPr/>
          <p:nvPr/>
        </p:nvSpPr>
        <p:spPr>
          <a:xfrm>
            <a:off x="7020272" y="620688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MX" sz="1600" b="1" dirty="0" smtClean="0">
                <a:solidFill>
                  <a:schemeClr val="tx1"/>
                </a:solidFill>
              </a:rPr>
              <a:t>Ejemplo: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7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Control Estadístico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484784"/>
            <a:ext cx="6331868" cy="1368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3600" dirty="0">
                <a:solidFill>
                  <a:srgbClr val="CC3300"/>
                </a:solidFill>
              </a:rPr>
              <a:t>Paso 3.</a:t>
            </a:r>
            <a:r>
              <a:rPr lang="en-US" sz="3600" dirty="0"/>
              <a:t> </a:t>
            </a:r>
            <a:r>
              <a:rPr lang="en-US" sz="3600" dirty="0" err="1"/>
              <a:t>Cálculo</a:t>
            </a:r>
            <a:r>
              <a:rPr lang="en-US" sz="3600" dirty="0"/>
              <a:t> de los </a:t>
            </a:r>
            <a:r>
              <a:rPr lang="en-US" sz="3600" dirty="0" err="1"/>
              <a:t>límites</a:t>
            </a:r>
            <a:r>
              <a:rPr lang="en-US" sz="3600" dirty="0"/>
              <a:t> de control</a:t>
            </a:r>
            <a:r>
              <a:rPr lang="en-US" sz="3600" dirty="0" smtClean="0"/>
              <a:t>.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err="1"/>
              <a:t>Límites</a:t>
            </a:r>
            <a:r>
              <a:rPr lang="en-US" sz="3600" dirty="0"/>
              <a:t> de control </a:t>
            </a:r>
            <a:r>
              <a:rPr lang="en-US" sz="3600" dirty="0" err="1"/>
              <a:t>para</a:t>
            </a:r>
            <a:r>
              <a:rPr lang="en-US" sz="3600" dirty="0"/>
              <a:t> el </a:t>
            </a:r>
            <a:r>
              <a:rPr lang="en-US" sz="3600" dirty="0" err="1"/>
              <a:t>gráfico</a:t>
            </a:r>
            <a:r>
              <a:rPr lang="en-US" sz="3600" dirty="0"/>
              <a:t> </a:t>
            </a:r>
            <a:endParaRPr lang="es-ES" sz="3600" dirty="0"/>
          </a:p>
        </p:txBody>
      </p:sp>
      <p:graphicFrame>
        <p:nvGraphicFramePr>
          <p:cNvPr id="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630961"/>
              </p:ext>
            </p:extLst>
          </p:nvPr>
        </p:nvGraphicFramePr>
        <p:xfrm>
          <a:off x="2555776" y="3645024"/>
          <a:ext cx="324802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2" name="Ecuación" r:id="rId3" imgW="990360" imgH="241200" progId="Equation.3">
                  <p:embed/>
                </p:oleObj>
              </mc:Choice>
              <mc:Fallback>
                <p:oleObj name="Ecuación" r:id="rId3" imgW="990360" imgH="241200" progId="Equation.3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645024"/>
                        <a:ext cx="3248025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758960"/>
              </p:ext>
            </p:extLst>
          </p:nvPr>
        </p:nvGraphicFramePr>
        <p:xfrm>
          <a:off x="2123728" y="4797152"/>
          <a:ext cx="4114800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3" name="Ecuación" r:id="rId5" imgW="1143000" imgH="215900" progId="Equation.3">
                  <p:embed/>
                </p:oleObj>
              </mc:Choice>
              <mc:Fallback>
                <p:oleObj name="Ecuación" r:id="rId5" imgW="1143000" imgH="215900" progId="Equation.3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797152"/>
                        <a:ext cx="4114800" cy="801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101741"/>
              </p:ext>
            </p:extLst>
          </p:nvPr>
        </p:nvGraphicFramePr>
        <p:xfrm>
          <a:off x="6732240" y="2348880"/>
          <a:ext cx="6096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4" name="Ecuación" r:id="rId7" imgW="139680" imgH="139680" progId="Equation.3">
                  <p:embed/>
                </p:oleObj>
              </mc:Choice>
              <mc:Fallback>
                <p:oleObj name="Ecuación" r:id="rId7" imgW="139680" imgH="139680" progId="Equation.3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2348880"/>
                        <a:ext cx="609600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1691680" y="3501008"/>
            <a:ext cx="5040560" cy="2448272"/>
          </a:xfrm>
          <a:prstGeom prst="rect">
            <a:avLst/>
          </a:prstGeom>
          <a:noFill/>
          <a:ln w="412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" name="19 Pentágono"/>
          <p:cNvSpPr/>
          <p:nvPr/>
        </p:nvSpPr>
        <p:spPr>
          <a:xfrm>
            <a:off x="7020272" y="620688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600" b="1" dirty="0" smtClean="0">
                <a:solidFill>
                  <a:schemeClr val="tx1"/>
                </a:solidFill>
              </a:rPr>
              <a:t>Ejemplo: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60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2339752" y="2780928"/>
            <a:ext cx="4896544" cy="3456384"/>
          </a:xfrm>
          <a:prstGeom prst="rect">
            <a:avLst/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MX"/>
          </a:p>
        </p:txBody>
      </p:sp>
      <p:sp>
        <p:nvSpPr>
          <p:cNvPr id="4" name="3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Control Estadístico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1196752"/>
            <a:ext cx="6624736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sz="3600" dirty="0" err="1"/>
              <a:t>Límites</a:t>
            </a:r>
            <a:r>
              <a:rPr lang="en-US" sz="3600" dirty="0"/>
              <a:t> de control </a:t>
            </a:r>
            <a:r>
              <a:rPr lang="en-US" sz="3600" dirty="0" err="1"/>
              <a:t>para</a:t>
            </a:r>
            <a:r>
              <a:rPr lang="en-US" sz="3600" dirty="0"/>
              <a:t> el </a:t>
            </a:r>
            <a:r>
              <a:rPr lang="en-US" sz="3600" dirty="0" err="1"/>
              <a:t>gráfico</a:t>
            </a:r>
            <a:r>
              <a:rPr lang="en-US" sz="3600" dirty="0"/>
              <a:t> R</a:t>
            </a:r>
            <a:endParaRPr lang="es-ES" sz="3600" dirty="0"/>
          </a:p>
        </p:txBody>
      </p:sp>
      <p:graphicFrame>
        <p:nvGraphicFramePr>
          <p:cNvPr id="1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700930"/>
              </p:ext>
            </p:extLst>
          </p:nvPr>
        </p:nvGraphicFramePr>
        <p:xfrm>
          <a:off x="3491880" y="2852936"/>
          <a:ext cx="2497137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2" name="Ecuación" r:id="rId3" imgW="761760" imgH="215640" progId="Equation.3">
                  <p:embed/>
                </p:oleObj>
              </mc:Choice>
              <mc:Fallback>
                <p:oleObj name="Ecuación" r:id="rId3" imgW="761760" imgH="215640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2852936"/>
                        <a:ext cx="2497137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715090"/>
              </p:ext>
            </p:extLst>
          </p:nvPr>
        </p:nvGraphicFramePr>
        <p:xfrm>
          <a:off x="3059832" y="3933056"/>
          <a:ext cx="35052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" name="Ecuación" r:id="rId5" imgW="1117600" imgH="190500" progId="Equation.3">
                  <p:embed/>
                </p:oleObj>
              </mc:Choice>
              <mc:Fallback>
                <p:oleObj name="Ecuación" r:id="rId5" imgW="1117600" imgH="190500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933056"/>
                        <a:ext cx="3505200" cy="620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788653"/>
              </p:ext>
            </p:extLst>
          </p:nvPr>
        </p:nvGraphicFramePr>
        <p:xfrm>
          <a:off x="3707904" y="5157192"/>
          <a:ext cx="237172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" name="Ecuación" r:id="rId7" imgW="723586" imgH="228501" progId="Equation.3">
                  <p:embed/>
                </p:oleObj>
              </mc:Choice>
              <mc:Fallback>
                <p:oleObj name="Ecuación" r:id="rId7" imgW="723586" imgH="228501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5157192"/>
                        <a:ext cx="2371725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19 Pentágono"/>
          <p:cNvSpPr/>
          <p:nvPr/>
        </p:nvSpPr>
        <p:spPr>
          <a:xfrm>
            <a:off x="7020272" y="620688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Ejemplo: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6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Control Estadístico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3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2512" y="6553200"/>
            <a:ext cx="541487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1907704" y="908720"/>
            <a:ext cx="5040560" cy="864096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4400" dirty="0" err="1">
                <a:solidFill>
                  <a:srgbClr val="CC3300"/>
                </a:solidFill>
              </a:rPr>
              <a:t>Gráfico</a:t>
            </a:r>
            <a:r>
              <a:rPr lang="en-US" sz="4400" dirty="0">
                <a:solidFill>
                  <a:srgbClr val="CC3300"/>
                </a:solidFill>
              </a:rPr>
              <a:t> </a:t>
            </a:r>
            <a:r>
              <a:rPr lang="en-US" sz="4400" dirty="0" smtClean="0">
                <a:solidFill>
                  <a:srgbClr val="CC3300"/>
                </a:solidFill>
              </a:rPr>
              <a:t>R</a:t>
            </a:r>
            <a:endParaRPr lang="es-ES" sz="4400" dirty="0">
              <a:solidFill>
                <a:srgbClr val="CC3300"/>
              </a:solidFill>
            </a:endParaRPr>
          </a:p>
        </p:txBody>
      </p:sp>
      <p:graphicFrame>
        <p:nvGraphicFramePr>
          <p:cNvPr id="2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560606"/>
              </p:ext>
            </p:extLst>
          </p:nvPr>
        </p:nvGraphicFramePr>
        <p:xfrm>
          <a:off x="1403350" y="1700213"/>
          <a:ext cx="5911850" cy="466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name="Worksheet" r:id="rId5" imgW="4990976" imgH="2333610" progId="Excel.Sheet.8">
                  <p:embed/>
                </p:oleObj>
              </mc:Choice>
              <mc:Fallback>
                <p:oleObj name="Worksheet" r:id="rId5" imgW="4990976" imgH="2333610" progId="Excel.Sheet.8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700213"/>
                        <a:ext cx="5911850" cy="4668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Line 15"/>
          <p:cNvSpPr>
            <a:spLocks noChangeShapeType="1"/>
          </p:cNvSpPr>
          <p:nvPr/>
        </p:nvSpPr>
        <p:spPr bwMode="auto">
          <a:xfrm>
            <a:off x="2339752" y="4077072"/>
            <a:ext cx="4680120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2339752" y="3501008"/>
            <a:ext cx="4680120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8" name="Line 17"/>
          <p:cNvSpPr>
            <a:spLocks noChangeShapeType="1"/>
          </p:cNvSpPr>
          <p:nvPr/>
        </p:nvSpPr>
        <p:spPr bwMode="auto">
          <a:xfrm>
            <a:off x="2339752" y="4869160"/>
            <a:ext cx="4680120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3433593" y="5599113"/>
            <a:ext cx="2775120" cy="3667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/>
              <a:t>No. de muestra</a:t>
            </a:r>
            <a:endParaRPr lang="es-ES" b="1" i="1"/>
          </a:p>
        </p:txBody>
      </p:sp>
      <p:sp>
        <p:nvSpPr>
          <p:cNvPr id="20" name="19 Pentágono"/>
          <p:cNvSpPr/>
          <p:nvPr/>
        </p:nvSpPr>
        <p:spPr>
          <a:xfrm>
            <a:off x="7020272" y="620688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Ejemplo: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995936" y="1844824"/>
            <a:ext cx="792088" cy="369332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7129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1728192" cy="576064"/>
          </a:xfrm>
        </p:spPr>
        <p:txBody>
          <a:bodyPr>
            <a:noAutofit/>
          </a:bodyPr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Índice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5536" y="659720"/>
            <a:ext cx="8208912" cy="60016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Guion Explicativo</a:t>
            </a:r>
          </a:p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Propósito de la Unidad de Competencia.</a:t>
            </a:r>
          </a:p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Competencias Genérica.</a:t>
            </a:r>
          </a:p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Estructura de la Unidad de Aprendizaje.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s-MX" sz="24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La Planeación Financiera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Generalidades.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Consideraciones en la consideración de los pronósticos financieros.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Estados Financieros Proforma.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s-MX" sz="24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El Control Financiero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lvl="2"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4. Punto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de equilibrio (Operativo y financiero)</a:t>
            </a:r>
          </a:p>
          <a:p>
            <a:pPr lvl="2"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5. El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uso del control estadístico.</a:t>
            </a:r>
          </a:p>
          <a:p>
            <a:pPr lvl="2"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6. El apalancamiento Operativo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GAO), Financiero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GAF) y Total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(GAT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Conclusiones.</a:t>
            </a:r>
          </a:p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Bibliografía.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ntágono"/>
          <p:cNvSpPr/>
          <p:nvPr/>
        </p:nvSpPr>
        <p:spPr>
          <a:xfrm>
            <a:off x="0" y="0"/>
            <a:ext cx="9144000" cy="620688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Control Estadístico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2627784" y="692696"/>
            <a:ext cx="4017640" cy="1143000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4400" dirty="0" err="1" smtClean="0">
                <a:solidFill>
                  <a:srgbClr val="CC3300"/>
                </a:solidFill>
              </a:rPr>
              <a:t>Gráfico</a:t>
            </a:r>
            <a:r>
              <a:rPr lang="en-US" sz="4400" dirty="0" smtClean="0">
                <a:solidFill>
                  <a:srgbClr val="CC3300"/>
                </a:solidFill>
              </a:rPr>
              <a:t> X</a:t>
            </a:r>
            <a:endParaRPr lang="es-ES" sz="4400" dirty="0">
              <a:solidFill>
                <a:srgbClr val="CC3300"/>
              </a:solidFill>
            </a:endParaRPr>
          </a:p>
        </p:txBody>
      </p:sp>
      <p:graphicFrame>
        <p:nvGraphicFramePr>
          <p:cNvPr id="1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905888"/>
              </p:ext>
            </p:extLst>
          </p:nvPr>
        </p:nvGraphicFramePr>
        <p:xfrm>
          <a:off x="1475656" y="1772816"/>
          <a:ext cx="6264696" cy="4812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Hoja de cálculo" r:id="rId4" imgW="4991207" imgH="2333576" progId="Excel.Sheet.8">
                  <p:embed/>
                </p:oleObj>
              </mc:Choice>
              <mc:Fallback>
                <p:oleObj name="Hoja de cálculo" r:id="rId4" imgW="4991207" imgH="2333576" progId="Excel.Shee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772816"/>
                        <a:ext cx="6264696" cy="48123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2483768" y="4077072"/>
            <a:ext cx="4837857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>
            <a:off x="2483768" y="3356992"/>
            <a:ext cx="4837858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2483768" y="5085184"/>
            <a:ext cx="4837858" cy="0"/>
          </a:xfrm>
          <a:prstGeom prst="lin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3084513" y="5599113"/>
            <a:ext cx="3124200" cy="3667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/>
              <a:t>No. de muestra</a:t>
            </a:r>
            <a:endParaRPr lang="es-ES" b="1" i="1"/>
          </a:p>
        </p:txBody>
      </p:sp>
      <p:sp>
        <p:nvSpPr>
          <p:cNvPr id="22" name="21 Pentágono"/>
          <p:cNvSpPr/>
          <p:nvPr/>
        </p:nvSpPr>
        <p:spPr>
          <a:xfrm>
            <a:off x="7020272" y="620688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MX" sz="1600" b="1" dirty="0" smtClean="0">
                <a:solidFill>
                  <a:schemeClr val="tx1"/>
                </a:solidFill>
              </a:rPr>
              <a:t>Ejemplo: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211960" y="1988840"/>
            <a:ext cx="864096" cy="369332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565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20 Grupo"/>
          <p:cNvGrpSpPr/>
          <p:nvPr/>
        </p:nvGrpSpPr>
        <p:grpSpPr>
          <a:xfrm>
            <a:off x="791580" y="1628800"/>
            <a:ext cx="7560840" cy="4608512"/>
            <a:chOff x="946879" y="1828800"/>
            <a:chExt cx="2409955" cy="4114800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946880" y="3657600"/>
              <a:ext cx="2409954" cy="228600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>
                      <a:alpha val="31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just"/>
              <a:r>
                <a:rPr lang="es-ES" sz="2400" dirty="0" smtClean="0"/>
                <a:t>En el ámbito financiero empresarial, se denomina como la estrategia que se utiliza  para incrementar las utilidades de tal forma que se superen las utilidades que se obtienen con el capital propio</a:t>
              </a:r>
              <a:r>
                <a:rPr lang="es-ES" sz="1400" dirty="0" smtClean="0"/>
                <a:t>.</a:t>
              </a:r>
              <a:endParaRPr lang="es-ES" sz="1400" dirty="0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gray">
            <a:xfrm>
              <a:off x="1295400" y="1828800"/>
              <a:ext cx="1703388" cy="168751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grpSp>
          <p:nvGrpSpPr>
            <p:cNvPr id="15" name="Group 18"/>
            <p:cNvGrpSpPr>
              <a:grpSpLocks/>
            </p:cNvGrpSpPr>
            <p:nvPr/>
          </p:nvGrpSpPr>
          <p:grpSpPr bwMode="auto">
            <a:xfrm>
              <a:off x="1501775" y="2032000"/>
              <a:ext cx="1290638" cy="1277938"/>
              <a:chOff x="4166" y="1706"/>
              <a:chExt cx="1252" cy="1252"/>
            </a:xfrm>
          </p:grpSpPr>
          <p:sp>
            <p:nvSpPr>
              <p:cNvPr id="16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17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18" name="Oval 2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S"/>
              </a:p>
            </p:txBody>
          </p:sp>
          <p:sp>
            <p:nvSpPr>
              <p:cNvPr id="19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S"/>
              </a:p>
            </p:txBody>
          </p:sp>
        </p:grpSp>
        <p:sp>
          <p:nvSpPr>
            <p:cNvPr id="20" name="Text Box 38"/>
            <p:cNvSpPr txBox="1">
              <a:spLocks noChangeArrowheads="1"/>
            </p:cNvSpPr>
            <p:nvPr/>
          </p:nvSpPr>
          <p:spPr bwMode="gray">
            <a:xfrm>
              <a:off x="946879" y="2505075"/>
              <a:ext cx="240995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s-ES" sz="2400" b="1" dirty="0" smtClean="0"/>
                <a:t> Apalancamiento </a:t>
              </a:r>
              <a:endParaRPr lang="en-US" altLang="es-ES" sz="2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9" name="28 Pentágono"/>
          <p:cNvSpPr/>
          <p:nvPr/>
        </p:nvSpPr>
        <p:spPr>
          <a:xfrm>
            <a:off x="211463" y="1470560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600" b="1" dirty="0" smtClean="0">
                <a:solidFill>
                  <a:schemeClr val="tx1"/>
                </a:solidFill>
              </a:rPr>
              <a:t>Definición: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22" name="1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8363272" cy="113813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6. Apalancamiento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1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61 CuadroTexto"/>
          <p:cNvSpPr txBox="1"/>
          <p:nvPr/>
        </p:nvSpPr>
        <p:spPr>
          <a:xfrm>
            <a:off x="6732240" y="24208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>
                <a:solidFill>
                  <a:srgbClr val="0070C0"/>
                </a:solidFill>
              </a:rPr>
              <a:t>Fórmula:</a:t>
            </a:r>
            <a:endParaRPr lang="es-ES" b="1" i="1" dirty="0">
              <a:solidFill>
                <a:srgbClr val="0070C0"/>
              </a:solidFill>
            </a:endParaRPr>
          </a:p>
        </p:txBody>
      </p:sp>
      <p:grpSp>
        <p:nvGrpSpPr>
          <p:cNvPr id="68" name="67 Grupo"/>
          <p:cNvGrpSpPr/>
          <p:nvPr/>
        </p:nvGrpSpPr>
        <p:grpSpPr>
          <a:xfrm>
            <a:off x="6444208" y="2924944"/>
            <a:ext cx="2196244" cy="728212"/>
            <a:chOff x="2231740" y="3892986"/>
            <a:chExt cx="2196244" cy="728212"/>
          </a:xfrm>
        </p:grpSpPr>
        <p:sp>
          <p:nvSpPr>
            <p:cNvPr id="63" name="62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1) GAO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64" name="63 CuadroTexto"/>
            <p:cNvSpPr txBox="1"/>
            <p:nvPr/>
          </p:nvSpPr>
          <p:spPr>
            <a:xfrm>
              <a:off x="3383868" y="3892986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MC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65" name="64 CuadroTexto"/>
            <p:cNvSpPr txBox="1"/>
            <p:nvPr/>
          </p:nvSpPr>
          <p:spPr>
            <a:xfrm>
              <a:off x="3383868" y="4221088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UAII</a:t>
              </a:r>
            </a:p>
          </p:txBody>
        </p:sp>
        <p:cxnSp>
          <p:nvCxnSpPr>
            <p:cNvPr id="67" name="66 Conector recto"/>
            <p:cNvCxnSpPr/>
            <p:nvPr/>
          </p:nvCxnSpPr>
          <p:spPr>
            <a:xfrm>
              <a:off x="3383868" y="4205119"/>
              <a:ext cx="10441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2" name="71 Grupo"/>
          <p:cNvGrpSpPr/>
          <p:nvPr/>
        </p:nvGrpSpPr>
        <p:grpSpPr>
          <a:xfrm>
            <a:off x="1979712" y="3861048"/>
            <a:ext cx="3816424" cy="1754326"/>
            <a:chOff x="4644008" y="3328825"/>
            <a:chExt cx="3816424" cy="1754326"/>
          </a:xfrm>
        </p:grpSpPr>
        <p:sp>
          <p:nvSpPr>
            <p:cNvPr id="69" name="68 CuadroTexto"/>
            <p:cNvSpPr txBox="1"/>
            <p:nvPr/>
          </p:nvSpPr>
          <p:spPr>
            <a:xfrm>
              <a:off x="5292080" y="3328825"/>
              <a:ext cx="316835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i="1" dirty="0" smtClean="0">
                  <a:solidFill>
                    <a:srgbClr val="0070C0"/>
                  </a:solidFill>
                </a:rPr>
                <a:t>Dónde:</a:t>
              </a:r>
              <a:endParaRPr lang="es-ES" b="1" i="1" dirty="0">
                <a:solidFill>
                  <a:srgbClr val="0070C0"/>
                </a:solidFill>
              </a:endParaRPr>
            </a:p>
            <a:p>
              <a:r>
                <a:rPr lang="es-ES" dirty="0" smtClean="0"/>
                <a:t>Margen de contribución</a:t>
              </a:r>
            </a:p>
            <a:p>
              <a:r>
                <a:rPr lang="es-ES" dirty="0" smtClean="0"/>
                <a:t>Utilidad antes de 	Impuestos e Intereses </a:t>
              </a:r>
              <a:r>
                <a:rPr lang="es-ES" b="1" dirty="0" smtClean="0"/>
                <a:t> </a:t>
              </a:r>
            </a:p>
            <a:p>
              <a:r>
                <a:rPr lang="es-ES" dirty="0" smtClean="0"/>
                <a:t>Grado de Apalancamiento Operativo </a:t>
              </a:r>
              <a:endParaRPr lang="es-ES" b="1" i="1" dirty="0"/>
            </a:p>
          </p:txBody>
        </p:sp>
        <p:sp>
          <p:nvSpPr>
            <p:cNvPr id="70" name="69 CuadroTexto"/>
            <p:cNvSpPr txBox="1"/>
            <p:nvPr/>
          </p:nvSpPr>
          <p:spPr>
            <a:xfrm>
              <a:off x="4644008" y="3621573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i="1" dirty="0" smtClean="0"/>
                <a:t>MC   =</a:t>
              </a:r>
            </a:p>
            <a:p>
              <a:r>
                <a:rPr lang="es-ES" b="1" dirty="0" smtClean="0"/>
                <a:t>UAII =</a:t>
              </a:r>
            </a:p>
            <a:p>
              <a:endParaRPr lang="es-ES" b="1" i="1" dirty="0"/>
            </a:p>
            <a:p>
              <a:r>
                <a:rPr lang="es-ES" b="1" i="1" dirty="0" smtClean="0"/>
                <a:t>GAO </a:t>
              </a:r>
              <a:r>
                <a:rPr lang="es-ES" b="1" dirty="0" smtClean="0"/>
                <a:t>=</a:t>
              </a:r>
              <a:r>
                <a:rPr lang="es-ES" b="1" i="1" dirty="0" smtClean="0"/>
                <a:t> </a:t>
              </a:r>
              <a:endParaRPr lang="es-ES" dirty="0"/>
            </a:p>
          </p:txBody>
        </p:sp>
      </p:grpSp>
      <p:grpSp>
        <p:nvGrpSpPr>
          <p:cNvPr id="73" name="72 Grupo"/>
          <p:cNvGrpSpPr/>
          <p:nvPr/>
        </p:nvGrpSpPr>
        <p:grpSpPr>
          <a:xfrm>
            <a:off x="6084168" y="3645024"/>
            <a:ext cx="2466274" cy="600165"/>
            <a:chOff x="2231740" y="3805009"/>
            <a:chExt cx="2466274" cy="600165"/>
          </a:xfrm>
        </p:grpSpPr>
        <p:sp>
          <p:nvSpPr>
            <p:cNvPr id="74" name="73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) GAO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5" name="74 CuadroTexto"/>
            <p:cNvSpPr txBox="1"/>
            <p:nvPr/>
          </p:nvSpPr>
          <p:spPr>
            <a:xfrm>
              <a:off x="3689902" y="380500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%</a:t>
              </a:r>
              <a:r>
                <a:rPr lang="es-ES" sz="2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UAII</a:t>
              </a:r>
              <a:endParaRPr lang="es-ES" sz="2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77" name="76 Conector recto"/>
            <p:cNvCxnSpPr/>
            <p:nvPr/>
          </p:nvCxnSpPr>
          <p:spPr>
            <a:xfrm>
              <a:off x="3383868" y="4205119"/>
              <a:ext cx="1242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8" name="77 Triángulo isósceles"/>
          <p:cNvSpPr/>
          <p:nvPr/>
        </p:nvSpPr>
        <p:spPr>
          <a:xfrm>
            <a:off x="7308304" y="3789040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79 Triángulo isósceles"/>
          <p:cNvSpPr/>
          <p:nvPr/>
        </p:nvSpPr>
        <p:spPr>
          <a:xfrm>
            <a:off x="7308304" y="4221088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80 CuadroTexto"/>
          <p:cNvSpPr txBox="1"/>
          <p:nvPr/>
        </p:nvSpPr>
        <p:spPr>
          <a:xfrm>
            <a:off x="7524328" y="407707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Vta.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3" name="82 CuadroTexto"/>
          <p:cNvSpPr txBox="1"/>
          <p:nvPr/>
        </p:nvSpPr>
        <p:spPr>
          <a:xfrm>
            <a:off x="3059832" y="566124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Variación porcentual</a:t>
            </a:r>
            <a:endParaRPr lang="es-ES" b="1" i="1" dirty="0"/>
          </a:p>
        </p:txBody>
      </p:sp>
      <p:sp>
        <p:nvSpPr>
          <p:cNvPr id="85" name="84 Triángulo isósceles"/>
          <p:cNvSpPr/>
          <p:nvPr/>
        </p:nvSpPr>
        <p:spPr>
          <a:xfrm>
            <a:off x="2339752" y="5805264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85 CuadroTexto"/>
          <p:cNvSpPr txBox="1"/>
          <p:nvPr/>
        </p:nvSpPr>
        <p:spPr>
          <a:xfrm>
            <a:off x="2267744" y="558924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0" name="29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p:graphicFrame>
        <p:nvGraphicFramePr>
          <p:cNvPr id="32" name="31 Diagrama"/>
          <p:cNvGraphicFramePr/>
          <p:nvPr/>
        </p:nvGraphicFramePr>
        <p:xfrm>
          <a:off x="-1836712" y="476672"/>
          <a:ext cx="882047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32 Pentágono"/>
          <p:cNvSpPr/>
          <p:nvPr/>
        </p:nvSpPr>
        <p:spPr>
          <a:xfrm>
            <a:off x="6660232" y="764704"/>
            <a:ext cx="248376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MX" sz="1600" b="1" dirty="0" smtClean="0">
                <a:solidFill>
                  <a:schemeClr val="tx1"/>
                </a:solidFill>
              </a:rPr>
              <a:t>Definición y Formulas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03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Graphic spid="32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79512" y="1268760"/>
            <a:ext cx="5384901" cy="92333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La empresa Beta, S.A. decide implementara una maquinaria que reducirá sus costos variables, pero aumentará sus costos fijos.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95536" y="2276872"/>
            <a:ext cx="4968551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DATOS:</a:t>
            </a:r>
          </a:p>
          <a:p>
            <a:r>
              <a:rPr lang="es-ES" dirty="0" smtClean="0"/>
              <a:t>Capacidad de producción y ventas.</a:t>
            </a:r>
          </a:p>
          <a:p>
            <a:r>
              <a:rPr lang="es-ES" dirty="0" smtClean="0"/>
              <a:t>Precio de venta por unidad</a:t>
            </a:r>
          </a:p>
          <a:p>
            <a:r>
              <a:rPr lang="es-ES" dirty="0" smtClean="0"/>
              <a:t>Costo variable unitario</a:t>
            </a:r>
          </a:p>
          <a:p>
            <a:r>
              <a:rPr lang="es-ES" dirty="0" smtClean="0"/>
              <a:t>Costo y gastos fijo de operación</a:t>
            </a:r>
          </a:p>
          <a:p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3131840" y="2564904"/>
            <a:ext cx="18722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$       10,000</a:t>
            </a:r>
          </a:p>
          <a:p>
            <a:pPr algn="r"/>
            <a:r>
              <a:rPr lang="es-ES" dirty="0" smtClean="0"/>
              <a:t>500</a:t>
            </a:r>
          </a:p>
          <a:p>
            <a:pPr algn="r"/>
            <a:r>
              <a:rPr lang="es-ES" dirty="0" smtClean="0"/>
              <a:t>300</a:t>
            </a:r>
          </a:p>
          <a:p>
            <a:pPr algn="r"/>
            <a:r>
              <a:rPr lang="es-ES" dirty="0" smtClean="0"/>
              <a:t>60,000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1907704" y="4437112"/>
            <a:ext cx="4189248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Estado de Resultados</a:t>
            </a:r>
          </a:p>
          <a:p>
            <a:r>
              <a:rPr lang="es-ES" dirty="0" smtClean="0"/>
              <a:t>Ventas  </a:t>
            </a:r>
          </a:p>
          <a:p>
            <a:r>
              <a:rPr lang="es-ES" dirty="0" smtClean="0"/>
              <a:t>Costo de ventas</a:t>
            </a:r>
          </a:p>
          <a:p>
            <a:r>
              <a:rPr lang="es-ES" dirty="0" smtClean="0"/>
              <a:t>Margen de contribución</a:t>
            </a:r>
          </a:p>
          <a:p>
            <a:r>
              <a:rPr lang="es-ES" dirty="0" smtClean="0"/>
              <a:t>Costos y gtos. fijos de operación</a:t>
            </a:r>
          </a:p>
          <a:p>
            <a:r>
              <a:rPr lang="es-ES" dirty="0" smtClean="0"/>
              <a:t>Utilidad operacional UAII</a:t>
            </a:r>
          </a:p>
          <a:p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5076056" y="4725144"/>
            <a:ext cx="11521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5,000,000</a:t>
            </a:r>
          </a:p>
          <a:p>
            <a:r>
              <a:rPr lang="es-ES" u="sng" dirty="0" smtClean="0"/>
              <a:t>3,000,000</a:t>
            </a:r>
          </a:p>
          <a:p>
            <a:r>
              <a:rPr lang="es-ES" dirty="0" smtClean="0"/>
              <a:t>2,000,000</a:t>
            </a:r>
          </a:p>
          <a:p>
            <a:r>
              <a:rPr lang="es-ES" u="sng" dirty="0" smtClean="0"/>
              <a:t>      60,000</a:t>
            </a:r>
          </a:p>
          <a:p>
            <a:r>
              <a:rPr lang="es-ES" dirty="0" smtClean="0"/>
              <a:t>1,940,000</a:t>
            </a:r>
            <a:endParaRPr lang="es-ES" dirty="0"/>
          </a:p>
        </p:txBody>
      </p:sp>
      <p:sp>
        <p:nvSpPr>
          <p:cNvPr id="17" name="16 Pentágono"/>
          <p:cNvSpPr/>
          <p:nvPr/>
        </p:nvSpPr>
        <p:spPr>
          <a:xfrm>
            <a:off x="0" y="0"/>
            <a:ext cx="9144000" cy="620688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p:sp>
        <p:nvSpPr>
          <p:cNvPr id="19" name="18 Pentágono"/>
          <p:cNvSpPr/>
          <p:nvPr/>
        </p:nvSpPr>
        <p:spPr>
          <a:xfrm>
            <a:off x="7020272" y="620688"/>
            <a:ext cx="212372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600" b="1" dirty="0" smtClean="0">
                <a:solidFill>
                  <a:schemeClr val="tx1"/>
                </a:solidFill>
              </a:rPr>
              <a:t>Caso practico: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2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/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5142943" y="1469173"/>
                <a:ext cx="760143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1" i="1" smtClean="0">
                              <a:latin typeface="Cambria Math"/>
                            </a:rPr>
                            <m:t>𝑴𝑪</m:t>
                          </m:r>
                        </m:num>
                        <m:den>
                          <m:r>
                            <a:rPr lang="es-ES" b="1" i="1" smtClean="0">
                              <a:latin typeface="Cambria Math"/>
                            </a:rPr>
                            <m:t>𝑼𝑨𝑰𝑰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2943" y="1469173"/>
                <a:ext cx="760143" cy="61279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CuadroTexto"/>
          <p:cNvSpPr txBox="1"/>
          <p:nvPr/>
        </p:nvSpPr>
        <p:spPr>
          <a:xfrm>
            <a:off x="3851920" y="162880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CuadroTexto"/>
              <p:cNvSpPr txBox="1"/>
              <p:nvPr/>
            </p:nvSpPr>
            <p:spPr>
              <a:xfrm>
                <a:off x="5196866" y="2260638"/>
                <a:ext cx="1231427" cy="6420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2,000,000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1,940,000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6866" y="2260638"/>
                <a:ext cx="1231427" cy="64203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9 CuadroTexto"/>
          <p:cNvSpPr txBox="1"/>
          <p:nvPr/>
        </p:nvSpPr>
        <p:spPr>
          <a:xfrm>
            <a:off x="3865342" y="238160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838593" y="320864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196865" y="3208646"/>
            <a:ext cx="907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1.0309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887416" y="3717032"/>
            <a:ext cx="525658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Interpretación: </a:t>
            </a:r>
            <a:endParaRPr lang="es-ES" dirty="0" smtClean="0">
              <a:solidFill>
                <a:srgbClr val="0070C0"/>
              </a:solidFill>
            </a:endParaRPr>
          </a:p>
          <a:p>
            <a:pPr algn="just"/>
            <a:r>
              <a:rPr lang="es-ES" dirty="0" smtClean="0"/>
              <a:t>Por cada punto en el margen de contribución a partir de 10,000 unidades de producción, la utilidad antes de impuestos e intereses se incrementará en 1.0309,</a:t>
            </a:r>
            <a:endParaRPr lang="es-ES" dirty="0"/>
          </a:p>
        </p:txBody>
      </p:sp>
      <p:sp>
        <p:nvSpPr>
          <p:cNvPr id="21" name="20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p:sp>
        <p:nvSpPr>
          <p:cNvPr id="23" name="22 Pentágono"/>
          <p:cNvSpPr/>
          <p:nvPr/>
        </p:nvSpPr>
        <p:spPr>
          <a:xfrm>
            <a:off x="6588224" y="692696"/>
            <a:ext cx="2555776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600" b="1" dirty="0" smtClean="0">
                <a:solidFill>
                  <a:schemeClr val="tx1"/>
                </a:solidFill>
              </a:rPr>
              <a:t>Aplicación de la Formula:</a:t>
            </a:r>
            <a:endParaRPr lang="es-MX" sz="1600" b="1" dirty="0">
              <a:solidFill>
                <a:schemeClr val="tx1"/>
              </a:solidFill>
            </a:endParaRPr>
          </a:p>
        </p:txBody>
      </p:sp>
      <p:pic>
        <p:nvPicPr>
          <p:cNvPr id="73730" name="Picture 2" descr="https://tse1.mm.bing.net/th?&amp;id=OIP.M949c38277a7c4cd499879157a246f47bH0&amp;w=173&amp;h=211&amp;c=0&amp;pid=1.9&amp;rs=0&amp;p=0&amp;r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710" y="1885197"/>
            <a:ext cx="2448272" cy="29860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0536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Pentágono"/>
          <p:cNvSpPr/>
          <p:nvPr/>
        </p:nvSpPr>
        <p:spPr>
          <a:xfrm>
            <a:off x="0" y="0"/>
            <a:ext cx="9144000" cy="692696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p:sp>
        <p:nvSpPr>
          <p:cNvPr id="15" name="14 Pentágono"/>
          <p:cNvSpPr/>
          <p:nvPr/>
        </p:nvSpPr>
        <p:spPr>
          <a:xfrm>
            <a:off x="5652120" y="692696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600" b="1" dirty="0" smtClean="0">
                <a:solidFill>
                  <a:schemeClr val="tx1"/>
                </a:solidFill>
              </a:rPr>
              <a:t>Elaborando el Estado de Resultados:</a:t>
            </a:r>
            <a:endParaRPr lang="es-MX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16 Diagrama"/>
          <p:cNvGraphicFramePr/>
          <p:nvPr/>
        </p:nvGraphicFramePr>
        <p:xfrm>
          <a:off x="251520" y="836712"/>
          <a:ext cx="849694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308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Graphic spid="17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620017"/>
              </p:ext>
            </p:extLst>
          </p:nvPr>
        </p:nvGraphicFramePr>
        <p:xfrm>
          <a:off x="1187624" y="2708920"/>
          <a:ext cx="6595896" cy="30124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384095"/>
                <a:gridCol w="1402433"/>
                <a:gridCol w="1324520"/>
                <a:gridCol w="1484848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ESTADO DE RESULTADOS PRONÓSTICADO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Disminución</a:t>
                      </a:r>
                      <a:r>
                        <a:rPr lang="es-ES" sz="1600" baseline="0" dirty="0" smtClean="0"/>
                        <a:t> del 15%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Pronóstico inicial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Aumento del 15%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Ventas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$ 4´250,000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$ 5´000,000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$ 5´750,000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Costo de ventas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2´550,000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3´000,000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3´450,000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Margen de Contribución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1´700,000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2´000,000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2´300,000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Costos y gtos. Fijos</a:t>
                      </a:r>
                      <a:r>
                        <a:rPr lang="es-ES" sz="1600" baseline="0" dirty="0" smtClean="0"/>
                        <a:t> operacionales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60,000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Utilidad Operacional</a:t>
                      </a:r>
                      <a:r>
                        <a:rPr lang="es-ES" sz="1600" baseline="0" dirty="0" smtClean="0"/>
                        <a:t> UAII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1´640,000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1´940,000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2´240,000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511660" y="1700808"/>
            <a:ext cx="612068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Elaborar el Estado de Resultados que identifique la nueva utilidad </a:t>
            </a:r>
            <a:r>
              <a:rPr lang="es-ES" b="1" dirty="0" smtClean="0">
                <a:solidFill>
                  <a:srgbClr val="FF0000"/>
                </a:solidFill>
              </a:rPr>
              <a:t>UAII </a:t>
            </a:r>
            <a:r>
              <a:rPr lang="es-ES" dirty="0" smtClean="0"/>
              <a:t>del 15%.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3" name="12 Pentágono"/>
          <p:cNvSpPr/>
          <p:nvPr/>
        </p:nvSpPr>
        <p:spPr>
          <a:xfrm>
            <a:off x="0" y="0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p:sp>
        <p:nvSpPr>
          <p:cNvPr id="15" name="14 Pentágono"/>
          <p:cNvSpPr/>
          <p:nvPr/>
        </p:nvSpPr>
        <p:spPr>
          <a:xfrm>
            <a:off x="5652120" y="648072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600" b="1" dirty="0" smtClean="0">
                <a:solidFill>
                  <a:schemeClr val="tx1"/>
                </a:solidFill>
              </a:rPr>
              <a:t>Elaborando el Estado de Resultados: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60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gray">
          <a:xfrm>
            <a:off x="2766830" y="1580616"/>
            <a:ext cx="2741741" cy="67243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es-ES" sz="2000" b="1" dirty="0" smtClean="0"/>
              <a:t>Aplicando la fórmula</a:t>
            </a:r>
          </a:p>
          <a:p>
            <a:pPr algn="ctr" eaLnBrk="0" hangingPunct="0"/>
            <a:r>
              <a:rPr lang="en-US" altLang="es-ES" sz="2000" b="1" dirty="0" smtClean="0"/>
              <a:t>Aumento</a:t>
            </a:r>
            <a:endParaRPr lang="en-US" altLang="es-ES" sz="2000" b="1" dirty="0"/>
          </a:p>
        </p:txBody>
      </p:sp>
      <p:grpSp>
        <p:nvGrpSpPr>
          <p:cNvPr id="5" name="4 Grupo"/>
          <p:cNvGrpSpPr/>
          <p:nvPr/>
        </p:nvGrpSpPr>
        <p:grpSpPr>
          <a:xfrm>
            <a:off x="1547664" y="2996952"/>
            <a:ext cx="2466274" cy="600165"/>
            <a:chOff x="2231740" y="3805009"/>
            <a:chExt cx="2466274" cy="600165"/>
          </a:xfrm>
        </p:grpSpPr>
        <p:sp>
          <p:nvSpPr>
            <p:cNvPr id="6" name="5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) GAO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689902" y="380500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%</a:t>
              </a:r>
              <a:r>
                <a:rPr lang="es-ES" sz="2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UAII</a:t>
              </a:r>
              <a:endParaRPr lang="es-ES" sz="2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8" name="7 Conector recto"/>
            <p:cNvCxnSpPr/>
            <p:nvPr/>
          </p:nvCxnSpPr>
          <p:spPr>
            <a:xfrm>
              <a:off x="3383868" y="4205119"/>
              <a:ext cx="1242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8 Triángulo isósceles"/>
          <p:cNvSpPr/>
          <p:nvPr/>
        </p:nvSpPr>
        <p:spPr>
          <a:xfrm>
            <a:off x="2766830" y="3181226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9 Triángulo isósceles"/>
          <p:cNvSpPr/>
          <p:nvPr/>
        </p:nvSpPr>
        <p:spPr>
          <a:xfrm>
            <a:off x="2766830" y="3442445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933818" y="325856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Vta.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83245" y="450912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4229962" y="2774494"/>
                <a:ext cx="2880320" cy="112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𝑈𝐴𝐼𝐼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𝑎𝑢𝑚𝑒𝑛𝑡𝑎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𝑉𝐸𝑁𝑇𝐴𝑆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𝑎𝑢𝑚𝑒𝑛𝑡𝑜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ò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962" y="2774494"/>
                <a:ext cx="2880320" cy="112280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14 CuadroTexto"/>
          <p:cNvSpPr txBox="1"/>
          <p:nvPr/>
        </p:nvSpPr>
        <p:spPr>
          <a:xfrm>
            <a:off x="4013938" y="3135843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22 Pentágono"/>
          <p:cNvSpPr/>
          <p:nvPr/>
        </p:nvSpPr>
        <p:spPr>
          <a:xfrm>
            <a:off x="0" y="-3560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2306445" y="4137352"/>
                <a:ext cx="2370867" cy="1143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2´240,000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1´940,000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5´750,000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5´000,000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6445" y="4137352"/>
                <a:ext cx="2370867" cy="11436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CuadroTexto"/>
              <p:cNvSpPr txBox="1"/>
              <p:nvPr/>
            </p:nvSpPr>
            <p:spPr>
              <a:xfrm>
                <a:off x="4439999" y="4399988"/>
                <a:ext cx="1164101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0.1546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0.1500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999" y="4399988"/>
                <a:ext cx="1164101" cy="6183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5547362" y="4524509"/>
                <a:ext cx="1164101" cy="36933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=1.0306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7362" y="4524509"/>
                <a:ext cx="116410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27 CuadroTexto"/>
          <p:cNvSpPr txBox="1"/>
          <p:nvPr/>
        </p:nvSpPr>
        <p:spPr>
          <a:xfrm>
            <a:off x="3887416" y="5301208"/>
            <a:ext cx="5256584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Interpretación: </a:t>
            </a:r>
            <a:endParaRPr lang="es-ES" dirty="0" smtClean="0">
              <a:solidFill>
                <a:srgbClr val="0070C0"/>
              </a:solidFill>
            </a:endParaRPr>
          </a:p>
          <a:p>
            <a:pPr algn="just"/>
            <a:r>
              <a:rPr lang="es-ES" dirty="0" smtClean="0"/>
              <a:t>Por cada punto de incremento en ventas, a </a:t>
            </a:r>
            <a:r>
              <a:rPr lang="es-ES" dirty="0"/>
              <a:t>partir de 10,000 unidades de </a:t>
            </a:r>
            <a:r>
              <a:rPr lang="es-ES" dirty="0" smtClean="0"/>
              <a:t>producción unidades de producción, la utilidad antes de impuestos e intereses se incrementará en 1.0306.</a:t>
            </a:r>
            <a:endParaRPr lang="es-ES" dirty="0"/>
          </a:p>
        </p:txBody>
      </p:sp>
      <p:sp>
        <p:nvSpPr>
          <p:cNvPr id="26" name="25 Pentágono"/>
          <p:cNvSpPr/>
          <p:nvPr/>
        </p:nvSpPr>
        <p:spPr>
          <a:xfrm>
            <a:off x="5670122" y="644512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600" b="1" dirty="0" smtClean="0">
                <a:solidFill>
                  <a:schemeClr val="tx1"/>
                </a:solidFill>
              </a:rPr>
              <a:t>Aplicación de la Fórmula de Aumento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39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gray">
          <a:xfrm>
            <a:off x="1913101" y="744737"/>
            <a:ext cx="2581494" cy="85362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es-ES" sz="2000" b="1" dirty="0" smtClean="0"/>
              <a:t>Aplicando la fórmula</a:t>
            </a:r>
          </a:p>
          <a:p>
            <a:pPr algn="ctr" eaLnBrk="0" hangingPunct="0"/>
            <a:r>
              <a:rPr lang="en-US" altLang="es-ES" sz="2000" b="1" dirty="0" err="1" smtClean="0"/>
              <a:t>Disminución</a:t>
            </a:r>
            <a:endParaRPr lang="en-US" altLang="es-ES" sz="2000" b="1" dirty="0"/>
          </a:p>
        </p:txBody>
      </p:sp>
      <p:grpSp>
        <p:nvGrpSpPr>
          <p:cNvPr id="5" name="4 Grupo"/>
          <p:cNvGrpSpPr/>
          <p:nvPr/>
        </p:nvGrpSpPr>
        <p:grpSpPr>
          <a:xfrm>
            <a:off x="1403648" y="2489556"/>
            <a:ext cx="2466274" cy="600165"/>
            <a:chOff x="2231740" y="3805009"/>
            <a:chExt cx="2466274" cy="600165"/>
          </a:xfrm>
        </p:grpSpPr>
        <p:sp>
          <p:nvSpPr>
            <p:cNvPr id="6" name="5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) GAO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689902" y="380500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%</a:t>
              </a:r>
              <a:r>
                <a:rPr lang="es-ES" sz="2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UAII</a:t>
              </a:r>
              <a:endParaRPr lang="es-ES" sz="2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8" name="7 Conector recto"/>
            <p:cNvCxnSpPr/>
            <p:nvPr/>
          </p:nvCxnSpPr>
          <p:spPr>
            <a:xfrm>
              <a:off x="3383868" y="4205119"/>
              <a:ext cx="1242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8 Triángulo isósceles"/>
          <p:cNvSpPr/>
          <p:nvPr/>
        </p:nvSpPr>
        <p:spPr>
          <a:xfrm>
            <a:off x="2585965" y="2673830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Triángulo isósceles"/>
          <p:cNvSpPr/>
          <p:nvPr/>
        </p:nvSpPr>
        <p:spPr>
          <a:xfrm>
            <a:off x="2585965" y="2935440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2800755" y="275116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Vta.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187624" y="4221913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CuadroTexto"/>
              <p:cNvSpPr txBox="1"/>
              <p:nvPr/>
            </p:nvSpPr>
            <p:spPr>
              <a:xfrm>
                <a:off x="4211960" y="2296082"/>
                <a:ext cx="2880320" cy="1147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𝑈𝐴𝐼𝐼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𝑑𝑖𝑠𝑚𝑖𝑛𝑢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´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𝑐𝑖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𝑉𝐸𝑁𝑇𝐴𝑆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𝑑𝑖𝑠𝑚𝑖𝑛𝑢𝑐𝑖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ò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3" name="1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296082"/>
                <a:ext cx="2880320" cy="1147494"/>
              </a:xfrm>
              <a:prstGeom prst="rect">
                <a:avLst/>
              </a:prstGeom>
              <a:blipFill rotWithShape="1">
                <a:blip r:embed="rId2"/>
                <a:stretch>
                  <a:fillRect r="-42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13 CuadroTexto"/>
          <p:cNvSpPr txBox="1"/>
          <p:nvPr/>
        </p:nvSpPr>
        <p:spPr>
          <a:xfrm>
            <a:off x="3851920" y="266977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2" name="21 Pentágono"/>
          <p:cNvSpPr/>
          <p:nvPr/>
        </p:nvSpPr>
        <p:spPr>
          <a:xfrm>
            <a:off x="0" y="-1"/>
            <a:ext cx="9144000" cy="735109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23 CuadroTexto"/>
              <p:cNvSpPr txBox="1"/>
              <p:nvPr/>
            </p:nvSpPr>
            <p:spPr>
              <a:xfrm>
                <a:off x="2339752" y="3850145"/>
                <a:ext cx="2370867" cy="1143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1´640,000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1´940,000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4´250,000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5´000,000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4" name="2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3850145"/>
                <a:ext cx="2370867" cy="11436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4494595" y="4112781"/>
                <a:ext cx="1337226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−0.1546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−0.1500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4595" y="4112781"/>
                <a:ext cx="1337226" cy="6183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25 CuadroTexto"/>
              <p:cNvSpPr txBox="1"/>
              <p:nvPr/>
            </p:nvSpPr>
            <p:spPr>
              <a:xfrm>
                <a:off x="5764112" y="4252691"/>
                <a:ext cx="1164101" cy="36933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=1.0306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6" name="2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4112" y="4252691"/>
                <a:ext cx="116410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26 CuadroTexto"/>
          <p:cNvSpPr txBox="1"/>
          <p:nvPr/>
        </p:nvSpPr>
        <p:spPr>
          <a:xfrm>
            <a:off x="3851920" y="5301208"/>
            <a:ext cx="5256584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Interpretación: </a:t>
            </a:r>
            <a:endParaRPr lang="es-ES" dirty="0" smtClean="0">
              <a:solidFill>
                <a:srgbClr val="0070C0"/>
              </a:solidFill>
            </a:endParaRPr>
          </a:p>
          <a:p>
            <a:pPr algn="just"/>
            <a:r>
              <a:rPr lang="es-ES" dirty="0" smtClean="0"/>
              <a:t>Por cada punto de disminución en ventas, a </a:t>
            </a:r>
            <a:r>
              <a:rPr lang="es-ES" dirty="0"/>
              <a:t>partir de 10,000 unidades de </a:t>
            </a:r>
            <a:r>
              <a:rPr lang="es-ES" dirty="0" smtClean="0"/>
              <a:t>producción unidades de producción, la utilidad antes de impuestos e intereses disminuirá en 1.036.</a:t>
            </a:r>
            <a:endParaRPr lang="es-ES" dirty="0"/>
          </a:p>
        </p:txBody>
      </p:sp>
      <p:sp>
        <p:nvSpPr>
          <p:cNvPr id="28" name="27 Pentágono"/>
          <p:cNvSpPr/>
          <p:nvPr/>
        </p:nvSpPr>
        <p:spPr>
          <a:xfrm>
            <a:off x="5652120" y="692696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Formula de Disminución: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0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59 CuadroTexto"/>
          <p:cNvSpPr txBox="1"/>
          <p:nvPr/>
        </p:nvSpPr>
        <p:spPr>
          <a:xfrm>
            <a:off x="626739" y="1189313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Apalancamiento Financiero</a:t>
            </a:r>
            <a:endParaRPr lang="es-ES" sz="2000" b="1" dirty="0"/>
          </a:p>
        </p:txBody>
      </p:sp>
      <p:sp>
        <p:nvSpPr>
          <p:cNvPr id="61" name="60 CuadroTexto"/>
          <p:cNvSpPr txBox="1"/>
          <p:nvPr/>
        </p:nvSpPr>
        <p:spPr>
          <a:xfrm>
            <a:off x="1910214" y="1743667"/>
            <a:ext cx="532859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Es el uso de la deuda con terceros que en este caso la empresa en vez de utilizar los recursos propios, accede a capitales externos para aumentar la producción con el fin alcanzar una mayor rentabilidad.</a:t>
            </a:r>
            <a:endParaRPr lang="es-ES" dirty="0"/>
          </a:p>
        </p:txBody>
      </p:sp>
      <p:sp>
        <p:nvSpPr>
          <p:cNvPr id="62" name="61 CuadroTexto"/>
          <p:cNvSpPr txBox="1"/>
          <p:nvPr/>
        </p:nvSpPr>
        <p:spPr>
          <a:xfrm>
            <a:off x="683568" y="314415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>
                <a:solidFill>
                  <a:srgbClr val="0070C0"/>
                </a:solidFill>
              </a:rPr>
              <a:t>Fórmula:</a:t>
            </a:r>
            <a:endParaRPr lang="es-ES" b="1" i="1" dirty="0">
              <a:solidFill>
                <a:srgbClr val="0070C0"/>
              </a:solidFill>
            </a:endParaRPr>
          </a:p>
        </p:txBody>
      </p:sp>
      <p:grpSp>
        <p:nvGrpSpPr>
          <p:cNvPr id="68" name="67 Grupo"/>
          <p:cNvGrpSpPr/>
          <p:nvPr/>
        </p:nvGrpSpPr>
        <p:grpSpPr>
          <a:xfrm>
            <a:off x="626739" y="3692931"/>
            <a:ext cx="2196244" cy="728212"/>
            <a:chOff x="2231740" y="3892986"/>
            <a:chExt cx="2196244" cy="728212"/>
          </a:xfrm>
        </p:grpSpPr>
        <p:sp>
          <p:nvSpPr>
            <p:cNvPr id="63" name="62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1) GAF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64" name="63 CuadroTexto"/>
            <p:cNvSpPr txBox="1"/>
            <p:nvPr/>
          </p:nvSpPr>
          <p:spPr>
            <a:xfrm>
              <a:off x="3383868" y="3892986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UAII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65" name="64 CuadroTexto"/>
            <p:cNvSpPr txBox="1"/>
            <p:nvPr/>
          </p:nvSpPr>
          <p:spPr>
            <a:xfrm>
              <a:off x="3383868" y="4221088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UAI</a:t>
              </a:r>
            </a:p>
          </p:txBody>
        </p:sp>
        <p:cxnSp>
          <p:nvCxnSpPr>
            <p:cNvPr id="67" name="66 Conector recto"/>
            <p:cNvCxnSpPr/>
            <p:nvPr/>
          </p:nvCxnSpPr>
          <p:spPr>
            <a:xfrm>
              <a:off x="3383868" y="4205119"/>
              <a:ext cx="10441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2" name="71 Grupo"/>
          <p:cNvGrpSpPr/>
          <p:nvPr/>
        </p:nvGrpSpPr>
        <p:grpSpPr>
          <a:xfrm>
            <a:off x="3275856" y="3274494"/>
            <a:ext cx="3816424" cy="1493077"/>
            <a:chOff x="4644008" y="3328825"/>
            <a:chExt cx="3816424" cy="1493077"/>
          </a:xfrm>
        </p:grpSpPr>
        <p:sp>
          <p:nvSpPr>
            <p:cNvPr id="69" name="68 CuadroTexto"/>
            <p:cNvSpPr txBox="1"/>
            <p:nvPr/>
          </p:nvSpPr>
          <p:spPr>
            <a:xfrm>
              <a:off x="5292080" y="3328825"/>
              <a:ext cx="3168352" cy="1477328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ES" b="1" i="1" dirty="0" smtClean="0">
                  <a:solidFill>
                    <a:srgbClr val="0070C0"/>
                  </a:solidFill>
                </a:rPr>
                <a:t>Dónde:</a:t>
              </a:r>
            </a:p>
            <a:p>
              <a:r>
                <a:rPr lang="es-ES" dirty="0" smtClean="0"/>
                <a:t>Grado de Apalancamiento Financiero</a:t>
              </a:r>
            </a:p>
            <a:p>
              <a:r>
                <a:rPr lang="es-ES" dirty="0" smtClean="0"/>
                <a:t>Utilidad antes de Impuestos </a:t>
              </a:r>
            </a:p>
            <a:p>
              <a:r>
                <a:rPr lang="es-ES" dirty="0" smtClean="0"/>
                <a:t>Utilidad por acción</a:t>
              </a:r>
            </a:p>
          </p:txBody>
        </p:sp>
        <p:sp>
          <p:nvSpPr>
            <p:cNvPr id="70" name="69 CuadroTexto"/>
            <p:cNvSpPr txBox="1"/>
            <p:nvPr/>
          </p:nvSpPr>
          <p:spPr>
            <a:xfrm>
              <a:off x="4644008" y="3621573"/>
              <a:ext cx="8640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/>
                <a:t>GAF </a:t>
              </a:r>
              <a:r>
                <a:rPr lang="es-ES" b="1" i="1" dirty="0" smtClean="0"/>
                <a:t>=</a:t>
              </a:r>
            </a:p>
            <a:p>
              <a:endParaRPr lang="es-ES" b="1" i="1" dirty="0" smtClean="0"/>
            </a:p>
            <a:p>
              <a:r>
                <a:rPr lang="es-ES" b="1" dirty="0" smtClean="0"/>
                <a:t>UAI  =</a:t>
              </a:r>
              <a:endParaRPr lang="es-ES" b="1" i="1" dirty="0"/>
            </a:p>
            <a:p>
              <a:r>
                <a:rPr lang="es-ES" b="1" dirty="0" smtClean="0"/>
                <a:t>UPA</a:t>
              </a:r>
              <a:r>
                <a:rPr lang="es-ES" b="1" i="1" dirty="0" smtClean="0"/>
                <a:t> </a:t>
              </a:r>
              <a:r>
                <a:rPr lang="es-ES" b="1" dirty="0" smtClean="0"/>
                <a:t>=</a:t>
              </a:r>
              <a:r>
                <a:rPr lang="es-ES" b="1" i="1" dirty="0" smtClean="0"/>
                <a:t> </a:t>
              </a:r>
              <a:endParaRPr lang="es-ES" dirty="0"/>
            </a:p>
          </p:txBody>
        </p:sp>
      </p:grpSp>
      <p:grpSp>
        <p:nvGrpSpPr>
          <p:cNvPr id="73" name="72 Grupo"/>
          <p:cNvGrpSpPr/>
          <p:nvPr/>
        </p:nvGrpSpPr>
        <p:grpSpPr>
          <a:xfrm>
            <a:off x="643735" y="4614529"/>
            <a:ext cx="2466274" cy="600165"/>
            <a:chOff x="2231740" y="3805009"/>
            <a:chExt cx="2466274" cy="600165"/>
          </a:xfrm>
        </p:grpSpPr>
        <p:sp>
          <p:nvSpPr>
            <p:cNvPr id="74" name="73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) GAF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5" name="74 CuadroTexto"/>
            <p:cNvSpPr txBox="1"/>
            <p:nvPr/>
          </p:nvSpPr>
          <p:spPr>
            <a:xfrm>
              <a:off x="3689902" y="380500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%</a:t>
              </a:r>
              <a:r>
                <a:rPr lang="es-ES" sz="2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UPA</a:t>
              </a:r>
              <a:endParaRPr lang="es-ES" sz="2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77" name="76 Conector recto"/>
            <p:cNvCxnSpPr/>
            <p:nvPr/>
          </p:nvCxnSpPr>
          <p:spPr>
            <a:xfrm>
              <a:off x="3383868" y="4205119"/>
              <a:ext cx="1242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8" name="77 Triángulo isósceles"/>
          <p:cNvSpPr/>
          <p:nvPr/>
        </p:nvSpPr>
        <p:spPr>
          <a:xfrm>
            <a:off x="1857535" y="4821902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79 Triángulo isósceles"/>
          <p:cNvSpPr/>
          <p:nvPr/>
        </p:nvSpPr>
        <p:spPr>
          <a:xfrm>
            <a:off x="1875055" y="5147537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80 CuadroTexto"/>
          <p:cNvSpPr txBox="1"/>
          <p:nvPr/>
        </p:nvSpPr>
        <p:spPr>
          <a:xfrm>
            <a:off x="2066738" y="5014639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UAII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3" name="82 CuadroTexto"/>
          <p:cNvSpPr txBox="1"/>
          <p:nvPr/>
        </p:nvSpPr>
        <p:spPr>
          <a:xfrm>
            <a:off x="3677749" y="585562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Variación porcentual</a:t>
            </a:r>
            <a:endParaRPr lang="es-ES" b="1" i="1" dirty="0"/>
          </a:p>
        </p:txBody>
      </p:sp>
      <p:sp>
        <p:nvSpPr>
          <p:cNvPr id="85" name="84 Triángulo isósceles"/>
          <p:cNvSpPr/>
          <p:nvPr/>
        </p:nvSpPr>
        <p:spPr>
          <a:xfrm>
            <a:off x="2893985" y="5941630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85 CuadroTexto"/>
          <p:cNvSpPr txBox="1"/>
          <p:nvPr/>
        </p:nvSpPr>
        <p:spPr>
          <a:xfrm>
            <a:off x="2822983" y="575735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0" name="29 Pentágono"/>
          <p:cNvSpPr/>
          <p:nvPr/>
        </p:nvSpPr>
        <p:spPr>
          <a:xfrm>
            <a:off x="2510" y="0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p:sp>
        <p:nvSpPr>
          <p:cNvPr id="2" name="1 Rectángulo"/>
          <p:cNvSpPr/>
          <p:nvPr/>
        </p:nvSpPr>
        <p:spPr>
          <a:xfrm>
            <a:off x="6583315" y="2978774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Block &amp; </a:t>
            </a:r>
            <a:r>
              <a:rPr lang="es-MX" dirty="0" err="1">
                <a:solidFill>
                  <a:srgbClr val="00B0F0"/>
                </a:solidFill>
              </a:rPr>
              <a:t>Hirt</a:t>
            </a:r>
            <a:r>
              <a:rPr lang="es-MX" dirty="0">
                <a:solidFill>
                  <a:srgbClr val="00B0F0"/>
                </a:solidFill>
              </a:rPr>
              <a:t>. (2001). </a:t>
            </a:r>
          </a:p>
        </p:txBody>
      </p:sp>
      <p:sp>
        <p:nvSpPr>
          <p:cNvPr id="33" name="32 Pentágono"/>
          <p:cNvSpPr/>
          <p:nvPr/>
        </p:nvSpPr>
        <p:spPr>
          <a:xfrm>
            <a:off x="5261925" y="656625"/>
            <a:ext cx="3882075" cy="532688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Definición de apalancamiento financiero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82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Guion Explicativo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80920" cy="4032448"/>
          </a:xfr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00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   En esta unidad de aprendizaje el alumno analizará los estados financieros mediante el cálculo de los estados financieros proforma, punto de equilibrio (operativo y financiero) y el apalancamiento (Operativo, Financiero y Total.) todo esto para la toma de decisiones y optimización de los recursos. 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82916" y="1268760"/>
            <a:ext cx="3541212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i="1" dirty="0" smtClean="0">
                <a:solidFill>
                  <a:srgbClr val="FF0000"/>
                </a:solidFill>
              </a:rPr>
              <a:t>CASO </a:t>
            </a:r>
            <a:r>
              <a:rPr lang="es-ES" sz="2800" b="1" i="1" dirty="0" smtClean="0">
                <a:solidFill>
                  <a:srgbClr val="FF0000"/>
                </a:solidFill>
              </a:rPr>
              <a:t>PRÁCTICO</a:t>
            </a:r>
            <a:r>
              <a:rPr lang="es-ES" sz="2400" b="1" i="1" dirty="0" smtClean="0">
                <a:solidFill>
                  <a:srgbClr val="FF0000"/>
                </a:solidFill>
              </a:rPr>
              <a:t>:</a:t>
            </a:r>
            <a:endParaRPr lang="es-ES" sz="2400" b="1" i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576" y="2060848"/>
            <a:ext cx="7416824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2000" dirty="0" smtClean="0"/>
              <a:t>La empresa Beta, S.A. tiene un endeudamiento del 30% de $ 1´000,000.</a:t>
            </a:r>
            <a:endParaRPr lang="es-ES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55576" y="3140968"/>
            <a:ext cx="7416824" cy="266488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b="1" dirty="0" smtClean="0"/>
              <a:t>DATOS:</a:t>
            </a:r>
          </a:p>
          <a:p>
            <a:r>
              <a:rPr lang="es-ES" dirty="0" smtClean="0"/>
              <a:t>Inversión inicial</a:t>
            </a:r>
          </a:p>
          <a:p>
            <a:r>
              <a:rPr lang="es-ES" dirty="0" smtClean="0"/>
              <a:t>Nivel de endeudamiento</a:t>
            </a:r>
          </a:p>
          <a:p>
            <a:r>
              <a:rPr lang="es-ES" dirty="0" smtClean="0"/>
              <a:t>Monto de la deuda</a:t>
            </a:r>
          </a:p>
          <a:p>
            <a:r>
              <a:rPr lang="es-ES" dirty="0" smtClean="0"/>
              <a:t>Costo de los intereses</a:t>
            </a:r>
          </a:p>
          <a:p>
            <a:r>
              <a:rPr lang="es-ES" dirty="0" smtClean="0"/>
              <a:t>Tasa de impuestos</a:t>
            </a:r>
          </a:p>
          <a:p>
            <a:r>
              <a:rPr lang="es-ES" dirty="0" smtClean="0"/>
              <a:t>Reserva Legal</a:t>
            </a:r>
          </a:p>
          <a:p>
            <a:r>
              <a:rPr lang="es-ES" dirty="0" smtClean="0"/>
              <a:t>Patrimonio</a:t>
            </a:r>
          </a:p>
          <a:p>
            <a:r>
              <a:rPr lang="es-ES" dirty="0" smtClean="0"/>
              <a:t>Acciones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4103947" y="3356992"/>
            <a:ext cx="19802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$ 1´000,000</a:t>
            </a:r>
          </a:p>
          <a:p>
            <a:pPr algn="r"/>
            <a:r>
              <a:rPr lang="es-ES" dirty="0" smtClean="0"/>
              <a:t>30%</a:t>
            </a:r>
          </a:p>
          <a:p>
            <a:pPr algn="r"/>
            <a:r>
              <a:rPr lang="es-ES" dirty="0" smtClean="0"/>
              <a:t>300,000</a:t>
            </a:r>
          </a:p>
          <a:p>
            <a:pPr algn="r"/>
            <a:r>
              <a:rPr lang="es-ES" dirty="0" smtClean="0"/>
              <a:t>10%</a:t>
            </a:r>
          </a:p>
          <a:p>
            <a:pPr algn="r"/>
            <a:r>
              <a:rPr lang="es-ES" dirty="0" smtClean="0"/>
              <a:t>30%</a:t>
            </a:r>
          </a:p>
          <a:p>
            <a:pPr algn="r"/>
            <a:r>
              <a:rPr lang="es-ES" dirty="0" smtClean="0"/>
              <a:t>5%</a:t>
            </a:r>
          </a:p>
          <a:p>
            <a:pPr algn="r"/>
            <a:r>
              <a:rPr lang="es-ES" dirty="0" smtClean="0"/>
              <a:t>4´800,000</a:t>
            </a:r>
          </a:p>
          <a:p>
            <a:pPr algn="r"/>
            <a:r>
              <a:rPr lang="es-ES" dirty="0" smtClean="0"/>
              <a:t>500</a:t>
            </a:r>
            <a:endParaRPr lang="es-ES" dirty="0"/>
          </a:p>
        </p:txBody>
      </p:sp>
      <p:sp>
        <p:nvSpPr>
          <p:cNvPr id="17" name="16 Pentágono"/>
          <p:cNvSpPr/>
          <p:nvPr/>
        </p:nvSpPr>
        <p:spPr>
          <a:xfrm>
            <a:off x="0" y="14942"/>
            <a:ext cx="9144000" cy="749761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p:sp>
        <p:nvSpPr>
          <p:cNvPr id="19" name="18 Pentágono"/>
          <p:cNvSpPr/>
          <p:nvPr/>
        </p:nvSpPr>
        <p:spPr>
          <a:xfrm>
            <a:off x="6588222" y="692696"/>
            <a:ext cx="2555777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Ejercicio: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7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Pentágono"/>
          <p:cNvSpPr/>
          <p:nvPr/>
        </p:nvSpPr>
        <p:spPr>
          <a:xfrm>
            <a:off x="0" y="10678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Apalancamiento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20" name="1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479174"/>
              </p:ext>
            </p:extLst>
          </p:nvPr>
        </p:nvGraphicFramePr>
        <p:xfrm>
          <a:off x="107504" y="957196"/>
          <a:ext cx="6912768" cy="5760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498629"/>
                <a:gridCol w="1469807"/>
                <a:gridCol w="1388151"/>
                <a:gridCol w="1556181"/>
              </a:tblGrid>
              <a:tr h="344431">
                <a:tc gridSpan="4"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ESTADO DE RESULTADOS PRONÓSTICADO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545349">
                <a:tc>
                  <a:txBody>
                    <a:bodyPr/>
                    <a:lstStyle/>
                    <a:p>
                      <a:endParaRPr lang="es-E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Disminución</a:t>
                      </a:r>
                      <a:r>
                        <a:rPr lang="es-ES" sz="1600" baseline="0" dirty="0" smtClean="0"/>
                        <a:t> del 15%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Pronóstico inicial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Aumento del 15%</a:t>
                      </a:r>
                      <a:endParaRPr lang="es-ES" sz="1600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Ventas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$ 4´250,000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$ 5´000,000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$ 5´750,000</a:t>
                      </a:r>
                      <a:endParaRPr lang="es-ES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Costo de ventas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2´550,000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3´000,000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3´450,000</a:t>
                      </a:r>
                      <a:endParaRPr lang="es-ES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Margen de Contribución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1´700,000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2´000,000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2´300,000</a:t>
                      </a:r>
                      <a:endParaRPr lang="es-ES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Costos y gtos. Fijos</a:t>
                      </a:r>
                      <a:r>
                        <a:rPr lang="es-ES" sz="1600" baseline="0" dirty="0" smtClean="0"/>
                        <a:t> 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60,000</a:t>
                      </a:r>
                      <a:endParaRPr lang="es-ES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Utilidad Operacional</a:t>
                      </a:r>
                      <a:r>
                        <a:rPr lang="es-ES" sz="1600" baseline="0" dirty="0" smtClean="0"/>
                        <a:t>  UAII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1´640,000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1´940,000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2´240,000</a:t>
                      </a:r>
                      <a:endParaRPr lang="es-ES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r>
                        <a:rPr lang="es-ES" sz="1600" smtClean="0"/>
                        <a:t>Intereses Financieros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10,000</a:t>
                      </a:r>
                      <a:endParaRPr lang="es-ES" dirty="0"/>
                    </a:p>
                  </a:txBody>
                  <a:tcPr/>
                </a:tc>
              </a:tr>
              <a:tr h="545349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Utilidad antes de Impuestos UAI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1´630,000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1`930,000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2´230,000</a:t>
                      </a:r>
                      <a:endParaRPr lang="es-ES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Impuestos</a:t>
                      </a:r>
                      <a:r>
                        <a:rPr lang="es-ES" sz="1600" baseline="0" dirty="0" smtClean="0"/>
                        <a:t> 30%</a:t>
                      </a:r>
                      <a:endParaRPr lang="es-E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489,000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579,000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669,000</a:t>
                      </a:r>
                      <a:endParaRPr lang="es-ES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Base para impuestos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1´141,000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1´351,000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1´561,000</a:t>
                      </a:r>
                      <a:endParaRPr lang="es-ES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5% de reserva legal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57,050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67,550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78,050</a:t>
                      </a:r>
                      <a:endParaRPr lang="es-ES" dirty="0"/>
                    </a:p>
                  </a:txBody>
                  <a:tcPr/>
                </a:tc>
              </a:tr>
              <a:tr h="545349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Utilidad después</a:t>
                      </a:r>
                      <a:r>
                        <a:rPr lang="es-ES" sz="1600" baseline="0" dirty="0" smtClean="0"/>
                        <a:t> de Reserva Legal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1´083,950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1´283,450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1´482,950</a:t>
                      </a:r>
                      <a:endParaRPr lang="es-ES" dirty="0"/>
                    </a:p>
                  </a:txBody>
                  <a:tcPr/>
                </a:tc>
              </a:tr>
              <a:tr h="344431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Utilidad</a:t>
                      </a:r>
                      <a:r>
                        <a:rPr lang="es-ES" sz="1600" baseline="0" dirty="0" smtClean="0"/>
                        <a:t> por acción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2,167.9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2,566.9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2,965.9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20 Pentágono"/>
          <p:cNvSpPr/>
          <p:nvPr/>
        </p:nvSpPr>
        <p:spPr>
          <a:xfrm>
            <a:off x="5652120" y="692696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Elaborando el Estado de Resultados: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99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7"/>
          <p:cNvSpPr>
            <a:spLocks noChangeArrowheads="1"/>
          </p:cNvSpPr>
          <p:nvPr/>
        </p:nvSpPr>
        <p:spPr bwMode="gray">
          <a:xfrm>
            <a:off x="507351" y="1250701"/>
            <a:ext cx="2581494" cy="527763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es-ES" sz="2000" b="1" dirty="0" smtClean="0"/>
              <a:t>Aplicando la fórmula</a:t>
            </a:r>
            <a:endParaRPr lang="en-US" altLang="es-E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CuadroTexto"/>
              <p:cNvSpPr txBox="1"/>
              <p:nvPr/>
            </p:nvSpPr>
            <p:spPr>
              <a:xfrm>
                <a:off x="2304034" y="2906714"/>
                <a:ext cx="1249060" cy="648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1´940,00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1´930,000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4034" y="2906714"/>
                <a:ext cx="1249060" cy="6488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9 CuadroTexto"/>
          <p:cNvSpPr txBox="1"/>
          <p:nvPr/>
        </p:nvSpPr>
        <p:spPr>
          <a:xfrm>
            <a:off x="1173420" y="306896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1) GAF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150026" y="393305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366742" y="3948445"/>
            <a:ext cx="907333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1.0051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396372" y="4237801"/>
            <a:ext cx="5256584" cy="120032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Interpretación: </a:t>
            </a:r>
            <a:endParaRPr lang="es-ES" dirty="0" smtClean="0">
              <a:solidFill>
                <a:srgbClr val="0070C0"/>
              </a:solidFill>
            </a:endParaRPr>
          </a:p>
          <a:p>
            <a:pPr algn="just"/>
            <a:r>
              <a:rPr lang="es-ES" dirty="0" smtClean="0"/>
              <a:t>Por cada punto de incremento en la </a:t>
            </a:r>
            <a:r>
              <a:rPr lang="es-ES" b="1" dirty="0" smtClean="0"/>
              <a:t>UAII </a:t>
            </a:r>
            <a:r>
              <a:rPr lang="es-ES" dirty="0" smtClean="0"/>
              <a:t>a partir de 10,000 unidades de producción, la utilidad antes de intereses (UAI) se incrementará en 1.0051.</a:t>
            </a:r>
            <a:endParaRPr lang="es-ES" dirty="0"/>
          </a:p>
        </p:txBody>
      </p:sp>
      <p:sp>
        <p:nvSpPr>
          <p:cNvPr id="21" name="20 Pentágono"/>
          <p:cNvSpPr/>
          <p:nvPr/>
        </p:nvSpPr>
        <p:spPr>
          <a:xfrm>
            <a:off x="-30765" y="0"/>
            <a:ext cx="9174766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p:grpSp>
        <p:nvGrpSpPr>
          <p:cNvPr id="23" name="22 Grupo"/>
          <p:cNvGrpSpPr/>
          <p:nvPr/>
        </p:nvGrpSpPr>
        <p:grpSpPr>
          <a:xfrm>
            <a:off x="1164225" y="2183147"/>
            <a:ext cx="2196244" cy="728212"/>
            <a:chOff x="2231740" y="3892986"/>
            <a:chExt cx="2196244" cy="728212"/>
          </a:xfrm>
        </p:grpSpPr>
        <p:sp>
          <p:nvSpPr>
            <p:cNvPr id="24" name="23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1) GAF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3383868" y="3892986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UAII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3383868" y="4221088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UAI</a:t>
              </a:r>
            </a:p>
          </p:txBody>
        </p:sp>
        <p:cxnSp>
          <p:nvCxnSpPr>
            <p:cNvPr id="27" name="26 Conector recto"/>
            <p:cNvCxnSpPr/>
            <p:nvPr/>
          </p:nvCxnSpPr>
          <p:spPr>
            <a:xfrm>
              <a:off x="3383868" y="4205119"/>
              <a:ext cx="10441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27 Pentágono"/>
          <p:cNvSpPr/>
          <p:nvPr/>
        </p:nvSpPr>
        <p:spPr>
          <a:xfrm>
            <a:off x="5606955" y="670248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Aplicación de Formulas: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6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gray">
          <a:xfrm>
            <a:off x="18408" y="685821"/>
            <a:ext cx="2741741" cy="67243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es-ES" sz="2000" b="1" dirty="0" smtClean="0"/>
              <a:t>Aplicando la fórmula</a:t>
            </a:r>
          </a:p>
          <a:p>
            <a:pPr algn="ctr" eaLnBrk="0" hangingPunct="0"/>
            <a:r>
              <a:rPr lang="en-US" altLang="es-ES" sz="2000" b="1" dirty="0" err="1" smtClean="0"/>
              <a:t>Aumento</a:t>
            </a:r>
            <a:endParaRPr lang="en-US" altLang="es-ES" sz="2000" b="1" dirty="0"/>
          </a:p>
        </p:txBody>
      </p:sp>
      <p:grpSp>
        <p:nvGrpSpPr>
          <p:cNvPr id="5" name="4 Grupo"/>
          <p:cNvGrpSpPr/>
          <p:nvPr/>
        </p:nvGrpSpPr>
        <p:grpSpPr>
          <a:xfrm>
            <a:off x="1307367" y="1894328"/>
            <a:ext cx="2466274" cy="600165"/>
            <a:chOff x="2231740" y="3805009"/>
            <a:chExt cx="2466274" cy="600165"/>
          </a:xfrm>
        </p:grpSpPr>
        <p:sp>
          <p:nvSpPr>
            <p:cNvPr id="6" name="5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) GAF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689902" y="380500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%</a:t>
              </a:r>
              <a:r>
                <a:rPr lang="es-ES" sz="2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UPA</a:t>
              </a:r>
              <a:endParaRPr lang="es-ES" sz="2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8" name="7 Conector recto"/>
            <p:cNvCxnSpPr/>
            <p:nvPr/>
          </p:nvCxnSpPr>
          <p:spPr>
            <a:xfrm>
              <a:off x="3383868" y="4205119"/>
              <a:ext cx="1242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8 Triángulo isósceles"/>
          <p:cNvSpPr/>
          <p:nvPr/>
        </p:nvSpPr>
        <p:spPr>
          <a:xfrm>
            <a:off x="2472117" y="2050822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Triángulo isósceles"/>
          <p:cNvSpPr/>
          <p:nvPr/>
        </p:nvSpPr>
        <p:spPr>
          <a:xfrm>
            <a:off x="2459495" y="2351273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2670494" y="222864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UAII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645786" y="346617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4011297" y="1733034"/>
                <a:ext cx="2880320" cy="112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𝑈𝑃𝐴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𝑎𝑢𝑚𝑒𝑛𝑡𝑎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𝑈𝐴𝐼𝐼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𝑎𝑢𝑚𝑒𝑛𝑡𝑜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ò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1297" y="1733034"/>
                <a:ext cx="2880320" cy="112280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14 CuadroTexto"/>
          <p:cNvSpPr txBox="1"/>
          <p:nvPr/>
        </p:nvSpPr>
        <p:spPr>
          <a:xfrm>
            <a:off x="3725906" y="205082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22 Pentágono"/>
          <p:cNvSpPr/>
          <p:nvPr/>
        </p:nvSpPr>
        <p:spPr>
          <a:xfrm>
            <a:off x="1080" y="-15740"/>
            <a:ext cx="9142919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3562565" y="3056978"/>
                <a:ext cx="2370867" cy="1143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2,965.9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2,566.9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2´240,000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1´940,000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565" y="3056978"/>
                <a:ext cx="2370867" cy="114364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CuadroTexto"/>
              <p:cNvSpPr txBox="1"/>
              <p:nvPr/>
            </p:nvSpPr>
            <p:spPr>
              <a:xfrm>
                <a:off x="5651571" y="3314682"/>
                <a:ext cx="1164101" cy="647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0.1554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0,1546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1571" y="3314682"/>
                <a:ext cx="1164101" cy="647613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6899257" y="3481567"/>
                <a:ext cx="1164101" cy="36933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=1.0051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9257" y="3481567"/>
                <a:ext cx="116410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27 CuadroTexto"/>
          <p:cNvSpPr txBox="1"/>
          <p:nvPr/>
        </p:nvSpPr>
        <p:spPr>
          <a:xfrm>
            <a:off x="3554992" y="5163751"/>
            <a:ext cx="5256584" cy="147732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chemeClr val="tx1"/>
                </a:solidFill>
              </a:rPr>
              <a:t>Interpretación: </a:t>
            </a:r>
            <a:endParaRPr lang="es-ES" dirty="0" smtClean="0">
              <a:solidFill>
                <a:schemeClr val="tx1"/>
              </a:solidFill>
            </a:endParaRPr>
          </a:p>
          <a:p>
            <a:pPr algn="just"/>
            <a:r>
              <a:rPr lang="es-ES" dirty="0" smtClean="0"/>
              <a:t>Por cada punto </a:t>
            </a:r>
            <a:r>
              <a:rPr lang="es-ES" dirty="0"/>
              <a:t>a</a:t>
            </a:r>
            <a:r>
              <a:rPr lang="es-ES" dirty="0" smtClean="0"/>
              <a:t>umento en la utilidad por acción, a </a:t>
            </a:r>
            <a:r>
              <a:rPr lang="es-ES" dirty="0"/>
              <a:t>partir de 10,000 </a:t>
            </a:r>
            <a:r>
              <a:rPr lang="es-ES" dirty="0" smtClean="0"/>
              <a:t>unidades de producción, la utilidad antes de impuestos e intereses se incrementará en 1.0051.</a:t>
            </a:r>
            <a:endParaRPr lang="es-ES" dirty="0"/>
          </a:p>
        </p:txBody>
      </p:sp>
      <p:sp>
        <p:nvSpPr>
          <p:cNvPr id="26" name="25 Pentágono"/>
          <p:cNvSpPr/>
          <p:nvPr/>
        </p:nvSpPr>
        <p:spPr>
          <a:xfrm>
            <a:off x="5652120" y="639228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Aplicación de formula: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84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gray">
          <a:xfrm>
            <a:off x="-6491" y="669933"/>
            <a:ext cx="2741741" cy="67243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es-ES" sz="2000" b="1" dirty="0" smtClean="0"/>
              <a:t>Aplicando la fórmula</a:t>
            </a:r>
          </a:p>
          <a:p>
            <a:pPr algn="ctr" eaLnBrk="0" hangingPunct="0"/>
            <a:r>
              <a:rPr lang="en-US" altLang="es-ES" sz="2000" b="1" dirty="0" err="1" smtClean="0"/>
              <a:t>Disminución</a:t>
            </a:r>
            <a:endParaRPr lang="en-US" altLang="es-ES" sz="2000" b="1" dirty="0"/>
          </a:p>
        </p:txBody>
      </p:sp>
      <p:grpSp>
        <p:nvGrpSpPr>
          <p:cNvPr id="5" name="4 Grupo"/>
          <p:cNvGrpSpPr/>
          <p:nvPr/>
        </p:nvGrpSpPr>
        <p:grpSpPr>
          <a:xfrm>
            <a:off x="841850" y="1966336"/>
            <a:ext cx="2466274" cy="600165"/>
            <a:chOff x="2231740" y="3805009"/>
            <a:chExt cx="2466274" cy="600165"/>
          </a:xfrm>
        </p:grpSpPr>
        <p:sp>
          <p:nvSpPr>
            <p:cNvPr id="6" name="5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) GAF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689902" y="380500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%</a:t>
              </a:r>
              <a:r>
                <a:rPr lang="es-ES" sz="2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UPA</a:t>
              </a:r>
              <a:endParaRPr lang="es-ES" sz="2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8" name="7 Conector recto"/>
            <p:cNvCxnSpPr/>
            <p:nvPr/>
          </p:nvCxnSpPr>
          <p:spPr>
            <a:xfrm>
              <a:off x="3383868" y="4205119"/>
              <a:ext cx="1242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8 Triángulo isósceles"/>
          <p:cNvSpPr/>
          <p:nvPr/>
        </p:nvSpPr>
        <p:spPr>
          <a:xfrm>
            <a:off x="2028359" y="2142087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Triángulo isósceles"/>
          <p:cNvSpPr/>
          <p:nvPr/>
        </p:nvSpPr>
        <p:spPr>
          <a:xfrm>
            <a:off x="2028359" y="2411829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2228004" y="227818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UAII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645786" y="346617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3405217" y="1793103"/>
                <a:ext cx="2880320" cy="1143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𝑈𝑃𝐴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𝑑𝑖𝑠𝑚𝑖𝑛𝑢𝑐𝑖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𝑈𝐴𝐼𝐼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𝑑𝑖𝑠𝑚𝑖𝑛𝑢𝑐𝑖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ò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5217" y="1793103"/>
                <a:ext cx="2880320" cy="11436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14 CuadroTexto"/>
          <p:cNvSpPr txBox="1"/>
          <p:nvPr/>
        </p:nvSpPr>
        <p:spPr>
          <a:xfrm>
            <a:off x="3293858" y="213968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22 Pentágono"/>
          <p:cNvSpPr/>
          <p:nvPr/>
        </p:nvSpPr>
        <p:spPr>
          <a:xfrm>
            <a:off x="0" y="0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3562565" y="3056978"/>
                <a:ext cx="2370867" cy="1099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2,167.9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2,566.9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1´640,000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1´940,000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565" y="3056978"/>
                <a:ext cx="2370867" cy="109946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CuadroTexto"/>
              <p:cNvSpPr txBox="1"/>
              <p:nvPr/>
            </p:nvSpPr>
            <p:spPr>
              <a:xfrm>
                <a:off x="5651571" y="3314682"/>
                <a:ext cx="1337226" cy="647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−0.1554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−0,1546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1571" y="3314682"/>
                <a:ext cx="1337226" cy="647613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6899257" y="3481567"/>
                <a:ext cx="11641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=1.0051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9257" y="3481567"/>
                <a:ext cx="1164101" cy="36933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27 CuadroTexto"/>
          <p:cNvSpPr txBox="1"/>
          <p:nvPr/>
        </p:nvSpPr>
        <p:spPr>
          <a:xfrm>
            <a:off x="4000765" y="4797152"/>
            <a:ext cx="5113891" cy="14773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Interpretación: </a:t>
            </a:r>
            <a:endParaRPr lang="es-ES" dirty="0" smtClean="0">
              <a:solidFill>
                <a:srgbClr val="0070C0"/>
              </a:solidFill>
            </a:endParaRPr>
          </a:p>
          <a:p>
            <a:pPr algn="just"/>
            <a:r>
              <a:rPr lang="es-ES" dirty="0" smtClean="0"/>
              <a:t>Por cada punto de disminución en la utilidad por acción, a </a:t>
            </a:r>
            <a:r>
              <a:rPr lang="es-ES" dirty="0"/>
              <a:t>partir de 10,000 </a:t>
            </a:r>
            <a:r>
              <a:rPr lang="es-ES" dirty="0" smtClean="0"/>
              <a:t>unidades de producción, la utilidad antes de impuestos e intereses se disminuirá en 1.0051.</a:t>
            </a:r>
            <a:endParaRPr lang="es-ES" dirty="0"/>
          </a:p>
        </p:txBody>
      </p:sp>
      <p:sp>
        <p:nvSpPr>
          <p:cNvPr id="26" name="25 Pentágono"/>
          <p:cNvSpPr/>
          <p:nvPr/>
        </p:nvSpPr>
        <p:spPr>
          <a:xfrm>
            <a:off x="5652120" y="668086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Aplicación de formula: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66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59 CuadroTexto"/>
          <p:cNvSpPr txBox="1"/>
          <p:nvPr/>
        </p:nvSpPr>
        <p:spPr>
          <a:xfrm>
            <a:off x="601621" y="944725"/>
            <a:ext cx="3250299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000" b="1" dirty="0" smtClean="0"/>
              <a:t>Apalancamiento Total</a:t>
            </a:r>
            <a:endParaRPr lang="es-ES" sz="2000" b="1" dirty="0"/>
          </a:p>
        </p:txBody>
      </p:sp>
      <p:sp>
        <p:nvSpPr>
          <p:cNvPr id="61" name="60 CuadroTexto"/>
          <p:cNvSpPr txBox="1"/>
          <p:nvPr/>
        </p:nvSpPr>
        <p:spPr>
          <a:xfrm>
            <a:off x="1201186" y="1371976"/>
            <a:ext cx="695689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dirty="0" smtClean="0"/>
              <a:t>Tiene por objeto medir el riesgo total, al proyectar los cambios en las ventas sobre las utilidades por acción de la empresa, motivados por el producto del apalancamiento operativo y financiero, para tomar decisiones y alcanzar objetivos.</a:t>
            </a:r>
            <a:endParaRPr lang="es-ES" dirty="0"/>
          </a:p>
        </p:txBody>
      </p:sp>
      <p:sp>
        <p:nvSpPr>
          <p:cNvPr id="62" name="61 CuadroTexto"/>
          <p:cNvSpPr txBox="1"/>
          <p:nvPr/>
        </p:nvSpPr>
        <p:spPr>
          <a:xfrm>
            <a:off x="2195736" y="31504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smtClean="0">
                <a:solidFill>
                  <a:srgbClr val="0070C0"/>
                </a:solidFill>
              </a:rPr>
              <a:t>Fórmula:</a:t>
            </a:r>
            <a:endParaRPr lang="es-ES" b="1" i="1" dirty="0">
              <a:solidFill>
                <a:srgbClr val="0070C0"/>
              </a:solidFill>
            </a:endParaRPr>
          </a:p>
        </p:txBody>
      </p:sp>
      <p:grpSp>
        <p:nvGrpSpPr>
          <p:cNvPr id="72" name="71 Grupo"/>
          <p:cNvGrpSpPr/>
          <p:nvPr/>
        </p:nvGrpSpPr>
        <p:grpSpPr>
          <a:xfrm>
            <a:off x="5278404" y="3300682"/>
            <a:ext cx="3614076" cy="2031325"/>
            <a:chOff x="4644008" y="3328825"/>
            <a:chExt cx="3614076" cy="2031325"/>
          </a:xfrm>
        </p:grpSpPr>
        <p:sp>
          <p:nvSpPr>
            <p:cNvPr id="69" name="68 CuadroTexto"/>
            <p:cNvSpPr txBox="1"/>
            <p:nvPr/>
          </p:nvSpPr>
          <p:spPr>
            <a:xfrm>
              <a:off x="5292080" y="3328825"/>
              <a:ext cx="2966004" cy="20313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ES" b="1" i="1" dirty="0" smtClean="0">
                  <a:solidFill>
                    <a:srgbClr val="0070C0"/>
                  </a:solidFill>
                </a:rPr>
                <a:t>Dónde:</a:t>
              </a:r>
            </a:p>
            <a:p>
              <a:r>
                <a:rPr lang="es-ES" dirty="0" smtClean="0"/>
                <a:t>Grado de Apalancamiento Total</a:t>
              </a:r>
            </a:p>
            <a:p>
              <a:r>
                <a:rPr lang="es-ES" dirty="0" smtClean="0"/>
                <a:t>Grado de Apalancamiento Operativo</a:t>
              </a:r>
            </a:p>
            <a:p>
              <a:r>
                <a:rPr lang="es-ES" dirty="0" smtClean="0"/>
                <a:t>Grado de Apalancamiento Financiero</a:t>
              </a:r>
            </a:p>
          </p:txBody>
        </p:sp>
        <p:sp>
          <p:nvSpPr>
            <p:cNvPr id="70" name="69 CuadroTexto"/>
            <p:cNvSpPr txBox="1"/>
            <p:nvPr/>
          </p:nvSpPr>
          <p:spPr>
            <a:xfrm>
              <a:off x="4644008" y="3621573"/>
              <a:ext cx="86409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/>
                <a:t>GAT </a:t>
              </a:r>
              <a:r>
                <a:rPr lang="es-ES" b="1" i="1" dirty="0" smtClean="0"/>
                <a:t>=</a:t>
              </a:r>
            </a:p>
            <a:p>
              <a:endParaRPr lang="es-ES" b="1" i="1" dirty="0" smtClean="0"/>
            </a:p>
            <a:p>
              <a:r>
                <a:rPr lang="es-ES" b="1" dirty="0" smtClean="0"/>
                <a:t>GAO =</a:t>
              </a:r>
            </a:p>
            <a:p>
              <a:endParaRPr lang="es-ES" b="1" i="1" dirty="0"/>
            </a:p>
            <a:p>
              <a:r>
                <a:rPr lang="es-ES" b="1" i="1" dirty="0" smtClean="0"/>
                <a:t> </a:t>
              </a:r>
              <a:r>
                <a:rPr lang="es-ES" b="1" dirty="0" smtClean="0"/>
                <a:t>GAF =</a:t>
              </a:r>
              <a:r>
                <a:rPr lang="es-ES" b="1" i="1" dirty="0" smtClean="0"/>
                <a:t> </a:t>
              </a:r>
              <a:endParaRPr lang="es-ES" dirty="0"/>
            </a:p>
          </p:txBody>
        </p:sp>
      </p:grpSp>
      <p:grpSp>
        <p:nvGrpSpPr>
          <p:cNvPr id="73" name="72 Grupo"/>
          <p:cNvGrpSpPr/>
          <p:nvPr/>
        </p:nvGrpSpPr>
        <p:grpSpPr>
          <a:xfrm>
            <a:off x="2249742" y="4781183"/>
            <a:ext cx="2466274" cy="600165"/>
            <a:chOff x="2231740" y="3805009"/>
            <a:chExt cx="2466274" cy="600165"/>
          </a:xfrm>
        </p:grpSpPr>
        <p:sp>
          <p:nvSpPr>
            <p:cNvPr id="74" name="73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) GAT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5" name="74 CuadroTexto"/>
            <p:cNvSpPr txBox="1"/>
            <p:nvPr/>
          </p:nvSpPr>
          <p:spPr>
            <a:xfrm>
              <a:off x="3689902" y="380500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%</a:t>
              </a:r>
              <a:r>
                <a:rPr lang="es-ES" sz="2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UPA</a:t>
              </a:r>
              <a:endParaRPr lang="es-ES" sz="2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77" name="76 Conector recto"/>
            <p:cNvCxnSpPr/>
            <p:nvPr/>
          </p:nvCxnSpPr>
          <p:spPr>
            <a:xfrm>
              <a:off x="3383868" y="4205119"/>
              <a:ext cx="1242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8" name="77 Triángulo isósceles"/>
          <p:cNvSpPr/>
          <p:nvPr/>
        </p:nvSpPr>
        <p:spPr>
          <a:xfrm>
            <a:off x="3419872" y="4930512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79 Triángulo isósceles"/>
          <p:cNvSpPr/>
          <p:nvPr/>
        </p:nvSpPr>
        <p:spPr>
          <a:xfrm>
            <a:off x="3419872" y="5301208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80 CuadroTexto"/>
          <p:cNvSpPr txBox="1"/>
          <p:nvPr/>
        </p:nvSpPr>
        <p:spPr>
          <a:xfrm>
            <a:off x="3635896" y="515719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Vtas</a:t>
            </a:r>
            <a:r>
              <a:rPr lang="es-ES" sz="2000" dirty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</p:txBody>
      </p:sp>
      <p:sp>
        <p:nvSpPr>
          <p:cNvPr id="83" name="82 CuadroTexto"/>
          <p:cNvSpPr txBox="1"/>
          <p:nvPr/>
        </p:nvSpPr>
        <p:spPr>
          <a:xfrm>
            <a:off x="5508104" y="579597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Variación porcentual</a:t>
            </a:r>
            <a:endParaRPr lang="es-ES" b="1" i="1" dirty="0"/>
          </a:p>
        </p:txBody>
      </p:sp>
      <p:sp>
        <p:nvSpPr>
          <p:cNvPr id="85" name="84 Triángulo isósceles"/>
          <p:cNvSpPr/>
          <p:nvPr/>
        </p:nvSpPr>
        <p:spPr>
          <a:xfrm>
            <a:off x="4788024" y="5864686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85 CuadroTexto"/>
          <p:cNvSpPr txBox="1"/>
          <p:nvPr/>
        </p:nvSpPr>
        <p:spPr>
          <a:xfrm>
            <a:off x="4716016" y="568041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0" name="29 Pentágono"/>
          <p:cNvSpPr/>
          <p:nvPr/>
        </p:nvSpPr>
        <p:spPr>
          <a:xfrm>
            <a:off x="-32388" y="4057"/>
            <a:ext cx="9176387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p:grpSp>
        <p:nvGrpSpPr>
          <p:cNvPr id="33" name="32 Grupo"/>
          <p:cNvGrpSpPr/>
          <p:nvPr/>
        </p:nvGrpSpPr>
        <p:grpSpPr>
          <a:xfrm>
            <a:off x="2281822" y="3920115"/>
            <a:ext cx="2852164" cy="411979"/>
            <a:chOff x="2231740" y="4005064"/>
            <a:chExt cx="2852164" cy="411979"/>
          </a:xfrm>
        </p:grpSpPr>
        <p:sp>
          <p:nvSpPr>
            <p:cNvPr id="34" name="33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1) GAT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3355712" y="4016933"/>
              <a:ext cx="17281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GAO + GAF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sp>
        <p:nvSpPr>
          <p:cNvPr id="32" name="31 Rectángulo"/>
          <p:cNvSpPr/>
          <p:nvPr/>
        </p:nvSpPr>
        <p:spPr>
          <a:xfrm>
            <a:off x="6347433" y="2204864"/>
            <a:ext cx="177773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s-MX" b="1" dirty="0" smtClean="0"/>
              <a:t>Perdomo, (2004)</a:t>
            </a:r>
            <a:endParaRPr lang="es-MX" b="1" dirty="0"/>
          </a:p>
        </p:txBody>
      </p:sp>
      <p:sp>
        <p:nvSpPr>
          <p:cNvPr id="36" name="35 Pentágono"/>
          <p:cNvSpPr/>
          <p:nvPr/>
        </p:nvSpPr>
        <p:spPr>
          <a:xfrm>
            <a:off x="5649417" y="692696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Apalancamiento Total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88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3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-9294" y="980728"/>
            <a:ext cx="2016224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2000" b="1" i="1" dirty="0" smtClean="0">
                <a:solidFill>
                  <a:srgbClr val="FF0000"/>
                </a:solidFill>
              </a:rPr>
              <a:t>CASO PRÁCTICO:</a:t>
            </a:r>
            <a:endParaRPr lang="es-ES" sz="2000" b="1" i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19672" y="1700808"/>
            <a:ext cx="5384901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Siguiendo con el ejemplo de la empresa Beta, S.A., calcular el grado de apalancamiento total.</a:t>
            </a:r>
            <a:endParaRPr lang="es-ES" dirty="0"/>
          </a:p>
        </p:txBody>
      </p:sp>
      <p:sp>
        <p:nvSpPr>
          <p:cNvPr id="17" name="16 Pentágono"/>
          <p:cNvSpPr/>
          <p:nvPr/>
        </p:nvSpPr>
        <p:spPr>
          <a:xfrm>
            <a:off x="-3112" y="4057"/>
            <a:ext cx="9147111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sz="1600" b="1" dirty="0">
                <a:solidFill>
                  <a:schemeClr val="tx1"/>
                </a:solidFill>
              </a:rPr>
              <a:t>Apalancamiento</a:t>
            </a:r>
          </a:p>
        </p:txBody>
      </p:sp>
      <p:grpSp>
        <p:nvGrpSpPr>
          <p:cNvPr id="19" name="18 Grupo"/>
          <p:cNvGrpSpPr/>
          <p:nvPr/>
        </p:nvGrpSpPr>
        <p:grpSpPr>
          <a:xfrm>
            <a:off x="2391151" y="2629923"/>
            <a:ext cx="2852164" cy="411979"/>
            <a:chOff x="2231740" y="4005064"/>
            <a:chExt cx="2852164" cy="411979"/>
          </a:xfrm>
        </p:grpSpPr>
        <p:sp>
          <p:nvSpPr>
            <p:cNvPr id="20" name="19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1) GAT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3355712" y="4016933"/>
              <a:ext cx="17281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GAO + GAF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2090230" y="3364024"/>
            <a:ext cx="3235916" cy="420692"/>
            <a:chOff x="2231740" y="3984482"/>
            <a:chExt cx="3235916" cy="420692"/>
          </a:xfrm>
        </p:grpSpPr>
        <p:sp>
          <p:nvSpPr>
            <p:cNvPr id="25" name="24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1) GAT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3243792" y="3984482"/>
              <a:ext cx="22238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</a:t>
              </a:r>
              <a:r>
                <a:rPr lang="es-ES" sz="2000" dirty="0" smtClean="0">
                  <a:cs typeface="Aharoni" panose="02010803020104030203" pitchFamily="2" charset="-79"/>
                </a:rPr>
                <a:t>1.0309 + 1.0051</a:t>
              </a:r>
              <a:endParaRPr lang="es-ES" sz="2000" dirty="0">
                <a:cs typeface="Aharoni" panose="02010803020104030203" pitchFamily="2" charset="-79"/>
              </a:endParaRPr>
            </a:p>
          </p:txBody>
        </p:sp>
      </p:grpSp>
      <p:sp>
        <p:nvSpPr>
          <p:cNvPr id="3" name="2 CuadroTexto"/>
          <p:cNvSpPr txBox="1"/>
          <p:nvPr/>
        </p:nvSpPr>
        <p:spPr>
          <a:xfrm>
            <a:off x="5220072" y="3349527"/>
            <a:ext cx="1451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= 2.0441</a:t>
            </a:r>
            <a:endParaRPr lang="es-ES" sz="20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3102282" y="4509120"/>
            <a:ext cx="5256584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Interpretación: </a:t>
            </a:r>
            <a:endParaRPr lang="es-ES" dirty="0" smtClean="0">
              <a:solidFill>
                <a:srgbClr val="0070C0"/>
              </a:solidFill>
            </a:endParaRPr>
          </a:p>
          <a:p>
            <a:pPr algn="just"/>
            <a:r>
              <a:rPr lang="es-ES" dirty="0" smtClean="0"/>
              <a:t>Por cada punto de aumento de la UAII, a </a:t>
            </a:r>
            <a:r>
              <a:rPr lang="es-ES" dirty="0"/>
              <a:t>partir de 10,000 </a:t>
            </a:r>
            <a:r>
              <a:rPr lang="es-ES" dirty="0" smtClean="0"/>
              <a:t>unidades de producción, la utilidad por acción aumenta en 2.0441</a:t>
            </a:r>
            <a:endParaRPr lang="es-ES" dirty="0"/>
          </a:p>
        </p:txBody>
      </p:sp>
      <p:sp>
        <p:nvSpPr>
          <p:cNvPr id="22" name="21 Pentágono"/>
          <p:cNvSpPr/>
          <p:nvPr/>
        </p:nvSpPr>
        <p:spPr>
          <a:xfrm>
            <a:off x="5652120" y="692696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Ejercicio: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gray">
          <a:xfrm>
            <a:off x="35294" y="668347"/>
            <a:ext cx="2741741" cy="67243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es-ES" sz="2000" b="1" dirty="0" smtClean="0"/>
              <a:t>Aplicando la fórmula</a:t>
            </a:r>
          </a:p>
          <a:p>
            <a:pPr algn="ctr" eaLnBrk="0" hangingPunct="0"/>
            <a:r>
              <a:rPr lang="en-US" altLang="es-ES" sz="2000" b="1" dirty="0" err="1" smtClean="0"/>
              <a:t>Aumento</a:t>
            </a:r>
            <a:endParaRPr lang="en-US" altLang="es-ES" sz="2000" b="1" dirty="0"/>
          </a:p>
        </p:txBody>
      </p:sp>
      <p:grpSp>
        <p:nvGrpSpPr>
          <p:cNvPr id="5" name="4 Grupo"/>
          <p:cNvGrpSpPr/>
          <p:nvPr/>
        </p:nvGrpSpPr>
        <p:grpSpPr>
          <a:xfrm>
            <a:off x="1421309" y="1964941"/>
            <a:ext cx="2466274" cy="600165"/>
            <a:chOff x="2231740" y="3805009"/>
            <a:chExt cx="2466274" cy="600165"/>
          </a:xfrm>
        </p:grpSpPr>
        <p:sp>
          <p:nvSpPr>
            <p:cNvPr id="6" name="5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) GAF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689902" y="380500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%</a:t>
              </a:r>
              <a:r>
                <a:rPr lang="es-ES" sz="2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UPA</a:t>
              </a:r>
              <a:endParaRPr lang="es-ES" sz="2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8" name="7 Conector recto"/>
            <p:cNvCxnSpPr/>
            <p:nvPr/>
          </p:nvCxnSpPr>
          <p:spPr>
            <a:xfrm>
              <a:off x="3383868" y="4205119"/>
              <a:ext cx="1242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8 Triángulo isósceles"/>
          <p:cNvSpPr/>
          <p:nvPr/>
        </p:nvSpPr>
        <p:spPr>
          <a:xfrm>
            <a:off x="2591439" y="2149215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Triángulo isósceles"/>
          <p:cNvSpPr/>
          <p:nvPr/>
        </p:nvSpPr>
        <p:spPr>
          <a:xfrm>
            <a:off x="2592740" y="2374460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2843808" y="219018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Vtas.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49642" y="3666233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4103607" y="1790048"/>
                <a:ext cx="2880320" cy="112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𝑈𝑃𝐴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𝑎𝑢𝑚𝑒𝑛𝑡𝑎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𝑉𝐸𝑁𝑇𝐴𝑆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𝑎𝑢𝑚𝑒𝑛𝑡𝑜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ò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607" y="1790048"/>
                <a:ext cx="2880320" cy="112280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14 CuadroTexto"/>
          <p:cNvSpPr txBox="1"/>
          <p:nvPr/>
        </p:nvSpPr>
        <p:spPr>
          <a:xfrm>
            <a:off x="3887583" y="215139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22 Pentágono"/>
          <p:cNvSpPr/>
          <p:nvPr/>
        </p:nvSpPr>
        <p:spPr>
          <a:xfrm>
            <a:off x="0" y="0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2498457" y="3314682"/>
                <a:ext cx="2370867" cy="1143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2,965.9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2,566.9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es-ES" i="1">
                                      <a:latin typeface="Cambria Math"/>
                                    </a:rPr>
                                    <m:t>´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7</m:t>
                                  </m:r>
                                  <m:r>
                                    <a:rPr lang="es-ES" i="1">
                                      <a:latin typeface="Cambria Math"/>
                                    </a:rPr>
                                    <m:t>50,000</m:t>
                                  </m:r>
                                </m:num>
                                <m:den>
                                  <m:r>
                                    <a:rPr lang="es-ES" i="1">
                                      <a:latin typeface="Cambria Math"/>
                                    </a:rPr>
                                    <m:t>5´000,000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8457" y="3314682"/>
                <a:ext cx="2370867" cy="11436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CuadroTexto"/>
              <p:cNvSpPr txBox="1"/>
              <p:nvPr/>
            </p:nvSpPr>
            <p:spPr>
              <a:xfrm>
                <a:off x="4728251" y="3557132"/>
                <a:ext cx="1164101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0.1554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0.15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8251" y="3557132"/>
                <a:ext cx="1164101" cy="61831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5892352" y="3701839"/>
                <a:ext cx="10358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=1.036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352" y="3701839"/>
                <a:ext cx="103586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27 CuadroTexto"/>
          <p:cNvSpPr txBox="1"/>
          <p:nvPr/>
        </p:nvSpPr>
        <p:spPr>
          <a:xfrm>
            <a:off x="3419872" y="5085184"/>
            <a:ext cx="5256584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Interpretación: </a:t>
            </a:r>
            <a:endParaRPr lang="es-ES" dirty="0" smtClean="0">
              <a:solidFill>
                <a:srgbClr val="0070C0"/>
              </a:solidFill>
            </a:endParaRPr>
          </a:p>
          <a:p>
            <a:pPr algn="just"/>
            <a:r>
              <a:rPr lang="es-ES" dirty="0" smtClean="0"/>
              <a:t>Por cada punto </a:t>
            </a:r>
            <a:r>
              <a:rPr lang="es-ES" dirty="0"/>
              <a:t>a</a:t>
            </a:r>
            <a:r>
              <a:rPr lang="es-ES" dirty="0" smtClean="0"/>
              <a:t>umento en la utilidad por acción, a </a:t>
            </a:r>
            <a:r>
              <a:rPr lang="es-ES" dirty="0"/>
              <a:t>partir de 10,000 </a:t>
            </a:r>
            <a:r>
              <a:rPr lang="es-ES" dirty="0" smtClean="0"/>
              <a:t>unidades de producción, las ventas se incrementará en 1.036 puntos.</a:t>
            </a:r>
            <a:endParaRPr lang="es-ES" dirty="0"/>
          </a:p>
        </p:txBody>
      </p:sp>
      <p:sp>
        <p:nvSpPr>
          <p:cNvPr id="26" name="25 Pentágono"/>
          <p:cNvSpPr/>
          <p:nvPr/>
        </p:nvSpPr>
        <p:spPr>
          <a:xfrm>
            <a:off x="5652120" y="648072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/>
                </a:solidFill>
              </a:rPr>
              <a:t>E</a:t>
            </a:r>
            <a:r>
              <a:rPr lang="es-MX" sz="1600" b="1" dirty="0" smtClean="0">
                <a:solidFill>
                  <a:schemeClr val="tx1"/>
                </a:solidFill>
              </a:rPr>
              <a:t>jercicio: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21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gray">
          <a:xfrm>
            <a:off x="795144" y="1167678"/>
            <a:ext cx="2741741" cy="67243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es-ES" sz="2000" b="1" dirty="0" smtClean="0"/>
              <a:t>Aplicando la fórmula</a:t>
            </a:r>
          </a:p>
          <a:p>
            <a:pPr algn="ctr" eaLnBrk="0" hangingPunct="0"/>
            <a:r>
              <a:rPr lang="en-US" altLang="es-ES" sz="2000" b="1" dirty="0" err="1" smtClean="0"/>
              <a:t>Disminución</a:t>
            </a:r>
            <a:endParaRPr lang="en-US" altLang="es-ES" sz="2000" b="1" dirty="0"/>
          </a:p>
        </p:txBody>
      </p:sp>
      <p:grpSp>
        <p:nvGrpSpPr>
          <p:cNvPr id="5" name="4 Grupo"/>
          <p:cNvGrpSpPr/>
          <p:nvPr/>
        </p:nvGrpSpPr>
        <p:grpSpPr>
          <a:xfrm>
            <a:off x="1763688" y="2633986"/>
            <a:ext cx="2466274" cy="600165"/>
            <a:chOff x="2231740" y="3805009"/>
            <a:chExt cx="2466274" cy="600165"/>
          </a:xfrm>
        </p:grpSpPr>
        <p:sp>
          <p:nvSpPr>
            <p:cNvPr id="6" name="5 CuadroTexto"/>
            <p:cNvSpPr txBox="1"/>
            <p:nvPr/>
          </p:nvSpPr>
          <p:spPr>
            <a:xfrm>
              <a:off x="2231740" y="400506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2</a:t>
              </a:r>
              <a:r>
                <a:rPr lang="es-ES" sz="2000" b="1" dirty="0" smtClean="0">
                  <a:solidFill>
                    <a:srgbClr val="FF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) GAF</a:t>
              </a:r>
              <a:r>
                <a:rPr lang="es-ES" sz="2000" b="1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=</a:t>
              </a:r>
              <a:endParaRPr lang="es-ES" sz="2000" b="1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689902" y="3805009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8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%</a:t>
              </a:r>
              <a:r>
                <a:rPr lang="es-ES" sz="2000" dirty="0" smtClean="0">
                  <a:latin typeface="Aharoni" panose="02010803020104030203" pitchFamily="2" charset="-79"/>
                  <a:cs typeface="Aharoni" panose="02010803020104030203" pitchFamily="2" charset="-79"/>
                </a:rPr>
                <a:t> UPA</a:t>
              </a:r>
              <a:endParaRPr lang="es-ES" sz="2000" dirty="0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8" name="7 Conector recto"/>
            <p:cNvCxnSpPr/>
            <p:nvPr/>
          </p:nvCxnSpPr>
          <p:spPr>
            <a:xfrm>
              <a:off x="3383868" y="4205119"/>
              <a:ext cx="1242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8 Triángulo isósceles"/>
          <p:cNvSpPr/>
          <p:nvPr/>
        </p:nvSpPr>
        <p:spPr>
          <a:xfrm>
            <a:off x="2939311" y="2831776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Triángulo isósceles"/>
          <p:cNvSpPr/>
          <p:nvPr/>
        </p:nvSpPr>
        <p:spPr>
          <a:xfrm>
            <a:off x="2948770" y="3068253"/>
            <a:ext cx="288032" cy="154672"/>
          </a:xfrm>
          <a:prstGeom prst="triangle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3218537" y="289559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%</a:t>
            </a:r>
            <a:r>
              <a:rPr lang="es-ES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Vtas.</a:t>
            </a:r>
            <a:endParaRPr lang="es-ES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763688" y="415644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s-ES" sz="20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 GAO</a:t>
            </a:r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CuadroTexto"/>
              <p:cNvSpPr txBox="1"/>
              <p:nvPr/>
            </p:nvSpPr>
            <p:spPr>
              <a:xfrm>
                <a:off x="4496406" y="2462273"/>
                <a:ext cx="2880320" cy="1143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𝑈𝑃𝐴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𝑑𝑖𝑠𝑚𝑖𝑛𝑢𝑐𝑖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/>
                                </a:rPr>
                                <m:t>𝑉𝐸𝑁𝑇𝐴𝑆</m:t>
                              </m:r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𝑑𝑖𝑠𝑚𝑖𝑛𝑢𝑐𝑖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ó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𝑝𝑟𝑜𝑛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ò</m:t>
                                  </m:r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𝑠𝑡𝑖𝑐𝑜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1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406" y="2462273"/>
                <a:ext cx="2880320" cy="1143646"/>
              </a:xfrm>
              <a:prstGeom prst="rect">
                <a:avLst/>
              </a:prstGeom>
              <a:blipFill rotWithShape="1">
                <a:blip r:embed="rId2"/>
                <a:stretch>
                  <a:fillRect r="-42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14 CuadroTexto"/>
          <p:cNvSpPr txBox="1"/>
          <p:nvPr/>
        </p:nvSpPr>
        <p:spPr>
          <a:xfrm>
            <a:off x="4229962" y="283177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=</a:t>
            </a:r>
            <a:endParaRPr lang="es-ES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22 Pentágono"/>
          <p:cNvSpPr/>
          <p:nvPr/>
        </p:nvSpPr>
        <p:spPr>
          <a:xfrm>
            <a:off x="-11496" y="0"/>
            <a:ext cx="9264015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>
                <a:solidFill>
                  <a:schemeClr val="tx1"/>
                </a:solidFill>
              </a:rPr>
              <a:t>Apalancamiento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2644912" y="3806767"/>
                <a:ext cx="2370867" cy="1099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2,167.9</m:t>
                                  </m:r>
                                </m:num>
                                <m:den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2,566.9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i="1">
                                      <a:latin typeface="Cambria Math"/>
                                    </a:rPr>
                                    <m:t>4´250,000</m:t>
                                  </m:r>
                                </m:num>
                                <m:den>
                                  <m:r>
                                    <a:rPr lang="es-ES" i="1">
                                      <a:latin typeface="Cambria Math"/>
                                    </a:rPr>
                                    <m:t>5´000,000</m:t>
                                  </m:r>
                                </m:den>
                              </m:f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912" y="3806767"/>
                <a:ext cx="2370867" cy="109946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CuadroTexto"/>
              <p:cNvSpPr txBox="1"/>
              <p:nvPr/>
            </p:nvSpPr>
            <p:spPr>
              <a:xfrm>
                <a:off x="4819440" y="4032694"/>
                <a:ext cx="1337226" cy="647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/>
                            </a:rPr>
                            <m:t>−0.1554</m:t>
                          </m:r>
                        </m:num>
                        <m:den>
                          <m:r>
                            <a:rPr lang="es-ES" b="0" i="1" smtClean="0">
                              <a:latin typeface="Cambria Math"/>
                            </a:rPr>
                            <m:t>−0,1500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440" y="4032694"/>
                <a:ext cx="1337226" cy="64761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CuadroTexto"/>
              <p:cNvSpPr txBox="1"/>
              <p:nvPr/>
            </p:nvSpPr>
            <p:spPr>
              <a:xfrm>
                <a:off x="6228184" y="4187224"/>
                <a:ext cx="10358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=1.036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7" name="2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4187224"/>
                <a:ext cx="103586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27 CuadroTexto"/>
          <p:cNvSpPr txBox="1"/>
          <p:nvPr/>
        </p:nvSpPr>
        <p:spPr>
          <a:xfrm>
            <a:off x="3589450" y="5325308"/>
            <a:ext cx="5256584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70C0"/>
                </a:solidFill>
              </a:rPr>
              <a:t>Interpretación: </a:t>
            </a:r>
            <a:endParaRPr lang="es-ES" dirty="0" smtClean="0">
              <a:solidFill>
                <a:srgbClr val="0070C0"/>
              </a:solidFill>
            </a:endParaRPr>
          </a:p>
          <a:p>
            <a:pPr algn="just"/>
            <a:r>
              <a:rPr lang="es-ES" dirty="0" smtClean="0"/>
              <a:t>Por cada punto de disminución en la utilidad por acción, a </a:t>
            </a:r>
            <a:r>
              <a:rPr lang="es-ES" dirty="0"/>
              <a:t>partir de 10,000 </a:t>
            </a:r>
            <a:r>
              <a:rPr lang="es-ES" dirty="0" smtClean="0"/>
              <a:t>unidades de producción, las ventas se disminuirá en 1.036.</a:t>
            </a:r>
            <a:endParaRPr lang="es-ES" dirty="0"/>
          </a:p>
        </p:txBody>
      </p:sp>
      <p:sp>
        <p:nvSpPr>
          <p:cNvPr id="18" name="17 Pentágono"/>
          <p:cNvSpPr/>
          <p:nvPr/>
        </p:nvSpPr>
        <p:spPr>
          <a:xfrm>
            <a:off x="6228184" y="648072"/>
            <a:ext cx="2915816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/>
                </a:solidFill>
              </a:rPr>
              <a:t>E</a:t>
            </a:r>
            <a:r>
              <a:rPr lang="es-MX" sz="1600" b="1" dirty="0" smtClean="0">
                <a:solidFill>
                  <a:schemeClr val="tx1"/>
                </a:solidFill>
              </a:rPr>
              <a:t>jercicio: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27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Pentágono"/>
          <p:cNvSpPr/>
          <p:nvPr/>
        </p:nvSpPr>
        <p:spPr>
          <a:xfrm>
            <a:off x="0" y="0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Riesgos y rentabilidad</a:t>
            </a:r>
            <a:endParaRPr lang="es-MX" b="1" dirty="0">
              <a:solidFill>
                <a:schemeClr val="tx1"/>
              </a:solidFill>
            </a:endParaRPr>
          </a:p>
        </p:txBody>
      </p:sp>
      <p:grpSp>
        <p:nvGrpSpPr>
          <p:cNvPr id="26" name="Grupo 37"/>
          <p:cNvGrpSpPr/>
          <p:nvPr/>
        </p:nvGrpSpPr>
        <p:grpSpPr>
          <a:xfrm>
            <a:off x="1316195" y="1367677"/>
            <a:ext cx="6712189" cy="5227073"/>
            <a:chOff x="2783539" y="609358"/>
            <a:chExt cx="8503273" cy="5430986"/>
          </a:xfrm>
        </p:grpSpPr>
        <p:sp>
          <p:nvSpPr>
            <p:cNvPr id="29" name="CuadroTexto 3"/>
            <p:cNvSpPr txBox="1"/>
            <p:nvPr/>
          </p:nvSpPr>
          <p:spPr>
            <a:xfrm>
              <a:off x="3860199" y="609358"/>
              <a:ext cx="5999678" cy="41559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Definición de riesgo en base a inversiones:</a:t>
              </a:r>
              <a:endParaRPr lang="es-MX" b="1" dirty="0"/>
            </a:p>
          </p:txBody>
        </p:sp>
        <p:sp>
          <p:nvSpPr>
            <p:cNvPr id="30" name="CuadroTexto 4"/>
            <p:cNvSpPr txBox="1"/>
            <p:nvPr/>
          </p:nvSpPr>
          <p:spPr>
            <a:xfrm>
              <a:off x="2931455" y="1102661"/>
              <a:ext cx="7368988" cy="64633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Posibilidad de que los rendimientos futuros reales sean diferentes de los rendimientos esperados. Representa la </a:t>
              </a:r>
              <a:r>
                <a:rPr lang="es-MX" b="1" dirty="0" smtClean="0"/>
                <a:t>variabilidad </a:t>
              </a:r>
              <a:r>
                <a:rPr lang="es-MX" dirty="0" smtClean="0"/>
                <a:t>de los rendimientos.</a:t>
              </a:r>
            </a:p>
          </p:txBody>
        </p:sp>
        <p:cxnSp>
          <p:nvCxnSpPr>
            <p:cNvPr id="31" name="Conector recto de flecha 6"/>
            <p:cNvCxnSpPr/>
            <p:nvPr/>
          </p:nvCxnSpPr>
          <p:spPr>
            <a:xfrm>
              <a:off x="6615949" y="1964144"/>
              <a:ext cx="0" cy="4159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32" name="CuadroTexto 7"/>
            <p:cNvSpPr txBox="1"/>
            <p:nvPr/>
          </p:nvSpPr>
          <p:spPr>
            <a:xfrm>
              <a:off x="5177115" y="2380133"/>
              <a:ext cx="2877670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Suceso desfavorable</a:t>
              </a:r>
              <a:endParaRPr lang="es-MX" dirty="0"/>
            </a:p>
          </p:txBody>
        </p:sp>
        <p:sp>
          <p:nvSpPr>
            <p:cNvPr id="33" name="CuadroTexto 8"/>
            <p:cNvSpPr txBox="1"/>
            <p:nvPr/>
          </p:nvSpPr>
          <p:spPr>
            <a:xfrm>
              <a:off x="2977138" y="2776457"/>
              <a:ext cx="2702859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/>
                <a:t>Probabilidad:</a:t>
              </a:r>
              <a:endParaRPr lang="es-MX" b="1" dirty="0"/>
            </a:p>
          </p:txBody>
        </p:sp>
        <p:sp>
          <p:nvSpPr>
            <p:cNvPr id="34" name="CuadroTexto 9"/>
            <p:cNvSpPr txBox="1"/>
            <p:nvPr/>
          </p:nvSpPr>
          <p:spPr>
            <a:xfrm>
              <a:off x="2783539" y="3872756"/>
              <a:ext cx="3361764" cy="64633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/>
                <a:t>Posibilidad porcentual </a:t>
              </a:r>
              <a:r>
                <a:rPr lang="es-MX" dirty="0" smtClean="0"/>
                <a:t>de que un resultado ocurra</a:t>
              </a:r>
              <a:endParaRPr lang="es-MX" dirty="0"/>
            </a:p>
          </p:txBody>
        </p:sp>
        <p:cxnSp>
          <p:nvCxnSpPr>
            <p:cNvPr id="35" name="Conector recto de flecha 10"/>
            <p:cNvCxnSpPr/>
            <p:nvPr/>
          </p:nvCxnSpPr>
          <p:spPr>
            <a:xfrm>
              <a:off x="3899645" y="3442450"/>
              <a:ext cx="4482" cy="4446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36" name="CuadroTexto 19"/>
            <p:cNvSpPr txBox="1"/>
            <p:nvPr/>
          </p:nvSpPr>
          <p:spPr>
            <a:xfrm>
              <a:off x="8646458" y="2560433"/>
              <a:ext cx="2171468" cy="92333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Distribución de probabilidad</a:t>
              </a:r>
              <a:endParaRPr lang="es-MX" b="1" dirty="0"/>
            </a:p>
          </p:txBody>
        </p:sp>
        <p:cxnSp>
          <p:nvCxnSpPr>
            <p:cNvPr id="37" name="Conector recto de flecha 20"/>
            <p:cNvCxnSpPr/>
            <p:nvPr/>
          </p:nvCxnSpPr>
          <p:spPr>
            <a:xfrm>
              <a:off x="9563099" y="3455897"/>
              <a:ext cx="4482" cy="4446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38" name="Conector recto 22"/>
            <p:cNvCxnSpPr/>
            <p:nvPr/>
          </p:nvCxnSpPr>
          <p:spPr>
            <a:xfrm>
              <a:off x="3899644" y="3496537"/>
              <a:ext cx="5676901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39" name="CuadroTexto 25"/>
            <p:cNvSpPr txBox="1"/>
            <p:nvPr/>
          </p:nvSpPr>
          <p:spPr>
            <a:xfrm>
              <a:off x="8124264" y="4011255"/>
              <a:ext cx="2877670" cy="92333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Posibilidad porcentual de incidencia de cada uno de los resultados posibles</a:t>
              </a:r>
              <a:endParaRPr lang="es-MX" dirty="0"/>
            </a:p>
          </p:txBody>
        </p:sp>
        <p:cxnSp>
          <p:nvCxnSpPr>
            <p:cNvPr id="40" name="Conector recto de flecha 27"/>
            <p:cNvCxnSpPr/>
            <p:nvPr/>
          </p:nvCxnSpPr>
          <p:spPr>
            <a:xfrm flipH="1">
              <a:off x="9265024" y="5373439"/>
              <a:ext cx="311522" cy="2975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41" name="Conector recto de flecha 31"/>
            <p:cNvCxnSpPr/>
            <p:nvPr/>
          </p:nvCxnSpPr>
          <p:spPr>
            <a:xfrm>
              <a:off x="9630334" y="5373439"/>
              <a:ext cx="333937" cy="2975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sp>
          <p:nvSpPr>
            <p:cNvPr id="42" name="CuadroTexto 35"/>
            <p:cNvSpPr txBox="1"/>
            <p:nvPr/>
          </p:nvSpPr>
          <p:spPr>
            <a:xfrm>
              <a:off x="8124265" y="5671012"/>
              <a:ext cx="1464985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/>
                <a:t>Objetiva</a:t>
              </a:r>
              <a:endParaRPr lang="es-MX" b="1" dirty="0"/>
            </a:p>
          </p:txBody>
        </p:sp>
        <p:sp>
          <p:nvSpPr>
            <p:cNvPr id="43" name="CuadroTexto 36"/>
            <p:cNvSpPr txBox="1"/>
            <p:nvPr/>
          </p:nvSpPr>
          <p:spPr>
            <a:xfrm>
              <a:off x="9697568" y="5668309"/>
              <a:ext cx="1589244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/>
                <a:t>Subjetiva</a:t>
              </a:r>
              <a:endParaRPr lang="es-MX" b="1" dirty="0"/>
            </a:p>
          </p:txBody>
        </p:sp>
      </p:grpSp>
      <p:sp>
        <p:nvSpPr>
          <p:cNvPr id="27" name="26 Pentágono"/>
          <p:cNvSpPr/>
          <p:nvPr/>
        </p:nvSpPr>
        <p:spPr>
          <a:xfrm>
            <a:off x="5652120" y="671059"/>
            <a:ext cx="3491880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Definición: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02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Propósito de la unidad de competencia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39552" y="1556792"/>
            <a:ext cx="8147248" cy="13849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El alumno reconoce la planeación y el control financiero como parte fundamental del éxito de una empresa. 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Pentágono"/>
          <p:cNvSpPr/>
          <p:nvPr/>
        </p:nvSpPr>
        <p:spPr>
          <a:xfrm>
            <a:off x="0" y="0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Riesgos y rentabilidad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27" name="CuadroTexto 5"/>
          <p:cNvSpPr txBox="1"/>
          <p:nvPr/>
        </p:nvSpPr>
        <p:spPr>
          <a:xfrm>
            <a:off x="395536" y="1152128"/>
            <a:ext cx="178393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Ejemplo:</a:t>
            </a:r>
            <a:endParaRPr lang="es-MX" b="1" dirty="0"/>
          </a:p>
        </p:txBody>
      </p:sp>
      <p:sp>
        <p:nvSpPr>
          <p:cNvPr id="28" name="CuadroTexto 6"/>
          <p:cNvSpPr txBox="1"/>
          <p:nvPr/>
        </p:nvSpPr>
        <p:spPr>
          <a:xfrm>
            <a:off x="1287501" y="1772816"/>
            <a:ext cx="6000491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Se considera invertir en bonos, a los cuales se asignan posibles resultados de inversión:</a:t>
            </a:r>
            <a:endParaRPr lang="es-MX" dirty="0"/>
          </a:p>
        </p:txBody>
      </p:sp>
      <p:graphicFrame>
        <p:nvGraphicFramePr>
          <p:cNvPr id="44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689537"/>
              </p:ext>
            </p:extLst>
          </p:nvPr>
        </p:nvGraphicFramePr>
        <p:xfrm>
          <a:off x="1404627" y="2924944"/>
          <a:ext cx="5766238" cy="3205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26770"/>
                <a:gridCol w="113946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Resultado</a:t>
                      </a:r>
                      <a:endParaRPr lang="es-MX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Probabilidad</a:t>
                      </a:r>
                      <a:endParaRPr lang="es-MX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 hay incumplimiento, los</a:t>
                      </a:r>
                      <a:r>
                        <a:rPr lang="es-MX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bonos se pagan a su vencimiento</a:t>
                      </a:r>
                      <a:endParaRPr lang="es-MX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80%</a:t>
                      </a:r>
                      <a:endParaRPr lang="es-MX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Incumplimiento de los intereses en uno o más periodos</a:t>
                      </a:r>
                      <a:endParaRPr lang="es-MX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15%</a:t>
                      </a:r>
                      <a:endParaRPr lang="es-MX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 hay incumplimiento de los intereses, pero los bonos no se pagan a su vencimiento</a:t>
                      </a:r>
                      <a:endParaRPr lang="es-MX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5%</a:t>
                      </a:r>
                      <a:endParaRPr lang="es-MX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100%</a:t>
                      </a:r>
                      <a:endParaRPr lang="es-MX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13 Pentágono"/>
          <p:cNvSpPr/>
          <p:nvPr/>
        </p:nvSpPr>
        <p:spPr>
          <a:xfrm>
            <a:off x="6156176" y="648072"/>
            <a:ext cx="2987824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/>
                </a:solidFill>
              </a:rPr>
              <a:t>E</a:t>
            </a:r>
            <a:r>
              <a:rPr lang="es-MX" sz="1600" b="1" dirty="0" smtClean="0">
                <a:solidFill>
                  <a:schemeClr val="tx1"/>
                </a:solidFill>
              </a:rPr>
              <a:t>jercicio: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22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Pentágono"/>
          <p:cNvSpPr/>
          <p:nvPr/>
        </p:nvSpPr>
        <p:spPr>
          <a:xfrm>
            <a:off x="0" y="0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Riesgos y rentabilidad</a:t>
            </a:r>
            <a:endParaRPr lang="es-MX" b="1" dirty="0">
              <a:solidFill>
                <a:schemeClr val="tx1"/>
              </a:solidFill>
            </a:endParaRPr>
          </a:p>
        </p:txBody>
      </p:sp>
      <p:grpSp>
        <p:nvGrpSpPr>
          <p:cNvPr id="11" name="Grupo 21"/>
          <p:cNvGrpSpPr/>
          <p:nvPr/>
        </p:nvGrpSpPr>
        <p:grpSpPr>
          <a:xfrm>
            <a:off x="755576" y="1277657"/>
            <a:ext cx="6900511" cy="5283122"/>
            <a:chOff x="2433918" y="887738"/>
            <a:chExt cx="6421215" cy="4734691"/>
          </a:xfrm>
        </p:grpSpPr>
        <p:sp>
          <p:nvSpPr>
            <p:cNvPr id="12" name="CuadroTexto 3"/>
            <p:cNvSpPr txBox="1"/>
            <p:nvPr/>
          </p:nvSpPr>
          <p:spPr>
            <a:xfrm>
              <a:off x="2599753" y="1075765"/>
              <a:ext cx="1086331" cy="64633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Valor esperado</a:t>
              </a:r>
              <a:endParaRPr lang="es-MX" b="1" dirty="0"/>
            </a:p>
          </p:txBody>
        </p:sp>
        <p:sp>
          <p:nvSpPr>
            <p:cNvPr id="13" name="CuadroTexto 4"/>
            <p:cNvSpPr txBox="1"/>
            <p:nvPr/>
          </p:nvSpPr>
          <p:spPr>
            <a:xfrm>
              <a:off x="4088619" y="1075765"/>
              <a:ext cx="1855725" cy="744733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sz="1600" dirty="0" smtClean="0"/>
                <a:t>Indicador del valor promedio de los resultados posibles</a:t>
              </a:r>
              <a:endParaRPr lang="es-MX" sz="1600" dirty="0"/>
            </a:p>
          </p:txBody>
        </p:sp>
        <p:sp>
          <p:nvSpPr>
            <p:cNvPr id="14" name="CuadroTexto 5"/>
            <p:cNvSpPr txBox="1"/>
            <p:nvPr/>
          </p:nvSpPr>
          <p:spPr>
            <a:xfrm>
              <a:off x="2433918" y="2424953"/>
              <a:ext cx="1273986" cy="64633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Desviación </a:t>
              </a:r>
            </a:p>
            <a:p>
              <a:pPr algn="ctr"/>
              <a:r>
                <a:rPr lang="es-MX" b="1" dirty="0" smtClean="0"/>
                <a:t>estándar</a:t>
              </a:r>
              <a:endParaRPr lang="es-MX" b="1" dirty="0"/>
            </a:p>
          </p:txBody>
        </p:sp>
        <p:sp>
          <p:nvSpPr>
            <p:cNvPr id="15" name="CuadroTexto 6"/>
            <p:cNvSpPr txBox="1"/>
            <p:nvPr/>
          </p:nvSpPr>
          <p:spPr>
            <a:xfrm>
              <a:off x="4033242" y="2357718"/>
              <a:ext cx="1927733" cy="140671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sz="1600" dirty="0" smtClean="0"/>
                <a:t>Medición del riesgo total o variabilidad    de los posibles resultados, cada uno con probabilidad de ocurrencia asociada</a:t>
              </a:r>
              <a:endParaRPr lang="es-MX" sz="1600" dirty="0"/>
            </a:p>
          </p:txBody>
        </p:sp>
        <p:sp>
          <p:nvSpPr>
            <p:cNvPr id="25" name="CuadroTexto 7"/>
            <p:cNvSpPr txBox="1"/>
            <p:nvPr/>
          </p:nvSpPr>
          <p:spPr>
            <a:xfrm>
              <a:off x="2433918" y="4062284"/>
              <a:ext cx="1252166" cy="64633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/>
                <a:t>Coeficiente de variación</a:t>
              </a:r>
              <a:endParaRPr lang="es-MX" b="1" dirty="0"/>
            </a:p>
          </p:txBody>
        </p:sp>
        <p:sp>
          <p:nvSpPr>
            <p:cNvPr id="26" name="CuadroTexto 8"/>
            <p:cNvSpPr txBox="1"/>
            <p:nvPr/>
          </p:nvSpPr>
          <p:spPr>
            <a:xfrm>
              <a:off x="4001157" y="3995050"/>
              <a:ext cx="1943187" cy="162737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sz="1600" dirty="0" smtClean="0"/>
                <a:t>Comparación de dos inversiones con diferentes rendimientos esperados, o con montos de inversión muy diferentes</a:t>
              </a:r>
              <a:endParaRPr lang="es-MX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CuadroTexto 9"/>
                <p:cNvSpPr txBox="1"/>
                <p:nvPr/>
              </p:nvSpPr>
              <p:spPr>
                <a:xfrm>
                  <a:off x="6695392" y="887738"/>
                  <a:ext cx="1728191" cy="879856"/>
                </a:xfrm>
                <a:prstGeom prst="rect">
                  <a:avLst/>
                </a:prstGeom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s-MX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es-MX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27" name="CuadroTexto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5392" y="887738"/>
                  <a:ext cx="1728191" cy="879856"/>
                </a:xfrm>
                <a:prstGeom prst="rect">
                  <a:avLst/>
                </a:prstGeom>
                <a:blipFill rotWithShape="1">
                  <a:blip r:embed="rId2" cstate="print"/>
                  <a:stretch>
                    <a:fillRect/>
                  </a:stretch>
                </a:blipFill>
                <a:ln w="38100">
                  <a:solidFill>
                    <a:srgbClr val="0070C0"/>
                  </a:solidFill>
                </a:ln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CuadroTexto 10"/>
                <p:cNvSpPr txBox="1"/>
                <p:nvPr/>
              </p:nvSpPr>
              <p:spPr>
                <a:xfrm>
                  <a:off x="6300192" y="2424953"/>
                  <a:ext cx="2554941" cy="656013"/>
                </a:xfrm>
                <a:prstGeom prst="rect">
                  <a:avLst/>
                </a:prstGeom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s-MX" dirty="0" smtClean="0"/>
                    <a:t>𝞂</a:t>
                  </a:r>
                  <a14:m>
                    <m:oMath xmlns:m="http://schemas.openxmlformats.org/officeDocument/2006/math">
                      <m:r>
                        <a:rPr lang="es-MX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s-MX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</m:d>
                              <m:sSup>
                                <m:sSupPr>
                                  <m:ctrlPr>
                                    <a:rPr lang="es-MX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/>
                                <m:sup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s-MX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e>
                      </m:rad>
                    </m:oMath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28" name="CuadroTexto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0192" y="2424953"/>
                  <a:ext cx="2554941" cy="656013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 l="-1316"/>
                  </a:stretch>
                </a:blipFill>
                <a:ln w="38100">
                  <a:solidFill>
                    <a:srgbClr val="0070C0"/>
                  </a:solidFill>
                </a:ln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uadroTexto 14"/>
                <p:cNvSpPr txBox="1"/>
                <p:nvPr/>
              </p:nvSpPr>
              <p:spPr>
                <a:xfrm>
                  <a:off x="6815428" y="3956167"/>
                  <a:ext cx="1183341" cy="637610"/>
                </a:xfrm>
                <a:prstGeom prst="rect">
                  <a:avLst/>
                </a:prstGeom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s-MX" sz="2400" dirty="0" smtClean="0"/>
                    <a:t>z</a:t>
                  </a:r>
                  <a14:m>
                    <m:oMath xmlns:m="http://schemas.openxmlformats.org/officeDocument/2006/math">
                      <m:r>
                        <a:rPr lang="es-MX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̂"/>
                              <m:ctrlP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num>
                        <m:den>
                          <m:r>
                            <a:rPr lang="es-MX" sz="2400" i="1" smtClean="0">
                              <a:latin typeface="Cambria Math" panose="02040503050406030204" pitchFamily="18" charset="0"/>
                            </a:rPr>
                            <m:t>𝞂</m:t>
                          </m:r>
                        </m:den>
                      </m:f>
                    </m:oMath>
                  </a14:m>
                  <a:endParaRPr lang="es-MX" sz="2400" dirty="0"/>
                </a:p>
              </p:txBody>
            </p:sp>
          </mc:Choice>
          <mc:Fallback xmlns="">
            <p:sp>
              <p:nvSpPr>
                <p:cNvPr id="29" name="CuadroTexto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5428" y="3956167"/>
                  <a:ext cx="1183341" cy="637610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 l="-5581"/>
                  </a:stretch>
                </a:blipFill>
                <a:ln w="38100">
                  <a:solidFill>
                    <a:srgbClr val="0070C0"/>
                  </a:solidFill>
                </a:ln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Flecha derecha 15"/>
            <p:cNvSpPr/>
            <p:nvPr/>
          </p:nvSpPr>
          <p:spPr>
            <a:xfrm>
              <a:off x="3570622" y="1264024"/>
              <a:ext cx="497540" cy="147917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1" name="Flecha derecha 16"/>
            <p:cNvSpPr/>
            <p:nvPr/>
          </p:nvSpPr>
          <p:spPr>
            <a:xfrm>
              <a:off x="3520249" y="2674159"/>
              <a:ext cx="497540" cy="147917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2" name="Flecha derecha 17"/>
            <p:cNvSpPr/>
            <p:nvPr/>
          </p:nvSpPr>
          <p:spPr>
            <a:xfrm>
              <a:off x="3599118" y="4201014"/>
              <a:ext cx="497540" cy="147917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3" name="Flecha derecha 18"/>
            <p:cNvSpPr/>
            <p:nvPr/>
          </p:nvSpPr>
          <p:spPr>
            <a:xfrm>
              <a:off x="5944344" y="1268760"/>
              <a:ext cx="497540" cy="147917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4" name="Flecha derecha 19"/>
            <p:cNvSpPr/>
            <p:nvPr/>
          </p:nvSpPr>
          <p:spPr>
            <a:xfrm>
              <a:off x="5980231" y="2748117"/>
              <a:ext cx="248770" cy="73959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5" name="Flecha derecha 20"/>
            <p:cNvSpPr/>
            <p:nvPr/>
          </p:nvSpPr>
          <p:spPr>
            <a:xfrm>
              <a:off x="5944344" y="4201014"/>
              <a:ext cx="497540" cy="147917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6" name="35 Pentágono"/>
          <p:cNvSpPr/>
          <p:nvPr/>
        </p:nvSpPr>
        <p:spPr>
          <a:xfrm>
            <a:off x="6516216" y="648072"/>
            <a:ext cx="2627784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/>
                </a:solidFill>
              </a:rPr>
              <a:t>F</a:t>
            </a:r>
            <a:r>
              <a:rPr lang="es-MX" sz="1600" b="1" dirty="0" smtClean="0">
                <a:solidFill>
                  <a:schemeClr val="tx1"/>
                </a:solidFill>
              </a:rPr>
              <a:t>ormulas: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67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Pentágono"/>
          <p:cNvSpPr/>
          <p:nvPr/>
        </p:nvSpPr>
        <p:spPr>
          <a:xfrm>
            <a:off x="0" y="7964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Riesgos y rentabilidad</a:t>
            </a:r>
            <a:endParaRPr lang="es-MX" b="1" dirty="0">
              <a:solidFill>
                <a:schemeClr val="tx1"/>
              </a:solidFill>
            </a:endParaRPr>
          </a:p>
        </p:txBody>
      </p:sp>
      <p:grpSp>
        <p:nvGrpSpPr>
          <p:cNvPr id="11" name="Grupo 19"/>
          <p:cNvGrpSpPr/>
          <p:nvPr/>
        </p:nvGrpSpPr>
        <p:grpSpPr>
          <a:xfrm>
            <a:off x="1253710" y="1847495"/>
            <a:ext cx="6387217" cy="4536503"/>
            <a:chOff x="2904565" y="779929"/>
            <a:chExt cx="6910464" cy="2991565"/>
          </a:xfrm>
        </p:grpSpPr>
        <p:sp>
          <p:nvSpPr>
            <p:cNvPr id="13" name="CuadroTexto 4"/>
            <p:cNvSpPr txBox="1"/>
            <p:nvPr/>
          </p:nvSpPr>
          <p:spPr>
            <a:xfrm>
              <a:off x="2904565" y="779929"/>
              <a:ext cx="4303059" cy="37651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/>
                <a:t>Donde:</a:t>
              </a:r>
              <a:endParaRPr lang="es-MX" b="1" dirty="0"/>
            </a:p>
          </p:txBody>
        </p:sp>
        <p:sp>
          <p:nvSpPr>
            <p:cNvPr id="14" name="CuadroTexto 5"/>
            <p:cNvSpPr txBox="1"/>
            <p:nvPr/>
          </p:nvSpPr>
          <p:spPr>
            <a:xfrm>
              <a:off x="4701180" y="1538499"/>
              <a:ext cx="3455894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Rendimiento esperado</a:t>
              </a:r>
              <a:endParaRPr lang="es-MX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ángulo 6"/>
                <p:cNvSpPr/>
                <p:nvPr/>
              </p:nvSpPr>
              <p:spPr>
                <a:xfrm>
                  <a:off x="3451205" y="1996049"/>
                  <a:ext cx="405752" cy="391646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7" name="Rectángulo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1205" y="1996049"/>
                  <a:ext cx="405752" cy="391646"/>
                </a:xfrm>
                <a:prstGeom prst="rect">
                  <a:avLst/>
                </a:prstGeom>
                <a:blipFill rotWithShape="0">
                  <a:blip r:embed="rId3" cstate="print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CuadroTexto 7"/>
            <p:cNvSpPr txBox="1"/>
            <p:nvPr/>
          </p:nvSpPr>
          <p:spPr>
            <a:xfrm>
              <a:off x="4732039" y="2004152"/>
              <a:ext cx="3455894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Resultado del caso j-</a:t>
              </a:r>
              <a:r>
                <a:rPr lang="es-MX" sz="1600" dirty="0" err="1" smtClean="0"/>
                <a:t>ésimo</a:t>
              </a:r>
              <a:endParaRPr lang="es-MX" sz="1600" dirty="0"/>
            </a:p>
          </p:txBody>
        </p:sp>
        <p:sp>
          <p:nvSpPr>
            <p:cNvPr id="26" name="Rectángulo 8"/>
            <p:cNvSpPr/>
            <p:nvPr/>
          </p:nvSpPr>
          <p:spPr>
            <a:xfrm>
              <a:off x="3489460" y="2431052"/>
              <a:ext cx="300082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s-MX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s-MX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CuadroTexto 9"/>
            <p:cNvSpPr txBox="1"/>
            <p:nvPr/>
          </p:nvSpPr>
          <p:spPr>
            <a:xfrm>
              <a:off x="4732039" y="2462295"/>
              <a:ext cx="3455894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Resultados posibles</a:t>
              </a:r>
              <a:endParaRPr lang="es-MX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ángulo 10"/>
                <p:cNvSpPr/>
                <p:nvPr/>
              </p:nvSpPr>
              <p:spPr>
                <a:xfrm>
                  <a:off x="3455533" y="2883554"/>
                  <a:ext cx="439992" cy="391646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2" name="Rectángulo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5533" y="2883554"/>
                  <a:ext cx="439992" cy="391646"/>
                </a:xfrm>
                <a:prstGeom prst="rect">
                  <a:avLst/>
                </a:prstGeom>
                <a:blipFill rotWithShape="0">
                  <a:blip r:embed="rId4" cstate="print"/>
                  <a:stretch>
                    <a:fillRect b="-9375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CuadroTexto 11"/>
            <p:cNvSpPr txBox="1"/>
            <p:nvPr/>
          </p:nvSpPr>
          <p:spPr>
            <a:xfrm>
              <a:off x="4732039" y="2961406"/>
              <a:ext cx="5082990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Probabilidad de que ocurra el resultado j-</a:t>
              </a:r>
              <a:r>
                <a:rPr lang="es-MX" sz="1600" dirty="0" err="1" smtClean="0"/>
                <a:t>ésimo</a:t>
              </a:r>
              <a:endParaRPr lang="es-MX" sz="1600" dirty="0"/>
            </a:p>
          </p:txBody>
        </p:sp>
        <p:sp>
          <p:nvSpPr>
            <p:cNvPr id="30" name="Rectángulo 12"/>
            <p:cNvSpPr/>
            <p:nvPr/>
          </p:nvSpPr>
          <p:spPr>
            <a:xfrm>
              <a:off x="3475835" y="3325531"/>
              <a:ext cx="327334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s-MX" dirty="0" smtClean="0"/>
                <a:t>𝞂</a:t>
              </a:r>
              <a:endParaRPr lang="es-MX" dirty="0"/>
            </a:p>
          </p:txBody>
        </p:sp>
        <p:sp>
          <p:nvSpPr>
            <p:cNvPr id="31" name="CuadroTexto 13"/>
            <p:cNvSpPr txBox="1"/>
            <p:nvPr/>
          </p:nvSpPr>
          <p:spPr>
            <a:xfrm>
              <a:off x="4732039" y="3413786"/>
              <a:ext cx="5082990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Desviación estándar</a:t>
              </a:r>
              <a:endParaRPr lang="es-MX" sz="1600" dirty="0"/>
            </a:p>
          </p:txBody>
        </p:sp>
        <p:sp>
          <p:nvSpPr>
            <p:cNvPr id="32" name="CuadroTexto 14"/>
            <p:cNvSpPr txBox="1"/>
            <p:nvPr/>
          </p:nvSpPr>
          <p:spPr>
            <a:xfrm>
              <a:off x="4145202" y="1523111"/>
              <a:ext cx="295836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rgbClr val="0070C0"/>
                  </a:solidFill>
                </a:rPr>
                <a:t>=</a:t>
              </a:r>
              <a:endParaRPr lang="es-MX" b="1" dirty="0">
                <a:solidFill>
                  <a:srgbClr val="0070C0"/>
                </a:solidFill>
              </a:endParaRPr>
            </a:p>
          </p:txBody>
        </p:sp>
        <p:sp>
          <p:nvSpPr>
            <p:cNvPr id="33" name="CuadroTexto 15"/>
            <p:cNvSpPr txBox="1"/>
            <p:nvPr/>
          </p:nvSpPr>
          <p:spPr>
            <a:xfrm>
              <a:off x="4145202" y="1977314"/>
              <a:ext cx="295836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rgbClr val="0070C0"/>
                  </a:solidFill>
                </a:rPr>
                <a:t>=</a:t>
              </a:r>
              <a:endParaRPr lang="es-MX" b="1" dirty="0">
                <a:solidFill>
                  <a:srgbClr val="0070C0"/>
                </a:solidFill>
              </a:endParaRPr>
            </a:p>
          </p:txBody>
        </p:sp>
        <p:sp>
          <p:nvSpPr>
            <p:cNvPr id="34" name="CuadroTexto 16"/>
            <p:cNvSpPr txBox="1"/>
            <p:nvPr/>
          </p:nvSpPr>
          <p:spPr>
            <a:xfrm>
              <a:off x="4166439" y="2431517"/>
              <a:ext cx="295836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rgbClr val="0070C0"/>
                  </a:solidFill>
                </a:rPr>
                <a:t>=</a:t>
              </a:r>
              <a:endParaRPr lang="es-MX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CuadroTexto 17"/>
            <p:cNvSpPr txBox="1"/>
            <p:nvPr/>
          </p:nvSpPr>
          <p:spPr>
            <a:xfrm>
              <a:off x="4182036" y="2961406"/>
              <a:ext cx="295836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rgbClr val="0070C0"/>
                  </a:solidFill>
                </a:rPr>
                <a:t>=</a:t>
              </a:r>
              <a:endParaRPr lang="es-MX" b="1" dirty="0">
                <a:solidFill>
                  <a:srgbClr val="0070C0"/>
                </a:solidFill>
              </a:endParaRPr>
            </a:p>
          </p:txBody>
        </p:sp>
        <p:sp>
          <p:nvSpPr>
            <p:cNvPr id="36" name="CuadroTexto 18"/>
            <p:cNvSpPr txBox="1"/>
            <p:nvPr/>
          </p:nvSpPr>
          <p:spPr>
            <a:xfrm>
              <a:off x="4182036" y="3402162"/>
              <a:ext cx="295836" cy="36933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rgbClr val="0070C0"/>
                  </a:solidFill>
                </a:rPr>
                <a:t>=</a:t>
              </a:r>
              <a:endParaRPr lang="es-MX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37" name="36 Pentágono"/>
          <p:cNvSpPr/>
          <p:nvPr/>
        </p:nvSpPr>
        <p:spPr>
          <a:xfrm>
            <a:off x="6084168" y="648072"/>
            <a:ext cx="3059832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Donde:</a:t>
            </a:r>
            <a:endParaRPr lang="es-MX" sz="1600" b="1" dirty="0">
              <a:solidFill>
                <a:schemeClr val="tx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336354" y="3142788"/>
            <a:ext cx="915927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000" dirty="0" smtClean="0"/>
              <a:t>3500/2500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04102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Pentágono"/>
          <p:cNvSpPr/>
          <p:nvPr/>
        </p:nvSpPr>
        <p:spPr>
          <a:xfrm>
            <a:off x="0" y="11887"/>
            <a:ext cx="9144000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Riesgos y rentabilidad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1" name="CuadroTexto 4"/>
          <p:cNvSpPr txBox="1"/>
          <p:nvPr/>
        </p:nvSpPr>
        <p:spPr>
          <a:xfrm>
            <a:off x="279439" y="911987"/>
            <a:ext cx="168695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Rentabilidad:</a:t>
            </a:r>
            <a:endParaRPr lang="es-MX" b="1" dirty="0"/>
          </a:p>
        </p:txBody>
      </p:sp>
      <p:sp>
        <p:nvSpPr>
          <p:cNvPr id="12" name="CuadroTexto 5"/>
          <p:cNvSpPr txBox="1"/>
          <p:nvPr/>
        </p:nvSpPr>
        <p:spPr>
          <a:xfrm>
            <a:off x="1966392" y="911987"/>
            <a:ext cx="479723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Beneficios que produce una inversión</a:t>
            </a:r>
            <a:endParaRPr lang="es-MX" dirty="0"/>
          </a:p>
        </p:txBody>
      </p:sp>
      <p:sp>
        <p:nvSpPr>
          <p:cNvPr id="13" name="CuadroTexto 7"/>
          <p:cNvSpPr txBox="1"/>
          <p:nvPr/>
        </p:nvSpPr>
        <p:spPr>
          <a:xfrm>
            <a:off x="129187" y="2420888"/>
            <a:ext cx="42358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Tasa de rendimiento libre de riesgo</a:t>
            </a:r>
            <a:endParaRPr lang="es-MX" b="1" dirty="0"/>
          </a:p>
        </p:txBody>
      </p:sp>
      <p:sp>
        <p:nvSpPr>
          <p:cNvPr id="14" name="CuadroTexto 8"/>
          <p:cNvSpPr txBox="1"/>
          <p:nvPr/>
        </p:nvSpPr>
        <p:spPr>
          <a:xfrm>
            <a:off x="2534414" y="2874076"/>
            <a:ext cx="671008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Rendimiento disponible en una inversión a corto plazo</a:t>
            </a:r>
            <a:endParaRPr lang="es-MX" dirty="0"/>
          </a:p>
        </p:txBody>
      </p:sp>
      <p:sp>
        <p:nvSpPr>
          <p:cNvPr id="15" name="CuadroTexto 9"/>
          <p:cNvSpPr txBox="1"/>
          <p:nvPr/>
        </p:nvSpPr>
        <p:spPr>
          <a:xfrm>
            <a:off x="279439" y="3660443"/>
            <a:ext cx="42358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Prima de riesgo</a:t>
            </a:r>
            <a:endParaRPr lang="es-MX" b="1" dirty="0"/>
          </a:p>
        </p:txBody>
      </p:sp>
      <p:sp>
        <p:nvSpPr>
          <p:cNvPr id="25" name="CuadroTexto 10"/>
          <p:cNvSpPr txBox="1"/>
          <p:nvPr/>
        </p:nvSpPr>
        <p:spPr>
          <a:xfrm>
            <a:off x="827584" y="4307574"/>
            <a:ext cx="599738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Está en función del riesgo de vencimiento, riesgo de incumplimiento, riesgo de prioridad y riesgo de negociabilidad</a:t>
            </a:r>
            <a:endParaRPr lang="es-MX" dirty="0"/>
          </a:p>
        </p:txBody>
      </p:sp>
      <p:sp>
        <p:nvSpPr>
          <p:cNvPr id="26" name="CuadroTexto 11"/>
          <p:cNvSpPr txBox="1"/>
          <p:nvPr/>
        </p:nvSpPr>
        <p:spPr>
          <a:xfrm>
            <a:off x="3419872" y="5373216"/>
            <a:ext cx="5526741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s-MX" dirty="0" smtClean="0"/>
              <a:t>Prima por riesgo de vencimiento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s-MX" dirty="0" smtClean="0"/>
              <a:t>Prima por riesgo de incumplimiento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s-MX" dirty="0" smtClean="0"/>
              <a:t>Prima por riesgo de prioridad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s-MX" dirty="0" smtClean="0"/>
              <a:t>Prima por riego de </a:t>
            </a:r>
            <a:r>
              <a:rPr lang="es-MX" dirty="0" err="1" smtClean="0"/>
              <a:t>bursatilidad</a:t>
            </a:r>
            <a:endParaRPr lang="es-MX" dirty="0"/>
          </a:p>
        </p:txBody>
      </p:sp>
      <p:grpSp>
        <p:nvGrpSpPr>
          <p:cNvPr id="27" name="Grupo 18"/>
          <p:cNvGrpSpPr/>
          <p:nvPr/>
        </p:nvGrpSpPr>
        <p:grpSpPr>
          <a:xfrm>
            <a:off x="434546" y="1582517"/>
            <a:ext cx="6611720" cy="690265"/>
            <a:chOff x="2299447" y="1368007"/>
            <a:chExt cx="7651376" cy="690265"/>
          </a:xfrm>
        </p:grpSpPr>
        <p:sp>
          <p:nvSpPr>
            <p:cNvPr id="28" name="CuadroTexto 12"/>
            <p:cNvSpPr txBox="1"/>
            <p:nvPr/>
          </p:nvSpPr>
          <p:spPr>
            <a:xfrm>
              <a:off x="2589212" y="1411941"/>
              <a:ext cx="2493776" cy="646331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MX" b="1" dirty="0" smtClean="0"/>
                <a:t>Tasa de rendimiento requerida</a:t>
              </a:r>
              <a:endParaRPr lang="es-MX" b="1" dirty="0"/>
            </a:p>
          </p:txBody>
        </p:sp>
        <p:sp>
          <p:nvSpPr>
            <p:cNvPr id="29" name="CuadroTexto 13"/>
            <p:cNvSpPr txBox="1"/>
            <p:nvPr/>
          </p:nvSpPr>
          <p:spPr>
            <a:xfrm>
              <a:off x="5109882" y="1550003"/>
              <a:ext cx="295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MX" b="1" dirty="0" smtClean="0">
                  <a:solidFill>
                    <a:srgbClr val="0070C0"/>
                  </a:solidFill>
                </a:rPr>
                <a:t>=</a:t>
              </a:r>
              <a:endParaRPr lang="es-MX" b="1" dirty="0">
                <a:solidFill>
                  <a:srgbClr val="0070C0"/>
                </a:solidFill>
              </a:endParaRPr>
            </a:p>
          </p:txBody>
        </p:sp>
        <p:sp>
          <p:nvSpPr>
            <p:cNvPr id="30" name="CuadroTexto 14"/>
            <p:cNvSpPr txBox="1"/>
            <p:nvPr/>
          </p:nvSpPr>
          <p:spPr>
            <a:xfrm>
              <a:off x="5472952" y="1368007"/>
              <a:ext cx="2487707" cy="646331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Tasa de rendimiento libre de riesgos</a:t>
              </a:r>
              <a:endParaRPr lang="es-MX" dirty="0"/>
            </a:p>
          </p:txBody>
        </p:sp>
        <p:sp>
          <p:nvSpPr>
            <p:cNvPr id="31" name="CuadroTexto 15"/>
            <p:cNvSpPr txBox="1"/>
            <p:nvPr/>
          </p:nvSpPr>
          <p:spPr>
            <a:xfrm>
              <a:off x="8303560" y="1381478"/>
              <a:ext cx="1647263" cy="646331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/>
                <a:t>Prima de riesgos</a:t>
              </a:r>
              <a:endParaRPr lang="es-MX" dirty="0"/>
            </a:p>
          </p:txBody>
        </p:sp>
        <p:sp>
          <p:nvSpPr>
            <p:cNvPr id="32" name="CuadroTexto 16"/>
            <p:cNvSpPr txBox="1"/>
            <p:nvPr/>
          </p:nvSpPr>
          <p:spPr>
            <a:xfrm>
              <a:off x="7963972" y="1506506"/>
              <a:ext cx="295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MX" b="1" dirty="0">
                  <a:solidFill>
                    <a:srgbClr val="0070C0"/>
                  </a:solidFill>
                </a:rPr>
                <a:t>+</a:t>
              </a:r>
            </a:p>
          </p:txBody>
        </p:sp>
        <p:sp>
          <p:nvSpPr>
            <p:cNvPr id="33" name="Rectángulo 17"/>
            <p:cNvSpPr/>
            <p:nvPr/>
          </p:nvSpPr>
          <p:spPr>
            <a:xfrm>
              <a:off x="2299447" y="1368007"/>
              <a:ext cx="7651376" cy="6902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4" name="33 Pentágono"/>
          <p:cNvSpPr/>
          <p:nvPr/>
        </p:nvSpPr>
        <p:spPr>
          <a:xfrm>
            <a:off x="7046266" y="659959"/>
            <a:ext cx="2097734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/>
                </a:solidFill>
              </a:rPr>
              <a:t>E</a:t>
            </a:r>
            <a:r>
              <a:rPr lang="es-MX" sz="1600" b="1" dirty="0" smtClean="0">
                <a:solidFill>
                  <a:schemeClr val="tx1"/>
                </a:solidFill>
              </a:rPr>
              <a:t>jercicio: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44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Pentágono"/>
          <p:cNvSpPr/>
          <p:nvPr/>
        </p:nvSpPr>
        <p:spPr>
          <a:xfrm>
            <a:off x="7758" y="0"/>
            <a:ext cx="9136242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</a:rPr>
              <a:t>Riesgos y rentabilidad</a:t>
            </a:r>
            <a:endParaRPr lang="es-MX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368189"/>
              </p:ext>
            </p:extLst>
          </p:nvPr>
        </p:nvGraphicFramePr>
        <p:xfrm>
          <a:off x="1475656" y="2348880"/>
          <a:ext cx="6754872" cy="3455099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3377436"/>
                <a:gridCol w="3377436"/>
              </a:tblGrid>
              <a:tr h="1717739">
                <a:tc>
                  <a:txBody>
                    <a:bodyPr/>
                    <a:lstStyle/>
                    <a:p>
                      <a:r>
                        <a:rPr lang="es-MX" dirty="0" smtClean="0"/>
                        <a:t>Por</a:t>
                      </a:r>
                      <a:r>
                        <a:rPr lang="es-MX" baseline="0" dirty="0" smtClean="0"/>
                        <a:t> riesgo de vencimiento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El vencimiento influye en el rendimiento</a:t>
                      </a:r>
                      <a:endParaRPr lang="es-MX" b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Prima por riesgo de incumplimiento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Riesgo de</a:t>
                      </a:r>
                      <a:r>
                        <a:rPr lang="es-MX" baseline="0" dirty="0" smtClean="0"/>
                        <a:t> que no se pague el interés según el contrato del bono</a:t>
                      </a:r>
                      <a:endParaRPr lang="es-MX" b="0" dirty="0"/>
                    </a:p>
                  </a:txBody>
                  <a:tcPr/>
                </a:tc>
              </a:tr>
              <a:tr h="1717739">
                <a:tc>
                  <a:txBody>
                    <a:bodyPr/>
                    <a:lstStyle/>
                    <a:p>
                      <a:r>
                        <a:rPr lang="es-MX" dirty="0" smtClean="0"/>
                        <a:t>Prima por riesgo de prioridad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Valores</a:t>
                      </a:r>
                      <a:r>
                        <a:rPr lang="es-MX" baseline="0" dirty="0" smtClean="0"/>
                        <a:t> que tienen menores derechos de prioridad sobre los activos y los flujos de efectivo de la empresa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Prima por riesgo de negociabilidad o </a:t>
                      </a:r>
                      <a:r>
                        <a:rPr lang="es-MX" dirty="0" err="1" smtClean="0"/>
                        <a:t>bursatilidad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Capacidad de un inversionista para comprar</a:t>
                      </a:r>
                      <a:r>
                        <a:rPr lang="es-MX" baseline="0" dirty="0" smtClean="0"/>
                        <a:t> y vender los títulos de una empresa con rapidez y sin pérdida de valor</a:t>
                      </a:r>
                      <a:endParaRPr lang="es-MX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uadroTexto 8"/>
          <p:cNvSpPr txBox="1"/>
          <p:nvPr/>
        </p:nvSpPr>
        <p:spPr>
          <a:xfrm>
            <a:off x="1860054" y="1628800"/>
            <a:ext cx="388567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Tipos de prima de riesgo</a:t>
            </a:r>
            <a:endParaRPr lang="es-MX" b="1" dirty="0"/>
          </a:p>
        </p:txBody>
      </p:sp>
      <p:sp>
        <p:nvSpPr>
          <p:cNvPr id="13" name="12 Pentágono"/>
          <p:cNvSpPr/>
          <p:nvPr/>
        </p:nvSpPr>
        <p:spPr>
          <a:xfrm>
            <a:off x="6649144" y="682805"/>
            <a:ext cx="2483768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/>
                </a:solidFill>
              </a:rPr>
              <a:t>Definiciones: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6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Pentágono"/>
          <p:cNvSpPr/>
          <p:nvPr/>
        </p:nvSpPr>
        <p:spPr>
          <a:xfrm>
            <a:off x="-13186" y="0"/>
            <a:ext cx="9157185" cy="648072"/>
          </a:xfrm>
          <a:prstGeom prst="homePlat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Riesgos y rentabilidad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11" name="CuadroTexto 3"/>
          <p:cNvSpPr txBox="1"/>
          <p:nvPr/>
        </p:nvSpPr>
        <p:spPr>
          <a:xfrm>
            <a:off x="752263" y="1268760"/>
            <a:ext cx="555440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Relación entre riesgo y rendimiento</a:t>
            </a:r>
            <a:endParaRPr lang="es-MX" b="1" dirty="0"/>
          </a:p>
        </p:txBody>
      </p:sp>
      <p:sp>
        <p:nvSpPr>
          <p:cNvPr id="12" name="CuadroTexto 4"/>
          <p:cNvSpPr txBox="1"/>
          <p:nvPr/>
        </p:nvSpPr>
        <p:spPr>
          <a:xfrm>
            <a:off x="1187624" y="1988840"/>
            <a:ext cx="6612886" cy="34163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dirty="0" smtClean="0"/>
              <a:t>Su equilibrio es fundamental para la toma de decisiones financieras eficaces como:</a:t>
            </a:r>
          </a:p>
          <a:p>
            <a:pPr marL="285750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endParaRPr lang="es-MX" dirty="0" smtClean="0"/>
          </a:p>
          <a:p>
            <a:pPr marL="742950" lvl="1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dirty="0" smtClean="0"/>
              <a:t>Personas o instituciones financieras</a:t>
            </a:r>
          </a:p>
          <a:p>
            <a:pPr marL="742950" lvl="1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endParaRPr lang="es-MX" dirty="0" smtClean="0"/>
          </a:p>
          <a:p>
            <a:pPr marL="742950" lvl="1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dirty="0" smtClean="0"/>
              <a:t>Invertir en activos financieros</a:t>
            </a:r>
          </a:p>
          <a:p>
            <a:pPr marL="1200150" lvl="2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dirty="0" smtClean="0"/>
              <a:t>Acciones comunes</a:t>
            </a:r>
          </a:p>
          <a:p>
            <a:pPr marL="1200150" lvl="2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dirty="0" smtClean="0"/>
              <a:t>Bonos</a:t>
            </a:r>
          </a:p>
          <a:p>
            <a:pPr marL="1200150" lvl="2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dirty="0" smtClean="0"/>
              <a:t>Otros títulos</a:t>
            </a:r>
          </a:p>
          <a:p>
            <a:pPr marL="1200150" lvl="2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endParaRPr lang="es-MX" dirty="0"/>
          </a:p>
          <a:p>
            <a:pPr marL="712788" lvl="2" indent="-285750" algn="ctr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dirty="0" smtClean="0"/>
              <a:t>Gerentes de empresas</a:t>
            </a:r>
          </a:p>
          <a:p>
            <a:pPr marL="1169988" lvl="3" indent="-285750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dirty="0" smtClean="0"/>
              <a:t>Inversiones en activos</a:t>
            </a:r>
          </a:p>
        </p:txBody>
      </p:sp>
      <p:sp>
        <p:nvSpPr>
          <p:cNvPr id="13" name="12 Pentágono"/>
          <p:cNvSpPr/>
          <p:nvPr/>
        </p:nvSpPr>
        <p:spPr>
          <a:xfrm>
            <a:off x="6588224" y="648072"/>
            <a:ext cx="2555776" cy="504056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600" b="1" dirty="0" smtClean="0">
                <a:solidFill>
                  <a:schemeClr val="tx1"/>
                </a:solidFill>
              </a:rPr>
              <a:t>Relaciones entre si:</a:t>
            </a:r>
            <a:endParaRPr lang="es-MX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8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27584" y="1196752"/>
            <a:ext cx="727280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CONCLUSIÓN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La planeación y control financiero son de gran utilidad para las organizaciones ya que permite conocer los  riesgos que pueden afectar a la entidad, de esta forma establecer medidas cautelarías para prevenir tales riesgos y lograr una optimización en el aspecto operativo</a:t>
            </a:r>
            <a:r>
              <a:rPr lang="es-MX" sz="2400" dirty="0"/>
              <a:t> </a:t>
            </a:r>
            <a:r>
              <a:rPr lang="es-MX" sz="2400" dirty="0" smtClean="0"/>
              <a:t>y financiero.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Cuando la empresa no tiene una estrategia a seguir utilizando herramientas como los estados financieros proforma no se tiene una visión clara sobre el rumbo de la entidad.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29684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842151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BIBLIOGRAFIA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Perdomo, A. (2004). Planeación financiera. México; 	Thomson.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Block &amp; </a:t>
            </a:r>
            <a:r>
              <a:rPr lang="es-MX" sz="2400" dirty="0" err="1" smtClean="0"/>
              <a:t>Hirt</a:t>
            </a:r>
            <a:r>
              <a:rPr lang="es-MX" sz="2400" dirty="0" smtClean="0"/>
              <a:t>. (2001). Fundamentos de gerencia financiera. 	México; McGraw Hill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err="1" smtClean="0"/>
              <a:t>Brealey</a:t>
            </a:r>
            <a:r>
              <a:rPr lang="es-MX" sz="2400" dirty="0" smtClean="0"/>
              <a:t>, R. (2005) Fundamentos de finanzas corporativas. 	México; McGraw Hill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Moreno J. (2001) Las finanzas en la empresa. México; I	</a:t>
            </a:r>
            <a:r>
              <a:rPr lang="es-MX" sz="2400" dirty="0" err="1" smtClean="0"/>
              <a:t>nstituto</a:t>
            </a:r>
            <a:r>
              <a:rPr lang="es-MX" sz="2400" dirty="0" smtClean="0"/>
              <a:t> Mexicano de Contados Públicos A.C.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Ramírez. Contabilidad Administrativa. México;  Mc. Graw Hill</a:t>
            </a:r>
            <a:r>
              <a:rPr lang="es-MX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962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034142" y="1988840"/>
            <a:ext cx="6994241" cy="310324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sz="4000" b="1" dirty="0" smtClean="0">
                <a:solidFill>
                  <a:schemeClr val="tx1"/>
                </a:solidFill>
                <a:latin typeface="Castellar" pitchFamily="18" charset="0"/>
              </a:rPr>
              <a:t>Gracias por su atención</a:t>
            </a:r>
            <a:endParaRPr lang="es-MX" sz="4000" b="1" dirty="0">
              <a:solidFill>
                <a:schemeClr val="tx1"/>
              </a:solidFill>
              <a:latin typeface="Castellar" pitchFamily="18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1475656" y="4293096"/>
            <a:ext cx="633670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1475656" y="4365104"/>
            <a:ext cx="6336704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6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7809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Competencia Genérica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12152" y="1916832"/>
            <a:ext cx="8208912" cy="16619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Resolver ejercicios de apalancamiento operativo y financiero, también del punto de equilibrio operativo y financieros.</a:t>
            </a:r>
          </a:p>
          <a:p>
            <a:endParaRPr lang="es-MX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2211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Estructura de la unidad de aprendizaje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57200" y="1484784"/>
            <a:ext cx="8291264" cy="41549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0100" lvl="1" indent="-342900" algn="just">
              <a:buFont typeface="+mj-lt"/>
              <a:buAutoNum type="arabicPeriod"/>
            </a:pPr>
            <a:r>
              <a:rPr lang="es-MX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La Planeación Financiera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Generalidades.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Pronósticos financieros.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Estados Financieros Proforma.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s-MX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El Control Financiero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Punto de equilibrio (Operativo y financiero)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El uso del control estadístico.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El apalancamiento.</a:t>
            </a:r>
          </a:p>
          <a:p>
            <a:pPr marL="1714500" lvl="3" indent="-342900" algn="just">
              <a:buFont typeface="+mj-lt"/>
              <a:buAutoNum type="arabicPeriod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Operativo (GAO).</a:t>
            </a:r>
          </a:p>
          <a:p>
            <a:pPr marL="1714500" lvl="3" indent="-342900" algn="just">
              <a:buFont typeface="+mj-lt"/>
              <a:buAutoNum type="arabicPeriod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Financiero (GAF).</a:t>
            </a:r>
          </a:p>
          <a:p>
            <a:pPr marL="1714500" lvl="3" indent="-342900" algn="just">
              <a:buFont typeface="+mj-lt"/>
              <a:buAutoNum type="arabicPeriod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Total (GAT).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rmAutofit/>
          </a:bodyPr>
          <a:lstStyle/>
          <a:p>
            <a:r>
              <a:rPr lang="es-MX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Planeación financiera</a:t>
            </a:r>
            <a:endParaRPr lang="es-MX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6465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63272" cy="113813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32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s-MX" sz="3200" dirty="0">
                <a:latin typeface="Arial" pitchFamily="34" charset="0"/>
                <a:cs typeface="Arial" pitchFamily="34" charset="0"/>
              </a:rPr>
              <a:t>P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laneación financiera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1988840"/>
            <a:ext cx="230425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Definición: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2708920"/>
            <a:ext cx="7920880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Parte de la administración financiera que tiene por objeto estudiar, evaluar y proyectar el futuro económico-financiero de una empresa, para tomar decisiones y alcanzar los objetivos establecidos.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4734</TotalTime>
  <Words>2857</Words>
  <Application>Microsoft Office PowerPoint</Application>
  <PresentationFormat>Presentación en pantalla (4:3)</PresentationFormat>
  <Paragraphs>700</Paragraphs>
  <Slides>58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58</vt:i4>
      </vt:variant>
    </vt:vector>
  </HeadingPairs>
  <TitlesOfParts>
    <vt:vector size="71" baseType="lpstr">
      <vt:lpstr>Arial Unicode MS</vt:lpstr>
      <vt:lpstr>Aharoni</vt:lpstr>
      <vt:lpstr>Arial</vt:lpstr>
      <vt:lpstr>Calibri</vt:lpstr>
      <vt:lpstr>Cambria Math</vt:lpstr>
      <vt:lpstr>Castellar</vt:lpstr>
      <vt:lpstr>Courier New</vt:lpstr>
      <vt:lpstr>Times New Roman</vt:lpstr>
      <vt:lpstr>Tema de Office</vt:lpstr>
      <vt:lpstr>Gráfico</vt:lpstr>
      <vt:lpstr>Ecuación</vt:lpstr>
      <vt:lpstr>Worksheet</vt:lpstr>
      <vt:lpstr>Hoja de cálculo</vt:lpstr>
      <vt:lpstr>La Planeación y Control Financiero</vt:lpstr>
      <vt:lpstr>Presentación de PowerPoint</vt:lpstr>
      <vt:lpstr>Índice</vt:lpstr>
      <vt:lpstr>Guion Explicativo</vt:lpstr>
      <vt:lpstr>Propósito de la unidad de competencia</vt:lpstr>
      <vt:lpstr>Competencia Genérica</vt:lpstr>
      <vt:lpstr>Estructura de la unidad de aprendizaje</vt:lpstr>
      <vt:lpstr>Planeación financiera</vt:lpstr>
      <vt:lpstr>1. Planeación financiera</vt:lpstr>
      <vt:lpstr>Elementos de a Planeación y Control Financiero.</vt:lpstr>
      <vt:lpstr>Presentación de PowerPoint</vt:lpstr>
      <vt:lpstr>Presentación de PowerPoint</vt:lpstr>
      <vt:lpstr>Presentación de PowerPoint</vt:lpstr>
      <vt:lpstr>2. Pronósticos financieros</vt:lpstr>
      <vt:lpstr>3. Estados financieros proforma</vt:lpstr>
      <vt:lpstr>Presentación de PowerPoint</vt:lpstr>
      <vt:lpstr>Presentación de PowerPoint</vt:lpstr>
      <vt:lpstr>Control financiero</vt:lpstr>
      <vt:lpstr>4. Punto de equilibrio</vt:lpstr>
      <vt:lpstr>Presentación de PowerPoint</vt:lpstr>
      <vt:lpstr>Presentación de PowerPoint</vt:lpstr>
      <vt:lpstr>Presentación de PowerPoint</vt:lpstr>
      <vt:lpstr>5. Control estadístico</vt:lpstr>
      <vt:lpstr>Presentación de PowerPoint</vt:lpstr>
      <vt:lpstr>Construcción de los gráficos      -R. Paso 1. Calcular media y rango para cada muestra</vt:lpstr>
      <vt:lpstr>Presentación de PowerPoint</vt:lpstr>
      <vt:lpstr>Paso 3. Cálculo de los límites de control. Límites de control para el gráfico </vt:lpstr>
      <vt:lpstr> Límites de control para el gráfico R</vt:lpstr>
      <vt:lpstr>Presentación de PowerPoint</vt:lpstr>
      <vt:lpstr>Presentación de PowerPoint</vt:lpstr>
      <vt:lpstr>6. Apalancamiento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 por su atención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PLANEACIÓN Y CONTROL FINANCIERO</dc:title>
  <dc:creator>Usuario</dc:creator>
  <cp:lastModifiedBy>Usuario</cp:lastModifiedBy>
  <cp:revision>214</cp:revision>
  <dcterms:created xsi:type="dcterms:W3CDTF">2016-05-18T13:03:33Z</dcterms:created>
  <dcterms:modified xsi:type="dcterms:W3CDTF">2016-10-13T02:59:49Z</dcterms:modified>
</cp:coreProperties>
</file>