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43"/>
  </p:notesMasterIdLst>
  <p:sldIdLst>
    <p:sldId id="462" r:id="rId2"/>
    <p:sldId id="460" r:id="rId3"/>
    <p:sldId id="458" r:id="rId4"/>
    <p:sldId id="498" r:id="rId5"/>
    <p:sldId id="407" r:id="rId6"/>
    <p:sldId id="409" r:id="rId7"/>
    <p:sldId id="410" r:id="rId8"/>
    <p:sldId id="411" r:id="rId9"/>
    <p:sldId id="412" r:id="rId10"/>
    <p:sldId id="413" r:id="rId11"/>
    <p:sldId id="414" r:id="rId12"/>
    <p:sldId id="416" r:id="rId13"/>
    <p:sldId id="419" r:id="rId14"/>
    <p:sldId id="417" r:id="rId15"/>
    <p:sldId id="418" r:id="rId16"/>
    <p:sldId id="256" r:id="rId17"/>
    <p:sldId id="368" r:id="rId18"/>
    <p:sldId id="365" r:id="rId19"/>
    <p:sldId id="366" r:id="rId20"/>
    <p:sldId id="337" r:id="rId21"/>
    <p:sldId id="463" r:id="rId22"/>
    <p:sldId id="378" r:id="rId23"/>
    <p:sldId id="380" r:id="rId24"/>
    <p:sldId id="342" r:id="rId25"/>
    <p:sldId id="377" r:id="rId26"/>
    <p:sldId id="464" r:id="rId27"/>
    <p:sldId id="360" r:id="rId28"/>
    <p:sldId id="376" r:id="rId29"/>
    <p:sldId id="381" r:id="rId30"/>
    <p:sldId id="382" r:id="rId31"/>
    <p:sldId id="383" r:id="rId32"/>
    <p:sldId id="466" r:id="rId33"/>
    <p:sldId id="499" r:id="rId34"/>
    <p:sldId id="500" r:id="rId35"/>
    <p:sldId id="501" r:id="rId36"/>
    <p:sldId id="502" r:id="rId37"/>
    <p:sldId id="465" r:id="rId38"/>
    <p:sldId id="401" r:id="rId39"/>
    <p:sldId id="402" r:id="rId40"/>
    <p:sldId id="497" r:id="rId41"/>
    <p:sldId id="503" r:id="rId42"/>
  </p:sldIdLst>
  <p:sldSz cx="9144000" cy="6858000" type="screen4x3"/>
  <p:notesSz cx="6858000" cy="9144000"/>
  <p:defaultTextStyle>
    <a:defPPr>
      <a:defRPr lang="es-MX"/>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87E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9636" autoAdjust="0"/>
    <p:restoredTop sz="90751" autoAdjust="0"/>
  </p:normalViewPr>
  <p:slideViewPr>
    <p:cSldViewPr>
      <p:cViewPr varScale="1">
        <p:scale>
          <a:sx n="84" d="100"/>
          <a:sy n="84" d="100"/>
        </p:scale>
        <p:origin x="1392" y="78"/>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diagrams/_rels/data3.xml.rels><?xml version="1.0" encoding="UTF-8" standalone="yes"?>
<Relationships xmlns="http://schemas.openxmlformats.org/package/2006/relationships"><Relationship Id="rId1" Type="http://schemas.openxmlformats.org/officeDocument/2006/relationships/image" Target="../media/image9.png"/></Relationships>
</file>

<file path=ppt/diagrams/colors1.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4">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DBBB6A0-657E-4BE0-AA08-F058C48E913B}" type="doc">
      <dgm:prSet loTypeId="urn:microsoft.com/office/officeart/2005/8/layout/orgChart1" loCatId="hierarchy" qsTypeId="urn:microsoft.com/office/officeart/2005/8/quickstyle/simple1#3" qsCatId="simple" csTypeId="urn:microsoft.com/office/officeart/2005/8/colors/accent1_2#3" csCatId="accent1" phldr="1"/>
      <dgm:spPr/>
      <dgm:t>
        <a:bodyPr/>
        <a:lstStyle/>
        <a:p>
          <a:endParaRPr lang="es-MX"/>
        </a:p>
      </dgm:t>
    </dgm:pt>
    <dgm:pt modelId="{89BA25B1-6E72-4537-9218-3DF1D223C4EE}">
      <dgm:prSet phldrT="[Texto]" custT="1"/>
      <dgm:spPr/>
      <dgm:t>
        <a:bodyPr/>
        <a:lstStyle/>
        <a:p>
          <a:r>
            <a:rPr lang="es-MX" sz="2800" b="1" dirty="0" smtClean="0"/>
            <a:t>Director de finanzas</a:t>
          </a:r>
        </a:p>
        <a:p>
          <a:r>
            <a:rPr lang="es-MX" sz="1600" b="1" dirty="0" smtClean="0"/>
            <a:t>Política financiera</a:t>
          </a:r>
        </a:p>
        <a:p>
          <a:r>
            <a:rPr lang="es-MX" sz="1600" b="1" dirty="0" smtClean="0"/>
            <a:t>Planeación corporativa</a:t>
          </a:r>
          <a:endParaRPr lang="es-MX" sz="1600" b="1" dirty="0"/>
        </a:p>
      </dgm:t>
    </dgm:pt>
    <dgm:pt modelId="{EDD28179-E336-4891-A03E-69024EAC3BE4}" type="parTrans" cxnId="{9E1C1EF7-9CB5-4873-AE31-444B47473779}">
      <dgm:prSet/>
      <dgm:spPr/>
      <dgm:t>
        <a:bodyPr/>
        <a:lstStyle/>
        <a:p>
          <a:endParaRPr lang="es-MX"/>
        </a:p>
      </dgm:t>
    </dgm:pt>
    <dgm:pt modelId="{1DF0010D-3D9D-4BEE-B4D5-EBD5A755FD91}" type="sibTrans" cxnId="{9E1C1EF7-9CB5-4873-AE31-444B47473779}">
      <dgm:prSet/>
      <dgm:spPr/>
      <dgm:t>
        <a:bodyPr/>
        <a:lstStyle/>
        <a:p>
          <a:endParaRPr lang="es-MX"/>
        </a:p>
      </dgm:t>
    </dgm:pt>
    <dgm:pt modelId="{5F5A51CB-3F2C-496A-ADC3-3E6C2CE30CCE}">
      <dgm:prSet phldrT="[Texto]" custT="1"/>
      <dgm:spPr/>
      <dgm:t>
        <a:bodyPr/>
        <a:lstStyle/>
        <a:p>
          <a:r>
            <a:rPr lang="es-MX" sz="2800" b="1" i="0" dirty="0" smtClean="0"/>
            <a:t>Tesorero</a:t>
          </a:r>
        </a:p>
        <a:p>
          <a:r>
            <a:rPr lang="es-MX" sz="1600" b="1" i="0" dirty="0" smtClean="0"/>
            <a:t>Provisión de capital</a:t>
          </a:r>
        </a:p>
        <a:p>
          <a:r>
            <a:rPr lang="es-MX" sz="1600" b="1" i="0" dirty="0" smtClean="0"/>
            <a:t>Administración de efectivo</a:t>
          </a:r>
        </a:p>
        <a:p>
          <a:r>
            <a:rPr lang="es-MX" sz="1600" b="1" i="0" dirty="0" smtClean="0"/>
            <a:t>Relaciones con inversionistas</a:t>
          </a:r>
        </a:p>
        <a:p>
          <a:r>
            <a:rPr lang="es-MX" sz="1600" b="1" i="0" dirty="0" smtClean="0"/>
            <a:t>Financiamiento a corto plazo</a:t>
          </a:r>
        </a:p>
        <a:p>
          <a:r>
            <a:rPr lang="es-MX" sz="1600" b="1" i="0" dirty="0" smtClean="0"/>
            <a:t>Banca y custodia</a:t>
          </a:r>
        </a:p>
        <a:p>
          <a:r>
            <a:rPr lang="es-MX" sz="1600" b="1" i="0" dirty="0" smtClean="0"/>
            <a:t>Inversiones</a:t>
          </a:r>
        </a:p>
        <a:p>
          <a:r>
            <a:rPr lang="es-MX" sz="1600" b="1" i="0" dirty="0" smtClean="0"/>
            <a:t>Administración de riesgo (seguros)</a:t>
          </a:r>
          <a:endParaRPr lang="es-MX" sz="1600" b="1" i="0" dirty="0"/>
        </a:p>
      </dgm:t>
    </dgm:pt>
    <dgm:pt modelId="{C62E7A40-0E3A-4DD2-BC8A-3C76912FA317}" type="parTrans" cxnId="{D6E90393-BB63-4946-8DE3-09758250B386}">
      <dgm:prSet/>
      <dgm:spPr/>
      <dgm:t>
        <a:bodyPr/>
        <a:lstStyle/>
        <a:p>
          <a:endParaRPr lang="es-MX"/>
        </a:p>
      </dgm:t>
    </dgm:pt>
    <dgm:pt modelId="{F61223F7-DE40-425D-AB1D-94F883E09965}" type="sibTrans" cxnId="{D6E90393-BB63-4946-8DE3-09758250B386}">
      <dgm:prSet/>
      <dgm:spPr/>
      <dgm:t>
        <a:bodyPr/>
        <a:lstStyle/>
        <a:p>
          <a:endParaRPr lang="es-MX"/>
        </a:p>
      </dgm:t>
    </dgm:pt>
    <dgm:pt modelId="{774FF162-1878-4C43-8CC7-66A498E68281}">
      <dgm:prSet phldrT="[Texto]" custT="1"/>
      <dgm:spPr/>
      <dgm:t>
        <a:bodyPr/>
        <a:lstStyle/>
        <a:p>
          <a:r>
            <a:rPr lang="es-MX" sz="2800" b="1" dirty="0" smtClean="0"/>
            <a:t>Contralor</a:t>
          </a:r>
        </a:p>
        <a:p>
          <a:r>
            <a:rPr lang="es-MX" sz="1600" b="1" dirty="0" smtClean="0"/>
            <a:t>Planeación para el control</a:t>
          </a:r>
        </a:p>
        <a:p>
          <a:r>
            <a:rPr lang="es-MX" sz="1600" b="1" dirty="0" smtClean="0"/>
            <a:t>Elaboración de estados financieros</a:t>
          </a:r>
        </a:p>
        <a:p>
          <a:r>
            <a:rPr lang="es-MX" sz="1600" b="1" dirty="0" smtClean="0"/>
            <a:t>Administración de impuestos</a:t>
          </a:r>
        </a:p>
        <a:p>
          <a:r>
            <a:rPr lang="es-MX" sz="1600" b="1" dirty="0" smtClean="0"/>
            <a:t>Informes al gobierno</a:t>
          </a:r>
        </a:p>
        <a:p>
          <a:r>
            <a:rPr lang="es-MX" sz="1600" b="1" dirty="0" smtClean="0"/>
            <a:t>Protección de los activos</a:t>
          </a:r>
        </a:p>
        <a:p>
          <a:r>
            <a:rPr lang="es-MX" sz="1600" b="1" dirty="0" smtClean="0"/>
            <a:t>Evaluación económica</a:t>
          </a:r>
        </a:p>
        <a:p>
          <a:r>
            <a:rPr lang="es-MX" sz="1600" b="1" dirty="0" smtClean="0"/>
            <a:t>Contabilidad de Impuestos</a:t>
          </a:r>
          <a:endParaRPr lang="es-MX" sz="1800" b="1" dirty="0"/>
        </a:p>
      </dgm:t>
    </dgm:pt>
    <dgm:pt modelId="{BEEA1E31-48EE-4357-B57F-A3D37D632B6F}" type="parTrans" cxnId="{69DA6C78-704A-4558-8819-E1B33549E633}">
      <dgm:prSet/>
      <dgm:spPr/>
      <dgm:t>
        <a:bodyPr/>
        <a:lstStyle/>
        <a:p>
          <a:endParaRPr lang="es-MX"/>
        </a:p>
      </dgm:t>
    </dgm:pt>
    <dgm:pt modelId="{02F792CA-EB01-48C0-9AFE-11CD0E7DA21A}" type="sibTrans" cxnId="{69DA6C78-704A-4558-8819-E1B33549E633}">
      <dgm:prSet/>
      <dgm:spPr/>
      <dgm:t>
        <a:bodyPr/>
        <a:lstStyle/>
        <a:p>
          <a:endParaRPr lang="es-MX"/>
        </a:p>
      </dgm:t>
    </dgm:pt>
    <dgm:pt modelId="{F5874A42-AEF6-4F11-A575-2E0F67A9D284}" type="pres">
      <dgm:prSet presAssocID="{DDBBB6A0-657E-4BE0-AA08-F058C48E913B}" presName="hierChild1" presStyleCnt="0">
        <dgm:presLayoutVars>
          <dgm:orgChart val="1"/>
          <dgm:chPref val="1"/>
          <dgm:dir/>
          <dgm:animOne val="branch"/>
          <dgm:animLvl val="lvl"/>
          <dgm:resizeHandles/>
        </dgm:presLayoutVars>
      </dgm:prSet>
      <dgm:spPr/>
      <dgm:t>
        <a:bodyPr/>
        <a:lstStyle/>
        <a:p>
          <a:endParaRPr lang="es-MX"/>
        </a:p>
      </dgm:t>
    </dgm:pt>
    <dgm:pt modelId="{28C1E5D5-1EC1-40B3-989A-9FA38C8ACC9B}" type="pres">
      <dgm:prSet presAssocID="{89BA25B1-6E72-4537-9218-3DF1D223C4EE}" presName="hierRoot1" presStyleCnt="0">
        <dgm:presLayoutVars>
          <dgm:hierBranch val="init"/>
        </dgm:presLayoutVars>
      </dgm:prSet>
      <dgm:spPr/>
    </dgm:pt>
    <dgm:pt modelId="{571EF73D-A206-4B03-8BF6-6375D1F33116}" type="pres">
      <dgm:prSet presAssocID="{89BA25B1-6E72-4537-9218-3DF1D223C4EE}" presName="rootComposite1" presStyleCnt="0"/>
      <dgm:spPr/>
    </dgm:pt>
    <dgm:pt modelId="{776410CD-AE28-4BE2-9AC3-D110D476720D}" type="pres">
      <dgm:prSet presAssocID="{89BA25B1-6E72-4537-9218-3DF1D223C4EE}" presName="rootText1" presStyleLbl="node0" presStyleIdx="0" presStyleCnt="1" custScaleX="325233" custScaleY="140891" custLinFactNeighborX="-1399" custLinFactNeighborY="-5088">
        <dgm:presLayoutVars>
          <dgm:chPref val="3"/>
        </dgm:presLayoutVars>
      </dgm:prSet>
      <dgm:spPr/>
      <dgm:t>
        <a:bodyPr/>
        <a:lstStyle/>
        <a:p>
          <a:endParaRPr lang="es-MX"/>
        </a:p>
      </dgm:t>
    </dgm:pt>
    <dgm:pt modelId="{ED410216-7135-479A-A66A-6F2794BA1CFD}" type="pres">
      <dgm:prSet presAssocID="{89BA25B1-6E72-4537-9218-3DF1D223C4EE}" presName="rootConnector1" presStyleLbl="node1" presStyleIdx="0" presStyleCnt="0"/>
      <dgm:spPr/>
      <dgm:t>
        <a:bodyPr/>
        <a:lstStyle/>
        <a:p>
          <a:endParaRPr lang="es-MX"/>
        </a:p>
      </dgm:t>
    </dgm:pt>
    <dgm:pt modelId="{137B29DA-94A6-4DF8-A5DE-1DCFF53B438E}" type="pres">
      <dgm:prSet presAssocID="{89BA25B1-6E72-4537-9218-3DF1D223C4EE}" presName="hierChild2" presStyleCnt="0"/>
      <dgm:spPr/>
    </dgm:pt>
    <dgm:pt modelId="{BB730E8B-032B-4FE4-9968-DBD00F7AB3DF}" type="pres">
      <dgm:prSet presAssocID="{C62E7A40-0E3A-4DD2-BC8A-3C76912FA317}" presName="Name37" presStyleLbl="parChTrans1D2" presStyleIdx="0" presStyleCnt="2"/>
      <dgm:spPr/>
      <dgm:t>
        <a:bodyPr/>
        <a:lstStyle/>
        <a:p>
          <a:endParaRPr lang="es-MX"/>
        </a:p>
      </dgm:t>
    </dgm:pt>
    <dgm:pt modelId="{9BF46D4D-1D0A-4E28-A1B5-7D5B2492DAC0}" type="pres">
      <dgm:prSet presAssocID="{5F5A51CB-3F2C-496A-ADC3-3E6C2CE30CCE}" presName="hierRoot2" presStyleCnt="0">
        <dgm:presLayoutVars>
          <dgm:hierBranch val="init"/>
        </dgm:presLayoutVars>
      </dgm:prSet>
      <dgm:spPr/>
    </dgm:pt>
    <dgm:pt modelId="{49B756A5-1433-4108-82F8-97E4867B3961}" type="pres">
      <dgm:prSet presAssocID="{5F5A51CB-3F2C-496A-ADC3-3E6C2CE30CCE}" presName="rootComposite" presStyleCnt="0"/>
      <dgm:spPr/>
    </dgm:pt>
    <dgm:pt modelId="{E20001C7-3B6F-4648-AED1-37B4C817B6DB}" type="pres">
      <dgm:prSet presAssocID="{5F5A51CB-3F2C-496A-ADC3-3E6C2CE30CCE}" presName="rootText" presStyleLbl="node2" presStyleIdx="0" presStyleCnt="2" custScaleX="228179" custScaleY="345924">
        <dgm:presLayoutVars>
          <dgm:chPref val="3"/>
        </dgm:presLayoutVars>
      </dgm:prSet>
      <dgm:spPr/>
      <dgm:t>
        <a:bodyPr/>
        <a:lstStyle/>
        <a:p>
          <a:endParaRPr lang="es-MX"/>
        </a:p>
      </dgm:t>
    </dgm:pt>
    <dgm:pt modelId="{7B02CBA3-B3C5-4008-82C0-FCF77F9F1AD7}" type="pres">
      <dgm:prSet presAssocID="{5F5A51CB-3F2C-496A-ADC3-3E6C2CE30CCE}" presName="rootConnector" presStyleLbl="node2" presStyleIdx="0" presStyleCnt="2"/>
      <dgm:spPr/>
      <dgm:t>
        <a:bodyPr/>
        <a:lstStyle/>
        <a:p>
          <a:endParaRPr lang="es-MX"/>
        </a:p>
      </dgm:t>
    </dgm:pt>
    <dgm:pt modelId="{AB2BCA46-BDE2-4BD1-86D3-AC229351017A}" type="pres">
      <dgm:prSet presAssocID="{5F5A51CB-3F2C-496A-ADC3-3E6C2CE30CCE}" presName="hierChild4" presStyleCnt="0"/>
      <dgm:spPr/>
    </dgm:pt>
    <dgm:pt modelId="{69722666-8B02-4AB0-843B-96682F55B223}" type="pres">
      <dgm:prSet presAssocID="{5F5A51CB-3F2C-496A-ADC3-3E6C2CE30CCE}" presName="hierChild5" presStyleCnt="0"/>
      <dgm:spPr/>
    </dgm:pt>
    <dgm:pt modelId="{76651E9E-0CAB-4967-937C-F7AF00457D89}" type="pres">
      <dgm:prSet presAssocID="{BEEA1E31-48EE-4357-B57F-A3D37D632B6F}" presName="Name37" presStyleLbl="parChTrans1D2" presStyleIdx="1" presStyleCnt="2"/>
      <dgm:spPr/>
      <dgm:t>
        <a:bodyPr/>
        <a:lstStyle/>
        <a:p>
          <a:endParaRPr lang="es-MX"/>
        </a:p>
      </dgm:t>
    </dgm:pt>
    <dgm:pt modelId="{DB3271A4-9BC6-46C5-BF7A-12B7FA235D9C}" type="pres">
      <dgm:prSet presAssocID="{774FF162-1878-4C43-8CC7-66A498E68281}" presName="hierRoot2" presStyleCnt="0">
        <dgm:presLayoutVars>
          <dgm:hierBranch val="init"/>
        </dgm:presLayoutVars>
      </dgm:prSet>
      <dgm:spPr/>
    </dgm:pt>
    <dgm:pt modelId="{90A6E81B-2B2D-4993-B2FD-787A86A744A7}" type="pres">
      <dgm:prSet presAssocID="{774FF162-1878-4C43-8CC7-66A498E68281}" presName="rootComposite" presStyleCnt="0"/>
      <dgm:spPr/>
    </dgm:pt>
    <dgm:pt modelId="{7C515D18-3B4F-4235-82DB-767A5A3A691D}" type="pres">
      <dgm:prSet presAssocID="{774FF162-1878-4C43-8CC7-66A498E68281}" presName="rootText" presStyleLbl="node2" presStyleIdx="1" presStyleCnt="2" custScaleX="218079" custScaleY="364810">
        <dgm:presLayoutVars>
          <dgm:chPref val="3"/>
        </dgm:presLayoutVars>
      </dgm:prSet>
      <dgm:spPr/>
      <dgm:t>
        <a:bodyPr/>
        <a:lstStyle/>
        <a:p>
          <a:endParaRPr lang="es-MX"/>
        </a:p>
      </dgm:t>
    </dgm:pt>
    <dgm:pt modelId="{EA21336E-2C35-4C58-AE1B-6BA2028BA06B}" type="pres">
      <dgm:prSet presAssocID="{774FF162-1878-4C43-8CC7-66A498E68281}" presName="rootConnector" presStyleLbl="node2" presStyleIdx="1" presStyleCnt="2"/>
      <dgm:spPr/>
      <dgm:t>
        <a:bodyPr/>
        <a:lstStyle/>
        <a:p>
          <a:endParaRPr lang="es-MX"/>
        </a:p>
      </dgm:t>
    </dgm:pt>
    <dgm:pt modelId="{B8661B60-1315-40BF-9FD3-C0D4DDBA3078}" type="pres">
      <dgm:prSet presAssocID="{774FF162-1878-4C43-8CC7-66A498E68281}" presName="hierChild4" presStyleCnt="0"/>
      <dgm:spPr/>
    </dgm:pt>
    <dgm:pt modelId="{FFABCB3C-FBDF-48C9-A4CC-233FC6D73E54}" type="pres">
      <dgm:prSet presAssocID="{774FF162-1878-4C43-8CC7-66A498E68281}" presName="hierChild5" presStyleCnt="0"/>
      <dgm:spPr/>
    </dgm:pt>
    <dgm:pt modelId="{7B8A59A2-929A-42B0-958D-C5BC4A89F4E8}" type="pres">
      <dgm:prSet presAssocID="{89BA25B1-6E72-4537-9218-3DF1D223C4EE}" presName="hierChild3" presStyleCnt="0"/>
      <dgm:spPr/>
    </dgm:pt>
  </dgm:ptLst>
  <dgm:cxnLst>
    <dgm:cxn modelId="{6585B72A-FB48-490F-9767-DB05B6E5A170}" type="presOf" srcId="{C62E7A40-0E3A-4DD2-BC8A-3C76912FA317}" destId="{BB730E8B-032B-4FE4-9968-DBD00F7AB3DF}" srcOrd="0" destOrd="0" presId="urn:microsoft.com/office/officeart/2005/8/layout/orgChart1"/>
    <dgm:cxn modelId="{D6E90393-BB63-4946-8DE3-09758250B386}" srcId="{89BA25B1-6E72-4537-9218-3DF1D223C4EE}" destId="{5F5A51CB-3F2C-496A-ADC3-3E6C2CE30CCE}" srcOrd="0" destOrd="0" parTransId="{C62E7A40-0E3A-4DD2-BC8A-3C76912FA317}" sibTransId="{F61223F7-DE40-425D-AB1D-94F883E09965}"/>
    <dgm:cxn modelId="{75C3F9BD-85FD-49F0-8297-77CA5C0BCE20}" type="presOf" srcId="{89BA25B1-6E72-4537-9218-3DF1D223C4EE}" destId="{ED410216-7135-479A-A66A-6F2794BA1CFD}" srcOrd="1" destOrd="0" presId="urn:microsoft.com/office/officeart/2005/8/layout/orgChart1"/>
    <dgm:cxn modelId="{A86527A9-6E30-4B6B-92D1-1CCE16364FDC}" type="presOf" srcId="{774FF162-1878-4C43-8CC7-66A498E68281}" destId="{7C515D18-3B4F-4235-82DB-767A5A3A691D}" srcOrd="0" destOrd="0" presId="urn:microsoft.com/office/officeart/2005/8/layout/orgChart1"/>
    <dgm:cxn modelId="{82F2F25F-11DF-4D3C-9936-72A227D1741C}" type="presOf" srcId="{DDBBB6A0-657E-4BE0-AA08-F058C48E913B}" destId="{F5874A42-AEF6-4F11-A575-2E0F67A9D284}" srcOrd="0" destOrd="0" presId="urn:microsoft.com/office/officeart/2005/8/layout/orgChart1"/>
    <dgm:cxn modelId="{9097FE53-7237-49D3-87F8-A7D7A7B2974C}" type="presOf" srcId="{BEEA1E31-48EE-4357-B57F-A3D37D632B6F}" destId="{76651E9E-0CAB-4967-937C-F7AF00457D89}" srcOrd="0" destOrd="0" presId="urn:microsoft.com/office/officeart/2005/8/layout/orgChart1"/>
    <dgm:cxn modelId="{69DA6C78-704A-4558-8819-E1B33549E633}" srcId="{89BA25B1-6E72-4537-9218-3DF1D223C4EE}" destId="{774FF162-1878-4C43-8CC7-66A498E68281}" srcOrd="1" destOrd="0" parTransId="{BEEA1E31-48EE-4357-B57F-A3D37D632B6F}" sibTransId="{02F792CA-EB01-48C0-9AFE-11CD0E7DA21A}"/>
    <dgm:cxn modelId="{9E1C1EF7-9CB5-4873-AE31-444B47473779}" srcId="{DDBBB6A0-657E-4BE0-AA08-F058C48E913B}" destId="{89BA25B1-6E72-4537-9218-3DF1D223C4EE}" srcOrd="0" destOrd="0" parTransId="{EDD28179-E336-4891-A03E-69024EAC3BE4}" sibTransId="{1DF0010D-3D9D-4BEE-B4D5-EBD5A755FD91}"/>
    <dgm:cxn modelId="{243DC5D8-06CE-4729-B9A6-DA62276CBBE5}" type="presOf" srcId="{89BA25B1-6E72-4537-9218-3DF1D223C4EE}" destId="{776410CD-AE28-4BE2-9AC3-D110D476720D}" srcOrd="0" destOrd="0" presId="urn:microsoft.com/office/officeart/2005/8/layout/orgChart1"/>
    <dgm:cxn modelId="{3C72F8A9-0D7F-4C20-9EFD-9AB7F25FE23A}" type="presOf" srcId="{774FF162-1878-4C43-8CC7-66A498E68281}" destId="{EA21336E-2C35-4C58-AE1B-6BA2028BA06B}" srcOrd="1" destOrd="0" presId="urn:microsoft.com/office/officeart/2005/8/layout/orgChart1"/>
    <dgm:cxn modelId="{1E199686-A450-4443-B3B9-03AAE38223AE}" type="presOf" srcId="{5F5A51CB-3F2C-496A-ADC3-3E6C2CE30CCE}" destId="{7B02CBA3-B3C5-4008-82C0-FCF77F9F1AD7}" srcOrd="1" destOrd="0" presId="urn:microsoft.com/office/officeart/2005/8/layout/orgChart1"/>
    <dgm:cxn modelId="{45DB72C9-5596-4994-88E2-D7574FB60220}" type="presOf" srcId="{5F5A51CB-3F2C-496A-ADC3-3E6C2CE30CCE}" destId="{E20001C7-3B6F-4648-AED1-37B4C817B6DB}" srcOrd="0" destOrd="0" presId="urn:microsoft.com/office/officeart/2005/8/layout/orgChart1"/>
    <dgm:cxn modelId="{33840485-0E69-430A-8FF7-124D7C1B3CF6}" type="presParOf" srcId="{F5874A42-AEF6-4F11-A575-2E0F67A9D284}" destId="{28C1E5D5-1EC1-40B3-989A-9FA38C8ACC9B}" srcOrd="0" destOrd="0" presId="urn:microsoft.com/office/officeart/2005/8/layout/orgChart1"/>
    <dgm:cxn modelId="{771C5130-B9DA-408E-B1EB-74D5E7DC3CAB}" type="presParOf" srcId="{28C1E5D5-1EC1-40B3-989A-9FA38C8ACC9B}" destId="{571EF73D-A206-4B03-8BF6-6375D1F33116}" srcOrd="0" destOrd="0" presId="urn:microsoft.com/office/officeart/2005/8/layout/orgChart1"/>
    <dgm:cxn modelId="{3B1A0CF9-977B-4882-92F2-89596BA0C96F}" type="presParOf" srcId="{571EF73D-A206-4B03-8BF6-6375D1F33116}" destId="{776410CD-AE28-4BE2-9AC3-D110D476720D}" srcOrd="0" destOrd="0" presId="urn:microsoft.com/office/officeart/2005/8/layout/orgChart1"/>
    <dgm:cxn modelId="{6858EEAF-6885-4D28-86FE-2EAAD5E91DF2}" type="presParOf" srcId="{571EF73D-A206-4B03-8BF6-6375D1F33116}" destId="{ED410216-7135-479A-A66A-6F2794BA1CFD}" srcOrd="1" destOrd="0" presId="urn:microsoft.com/office/officeart/2005/8/layout/orgChart1"/>
    <dgm:cxn modelId="{149CA713-7F5B-4FD8-9763-2826F4AA57F0}" type="presParOf" srcId="{28C1E5D5-1EC1-40B3-989A-9FA38C8ACC9B}" destId="{137B29DA-94A6-4DF8-A5DE-1DCFF53B438E}" srcOrd="1" destOrd="0" presId="urn:microsoft.com/office/officeart/2005/8/layout/orgChart1"/>
    <dgm:cxn modelId="{0D3E3098-3656-4C2B-AD1B-6DF4F2919BAB}" type="presParOf" srcId="{137B29DA-94A6-4DF8-A5DE-1DCFF53B438E}" destId="{BB730E8B-032B-4FE4-9968-DBD00F7AB3DF}" srcOrd="0" destOrd="0" presId="urn:microsoft.com/office/officeart/2005/8/layout/orgChart1"/>
    <dgm:cxn modelId="{50037F82-EC42-4497-9735-E122815E27C4}" type="presParOf" srcId="{137B29DA-94A6-4DF8-A5DE-1DCFF53B438E}" destId="{9BF46D4D-1D0A-4E28-A1B5-7D5B2492DAC0}" srcOrd="1" destOrd="0" presId="urn:microsoft.com/office/officeart/2005/8/layout/orgChart1"/>
    <dgm:cxn modelId="{6DE4F7E6-FA77-49E2-96FB-A6ACA27B64C4}" type="presParOf" srcId="{9BF46D4D-1D0A-4E28-A1B5-7D5B2492DAC0}" destId="{49B756A5-1433-4108-82F8-97E4867B3961}" srcOrd="0" destOrd="0" presId="urn:microsoft.com/office/officeart/2005/8/layout/orgChart1"/>
    <dgm:cxn modelId="{27797278-4F77-414D-8D42-F2524B609909}" type="presParOf" srcId="{49B756A5-1433-4108-82F8-97E4867B3961}" destId="{E20001C7-3B6F-4648-AED1-37B4C817B6DB}" srcOrd="0" destOrd="0" presId="urn:microsoft.com/office/officeart/2005/8/layout/orgChart1"/>
    <dgm:cxn modelId="{B1108D9B-24A9-4542-9474-CE35394B94FC}" type="presParOf" srcId="{49B756A5-1433-4108-82F8-97E4867B3961}" destId="{7B02CBA3-B3C5-4008-82C0-FCF77F9F1AD7}" srcOrd="1" destOrd="0" presId="urn:microsoft.com/office/officeart/2005/8/layout/orgChart1"/>
    <dgm:cxn modelId="{A5FD8384-D586-4BD4-8067-D25BD09FDAE7}" type="presParOf" srcId="{9BF46D4D-1D0A-4E28-A1B5-7D5B2492DAC0}" destId="{AB2BCA46-BDE2-4BD1-86D3-AC229351017A}" srcOrd="1" destOrd="0" presId="urn:microsoft.com/office/officeart/2005/8/layout/orgChart1"/>
    <dgm:cxn modelId="{5AEA5469-3468-4BE1-91F7-F89DB3E64E80}" type="presParOf" srcId="{9BF46D4D-1D0A-4E28-A1B5-7D5B2492DAC0}" destId="{69722666-8B02-4AB0-843B-96682F55B223}" srcOrd="2" destOrd="0" presId="urn:microsoft.com/office/officeart/2005/8/layout/orgChart1"/>
    <dgm:cxn modelId="{DD98BB2D-E028-40FB-85F8-DDF0E943DD70}" type="presParOf" srcId="{137B29DA-94A6-4DF8-A5DE-1DCFF53B438E}" destId="{76651E9E-0CAB-4967-937C-F7AF00457D89}" srcOrd="2" destOrd="0" presId="urn:microsoft.com/office/officeart/2005/8/layout/orgChart1"/>
    <dgm:cxn modelId="{DFD63207-6C48-4320-B5C2-5BE8CA003B47}" type="presParOf" srcId="{137B29DA-94A6-4DF8-A5DE-1DCFF53B438E}" destId="{DB3271A4-9BC6-46C5-BF7A-12B7FA235D9C}" srcOrd="3" destOrd="0" presId="urn:microsoft.com/office/officeart/2005/8/layout/orgChart1"/>
    <dgm:cxn modelId="{A55E7D8A-648A-48DB-95AE-2FC223A00002}" type="presParOf" srcId="{DB3271A4-9BC6-46C5-BF7A-12B7FA235D9C}" destId="{90A6E81B-2B2D-4993-B2FD-787A86A744A7}" srcOrd="0" destOrd="0" presId="urn:microsoft.com/office/officeart/2005/8/layout/orgChart1"/>
    <dgm:cxn modelId="{25D79D6A-3F71-4F96-8AD4-D8CE28279FC1}" type="presParOf" srcId="{90A6E81B-2B2D-4993-B2FD-787A86A744A7}" destId="{7C515D18-3B4F-4235-82DB-767A5A3A691D}" srcOrd="0" destOrd="0" presId="urn:microsoft.com/office/officeart/2005/8/layout/orgChart1"/>
    <dgm:cxn modelId="{61DC8DCD-1A78-42DC-8FBE-24D2B883958B}" type="presParOf" srcId="{90A6E81B-2B2D-4993-B2FD-787A86A744A7}" destId="{EA21336E-2C35-4C58-AE1B-6BA2028BA06B}" srcOrd="1" destOrd="0" presId="urn:microsoft.com/office/officeart/2005/8/layout/orgChart1"/>
    <dgm:cxn modelId="{030C7380-D231-478B-BF29-C46F7A2DDAAB}" type="presParOf" srcId="{DB3271A4-9BC6-46C5-BF7A-12B7FA235D9C}" destId="{B8661B60-1315-40BF-9FD3-C0D4DDBA3078}" srcOrd="1" destOrd="0" presId="urn:microsoft.com/office/officeart/2005/8/layout/orgChart1"/>
    <dgm:cxn modelId="{A8BC4E47-5518-4314-98EE-1704D9E5C02A}" type="presParOf" srcId="{DB3271A4-9BC6-46C5-BF7A-12B7FA235D9C}" destId="{FFABCB3C-FBDF-48C9-A4CC-233FC6D73E54}" srcOrd="2" destOrd="0" presId="urn:microsoft.com/office/officeart/2005/8/layout/orgChart1"/>
    <dgm:cxn modelId="{B028DBA4-E6DA-4292-91B4-2F972D66EEFA}" type="presParOf" srcId="{28C1E5D5-1EC1-40B3-989A-9FA38C8ACC9B}" destId="{7B8A59A2-929A-42B0-958D-C5BC4A89F4E8}"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F41CF6E-1BE4-459B-8FA3-5FA62BC6FE7D}" type="doc">
      <dgm:prSet loTypeId="urn:microsoft.com/office/officeart/2005/8/layout/chevron2" loCatId="process" qsTypeId="urn:microsoft.com/office/officeart/2005/8/quickstyle/simple1#1" qsCatId="simple" csTypeId="urn:microsoft.com/office/officeart/2005/8/colors/accent1_2#1" csCatId="accent1" phldr="1"/>
      <dgm:spPr/>
      <dgm:t>
        <a:bodyPr/>
        <a:lstStyle/>
        <a:p>
          <a:endParaRPr lang="es-MX"/>
        </a:p>
      </dgm:t>
    </dgm:pt>
    <dgm:pt modelId="{9C742CD7-A59F-43C8-BE9B-313EF0F2DABF}">
      <dgm:prSet custT="1"/>
      <dgm:spPr/>
      <dgm:t>
        <a:bodyPr/>
        <a:lstStyle/>
        <a:p>
          <a:pPr rtl="0"/>
          <a:r>
            <a:rPr lang="es-ES_tradnl" sz="1200" b="1" dirty="0" smtClean="0"/>
            <a:t>Decisiones de inversión</a:t>
          </a:r>
          <a:r>
            <a:rPr lang="es-ES_tradnl" sz="1100" b="1" dirty="0" smtClean="0"/>
            <a:t>:</a:t>
          </a:r>
          <a:endParaRPr lang="es-MX" sz="1100" dirty="0"/>
        </a:p>
      </dgm:t>
    </dgm:pt>
    <dgm:pt modelId="{B5425406-1ED4-4595-974C-DB46623FFE2C}" type="parTrans" cxnId="{A25CD019-40F4-4886-ABB2-64EC717F62D9}">
      <dgm:prSet/>
      <dgm:spPr/>
      <dgm:t>
        <a:bodyPr/>
        <a:lstStyle/>
        <a:p>
          <a:endParaRPr lang="es-MX" sz="2000"/>
        </a:p>
      </dgm:t>
    </dgm:pt>
    <dgm:pt modelId="{36C5750F-8D49-4E41-A89C-7E8AAC75D539}" type="sibTrans" cxnId="{A25CD019-40F4-4886-ABB2-64EC717F62D9}">
      <dgm:prSet/>
      <dgm:spPr/>
      <dgm:t>
        <a:bodyPr/>
        <a:lstStyle/>
        <a:p>
          <a:endParaRPr lang="es-MX" sz="2000"/>
        </a:p>
      </dgm:t>
    </dgm:pt>
    <dgm:pt modelId="{33AAEA72-7B49-4F6B-BCBA-396B5D6EAC29}">
      <dgm:prSet custT="1"/>
      <dgm:spPr/>
      <dgm:t>
        <a:bodyPr/>
        <a:lstStyle/>
        <a:p>
          <a:pPr algn="l" rtl="0"/>
          <a:r>
            <a:rPr lang="es-MX" sz="1400" dirty="0" smtClean="0"/>
            <a:t>Las que  generan rendimientos y utilidades</a:t>
          </a:r>
          <a:endParaRPr lang="es-MX" sz="1400" dirty="0"/>
        </a:p>
      </dgm:t>
    </dgm:pt>
    <dgm:pt modelId="{FD70799B-2574-4C49-A237-5BF5BF1C3D65}" type="parTrans" cxnId="{235F2F24-EB43-445B-ACA0-96430DAC0D6C}">
      <dgm:prSet/>
      <dgm:spPr/>
      <dgm:t>
        <a:bodyPr/>
        <a:lstStyle/>
        <a:p>
          <a:endParaRPr lang="es-MX" sz="2000"/>
        </a:p>
      </dgm:t>
    </dgm:pt>
    <dgm:pt modelId="{96F48146-2212-4CFD-B20F-BD9F86ECFDD5}" type="sibTrans" cxnId="{235F2F24-EB43-445B-ACA0-96430DAC0D6C}">
      <dgm:prSet/>
      <dgm:spPr/>
      <dgm:t>
        <a:bodyPr/>
        <a:lstStyle/>
        <a:p>
          <a:endParaRPr lang="es-MX" sz="2000"/>
        </a:p>
      </dgm:t>
    </dgm:pt>
    <dgm:pt modelId="{5E0560F4-3058-4769-B71F-7904E869533B}">
      <dgm:prSet custT="1"/>
      <dgm:spPr/>
      <dgm:t>
        <a:bodyPr/>
        <a:lstStyle/>
        <a:p>
          <a:pPr rtl="0"/>
          <a:r>
            <a:rPr lang="es-ES_tradnl" sz="1200" b="1" dirty="0" smtClean="0"/>
            <a:t>Decisiones de financia</a:t>
          </a:r>
        </a:p>
        <a:p>
          <a:pPr rtl="0"/>
          <a:r>
            <a:rPr lang="es-ES_tradnl" sz="1200" b="1" dirty="0" smtClean="0"/>
            <a:t>miento</a:t>
          </a:r>
          <a:endParaRPr lang="es-MX" sz="1200" dirty="0"/>
        </a:p>
      </dgm:t>
    </dgm:pt>
    <dgm:pt modelId="{8D83A364-7A5C-471E-91F0-9F7C8E613B11}" type="parTrans" cxnId="{D30B9EC4-BCAF-46F0-B9A9-EBC67BD265F6}">
      <dgm:prSet/>
      <dgm:spPr/>
      <dgm:t>
        <a:bodyPr/>
        <a:lstStyle/>
        <a:p>
          <a:endParaRPr lang="es-MX" sz="2000"/>
        </a:p>
      </dgm:t>
    </dgm:pt>
    <dgm:pt modelId="{A0B61EC1-FC5B-44CD-8B44-B0526B4C7156}" type="sibTrans" cxnId="{D30B9EC4-BCAF-46F0-B9A9-EBC67BD265F6}">
      <dgm:prSet/>
      <dgm:spPr/>
      <dgm:t>
        <a:bodyPr/>
        <a:lstStyle/>
        <a:p>
          <a:endParaRPr lang="es-MX" sz="2000"/>
        </a:p>
      </dgm:t>
    </dgm:pt>
    <dgm:pt modelId="{A516D701-60BD-499C-8055-2FE61B607E85}">
      <dgm:prSet custT="1"/>
      <dgm:spPr/>
      <dgm:t>
        <a:bodyPr/>
        <a:lstStyle/>
        <a:p>
          <a:pPr rtl="0"/>
          <a:r>
            <a:rPr lang="es-ES_tradnl" sz="1200" b="1" dirty="0" smtClean="0"/>
            <a:t>Decisiones de dividendos</a:t>
          </a:r>
          <a:endParaRPr lang="es-MX" sz="1200" dirty="0"/>
        </a:p>
      </dgm:t>
    </dgm:pt>
    <dgm:pt modelId="{211FB492-2900-4C02-817D-62C530D9C623}" type="parTrans" cxnId="{6C54D264-D062-4676-841A-11C4C58F6DD8}">
      <dgm:prSet/>
      <dgm:spPr/>
      <dgm:t>
        <a:bodyPr/>
        <a:lstStyle/>
        <a:p>
          <a:endParaRPr lang="es-MX" sz="2000"/>
        </a:p>
      </dgm:t>
    </dgm:pt>
    <dgm:pt modelId="{B1D889B6-3D9A-482D-965F-54C42768ABDA}" type="sibTrans" cxnId="{6C54D264-D062-4676-841A-11C4C58F6DD8}">
      <dgm:prSet/>
      <dgm:spPr/>
      <dgm:t>
        <a:bodyPr/>
        <a:lstStyle/>
        <a:p>
          <a:endParaRPr lang="es-MX" sz="2000"/>
        </a:p>
      </dgm:t>
    </dgm:pt>
    <dgm:pt modelId="{675959BE-1688-413E-AB8E-0F944736C5F7}">
      <dgm:prSet custT="1"/>
      <dgm:spPr/>
      <dgm:t>
        <a:bodyPr/>
        <a:lstStyle/>
        <a:p>
          <a:pPr algn="l" rtl="0"/>
          <a:r>
            <a:rPr lang="es-MX" sz="1400" dirty="0" smtClean="0"/>
            <a:t>Las que generan ahorros</a:t>
          </a:r>
          <a:endParaRPr lang="es-MX" sz="1400" dirty="0"/>
        </a:p>
      </dgm:t>
    </dgm:pt>
    <dgm:pt modelId="{7571C813-61EC-438A-B379-E62A7A4CD65A}" type="parTrans" cxnId="{F582BE6D-44F4-4DCF-BE37-23469C9B9448}">
      <dgm:prSet/>
      <dgm:spPr/>
      <dgm:t>
        <a:bodyPr/>
        <a:lstStyle/>
        <a:p>
          <a:endParaRPr lang="es-MX"/>
        </a:p>
      </dgm:t>
    </dgm:pt>
    <dgm:pt modelId="{E84894E0-26BE-4C2D-96FE-EF0FF451D9A3}" type="sibTrans" cxnId="{F582BE6D-44F4-4DCF-BE37-23469C9B9448}">
      <dgm:prSet/>
      <dgm:spPr/>
      <dgm:t>
        <a:bodyPr/>
        <a:lstStyle/>
        <a:p>
          <a:endParaRPr lang="es-MX"/>
        </a:p>
      </dgm:t>
    </dgm:pt>
    <dgm:pt modelId="{EC79394E-DBCD-40B3-AC9E-3136C1581B5B}">
      <dgm:prSet custT="1"/>
      <dgm:spPr/>
      <dgm:t>
        <a:bodyPr/>
        <a:lstStyle/>
        <a:p>
          <a:pPr algn="just" rtl="0"/>
          <a:r>
            <a:rPr lang="es-MX" sz="1400" dirty="0" smtClean="0"/>
            <a:t>En ambas,  se compara la tasa de rendimiento  con una tasa de referencia mínima que exija la inversión</a:t>
          </a:r>
          <a:endParaRPr lang="es-MX" sz="1400" dirty="0"/>
        </a:p>
      </dgm:t>
    </dgm:pt>
    <dgm:pt modelId="{0B5C026D-BF1F-4FC6-8294-C99154942329}" type="parTrans" cxnId="{1C9AABEE-5F54-40B7-806C-F0FF6E77792F}">
      <dgm:prSet/>
      <dgm:spPr/>
      <dgm:t>
        <a:bodyPr/>
        <a:lstStyle/>
        <a:p>
          <a:endParaRPr lang="es-MX"/>
        </a:p>
      </dgm:t>
    </dgm:pt>
    <dgm:pt modelId="{E2A57A65-4EEE-4D90-8ED4-19AAD61B3555}" type="sibTrans" cxnId="{1C9AABEE-5F54-40B7-806C-F0FF6E77792F}">
      <dgm:prSet/>
      <dgm:spPr/>
      <dgm:t>
        <a:bodyPr/>
        <a:lstStyle/>
        <a:p>
          <a:endParaRPr lang="es-MX"/>
        </a:p>
      </dgm:t>
    </dgm:pt>
    <dgm:pt modelId="{FF998AC0-DE8C-4791-AC75-1AD78FF56CBC}">
      <dgm:prSet/>
      <dgm:spPr/>
      <dgm:t>
        <a:bodyPr/>
        <a:lstStyle/>
        <a:p>
          <a:r>
            <a:rPr lang="es-MX" dirty="0" smtClean="0"/>
            <a:t>Para financiar las inversiones es necesario conseguir fondos. Estos se consiguen a través de la emisión de deuda o capital. Obviamente el costo de estos fondos debe ser menor a la tasa de rendimiento de las inversiones, de lo contrario no conviene hacerlas.</a:t>
          </a:r>
          <a:endParaRPr lang="es-MX" dirty="0"/>
        </a:p>
      </dgm:t>
    </dgm:pt>
    <dgm:pt modelId="{BD8532B4-5FDC-4BDE-91FF-9E3CAE196F85}" type="parTrans" cxnId="{ED4EDF01-31EE-4F48-A957-9687FAE19336}">
      <dgm:prSet/>
      <dgm:spPr/>
      <dgm:t>
        <a:bodyPr/>
        <a:lstStyle/>
        <a:p>
          <a:endParaRPr lang="es-MX"/>
        </a:p>
      </dgm:t>
    </dgm:pt>
    <dgm:pt modelId="{7607EC4B-3CDB-494F-B880-73A111F871BC}" type="sibTrans" cxnId="{ED4EDF01-31EE-4F48-A957-9687FAE19336}">
      <dgm:prSet/>
      <dgm:spPr/>
      <dgm:t>
        <a:bodyPr/>
        <a:lstStyle/>
        <a:p>
          <a:endParaRPr lang="es-MX"/>
        </a:p>
      </dgm:t>
    </dgm:pt>
    <dgm:pt modelId="{C2B9C953-1F0A-4939-A456-591EFD394BC0}">
      <dgm:prSet/>
      <dgm:spPr/>
      <dgm:t>
        <a:bodyPr/>
        <a:lstStyle/>
        <a:p>
          <a:r>
            <a:rPr lang="es-MX" dirty="0" smtClean="0"/>
            <a:t>Cuando la empresa no cuenta con proyectos interesantes en qué invertir, regresan el dinero a los accionistas en forma de dividendos</a:t>
          </a:r>
          <a:endParaRPr lang="es-MX" dirty="0"/>
        </a:p>
      </dgm:t>
    </dgm:pt>
    <dgm:pt modelId="{E5DB36D2-9029-4D3F-9A6C-B374356CB053}" type="parTrans" cxnId="{22CE2B76-F544-49FC-B73F-83116350DEA1}">
      <dgm:prSet/>
      <dgm:spPr/>
      <dgm:t>
        <a:bodyPr/>
        <a:lstStyle/>
        <a:p>
          <a:endParaRPr lang="es-MX"/>
        </a:p>
      </dgm:t>
    </dgm:pt>
    <dgm:pt modelId="{4FFC188E-D93D-483C-AB70-78C9A4407C8D}" type="sibTrans" cxnId="{22CE2B76-F544-49FC-B73F-83116350DEA1}">
      <dgm:prSet/>
      <dgm:spPr/>
      <dgm:t>
        <a:bodyPr/>
        <a:lstStyle/>
        <a:p>
          <a:endParaRPr lang="es-MX"/>
        </a:p>
      </dgm:t>
    </dgm:pt>
    <dgm:pt modelId="{0834242B-EE89-492A-AC19-233DB39416E4}" type="pres">
      <dgm:prSet presAssocID="{7F41CF6E-1BE4-459B-8FA3-5FA62BC6FE7D}" presName="linearFlow" presStyleCnt="0">
        <dgm:presLayoutVars>
          <dgm:dir/>
          <dgm:animLvl val="lvl"/>
          <dgm:resizeHandles val="exact"/>
        </dgm:presLayoutVars>
      </dgm:prSet>
      <dgm:spPr/>
      <dgm:t>
        <a:bodyPr/>
        <a:lstStyle/>
        <a:p>
          <a:endParaRPr lang="es-MX"/>
        </a:p>
      </dgm:t>
    </dgm:pt>
    <dgm:pt modelId="{CD8845D7-C944-4FE8-AA3B-82F39988DD4E}" type="pres">
      <dgm:prSet presAssocID="{9C742CD7-A59F-43C8-BE9B-313EF0F2DABF}" presName="composite" presStyleCnt="0"/>
      <dgm:spPr/>
    </dgm:pt>
    <dgm:pt modelId="{1A7B104C-2BB5-4162-A677-B05309D706E4}" type="pres">
      <dgm:prSet presAssocID="{9C742CD7-A59F-43C8-BE9B-313EF0F2DABF}" presName="parentText" presStyleLbl="alignNode1" presStyleIdx="0" presStyleCnt="3">
        <dgm:presLayoutVars>
          <dgm:chMax val="1"/>
          <dgm:bulletEnabled val="1"/>
        </dgm:presLayoutVars>
      </dgm:prSet>
      <dgm:spPr/>
      <dgm:t>
        <a:bodyPr/>
        <a:lstStyle/>
        <a:p>
          <a:endParaRPr lang="es-MX"/>
        </a:p>
      </dgm:t>
    </dgm:pt>
    <dgm:pt modelId="{0B3347C7-4671-40F9-9517-19706B80D2C8}" type="pres">
      <dgm:prSet presAssocID="{9C742CD7-A59F-43C8-BE9B-313EF0F2DABF}" presName="descendantText" presStyleLbl="alignAcc1" presStyleIdx="0" presStyleCnt="3" custScaleX="99036" custLinFactNeighborX="701" custLinFactNeighborY="3081">
        <dgm:presLayoutVars>
          <dgm:bulletEnabled val="1"/>
        </dgm:presLayoutVars>
      </dgm:prSet>
      <dgm:spPr/>
      <dgm:t>
        <a:bodyPr/>
        <a:lstStyle/>
        <a:p>
          <a:endParaRPr lang="es-MX"/>
        </a:p>
      </dgm:t>
    </dgm:pt>
    <dgm:pt modelId="{3219B812-EFA1-4B0A-9F61-CE8BEC93EEC1}" type="pres">
      <dgm:prSet presAssocID="{36C5750F-8D49-4E41-A89C-7E8AAC75D539}" presName="sp" presStyleCnt="0"/>
      <dgm:spPr/>
    </dgm:pt>
    <dgm:pt modelId="{C4ADC959-6D82-4997-BD39-F4AD3D698583}" type="pres">
      <dgm:prSet presAssocID="{5E0560F4-3058-4769-B71F-7904E869533B}" presName="composite" presStyleCnt="0"/>
      <dgm:spPr/>
    </dgm:pt>
    <dgm:pt modelId="{EB1A696F-76C1-44CC-9827-EE4C4D51C907}" type="pres">
      <dgm:prSet presAssocID="{5E0560F4-3058-4769-B71F-7904E869533B}" presName="parentText" presStyleLbl="alignNode1" presStyleIdx="1" presStyleCnt="3">
        <dgm:presLayoutVars>
          <dgm:chMax val="1"/>
          <dgm:bulletEnabled val="1"/>
        </dgm:presLayoutVars>
      </dgm:prSet>
      <dgm:spPr/>
      <dgm:t>
        <a:bodyPr/>
        <a:lstStyle/>
        <a:p>
          <a:endParaRPr lang="es-MX"/>
        </a:p>
      </dgm:t>
    </dgm:pt>
    <dgm:pt modelId="{E237AF92-24FD-4137-9500-285ED63E7AC9}" type="pres">
      <dgm:prSet presAssocID="{5E0560F4-3058-4769-B71F-7904E869533B}" presName="descendantText" presStyleLbl="alignAcc1" presStyleIdx="1" presStyleCnt="3">
        <dgm:presLayoutVars>
          <dgm:bulletEnabled val="1"/>
        </dgm:presLayoutVars>
      </dgm:prSet>
      <dgm:spPr/>
      <dgm:t>
        <a:bodyPr/>
        <a:lstStyle/>
        <a:p>
          <a:endParaRPr lang="es-MX"/>
        </a:p>
      </dgm:t>
    </dgm:pt>
    <dgm:pt modelId="{119207C7-9301-4D58-B8BF-F605822A7EBC}" type="pres">
      <dgm:prSet presAssocID="{A0B61EC1-FC5B-44CD-8B44-B0526B4C7156}" presName="sp" presStyleCnt="0"/>
      <dgm:spPr/>
    </dgm:pt>
    <dgm:pt modelId="{E9F31735-6705-4CA7-98B2-A0EFBA73673B}" type="pres">
      <dgm:prSet presAssocID="{A516D701-60BD-499C-8055-2FE61B607E85}" presName="composite" presStyleCnt="0"/>
      <dgm:spPr/>
    </dgm:pt>
    <dgm:pt modelId="{9C59BF32-B5C2-4C0A-8672-B0EA6CDB73EF}" type="pres">
      <dgm:prSet presAssocID="{A516D701-60BD-499C-8055-2FE61B607E85}" presName="parentText" presStyleLbl="alignNode1" presStyleIdx="2" presStyleCnt="3">
        <dgm:presLayoutVars>
          <dgm:chMax val="1"/>
          <dgm:bulletEnabled val="1"/>
        </dgm:presLayoutVars>
      </dgm:prSet>
      <dgm:spPr/>
      <dgm:t>
        <a:bodyPr/>
        <a:lstStyle/>
        <a:p>
          <a:endParaRPr lang="es-MX"/>
        </a:p>
      </dgm:t>
    </dgm:pt>
    <dgm:pt modelId="{51F55108-2F45-4043-8564-434C9C066576}" type="pres">
      <dgm:prSet presAssocID="{A516D701-60BD-499C-8055-2FE61B607E85}" presName="descendantText" presStyleLbl="alignAcc1" presStyleIdx="2" presStyleCnt="3">
        <dgm:presLayoutVars>
          <dgm:bulletEnabled val="1"/>
        </dgm:presLayoutVars>
      </dgm:prSet>
      <dgm:spPr/>
      <dgm:t>
        <a:bodyPr/>
        <a:lstStyle/>
        <a:p>
          <a:endParaRPr lang="es-MX"/>
        </a:p>
      </dgm:t>
    </dgm:pt>
  </dgm:ptLst>
  <dgm:cxnLst>
    <dgm:cxn modelId="{C6B7B3B2-C238-4037-8C6F-D4A62BF98E29}" type="presOf" srcId="{33AAEA72-7B49-4F6B-BCBA-396B5D6EAC29}" destId="{0B3347C7-4671-40F9-9517-19706B80D2C8}" srcOrd="0" destOrd="0" presId="urn:microsoft.com/office/officeart/2005/8/layout/chevron2"/>
    <dgm:cxn modelId="{278D49F0-C28C-4C90-9304-D8A42224B278}" type="presOf" srcId="{A516D701-60BD-499C-8055-2FE61B607E85}" destId="{9C59BF32-B5C2-4C0A-8672-B0EA6CDB73EF}" srcOrd="0" destOrd="0" presId="urn:microsoft.com/office/officeart/2005/8/layout/chevron2"/>
    <dgm:cxn modelId="{E35A56A9-60C7-4635-AE3F-BFB2071740BA}" type="presOf" srcId="{5E0560F4-3058-4769-B71F-7904E869533B}" destId="{EB1A696F-76C1-44CC-9827-EE4C4D51C907}" srcOrd="0" destOrd="0" presId="urn:microsoft.com/office/officeart/2005/8/layout/chevron2"/>
    <dgm:cxn modelId="{F582BE6D-44F4-4DCF-BE37-23469C9B9448}" srcId="{9C742CD7-A59F-43C8-BE9B-313EF0F2DABF}" destId="{675959BE-1688-413E-AB8E-0F944736C5F7}" srcOrd="1" destOrd="0" parTransId="{7571C813-61EC-438A-B379-E62A7A4CD65A}" sibTransId="{E84894E0-26BE-4C2D-96FE-EF0FF451D9A3}"/>
    <dgm:cxn modelId="{6C54D264-D062-4676-841A-11C4C58F6DD8}" srcId="{7F41CF6E-1BE4-459B-8FA3-5FA62BC6FE7D}" destId="{A516D701-60BD-499C-8055-2FE61B607E85}" srcOrd="2" destOrd="0" parTransId="{211FB492-2900-4C02-817D-62C530D9C623}" sibTransId="{B1D889B6-3D9A-482D-965F-54C42768ABDA}"/>
    <dgm:cxn modelId="{9F190AAC-B9A8-4CF1-9CF8-13A255F5B659}" type="presOf" srcId="{675959BE-1688-413E-AB8E-0F944736C5F7}" destId="{0B3347C7-4671-40F9-9517-19706B80D2C8}" srcOrd="0" destOrd="1" presId="urn:microsoft.com/office/officeart/2005/8/layout/chevron2"/>
    <dgm:cxn modelId="{A25CD019-40F4-4886-ABB2-64EC717F62D9}" srcId="{7F41CF6E-1BE4-459B-8FA3-5FA62BC6FE7D}" destId="{9C742CD7-A59F-43C8-BE9B-313EF0F2DABF}" srcOrd="0" destOrd="0" parTransId="{B5425406-1ED4-4595-974C-DB46623FFE2C}" sibTransId="{36C5750F-8D49-4E41-A89C-7E8AAC75D539}"/>
    <dgm:cxn modelId="{655040F3-BBE7-4F9A-860E-377C4DA571F9}" type="presOf" srcId="{FF998AC0-DE8C-4791-AC75-1AD78FF56CBC}" destId="{E237AF92-24FD-4137-9500-285ED63E7AC9}" srcOrd="0" destOrd="0" presId="urn:microsoft.com/office/officeart/2005/8/layout/chevron2"/>
    <dgm:cxn modelId="{A2E651A8-6E78-4525-84E2-F7327C231641}" type="presOf" srcId="{C2B9C953-1F0A-4939-A456-591EFD394BC0}" destId="{51F55108-2F45-4043-8564-434C9C066576}" srcOrd="0" destOrd="0" presId="urn:microsoft.com/office/officeart/2005/8/layout/chevron2"/>
    <dgm:cxn modelId="{22CE2B76-F544-49FC-B73F-83116350DEA1}" srcId="{A516D701-60BD-499C-8055-2FE61B607E85}" destId="{C2B9C953-1F0A-4939-A456-591EFD394BC0}" srcOrd="0" destOrd="0" parTransId="{E5DB36D2-9029-4D3F-9A6C-B374356CB053}" sibTransId="{4FFC188E-D93D-483C-AB70-78C9A4407C8D}"/>
    <dgm:cxn modelId="{DF65F789-9A31-4550-B094-4F349EB78743}" type="presOf" srcId="{EC79394E-DBCD-40B3-AC9E-3136C1581B5B}" destId="{0B3347C7-4671-40F9-9517-19706B80D2C8}" srcOrd="0" destOrd="2" presId="urn:microsoft.com/office/officeart/2005/8/layout/chevron2"/>
    <dgm:cxn modelId="{1817FC4A-DF93-477A-9C22-6FF0A4AF4A74}" type="presOf" srcId="{9C742CD7-A59F-43C8-BE9B-313EF0F2DABF}" destId="{1A7B104C-2BB5-4162-A677-B05309D706E4}" srcOrd="0" destOrd="0" presId="urn:microsoft.com/office/officeart/2005/8/layout/chevron2"/>
    <dgm:cxn modelId="{1C9AABEE-5F54-40B7-806C-F0FF6E77792F}" srcId="{9C742CD7-A59F-43C8-BE9B-313EF0F2DABF}" destId="{EC79394E-DBCD-40B3-AC9E-3136C1581B5B}" srcOrd="2" destOrd="0" parTransId="{0B5C026D-BF1F-4FC6-8294-C99154942329}" sibTransId="{E2A57A65-4EEE-4D90-8ED4-19AAD61B3555}"/>
    <dgm:cxn modelId="{ED4EDF01-31EE-4F48-A957-9687FAE19336}" srcId="{5E0560F4-3058-4769-B71F-7904E869533B}" destId="{FF998AC0-DE8C-4791-AC75-1AD78FF56CBC}" srcOrd="0" destOrd="0" parTransId="{BD8532B4-5FDC-4BDE-91FF-9E3CAE196F85}" sibTransId="{7607EC4B-3CDB-494F-B880-73A111F871BC}"/>
    <dgm:cxn modelId="{FB550EE3-C408-41A5-A1BB-ED12112A795F}" type="presOf" srcId="{7F41CF6E-1BE4-459B-8FA3-5FA62BC6FE7D}" destId="{0834242B-EE89-492A-AC19-233DB39416E4}" srcOrd="0" destOrd="0" presId="urn:microsoft.com/office/officeart/2005/8/layout/chevron2"/>
    <dgm:cxn modelId="{235F2F24-EB43-445B-ACA0-96430DAC0D6C}" srcId="{9C742CD7-A59F-43C8-BE9B-313EF0F2DABF}" destId="{33AAEA72-7B49-4F6B-BCBA-396B5D6EAC29}" srcOrd="0" destOrd="0" parTransId="{FD70799B-2574-4C49-A237-5BF5BF1C3D65}" sibTransId="{96F48146-2212-4CFD-B20F-BD9F86ECFDD5}"/>
    <dgm:cxn modelId="{D30B9EC4-BCAF-46F0-B9A9-EBC67BD265F6}" srcId="{7F41CF6E-1BE4-459B-8FA3-5FA62BC6FE7D}" destId="{5E0560F4-3058-4769-B71F-7904E869533B}" srcOrd="1" destOrd="0" parTransId="{8D83A364-7A5C-471E-91F0-9F7C8E613B11}" sibTransId="{A0B61EC1-FC5B-44CD-8B44-B0526B4C7156}"/>
    <dgm:cxn modelId="{498BE1B2-3B1A-4533-AC50-FC8EE859BC4F}" type="presParOf" srcId="{0834242B-EE89-492A-AC19-233DB39416E4}" destId="{CD8845D7-C944-4FE8-AA3B-82F39988DD4E}" srcOrd="0" destOrd="0" presId="urn:microsoft.com/office/officeart/2005/8/layout/chevron2"/>
    <dgm:cxn modelId="{3954E941-3E8C-4AB9-BAFA-5DC6E5ECE656}" type="presParOf" srcId="{CD8845D7-C944-4FE8-AA3B-82F39988DD4E}" destId="{1A7B104C-2BB5-4162-A677-B05309D706E4}" srcOrd="0" destOrd="0" presId="urn:microsoft.com/office/officeart/2005/8/layout/chevron2"/>
    <dgm:cxn modelId="{0CB91A73-BF92-48CA-B14E-B25D0D14350B}" type="presParOf" srcId="{CD8845D7-C944-4FE8-AA3B-82F39988DD4E}" destId="{0B3347C7-4671-40F9-9517-19706B80D2C8}" srcOrd="1" destOrd="0" presId="urn:microsoft.com/office/officeart/2005/8/layout/chevron2"/>
    <dgm:cxn modelId="{88763C62-CE53-401E-AB38-7BEE89F51895}" type="presParOf" srcId="{0834242B-EE89-492A-AC19-233DB39416E4}" destId="{3219B812-EFA1-4B0A-9F61-CE8BEC93EEC1}" srcOrd="1" destOrd="0" presId="urn:microsoft.com/office/officeart/2005/8/layout/chevron2"/>
    <dgm:cxn modelId="{4591E5C3-14B6-4F80-9121-F9F2AAF7473C}" type="presParOf" srcId="{0834242B-EE89-492A-AC19-233DB39416E4}" destId="{C4ADC959-6D82-4997-BD39-F4AD3D698583}" srcOrd="2" destOrd="0" presId="urn:microsoft.com/office/officeart/2005/8/layout/chevron2"/>
    <dgm:cxn modelId="{EC8CEE78-6CF8-4EBD-8622-106CA037A2B9}" type="presParOf" srcId="{C4ADC959-6D82-4997-BD39-F4AD3D698583}" destId="{EB1A696F-76C1-44CC-9827-EE4C4D51C907}" srcOrd="0" destOrd="0" presId="urn:microsoft.com/office/officeart/2005/8/layout/chevron2"/>
    <dgm:cxn modelId="{67B3A8E5-F7A5-47E5-B26A-E1B20B674234}" type="presParOf" srcId="{C4ADC959-6D82-4997-BD39-F4AD3D698583}" destId="{E237AF92-24FD-4137-9500-285ED63E7AC9}" srcOrd="1" destOrd="0" presId="urn:microsoft.com/office/officeart/2005/8/layout/chevron2"/>
    <dgm:cxn modelId="{95738723-578B-4522-A604-153EC920592A}" type="presParOf" srcId="{0834242B-EE89-492A-AC19-233DB39416E4}" destId="{119207C7-9301-4D58-B8BF-F605822A7EBC}" srcOrd="3" destOrd="0" presId="urn:microsoft.com/office/officeart/2005/8/layout/chevron2"/>
    <dgm:cxn modelId="{C27DD6F8-EE0E-4E83-9E84-A8BB8736A179}" type="presParOf" srcId="{0834242B-EE89-492A-AC19-233DB39416E4}" destId="{E9F31735-6705-4CA7-98B2-A0EFBA73673B}" srcOrd="4" destOrd="0" presId="urn:microsoft.com/office/officeart/2005/8/layout/chevron2"/>
    <dgm:cxn modelId="{606C41F0-D43F-44DB-A0D9-5DC9C65F428B}" type="presParOf" srcId="{E9F31735-6705-4CA7-98B2-A0EFBA73673B}" destId="{9C59BF32-B5C2-4C0A-8672-B0EA6CDB73EF}" srcOrd="0" destOrd="0" presId="urn:microsoft.com/office/officeart/2005/8/layout/chevron2"/>
    <dgm:cxn modelId="{E8D7FC26-7E5D-4A72-972A-42E381785F35}" type="presParOf" srcId="{E9F31735-6705-4CA7-98B2-A0EFBA73673B}" destId="{51F55108-2F45-4043-8564-434C9C066576}"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3FE02E5-FA93-4203-8CF2-688716C6E824}" type="doc">
      <dgm:prSet loTypeId="urn:microsoft.com/office/officeart/2005/8/layout/radial2" loCatId="relationship" qsTypeId="urn:microsoft.com/office/officeart/2005/8/quickstyle/simple1#4" qsCatId="simple" csTypeId="urn:microsoft.com/office/officeart/2005/8/colors/accent1_2#4" csCatId="accent1" phldr="1"/>
      <dgm:spPr/>
      <dgm:t>
        <a:bodyPr/>
        <a:lstStyle/>
        <a:p>
          <a:endParaRPr lang="es-MX"/>
        </a:p>
      </dgm:t>
    </dgm:pt>
    <dgm:pt modelId="{E2C21D37-3FBF-47F0-AAA4-DDE2D861EBF5}">
      <dgm:prSet custT="1"/>
      <dgm:spPr>
        <a:solidFill>
          <a:schemeClr val="accent4">
            <a:lumMod val="60000"/>
            <a:lumOff val="40000"/>
          </a:schemeClr>
        </a:solidFill>
      </dgm:spPr>
      <dgm:t>
        <a:bodyPr/>
        <a:lstStyle/>
        <a:p>
          <a:pPr rtl="0"/>
          <a:r>
            <a:rPr lang="es-MX" sz="1600" b="1" dirty="0" smtClean="0">
              <a:solidFill>
                <a:schemeClr val="accent3"/>
              </a:solidFill>
            </a:rPr>
            <a:t>1) </a:t>
          </a:r>
          <a:r>
            <a:rPr lang="es-MX" sz="2000" b="1" dirty="0" smtClean="0">
              <a:solidFill>
                <a:schemeClr val="accent3"/>
              </a:solidFill>
            </a:rPr>
            <a:t>Utilidades por acción (UPA)</a:t>
          </a:r>
          <a:endParaRPr lang="es-MX" sz="2000" b="1" dirty="0">
            <a:solidFill>
              <a:schemeClr val="accent3"/>
            </a:solidFill>
          </a:endParaRPr>
        </a:p>
      </dgm:t>
    </dgm:pt>
    <dgm:pt modelId="{B1FA3D2E-7F5F-41CD-9F34-2E721063BCE4}" type="parTrans" cxnId="{56765139-657B-4242-9CEC-913F086E75E6}">
      <dgm:prSet/>
      <dgm:spPr/>
      <dgm:t>
        <a:bodyPr/>
        <a:lstStyle/>
        <a:p>
          <a:endParaRPr lang="es-MX"/>
        </a:p>
      </dgm:t>
    </dgm:pt>
    <dgm:pt modelId="{3A50E825-DC20-4BD7-9BA3-5AE6C9624DB1}" type="sibTrans" cxnId="{56765139-657B-4242-9CEC-913F086E75E6}">
      <dgm:prSet/>
      <dgm:spPr/>
      <dgm:t>
        <a:bodyPr/>
        <a:lstStyle/>
        <a:p>
          <a:endParaRPr lang="es-MX"/>
        </a:p>
      </dgm:t>
    </dgm:pt>
    <dgm:pt modelId="{C192DF74-F5A7-46EA-ACAC-3BFEB246F469}">
      <dgm:prSet custT="1"/>
      <dgm:spPr>
        <a:solidFill>
          <a:schemeClr val="accent4">
            <a:lumMod val="60000"/>
            <a:lumOff val="40000"/>
          </a:schemeClr>
        </a:solidFill>
      </dgm:spPr>
      <dgm:t>
        <a:bodyPr/>
        <a:lstStyle/>
        <a:p>
          <a:pPr rtl="0"/>
          <a:r>
            <a:rPr lang="es-MX" sz="2000" b="1" dirty="0" smtClean="0">
              <a:solidFill>
                <a:schemeClr val="accent3"/>
              </a:solidFill>
            </a:rPr>
            <a:t>2) Disminuir el riesgo</a:t>
          </a:r>
          <a:endParaRPr lang="es-MX" sz="2000" b="1" dirty="0">
            <a:solidFill>
              <a:schemeClr val="accent3"/>
            </a:solidFill>
          </a:endParaRPr>
        </a:p>
      </dgm:t>
    </dgm:pt>
    <dgm:pt modelId="{3A29ABAC-5A1B-4622-8F0C-82C338777129}" type="parTrans" cxnId="{3443FD20-734E-45A1-ABDA-11FCDD7AF093}">
      <dgm:prSet/>
      <dgm:spPr/>
      <dgm:t>
        <a:bodyPr/>
        <a:lstStyle/>
        <a:p>
          <a:endParaRPr lang="es-MX"/>
        </a:p>
      </dgm:t>
    </dgm:pt>
    <dgm:pt modelId="{A124242A-9C4F-41F6-8E4A-EE24CA496816}" type="sibTrans" cxnId="{3443FD20-734E-45A1-ABDA-11FCDD7AF093}">
      <dgm:prSet/>
      <dgm:spPr/>
      <dgm:t>
        <a:bodyPr/>
        <a:lstStyle/>
        <a:p>
          <a:endParaRPr lang="es-MX"/>
        </a:p>
      </dgm:t>
    </dgm:pt>
    <dgm:pt modelId="{8590019A-658D-42AE-AC50-831581235E7A}">
      <dgm:prSet custT="1"/>
      <dgm:spPr>
        <a:solidFill>
          <a:schemeClr val="accent4">
            <a:lumMod val="60000"/>
            <a:lumOff val="40000"/>
          </a:schemeClr>
        </a:solidFill>
      </dgm:spPr>
      <dgm:t>
        <a:bodyPr/>
        <a:lstStyle/>
        <a:p>
          <a:pPr rtl="0"/>
          <a:r>
            <a:rPr lang="es-MX" sz="2000" b="1" dirty="0" smtClean="0">
              <a:solidFill>
                <a:schemeClr val="accent3"/>
              </a:solidFill>
            </a:rPr>
            <a:t>3) Rendimiento a largo plazo</a:t>
          </a:r>
          <a:endParaRPr lang="es-MX" sz="2000" b="1" dirty="0">
            <a:solidFill>
              <a:schemeClr val="accent3"/>
            </a:solidFill>
          </a:endParaRPr>
        </a:p>
      </dgm:t>
    </dgm:pt>
    <dgm:pt modelId="{8C4BB7C4-C75A-49F5-B336-2B4F849E67A6}" type="parTrans" cxnId="{5C0DC406-BC0E-4442-985B-0BE4697A6476}">
      <dgm:prSet/>
      <dgm:spPr/>
      <dgm:t>
        <a:bodyPr/>
        <a:lstStyle/>
        <a:p>
          <a:endParaRPr lang="es-MX"/>
        </a:p>
      </dgm:t>
    </dgm:pt>
    <dgm:pt modelId="{743E37E6-48A9-4041-9F96-D5DEAB63F19E}" type="sibTrans" cxnId="{5C0DC406-BC0E-4442-985B-0BE4697A6476}">
      <dgm:prSet/>
      <dgm:spPr/>
      <dgm:t>
        <a:bodyPr/>
        <a:lstStyle/>
        <a:p>
          <a:endParaRPr lang="es-MX"/>
        </a:p>
      </dgm:t>
    </dgm:pt>
    <dgm:pt modelId="{33A6FF5F-6F54-4D9D-9648-FB9559CE6C19}" type="pres">
      <dgm:prSet presAssocID="{43FE02E5-FA93-4203-8CF2-688716C6E824}" presName="composite" presStyleCnt="0">
        <dgm:presLayoutVars>
          <dgm:chMax val="5"/>
          <dgm:dir/>
          <dgm:animLvl val="ctr"/>
          <dgm:resizeHandles val="exact"/>
        </dgm:presLayoutVars>
      </dgm:prSet>
      <dgm:spPr/>
      <dgm:t>
        <a:bodyPr/>
        <a:lstStyle/>
        <a:p>
          <a:endParaRPr lang="es-MX"/>
        </a:p>
      </dgm:t>
    </dgm:pt>
    <dgm:pt modelId="{775D5976-07F9-4D16-8A02-B696660E9F2F}" type="pres">
      <dgm:prSet presAssocID="{43FE02E5-FA93-4203-8CF2-688716C6E824}" presName="cycle" presStyleCnt="0"/>
      <dgm:spPr/>
    </dgm:pt>
    <dgm:pt modelId="{24830C8C-AFAB-4325-A20C-70E4DED2A375}" type="pres">
      <dgm:prSet presAssocID="{43FE02E5-FA93-4203-8CF2-688716C6E824}" presName="centerShape" presStyleCnt="0"/>
      <dgm:spPr/>
    </dgm:pt>
    <dgm:pt modelId="{DE35E332-C522-40F6-817B-E14C2BC929E3}" type="pres">
      <dgm:prSet presAssocID="{43FE02E5-FA93-4203-8CF2-688716C6E824}" presName="connSite" presStyleLbl="node1" presStyleIdx="0" presStyleCnt="4"/>
      <dgm:spPr/>
    </dgm:pt>
    <dgm:pt modelId="{320A1057-EFA9-4A32-891F-B34FC323FFDB}" type="pres">
      <dgm:prSet presAssocID="{43FE02E5-FA93-4203-8CF2-688716C6E824}" presName="visible" presStyleLbl="node1" presStyleIdx="0" presStyleCnt="4" custScaleX="152636" custScaleY="134502" custLinFactNeighborX="-48297" custLinFactNeighborY="-11642"/>
      <dgm:spPr>
        <a:blipFill rotWithShape="0">
          <a:blip xmlns:r="http://schemas.openxmlformats.org/officeDocument/2006/relationships" r:embed="rId1"/>
          <a:stretch>
            <a:fillRect/>
          </a:stretch>
        </a:blipFill>
      </dgm:spPr>
      <dgm:t>
        <a:bodyPr/>
        <a:lstStyle/>
        <a:p>
          <a:endParaRPr lang="es-MX"/>
        </a:p>
      </dgm:t>
    </dgm:pt>
    <dgm:pt modelId="{D9346C57-13F2-46B9-B2FE-E0568E17FF5E}" type="pres">
      <dgm:prSet presAssocID="{B1FA3D2E-7F5F-41CD-9F34-2E721063BCE4}" presName="Name25" presStyleLbl="parChTrans1D1" presStyleIdx="0" presStyleCnt="3"/>
      <dgm:spPr/>
      <dgm:t>
        <a:bodyPr/>
        <a:lstStyle/>
        <a:p>
          <a:endParaRPr lang="es-MX"/>
        </a:p>
      </dgm:t>
    </dgm:pt>
    <dgm:pt modelId="{FC670CB0-036B-4558-BBCB-A9391CA59F15}" type="pres">
      <dgm:prSet presAssocID="{E2C21D37-3FBF-47F0-AAA4-DDE2D861EBF5}" presName="node" presStyleCnt="0"/>
      <dgm:spPr/>
    </dgm:pt>
    <dgm:pt modelId="{AE15B26D-0FFB-409F-AFC2-FA78D3C65698}" type="pres">
      <dgm:prSet presAssocID="{E2C21D37-3FBF-47F0-AAA4-DDE2D861EBF5}" presName="parentNode" presStyleLbl="node1" presStyleIdx="1" presStyleCnt="4" custScaleX="203214" custLinFactX="39115" custLinFactNeighborX="100000" custLinFactNeighborY="-15665">
        <dgm:presLayoutVars>
          <dgm:chMax val="1"/>
          <dgm:bulletEnabled val="1"/>
        </dgm:presLayoutVars>
      </dgm:prSet>
      <dgm:spPr/>
      <dgm:t>
        <a:bodyPr/>
        <a:lstStyle/>
        <a:p>
          <a:endParaRPr lang="es-MX"/>
        </a:p>
      </dgm:t>
    </dgm:pt>
    <dgm:pt modelId="{C2005157-0A04-43ED-B9E8-AF00BAC61AEC}" type="pres">
      <dgm:prSet presAssocID="{E2C21D37-3FBF-47F0-AAA4-DDE2D861EBF5}" presName="childNode" presStyleLbl="revTx" presStyleIdx="0" presStyleCnt="0">
        <dgm:presLayoutVars>
          <dgm:bulletEnabled val="1"/>
        </dgm:presLayoutVars>
      </dgm:prSet>
      <dgm:spPr/>
    </dgm:pt>
    <dgm:pt modelId="{517E968E-091F-42E2-BB9F-CB98531AD2EF}" type="pres">
      <dgm:prSet presAssocID="{3A29ABAC-5A1B-4622-8F0C-82C338777129}" presName="Name25" presStyleLbl="parChTrans1D1" presStyleIdx="1" presStyleCnt="3"/>
      <dgm:spPr/>
      <dgm:t>
        <a:bodyPr/>
        <a:lstStyle/>
        <a:p>
          <a:endParaRPr lang="es-MX"/>
        </a:p>
      </dgm:t>
    </dgm:pt>
    <dgm:pt modelId="{271BBCCC-15EC-4B43-85EB-8DC929E9B3F1}" type="pres">
      <dgm:prSet presAssocID="{C192DF74-F5A7-46EA-ACAC-3BFEB246F469}" presName="node" presStyleCnt="0"/>
      <dgm:spPr/>
    </dgm:pt>
    <dgm:pt modelId="{186EE4FD-E3DA-4E73-A88B-42BD31BA5B4A}" type="pres">
      <dgm:prSet presAssocID="{C192DF74-F5A7-46EA-ACAC-3BFEB246F469}" presName="parentNode" presStyleLbl="node1" presStyleIdx="2" presStyleCnt="4" custScaleX="203214" custLinFactX="6070" custLinFactNeighborX="100000" custLinFactNeighborY="4765">
        <dgm:presLayoutVars>
          <dgm:chMax val="1"/>
          <dgm:bulletEnabled val="1"/>
        </dgm:presLayoutVars>
      </dgm:prSet>
      <dgm:spPr/>
      <dgm:t>
        <a:bodyPr/>
        <a:lstStyle/>
        <a:p>
          <a:endParaRPr lang="es-MX"/>
        </a:p>
      </dgm:t>
    </dgm:pt>
    <dgm:pt modelId="{24E625CB-635D-4159-8DC0-69A06CE13098}" type="pres">
      <dgm:prSet presAssocID="{C192DF74-F5A7-46EA-ACAC-3BFEB246F469}" presName="childNode" presStyleLbl="revTx" presStyleIdx="0" presStyleCnt="0">
        <dgm:presLayoutVars>
          <dgm:bulletEnabled val="1"/>
        </dgm:presLayoutVars>
      </dgm:prSet>
      <dgm:spPr/>
    </dgm:pt>
    <dgm:pt modelId="{47BEB517-CCAE-4DDA-9AEB-3B562122E6B7}" type="pres">
      <dgm:prSet presAssocID="{8C4BB7C4-C75A-49F5-B336-2B4F849E67A6}" presName="Name25" presStyleLbl="parChTrans1D1" presStyleIdx="2" presStyleCnt="3"/>
      <dgm:spPr/>
      <dgm:t>
        <a:bodyPr/>
        <a:lstStyle/>
        <a:p>
          <a:endParaRPr lang="es-MX"/>
        </a:p>
      </dgm:t>
    </dgm:pt>
    <dgm:pt modelId="{97DD163A-5C9F-449B-95AA-C089FCE67473}" type="pres">
      <dgm:prSet presAssocID="{8590019A-658D-42AE-AC50-831581235E7A}" presName="node" presStyleCnt="0"/>
      <dgm:spPr/>
    </dgm:pt>
    <dgm:pt modelId="{A9C67BFB-59BA-4CF3-A52B-17D18D22383F}" type="pres">
      <dgm:prSet presAssocID="{8590019A-658D-42AE-AC50-831581235E7A}" presName="parentNode" presStyleLbl="node1" presStyleIdx="3" presStyleCnt="4" custScaleX="203214" custLinFactX="56366" custLinFactNeighborX="100000" custLinFactNeighborY="7944">
        <dgm:presLayoutVars>
          <dgm:chMax val="1"/>
          <dgm:bulletEnabled val="1"/>
        </dgm:presLayoutVars>
      </dgm:prSet>
      <dgm:spPr/>
      <dgm:t>
        <a:bodyPr/>
        <a:lstStyle/>
        <a:p>
          <a:endParaRPr lang="es-MX"/>
        </a:p>
      </dgm:t>
    </dgm:pt>
    <dgm:pt modelId="{CD999499-210A-4EC1-9050-808603A93710}" type="pres">
      <dgm:prSet presAssocID="{8590019A-658D-42AE-AC50-831581235E7A}" presName="childNode" presStyleLbl="revTx" presStyleIdx="0" presStyleCnt="0">
        <dgm:presLayoutVars>
          <dgm:bulletEnabled val="1"/>
        </dgm:presLayoutVars>
      </dgm:prSet>
      <dgm:spPr/>
    </dgm:pt>
  </dgm:ptLst>
  <dgm:cxnLst>
    <dgm:cxn modelId="{718315D2-1B9A-4356-A186-6C1854EECE45}" type="presOf" srcId="{B1FA3D2E-7F5F-41CD-9F34-2E721063BCE4}" destId="{D9346C57-13F2-46B9-B2FE-E0568E17FF5E}" srcOrd="0" destOrd="0" presId="urn:microsoft.com/office/officeart/2005/8/layout/radial2"/>
    <dgm:cxn modelId="{5C0DC406-BC0E-4442-985B-0BE4697A6476}" srcId="{43FE02E5-FA93-4203-8CF2-688716C6E824}" destId="{8590019A-658D-42AE-AC50-831581235E7A}" srcOrd="2" destOrd="0" parTransId="{8C4BB7C4-C75A-49F5-B336-2B4F849E67A6}" sibTransId="{743E37E6-48A9-4041-9F96-D5DEAB63F19E}"/>
    <dgm:cxn modelId="{AA9FE5D3-73DA-4EDE-8072-5170E9526854}" type="presOf" srcId="{3A29ABAC-5A1B-4622-8F0C-82C338777129}" destId="{517E968E-091F-42E2-BB9F-CB98531AD2EF}" srcOrd="0" destOrd="0" presId="urn:microsoft.com/office/officeart/2005/8/layout/radial2"/>
    <dgm:cxn modelId="{33DBDED3-CC92-4F9E-A0F4-8872988F7906}" type="presOf" srcId="{E2C21D37-3FBF-47F0-AAA4-DDE2D861EBF5}" destId="{AE15B26D-0FFB-409F-AFC2-FA78D3C65698}" srcOrd="0" destOrd="0" presId="urn:microsoft.com/office/officeart/2005/8/layout/radial2"/>
    <dgm:cxn modelId="{56765139-657B-4242-9CEC-913F086E75E6}" srcId="{43FE02E5-FA93-4203-8CF2-688716C6E824}" destId="{E2C21D37-3FBF-47F0-AAA4-DDE2D861EBF5}" srcOrd="0" destOrd="0" parTransId="{B1FA3D2E-7F5F-41CD-9F34-2E721063BCE4}" sibTransId="{3A50E825-DC20-4BD7-9BA3-5AE6C9624DB1}"/>
    <dgm:cxn modelId="{3443FD20-734E-45A1-ABDA-11FCDD7AF093}" srcId="{43FE02E5-FA93-4203-8CF2-688716C6E824}" destId="{C192DF74-F5A7-46EA-ACAC-3BFEB246F469}" srcOrd="1" destOrd="0" parTransId="{3A29ABAC-5A1B-4622-8F0C-82C338777129}" sibTransId="{A124242A-9C4F-41F6-8E4A-EE24CA496816}"/>
    <dgm:cxn modelId="{A11E4CBA-82EB-49C1-91FC-7E8953ABCB1F}" type="presOf" srcId="{C192DF74-F5A7-46EA-ACAC-3BFEB246F469}" destId="{186EE4FD-E3DA-4E73-A88B-42BD31BA5B4A}" srcOrd="0" destOrd="0" presId="urn:microsoft.com/office/officeart/2005/8/layout/radial2"/>
    <dgm:cxn modelId="{C5DF2465-9316-439A-8687-131C70B03593}" type="presOf" srcId="{43FE02E5-FA93-4203-8CF2-688716C6E824}" destId="{33A6FF5F-6F54-4D9D-9648-FB9559CE6C19}" srcOrd="0" destOrd="0" presId="urn:microsoft.com/office/officeart/2005/8/layout/radial2"/>
    <dgm:cxn modelId="{3985D555-336C-4F5F-A957-91F7BE849F0E}" type="presOf" srcId="{8590019A-658D-42AE-AC50-831581235E7A}" destId="{A9C67BFB-59BA-4CF3-A52B-17D18D22383F}" srcOrd="0" destOrd="0" presId="urn:microsoft.com/office/officeart/2005/8/layout/radial2"/>
    <dgm:cxn modelId="{56C421E0-BA41-416B-83BD-F3ABD55107FB}" type="presOf" srcId="{8C4BB7C4-C75A-49F5-B336-2B4F849E67A6}" destId="{47BEB517-CCAE-4DDA-9AEB-3B562122E6B7}" srcOrd="0" destOrd="0" presId="urn:microsoft.com/office/officeart/2005/8/layout/radial2"/>
    <dgm:cxn modelId="{B3A54EDA-7657-4F98-BDC9-92C450CD3E8A}" type="presParOf" srcId="{33A6FF5F-6F54-4D9D-9648-FB9559CE6C19}" destId="{775D5976-07F9-4D16-8A02-B696660E9F2F}" srcOrd="0" destOrd="0" presId="urn:microsoft.com/office/officeart/2005/8/layout/radial2"/>
    <dgm:cxn modelId="{6C25735A-B3F5-4029-8DDF-68F4C202C32F}" type="presParOf" srcId="{775D5976-07F9-4D16-8A02-B696660E9F2F}" destId="{24830C8C-AFAB-4325-A20C-70E4DED2A375}" srcOrd="0" destOrd="0" presId="urn:microsoft.com/office/officeart/2005/8/layout/radial2"/>
    <dgm:cxn modelId="{9725283B-4792-4387-8464-CB2CCFC09982}" type="presParOf" srcId="{24830C8C-AFAB-4325-A20C-70E4DED2A375}" destId="{DE35E332-C522-40F6-817B-E14C2BC929E3}" srcOrd="0" destOrd="0" presId="urn:microsoft.com/office/officeart/2005/8/layout/radial2"/>
    <dgm:cxn modelId="{7A40E006-D30C-4B1F-9DA9-7F720AAF622D}" type="presParOf" srcId="{24830C8C-AFAB-4325-A20C-70E4DED2A375}" destId="{320A1057-EFA9-4A32-891F-B34FC323FFDB}" srcOrd="1" destOrd="0" presId="urn:microsoft.com/office/officeart/2005/8/layout/radial2"/>
    <dgm:cxn modelId="{0F77BE75-6A8E-4C16-8FE2-42C33F973D68}" type="presParOf" srcId="{775D5976-07F9-4D16-8A02-B696660E9F2F}" destId="{D9346C57-13F2-46B9-B2FE-E0568E17FF5E}" srcOrd="1" destOrd="0" presId="urn:microsoft.com/office/officeart/2005/8/layout/radial2"/>
    <dgm:cxn modelId="{C3A39CBA-BAD1-4701-8928-22CBE21E2372}" type="presParOf" srcId="{775D5976-07F9-4D16-8A02-B696660E9F2F}" destId="{FC670CB0-036B-4558-BBCB-A9391CA59F15}" srcOrd="2" destOrd="0" presId="urn:microsoft.com/office/officeart/2005/8/layout/radial2"/>
    <dgm:cxn modelId="{DDBC61EE-F8AB-472F-A748-A7CDA5040085}" type="presParOf" srcId="{FC670CB0-036B-4558-BBCB-A9391CA59F15}" destId="{AE15B26D-0FFB-409F-AFC2-FA78D3C65698}" srcOrd="0" destOrd="0" presId="urn:microsoft.com/office/officeart/2005/8/layout/radial2"/>
    <dgm:cxn modelId="{D1DCA9EC-517B-4DE4-8520-6BB84294AB03}" type="presParOf" srcId="{FC670CB0-036B-4558-BBCB-A9391CA59F15}" destId="{C2005157-0A04-43ED-B9E8-AF00BAC61AEC}" srcOrd="1" destOrd="0" presId="urn:microsoft.com/office/officeart/2005/8/layout/radial2"/>
    <dgm:cxn modelId="{77B9ED09-10BD-4C09-8977-CBC11580979B}" type="presParOf" srcId="{775D5976-07F9-4D16-8A02-B696660E9F2F}" destId="{517E968E-091F-42E2-BB9F-CB98531AD2EF}" srcOrd="3" destOrd="0" presId="urn:microsoft.com/office/officeart/2005/8/layout/radial2"/>
    <dgm:cxn modelId="{60E130CC-D8C8-4FE1-867A-476A62E840F9}" type="presParOf" srcId="{775D5976-07F9-4D16-8A02-B696660E9F2F}" destId="{271BBCCC-15EC-4B43-85EB-8DC929E9B3F1}" srcOrd="4" destOrd="0" presId="urn:microsoft.com/office/officeart/2005/8/layout/radial2"/>
    <dgm:cxn modelId="{B079046A-A32C-4C4D-A930-8454D554A60E}" type="presParOf" srcId="{271BBCCC-15EC-4B43-85EB-8DC929E9B3F1}" destId="{186EE4FD-E3DA-4E73-A88B-42BD31BA5B4A}" srcOrd="0" destOrd="0" presId="urn:microsoft.com/office/officeart/2005/8/layout/radial2"/>
    <dgm:cxn modelId="{EE24C5A3-D371-45B9-94F0-39FCD46F9AC1}" type="presParOf" srcId="{271BBCCC-15EC-4B43-85EB-8DC929E9B3F1}" destId="{24E625CB-635D-4159-8DC0-69A06CE13098}" srcOrd="1" destOrd="0" presId="urn:microsoft.com/office/officeart/2005/8/layout/radial2"/>
    <dgm:cxn modelId="{99A08DD9-F333-4744-87E7-BF91DE9F28FE}" type="presParOf" srcId="{775D5976-07F9-4D16-8A02-B696660E9F2F}" destId="{47BEB517-CCAE-4DDA-9AEB-3B562122E6B7}" srcOrd="5" destOrd="0" presId="urn:microsoft.com/office/officeart/2005/8/layout/radial2"/>
    <dgm:cxn modelId="{1E729B58-19E1-44DD-B3C3-F7CD25065BBB}" type="presParOf" srcId="{775D5976-07F9-4D16-8A02-B696660E9F2F}" destId="{97DD163A-5C9F-449B-95AA-C089FCE67473}" srcOrd="6" destOrd="0" presId="urn:microsoft.com/office/officeart/2005/8/layout/radial2"/>
    <dgm:cxn modelId="{2D7CA98F-169A-47BC-AF52-8C74F42C9186}" type="presParOf" srcId="{97DD163A-5C9F-449B-95AA-C089FCE67473}" destId="{A9C67BFB-59BA-4CF3-A52B-17D18D22383F}" srcOrd="0" destOrd="0" presId="urn:microsoft.com/office/officeart/2005/8/layout/radial2"/>
    <dgm:cxn modelId="{6EE467D9-F5BD-40CB-AB49-99BC2F63520B}" type="presParOf" srcId="{97DD163A-5C9F-449B-95AA-C089FCE67473}" destId="{CD999499-210A-4EC1-9050-808603A93710}"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6B5C878-9EC7-4749-9B66-F73074CD90B1}"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s-MX"/>
        </a:p>
      </dgm:t>
    </dgm:pt>
    <dgm:pt modelId="{94FA4075-6E3D-4B8F-9761-F45F1F12B540}">
      <dgm:prSet phldrT="[Texto]" custT="1">
        <dgm:style>
          <a:lnRef idx="1">
            <a:schemeClr val="accent1"/>
          </a:lnRef>
          <a:fillRef idx="3">
            <a:schemeClr val="accent1"/>
          </a:fillRef>
          <a:effectRef idx="2">
            <a:schemeClr val="accent1"/>
          </a:effectRef>
          <a:fontRef idx="minor">
            <a:schemeClr val="lt1"/>
          </a:fontRef>
        </dgm:style>
      </dgm:prSet>
      <dgm:spPr/>
      <dgm:t>
        <a:bodyPr/>
        <a:lstStyle/>
        <a:p>
          <a:pPr algn="just"/>
          <a:r>
            <a:rPr lang="es-MX" sz="1800" b="1" dirty="0" smtClean="0">
              <a:solidFill>
                <a:schemeClr val="tx2">
                  <a:lumMod val="75000"/>
                  <a:lumOff val="25000"/>
                </a:schemeClr>
              </a:solidFill>
            </a:rPr>
            <a:t>Operaciones Económicas</a:t>
          </a:r>
          <a:r>
            <a:rPr lang="es-MX" sz="1800" b="0" dirty="0" smtClean="0">
              <a:solidFill>
                <a:schemeClr val="tx2">
                  <a:lumMod val="75000"/>
                  <a:lumOff val="25000"/>
                </a:schemeClr>
              </a:solidFill>
            </a:rPr>
            <a:t>: </a:t>
          </a:r>
          <a:r>
            <a:rPr lang="es-MX" sz="1800" dirty="0" smtClean="0">
              <a:solidFill>
                <a:schemeClr val="tx2">
                  <a:lumMod val="75000"/>
                  <a:lumOff val="25000"/>
                </a:schemeClr>
              </a:solidFill>
            </a:rPr>
            <a:t>Compra de materiales, venta de productos, compra de equipo, pago de gastos, nómina</a:t>
          </a:r>
          <a:endParaRPr lang="es-MX" sz="1800" dirty="0">
            <a:solidFill>
              <a:schemeClr val="tx2">
                <a:lumMod val="75000"/>
                <a:lumOff val="25000"/>
              </a:schemeClr>
            </a:solidFill>
          </a:endParaRPr>
        </a:p>
      </dgm:t>
    </dgm:pt>
    <dgm:pt modelId="{8B782C9D-4C21-4184-A64C-50ED255D4651}" type="parTrans" cxnId="{EC6382E3-6099-42C0-B969-2CAB36D73326}">
      <dgm:prSet/>
      <dgm:spPr/>
      <dgm:t>
        <a:bodyPr/>
        <a:lstStyle/>
        <a:p>
          <a:endParaRPr lang="es-MX">
            <a:solidFill>
              <a:schemeClr val="tx2">
                <a:lumMod val="75000"/>
                <a:lumOff val="25000"/>
              </a:schemeClr>
            </a:solidFill>
          </a:endParaRPr>
        </a:p>
      </dgm:t>
    </dgm:pt>
    <dgm:pt modelId="{C20422F1-7529-47CC-AEBA-0A78C45824DF}" type="sibTrans" cxnId="{EC6382E3-6099-42C0-B969-2CAB36D73326}">
      <dgm:prSet>
        <dgm:style>
          <a:lnRef idx="2">
            <a:schemeClr val="accent3">
              <a:shade val="50000"/>
            </a:schemeClr>
          </a:lnRef>
          <a:fillRef idx="1">
            <a:schemeClr val="accent3"/>
          </a:fillRef>
          <a:effectRef idx="0">
            <a:schemeClr val="accent3"/>
          </a:effectRef>
          <a:fontRef idx="minor">
            <a:schemeClr val="lt1"/>
          </a:fontRef>
        </dgm:style>
      </dgm:prSet>
      <dgm:spPr/>
      <dgm:t>
        <a:bodyPr/>
        <a:lstStyle/>
        <a:p>
          <a:endParaRPr lang="es-MX">
            <a:solidFill>
              <a:schemeClr val="tx2">
                <a:lumMod val="75000"/>
                <a:lumOff val="25000"/>
              </a:schemeClr>
            </a:solidFill>
          </a:endParaRPr>
        </a:p>
      </dgm:t>
    </dgm:pt>
    <dgm:pt modelId="{42B91625-2612-4606-9C66-9F6987B268BC}">
      <dgm:prSet phldrT="[Texto]" custT="1">
        <dgm:style>
          <a:lnRef idx="1">
            <a:schemeClr val="accent1"/>
          </a:lnRef>
          <a:fillRef idx="3">
            <a:schemeClr val="accent1"/>
          </a:fillRef>
          <a:effectRef idx="2">
            <a:schemeClr val="accent1"/>
          </a:effectRef>
          <a:fontRef idx="minor">
            <a:schemeClr val="lt1"/>
          </a:fontRef>
        </dgm:style>
      </dgm:prSet>
      <dgm:spPr/>
      <dgm:t>
        <a:bodyPr/>
        <a:lstStyle/>
        <a:p>
          <a:r>
            <a:rPr lang="es-MX" sz="1800" b="1" dirty="0" smtClean="0">
              <a:solidFill>
                <a:schemeClr val="tx2">
                  <a:lumMod val="75000"/>
                  <a:lumOff val="25000"/>
                </a:schemeClr>
              </a:solidFill>
            </a:rPr>
            <a:t>Registro</a:t>
          </a:r>
          <a:r>
            <a:rPr lang="es-MX" sz="1800" dirty="0" smtClean="0">
              <a:solidFill>
                <a:schemeClr val="tx2">
                  <a:lumMod val="75000"/>
                  <a:lumOff val="25000"/>
                </a:schemeClr>
              </a:solidFill>
            </a:rPr>
            <a:t>:</a:t>
          </a:r>
        </a:p>
        <a:p>
          <a:r>
            <a:rPr lang="es-MX" sz="1800" dirty="0" smtClean="0">
              <a:solidFill>
                <a:schemeClr val="tx2">
                  <a:lumMod val="75000"/>
                  <a:lumOff val="25000"/>
                </a:schemeClr>
              </a:solidFill>
            </a:rPr>
            <a:t> Lenguaje contable, técnico</a:t>
          </a:r>
          <a:endParaRPr lang="es-MX" sz="1800" dirty="0">
            <a:solidFill>
              <a:schemeClr val="tx2">
                <a:lumMod val="75000"/>
                <a:lumOff val="25000"/>
              </a:schemeClr>
            </a:solidFill>
          </a:endParaRPr>
        </a:p>
      </dgm:t>
    </dgm:pt>
    <dgm:pt modelId="{5456B8AF-EDC5-4152-B367-F3CE3596ACBC}" type="parTrans" cxnId="{E41DC185-8C62-427A-B6AC-8206243BF4FD}">
      <dgm:prSet/>
      <dgm:spPr/>
      <dgm:t>
        <a:bodyPr/>
        <a:lstStyle/>
        <a:p>
          <a:endParaRPr lang="es-MX">
            <a:solidFill>
              <a:schemeClr val="tx2">
                <a:lumMod val="75000"/>
                <a:lumOff val="25000"/>
              </a:schemeClr>
            </a:solidFill>
          </a:endParaRPr>
        </a:p>
      </dgm:t>
    </dgm:pt>
    <dgm:pt modelId="{C48C4903-EED7-4880-B6FC-AC0EC87543E7}" type="sibTrans" cxnId="{E41DC185-8C62-427A-B6AC-8206243BF4FD}">
      <dgm:prSet>
        <dgm:style>
          <a:lnRef idx="2">
            <a:schemeClr val="accent3">
              <a:shade val="50000"/>
            </a:schemeClr>
          </a:lnRef>
          <a:fillRef idx="1">
            <a:schemeClr val="accent3"/>
          </a:fillRef>
          <a:effectRef idx="0">
            <a:schemeClr val="accent3"/>
          </a:effectRef>
          <a:fontRef idx="minor">
            <a:schemeClr val="lt1"/>
          </a:fontRef>
        </dgm:style>
      </dgm:prSet>
      <dgm:spPr/>
      <dgm:t>
        <a:bodyPr/>
        <a:lstStyle/>
        <a:p>
          <a:endParaRPr lang="es-MX">
            <a:solidFill>
              <a:schemeClr val="tx2">
                <a:lumMod val="75000"/>
                <a:lumOff val="25000"/>
              </a:schemeClr>
            </a:solidFill>
          </a:endParaRPr>
        </a:p>
      </dgm:t>
    </dgm:pt>
    <dgm:pt modelId="{BC532C9C-722E-445A-9016-CBC839967786}">
      <dgm:prSet phldrT="[Texto]" custT="1">
        <dgm:style>
          <a:lnRef idx="1">
            <a:schemeClr val="accent1"/>
          </a:lnRef>
          <a:fillRef idx="3">
            <a:schemeClr val="accent1"/>
          </a:fillRef>
          <a:effectRef idx="2">
            <a:schemeClr val="accent1"/>
          </a:effectRef>
          <a:fontRef idx="minor">
            <a:schemeClr val="lt1"/>
          </a:fontRef>
        </dgm:style>
      </dgm:prSet>
      <dgm:spPr/>
      <dgm:t>
        <a:bodyPr/>
        <a:lstStyle/>
        <a:p>
          <a:r>
            <a:rPr lang="es-MX" sz="1800" b="1" dirty="0" smtClean="0">
              <a:solidFill>
                <a:schemeClr val="tx2">
                  <a:lumMod val="75000"/>
                  <a:lumOff val="25000"/>
                </a:schemeClr>
              </a:solidFill>
            </a:rPr>
            <a:t>Estados financieros</a:t>
          </a:r>
          <a:r>
            <a:rPr lang="es-MX" sz="1800" dirty="0" smtClean="0">
              <a:solidFill>
                <a:schemeClr val="tx2">
                  <a:lumMod val="75000"/>
                  <a:lumOff val="25000"/>
                </a:schemeClr>
              </a:solidFill>
            </a:rPr>
            <a:t>: formato con resumen de la información obtenida</a:t>
          </a:r>
          <a:endParaRPr lang="es-MX" sz="1800" dirty="0">
            <a:solidFill>
              <a:schemeClr val="tx2">
                <a:lumMod val="75000"/>
                <a:lumOff val="25000"/>
              </a:schemeClr>
            </a:solidFill>
          </a:endParaRPr>
        </a:p>
      </dgm:t>
    </dgm:pt>
    <dgm:pt modelId="{217CD5DB-B96B-4DD7-BD93-6718060A6754}" type="parTrans" cxnId="{8EF320AB-71A6-4ABF-89AA-CCBE02CDD27C}">
      <dgm:prSet/>
      <dgm:spPr/>
      <dgm:t>
        <a:bodyPr/>
        <a:lstStyle/>
        <a:p>
          <a:endParaRPr lang="es-MX">
            <a:solidFill>
              <a:schemeClr val="tx2">
                <a:lumMod val="75000"/>
                <a:lumOff val="25000"/>
              </a:schemeClr>
            </a:solidFill>
          </a:endParaRPr>
        </a:p>
      </dgm:t>
    </dgm:pt>
    <dgm:pt modelId="{1CA3199C-5D84-4B12-B3AA-18227C8FCF23}" type="sibTrans" cxnId="{8EF320AB-71A6-4ABF-89AA-CCBE02CDD27C}">
      <dgm:prSet>
        <dgm:style>
          <a:lnRef idx="2">
            <a:schemeClr val="accent3">
              <a:shade val="50000"/>
            </a:schemeClr>
          </a:lnRef>
          <a:fillRef idx="1">
            <a:schemeClr val="accent3"/>
          </a:fillRef>
          <a:effectRef idx="0">
            <a:schemeClr val="accent3"/>
          </a:effectRef>
          <a:fontRef idx="minor">
            <a:schemeClr val="lt1"/>
          </a:fontRef>
        </dgm:style>
      </dgm:prSet>
      <dgm:spPr/>
      <dgm:t>
        <a:bodyPr/>
        <a:lstStyle/>
        <a:p>
          <a:endParaRPr lang="es-MX">
            <a:solidFill>
              <a:schemeClr val="tx2">
                <a:lumMod val="75000"/>
                <a:lumOff val="25000"/>
              </a:schemeClr>
            </a:solidFill>
          </a:endParaRPr>
        </a:p>
      </dgm:t>
    </dgm:pt>
    <dgm:pt modelId="{584EB509-66B2-4CEC-9520-166A70402AC9}">
      <dgm:prSet phldrT="[Texto]" custT="1">
        <dgm:style>
          <a:lnRef idx="1">
            <a:schemeClr val="accent1"/>
          </a:lnRef>
          <a:fillRef idx="3">
            <a:schemeClr val="accent1"/>
          </a:fillRef>
          <a:effectRef idx="2">
            <a:schemeClr val="accent1"/>
          </a:effectRef>
          <a:fontRef idx="minor">
            <a:schemeClr val="lt1"/>
          </a:fontRef>
        </dgm:style>
      </dgm:prSet>
      <dgm:spPr/>
      <dgm:t>
        <a:bodyPr/>
        <a:lstStyle/>
        <a:p>
          <a:r>
            <a:rPr lang="es-MX" sz="1800" b="1" dirty="0" smtClean="0">
              <a:solidFill>
                <a:schemeClr val="tx2">
                  <a:lumMod val="75000"/>
                  <a:lumOff val="25000"/>
                </a:schemeClr>
              </a:solidFill>
            </a:rPr>
            <a:t>Análisis financiero</a:t>
          </a:r>
          <a:r>
            <a:rPr lang="es-MX" sz="1800" dirty="0" smtClean="0">
              <a:solidFill>
                <a:schemeClr val="tx2">
                  <a:lumMod val="75000"/>
                  <a:lumOff val="25000"/>
                </a:schemeClr>
              </a:solidFill>
            </a:rPr>
            <a:t>: interpretación de la información contenida en los estados financieros</a:t>
          </a:r>
          <a:endParaRPr lang="es-MX" sz="1800" dirty="0">
            <a:solidFill>
              <a:schemeClr val="tx2">
                <a:lumMod val="75000"/>
                <a:lumOff val="25000"/>
              </a:schemeClr>
            </a:solidFill>
          </a:endParaRPr>
        </a:p>
      </dgm:t>
    </dgm:pt>
    <dgm:pt modelId="{11800F4D-B23C-4769-9F86-7E8EE6CAF447}" type="parTrans" cxnId="{51B1535A-B768-4B2B-A567-624CA214AD5C}">
      <dgm:prSet/>
      <dgm:spPr/>
      <dgm:t>
        <a:bodyPr/>
        <a:lstStyle/>
        <a:p>
          <a:endParaRPr lang="es-MX">
            <a:solidFill>
              <a:schemeClr val="tx2">
                <a:lumMod val="75000"/>
                <a:lumOff val="25000"/>
              </a:schemeClr>
            </a:solidFill>
          </a:endParaRPr>
        </a:p>
      </dgm:t>
    </dgm:pt>
    <dgm:pt modelId="{54D541AB-2618-4D56-B897-733ADF2DF043}" type="sibTrans" cxnId="{51B1535A-B768-4B2B-A567-624CA214AD5C}">
      <dgm:prSet>
        <dgm:style>
          <a:lnRef idx="2">
            <a:schemeClr val="accent3">
              <a:shade val="50000"/>
            </a:schemeClr>
          </a:lnRef>
          <a:fillRef idx="1">
            <a:schemeClr val="accent3"/>
          </a:fillRef>
          <a:effectRef idx="0">
            <a:schemeClr val="accent3"/>
          </a:effectRef>
          <a:fontRef idx="minor">
            <a:schemeClr val="lt1"/>
          </a:fontRef>
        </dgm:style>
      </dgm:prSet>
      <dgm:spPr/>
      <dgm:t>
        <a:bodyPr/>
        <a:lstStyle/>
        <a:p>
          <a:endParaRPr lang="es-MX">
            <a:solidFill>
              <a:schemeClr val="tx2">
                <a:lumMod val="75000"/>
                <a:lumOff val="25000"/>
              </a:schemeClr>
            </a:solidFill>
          </a:endParaRPr>
        </a:p>
      </dgm:t>
    </dgm:pt>
    <dgm:pt modelId="{4E9B3329-DEAF-4FF2-95CB-999C9D747A2D}">
      <dgm:prSet phldrT="[Texto]" custT="1">
        <dgm:style>
          <a:lnRef idx="1">
            <a:schemeClr val="accent1"/>
          </a:lnRef>
          <a:fillRef idx="3">
            <a:schemeClr val="accent1"/>
          </a:fillRef>
          <a:effectRef idx="2">
            <a:schemeClr val="accent1"/>
          </a:effectRef>
          <a:fontRef idx="minor">
            <a:schemeClr val="lt1"/>
          </a:fontRef>
        </dgm:style>
      </dgm:prSet>
      <dgm:spPr/>
      <dgm:t>
        <a:bodyPr/>
        <a:lstStyle/>
        <a:p>
          <a:r>
            <a:rPr lang="es-MX" sz="1800" b="1" dirty="0" smtClean="0">
              <a:solidFill>
                <a:schemeClr val="tx2">
                  <a:lumMod val="75000"/>
                  <a:lumOff val="25000"/>
                </a:schemeClr>
              </a:solidFill>
            </a:rPr>
            <a:t>Toma de decisiones</a:t>
          </a:r>
          <a:r>
            <a:rPr lang="es-MX" sz="1800" dirty="0" smtClean="0">
              <a:solidFill>
                <a:schemeClr val="tx2">
                  <a:lumMod val="75000"/>
                  <a:lumOff val="25000"/>
                </a:schemeClr>
              </a:solidFill>
            </a:rPr>
            <a:t>: Expansión, inversión, financiamiento, nuevos productos, sucursales, fusiones, publicidad, capacitación, etc.</a:t>
          </a:r>
          <a:endParaRPr lang="es-MX" sz="1800" dirty="0">
            <a:solidFill>
              <a:schemeClr val="tx2">
                <a:lumMod val="75000"/>
                <a:lumOff val="25000"/>
              </a:schemeClr>
            </a:solidFill>
          </a:endParaRPr>
        </a:p>
      </dgm:t>
    </dgm:pt>
    <dgm:pt modelId="{2A308EDA-82F3-4471-9E4B-3B3A296DD855}" type="parTrans" cxnId="{5DD2D13F-322B-4D45-A5D6-0515F303D5D1}">
      <dgm:prSet/>
      <dgm:spPr/>
      <dgm:t>
        <a:bodyPr/>
        <a:lstStyle/>
        <a:p>
          <a:endParaRPr lang="es-MX">
            <a:solidFill>
              <a:schemeClr val="tx2">
                <a:lumMod val="75000"/>
                <a:lumOff val="25000"/>
              </a:schemeClr>
            </a:solidFill>
          </a:endParaRPr>
        </a:p>
      </dgm:t>
    </dgm:pt>
    <dgm:pt modelId="{8A63350E-A6DD-4E2C-A5EA-3BA1ADF55E73}" type="sibTrans" cxnId="{5DD2D13F-322B-4D45-A5D6-0515F303D5D1}">
      <dgm:prSet/>
      <dgm:spPr/>
      <dgm:t>
        <a:bodyPr/>
        <a:lstStyle/>
        <a:p>
          <a:endParaRPr lang="es-MX">
            <a:solidFill>
              <a:schemeClr val="tx2">
                <a:lumMod val="75000"/>
                <a:lumOff val="25000"/>
              </a:schemeClr>
            </a:solidFill>
          </a:endParaRPr>
        </a:p>
      </dgm:t>
    </dgm:pt>
    <dgm:pt modelId="{1A4640AC-E0A4-4C44-9D14-B3B555CA577A}" type="pres">
      <dgm:prSet presAssocID="{76B5C878-9EC7-4749-9B66-F73074CD90B1}" presName="outerComposite" presStyleCnt="0">
        <dgm:presLayoutVars>
          <dgm:chMax val="5"/>
          <dgm:dir/>
          <dgm:resizeHandles val="exact"/>
        </dgm:presLayoutVars>
      </dgm:prSet>
      <dgm:spPr/>
      <dgm:t>
        <a:bodyPr/>
        <a:lstStyle/>
        <a:p>
          <a:endParaRPr lang="es-MX"/>
        </a:p>
      </dgm:t>
    </dgm:pt>
    <dgm:pt modelId="{67254D2E-3421-4A9A-B315-8B446DD0A27A}" type="pres">
      <dgm:prSet presAssocID="{76B5C878-9EC7-4749-9B66-F73074CD90B1}" presName="dummyMaxCanvas" presStyleCnt="0">
        <dgm:presLayoutVars/>
      </dgm:prSet>
      <dgm:spPr/>
    </dgm:pt>
    <dgm:pt modelId="{578E2961-BCD4-467F-9CE8-65C78561290A}" type="pres">
      <dgm:prSet presAssocID="{76B5C878-9EC7-4749-9B66-F73074CD90B1}" presName="FiveNodes_1" presStyleLbl="node1" presStyleIdx="0" presStyleCnt="5" custScaleX="109551" custScaleY="116040">
        <dgm:presLayoutVars>
          <dgm:bulletEnabled val="1"/>
        </dgm:presLayoutVars>
      </dgm:prSet>
      <dgm:spPr/>
      <dgm:t>
        <a:bodyPr/>
        <a:lstStyle/>
        <a:p>
          <a:endParaRPr lang="es-MX"/>
        </a:p>
      </dgm:t>
    </dgm:pt>
    <dgm:pt modelId="{93382D92-7A7B-4D04-84FA-797D8A60F498}" type="pres">
      <dgm:prSet presAssocID="{76B5C878-9EC7-4749-9B66-F73074CD90B1}" presName="FiveNodes_2" presStyleLbl="node1" presStyleIdx="1" presStyleCnt="5" custScaleY="72181">
        <dgm:presLayoutVars>
          <dgm:bulletEnabled val="1"/>
        </dgm:presLayoutVars>
      </dgm:prSet>
      <dgm:spPr/>
      <dgm:t>
        <a:bodyPr/>
        <a:lstStyle/>
        <a:p>
          <a:endParaRPr lang="es-MX"/>
        </a:p>
      </dgm:t>
    </dgm:pt>
    <dgm:pt modelId="{0A26A1D5-B903-4384-9E82-13E4B59BD03F}" type="pres">
      <dgm:prSet presAssocID="{76B5C878-9EC7-4749-9B66-F73074CD90B1}" presName="FiveNodes_3" presStyleLbl="node1" presStyleIdx="2" presStyleCnt="5">
        <dgm:presLayoutVars>
          <dgm:bulletEnabled val="1"/>
        </dgm:presLayoutVars>
      </dgm:prSet>
      <dgm:spPr/>
      <dgm:t>
        <a:bodyPr/>
        <a:lstStyle/>
        <a:p>
          <a:endParaRPr lang="es-MX"/>
        </a:p>
      </dgm:t>
    </dgm:pt>
    <dgm:pt modelId="{C50940FE-987F-4C0A-B3B9-433FB9391BF7}" type="pres">
      <dgm:prSet presAssocID="{76B5C878-9EC7-4749-9B66-F73074CD90B1}" presName="FiveNodes_4" presStyleLbl="node1" presStyleIdx="3" presStyleCnt="5">
        <dgm:presLayoutVars>
          <dgm:bulletEnabled val="1"/>
        </dgm:presLayoutVars>
      </dgm:prSet>
      <dgm:spPr/>
      <dgm:t>
        <a:bodyPr/>
        <a:lstStyle/>
        <a:p>
          <a:endParaRPr lang="es-MX"/>
        </a:p>
      </dgm:t>
    </dgm:pt>
    <dgm:pt modelId="{41D89364-0567-4EA8-9A14-0B208489DDB1}" type="pres">
      <dgm:prSet presAssocID="{76B5C878-9EC7-4749-9B66-F73074CD90B1}" presName="FiveNodes_5" presStyleLbl="node1" presStyleIdx="4" presStyleCnt="5">
        <dgm:presLayoutVars>
          <dgm:bulletEnabled val="1"/>
        </dgm:presLayoutVars>
      </dgm:prSet>
      <dgm:spPr/>
      <dgm:t>
        <a:bodyPr/>
        <a:lstStyle/>
        <a:p>
          <a:endParaRPr lang="es-MX"/>
        </a:p>
      </dgm:t>
    </dgm:pt>
    <dgm:pt modelId="{84916B84-7F58-4105-87F6-C2B9C8AF279E}" type="pres">
      <dgm:prSet presAssocID="{76B5C878-9EC7-4749-9B66-F73074CD90B1}" presName="FiveConn_1-2" presStyleLbl="fgAccFollowNode1" presStyleIdx="0" presStyleCnt="4">
        <dgm:presLayoutVars>
          <dgm:bulletEnabled val="1"/>
        </dgm:presLayoutVars>
      </dgm:prSet>
      <dgm:spPr/>
      <dgm:t>
        <a:bodyPr/>
        <a:lstStyle/>
        <a:p>
          <a:endParaRPr lang="es-MX"/>
        </a:p>
      </dgm:t>
    </dgm:pt>
    <dgm:pt modelId="{31DD4456-D3E2-4BD4-947C-055D5EEC899A}" type="pres">
      <dgm:prSet presAssocID="{76B5C878-9EC7-4749-9B66-F73074CD90B1}" presName="FiveConn_2-3" presStyleLbl="fgAccFollowNode1" presStyleIdx="1" presStyleCnt="4">
        <dgm:presLayoutVars>
          <dgm:bulletEnabled val="1"/>
        </dgm:presLayoutVars>
      </dgm:prSet>
      <dgm:spPr/>
      <dgm:t>
        <a:bodyPr/>
        <a:lstStyle/>
        <a:p>
          <a:endParaRPr lang="es-MX"/>
        </a:p>
      </dgm:t>
    </dgm:pt>
    <dgm:pt modelId="{1E777710-A0BB-4492-B4E8-18D4C45AFF66}" type="pres">
      <dgm:prSet presAssocID="{76B5C878-9EC7-4749-9B66-F73074CD90B1}" presName="FiveConn_3-4" presStyleLbl="fgAccFollowNode1" presStyleIdx="2" presStyleCnt="4">
        <dgm:presLayoutVars>
          <dgm:bulletEnabled val="1"/>
        </dgm:presLayoutVars>
      </dgm:prSet>
      <dgm:spPr/>
      <dgm:t>
        <a:bodyPr/>
        <a:lstStyle/>
        <a:p>
          <a:endParaRPr lang="es-MX"/>
        </a:p>
      </dgm:t>
    </dgm:pt>
    <dgm:pt modelId="{4019F031-3E47-4417-8175-70915133D5AF}" type="pres">
      <dgm:prSet presAssocID="{76B5C878-9EC7-4749-9B66-F73074CD90B1}" presName="FiveConn_4-5" presStyleLbl="fgAccFollowNode1" presStyleIdx="3" presStyleCnt="4">
        <dgm:presLayoutVars>
          <dgm:bulletEnabled val="1"/>
        </dgm:presLayoutVars>
      </dgm:prSet>
      <dgm:spPr/>
      <dgm:t>
        <a:bodyPr/>
        <a:lstStyle/>
        <a:p>
          <a:endParaRPr lang="es-MX"/>
        </a:p>
      </dgm:t>
    </dgm:pt>
    <dgm:pt modelId="{43652FFB-6ECF-4343-B940-1887134F836A}" type="pres">
      <dgm:prSet presAssocID="{76B5C878-9EC7-4749-9B66-F73074CD90B1}" presName="FiveNodes_1_text" presStyleLbl="node1" presStyleIdx="4" presStyleCnt="5">
        <dgm:presLayoutVars>
          <dgm:bulletEnabled val="1"/>
        </dgm:presLayoutVars>
      </dgm:prSet>
      <dgm:spPr/>
      <dgm:t>
        <a:bodyPr/>
        <a:lstStyle/>
        <a:p>
          <a:endParaRPr lang="es-MX"/>
        </a:p>
      </dgm:t>
    </dgm:pt>
    <dgm:pt modelId="{4D0D54D0-2B29-4799-BD94-0E5E4B102C10}" type="pres">
      <dgm:prSet presAssocID="{76B5C878-9EC7-4749-9B66-F73074CD90B1}" presName="FiveNodes_2_text" presStyleLbl="node1" presStyleIdx="4" presStyleCnt="5">
        <dgm:presLayoutVars>
          <dgm:bulletEnabled val="1"/>
        </dgm:presLayoutVars>
      </dgm:prSet>
      <dgm:spPr/>
      <dgm:t>
        <a:bodyPr/>
        <a:lstStyle/>
        <a:p>
          <a:endParaRPr lang="es-MX"/>
        </a:p>
      </dgm:t>
    </dgm:pt>
    <dgm:pt modelId="{452297AB-8EE3-4658-9D39-7CD72E820496}" type="pres">
      <dgm:prSet presAssocID="{76B5C878-9EC7-4749-9B66-F73074CD90B1}" presName="FiveNodes_3_text" presStyleLbl="node1" presStyleIdx="4" presStyleCnt="5">
        <dgm:presLayoutVars>
          <dgm:bulletEnabled val="1"/>
        </dgm:presLayoutVars>
      </dgm:prSet>
      <dgm:spPr/>
      <dgm:t>
        <a:bodyPr/>
        <a:lstStyle/>
        <a:p>
          <a:endParaRPr lang="es-MX"/>
        </a:p>
      </dgm:t>
    </dgm:pt>
    <dgm:pt modelId="{622DD608-C9C3-4A6A-B240-2046D0A42CD9}" type="pres">
      <dgm:prSet presAssocID="{76B5C878-9EC7-4749-9B66-F73074CD90B1}" presName="FiveNodes_4_text" presStyleLbl="node1" presStyleIdx="4" presStyleCnt="5">
        <dgm:presLayoutVars>
          <dgm:bulletEnabled val="1"/>
        </dgm:presLayoutVars>
      </dgm:prSet>
      <dgm:spPr/>
      <dgm:t>
        <a:bodyPr/>
        <a:lstStyle/>
        <a:p>
          <a:endParaRPr lang="es-MX"/>
        </a:p>
      </dgm:t>
    </dgm:pt>
    <dgm:pt modelId="{805DEFE4-D3A5-4D76-A683-C8C5FF9743C1}" type="pres">
      <dgm:prSet presAssocID="{76B5C878-9EC7-4749-9B66-F73074CD90B1}" presName="FiveNodes_5_text" presStyleLbl="node1" presStyleIdx="4" presStyleCnt="5">
        <dgm:presLayoutVars>
          <dgm:bulletEnabled val="1"/>
        </dgm:presLayoutVars>
      </dgm:prSet>
      <dgm:spPr/>
      <dgm:t>
        <a:bodyPr/>
        <a:lstStyle/>
        <a:p>
          <a:endParaRPr lang="es-MX"/>
        </a:p>
      </dgm:t>
    </dgm:pt>
  </dgm:ptLst>
  <dgm:cxnLst>
    <dgm:cxn modelId="{DE1CC3FF-D712-4ABC-95DC-CACF68F0B166}" type="presOf" srcId="{C48C4903-EED7-4880-B6FC-AC0EC87543E7}" destId="{31DD4456-D3E2-4BD4-947C-055D5EEC899A}" srcOrd="0" destOrd="0" presId="urn:microsoft.com/office/officeart/2005/8/layout/vProcess5"/>
    <dgm:cxn modelId="{72C97FC5-3F8E-4F30-A0B5-F34F9FACB78D}" type="presOf" srcId="{584EB509-66B2-4CEC-9520-166A70402AC9}" destId="{C50940FE-987F-4C0A-B3B9-433FB9391BF7}" srcOrd="0" destOrd="0" presId="urn:microsoft.com/office/officeart/2005/8/layout/vProcess5"/>
    <dgm:cxn modelId="{6D8DFD5C-B367-41D6-9EAF-40F71A261271}" type="presOf" srcId="{54D541AB-2618-4D56-B897-733ADF2DF043}" destId="{4019F031-3E47-4417-8175-70915133D5AF}" srcOrd="0" destOrd="0" presId="urn:microsoft.com/office/officeart/2005/8/layout/vProcess5"/>
    <dgm:cxn modelId="{750F44F9-A67B-48C1-B137-C74D31A164F0}" type="presOf" srcId="{C20422F1-7529-47CC-AEBA-0A78C45824DF}" destId="{84916B84-7F58-4105-87F6-C2B9C8AF279E}" srcOrd="0" destOrd="0" presId="urn:microsoft.com/office/officeart/2005/8/layout/vProcess5"/>
    <dgm:cxn modelId="{CD61C978-11D1-4E8F-8747-3900058BC8E7}" type="presOf" srcId="{4E9B3329-DEAF-4FF2-95CB-999C9D747A2D}" destId="{805DEFE4-D3A5-4D76-A683-C8C5FF9743C1}" srcOrd="1" destOrd="0" presId="urn:microsoft.com/office/officeart/2005/8/layout/vProcess5"/>
    <dgm:cxn modelId="{E8BDF1DE-7116-4CC8-BC7A-5A32C414D652}" type="presOf" srcId="{BC532C9C-722E-445A-9016-CBC839967786}" destId="{452297AB-8EE3-4658-9D39-7CD72E820496}" srcOrd="1" destOrd="0" presId="urn:microsoft.com/office/officeart/2005/8/layout/vProcess5"/>
    <dgm:cxn modelId="{BF6A72E6-6C8B-4E16-9D4D-607208A78F34}" type="presOf" srcId="{94FA4075-6E3D-4B8F-9761-F45F1F12B540}" destId="{43652FFB-6ECF-4343-B940-1887134F836A}" srcOrd="1" destOrd="0" presId="urn:microsoft.com/office/officeart/2005/8/layout/vProcess5"/>
    <dgm:cxn modelId="{E41DC185-8C62-427A-B6AC-8206243BF4FD}" srcId="{76B5C878-9EC7-4749-9B66-F73074CD90B1}" destId="{42B91625-2612-4606-9C66-9F6987B268BC}" srcOrd="1" destOrd="0" parTransId="{5456B8AF-EDC5-4152-B367-F3CE3596ACBC}" sibTransId="{C48C4903-EED7-4880-B6FC-AC0EC87543E7}"/>
    <dgm:cxn modelId="{68E548CE-E573-4191-9808-08E4BE19544B}" type="presOf" srcId="{BC532C9C-722E-445A-9016-CBC839967786}" destId="{0A26A1D5-B903-4384-9E82-13E4B59BD03F}" srcOrd="0" destOrd="0" presId="urn:microsoft.com/office/officeart/2005/8/layout/vProcess5"/>
    <dgm:cxn modelId="{387C1B6E-B108-46AF-9CD2-B76007988196}" type="presOf" srcId="{42B91625-2612-4606-9C66-9F6987B268BC}" destId="{93382D92-7A7B-4D04-84FA-797D8A60F498}" srcOrd="0" destOrd="0" presId="urn:microsoft.com/office/officeart/2005/8/layout/vProcess5"/>
    <dgm:cxn modelId="{0B3FD36A-76BC-43E5-9171-C3AF3120BE6D}" type="presOf" srcId="{94FA4075-6E3D-4B8F-9761-F45F1F12B540}" destId="{578E2961-BCD4-467F-9CE8-65C78561290A}" srcOrd="0" destOrd="0" presId="urn:microsoft.com/office/officeart/2005/8/layout/vProcess5"/>
    <dgm:cxn modelId="{521078FD-B741-47E4-B74F-CB04323A6234}" type="presOf" srcId="{76B5C878-9EC7-4749-9B66-F73074CD90B1}" destId="{1A4640AC-E0A4-4C44-9D14-B3B555CA577A}" srcOrd="0" destOrd="0" presId="urn:microsoft.com/office/officeart/2005/8/layout/vProcess5"/>
    <dgm:cxn modelId="{EC6382E3-6099-42C0-B969-2CAB36D73326}" srcId="{76B5C878-9EC7-4749-9B66-F73074CD90B1}" destId="{94FA4075-6E3D-4B8F-9761-F45F1F12B540}" srcOrd="0" destOrd="0" parTransId="{8B782C9D-4C21-4184-A64C-50ED255D4651}" sibTransId="{C20422F1-7529-47CC-AEBA-0A78C45824DF}"/>
    <dgm:cxn modelId="{51B1535A-B768-4B2B-A567-624CA214AD5C}" srcId="{76B5C878-9EC7-4749-9B66-F73074CD90B1}" destId="{584EB509-66B2-4CEC-9520-166A70402AC9}" srcOrd="3" destOrd="0" parTransId="{11800F4D-B23C-4769-9F86-7E8EE6CAF447}" sibTransId="{54D541AB-2618-4D56-B897-733ADF2DF043}"/>
    <dgm:cxn modelId="{8EF320AB-71A6-4ABF-89AA-CCBE02CDD27C}" srcId="{76B5C878-9EC7-4749-9B66-F73074CD90B1}" destId="{BC532C9C-722E-445A-9016-CBC839967786}" srcOrd="2" destOrd="0" parTransId="{217CD5DB-B96B-4DD7-BD93-6718060A6754}" sibTransId="{1CA3199C-5D84-4B12-B3AA-18227C8FCF23}"/>
    <dgm:cxn modelId="{9977CFF6-B3EC-4418-87AB-74CBD9AA48A6}" type="presOf" srcId="{1CA3199C-5D84-4B12-B3AA-18227C8FCF23}" destId="{1E777710-A0BB-4492-B4E8-18D4C45AFF66}" srcOrd="0" destOrd="0" presId="urn:microsoft.com/office/officeart/2005/8/layout/vProcess5"/>
    <dgm:cxn modelId="{902436C8-EB42-4B76-A8FB-A3B946D2D4FD}" type="presOf" srcId="{4E9B3329-DEAF-4FF2-95CB-999C9D747A2D}" destId="{41D89364-0567-4EA8-9A14-0B208489DDB1}" srcOrd="0" destOrd="0" presId="urn:microsoft.com/office/officeart/2005/8/layout/vProcess5"/>
    <dgm:cxn modelId="{CBE881D4-5C21-425D-AE7E-CEEAD239B4FD}" type="presOf" srcId="{584EB509-66B2-4CEC-9520-166A70402AC9}" destId="{622DD608-C9C3-4A6A-B240-2046D0A42CD9}" srcOrd="1" destOrd="0" presId="urn:microsoft.com/office/officeart/2005/8/layout/vProcess5"/>
    <dgm:cxn modelId="{9E2F636D-D1A0-4091-BBA1-689E79C0AE17}" type="presOf" srcId="{42B91625-2612-4606-9C66-9F6987B268BC}" destId="{4D0D54D0-2B29-4799-BD94-0E5E4B102C10}" srcOrd="1" destOrd="0" presId="urn:microsoft.com/office/officeart/2005/8/layout/vProcess5"/>
    <dgm:cxn modelId="{5DD2D13F-322B-4D45-A5D6-0515F303D5D1}" srcId="{76B5C878-9EC7-4749-9B66-F73074CD90B1}" destId="{4E9B3329-DEAF-4FF2-95CB-999C9D747A2D}" srcOrd="4" destOrd="0" parTransId="{2A308EDA-82F3-4471-9E4B-3B3A296DD855}" sibTransId="{8A63350E-A6DD-4E2C-A5EA-3BA1ADF55E73}"/>
    <dgm:cxn modelId="{DEA7F5B6-5B42-4962-9A05-82F64C2C2140}" type="presParOf" srcId="{1A4640AC-E0A4-4C44-9D14-B3B555CA577A}" destId="{67254D2E-3421-4A9A-B315-8B446DD0A27A}" srcOrd="0" destOrd="0" presId="urn:microsoft.com/office/officeart/2005/8/layout/vProcess5"/>
    <dgm:cxn modelId="{96F22391-B683-4187-8D68-FB0D55229E81}" type="presParOf" srcId="{1A4640AC-E0A4-4C44-9D14-B3B555CA577A}" destId="{578E2961-BCD4-467F-9CE8-65C78561290A}" srcOrd="1" destOrd="0" presId="urn:microsoft.com/office/officeart/2005/8/layout/vProcess5"/>
    <dgm:cxn modelId="{0CFDC7C5-AA83-440D-A9C0-F8D32AD140BA}" type="presParOf" srcId="{1A4640AC-E0A4-4C44-9D14-B3B555CA577A}" destId="{93382D92-7A7B-4D04-84FA-797D8A60F498}" srcOrd="2" destOrd="0" presId="urn:microsoft.com/office/officeart/2005/8/layout/vProcess5"/>
    <dgm:cxn modelId="{6700F9ED-EBC1-477D-A055-6118EDB82A7A}" type="presParOf" srcId="{1A4640AC-E0A4-4C44-9D14-B3B555CA577A}" destId="{0A26A1D5-B903-4384-9E82-13E4B59BD03F}" srcOrd="3" destOrd="0" presId="urn:microsoft.com/office/officeart/2005/8/layout/vProcess5"/>
    <dgm:cxn modelId="{07875F72-CFF6-477E-96A6-CA9F617F8D32}" type="presParOf" srcId="{1A4640AC-E0A4-4C44-9D14-B3B555CA577A}" destId="{C50940FE-987F-4C0A-B3B9-433FB9391BF7}" srcOrd="4" destOrd="0" presId="urn:microsoft.com/office/officeart/2005/8/layout/vProcess5"/>
    <dgm:cxn modelId="{4B6894F2-85A4-4CAE-87CE-5B0F11A2DA9A}" type="presParOf" srcId="{1A4640AC-E0A4-4C44-9D14-B3B555CA577A}" destId="{41D89364-0567-4EA8-9A14-0B208489DDB1}" srcOrd="5" destOrd="0" presId="urn:microsoft.com/office/officeart/2005/8/layout/vProcess5"/>
    <dgm:cxn modelId="{9345EA02-04EC-4FE1-AF8D-34DF4280FDF9}" type="presParOf" srcId="{1A4640AC-E0A4-4C44-9D14-B3B555CA577A}" destId="{84916B84-7F58-4105-87F6-C2B9C8AF279E}" srcOrd="6" destOrd="0" presId="urn:microsoft.com/office/officeart/2005/8/layout/vProcess5"/>
    <dgm:cxn modelId="{CB943B96-7F93-4133-B5E1-7E71EB15E783}" type="presParOf" srcId="{1A4640AC-E0A4-4C44-9D14-B3B555CA577A}" destId="{31DD4456-D3E2-4BD4-947C-055D5EEC899A}" srcOrd="7" destOrd="0" presId="urn:microsoft.com/office/officeart/2005/8/layout/vProcess5"/>
    <dgm:cxn modelId="{61313EB3-0B25-4627-A5B4-53E6EAE28DD2}" type="presParOf" srcId="{1A4640AC-E0A4-4C44-9D14-B3B555CA577A}" destId="{1E777710-A0BB-4492-B4E8-18D4C45AFF66}" srcOrd="8" destOrd="0" presId="urn:microsoft.com/office/officeart/2005/8/layout/vProcess5"/>
    <dgm:cxn modelId="{09347452-8C4A-4E5E-8543-1232084979F0}" type="presParOf" srcId="{1A4640AC-E0A4-4C44-9D14-B3B555CA577A}" destId="{4019F031-3E47-4417-8175-70915133D5AF}" srcOrd="9" destOrd="0" presId="urn:microsoft.com/office/officeart/2005/8/layout/vProcess5"/>
    <dgm:cxn modelId="{6196911B-AE8C-417E-9CEB-5AC1B01F39F0}" type="presParOf" srcId="{1A4640AC-E0A4-4C44-9D14-B3B555CA577A}" destId="{43652FFB-6ECF-4343-B940-1887134F836A}" srcOrd="10" destOrd="0" presId="urn:microsoft.com/office/officeart/2005/8/layout/vProcess5"/>
    <dgm:cxn modelId="{0466C5B1-8E4C-4DAD-B539-76A6BF189E6D}" type="presParOf" srcId="{1A4640AC-E0A4-4C44-9D14-B3B555CA577A}" destId="{4D0D54D0-2B29-4799-BD94-0E5E4B102C10}" srcOrd="11" destOrd="0" presId="urn:microsoft.com/office/officeart/2005/8/layout/vProcess5"/>
    <dgm:cxn modelId="{14E8BD8D-12E7-4CF1-837B-A6BA26CDF7BC}" type="presParOf" srcId="{1A4640AC-E0A4-4C44-9D14-B3B555CA577A}" destId="{452297AB-8EE3-4658-9D39-7CD72E820496}" srcOrd="12" destOrd="0" presId="urn:microsoft.com/office/officeart/2005/8/layout/vProcess5"/>
    <dgm:cxn modelId="{8947C4C6-640E-4ACA-815A-0EC233A1D1B2}" type="presParOf" srcId="{1A4640AC-E0A4-4C44-9D14-B3B555CA577A}" destId="{622DD608-C9C3-4A6A-B240-2046D0A42CD9}" srcOrd="13" destOrd="0" presId="urn:microsoft.com/office/officeart/2005/8/layout/vProcess5"/>
    <dgm:cxn modelId="{87861BF7-70CB-4067-975A-12B579D401B5}" type="presParOf" srcId="{1A4640AC-E0A4-4C44-9D14-B3B555CA577A}" destId="{805DEFE4-D3A5-4D76-A683-C8C5FF9743C1}" srcOrd="14" destOrd="0" presId="urn:microsoft.com/office/officeart/2005/8/layout/vProcess5"/>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74A631D3-9E6E-47A3-AB86-872D89D7133C}" type="datetimeFigureOut">
              <a:rPr lang="es-MX"/>
              <a:pPr>
                <a:defRPr/>
              </a:pPr>
              <a:t>12/10/2016</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MX"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MX"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F656A4C6-9C96-45BF-80DE-FE5842DC5DCB}" type="slidenum">
              <a:rPr lang="es-MX"/>
              <a:pPr>
                <a:defRPr/>
              </a:pPr>
              <a:t>‹Nº›</a:t>
            </a:fld>
            <a:endParaRPr lang="es-MX"/>
          </a:p>
        </p:txBody>
      </p:sp>
    </p:spTree>
    <p:extLst>
      <p:ext uri="{BB962C8B-B14F-4D97-AF65-F5344CB8AC3E}">
        <p14:creationId xmlns:p14="http://schemas.microsoft.com/office/powerpoint/2010/main" val="254481969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pPr>
              <a:defRPr/>
            </a:pPr>
            <a:fld id="{61B21B44-3011-4172-8ACF-232F4616229A}" type="slidenum">
              <a:rPr lang="es-MX" smtClean="0"/>
              <a:pPr>
                <a:defRPr/>
              </a:pPr>
              <a:t>8</a:t>
            </a:fld>
            <a:endParaRPr lang="es-MX"/>
          </a:p>
        </p:txBody>
      </p:sp>
    </p:spTree>
    <p:extLst>
      <p:ext uri="{BB962C8B-B14F-4D97-AF65-F5344CB8AC3E}">
        <p14:creationId xmlns:p14="http://schemas.microsoft.com/office/powerpoint/2010/main" val="22809786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pPr>
              <a:defRPr/>
            </a:pPr>
            <a:fld id="{F656A4C6-9C96-45BF-80DE-FE5842DC5DCB}" type="slidenum">
              <a:rPr lang="es-MX" smtClean="0"/>
              <a:pPr>
                <a:defRPr/>
              </a:pPr>
              <a:t>17</a:t>
            </a:fld>
            <a:endParaRPr lang="es-MX"/>
          </a:p>
        </p:txBody>
      </p:sp>
    </p:spTree>
    <p:extLst>
      <p:ext uri="{BB962C8B-B14F-4D97-AF65-F5344CB8AC3E}">
        <p14:creationId xmlns:p14="http://schemas.microsoft.com/office/powerpoint/2010/main" val="1270858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pPr>
              <a:defRPr/>
            </a:pPr>
            <a:fld id="{F656A4C6-9C96-45BF-80DE-FE5842DC5DCB}" type="slidenum">
              <a:rPr lang="es-MX" smtClean="0"/>
              <a:pPr>
                <a:defRPr/>
              </a:pPr>
              <a:t>22</a:t>
            </a:fld>
            <a:endParaRPr lang="es-MX"/>
          </a:p>
        </p:txBody>
      </p:sp>
    </p:spTree>
    <p:extLst>
      <p:ext uri="{BB962C8B-B14F-4D97-AF65-F5344CB8AC3E}">
        <p14:creationId xmlns:p14="http://schemas.microsoft.com/office/powerpoint/2010/main" val="12421037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pPr>
              <a:defRPr/>
            </a:pPr>
            <a:fld id="{F656A4C6-9C96-45BF-80DE-FE5842DC5DCB}" type="slidenum">
              <a:rPr lang="es-MX" smtClean="0"/>
              <a:pPr>
                <a:defRPr/>
              </a:pPr>
              <a:t>30</a:t>
            </a:fld>
            <a:endParaRPr lang="es-MX"/>
          </a:p>
        </p:txBody>
      </p:sp>
    </p:spTree>
    <p:extLst>
      <p:ext uri="{BB962C8B-B14F-4D97-AF65-F5344CB8AC3E}">
        <p14:creationId xmlns:p14="http://schemas.microsoft.com/office/powerpoint/2010/main" val="11318967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pPr>
              <a:defRPr/>
            </a:pPr>
            <a:fld id="{F656A4C6-9C96-45BF-80DE-FE5842DC5DCB}" type="slidenum">
              <a:rPr lang="es-MX" smtClean="0"/>
              <a:pPr>
                <a:defRPr/>
              </a:pPr>
              <a:t>33</a:t>
            </a:fld>
            <a:endParaRPr lang="es-MX"/>
          </a:p>
        </p:txBody>
      </p:sp>
    </p:spTree>
    <p:extLst>
      <p:ext uri="{BB962C8B-B14F-4D97-AF65-F5344CB8AC3E}">
        <p14:creationId xmlns:p14="http://schemas.microsoft.com/office/powerpoint/2010/main" val="38118286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pPr>
              <a:defRPr/>
            </a:pPr>
            <a:fld id="{F656A4C6-9C96-45BF-80DE-FE5842DC5DCB}" type="slidenum">
              <a:rPr lang="es-MX" smtClean="0"/>
              <a:pPr>
                <a:defRPr/>
              </a:pPr>
              <a:t>34</a:t>
            </a:fld>
            <a:endParaRPr lang="es-MX"/>
          </a:p>
        </p:txBody>
      </p:sp>
    </p:spTree>
    <p:extLst>
      <p:ext uri="{BB962C8B-B14F-4D97-AF65-F5344CB8AC3E}">
        <p14:creationId xmlns:p14="http://schemas.microsoft.com/office/powerpoint/2010/main" val="38118286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pPr>
              <a:defRPr/>
            </a:pPr>
            <a:fld id="{F656A4C6-9C96-45BF-80DE-FE5842DC5DCB}" type="slidenum">
              <a:rPr lang="es-MX" smtClean="0"/>
              <a:pPr>
                <a:defRPr/>
              </a:pPr>
              <a:t>35</a:t>
            </a:fld>
            <a:endParaRPr lang="es-MX"/>
          </a:p>
        </p:txBody>
      </p:sp>
    </p:spTree>
    <p:extLst>
      <p:ext uri="{BB962C8B-B14F-4D97-AF65-F5344CB8AC3E}">
        <p14:creationId xmlns:p14="http://schemas.microsoft.com/office/powerpoint/2010/main" val="38118286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pPr>
              <a:defRPr/>
            </a:pPr>
            <a:fld id="{F656A4C6-9C96-45BF-80DE-FE5842DC5DCB}" type="slidenum">
              <a:rPr lang="es-MX" smtClean="0"/>
              <a:pPr>
                <a:defRPr/>
              </a:pPr>
              <a:t>36</a:t>
            </a:fld>
            <a:endParaRPr lang="es-MX"/>
          </a:p>
        </p:txBody>
      </p:sp>
    </p:spTree>
    <p:extLst>
      <p:ext uri="{BB962C8B-B14F-4D97-AF65-F5344CB8AC3E}">
        <p14:creationId xmlns:p14="http://schemas.microsoft.com/office/powerpoint/2010/main" val="38118286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pPr>
              <a:defRPr/>
            </a:pPr>
            <a:fld id="{F656A4C6-9C96-45BF-80DE-FE5842DC5DCB}" type="slidenum">
              <a:rPr lang="es-MX" smtClean="0"/>
              <a:pPr>
                <a:defRPr/>
              </a:pPr>
              <a:t>39</a:t>
            </a:fld>
            <a:endParaRPr lang="es-MX"/>
          </a:p>
        </p:txBody>
      </p:sp>
    </p:spTree>
    <p:extLst>
      <p:ext uri="{BB962C8B-B14F-4D97-AF65-F5344CB8AC3E}">
        <p14:creationId xmlns:p14="http://schemas.microsoft.com/office/powerpoint/2010/main" val="23032656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s-ES_tradnl" smtClean="0"/>
              <a:t>Clic para editar título</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p:txBody>
          <a:bodyPr/>
          <a:lstStyle/>
          <a:p>
            <a:pPr>
              <a:defRPr/>
            </a:pPr>
            <a:endParaRPr lang="es-MX"/>
          </a:p>
        </p:txBody>
      </p:sp>
      <p:sp>
        <p:nvSpPr>
          <p:cNvPr id="5" name="Footer Placeholder 4"/>
          <p:cNvSpPr>
            <a:spLocks noGrp="1"/>
          </p:cNvSpPr>
          <p:nvPr>
            <p:ph type="ftr" sz="quarter" idx="11"/>
          </p:nvPr>
        </p:nvSpPr>
        <p:spPr/>
        <p:txBody>
          <a:bodyPr/>
          <a:lstStyle/>
          <a:p>
            <a:pPr>
              <a:defRPr/>
            </a:pPr>
            <a:r>
              <a:rPr lang="es-MX" smtClean="0"/>
              <a:t>M. R. DEMUNER</a:t>
            </a:r>
            <a:endParaRPr lang="es-MX"/>
          </a:p>
        </p:txBody>
      </p:sp>
      <p:sp>
        <p:nvSpPr>
          <p:cNvPr id="6" name="Slide Number Placeholder 5"/>
          <p:cNvSpPr>
            <a:spLocks noGrp="1"/>
          </p:cNvSpPr>
          <p:nvPr>
            <p:ph type="sldNum" sz="quarter" idx="12"/>
          </p:nvPr>
        </p:nvSpPr>
        <p:spPr/>
        <p:txBody>
          <a:bodyPr/>
          <a:lstStyle/>
          <a:p>
            <a:pPr>
              <a:defRPr/>
            </a:pPr>
            <a:fld id="{4E9DEB46-D62D-40CB-8B21-7F6A663D8315}" type="slidenum">
              <a:rPr lang="es-MX" smtClean="0"/>
              <a:pPr>
                <a:defRPr/>
              </a:pPr>
              <a:t>‹Nº›</a:t>
            </a:fld>
            <a:endParaRPr lang="es-MX"/>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s-ES_tradnl" smtClean="0"/>
              <a:t>Clic para editar título</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pPr>
              <a:defRPr/>
            </a:pPr>
            <a:endParaRPr lang="es-MX"/>
          </a:p>
        </p:txBody>
      </p:sp>
      <p:sp>
        <p:nvSpPr>
          <p:cNvPr id="6" name="Footer Placeholder 5"/>
          <p:cNvSpPr>
            <a:spLocks noGrp="1"/>
          </p:cNvSpPr>
          <p:nvPr>
            <p:ph type="ftr" sz="quarter" idx="11"/>
          </p:nvPr>
        </p:nvSpPr>
        <p:spPr/>
        <p:txBody>
          <a:bodyPr/>
          <a:lstStyle/>
          <a:p>
            <a:pPr>
              <a:defRPr/>
            </a:pPr>
            <a:r>
              <a:rPr lang="es-MX" smtClean="0"/>
              <a:t>M. R. DEMUNER</a:t>
            </a:r>
            <a:endParaRPr lang="es-MX"/>
          </a:p>
        </p:txBody>
      </p:sp>
      <p:sp>
        <p:nvSpPr>
          <p:cNvPr id="7" name="Slide Number Placeholder 6"/>
          <p:cNvSpPr>
            <a:spLocks noGrp="1"/>
          </p:cNvSpPr>
          <p:nvPr>
            <p:ph type="sldNum" sz="quarter" idx="12"/>
          </p:nvPr>
        </p:nvSpPr>
        <p:spPr/>
        <p:txBody>
          <a:bodyPr/>
          <a:lstStyle/>
          <a:p>
            <a:pPr>
              <a:defRPr/>
            </a:pPr>
            <a:fld id="{B37FDAFA-89A4-4B0E-8B95-146747B1189B}" type="slidenum">
              <a:rPr lang="es-MX" smtClean="0"/>
              <a:pPr>
                <a:defRPr/>
              </a:pPr>
              <a:t>‹Nº›</a:t>
            </a:fld>
            <a:endParaRPr lang="es-MX"/>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Vertical Text Placeholder 2"/>
          <p:cNvSpPr>
            <a:spLocks noGrp="1"/>
          </p:cNvSpPr>
          <p:nvPr>
            <p:ph type="body" orient="vert" idx="1"/>
          </p:nvPr>
        </p:nvSpPr>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pPr>
              <a:defRPr/>
            </a:pPr>
            <a:endParaRPr lang="es-MX"/>
          </a:p>
        </p:txBody>
      </p:sp>
      <p:sp>
        <p:nvSpPr>
          <p:cNvPr id="5" name="Footer Placeholder 4"/>
          <p:cNvSpPr>
            <a:spLocks noGrp="1"/>
          </p:cNvSpPr>
          <p:nvPr>
            <p:ph type="ftr" sz="quarter" idx="11"/>
          </p:nvPr>
        </p:nvSpPr>
        <p:spPr/>
        <p:txBody>
          <a:bodyPr/>
          <a:lstStyle/>
          <a:p>
            <a:pPr>
              <a:defRPr/>
            </a:pPr>
            <a:r>
              <a:rPr lang="es-MX" smtClean="0"/>
              <a:t>M. R. DEMUNER</a:t>
            </a:r>
            <a:endParaRPr lang="es-MX"/>
          </a:p>
        </p:txBody>
      </p:sp>
      <p:sp>
        <p:nvSpPr>
          <p:cNvPr id="6" name="Slide Number Placeholder 5"/>
          <p:cNvSpPr>
            <a:spLocks noGrp="1"/>
          </p:cNvSpPr>
          <p:nvPr>
            <p:ph type="sldNum" sz="quarter" idx="12"/>
          </p:nvPr>
        </p:nvSpPr>
        <p:spPr/>
        <p:txBody>
          <a:bodyPr/>
          <a:lstStyle/>
          <a:p>
            <a:pPr>
              <a:defRPr/>
            </a:pPr>
            <a:fld id="{4E9DEB46-D62D-40CB-8B21-7F6A663D8315}" type="slidenum">
              <a:rPr lang="es-MX" smtClean="0"/>
              <a:pPr>
                <a:defRPr/>
              </a:pPr>
              <a:t>‹Nº›</a:t>
            </a:fld>
            <a:endParaRPr lang="es-MX"/>
          </a:p>
        </p:txBody>
      </p:sp>
    </p:spTree>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s-ES_tradnl" smtClean="0"/>
              <a:t>Clic para editar título</a:t>
            </a:r>
            <a:endParaRPr/>
          </a:p>
        </p:txBody>
      </p:sp>
      <p:sp>
        <p:nvSpPr>
          <p:cNvPr id="3" name="Vertical Text Placeholder 2"/>
          <p:cNvSpPr>
            <a:spLocks noGrp="1"/>
          </p:cNvSpPr>
          <p:nvPr>
            <p:ph type="body" orient="vert" idx="1"/>
          </p:nvPr>
        </p:nvSpPr>
        <p:spPr>
          <a:xfrm>
            <a:off x="549274" y="368301"/>
            <a:ext cx="6689726" cy="5575300"/>
          </a:xfrm>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pPr>
              <a:defRPr/>
            </a:pPr>
            <a:endParaRPr lang="es-MX"/>
          </a:p>
        </p:txBody>
      </p:sp>
      <p:sp>
        <p:nvSpPr>
          <p:cNvPr id="5" name="Footer Placeholder 4"/>
          <p:cNvSpPr>
            <a:spLocks noGrp="1"/>
          </p:cNvSpPr>
          <p:nvPr>
            <p:ph type="ftr" sz="quarter" idx="11"/>
          </p:nvPr>
        </p:nvSpPr>
        <p:spPr/>
        <p:txBody>
          <a:bodyPr/>
          <a:lstStyle/>
          <a:p>
            <a:pPr>
              <a:defRPr/>
            </a:pPr>
            <a:r>
              <a:rPr lang="es-MX" smtClean="0"/>
              <a:t>M. R. DEMUNER</a:t>
            </a:r>
            <a:endParaRPr lang="es-MX"/>
          </a:p>
        </p:txBody>
      </p:sp>
      <p:sp>
        <p:nvSpPr>
          <p:cNvPr id="6" name="Slide Number Placeholder 5"/>
          <p:cNvSpPr>
            <a:spLocks noGrp="1"/>
          </p:cNvSpPr>
          <p:nvPr>
            <p:ph type="sldNum" sz="quarter" idx="12"/>
          </p:nvPr>
        </p:nvSpPr>
        <p:spPr/>
        <p:txBody>
          <a:bodyPr/>
          <a:lstStyle/>
          <a:p>
            <a:pPr>
              <a:defRPr/>
            </a:pPr>
            <a:fld id="{4E9DEB46-D62D-40CB-8B21-7F6A663D8315}" type="slidenum">
              <a:rPr lang="es-MX" smtClean="0"/>
              <a:pPr>
                <a:defRPr/>
              </a:pPr>
              <a:t>‹Nº›</a:t>
            </a:fld>
            <a:endParaRPr lang="es-MX"/>
          </a:p>
        </p:txBody>
      </p:sp>
    </p:spTree>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639" y="277748"/>
            <a:ext cx="8228722" cy="1140538"/>
          </a:xfrm>
        </p:spPr>
        <p:txBody>
          <a:bodyPr/>
          <a:lstStyle/>
          <a:p>
            <a:r>
              <a:rPr lang="es-ES" smtClean="0"/>
              <a:t>Haga clic para modificar el estilo de título del patrón</a:t>
            </a:r>
            <a:endParaRPr lang="es-MX"/>
          </a:p>
        </p:txBody>
      </p:sp>
      <p:sp>
        <p:nvSpPr>
          <p:cNvPr id="3" name="2 Marcador de texto"/>
          <p:cNvSpPr>
            <a:spLocks noGrp="1"/>
          </p:cNvSpPr>
          <p:nvPr>
            <p:ph type="body" sz="half" idx="1"/>
          </p:nvPr>
        </p:nvSpPr>
        <p:spPr>
          <a:xfrm>
            <a:off x="457640" y="1600496"/>
            <a:ext cx="4072198" cy="452964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quarter" idx="2"/>
          </p:nvPr>
        </p:nvSpPr>
        <p:spPr>
          <a:xfrm>
            <a:off x="4614163" y="1600496"/>
            <a:ext cx="4072198" cy="221705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contenido"/>
          <p:cNvSpPr>
            <a:spLocks noGrp="1"/>
          </p:cNvSpPr>
          <p:nvPr>
            <p:ph sz="quarter" idx="3"/>
          </p:nvPr>
        </p:nvSpPr>
        <p:spPr>
          <a:xfrm>
            <a:off x="4614163" y="3912103"/>
            <a:ext cx="4072198" cy="221804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fecha"/>
          <p:cNvSpPr>
            <a:spLocks noGrp="1"/>
          </p:cNvSpPr>
          <p:nvPr>
            <p:ph type="dt" sz="half" idx="10"/>
          </p:nvPr>
        </p:nvSpPr>
        <p:spPr>
          <a:xfrm>
            <a:off x="457640" y="6243410"/>
            <a:ext cx="2133600" cy="457003"/>
          </a:xfrm>
        </p:spPr>
        <p:txBody>
          <a:bodyPr lIns="53053" tIns="26527" rIns="53053" bIns="26527"/>
          <a:lstStyle>
            <a:lvl1pPr>
              <a:defRPr/>
            </a:lvl1pPr>
          </a:lstStyle>
          <a:p>
            <a:endParaRPr lang="es-ES_tradnl" altLang="en-US"/>
          </a:p>
        </p:txBody>
      </p:sp>
      <p:sp>
        <p:nvSpPr>
          <p:cNvPr id="7" name="6 Marcador de pie de página"/>
          <p:cNvSpPr>
            <a:spLocks noGrp="1"/>
          </p:cNvSpPr>
          <p:nvPr>
            <p:ph type="ftr" sz="quarter" idx="11"/>
          </p:nvPr>
        </p:nvSpPr>
        <p:spPr>
          <a:xfrm>
            <a:off x="3123541" y="6248334"/>
            <a:ext cx="2896918" cy="457003"/>
          </a:xfrm>
        </p:spPr>
        <p:txBody>
          <a:bodyPr lIns="53053" tIns="26527" rIns="53053" bIns="26527"/>
          <a:lstStyle>
            <a:lvl1pPr>
              <a:defRPr/>
            </a:lvl1pPr>
          </a:lstStyle>
          <a:p>
            <a:r>
              <a:rPr lang="es-ES_tradnl" altLang="en-US"/>
              <a:t>M. R. DEMUNER</a:t>
            </a:r>
          </a:p>
        </p:txBody>
      </p:sp>
      <p:sp>
        <p:nvSpPr>
          <p:cNvPr id="8" name="7 Marcador de número de diapositiva"/>
          <p:cNvSpPr>
            <a:spLocks noGrp="1"/>
          </p:cNvSpPr>
          <p:nvPr>
            <p:ph type="sldNum" sz="quarter" idx="12"/>
          </p:nvPr>
        </p:nvSpPr>
        <p:spPr>
          <a:xfrm>
            <a:off x="6552761" y="6243410"/>
            <a:ext cx="2133600" cy="457003"/>
          </a:xfrm>
        </p:spPr>
        <p:txBody>
          <a:bodyPr/>
          <a:lstStyle>
            <a:lvl1pPr>
              <a:defRPr/>
            </a:lvl1pPr>
          </a:lstStyle>
          <a:p>
            <a:fld id="{E40B706A-9493-4A4E-BF03-856329E77061}" type="slidenum">
              <a:rPr lang="es-ES_tradnl" altLang="en-US"/>
              <a:pPr/>
              <a:t>‹Nº›</a:t>
            </a:fld>
            <a:endParaRPr lang="es-ES_tradnl" altLang="en-US"/>
          </a:p>
        </p:txBody>
      </p:sp>
    </p:spTree>
    <p:extLst>
      <p:ext uri="{BB962C8B-B14F-4D97-AF65-F5344CB8AC3E}">
        <p14:creationId xmlns:p14="http://schemas.microsoft.com/office/powerpoint/2010/main" val="18763450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dgm">
  <p:cSld name="Título y diagrama u organigrama">
    <p:spTree>
      <p:nvGrpSpPr>
        <p:cNvPr id="1" name=""/>
        <p:cNvGrpSpPr/>
        <p:nvPr/>
      </p:nvGrpSpPr>
      <p:grpSpPr>
        <a:xfrm>
          <a:off x="0" y="0"/>
          <a:ext cx="0" cy="0"/>
          <a:chOff x="0" y="0"/>
          <a:chExt cx="0" cy="0"/>
        </a:xfrm>
      </p:grpSpPr>
      <p:sp>
        <p:nvSpPr>
          <p:cNvPr id="2" name="1 Título"/>
          <p:cNvSpPr>
            <a:spLocks noGrp="1"/>
          </p:cNvSpPr>
          <p:nvPr>
            <p:ph type="title"/>
          </p:nvPr>
        </p:nvSpPr>
        <p:spPr>
          <a:xfrm>
            <a:off x="457639" y="277748"/>
            <a:ext cx="8228722" cy="1140538"/>
          </a:xfrm>
        </p:spPr>
        <p:txBody>
          <a:bodyPr/>
          <a:lstStyle/>
          <a:p>
            <a:r>
              <a:rPr lang="es-ES" smtClean="0"/>
              <a:t>Haga clic para modificar el estilo de título del patrón</a:t>
            </a:r>
            <a:endParaRPr lang="es-MX"/>
          </a:p>
        </p:txBody>
      </p:sp>
      <p:sp>
        <p:nvSpPr>
          <p:cNvPr id="3" name="2 Marcador de SmartArt"/>
          <p:cNvSpPr>
            <a:spLocks noGrp="1"/>
          </p:cNvSpPr>
          <p:nvPr>
            <p:ph type="dgm" idx="1"/>
          </p:nvPr>
        </p:nvSpPr>
        <p:spPr>
          <a:xfrm>
            <a:off x="457639" y="1600496"/>
            <a:ext cx="8228722" cy="4529648"/>
          </a:xfrm>
        </p:spPr>
        <p:txBody>
          <a:bodyPr/>
          <a:lstStyle/>
          <a:p>
            <a:endParaRPr lang="es-MX"/>
          </a:p>
        </p:txBody>
      </p:sp>
      <p:sp>
        <p:nvSpPr>
          <p:cNvPr id="4" name="3 Marcador de fecha"/>
          <p:cNvSpPr>
            <a:spLocks noGrp="1"/>
          </p:cNvSpPr>
          <p:nvPr>
            <p:ph type="dt" sz="half" idx="10"/>
          </p:nvPr>
        </p:nvSpPr>
        <p:spPr>
          <a:xfrm>
            <a:off x="457640" y="6243410"/>
            <a:ext cx="2133600" cy="457003"/>
          </a:xfrm>
        </p:spPr>
        <p:txBody>
          <a:bodyPr lIns="53053" tIns="26527" rIns="53053" bIns="26527"/>
          <a:lstStyle>
            <a:lvl1pPr>
              <a:defRPr/>
            </a:lvl1pPr>
          </a:lstStyle>
          <a:p>
            <a:endParaRPr lang="es-ES_tradnl" altLang="en-US"/>
          </a:p>
        </p:txBody>
      </p:sp>
      <p:sp>
        <p:nvSpPr>
          <p:cNvPr id="5" name="4 Marcador de pie de página"/>
          <p:cNvSpPr>
            <a:spLocks noGrp="1"/>
          </p:cNvSpPr>
          <p:nvPr>
            <p:ph type="ftr" sz="quarter" idx="11"/>
          </p:nvPr>
        </p:nvSpPr>
        <p:spPr>
          <a:xfrm>
            <a:off x="3123541" y="6248334"/>
            <a:ext cx="2896918" cy="457003"/>
          </a:xfrm>
        </p:spPr>
        <p:txBody>
          <a:bodyPr lIns="53053" tIns="26527" rIns="53053" bIns="26527"/>
          <a:lstStyle>
            <a:lvl1pPr>
              <a:defRPr/>
            </a:lvl1pPr>
          </a:lstStyle>
          <a:p>
            <a:r>
              <a:rPr lang="es-ES_tradnl" altLang="en-US"/>
              <a:t>M. R. DEMUNER</a:t>
            </a:r>
          </a:p>
        </p:txBody>
      </p:sp>
      <p:sp>
        <p:nvSpPr>
          <p:cNvPr id="6" name="5 Marcador de número de diapositiva"/>
          <p:cNvSpPr>
            <a:spLocks noGrp="1"/>
          </p:cNvSpPr>
          <p:nvPr>
            <p:ph type="sldNum" sz="quarter" idx="12"/>
          </p:nvPr>
        </p:nvSpPr>
        <p:spPr>
          <a:xfrm>
            <a:off x="6552761" y="6243410"/>
            <a:ext cx="2133600" cy="457003"/>
          </a:xfrm>
        </p:spPr>
        <p:txBody>
          <a:bodyPr/>
          <a:lstStyle>
            <a:lvl1pPr>
              <a:defRPr/>
            </a:lvl1pPr>
          </a:lstStyle>
          <a:p>
            <a:fld id="{8974DC12-A5FF-493E-94F1-2B0161AA4DC9}" type="slidenum">
              <a:rPr lang="es-ES_tradnl" altLang="en-US"/>
              <a:pPr/>
              <a:t>‹Nº›</a:t>
            </a:fld>
            <a:endParaRPr lang="es-ES_tradnl" altLang="en-US"/>
          </a:p>
        </p:txBody>
      </p:sp>
    </p:spTree>
    <p:extLst>
      <p:ext uri="{BB962C8B-B14F-4D97-AF65-F5344CB8AC3E}">
        <p14:creationId xmlns:p14="http://schemas.microsoft.com/office/powerpoint/2010/main" val="3493253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idx="1"/>
          </p:nvPr>
        </p:nvSpPr>
        <p:spPr/>
        <p:txBody>
          <a:bodyPr/>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endParaRPr lang="es-ES_tradnl" altLang="en-US"/>
          </a:p>
        </p:txBody>
      </p:sp>
      <p:sp>
        <p:nvSpPr>
          <p:cNvPr id="5" name="Footer Placeholder 4"/>
          <p:cNvSpPr>
            <a:spLocks noGrp="1"/>
          </p:cNvSpPr>
          <p:nvPr>
            <p:ph type="ftr" sz="quarter" idx="11"/>
          </p:nvPr>
        </p:nvSpPr>
        <p:spPr/>
        <p:txBody>
          <a:bodyPr/>
          <a:lstStyle/>
          <a:p>
            <a:r>
              <a:rPr lang="es-ES_tradnl" altLang="en-US" smtClean="0"/>
              <a:t>M. R. DEMUNER</a:t>
            </a:r>
            <a:endParaRPr lang="es-ES_tradnl" altLang="en-US"/>
          </a:p>
        </p:txBody>
      </p:sp>
      <p:sp>
        <p:nvSpPr>
          <p:cNvPr id="6" name="Slide Number Placeholder 5"/>
          <p:cNvSpPr>
            <a:spLocks noGrp="1"/>
          </p:cNvSpPr>
          <p:nvPr>
            <p:ph type="sldNum" sz="quarter" idx="12"/>
          </p:nvPr>
        </p:nvSpPr>
        <p:spPr/>
        <p:txBody>
          <a:bodyPr/>
          <a:lstStyle/>
          <a:p>
            <a:fld id="{4BC4C573-4937-46BF-B9D2-F5A7FBA6E777}" type="slidenum">
              <a:rPr lang="es-ES_tradnl" altLang="en-US" smtClean="0"/>
              <a:pPr/>
              <a:t>‹Nº›</a:t>
            </a:fld>
            <a:endParaRPr lang="es-ES_tradnl"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iapositiva de título con imagen">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s-ES_tradnl" smtClean="0"/>
              <a:t>Clic para editar título</a:t>
            </a:r>
            <a:endParaRPr dirty="0"/>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p:txBody>
          <a:bodyPr/>
          <a:lstStyle/>
          <a:p>
            <a:pPr>
              <a:defRPr/>
            </a:pPr>
            <a:endParaRPr lang="es-MX"/>
          </a:p>
        </p:txBody>
      </p:sp>
      <p:sp>
        <p:nvSpPr>
          <p:cNvPr id="5" name="Footer Placeholder 4"/>
          <p:cNvSpPr>
            <a:spLocks noGrp="1"/>
          </p:cNvSpPr>
          <p:nvPr>
            <p:ph type="ftr" sz="quarter" idx="11"/>
          </p:nvPr>
        </p:nvSpPr>
        <p:spPr/>
        <p:txBody>
          <a:bodyPr/>
          <a:lstStyle/>
          <a:p>
            <a:pPr>
              <a:defRPr/>
            </a:pPr>
            <a:r>
              <a:rPr lang="es-MX" smtClean="0"/>
              <a:t>M. R. DEMUNER</a:t>
            </a:r>
            <a:endParaRPr lang="es-MX"/>
          </a:p>
        </p:txBody>
      </p:sp>
      <p:sp>
        <p:nvSpPr>
          <p:cNvPr id="6" name="Slide Number Placeholder 5"/>
          <p:cNvSpPr>
            <a:spLocks noGrp="1"/>
          </p:cNvSpPr>
          <p:nvPr>
            <p:ph type="sldNum" sz="quarter" idx="12"/>
          </p:nvPr>
        </p:nvSpPr>
        <p:spPr/>
        <p:txBody>
          <a:bodyPr/>
          <a:lstStyle/>
          <a:p>
            <a:pPr>
              <a:defRPr/>
            </a:pPr>
            <a:fld id="{4E9DEB46-D62D-40CB-8B21-7F6A663D8315}" type="slidenum">
              <a:rPr lang="es-MX" smtClean="0"/>
              <a:pPr>
                <a:defRPr/>
              </a:pPr>
              <a:t>‹Nº›</a:t>
            </a:fld>
            <a:endParaRPr lang="es-MX"/>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s-ES_tradnl" smtClean="0"/>
              <a:t>Clic para editar título</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pPr>
              <a:defRPr/>
            </a:pPr>
            <a:endParaRPr lang="es-MX"/>
          </a:p>
        </p:txBody>
      </p:sp>
      <p:sp>
        <p:nvSpPr>
          <p:cNvPr id="5" name="Footer Placeholder 4"/>
          <p:cNvSpPr>
            <a:spLocks noGrp="1"/>
          </p:cNvSpPr>
          <p:nvPr>
            <p:ph type="ftr" sz="quarter" idx="11"/>
          </p:nvPr>
        </p:nvSpPr>
        <p:spPr/>
        <p:txBody>
          <a:bodyPr/>
          <a:lstStyle/>
          <a:p>
            <a:pPr>
              <a:defRPr/>
            </a:pPr>
            <a:r>
              <a:rPr lang="es-MX" smtClean="0"/>
              <a:t>M. R. DEMUNER</a:t>
            </a:r>
            <a:endParaRPr lang="es-MX"/>
          </a:p>
        </p:txBody>
      </p:sp>
      <p:sp>
        <p:nvSpPr>
          <p:cNvPr id="6" name="Slide Number Placeholder 5"/>
          <p:cNvSpPr>
            <a:spLocks noGrp="1"/>
          </p:cNvSpPr>
          <p:nvPr>
            <p:ph type="sldNum" sz="quarter" idx="12"/>
          </p:nvPr>
        </p:nvSpPr>
        <p:spPr/>
        <p:txBody>
          <a:bodyPr/>
          <a:lstStyle/>
          <a:p>
            <a:pPr>
              <a:defRPr/>
            </a:pPr>
            <a:fld id="{EC896C8B-791B-4089-A12C-7FDF3A4EADC1}" type="slidenum">
              <a:rPr lang="es-MX" smtClean="0"/>
              <a:pPr>
                <a:defRPr/>
              </a:pPr>
              <a:t>‹Nº›</a:t>
            </a:fld>
            <a:endParaRPr lang="es-MX"/>
          </a:p>
        </p:txBody>
      </p:sp>
      <p:sp>
        <p:nvSpPr>
          <p:cNvPr id="7" name="6 Rectángulo"/>
          <p:cNvSpPr>
            <a:spLocks noChangeArrowheads="1"/>
          </p:cNvSpPr>
          <p:nvPr userDrawn="1"/>
        </p:nvSpPr>
        <p:spPr bwMode="auto">
          <a:xfrm flipV="1">
            <a:off x="130175" y="1412875"/>
            <a:ext cx="5089525" cy="163513"/>
          </a:xfrm>
          <a:prstGeom prst="rect">
            <a:avLst/>
          </a:prstGeom>
          <a:solidFill>
            <a:schemeClr val="accent1"/>
          </a:solidFill>
          <a:ln w="19050" cap="sq" algn="ctr">
            <a:noFill/>
            <a:miter lim="800000"/>
            <a:headEnd/>
            <a:tailEnd/>
          </a:ln>
        </p:spPr>
        <p:txBody>
          <a:bodyPr rot="10800000" anchor="ctr"/>
          <a:lstStyle/>
          <a:p>
            <a:pPr algn="ctr" fontAlgn="auto">
              <a:spcBef>
                <a:spcPts val="0"/>
              </a:spcBef>
              <a:spcAft>
                <a:spcPts val="0"/>
              </a:spcAft>
              <a:defRPr/>
            </a:pPr>
            <a:endParaRPr lang="en-US">
              <a:solidFill>
                <a:schemeClr val="lt1"/>
              </a:solidFill>
              <a:latin typeface="+mn-lt"/>
            </a:endParaRPr>
          </a:p>
        </p:txBody>
      </p:sp>
      <p:sp>
        <p:nvSpPr>
          <p:cNvPr id="8" name="8 Rectángulo"/>
          <p:cNvSpPr>
            <a:spLocks noChangeArrowheads="1"/>
          </p:cNvSpPr>
          <p:nvPr userDrawn="1"/>
        </p:nvSpPr>
        <p:spPr bwMode="auto">
          <a:xfrm flipV="1">
            <a:off x="128588" y="1458913"/>
            <a:ext cx="5091112" cy="98425"/>
          </a:xfrm>
          <a:prstGeom prst="rect">
            <a:avLst/>
          </a:prstGeom>
          <a:solidFill>
            <a:srgbClr val="918485"/>
          </a:solidFill>
          <a:ln w="19050" cap="sq" algn="ctr">
            <a:noFill/>
            <a:miter lim="800000"/>
            <a:headEnd/>
            <a:tailEnd/>
          </a:ln>
        </p:spPr>
        <p:txBody>
          <a:bodyPr rot="10800000" anchor="ctr"/>
          <a:lstStyle/>
          <a:p>
            <a:pPr algn="ctr" fontAlgn="auto">
              <a:spcBef>
                <a:spcPts val="0"/>
              </a:spcBef>
              <a:spcAft>
                <a:spcPts val="0"/>
              </a:spcAft>
              <a:defRPr/>
            </a:pPr>
            <a:endParaRPr lang="en-US">
              <a:solidFill>
                <a:schemeClr val="lt1"/>
              </a:solidFill>
              <a:latin typeface="+mn-lt"/>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s-ES_tradnl" smtClean="0"/>
              <a:t>Clic para editar título</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endParaRPr lang="es-ES_tradnl" altLang="en-US"/>
          </a:p>
        </p:txBody>
      </p:sp>
      <p:sp>
        <p:nvSpPr>
          <p:cNvPr id="6" name="Footer Placeholder 5"/>
          <p:cNvSpPr>
            <a:spLocks noGrp="1"/>
          </p:cNvSpPr>
          <p:nvPr>
            <p:ph type="ftr" sz="quarter" idx="11"/>
          </p:nvPr>
        </p:nvSpPr>
        <p:spPr/>
        <p:txBody>
          <a:bodyPr/>
          <a:lstStyle/>
          <a:p>
            <a:r>
              <a:rPr lang="es-ES_tradnl" altLang="en-US" smtClean="0"/>
              <a:t>M. R. DEMUNER</a:t>
            </a:r>
            <a:endParaRPr lang="es-ES_tradnl" altLang="en-US"/>
          </a:p>
        </p:txBody>
      </p:sp>
      <p:sp>
        <p:nvSpPr>
          <p:cNvPr id="7" name="Slide Number Placeholder 6"/>
          <p:cNvSpPr>
            <a:spLocks noGrp="1"/>
          </p:cNvSpPr>
          <p:nvPr>
            <p:ph type="sldNum" sz="quarter" idx="12"/>
          </p:nvPr>
        </p:nvSpPr>
        <p:spPr/>
        <p:txBody>
          <a:bodyPr/>
          <a:lstStyle/>
          <a:p>
            <a:fld id="{B986B6DC-9C57-4EE8-82C6-7F5A43FC3610}" type="slidenum">
              <a:rPr lang="es-ES_tradnl" altLang="en-US" smtClean="0"/>
              <a:pPr/>
              <a:t>‹Nº›</a:t>
            </a:fld>
            <a:endParaRPr lang="es-ES_tradnl"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s-ES_tradnl" smtClean="0"/>
              <a:t>Clic para editar título</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7" name="Date Placeholder 6"/>
          <p:cNvSpPr>
            <a:spLocks noGrp="1"/>
          </p:cNvSpPr>
          <p:nvPr>
            <p:ph type="dt" sz="half" idx="10"/>
          </p:nvPr>
        </p:nvSpPr>
        <p:spPr/>
        <p:txBody>
          <a:bodyPr/>
          <a:lstStyle/>
          <a:p>
            <a:pPr>
              <a:defRPr/>
            </a:pPr>
            <a:endParaRPr lang="es-MX"/>
          </a:p>
        </p:txBody>
      </p:sp>
      <p:sp>
        <p:nvSpPr>
          <p:cNvPr id="8" name="Footer Placeholder 7"/>
          <p:cNvSpPr>
            <a:spLocks noGrp="1"/>
          </p:cNvSpPr>
          <p:nvPr>
            <p:ph type="ftr" sz="quarter" idx="11"/>
          </p:nvPr>
        </p:nvSpPr>
        <p:spPr/>
        <p:txBody>
          <a:bodyPr/>
          <a:lstStyle/>
          <a:p>
            <a:pPr>
              <a:defRPr/>
            </a:pPr>
            <a:r>
              <a:rPr lang="es-MX" smtClean="0"/>
              <a:t>M. R. DEMUNER</a:t>
            </a:r>
            <a:endParaRPr lang="es-MX"/>
          </a:p>
        </p:txBody>
      </p:sp>
      <p:sp>
        <p:nvSpPr>
          <p:cNvPr id="9" name="Slide Number Placeholder 8"/>
          <p:cNvSpPr>
            <a:spLocks noGrp="1"/>
          </p:cNvSpPr>
          <p:nvPr>
            <p:ph type="sldNum" sz="quarter" idx="12"/>
          </p:nvPr>
        </p:nvSpPr>
        <p:spPr/>
        <p:txBody>
          <a:bodyPr/>
          <a:lstStyle/>
          <a:p>
            <a:pPr>
              <a:defRPr/>
            </a:pPr>
            <a:fld id="{4E9DEB46-D62D-40CB-8B21-7F6A663D8315}" type="slidenum">
              <a:rPr lang="es-MX" smtClean="0"/>
              <a:pPr>
                <a:defRPr/>
              </a:pPr>
              <a:t>‹Nº›</a:t>
            </a:fld>
            <a:endParaRPr lang="es-MX"/>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Date Placeholder 2"/>
          <p:cNvSpPr>
            <a:spLocks noGrp="1"/>
          </p:cNvSpPr>
          <p:nvPr>
            <p:ph type="dt" sz="half" idx="10"/>
          </p:nvPr>
        </p:nvSpPr>
        <p:spPr/>
        <p:txBody>
          <a:bodyPr/>
          <a:lstStyle/>
          <a:p>
            <a:pPr>
              <a:defRPr/>
            </a:pPr>
            <a:endParaRPr lang="es-MX"/>
          </a:p>
        </p:txBody>
      </p:sp>
      <p:sp>
        <p:nvSpPr>
          <p:cNvPr id="4" name="Footer Placeholder 3"/>
          <p:cNvSpPr>
            <a:spLocks noGrp="1"/>
          </p:cNvSpPr>
          <p:nvPr>
            <p:ph type="ftr" sz="quarter" idx="11"/>
          </p:nvPr>
        </p:nvSpPr>
        <p:spPr/>
        <p:txBody>
          <a:bodyPr/>
          <a:lstStyle/>
          <a:p>
            <a:pPr>
              <a:defRPr/>
            </a:pPr>
            <a:r>
              <a:rPr lang="es-MX" smtClean="0"/>
              <a:t>M. R. DEMUNER</a:t>
            </a:r>
            <a:endParaRPr lang="es-MX"/>
          </a:p>
        </p:txBody>
      </p:sp>
      <p:sp>
        <p:nvSpPr>
          <p:cNvPr id="5" name="Slide Number Placeholder 4"/>
          <p:cNvSpPr>
            <a:spLocks noGrp="1"/>
          </p:cNvSpPr>
          <p:nvPr>
            <p:ph type="sldNum" sz="quarter" idx="12"/>
          </p:nvPr>
        </p:nvSpPr>
        <p:spPr/>
        <p:txBody>
          <a:bodyPr/>
          <a:lstStyle/>
          <a:p>
            <a:pPr>
              <a:defRPr/>
            </a:pPr>
            <a:fld id="{4E9DEB46-D62D-40CB-8B21-7F6A663D8315}" type="slidenum">
              <a:rPr lang="es-MX" smtClean="0"/>
              <a:pPr>
                <a:defRPr/>
              </a:pPr>
              <a:t>‹Nº›</a:t>
            </a:fld>
            <a:endParaRPr lang="es-MX"/>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s-MX"/>
          </a:p>
        </p:txBody>
      </p:sp>
      <p:sp>
        <p:nvSpPr>
          <p:cNvPr id="3" name="Footer Placeholder 2"/>
          <p:cNvSpPr>
            <a:spLocks noGrp="1"/>
          </p:cNvSpPr>
          <p:nvPr>
            <p:ph type="ftr" sz="quarter" idx="11"/>
          </p:nvPr>
        </p:nvSpPr>
        <p:spPr/>
        <p:txBody>
          <a:bodyPr/>
          <a:lstStyle/>
          <a:p>
            <a:pPr>
              <a:defRPr/>
            </a:pPr>
            <a:r>
              <a:rPr lang="es-MX" smtClean="0"/>
              <a:t>M. R. DEMUNER</a:t>
            </a:r>
            <a:endParaRPr lang="es-MX"/>
          </a:p>
        </p:txBody>
      </p:sp>
      <p:sp>
        <p:nvSpPr>
          <p:cNvPr id="4" name="Slide Number Placeholder 3"/>
          <p:cNvSpPr>
            <a:spLocks noGrp="1"/>
          </p:cNvSpPr>
          <p:nvPr>
            <p:ph type="sldNum" sz="quarter" idx="12"/>
          </p:nvPr>
        </p:nvSpPr>
        <p:spPr/>
        <p:txBody>
          <a:bodyPr/>
          <a:lstStyle/>
          <a:p>
            <a:pPr>
              <a:defRPr/>
            </a:pPr>
            <a:fld id="{4E9DEB46-D62D-40CB-8B21-7F6A663D8315}" type="slidenum">
              <a:rPr lang="es-MX" smtClean="0"/>
              <a:pPr>
                <a:defRPr/>
              </a:pPr>
              <a:t>‹Nº›</a:t>
            </a:fld>
            <a:endParaRPr lang="es-MX"/>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s-ES_tradnl" smtClean="0"/>
              <a:t>Clic para editar título</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pPr>
              <a:defRPr/>
            </a:pPr>
            <a:endParaRPr lang="es-MX"/>
          </a:p>
        </p:txBody>
      </p:sp>
      <p:sp>
        <p:nvSpPr>
          <p:cNvPr id="6" name="Footer Placeholder 5"/>
          <p:cNvSpPr>
            <a:spLocks noGrp="1"/>
          </p:cNvSpPr>
          <p:nvPr>
            <p:ph type="ftr" sz="quarter" idx="11"/>
          </p:nvPr>
        </p:nvSpPr>
        <p:spPr/>
        <p:txBody>
          <a:bodyPr/>
          <a:lstStyle/>
          <a:p>
            <a:pPr>
              <a:defRPr/>
            </a:pPr>
            <a:r>
              <a:rPr lang="es-MX" smtClean="0"/>
              <a:t>M. R. DEMUNER</a:t>
            </a:r>
            <a:endParaRPr lang="es-MX"/>
          </a:p>
        </p:txBody>
      </p:sp>
      <p:sp>
        <p:nvSpPr>
          <p:cNvPr id="7" name="Slide Number Placeholder 6"/>
          <p:cNvSpPr>
            <a:spLocks noGrp="1"/>
          </p:cNvSpPr>
          <p:nvPr>
            <p:ph type="sldNum" sz="quarter" idx="12"/>
          </p:nvPr>
        </p:nvSpPr>
        <p:spPr/>
        <p:txBody>
          <a:bodyPr/>
          <a:lstStyle/>
          <a:p>
            <a:pPr>
              <a:defRPr/>
            </a:pPr>
            <a:fld id="{F9F11E02-2E6B-4D82-964A-42474BCB5C9A}" type="slidenum">
              <a:rPr lang="es-MX" smtClean="0"/>
              <a:pPr>
                <a:defRPr/>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s-ES_tradnl" smtClean="0"/>
              <a:t>Clic para editar título</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pPr>
              <a:defRPr/>
            </a:pPr>
            <a:endParaRPr lang="es-MX"/>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pPr>
              <a:defRPr/>
            </a:pPr>
            <a:r>
              <a:rPr lang="es-MX" smtClean="0"/>
              <a:t>M. R. DEMUNER</a:t>
            </a:r>
            <a:endParaRPr lang="es-MX"/>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pPr>
              <a:defRPr/>
            </a:pPr>
            <a:fld id="{4E9DEB46-D62D-40CB-8B21-7F6A663D8315}" type="slidenum">
              <a:rPr lang="es-MX" smtClean="0"/>
              <a:pPr>
                <a:defRPr/>
              </a:pPr>
              <a:t>‹Nº›</a:t>
            </a:fld>
            <a:endParaRPr lang="es-MX"/>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Lst>
  <p:hf sldNum="0" hdr="0" ftr="0" dt="0"/>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9.xml"/><Relationship Id="rId1" Type="http://schemas.openxmlformats.org/officeDocument/2006/relationships/vmlDrawing" Target="../drawings/vmlDrawing1.vml"/><Relationship Id="rId4" Type="http://schemas.openxmlformats.org/officeDocument/2006/relationships/image" Target="../media/image7.wmf"/></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hyperlink" Target="http://www.cnnexpansion.com/?sec=ranquink" TargetMode="External"/><Relationship Id="rId2" Type="http://schemas.openxmlformats.org/officeDocument/2006/relationships/hyperlink" Target="http://imco.org..mx/competitividad/indice" TargetMode="External"/><Relationship Id="rId1" Type="http://schemas.openxmlformats.org/officeDocument/2006/relationships/slideLayout" Target="../slideLayouts/slideLayout9.xml"/><Relationship Id="rId4" Type="http://schemas.openxmlformats.org/officeDocument/2006/relationships/hyperlink" Target="http://www3.weforum.org/docs/CSI" TargetMode="Externa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9.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google.com.mx/imgres?imgurl=http://www.epgunc.com/programas/imagen/finanzas.jpg&amp;imgrefurl=http://www.epgunc.com/programas/maestria/contabilidad/finanzas.htm&amp;usg=__4nmv5bzb7hwFhkC5uGNRerpaNQg=&amp;h=271&amp;w=278&amp;sz=49&amp;hl=es&amp;start=2&amp;itbs=1&amp;tbnid=4-UpxBDTLyb01M:&amp;tbnh=111&amp;tbnw=114&amp;prev=/images?q=finanzas&amp;hl=es&amp;gbv=2&amp;tbs=isch:1" TargetMode="Externa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emf"/><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idx="4294967295"/>
          </p:nvPr>
        </p:nvSpPr>
        <p:spPr>
          <a:xfrm>
            <a:off x="292626" y="4486872"/>
            <a:ext cx="8820472" cy="1891008"/>
          </a:xfrm>
        </p:spPr>
        <p:txBody>
          <a:bodyPr/>
          <a:lstStyle/>
          <a:p>
            <a:pPr algn="l"/>
            <a:r>
              <a:rPr lang="es-MX" sz="2400" b="1" dirty="0" smtClean="0">
                <a:solidFill>
                  <a:schemeClr val="accent5">
                    <a:lumMod val="50000"/>
                  </a:schemeClr>
                </a:solidFill>
                <a:latin typeface="Arial" panose="020B0604020202020204" pitchFamily="34" charset="0"/>
                <a:cs typeface="Arial" panose="020B0604020202020204" pitchFamily="34" charset="0"/>
              </a:rPr>
              <a:t/>
            </a:r>
            <a:br>
              <a:rPr lang="es-MX" sz="2400" b="1" dirty="0" smtClean="0">
                <a:solidFill>
                  <a:schemeClr val="accent5">
                    <a:lumMod val="50000"/>
                  </a:schemeClr>
                </a:solidFill>
                <a:latin typeface="Arial" panose="020B0604020202020204" pitchFamily="34" charset="0"/>
                <a:cs typeface="Arial" panose="020B0604020202020204" pitchFamily="34" charset="0"/>
              </a:rPr>
            </a:br>
            <a:r>
              <a:rPr lang="es-MX" sz="2400" b="1" dirty="0" smtClean="0">
                <a:solidFill>
                  <a:schemeClr val="accent5">
                    <a:lumMod val="50000"/>
                  </a:schemeClr>
                </a:solidFill>
                <a:latin typeface="Arial" panose="020B0604020202020204" pitchFamily="34" charset="0"/>
                <a:cs typeface="Arial" panose="020B0604020202020204" pitchFamily="34" charset="0"/>
              </a:rPr>
              <a:t/>
            </a:r>
            <a:br>
              <a:rPr lang="es-MX" sz="2400" b="1" dirty="0" smtClean="0">
                <a:solidFill>
                  <a:schemeClr val="accent5">
                    <a:lumMod val="50000"/>
                  </a:schemeClr>
                </a:solidFill>
                <a:latin typeface="Arial" panose="020B0604020202020204" pitchFamily="34" charset="0"/>
                <a:cs typeface="Arial" panose="020B0604020202020204" pitchFamily="34" charset="0"/>
              </a:rPr>
            </a:br>
            <a:r>
              <a:rPr lang="es-MX" sz="2400" b="1" dirty="0" smtClean="0">
                <a:solidFill>
                  <a:schemeClr val="accent5">
                    <a:lumMod val="50000"/>
                  </a:schemeClr>
                </a:solidFill>
                <a:latin typeface="Arial" panose="020B0604020202020204" pitchFamily="34" charset="0"/>
                <a:cs typeface="Arial" panose="020B0604020202020204" pitchFamily="34" charset="0"/>
              </a:rPr>
              <a:t/>
            </a:r>
            <a:br>
              <a:rPr lang="es-MX" sz="2400" b="1" dirty="0" smtClean="0">
                <a:solidFill>
                  <a:schemeClr val="accent5">
                    <a:lumMod val="50000"/>
                  </a:schemeClr>
                </a:solidFill>
                <a:latin typeface="Arial" panose="020B0604020202020204" pitchFamily="34" charset="0"/>
                <a:cs typeface="Arial" panose="020B0604020202020204" pitchFamily="34" charset="0"/>
              </a:rPr>
            </a:br>
            <a:r>
              <a:rPr lang="es-MX" sz="2200" b="1" dirty="0" smtClean="0">
                <a:solidFill>
                  <a:schemeClr val="accent5">
                    <a:lumMod val="50000"/>
                  </a:schemeClr>
                </a:solidFill>
                <a:latin typeface="Arial" panose="020B0604020202020204" pitchFamily="34" charset="0"/>
                <a:cs typeface="Arial" panose="020B0604020202020204" pitchFamily="34" charset="0"/>
              </a:rPr>
              <a:t>Unidad de aprendizaje: Administración financiera Clave MS1704</a:t>
            </a:r>
            <a:br>
              <a:rPr lang="es-MX" sz="2200" b="1" dirty="0" smtClean="0">
                <a:solidFill>
                  <a:schemeClr val="accent5">
                    <a:lumMod val="50000"/>
                  </a:schemeClr>
                </a:solidFill>
                <a:latin typeface="Arial" panose="020B0604020202020204" pitchFamily="34" charset="0"/>
                <a:cs typeface="Arial" panose="020B0604020202020204" pitchFamily="34" charset="0"/>
              </a:rPr>
            </a:br>
            <a:r>
              <a:rPr lang="es-MX" sz="2200" b="1" dirty="0" smtClean="0">
                <a:solidFill>
                  <a:schemeClr val="accent5">
                    <a:lumMod val="50000"/>
                  </a:schemeClr>
                </a:solidFill>
                <a:latin typeface="Arial" panose="020B0604020202020204" pitchFamily="34" charset="0"/>
                <a:cs typeface="Arial" panose="020B0604020202020204" pitchFamily="34" charset="0"/>
              </a:rPr>
              <a:t/>
            </a:r>
            <a:br>
              <a:rPr lang="es-MX" sz="2200" b="1" dirty="0" smtClean="0">
                <a:solidFill>
                  <a:schemeClr val="accent5">
                    <a:lumMod val="50000"/>
                  </a:schemeClr>
                </a:solidFill>
                <a:latin typeface="Arial" panose="020B0604020202020204" pitchFamily="34" charset="0"/>
                <a:cs typeface="Arial" panose="020B0604020202020204" pitchFamily="34" charset="0"/>
              </a:rPr>
            </a:br>
            <a:r>
              <a:rPr lang="es-MX" sz="2200" b="1" dirty="0" smtClean="0">
                <a:solidFill>
                  <a:schemeClr val="accent5">
                    <a:lumMod val="50000"/>
                  </a:schemeClr>
                </a:solidFill>
                <a:latin typeface="Arial" panose="020B0604020202020204" pitchFamily="34" charset="0"/>
                <a:cs typeface="Arial" panose="020B0604020202020204" pitchFamily="34" charset="0"/>
              </a:rPr>
              <a:t>Material didáctico </a:t>
            </a:r>
            <a:r>
              <a:rPr lang="es-MX" sz="2200" b="1" dirty="0" err="1" smtClean="0">
                <a:solidFill>
                  <a:schemeClr val="accent5">
                    <a:lumMod val="50000"/>
                  </a:schemeClr>
                </a:solidFill>
                <a:latin typeface="Arial" panose="020B0604020202020204" pitchFamily="34" charset="0"/>
                <a:cs typeface="Arial" panose="020B0604020202020204" pitchFamily="34" charset="0"/>
              </a:rPr>
              <a:t>proyectables</a:t>
            </a:r>
            <a:r>
              <a:rPr lang="es-MX" sz="2200" b="1" dirty="0" smtClean="0">
                <a:solidFill>
                  <a:schemeClr val="accent5">
                    <a:lumMod val="50000"/>
                  </a:schemeClr>
                </a:solidFill>
                <a:latin typeface="Arial" panose="020B0604020202020204" pitchFamily="34" charset="0"/>
                <a:cs typeface="Arial" panose="020B0604020202020204" pitchFamily="34" charset="0"/>
              </a:rPr>
              <a:t>:</a:t>
            </a:r>
            <a:r>
              <a:rPr lang="es-ES_tradnl" sz="2200" dirty="0" smtClean="0">
                <a:latin typeface="Arial" panose="020B0604020202020204" pitchFamily="34" charset="0"/>
                <a:ea typeface="Times New Roman" panose="02020603050405020304" pitchFamily="18" charset="0"/>
                <a:cs typeface="Arial" panose="020B0604020202020204" pitchFamily="34" charset="0"/>
              </a:rPr>
              <a:t> </a:t>
            </a:r>
            <a:r>
              <a:rPr lang="es-ES_tradnl" sz="2200" b="1" dirty="0">
                <a:solidFill>
                  <a:schemeClr val="accent5">
                    <a:lumMod val="50000"/>
                  </a:schemeClr>
                </a:solidFill>
                <a:latin typeface="Arial" panose="020B0604020202020204" pitchFamily="34" charset="0"/>
                <a:cs typeface="Arial" panose="020B0604020202020204" pitchFamily="34" charset="0"/>
              </a:rPr>
              <a:t>Parte 1 Administración financiera, su valuación y </a:t>
            </a:r>
            <a:r>
              <a:rPr lang="es-ES_tradnl" sz="2200" b="1" dirty="0" smtClean="0">
                <a:solidFill>
                  <a:schemeClr val="accent5">
                    <a:lumMod val="50000"/>
                  </a:schemeClr>
                </a:solidFill>
                <a:latin typeface="Arial" panose="020B0604020202020204" pitchFamily="34" charset="0"/>
                <a:cs typeface="Arial" panose="020B0604020202020204" pitchFamily="34" charset="0"/>
              </a:rPr>
              <a:t>análisis.</a:t>
            </a:r>
            <a:r>
              <a:rPr lang="es-MX" sz="2200" b="1" dirty="0" smtClean="0">
                <a:solidFill>
                  <a:schemeClr val="accent5">
                    <a:lumMod val="50000"/>
                  </a:schemeClr>
                </a:solidFill>
                <a:latin typeface="Arial" panose="020B0604020202020204" pitchFamily="34" charset="0"/>
                <a:cs typeface="Arial" panose="020B0604020202020204" pitchFamily="34" charset="0"/>
              </a:rPr>
              <a:t/>
            </a:r>
            <a:br>
              <a:rPr lang="es-MX" sz="2200" b="1" dirty="0" smtClean="0">
                <a:solidFill>
                  <a:schemeClr val="accent5">
                    <a:lumMod val="50000"/>
                  </a:schemeClr>
                </a:solidFill>
                <a:latin typeface="Arial" panose="020B0604020202020204" pitchFamily="34" charset="0"/>
                <a:cs typeface="Arial" panose="020B0604020202020204" pitchFamily="34" charset="0"/>
              </a:rPr>
            </a:br>
            <a:r>
              <a:rPr lang="es-MX" sz="2200" b="1" dirty="0" smtClean="0">
                <a:solidFill>
                  <a:schemeClr val="accent5">
                    <a:lumMod val="50000"/>
                  </a:schemeClr>
                </a:solidFill>
                <a:latin typeface="Arial" panose="020B0604020202020204" pitchFamily="34" charset="0"/>
                <a:cs typeface="Arial" panose="020B0604020202020204" pitchFamily="34" charset="0"/>
              </a:rPr>
              <a:t/>
            </a:r>
            <a:br>
              <a:rPr lang="es-MX" sz="2200" b="1" dirty="0" smtClean="0">
                <a:solidFill>
                  <a:schemeClr val="accent5">
                    <a:lumMod val="50000"/>
                  </a:schemeClr>
                </a:solidFill>
                <a:latin typeface="Arial" panose="020B0604020202020204" pitchFamily="34" charset="0"/>
                <a:cs typeface="Arial" panose="020B0604020202020204" pitchFamily="34" charset="0"/>
              </a:rPr>
            </a:br>
            <a:r>
              <a:rPr lang="es-MX" sz="2200" b="1" dirty="0" smtClean="0">
                <a:solidFill>
                  <a:schemeClr val="accent5">
                    <a:lumMod val="50000"/>
                  </a:schemeClr>
                </a:solidFill>
                <a:latin typeface="Arial" panose="020B0604020202020204" pitchFamily="34" charset="0"/>
                <a:cs typeface="Arial" panose="020B0604020202020204" pitchFamily="34" charset="0"/>
              </a:rPr>
              <a:t>Autora: </a:t>
            </a:r>
            <a:r>
              <a:rPr lang="es-MX" sz="2200" b="1" dirty="0" smtClean="0">
                <a:solidFill>
                  <a:schemeClr val="accent5">
                    <a:lumMod val="50000"/>
                  </a:schemeClr>
                </a:solidFill>
              </a:rPr>
              <a:t>María del Rosario </a:t>
            </a:r>
            <a:r>
              <a:rPr lang="es-MX" sz="2200" b="1" dirty="0" err="1" smtClean="0">
                <a:solidFill>
                  <a:schemeClr val="accent5">
                    <a:lumMod val="50000"/>
                  </a:schemeClr>
                </a:solidFill>
              </a:rPr>
              <a:t>Demuner</a:t>
            </a:r>
            <a:r>
              <a:rPr lang="es-MX" sz="2200" b="1" dirty="0" smtClean="0">
                <a:solidFill>
                  <a:schemeClr val="accent5">
                    <a:lumMod val="50000"/>
                  </a:schemeClr>
                </a:solidFill>
              </a:rPr>
              <a:t> Flores</a:t>
            </a:r>
            <a:br>
              <a:rPr lang="es-MX" sz="2200" b="1" dirty="0" smtClean="0">
                <a:solidFill>
                  <a:schemeClr val="accent5">
                    <a:lumMod val="50000"/>
                  </a:schemeClr>
                </a:solidFill>
              </a:rPr>
            </a:br>
            <a:endParaRPr lang="es-MX" sz="2200" b="1" dirty="0">
              <a:solidFill>
                <a:schemeClr val="accent5">
                  <a:lumMod val="50000"/>
                </a:schemeClr>
              </a:solidFill>
              <a:latin typeface="Arial" panose="020B0604020202020204" pitchFamily="34" charset="0"/>
              <a:cs typeface="Arial" panose="020B0604020202020204" pitchFamily="34" charset="0"/>
            </a:endParaRPr>
          </a:p>
        </p:txBody>
      </p:sp>
      <p:sp>
        <p:nvSpPr>
          <p:cNvPr id="3" name="Subtítulo 2"/>
          <p:cNvSpPr>
            <a:spLocks noGrp="1"/>
          </p:cNvSpPr>
          <p:nvPr>
            <p:ph type="subTitle" idx="4294967295"/>
          </p:nvPr>
        </p:nvSpPr>
        <p:spPr>
          <a:xfrm>
            <a:off x="2571045" y="6351612"/>
            <a:ext cx="6542053" cy="480564"/>
          </a:xfrm>
        </p:spPr>
        <p:txBody>
          <a:bodyPr>
            <a:noAutofit/>
          </a:bodyPr>
          <a:lstStyle/>
          <a:p>
            <a:pPr marL="0" indent="0" algn="r">
              <a:buNone/>
            </a:pPr>
            <a:r>
              <a:rPr lang="es-MX" b="1" dirty="0" smtClean="0">
                <a:solidFill>
                  <a:schemeClr val="accent5">
                    <a:lumMod val="50000"/>
                  </a:schemeClr>
                </a:solidFill>
              </a:rPr>
              <a:t>Octubre 2016</a:t>
            </a:r>
            <a:endParaRPr lang="es-MX" b="1" dirty="0">
              <a:solidFill>
                <a:schemeClr val="accent5">
                  <a:lumMod val="50000"/>
                </a:schemeClr>
              </a:solidFill>
            </a:endParaRPr>
          </a:p>
        </p:txBody>
      </p:sp>
      <p:pic>
        <p:nvPicPr>
          <p:cNvPr id="4" name="Imagen 3"/>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909689"/>
          </a:xfrm>
          <a:prstGeom prst="rect">
            <a:avLst/>
          </a:prstGeom>
          <a:noFill/>
          <a:ln>
            <a:noFill/>
          </a:ln>
        </p:spPr>
      </p:pic>
      <p:sp>
        <p:nvSpPr>
          <p:cNvPr id="5" name="CuadroTexto 4"/>
          <p:cNvSpPr txBox="1"/>
          <p:nvPr/>
        </p:nvSpPr>
        <p:spPr>
          <a:xfrm>
            <a:off x="899591" y="2012270"/>
            <a:ext cx="7634337" cy="2215991"/>
          </a:xfrm>
          <a:prstGeom prst="rect">
            <a:avLst/>
          </a:prstGeom>
          <a:noFill/>
        </p:spPr>
        <p:txBody>
          <a:bodyPr wrap="square" rtlCol="0">
            <a:spAutoFit/>
          </a:bodyPr>
          <a:lstStyle/>
          <a:p>
            <a:pPr algn="ctr"/>
            <a:r>
              <a:rPr lang="es-MX" sz="2400" b="1" dirty="0">
                <a:solidFill>
                  <a:schemeClr val="accent5">
                    <a:lumMod val="50000"/>
                  </a:schemeClr>
                </a:solidFill>
                <a:latin typeface="Arial" panose="020B0604020202020204" pitchFamily="34" charset="0"/>
                <a:cs typeface="Arial" panose="020B0604020202020204" pitchFamily="34" charset="0"/>
              </a:rPr>
              <a:t>Coordinación de Investigación </a:t>
            </a:r>
            <a:endParaRPr lang="es-MX" sz="2400" b="1" dirty="0" smtClean="0">
              <a:solidFill>
                <a:schemeClr val="accent5">
                  <a:lumMod val="50000"/>
                </a:schemeClr>
              </a:solidFill>
              <a:latin typeface="Arial" panose="020B0604020202020204" pitchFamily="34" charset="0"/>
              <a:cs typeface="Arial" panose="020B0604020202020204" pitchFamily="34" charset="0"/>
            </a:endParaRPr>
          </a:p>
          <a:p>
            <a:pPr algn="ctr"/>
            <a:r>
              <a:rPr lang="es-MX" sz="2400" b="1" dirty="0" smtClean="0">
                <a:solidFill>
                  <a:schemeClr val="accent5">
                    <a:lumMod val="50000"/>
                  </a:schemeClr>
                </a:solidFill>
                <a:latin typeface="Arial" panose="020B0604020202020204" pitchFamily="34" charset="0"/>
                <a:cs typeface="Arial" panose="020B0604020202020204" pitchFamily="34" charset="0"/>
              </a:rPr>
              <a:t>y </a:t>
            </a:r>
            <a:r>
              <a:rPr lang="es-MX" sz="2400" b="1" dirty="0">
                <a:solidFill>
                  <a:schemeClr val="accent5">
                    <a:lumMod val="50000"/>
                  </a:schemeClr>
                </a:solidFill>
                <a:latin typeface="Arial" panose="020B0604020202020204" pitchFamily="34" charset="0"/>
                <a:cs typeface="Arial" panose="020B0604020202020204" pitchFamily="34" charset="0"/>
              </a:rPr>
              <a:t>Estudios de </a:t>
            </a:r>
            <a:r>
              <a:rPr lang="es-MX" sz="2400" b="1" dirty="0" smtClean="0">
                <a:solidFill>
                  <a:schemeClr val="accent5">
                    <a:lumMod val="50000"/>
                  </a:schemeClr>
                </a:solidFill>
                <a:latin typeface="Arial" panose="020B0604020202020204" pitchFamily="34" charset="0"/>
                <a:cs typeface="Arial" panose="020B0604020202020204" pitchFamily="34" charset="0"/>
              </a:rPr>
              <a:t>Posgrado</a:t>
            </a:r>
          </a:p>
          <a:p>
            <a:pPr algn="ctr"/>
            <a:endParaRPr lang="es-MX" sz="2400" b="1" dirty="0" smtClean="0">
              <a:solidFill>
                <a:schemeClr val="accent5">
                  <a:lumMod val="50000"/>
                </a:schemeClr>
              </a:solidFill>
              <a:latin typeface="Arial" panose="020B0604020202020204" pitchFamily="34" charset="0"/>
              <a:cs typeface="Arial" panose="020B0604020202020204" pitchFamily="34" charset="0"/>
            </a:endParaRPr>
          </a:p>
          <a:p>
            <a:pPr algn="ctr"/>
            <a:r>
              <a:rPr lang="es-MX" sz="2400" b="1" dirty="0" smtClean="0">
                <a:solidFill>
                  <a:schemeClr val="accent5">
                    <a:lumMod val="50000"/>
                  </a:schemeClr>
                </a:solidFill>
                <a:latin typeface="Arial" panose="020B0604020202020204" pitchFamily="34" charset="0"/>
                <a:cs typeface="Arial" panose="020B0604020202020204" pitchFamily="34" charset="0"/>
              </a:rPr>
              <a:t>Maestría </a:t>
            </a:r>
            <a:r>
              <a:rPr lang="es-MX" sz="2400" b="1" dirty="0">
                <a:solidFill>
                  <a:schemeClr val="accent5">
                    <a:lumMod val="50000"/>
                  </a:schemeClr>
                </a:solidFill>
                <a:latin typeface="Arial" panose="020B0604020202020204" pitchFamily="34" charset="0"/>
                <a:cs typeface="Arial" panose="020B0604020202020204" pitchFamily="34" charset="0"/>
              </a:rPr>
              <a:t>en Finanzas C</a:t>
            </a:r>
            <a:r>
              <a:rPr lang="es-MX" sz="2400" b="1" dirty="0" smtClean="0">
                <a:solidFill>
                  <a:schemeClr val="accent5">
                    <a:lumMod val="50000"/>
                  </a:schemeClr>
                </a:solidFill>
                <a:latin typeface="Arial" panose="020B0604020202020204" pitchFamily="34" charset="0"/>
                <a:cs typeface="Arial" panose="020B0604020202020204" pitchFamily="34" charset="0"/>
              </a:rPr>
              <a:t>orporativas</a:t>
            </a:r>
          </a:p>
          <a:p>
            <a:pPr algn="ctr"/>
            <a:r>
              <a:rPr lang="es-MX" sz="2400" b="1" dirty="0" smtClean="0">
                <a:solidFill>
                  <a:schemeClr val="accent5">
                    <a:lumMod val="50000"/>
                  </a:schemeClr>
                </a:solidFill>
                <a:latin typeface="Arial" panose="020B0604020202020204" pitchFamily="34" charset="0"/>
                <a:cs typeface="Arial" panose="020B0604020202020204" pitchFamily="34" charset="0"/>
              </a:rPr>
              <a:t>Maestría en Administración de Recursos </a:t>
            </a:r>
            <a:r>
              <a:rPr lang="es-MX" sz="2400" b="1" dirty="0">
                <a:solidFill>
                  <a:schemeClr val="accent5">
                    <a:lumMod val="50000"/>
                  </a:schemeClr>
                </a:solidFill>
                <a:latin typeface="Arial" panose="020B0604020202020204" pitchFamily="34" charset="0"/>
                <a:cs typeface="Arial" panose="020B0604020202020204" pitchFamily="34" charset="0"/>
              </a:rPr>
              <a:t>H</a:t>
            </a:r>
            <a:r>
              <a:rPr lang="es-MX" sz="2400" b="1" dirty="0" smtClean="0">
                <a:solidFill>
                  <a:schemeClr val="accent5">
                    <a:lumMod val="50000"/>
                  </a:schemeClr>
                </a:solidFill>
                <a:latin typeface="Arial" panose="020B0604020202020204" pitchFamily="34" charset="0"/>
                <a:cs typeface="Arial" panose="020B0604020202020204" pitchFamily="34" charset="0"/>
              </a:rPr>
              <a:t>umanos</a:t>
            </a:r>
            <a:r>
              <a:rPr lang="es-MX" b="1" dirty="0" smtClean="0">
                <a:solidFill>
                  <a:schemeClr val="accent5">
                    <a:lumMod val="50000"/>
                  </a:schemeClr>
                </a:solidFill>
                <a:latin typeface="Arial" panose="020B0604020202020204" pitchFamily="34" charset="0"/>
                <a:cs typeface="Arial" panose="020B0604020202020204" pitchFamily="34" charset="0"/>
              </a:rPr>
              <a:t/>
            </a:r>
            <a:br>
              <a:rPr lang="es-MX" b="1" dirty="0" smtClean="0">
                <a:solidFill>
                  <a:schemeClr val="accent5">
                    <a:lumMod val="50000"/>
                  </a:schemeClr>
                </a:solidFill>
                <a:latin typeface="Arial" panose="020B0604020202020204" pitchFamily="34" charset="0"/>
                <a:cs typeface="Arial" panose="020B0604020202020204" pitchFamily="34" charset="0"/>
              </a:rPr>
            </a:br>
            <a:endParaRPr lang="es-MX" dirty="0"/>
          </a:p>
        </p:txBody>
      </p:sp>
    </p:spTree>
    <p:extLst>
      <p:ext uri="{BB962C8B-B14F-4D97-AF65-F5344CB8AC3E}">
        <p14:creationId xmlns:p14="http://schemas.microsoft.com/office/powerpoint/2010/main" val="28387198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4210" name="Object 2"/>
          <p:cNvGraphicFramePr>
            <a:graphicFrameLocks noChangeAspect="1"/>
          </p:cNvGraphicFramePr>
          <p:nvPr/>
        </p:nvGraphicFramePr>
        <p:xfrm>
          <a:off x="250825" y="404813"/>
          <a:ext cx="8642350" cy="5976937"/>
        </p:xfrm>
        <a:graphic>
          <a:graphicData uri="http://schemas.openxmlformats.org/presentationml/2006/ole">
            <mc:AlternateContent xmlns:mc="http://schemas.openxmlformats.org/markup-compatibility/2006">
              <mc:Choice xmlns:v="urn:schemas-microsoft-com:vml" Requires="v">
                <p:oleObj spid="_x0000_s1057" r:id="rId3" imgW="5471886" imgH="2735943" progId="">
                  <p:embed/>
                </p:oleObj>
              </mc:Choice>
              <mc:Fallback>
                <p:oleObj r:id="rId3" imgW="5471886" imgH="2735943"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825" y="404813"/>
                        <a:ext cx="8642350" cy="5976937"/>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94211" name="5 CuadroTexto"/>
          <p:cNvSpPr txBox="1">
            <a:spLocks noChangeArrowheads="1"/>
          </p:cNvSpPr>
          <p:nvPr/>
        </p:nvSpPr>
        <p:spPr bwMode="auto">
          <a:xfrm>
            <a:off x="6143625" y="2286000"/>
            <a:ext cx="2786063" cy="830263"/>
          </a:xfrm>
          <a:prstGeom prst="rect">
            <a:avLst/>
          </a:prstGeom>
          <a:noFill/>
          <a:ln w="9525">
            <a:noFill/>
            <a:miter lim="800000"/>
            <a:headEnd/>
            <a:tailEnd/>
          </a:ln>
        </p:spPr>
        <p:txBody>
          <a:bodyPr>
            <a:spAutoFit/>
          </a:bodyPr>
          <a:lstStyle/>
          <a:p>
            <a:r>
              <a:rPr lang="es-MX" sz="1200"/>
              <a:t>Vigila a los directivos. Cuando se tiene el control corporativo se tiene poder  para las decisiones de financiamiento e inversión</a:t>
            </a:r>
          </a:p>
        </p:txBody>
      </p:sp>
    </p:spTree>
    <p:extLst>
      <p:ext uri="{BB962C8B-B14F-4D97-AF65-F5344CB8AC3E}">
        <p14:creationId xmlns:p14="http://schemas.microsoft.com/office/powerpoint/2010/main" val="35375919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nvPr>
        </p:nvGraphicFramePr>
        <p:xfrm>
          <a:off x="0" y="1052736"/>
          <a:ext cx="8929688"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5234" name="2 CuadroTexto"/>
          <p:cNvSpPr txBox="1">
            <a:spLocks noChangeArrowheads="1"/>
          </p:cNvSpPr>
          <p:nvPr/>
        </p:nvSpPr>
        <p:spPr bwMode="auto">
          <a:xfrm>
            <a:off x="683568" y="188640"/>
            <a:ext cx="8286750" cy="461665"/>
          </a:xfrm>
          <a:prstGeom prst="rect">
            <a:avLst/>
          </a:prstGeom>
          <a:noFill/>
          <a:ln w="9525">
            <a:noFill/>
            <a:miter lim="800000"/>
            <a:headEnd/>
            <a:tailEnd/>
          </a:ln>
        </p:spPr>
        <p:txBody>
          <a:bodyPr>
            <a:spAutoFit/>
          </a:bodyPr>
          <a:lstStyle/>
          <a:p>
            <a:pPr marL="304800" indent="-304800" algn="ctr">
              <a:lnSpc>
                <a:spcPct val="80000"/>
              </a:lnSpc>
            </a:pPr>
            <a:r>
              <a:rPr lang="es-MX" sz="3000" b="1" dirty="0">
                <a:solidFill>
                  <a:schemeClr val="accent1"/>
                </a:solidFill>
                <a:latin typeface="+mj-lt"/>
                <a:ea typeface="+mj-ea"/>
                <a:cs typeface="+mj-cs"/>
              </a:rPr>
              <a:t>Áreas de soporte de finanzas</a:t>
            </a:r>
          </a:p>
        </p:txBody>
      </p:sp>
    </p:spTree>
    <p:extLst>
      <p:ext uri="{BB962C8B-B14F-4D97-AF65-F5344CB8AC3E}">
        <p14:creationId xmlns:p14="http://schemas.microsoft.com/office/powerpoint/2010/main" val="7360008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2" name="Imagen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1412776"/>
            <a:ext cx="6824657" cy="464837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 name="Rectángulo 3"/>
          <p:cNvSpPr/>
          <p:nvPr/>
        </p:nvSpPr>
        <p:spPr>
          <a:xfrm>
            <a:off x="-108520" y="6024667"/>
            <a:ext cx="6696744" cy="523220"/>
          </a:xfrm>
          <a:prstGeom prst="rect">
            <a:avLst/>
          </a:prstGeom>
        </p:spPr>
        <p:txBody>
          <a:bodyPr wrap="square">
            <a:spAutoFit/>
          </a:bodyPr>
          <a:lstStyle/>
          <a:p>
            <a:pPr algn="ctr">
              <a:spcAft>
                <a:spcPts val="0"/>
              </a:spcAft>
            </a:pPr>
            <a:r>
              <a:rPr lang="es-MX" dirty="0" smtClean="0">
                <a:latin typeface="Arial" panose="020B0604020202020204" pitchFamily="34" charset="0"/>
                <a:ea typeface="Times New Roman" panose="02020603050405020304" pitchFamily="18" charset="0"/>
                <a:cs typeface="Times New Roman" panose="02020603050405020304" pitchFamily="18" charset="0"/>
              </a:rPr>
              <a:t>Fuente: (</a:t>
            </a:r>
            <a:r>
              <a:rPr lang="es-MX" dirty="0" err="1">
                <a:latin typeface="Arial" panose="020B0604020202020204" pitchFamily="34" charset="0"/>
                <a:ea typeface="Times New Roman" panose="02020603050405020304" pitchFamily="18" charset="0"/>
                <a:cs typeface="Times New Roman" panose="02020603050405020304" pitchFamily="18" charset="0"/>
              </a:rPr>
              <a:t>Porter</a:t>
            </a:r>
            <a:r>
              <a:rPr lang="es-MX" dirty="0">
                <a:latin typeface="Arial" panose="020B0604020202020204" pitchFamily="34" charset="0"/>
                <a:ea typeface="Times New Roman" panose="02020603050405020304" pitchFamily="18" charset="0"/>
                <a:cs typeface="Times New Roman" panose="02020603050405020304" pitchFamily="18" charset="0"/>
              </a:rPr>
              <a:t>, 1993)</a:t>
            </a:r>
            <a:endParaRPr lang="es-MX" sz="28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2" name="Rectángulo 1"/>
          <p:cNvSpPr/>
          <p:nvPr/>
        </p:nvSpPr>
        <p:spPr>
          <a:xfrm>
            <a:off x="936624" y="425036"/>
            <a:ext cx="7163767" cy="757130"/>
          </a:xfrm>
          <a:prstGeom prst="rect">
            <a:avLst/>
          </a:prstGeom>
        </p:spPr>
        <p:txBody>
          <a:bodyPr wrap="square">
            <a:spAutoFit/>
          </a:bodyPr>
          <a:lstStyle/>
          <a:p>
            <a:pPr marL="304800" indent="-304800" algn="ctr">
              <a:lnSpc>
                <a:spcPct val="80000"/>
              </a:lnSpc>
            </a:pPr>
            <a:r>
              <a:rPr lang="es-MX" b="1" dirty="0">
                <a:solidFill>
                  <a:schemeClr val="accent1"/>
                </a:solidFill>
                <a:latin typeface="+mj-lt"/>
                <a:ea typeface="+mj-ea"/>
                <a:cs typeface="+mj-cs"/>
              </a:rPr>
              <a:t>Qué debe conocer el administrador financiero</a:t>
            </a:r>
            <a:r>
              <a:rPr lang="es-MX" b="1" dirty="0" smtClean="0">
                <a:solidFill>
                  <a:schemeClr val="accent1"/>
                </a:solidFill>
                <a:latin typeface="+mj-lt"/>
                <a:ea typeface="+mj-ea"/>
                <a:cs typeface="+mj-cs"/>
              </a:rPr>
              <a:t>?</a:t>
            </a:r>
          </a:p>
          <a:p>
            <a:pPr marL="304800" indent="-304800" algn="ctr">
              <a:lnSpc>
                <a:spcPct val="80000"/>
              </a:lnSpc>
            </a:pPr>
            <a:endParaRPr lang="es-MX" b="1" dirty="0">
              <a:solidFill>
                <a:schemeClr val="accent1"/>
              </a:solidFill>
              <a:latin typeface="+mj-lt"/>
              <a:ea typeface="+mj-ea"/>
              <a:cs typeface="+mj-cs"/>
            </a:endParaRPr>
          </a:p>
          <a:p>
            <a:pPr marL="304800" indent="-304800" algn="ctr">
              <a:lnSpc>
                <a:spcPct val="80000"/>
              </a:lnSpc>
            </a:pPr>
            <a:r>
              <a:rPr lang="es-MX" b="1" dirty="0">
                <a:solidFill>
                  <a:schemeClr val="accent1"/>
                </a:solidFill>
                <a:latin typeface="+mj-lt"/>
                <a:ea typeface="+mj-ea"/>
                <a:cs typeface="+mj-cs"/>
              </a:rPr>
              <a:t>Influencias sobre la condición de los factores</a:t>
            </a:r>
          </a:p>
        </p:txBody>
      </p:sp>
    </p:spTree>
    <p:extLst>
      <p:ext uri="{BB962C8B-B14F-4D97-AF65-F5344CB8AC3E}">
        <p14:creationId xmlns:p14="http://schemas.microsoft.com/office/powerpoint/2010/main" val="3608149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2"/>
          </p:nvPr>
        </p:nvSpPr>
        <p:spPr>
          <a:xfrm>
            <a:off x="143508" y="3041061"/>
            <a:ext cx="4176464" cy="1010325"/>
          </a:xfrm>
          <a:solidFill>
            <a:schemeClr val="tx2">
              <a:lumMod val="20000"/>
              <a:lumOff val="80000"/>
            </a:schemeClr>
          </a:solidFill>
          <a:ln>
            <a:solidFill>
              <a:schemeClr val="accent1"/>
            </a:solidFill>
          </a:ln>
        </p:spPr>
        <p:txBody>
          <a:bodyPr>
            <a:normAutofit/>
          </a:bodyPr>
          <a:lstStyle/>
          <a:p>
            <a:pPr fontAlgn="base">
              <a:spcAft>
                <a:spcPct val="0"/>
              </a:spcAft>
            </a:pPr>
            <a:r>
              <a:rPr lang="es-MX" sz="1600" b="1" dirty="0"/>
              <a:t>Índice de competitividad nacional</a:t>
            </a:r>
          </a:p>
          <a:p>
            <a:pPr fontAlgn="base">
              <a:spcAft>
                <a:spcPct val="0"/>
              </a:spcAft>
            </a:pPr>
            <a:r>
              <a:rPr lang="es-MX" sz="1600" b="1" dirty="0"/>
              <a:t>IMCO</a:t>
            </a:r>
          </a:p>
          <a:p>
            <a:pPr fontAlgn="base">
              <a:spcAft>
                <a:spcPct val="0"/>
              </a:spcAft>
            </a:pPr>
            <a:r>
              <a:rPr lang="es-MX" sz="1600" b="1" dirty="0" smtClean="0">
                <a:hlinkClick r:id="rId2"/>
              </a:rPr>
              <a:t>http://imco.org.mx/competitividad/indice</a:t>
            </a:r>
            <a:endParaRPr lang="es-MX" sz="1600" b="1" dirty="0" smtClean="0"/>
          </a:p>
          <a:p>
            <a:pPr fontAlgn="base">
              <a:spcAft>
                <a:spcPct val="0"/>
              </a:spcAft>
            </a:pPr>
            <a:endParaRPr lang="es-MX" sz="1600" b="1" dirty="0"/>
          </a:p>
        </p:txBody>
      </p:sp>
      <p:sp>
        <p:nvSpPr>
          <p:cNvPr id="8" name="7 CuadroTexto"/>
          <p:cNvSpPr txBox="1"/>
          <p:nvPr/>
        </p:nvSpPr>
        <p:spPr>
          <a:xfrm>
            <a:off x="191610" y="4928133"/>
            <a:ext cx="4898198" cy="1231106"/>
          </a:xfrm>
          <a:prstGeom prst="rect">
            <a:avLst/>
          </a:prstGeom>
          <a:solidFill>
            <a:schemeClr val="accent1">
              <a:lumMod val="20000"/>
              <a:lumOff val="80000"/>
            </a:schemeClr>
          </a:solidFill>
          <a:ln>
            <a:solidFill>
              <a:schemeClr val="accent1"/>
            </a:solidFill>
          </a:ln>
        </p:spPr>
        <p:txBody>
          <a:bodyPr wrap="square" rtlCol="0">
            <a:spAutoFit/>
          </a:bodyPr>
          <a:lstStyle/>
          <a:p>
            <a:pPr algn="ctr">
              <a:spcBef>
                <a:spcPts val="600"/>
              </a:spcBef>
              <a:buClr>
                <a:schemeClr val="accent1">
                  <a:lumMod val="60000"/>
                  <a:lumOff val="40000"/>
                </a:schemeClr>
              </a:buClr>
              <a:buSzPct val="110000"/>
            </a:pPr>
            <a:r>
              <a:rPr lang="es-MX" sz="1600" b="1" dirty="0">
                <a:solidFill>
                  <a:schemeClr val="tx1">
                    <a:lumMod val="65000"/>
                    <a:lumOff val="35000"/>
                  </a:schemeClr>
                </a:solidFill>
                <a:latin typeface="+mn-lt"/>
              </a:rPr>
              <a:t>Las 500 mejores empresas de </a:t>
            </a:r>
            <a:r>
              <a:rPr lang="es-MX" sz="1600" b="1" dirty="0" smtClean="0">
                <a:solidFill>
                  <a:schemeClr val="tx1">
                    <a:lumMod val="65000"/>
                    <a:lumOff val="35000"/>
                  </a:schemeClr>
                </a:solidFill>
                <a:latin typeface="+mn-lt"/>
              </a:rPr>
              <a:t>México</a:t>
            </a:r>
          </a:p>
          <a:p>
            <a:pPr algn="ctr">
              <a:spcBef>
                <a:spcPts val="600"/>
              </a:spcBef>
              <a:buClr>
                <a:schemeClr val="accent1">
                  <a:lumMod val="60000"/>
                  <a:lumOff val="40000"/>
                </a:schemeClr>
              </a:buClr>
              <a:buSzPct val="110000"/>
            </a:pPr>
            <a:r>
              <a:rPr lang="es-MX" sz="1600" b="1" dirty="0" smtClean="0">
                <a:solidFill>
                  <a:schemeClr val="tx1">
                    <a:lumMod val="65000"/>
                    <a:lumOff val="35000"/>
                  </a:schemeClr>
                </a:solidFill>
                <a:latin typeface="+mn-lt"/>
              </a:rPr>
              <a:t>CNN EXPANSIÓN</a:t>
            </a:r>
            <a:r>
              <a:rPr lang="es-MX" sz="1600" b="1" dirty="0">
                <a:solidFill>
                  <a:schemeClr val="tx1">
                    <a:lumMod val="65000"/>
                    <a:lumOff val="35000"/>
                  </a:schemeClr>
                </a:solidFill>
                <a:latin typeface="+mn-lt"/>
              </a:rPr>
              <a:t/>
            </a:r>
            <a:br>
              <a:rPr lang="es-MX" sz="1600" b="1" dirty="0">
                <a:solidFill>
                  <a:schemeClr val="tx1">
                    <a:lumMod val="65000"/>
                    <a:lumOff val="35000"/>
                  </a:schemeClr>
                </a:solidFill>
                <a:latin typeface="+mn-lt"/>
              </a:rPr>
            </a:br>
            <a:r>
              <a:rPr lang="es-MX" sz="1600" b="1" dirty="0">
                <a:solidFill>
                  <a:schemeClr val="tx1">
                    <a:lumMod val="65000"/>
                    <a:lumOff val="35000"/>
                  </a:schemeClr>
                </a:solidFill>
                <a:latin typeface="+mn-lt"/>
                <a:hlinkClick r:id="rId3"/>
              </a:rPr>
              <a:t>http://www.cnnexpansion.com/?sec=ranquink</a:t>
            </a:r>
            <a:endParaRPr lang="es-MX" sz="1600" b="1" dirty="0">
              <a:solidFill>
                <a:schemeClr val="tx1">
                  <a:lumMod val="65000"/>
                  <a:lumOff val="35000"/>
                </a:schemeClr>
              </a:solidFill>
              <a:latin typeface="+mn-lt"/>
            </a:endParaRPr>
          </a:p>
          <a:p>
            <a:pPr algn="ctr">
              <a:spcBef>
                <a:spcPts val="600"/>
              </a:spcBef>
              <a:buClr>
                <a:schemeClr val="accent1">
                  <a:lumMod val="60000"/>
                  <a:lumOff val="40000"/>
                </a:schemeClr>
              </a:buClr>
              <a:buSzPct val="110000"/>
            </a:pPr>
            <a:endParaRPr lang="es-MX" sz="1600" b="1" dirty="0">
              <a:solidFill>
                <a:schemeClr val="tx1">
                  <a:lumMod val="65000"/>
                  <a:lumOff val="35000"/>
                </a:schemeClr>
              </a:solidFill>
              <a:latin typeface="+mn-lt"/>
            </a:endParaRPr>
          </a:p>
        </p:txBody>
      </p:sp>
      <p:sp>
        <p:nvSpPr>
          <p:cNvPr id="9" name="8 CuadroTexto"/>
          <p:cNvSpPr txBox="1"/>
          <p:nvPr/>
        </p:nvSpPr>
        <p:spPr>
          <a:xfrm>
            <a:off x="169806" y="1342832"/>
            <a:ext cx="4176464" cy="1154162"/>
          </a:xfrm>
          <a:prstGeom prst="rect">
            <a:avLst/>
          </a:prstGeom>
          <a:solidFill>
            <a:schemeClr val="bg2">
              <a:lumMod val="90000"/>
            </a:schemeClr>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algn="ctr">
              <a:spcBef>
                <a:spcPts val="600"/>
              </a:spcBef>
              <a:buClr>
                <a:schemeClr val="accent1">
                  <a:lumMod val="60000"/>
                  <a:lumOff val="40000"/>
                </a:schemeClr>
              </a:buClr>
              <a:buSzPct val="110000"/>
            </a:pPr>
            <a:r>
              <a:rPr lang="es-MX" sz="1600" b="1" dirty="0" smtClean="0">
                <a:solidFill>
                  <a:schemeClr val="tx1">
                    <a:lumMod val="65000"/>
                    <a:lumOff val="35000"/>
                  </a:schemeClr>
                </a:solidFill>
              </a:rPr>
              <a:t>Índice </a:t>
            </a:r>
            <a:r>
              <a:rPr lang="es-MX" sz="1600" b="1" dirty="0">
                <a:solidFill>
                  <a:schemeClr val="tx1">
                    <a:lumMod val="65000"/>
                    <a:lumOff val="35000"/>
                  </a:schemeClr>
                </a:solidFill>
              </a:rPr>
              <a:t>de competitividad mundial</a:t>
            </a:r>
          </a:p>
          <a:p>
            <a:pPr algn="ctr">
              <a:spcBef>
                <a:spcPts val="600"/>
              </a:spcBef>
              <a:buClr>
                <a:schemeClr val="accent1">
                  <a:lumMod val="60000"/>
                  <a:lumOff val="40000"/>
                </a:schemeClr>
              </a:buClr>
              <a:buSzPct val="110000"/>
            </a:pPr>
            <a:r>
              <a:rPr lang="es-MX" sz="1600" b="1" dirty="0">
                <a:solidFill>
                  <a:schemeClr val="tx1">
                    <a:lumMod val="65000"/>
                    <a:lumOff val="35000"/>
                  </a:schemeClr>
                </a:solidFill>
              </a:rPr>
              <a:t>WEF</a:t>
            </a:r>
          </a:p>
          <a:p>
            <a:r>
              <a:rPr lang="es-MX" sz="1600" b="1" dirty="0" smtClean="0"/>
              <a:t> </a:t>
            </a:r>
            <a:r>
              <a:rPr lang="es-MX" sz="1400" b="1" dirty="0">
                <a:hlinkClick r:id="rId4"/>
              </a:rPr>
              <a:t>http://</a:t>
            </a:r>
            <a:r>
              <a:rPr lang="es-MX" sz="1400" b="1" dirty="0" smtClean="0">
                <a:hlinkClick r:id="rId4"/>
              </a:rPr>
              <a:t>www3.weforum.org/docs/CSI</a:t>
            </a:r>
            <a:endParaRPr lang="es-MX" sz="1400" b="1" dirty="0" smtClean="0"/>
          </a:p>
          <a:p>
            <a:endParaRPr lang="es-MX" sz="1600" b="1" dirty="0"/>
          </a:p>
        </p:txBody>
      </p:sp>
      <p:sp>
        <p:nvSpPr>
          <p:cNvPr id="10" name="Rectángulo 9"/>
          <p:cNvSpPr/>
          <p:nvPr/>
        </p:nvSpPr>
        <p:spPr>
          <a:xfrm>
            <a:off x="971600" y="188640"/>
            <a:ext cx="6696744" cy="923330"/>
          </a:xfrm>
          <a:prstGeom prst="rect">
            <a:avLst/>
          </a:prstGeom>
        </p:spPr>
        <p:txBody>
          <a:bodyPr wrap="square">
            <a:spAutoFit/>
          </a:bodyPr>
          <a:lstStyle/>
          <a:p>
            <a:pPr algn="ctr">
              <a:spcAft>
                <a:spcPts val="0"/>
              </a:spcAft>
            </a:pPr>
            <a:r>
              <a:rPr lang="es-MX" b="1" dirty="0">
                <a:solidFill>
                  <a:schemeClr val="accent1"/>
                </a:solidFill>
                <a:latin typeface="+mj-lt"/>
                <a:ea typeface="+mj-ea"/>
                <a:cs typeface="+mj-cs"/>
              </a:rPr>
              <a:t>Qué debe conocer el administrador financiero?</a:t>
            </a:r>
          </a:p>
          <a:p>
            <a:pPr algn="ctr">
              <a:spcAft>
                <a:spcPts val="0"/>
              </a:spcAft>
            </a:pPr>
            <a:endParaRPr lang="es-MX" b="1" dirty="0" smtClean="0">
              <a:solidFill>
                <a:schemeClr val="accent1"/>
              </a:solidFill>
              <a:latin typeface="+mj-lt"/>
              <a:ea typeface="+mj-ea"/>
              <a:cs typeface="+mj-cs"/>
            </a:endParaRPr>
          </a:p>
          <a:p>
            <a:pPr algn="ctr">
              <a:spcAft>
                <a:spcPts val="0"/>
              </a:spcAft>
            </a:pPr>
            <a:r>
              <a:rPr lang="es-MX" b="1" dirty="0" smtClean="0">
                <a:solidFill>
                  <a:schemeClr val="accent1"/>
                </a:solidFill>
                <a:latin typeface="+mj-lt"/>
                <a:ea typeface="+mj-ea"/>
                <a:cs typeface="+mj-cs"/>
              </a:rPr>
              <a:t>Condición </a:t>
            </a:r>
            <a:r>
              <a:rPr lang="es-MX" b="1" dirty="0">
                <a:solidFill>
                  <a:schemeClr val="accent1"/>
                </a:solidFill>
                <a:latin typeface="+mj-lt"/>
                <a:ea typeface="+mj-ea"/>
                <a:cs typeface="+mj-cs"/>
              </a:rPr>
              <a:t>competitiva macroeconómica</a:t>
            </a:r>
          </a:p>
        </p:txBody>
      </p:sp>
      <p:sp>
        <p:nvSpPr>
          <p:cNvPr id="13" name="CuadroTexto 12"/>
          <p:cNvSpPr txBox="1"/>
          <p:nvPr/>
        </p:nvSpPr>
        <p:spPr>
          <a:xfrm>
            <a:off x="5089808" y="1370720"/>
            <a:ext cx="3816424" cy="1061829"/>
          </a:xfrm>
          <a:prstGeom prst="rect">
            <a:avLst/>
          </a:prstGeom>
          <a:solidFill>
            <a:schemeClr val="bg2">
              <a:lumMod val="90000"/>
            </a:schemeClr>
          </a:solidFill>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es-MX"/>
            </a:defPPr>
            <a:lvl1pPr algn="ctr">
              <a:spcBef>
                <a:spcPts val="600"/>
              </a:spcBef>
              <a:buClr>
                <a:schemeClr val="accent1">
                  <a:lumMod val="60000"/>
                  <a:lumOff val="40000"/>
                </a:schemeClr>
              </a:buClr>
              <a:buSzPct val="110000"/>
              <a:defRPr sz="1600" b="1">
                <a:solidFill>
                  <a:schemeClr val="tx1">
                    <a:lumMod val="65000"/>
                    <a:lumOff val="35000"/>
                  </a:schemeClr>
                </a:solidFill>
                <a:latin typeface="+mn-lt"/>
              </a:defRPr>
            </a:lvl1pPr>
            <a:lvl2pPr>
              <a:defRPr>
                <a:solidFill>
                  <a:schemeClr val="dk1"/>
                </a:solidFill>
                <a:latin typeface="+mn-lt"/>
              </a:defRPr>
            </a:lvl2pPr>
            <a:lvl3pPr>
              <a:defRPr>
                <a:solidFill>
                  <a:schemeClr val="dk1"/>
                </a:solidFill>
                <a:latin typeface="+mn-lt"/>
              </a:defRPr>
            </a:lvl3pPr>
            <a:lvl4pPr>
              <a:defRPr>
                <a:solidFill>
                  <a:schemeClr val="dk1"/>
                </a:solidFill>
                <a:latin typeface="+mn-lt"/>
              </a:defRPr>
            </a:lvl4pPr>
            <a:lvl5pPr>
              <a:defRPr>
                <a:solidFill>
                  <a:schemeClr val="dk1"/>
                </a:solidFill>
                <a:latin typeface="+mn-lt"/>
              </a:defRPr>
            </a:lvl5pPr>
            <a:lvl6pPr>
              <a:defRPr>
                <a:solidFill>
                  <a:schemeClr val="dk1"/>
                </a:solidFill>
                <a:latin typeface="+mn-lt"/>
              </a:defRPr>
            </a:lvl6pPr>
            <a:lvl7pPr>
              <a:defRPr>
                <a:solidFill>
                  <a:schemeClr val="dk1"/>
                </a:solidFill>
                <a:latin typeface="+mn-lt"/>
              </a:defRPr>
            </a:lvl7pPr>
            <a:lvl8pPr>
              <a:defRPr>
                <a:solidFill>
                  <a:schemeClr val="dk1"/>
                </a:solidFill>
                <a:latin typeface="+mn-lt"/>
              </a:defRPr>
            </a:lvl8pPr>
            <a:lvl9pPr>
              <a:defRPr>
                <a:solidFill>
                  <a:schemeClr val="dk1"/>
                </a:solidFill>
                <a:latin typeface="+mn-lt"/>
              </a:defRPr>
            </a:lvl9pPr>
          </a:lstStyle>
          <a:p>
            <a:pPr algn="l"/>
            <a:r>
              <a:rPr lang="es-MX" sz="1200" dirty="0"/>
              <a:t>Identificar:</a:t>
            </a:r>
          </a:p>
          <a:p>
            <a:pPr marL="342900" indent="-342900" algn="l">
              <a:buFont typeface="+mj-lt"/>
              <a:buAutoNum type="arabicPeriod"/>
            </a:pPr>
            <a:r>
              <a:rPr lang="es-MX" sz="1200" dirty="0"/>
              <a:t>Primeros 10 países </a:t>
            </a:r>
            <a:endParaRPr lang="es-MX" sz="1200" dirty="0" smtClean="0"/>
          </a:p>
          <a:p>
            <a:pPr marL="342900" indent="-342900" algn="l">
              <a:buFont typeface="+mj-lt"/>
              <a:buAutoNum type="arabicPeriod"/>
            </a:pPr>
            <a:r>
              <a:rPr lang="es-MX" sz="1200" dirty="0" smtClean="0"/>
              <a:t>Indicadores </a:t>
            </a:r>
            <a:r>
              <a:rPr lang="es-MX" sz="1200" dirty="0"/>
              <a:t>de competitividad</a:t>
            </a:r>
          </a:p>
          <a:p>
            <a:pPr marL="342900" indent="-342900" algn="l">
              <a:buFont typeface="+mj-lt"/>
              <a:buAutoNum type="arabicPeriod"/>
            </a:pPr>
            <a:r>
              <a:rPr lang="es-MX" sz="1200" dirty="0"/>
              <a:t>Posición que ocupa México </a:t>
            </a:r>
          </a:p>
        </p:txBody>
      </p:sp>
      <p:sp>
        <p:nvSpPr>
          <p:cNvPr id="14" name="CuadroTexto 13"/>
          <p:cNvSpPr txBox="1"/>
          <p:nvPr/>
        </p:nvSpPr>
        <p:spPr>
          <a:xfrm>
            <a:off x="4981796" y="3080042"/>
            <a:ext cx="3924436" cy="1061829"/>
          </a:xfrm>
          <a:prstGeom prst="rect">
            <a:avLst/>
          </a:prstGeom>
          <a:solidFill>
            <a:schemeClr val="bg2">
              <a:lumMod val="90000"/>
            </a:schemeClr>
          </a:solidFill>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es-MX"/>
            </a:defPPr>
            <a:lvl1pPr algn="ctr">
              <a:spcBef>
                <a:spcPts val="600"/>
              </a:spcBef>
              <a:buClr>
                <a:schemeClr val="accent1">
                  <a:lumMod val="60000"/>
                  <a:lumOff val="40000"/>
                </a:schemeClr>
              </a:buClr>
              <a:buSzPct val="110000"/>
              <a:defRPr sz="1600" b="1">
                <a:solidFill>
                  <a:schemeClr val="tx1">
                    <a:lumMod val="65000"/>
                    <a:lumOff val="35000"/>
                  </a:schemeClr>
                </a:solidFill>
                <a:latin typeface="+mn-lt"/>
              </a:defRPr>
            </a:lvl1pPr>
            <a:lvl2pPr>
              <a:defRPr>
                <a:solidFill>
                  <a:schemeClr val="dk1"/>
                </a:solidFill>
                <a:latin typeface="+mn-lt"/>
              </a:defRPr>
            </a:lvl2pPr>
            <a:lvl3pPr>
              <a:defRPr>
                <a:solidFill>
                  <a:schemeClr val="dk1"/>
                </a:solidFill>
                <a:latin typeface="+mn-lt"/>
              </a:defRPr>
            </a:lvl3pPr>
            <a:lvl4pPr>
              <a:defRPr>
                <a:solidFill>
                  <a:schemeClr val="dk1"/>
                </a:solidFill>
                <a:latin typeface="+mn-lt"/>
              </a:defRPr>
            </a:lvl4pPr>
            <a:lvl5pPr>
              <a:defRPr>
                <a:solidFill>
                  <a:schemeClr val="dk1"/>
                </a:solidFill>
                <a:latin typeface="+mn-lt"/>
              </a:defRPr>
            </a:lvl5pPr>
            <a:lvl6pPr>
              <a:defRPr>
                <a:solidFill>
                  <a:schemeClr val="dk1"/>
                </a:solidFill>
                <a:latin typeface="+mn-lt"/>
              </a:defRPr>
            </a:lvl6pPr>
            <a:lvl7pPr>
              <a:defRPr>
                <a:solidFill>
                  <a:schemeClr val="dk1"/>
                </a:solidFill>
                <a:latin typeface="+mn-lt"/>
              </a:defRPr>
            </a:lvl7pPr>
            <a:lvl8pPr>
              <a:defRPr>
                <a:solidFill>
                  <a:schemeClr val="dk1"/>
                </a:solidFill>
                <a:latin typeface="+mn-lt"/>
              </a:defRPr>
            </a:lvl8pPr>
            <a:lvl9pPr>
              <a:defRPr>
                <a:solidFill>
                  <a:schemeClr val="dk1"/>
                </a:solidFill>
                <a:latin typeface="+mn-lt"/>
              </a:defRPr>
            </a:lvl9pPr>
          </a:lstStyle>
          <a:p>
            <a:pPr algn="l"/>
            <a:r>
              <a:rPr lang="es-MX" sz="1200" dirty="0"/>
              <a:t>Identificar:</a:t>
            </a:r>
          </a:p>
          <a:p>
            <a:pPr marL="342900" indent="-342900" algn="l">
              <a:buFont typeface="+mj-lt"/>
              <a:buAutoNum type="arabicPeriod"/>
            </a:pPr>
            <a:r>
              <a:rPr lang="es-MX" sz="1200" dirty="0"/>
              <a:t>Primeros 10 </a:t>
            </a:r>
            <a:r>
              <a:rPr lang="es-MX" sz="1200" dirty="0" smtClean="0"/>
              <a:t>estados</a:t>
            </a:r>
          </a:p>
          <a:p>
            <a:pPr marL="342900" indent="-342900" algn="l">
              <a:buFont typeface="+mj-lt"/>
              <a:buAutoNum type="arabicPeriod"/>
            </a:pPr>
            <a:r>
              <a:rPr lang="es-MX" sz="1200" dirty="0" smtClean="0"/>
              <a:t>Indicadores </a:t>
            </a:r>
            <a:r>
              <a:rPr lang="es-MX" sz="1200" dirty="0"/>
              <a:t>de competitividad</a:t>
            </a:r>
          </a:p>
          <a:p>
            <a:pPr marL="342900" indent="-342900" algn="l">
              <a:buFont typeface="+mj-lt"/>
              <a:buAutoNum type="arabicPeriod"/>
            </a:pPr>
            <a:r>
              <a:rPr lang="es-MX" sz="1200" dirty="0"/>
              <a:t>Posición que ocupa </a:t>
            </a:r>
            <a:r>
              <a:rPr lang="es-MX" sz="1200" dirty="0" smtClean="0"/>
              <a:t>el Estado de México </a:t>
            </a:r>
            <a:endParaRPr lang="es-MX" sz="1200" dirty="0"/>
          </a:p>
        </p:txBody>
      </p:sp>
      <p:sp>
        <p:nvSpPr>
          <p:cNvPr id="15" name="CuadroTexto 14"/>
          <p:cNvSpPr txBox="1"/>
          <p:nvPr/>
        </p:nvSpPr>
        <p:spPr>
          <a:xfrm>
            <a:off x="5652120" y="4928133"/>
            <a:ext cx="3254112" cy="1246495"/>
          </a:xfrm>
          <a:prstGeom prst="rect">
            <a:avLst/>
          </a:prstGeom>
          <a:solidFill>
            <a:schemeClr val="bg2">
              <a:lumMod val="90000"/>
            </a:schemeClr>
          </a:solidFill>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es-MX"/>
            </a:defPPr>
            <a:lvl1pPr algn="ctr">
              <a:spcBef>
                <a:spcPts val="600"/>
              </a:spcBef>
              <a:buClr>
                <a:schemeClr val="accent1">
                  <a:lumMod val="60000"/>
                  <a:lumOff val="40000"/>
                </a:schemeClr>
              </a:buClr>
              <a:buSzPct val="110000"/>
              <a:defRPr sz="1600" b="1">
                <a:solidFill>
                  <a:schemeClr val="tx1">
                    <a:lumMod val="65000"/>
                    <a:lumOff val="35000"/>
                  </a:schemeClr>
                </a:solidFill>
                <a:latin typeface="+mn-lt"/>
              </a:defRPr>
            </a:lvl1pPr>
            <a:lvl2pPr>
              <a:defRPr>
                <a:solidFill>
                  <a:schemeClr val="dk1"/>
                </a:solidFill>
                <a:latin typeface="+mn-lt"/>
              </a:defRPr>
            </a:lvl2pPr>
            <a:lvl3pPr>
              <a:defRPr>
                <a:solidFill>
                  <a:schemeClr val="dk1"/>
                </a:solidFill>
                <a:latin typeface="+mn-lt"/>
              </a:defRPr>
            </a:lvl3pPr>
            <a:lvl4pPr>
              <a:defRPr>
                <a:solidFill>
                  <a:schemeClr val="dk1"/>
                </a:solidFill>
                <a:latin typeface="+mn-lt"/>
              </a:defRPr>
            </a:lvl4pPr>
            <a:lvl5pPr>
              <a:defRPr>
                <a:solidFill>
                  <a:schemeClr val="dk1"/>
                </a:solidFill>
                <a:latin typeface="+mn-lt"/>
              </a:defRPr>
            </a:lvl5pPr>
            <a:lvl6pPr>
              <a:defRPr>
                <a:solidFill>
                  <a:schemeClr val="dk1"/>
                </a:solidFill>
                <a:latin typeface="+mn-lt"/>
              </a:defRPr>
            </a:lvl6pPr>
            <a:lvl7pPr>
              <a:defRPr>
                <a:solidFill>
                  <a:schemeClr val="dk1"/>
                </a:solidFill>
                <a:latin typeface="+mn-lt"/>
              </a:defRPr>
            </a:lvl7pPr>
            <a:lvl8pPr>
              <a:defRPr>
                <a:solidFill>
                  <a:schemeClr val="dk1"/>
                </a:solidFill>
                <a:latin typeface="+mn-lt"/>
              </a:defRPr>
            </a:lvl8pPr>
            <a:lvl9pPr>
              <a:defRPr>
                <a:solidFill>
                  <a:schemeClr val="dk1"/>
                </a:solidFill>
                <a:latin typeface="+mn-lt"/>
              </a:defRPr>
            </a:lvl9pPr>
          </a:lstStyle>
          <a:p>
            <a:pPr algn="l"/>
            <a:r>
              <a:rPr lang="es-MX" sz="1200" dirty="0"/>
              <a:t>Identificar:</a:t>
            </a:r>
          </a:p>
          <a:p>
            <a:pPr marL="342900" indent="-342900" algn="l">
              <a:buFont typeface="+mj-lt"/>
              <a:buAutoNum type="arabicPeriod"/>
            </a:pPr>
            <a:r>
              <a:rPr lang="es-MX" sz="1200" dirty="0" smtClean="0"/>
              <a:t>Primeras </a:t>
            </a:r>
            <a:r>
              <a:rPr lang="es-MX" sz="1200" dirty="0"/>
              <a:t>10 </a:t>
            </a:r>
            <a:r>
              <a:rPr lang="es-MX" sz="1200" dirty="0" smtClean="0"/>
              <a:t>empresas</a:t>
            </a:r>
          </a:p>
          <a:p>
            <a:pPr marL="342900" indent="-342900" algn="l">
              <a:buFont typeface="+mj-lt"/>
              <a:buAutoNum type="arabicPeriod"/>
            </a:pPr>
            <a:r>
              <a:rPr lang="es-MX" sz="1200" dirty="0" smtClean="0"/>
              <a:t>Indicadores </a:t>
            </a:r>
            <a:r>
              <a:rPr lang="es-MX" sz="1200" dirty="0"/>
              <a:t>de competitividad</a:t>
            </a:r>
          </a:p>
          <a:p>
            <a:pPr marL="342900" indent="-342900" algn="l">
              <a:buFont typeface="+mj-lt"/>
              <a:buAutoNum type="arabicPeriod"/>
            </a:pPr>
            <a:r>
              <a:rPr lang="es-MX" sz="1200" dirty="0"/>
              <a:t>Posición que ocupa </a:t>
            </a:r>
            <a:r>
              <a:rPr lang="es-MX" sz="1200" dirty="0" smtClean="0"/>
              <a:t>la empresa del mismo giro donde trabajas</a:t>
            </a:r>
            <a:endParaRPr lang="es-MX" sz="1200" dirty="0"/>
          </a:p>
        </p:txBody>
      </p:sp>
      <p:sp>
        <p:nvSpPr>
          <p:cNvPr id="16" name="Flecha a la derecha con bandas 15"/>
          <p:cNvSpPr/>
          <p:nvPr/>
        </p:nvSpPr>
        <p:spPr>
          <a:xfrm>
            <a:off x="4499992" y="1772816"/>
            <a:ext cx="360040" cy="288032"/>
          </a:xfrm>
          <a:prstGeom prst="stripedRight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s-MX"/>
          </a:p>
        </p:txBody>
      </p:sp>
      <p:sp>
        <p:nvSpPr>
          <p:cNvPr id="17" name="Flecha a la derecha con bandas 16"/>
          <p:cNvSpPr/>
          <p:nvPr/>
        </p:nvSpPr>
        <p:spPr>
          <a:xfrm>
            <a:off x="5190944" y="5263348"/>
            <a:ext cx="360040" cy="288032"/>
          </a:xfrm>
          <a:prstGeom prst="stripedRight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s-MX"/>
          </a:p>
        </p:txBody>
      </p:sp>
      <p:sp>
        <p:nvSpPr>
          <p:cNvPr id="18" name="Flecha a la derecha con bandas 17"/>
          <p:cNvSpPr/>
          <p:nvPr/>
        </p:nvSpPr>
        <p:spPr>
          <a:xfrm>
            <a:off x="4472372" y="3322924"/>
            <a:ext cx="360040" cy="288032"/>
          </a:xfrm>
          <a:prstGeom prst="stripedRight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4179705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p:cNvSpPr>
          <p:nvPr>
            <p:ph type="title"/>
          </p:nvPr>
        </p:nvSpPr>
        <p:spPr>
          <a:xfrm>
            <a:off x="714375" y="0"/>
            <a:ext cx="7772400" cy="1362075"/>
          </a:xfrm>
        </p:spPr>
        <p:txBody>
          <a:bodyPr/>
          <a:lstStyle/>
          <a:p>
            <a:pPr algn="ctr" eaLnBrk="1" hangingPunct="1"/>
            <a:r>
              <a:rPr lang="es-ES_tradnl" sz="3000" b="1" dirty="0" smtClean="0"/>
              <a:t>Decisiones que toman los administradores financieros</a:t>
            </a:r>
            <a:endParaRPr lang="es-ES_tradnl" sz="3000" b="1" dirty="0" smtClean="0">
              <a:latin typeface="Franklin Gothic Book"/>
            </a:endParaRPr>
          </a:p>
        </p:txBody>
      </p:sp>
      <p:graphicFrame>
        <p:nvGraphicFramePr>
          <p:cNvPr id="4" name="3 Diagrama"/>
          <p:cNvGraphicFramePr/>
          <p:nvPr>
            <p:extLst/>
          </p:nvPr>
        </p:nvGraphicFramePr>
        <p:xfrm>
          <a:off x="642910" y="1857364"/>
          <a:ext cx="7772400" cy="45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87281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sz="quarter" idx="1"/>
            <p:extLst>
              <p:ext uri="{D42A27DB-BD31-4B8C-83A1-F6EECF244321}">
                <p14:modId xmlns:p14="http://schemas.microsoft.com/office/powerpoint/2010/main" val="3024838596"/>
              </p:ext>
            </p:extLst>
          </p:nvPr>
        </p:nvGraphicFramePr>
        <p:xfrm>
          <a:off x="2428860" y="1571612"/>
          <a:ext cx="57150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7282" name="2 Marcador de texto"/>
          <p:cNvSpPr>
            <a:spLocks noGrp="1"/>
          </p:cNvSpPr>
          <p:nvPr>
            <p:ph type="body" idx="2"/>
          </p:nvPr>
        </p:nvSpPr>
        <p:spPr>
          <a:xfrm>
            <a:off x="1979712" y="2492896"/>
            <a:ext cx="2214562" cy="1357313"/>
          </a:xfrm>
        </p:spPr>
        <p:txBody>
          <a:bodyPr>
            <a:noAutofit/>
          </a:bodyPr>
          <a:lstStyle/>
          <a:p>
            <a:pPr algn="ctr" eaLnBrk="1" hangingPunct="1"/>
            <a:r>
              <a:rPr lang="es-MX" sz="1400" b="1" dirty="0" smtClean="0"/>
              <a:t>Maximización de la </a:t>
            </a:r>
          </a:p>
          <a:p>
            <a:pPr algn="ctr" eaLnBrk="1" hangingPunct="1"/>
            <a:r>
              <a:rPr lang="es-MX" sz="1400" b="1" dirty="0" smtClean="0"/>
              <a:t>riqueza de los accionistas</a:t>
            </a:r>
            <a:endParaRPr lang="es-MX" sz="1400" dirty="0" smtClean="0"/>
          </a:p>
        </p:txBody>
      </p:sp>
      <p:sp>
        <p:nvSpPr>
          <p:cNvPr id="6" name="12 CuadroTexto"/>
          <p:cNvSpPr txBox="1">
            <a:spLocks noChangeArrowheads="1"/>
          </p:cNvSpPr>
          <p:nvPr/>
        </p:nvSpPr>
        <p:spPr bwMode="auto">
          <a:xfrm>
            <a:off x="251520" y="476672"/>
            <a:ext cx="8136904" cy="923330"/>
          </a:xfrm>
          <a:prstGeom prst="rect">
            <a:avLst/>
          </a:prstGeom>
          <a:noFill/>
          <a:ln w="9525">
            <a:noFill/>
            <a:miter lim="800000"/>
            <a:headEnd/>
            <a:tailEnd/>
          </a:ln>
        </p:spPr>
        <p:txBody>
          <a:bodyPr wrap="square">
            <a:spAutoFit/>
          </a:bodyPr>
          <a:lstStyle/>
          <a:p>
            <a:pPr algn="ctr"/>
            <a:r>
              <a:rPr lang="es-MX" b="1" dirty="0">
                <a:solidFill>
                  <a:schemeClr val="accent1"/>
                </a:solidFill>
                <a:latin typeface="+mj-lt"/>
                <a:ea typeface="+mj-ea"/>
                <a:cs typeface="+mj-cs"/>
              </a:rPr>
              <a:t>La función del director financiero es tomar decisiones que afecten el flujo financiero de la empresa. Este se encuentra entre las operaciones de la misma empresa y los mercados financieros</a:t>
            </a:r>
          </a:p>
        </p:txBody>
      </p:sp>
    </p:spTree>
    <p:extLst>
      <p:ext uri="{BB962C8B-B14F-4D97-AF65-F5344CB8AC3E}">
        <p14:creationId xmlns:p14="http://schemas.microsoft.com/office/powerpoint/2010/main" val="35707273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8" name="Text Box 12"/>
          <p:cNvSpPr txBox="1">
            <a:spLocks noChangeArrowheads="1"/>
          </p:cNvSpPr>
          <p:nvPr/>
        </p:nvSpPr>
        <p:spPr bwMode="auto">
          <a:xfrm>
            <a:off x="5508104" y="1556792"/>
            <a:ext cx="3744416" cy="2862322"/>
          </a:xfrm>
          <a:prstGeom prst="rect">
            <a:avLst/>
          </a:prstGeom>
          <a:noFill/>
          <a:ln w="9525">
            <a:noFill/>
            <a:miter lim="800000"/>
            <a:headEnd/>
            <a:tailEnd/>
          </a:ln>
          <a:effectLst/>
        </p:spPr>
        <p:txBody>
          <a:bodyPr wrap="square">
            <a:spAutoFit/>
          </a:bodyPr>
          <a:lstStyle/>
          <a:p>
            <a:pPr>
              <a:spcBef>
                <a:spcPct val="50000"/>
              </a:spcBef>
            </a:pPr>
            <a:endParaRPr lang="es-MX" sz="3000" b="1" dirty="0" smtClean="0">
              <a:solidFill>
                <a:schemeClr val="accent1"/>
              </a:solidFill>
              <a:latin typeface="+mj-lt"/>
              <a:ea typeface="+mj-ea"/>
              <a:cs typeface="+mj-cs"/>
            </a:endParaRPr>
          </a:p>
          <a:p>
            <a:pPr>
              <a:spcBef>
                <a:spcPct val="50000"/>
              </a:spcBef>
            </a:pPr>
            <a:r>
              <a:rPr lang="es-MX" sz="3000" b="1" dirty="0" smtClean="0">
                <a:solidFill>
                  <a:schemeClr val="accent1"/>
                </a:solidFill>
                <a:latin typeface="+mj-lt"/>
                <a:ea typeface="+mj-ea"/>
                <a:cs typeface="+mj-cs"/>
              </a:rPr>
              <a:t>Valuación </a:t>
            </a:r>
            <a:r>
              <a:rPr lang="es-MX" sz="3000" b="1" dirty="0">
                <a:solidFill>
                  <a:schemeClr val="accent1"/>
                </a:solidFill>
                <a:latin typeface="+mj-lt"/>
                <a:ea typeface="+mj-ea"/>
                <a:cs typeface="+mj-cs"/>
              </a:rPr>
              <a:t>de la administración financiera </a:t>
            </a:r>
          </a:p>
          <a:p>
            <a:pPr>
              <a:spcBef>
                <a:spcPct val="50000"/>
              </a:spcBef>
            </a:pPr>
            <a:endParaRPr lang="es-ES_tradnl" sz="3000" b="1" dirty="0"/>
          </a:p>
        </p:txBody>
      </p:sp>
      <p:pic>
        <p:nvPicPr>
          <p:cNvPr id="8" name="Picture 10" descr="http://t1.gstatic.com/images?q=tbn:4-UpxBDTLyb01M:http://www.epgunc.com/programas/imagen/finanzas.jpg">
            <a:hlinkClick r:id="rId2"/>
          </p:cNvPr>
          <p:cNvPicPr>
            <a:picLocks noChangeAspect="1" noChangeArrowheads="1"/>
          </p:cNvPicPr>
          <p:nvPr/>
        </p:nvPicPr>
        <p:blipFill>
          <a:blip r:embed="rId3" cstate="print"/>
          <a:srcRect/>
          <a:stretch>
            <a:fillRect/>
          </a:stretch>
        </p:blipFill>
        <p:spPr bwMode="auto">
          <a:xfrm>
            <a:off x="0" y="1643050"/>
            <a:ext cx="5292080" cy="5214950"/>
          </a:xfrm>
          <a:prstGeom prst="rect">
            <a:avLst/>
          </a:prstGeom>
          <a:noFill/>
        </p:spPr>
      </p:pic>
      <p:sp>
        <p:nvSpPr>
          <p:cNvPr id="2" name="Rectángulo 1"/>
          <p:cNvSpPr/>
          <p:nvPr/>
        </p:nvSpPr>
        <p:spPr>
          <a:xfrm flipH="1">
            <a:off x="683568" y="620688"/>
            <a:ext cx="2124598" cy="553998"/>
          </a:xfrm>
          <a:prstGeom prst="rect">
            <a:avLst/>
          </a:prstGeom>
        </p:spPr>
        <p:txBody>
          <a:bodyPr wrap="square">
            <a:spAutoFit/>
          </a:bodyPr>
          <a:lstStyle/>
          <a:p>
            <a:pPr>
              <a:spcBef>
                <a:spcPct val="50000"/>
              </a:spcBef>
            </a:pPr>
            <a:r>
              <a:rPr lang="es-ES_tradnl" sz="3000" b="1" dirty="0">
                <a:solidFill>
                  <a:schemeClr val="accent1"/>
                </a:solidFill>
              </a:rPr>
              <a:t>Unidad II.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2429214828"/>
              </p:ext>
            </p:extLst>
          </p:nvPr>
        </p:nvGraphicFramePr>
        <p:xfrm>
          <a:off x="1438165" y="188640"/>
          <a:ext cx="6926736" cy="6402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6 Rectángulo"/>
          <p:cNvSpPr/>
          <p:nvPr/>
        </p:nvSpPr>
        <p:spPr>
          <a:xfrm rot="5400000">
            <a:off x="-1897364" y="3009918"/>
            <a:ext cx="4916732" cy="1754326"/>
          </a:xfrm>
          <a:prstGeom prst="rect">
            <a:avLst/>
          </a:prstGeom>
          <a:noFill/>
        </p:spPr>
        <p:txBody>
          <a:bodyPr wrap="square" lIns="91440" tIns="45720" rIns="91440" bIns="45720">
            <a:spAutoFit/>
          </a:bodyPr>
          <a:lstStyle/>
          <a:p>
            <a:pPr algn="ctr"/>
            <a:r>
              <a:rPr lang="es-E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Ciclo contable</a:t>
            </a:r>
          </a:p>
          <a:p>
            <a:pPr algn="ctr"/>
            <a:endParaRPr lang="es-E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Tree>
    <p:extLst>
      <p:ext uri="{BB962C8B-B14F-4D97-AF65-F5344CB8AC3E}">
        <p14:creationId xmlns:p14="http://schemas.microsoft.com/office/powerpoint/2010/main" val="14301927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algn="ctr"/>
            <a:r>
              <a:rPr lang="es-ES_tradnl" sz="3400" b="1"/>
              <a:t>Igualdad</a:t>
            </a:r>
            <a:br>
              <a:rPr lang="es-ES_tradnl" sz="3400" b="1"/>
            </a:br>
            <a:r>
              <a:rPr lang="es-ES_tradnl" sz="3400" b="1"/>
              <a:t>Ecuación de balance</a:t>
            </a:r>
          </a:p>
        </p:txBody>
      </p:sp>
      <p:sp>
        <p:nvSpPr>
          <p:cNvPr id="36867" name="Rectangle 3"/>
          <p:cNvSpPr>
            <a:spLocks noGrp="1" noChangeArrowheads="1"/>
          </p:cNvSpPr>
          <p:nvPr>
            <p:ph idx="1"/>
          </p:nvPr>
        </p:nvSpPr>
        <p:spPr>
          <a:xfrm>
            <a:off x="393517" y="3068027"/>
            <a:ext cx="8231357" cy="892338"/>
          </a:xfrm>
          <a:ln>
            <a:headEnd/>
            <a:tailEnd/>
          </a:ln>
        </p:spPr>
        <p:style>
          <a:lnRef idx="1">
            <a:schemeClr val="accent1"/>
          </a:lnRef>
          <a:fillRef idx="3">
            <a:schemeClr val="accent1"/>
          </a:fillRef>
          <a:effectRef idx="2">
            <a:schemeClr val="accent1"/>
          </a:effectRef>
          <a:fontRef idx="minor">
            <a:schemeClr val="lt1"/>
          </a:fontRef>
        </p:style>
        <p:txBody>
          <a:bodyPr/>
          <a:lstStyle/>
          <a:p>
            <a:pPr algn="ctr">
              <a:buFont typeface="Wingdings" pitchFamily="2" charset="2"/>
              <a:buNone/>
            </a:pPr>
            <a:r>
              <a:rPr lang="es-ES_tradnl" sz="4000" b="1">
                <a:solidFill>
                  <a:srgbClr val="FF3300"/>
                </a:solidFill>
              </a:rPr>
              <a:t>Activo</a:t>
            </a:r>
            <a:r>
              <a:rPr lang="es-ES_tradnl" sz="4000" b="1"/>
              <a:t> = </a:t>
            </a:r>
            <a:r>
              <a:rPr lang="es-ES_tradnl" sz="4000" b="1">
                <a:solidFill>
                  <a:schemeClr val="tx2"/>
                </a:solidFill>
              </a:rPr>
              <a:t>Pasivo</a:t>
            </a:r>
            <a:r>
              <a:rPr lang="es-ES_tradnl" sz="4000" b="1"/>
              <a:t>  + </a:t>
            </a:r>
            <a:r>
              <a:rPr lang="es-ES_tradnl" sz="4000" b="1">
                <a:solidFill>
                  <a:srgbClr val="B06500"/>
                </a:solidFill>
              </a:rPr>
              <a:t>Capital</a:t>
            </a:r>
          </a:p>
        </p:txBody>
      </p:sp>
      <p:sp>
        <p:nvSpPr>
          <p:cNvPr id="36868" name="Text Box 4"/>
          <p:cNvSpPr txBox="1">
            <a:spLocks noChangeArrowheads="1"/>
          </p:cNvSpPr>
          <p:nvPr/>
        </p:nvSpPr>
        <p:spPr bwMode="auto">
          <a:xfrm>
            <a:off x="611357" y="4581849"/>
            <a:ext cx="8316560" cy="407406"/>
          </a:xfrm>
          <a:prstGeom prst="rect">
            <a:avLst/>
          </a:prstGeom>
          <a:solidFill>
            <a:srgbClr val="FFFFCC"/>
          </a:solidFill>
          <a:ln w="44450">
            <a:solidFill>
              <a:srgbClr val="0000FF"/>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83426" tIns="41713" rIns="83426" bIns="41713">
            <a:spAutoFit/>
          </a:bodyPr>
          <a:lstStyle>
            <a:lvl1pPr defTabSz="1436688">
              <a:defRPr>
                <a:solidFill>
                  <a:schemeClr val="tx1"/>
                </a:solidFill>
                <a:latin typeface="Arial" charset="0"/>
              </a:defRPr>
            </a:lvl1pPr>
            <a:lvl2pPr marL="719138" defTabSz="1436688">
              <a:defRPr>
                <a:solidFill>
                  <a:schemeClr val="tx1"/>
                </a:solidFill>
                <a:latin typeface="Arial" charset="0"/>
              </a:defRPr>
            </a:lvl2pPr>
            <a:lvl3pPr marL="1436688" defTabSz="1436688">
              <a:defRPr>
                <a:solidFill>
                  <a:schemeClr val="tx1"/>
                </a:solidFill>
                <a:latin typeface="Arial" charset="0"/>
              </a:defRPr>
            </a:lvl3pPr>
            <a:lvl4pPr marL="2157413" defTabSz="1436688">
              <a:defRPr>
                <a:solidFill>
                  <a:schemeClr val="tx1"/>
                </a:solidFill>
                <a:latin typeface="Arial" charset="0"/>
              </a:defRPr>
            </a:lvl4pPr>
            <a:lvl5pPr marL="2874963" defTabSz="1436688">
              <a:defRPr>
                <a:solidFill>
                  <a:schemeClr val="tx1"/>
                </a:solidFill>
                <a:latin typeface="Arial" charset="0"/>
              </a:defRPr>
            </a:lvl5pPr>
            <a:lvl6pPr marL="3332163" defTabSz="1436688" fontAlgn="base">
              <a:spcBef>
                <a:spcPct val="0"/>
              </a:spcBef>
              <a:spcAft>
                <a:spcPct val="0"/>
              </a:spcAft>
              <a:defRPr>
                <a:solidFill>
                  <a:schemeClr val="tx1"/>
                </a:solidFill>
                <a:latin typeface="Arial" charset="0"/>
              </a:defRPr>
            </a:lvl6pPr>
            <a:lvl7pPr marL="3789363" defTabSz="1436688" fontAlgn="base">
              <a:spcBef>
                <a:spcPct val="0"/>
              </a:spcBef>
              <a:spcAft>
                <a:spcPct val="0"/>
              </a:spcAft>
              <a:defRPr>
                <a:solidFill>
                  <a:schemeClr val="tx1"/>
                </a:solidFill>
                <a:latin typeface="Arial" charset="0"/>
              </a:defRPr>
            </a:lvl7pPr>
            <a:lvl8pPr marL="4246563" defTabSz="1436688" fontAlgn="base">
              <a:spcBef>
                <a:spcPct val="0"/>
              </a:spcBef>
              <a:spcAft>
                <a:spcPct val="0"/>
              </a:spcAft>
              <a:defRPr>
                <a:solidFill>
                  <a:schemeClr val="tx1"/>
                </a:solidFill>
                <a:latin typeface="Arial" charset="0"/>
              </a:defRPr>
            </a:lvl8pPr>
            <a:lvl9pPr marL="4703763" defTabSz="1436688" fontAlgn="base">
              <a:spcBef>
                <a:spcPct val="0"/>
              </a:spcBef>
              <a:spcAft>
                <a:spcPct val="0"/>
              </a:spcAft>
              <a:defRPr>
                <a:solidFill>
                  <a:schemeClr val="tx1"/>
                </a:solidFill>
                <a:latin typeface="Arial" charset="0"/>
              </a:defRPr>
            </a:lvl9pPr>
          </a:lstStyle>
          <a:p>
            <a:pPr>
              <a:spcBef>
                <a:spcPct val="50000"/>
              </a:spcBef>
            </a:pPr>
            <a:r>
              <a:rPr lang="es-ES_tradnl" sz="2100" b="1" dirty="0">
                <a:solidFill>
                  <a:srgbClr val="FF3300"/>
                </a:solidFill>
              </a:rPr>
              <a:t>Recursos = </a:t>
            </a:r>
            <a:r>
              <a:rPr lang="es-ES_tradnl" sz="2100" b="1" dirty="0">
                <a:solidFill>
                  <a:schemeClr val="tx2"/>
                </a:solidFill>
              </a:rPr>
              <a:t>Obligaciones   +</a:t>
            </a:r>
            <a:r>
              <a:rPr lang="es-ES_tradnl" sz="2100" b="1" dirty="0">
                <a:solidFill>
                  <a:srgbClr val="FF3300"/>
                </a:solidFill>
              </a:rPr>
              <a:t> </a:t>
            </a:r>
            <a:r>
              <a:rPr lang="es-ES_tradnl" sz="2100" b="1" dirty="0">
                <a:solidFill>
                  <a:srgbClr val="B06500"/>
                </a:solidFill>
              </a:rPr>
              <a:t>Aportaciones y utilidades</a:t>
            </a:r>
          </a:p>
        </p:txBody>
      </p:sp>
      <p:sp>
        <p:nvSpPr>
          <p:cNvPr id="36871" name="Text Box 7"/>
          <p:cNvSpPr txBox="1">
            <a:spLocks noChangeArrowheads="1"/>
          </p:cNvSpPr>
          <p:nvPr/>
        </p:nvSpPr>
        <p:spPr bwMode="auto">
          <a:xfrm>
            <a:off x="756291" y="1844756"/>
            <a:ext cx="7776352" cy="453573"/>
          </a:xfrm>
          <a:prstGeom prst="rect">
            <a:avLst/>
          </a:prstGeom>
          <a:ln>
            <a:headEnd/>
            <a:tailEnd/>
          </a:ln>
          <a:extLst/>
        </p:spPr>
        <p:style>
          <a:lnRef idx="1">
            <a:schemeClr val="accent1"/>
          </a:lnRef>
          <a:fillRef idx="3">
            <a:schemeClr val="accent1"/>
          </a:fillRef>
          <a:effectRef idx="2">
            <a:schemeClr val="accent1"/>
          </a:effectRef>
          <a:fontRef idx="minor">
            <a:schemeClr val="lt1"/>
          </a:fontRef>
        </p:style>
        <p:txBody>
          <a:bodyPr lIns="83426" tIns="41713" rIns="83426" bIns="41713">
            <a:spAutoFit/>
          </a:bodyPr>
          <a:lstStyle>
            <a:lvl1pPr defTabSz="1436688">
              <a:defRPr>
                <a:solidFill>
                  <a:schemeClr val="tx1"/>
                </a:solidFill>
                <a:latin typeface="Arial" charset="0"/>
              </a:defRPr>
            </a:lvl1pPr>
            <a:lvl2pPr marL="719138" defTabSz="1436688">
              <a:defRPr>
                <a:solidFill>
                  <a:schemeClr val="tx1"/>
                </a:solidFill>
                <a:latin typeface="Arial" charset="0"/>
              </a:defRPr>
            </a:lvl2pPr>
            <a:lvl3pPr marL="1436688" defTabSz="1436688">
              <a:defRPr>
                <a:solidFill>
                  <a:schemeClr val="tx1"/>
                </a:solidFill>
                <a:latin typeface="Arial" charset="0"/>
              </a:defRPr>
            </a:lvl3pPr>
            <a:lvl4pPr marL="2157413" defTabSz="1436688">
              <a:defRPr>
                <a:solidFill>
                  <a:schemeClr val="tx1"/>
                </a:solidFill>
                <a:latin typeface="Arial" charset="0"/>
              </a:defRPr>
            </a:lvl4pPr>
            <a:lvl5pPr marL="2874963" defTabSz="1436688">
              <a:defRPr>
                <a:solidFill>
                  <a:schemeClr val="tx1"/>
                </a:solidFill>
                <a:latin typeface="Arial" charset="0"/>
              </a:defRPr>
            </a:lvl5pPr>
            <a:lvl6pPr marL="3332163" defTabSz="1436688" fontAlgn="base">
              <a:spcBef>
                <a:spcPct val="0"/>
              </a:spcBef>
              <a:spcAft>
                <a:spcPct val="0"/>
              </a:spcAft>
              <a:defRPr>
                <a:solidFill>
                  <a:schemeClr val="tx1"/>
                </a:solidFill>
                <a:latin typeface="Arial" charset="0"/>
              </a:defRPr>
            </a:lvl6pPr>
            <a:lvl7pPr marL="3789363" defTabSz="1436688" fontAlgn="base">
              <a:spcBef>
                <a:spcPct val="0"/>
              </a:spcBef>
              <a:spcAft>
                <a:spcPct val="0"/>
              </a:spcAft>
              <a:defRPr>
                <a:solidFill>
                  <a:schemeClr val="tx1"/>
                </a:solidFill>
                <a:latin typeface="Arial" charset="0"/>
              </a:defRPr>
            </a:lvl7pPr>
            <a:lvl8pPr marL="4246563" defTabSz="1436688" fontAlgn="base">
              <a:spcBef>
                <a:spcPct val="0"/>
              </a:spcBef>
              <a:spcAft>
                <a:spcPct val="0"/>
              </a:spcAft>
              <a:defRPr>
                <a:solidFill>
                  <a:schemeClr val="tx1"/>
                </a:solidFill>
                <a:latin typeface="Arial" charset="0"/>
              </a:defRPr>
            </a:lvl8pPr>
            <a:lvl9pPr marL="4703763" defTabSz="1436688" fontAlgn="base">
              <a:spcBef>
                <a:spcPct val="0"/>
              </a:spcBef>
              <a:spcAft>
                <a:spcPct val="0"/>
              </a:spcAft>
              <a:defRPr>
                <a:solidFill>
                  <a:schemeClr val="tx1"/>
                </a:solidFill>
                <a:latin typeface="Arial" charset="0"/>
              </a:defRPr>
            </a:lvl9pPr>
          </a:lstStyle>
          <a:p>
            <a:pPr>
              <a:spcBef>
                <a:spcPct val="50000"/>
              </a:spcBef>
            </a:pPr>
            <a:r>
              <a:rPr lang="es-ES_tradnl" sz="2400" b="1" dirty="0">
                <a:solidFill>
                  <a:srgbClr val="FF3300"/>
                </a:solidFill>
              </a:rPr>
              <a:t>Recursos</a:t>
            </a:r>
            <a:r>
              <a:rPr lang="es-ES_tradnl" sz="2400" b="1" dirty="0"/>
              <a:t> =   </a:t>
            </a:r>
            <a:r>
              <a:rPr lang="es-ES_tradnl" sz="2400" b="1" dirty="0">
                <a:solidFill>
                  <a:schemeClr val="tx2"/>
                </a:solidFill>
              </a:rPr>
              <a:t>Fuentes externas</a:t>
            </a:r>
            <a:r>
              <a:rPr lang="es-ES_tradnl" sz="2400" b="1" dirty="0"/>
              <a:t>  +   </a:t>
            </a:r>
            <a:r>
              <a:rPr lang="es-ES_tradnl" sz="2400" b="1" dirty="0">
                <a:solidFill>
                  <a:srgbClr val="B06500"/>
                </a:solidFill>
              </a:rPr>
              <a:t>Fuentes internas</a:t>
            </a:r>
          </a:p>
        </p:txBody>
      </p:sp>
    </p:spTree>
    <p:extLst>
      <p:ext uri="{BB962C8B-B14F-4D97-AF65-F5344CB8AC3E}">
        <p14:creationId xmlns:p14="http://schemas.microsoft.com/office/powerpoint/2010/main" val="29559683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457639" y="277748"/>
            <a:ext cx="8686361" cy="1140538"/>
          </a:xfrm>
        </p:spPr>
        <p:txBody>
          <a:bodyPr/>
          <a:lstStyle/>
          <a:p>
            <a:r>
              <a:rPr lang="es-ES_tradnl" sz="2800" b="1" dirty="0"/>
              <a:t>Partida doble: </a:t>
            </a:r>
            <a:r>
              <a:rPr lang="es-ES_tradnl" sz="2800" b="1" dirty="0" smtClean="0"/>
              <a:t>representa </a:t>
            </a:r>
            <a:r>
              <a:rPr lang="es-ES_tradnl" sz="2800" b="1" dirty="0"/>
              <a:t>el equilibrio en las operaciones contables</a:t>
            </a:r>
          </a:p>
        </p:txBody>
      </p:sp>
      <p:sp>
        <p:nvSpPr>
          <p:cNvPr id="51207" name="Oval 7"/>
          <p:cNvSpPr>
            <a:spLocks noGrp="1" noChangeArrowheads="1"/>
          </p:cNvSpPr>
          <p:nvPr>
            <p:ph type="body" sz="half" idx="1"/>
          </p:nvPr>
        </p:nvSpPr>
        <p:spPr>
          <a:xfrm>
            <a:off x="4851152" y="3238592"/>
            <a:ext cx="864096" cy="576178"/>
          </a:xfrm>
          <a:prstGeom prst="ellipse">
            <a:avLst/>
          </a:prstGeom>
          <a:solidFill>
            <a:schemeClr val="accent1"/>
          </a:solidFill>
          <a:ln>
            <a:solidFill>
              <a:schemeClr val="tx1"/>
            </a:solidFill>
            <a:round/>
            <a:headEnd/>
            <a:tailEnd/>
          </a:ln>
        </p:spPr>
        <p:txBody>
          <a:bodyPr/>
          <a:lstStyle/>
          <a:p>
            <a:pPr>
              <a:lnSpc>
                <a:spcPct val="90000"/>
              </a:lnSpc>
              <a:buFont typeface="Wingdings" pitchFamily="2" charset="2"/>
              <a:buNone/>
            </a:pPr>
            <a:r>
              <a:rPr lang="es-ES_tradnl" sz="1600" b="1" dirty="0"/>
              <a:t>P+C</a:t>
            </a:r>
          </a:p>
        </p:txBody>
      </p:sp>
      <p:graphicFrame>
        <p:nvGraphicFramePr>
          <p:cNvPr id="51327" name="Group 127"/>
          <p:cNvGraphicFramePr>
            <a:graphicFrameLocks noGrp="1"/>
          </p:cNvGraphicFramePr>
          <p:nvPr>
            <p:ph sz="quarter" idx="2"/>
            <p:extLst>
              <p:ext uri="{D42A27DB-BD31-4B8C-83A1-F6EECF244321}">
                <p14:modId xmlns:p14="http://schemas.microsoft.com/office/powerpoint/2010/main" val="1757709734"/>
              </p:ext>
            </p:extLst>
          </p:nvPr>
        </p:nvGraphicFramePr>
        <p:xfrm>
          <a:off x="5508104" y="2276872"/>
          <a:ext cx="1656184" cy="1666002"/>
        </p:xfrm>
        <a:graphic>
          <a:graphicData uri="http://schemas.openxmlformats.org/drawingml/2006/table">
            <a:tbl>
              <a:tblPr/>
              <a:tblGrid>
                <a:gridCol w="828091"/>
                <a:gridCol w="828093"/>
              </a:tblGrid>
              <a:tr h="567314">
                <a:tc gridSpan="2">
                  <a:txBody>
                    <a:bodyPr/>
                    <a:lstStyle/>
                    <a:p>
                      <a:pPr marL="0" marR="0" lvl="0" indent="0" algn="ctr" defTabSz="1436688"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s-ES_tradnl" sz="2000" b="1" i="0" u="none" strike="noStrike" cap="none" normalizeH="0" baseline="0" dirty="0" smtClean="0">
                          <a:ln>
                            <a:noFill/>
                          </a:ln>
                          <a:solidFill>
                            <a:srgbClr val="0070C0"/>
                          </a:solidFill>
                          <a:effectLst/>
                          <a:latin typeface="Arial" charset="0"/>
                        </a:rPr>
                        <a:t>Cuentas de pasivo</a:t>
                      </a:r>
                    </a:p>
                  </a:txBody>
                  <a:tcPr marL="79560" marR="79560" marT="44605" marB="44605" horzOverflow="overflow">
                    <a:lnL cap="flat">
                      <a:noFill/>
                    </a:lnL>
                    <a:lnR cap="flat">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MX"/>
                    </a:p>
                  </a:txBody>
                  <a:tcPr/>
                </a:tc>
              </a:tr>
              <a:tr h="967192">
                <a:tc>
                  <a:txBody>
                    <a:bodyPr/>
                    <a:lstStyle/>
                    <a:p>
                      <a:pPr marL="0" marR="0" lvl="0" indent="0" algn="l" defTabSz="1436688"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s-ES_tradnl" sz="1600" b="1" i="0" u="none" strike="noStrike" cap="none" normalizeH="0" baseline="0" dirty="0" smtClean="0">
                          <a:ln>
                            <a:noFill/>
                          </a:ln>
                          <a:solidFill>
                            <a:srgbClr val="0070C0"/>
                          </a:solidFill>
                          <a:effectLst/>
                          <a:latin typeface="Arial" charset="0"/>
                        </a:rPr>
                        <a:t>Debe</a:t>
                      </a:r>
                    </a:p>
                  </a:txBody>
                  <a:tcPr marL="79560" marR="79560" marT="44605" marB="44605"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1436688"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s-ES_tradnl" sz="1600" b="1" i="0" u="none" strike="noStrike" cap="none" normalizeH="0" baseline="0" dirty="0" smtClean="0">
                          <a:ln>
                            <a:noFill/>
                          </a:ln>
                          <a:solidFill>
                            <a:srgbClr val="0070C0"/>
                          </a:solidFill>
                          <a:effectLst/>
                          <a:latin typeface="Arial" charset="0"/>
                        </a:rPr>
                        <a:t>Haber </a:t>
                      </a:r>
                    </a:p>
                    <a:p>
                      <a:pPr marL="0" marR="0" lvl="0" indent="0" algn="l" defTabSz="1436688"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s-ES_tradnl" sz="1600" b="1" i="0" u="none" strike="noStrike" cap="none" normalizeH="0" baseline="0" dirty="0" smtClean="0">
                          <a:ln>
                            <a:noFill/>
                          </a:ln>
                          <a:solidFill>
                            <a:srgbClr val="0070C0"/>
                          </a:solidFill>
                          <a:effectLst/>
                          <a:latin typeface="Arial" charset="0"/>
                        </a:rPr>
                        <a:t>$3</a:t>
                      </a:r>
                    </a:p>
                  </a:txBody>
                  <a:tcPr marL="79560" marR="79560" marT="44605" marB="44605"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51329" name="Group 129"/>
          <p:cNvGraphicFramePr>
            <a:graphicFrameLocks noGrp="1"/>
          </p:cNvGraphicFramePr>
          <p:nvPr>
            <p:ph sz="quarter" idx="3"/>
            <p:extLst>
              <p:ext uri="{D42A27DB-BD31-4B8C-83A1-F6EECF244321}">
                <p14:modId xmlns:p14="http://schemas.microsoft.com/office/powerpoint/2010/main" val="1427630564"/>
              </p:ext>
            </p:extLst>
          </p:nvPr>
        </p:nvGraphicFramePr>
        <p:xfrm>
          <a:off x="7380312" y="2276872"/>
          <a:ext cx="1589000" cy="1661077"/>
        </p:xfrm>
        <a:graphic>
          <a:graphicData uri="http://schemas.openxmlformats.org/drawingml/2006/table">
            <a:tbl>
              <a:tblPr/>
              <a:tblGrid>
                <a:gridCol w="794939"/>
                <a:gridCol w="794061"/>
              </a:tblGrid>
              <a:tr h="598832">
                <a:tc gridSpan="2">
                  <a:txBody>
                    <a:bodyPr/>
                    <a:lstStyle/>
                    <a:p>
                      <a:pPr marL="0" marR="0" lvl="0" indent="0" algn="ctr" defTabSz="1436688"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s-ES_tradnl" sz="2000" b="1" i="0" u="none" strike="noStrike" cap="none" normalizeH="0" baseline="0" dirty="0" smtClean="0">
                          <a:ln>
                            <a:noFill/>
                          </a:ln>
                          <a:solidFill>
                            <a:srgbClr val="0070C0"/>
                          </a:solidFill>
                          <a:effectLst/>
                          <a:latin typeface="Arial" charset="0"/>
                        </a:rPr>
                        <a:t>Cuentas de capital</a:t>
                      </a:r>
                    </a:p>
                  </a:txBody>
                  <a:tcPr marL="79560" marR="79560" marT="44605" marB="44605" horzOverflow="overflow">
                    <a:lnL cap="flat">
                      <a:noFill/>
                    </a:lnL>
                    <a:lnR cap="flat">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MX"/>
                    </a:p>
                  </a:txBody>
                  <a:tcPr/>
                </a:tc>
              </a:tr>
              <a:tr h="962267">
                <a:tc>
                  <a:txBody>
                    <a:bodyPr/>
                    <a:lstStyle/>
                    <a:p>
                      <a:pPr marL="0" marR="0" lvl="0" indent="0" algn="l" defTabSz="1436688"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s-ES_tradnl" sz="1600" b="1" i="0" u="none" strike="noStrike" cap="none" normalizeH="0" baseline="0" dirty="0" smtClean="0">
                          <a:ln>
                            <a:noFill/>
                          </a:ln>
                          <a:solidFill>
                            <a:srgbClr val="0070C0"/>
                          </a:solidFill>
                          <a:effectLst/>
                          <a:latin typeface="Arial" charset="0"/>
                        </a:rPr>
                        <a:t>Debe</a:t>
                      </a:r>
                    </a:p>
                  </a:txBody>
                  <a:tcPr marL="79560" marR="79560" marT="44605" marB="44605"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1436688"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s-ES_tradnl" sz="1600" b="1" i="0" u="none" strike="noStrike" cap="none" normalizeH="0" baseline="0" dirty="0" smtClean="0">
                          <a:ln>
                            <a:noFill/>
                          </a:ln>
                          <a:solidFill>
                            <a:srgbClr val="0070C0"/>
                          </a:solidFill>
                          <a:effectLst/>
                          <a:latin typeface="Arial" charset="0"/>
                        </a:rPr>
                        <a:t>Haber</a:t>
                      </a:r>
                    </a:p>
                    <a:p>
                      <a:pPr marL="0" marR="0" lvl="0" indent="0" algn="l" defTabSz="1436688"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s-ES_tradnl" sz="1600" b="1" i="0" u="none" strike="noStrike" cap="none" normalizeH="0" baseline="0" dirty="0" smtClean="0">
                          <a:ln>
                            <a:noFill/>
                          </a:ln>
                          <a:solidFill>
                            <a:srgbClr val="0070C0"/>
                          </a:solidFill>
                          <a:effectLst/>
                          <a:latin typeface="Arial" charset="0"/>
                        </a:rPr>
                        <a:t>$7</a:t>
                      </a:r>
                    </a:p>
                  </a:txBody>
                  <a:tcPr marL="79560" marR="79560" marT="44605" marB="44605"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51204" name="AutoShape 4"/>
          <p:cNvSpPr>
            <a:spLocks noChangeArrowheads="1"/>
          </p:cNvSpPr>
          <p:nvPr/>
        </p:nvSpPr>
        <p:spPr bwMode="auto">
          <a:xfrm>
            <a:off x="2821939" y="2014337"/>
            <a:ext cx="2016224" cy="1728535"/>
          </a:xfrm>
          <a:prstGeom prst="triangle">
            <a:avLst>
              <a:gd name="adj" fmla="val 50000"/>
            </a:avLst>
          </a:prstGeom>
          <a:solidFill>
            <a:schemeClr val="accent1"/>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53053" tIns="26527" rIns="53053" bIns="26527" anchor="ctr"/>
          <a:lstStyle/>
          <a:p>
            <a:endParaRPr lang="es-MX"/>
          </a:p>
        </p:txBody>
      </p:sp>
      <p:sp>
        <p:nvSpPr>
          <p:cNvPr id="51208" name="Oval 8"/>
          <p:cNvSpPr>
            <a:spLocks noChangeArrowheads="1"/>
          </p:cNvSpPr>
          <p:nvPr/>
        </p:nvSpPr>
        <p:spPr bwMode="auto">
          <a:xfrm>
            <a:off x="2051720" y="3238592"/>
            <a:ext cx="792088" cy="504279"/>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83426" tIns="41713" rIns="83426" bIns="41713"/>
          <a:lstStyle/>
          <a:p>
            <a:pPr marL="312242" indent="-312242" algn="ctr" defTabSz="833566">
              <a:lnSpc>
                <a:spcPct val="80000"/>
              </a:lnSpc>
              <a:spcBef>
                <a:spcPct val="20000"/>
              </a:spcBef>
              <a:buClr>
                <a:schemeClr val="accent1"/>
              </a:buClr>
              <a:buSzPct val="65000"/>
            </a:pPr>
            <a:r>
              <a:rPr lang="es-ES_tradnl" sz="1900" b="1" dirty="0"/>
              <a:t>A</a:t>
            </a:r>
          </a:p>
        </p:txBody>
      </p:sp>
      <p:sp>
        <p:nvSpPr>
          <p:cNvPr id="51209" name="Line 9"/>
          <p:cNvSpPr>
            <a:spLocks noChangeShapeType="1"/>
          </p:cNvSpPr>
          <p:nvPr/>
        </p:nvSpPr>
        <p:spPr bwMode="auto">
          <a:xfrm>
            <a:off x="3833995" y="2014337"/>
            <a:ext cx="0" cy="1728535"/>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53053" tIns="26527" rIns="53053" bIns="26527"/>
          <a:lstStyle/>
          <a:p>
            <a:endParaRPr lang="es-MX"/>
          </a:p>
        </p:txBody>
      </p:sp>
      <p:graphicFrame>
        <p:nvGraphicFramePr>
          <p:cNvPr id="51328" name="Group 128"/>
          <p:cNvGraphicFramePr>
            <a:graphicFrameLocks noGrp="1"/>
          </p:cNvGraphicFramePr>
          <p:nvPr>
            <p:extLst>
              <p:ext uri="{D42A27DB-BD31-4B8C-83A1-F6EECF244321}">
                <p14:modId xmlns:p14="http://schemas.microsoft.com/office/powerpoint/2010/main" val="2432834464"/>
              </p:ext>
            </p:extLst>
          </p:nvPr>
        </p:nvGraphicFramePr>
        <p:xfrm>
          <a:off x="179512" y="2597392"/>
          <a:ext cx="1872208" cy="1470003"/>
        </p:xfrm>
        <a:graphic>
          <a:graphicData uri="http://schemas.openxmlformats.org/drawingml/2006/table">
            <a:tbl>
              <a:tblPr/>
              <a:tblGrid>
                <a:gridCol w="934881"/>
                <a:gridCol w="937327"/>
              </a:tblGrid>
              <a:tr h="505264">
                <a:tc gridSpan="2">
                  <a:txBody>
                    <a:bodyPr/>
                    <a:lstStyle/>
                    <a:p>
                      <a:pPr marL="0" marR="0" lvl="0" indent="0" algn="ctr" defTabSz="1436688"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s-ES_tradnl" sz="2000" b="1" i="0" u="none" strike="noStrike" cap="none" normalizeH="0" baseline="0" dirty="0" smtClean="0">
                          <a:ln>
                            <a:noFill/>
                          </a:ln>
                          <a:solidFill>
                            <a:schemeClr val="tx1"/>
                          </a:solidFill>
                          <a:effectLst/>
                          <a:latin typeface="Arial" charset="0"/>
                        </a:rPr>
                        <a:t>Cuentas de activo</a:t>
                      </a:r>
                    </a:p>
                  </a:txBody>
                  <a:tcPr marL="79560" marR="79560" marT="44605" marB="44605" horzOverflow="overflow">
                    <a:lnL cap="flat">
                      <a:noFill/>
                    </a:lnL>
                    <a:lnR cap="flat">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MX"/>
                    </a:p>
                  </a:txBody>
                  <a:tcPr/>
                </a:tc>
              </a:tr>
              <a:tr h="771193">
                <a:tc>
                  <a:txBody>
                    <a:bodyPr/>
                    <a:lstStyle/>
                    <a:p>
                      <a:pPr marL="0" marR="0" lvl="0" indent="0" algn="l" defTabSz="1436688"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s-ES_tradnl" sz="1600" b="1" i="0" u="none" strike="noStrike" cap="none" normalizeH="0" baseline="0" dirty="0" smtClean="0">
                          <a:ln>
                            <a:noFill/>
                          </a:ln>
                          <a:solidFill>
                            <a:schemeClr val="tx1"/>
                          </a:solidFill>
                          <a:effectLst/>
                          <a:latin typeface="Arial" charset="0"/>
                        </a:rPr>
                        <a:t>Debe</a:t>
                      </a:r>
                    </a:p>
                    <a:p>
                      <a:pPr marL="0" marR="0" lvl="0" indent="0" algn="l" defTabSz="1436688"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s-ES_tradnl" sz="1600" b="1" i="0" u="none" strike="noStrike" cap="none" normalizeH="0" baseline="0" dirty="0" smtClean="0">
                          <a:ln>
                            <a:noFill/>
                          </a:ln>
                          <a:solidFill>
                            <a:schemeClr val="tx1"/>
                          </a:solidFill>
                          <a:effectLst/>
                          <a:latin typeface="Arial" charset="0"/>
                        </a:rPr>
                        <a:t>$10</a:t>
                      </a:r>
                    </a:p>
                  </a:txBody>
                  <a:tcPr marL="79560" marR="79560" marT="44605" marB="44605"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1436688"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s-ES_tradnl" sz="1600" b="1" i="0" u="none" strike="noStrike" cap="none" normalizeH="0" baseline="0" dirty="0" smtClean="0">
                          <a:ln>
                            <a:noFill/>
                          </a:ln>
                          <a:solidFill>
                            <a:schemeClr val="tx1"/>
                          </a:solidFill>
                          <a:effectLst/>
                          <a:latin typeface="Arial" charset="0"/>
                        </a:rPr>
                        <a:t>Haber</a:t>
                      </a:r>
                    </a:p>
                  </a:txBody>
                  <a:tcPr marL="79560" marR="79560" marT="44605" marB="44605"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11" name="Group 129"/>
          <p:cNvGraphicFramePr>
            <a:graphicFrameLocks/>
          </p:cNvGraphicFramePr>
          <p:nvPr>
            <p:extLst>
              <p:ext uri="{D42A27DB-BD31-4B8C-83A1-F6EECF244321}">
                <p14:modId xmlns:p14="http://schemas.microsoft.com/office/powerpoint/2010/main" val="4160182992"/>
              </p:ext>
            </p:extLst>
          </p:nvPr>
        </p:nvGraphicFramePr>
        <p:xfrm>
          <a:off x="5724128" y="4983563"/>
          <a:ext cx="1463571" cy="1874437"/>
        </p:xfrm>
        <a:graphic>
          <a:graphicData uri="http://schemas.openxmlformats.org/drawingml/2006/table">
            <a:tbl>
              <a:tblPr/>
              <a:tblGrid>
                <a:gridCol w="669510"/>
                <a:gridCol w="794061"/>
              </a:tblGrid>
              <a:tr h="598832">
                <a:tc gridSpan="2">
                  <a:txBody>
                    <a:bodyPr/>
                    <a:lstStyle/>
                    <a:p>
                      <a:pPr marL="0" marR="0" lvl="0" indent="0" algn="ctr" defTabSz="1436688"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s-ES_tradnl" sz="1800" b="1" i="0" u="none" strike="noStrike" cap="none" normalizeH="0" baseline="0" dirty="0" smtClean="0">
                          <a:ln>
                            <a:noFill/>
                          </a:ln>
                          <a:solidFill>
                            <a:srgbClr val="0070C0"/>
                          </a:solidFill>
                          <a:effectLst/>
                          <a:latin typeface="Arial" charset="0"/>
                        </a:rPr>
                        <a:t>Cuentas de resultados deudoras</a:t>
                      </a:r>
                    </a:p>
                  </a:txBody>
                  <a:tcPr marL="79560" marR="79560" marT="44605" marB="44605" horzOverflow="overflow">
                    <a:lnL cap="flat">
                      <a:noFill/>
                    </a:lnL>
                    <a:lnR cap="flat">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MX"/>
                    </a:p>
                  </a:txBody>
                  <a:tcPr/>
                </a:tc>
              </a:tr>
              <a:tr h="962267">
                <a:tc>
                  <a:txBody>
                    <a:bodyPr/>
                    <a:lstStyle/>
                    <a:p>
                      <a:pPr marL="0" marR="0" lvl="0" indent="0" algn="l" defTabSz="1436688"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s-ES_tradnl" sz="1600" b="1" i="0" u="none" strike="noStrike" cap="none" normalizeH="0" baseline="0" dirty="0" smtClean="0">
                          <a:ln>
                            <a:noFill/>
                          </a:ln>
                          <a:solidFill>
                            <a:srgbClr val="0070C0"/>
                          </a:solidFill>
                          <a:effectLst/>
                          <a:latin typeface="Arial" charset="0"/>
                        </a:rPr>
                        <a:t>Debe</a:t>
                      </a:r>
                    </a:p>
                    <a:p>
                      <a:pPr marL="0" marR="0" lvl="0" indent="0" algn="l" defTabSz="1436688"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s-ES_tradnl" sz="1600" b="1" i="0" u="none" strike="noStrike" cap="none" normalizeH="0" baseline="0" dirty="0" smtClean="0">
                          <a:ln>
                            <a:noFill/>
                          </a:ln>
                          <a:solidFill>
                            <a:srgbClr val="0070C0"/>
                          </a:solidFill>
                          <a:effectLst/>
                          <a:latin typeface="Arial" charset="0"/>
                        </a:rPr>
                        <a:t>$5</a:t>
                      </a:r>
                    </a:p>
                  </a:txBody>
                  <a:tcPr marL="79560" marR="79560" marT="44605" marB="44605"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1436688"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s-ES_tradnl" sz="1600" b="1" i="0" u="none" strike="noStrike" cap="none" normalizeH="0" baseline="0" dirty="0" smtClean="0">
                        <a:ln>
                          <a:noFill/>
                        </a:ln>
                        <a:solidFill>
                          <a:srgbClr val="0070C0"/>
                        </a:solidFill>
                        <a:effectLst/>
                        <a:latin typeface="Arial" charset="0"/>
                      </a:endParaRPr>
                    </a:p>
                  </a:txBody>
                  <a:tcPr marL="79560" marR="79560" marT="44605" marB="44605"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12" name="Group 129"/>
          <p:cNvGraphicFramePr>
            <a:graphicFrameLocks/>
          </p:cNvGraphicFramePr>
          <p:nvPr>
            <p:extLst>
              <p:ext uri="{D42A27DB-BD31-4B8C-83A1-F6EECF244321}">
                <p14:modId xmlns:p14="http://schemas.microsoft.com/office/powerpoint/2010/main" val="3808204298"/>
              </p:ext>
            </p:extLst>
          </p:nvPr>
        </p:nvGraphicFramePr>
        <p:xfrm>
          <a:off x="7527723" y="4954880"/>
          <a:ext cx="1589000" cy="1874437"/>
        </p:xfrm>
        <a:graphic>
          <a:graphicData uri="http://schemas.openxmlformats.org/drawingml/2006/table">
            <a:tbl>
              <a:tblPr/>
              <a:tblGrid>
                <a:gridCol w="794939"/>
                <a:gridCol w="794061"/>
              </a:tblGrid>
              <a:tr h="598832">
                <a:tc gridSpan="2">
                  <a:txBody>
                    <a:bodyPr/>
                    <a:lstStyle/>
                    <a:p>
                      <a:pPr marL="0" marR="0" lvl="0" indent="0" algn="ctr" defTabSz="1436688"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s-ES_tradnl" sz="1800" b="1" i="0" u="none" strike="noStrike" cap="none" normalizeH="0" baseline="0" dirty="0" smtClean="0">
                          <a:ln>
                            <a:noFill/>
                          </a:ln>
                          <a:solidFill>
                            <a:srgbClr val="0070C0"/>
                          </a:solidFill>
                          <a:effectLst/>
                          <a:latin typeface="Arial" charset="0"/>
                        </a:rPr>
                        <a:t>Cuentas de resultados acreedoras</a:t>
                      </a:r>
                    </a:p>
                  </a:txBody>
                  <a:tcPr marL="79560" marR="79560" marT="44605" marB="44605" horzOverflow="overflow">
                    <a:lnL cap="flat">
                      <a:noFill/>
                    </a:lnL>
                    <a:lnR cap="flat">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MX"/>
                    </a:p>
                  </a:txBody>
                  <a:tcPr/>
                </a:tc>
              </a:tr>
              <a:tr h="962267">
                <a:tc>
                  <a:txBody>
                    <a:bodyPr/>
                    <a:lstStyle/>
                    <a:p>
                      <a:pPr marL="0" marR="0" lvl="0" indent="0" algn="l" defTabSz="1436688"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s-ES_tradnl" sz="1600" b="1" i="0" u="none" strike="noStrike" cap="none" normalizeH="0" baseline="0" dirty="0" smtClean="0">
                          <a:ln>
                            <a:noFill/>
                          </a:ln>
                          <a:solidFill>
                            <a:srgbClr val="0070C0"/>
                          </a:solidFill>
                          <a:effectLst/>
                          <a:latin typeface="Arial" charset="0"/>
                        </a:rPr>
                        <a:t>Debe</a:t>
                      </a:r>
                    </a:p>
                  </a:txBody>
                  <a:tcPr marL="79560" marR="79560" marT="44605" marB="44605"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1436688"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s-ES_tradnl" sz="1600" b="1" i="0" u="none" strike="noStrike" cap="none" normalizeH="0" baseline="0" dirty="0" smtClean="0">
                          <a:ln>
                            <a:noFill/>
                          </a:ln>
                          <a:solidFill>
                            <a:srgbClr val="0070C0"/>
                          </a:solidFill>
                          <a:effectLst/>
                          <a:latin typeface="Arial" charset="0"/>
                        </a:rPr>
                        <a:t>Haber</a:t>
                      </a:r>
                    </a:p>
                    <a:p>
                      <a:pPr marL="0" marR="0" lvl="0" indent="0" algn="l" defTabSz="1436688"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s-ES_tradnl" sz="1600" b="1" i="0" u="none" strike="noStrike" cap="none" normalizeH="0" baseline="0" dirty="0" smtClean="0">
                          <a:ln>
                            <a:noFill/>
                          </a:ln>
                          <a:solidFill>
                            <a:srgbClr val="0070C0"/>
                          </a:solidFill>
                          <a:effectLst/>
                          <a:latin typeface="Arial" charset="0"/>
                        </a:rPr>
                        <a:t>$2</a:t>
                      </a:r>
                    </a:p>
                  </a:txBody>
                  <a:tcPr marL="79560" marR="79560" marT="44605" marB="44605"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cxnSp>
        <p:nvCxnSpPr>
          <p:cNvPr id="3" name="2 Conector curvado"/>
          <p:cNvCxnSpPr/>
          <p:nvPr/>
        </p:nvCxnSpPr>
        <p:spPr>
          <a:xfrm rot="5400000">
            <a:off x="6475150" y="3603957"/>
            <a:ext cx="1306420" cy="1079968"/>
          </a:xfrm>
          <a:prstGeom prst="curved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14 Conector curvado"/>
          <p:cNvCxnSpPr/>
          <p:nvPr/>
        </p:nvCxnSpPr>
        <p:spPr>
          <a:xfrm rot="5400000">
            <a:off x="7897289" y="4089990"/>
            <a:ext cx="1054283" cy="360044"/>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99102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467544" y="404664"/>
            <a:ext cx="8568952" cy="6463308"/>
          </a:xfrm>
          <a:prstGeom prst="rect">
            <a:avLst/>
          </a:prstGeom>
          <a:noFill/>
        </p:spPr>
        <p:txBody>
          <a:bodyPr wrap="square" rtlCol="0">
            <a:spAutoFit/>
          </a:bodyPr>
          <a:lstStyle/>
          <a:p>
            <a:pPr algn="ctr"/>
            <a:r>
              <a:rPr lang="es-MX" sz="2400" b="1" dirty="0" smtClean="0">
                <a:solidFill>
                  <a:schemeClr val="accent5">
                    <a:lumMod val="50000"/>
                  </a:schemeClr>
                </a:solidFill>
                <a:latin typeface="Arial" panose="020B0604020202020204" pitchFamily="34" charset="0"/>
                <a:cs typeface="Arial" panose="020B0604020202020204" pitchFamily="34" charset="0"/>
              </a:rPr>
              <a:t>Presentación</a:t>
            </a:r>
          </a:p>
          <a:p>
            <a:pPr algn="just"/>
            <a:r>
              <a:rPr lang="es-MX" sz="1500" dirty="0" smtClean="0">
                <a:latin typeface="Arial" panose="020B0604020202020204" pitchFamily="34" charset="0"/>
                <a:ea typeface="Times New Roman" panose="02020603050405020304" pitchFamily="18" charset="0"/>
                <a:cs typeface="Arial" panose="020B0604020202020204" pitchFamily="34" charset="0"/>
              </a:rPr>
              <a:t>Economía </a:t>
            </a:r>
            <a:r>
              <a:rPr lang="es-MX" sz="1500" dirty="0">
                <a:latin typeface="Arial" panose="020B0604020202020204" pitchFamily="34" charset="0"/>
                <a:ea typeface="Times New Roman" panose="02020603050405020304" pitchFamily="18" charset="0"/>
                <a:cs typeface="Arial" panose="020B0604020202020204" pitchFamily="34" charset="0"/>
              </a:rPr>
              <a:t>del conocimiento, época en que las empresas viven cambios relativos a flujos de información y aplicación del conocimiento incentivados a la generación de innovaciones para alcanzar y/o sostener su ventaja competitiva. Todas las empresas, independientemente del tamaño o sector al que pertenezcan</a:t>
            </a:r>
            <a:r>
              <a:rPr lang="es-ES_tradnl" sz="1500" dirty="0">
                <a:latin typeface="Arial" panose="020B0604020202020204" pitchFamily="34" charset="0"/>
                <a:ea typeface="Times New Roman" panose="02020603050405020304" pitchFamily="18" charset="0"/>
                <a:cs typeface="Arial" panose="020B0604020202020204" pitchFamily="34" charset="0"/>
              </a:rPr>
              <a:t> deben asumir su responsabilidad de generar recursos, fuentes de empleo, innovaciones, mejoras en la calidad de los productos y servicios, responsabilidad social, etc., así como enfocarse al diseño de estrategias para lograr nuevas inversiones, obtener tecnología de punta, recursos financieros adicionales y desde luego un capital humano, con talento, con conocimientos, dinámico, dispuesto a la apertura y capaz de enfrentar retos.</a:t>
            </a:r>
          </a:p>
          <a:p>
            <a:pPr algn="just"/>
            <a:endParaRPr lang="es-ES_tradnl" sz="1500" dirty="0">
              <a:latin typeface="Arial" panose="020B0604020202020204" pitchFamily="34" charset="0"/>
              <a:ea typeface="Times New Roman" panose="02020603050405020304" pitchFamily="18" charset="0"/>
              <a:cs typeface="Arial" panose="020B0604020202020204" pitchFamily="34" charset="0"/>
            </a:endParaRPr>
          </a:p>
          <a:p>
            <a:pPr algn="just"/>
            <a:r>
              <a:rPr lang="es-ES_tradnl" sz="1500" dirty="0" smtClean="0">
                <a:latin typeface="Arial" panose="020B0604020202020204" pitchFamily="34" charset="0"/>
                <a:ea typeface="Times New Roman" panose="02020603050405020304" pitchFamily="18" charset="0"/>
                <a:cs typeface="Arial" panose="020B0604020202020204" pitchFamily="34" charset="0"/>
              </a:rPr>
              <a:t>Para </a:t>
            </a:r>
            <a:r>
              <a:rPr lang="es-ES_tradnl" sz="1500" dirty="0">
                <a:latin typeface="Arial" panose="020B0604020202020204" pitchFamily="34" charset="0"/>
                <a:ea typeface="Times New Roman" panose="02020603050405020304" pitchFamily="18" charset="0"/>
                <a:cs typeface="Arial" panose="020B0604020202020204" pitchFamily="34" charset="0"/>
              </a:rPr>
              <a:t>ello, una forma de contribuir, es el objetivo que la unidad de aprendizaje “Administración financiera establece: </a:t>
            </a:r>
            <a:r>
              <a:rPr lang="es-ES_tradnl" sz="1500" dirty="0" smtClean="0">
                <a:latin typeface="Arial" panose="020B0604020202020204" pitchFamily="34" charset="0"/>
                <a:ea typeface="Times New Roman" panose="02020603050405020304" pitchFamily="18" charset="0"/>
                <a:cs typeface="Arial" panose="020B0604020202020204" pitchFamily="34" charset="0"/>
              </a:rPr>
              <a:t>“</a:t>
            </a:r>
            <a:r>
              <a:rPr lang="es-MX" sz="1500" dirty="0"/>
              <a:t>A</a:t>
            </a:r>
            <a:r>
              <a:rPr lang="es-MX" sz="1500" dirty="0" smtClean="0"/>
              <a:t>plicar </a:t>
            </a:r>
            <a:r>
              <a:rPr lang="es-MX" sz="1500" dirty="0"/>
              <a:t>las herramientas para el análisis financiero en el pasado de una firma y pronosticar su situación financiera con el objeto de facilitar la toma de decisiones. La elaboración de un </a:t>
            </a:r>
            <a:r>
              <a:rPr lang="es-ES_tradnl" sz="1500" dirty="0">
                <a:latin typeface="Arial" panose="020B0604020202020204" pitchFamily="34" charset="0"/>
                <a:ea typeface="Times New Roman" panose="02020603050405020304" pitchFamily="18" charset="0"/>
                <a:cs typeface="Arial" panose="020B0604020202020204" pitchFamily="34" charset="0"/>
              </a:rPr>
              <a:t>diagnóstico financiero que </a:t>
            </a:r>
            <a:r>
              <a:rPr lang="es-ES_tradnl" sz="1500" dirty="0" smtClean="0">
                <a:latin typeface="Arial" panose="020B0604020202020204" pitchFamily="34" charset="0"/>
                <a:ea typeface="Times New Roman" panose="02020603050405020304" pitchFamily="18" charset="0"/>
                <a:cs typeface="Arial" panose="020B0604020202020204" pitchFamily="34" charset="0"/>
              </a:rPr>
              <a:t>permita </a:t>
            </a:r>
            <a:r>
              <a:rPr lang="es-ES_tradnl" sz="1500" dirty="0">
                <a:latin typeface="Arial" panose="020B0604020202020204" pitchFamily="34" charset="0"/>
                <a:ea typeface="Times New Roman" panose="02020603050405020304" pitchFamily="18" charset="0"/>
                <a:cs typeface="Arial" panose="020B0604020202020204" pitchFamily="34" charset="0"/>
              </a:rPr>
              <a:t>evaluar y conocer con profundidad la situación que guarda una empresa, detectando los factores que generan desviaciones a las metas planteadas en el proceso de planeación, proponiendo las medidas pertinentes para alcanzar los objetivos de rentabilidad y riesgo, a través de una adecuada administración de las inversiones y del capital de trabajo como medio para optimizar </a:t>
            </a:r>
            <a:r>
              <a:rPr lang="es-ES_tradnl" sz="1500" dirty="0" smtClean="0">
                <a:latin typeface="Arial" panose="020B0604020202020204" pitchFamily="34" charset="0"/>
                <a:ea typeface="Times New Roman" panose="02020603050405020304" pitchFamily="18" charset="0"/>
                <a:cs typeface="Arial" panose="020B0604020202020204" pitchFamily="34" charset="0"/>
              </a:rPr>
              <a:t>recursos”.</a:t>
            </a:r>
            <a:endParaRPr lang="es-MX" sz="1500" dirty="0">
              <a:latin typeface="Arial" panose="020B0604020202020204" pitchFamily="34" charset="0"/>
              <a:ea typeface="Times New Roman" panose="02020603050405020304" pitchFamily="18" charset="0"/>
              <a:cs typeface="Times New Roman" panose="02020603050405020304" pitchFamily="18" charset="0"/>
            </a:endParaRPr>
          </a:p>
          <a:p>
            <a:pPr algn="just"/>
            <a:endParaRPr lang="es-MX" sz="1500" dirty="0"/>
          </a:p>
          <a:p>
            <a:pPr algn="just"/>
            <a:r>
              <a:rPr lang="es-MX" sz="1500" dirty="0"/>
              <a:t>En este tenor, el presente material es un </a:t>
            </a:r>
            <a:r>
              <a:rPr lang="es-ES_tradnl" sz="1500" dirty="0">
                <a:latin typeface="Arial" panose="020B0604020202020204" pitchFamily="34" charset="0"/>
                <a:ea typeface="Times New Roman" panose="02020603050405020304" pitchFamily="18" charset="0"/>
                <a:cs typeface="Arial" panose="020B0604020202020204" pitchFamily="34" charset="0"/>
              </a:rPr>
              <a:t>apoyo al proceso enseñanza-aprendizaje; se realizó a través de una investigación documental cuyo contenido puede ser enriquecido con las referencias presentadas al final del documento; se incorpora la experiencia docente y profesional en el área financiera de la autora, sin embargo, es importante señalar que el contenido tiene carácter enunciativo, deberá ser complementado con explicación en clase e invitaciones a debate por parte del profesor</a:t>
            </a:r>
            <a:r>
              <a:rPr lang="es-ES_tradnl" sz="1500" dirty="0" smtClean="0">
                <a:latin typeface="Arial" panose="020B0604020202020204" pitchFamily="34" charset="0"/>
                <a:ea typeface="Times New Roman" panose="02020603050405020304" pitchFamily="18" charset="0"/>
                <a:cs typeface="Arial" panose="020B0604020202020204" pitchFamily="34" charset="0"/>
              </a:rPr>
              <a:t>, </a:t>
            </a:r>
            <a:r>
              <a:rPr lang="es-ES_tradnl" sz="1500" dirty="0">
                <a:latin typeface="Arial" panose="020B0604020202020204" pitchFamily="34" charset="0"/>
                <a:ea typeface="Times New Roman" panose="02020603050405020304" pitchFamily="18" charset="0"/>
                <a:cs typeface="Arial" panose="020B0604020202020204" pitchFamily="34" charset="0"/>
              </a:rPr>
              <a:t>investigación y resolución de casos por parte del alumno, etc., así mismo, deberá complementarse con lecturas extra clase.</a:t>
            </a:r>
          </a:p>
          <a:p>
            <a:pPr algn="just"/>
            <a:r>
              <a:rPr lang="es-ES_tradnl" sz="1500" dirty="0">
                <a:latin typeface="Arial" panose="020B0604020202020204" pitchFamily="34" charset="0"/>
                <a:ea typeface="Times New Roman" panose="02020603050405020304" pitchFamily="18" charset="0"/>
                <a:cs typeface="Arial" panose="020B0604020202020204" pitchFamily="34" charset="0"/>
              </a:rPr>
              <a:t> </a:t>
            </a:r>
          </a:p>
        </p:txBody>
      </p:sp>
    </p:spTree>
    <p:extLst>
      <p:ext uri="{BB962C8B-B14F-4D97-AF65-F5344CB8AC3E}">
        <p14:creationId xmlns:p14="http://schemas.microsoft.com/office/powerpoint/2010/main" val="34015164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640" y="277748"/>
            <a:ext cx="7858776" cy="703233"/>
          </a:xfrm>
        </p:spPr>
        <p:txBody>
          <a:bodyPr/>
          <a:lstStyle/>
          <a:p>
            <a:pPr algn="ctr"/>
            <a:r>
              <a:rPr lang="es-ES_tradnl" sz="3000" b="1" dirty="0"/>
              <a:t>Estados </a:t>
            </a:r>
            <a:r>
              <a:rPr lang="es-ES_tradnl" sz="3000" b="1" dirty="0" smtClean="0"/>
              <a:t>financieros básicos</a:t>
            </a:r>
            <a:endParaRPr lang="es-ES_tradnl" sz="3000" b="1" dirty="0"/>
          </a:p>
        </p:txBody>
      </p:sp>
      <p:grpSp>
        <p:nvGrpSpPr>
          <p:cNvPr id="3" name="2 Grupo"/>
          <p:cNvGrpSpPr/>
          <p:nvPr/>
        </p:nvGrpSpPr>
        <p:grpSpPr>
          <a:xfrm>
            <a:off x="651992" y="1124744"/>
            <a:ext cx="7465487" cy="4445983"/>
            <a:chOff x="4063480" y="2428875"/>
            <a:chExt cx="1360251" cy="3123031"/>
          </a:xfrm>
        </p:grpSpPr>
        <p:sp>
          <p:nvSpPr>
            <p:cNvPr id="10" name="9 Forma libre"/>
            <p:cNvSpPr/>
            <p:nvPr/>
          </p:nvSpPr>
          <p:spPr>
            <a:xfrm>
              <a:off x="4063480" y="2428875"/>
              <a:ext cx="1356051" cy="573501"/>
            </a:xfrm>
            <a:custGeom>
              <a:avLst/>
              <a:gdLst>
                <a:gd name="connsiteX0" fmla="*/ 0 w 1356051"/>
                <a:gd name="connsiteY0" fmla="*/ 0 h 678025"/>
                <a:gd name="connsiteX1" fmla="*/ 1356051 w 1356051"/>
                <a:gd name="connsiteY1" fmla="*/ 0 h 678025"/>
                <a:gd name="connsiteX2" fmla="*/ 1356051 w 1356051"/>
                <a:gd name="connsiteY2" fmla="*/ 678025 h 678025"/>
                <a:gd name="connsiteX3" fmla="*/ 0 w 1356051"/>
                <a:gd name="connsiteY3" fmla="*/ 678025 h 678025"/>
                <a:gd name="connsiteX4" fmla="*/ 0 w 1356051"/>
                <a:gd name="connsiteY4" fmla="*/ 0 h 678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051" h="678025">
                  <a:moveTo>
                    <a:pt x="0" y="0"/>
                  </a:moveTo>
                  <a:lnTo>
                    <a:pt x="1356051" y="0"/>
                  </a:lnTo>
                  <a:lnTo>
                    <a:pt x="1356051" y="678025"/>
                  </a:lnTo>
                  <a:lnTo>
                    <a:pt x="0" y="678025"/>
                  </a:lnTo>
                  <a:lnTo>
                    <a:pt x="0" y="0"/>
                  </a:lnTo>
                  <a:close/>
                </a:path>
              </a:pathLst>
            </a:custGeom>
          </p:spPr>
          <p:style>
            <a:lnRef idx="2">
              <a:schemeClr val="accent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6985" tIns="6985" rIns="6985" bIns="6985" numCol="1" spcCol="1270" anchor="ctr" anchorCtr="0">
              <a:noAutofit/>
            </a:bodyPr>
            <a:lstStyle/>
            <a:p>
              <a:pPr marL="0" marR="0" lvl="0" indent="0" algn="ctr" defTabSz="1436688" rtl="0" eaLnBrk="1" fontAlgn="base" latinLnBrk="0" hangingPunct="1">
                <a:lnSpc>
                  <a:spcPct val="100000"/>
                </a:lnSpc>
                <a:spcBef>
                  <a:spcPct val="0"/>
                </a:spcBef>
                <a:spcAft>
                  <a:spcPct val="0"/>
                </a:spcAft>
                <a:buClrTx/>
                <a:buSzTx/>
                <a:buFontTx/>
                <a:buNone/>
                <a:tabLst/>
              </a:pPr>
              <a:r>
                <a:rPr kumimoji="0" lang="es-ES_tradnl" sz="2400" b="1" i="0" u="none" strike="noStrike" kern="1200" cap="none" normalizeH="0" baseline="0" dirty="0" smtClean="0">
                  <a:ln/>
                  <a:effectLst/>
                  <a:latin typeface="Arial" charset="0"/>
                </a:rPr>
                <a:t>Estado de situación financiera o</a:t>
              </a:r>
            </a:p>
            <a:p>
              <a:pPr marL="0" marR="0" lvl="0" indent="0" algn="ctr" defTabSz="1436688" rtl="0" eaLnBrk="1" fontAlgn="base" latinLnBrk="0" hangingPunct="1">
                <a:lnSpc>
                  <a:spcPct val="100000"/>
                </a:lnSpc>
                <a:spcBef>
                  <a:spcPct val="0"/>
                </a:spcBef>
                <a:spcAft>
                  <a:spcPct val="0"/>
                </a:spcAft>
                <a:buClrTx/>
                <a:buSzTx/>
                <a:buFontTx/>
                <a:buNone/>
                <a:tabLst/>
              </a:pPr>
              <a:r>
                <a:rPr kumimoji="0" lang="es-ES_tradnl" sz="2400" b="1" i="0" u="none" strike="noStrike" kern="1200" cap="none" normalizeH="0" baseline="0" dirty="0" smtClean="0">
                  <a:ln/>
                  <a:effectLst/>
                  <a:latin typeface="Arial" charset="0"/>
                </a:rPr>
                <a:t>Balance General</a:t>
              </a:r>
            </a:p>
          </p:txBody>
        </p:sp>
        <p:sp>
          <p:nvSpPr>
            <p:cNvPr id="11" name="10 Forma libre"/>
            <p:cNvSpPr/>
            <p:nvPr/>
          </p:nvSpPr>
          <p:spPr>
            <a:xfrm>
              <a:off x="4063480" y="3202004"/>
              <a:ext cx="1356051" cy="609672"/>
            </a:xfrm>
            <a:custGeom>
              <a:avLst/>
              <a:gdLst>
                <a:gd name="connsiteX0" fmla="*/ 0 w 1356051"/>
                <a:gd name="connsiteY0" fmla="*/ 0 h 678025"/>
                <a:gd name="connsiteX1" fmla="*/ 1356051 w 1356051"/>
                <a:gd name="connsiteY1" fmla="*/ 0 h 678025"/>
                <a:gd name="connsiteX2" fmla="*/ 1356051 w 1356051"/>
                <a:gd name="connsiteY2" fmla="*/ 678025 h 678025"/>
                <a:gd name="connsiteX3" fmla="*/ 0 w 1356051"/>
                <a:gd name="connsiteY3" fmla="*/ 678025 h 678025"/>
                <a:gd name="connsiteX4" fmla="*/ 0 w 1356051"/>
                <a:gd name="connsiteY4" fmla="*/ 0 h 678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051" h="678025">
                  <a:moveTo>
                    <a:pt x="0" y="0"/>
                  </a:moveTo>
                  <a:lnTo>
                    <a:pt x="1356051" y="0"/>
                  </a:lnTo>
                  <a:lnTo>
                    <a:pt x="1356051" y="678025"/>
                  </a:lnTo>
                  <a:lnTo>
                    <a:pt x="0" y="678025"/>
                  </a:lnTo>
                  <a:lnTo>
                    <a:pt x="0" y="0"/>
                  </a:lnTo>
                  <a:close/>
                </a:path>
              </a:pathLst>
            </a:custGeom>
          </p:spPr>
          <p:style>
            <a:lnRef idx="2">
              <a:schemeClr val="accent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6985" tIns="6985" rIns="6985" bIns="6985" numCol="1" spcCol="1270" anchor="ctr" anchorCtr="0">
              <a:noAutofit/>
            </a:bodyPr>
            <a:lstStyle/>
            <a:p>
              <a:pPr marL="0" marR="0" lvl="0" indent="0" algn="ctr" defTabSz="1436688" rtl="0" eaLnBrk="1" fontAlgn="base" latinLnBrk="0" hangingPunct="1">
                <a:lnSpc>
                  <a:spcPct val="100000"/>
                </a:lnSpc>
                <a:spcBef>
                  <a:spcPct val="0"/>
                </a:spcBef>
                <a:spcAft>
                  <a:spcPct val="0"/>
                </a:spcAft>
                <a:buClrTx/>
                <a:buSzTx/>
                <a:buFontTx/>
                <a:buNone/>
                <a:tabLst/>
              </a:pPr>
              <a:r>
                <a:rPr kumimoji="0" lang="es-ES_tradnl" sz="2400" b="1" i="0" u="none" strike="noStrike" kern="1200" cap="none" normalizeH="0" baseline="0" dirty="0" smtClean="0">
                  <a:ln/>
                  <a:effectLst/>
                  <a:latin typeface="Arial" charset="0"/>
                </a:rPr>
                <a:t>Estado de resultados o </a:t>
              </a:r>
            </a:p>
            <a:p>
              <a:pPr marL="0" marR="0" lvl="0" indent="0" algn="ctr" defTabSz="1436688" rtl="0" eaLnBrk="1" fontAlgn="base" latinLnBrk="0" hangingPunct="1">
                <a:lnSpc>
                  <a:spcPct val="100000"/>
                </a:lnSpc>
                <a:spcBef>
                  <a:spcPct val="0"/>
                </a:spcBef>
                <a:spcAft>
                  <a:spcPct val="0"/>
                </a:spcAft>
                <a:buClrTx/>
                <a:buSzTx/>
                <a:buFontTx/>
                <a:buNone/>
                <a:tabLst/>
              </a:pPr>
              <a:r>
                <a:rPr kumimoji="0" lang="es-ES_tradnl" sz="2400" b="1" i="0" u="none" strike="noStrike" kern="1200" cap="none" normalizeH="0" baseline="0" dirty="0" smtClean="0">
                  <a:ln/>
                  <a:effectLst/>
                  <a:latin typeface="Arial" charset="0"/>
                </a:rPr>
                <a:t>Estado de pérdidas y ganancias</a:t>
              </a:r>
            </a:p>
          </p:txBody>
        </p:sp>
        <p:sp>
          <p:nvSpPr>
            <p:cNvPr id="12" name="11 Forma libre"/>
            <p:cNvSpPr/>
            <p:nvPr/>
          </p:nvSpPr>
          <p:spPr>
            <a:xfrm>
              <a:off x="4063480" y="4046538"/>
              <a:ext cx="1356051" cy="678025"/>
            </a:xfrm>
            <a:custGeom>
              <a:avLst/>
              <a:gdLst>
                <a:gd name="connsiteX0" fmla="*/ 0 w 1356051"/>
                <a:gd name="connsiteY0" fmla="*/ 0 h 678025"/>
                <a:gd name="connsiteX1" fmla="*/ 1356051 w 1356051"/>
                <a:gd name="connsiteY1" fmla="*/ 0 h 678025"/>
                <a:gd name="connsiteX2" fmla="*/ 1356051 w 1356051"/>
                <a:gd name="connsiteY2" fmla="*/ 678025 h 678025"/>
                <a:gd name="connsiteX3" fmla="*/ 0 w 1356051"/>
                <a:gd name="connsiteY3" fmla="*/ 678025 h 678025"/>
                <a:gd name="connsiteX4" fmla="*/ 0 w 1356051"/>
                <a:gd name="connsiteY4" fmla="*/ 0 h 678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051" h="678025">
                  <a:moveTo>
                    <a:pt x="0" y="0"/>
                  </a:moveTo>
                  <a:lnTo>
                    <a:pt x="1356051" y="0"/>
                  </a:lnTo>
                  <a:lnTo>
                    <a:pt x="1356051" y="678025"/>
                  </a:lnTo>
                  <a:lnTo>
                    <a:pt x="0" y="678025"/>
                  </a:lnTo>
                  <a:lnTo>
                    <a:pt x="0" y="0"/>
                  </a:lnTo>
                  <a:close/>
                </a:path>
              </a:pathLst>
            </a:custGeom>
          </p:spPr>
          <p:style>
            <a:lnRef idx="2">
              <a:schemeClr val="accent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6985" tIns="6985" rIns="6985" bIns="6985" numCol="1" spcCol="1270" anchor="ctr" anchorCtr="0">
              <a:noAutofit/>
            </a:bodyPr>
            <a:lstStyle/>
            <a:p>
              <a:pPr lvl="0" algn="ctr" defTabSz="1436688"/>
              <a:r>
                <a:rPr kumimoji="0" lang="es-ES_tradnl" sz="2400" b="1" i="0" u="none" strike="noStrike" kern="1200" cap="none" normalizeH="0" baseline="0" dirty="0" smtClean="0">
                  <a:ln/>
                  <a:effectLst/>
                  <a:latin typeface="Arial" charset="0"/>
                </a:rPr>
                <a:t>Estado de </a:t>
              </a:r>
              <a:r>
                <a:rPr lang="es-ES_tradnl" sz="2400" b="1" dirty="0">
                  <a:ln/>
                  <a:latin typeface="Arial" charset="0"/>
                </a:rPr>
                <a:t>costo de producción y </a:t>
              </a:r>
              <a:r>
                <a:rPr lang="es-ES_tradnl" sz="2400" b="1" dirty="0" smtClean="0">
                  <a:ln/>
                  <a:latin typeface="Arial" charset="0"/>
                </a:rPr>
                <a:t>ventas</a:t>
              </a:r>
            </a:p>
          </p:txBody>
        </p:sp>
        <p:sp>
          <p:nvSpPr>
            <p:cNvPr id="13" name="12 Forma libre"/>
            <p:cNvSpPr/>
            <p:nvPr/>
          </p:nvSpPr>
          <p:spPr>
            <a:xfrm>
              <a:off x="4067680" y="4873881"/>
              <a:ext cx="1356051" cy="678025"/>
            </a:xfrm>
            <a:custGeom>
              <a:avLst/>
              <a:gdLst>
                <a:gd name="connsiteX0" fmla="*/ 0 w 1356051"/>
                <a:gd name="connsiteY0" fmla="*/ 0 h 678025"/>
                <a:gd name="connsiteX1" fmla="*/ 1356051 w 1356051"/>
                <a:gd name="connsiteY1" fmla="*/ 0 h 678025"/>
                <a:gd name="connsiteX2" fmla="*/ 1356051 w 1356051"/>
                <a:gd name="connsiteY2" fmla="*/ 678025 h 678025"/>
                <a:gd name="connsiteX3" fmla="*/ 0 w 1356051"/>
                <a:gd name="connsiteY3" fmla="*/ 678025 h 678025"/>
                <a:gd name="connsiteX4" fmla="*/ 0 w 1356051"/>
                <a:gd name="connsiteY4" fmla="*/ 0 h 678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051" h="678025">
                  <a:moveTo>
                    <a:pt x="0" y="0"/>
                  </a:moveTo>
                  <a:lnTo>
                    <a:pt x="1356051" y="0"/>
                  </a:lnTo>
                  <a:lnTo>
                    <a:pt x="1356051" y="678025"/>
                  </a:lnTo>
                  <a:lnTo>
                    <a:pt x="0" y="678025"/>
                  </a:lnTo>
                  <a:lnTo>
                    <a:pt x="0" y="0"/>
                  </a:lnTo>
                  <a:close/>
                </a:path>
              </a:pathLst>
            </a:custGeom>
          </p:spPr>
          <p:style>
            <a:lnRef idx="2">
              <a:schemeClr val="accent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6985" tIns="6985" rIns="6985" bIns="6985" numCol="1" spcCol="1270" anchor="ctr" anchorCtr="0">
              <a:noAutofit/>
            </a:bodyPr>
            <a:lstStyle/>
            <a:p>
              <a:pPr marL="0" marR="0" lvl="0" indent="0" algn="ctr" defTabSz="1436688" rtl="0" eaLnBrk="1" fontAlgn="base" latinLnBrk="0" hangingPunct="1">
                <a:lnSpc>
                  <a:spcPct val="100000"/>
                </a:lnSpc>
                <a:spcBef>
                  <a:spcPct val="0"/>
                </a:spcBef>
                <a:spcAft>
                  <a:spcPct val="0"/>
                </a:spcAft>
                <a:buClrTx/>
                <a:buSzTx/>
                <a:buFontTx/>
                <a:buNone/>
                <a:tabLst/>
              </a:pPr>
              <a:r>
                <a:rPr kumimoji="0" lang="es-ES_tradnl" sz="2400" b="1" i="0" u="none" strike="noStrike" kern="1200" cap="none" normalizeH="0" baseline="0" dirty="0" smtClean="0">
                  <a:ln/>
                  <a:effectLst/>
                  <a:latin typeface="Arial" charset="0"/>
                </a:rPr>
                <a:t>Estado de cambios en el capital contable</a:t>
              </a:r>
            </a:p>
          </p:txBody>
        </p:sp>
      </p:grpSp>
    </p:spTree>
    <p:extLst>
      <p:ext uri="{BB962C8B-B14F-4D97-AF65-F5344CB8AC3E}">
        <p14:creationId xmlns:p14="http://schemas.microsoft.com/office/powerpoint/2010/main" val="3140308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899592" y="188640"/>
            <a:ext cx="7639050" cy="4058746"/>
          </a:xfrm>
          <a:prstGeom prst="rect">
            <a:avLst/>
          </a:prstGeom>
        </p:spPr>
      </p:pic>
      <p:sp>
        <p:nvSpPr>
          <p:cNvPr id="4" name="Rectangle 3"/>
          <p:cNvSpPr txBox="1">
            <a:spLocks noChangeArrowheads="1"/>
          </p:cNvSpPr>
          <p:nvPr/>
        </p:nvSpPr>
        <p:spPr>
          <a:xfrm>
            <a:off x="357154" y="4437112"/>
            <a:ext cx="8172400" cy="1944216"/>
          </a:xfrm>
          <a:prstGeom prst="rect">
            <a:avLst/>
          </a:prstGeom>
        </p:spPr>
        <p:txBody>
          <a:bodyPr/>
          <a:lst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a:lstStyle>
          <a:p>
            <a:pPr marL="0" indent="0" algn="just" fontAlgn="auto">
              <a:spcAft>
                <a:spcPts val="0"/>
              </a:spcAft>
              <a:buNone/>
            </a:pPr>
            <a:r>
              <a:rPr lang="es-ES_tradnl" sz="1800" b="1" dirty="0">
                <a:solidFill>
                  <a:schemeClr val="tx2">
                    <a:lumMod val="75000"/>
                    <a:lumOff val="25000"/>
                  </a:schemeClr>
                </a:solidFill>
              </a:rPr>
              <a:t>Estado de situación </a:t>
            </a:r>
            <a:r>
              <a:rPr lang="es-ES_tradnl" sz="1800" b="1" dirty="0" smtClean="0">
                <a:solidFill>
                  <a:schemeClr val="tx2">
                    <a:lumMod val="75000"/>
                    <a:lumOff val="25000"/>
                  </a:schemeClr>
                </a:solidFill>
              </a:rPr>
              <a:t>financiera, también llamado Balance </a:t>
            </a:r>
            <a:r>
              <a:rPr lang="es-ES_tradnl" sz="1800" b="1" dirty="0">
                <a:solidFill>
                  <a:schemeClr val="tx2">
                    <a:lumMod val="75000"/>
                    <a:lumOff val="25000"/>
                  </a:schemeClr>
                </a:solidFill>
              </a:rPr>
              <a:t>general</a:t>
            </a:r>
          </a:p>
          <a:p>
            <a:pPr marL="0" indent="0" algn="just" fontAlgn="auto">
              <a:spcAft>
                <a:spcPts val="0"/>
              </a:spcAft>
              <a:buNone/>
            </a:pPr>
            <a:r>
              <a:rPr lang="es-ES_tradnl" sz="1800" b="1" dirty="0" smtClean="0"/>
              <a:t>Permite conocer los recursos económicos con que cuenta la organización para llevar a cabo sus objetivos, las fuentes de donde provienen esos recursos, externas, que son las obligaciones con los proveedores y acreedores de bienes y servicios o internas que son las aportaciones de los socios, dueños o propietarios de la entidad.</a:t>
            </a:r>
            <a:endParaRPr lang="es-ES_tradnl" sz="1800" b="1" dirty="0"/>
          </a:p>
        </p:txBody>
      </p:sp>
    </p:spTree>
    <p:extLst>
      <p:ext uri="{BB962C8B-B14F-4D97-AF65-F5344CB8AC3E}">
        <p14:creationId xmlns:p14="http://schemas.microsoft.com/office/powerpoint/2010/main" val="26831822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p:cNvPicPr>
            <a:picLocks noChangeAspect="1"/>
          </p:cNvPicPr>
          <p:nvPr/>
        </p:nvPicPr>
        <p:blipFill>
          <a:blip r:embed="rId3"/>
          <a:stretch>
            <a:fillRect/>
          </a:stretch>
        </p:blipFill>
        <p:spPr>
          <a:xfrm>
            <a:off x="1547664" y="188640"/>
            <a:ext cx="5532841" cy="4337521"/>
          </a:xfrm>
          <a:prstGeom prst="rect">
            <a:avLst/>
          </a:prstGeom>
        </p:spPr>
      </p:pic>
      <p:sp>
        <p:nvSpPr>
          <p:cNvPr id="10" name="Rectángulo 9"/>
          <p:cNvSpPr/>
          <p:nvPr/>
        </p:nvSpPr>
        <p:spPr>
          <a:xfrm>
            <a:off x="323528" y="4632791"/>
            <a:ext cx="8280920" cy="1456809"/>
          </a:xfrm>
          <a:prstGeom prst="rect">
            <a:avLst/>
          </a:prstGeom>
        </p:spPr>
        <p:txBody>
          <a:bodyPr wrap="square">
            <a:spAutoFit/>
          </a:bodyPr>
          <a:lstStyle/>
          <a:p>
            <a:pPr algn="just" fontAlgn="auto">
              <a:spcBef>
                <a:spcPts val="2000"/>
              </a:spcBef>
              <a:spcAft>
                <a:spcPts val="0"/>
              </a:spcAft>
              <a:buClr>
                <a:schemeClr val="accent1">
                  <a:lumMod val="60000"/>
                  <a:lumOff val="40000"/>
                </a:schemeClr>
              </a:buClr>
              <a:buSzPct val="110000"/>
            </a:pPr>
            <a:r>
              <a:rPr lang="es-ES_tradnl" b="1" dirty="0">
                <a:solidFill>
                  <a:schemeClr val="tx2">
                    <a:lumMod val="75000"/>
                    <a:lumOff val="25000"/>
                  </a:schemeClr>
                </a:solidFill>
                <a:latin typeface="+mn-lt"/>
              </a:rPr>
              <a:t>Estado de resultados, también llamado Estado de pérdidas y </a:t>
            </a:r>
            <a:r>
              <a:rPr lang="es-ES_tradnl" b="1" dirty="0" smtClean="0">
                <a:solidFill>
                  <a:schemeClr val="tx2">
                    <a:lumMod val="75000"/>
                    <a:lumOff val="25000"/>
                  </a:schemeClr>
                </a:solidFill>
                <a:latin typeface="+mn-lt"/>
              </a:rPr>
              <a:t>ganancias. </a:t>
            </a:r>
          </a:p>
          <a:p>
            <a:pPr algn="just" fontAlgn="auto">
              <a:spcBef>
                <a:spcPts val="2000"/>
              </a:spcBef>
              <a:spcAft>
                <a:spcPts val="0"/>
              </a:spcAft>
              <a:buClr>
                <a:schemeClr val="accent1">
                  <a:lumMod val="60000"/>
                  <a:lumOff val="40000"/>
                </a:schemeClr>
              </a:buClr>
              <a:buSzPct val="110000"/>
            </a:pPr>
            <a:r>
              <a:rPr lang="es-ES_tradnl" b="1" dirty="0">
                <a:solidFill>
                  <a:schemeClr val="tx1">
                    <a:lumMod val="65000"/>
                    <a:lumOff val="35000"/>
                  </a:schemeClr>
                </a:solidFill>
                <a:latin typeface="+mn-lt"/>
              </a:rPr>
              <a:t>Permite juzgar los resultados de operación generados por la actividad de la empresa, así como analizar el desarrollo de la misma en un periodo, medido normalmente por las utilidades o pérdidas resultantes.</a:t>
            </a:r>
          </a:p>
        </p:txBody>
      </p:sp>
    </p:spTree>
    <p:extLst>
      <p:ext uri="{BB962C8B-B14F-4D97-AF65-F5344CB8AC3E}">
        <p14:creationId xmlns:p14="http://schemas.microsoft.com/office/powerpoint/2010/main" val="35589336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stretch>
            <a:fillRect/>
          </a:stretch>
        </p:blipFill>
        <p:spPr>
          <a:xfrm>
            <a:off x="1187624" y="260648"/>
            <a:ext cx="6345001" cy="3752401"/>
          </a:xfrm>
          <a:prstGeom prst="rect">
            <a:avLst/>
          </a:prstGeom>
        </p:spPr>
      </p:pic>
      <p:sp>
        <p:nvSpPr>
          <p:cNvPr id="9" name="Rectangle 3"/>
          <p:cNvSpPr txBox="1">
            <a:spLocks noChangeArrowheads="1"/>
          </p:cNvSpPr>
          <p:nvPr/>
        </p:nvSpPr>
        <p:spPr>
          <a:xfrm>
            <a:off x="611560" y="4869160"/>
            <a:ext cx="8230478" cy="1799719"/>
          </a:xfrm>
          <a:prstGeom prst="rect">
            <a:avLst/>
          </a:prstGeom>
        </p:spPr>
        <p:txBody>
          <a:bodyPr vert="horz" lIns="91440" tIns="45720" rIns="91440" bIns="45720" rtlCol="0">
            <a:normAutofit/>
          </a:bodyPr>
          <a:lst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a:lstStyle>
          <a:p>
            <a:pPr marL="0" indent="0" fontAlgn="auto">
              <a:spcAft>
                <a:spcPts val="0"/>
              </a:spcAft>
              <a:buFont typeface="Wingdings 2" pitchFamily="18" charset="2"/>
              <a:buNone/>
            </a:pPr>
            <a:r>
              <a:rPr lang="es-ES_tradnl" b="1" dirty="0" smtClean="0"/>
              <a:t>Muestra la integración de los elementos del costo de producción de una empresa de fabricación.</a:t>
            </a:r>
          </a:p>
          <a:p>
            <a:pPr fontAlgn="auto">
              <a:spcAft>
                <a:spcPts val="0"/>
              </a:spcAft>
            </a:pPr>
            <a:endParaRPr lang="es-ES_tradnl" b="1" dirty="0" smtClean="0"/>
          </a:p>
        </p:txBody>
      </p:sp>
    </p:spTree>
    <p:extLst>
      <p:ext uri="{BB962C8B-B14F-4D97-AF65-F5344CB8AC3E}">
        <p14:creationId xmlns:p14="http://schemas.microsoft.com/office/powerpoint/2010/main" val="360903861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755576" y="-315416"/>
            <a:ext cx="7772400" cy="1143000"/>
          </a:xfrm>
        </p:spPr>
        <p:txBody>
          <a:bodyPr/>
          <a:lstStyle/>
          <a:p>
            <a:pPr algn="ctr"/>
            <a:r>
              <a:rPr lang="es-ES_tradnl" sz="3000" b="1" dirty="0" smtClean="0"/>
              <a:t>Enlace entre estados financieros</a:t>
            </a:r>
            <a:endParaRPr lang="es-ES_tradnl" sz="3000" b="1" dirty="0"/>
          </a:p>
        </p:txBody>
      </p:sp>
      <p:sp>
        <p:nvSpPr>
          <p:cNvPr id="48131" name="Rectangle 3"/>
          <p:cNvSpPr>
            <a:spLocks noGrp="1" noChangeArrowheads="1"/>
          </p:cNvSpPr>
          <p:nvPr>
            <p:ph idx="1"/>
          </p:nvPr>
        </p:nvSpPr>
        <p:spPr>
          <a:xfrm>
            <a:off x="323528" y="1052736"/>
            <a:ext cx="1810104" cy="3985381"/>
          </a:xfrm>
          <a:noFill/>
          <a:ln>
            <a:solidFill>
              <a:schemeClr val="tx2"/>
            </a:solidFill>
            <a:miter lim="800000"/>
            <a:headEnd/>
            <a:tailEnd/>
          </a:ln>
        </p:spPr>
        <p:txBody>
          <a:bodyPr>
            <a:normAutofit fontScale="85000" lnSpcReduction="20000"/>
          </a:bodyPr>
          <a:lstStyle/>
          <a:p>
            <a:pPr algn="ctr">
              <a:buFont typeface="Wingdings" pitchFamily="2" charset="2"/>
              <a:buNone/>
            </a:pPr>
            <a:r>
              <a:rPr lang="es-ES_tradnl" sz="1800" b="1" dirty="0">
                <a:solidFill>
                  <a:srgbClr val="000000"/>
                </a:solidFill>
              </a:rPr>
              <a:t>Estado de situación financiera</a:t>
            </a:r>
          </a:p>
          <a:p>
            <a:pPr>
              <a:buFont typeface="Wingdings" pitchFamily="2" charset="2"/>
              <a:buNone/>
            </a:pPr>
            <a:endParaRPr lang="es-ES_tradnl" sz="1900" b="1" dirty="0" smtClean="0">
              <a:solidFill>
                <a:srgbClr val="000000"/>
              </a:solidFill>
            </a:endParaRPr>
          </a:p>
          <a:p>
            <a:pPr>
              <a:buFont typeface="Wingdings" pitchFamily="2" charset="2"/>
              <a:buNone/>
            </a:pPr>
            <a:r>
              <a:rPr lang="es-ES_tradnl" sz="1400" b="1" dirty="0" smtClean="0">
                <a:solidFill>
                  <a:srgbClr val="000000"/>
                </a:solidFill>
              </a:rPr>
              <a:t>Bancos $</a:t>
            </a:r>
            <a:endParaRPr lang="es-ES_tradnl" sz="1400" b="1" dirty="0">
              <a:solidFill>
                <a:srgbClr val="000000"/>
              </a:solidFill>
            </a:endParaRPr>
          </a:p>
          <a:p>
            <a:pPr>
              <a:buFont typeface="Wingdings" pitchFamily="2" charset="2"/>
              <a:buNone/>
            </a:pPr>
            <a:endParaRPr lang="es-ES_tradnl" sz="1900" b="1" dirty="0">
              <a:solidFill>
                <a:srgbClr val="000000"/>
              </a:solidFill>
            </a:endParaRPr>
          </a:p>
          <a:p>
            <a:pPr>
              <a:buFont typeface="Wingdings" pitchFamily="2" charset="2"/>
              <a:buNone/>
            </a:pPr>
            <a:endParaRPr lang="es-ES_tradnl" sz="1900" b="1" dirty="0">
              <a:solidFill>
                <a:srgbClr val="000000"/>
              </a:solidFill>
            </a:endParaRPr>
          </a:p>
          <a:p>
            <a:pPr>
              <a:buFont typeface="Wingdings" pitchFamily="2" charset="2"/>
              <a:buNone/>
            </a:pPr>
            <a:r>
              <a:rPr lang="es-ES_tradnl" sz="1200" b="1" dirty="0" smtClean="0">
                <a:solidFill>
                  <a:srgbClr val="000000"/>
                </a:solidFill>
              </a:rPr>
              <a:t> </a:t>
            </a:r>
            <a:r>
              <a:rPr lang="es-ES_tradnl" sz="1400" b="1" dirty="0" smtClean="0">
                <a:solidFill>
                  <a:srgbClr val="000000"/>
                </a:solidFill>
              </a:rPr>
              <a:t>Capital contable </a:t>
            </a:r>
          </a:p>
          <a:p>
            <a:pPr marL="0" indent="0">
              <a:buFont typeface="Wingdings" pitchFamily="2" charset="2"/>
              <a:buNone/>
            </a:pPr>
            <a:r>
              <a:rPr lang="es-ES_tradnl" sz="1400" b="1" dirty="0" smtClean="0">
                <a:solidFill>
                  <a:srgbClr val="000000"/>
                </a:solidFill>
              </a:rPr>
              <a:t>Resultado de ejercicios anteriores $</a:t>
            </a:r>
          </a:p>
          <a:p>
            <a:pPr marL="84138" indent="-84138">
              <a:buFont typeface="Wingdings" pitchFamily="2" charset="2"/>
              <a:buNone/>
            </a:pPr>
            <a:r>
              <a:rPr lang="es-ES_tradnl" sz="1400" b="1" dirty="0" smtClean="0">
                <a:solidFill>
                  <a:srgbClr val="000000"/>
                </a:solidFill>
              </a:rPr>
              <a:t>Resultado </a:t>
            </a:r>
            <a:r>
              <a:rPr lang="es-ES_tradnl" sz="1400" b="1" dirty="0">
                <a:solidFill>
                  <a:srgbClr val="000000"/>
                </a:solidFill>
              </a:rPr>
              <a:t>del ejercicio </a:t>
            </a:r>
            <a:r>
              <a:rPr lang="es-ES_tradnl" sz="1400" b="1" dirty="0" smtClean="0">
                <a:solidFill>
                  <a:srgbClr val="000000"/>
                </a:solidFill>
              </a:rPr>
              <a:t>    $  </a:t>
            </a:r>
            <a:endParaRPr lang="es-ES_tradnl" sz="1400" b="1" dirty="0">
              <a:solidFill>
                <a:srgbClr val="000000"/>
              </a:solidFill>
            </a:endParaRPr>
          </a:p>
        </p:txBody>
      </p:sp>
      <p:sp>
        <p:nvSpPr>
          <p:cNvPr id="48132" name="Rectangle 4"/>
          <p:cNvSpPr>
            <a:spLocks noChangeArrowheads="1"/>
          </p:cNvSpPr>
          <p:nvPr/>
        </p:nvSpPr>
        <p:spPr bwMode="auto">
          <a:xfrm>
            <a:off x="4644008" y="819337"/>
            <a:ext cx="1816900" cy="3896924"/>
          </a:xfrm>
          <a:prstGeom prst="rect">
            <a:avLst/>
          </a:prstGeom>
          <a:noFill/>
          <a:ln w="9525">
            <a:solidFill>
              <a:srgbClr val="008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83426" tIns="41713" rIns="83426" bIns="41713"/>
          <a:lstStyle/>
          <a:p>
            <a:pPr marL="312242" indent="-312242" algn="ctr" defTabSz="833566">
              <a:spcBef>
                <a:spcPct val="20000"/>
              </a:spcBef>
              <a:buClr>
                <a:schemeClr val="accent1"/>
              </a:buClr>
              <a:buSzPct val="65000"/>
            </a:pPr>
            <a:r>
              <a:rPr lang="es-ES_tradnl" b="1" dirty="0"/>
              <a:t>Estado de resultados</a:t>
            </a:r>
          </a:p>
          <a:p>
            <a:pPr marL="312242" indent="-312242" defTabSz="833566">
              <a:spcBef>
                <a:spcPct val="20000"/>
              </a:spcBef>
              <a:buClr>
                <a:schemeClr val="accent1"/>
              </a:buClr>
              <a:buSzPct val="65000"/>
            </a:pPr>
            <a:endParaRPr lang="es-ES_tradnl" sz="1400" b="1" dirty="0" smtClean="0"/>
          </a:p>
          <a:p>
            <a:pPr marL="312242" indent="-312242" defTabSz="833566">
              <a:spcBef>
                <a:spcPct val="20000"/>
              </a:spcBef>
              <a:buClr>
                <a:schemeClr val="accent1"/>
              </a:buClr>
              <a:buSzPct val="65000"/>
            </a:pPr>
            <a:endParaRPr lang="es-ES_tradnl" sz="1400" b="1" dirty="0" smtClean="0"/>
          </a:p>
          <a:p>
            <a:pPr marL="312242" indent="-312242" defTabSz="833566">
              <a:spcBef>
                <a:spcPct val="20000"/>
              </a:spcBef>
              <a:buClr>
                <a:schemeClr val="accent1"/>
              </a:buClr>
              <a:buSzPct val="65000"/>
            </a:pPr>
            <a:r>
              <a:rPr lang="es-ES_tradnl" sz="1400" b="1" dirty="0" smtClean="0"/>
              <a:t>Costo de ventas  $</a:t>
            </a:r>
            <a:endParaRPr lang="es-ES_tradnl" sz="1400" b="1" dirty="0"/>
          </a:p>
          <a:p>
            <a:pPr marL="312242" indent="-312242" defTabSz="833566">
              <a:spcBef>
                <a:spcPct val="20000"/>
              </a:spcBef>
              <a:buClr>
                <a:schemeClr val="accent1"/>
              </a:buClr>
              <a:buSzPct val="65000"/>
            </a:pPr>
            <a:endParaRPr lang="es-ES_tradnl" sz="1400" b="1" dirty="0"/>
          </a:p>
          <a:p>
            <a:pPr marL="312242" indent="-312242" defTabSz="833566">
              <a:spcBef>
                <a:spcPct val="20000"/>
              </a:spcBef>
              <a:buClr>
                <a:schemeClr val="accent1"/>
              </a:buClr>
              <a:buSzPct val="65000"/>
            </a:pPr>
            <a:endParaRPr lang="es-ES_tradnl" sz="1400" b="1" dirty="0"/>
          </a:p>
          <a:p>
            <a:pPr marL="312242" indent="-312242" defTabSz="833566">
              <a:spcBef>
                <a:spcPct val="20000"/>
              </a:spcBef>
              <a:buClr>
                <a:schemeClr val="accent1"/>
              </a:buClr>
              <a:buSzPct val="65000"/>
            </a:pPr>
            <a:endParaRPr lang="es-ES_tradnl" sz="1400" b="1" dirty="0"/>
          </a:p>
          <a:p>
            <a:pPr marL="312242" indent="-312242" defTabSz="833566">
              <a:spcBef>
                <a:spcPct val="20000"/>
              </a:spcBef>
              <a:buClr>
                <a:schemeClr val="accent1"/>
              </a:buClr>
              <a:buSzPct val="65000"/>
            </a:pPr>
            <a:endParaRPr lang="es-ES_tradnl" sz="1400" b="1" dirty="0" smtClean="0"/>
          </a:p>
          <a:p>
            <a:pPr marL="312242" indent="-312242" defTabSz="833566">
              <a:spcBef>
                <a:spcPct val="20000"/>
              </a:spcBef>
              <a:buClr>
                <a:schemeClr val="accent1"/>
              </a:buClr>
              <a:buSzPct val="65000"/>
            </a:pPr>
            <a:r>
              <a:rPr lang="es-ES_tradnl" sz="1400" b="1" dirty="0" smtClean="0"/>
              <a:t>Utilidad </a:t>
            </a:r>
            <a:r>
              <a:rPr lang="es-ES_tradnl" sz="1400" b="1" dirty="0"/>
              <a:t>neta $</a:t>
            </a:r>
          </a:p>
          <a:p>
            <a:pPr marL="312242" indent="-312242" defTabSz="833566">
              <a:spcBef>
                <a:spcPct val="20000"/>
              </a:spcBef>
              <a:buClr>
                <a:schemeClr val="accent1"/>
              </a:buClr>
              <a:buSzPct val="65000"/>
            </a:pPr>
            <a:endParaRPr lang="es-ES_tradnl" sz="1900" b="1" dirty="0"/>
          </a:p>
          <a:p>
            <a:pPr marL="312242" indent="-312242" defTabSz="833566">
              <a:spcBef>
                <a:spcPct val="20000"/>
              </a:spcBef>
              <a:buClr>
                <a:schemeClr val="accent1"/>
              </a:buClr>
              <a:buSzPct val="65000"/>
            </a:pPr>
            <a:endParaRPr lang="es-ES_tradnl" sz="1900" b="1" dirty="0"/>
          </a:p>
        </p:txBody>
      </p:sp>
      <p:sp>
        <p:nvSpPr>
          <p:cNvPr id="9" name="Rectangle 4"/>
          <p:cNvSpPr>
            <a:spLocks noChangeArrowheads="1"/>
          </p:cNvSpPr>
          <p:nvPr/>
        </p:nvSpPr>
        <p:spPr bwMode="auto">
          <a:xfrm>
            <a:off x="6876007" y="819337"/>
            <a:ext cx="1774170" cy="1893829"/>
          </a:xfrm>
          <a:prstGeom prst="rect">
            <a:avLst/>
          </a:prstGeom>
          <a:noFill/>
          <a:ln w="9525">
            <a:solidFill>
              <a:srgbClr val="008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83426" tIns="41713" rIns="83426" bIns="41713"/>
          <a:lstStyle/>
          <a:p>
            <a:pPr marL="312242" indent="-312242" algn="ctr" defTabSz="833566">
              <a:spcBef>
                <a:spcPct val="20000"/>
              </a:spcBef>
              <a:buClr>
                <a:schemeClr val="accent1"/>
              </a:buClr>
              <a:buSzPct val="65000"/>
            </a:pPr>
            <a:r>
              <a:rPr lang="es-ES_tradnl" sz="1400" b="1" dirty="0"/>
              <a:t>Estado de </a:t>
            </a:r>
            <a:r>
              <a:rPr lang="es-ES_tradnl" sz="1400" b="1" dirty="0" smtClean="0"/>
              <a:t>costo de producción y ventas</a:t>
            </a:r>
            <a:endParaRPr lang="es-ES_tradnl" sz="1400" b="1" dirty="0"/>
          </a:p>
          <a:p>
            <a:pPr marL="312242" indent="-312242" defTabSz="833566">
              <a:spcBef>
                <a:spcPct val="20000"/>
              </a:spcBef>
              <a:buClr>
                <a:schemeClr val="accent1"/>
              </a:buClr>
              <a:buSzPct val="65000"/>
            </a:pPr>
            <a:endParaRPr lang="es-ES_tradnl" sz="1900" b="1" dirty="0"/>
          </a:p>
          <a:p>
            <a:pPr marL="312242" indent="-312242" defTabSz="833566">
              <a:spcBef>
                <a:spcPct val="20000"/>
              </a:spcBef>
              <a:buClr>
                <a:schemeClr val="accent1"/>
              </a:buClr>
              <a:buSzPct val="65000"/>
            </a:pPr>
            <a:endParaRPr lang="es-ES_tradnl" sz="1900" b="1" dirty="0"/>
          </a:p>
          <a:p>
            <a:pPr marL="312242" indent="-312242" defTabSz="833566">
              <a:spcBef>
                <a:spcPct val="20000"/>
              </a:spcBef>
              <a:buClr>
                <a:schemeClr val="accent1"/>
              </a:buClr>
              <a:buSzPct val="65000"/>
            </a:pPr>
            <a:r>
              <a:rPr lang="es-ES_tradnl" sz="1400" b="1" dirty="0" smtClean="0"/>
              <a:t>Costo de ventas $</a:t>
            </a:r>
            <a:endParaRPr lang="es-ES_tradnl" sz="1400" b="1" dirty="0"/>
          </a:p>
          <a:p>
            <a:pPr marL="312242" indent="-312242" defTabSz="833566">
              <a:spcBef>
                <a:spcPct val="20000"/>
              </a:spcBef>
              <a:buClr>
                <a:schemeClr val="accent1"/>
              </a:buClr>
              <a:buSzPct val="65000"/>
            </a:pPr>
            <a:endParaRPr lang="es-ES_tradnl" sz="1400" b="1" dirty="0"/>
          </a:p>
          <a:p>
            <a:pPr marL="312242" indent="-312242" defTabSz="833566">
              <a:spcBef>
                <a:spcPct val="20000"/>
              </a:spcBef>
              <a:buClr>
                <a:schemeClr val="accent1"/>
              </a:buClr>
              <a:buSzPct val="65000"/>
            </a:pPr>
            <a:endParaRPr lang="es-ES_tradnl" sz="1900" b="1" dirty="0"/>
          </a:p>
        </p:txBody>
      </p:sp>
      <p:sp>
        <p:nvSpPr>
          <p:cNvPr id="10" name="Rectangle 4"/>
          <p:cNvSpPr>
            <a:spLocks noChangeArrowheads="1"/>
          </p:cNvSpPr>
          <p:nvPr/>
        </p:nvSpPr>
        <p:spPr bwMode="auto">
          <a:xfrm>
            <a:off x="2555776" y="1158032"/>
            <a:ext cx="1656184" cy="2016224"/>
          </a:xfrm>
          <a:prstGeom prst="rect">
            <a:avLst/>
          </a:prstGeom>
          <a:noFill/>
          <a:ln w="9525">
            <a:solidFill>
              <a:srgbClr val="008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83426" tIns="41713" rIns="83426" bIns="41713"/>
          <a:lstStyle/>
          <a:p>
            <a:pPr marL="84138" indent="-84138" algn="ctr" defTabSz="833566">
              <a:spcBef>
                <a:spcPct val="20000"/>
              </a:spcBef>
              <a:buClr>
                <a:schemeClr val="accent1"/>
              </a:buClr>
              <a:buSzPct val="65000"/>
            </a:pPr>
            <a:r>
              <a:rPr lang="es-ES_tradnl" sz="1400" b="1" dirty="0"/>
              <a:t>Estado de </a:t>
            </a:r>
            <a:r>
              <a:rPr lang="es-ES_tradnl" sz="1400" b="1" dirty="0" smtClean="0"/>
              <a:t>cambios en la situación financiera</a:t>
            </a:r>
          </a:p>
          <a:p>
            <a:pPr marL="312242" indent="-312242" algn="ctr" defTabSz="833566">
              <a:spcBef>
                <a:spcPct val="20000"/>
              </a:spcBef>
              <a:buClr>
                <a:schemeClr val="accent1"/>
              </a:buClr>
              <a:buSzPct val="65000"/>
            </a:pPr>
            <a:endParaRPr lang="es-ES_tradnl" sz="1400" b="1" dirty="0" smtClean="0"/>
          </a:p>
          <a:p>
            <a:pPr defTabSz="833566">
              <a:spcBef>
                <a:spcPct val="20000"/>
              </a:spcBef>
              <a:buClr>
                <a:schemeClr val="accent1"/>
              </a:buClr>
              <a:buSzPct val="65000"/>
            </a:pPr>
            <a:r>
              <a:rPr lang="es-ES_tradnl" sz="1400" b="1" dirty="0" smtClean="0"/>
              <a:t>Efectivo al final del año $</a:t>
            </a:r>
            <a:endParaRPr lang="es-ES_tradnl" sz="1400" b="1" dirty="0"/>
          </a:p>
        </p:txBody>
      </p:sp>
      <p:sp>
        <p:nvSpPr>
          <p:cNvPr id="12" name="Rectangle 4"/>
          <p:cNvSpPr>
            <a:spLocks noChangeArrowheads="1"/>
          </p:cNvSpPr>
          <p:nvPr/>
        </p:nvSpPr>
        <p:spPr bwMode="auto">
          <a:xfrm>
            <a:off x="2653762" y="3689963"/>
            <a:ext cx="1558198" cy="1683253"/>
          </a:xfrm>
          <a:prstGeom prst="rect">
            <a:avLst/>
          </a:prstGeom>
          <a:noFill/>
          <a:ln w="9525">
            <a:solidFill>
              <a:srgbClr val="008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83426" tIns="41713" rIns="83426" bIns="41713"/>
          <a:lstStyle/>
          <a:p>
            <a:pPr algn="ctr" defTabSz="833566">
              <a:spcBef>
                <a:spcPct val="20000"/>
              </a:spcBef>
              <a:buClr>
                <a:schemeClr val="accent1"/>
              </a:buClr>
              <a:buSzPct val="65000"/>
            </a:pPr>
            <a:r>
              <a:rPr lang="es-ES_tradnl" sz="1400" b="1" dirty="0"/>
              <a:t>Estado de </a:t>
            </a:r>
            <a:r>
              <a:rPr lang="es-ES_tradnl" sz="1400" b="1" dirty="0" smtClean="0"/>
              <a:t>cambios en el capital contable</a:t>
            </a:r>
          </a:p>
          <a:p>
            <a:pPr marL="312242" indent="-312242" algn="ctr" defTabSz="833566">
              <a:spcBef>
                <a:spcPct val="20000"/>
              </a:spcBef>
              <a:buClr>
                <a:schemeClr val="accent1"/>
              </a:buClr>
              <a:buSzPct val="65000"/>
            </a:pPr>
            <a:endParaRPr lang="es-ES_tradnl" sz="1400" b="1" dirty="0"/>
          </a:p>
          <a:p>
            <a:pPr defTabSz="833566">
              <a:spcBef>
                <a:spcPct val="20000"/>
              </a:spcBef>
              <a:buClr>
                <a:schemeClr val="accent1"/>
              </a:buClr>
              <a:buSzPct val="65000"/>
            </a:pPr>
            <a:r>
              <a:rPr lang="es-ES_tradnl" sz="1400" b="1" dirty="0" smtClean="0"/>
              <a:t>Saldo utilidades retenidas        $</a:t>
            </a:r>
            <a:endParaRPr lang="es-ES_tradnl" sz="1400" b="1" dirty="0"/>
          </a:p>
        </p:txBody>
      </p:sp>
      <p:cxnSp>
        <p:nvCxnSpPr>
          <p:cNvPr id="16" name="15 Conector angular"/>
          <p:cNvCxnSpPr/>
          <p:nvPr/>
        </p:nvCxnSpPr>
        <p:spPr>
          <a:xfrm>
            <a:off x="6444967" y="2151419"/>
            <a:ext cx="575815" cy="421869"/>
          </a:xfrm>
          <a:prstGeom prst="bentConnector3">
            <a:avLst/>
          </a:prstGeom>
          <a:ln>
            <a:solidFill>
              <a:srgbClr val="00B0F0"/>
            </a:solidFill>
            <a:headEnd type="arrow"/>
            <a:tailEnd type="arrow"/>
          </a:ln>
        </p:spPr>
        <p:style>
          <a:lnRef idx="3">
            <a:schemeClr val="accent2"/>
          </a:lnRef>
          <a:fillRef idx="0">
            <a:schemeClr val="accent2"/>
          </a:fillRef>
          <a:effectRef idx="2">
            <a:schemeClr val="accent2"/>
          </a:effectRef>
          <a:fontRef idx="minor">
            <a:schemeClr val="tx1"/>
          </a:fontRef>
        </p:style>
      </p:cxnSp>
      <p:cxnSp>
        <p:nvCxnSpPr>
          <p:cNvPr id="20" name="19 Conector angular"/>
          <p:cNvCxnSpPr/>
          <p:nvPr/>
        </p:nvCxnSpPr>
        <p:spPr>
          <a:xfrm>
            <a:off x="1662892" y="3521999"/>
            <a:ext cx="1209022" cy="1194262"/>
          </a:xfrm>
          <a:prstGeom prst="bentConnector3">
            <a:avLst/>
          </a:prstGeom>
          <a:ln>
            <a:headEnd type="arrow"/>
            <a:tailEnd type="arrow"/>
          </a:ln>
        </p:spPr>
        <p:style>
          <a:lnRef idx="3">
            <a:schemeClr val="accent1"/>
          </a:lnRef>
          <a:fillRef idx="0">
            <a:schemeClr val="accent1"/>
          </a:fillRef>
          <a:effectRef idx="2">
            <a:schemeClr val="accent1"/>
          </a:effectRef>
          <a:fontRef idx="minor">
            <a:schemeClr val="tx1"/>
          </a:fontRef>
        </p:style>
      </p:cxnSp>
      <p:cxnSp>
        <p:nvCxnSpPr>
          <p:cNvPr id="29" name="28 Conector angular"/>
          <p:cNvCxnSpPr/>
          <p:nvPr/>
        </p:nvCxnSpPr>
        <p:spPr>
          <a:xfrm>
            <a:off x="1460010" y="1927690"/>
            <a:ext cx="1193752" cy="785476"/>
          </a:xfrm>
          <a:prstGeom prst="bentConnector3">
            <a:avLst>
              <a:gd name="adj1" fmla="val 50000"/>
            </a:avLst>
          </a:prstGeom>
          <a:ln>
            <a:solidFill>
              <a:srgbClr val="00B050"/>
            </a:solidFill>
            <a:headEnd type="arrow"/>
            <a:tailEnd type="arrow"/>
          </a:ln>
        </p:spPr>
        <p:style>
          <a:lnRef idx="3">
            <a:schemeClr val="accent1"/>
          </a:lnRef>
          <a:fillRef idx="0">
            <a:schemeClr val="accent1"/>
          </a:fillRef>
          <a:effectRef idx="2">
            <a:schemeClr val="accent1"/>
          </a:effectRef>
          <a:fontRef idx="minor">
            <a:schemeClr val="tx1"/>
          </a:fontRef>
        </p:style>
      </p:cxnSp>
      <p:cxnSp>
        <p:nvCxnSpPr>
          <p:cNvPr id="26" name="25 Conector curvado"/>
          <p:cNvCxnSpPr/>
          <p:nvPr/>
        </p:nvCxnSpPr>
        <p:spPr>
          <a:xfrm flipV="1">
            <a:off x="1763688" y="3284984"/>
            <a:ext cx="2880320" cy="834146"/>
          </a:xfrm>
          <a:prstGeom prst="curvedConnector3">
            <a:avLst>
              <a:gd name="adj1" fmla="val 28248"/>
            </a:avLst>
          </a:prstGeom>
          <a:ln>
            <a:headEnd type="arrow"/>
            <a:tailEnd type="arrow"/>
          </a:ln>
        </p:spPr>
        <p:style>
          <a:lnRef idx="3">
            <a:schemeClr val="dk1"/>
          </a:lnRef>
          <a:fillRef idx="0">
            <a:schemeClr val="dk1"/>
          </a:fillRef>
          <a:effectRef idx="2">
            <a:schemeClr val="dk1"/>
          </a:effectRef>
          <a:fontRef idx="minor">
            <a:schemeClr val="tx1"/>
          </a:fontRef>
        </p:style>
      </p:cxnSp>
      <p:cxnSp>
        <p:nvCxnSpPr>
          <p:cNvPr id="30" name="29 Conector recto de flecha"/>
          <p:cNvCxnSpPr/>
          <p:nvPr/>
        </p:nvCxnSpPr>
        <p:spPr>
          <a:xfrm flipH="1" flipV="1">
            <a:off x="1763689" y="4509120"/>
            <a:ext cx="576063" cy="21602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13976484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523889" y="477959"/>
            <a:ext cx="8096221" cy="5902081"/>
          </a:xfrm>
          <a:prstGeom prst="rect">
            <a:avLst/>
          </a:prstGeom>
        </p:spPr>
      </p:pic>
      <p:sp>
        <p:nvSpPr>
          <p:cNvPr id="2" name="CuadroTexto 1"/>
          <p:cNvSpPr txBox="1"/>
          <p:nvPr/>
        </p:nvSpPr>
        <p:spPr>
          <a:xfrm>
            <a:off x="467544" y="116632"/>
            <a:ext cx="8064896" cy="400110"/>
          </a:xfrm>
          <a:prstGeom prst="rect">
            <a:avLst/>
          </a:prstGeom>
          <a:noFill/>
        </p:spPr>
        <p:txBody>
          <a:bodyPr wrap="square" rtlCol="0">
            <a:spAutoFit/>
          </a:bodyPr>
          <a:lstStyle/>
          <a:p>
            <a:r>
              <a:rPr lang="es-ES" sz="2000" b="1" dirty="0">
                <a:solidFill>
                  <a:schemeClr val="accent1"/>
                </a:solidFill>
                <a:latin typeface="+mj-lt"/>
                <a:ea typeface="+mj-ea"/>
                <a:cs typeface="+mj-cs"/>
              </a:rPr>
              <a:t>Ejemplo Estado de situación financiera</a:t>
            </a:r>
          </a:p>
        </p:txBody>
      </p:sp>
    </p:spTree>
    <p:extLst>
      <p:ext uri="{BB962C8B-B14F-4D97-AF65-F5344CB8AC3E}">
        <p14:creationId xmlns:p14="http://schemas.microsoft.com/office/powerpoint/2010/main" val="399324984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843649" y="878639"/>
            <a:ext cx="5456701" cy="5100721"/>
          </a:xfrm>
          <a:prstGeom prst="rect">
            <a:avLst/>
          </a:prstGeom>
        </p:spPr>
      </p:pic>
      <p:sp>
        <p:nvSpPr>
          <p:cNvPr id="3" name="CuadroTexto 2"/>
          <p:cNvSpPr txBox="1"/>
          <p:nvPr/>
        </p:nvSpPr>
        <p:spPr>
          <a:xfrm>
            <a:off x="467544" y="116632"/>
            <a:ext cx="8064896" cy="400110"/>
          </a:xfrm>
          <a:prstGeom prst="rect">
            <a:avLst/>
          </a:prstGeom>
          <a:noFill/>
        </p:spPr>
        <p:txBody>
          <a:bodyPr wrap="square" rtlCol="0">
            <a:spAutoFit/>
          </a:bodyPr>
          <a:lstStyle/>
          <a:p>
            <a:r>
              <a:rPr lang="es-ES" sz="2000" b="1" dirty="0">
                <a:solidFill>
                  <a:schemeClr val="accent1"/>
                </a:solidFill>
                <a:latin typeface="+mj-lt"/>
                <a:ea typeface="+mj-ea"/>
                <a:cs typeface="+mj-cs"/>
              </a:rPr>
              <a:t>Ejemplo Estado de </a:t>
            </a:r>
            <a:r>
              <a:rPr lang="es-ES" sz="2000" b="1" dirty="0" smtClean="0">
                <a:solidFill>
                  <a:schemeClr val="accent1"/>
                </a:solidFill>
                <a:latin typeface="+mj-lt"/>
                <a:ea typeface="+mj-ea"/>
                <a:cs typeface="+mj-cs"/>
              </a:rPr>
              <a:t>resultados</a:t>
            </a:r>
            <a:endParaRPr lang="es-ES" sz="2000" b="1" dirty="0">
              <a:solidFill>
                <a:schemeClr val="accent1"/>
              </a:solidFill>
              <a:latin typeface="+mj-lt"/>
              <a:ea typeface="+mj-ea"/>
              <a:cs typeface="+mj-cs"/>
            </a:endParaRPr>
          </a:p>
        </p:txBody>
      </p:sp>
    </p:spTree>
    <p:extLst>
      <p:ext uri="{BB962C8B-B14F-4D97-AF65-F5344CB8AC3E}">
        <p14:creationId xmlns:p14="http://schemas.microsoft.com/office/powerpoint/2010/main" val="15169247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835696" y="687119"/>
            <a:ext cx="5456701" cy="6169201"/>
          </a:xfrm>
          <a:prstGeom prst="rect">
            <a:avLst/>
          </a:prstGeom>
        </p:spPr>
      </p:pic>
      <p:sp>
        <p:nvSpPr>
          <p:cNvPr id="3" name="CuadroTexto 2"/>
          <p:cNvSpPr txBox="1"/>
          <p:nvPr/>
        </p:nvSpPr>
        <p:spPr>
          <a:xfrm>
            <a:off x="467544" y="116632"/>
            <a:ext cx="8064896" cy="400110"/>
          </a:xfrm>
          <a:prstGeom prst="rect">
            <a:avLst/>
          </a:prstGeom>
          <a:noFill/>
        </p:spPr>
        <p:txBody>
          <a:bodyPr wrap="square" rtlCol="0">
            <a:spAutoFit/>
          </a:bodyPr>
          <a:lstStyle/>
          <a:p>
            <a:r>
              <a:rPr lang="es-ES" sz="2000" b="1" dirty="0">
                <a:solidFill>
                  <a:schemeClr val="accent1"/>
                </a:solidFill>
                <a:latin typeface="+mj-lt"/>
                <a:ea typeface="+mj-ea"/>
                <a:cs typeface="+mj-cs"/>
              </a:rPr>
              <a:t>Ejemplo Estado de </a:t>
            </a:r>
            <a:r>
              <a:rPr lang="es-ES" sz="2000" b="1" dirty="0" smtClean="0">
                <a:solidFill>
                  <a:schemeClr val="accent1"/>
                </a:solidFill>
                <a:latin typeface="+mj-lt"/>
                <a:ea typeface="+mj-ea"/>
                <a:cs typeface="+mj-cs"/>
              </a:rPr>
              <a:t>costo de producción y ventas</a:t>
            </a:r>
            <a:endParaRPr lang="es-ES" sz="2000" b="1" dirty="0">
              <a:solidFill>
                <a:schemeClr val="accent1"/>
              </a:solidFill>
              <a:latin typeface="+mj-lt"/>
              <a:ea typeface="+mj-ea"/>
              <a:cs typeface="+mj-cs"/>
            </a:endParaRPr>
          </a:p>
        </p:txBody>
      </p:sp>
    </p:spTree>
    <p:extLst>
      <p:ext uri="{BB962C8B-B14F-4D97-AF65-F5344CB8AC3E}">
        <p14:creationId xmlns:p14="http://schemas.microsoft.com/office/powerpoint/2010/main" val="299284974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2046689" y="1844824"/>
            <a:ext cx="5765671" cy="2665376"/>
          </a:xfrm>
          <a:prstGeom prst="rect">
            <a:avLst/>
          </a:prstGeom>
        </p:spPr>
      </p:pic>
      <p:sp>
        <p:nvSpPr>
          <p:cNvPr id="3" name="CuadroTexto 2"/>
          <p:cNvSpPr txBox="1"/>
          <p:nvPr/>
        </p:nvSpPr>
        <p:spPr>
          <a:xfrm>
            <a:off x="611560" y="476672"/>
            <a:ext cx="8064896" cy="400110"/>
          </a:xfrm>
          <a:prstGeom prst="rect">
            <a:avLst/>
          </a:prstGeom>
          <a:noFill/>
        </p:spPr>
        <p:txBody>
          <a:bodyPr wrap="square" rtlCol="0">
            <a:spAutoFit/>
          </a:bodyPr>
          <a:lstStyle/>
          <a:p>
            <a:r>
              <a:rPr lang="es-ES" sz="2000" b="1" dirty="0">
                <a:solidFill>
                  <a:schemeClr val="accent1"/>
                </a:solidFill>
                <a:latin typeface="+mj-lt"/>
                <a:ea typeface="+mj-ea"/>
                <a:cs typeface="+mj-cs"/>
              </a:rPr>
              <a:t>Ejemplo Estado </a:t>
            </a:r>
            <a:r>
              <a:rPr lang="es-ES" sz="2000" b="1" dirty="0" smtClean="0">
                <a:solidFill>
                  <a:schemeClr val="accent1"/>
                </a:solidFill>
                <a:latin typeface="+mj-lt"/>
                <a:ea typeface="+mj-ea"/>
                <a:cs typeface="+mj-cs"/>
              </a:rPr>
              <a:t>de cambios en las utilidades</a:t>
            </a:r>
            <a:endParaRPr lang="es-ES" sz="2000" b="1" dirty="0">
              <a:solidFill>
                <a:schemeClr val="accent1"/>
              </a:solidFill>
              <a:latin typeface="+mj-lt"/>
              <a:ea typeface="+mj-ea"/>
              <a:cs typeface="+mj-cs"/>
            </a:endParaRPr>
          </a:p>
        </p:txBody>
      </p:sp>
    </p:spTree>
    <p:extLst>
      <p:ext uri="{BB962C8B-B14F-4D97-AF65-F5344CB8AC3E}">
        <p14:creationId xmlns:p14="http://schemas.microsoft.com/office/powerpoint/2010/main" val="315564419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467544" y="2564904"/>
            <a:ext cx="3419872" cy="1362075"/>
          </a:xfrm>
        </p:spPr>
        <p:txBody>
          <a:bodyPr/>
          <a:lstStyle/>
          <a:p>
            <a:pPr algn="l" fontAlgn="base">
              <a:spcBef>
                <a:spcPct val="50000"/>
              </a:spcBef>
              <a:spcAft>
                <a:spcPct val="0"/>
              </a:spcAft>
            </a:pPr>
            <a:r>
              <a:rPr lang="es-MX" sz="3000" b="1" dirty="0" smtClean="0"/>
              <a:t> </a:t>
            </a:r>
            <a:br>
              <a:rPr lang="es-MX" sz="3000" b="1" dirty="0" smtClean="0"/>
            </a:br>
            <a:r>
              <a:rPr lang="es-MX" sz="3000" b="1" dirty="0" smtClean="0"/>
              <a:t>Análisis de estados financieros</a:t>
            </a:r>
            <a:endParaRPr lang="es-MX" sz="3000" b="1" dirty="0"/>
          </a:p>
        </p:txBody>
      </p:sp>
      <p:pic>
        <p:nvPicPr>
          <p:cNvPr id="3" name="Imagen 2"/>
          <p:cNvPicPr>
            <a:picLocks noChangeAspect="1"/>
          </p:cNvPicPr>
          <p:nvPr/>
        </p:nvPicPr>
        <p:blipFill>
          <a:blip r:embed="rId2"/>
          <a:stretch>
            <a:fillRect/>
          </a:stretch>
        </p:blipFill>
        <p:spPr>
          <a:xfrm>
            <a:off x="4295860" y="1412776"/>
            <a:ext cx="4820072" cy="3791624"/>
          </a:xfrm>
          <a:prstGeom prst="rect">
            <a:avLst/>
          </a:prstGeom>
        </p:spPr>
      </p:pic>
      <p:pic>
        <p:nvPicPr>
          <p:cNvPr id="6" name="Imagen 5"/>
          <p:cNvPicPr>
            <a:picLocks noChangeAspect="1"/>
          </p:cNvPicPr>
          <p:nvPr/>
        </p:nvPicPr>
        <p:blipFill>
          <a:blip r:embed="rId3"/>
          <a:stretch>
            <a:fillRect/>
          </a:stretch>
        </p:blipFill>
        <p:spPr>
          <a:xfrm>
            <a:off x="-3427" y="5204400"/>
            <a:ext cx="9147428" cy="1653600"/>
          </a:xfrm>
          <a:prstGeom prst="rect">
            <a:avLst/>
          </a:prstGeom>
        </p:spPr>
      </p:pic>
      <p:sp>
        <p:nvSpPr>
          <p:cNvPr id="2" name="Rectángulo 1"/>
          <p:cNvSpPr/>
          <p:nvPr/>
        </p:nvSpPr>
        <p:spPr>
          <a:xfrm>
            <a:off x="467544" y="692696"/>
            <a:ext cx="2037449" cy="553998"/>
          </a:xfrm>
          <a:prstGeom prst="rect">
            <a:avLst/>
          </a:prstGeom>
        </p:spPr>
        <p:txBody>
          <a:bodyPr wrap="none">
            <a:spAutoFit/>
          </a:bodyPr>
          <a:lstStyle/>
          <a:p>
            <a:r>
              <a:rPr lang="es-MX" sz="3000" b="1" dirty="0">
                <a:solidFill>
                  <a:srgbClr val="2C7C9F"/>
                </a:solidFill>
                <a:latin typeface="News Gothic MT"/>
                <a:ea typeface="+mj-ea"/>
                <a:cs typeface="+mj-cs"/>
              </a:rPr>
              <a:t>Unidad III </a:t>
            </a:r>
            <a:endParaRPr lang="es-ES" dirty="0"/>
          </a:p>
        </p:txBody>
      </p:sp>
    </p:spTree>
    <p:extLst>
      <p:ext uri="{BB962C8B-B14F-4D97-AF65-F5344CB8AC3E}">
        <p14:creationId xmlns:p14="http://schemas.microsoft.com/office/powerpoint/2010/main" val="27590528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uadroTexto 10"/>
          <p:cNvSpPr txBox="1"/>
          <p:nvPr/>
        </p:nvSpPr>
        <p:spPr>
          <a:xfrm>
            <a:off x="683568" y="188640"/>
            <a:ext cx="7848872" cy="6555641"/>
          </a:xfrm>
          <a:prstGeom prst="rect">
            <a:avLst/>
          </a:prstGeom>
          <a:noFill/>
        </p:spPr>
        <p:txBody>
          <a:bodyPr wrap="square" rtlCol="0">
            <a:spAutoFit/>
          </a:bodyPr>
          <a:lstStyle/>
          <a:p>
            <a:pPr algn="just"/>
            <a:r>
              <a:rPr lang="es-ES_tradnl" sz="1500" dirty="0">
                <a:latin typeface="Arial" panose="020B0604020202020204" pitchFamily="34" charset="0"/>
                <a:ea typeface="Times New Roman" panose="02020603050405020304" pitchFamily="18" charset="0"/>
                <a:cs typeface="Arial" panose="020B0604020202020204" pitchFamily="34" charset="0"/>
              </a:rPr>
              <a:t>La estructura del trabajo sigue el orden establecido en el contenido del programa de </a:t>
            </a:r>
            <a:r>
              <a:rPr lang="es-ES_tradnl" sz="1500" dirty="0" smtClean="0">
                <a:latin typeface="Arial" panose="020B0604020202020204" pitchFamily="34" charset="0"/>
                <a:ea typeface="Times New Roman" panose="02020603050405020304" pitchFamily="18" charset="0"/>
                <a:cs typeface="Arial" panose="020B0604020202020204" pitchFamily="34" charset="0"/>
              </a:rPr>
              <a:t>estudios y se presenta en dos partes: Parte 1 Administración financiera, su valuación y análisis; Parte 2 Administración financiera y planeación.</a:t>
            </a:r>
          </a:p>
          <a:p>
            <a:pPr algn="just"/>
            <a:endParaRPr lang="es-ES_tradnl" sz="1500" dirty="0">
              <a:latin typeface="Arial" panose="020B0604020202020204" pitchFamily="34" charset="0"/>
              <a:ea typeface="Times New Roman" panose="02020603050405020304" pitchFamily="18" charset="0"/>
              <a:cs typeface="Arial" panose="020B0604020202020204" pitchFamily="34" charset="0"/>
            </a:endParaRPr>
          </a:p>
          <a:p>
            <a:pPr algn="just"/>
            <a:r>
              <a:rPr lang="es-ES_tradnl" sz="1500" dirty="0" smtClean="0">
                <a:latin typeface="Arial" panose="020B0604020202020204" pitchFamily="34" charset="0"/>
                <a:ea typeface="Times New Roman" panose="02020603050405020304" pitchFamily="18" charset="0"/>
                <a:cs typeface="Arial" panose="020B0604020202020204" pitchFamily="34" charset="0"/>
              </a:rPr>
              <a:t>unidad </a:t>
            </a:r>
            <a:r>
              <a:rPr lang="es-ES_tradnl" sz="1500" dirty="0">
                <a:latin typeface="Arial" panose="020B0604020202020204" pitchFamily="34" charset="0"/>
                <a:ea typeface="Times New Roman" panose="02020603050405020304" pitchFamily="18" charset="0"/>
                <a:cs typeface="Arial" panose="020B0604020202020204" pitchFamily="34" charset="0"/>
              </a:rPr>
              <a:t>I</a:t>
            </a:r>
            <a:r>
              <a:rPr lang="es-MX" sz="1500" dirty="0"/>
              <a:t> Administración financiera, </a:t>
            </a:r>
            <a:r>
              <a:rPr lang="es-ES_tradnl" sz="1500" dirty="0">
                <a:latin typeface="Arial" panose="020B0604020202020204" pitchFamily="34" charset="0"/>
                <a:ea typeface="Times New Roman" panose="02020603050405020304" pitchFamily="18" charset="0"/>
                <a:cs typeface="Arial" panose="020B0604020202020204" pitchFamily="34" charset="0"/>
              </a:rPr>
              <a:t>describe y ubica </a:t>
            </a:r>
            <a:r>
              <a:rPr lang="es-ES_tradnl" sz="1500" dirty="0" smtClean="0">
                <a:latin typeface="Arial" panose="020B0604020202020204" pitchFamily="34" charset="0"/>
                <a:ea typeface="Times New Roman" panose="02020603050405020304" pitchFamily="18" charset="0"/>
                <a:cs typeface="Arial" panose="020B0604020202020204" pitchFamily="34" charset="0"/>
              </a:rPr>
              <a:t>las </a:t>
            </a:r>
            <a:r>
              <a:rPr lang="es-ES_tradnl" sz="1500" dirty="0">
                <a:latin typeface="Arial" panose="020B0604020202020204" pitchFamily="34" charset="0"/>
                <a:ea typeface="Times New Roman" panose="02020603050405020304" pitchFamily="18" charset="0"/>
                <a:cs typeface="Arial" panose="020B0604020202020204" pitchFamily="34" charset="0"/>
              </a:rPr>
              <a:t>funciones y responsabilidades principales inherentes al </a:t>
            </a:r>
            <a:r>
              <a:rPr lang="es-ES_tradnl" sz="1500" dirty="0" smtClean="0">
                <a:latin typeface="Arial" panose="020B0604020202020204" pitchFamily="34" charset="0"/>
                <a:ea typeface="Times New Roman" panose="02020603050405020304" pitchFamily="18" charset="0"/>
                <a:cs typeface="Arial" panose="020B0604020202020204" pitchFamily="34" charset="0"/>
              </a:rPr>
              <a:t>área.</a:t>
            </a:r>
          </a:p>
          <a:p>
            <a:pPr algn="just"/>
            <a:endParaRPr lang="es-ES_tradnl" sz="1500" dirty="0" smtClean="0">
              <a:latin typeface="Arial" panose="020B0604020202020204" pitchFamily="34" charset="0"/>
              <a:ea typeface="Times New Roman" panose="02020603050405020304" pitchFamily="18" charset="0"/>
              <a:cs typeface="Arial" panose="020B0604020202020204" pitchFamily="34" charset="0"/>
            </a:endParaRPr>
          </a:p>
          <a:p>
            <a:pPr algn="just"/>
            <a:r>
              <a:rPr lang="es-ES_tradnl" sz="1500" dirty="0" smtClean="0">
                <a:latin typeface="Arial" panose="020B0604020202020204" pitchFamily="34" charset="0"/>
                <a:ea typeface="Times New Roman" panose="02020603050405020304" pitchFamily="18" charset="0"/>
                <a:cs typeface="Arial" panose="020B0604020202020204" pitchFamily="34" charset="0"/>
              </a:rPr>
              <a:t>La </a:t>
            </a:r>
            <a:r>
              <a:rPr lang="es-ES_tradnl" sz="1500" dirty="0">
                <a:latin typeface="Arial" panose="020B0604020202020204" pitchFamily="34" charset="0"/>
                <a:ea typeface="Times New Roman" panose="02020603050405020304" pitchFamily="18" charset="0"/>
                <a:cs typeface="Arial" panose="020B0604020202020204" pitchFamily="34" charset="0"/>
              </a:rPr>
              <a:t>unidad II</a:t>
            </a:r>
            <a:r>
              <a:rPr lang="es-MX" sz="1500" dirty="0"/>
              <a:t> Valuación de la administración </a:t>
            </a:r>
            <a:r>
              <a:rPr lang="es-MX" sz="1500" dirty="0" smtClean="0"/>
              <a:t>financiera; </a:t>
            </a:r>
            <a:r>
              <a:rPr lang="es-ES_tradnl" sz="1500" dirty="0"/>
              <a:t>aporta las herramientas necesarias para la debida interpretación de la información financiera.</a:t>
            </a:r>
            <a:r>
              <a:rPr lang="es-ES_tradnl" sz="1500" dirty="0">
                <a:latin typeface="Arial" panose="020B0604020202020204" pitchFamily="34" charset="0"/>
                <a:ea typeface="Times New Roman" panose="02020603050405020304" pitchFamily="18" charset="0"/>
                <a:cs typeface="Arial" panose="020B0604020202020204" pitchFamily="34" charset="0"/>
              </a:rPr>
              <a:t> </a:t>
            </a:r>
          </a:p>
          <a:p>
            <a:pPr algn="just"/>
            <a:endParaRPr lang="es-ES_tradnl" sz="1500" dirty="0">
              <a:latin typeface="Arial" panose="020B0604020202020204" pitchFamily="34" charset="0"/>
              <a:ea typeface="Times New Roman" panose="02020603050405020304" pitchFamily="18" charset="0"/>
              <a:cs typeface="Arial" panose="020B0604020202020204" pitchFamily="34" charset="0"/>
            </a:endParaRPr>
          </a:p>
          <a:p>
            <a:pPr algn="just"/>
            <a:r>
              <a:rPr lang="es-MX" sz="1500" dirty="0"/>
              <a:t>Unidad III. Análisis de estados </a:t>
            </a:r>
            <a:r>
              <a:rPr lang="es-MX" sz="1500" dirty="0" smtClean="0"/>
              <a:t>financieros; </a:t>
            </a:r>
            <a:r>
              <a:rPr lang="es-MX" sz="1500" dirty="0"/>
              <a:t>se</a:t>
            </a:r>
            <a:r>
              <a:rPr lang="es-ES_tradnl" sz="1500" dirty="0">
                <a:latin typeface="Arial" panose="020B0604020202020204" pitchFamily="34" charset="0"/>
                <a:ea typeface="Times New Roman" panose="02020603050405020304" pitchFamily="18" charset="0"/>
                <a:cs typeface="Arial" panose="020B0604020202020204" pitchFamily="34" charset="0"/>
              </a:rPr>
              <a:t> describen y ejemplifican los principales métodos de análisis financiero que apoyan la toma de decisiones en las </a:t>
            </a:r>
            <a:r>
              <a:rPr lang="es-ES_tradnl" sz="1500" dirty="0" smtClean="0">
                <a:latin typeface="Arial" panose="020B0604020202020204" pitchFamily="34" charset="0"/>
                <a:ea typeface="Times New Roman" panose="02020603050405020304" pitchFamily="18" charset="0"/>
                <a:cs typeface="Arial" panose="020B0604020202020204" pitchFamily="34" charset="0"/>
              </a:rPr>
              <a:t>organizaciones.</a:t>
            </a:r>
          </a:p>
          <a:p>
            <a:pPr algn="just"/>
            <a:r>
              <a:rPr lang="es-ES_tradnl" sz="1500" dirty="0" smtClean="0">
                <a:latin typeface="Arial" panose="020B0604020202020204" pitchFamily="34" charset="0"/>
                <a:ea typeface="Times New Roman" panose="02020603050405020304" pitchFamily="18" charset="0"/>
                <a:cs typeface="Arial" panose="020B0604020202020204" pitchFamily="34" charset="0"/>
              </a:rPr>
              <a:t> </a:t>
            </a:r>
            <a:endParaRPr lang="es-MX" sz="1500" dirty="0"/>
          </a:p>
          <a:p>
            <a:pPr algn="just"/>
            <a:r>
              <a:rPr lang="es-MX" sz="1500" dirty="0"/>
              <a:t>Unidad IV. Administración de capital de </a:t>
            </a:r>
            <a:r>
              <a:rPr lang="es-MX" sz="1500" dirty="0" smtClean="0"/>
              <a:t>trabajo; se </a:t>
            </a:r>
            <a:r>
              <a:rPr lang="es-ES_tradnl" sz="1500" dirty="0" smtClean="0">
                <a:latin typeface="Arial" panose="020B0604020202020204" pitchFamily="34" charset="0"/>
                <a:ea typeface="Times New Roman" panose="02020603050405020304" pitchFamily="18" charset="0"/>
                <a:cs typeface="Arial" panose="020B0604020202020204" pitchFamily="34" charset="0"/>
              </a:rPr>
              <a:t>describen </a:t>
            </a:r>
            <a:r>
              <a:rPr lang="es-ES_tradnl" sz="1500" dirty="0">
                <a:latin typeface="Arial" panose="020B0604020202020204" pitchFamily="34" charset="0"/>
                <a:ea typeface="Times New Roman" panose="02020603050405020304" pitchFamily="18" charset="0"/>
                <a:cs typeface="Arial" panose="020B0604020202020204" pitchFamily="34" charset="0"/>
              </a:rPr>
              <a:t>conceptos, políticas y técnicas que permiten al administrador financiero </a:t>
            </a:r>
            <a:r>
              <a:rPr lang="es-ES_tradnl" sz="1500" dirty="0" smtClean="0">
                <a:latin typeface="Arial" panose="020B0604020202020204" pitchFamily="34" charset="0"/>
                <a:ea typeface="Times New Roman" panose="02020603050405020304" pitchFamily="18" charset="0"/>
                <a:cs typeface="Arial" panose="020B0604020202020204" pitchFamily="34" charset="0"/>
              </a:rPr>
              <a:t>manejar adecuadamente el </a:t>
            </a:r>
            <a:r>
              <a:rPr lang="es-ES_tradnl" sz="1500" dirty="0">
                <a:latin typeface="Arial" panose="020B0604020202020204" pitchFamily="34" charset="0"/>
                <a:ea typeface="Times New Roman" panose="02020603050405020304" pitchFamily="18" charset="0"/>
                <a:cs typeface="Arial" panose="020B0604020202020204" pitchFamily="34" charset="0"/>
              </a:rPr>
              <a:t>efectivo, las cuentas por cobrar y por pagar, así como los inventarios.</a:t>
            </a:r>
            <a:endParaRPr lang="es-MX" sz="1500" dirty="0">
              <a:latin typeface="Arial" panose="020B0604020202020204" pitchFamily="34" charset="0"/>
              <a:ea typeface="Times New Roman" panose="02020603050405020304" pitchFamily="18" charset="0"/>
              <a:cs typeface="Times New Roman" panose="02020603050405020304" pitchFamily="18" charset="0"/>
            </a:endParaRPr>
          </a:p>
          <a:p>
            <a:pPr algn="just"/>
            <a:endParaRPr lang="es-MX" sz="1500" dirty="0"/>
          </a:p>
          <a:p>
            <a:pPr algn="just"/>
            <a:r>
              <a:rPr lang="es-MX" sz="1500" dirty="0"/>
              <a:t>V. Decisiones de </a:t>
            </a:r>
            <a:r>
              <a:rPr lang="es-MX" sz="1500" dirty="0" smtClean="0"/>
              <a:t>inversión; </a:t>
            </a:r>
            <a:r>
              <a:rPr lang="es-ES_tradnl" sz="1500" dirty="0">
                <a:latin typeface="Arial" panose="020B0604020202020204" pitchFamily="34" charset="0"/>
                <a:ea typeface="Times New Roman" panose="02020603050405020304" pitchFamily="18" charset="0"/>
                <a:cs typeface="Arial" panose="020B0604020202020204" pitchFamily="34" charset="0"/>
              </a:rPr>
              <a:t>retoma la información presentada en las unidades anteriores y en función de ella realiza la cuantificación de los objetivos de la organización, diseña las estrategias </a:t>
            </a:r>
            <a:r>
              <a:rPr lang="es-ES_tradnl" sz="1500" dirty="0" smtClean="0">
                <a:latin typeface="Arial" panose="020B0604020202020204" pitchFamily="34" charset="0"/>
                <a:ea typeface="Times New Roman" panose="02020603050405020304" pitchFamily="18" charset="0"/>
                <a:cs typeface="Arial" panose="020B0604020202020204" pitchFamily="34" charset="0"/>
              </a:rPr>
              <a:t>de inversión a </a:t>
            </a:r>
            <a:r>
              <a:rPr lang="es-ES_tradnl" sz="1500" dirty="0">
                <a:latin typeface="Arial" panose="020B0604020202020204" pitchFamily="34" charset="0"/>
                <a:ea typeface="Times New Roman" panose="02020603050405020304" pitchFamily="18" charset="0"/>
                <a:cs typeface="Arial" panose="020B0604020202020204" pitchFamily="34" charset="0"/>
              </a:rPr>
              <a:t>través de la presentación de los estados financieros </a:t>
            </a:r>
            <a:r>
              <a:rPr lang="es-ES_tradnl" sz="1500" dirty="0" smtClean="0">
                <a:latin typeface="Arial" panose="020B0604020202020204" pitchFamily="34" charset="0"/>
                <a:ea typeface="Times New Roman" panose="02020603050405020304" pitchFamily="18" charset="0"/>
                <a:cs typeface="Arial" panose="020B0604020202020204" pitchFamily="34" charset="0"/>
              </a:rPr>
              <a:t>proyectados en diferentes ambientes financieros.</a:t>
            </a:r>
          </a:p>
          <a:p>
            <a:pPr algn="just"/>
            <a:endParaRPr lang="es-ES_tradnl" sz="1500" dirty="0" smtClean="0">
              <a:latin typeface="Arial" panose="020B0604020202020204" pitchFamily="34" charset="0"/>
              <a:ea typeface="Times New Roman" panose="02020603050405020304" pitchFamily="18" charset="0"/>
              <a:cs typeface="Arial" panose="020B0604020202020204" pitchFamily="34" charset="0"/>
            </a:endParaRPr>
          </a:p>
          <a:p>
            <a:pPr algn="just"/>
            <a:r>
              <a:rPr lang="es-MX" sz="1500" dirty="0" smtClean="0"/>
              <a:t>VI</a:t>
            </a:r>
            <a:r>
              <a:rPr lang="es-MX" sz="1500" dirty="0"/>
              <a:t>. Costo de capital y políticas de </a:t>
            </a:r>
            <a:r>
              <a:rPr lang="es-MX" sz="1500" dirty="0" smtClean="0"/>
              <a:t>dividendo; </a:t>
            </a:r>
            <a:r>
              <a:rPr lang="es-MX" sz="1500" dirty="0"/>
              <a:t>presenta técnicas para la determinación del costo de capital, así como aspectos relevantes que intervienen en las decisiones sobre reparto de dividendos y los beneficios que </a:t>
            </a:r>
            <a:r>
              <a:rPr lang="es-MX" sz="1500" dirty="0" smtClean="0"/>
              <a:t>trae </a:t>
            </a:r>
            <a:r>
              <a:rPr lang="es-MX" sz="1500" dirty="0"/>
              <a:t>la capitalización de los mismos. </a:t>
            </a:r>
          </a:p>
          <a:p>
            <a:pPr algn="just">
              <a:spcAft>
                <a:spcPts val="0"/>
              </a:spcAft>
            </a:pPr>
            <a:endParaRPr lang="es-ES_tradnl" sz="1500"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r>
              <a:rPr lang="es-ES_tradnl" sz="1500" dirty="0">
                <a:latin typeface="Arial" panose="020B0604020202020204" pitchFamily="34" charset="0"/>
                <a:ea typeface="Times New Roman" panose="02020603050405020304" pitchFamily="18" charset="0"/>
                <a:cs typeface="Arial" panose="020B0604020202020204" pitchFamily="34" charset="0"/>
              </a:rPr>
              <a:t>Finalmente se presentan algunas referencias que el lector puede consultar para complementar su aprendizaje</a:t>
            </a:r>
            <a:endParaRPr lang="es-MX" sz="1500" dirty="0"/>
          </a:p>
        </p:txBody>
      </p:sp>
    </p:spTree>
    <p:extLst>
      <p:ext uri="{BB962C8B-B14F-4D97-AF65-F5344CB8AC3E}">
        <p14:creationId xmlns:p14="http://schemas.microsoft.com/office/powerpoint/2010/main" val="23495499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13 Título"/>
          <p:cNvSpPr>
            <a:spLocks noGrp="1"/>
          </p:cNvSpPr>
          <p:nvPr>
            <p:ph type="title"/>
          </p:nvPr>
        </p:nvSpPr>
        <p:spPr>
          <a:xfrm>
            <a:off x="714348" y="571480"/>
            <a:ext cx="7772400" cy="1071570"/>
          </a:xfrm>
        </p:spPr>
        <p:txBody>
          <a:bodyPr/>
          <a:lstStyle/>
          <a:p>
            <a:pPr lvl="1"/>
            <a:r>
              <a:rPr lang="es-MX" sz="2400" b="1" dirty="0" smtClean="0">
                <a:solidFill>
                  <a:schemeClr val="tx1"/>
                </a:solidFill>
              </a:rPr>
              <a:t/>
            </a:r>
            <a:br>
              <a:rPr lang="es-MX" sz="2400" b="1" dirty="0" smtClean="0">
                <a:solidFill>
                  <a:schemeClr val="tx1"/>
                </a:solidFill>
              </a:rPr>
            </a:br>
            <a:endParaRPr lang="es-MX" dirty="0"/>
          </a:p>
        </p:txBody>
      </p:sp>
      <p:sp>
        <p:nvSpPr>
          <p:cNvPr id="5" name="4 CuadroTexto"/>
          <p:cNvSpPr txBox="1"/>
          <p:nvPr/>
        </p:nvSpPr>
        <p:spPr>
          <a:xfrm>
            <a:off x="1187624" y="692696"/>
            <a:ext cx="3656357" cy="553998"/>
          </a:xfrm>
          <a:prstGeom prst="rect">
            <a:avLst/>
          </a:prstGeom>
        </p:spPr>
        <p:txBody>
          <a:bodyPr wrap="none">
            <a:spAutoFit/>
          </a:bodyPr>
          <a:lstStyle>
            <a:defPPr>
              <a:defRPr lang="es-MX"/>
            </a:defPPr>
            <a:lvl1pPr>
              <a:defRPr sz="3000" b="1">
                <a:solidFill>
                  <a:srgbClr val="2C7C9F"/>
                </a:solidFill>
                <a:latin typeface="News Gothic MT"/>
                <a:ea typeface="+mj-ea"/>
                <a:cs typeface="+mj-cs"/>
              </a:defRPr>
            </a:lvl1pPr>
          </a:lstStyle>
          <a:p>
            <a:r>
              <a:rPr lang="es-MX" dirty="0"/>
              <a:t>Análisis financiero</a:t>
            </a:r>
          </a:p>
        </p:txBody>
      </p:sp>
      <p:sp>
        <p:nvSpPr>
          <p:cNvPr id="7" name="6 Rectángulo"/>
          <p:cNvSpPr/>
          <p:nvPr/>
        </p:nvSpPr>
        <p:spPr>
          <a:xfrm>
            <a:off x="357158" y="1871608"/>
            <a:ext cx="7929618" cy="2677656"/>
          </a:xfrm>
          <a:prstGeom prst="rect">
            <a:avLst/>
          </a:prstGeom>
        </p:spPr>
        <p:txBody>
          <a:bodyPr wrap="square">
            <a:spAutoFit/>
          </a:bodyPr>
          <a:lstStyle/>
          <a:p>
            <a:pPr marL="457200" lvl="0" indent="-457200" algn="just">
              <a:spcBef>
                <a:spcPts val="575"/>
              </a:spcBef>
              <a:buClr>
                <a:srgbClr val="D34817"/>
              </a:buClr>
              <a:buSzPct val="85000"/>
            </a:pPr>
            <a:r>
              <a:rPr lang="es-MX" sz="2400" b="1" dirty="0" smtClean="0">
                <a:solidFill>
                  <a:prstClr val="black">
                    <a:tint val="75000"/>
                  </a:prstClr>
                </a:solidFill>
                <a:latin typeface="+mn-lt"/>
              </a:rPr>
              <a:t>Herramienta administrativa cuyos objetivos giran en torno a la obtención de medidas y relaciones cualitativas para la toma de decisiones a través de la aplicación de instrumentos y técnicas matemáticas sobre cifras y datos suministrados por la  por la contabilidad, transformándolos para su debida interpretación.</a:t>
            </a:r>
          </a:p>
        </p:txBody>
      </p:sp>
    </p:spTree>
    <p:extLst>
      <p:ext uri="{BB962C8B-B14F-4D97-AF65-F5344CB8AC3E}">
        <p14:creationId xmlns:p14="http://schemas.microsoft.com/office/powerpoint/2010/main" val="3184181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188640"/>
            <a:ext cx="7772400" cy="1362075"/>
          </a:xfrm>
        </p:spPr>
        <p:txBody>
          <a:bodyPr/>
          <a:lstStyle/>
          <a:p>
            <a:pPr lvl="0" algn="l"/>
            <a:r>
              <a:rPr lang="es-MX" sz="3000" b="1" dirty="0" smtClean="0"/>
              <a:t>Análisis financiero</a:t>
            </a:r>
            <a:r>
              <a:rPr lang="es-MX" sz="1500" b="1" dirty="0" smtClean="0"/>
              <a:t/>
            </a:r>
            <a:br>
              <a:rPr lang="es-MX" sz="1500" b="1" dirty="0" smtClean="0"/>
            </a:br>
            <a:r>
              <a:rPr lang="es-MX" sz="1500" b="1" dirty="0">
                <a:solidFill>
                  <a:prstClr val="black">
                    <a:tint val="75000"/>
                  </a:prstClr>
                </a:solidFill>
              </a:rPr>
              <a:t/>
            </a:r>
            <a:br>
              <a:rPr lang="es-MX" sz="1500" b="1" dirty="0">
                <a:solidFill>
                  <a:prstClr val="black">
                    <a:tint val="75000"/>
                  </a:prstClr>
                </a:solidFill>
              </a:rPr>
            </a:br>
            <a:endParaRPr lang="es-MX" sz="1500" b="1" dirty="0"/>
          </a:p>
        </p:txBody>
      </p:sp>
      <p:pic>
        <p:nvPicPr>
          <p:cNvPr id="5" name="Imagen 4"/>
          <p:cNvPicPr>
            <a:picLocks noChangeAspect="1"/>
          </p:cNvPicPr>
          <p:nvPr/>
        </p:nvPicPr>
        <p:blipFill>
          <a:blip r:embed="rId2"/>
          <a:stretch>
            <a:fillRect/>
          </a:stretch>
        </p:blipFill>
        <p:spPr>
          <a:xfrm>
            <a:off x="3243149" y="1968290"/>
            <a:ext cx="5900851" cy="4146721"/>
          </a:xfrm>
          <a:prstGeom prst="rect">
            <a:avLst/>
          </a:prstGeom>
        </p:spPr>
      </p:pic>
      <p:sp>
        <p:nvSpPr>
          <p:cNvPr id="8" name="Rectángulo 7"/>
          <p:cNvSpPr/>
          <p:nvPr/>
        </p:nvSpPr>
        <p:spPr>
          <a:xfrm>
            <a:off x="194400" y="1844824"/>
            <a:ext cx="2987006" cy="4247317"/>
          </a:xfrm>
          <a:prstGeom prst="rect">
            <a:avLst/>
          </a:prstGeom>
        </p:spPr>
        <p:txBody>
          <a:bodyPr wrap="square">
            <a:spAutoFit/>
          </a:bodyPr>
          <a:lstStyle/>
          <a:p>
            <a:r>
              <a:rPr lang="es-MX" b="1" dirty="0">
                <a:solidFill>
                  <a:prstClr val="black">
                    <a:tint val="75000"/>
                  </a:prstClr>
                </a:solidFill>
              </a:rPr>
              <a:t>Herramienta administrativa cuyos objetivos giran en torno a la obtención de medidas y relaciones cualitativas para la toma de decisiones a través de la aplicación de instrumentos y técnicas matemáticas sobre cifras y datos suministrados por la  por la contabilidad, transformándolos para su debida interpretación.</a:t>
            </a:r>
            <a:endParaRPr lang="es-MX" dirty="0"/>
          </a:p>
        </p:txBody>
      </p:sp>
    </p:spTree>
    <p:extLst>
      <p:ext uri="{BB962C8B-B14F-4D97-AF65-F5344CB8AC3E}">
        <p14:creationId xmlns:p14="http://schemas.microsoft.com/office/powerpoint/2010/main" val="17789115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3399" y="188640"/>
            <a:ext cx="3840480" cy="1581132"/>
          </a:xfrm>
        </p:spPr>
        <p:txBody>
          <a:bodyPr/>
          <a:lstStyle/>
          <a:p>
            <a:r>
              <a:rPr lang="es-ES" sz="3000" b="1" dirty="0" smtClean="0">
                <a:latin typeface="Arial"/>
                <a:ea typeface="Times New Roman"/>
              </a:rPr>
              <a:t>Método </a:t>
            </a:r>
            <a:r>
              <a:rPr lang="es-ES" sz="3000" b="1" dirty="0">
                <a:latin typeface="Arial"/>
                <a:ea typeface="Times New Roman"/>
              </a:rPr>
              <a:t>de razones </a:t>
            </a:r>
            <a:r>
              <a:rPr lang="es-ES" sz="3000" b="1" dirty="0" smtClean="0">
                <a:latin typeface="Arial"/>
                <a:ea typeface="Times New Roman"/>
              </a:rPr>
              <a:t>financieras</a:t>
            </a:r>
            <a:br>
              <a:rPr lang="es-ES" sz="3000" b="1" dirty="0" smtClean="0">
                <a:latin typeface="Arial"/>
                <a:ea typeface="Times New Roman"/>
              </a:rPr>
            </a:br>
            <a:endParaRPr lang="es-MX" sz="3000" dirty="0"/>
          </a:p>
        </p:txBody>
      </p:sp>
      <p:sp>
        <p:nvSpPr>
          <p:cNvPr id="4" name="Marcador de texto 3"/>
          <p:cNvSpPr>
            <a:spLocks noGrp="1"/>
          </p:cNvSpPr>
          <p:nvPr>
            <p:ph type="body" sz="half" idx="2"/>
          </p:nvPr>
        </p:nvSpPr>
        <p:spPr>
          <a:xfrm>
            <a:off x="533399" y="1787856"/>
            <a:ext cx="3840480" cy="2649256"/>
          </a:xfrm>
          <a:ln w="57150">
            <a:solidFill>
              <a:schemeClr val="accent1">
                <a:lumMod val="60000"/>
                <a:lumOff val="40000"/>
              </a:schemeClr>
            </a:solidFill>
          </a:ln>
        </p:spPr>
        <p:txBody>
          <a:bodyPr/>
          <a:lstStyle/>
          <a:p>
            <a:pPr algn="l"/>
            <a:r>
              <a:rPr lang="es-ES" b="1" dirty="0">
                <a:latin typeface="Arial"/>
                <a:ea typeface="Times New Roman"/>
              </a:rPr>
              <a:t>Consiste en determinar las diferentes relaciones de dependencia que existen al comparar geométricamente las cifras o sus promedios de dos o mas conceptos que integran el contenido de los estados financieros de una empresa determinada.</a:t>
            </a:r>
            <a:endParaRPr lang="es-MX" b="1" dirty="0">
              <a:latin typeface="Times New Roman"/>
              <a:ea typeface="Times New Roman"/>
            </a:endParaRPr>
          </a:p>
          <a:p>
            <a:pPr algn="l"/>
            <a:endParaRPr lang="es-MX" dirty="0"/>
          </a:p>
        </p:txBody>
      </p:sp>
      <p:sp>
        <p:nvSpPr>
          <p:cNvPr id="6" name="CuadroTexto 5"/>
          <p:cNvSpPr txBox="1"/>
          <p:nvPr/>
        </p:nvSpPr>
        <p:spPr>
          <a:xfrm>
            <a:off x="5076056" y="332656"/>
            <a:ext cx="3923928" cy="1754326"/>
          </a:xfrm>
          <a:prstGeom prst="rect">
            <a:avLst/>
          </a:prstGeom>
          <a:solidFill>
            <a:schemeClr val="accent1"/>
          </a:solidFill>
        </p:spPr>
        <p:txBody>
          <a:bodyPr wrap="square" rtlCol="0">
            <a:spAutoFit/>
          </a:bodyPr>
          <a:lstStyle/>
          <a:p>
            <a:pPr algn="ctr">
              <a:spcAft>
                <a:spcPts val="0"/>
              </a:spcAft>
            </a:pPr>
            <a:r>
              <a:rPr lang="es-ES" b="1" dirty="0">
                <a:solidFill>
                  <a:schemeClr val="bg1"/>
                </a:solidFill>
                <a:latin typeface="Arial"/>
                <a:ea typeface="Times New Roman"/>
              </a:rPr>
              <a:t>Razones simples:</a:t>
            </a:r>
            <a:endParaRPr lang="es-MX" b="1" dirty="0">
              <a:solidFill>
                <a:schemeClr val="bg1"/>
              </a:solidFill>
              <a:latin typeface="Times New Roman"/>
              <a:ea typeface="Times New Roman"/>
            </a:endParaRPr>
          </a:p>
          <a:p>
            <a:pPr algn="just">
              <a:spcAft>
                <a:spcPts val="0"/>
              </a:spcAft>
            </a:pPr>
            <a:r>
              <a:rPr lang="es-ES" b="1" dirty="0">
                <a:solidFill>
                  <a:schemeClr val="bg1"/>
                </a:solidFill>
                <a:latin typeface="Arial"/>
                <a:ea typeface="Times New Roman"/>
              </a:rPr>
              <a:t> </a:t>
            </a:r>
            <a:endParaRPr lang="es-MX" b="1" dirty="0">
              <a:solidFill>
                <a:schemeClr val="bg1"/>
              </a:solidFill>
              <a:latin typeface="Times New Roman"/>
              <a:ea typeface="Times New Roman"/>
            </a:endParaRPr>
          </a:p>
          <a:p>
            <a:pPr algn="just">
              <a:spcAft>
                <a:spcPts val="0"/>
              </a:spcAft>
            </a:pPr>
            <a:r>
              <a:rPr lang="es-ES" b="1" dirty="0">
                <a:solidFill>
                  <a:schemeClr val="bg1"/>
                </a:solidFill>
                <a:latin typeface="Arial"/>
                <a:ea typeface="Times New Roman"/>
              </a:rPr>
              <a:t>Aquellas relaciones que tienen su origen en los estados financieros, determinándose y aplicándose desde un punto de vista general.</a:t>
            </a:r>
            <a:endParaRPr lang="es-MX" b="1" dirty="0">
              <a:solidFill>
                <a:schemeClr val="bg1"/>
              </a:solidFill>
              <a:latin typeface="Times New Roman"/>
              <a:ea typeface="Times New Roman"/>
            </a:endParaRPr>
          </a:p>
        </p:txBody>
      </p:sp>
      <p:sp>
        <p:nvSpPr>
          <p:cNvPr id="8" name="CuadroTexto 7"/>
          <p:cNvSpPr txBox="1"/>
          <p:nvPr/>
        </p:nvSpPr>
        <p:spPr>
          <a:xfrm>
            <a:off x="5004048" y="2708920"/>
            <a:ext cx="3995936" cy="3970318"/>
          </a:xfrm>
          <a:prstGeom prst="rect">
            <a:avLst/>
          </a:prstGeom>
          <a:solidFill>
            <a:schemeClr val="accent1"/>
          </a:solidFill>
        </p:spPr>
        <p:txBody>
          <a:bodyPr wrap="square" rtlCol="0">
            <a:spAutoFit/>
          </a:bodyPr>
          <a:lstStyle>
            <a:defPPr>
              <a:defRPr lang="es-MX"/>
            </a:defPPr>
            <a:lvl1pPr algn="ctr">
              <a:spcAft>
                <a:spcPts val="0"/>
              </a:spcAft>
              <a:defRPr b="1">
                <a:solidFill>
                  <a:schemeClr val="bg1"/>
                </a:solidFill>
                <a:latin typeface="Arial"/>
                <a:ea typeface="Times New Roman"/>
              </a:defRPr>
            </a:lvl1pPr>
          </a:lstStyle>
          <a:p>
            <a:pPr algn="l"/>
            <a:r>
              <a:rPr lang="es-ES" dirty="0"/>
              <a:t>Razones estándar o comparativas</a:t>
            </a:r>
            <a:r>
              <a:rPr lang="es-ES" dirty="0" smtClean="0"/>
              <a:t>:</a:t>
            </a:r>
          </a:p>
          <a:p>
            <a:pPr algn="l"/>
            <a:endParaRPr lang="es-MX" dirty="0"/>
          </a:p>
          <a:p>
            <a:pPr algn="l"/>
            <a:r>
              <a:rPr lang="es-ES" dirty="0"/>
              <a:t>Es semejante a las razones simples con la diferencia de que son predeterminadas y su elaboración es desde hechos históricos que tienen su origen en la misma empresa o en el sector donde se encuentra inmersa la empresa. Se consideran como el promedio de una serie de cifras o razones simples o una medida de eficiencia o control a la que se igualará  o tratará de llegar.</a:t>
            </a:r>
            <a:endParaRPr lang="es-MX" dirty="0"/>
          </a:p>
        </p:txBody>
      </p:sp>
    </p:spTree>
    <p:extLst>
      <p:ext uri="{BB962C8B-B14F-4D97-AF65-F5344CB8AC3E}">
        <p14:creationId xmlns:p14="http://schemas.microsoft.com/office/powerpoint/2010/main" val="138363343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971600" y="1052736"/>
            <a:ext cx="7344816" cy="4716677"/>
          </a:xfrm>
          <a:prstGeom prst="rect">
            <a:avLst/>
          </a:prstGeom>
          <a:noFill/>
        </p:spPr>
        <p:txBody>
          <a:bodyPr wrap="square" rtlCol="0">
            <a:spAutoFit/>
          </a:bodyPr>
          <a:lstStyle/>
          <a:p>
            <a:pPr marL="0" indent="0" fontAlgn="t">
              <a:spcBef>
                <a:spcPts val="300"/>
              </a:spcBef>
              <a:buNone/>
            </a:pPr>
            <a:r>
              <a:rPr lang="es-ES" b="1" dirty="0">
                <a:solidFill>
                  <a:schemeClr val="accent1">
                    <a:lumMod val="75000"/>
                  </a:schemeClr>
                </a:solidFill>
              </a:rPr>
              <a:t>LIQUIDEZ</a:t>
            </a:r>
            <a:r>
              <a:rPr lang="es-ES" b="1" dirty="0">
                <a:solidFill>
                  <a:schemeClr val="tx1">
                    <a:tint val="75000"/>
                  </a:schemeClr>
                </a:solidFill>
              </a:rPr>
              <a:t>: Mide la capacidad de la empresa para cubrir sus obligaciones a corto plazo. Implica la capacidad de convertir con facilidad activos en efectivo o de obtener efectivo. La falta de liquidez puede significar que la empresa no tiene capacidad para aprovechar descuentos favorables , ni oportunidades empresariales rentables  conforme éstas se presenten, una falta de liquidez mas grave implica que la empresa no puede pagar sus deudas y obligaciones circulantes. Esto puede llevar a la venta forzosa de las inversiones y de los activos a largo plazo, y en su forma mas extrema a la insolvencia y a la bancarrota</a:t>
            </a:r>
            <a:r>
              <a:rPr lang="es-ES" b="1" dirty="0" smtClean="0">
                <a:solidFill>
                  <a:schemeClr val="tx1">
                    <a:tint val="75000"/>
                  </a:schemeClr>
                </a:solidFill>
              </a:rPr>
              <a:t>:</a:t>
            </a:r>
          </a:p>
          <a:p>
            <a:pPr marL="0" indent="0" fontAlgn="t">
              <a:spcBef>
                <a:spcPts val="300"/>
              </a:spcBef>
              <a:buNone/>
            </a:pPr>
            <a:endParaRPr lang="es-ES" b="1" dirty="0">
              <a:solidFill>
                <a:schemeClr val="tx1">
                  <a:tint val="75000"/>
                </a:schemeClr>
              </a:solidFill>
            </a:endParaRPr>
          </a:p>
          <a:p>
            <a:pPr marL="0" indent="0" fontAlgn="t">
              <a:spcBef>
                <a:spcPts val="300"/>
              </a:spcBef>
              <a:buNone/>
            </a:pPr>
            <a:endParaRPr lang="es-MX" b="1" dirty="0">
              <a:solidFill>
                <a:schemeClr val="tx1">
                  <a:tint val="75000"/>
                </a:schemeClr>
              </a:solidFill>
            </a:endParaRPr>
          </a:p>
          <a:p>
            <a:pPr marL="342900" indent="-342900" fontAlgn="t">
              <a:spcBef>
                <a:spcPts val="300"/>
              </a:spcBef>
              <a:buFont typeface="+mj-lt"/>
              <a:buAutoNum type="arabicPeriod"/>
            </a:pPr>
            <a:r>
              <a:rPr lang="es-ES" b="1" dirty="0">
                <a:solidFill>
                  <a:schemeClr val="tx1">
                    <a:tint val="75000"/>
                  </a:schemeClr>
                </a:solidFill>
              </a:rPr>
              <a:t>Capital neto de trabajo</a:t>
            </a:r>
            <a:endParaRPr lang="es-MX" b="1" dirty="0">
              <a:solidFill>
                <a:schemeClr val="tx1">
                  <a:tint val="75000"/>
                </a:schemeClr>
              </a:solidFill>
            </a:endParaRPr>
          </a:p>
          <a:p>
            <a:pPr marL="342900" indent="-342900" fontAlgn="t">
              <a:spcBef>
                <a:spcPts val="300"/>
              </a:spcBef>
              <a:buFont typeface="+mj-lt"/>
              <a:buAutoNum type="arabicPeriod"/>
            </a:pPr>
            <a:r>
              <a:rPr lang="es-ES" b="1" dirty="0">
                <a:solidFill>
                  <a:schemeClr val="tx1">
                    <a:tint val="75000"/>
                  </a:schemeClr>
                </a:solidFill>
              </a:rPr>
              <a:t>Índice de solvencia o circulante</a:t>
            </a:r>
            <a:endParaRPr lang="es-MX" b="1" dirty="0">
              <a:solidFill>
                <a:schemeClr val="tx1">
                  <a:tint val="75000"/>
                </a:schemeClr>
              </a:solidFill>
            </a:endParaRPr>
          </a:p>
          <a:p>
            <a:pPr marL="342900" indent="-342900" fontAlgn="t">
              <a:spcBef>
                <a:spcPts val="300"/>
              </a:spcBef>
              <a:buFont typeface="+mj-lt"/>
              <a:buAutoNum type="arabicPeriod"/>
            </a:pPr>
            <a:r>
              <a:rPr lang="es-ES" b="1" dirty="0">
                <a:solidFill>
                  <a:schemeClr val="tx1">
                    <a:tint val="75000"/>
                  </a:schemeClr>
                </a:solidFill>
              </a:rPr>
              <a:t>Prueba de ácido o razón de prueba rápida</a:t>
            </a:r>
            <a:endParaRPr lang="es-MX" b="1" dirty="0">
              <a:solidFill>
                <a:schemeClr val="tx1">
                  <a:tint val="75000"/>
                </a:schemeClr>
              </a:solidFill>
            </a:endParaRPr>
          </a:p>
          <a:p>
            <a:endParaRPr lang="es-ES" dirty="0"/>
          </a:p>
        </p:txBody>
      </p:sp>
    </p:spTree>
    <p:extLst>
      <p:ext uri="{BB962C8B-B14F-4D97-AF65-F5344CB8AC3E}">
        <p14:creationId xmlns:p14="http://schemas.microsoft.com/office/powerpoint/2010/main" val="40677920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115616" y="1340768"/>
            <a:ext cx="6696744" cy="4111895"/>
          </a:xfrm>
          <a:prstGeom prst="rect">
            <a:avLst/>
          </a:prstGeom>
          <a:noFill/>
        </p:spPr>
        <p:txBody>
          <a:bodyPr wrap="square" rtlCol="0">
            <a:spAutoFit/>
          </a:bodyPr>
          <a:lstStyle/>
          <a:p>
            <a:pPr fontAlgn="t">
              <a:spcBef>
                <a:spcPts val="300"/>
              </a:spcBef>
              <a:spcAft>
                <a:spcPts val="0"/>
              </a:spcAft>
              <a:buClr>
                <a:schemeClr val="accent1">
                  <a:lumMod val="60000"/>
                  <a:lumOff val="40000"/>
                </a:schemeClr>
              </a:buClr>
              <a:buSzPct val="110000"/>
            </a:pPr>
            <a:r>
              <a:rPr lang="es-ES" b="1" dirty="0">
                <a:solidFill>
                  <a:schemeClr val="accent1">
                    <a:lumMod val="75000"/>
                  </a:schemeClr>
                </a:solidFill>
              </a:rPr>
              <a:t>ADMINISTRACIÓN DE ACTIVOS</a:t>
            </a:r>
            <a:r>
              <a:rPr lang="es-ES" b="1" dirty="0">
                <a:solidFill>
                  <a:schemeClr val="tx1">
                    <a:tint val="75000"/>
                  </a:schemeClr>
                </a:solidFill>
              </a:rPr>
              <a:t>: Mide la velocidad a la que diversas cuentas se convierten en ventas o efectivo, así como la eficiencia con la que la empresa emplea los activos o recursos de los que dispone. Es una forma de medir que tan efectiva está siendo la labor de la administración para recuperar su  inversión</a:t>
            </a:r>
            <a:r>
              <a:rPr lang="es-ES" b="1" dirty="0" smtClean="0">
                <a:solidFill>
                  <a:schemeClr val="tx1">
                    <a:tint val="75000"/>
                  </a:schemeClr>
                </a:solidFill>
              </a:rPr>
              <a:t>:</a:t>
            </a:r>
          </a:p>
          <a:p>
            <a:pPr fontAlgn="t">
              <a:lnSpc>
                <a:spcPct val="80000"/>
              </a:lnSpc>
              <a:spcBef>
                <a:spcPts val="300"/>
              </a:spcBef>
              <a:spcAft>
                <a:spcPts val="0"/>
              </a:spcAft>
              <a:buClr>
                <a:schemeClr val="accent1">
                  <a:lumMod val="60000"/>
                  <a:lumOff val="40000"/>
                </a:schemeClr>
              </a:buClr>
              <a:buSzPct val="110000"/>
            </a:pPr>
            <a:endParaRPr lang="es-ES" b="1" dirty="0">
              <a:solidFill>
                <a:schemeClr val="tx1">
                  <a:tint val="75000"/>
                </a:schemeClr>
              </a:solidFill>
            </a:endParaRPr>
          </a:p>
          <a:p>
            <a:pPr fontAlgn="t">
              <a:lnSpc>
                <a:spcPct val="80000"/>
              </a:lnSpc>
              <a:spcBef>
                <a:spcPts val="300"/>
              </a:spcBef>
              <a:spcAft>
                <a:spcPts val="0"/>
              </a:spcAft>
              <a:buClr>
                <a:schemeClr val="accent1">
                  <a:lumMod val="60000"/>
                  <a:lumOff val="40000"/>
                </a:schemeClr>
              </a:buClr>
              <a:buSzPct val="110000"/>
            </a:pPr>
            <a:endParaRPr lang="es-ES" b="1" dirty="0" smtClean="0">
              <a:solidFill>
                <a:schemeClr val="tx1">
                  <a:tint val="75000"/>
                </a:schemeClr>
              </a:solidFill>
            </a:endParaRPr>
          </a:p>
          <a:p>
            <a:pPr fontAlgn="t">
              <a:lnSpc>
                <a:spcPct val="80000"/>
              </a:lnSpc>
              <a:spcBef>
                <a:spcPts val="300"/>
              </a:spcBef>
              <a:spcAft>
                <a:spcPts val="0"/>
              </a:spcAft>
              <a:buClr>
                <a:schemeClr val="accent1">
                  <a:lumMod val="60000"/>
                  <a:lumOff val="40000"/>
                </a:schemeClr>
              </a:buClr>
              <a:buSzPct val="110000"/>
            </a:pPr>
            <a:endParaRPr lang="es-MX" b="1" dirty="0">
              <a:solidFill>
                <a:schemeClr val="tx1">
                  <a:tint val="75000"/>
                </a:schemeClr>
              </a:solidFill>
            </a:endParaRPr>
          </a:p>
          <a:p>
            <a:pPr marL="342900" lvl="0" indent="-342900" fontAlgn="t">
              <a:lnSpc>
                <a:spcPct val="80000"/>
              </a:lnSpc>
              <a:spcBef>
                <a:spcPts val="300"/>
              </a:spcBef>
              <a:spcAft>
                <a:spcPts val="0"/>
              </a:spcAft>
              <a:buClr>
                <a:schemeClr val="accent1">
                  <a:lumMod val="60000"/>
                  <a:lumOff val="40000"/>
                </a:schemeClr>
              </a:buClr>
              <a:buSzPct val="110000"/>
              <a:buFont typeface="+mj-lt"/>
              <a:buAutoNum type="arabicPeriod"/>
            </a:pPr>
            <a:r>
              <a:rPr lang="es-ES" b="1" dirty="0">
                <a:solidFill>
                  <a:schemeClr val="tx1">
                    <a:tint val="75000"/>
                  </a:schemeClr>
                </a:solidFill>
              </a:rPr>
              <a:t>Rotación de inventarios</a:t>
            </a:r>
            <a:endParaRPr lang="es-MX" b="1" dirty="0">
              <a:solidFill>
                <a:schemeClr val="tx1">
                  <a:tint val="75000"/>
                </a:schemeClr>
              </a:solidFill>
            </a:endParaRPr>
          </a:p>
          <a:p>
            <a:pPr marL="342900" lvl="0" indent="-342900" fontAlgn="t">
              <a:lnSpc>
                <a:spcPct val="80000"/>
              </a:lnSpc>
              <a:spcBef>
                <a:spcPts val="300"/>
              </a:spcBef>
              <a:spcAft>
                <a:spcPts val="0"/>
              </a:spcAft>
              <a:buClr>
                <a:schemeClr val="accent1">
                  <a:lumMod val="60000"/>
                  <a:lumOff val="40000"/>
                </a:schemeClr>
              </a:buClr>
              <a:buSzPct val="110000"/>
              <a:buFont typeface="+mj-lt"/>
              <a:buAutoNum type="arabicPeriod"/>
            </a:pPr>
            <a:r>
              <a:rPr lang="es-ES" b="1" dirty="0">
                <a:solidFill>
                  <a:schemeClr val="tx1">
                    <a:tint val="75000"/>
                  </a:schemeClr>
                </a:solidFill>
              </a:rPr>
              <a:t>Plazo promedio de inventarios</a:t>
            </a:r>
            <a:endParaRPr lang="es-MX" b="1" dirty="0">
              <a:solidFill>
                <a:schemeClr val="tx1">
                  <a:tint val="75000"/>
                </a:schemeClr>
              </a:solidFill>
            </a:endParaRPr>
          </a:p>
          <a:p>
            <a:pPr marL="342900" lvl="0" indent="-342900" fontAlgn="t">
              <a:lnSpc>
                <a:spcPct val="80000"/>
              </a:lnSpc>
              <a:spcBef>
                <a:spcPts val="300"/>
              </a:spcBef>
              <a:spcAft>
                <a:spcPts val="0"/>
              </a:spcAft>
              <a:buClr>
                <a:schemeClr val="accent1">
                  <a:lumMod val="60000"/>
                  <a:lumOff val="40000"/>
                </a:schemeClr>
              </a:buClr>
              <a:buSzPct val="110000"/>
              <a:buFont typeface="+mj-lt"/>
              <a:buAutoNum type="arabicPeriod"/>
            </a:pPr>
            <a:r>
              <a:rPr lang="es-ES" b="1" dirty="0">
                <a:solidFill>
                  <a:schemeClr val="tx1">
                    <a:tint val="75000"/>
                  </a:schemeClr>
                </a:solidFill>
              </a:rPr>
              <a:t>Rotación de cuentas por cobrar </a:t>
            </a:r>
            <a:endParaRPr lang="es-MX" b="1" dirty="0">
              <a:solidFill>
                <a:schemeClr val="tx1">
                  <a:tint val="75000"/>
                </a:schemeClr>
              </a:solidFill>
            </a:endParaRPr>
          </a:p>
          <a:p>
            <a:pPr marL="342900" lvl="0" indent="-342900" fontAlgn="t">
              <a:lnSpc>
                <a:spcPct val="80000"/>
              </a:lnSpc>
              <a:spcBef>
                <a:spcPts val="300"/>
              </a:spcBef>
              <a:spcAft>
                <a:spcPts val="0"/>
              </a:spcAft>
              <a:buClr>
                <a:schemeClr val="accent1">
                  <a:lumMod val="60000"/>
                  <a:lumOff val="40000"/>
                </a:schemeClr>
              </a:buClr>
              <a:buSzPct val="110000"/>
              <a:buFont typeface="+mj-lt"/>
              <a:buAutoNum type="arabicPeriod"/>
            </a:pPr>
            <a:r>
              <a:rPr lang="es-ES" b="1" dirty="0">
                <a:solidFill>
                  <a:schemeClr val="tx1">
                    <a:tint val="75000"/>
                  </a:schemeClr>
                </a:solidFill>
              </a:rPr>
              <a:t>Rotación de los activos fijos</a:t>
            </a:r>
            <a:endParaRPr lang="es-MX" b="1" dirty="0">
              <a:solidFill>
                <a:schemeClr val="tx1">
                  <a:tint val="75000"/>
                </a:schemeClr>
              </a:solidFill>
            </a:endParaRPr>
          </a:p>
          <a:p>
            <a:pPr marL="342900" lvl="0" indent="-342900" fontAlgn="t">
              <a:lnSpc>
                <a:spcPct val="80000"/>
              </a:lnSpc>
              <a:spcBef>
                <a:spcPts val="300"/>
              </a:spcBef>
              <a:spcAft>
                <a:spcPts val="0"/>
              </a:spcAft>
              <a:buClr>
                <a:schemeClr val="accent1">
                  <a:lumMod val="60000"/>
                  <a:lumOff val="40000"/>
                </a:schemeClr>
              </a:buClr>
              <a:buSzPct val="110000"/>
              <a:buFont typeface="+mj-lt"/>
              <a:buAutoNum type="arabicPeriod"/>
            </a:pPr>
            <a:r>
              <a:rPr lang="es-ES" b="1" dirty="0">
                <a:solidFill>
                  <a:schemeClr val="tx1">
                    <a:tint val="75000"/>
                  </a:schemeClr>
                </a:solidFill>
              </a:rPr>
              <a:t>Rotación de los activos totales</a:t>
            </a:r>
            <a:endParaRPr lang="es-MX" b="1" dirty="0">
              <a:solidFill>
                <a:schemeClr val="tx1">
                  <a:tint val="75000"/>
                </a:schemeClr>
              </a:solidFill>
            </a:endParaRPr>
          </a:p>
          <a:p>
            <a:endParaRPr lang="es-ES" dirty="0"/>
          </a:p>
        </p:txBody>
      </p:sp>
    </p:spTree>
    <p:extLst>
      <p:ext uri="{BB962C8B-B14F-4D97-AF65-F5344CB8AC3E}">
        <p14:creationId xmlns:p14="http://schemas.microsoft.com/office/powerpoint/2010/main" val="40677920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539552" y="1268760"/>
            <a:ext cx="7272808" cy="3831818"/>
          </a:xfrm>
          <a:prstGeom prst="rect">
            <a:avLst/>
          </a:prstGeom>
          <a:noFill/>
        </p:spPr>
        <p:txBody>
          <a:bodyPr wrap="square" rtlCol="0">
            <a:spAutoFit/>
          </a:bodyPr>
          <a:lstStyle/>
          <a:p>
            <a:pPr fontAlgn="t">
              <a:lnSpc>
                <a:spcPct val="80000"/>
              </a:lnSpc>
              <a:spcBef>
                <a:spcPts val="300"/>
              </a:spcBef>
              <a:spcAft>
                <a:spcPts val="0"/>
              </a:spcAft>
              <a:buClr>
                <a:schemeClr val="accent1">
                  <a:lumMod val="60000"/>
                  <a:lumOff val="40000"/>
                </a:schemeClr>
              </a:buClr>
              <a:buSzPct val="110000"/>
            </a:pPr>
            <a:r>
              <a:rPr lang="es-ES" sz="2000" b="1" dirty="0">
                <a:solidFill>
                  <a:schemeClr val="accent1">
                    <a:lumMod val="75000"/>
                  </a:schemeClr>
                </a:solidFill>
              </a:rPr>
              <a:t>RENTABILIDAD: </a:t>
            </a:r>
            <a:r>
              <a:rPr lang="es-ES" sz="2000" b="1" dirty="0">
                <a:solidFill>
                  <a:schemeClr val="tx1">
                    <a:tint val="75000"/>
                  </a:schemeClr>
                </a:solidFill>
              </a:rPr>
              <a:t>Como grupo estas medidas permiten al analista evaluar las ganancias de la empresa con respecto a un nivel determinado de ventas , de  activos, o de la inversión de los accionistas. Mide la capacidad de la empresa para generar utilidades, así mismo mide también el riesgo que corren los inversionistas al invertir su dinero en ella. </a:t>
            </a:r>
          </a:p>
          <a:p>
            <a:pPr fontAlgn="t">
              <a:lnSpc>
                <a:spcPct val="80000"/>
              </a:lnSpc>
              <a:spcBef>
                <a:spcPts val="300"/>
              </a:spcBef>
              <a:spcAft>
                <a:spcPts val="0"/>
              </a:spcAft>
              <a:buClr>
                <a:schemeClr val="accent1">
                  <a:lumMod val="60000"/>
                  <a:lumOff val="40000"/>
                </a:schemeClr>
              </a:buClr>
              <a:buSzPct val="110000"/>
            </a:pPr>
            <a:endParaRPr lang="es-ES" sz="2000" b="1" dirty="0">
              <a:solidFill>
                <a:schemeClr val="accent1">
                  <a:lumMod val="75000"/>
                </a:schemeClr>
              </a:solidFill>
            </a:endParaRPr>
          </a:p>
          <a:p>
            <a:pPr fontAlgn="t">
              <a:lnSpc>
                <a:spcPct val="80000"/>
              </a:lnSpc>
              <a:spcBef>
                <a:spcPts val="300"/>
              </a:spcBef>
              <a:spcAft>
                <a:spcPts val="0"/>
              </a:spcAft>
              <a:buClr>
                <a:schemeClr val="accent1">
                  <a:lumMod val="60000"/>
                  <a:lumOff val="40000"/>
                </a:schemeClr>
              </a:buClr>
              <a:buSzPct val="110000"/>
            </a:pPr>
            <a:endParaRPr lang="es-MX" sz="2000" b="1" dirty="0">
              <a:solidFill>
                <a:schemeClr val="accent1">
                  <a:lumMod val="75000"/>
                </a:schemeClr>
              </a:solidFill>
            </a:endParaRPr>
          </a:p>
          <a:p>
            <a:pPr marL="342900" indent="-342900" fontAlgn="t">
              <a:lnSpc>
                <a:spcPct val="80000"/>
              </a:lnSpc>
              <a:spcBef>
                <a:spcPts val="300"/>
              </a:spcBef>
              <a:spcAft>
                <a:spcPts val="0"/>
              </a:spcAft>
              <a:buClr>
                <a:schemeClr val="accent1">
                  <a:lumMod val="60000"/>
                  <a:lumOff val="40000"/>
                </a:schemeClr>
              </a:buClr>
              <a:buSzPct val="110000"/>
              <a:buFont typeface="+mj-lt"/>
              <a:buAutoNum type="arabicPeriod"/>
            </a:pPr>
            <a:r>
              <a:rPr lang="es-ES" sz="2000" b="1" dirty="0">
                <a:solidFill>
                  <a:schemeClr val="tx1">
                    <a:tint val="75000"/>
                  </a:schemeClr>
                </a:solidFill>
              </a:rPr>
              <a:t>Margen bruto de utilidades</a:t>
            </a:r>
            <a:endParaRPr lang="es-MX" sz="2000" b="1" dirty="0">
              <a:solidFill>
                <a:schemeClr val="tx1">
                  <a:tint val="75000"/>
                </a:schemeClr>
              </a:solidFill>
            </a:endParaRPr>
          </a:p>
          <a:p>
            <a:pPr marL="342900" indent="-342900" fontAlgn="t">
              <a:lnSpc>
                <a:spcPct val="80000"/>
              </a:lnSpc>
              <a:spcBef>
                <a:spcPts val="300"/>
              </a:spcBef>
              <a:spcAft>
                <a:spcPts val="0"/>
              </a:spcAft>
              <a:buClr>
                <a:schemeClr val="accent1">
                  <a:lumMod val="60000"/>
                  <a:lumOff val="40000"/>
                </a:schemeClr>
              </a:buClr>
              <a:buSzPct val="110000"/>
              <a:buFont typeface="+mj-lt"/>
              <a:buAutoNum type="arabicPeriod"/>
            </a:pPr>
            <a:r>
              <a:rPr lang="es-ES" sz="2000" b="1" dirty="0">
                <a:solidFill>
                  <a:schemeClr val="tx1">
                    <a:tint val="75000"/>
                  </a:schemeClr>
                </a:solidFill>
              </a:rPr>
              <a:t>Margen neto de utilidades</a:t>
            </a:r>
            <a:endParaRPr lang="es-MX" sz="2000" b="1" dirty="0">
              <a:solidFill>
                <a:schemeClr val="tx1">
                  <a:tint val="75000"/>
                </a:schemeClr>
              </a:solidFill>
            </a:endParaRPr>
          </a:p>
          <a:p>
            <a:pPr marL="342900" indent="-342900" fontAlgn="t">
              <a:lnSpc>
                <a:spcPct val="80000"/>
              </a:lnSpc>
              <a:spcBef>
                <a:spcPts val="300"/>
              </a:spcBef>
              <a:spcAft>
                <a:spcPts val="0"/>
              </a:spcAft>
              <a:buClr>
                <a:schemeClr val="accent1">
                  <a:lumMod val="60000"/>
                  <a:lumOff val="40000"/>
                </a:schemeClr>
              </a:buClr>
              <a:buSzPct val="110000"/>
              <a:buFont typeface="+mj-lt"/>
              <a:buAutoNum type="arabicPeriod"/>
            </a:pPr>
            <a:r>
              <a:rPr lang="es-ES" sz="2000" b="1" dirty="0">
                <a:solidFill>
                  <a:schemeClr val="tx1">
                    <a:tint val="75000"/>
                  </a:schemeClr>
                </a:solidFill>
              </a:rPr>
              <a:t>Rendimiento sobre los activos totales</a:t>
            </a:r>
            <a:endParaRPr lang="es-MX" sz="2000" b="1" dirty="0">
              <a:solidFill>
                <a:schemeClr val="tx1">
                  <a:tint val="75000"/>
                </a:schemeClr>
              </a:solidFill>
            </a:endParaRPr>
          </a:p>
          <a:p>
            <a:pPr marL="342900" indent="-342900" fontAlgn="t">
              <a:lnSpc>
                <a:spcPct val="80000"/>
              </a:lnSpc>
              <a:spcBef>
                <a:spcPts val="300"/>
              </a:spcBef>
              <a:spcAft>
                <a:spcPts val="0"/>
              </a:spcAft>
              <a:buClr>
                <a:schemeClr val="accent1">
                  <a:lumMod val="60000"/>
                  <a:lumOff val="40000"/>
                </a:schemeClr>
              </a:buClr>
              <a:buSzPct val="110000"/>
              <a:buFont typeface="+mj-lt"/>
              <a:buAutoNum type="arabicPeriod"/>
            </a:pPr>
            <a:r>
              <a:rPr lang="es-ES" sz="2000" b="1" dirty="0">
                <a:solidFill>
                  <a:schemeClr val="tx1">
                    <a:tint val="75000"/>
                  </a:schemeClr>
                </a:solidFill>
              </a:rPr>
              <a:t>Rendimiento sobre el capital contable común</a:t>
            </a:r>
            <a:endParaRPr lang="es-MX" sz="2000" b="1" dirty="0">
              <a:solidFill>
                <a:schemeClr val="tx1">
                  <a:tint val="75000"/>
                </a:schemeClr>
              </a:solidFill>
            </a:endParaRPr>
          </a:p>
          <a:p>
            <a:endParaRPr lang="es-ES" sz="2000" dirty="0"/>
          </a:p>
        </p:txBody>
      </p:sp>
    </p:spTree>
    <p:extLst>
      <p:ext uri="{BB962C8B-B14F-4D97-AF65-F5344CB8AC3E}">
        <p14:creationId xmlns:p14="http://schemas.microsoft.com/office/powerpoint/2010/main" val="40677920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539552" y="1340768"/>
            <a:ext cx="7704856" cy="4222694"/>
          </a:xfrm>
          <a:prstGeom prst="rect">
            <a:avLst/>
          </a:prstGeom>
          <a:noFill/>
        </p:spPr>
        <p:txBody>
          <a:bodyPr wrap="square" rtlCol="0">
            <a:spAutoFit/>
          </a:bodyPr>
          <a:lstStyle/>
          <a:p>
            <a:pPr fontAlgn="t">
              <a:lnSpc>
                <a:spcPct val="80000"/>
              </a:lnSpc>
              <a:spcBef>
                <a:spcPts val="300"/>
              </a:spcBef>
              <a:spcAft>
                <a:spcPts val="0"/>
              </a:spcAft>
              <a:buClr>
                <a:schemeClr val="accent1">
                  <a:lumMod val="60000"/>
                  <a:lumOff val="40000"/>
                </a:schemeClr>
              </a:buClr>
              <a:buSzPct val="110000"/>
            </a:pPr>
            <a:r>
              <a:rPr lang="es-ES" b="1" dirty="0">
                <a:solidFill>
                  <a:schemeClr val="accent1">
                    <a:lumMod val="75000"/>
                  </a:schemeClr>
                </a:solidFill>
              </a:rPr>
              <a:t>ADMINISTRACIÓN DE DEUDAS</a:t>
            </a:r>
            <a:r>
              <a:rPr lang="es-ES" b="1" dirty="0">
                <a:solidFill>
                  <a:schemeClr val="tx1">
                    <a:tint val="75000"/>
                  </a:schemeClr>
                </a:solidFill>
              </a:rPr>
              <a:t>: Mide la situación de endeudamiento de una empresa indica el monto de dinero de terceros que se usa para generar utilidades. El analista financiero  se ocupa en especial de las deudas a largo plazo de la empresa , ya que estas están comprometidas a pagar intereses a largo plazo y a devolver la suma prestada. La administración debe cuidar este aspecto, ya que la razón indica el endeudamiento adquirido por la empresa respecto de su capital</a:t>
            </a:r>
            <a:r>
              <a:rPr lang="es-ES" b="1" dirty="0" smtClean="0">
                <a:solidFill>
                  <a:schemeClr val="tx1">
                    <a:tint val="75000"/>
                  </a:schemeClr>
                </a:solidFill>
              </a:rPr>
              <a:t>.</a:t>
            </a:r>
          </a:p>
          <a:p>
            <a:pPr fontAlgn="t">
              <a:lnSpc>
                <a:spcPct val="80000"/>
              </a:lnSpc>
              <a:spcBef>
                <a:spcPts val="300"/>
              </a:spcBef>
              <a:spcAft>
                <a:spcPts val="0"/>
              </a:spcAft>
              <a:buClr>
                <a:schemeClr val="accent1">
                  <a:lumMod val="60000"/>
                  <a:lumOff val="40000"/>
                </a:schemeClr>
              </a:buClr>
              <a:buSzPct val="110000"/>
            </a:pPr>
            <a:endParaRPr lang="es-ES" b="1" dirty="0">
              <a:solidFill>
                <a:schemeClr val="tx1">
                  <a:tint val="75000"/>
                </a:schemeClr>
              </a:solidFill>
            </a:endParaRPr>
          </a:p>
          <a:p>
            <a:pPr fontAlgn="t">
              <a:lnSpc>
                <a:spcPct val="80000"/>
              </a:lnSpc>
              <a:spcBef>
                <a:spcPts val="300"/>
              </a:spcBef>
              <a:spcAft>
                <a:spcPts val="0"/>
              </a:spcAft>
              <a:buClr>
                <a:schemeClr val="accent1">
                  <a:lumMod val="60000"/>
                  <a:lumOff val="40000"/>
                </a:schemeClr>
              </a:buClr>
              <a:buSzPct val="110000"/>
            </a:pPr>
            <a:endParaRPr lang="es-MX" b="1" dirty="0">
              <a:solidFill>
                <a:schemeClr val="tx1">
                  <a:tint val="75000"/>
                </a:schemeClr>
              </a:solidFill>
            </a:endParaRPr>
          </a:p>
          <a:p>
            <a:pPr marL="342900" lvl="0" indent="-342900" fontAlgn="t">
              <a:lnSpc>
                <a:spcPct val="80000"/>
              </a:lnSpc>
              <a:spcBef>
                <a:spcPts val="300"/>
              </a:spcBef>
              <a:spcAft>
                <a:spcPts val="0"/>
              </a:spcAft>
              <a:buClr>
                <a:schemeClr val="accent1">
                  <a:lumMod val="60000"/>
                  <a:lumOff val="40000"/>
                </a:schemeClr>
              </a:buClr>
              <a:buSzPct val="110000"/>
              <a:buFont typeface="+mj-lt"/>
              <a:buAutoNum type="arabicPeriod"/>
            </a:pPr>
            <a:r>
              <a:rPr lang="es-ES" b="1" dirty="0">
                <a:solidFill>
                  <a:schemeClr val="tx1">
                    <a:tint val="75000"/>
                  </a:schemeClr>
                </a:solidFill>
              </a:rPr>
              <a:t>Rotación de cuentas por pagar </a:t>
            </a:r>
            <a:endParaRPr lang="es-MX" b="1" dirty="0">
              <a:solidFill>
                <a:schemeClr val="tx1">
                  <a:tint val="75000"/>
                </a:schemeClr>
              </a:solidFill>
            </a:endParaRPr>
          </a:p>
          <a:p>
            <a:pPr marL="342900" lvl="0" indent="-342900" fontAlgn="t">
              <a:lnSpc>
                <a:spcPct val="80000"/>
              </a:lnSpc>
              <a:spcBef>
                <a:spcPts val="300"/>
              </a:spcBef>
              <a:spcAft>
                <a:spcPts val="0"/>
              </a:spcAft>
              <a:buClr>
                <a:schemeClr val="accent1">
                  <a:lumMod val="60000"/>
                  <a:lumOff val="40000"/>
                </a:schemeClr>
              </a:buClr>
              <a:buSzPct val="110000"/>
              <a:buFont typeface="+mj-lt"/>
              <a:buAutoNum type="arabicPeriod"/>
            </a:pPr>
            <a:r>
              <a:rPr lang="es-ES" b="1" dirty="0">
                <a:solidFill>
                  <a:schemeClr val="tx1">
                    <a:tint val="75000"/>
                  </a:schemeClr>
                </a:solidFill>
              </a:rPr>
              <a:t>Endeudamiento </a:t>
            </a:r>
            <a:endParaRPr lang="es-MX" b="1" dirty="0">
              <a:solidFill>
                <a:schemeClr val="tx1">
                  <a:tint val="75000"/>
                </a:schemeClr>
              </a:solidFill>
            </a:endParaRPr>
          </a:p>
          <a:p>
            <a:pPr marL="342900" lvl="0" indent="-342900" fontAlgn="t">
              <a:lnSpc>
                <a:spcPct val="80000"/>
              </a:lnSpc>
              <a:spcBef>
                <a:spcPts val="300"/>
              </a:spcBef>
              <a:spcAft>
                <a:spcPts val="0"/>
              </a:spcAft>
              <a:buClr>
                <a:schemeClr val="accent1">
                  <a:lumMod val="60000"/>
                  <a:lumOff val="40000"/>
                </a:schemeClr>
              </a:buClr>
              <a:buSzPct val="110000"/>
              <a:buFont typeface="+mj-lt"/>
              <a:buAutoNum type="arabicPeriod"/>
            </a:pPr>
            <a:r>
              <a:rPr lang="es-ES" b="1" dirty="0">
                <a:solidFill>
                  <a:schemeClr val="tx1">
                    <a:tint val="75000"/>
                  </a:schemeClr>
                </a:solidFill>
              </a:rPr>
              <a:t>Pasivo total capital contable</a:t>
            </a:r>
            <a:endParaRPr lang="es-MX" b="1" dirty="0">
              <a:solidFill>
                <a:schemeClr val="tx1">
                  <a:tint val="75000"/>
                </a:schemeClr>
              </a:solidFill>
            </a:endParaRPr>
          </a:p>
          <a:p>
            <a:pPr marL="342900" lvl="0" indent="-342900" fontAlgn="t">
              <a:lnSpc>
                <a:spcPct val="80000"/>
              </a:lnSpc>
              <a:spcBef>
                <a:spcPts val="300"/>
              </a:spcBef>
              <a:spcAft>
                <a:spcPts val="0"/>
              </a:spcAft>
              <a:buClr>
                <a:schemeClr val="accent1">
                  <a:lumMod val="60000"/>
                  <a:lumOff val="40000"/>
                </a:schemeClr>
              </a:buClr>
              <a:buSzPct val="110000"/>
              <a:buFont typeface="+mj-lt"/>
              <a:buAutoNum type="arabicPeriod"/>
            </a:pPr>
            <a:r>
              <a:rPr lang="es-ES" b="1" dirty="0">
                <a:solidFill>
                  <a:schemeClr val="tx1">
                    <a:tint val="75000"/>
                  </a:schemeClr>
                </a:solidFill>
              </a:rPr>
              <a:t>Patrimonio inmovilizado</a:t>
            </a:r>
            <a:endParaRPr lang="es-MX" b="1" dirty="0">
              <a:solidFill>
                <a:schemeClr val="tx1">
                  <a:tint val="75000"/>
                </a:schemeClr>
              </a:solidFill>
            </a:endParaRPr>
          </a:p>
          <a:p>
            <a:pPr marL="342900" lvl="0" indent="-342900" fontAlgn="t">
              <a:lnSpc>
                <a:spcPct val="80000"/>
              </a:lnSpc>
              <a:spcBef>
                <a:spcPts val="300"/>
              </a:spcBef>
              <a:spcAft>
                <a:spcPts val="0"/>
              </a:spcAft>
              <a:buClr>
                <a:schemeClr val="accent1">
                  <a:lumMod val="60000"/>
                  <a:lumOff val="40000"/>
                </a:schemeClr>
              </a:buClr>
              <a:buSzPct val="110000"/>
              <a:buFont typeface="+mj-lt"/>
              <a:buAutoNum type="arabicPeriod"/>
            </a:pPr>
            <a:r>
              <a:rPr lang="es-ES" b="1" dirty="0">
                <a:solidFill>
                  <a:schemeClr val="tx1">
                    <a:tint val="75000"/>
                  </a:schemeClr>
                </a:solidFill>
              </a:rPr>
              <a:t>Rotación del interés ganado</a:t>
            </a:r>
            <a:endParaRPr lang="es-MX" b="1" dirty="0">
              <a:solidFill>
                <a:schemeClr val="tx1">
                  <a:tint val="75000"/>
                </a:schemeClr>
              </a:solidFill>
            </a:endParaRPr>
          </a:p>
          <a:p>
            <a:pPr marL="342900" lvl="0" indent="-342900" fontAlgn="t">
              <a:lnSpc>
                <a:spcPct val="80000"/>
              </a:lnSpc>
              <a:spcBef>
                <a:spcPts val="300"/>
              </a:spcBef>
              <a:spcAft>
                <a:spcPts val="0"/>
              </a:spcAft>
              <a:buClr>
                <a:schemeClr val="accent1">
                  <a:lumMod val="60000"/>
                  <a:lumOff val="40000"/>
                </a:schemeClr>
              </a:buClr>
              <a:buSzPct val="110000"/>
              <a:buFont typeface="+mj-lt"/>
              <a:buAutoNum type="arabicPeriod"/>
            </a:pPr>
            <a:r>
              <a:rPr lang="es-ES" b="1" dirty="0">
                <a:solidFill>
                  <a:schemeClr val="tx1">
                    <a:tint val="75000"/>
                  </a:schemeClr>
                </a:solidFill>
              </a:rPr>
              <a:t>Cobertura de los cargos fijos</a:t>
            </a:r>
            <a:endParaRPr lang="es-MX" b="1" dirty="0">
              <a:solidFill>
                <a:schemeClr val="tx1">
                  <a:tint val="75000"/>
                </a:schemeClr>
              </a:solidFill>
            </a:endParaRPr>
          </a:p>
          <a:p>
            <a:endParaRPr lang="es-ES" dirty="0"/>
          </a:p>
        </p:txBody>
      </p:sp>
    </p:spTree>
    <p:extLst>
      <p:ext uri="{BB962C8B-B14F-4D97-AF65-F5344CB8AC3E}">
        <p14:creationId xmlns:p14="http://schemas.microsoft.com/office/powerpoint/2010/main" val="330074659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lt1">
            <a:hueOff val="0"/>
            <a:satOff val="0"/>
            <a:lumOff val="0"/>
          </a:schemeClr>
        </a:solidFill>
        <a:effectLst/>
      </p:bgPr>
    </p:bg>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3975636253"/>
              </p:ext>
            </p:extLst>
          </p:nvPr>
        </p:nvGraphicFramePr>
        <p:xfrm>
          <a:off x="0" y="188640"/>
          <a:ext cx="6498590" cy="951738"/>
        </p:xfrm>
        <a:graphic>
          <a:graphicData uri="http://schemas.openxmlformats.org/drawingml/2006/table">
            <a:tbl>
              <a:tblPr>
                <a:tableStyleId>{5C22544A-7EE6-4342-B048-85BDC9FD1C3A}</a:tableStyleId>
              </a:tblPr>
              <a:tblGrid>
                <a:gridCol w="2717800"/>
                <a:gridCol w="180340"/>
                <a:gridCol w="3600450"/>
              </a:tblGrid>
              <a:tr h="127000">
                <a:tc gridSpan="3">
                  <a:txBody>
                    <a:bodyPr/>
                    <a:lstStyle/>
                    <a:p>
                      <a:pPr algn="ctr">
                        <a:lnSpc>
                          <a:spcPct val="107000"/>
                        </a:lnSpc>
                        <a:spcAft>
                          <a:spcPts val="0"/>
                        </a:spcAft>
                      </a:pPr>
                      <a:r>
                        <a:rPr lang="es-ES" sz="1000" b="1" kern="1200" dirty="0">
                          <a:effectLst/>
                        </a:rPr>
                        <a:t>LIQUIDEZ</a:t>
                      </a:r>
                      <a:endParaRPr lang="es-MX"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19685" marR="19685" marT="9525" marB="0"/>
                </a:tc>
                <a:tc hMerge="1">
                  <a:txBody>
                    <a:bodyPr/>
                    <a:lstStyle/>
                    <a:p>
                      <a:endParaRPr lang="es-MX"/>
                    </a:p>
                  </a:txBody>
                  <a:tcPr/>
                </a:tc>
                <a:tc hMerge="1">
                  <a:txBody>
                    <a:bodyPr/>
                    <a:lstStyle/>
                    <a:p>
                      <a:endParaRPr lang="es-MX"/>
                    </a:p>
                  </a:txBody>
                  <a:tcPr/>
                </a:tc>
              </a:tr>
              <a:tr h="277495">
                <a:tc>
                  <a:txBody>
                    <a:bodyPr/>
                    <a:lstStyle/>
                    <a:p>
                      <a:pPr>
                        <a:lnSpc>
                          <a:spcPct val="107000"/>
                        </a:lnSpc>
                        <a:spcAft>
                          <a:spcPts val="0"/>
                        </a:spcAft>
                      </a:pPr>
                      <a:r>
                        <a:rPr lang="es-ES" sz="1000" kern="1200">
                          <a:effectLst/>
                        </a:rPr>
                        <a:t>Capital neto de trabajo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9685" marR="19685" marT="9525" marB="0"/>
                </a:tc>
                <a:tc>
                  <a:txBody>
                    <a:bodyPr/>
                    <a:lstStyle/>
                    <a:p>
                      <a:pPr>
                        <a:lnSpc>
                          <a:spcPct val="107000"/>
                        </a:lnSpc>
                        <a:spcAft>
                          <a:spcPts val="0"/>
                        </a:spcAft>
                      </a:pPr>
                      <a:r>
                        <a:rPr lang="es-MX" sz="10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9685" marR="19685" marT="9525" marB="0"/>
                </a:tc>
                <a:tc>
                  <a:txBody>
                    <a:bodyPr/>
                    <a:lstStyle/>
                    <a:p>
                      <a:pPr>
                        <a:lnSpc>
                          <a:spcPct val="107000"/>
                        </a:lnSpc>
                        <a:spcAft>
                          <a:spcPts val="0"/>
                        </a:spcAft>
                      </a:pPr>
                      <a:r>
                        <a:rPr lang="es-ES" sz="1000" kern="1200">
                          <a:effectLst/>
                        </a:rPr>
                        <a:t>Activo corto plazo - Pasivo corto plazo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253365">
                <a:tc>
                  <a:txBody>
                    <a:bodyPr/>
                    <a:lstStyle/>
                    <a:p>
                      <a:pPr>
                        <a:lnSpc>
                          <a:spcPct val="107000"/>
                        </a:lnSpc>
                        <a:spcAft>
                          <a:spcPts val="0"/>
                        </a:spcAft>
                      </a:pPr>
                      <a:r>
                        <a:rPr lang="es-ES" sz="1000" kern="1200">
                          <a:effectLst/>
                        </a:rPr>
                        <a:t>Índice de solvencia o circulante</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9685" marR="19685" marT="9525" marB="0"/>
                </a:tc>
                <a:tc>
                  <a:txBody>
                    <a:bodyPr/>
                    <a:lstStyle/>
                    <a:p>
                      <a:pPr>
                        <a:lnSpc>
                          <a:spcPct val="107000"/>
                        </a:lnSpc>
                        <a:spcAft>
                          <a:spcPts val="0"/>
                        </a:spcAft>
                      </a:pPr>
                      <a:r>
                        <a:rPr lang="es-MX" sz="10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9685" marR="19685" marT="9525" marB="0"/>
                </a:tc>
                <a:tc>
                  <a:txBody>
                    <a:bodyPr/>
                    <a:lstStyle/>
                    <a:p>
                      <a:pPr>
                        <a:lnSpc>
                          <a:spcPct val="107000"/>
                        </a:lnSpc>
                        <a:spcAft>
                          <a:spcPts val="0"/>
                        </a:spcAft>
                      </a:pPr>
                      <a:r>
                        <a:rPr lang="es-ES" sz="1000" kern="1200">
                          <a:effectLst/>
                        </a:rPr>
                        <a:t>Activo corto plazo / Pasivo corto plazo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248285">
                <a:tc>
                  <a:txBody>
                    <a:bodyPr/>
                    <a:lstStyle/>
                    <a:p>
                      <a:pPr>
                        <a:lnSpc>
                          <a:spcPct val="107000"/>
                        </a:lnSpc>
                        <a:spcAft>
                          <a:spcPts val="0"/>
                        </a:spcAft>
                      </a:pPr>
                      <a:r>
                        <a:rPr lang="es-ES" sz="1000" kern="1200">
                          <a:effectLst/>
                        </a:rPr>
                        <a:t>Prueba de ácido o razón de prueba rápida</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9685" marR="19685" marT="9525" marB="0"/>
                </a:tc>
                <a:tc>
                  <a:txBody>
                    <a:bodyPr/>
                    <a:lstStyle/>
                    <a:p>
                      <a:pPr>
                        <a:lnSpc>
                          <a:spcPct val="107000"/>
                        </a:lnSpc>
                        <a:spcAft>
                          <a:spcPts val="0"/>
                        </a:spcAft>
                      </a:pPr>
                      <a:r>
                        <a:rPr lang="es-MX" sz="10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9685" marR="19685" marT="9525" marB="0"/>
                </a:tc>
                <a:tc>
                  <a:txBody>
                    <a:bodyPr/>
                    <a:lstStyle/>
                    <a:p>
                      <a:pPr>
                        <a:lnSpc>
                          <a:spcPct val="107000"/>
                        </a:lnSpc>
                        <a:spcAft>
                          <a:spcPts val="0"/>
                        </a:spcAft>
                      </a:pPr>
                      <a:r>
                        <a:rPr lang="es-ES" sz="1000" kern="1200" dirty="0">
                          <a:effectLst/>
                        </a:rPr>
                        <a:t>(Activo corto plazo – inventarios) / Pasivo corto plazo</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bl>
          </a:graphicData>
        </a:graphic>
      </p:graphicFrame>
      <p:graphicFrame>
        <p:nvGraphicFramePr>
          <p:cNvPr id="3" name="Tabla 2"/>
          <p:cNvGraphicFramePr>
            <a:graphicFrameLocks noGrp="1"/>
          </p:cNvGraphicFramePr>
          <p:nvPr>
            <p:extLst>
              <p:ext uri="{D42A27DB-BD31-4B8C-83A1-F6EECF244321}">
                <p14:modId xmlns:p14="http://schemas.microsoft.com/office/powerpoint/2010/main" val="654010555"/>
              </p:ext>
            </p:extLst>
          </p:nvPr>
        </p:nvGraphicFramePr>
        <p:xfrm>
          <a:off x="0" y="1556792"/>
          <a:ext cx="6492240" cy="1441069"/>
        </p:xfrm>
        <a:graphic>
          <a:graphicData uri="http://schemas.openxmlformats.org/drawingml/2006/table">
            <a:tbl>
              <a:tblPr>
                <a:tableStyleId>{5C22544A-7EE6-4342-B048-85BDC9FD1C3A}</a:tableStyleId>
              </a:tblPr>
              <a:tblGrid>
                <a:gridCol w="2711450"/>
                <a:gridCol w="180340"/>
                <a:gridCol w="3600450"/>
              </a:tblGrid>
              <a:tr h="157480">
                <a:tc gridSpan="3">
                  <a:txBody>
                    <a:bodyPr/>
                    <a:lstStyle/>
                    <a:p>
                      <a:pPr algn="ctr">
                        <a:lnSpc>
                          <a:spcPct val="107000"/>
                        </a:lnSpc>
                        <a:spcAft>
                          <a:spcPts val="0"/>
                        </a:spcAft>
                      </a:pPr>
                      <a:r>
                        <a:rPr lang="es-ES" sz="1000" b="1" kern="1200" dirty="0">
                          <a:effectLst/>
                        </a:rPr>
                        <a:t>ADMINISTRACIÓN DE ACTIVOS</a:t>
                      </a:r>
                      <a:endParaRPr lang="es-MX"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hMerge="1">
                  <a:txBody>
                    <a:bodyPr/>
                    <a:lstStyle/>
                    <a:p>
                      <a:endParaRPr lang="es-MX"/>
                    </a:p>
                  </a:txBody>
                  <a:tcPr/>
                </a:tc>
                <a:tc hMerge="1">
                  <a:txBody>
                    <a:bodyPr/>
                    <a:lstStyle/>
                    <a:p>
                      <a:endParaRPr lang="es-MX"/>
                    </a:p>
                  </a:txBody>
                  <a:tcPr/>
                </a:tc>
              </a:tr>
              <a:tr h="173990">
                <a:tc>
                  <a:txBody>
                    <a:bodyPr/>
                    <a:lstStyle/>
                    <a:p>
                      <a:pPr>
                        <a:lnSpc>
                          <a:spcPct val="107000"/>
                        </a:lnSpc>
                        <a:spcAft>
                          <a:spcPts val="0"/>
                        </a:spcAft>
                      </a:pPr>
                      <a:r>
                        <a:rPr lang="es-ES" sz="1000" kern="1200">
                          <a:effectLst/>
                        </a:rPr>
                        <a:t>Rotación de inventarios</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9685" marR="19685" marT="9525" marB="0"/>
                </a:tc>
                <a:tc>
                  <a:txBody>
                    <a:bodyPr/>
                    <a:lstStyle/>
                    <a:p>
                      <a:pPr marL="228600">
                        <a:lnSpc>
                          <a:spcPct val="107000"/>
                        </a:lnSpc>
                        <a:spcAft>
                          <a:spcPts val="0"/>
                        </a:spcAft>
                      </a:pPr>
                      <a:r>
                        <a:rPr lang="es-ES" sz="1000" kern="12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0"/>
                        </a:spcAft>
                      </a:pPr>
                      <a:r>
                        <a:rPr lang="es-ES" sz="1000" kern="1200" dirty="0">
                          <a:effectLst/>
                        </a:rPr>
                        <a:t>Costo de ventas / (( inventario inicial + inventario final ) / 2)</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9685" marR="19685" marT="9525" marB="0"/>
                </a:tc>
              </a:tr>
              <a:tr h="223520">
                <a:tc>
                  <a:txBody>
                    <a:bodyPr/>
                    <a:lstStyle/>
                    <a:p>
                      <a:pPr>
                        <a:lnSpc>
                          <a:spcPct val="107000"/>
                        </a:lnSpc>
                        <a:spcAft>
                          <a:spcPts val="0"/>
                        </a:spcAft>
                      </a:pPr>
                      <a:r>
                        <a:rPr lang="es-ES" sz="1000" kern="1200">
                          <a:effectLst/>
                        </a:rPr>
                        <a:t>Plazo promedio de inventarios</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9685" marR="19685" marT="9525" marB="0"/>
                </a:tc>
                <a:tc>
                  <a:txBody>
                    <a:bodyPr/>
                    <a:lstStyle/>
                    <a:p>
                      <a:pPr>
                        <a:lnSpc>
                          <a:spcPct val="107000"/>
                        </a:lnSpc>
                        <a:spcAft>
                          <a:spcPts val="0"/>
                        </a:spcAft>
                      </a:pPr>
                      <a:r>
                        <a:rPr lang="es-ES" sz="1000" kern="12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0"/>
                        </a:spcAft>
                      </a:pPr>
                      <a:r>
                        <a:rPr lang="es-ES" sz="1000" kern="1200">
                          <a:effectLst/>
                        </a:rPr>
                        <a:t>360  /  Rotación de inventarios</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9685" marR="19685" marT="9525" marB="0"/>
                </a:tc>
              </a:tr>
              <a:tr h="236220">
                <a:tc>
                  <a:txBody>
                    <a:bodyPr/>
                    <a:lstStyle/>
                    <a:p>
                      <a:pPr>
                        <a:lnSpc>
                          <a:spcPct val="107000"/>
                        </a:lnSpc>
                        <a:spcAft>
                          <a:spcPts val="0"/>
                        </a:spcAft>
                      </a:pPr>
                      <a:r>
                        <a:rPr lang="es-ES" sz="1000" kern="1200">
                          <a:effectLst/>
                        </a:rPr>
                        <a:t>Rotación de cuentas por cobrar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9685" marR="19685" marT="9525" marB="0"/>
                </a:tc>
                <a:tc>
                  <a:txBody>
                    <a:bodyPr/>
                    <a:lstStyle/>
                    <a:p>
                      <a:pPr>
                        <a:lnSpc>
                          <a:spcPct val="107000"/>
                        </a:lnSpc>
                        <a:spcAft>
                          <a:spcPts val="0"/>
                        </a:spcAft>
                      </a:pPr>
                      <a:r>
                        <a:rPr lang="es-ES" sz="1000" kern="12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0"/>
                        </a:spcAft>
                      </a:pPr>
                      <a:r>
                        <a:rPr lang="es-ES" sz="1000" kern="1200">
                          <a:effectLst/>
                        </a:rPr>
                        <a:t>Cuentas por cobrar / (Ventas netas a crédito / 360)</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9685" marR="19685" marT="9525" marB="0"/>
                </a:tc>
              </a:tr>
              <a:tr h="243840">
                <a:tc>
                  <a:txBody>
                    <a:bodyPr/>
                    <a:lstStyle/>
                    <a:p>
                      <a:pPr>
                        <a:lnSpc>
                          <a:spcPct val="107000"/>
                        </a:lnSpc>
                        <a:spcAft>
                          <a:spcPts val="0"/>
                        </a:spcAft>
                      </a:pPr>
                      <a:r>
                        <a:rPr lang="es-ES" sz="1000" kern="1200">
                          <a:effectLst/>
                        </a:rPr>
                        <a:t>Rotación de los activos fijos</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9685" marR="19685" marT="9525" marB="0"/>
                </a:tc>
                <a:tc>
                  <a:txBody>
                    <a:bodyPr/>
                    <a:lstStyle/>
                    <a:p>
                      <a:pPr>
                        <a:lnSpc>
                          <a:spcPct val="107000"/>
                        </a:lnSpc>
                        <a:spcAft>
                          <a:spcPts val="0"/>
                        </a:spcAft>
                      </a:pPr>
                      <a:r>
                        <a:rPr lang="es-ES" sz="1000" kern="12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0"/>
                        </a:spcAft>
                      </a:pPr>
                      <a:r>
                        <a:rPr lang="es-ES" sz="1000" kern="1200">
                          <a:effectLst/>
                        </a:rPr>
                        <a:t>Ventas totales / Activos fijos netos</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9685" marR="19685" marT="9525" marB="0"/>
                </a:tc>
              </a:tr>
              <a:tr h="238760">
                <a:tc>
                  <a:txBody>
                    <a:bodyPr/>
                    <a:lstStyle/>
                    <a:p>
                      <a:pPr>
                        <a:lnSpc>
                          <a:spcPct val="107000"/>
                        </a:lnSpc>
                        <a:spcAft>
                          <a:spcPts val="0"/>
                        </a:spcAft>
                      </a:pPr>
                      <a:r>
                        <a:rPr lang="es-ES" sz="1000" kern="1200">
                          <a:effectLst/>
                        </a:rPr>
                        <a:t>Rotación de los activos totales</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9685" marR="19685" marT="9525" marB="0"/>
                </a:tc>
                <a:tc>
                  <a:txBody>
                    <a:bodyPr/>
                    <a:lstStyle/>
                    <a:p>
                      <a:pPr>
                        <a:lnSpc>
                          <a:spcPct val="107000"/>
                        </a:lnSpc>
                        <a:spcAft>
                          <a:spcPts val="0"/>
                        </a:spcAft>
                      </a:pPr>
                      <a:r>
                        <a:rPr lang="es-ES" sz="1000" kern="12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0"/>
                        </a:spcAft>
                      </a:pPr>
                      <a:r>
                        <a:rPr lang="es-ES" sz="1000" kern="1200" dirty="0">
                          <a:effectLst/>
                        </a:rPr>
                        <a:t>Ventas totales / Activos totales</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9685" marR="19685" marT="9525" marB="0"/>
                </a:tc>
              </a:tr>
            </a:tbl>
          </a:graphicData>
        </a:graphic>
      </p:graphicFrame>
      <p:graphicFrame>
        <p:nvGraphicFramePr>
          <p:cNvPr id="4" name="Tabla 3"/>
          <p:cNvGraphicFramePr>
            <a:graphicFrameLocks noGrp="1"/>
          </p:cNvGraphicFramePr>
          <p:nvPr>
            <p:extLst>
              <p:ext uri="{D42A27DB-BD31-4B8C-83A1-F6EECF244321}">
                <p14:modId xmlns:p14="http://schemas.microsoft.com/office/powerpoint/2010/main" val="3596215663"/>
              </p:ext>
            </p:extLst>
          </p:nvPr>
        </p:nvGraphicFramePr>
        <p:xfrm>
          <a:off x="107504" y="3429000"/>
          <a:ext cx="6481445" cy="1210310"/>
        </p:xfrm>
        <a:graphic>
          <a:graphicData uri="http://schemas.openxmlformats.org/drawingml/2006/table">
            <a:tbl>
              <a:tblPr>
                <a:tableStyleId>{5C22544A-7EE6-4342-B048-85BDC9FD1C3A}</a:tableStyleId>
              </a:tblPr>
              <a:tblGrid>
                <a:gridCol w="2700655"/>
                <a:gridCol w="180340"/>
                <a:gridCol w="3600450"/>
              </a:tblGrid>
              <a:tr h="191770">
                <a:tc gridSpan="3">
                  <a:txBody>
                    <a:bodyPr/>
                    <a:lstStyle/>
                    <a:p>
                      <a:pPr algn="ctr">
                        <a:lnSpc>
                          <a:spcPct val="107000"/>
                        </a:lnSpc>
                        <a:spcAft>
                          <a:spcPts val="0"/>
                        </a:spcAft>
                      </a:pPr>
                      <a:r>
                        <a:rPr lang="es-ES" sz="1000" b="1" kern="1200" dirty="0">
                          <a:effectLst/>
                        </a:rPr>
                        <a:t>ADMINISTRACIÓN DE DEUDAS</a:t>
                      </a:r>
                      <a:endParaRPr lang="es-MX"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19685" marR="19685" marT="9525" marB="0"/>
                </a:tc>
                <a:tc hMerge="1">
                  <a:txBody>
                    <a:bodyPr/>
                    <a:lstStyle/>
                    <a:p>
                      <a:endParaRPr lang="es-MX"/>
                    </a:p>
                  </a:txBody>
                  <a:tcPr/>
                </a:tc>
                <a:tc hMerge="1">
                  <a:txBody>
                    <a:bodyPr/>
                    <a:lstStyle/>
                    <a:p>
                      <a:endParaRPr lang="es-MX"/>
                    </a:p>
                  </a:txBody>
                  <a:tcPr/>
                </a:tc>
              </a:tr>
              <a:tr h="259080">
                <a:tc>
                  <a:txBody>
                    <a:bodyPr/>
                    <a:lstStyle/>
                    <a:p>
                      <a:pPr>
                        <a:lnSpc>
                          <a:spcPct val="107000"/>
                        </a:lnSpc>
                        <a:spcAft>
                          <a:spcPts val="0"/>
                        </a:spcAft>
                      </a:pPr>
                      <a:r>
                        <a:rPr lang="es-ES" sz="1000" kern="1200">
                          <a:effectLst/>
                        </a:rPr>
                        <a:t>Rotación de cuentas por pagar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9685" marR="19685" marT="9525" marB="0"/>
                </a:tc>
                <a:tc>
                  <a:txBody>
                    <a:bodyPr/>
                    <a:lstStyle/>
                    <a:p>
                      <a:pPr>
                        <a:lnSpc>
                          <a:spcPct val="107000"/>
                        </a:lnSpc>
                        <a:spcAft>
                          <a:spcPts val="0"/>
                        </a:spcAft>
                      </a:pPr>
                      <a:r>
                        <a:rPr lang="es-ES" sz="1000" kern="12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0"/>
                        </a:spcAft>
                      </a:pPr>
                      <a:r>
                        <a:rPr lang="es-ES" sz="1000" kern="1200">
                          <a:effectLst/>
                        </a:rPr>
                        <a:t>Cuentas por pagar / (Compras netas a crédito / 360)</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9685" marR="19685" marT="9525" marB="0"/>
                </a:tc>
              </a:tr>
              <a:tr h="248920">
                <a:tc>
                  <a:txBody>
                    <a:bodyPr/>
                    <a:lstStyle/>
                    <a:p>
                      <a:pPr>
                        <a:lnSpc>
                          <a:spcPct val="107000"/>
                        </a:lnSpc>
                        <a:spcAft>
                          <a:spcPts val="0"/>
                        </a:spcAft>
                      </a:pPr>
                      <a:r>
                        <a:rPr lang="es-ES" sz="1000" kern="1200">
                          <a:effectLst/>
                        </a:rPr>
                        <a:t>Endeudamiento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9685" marR="19685" marT="9525" marB="0"/>
                </a:tc>
                <a:tc>
                  <a:txBody>
                    <a:bodyPr/>
                    <a:lstStyle/>
                    <a:p>
                      <a:pPr>
                        <a:lnSpc>
                          <a:spcPct val="107000"/>
                        </a:lnSpc>
                        <a:spcAft>
                          <a:spcPts val="0"/>
                        </a:spcAft>
                      </a:pPr>
                      <a:r>
                        <a:rPr lang="es-ES" sz="1000" kern="12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0"/>
                        </a:spcAft>
                      </a:pPr>
                      <a:r>
                        <a:rPr lang="es-ES" sz="1000" kern="1200">
                          <a:effectLst/>
                        </a:rPr>
                        <a:t>Pasivo total / Activo total</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9685" marR="19685" marT="9525" marB="0"/>
                </a:tc>
              </a:tr>
              <a:tr h="253365">
                <a:tc>
                  <a:txBody>
                    <a:bodyPr/>
                    <a:lstStyle/>
                    <a:p>
                      <a:pPr>
                        <a:lnSpc>
                          <a:spcPct val="107000"/>
                        </a:lnSpc>
                        <a:spcAft>
                          <a:spcPts val="0"/>
                        </a:spcAft>
                      </a:pPr>
                      <a:r>
                        <a:rPr lang="es-ES" sz="1000" kern="1200">
                          <a:effectLst/>
                        </a:rPr>
                        <a:t>Pasivo total capital contable</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9685" marR="19685" marT="9525" marB="0"/>
                </a:tc>
                <a:tc>
                  <a:txBody>
                    <a:bodyPr/>
                    <a:lstStyle/>
                    <a:p>
                      <a:pPr>
                        <a:lnSpc>
                          <a:spcPct val="107000"/>
                        </a:lnSpc>
                        <a:spcAft>
                          <a:spcPts val="0"/>
                        </a:spcAft>
                      </a:pPr>
                      <a:r>
                        <a:rPr lang="es-ES" sz="1000" kern="12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0"/>
                        </a:spcAft>
                      </a:pPr>
                      <a:r>
                        <a:rPr lang="es-ES" sz="1000" kern="1200">
                          <a:effectLst/>
                        </a:rPr>
                        <a:t>Pasivo total / Capital contable</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9685" marR="19685" marT="9525" marB="0"/>
                </a:tc>
              </a:tr>
              <a:tr h="257175">
                <a:tc>
                  <a:txBody>
                    <a:bodyPr/>
                    <a:lstStyle/>
                    <a:p>
                      <a:pPr>
                        <a:lnSpc>
                          <a:spcPct val="107000"/>
                        </a:lnSpc>
                        <a:spcAft>
                          <a:spcPts val="0"/>
                        </a:spcAft>
                      </a:pPr>
                      <a:r>
                        <a:rPr lang="es-ES" sz="1000" kern="1200">
                          <a:effectLst/>
                        </a:rPr>
                        <a:t>Patrimonio inmovilizado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9685" marR="19685" marT="9525" marB="0"/>
                </a:tc>
                <a:tc>
                  <a:txBody>
                    <a:bodyPr/>
                    <a:lstStyle/>
                    <a:p>
                      <a:pPr>
                        <a:lnSpc>
                          <a:spcPct val="107000"/>
                        </a:lnSpc>
                        <a:spcAft>
                          <a:spcPts val="0"/>
                        </a:spcAft>
                      </a:pPr>
                      <a:r>
                        <a:rPr lang="es-ES" sz="1000" kern="12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0"/>
                        </a:spcAft>
                      </a:pPr>
                      <a:r>
                        <a:rPr lang="es-ES" sz="1000" kern="1200" dirty="0">
                          <a:effectLst/>
                        </a:rPr>
                        <a:t>Capital contable / Activo largo plazo</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9685" marR="19685" marT="9525" marB="0"/>
                </a:tc>
              </a:tr>
            </a:tbl>
          </a:graphicData>
        </a:graphic>
      </p:graphicFrame>
      <p:graphicFrame>
        <p:nvGraphicFramePr>
          <p:cNvPr id="5" name="Tabla 4"/>
          <p:cNvGraphicFramePr>
            <a:graphicFrameLocks noGrp="1"/>
          </p:cNvGraphicFramePr>
          <p:nvPr>
            <p:extLst>
              <p:ext uri="{D42A27DB-BD31-4B8C-83A1-F6EECF244321}">
                <p14:modId xmlns:p14="http://schemas.microsoft.com/office/powerpoint/2010/main" val="290406182"/>
              </p:ext>
            </p:extLst>
          </p:nvPr>
        </p:nvGraphicFramePr>
        <p:xfrm>
          <a:off x="323528" y="5085184"/>
          <a:ext cx="6481445" cy="1295781"/>
        </p:xfrm>
        <a:graphic>
          <a:graphicData uri="http://schemas.openxmlformats.org/drawingml/2006/table">
            <a:tbl>
              <a:tblPr>
                <a:tableStyleId>{5C22544A-7EE6-4342-B048-85BDC9FD1C3A}</a:tableStyleId>
              </a:tblPr>
              <a:tblGrid>
                <a:gridCol w="2700655"/>
                <a:gridCol w="180340"/>
                <a:gridCol w="3600450"/>
              </a:tblGrid>
              <a:tr h="244475">
                <a:tc gridSpan="3">
                  <a:txBody>
                    <a:bodyPr/>
                    <a:lstStyle/>
                    <a:p>
                      <a:pPr marL="228600" algn="ctr">
                        <a:lnSpc>
                          <a:spcPct val="107000"/>
                        </a:lnSpc>
                        <a:spcAft>
                          <a:spcPts val="0"/>
                        </a:spcAft>
                      </a:pPr>
                      <a:r>
                        <a:rPr lang="es-ES" sz="1000" b="1" kern="1200" dirty="0">
                          <a:effectLst/>
                        </a:rPr>
                        <a:t>RENTABILIDAD</a:t>
                      </a:r>
                      <a:endParaRPr lang="es-MX"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19685" marR="19685" marT="9525" marB="0"/>
                </a:tc>
                <a:tc hMerge="1">
                  <a:txBody>
                    <a:bodyPr/>
                    <a:lstStyle/>
                    <a:p>
                      <a:endParaRPr lang="es-MX"/>
                    </a:p>
                  </a:txBody>
                  <a:tcPr/>
                </a:tc>
                <a:tc hMerge="1">
                  <a:txBody>
                    <a:bodyPr/>
                    <a:lstStyle/>
                    <a:p>
                      <a:endParaRPr lang="es-MX"/>
                    </a:p>
                  </a:txBody>
                  <a:tcPr/>
                </a:tc>
              </a:tr>
              <a:tr h="217805">
                <a:tc>
                  <a:txBody>
                    <a:bodyPr/>
                    <a:lstStyle/>
                    <a:p>
                      <a:pPr>
                        <a:lnSpc>
                          <a:spcPct val="107000"/>
                        </a:lnSpc>
                        <a:spcAft>
                          <a:spcPts val="0"/>
                        </a:spcAft>
                      </a:pPr>
                      <a:r>
                        <a:rPr lang="es-ES" sz="1000" kern="1200">
                          <a:effectLst/>
                        </a:rPr>
                        <a:t>Margen bruto de utilidades</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9685" marR="19685" marT="9525" marB="0"/>
                </a:tc>
                <a:tc>
                  <a:txBody>
                    <a:bodyPr/>
                    <a:lstStyle/>
                    <a:p>
                      <a:pPr>
                        <a:lnSpc>
                          <a:spcPct val="107000"/>
                        </a:lnSpc>
                        <a:spcAft>
                          <a:spcPts val="0"/>
                        </a:spcAft>
                      </a:pPr>
                      <a:r>
                        <a:rPr lang="es-ES" sz="1000" kern="12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0"/>
                        </a:spcAft>
                      </a:pPr>
                      <a:r>
                        <a:rPr lang="es-ES" sz="1000" kern="1200">
                          <a:effectLst/>
                        </a:rPr>
                        <a:t>Utilidad bruta / Ventas totales</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9685" marR="19685" marT="9525" marB="0"/>
                </a:tc>
              </a:tr>
              <a:tr h="237490">
                <a:tc>
                  <a:txBody>
                    <a:bodyPr/>
                    <a:lstStyle/>
                    <a:p>
                      <a:pPr>
                        <a:lnSpc>
                          <a:spcPct val="107000"/>
                        </a:lnSpc>
                        <a:spcAft>
                          <a:spcPts val="0"/>
                        </a:spcAft>
                      </a:pPr>
                      <a:r>
                        <a:rPr lang="es-ES" sz="1000" kern="1200">
                          <a:effectLst/>
                        </a:rPr>
                        <a:t>Margen neto de utilidades</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9685" marR="19685" marT="9525" marB="0"/>
                </a:tc>
                <a:tc>
                  <a:txBody>
                    <a:bodyPr/>
                    <a:lstStyle/>
                    <a:p>
                      <a:pPr>
                        <a:lnSpc>
                          <a:spcPct val="107000"/>
                        </a:lnSpc>
                        <a:spcAft>
                          <a:spcPts val="0"/>
                        </a:spcAft>
                      </a:pPr>
                      <a:r>
                        <a:rPr lang="es-ES" sz="1000" kern="12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0"/>
                        </a:spcAft>
                      </a:pPr>
                      <a:r>
                        <a:rPr lang="es-ES" sz="1000" kern="1200">
                          <a:effectLst/>
                        </a:rPr>
                        <a:t>Utilidad neta / Ventas totales</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9685" marR="19685" marT="9525" marB="0"/>
                </a:tc>
              </a:tr>
              <a:tr h="260350">
                <a:tc>
                  <a:txBody>
                    <a:bodyPr/>
                    <a:lstStyle/>
                    <a:p>
                      <a:pPr>
                        <a:lnSpc>
                          <a:spcPct val="107000"/>
                        </a:lnSpc>
                        <a:spcAft>
                          <a:spcPts val="0"/>
                        </a:spcAft>
                      </a:pPr>
                      <a:r>
                        <a:rPr lang="es-ES" sz="1000" kern="1200">
                          <a:effectLst/>
                        </a:rPr>
                        <a:t>Rendimiento sobre los activos totales</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9685" marR="19685" marT="9525" marB="0"/>
                </a:tc>
                <a:tc>
                  <a:txBody>
                    <a:bodyPr/>
                    <a:lstStyle/>
                    <a:p>
                      <a:pPr>
                        <a:lnSpc>
                          <a:spcPct val="107000"/>
                        </a:lnSpc>
                        <a:spcAft>
                          <a:spcPts val="0"/>
                        </a:spcAft>
                      </a:pPr>
                      <a:r>
                        <a:rPr lang="es-ES" sz="1000" kern="12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0"/>
                        </a:spcAft>
                      </a:pPr>
                      <a:r>
                        <a:rPr lang="es-ES" sz="1000" kern="1200">
                          <a:effectLst/>
                        </a:rPr>
                        <a:t>Utilidad neta / Activos totales</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9685" marR="19685" marT="9525" marB="0"/>
                </a:tc>
              </a:tr>
              <a:tr h="300990">
                <a:tc>
                  <a:txBody>
                    <a:bodyPr/>
                    <a:lstStyle/>
                    <a:p>
                      <a:pPr>
                        <a:lnSpc>
                          <a:spcPct val="107000"/>
                        </a:lnSpc>
                        <a:spcAft>
                          <a:spcPts val="0"/>
                        </a:spcAft>
                      </a:pPr>
                      <a:r>
                        <a:rPr lang="es-ES" sz="1000" kern="1200">
                          <a:effectLst/>
                        </a:rPr>
                        <a:t>Rendimiento sobre el capital contable común</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19685" marR="19685" marT="9525" marB="0"/>
                </a:tc>
                <a:tc>
                  <a:txBody>
                    <a:bodyPr/>
                    <a:lstStyle/>
                    <a:p>
                      <a:pPr>
                        <a:lnSpc>
                          <a:spcPct val="107000"/>
                        </a:lnSpc>
                        <a:spcAft>
                          <a:spcPts val="0"/>
                        </a:spcAft>
                      </a:pPr>
                      <a:r>
                        <a:rPr lang="es-ES" sz="1000" kern="12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0"/>
                        </a:spcAft>
                      </a:pPr>
                      <a:r>
                        <a:rPr lang="es-ES" sz="1000" kern="1200" dirty="0">
                          <a:effectLst/>
                        </a:rPr>
                        <a:t>Utilidad neta disponible para accionistas comunes / Capital común</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9685" marR="19685" marT="9525" marB="0"/>
                </a:tc>
              </a:tr>
            </a:tbl>
          </a:graphicData>
        </a:graphic>
      </p:graphicFrame>
      <p:sp>
        <p:nvSpPr>
          <p:cNvPr id="7" name="CuadroTexto 6"/>
          <p:cNvSpPr txBox="1"/>
          <p:nvPr/>
        </p:nvSpPr>
        <p:spPr>
          <a:xfrm rot="5400000">
            <a:off x="6158498" y="2125597"/>
            <a:ext cx="3811779" cy="523220"/>
          </a:xfrm>
          <a:prstGeom prst="rect">
            <a:avLst/>
          </a:prstGeom>
          <a:noFill/>
        </p:spPr>
        <p:txBody>
          <a:bodyPr wrap="square" rtlCol="0">
            <a:spAutoFit/>
          </a:bodyPr>
          <a:lstStyle/>
          <a:p>
            <a:pPr algn="ctr"/>
            <a:r>
              <a:rPr lang="es-MX" sz="2800" dirty="0"/>
              <a:t>F</a:t>
            </a:r>
            <a:r>
              <a:rPr lang="es-MX" sz="2800" dirty="0" smtClean="0"/>
              <a:t>órmulas</a:t>
            </a:r>
            <a:endParaRPr lang="es-MX" sz="2800" dirty="0"/>
          </a:p>
        </p:txBody>
      </p:sp>
    </p:spTree>
    <p:extLst>
      <p:ext uri="{BB962C8B-B14F-4D97-AF65-F5344CB8AC3E}">
        <p14:creationId xmlns:p14="http://schemas.microsoft.com/office/powerpoint/2010/main" val="19119139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332656"/>
            <a:ext cx="8856984" cy="930027"/>
          </a:xfrm>
        </p:spPr>
        <p:txBody>
          <a:bodyPr/>
          <a:lstStyle/>
          <a:p>
            <a:pPr algn="l"/>
            <a:r>
              <a:rPr lang="es-MX" sz="3000" b="1" dirty="0" smtClean="0"/>
              <a:t>Método de porcientos integrales: </a:t>
            </a:r>
            <a:r>
              <a:rPr lang="es-MX" sz="2000" b="1" dirty="0" smtClean="0"/>
              <a:t/>
            </a:r>
            <a:br>
              <a:rPr lang="es-MX" sz="2000" b="1" dirty="0" smtClean="0"/>
            </a:br>
            <a:r>
              <a:rPr lang="es-MX" sz="2000" dirty="0" smtClean="0">
                <a:solidFill>
                  <a:schemeClr val="tx1"/>
                </a:solidFill>
              </a:rPr>
              <a:t>Consiste </a:t>
            </a:r>
            <a:r>
              <a:rPr lang="es-MX" sz="2000" dirty="0">
                <a:solidFill>
                  <a:schemeClr val="tx1"/>
                </a:solidFill>
              </a:rPr>
              <a:t>en traducir los estados financieros a porcentajes</a:t>
            </a:r>
            <a:r>
              <a:rPr lang="es-MX" sz="3200" dirty="0" smtClean="0">
                <a:solidFill>
                  <a:schemeClr val="tx1"/>
                </a:solidFill>
              </a:rPr>
              <a:t>.</a:t>
            </a:r>
            <a:endParaRPr lang="es-MX" sz="3000" dirty="0"/>
          </a:p>
        </p:txBody>
      </p:sp>
      <p:sp>
        <p:nvSpPr>
          <p:cNvPr id="3" name="2 Marcador de texto"/>
          <p:cNvSpPr>
            <a:spLocks noGrp="1"/>
          </p:cNvSpPr>
          <p:nvPr>
            <p:ph type="body" idx="1"/>
          </p:nvPr>
        </p:nvSpPr>
        <p:spPr>
          <a:xfrm>
            <a:off x="0" y="1916832"/>
            <a:ext cx="5904657" cy="2088232"/>
          </a:xfrm>
        </p:spPr>
        <p:txBody>
          <a:bodyPr/>
          <a:lstStyle/>
          <a:p>
            <a:pPr marL="571500" lvl="2" fontAlgn="base">
              <a:spcBef>
                <a:spcPct val="0"/>
              </a:spcBef>
              <a:spcAft>
                <a:spcPct val="0"/>
              </a:spcAft>
            </a:pPr>
            <a:r>
              <a:rPr lang="es-MX" sz="3000" dirty="0" smtClean="0">
                <a:solidFill>
                  <a:schemeClr val="accent1"/>
                </a:solidFill>
                <a:latin typeface="+mj-lt"/>
                <a:ea typeface="+mj-ea"/>
                <a:cs typeface="+mj-cs"/>
              </a:rPr>
              <a:t>Estado </a:t>
            </a:r>
            <a:r>
              <a:rPr lang="es-MX" sz="3000" dirty="0">
                <a:solidFill>
                  <a:schemeClr val="accent1"/>
                </a:solidFill>
                <a:latin typeface="+mj-lt"/>
                <a:ea typeface="+mj-ea"/>
                <a:cs typeface="+mj-cs"/>
              </a:rPr>
              <a:t>de situación </a:t>
            </a:r>
            <a:r>
              <a:rPr lang="es-MX" sz="3000" dirty="0" smtClean="0">
                <a:solidFill>
                  <a:schemeClr val="accent1"/>
                </a:solidFill>
                <a:latin typeface="+mj-lt"/>
                <a:ea typeface="+mj-ea"/>
                <a:cs typeface="+mj-cs"/>
              </a:rPr>
              <a:t>financiera</a:t>
            </a:r>
          </a:p>
          <a:p>
            <a:pPr marL="571500" lvl="2" fontAlgn="base">
              <a:spcBef>
                <a:spcPct val="0"/>
              </a:spcBef>
              <a:spcAft>
                <a:spcPct val="0"/>
              </a:spcAft>
            </a:pPr>
            <a:endParaRPr lang="es-MX" sz="2000" b="1" dirty="0" smtClean="0">
              <a:solidFill>
                <a:schemeClr val="tx1"/>
              </a:solidFill>
              <a:latin typeface="+mj-lt"/>
              <a:ea typeface="+mj-ea"/>
              <a:cs typeface="+mj-cs"/>
            </a:endParaRPr>
          </a:p>
          <a:p>
            <a:pPr marL="571500" lvl="2" fontAlgn="base">
              <a:spcBef>
                <a:spcPct val="0"/>
              </a:spcBef>
              <a:spcAft>
                <a:spcPct val="0"/>
              </a:spcAft>
            </a:pPr>
            <a:r>
              <a:rPr lang="es-MX" sz="2000" b="1" dirty="0" smtClean="0">
                <a:solidFill>
                  <a:schemeClr val="tx1"/>
                </a:solidFill>
                <a:latin typeface="+mj-lt"/>
                <a:ea typeface="+mj-ea"/>
                <a:cs typeface="+mj-cs"/>
              </a:rPr>
              <a:t>Activo total      : 100%</a:t>
            </a:r>
          </a:p>
          <a:p>
            <a:pPr marL="571500" lvl="2" fontAlgn="base">
              <a:spcBef>
                <a:spcPct val="0"/>
              </a:spcBef>
              <a:spcAft>
                <a:spcPct val="0"/>
              </a:spcAft>
            </a:pPr>
            <a:r>
              <a:rPr lang="es-MX" sz="2000" b="1" dirty="0" smtClean="0">
                <a:solidFill>
                  <a:schemeClr val="tx1"/>
                </a:solidFill>
                <a:latin typeface="+mj-lt"/>
                <a:ea typeface="+mj-ea"/>
                <a:cs typeface="+mj-cs"/>
              </a:rPr>
              <a:t>Cada </a:t>
            </a:r>
            <a:r>
              <a:rPr lang="es-MX" sz="2000" b="1" dirty="0">
                <a:solidFill>
                  <a:schemeClr val="tx1"/>
                </a:solidFill>
                <a:latin typeface="+mj-lt"/>
                <a:ea typeface="+mj-ea"/>
                <a:cs typeface="+mj-cs"/>
              </a:rPr>
              <a:t>concepto</a:t>
            </a:r>
            <a:r>
              <a:rPr lang="es-MX" sz="2000" b="1" dirty="0" smtClean="0">
                <a:solidFill>
                  <a:schemeClr val="tx1"/>
                </a:solidFill>
                <a:latin typeface="+mj-lt"/>
                <a:ea typeface="+mj-ea"/>
                <a:cs typeface="+mj-cs"/>
              </a:rPr>
              <a:t>: X</a:t>
            </a:r>
            <a:endParaRPr lang="es-MX" sz="2000" b="1" dirty="0">
              <a:solidFill>
                <a:schemeClr val="tx1"/>
              </a:solidFill>
              <a:latin typeface="+mj-lt"/>
              <a:ea typeface="+mj-ea"/>
              <a:cs typeface="+mj-cs"/>
            </a:endParaRPr>
          </a:p>
        </p:txBody>
      </p:sp>
      <p:pic>
        <p:nvPicPr>
          <p:cNvPr id="10" name="Imagen 9"/>
          <p:cNvPicPr>
            <a:picLocks noChangeAspect="1"/>
          </p:cNvPicPr>
          <p:nvPr/>
        </p:nvPicPr>
        <p:blipFill>
          <a:blip r:embed="rId2"/>
          <a:stretch>
            <a:fillRect/>
          </a:stretch>
        </p:blipFill>
        <p:spPr>
          <a:xfrm>
            <a:off x="5578388" y="4293096"/>
            <a:ext cx="3024336" cy="2170376"/>
          </a:xfrm>
          <a:prstGeom prst="rect">
            <a:avLst/>
          </a:prstGeom>
        </p:spPr>
      </p:pic>
      <p:sp>
        <p:nvSpPr>
          <p:cNvPr id="13" name="Rectángulo 12"/>
          <p:cNvSpPr/>
          <p:nvPr/>
        </p:nvSpPr>
        <p:spPr>
          <a:xfrm>
            <a:off x="-108520" y="4293096"/>
            <a:ext cx="5544616" cy="1477328"/>
          </a:xfrm>
          <a:prstGeom prst="rect">
            <a:avLst/>
          </a:prstGeom>
        </p:spPr>
        <p:txBody>
          <a:bodyPr wrap="square">
            <a:spAutoFit/>
          </a:bodyPr>
          <a:lstStyle/>
          <a:p>
            <a:pPr lvl="2"/>
            <a:r>
              <a:rPr lang="es-MX" sz="3000" dirty="0">
                <a:solidFill>
                  <a:schemeClr val="accent1"/>
                </a:solidFill>
              </a:rPr>
              <a:t>Estado de resultados</a:t>
            </a:r>
          </a:p>
          <a:p>
            <a:pPr lvl="2"/>
            <a:endParaRPr lang="es-MX" sz="2000" b="1" dirty="0" smtClean="0"/>
          </a:p>
          <a:p>
            <a:pPr lvl="2"/>
            <a:r>
              <a:rPr lang="es-MX" sz="2000" b="1" dirty="0" smtClean="0"/>
              <a:t>Ventas               : </a:t>
            </a:r>
            <a:r>
              <a:rPr lang="es-MX" sz="2000" b="1" dirty="0"/>
              <a:t>100%</a:t>
            </a:r>
          </a:p>
          <a:p>
            <a:pPr lvl="2"/>
            <a:r>
              <a:rPr lang="es-MX" sz="2000" b="1" dirty="0"/>
              <a:t>Cada concepto : X</a:t>
            </a:r>
          </a:p>
        </p:txBody>
      </p:sp>
      <p:pic>
        <p:nvPicPr>
          <p:cNvPr id="19" name="Imagen 18"/>
          <p:cNvPicPr>
            <a:picLocks noChangeAspect="1"/>
          </p:cNvPicPr>
          <p:nvPr/>
        </p:nvPicPr>
        <p:blipFill>
          <a:blip r:embed="rId3"/>
          <a:stretch>
            <a:fillRect/>
          </a:stretch>
        </p:blipFill>
        <p:spPr>
          <a:xfrm>
            <a:off x="6228184" y="1700808"/>
            <a:ext cx="2374540" cy="2296254"/>
          </a:xfrm>
          <a:prstGeom prst="rect">
            <a:avLst/>
          </a:prstGeom>
        </p:spPr>
      </p:pic>
    </p:spTree>
    <p:extLst>
      <p:ext uri="{BB962C8B-B14F-4D97-AF65-F5344CB8AC3E}">
        <p14:creationId xmlns:p14="http://schemas.microsoft.com/office/powerpoint/2010/main" val="43471181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a:blip r:embed="rId3"/>
          <a:stretch>
            <a:fillRect/>
          </a:stretch>
        </p:blipFill>
        <p:spPr>
          <a:xfrm>
            <a:off x="1" y="0"/>
            <a:ext cx="9144000" cy="6857999"/>
          </a:xfrm>
          <a:prstGeom prst="rect">
            <a:avLst/>
          </a:prstGeom>
        </p:spPr>
      </p:pic>
      <p:sp>
        <p:nvSpPr>
          <p:cNvPr id="2" name="1 Título"/>
          <p:cNvSpPr>
            <a:spLocks noGrp="1"/>
          </p:cNvSpPr>
          <p:nvPr>
            <p:ph type="title"/>
          </p:nvPr>
        </p:nvSpPr>
        <p:spPr>
          <a:xfrm>
            <a:off x="153543" y="842789"/>
            <a:ext cx="5022030" cy="1074043"/>
          </a:xfrm>
        </p:spPr>
        <p:txBody>
          <a:bodyPr/>
          <a:lstStyle/>
          <a:p>
            <a:pPr algn="l"/>
            <a:r>
              <a:rPr lang="es-MX" sz="3000" b="1" dirty="0" smtClean="0"/>
              <a:t>Tasas de crecimiento</a:t>
            </a:r>
            <a:br>
              <a:rPr lang="es-MX" sz="3000" b="1" dirty="0" smtClean="0"/>
            </a:br>
            <a:r>
              <a:rPr lang="es-MX" sz="3000" b="1" dirty="0" smtClean="0"/>
              <a:t/>
            </a:r>
            <a:br>
              <a:rPr lang="es-MX" sz="3000" b="1" dirty="0" smtClean="0"/>
            </a:br>
            <a:r>
              <a:rPr lang="es-MX" sz="2000" b="1" dirty="0">
                <a:solidFill>
                  <a:schemeClr val="tx1"/>
                </a:solidFill>
              </a:rPr>
              <a:t>Consiste en identificar en porcentaje cuánto ha crecido o disminuido un concepto de un periodo a otro</a:t>
            </a:r>
            <a:endParaRPr lang="es-MX" sz="2000" b="1" dirty="0"/>
          </a:p>
        </p:txBody>
      </p:sp>
      <p:sp>
        <p:nvSpPr>
          <p:cNvPr id="3" name="2 Marcador de texto"/>
          <p:cNvSpPr>
            <a:spLocks noGrp="1"/>
          </p:cNvSpPr>
          <p:nvPr>
            <p:ph type="body" idx="1"/>
          </p:nvPr>
        </p:nvSpPr>
        <p:spPr>
          <a:xfrm>
            <a:off x="722313" y="1916832"/>
            <a:ext cx="7772400" cy="4248472"/>
          </a:xfrm>
        </p:spPr>
        <p:txBody>
          <a:bodyPr/>
          <a:lstStyle/>
          <a:p>
            <a:r>
              <a:rPr lang="es-MX" dirty="0" smtClean="0">
                <a:solidFill>
                  <a:schemeClr val="tx1"/>
                </a:solidFill>
              </a:rPr>
              <a:t>.</a:t>
            </a:r>
          </a:p>
          <a:p>
            <a:endParaRPr lang="es-MX" dirty="0" smtClean="0">
              <a:solidFill>
                <a:schemeClr val="tx1"/>
              </a:solidFill>
            </a:endParaRPr>
          </a:p>
        </p:txBody>
      </p:sp>
      <p:sp>
        <p:nvSpPr>
          <p:cNvPr id="9" name="Rectángulo 8"/>
          <p:cNvSpPr/>
          <p:nvPr/>
        </p:nvSpPr>
        <p:spPr>
          <a:xfrm>
            <a:off x="1043608" y="2436853"/>
            <a:ext cx="4121641" cy="369332"/>
          </a:xfrm>
          <a:prstGeom prst="rect">
            <a:avLst/>
          </a:prstGeom>
        </p:spPr>
        <p:style>
          <a:lnRef idx="3">
            <a:schemeClr val="lt1"/>
          </a:lnRef>
          <a:fillRef idx="1">
            <a:schemeClr val="accent4"/>
          </a:fillRef>
          <a:effectRef idx="1">
            <a:schemeClr val="accent4"/>
          </a:effectRef>
          <a:fontRef idx="minor">
            <a:schemeClr val="lt1"/>
          </a:fontRef>
        </p:style>
        <p:txBody>
          <a:bodyPr wrap="none">
            <a:spAutoFit/>
          </a:bodyPr>
          <a:lstStyle/>
          <a:p>
            <a:r>
              <a:rPr lang="es-MX" dirty="0" smtClean="0">
                <a:solidFill>
                  <a:schemeClr val="tx1"/>
                </a:solidFill>
              </a:rPr>
              <a:t>((Cifra actual / Cifra anterior) - 1) * 100</a:t>
            </a:r>
            <a:endParaRPr lang="es-MX" dirty="0">
              <a:solidFill>
                <a:schemeClr val="tx1"/>
              </a:solidFill>
            </a:endParaRPr>
          </a:p>
        </p:txBody>
      </p:sp>
    </p:spTree>
    <p:extLst>
      <p:ext uri="{BB962C8B-B14F-4D97-AF65-F5344CB8AC3E}">
        <p14:creationId xmlns:p14="http://schemas.microsoft.com/office/powerpoint/2010/main" val="21527715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115616" y="1124744"/>
            <a:ext cx="6912768" cy="5324535"/>
          </a:xfrm>
          <a:prstGeom prst="rect">
            <a:avLst/>
          </a:prstGeom>
          <a:noFill/>
        </p:spPr>
        <p:txBody>
          <a:bodyPr wrap="square" rtlCol="0">
            <a:spAutoFit/>
          </a:bodyPr>
          <a:lstStyle/>
          <a:p>
            <a:endParaRPr lang="es-MX" sz="2000" dirty="0"/>
          </a:p>
          <a:p>
            <a:pPr marL="342900" indent="-342900">
              <a:buFont typeface="+mj-lt"/>
              <a:buAutoNum type="arabicPeriod"/>
            </a:pPr>
            <a:r>
              <a:rPr lang="es-MX" sz="2000" dirty="0" smtClean="0"/>
              <a:t>El profesor envía previamente el material a los alumnos.</a:t>
            </a:r>
          </a:p>
          <a:p>
            <a:pPr marL="342900" indent="-342900">
              <a:buFont typeface="+mj-lt"/>
              <a:buAutoNum type="arabicPeriod"/>
            </a:pPr>
            <a:r>
              <a:rPr lang="es-MX" sz="2000" dirty="0" smtClean="0"/>
              <a:t>El alumno revisa el material y se presenta a clase con conocimientos previos.</a:t>
            </a:r>
          </a:p>
          <a:p>
            <a:pPr marL="342900" indent="-342900">
              <a:buFont typeface="+mj-lt"/>
              <a:buAutoNum type="arabicPeriod"/>
            </a:pPr>
            <a:r>
              <a:rPr lang="es-MX" sz="2000" dirty="0" smtClean="0"/>
              <a:t>El profesor explica a los alumnos que el material tiene como objetivo facilitar y complementar el desarrollo del contenido del programa de estudios de la unidad de aprendizaje.</a:t>
            </a:r>
          </a:p>
          <a:p>
            <a:pPr marL="342900" indent="-342900">
              <a:buFont typeface="+mj-lt"/>
              <a:buAutoNum type="arabicPeriod"/>
            </a:pPr>
            <a:r>
              <a:rPr lang="es-MX" sz="2000" dirty="0"/>
              <a:t>El profesor </a:t>
            </a:r>
            <a:r>
              <a:rPr lang="es-MX" sz="2000" dirty="0" smtClean="0"/>
              <a:t>advierte </a:t>
            </a:r>
            <a:r>
              <a:rPr lang="es-MX" sz="2000" dirty="0"/>
              <a:t>a los alumnos que el </a:t>
            </a:r>
            <a:r>
              <a:rPr lang="es-MX" sz="2000" dirty="0" smtClean="0"/>
              <a:t>alcance del material no es limitativo, es enunciativo por lo que debe complementarse con consultas a la bibliografía básica y con lecturas extra clase de la bibliografía complementaria (Ver apartado Bibliografía).</a:t>
            </a:r>
          </a:p>
          <a:p>
            <a:pPr marL="342900" indent="-342900">
              <a:buFont typeface="+mj-lt"/>
              <a:buAutoNum type="arabicPeriod"/>
            </a:pPr>
            <a:r>
              <a:rPr lang="es-MX" sz="2000" dirty="0" smtClean="0"/>
              <a:t>Al término de cada unidad, el profesor solicita a los alumnos retroalimentación respecto al material, con el propósito de enriquecerlo para cursos subsecuentes. </a:t>
            </a:r>
          </a:p>
          <a:p>
            <a:r>
              <a:rPr lang="es-MX" sz="2000" dirty="0" smtClean="0"/>
              <a:t> </a:t>
            </a:r>
            <a:endParaRPr lang="es-MX" sz="2000" dirty="0"/>
          </a:p>
        </p:txBody>
      </p:sp>
      <p:sp>
        <p:nvSpPr>
          <p:cNvPr id="3" name="Rectángulo 2"/>
          <p:cNvSpPr/>
          <p:nvPr/>
        </p:nvSpPr>
        <p:spPr>
          <a:xfrm>
            <a:off x="2412047" y="521772"/>
            <a:ext cx="3740126" cy="461665"/>
          </a:xfrm>
          <a:prstGeom prst="rect">
            <a:avLst/>
          </a:prstGeom>
        </p:spPr>
        <p:txBody>
          <a:bodyPr wrap="none">
            <a:spAutoFit/>
          </a:bodyPr>
          <a:lstStyle/>
          <a:p>
            <a:pPr lvl="0" algn="ctr"/>
            <a:r>
              <a:rPr lang="es-MX" sz="2400" b="1" dirty="0">
                <a:solidFill>
                  <a:schemeClr val="accent5">
                    <a:lumMod val="50000"/>
                  </a:schemeClr>
                </a:solidFill>
                <a:latin typeface="Arial" panose="020B0604020202020204" pitchFamily="34" charset="0"/>
                <a:cs typeface="Arial" panose="020B0604020202020204" pitchFamily="34" charset="0"/>
              </a:rPr>
              <a:t>Consideraciones de uso</a:t>
            </a:r>
          </a:p>
        </p:txBody>
      </p:sp>
    </p:spTree>
    <p:extLst>
      <p:ext uri="{BB962C8B-B14F-4D97-AF65-F5344CB8AC3E}">
        <p14:creationId xmlns:p14="http://schemas.microsoft.com/office/powerpoint/2010/main" val="398991213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899592" y="1700808"/>
            <a:ext cx="7848872" cy="4478149"/>
          </a:xfrm>
          <a:prstGeom prst="rect">
            <a:avLst/>
          </a:prstGeom>
        </p:spPr>
        <p:txBody>
          <a:bodyPr wrap="square">
            <a:spAutoFit/>
          </a:bodyPr>
          <a:lstStyle/>
          <a:p>
            <a:pPr marL="342900" lvl="0" indent="-342900">
              <a:spcAft>
                <a:spcPts val="0"/>
              </a:spcAft>
              <a:buFont typeface="+mj-lt"/>
              <a:buAutoNum type="arabicPeriod"/>
            </a:pPr>
            <a:r>
              <a:rPr lang="en-US" sz="1500" dirty="0" err="1" smtClean="0"/>
              <a:t>Besley</a:t>
            </a:r>
            <a:r>
              <a:rPr lang="en-US" sz="1500" dirty="0" smtClean="0"/>
              <a:t> Scott  </a:t>
            </a:r>
            <a:r>
              <a:rPr lang="en-US" sz="1500" dirty="0"/>
              <a:t>y Eugene Brigham. </a:t>
            </a:r>
            <a:r>
              <a:rPr lang="es-ES" sz="1500" dirty="0"/>
              <a:t>Fundamentos de Administración Financiera. CENGAGE </a:t>
            </a:r>
            <a:r>
              <a:rPr lang="es-ES" sz="1500" dirty="0" err="1"/>
              <a:t>Learning</a:t>
            </a:r>
            <a:r>
              <a:rPr lang="es-ES" sz="1500" dirty="0"/>
              <a:t>. 14ª edición ampliada, (2008). México.</a:t>
            </a:r>
            <a:endParaRPr lang="es-MX" sz="1500" dirty="0"/>
          </a:p>
          <a:p>
            <a:pPr marL="342900" lvl="0" indent="-342900">
              <a:spcAft>
                <a:spcPts val="0"/>
              </a:spcAft>
              <a:buFont typeface="+mj-lt"/>
              <a:buAutoNum type="arabicPeriod"/>
            </a:pPr>
            <a:r>
              <a:rPr lang="en-US" sz="1500" dirty="0" err="1" smtClean="0"/>
              <a:t>Brealey</a:t>
            </a:r>
            <a:r>
              <a:rPr lang="en-US" sz="1500" dirty="0" smtClean="0"/>
              <a:t>, Richard </a:t>
            </a:r>
            <a:r>
              <a:rPr lang="en-US" sz="1500" dirty="0"/>
              <a:t>A. </a:t>
            </a:r>
            <a:r>
              <a:rPr lang="en-US" sz="1500" dirty="0" smtClean="0"/>
              <a:t>, </a:t>
            </a:r>
            <a:r>
              <a:rPr lang="en-US" sz="1500" dirty="0"/>
              <a:t>Stewart C. Myers y Franklin Allen. </a:t>
            </a:r>
            <a:r>
              <a:rPr lang="es-ES" sz="1500" dirty="0"/>
              <a:t>Principios de Finanzas corporativas. Mc Graw-Hill. </a:t>
            </a:r>
            <a:r>
              <a:rPr lang="es-MX" sz="1500" dirty="0"/>
              <a:t>9ª  </a:t>
            </a:r>
            <a:r>
              <a:rPr lang="es-MX" sz="1500" dirty="0" err="1"/>
              <a:t>edición</a:t>
            </a:r>
            <a:r>
              <a:rPr lang="es-MX" sz="1500" dirty="0"/>
              <a:t>.</a:t>
            </a:r>
            <a:r>
              <a:rPr lang="es-ES" sz="1500" dirty="0"/>
              <a:t> México. (2010). </a:t>
            </a:r>
            <a:r>
              <a:rPr lang="es-MX" sz="1500" dirty="0"/>
              <a:t>México</a:t>
            </a:r>
            <a:r>
              <a:rPr lang="es-ES" sz="1500" dirty="0"/>
              <a:t>.</a:t>
            </a:r>
            <a:endParaRPr lang="es-MX" sz="1500" dirty="0"/>
          </a:p>
          <a:p>
            <a:pPr marL="342900" lvl="0" indent="-342900">
              <a:spcAft>
                <a:spcPts val="0"/>
              </a:spcAft>
              <a:buFont typeface="+mj-lt"/>
              <a:buAutoNum type="arabicPeriod"/>
            </a:pPr>
            <a:r>
              <a:rPr lang="en-US" sz="1500" dirty="0" err="1" smtClean="0"/>
              <a:t>Gitman</a:t>
            </a:r>
            <a:r>
              <a:rPr lang="en-US" sz="1500" dirty="0" smtClean="0"/>
              <a:t>, Lawrence </a:t>
            </a:r>
            <a:r>
              <a:rPr lang="en-US" sz="1500" dirty="0"/>
              <a:t>J. </a:t>
            </a:r>
            <a:r>
              <a:rPr lang="en-US" sz="1500" dirty="0" smtClean="0"/>
              <a:t> </a:t>
            </a:r>
            <a:r>
              <a:rPr lang="en-US" sz="1500" dirty="0"/>
              <a:t>y Chad J. </a:t>
            </a:r>
            <a:r>
              <a:rPr lang="en-US" sz="1500" dirty="0" err="1"/>
              <a:t>Zutter</a:t>
            </a:r>
            <a:r>
              <a:rPr lang="en-US" sz="1500" dirty="0"/>
              <a:t>. </a:t>
            </a:r>
            <a:r>
              <a:rPr lang="es-ES" sz="1500" dirty="0"/>
              <a:t>Principios de Administración Financiera.  Pearson </a:t>
            </a:r>
            <a:r>
              <a:rPr lang="es-ES" sz="1500" dirty="0" err="1"/>
              <a:t>Education</a:t>
            </a:r>
            <a:r>
              <a:rPr lang="es-ES" sz="1500" dirty="0"/>
              <a:t>. 14ª edición, (2016). México</a:t>
            </a:r>
            <a:r>
              <a:rPr lang="es-ES" sz="1500" dirty="0" smtClean="0"/>
              <a:t>.</a:t>
            </a:r>
          </a:p>
          <a:p>
            <a:pPr lvl="0">
              <a:spcAft>
                <a:spcPts val="0"/>
              </a:spcAft>
            </a:pPr>
            <a:endParaRPr lang="es-ES" sz="1500" dirty="0" smtClean="0"/>
          </a:p>
          <a:p>
            <a:pPr lvl="0">
              <a:spcAft>
                <a:spcPts val="0"/>
              </a:spcAft>
            </a:pPr>
            <a:r>
              <a:rPr lang="es-ES" sz="1500" b="1" dirty="0" smtClean="0"/>
              <a:t>Libro en línea</a:t>
            </a:r>
          </a:p>
          <a:p>
            <a:pPr marL="342900" lvl="0" indent="-342900">
              <a:spcAft>
                <a:spcPts val="0"/>
              </a:spcAft>
              <a:buFont typeface="+mj-lt"/>
              <a:buAutoNum type="arabicPeriod"/>
            </a:pPr>
            <a:r>
              <a:rPr lang="en-US" sz="1500" dirty="0" err="1"/>
              <a:t>Besley</a:t>
            </a:r>
            <a:r>
              <a:rPr lang="en-US" sz="1500" dirty="0"/>
              <a:t> Scott  y Eugene Brigham. </a:t>
            </a:r>
            <a:r>
              <a:rPr lang="es-ES" sz="1500" dirty="0"/>
              <a:t>Fundamentos de Administración Financiera. CENGAGE </a:t>
            </a:r>
            <a:r>
              <a:rPr lang="es-ES" sz="1500" dirty="0" err="1"/>
              <a:t>Learning</a:t>
            </a:r>
            <a:r>
              <a:rPr lang="es-ES" sz="1500" dirty="0"/>
              <a:t>. 14ª edición ampliada, (2008). </a:t>
            </a:r>
            <a:r>
              <a:rPr lang="es-ES" sz="1500" dirty="0" smtClean="0"/>
              <a:t>México.</a:t>
            </a:r>
            <a:r>
              <a:rPr lang="es-MX" sz="1500" dirty="0" smtClean="0"/>
              <a:t> </a:t>
            </a:r>
            <a:r>
              <a:rPr lang="es-ES" sz="1500" dirty="0" smtClean="0"/>
              <a:t>Disponible en: </a:t>
            </a:r>
            <a:r>
              <a:rPr lang="es-ES" sz="1500" dirty="0" err="1" smtClean="0"/>
              <a:t>https</a:t>
            </a:r>
            <a:r>
              <a:rPr lang="es-ES" sz="1500" dirty="0"/>
              <a:t>://</a:t>
            </a:r>
            <a:r>
              <a:rPr lang="es-ES" sz="1500" dirty="0" err="1"/>
              <a:t>es.scribd.com</a:t>
            </a:r>
            <a:r>
              <a:rPr lang="es-ES" sz="1500" dirty="0"/>
              <a:t>/</a:t>
            </a:r>
            <a:r>
              <a:rPr lang="es-ES" sz="1500" dirty="0" err="1"/>
              <a:t>doc</a:t>
            </a:r>
            <a:r>
              <a:rPr lang="es-ES" sz="1500" dirty="0"/>
              <a:t>/304247271/Fundamentos-de-Administracion-Financiera-Besley-S-Brigham-E-Mc-Graw-Hill</a:t>
            </a:r>
            <a:endParaRPr lang="en-US" sz="1500" dirty="0" smtClean="0"/>
          </a:p>
          <a:p>
            <a:pPr marL="342900" indent="-342900">
              <a:spcAft>
                <a:spcPts val="0"/>
              </a:spcAft>
              <a:buFont typeface="+mj-lt"/>
              <a:buAutoNum type="arabicPeriod"/>
            </a:pPr>
            <a:r>
              <a:rPr lang="en-US" sz="1500" dirty="0" err="1" smtClean="0"/>
              <a:t>Gitman</a:t>
            </a:r>
            <a:r>
              <a:rPr lang="en-US" sz="1500" dirty="0" smtClean="0"/>
              <a:t>, Lawrence J.  y Chad J. </a:t>
            </a:r>
            <a:r>
              <a:rPr lang="en-US" sz="1500" dirty="0" err="1" smtClean="0"/>
              <a:t>Zutter</a:t>
            </a:r>
            <a:r>
              <a:rPr lang="en-US" sz="1500" dirty="0" smtClean="0"/>
              <a:t>. </a:t>
            </a:r>
            <a:r>
              <a:rPr lang="es-ES" sz="1500" dirty="0" smtClean="0"/>
              <a:t>Principios de Administración Financiera.  Pearson </a:t>
            </a:r>
            <a:r>
              <a:rPr lang="es-ES" sz="1500" dirty="0" err="1" smtClean="0"/>
              <a:t>Education</a:t>
            </a:r>
            <a:r>
              <a:rPr lang="es-ES" sz="1500" dirty="0" smtClean="0"/>
              <a:t>. 12ª edición, (2012). México. Disponible en:</a:t>
            </a:r>
          </a:p>
          <a:p>
            <a:pPr lvl="1">
              <a:spcAft>
                <a:spcPts val="0"/>
              </a:spcAft>
            </a:pPr>
            <a:r>
              <a:rPr lang="es-ES" sz="1500" dirty="0" smtClean="0"/>
              <a:t>http</a:t>
            </a:r>
            <a:r>
              <a:rPr lang="es-ES" sz="1500" dirty="0"/>
              <a:t>://</a:t>
            </a:r>
            <a:r>
              <a:rPr lang="es-ES" sz="1500" dirty="0" err="1"/>
              <a:t>www.farem.unan.edu.ni</a:t>
            </a:r>
            <a:r>
              <a:rPr lang="es-ES" sz="1500" dirty="0"/>
              <a:t>/</a:t>
            </a:r>
            <a:r>
              <a:rPr lang="es-ES" sz="1500" dirty="0" err="1"/>
              <a:t>investigacion</a:t>
            </a:r>
            <a:r>
              <a:rPr lang="es-ES" sz="1500" dirty="0"/>
              <a:t>/</a:t>
            </a:r>
            <a:r>
              <a:rPr lang="es-ES" sz="1500" dirty="0" err="1"/>
              <a:t>wp-content</a:t>
            </a:r>
            <a:r>
              <a:rPr lang="es-ES" sz="1500" dirty="0"/>
              <a:t>/</a:t>
            </a:r>
            <a:r>
              <a:rPr lang="es-ES" sz="1500" dirty="0" err="1"/>
              <a:t>uploads</a:t>
            </a:r>
            <a:r>
              <a:rPr lang="es-ES" sz="1500" dirty="0"/>
              <a:t>/2015/04/1-Principios-de-Administracion-Financiera-12edi-Gitman.pdf</a:t>
            </a:r>
            <a:endParaRPr lang="es-ES" sz="1500" dirty="0" smtClean="0"/>
          </a:p>
          <a:p>
            <a:pPr lvl="0">
              <a:spcAft>
                <a:spcPts val="0"/>
              </a:spcAft>
            </a:pPr>
            <a:endParaRPr lang="es-ES" sz="1500" dirty="0" smtClean="0"/>
          </a:p>
          <a:p>
            <a:pPr>
              <a:spcAft>
                <a:spcPts val="0"/>
              </a:spcAft>
            </a:pPr>
            <a:endParaRPr lang="es-MX" sz="1500" dirty="0"/>
          </a:p>
          <a:p>
            <a:pPr marL="342900" lvl="0" indent="-342900">
              <a:spcAft>
                <a:spcPts val="0"/>
              </a:spcAft>
              <a:buFont typeface="+mj-lt"/>
              <a:buAutoNum type="arabicPeriod"/>
            </a:pPr>
            <a:endParaRPr lang="es-MX" sz="1500" dirty="0">
              <a:latin typeface="Times New Roman" panose="02020603050405020304" pitchFamily="18" charset="0"/>
              <a:ea typeface="Times New Roman" panose="02020603050405020304" pitchFamily="18" charset="0"/>
            </a:endParaRPr>
          </a:p>
        </p:txBody>
      </p:sp>
      <p:sp>
        <p:nvSpPr>
          <p:cNvPr id="2" name="Rectángulo 1"/>
          <p:cNvSpPr/>
          <p:nvPr/>
        </p:nvSpPr>
        <p:spPr>
          <a:xfrm>
            <a:off x="1403648" y="836712"/>
            <a:ext cx="6407860" cy="646331"/>
          </a:xfrm>
          <a:prstGeom prst="rect">
            <a:avLst/>
          </a:prstGeom>
        </p:spPr>
        <p:txBody>
          <a:bodyPr wrap="square">
            <a:spAutoFit/>
          </a:bodyPr>
          <a:lstStyle/>
          <a:p>
            <a:pPr>
              <a:spcAft>
                <a:spcPts val="0"/>
              </a:spcAft>
            </a:pPr>
            <a:r>
              <a:rPr lang="es-MX" sz="3600" b="1" dirty="0" smtClean="0">
                <a:solidFill>
                  <a:schemeClr val="accent1"/>
                </a:solidFill>
                <a:latin typeface="+mj-lt"/>
                <a:ea typeface="+mj-ea"/>
                <a:cs typeface="+mj-cs"/>
              </a:rPr>
              <a:t>Bibliografía básica</a:t>
            </a:r>
            <a:endParaRPr lang="es-MX" sz="3600" b="1" dirty="0">
              <a:solidFill>
                <a:schemeClr val="accent1"/>
              </a:solidFill>
              <a:latin typeface="+mj-lt"/>
              <a:ea typeface="+mj-ea"/>
              <a:cs typeface="+mj-cs"/>
            </a:endParaRPr>
          </a:p>
        </p:txBody>
      </p:sp>
    </p:spTree>
    <p:extLst>
      <p:ext uri="{BB962C8B-B14F-4D97-AF65-F5344CB8AC3E}">
        <p14:creationId xmlns:p14="http://schemas.microsoft.com/office/powerpoint/2010/main" val="36557762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611560" y="1556792"/>
            <a:ext cx="7992888" cy="3693319"/>
          </a:xfrm>
          <a:prstGeom prst="rect">
            <a:avLst/>
          </a:prstGeom>
        </p:spPr>
        <p:txBody>
          <a:bodyPr wrap="square">
            <a:spAutoFit/>
          </a:bodyPr>
          <a:lstStyle/>
          <a:p>
            <a:pPr marL="342900" lvl="0" indent="-342900" fontAlgn="auto">
              <a:spcBef>
                <a:spcPts val="0"/>
              </a:spcBef>
              <a:spcAft>
                <a:spcPts val="0"/>
              </a:spcAft>
              <a:buFont typeface="+mj-lt"/>
              <a:buAutoNum type="arabicPeriod"/>
              <a:defRPr/>
            </a:pPr>
            <a:r>
              <a:rPr lang="en-US" dirty="0" err="1" smtClean="0"/>
              <a:t>Bodie</a:t>
            </a:r>
            <a:r>
              <a:rPr lang="en-US" dirty="0"/>
              <a:t>, </a:t>
            </a:r>
            <a:r>
              <a:rPr lang="en-US" dirty="0" err="1"/>
              <a:t>Zvi</a:t>
            </a:r>
            <a:r>
              <a:rPr lang="en-US" dirty="0"/>
              <a:t>  y Robert C. Merton. </a:t>
            </a:r>
            <a:r>
              <a:rPr lang="es-ES" dirty="0"/>
              <a:t>Finanzas. Pearson </a:t>
            </a:r>
            <a:r>
              <a:rPr lang="es-ES" dirty="0" err="1"/>
              <a:t>Education</a:t>
            </a:r>
            <a:r>
              <a:rPr lang="es-ES" dirty="0"/>
              <a:t>. 1ª edición, (2009). México.</a:t>
            </a:r>
            <a:endParaRPr lang="es-MX" dirty="0"/>
          </a:p>
          <a:p>
            <a:pPr marL="342900" indent="-342900">
              <a:spcAft>
                <a:spcPts val="0"/>
              </a:spcAft>
              <a:buFont typeface="+mj-lt"/>
              <a:buAutoNum type="arabicPeriod"/>
            </a:pPr>
            <a:r>
              <a:rPr lang="en-US" dirty="0" err="1"/>
              <a:t>Bodie</a:t>
            </a:r>
            <a:r>
              <a:rPr lang="en-US" dirty="0"/>
              <a:t>, </a:t>
            </a:r>
            <a:r>
              <a:rPr lang="en-US" dirty="0" err="1"/>
              <a:t>Zvi</a:t>
            </a:r>
            <a:r>
              <a:rPr lang="en-US" dirty="0"/>
              <a:t> ; Alex Kane and Alan J. </a:t>
            </a:r>
            <a:r>
              <a:rPr lang="en-US" dirty="0" err="1"/>
              <a:t>Marcus.Investments</a:t>
            </a:r>
            <a:r>
              <a:rPr lang="en-US" dirty="0"/>
              <a:t>. Mc </a:t>
            </a:r>
            <a:r>
              <a:rPr lang="en-US" dirty="0" err="1"/>
              <a:t>Graw</a:t>
            </a:r>
            <a:r>
              <a:rPr lang="en-US" dirty="0"/>
              <a:t> Hill 8 ª </a:t>
            </a:r>
            <a:r>
              <a:rPr lang="en-US" dirty="0" err="1"/>
              <a:t>edición</a:t>
            </a:r>
            <a:r>
              <a:rPr lang="en-US" dirty="0"/>
              <a:t>, (2009). México.</a:t>
            </a:r>
          </a:p>
          <a:p>
            <a:pPr marL="342900" indent="-342900">
              <a:spcAft>
                <a:spcPts val="0"/>
              </a:spcAft>
              <a:buFont typeface="+mj-lt"/>
              <a:buAutoNum type="arabicPeriod"/>
            </a:pPr>
            <a:r>
              <a:rPr lang="es-MX" dirty="0" err="1"/>
              <a:t>Honrngren</a:t>
            </a:r>
            <a:r>
              <a:rPr lang="es-MX" dirty="0"/>
              <a:t>, C. T., Harrison, W. T., </a:t>
            </a:r>
            <a:r>
              <a:rPr lang="es-MX" dirty="0" err="1"/>
              <a:t>Bamber</a:t>
            </a:r>
            <a:r>
              <a:rPr lang="es-MX" dirty="0"/>
              <a:t>, L. S. Mascaró, S. P., Blanco, C. M. J. L., Rodríguez, C. T. &amp; Calleja, B. F. J. (2003). Contabilidad. México: Pearson </a:t>
            </a:r>
            <a:r>
              <a:rPr lang="es-MX" dirty="0" err="1"/>
              <a:t>Education</a:t>
            </a:r>
            <a:r>
              <a:rPr lang="es-MX" dirty="0"/>
              <a:t>.</a:t>
            </a:r>
          </a:p>
          <a:p>
            <a:pPr marL="342900" indent="-342900">
              <a:spcAft>
                <a:spcPts val="0"/>
              </a:spcAft>
              <a:buFont typeface="+mj-lt"/>
              <a:buAutoNum type="arabicPeriod"/>
            </a:pPr>
            <a:r>
              <a:rPr lang="en-US" dirty="0"/>
              <a:t>Porter, Michael, E. (1990). The competitive advantage of nations. Harvard Business Review. USA. </a:t>
            </a:r>
            <a:endParaRPr lang="es-MX" dirty="0"/>
          </a:p>
          <a:p>
            <a:pPr marL="342900" indent="-342900">
              <a:spcAft>
                <a:spcPts val="0"/>
              </a:spcAft>
              <a:buFont typeface="+mj-lt"/>
              <a:buAutoNum type="arabicPeriod"/>
            </a:pPr>
            <a:r>
              <a:rPr lang="es-MX" dirty="0"/>
              <a:t>Van </a:t>
            </a:r>
            <a:r>
              <a:rPr lang="es-MX" dirty="0" err="1"/>
              <a:t>Horne</a:t>
            </a:r>
            <a:r>
              <a:rPr lang="es-MX" dirty="0"/>
              <a:t>, James C.  y John M. </a:t>
            </a:r>
            <a:r>
              <a:rPr lang="es-MX" dirty="0" err="1"/>
              <a:t>Wachowicz</a:t>
            </a:r>
            <a:r>
              <a:rPr lang="es-MX" dirty="0"/>
              <a:t> Jr. </a:t>
            </a:r>
            <a:r>
              <a:rPr lang="es-ES" dirty="0"/>
              <a:t>Fundamentos de Administración Financiera. Prentice Hall, 13ª edición, (2010). México.</a:t>
            </a:r>
            <a:endParaRPr lang="es-MX" dirty="0"/>
          </a:p>
          <a:p>
            <a:pPr marL="342900" lvl="0" indent="-342900">
              <a:spcAft>
                <a:spcPts val="0"/>
              </a:spcAft>
              <a:buFont typeface="+mj-lt"/>
              <a:buAutoNum type="arabicPeriod"/>
            </a:pPr>
            <a:r>
              <a:rPr lang="es-ES" dirty="0"/>
              <a:t>Ross, </a:t>
            </a:r>
            <a:r>
              <a:rPr lang="es-ES" dirty="0" err="1"/>
              <a:t>Westerfield</a:t>
            </a:r>
            <a:r>
              <a:rPr lang="es-ES" dirty="0"/>
              <a:t> y </a:t>
            </a:r>
            <a:r>
              <a:rPr lang="es-ES" dirty="0" err="1"/>
              <a:t>Jordan</a:t>
            </a:r>
            <a:r>
              <a:rPr lang="es-ES" dirty="0"/>
              <a:t>. Fundamentos de Finanzas </a:t>
            </a:r>
            <a:r>
              <a:rPr lang="es-ES" dirty="0" err="1"/>
              <a:t>Corportivas</a:t>
            </a:r>
            <a:r>
              <a:rPr lang="es-ES" dirty="0"/>
              <a:t>. Mc Graw-Hill, 10ª edición, (2004). México.</a:t>
            </a:r>
            <a:endParaRPr lang="es-MX" dirty="0">
              <a:latin typeface="Times New Roman" panose="02020603050405020304" pitchFamily="18" charset="0"/>
              <a:ea typeface="Times New Roman" panose="02020603050405020304" pitchFamily="18" charset="0"/>
            </a:endParaRPr>
          </a:p>
        </p:txBody>
      </p:sp>
      <p:sp>
        <p:nvSpPr>
          <p:cNvPr id="6" name="Rectángulo 5"/>
          <p:cNvSpPr/>
          <p:nvPr/>
        </p:nvSpPr>
        <p:spPr>
          <a:xfrm>
            <a:off x="1259632" y="764704"/>
            <a:ext cx="6391493" cy="646331"/>
          </a:xfrm>
          <a:prstGeom prst="rect">
            <a:avLst/>
          </a:prstGeom>
        </p:spPr>
        <p:txBody>
          <a:bodyPr wrap="none">
            <a:spAutoFit/>
          </a:bodyPr>
          <a:lstStyle/>
          <a:p>
            <a:pPr>
              <a:spcAft>
                <a:spcPts val="0"/>
              </a:spcAft>
            </a:pPr>
            <a:r>
              <a:rPr lang="es-MX" sz="3600" b="1" dirty="0" smtClean="0">
                <a:solidFill>
                  <a:schemeClr val="accent1"/>
                </a:solidFill>
                <a:latin typeface="+mj-lt"/>
                <a:ea typeface="+mj-ea"/>
                <a:cs typeface="+mj-cs"/>
              </a:rPr>
              <a:t>Bibliografía complementaria</a:t>
            </a:r>
            <a:endParaRPr lang="es-MX" sz="3600" b="1" dirty="0">
              <a:solidFill>
                <a:schemeClr val="accent1"/>
              </a:solidFill>
              <a:latin typeface="+mj-lt"/>
              <a:ea typeface="+mj-ea"/>
              <a:cs typeface="+mj-cs"/>
            </a:endParaRPr>
          </a:p>
        </p:txBody>
      </p:sp>
    </p:spTree>
    <p:extLst>
      <p:ext uri="{BB962C8B-B14F-4D97-AF65-F5344CB8AC3E}">
        <p14:creationId xmlns:p14="http://schemas.microsoft.com/office/powerpoint/2010/main" val="36657594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6 Conector recto"/>
          <p:cNvCxnSpPr/>
          <p:nvPr/>
        </p:nvCxnSpPr>
        <p:spPr>
          <a:xfrm rot="10800000">
            <a:off x="285750" y="5286375"/>
            <a:ext cx="8143875" cy="1588"/>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 name="1 CuadroTexto"/>
          <p:cNvSpPr txBox="1"/>
          <p:nvPr/>
        </p:nvSpPr>
        <p:spPr>
          <a:xfrm>
            <a:off x="1115616" y="1916832"/>
            <a:ext cx="7667141" cy="3170099"/>
          </a:xfrm>
          <a:prstGeom prst="rect">
            <a:avLst/>
          </a:prstGeom>
          <a:noFill/>
        </p:spPr>
        <p:txBody>
          <a:bodyPr wrap="square" rtlCol="0">
            <a:spAutoFit/>
          </a:bodyPr>
          <a:lstStyle/>
          <a:p>
            <a:r>
              <a:rPr lang="es-MX" sz="2000" dirty="0" smtClean="0"/>
              <a:t>Parte 1</a:t>
            </a:r>
            <a:r>
              <a:rPr lang="es-ES_tradnl" sz="2000" dirty="0">
                <a:latin typeface="Arial" panose="020B0604020202020204" pitchFamily="34" charset="0"/>
                <a:ea typeface="Times New Roman" panose="02020603050405020304" pitchFamily="18" charset="0"/>
                <a:cs typeface="Arial" panose="020B0604020202020204" pitchFamily="34" charset="0"/>
              </a:rPr>
              <a:t> Administración financiera, su valuación y análisis;</a:t>
            </a:r>
            <a:endParaRPr lang="es-MX" sz="2000" dirty="0" smtClean="0"/>
          </a:p>
          <a:p>
            <a:r>
              <a:rPr lang="es-MX" sz="2000" dirty="0" smtClean="0"/>
              <a:t>Unidad I. Administración financiera </a:t>
            </a:r>
          </a:p>
          <a:p>
            <a:r>
              <a:rPr lang="es-MX" sz="2000" dirty="0" smtClean="0"/>
              <a:t>Unidad II</a:t>
            </a:r>
            <a:r>
              <a:rPr lang="es-MX" sz="2000" dirty="0"/>
              <a:t>. Valuación de la administración financiera </a:t>
            </a:r>
          </a:p>
          <a:p>
            <a:r>
              <a:rPr lang="es-MX" sz="2000" dirty="0" smtClean="0"/>
              <a:t>Unidad III</a:t>
            </a:r>
            <a:r>
              <a:rPr lang="es-MX" sz="2000" dirty="0"/>
              <a:t>. Análisis de estados financieros </a:t>
            </a:r>
          </a:p>
          <a:p>
            <a:endParaRPr lang="es-MX" sz="2000" dirty="0" smtClean="0"/>
          </a:p>
          <a:p>
            <a:pPr algn="just"/>
            <a:r>
              <a:rPr lang="es-ES_tradnl" sz="2000" dirty="0">
                <a:latin typeface="Arial" panose="020B0604020202020204" pitchFamily="34" charset="0"/>
                <a:ea typeface="Times New Roman" panose="02020603050405020304" pitchFamily="18" charset="0"/>
                <a:cs typeface="Arial" panose="020B0604020202020204" pitchFamily="34" charset="0"/>
              </a:rPr>
              <a:t>Parte 2 Administración financiera y planeación.</a:t>
            </a:r>
          </a:p>
          <a:p>
            <a:r>
              <a:rPr lang="es-MX" sz="2000" dirty="0" smtClean="0"/>
              <a:t>Unidad IV</a:t>
            </a:r>
            <a:r>
              <a:rPr lang="es-MX" sz="2000" dirty="0"/>
              <a:t>. Administración de capital de trabajo </a:t>
            </a:r>
          </a:p>
          <a:p>
            <a:r>
              <a:rPr lang="es-MX" sz="2000" dirty="0" smtClean="0"/>
              <a:t>Unidad V</a:t>
            </a:r>
            <a:r>
              <a:rPr lang="es-MX" sz="2000" dirty="0"/>
              <a:t>. Decisiones de inversión </a:t>
            </a:r>
          </a:p>
          <a:p>
            <a:r>
              <a:rPr lang="es-MX" sz="2000" dirty="0" smtClean="0"/>
              <a:t>Unidad VI</a:t>
            </a:r>
            <a:r>
              <a:rPr lang="es-MX" sz="2000" dirty="0"/>
              <a:t>. Costo de capital y políticas de dividendo </a:t>
            </a:r>
          </a:p>
          <a:p>
            <a:r>
              <a:rPr lang="es-MX" sz="2000" dirty="0"/>
              <a:t>	</a:t>
            </a:r>
          </a:p>
        </p:txBody>
      </p:sp>
      <p:sp>
        <p:nvSpPr>
          <p:cNvPr id="5" name="Rectángulo 4"/>
          <p:cNvSpPr/>
          <p:nvPr/>
        </p:nvSpPr>
        <p:spPr>
          <a:xfrm>
            <a:off x="2267744" y="769509"/>
            <a:ext cx="1704313" cy="461665"/>
          </a:xfrm>
          <a:prstGeom prst="rect">
            <a:avLst/>
          </a:prstGeom>
        </p:spPr>
        <p:txBody>
          <a:bodyPr wrap="none">
            <a:spAutoFit/>
          </a:bodyPr>
          <a:lstStyle/>
          <a:p>
            <a:r>
              <a:rPr lang="es-MX" sz="2400" b="1" dirty="0">
                <a:solidFill>
                  <a:schemeClr val="accent5">
                    <a:lumMod val="50000"/>
                  </a:schemeClr>
                </a:solidFill>
                <a:latin typeface="Arial" panose="020B0604020202020204" pitchFamily="34" charset="0"/>
                <a:cs typeface="Arial" panose="020B0604020202020204" pitchFamily="34" charset="0"/>
              </a:rPr>
              <a:t>Contenido</a:t>
            </a:r>
          </a:p>
        </p:txBody>
      </p:sp>
    </p:spTree>
    <p:extLst>
      <p:ext uri="{BB962C8B-B14F-4D97-AF65-F5344CB8AC3E}">
        <p14:creationId xmlns:p14="http://schemas.microsoft.com/office/powerpoint/2010/main" val="40593250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547664" y="2348880"/>
            <a:ext cx="5405062" cy="2565780"/>
          </a:xfrm>
          <a:prstGeom prst="rect">
            <a:avLst/>
          </a:prstGeom>
        </p:spPr>
      </p:pic>
      <p:sp>
        <p:nvSpPr>
          <p:cNvPr id="8193" name="3 Título"/>
          <p:cNvSpPr>
            <a:spLocks noGrp="1"/>
          </p:cNvSpPr>
          <p:nvPr>
            <p:ph type="title"/>
          </p:nvPr>
        </p:nvSpPr>
        <p:spPr>
          <a:xfrm>
            <a:off x="251520" y="0"/>
            <a:ext cx="7772400" cy="1362075"/>
          </a:xfrm>
        </p:spPr>
        <p:txBody>
          <a:bodyPr/>
          <a:lstStyle/>
          <a:p>
            <a:pPr algn="l"/>
            <a:r>
              <a:rPr lang="es-MX" sz="3200" b="1" dirty="0" smtClean="0"/>
              <a:t/>
            </a:r>
            <a:br>
              <a:rPr lang="es-MX" sz="3200" b="1" dirty="0" smtClean="0"/>
            </a:br>
            <a:r>
              <a:rPr lang="es-MX" sz="3000" b="1" dirty="0" smtClean="0"/>
              <a:t>Unidad I. </a:t>
            </a:r>
            <a:br>
              <a:rPr lang="es-MX" sz="3000" b="1" dirty="0" smtClean="0"/>
            </a:br>
            <a:r>
              <a:rPr lang="es-MX" sz="3000" b="1" dirty="0" smtClean="0"/>
              <a:t>Administración </a:t>
            </a:r>
            <a:r>
              <a:rPr lang="es-MX" sz="3000" b="1" dirty="0"/>
              <a:t>financiera </a:t>
            </a:r>
            <a:endParaRPr lang="es-MX" sz="3000" b="1" dirty="0" smtClean="0"/>
          </a:p>
        </p:txBody>
      </p:sp>
    </p:spTree>
    <p:extLst>
      <p:ext uri="{BB962C8B-B14F-4D97-AF65-F5344CB8AC3E}">
        <p14:creationId xmlns:p14="http://schemas.microsoft.com/office/powerpoint/2010/main" val="39499299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7" name="Picture 5" descr="C:\Users\Coral\AppData\Local\Microsoft\Windows\Temporary Internet Files\Content.IE5\839DN3H1\MC900238701[1].wmf"/>
          <p:cNvPicPr>
            <a:picLocks noChangeAspect="1" noChangeArrowheads="1"/>
          </p:cNvPicPr>
          <p:nvPr/>
        </p:nvPicPr>
        <p:blipFill>
          <a:blip r:embed="rId2" cstate="print"/>
          <a:srcRect/>
          <a:stretch>
            <a:fillRect/>
          </a:stretch>
        </p:blipFill>
        <p:spPr bwMode="auto">
          <a:xfrm>
            <a:off x="395288" y="188913"/>
            <a:ext cx="1801812" cy="1549400"/>
          </a:xfrm>
          <a:prstGeom prst="rect">
            <a:avLst/>
          </a:prstGeom>
          <a:noFill/>
          <a:ln w="9525">
            <a:noFill/>
            <a:miter lim="800000"/>
            <a:headEnd/>
            <a:tailEnd/>
          </a:ln>
        </p:spPr>
      </p:pic>
      <p:sp>
        <p:nvSpPr>
          <p:cNvPr id="9219" name="Rectangle 8"/>
          <p:cNvSpPr>
            <a:spLocks noGrp="1"/>
          </p:cNvSpPr>
          <p:nvPr>
            <p:ph type="body" idx="4294967295"/>
          </p:nvPr>
        </p:nvSpPr>
        <p:spPr>
          <a:xfrm>
            <a:off x="684213" y="1916113"/>
            <a:ext cx="7991475" cy="4572000"/>
          </a:xfrm>
        </p:spPr>
        <p:txBody>
          <a:bodyPr>
            <a:normAutofit fontScale="25000" lnSpcReduction="20000"/>
          </a:bodyPr>
          <a:lstStyle/>
          <a:p>
            <a:pPr marL="304800" indent="-304800" algn="just">
              <a:lnSpc>
                <a:spcPct val="120000"/>
              </a:lnSpc>
              <a:buNone/>
            </a:pPr>
            <a:r>
              <a:rPr lang="es-ES" sz="2000" b="1" dirty="0" smtClean="0"/>
              <a:t>		</a:t>
            </a:r>
            <a:r>
              <a:rPr lang="es-ES" sz="8000" b="1" dirty="0">
                <a:solidFill>
                  <a:schemeClr val="accent1"/>
                </a:solidFill>
              </a:rPr>
              <a:t>“Es el  arte y ciencia de la administración del dinero” (</a:t>
            </a:r>
            <a:r>
              <a:rPr lang="es-ES" sz="8000" b="1" dirty="0" err="1">
                <a:solidFill>
                  <a:schemeClr val="accent1"/>
                </a:solidFill>
              </a:rPr>
              <a:t>Gitman</a:t>
            </a:r>
            <a:r>
              <a:rPr lang="es-ES" sz="8000" b="1" dirty="0">
                <a:solidFill>
                  <a:schemeClr val="accent1"/>
                </a:solidFill>
              </a:rPr>
              <a:t> y </a:t>
            </a:r>
            <a:r>
              <a:rPr lang="es-ES" sz="8000" b="1" dirty="0" err="1">
                <a:solidFill>
                  <a:schemeClr val="accent1"/>
                </a:solidFill>
              </a:rPr>
              <a:t>Zuter</a:t>
            </a:r>
            <a:r>
              <a:rPr lang="es-ES" sz="8000" b="1" dirty="0">
                <a:solidFill>
                  <a:schemeClr val="accent1"/>
                </a:solidFill>
              </a:rPr>
              <a:t>, 2016:3</a:t>
            </a:r>
            <a:r>
              <a:rPr lang="es-ES" sz="8000" b="1" dirty="0" smtClean="0">
                <a:solidFill>
                  <a:schemeClr val="accent1"/>
                </a:solidFill>
              </a:rPr>
              <a:t>)</a:t>
            </a:r>
          </a:p>
          <a:p>
            <a:pPr marL="304800" indent="-304800" algn="just" eaLnBrk="1" hangingPunct="1">
              <a:lnSpc>
                <a:spcPct val="120000"/>
              </a:lnSpc>
              <a:buFont typeface="Wingdings 2" pitchFamily="18" charset="2"/>
              <a:buNone/>
            </a:pPr>
            <a:endParaRPr lang="es-ES" sz="8000" b="1" dirty="0" smtClean="0"/>
          </a:p>
          <a:p>
            <a:pPr marL="304800" indent="-304800" algn="just">
              <a:lnSpc>
                <a:spcPct val="120000"/>
              </a:lnSpc>
              <a:buNone/>
            </a:pPr>
            <a:r>
              <a:rPr lang="es-ES" sz="8000" b="1" dirty="0">
                <a:solidFill>
                  <a:schemeClr val="accent1"/>
                </a:solidFill>
              </a:rPr>
              <a:t>……</a:t>
            </a:r>
            <a:r>
              <a:rPr lang="es-ES" sz="8000" b="1" dirty="0" smtClean="0">
                <a:solidFill>
                  <a:schemeClr val="accent1"/>
                </a:solidFill>
              </a:rPr>
              <a:t>.Estudia </a:t>
            </a:r>
            <a:r>
              <a:rPr lang="es-ES" sz="8000" b="1" dirty="0">
                <a:solidFill>
                  <a:schemeClr val="accent1"/>
                </a:solidFill>
              </a:rPr>
              <a:t>los medios para obtener los fondos y los métodos para administrarlos y asignarlos (</a:t>
            </a:r>
            <a:r>
              <a:rPr lang="en-US" sz="8000" b="1" dirty="0" err="1">
                <a:solidFill>
                  <a:schemeClr val="accent1"/>
                </a:solidFill>
              </a:rPr>
              <a:t>Besley</a:t>
            </a:r>
            <a:r>
              <a:rPr lang="en-US" sz="8000" b="1" dirty="0">
                <a:solidFill>
                  <a:schemeClr val="accent1"/>
                </a:solidFill>
              </a:rPr>
              <a:t>  y Brigham, 2008:23)</a:t>
            </a:r>
            <a:endParaRPr lang="es-ES" sz="8000" b="1" dirty="0">
              <a:solidFill>
                <a:schemeClr val="accent1"/>
              </a:solidFill>
            </a:endParaRPr>
          </a:p>
          <a:p>
            <a:pPr marL="304800" indent="-304800" algn="just">
              <a:lnSpc>
                <a:spcPct val="120000"/>
              </a:lnSpc>
              <a:buNone/>
            </a:pPr>
            <a:r>
              <a:rPr lang="es-ES" sz="8000" b="1" dirty="0" smtClean="0">
                <a:solidFill>
                  <a:schemeClr val="accent1"/>
                </a:solidFill>
              </a:rPr>
              <a:t>….. </a:t>
            </a:r>
            <a:r>
              <a:rPr lang="es-ES" sz="8000" b="1" dirty="0">
                <a:solidFill>
                  <a:schemeClr val="accent1"/>
                </a:solidFill>
              </a:rPr>
              <a:t>P</a:t>
            </a:r>
            <a:r>
              <a:rPr lang="es-ES" sz="8000" b="1" dirty="0" smtClean="0">
                <a:solidFill>
                  <a:schemeClr val="accent1"/>
                </a:solidFill>
              </a:rPr>
              <a:t>laneación de los recursos económicos para definir y determinar cuales son las fuentes de dinero mas convenientes para que dichos recursos sean aplicados en forma óptima (</a:t>
            </a:r>
            <a:r>
              <a:rPr lang="en-US" sz="8000" b="1" dirty="0" err="1">
                <a:solidFill>
                  <a:schemeClr val="accent1"/>
                </a:solidFill>
              </a:rPr>
              <a:t>Brealey</a:t>
            </a:r>
            <a:r>
              <a:rPr lang="en-US" sz="8000" b="1" dirty="0">
                <a:solidFill>
                  <a:schemeClr val="accent1"/>
                </a:solidFill>
              </a:rPr>
              <a:t>, </a:t>
            </a:r>
            <a:r>
              <a:rPr lang="es-ES" sz="8000" b="1" dirty="0">
                <a:solidFill>
                  <a:schemeClr val="accent1"/>
                </a:solidFill>
              </a:rPr>
              <a:t> </a:t>
            </a:r>
            <a:r>
              <a:rPr lang="es-ES" sz="8000" b="1" dirty="0" smtClean="0">
                <a:solidFill>
                  <a:schemeClr val="accent1"/>
                </a:solidFill>
              </a:rPr>
              <a:t>2010) </a:t>
            </a:r>
            <a:r>
              <a:rPr lang="es-ES" sz="8000" b="1" dirty="0" smtClean="0"/>
              <a:t>	</a:t>
            </a:r>
          </a:p>
          <a:p>
            <a:pPr marL="304800" indent="-304800" eaLnBrk="1" hangingPunct="1">
              <a:lnSpc>
                <a:spcPct val="80000"/>
              </a:lnSpc>
              <a:buFont typeface="Wingdings 2" pitchFamily="18" charset="2"/>
              <a:buNone/>
            </a:pPr>
            <a:endParaRPr lang="es-ES_tradnl" sz="8000" b="1" dirty="0">
              <a:solidFill>
                <a:schemeClr val="accent1"/>
              </a:solidFill>
            </a:endParaRPr>
          </a:p>
        </p:txBody>
      </p:sp>
      <p:sp>
        <p:nvSpPr>
          <p:cNvPr id="2" name="Rectángulo 1"/>
          <p:cNvSpPr/>
          <p:nvPr/>
        </p:nvSpPr>
        <p:spPr>
          <a:xfrm>
            <a:off x="3203848" y="963613"/>
            <a:ext cx="1830812" cy="477054"/>
          </a:xfrm>
          <a:prstGeom prst="rect">
            <a:avLst/>
          </a:prstGeom>
        </p:spPr>
        <p:txBody>
          <a:bodyPr wrap="none">
            <a:spAutoFit/>
          </a:bodyPr>
          <a:lstStyle/>
          <a:p>
            <a:pPr marL="304800" indent="-304800" algn="ctr" eaLnBrk="1" hangingPunct="1">
              <a:lnSpc>
                <a:spcPct val="80000"/>
              </a:lnSpc>
            </a:pPr>
            <a:r>
              <a:rPr lang="es-ES" sz="3000" b="1" dirty="0">
                <a:solidFill>
                  <a:schemeClr val="accent1"/>
                </a:solidFill>
                <a:latin typeface="+mj-lt"/>
                <a:ea typeface="+mj-ea"/>
                <a:cs typeface="+mj-cs"/>
              </a:rPr>
              <a:t>Finanzas</a:t>
            </a:r>
          </a:p>
        </p:txBody>
      </p:sp>
    </p:spTree>
    <p:extLst>
      <p:ext uri="{BB962C8B-B14F-4D97-AF65-F5344CB8AC3E}">
        <p14:creationId xmlns:p14="http://schemas.microsoft.com/office/powerpoint/2010/main" val="1368021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077"/>
                                        </p:tgtEl>
                                        <p:attrNameLst>
                                          <p:attrName>style.visibility</p:attrName>
                                        </p:attrNameLst>
                                      </p:cBhvr>
                                      <p:to>
                                        <p:strVal val="visible"/>
                                      </p:to>
                                    </p:set>
                                    <p:animEffect transition="in" filter="blinds(horizontal)">
                                      <p:cBhvr>
                                        <p:cTn id="7" dur="500"/>
                                        <p:tgtEl>
                                          <p:spTgt spid="30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2"/>
          <p:cNvSpPr>
            <a:spLocks noGrp="1"/>
          </p:cNvSpPr>
          <p:nvPr>
            <p:ph type="title" idx="4294967295"/>
          </p:nvPr>
        </p:nvSpPr>
        <p:spPr/>
        <p:txBody>
          <a:bodyPr/>
          <a:lstStyle/>
          <a:p>
            <a:pPr algn="ctr" eaLnBrk="1" hangingPunct="1"/>
            <a:r>
              <a:rPr lang="es-ES" sz="3000" b="1" dirty="0" smtClean="0">
                <a:latin typeface="Franklin Gothic Book"/>
              </a:rPr>
              <a:t>Administración financiera</a:t>
            </a:r>
            <a:endParaRPr lang="es-ES_tradnl" sz="3000" b="1" dirty="0" smtClean="0">
              <a:latin typeface="Franklin Gothic Book"/>
            </a:endParaRPr>
          </a:p>
        </p:txBody>
      </p:sp>
      <p:sp>
        <p:nvSpPr>
          <p:cNvPr id="10242" name="Rectangle 3"/>
          <p:cNvSpPr>
            <a:spLocks noGrp="1"/>
          </p:cNvSpPr>
          <p:nvPr>
            <p:ph type="body" sz="half" idx="4294967295"/>
          </p:nvPr>
        </p:nvSpPr>
        <p:spPr>
          <a:xfrm>
            <a:off x="914400" y="1773238"/>
            <a:ext cx="5673725" cy="4464050"/>
          </a:xfrm>
          <a:solidFill>
            <a:schemeClr val="bg2"/>
          </a:solidFill>
          <a:ln>
            <a:solidFill>
              <a:schemeClr val="accent2"/>
            </a:solidFill>
          </a:ln>
        </p:spPr>
        <p:txBody>
          <a:bodyPr>
            <a:normAutofit/>
          </a:bodyPr>
          <a:lstStyle/>
          <a:p>
            <a:pPr eaLnBrk="1" hangingPunct="1">
              <a:buFont typeface="Wingdings 2" pitchFamily="18" charset="2"/>
              <a:buNone/>
            </a:pPr>
            <a:r>
              <a:rPr lang="es-ES" sz="3000" b="1" dirty="0" smtClean="0">
                <a:latin typeface="Perpetua"/>
              </a:rPr>
              <a:t>Aplicación de la administración general, mediante la cual se recopilan datos significativos para tomar decisiones y alcanzar objetivos de maximizar el capital contable de una organización a largo plazo.</a:t>
            </a:r>
          </a:p>
        </p:txBody>
      </p:sp>
      <p:pic>
        <p:nvPicPr>
          <p:cNvPr id="1032" name="Picture 8" descr="C:\Users\Coral\AppData\Local\Microsoft\Windows\Temporary Internet Files\Content.IE5\6Z6XFVJG\MC900358535[1].wmf"/>
          <p:cNvPicPr>
            <a:picLocks noChangeAspect="1" noChangeArrowheads="1"/>
          </p:cNvPicPr>
          <p:nvPr/>
        </p:nvPicPr>
        <p:blipFill>
          <a:blip r:embed="rId3" cstate="print"/>
          <a:srcRect/>
          <a:stretch>
            <a:fillRect/>
          </a:stretch>
        </p:blipFill>
        <p:spPr bwMode="auto">
          <a:xfrm>
            <a:off x="6948488" y="2781300"/>
            <a:ext cx="1887537" cy="1809750"/>
          </a:xfrm>
          <a:prstGeom prst="rect">
            <a:avLst/>
          </a:prstGeom>
          <a:noFill/>
          <a:ln w="9525">
            <a:noFill/>
            <a:miter lim="800000"/>
            <a:headEnd/>
            <a:tailEnd/>
          </a:ln>
        </p:spPr>
      </p:pic>
    </p:spTree>
    <p:extLst>
      <p:ext uri="{BB962C8B-B14F-4D97-AF65-F5344CB8AC3E}">
        <p14:creationId xmlns:p14="http://schemas.microsoft.com/office/powerpoint/2010/main" val="2259570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032"/>
                                        </p:tgtEl>
                                        <p:attrNameLst>
                                          <p:attrName>style.visibility</p:attrName>
                                        </p:attrNameLst>
                                      </p:cBhvr>
                                      <p:to>
                                        <p:strVal val="visible"/>
                                      </p:to>
                                    </p:set>
                                    <p:animEffect transition="in" filter="fade">
                                      <p:cBhvr>
                                        <p:cTn id="7" dur="1000"/>
                                        <p:tgtEl>
                                          <p:spTgt spid="1032"/>
                                        </p:tgtEl>
                                      </p:cBhvr>
                                    </p:animEffect>
                                    <p:anim calcmode="lin" valueType="num">
                                      <p:cBhvr>
                                        <p:cTn id="8" dur="1000" fill="hold"/>
                                        <p:tgtEl>
                                          <p:spTgt spid="1032"/>
                                        </p:tgtEl>
                                        <p:attrNameLst>
                                          <p:attrName>ppt_x</p:attrName>
                                        </p:attrNameLst>
                                      </p:cBhvr>
                                      <p:tavLst>
                                        <p:tav tm="0">
                                          <p:val>
                                            <p:strVal val="#ppt_x"/>
                                          </p:val>
                                        </p:tav>
                                        <p:tav tm="100000">
                                          <p:val>
                                            <p:strVal val="#ppt_x"/>
                                          </p:val>
                                        </p:tav>
                                      </p:tavLst>
                                    </p:anim>
                                    <p:anim calcmode="lin" valueType="num">
                                      <p:cBhvr>
                                        <p:cTn id="9" dur="1000" fill="hold"/>
                                        <p:tgtEl>
                                          <p:spTgt spid="10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2"/>
          <p:cNvSpPr>
            <a:spLocks noGrp="1"/>
          </p:cNvSpPr>
          <p:nvPr>
            <p:ph type="title" idx="4294967295"/>
          </p:nvPr>
        </p:nvSpPr>
        <p:spPr/>
        <p:txBody>
          <a:bodyPr/>
          <a:lstStyle/>
          <a:p>
            <a:pPr algn="ctr" eaLnBrk="1" hangingPunct="1"/>
            <a:r>
              <a:rPr lang="es-ES" sz="3200" b="1" dirty="0" smtClean="0">
                <a:latin typeface="Franklin Gothic Book"/>
              </a:rPr>
              <a:t>Objetivos de las finanzas</a:t>
            </a:r>
            <a:endParaRPr lang="es-ES_tradnl" sz="3200" b="1" dirty="0" smtClean="0">
              <a:latin typeface="Franklin Gothic Book"/>
            </a:endParaRPr>
          </a:p>
        </p:txBody>
      </p:sp>
      <p:pic>
        <p:nvPicPr>
          <p:cNvPr id="11266" name="Picture 6" descr="j0299125"/>
          <p:cNvPicPr>
            <a:picLocks noGrp="1" noChangeAspect="1" noChangeArrowheads="1"/>
          </p:cNvPicPr>
          <p:nvPr>
            <p:ph type="body" idx="4294967295"/>
          </p:nvPr>
        </p:nvPicPr>
        <p:blipFill>
          <a:blip r:embed="rId2" cstate="print"/>
          <a:srcRect/>
          <a:stretch>
            <a:fillRect/>
          </a:stretch>
        </p:blipFill>
        <p:spPr>
          <a:xfrm>
            <a:off x="7251700" y="2852738"/>
            <a:ext cx="1892300" cy="2452687"/>
          </a:xfrm>
        </p:spPr>
      </p:pic>
      <p:sp>
        <p:nvSpPr>
          <p:cNvPr id="11267" name="Rectangle 7"/>
          <p:cNvSpPr>
            <a:spLocks noChangeArrowheads="1"/>
          </p:cNvSpPr>
          <p:nvPr/>
        </p:nvSpPr>
        <p:spPr bwMode="auto">
          <a:xfrm>
            <a:off x="1187450" y="1776413"/>
            <a:ext cx="6092825" cy="4789487"/>
          </a:xfrm>
          <a:prstGeom prst="rect">
            <a:avLst/>
          </a:prstGeom>
          <a:noFill/>
          <a:ln w="9525">
            <a:noFill/>
            <a:miter lim="800000"/>
            <a:headEnd/>
            <a:tailEnd/>
          </a:ln>
        </p:spPr>
        <p:txBody>
          <a:bodyPr anchor="ctr">
            <a:spAutoFit/>
          </a:bodyPr>
          <a:lstStyle/>
          <a:p>
            <a:pPr marL="342900" indent="-342900">
              <a:buFontTx/>
              <a:buAutoNum type="arabicPeriod"/>
              <a:tabLst>
                <a:tab pos="457200" algn="l"/>
              </a:tabLst>
            </a:pPr>
            <a:r>
              <a:rPr lang="es-ES" sz="2800" b="1"/>
              <a:t>Maximizar el capital contable, patrimonio o valor de la empresa a largo plazo.</a:t>
            </a:r>
            <a:endParaRPr lang="es-ES_tradnl" sz="2800"/>
          </a:p>
          <a:p>
            <a:pPr marL="342900" indent="-342900">
              <a:buFontTx/>
              <a:buAutoNum type="arabicPeriod"/>
              <a:tabLst>
                <a:tab pos="457200" algn="l"/>
              </a:tabLst>
            </a:pPr>
            <a:r>
              <a:rPr lang="es-ES" sz="2800" b="1"/>
              <a:t>Incrementar los beneficios de los propietarios.</a:t>
            </a:r>
            <a:endParaRPr lang="es-ES_tradnl" sz="2800"/>
          </a:p>
          <a:p>
            <a:pPr marL="342900" indent="-342900">
              <a:buFontTx/>
              <a:buAutoNum type="arabicPeriod"/>
              <a:tabLst>
                <a:tab pos="457200" algn="l"/>
              </a:tabLst>
            </a:pPr>
            <a:r>
              <a:rPr lang="es-ES" sz="2800" b="1"/>
              <a:t>Alcanzar las perspectivas de la empresa a largo plazo.</a:t>
            </a:r>
            <a:endParaRPr lang="es-ES_tradnl" sz="2800"/>
          </a:p>
          <a:p>
            <a:pPr marL="342900" indent="-342900">
              <a:buFontTx/>
              <a:buAutoNum type="arabicPeriod"/>
              <a:tabLst>
                <a:tab pos="457200" algn="l"/>
              </a:tabLst>
            </a:pPr>
            <a:r>
              <a:rPr lang="es-ES" sz="2800" b="1"/>
              <a:t>Eliminar el riesgo posible en la inversión.</a:t>
            </a:r>
            <a:endParaRPr lang="es-ES_tradnl" sz="2800"/>
          </a:p>
          <a:p>
            <a:pPr marL="342900" indent="-342900">
              <a:buFontTx/>
              <a:buAutoNum type="arabicPeriod"/>
              <a:tabLst>
                <a:tab pos="457200" algn="l"/>
              </a:tabLst>
            </a:pPr>
            <a:r>
              <a:rPr lang="es-ES" sz="2800" b="1"/>
              <a:t>Garantizar y  asegurar la inversión</a:t>
            </a:r>
            <a:r>
              <a:rPr lang="es-ES_tradnl" sz="2800"/>
              <a:t> </a:t>
            </a:r>
          </a:p>
        </p:txBody>
      </p:sp>
    </p:spTree>
    <p:extLst>
      <p:ext uri="{BB962C8B-B14F-4D97-AF65-F5344CB8AC3E}">
        <p14:creationId xmlns:p14="http://schemas.microsoft.com/office/powerpoint/2010/main" val="268267609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isa">
  <a:themeElements>
    <a:clrScheme name="Brisa">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isa">
      <a:majorFont>
        <a:latin typeface="News Gothic MT"/>
        <a:ea typeface=""/>
        <a:cs typeface=""/>
        <a:font script="Jpan" typeface="ＭＳ Ｐゴシック"/>
        <a:font script="Hans" typeface="宋体"/>
        <a:font script="Hant" typeface="新細明體"/>
      </a:majorFont>
      <a:minorFont>
        <a:latin typeface="News Gothic MT"/>
        <a:ea typeface=""/>
        <a:cs typeface=""/>
        <a:font script="Jpan" typeface="ＭＳ Ｐゴシック"/>
        <a:font script="Hans" typeface="宋体"/>
        <a:font script="Hant" typeface="新細明體"/>
      </a:minorFont>
    </a:fontScheme>
    <a:fmtScheme name="Brisa">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Brisa.thmx</Template>
  <TotalTime>3967</TotalTime>
  <Words>2852</Words>
  <Application>Microsoft Office PowerPoint</Application>
  <PresentationFormat>Presentación en pantalla (4:3)</PresentationFormat>
  <Paragraphs>343</Paragraphs>
  <Slides>41</Slides>
  <Notes>9</Notes>
  <HiddenSlides>0</HiddenSlides>
  <MMClips>0</MMClips>
  <ScaleCrop>false</ScaleCrop>
  <HeadingPairs>
    <vt:vector size="8" baseType="variant">
      <vt:variant>
        <vt:lpstr>Fuentes usadas</vt:lpstr>
      </vt:variant>
      <vt:variant>
        <vt:i4>8</vt:i4>
      </vt:variant>
      <vt:variant>
        <vt:lpstr>Tema</vt:lpstr>
      </vt:variant>
      <vt:variant>
        <vt:i4>1</vt:i4>
      </vt:variant>
      <vt:variant>
        <vt:lpstr>Servidores OLE incrustados</vt:lpstr>
      </vt:variant>
      <vt:variant>
        <vt:i4>0</vt:i4>
      </vt:variant>
      <vt:variant>
        <vt:lpstr>Títulos de diapositiva</vt:lpstr>
      </vt:variant>
      <vt:variant>
        <vt:i4>41</vt:i4>
      </vt:variant>
    </vt:vector>
  </HeadingPairs>
  <TitlesOfParts>
    <vt:vector size="50" baseType="lpstr">
      <vt:lpstr>Arial</vt:lpstr>
      <vt:lpstr>Calibri</vt:lpstr>
      <vt:lpstr>Franklin Gothic Book</vt:lpstr>
      <vt:lpstr>News Gothic MT</vt:lpstr>
      <vt:lpstr>Perpetua</vt:lpstr>
      <vt:lpstr>Times New Roman</vt:lpstr>
      <vt:lpstr>Wingdings</vt:lpstr>
      <vt:lpstr>Wingdings 2</vt:lpstr>
      <vt:lpstr>Brisa</vt:lpstr>
      <vt:lpstr>   Unidad de aprendizaje: Administración financiera Clave MS1704  Material didáctico proyectables: Parte 1 Administración financiera, su valuación y análisis.  Autora: María del Rosario Demuner Flores </vt:lpstr>
      <vt:lpstr>Presentación de PowerPoint</vt:lpstr>
      <vt:lpstr>Presentación de PowerPoint</vt:lpstr>
      <vt:lpstr>Presentación de PowerPoint</vt:lpstr>
      <vt:lpstr>Presentación de PowerPoint</vt:lpstr>
      <vt:lpstr> Unidad I.  Administración financiera </vt:lpstr>
      <vt:lpstr>Presentación de PowerPoint</vt:lpstr>
      <vt:lpstr>Administración financiera</vt:lpstr>
      <vt:lpstr>Objetivos de las finanzas</vt:lpstr>
      <vt:lpstr>Presentación de PowerPoint</vt:lpstr>
      <vt:lpstr>Presentación de PowerPoint</vt:lpstr>
      <vt:lpstr>Presentación de PowerPoint</vt:lpstr>
      <vt:lpstr>Presentación de PowerPoint</vt:lpstr>
      <vt:lpstr>Decisiones que toman los administradores financieros</vt:lpstr>
      <vt:lpstr>Presentación de PowerPoint</vt:lpstr>
      <vt:lpstr>Presentación de PowerPoint</vt:lpstr>
      <vt:lpstr>Presentación de PowerPoint</vt:lpstr>
      <vt:lpstr>Igualdad Ecuación de balance</vt:lpstr>
      <vt:lpstr>Partida doble: representa el equilibrio en las operaciones contables</vt:lpstr>
      <vt:lpstr>Estados financieros básicos</vt:lpstr>
      <vt:lpstr>Presentación de PowerPoint</vt:lpstr>
      <vt:lpstr>Presentación de PowerPoint</vt:lpstr>
      <vt:lpstr>Presentación de PowerPoint</vt:lpstr>
      <vt:lpstr>Enlace entre estados financieros</vt:lpstr>
      <vt:lpstr>Presentación de PowerPoint</vt:lpstr>
      <vt:lpstr>Presentación de PowerPoint</vt:lpstr>
      <vt:lpstr>Presentación de PowerPoint</vt:lpstr>
      <vt:lpstr>Presentación de PowerPoint</vt:lpstr>
      <vt:lpstr>  Análisis de estados financieros</vt:lpstr>
      <vt:lpstr> </vt:lpstr>
      <vt:lpstr>Análisis financiero  </vt:lpstr>
      <vt:lpstr>Método de razones financieras </vt:lpstr>
      <vt:lpstr>Presentación de PowerPoint</vt:lpstr>
      <vt:lpstr>Presentación de PowerPoint</vt:lpstr>
      <vt:lpstr>Presentación de PowerPoint</vt:lpstr>
      <vt:lpstr>Presentación de PowerPoint</vt:lpstr>
      <vt:lpstr>Presentación de PowerPoint</vt:lpstr>
      <vt:lpstr>Método de porcientos integrales:  Consiste en traducir los estados financieros a porcentajes.</vt:lpstr>
      <vt:lpstr>Tasas de crecimiento  Consiste en identificar en porcentaje cuánto ha crecido o disminuido un concepto de un periodo a otro</vt:lpstr>
      <vt:lpstr>Presentación de PowerPoint</vt:lpstr>
      <vt:lpstr>Presentación de PowerPoint</vt:lpstr>
    </vt:vector>
  </TitlesOfParts>
  <Company>Bytesystems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POLÍTICA FISCAL</dc:title>
  <dc:creator>Bytesystems</dc:creator>
  <cp:lastModifiedBy>rosario</cp:lastModifiedBy>
  <cp:revision>208</cp:revision>
  <dcterms:created xsi:type="dcterms:W3CDTF">2010-04-23T16:41:28Z</dcterms:created>
  <dcterms:modified xsi:type="dcterms:W3CDTF">2016-10-12T19:15:51Z</dcterms:modified>
</cp:coreProperties>
</file>