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notesMasterIdLst>
    <p:notesMasterId r:id="rId41"/>
  </p:notesMasterIdLst>
  <p:sldIdLst>
    <p:sldId id="462" r:id="rId2"/>
    <p:sldId id="460" r:id="rId3"/>
    <p:sldId id="458" r:id="rId4"/>
    <p:sldId id="498" r:id="rId5"/>
    <p:sldId id="407" r:id="rId6"/>
    <p:sldId id="435" r:id="rId7"/>
    <p:sldId id="436" r:id="rId8"/>
    <p:sldId id="482" r:id="rId9"/>
    <p:sldId id="438" r:id="rId10"/>
    <p:sldId id="483" r:id="rId11"/>
    <p:sldId id="485" r:id="rId12"/>
    <p:sldId id="486" r:id="rId13"/>
    <p:sldId id="444" r:id="rId14"/>
    <p:sldId id="504" r:id="rId15"/>
    <p:sldId id="449" r:id="rId16"/>
    <p:sldId id="467" r:id="rId17"/>
    <p:sldId id="506" r:id="rId18"/>
    <p:sldId id="471" r:id="rId19"/>
    <p:sldId id="505" r:id="rId20"/>
    <p:sldId id="468" r:id="rId21"/>
    <p:sldId id="469" r:id="rId22"/>
    <p:sldId id="470" r:id="rId23"/>
    <p:sldId id="473" r:id="rId24"/>
    <p:sldId id="489" r:id="rId25"/>
    <p:sldId id="490" r:id="rId26"/>
    <p:sldId id="492" r:id="rId27"/>
    <p:sldId id="494" r:id="rId28"/>
    <p:sldId id="487" r:id="rId29"/>
    <p:sldId id="507" r:id="rId30"/>
    <p:sldId id="475" r:id="rId31"/>
    <p:sldId id="476" r:id="rId32"/>
    <p:sldId id="477" r:id="rId33"/>
    <p:sldId id="478" r:id="rId34"/>
    <p:sldId id="508" r:id="rId35"/>
    <p:sldId id="480" r:id="rId36"/>
    <p:sldId id="481" r:id="rId37"/>
    <p:sldId id="509" r:id="rId38"/>
    <p:sldId id="497" r:id="rId39"/>
    <p:sldId id="503" r:id="rId40"/>
  </p:sldIdLst>
  <p:sldSz cx="9144000" cy="6858000" type="screen4x3"/>
  <p:notesSz cx="6858000" cy="9144000"/>
  <p:defaultTextStyle>
    <a:defPPr>
      <a:defRPr lang="es-MX"/>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87E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636" autoAdjust="0"/>
    <p:restoredTop sz="90751" autoAdjust="0"/>
  </p:normalViewPr>
  <p:slideViewPr>
    <p:cSldViewPr>
      <p:cViewPr varScale="1">
        <p:scale>
          <a:sx n="84" d="100"/>
          <a:sy n="84" d="100"/>
        </p:scale>
        <p:origin x="1392" y="78"/>
      </p:cViewPr>
      <p:guideLst>
        <p:guide orient="horz" pos="2160"/>
        <p:guide pos="2880"/>
      </p:guideLst>
    </p:cSldViewPr>
  </p:slideViewPr>
  <p:notesTextViewPr>
    <p:cViewPr>
      <p:scale>
        <a:sx n="100" d="100"/>
        <a:sy n="100" d="100"/>
      </p:scale>
      <p:origin x="0" y="0"/>
    </p:cViewPr>
  </p:notesTextViewPr>
  <p:sorterViewPr>
    <p:cViewPr>
      <p:scale>
        <a:sx n="94" d="100"/>
        <a:sy n="94" d="100"/>
      </p:scale>
      <p:origin x="0" y="-661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diagrams/_rels/data1.xml.rels><?xml version="1.0" encoding="UTF-8" standalone="yes"?>
<Relationships xmlns="http://schemas.openxmlformats.org/package/2006/relationships"><Relationship Id="rId1" Type="http://schemas.openxmlformats.org/officeDocument/2006/relationships/image" Target="../media/image10.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98B9D1E-6924-4FE9-AE1B-E9C5F2D7FCD5}" type="doc">
      <dgm:prSet loTypeId="urn:microsoft.com/office/officeart/2005/8/layout/vList4#3" loCatId="list" qsTypeId="urn:microsoft.com/office/officeart/2005/8/quickstyle/simple1" qsCatId="simple" csTypeId="urn:microsoft.com/office/officeart/2005/8/colors/accent1_2" csCatId="accent1" phldr="1"/>
      <dgm:spPr/>
      <dgm:t>
        <a:bodyPr/>
        <a:lstStyle/>
        <a:p>
          <a:endParaRPr lang="es-MX"/>
        </a:p>
      </dgm:t>
    </dgm:pt>
    <dgm:pt modelId="{6B98DA06-F012-4B43-A36D-5E46EFABBA57}">
      <dgm:prSet phldrT="[Texto]"/>
      <dgm:spPr/>
      <dgm:t>
        <a:bodyPr/>
        <a:lstStyle/>
        <a:p>
          <a:pPr algn="l"/>
          <a:endParaRPr lang="es-MX" b="1" dirty="0" smtClean="0"/>
        </a:p>
        <a:p>
          <a:pPr algn="l"/>
          <a:r>
            <a:rPr lang="es-MX" b="1" dirty="0" smtClean="0"/>
            <a:t>Contraer nuevas deudas</a:t>
          </a:r>
          <a:endParaRPr lang="es-MX" b="1" dirty="0"/>
        </a:p>
      </dgm:t>
    </dgm:pt>
    <dgm:pt modelId="{5EBE2CAD-D979-413B-AB32-B5C2C7B26D49}" type="parTrans" cxnId="{89375AA7-798B-493F-8E17-8000B69A719D}">
      <dgm:prSet/>
      <dgm:spPr/>
      <dgm:t>
        <a:bodyPr/>
        <a:lstStyle/>
        <a:p>
          <a:endParaRPr lang="es-MX"/>
        </a:p>
      </dgm:t>
    </dgm:pt>
    <dgm:pt modelId="{8A6A5E5A-C2C1-4A48-9CBF-4CAA37AAA6FC}" type="sibTrans" cxnId="{89375AA7-798B-493F-8E17-8000B69A719D}">
      <dgm:prSet/>
      <dgm:spPr/>
      <dgm:t>
        <a:bodyPr/>
        <a:lstStyle/>
        <a:p>
          <a:endParaRPr lang="es-MX"/>
        </a:p>
      </dgm:t>
    </dgm:pt>
    <dgm:pt modelId="{FE43E5C9-1FB7-487F-BE9E-D1098412DA1C}">
      <dgm:prSet phldrT="[Texto]"/>
      <dgm:spPr/>
      <dgm:t>
        <a:bodyPr/>
        <a:lstStyle/>
        <a:p>
          <a:pPr algn="l" defTabSz="844550">
            <a:lnSpc>
              <a:spcPct val="90000"/>
            </a:lnSpc>
            <a:spcBef>
              <a:spcPct val="0"/>
            </a:spcBef>
            <a:spcAft>
              <a:spcPct val="35000"/>
            </a:spcAft>
          </a:pPr>
          <a:endParaRPr lang="es-MX" b="1" dirty="0" smtClean="0"/>
        </a:p>
        <a:p>
          <a:pPr algn="l" defTabSz="844550">
            <a:lnSpc>
              <a:spcPct val="90000"/>
            </a:lnSpc>
            <a:spcBef>
              <a:spcPct val="0"/>
            </a:spcBef>
            <a:spcAft>
              <a:spcPct val="35000"/>
            </a:spcAft>
          </a:pPr>
          <a:r>
            <a:rPr lang="es-MX" b="1" dirty="0" smtClean="0"/>
            <a:t>Venta de acciones</a:t>
          </a:r>
          <a:endParaRPr lang="es-MX" b="1" dirty="0"/>
        </a:p>
      </dgm:t>
    </dgm:pt>
    <dgm:pt modelId="{44AE6AD0-B0F3-4C34-BA36-75826E09CC89}" type="parTrans" cxnId="{3D30BBEF-A29B-4911-8B39-C096E87BF11B}">
      <dgm:prSet/>
      <dgm:spPr/>
      <dgm:t>
        <a:bodyPr/>
        <a:lstStyle/>
        <a:p>
          <a:endParaRPr lang="es-MX"/>
        </a:p>
      </dgm:t>
    </dgm:pt>
    <dgm:pt modelId="{D64A83C5-D26F-4516-8ED0-E2C976A2B92A}" type="sibTrans" cxnId="{3D30BBEF-A29B-4911-8B39-C096E87BF11B}">
      <dgm:prSet/>
      <dgm:spPr/>
      <dgm:t>
        <a:bodyPr/>
        <a:lstStyle/>
        <a:p>
          <a:endParaRPr lang="es-MX"/>
        </a:p>
      </dgm:t>
    </dgm:pt>
    <dgm:pt modelId="{4FA34940-D2F2-48FB-AA18-08BB167D6B87}">
      <dgm:prSet phldrT="[Texto]"/>
      <dgm:spPr/>
      <dgm:t>
        <a:bodyPr/>
        <a:lstStyle/>
        <a:p>
          <a:pPr algn="l"/>
          <a:r>
            <a:rPr lang="es-MX" b="1" dirty="0" smtClean="0"/>
            <a:t>Deuda: Estado de situación financiera</a:t>
          </a:r>
          <a:endParaRPr lang="es-MX" b="1" dirty="0"/>
        </a:p>
      </dgm:t>
    </dgm:pt>
    <dgm:pt modelId="{E1A5BF5E-E174-43AB-970E-31AD1FDE83E8}" type="parTrans" cxnId="{0FE644FA-C056-47FD-B3CA-1764FAD1ACFB}">
      <dgm:prSet/>
      <dgm:spPr/>
      <dgm:t>
        <a:bodyPr/>
        <a:lstStyle/>
        <a:p>
          <a:endParaRPr lang="es-MX"/>
        </a:p>
      </dgm:t>
    </dgm:pt>
    <dgm:pt modelId="{EE7DE7C4-29CA-4F87-944B-BBA755FBF54A}" type="sibTrans" cxnId="{0FE644FA-C056-47FD-B3CA-1764FAD1ACFB}">
      <dgm:prSet/>
      <dgm:spPr/>
      <dgm:t>
        <a:bodyPr/>
        <a:lstStyle/>
        <a:p>
          <a:endParaRPr lang="es-MX"/>
        </a:p>
      </dgm:t>
    </dgm:pt>
    <dgm:pt modelId="{62659D9E-16D9-4C01-BB06-C7B649ED43FB}">
      <dgm:prSet phldrT="[Texto]"/>
      <dgm:spPr/>
      <dgm:t>
        <a:bodyPr/>
        <a:lstStyle/>
        <a:p>
          <a:pPr marL="114300" indent="0" algn="l" defTabSz="666750">
            <a:lnSpc>
              <a:spcPct val="90000"/>
            </a:lnSpc>
            <a:spcBef>
              <a:spcPct val="0"/>
            </a:spcBef>
            <a:spcAft>
              <a:spcPct val="15000"/>
            </a:spcAft>
            <a:buNone/>
          </a:pPr>
          <a:r>
            <a:rPr lang="es-MX" b="1" dirty="0" smtClean="0"/>
            <a:t> Dividendos: Estado de resultados pro forma</a:t>
          </a:r>
          <a:endParaRPr lang="es-MX" b="1" dirty="0"/>
        </a:p>
      </dgm:t>
    </dgm:pt>
    <dgm:pt modelId="{AD72D395-0BB7-44CE-AA36-B16396CAE6DD}" type="parTrans" cxnId="{C270892B-C2CD-4319-9CB0-AB32EF9A319F}">
      <dgm:prSet/>
      <dgm:spPr/>
      <dgm:t>
        <a:bodyPr/>
        <a:lstStyle/>
        <a:p>
          <a:endParaRPr lang="es-MX"/>
        </a:p>
      </dgm:t>
    </dgm:pt>
    <dgm:pt modelId="{B09D2130-2162-460B-9E95-118F13A895A7}" type="sibTrans" cxnId="{C270892B-C2CD-4319-9CB0-AB32EF9A319F}">
      <dgm:prSet/>
      <dgm:spPr/>
      <dgm:t>
        <a:bodyPr/>
        <a:lstStyle/>
        <a:p>
          <a:endParaRPr lang="es-MX"/>
        </a:p>
      </dgm:t>
    </dgm:pt>
    <dgm:pt modelId="{3D81B5A1-4EDB-4304-A8AB-225BD33DE37E}">
      <dgm:prSet phldrT="[Texto]"/>
      <dgm:spPr/>
      <dgm:t>
        <a:bodyPr/>
        <a:lstStyle/>
        <a:p>
          <a:pPr algn="l"/>
          <a:r>
            <a:rPr lang="es-MX" b="1" dirty="0" smtClean="0"/>
            <a:t>Intereses: Estado de resultados pro forma</a:t>
          </a:r>
          <a:endParaRPr lang="es-MX" b="1" dirty="0"/>
        </a:p>
      </dgm:t>
    </dgm:pt>
    <dgm:pt modelId="{C4ED5EBC-B860-4620-A417-7E0DC03CEF4B}" type="sibTrans" cxnId="{57EB4C42-C3EB-469F-9420-B16EAFA55DBE}">
      <dgm:prSet/>
      <dgm:spPr/>
      <dgm:t>
        <a:bodyPr/>
        <a:lstStyle/>
        <a:p>
          <a:endParaRPr lang="es-MX"/>
        </a:p>
      </dgm:t>
    </dgm:pt>
    <dgm:pt modelId="{71B52D84-B966-4195-9966-52AD27E64AEA}" type="parTrans" cxnId="{57EB4C42-C3EB-469F-9420-B16EAFA55DBE}">
      <dgm:prSet/>
      <dgm:spPr/>
      <dgm:t>
        <a:bodyPr/>
        <a:lstStyle/>
        <a:p>
          <a:endParaRPr lang="es-MX"/>
        </a:p>
      </dgm:t>
    </dgm:pt>
    <dgm:pt modelId="{4F2C19ED-1285-4739-823F-CFAECAB4990D}">
      <dgm:prSet phldrT="[Texto]"/>
      <dgm:spPr/>
      <dgm:t>
        <a:bodyPr/>
        <a:lstStyle/>
        <a:p>
          <a:pPr marL="114300" indent="0" algn="l" defTabSz="666750">
            <a:lnSpc>
              <a:spcPct val="90000"/>
            </a:lnSpc>
            <a:spcBef>
              <a:spcPct val="0"/>
            </a:spcBef>
            <a:spcAft>
              <a:spcPct val="15000"/>
            </a:spcAft>
            <a:buNone/>
          </a:pPr>
          <a:endParaRPr lang="es-MX" dirty="0"/>
        </a:p>
      </dgm:t>
    </dgm:pt>
    <dgm:pt modelId="{DEDC3D8B-99AE-4798-9F3F-ABC70640D91C}" type="parTrans" cxnId="{471056FA-0540-41D6-936A-C0849DD89FF4}">
      <dgm:prSet/>
      <dgm:spPr/>
      <dgm:t>
        <a:bodyPr/>
        <a:lstStyle/>
        <a:p>
          <a:endParaRPr lang="es-MX"/>
        </a:p>
      </dgm:t>
    </dgm:pt>
    <dgm:pt modelId="{9F69D75D-39F0-4F94-A7F6-A0F3A0915067}" type="sibTrans" cxnId="{471056FA-0540-41D6-936A-C0849DD89FF4}">
      <dgm:prSet/>
      <dgm:spPr/>
      <dgm:t>
        <a:bodyPr/>
        <a:lstStyle/>
        <a:p>
          <a:endParaRPr lang="es-MX"/>
        </a:p>
      </dgm:t>
    </dgm:pt>
    <dgm:pt modelId="{594CF626-AFB2-43C3-990D-699D418BDD9F}">
      <dgm:prSet phldrT="[Texto]"/>
      <dgm:spPr/>
      <dgm:t>
        <a:bodyPr/>
        <a:lstStyle/>
        <a:p>
          <a:pPr marL="114300" indent="0" algn="l" defTabSz="666750">
            <a:lnSpc>
              <a:spcPct val="90000"/>
            </a:lnSpc>
            <a:spcBef>
              <a:spcPct val="0"/>
            </a:spcBef>
            <a:spcAft>
              <a:spcPct val="15000"/>
            </a:spcAft>
            <a:buNone/>
          </a:pPr>
          <a:r>
            <a:rPr lang="es-MX" b="1" dirty="0" smtClean="0"/>
            <a:t>Capital común, utilidades retenidas: Estado de situación financiera</a:t>
          </a:r>
          <a:endParaRPr lang="es-MX" b="1" dirty="0"/>
        </a:p>
      </dgm:t>
    </dgm:pt>
    <dgm:pt modelId="{3328F2B8-1F1F-4746-9747-FE80A6E46527}" type="parTrans" cxnId="{C2FC403D-1D45-4C68-A473-CD9DFC1B789C}">
      <dgm:prSet/>
      <dgm:spPr/>
      <dgm:t>
        <a:bodyPr/>
        <a:lstStyle/>
        <a:p>
          <a:endParaRPr lang="es-MX"/>
        </a:p>
      </dgm:t>
    </dgm:pt>
    <dgm:pt modelId="{4F2289D5-0165-4864-B9B1-CBDB39819804}" type="sibTrans" cxnId="{C2FC403D-1D45-4C68-A473-CD9DFC1B789C}">
      <dgm:prSet/>
      <dgm:spPr/>
      <dgm:t>
        <a:bodyPr/>
        <a:lstStyle/>
        <a:p>
          <a:endParaRPr lang="es-MX"/>
        </a:p>
      </dgm:t>
    </dgm:pt>
    <dgm:pt modelId="{1F70AD39-3ABA-4219-A87F-7BC37B7A6E73}" type="pres">
      <dgm:prSet presAssocID="{E98B9D1E-6924-4FE9-AE1B-E9C5F2D7FCD5}" presName="linear" presStyleCnt="0">
        <dgm:presLayoutVars>
          <dgm:dir/>
          <dgm:resizeHandles val="exact"/>
        </dgm:presLayoutVars>
      </dgm:prSet>
      <dgm:spPr/>
      <dgm:t>
        <a:bodyPr/>
        <a:lstStyle/>
        <a:p>
          <a:endParaRPr lang="es-MX"/>
        </a:p>
      </dgm:t>
    </dgm:pt>
    <dgm:pt modelId="{692AB3B4-104F-4066-BB6B-B3CF20CFC657}" type="pres">
      <dgm:prSet presAssocID="{6B98DA06-F012-4B43-A36D-5E46EFABBA57}" presName="comp" presStyleCnt="0"/>
      <dgm:spPr/>
    </dgm:pt>
    <dgm:pt modelId="{273B2DD7-1587-40E2-8D49-E92A845ACEEE}" type="pres">
      <dgm:prSet presAssocID="{6B98DA06-F012-4B43-A36D-5E46EFABBA57}" presName="box" presStyleLbl="node1" presStyleIdx="0" presStyleCnt="2"/>
      <dgm:spPr/>
      <dgm:t>
        <a:bodyPr/>
        <a:lstStyle/>
        <a:p>
          <a:endParaRPr lang="es-MX"/>
        </a:p>
      </dgm:t>
    </dgm:pt>
    <dgm:pt modelId="{64B7BF6F-3AD0-4464-BB61-6AACEFF7C0EB}" type="pres">
      <dgm:prSet presAssocID="{6B98DA06-F012-4B43-A36D-5E46EFABBA57}" presName="img" presStyleLbl="fgImgPlace1" presStyleIdx="0" presStyleCnt="2"/>
      <dgm:spPr/>
    </dgm:pt>
    <dgm:pt modelId="{521B840A-E5D1-4C4A-802D-2F77547E313E}" type="pres">
      <dgm:prSet presAssocID="{6B98DA06-F012-4B43-A36D-5E46EFABBA57}" presName="text" presStyleLbl="node1" presStyleIdx="0" presStyleCnt="2">
        <dgm:presLayoutVars>
          <dgm:bulletEnabled val="1"/>
        </dgm:presLayoutVars>
      </dgm:prSet>
      <dgm:spPr/>
      <dgm:t>
        <a:bodyPr/>
        <a:lstStyle/>
        <a:p>
          <a:endParaRPr lang="es-MX"/>
        </a:p>
      </dgm:t>
    </dgm:pt>
    <dgm:pt modelId="{AB93155E-5720-4F9F-9545-08CB5F911C86}" type="pres">
      <dgm:prSet presAssocID="{8A6A5E5A-C2C1-4A48-9CBF-4CAA37AAA6FC}" presName="spacer" presStyleCnt="0"/>
      <dgm:spPr/>
    </dgm:pt>
    <dgm:pt modelId="{546F8768-A7B0-4944-B223-5EF52F2D1E5A}" type="pres">
      <dgm:prSet presAssocID="{FE43E5C9-1FB7-487F-BE9E-D1098412DA1C}" presName="comp" presStyleCnt="0"/>
      <dgm:spPr/>
    </dgm:pt>
    <dgm:pt modelId="{22E7FC41-5C19-4141-988A-49DA80442F28}" type="pres">
      <dgm:prSet presAssocID="{FE43E5C9-1FB7-487F-BE9E-D1098412DA1C}" presName="box" presStyleLbl="node1" presStyleIdx="1" presStyleCnt="2"/>
      <dgm:spPr/>
      <dgm:t>
        <a:bodyPr/>
        <a:lstStyle/>
        <a:p>
          <a:endParaRPr lang="es-MX"/>
        </a:p>
      </dgm:t>
    </dgm:pt>
    <dgm:pt modelId="{7972216A-A781-4E3B-A21D-E9AAB4CA5049}" type="pres">
      <dgm:prSet presAssocID="{FE43E5C9-1FB7-487F-BE9E-D1098412DA1C}" presName="img" presStyleLbl="fgImgPlace1" presStyleIdx="1" presStyleCnt="2"/>
      <dgm:spPr>
        <a:blipFill rotWithShape="0">
          <a:blip xmlns:r="http://schemas.openxmlformats.org/officeDocument/2006/relationships" r:embed="rId1"/>
          <a:stretch>
            <a:fillRect/>
          </a:stretch>
        </a:blipFill>
      </dgm:spPr>
      <dgm:t>
        <a:bodyPr/>
        <a:lstStyle/>
        <a:p>
          <a:endParaRPr lang="es-MX"/>
        </a:p>
      </dgm:t>
    </dgm:pt>
    <dgm:pt modelId="{FA7D9FD9-C183-4376-9B5D-0BC31D39ED73}" type="pres">
      <dgm:prSet presAssocID="{FE43E5C9-1FB7-487F-BE9E-D1098412DA1C}" presName="text" presStyleLbl="node1" presStyleIdx="1" presStyleCnt="2">
        <dgm:presLayoutVars>
          <dgm:bulletEnabled val="1"/>
        </dgm:presLayoutVars>
      </dgm:prSet>
      <dgm:spPr/>
      <dgm:t>
        <a:bodyPr/>
        <a:lstStyle/>
        <a:p>
          <a:endParaRPr lang="es-MX"/>
        </a:p>
      </dgm:t>
    </dgm:pt>
  </dgm:ptLst>
  <dgm:cxnLst>
    <dgm:cxn modelId="{49E17CE9-2A5E-460E-B796-4C1CEAD11E28}" type="presOf" srcId="{FE43E5C9-1FB7-487F-BE9E-D1098412DA1C}" destId="{22E7FC41-5C19-4141-988A-49DA80442F28}" srcOrd="0" destOrd="0" presId="urn:microsoft.com/office/officeart/2005/8/layout/vList4#3"/>
    <dgm:cxn modelId="{70C5FE67-824B-4A61-AE2D-46FB9D7862D5}" type="presOf" srcId="{62659D9E-16D9-4C01-BB06-C7B649ED43FB}" destId="{FA7D9FD9-C183-4376-9B5D-0BC31D39ED73}" srcOrd="1" destOrd="1" presId="urn:microsoft.com/office/officeart/2005/8/layout/vList4#3"/>
    <dgm:cxn modelId="{471056FA-0540-41D6-936A-C0849DD89FF4}" srcId="{FE43E5C9-1FB7-487F-BE9E-D1098412DA1C}" destId="{4F2C19ED-1285-4739-823F-CFAECAB4990D}" srcOrd="2" destOrd="0" parTransId="{DEDC3D8B-99AE-4798-9F3F-ABC70640D91C}" sibTransId="{9F69D75D-39F0-4F94-A7F6-A0F3A0915067}"/>
    <dgm:cxn modelId="{69F21E1B-1057-4AC6-955F-62135D8DEE71}" type="presOf" srcId="{E98B9D1E-6924-4FE9-AE1B-E9C5F2D7FCD5}" destId="{1F70AD39-3ABA-4219-A87F-7BC37B7A6E73}" srcOrd="0" destOrd="0" presId="urn:microsoft.com/office/officeart/2005/8/layout/vList4#3"/>
    <dgm:cxn modelId="{0FE644FA-C056-47FD-B3CA-1764FAD1ACFB}" srcId="{6B98DA06-F012-4B43-A36D-5E46EFABBA57}" destId="{4FA34940-D2F2-48FB-AA18-08BB167D6B87}" srcOrd="1" destOrd="0" parTransId="{E1A5BF5E-E174-43AB-970E-31AD1FDE83E8}" sibTransId="{EE7DE7C4-29CA-4F87-944B-BBA755FBF54A}"/>
    <dgm:cxn modelId="{89375AA7-798B-493F-8E17-8000B69A719D}" srcId="{E98B9D1E-6924-4FE9-AE1B-E9C5F2D7FCD5}" destId="{6B98DA06-F012-4B43-A36D-5E46EFABBA57}" srcOrd="0" destOrd="0" parTransId="{5EBE2CAD-D979-413B-AB32-B5C2C7B26D49}" sibTransId="{8A6A5E5A-C2C1-4A48-9CBF-4CAA37AAA6FC}"/>
    <dgm:cxn modelId="{61161006-BC4F-4880-961E-584F2D123ECC}" type="presOf" srcId="{62659D9E-16D9-4C01-BB06-C7B649ED43FB}" destId="{22E7FC41-5C19-4141-988A-49DA80442F28}" srcOrd="0" destOrd="1" presId="urn:microsoft.com/office/officeart/2005/8/layout/vList4#3"/>
    <dgm:cxn modelId="{48EDDAD7-BA36-464F-B0B9-CD2AA6FB1728}" type="presOf" srcId="{4F2C19ED-1285-4739-823F-CFAECAB4990D}" destId="{22E7FC41-5C19-4141-988A-49DA80442F28}" srcOrd="0" destOrd="3" presId="urn:microsoft.com/office/officeart/2005/8/layout/vList4#3"/>
    <dgm:cxn modelId="{C37CBD58-D048-480A-B4BB-57FE1B9610F9}" type="presOf" srcId="{4F2C19ED-1285-4739-823F-CFAECAB4990D}" destId="{FA7D9FD9-C183-4376-9B5D-0BC31D39ED73}" srcOrd="1" destOrd="3" presId="urn:microsoft.com/office/officeart/2005/8/layout/vList4#3"/>
    <dgm:cxn modelId="{56A0824A-FBAF-4953-814B-8A3FD90914C1}" type="presOf" srcId="{FE43E5C9-1FB7-487F-BE9E-D1098412DA1C}" destId="{FA7D9FD9-C183-4376-9B5D-0BC31D39ED73}" srcOrd="1" destOrd="0" presId="urn:microsoft.com/office/officeart/2005/8/layout/vList4#3"/>
    <dgm:cxn modelId="{CB82A2A3-9AF7-44AD-A187-DE6F5B3D4EE4}" type="presOf" srcId="{3D81B5A1-4EDB-4304-A8AB-225BD33DE37E}" destId="{273B2DD7-1587-40E2-8D49-E92A845ACEEE}" srcOrd="0" destOrd="1" presId="urn:microsoft.com/office/officeart/2005/8/layout/vList4#3"/>
    <dgm:cxn modelId="{57EB4C42-C3EB-469F-9420-B16EAFA55DBE}" srcId="{6B98DA06-F012-4B43-A36D-5E46EFABBA57}" destId="{3D81B5A1-4EDB-4304-A8AB-225BD33DE37E}" srcOrd="0" destOrd="0" parTransId="{71B52D84-B966-4195-9966-52AD27E64AEA}" sibTransId="{C4ED5EBC-B860-4620-A417-7E0DC03CEF4B}"/>
    <dgm:cxn modelId="{DF96FCD4-FEF4-4CD1-B658-829E7C2FAF93}" type="presOf" srcId="{4FA34940-D2F2-48FB-AA18-08BB167D6B87}" destId="{521B840A-E5D1-4C4A-802D-2F77547E313E}" srcOrd="1" destOrd="2" presId="urn:microsoft.com/office/officeart/2005/8/layout/vList4#3"/>
    <dgm:cxn modelId="{E4137EE3-DA7A-4D66-9947-EE5D127A3CB4}" type="presOf" srcId="{594CF626-AFB2-43C3-990D-699D418BDD9F}" destId="{FA7D9FD9-C183-4376-9B5D-0BC31D39ED73}" srcOrd="1" destOrd="2" presId="urn:microsoft.com/office/officeart/2005/8/layout/vList4#3"/>
    <dgm:cxn modelId="{C2FC403D-1D45-4C68-A473-CD9DFC1B789C}" srcId="{FE43E5C9-1FB7-487F-BE9E-D1098412DA1C}" destId="{594CF626-AFB2-43C3-990D-699D418BDD9F}" srcOrd="1" destOrd="0" parTransId="{3328F2B8-1F1F-4746-9747-FE80A6E46527}" sibTransId="{4F2289D5-0165-4864-B9B1-CBDB39819804}"/>
    <dgm:cxn modelId="{ACD1FD86-AF28-4E13-9A70-CE14DA93BD96}" type="presOf" srcId="{3D81B5A1-4EDB-4304-A8AB-225BD33DE37E}" destId="{521B840A-E5D1-4C4A-802D-2F77547E313E}" srcOrd="1" destOrd="1" presId="urn:microsoft.com/office/officeart/2005/8/layout/vList4#3"/>
    <dgm:cxn modelId="{DC66AF68-3EED-471F-8BF9-2FD983360CC2}" type="presOf" srcId="{6B98DA06-F012-4B43-A36D-5E46EFABBA57}" destId="{521B840A-E5D1-4C4A-802D-2F77547E313E}" srcOrd="1" destOrd="0" presId="urn:microsoft.com/office/officeart/2005/8/layout/vList4#3"/>
    <dgm:cxn modelId="{35D63130-9B00-447B-BEB8-B40FFA7EA0F6}" type="presOf" srcId="{594CF626-AFB2-43C3-990D-699D418BDD9F}" destId="{22E7FC41-5C19-4141-988A-49DA80442F28}" srcOrd="0" destOrd="2" presId="urn:microsoft.com/office/officeart/2005/8/layout/vList4#3"/>
    <dgm:cxn modelId="{C270892B-C2CD-4319-9CB0-AB32EF9A319F}" srcId="{FE43E5C9-1FB7-487F-BE9E-D1098412DA1C}" destId="{62659D9E-16D9-4C01-BB06-C7B649ED43FB}" srcOrd="0" destOrd="0" parTransId="{AD72D395-0BB7-44CE-AA36-B16396CAE6DD}" sibTransId="{B09D2130-2162-460B-9E95-118F13A895A7}"/>
    <dgm:cxn modelId="{2223389C-A692-4E71-93E7-CF1FA16189B8}" type="presOf" srcId="{4FA34940-D2F2-48FB-AA18-08BB167D6B87}" destId="{273B2DD7-1587-40E2-8D49-E92A845ACEEE}" srcOrd="0" destOrd="2" presId="urn:microsoft.com/office/officeart/2005/8/layout/vList4#3"/>
    <dgm:cxn modelId="{3D30BBEF-A29B-4911-8B39-C096E87BF11B}" srcId="{E98B9D1E-6924-4FE9-AE1B-E9C5F2D7FCD5}" destId="{FE43E5C9-1FB7-487F-BE9E-D1098412DA1C}" srcOrd="1" destOrd="0" parTransId="{44AE6AD0-B0F3-4C34-BA36-75826E09CC89}" sibTransId="{D64A83C5-D26F-4516-8ED0-E2C976A2B92A}"/>
    <dgm:cxn modelId="{E9EFD077-FD8E-46D7-935B-726FD2C2C3B0}" type="presOf" srcId="{6B98DA06-F012-4B43-A36D-5E46EFABBA57}" destId="{273B2DD7-1587-40E2-8D49-E92A845ACEEE}" srcOrd="0" destOrd="0" presId="urn:microsoft.com/office/officeart/2005/8/layout/vList4#3"/>
    <dgm:cxn modelId="{5619664A-F7B0-4ED7-97EE-319867FF4F54}" type="presParOf" srcId="{1F70AD39-3ABA-4219-A87F-7BC37B7A6E73}" destId="{692AB3B4-104F-4066-BB6B-B3CF20CFC657}" srcOrd="0" destOrd="0" presId="urn:microsoft.com/office/officeart/2005/8/layout/vList4#3"/>
    <dgm:cxn modelId="{9991D6DA-8993-43C1-A3E8-FBC0ED0327C1}" type="presParOf" srcId="{692AB3B4-104F-4066-BB6B-B3CF20CFC657}" destId="{273B2DD7-1587-40E2-8D49-E92A845ACEEE}" srcOrd="0" destOrd="0" presId="urn:microsoft.com/office/officeart/2005/8/layout/vList4#3"/>
    <dgm:cxn modelId="{B9160EB2-BEAB-4256-B756-BDE9A5DD1916}" type="presParOf" srcId="{692AB3B4-104F-4066-BB6B-B3CF20CFC657}" destId="{64B7BF6F-3AD0-4464-BB61-6AACEFF7C0EB}" srcOrd="1" destOrd="0" presId="urn:microsoft.com/office/officeart/2005/8/layout/vList4#3"/>
    <dgm:cxn modelId="{D7135285-5D12-406F-8A34-BCFF4F83918D}" type="presParOf" srcId="{692AB3B4-104F-4066-BB6B-B3CF20CFC657}" destId="{521B840A-E5D1-4C4A-802D-2F77547E313E}" srcOrd="2" destOrd="0" presId="urn:microsoft.com/office/officeart/2005/8/layout/vList4#3"/>
    <dgm:cxn modelId="{FEE85F89-62C7-44F3-BF14-762967B9EE7C}" type="presParOf" srcId="{1F70AD39-3ABA-4219-A87F-7BC37B7A6E73}" destId="{AB93155E-5720-4F9F-9545-08CB5F911C86}" srcOrd="1" destOrd="0" presId="urn:microsoft.com/office/officeart/2005/8/layout/vList4#3"/>
    <dgm:cxn modelId="{5D5CF31F-5053-4545-AFFD-DEA26073DE74}" type="presParOf" srcId="{1F70AD39-3ABA-4219-A87F-7BC37B7A6E73}" destId="{546F8768-A7B0-4944-B223-5EF52F2D1E5A}" srcOrd="2" destOrd="0" presId="urn:microsoft.com/office/officeart/2005/8/layout/vList4#3"/>
    <dgm:cxn modelId="{B981D6EF-421A-4B7A-9DAE-E849F2E4F8ED}" type="presParOf" srcId="{546F8768-A7B0-4944-B223-5EF52F2D1E5A}" destId="{22E7FC41-5C19-4141-988A-49DA80442F28}" srcOrd="0" destOrd="0" presId="urn:microsoft.com/office/officeart/2005/8/layout/vList4#3"/>
    <dgm:cxn modelId="{A72B834A-C7BC-42CF-8301-A03C3D515816}" type="presParOf" srcId="{546F8768-A7B0-4944-B223-5EF52F2D1E5A}" destId="{7972216A-A781-4E3B-A21D-E9AAB4CA5049}" srcOrd="1" destOrd="0" presId="urn:microsoft.com/office/officeart/2005/8/layout/vList4#3"/>
    <dgm:cxn modelId="{56CF1DE7-EE66-47C7-9D68-EED66D9D8B66}" type="presParOf" srcId="{546F8768-A7B0-4944-B223-5EF52F2D1E5A}" destId="{FA7D9FD9-C183-4376-9B5D-0BC31D39ED73}" srcOrd="2" destOrd="0" presId="urn:microsoft.com/office/officeart/2005/8/layout/vList4#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4#3">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74A631D3-9E6E-47A3-AB86-872D89D7133C}" type="datetimeFigureOut">
              <a:rPr lang="es-MX"/>
              <a:pPr>
                <a:defRPr/>
              </a:pPr>
              <a:t>12/10/2016</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MX" noProof="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MX"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F656A4C6-9C96-45BF-80DE-FE5842DC5DCB}" type="slidenum">
              <a:rPr lang="es-MX"/>
              <a:pPr>
                <a:defRPr/>
              </a:pPr>
              <a:t>‹Nº›</a:t>
            </a:fld>
            <a:endParaRPr lang="es-MX"/>
          </a:p>
        </p:txBody>
      </p:sp>
    </p:spTree>
    <p:extLst>
      <p:ext uri="{BB962C8B-B14F-4D97-AF65-F5344CB8AC3E}">
        <p14:creationId xmlns:p14="http://schemas.microsoft.com/office/powerpoint/2010/main" val="254481969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s-ES_tradnl" smtClean="0"/>
              <a:t>Clic para editar título</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dirty="0"/>
          </a:p>
        </p:txBody>
      </p:sp>
      <p:sp>
        <p:nvSpPr>
          <p:cNvPr id="4" name="Date Placeholder 3"/>
          <p:cNvSpPr>
            <a:spLocks noGrp="1"/>
          </p:cNvSpPr>
          <p:nvPr>
            <p:ph type="dt" sz="half" idx="10"/>
          </p:nvPr>
        </p:nvSpPr>
        <p:spPr/>
        <p:txBody>
          <a:bodyPr/>
          <a:lstStyle/>
          <a:p>
            <a:pPr>
              <a:defRPr/>
            </a:pPr>
            <a:endParaRPr lang="es-MX"/>
          </a:p>
        </p:txBody>
      </p:sp>
      <p:sp>
        <p:nvSpPr>
          <p:cNvPr id="5" name="Footer Placeholder 4"/>
          <p:cNvSpPr>
            <a:spLocks noGrp="1"/>
          </p:cNvSpPr>
          <p:nvPr>
            <p:ph type="ftr" sz="quarter" idx="11"/>
          </p:nvPr>
        </p:nvSpPr>
        <p:spPr/>
        <p:txBody>
          <a:bodyPr/>
          <a:lstStyle/>
          <a:p>
            <a:pPr>
              <a:defRPr/>
            </a:pPr>
            <a:r>
              <a:rPr lang="es-MX" smtClean="0"/>
              <a:t>M. R. DEMUNER</a:t>
            </a:r>
            <a:endParaRPr lang="es-MX"/>
          </a:p>
        </p:txBody>
      </p:sp>
      <p:sp>
        <p:nvSpPr>
          <p:cNvPr id="6" name="Slide Number Placeholder 5"/>
          <p:cNvSpPr>
            <a:spLocks noGrp="1"/>
          </p:cNvSpPr>
          <p:nvPr>
            <p:ph type="sldNum" sz="quarter" idx="12"/>
          </p:nvPr>
        </p:nvSpPr>
        <p:spPr/>
        <p:txBody>
          <a:bodyPr/>
          <a:lstStyle/>
          <a:p>
            <a:pPr>
              <a:defRPr/>
            </a:pPr>
            <a:fld id="{4E9DEB46-D62D-40CB-8B21-7F6A663D8315}" type="slidenum">
              <a:rPr lang="es-MX" smtClean="0"/>
              <a:pPr>
                <a:defRPr/>
              </a:pPr>
              <a:t>‹Nº›</a:t>
            </a:fld>
            <a:endParaRPr lang="es-MX"/>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s-ES_tradnl" smtClean="0"/>
              <a:t>Clic para editar título</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pPr>
              <a:defRPr/>
            </a:pPr>
            <a:endParaRPr lang="es-MX"/>
          </a:p>
        </p:txBody>
      </p:sp>
      <p:sp>
        <p:nvSpPr>
          <p:cNvPr id="6" name="Footer Placeholder 5"/>
          <p:cNvSpPr>
            <a:spLocks noGrp="1"/>
          </p:cNvSpPr>
          <p:nvPr>
            <p:ph type="ftr" sz="quarter" idx="11"/>
          </p:nvPr>
        </p:nvSpPr>
        <p:spPr/>
        <p:txBody>
          <a:bodyPr/>
          <a:lstStyle/>
          <a:p>
            <a:pPr>
              <a:defRPr/>
            </a:pPr>
            <a:r>
              <a:rPr lang="es-MX" smtClean="0"/>
              <a:t>M. R. DEMUNER</a:t>
            </a:r>
            <a:endParaRPr lang="es-MX"/>
          </a:p>
        </p:txBody>
      </p:sp>
      <p:sp>
        <p:nvSpPr>
          <p:cNvPr id="7" name="Slide Number Placeholder 6"/>
          <p:cNvSpPr>
            <a:spLocks noGrp="1"/>
          </p:cNvSpPr>
          <p:nvPr>
            <p:ph type="sldNum" sz="quarter" idx="12"/>
          </p:nvPr>
        </p:nvSpPr>
        <p:spPr/>
        <p:txBody>
          <a:bodyPr/>
          <a:lstStyle/>
          <a:p>
            <a:pPr>
              <a:defRPr/>
            </a:pPr>
            <a:fld id="{B37FDAFA-89A4-4B0E-8B95-146747B1189B}" type="slidenum">
              <a:rPr lang="es-MX" smtClean="0"/>
              <a:pPr>
                <a:defRPr/>
              </a:pPr>
              <a:t>‹Nº›</a:t>
            </a:fld>
            <a:endParaRPr lang="es-MX"/>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Vertical Text Placeholder 2"/>
          <p:cNvSpPr>
            <a:spLocks noGrp="1"/>
          </p:cNvSpPr>
          <p:nvPr>
            <p:ph type="body" orient="vert" idx="1"/>
          </p:nvPr>
        </p:nvSpPr>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pPr>
              <a:defRPr/>
            </a:pPr>
            <a:endParaRPr lang="es-MX"/>
          </a:p>
        </p:txBody>
      </p:sp>
      <p:sp>
        <p:nvSpPr>
          <p:cNvPr id="5" name="Footer Placeholder 4"/>
          <p:cNvSpPr>
            <a:spLocks noGrp="1"/>
          </p:cNvSpPr>
          <p:nvPr>
            <p:ph type="ftr" sz="quarter" idx="11"/>
          </p:nvPr>
        </p:nvSpPr>
        <p:spPr/>
        <p:txBody>
          <a:bodyPr/>
          <a:lstStyle/>
          <a:p>
            <a:pPr>
              <a:defRPr/>
            </a:pPr>
            <a:r>
              <a:rPr lang="es-MX" smtClean="0"/>
              <a:t>M. R. DEMUNER</a:t>
            </a:r>
            <a:endParaRPr lang="es-MX"/>
          </a:p>
        </p:txBody>
      </p:sp>
      <p:sp>
        <p:nvSpPr>
          <p:cNvPr id="6" name="Slide Number Placeholder 5"/>
          <p:cNvSpPr>
            <a:spLocks noGrp="1"/>
          </p:cNvSpPr>
          <p:nvPr>
            <p:ph type="sldNum" sz="quarter" idx="12"/>
          </p:nvPr>
        </p:nvSpPr>
        <p:spPr/>
        <p:txBody>
          <a:bodyPr/>
          <a:lstStyle/>
          <a:p>
            <a:pPr>
              <a:defRPr/>
            </a:pPr>
            <a:fld id="{4E9DEB46-D62D-40CB-8B21-7F6A663D8315}" type="slidenum">
              <a:rPr lang="es-MX" smtClean="0"/>
              <a:pPr>
                <a:defRPr/>
              </a:pPr>
              <a:t>‹Nº›</a:t>
            </a:fld>
            <a:endParaRPr lang="es-MX"/>
          </a:p>
        </p:txBody>
      </p:sp>
    </p:spTree>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s-ES_tradnl" smtClean="0"/>
              <a:t>Clic para editar título</a:t>
            </a:r>
            <a:endParaRPr/>
          </a:p>
        </p:txBody>
      </p:sp>
      <p:sp>
        <p:nvSpPr>
          <p:cNvPr id="3" name="Vertical Text Placeholder 2"/>
          <p:cNvSpPr>
            <a:spLocks noGrp="1"/>
          </p:cNvSpPr>
          <p:nvPr>
            <p:ph type="body" orient="vert" idx="1"/>
          </p:nvPr>
        </p:nvSpPr>
        <p:spPr>
          <a:xfrm>
            <a:off x="549274" y="368301"/>
            <a:ext cx="6689726" cy="5575300"/>
          </a:xfrm>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pPr>
              <a:defRPr/>
            </a:pPr>
            <a:endParaRPr lang="es-MX"/>
          </a:p>
        </p:txBody>
      </p:sp>
      <p:sp>
        <p:nvSpPr>
          <p:cNvPr id="5" name="Footer Placeholder 4"/>
          <p:cNvSpPr>
            <a:spLocks noGrp="1"/>
          </p:cNvSpPr>
          <p:nvPr>
            <p:ph type="ftr" sz="quarter" idx="11"/>
          </p:nvPr>
        </p:nvSpPr>
        <p:spPr/>
        <p:txBody>
          <a:bodyPr/>
          <a:lstStyle/>
          <a:p>
            <a:pPr>
              <a:defRPr/>
            </a:pPr>
            <a:r>
              <a:rPr lang="es-MX" smtClean="0"/>
              <a:t>M. R. DEMUNER</a:t>
            </a:r>
            <a:endParaRPr lang="es-MX"/>
          </a:p>
        </p:txBody>
      </p:sp>
      <p:sp>
        <p:nvSpPr>
          <p:cNvPr id="6" name="Slide Number Placeholder 5"/>
          <p:cNvSpPr>
            <a:spLocks noGrp="1"/>
          </p:cNvSpPr>
          <p:nvPr>
            <p:ph type="sldNum" sz="quarter" idx="12"/>
          </p:nvPr>
        </p:nvSpPr>
        <p:spPr/>
        <p:txBody>
          <a:bodyPr/>
          <a:lstStyle/>
          <a:p>
            <a:pPr>
              <a:defRPr/>
            </a:pPr>
            <a:fld id="{4E9DEB46-D62D-40CB-8B21-7F6A663D8315}" type="slidenum">
              <a:rPr lang="es-MX" smtClean="0"/>
              <a:pPr>
                <a:defRPr/>
              </a:pPr>
              <a:t>‹Nº›</a:t>
            </a:fld>
            <a:endParaRPr lang="es-MX"/>
          </a:p>
        </p:txBody>
      </p:sp>
    </p:spTree>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ítulo, texto y 2 objetos">
    <p:spTree>
      <p:nvGrpSpPr>
        <p:cNvPr id="1" name=""/>
        <p:cNvGrpSpPr/>
        <p:nvPr/>
      </p:nvGrpSpPr>
      <p:grpSpPr>
        <a:xfrm>
          <a:off x="0" y="0"/>
          <a:ext cx="0" cy="0"/>
          <a:chOff x="0" y="0"/>
          <a:chExt cx="0" cy="0"/>
        </a:xfrm>
      </p:grpSpPr>
      <p:sp>
        <p:nvSpPr>
          <p:cNvPr id="3" name="2 Marcador de texto"/>
          <p:cNvSpPr>
            <a:spLocks noGrp="1"/>
          </p:cNvSpPr>
          <p:nvPr>
            <p:ph type="body" sz="half" idx="1"/>
          </p:nvPr>
        </p:nvSpPr>
        <p:spPr>
          <a:xfrm>
            <a:off x="914400" y="1600200"/>
            <a:ext cx="7906072" cy="4530725"/>
          </a:xfrm>
        </p:spPr>
        <p:txBody>
          <a:bodyPr>
            <a:normAutofit/>
          </a:bodyPr>
          <a:lstStyle>
            <a:lvl1pPr marL="365760" indent="-365760">
              <a:buFont typeface="Wingdings" pitchFamily="2" charset="2"/>
              <a:buChar char="Ø"/>
              <a:defRPr sz="3600" b="1">
                <a:solidFill>
                  <a:schemeClr val="tx2"/>
                </a:solidFill>
              </a:defRPr>
            </a:lvl1pPr>
            <a:lvl2pPr marL="777240" indent="-365760">
              <a:buFont typeface="Wingdings" pitchFamily="2" charset="2"/>
              <a:buChar char="Ø"/>
              <a:defRPr sz="3200" b="1">
                <a:solidFill>
                  <a:schemeClr val="tx2"/>
                </a:solidFill>
              </a:defRPr>
            </a:lvl2pPr>
            <a:lvl3pPr marL="1143000" indent="-365760">
              <a:buFont typeface="Wingdings" pitchFamily="2" charset="2"/>
              <a:buChar char="Ø"/>
              <a:defRPr sz="3200" b="1">
                <a:solidFill>
                  <a:schemeClr val="tx2"/>
                </a:solidFill>
              </a:defRPr>
            </a:lvl3pPr>
            <a:lvl4pPr marL="1508760" indent="-320040">
              <a:buFont typeface="Wingdings" pitchFamily="2" charset="2"/>
              <a:buChar char="Ø"/>
              <a:defRPr sz="2800" b="1">
                <a:solidFill>
                  <a:schemeClr val="tx2"/>
                </a:solidFill>
              </a:defRPr>
            </a:lvl4pPr>
            <a:lvl5pPr marL="1828800" indent="-320040">
              <a:buFont typeface="Wingdings" pitchFamily="2" charset="2"/>
              <a:buChar char="Ø"/>
              <a:defRPr sz="2400" b="1">
                <a:solidFill>
                  <a:schemeClr val="tx2"/>
                </a:solidFill>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9" name="8 Título"/>
          <p:cNvSpPr>
            <a:spLocks noGrp="1"/>
          </p:cNvSpPr>
          <p:nvPr>
            <p:ph type="title"/>
          </p:nvPr>
        </p:nvSpPr>
        <p:spPr>
          <a:xfrm>
            <a:off x="755576" y="404664"/>
            <a:ext cx="7756263" cy="1054250"/>
          </a:xfrm>
        </p:spPr>
        <p:txBody>
          <a:bodyPr/>
          <a:lstStyle>
            <a:lvl1pPr>
              <a:defRPr b="1"/>
            </a:lvl1pPr>
          </a:lstStyle>
          <a:p>
            <a:r>
              <a:rPr lang="es-ES" dirty="0" smtClean="0"/>
              <a:t>Haga clic para modificar el estilo de título del patrón</a:t>
            </a:r>
            <a:endParaRPr lang="es-MX" dirty="0"/>
          </a:p>
        </p:txBody>
      </p:sp>
      <p:sp>
        <p:nvSpPr>
          <p:cNvPr id="4" name="Date Placeholder 3"/>
          <p:cNvSpPr>
            <a:spLocks noGrp="1"/>
          </p:cNvSpPr>
          <p:nvPr>
            <p:ph type="dt" sz="half" idx="10"/>
          </p:nvPr>
        </p:nvSpPr>
        <p:spPr/>
        <p:txBody>
          <a:bodyPr/>
          <a:lstStyle>
            <a:lvl1pPr>
              <a:defRPr/>
            </a:lvl1pPr>
          </a:lstStyle>
          <a:p>
            <a:pPr>
              <a:defRPr/>
            </a:pPr>
            <a:endParaRPr lang="es-ES_tradnl"/>
          </a:p>
        </p:txBody>
      </p:sp>
      <p:sp>
        <p:nvSpPr>
          <p:cNvPr id="5" name="Footer Placeholder 4"/>
          <p:cNvSpPr>
            <a:spLocks noGrp="1"/>
          </p:cNvSpPr>
          <p:nvPr>
            <p:ph type="ftr" sz="quarter" idx="11"/>
          </p:nvPr>
        </p:nvSpPr>
        <p:spPr/>
        <p:txBody>
          <a:bodyPr/>
          <a:lstStyle>
            <a:lvl1pPr>
              <a:defRPr/>
            </a:lvl1pPr>
          </a:lstStyle>
          <a:p>
            <a:pPr>
              <a:defRPr/>
            </a:pPr>
            <a:endParaRPr lang="es-ES_tradnl"/>
          </a:p>
        </p:txBody>
      </p:sp>
      <p:sp>
        <p:nvSpPr>
          <p:cNvPr id="6" name="Slide Number Placeholder 5"/>
          <p:cNvSpPr>
            <a:spLocks noGrp="1"/>
          </p:cNvSpPr>
          <p:nvPr>
            <p:ph type="sldNum" sz="quarter" idx="12"/>
          </p:nvPr>
        </p:nvSpPr>
        <p:spPr/>
        <p:txBody>
          <a:bodyPr/>
          <a:lstStyle>
            <a:lvl1pPr>
              <a:defRPr/>
            </a:lvl1pPr>
          </a:lstStyle>
          <a:p>
            <a:pPr>
              <a:defRPr/>
            </a:pPr>
            <a:fld id="{BE3D0DA0-CD10-402E-9DA1-86B589E48F86}" type="slidenum">
              <a:rPr lang="es-ES_tradnl"/>
              <a:pPr>
                <a:defRPr/>
              </a:pPr>
              <a:t>‹Nº›</a:t>
            </a:fld>
            <a:endParaRPr lang="es-ES_tradnl"/>
          </a:p>
        </p:txBody>
      </p:sp>
    </p:spTree>
    <p:extLst>
      <p:ext uri="{BB962C8B-B14F-4D97-AF65-F5344CB8AC3E}">
        <p14:creationId xmlns:p14="http://schemas.microsoft.com/office/powerpoint/2010/main" val="42168232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5_Encabezado de sección">
    <p:bg>
      <p:bgRef idx="1003">
        <a:schemeClr val="bg1"/>
      </p:bgRef>
    </p:bg>
    <p:spTree>
      <p:nvGrpSpPr>
        <p:cNvPr id="1" name=""/>
        <p:cNvGrpSpPr/>
        <p:nvPr/>
      </p:nvGrpSpPr>
      <p:grpSpPr>
        <a:xfrm>
          <a:off x="0" y="0"/>
          <a:ext cx="0" cy="0"/>
          <a:chOff x="0" y="0"/>
          <a:chExt cx="0" cy="0"/>
        </a:xfrm>
      </p:grpSpPr>
      <p:sp>
        <p:nvSpPr>
          <p:cNvPr id="4" name="10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5" name="9 Rectángulo redondeado"/>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2 Marcador de texto"/>
          <p:cNvSpPr>
            <a:spLocks noGrp="1"/>
          </p:cNvSpPr>
          <p:nvPr>
            <p:ph type="body" idx="1"/>
          </p:nvPr>
        </p:nvSpPr>
        <p:spPr>
          <a:xfrm>
            <a:off x="755576" y="188640"/>
            <a:ext cx="7772400" cy="504056"/>
          </a:xfrm>
        </p:spPr>
        <p:txBody>
          <a:bodyPr/>
          <a:lstStyle>
            <a:lvl1pPr marL="0" indent="0">
              <a:buNone/>
              <a:defRPr sz="2400" b="1">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dirty="0" smtClean="0"/>
              <a:t>Haga clic para modificar el estilo de texto del patrón</a:t>
            </a:r>
          </a:p>
        </p:txBody>
      </p:sp>
    </p:spTree>
    <p:extLst>
      <p:ext uri="{BB962C8B-B14F-4D97-AF65-F5344CB8AC3E}">
        <p14:creationId xmlns:p14="http://schemas.microsoft.com/office/powerpoint/2010/main" val="94179375"/>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idx="1"/>
          </p:nvPr>
        </p:nvSpPr>
        <p:spPr/>
        <p:txBody>
          <a:bodyPr/>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endParaRPr lang="es-ES_tradnl" altLang="en-US"/>
          </a:p>
        </p:txBody>
      </p:sp>
      <p:sp>
        <p:nvSpPr>
          <p:cNvPr id="5" name="Footer Placeholder 4"/>
          <p:cNvSpPr>
            <a:spLocks noGrp="1"/>
          </p:cNvSpPr>
          <p:nvPr>
            <p:ph type="ftr" sz="quarter" idx="11"/>
          </p:nvPr>
        </p:nvSpPr>
        <p:spPr/>
        <p:txBody>
          <a:bodyPr/>
          <a:lstStyle/>
          <a:p>
            <a:r>
              <a:rPr lang="es-ES_tradnl" altLang="en-US" smtClean="0"/>
              <a:t>M. R. DEMUNER</a:t>
            </a:r>
            <a:endParaRPr lang="es-ES_tradnl" altLang="en-US"/>
          </a:p>
        </p:txBody>
      </p:sp>
      <p:sp>
        <p:nvSpPr>
          <p:cNvPr id="6" name="Slide Number Placeholder 5"/>
          <p:cNvSpPr>
            <a:spLocks noGrp="1"/>
          </p:cNvSpPr>
          <p:nvPr>
            <p:ph type="sldNum" sz="quarter" idx="12"/>
          </p:nvPr>
        </p:nvSpPr>
        <p:spPr/>
        <p:txBody>
          <a:bodyPr/>
          <a:lstStyle/>
          <a:p>
            <a:fld id="{4BC4C573-4937-46BF-B9D2-F5A7FBA6E777}" type="slidenum">
              <a:rPr lang="es-ES_tradnl" altLang="en-US" smtClean="0"/>
              <a:pPr/>
              <a:t>‹Nº›</a:t>
            </a:fld>
            <a:endParaRPr lang="es-ES_tradnl"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iapositiva de título con imagen">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s-ES_tradnl" smtClean="0"/>
              <a:t>Clic para editar título</a:t>
            </a:r>
            <a:endParaRPr dirty="0"/>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dirty="0"/>
          </a:p>
        </p:txBody>
      </p:sp>
      <p:sp>
        <p:nvSpPr>
          <p:cNvPr id="4" name="Date Placeholder 3"/>
          <p:cNvSpPr>
            <a:spLocks noGrp="1"/>
          </p:cNvSpPr>
          <p:nvPr>
            <p:ph type="dt" sz="half" idx="10"/>
          </p:nvPr>
        </p:nvSpPr>
        <p:spPr/>
        <p:txBody>
          <a:bodyPr/>
          <a:lstStyle/>
          <a:p>
            <a:pPr>
              <a:defRPr/>
            </a:pPr>
            <a:endParaRPr lang="es-MX"/>
          </a:p>
        </p:txBody>
      </p:sp>
      <p:sp>
        <p:nvSpPr>
          <p:cNvPr id="5" name="Footer Placeholder 4"/>
          <p:cNvSpPr>
            <a:spLocks noGrp="1"/>
          </p:cNvSpPr>
          <p:nvPr>
            <p:ph type="ftr" sz="quarter" idx="11"/>
          </p:nvPr>
        </p:nvSpPr>
        <p:spPr/>
        <p:txBody>
          <a:bodyPr/>
          <a:lstStyle/>
          <a:p>
            <a:pPr>
              <a:defRPr/>
            </a:pPr>
            <a:r>
              <a:rPr lang="es-MX" smtClean="0"/>
              <a:t>M. R. DEMUNER</a:t>
            </a:r>
            <a:endParaRPr lang="es-MX"/>
          </a:p>
        </p:txBody>
      </p:sp>
      <p:sp>
        <p:nvSpPr>
          <p:cNvPr id="6" name="Slide Number Placeholder 5"/>
          <p:cNvSpPr>
            <a:spLocks noGrp="1"/>
          </p:cNvSpPr>
          <p:nvPr>
            <p:ph type="sldNum" sz="quarter" idx="12"/>
          </p:nvPr>
        </p:nvSpPr>
        <p:spPr/>
        <p:txBody>
          <a:bodyPr/>
          <a:lstStyle/>
          <a:p>
            <a:pPr>
              <a:defRPr/>
            </a:pPr>
            <a:fld id="{4E9DEB46-D62D-40CB-8B21-7F6A663D8315}" type="slidenum">
              <a:rPr lang="es-MX" smtClean="0"/>
              <a:pPr>
                <a:defRPr/>
              </a:pPr>
              <a:t>‹Nº›</a:t>
            </a:fld>
            <a:endParaRPr lang="es-MX"/>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s-ES_tradnl" smtClean="0"/>
              <a:t>Clic para editar título</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p:txBody>
          <a:bodyPr/>
          <a:lstStyle/>
          <a:p>
            <a:pPr>
              <a:defRPr/>
            </a:pPr>
            <a:endParaRPr lang="es-MX"/>
          </a:p>
        </p:txBody>
      </p:sp>
      <p:sp>
        <p:nvSpPr>
          <p:cNvPr id="5" name="Footer Placeholder 4"/>
          <p:cNvSpPr>
            <a:spLocks noGrp="1"/>
          </p:cNvSpPr>
          <p:nvPr>
            <p:ph type="ftr" sz="quarter" idx="11"/>
          </p:nvPr>
        </p:nvSpPr>
        <p:spPr/>
        <p:txBody>
          <a:bodyPr/>
          <a:lstStyle/>
          <a:p>
            <a:pPr>
              <a:defRPr/>
            </a:pPr>
            <a:r>
              <a:rPr lang="es-MX" smtClean="0"/>
              <a:t>M. R. DEMUNER</a:t>
            </a:r>
            <a:endParaRPr lang="es-MX"/>
          </a:p>
        </p:txBody>
      </p:sp>
      <p:sp>
        <p:nvSpPr>
          <p:cNvPr id="6" name="Slide Number Placeholder 5"/>
          <p:cNvSpPr>
            <a:spLocks noGrp="1"/>
          </p:cNvSpPr>
          <p:nvPr>
            <p:ph type="sldNum" sz="quarter" idx="12"/>
          </p:nvPr>
        </p:nvSpPr>
        <p:spPr/>
        <p:txBody>
          <a:bodyPr/>
          <a:lstStyle/>
          <a:p>
            <a:pPr>
              <a:defRPr/>
            </a:pPr>
            <a:fld id="{EC896C8B-791B-4089-A12C-7FDF3A4EADC1}" type="slidenum">
              <a:rPr lang="es-MX" smtClean="0"/>
              <a:pPr>
                <a:defRPr/>
              </a:pPr>
              <a:t>‹Nº›</a:t>
            </a:fld>
            <a:endParaRPr lang="es-MX"/>
          </a:p>
        </p:txBody>
      </p:sp>
      <p:sp>
        <p:nvSpPr>
          <p:cNvPr id="7" name="6 Rectángulo"/>
          <p:cNvSpPr>
            <a:spLocks noChangeArrowheads="1"/>
          </p:cNvSpPr>
          <p:nvPr userDrawn="1"/>
        </p:nvSpPr>
        <p:spPr bwMode="auto">
          <a:xfrm flipV="1">
            <a:off x="130175" y="1412875"/>
            <a:ext cx="5089525" cy="163513"/>
          </a:xfrm>
          <a:prstGeom prst="rect">
            <a:avLst/>
          </a:prstGeom>
          <a:solidFill>
            <a:schemeClr val="accent1"/>
          </a:solidFill>
          <a:ln w="19050" cap="sq" algn="ctr">
            <a:noFill/>
            <a:miter lim="800000"/>
            <a:headEnd/>
            <a:tailEnd/>
          </a:ln>
        </p:spPr>
        <p:txBody>
          <a:bodyPr rot="10800000" anchor="ctr"/>
          <a:lstStyle/>
          <a:p>
            <a:pPr algn="ctr" fontAlgn="auto">
              <a:spcBef>
                <a:spcPts val="0"/>
              </a:spcBef>
              <a:spcAft>
                <a:spcPts val="0"/>
              </a:spcAft>
              <a:defRPr/>
            </a:pPr>
            <a:endParaRPr lang="en-US">
              <a:solidFill>
                <a:schemeClr val="lt1"/>
              </a:solidFill>
              <a:latin typeface="+mn-lt"/>
            </a:endParaRPr>
          </a:p>
        </p:txBody>
      </p:sp>
      <p:sp>
        <p:nvSpPr>
          <p:cNvPr id="8" name="8 Rectángulo"/>
          <p:cNvSpPr>
            <a:spLocks noChangeArrowheads="1"/>
          </p:cNvSpPr>
          <p:nvPr userDrawn="1"/>
        </p:nvSpPr>
        <p:spPr bwMode="auto">
          <a:xfrm flipV="1">
            <a:off x="128588" y="1458913"/>
            <a:ext cx="5091112" cy="98425"/>
          </a:xfrm>
          <a:prstGeom prst="rect">
            <a:avLst/>
          </a:prstGeom>
          <a:solidFill>
            <a:srgbClr val="918485"/>
          </a:solidFill>
          <a:ln w="19050" cap="sq" algn="ctr">
            <a:noFill/>
            <a:miter lim="800000"/>
            <a:headEnd/>
            <a:tailEnd/>
          </a:ln>
        </p:spPr>
        <p:txBody>
          <a:bodyPr rot="10800000" anchor="ctr"/>
          <a:lstStyle/>
          <a:p>
            <a:pPr algn="ctr" fontAlgn="auto">
              <a:spcBef>
                <a:spcPts val="0"/>
              </a:spcBef>
              <a:spcAft>
                <a:spcPts val="0"/>
              </a:spcAft>
              <a:defRPr/>
            </a:pPr>
            <a:endParaRPr lang="en-US">
              <a:solidFill>
                <a:schemeClr val="lt1"/>
              </a:solidFill>
              <a:latin typeface="+mn-lt"/>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s-ES_tradnl" smtClean="0"/>
              <a:t>Clic para editar título</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endParaRPr lang="es-ES_tradnl" altLang="en-US"/>
          </a:p>
        </p:txBody>
      </p:sp>
      <p:sp>
        <p:nvSpPr>
          <p:cNvPr id="6" name="Footer Placeholder 5"/>
          <p:cNvSpPr>
            <a:spLocks noGrp="1"/>
          </p:cNvSpPr>
          <p:nvPr>
            <p:ph type="ftr" sz="quarter" idx="11"/>
          </p:nvPr>
        </p:nvSpPr>
        <p:spPr/>
        <p:txBody>
          <a:bodyPr/>
          <a:lstStyle/>
          <a:p>
            <a:r>
              <a:rPr lang="es-ES_tradnl" altLang="en-US" smtClean="0"/>
              <a:t>M. R. DEMUNER</a:t>
            </a:r>
            <a:endParaRPr lang="es-ES_tradnl" altLang="en-US"/>
          </a:p>
        </p:txBody>
      </p:sp>
      <p:sp>
        <p:nvSpPr>
          <p:cNvPr id="7" name="Slide Number Placeholder 6"/>
          <p:cNvSpPr>
            <a:spLocks noGrp="1"/>
          </p:cNvSpPr>
          <p:nvPr>
            <p:ph type="sldNum" sz="quarter" idx="12"/>
          </p:nvPr>
        </p:nvSpPr>
        <p:spPr/>
        <p:txBody>
          <a:bodyPr/>
          <a:lstStyle/>
          <a:p>
            <a:fld id="{B986B6DC-9C57-4EE8-82C6-7F5A43FC3610}" type="slidenum">
              <a:rPr lang="es-ES_tradnl" altLang="en-US" smtClean="0"/>
              <a:pPr/>
              <a:t>‹Nº›</a:t>
            </a:fld>
            <a:endParaRPr lang="es-ES_tradnl"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s-ES_tradnl" smtClean="0"/>
              <a:t>Clic para editar título</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7" name="Date Placeholder 6"/>
          <p:cNvSpPr>
            <a:spLocks noGrp="1"/>
          </p:cNvSpPr>
          <p:nvPr>
            <p:ph type="dt" sz="half" idx="10"/>
          </p:nvPr>
        </p:nvSpPr>
        <p:spPr/>
        <p:txBody>
          <a:bodyPr/>
          <a:lstStyle/>
          <a:p>
            <a:pPr>
              <a:defRPr/>
            </a:pPr>
            <a:endParaRPr lang="es-MX"/>
          </a:p>
        </p:txBody>
      </p:sp>
      <p:sp>
        <p:nvSpPr>
          <p:cNvPr id="8" name="Footer Placeholder 7"/>
          <p:cNvSpPr>
            <a:spLocks noGrp="1"/>
          </p:cNvSpPr>
          <p:nvPr>
            <p:ph type="ftr" sz="quarter" idx="11"/>
          </p:nvPr>
        </p:nvSpPr>
        <p:spPr/>
        <p:txBody>
          <a:bodyPr/>
          <a:lstStyle/>
          <a:p>
            <a:pPr>
              <a:defRPr/>
            </a:pPr>
            <a:r>
              <a:rPr lang="es-MX" smtClean="0"/>
              <a:t>M. R. DEMUNER</a:t>
            </a:r>
            <a:endParaRPr lang="es-MX"/>
          </a:p>
        </p:txBody>
      </p:sp>
      <p:sp>
        <p:nvSpPr>
          <p:cNvPr id="9" name="Slide Number Placeholder 8"/>
          <p:cNvSpPr>
            <a:spLocks noGrp="1"/>
          </p:cNvSpPr>
          <p:nvPr>
            <p:ph type="sldNum" sz="quarter" idx="12"/>
          </p:nvPr>
        </p:nvSpPr>
        <p:spPr/>
        <p:txBody>
          <a:bodyPr/>
          <a:lstStyle/>
          <a:p>
            <a:pPr>
              <a:defRPr/>
            </a:pPr>
            <a:fld id="{4E9DEB46-D62D-40CB-8B21-7F6A663D8315}" type="slidenum">
              <a:rPr lang="es-MX" smtClean="0"/>
              <a:pPr>
                <a:defRPr/>
              </a:pPr>
              <a:t>‹Nº›</a:t>
            </a:fld>
            <a:endParaRPr lang="es-MX"/>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Date Placeholder 2"/>
          <p:cNvSpPr>
            <a:spLocks noGrp="1"/>
          </p:cNvSpPr>
          <p:nvPr>
            <p:ph type="dt" sz="half" idx="10"/>
          </p:nvPr>
        </p:nvSpPr>
        <p:spPr/>
        <p:txBody>
          <a:bodyPr/>
          <a:lstStyle/>
          <a:p>
            <a:pPr>
              <a:defRPr/>
            </a:pPr>
            <a:endParaRPr lang="es-MX"/>
          </a:p>
        </p:txBody>
      </p:sp>
      <p:sp>
        <p:nvSpPr>
          <p:cNvPr id="4" name="Footer Placeholder 3"/>
          <p:cNvSpPr>
            <a:spLocks noGrp="1"/>
          </p:cNvSpPr>
          <p:nvPr>
            <p:ph type="ftr" sz="quarter" idx="11"/>
          </p:nvPr>
        </p:nvSpPr>
        <p:spPr/>
        <p:txBody>
          <a:bodyPr/>
          <a:lstStyle/>
          <a:p>
            <a:pPr>
              <a:defRPr/>
            </a:pPr>
            <a:r>
              <a:rPr lang="es-MX" smtClean="0"/>
              <a:t>M. R. DEMUNER</a:t>
            </a:r>
            <a:endParaRPr lang="es-MX"/>
          </a:p>
        </p:txBody>
      </p:sp>
      <p:sp>
        <p:nvSpPr>
          <p:cNvPr id="5" name="Slide Number Placeholder 4"/>
          <p:cNvSpPr>
            <a:spLocks noGrp="1"/>
          </p:cNvSpPr>
          <p:nvPr>
            <p:ph type="sldNum" sz="quarter" idx="12"/>
          </p:nvPr>
        </p:nvSpPr>
        <p:spPr/>
        <p:txBody>
          <a:bodyPr/>
          <a:lstStyle/>
          <a:p>
            <a:pPr>
              <a:defRPr/>
            </a:pPr>
            <a:fld id="{4E9DEB46-D62D-40CB-8B21-7F6A663D8315}" type="slidenum">
              <a:rPr lang="es-MX" smtClean="0"/>
              <a:pPr>
                <a:defRPr/>
              </a:pPr>
              <a:t>‹Nº›</a:t>
            </a:fld>
            <a:endParaRPr lang="es-MX"/>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s-MX"/>
          </a:p>
        </p:txBody>
      </p:sp>
      <p:sp>
        <p:nvSpPr>
          <p:cNvPr id="3" name="Footer Placeholder 2"/>
          <p:cNvSpPr>
            <a:spLocks noGrp="1"/>
          </p:cNvSpPr>
          <p:nvPr>
            <p:ph type="ftr" sz="quarter" idx="11"/>
          </p:nvPr>
        </p:nvSpPr>
        <p:spPr/>
        <p:txBody>
          <a:bodyPr/>
          <a:lstStyle/>
          <a:p>
            <a:pPr>
              <a:defRPr/>
            </a:pPr>
            <a:r>
              <a:rPr lang="es-MX" smtClean="0"/>
              <a:t>M. R. DEMUNER</a:t>
            </a:r>
            <a:endParaRPr lang="es-MX"/>
          </a:p>
        </p:txBody>
      </p:sp>
      <p:sp>
        <p:nvSpPr>
          <p:cNvPr id="4" name="Slide Number Placeholder 3"/>
          <p:cNvSpPr>
            <a:spLocks noGrp="1"/>
          </p:cNvSpPr>
          <p:nvPr>
            <p:ph type="sldNum" sz="quarter" idx="12"/>
          </p:nvPr>
        </p:nvSpPr>
        <p:spPr/>
        <p:txBody>
          <a:bodyPr/>
          <a:lstStyle/>
          <a:p>
            <a:pPr>
              <a:defRPr/>
            </a:pPr>
            <a:fld id="{4E9DEB46-D62D-40CB-8B21-7F6A663D8315}" type="slidenum">
              <a:rPr lang="es-MX" smtClean="0"/>
              <a:pPr>
                <a:defRPr/>
              </a:pPr>
              <a:t>‹Nº›</a:t>
            </a:fld>
            <a:endParaRPr lang="es-MX"/>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s-ES_tradnl" smtClean="0"/>
              <a:t>Clic para editar título</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pPr>
              <a:defRPr/>
            </a:pPr>
            <a:endParaRPr lang="es-MX"/>
          </a:p>
        </p:txBody>
      </p:sp>
      <p:sp>
        <p:nvSpPr>
          <p:cNvPr id="6" name="Footer Placeholder 5"/>
          <p:cNvSpPr>
            <a:spLocks noGrp="1"/>
          </p:cNvSpPr>
          <p:nvPr>
            <p:ph type="ftr" sz="quarter" idx="11"/>
          </p:nvPr>
        </p:nvSpPr>
        <p:spPr/>
        <p:txBody>
          <a:bodyPr/>
          <a:lstStyle/>
          <a:p>
            <a:pPr>
              <a:defRPr/>
            </a:pPr>
            <a:r>
              <a:rPr lang="es-MX" smtClean="0"/>
              <a:t>M. R. DEMUNER</a:t>
            </a:r>
            <a:endParaRPr lang="es-MX"/>
          </a:p>
        </p:txBody>
      </p:sp>
      <p:sp>
        <p:nvSpPr>
          <p:cNvPr id="7" name="Slide Number Placeholder 6"/>
          <p:cNvSpPr>
            <a:spLocks noGrp="1"/>
          </p:cNvSpPr>
          <p:nvPr>
            <p:ph type="sldNum" sz="quarter" idx="12"/>
          </p:nvPr>
        </p:nvSpPr>
        <p:spPr/>
        <p:txBody>
          <a:bodyPr/>
          <a:lstStyle/>
          <a:p>
            <a:pPr>
              <a:defRPr/>
            </a:pPr>
            <a:fld id="{F9F11E02-2E6B-4D82-964A-42474BCB5C9A}" type="slidenum">
              <a:rPr lang="es-MX" smtClean="0"/>
              <a:pPr>
                <a:defRPr/>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es-ES_tradnl" smtClean="0"/>
              <a:t>Clic para editar título</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pPr>
              <a:defRPr/>
            </a:pPr>
            <a:endParaRPr lang="es-MX"/>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pPr>
              <a:defRPr/>
            </a:pPr>
            <a:r>
              <a:rPr lang="es-MX" smtClean="0"/>
              <a:t>M. R. DEMUNER</a:t>
            </a:r>
            <a:endParaRPr lang="es-MX"/>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pPr>
              <a:defRPr/>
            </a:pPr>
            <a:fld id="{4E9DEB46-D62D-40CB-8B21-7F6A663D8315}" type="slidenum">
              <a:rPr lang="es-MX" smtClean="0"/>
              <a:pPr>
                <a:defRPr/>
              </a:pPr>
              <a:t>‹Nº›</a:t>
            </a:fld>
            <a:endParaRPr lang="es-MX"/>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90" r:id="rId13"/>
    <p:sldLayoutId id="2147483691" r:id="rId14"/>
  </p:sldLayoutIdLst>
  <p:hf sldNum="0" hdr="0" ftr="0" dt="0"/>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1.wmf"/><Relationship Id="rId2" Type="http://schemas.openxmlformats.org/officeDocument/2006/relationships/diagramData" Target="../diagrams/data1.xml"/><Relationship Id="rId1" Type="http://schemas.openxmlformats.org/officeDocument/2006/relationships/slideLayout" Target="../slideLayouts/slideLayout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3" Type="http://schemas.openxmlformats.org/officeDocument/2006/relationships/image" Target="../media/image21.wmf"/><Relationship Id="rId7" Type="http://schemas.openxmlformats.org/officeDocument/2006/relationships/image" Target="../media/image25.png"/><Relationship Id="rId2" Type="http://schemas.openxmlformats.org/officeDocument/2006/relationships/image" Target="../media/image20.wmf"/><Relationship Id="rId1" Type="http://schemas.openxmlformats.org/officeDocument/2006/relationships/slideLayout" Target="../slideLayouts/slideLayout9.xml"/><Relationship Id="rId6" Type="http://schemas.openxmlformats.org/officeDocument/2006/relationships/image" Target="../media/image24.wmf"/><Relationship Id="rId5" Type="http://schemas.openxmlformats.org/officeDocument/2006/relationships/image" Target="../media/image23.wmf"/><Relationship Id="rId4" Type="http://schemas.openxmlformats.org/officeDocument/2006/relationships/image" Target="../media/image22.wmf"/></Relationships>
</file>

<file path=ppt/slides/_rels/slide3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www.google.com.mx/imgres?imgurl=http://www.hypercomercio.com/images/el_dinero_y_tu.jpg&amp;imgrefurl=http://www.hypercomercio.com/index.php?main_page=index&amp;manufacturers_id=13&amp;usg=__Tel8fZqI616mkjmz-yiivWkhTME=&amp;h=400&amp;w=600&amp;sz=135&amp;hl=es&amp;start=76&amp;itbs=1&amp;tbnid=fzaOzpfTLzFIGM:&amp;tbnh=90&amp;tbnw=135&amp;prev=/images?q=finanzas&amp;start=60&amp;hl=es&amp;sa=N&amp;gbv=2&amp;ndsp=20&amp;tbs=isch:1" TargetMode="Externa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www.google.com.mx/imgres?imgurl=http://www.hypercomercio.com/images/el_dinero_y_tu.jpg&amp;imgrefurl=http://www.hypercomercio.com/index.php?main_page=index&amp;manufacturers_id=13&amp;usg=__Tel8fZqI616mkjmz-yiivWkhTME=&amp;h=400&amp;w=600&amp;sz=135&amp;hl=es&amp;start=76&amp;itbs=1&amp;tbnid=fzaOzpfTLzFIGM:&amp;tbnh=90&amp;tbnw=135&amp;prev=/images?q=finanzas&amp;start=60&amp;hl=es&amp;sa=N&amp;gbv=2&amp;ndsp=20&amp;tbs=isch:1" TargetMode="Externa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www.google.com.mx/imgres?imgurl=http://www.hypercomercio.com/images/el_dinero_y_tu.jpg&amp;imgrefurl=http://www.hypercomercio.com/index.php?main_page=index&amp;manufacturers_id=13&amp;usg=__Tel8fZqI616mkjmz-yiivWkhTME=&amp;h=400&amp;w=600&amp;sz=135&amp;hl=es&amp;start=76&amp;itbs=1&amp;tbnid=fzaOzpfTLzFIGM:&amp;tbnh=90&amp;tbnw=135&amp;prev=/images?q=finanzas&amp;start=60&amp;hl=es&amp;sa=N&amp;gbv=2&amp;ndsp=20&amp;tbs=isch:1" TargetMode="Externa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hyperlink" Target="http://www.google.com.mx/imgres?imgurl=http://blog.guiasenior.com/images/Finanzas_AL2.jpg&amp;imgrefurl=http://blog.guiasenior.com/archives/2009/05/finanzas-mercados-de-america-latina-en-alza.html&amp;usg=__Gv22e2LJOkf89gV2Nat2RRxXmcw=&amp;h=374&amp;w=320&amp;sz=43&amp;hl=es&amp;start=18&amp;itbs=1&amp;tbnid=MPG3IozKomKoeM:&amp;tbnh=122&amp;tbnw=104&amp;prev=/images?q=finanzas&amp;hl=es&amp;gbv=2&amp;tbs=isch:1" TargetMode="Externa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idx="4294967295"/>
          </p:nvPr>
        </p:nvSpPr>
        <p:spPr>
          <a:xfrm>
            <a:off x="292626" y="4668868"/>
            <a:ext cx="8820472" cy="1891008"/>
          </a:xfrm>
        </p:spPr>
        <p:txBody>
          <a:bodyPr/>
          <a:lstStyle/>
          <a:p>
            <a:pPr algn="l"/>
            <a:r>
              <a:rPr lang="es-MX" sz="2400" b="1" dirty="0" smtClean="0">
                <a:solidFill>
                  <a:schemeClr val="accent5">
                    <a:lumMod val="50000"/>
                  </a:schemeClr>
                </a:solidFill>
                <a:latin typeface="Arial" panose="020B0604020202020204" pitchFamily="34" charset="0"/>
                <a:cs typeface="Arial" panose="020B0604020202020204" pitchFamily="34" charset="0"/>
              </a:rPr>
              <a:t/>
            </a:r>
            <a:br>
              <a:rPr lang="es-MX" sz="2400" b="1" dirty="0" smtClean="0">
                <a:solidFill>
                  <a:schemeClr val="accent5">
                    <a:lumMod val="50000"/>
                  </a:schemeClr>
                </a:solidFill>
                <a:latin typeface="Arial" panose="020B0604020202020204" pitchFamily="34" charset="0"/>
                <a:cs typeface="Arial" panose="020B0604020202020204" pitchFamily="34" charset="0"/>
              </a:rPr>
            </a:br>
            <a:r>
              <a:rPr lang="es-MX" sz="2400" b="1" dirty="0" smtClean="0">
                <a:solidFill>
                  <a:schemeClr val="accent5">
                    <a:lumMod val="50000"/>
                  </a:schemeClr>
                </a:solidFill>
                <a:latin typeface="Arial" panose="020B0604020202020204" pitchFamily="34" charset="0"/>
                <a:cs typeface="Arial" panose="020B0604020202020204" pitchFamily="34" charset="0"/>
              </a:rPr>
              <a:t/>
            </a:r>
            <a:br>
              <a:rPr lang="es-MX" sz="2400" b="1" dirty="0" smtClean="0">
                <a:solidFill>
                  <a:schemeClr val="accent5">
                    <a:lumMod val="50000"/>
                  </a:schemeClr>
                </a:solidFill>
                <a:latin typeface="Arial" panose="020B0604020202020204" pitchFamily="34" charset="0"/>
                <a:cs typeface="Arial" panose="020B0604020202020204" pitchFamily="34" charset="0"/>
              </a:rPr>
            </a:br>
            <a:r>
              <a:rPr lang="es-MX" sz="2400" b="1" dirty="0" smtClean="0">
                <a:solidFill>
                  <a:schemeClr val="accent5">
                    <a:lumMod val="50000"/>
                  </a:schemeClr>
                </a:solidFill>
                <a:latin typeface="Arial" panose="020B0604020202020204" pitchFamily="34" charset="0"/>
                <a:cs typeface="Arial" panose="020B0604020202020204" pitchFamily="34" charset="0"/>
              </a:rPr>
              <a:t/>
            </a:r>
            <a:br>
              <a:rPr lang="es-MX" sz="2400" b="1" dirty="0" smtClean="0">
                <a:solidFill>
                  <a:schemeClr val="accent5">
                    <a:lumMod val="50000"/>
                  </a:schemeClr>
                </a:solidFill>
                <a:latin typeface="Arial" panose="020B0604020202020204" pitchFamily="34" charset="0"/>
                <a:cs typeface="Arial" panose="020B0604020202020204" pitchFamily="34" charset="0"/>
              </a:rPr>
            </a:br>
            <a:r>
              <a:rPr lang="es-MX" sz="2200" b="1" dirty="0" smtClean="0">
                <a:solidFill>
                  <a:schemeClr val="accent5">
                    <a:lumMod val="50000"/>
                  </a:schemeClr>
                </a:solidFill>
                <a:latin typeface="Arial" panose="020B0604020202020204" pitchFamily="34" charset="0"/>
                <a:cs typeface="Arial" panose="020B0604020202020204" pitchFamily="34" charset="0"/>
              </a:rPr>
              <a:t>Unidad de aprendizaje: Administración financiera Clave MS1704</a:t>
            </a:r>
            <a:br>
              <a:rPr lang="es-MX" sz="2200" b="1" dirty="0" smtClean="0">
                <a:solidFill>
                  <a:schemeClr val="accent5">
                    <a:lumMod val="50000"/>
                  </a:schemeClr>
                </a:solidFill>
                <a:latin typeface="Arial" panose="020B0604020202020204" pitchFamily="34" charset="0"/>
                <a:cs typeface="Arial" panose="020B0604020202020204" pitchFamily="34" charset="0"/>
              </a:rPr>
            </a:br>
            <a:r>
              <a:rPr lang="es-MX" sz="2200" b="1" dirty="0" smtClean="0">
                <a:solidFill>
                  <a:schemeClr val="accent5">
                    <a:lumMod val="50000"/>
                  </a:schemeClr>
                </a:solidFill>
                <a:latin typeface="Arial" panose="020B0604020202020204" pitchFamily="34" charset="0"/>
                <a:cs typeface="Arial" panose="020B0604020202020204" pitchFamily="34" charset="0"/>
              </a:rPr>
              <a:t/>
            </a:r>
            <a:br>
              <a:rPr lang="es-MX" sz="2200" b="1" dirty="0" smtClean="0">
                <a:solidFill>
                  <a:schemeClr val="accent5">
                    <a:lumMod val="50000"/>
                  </a:schemeClr>
                </a:solidFill>
                <a:latin typeface="Arial" panose="020B0604020202020204" pitchFamily="34" charset="0"/>
                <a:cs typeface="Arial" panose="020B0604020202020204" pitchFamily="34" charset="0"/>
              </a:rPr>
            </a:br>
            <a:r>
              <a:rPr lang="es-MX" sz="2200" b="1" dirty="0" smtClean="0">
                <a:solidFill>
                  <a:schemeClr val="accent5">
                    <a:lumMod val="50000"/>
                  </a:schemeClr>
                </a:solidFill>
                <a:latin typeface="Arial" panose="020B0604020202020204" pitchFamily="34" charset="0"/>
                <a:cs typeface="Arial" panose="020B0604020202020204" pitchFamily="34" charset="0"/>
              </a:rPr>
              <a:t>Material didáctico </a:t>
            </a:r>
            <a:r>
              <a:rPr lang="es-MX" sz="2200" b="1" dirty="0" err="1" smtClean="0">
                <a:solidFill>
                  <a:schemeClr val="accent5">
                    <a:lumMod val="50000"/>
                  </a:schemeClr>
                </a:solidFill>
                <a:latin typeface="Arial" panose="020B0604020202020204" pitchFamily="34" charset="0"/>
                <a:cs typeface="Arial" panose="020B0604020202020204" pitchFamily="34" charset="0"/>
              </a:rPr>
              <a:t>proyectables</a:t>
            </a:r>
            <a:r>
              <a:rPr lang="es-MX" sz="2200" b="1" dirty="0" smtClean="0">
                <a:solidFill>
                  <a:schemeClr val="accent5">
                    <a:lumMod val="50000"/>
                  </a:schemeClr>
                </a:solidFill>
                <a:latin typeface="Arial" panose="020B0604020202020204" pitchFamily="34" charset="0"/>
                <a:cs typeface="Arial" panose="020B0604020202020204" pitchFamily="34" charset="0"/>
              </a:rPr>
              <a:t>:</a:t>
            </a:r>
            <a:r>
              <a:rPr lang="es-ES_tradnl" sz="2200" dirty="0" smtClean="0">
                <a:latin typeface="Arial" panose="020B0604020202020204" pitchFamily="34" charset="0"/>
                <a:ea typeface="Times New Roman" panose="02020603050405020304" pitchFamily="18" charset="0"/>
                <a:cs typeface="Arial" panose="020B0604020202020204" pitchFamily="34" charset="0"/>
              </a:rPr>
              <a:t> </a:t>
            </a:r>
            <a:r>
              <a:rPr lang="es-ES_tradnl" sz="2200" b="1" dirty="0">
                <a:solidFill>
                  <a:schemeClr val="accent5">
                    <a:lumMod val="50000"/>
                  </a:schemeClr>
                </a:solidFill>
                <a:latin typeface="Arial" panose="020B0604020202020204" pitchFamily="34" charset="0"/>
                <a:cs typeface="Arial" panose="020B0604020202020204" pitchFamily="34" charset="0"/>
              </a:rPr>
              <a:t>Parte </a:t>
            </a:r>
            <a:r>
              <a:rPr lang="es-ES_tradnl" sz="2200" b="1" dirty="0" smtClean="0">
                <a:solidFill>
                  <a:schemeClr val="accent5">
                    <a:lumMod val="50000"/>
                  </a:schemeClr>
                </a:solidFill>
                <a:latin typeface="Arial" panose="020B0604020202020204" pitchFamily="34" charset="0"/>
                <a:cs typeface="Arial" panose="020B0604020202020204" pitchFamily="34" charset="0"/>
              </a:rPr>
              <a:t>2 </a:t>
            </a:r>
            <a:r>
              <a:rPr lang="es-ES_tradnl" sz="2200" b="1" dirty="0">
                <a:solidFill>
                  <a:schemeClr val="accent5">
                    <a:lumMod val="50000"/>
                  </a:schemeClr>
                </a:solidFill>
                <a:latin typeface="Arial" panose="020B0604020202020204" pitchFamily="34" charset="0"/>
                <a:cs typeface="Arial" panose="020B0604020202020204" pitchFamily="34" charset="0"/>
              </a:rPr>
              <a:t>Administración </a:t>
            </a:r>
            <a:r>
              <a:rPr lang="es-ES_tradnl" sz="2200" b="1" dirty="0" smtClean="0">
                <a:solidFill>
                  <a:schemeClr val="accent5">
                    <a:lumMod val="50000"/>
                  </a:schemeClr>
                </a:solidFill>
                <a:latin typeface="Arial" panose="020B0604020202020204" pitchFamily="34" charset="0"/>
                <a:cs typeface="Arial" panose="020B0604020202020204" pitchFamily="34" charset="0"/>
              </a:rPr>
              <a:t>financiera y planeación.</a:t>
            </a:r>
            <a:r>
              <a:rPr lang="es-MX" sz="2200" b="1" dirty="0" smtClean="0">
                <a:solidFill>
                  <a:schemeClr val="accent5">
                    <a:lumMod val="50000"/>
                  </a:schemeClr>
                </a:solidFill>
                <a:latin typeface="Arial" panose="020B0604020202020204" pitchFamily="34" charset="0"/>
                <a:cs typeface="Arial" panose="020B0604020202020204" pitchFamily="34" charset="0"/>
              </a:rPr>
              <a:t/>
            </a:r>
            <a:br>
              <a:rPr lang="es-MX" sz="2200" b="1" dirty="0" smtClean="0">
                <a:solidFill>
                  <a:schemeClr val="accent5">
                    <a:lumMod val="50000"/>
                  </a:schemeClr>
                </a:solidFill>
                <a:latin typeface="Arial" panose="020B0604020202020204" pitchFamily="34" charset="0"/>
                <a:cs typeface="Arial" panose="020B0604020202020204" pitchFamily="34" charset="0"/>
              </a:rPr>
            </a:br>
            <a:r>
              <a:rPr lang="es-MX" sz="2200" b="1" dirty="0" smtClean="0">
                <a:solidFill>
                  <a:schemeClr val="accent5">
                    <a:lumMod val="50000"/>
                  </a:schemeClr>
                </a:solidFill>
                <a:latin typeface="Arial" panose="020B0604020202020204" pitchFamily="34" charset="0"/>
                <a:cs typeface="Arial" panose="020B0604020202020204" pitchFamily="34" charset="0"/>
              </a:rPr>
              <a:t/>
            </a:r>
            <a:br>
              <a:rPr lang="es-MX" sz="2200" b="1" dirty="0" smtClean="0">
                <a:solidFill>
                  <a:schemeClr val="accent5">
                    <a:lumMod val="50000"/>
                  </a:schemeClr>
                </a:solidFill>
                <a:latin typeface="Arial" panose="020B0604020202020204" pitchFamily="34" charset="0"/>
                <a:cs typeface="Arial" panose="020B0604020202020204" pitchFamily="34" charset="0"/>
              </a:rPr>
            </a:br>
            <a:r>
              <a:rPr lang="es-MX" sz="2200" b="1" dirty="0" smtClean="0">
                <a:solidFill>
                  <a:schemeClr val="accent5">
                    <a:lumMod val="50000"/>
                  </a:schemeClr>
                </a:solidFill>
                <a:latin typeface="Arial" panose="020B0604020202020204" pitchFamily="34" charset="0"/>
                <a:cs typeface="Arial" panose="020B0604020202020204" pitchFamily="34" charset="0"/>
              </a:rPr>
              <a:t>Autora: </a:t>
            </a:r>
            <a:r>
              <a:rPr lang="es-MX" sz="2200" b="1" dirty="0" smtClean="0">
                <a:solidFill>
                  <a:schemeClr val="accent5">
                    <a:lumMod val="50000"/>
                  </a:schemeClr>
                </a:solidFill>
              </a:rPr>
              <a:t>María del Rosario </a:t>
            </a:r>
            <a:r>
              <a:rPr lang="es-MX" sz="2200" b="1" dirty="0" err="1" smtClean="0">
                <a:solidFill>
                  <a:schemeClr val="accent5">
                    <a:lumMod val="50000"/>
                  </a:schemeClr>
                </a:solidFill>
              </a:rPr>
              <a:t>Demuner</a:t>
            </a:r>
            <a:r>
              <a:rPr lang="es-MX" sz="2200" b="1" dirty="0" smtClean="0">
                <a:solidFill>
                  <a:schemeClr val="accent5">
                    <a:lumMod val="50000"/>
                  </a:schemeClr>
                </a:solidFill>
              </a:rPr>
              <a:t> Flores</a:t>
            </a:r>
            <a:br>
              <a:rPr lang="es-MX" sz="2200" b="1" dirty="0" smtClean="0">
                <a:solidFill>
                  <a:schemeClr val="accent5">
                    <a:lumMod val="50000"/>
                  </a:schemeClr>
                </a:solidFill>
              </a:rPr>
            </a:br>
            <a:endParaRPr lang="es-MX" sz="2200" b="1" dirty="0">
              <a:solidFill>
                <a:schemeClr val="accent5">
                  <a:lumMod val="50000"/>
                </a:schemeClr>
              </a:solidFill>
              <a:latin typeface="Arial" panose="020B0604020202020204" pitchFamily="34" charset="0"/>
              <a:cs typeface="Arial" panose="020B0604020202020204" pitchFamily="34" charset="0"/>
            </a:endParaRPr>
          </a:p>
        </p:txBody>
      </p:sp>
      <p:sp>
        <p:nvSpPr>
          <p:cNvPr id="3" name="Subtítulo 2"/>
          <p:cNvSpPr>
            <a:spLocks noGrp="1"/>
          </p:cNvSpPr>
          <p:nvPr>
            <p:ph type="subTitle" idx="4294967295"/>
          </p:nvPr>
        </p:nvSpPr>
        <p:spPr>
          <a:xfrm>
            <a:off x="2571045" y="6351612"/>
            <a:ext cx="6542053" cy="480564"/>
          </a:xfrm>
        </p:spPr>
        <p:txBody>
          <a:bodyPr>
            <a:noAutofit/>
          </a:bodyPr>
          <a:lstStyle/>
          <a:p>
            <a:pPr marL="0" indent="0" algn="r">
              <a:buNone/>
            </a:pPr>
            <a:r>
              <a:rPr lang="es-MX" b="1" dirty="0" smtClean="0">
                <a:solidFill>
                  <a:schemeClr val="accent5">
                    <a:lumMod val="50000"/>
                  </a:schemeClr>
                </a:solidFill>
              </a:rPr>
              <a:t>Octubre 2016</a:t>
            </a:r>
            <a:endParaRPr lang="es-MX" b="1" dirty="0">
              <a:solidFill>
                <a:schemeClr val="accent5">
                  <a:lumMod val="50000"/>
                </a:schemeClr>
              </a:solidFill>
            </a:endParaRPr>
          </a:p>
        </p:txBody>
      </p:sp>
      <p:pic>
        <p:nvPicPr>
          <p:cNvPr id="4" name="Imagen 3"/>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909689"/>
          </a:xfrm>
          <a:prstGeom prst="rect">
            <a:avLst/>
          </a:prstGeom>
          <a:noFill/>
          <a:ln>
            <a:noFill/>
          </a:ln>
        </p:spPr>
      </p:pic>
      <p:sp>
        <p:nvSpPr>
          <p:cNvPr id="5" name="CuadroTexto 4"/>
          <p:cNvSpPr txBox="1"/>
          <p:nvPr/>
        </p:nvSpPr>
        <p:spPr>
          <a:xfrm>
            <a:off x="899591" y="2012270"/>
            <a:ext cx="7634337" cy="2062103"/>
          </a:xfrm>
          <a:prstGeom prst="rect">
            <a:avLst/>
          </a:prstGeom>
          <a:noFill/>
        </p:spPr>
        <p:txBody>
          <a:bodyPr wrap="square" rtlCol="0">
            <a:spAutoFit/>
          </a:bodyPr>
          <a:lstStyle/>
          <a:p>
            <a:pPr algn="ctr"/>
            <a:r>
              <a:rPr lang="es-MX" sz="2200" b="1" dirty="0">
                <a:solidFill>
                  <a:schemeClr val="accent5">
                    <a:lumMod val="50000"/>
                  </a:schemeClr>
                </a:solidFill>
                <a:latin typeface="Arial" panose="020B0604020202020204" pitchFamily="34" charset="0"/>
                <a:cs typeface="Arial" panose="020B0604020202020204" pitchFamily="34" charset="0"/>
              </a:rPr>
              <a:t>Coordinación de Investigación </a:t>
            </a:r>
            <a:endParaRPr lang="es-MX" sz="2200" b="1" dirty="0" smtClean="0">
              <a:solidFill>
                <a:schemeClr val="accent5">
                  <a:lumMod val="50000"/>
                </a:schemeClr>
              </a:solidFill>
              <a:latin typeface="Arial" panose="020B0604020202020204" pitchFamily="34" charset="0"/>
              <a:cs typeface="Arial" panose="020B0604020202020204" pitchFamily="34" charset="0"/>
            </a:endParaRPr>
          </a:p>
          <a:p>
            <a:pPr algn="ctr"/>
            <a:r>
              <a:rPr lang="es-MX" sz="2200" b="1" dirty="0" smtClean="0">
                <a:solidFill>
                  <a:schemeClr val="accent5">
                    <a:lumMod val="50000"/>
                  </a:schemeClr>
                </a:solidFill>
                <a:latin typeface="Arial" panose="020B0604020202020204" pitchFamily="34" charset="0"/>
                <a:cs typeface="Arial" panose="020B0604020202020204" pitchFamily="34" charset="0"/>
              </a:rPr>
              <a:t>y </a:t>
            </a:r>
            <a:r>
              <a:rPr lang="es-MX" sz="2200" b="1" dirty="0">
                <a:solidFill>
                  <a:schemeClr val="accent5">
                    <a:lumMod val="50000"/>
                  </a:schemeClr>
                </a:solidFill>
                <a:latin typeface="Arial" panose="020B0604020202020204" pitchFamily="34" charset="0"/>
                <a:cs typeface="Arial" panose="020B0604020202020204" pitchFamily="34" charset="0"/>
              </a:rPr>
              <a:t>Estudios de </a:t>
            </a:r>
            <a:r>
              <a:rPr lang="es-MX" sz="2200" b="1" dirty="0" smtClean="0">
                <a:solidFill>
                  <a:schemeClr val="accent5">
                    <a:lumMod val="50000"/>
                  </a:schemeClr>
                </a:solidFill>
                <a:latin typeface="Arial" panose="020B0604020202020204" pitchFamily="34" charset="0"/>
                <a:cs typeface="Arial" panose="020B0604020202020204" pitchFamily="34" charset="0"/>
              </a:rPr>
              <a:t>Posgrado</a:t>
            </a:r>
          </a:p>
          <a:p>
            <a:pPr algn="ctr"/>
            <a:endParaRPr lang="es-MX" sz="2200" b="1" dirty="0" smtClean="0">
              <a:solidFill>
                <a:schemeClr val="accent5">
                  <a:lumMod val="50000"/>
                </a:schemeClr>
              </a:solidFill>
              <a:latin typeface="Arial" panose="020B0604020202020204" pitchFamily="34" charset="0"/>
              <a:cs typeface="Arial" panose="020B0604020202020204" pitchFamily="34" charset="0"/>
            </a:endParaRPr>
          </a:p>
          <a:p>
            <a:pPr algn="ctr"/>
            <a:r>
              <a:rPr lang="es-MX" sz="2200" b="1" dirty="0" smtClean="0">
                <a:solidFill>
                  <a:schemeClr val="accent5">
                    <a:lumMod val="50000"/>
                  </a:schemeClr>
                </a:solidFill>
                <a:latin typeface="Arial" panose="020B0604020202020204" pitchFamily="34" charset="0"/>
                <a:cs typeface="Arial" panose="020B0604020202020204" pitchFamily="34" charset="0"/>
              </a:rPr>
              <a:t>Maestría </a:t>
            </a:r>
            <a:r>
              <a:rPr lang="es-MX" sz="2200" b="1" dirty="0">
                <a:solidFill>
                  <a:schemeClr val="accent5">
                    <a:lumMod val="50000"/>
                  </a:schemeClr>
                </a:solidFill>
                <a:latin typeface="Arial" panose="020B0604020202020204" pitchFamily="34" charset="0"/>
                <a:cs typeface="Arial" panose="020B0604020202020204" pitchFamily="34" charset="0"/>
              </a:rPr>
              <a:t>en Finanzas C</a:t>
            </a:r>
            <a:r>
              <a:rPr lang="es-MX" sz="2200" b="1" dirty="0" smtClean="0">
                <a:solidFill>
                  <a:schemeClr val="accent5">
                    <a:lumMod val="50000"/>
                  </a:schemeClr>
                </a:solidFill>
                <a:latin typeface="Arial" panose="020B0604020202020204" pitchFamily="34" charset="0"/>
                <a:cs typeface="Arial" panose="020B0604020202020204" pitchFamily="34" charset="0"/>
              </a:rPr>
              <a:t>orporativas</a:t>
            </a:r>
          </a:p>
          <a:p>
            <a:pPr algn="ctr"/>
            <a:r>
              <a:rPr lang="es-MX" sz="2200" b="1" dirty="0" smtClean="0">
                <a:solidFill>
                  <a:schemeClr val="accent5">
                    <a:lumMod val="50000"/>
                  </a:schemeClr>
                </a:solidFill>
                <a:latin typeface="Arial" panose="020B0604020202020204" pitchFamily="34" charset="0"/>
                <a:cs typeface="Arial" panose="020B0604020202020204" pitchFamily="34" charset="0"/>
              </a:rPr>
              <a:t>Maestría en Administración de Recursos </a:t>
            </a:r>
            <a:r>
              <a:rPr lang="es-MX" sz="2200" b="1" dirty="0">
                <a:solidFill>
                  <a:schemeClr val="accent5">
                    <a:lumMod val="50000"/>
                  </a:schemeClr>
                </a:solidFill>
                <a:latin typeface="Arial" panose="020B0604020202020204" pitchFamily="34" charset="0"/>
                <a:cs typeface="Arial" panose="020B0604020202020204" pitchFamily="34" charset="0"/>
              </a:rPr>
              <a:t>H</a:t>
            </a:r>
            <a:r>
              <a:rPr lang="es-MX" sz="2200" b="1" dirty="0" smtClean="0">
                <a:solidFill>
                  <a:schemeClr val="accent5">
                    <a:lumMod val="50000"/>
                  </a:schemeClr>
                </a:solidFill>
                <a:latin typeface="Arial" panose="020B0604020202020204" pitchFamily="34" charset="0"/>
                <a:cs typeface="Arial" panose="020B0604020202020204" pitchFamily="34" charset="0"/>
              </a:rPr>
              <a:t>umanos</a:t>
            </a:r>
            <a:r>
              <a:rPr lang="es-MX" b="1" dirty="0" smtClean="0">
                <a:solidFill>
                  <a:schemeClr val="accent5">
                    <a:lumMod val="50000"/>
                  </a:schemeClr>
                </a:solidFill>
                <a:latin typeface="Arial" panose="020B0604020202020204" pitchFamily="34" charset="0"/>
                <a:cs typeface="Arial" panose="020B0604020202020204" pitchFamily="34" charset="0"/>
              </a:rPr>
              <a:t/>
            </a:r>
            <a:br>
              <a:rPr lang="es-MX" b="1" dirty="0" smtClean="0">
                <a:solidFill>
                  <a:schemeClr val="accent5">
                    <a:lumMod val="50000"/>
                  </a:schemeClr>
                </a:solidFill>
                <a:latin typeface="Arial" panose="020B0604020202020204" pitchFamily="34" charset="0"/>
                <a:cs typeface="Arial" panose="020B0604020202020204" pitchFamily="34" charset="0"/>
              </a:rPr>
            </a:br>
            <a:endParaRPr lang="es-MX" dirty="0"/>
          </a:p>
        </p:txBody>
      </p:sp>
    </p:spTree>
    <p:extLst>
      <p:ext uri="{BB962C8B-B14F-4D97-AF65-F5344CB8AC3E}">
        <p14:creationId xmlns:p14="http://schemas.microsoft.com/office/powerpoint/2010/main" val="28387198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093930" y="749576"/>
            <a:ext cx="6956139" cy="5358848"/>
          </a:xfrm>
          <a:prstGeom prst="rect">
            <a:avLst/>
          </a:prstGeom>
        </p:spPr>
      </p:pic>
      <p:sp>
        <p:nvSpPr>
          <p:cNvPr id="4" name="1 Marcador de texto"/>
          <p:cNvSpPr txBox="1">
            <a:spLocks/>
          </p:cNvSpPr>
          <p:nvPr/>
        </p:nvSpPr>
        <p:spPr>
          <a:xfrm>
            <a:off x="1835696" y="245520"/>
            <a:ext cx="6692280" cy="504056"/>
          </a:xfrm>
          <a:prstGeom prst="rect">
            <a:avLst/>
          </a:prstGeom>
        </p:spPr>
        <p:txBody>
          <a:bodyPr/>
          <a:lst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a:lstStyle>
          <a:p>
            <a:pPr marL="0" indent="0" fontAlgn="auto">
              <a:spcAft>
                <a:spcPts val="0"/>
              </a:spcAft>
              <a:buNone/>
            </a:pPr>
            <a:r>
              <a:rPr lang="es-MX" sz="2000" b="1" dirty="0">
                <a:solidFill>
                  <a:schemeClr val="accent1"/>
                </a:solidFill>
                <a:latin typeface="+mj-lt"/>
                <a:ea typeface="+mj-ea"/>
                <a:cs typeface="+mj-cs"/>
              </a:rPr>
              <a:t>Motivos para administrar el efectivo</a:t>
            </a:r>
          </a:p>
        </p:txBody>
      </p:sp>
    </p:spTree>
    <p:extLst>
      <p:ext uri="{BB962C8B-B14F-4D97-AF65-F5344CB8AC3E}">
        <p14:creationId xmlns:p14="http://schemas.microsoft.com/office/powerpoint/2010/main" val="29860148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28517" y="836712"/>
            <a:ext cx="5861756" cy="619214"/>
          </a:xfrm>
        </p:spPr>
        <p:txBody>
          <a:bodyPr/>
          <a:lstStyle/>
          <a:p>
            <a:pPr algn="l">
              <a:spcBef>
                <a:spcPts val="2000"/>
              </a:spcBef>
              <a:buClr>
                <a:schemeClr val="accent1">
                  <a:lumMod val="60000"/>
                  <a:lumOff val="40000"/>
                </a:schemeClr>
              </a:buClr>
              <a:buSzPct val="110000"/>
            </a:pPr>
            <a:r>
              <a:rPr lang="es-ES_tradnl" b="1" dirty="0">
                <a:solidFill>
                  <a:schemeClr val="accent3"/>
                </a:solidFill>
              </a:rPr>
              <a:t> </a:t>
            </a:r>
            <a:r>
              <a:rPr lang="es-ES_tradnl" sz="2000" b="1" dirty="0"/>
              <a:t>Administración </a:t>
            </a:r>
            <a:r>
              <a:rPr lang="es-MX" sz="2000" b="1" dirty="0"/>
              <a:t>de las cuentas por cobrar</a:t>
            </a:r>
          </a:p>
        </p:txBody>
      </p:sp>
      <p:sp>
        <p:nvSpPr>
          <p:cNvPr id="5" name="10 CuadroTexto"/>
          <p:cNvSpPr txBox="1">
            <a:spLocks noGrp="1"/>
          </p:cNvSpPr>
          <p:nvPr>
            <p:ph type="body" sz="half" idx="2"/>
          </p:nvPr>
        </p:nvSpPr>
        <p:spPr>
          <a:xfrm>
            <a:off x="366428" y="2708920"/>
            <a:ext cx="3775482" cy="1754326"/>
          </a:xfrm>
          <a:prstGeom prst="rect">
            <a:avLst/>
          </a:prstGeom>
          <a:noFill/>
        </p:spPr>
        <p:txBody>
          <a:bodyPr wrap="square" rtlCol="0">
            <a:spAutoFit/>
          </a:bodyPr>
          <a:lstStyle/>
          <a:p>
            <a:pPr algn="l"/>
            <a:r>
              <a:rPr lang="es-ES_tradnl" b="1" dirty="0"/>
              <a:t>Consiste en establecer lineamientos suficientes y necesarios que permitan recuperar de  la mejor manera la cartera de la empresa concedida a los clientes</a:t>
            </a:r>
            <a:endParaRPr lang="es-MX" b="1" dirty="0" smtClean="0"/>
          </a:p>
        </p:txBody>
      </p:sp>
      <p:sp>
        <p:nvSpPr>
          <p:cNvPr id="6" name="CuadroTexto 5"/>
          <p:cNvSpPr txBox="1"/>
          <p:nvPr/>
        </p:nvSpPr>
        <p:spPr>
          <a:xfrm>
            <a:off x="4955663" y="2296904"/>
            <a:ext cx="3672408" cy="3416320"/>
          </a:xfrm>
          <a:prstGeom prst="rect">
            <a:avLst/>
          </a:prstGeom>
          <a:noFill/>
        </p:spPr>
        <p:txBody>
          <a:bodyPr wrap="square" rtlCol="0">
            <a:spAutoFit/>
          </a:bodyPr>
          <a:lstStyle/>
          <a:p>
            <a:r>
              <a:rPr lang="es-ES_tradnl" dirty="0"/>
              <a:t>El departamento de crédito y cobranza es el encargado de proveer de recursos financieros a la empresa, para que esta pueda tener un buen funcionamiento y a la vez un mayor contacto y conocimiento del comportamiento de cada uno de los clientes con que cuenta la empresa. </a:t>
            </a:r>
          </a:p>
          <a:p>
            <a:endParaRPr lang="es-ES_tradnl" dirty="0"/>
          </a:p>
          <a:p>
            <a:r>
              <a:rPr lang="es-ES_tradnl" dirty="0"/>
              <a:t>Otra opción: Vía </a:t>
            </a:r>
            <a:r>
              <a:rPr lang="es-ES_tradnl" dirty="0" err="1"/>
              <a:t>outsoursing</a:t>
            </a:r>
            <a:endParaRPr lang="es-ES_tradnl" dirty="0"/>
          </a:p>
          <a:p>
            <a:pPr lvl="0"/>
            <a:endParaRPr lang="es-MX" b="1" dirty="0"/>
          </a:p>
        </p:txBody>
      </p:sp>
      <p:sp>
        <p:nvSpPr>
          <p:cNvPr id="7" name="Cerrar llave 6"/>
          <p:cNvSpPr/>
          <p:nvPr/>
        </p:nvSpPr>
        <p:spPr>
          <a:xfrm>
            <a:off x="4227346" y="2204864"/>
            <a:ext cx="432049" cy="3600400"/>
          </a:xfrm>
          <a:prstGeom prst="rightBrace">
            <a:avLst/>
          </a:prstGeom>
        </p:spPr>
        <p:style>
          <a:lnRef idx="3">
            <a:schemeClr val="accent6"/>
          </a:lnRef>
          <a:fillRef idx="0">
            <a:schemeClr val="accent6"/>
          </a:fillRef>
          <a:effectRef idx="2">
            <a:schemeClr val="accent6"/>
          </a:effectRef>
          <a:fontRef idx="minor">
            <a:schemeClr val="tx1"/>
          </a:fontRef>
        </p:style>
        <p:txBody>
          <a:bodyPr rtlCol="0" anchor="ctr"/>
          <a:lstStyle/>
          <a:p>
            <a:pPr algn="ctr"/>
            <a:endParaRPr lang="es-MX">
              <a:solidFill>
                <a:schemeClr val="accent3"/>
              </a:solidFill>
            </a:endParaRPr>
          </a:p>
        </p:txBody>
      </p:sp>
    </p:spTree>
    <p:extLst>
      <p:ext uri="{BB962C8B-B14F-4D97-AF65-F5344CB8AC3E}">
        <p14:creationId xmlns:p14="http://schemas.microsoft.com/office/powerpoint/2010/main" val="23960651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1520" y="404664"/>
            <a:ext cx="3595462" cy="1068372"/>
          </a:xfrm>
        </p:spPr>
        <p:txBody>
          <a:bodyPr/>
          <a:lstStyle/>
          <a:p>
            <a:r>
              <a:rPr lang="es-ES_tradnl" sz="2000" b="1" dirty="0"/>
              <a:t>Administración </a:t>
            </a:r>
            <a:r>
              <a:rPr lang="es-MX" sz="2000" b="1" dirty="0"/>
              <a:t>de inventarios</a:t>
            </a:r>
          </a:p>
        </p:txBody>
      </p:sp>
      <p:sp>
        <p:nvSpPr>
          <p:cNvPr id="5" name="10 CuadroTexto"/>
          <p:cNvSpPr txBox="1">
            <a:spLocks noGrp="1"/>
          </p:cNvSpPr>
          <p:nvPr>
            <p:ph type="body" sz="half" idx="2"/>
          </p:nvPr>
        </p:nvSpPr>
        <p:spPr>
          <a:xfrm>
            <a:off x="251520" y="2204864"/>
            <a:ext cx="3775482" cy="2585323"/>
          </a:xfrm>
          <a:prstGeom prst="rect">
            <a:avLst/>
          </a:prstGeom>
          <a:noFill/>
        </p:spPr>
        <p:txBody>
          <a:bodyPr wrap="square" rtlCol="0">
            <a:spAutoFit/>
          </a:bodyPr>
          <a:lstStyle/>
          <a:p>
            <a:pPr algn="l"/>
            <a:r>
              <a:rPr lang="es-ES_tradnl" b="1" dirty="0"/>
              <a:t>Su objetivo es tener un control efectivo en el que se incluya un manejo adecuado de inventarios a fin de proporcionar un mejor servicio a los clientes, tener un costo de mantenimiento bajo y un nivel de inventarios que no represente una inversión que no reditúe beneficios a la empresa.</a:t>
            </a:r>
            <a:endParaRPr lang="es-MX" b="1" dirty="0"/>
          </a:p>
        </p:txBody>
      </p:sp>
      <p:sp>
        <p:nvSpPr>
          <p:cNvPr id="7" name="Cerrar llave 6"/>
          <p:cNvSpPr/>
          <p:nvPr/>
        </p:nvSpPr>
        <p:spPr>
          <a:xfrm>
            <a:off x="4227346" y="260648"/>
            <a:ext cx="432049" cy="5544616"/>
          </a:xfrm>
          <a:prstGeom prst="rightBrace">
            <a:avLst/>
          </a:prstGeom>
        </p:spPr>
        <p:style>
          <a:lnRef idx="3">
            <a:schemeClr val="accent5"/>
          </a:lnRef>
          <a:fillRef idx="0">
            <a:schemeClr val="accent5"/>
          </a:fillRef>
          <a:effectRef idx="2">
            <a:schemeClr val="accent5"/>
          </a:effectRef>
          <a:fontRef idx="minor">
            <a:schemeClr val="tx1"/>
          </a:fontRef>
        </p:style>
        <p:txBody>
          <a:bodyPr rtlCol="0" anchor="ctr"/>
          <a:lstStyle/>
          <a:p>
            <a:pPr algn="ctr"/>
            <a:endParaRPr lang="es-MX"/>
          </a:p>
        </p:txBody>
      </p:sp>
      <p:sp>
        <p:nvSpPr>
          <p:cNvPr id="8" name="2 Rectángulo"/>
          <p:cNvSpPr/>
          <p:nvPr/>
        </p:nvSpPr>
        <p:spPr>
          <a:xfrm>
            <a:off x="4607496" y="819869"/>
            <a:ext cx="4536504" cy="5355312"/>
          </a:xfrm>
          <a:prstGeom prst="rect">
            <a:avLst/>
          </a:prstGeom>
        </p:spPr>
        <p:txBody>
          <a:bodyPr wrap="square">
            <a:spAutoFit/>
          </a:bodyPr>
          <a:lstStyle/>
          <a:p>
            <a:pPr lvl="0"/>
            <a:r>
              <a:rPr lang="es-ES_tradnl" b="1" dirty="0" smtClean="0">
                <a:solidFill>
                  <a:schemeClr val="accent5"/>
                </a:solidFill>
              </a:rPr>
              <a:t>Costos </a:t>
            </a:r>
            <a:r>
              <a:rPr lang="es-ES_tradnl" b="1" dirty="0">
                <a:solidFill>
                  <a:schemeClr val="accent5"/>
                </a:solidFill>
              </a:rPr>
              <a:t>de mantenimiento</a:t>
            </a:r>
            <a:r>
              <a:rPr lang="es-ES_tradnl" dirty="0" smtClean="0"/>
              <a:t>:</a:t>
            </a:r>
          </a:p>
          <a:p>
            <a:pPr lvl="0"/>
            <a:r>
              <a:rPr lang="es-ES_tradnl" dirty="0"/>
              <a:t>I</a:t>
            </a:r>
            <a:r>
              <a:rPr lang="es-ES_tradnl" dirty="0" smtClean="0"/>
              <a:t>ncluyen </a:t>
            </a:r>
            <a:r>
              <a:rPr lang="es-ES_tradnl" dirty="0"/>
              <a:t>todos los gastos asociados con el hecho de tener un inventario, tales como la renta del almacén donde se guarda el producto, los seguros pagados, depreciación, luz, empaques especiales, sueldos del almacenista. </a:t>
            </a:r>
            <a:endParaRPr lang="es-ES_tradnl" dirty="0" smtClean="0"/>
          </a:p>
          <a:p>
            <a:pPr lvl="0"/>
            <a:endParaRPr lang="es-MX" dirty="0"/>
          </a:p>
          <a:p>
            <a:pPr lvl="0"/>
            <a:r>
              <a:rPr lang="es-ES_tradnl" b="1" dirty="0">
                <a:solidFill>
                  <a:schemeClr val="accent5"/>
                </a:solidFill>
              </a:rPr>
              <a:t>Costos de ordenamiento o de pedido</a:t>
            </a:r>
            <a:r>
              <a:rPr lang="es-ES_tradnl" dirty="0"/>
              <a:t>: </a:t>
            </a:r>
            <a:r>
              <a:rPr lang="es-ES_tradnl" dirty="0" smtClean="0"/>
              <a:t>Son </a:t>
            </a:r>
            <a:r>
              <a:rPr lang="es-ES_tradnl" dirty="0"/>
              <a:t>los relacionados con la colocación y recepción de un pedido para comprar nuevos inventarios, tales como: teléfono, papelería, fax, sueldos de compradores. Son los costos relacionados con el departamento Compras. En su mayor parte los costos asociados con cada pedido son fijos, independientemente del tamaño de la orden.</a:t>
            </a:r>
            <a:endParaRPr lang="es-MX" dirty="0"/>
          </a:p>
          <a:p>
            <a:r>
              <a:rPr lang="es-ES_tradnl" b="1" dirty="0"/>
              <a:t> </a:t>
            </a:r>
            <a:endParaRPr lang="es-MX" dirty="0"/>
          </a:p>
        </p:txBody>
      </p:sp>
    </p:spTree>
    <p:extLst>
      <p:ext uri="{BB962C8B-B14F-4D97-AF65-F5344CB8AC3E}">
        <p14:creationId xmlns:p14="http://schemas.microsoft.com/office/powerpoint/2010/main" val="39529392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texto"/>
          <p:cNvSpPr>
            <a:spLocks noGrp="1"/>
          </p:cNvSpPr>
          <p:nvPr>
            <p:ph type="body" idx="1"/>
          </p:nvPr>
        </p:nvSpPr>
        <p:spPr>
          <a:xfrm>
            <a:off x="467544" y="1055512"/>
            <a:ext cx="7772400" cy="504056"/>
          </a:xfrm>
        </p:spPr>
        <p:txBody>
          <a:bodyPr/>
          <a:lstStyle/>
          <a:p>
            <a:pPr algn="ctr">
              <a:spcBef>
                <a:spcPct val="0"/>
              </a:spcBef>
            </a:pPr>
            <a:r>
              <a:rPr lang="es-ES_tradnl" sz="2000" dirty="0">
                <a:solidFill>
                  <a:schemeClr val="accent1"/>
                </a:solidFill>
                <a:latin typeface="+mj-lt"/>
                <a:ea typeface="+mj-ea"/>
                <a:cs typeface="+mj-cs"/>
              </a:rPr>
              <a:t>Método cálculo de lote económico de pedido</a:t>
            </a:r>
            <a:endParaRPr lang="es-MX" sz="2000" dirty="0">
              <a:solidFill>
                <a:schemeClr val="accent1"/>
              </a:solidFill>
              <a:latin typeface="+mj-lt"/>
              <a:ea typeface="+mj-ea"/>
              <a:cs typeface="+mj-cs"/>
            </a:endParaRPr>
          </a:p>
          <a:p>
            <a:endParaRPr lang="es-MX" dirty="0"/>
          </a:p>
        </p:txBody>
      </p:sp>
      <p:sp>
        <p:nvSpPr>
          <p:cNvPr id="16" name="15 Rectángulo"/>
          <p:cNvSpPr/>
          <p:nvPr/>
        </p:nvSpPr>
        <p:spPr>
          <a:xfrm>
            <a:off x="899592" y="2019629"/>
            <a:ext cx="7848872" cy="923330"/>
          </a:xfrm>
          <a:prstGeom prst="rect">
            <a:avLst/>
          </a:prstGeom>
        </p:spPr>
        <p:txBody>
          <a:bodyPr wrap="square">
            <a:spAutoFit/>
          </a:bodyPr>
          <a:lstStyle/>
          <a:p>
            <a:r>
              <a:rPr lang="es-MX" dirty="0" smtClean="0"/>
              <a:t>Permite </a:t>
            </a:r>
            <a:r>
              <a:rPr lang="es-MX" dirty="0"/>
              <a:t>determinar la cantidad de unidades que debe solicitarse al proveedor en cada pedido con el fin de optimizar los costos de abastecimiento y mantenimiento.</a:t>
            </a:r>
          </a:p>
        </p:txBody>
      </p:sp>
      <p:grpSp>
        <p:nvGrpSpPr>
          <p:cNvPr id="18" name="Group 14"/>
          <p:cNvGrpSpPr>
            <a:grpSpLocks noChangeAspect="1"/>
          </p:cNvGrpSpPr>
          <p:nvPr/>
        </p:nvGrpSpPr>
        <p:grpSpPr bwMode="auto">
          <a:xfrm>
            <a:off x="1619672" y="3525014"/>
            <a:ext cx="1485900" cy="749300"/>
            <a:chOff x="3732" y="5135"/>
            <a:chExt cx="3020" cy="1574"/>
          </a:xfrm>
        </p:grpSpPr>
        <p:sp>
          <p:nvSpPr>
            <p:cNvPr id="19" name="AutoShape 21"/>
            <p:cNvSpPr>
              <a:spLocks noChangeAspect="1" noChangeArrowheads="1" noTextEdit="1"/>
            </p:cNvSpPr>
            <p:nvPr/>
          </p:nvSpPr>
          <p:spPr bwMode="auto">
            <a:xfrm>
              <a:off x="3732" y="5135"/>
              <a:ext cx="3020" cy="1574"/>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0" name="Line 20"/>
            <p:cNvSpPr>
              <a:spLocks noChangeShapeType="1"/>
            </p:cNvSpPr>
            <p:nvPr/>
          </p:nvSpPr>
          <p:spPr bwMode="auto">
            <a:xfrm>
              <a:off x="4129" y="6228"/>
              <a:ext cx="465" cy="48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1" name="Line 19"/>
            <p:cNvSpPr>
              <a:spLocks noChangeShapeType="1"/>
            </p:cNvSpPr>
            <p:nvPr/>
          </p:nvSpPr>
          <p:spPr bwMode="auto">
            <a:xfrm flipV="1">
              <a:off x="4592" y="5354"/>
              <a:ext cx="2" cy="1355"/>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2" name="Line 18"/>
            <p:cNvSpPr>
              <a:spLocks noChangeShapeType="1"/>
            </p:cNvSpPr>
            <p:nvPr/>
          </p:nvSpPr>
          <p:spPr bwMode="auto">
            <a:xfrm>
              <a:off x="4592" y="5352"/>
              <a:ext cx="2160" cy="2"/>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3" name="Text Box 17"/>
            <p:cNvSpPr txBox="1">
              <a:spLocks noChangeArrowheads="1"/>
            </p:cNvSpPr>
            <p:nvPr/>
          </p:nvSpPr>
          <p:spPr bwMode="auto">
            <a:xfrm>
              <a:off x="4975" y="5484"/>
              <a:ext cx="1502" cy="438"/>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200" b="0" i="0" u="none" strike="noStrike" cap="none" normalizeH="0" baseline="0" dirty="0" smtClean="0">
                  <a:ln>
                    <a:noFill/>
                  </a:ln>
                  <a:solidFill>
                    <a:schemeClr val="tx1"/>
                  </a:solidFill>
                  <a:effectLst/>
                  <a:latin typeface="Arial" pitchFamily="34" charset="0"/>
                  <a:cs typeface="Arial" pitchFamily="34" charset="0"/>
                </a:rPr>
                <a:t>2AP</a:t>
              </a:r>
            </a:p>
          </p:txBody>
        </p:sp>
        <p:sp>
          <p:nvSpPr>
            <p:cNvPr id="24" name="Line 16"/>
            <p:cNvSpPr>
              <a:spLocks noChangeShapeType="1"/>
            </p:cNvSpPr>
            <p:nvPr/>
          </p:nvSpPr>
          <p:spPr bwMode="auto">
            <a:xfrm>
              <a:off x="4761" y="5964"/>
              <a:ext cx="1716" cy="1"/>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5" name="Text Box 15"/>
            <p:cNvSpPr txBox="1">
              <a:spLocks noChangeArrowheads="1"/>
            </p:cNvSpPr>
            <p:nvPr/>
          </p:nvSpPr>
          <p:spPr bwMode="auto">
            <a:xfrm>
              <a:off x="5080" y="6019"/>
              <a:ext cx="1077" cy="42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200" b="0" i="0" u="none" strike="noStrike" cap="none" normalizeH="0" baseline="0" dirty="0" smtClean="0">
                  <a:ln>
                    <a:noFill/>
                  </a:ln>
                  <a:solidFill>
                    <a:schemeClr val="tx1"/>
                  </a:solidFill>
                  <a:effectLst/>
                  <a:latin typeface="Arial" pitchFamily="34" charset="0"/>
                  <a:cs typeface="Arial" pitchFamily="34" charset="0"/>
                </a:rPr>
                <a:t>C</a:t>
              </a:r>
            </a:p>
          </p:txBody>
        </p:sp>
      </p:grpSp>
      <p:sp>
        <p:nvSpPr>
          <p:cNvPr id="26" name="25 CuadroTexto"/>
          <p:cNvSpPr txBox="1"/>
          <p:nvPr/>
        </p:nvSpPr>
        <p:spPr>
          <a:xfrm>
            <a:off x="616016" y="3745776"/>
            <a:ext cx="864096" cy="307777"/>
          </a:xfrm>
          <a:prstGeom prst="rect">
            <a:avLst/>
          </a:prstGeom>
          <a:noFill/>
        </p:spPr>
        <p:txBody>
          <a:bodyPr wrap="square" rtlCol="0">
            <a:spAutoFit/>
          </a:bodyPr>
          <a:lstStyle/>
          <a:p>
            <a:r>
              <a:rPr lang="es-MX" sz="1400" b="1" dirty="0" smtClean="0"/>
              <a:t>LEP =</a:t>
            </a:r>
            <a:endParaRPr lang="es-MX" sz="1400" b="1" dirty="0"/>
          </a:p>
        </p:txBody>
      </p:sp>
      <p:graphicFrame>
        <p:nvGraphicFramePr>
          <p:cNvPr id="27" name="26 Tabla"/>
          <p:cNvGraphicFramePr>
            <a:graphicFrameLocks noGrp="1"/>
          </p:cNvGraphicFramePr>
          <p:nvPr>
            <p:extLst>
              <p:ext uri="{D42A27DB-BD31-4B8C-83A1-F6EECF244321}">
                <p14:modId xmlns:p14="http://schemas.microsoft.com/office/powerpoint/2010/main" val="39288378"/>
              </p:ext>
            </p:extLst>
          </p:nvPr>
        </p:nvGraphicFramePr>
        <p:xfrm>
          <a:off x="4283968" y="3628316"/>
          <a:ext cx="3609975" cy="792480"/>
        </p:xfrm>
        <a:graphic>
          <a:graphicData uri="http://schemas.openxmlformats.org/drawingml/2006/table">
            <a:tbl>
              <a:tblPr firstRow="1" firstCol="1" bandRow="1">
                <a:tableStyleId>{5C22544A-7EE6-4342-B048-85BDC9FD1C3A}</a:tableStyleId>
              </a:tblPr>
              <a:tblGrid>
                <a:gridCol w="3609975"/>
              </a:tblGrid>
              <a:tr h="198120">
                <a:tc>
                  <a:txBody>
                    <a:bodyPr/>
                    <a:lstStyle/>
                    <a:p>
                      <a:pPr>
                        <a:spcAft>
                          <a:spcPts val="0"/>
                        </a:spcAft>
                      </a:pPr>
                      <a:r>
                        <a:rPr lang="es-MX" sz="1200" dirty="0">
                          <a:effectLst/>
                        </a:rPr>
                        <a:t>LEP= unidades de lote económico del pedido</a:t>
                      </a:r>
                      <a:endParaRPr lang="es-MX" sz="1200" dirty="0">
                        <a:effectLst/>
                        <a:latin typeface="Arial"/>
                        <a:ea typeface="Times New Roman"/>
                        <a:cs typeface="Times New Roman"/>
                      </a:endParaRPr>
                    </a:p>
                  </a:txBody>
                  <a:tcPr marL="44450" marR="44450" marT="0" marB="0" anchor="b"/>
                </a:tc>
              </a:tr>
              <a:tr h="198120">
                <a:tc>
                  <a:txBody>
                    <a:bodyPr/>
                    <a:lstStyle/>
                    <a:p>
                      <a:pPr>
                        <a:spcAft>
                          <a:spcPts val="0"/>
                        </a:spcAft>
                      </a:pPr>
                      <a:r>
                        <a:rPr lang="es-MX" sz="1200">
                          <a:effectLst/>
                        </a:rPr>
                        <a:t>A= unidades de compra</a:t>
                      </a:r>
                      <a:endParaRPr lang="es-MX" sz="1200">
                        <a:effectLst/>
                        <a:latin typeface="Arial"/>
                        <a:ea typeface="Times New Roman"/>
                        <a:cs typeface="Times New Roman"/>
                      </a:endParaRPr>
                    </a:p>
                  </a:txBody>
                  <a:tcPr marL="44450" marR="44450" marT="0" marB="0" anchor="b"/>
                </a:tc>
              </a:tr>
              <a:tr h="198120">
                <a:tc>
                  <a:txBody>
                    <a:bodyPr/>
                    <a:lstStyle/>
                    <a:p>
                      <a:pPr>
                        <a:spcAft>
                          <a:spcPts val="0"/>
                        </a:spcAft>
                      </a:pPr>
                      <a:r>
                        <a:rPr lang="es-MX" sz="1200">
                          <a:effectLst/>
                        </a:rPr>
                        <a:t>C= costo de mantenimiento</a:t>
                      </a:r>
                      <a:endParaRPr lang="es-MX" sz="1200">
                        <a:effectLst/>
                        <a:latin typeface="Arial"/>
                        <a:ea typeface="Times New Roman"/>
                        <a:cs typeface="Times New Roman"/>
                      </a:endParaRPr>
                    </a:p>
                  </a:txBody>
                  <a:tcPr marL="44450" marR="44450" marT="0" marB="0" anchor="b"/>
                </a:tc>
              </a:tr>
              <a:tr h="198120">
                <a:tc>
                  <a:txBody>
                    <a:bodyPr/>
                    <a:lstStyle/>
                    <a:p>
                      <a:pPr>
                        <a:spcAft>
                          <a:spcPts val="0"/>
                        </a:spcAft>
                      </a:pPr>
                      <a:r>
                        <a:rPr lang="es-MX" sz="1200" dirty="0">
                          <a:effectLst/>
                        </a:rPr>
                        <a:t>P= costo de pedido</a:t>
                      </a:r>
                      <a:endParaRPr lang="es-MX" sz="1200" dirty="0">
                        <a:effectLst/>
                        <a:latin typeface="Arial"/>
                        <a:ea typeface="Times New Roman"/>
                        <a:cs typeface="Times New Roman"/>
                      </a:endParaRPr>
                    </a:p>
                  </a:txBody>
                  <a:tcPr marL="44450" marR="44450" marT="0" marB="0" anchor="b"/>
                </a:tc>
              </a:tr>
            </a:tbl>
          </a:graphicData>
        </a:graphic>
      </p:graphicFrame>
    </p:spTree>
    <p:extLst>
      <p:ext uri="{BB962C8B-B14F-4D97-AF65-F5344CB8AC3E}">
        <p14:creationId xmlns:p14="http://schemas.microsoft.com/office/powerpoint/2010/main" val="39849382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texto"/>
          <p:cNvSpPr>
            <a:spLocks noGrp="1"/>
          </p:cNvSpPr>
          <p:nvPr>
            <p:ph type="body" idx="1"/>
          </p:nvPr>
        </p:nvSpPr>
        <p:spPr/>
        <p:txBody>
          <a:bodyPr/>
          <a:lstStyle/>
          <a:p>
            <a:pPr algn="ctr">
              <a:spcBef>
                <a:spcPct val="0"/>
              </a:spcBef>
            </a:pPr>
            <a:r>
              <a:rPr lang="es-ES_tradnl" sz="2000" dirty="0" smtClean="0">
                <a:solidFill>
                  <a:schemeClr val="accent1"/>
                </a:solidFill>
                <a:latin typeface="+mj-lt"/>
                <a:ea typeface="+mj-ea"/>
                <a:cs typeface="+mj-cs"/>
              </a:rPr>
              <a:t>Ejemplo Método </a:t>
            </a:r>
            <a:r>
              <a:rPr lang="es-ES_tradnl" sz="2000" dirty="0">
                <a:solidFill>
                  <a:schemeClr val="accent1"/>
                </a:solidFill>
                <a:latin typeface="+mj-lt"/>
                <a:ea typeface="+mj-ea"/>
                <a:cs typeface="+mj-cs"/>
              </a:rPr>
              <a:t>cálculo de lote económico de pedido</a:t>
            </a:r>
            <a:endParaRPr lang="es-MX" sz="2000" dirty="0">
              <a:solidFill>
                <a:schemeClr val="accent1"/>
              </a:solidFill>
              <a:latin typeface="+mj-lt"/>
              <a:ea typeface="+mj-ea"/>
              <a:cs typeface="+mj-cs"/>
            </a:endParaRPr>
          </a:p>
          <a:p>
            <a:endParaRPr lang="es-MX" dirty="0"/>
          </a:p>
        </p:txBody>
      </p:sp>
      <p:sp>
        <p:nvSpPr>
          <p:cNvPr id="28" name="27 Rectángulo"/>
          <p:cNvSpPr/>
          <p:nvPr/>
        </p:nvSpPr>
        <p:spPr>
          <a:xfrm>
            <a:off x="611560" y="1628800"/>
            <a:ext cx="7805464" cy="2308324"/>
          </a:xfrm>
          <a:prstGeom prst="rect">
            <a:avLst/>
          </a:prstGeom>
        </p:spPr>
        <p:txBody>
          <a:bodyPr wrap="square">
            <a:spAutoFit/>
          </a:bodyPr>
          <a:lstStyle/>
          <a:p>
            <a:r>
              <a:rPr lang="es-ES_tradnl" sz="1600" dirty="0" smtClean="0"/>
              <a:t>Sharp</a:t>
            </a:r>
            <a:r>
              <a:rPr lang="es-ES_tradnl" sz="1600" dirty="0"/>
              <a:t>, Inc., una empresa que comercializa agujas hipodérmicas indoloras en los hospitales, desea reducir sus costos de inventario mediante la determinación del número de agujas hipodérmicas que debe obtener en cada orden. La demanda anual es de 1,000 agujas; el costo de preparación o de ordenar es de 10 dólares por orden; y el costo de manejo por unidad al año es de 50 centavos de dólar. Utilizando estos datos,  calcule el número óptimo de unidades por pedido y el número de pedidos al </a:t>
            </a:r>
            <a:r>
              <a:rPr lang="es-ES_tradnl" sz="1600" dirty="0" smtClean="0"/>
              <a:t>año (www.itescam.edu.mx/principal/</a:t>
            </a:r>
            <a:r>
              <a:rPr lang="es-ES_tradnl" sz="1600" dirty="0" err="1" smtClean="0"/>
              <a:t>sylabus</a:t>
            </a:r>
            <a:r>
              <a:rPr lang="es-ES_tradnl" sz="1600" dirty="0" smtClean="0"/>
              <a:t>/</a:t>
            </a:r>
            <a:r>
              <a:rPr lang="es-ES_tradnl" sz="1600" dirty="0" err="1" smtClean="0"/>
              <a:t>fpdb</a:t>
            </a:r>
            <a:r>
              <a:rPr lang="es-ES_tradnl" sz="1600" dirty="0" smtClean="0"/>
              <a:t>/recursos/r122</a:t>
            </a:r>
            <a:r>
              <a:rPr lang="es-ES_tradnl" sz="1600" dirty="0"/>
              <a:t>...:)</a:t>
            </a:r>
            <a:endParaRPr lang="es-MX" sz="1600" dirty="0"/>
          </a:p>
          <a:p>
            <a:endParaRPr lang="es-ES_tradnl" sz="1600" dirty="0" smtClean="0"/>
          </a:p>
          <a:p>
            <a:r>
              <a:rPr lang="es-ES_tradnl" sz="1600" dirty="0" smtClean="0"/>
              <a:t>Solución:</a:t>
            </a:r>
            <a:endParaRPr lang="es-MX" sz="1600" dirty="0"/>
          </a:p>
        </p:txBody>
      </p:sp>
      <p:graphicFrame>
        <p:nvGraphicFramePr>
          <p:cNvPr id="29" name="28 Tabla"/>
          <p:cNvGraphicFramePr>
            <a:graphicFrameLocks noGrp="1"/>
          </p:cNvGraphicFramePr>
          <p:nvPr>
            <p:extLst>
              <p:ext uri="{D42A27DB-BD31-4B8C-83A1-F6EECF244321}">
                <p14:modId xmlns:p14="http://schemas.microsoft.com/office/powerpoint/2010/main" val="1506137363"/>
              </p:ext>
            </p:extLst>
          </p:nvPr>
        </p:nvGraphicFramePr>
        <p:xfrm>
          <a:off x="1115616" y="4684613"/>
          <a:ext cx="3790315" cy="990600"/>
        </p:xfrm>
        <a:graphic>
          <a:graphicData uri="http://schemas.openxmlformats.org/drawingml/2006/table">
            <a:tbl>
              <a:tblPr firstRow="1" firstCol="1" bandRow="1">
                <a:tableStyleId>{5C22544A-7EE6-4342-B048-85BDC9FD1C3A}</a:tableStyleId>
              </a:tblPr>
              <a:tblGrid>
                <a:gridCol w="1930400"/>
                <a:gridCol w="1859915"/>
              </a:tblGrid>
              <a:tr h="198120">
                <a:tc>
                  <a:txBody>
                    <a:bodyPr/>
                    <a:lstStyle/>
                    <a:p>
                      <a:pPr>
                        <a:spcAft>
                          <a:spcPts val="0"/>
                        </a:spcAft>
                      </a:pPr>
                      <a:r>
                        <a:rPr lang="es-MX" sz="1000" dirty="0">
                          <a:effectLst/>
                        </a:rPr>
                        <a:t>A= unidades demandadas</a:t>
                      </a:r>
                      <a:endParaRPr lang="es-MX" sz="1200" dirty="0">
                        <a:effectLst/>
                        <a:latin typeface="Arial"/>
                        <a:ea typeface="Times New Roman"/>
                        <a:cs typeface="Times New Roman"/>
                      </a:endParaRPr>
                    </a:p>
                  </a:txBody>
                  <a:tcPr marL="44450" marR="44450" marT="0" marB="0" anchor="b"/>
                </a:tc>
                <a:tc>
                  <a:txBody>
                    <a:bodyPr/>
                    <a:lstStyle/>
                    <a:p>
                      <a:pPr algn="r">
                        <a:spcAft>
                          <a:spcPts val="0"/>
                        </a:spcAft>
                      </a:pPr>
                      <a:r>
                        <a:rPr lang="es-MX" sz="1000">
                          <a:effectLst/>
                        </a:rPr>
                        <a:t>1,000</a:t>
                      </a:r>
                      <a:endParaRPr lang="es-MX" sz="1200">
                        <a:effectLst/>
                        <a:latin typeface="Arial"/>
                        <a:ea typeface="Times New Roman"/>
                        <a:cs typeface="Times New Roman"/>
                      </a:endParaRPr>
                    </a:p>
                  </a:txBody>
                  <a:tcPr marL="44450" marR="44450" marT="0" marB="0" anchor="b"/>
                </a:tc>
              </a:tr>
              <a:tr h="198120">
                <a:tc>
                  <a:txBody>
                    <a:bodyPr/>
                    <a:lstStyle/>
                    <a:p>
                      <a:pPr>
                        <a:spcAft>
                          <a:spcPts val="0"/>
                        </a:spcAft>
                      </a:pPr>
                      <a:r>
                        <a:rPr lang="es-MX" sz="1000">
                          <a:effectLst/>
                        </a:rPr>
                        <a:t>C= costo de almacenaje</a:t>
                      </a:r>
                      <a:endParaRPr lang="es-MX" sz="1200">
                        <a:effectLst/>
                        <a:latin typeface="Arial"/>
                        <a:ea typeface="Times New Roman"/>
                        <a:cs typeface="Times New Roman"/>
                      </a:endParaRPr>
                    </a:p>
                  </a:txBody>
                  <a:tcPr marL="44450" marR="44450" marT="0" marB="0" anchor="b"/>
                </a:tc>
                <a:tc>
                  <a:txBody>
                    <a:bodyPr/>
                    <a:lstStyle/>
                    <a:p>
                      <a:pPr algn="r">
                        <a:spcAft>
                          <a:spcPts val="0"/>
                        </a:spcAft>
                      </a:pPr>
                      <a:r>
                        <a:rPr lang="es-MX" sz="1000" dirty="0">
                          <a:effectLst/>
                        </a:rPr>
                        <a:t>0.5</a:t>
                      </a:r>
                      <a:endParaRPr lang="es-MX" sz="1200" dirty="0">
                        <a:effectLst/>
                        <a:latin typeface="Arial"/>
                        <a:ea typeface="Times New Roman"/>
                        <a:cs typeface="Times New Roman"/>
                      </a:endParaRPr>
                    </a:p>
                  </a:txBody>
                  <a:tcPr marL="44450" marR="44450" marT="0" marB="0" anchor="b"/>
                </a:tc>
              </a:tr>
              <a:tr h="198120">
                <a:tc>
                  <a:txBody>
                    <a:bodyPr/>
                    <a:lstStyle/>
                    <a:p>
                      <a:pPr>
                        <a:spcAft>
                          <a:spcPts val="0"/>
                        </a:spcAft>
                      </a:pPr>
                      <a:r>
                        <a:rPr lang="es-MX" sz="1000">
                          <a:effectLst/>
                        </a:rPr>
                        <a:t>P= costo de pedido</a:t>
                      </a:r>
                      <a:endParaRPr lang="es-MX" sz="1200">
                        <a:effectLst/>
                        <a:latin typeface="Arial"/>
                        <a:ea typeface="Times New Roman"/>
                        <a:cs typeface="Times New Roman"/>
                      </a:endParaRPr>
                    </a:p>
                  </a:txBody>
                  <a:tcPr marL="44450" marR="44450" marT="0" marB="0" anchor="b"/>
                </a:tc>
                <a:tc>
                  <a:txBody>
                    <a:bodyPr/>
                    <a:lstStyle/>
                    <a:p>
                      <a:pPr algn="r">
                        <a:spcAft>
                          <a:spcPts val="0"/>
                        </a:spcAft>
                      </a:pPr>
                      <a:r>
                        <a:rPr lang="es-MX" sz="1000">
                          <a:effectLst/>
                        </a:rPr>
                        <a:t>10</a:t>
                      </a:r>
                      <a:endParaRPr lang="es-MX" sz="1200">
                        <a:effectLst/>
                        <a:latin typeface="Arial"/>
                        <a:ea typeface="Times New Roman"/>
                        <a:cs typeface="Times New Roman"/>
                      </a:endParaRPr>
                    </a:p>
                  </a:txBody>
                  <a:tcPr marL="44450" marR="44450" marT="0" marB="0" anchor="b"/>
                </a:tc>
              </a:tr>
              <a:tr h="198120">
                <a:tc>
                  <a:txBody>
                    <a:bodyPr/>
                    <a:lstStyle/>
                    <a:p>
                      <a:pPr>
                        <a:spcAft>
                          <a:spcPts val="0"/>
                        </a:spcAft>
                      </a:pPr>
                      <a:r>
                        <a:rPr lang="es-MX" sz="1000">
                          <a:effectLst/>
                        </a:rPr>
                        <a:t>LEP=</a:t>
                      </a:r>
                      <a:endParaRPr lang="es-MX" sz="1200">
                        <a:effectLst/>
                        <a:latin typeface="Arial"/>
                        <a:ea typeface="Times New Roman"/>
                        <a:cs typeface="Times New Roman"/>
                      </a:endParaRPr>
                    </a:p>
                  </a:txBody>
                  <a:tcPr marL="44450" marR="44450" marT="0" marB="0" anchor="b"/>
                </a:tc>
                <a:tc>
                  <a:txBody>
                    <a:bodyPr/>
                    <a:lstStyle/>
                    <a:p>
                      <a:pPr algn="r">
                        <a:spcAft>
                          <a:spcPts val="0"/>
                        </a:spcAft>
                      </a:pPr>
                      <a:r>
                        <a:rPr lang="es-MX" sz="1000">
                          <a:effectLst/>
                        </a:rPr>
                        <a:t>200 agujas</a:t>
                      </a:r>
                      <a:endParaRPr lang="es-MX" sz="1200">
                        <a:effectLst/>
                        <a:latin typeface="Arial"/>
                        <a:ea typeface="Times New Roman"/>
                        <a:cs typeface="Times New Roman"/>
                      </a:endParaRPr>
                    </a:p>
                  </a:txBody>
                  <a:tcPr marL="44450" marR="44450" marT="0" marB="0" anchor="b"/>
                </a:tc>
              </a:tr>
              <a:tr h="198120">
                <a:tc>
                  <a:txBody>
                    <a:bodyPr/>
                    <a:lstStyle/>
                    <a:p>
                      <a:pPr>
                        <a:spcAft>
                          <a:spcPts val="0"/>
                        </a:spcAft>
                      </a:pPr>
                      <a:r>
                        <a:rPr lang="es-MX" sz="1000">
                          <a:effectLst/>
                        </a:rPr>
                        <a:t>No. de pedidos= A/LEP</a:t>
                      </a:r>
                      <a:endParaRPr lang="es-MX" sz="1200">
                        <a:effectLst/>
                        <a:latin typeface="Arial"/>
                        <a:ea typeface="Times New Roman"/>
                        <a:cs typeface="Times New Roman"/>
                      </a:endParaRPr>
                    </a:p>
                  </a:txBody>
                  <a:tcPr marL="44450" marR="44450" marT="0" marB="0" anchor="b"/>
                </a:tc>
                <a:tc>
                  <a:txBody>
                    <a:bodyPr/>
                    <a:lstStyle/>
                    <a:p>
                      <a:pPr algn="r">
                        <a:spcAft>
                          <a:spcPts val="0"/>
                        </a:spcAft>
                      </a:pPr>
                      <a:r>
                        <a:rPr lang="es-MX" sz="1000" dirty="0">
                          <a:effectLst/>
                        </a:rPr>
                        <a:t>1,000/200= 5 pedidos al año</a:t>
                      </a:r>
                      <a:endParaRPr lang="es-MX" sz="1200" dirty="0">
                        <a:effectLst/>
                        <a:latin typeface="Arial"/>
                        <a:ea typeface="Times New Roman"/>
                        <a:cs typeface="Times New Roman"/>
                      </a:endParaRPr>
                    </a:p>
                  </a:txBody>
                  <a:tcPr marL="44450" marR="44450" marT="0" marB="0" anchor="b"/>
                </a:tc>
              </a:tr>
            </a:tbl>
          </a:graphicData>
        </a:graphic>
      </p:graphicFrame>
      <p:sp>
        <p:nvSpPr>
          <p:cNvPr id="30" name="29 CuadroTexto"/>
          <p:cNvSpPr txBox="1"/>
          <p:nvPr/>
        </p:nvSpPr>
        <p:spPr>
          <a:xfrm>
            <a:off x="5292080" y="4509120"/>
            <a:ext cx="3456384" cy="1169551"/>
          </a:xfrm>
          <a:prstGeom prst="rect">
            <a:avLst/>
          </a:prstGeom>
          <a:noFill/>
        </p:spPr>
        <p:txBody>
          <a:bodyPr wrap="square" rtlCol="0">
            <a:spAutoFit/>
          </a:bodyPr>
          <a:lstStyle/>
          <a:p>
            <a:r>
              <a:rPr lang="es-ES_tradnl" sz="1400" dirty="0"/>
              <a:t>Sharp, Inc. Tiene que formalizar pedidos de 200 agujas cada uno para optimizar sus costos de abastecimiento y mantenimiento, lo cual le representa hacer cinco pedidos al año</a:t>
            </a:r>
            <a:endParaRPr lang="es-MX" sz="1400" dirty="0"/>
          </a:p>
        </p:txBody>
      </p:sp>
    </p:spTree>
    <p:extLst>
      <p:ext uri="{BB962C8B-B14F-4D97-AF65-F5344CB8AC3E}">
        <p14:creationId xmlns:p14="http://schemas.microsoft.com/office/powerpoint/2010/main" val="42807261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texto"/>
          <p:cNvSpPr>
            <a:spLocks noGrp="1"/>
          </p:cNvSpPr>
          <p:nvPr>
            <p:ph type="body" idx="1"/>
          </p:nvPr>
        </p:nvSpPr>
        <p:spPr/>
        <p:txBody>
          <a:bodyPr/>
          <a:lstStyle/>
          <a:p>
            <a:pPr algn="ctr">
              <a:spcBef>
                <a:spcPct val="0"/>
              </a:spcBef>
            </a:pPr>
            <a:r>
              <a:rPr lang="es-ES_tradnl" sz="2000" dirty="0">
                <a:solidFill>
                  <a:schemeClr val="accent1"/>
                </a:solidFill>
                <a:latin typeface="+mj-lt"/>
                <a:ea typeface="+mj-ea"/>
                <a:cs typeface="+mj-cs"/>
              </a:rPr>
              <a:t>Ciclo de conversión en efectivo</a:t>
            </a:r>
            <a:endParaRPr lang="es-MX" sz="2000" dirty="0">
              <a:solidFill>
                <a:schemeClr val="accent1"/>
              </a:solidFill>
              <a:latin typeface="+mj-lt"/>
              <a:ea typeface="+mj-ea"/>
              <a:cs typeface="+mj-cs"/>
            </a:endParaRPr>
          </a:p>
          <a:p>
            <a:endParaRPr lang="es-MX" dirty="0"/>
          </a:p>
        </p:txBody>
      </p:sp>
      <p:sp>
        <p:nvSpPr>
          <p:cNvPr id="10" name="9 Rectángulo"/>
          <p:cNvSpPr/>
          <p:nvPr/>
        </p:nvSpPr>
        <p:spPr>
          <a:xfrm>
            <a:off x="611560" y="908720"/>
            <a:ext cx="7992888" cy="2031325"/>
          </a:xfrm>
          <a:prstGeom prst="rect">
            <a:avLst/>
          </a:prstGeom>
        </p:spPr>
        <p:txBody>
          <a:bodyPr wrap="square">
            <a:spAutoFit/>
          </a:bodyPr>
          <a:lstStyle/>
          <a:p>
            <a:r>
              <a:rPr lang="es-ES_tradnl" dirty="0"/>
              <a:t>La administración del capital de trabajo emplea una herramienta llamada ciclo de conversión del efectivo con el objetivo de centrar la atención en el tiempo que transcurre entre la fecha en la cual la compañía realiza los pagos, o invierte en la manufactura de inventario, y la fecha en la cual recibe los flujos de entradas de efectivo o realiza un rendimiento en efectivo a partir de su inversión en la producción. Esta herramienta emplea los siguientes términos:</a:t>
            </a:r>
          </a:p>
        </p:txBody>
      </p:sp>
      <p:sp>
        <p:nvSpPr>
          <p:cNvPr id="11" name="Rectangle 9"/>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pSp>
        <p:nvGrpSpPr>
          <p:cNvPr id="12" name="Group 2"/>
          <p:cNvGrpSpPr>
            <a:grpSpLocks noChangeAspect="1"/>
          </p:cNvGrpSpPr>
          <p:nvPr/>
        </p:nvGrpSpPr>
        <p:grpSpPr bwMode="auto">
          <a:xfrm>
            <a:off x="1485750" y="3199623"/>
            <a:ext cx="5372100" cy="1371600"/>
            <a:chOff x="2271" y="2276"/>
            <a:chExt cx="7200" cy="1851"/>
          </a:xfrm>
        </p:grpSpPr>
        <p:sp>
          <p:nvSpPr>
            <p:cNvPr id="13" name="AutoShape 8"/>
            <p:cNvSpPr>
              <a:spLocks noChangeAspect="1" noChangeArrowheads="1" noTextEdit="1"/>
            </p:cNvSpPr>
            <p:nvPr/>
          </p:nvSpPr>
          <p:spPr bwMode="auto">
            <a:xfrm>
              <a:off x="2271" y="2276"/>
              <a:ext cx="7200" cy="185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4" name="Oval 7"/>
            <p:cNvSpPr>
              <a:spLocks noChangeArrowheads="1"/>
            </p:cNvSpPr>
            <p:nvPr/>
          </p:nvSpPr>
          <p:spPr bwMode="auto">
            <a:xfrm>
              <a:off x="2424" y="2430"/>
              <a:ext cx="1685" cy="1279"/>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0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Periodo de conversión del inventario</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5" name="Oval 6"/>
            <p:cNvSpPr>
              <a:spLocks noChangeArrowheads="1"/>
            </p:cNvSpPr>
            <p:nvPr/>
          </p:nvSpPr>
          <p:spPr bwMode="auto">
            <a:xfrm>
              <a:off x="4109" y="2739"/>
              <a:ext cx="767" cy="1388"/>
            </a:xfrm>
            <a:prstGeom prst="ellipse">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36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6" name="Oval 5"/>
            <p:cNvSpPr>
              <a:spLocks noChangeArrowheads="1"/>
            </p:cNvSpPr>
            <p:nvPr/>
          </p:nvSpPr>
          <p:spPr bwMode="auto">
            <a:xfrm>
              <a:off x="4875" y="2430"/>
              <a:ext cx="1839" cy="1279"/>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0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Periodo de cobranza de las cuentas por cobrar</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7" name="Oval 4"/>
            <p:cNvSpPr>
              <a:spLocks noChangeArrowheads="1"/>
            </p:cNvSpPr>
            <p:nvPr/>
          </p:nvSpPr>
          <p:spPr bwMode="auto">
            <a:xfrm>
              <a:off x="6714" y="2585"/>
              <a:ext cx="766" cy="1388"/>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48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8" name="Oval 3"/>
            <p:cNvSpPr>
              <a:spLocks noChangeArrowheads="1"/>
            </p:cNvSpPr>
            <p:nvPr/>
          </p:nvSpPr>
          <p:spPr bwMode="auto">
            <a:xfrm>
              <a:off x="7326" y="2430"/>
              <a:ext cx="1839" cy="1279"/>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0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Periodo de diferimiento de las cuentas por pagar</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grpSp>
      <p:graphicFrame>
        <p:nvGraphicFramePr>
          <p:cNvPr id="19" name="18 Tabla"/>
          <p:cNvGraphicFramePr>
            <a:graphicFrameLocks noGrp="1"/>
          </p:cNvGraphicFramePr>
          <p:nvPr>
            <p:extLst/>
          </p:nvPr>
        </p:nvGraphicFramePr>
        <p:xfrm>
          <a:off x="1560004" y="4797152"/>
          <a:ext cx="6096000" cy="370840"/>
        </p:xfrm>
        <a:graphic>
          <a:graphicData uri="http://schemas.openxmlformats.org/drawingml/2006/table">
            <a:tbl>
              <a:tblPr firstRow="1" bandRow="1">
                <a:tableStyleId>{5C22544A-7EE6-4342-B048-85BDC9FD1C3A}</a:tableStyleId>
              </a:tblPr>
              <a:tblGrid>
                <a:gridCol w="1524000"/>
                <a:gridCol w="1524000"/>
                <a:gridCol w="1524000"/>
                <a:gridCol w="1524000"/>
              </a:tblGrid>
              <a:tr h="370840">
                <a:tc>
                  <a:txBody>
                    <a:bodyPr/>
                    <a:lstStyle/>
                    <a:p>
                      <a:r>
                        <a:rPr lang="es-MX" dirty="0" smtClean="0"/>
                        <a:t>79 días</a:t>
                      </a:r>
                      <a:endParaRPr lang="es-MX" dirty="0"/>
                    </a:p>
                  </a:txBody>
                  <a:tcPr/>
                </a:tc>
                <a:tc>
                  <a:txBody>
                    <a:bodyPr/>
                    <a:lstStyle/>
                    <a:p>
                      <a:r>
                        <a:rPr lang="es-MX" dirty="0" smtClean="0"/>
                        <a:t>43.2</a:t>
                      </a:r>
                      <a:endParaRPr lang="es-MX" dirty="0"/>
                    </a:p>
                  </a:txBody>
                  <a:tcPr/>
                </a:tc>
                <a:tc>
                  <a:txBody>
                    <a:bodyPr/>
                    <a:lstStyle/>
                    <a:p>
                      <a:r>
                        <a:rPr lang="es-MX" dirty="0" smtClean="0"/>
                        <a:t>8.8</a:t>
                      </a:r>
                      <a:endParaRPr lang="es-MX" dirty="0"/>
                    </a:p>
                  </a:txBody>
                  <a:tcPr/>
                </a:tc>
                <a:tc>
                  <a:txBody>
                    <a:bodyPr/>
                    <a:lstStyle/>
                    <a:p>
                      <a:r>
                        <a:rPr lang="es-MX" dirty="0" smtClean="0"/>
                        <a:t>= 113.4</a:t>
                      </a:r>
                      <a:endParaRPr lang="es-MX" dirty="0"/>
                    </a:p>
                  </a:txBody>
                  <a:tcPr/>
                </a:tc>
              </a:tr>
            </a:tbl>
          </a:graphicData>
        </a:graphic>
      </p:graphicFrame>
      <p:sp>
        <p:nvSpPr>
          <p:cNvPr id="20" name="19 CuadroTexto"/>
          <p:cNvSpPr txBox="1"/>
          <p:nvPr/>
        </p:nvSpPr>
        <p:spPr>
          <a:xfrm>
            <a:off x="755576" y="5373216"/>
            <a:ext cx="8064896" cy="1200329"/>
          </a:xfrm>
          <a:prstGeom prst="rect">
            <a:avLst/>
          </a:prstGeom>
          <a:noFill/>
        </p:spPr>
        <p:txBody>
          <a:bodyPr wrap="square" rtlCol="0">
            <a:spAutoFit/>
          </a:bodyPr>
          <a:lstStyle/>
          <a:p>
            <a:r>
              <a:rPr lang="es-MX" dirty="0" smtClean="0"/>
              <a:t>La empresa sabe que cuando empieza a procesar sus productos tendrá que financiar la manufactura y otros costos operativos durante un periodo de 113 días. El objetivo de la empresa está en reducir el ciclo sin afectar sus operaciones. A mayor ciclo mayor necesidad de financiamiento</a:t>
            </a:r>
            <a:endParaRPr lang="es-MX" dirty="0"/>
          </a:p>
        </p:txBody>
      </p:sp>
    </p:spTree>
    <p:extLst>
      <p:ext uri="{BB962C8B-B14F-4D97-AF65-F5344CB8AC3E}">
        <p14:creationId xmlns:p14="http://schemas.microsoft.com/office/powerpoint/2010/main" val="190422797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3 Título"/>
          <p:cNvSpPr>
            <a:spLocks noGrp="1"/>
          </p:cNvSpPr>
          <p:nvPr>
            <p:ph type="title"/>
          </p:nvPr>
        </p:nvSpPr>
        <p:spPr>
          <a:xfrm>
            <a:off x="323528" y="116632"/>
            <a:ext cx="7772400" cy="1362075"/>
          </a:xfrm>
        </p:spPr>
        <p:txBody>
          <a:bodyPr/>
          <a:lstStyle/>
          <a:p>
            <a:pPr algn="l" eaLnBrk="1" hangingPunct="1"/>
            <a:r>
              <a:rPr lang="es-MX" sz="3000" b="1" dirty="0" smtClean="0"/>
              <a:t>Unidad </a:t>
            </a:r>
            <a:r>
              <a:rPr lang="es-MX" sz="3000" b="1" dirty="0" smtClean="0"/>
              <a:t>V</a:t>
            </a:r>
            <a:r>
              <a:rPr lang="es-MX" sz="3000" b="1" dirty="0" smtClean="0"/>
              <a:t>.</a:t>
            </a:r>
            <a:br>
              <a:rPr lang="es-MX" sz="3000" b="1" dirty="0" smtClean="0"/>
            </a:br>
            <a:r>
              <a:rPr lang="es-MX" sz="3000" b="1" dirty="0" smtClean="0"/>
              <a:t> Decisiones de inversión</a:t>
            </a:r>
            <a:endParaRPr lang="es-MX" sz="3000" dirty="0" smtClean="0"/>
          </a:p>
        </p:txBody>
      </p:sp>
      <p:sp>
        <p:nvSpPr>
          <p:cNvPr id="7" name="3 Marcador de contenido"/>
          <p:cNvSpPr>
            <a:spLocks noGrp="1"/>
          </p:cNvSpPr>
          <p:nvPr>
            <p:ph type="body" idx="1"/>
          </p:nvPr>
        </p:nvSpPr>
        <p:spPr/>
        <p:txBody>
          <a:bodyPr/>
          <a:lstStyle/>
          <a:p>
            <a:pPr eaLnBrk="1" hangingPunct="1">
              <a:defRPr/>
            </a:pPr>
            <a:endParaRPr lang="es-MX" dirty="0" smtClean="0">
              <a:latin typeface="+mn-lt"/>
            </a:endParaRPr>
          </a:p>
          <a:p>
            <a:pPr eaLnBrk="1" hangingPunct="1">
              <a:defRPr/>
            </a:pPr>
            <a:endParaRPr lang="es-MX" dirty="0">
              <a:latin typeface="+mn-lt"/>
            </a:endParaRPr>
          </a:p>
        </p:txBody>
      </p:sp>
      <p:pic>
        <p:nvPicPr>
          <p:cNvPr id="3" name="Imagen 2"/>
          <p:cNvPicPr>
            <a:picLocks noChangeAspect="1"/>
          </p:cNvPicPr>
          <p:nvPr/>
        </p:nvPicPr>
        <p:blipFill>
          <a:blip r:embed="rId2"/>
          <a:stretch>
            <a:fillRect/>
          </a:stretch>
        </p:blipFill>
        <p:spPr>
          <a:xfrm>
            <a:off x="1979712" y="2492896"/>
            <a:ext cx="5025241" cy="3447121"/>
          </a:xfrm>
          <a:prstGeom prst="rect">
            <a:avLst/>
          </a:prstGeom>
        </p:spPr>
      </p:pic>
    </p:spTree>
    <p:extLst>
      <p:ext uri="{BB962C8B-B14F-4D97-AF65-F5344CB8AC3E}">
        <p14:creationId xmlns:p14="http://schemas.microsoft.com/office/powerpoint/2010/main" val="8013866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611560" y="603373"/>
            <a:ext cx="7200800" cy="477054"/>
          </a:xfrm>
          <a:prstGeom prst="rect">
            <a:avLst/>
          </a:prstGeom>
        </p:spPr>
        <p:txBody>
          <a:bodyPr wrap="square">
            <a:spAutoFit/>
          </a:bodyPr>
          <a:lstStyle/>
          <a:p>
            <a:r>
              <a:rPr lang="es-MX" sz="2500" b="1" dirty="0">
                <a:solidFill>
                  <a:schemeClr val="accent1"/>
                </a:solidFill>
                <a:latin typeface="+mj-lt"/>
                <a:ea typeface="+mj-ea"/>
                <a:cs typeface="+mj-cs"/>
              </a:rPr>
              <a:t>Flujos de fondos asociados a las inversiones</a:t>
            </a:r>
          </a:p>
        </p:txBody>
      </p:sp>
      <p:sp>
        <p:nvSpPr>
          <p:cNvPr id="4" name="Rectángulo 3"/>
          <p:cNvSpPr/>
          <p:nvPr/>
        </p:nvSpPr>
        <p:spPr>
          <a:xfrm>
            <a:off x="755576" y="1857311"/>
            <a:ext cx="3240360" cy="12003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marL="285750" indent="-285750">
              <a:buFont typeface="Arial" panose="020B0604020202020204" pitchFamily="34" charset="0"/>
              <a:buChar char="•"/>
            </a:pPr>
            <a:r>
              <a:rPr lang="es-MX" dirty="0"/>
              <a:t>Involucra una serie de gastos</a:t>
            </a:r>
          </a:p>
          <a:p>
            <a:pPr marL="285750" indent="-285750">
              <a:buFont typeface="Arial" panose="020B0604020202020204" pitchFamily="34" charset="0"/>
              <a:buChar char="•"/>
            </a:pPr>
            <a:r>
              <a:rPr lang="es-MX" dirty="0"/>
              <a:t>Produce ciertos costos</a:t>
            </a:r>
          </a:p>
          <a:p>
            <a:pPr marL="285750" indent="-285750">
              <a:buFont typeface="Arial" panose="020B0604020202020204" pitchFamily="34" charset="0"/>
              <a:buChar char="•"/>
            </a:pPr>
            <a:r>
              <a:rPr lang="es-MX" dirty="0"/>
              <a:t>Obtener un beneficio</a:t>
            </a:r>
          </a:p>
        </p:txBody>
      </p:sp>
      <p:sp>
        <p:nvSpPr>
          <p:cNvPr id="5" name="Rectángulo 4"/>
          <p:cNvSpPr/>
          <p:nvPr/>
        </p:nvSpPr>
        <p:spPr>
          <a:xfrm>
            <a:off x="5112755" y="2086981"/>
            <a:ext cx="2411573" cy="369332"/>
          </a:xfrm>
          <a:prstGeom prst="rect">
            <a:avLst/>
          </a:prstGeom>
        </p:spPr>
        <p:style>
          <a:lnRef idx="1">
            <a:schemeClr val="accent1"/>
          </a:lnRef>
          <a:fillRef idx="3">
            <a:schemeClr val="accent1"/>
          </a:fillRef>
          <a:effectRef idx="2">
            <a:schemeClr val="accent1"/>
          </a:effectRef>
          <a:fontRef idx="minor">
            <a:schemeClr val="lt1"/>
          </a:fontRef>
        </p:style>
        <p:txBody>
          <a:bodyPr wrap="square">
            <a:spAutoFit/>
          </a:bodyPr>
          <a:lstStyle/>
          <a:p>
            <a:r>
              <a:rPr lang="es-MX" dirty="0" smtClean="0"/>
              <a:t>Flujo de fondos</a:t>
            </a:r>
            <a:endParaRPr lang="es-MX" dirty="0"/>
          </a:p>
        </p:txBody>
      </p:sp>
      <p:sp>
        <p:nvSpPr>
          <p:cNvPr id="6" name="Flecha a la derecha con muesca 5"/>
          <p:cNvSpPr/>
          <p:nvPr/>
        </p:nvSpPr>
        <p:spPr>
          <a:xfrm>
            <a:off x="4217165" y="2162330"/>
            <a:ext cx="720080" cy="330423"/>
          </a:xfrm>
          <a:prstGeom prst="notch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
        <p:nvSpPr>
          <p:cNvPr id="7" name="Rectángulo 6"/>
          <p:cNvSpPr/>
          <p:nvPr/>
        </p:nvSpPr>
        <p:spPr>
          <a:xfrm>
            <a:off x="4577205" y="4293096"/>
            <a:ext cx="3592593" cy="1754326"/>
          </a:xfrm>
          <a:prstGeom prst="rect">
            <a:avLst/>
          </a:prstGeom>
          <a:ln/>
        </p:spPr>
        <p:style>
          <a:lnRef idx="1">
            <a:schemeClr val="accent1"/>
          </a:lnRef>
          <a:fillRef idx="3">
            <a:schemeClr val="accent1"/>
          </a:fillRef>
          <a:effectRef idx="2">
            <a:schemeClr val="accent1"/>
          </a:effectRef>
          <a:fontRef idx="minor">
            <a:schemeClr val="lt1"/>
          </a:fontRef>
        </p:style>
        <p:txBody>
          <a:bodyPr wrap="square">
            <a:spAutoFit/>
          </a:bodyPr>
          <a:lstStyle/>
          <a:p>
            <a:r>
              <a:rPr lang="es-MX" dirty="0" smtClean="0"/>
              <a:t>Monto de la inversión inicial</a:t>
            </a:r>
            <a:endParaRPr lang="es-MX" b="1" dirty="0" smtClean="0"/>
          </a:p>
          <a:p>
            <a:r>
              <a:rPr lang="es-MX" dirty="0" smtClean="0"/>
              <a:t>Inversiones adicionales</a:t>
            </a:r>
          </a:p>
          <a:p>
            <a:r>
              <a:rPr lang="es-MX" dirty="0" smtClean="0"/>
              <a:t>Vida del proyecto</a:t>
            </a:r>
          </a:p>
          <a:p>
            <a:r>
              <a:rPr lang="es-MX" dirty="0" smtClean="0"/>
              <a:t>Tiempo </a:t>
            </a:r>
            <a:r>
              <a:rPr lang="es-MX" dirty="0"/>
              <a:t>extra para la </a:t>
            </a:r>
            <a:r>
              <a:rPr lang="es-MX" dirty="0" smtClean="0"/>
              <a:t>inversión</a:t>
            </a:r>
          </a:p>
          <a:p>
            <a:r>
              <a:rPr lang="es-MX" dirty="0" smtClean="0"/>
              <a:t>Monto y tiempo de rendimientos</a:t>
            </a:r>
          </a:p>
          <a:p>
            <a:endParaRPr lang="es-MX" dirty="0"/>
          </a:p>
        </p:txBody>
      </p:sp>
      <p:sp>
        <p:nvSpPr>
          <p:cNvPr id="8" name="Rectángulo 7"/>
          <p:cNvSpPr/>
          <p:nvPr/>
        </p:nvSpPr>
        <p:spPr>
          <a:xfrm>
            <a:off x="5519261" y="4409559"/>
            <a:ext cx="312906" cy="369332"/>
          </a:xfrm>
          <a:prstGeom prst="rect">
            <a:avLst/>
          </a:prstGeom>
        </p:spPr>
        <p:txBody>
          <a:bodyPr wrap="none">
            <a:spAutoFit/>
          </a:bodyPr>
          <a:lstStyle/>
          <a:p>
            <a:r>
              <a:rPr lang="es-MX" dirty="0" smtClean="0"/>
              <a:t>. </a:t>
            </a:r>
            <a:endParaRPr lang="es-MX" dirty="0"/>
          </a:p>
        </p:txBody>
      </p:sp>
      <p:sp>
        <p:nvSpPr>
          <p:cNvPr id="9" name="Flecha abajo 8"/>
          <p:cNvSpPr/>
          <p:nvPr/>
        </p:nvSpPr>
        <p:spPr>
          <a:xfrm>
            <a:off x="6156176" y="3140968"/>
            <a:ext cx="360040" cy="936104"/>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2525319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08945" y="260648"/>
            <a:ext cx="6805263" cy="792088"/>
          </a:xfrm>
        </p:spPr>
        <p:txBody>
          <a:bodyPr/>
          <a:lstStyle/>
          <a:p>
            <a:r>
              <a:rPr lang="es-MX" sz="2000" b="1" dirty="0" smtClean="0"/>
              <a:t>Riesgo del negocio</a:t>
            </a:r>
            <a:br>
              <a:rPr lang="es-MX" sz="2000" b="1" dirty="0" smtClean="0"/>
            </a:br>
            <a:endParaRPr lang="es-MX" sz="2000" b="1" dirty="0"/>
          </a:p>
        </p:txBody>
      </p:sp>
      <p:pic>
        <p:nvPicPr>
          <p:cNvPr id="7" name="Imagen 6"/>
          <p:cNvPicPr>
            <a:picLocks noChangeAspect="1"/>
          </p:cNvPicPr>
          <p:nvPr/>
        </p:nvPicPr>
        <p:blipFill>
          <a:blip r:embed="rId2"/>
          <a:stretch>
            <a:fillRect/>
          </a:stretch>
        </p:blipFill>
        <p:spPr>
          <a:xfrm>
            <a:off x="467544" y="1412776"/>
            <a:ext cx="8208912" cy="4369638"/>
          </a:xfrm>
          <a:prstGeom prst="rect">
            <a:avLst/>
          </a:prstGeom>
        </p:spPr>
      </p:pic>
    </p:spTree>
    <p:extLst>
      <p:ext uri="{BB962C8B-B14F-4D97-AF65-F5344CB8AC3E}">
        <p14:creationId xmlns:p14="http://schemas.microsoft.com/office/powerpoint/2010/main" val="39546012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467544" y="1556792"/>
            <a:ext cx="8352928" cy="4680520"/>
          </a:xfrm>
          <a:prstGeom prst="rect">
            <a:avLst/>
          </a:prstGeom>
        </p:spPr>
      </p:pic>
      <p:sp>
        <p:nvSpPr>
          <p:cNvPr id="3" name="1 Título"/>
          <p:cNvSpPr txBox="1">
            <a:spLocks/>
          </p:cNvSpPr>
          <p:nvPr/>
        </p:nvSpPr>
        <p:spPr>
          <a:xfrm>
            <a:off x="908945" y="260648"/>
            <a:ext cx="6805263" cy="576064"/>
          </a:xfrm>
          <a:prstGeom prst="rect">
            <a:avLst/>
          </a:prstGeom>
        </p:spPr>
        <p:txBody>
          <a:bodyPr/>
          <a:lstStyle>
            <a:lvl1pPr algn="ctr" defTabSz="914400" rtl="0" eaLnBrk="1" latinLnBrk="0" hangingPunct="1">
              <a:spcBef>
                <a:spcPct val="0"/>
              </a:spcBef>
              <a:buNone/>
              <a:defRPr sz="4600" kern="1200">
                <a:solidFill>
                  <a:schemeClr val="accent1"/>
                </a:solidFill>
                <a:latin typeface="+mj-lt"/>
                <a:ea typeface="+mj-ea"/>
                <a:cs typeface="+mj-cs"/>
              </a:defRPr>
            </a:lvl1pPr>
          </a:lstStyle>
          <a:p>
            <a:pPr fontAlgn="auto">
              <a:spcAft>
                <a:spcPts val="0"/>
              </a:spcAft>
            </a:pPr>
            <a:r>
              <a:rPr lang="es-MX" sz="2000" b="1" dirty="0" smtClean="0"/>
              <a:t>Riesgo financiero</a:t>
            </a:r>
            <a:br>
              <a:rPr lang="es-MX" sz="2000" b="1" dirty="0" smtClean="0"/>
            </a:br>
            <a:endParaRPr lang="es-MX" sz="2000" b="1" dirty="0"/>
          </a:p>
        </p:txBody>
      </p:sp>
    </p:spTree>
    <p:extLst>
      <p:ext uri="{BB962C8B-B14F-4D97-AF65-F5344CB8AC3E}">
        <p14:creationId xmlns:p14="http://schemas.microsoft.com/office/powerpoint/2010/main" val="17274591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467544" y="404664"/>
            <a:ext cx="8568952" cy="6463308"/>
          </a:xfrm>
          <a:prstGeom prst="rect">
            <a:avLst/>
          </a:prstGeom>
          <a:noFill/>
        </p:spPr>
        <p:txBody>
          <a:bodyPr wrap="square" rtlCol="0">
            <a:spAutoFit/>
          </a:bodyPr>
          <a:lstStyle/>
          <a:p>
            <a:pPr algn="ctr"/>
            <a:r>
              <a:rPr lang="es-MX" sz="2400" b="1" dirty="0" smtClean="0">
                <a:solidFill>
                  <a:schemeClr val="accent5">
                    <a:lumMod val="50000"/>
                  </a:schemeClr>
                </a:solidFill>
                <a:latin typeface="Arial" panose="020B0604020202020204" pitchFamily="34" charset="0"/>
                <a:cs typeface="Arial" panose="020B0604020202020204" pitchFamily="34" charset="0"/>
              </a:rPr>
              <a:t>Presentación</a:t>
            </a:r>
          </a:p>
          <a:p>
            <a:pPr algn="just"/>
            <a:r>
              <a:rPr lang="es-MX" sz="1500" dirty="0" smtClean="0">
                <a:latin typeface="Arial" panose="020B0604020202020204" pitchFamily="34" charset="0"/>
                <a:ea typeface="Times New Roman" panose="02020603050405020304" pitchFamily="18" charset="0"/>
                <a:cs typeface="Arial" panose="020B0604020202020204" pitchFamily="34" charset="0"/>
              </a:rPr>
              <a:t>Economía </a:t>
            </a:r>
            <a:r>
              <a:rPr lang="es-MX" sz="1500" dirty="0">
                <a:latin typeface="Arial" panose="020B0604020202020204" pitchFamily="34" charset="0"/>
                <a:ea typeface="Times New Roman" panose="02020603050405020304" pitchFamily="18" charset="0"/>
                <a:cs typeface="Arial" panose="020B0604020202020204" pitchFamily="34" charset="0"/>
              </a:rPr>
              <a:t>del conocimiento, época en que las empresas viven cambios relativos a flujos de información y aplicación del conocimiento incentivados a la generación de innovaciones para alcanzar y/o sostener su ventaja competitiva. Todas las empresas, independientemente del tamaño o sector al que pertenezcan</a:t>
            </a:r>
            <a:r>
              <a:rPr lang="es-ES_tradnl" sz="1500" dirty="0">
                <a:latin typeface="Arial" panose="020B0604020202020204" pitchFamily="34" charset="0"/>
                <a:ea typeface="Times New Roman" panose="02020603050405020304" pitchFamily="18" charset="0"/>
                <a:cs typeface="Arial" panose="020B0604020202020204" pitchFamily="34" charset="0"/>
              </a:rPr>
              <a:t> deben asumir su responsabilidad de generar recursos, fuentes de empleo, innovaciones, mejoras en la calidad de los productos y servicios, responsabilidad social, etc., así como enfocarse al diseño de estrategias para lograr nuevas inversiones, obtener tecnología de punta, recursos financieros adicionales y desde luego un capital humano, con talento, con conocimientos, dinámico, dispuesto a la apertura y capaz de enfrentar retos.</a:t>
            </a:r>
          </a:p>
          <a:p>
            <a:pPr algn="just"/>
            <a:endParaRPr lang="es-ES_tradnl" sz="1500" dirty="0">
              <a:latin typeface="Arial" panose="020B0604020202020204" pitchFamily="34" charset="0"/>
              <a:ea typeface="Times New Roman" panose="02020603050405020304" pitchFamily="18" charset="0"/>
              <a:cs typeface="Arial" panose="020B0604020202020204" pitchFamily="34" charset="0"/>
            </a:endParaRPr>
          </a:p>
          <a:p>
            <a:pPr algn="just"/>
            <a:r>
              <a:rPr lang="es-ES_tradnl" sz="1500" dirty="0" smtClean="0">
                <a:latin typeface="Arial" panose="020B0604020202020204" pitchFamily="34" charset="0"/>
                <a:ea typeface="Times New Roman" panose="02020603050405020304" pitchFamily="18" charset="0"/>
                <a:cs typeface="Arial" panose="020B0604020202020204" pitchFamily="34" charset="0"/>
              </a:rPr>
              <a:t>Para </a:t>
            </a:r>
            <a:r>
              <a:rPr lang="es-ES_tradnl" sz="1500" dirty="0">
                <a:latin typeface="Arial" panose="020B0604020202020204" pitchFamily="34" charset="0"/>
                <a:ea typeface="Times New Roman" panose="02020603050405020304" pitchFamily="18" charset="0"/>
                <a:cs typeface="Arial" panose="020B0604020202020204" pitchFamily="34" charset="0"/>
              </a:rPr>
              <a:t>ello, una forma de contribuir, es el objetivo que la unidad de aprendizaje “Administración financiera establece: </a:t>
            </a:r>
            <a:r>
              <a:rPr lang="es-ES_tradnl" sz="1500" dirty="0" smtClean="0">
                <a:latin typeface="Arial" panose="020B0604020202020204" pitchFamily="34" charset="0"/>
                <a:ea typeface="Times New Roman" panose="02020603050405020304" pitchFamily="18" charset="0"/>
                <a:cs typeface="Arial" panose="020B0604020202020204" pitchFamily="34" charset="0"/>
              </a:rPr>
              <a:t>“</a:t>
            </a:r>
            <a:r>
              <a:rPr lang="es-MX" sz="1500" dirty="0"/>
              <a:t>A</a:t>
            </a:r>
            <a:r>
              <a:rPr lang="es-MX" sz="1500" dirty="0" smtClean="0"/>
              <a:t>plicar </a:t>
            </a:r>
            <a:r>
              <a:rPr lang="es-MX" sz="1500" dirty="0"/>
              <a:t>las herramientas para el análisis financiero en el pasado de una firma y pronosticar su situación financiera con el objeto de facilitar la toma de decisiones. La elaboración de un </a:t>
            </a:r>
            <a:r>
              <a:rPr lang="es-ES_tradnl" sz="1500" dirty="0">
                <a:latin typeface="Arial" panose="020B0604020202020204" pitchFamily="34" charset="0"/>
                <a:ea typeface="Times New Roman" panose="02020603050405020304" pitchFamily="18" charset="0"/>
                <a:cs typeface="Arial" panose="020B0604020202020204" pitchFamily="34" charset="0"/>
              </a:rPr>
              <a:t>diagnóstico financiero que </a:t>
            </a:r>
            <a:r>
              <a:rPr lang="es-ES_tradnl" sz="1500" dirty="0" smtClean="0">
                <a:latin typeface="Arial" panose="020B0604020202020204" pitchFamily="34" charset="0"/>
                <a:ea typeface="Times New Roman" panose="02020603050405020304" pitchFamily="18" charset="0"/>
                <a:cs typeface="Arial" panose="020B0604020202020204" pitchFamily="34" charset="0"/>
              </a:rPr>
              <a:t>permita </a:t>
            </a:r>
            <a:r>
              <a:rPr lang="es-ES_tradnl" sz="1500" dirty="0">
                <a:latin typeface="Arial" panose="020B0604020202020204" pitchFamily="34" charset="0"/>
                <a:ea typeface="Times New Roman" panose="02020603050405020304" pitchFamily="18" charset="0"/>
                <a:cs typeface="Arial" panose="020B0604020202020204" pitchFamily="34" charset="0"/>
              </a:rPr>
              <a:t>evaluar y conocer con profundidad la situación que guarda una empresa, detectando los factores que generan desviaciones a las metas planteadas en el proceso de planeación, proponiendo las medidas pertinentes para alcanzar los objetivos de rentabilidad y riesgo, a través de una adecuada administración de las inversiones y del capital de trabajo como medio para optimizar </a:t>
            </a:r>
            <a:r>
              <a:rPr lang="es-ES_tradnl" sz="1500" dirty="0" smtClean="0">
                <a:latin typeface="Arial" panose="020B0604020202020204" pitchFamily="34" charset="0"/>
                <a:ea typeface="Times New Roman" panose="02020603050405020304" pitchFamily="18" charset="0"/>
                <a:cs typeface="Arial" panose="020B0604020202020204" pitchFamily="34" charset="0"/>
              </a:rPr>
              <a:t>recursos”.</a:t>
            </a:r>
            <a:endParaRPr lang="es-MX" sz="1500" dirty="0">
              <a:latin typeface="Arial" panose="020B0604020202020204" pitchFamily="34" charset="0"/>
              <a:ea typeface="Times New Roman" panose="02020603050405020304" pitchFamily="18" charset="0"/>
              <a:cs typeface="Times New Roman" panose="02020603050405020304" pitchFamily="18" charset="0"/>
            </a:endParaRPr>
          </a:p>
          <a:p>
            <a:pPr algn="just"/>
            <a:endParaRPr lang="es-MX" sz="1500" dirty="0"/>
          </a:p>
          <a:p>
            <a:pPr algn="just"/>
            <a:r>
              <a:rPr lang="es-MX" sz="1500" dirty="0"/>
              <a:t>En este tenor, el presente material es un </a:t>
            </a:r>
            <a:r>
              <a:rPr lang="es-ES_tradnl" sz="1500" dirty="0">
                <a:latin typeface="Arial" panose="020B0604020202020204" pitchFamily="34" charset="0"/>
                <a:ea typeface="Times New Roman" panose="02020603050405020304" pitchFamily="18" charset="0"/>
                <a:cs typeface="Arial" panose="020B0604020202020204" pitchFamily="34" charset="0"/>
              </a:rPr>
              <a:t>apoyo al proceso enseñanza-aprendizaje; se realizó a través de una investigación documental cuyo contenido puede ser enriquecido con las referencias presentadas al final del documento; se incorpora la experiencia docente y profesional en el área financiera de la autora, sin embargo, es importante señalar que el contenido tiene carácter enunciativo, deberá ser complementado con explicación en clase e invitaciones a debate por parte del profesor</a:t>
            </a:r>
            <a:r>
              <a:rPr lang="es-ES_tradnl" sz="1500" dirty="0" smtClean="0">
                <a:latin typeface="Arial" panose="020B0604020202020204" pitchFamily="34" charset="0"/>
                <a:ea typeface="Times New Roman" panose="02020603050405020304" pitchFamily="18" charset="0"/>
                <a:cs typeface="Arial" panose="020B0604020202020204" pitchFamily="34" charset="0"/>
              </a:rPr>
              <a:t>, </a:t>
            </a:r>
            <a:r>
              <a:rPr lang="es-ES_tradnl" sz="1500" dirty="0">
                <a:latin typeface="Arial" panose="020B0604020202020204" pitchFamily="34" charset="0"/>
                <a:ea typeface="Times New Roman" panose="02020603050405020304" pitchFamily="18" charset="0"/>
                <a:cs typeface="Arial" panose="020B0604020202020204" pitchFamily="34" charset="0"/>
              </a:rPr>
              <a:t>investigación y resolución de casos por parte del alumno, etc., así mismo, deberá complementarse con lecturas extra clase.</a:t>
            </a:r>
          </a:p>
          <a:p>
            <a:pPr algn="just"/>
            <a:r>
              <a:rPr lang="es-ES_tradnl" sz="1500" dirty="0">
                <a:latin typeface="Arial" panose="020B0604020202020204" pitchFamily="34" charset="0"/>
                <a:ea typeface="Times New Roman" panose="02020603050405020304" pitchFamily="18" charset="0"/>
                <a:cs typeface="Arial" panose="020B0604020202020204" pitchFamily="34" charset="0"/>
              </a:rPr>
              <a:t> </a:t>
            </a:r>
          </a:p>
        </p:txBody>
      </p:sp>
    </p:spTree>
    <p:extLst>
      <p:ext uri="{BB962C8B-B14F-4D97-AF65-F5344CB8AC3E}">
        <p14:creationId xmlns:p14="http://schemas.microsoft.com/office/powerpoint/2010/main" val="34015164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3050"/>
            <a:ext cx="7772400" cy="563662"/>
          </a:xfrm>
        </p:spPr>
        <p:txBody>
          <a:bodyPr/>
          <a:lstStyle/>
          <a:p>
            <a:r>
              <a:rPr lang="es-MX" sz="3200" b="1" dirty="0" smtClean="0"/>
              <a:t>Fondos adicionales necesarios</a:t>
            </a:r>
            <a:endParaRPr lang="es-MX" sz="3200" b="1" dirty="0"/>
          </a:p>
        </p:txBody>
      </p:sp>
      <p:graphicFrame>
        <p:nvGraphicFramePr>
          <p:cNvPr id="5" name="4 Marcador de contenido"/>
          <p:cNvGraphicFramePr>
            <a:graphicFrameLocks noGrp="1"/>
          </p:cNvGraphicFramePr>
          <p:nvPr>
            <p:ph sz="quarter" idx="1"/>
            <p:extLst/>
          </p:nvPr>
        </p:nvGraphicFramePr>
        <p:xfrm>
          <a:off x="857224" y="1600200"/>
          <a:ext cx="7829576"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3186" name="Picture 2" descr="C:\Archivos de programa\Microsoft Office\MEDIA\CAGCAT10\j0292020.wmf"/>
          <p:cNvPicPr>
            <a:picLocks noChangeAspect="1" noChangeArrowheads="1"/>
          </p:cNvPicPr>
          <p:nvPr/>
        </p:nvPicPr>
        <p:blipFill>
          <a:blip r:embed="rId7" cstate="print"/>
          <a:srcRect/>
          <a:stretch>
            <a:fillRect/>
          </a:stretch>
        </p:blipFill>
        <p:spPr bwMode="auto">
          <a:xfrm>
            <a:off x="1187624" y="2060848"/>
            <a:ext cx="1357322" cy="1143008"/>
          </a:xfrm>
          <a:prstGeom prst="rect">
            <a:avLst/>
          </a:prstGeom>
          <a:noFill/>
        </p:spPr>
      </p:pic>
    </p:spTree>
    <p:extLst>
      <p:ext uri="{BB962C8B-B14F-4D97-AF65-F5344CB8AC3E}">
        <p14:creationId xmlns:p14="http://schemas.microsoft.com/office/powerpoint/2010/main" val="20765840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2479" y="245765"/>
            <a:ext cx="7639001" cy="662955"/>
          </a:xfrm>
        </p:spPr>
        <p:txBody>
          <a:bodyPr/>
          <a:lstStyle/>
          <a:p>
            <a:r>
              <a:rPr lang="es-MX" sz="2000" b="1" dirty="0" smtClean="0"/>
              <a:t>Estructura financiera del capital</a:t>
            </a:r>
            <a:endParaRPr lang="es-MX" sz="2000" b="1" dirty="0"/>
          </a:p>
        </p:txBody>
      </p:sp>
      <p:sp>
        <p:nvSpPr>
          <p:cNvPr id="8" name="7 CuadroTexto"/>
          <p:cNvSpPr txBox="1"/>
          <p:nvPr/>
        </p:nvSpPr>
        <p:spPr>
          <a:xfrm>
            <a:off x="323528" y="2852936"/>
            <a:ext cx="3384376" cy="400110"/>
          </a:xfrm>
          <a:prstGeom prst="rect">
            <a:avLst/>
          </a:prstGeom>
          <a:noFill/>
        </p:spPr>
        <p:txBody>
          <a:bodyPr wrap="square" rtlCol="0">
            <a:spAutoFit/>
          </a:bodyPr>
          <a:lstStyle/>
          <a:p>
            <a:r>
              <a:rPr lang="es-MX" sz="2000" dirty="0" err="1" smtClean="0">
                <a:solidFill>
                  <a:srgbClr val="C00000"/>
                </a:solidFill>
              </a:rPr>
              <a:t>Intercompensación</a:t>
            </a:r>
            <a:endParaRPr lang="es-MX" sz="2000" dirty="0">
              <a:solidFill>
                <a:srgbClr val="C00000"/>
              </a:solidFill>
            </a:endParaRPr>
          </a:p>
        </p:txBody>
      </p:sp>
      <p:sp>
        <p:nvSpPr>
          <p:cNvPr id="9" name="8 Elipse"/>
          <p:cNvSpPr/>
          <p:nvPr/>
        </p:nvSpPr>
        <p:spPr>
          <a:xfrm>
            <a:off x="1403648" y="1700808"/>
            <a:ext cx="2592288"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9 CuadroTexto"/>
          <p:cNvSpPr txBox="1"/>
          <p:nvPr/>
        </p:nvSpPr>
        <p:spPr>
          <a:xfrm>
            <a:off x="1763688" y="1988840"/>
            <a:ext cx="2160240" cy="461665"/>
          </a:xfrm>
          <a:prstGeom prst="rect">
            <a:avLst/>
          </a:prstGeom>
          <a:noFill/>
        </p:spPr>
        <p:txBody>
          <a:bodyPr wrap="square" rtlCol="0">
            <a:spAutoFit/>
          </a:bodyPr>
          <a:lstStyle/>
          <a:p>
            <a:r>
              <a:rPr lang="es-MX" sz="2400" b="1" dirty="0" smtClean="0"/>
              <a:t>Rendimiento</a:t>
            </a:r>
            <a:endParaRPr lang="es-MX" sz="2400" b="1" dirty="0"/>
          </a:p>
        </p:txBody>
      </p:sp>
      <p:sp>
        <p:nvSpPr>
          <p:cNvPr id="12" name="11 Elipse"/>
          <p:cNvSpPr/>
          <p:nvPr/>
        </p:nvSpPr>
        <p:spPr>
          <a:xfrm>
            <a:off x="1403648" y="3284984"/>
            <a:ext cx="2592288" cy="86409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CuadroTexto"/>
          <p:cNvSpPr txBox="1"/>
          <p:nvPr/>
        </p:nvSpPr>
        <p:spPr>
          <a:xfrm>
            <a:off x="1835696" y="3501008"/>
            <a:ext cx="1728192" cy="461665"/>
          </a:xfrm>
          <a:prstGeom prst="rect">
            <a:avLst/>
          </a:prstGeom>
          <a:noFill/>
        </p:spPr>
        <p:txBody>
          <a:bodyPr wrap="square" rtlCol="0">
            <a:spAutoFit/>
          </a:bodyPr>
          <a:lstStyle/>
          <a:p>
            <a:r>
              <a:rPr lang="es-MX" sz="2400" b="1" dirty="0" smtClean="0"/>
              <a:t>Riesgo</a:t>
            </a:r>
            <a:endParaRPr lang="es-MX" sz="2400" b="1" dirty="0"/>
          </a:p>
        </p:txBody>
      </p:sp>
      <p:sp>
        <p:nvSpPr>
          <p:cNvPr id="14" name="13 Flecha arriba y abajo"/>
          <p:cNvSpPr/>
          <p:nvPr/>
        </p:nvSpPr>
        <p:spPr>
          <a:xfrm>
            <a:off x="2627784" y="2636912"/>
            <a:ext cx="216024" cy="576064"/>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14 Llamada de flecha hacia abajo"/>
          <p:cNvSpPr/>
          <p:nvPr/>
        </p:nvSpPr>
        <p:spPr>
          <a:xfrm rot="5400000">
            <a:off x="4986046" y="1898830"/>
            <a:ext cx="2484276" cy="2880320"/>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15 CuadroTexto"/>
          <p:cNvSpPr txBox="1"/>
          <p:nvPr/>
        </p:nvSpPr>
        <p:spPr>
          <a:xfrm>
            <a:off x="5724128" y="2924944"/>
            <a:ext cx="1728192" cy="1200329"/>
          </a:xfrm>
          <a:prstGeom prst="rect">
            <a:avLst/>
          </a:prstGeom>
          <a:noFill/>
        </p:spPr>
        <p:txBody>
          <a:bodyPr wrap="square" rtlCol="0">
            <a:spAutoFit/>
          </a:bodyPr>
          <a:lstStyle/>
          <a:p>
            <a:r>
              <a:rPr lang="es-MX" sz="2400" b="1" dirty="0" smtClean="0"/>
              <a:t>Política de estructura de capital</a:t>
            </a:r>
            <a:endParaRPr lang="es-MX" sz="2400" b="1" dirty="0"/>
          </a:p>
        </p:txBody>
      </p:sp>
      <p:sp>
        <p:nvSpPr>
          <p:cNvPr id="17" name="16 CuadroTexto"/>
          <p:cNvSpPr txBox="1"/>
          <p:nvPr/>
        </p:nvSpPr>
        <p:spPr>
          <a:xfrm>
            <a:off x="971600" y="4941168"/>
            <a:ext cx="6840760" cy="1200329"/>
          </a:xfrm>
          <a:prstGeom prst="rect">
            <a:avLst/>
          </a:prstGeom>
          <a:noFill/>
        </p:spPr>
        <p:txBody>
          <a:bodyPr wrap="square" rtlCol="0">
            <a:spAutoFit/>
          </a:bodyPr>
          <a:lstStyle/>
          <a:p>
            <a:r>
              <a:rPr lang="es-MX" b="1" dirty="0" smtClean="0">
                <a:solidFill>
                  <a:srgbClr val="C00000"/>
                </a:solidFill>
              </a:rPr>
              <a:t>El empleo de más deuda aumenta el nivel de riesgo de la corriente de las utilidades de la empresa; pero una mayor proporción de deudas, generalmente genera una tasa de rendimiento esperada más alta</a:t>
            </a:r>
            <a:endParaRPr lang="es-MX" b="1" dirty="0">
              <a:solidFill>
                <a:srgbClr val="C00000"/>
              </a:solidFill>
            </a:endParaRPr>
          </a:p>
        </p:txBody>
      </p:sp>
    </p:spTree>
    <p:extLst>
      <p:ext uri="{BB962C8B-B14F-4D97-AF65-F5344CB8AC3E}">
        <p14:creationId xmlns:p14="http://schemas.microsoft.com/office/powerpoint/2010/main" val="31990987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307204"/>
            <a:ext cx="6558881" cy="631133"/>
          </a:xfrm>
        </p:spPr>
        <p:txBody>
          <a:bodyPr/>
          <a:lstStyle/>
          <a:p>
            <a:r>
              <a:rPr lang="es-MX" sz="2000" b="1" dirty="0" smtClean="0"/>
              <a:t>Estructura del capital óptima</a:t>
            </a:r>
            <a:endParaRPr lang="es-MX" sz="2000" b="1" dirty="0"/>
          </a:p>
        </p:txBody>
      </p:sp>
      <p:sp>
        <p:nvSpPr>
          <p:cNvPr id="3" name="2 Marcador de texto"/>
          <p:cNvSpPr>
            <a:spLocks noGrp="1"/>
          </p:cNvSpPr>
          <p:nvPr>
            <p:ph type="body" idx="2"/>
          </p:nvPr>
        </p:nvSpPr>
        <p:spPr>
          <a:xfrm>
            <a:off x="683567" y="1340768"/>
            <a:ext cx="7258000" cy="1224136"/>
          </a:xfrm>
        </p:spPr>
        <p:txBody>
          <a:bodyPr>
            <a:normAutofit fontScale="92500" lnSpcReduction="10000"/>
          </a:bodyPr>
          <a:lstStyle/>
          <a:p>
            <a:pPr algn="l"/>
            <a:r>
              <a:rPr lang="es-MX" sz="2200" b="1" dirty="0" smtClean="0"/>
              <a:t>La estructura de capital óptima es aquella que genera equilibrio entre el riesgo y el rendimiento para el logro de la meta final, consistente en la maximización del precio de las acciones.</a:t>
            </a:r>
          </a:p>
          <a:p>
            <a:endParaRPr lang="es-MX" sz="2400" b="1" dirty="0" smtClean="0"/>
          </a:p>
        </p:txBody>
      </p:sp>
      <p:pic>
        <p:nvPicPr>
          <p:cNvPr id="5" name="Imagen 4"/>
          <p:cNvPicPr>
            <a:picLocks noChangeAspect="1"/>
          </p:cNvPicPr>
          <p:nvPr/>
        </p:nvPicPr>
        <p:blipFill>
          <a:blip r:embed="rId2"/>
          <a:stretch>
            <a:fillRect/>
          </a:stretch>
        </p:blipFill>
        <p:spPr>
          <a:xfrm>
            <a:off x="1043608" y="3573016"/>
            <a:ext cx="6696744" cy="3284984"/>
          </a:xfrm>
          <a:prstGeom prst="rect">
            <a:avLst/>
          </a:prstGeom>
        </p:spPr>
      </p:pic>
      <p:sp>
        <p:nvSpPr>
          <p:cNvPr id="6" name="Rectángulo 5"/>
          <p:cNvSpPr/>
          <p:nvPr/>
        </p:nvSpPr>
        <p:spPr>
          <a:xfrm>
            <a:off x="683567" y="2967335"/>
            <a:ext cx="7257999" cy="646331"/>
          </a:xfrm>
          <a:prstGeom prst="rect">
            <a:avLst/>
          </a:prstGeom>
        </p:spPr>
        <p:txBody>
          <a:bodyPr wrap="square">
            <a:spAutoFit/>
          </a:bodyPr>
          <a:lstStyle/>
          <a:p>
            <a:r>
              <a:rPr lang="es-MX" b="1" dirty="0"/>
              <a:t>Factores que influyen en las decisiones de estructura de capital.</a:t>
            </a:r>
          </a:p>
          <a:p>
            <a:endParaRPr lang="es-MX" dirty="0"/>
          </a:p>
        </p:txBody>
      </p:sp>
    </p:spTree>
    <p:extLst>
      <p:ext uri="{BB962C8B-B14F-4D97-AF65-F5344CB8AC3E}">
        <p14:creationId xmlns:p14="http://schemas.microsoft.com/office/powerpoint/2010/main" val="16249637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41784" y="340462"/>
            <a:ext cx="7772400" cy="450304"/>
          </a:xfrm>
        </p:spPr>
        <p:txBody>
          <a:bodyPr/>
          <a:lstStyle/>
          <a:p>
            <a:r>
              <a:rPr lang="es-MX" sz="3000" b="1" dirty="0" smtClean="0"/>
              <a:t>Estructura de capital óptima</a:t>
            </a:r>
            <a:endParaRPr lang="es-MX" sz="3000" b="1" dirty="0"/>
          </a:p>
        </p:txBody>
      </p:sp>
      <p:sp>
        <p:nvSpPr>
          <p:cNvPr id="3" name="2 Marcador de texto"/>
          <p:cNvSpPr>
            <a:spLocks noGrp="1"/>
          </p:cNvSpPr>
          <p:nvPr>
            <p:ph type="body" idx="2"/>
          </p:nvPr>
        </p:nvSpPr>
        <p:spPr>
          <a:xfrm>
            <a:off x="798984" y="880297"/>
            <a:ext cx="7258000" cy="1468583"/>
          </a:xfrm>
        </p:spPr>
        <p:txBody>
          <a:bodyPr>
            <a:normAutofit/>
          </a:bodyPr>
          <a:lstStyle/>
          <a:p>
            <a:pPr algn="just"/>
            <a:r>
              <a:rPr lang="es-MX" sz="2000" b="1" dirty="0" smtClean="0"/>
              <a:t>Maximiza </a:t>
            </a:r>
            <a:r>
              <a:rPr lang="es-MX" sz="2000" b="1" dirty="0" smtClean="0"/>
              <a:t>el precio de las acciones de la empresa, lo cual siempre requiere de una razón de deudas a activos más baja que la que maximiza las </a:t>
            </a:r>
            <a:r>
              <a:rPr lang="es-MX" sz="2000" b="1" dirty="0" err="1" smtClean="0"/>
              <a:t>UPAs</a:t>
            </a:r>
            <a:r>
              <a:rPr lang="es-MX" sz="2000" b="1" dirty="0" smtClean="0"/>
              <a:t> esperadas.</a:t>
            </a:r>
            <a:endParaRPr lang="es-MX" sz="3600" b="1" dirty="0" smtClean="0"/>
          </a:p>
        </p:txBody>
      </p:sp>
      <p:sp>
        <p:nvSpPr>
          <p:cNvPr id="4" name="Rectángulo 3"/>
          <p:cNvSpPr/>
          <p:nvPr/>
        </p:nvSpPr>
        <p:spPr>
          <a:xfrm>
            <a:off x="4411950" y="2132856"/>
            <a:ext cx="4572000" cy="4524315"/>
          </a:xfrm>
          <a:prstGeom prst="rect">
            <a:avLst/>
          </a:prstGeom>
        </p:spPr>
        <p:txBody>
          <a:bodyPr>
            <a:spAutoFit/>
          </a:bodyPr>
          <a:lstStyle/>
          <a:p>
            <a:pPr algn="just"/>
            <a:r>
              <a:rPr lang="es-MX" b="1" dirty="0" smtClean="0">
                <a:solidFill>
                  <a:schemeClr val="accent1"/>
                </a:solidFill>
              </a:rPr>
              <a:t>El </a:t>
            </a:r>
            <a:r>
              <a:rPr lang="es-MX" b="1" dirty="0">
                <a:solidFill>
                  <a:schemeClr val="accent1"/>
                </a:solidFill>
              </a:rPr>
              <a:t>grado de apalancamiento operativo es útil principalmente para mostrar a la administración las diferencias de financiar a la empresa con deudas o con acciones comunes. </a:t>
            </a:r>
            <a:endParaRPr lang="es-MX" b="1" dirty="0" smtClean="0">
              <a:solidFill>
                <a:schemeClr val="accent1"/>
              </a:solidFill>
            </a:endParaRPr>
          </a:p>
          <a:p>
            <a:pPr algn="just"/>
            <a:endParaRPr lang="es-MX" b="1" dirty="0" smtClean="0">
              <a:solidFill>
                <a:schemeClr val="accent1"/>
              </a:solidFill>
            </a:endParaRPr>
          </a:p>
          <a:p>
            <a:pPr algn="just"/>
            <a:r>
              <a:rPr lang="es-MX" b="1" dirty="0" smtClean="0">
                <a:solidFill>
                  <a:schemeClr val="accent1"/>
                </a:solidFill>
              </a:rPr>
              <a:t>Después </a:t>
            </a:r>
            <a:r>
              <a:rPr lang="es-MX" b="1" dirty="0">
                <a:solidFill>
                  <a:schemeClr val="accent1"/>
                </a:solidFill>
              </a:rPr>
              <a:t>de éste inicia el apalancamiento financiero ampliando aún más los efectos sobre la UPA resultantes de cambios del nivel de ventas. </a:t>
            </a:r>
            <a:endParaRPr lang="es-MX" b="1" dirty="0" smtClean="0">
              <a:solidFill>
                <a:schemeClr val="accent1"/>
              </a:solidFill>
            </a:endParaRPr>
          </a:p>
          <a:p>
            <a:pPr algn="just"/>
            <a:r>
              <a:rPr lang="es-MX" b="1" dirty="0" smtClean="0">
                <a:solidFill>
                  <a:schemeClr val="accent1"/>
                </a:solidFill>
              </a:rPr>
              <a:t>Aporta </a:t>
            </a:r>
            <a:r>
              <a:rPr lang="es-MX" b="1" dirty="0">
                <a:solidFill>
                  <a:schemeClr val="accent1"/>
                </a:solidFill>
              </a:rPr>
              <a:t>una mejor idea de las ramificaciones de los planes alternativos de financiamiento y por lo tanto un conjunto de estructura de capital distintos</a:t>
            </a:r>
          </a:p>
        </p:txBody>
      </p:sp>
      <p:sp>
        <p:nvSpPr>
          <p:cNvPr id="5" name="Rectángulo 4"/>
          <p:cNvSpPr/>
          <p:nvPr/>
        </p:nvSpPr>
        <p:spPr>
          <a:xfrm>
            <a:off x="443668" y="3163034"/>
            <a:ext cx="2664296" cy="553998"/>
          </a:xfrm>
          <a:prstGeom prst="rect">
            <a:avLst/>
          </a:prstGeom>
        </p:spPr>
        <p:txBody>
          <a:bodyPr wrap="square">
            <a:spAutoFit/>
          </a:bodyPr>
          <a:lstStyle/>
          <a:p>
            <a:pPr algn="ctr"/>
            <a:r>
              <a:rPr lang="es-MX" sz="3000" b="1" dirty="0">
                <a:solidFill>
                  <a:schemeClr val="accent1"/>
                </a:solidFill>
                <a:latin typeface="+mj-lt"/>
                <a:ea typeface="+mj-ea"/>
                <a:cs typeface="+mj-cs"/>
              </a:rPr>
              <a:t>Recordamos:</a:t>
            </a:r>
          </a:p>
        </p:txBody>
      </p:sp>
      <p:pic>
        <p:nvPicPr>
          <p:cNvPr id="6" name="Imagen 5"/>
          <p:cNvPicPr>
            <a:picLocks noChangeAspect="1"/>
          </p:cNvPicPr>
          <p:nvPr/>
        </p:nvPicPr>
        <p:blipFill>
          <a:blip r:embed="rId2"/>
          <a:stretch>
            <a:fillRect/>
          </a:stretch>
        </p:blipFill>
        <p:spPr>
          <a:xfrm>
            <a:off x="587554" y="3717032"/>
            <a:ext cx="3680510" cy="2438948"/>
          </a:xfrm>
          <a:prstGeom prst="rect">
            <a:avLst/>
          </a:prstGeom>
        </p:spPr>
      </p:pic>
    </p:spTree>
    <p:extLst>
      <p:ext uri="{BB962C8B-B14F-4D97-AF65-F5344CB8AC3E}">
        <p14:creationId xmlns:p14="http://schemas.microsoft.com/office/powerpoint/2010/main" val="178715616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273050"/>
            <a:ext cx="8568952" cy="491654"/>
          </a:xfrm>
        </p:spPr>
        <p:txBody>
          <a:bodyPr/>
          <a:lstStyle/>
          <a:p>
            <a:r>
              <a:rPr lang="es-MX" sz="2800" b="1" dirty="0" smtClean="0"/>
              <a:t>Determinación de la estructura de capital óptima </a:t>
            </a:r>
            <a:endParaRPr lang="es-MX" sz="2800" b="1" dirty="0"/>
          </a:p>
        </p:txBody>
      </p:sp>
      <p:sp>
        <p:nvSpPr>
          <p:cNvPr id="3" name="2 Marcador de texto"/>
          <p:cNvSpPr>
            <a:spLocks noGrp="1"/>
          </p:cNvSpPr>
          <p:nvPr>
            <p:ph type="body" idx="2"/>
          </p:nvPr>
        </p:nvSpPr>
        <p:spPr>
          <a:xfrm>
            <a:off x="179512" y="1484784"/>
            <a:ext cx="1800200" cy="4968552"/>
          </a:xfrm>
        </p:spPr>
        <p:txBody>
          <a:bodyPr/>
          <a:lstStyle/>
          <a:p>
            <a:r>
              <a:rPr lang="es-MX" sz="1600" dirty="0" smtClean="0"/>
              <a:t>Análisis de los efectos del apalancamiento financiero por medio de la razón UAII/UPA:</a:t>
            </a:r>
          </a:p>
          <a:p>
            <a:r>
              <a:rPr lang="es-MX" sz="1600" dirty="0" smtClean="0"/>
              <a:t>I= ventas y costos constantes independientemente del apalancamiento</a:t>
            </a:r>
          </a:p>
          <a:p>
            <a:r>
              <a:rPr lang="es-MX" sz="1600" dirty="0" smtClean="0"/>
              <a:t>II=deuda cero</a:t>
            </a:r>
          </a:p>
          <a:p>
            <a:r>
              <a:rPr lang="es-MX" sz="1600" dirty="0" smtClean="0"/>
              <a:t>III= deuda del 50% sobre los activos</a:t>
            </a:r>
            <a:endParaRPr lang="es-MX" dirty="0"/>
          </a:p>
        </p:txBody>
      </p:sp>
      <p:graphicFrame>
        <p:nvGraphicFramePr>
          <p:cNvPr id="5" name="4 Tabla"/>
          <p:cNvGraphicFramePr>
            <a:graphicFrameLocks noGrp="1"/>
          </p:cNvGraphicFramePr>
          <p:nvPr>
            <p:extLst/>
          </p:nvPr>
        </p:nvGraphicFramePr>
        <p:xfrm>
          <a:off x="2339752" y="1042828"/>
          <a:ext cx="6192687" cy="5374524"/>
        </p:xfrm>
        <a:graphic>
          <a:graphicData uri="http://schemas.openxmlformats.org/drawingml/2006/table">
            <a:tbl>
              <a:tblPr/>
              <a:tblGrid>
                <a:gridCol w="3600400"/>
                <a:gridCol w="754013"/>
                <a:gridCol w="919137"/>
                <a:gridCol w="919137"/>
              </a:tblGrid>
              <a:tr h="258032">
                <a:tc>
                  <a:txBody>
                    <a:bodyPr/>
                    <a:lstStyle/>
                    <a:p>
                      <a:pPr algn="l" fontAlgn="b"/>
                      <a:r>
                        <a:rPr lang="es-MX" sz="1400" b="1" i="0" u="none" strike="noStrike" dirty="0">
                          <a:solidFill>
                            <a:srgbClr val="000000"/>
                          </a:solidFill>
                          <a:latin typeface="Calibri"/>
                        </a:rPr>
                        <a:t>I. Cálculo de UAII</a:t>
                      </a:r>
                    </a:p>
                  </a:txBody>
                  <a:tcPr marL="9525" marR="9525" marT="9525" marB="0" anchor="b">
                    <a:lnL>
                      <a:noFill/>
                    </a:lnL>
                    <a:lnR>
                      <a:noFill/>
                    </a:lnR>
                    <a:lnT>
                      <a:noFill/>
                    </a:lnT>
                    <a:lnB>
                      <a:noFill/>
                    </a:lnB>
                  </a:tcPr>
                </a:tc>
                <a:tc>
                  <a:txBody>
                    <a:bodyPr/>
                    <a:lstStyle/>
                    <a:p>
                      <a:pPr algn="l" fontAlgn="b"/>
                      <a:endParaRPr lang="es-MX" sz="1400" b="1" i="0" u="none" strike="noStrike">
                        <a:solidFill>
                          <a:srgbClr val="000000"/>
                        </a:solidFill>
                        <a:latin typeface="Calibri"/>
                      </a:endParaRPr>
                    </a:p>
                  </a:txBody>
                  <a:tcPr marL="9525" marR="9525" marT="9525" marB="0" anchor="b">
                    <a:lnL>
                      <a:noFill/>
                    </a:lnL>
                    <a:lnR>
                      <a:noFill/>
                    </a:lnR>
                    <a:lnT>
                      <a:noFill/>
                    </a:lnT>
                    <a:lnB>
                      <a:noFill/>
                    </a:lnB>
                  </a:tcPr>
                </a:tc>
                <a:tc>
                  <a:txBody>
                    <a:bodyPr/>
                    <a:lstStyle/>
                    <a:p>
                      <a:pPr algn="l" fontAlgn="b"/>
                      <a:endParaRPr lang="es-MX" sz="1400" b="1" i="0" u="none" strike="noStrike">
                        <a:solidFill>
                          <a:srgbClr val="000000"/>
                        </a:solidFill>
                        <a:latin typeface="Calibri"/>
                      </a:endParaRPr>
                    </a:p>
                  </a:txBody>
                  <a:tcPr marL="9525" marR="9525" marT="9525" marB="0" anchor="b">
                    <a:lnL>
                      <a:noFill/>
                    </a:lnL>
                    <a:lnR>
                      <a:noFill/>
                    </a:lnR>
                    <a:lnT>
                      <a:noFill/>
                    </a:lnT>
                    <a:lnB>
                      <a:noFill/>
                    </a:lnB>
                  </a:tcPr>
                </a:tc>
                <a:tc>
                  <a:txBody>
                    <a:bodyPr/>
                    <a:lstStyle/>
                    <a:p>
                      <a:pPr algn="l" fontAlgn="b"/>
                      <a:endParaRPr lang="es-MX" sz="1400" b="1" i="0" u="none" strike="noStrike">
                        <a:solidFill>
                          <a:srgbClr val="000000"/>
                        </a:solidFill>
                        <a:latin typeface="Calibri"/>
                      </a:endParaRPr>
                    </a:p>
                  </a:txBody>
                  <a:tcPr marL="9525" marR="9525" marT="9525" marB="0" anchor="b">
                    <a:lnL>
                      <a:noFill/>
                    </a:lnL>
                    <a:lnR>
                      <a:noFill/>
                    </a:lnR>
                    <a:lnT>
                      <a:noFill/>
                    </a:lnT>
                    <a:lnB>
                      <a:noFill/>
                    </a:lnB>
                  </a:tcPr>
                </a:tc>
              </a:tr>
              <a:tr h="258032">
                <a:tc>
                  <a:txBody>
                    <a:bodyPr/>
                    <a:lstStyle/>
                    <a:p>
                      <a:pPr algn="l" fontAlgn="b"/>
                      <a:r>
                        <a:rPr lang="es-MX" sz="1400" b="1" i="0" u="none" strike="noStrike">
                          <a:solidFill>
                            <a:srgbClr val="000000"/>
                          </a:solidFill>
                          <a:latin typeface="Calibri"/>
                        </a:rPr>
                        <a:t>Ventas</a:t>
                      </a:r>
                    </a:p>
                  </a:txBody>
                  <a:tcPr marL="9525" marR="9525" marT="9525" marB="0" anchor="b">
                    <a:lnL>
                      <a:noFill/>
                    </a:lnL>
                    <a:lnR>
                      <a:noFill/>
                    </a:lnR>
                    <a:lnT>
                      <a:noFill/>
                    </a:lnT>
                    <a:lnB>
                      <a:noFill/>
                    </a:lnB>
                  </a:tcPr>
                </a:tc>
                <a:tc>
                  <a:txBody>
                    <a:bodyPr/>
                    <a:lstStyle/>
                    <a:p>
                      <a:pPr algn="r" fontAlgn="b"/>
                      <a:r>
                        <a:rPr lang="es-MX" sz="1400" b="1" i="0" u="none" strike="noStrike">
                          <a:solidFill>
                            <a:srgbClr val="000000"/>
                          </a:solidFill>
                          <a:latin typeface="Calibri"/>
                        </a:rPr>
                        <a:t>100</a:t>
                      </a:r>
                    </a:p>
                  </a:txBody>
                  <a:tcPr marL="9525" marR="9525" marT="9525" marB="0" anchor="b">
                    <a:lnL>
                      <a:noFill/>
                    </a:lnL>
                    <a:lnR>
                      <a:noFill/>
                    </a:lnR>
                    <a:lnT>
                      <a:noFill/>
                    </a:lnT>
                    <a:lnB>
                      <a:noFill/>
                    </a:lnB>
                  </a:tcPr>
                </a:tc>
                <a:tc>
                  <a:txBody>
                    <a:bodyPr/>
                    <a:lstStyle/>
                    <a:p>
                      <a:pPr algn="r" fontAlgn="b"/>
                      <a:r>
                        <a:rPr lang="es-MX" sz="1400" b="1" i="0" u="none" strike="noStrike">
                          <a:solidFill>
                            <a:srgbClr val="000000"/>
                          </a:solidFill>
                          <a:latin typeface="Calibri"/>
                        </a:rPr>
                        <a:t>200</a:t>
                      </a:r>
                    </a:p>
                  </a:txBody>
                  <a:tcPr marL="9525" marR="9525" marT="9525" marB="0" anchor="b">
                    <a:lnL>
                      <a:noFill/>
                    </a:lnL>
                    <a:lnR>
                      <a:noFill/>
                    </a:lnR>
                    <a:lnT>
                      <a:noFill/>
                    </a:lnT>
                    <a:lnB>
                      <a:noFill/>
                    </a:lnB>
                  </a:tcPr>
                </a:tc>
                <a:tc>
                  <a:txBody>
                    <a:bodyPr/>
                    <a:lstStyle/>
                    <a:p>
                      <a:pPr algn="r" fontAlgn="b"/>
                      <a:r>
                        <a:rPr lang="es-MX" sz="1400" b="1" i="0" u="none" strike="noStrike">
                          <a:solidFill>
                            <a:srgbClr val="000000"/>
                          </a:solidFill>
                          <a:latin typeface="Calibri"/>
                        </a:rPr>
                        <a:t>300</a:t>
                      </a:r>
                    </a:p>
                  </a:txBody>
                  <a:tcPr marL="9525" marR="9525" marT="9525" marB="0" anchor="b">
                    <a:lnL>
                      <a:noFill/>
                    </a:lnL>
                    <a:lnR>
                      <a:noFill/>
                    </a:lnR>
                    <a:lnT>
                      <a:noFill/>
                    </a:lnT>
                    <a:lnB>
                      <a:noFill/>
                    </a:lnB>
                  </a:tcPr>
                </a:tc>
              </a:tr>
              <a:tr h="258032">
                <a:tc>
                  <a:txBody>
                    <a:bodyPr/>
                    <a:lstStyle/>
                    <a:p>
                      <a:pPr algn="l" fontAlgn="b"/>
                      <a:r>
                        <a:rPr lang="es-MX" sz="1400" b="1" i="0" u="none" strike="noStrike">
                          <a:solidFill>
                            <a:srgbClr val="000000"/>
                          </a:solidFill>
                          <a:latin typeface="Calibri"/>
                        </a:rPr>
                        <a:t>Costos variable</a:t>
                      </a:r>
                    </a:p>
                  </a:txBody>
                  <a:tcPr marL="9525" marR="9525" marT="9525" marB="0" anchor="b">
                    <a:lnL>
                      <a:noFill/>
                    </a:lnL>
                    <a:lnR>
                      <a:noFill/>
                    </a:lnR>
                    <a:lnT>
                      <a:noFill/>
                    </a:lnT>
                    <a:lnB>
                      <a:noFill/>
                    </a:lnB>
                  </a:tcPr>
                </a:tc>
                <a:tc>
                  <a:txBody>
                    <a:bodyPr/>
                    <a:lstStyle/>
                    <a:p>
                      <a:pPr algn="r" fontAlgn="b"/>
                      <a:r>
                        <a:rPr lang="es-MX" sz="1400" b="1" i="0" u="none" strike="noStrike">
                          <a:solidFill>
                            <a:srgbClr val="000000"/>
                          </a:solidFill>
                          <a:latin typeface="Calibri"/>
                        </a:rPr>
                        <a:t>60</a:t>
                      </a:r>
                    </a:p>
                  </a:txBody>
                  <a:tcPr marL="9525" marR="9525" marT="9525" marB="0" anchor="b">
                    <a:lnL>
                      <a:noFill/>
                    </a:lnL>
                    <a:lnR>
                      <a:noFill/>
                    </a:lnR>
                    <a:lnT>
                      <a:noFill/>
                    </a:lnT>
                    <a:lnB>
                      <a:noFill/>
                    </a:lnB>
                  </a:tcPr>
                </a:tc>
                <a:tc>
                  <a:txBody>
                    <a:bodyPr/>
                    <a:lstStyle/>
                    <a:p>
                      <a:pPr algn="r" fontAlgn="b"/>
                      <a:r>
                        <a:rPr lang="es-MX" sz="1400" b="1" i="0" u="none" strike="noStrike">
                          <a:solidFill>
                            <a:srgbClr val="000000"/>
                          </a:solidFill>
                          <a:latin typeface="Calibri"/>
                        </a:rPr>
                        <a:t>120</a:t>
                      </a:r>
                    </a:p>
                  </a:txBody>
                  <a:tcPr marL="9525" marR="9525" marT="9525" marB="0" anchor="b">
                    <a:lnL>
                      <a:noFill/>
                    </a:lnL>
                    <a:lnR>
                      <a:noFill/>
                    </a:lnR>
                    <a:lnT>
                      <a:noFill/>
                    </a:lnT>
                    <a:lnB>
                      <a:noFill/>
                    </a:lnB>
                  </a:tcPr>
                </a:tc>
                <a:tc>
                  <a:txBody>
                    <a:bodyPr/>
                    <a:lstStyle/>
                    <a:p>
                      <a:pPr algn="r" fontAlgn="b"/>
                      <a:r>
                        <a:rPr lang="es-MX" sz="1400" b="1" i="0" u="none" strike="noStrike">
                          <a:solidFill>
                            <a:srgbClr val="000000"/>
                          </a:solidFill>
                          <a:latin typeface="Calibri"/>
                        </a:rPr>
                        <a:t>180</a:t>
                      </a:r>
                    </a:p>
                  </a:txBody>
                  <a:tcPr marL="9525" marR="9525" marT="9525" marB="0" anchor="b">
                    <a:lnL>
                      <a:noFill/>
                    </a:lnL>
                    <a:lnR>
                      <a:noFill/>
                    </a:lnR>
                    <a:lnT>
                      <a:noFill/>
                    </a:lnT>
                    <a:lnB>
                      <a:noFill/>
                    </a:lnB>
                  </a:tcPr>
                </a:tc>
              </a:tr>
              <a:tr h="258032">
                <a:tc>
                  <a:txBody>
                    <a:bodyPr/>
                    <a:lstStyle/>
                    <a:p>
                      <a:pPr algn="l" fontAlgn="b"/>
                      <a:r>
                        <a:rPr lang="es-MX" sz="1400" b="1" i="0" u="none" strike="noStrike">
                          <a:solidFill>
                            <a:srgbClr val="000000"/>
                          </a:solidFill>
                          <a:latin typeface="Calibri"/>
                        </a:rPr>
                        <a:t>Costos fijos</a:t>
                      </a:r>
                    </a:p>
                  </a:txBody>
                  <a:tcPr marL="9525" marR="9525" marT="9525" marB="0" anchor="b">
                    <a:lnL>
                      <a:noFill/>
                    </a:lnL>
                    <a:lnR>
                      <a:noFill/>
                    </a:lnR>
                    <a:lnT>
                      <a:noFill/>
                    </a:lnT>
                    <a:lnB>
                      <a:noFill/>
                    </a:lnB>
                  </a:tcPr>
                </a:tc>
                <a:tc>
                  <a:txBody>
                    <a:bodyPr/>
                    <a:lstStyle/>
                    <a:p>
                      <a:pPr algn="r" fontAlgn="b"/>
                      <a:r>
                        <a:rPr lang="es-MX" sz="1400" b="1" i="0" u="none" strike="noStrike">
                          <a:solidFill>
                            <a:srgbClr val="000000"/>
                          </a:solidFill>
                          <a:latin typeface="Calibri"/>
                        </a:rPr>
                        <a:t>40</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s-MX" sz="1400" b="1" i="0" u="none" strike="noStrike">
                          <a:solidFill>
                            <a:srgbClr val="000000"/>
                          </a:solidFill>
                          <a:latin typeface="Calibri"/>
                        </a:rPr>
                        <a:t>40</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s-MX" sz="1400" b="1" i="0" u="none" strike="noStrike">
                          <a:solidFill>
                            <a:srgbClr val="000000"/>
                          </a:solidFill>
                          <a:latin typeface="Calibri"/>
                        </a:rPr>
                        <a:t>40</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r>
              <a:tr h="258032">
                <a:tc>
                  <a:txBody>
                    <a:bodyPr/>
                    <a:lstStyle/>
                    <a:p>
                      <a:pPr algn="l" fontAlgn="b"/>
                      <a:r>
                        <a:rPr lang="es-MX" sz="1400" b="1" i="0" u="none" strike="noStrike" dirty="0">
                          <a:solidFill>
                            <a:srgbClr val="000000"/>
                          </a:solidFill>
                          <a:latin typeface="Calibri"/>
                        </a:rPr>
                        <a:t>UAII</a:t>
                      </a:r>
                    </a:p>
                  </a:txBody>
                  <a:tcPr marL="9525" marR="9525" marT="9525" marB="0" anchor="b">
                    <a:lnL>
                      <a:noFill/>
                    </a:lnL>
                    <a:lnR>
                      <a:noFill/>
                    </a:lnR>
                    <a:lnT>
                      <a:noFill/>
                    </a:lnT>
                    <a:lnB>
                      <a:noFill/>
                    </a:lnB>
                  </a:tcPr>
                </a:tc>
                <a:tc>
                  <a:txBody>
                    <a:bodyPr/>
                    <a:lstStyle/>
                    <a:p>
                      <a:pPr algn="r" fontAlgn="b"/>
                      <a:r>
                        <a:rPr lang="es-MX" sz="1400" b="1" i="0" u="none" strike="noStrike">
                          <a:solidFill>
                            <a:srgbClr val="000000"/>
                          </a:solidFill>
                          <a:latin typeface="Calibri"/>
                        </a:rPr>
                        <a:t>0</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s-MX" sz="1400" b="1" i="0" u="none" strike="noStrike">
                          <a:solidFill>
                            <a:srgbClr val="000000"/>
                          </a:solidFill>
                          <a:latin typeface="Calibri"/>
                        </a:rPr>
                        <a:t>40</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s-MX" sz="1400" b="1" i="0" u="none" strike="noStrike">
                          <a:solidFill>
                            <a:srgbClr val="000000"/>
                          </a:solidFill>
                          <a:latin typeface="Calibri"/>
                        </a:rPr>
                        <a:t>80</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r>
              <a:tr h="258032">
                <a:tc>
                  <a:txBody>
                    <a:bodyPr/>
                    <a:lstStyle/>
                    <a:p>
                      <a:pPr algn="l" fontAlgn="b"/>
                      <a:endParaRPr lang="es-MX" sz="1400" b="1" i="0" u="none" strike="noStrike">
                        <a:solidFill>
                          <a:srgbClr val="000000"/>
                        </a:solidFill>
                        <a:latin typeface="Calibri"/>
                      </a:endParaRPr>
                    </a:p>
                  </a:txBody>
                  <a:tcPr marL="9525" marR="9525" marT="9525" marB="0" anchor="b">
                    <a:lnL>
                      <a:noFill/>
                    </a:lnL>
                    <a:lnR>
                      <a:noFill/>
                    </a:lnR>
                    <a:lnT>
                      <a:noFill/>
                    </a:lnT>
                    <a:lnB>
                      <a:noFill/>
                    </a:lnB>
                  </a:tcPr>
                </a:tc>
                <a:tc>
                  <a:txBody>
                    <a:bodyPr/>
                    <a:lstStyle/>
                    <a:p>
                      <a:pPr algn="l" fontAlgn="b"/>
                      <a:endParaRPr lang="es-MX" sz="1400" b="1" i="0" u="none" strike="noStrike">
                        <a:solidFill>
                          <a:srgbClr val="000000"/>
                        </a:solidFill>
                        <a:latin typeface="Calibri"/>
                      </a:endParaRPr>
                    </a:p>
                  </a:txBody>
                  <a:tcPr marL="9525" marR="9525" marT="9525" marB="0" anchor="b">
                    <a:lnL>
                      <a:noFill/>
                    </a:lnL>
                    <a:lnR>
                      <a:noFill/>
                    </a:lnR>
                    <a:lnT>
                      <a:noFill/>
                    </a:lnT>
                    <a:lnB>
                      <a:noFill/>
                    </a:lnB>
                  </a:tcPr>
                </a:tc>
                <a:tc>
                  <a:txBody>
                    <a:bodyPr/>
                    <a:lstStyle/>
                    <a:p>
                      <a:pPr algn="l" fontAlgn="b"/>
                      <a:endParaRPr lang="es-MX" sz="1400" b="1" i="0" u="none" strike="noStrike">
                        <a:solidFill>
                          <a:srgbClr val="000000"/>
                        </a:solidFill>
                        <a:latin typeface="Calibri"/>
                      </a:endParaRPr>
                    </a:p>
                  </a:txBody>
                  <a:tcPr marL="9525" marR="9525" marT="9525" marB="0" anchor="b">
                    <a:lnL>
                      <a:noFill/>
                    </a:lnL>
                    <a:lnR>
                      <a:noFill/>
                    </a:lnR>
                    <a:lnT>
                      <a:noFill/>
                    </a:lnT>
                    <a:lnB>
                      <a:noFill/>
                    </a:lnB>
                  </a:tcPr>
                </a:tc>
                <a:tc>
                  <a:txBody>
                    <a:bodyPr/>
                    <a:lstStyle/>
                    <a:p>
                      <a:pPr algn="l" fontAlgn="b"/>
                      <a:endParaRPr lang="es-MX" sz="1400" b="1" i="0" u="none" strike="noStrike">
                        <a:solidFill>
                          <a:srgbClr val="000000"/>
                        </a:solidFill>
                        <a:latin typeface="Calibri"/>
                      </a:endParaRPr>
                    </a:p>
                  </a:txBody>
                  <a:tcPr marL="9525" marR="9525" marT="9525" marB="0" anchor="b">
                    <a:lnL>
                      <a:noFill/>
                    </a:lnL>
                    <a:lnR>
                      <a:noFill/>
                    </a:lnR>
                    <a:lnT>
                      <a:noFill/>
                    </a:lnT>
                    <a:lnB>
                      <a:noFill/>
                    </a:lnB>
                  </a:tcPr>
                </a:tc>
              </a:tr>
              <a:tr h="189908">
                <a:tc>
                  <a:txBody>
                    <a:bodyPr/>
                    <a:lstStyle/>
                    <a:p>
                      <a:pPr algn="l" fontAlgn="b"/>
                      <a:r>
                        <a:rPr lang="es-MX" sz="1400" b="1" i="0" u="none" strike="noStrike" dirty="0">
                          <a:solidFill>
                            <a:srgbClr val="000000"/>
                          </a:solidFill>
                          <a:latin typeface="Calibri"/>
                        </a:rPr>
                        <a:t>II. Situación si la razón de deudas/activos = 0</a:t>
                      </a:r>
                    </a:p>
                  </a:txBody>
                  <a:tcPr marL="9525" marR="9525" marT="9525" marB="0" anchor="b">
                    <a:lnL>
                      <a:noFill/>
                    </a:lnL>
                    <a:lnR>
                      <a:noFill/>
                    </a:lnR>
                    <a:lnT>
                      <a:noFill/>
                    </a:lnT>
                    <a:lnB>
                      <a:noFill/>
                    </a:lnB>
                  </a:tcPr>
                </a:tc>
                <a:tc>
                  <a:txBody>
                    <a:bodyPr/>
                    <a:lstStyle/>
                    <a:p>
                      <a:pPr algn="l" fontAlgn="b"/>
                      <a:endParaRPr lang="es-MX" sz="1400" b="1" i="0" u="none" strike="noStrike">
                        <a:solidFill>
                          <a:srgbClr val="000000"/>
                        </a:solidFill>
                        <a:latin typeface="Calibri"/>
                      </a:endParaRPr>
                    </a:p>
                  </a:txBody>
                  <a:tcPr marL="9525" marR="9525" marT="9525" marB="0" anchor="b">
                    <a:lnL>
                      <a:noFill/>
                    </a:lnL>
                    <a:lnR>
                      <a:noFill/>
                    </a:lnR>
                    <a:lnT>
                      <a:noFill/>
                    </a:lnT>
                    <a:lnB>
                      <a:noFill/>
                    </a:lnB>
                  </a:tcPr>
                </a:tc>
                <a:tc>
                  <a:txBody>
                    <a:bodyPr/>
                    <a:lstStyle/>
                    <a:p>
                      <a:pPr algn="l" fontAlgn="b"/>
                      <a:endParaRPr lang="es-MX" sz="1400" b="1" i="0" u="none" strike="noStrike">
                        <a:solidFill>
                          <a:srgbClr val="000000"/>
                        </a:solidFill>
                        <a:latin typeface="Calibri"/>
                      </a:endParaRPr>
                    </a:p>
                  </a:txBody>
                  <a:tcPr marL="9525" marR="9525" marT="9525" marB="0" anchor="b">
                    <a:lnL>
                      <a:noFill/>
                    </a:lnL>
                    <a:lnR>
                      <a:noFill/>
                    </a:lnR>
                    <a:lnT>
                      <a:noFill/>
                    </a:lnT>
                    <a:lnB>
                      <a:noFill/>
                    </a:lnB>
                  </a:tcPr>
                </a:tc>
                <a:tc>
                  <a:txBody>
                    <a:bodyPr/>
                    <a:lstStyle/>
                    <a:p>
                      <a:pPr algn="l" fontAlgn="b"/>
                      <a:endParaRPr lang="es-MX" sz="1400" b="1" i="0" u="none" strike="noStrike">
                        <a:solidFill>
                          <a:srgbClr val="000000"/>
                        </a:solidFill>
                        <a:latin typeface="Calibri"/>
                      </a:endParaRPr>
                    </a:p>
                  </a:txBody>
                  <a:tcPr marL="9525" marR="9525" marT="9525" marB="0" anchor="b">
                    <a:lnL>
                      <a:noFill/>
                    </a:lnL>
                    <a:lnR>
                      <a:noFill/>
                    </a:lnR>
                    <a:lnT>
                      <a:noFill/>
                    </a:lnT>
                    <a:lnB>
                      <a:noFill/>
                    </a:lnB>
                  </a:tcPr>
                </a:tc>
              </a:tr>
              <a:tr h="258032">
                <a:tc>
                  <a:txBody>
                    <a:bodyPr/>
                    <a:lstStyle/>
                    <a:p>
                      <a:pPr algn="l" fontAlgn="b"/>
                      <a:r>
                        <a:rPr lang="es-MX" sz="1400" b="1" i="0" u="none" strike="noStrike">
                          <a:solidFill>
                            <a:srgbClr val="000000"/>
                          </a:solidFill>
                          <a:latin typeface="Calibri"/>
                        </a:rPr>
                        <a:t>UAII</a:t>
                      </a:r>
                    </a:p>
                  </a:txBody>
                  <a:tcPr marL="9525" marR="9525" marT="9525" marB="0" anchor="b">
                    <a:lnL>
                      <a:noFill/>
                    </a:lnL>
                    <a:lnR>
                      <a:noFill/>
                    </a:lnR>
                    <a:lnT>
                      <a:noFill/>
                    </a:lnT>
                    <a:lnB>
                      <a:noFill/>
                    </a:lnB>
                  </a:tcPr>
                </a:tc>
                <a:tc>
                  <a:txBody>
                    <a:bodyPr/>
                    <a:lstStyle/>
                    <a:p>
                      <a:pPr algn="r" fontAlgn="b"/>
                      <a:r>
                        <a:rPr lang="es-MX" sz="1400" b="1" i="0" u="none" strike="noStrike">
                          <a:solidFill>
                            <a:srgbClr val="000000"/>
                          </a:solidFill>
                          <a:latin typeface="Calibri"/>
                        </a:rPr>
                        <a:t>0</a:t>
                      </a:r>
                    </a:p>
                  </a:txBody>
                  <a:tcPr marL="9525" marR="9525" marT="9525" marB="0" anchor="b">
                    <a:lnL>
                      <a:noFill/>
                    </a:lnL>
                    <a:lnR>
                      <a:noFill/>
                    </a:lnR>
                    <a:lnT>
                      <a:noFill/>
                    </a:lnT>
                    <a:lnB>
                      <a:noFill/>
                    </a:lnB>
                  </a:tcPr>
                </a:tc>
                <a:tc>
                  <a:txBody>
                    <a:bodyPr/>
                    <a:lstStyle/>
                    <a:p>
                      <a:pPr algn="r" fontAlgn="b"/>
                      <a:r>
                        <a:rPr lang="es-MX" sz="1400" b="1" i="0" u="none" strike="noStrike">
                          <a:solidFill>
                            <a:srgbClr val="000000"/>
                          </a:solidFill>
                          <a:latin typeface="Calibri"/>
                        </a:rPr>
                        <a:t>40</a:t>
                      </a:r>
                    </a:p>
                  </a:txBody>
                  <a:tcPr marL="9525" marR="9525" marT="9525" marB="0" anchor="b">
                    <a:lnL>
                      <a:noFill/>
                    </a:lnL>
                    <a:lnR>
                      <a:noFill/>
                    </a:lnR>
                    <a:lnT>
                      <a:noFill/>
                    </a:lnT>
                    <a:lnB>
                      <a:noFill/>
                    </a:lnB>
                  </a:tcPr>
                </a:tc>
                <a:tc>
                  <a:txBody>
                    <a:bodyPr/>
                    <a:lstStyle/>
                    <a:p>
                      <a:pPr algn="r" fontAlgn="b"/>
                      <a:r>
                        <a:rPr lang="es-MX" sz="1400" b="1" i="0" u="none" strike="noStrike">
                          <a:solidFill>
                            <a:srgbClr val="000000"/>
                          </a:solidFill>
                          <a:latin typeface="Calibri"/>
                        </a:rPr>
                        <a:t>80</a:t>
                      </a:r>
                    </a:p>
                  </a:txBody>
                  <a:tcPr marL="9525" marR="9525" marT="9525" marB="0" anchor="b">
                    <a:lnL>
                      <a:noFill/>
                    </a:lnL>
                    <a:lnR>
                      <a:noFill/>
                    </a:lnR>
                    <a:lnT>
                      <a:noFill/>
                    </a:lnT>
                    <a:lnB>
                      <a:noFill/>
                    </a:lnB>
                  </a:tcPr>
                </a:tc>
              </a:tr>
              <a:tr h="258032">
                <a:tc>
                  <a:txBody>
                    <a:bodyPr/>
                    <a:lstStyle/>
                    <a:p>
                      <a:pPr algn="l" fontAlgn="b"/>
                      <a:r>
                        <a:rPr lang="es-MX" sz="1400" b="1" i="0" u="none" strike="noStrike">
                          <a:solidFill>
                            <a:srgbClr val="000000"/>
                          </a:solidFill>
                          <a:latin typeface="Calibri"/>
                        </a:rPr>
                        <a:t>Intereses</a:t>
                      </a:r>
                    </a:p>
                  </a:txBody>
                  <a:tcPr marL="9525" marR="9525" marT="9525" marB="0" anchor="b">
                    <a:lnL>
                      <a:noFill/>
                    </a:lnL>
                    <a:lnR>
                      <a:noFill/>
                    </a:lnR>
                    <a:lnT>
                      <a:noFill/>
                    </a:lnT>
                    <a:lnB>
                      <a:noFill/>
                    </a:lnB>
                  </a:tcPr>
                </a:tc>
                <a:tc>
                  <a:txBody>
                    <a:bodyPr/>
                    <a:lstStyle/>
                    <a:p>
                      <a:pPr algn="r" fontAlgn="b"/>
                      <a:r>
                        <a:rPr lang="es-MX" sz="1400" b="1" i="0" u="none" strike="noStrike">
                          <a:solidFill>
                            <a:srgbClr val="000000"/>
                          </a:solidFill>
                          <a:latin typeface="Calibri"/>
                        </a:rPr>
                        <a:t>0</a:t>
                      </a:r>
                    </a:p>
                  </a:txBody>
                  <a:tcPr marL="9525" marR="9525" marT="9525" marB="0" anchor="b">
                    <a:lnL>
                      <a:noFill/>
                    </a:lnL>
                    <a:lnR>
                      <a:noFill/>
                    </a:lnR>
                    <a:lnT>
                      <a:noFill/>
                    </a:lnT>
                    <a:lnB>
                      <a:noFill/>
                    </a:lnB>
                  </a:tcPr>
                </a:tc>
                <a:tc>
                  <a:txBody>
                    <a:bodyPr/>
                    <a:lstStyle/>
                    <a:p>
                      <a:pPr algn="r" fontAlgn="b"/>
                      <a:r>
                        <a:rPr lang="es-MX" sz="1400" b="1" i="0" u="none" strike="noStrike">
                          <a:solidFill>
                            <a:srgbClr val="000000"/>
                          </a:solidFill>
                          <a:latin typeface="Calibri"/>
                        </a:rPr>
                        <a:t>0</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s-MX" sz="1400" b="1" i="0" u="none" strike="noStrike">
                          <a:solidFill>
                            <a:srgbClr val="000000"/>
                          </a:solidFill>
                          <a:latin typeface="Calibri"/>
                        </a:rPr>
                        <a:t>0</a:t>
                      </a:r>
                    </a:p>
                  </a:txBody>
                  <a:tcPr marL="9525" marR="9525" marT="9525" marB="0" anchor="b">
                    <a:lnL>
                      <a:noFill/>
                    </a:lnL>
                    <a:lnR>
                      <a:noFill/>
                    </a:lnR>
                    <a:lnT>
                      <a:noFill/>
                    </a:lnT>
                    <a:lnB>
                      <a:noFill/>
                    </a:lnB>
                  </a:tcPr>
                </a:tc>
              </a:tr>
              <a:tr h="258032">
                <a:tc>
                  <a:txBody>
                    <a:bodyPr/>
                    <a:lstStyle/>
                    <a:p>
                      <a:pPr algn="l" fontAlgn="b"/>
                      <a:r>
                        <a:rPr lang="es-MX" sz="1400" b="1" i="0" u="none" strike="noStrike">
                          <a:solidFill>
                            <a:srgbClr val="000000"/>
                          </a:solidFill>
                          <a:latin typeface="Calibri"/>
                        </a:rPr>
                        <a:t>UAI</a:t>
                      </a:r>
                    </a:p>
                  </a:txBody>
                  <a:tcPr marL="9525" marR="9525" marT="9525" marB="0" anchor="b">
                    <a:lnL>
                      <a:noFill/>
                    </a:lnL>
                    <a:lnR>
                      <a:noFill/>
                    </a:lnR>
                    <a:lnT>
                      <a:noFill/>
                    </a:lnT>
                    <a:lnB>
                      <a:noFill/>
                    </a:lnB>
                  </a:tcPr>
                </a:tc>
                <a:tc>
                  <a:txBody>
                    <a:bodyPr/>
                    <a:lstStyle/>
                    <a:p>
                      <a:pPr algn="r" fontAlgn="b"/>
                      <a:r>
                        <a:rPr lang="es-MX" sz="1400" b="1" i="0" u="none" strike="noStrike">
                          <a:solidFill>
                            <a:srgbClr val="000000"/>
                          </a:solidFill>
                          <a:latin typeface="Calibri"/>
                        </a:rPr>
                        <a:t>0</a:t>
                      </a:r>
                    </a:p>
                  </a:txBody>
                  <a:tcPr marL="9525" marR="9525" marT="9525" marB="0" anchor="b">
                    <a:lnL>
                      <a:noFill/>
                    </a:lnL>
                    <a:lnR>
                      <a:noFill/>
                    </a:lnR>
                    <a:lnT>
                      <a:noFill/>
                    </a:lnT>
                    <a:lnB>
                      <a:noFill/>
                    </a:lnB>
                  </a:tcPr>
                </a:tc>
                <a:tc>
                  <a:txBody>
                    <a:bodyPr/>
                    <a:lstStyle/>
                    <a:p>
                      <a:pPr algn="r" fontAlgn="b"/>
                      <a:r>
                        <a:rPr lang="es-MX" sz="1400" b="1" i="0" u="none" strike="noStrike">
                          <a:solidFill>
                            <a:srgbClr val="000000"/>
                          </a:solidFill>
                          <a:latin typeface="Calibri"/>
                        </a:rPr>
                        <a:t>40</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s-MX" sz="1400" b="1" i="0" u="none" strike="noStrike">
                          <a:solidFill>
                            <a:srgbClr val="000000"/>
                          </a:solidFill>
                          <a:latin typeface="Calibri"/>
                        </a:rPr>
                        <a:t>80</a:t>
                      </a:r>
                    </a:p>
                  </a:txBody>
                  <a:tcPr marL="9525" marR="9525" marT="9525" marB="0" anchor="b">
                    <a:lnL>
                      <a:noFill/>
                    </a:lnL>
                    <a:lnR>
                      <a:noFill/>
                    </a:lnR>
                    <a:lnT>
                      <a:noFill/>
                    </a:lnT>
                    <a:lnB>
                      <a:noFill/>
                    </a:lnB>
                  </a:tcPr>
                </a:tc>
              </a:tr>
              <a:tr h="258032">
                <a:tc>
                  <a:txBody>
                    <a:bodyPr/>
                    <a:lstStyle/>
                    <a:p>
                      <a:pPr algn="l" fontAlgn="b"/>
                      <a:r>
                        <a:rPr lang="es-MX" sz="1400" b="1" i="0" u="none" strike="noStrike">
                          <a:solidFill>
                            <a:srgbClr val="000000"/>
                          </a:solidFill>
                          <a:latin typeface="Calibri"/>
                        </a:rPr>
                        <a:t>Impuestos (40%)</a:t>
                      </a:r>
                    </a:p>
                  </a:txBody>
                  <a:tcPr marL="9525" marR="9525" marT="9525" marB="0" anchor="b">
                    <a:lnL>
                      <a:noFill/>
                    </a:lnL>
                    <a:lnR>
                      <a:noFill/>
                    </a:lnR>
                    <a:lnT>
                      <a:noFill/>
                    </a:lnT>
                    <a:lnB>
                      <a:noFill/>
                    </a:lnB>
                  </a:tcPr>
                </a:tc>
                <a:tc>
                  <a:txBody>
                    <a:bodyPr/>
                    <a:lstStyle/>
                    <a:p>
                      <a:pPr algn="r" fontAlgn="b"/>
                      <a:r>
                        <a:rPr lang="es-MX" sz="1400" b="1" i="0" u="none" strike="noStrike">
                          <a:solidFill>
                            <a:srgbClr val="000000"/>
                          </a:solidFill>
                          <a:latin typeface="Calibri"/>
                        </a:rPr>
                        <a:t>0</a:t>
                      </a:r>
                    </a:p>
                  </a:txBody>
                  <a:tcPr marL="9525" marR="9525" marT="9525" marB="0" anchor="b">
                    <a:lnL>
                      <a:noFill/>
                    </a:lnL>
                    <a:lnR>
                      <a:noFill/>
                    </a:lnR>
                    <a:lnT>
                      <a:noFill/>
                    </a:lnT>
                    <a:lnB>
                      <a:noFill/>
                    </a:lnB>
                  </a:tcPr>
                </a:tc>
                <a:tc>
                  <a:txBody>
                    <a:bodyPr/>
                    <a:lstStyle/>
                    <a:p>
                      <a:pPr algn="r" fontAlgn="b"/>
                      <a:r>
                        <a:rPr lang="es-MX" sz="1400" b="1" i="0" u="none" strike="noStrike">
                          <a:solidFill>
                            <a:srgbClr val="000000"/>
                          </a:solidFill>
                          <a:latin typeface="Calibri"/>
                        </a:rPr>
                        <a:t>16</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s-MX" sz="1400" b="1" i="0" u="none" strike="noStrike">
                          <a:solidFill>
                            <a:srgbClr val="000000"/>
                          </a:solidFill>
                          <a:latin typeface="Calibri"/>
                        </a:rPr>
                        <a:t>32</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r>
              <a:tr h="258032">
                <a:tc>
                  <a:txBody>
                    <a:bodyPr/>
                    <a:lstStyle/>
                    <a:p>
                      <a:pPr algn="l" fontAlgn="b"/>
                      <a:r>
                        <a:rPr lang="es-MX" sz="1400" b="1" i="0" u="none" strike="noStrike">
                          <a:solidFill>
                            <a:srgbClr val="000000"/>
                          </a:solidFill>
                          <a:latin typeface="Calibri"/>
                        </a:rPr>
                        <a:t>Utilidad neta</a:t>
                      </a:r>
                    </a:p>
                  </a:txBody>
                  <a:tcPr marL="9525" marR="9525" marT="9525" marB="0" anchor="b">
                    <a:lnL>
                      <a:noFill/>
                    </a:lnL>
                    <a:lnR>
                      <a:noFill/>
                    </a:lnR>
                    <a:lnT>
                      <a:noFill/>
                    </a:lnT>
                    <a:lnB>
                      <a:noFill/>
                    </a:lnB>
                  </a:tcPr>
                </a:tc>
                <a:tc>
                  <a:txBody>
                    <a:bodyPr/>
                    <a:lstStyle/>
                    <a:p>
                      <a:pPr algn="r" fontAlgn="b"/>
                      <a:r>
                        <a:rPr lang="es-MX" sz="1400" b="1" i="0" u="none" strike="noStrike">
                          <a:solidFill>
                            <a:srgbClr val="000000"/>
                          </a:solidFill>
                          <a:latin typeface="Calibri"/>
                        </a:rPr>
                        <a:t>0</a:t>
                      </a:r>
                    </a:p>
                  </a:txBody>
                  <a:tcPr marL="9525" marR="9525" marT="9525" marB="0" anchor="b">
                    <a:lnL>
                      <a:noFill/>
                    </a:lnL>
                    <a:lnR>
                      <a:noFill/>
                    </a:lnR>
                    <a:lnT>
                      <a:noFill/>
                    </a:lnT>
                    <a:lnB>
                      <a:noFill/>
                    </a:lnB>
                  </a:tcPr>
                </a:tc>
                <a:tc>
                  <a:txBody>
                    <a:bodyPr/>
                    <a:lstStyle/>
                    <a:p>
                      <a:pPr algn="r" fontAlgn="b"/>
                      <a:r>
                        <a:rPr lang="es-MX" sz="1400" b="1" i="0" u="none" strike="noStrike">
                          <a:solidFill>
                            <a:srgbClr val="000000"/>
                          </a:solidFill>
                          <a:latin typeface="Calibri"/>
                        </a:rPr>
                        <a:t>24</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s-MX" sz="1400" b="1" i="0" u="none" strike="noStrike">
                          <a:solidFill>
                            <a:srgbClr val="000000"/>
                          </a:solidFill>
                          <a:latin typeface="Calibri"/>
                        </a:rPr>
                        <a:t>48</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r>
              <a:tr h="258032">
                <a:tc>
                  <a:txBody>
                    <a:bodyPr/>
                    <a:lstStyle/>
                    <a:p>
                      <a:pPr algn="l" fontAlgn="b"/>
                      <a:r>
                        <a:rPr lang="es-MX" sz="1400" b="1" i="0" u="none" strike="noStrike">
                          <a:solidFill>
                            <a:srgbClr val="000000"/>
                          </a:solidFill>
                          <a:latin typeface="Calibri"/>
                        </a:rPr>
                        <a:t>UPA (10000 acciones)</a:t>
                      </a:r>
                    </a:p>
                  </a:txBody>
                  <a:tcPr marL="9525" marR="9525" marT="9525" marB="0" anchor="b">
                    <a:lnL>
                      <a:noFill/>
                    </a:lnL>
                    <a:lnR>
                      <a:noFill/>
                    </a:lnR>
                    <a:lnT>
                      <a:noFill/>
                    </a:lnT>
                    <a:lnB>
                      <a:noFill/>
                    </a:lnB>
                  </a:tcPr>
                </a:tc>
                <a:tc>
                  <a:txBody>
                    <a:bodyPr/>
                    <a:lstStyle/>
                    <a:p>
                      <a:pPr algn="l" fontAlgn="b"/>
                      <a:endParaRPr lang="es-MX" sz="1400" b="1" i="0" u="none" strike="noStrike">
                        <a:solidFill>
                          <a:srgbClr val="000000"/>
                        </a:solidFill>
                        <a:latin typeface="Calibri"/>
                      </a:endParaRPr>
                    </a:p>
                  </a:txBody>
                  <a:tcPr marL="9525" marR="9525" marT="9525" marB="0" anchor="b">
                    <a:lnL>
                      <a:noFill/>
                    </a:lnL>
                    <a:lnR>
                      <a:noFill/>
                    </a:lnR>
                    <a:lnT>
                      <a:noFill/>
                    </a:lnT>
                    <a:lnB>
                      <a:noFill/>
                    </a:lnB>
                  </a:tcPr>
                </a:tc>
                <a:tc>
                  <a:txBody>
                    <a:bodyPr/>
                    <a:lstStyle/>
                    <a:p>
                      <a:pPr algn="r" fontAlgn="b"/>
                      <a:r>
                        <a:rPr lang="es-MX" sz="1400" b="1" i="0" u="none" strike="noStrike">
                          <a:solidFill>
                            <a:srgbClr val="000000"/>
                          </a:solidFill>
                          <a:latin typeface="Calibri"/>
                        </a:rPr>
                        <a:t>2.4</a:t>
                      </a:r>
                    </a:p>
                  </a:txBody>
                  <a:tcPr marL="9525" marR="9525" marT="9525" marB="0" anchor="b">
                    <a:lnL>
                      <a:noFill/>
                    </a:lnL>
                    <a:lnR>
                      <a:noFill/>
                    </a:lnR>
                    <a:lnT>
                      <a:noFill/>
                    </a:lnT>
                    <a:lnB>
                      <a:noFill/>
                    </a:lnB>
                  </a:tcPr>
                </a:tc>
                <a:tc>
                  <a:txBody>
                    <a:bodyPr/>
                    <a:lstStyle/>
                    <a:p>
                      <a:pPr algn="r" fontAlgn="b"/>
                      <a:r>
                        <a:rPr lang="es-MX" sz="1400" b="1" i="0" u="none" strike="noStrike">
                          <a:solidFill>
                            <a:srgbClr val="000000"/>
                          </a:solidFill>
                          <a:latin typeface="Calibri"/>
                        </a:rPr>
                        <a:t>4.8</a:t>
                      </a:r>
                    </a:p>
                  </a:txBody>
                  <a:tcPr marL="9525" marR="9525" marT="9525" marB="0" anchor="b">
                    <a:lnL>
                      <a:noFill/>
                    </a:lnL>
                    <a:lnR>
                      <a:noFill/>
                    </a:lnR>
                    <a:lnT>
                      <a:noFill/>
                    </a:lnT>
                    <a:lnB>
                      <a:noFill/>
                    </a:lnB>
                  </a:tcPr>
                </a:tc>
              </a:tr>
              <a:tr h="258032">
                <a:tc>
                  <a:txBody>
                    <a:bodyPr/>
                    <a:lstStyle/>
                    <a:p>
                      <a:pPr algn="l" fontAlgn="b"/>
                      <a:endParaRPr lang="es-MX" sz="1400" b="1" i="0" u="none" strike="noStrike">
                        <a:solidFill>
                          <a:srgbClr val="000000"/>
                        </a:solidFill>
                        <a:latin typeface="Calibri"/>
                      </a:endParaRPr>
                    </a:p>
                  </a:txBody>
                  <a:tcPr marL="9525" marR="9525" marT="9525" marB="0" anchor="b">
                    <a:lnL>
                      <a:noFill/>
                    </a:lnL>
                    <a:lnR>
                      <a:noFill/>
                    </a:lnR>
                    <a:lnT>
                      <a:noFill/>
                    </a:lnT>
                    <a:lnB>
                      <a:noFill/>
                    </a:lnB>
                  </a:tcPr>
                </a:tc>
                <a:tc>
                  <a:txBody>
                    <a:bodyPr/>
                    <a:lstStyle/>
                    <a:p>
                      <a:pPr algn="l" fontAlgn="b"/>
                      <a:endParaRPr lang="es-MX" sz="1400" b="1" i="0" u="none" strike="noStrike">
                        <a:solidFill>
                          <a:srgbClr val="000000"/>
                        </a:solidFill>
                        <a:latin typeface="Calibri"/>
                      </a:endParaRPr>
                    </a:p>
                  </a:txBody>
                  <a:tcPr marL="9525" marR="9525" marT="9525" marB="0" anchor="b">
                    <a:lnL>
                      <a:noFill/>
                    </a:lnL>
                    <a:lnR>
                      <a:noFill/>
                    </a:lnR>
                    <a:lnT>
                      <a:noFill/>
                    </a:lnT>
                    <a:lnB>
                      <a:noFill/>
                    </a:lnB>
                  </a:tcPr>
                </a:tc>
                <a:tc>
                  <a:txBody>
                    <a:bodyPr/>
                    <a:lstStyle/>
                    <a:p>
                      <a:pPr algn="l" fontAlgn="b"/>
                      <a:endParaRPr lang="es-MX" sz="1400" b="1" i="0" u="none" strike="noStrike">
                        <a:solidFill>
                          <a:srgbClr val="000000"/>
                        </a:solidFill>
                        <a:latin typeface="Calibri"/>
                      </a:endParaRPr>
                    </a:p>
                  </a:txBody>
                  <a:tcPr marL="9525" marR="9525" marT="9525" marB="0" anchor="b">
                    <a:lnL>
                      <a:noFill/>
                    </a:lnL>
                    <a:lnR>
                      <a:noFill/>
                    </a:lnR>
                    <a:lnT>
                      <a:noFill/>
                    </a:lnT>
                    <a:lnB>
                      <a:noFill/>
                    </a:lnB>
                  </a:tcPr>
                </a:tc>
                <a:tc>
                  <a:txBody>
                    <a:bodyPr/>
                    <a:lstStyle/>
                    <a:p>
                      <a:pPr algn="l" fontAlgn="b"/>
                      <a:endParaRPr lang="es-MX" sz="1400" b="1" i="0" u="none" strike="noStrike">
                        <a:solidFill>
                          <a:srgbClr val="000000"/>
                        </a:solidFill>
                        <a:latin typeface="Calibri"/>
                      </a:endParaRPr>
                    </a:p>
                  </a:txBody>
                  <a:tcPr marL="9525" marR="9525" marT="9525" marB="0" anchor="b">
                    <a:lnL>
                      <a:noFill/>
                    </a:lnL>
                    <a:lnR>
                      <a:noFill/>
                    </a:lnR>
                    <a:lnT>
                      <a:noFill/>
                    </a:lnT>
                    <a:lnB>
                      <a:noFill/>
                    </a:lnB>
                  </a:tcPr>
                </a:tc>
              </a:tr>
              <a:tr h="249031">
                <a:tc>
                  <a:txBody>
                    <a:bodyPr/>
                    <a:lstStyle/>
                    <a:p>
                      <a:pPr algn="l" fontAlgn="b"/>
                      <a:r>
                        <a:rPr lang="es-MX" sz="1400" b="1" i="0" u="none" strike="noStrike">
                          <a:solidFill>
                            <a:srgbClr val="000000"/>
                          </a:solidFill>
                          <a:latin typeface="Calibri"/>
                        </a:rPr>
                        <a:t>III. Situación si la razón de deudas/activos = 50%</a:t>
                      </a:r>
                    </a:p>
                  </a:txBody>
                  <a:tcPr marL="9525" marR="9525" marT="9525" marB="0" anchor="b">
                    <a:lnL>
                      <a:noFill/>
                    </a:lnL>
                    <a:lnR>
                      <a:noFill/>
                    </a:lnR>
                    <a:lnT>
                      <a:noFill/>
                    </a:lnT>
                    <a:lnB>
                      <a:noFill/>
                    </a:lnB>
                  </a:tcPr>
                </a:tc>
                <a:tc>
                  <a:txBody>
                    <a:bodyPr/>
                    <a:lstStyle/>
                    <a:p>
                      <a:pPr algn="l" fontAlgn="b"/>
                      <a:endParaRPr lang="es-MX" sz="1400" b="1" i="0" u="none" strike="noStrike">
                        <a:solidFill>
                          <a:srgbClr val="000000"/>
                        </a:solidFill>
                        <a:latin typeface="Calibri"/>
                      </a:endParaRPr>
                    </a:p>
                  </a:txBody>
                  <a:tcPr marL="9525" marR="9525" marT="9525" marB="0" anchor="b">
                    <a:lnL>
                      <a:noFill/>
                    </a:lnL>
                    <a:lnR>
                      <a:noFill/>
                    </a:lnR>
                    <a:lnT>
                      <a:noFill/>
                    </a:lnT>
                    <a:lnB>
                      <a:noFill/>
                    </a:lnB>
                  </a:tcPr>
                </a:tc>
                <a:tc>
                  <a:txBody>
                    <a:bodyPr/>
                    <a:lstStyle/>
                    <a:p>
                      <a:pPr algn="l" fontAlgn="b"/>
                      <a:endParaRPr lang="es-MX" sz="1400" b="1" i="0" u="none" strike="noStrike">
                        <a:solidFill>
                          <a:srgbClr val="000000"/>
                        </a:solidFill>
                        <a:latin typeface="Calibri"/>
                      </a:endParaRPr>
                    </a:p>
                  </a:txBody>
                  <a:tcPr marL="9525" marR="9525" marT="9525" marB="0" anchor="b">
                    <a:lnL>
                      <a:noFill/>
                    </a:lnL>
                    <a:lnR>
                      <a:noFill/>
                    </a:lnR>
                    <a:lnT>
                      <a:noFill/>
                    </a:lnT>
                    <a:lnB>
                      <a:noFill/>
                    </a:lnB>
                  </a:tcPr>
                </a:tc>
                <a:tc>
                  <a:txBody>
                    <a:bodyPr/>
                    <a:lstStyle/>
                    <a:p>
                      <a:pPr algn="l" fontAlgn="b"/>
                      <a:endParaRPr lang="es-MX" sz="1400" b="1" i="0" u="none" strike="noStrike">
                        <a:solidFill>
                          <a:srgbClr val="000000"/>
                        </a:solidFill>
                        <a:latin typeface="Calibri"/>
                      </a:endParaRPr>
                    </a:p>
                  </a:txBody>
                  <a:tcPr marL="9525" marR="9525" marT="9525" marB="0" anchor="b">
                    <a:lnL>
                      <a:noFill/>
                    </a:lnL>
                    <a:lnR>
                      <a:noFill/>
                    </a:lnR>
                    <a:lnT>
                      <a:noFill/>
                    </a:lnT>
                    <a:lnB>
                      <a:noFill/>
                    </a:lnB>
                  </a:tcPr>
                </a:tc>
              </a:tr>
              <a:tr h="258032">
                <a:tc>
                  <a:txBody>
                    <a:bodyPr/>
                    <a:lstStyle/>
                    <a:p>
                      <a:pPr algn="l" fontAlgn="b"/>
                      <a:r>
                        <a:rPr lang="es-MX" sz="1400" b="1" i="0" u="none" strike="noStrike">
                          <a:solidFill>
                            <a:srgbClr val="000000"/>
                          </a:solidFill>
                          <a:latin typeface="Calibri"/>
                        </a:rPr>
                        <a:t>UAII</a:t>
                      </a:r>
                    </a:p>
                  </a:txBody>
                  <a:tcPr marL="9525" marR="9525" marT="9525" marB="0" anchor="b">
                    <a:lnL>
                      <a:noFill/>
                    </a:lnL>
                    <a:lnR>
                      <a:noFill/>
                    </a:lnR>
                    <a:lnT>
                      <a:noFill/>
                    </a:lnT>
                    <a:lnB>
                      <a:noFill/>
                    </a:lnB>
                  </a:tcPr>
                </a:tc>
                <a:tc>
                  <a:txBody>
                    <a:bodyPr/>
                    <a:lstStyle/>
                    <a:p>
                      <a:pPr algn="r" fontAlgn="b"/>
                      <a:r>
                        <a:rPr lang="es-MX" sz="1400" b="1" i="0" u="none" strike="noStrike">
                          <a:solidFill>
                            <a:srgbClr val="000000"/>
                          </a:solidFill>
                          <a:latin typeface="Calibri"/>
                        </a:rPr>
                        <a:t>0</a:t>
                      </a:r>
                    </a:p>
                  </a:txBody>
                  <a:tcPr marL="9525" marR="9525" marT="9525" marB="0" anchor="b">
                    <a:lnL>
                      <a:noFill/>
                    </a:lnL>
                    <a:lnR>
                      <a:noFill/>
                    </a:lnR>
                    <a:lnT>
                      <a:noFill/>
                    </a:lnT>
                    <a:lnB>
                      <a:noFill/>
                    </a:lnB>
                  </a:tcPr>
                </a:tc>
                <a:tc>
                  <a:txBody>
                    <a:bodyPr/>
                    <a:lstStyle/>
                    <a:p>
                      <a:pPr algn="r" fontAlgn="b"/>
                      <a:r>
                        <a:rPr lang="es-MX" sz="1400" b="1" i="0" u="none" strike="noStrike">
                          <a:solidFill>
                            <a:srgbClr val="000000"/>
                          </a:solidFill>
                          <a:latin typeface="Calibri"/>
                        </a:rPr>
                        <a:t>40</a:t>
                      </a:r>
                    </a:p>
                  </a:txBody>
                  <a:tcPr marL="9525" marR="9525" marT="9525" marB="0" anchor="b">
                    <a:lnL>
                      <a:noFill/>
                    </a:lnL>
                    <a:lnR>
                      <a:noFill/>
                    </a:lnR>
                    <a:lnT>
                      <a:noFill/>
                    </a:lnT>
                    <a:lnB>
                      <a:noFill/>
                    </a:lnB>
                  </a:tcPr>
                </a:tc>
                <a:tc>
                  <a:txBody>
                    <a:bodyPr/>
                    <a:lstStyle/>
                    <a:p>
                      <a:pPr algn="r" fontAlgn="b"/>
                      <a:r>
                        <a:rPr lang="es-MX" sz="1400" b="1" i="0" u="none" strike="noStrike">
                          <a:solidFill>
                            <a:srgbClr val="000000"/>
                          </a:solidFill>
                          <a:latin typeface="Calibri"/>
                        </a:rPr>
                        <a:t>80</a:t>
                      </a:r>
                    </a:p>
                  </a:txBody>
                  <a:tcPr marL="9525" marR="9525" marT="9525" marB="0" anchor="b">
                    <a:lnL>
                      <a:noFill/>
                    </a:lnL>
                    <a:lnR>
                      <a:noFill/>
                    </a:lnR>
                    <a:lnT>
                      <a:noFill/>
                    </a:lnT>
                    <a:lnB>
                      <a:noFill/>
                    </a:lnB>
                  </a:tcPr>
                </a:tc>
              </a:tr>
              <a:tr h="258032">
                <a:tc>
                  <a:txBody>
                    <a:bodyPr/>
                    <a:lstStyle/>
                    <a:p>
                      <a:pPr algn="l" fontAlgn="b"/>
                      <a:r>
                        <a:rPr lang="es-MX" sz="1400" b="1" i="0" u="none" strike="noStrike">
                          <a:solidFill>
                            <a:srgbClr val="000000"/>
                          </a:solidFill>
                          <a:latin typeface="Calibri"/>
                        </a:rPr>
                        <a:t>Intereses (.12 x $100000)</a:t>
                      </a:r>
                    </a:p>
                  </a:txBody>
                  <a:tcPr marL="9525" marR="9525" marT="9525" marB="0" anchor="b">
                    <a:lnL>
                      <a:noFill/>
                    </a:lnL>
                    <a:lnR>
                      <a:noFill/>
                    </a:lnR>
                    <a:lnT>
                      <a:noFill/>
                    </a:lnT>
                    <a:lnB>
                      <a:noFill/>
                    </a:lnB>
                  </a:tcPr>
                </a:tc>
                <a:tc>
                  <a:txBody>
                    <a:bodyPr/>
                    <a:lstStyle/>
                    <a:p>
                      <a:pPr algn="r" fontAlgn="b"/>
                      <a:r>
                        <a:rPr lang="es-MX" sz="1400" b="1" i="0" u="none" strike="noStrike">
                          <a:solidFill>
                            <a:srgbClr val="000000"/>
                          </a:solidFill>
                          <a:latin typeface="Calibri"/>
                        </a:rPr>
                        <a:t>12</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s-MX" sz="1400" b="1" i="0" u="none" strike="noStrike">
                          <a:solidFill>
                            <a:srgbClr val="000000"/>
                          </a:solidFill>
                          <a:latin typeface="Calibri"/>
                        </a:rPr>
                        <a:t>12</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s-MX" sz="1400" b="1" i="0" u="none" strike="noStrike">
                          <a:solidFill>
                            <a:srgbClr val="000000"/>
                          </a:solidFill>
                          <a:latin typeface="Calibri"/>
                        </a:rPr>
                        <a:t>12</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r>
              <a:tr h="258032">
                <a:tc>
                  <a:txBody>
                    <a:bodyPr/>
                    <a:lstStyle/>
                    <a:p>
                      <a:pPr algn="l" fontAlgn="b"/>
                      <a:r>
                        <a:rPr lang="es-MX" sz="1400" b="1" i="0" u="none" strike="noStrike">
                          <a:solidFill>
                            <a:srgbClr val="000000"/>
                          </a:solidFill>
                          <a:latin typeface="Calibri"/>
                        </a:rPr>
                        <a:t>UAI</a:t>
                      </a:r>
                    </a:p>
                  </a:txBody>
                  <a:tcPr marL="9525" marR="9525" marT="9525" marB="0" anchor="b">
                    <a:lnL>
                      <a:noFill/>
                    </a:lnL>
                    <a:lnR>
                      <a:noFill/>
                    </a:lnR>
                    <a:lnT>
                      <a:noFill/>
                    </a:lnT>
                    <a:lnB>
                      <a:noFill/>
                    </a:lnB>
                  </a:tcPr>
                </a:tc>
                <a:tc>
                  <a:txBody>
                    <a:bodyPr/>
                    <a:lstStyle/>
                    <a:p>
                      <a:pPr algn="r" fontAlgn="b"/>
                      <a:r>
                        <a:rPr lang="es-MX" sz="1400" b="1" i="0" u="none" strike="noStrike" dirty="0">
                          <a:solidFill>
                            <a:srgbClr val="000000"/>
                          </a:solidFill>
                          <a:latin typeface="Calibri"/>
                        </a:rPr>
                        <a:t>-12</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s-MX" sz="1400" b="1" i="0" u="none" strike="noStrike">
                          <a:solidFill>
                            <a:srgbClr val="000000"/>
                          </a:solidFill>
                          <a:latin typeface="Calibri"/>
                        </a:rPr>
                        <a:t>28</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s-MX" sz="1400" b="1" i="0" u="none" strike="noStrike">
                          <a:solidFill>
                            <a:srgbClr val="000000"/>
                          </a:solidFill>
                          <a:latin typeface="Calibri"/>
                        </a:rPr>
                        <a:t>68</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r>
              <a:tr h="258032">
                <a:tc>
                  <a:txBody>
                    <a:bodyPr/>
                    <a:lstStyle/>
                    <a:p>
                      <a:pPr algn="l" fontAlgn="b"/>
                      <a:r>
                        <a:rPr lang="es-MX" sz="1400" b="1" i="0" u="none" strike="noStrike">
                          <a:solidFill>
                            <a:srgbClr val="000000"/>
                          </a:solidFill>
                          <a:latin typeface="Calibri"/>
                        </a:rPr>
                        <a:t>Impuestos</a:t>
                      </a:r>
                    </a:p>
                  </a:txBody>
                  <a:tcPr marL="9525" marR="9525" marT="9525" marB="0" anchor="b">
                    <a:lnL>
                      <a:noFill/>
                    </a:lnL>
                    <a:lnR>
                      <a:noFill/>
                    </a:lnR>
                    <a:lnT>
                      <a:noFill/>
                    </a:lnT>
                    <a:lnB>
                      <a:noFill/>
                    </a:lnB>
                  </a:tcPr>
                </a:tc>
                <a:tc>
                  <a:txBody>
                    <a:bodyPr/>
                    <a:lstStyle/>
                    <a:p>
                      <a:pPr algn="r" fontAlgn="b"/>
                      <a:endParaRPr lang="es-MX" sz="1400" b="1" i="0" u="none" strike="noStrike" dirty="0">
                        <a:solidFill>
                          <a:srgbClr val="000000"/>
                        </a:solidFill>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s-MX" sz="1400" b="1" i="0" u="none" strike="noStrike" dirty="0">
                          <a:solidFill>
                            <a:srgbClr val="000000"/>
                          </a:solidFill>
                          <a:latin typeface="Calibri"/>
                        </a:rPr>
                        <a:t>11.2</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s-MX" sz="1400" b="1" i="0" u="none" strike="noStrike">
                          <a:solidFill>
                            <a:srgbClr val="000000"/>
                          </a:solidFill>
                          <a:latin typeface="Calibri"/>
                        </a:rPr>
                        <a:t>27.2</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r>
              <a:tr h="258032">
                <a:tc>
                  <a:txBody>
                    <a:bodyPr/>
                    <a:lstStyle/>
                    <a:p>
                      <a:pPr algn="l" fontAlgn="b"/>
                      <a:r>
                        <a:rPr lang="es-MX" sz="1400" b="1" i="0" u="none" strike="noStrike">
                          <a:solidFill>
                            <a:srgbClr val="000000"/>
                          </a:solidFill>
                          <a:latin typeface="Calibri"/>
                        </a:rPr>
                        <a:t>Utilidad neta</a:t>
                      </a:r>
                    </a:p>
                  </a:txBody>
                  <a:tcPr marL="9525" marR="9525" marT="9525" marB="0" anchor="b">
                    <a:lnL>
                      <a:noFill/>
                    </a:lnL>
                    <a:lnR>
                      <a:noFill/>
                    </a:lnR>
                    <a:lnT>
                      <a:noFill/>
                    </a:lnT>
                    <a:lnB>
                      <a:noFill/>
                    </a:lnB>
                  </a:tcPr>
                </a:tc>
                <a:tc>
                  <a:txBody>
                    <a:bodyPr/>
                    <a:lstStyle/>
                    <a:p>
                      <a:pPr algn="r" fontAlgn="b"/>
                      <a:endParaRPr lang="es-MX" sz="1400" b="1" i="0" u="none" strike="noStrike" dirty="0">
                        <a:solidFill>
                          <a:srgbClr val="000000"/>
                        </a:solidFill>
                        <a:latin typeface="Calibri"/>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s-MX" sz="1400" b="1" i="0" u="none" strike="noStrike">
                          <a:solidFill>
                            <a:srgbClr val="000000"/>
                          </a:solidFill>
                          <a:latin typeface="Calibri"/>
                        </a:rPr>
                        <a:t>16.8</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s-MX" sz="1400" b="1" i="0" u="none" strike="noStrike">
                          <a:solidFill>
                            <a:srgbClr val="000000"/>
                          </a:solidFill>
                          <a:latin typeface="Calibri"/>
                        </a:rPr>
                        <a:t>40.8</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r>
              <a:tr h="258032">
                <a:tc>
                  <a:txBody>
                    <a:bodyPr/>
                    <a:lstStyle/>
                    <a:p>
                      <a:pPr algn="l" fontAlgn="b"/>
                      <a:r>
                        <a:rPr lang="es-MX" sz="1400" b="1" i="0" u="none" strike="noStrike">
                          <a:solidFill>
                            <a:srgbClr val="000000"/>
                          </a:solidFill>
                          <a:latin typeface="Calibri"/>
                        </a:rPr>
                        <a:t>UPA (10000 acciones)</a:t>
                      </a:r>
                    </a:p>
                  </a:txBody>
                  <a:tcPr marL="9525" marR="9525" marT="9525" marB="0" anchor="b">
                    <a:lnL>
                      <a:noFill/>
                    </a:lnL>
                    <a:lnR>
                      <a:noFill/>
                    </a:lnR>
                    <a:lnT>
                      <a:noFill/>
                    </a:lnT>
                    <a:lnB>
                      <a:noFill/>
                    </a:lnB>
                  </a:tcPr>
                </a:tc>
                <a:tc>
                  <a:txBody>
                    <a:bodyPr/>
                    <a:lstStyle/>
                    <a:p>
                      <a:pPr algn="r" fontAlgn="b"/>
                      <a:endParaRPr lang="es-MX" sz="1400" b="1" i="0" u="none" strike="noStrike" dirty="0">
                        <a:solidFill>
                          <a:srgbClr val="000000"/>
                        </a:solidFill>
                        <a:latin typeface="Calibri"/>
                      </a:endParaRPr>
                    </a:p>
                  </a:txBody>
                  <a:tcPr marL="9525" marR="9525" marT="9525" marB="0" anchor="b">
                    <a:lnL>
                      <a:noFill/>
                    </a:lnL>
                    <a:lnR>
                      <a:noFill/>
                    </a:lnR>
                    <a:lnT>
                      <a:noFill/>
                    </a:lnT>
                    <a:lnB>
                      <a:noFill/>
                    </a:lnB>
                  </a:tcPr>
                </a:tc>
                <a:tc>
                  <a:txBody>
                    <a:bodyPr/>
                    <a:lstStyle/>
                    <a:p>
                      <a:pPr algn="r" fontAlgn="b"/>
                      <a:r>
                        <a:rPr lang="es-MX" sz="1400" b="1" i="0" u="none" strike="noStrike">
                          <a:solidFill>
                            <a:srgbClr val="000000"/>
                          </a:solidFill>
                          <a:latin typeface="Calibri"/>
                        </a:rPr>
                        <a:t>1.68</a:t>
                      </a:r>
                    </a:p>
                  </a:txBody>
                  <a:tcPr marL="9525" marR="9525" marT="9525" marB="0" anchor="b">
                    <a:lnL>
                      <a:noFill/>
                    </a:lnL>
                    <a:lnR>
                      <a:noFill/>
                    </a:lnR>
                    <a:lnT>
                      <a:noFill/>
                    </a:lnT>
                    <a:lnB>
                      <a:noFill/>
                    </a:lnB>
                  </a:tcPr>
                </a:tc>
                <a:tc>
                  <a:txBody>
                    <a:bodyPr/>
                    <a:lstStyle/>
                    <a:p>
                      <a:pPr algn="r" fontAlgn="b"/>
                      <a:r>
                        <a:rPr lang="es-MX" sz="1400" b="1" i="0" u="none" strike="noStrike" dirty="0">
                          <a:solidFill>
                            <a:srgbClr val="000000"/>
                          </a:solidFill>
                          <a:latin typeface="Calibri"/>
                        </a:rPr>
                        <a:t>4.08</a:t>
                      </a:r>
                    </a:p>
                  </a:txBody>
                  <a:tcPr marL="9525" marR="9525" marT="9525" marB="0" anchor="b">
                    <a:lnL>
                      <a:noFill/>
                    </a:lnL>
                    <a:lnR>
                      <a:noFill/>
                    </a:lnR>
                    <a:lnT>
                      <a:noFill/>
                    </a:lnT>
                    <a:lnB>
                      <a:noFill/>
                    </a:lnB>
                  </a:tcPr>
                </a:tc>
              </a:tr>
            </a:tbl>
          </a:graphicData>
        </a:graphic>
      </p:graphicFrame>
    </p:spTree>
    <p:extLst>
      <p:ext uri="{BB962C8B-B14F-4D97-AF65-F5344CB8AC3E}">
        <p14:creationId xmlns:p14="http://schemas.microsoft.com/office/powerpoint/2010/main" val="266264126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28662" y="357166"/>
            <a:ext cx="7772400" cy="785834"/>
          </a:xfrm>
        </p:spPr>
        <p:txBody>
          <a:bodyPr/>
          <a:lstStyle/>
          <a:p>
            <a:r>
              <a:rPr lang="es-ES" b="1" dirty="0" smtClean="0"/>
              <a:t>Apalancamiento operativo</a:t>
            </a:r>
            <a:endParaRPr lang="es-MX" dirty="0"/>
          </a:p>
        </p:txBody>
      </p:sp>
      <p:sp>
        <p:nvSpPr>
          <p:cNvPr id="6" name="5 CuadroTexto"/>
          <p:cNvSpPr txBox="1"/>
          <p:nvPr/>
        </p:nvSpPr>
        <p:spPr>
          <a:xfrm>
            <a:off x="3508851" y="2002052"/>
            <a:ext cx="5659807" cy="830997"/>
          </a:xfrm>
          <a:prstGeom prst="rect">
            <a:avLst/>
          </a:prstGeom>
          <a:noFill/>
        </p:spPr>
        <p:txBody>
          <a:bodyPr wrap="square" rtlCol="0">
            <a:spAutoFit/>
          </a:bodyPr>
          <a:lstStyle/>
          <a:p>
            <a:pPr>
              <a:buFont typeface="Arial" pitchFamily="34" charset="0"/>
              <a:buChar char="•"/>
            </a:pPr>
            <a:r>
              <a:rPr lang="es-ES" sz="2400" b="1" dirty="0" smtClean="0"/>
              <a:t>Señala las veces que la utilidad marginal cubre los costos fijos. </a:t>
            </a:r>
            <a:r>
              <a:rPr lang="es-ES_tradnl" b="1" dirty="0" smtClean="0"/>
              <a:t> </a:t>
            </a:r>
            <a:endParaRPr lang="es-MX" sz="1600" b="1" dirty="0" smtClean="0"/>
          </a:p>
        </p:txBody>
      </p:sp>
      <p:pic>
        <p:nvPicPr>
          <p:cNvPr id="3" name="Imagen 2"/>
          <p:cNvPicPr>
            <a:picLocks noChangeAspect="1"/>
          </p:cNvPicPr>
          <p:nvPr/>
        </p:nvPicPr>
        <p:blipFill>
          <a:blip r:embed="rId2"/>
          <a:stretch>
            <a:fillRect/>
          </a:stretch>
        </p:blipFill>
        <p:spPr>
          <a:xfrm>
            <a:off x="107504" y="1556792"/>
            <a:ext cx="2918128" cy="1253635"/>
          </a:xfrm>
          <a:prstGeom prst="rect">
            <a:avLst/>
          </a:prstGeom>
        </p:spPr>
      </p:pic>
      <p:pic>
        <p:nvPicPr>
          <p:cNvPr id="9" name="Imagen 8"/>
          <p:cNvPicPr>
            <a:picLocks noChangeAspect="1"/>
          </p:cNvPicPr>
          <p:nvPr/>
        </p:nvPicPr>
        <p:blipFill>
          <a:blip r:embed="rId3"/>
          <a:stretch>
            <a:fillRect/>
          </a:stretch>
        </p:blipFill>
        <p:spPr>
          <a:xfrm>
            <a:off x="539552" y="2996952"/>
            <a:ext cx="7248772" cy="1201016"/>
          </a:xfrm>
          <a:prstGeom prst="rect">
            <a:avLst/>
          </a:prstGeom>
        </p:spPr>
      </p:pic>
      <p:sp>
        <p:nvSpPr>
          <p:cNvPr id="10" name="Rectángulo 9"/>
          <p:cNvSpPr/>
          <p:nvPr/>
        </p:nvSpPr>
        <p:spPr>
          <a:xfrm>
            <a:off x="739632" y="4687001"/>
            <a:ext cx="8152848" cy="646331"/>
          </a:xfrm>
          <a:prstGeom prst="rect">
            <a:avLst/>
          </a:prstGeom>
        </p:spPr>
        <p:txBody>
          <a:bodyPr wrap="square">
            <a:spAutoFit/>
          </a:bodyPr>
          <a:lstStyle/>
          <a:p>
            <a:r>
              <a:rPr lang="es-MX" b="1" dirty="0"/>
              <a:t>Si </a:t>
            </a:r>
            <a:r>
              <a:rPr lang="es-MX" b="1" dirty="0" smtClean="0"/>
              <a:t>el resultado es 2.08, se interpreta como que la </a:t>
            </a:r>
            <a:r>
              <a:rPr lang="es-MX" b="1" dirty="0"/>
              <a:t>utilidad antes de intereses e impuestos cabe 2.08 veces en el margen de contribución.</a:t>
            </a:r>
          </a:p>
        </p:txBody>
      </p:sp>
    </p:spTree>
    <p:extLst>
      <p:ext uri="{BB962C8B-B14F-4D97-AF65-F5344CB8AC3E}">
        <p14:creationId xmlns:p14="http://schemas.microsoft.com/office/powerpoint/2010/main" val="72474556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147730"/>
            <a:ext cx="6891778" cy="638064"/>
          </a:xfrm>
        </p:spPr>
        <p:txBody>
          <a:bodyPr/>
          <a:lstStyle/>
          <a:p>
            <a:r>
              <a:rPr lang="es-MX" b="1" dirty="0" smtClean="0"/>
              <a:t>Apalancamiento financiero</a:t>
            </a:r>
            <a:endParaRPr lang="es-MX" b="1" dirty="0"/>
          </a:p>
        </p:txBody>
      </p:sp>
      <p:sp>
        <p:nvSpPr>
          <p:cNvPr id="4" name="3 Marcador de contenido"/>
          <p:cNvSpPr>
            <a:spLocks noGrp="1"/>
          </p:cNvSpPr>
          <p:nvPr>
            <p:ph sz="quarter" idx="1"/>
          </p:nvPr>
        </p:nvSpPr>
        <p:spPr>
          <a:xfrm>
            <a:off x="3839794" y="1484784"/>
            <a:ext cx="4908670" cy="1224136"/>
          </a:xfrm>
        </p:spPr>
        <p:style>
          <a:lnRef idx="2">
            <a:schemeClr val="accent2"/>
          </a:lnRef>
          <a:fillRef idx="1">
            <a:schemeClr val="lt1"/>
          </a:fillRef>
          <a:effectRef idx="0">
            <a:schemeClr val="accent2"/>
          </a:effectRef>
          <a:fontRef idx="minor">
            <a:schemeClr val="dk1"/>
          </a:fontRef>
        </p:style>
        <p:txBody>
          <a:bodyPr>
            <a:normAutofit fontScale="77500" lnSpcReduction="20000"/>
          </a:bodyPr>
          <a:lstStyle/>
          <a:p>
            <a:pPr>
              <a:buNone/>
            </a:pPr>
            <a:r>
              <a:rPr lang="es-ES" b="1" dirty="0" smtClean="0"/>
              <a:t>Los intereses por préstamos actúan como palanca, contra la cual las utilidades de operación trabajan para generar cambios en las utilidades de una empresa.</a:t>
            </a:r>
            <a:endParaRPr lang="es-MX" dirty="0" smtClean="0"/>
          </a:p>
          <a:p>
            <a:endParaRPr lang="es-MX" dirty="0"/>
          </a:p>
        </p:txBody>
      </p:sp>
      <p:pic>
        <p:nvPicPr>
          <p:cNvPr id="3" name="Imagen 2"/>
          <p:cNvPicPr>
            <a:picLocks noChangeAspect="1"/>
          </p:cNvPicPr>
          <p:nvPr/>
        </p:nvPicPr>
        <p:blipFill>
          <a:blip r:embed="rId2"/>
          <a:stretch>
            <a:fillRect/>
          </a:stretch>
        </p:blipFill>
        <p:spPr>
          <a:xfrm>
            <a:off x="-15008" y="1207297"/>
            <a:ext cx="3650904" cy="1368152"/>
          </a:xfrm>
          <a:prstGeom prst="rect">
            <a:avLst/>
          </a:prstGeom>
        </p:spPr>
      </p:pic>
      <p:pic>
        <p:nvPicPr>
          <p:cNvPr id="6" name="Imagen 5"/>
          <p:cNvPicPr>
            <a:picLocks noChangeAspect="1"/>
          </p:cNvPicPr>
          <p:nvPr/>
        </p:nvPicPr>
        <p:blipFill>
          <a:blip r:embed="rId3"/>
          <a:stretch>
            <a:fillRect/>
          </a:stretch>
        </p:blipFill>
        <p:spPr>
          <a:xfrm>
            <a:off x="395537" y="2852878"/>
            <a:ext cx="8352928" cy="1152244"/>
          </a:xfrm>
          <a:prstGeom prst="rect">
            <a:avLst/>
          </a:prstGeom>
        </p:spPr>
      </p:pic>
      <p:sp>
        <p:nvSpPr>
          <p:cNvPr id="8" name="Rectángulo 7"/>
          <p:cNvSpPr/>
          <p:nvPr/>
        </p:nvSpPr>
        <p:spPr>
          <a:xfrm>
            <a:off x="791581" y="4642533"/>
            <a:ext cx="7560840" cy="923330"/>
          </a:xfrm>
          <a:prstGeom prst="rect">
            <a:avLst/>
          </a:prstGeom>
        </p:spPr>
        <p:txBody>
          <a:bodyPr wrap="square">
            <a:spAutoFit/>
          </a:bodyPr>
          <a:lstStyle/>
          <a:p>
            <a:pPr fontAlgn="auto">
              <a:spcAft>
                <a:spcPts val="0"/>
              </a:spcAft>
              <a:buFont typeface="Wingdings 2" pitchFamily="18" charset="2"/>
              <a:buNone/>
            </a:pPr>
            <a:r>
              <a:rPr lang="es-MX" b="1" dirty="0"/>
              <a:t>Si </a:t>
            </a:r>
            <a:r>
              <a:rPr lang="es-MX" b="1" dirty="0" smtClean="0"/>
              <a:t>el resultado es 1.6, implica </a:t>
            </a:r>
            <a:r>
              <a:rPr lang="es-MX" b="1" dirty="0"/>
              <a:t>el efecto del cambio en el incremento de la utilidad neta distribuible para accionistas sobre la utilidad antes de intereses e impuestos</a:t>
            </a:r>
          </a:p>
        </p:txBody>
      </p:sp>
    </p:spTree>
    <p:extLst>
      <p:ext uri="{BB962C8B-B14F-4D97-AF65-F5344CB8AC3E}">
        <p14:creationId xmlns:p14="http://schemas.microsoft.com/office/powerpoint/2010/main" val="20945899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0100" y="0"/>
            <a:ext cx="7772400" cy="1143000"/>
          </a:xfrm>
        </p:spPr>
        <p:txBody>
          <a:bodyPr/>
          <a:lstStyle/>
          <a:p>
            <a:r>
              <a:rPr lang="es-MX" b="1" dirty="0" smtClean="0"/>
              <a:t>Apalancamiento total</a:t>
            </a:r>
            <a:endParaRPr lang="es-MX" b="1" dirty="0"/>
          </a:p>
        </p:txBody>
      </p:sp>
      <p:sp>
        <p:nvSpPr>
          <p:cNvPr id="3" name="2 Marcador de texto"/>
          <p:cNvSpPr>
            <a:spLocks noGrp="1"/>
          </p:cNvSpPr>
          <p:nvPr>
            <p:ph type="body" idx="2"/>
          </p:nvPr>
        </p:nvSpPr>
        <p:spPr>
          <a:xfrm>
            <a:off x="965803" y="2348880"/>
            <a:ext cx="6840760" cy="864096"/>
          </a:xfrm>
        </p:spPr>
        <p:style>
          <a:lnRef idx="2">
            <a:schemeClr val="accent2"/>
          </a:lnRef>
          <a:fillRef idx="1">
            <a:schemeClr val="lt1"/>
          </a:fillRef>
          <a:effectRef idx="0">
            <a:schemeClr val="accent2"/>
          </a:effectRef>
          <a:fontRef idx="minor">
            <a:schemeClr val="dk1"/>
          </a:fontRef>
        </p:style>
        <p:txBody>
          <a:bodyPr/>
          <a:lstStyle/>
          <a:p>
            <a:r>
              <a:rPr lang="es-ES" b="1" dirty="0" smtClean="0"/>
              <a:t>Es el cambio porcentual de la UPA como consecuencia de un cambio del volumen de ventas.</a:t>
            </a:r>
          </a:p>
        </p:txBody>
      </p:sp>
      <p:graphicFrame>
        <p:nvGraphicFramePr>
          <p:cNvPr id="5" name="4 Tabla"/>
          <p:cNvGraphicFramePr>
            <a:graphicFrameLocks noGrp="1"/>
          </p:cNvGraphicFramePr>
          <p:nvPr>
            <p:extLst>
              <p:ext uri="{D42A27DB-BD31-4B8C-83A1-F6EECF244321}">
                <p14:modId xmlns:p14="http://schemas.microsoft.com/office/powerpoint/2010/main" val="2458199429"/>
              </p:ext>
            </p:extLst>
          </p:nvPr>
        </p:nvGraphicFramePr>
        <p:xfrm>
          <a:off x="2051720" y="1491052"/>
          <a:ext cx="4714908" cy="365760"/>
        </p:xfrm>
        <a:graphic>
          <a:graphicData uri="http://schemas.openxmlformats.org/drawingml/2006/table">
            <a:tbl>
              <a:tblPr/>
              <a:tblGrid>
                <a:gridCol w="1598274"/>
                <a:gridCol w="3116634"/>
              </a:tblGrid>
              <a:tr h="0">
                <a:tc>
                  <a:txBody>
                    <a:bodyPr/>
                    <a:lstStyle/>
                    <a:p>
                      <a:pPr>
                        <a:spcAft>
                          <a:spcPts val="0"/>
                        </a:spcAft>
                      </a:pPr>
                      <a:r>
                        <a:rPr lang="es-ES" sz="2400" b="1" dirty="0">
                          <a:latin typeface="Arial"/>
                          <a:ea typeface="Times New Roman"/>
                          <a:cs typeface="Times New Roman"/>
                        </a:rPr>
                        <a:t>G.A.T. =</a:t>
                      </a:r>
                      <a:endParaRPr lang="es-MX" sz="2000" dirty="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5">
                      <a:fgClr>
                        <a:srgbClr val="000000"/>
                      </a:fgClr>
                      <a:bgClr>
                        <a:srgbClr val="BFBFBF"/>
                      </a:bgClr>
                    </a:pattFill>
                  </a:tcPr>
                </a:tc>
                <a:tc>
                  <a:txBody>
                    <a:bodyPr/>
                    <a:lstStyle/>
                    <a:p>
                      <a:pPr algn="ctr">
                        <a:spcAft>
                          <a:spcPts val="0"/>
                        </a:spcAft>
                      </a:pPr>
                      <a:r>
                        <a:rPr lang="es-ES" sz="2400" b="1" dirty="0" smtClean="0">
                          <a:latin typeface="Arial"/>
                          <a:ea typeface="Times New Roman"/>
                          <a:cs typeface="Times New Roman"/>
                        </a:rPr>
                        <a:t>A.O</a:t>
                      </a:r>
                      <a:r>
                        <a:rPr lang="es-ES" sz="2400" b="1" dirty="0">
                          <a:latin typeface="Arial"/>
                          <a:ea typeface="Times New Roman"/>
                          <a:cs typeface="Times New Roman"/>
                        </a:rPr>
                        <a:t>.  *</a:t>
                      </a:r>
                      <a:r>
                        <a:rPr lang="es-ES" sz="2400" b="1" dirty="0" smtClean="0">
                          <a:latin typeface="Arial"/>
                          <a:ea typeface="Times New Roman"/>
                          <a:cs typeface="Times New Roman"/>
                        </a:rPr>
                        <a:t>   A.F</a:t>
                      </a:r>
                      <a:r>
                        <a:rPr lang="es-ES" sz="2400" b="1" dirty="0">
                          <a:latin typeface="Arial"/>
                          <a:ea typeface="Times New Roman"/>
                          <a:cs typeface="Times New Roman"/>
                        </a:rPr>
                        <a:t>.</a:t>
                      </a:r>
                      <a:endParaRPr lang="es-MX" sz="2000" dirty="0">
                        <a:latin typeface="Times New Roman"/>
                        <a:ea typeface="Times New Roman"/>
                        <a:cs typeface="Times New Roman"/>
                      </a:endParaRPr>
                    </a:p>
                  </a:txBody>
                  <a:tcPr marL="44450" marR="4445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5">
                      <a:fgClr>
                        <a:srgbClr val="C0C0C0"/>
                      </a:fgClr>
                      <a:bgClr>
                        <a:srgbClr val="F1F1F1"/>
                      </a:bgClr>
                    </a:pattFill>
                  </a:tcPr>
                </a:tc>
              </a:tr>
            </a:tbl>
          </a:graphicData>
        </a:graphic>
      </p:graphicFrame>
      <p:sp>
        <p:nvSpPr>
          <p:cNvPr id="7" name="Rectángulo 6"/>
          <p:cNvSpPr/>
          <p:nvPr/>
        </p:nvSpPr>
        <p:spPr>
          <a:xfrm>
            <a:off x="899593" y="3861048"/>
            <a:ext cx="6906970" cy="1477328"/>
          </a:xfrm>
          <a:prstGeom prst="rect">
            <a:avLst/>
          </a:prstGeom>
        </p:spPr>
        <p:style>
          <a:lnRef idx="3">
            <a:schemeClr val="lt1"/>
          </a:lnRef>
          <a:fillRef idx="1">
            <a:schemeClr val="accent1"/>
          </a:fillRef>
          <a:effectRef idx="1">
            <a:schemeClr val="accent1"/>
          </a:effectRef>
          <a:fontRef idx="minor">
            <a:schemeClr val="lt1"/>
          </a:fontRef>
        </p:style>
        <p:txBody>
          <a:bodyPr wrap="square">
            <a:spAutoFit/>
          </a:bodyPr>
          <a:lstStyle/>
          <a:p>
            <a:pPr>
              <a:buNone/>
            </a:pPr>
            <a:r>
              <a:rPr lang="es-MX" b="1" dirty="0"/>
              <a:t>Si el resultado es 2.92:</a:t>
            </a:r>
          </a:p>
          <a:p>
            <a:pPr>
              <a:buNone/>
            </a:pPr>
            <a:r>
              <a:rPr lang="es-MX" b="1" dirty="0"/>
              <a:t>2.92 veces multiplicado por el incremento deseado en ventas, representa el crecimiento de la utilidad neta distribuible para accionistas comunes (la rentabilidad de las acciones comunes)</a:t>
            </a:r>
          </a:p>
        </p:txBody>
      </p:sp>
    </p:spTree>
    <p:extLst>
      <p:ext uri="{BB962C8B-B14F-4D97-AF65-F5344CB8AC3E}">
        <p14:creationId xmlns:p14="http://schemas.microsoft.com/office/powerpoint/2010/main" val="404039773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3 Título"/>
          <p:cNvSpPr>
            <a:spLocks noGrp="1"/>
          </p:cNvSpPr>
          <p:nvPr>
            <p:ph type="title"/>
          </p:nvPr>
        </p:nvSpPr>
        <p:spPr>
          <a:xfrm>
            <a:off x="467544" y="2354528"/>
            <a:ext cx="7772400" cy="1362075"/>
          </a:xfrm>
        </p:spPr>
        <p:txBody>
          <a:bodyPr/>
          <a:lstStyle/>
          <a:p>
            <a:pPr eaLnBrk="1" hangingPunct="1"/>
            <a:r>
              <a:rPr lang="es-MX" b="1" dirty="0" smtClean="0"/>
              <a:t>Unidad </a:t>
            </a:r>
            <a:r>
              <a:rPr lang="es-MX" b="1" dirty="0" smtClean="0"/>
              <a:t>VI </a:t>
            </a:r>
            <a:r>
              <a:rPr lang="es-MX" b="1" dirty="0" smtClean="0"/>
              <a:t>Costo de capital y política de dividendos</a:t>
            </a:r>
            <a:endParaRPr lang="es-MX" dirty="0" smtClean="0"/>
          </a:p>
        </p:txBody>
      </p:sp>
    </p:spTree>
    <p:extLst>
      <p:ext uri="{BB962C8B-B14F-4D97-AF65-F5344CB8AC3E}">
        <p14:creationId xmlns:p14="http://schemas.microsoft.com/office/powerpoint/2010/main" val="245942894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467544" y="2060848"/>
            <a:ext cx="8280920" cy="1500187"/>
          </a:xfrm>
        </p:spPr>
        <p:txBody>
          <a:bodyPr>
            <a:normAutofit/>
          </a:bodyPr>
          <a:lstStyle/>
          <a:p>
            <a:pPr algn="l"/>
            <a:r>
              <a:rPr lang="es-MX" sz="2000" b="1" dirty="0" smtClean="0"/>
              <a:t>El costo de capital</a:t>
            </a:r>
          </a:p>
          <a:p>
            <a:pPr marL="342900" indent="-342900" algn="l">
              <a:buFont typeface="Arial" panose="020B0604020202020204" pitchFamily="34" charset="0"/>
              <a:buChar char="•"/>
            </a:pPr>
            <a:r>
              <a:rPr lang="es-MX" sz="2000" b="1" dirty="0" smtClean="0"/>
              <a:t>Es </a:t>
            </a:r>
            <a:r>
              <a:rPr lang="es-MX" sz="2000" b="1" dirty="0"/>
              <a:t>el rendimiento mínimo que debe ofrecer una </a:t>
            </a:r>
            <a:r>
              <a:rPr lang="es-MX" sz="2000" b="1" dirty="0" smtClean="0"/>
              <a:t>inversión</a:t>
            </a:r>
          </a:p>
          <a:p>
            <a:pPr marL="342900" indent="-342900" algn="l">
              <a:buFont typeface="Arial" panose="020B0604020202020204" pitchFamily="34" charset="0"/>
              <a:buChar char="•"/>
            </a:pPr>
            <a:r>
              <a:rPr lang="es-MX" sz="2000" b="1" dirty="0" smtClean="0"/>
              <a:t>Determina </a:t>
            </a:r>
            <a:r>
              <a:rPr lang="es-MX" sz="2000" b="1" dirty="0"/>
              <a:t>el valor de la empresa.</a:t>
            </a:r>
            <a:endParaRPr lang="es-MX" sz="2000" b="1" dirty="0"/>
          </a:p>
        </p:txBody>
      </p:sp>
      <p:sp>
        <p:nvSpPr>
          <p:cNvPr id="4" name="Rectángulo 3"/>
          <p:cNvSpPr/>
          <p:nvPr/>
        </p:nvSpPr>
        <p:spPr>
          <a:xfrm>
            <a:off x="467544" y="3717032"/>
            <a:ext cx="7632848" cy="2246769"/>
          </a:xfrm>
          <a:prstGeom prst="rect">
            <a:avLst/>
          </a:prstGeom>
        </p:spPr>
        <p:txBody>
          <a:bodyPr wrap="square">
            <a:spAutoFit/>
          </a:bodyPr>
          <a:lstStyle/>
          <a:p>
            <a:r>
              <a:rPr lang="es-ES" sz="2000" b="1" dirty="0">
                <a:solidFill>
                  <a:schemeClr val="tx1">
                    <a:tint val="75000"/>
                  </a:schemeClr>
                </a:solidFill>
                <a:latin typeface="+mn-lt"/>
              </a:rPr>
              <a:t>Factores que influyen en el costo de capital</a:t>
            </a:r>
          </a:p>
          <a:p>
            <a:pPr marL="285750" indent="-285750">
              <a:buFont typeface="Arial" panose="020B0604020202020204" pitchFamily="34" charset="0"/>
              <a:buChar char="•"/>
            </a:pPr>
            <a:r>
              <a:rPr lang="es-ES" sz="2000" b="1" dirty="0">
                <a:solidFill>
                  <a:schemeClr val="tx1">
                    <a:tint val="75000"/>
                  </a:schemeClr>
                </a:solidFill>
                <a:latin typeface="+mn-lt"/>
              </a:rPr>
              <a:t>Las </a:t>
            </a:r>
            <a:r>
              <a:rPr lang="es-ES" sz="2000" b="1" dirty="0">
                <a:solidFill>
                  <a:schemeClr val="tx1">
                    <a:tint val="75000"/>
                  </a:schemeClr>
                </a:solidFill>
                <a:latin typeface="+mn-lt"/>
              </a:rPr>
              <a:t>condiciones económicas generales que marcan la oferta y demanda de recursos financieros.</a:t>
            </a:r>
          </a:p>
          <a:p>
            <a:pPr marL="285750" indent="-285750">
              <a:buFont typeface="Arial" panose="020B0604020202020204" pitchFamily="34" charset="0"/>
              <a:buChar char="•"/>
            </a:pPr>
            <a:r>
              <a:rPr lang="es-ES" sz="2000" b="1" dirty="0">
                <a:solidFill>
                  <a:schemeClr val="tx1">
                    <a:tint val="75000"/>
                  </a:schemeClr>
                </a:solidFill>
                <a:latin typeface="+mn-lt"/>
              </a:rPr>
              <a:t>Las condiciones del mercado, marcado por la prima de riesgo y la liquidez del mercado.</a:t>
            </a:r>
          </a:p>
          <a:p>
            <a:pPr marL="285750" indent="-285750">
              <a:buFont typeface="Arial" panose="020B0604020202020204" pitchFamily="34" charset="0"/>
              <a:buChar char="•"/>
            </a:pPr>
            <a:r>
              <a:rPr lang="es-ES" sz="2000" b="1" dirty="0">
                <a:solidFill>
                  <a:schemeClr val="tx1">
                    <a:tint val="75000"/>
                  </a:schemeClr>
                </a:solidFill>
                <a:latin typeface="+mn-lt"/>
              </a:rPr>
              <a:t>Las condiciones financieras y operativas de la empresa.</a:t>
            </a:r>
          </a:p>
          <a:p>
            <a:pPr marL="285750" indent="-285750">
              <a:buFont typeface="Arial" panose="020B0604020202020204" pitchFamily="34" charset="0"/>
              <a:buChar char="•"/>
            </a:pPr>
            <a:r>
              <a:rPr lang="es-ES" sz="2000" b="1" dirty="0">
                <a:solidFill>
                  <a:schemeClr val="tx1">
                    <a:tint val="75000"/>
                  </a:schemeClr>
                </a:solidFill>
                <a:latin typeface="+mn-lt"/>
              </a:rPr>
              <a:t>La cantidad de financiación.</a:t>
            </a:r>
          </a:p>
        </p:txBody>
      </p:sp>
      <p:sp>
        <p:nvSpPr>
          <p:cNvPr id="5" name="Marcador de texto 2"/>
          <p:cNvSpPr txBox="1">
            <a:spLocks/>
          </p:cNvSpPr>
          <p:nvPr/>
        </p:nvSpPr>
        <p:spPr>
          <a:xfrm>
            <a:off x="683568" y="752723"/>
            <a:ext cx="5616624" cy="792088"/>
          </a:xfrm>
          <a:prstGeom prst="rect">
            <a:avLst/>
          </a:prstGeom>
        </p:spPr>
        <p:txBody>
          <a:bodyPr vert="horz" lIns="91440" tIns="45720" rIns="91440" bIns="45720" rtlCol="0" anchor="t" anchorCtr="0">
            <a:no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l" defTabSz="914400" rtl="0" eaLnBrk="1" latinLnBrk="0" hangingPunct="1">
              <a:spcBef>
                <a:spcPts val="600"/>
              </a:spcBef>
              <a:buClr>
                <a:schemeClr val="accent1">
                  <a:lumMod val="75000"/>
                </a:schemeClr>
              </a:buClr>
              <a:buSzPct val="110000"/>
              <a:buFont typeface="Wingdings 2" pitchFamily="18" charset="2"/>
              <a:buNone/>
              <a:defRPr sz="1800" kern="1200">
                <a:solidFill>
                  <a:schemeClr val="tx1">
                    <a:tint val="75000"/>
                  </a:schemeClr>
                </a:solidFill>
                <a:latin typeface="+mn-lt"/>
                <a:ea typeface="+mn-ea"/>
                <a:cs typeface="+mn-cs"/>
              </a:defRPr>
            </a:lvl2pPr>
            <a:lvl3pPr marL="914400" indent="0" algn="l" defTabSz="914400" rtl="0" eaLnBrk="1" latinLnBrk="0" hangingPunct="1">
              <a:spcBef>
                <a:spcPts val="600"/>
              </a:spcBef>
              <a:buClr>
                <a:schemeClr val="accent1">
                  <a:lumMod val="60000"/>
                  <a:lumOff val="40000"/>
                </a:schemeClr>
              </a:buClr>
              <a:buSzPct val="110000"/>
              <a:buFont typeface="Wingdings 2" pitchFamily="18" charset="2"/>
              <a:buNone/>
              <a:defRPr sz="1600" kern="1200">
                <a:solidFill>
                  <a:schemeClr val="tx1">
                    <a:tint val="75000"/>
                  </a:schemeClr>
                </a:solidFill>
                <a:latin typeface="+mn-lt"/>
                <a:ea typeface="+mn-ea"/>
                <a:cs typeface="+mn-cs"/>
              </a:defRPr>
            </a:lvl3pPr>
            <a:lvl4pPr marL="1371600" indent="0" algn="l" defTabSz="914400" rtl="0" eaLnBrk="1" latinLnBrk="0" hangingPunct="1">
              <a:spcBef>
                <a:spcPts val="600"/>
              </a:spcBef>
              <a:buClr>
                <a:schemeClr val="accent1">
                  <a:lumMod val="75000"/>
                </a:schemeClr>
              </a:buClr>
              <a:buSzPct val="110000"/>
              <a:buFont typeface="Wingdings 2" pitchFamily="18" charset="2"/>
              <a:buNone/>
              <a:defRPr sz="1400" kern="1200">
                <a:solidFill>
                  <a:schemeClr val="tx1">
                    <a:tint val="75000"/>
                  </a:schemeClr>
                </a:solidFill>
                <a:latin typeface="+mn-lt"/>
                <a:ea typeface="+mn-ea"/>
                <a:cs typeface="+mn-cs"/>
              </a:defRPr>
            </a:lvl4pPr>
            <a:lvl5pPr marL="1828800" indent="0" algn="l" defTabSz="914400" rtl="0" eaLnBrk="1" latinLnBrk="0" hangingPunct="1">
              <a:spcBef>
                <a:spcPts val="600"/>
              </a:spcBef>
              <a:buClr>
                <a:schemeClr val="accent1">
                  <a:lumMod val="60000"/>
                  <a:lumOff val="40000"/>
                </a:schemeClr>
              </a:buClr>
              <a:buSzPct val="110000"/>
              <a:buFont typeface="Wingdings 2" pitchFamily="18" charset="2"/>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Clr>
                <a:schemeClr val="accent2"/>
              </a:buClr>
              <a:buSzPct val="110000"/>
              <a:buFont typeface="Wingdings 2" pitchFamily="18" charset="2"/>
              <a:buNone/>
              <a:defRPr lang="en-US"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Clr>
                <a:schemeClr val="accent1">
                  <a:lumMod val="60000"/>
                  <a:lumOff val="40000"/>
                </a:schemeClr>
              </a:buClr>
              <a:buSzPct val="110000"/>
              <a:buFont typeface="Wingdings 2" pitchFamily="18" charset="2"/>
              <a:buNone/>
              <a:defRPr lang="en-US"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Clr>
                <a:schemeClr val="accent2"/>
              </a:buClr>
              <a:buSzPct val="110000"/>
              <a:buFont typeface="Wingdings 2" pitchFamily="18" charset="2"/>
              <a:buNone/>
              <a:defRPr lang="en-US"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Clr>
                <a:schemeClr val="accent1">
                  <a:lumMod val="60000"/>
                  <a:lumOff val="40000"/>
                </a:schemeClr>
              </a:buClr>
              <a:buSzPct val="110000"/>
              <a:buFont typeface="Wingdings 2" pitchFamily="18" charset="2"/>
              <a:buNone/>
              <a:defRPr lang="en-US" sz="1400" kern="1200">
                <a:solidFill>
                  <a:schemeClr val="tx1">
                    <a:tint val="75000"/>
                  </a:schemeClr>
                </a:solidFill>
                <a:latin typeface="+mn-lt"/>
                <a:ea typeface="+mn-ea"/>
                <a:cs typeface="+mn-cs"/>
              </a:defRPr>
            </a:lvl9pPr>
          </a:lstStyle>
          <a:p>
            <a:pPr algn="l" fontAlgn="auto">
              <a:spcAft>
                <a:spcPts val="0"/>
              </a:spcAft>
            </a:pPr>
            <a:r>
              <a:rPr lang="es-MX" sz="2400" b="1" dirty="0">
                <a:solidFill>
                  <a:schemeClr val="accent1"/>
                </a:solidFill>
                <a:latin typeface="+mj-lt"/>
                <a:ea typeface="+mj-ea"/>
                <a:cs typeface="+mj-cs"/>
              </a:rPr>
              <a:t>Costo de capital</a:t>
            </a:r>
          </a:p>
        </p:txBody>
      </p:sp>
    </p:spTree>
    <p:extLst>
      <p:ext uri="{BB962C8B-B14F-4D97-AF65-F5344CB8AC3E}">
        <p14:creationId xmlns:p14="http://schemas.microsoft.com/office/powerpoint/2010/main" val="11601564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uadroTexto 10"/>
          <p:cNvSpPr txBox="1"/>
          <p:nvPr/>
        </p:nvSpPr>
        <p:spPr>
          <a:xfrm>
            <a:off x="683568" y="188640"/>
            <a:ext cx="7848872" cy="6555641"/>
          </a:xfrm>
          <a:prstGeom prst="rect">
            <a:avLst/>
          </a:prstGeom>
          <a:noFill/>
        </p:spPr>
        <p:txBody>
          <a:bodyPr wrap="square" rtlCol="0">
            <a:spAutoFit/>
          </a:bodyPr>
          <a:lstStyle/>
          <a:p>
            <a:pPr algn="just"/>
            <a:r>
              <a:rPr lang="es-ES_tradnl" sz="1500" dirty="0">
                <a:latin typeface="Arial" panose="020B0604020202020204" pitchFamily="34" charset="0"/>
                <a:ea typeface="Times New Roman" panose="02020603050405020304" pitchFamily="18" charset="0"/>
                <a:cs typeface="Arial" panose="020B0604020202020204" pitchFamily="34" charset="0"/>
              </a:rPr>
              <a:t>La estructura del trabajo sigue el orden establecido en el contenido del programa de </a:t>
            </a:r>
            <a:r>
              <a:rPr lang="es-ES_tradnl" sz="1500" dirty="0" smtClean="0">
                <a:latin typeface="Arial" panose="020B0604020202020204" pitchFamily="34" charset="0"/>
                <a:ea typeface="Times New Roman" panose="02020603050405020304" pitchFamily="18" charset="0"/>
                <a:cs typeface="Arial" panose="020B0604020202020204" pitchFamily="34" charset="0"/>
              </a:rPr>
              <a:t>estudios y se presenta en dos partes: Parte 1 Administración financiera, su valuación y análisis; Parte 2 Administración financiera y planeación.</a:t>
            </a:r>
          </a:p>
          <a:p>
            <a:pPr algn="just"/>
            <a:endParaRPr lang="es-ES_tradnl" sz="1500" dirty="0">
              <a:latin typeface="Arial" panose="020B0604020202020204" pitchFamily="34" charset="0"/>
              <a:ea typeface="Times New Roman" panose="02020603050405020304" pitchFamily="18" charset="0"/>
              <a:cs typeface="Arial" panose="020B0604020202020204" pitchFamily="34" charset="0"/>
            </a:endParaRPr>
          </a:p>
          <a:p>
            <a:pPr algn="just"/>
            <a:r>
              <a:rPr lang="es-ES_tradnl" sz="1500" dirty="0" smtClean="0">
                <a:latin typeface="Arial" panose="020B0604020202020204" pitchFamily="34" charset="0"/>
                <a:ea typeface="Times New Roman" panose="02020603050405020304" pitchFamily="18" charset="0"/>
                <a:cs typeface="Arial" panose="020B0604020202020204" pitchFamily="34" charset="0"/>
              </a:rPr>
              <a:t>unidad </a:t>
            </a:r>
            <a:r>
              <a:rPr lang="es-ES_tradnl" sz="1500" dirty="0">
                <a:latin typeface="Arial" panose="020B0604020202020204" pitchFamily="34" charset="0"/>
                <a:ea typeface="Times New Roman" panose="02020603050405020304" pitchFamily="18" charset="0"/>
                <a:cs typeface="Arial" panose="020B0604020202020204" pitchFamily="34" charset="0"/>
              </a:rPr>
              <a:t>I</a:t>
            </a:r>
            <a:r>
              <a:rPr lang="es-MX" sz="1500" dirty="0"/>
              <a:t> Administración financiera, </a:t>
            </a:r>
            <a:r>
              <a:rPr lang="es-ES_tradnl" sz="1500" dirty="0">
                <a:latin typeface="Arial" panose="020B0604020202020204" pitchFamily="34" charset="0"/>
                <a:ea typeface="Times New Roman" panose="02020603050405020304" pitchFamily="18" charset="0"/>
                <a:cs typeface="Arial" panose="020B0604020202020204" pitchFamily="34" charset="0"/>
              </a:rPr>
              <a:t>describe y ubica </a:t>
            </a:r>
            <a:r>
              <a:rPr lang="es-ES_tradnl" sz="1500" dirty="0" smtClean="0">
                <a:latin typeface="Arial" panose="020B0604020202020204" pitchFamily="34" charset="0"/>
                <a:ea typeface="Times New Roman" panose="02020603050405020304" pitchFamily="18" charset="0"/>
                <a:cs typeface="Arial" panose="020B0604020202020204" pitchFamily="34" charset="0"/>
              </a:rPr>
              <a:t>las </a:t>
            </a:r>
            <a:r>
              <a:rPr lang="es-ES_tradnl" sz="1500" dirty="0">
                <a:latin typeface="Arial" panose="020B0604020202020204" pitchFamily="34" charset="0"/>
                <a:ea typeface="Times New Roman" panose="02020603050405020304" pitchFamily="18" charset="0"/>
                <a:cs typeface="Arial" panose="020B0604020202020204" pitchFamily="34" charset="0"/>
              </a:rPr>
              <a:t>funciones y responsabilidades principales inherentes al </a:t>
            </a:r>
            <a:r>
              <a:rPr lang="es-ES_tradnl" sz="1500" dirty="0" smtClean="0">
                <a:latin typeface="Arial" panose="020B0604020202020204" pitchFamily="34" charset="0"/>
                <a:ea typeface="Times New Roman" panose="02020603050405020304" pitchFamily="18" charset="0"/>
                <a:cs typeface="Arial" panose="020B0604020202020204" pitchFamily="34" charset="0"/>
              </a:rPr>
              <a:t>área.</a:t>
            </a:r>
          </a:p>
          <a:p>
            <a:pPr algn="just"/>
            <a:endParaRPr lang="es-ES_tradnl" sz="1500" dirty="0" smtClean="0">
              <a:latin typeface="Arial" panose="020B0604020202020204" pitchFamily="34" charset="0"/>
              <a:ea typeface="Times New Roman" panose="02020603050405020304" pitchFamily="18" charset="0"/>
              <a:cs typeface="Arial" panose="020B0604020202020204" pitchFamily="34" charset="0"/>
            </a:endParaRPr>
          </a:p>
          <a:p>
            <a:pPr algn="just"/>
            <a:r>
              <a:rPr lang="es-ES_tradnl" sz="1500" dirty="0" smtClean="0">
                <a:latin typeface="Arial" panose="020B0604020202020204" pitchFamily="34" charset="0"/>
                <a:ea typeface="Times New Roman" panose="02020603050405020304" pitchFamily="18" charset="0"/>
                <a:cs typeface="Arial" panose="020B0604020202020204" pitchFamily="34" charset="0"/>
              </a:rPr>
              <a:t>La </a:t>
            </a:r>
            <a:r>
              <a:rPr lang="es-ES_tradnl" sz="1500" dirty="0">
                <a:latin typeface="Arial" panose="020B0604020202020204" pitchFamily="34" charset="0"/>
                <a:ea typeface="Times New Roman" panose="02020603050405020304" pitchFamily="18" charset="0"/>
                <a:cs typeface="Arial" panose="020B0604020202020204" pitchFamily="34" charset="0"/>
              </a:rPr>
              <a:t>unidad II</a:t>
            </a:r>
            <a:r>
              <a:rPr lang="es-MX" sz="1500" dirty="0"/>
              <a:t> Valuación de la administración </a:t>
            </a:r>
            <a:r>
              <a:rPr lang="es-MX" sz="1500" dirty="0" smtClean="0"/>
              <a:t>financiera; </a:t>
            </a:r>
            <a:r>
              <a:rPr lang="es-ES_tradnl" sz="1500" dirty="0"/>
              <a:t>aporta las herramientas necesarias para la debida interpretación de la información financiera.</a:t>
            </a:r>
            <a:r>
              <a:rPr lang="es-ES_tradnl" sz="1500" dirty="0">
                <a:latin typeface="Arial" panose="020B0604020202020204" pitchFamily="34" charset="0"/>
                <a:ea typeface="Times New Roman" panose="02020603050405020304" pitchFamily="18" charset="0"/>
                <a:cs typeface="Arial" panose="020B0604020202020204" pitchFamily="34" charset="0"/>
              </a:rPr>
              <a:t> </a:t>
            </a:r>
          </a:p>
          <a:p>
            <a:pPr algn="just"/>
            <a:endParaRPr lang="es-ES_tradnl" sz="1500" dirty="0">
              <a:latin typeface="Arial" panose="020B0604020202020204" pitchFamily="34" charset="0"/>
              <a:ea typeface="Times New Roman" panose="02020603050405020304" pitchFamily="18" charset="0"/>
              <a:cs typeface="Arial" panose="020B0604020202020204" pitchFamily="34" charset="0"/>
            </a:endParaRPr>
          </a:p>
          <a:p>
            <a:pPr algn="just"/>
            <a:r>
              <a:rPr lang="es-MX" sz="1500" dirty="0"/>
              <a:t>Unidad III. Análisis de estados </a:t>
            </a:r>
            <a:r>
              <a:rPr lang="es-MX" sz="1500" dirty="0" smtClean="0"/>
              <a:t>financieros; </a:t>
            </a:r>
            <a:r>
              <a:rPr lang="es-MX" sz="1500" dirty="0"/>
              <a:t>se</a:t>
            </a:r>
            <a:r>
              <a:rPr lang="es-ES_tradnl" sz="1500" dirty="0">
                <a:latin typeface="Arial" panose="020B0604020202020204" pitchFamily="34" charset="0"/>
                <a:ea typeface="Times New Roman" panose="02020603050405020304" pitchFamily="18" charset="0"/>
                <a:cs typeface="Arial" panose="020B0604020202020204" pitchFamily="34" charset="0"/>
              </a:rPr>
              <a:t> describen y ejemplifican los principales métodos de análisis financiero que apoyan la toma de decisiones en las </a:t>
            </a:r>
            <a:r>
              <a:rPr lang="es-ES_tradnl" sz="1500" dirty="0" smtClean="0">
                <a:latin typeface="Arial" panose="020B0604020202020204" pitchFamily="34" charset="0"/>
                <a:ea typeface="Times New Roman" panose="02020603050405020304" pitchFamily="18" charset="0"/>
                <a:cs typeface="Arial" panose="020B0604020202020204" pitchFamily="34" charset="0"/>
              </a:rPr>
              <a:t>organizaciones.</a:t>
            </a:r>
          </a:p>
          <a:p>
            <a:pPr algn="just"/>
            <a:r>
              <a:rPr lang="es-ES_tradnl" sz="1500" dirty="0" smtClean="0">
                <a:latin typeface="Arial" panose="020B0604020202020204" pitchFamily="34" charset="0"/>
                <a:ea typeface="Times New Roman" panose="02020603050405020304" pitchFamily="18" charset="0"/>
                <a:cs typeface="Arial" panose="020B0604020202020204" pitchFamily="34" charset="0"/>
              </a:rPr>
              <a:t> </a:t>
            </a:r>
            <a:endParaRPr lang="es-MX" sz="1500" dirty="0"/>
          </a:p>
          <a:p>
            <a:pPr algn="just"/>
            <a:r>
              <a:rPr lang="es-MX" sz="1500" dirty="0"/>
              <a:t>Unidad IV. Administración de capital de </a:t>
            </a:r>
            <a:r>
              <a:rPr lang="es-MX" sz="1500" dirty="0" smtClean="0"/>
              <a:t>trabajo; se </a:t>
            </a:r>
            <a:r>
              <a:rPr lang="es-ES_tradnl" sz="1500" dirty="0" smtClean="0">
                <a:latin typeface="Arial" panose="020B0604020202020204" pitchFamily="34" charset="0"/>
                <a:ea typeface="Times New Roman" panose="02020603050405020304" pitchFamily="18" charset="0"/>
                <a:cs typeface="Arial" panose="020B0604020202020204" pitchFamily="34" charset="0"/>
              </a:rPr>
              <a:t>describen </a:t>
            </a:r>
            <a:r>
              <a:rPr lang="es-ES_tradnl" sz="1500" dirty="0">
                <a:latin typeface="Arial" panose="020B0604020202020204" pitchFamily="34" charset="0"/>
                <a:ea typeface="Times New Roman" panose="02020603050405020304" pitchFamily="18" charset="0"/>
                <a:cs typeface="Arial" panose="020B0604020202020204" pitchFamily="34" charset="0"/>
              </a:rPr>
              <a:t>conceptos, políticas y técnicas que permiten al administrador financiero </a:t>
            </a:r>
            <a:r>
              <a:rPr lang="es-ES_tradnl" sz="1500" dirty="0" smtClean="0">
                <a:latin typeface="Arial" panose="020B0604020202020204" pitchFamily="34" charset="0"/>
                <a:ea typeface="Times New Roman" panose="02020603050405020304" pitchFamily="18" charset="0"/>
                <a:cs typeface="Arial" panose="020B0604020202020204" pitchFamily="34" charset="0"/>
              </a:rPr>
              <a:t>manejar adecuadamente el </a:t>
            </a:r>
            <a:r>
              <a:rPr lang="es-ES_tradnl" sz="1500" dirty="0">
                <a:latin typeface="Arial" panose="020B0604020202020204" pitchFamily="34" charset="0"/>
                <a:ea typeface="Times New Roman" panose="02020603050405020304" pitchFamily="18" charset="0"/>
                <a:cs typeface="Arial" panose="020B0604020202020204" pitchFamily="34" charset="0"/>
              </a:rPr>
              <a:t>efectivo, las cuentas por cobrar y por pagar, así como los inventarios.</a:t>
            </a:r>
            <a:endParaRPr lang="es-MX" sz="1500" dirty="0">
              <a:latin typeface="Arial" panose="020B0604020202020204" pitchFamily="34" charset="0"/>
              <a:ea typeface="Times New Roman" panose="02020603050405020304" pitchFamily="18" charset="0"/>
              <a:cs typeface="Times New Roman" panose="02020603050405020304" pitchFamily="18" charset="0"/>
            </a:endParaRPr>
          </a:p>
          <a:p>
            <a:pPr algn="just"/>
            <a:endParaRPr lang="es-MX" sz="1500" dirty="0"/>
          </a:p>
          <a:p>
            <a:pPr algn="just"/>
            <a:r>
              <a:rPr lang="es-MX" sz="1500" dirty="0"/>
              <a:t>V. Decisiones de </a:t>
            </a:r>
            <a:r>
              <a:rPr lang="es-MX" sz="1500" dirty="0" smtClean="0"/>
              <a:t>inversión; </a:t>
            </a:r>
            <a:r>
              <a:rPr lang="es-ES_tradnl" sz="1500" dirty="0">
                <a:latin typeface="Arial" panose="020B0604020202020204" pitchFamily="34" charset="0"/>
                <a:ea typeface="Times New Roman" panose="02020603050405020304" pitchFamily="18" charset="0"/>
                <a:cs typeface="Arial" panose="020B0604020202020204" pitchFamily="34" charset="0"/>
              </a:rPr>
              <a:t>retoma la información presentada en las unidades anteriores y en función de ella realiza la cuantificación de los objetivos de la organización, diseña las estrategias </a:t>
            </a:r>
            <a:r>
              <a:rPr lang="es-ES_tradnl" sz="1500" dirty="0" smtClean="0">
                <a:latin typeface="Arial" panose="020B0604020202020204" pitchFamily="34" charset="0"/>
                <a:ea typeface="Times New Roman" panose="02020603050405020304" pitchFamily="18" charset="0"/>
                <a:cs typeface="Arial" panose="020B0604020202020204" pitchFamily="34" charset="0"/>
              </a:rPr>
              <a:t>de inversión a </a:t>
            </a:r>
            <a:r>
              <a:rPr lang="es-ES_tradnl" sz="1500" dirty="0">
                <a:latin typeface="Arial" panose="020B0604020202020204" pitchFamily="34" charset="0"/>
                <a:ea typeface="Times New Roman" panose="02020603050405020304" pitchFamily="18" charset="0"/>
                <a:cs typeface="Arial" panose="020B0604020202020204" pitchFamily="34" charset="0"/>
              </a:rPr>
              <a:t>través de la presentación de los estados financieros </a:t>
            </a:r>
            <a:r>
              <a:rPr lang="es-ES_tradnl" sz="1500" dirty="0" smtClean="0">
                <a:latin typeface="Arial" panose="020B0604020202020204" pitchFamily="34" charset="0"/>
                <a:ea typeface="Times New Roman" panose="02020603050405020304" pitchFamily="18" charset="0"/>
                <a:cs typeface="Arial" panose="020B0604020202020204" pitchFamily="34" charset="0"/>
              </a:rPr>
              <a:t>proyectados en diferentes ambientes financieros.</a:t>
            </a:r>
          </a:p>
          <a:p>
            <a:pPr algn="just"/>
            <a:endParaRPr lang="es-ES_tradnl" sz="1500" dirty="0" smtClean="0">
              <a:latin typeface="Arial" panose="020B0604020202020204" pitchFamily="34" charset="0"/>
              <a:ea typeface="Times New Roman" panose="02020603050405020304" pitchFamily="18" charset="0"/>
              <a:cs typeface="Arial" panose="020B0604020202020204" pitchFamily="34" charset="0"/>
            </a:endParaRPr>
          </a:p>
          <a:p>
            <a:pPr algn="just"/>
            <a:r>
              <a:rPr lang="es-MX" sz="1500" dirty="0" smtClean="0"/>
              <a:t>VI</a:t>
            </a:r>
            <a:r>
              <a:rPr lang="es-MX" sz="1500" dirty="0"/>
              <a:t>. Costo de capital y políticas de </a:t>
            </a:r>
            <a:r>
              <a:rPr lang="es-MX" sz="1500" dirty="0" smtClean="0"/>
              <a:t>dividendo; </a:t>
            </a:r>
            <a:r>
              <a:rPr lang="es-MX" sz="1500" dirty="0"/>
              <a:t>presenta técnicas para la determinación del costo de capital, así como aspectos relevantes que intervienen en las decisiones sobre reparto de dividendos y los beneficios que </a:t>
            </a:r>
            <a:r>
              <a:rPr lang="es-MX" sz="1500" dirty="0" smtClean="0"/>
              <a:t>trae </a:t>
            </a:r>
            <a:r>
              <a:rPr lang="es-MX" sz="1500" dirty="0"/>
              <a:t>la capitalización de los mismos. </a:t>
            </a:r>
          </a:p>
          <a:p>
            <a:pPr algn="just">
              <a:spcAft>
                <a:spcPts val="0"/>
              </a:spcAft>
            </a:pPr>
            <a:endParaRPr lang="es-ES_tradnl" sz="15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pPr>
            <a:r>
              <a:rPr lang="es-ES_tradnl" sz="1500" dirty="0">
                <a:latin typeface="Arial" panose="020B0604020202020204" pitchFamily="34" charset="0"/>
                <a:ea typeface="Times New Roman" panose="02020603050405020304" pitchFamily="18" charset="0"/>
                <a:cs typeface="Arial" panose="020B0604020202020204" pitchFamily="34" charset="0"/>
              </a:rPr>
              <a:t>Finalmente se presentan algunas referencias que el lector puede consultar para complementar su aprendizaje</a:t>
            </a:r>
            <a:endParaRPr lang="es-MX" sz="1500" dirty="0"/>
          </a:p>
        </p:txBody>
      </p:sp>
    </p:spTree>
    <p:extLst>
      <p:ext uri="{BB962C8B-B14F-4D97-AF65-F5344CB8AC3E}">
        <p14:creationId xmlns:p14="http://schemas.microsoft.com/office/powerpoint/2010/main" val="23495499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85786" y="214290"/>
            <a:ext cx="4857784" cy="1201760"/>
          </a:xfrm>
        </p:spPr>
        <p:txBody>
          <a:bodyPr/>
          <a:lstStyle/>
          <a:p>
            <a:r>
              <a:rPr lang="es-MX" sz="2800" b="1" dirty="0" smtClean="0"/>
              <a:t>Costo promedio de capital ponderado(CPPC)</a:t>
            </a:r>
            <a:endParaRPr lang="es-MX" sz="3600" dirty="0"/>
          </a:p>
        </p:txBody>
      </p:sp>
      <p:sp>
        <p:nvSpPr>
          <p:cNvPr id="3" name="2 Marcador de texto"/>
          <p:cNvSpPr>
            <a:spLocks noGrp="1"/>
          </p:cNvSpPr>
          <p:nvPr>
            <p:ph type="body" idx="2"/>
          </p:nvPr>
        </p:nvSpPr>
        <p:spPr>
          <a:xfrm>
            <a:off x="899592" y="1628800"/>
            <a:ext cx="5300674" cy="4495800"/>
          </a:xfrm>
        </p:spPr>
        <p:txBody>
          <a:bodyPr/>
          <a:lstStyle/>
          <a:p>
            <a:r>
              <a:rPr lang="es-MX" dirty="0" smtClean="0"/>
              <a:t>Representa el rendimiento requerido por toda la empresa, consiste en ponderar los pesos de cada una de las fuentes de financiamiento:</a:t>
            </a:r>
          </a:p>
          <a:p>
            <a:endParaRPr lang="es-MX" dirty="0" smtClean="0"/>
          </a:p>
          <a:p>
            <a:r>
              <a:rPr lang="es-MX" dirty="0" smtClean="0"/>
              <a:t>CPPC= (Kc)(</a:t>
            </a:r>
            <a:r>
              <a:rPr lang="es-MX" dirty="0" err="1" smtClean="0"/>
              <a:t>pc</a:t>
            </a:r>
            <a:r>
              <a:rPr lang="es-MX" dirty="0" smtClean="0"/>
              <a:t>) + (</a:t>
            </a:r>
            <a:r>
              <a:rPr lang="es-MX" dirty="0" err="1" smtClean="0"/>
              <a:t>Kdlp</a:t>
            </a:r>
            <a:r>
              <a:rPr lang="es-MX" dirty="0" smtClean="0"/>
              <a:t>)(</a:t>
            </a:r>
            <a:r>
              <a:rPr lang="es-MX" dirty="0" err="1" smtClean="0"/>
              <a:t>pdlp</a:t>
            </a:r>
            <a:r>
              <a:rPr lang="es-MX" dirty="0" smtClean="0"/>
              <a:t>) + (</a:t>
            </a:r>
            <a:r>
              <a:rPr lang="es-MX" dirty="0" err="1" smtClean="0"/>
              <a:t>Kdcp</a:t>
            </a:r>
            <a:r>
              <a:rPr lang="es-MX" dirty="0" smtClean="0"/>
              <a:t>)(</a:t>
            </a:r>
            <a:r>
              <a:rPr lang="es-MX" dirty="0" err="1" smtClean="0"/>
              <a:t>pdcp</a:t>
            </a:r>
            <a:r>
              <a:rPr lang="es-MX" dirty="0" smtClean="0"/>
              <a:t>) </a:t>
            </a:r>
          </a:p>
          <a:p>
            <a:endParaRPr lang="es-MX" dirty="0" smtClean="0"/>
          </a:p>
          <a:p>
            <a:endParaRPr lang="es-MX" dirty="0"/>
          </a:p>
        </p:txBody>
      </p:sp>
      <p:graphicFrame>
        <p:nvGraphicFramePr>
          <p:cNvPr id="7" name="6 Tabla"/>
          <p:cNvGraphicFramePr>
            <a:graphicFrameLocks noGrp="1"/>
          </p:cNvGraphicFramePr>
          <p:nvPr/>
        </p:nvGraphicFramePr>
        <p:xfrm>
          <a:off x="1000100" y="5429264"/>
          <a:ext cx="5759355" cy="741680"/>
        </p:xfrm>
        <a:graphic>
          <a:graphicData uri="http://schemas.openxmlformats.org/drawingml/2006/table">
            <a:tbl>
              <a:tblPr firstRow="1" bandRow="1">
                <a:tableStyleId>{5C22544A-7EE6-4342-B048-85BDC9FD1C3A}</a:tableStyleId>
              </a:tblPr>
              <a:tblGrid>
                <a:gridCol w="928694"/>
                <a:gridCol w="634366"/>
                <a:gridCol w="223282"/>
                <a:gridCol w="781543"/>
                <a:gridCol w="409352"/>
                <a:gridCol w="595448"/>
                <a:gridCol w="390789"/>
                <a:gridCol w="455751"/>
                <a:gridCol w="455751"/>
                <a:gridCol w="884379"/>
              </a:tblGrid>
              <a:tr h="370840">
                <a:tc rowSpan="2">
                  <a:txBody>
                    <a:bodyPr/>
                    <a:lstStyle/>
                    <a:p>
                      <a:pPr algn="l" fontAlgn="b"/>
                      <a:r>
                        <a:rPr lang="es-MX" sz="2000" b="1" i="0" u="none" strike="noStrike" dirty="0" err="1" smtClean="0">
                          <a:solidFill>
                            <a:schemeClr val="bg1"/>
                          </a:solidFill>
                          <a:latin typeface="Calibri"/>
                        </a:rPr>
                        <a:t>Kdcp</a:t>
                      </a:r>
                      <a:r>
                        <a:rPr lang="es-MX" sz="2000" b="1" i="0" u="none" strike="noStrike" dirty="0" smtClean="0">
                          <a:solidFill>
                            <a:schemeClr val="bg1"/>
                          </a:solidFill>
                          <a:latin typeface="Calibri"/>
                        </a:rPr>
                        <a:t>=</a:t>
                      </a:r>
                      <a:endParaRPr lang="es-MX" sz="2000" b="1" i="0" u="none" strike="noStrike" dirty="0">
                        <a:solidFill>
                          <a:schemeClr val="bg1"/>
                        </a:solidFill>
                        <a:latin typeface="Calibri"/>
                      </a:endParaRPr>
                    </a:p>
                    <a:p>
                      <a:pPr algn="l" fontAlgn="b"/>
                      <a:r>
                        <a:rPr lang="es-MX" sz="1600" b="0" i="0" u="none" strike="noStrike" dirty="0">
                          <a:solidFill>
                            <a:schemeClr val="bg1"/>
                          </a:solidFill>
                          <a:latin typeface="Calibri"/>
                        </a:rPr>
                        <a:t> </a:t>
                      </a:r>
                    </a:p>
                  </a:txBody>
                  <a:tcPr marL="7620" marR="7620" marT="7620" marB="0" anchor="ctr"/>
                </a:tc>
                <a:tc>
                  <a:txBody>
                    <a:bodyPr/>
                    <a:lstStyle/>
                    <a:p>
                      <a:pPr algn="ctr" fontAlgn="b"/>
                      <a:r>
                        <a:rPr lang="es-MX" sz="2000" b="1" i="0" u="none" strike="noStrike" dirty="0" err="1" smtClean="0">
                          <a:solidFill>
                            <a:schemeClr val="bg1"/>
                          </a:solidFill>
                          <a:latin typeface="Calibri"/>
                        </a:rPr>
                        <a:t>GInv</a:t>
                      </a:r>
                      <a:endParaRPr lang="es-MX" sz="2000" b="1" i="0" u="none" strike="noStrike" dirty="0">
                        <a:solidFill>
                          <a:schemeClr val="bg1"/>
                        </a:solidFill>
                        <a:latin typeface="Calibri"/>
                      </a:endParaRPr>
                    </a:p>
                  </a:txBody>
                  <a:tcPr marL="7620" marR="7620" marT="7620" marB="0" anchor="ctr">
                    <a:lnB w="12700" cap="flat" cmpd="sng" algn="ctr">
                      <a:solidFill>
                        <a:schemeClr val="tx1"/>
                      </a:solidFill>
                      <a:prstDash val="solid"/>
                      <a:round/>
                      <a:headEnd type="none" w="med" len="med"/>
                      <a:tailEnd type="none" w="med" len="med"/>
                    </a:lnB>
                  </a:tcPr>
                </a:tc>
                <a:tc>
                  <a:txBody>
                    <a:bodyPr/>
                    <a:lstStyle/>
                    <a:p>
                      <a:pPr algn="ctr" fontAlgn="b"/>
                      <a:r>
                        <a:rPr lang="es-MX" sz="2000" b="1" i="0" u="none" strike="noStrike" dirty="0">
                          <a:solidFill>
                            <a:schemeClr val="bg1"/>
                          </a:solidFill>
                          <a:latin typeface="Calibri"/>
                        </a:rPr>
                        <a:t>+</a:t>
                      </a:r>
                    </a:p>
                  </a:txBody>
                  <a:tcPr marL="7620" marR="7620" marT="7620" marB="0" anchor="ctr">
                    <a:lnB w="12700" cap="flat" cmpd="sng" algn="ctr">
                      <a:solidFill>
                        <a:schemeClr val="tx1"/>
                      </a:solidFill>
                      <a:prstDash val="solid"/>
                      <a:round/>
                      <a:headEnd type="none" w="med" len="med"/>
                      <a:tailEnd type="none" w="med" len="med"/>
                    </a:lnB>
                  </a:tcPr>
                </a:tc>
                <a:tc>
                  <a:txBody>
                    <a:bodyPr/>
                    <a:lstStyle/>
                    <a:p>
                      <a:pPr algn="ctr" fontAlgn="b"/>
                      <a:r>
                        <a:rPr lang="es-MX" sz="2000" b="1" i="0" u="none" strike="noStrike" dirty="0">
                          <a:solidFill>
                            <a:schemeClr val="bg1"/>
                          </a:solidFill>
                          <a:latin typeface="Calibri"/>
                        </a:rPr>
                        <a:t>(</a:t>
                      </a:r>
                      <a:r>
                        <a:rPr lang="es-MX" sz="2000" b="1" i="0" u="none" strike="noStrike" dirty="0" err="1">
                          <a:solidFill>
                            <a:schemeClr val="bg1"/>
                          </a:solidFill>
                          <a:latin typeface="Calibri"/>
                        </a:rPr>
                        <a:t>Pmo</a:t>
                      </a:r>
                      <a:endParaRPr lang="es-MX" sz="2000" b="1" i="0" u="none" strike="noStrike" dirty="0">
                        <a:solidFill>
                          <a:schemeClr val="bg1"/>
                        </a:solidFill>
                        <a:latin typeface="Calibri"/>
                      </a:endParaRPr>
                    </a:p>
                  </a:txBody>
                  <a:tcPr marL="7620" marR="7620" marT="7620" marB="0" anchor="ctr">
                    <a:lnB w="12700" cap="flat" cmpd="sng" algn="ctr">
                      <a:solidFill>
                        <a:schemeClr val="tx1"/>
                      </a:solidFill>
                      <a:prstDash val="solid"/>
                      <a:round/>
                      <a:headEnd type="none" w="med" len="med"/>
                      <a:tailEnd type="none" w="med" len="med"/>
                    </a:lnB>
                  </a:tcPr>
                </a:tc>
                <a:tc>
                  <a:txBody>
                    <a:bodyPr/>
                    <a:lstStyle/>
                    <a:p>
                      <a:pPr algn="ctr" fontAlgn="b"/>
                      <a:r>
                        <a:rPr lang="es-MX" sz="2000" b="1" i="0" u="none" strike="noStrike" dirty="0">
                          <a:solidFill>
                            <a:schemeClr val="bg1"/>
                          </a:solidFill>
                          <a:latin typeface="Calibri"/>
                        </a:rPr>
                        <a:t>x</a:t>
                      </a:r>
                    </a:p>
                  </a:txBody>
                  <a:tcPr marL="7620" marR="7620" marT="7620" marB="0" anchor="ctr">
                    <a:lnB w="12700" cap="flat" cmpd="sng" algn="ctr">
                      <a:solidFill>
                        <a:schemeClr val="tx1"/>
                      </a:solidFill>
                      <a:prstDash val="solid"/>
                      <a:round/>
                      <a:headEnd type="none" w="med" len="med"/>
                      <a:tailEnd type="none" w="med" len="med"/>
                    </a:lnB>
                  </a:tcPr>
                </a:tc>
                <a:tc gridSpan="3">
                  <a:txBody>
                    <a:bodyPr/>
                    <a:lstStyle/>
                    <a:p>
                      <a:pPr algn="l" fontAlgn="b"/>
                      <a:r>
                        <a:rPr lang="es-MX" sz="2000" b="1" i="0" u="none" strike="noStrike" dirty="0" smtClean="0">
                          <a:solidFill>
                            <a:schemeClr val="bg1"/>
                          </a:solidFill>
                          <a:latin typeface="Calibri"/>
                        </a:rPr>
                        <a:t>    t)</a:t>
                      </a:r>
                      <a:r>
                        <a:rPr lang="es-MX" sz="2000" b="1" i="0" u="none" strike="noStrike" dirty="0">
                          <a:solidFill>
                            <a:schemeClr val="bg1"/>
                          </a:solidFill>
                          <a:latin typeface="Calibri"/>
                        </a:rPr>
                        <a:t> </a:t>
                      </a:r>
                    </a:p>
                  </a:txBody>
                  <a:tcPr marL="7620" marR="7620" marT="7620" marB="0" anchor="ctr">
                    <a:lnB w="12700" cap="flat" cmpd="sng" algn="ctr">
                      <a:solidFill>
                        <a:schemeClr val="tx1"/>
                      </a:solidFill>
                      <a:prstDash val="solid"/>
                      <a:round/>
                      <a:headEnd type="none" w="med" len="med"/>
                      <a:tailEnd type="none" w="med" len="med"/>
                    </a:lnB>
                  </a:tcPr>
                </a:tc>
                <a:tc hMerge="1">
                  <a:txBody>
                    <a:bodyPr/>
                    <a:lstStyle/>
                    <a:p>
                      <a:pPr algn="ctr" fontAlgn="b"/>
                      <a:endParaRPr lang="es-MX" sz="1400" b="1" i="0" u="none" strike="noStrike" dirty="0">
                        <a:solidFill>
                          <a:srgbClr val="000000"/>
                        </a:solidFill>
                        <a:latin typeface="Calibri"/>
                      </a:endParaRPr>
                    </a:p>
                  </a:txBody>
                  <a:tcPr marL="7620" marR="7620" marT="7620" marB="0" anchor="b"/>
                </a:tc>
                <a:tc hMerge="1">
                  <a:txBody>
                    <a:bodyPr/>
                    <a:lstStyle/>
                    <a:p>
                      <a:pPr algn="ctr" fontAlgn="b"/>
                      <a:endParaRPr lang="es-MX" sz="1400" b="1" i="0" u="none" strike="noStrike" dirty="0">
                        <a:solidFill>
                          <a:srgbClr val="000000"/>
                        </a:solidFill>
                        <a:latin typeface="Calibri"/>
                      </a:endParaRPr>
                    </a:p>
                  </a:txBody>
                  <a:tcPr marL="7620" marR="7620" marT="7620" marB="0" anchor="b"/>
                </a:tc>
                <a:tc rowSpan="2">
                  <a:txBody>
                    <a:bodyPr/>
                    <a:lstStyle/>
                    <a:p>
                      <a:pPr algn="ctr" fontAlgn="b"/>
                      <a:r>
                        <a:rPr lang="es-MX" sz="2000" b="1" i="0" u="none" strike="noStrike" dirty="0" smtClean="0">
                          <a:solidFill>
                            <a:schemeClr val="bg1"/>
                          </a:solidFill>
                          <a:latin typeface="Calibri"/>
                        </a:rPr>
                        <a:t>x</a:t>
                      </a:r>
                      <a:endParaRPr lang="es-MX" sz="2000" b="1" i="0" u="none" strike="noStrike" dirty="0">
                        <a:solidFill>
                          <a:schemeClr val="bg1"/>
                        </a:solidFill>
                        <a:latin typeface="Calibri"/>
                      </a:endParaRPr>
                    </a:p>
                  </a:txBody>
                  <a:tcPr marL="7620" marR="7620" marT="7620" marB="0" anchor="ctr"/>
                </a:tc>
                <a:tc rowSpan="2">
                  <a:txBody>
                    <a:bodyPr/>
                    <a:lstStyle/>
                    <a:p>
                      <a:pPr algn="l" fontAlgn="b"/>
                      <a:r>
                        <a:rPr lang="es-MX" sz="2000" b="1" i="0" u="none" strike="noStrike" dirty="0" smtClean="0">
                          <a:solidFill>
                            <a:schemeClr val="bg1"/>
                          </a:solidFill>
                          <a:latin typeface="Calibri"/>
                        </a:rPr>
                        <a:t>(1-timp)</a:t>
                      </a:r>
                      <a:endParaRPr lang="es-MX" sz="2000" b="1" i="0" u="none" strike="noStrike" dirty="0">
                        <a:solidFill>
                          <a:schemeClr val="bg1"/>
                        </a:solidFill>
                        <a:latin typeface="Calibri"/>
                      </a:endParaRPr>
                    </a:p>
                  </a:txBody>
                  <a:tcPr marL="7620" marR="7620" marT="7620" marB="0" anchor="ctr"/>
                </a:tc>
              </a:tr>
              <a:tr h="370840">
                <a:tc vMerge="1">
                  <a:txBody>
                    <a:bodyPr/>
                    <a:lstStyle/>
                    <a:p>
                      <a:pPr algn="l" fontAlgn="b"/>
                      <a:endParaRPr lang="es-MX" sz="1600" b="0" i="0" u="none" strike="noStrike" dirty="0">
                        <a:solidFill>
                          <a:srgbClr val="000000"/>
                        </a:solidFill>
                        <a:latin typeface="Calibri"/>
                      </a:endParaRPr>
                    </a:p>
                  </a:txBody>
                  <a:tcPr marL="7620" marR="7620" marT="7620" marB="0" anchor="ctr"/>
                </a:tc>
                <a:tc>
                  <a:txBody>
                    <a:bodyPr/>
                    <a:lstStyle/>
                    <a:p>
                      <a:pPr algn="ctr" fontAlgn="b"/>
                      <a:r>
                        <a:rPr lang="es-MX" sz="2000" b="1" i="0" u="none" strike="noStrike" dirty="0" err="1">
                          <a:solidFill>
                            <a:schemeClr val="tx1"/>
                          </a:solidFill>
                          <a:latin typeface="Calibri"/>
                        </a:rPr>
                        <a:t>Pmo</a:t>
                      </a:r>
                      <a:endParaRPr lang="es-MX" sz="2000" b="1" i="0" u="none" strike="noStrike" dirty="0">
                        <a:solidFill>
                          <a:schemeClr val="tx1"/>
                        </a:solidFill>
                        <a:latin typeface="Calibri"/>
                      </a:endParaRPr>
                    </a:p>
                  </a:txBody>
                  <a:tcPr marL="7620" marR="7620" marT="7620" marB="0" anchor="ctr">
                    <a:lnT w="12700" cap="flat" cmpd="sng" algn="ctr">
                      <a:solidFill>
                        <a:schemeClr val="tx1"/>
                      </a:solidFill>
                      <a:prstDash val="solid"/>
                      <a:round/>
                      <a:headEnd type="none" w="med" len="med"/>
                      <a:tailEnd type="none" w="med" len="med"/>
                    </a:lnT>
                  </a:tcPr>
                </a:tc>
                <a:tc>
                  <a:txBody>
                    <a:bodyPr/>
                    <a:lstStyle/>
                    <a:p>
                      <a:pPr algn="ctr" fontAlgn="b"/>
                      <a:r>
                        <a:rPr lang="es-MX" sz="2000" b="1" i="0" u="none" strike="noStrike" dirty="0">
                          <a:solidFill>
                            <a:schemeClr val="tx1"/>
                          </a:solidFill>
                          <a:latin typeface="Calibri"/>
                        </a:rPr>
                        <a:t>-</a:t>
                      </a:r>
                    </a:p>
                  </a:txBody>
                  <a:tcPr marL="7620" marR="7620" marT="7620" marB="0" anchor="ctr">
                    <a:lnT w="12700" cap="flat" cmpd="sng" algn="ctr">
                      <a:solidFill>
                        <a:schemeClr val="tx1"/>
                      </a:solidFill>
                      <a:prstDash val="solid"/>
                      <a:round/>
                      <a:headEnd type="none" w="med" len="med"/>
                      <a:tailEnd type="none" w="med" len="med"/>
                    </a:lnT>
                  </a:tcPr>
                </a:tc>
                <a:tc>
                  <a:txBody>
                    <a:bodyPr/>
                    <a:lstStyle/>
                    <a:p>
                      <a:pPr algn="ctr" fontAlgn="b"/>
                      <a:r>
                        <a:rPr lang="es-MX" sz="2000" b="1" i="0" u="none" strike="noStrike" dirty="0">
                          <a:solidFill>
                            <a:schemeClr val="tx1"/>
                          </a:solidFill>
                          <a:latin typeface="Calibri"/>
                        </a:rPr>
                        <a:t>(</a:t>
                      </a:r>
                      <a:r>
                        <a:rPr lang="es-MX" sz="2000" b="1" i="0" u="none" strike="noStrike" dirty="0" err="1" smtClean="0">
                          <a:solidFill>
                            <a:schemeClr val="tx1"/>
                          </a:solidFill>
                          <a:latin typeface="Calibri"/>
                        </a:rPr>
                        <a:t>GInv</a:t>
                      </a:r>
                      <a:endParaRPr lang="es-MX" sz="2000" b="1" i="0" u="none" strike="noStrike" dirty="0">
                        <a:solidFill>
                          <a:schemeClr val="tx1"/>
                        </a:solidFill>
                        <a:latin typeface="Calibri"/>
                      </a:endParaRPr>
                    </a:p>
                  </a:txBody>
                  <a:tcPr marL="7620" marR="7620" marT="7620" marB="0" anchor="ctr">
                    <a:lnT w="12700" cap="flat" cmpd="sng" algn="ctr">
                      <a:solidFill>
                        <a:schemeClr val="tx1"/>
                      </a:solidFill>
                      <a:prstDash val="solid"/>
                      <a:round/>
                      <a:headEnd type="none" w="med" len="med"/>
                      <a:tailEnd type="none" w="med" len="med"/>
                    </a:lnT>
                  </a:tcPr>
                </a:tc>
                <a:tc>
                  <a:txBody>
                    <a:bodyPr/>
                    <a:lstStyle/>
                    <a:p>
                      <a:pPr algn="ctr" fontAlgn="b"/>
                      <a:r>
                        <a:rPr lang="es-MX" sz="2000" b="1" i="0" u="none" strike="noStrike" dirty="0">
                          <a:solidFill>
                            <a:schemeClr val="tx1"/>
                          </a:solidFill>
                          <a:latin typeface="Calibri"/>
                        </a:rPr>
                        <a:t>+</a:t>
                      </a:r>
                    </a:p>
                  </a:txBody>
                  <a:tcPr marL="7620" marR="7620" marT="7620" marB="0" anchor="ctr">
                    <a:lnT w="12700" cap="flat" cmpd="sng" algn="ctr">
                      <a:solidFill>
                        <a:schemeClr val="tx1"/>
                      </a:solidFill>
                      <a:prstDash val="solid"/>
                      <a:round/>
                      <a:headEnd type="none" w="med" len="med"/>
                      <a:tailEnd type="none" w="med" len="med"/>
                    </a:lnT>
                  </a:tcPr>
                </a:tc>
                <a:tc>
                  <a:txBody>
                    <a:bodyPr/>
                    <a:lstStyle/>
                    <a:p>
                      <a:pPr algn="ctr" fontAlgn="b"/>
                      <a:r>
                        <a:rPr lang="es-MX" sz="2000" b="1" i="0" u="none" strike="noStrike" dirty="0">
                          <a:solidFill>
                            <a:schemeClr val="tx1"/>
                          </a:solidFill>
                          <a:latin typeface="Calibri"/>
                        </a:rPr>
                        <a:t>(</a:t>
                      </a:r>
                      <a:r>
                        <a:rPr lang="es-MX" sz="2000" b="1" i="0" u="none" strike="noStrike" dirty="0" err="1">
                          <a:solidFill>
                            <a:schemeClr val="tx1"/>
                          </a:solidFill>
                          <a:latin typeface="Calibri"/>
                        </a:rPr>
                        <a:t>Pmo</a:t>
                      </a:r>
                      <a:endParaRPr lang="es-MX" sz="2000" b="1" i="0" u="none" strike="noStrike" dirty="0">
                        <a:solidFill>
                          <a:schemeClr val="tx1"/>
                        </a:solidFill>
                        <a:latin typeface="Calibri"/>
                      </a:endParaRPr>
                    </a:p>
                  </a:txBody>
                  <a:tcPr marL="7620" marR="7620" marT="7620" marB="0" anchor="ctr">
                    <a:lnT w="12700" cap="flat" cmpd="sng" algn="ctr">
                      <a:solidFill>
                        <a:schemeClr val="tx1"/>
                      </a:solidFill>
                      <a:prstDash val="solid"/>
                      <a:round/>
                      <a:headEnd type="none" w="med" len="med"/>
                      <a:tailEnd type="none" w="med" len="med"/>
                    </a:lnT>
                  </a:tcPr>
                </a:tc>
                <a:tc>
                  <a:txBody>
                    <a:bodyPr/>
                    <a:lstStyle/>
                    <a:p>
                      <a:pPr algn="ctr" fontAlgn="b"/>
                      <a:r>
                        <a:rPr lang="es-MX" sz="2000" b="1" i="0" u="none" strike="noStrike" dirty="0">
                          <a:solidFill>
                            <a:schemeClr val="tx1"/>
                          </a:solidFill>
                          <a:latin typeface="Calibri"/>
                        </a:rPr>
                        <a:t>x</a:t>
                      </a:r>
                    </a:p>
                  </a:txBody>
                  <a:tcPr marL="7620" marR="7620" marT="7620" marB="0" anchor="ctr">
                    <a:lnT w="12700" cap="flat" cmpd="sng" algn="ctr">
                      <a:solidFill>
                        <a:schemeClr val="tx1"/>
                      </a:solidFill>
                      <a:prstDash val="solid"/>
                      <a:round/>
                      <a:headEnd type="none" w="med" len="med"/>
                      <a:tailEnd type="none" w="med" len="med"/>
                    </a:lnT>
                  </a:tcPr>
                </a:tc>
                <a:tc>
                  <a:txBody>
                    <a:bodyPr/>
                    <a:lstStyle/>
                    <a:p>
                      <a:pPr algn="ctr" fontAlgn="b"/>
                      <a:r>
                        <a:rPr lang="es-MX" sz="2000" b="1" i="0" u="none" strike="noStrike" dirty="0">
                          <a:solidFill>
                            <a:schemeClr val="tx1"/>
                          </a:solidFill>
                          <a:latin typeface="Calibri"/>
                        </a:rPr>
                        <a:t>t</a:t>
                      </a:r>
                      <a:r>
                        <a:rPr lang="es-MX" sz="2000" b="1" i="0" u="none" strike="noStrike" dirty="0" smtClean="0">
                          <a:solidFill>
                            <a:schemeClr val="tx1"/>
                          </a:solidFill>
                          <a:latin typeface="Calibri"/>
                        </a:rPr>
                        <a:t>))</a:t>
                      </a:r>
                      <a:endParaRPr lang="es-MX" sz="2000" b="1" i="0" u="none" strike="noStrike" dirty="0">
                        <a:solidFill>
                          <a:schemeClr val="tx1"/>
                        </a:solidFill>
                        <a:latin typeface="Calibri"/>
                      </a:endParaRPr>
                    </a:p>
                  </a:txBody>
                  <a:tcPr marL="7620" marR="7620" marT="7620" marB="0" anchor="ctr">
                    <a:lnT w="12700" cap="flat" cmpd="sng" algn="ctr">
                      <a:solidFill>
                        <a:schemeClr val="tx1"/>
                      </a:solidFill>
                      <a:prstDash val="solid"/>
                      <a:round/>
                      <a:headEnd type="none" w="med" len="med"/>
                      <a:tailEnd type="none" w="med" len="med"/>
                    </a:lnT>
                  </a:tcPr>
                </a:tc>
                <a:tc vMerge="1">
                  <a:txBody>
                    <a:bodyPr/>
                    <a:lstStyle/>
                    <a:p>
                      <a:pPr algn="ctr" fontAlgn="b"/>
                      <a:endParaRPr lang="es-MX" sz="2000" b="1" i="0" u="none" strike="noStrike" dirty="0">
                        <a:solidFill>
                          <a:srgbClr val="000000"/>
                        </a:solidFill>
                        <a:latin typeface="Calibri"/>
                      </a:endParaRPr>
                    </a:p>
                  </a:txBody>
                  <a:tcPr marL="7620" marR="7620" marT="7620" marB="0" anchor="b">
                    <a:lnT w="12700" cap="flat" cmpd="sng" algn="ctr">
                      <a:solidFill>
                        <a:schemeClr val="tx1"/>
                      </a:solidFill>
                      <a:prstDash val="solid"/>
                      <a:round/>
                      <a:headEnd type="none" w="med" len="med"/>
                      <a:tailEnd type="none" w="med" len="med"/>
                    </a:lnT>
                  </a:tcPr>
                </a:tc>
                <a:tc vMerge="1">
                  <a:txBody>
                    <a:bodyPr/>
                    <a:lstStyle/>
                    <a:p>
                      <a:endParaRPr lang="es-MX"/>
                    </a:p>
                  </a:txBody>
                  <a:tcPr/>
                </a:tc>
              </a:tr>
            </a:tbl>
          </a:graphicData>
        </a:graphic>
      </p:graphicFrame>
      <p:graphicFrame>
        <p:nvGraphicFramePr>
          <p:cNvPr id="8" name="7 Tabla"/>
          <p:cNvGraphicFramePr>
            <a:graphicFrameLocks noGrp="1"/>
          </p:cNvGraphicFramePr>
          <p:nvPr>
            <p:extLst>
              <p:ext uri="{D42A27DB-BD31-4B8C-83A1-F6EECF244321}">
                <p14:modId xmlns:p14="http://schemas.microsoft.com/office/powerpoint/2010/main" val="3981415294"/>
              </p:ext>
            </p:extLst>
          </p:nvPr>
        </p:nvGraphicFramePr>
        <p:xfrm>
          <a:off x="1000100" y="4500570"/>
          <a:ext cx="4786349" cy="512606"/>
        </p:xfrm>
        <a:graphic>
          <a:graphicData uri="http://schemas.openxmlformats.org/drawingml/2006/table">
            <a:tbl>
              <a:tblPr firstRow="1" bandRow="1">
                <a:tableStyleId>{5C22544A-7EE6-4342-B048-85BDC9FD1C3A}</a:tableStyleId>
              </a:tblPr>
              <a:tblGrid>
                <a:gridCol w="857256"/>
                <a:gridCol w="500066"/>
                <a:gridCol w="357191"/>
                <a:gridCol w="785818"/>
                <a:gridCol w="357191"/>
                <a:gridCol w="1928827"/>
              </a:tblGrid>
              <a:tr h="512606">
                <a:tc>
                  <a:txBody>
                    <a:bodyPr/>
                    <a:lstStyle/>
                    <a:p>
                      <a:pPr algn="l" fontAlgn="b"/>
                      <a:r>
                        <a:rPr lang="es-MX" sz="2000" b="1" i="0" u="none" strike="noStrike" dirty="0" err="1" smtClean="0">
                          <a:solidFill>
                            <a:schemeClr val="bg1"/>
                          </a:solidFill>
                          <a:latin typeface="Calibri"/>
                        </a:rPr>
                        <a:t>Kdlp</a:t>
                      </a:r>
                      <a:r>
                        <a:rPr lang="es-MX" sz="2000" b="1" i="0" u="none" strike="noStrike" dirty="0" smtClean="0">
                          <a:solidFill>
                            <a:schemeClr val="bg1"/>
                          </a:solidFill>
                          <a:latin typeface="Calibri"/>
                        </a:rPr>
                        <a:t> =</a:t>
                      </a:r>
                    </a:p>
                  </a:txBody>
                  <a:tcPr marL="7620" marR="7620" marT="7620" marB="0" anchor="ctr"/>
                </a:tc>
                <a:tc>
                  <a:txBody>
                    <a:bodyPr/>
                    <a:lstStyle/>
                    <a:p>
                      <a:pPr marL="0" algn="ctr" defTabSz="914400" rtl="0" eaLnBrk="1" fontAlgn="b" latinLnBrk="0" hangingPunct="1"/>
                      <a:r>
                        <a:rPr lang="es-MX" sz="2000" b="1" i="0" u="none" strike="noStrike" kern="1200" dirty="0" smtClean="0">
                          <a:solidFill>
                            <a:schemeClr val="bg1"/>
                          </a:solidFill>
                          <a:latin typeface="Calibri"/>
                          <a:ea typeface="+mn-ea"/>
                          <a:cs typeface="+mn-cs"/>
                        </a:rPr>
                        <a:t>(t</a:t>
                      </a:r>
                      <a:endParaRPr lang="es-MX" sz="2000" b="1" i="0" u="none" strike="noStrike" kern="1200" dirty="0">
                        <a:solidFill>
                          <a:schemeClr val="bg1"/>
                        </a:solidFill>
                        <a:latin typeface="Calibri"/>
                        <a:ea typeface="+mn-ea"/>
                        <a:cs typeface="+mn-cs"/>
                      </a:endParaRPr>
                    </a:p>
                  </a:txBody>
                  <a:tcPr marL="7620" marR="7620" marT="7620" marB="0" anchor="ctr">
                    <a:lnB w="12700" cap="flat" cmpd="sng" algn="ctr">
                      <a:solidFill>
                        <a:schemeClr val="tx1"/>
                      </a:solidFill>
                      <a:prstDash val="solid"/>
                      <a:round/>
                      <a:headEnd type="none" w="med" len="med"/>
                      <a:tailEnd type="none" w="med" len="med"/>
                    </a:lnB>
                  </a:tcPr>
                </a:tc>
                <a:tc>
                  <a:txBody>
                    <a:bodyPr/>
                    <a:lstStyle/>
                    <a:p>
                      <a:pPr marL="0" algn="ctr" defTabSz="914400" rtl="0" eaLnBrk="1" fontAlgn="b" latinLnBrk="0" hangingPunct="1"/>
                      <a:r>
                        <a:rPr lang="es-MX" sz="2000" b="1" i="0" u="none" strike="noStrike" kern="1200" dirty="0">
                          <a:solidFill>
                            <a:schemeClr val="bg1"/>
                          </a:solidFill>
                          <a:latin typeface="Calibri"/>
                          <a:ea typeface="+mn-ea"/>
                          <a:cs typeface="+mn-cs"/>
                        </a:rPr>
                        <a:t>+</a:t>
                      </a:r>
                    </a:p>
                  </a:txBody>
                  <a:tcPr marL="7620" marR="7620" marT="7620" marB="0" anchor="ctr">
                    <a:lnB w="12700" cap="flat" cmpd="sng" algn="ctr">
                      <a:solidFill>
                        <a:schemeClr val="tx1"/>
                      </a:solidFill>
                      <a:prstDash val="solid"/>
                      <a:round/>
                      <a:headEnd type="none" w="med" len="med"/>
                      <a:tailEnd type="none" w="med" len="med"/>
                    </a:lnB>
                  </a:tcPr>
                </a:tc>
                <a:tc>
                  <a:txBody>
                    <a:bodyPr/>
                    <a:lstStyle/>
                    <a:p>
                      <a:pPr marL="0" algn="ctr" defTabSz="914400" rtl="0" eaLnBrk="1" fontAlgn="b" latinLnBrk="0" hangingPunct="1"/>
                      <a:r>
                        <a:rPr lang="es-MX" sz="2000" b="1" i="0" u="none" strike="noStrike" kern="1200" dirty="0" err="1" smtClean="0">
                          <a:solidFill>
                            <a:schemeClr val="bg1"/>
                          </a:solidFill>
                          <a:latin typeface="Calibri"/>
                          <a:ea typeface="+mn-ea"/>
                          <a:cs typeface="+mn-cs"/>
                        </a:rPr>
                        <a:t>Tcol</a:t>
                      </a:r>
                      <a:r>
                        <a:rPr lang="es-MX" sz="2000" b="1" i="0" u="none" strike="noStrike" kern="1200" dirty="0" smtClean="0">
                          <a:solidFill>
                            <a:schemeClr val="bg1"/>
                          </a:solidFill>
                          <a:latin typeface="Calibri"/>
                          <a:ea typeface="+mn-ea"/>
                          <a:cs typeface="+mn-cs"/>
                        </a:rPr>
                        <a:t>)</a:t>
                      </a:r>
                      <a:endParaRPr lang="es-MX" sz="2000" b="1" i="0" u="none" strike="noStrike" kern="1200" dirty="0">
                        <a:solidFill>
                          <a:schemeClr val="bg1"/>
                        </a:solidFill>
                        <a:latin typeface="Calibri"/>
                        <a:ea typeface="+mn-ea"/>
                        <a:cs typeface="+mn-cs"/>
                      </a:endParaRPr>
                    </a:p>
                  </a:txBody>
                  <a:tcPr marL="7620" marR="7620" marT="7620" marB="0" anchor="ctr">
                    <a:lnB w="12700" cap="flat" cmpd="sng" algn="ctr">
                      <a:solidFill>
                        <a:schemeClr val="tx1"/>
                      </a:solidFill>
                      <a:prstDash val="solid"/>
                      <a:round/>
                      <a:headEnd type="none" w="med" len="med"/>
                      <a:tailEnd type="none" w="med" len="med"/>
                    </a:lnB>
                  </a:tcPr>
                </a:tc>
                <a:tc>
                  <a:txBody>
                    <a:bodyPr/>
                    <a:lstStyle/>
                    <a:p>
                      <a:pPr marL="0" algn="ctr" defTabSz="914400" rtl="0" eaLnBrk="1" fontAlgn="b" latinLnBrk="0" hangingPunct="1"/>
                      <a:r>
                        <a:rPr lang="es-MX" sz="2000" b="1" i="0" u="none" strike="noStrike" kern="1200" dirty="0">
                          <a:solidFill>
                            <a:schemeClr val="bg1"/>
                          </a:solidFill>
                          <a:latin typeface="Calibri"/>
                          <a:ea typeface="+mn-ea"/>
                          <a:cs typeface="+mn-cs"/>
                        </a:rPr>
                        <a:t>x</a:t>
                      </a:r>
                    </a:p>
                  </a:txBody>
                  <a:tcPr marL="7620" marR="7620" marT="7620" marB="0" anchor="ctr">
                    <a:lnB w="12700" cap="flat" cmpd="sng" algn="ctr">
                      <a:solidFill>
                        <a:schemeClr val="tx1"/>
                      </a:solidFill>
                      <a:prstDash val="solid"/>
                      <a:round/>
                      <a:headEnd type="none" w="med" len="med"/>
                      <a:tailEnd type="none" w="med" len="med"/>
                    </a:lnB>
                  </a:tcPr>
                </a:tc>
                <a:tc>
                  <a:txBody>
                    <a:bodyPr/>
                    <a:lstStyle/>
                    <a:p>
                      <a:pPr marL="0" algn="ctr" defTabSz="914400" rtl="0" eaLnBrk="1" fontAlgn="b" latinLnBrk="0" hangingPunct="1"/>
                      <a:r>
                        <a:rPr lang="es-MX" sz="2000" b="1" i="0" u="none" strike="noStrike" kern="1200" dirty="0" smtClean="0">
                          <a:solidFill>
                            <a:schemeClr val="bg1"/>
                          </a:solidFill>
                          <a:latin typeface="Calibri"/>
                          <a:ea typeface="+mn-ea"/>
                          <a:cs typeface="+mn-cs"/>
                        </a:rPr>
                        <a:t>   (1-timp)</a:t>
                      </a:r>
                      <a:endParaRPr lang="es-MX" sz="2000" b="1" i="0" u="none" strike="noStrike" kern="1200" dirty="0">
                        <a:solidFill>
                          <a:schemeClr val="bg1"/>
                        </a:solidFill>
                        <a:latin typeface="Calibri"/>
                        <a:ea typeface="+mn-ea"/>
                        <a:cs typeface="+mn-cs"/>
                      </a:endParaRPr>
                    </a:p>
                  </a:txBody>
                  <a:tcPr marL="7620" marR="7620" marT="7620" marB="0" anchor="ctr">
                    <a:lnB w="12700" cap="flat" cmpd="sng" algn="ctr">
                      <a:solidFill>
                        <a:schemeClr val="tx1"/>
                      </a:solidFill>
                      <a:prstDash val="solid"/>
                      <a:round/>
                      <a:headEnd type="none" w="med" len="med"/>
                      <a:tailEnd type="none" w="med" len="med"/>
                    </a:lnB>
                  </a:tcPr>
                </a:tc>
              </a:tr>
            </a:tbl>
          </a:graphicData>
        </a:graphic>
      </p:graphicFrame>
      <p:graphicFrame>
        <p:nvGraphicFramePr>
          <p:cNvPr id="9" name="8 Tabla"/>
          <p:cNvGraphicFramePr>
            <a:graphicFrameLocks noGrp="1"/>
          </p:cNvGraphicFramePr>
          <p:nvPr>
            <p:extLst>
              <p:ext uri="{D42A27DB-BD31-4B8C-83A1-F6EECF244321}">
                <p14:modId xmlns:p14="http://schemas.microsoft.com/office/powerpoint/2010/main" val="1469109028"/>
              </p:ext>
            </p:extLst>
          </p:nvPr>
        </p:nvGraphicFramePr>
        <p:xfrm>
          <a:off x="1000101" y="3286124"/>
          <a:ext cx="3786217" cy="741680"/>
        </p:xfrm>
        <a:graphic>
          <a:graphicData uri="http://schemas.openxmlformats.org/drawingml/2006/table">
            <a:tbl>
              <a:tblPr firstRow="1" bandRow="1">
                <a:tableStyleId>{5C22544A-7EE6-4342-B048-85BDC9FD1C3A}</a:tableStyleId>
              </a:tblPr>
              <a:tblGrid>
                <a:gridCol w="797097"/>
                <a:gridCol w="464973"/>
                <a:gridCol w="332125"/>
                <a:gridCol w="1191886"/>
                <a:gridCol w="428628"/>
                <a:gridCol w="571508"/>
              </a:tblGrid>
              <a:tr h="370840">
                <a:tc rowSpan="2">
                  <a:txBody>
                    <a:bodyPr/>
                    <a:lstStyle/>
                    <a:p>
                      <a:pPr algn="ctr" fontAlgn="b"/>
                      <a:r>
                        <a:rPr lang="es-MX" sz="2000" b="1" i="0" u="none" strike="noStrike" dirty="0" smtClean="0">
                          <a:solidFill>
                            <a:schemeClr val="bg1"/>
                          </a:solidFill>
                          <a:latin typeface="Calibri"/>
                        </a:rPr>
                        <a:t>Kc =</a:t>
                      </a:r>
                      <a:endParaRPr lang="es-MX" sz="2000" b="1" i="0" u="none" strike="noStrike" dirty="0">
                        <a:solidFill>
                          <a:schemeClr val="bg1"/>
                        </a:solidFill>
                        <a:latin typeface="Calibri"/>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fontAlgn="b" latinLnBrk="0" hangingPunct="1"/>
                      <a:r>
                        <a:rPr lang="es-MX" sz="2000" b="1" i="0" u="none" strike="noStrike" kern="1200" dirty="0" smtClean="0">
                          <a:solidFill>
                            <a:schemeClr val="bg1"/>
                          </a:solidFill>
                          <a:latin typeface="Calibri"/>
                          <a:ea typeface="+mn-ea"/>
                          <a:cs typeface="+mn-cs"/>
                        </a:rPr>
                        <a:t>Do</a:t>
                      </a:r>
                      <a:endParaRPr lang="es-MX" sz="2000" b="1" i="0" u="none" strike="noStrike" kern="1200" dirty="0">
                        <a:solidFill>
                          <a:schemeClr val="bg1"/>
                        </a:solidFill>
                        <a:latin typeface="Calibri"/>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fontAlgn="b" latinLnBrk="0" hangingPunct="1"/>
                      <a:r>
                        <a:rPr lang="es-MX" sz="2000" b="1" i="0" u="none" strike="noStrike" kern="1200" dirty="0" smtClean="0">
                          <a:solidFill>
                            <a:schemeClr val="bg1"/>
                          </a:solidFill>
                          <a:latin typeface="Calibri"/>
                          <a:ea typeface="+mn-ea"/>
                          <a:cs typeface="+mn-cs"/>
                        </a:rPr>
                        <a:t>x</a:t>
                      </a:r>
                      <a:endParaRPr lang="es-MX" sz="2000" b="1" i="0" u="none" strike="noStrike" kern="1200" dirty="0">
                        <a:solidFill>
                          <a:schemeClr val="bg1"/>
                        </a:solidFill>
                        <a:latin typeface="Calibri"/>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fontAlgn="b" latinLnBrk="0" hangingPunct="1"/>
                      <a:r>
                        <a:rPr lang="es-MX" sz="2000" b="1" i="0" u="none" strike="noStrike" kern="1200" dirty="0" smtClean="0">
                          <a:solidFill>
                            <a:schemeClr val="bg1"/>
                          </a:solidFill>
                          <a:latin typeface="Calibri"/>
                          <a:ea typeface="+mn-ea"/>
                          <a:cs typeface="+mn-cs"/>
                        </a:rPr>
                        <a:t>(1+g)</a:t>
                      </a:r>
                      <a:endParaRPr lang="es-MX" sz="2000" b="1" i="0" u="none" strike="noStrike" kern="1200" dirty="0">
                        <a:solidFill>
                          <a:schemeClr val="bg1"/>
                        </a:solidFill>
                        <a:latin typeface="Calibri"/>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algn="ctr" defTabSz="914400" rtl="0" eaLnBrk="1" fontAlgn="b" latinLnBrk="0" hangingPunct="1"/>
                      <a:r>
                        <a:rPr lang="es-MX" sz="2000" b="1" i="0" u="none" strike="noStrike" kern="1200" dirty="0" smtClean="0">
                          <a:solidFill>
                            <a:schemeClr val="bg1"/>
                          </a:solidFill>
                          <a:latin typeface="Calibri"/>
                          <a:ea typeface="+mn-ea"/>
                          <a:cs typeface="+mn-cs"/>
                        </a:rPr>
                        <a:t>+</a:t>
                      </a:r>
                      <a:endParaRPr lang="es-MX" sz="2000" b="1" i="0" u="none" strike="noStrike" kern="1200" dirty="0">
                        <a:solidFill>
                          <a:schemeClr val="bg1"/>
                        </a:solidFill>
                        <a:latin typeface="Calibri"/>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algn="ctr" defTabSz="914400" rtl="0" eaLnBrk="1" fontAlgn="b" latinLnBrk="0" hangingPunct="1"/>
                      <a:r>
                        <a:rPr lang="es-MX" sz="2000" b="1" i="0" u="none" strike="noStrike" kern="1200" dirty="0" smtClean="0">
                          <a:solidFill>
                            <a:schemeClr val="bg1"/>
                          </a:solidFill>
                          <a:latin typeface="Calibri"/>
                          <a:ea typeface="+mn-ea"/>
                          <a:cs typeface="+mn-cs"/>
                        </a:rPr>
                        <a:t>g</a:t>
                      </a:r>
                      <a:endParaRPr lang="es-MX" sz="2000" b="1" i="0" u="none" strike="noStrike" kern="1200" dirty="0">
                        <a:solidFill>
                          <a:schemeClr val="bg1"/>
                        </a:solidFill>
                        <a:latin typeface="Calibri"/>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vMerge="1">
                  <a:txBody>
                    <a:bodyPr/>
                    <a:lstStyle/>
                    <a:p>
                      <a:pPr algn="l" fontAlgn="b"/>
                      <a:endParaRPr lang="es-MX" sz="2000" b="1" i="0" u="none" strike="noStrike" dirty="0">
                        <a:solidFill>
                          <a:schemeClr val="bg1"/>
                        </a:solidFill>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marL="0" algn="ctr" defTabSz="914400" rtl="0" eaLnBrk="1" fontAlgn="b" latinLnBrk="0" hangingPunct="1"/>
                      <a:r>
                        <a:rPr lang="es-MX" sz="2000" b="1" i="0" u="none" strike="noStrike" kern="1200" dirty="0" smtClean="0">
                          <a:solidFill>
                            <a:schemeClr val="bg1"/>
                          </a:solidFill>
                          <a:latin typeface="Calibri"/>
                          <a:ea typeface="+mn-ea"/>
                          <a:cs typeface="+mn-cs"/>
                        </a:rPr>
                        <a:t>Po</a:t>
                      </a:r>
                      <a:endParaRPr lang="es-MX" sz="2000" b="1" i="0" u="none" strike="noStrike" kern="1200" dirty="0">
                        <a:solidFill>
                          <a:schemeClr val="bg1"/>
                        </a:solidFill>
                        <a:latin typeface="Calibri"/>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algn="ctr" defTabSz="914400" rtl="0" eaLnBrk="1" fontAlgn="b" latinLnBrk="0" hangingPunct="1"/>
                      <a:endParaRPr lang="es-MX" sz="2000" b="1" i="0" u="none" strike="noStrike" kern="1200" dirty="0">
                        <a:solidFill>
                          <a:srgbClr val="000000"/>
                        </a:solidFill>
                        <a:latin typeface="Calibri"/>
                        <a:ea typeface="+mn-ea"/>
                        <a:cs typeface="+mn-cs"/>
                      </a:endParaRPr>
                    </a:p>
                  </a:txBody>
                  <a:tcPr marL="7620" marR="7620" marT="7620" marB="0" anchor="ctr">
                    <a:lnB w="12700" cap="flat" cmpd="sng" algn="ctr">
                      <a:solidFill>
                        <a:schemeClr val="tx1"/>
                      </a:solidFill>
                      <a:prstDash val="solid"/>
                      <a:round/>
                      <a:headEnd type="none" w="med" len="med"/>
                      <a:tailEnd type="none" w="med" len="med"/>
                    </a:lnB>
                  </a:tcPr>
                </a:tc>
                <a:tc hMerge="1">
                  <a:txBody>
                    <a:bodyPr/>
                    <a:lstStyle/>
                    <a:p>
                      <a:pPr marL="0" algn="ctr" defTabSz="914400" rtl="0" eaLnBrk="1" fontAlgn="b" latinLnBrk="0" hangingPunct="1"/>
                      <a:endParaRPr lang="es-MX" sz="2000" b="1" i="0" u="none" strike="noStrike" kern="1200" dirty="0">
                        <a:solidFill>
                          <a:srgbClr val="000000"/>
                        </a:solidFill>
                        <a:latin typeface="Calibri"/>
                        <a:ea typeface="+mn-ea"/>
                        <a:cs typeface="+mn-cs"/>
                      </a:endParaRPr>
                    </a:p>
                  </a:txBody>
                  <a:tcPr marL="7620" marR="7620" marT="7620" marB="0" anchor="ctr">
                    <a:lnB w="12700" cap="flat" cmpd="sng" algn="ctr">
                      <a:solidFill>
                        <a:schemeClr val="tx1"/>
                      </a:solidFill>
                      <a:prstDash val="solid"/>
                      <a:round/>
                      <a:headEnd type="none" w="med" len="med"/>
                      <a:tailEnd type="none" w="med" len="med"/>
                    </a:lnB>
                  </a:tcPr>
                </a:tc>
                <a:tc vMerge="1">
                  <a:txBody>
                    <a:bodyPr/>
                    <a:lstStyle/>
                    <a:p>
                      <a:pPr marL="0" algn="ctr" defTabSz="914400" rtl="0" eaLnBrk="1" fontAlgn="b" latinLnBrk="0" hangingPunct="1"/>
                      <a:endParaRPr lang="es-MX" sz="2000" b="1" i="0" u="none" strike="noStrike" kern="1200" dirty="0">
                        <a:solidFill>
                          <a:srgbClr val="000000"/>
                        </a:solidFill>
                        <a:latin typeface="Calibri"/>
                        <a:ea typeface="+mn-ea"/>
                        <a:cs typeface="+mn-cs"/>
                      </a:endParaRPr>
                    </a:p>
                  </a:txBody>
                  <a:tcPr marL="7620" marR="7620" marT="762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vMerge="1">
                  <a:txBody>
                    <a:bodyPr/>
                    <a:lstStyle/>
                    <a:p>
                      <a:pPr marL="0" algn="ctr" defTabSz="914400" rtl="0" eaLnBrk="1" fontAlgn="b" latinLnBrk="0" hangingPunct="1"/>
                      <a:endParaRPr lang="es-MX" sz="2000" b="1" i="0" u="none" strike="noStrike" kern="1200" dirty="0">
                        <a:solidFill>
                          <a:srgbClr val="000000"/>
                        </a:solidFill>
                        <a:latin typeface="Calibri"/>
                        <a:ea typeface="+mn-ea"/>
                        <a:cs typeface="+mn-cs"/>
                      </a:endParaRPr>
                    </a:p>
                  </a:txBody>
                  <a:tcPr marL="7620" marR="7620" marT="762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10" name="9 Tabla"/>
          <p:cNvGraphicFramePr>
            <a:graphicFrameLocks noGrp="1"/>
          </p:cNvGraphicFramePr>
          <p:nvPr/>
        </p:nvGraphicFramePr>
        <p:xfrm>
          <a:off x="6286512" y="214290"/>
          <a:ext cx="2619373" cy="3261360"/>
        </p:xfrm>
        <a:graphic>
          <a:graphicData uri="http://schemas.openxmlformats.org/drawingml/2006/table">
            <a:tbl>
              <a:tblPr firstRow="1" bandRow="1">
                <a:tableStyleId>{5C22544A-7EE6-4342-B048-85BDC9FD1C3A}</a:tableStyleId>
              </a:tblPr>
              <a:tblGrid>
                <a:gridCol w="604476"/>
                <a:gridCol w="2014897"/>
              </a:tblGrid>
              <a:tr h="370840">
                <a:tc>
                  <a:txBody>
                    <a:bodyPr/>
                    <a:lstStyle/>
                    <a:p>
                      <a:r>
                        <a:rPr lang="es-MX" sz="1400" b="0" dirty="0" smtClean="0">
                          <a:solidFill>
                            <a:schemeClr val="tx1"/>
                          </a:solidFill>
                        </a:rPr>
                        <a:t>Do</a:t>
                      </a:r>
                      <a:endParaRPr lang="es-MX" sz="1400" b="0" dirty="0">
                        <a:solidFill>
                          <a:schemeClr val="tx1"/>
                        </a:solidFill>
                      </a:endParaRPr>
                    </a:p>
                  </a:txBody>
                  <a:tcPr>
                    <a:solidFill>
                      <a:schemeClr val="accent1">
                        <a:lumMod val="20000"/>
                        <a:lumOff val="80000"/>
                      </a:schemeClr>
                    </a:solidFill>
                  </a:tcPr>
                </a:tc>
                <a:tc>
                  <a:txBody>
                    <a:bodyPr/>
                    <a:lstStyle/>
                    <a:p>
                      <a:r>
                        <a:rPr lang="es-MX" sz="1400" b="0" dirty="0" smtClean="0">
                          <a:solidFill>
                            <a:schemeClr val="tx1"/>
                          </a:solidFill>
                        </a:rPr>
                        <a:t>Dividendo pagado</a:t>
                      </a:r>
                      <a:endParaRPr lang="es-MX" sz="1400" b="0" dirty="0">
                        <a:solidFill>
                          <a:schemeClr val="tx1"/>
                        </a:solidFill>
                      </a:endParaRPr>
                    </a:p>
                  </a:txBody>
                  <a:tcPr>
                    <a:solidFill>
                      <a:schemeClr val="accent1">
                        <a:lumMod val="20000"/>
                        <a:lumOff val="80000"/>
                      </a:schemeClr>
                    </a:solidFill>
                  </a:tcPr>
                </a:tc>
              </a:tr>
              <a:tr h="370840">
                <a:tc>
                  <a:txBody>
                    <a:bodyPr/>
                    <a:lstStyle/>
                    <a:p>
                      <a:r>
                        <a:rPr lang="es-MX" sz="1400" dirty="0" smtClean="0"/>
                        <a:t>g</a:t>
                      </a:r>
                      <a:endParaRPr lang="es-MX" sz="1400" dirty="0"/>
                    </a:p>
                  </a:txBody>
                  <a:tcPr/>
                </a:tc>
                <a:tc>
                  <a:txBody>
                    <a:bodyPr/>
                    <a:lstStyle/>
                    <a:p>
                      <a:r>
                        <a:rPr lang="es-MX" sz="1400" dirty="0" smtClean="0"/>
                        <a:t>Tasa de</a:t>
                      </a:r>
                      <a:r>
                        <a:rPr lang="es-MX" sz="1400" baseline="0" dirty="0" smtClean="0"/>
                        <a:t> crecimiento</a:t>
                      </a:r>
                      <a:endParaRPr lang="es-MX" sz="1400" dirty="0"/>
                    </a:p>
                  </a:txBody>
                  <a:tcPr/>
                </a:tc>
              </a:tr>
              <a:tr h="370840">
                <a:tc>
                  <a:txBody>
                    <a:bodyPr/>
                    <a:lstStyle/>
                    <a:p>
                      <a:r>
                        <a:rPr lang="es-MX" sz="1400" dirty="0" smtClean="0"/>
                        <a:t>Po</a:t>
                      </a:r>
                      <a:endParaRPr lang="es-MX" sz="1400" dirty="0"/>
                    </a:p>
                  </a:txBody>
                  <a:tcPr/>
                </a:tc>
                <a:tc>
                  <a:txBody>
                    <a:bodyPr/>
                    <a:lstStyle/>
                    <a:p>
                      <a:r>
                        <a:rPr lang="es-MX" sz="1400" dirty="0" smtClean="0"/>
                        <a:t>Precio por acción</a:t>
                      </a:r>
                      <a:endParaRPr lang="es-MX" sz="1400" dirty="0"/>
                    </a:p>
                  </a:txBody>
                  <a:tcPr/>
                </a:tc>
              </a:tr>
              <a:tr h="370840">
                <a:tc>
                  <a:txBody>
                    <a:bodyPr/>
                    <a:lstStyle/>
                    <a:p>
                      <a:r>
                        <a:rPr lang="es-MX" sz="1400" dirty="0" smtClean="0"/>
                        <a:t>t</a:t>
                      </a:r>
                      <a:endParaRPr lang="es-MX" sz="1400" dirty="0"/>
                    </a:p>
                  </a:txBody>
                  <a:tcPr/>
                </a:tc>
                <a:tc>
                  <a:txBody>
                    <a:bodyPr/>
                    <a:lstStyle/>
                    <a:p>
                      <a:r>
                        <a:rPr lang="es-MX" sz="1400" dirty="0" smtClean="0"/>
                        <a:t>Tasa de interés </a:t>
                      </a:r>
                      <a:endParaRPr lang="es-MX" sz="1400" dirty="0"/>
                    </a:p>
                  </a:txBody>
                  <a:tcPr/>
                </a:tc>
              </a:tr>
              <a:tr h="370840">
                <a:tc>
                  <a:txBody>
                    <a:bodyPr/>
                    <a:lstStyle/>
                    <a:p>
                      <a:r>
                        <a:rPr lang="es-MX" sz="1400" dirty="0" err="1" smtClean="0"/>
                        <a:t>Tcol</a:t>
                      </a:r>
                      <a:endParaRPr lang="es-MX" sz="1400" dirty="0"/>
                    </a:p>
                  </a:txBody>
                  <a:tcPr/>
                </a:tc>
                <a:tc>
                  <a:txBody>
                    <a:bodyPr/>
                    <a:lstStyle/>
                    <a:p>
                      <a:r>
                        <a:rPr lang="es-MX" sz="1400" dirty="0" smtClean="0"/>
                        <a:t>Tasa de colocación (comisión)</a:t>
                      </a:r>
                      <a:endParaRPr lang="es-MX" sz="1400" dirty="0"/>
                    </a:p>
                  </a:txBody>
                  <a:tcPr/>
                </a:tc>
              </a:tr>
              <a:tr h="370840">
                <a:tc>
                  <a:txBody>
                    <a:bodyPr/>
                    <a:lstStyle/>
                    <a:p>
                      <a:r>
                        <a:rPr lang="es-MX" sz="1400" dirty="0" err="1" smtClean="0"/>
                        <a:t>timp</a:t>
                      </a:r>
                      <a:endParaRPr lang="es-MX" sz="1400" dirty="0"/>
                    </a:p>
                  </a:txBody>
                  <a:tcPr/>
                </a:tc>
                <a:tc>
                  <a:txBody>
                    <a:bodyPr/>
                    <a:lstStyle/>
                    <a:p>
                      <a:r>
                        <a:rPr lang="es-MX" sz="1400" dirty="0" smtClean="0"/>
                        <a:t>Tasa de impuestos</a:t>
                      </a:r>
                      <a:endParaRPr lang="es-MX" sz="1400" dirty="0"/>
                    </a:p>
                  </a:txBody>
                  <a:tcPr/>
                </a:tc>
              </a:tr>
              <a:tr h="370840">
                <a:tc>
                  <a:txBody>
                    <a:bodyPr/>
                    <a:lstStyle/>
                    <a:p>
                      <a:r>
                        <a:rPr lang="es-MX" sz="1400" dirty="0" err="1" smtClean="0"/>
                        <a:t>GInv</a:t>
                      </a:r>
                      <a:endParaRPr lang="es-MX" sz="1400" dirty="0"/>
                    </a:p>
                  </a:txBody>
                  <a:tcPr/>
                </a:tc>
                <a:tc>
                  <a:txBody>
                    <a:bodyPr/>
                    <a:lstStyle/>
                    <a:p>
                      <a:r>
                        <a:rPr lang="es-MX" sz="1400" dirty="0" err="1" smtClean="0"/>
                        <a:t>Gts.</a:t>
                      </a:r>
                      <a:r>
                        <a:rPr lang="es-MX" sz="1400" dirty="0" smtClean="0"/>
                        <a:t> de investigación de crédito</a:t>
                      </a:r>
                      <a:endParaRPr lang="es-MX" sz="1400" dirty="0"/>
                    </a:p>
                  </a:txBody>
                  <a:tcPr/>
                </a:tc>
              </a:tr>
              <a:tr h="370840">
                <a:tc>
                  <a:txBody>
                    <a:bodyPr/>
                    <a:lstStyle/>
                    <a:p>
                      <a:r>
                        <a:rPr lang="es-MX" sz="1400" dirty="0" err="1" smtClean="0"/>
                        <a:t>Pmo</a:t>
                      </a:r>
                      <a:endParaRPr lang="es-MX" sz="1400" dirty="0"/>
                    </a:p>
                  </a:txBody>
                  <a:tcPr/>
                </a:tc>
                <a:tc>
                  <a:txBody>
                    <a:bodyPr/>
                    <a:lstStyle/>
                    <a:p>
                      <a:r>
                        <a:rPr lang="es-MX" sz="1400" dirty="0" smtClean="0"/>
                        <a:t>Importe del préstamo</a:t>
                      </a:r>
                      <a:endParaRPr lang="es-MX" sz="1400" dirty="0"/>
                    </a:p>
                  </a:txBody>
                  <a:tcPr/>
                </a:tc>
              </a:tr>
            </a:tbl>
          </a:graphicData>
        </a:graphic>
      </p:graphicFrame>
    </p:spTree>
    <p:extLst>
      <p:ext uri="{BB962C8B-B14F-4D97-AF65-F5344CB8AC3E}">
        <p14:creationId xmlns:p14="http://schemas.microsoft.com/office/powerpoint/2010/main" val="189114293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28662" y="285728"/>
            <a:ext cx="7772400" cy="714396"/>
          </a:xfrm>
        </p:spPr>
        <p:txBody>
          <a:bodyPr/>
          <a:lstStyle/>
          <a:p>
            <a:r>
              <a:rPr lang="es-MX" sz="3600" b="1" dirty="0" smtClean="0"/>
              <a:t>Ejemplo CPPC</a:t>
            </a:r>
            <a:endParaRPr lang="es-MX" sz="3600" b="1" dirty="0"/>
          </a:p>
        </p:txBody>
      </p:sp>
      <p:pic>
        <p:nvPicPr>
          <p:cNvPr id="32770" name="Picture 2"/>
          <p:cNvPicPr>
            <a:picLocks noChangeAspect="1" noChangeArrowheads="1"/>
          </p:cNvPicPr>
          <p:nvPr/>
        </p:nvPicPr>
        <p:blipFill>
          <a:blip r:embed="rId2"/>
          <a:srcRect/>
          <a:stretch>
            <a:fillRect/>
          </a:stretch>
        </p:blipFill>
        <p:spPr bwMode="auto">
          <a:xfrm>
            <a:off x="642910" y="1214422"/>
            <a:ext cx="8001055" cy="2828938"/>
          </a:xfrm>
          <a:prstGeom prst="rect">
            <a:avLst/>
          </a:prstGeom>
          <a:noFill/>
          <a:ln w="9525">
            <a:noFill/>
            <a:miter lim="800000"/>
            <a:headEnd/>
            <a:tailEnd/>
          </a:ln>
          <a:effectLst/>
        </p:spPr>
      </p:pic>
      <p:pic>
        <p:nvPicPr>
          <p:cNvPr id="32772" name="Picture 4"/>
          <p:cNvPicPr>
            <a:picLocks noChangeAspect="1" noChangeArrowheads="1"/>
          </p:cNvPicPr>
          <p:nvPr/>
        </p:nvPicPr>
        <p:blipFill>
          <a:blip r:embed="rId3"/>
          <a:srcRect/>
          <a:stretch>
            <a:fillRect/>
          </a:stretch>
        </p:blipFill>
        <p:spPr bwMode="auto">
          <a:xfrm>
            <a:off x="1357290" y="4143380"/>
            <a:ext cx="7000924" cy="2089153"/>
          </a:xfrm>
          <a:prstGeom prst="rect">
            <a:avLst/>
          </a:prstGeom>
          <a:noFill/>
          <a:ln w="9525">
            <a:noFill/>
            <a:miter lim="800000"/>
            <a:headEnd/>
            <a:tailEnd/>
          </a:ln>
          <a:effectLst/>
        </p:spPr>
      </p:pic>
    </p:spTree>
    <p:extLst>
      <p:ext uri="{BB962C8B-B14F-4D97-AF65-F5344CB8AC3E}">
        <p14:creationId xmlns:p14="http://schemas.microsoft.com/office/powerpoint/2010/main" val="99528316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7683" y="388261"/>
            <a:ext cx="8370889" cy="601674"/>
          </a:xfrm>
        </p:spPr>
        <p:txBody>
          <a:bodyPr/>
          <a:lstStyle/>
          <a:p>
            <a:pPr algn="ctr"/>
            <a:r>
              <a:rPr lang="es-MX" b="1" dirty="0" smtClean="0"/>
              <a:t>Política de dividendos</a:t>
            </a:r>
            <a:endParaRPr lang="es-MX" b="1" dirty="0"/>
          </a:p>
        </p:txBody>
      </p:sp>
      <p:sp>
        <p:nvSpPr>
          <p:cNvPr id="3" name="2 Marcador de texto"/>
          <p:cNvSpPr>
            <a:spLocks noGrp="1"/>
          </p:cNvSpPr>
          <p:nvPr>
            <p:ph type="body" idx="2"/>
          </p:nvPr>
        </p:nvSpPr>
        <p:spPr>
          <a:xfrm>
            <a:off x="3251917" y="1613148"/>
            <a:ext cx="3984380" cy="4495800"/>
          </a:xfrm>
        </p:spPr>
        <p:txBody>
          <a:bodyPr>
            <a:normAutofit/>
          </a:bodyPr>
          <a:lstStyle/>
          <a:p>
            <a:pPr algn="l"/>
            <a:r>
              <a:rPr lang="es-MX" sz="2000" b="1" dirty="0" smtClean="0">
                <a:solidFill>
                  <a:schemeClr val="bg2">
                    <a:lumMod val="25000"/>
                  </a:schemeClr>
                </a:solidFill>
              </a:rPr>
              <a:t>Dividendos: </a:t>
            </a:r>
            <a:r>
              <a:rPr lang="es-MX" sz="2000" dirty="0" smtClean="0">
                <a:solidFill>
                  <a:schemeClr val="bg2">
                    <a:lumMod val="25000"/>
                  </a:schemeClr>
                </a:solidFill>
              </a:rPr>
              <a:t>Distribución entre los accionistas a partir de las utilidades de la empresa, independientemente de que se hayan generado en el periodo actual o en ejercicios anteriores.</a:t>
            </a:r>
          </a:p>
          <a:p>
            <a:pPr algn="l"/>
            <a:endParaRPr lang="es-MX" sz="2000" b="1" dirty="0" smtClean="0">
              <a:solidFill>
                <a:srgbClr val="C00000"/>
              </a:solidFill>
            </a:endParaRPr>
          </a:p>
          <a:p>
            <a:pPr algn="l"/>
            <a:r>
              <a:rPr lang="es-MX" sz="2000" b="1" dirty="0" smtClean="0">
                <a:solidFill>
                  <a:schemeClr val="bg2">
                    <a:lumMod val="25000"/>
                  </a:schemeClr>
                </a:solidFill>
              </a:rPr>
              <a:t>Política óptima de dividendos</a:t>
            </a:r>
            <a:r>
              <a:rPr lang="es-MX" sz="2000" b="1" dirty="0">
                <a:solidFill>
                  <a:schemeClr val="bg2">
                    <a:lumMod val="25000"/>
                  </a:schemeClr>
                </a:solidFill>
              </a:rPr>
              <a:t>:</a:t>
            </a:r>
            <a:r>
              <a:rPr lang="es-MX" sz="2000" b="1" dirty="0" smtClean="0">
                <a:solidFill>
                  <a:srgbClr val="C00000"/>
                </a:solidFill>
              </a:rPr>
              <a:t> </a:t>
            </a:r>
            <a:r>
              <a:rPr lang="es-MX" sz="2000" dirty="0" smtClean="0">
                <a:solidFill>
                  <a:schemeClr val="bg2">
                    <a:lumMod val="25000"/>
                  </a:schemeClr>
                </a:solidFill>
              </a:rPr>
              <a:t>Logra el equilibrio entre los dividendos actuales y el crecimiento futuro, además de maximizar el precio de las acciones de una empresa.</a:t>
            </a:r>
          </a:p>
          <a:p>
            <a:pPr algn="l"/>
            <a:endParaRPr lang="es-MX" dirty="0"/>
          </a:p>
        </p:txBody>
      </p:sp>
      <p:sp>
        <p:nvSpPr>
          <p:cNvPr id="5" name="4 Rectángulo"/>
          <p:cNvSpPr/>
          <p:nvPr/>
        </p:nvSpPr>
        <p:spPr>
          <a:xfrm>
            <a:off x="251520" y="1993068"/>
            <a:ext cx="3000396" cy="2677656"/>
          </a:xfrm>
          <a:prstGeom prst="rect">
            <a:avLst/>
          </a:prstGeom>
        </p:spPr>
        <p:txBody>
          <a:bodyPr wrap="square">
            <a:spAutoFit/>
          </a:bodyPr>
          <a:lstStyle/>
          <a:p>
            <a:r>
              <a:rPr lang="es-MX" sz="2400" b="1" dirty="0" smtClean="0">
                <a:solidFill>
                  <a:schemeClr val="bg2">
                    <a:lumMod val="25000"/>
                  </a:schemeClr>
                </a:solidFill>
              </a:rPr>
              <a:t>¿Cómo afectan las decisiones de política de dividendos al precio de las acciones a una empresa?</a:t>
            </a:r>
          </a:p>
        </p:txBody>
      </p:sp>
      <p:pic>
        <p:nvPicPr>
          <p:cNvPr id="3075" name="Picture 3" descr="C:\Users\Demuner\AppData\Local\Microsoft\Windows\Temporary Internet Files\Content.IE5\5COCXGFM\MC900439847[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04235" y="1660167"/>
            <a:ext cx="2070100" cy="1301750"/>
          </a:xfrm>
          <a:prstGeom prst="rect">
            <a:avLst/>
          </a:prstGeom>
          <a:noFill/>
          <a:extLst>
            <a:ext uri="{909E8E84-426E-40dd-AFC4-6F175D3DCCD1}">
              <a14:hiddenFill xmlns:a14="http://schemas.microsoft.com/office/drawing/2010/main" xmlns="">
                <a:solidFill>
                  <a:srgbClr val="FFFFFF"/>
                </a:solidFill>
              </a14:hiddenFill>
            </a:ext>
          </a:extLst>
        </p:spPr>
      </p:pic>
      <p:pic>
        <p:nvPicPr>
          <p:cNvPr id="3078" name="Picture 6" descr="C:\Users\Demuner\AppData\Local\Microsoft\Windows\Temporary Internet Files\Content.IE5\5COCXGFM\MC90023821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85777" y="4221088"/>
            <a:ext cx="2118511" cy="1889156"/>
          </a:xfrm>
          <a:prstGeom prst="rect">
            <a:avLst/>
          </a:prstGeom>
          <a:noFill/>
          <a:extLst>
            <a:ext uri="{909E8E84-426E-40dd-AFC4-6F175D3DCCD1}">
              <a14:hiddenFill xmlns:a14="http://schemas.microsoft.com/office/drawing/2010/main" xmlns="">
                <a:solidFill>
                  <a:srgbClr val="FFFFFF"/>
                </a:solidFill>
              </a14:hiddenFill>
            </a:ext>
          </a:extLst>
        </p:spPr>
      </p:pic>
      <p:pic>
        <p:nvPicPr>
          <p:cNvPr id="3079" name="Picture 7" descr="C:\Program Files (x86)\Microsoft Office\MEDIA\CAGCAT10\j0212957.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53830" y="5963387"/>
            <a:ext cx="962133" cy="720080"/>
          </a:xfrm>
          <a:prstGeom prst="rect">
            <a:avLst/>
          </a:prstGeom>
          <a:noFill/>
          <a:extLst>
            <a:ext uri="{909E8E84-426E-40dd-AFC4-6F175D3DCCD1}">
              <a14:hiddenFill xmlns:a14="http://schemas.microsoft.com/office/drawing/2010/main" xmlns="">
                <a:solidFill>
                  <a:srgbClr val="FFFFFF"/>
                </a:solidFill>
              </a14:hiddenFill>
            </a:ext>
          </a:extLst>
        </p:spPr>
      </p:pic>
      <p:pic>
        <p:nvPicPr>
          <p:cNvPr id="3080" name="Picture 8" descr="C:\Program Files (x86)\Microsoft Office\MEDIA\CAGCAT10\j0285750.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48182" y="3074010"/>
            <a:ext cx="912114" cy="560527"/>
          </a:xfrm>
          <a:prstGeom prst="rect">
            <a:avLst/>
          </a:prstGeom>
          <a:noFill/>
          <a:extLst>
            <a:ext uri="{909E8E84-426E-40dd-AFC4-6F175D3DCCD1}">
              <a14:hiddenFill xmlns:a14="http://schemas.microsoft.com/office/drawing/2010/main" xmlns="">
                <a:solidFill>
                  <a:srgbClr val="FFFFFF"/>
                </a:solidFill>
              </a14:hiddenFill>
            </a:ext>
          </a:extLst>
        </p:spPr>
      </p:pic>
      <p:pic>
        <p:nvPicPr>
          <p:cNvPr id="3081" name="Picture 9" descr="C:\Program Files (x86)\Microsoft Office\MEDIA\CAGCAT10\j0205462.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483358" y="3661428"/>
            <a:ext cx="631476" cy="628170"/>
          </a:xfrm>
          <a:prstGeom prst="rect">
            <a:avLst/>
          </a:prstGeom>
          <a:noFill/>
          <a:extLst>
            <a:ext uri="{909E8E84-426E-40dd-AFC4-6F175D3DCCD1}">
              <a14:hiddenFill xmlns:a14="http://schemas.microsoft.com/office/drawing/2010/main" xmlns="">
                <a:solidFill>
                  <a:srgbClr val="FFFFFF"/>
                </a:solidFill>
              </a14:hiddenFill>
            </a:ext>
          </a:extLst>
        </p:spPr>
      </p:pic>
      <p:pic>
        <p:nvPicPr>
          <p:cNvPr id="3083" name="Picture 11" descr="C:\Users\Demuner\AppData\Local\Microsoft\Windows\Temporary Internet Files\Content.IE5\A100E86B\MC900440391[1].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310580" y="3273946"/>
            <a:ext cx="635983" cy="85109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258082198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28662" y="214290"/>
            <a:ext cx="7772400" cy="928710"/>
          </a:xfrm>
        </p:spPr>
        <p:txBody>
          <a:bodyPr/>
          <a:lstStyle/>
          <a:p>
            <a:pPr algn="ctr"/>
            <a:r>
              <a:rPr lang="es-MX" sz="3600" b="1" dirty="0" smtClean="0"/>
              <a:t>Pago de dividendos</a:t>
            </a:r>
            <a:endParaRPr lang="es-MX" sz="3600" b="1" dirty="0"/>
          </a:p>
        </p:txBody>
      </p:sp>
      <p:sp>
        <p:nvSpPr>
          <p:cNvPr id="3" name="2 Marcador de texto"/>
          <p:cNvSpPr>
            <a:spLocks noGrp="1"/>
          </p:cNvSpPr>
          <p:nvPr>
            <p:ph type="body" idx="2"/>
          </p:nvPr>
        </p:nvSpPr>
        <p:spPr>
          <a:xfrm>
            <a:off x="827584" y="1772816"/>
            <a:ext cx="7715304" cy="4495800"/>
          </a:xfrm>
        </p:spPr>
        <p:txBody>
          <a:bodyPr>
            <a:normAutofit/>
          </a:bodyPr>
          <a:lstStyle/>
          <a:p>
            <a:pPr algn="just"/>
            <a:r>
              <a:rPr lang="es-MX" b="1" dirty="0" smtClean="0"/>
              <a:t>El costo de las utilidades retenidas es un costo de oportunidad que refleja las tasas de rendimiento disponible del capital contable para los inversionistas.</a:t>
            </a:r>
          </a:p>
          <a:p>
            <a:pPr algn="just"/>
            <a:endParaRPr lang="es-MX" b="1" dirty="0" smtClean="0"/>
          </a:p>
          <a:p>
            <a:pPr algn="just"/>
            <a:r>
              <a:rPr lang="es-MX" b="1" dirty="0" smtClean="0"/>
              <a:t>Pago </a:t>
            </a:r>
            <a:r>
              <a:rPr lang="es-MX" b="1" dirty="0" smtClean="0"/>
              <a:t>de dividendos:</a:t>
            </a:r>
          </a:p>
          <a:p>
            <a:pPr marL="342900" indent="-342900" algn="just">
              <a:buFont typeface="+mj-lt"/>
              <a:buAutoNum type="arabicPeriod"/>
            </a:pPr>
            <a:r>
              <a:rPr lang="es-MX" b="1" dirty="0" smtClean="0"/>
              <a:t>Política residual de dividendos: el pago de los dividendos debe ser igual a las utilidades reales menos la cantidad retenida necesaria para financiar el presupuesto de capital óptimo de la empresa. Los inversionistas prefieren que la empresa retenga  y reinvierta sus utilidades, en lugar de que las pague como dividendos, si la tasa de rendimiento que puede ganar sobre las utilidades reinvertidas es superior a la tasa que los inversionistas, en promedio  pueden obtener por sí mismos en otras inversiones de riesgo comparable</a:t>
            </a:r>
          </a:p>
          <a:p>
            <a:endParaRPr lang="es-MX" dirty="0"/>
          </a:p>
        </p:txBody>
      </p:sp>
      <p:pic>
        <p:nvPicPr>
          <p:cNvPr id="4" name="Picture 36" descr="http://t2.gstatic.com/images?q=tbn:fzaOzpfTLzFIGM:http://www.hypercomercio.com/images/el_dinero_y_tu.jpg">
            <a:hlinkClick r:id="rId2"/>
          </p:cNvPr>
          <p:cNvPicPr>
            <a:picLocks noChangeAspect="1" noChangeArrowheads="1"/>
          </p:cNvPicPr>
          <p:nvPr/>
        </p:nvPicPr>
        <p:blipFill>
          <a:blip r:embed="rId3" cstate="print"/>
          <a:srcRect/>
          <a:stretch>
            <a:fillRect/>
          </a:stretch>
        </p:blipFill>
        <p:spPr bwMode="auto">
          <a:xfrm>
            <a:off x="428596" y="357166"/>
            <a:ext cx="1285875" cy="857250"/>
          </a:xfrm>
          <a:prstGeom prst="rect">
            <a:avLst/>
          </a:prstGeom>
          <a:noFill/>
          <a:ln w="9525">
            <a:noFill/>
            <a:miter lim="800000"/>
            <a:headEnd/>
            <a:tailEnd/>
          </a:ln>
        </p:spPr>
      </p:pic>
    </p:spTree>
    <p:extLst>
      <p:ext uri="{BB962C8B-B14F-4D97-AF65-F5344CB8AC3E}">
        <p14:creationId xmlns:p14="http://schemas.microsoft.com/office/powerpoint/2010/main" val="254655069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57224" y="348556"/>
            <a:ext cx="7772400" cy="928710"/>
          </a:xfrm>
        </p:spPr>
        <p:txBody>
          <a:bodyPr/>
          <a:lstStyle/>
          <a:p>
            <a:pPr algn="ctr"/>
            <a:r>
              <a:rPr lang="es-MX" sz="3600" b="1" dirty="0" smtClean="0"/>
              <a:t>….Pago </a:t>
            </a:r>
            <a:r>
              <a:rPr lang="es-MX" sz="3600" b="1" dirty="0" smtClean="0"/>
              <a:t>de dividendos</a:t>
            </a:r>
            <a:endParaRPr lang="es-MX" sz="3600" b="1" dirty="0"/>
          </a:p>
        </p:txBody>
      </p:sp>
      <p:sp>
        <p:nvSpPr>
          <p:cNvPr id="3" name="2 Marcador de texto"/>
          <p:cNvSpPr>
            <a:spLocks noGrp="1"/>
          </p:cNvSpPr>
          <p:nvPr>
            <p:ph type="body" idx="2"/>
          </p:nvPr>
        </p:nvSpPr>
        <p:spPr>
          <a:xfrm>
            <a:off x="925778" y="1916832"/>
            <a:ext cx="6955136" cy="4495800"/>
          </a:xfrm>
        </p:spPr>
        <p:txBody>
          <a:bodyPr>
            <a:normAutofit/>
          </a:bodyPr>
          <a:lstStyle/>
          <a:p>
            <a:pPr algn="just"/>
            <a:r>
              <a:rPr lang="es-MX" b="1" dirty="0" smtClean="0"/>
              <a:t>2 Dividendos </a:t>
            </a:r>
            <a:r>
              <a:rPr lang="es-MX" b="1" dirty="0"/>
              <a:t>predecibles estables. Pago de un dividendo específico cada año, o incremento periódico de los dividendos a una tasa constante, lo cual permite que el dividendo anual sea relativamente predecible por el inversionista</a:t>
            </a:r>
            <a:r>
              <a:rPr lang="es-MX" b="1" dirty="0" smtClean="0"/>
              <a:t>.</a:t>
            </a:r>
            <a:r>
              <a:rPr lang="es-MX" b="1" dirty="0"/>
              <a:t> </a:t>
            </a:r>
            <a:endParaRPr lang="es-MX" b="1" dirty="0" smtClean="0"/>
          </a:p>
          <a:p>
            <a:pPr algn="just"/>
            <a:endParaRPr lang="es-MX" b="1" dirty="0" smtClean="0"/>
          </a:p>
          <a:p>
            <a:pPr algn="just"/>
            <a:r>
              <a:rPr lang="es-MX" b="1" dirty="0" smtClean="0"/>
              <a:t>3 Dividendos </a:t>
            </a:r>
            <a:r>
              <a:rPr lang="es-MX" b="1" dirty="0"/>
              <a:t>extras. Dividendo complementario pagado durante los años en los que la empresa tiene un buen desempeño y cuenta con exceso de fondos disponibles para su distribución.</a:t>
            </a:r>
          </a:p>
          <a:p>
            <a:pPr algn="just"/>
            <a:endParaRPr lang="es-MX" b="1" dirty="0"/>
          </a:p>
          <a:p>
            <a:endParaRPr lang="es-MX" dirty="0"/>
          </a:p>
        </p:txBody>
      </p:sp>
      <p:pic>
        <p:nvPicPr>
          <p:cNvPr id="4" name="Picture 36" descr="http://t2.gstatic.com/images?q=tbn:fzaOzpfTLzFIGM:http://www.hypercomercio.com/images/el_dinero_y_tu.jpg">
            <a:hlinkClick r:id="rId2"/>
          </p:cNvPr>
          <p:cNvPicPr>
            <a:picLocks noChangeAspect="1" noChangeArrowheads="1"/>
          </p:cNvPicPr>
          <p:nvPr/>
        </p:nvPicPr>
        <p:blipFill>
          <a:blip r:embed="rId3" cstate="print"/>
          <a:srcRect/>
          <a:stretch>
            <a:fillRect/>
          </a:stretch>
        </p:blipFill>
        <p:spPr bwMode="auto">
          <a:xfrm>
            <a:off x="428596" y="357166"/>
            <a:ext cx="1285875" cy="857250"/>
          </a:xfrm>
          <a:prstGeom prst="rect">
            <a:avLst/>
          </a:prstGeom>
          <a:noFill/>
          <a:ln w="9525">
            <a:noFill/>
            <a:miter lim="800000"/>
            <a:headEnd/>
            <a:tailEnd/>
          </a:ln>
        </p:spPr>
      </p:pic>
    </p:spTree>
    <p:extLst>
      <p:ext uri="{BB962C8B-B14F-4D97-AF65-F5344CB8AC3E}">
        <p14:creationId xmlns:p14="http://schemas.microsoft.com/office/powerpoint/2010/main" val="260573867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476672"/>
            <a:ext cx="6774905" cy="721432"/>
          </a:xfrm>
        </p:spPr>
        <p:txBody>
          <a:bodyPr/>
          <a:lstStyle/>
          <a:p>
            <a:r>
              <a:rPr lang="es-MX" b="1" dirty="0" smtClean="0"/>
              <a:t>…..Pago de dividendos</a:t>
            </a:r>
            <a:endParaRPr lang="es-MX" dirty="0"/>
          </a:p>
        </p:txBody>
      </p:sp>
      <p:sp>
        <p:nvSpPr>
          <p:cNvPr id="3" name="2 Marcador de texto"/>
          <p:cNvSpPr>
            <a:spLocks noGrp="1"/>
          </p:cNvSpPr>
          <p:nvPr>
            <p:ph type="body" idx="2"/>
          </p:nvPr>
        </p:nvSpPr>
        <p:spPr>
          <a:xfrm>
            <a:off x="914400" y="1600200"/>
            <a:ext cx="7474024" cy="2908920"/>
          </a:xfrm>
        </p:spPr>
        <p:txBody>
          <a:bodyPr/>
          <a:lstStyle/>
          <a:p>
            <a:r>
              <a:rPr lang="es-MX" sz="2000" b="1" dirty="0" smtClean="0"/>
              <a:t>4 Plan </a:t>
            </a:r>
            <a:r>
              <a:rPr lang="es-MX" sz="2000" b="1" dirty="0" smtClean="0"/>
              <a:t>de reinversión de dividendos. Permite que los accionistas reinviertan automáticamente los dividendos recibidos en acciones de la empresa que hace el pago.</a:t>
            </a:r>
          </a:p>
          <a:p>
            <a:pPr marL="342900" indent="-342900"/>
            <a:endParaRPr lang="es-MX" sz="2000" b="1" dirty="0" smtClean="0"/>
          </a:p>
          <a:p>
            <a:pPr lvl="2">
              <a:buFont typeface="Arial" pitchFamily="34" charset="0"/>
              <a:buChar char="•"/>
            </a:pPr>
            <a:r>
              <a:rPr lang="es-MX" sz="1600" b="1" dirty="0" smtClean="0"/>
              <a:t>    Acciones </a:t>
            </a:r>
            <a:r>
              <a:rPr lang="es-MX" sz="1600" b="1" dirty="0" smtClean="0"/>
              <a:t>antiguas: compra acciones de la misma empresa en el mercado ( a través de un fideicomisario, costos de corretaje barato, beneficia accionistas pequeños)</a:t>
            </a:r>
          </a:p>
          <a:p>
            <a:pPr lvl="2">
              <a:buFont typeface="Arial" pitchFamily="34" charset="0"/>
              <a:buChar char="•"/>
            </a:pPr>
            <a:r>
              <a:rPr lang="es-MX" sz="1600" b="1" dirty="0" smtClean="0"/>
              <a:t>    Acciones </a:t>
            </a:r>
            <a:r>
              <a:rPr lang="es-MX" sz="1600" b="1" dirty="0" smtClean="0"/>
              <a:t>nuevas</a:t>
            </a:r>
          </a:p>
          <a:p>
            <a:pPr lvl="1"/>
            <a:endParaRPr lang="es-MX" sz="1600" b="1" dirty="0" smtClean="0"/>
          </a:p>
        </p:txBody>
      </p:sp>
      <p:pic>
        <p:nvPicPr>
          <p:cNvPr id="4" name="Picture 36" descr="http://t2.gstatic.com/images?q=tbn:fzaOzpfTLzFIGM:http://www.hypercomercio.com/images/el_dinero_y_tu.jpg">
            <a:hlinkClick r:id="rId2"/>
          </p:cNvPr>
          <p:cNvPicPr>
            <a:picLocks noChangeAspect="1" noChangeArrowheads="1"/>
          </p:cNvPicPr>
          <p:nvPr/>
        </p:nvPicPr>
        <p:blipFill>
          <a:blip r:embed="rId3" cstate="print"/>
          <a:srcRect/>
          <a:stretch>
            <a:fillRect/>
          </a:stretch>
        </p:blipFill>
        <p:spPr bwMode="auto">
          <a:xfrm>
            <a:off x="6572264" y="5286388"/>
            <a:ext cx="2286016" cy="1357322"/>
          </a:xfrm>
          <a:prstGeom prst="rect">
            <a:avLst/>
          </a:prstGeom>
          <a:noFill/>
          <a:ln w="9525">
            <a:noFill/>
            <a:miter lim="800000"/>
            <a:headEnd/>
            <a:tailEnd/>
          </a:ln>
        </p:spPr>
      </p:pic>
    </p:spTree>
    <p:extLst>
      <p:ext uri="{BB962C8B-B14F-4D97-AF65-F5344CB8AC3E}">
        <p14:creationId xmlns:p14="http://schemas.microsoft.com/office/powerpoint/2010/main" val="252132796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2"/>
          </p:nvPr>
        </p:nvSpPr>
        <p:spPr>
          <a:xfrm>
            <a:off x="914400" y="1600200"/>
            <a:ext cx="7872442" cy="4495800"/>
          </a:xfrm>
        </p:spPr>
        <p:txBody>
          <a:bodyPr/>
          <a:lstStyle/>
          <a:p>
            <a:r>
              <a:rPr lang="es-MX" sz="2400" b="1" dirty="0" smtClean="0"/>
              <a:t>Factores que influyen en la política de dividendos:</a:t>
            </a:r>
          </a:p>
          <a:p>
            <a:endParaRPr lang="es-MX" sz="2400" b="1" dirty="0" smtClean="0"/>
          </a:p>
          <a:p>
            <a:pPr algn="l">
              <a:buFont typeface="Arial" pitchFamily="34" charset="0"/>
              <a:buChar char="•"/>
            </a:pPr>
            <a:r>
              <a:rPr lang="es-MX" sz="2400" b="1" dirty="0" smtClean="0"/>
              <a:t>Restricción sobre pago. Por deudas existentes, disponibilidad de efectivo, protección ante posibles acreedores)</a:t>
            </a:r>
          </a:p>
          <a:p>
            <a:pPr algn="l"/>
            <a:endParaRPr lang="es-MX" sz="2400" b="1" dirty="0" smtClean="0"/>
          </a:p>
          <a:p>
            <a:pPr algn="l">
              <a:buFont typeface="Arial" pitchFamily="34" charset="0"/>
              <a:buChar char="•"/>
            </a:pPr>
            <a:r>
              <a:rPr lang="es-MX" sz="2400" b="1" dirty="0" smtClean="0"/>
              <a:t>Oportunidades de inversión. Nuevos proyectos</a:t>
            </a:r>
          </a:p>
          <a:p>
            <a:pPr algn="l">
              <a:buFont typeface="Arial" pitchFamily="34" charset="0"/>
              <a:buChar char="•"/>
            </a:pPr>
            <a:r>
              <a:rPr lang="es-MX" sz="2400" b="1" dirty="0" smtClean="0"/>
              <a:t>Fuentes alternativas de capital. Para financiamiento de la empresa</a:t>
            </a:r>
          </a:p>
          <a:p>
            <a:endParaRPr lang="es-MX" dirty="0"/>
          </a:p>
        </p:txBody>
      </p:sp>
      <p:sp>
        <p:nvSpPr>
          <p:cNvPr id="5" name="1 Título"/>
          <p:cNvSpPr>
            <a:spLocks noGrp="1"/>
          </p:cNvSpPr>
          <p:nvPr>
            <p:ph type="title"/>
          </p:nvPr>
        </p:nvSpPr>
        <p:spPr>
          <a:xfrm>
            <a:off x="539552" y="520624"/>
            <a:ext cx="7350969" cy="649994"/>
          </a:xfrm>
        </p:spPr>
        <p:txBody>
          <a:bodyPr/>
          <a:lstStyle/>
          <a:p>
            <a:r>
              <a:rPr lang="es-MX" b="1" dirty="0" smtClean="0"/>
              <a:t>…..Pago de dividendos</a:t>
            </a:r>
            <a:endParaRPr lang="es-MX" dirty="0"/>
          </a:p>
        </p:txBody>
      </p:sp>
      <p:pic>
        <p:nvPicPr>
          <p:cNvPr id="6" name="Picture 18" descr="http://t3.gstatic.com/images?q=tbn:MPG3IozKomKoeM:http://blog.guiasenior.com/images/Finanzas_AL2.jpg">
            <a:hlinkClick r:id="rId2"/>
          </p:cNvPr>
          <p:cNvPicPr>
            <a:picLocks noGrp="1" noChangeAspect="1" noChangeArrowheads="1"/>
          </p:cNvPicPr>
          <p:nvPr>
            <p:ph sz="quarter" idx="1"/>
          </p:nvPr>
        </p:nvPicPr>
        <p:blipFill>
          <a:blip r:embed="rId3" cstate="print"/>
          <a:srcRect/>
          <a:stretch>
            <a:fillRect/>
          </a:stretch>
        </p:blipFill>
        <p:spPr bwMode="auto">
          <a:xfrm>
            <a:off x="6000728" y="5238744"/>
            <a:ext cx="3143272" cy="1714512"/>
          </a:xfrm>
          <a:prstGeom prst="rect">
            <a:avLst/>
          </a:prstGeom>
          <a:noFill/>
          <a:ln w="9525">
            <a:noFill/>
            <a:miter lim="800000"/>
            <a:headEnd/>
            <a:tailEnd/>
          </a:ln>
        </p:spPr>
      </p:pic>
    </p:spTree>
    <p:extLst>
      <p:ext uri="{BB962C8B-B14F-4D97-AF65-F5344CB8AC3E}">
        <p14:creationId xmlns:p14="http://schemas.microsoft.com/office/powerpoint/2010/main" val="20256864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683568" y="908720"/>
            <a:ext cx="7344816" cy="1508105"/>
          </a:xfrm>
          <a:prstGeom prst="rect">
            <a:avLst/>
          </a:prstGeom>
          <a:noFill/>
        </p:spPr>
        <p:txBody>
          <a:bodyPr wrap="square" rtlCol="0">
            <a:spAutoFit/>
          </a:bodyPr>
          <a:lstStyle/>
          <a:p>
            <a:r>
              <a:rPr lang="es-MX" sz="2000" b="1" dirty="0">
                <a:solidFill>
                  <a:schemeClr val="accent1"/>
                </a:solidFill>
                <a:latin typeface="+mj-lt"/>
                <a:ea typeface="+mj-ea"/>
                <a:cs typeface="+mj-cs"/>
              </a:rPr>
              <a:t>Razón de </a:t>
            </a:r>
            <a:r>
              <a:rPr lang="es-MX" sz="2000" b="1" dirty="0" smtClean="0">
                <a:solidFill>
                  <a:schemeClr val="accent1"/>
                </a:solidFill>
                <a:latin typeface="+mj-lt"/>
                <a:ea typeface="+mj-ea"/>
                <a:cs typeface="+mj-cs"/>
              </a:rPr>
              <a:t>pago de dividendos</a:t>
            </a:r>
          </a:p>
          <a:p>
            <a:r>
              <a:rPr lang="es-MX" dirty="0"/>
              <a:t>I</a:t>
            </a:r>
            <a:r>
              <a:rPr lang="es-MX" dirty="0" smtClean="0"/>
              <a:t>ndica la razón por unidad monetaria percibida que se distribuye al accionista</a:t>
            </a:r>
          </a:p>
          <a:p>
            <a:endParaRPr lang="es-MX" dirty="0" smtClean="0"/>
          </a:p>
          <a:p>
            <a:r>
              <a:rPr lang="es-MX" dirty="0" smtClean="0"/>
              <a:t>Efectivo por acción de la empresa / utilidades por acción (UPA)</a:t>
            </a:r>
            <a:endParaRPr lang="es-MX" dirty="0"/>
          </a:p>
        </p:txBody>
      </p:sp>
      <p:sp>
        <p:nvSpPr>
          <p:cNvPr id="3" name="CuadroTexto 2"/>
          <p:cNvSpPr txBox="1"/>
          <p:nvPr/>
        </p:nvSpPr>
        <p:spPr>
          <a:xfrm>
            <a:off x="678433" y="3501008"/>
            <a:ext cx="7344816" cy="2616101"/>
          </a:xfrm>
          <a:prstGeom prst="rect">
            <a:avLst/>
          </a:prstGeom>
          <a:noFill/>
        </p:spPr>
        <p:txBody>
          <a:bodyPr wrap="square" rtlCol="0">
            <a:spAutoFit/>
          </a:bodyPr>
          <a:lstStyle/>
          <a:p>
            <a:r>
              <a:rPr lang="es-MX" sz="2000" b="1" dirty="0">
                <a:solidFill>
                  <a:schemeClr val="accent1"/>
                </a:solidFill>
                <a:latin typeface="+mj-lt"/>
                <a:ea typeface="+mj-ea"/>
                <a:cs typeface="+mj-cs"/>
              </a:rPr>
              <a:t>Porción de liquidez</a:t>
            </a:r>
          </a:p>
          <a:p>
            <a:endParaRPr lang="es-MX" dirty="0" smtClean="0"/>
          </a:p>
          <a:p>
            <a:r>
              <a:rPr lang="es-MX" dirty="0" smtClean="0"/>
              <a:t>Las utilidades que se mantienen como utilidades retenidas, generalmente se invierten en los activos requeridos para la continuidad de la empresa.</a:t>
            </a:r>
          </a:p>
          <a:p>
            <a:endParaRPr lang="es-MX" dirty="0" smtClean="0"/>
          </a:p>
          <a:p>
            <a:r>
              <a:rPr lang="es-MX" dirty="0" smtClean="0"/>
              <a:t>Las utilidades retenidas provenientes de años anteriores deben haber sido invertidas en planta y equipo, en inventarios y en otros activo, no se mantienen como efectivo.</a:t>
            </a:r>
            <a:endParaRPr lang="es-MX" dirty="0"/>
          </a:p>
        </p:txBody>
      </p:sp>
    </p:spTree>
    <p:extLst>
      <p:ext uri="{BB962C8B-B14F-4D97-AF65-F5344CB8AC3E}">
        <p14:creationId xmlns:p14="http://schemas.microsoft.com/office/powerpoint/2010/main" val="110815681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899592" y="1700808"/>
            <a:ext cx="7848872" cy="4478149"/>
          </a:xfrm>
          <a:prstGeom prst="rect">
            <a:avLst/>
          </a:prstGeom>
        </p:spPr>
        <p:txBody>
          <a:bodyPr wrap="square">
            <a:spAutoFit/>
          </a:bodyPr>
          <a:lstStyle/>
          <a:p>
            <a:pPr marL="342900" lvl="0" indent="-342900">
              <a:spcAft>
                <a:spcPts val="0"/>
              </a:spcAft>
              <a:buFont typeface="+mj-lt"/>
              <a:buAutoNum type="arabicPeriod"/>
            </a:pPr>
            <a:r>
              <a:rPr lang="en-US" sz="1500" dirty="0" err="1" smtClean="0"/>
              <a:t>Besley</a:t>
            </a:r>
            <a:r>
              <a:rPr lang="en-US" sz="1500" dirty="0" smtClean="0"/>
              <a:t> Scott  </a:t>
            </a:r>
            <a:r>
              <a:rPr lang="en-US" sz="1500" dirty="0"/>
              <a:t>y Eugene Brigham. </a:t>
            </a:r>
            <a:r>
              <a:rPr lang="es-ES" sz="1500" dirty="0"/>
              <a:t>Fundamentos de Administración Financiera. CENGAGE </a:t>
            </a:r>
            <a:r>
              <a:rPr lang="es-ES" sz="1500" dirty="0" err="1"/>
              <a:t>Learning</a:t>
            </a:r>
            <a:r>
              <a:rPr lang="es-ES" sz="1500" dirty="0"/>
              <a:t>. 14ª edición ampliada, (2008). México.</a:t>
            </a:r>
            <a:endParaRPr lang="es-MX" sz="1500" dirty="0"/>
          </a:p>
          <a:p>
            <a:pPr marL="342900" lvl="0" indent="-342900">
              <a:spcAft>
                <a:spcPts val="0"/>
              </a:spcAft>
              <a:buFont typeface="+mj-lt"/>
              <a:buAutoNum type="arabicPeriod"/>
            </a:pPr>
            <a:r>
              <a:rPr lang="en-US" sz="1500" dirty="0" err="1" smtClean="0"/>
              <a:t>Brealey</a:t>
            </a:r>
            <a:r>
              <a:rPr lang="en-US" sz="1500" dirty="0" smtClean="0"/>
              <a:t>, Richard </a:t>
            </a:r>
            <a:r>
              <a:rPr lang="en-US" sz="1500" dirty="0"/>
              <a:t>A. </a:t>
            </a:r>
            <a:r>
              <a:rPr lang="en-US" sz="1500" dirty="0" smtClean="0"/>
              <a:t>, </a:t>
            </a:r>
            <a:r>
              <a:rPr lang="en-US" sz="1500" dirty="0"/>
              <a:t>Stewart C. Myers y Franklin Allen. </a:t>
            </a:r>
            <a:r>
              <a:rPr lang="es-ES" sz="1500" dirty="0"/>
              <a:t>Principios de Finanzas corporativas. Mc Graw-Hill. </a:t>
            </a:r>
            <a:r>
              <a:rPr lang="es-MX" sz="1500" dirty="0"/>
              <a:t>9ª  </a:t>
            </a:r>
            <a:r>
              <a:rPr lang="es-MX" sz="1500" dirty="0" err="1"/>
              <a:t>edición</a:t>
            </a:r>
            <a:r>
              <a:rPr lang="es-MX" sz="1500" dirty="0"/>
              <a:t>.</a:t>
            </a:r>
            <a:r>
              <a:rPr lang="es-ES" sz="1500" dirty="0"/>
              <a:t> México. (2010). </a:t>
            </a:r>
            <a:r>
              <a:rPr lang="es-MX" sz="1500" dirty="0"/>
              <a:t>México</a:t>
            </a:r>
            <a:r>
              <a:rPr lang="es-ES" sz="1500" dirty="0"/>
              <a:t>.</a:t>
            </a:r>
            <a:endParaRPr lang="es-MX" sz="1500" dirty="0"/>
          </a:p>
          <a:p>
            <a:pPr marL="342900" lvl="0" indent="-342900">
              <a:spcAft>
                <a:spcPts val="0"/>
              </a:spcAft>
              <a:buFont typeface="+mj-lt"/>
              <a:buAutoNum type="arabicPeriod"/>
            </a:pPr>
            <a:r>
              <a:rPr lang="en-US" sz="1500" dirty="0" err="1" smtClean="0"/>
              <a:t>Gitman</a:t>
            </a:r>
            <a:r>
              <a:rPr lang="en-US" sz="1500" dirty="0" smtClean="0"/>
              <a:t>, Lawrence </a:t>
            </a:r>
            <a:r>
              <a:rPr lang="en-US" sz="1500" dirty="0"/>
              <a:t>J. </a:t>
            </a:r>
            <a:r>
              <a:rPr lang="en-US" sz="1500" dirty="0" smtClean="0"/>
              <a:t> </a:t>
            </a:r>
            <a:r>
              <a:rPr lang="en-US" sz="1500" dirty="0"/>
              <a:t>y Chad J. </a:t>
            </a:r>
            <a:r>
              <a:rPr lang="en-US" sz="1500" dirty="0" err="1"/>
              <a:t>Zutter</a:t>
            </a:r>
            <a:r>
              <a:rPr lang="en-US" sz="1500" dirty="0"/>
              <a:t>. </a:t>
            </a:r>
            <a:r>
              <a:rPr lang="es-ES" sz="1500" dirty="0"/>
              <a:t>Principios de Administración Financiera.  Pearson </a:t>
            </a:r>
            <a:r>
              <a:rPr lang="es-ES" sz="1500" dirty="0" err="1"/>
              <a:t>Education</a:t>
            </a:r>
            <a:r>
              <a:rPr lang="es-ES" sz="1500" dirty="0"/>
              <a:t>. 14ª edición, (2016). México</a:t>
            </a:r>
            <a:r>
              <a:rPr lang="es-ES" sz="1500" dirty="0" smtClean="0"/>
              <a:t>.</a:t>
            </a:r>
          </a:p>
          <a:p>
            <a:pPr lvl="0">
              <a:spcAft>
                <a:spcPts val="0"/>
              </a:spcAft>
            </a:pPr>
            <a:endParaRPr lang="es-ES" sz="1500" dirty="0" smtClean="0"/>
          </a:p>
          <a:p>
            <a:pPr lvl="0">
              <a:spcAft>
                <a:spcPts val="0"/>
              </a:spcAft>
            </a:pPr>
            <a:r>
              <a:rPr lang="es-ES" sz="1500" b="1" dirty="0" smtClean="0"/>
              <a:t>Libro en línea</a:t>
            </a:r>
          </a:p>
          <a:p>
            <a:pPr marL="342900" lvl="0" indent="-342900">
              <a:spcAft>
                <a:spcPts val="0"/>
              </a:spcAft>
              <a:buFont typeface="+mj-lt"/>
              <a:buAutoNum type="arabicPeriod"/>
            </a:pPr>
            <a:r>
              <a:rPr lang="en-US" sz="1500" dirty="0" err="1"/>
              <a:t>Besley</a:t>
            </a:r>
            <a:r>
              <a:rPr lang="en-US" sz="1500" dirty="0"/>
              <a:t> Scott  y Eugene Brigham. </a:t>
            </a:r>
            <a:r>
              <a:rPr lang="es-ES" sz="1500" dirty="0"/>
              <a:t>Fundamentos de Administración Financiera. CENGAGE </a:t>
            </a:r>
            <a:r>
              <a:rPr lang="es-ES" sz="1500" dirty="0" err="1"/>
              <a:t>Learning</a:t>
            </a:r>
            <a:r>
              <a:rPr lang="es-ES" sz="1500" dirty="0"/>
              <a:t>. 14ª edición ampliada, (2008). </a:t>
            </a:r>
            <a:r>
              <a:rPr lang="es-ES" sz="1500" dirty="0" smtClean="0"/>
              <a:t>México.</a:t>
            </a:r>
            <a:r>
              <a:rPr lang="es-MX" sz="1500" dirty="0" smtClean="0"/>
              <a:t> </a:t>
            </a:r>
            <a:r>
              <a:rPr lang="es-ES" sz="1500" dirty="0" smtClean="0"/>
              <a:t>Disponible en: </a:t>
            </a:r>
            <a:r>
              <a:rPr lang="es-ES" sz="1500" dirty="0" err="1" smtClean="0"/>
              <a:t>https</a:t>
            </a:r>
            <a:r>
              <a:rPr lang="es-ES" sz="1500" dirty="0"/>
              <a:t>://</a:t>
            </a:r>
            <a:r>
              <a:rPr lang="es-ES" sz="1500" dirty="0" err="1"/>
              <a:t>es.scribd.com</a:t>
            </a:r>
            <a:r>
              <a:rPr lang="es-ES" sz="1500" dirty="0"/>
              <a:t>/</a:t>
            </a:r>
            <a:r>
              <a:rPr lang="es-ES" sz="1500" dirty="0" err="1"/>
              <a:t>doc</a:t>
            </a:r>
            <a:r>
              <a:rPr lang="es-ES" sz="1500" dirty="0"/>
              <a:t>/304247271/Fundamentos-de-Administracion-Financiera-Besley-S-Brigham-E-Mc-Graw-Hill</a:t>
            </a:r>
            <a:endParaRPr lang="en-US" sz="1500" dirty="0" smtClean="0"/>
          </a:p>
          <a:p>
            <a:pPr marL="342900" indent="-342900">
              <a:spcAft>
                <a:spcPts val="0"/>
              </a:spcAft>
              <a:buFont typeface="+mj-lt"/>
              <a:buAutoNum type="arabicPeriod"/>
            </a:pPr>
            <a:r>
              <a:rPr lang="en-US" sz="1500" dirty="0" err="1" smtClean="0"/>
              <a:t>Gitman</a:t>
            </a:r>
            <a:r>
              <a:rPr lang="en-US" sz="1500" dirty="0" smtClean="0"/>
              <a:t>, Lawrence J.  y Chad J. </a:t>
            </a:r>
            <a:r>
              <a:rPr lang="en-US" sz="1500" dirty="0" err="1" smtClean="0"/>
              <a:t>Zutter</a:t>
            </a:r>
            <a:r>
              <a:rPr lang="en-US" sz="1500" dirty="0" smtClean="0"/>
              <a:t>. </a:t>
            </a:r>
            <a:r>
              <a:rPr lang="es-ES" sz="1500" dirty="0" smtClean="0"/>
              <a:t>Principios de Administración Financiera.  Pearson </a:t>
            </a:r>
            <a:r>
              <a:rPr lang="es-ES" sz="1500" dirty="0" err="1" smtClean="0"/>
              <a:t>Education</a:t>
            </a:r>
            <a:r>
              <a:rPr lang="es-ES" sz="1500" dirty="0" smtClean="0"/>
              <a:t>. 12ª edición, (2012). México. Disponible en:</a:t>
            </a:r>
          </a:p>
          <a:p>
            <a:pPr lvl="1">
              <a:spcAft>
                <a:spcPts val="0"/>
              </a:spcAft>
            </a:pPr>
            <a:r>
              <a:rPr lang="es-ES" sz="1500" dirty="0" smtClean="0"/>
              <a:t>http</a:t>
            </a:r>
            <a:r>
              <a:rPr lang="es-ES" sz="1500" dirty="0"/>
              <a:t>://</a:t>
            </a:r>
            <a:r>
              <a:rPr lang="es-ES" sz="1500" dirty="0" err="1"/>
              <a:t>www.farem.unan.edu.ni</a:t>
            </a:r>
            <a:r>
              <a:rPr lang="es-ES" sz="1500" dirty="0"/>
              <a:t>/</a:t>
            </a:r>
            <a:r>
              <a:rPr lang="es-ES" sz="1500" dirty="0" err="1"/>
              <a:t>investigacion</a:t>
            </a:r>
            <a:r>
              <a:rPr lang="es-ES" sz="1500" dirty="0"/>
              <a:t>/</a:t>
            </a:r>
            <a:r>
              <a:rPr lang="es-ES" sz="1500" dirty="0" err="1"/>
              <a:t>wp-content</a:t>
            </a:r>
            <a:r>
              <a:rPr lang="es-ES" sz="1500" dirty="0"/>
              <a:t>/</a:t>
            </a:r>
            <a:r>
              <a:rPr lang="es-ES" sz="1500" dirty="0" err="1"/>
              <a:t>uploads</a:t>
            </a:r>
            <a:r>
              <a:rPr lang="es-ES" sz="1500" dirty="0"/>
              <a:t>/2015/04/1-Principios-de-Administracion-Financiera-12edi-Gitman.pdf</a:t>
            </a:r>
            <a:endParaRPr lang="es-ES" sz="1500" dirty="0" smtClean="0"/>
          </a:p>
          <a:p>
            <a:pPr lvl="0">
              <a:spcAft>
                <a:spcPts val="0"/>
              </a:spcAft>
            </a:pPr>
            <a:endParaRPr lang="es-ES" sz="1500" dirty="0" smtClean="0"/>
          </a:p>
          <a:p>
            <a:pPr>
              <a:spcAft>
                <a:spcPts val="0"/>
              </a:spcAft>
            </a:pPr>
            <a:endParaRPr lang="es-MX" sz="1500" dirty="0"/>
          </a:p>
          <a:p>
            <a:pPr marL="342900" lvl="0" indent="-342900">
              <a:spcAft>
                <a:spcPts val="0"/>
              </a:spcAft>
              <a:buFont typeface="+mj-lt"/>
              <a:buAutoNum type="arabicPeriod"/>
            </a:pPr>
            <a:endParaRPr lang="es-MX" sz="1500" dirty="0">
              <a:latin typeface="Times New Roman" panose="02020603050405020304" pitchFamily="18" charset="0"/>
              <a:ea typeface="Times New Roman" panose="02020603050405020304" pitchFamily="18" charset="0"/>
            </a:endParaRPr>
          </a:p>
        </p:txBody>
      </p:sp>
      <p:sp>
        <p:nvSpPr>
          <p:cNvPr id="2" name="Rectángulo 1"/>
          <p:cNvSpPr/>
          <p:nvPr/>
        </p:nvSpPr>
        <p:spPr>
          <a:xfrm>
            <a:off x="1403648" y="836712"/>
            <a:ext cx="6407860" cy="646331"/>
          </a:xfrm>
          <a:prstGeom prst="rect">
            <a:avLst/>
          </a:prstGeom>
        </p:spPr>
        <p:txBody>
          <a:bodyPr wrap="square">
            <a:spAutoFit/>
          </a:bodyPr>
          <a:lstStyle/>
          <a:p>
            <a:pPr>
              <a:spcAft>
                <a:spcPts val="0"/>
              </a:spcAft>
            </a:pPr>
            <a:r>
              <a:rPr lang="es-MX" sz="3600" b="1" dirty="0" smtClean="0">
                <a:solidFill>
                  <a:schemeClr val="accent1"/>
                </a:solidFill>
                <a:latin typeface="+mj-lt"/>
                <a:ea typeface="+mj-ea"/>
                <a:cs typeface="+mj-cs"/>
              </a:rPr>
              <a:t>Bibliografía básica</a:t>
            </a:r>
            <a:endParaRPr lang="es-MX" sz="3600" b="1" dirty="0">
              <a:solidFill>
                <a:schemeClr val="accent1"/>
              </a:solidFill>
              <a:latin typeface="+mj-lt"/>
              <a:ea typeface="+mj-ea"/>
              <a:cs typeface="+mj-cs"/>
            </a:endParaRPr>
          </a:p>
        </p:txBody>
      </p:sp>
    </p:spTree>
    <p:extLst>
      <p:ext uri="{BB962C8B-B14F-4D97-AF65-F5344CB8AC3E}">
        <p14:creationId xmlns:p14="http://schemas.microsoft.com/office/powerpoint/2010/main" val="365577620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611560" y="1556792"/>
            <a:ext cx="7992888" cy="3693319"/>
          </a:xfrm>
          <a:prstGeom prst="rect">
            <a:avLst/>
          </a:prstGeom>
        </p:spPr>
        <p:txBody>
          <a:bodyPr wrap="square">
            <a:spAutoFit/>
          </a:bodyPr>
          <a:lstStyle/>
          <a:p>
            <a:pPr marL="342900" lvl="0" indent="-342900" fontAlgn="auto">
              <a:spcBef>
                <a:spcPts val="0"/>
              </a:spcBef>
              <a:spcAft>
                <a:spcPts val="0"/>
              </a:spcAft>
              <a:buFont typeface="+mj-lt"/>
              <a:buAutoNum type="arabicPeriod"/>
              <a:defRPr/>
            </a:pPr>
            <a:r>
              <a:rPr lang="en-US" dirty="0" err="1" smtClean="0"/>
              <a:t>Bodie</a:t>
            </a:r>
            <a:r>
              <a:rPr lang="en-US" dirty="0"/>
              <a:t>, </a:t>
            </a:r>
            <a:r>
              <a:rPr lang="en-US" dirty="0" err="1"/>
              <a:t>Zvi</a:t>
            </a:r>
            <a:r>
              <a:rPr lang="en-US" dirty="0"/>
              <a:t>  y Robert C. Merton. </a:t>
            </a:r>
            <a:r>
              <a:rPr lang="es-ES" dirty="0"/>
              <a:t>Finanzas. Pearson </a:t>
            </a:r>
            <a:r>
              <a:rPr lang="es-ES" dirty="0" err="1"/>
              <a:t>Education</a:t>
            </a:r>
            <a:r>
              <a:rPr lang="es-ES" dirty="0"/>
              <a:t>. 1ª edición, (2009). México.</a:t>
            </a:r>
            <a:endParaRPr lang="es-MX" dirty="0"/>
          </a:p>
          <a:p>
            <a:pPr marL="342900" indent="-342900">
              <a:spcAft>
                <a:spcPts val="0"/>
              </a:spcAft>
              <a:buFont typeface="+mj-lt"/>
              <a:buAutoNum type="arabicPeriod"/>
            </a:pPr>
            <a:r>
              <a:rPr lang="en-US" dirty="0" err="1"/>
              <a:t>Bodie</a:t>
            </a:r>
            <a:r>
              <a:rPr lang="en-US" dirty="0"/>
              <a:t>, </a:t>
            </a:r>
            <a:r>
              <a:rPr lang="en-US" dirty="0" err="1"/>
              <a:t>Zvi</a:t>
            </a:r>
            <a:r>
              <a:rPr lang="en-US" dirty="0"/>
              <a:t> ; Alex Kane and Alan J. </a:t>
            </a:r>
            <a:r>
              <a:rPr lang="en-US" dirty="0" err="1"/>
              <a:t>Marcus.Investments</a:t>
            </a:r>
            <a:r>
              <a:rPr lang="en-US" dirty="0"/>
              <a:t>. Mc </a:t>
            </a:r>
            <a:r>
              <a:rPr lang="en-US" dirty="0" err="1"/>
              <a:t>Graw</a:t>
            </a:r>
            <a:r>
              <a:rPr lang="en-US" dirty="0"/>
              <a:t> Hill 8 ª </a:t>
            </a:r>
            <a:r>
              <a:rPr lang="en-US" dirty="0" err="1"/>
              <a:t>edición</a:t>
            </a:r>
            <a:r>
              <a:rPr lang="en-US" dirty="0"/>
              <a:t>, (2009). México.</a:t>
            </a:r>
          </a:p>
          <a:p>
            <a:pPr marL="342900" indent="-342900">
              <a:spcAft>
                <a:spcPts val="0"/>
              </a:spcAft>
              <a:buFont typeface="+mj-lt"/>
              <a:buAutoNum type="arabicPeriod"/>
            </a:pPr>
            <a:r>
              <a:rPr lang="es-MX" dirty="0" err="1"/>
              <a:t>Honrngren</a:t>
            </a:r>
            <a:r>
              <a:rPr lang="es-MX" dirty="0"/>
              <a:t>, C. T., Harrison, W. T., </a:t>
            </a:r>
            <a:r>
              <a:rPr lang="es-MX" dirty="0" err="1"/>
              <a:t>Bamber</a:t>
            </a:r>
            <a:r>
              <a:rPr lang="es-MX" dirty="0"/>
              <a:t>, L. S. Mascaró, S. P., Blanco, C. M. J. L., Rodríguez, C. T. &amp; Calleja, B. F. J. (2003). Contabilidad. México: Pearson </a:t>
            </a:r>
            <a:r>
              <a:rPr lang="es-MX" dirty="0" err="1"/>
              <a:t>Education</a:t>
            </a:r>
            <a:r>
              <a:rPr lang="es-MX" dirty="0"/>
              <a:t>.</a:t>
            </a:r>
          </a:p>
          <a:p>
            <a:pPr marL="342900" indent="-342900">
              <a:spcAft>
                <a:spcPts val="0"/>
              </a:spcAft>
              <a:buFont typeface="+mj-lt"/>
              <a:buAutoNum type="arabicPeriod"/>
            </a:pPr>
            <a:r>
              <a:rPr lang="en-US" dirty="0"/>
              <a:t>Porter, Michael, E. (1990). The competitive advantage of nations. Harvard Business Review. USA. </a:t>
            </a:r>
            <a:endParaRPr lang="es-MX" dirty="0"/>
          </a:p>
          <a:p>
            <a:pPr marL="342900" indent="-342900">
              <a:spcAft>
                <a:spcPts val="0"/>
              </a:spcAft>
              <a:buFont typeface="+mj-lt"/>
              <a:buAutoNum type="arabicPeriod"/>
            </a:pPr>
            <a:r>
              <a:rPr lang="es-MX" dirty="0"/>
              <a:t>Van </a:t>
            </a:r>
            <a:r>
              <a:rPr lang="es-MX" dirty="0" err="1"/>
              <a:t>Horne</a:t>
            </a:r>
            <a:r>
              <a:rPr lang="es-MX" dirty="0"/>
              <a:t>, James C.  y John M. </a:t>
            </a:r>
            <a:r>
              <a:rPr lang="es-MX" dirty="0" err="1"/>
              <a:t>Wachowicz</a:t>
            </a:r>
            <a:r>
              <a:rPr lang="es-MX" dirty="0"/>
              <a:t> Jr. </a:t>
            </a:r>
            <a:r>
              <a:rPr lang="es-ES" dirty="0"/>
              <a:t>Fundamentos de Administración Financiera. Prentice Hall, 13ª edición, (2010). México.</a:t>
            </a:r>
            <a:endParaRPr lang="es-MX" dirty="0"/>
          </a:p>
          <a:p>
            <a:pPr marL="342900" lvl="0" indent="-342900">
              <a:spcAft>
                <a:spcPts val="0"/>
              </a:spcAft>
              <a:buFont typeface="+mj-lt"/>
              <a:buAutoNum type="arabicPeriod"/>
            </a:pPr>
            <a:r>
              <a:rPr lang="es-ES" dirty="0"/>
              <a:t>Ross, </a:t>
            </a:r>
            <a:r>
              <a:rPr lang="es-ES" dirty="0" err="1"/>
              <a:t>Westerfield</a:t>
            </a:r>
            <a:r>
              <a:rPr lang="es-ES" dirty="0"/>
              <a:t> y </a:t>
            </a:r>
            <a:r>
              <a:rPr lang="es-ES" dirty="0" err="1"/>
              <a:t>Jordan</a:t>
            </a:r>
            <a:r>
              <a:rPr lang="es-ES" dirty="0"/>
              <a:t>. Fundamentos de Finanzas </a:t>
            </a:r>
            <a:r>
              <a:rPr lang="es-ES" dirty="0" err="1"/>
              <a:t>Corportivas</a:t>
            </a:r>
            <a:r>
              <a:rPr lang="es-ES" dirty="0"/>
              <a:t>. Mc Graw-Hill, 10ª edición, (2004). México.</a:t>
            </a:r>
            <a:endParaRPr lang="es-MX" dirty="0">
              <a:latin typeface="Times New Roman" panose="02020603050405020304" pitchFamily="18" charset="0"/>
              <a:ea typeface="Times New Roman" panose="02020603050405020304" pitchFamily="18" charset="0"/>
            </a:endParaRPr>
          </a:p>
        </p:txBody>
      </p:sp>
      <p:sp>
        <p:nvSpPr>
          <p:cNvPr id="6" name="Rectángulo 5"/>
          <p:cNvSpPr/>
          <p:nvPr/>
        </p:nvSpPr>
        <p:spPr>
          <a:xfrm>
            <a:off x="1259632" y="764704"/>
            <a:ext cx="6391493" cy="646331"/>
          </a:xfrm>
          <a:prstGeom prst="rect">
            <a:avLst/>
          </a:prstGeom>
        </p:spPr>
        <p:txBody>
          <a:bodyPr wrap="none">
            <a:spAutoFit/>
          </a:bodyPr>
          <a:lstStyle/>
          <a:p>
            <a:pPr>
              <a:spcAft>
                <a:spcPts val="0"/>
              </a:spcAft>
            </a:pPr>
            <a:r>
              <a:rPr lang="es-MX" sz="3600" b="1" dirty="0" smtClean="0">
                <a:solidFill>
                  <a:schemeClr val="accent1"/>
                </a:solidFill>
                <a:latin typeface="+mj-lt"/>
                <a:ea typeface="+mj-ea"/>
                <a:cs typeface="+mj-cs"/>
              </a:rPr>
              <a:t>Bibliografía complementaria</a:t>
            </a:r>
            <a:endParaRPr lang="es-MX" sz="3600" b="1" dirty="0">
              <a:solidFill>
                <a:schemeClr val="accent1"/>
              </a:solidFill>
              <a:latin typeface="+mj-lt"/>
              <a:ea typeface="+mj-ea"/>
              <a:cs typeface="+mj-cs"/>
            </a:endParaRPr>
          </a:p>
        </p:txBody>
      </p:sp>
    </p:spTree>
    <p:extLst>
      <p:ext uri="{BB962C8B-B14F-4D97-AF65-F5344CB8AC3E}">
        <p14:creationId xmlns:p14="http://schemas.microsoft.com/office/powerpoint/2010/main" val="36657594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115616" y="1124744"/>
            <a:ext cx="6912768" cy="5324535"/>
          </a:xfrm>
          <a:prstGeom prst="rect">
            <a:avLst/>
          </a:prstGeom>
          <a:noFill/>
        </p:spPr>
        <p:txBody>
          <a:bodyPr wrap="square" rtlCol="0">
            <a:spAutoFit/>
          </a:bodyPr>
          <a:lstStyle/>
          <a:p>
            <a:endParaRPr lang="es-MX" sz="2000" dirty="0"/>
          </a:p>
          <a:p>
            <a:pPr marL="342900" indent="-342900">
              <a:buFont typeface="+mj-lt"/>
              <a:buAutoNum type="arabicPeriod"/>
            </a:pPr>
            <a:r>
              <a:rPr lang="es-MX" sz="2000" dirty="0" smtClean="0"/>
              <a:t>El profesor envía previamente el material a los alumnos.</a:t>
            </a:r>
          </a:p>
          <a:p>
            <a:pPr marL="342900" indent="-342900">
              <a:buFont typeface="+mj-lt"/>
              <a:buAutoNum type="arabicPeriod"/>
            </a:pPr>
            <a:r>
              <a:rPr lang="es-MX" sz="2000" dirty="0" smtClean="0"/>
              <a:t>El alumno revisa el material y se presenta a clase con conocimientos previos.</a:t>
            </a:r>
          </a:p>
          <a:p>
            <a:pPr marL="342900" indent="-342900">
              <a:buFont typeface="+mj-lt"/>
              <a:buAutoNum type="arabicPeriod"/>
            </a:pPr>
            <a:r>
              <a:rPr lang="es-MX" sz="2000" dirty="0" smtClean="0"/>
              <a:t>El profesor explica a los alumnos que el material tiene como objetivo facilitar y complementar el desarrollo del contenido del programa de estudios de la unidad de aprendizaje.</a:t>
            </a:r>
          </a:p>
          <a:p>
            <a:pPr marL="342900" indent="-342900">
              <a:buFont typeface="+mj-lt"/>
              <a:buAutoNum type="arabicPeriod"/>
            </a:pPr>
            <a:r>
              <a:rPr lang="es-MX" sz="2000" dirty="0"/>
              <a:t>El profesor </a:t>
            </a:r>
            <a:r>
              <a:rPr lang="es-MX" sz="2000" dirty="0" smtClean="0"/>
              <a:t>advierte </a:t>
            </a:r>
            <a:r>
              <a:rPr lang="es-MX" sz="2000" dirty="0"/>
              <a:t>a los alumnos que el </a:t>
            </a:r>
            <a:r>
              <a:rPr lang="es-MX" sz="2000" dirty="0" smtClean="0"/>
              <a:t>alcance del material no es limitativo, es enunciativo por lo que debe complementarse con consultas a la bibliografía básica y con lecturas extra clase de la bibliografía complementaria (Ver apartado Bibliografía).</a:t>
            </a:r>
          </a:p>
          <a:p>
            <a:pPr marL="342900" indent="-342900">
              <a:buFont typeface="+mj-lt"/>
              <a:buAutoNum type="arabicPeriod"/>
            </a:pPr>
            <a:r>
              <a:rPr lang="es-MX" sz="2000" dirty="0" smtClean="0"/>
              <a:t>Al término de cada unidad, el profesor solicita a los alumnos retroalimentación respecto al material, con el propósito de enriquecerlo para cursos subsecuentes. </a:t>
            </a:r>
          </a:p>
          <a:p>
            <a:r>
              <a:rPr lang="es-MX" sz="2000" dirty="0" smtClean="0"/>
              <a:t> </a:t>
            </a:r>
            <a:endParaRPr lang="es-MX" sz="2000" dirty="0"/>
          </a:p>
        </p:txBody>
      </p:sp>
      <p:sp>
        <p:nvSpPr>
          <p:cNvPr id="3" name="Rectángulo 2"/>
          <p:cNvSpPr/>
          <p:nvPr/>
        </p:nvSpPr>
        <p:spPr>
          <a:xfrm>
            <a:off x="2412047" y="521772"/>
            <a:ext cx="3740126" cy="461665"/>
          </a:xfrm>
          <a:prstGeom prst="rect">
            <a:avLst/>
          </a:prstGeom>
        </p:spPr>
        <p:txBody>
          <a:bodyPr wrap="none">
            <a:spAutoFit/>
          </a:bodyPr>
          <a:lstStyle/>
          <a:p>
            <a:pPr lvl="0" algn="ctr"/>
            <a:r>
              <a:rPr lang="es-MX" sz="2400" b="1" dirty="0">
                <a:solidFill>
                  <a:schemeClr val="accent5">
                    <a:lumMod val="50000"/>
                  </a:schemeClr>
                </a:solidFill>
                <a:latin typeface="Arial" panose="020B0604020202020204" pitchFamily="34" charset="0"/>
                <a:cs typeface="Arial" panose="020B0604020202020204" pitchFamily="34" charset="0"/>
              </a:rPr>
              <a:t>Consideraciones de uso</a:t>
            </a:r>
          </a:p>
        </p:txBody>
      </p:sp>
    </p:spTree>
    <p:extLst>
      <p:ext uri="{BB962C8B-B14F-4D97-AF65-F5344CB8AC3E}">
        <p14:creationId xmlns:p14="http://schemas.microsoft.com/office/powerpoint/2010/main" val="39899121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6 Conector recto"/>
          <p:cNvCxnSpPr/>
          <p:nvPr/>
        </p:nvCxnSpPr>
        <p:spPr>
          <a:xfrm rot="10800000">
            <a:off x="285750" y="5286375"/>
            <a:ext cx="8143875" cy="1588"/>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 name="1 CuadroTexto"/>
          <p:cNvSpPr txBox="1"/>
          <p:nvPr/>
        </p:nvSpPr>
        <p:spPr>
          <a:xfrm>
            <a:off x="1115616" y="1916832"/>
            <a:ext cx="7667141" cy="3170099"/>
          </a:xfrm>
          <a:prstGeom prst="rect">
            <a:avLst/>
          </a:prstGeom>
          <a:noFill/>
        </p:spPr>
        <p:txBody>
          <a:bodyPr wrap="square" rtlCol="0">
            <a:spAutoFit/>
          </a:bodyPr>
          <a:lstStyle/>
          <a:p>
            <a:r>
              <a:rPr lang="es-MX" sz="2000" dirty="0" smtClean="0"/>
              <a:t>Parte 1</a:t>
            </a:r>
            <a:r>
              <a:rPr lang="es-ES_tradnl" sz="2000" dirty="0">
                <a:latin typeface="Arial" panose="020B0604020202020204" pitchFamily="34" charset="0"/>
                <a:ea typeface="Times New Roman" panose="02020603050405020304" pitchFamily="18" charset="0"/>
                <a:cs typeface="Arial" panose="020B0604020202020204" pitchFamily="34" charset="0"/>
              </a:rPr>
              <a:t> Administración financiera, su valuación y análisis;</a:t>
            </a:r>
            <a:endParaRPr lang="es-MX" sz="2000" dirty="0" smtClean="0"/>
          </a:p>
          <a:p>
            <a:r>
              <a:rPr lang="es-MX" sz="2000" dirty="0" smtClean="0"/>
              <a:t>Unidad I. Administración financiera </a:t>
            </a:r>
          </a:p>
          <a:p>
            <a:r>
              <a:rPr lang="es-MX" sz="2000" dirty="0" smtClean="0"/>
              <a:t>Unidad II</a:t>
            </a:r>
            <a:r>
              <a:rPr lang="es-MX" sz="2000" dirty="0"/>
              <a:t>. Valuación de la administración financiera </a:t>
            </a:r>
          </a:p>
          <a:p>
            <a:r>
              <a:rPr lang="es-MX" sz="2000" dirty="0" smtClean="0"/>
              <a:t>Unidad III</a:t>
            </a:r>
            <a:r>
              <a:rPr lang="es-MX" sz="2000" dirty="0"/>
              <a:t>. Análisis de estados financieros </a:t>
            </a:r>
          </a:p>
          <a:p>
            <a:endParaRPr lang="es-MX" sz="2000" dirty="0" smtClean="0"/>
          </a:p>
          <a:p>
            <a:pPr algn="just"/>
            <a:r>
              <a:rPr lang="es-ES_tradnl" sz="2000" dirty="0">
                <a:latin typeface="Arial" panose="020B0604020202020204" pitchFamily="34" charset="0"/>
                <a:ea typeface="Times New Roman" panose="02020603050405020304" pitchFamily="18" charset="0"/>
                <a:cs typeface="Arial" panose="020B0604020202020204" pitchFamily="34" charset="0"/>
              </a:rPr>
              <a:t>Parte 2 Administración financiera y planeación.</a:t>
            </a:r>
          </a:p>
          <a:p>
            <a:r>
              <a:rPr lang="es-MX" sz="2000" dirty="0" smtClean="0"/>
              <a:t>Unidad IV</a:t>
            </a:r>
            <a:r>
              <a:rPr lang="es-MX" sz="2000" dirty="0"/>
              <a:t>. Administración de capital de trabajo </a:t>
            </a:r>
          </a:p>
          <a:p>
            <a:r>
              <a:rPr lang="es-MX" sz="2000" dirty="0" smtClean="0"/>
              <a:t>Unidad V</a:t>
            </a:r>
            <a:r>
              <a:rPr lang="es-MX" sz="2000" dirty="0"/>
              <a:t>. Decisiones de inversión </a:t>
            </a:r>
          </a:p>
          <a:p>
            <a:r>
              <a:rPr lang="es-MX" sz="2000" dirty="0" smtClean="0"/>
              <a:t>Unidad VI</a:t>
            </a:r>
            <a:r>
              <a:rPr lang="es-MX" sz="2000" dirty="0"/>
              <a:t>. Costo de capital y políticas de dividendo </a:t>
            </a:r>
          </a:p>
          <a:p>
            <a:r>
              <a:rPr lang="es-MX" sz="2000" dirty="0"/>
              <a:t>	</a:t>
            </a:r>
          </a:p>
        </p:txBody>
      </p:sp>
      <p:sp>
        <p:nvSpPr>
          <p:cNvPr id="5" name="Rectángulo 4"/>
          <p:cNvSpPr/>
          <p:nvPr/>
        </p:nvSpPr>
        <p:spPr>
          <a:xfrm>
            <a:off x="2267744" y="769509"/>
            <a:ext cx="1704313" cy="461665"/>
          </a:xfrm>
          <a:prstGeom prst="rect">
            <a:avLst/>
          </a:prstGeom>
        </p:spPr>
        <p:txBody>
          <a:bodyPr wrap="none">
            <a:spAutoFit/>
          </a:bodyPr>
          <a:lstStyle/>
          <a:p>
            <a:r>
              <a:rPr lang="es-MX" sz="2400" b="1" dirty="0">
                <a:solidFill>
                  <a:schemeClr val="accent5">
                    <a:lumMod val="50000"/>
                  </a:schemeClr>
                </a:solidFill>
                <a:latin typeface="Arial" panose="020B0604020202020204" pitchFamily="34" charset="0"/>
                <a:cs typeface="Arial" panose="020B0604020202020204" pitchFamily="34" charset="0"/>
              </a:rPr>
              <a:t>Contenido</a:t>
            </a:r>
          </a:p>
        </p:txBody>
      </p:sp>
    </p:spTree>
    <p:extLst>
      <p:ext uri="{BB962C8B-B14F-4D97-AF65-F5344CB8AC3E}">
        <p14:creationId xmlns:p14="http://schemas.microsoft.com/office/powerpoint/2010/main" val="40593250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3 Título"/>
          <p:cNvSpPr>
            <a:spLocks noGrp="1"/>
          </p:cNvSpPr>
          <p:nvPr>
            <p:ph type="title"/>
          </p:nvPr>
        </p:nvSpPr>
        <p:spPr>
          <a:xfrm>
            <a:off x="642938" y="0"/>
            <a:ext cx="7772400" cy="1362075"/>
          </a:xfrm>
        </p:spPr>
        <p:txBody>
          <a:bodyPr/>
          <a:lstStyle/>
          <a:p>
            <a:pPr algn="l" eaLnBrk="1" hangingPunct="1"/>
            <a:r>
              <a:rPr lang="es-MX" sz="3000" b="1" dirty="0" smtClean="0"/>
              <a:t>Unidad IV.</a:t>
            </a:r>
            <a:br>
              <a:rPr lang="es-MX" sz="3000" b="1" dirty="0" smtClean="0"/>
            </a:br>
            <a:r>
              <a:rPr lang="es-MX" sz="3000" b="1" dirty="0" smtClean="0"/>
              <a:t>Administración del capital de trabajo</a:t>
            </a:r>
            <a:endParaRPr lang="es-MX" sz="3000" dirty="0" smtClean="0"/>
          </a:p>
        </p:txBody>
      </p:sp>
      <p:sp>
        <p:nvSpPr>
          <p:cNvPr id="7" name="3 Marcador de contenido"/>
          <p:cNvSpPr>
            <a:spLocks noGrp="1"/>
          </p:cNvSpPr>
          <p:nvPr>
            <p:ph type="body" idx="1"/>
          </p:nvPr>
        </p:nvSpPr>
        <p:spPr/>
        <p:txBody>
          <a:bodyPr/>
          <a:lstStyle/>
          <a:p>
            <a:pPr eaLnBrk="1" hangingPunct="1">
              <a:defRPr/>
            </a:pPr>
            <a:endParaRPr lang="es-MX" dirty="0" smtClean="0">
              <a:latin typeface="+mn-lt"/>
            </a:endParaRPr>
          </a:p>
          <a:p>
            <a:pPr eaLnBrk="1" hangingPunct="1">
              <a:defRPr/>
            </a:pPr>
            <a:endParaRPr lang="es-MX" dirty="0">
              <a:latin typeface="+mn-lt"/>
            </a:endParaRPr>
          </a:p>
        </p:txBody>
      </p:sp>
      <p:pic>
        <p:nvPicPr>
          <p:cNvPr id="6" name="Imagen 5"/>
          <p:cNvPicPr>
            <a:picLocks noChangeAspect="1"/>
          </p:cNvPicPr>
          <p:nvPr/>
        </p:nvPicPr>
        <p:blipFill>
          <a:blip r:embed="rId2"/>
          <a:stretch>
            <a:fillRect/>
          </a:stretch>
        </p:blipFill>
        <p:spPr>
          <a:xfrm>
            <a:off x="1763688" y="1916832"/>
            <a:ext cx="5068653" cy="4578657"/>
          </a:xfrm>
          <a:prstGeom prst="rect">
            <a:avLst/>
          </a:prstGeom>
        </p:spPr>
      </p:pic>
    </p:spTree>
    <p:extLst>
      <p:ext uri="{BB962C8B-B14F-4D97-AF65-F5344CB8AC3E}">
        <p14:creationId xmlns:p14="http://schemas.microsoft.com/office/powerpoint/2010/main" val="803356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116632"/>
            <a:ext cx="8359081" cy="649178"/>
          </a:xfrm>
        </p:spPr>
        <p:txBody>
          <a:bodyPr/>
          <a:lstStyle/>
          <a:p>
            <a:r>
              <a:rPr lang="es-MX" sz="3000" b="1" dirty="0" smtClean="0"/>
              <a:t>Administración del capital de trabajo</a:t>
            </a:r>
            <a:endParaRPr lang="es-MX" sz="3000" b="1" dirty="0"/>
          </a:p>
        </p:txBody>
      </p:sp>
      <p:sp>
        <p:nvSpPr>
          <p:cNvPr id="6" name="5 CuadroTexto"/>
          <p:cNvSpPr txBox="1"/>
          <p:nvPr/>
        </p:nvSpPr>
        <p:spPr>
          <a:xfrm>
            <a:off x="158934" y="1174916"/>
            <a:ext cx="7996077" cy="1569660"/>
          </a:xfrm>
          <a:prstGeom prst="rect">
            <a:avLst/>
          </a:prstGeom>
          <a:noFill/>
        </p:spPr>
        <p:txBody>
          <a:bodyPr wrap="square" rtlCol="0">
            <a:spAutoFit/>
          </a:bodyPr>
          <a:lstStyle/>
          <a:p>
            <a:r>
              <a:rPr lang="es-MX" sz="2400" b="1" dirty="0" smtClean="0"/>
              <a:t>Capital de trabajo: </a:t>
            </a:r>
          </a:p>
          <a:p>
            <a:r>
              <a:rPr lang="es-MX" sz="2400" b="1" dirty="0" smtClean="0"/>
              <a:t>Inversión de una empresa en activos a corto plazo: efectivo, valores negociables, inventarios y cuentas por cobrar</a:t>
            </a:r>
            <a:endParaRPr lang="es-MX" sz="2400" b="1" dirty="0"/>
          </a:p>
        </p:txBody>
      </p:sp>
      <p:sp>
        <p:nvSpPr>
          <p:cNvPr id="7" name="6 CuadroTexto"/>
          <p:cNvSpPr txBox="1"/>
          <p:nvPr/>
        </p:nvSpPr>
        <p:spPr>
          <a:xfrm>
            <a:off x="0" y="3153683"/>
            <a:ext cx="8676456" cy="769441"/>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s-MX" sz="2400" b="1" dirty="0" smtClean="0"/>
              <a:t>Capital de trabajo neto: </a:t>
            </a:r>
          </a:p>
          <a:p>
            <a:r>
              <a:rPr lang="es-MX" sz="2000" b="1" dirty="0" smtClean="0"/>
              <a:t>Activo a circulante o corto plazo – pasivo circulante o corto plazo</a:t>
            </a:r>
            <a:endParaRPr lang="es-MX" sz="2000" b="1" dirty="0"/>
          </a:p>
        </p:txBody>
      </p:sp>
      <p:pic>
        <p:nvPicPr>
          <p:cNvPr id="4" name="Imagen 3"/>
          <p:cNvPicPr>
            <a:picLocks noChangeAspect="1"/>
          </p:cNvPicPr>
          <p:nvPr/>
        </p:nvPicPr>
        <p:blipFill>
          <a:blip r:embed="rId2"/>
          <a:stretch>
            <a:fillRect/>
          </a:stretch>
        </p:blipFill>
        <p:spPr>
          <a:xfrm>
            <a:off x="565365" y="4186800"/>
            <a:ext cx="7855056" cy="2671200"/>
          </a:xfrm>
          <a:prstGeom prst="rect">
            <a:avLst/>
          </a:prstGeom>
        </p:spPr>
      </p:pic>
    </p:spTree>
    <p:extLst>
      <p:ext uri="{BB962C8B-B14F-4D97-AF65-F5344CB8AC3E}">
        <p14:creationId xmlns:p14="http://schemas.microsoft.com/office/powerpoint/2010/main" val="4303315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2442" y="1373996"/>
            <a:ext cx="3595462" cy="1162050"/>
          </a:xfrm>
        </p:spPr>
        <p:txBody>
          <a:bodyPr/>
          <a:lstStyle/>
          <a:p>
            <a:r>
              <a:rPr lang="es-ES_tradnl" b="1" dirty="0"/>
              <a:t> </a:t>
            </a:r>
            <a:r>
              <a:rPr lang="es-ES_tradnl" b="1" dirty="0" smtClean="0"/>
              <a:t>Administración </a:t>
            </a:r>
            <a:r>
              <a:rPr lang="es-ES_tradnl" b="1" dirty="0"/>
              <a:t>de efectivo </a:t>
            </a:r>
            <a:endParaRPr lang="es-MX" dirty="0"/>
          </a:p>
        </p:txBody>
      </p:sp>
      <p:sp>
        <p:nvSpPr>
          <p:cNvPr id="5" name="10 CuadroTexto"/>
          <p:cNvSpPr txBox="1">
            <a:spLocks noGrp="1"/>
          </p:cNvSpPr>
          <p:nvPr>
            <p:ph type="body" sz="half" idx="2"/>
          </p:nvPr>
        </p:nvSpPr>
        <p:spPr>
          <a:xfrm>
            <a:off x="112442" y="2708920"/>
            <a:ext cx="3775482" cy="1754326"/>
          </a:xfrm>
          <a:prstGeom prst="rect">
            <a:avLst/>
          </a:prstGeom>
          <a:noFill/>
        </p:spPr>
        <p:txBody>
          <a:bodyPr wrap="square" rtlCol="0">
            <a:spAutoFit/>
          </a:bodyPr>
          <a:lstStyle/>
          <a:p>
            <a:pPr algn="l"/>
            <a:r>
              <a:rPr lang="es-ES_tradnl" b="1" dirty="0"/>
              <a:t>P</a:t>
            </a:r>
            <a:r>
              <a:rPr lang="es-ES_tradnl" b="1" dirty="0" smtClean="0"/>
              <a:t>retende </a:t>
            </a:r>
            <a:r>
              <a:rPr lang="es-ES_tradnl" b="1" dirty="0"/>
              <a:t>tomar en cuenta la realidad  y la capacidad de la empresa para generar flujos de entrada de efectivo suficientes para cubrir los flujos de salida de efectivo que se requiere</a:t>
            </a:r>
            <a:r>
              <a:rPr lang="es-ES_tradnl" b="1" dirty="0" smtClean="0"/>
              <a:t>.</a:t>
            </a:r>
            <a:endParaRPr lang="es-MX" b="1" dirty="0" smtClean="0"/>
          </a:p>
        </p:txBody>
      </p:sp>
      <p:sp>
        <p:nvSpPr>
          <p:cNvPr id="6" name="CuadroTexto 5"/>
          <p:cNvSpPr txBox="1"/>
          <p:nvPr/>
        </p:nvSpPr>
        <p:spPr>
          <a:xfrm>
            <a:off x="4427984" y="1124744"/>
            <a:ext cx="4608512" cy="4524315"/>
          </a:xfrm>
          <a:prstGeom prst="rect">
            <a:avLst/>
          </a:prstGeom>
          <a:noFill/>
        </p:spPr>
        <p:txBody>
          <a:bodyPr wrap="square" rtlCol="0">
            <a:spAutoFit/>
          </a:bodyPr>
          <a:lstStyle/>
          <a:p>
            <a:pPr marL="285750" lvl="0" indent="-285750">
              <a:buFont typeface="Arial" pitchFamily="34" charset="0"/>
              <a:buChar char="•"/>
            </a:pPr>
            <a:r>
              <a:rPr lang="es-MX" b="1" dirty="0"/>
              <a:t>Analizar los flujos de efectivo de varios ejercicios anteriores, para obtener y evaluar una imagen completa de los hábitos financieros de la empresa</a:t>
            </a:r>
          </a:p>
          <a:p>
            <a:pPr marL="285750" lvl="0" indent="-285750">
              <a:buFont typeface="Arial" pitchFamily="34" charset="0"/>
              <a:buChar char="•"/>
            </a:pPr>
            <a:r>
              <a:rPr lang="es-MX" b="1" dirty="0"/>
              <a:t>Dependencia de la empresa de financiamiento externo</a:t>
            </a:r>
          </a:p>
          <a:p>
            <a:pPr marL="285750" lvl="0" indent="-285750">
              <a:buFont typeface="Arial" pitchFamily="34" charset="0"/>
              <a:buChar char="•"/>
            </a:pPr>
            <a:r>
              <a:rPr lang="es-MX" b="1" dirty="0"/>
              <a:t>Fuentes de efectivo que ha utilizado la empresa y sus usos</a:t>
            </a:r>
          </a:p>
          <a:p>
            <a:pPr marL="285750" lvl="0" indent="-285750">
              <a:buFont typeface="Arial" pitchFamily="34" charset="0"/>
              <a:buChar char="•"/>
            </a:pPr>
            <a:r>
              <a:rPr lang="es-MX" b="1" dirty="0"/>
              <a:t>Expansiones de la empresa</a:t>
            </a:r>
          </a:p>
          <a:p>
            <a:pPr marL="285750" lvl="0" indent="-285750">
              <a:buFont typeface="Arial" pitchFamily="34" charset="0"/>
              <a:buChar char="•"/>
            </a:pPr>
            <a:r>
              <a:rPr lang="es-MX" b="1" dirty="0"/>
              <a:t>Esquemas de modernización</a:t>
            </a:r>
          </a:p>
          <a:p>
            <a:pPr marL="285750" lvl="0" indent="-285750">
              <a:buFont typeface="Arial" pitchFamily="34" charset="0"/>
              <a:buChar char="•"/>
            </a:pPr>
            <a:r>
              <a:rPr lang="es-MX" b="1" dirty="0"/>
              <a:t>Planes de la gerencia, metas que pretende alcanzar</a:t>
            </a:r>
          </a:p>
          <a:p>
            <a:pPr marL="285750" lvl="0" indent="-285750">
              <a:buFont typeface="Arial" pitchFamily="34" charset="0"/>
              <a:buChar char="•"/>
            </a:pPr>
            <a:r>
              <a:rPr lang="es-MX" b="1" dirty="0"/>
              <a:t>Planes de marketing</a:t>
            </a:r>
          </a:p>
          <a:p>
            <a:pPr marL="285750" lvl="0" indent="-285750">
              <a:buFont typeface="Arial" pitchFamily="34" charset="0"/>
              <a:buChar char="•"/>
            </a:pPr>
            <a:r>
              <a:rPr lang="es-MX" b="1" dirty="0"/>
              <a:t>Investigación y desarrollo de nuevos productos</a:t>
            </a:r>
          </a:p>
        </p:txBody>
      </p:sp>
      <p:sp>
        <p:nvSpPr>
          <p:cNvPr id="7" name="Cerrar llave 6"/>
          <p:cNvSpPr/>
          <p:nvPr/>
        </p:nvSpPr>
        <p:spPr>
          <a:xfrm>
            <a:off x="4067944" y="1124744"/>
            <a:ext cx="432049" cy="4680520"/>
          </a:xfrm>
          <a:prstGeom prst="rightBrace">
            <a:avLst/>
          </a:prstGeom>
        </p:spPr>
        <p:style>
          <a:lnRef idx="3">
            <a:schemeClr val="accent6"/>
          </a:lnRef>
          <a:fillRef idx="0">
            <a:schemeClr val="accent6"/>
          </a:fillRef>
          <a:effectRef idx="2">
            <a:schemeClr val="accent6"/>
          </a:effectRef>
          <a:fontRef idx="minor">
            <a:schemeClr val="tx1"/>
          </a:fontRef>
        </p:style>
        <p:txBody>
          <a:bodyPr rtlCol="0" anchor="ctr"/>
          <a:lstStyle/>
          <a:p>
            <a:pPr algn="ctr"/>
            <a:endParaRPr lang="es-MX"/>
          </a:p>
        </p:txBody>
      </p:sp>
    </p:spTree>
    <p:extLst>
      <p:ext uri="{BB962C8B-B14F-4D97-AF65-F5344CB8AC3E}">
        <p14:creationId xmlns:p14="http://schemas.microsoft.com/office/powerpoint/2010/main" val="32416966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rot="16200000">
            <a:off x="-1486947" y="3151243"/>
            <a:ext cx="5090727" cy="461665"/>
          </a:xfrm>
          <a:prstGeom prst="rect">
            <a:avLst/>
          </a:prstGeom>
          <a:solidFill>
            <a:schemeClr val="tx2">
              <a:lumMod val="20000"/>
              <a:lumOff val="80000"/>
            </a:schemeClr>
          </a:solidFill>
          <a:ln>
            <a:solidFill>
              <a:schemeClr val="accent1"/>
            </a:solidFill>
          </a:ln>
        </p:spPr>
        <p:txBody>
          <a:bodyPr wrap="square" rtlCol="0">
            <a:spAutoFit/>
          </a:bodyPr>
          <a:lstStyle/>
          <a:p>
            <a:r>
              <a:rPr lang="es-MX" sz="2400" b="1" dirty="0" smtClean="0"/>
              <a:t>Flujo de efectivo a corto plazo</a:t>
            </a:r>
            <a:endParaRPr lang="es-MX" sz="2400" b="1" dirty="0"/>
          </a:p>
        </p:txBody>
      </p:sp>
      <p:pic>
        <p:nvPicPr>
          <p:cNvPr id="2" name="Imagen 1"/>
          <p:cNvPicPr>
            <a:picLocks noChangeAspect="1"/>
          </p:cNvPicPr>
          <p:nvPr/>
        </p:nvPicPr>
        <p:blipFill>
          <a:blip r:embed="rId2"/>
          <a:stretch>
            <a:fillRect/>
          </a:stretch>
        </p:blipFill>
        <p:spPr>
          <a:xfrm>
            <a:off x="2655809" y="260649"/>
            <a:ext cx="4364463" cy="5839552"/>
          </a:xfrm>
          <a:prstGeom prst="rect">
            <a:avLst/>
          </a:prstGeom>
        </p:spPr>
      </p:pic>
    </p:spTree>
    <p:extLst>
      <p:ext uri="{BB962C8B-B14F-4D97-AF65-F5344CB8AC3E}">
        <p14:creationId xmlns:p14="http://schemas.microsoft.com/office/powerpoint/2010/main" val="87884503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isa">
  <a:themeElements>
    <a:clrScheme name="Brisa">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isa">
      <a:majorFont>
        <a:latin typeface="News Gothic MT"/>
        <a:ea typeface=""/>
        <a:cs typeface=""/>
        <a:font script="Jpan" typeface="ＭＳ Ｐゴシック"/>
        <a:font script="Hans" typeface="宋体"/>
        <a:font script="Hant" typeface="新細明體"/>
      </a:majorFont>
      <a:minorFont>
        <a:latin typeface="News Gothic MT"/>
        <a:ea typeface=""/>
        <a:cs typeface=""/>
        <a:font script="Jpan" typeface="ＭＳ Ｐゴシック"/>
        <a:font script="Hans" typeface="宋体"/>
        <a:font script="Hant" typeface="新細明體"/>
      </a:minorFont>
    </a:fontScheme>
    <a:fmtScheme name="Brisa">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Brisa.thmx</Template>
  <TotalTime>4053</TotalTime>
  <Words>3203</Words>
  <Application>Microsoft Office PowerPoint</Application>
  <PresentationFormat>Presentación en pantalla (4:3)</PresentationFormat>
  <Paragraphs>345</Paragraphs>
  <Slides>39</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39</vt:i4>
      </vt:variant>
    </vt:vector>
  </HeadingPairs>
  <TitlesOfParts>
    <vt:vector size="46" baseType="lpstr">
      <vt:lpstr>Arial</vt:lpstr>
      <vt:lpstr>Calibri</vt:lpstr>
      <vt:lpstr>News Gothic MT</vt:lpstr>
      <vt:lpstr>Times New Roman</vt:lpstr>
      <vt:lpstr>Wingdings</vt:lpstr>
      <vt:lpstr>Wingdings 2</vt:lpstr>
      <vt:lpstr>Brisa</vt:lpstr>
      <vt:lpstr>   Unidad de aprendizaje: Administración financiera Clave MS1704  Material didáctico proyectables: Parte 2 Administración financiera y planeación.  Autora: María del Rosario Demuner Flores </vt:lpstr>
      <vt:lpstr>Presentación de PowerPoint</vt:lpstr>
      <vt:lpstr>Presentación de PowerPoint</vt:lpstr>
      <vt:lpstr>Presentación de PowerPoint</vt:lpstr>
      <vt:lpstr>Presentación de PowerPoint</vt:lpstr>
      <vt:lpstr>Unidad IV. Administración del capital de trabajo</vt:lpstr>
      <vt:lpstr>Administración del capital de trabajo</vt:lpstr>
      <vt:lpstr> Administración de efectivo </vt:lpstr>
      <vt:lpstr>Presentación de PowerPoint</vt:lpstr>
      <vt:lpstr>Presentación de PowerPoint</vt:lpstr>
      <vt:lpstr> Administración de las cuentas por cobrar</vt:lpstr>
      <vt:lpstr>Administración de inventarios</vt:lpstr>
      <vt:lpstr>Presentación de PowerPoint</vt:lpstr>
      <vt:lpstr>Presentación de PowerPoint</vt:lpstr>
      <vt:lpstr>Presentación de PowerPoint</vt:lpstr>
      <vt:lpstr>Unidad V.  Decisiones de inversión</vt:lpstr>
      <vt:lpstr>Presentación de PowerPoint</vt:lpstr>
      <vt:lpstr>Riesgo del negocio </vt:lpstr>
      <vt:lpstr>Presentación de PowerPoint</vt:lpstr>
      <vt:lpstr>Fondos adicionales necesarios</vt:lpstr>
      <vt:lpstr>Estructura financiera del capital</vt:lpstr>
      <vt:lpstr>Estructura del capital óptima</vt:lpstr>
      <vt:lpstr>Estructura de capital óptima</vt:lpstr>
      <vt:lpstr>Determinación de la estructura de capital óptima </vt:lpstr>
      <vt:lpstr>Apalancamiento operativo</vt:lpstr>
      <vt:lpstr>Apalancamiento financiero</vt:lpstr>
      <vt:lpstr>Apalancamiento total</vt:lpstr>
      <vt:lpstr>Unidad VI Costo de capital y política de dividendos</vt:lpstr>
      <vt:lpstr>Presentación de PowerPoint</vt:lpstr>
      <vt:lpstr>Costo promedio de capital ponderado(CPPC)</vt:lpstr>
      <vt:lpstr>Ejemplo CPPC</vt:lpstr>
      <vt:lpstr>Política de dividendos</vt:lpstr>
      <vt:lpstr>Pago de dividendos</vt:lpstr>
      <vt:lpstr>….Pago de dividendos</vt:lpstr>
      <vt:lpstr>…..Pago de dividendos</vt:lpstr>
      <vt:lpstr>…..Pago de dividendos</vt:lpstr>
      <vt:lpstr>Presentación de PowerPoint</vt:lpstr>
      <vt:lpstr>Presentación de PowerPoint</vt:lpstr>
      <vt:lpstr>Presentación de PowerPoint</vt:lpstr>
    </vt:vector>
  </TitlesOfParts>
  <Company>Bytesystems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POLÍTICA FISCAL</dc:title>
  <dc:creator>Bytesystems</dc:creator>
  <cp:lastModifiedBy>rosario</cp:lastModifiedBy>
  <cp:revision>214</cp:revision>
  <dcterms:created xsi:type="dcterms:W3CDTF">2010-04-23T16:41:28Z</dcterms:created>
  <dcterms:modified xsi:type="dcterms:W3CDTF">2016-10-12T20:43:13Z</dcterms:modified>
</cp:coreProperties>
</file>