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4005" r:id="rId2"/>
  </p:sldMasterIdLst>
  <p:notesMasterIdLst>
    <p:notesMasterId r:id="rId49"/>
  </p:notesMasterIdLst>
  <p:sldIdLst>
    <p:sldId id="302" r:id="rId3"/>
    <p:sldId id="303" r:id="rId4"/>
    <p:sldId id="305" r:id="rId5"/>
    <p:sldId id="298" r:id="rId6"/>
    <p:sldId id="296" r:id="rId7"/>
    <p:sldId id="314" r:id="rId8"/>
    <p:sldId id="315" r:id="rId9"/>
    <p:sldId id="316" r:id="rId10"/>
    <p:sldId id="341" r:id="rId11"/>
    <p:sldId id="317" r:id="rId12"/>
    <p:sldId id="318" r:id="rId13"/>
    <p:sldId id="319" r:id="rId14"/>
    <p:sldId id="320" r:id="rId15"/>
    <p:sldId id="321" r:id="rId16"/>
    <p:sldId id="322" r:id="rId17"/>
    <p:sldId id="307" r:id="rId18"/>
    <p:sldId id="256" r:id="rId19"/>
    <p:sldId id="301" r:id="rId20"/>
    <p:sldId id="257" r:id="rId21"/>
    <p:sldId id="259" r:id="rId22"/>
    <p:sldId id="260" r:id="rId23"/>
    <p:sldId id="267" r:id="rId24"/>
    <p:sldId id="266" r:id="rId25"/>
    <p:sldId id="342" r:id="rId26"/>
    <p:sldId id="268" r:id="rId27"/>
    <p:sldId id="269" r:id="rId28"/>
    <p:sldId id="264" r:id="rId29"/>
    <p:sldId id="265" r:id="rId30"/>
    <p:sldId id="271" r:id="rId31"/>
    <p:sldId id="270" r:id="rId32"/>
    <p:sldId id="308" r:id="rId33"/>
    <p:sldId id="325" r:id="rId34"/>
    <p:sldId id="343" r:id="rId35"/>
    <p:sldId id="326" r:id="rId36"/>
    <p:sldId id="327" r:id="rId37"/>
    <p:sldId id="328" r:id="rId38"/>
    <p:sldId id="329" r:id="rId39"/>
    <p:sldId id="330" r:id="rId40"/>
    <p:sldId id="331" r:id="rId41"/>
    <p:sldId id="332" r:id="rId42"/>
    <p:sldId id="333" r:id="rId43"/>
    <p:sldId id="334" r:id="rId44"/>
    <p:sldId id="344" r:id="rId45"/>
    <p:sldId id="335" r:id="rId46"/>
    <p:sldId id="299" r:id="rId47"/>
    <p:sldId id="336" r:id="rId4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879" autoAdjust="0"/>
  </p:normalViewPr>
  <p:slideViewPr>
    <p:cSldViewPr>
      <p:cViewPr>
        <p:scale>
          <a:sx n="72" d="100"/>
          <a:sy n="72" d="100"/>
        </p:scale>
        <p:origin x="1386" y="396"/>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204B35-618D-FD4C-BFD9-88B18AD39C7C}" type="doc">
      <dgm:prSet loTypeId="urn:microsoft.com/office/officeart/2005/8/layout/radial4" loCatId="" qsTypeId="urn:microsoft.com/office/officeart/2005/8/quickstyle/simple4" qsCatId="simple" csTypeId="urn:microsoft.com/office/officeart/2005/8/colors/accent3_2" csCatId="accent3" phldr="1"/>
      <dgm:spPr/>
      <dgm:t>
        <a:bodyPr/>
        <a:lstStyle/>
        <a:p>
          <a:endParaRPr lang="es-ES"/>
        </a:p>
      </dgm:t>
    </dgm:pt>
    <dgm:pt modelId="{EB84EF3D-23E8-9D4A-A1C9-78F56A4C0097}">
      <dgm:prSet phldrT="[Texto]"/>
      <dgm:spPr>
        <a:solidFill>
          <a:srgbClr val="9CBEBD"/>
        </a:solidFill>
        <a:ln>
          <a:solidFill>
            <a:srgbClr val="008000"/>
          </a:solidFill>
        </a:ln>
      </dgm:spPr>
      <dgm:t>
        <a:bodyPr/>
        <a:lstStyle/>
        <a:p>
          <a:r>
            <a:rPr lang="es-ES" dirty="0" smtClean="0">
              <a:solidFill>
                <a:srgbClr val="008000"/>
              </a:solidFill>
            </a:rPr>
            <a:t>Características de los sub productos</a:t>
          </a:r>
          <a:endParaRPr lang="es-ES" dirty="0">
            <a:solidFill>
              <a:srgbClr val="008000"/>
            </a:solidFill>
          </a:endParaRPr>
        </a:p>
      </dgm:t>
    </dgm:pt>
    <dgm:pt modelId="{46B018FC-CD13-D843-BD76-663BF8A40127}" type="parTrans" cxnId="{1649E047-7D5A-B743-ABA0-7FA165EBE361}">
      <dgm:prSet/>
      <dgm:spPr/>
      <dgm:t>
        <a:bodyPr/>
        <a:lstStyle/>
        <a:p>
          <a:endParaRPr lang="es-ES"/>
        </a:p>
      </dgm:t>
    </dgm:pt>
    <dgm:pt modelId="{96B34478-C1B7-714E-8077-9D1CCC3D88C8}" type="sibTrans" cxnId="{1649E047-7D5A-B743-ABA0-7FA165EBE361}">
      <dgm:prSet/>
      <dgm:spPr/>
      <dgm:t>
        <a:bodyPr/>
        <a:lstStyle/>
        <a:p>
          <a:endParaRPr lang="es-ES"/>
        </a:p>
      </dgm:t>
    </dgm:pt>
    <dgm:pt modelId="{FE56591D-C6EC-4248-A17E-5C9032C51EB3}">
      <dgm:prSet phldrT="[Texto]"/>
      <dgm:spPr>
        <a:solidFill>
          <a:srgbClr val="9CBEBD"/>
        </a:solidFill>
        <a:ln>
          <a:solidFill>
            <a:srgbClr val="008000"/>
          </a:solidFill>
        </a:ln>
      </dgm:spPr>
      <dgm:t>
        <a:bodyPr/>
        <a:lstStyle/>
        <a:p>
          <a:r>
            <a:rPr lang="es-MX" b="1" dirty="0" smtClean="0">
              <a:solidFill>
                <a:srgbClr val="008000"/>
              </a:solidFill>
            </a:rPr>
            <a:t>Son el resultado incidental que ocurre en el proceso de manufactura de productos principales</a:t>
          </a:r>
        </a:p>
      </dgm:t>
    </dgm:pt>
    <dgm:pt modelId="{AEE86016-4826-244E-8838-39F3ACBFC133}" type="parTrans" cxnId="{88B35057-4686-C748-9093-03F9BCEDB24C}">
      <dgm:prSet/>
      <dgm:spPr>
        <a:solidFill>
          <a:srgbClr val="A47B38"/>
        </a:solidFill>
      </dgm:spPr>
      <dgm:t>
        <a:bodyPr/>
        <a:lstStyle/>
        <a:p>
          <a:endParaRPr lang="es-ES"/>
        </a:p>
      </dgm:t>
    </dgm:pt>
    <dgm:pt modelId="{1C20CF3D-972E-ED41-936A-671BD379AE7F}" type="sibTrans" cxnId="{88B35057-4686-C748-9093-03F9BCEDB24C}">
      <dgm:prSet/>
      <dgm:spPr/>
      <dgm:t>
        <a:bodyPr/>
        <a:lstStyle/>
        <a:p>
          <a:endParaRPr lang="es-ES"/>
        </a:p>
      </dgm:t>
    </dgm:pt>
    <dgm:pt modelId="{0E50653E-AC82-5F4D-BB6D-F1FC89939051}">
      <dgm:prSet/>
      <dgm:spPr>
        <a:solidFill>
          <a:srgbClr val="9CBEBD"/>
        </a:solidFill>
        <a:ln>
          <a:solidFill>
            <a:srgbClr val="008000"/>
          </a:solidFill>
        </a:ln>
      </dgm:spPr>
      <dgm:t>
        <a:bodyPr/>
        <a:lstStyle/>
        <a:p>
          <a:r>
            <a:rPr lang="es-MX" b="1" dirty="0" smtClean="0">
              <a:solidFill>
                <a:srgbClr val="008000"/>
              </a:solidFill>
            </a:rPr>
            <a:t>Su valor de venta es de menor importancia en comparación con el de los productos principales</a:t>
          </a:r>
          <a:endParaRPr lang="es-MX" b="1" dirty="0">
            <a:solidFill>
              <a:srgbClr val="008000"/>
            </a:solidFill>
          </a:endParaRPr>
        </a:p>
      </dgm:t>
    </dgm:pt>
    <dgm:pt modelId="{466A9BA1-10EE-544C-BB65-EBB0422BC96C}" type="parTrans" cxnId="{2ED5FAAE-8811-B842-BEBB-23B3CBF16D19}">
      <dgm:prSet/>
      <dgm:spPr>
        <a:solidFill>
          <a:schemeClr val="accent5">
            <a:lumMod val="75000"/>
          </a:schemeClr>
        </a:solidFill>
      </dgm:spPr>
      <dgm:t>
        <a:bodyPr/>
        <a:lstStyle/>
        <a:p>
          <a:endParaRPr lang="es-ES"/>
        </a:p>
      </dgm:t>
    </dgm:pt>
    <dgm:pt modelId="{C20BB8DD-EFBD-FF40-8253-CEAB624EEF54}" type="sibTrans" cxnId="{2ED5FAAE-8811-B842-BEBB-23B3CBF16D19}">
      <dgm:prSet/>
      <dgm:spPr/>
      <dgm:t>
        <a:bodyPr/>
        <a:lstStyle/>
        <a:p>
          <a:endParaRPr lang="es-ES"/>
        </a:p>
      </dgm:t>
    </dgm:pt>
    <dgm:pt modelId="{A46DB591-7F31-F64F-9EA1-EE3DD5C10008}">
      <dgm:prSet/>
      <dgm:spPr>
        <a:solidFill>
          <a:srgbClr val="9CBEBD"/>
        </a:solidFill>
        <a:ln>
          <a:solidFill>
            <a:srgbClr val="008000"/>
          </a:solidFill>
        </a:ln>
      </dgm:spPr>
      <dgm:t>
        <a:bodyPr/>
        <a:lstStyle/>
        <a:p>
          <a:r>
            <a:rPr lang="es-MX" b="1" dirty="0" smtClean="0">
              <a:solidFill>
                <a:srgbClr val="008000"/>
              </a:solidFill>
            </a:rPr>
            <a:t>La participación que tienen en la producción total es reducida</a:t>
          </a:r>
          <a:endParaRPr lang="es-MX" b="1" dirty="0">
            <a:solidFill>
              <a:srgbClr val="008000"/>
            </a:solidFill>
          </a:endParaRPr>
        </a:p>
      </dgm:t>
    </dgm:pt>
    <dgm:pt modelId="{6AB43936-4FF6-B546-BE55-9CA54031376D}" type="parTrans" cxnId="{3F151C18-2BD5-3647-8BE4-AA89F399895D}">
      <dgm:prSet/>
      <dgm:spPr>
        <a:solidFill>
          <a:srgbClr val="A47B38"/>
        </a:solidFill>
      </dgm:spPr>
      <dgm:t>
        <a:bodyPr/>
        <a:lstStyle/>
        <a:p>
          <a:endParaRPr lang="es-ES"/>
        </a:p>
      </dgm:t>
    </dgm:pt>
    <dgm:pt modelId="{899521B2-5A64-5F41-9BDC-B2637F1C4F57}" type="sibTrans" cxnId="{3F151C18-2BD5-3647-8BE4-AA89F399895D}">
      <dgm:prSet/>
      <dgm:spPr/>
      <dgm:t>
        <a:bodyPr/>
        <a:lstStyle/>
        <a:p>
          <a:endParaRPr lang="es-ES"/>
        </a:p>
      </dgm:t>
    </dgm:pt>
    <dgm:pt modelId="{CDFFB825-DD01-D442-A4AE-315A92E4FD96}" type="pres">
      <dgm:prSet presAssocID="{A8204B35-618D-FD4C-BFD9-88B18AD39C7C}" presName="cycle" presStyleCnt="0">
        <dgm:presLayoutVars>
          <dgm:chMax val="1"/>
          <dgm:dir/>
          <dgm:animLvl val="ctr"/>
          <dgm:resizeHandles val="exact"/>
        </dgm:presLayoutVars>
      </dgm:prSet>
      <dgm:spPr/>
      <dgm:t>
        <a:bodyPr/>
        <a:lstStyle/>
        <a:p>
          <a:endParaRPr lang="es-MX"/>
        </a:p>
      </dgm:t>
    </dgm:pt>
    <dgm:pt modelId="{C26A887B-739D-A14E-A8B8-39A4B6EBC186}" type="pres">
      <dgm:prSet presAssocID="{EB84EF3D-23E8-9D4A-A1C9-78F56A4C0097}" presName="centerShape" presStyleLbl="node0" presStyleIdx="0" presStyleCnt="1"/>
      <dgm:spPr/>
      <dgm:t>
        <a:bodyPr/>
        <a:lstStyle/>
        <a:p>
          <a:endParaRPr lang="es-ES"/>
        </a:p>
      </dgm:t>
    </dgm:pt>
    <dgm:pt modelId="{3F70E2B2-FA6B-524F-B07E-2510303AC198}" type="pres">
      <dgm:prSet presAssocID="{AEE86016-4826-244E-8838-39F3ACBFC133}" presName="parTrans" presStyleLbl="bgSibTrans2D1" presStyleIdx="0" presStyleCnt="3"/>
      <dgm:spPr/>
      <dgm:t>
        <a:bodyPr/>
        <a:lstStyle/>
        <a:p>
          <a:endParaRPr lang="es-MX"/>
        </a:p>
      </dgm:t>
    </dgm:pt>
    <dgm:pt modelId="{04222C40-70EC-E14C-988F-C0749EEEA24D}" type="pres">
      <dgm:prSet presAssocID="{FE56591D-C6EC-4248-A17E-5C9032C51EB3}" presName="node" presStyleLbl="node1" presStyleIdx="0" presStyleCnt="3">
        <dgm:presLayoutVars>
          <dgm:bulletEnabled val="1"/>
        </dgm:presLayoutVars>
      </dgm:prSet>
      <dgm:spPr/>
      <dgm:t>
        <a:bodyPr/>
        <a:lstStyle/>
        <a:p>
          <a:endParaRPr lang="es-ES"/>
        </a:p>
      </dgm:t>
    </dgm:pt>
    <dgm:pt modelId="{2ED112AF-19AC-AF4A-B917-9AD4106FEE93}" type="pres">
      <dgm:prSet presAssocID="{466A9BA1-10EE-544C-BB65-EBB0422BC96C}" presName="parTrans" presStyleLbl="bgSibTrans2D1" presStyleIdx="1" presStyleCnt="3"/>
      <dgm:spPr/>
      <dgm:t>
        <a:bodyPr/>
        <a:lstStyle/>
        <a:p>
          <a:endParaRPr lang="es-MX"/>
        </a:p>
      </dgm:t>
    </dgm:pt>
    <dgm:pt modelId="{96BBFADC-A683-B14F-90E6-1A371CDDC7AB}" type="pres">
      <dgm:prSet presAssocID="{0E50653E-AC82-5F4D-BB6D-F1FC89939051}" presName="node" presStyleLbl="node1" presStyleIdx="1" presStyleCnt="3">
        <dgm:presLayoutVars>
          <dgm:bulletEnabled val="1"/>
        </dgm:presLayoutVars>
      </dgm:prSet>
      <dgm:spPr/>
      <dgm:t>
        <a:bodyPr/>
        <a:lstStyle/>
        <a:p>
          <a:endParaRPr lang="es-MX"/>
        </a:p>
      </dgm:t>
    </dgm:pt>
    <dgm:pt modelId="{501AB3B8-FCA5-9645-905C-AC27117EAA0B}" type="pres">
      <dgm:prSet presAssocID="{6AB43936-4FF6-B546-BE55-9CA54031376D}" presName="parTrans" presStyleLbl="bgSibTrans2D1" presStyleIdx="2" presStyleCnt="3"/>
      <dgm:spPr/>
      <dgm:t>
        <a:bodyPr/>
        <a:lstStyle/>
        <a:p>
          <a:endParaRPr lang="es-MX"/>
        </a:p>
      </dgm:t>
    </dgm:pt>
    <dgm:pt modelId="{2531F9A7-61C1-D44B-9DB7-E49B8720B649}" type="pres">
      <dgm:prSet presAssocID="{A46DB591-7F31-F64F-9EA1-EE3DD5C10008}" presName="node" presStyleLbl="node1" presStyleIdx="2" presStyleCnt="3">
        <dgm:presLayoutVars>
          <dgm:bulletEnabled val="1"/>
        </dgm:presLayoutVars>
      </dgm:prSet>
      <dgm:spPr/>
      <dgm:t>
        <a:bodyPr/>
        <a:lstStyle/>
        <a:p>
          <a:endParaRPr lang="es-ES"/>
        </a:p>
      </dgm:t>
    </dgm:pt>
  </dgm:ptLst>
  <dgm:cxnLst>
    <dgm:cxn modelId="{8E4947A9-3FF6-1243-8A7E-98EAC835ADE2}" type="presOf" srcId="{A8204B35-618D-FD4C-BFD9-88B18AD39C7C}" destId="{CDFFB825-DD01-D442-A4AE-315A92E4FD96}" srcOrd="0" destOrd="0" presId="urn:microsoft.com/office/officeart/2005/8/layout/radial4"/>
    <dgm:cxn modelId="{D62DBF6F-B7C3-2046-A0DC-EA0A90EF4637}" type="presOf" srcId="{A46DB591-7F31-F64F-9EA1-EE3DD5C10008}" destId="{2531F9A7-61C1-D44B-9DB7-E49B8720B649}" srcOrd="0" destOrd="0" presId="urn:microsoft.com/office/officeart/2005/8/layout/radial4"/>
    <dgm:cxn modelId="{9788A5B5-BA57-2548-8A69-90F26720C121}" type="presOf" srcId="{AEE86016-4826-244E-8838-39F3ACBFC133}" destId="{3F70E2B2-FA6B-524F-B07E-2510303AC198}" srcOrd="0" destOrd="0" presId="urn:microsoft.com/office/officeart/2005/8/layout/radial4"/>
    <dgm:cxn modelId="{F0D0BFB8-FA52-584B-A70E-36531B4EA83E}" type="presOf" srcId="{EB84EF3D-23E8-9D4A-A1C9-78F56A4C0097}" destId="{C26A887B-739D-A14E-A8B8-39A4B6EBC186}" srcOrd="0" destOrd="0" presId="urn:microsoft.com/office/officeart/2005/8/layout/radial4"/>
    <dgm:cxn modelId="{99E722A4-6F63-014D-B3ED-2ABE2D59B4F6}" type="presOf" srcId="{0E50653E-AC82-5F4D-BB6D-F1FC89939051}" destId="{96BBFADC-A683-B14F-90E6-1A371CDDC7AB}" srcOrd="0" destOrd="0" presId="urn:microsoft.com/office/officeart/2005/8/layout/radial4"/>
    <dgm:cxn modelId="{1B6B9308-A172-DA42-92A3-27BF68E61F7F}" type="presOf" srcId="{FE56591D-C6EC-4248-A17E-5C9032C51EB3}" destId="{04222C40-70EC-E14C-988F-C0749EEEA24D}" srcOrd="0" destOrd="0" presId="urn:microsoft.com/office/officeart/2005/8/layout/radial4"/>
    <dgm:cxn modelId="{3F151C18-2BD5-3647-8BE4-AA89F399895D}" srcId="{EB84EF3D-23E8-9D4A-A1C9-78F56A4C0097}" destId="{A46DB591-7F31-F64F-9EA1-EE3DD5C10008}" srcOrd="2" destOrd="0" parTransId="{6AB43936-4FF6-B546-BE55-9CA54031376D}" sibTransId="{899521B2-5A64-5F41-9BDC-B2637F1C4F57}"/>
    <dgm:cxn modelId="{8416F716-DF59-3F44-AF5A-D16858F06653}" type="presOf" srcId="{6AB43936-4FF6-B546-BE55-9CA54031376D}" destId="{501AB3B8-FCA5-9645-905C-AC27117EAA0B}" srcOrd="0" destOrd="0" presId="urn:microsoft.com/office/officeart/2005/8/layout/radial4"/>
    <dgm:cxn modelId="{88B35057-4686-C748-9093-03F9BCEDB24C}" srcId="{EB84EF3D-23E8-9D4A-A1C9-78F56A4C0097}" destId="{FE56591D-C6EC-4248-A17E-5C9032C51EB3}" srcOrd="0" destOrd="0" parTransId="{AEE86016-4826-244E-8838-39F3ACBFC133}" sibTransId="{1C20CF3D-972E-ED41-936A-671BD379AE7F}"/>
    <dgm:cxn modelId="{2ED5FAAE-8811-B842-BEBB-23B3CBF16D19}" srcId="{EB84EF3D-23E8-9D4A-A1C9-78F56A4C0097}" destId="{0E50653E-AC82-5F4D-BB6D-F1FC89939051}" srcOrd="1" destOrd="0" parTransId="{466A9BA1-10EE-544C-BB65-EBB0422BC96C}" sibTransId="{C20BB8DD-EFBD-FF40-8253-CEAB624EEF54}"/>
    <dgm:cxn modelId="{900AEBC3-B8B7-7E40-9CD1-A3BB70EBCEAB}" type="presOf" srcId="{466A9BA1-10EE-544C-BB65-EBB0422BC96C}" destId="{2ED112AF-19AC-AF4A-B917-9AD4106FEE93}" srcOrd="0" destOrd="0" presId="urn:microsoft.com/office/officeart/2005/8/layout/radial4"/>
    <dgm:cxn modelId="{1649E047-7D5A-B743-ABA0-7FA165EBE361}" srcId="{A8204B35-618D-FD4C-BFD9-88B18AD39C7C}" destId="{EB84EF3D-23E8-9D4A-A1C9-78F56A4C0097}" srcOrd="0" destOrd="0" parTransId="{46B018FC-CD13-D843-BD76-663BF8A40127}" sibTransId="{96B34478-C1B7-714E-8077-9D1CCC3D88C8}"/>
    <dgm:cxn modelId="{5F1A730A-246D-1740-B4D4-29C06A105947}" type="presParOf" srcId="{CDFFB825-DD01-D442-A4AE-315A92E4FD96}" destId="{C26A887B-739D-A14E-A8B8-39A4B6EBC186}" srcOrd="0" destOrd="0" presId="urn:microsoft.com/office/officeart/2005/8/layout/radial4"/>
    <dgm:cxn modelId="{22554178-EE52-834E-98DF-0A555EC947C6}" type="presParOf" srcId="{CDFFB825-DD01-D442-A4AE-315A92E4FD96}" destId="{3F70E2B2-FA6B-524F-B07E-2510303AC198}" srcOrd="1" destOrd="0" presId="urn:microsoft.com/office/officeart/2005/8/layout/radial4"/>
    <dgm:cxn modelId="{B934193F-0FC6-5243-92CC-8E511C0305DC}" type="presParOf" srcId="{CDFFB825-DD01-D442-A4AE-315A92E4FD96}" destId="{04222C40-70EC-E14C-988F-C0749EEEA24D}" srcOrd="2" destOrd="0" presId="urn:microsoft.com/office/officeart/2005/8/layout/radial4"/>
    <dgm:cxn modelId="{89726999-DD1A-4449-94BD-57DB0DBEEF9B}" type="presParOf" srcId="{CDFFB825-DD01-D442-A4AE-315A92E4FD96}" destId="{2ED112AF-19AC-AF4A-B917-9AD4106FEE93}" srcOrd="3" destOrd="0" presId="urn:microsoft.com/office/officeart/2005/8/layout/radial4"/>
    <dgm:cxn modelId="{0AC3714C-F087-FA4C-9FE7-6B1892AE482A}" type="presParOf" srcId="{CDFFB825-DD01-D442-A4AE-315A92E4FD96}" destId="{96BBFADC-A683-B14F-90E6-1A371CDDC7AB}" srcOrd="4" destOrd="0" presId="urn:microsoft.com/office/officeart/2005/8/layout/radial4"/>
    <dgm:cxn modelId="{45ADDD1B-9FEF-5B42-9F3E-DE339FE07F61}" type="presParOf" srcId="{CDFFB825-DD01-D442-A4AE-315A92E4FD96}" destId="{501AB3B8-FCA5-9645-905C-AC27117EAA0B}" srcOrd="5" destOrd="0" presId="urn:microsoft.com/office/officeart/2005/8/layout/radial4"/>
    <dgm:cxn modelId="{EE100CB4-9B8B-BE43-B4D8-1B197BECD312}" type="presParOf" srcId="{CDFFB825-DD01-D442-A4AE-315A92E4FD96}" destId="{2531F9A7-61C1-D44B-9DB7-E49B8720B649}"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2768B6-4F82-9F45-99FF-27035D5202CF}" type="doc">
      <dgm:prSet loTypeId="urn:microsoft.com/office/officeart/2005/8/layout/default" loCatId="" qsTypeId="urn:microsoft.com/office/officeart/2005/8/quickstyle/simple4" qsCatId="simple" csTypeId="urn:microsoft.com/office/officeart/2005/8/colors/accent1_2" csCatId="accent1" phldr="1"/>
      <dgm:spPr/>
      <dgm:t>
        <a:bodyPr/>
        <a:lstStyle/>
        <a:p>
          <a:endParaRPr lang="es-ES"/>
        </a:p>
      </dgm:t>
    </dgm:pt>
    <dgm:pt modelId="{BEEEB0D9-143F-7B43-883C-B352E5FC2E87}">
      <dgm:prSet/>
      <dgm:spPr/>
      <dgm:t>
        <a:bodyPr/>
        <a:lstStyle/>
        <a:p>
          <a:pPr rtl="0"/>
          <a:r>
            <a:rPr lang="es-MX" b="1" dirty="0" smtClean="0">
              <a:solidFill>
                <a:schemeClr val="tx2">
                  <a:lumMod val="75000"/>
                </a:schemeClr>
              </a:solidFill>
            </a:rPr>
            <a:t>1 Los productos son sometidos a un proceso posterior para su transformación: se aumenta a los costos conjuntos</a:t>
          </a:r>
          <a:endParaRPr lang="es-MX" dirty="0">
            <a:solidFill>
              <a:schemeClr val="tx2">
                <a:lumMod val="75000"/>
              </a:schemeClr>
            </a:solidFill>
          </a:endParaRPr>
        </a:p>
      </dgm:t>
    </dgm:pt>
    <dgm:pt modelId="{64DA9810-A306-7C46-86E7-399C6B3670D8}" type="parTrans" cxnId="{96222AAB-7D00-B942-91B1-11C5F0DAE139}">
      <dgm:prSet/>
      <dgm:spPr/>
      <dgm:t>
        <a:bodyPr/>
        <a:lstStyle/>
        <a:p>
          <a:endParaRPr lang="es-ES"/>
        </a:p>
      </dgm:t>
    </dgm:pt>
    <dgm:pt modelId="{DF58E243-9387-2A48-9396-F4FE7D7F1D6E}" type="sibTrans" cxnId="{96222AAB-7D00-B942-91B1-11C5F0DAE139}">
      <dgm:prSet/>
      <dgm:spPr/>
      <dgm:t>
        <a:bodyPr/>
        <a:lstStyle/>
        <a:p>
          <a:endParaRPr lang="es-ES"/>
        </a:p>
      </dgm:t>
    </dgm:pt>
    <dgm:pt modelId="{2E358523-15A6-CF40-A489-674F56E29600}">
      <dgm:prSet/>
      <dgm:spPr/>
      <dgm:t>
        <a:bodyPr/>
        <a:lstStyle/>
        <a:p>
          <a:pPr rtl="0"/>
          <a:r>
            <a:rPr lang="es-MX" b="1" dirty="0" smtClean="0">
              <a:solidFill>
                <a:schemeClr val="tx2">
                  <a:lumMod val="75000"/>
                </a:schemeClr>
              </a:solidFill>
            </a:rPr>
            <a:t>2 Los productos son sometidos a un proceso posterior para su eliminación, es el llamado costo ecológico: se aumenta al costo conjunto</a:t>
          </a:r>
          <a:endParaRPr lang="es-MX" dirty="0">
            <a:solidFill>
              <a:schemeClr val="tx2">
                <a:lumMod val="75000"/>
              </a:schemeClr>
            </a:solidFill>
          </a:endParaRPr>
        </a:p>
      </dgm:t>
    </dgm:pt>
    <dgm:pt modelId="{DBA5E562-C93D-9D4D-B965-640B83D8AEE8}" type="parTrans" cxnId="{9548BC9B-3B7C-1E47-A49D-2815EBD405E4}">
      <dgm:prSet/>
      <dgm:spPr/>
      <dgm:t>
        <a:bodyPr/>
        <a:lstStyle/>
        <a:p>
          <a:endParaRPr lang="es-ES"/>
        </a:p>
      </dgm:t>
    </dgm:pt>
    <dgm:pt modelId="{5F23ABD7-3351-3C44-B2B6-5438039F907A}" type="sibTrans" cxnId="{9548BC9B-3B7C-1E47-A49D-2815EBD405E4}">
      <dgm:prSet/>
      <dgm:spPr/>
      <dgm:t>
        <a:bodyPr/>
        <a:lstStyle/>
        <a:p>
          <a:endParaRPr lang="es-ES"/>
        </a:p>
      </dgm:t>
    </dgm:pt>
    <dgm:pt modelId="{59C5C3DE-1242-364B-B9F3-9A595E222B82}">
      <dgm:prSet/>
      <dgm:spPr/>
      <dgm:t>
        <a:bodyPr/>
        <a:lstStyle/>
        <a:p>
          <a:pPr rtl="0"/>
          <a:r>
            <a:rPr lang="es-MX" b="1" dirty="0" smtClean="0">
              <a:solidFill>
                <a:schemeClr val="tx2">
                  <a:lumMod val="75000"/>
                </a:schemeClr>
              </a:solidFill>
            </a:rPr>
            <a:t>3 La venta se trata como otros ingresos</a:t>
          </a:r>
          <a:endParaRPr lang="es-MX" dirty="0">
            <a:solidFill>
              <a:schemeClr val="tx2">
                <a:lumMod val="75000"/>
              </a:schemeClr>
            </a:solidFill>
          </a:endParaRPr>
        </a:p>
      </dgm:t>
    </dgm:pt>
    <dgm:pt modelId="{4D94DC55-CB39-0E40-9C03-53ECFF6BE16B}" type="parTrans" cxnId="{D5A540B0-81CA-CA46-BE59-4B1ED3651AEC}">
      <dgm:prSet/>
      <dgm:spPr/>
      <dgm:t>
        <a:bodyPr/>
        <a:lstStyle/>
        <a:p>
          <a:endParaRPr lang="es-ES"/>
        </a:p>
      </dgm:t>
    </dgm:pt>
    <dgm:pt modelId="{0AFC78B1-101C-A248-BD31-1A1F13C4B2EC}" type="sibTrans" cxnId="{D5A540B0-81CA-CA46-BE59-4B1ED3651AEC}">
      <dgm:prSet/>
      <dgm:spPr/>
      <dgm:t>
        <a:bodyPr/>
        <a:lstStyle/>
        <a:p>
          <a:endParaRPr lang="es-ES"/>
        </a:p>
      </dgm:t>
    </dgm:pt>
    <dgm:pt modelId="{A73B7FD4-B683-3743-BCB6-786237D94778}">
      <dgm:prSet/>
      <dgm:spPr/>
      <dgm:t>
        <a:bodyPr/>
        <a:lstStyle/>
        <a:p>
          <a:pPr rtl="0"/>
          <a:r>
            <a:rPr lang="es-MX" b="1" dirty="0" smtClean="0">
              <a:solidFill>
                <a:schemeClr val="tx2">
                  <a:lumMod val="75000"/>
                </a:schemeClr>
              </a:solidFill>
            </a:rPr>
            <a:t>4 La venta se trata como reducción de los costos conjuntos</a:t>
          </a:r>
          <a:endParaRPr lang="es-MX" dirty="0">
            <a:solidFill>
              <a:schemeClr val="tx2">
                <a:lumMod val="75000"/>
              </a:schemeClr>
            </a:solidFill>
          </a:endParaRPr>
        </a:p>
      </dgm:t>
    </dgm:pt>
    <dgm:pt modelId="{0374E4F8-7379-2C48-A114-6F66DC82619D}" type="parTrans" cxnId="{A5D73587-2536-1A48-B1E5-E3A2317FA2FE}">
      <dgm:prSet/>
      <dgm:spPr/>
      <dgm:t>
        <a:bodyPr/>
        <a:lstStyle/>
        <a:p>
          <a:endParaRPr lang="es-ES"/>
        </a:p>
      </dgm:t>
    </dgm:pt>
    <dgm:pt modelId="{62557094-0087-9D41-977B-D2DA700CFA6D}" type="sibTrans" cxnId="{A5D73587-2536-1A48-B1E5-E3A2317FA2FE}">
      <dgm:prSet/>
      <dgm:spPr/>
      <dgm:t>
        <a:bodyPr/>
        <a:lstStyle/>
        <a:p>
          <a:endParaRPr lang="es-ES"/>
        </a:p>
      </dgm:t>
    </dgm:pt>
    <dgm:pt modelId="{FF3F9779-2885-5442-9D1C-B1BC158B54F7}" type="pres">
      <dgm:prSet presAssocID="{A42768B6-4F82-9F45-99FF-27035D5202CF}" presName="diagram" presStyleCnt="0">
        <dgm:presLayoutVars>
          <dgm:dir/>
          <dgm:resizeHandles val="exact"/>
        </dgm:presLayoutVars>
      </dgm:prSet>
      <dgm:spPr/>
      <dgm:t>
        <a:bodyPr/>
        <a:lstStyle/>
        <a:p>
          <a:endParaRPr lang="es-MX"/>
        </a:p>
      </dgm:t>
    </dgm:pt>
    <dgm:pt modelId="{90B8999C-2284-0A4E-AE9A-A6A75C952398}" type="pres">
      <dgm:prSet presAssocID="{BEEEB0D9-143F-7B43-883C-B352E5FC2E87}" presName="node" presStyleLbl="node1" presStyleIdx="0" presStyleCnt="4">
        <dgm:presLayoutVars>
          <dgm:bulletEnabled val="1"/>
        </dgm:presLayoutVars>
      </dgm:prSet>
      <dgm:spPr/>
      <dgm:t>
        <a:bodyPr/>
        <a:lstStyle/>
        <a:p>
          <a:endParaRPr lang="es-MX"/>
        </a:p>
      </dgm:t>
    </dgm:pt>
    <dgm:pt modelId="{A75D4FB1-F46E-DA4A-B36C-48A880E28C54}" type="pres">
      <dgm:prSet presAssocID="{DF58E243-9387-2A48-9396-F4FE7D7F1D6E}" presName="sibTrans" presStyleCnt="0"/>
      <dgm:spPr/>
    </dgm:pt>
    <dgm:pt modelId="{B0C114F8-4D59-954F-A983-E3BCE7C3CB73}" type="pres">
      <dgm:prSet presAssocID="{2E358523-15A6-CF40-A489-674F56E29600}" presName="node" presStyleLbl="node1" presStyleIdx="1" presStyleCnt="4">
        <dgm:presLayoutVars>
          <dgm:bulletEnabled val="1"/>
        </dgm:presLayoutVars>
      </dgm:prSet>
      <dgm:spPr/>
      <dgm:t>
        <a:bodyPr/>
        <a:lstStyle/>
        <a:p>
          <a:endParaRPr lang="es-MX"/>
        </a:p>
      </dgm:t>
    </dgm:pt>
    <dgm:pt modelId="{7CF45B64-6770-D641-935B-F6455A95914C}" type="pres">
      <dgm:prSet presAssocID="{5F23ABD7-3351-3C44-B2B6-5438039F907A}" presName="sibTrans" presStyleCnt="0"/>
      <dgm:spPr/>
    </dgm:pt>
    <dgm:pt modelId="{E242E60D-C6BB-3F48-A78E-FB5194A11636}" type="pres">
      <dgm:prSet presAssocID="{59C5C3DE-1242-364B-B9F3-9A595E222B82}" presName="node" presStyleLbl="node1" presStyleIdx="2" presStyleCnt="4">
        <dgm:presLayoutVars>
          <dgm:bulletEnabled val="1"/>
        </dgm:presLayoutVars>
      </dgm:prSet>
      <dgm:spPr/>
      <dgm:t>
        <a:bodyPr/>
        <a:lstStyle/>
        <a:p>
          <a:endParaRPr lang="es-MX"/>
        </a:p>
      </dgm:t>
    </dgm:pt>
    <dgm:pt modelId="{7352BBF2-BBE1-F14E-BBE0-0C75D58FB09D}" type="pres">
      <dgm:prSet presAssocID="{0AFC78B1-101C-A248-BD31-1A1F13C4B2EC}" presName="sibTrans" presStyleCnt="0"/>
      <dgm:spPr/>
    </dgm:pt>
    <dgm:pt modelId="{AEF4CA87-FB88-7A40-A26F-81D7E93A400A}" type="pres">
      <dgm:prSet presAssocID="{A73B7FD4-B683-3743-BCB6-786237D94778}" presName="node" presStyleLbl="node1" presStyleIdx="3" presStyleCnt="4">
        <dgm:presLayoutVars>
          <dgm:bulletEnabled val="1"/>
        </dgm:presLayoutVars>
      </dgm:prSet>
      <dgm:spPr/>
      <dgm:t>
        <a:bodyPr/>
        <a:lstStyle/>
        <a:p>
          <a:endParaRPr lang="es-MX"/>
        </a:p>
      </dgm:t>
    </dgm:pt>
  </dgm:ptLst>
  <dgm:cxnLst>
    <dgm:cxn modelId="{11D07DC0-2851-014F-B422-150DE7F45A98}" type="presOf" srcId="{A42768B6-4F82-9F45-99FF-27035D5202CF}" destId="{FF3F9779-2885-5442-9D1C-B1BC158B54F7}" srcOrd="0" destOrd="0" presId="urn:microsoft.com/office/officeart/2005/8/layout/default"/>
    <dgm:cxn modelId="{D5A540B0-81CA-CA46-BE59-4B1ED3651AEC}" srcId="{A42768B6-4F82-9F45-99FF-27035D5202CF}" destId="{59C5C3DE-1242-364B-B9F3-9A595E222B82}" srcOrd="2" destOrd="0" parTransId="{4D94DC55-CB39-0E40-9C03-53ECFF6BE16B}" sibTransId="{0AFC78B1-101C-A248-BD31-1A1F13C4B2EC}"/>
    <dgm:cxn modelId="{9F9DCDC4-81CB-6D4D-9536-12EC86FE2690}" type="presOf" srcId="{BEEEB0D9-143F-7B43-883C-B352E5FC2E87}" destId="{90B8999C-2284-0A4E-AE9A-A6A75C952398}" srcOrd="0" destOrd="0" presId="urn:microsoft.com/office/officeart/2005/8/layout/default"/>
    <dgm:cxn modelId="{96222AAB-7D00-B942-91B1-11C5F0DAE139}" srcId="{A42768B6-4F82-9F45-99FF-27035D5202CF}" destId="{BEEEB0D9-143F-7B43-883C-B352E5FC2E87}" srcOrd="0" destOrd="0" parTransId="{64DA9810-A306-7C46-86E7-399C6B3670D8}" sibTransId="{DF58E243-9387-2A48-9396-F4FE7D7F1D6E}"/>
    <dgm:cxn modelId="{A5D73587-2536-1A48-B1E5-E3A2317FA2FE}" srcId="{A42768B6-4F82-9F45-99FF-27035D5202CF}" destId="{A73B7FD4-B683-3743-BCB6-786237D94778}" srcOrd="3" destOrd="0" parTransId="{0374E4F8-7379-2C48-A114-6F66DC82619D}" sibTransId="{62557094-0087-9D41-977B-D2DA700CFA6D}"/>
    <dgm:cxn modelId="{23294AAE-8249-3D46-B23A-D47CAAD37A5A}" type="presOf" srcId="{2E358523-15A6-CF40-A489-674F56E29600}" destId="{B0C114F8-4D59-954F-A983-E3BCE7C3CB73}" srcOrd="0" destOrd="0" presId="urn:microsoft.com/office/officeart/2005/8/layout/default"/>
    <dgm:cxn modelId="{9548BC9B-3B7C-1E47-A49D-2815EBD405E4}" srcId="{A42768B6-4F82-9F45-99FF-27035D5202CF}" destId="{2E358523-15A6-CF40-A489-674F56E29600}" srcOrd="1" destOrd="0" parTransId="{DBA5E562-C93D-9D4D-B965-640B83D8AEE8}" sibTransId="{5F23ABD7-3351-3C44-B2B6-5438039F907A}"/>
    <dgm:cxn modelId="{40227C17-7BCB-CF44-B0BC-8F8BEAE77162}" type="presOf" srcId="{59C5C3DE-1242-364B-B9F3-9A595E222B82}" destId="{E242E60D-C6BB-3F48-A78E-FB5194A11636}" srcOrd="0" destOrd="0" presId="urn:microsoft.com/office/officeart/2005/8/layout/default"/>
    <dgm:cxn modelId="{F959B2B3-60E2-BA47-BB1C-5FF057DB13BE}" type="presOf" srcId="{A73B7FD4-B683-3743-BCB6-786237D94778}" destId="{AEF4CA87-FB88-7A40-A26F-81D7E93A400A}" srcOrd="0" destOrd="0" presId="urn:microsoft.com/office/officeart/2005/8/layout/default"/>
    <dgm:cxn modelId="{06AEF22A-DE94-5346-8097-8B258CBB680C}" type="presParOf" srcId="{FF3F9779-2885-5442-9D1C-B1BC158B54F7}" destId="{90B8999C-2284-0A4E-AE9A-A6A75C952398}" srcOrd="0" destOrd="0" presId="urn:microsoft.com/office/officeart/2005/8/layout/default"/>
    <dgm:cxn modelId="{23688771-B5F5-9744-BE51-7D7D8EE754E4}" type="presParOf" srcId="{FF3F9779-2885-5442-9D1C-B1BC158B54F7}" destId="{A75D4FB1-F46E-DA4A-B36C-48A880E28C54}" srcOrd="1" destOrd="0" presId="urn:microsoft.com/office/officeart/2005/8/layout/default"/>
    <dgm:cxn modelId="{F5FF20FE-A488-3949-8DF1-CC0FF2C4D81B}" type="presParOf" srcId="{FF3F9779-2885-5442-9D1C-B1BC158B54F7}" destId="{B0C114F8-4D59-954F-A983-E3BCE7C3CB73}" srcOrd="2" destOrd="0" presId="urn:microsoft.com/office/officeart/2005/8/layout/default"/>
    <dgm:cxn modelId="{C7217DD4-CE0E-EC41-A0E0-6F93A2A87731}" type="presParOf" srcId="{FF3F9779-2885-5442-9D1C-B1BC158B54F7}" destId="{7CF45B64-6770-D641-935B-F6455A95914C}" srcOrd="3" destOrd="0" presId="urn:microsoft.com/office/officeart/2005/8/layout/default"/>
    <dgm:cxn modelId="{E5D9E075-0590-D04C-9CF4-7F9B8922AD46}" type="presParOf" srcId="{FF3F9779-2885-5442-9D1C-B1BC158B54F7}" destId="{E242E60D-C6BB-3F48-A78E-FB5194A11636}" srcOrd="4" destOrd="0" presId="urn:microsoft.com/office/officeart/2005/8/layout/default"/>
    <dgm:cxn modelId="{1B5A2DB4-0229-B747-855C-EE76C35531A3}" type="presParOf" srcId="{FF3F9779-2885-5442-9D1C-B1BC158B54F7}" destId="{7352BBF2-BBE1-F14E-BBE0-0C75D58FB09D}" srcOrd="5" destOrd="0" presId="urn:microsoft.com/office/officeart/2005/8/layout/default"/>
    <dgm:cxn modelId="{77CE6F6B-7FB2-834D-827D-6C37C914893F}" type="presParOf" srcId="{FF3F9779-2885-5442-9D1C-B1BC158B54F7}" destId="{AEF4CA87-FB88-7A40-A26F-81D7E93A400A}"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C2F4B4-6E96-DA44-9567-42BCE5DEA778}" type="doc">
      <dgm:prSet loTypeId="urn:microsoft.com/office/officeart/2005/8/layout/equation2" loCatId="" qsTypeId="urn:microsoft.com/office/officeart/2005/8/quickstyle/simple4" qsCatId="simple" csTypeId="urn:microsoft.com/office/officeart/2005/8/colors/accent1_2" csCatId="accent1" phldr="1"/>
      <dgm:spPr/>
    </dgm:pt>
    <dgm:pt modelId="{AA5CBF71-5C58-C541-8794-1ED8C1176D96}">
      <dgm:prSet phldrT="[Texto]"/>
      <dgm:spPr/>
      <dgm:t>
        <a:bodyPr/>
        <a:lstStyle/>
        <a:p>
          <a:r>
            <a:rPr lang="es-MX" b="1" dirty="0" smtClean="0">
              <a:solidFill>
                <a:srgbClr val="675E47"/>
              </a:solidFill>
              <a:latin typeface="Comic Sans MS" pitchFamily="66" charset="0"/>
            </a:rPr>
            <a:t>Incrementar el valor agregado en beneficio del cliente</a:t>
          </a:r>
          <a:endParaRPr lang="es-ES" dirty="0"/>
        </a:p>
      </dgm:t>
    </dgm:pt>
    <dgm:pt modelId="{6617F5CC-5B6A-1F47-9302-DCDC93874D97}" type="parTrans" cxnId="{3A55132D-F003-E947-B845-98E2629ED21C}">
      <dgm:prSet/>
      <dgm:spPr/>
      <dgm:t>
        <a:bodyPr/>
        <a:lstStyle/>
        <a:p>
          <a:endParaRPr lang="es-ES"/>
        </a:p>
      </dgm:t>
    </dgm:pt>
    <dgm:pt modelId="{00B19FF6-539B-E34B-994D-5A3BA11A04F9}" type="sibTrans" cxnId="{3A55132D-F003-E947-B845-98E2629ED21C}">
      <dgm:prSet/>
      <dgm:spPr/>
      <dgm:t>
        <a:bodyPr/>
        <a:lstStyle/>
        <a:p>
          <a:endParaRPr lang="es-ES"/>
        </a:p>
      </dgm:t>
    </dgm:pt>
    <dgm:pt modelId="{83F75843-91EF-FF4D-94AF-BC085EA0B917}">
      <dgm:prSet phldrT="[Texto]"/>
      <dgm:spPr/>
      <dgm:t>
        <a:bodyPr/>
        <a:lstStyle/>
        <a:p>
          <a:r>
            <a:rPr lang="es-ES" b="1" dirty="0" smtClean="0">
              <a:solidFill>
                <a:srgbClr val="4D4635"/>
              </a:solidFill>
            </a:rPr>
            <a:t>Administración con base en actividades</a:t>
          </a:r>
          <a:endParaRPr lang="es-ES" b="1" dirty="0">
            <a:solidFill>
              <a:srgbClr val="4D4635"/>
            </a:solidFill>
          </a:endParaRPr>
        </a:p>
      </dgm:t>
    </dgm:pt>
    <dgm:pt modelId="{37F824CA-A888-D042-99F9-80722D650EBE}" type="parTrans" cxnId="{37594E19-7863-784A-B3A7-70E84410C697}">
      <dgm:prSet/>
      <dgm:spPr/>
      <dgm:t>
        <a:bodyPr/>
        <a:lstStyle/>
        <a:p>
          <a:endParaRPr lang="es-ES"/>
        </a:p>
      </dgm:t>
    </dgm:pt>
    <dgm:pt modelId="{45051693-A236-724F-B1E5-C73E4EBAEFD4}" type="sibTrans" cxnId="{37594E19-7863-784A-B3A7-70E84410C697}">
      <dgm:prSet/>
      <dgm:spPr/>
      <dgm:t>
        <a:bodyPr/>
        <a:lstStyle/>
        <a:p>
          <a:endParaRPr lang="es-ES"/>
        </a:p>
      </dgm:t>
    </dgm:pt>
    <dgm:pt modelId="{71DF5A0F-DC13-0A44-9063-1AB377B2BCB6}">
      <dgm:prSet custT="1"/>
      <dgm:spPr/>
      <dgm:t>
        <a:bodyPr/>
        <a:lstStyle/>
        <a:p>
          <a:r>
            <a:rPr lang="es-MX" sz="1500" b="1" dirty="0" smtClean="0">
              <a:solidFill>
                <a:srgbClr val="675E47"/>
              </a:solidFill>
              <a:latin typeface="Comic Sans MS" pitchFamily="66" charset="0"/>
            </a:rPr>
            <a:t>Incrementar las utilidades de la empresa a través del valor agregado que se le proporciona al cliente</a:t>
          </a:r>
          <a:endParaRPr lang="es-MX" sz="1500" b="1" dirty="0">
            <a:solidFill>
              <a:srgbClr val="675E47"/>
            </a:solidFill>
            <a:latin typeface="Comic Sans MS" pitchFamily="66" charset="0"/>
          </a:endParaRPr>
        </a:p>
      </dgm:t>
    </dgm:pt>
    <dgm:pt modelId="{3DF1F082-DEF0-B449-94E1-339ED5E7EEA6}" type="parTrans" cxnId="{A3F35B29-DBE9-4642-B8B0-AC24208DF76A}">
      <dgm:prSet/>
      <dgm:spPr/>
      <dgm:t>
        <a:bodyPr/>
        <a:lstStyle/>
        <a:p>
          <a:endParaRPr lang="es-ES"/>
        </a:p>
      </dgm:t>
    </dgm:pt>
    <dgm:pt modelId="{B2811501-FA98-2940-B6AC-622B501320F7}" type="sibTrans" cxnId="{A3F35B29-DBE9-4642-B8B0-AC24208DF76A}">
      <dgm:prSet/>
      <dgm:spPr/>
      <dgm:t>
        <a:bodyPr/>
        <a:lstStyle/>
        <a:p>
          <a:endParaRPr lang="es-ES"/>
        </a:p>
      </dgm:t>
    </dgm:pt>
    <dgm:pt modelId="{FE136C87-41CD-7C44-8242-264AE499C87F}" type="pres">
      <dgm:prSet presAssocID="{D8C2F4B4-6E96-DA44-9567-42BCE5DEA778}" presName="Name0" presStyleCnt="0">
        <dgm:presLayoutVars>
          <dgm:dir/>
          <dgm:resizeHandles val="exact"/>
        </dgm:presLayoutVars>
      </dgm:prSet>
      <dgm:spPr/>
    </dgm:pt>
    <dgm:pt modelId="{76DF547E-A757-0241-A697-D40439359575}" type="pres">
      <dgm:prSet presAssocID="{D8C2F4B4-6E96-DA44-9567-42BCE5DEA778}" presName="vNodes" presStyleCnt="0"/>
      <dgm:spPr/>
    </dgm:pt>
    <dgm:pt modelId="{3511787A-4190-7748-A0AD-8D22C3B7F59D}" type="pres">
      <dgm:prSet presAssocID="{AA5CBF71-5C58-C541-8794-1ED8C1176D96}" presName="node" presStyleLbl="node1" presStyleIdx="0" presStyleCnt="3" custScaleX="175574">
        <dgm:presLayoutVars>
          <dgm:bulletEnabled val="1"/>
        </dgm:presLayoutVars>
      </dgm:prSet>
      <dgm:spPr/>
      <dgm:t>
        <a:bodyPr/>
        <a:lstStyle/>
        <a:p>
          <a:endParaRPr lang="es-ES"/>
        </a:p>
      </dgm:t>
    </dgm:pt>
    <dgm:pt modelId="{1674C802-4C1D-A947-89B0-1EA2F54B1903}" type="pres">
      <dgm:prSet presAssocID="{00B19FF6-539B-E34B-994D-5A3BA11A04F9}" presName="spacerT" presStyleCnt="0"/>
      <dgm:spPr/>
    </dgm:pt>
    <dgm:pt modelId="{C43642B5-EE1A-D34A-B8D0-A2897A859063}" type="pres">
      <dgm:prSet presAssocID="{00B19FF6-539B-E34B-994D-5A3BA11A04F9}" presName="sibTrans" presStyleLbl="sibTrans2D1" presStyleIdx="0" presStyleCnt="2"/>
      <dgm:spPr/>
      <dgm:t>
        <a:bodyPr/>
        <a:lstStyle/>
        <a:p>
          <a:endParaRPr lang="es-MX"/>
        </a:p>
      </dgm:t>
    </dgm:pt>
    <dgm:pt modelId="{FE7D3CC2-609B-6341-868A-6E8944FF3445}" type="pres">
      <dgm:prSet presAssocID="{00B19FF6-539B-E34B-994D-5A3BA11A04F9}" presName="spacerB" presStyleCnt="0"/>
      <dgm:spPr/>
    </dgm:pt>
    <dgm:pt modelId="{A2A8FB9F-E6B5-EE4B-8772-A697218EEC6B}" type="pres">
      <dgm:prSet presAssocID="{71DF5A0F-DC13-0A44-9063-1AB377B2BCB6}" presName="node" presStyleLbl="node1" presStyleIdx="1" presStyleCnt="3" custScaleX="178785">
        <dgm:presLayoutVars>
          <dgm:bulletEnabled val="1"/>
        </dgm:presLayoutVars>
      </dgm:prSet>
      <dgm:spPr/>
      <dgm:t>
        <a:bodyPr/>
        <a:lstStyle/>
        <a:p>
          <a:endParaRPr lang="es-ES"/>
        </a:p>
      </dgm:t>
    </dgm:pt>
    <dgm:pt modelId="{778EBEEE-8814-644C-9FB0-AEE8EF660C72}" type="pres">
      <dgm:prSet presAssocID="{D8C2F4B4-6E96-DA44-9567-42BCE5DEA778}" presName="sibTransLast" presStyleLbl="sibTrans2D1" presStyleIdx="1" presStyleCnt="2"/>
      <dgm:spPr/>
      <dgm:t>
        <a:bodyPr/>
        <a:lstStyle/>
        <a:p>
          <a:endParaRPr lang="es-MX"/>
        </a:p>
      </dgm:t>
    </dgm:pt>
    <dgm:pt modelId="{4A9E47D6-B665-E643-9A76-1099E16433E2}" type="pres">
      <dgm:prSet presAssocID="{D8C2F4B4-6E96-DA44-9567-42BCE5DEA778}" presName="connectorText" presStyleLbl="sibTrans2D1" presStyleIdx="1" presStyleCnt="2"/>
      <dgm:spPr/>
      <dgm:t>
        <a:bodyPr/>
        <a:lstStyle/>
        <a:p>
          <a:endParaRPr lang="es-MX"/>
        </a:p>
      </dgm:t>
    </dgm:pt>
    <dgm:pt modelId="{E707C090-82FA-284A-941C-473099FC6B74}" type="pres">
      <dgm:prSet presAssocID="{D8C2F4B4-6E96-DA44-9567-42BCE5DEA778}" presName="lastNode" presStyleLbl="node1" presStyleIdx="2" presStyleCnt="3">
        <dgm:presLayoutVars>
          <dgm:bulletEnabled val="1"/>
        </dgm:presLayoutVars>
      </dgm:prSet>
      <dgm:spPr/>
      <dgm:t>
        <a:bodyPr/>
        <a:lstStyle/>
        <a:p>
          <a:endParaRPr lang="es-MX"/>
        </a:p>
      </dgm:t>
    </dgm:pt>
  </dgm:ptLst>
  <dgm:cxnLst>
    <dgm:cxn modelId="{A57C2174-13A7-0447-8651-3A7BD018AE39}" type="presOf" srcId="{00B19FF6-539B-E34B-994D-5A3BA11A04F9}" destId="{C43642B5-EE1A-D34A-B8D0-A2897A859063}" srcOrd="0" destOrd="0" presId="urn:microsoft.com/office/officeart/2005/8/layout/equation2"/>
    <dgm:cxn modelId="{A3F35B29-DBE9-4642-B8B0-AC24208DF76A}" srcId="{D8C2F4B4-6E96-DA44-9567-42BCE5DEA778}" destId="{71DF5A0F-DC13-0A44-9063-1AB377B2BCB6}" srcOrd="1" destOrd="0" parTransId="{3DF1F082-DEF0-B449-94E1-339ED5E7EEA6}" sibTransId="{B2811501-FA98-2940-B6AC-622B501320F7}"/>
    <dgm:cxn modelId="{37594E19-7863-784A-B3A7-70E84410C697}" srcId="{D8C2F4B4-6E96-DA44-9567-42BCE5DEA778}" destId="{83F75843-91EF-FF4D-94AF-BC085EA0B917}" srcOrd="2" destOrd="0" parTransId="{37F824CA-A888-D042-99F9-80722D650EBE}" sibTransId="{45051693-A236-724F-B1E5-C73E4EBAEFD4}"/>
    <dgm:cxn modelId="{187FC076-BC51-9C48-A998-2E9951E06982}" type="presOf" srcId="{83F75843-91EF-FF4D-94AF-BC085EA0B917}" destId="{E707C090-82FA-284A-941C-473099FC6B74}" srcOrd="0" destOrd="0" presId="urn:microsoft.com/office/officeart/2005/8/layout/equation2"/>
    <dgm:cxn modelId="{3A55132D-F003-E947-B845-98E2629ED21C}" srcId="{D8C2F4B4-6E96-DA44-9567-42BCE5DEA778}" destId="{AA5CBF71-5C58-C541-8794-1ED8C1176D96}" srcOrd="0" destOrd="0" parTransId="{6617F5CC-5B6A-1F47-9302-DCDC93874D97}" sibTransId="{00B19FF6-539B-E34B-994D-5A3BA11A04F9}"/>
    <dgm:cxn modelId="{8064577D-F019-D44C-9E5C-ABDBC375561C}" type="presOf" srcId="{B2811501-FA98-2940-B6AC-622B501320F7}" destId="{4A9E47D6-B665-E643-9A76-1099E16433E2}" srcOrd="1" destOrd="0" presId="urn:microsoft.com/office/officeart/2005/8/layout/equation2"/>
    <dgm:cxn modelId="{86FAB6F3-FA2D-DC46-BEA9-9DF8CBC2DA92}" type="presOf" srcId="{D8C2F4B4-6E96-DA44-9567-42BCE5DEA778}" destId="{FE136C87-41CD-7C44-8242-264AE499C87F}" srcOrd="0" destOrd="0" presId="urn:microsoft.com/office/officeart/2005/8/layout/equation2"/>
    <dgm:cxn modelId="{2040276A-A501-C847-BB31-77E9CEC8CBEA}" type="presOf" srcId="{AA5CBF71-5C58-C541-8794-1ED8C1176D96}" destId="{3511787A-4190-7748-A0AD-8D22C3B7F59D}" srcOrd="0" destOrd="0" presId="urn:microsoft.com/office/officeart/2005/8/layout/equation2"/>
    <dgm:cxn modelId="{CAC1CD7C-5F73-7D49-B041-227ED136D6CB}" type="presOf" srcId="{B2811501-FA98-2940-B6AC-622B501320F7}" destId="{778EBEEE-8814-644C-9FB0-AEE8EF660C72}" srcOrd="0" destOrd="0" presId="urn:microsoft.com/office/officeart/2005/8/layout/equation2"/>
    <dgm:cxn modelId="{211295B2-CF9F-5940-A072-3AC3D67D0577}" type="presOf" srcId="{71DF5A0F-DC13-0A44-9063-1AB377B2BCB6}" destId="{A2A8FB9F-E6B5-EE4B-8772-A697218EEC6B}" srcOrd="0" destOrd="0" presId="urn:microsoft.com/office/officeart/2005/8/layout/equation2"/>
    <dgm:cxn modelId="{011A1E0C-9157-634C-95D9-CCD64CC39DEE}" type="presParOf" srcId="{FE136C87-41CD-7C44-8242-264AE499C87F}" destId="{76DF547E-A757-0241-A697-D40439359575}" srcOrd="0" destOrd="0" presId="urn:microsoft.com/office/officeart/2005/8/layout/equation2"/>
    <dgm:cxn modelId="{5F34B703-31D6-2F41-B08E-0D4D273AEE51}" type="presParOf" srcId="{76DF547E-A757-0241-A697-D40439359575}" destId="{3511787A-4190-7748-A0AD-8D22C3B7F59D}" srcOrd="0" destOrd="0" presId="urn:microsoft.com/office/officeart/2005/8/layout/equation2"/>
    <dgm:cxn modelId="{928E8344-265D-CB4B-9217-99588E2BC0C9}" type="presParOf" srcId="{76DF547E-A757-0241-A697-D40439359575}" destId="{1674C802-4C1D-A947-89B0-1EA2F54B1903}" srcOrd="1" destOrd="0" presId="urn:microsoft.com/office/officeart/2005/8/layout/equation2"/>
    <dgm:cxn modelId="{FAA03AD8-D0A3-B344-9F69-BB9D7F634B55}" type="presParOf" srcId="{76DF547E-A757-0241-A697-D40439359575}" destId="{C43642B5-EE1A-D34A-B8D0-A2897A859063}" srcOrd="2" destOrd="0" presId="urn:microsoft.com/office/officeart/2005/8/layout/equation2"/>
    <dgm:cxn modelId="{3CEE2D50-39C1-DA40-8C45-A8F1ADF7E1E6}" type="presParOf" srcId="{76DF547E-A757-0241-A697-D40439359575}" destId="{FE7D3CC2-609B-6341-868A-6E8944FF3445}" srcOrd="3" destOrd="0" presId="urn:microsoft.com/office/officeart/2005/8/layout/equation2"/>
    <dgm:cxn modelId="{B9A15EB4-E437-1D4F-BB69-5EA4DB4B06E4}" type="presParOf" srcId="{76DF547E-A757-0241-A697-D40439359575}" destId="{A2A8FB9F-E6B5-EE4B-8772-A697218EEC6B}" srcOrd="4" destOrd="0" presId="urn:microsoft.com/office/officeart/2005/8/layout/equation2"/>
    <dgm:cxn modelId="{941D3388-25D1-1244-B366-9E4676FA5783}" type="presParOf" srcId="{FE136C87-41CD-7C44-8242-264AE499C87F}" destId="{778EBEEE-8814-644C-9FB0-AEE8EF660C72}" srcOrd="1" destOrd="0" presId="urn:microsoft.com/office/officeart/2005/8/layout/equation2"/>
    <dgm:cxn modelId="{AD275CAE-4B7E-8847-81A1-6F2A0C874770}" type="presParOf" srcId="{778EBEEE-8814-644C-9FB0-AEE8EF660C72}" destId="{4A9E47D6-B665-E643-9A76-1099E16433E2}" srcOrd="0" destOrd="0" presId="urn:microsoft.com/office/officeart/2005/8/layout/equation2"/>
    <dgm:cxn modelId="{79FA3B83-3C01-9348-83E9-68B851E106CD}" type="presParOf" srcId="{FE136C87-41CD-7C44-8242-264AE499C87F}" destId="{E707C090-82FA-284A-941C-473099FC6B74}"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372FC4C-6B06-FA43-80C2-F382CF81B92F}" type="doc">
      <dgm:prSet loTypeId="urn:microsoft.com/office/officeart/2005/8/layout/hProcess4" loCatId="" qsTypeId="urn:microsoft.com/office/officeart/2005/8/quickstyle/simple4" qsCatId="simple" csTypeId="urn:microsoft.com/office/officeart/2005/8/colors/accent1_2" csCatId="accent1" phldr="1"/>
      <dgm:spPr/>
      <dgm:t>
        <a:bodyPr/>
        <a:lstStyle/>
        <a:p>
          <a:endParaRPr lang="es-ES"/>
        </a:p>
      </dgm:t>
    </dgm:pt>
    <dgm:pt modelId="{1F797B7A-49A8-164C-BA86-6FEB204CFF65}">
      <dgm:prSet phldrT="[Texto]"/>
      <dgm:spPr/>
      <dgm:t>
        <a:bodyPr/>
        <a:lstStyle/>
        <a:p>
          <a:r>
            <a:rPr lang="es-ES" dirty="0" smtClean="0">
              <a:solidFill>
                <a:srgbClr val="4D4635"/>
              </a:solidFill>
            </a:rPr>
            <a:t>Investigación y desarrollo</a:t>
          </a:r>
          <a:endParaRPr lang="es-ES" dirty="0">
            <a:solidFill>
              <a:srgbClr val="4D4635"/>
            </a:solidFill>
          </a:endParaRPr>
        </a:p>
      </dgm:t>
    </dgm:pt>
    <dgm:pt modelId="{2B09D708-935D-AA4A-90F8-B66EF42B8AF0}" type="parTrans" cxnId="{50205E6A-CF46-BA48-A1B9-B18728C4FB88}">
      <dgm:prSet/>
      <dgm:spPr/>
      <dgm:t>
        <a:bodyPr/>
        <a:lstStyle/>
        <a:p>
          <a:endParaRPr lang="es-ES"/>
        </a:p>
      </dgm:t>
    </dgm:pt>
    <dgm:pt modelId="{F87F6AAD-642F-6744-87AF-4EBEFC5A9444}" type="sibTrans" cxnId="{50205E6A-CF46-BA48-A1B9-B18728C4FB88}">
      <dgm:prSet/>
      <dgm:spPr/>
      <dgm:t>
        <a:bodyPr/>
        <a:lstStyle/>
        <a:p>
          <a:endParaRPr lang="es-ES"/>
        </a:p>
      </dgm:t>
    </dgm:pt>
    <dgm:pt modelId="{13F826C4-7E64-2E46-9502-EC96A7423929}">
      <dgm:prSet phldrT="[Texto]"/>
      <dgm:spPr/>
      <dgm:t>
        <a:bodyPr/>
        <a:lstStyle/>
        <a:p>
          <a:r>
            <a:rPr lang="es-ES" dirty="0" smtClean="0">
              <a:solidFill>
                <a:srgbClr val="4D4635"/>
              </a:solidFill>
            </a:rPr>
            <a:t>Diseño</a:t>
          </a:r>
          <a:endParaRPr lang="es-ES" dirty="0">
            <a:solidFill>
              <a:srgbClr val="4D4635"/>
            </a:solidFill>
          </a:endParaRPr>
        </a:p>
      </dgm:t>
    </dgm:pt>
    <dgm:pt modelId="{58B6E4A5-5201-B144-A41B-82B92B4753D2}" type="parTrans" cxnId="{06F64DE4-FDB8-3448-B3AC-6AF99146BCC7}">
      <dgm:prSet/>
      <dgm:spPr/>
      <dgm:t>
        <a:bodyPr/>
        <a:lstStyle/>
        <a:p>
          <a:endParaRPr lang="es-ES"/>
        </a:p>
      </dgm:t>
    </dgm:pt>
    <dgm:pt modelId="{F7E1EBEB-F8ED-2545-B1A2-528731D556F3}" type="sibTrans" cxnId="{06F64DE4-FDB8-3448-B3AC-6AF99146BCC7}">
      <dgm:prSet/>
      <dgm:spPr/>
      <dgm:t>
        <a:bodyPr/>
        <a:lstStyle/>
        <a:p>
          <a:endParaRPr lang="es-ES"/>
        </a:p>
      </dgm:t>
    </dgm:pt>
    <dgm:pt modelId="{D1C49688-97FB-0344-910B-87186762B913}">
      <dgm:prSet phldrT="[Texto]"/>
      <dgm:spPr/>
      <dgm:t>
        <a:bodyPr/>
        <a:lstStyle/>
        <a:p>
          <a:r>
            <a:rPr lang="es-ES" dirty="0" smtClean="0">
              <a:solidFill>
                <a:srgbClr val="4D4635"/>
              </a:solidFill>
            </a:rPr>
            <a:t>Producción</a:t>
          </a:r>
          <a:endParaRPr lang="es-ES" dirty="0">
            <a:solidFill>
              <a:srgbClr val="4D4635"/>
            </a:solidFill>
          </a:endParaRPr>
        </a:p>
      </dgm:t>
    </dgm:pt>
    <dgm:pt modelId="{D5890500-4BA3-AB45-B089-2DE705C05A8F}" type="parTrans" cxnId="{FCAC4DD0-5431-404E-8282-27733BF6E123}">
      <dgm:prSet/>
      <dgm:spPr/>
      <dgm:t>
        <a:bodyPr/>
        <a:lstStyle/>
        <a:p>
          <a:endParaRPr lang="es-ES"/>
        </a:p>
      </dgm:t>
    </dgm:pt>
    <dgm:pt modelId="{AF9B5902-7EEA-0E44-A54B-CC4E08753317}" type="sibTrans" cxnId="{FCAC4DD0-5431-404E-8282-27733BF6E123}">
      <dgm:prSet/>
      <dgm:spPr/>
      <dgm:t>
        <a:bodyPr/>
        <a:lstStyle/>
        <a:p>
          <a:endParaRPr lang="es-ES"/>
        </a:p>
      </dgm:t>
    </dgm:pt>
    <dgm:pt modelId="{88881989-2F9C-664B-8076-D3108347AFBC}">
      <dgm:prSet phldrT="[Texto]"/>
      <dgm:spPr/>
      <dgm:t>
        <a:bodyPr/>
        <a:lstStyle/>
        <a:p>
          <a:r>
            <a:rPr lang="es-ES" dirty="0" smtClean="0">
              <a:solidFill>
                <a:srgbClr val="4D4635"/>
              </a:solidFill>
            </a:rPr>
            <a:t>Mercadotecnia</a:t>
          </a:r>
          <a:endParaRPr lang="es-ES" dirty="0">
            <a:solidFill>
              <a:srgbClr val="4D4635"/>
            </a:solidFill>
          </a:endParaRPr>
        </a:p>
      </dgm:t>
    </dgm:pt>
    <dgm:pt modelId="{F5F840E3-51CC-EB4F-9FE8-B8CA43DEA487}" type="parTrans" cxnId="{711F5301-CA2B-254E-B672-3B07D6F92C5B}">
      <dgm:prSet/>
      <dgm:spPr/>
      <dgm:t>
        <a:bodyPr/>
        <a:lstStyle/>
        <a:p>
          <a:endParaRPr lang="es-ES"/>
        </a:p>
      </dgm:t>
    </dgm:pt>
    <dgm:pt modelId="{B89BBEBD-C91E-1C4B-BD06-75F57BD732BC}" type="sibTrans" cxnId="{711F5301-CA2B-254E-B672-3B07D6F92C5B}">
      <dgm:prSet/>
      <dgm:spPr/>
      <dgm:t>
        <a:bodyPr/>
        <a:lstStyle/>
        <a:p>
          <a:endParaRPr lang="es-ES"/>
        </a:p>
      </dgm:t>
    </dgm:pt>
    <dgm:pt modelId="{24AF2DCB-BF87-A348-8EBC-EE6036F7825D}" type="pres">
      <dgm:prSet presAssocID="{8372FC4C-6B06-FA43-80C2-F382CF81B92F}" presName="Name0" presStyleCnt="0">
        <dgm:presLayoutVars>
          <dgm:dir/>
          <dgm:animLvl val="lvl"/>
          <dgm:resizeHandles val="exact"/>
        </dgm:presLayoutVars>
      </dgm:prSet>
      <dgm:spPr/>
      <dgm:t>
        <a:bodyPr/>
        <a:lstStyle/>
        <a:p>
          <a:endParaRPr lang="es-MX"/>
        </a:p>
      </dgm:t>
    </dgm:pt>
    <dgm:pt modelId="{39EBF953-EACA-9D48-BD9D-A73B1B912BEF}" type="pres">
      <dgm:prSet presAssocID="{8372FC4C-6B06-FA43-80C2-F382CF81B92F}" presName="tSp" presStyleCnt="0"/>
      <dgm:spPr/>
    </dgm:pt>
    <dgm:pt modelId="{FF673054-7764-D44A-A818-2D5C8F5A4FC2}" type="pres">
      <dgm:prSet presAssocID="{8372FC4C-6B06-FA43-80C2-F382CF81B92F}" presName="bSp" presStyleCnt="0"/>
      <dgm:spPr/>
    </dgm:pt>
    <dgm:pt modelId="{5F66009B-A8FF-1F4A-A93B-9D4827EBABDB}" type="pres">
      <dgm:prSet presAssocID="{8372FC4C-6B06-FA43-80C2-F382CF81B92F}" presName="process" presStyleCnt="0"/>
      <dgm:spPr/>
    </dgm:pt>
    <dgm:pt modelId="{F9AB29C4-D7F6-2E45-A844-140D6A447052}" type="pres">
      <dgm:prSet presAssocID="{1F797B7A-49A8-164C-BA86-6FEB204CFF65}" presName="composite1" presStyleCnt="0"/>
      <dgm:spPr/>
    </dgm:pt>
    <dgm:pt modelId="{06C2984E-ABF9-6749-8714-0EF0680D40ED}" type="pres">
      <dgm:prSet presAssocID="{1F797B7A-49A8-164C-BA86-6FEB204CFF65}" presName="dummyNode1" presStyleLbl="node1" presStyleIdx="0" presStyleCnt="4"/>
      <dgm:spPr/>
    </dgm:pt>
    <dgm:pt modelId="{EF717456-BA6B-194D-B0A6-65B0F728F2FE}" type="pres">
      <dgm:prSet presAssocID="{1F797B7A-49A8-164C-BA86-6FEB204CFF65}" presName="childNode1" presStyleLbl="bgAcc1" presStyleIdx="0" presStyleCnt="4">
        <dgm:presLayoutVars>
          <dgm:bulletEnabled val="1"/>
        </dgm:presLayoutVars>
      </dgm:prSet>
      <dgm:spPr/>
      <dgm:t>
        <a:bodyPr/>
        <a:lstStyle/>
        <a:p>
          <a:endParaRPr lang="es-ES"/>
        </a:p>
      </dgm:t>
    </dgm:pt>
    <dgm:pt modelId="{7E5F9247-F2B1-F94C-A843-A0C3EFFB1AEA}" type="pres">
      <dgm:prSet presAssocID="{1F797B7A-49A8-164C-BA86-6FEB204CFF65}" presName="childNode1tx" presStyleLbl="bgAcc1" presStyleIdx="0" presStyleCnt="4">
        <dgm:presLayoutVars>
          <dgm:bulletEnabled val="1"/>
        </dgm:presLayoutVars>
      </dgm:prSet>
      <dgm:spPr/>
      <dgm:t>
        <a:bodyPr/>
        <a:lstStyle/>
        <a:p>
          <a:endParaRPr lang="es-ES"/>
        </a:p>
      </dgm:t>
    </dgm:pt>
    <dgm:pt modelId="{BA674F4B-30E3-2548-BB46-7E8D83DA1177}" type="pres">
      <dgm:prSet presAssocID="{1F797B7A-49A8-164C-BA86-6FEB204CFF65}" presName="parentNode1" presStyleLbl="node1" presStyleIdx="0" presStyleCnt="4">
        <dgm:presLayoutVars>
          <dgm:chMax val="1"/>
          <dgm:bulletEnabled val="1"/>
        </dgm:presLayoutVars>
      </dgm:prSet>
      <dgm:spPr/>
      <dgm:t>
        <a:bodyPr/>
        <a:lstStyle/>
        <a:p>
          <a:endParaRPr lang="es-MX"/>
        </a:p>
      </dgm:t>
    </dgm:pt>
    <dgm:pt modelId="{909ED461-60D8-BC4B-A892-E13106AD1422}" type="pres">
      <dgm:prSet presAssocID="{1F797B7A-49A8-164C-BA86-6FEB204CFF65}" presName="connSite1" presStyleCnt="0"/>
      <dgm:spPr/>
    </dgm:pt>
    <dgm:pt modelId="{880E8681-F299-4F49-AF51-09C279E905CC}" type="pres">
      <dgm:prSet presAssocID="{F87F6AAD-642F-6744-87AF-4EBEFC5A9444}" presName="Name9" presStyleLbl="sibTrans2D1" presStyleIdx="0" presStyleCnt="3"/>
      <dgm:spPr/>
      <dgm:t>
        <a:bodyPr/>
        <a:lstStyle/>
        <a:p>
          <a:endParaRPr lang="es-MX"/>
        </a:p>
      </dgm:t>
    </dgm:pt>
    <dgm:pt modelId="{591881ED-419D-EA44-8E54-8B33BD89A8DA}" type="pres">
      <dgm:prSet presAssocID="{13F826C4-7E64-2E46-9502-EC96A7423929}" presName="composite2" presStyleCnt="0"/>
      <dgm:spPr/>
    </dgm:pt>
    <dgm:pt modelId="{170906F6-BBC6-C74E-956E-D92A8F47543D}" type="pres">
      <dgm:prSet presAssocID="{13F826C4-7E64-2E46-9502-EC96A7423929}" presName="dummyNode2" presStyleLbl="node1" presStyleIdx="0" presStyleCnt="4"/>
      <dgm:spPr/>
    </dgm:pt>
    <dgm:pt modelId="{6F8EBF39-E7D5-3545-B92B-5EF24CFD035F}" type="pres">
      <dgm:prSet presAssocID="{13F826C4-7E64-2E46-9502-EC96A7423929}" presName="childNode2" presStyleLbl="bgAcc1" presStyleIdx="1" presStyleCnt="4">
        <dgm:presLayoutVars>
          <dgm:bulletEnabled val="1"/>
        </dgm:presLayoutVars>
      </dgm:prSet>
      <dgm:spPr/>
      <dgm:t>
        <a:bodyPr/>
        <a:lstStyle/>
        <a:p>
          <a:endParaRPr lang="es-ES"/>
        </a:p>
      </dgm:t>
    </dgm:pt>
    <dgm:pt modelId="{91BE6F77-0965-364A-8CCB-F86DAC35A7F9}" type="pres">
      <dgm:prSet presAssocID="{13F826C4-7E64-2E46-9502-EC96A7423929}" presName="childNode2tx" presStyleLbl="bgAcc1" presStyleIdx="1" presStyleCnt="4">
        <dgm:presLayoutVars>
          <dgm:bulletEnabled val="1"/>
        </dgm:presLayoutVars>
      </dgm:prSet>
      <dgm:spPr/>
      <dgm:t>
        <a:bodyPr/>
        <a:lstStyle/>
        <a:p>
          <a:endParaRPr lang="es-ES"/>
        </a:p>
      </dgm:t>
    </dgm:pt>
    <dgm:pt modelId="{9B68F4BD-26D2-774A-A165-E441E7EB36FA}" type="pres">
      <dgm:prSet presAssocID="{13F826C4-7E64-2E46-9502-EC96A7423929}" presName="parentNode2" presStyleLbl="node1" presStyleIdx="1" presStyleCnt="4">
        <dgm:presLayoutVars>
          <dgm:chMax val="0"/>
          <dgm:bulletEnabled val="1"/>
        </dgm:presLayoutVars>
      </dgm:prSet>
      <dgm:spPr/>
      <dgm:t>
        <a:bodyPr/>
        <a:lstStyle/>
        <a:p>
          <a:endParaRPr lang="es-MX"/>
        </a:p>
      </dgm:t>
    </dgm:pt>
    <dgm:pt modelId="{2FD2506A-3D9B-674B-811C-F034FF97C53A}" type="pres">
      <dgm:prSet presAssocID="{13F826C4-7E64-2E46-9502-EC96A7423929}" presName="connSite2" presStyleCnt="0"/>
      <dgm:spPr/>
    </dgm:pt>
    <dgm:pt modelId="{6B29C0FF-7DA1-EF40-A415-C3CDE31B1299}" type="pres">
      <dgm:prSet presAssocID="{F7E1EBEB-F8ED-2545-B1A2-528731D556F3}" presName="Name18" presStyleLbl="sibTrans2D1" presStyleIdx="1" presStyleCnt="3"/>
      <dgm:spPr/>
      <dgm:t>
        <a:bodyPr/>
        <a:lstStyle/>
        <a:p>
          <a:endParaRPr lang="es-MX"/>
        </a:p>
      </dgm:t>
    </dgm:pt>
    <dgm:pt modelId="{60592C4F-5786-5444-89CB-CD222955F382}" type="pres">
      <dgm:prSet presAssocID="{D1C49688-97FB-0344-910B-87186762B913}" presName="composite1" presStyleCnt="0"/>
      <dgm:spPr/>
    </dgm:pt>
    <dgm:pt modelId="{0B67BC48-3FE4-1341-ADAC-BF7439485D10}" type="pres">
      <dgm:prSet presAssocID="{D1C49688-97FB-0344-910B-87186762B913}" presName="dummyNode1" presStyleLbl="node1" presStyleIdx="1" presStyleCnt="4"/>
      <dgm:spPr/>
    </dgm:pt>
    <dgm:pt modelId="{89E757AC-A1F4-9A41-A693-3A491927FD7B}" type="pres">
      <dgm:prSet presAssocID="{D1C49688-97FB-0344-910B-87186762B913}" presName="childNode1" presStyleLbl="bgAcc1" presStyleIdx="2" presStyleCnt="4">
        <dgm:presLayoutVars>
          <dgm:bulletEnabled val="1"/>
        </dgm:presLayoutVars>
      </dgm:prSet>
      <dgm:spPr/>
      <dgm:t>
        <a:bodyPr/>
        <a:lstStyle/>
        <a:p>
          <a:endParaRPr lang="es-ES"/>
        </a:p>
      </dgm:t>
    </dgm:pt>
    <dgm:pt modelId="{2DC90FAF-18EC-9649-9A70-370D67105D7A}" type="pres">
      <dgm:prSet presAssocID="{D1C49688-97FB-0344-910B-87186762B913}" presName="childNode1tx" presStyleLbl="bgAcc1" presStyleIdx="2" presStyleCnt="4">
        <dgm:presLayoutVars>
          <dgm:bulletEnabled val="1"/>
        </dgm:presLayoutVars>
      </dgm:prSet>
      <dgm:spPr/>
      <dgm:t>
        <a:bodyPr/>
        <a:lstStyle/>
        <a:p>
          <a:endParaRPr lang="es-ES"/>
        </a:p>
      </dgm:t>
    </dgm:pt>
    <dgm:pt modelId="{17CE3578-7568-8042-A775-90D02F105132}" type="pres">
      <dgm:prSet presAssocID="{D1C49688-97FB-0344-910B-87186762B913}" presName="parentNode1" presStyleLbl="node1" presStyleIdx="2" presStyleCnt="4">
        <dgm:presLayoutVars>
          <dgm:chMax val="1"/>
          <dgm:bulletEnabled val="1"/>
        </dgm:presLayoutVars>
      </dgm:prSet>
      <dgm:spPr/>
      <dgm:t>
        <a:bodyPr/>
        <a:lstStyle/>
        <a:p>
          <a:endParaRPr lang="es-MX"/>
        </a:p>
      </dgm:t>
    </dgm:pt>
    <dgm:pt modelId="{FC377A58-732B-1F4C-800F-EFBA70A341F2}" type="pres">
      <dgm:prSet presAssocID="{D1C49688-97FB-0344-910B-87186762B913}" presName="connSite1" presStyleCnt="0"/>
      <dgm:spPr/>
    </dgm:pt>
    <dgm:pt modelId="{8AE9E245-B664-E548-A910-0CB5AF532FD9}" type="pres">
      <dgm:prSet presAssocID="{AF9B5902-7EEA-0E44-A54B-CC4E08753317}" presName="Name9" presStyleLbl="sibTrans2D1" presStyleIdx="2" presStyleCnt="3"/>
      <dgm:spPr/>
      <dgm:t>
        <a:bodyPr/>
        <a:lstStyle/>
        <a:p>
          <a:endParaRPr lang="es-MX"/>
        </a:p>
      </dgm:t>
    </dgm:pt>
    <dgm:pt modelId="{2501502E-FCD4-9C4F-ACA9-DE1DB27AA89E}" type="pres">
      <dgm:prSet presAssocID="{88881989-2F9C-664B-8076-D3108347AFBC}" presName="composite2" presStyleCnt="0"/>
      <dgm:spPr/>
    </dgm:pt>
    <dgm:pt modelId="{40B7F055-731F-BE49-BF47-D47CAD36E3FC}" type="pres">
      <dgm:prSet presAssocID="{88881989-2F9C-664B-8076-D3108347AFBC}" presName="dummyNode2" presStyleLbl="node1" presStyleIdx="2" presStyleCnt="4"/>
      <dgm:spPr/>
    </dgm:pt>
    <dgm:pt modelId="{E7A10A45-F4F0-274A-BAB1-F3F33DC11192}" type="pres">
      <dgm:prSet presAssocID="{88881989-2F9C-664B-8076-D3108347AFBC}" presName="childNode2" presStyleLbl="bgAcc1" presStyleIdx="3" presStyleCnt="4">
        <dgm:presLayoutVars>
          <dgm:bulletEnabled val="1"/>
        </dgm:presLayoutVars>
      </dgm:prSet>
      <dgm:spPr/>
      <dgm:t>
        <a:bodyPr/>
        <a:lstStyle/>
        <a:p>
          <a:endParaRPr lang="es-ES"/>
        </a:p>
      </dgm:t>
    </dgm:pt>
    <dgm:pt modelId="{B2990867-0C59-0140-814B-E9C5BE1C4AAA}" type="pres">
      <dgm:prSet presAssocID="{88881989-2F9C-664B-8076-D3108347AFBC}" presName="childNode2tx" presStyleLbl="bgAcc1" presStyleIdx="3" presStyleCnt="4">
        <dgm:presLayoutVars>
          <dgm:bulletEnabled val="1"/>
        </dgm:presLayoutVars>
      </dgm:prSet>
      <dgm:spPr/>
      <dgm:t>
        <a:bodyPr/>
        <a:lstStyle/>
        <a:p>
          <a:endParaRPr lang="es-ES"/>
        </a:p>
      </dgm:t>
    </dgm:pt>
    <dgm:pt modelId="{6D0D48D6-6639-BC4C-87D7-7A625C165ABC}" type="pres">
      <dgm:prSet presAssocID="{88881989-2F9C-664B-8076-D3108347AFBC}" presName="parentNode2" presStyleLbl="node1" presStyleIdx="3" presStyleCnt="4">
        <dgm:presLayoutVars>
          <dgm:chMax val="0"/>
          <dgm:bulletEnabled val="1"/>
        </dgm:presLayoutVars>
      </dgm:prSet>
      <dgm:spPr/>
      <dgm:t>
        <a:bodyPr/>
        <a:lstStyle/>
        <a:p>
          <a:endParaRPr lang="es-MX"/>
        </a:p>
      </dgm:t>
    </dgm:pt>
    <dgm:pt modelId="{32A27451-DF97-0A45-94A4-E1C3B5C4BCD4}" type="pres">
      <dgm:prSet presAssocID="{88881989-2F9C-664B-8076-D3108347AFBC}" presName="connSite2" presStyleCnt="0"/>
      <dgm:spPr/>
    </dgm:pt>
  </dgm:ptLst>
  <dgm:cxnLst>
    <dgm:cxn modelId="{711F5301-CA2B-254E-B672-3B07D6F92C5B}" srcId="{8372FC4C-6B06-FA43-80C2-F382CF81B92F}" destId="{88881989-2F9C-664B-8076-D3108347AFBC}" srcOrd="3" destOrd="0" parTransId="{F5F840E3-51CC-EB4F-9FE8-B8CA43DEA487}" sibTransId="{B89BBEBD-C91E-1C4B-BD06-75F57BD732BC}"/>
    <dgm:cxn modelId="{50205E6A-CF46-BA48-A1B9-B18728C4FB88}" srcId="{8372FC4C-6B06-FA43-80C2-F382CF81B92F}" destId="{1F797B7A-49A8-164C-BA86-6FEB204CFF65}" srcOrd="0" destOrd="0" parTransId="{2B09D708-935D-AA4A-90F8-B66EF42B8AF0}" sibTransId="{F87F6AAD-642F-6744-87AF-4EBEFC5A9444}"/>
    <dgm:cxn modelId="{FCAC4DD0-5431-404E-8282-27733BF6E123}" srcId="{8372FC4C-6B06-FA43-80C2-F382CF81B92F}" destId="{D1C49688-97FB-0344-910B-87186762B913}" srcOrd="2" destOrd="0" parTransId="{D5890500-4BA3-AB45-B089-2DE705C05A8F}" sibTransId="{AF9B5902-7EEA-0E44-A54B-CC4E08753317}"/>
    <dgm:cxn modelId="{5BFDE290-FD15-C44C-8E7E-0E068BBED49A}" type="presOf" srcId="{D1C49688-97FB-0344-910B-87186762B913}" destId="{17CE3578-7568-8042-A775-90D02F105132}" srcOrd="0" destOrd="0" presId="urn:microsoft.com/office/officeart/2005/8/layout/hProcess4"/>
    <dgm:cxn modelId="{06F64DE4-FDB8-3448-B3AC-6AF99146BCC7}" srcId="{8372FC4C-6B06-FA43-80C2-F382CF81B92F}" destId="{13F826C4-7E64-2E46-9502-EC96A7423929}" srcOrd="1" destOrd="0" parTransId="{58B6E4A5-5201-B144-A41B-82B92B4753D2}" sibTransId="{F7E1EBEB-F8ED-2545-B1A2-528731D556F3}"/>
    <dgm:cxn modelId="{BDF6702D-861F-9A48-8477-42270F00A5D7}" type="presOf" srcId="{AF9B5902-7EEA-0E44-A54B-CC4E08753317}" destId="{8AE9E245-B664-E548-A910-0CB5AF532FD9}" srcOrd="0" destOrd="0" presId="urn:microsoft.com/office/officeart/2005/8/layout/hProcess4"/>
    <dgm:cxn modelId="{93F070D4-1A4E-EA43-8750-E9D1D8566368}" type="presOf" srcId="{1F797B7A-49A8-164C-BA86-6FEB204CFF65}" destId="{BA674F4B-30E3-2548-BB46-7E8D83DA1177}" srcOrd="0" destOrd="0" presId="urn:microsoft.com/office/officeart/2005/8/layout/hProcess4"/>
    <dgm:cxn modelId="{CF324C05-DB4F-4A42-ACAD-A587853A18B5}" type="presOf" srcId="{13F826C4-7E64-2E46-9502-EC96A7423929}" destId="{9B68F4BD-26D2-774A-A165-E441E7EB36FA}" srcOrd="0" destOrd="0" presId="urn:microsoft.com/office/officeart/2005/8/layout/hProcess4"/>
    <dgm:cxn modelId="{1F8612D5-BDB0-0841-9056-E9EDB96B6CFB}" type="presOf" srcId="{88881989-2F9C-664B-8076-D3108347AFBC}" destId="{6D0D48D6-6639-BC4C-87D7-7A625C165ABC}" srcOrd="0" destOrd="0" presId="urn:microsoft.com/office/officeart/2005/8/layout/hProcess4"/>
    <dgm:cxn modelId="{F524C159-FD97-4B4B-B913-E39C5D2994DE}" type="presOf" srcId="{F87F6AAD-642F-6744-87AF-4EBEFC5A9444}" destId="{880E8681-F299-4F49-AF51-09C279E905CC}" srcOrd="0" destOrd="0" presId="urn:microsoft.com/office/officeart/2005/8/layout/hProcess4"/>
    <dgm:cxn modelId="{6D599DDE-1B7A-B347-B2D2-FB167165742D}" type="presOf" srcId="{8372FC4C-6B06-FA43-80C2-F382CF81B92F}" destId="{24AF2DCB-BF87-A348-8EBC-EE6036F7825D}" srcOrd="0" destOrd="0" presId="urn:microsoft.com/office/officeart/2005/8/layout/hProcess4"/>
    <dgm:cxn modelId="{A767E0D0-B04E-9C49-9ADD-6BCC656585B1}" type="presOf" srcId="{F7E1EBEB-F8ED-2545-B1A2-528731D556F3}" destId="{6B29C0FF-7DA1-EF40-A415-C3CDE31B1299}" srcOrd="0" destOrd="0" presId="urn:microsoft.com/office/officeart/2005/8/layout/hProcess4"/>
    <dgm:cxn modelId="{C75461F0-605E-8A49-AA29-C945E755B7E5}" type="presParOf" srcId="{24AF2DCB-BF87-A348-8EBC-EE6036F7825D}" destId="{39EBF953-EACA-9D48-BD9D-A73B1B912BEF}" srcOrd="0" destOrd="0" presId="urn:microsoft.com/office/officeart/2005/8/layout/hProcess4"/>
    <dgm:cxn modelId="{7198C950-39C0-C341-950D-A67219EEED6D}" type="presParOf" srcId="{24AF2DCB-BF87-A348-8EBC-EE6036F7825D}" destId="{FF673054-7764-D44A-A818-2D5C8F5A4FC2}" srcOrd="1" destOrd="0" presId="urn:microsoft.com/office/officeart/2005/8/layout/hProcess4"/>
    <dgm:cxn modelId="{218F1A84-9CF5-0244-BF74-1DD1BF7CA463}" type="presParOf" srcId="{24AF2DCB-BF87-A348-8EBC-EE6036F7825D}" destId="{5F66009B-A8FF-1F4A-A93B-9D4827EBABDB}" srcOrd="2" destOrd="0" presId="urn:microsoft.com/office/officeart/2005/8/layout/hProcess4"/>
    <dgm:cxn modelId="{4DB91981-F1FA-FF47-A7E6-D7289259DDF7}" type="presParOf" srcId="{5F66009B-A8FF-1F4A-A93B-9D4827EBABDB}" destId="{F9AB29C4-D7F6-2E45-A844-140D6A447052}" srcOrd="0" destOrd="0" presId="urn:microsoft.com/office/officeart/2005/8/layout/hProcess4"/>
    <dgm:cxn modelId="{BFE75BE3-6A87-124E-8FC1-9A8227D9C2E3}" type="presParOf" srcId="{F9AB29C4-D7F6-2E45-A844-140D6A447052}" destId="{06C2984E-ABF9-6749-8714-0EF0680D40ED}" srcOrd="0" destOrd="0" presId="urn:microsoft.com/office/officeart/2005/8/layout/hProcess4"/>
    <dgm:cxn modelId="{BC74B5FA-719E-4E41-9922-51C4A7DCD161}" type="presParOf" srcId="{F9AB29C4-D7F6-2E45-A844-140D6A447052}" destId="{EF717456-BA6B-194D-B0A6-65B0F728F2FE}" srcOrd="1" destOrd="0" presId="urn:microsoft.com/office/officeart/2005/8/layout/hProcess4"/>
    <dgm:cxn modelId="{0325B6FF-0AE7-A64C-85E4-29D79B5F4A7F}" type="presParOf" srcId="{F9AB29C4-D7F6-2E45-A844-140D6A447052}" destId="{7E5F9247-F2B1-F94C-A843-A0C3EFFB1AEA}" srcOrd="2" destOrd="0" presId="urn:microsoft.com/office/officeart/2005/8/layout/hProcess4"/>
    <dgm:cxn modelId="{091E603F-0B5A-1443-88AD-1753E40F43F2}" type="presParOf" srcId="{F9AB29C4-D7F6-2E45-A844-140D6A447052}" destId="{BA674F4B-30E3-2548-BB46-7E8D83DA1177}" srcOrd="3" destOrd="0" presId="urn:microsoft.com/office/officeart/2005/8/layout/hProcess4"/>
    <dgm:cxn modelId="{DB3F4DA6-590D-534C-9F48-65919D9E30DF}" type="presParOf" srcId="{F9AB29C4-D7F6-2E45-A844-140D6A447052}" destId="{909ED461-60D8-BC4B-A892-E13106AD1422}" srcOrd="4" destOrd="0" presId="urn:microsoft.com/office/officeart/2005/8/layout/hProcess4"/>
    <dgm:cxn modelId="{999D36BC-9FC7-3B45-B201-4113730AFAEC}" type="presParOf" srcId="{5F66009B-A8FF-1F4A-A93B-9D4827EBABDB}" destId="{880E8681-F299-4F49-AF51-09C279E905CC}" srcOrd="1" destOrd="0" presId="urn:microsoft.com/office/officeart/2005/8/layout/hProcess4"/>
    <dgm:cxn modelId="{FB9F5B51-B036-DF4F-9613-F6C1B33C7B3E}" type="presParOf" srcId="{5F66009B-A8FF-1F4A-A93B-9D4827EBABDB}" destId="{591881ED-419D-EA44-8E54-8B33BD89A8DA}" srcOrd="2" destOrd="0" presId="urn:microsoft.com/office/officeart/2005/8/layout/hProcess4"/>
    <dgm:cxn modelId="{28D9CAA7-DC6B-174B-AF8A-E61BF4B0DDD6}" type="presParOf" srcId="{591881ED-419D-EA44-8E54-8B33BD89A8DA}" destId="{170906F6-BBC6-C74E-956E-D92A8F47543D}" srcOrd="0" destOrd="0" presId="urn:microsoft.com/office/officeart/2005/8/layout/hProcess4"/>
    <dgm:cxn modelId="{FE7E7930-6178-8246-A214-3513DA3FE093}" type="presParOf" srcId="{591881ED-419D-EA44-8E54-8B33BD89A8DA}" destId="{6F8EBF39-E7D5-3545-B92B-5EF24CFD035F}" srcOrd="1" destOrd="0" presId="urn:microsoft.com/office/officeart/2005/8/layout/hProcess4"/>
    <dgm:cxn modelId="{0968E285-0F34-DC46-93EC-925D187401E6}" type="presParOf" srcId="{591881ED-419D-EA44-8E54-8B33BD89A8DA}" destId="{91BE6F77-0965-364A-8CCB-F86DAC35A7F9}" srcOrd="2" destOrd="0" presId="urn:microsoft.com/office/officeart/2005/8/layout/hProcess4"/>
    <dgm:cxn modelId="{F4747402-30C7-F343-AACF-8591D1BD444F}" type="presParOf" srcId="{591881ED-419D-EA44-8E54-8B33BD89A8DA}" destId="{9B68F4BD-26D2-774A-A165-E441E7EB36FA}" srcOrd="3" destOrd="0" presId="urn:microsoft.com/office/officeart/2005/8/layout/hProcess4"/>
    <dgm:cxn modelId="{6E1F7EB5-77FA-EE4A-854A-7AAD10ED8C7A}" type="presParOf" srcId="{591881ED-419D-EA44-8E54-8B33BD89A8DA}" destId="{2FD2506A-3D9B-674B-811C-F034FF97C53A}" srcOrd="4" destOrd="0" presId="urn:microsoft.com/office/officeart/2005/8/layout/hProcess4"/>
    <dgm:cxn modelId="{74D5BF3E-67BE-9C4D-9431-95FC49D8C3FE}" type="presParOf" srcId="{5F66009B-A8FF-1F4A-A93B-9D4827EBABDB}" destId="{6B29C0FF-7DA1-EF40-A415-C3CDE31B1299}" srcOrd="3" destOrd="0" presId="urn:microsoft.com/office/officeart/2005/8/layout/hProcess4"/>
    <dgm:cxn modelId="{0050E688-6974-6144-935F-F23561F09D7F}" type="presParOf" srcId="{5F66009B-A8FF-1F4A-A93B-9D4827EBABDB}" destId="{60592C4F-5786-5444-89CB-CD222955F382}" srcOrd="4" destOrd="0" presId="urn:microsoft.com/office/officeart/2005/8/layout/hProcess4"/>
    <dgm:cxn modelId="{2C23F48E-C08A-B943-AEF8-9D296F4963B6}" type="presParOf" srcId="{60592C4F-5786-5444-89CB-CD222955F382}" destId="{0B67BC48-3FE4-1341-ADAC-BF7439485D10}" srcOrd="0" destOrd="0" presId="urn:microsoft.com/office/officeart/2005/8/layout/hProcess4"/>
    <dgm:cxn modelId="{2FDE3BEA-DFD7-AB44-AF8C-D2658E4C83E2}" type="presParOf" srcId="{60592C4F-5786-5444-89CB-CD222955F382}" destId="{89E757AC-A1F4-9A41-A693-3A491927FD7B}" srcOrd="1" destOrd="0" presId="urn:microsoft.com/office/officeart/2005/8/layout/hProcess4"/>
    <dgm:cxn modelId="{38F4BB69-5512-C84C-9487-88695CA24872}" type="presParOf" srcId="{60592C4F-5786-5444-89CB-CD222955F382}" destId="{2DC90FAF-18EC-9649-9A70-370D67105D7A}" srcOrd="2" destOrd="0" presId="urn:microsoft.com/office/officeart/2005/8/layout/hProcess4"/>
    <dgm:cxn modelId="{AC876A8A-68D0-4440-ADB1-8B361469438A}" type="presParOf" srcId="{60592C4F-5786-5444-89CB-CD222955F382}" destId="{17CE3578-7568-8042-A775-90D02F105132}" srcOrd="3" destOrd="0" presId="urn:microsoft.com/office/officeart/2005/8/layout/hProcess4"/>
    <dgm:cxn modelId="{C3788BF7-93F7-6D47-A5D0-9E2AAE1AD40A}" type="presParOf" srcId="{60592C4F-5786-5444-89CB-CD222955F382}" destId="{FC377A58-732B-1F4C-800F-EFBA70A341F2}" srcOrd="4" destOrd="0" presId="urn:microsoft.com/office/officeart/2005/8/layout/hProcess4"/>
    <dgm:cxn modelId="{59CB2526-6E1C-944B-AB7D-5CB9D0FCF063}" type="presParOf" srcId="{5F66009B-A8FF-1F4A-A93B-9D4827EBABDB}" destId="{8AE9E245-B664-E548-A910-0CB5AF532FD9}" srcOrd="5" destOrd="0" presId="urn:microsoft.com/office/officeart/2005/8/layout/hProcess4"/>
    <dgm:cxn modelId="{EA563B3D-10F4-4448-A59C-5D4E5BE5ED95}" type="presParOf" srcId="{5F66009B-A8FF-1F4A-A93B-9D4827EBABDB}" destId="{2501502E-FCD4-9C4F-ACA9-DE1DB27AA89E}" srcOrd="6" destOrd="0" presId="urn:microsoft.com/office/officeart/2005/8/layout/hProcess4"/>
    <dgm:cxn modelId="{B8C328D5-20C3-CA47-AB2D-1273014A0835}" type="presParOf" srcId="{2501502E-FCD4-9C4F-ACA9-DE1DB27AA89E}" destId="{40B7F055-731F-BE49-BF47-D47CAD36E3FC}" srcOrd="0" destOrd="0" presId="urn:microsoft.com/office/officeart/2005/8/layout/hProcess4"/>
    <dgm:cxn modelId="{AECA6FF9-36AD-CE47-9FCD-A6F0C1CF6872}" type="presParOf" srcId="{2501502E-FCD4-9C4F-ACA9-DE1DB27AA89E}" destId="{E7A10A45-F4F0-274A-BAB1-F3F33DC11192}" srcOrd="1" destOrd="0" presId="urn:microsoft.com/office/officeart/2005/8/layout/hProcess4"/>
    <dgm:cxn modelId="{F543AA87-CD7C-8549-B905-EF3B4E354A33}" type="presParOf" srcId="{2501502E-FCD4-9C4F-ACA9-DE1DB27AA89E}" destId="{B2990867-0C59-0140-814B-E9C5BE1C4AAA}" srcOrd="2" destOrd="0" presId="urn:microsoft.com/office/officeart/2005/8/layout/hProcess4"/>
    <dgm:cxn modelId="{C74D137F-E40C-554A-84F9-C09E7519B491}" type="presParOf" srcId="{2501502E-FCD4-9C4F-ACA9-DE1DB27AA89E}" destId="{6D0D48D6-6639-BC4C-87D7-7A625C165ABC}" srcOrd="3" destOrd="0" presId="urn:microsoft.com/office/officeart/2005/8/layout/hProcess4"/>
    <dgm:cxn modelId="{A8867FEC-BA10-464D-88A1-027C88A06F29}" type="presParOf" srcId="{2501502E-FCD4-9C4F-ACA9-DE1DB27AA89E}" destId="{32A27451-DF97-0A45-94A4-E1C3B5C4BCD4}"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252895A-EB2F-FA49-AF37-1EFF7E0B18DC}"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s-ES"/>
        </a:p>
      </dgm:t>
    </dgm:pt>
    <dgm:pt modelId="{AC4C4899-CEC2-4549-8141-5FCC1DB5C97C}">
      <dgm:prSet phldrT="[Texto]"/>
      <dgm:spPr/>
      <dgm:t>
        <a:bodyPr/>
        <a:lstStyle/>
        <a:p>
          <a:r>
            <a:rPr lang="es-ES" b="1" dirty="0" smtClean="0">
              <a:solidFill>
                <a:srgbClr val="4D4635"/>
              </a:solidFill>
            </a:rPr>
            <a:t>Desviaciones en materia prima, mano de obra y GIF</a:t>
          </a:r>
          <a:endParaRPr lang="es-ES" b="1" dirty="0">
            <a:solidFill>
              <a:srgbClr val="4D4635"/>
            </a:solidFill>
          </a:endParaRPr>
        </a:p>
      </dgm:t>
    </dgm:pt>
    <dgm:pt modelId="{C8F1D130-D58F-5246-BB76-8A426F642CF8}" type="parTrans" cxnId="{44A5F00F-0CCD-294C-A1D7-4C574CF529EE}">
      <dgm:prSet/>
      <dgm:spPr/>
      <dgm:t>
        <a:bodyPr/>
        <a:lstStyle/>
        <a:p>
          <a:endParaRPr lang="es-ES"/>
        </a:p>
      </dgm:t>
    </dgm:pt>
    <dgm:pt modelId="{EDD80A50-E35F-2944-B7E6-8D4F83AC1B6C}" type="sibTrans" cxnId="{44A5F00F-0CCD-294C-A1D7-4C574CF529EE}">
      <dgm:prSet/>
      <dgm:spPr/>
      <dgm:t>
        <a:bodyPr/>
        <a:lstStyle/>
        <a:p>
          <a:endParaRPr lang="es-ES"/>
        </a:p>
      </dgm:t>
    </dgm:pt>
    <dgm:pt modelId="{1328272F-A6D6-4948-8DC8-68F71CD9B7BD}">
      <dgm:prSet phldrT="[Texto]"/>
      <dgm:spPr/>
      <dgm:t>
        <a:bodyPr/>
        <a:lstStyle/>
        <a:p>
          <a:r>
            <a:rPr lang="es-ES" b="1" dirty="0" smtClean="0">
              <a:solidFill>
                <a:srgbClr val="4D4635"/>
              </a:solidFill>
            </a:rPr>
            <a:t>Precio</a:t>
          </a:r>
          <a:endParaRPr lang="es-ES" b="1" dirty="0">
            <a:solidFill>
              <a:srgbClr val="4D4635"/>
            </a:solidFill>
          </a:endParaRPr>
        </a:p>
      </dgm:t>
    </dgm:pt>
    <dgm:pt modelId="{8597D935-AE79-CB47-92BB-FCF302BE1867}" type="parTrans" cxnId="{34E85F92-8815-1541-98D3-A2C45063327A}">
      <dgm:prSet/>
      <dgm:spPr/>
      <dgm:t>
        <a:bodyPr/>
        <a:lstStyle/>
        <a:p>
          <a:endParaRPr lang="es-ES"/>
        </a:p>
      </dgm:t>
    </dgm:pt>
    <dgm:pt modelId="{E64B8D4D-FE98-224D-BDE6-77A2C4173FB1}" type="sibTrans" cxnId="{34E85F92-8815-1541-98D3-A2C45063327A}">
      <dgm:prSet/>
      <dgm:spPr/>
      <dgm:t>
        <a:bodyPr/>
        <a:lstStyle/>
        <a:p>
          <a:endParaRPr lang="es-ES"/>
        </a:p>
      </dgm:t>
    </dgm:pt>
    <dgm:pt modelId="{BE374840-16D0-0249-B2DA-9E12CDC56534}">
      <dgm:prSet phldrT="[Texto]"/>
      <dgm:spPr/>
      <dgm:t>
        <a:bodyPr/>
        <a:lstStyle/>
        <a:p>
          <a:r>
            <a:rPr lang="es-ES" b="1" dirty="0" smtClean="0">
              <a:solidFill>
                <a:srgbClr val="4D4635"/>
              </a:solidFill>
            </a:rPr>
            <a:t>Cantidad</a:t>
          </a:r>
          <a:endParaRPr lang="es-ES" b="1" dirty="0">
            <a:solidFill>
              <a:srgbClr val="4D4635"/>
            </a:solidFill>
          </a:endParaRPr>
        </a:p>
      </dgm:t>
    </dgm:pt>
    <dgm:pt modelId="{67E97208-91FF-CD42-A1B6-0C38E3D0902B}" type="parTrans" cxnId="{43C72A62-BA85-8141-857B-8970422731AB}">
      <dgm:prSet/>
      <dgm:spPr/>
      <dgm:t>
        <a:bodyPr/>
        <a:lstStyle/>
        <a:p>
          <a:endParaRPr lang="es-ES"/>
        </a:p>
      </dgm:t>
    </dgm:pt>
    <dgm:pt modelId="{5EC29001-9184-9741-B301-D284F25093F0}" type="sibTrans" cxnId="{43C72A62-BA85-8141-857B-8970422731AB}">
      <dgm:prSet/>
      <dgm:spPr/>
      <dgm:t>
        <a:bodyPr/>
        <a:lstStyle/>
        <a:p>
          <a:endParaRPr lang="es-ES"/>
        </a:p>
      </dgm:t>
    </dgm:pt>
    <dgm:pt modelId="{A3C92E29-8BE8-EE41-B146-21C18C9D7BC3}">
      <dgm:prSet phldrT="[Texto]"/>
      <dgm:spPr/>
      <dgm:t>
        <a:bodyPr/>
        <a:lstStyle/>
        <a:p>
          <a:r>
            <a:rPr lang="es-ES" b="1" dirty="0" smtClean="0">
              <a:solidFill>
                <a:srgbClr val="4D4635"/>
              </a:solidFill>
            </a:rPr>
            <a:t>Capacidad</a:t>
          </a:r>
          <a:endParaRPr lang="es-ES" b="1" dirty="0">
            <a:solidFill>
              <a:srgbClr val="4D4635"/>
            </a:solidFill>
          </a:endParaRPr>
        </a:p>
      </dgm:t>
    </dgm:pt>
    <dgm:pt modelId="{61542981-DFE9-BC4D-BC9C-C76C718D9B5D}" type="parTrans" cxnId="{BF1E991E-1392-BE45-BE1F-97385321B79D}">
      <dgm:prSet/>
      <dgm:spPr/>
      <dgm:t>
        <a:bodyPr/>
        <a:lstStyle/>
        <a:p>
          <a:endParaRPr lang="es-ES"/>
        </a:p>
      </dgm:t>
    </dgm:pt>
    <dgm:pt modelId="{B5A2D831-B12D-864E-B14A-1D8900AFED1C}" type="sibTrans" cxnId="{BF1E991E-1392-BE45-BE1F-97385321B79D}">
      <dgm:prSet/>
      <dgm:spPr/>
      <dgm:t>
        <a:bodyPr/>
        <a:lstStyle/>
        <a:p>
          <a:endParaRPr lang="es-ES"/>
        </a:p>
      </dgm:t>
    </dgm:pt>
    <dgm:pt modelId="{E9332DED-BD68-A541-9B6D-1CD1142983DA}" type="pres">
      <dgm:prSet presAssocID="{F252895A-EB2F-FA49-AF37-1EFF7E0B18DC}" presName="cycle" presStyleCnt="0">
        <dgm:presLayoutVars>
          <dgm:chMax val="1"/>
          <dgm:dir/>
          <dgm:animLvl val="ctr"/>
          <dgm:resizeHandles val="exact"/>
        </dgm:presLayoutVars>
      </dgm:prSet>
      <dgm:spPr/>
      <dgm:t>
        <a:bodyPr/>
        <a:lstStyle/>
        <a:p>
          <a:endParaRPr lang="es-MX"/>
        </a:p>
      </dgm:t>
    </dgm:pt>
    <dgm:pt modelId="{A8D26F4D-87D9-D540-AEFB-5E2DCDDE8F1B}" type="pres">
      <dgm:prSet presAssocID="{AC4C4899-CEC2-4549-8141-5FCC1DB5C97C}" presName="centerShape" presStyleLbl="node0" presStyleIdx="0" presStyleCnt="1"/>
      <dgm:spPr/>
      <dgm:t>
        <a:bodyPr/>
        <a:lstStyle/>
        <a:p>
          <a:endParaRPr lang="es-MX"/>
        </a:p>
      </dgm:t>
    </dgm:pt>
    <dgm:pt modelId="{348E07E9-5E03-834C-9B04-9EFFDFEE25A1}" type="pres">
      <dgm:prSet presAssocID="{8597D935-AE79-CB47-92BB-FCF302BE1867}" presName="parTrans" presStyleLbl="bgSibTrans2D1" presStyleIdx="0" presStyleCnt="3"/>
      <dgm:spPr/>
      <dgm:t>
        <a:bodyPr/>
        <a:lstStyle/>
        <a:p>
          <a:endParaRPr lang="es-MX"/>
        </a:p>
      </dgm:t>
    </dgm:pt>
    <dgm:pt modelId="{01FC85F8-6824-FA42-A611-E47BBFAD6D0C}" type="pres">
      <dgm:prSet presAssocID="{1328272F-A6D6-4948-8DC8-68F71CD9B7BD}" presName="node" presStyleLbl="node1" presStyleIdx="0" presStyleCnt="3">
        <dgm:presLayoutVars>
          <dgm:bulletEnabled val="1"/>
        </dgm:presLayoutVars>
      </dgm:prSet>
      <dgm:spPr/>
      <dgm:t>
        <a:bodyPr/>
        <a:lstStyle/>
        <a:p>
          <a:endParaRPr lang="es-ES"/>
        </a:p>
      </dgm:t>
    </dgm:pt>
    <dgm:pt modelId="{ED6D43A2-E407-5443-9F52-31C6E2783CCF}" type="pres">
      <dgm:prSet presAssocID="{67E97208-91FF-CD42-A1B6-0C38E3D0902B}" presName="parTrans" presStyleLbl="bgSibTrans2D1" presStyleIdx="1" presStyleCnt="3"/>
      <dgm:spPr/>
      <dgm:t>
        <a:bodyPr/>
        <a:lstStyle/>
        <a:p>
          <a:endParaRPr lang="es-MX"/>
        </a:p>
      </dgm:t>
    </dgm:pt>
    <dgm:pt modelId="{74792E40-183B-B741-8511-AAAAB58608D7}" type="pres">
      <dgm:prSet presAssocID="{BE374840-16D0-0249-B2DA-9E12CDC56534}" presName="node" presStyleLbl="node1" presStyleIdx="1" presStyleCnt="3">
        <dgm:presLayoutVars>
          <dgm:bulletEnabled val="1"/>
        </dgm:presLayoutVars>
      </dgm:prSet>
      <dgm:spPr/>
      <dgm:t>
        <a:bodyPr/>
        <a:lstStyle/>
        <a:p>
          <a:endParaRPr lang="es-ES"/>
        </a:p>
      </dgm:t>
    </dgm:pt>
    <dgm:pt modelId="{D552F5AF-7550-834B-980D-C4B3B3B57C74}" type="pres">
      <dgm:prSet presAssocID="{61542981-DFE9-BC4D-BC9C-C76C718D9B5D}" presName="parTrans" presStyleLbl="bgSibTrans2D1" presStyleIdx="2" presStyleCnt="3"/>
      <dgm:spPr/>
      <dgm:t>
        <a:bodyPr/>
        <a:lstStyle/>
        <a:p>
          <a:endParaRPr lang="es-MX"/>
        </a:p>
      </dgm:t>
    </dgm:pt>
    <dgm:pt modelId="{467A73D1-F420-884B-B56F-F657668043C7}" type="pres">
      <dgm:prSet presAssocID="{A3C92E29-8BE8-EE41-B146-21C18C9D7BC3}" presName="node" presStyleLbl="node1" presStyleIdx="2" presStyleCnt="3">
        <dgm:presLayoutVars>
          <dgm:bulletEnabled val="1"/>
        </dgm:presLayoutVars>
      </dgm:prSet>
      <dgm:spPr/>
      <dgm:t>
        <a:bodyPr/>
        <a:lstStyle/>
        <a:p>
          <a:endParaRPr lang="es-MX"/>
        </a:p>
      </dgm:t>
    </dgm:pt>
  </dgm:ptLst>
  <dgm:cxnLst>
    <dgm:cxn modelId="{B2BA87B6-4C3A-EA49-9BF0-1103F4EEDAB0}" type="presOf" srcId="{61542981-DFE9-BC4D-BC9C-C76C718D9B5D}" destId="{D552F5AF-7550-834B-980D-C4B3B3B57C74}" srcOrd="0" destOrd="0" presId="urn:microsoft.com/office/officeart/2005/8/layout/radial4"/>
    <dgm:cxn modelId="{49717C34-65D7-9745-95A8-5145E2919F69}" type="presOf" srcId="{1328272F-A6D6-4948-8DC8-68F71CD9B7BD}" destId="{01FC85F8-6824-FA42-A611-E47BBFAD6D0C}" srcOrd="0" destOrd="0" presId="urn:microsoft.com/office/officeart/2005/8/layout/radial4"/>
    <dgm:cxn modelId="{5AAB59E9-F3B8-2B4B-8F06-D8B702CD4889}" type="presOf" srcId="{F252895A-EB2F-FA49-AF37-1EFF7E0B18DC}" destId="{E9332DED-BD68-A541-9B6D-1CD1142983DA}" srcOrd="0" destOrd="0" presId="urn:microsoft.com/office/officeart/2005/8/layout/radial4"/>
    <dgm:cxn modelId="{BF1E991E-1392-BE45-BE1F-97385321B79D}" srcId="{AC4C4899-CEC2-4549-8141-5FCC1DB5C97C}" destId="{A3C92E29-8BE8-EE41-B146-21C18C9D7BC3}" srcOrd="2" destOrd="0" parTransId="{61542981-DFE9-BC4D-BC9C-C76C718D9B5D}" sibTransId="{B5A2D831-B12D-864E-B14A-1D8900AFED1C}"/>
    <dgm:cxn modelId="{01C900B6-D9FB-CD45-9719-3F99D1BF16E9}" type="presOf" srcId="{67E97208-91FF-CD42-A1B6-0C38E3D0902B}" destId="{ED6D43A2-E407-5443-9F52-31C6E2783CCF}" srcOrd="0" destOrd="0" presId="urn:microsoft.com/office/officeart/2005/8/layout/radial4"/>
    <dgm:cxn modelId="{44A5F00F-0CCD-294C-A1D7-4C574CF529EE}" srcId="{F252895A-EB2F-FA49-AF37-1EFF7E0B18DC}" destId="{AC4C4899-CEC2-4549-8141-5FCC1DB5C97C}" srcOrd="0" destOrd="0" parTransId="{C8F1D130-D58F-5246-BB76-8A426F642CF8}" sibTransId="{EDD80A50-E35F-2944-B7E6-8D4F83AC1B6C}"/>
    <dgm:cxn modelId="{34E85F92-8815-1541-98D3-A2C45063327A}" srcId="{AC4C4899-CEC2-4549-8141-5FCC1DB5C97C}" destId="{1328272F-A6D6-4948-8DC8-68F71CD9B7BD}" srcOrd="0" destOrd="0" parTransId="{8597D935-AE79-CB47-92BB-FCF302BE1867}" sibTransId="{E64B8D4D-FE98-224D-BDE6-77A2C4173FB1}"/>
    <dgm:cxn modelId="{E1C6FA74-51E5-394F-99EB-4AC4C75F2198}" type="presOf" srcId="{AC4C4899-CEC2-4549-8141-5FCC1DB5C97C}" destId="{A8D26F4D-87D9-D540-AEFB-5E2DCDDE8F1B}" srcOrd="0" destOrd="0" presId="urn:microsoft.com/office/officeart/2005/8/layout/radial4"/>
    <dgm:cxn modelId="{839C7F71-4881-784F-B5AF-FDFD6DE1F58A}" type="presOf" srcId="{BE374840-16D0-0249-B2DA-9E12CDC56534}" destId="{74792E40-183B-B741-8511-AAAAB58608D7}" srcOrd="0" destOrd="0" presId="urn:microsoft.com/office/officeart/2005/8/layout/radial4"/>
    <dgm:cxn modelId="{8755A880-3699-D14D-AFD5-30CABD0C7A82}" type="presOf" srcId="{A3C92E29-8BE8-EE41-B146-21C18C9D7BC3}" destId="{467A73D1-F420-884B-B56F-F657668043C7}" srcOrd="0" destOrd="0" presId="urn:microsoft.com/office/officeart/2005/8/layout/radial4"/>
    <dgm:cxn modelId="{43C72A62-BA85-8141-857B-8970422731AB}" srcId="{AC4C4899-CEC2-4549-8141-5FCC1DB5C97C}" destId="{BE374840-16D0-0249-B2DA-9E12CDC56534}" srcOrd="1" destOrd="0" parTransId="{67E97208-91FF-CD42-A1B6-0C38E3D0902B}" sibTransId="{5EC29001-9184-9741-B301-D284F25093F0}"/>
    <dgm:cxn modelId="{B5EAE0CA-CA9A-4A4B-B5C0-2AE3BC1E1409}" type="presOf" srcId="{8597D935-AE79-CB47-92BB-FCF302BE1867}" destId="{348E07E9-5E03-834C-9B04-9EFFDFEE25A1}" srcOrd="0" destOrd="0" presId="urn:microsoft.com/office/officeart/2005/8/layout/radial4"/>
    <dgm:cxn modelId="{13091532-E614-C94A-9D05-79DAACED2182}" type="presParOf" srcId="{E9332DED-BD68-A541-9B6D-1CD1142983DA}" destId="{A8D26F4D-87D9-D540-AEFB-5E2DCDDE8F1B}" srcOrd="0" destOrd="0" presId="urn:microsoft.com/office/officeart/2005/8/layout/radial4"/>
    <dgm:cxn modelId="{CA4A7F73-C498-BC49-BB52-232266E4410E}" type="presParOf" srcId="{E9332DED-BD68-A541-9B6D-1CD1142983DA}" destId="{348E07E9-5E03-834C-9B04-9EFFDFEE25A1}" srcOrd="1" destOrd="0" presId="urn:microsoft.com/office/officeart/2005/8/layout/radial4"/>
    <dgm:cxn modelId="{2106B407-B57E-3248-88D9-FD2F3D8BB566}" type="presParOf" srcId="{E9332DED-BD68-A541-9B6D-1CD1142983DA}" destId="{01FC85F8-6824-FA42-A611-E47BBFAD6D0C}" srcOrd="2" destOrd="0" presId="urn:microsoft.com/office/officeart/2005/8/layout/radial4"/>
    <dgm:cxn modelId="{F09A4EB4-C6CD-E84B-A45C-EA758BE9719B}" type="presParOf" srcId="{E9332DED-BD68-A541-9B6D-1CD1142983DA}" destId="{ED6D43A2-E407-5443-9F52-31C6E2783CCF}" srcOrd="3" destOrd="0" presId="urn:microsoft.com/office/officeart/2005/8/layout/radial4"/>
    <dgm:cxn modelId="{3D6671D3-9B6C-F24F-97CD-060C4E5AE98C}" type="presParOf" srcId="{E9332DED-BD68-A541-9B6D-1CD1142983DA}" destId="{74792E40-183B-B741-8511-AAAAB58608D7}" srcOrd="4" destOrd="0" presId="urn:microsoft.com/office/officeart/2005/8/layout/radial4"/>
    <dgm:cxn modelId="{E9E09A47-FC76-8042-AB4A-6D21CFAE1BA9}" type="presParOf" srcId="{E9332DED-BD68-A541-9B6D-1CD1142983DA}" destId="{D552F5AF-7550-834B-980D-C4B3B3B57C74}" srcOrd="5" destOrd="0" presId="urn:microsoft.com/office/officeart/2005/8/layout/radial4"/>
    <dgm:cxn modelId="{DEF1FE35-1B1E-DF47-A718-F820BA66F707}" type="presParOf" srcId="{E9332DED-BD68-A541-9B6D-1CD1142983DA}" destId="{467A73D1-F420-884B-B56F-F657668043C7}"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3DE8729-8006-E648-B6AB-CD64B21810A6}" type="doc">
      <dgm:prSet loTypeId="urn:microsoft.com/office/officeart/2005/8/layout/arrow4" loCatId="" qsTypeId="urn:microsoft.com/office/officeart/2005/8/quickstyle/simple4" qsCatId="simple" csTypeId="urn:microsoft.com/office/officeart/2005/8/colors/accent1_2" csCatId="accent1" phldr="1"/>
      <dgm:spPr/>
      <dgm:t>
        <a:bodyPr/>
        <a:lstStyle/>
        <a:p>
          <a:endParaRPr lang="es-ES"/>
        </a:p>
      </dgm:t>
    </dgm:pt>
    <dgm:pt modelId="{87F857F2-4B1B-084E-B2D1-09504465ABD6}">
      <dgm:prSet phldrT="[Texto]"/>
      <dgm:spPr/>
      <dgm:t>
        <a:bodyPr/>
        <a:lstStyle/>
        <a:p>
          <a:r>
            <a:rPr lang="es-ES" dirty="0" smtClean="0"/>
            <a:t>Costo estándar mayor que costo real</a:t>
          </a:r>
          <a:endParaRPr lang="es-ES" dirty="0"/>
        </a:p>
      </dgm:t>
    </dgm:pt>
    <dgm:pt modelId="{5DDA210E-F18C-9C4A-9D39-2563376F215A}" type="parTrans" cxnId="{FC12B6D4-A5E6-6C46-AE10-DE9B252BCA64}">
      <dgm:prSet/>
      <dgm:spPr/>
      <dgm:t>
        <a:bodyPr/>
        <a:lstStyle/>
        <a:p>
          <a:endParaRPr lang="es-ES"/>
        </a:p>
      </dgm:t>
    </dgm:pt>
    <dgm:pt modelId="{F12CCB57-1794-324D-A7C2-B3FEBF81482B}" type="sibTrans" cxnId="{FC12B6D4-A5E6-6C46-AE10-DE9B252BCA64}">
      <dgm:prSet/>
      <dgm:spPr/>
      <dgm:t>
        <a:bodyPr/>
        <a:lstStyle/>
        <a:p>
          <a:endParaRPr lang="es-ES"/>
        </a:p>
      </dgm:t>
    </dgm:pt>
    <dgm:pt modelId="{890B8435-8F37-904A-AA82-D527746F5360}">
      <dgm:prSet phldrT="[Texto]"/>
      <dgm:spPr/>
      <dgm:t>
        <a:bodyPr/>
        <a:lstStyle/>
        <a:p>
          <a:r>
            <a:rPr lang="es-ES" dirty="0" smtClean="0"/>
            <a:t>Costo estándar menor que costo real</a:t>
          </a:r>
          <a:endParaRPr lang="es-ES" dirty="0"/>
        </a:p>
      </dgm:t>
    </dgm:pt>
    <dgm:pt modelId="{150C01BD-B971-7E4D-B4F4-E19F64731B2F}" type="parTrans" cxnId="{A9E2C304-287B-494F-9181-66BE487751F5}">
      <dgm:prSet/>
      <dgm:spPr/>
      <dgm:t>
        <a:bodyPr/>
        <a:lstStyle/>
        <a:p>
          <a:endParaRPr lang="es-ES"/>
        </a:p>
      </dgm:t>
    </dgm:pt>
    <dgm:pt modelId="{00256F6B-735F-0246-BBBE-58B4A99F992A}" type="sibTrans" cxnId="{A9E2C304-287B-494F-9181-66BE487751F5}">
      <dgm:prSet/>
      <dgm:spPr/>
      <dgm:t>
        <a:bodyPr/>
        <a:lstStyle/>
        <a:p>
          <a:endParaRPr lang="es-ES"/>
        </a:p>
      </dgm:t>
    </dgm:pt>
    <dgm:pt modelId="{335D5D88-1F74-B246-B85E-EAA575960853}" type="pres">
      <dgm:prSet presAssocID="{43DE8729-8006-E648-B6AB-CD64B21810A6}" presName="compositeShape" presStyleCnt="0">
        <dgm:presLayoutVars>
          <dgm:chMax val="2"/>
          <dgm:dir/>
          <dgm:resizeHandles val="exact"/>
        </dgm:presLayoutVars>
      </dgm:prSet>
      <dgm:spPr/>
      <dgm:t>
        <a:bodyPr/>
        <a:lstStyle/>
        <a:p>
          <a:endParaRPr lang="es-MX"/>
        </a:p>
      </dgm:t>
    </dgm:pt>
    <dgm:pt modelId="{1FB8D76C-08D0-FF49-AB68-E80165698C2B}" type="pres">
      <dgm:prSet presAssocID="{87F857F2-4B1B-084E-B2D1-09504465ABD6}" presName="upArrow" presStyleLbl="node1" presStyleIdx="0" presStyleCnt="2"/>
      <dgm:spPr/>
    </dgm:pt>
    <dgm:pt modelId="{2ABFBE78-A8FB-8A43-AB41-5E7C703A2988}" type="pres">
      <dgm:prSet presAssocID="{87F857F2-4B1B-084E-B2D1-09504465ABD6}" presName="upArrowText" presStyleLbl="revTx" presStyleIdx="0" presStyleCnt="2">
        <dgm:presLayoutVars>
          <dgm:chMax val="0"/>
          <dgm:bulletEnabled val="1"/>
        </dgm:presLayoutVars>
      </dgm:prSet>
      <dgm:spPr/>
      <dgm:t>
        <a:bodyPr/>
        <a:lstStyle/>
        <a:p>
          <a:endParaRPr lang="es-ES"/>
        </a:p>
      </dgm:t>
    </dgm:pt>
    <dgm:pt modelId="{6C858F5E-5171-2048-99FF-CC1BF775BDBE}" type="pres">
      <dgm:prSet presAssocID="{890B8435-8F37-904A-AA82-D527746F5360}" presName="downArrow" presStyleLbl="node1" presStyleIdx="1" presStyleCnt="2"/>
      <dgm:spPr/>
    </dgm:pt>
    <dgm:pt modelId="{0652876D-A653-B944-964F-B57EA72ED102}" type="pres">
      <dgm:prSet presAssocID="{890B8435-8F37-904A-AA82-D527746F5360}" presName="downArrowText" presStyleLbl="revTx" presStyleIdx="1" presStyleCnt="2">
        <dgm:presLayoutVars>
          <dgm:chMax val="0"/>
          <dgm:bulletEnabled val="1"/>
        </dgm:presLayoutVars>
      </dgm:prSet>
      <dgm:spPr/>
      <dgm:t>
        <a:bodyPr/>
        <a:lstStyle/>
        <a:p>
          <a:endParaRPr lang="es-ES"/>
        </a:p>
      </dgm:t>
    </dgm:pt>
  </dgm:ptLst>
  <dgm:cxnLst>
    <dgm:cxn modelId="{FC12B6D4-A5E6-6C46-AE10-DE9B252BCA64}" srcId="{43DE8729-8006-E648-B6AB-CD64B21810A6}" destId="{87F857F2-4B1B-084E-B2D1-09504465ABD6}" srcOrd="0" destOrd="0" parTransId="{5DDA210E-F18C-9C4A-9D39-2563376F215A}" sibTransId="{F12CCB57-1794-324D-A7C2-B3FEBF81482B}"/>
    <dgm:cxn modelId="{A9E2C304-287B-494F-9181-66BE487751F5}" srcId="{43DE8729-8006-E648-B6AB-CD64B21810A6}" destId="{890B8435-8F37-904A-AA82-D527746F5360}" srcOrd="1" destOrd="0" parTransId="{150C01BD-B971-7E4D-B4F4-E19F64731B2F}" sibTransId="{00256F6B-735F-0246-BBBE-58B4A99F992A}"/>
    <dgm:cxn modelId="{DDF8E41C-830E-0A42-BABB-21E7015DFF05}" type="presOf" srcId="{87F857F2-4B1B-084E-B2D1-09504465ABD6}" destId="{2ABFBE78-A8FB-8A43-AB41-5E7C703A2988}" srcOrd="0" destOrd="0" presId="urn:microsoft.com/office/officeart/2005/8/layout/arrow4"/>
    <dgm:cxn modelId="{B50000E6-AA0C-7C4E-9538-5CA8D6389176}" type="presOf" srcId="{43DE8729-8006-E648-B6AB-CD64B21810A6}" destId="{335D5D88-1F74-B246-B85E-EAA575960853}" srcOrd="0" destOrd="0" presId="urn:microsoft.com/office/officeart/2005/8/layout/arrow4"/>
    <dgm:cxn modelId="{0A041C56-0898-5942-93E6-6B9AE405FD3D}" type="presOf" srcId="{890B8435-8F37-904A-AA82-D527746F5360}" destId="{0652876D-A653-B944-964F-B57EA72ED102}" srcOrd="0" destOrd="0" presId="urn:microsoft.com/office/officeart/2005/8/layout/arrow4"/>
    <dgm:cxn modelId="{7E13773D-CD94-734E-8B94-D0ED98103886}" type="presParOf" srcId="{335D5D88-1F74-B246-B85E-EAA575960853}" destId="{1FB8D76C-08D0-FF49-AB68-E80165698C2B}" srcOrd="0" destOrd="0" presId="urn:microsoft.com/office/officeart/2005/8/layout/arrow4"/>
    <dgm:cxn modelId="{5EDD1E06-EE69-6C49-8EA2-78E11A1A92E3}" type="presParOf" srcId="{335D5D88-1F74-B246-B85E-EAA575960853}" destId="{2ABFBE78-A8FB-8A43-AB41-5E7C703A2988}" srcOrd="1" destOrd="0" presId="urn:microsoft.com/office/officeart/2005/8/layout/arrow4"/>
    <dgm:cxn modelId="{F1A1E491-31AE-6549-9329-511660CE3E90}" type="presParOf" srcId="{335D5D88-1F74-B246-B85E-EAA575960853}" destId="{6C858F5E-5171-2048-99FF-CC1BF775BDBE}" srcOrd="2" destOrd="0" presId="urn:microsoft.com/office/officeart/2005/8/layout/arrow4"/>
    <dgm:cxn modelId="{92485AAC-8E12-F44C-B385-9EB21B6F4508}" type="presParOf" srcId="{335D5D88-1F74-B246-B85E-EAA575960853}" destId="{0652876D-A653-B944-964F-B57EA72ED102}"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6A887B-739D-A14E-A8B8-39A4B6EBC186}">
      <dsp:nvSpPr>
        <dsp:cNvPr id="0" name=""/>
        <dsp:cNvSpPr/>
      </dsp:nvSpPr>
      <dsp:spPr>
        <a:xfrm>
          <a:off x="2155507" y="2277603"/>
          <a:ext cx="1784985" cy="1784985"/>
        </a:xfrm>
        <a:prstGeom prst="ellipse">
          <a:avLst/>
        </a:prstGeom>
        <a:solidFill>
          <a:srgbClr val="9CBEBD"/>
        </a:solidFill>
        <a:ln>
          <a:solidFill>
            <a:srgbClr val="00800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solidFill>
                <a:srgbClr val="008000"/>
              </a:solidFill>
            </a:rPr>
            <a:t>Características de los sub productos</a:t>
          </a:r>
          <a:endParaRPr lang="es-ES" sz="1600" kern="1200" dirty="0">
            <a:solidFill>
              <a:srgbClr val="008000"/>
            </a:solidFill>
          </a:endParaRPr>
        </a:p>
      </dsp:txBody>
      <dsp:txXfrm>
        <a:off x="2416912" y="2539008"/>
        <a:ext cx="1262175" cy="1262175"/>
      </dsp:txXfrm>
    </dsp:sp>
    <dsp:sp modelId="{3F70E2B2-FA6B-524F-B07E-2510303AC198}">
      <dsp:nvSpPr>
        <dsp:cNvPr id="0" name=""/>
        <dsp:cNvSpPr/>
      </dsp:nvSpPr>
      <dsp:spPr>
        <a:xfrm rot="12900000">
          <a:off x="871449" y="1920360"/>
          <a:ext cx="1510013" cy="508720"/>
        </a:xfrm>
        <a:prstGeom prst="leftArrow">
          <a:avLst>
            <a:gd name="adj1" fmla="val 60000"/>
            <a:gd name="adj2" fmla="val 50000"/>
          </a:avLst>
        </a:prstGeom>
        <a:solidFill>
          <a:srgbClr val="A47B38"/>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4222C40-70EC-E14C-988F-C0749EEEA24D}">
      <dsp:nvSpPr>
        <dsp:cNvPr id="0" name=""/>
        <dsp:cNvSpPr/>
      </dsp:nvSpPr>
      <dsp:spPr>
        <a:xfrm>
          <a:off x="160123" y="1063372"/>
          <a:ext cx="1695735" cy="1356588"/>
        </a:xfrm>
        <a:prstGeom prst="roundRect">
          <a:avLst>
            <a:gd name="adj" fmla="val 10000"/>
          </a:avLst>
        </a:prstGeom>
        <a:solidFill>
          <a:srgbClr val="9CBEBD"/>
        </a:solidFill>
        <a:ln>
          <a:solidFill>
            <a:srgbClr val="00800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s-MX" sz="1400" b="1" kern="1200" dirty="0" smtClean="0">
              <a:solidFill>
                <a:srgbClr val="008000"/>
              </a:solidFill>
            </a:rPr>
            <a:t>Son el resultado incidental que ocurre en el proceso de manufactura de productos principales</a:t>
          </a:r>
        </a:p>
      </dsp:txBody>
      <dsp:txXfrm>
        <a:off x="199856" y="1103105"/>
        <a:ext cx="1616269" cy="1277122"/>
      </dsp:txXfrm>
    </dsp:sp>
    <dsp:sp modelId="{2ED112AF-19AC-AF4A-B917-9AD4106FEE93}">
      <dsp:nvSpPr>
        <dsp:cNvPr id="0" name=""/>
        <dsp:cNvSpPr/>
      </dsp:nvSpPr>
      <dsp:spPr>
        <a:xfrm rot="16200000">
          <a:off x="2292993" y="1180352"/>
          <a:ext cx="1510013" cy="508720"/>
        </a:xfrm>
        <a:prstGeom prst="leftArrow">
          <a:avLst>
            <a:gd name="adj1" fmla="val 60000"/>
            <a:gd name="adj2" fmla="val 50000"/>
          </a:avLst>
        </a:prstGeom>
        <a:solidFill>
          <a:schemeClr val="accent5">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6BBFADC-A683-B14F-90E6-1A371CDDC7AB}">
      <dsp:nvSpPr>
        <dsp:cNvPr id="0" name=""/>
        <dsp:cNvSpPr/>
      </dsp:nvSpPr>
      <dsp:spPr>
        <a:xfrm>
          <a:off x="2200132" y="1411"/>
          <a:ext cx="1695735" cy="1356588"/>
        </a:xfrm>
        <a:prstGeom prst="roundRect">
          <a:avLst>
            <a:gd name="adj" fmla="val 10000"/>
          </a:avLst>
        </a:prstGeom>
        <a:solidFill>
          <a:srgbClr val="9CBEBD"/>
        </a:solidFill>
        <a:ln>
          <a:solidFill>
            <a:srgbClr val="00800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s-MX" sz="1400" b="1" kern="1200" dirty="0" smtClean="0">
              <a:solidFill>
                <a:srgbClr val="008000"/>
              </a:solidFill>
            </a:rPr>
            <a:t>Su valor de venta es de menor importancia en comparación con el de los productos principales</a:t>
          </a:r>
          <a:endParaRPr lang="es-MX" sz="1400" b="1" kern="1200" dirty="0">
            <a:solidFill>
              <a:srgbClr val="008000"/>
            </a:solidFill>
          </a:endParaRPr>
        </a:p>
      </dsp:txBody>
      <dsp:txXfrm>
        <a:off x="2239865" y="41144"/>
        <a:ext cx="1616269" cy="1277122"/>
      </dsp:txXfrm>
    </dsp:sp>
    <dsp:sp modelId="{501AB3B8-FCA5-9645-905C-AC27117EAA0B}">
      <dsp:nvSpPr>
        <dsp:cNvPr id="0" name=""/>
        <dsp:cNvSpPr/>
      </dsp:nvSpPr>
      <dsp:spPr>
        <a:xfrm rot="19500000">
          <a:off x="3714536" y="1920360"/>
          <a:ext cx="1510013" cy="508720"/>
        </a:xfrm>
        <a:prstGeom prst="leftArrow">
          <a:avLst>
            <a:gd name="adj1" fmla="val 60000"/>
            <a:gd name="adj2" fmla="val 50000"/>
          </a:avLst>
        </a:prstGeom>
        <a:solidFill>
          <a:srgbClr val="A47B38"/>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531F9A7-61C1-D44B-9DB7-E49B8720B649}">
      <dsp:nvSpPr>
        <dsp:cNvPr id="0" name=""/>
        <dsp:cNvSpPr/>
      </dsp:nvSpPr>
      <dsp:spPr>
        <a:xfrm>
          <a:off x="4240140" y="1063372"/>
          <a:ext cx="1695735" cy="1356588"/>
        </a:xfrm>
        <a:prstGeom prst="roundRect">
          <a:avLst>
            <a:gd name="adj" fmla="val 10000"/>
          </a:avLst>
        </a:prstGeom>
        <a:solidFill>
          <a:srgbClr val="9CBEBD"/>
        </a:solidFill>
        <a:ln>
          <a:solidFill>
            <a:srgbClr val="00800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s-MX" sz="1400" b="1" kern="1200" dirty="0" smtClean="0">
              <a:solidFill>
                <a:srgbClr val="008000"/>
              </a:solidFill>
            </a:rPr>
            <a:t>La participación que tienen en la producción total es reducida</a:t>
          </a:r>
          <a:endParaRPr lang="es-MX" sz="1400" b="1" kern="1200" dirty="0">
            <a:solidFill>
              <a:srgbClr val="008000"/>
            </a:solidFill>
          </a:endParaRPr>
        </a:p>
      </dsp:txBody>
      <dsp:txXfrm>
        <a:off x="4279873" y="1103105"/>
        <a:ext cx="1616269" cy="12771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B8999C-2284-0A4E-AE9A-A6A75C952398}">
      <dsp:nvSpPr>
        <dsp:cNvPr id="0" name=""/>
        <dsp:cNvSpPr/>
      </dsp:nvSpPr>
      <dsp:spPr>
        <a:xfrm>
          <a:off x="373597" y="335"/>
          <a:ext cx="3621777" cy="2173066"/>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b="1" kern="1200" dirty="0" smtClean="0">
              <a:solidFill>
                <a:schemeClr val="tx2">
                  <a:lumMod val="75000"/>
                </a:schemeClr>
              </a:solidFill>
            </a:rPr>
            <a:t>1 Los productos son sometidos a un proceso posterior para su transformación: se aumenta a los costos conjuntos</a:t>
          </a:r>
          <a:endParaRPr lang="es-MX" sz="2300" kern="1200" dirty="0">
            <a:solidFill>
              <a:schemeClr val="tx2">
                <a:lumMod val="75000"/>
              </a:schemeClr>
            </a:solidFill>
          </a:endParaRPr>
        </a:p>
      </dsp:txBody>
      <dsp:txXfrm>
        <a:off x="373597" y="335"/>
        <a:ext cx="3621777" cy="2173066"/>
      </dsp:txXfrm>
    </dsp:sp>
    <dsp:sp modelId="{B0C114F8-4D59-954F-A983-E3BCE7C3CB73}">
      <dsp:nvSpPr>
        <dsp:cNvPr id="0" name=""/>
        <dsp:cNvSpPr/>
      </dsp:nvSpPr>
      <dsp:spPr>
        <a:xfrm>
          <a:off x="4357552" y="335"/>
          <a:ext cx="3621777" cy="2173066"/>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b="1" kern="1200" dirty="0" smtClean="0">
              <a:solidFill>
                <a:schemeClr val="tx2">
                  <a:lumMod val="75000"/>
                </a:schemeClr>
              </a:solidFill>
            </a:rPr>
            <a:t>2 Los productos son sometidos a un proceso posterior para su eliminación, es el llamado costo ecológico: se aumenta al costo conjunto</a:t>
          </a:r>
          <a:endParaRPr lang="es-MX" sz="2300" kern="1200" dirty="0">
            <a:solidFill>
              <a:schemeClr val="tx2">
                <a:lumMod val="75000"/>
              </a:schemeClr>
            </a:solidFill>
          </a:endParaRPr>
        </a:p>
      </dsp:txBody>
      <dsp:txXfrm>
        <a:off x="4357552" y="335"/>
        <a:ext cx="3621777" cy="2173066"/>
      </dsp:txXfrm>
    </dsp:sp>
    <dsp:sp modelId="{E242E60D-C6BB-3F48-A78E-FB5194A11636}">
      <dsp:nvSpPr>
        <dsp:cNvPr id="0" name=""/>
        <dsp:cNvSpPr/>
      </dsp:nvSpPr>
      <dsp:spPr>
        <a:xfrm>
          <a:off x="373597" y="2535579"/>
          <a:ext cx="3621777" cy="2173066"/>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b="1" kern="1200" dirty="0" smtClean="0">
              <a:solidFill>
                <a:schemeClr val="tx2">
                  <a:lumMod val="75000"/>
                </a:schemeClr>
              </a:solidFill>
            </a:rPr>
            <a:t>3 La venta se trata como otros ingresos</a:t>
          </a:r>
          <a:endParaRPr lang="es-MX" sz="2300" kern="1200" dirty="0">
            <a:solidFill>
              <a:schemeClr val="tx2">
                <a:lumMod val="75000"/>
              </a:schemeClr>
            </a:solidFill>
          </a:endParaRPr>
        </a:p>
      </dsp:txBody>
      <dsp:txXfrm>
        <a:off x="373597" y="2535579"/>
        <a:ext cx="3621777" cy="2173066"/>
      </dsp:txXfrm>
    </dsp:sp>
    <dsp:sp modelId="{AEF4CA87-FB88-7A40-A26F-81D7E93A400A}">
      <dsp:nvSpPr>
        <dsp:cNvPr id="0" name=""/>
        <dsp:cNvSpPr/>
      </dsp:nvSpPr>
      <dsp:spPr>
        <a:xfrm>
          <a:off x="4357552" y="2535579"/>
          <a:ext cx="3621777" cy="2173066"/>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b="1" kern="1200" dirty="0" smtClean="0">
              <a:solidFill>
                <a:schemeClr val="tx2">
                  <a:lumMod val="75000"/>
                </a:schemeClr>
              </a:solidFill>
            </a:rPr>
            <a:t>4 La venta se trata como reducción de los costos conjuntos</a:t>
          </a:r>
          <a:endParaRPr lang="es-MX" sz="2300" kern="1200" dirty="0">
            <a:solidFill>
              <a:schemeClr val="tx2">
                <a:lumMod val="75000"/>
              </a:schemeClr>
            </a:solidFill>
          </a:endParaRPr>
        </a:p>
      </dsp:txBody>
      <dsp:txXfrm>
        <a:off x="4357552" y="2535579"/>
        <a:ext cx="3621777" cy="21730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11787A-4190-7748-A0AD-8D22C3B7F59D}">
      <dsp:nvSpPr>
        <dsp:cNvPr id="0" name=""/>
        <dsp:cNvSpPr/>
      </dsp:nvSpPr>
      <dsp:spPr>
        <a:xfrm>
          <a:off x="29339" y="413045"/>
          <a:ext cx="2994994" cy="170583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smtClean="0">
              <a:solidFill>
                <a:srgbClr val="675E47"/>
              </a:solidFill>
              <a:latin typeface="Comic Sans MS" pitchFamily="66" charset="0"/>
            </a:rPr>
            <a:t>Incrementar el valor agregado en beneficio del cliente</a:t>
          </a:r>
          <a:endParaRPr lang="es-ES" sz="1800" kern="1200" dirty="0"/>
        </a:p>
      </dsp:txBody>
      <dsp:txXfrm>
        <a:off x="467946" y="662858"/>
        <a:ext cx="2117780" cy="1206204"/>
      </dsp:txXfrm>
    </dsp:sp>
    <dsp:sp modelId="{C43642B5-EE1A-D34A-B8D0-A2897A859063}">
      <dsp:nvSpPr>
        <dsp:cNvPr id="0" name=""/>
        <dsp:cNvSpPr/>
      </dsp:nvSpPr>
      <dsp:spPr>
        <a:xfrm>
          <a:off x="1032146" y="2257389"/>
          <a:ext cx="989381" cy="989381"/>
        </a:xfrm>
        <a:prstGeom prst="mathPlus">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a:off x="1163288" y="2635728"/>
        <a:ext cx="727097" cy="232703"/>
      </dsp:txXfrm>
    </dsp:sp>
    <dsp:sp modelId="{A2A8FB9F-E6B5-EE4B-8772-A697218EEC6B}">
      <dsp:nvSpPr>
        <dsp:cNvPr id="0" name=""/>
        <dsp:cNvSpPr/>
      </dsp:nvSpPr>
      <dsp:spPr>
        <a:xfrm>
          <a:off x="1952" y="3385284"/>
          <a:ext cx="3049768" cy="170583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b="1" kern="1200" dirty="0" smtClean="0">
              <a:solidFill>
                <a:srgbClr val="675E47"/>
              </a:solidFill>
              <a:latin typeface="Comic Sans MS" pitchFamily="66" charset="0"/>
            </a:rPr>
            <a:t>Incrementar las utilidades de la empresa a través del valor agregado que se le proporciona al cliente</a:t>
          </a:r>
          <a:endParaRPr lang="es-MX" sz="1500" b="1" kern="1200" dirty="0">
            <a:solidFill>
              <a:srgbClr val="675E47"/>
            </a:solidFill>
            <a:latin typeface="Comic Sans MS" pitchFamily="66" charset="0"/>
          </a:endParaRPr>
        </a:p>
      </dsp:txBody>
      <dsp:txXfrm>
        <a:off x="448580" y="3635097"/>
        <a:ext cx="2156512" cy="1206204"/>
      </dsp:txXfrm>
    </dsp:sp>
    <dsp:sp modelId="{778EBEEE-8814-644C-9FB0-AEE8EF660C72}">
      <dsp:nvSpPr>
        <dsp:cNvPr id="0" name=""/>
        <dsp:cNvSpPr/>
      </dsp:nvSpPr>
      <dsp:spPr>
        <a:xfrm>
          <a:off x="3307595" y="2434795"/>
          <a:ext cx="542453" cy="634568"/>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a:off x="3307595" y="2561709"/>
        <a:ext cx="379717" cy="380740"/>
      </dsp:txXfrm>
    </dsp:sp>
    <dsp:sp modelId="{E707C090-82FA-284A-941C-473099FC6B74}">
      <dsp:nvSpPr>
        <dsp:cNvPr id="0" name=""/>
        <dsp:cNvSpPr/>
      </dsp:nvSpPr>
      <dsp:spPr>
        <a:xfrm>
          <a:off x="4075219" y="1046249"/>
          <a:ext cx="3411660" cy="341166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es-ES" sz="2900" b="1" kern="1200" dirty="0" smtClean="0">
              <a:solidFill>
                <a:srgbClr val="4D4635"/>
              </a:solidFill>
            </a:rPr>
            <a:t>Administración con base en actividades</a:t>
          </a:r>
          <a:endParaRPr lang="es-ES" sz="2900" b="1" kern="1200" dirty="0">
            <a:solidFill>
              <a:srgbClr val="4D4635"/>
            </a:solidFill>
          </a:endParaRPr>
        </a:p>
      </dsp:txBody>
      <dsp:txXfrm>
        <a:off x="4574845" y="1545875"/>
        <a:ext cx="2412408" cy="24124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6AB2A6-0F3E-D14D-9E9E-0D02B8CF263E}" type="datetimeFigureOut">
              <a:rPr lang="es-ES" smtClean="0"/>
              <a:t>12/10/2016</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792B4A-E3F6-F642-BBAF-E8E6961C81CC}" type="slidenum">
              <a:rPr lang="es-ES" smtClean="0"/>
              <a:t>‹Nº›</a:t>
            </a:fld>
            <a:endParaRPr lang="es-ES"/>
          </a:p>
        </p:txBody>
      </p:sp>
    </p:spTree>
    <p:extLst>
      <p:ext uri="{BB962C8B-B14F-4D97-AF65-F5344CB8AC3E}">
        <p14:creationId xmlns:p14="http://schemas.microsoft.com/office/powerpoint/2010/main" val="42497023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7587"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861773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742BC23-0A09-644B-904D-D443D62FDF08}" type="slidenum">
              <a:rPr lang="es-ES" smtClean="0"/>
              <a:t>33</a:t>
            </a:fld>
            <a:endParaRPr lang="es-ES"/>
          </a:p>
        </p:txBody>
      </p:sp>
    </p:spTree>
    <p:extLst>
      <p:ext uri="{BB962C8B-B14F-4D97-AF65-F5344CB8AC3E}">
        <p14:creationId xmlns:p14="http://schemas.microsoft.com/office/powerpoint/2010/main" val="2851002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742BC23-0A09-644B-904D-D443D62FDF08}" type="slidenum">
              <a:rPr lang="es-ES" smtClean="0"/>
              <a:t>34</a:t>
            </a:fld>
            <a:endParaRPr lang="es-ES"/>
          </a:p>
        </p:txBody>
      </p:sp>
    </p:spTree>
    <p:extLst>
      <p:ext uri="{BB962C8B-B14F-4D97-AF65-F5344CB8AC3E}">
        <p14:creationId xmlns:p14="http://schemas.microsoft.com/office/powerpoint/2010/main" val="2851002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393061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3406723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756374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1">
                <a:solidFill>
                  <a:schemeClr val="accent1"/>
                </a:solidFill>
              </a:defRPr>
            </a:lvl1pPr>
          </a:lstStyle>
          <a:p>
            <a:r>
              <a:rPr lang="es-ES" dirty="0" smtClean="0"/>
              <a:t>Haga clic para modificar el estilo de título del patrón</a:t>
            </a:r>
            <a:endParaRPr lang="es-MX" dirty="0"/>
          </a:p>
        </p:txBody>
      </p:sp>
    </p:spTree>
    <p:extLst>
      <p:ext uri="{BB962C8B-B14F-4D97-AF65-F5344CB8AC3E}">
        <p14:creationId xmlns:p14="http://schemas.microsoft.com/office/powerpoint/2010/main" val="18199765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0C434A9C-0D2B-4C0F-BBCA-41F9463B0183}" type="datetimeFigureOut">
              <a:rPr lang="es-MX" smtClean="0"/>
              <a:t>12/10/2016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AB3A4C38-2F82-46F8-A7A0-D1662EBAABC4}" type="slidenum">
              <a:rPr lang="es-MX" smtClean="0"/>
              <a:t>‹Nº›</a:t>
            </a:fld>
            <a:endParaRPr lang="es-MX"/>
          </a:p>
        </p:txBody>
      </p:sp>
    </p:spTree>
    <p:extLst>
      <p:ext uri="{BB962C8B-B14F-4D97-AF65-F5344CB8AC3E}">
        <p14:creationId xmlns:p14="http://schemas.microsoft.com/office/powerpoint/2010/main" val="2653149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4267796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2869229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2866340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7692221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DFFA7FA-DAF7-427E-A1C3-E901AD150294}" type="datetimeFigureOut">
              <a:rPr lang="es-MX" smtClean="0"/>
              <a:t>12/10/2016</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3699232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DFFA7FA-DAF7-427E-A1C3-E901AD150294}" type="datetimeFigureOut">
              <a:rPr lang="es-MX" smtClean="0"/>
              <a:t>12/10/2016</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850817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559172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DFFA7FA-DAF7-427E-A1C3-E901AD150294}" type="datetimeFigureOut">
              <a:rPr lang="es-MX" smtClean="0"/>
              <a:t>12/10/2016</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4444495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7387926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7066087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1251513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957518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197669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4140912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887581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667730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515192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3617706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512809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FFA7FA-DAF7-427E-A1C3-E901AD150294}" type="datetimeFigureOut">
              <a:rPr lang="es-MX" smtClean="0"/>
              <a:t>12/10/2016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5C8FC9-B111-44DB-A74A-92AE450FC162}" type="slidenum">
              <a:rPr lang="es-MX" smtClean="0"/>
              <a:t>‹Nº›</a:t>
            </a:fld>
            <a:endParaRPr lang="es-MX"/>
          </a:p>
        </p:txBody>
      </p:sp>
    </p:spTree>
    <p:extLst>
      <p:ext uri="{BB962C8B-B14F-4D97-AF65-F5344CB8AC3E}">
        <p14:creationId xmlns:p14="http://schemas.microsoft.com/office/powerpoint/2010/main" val="8790433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60" r:id="rId13"/>
  </p:sldLayoutIdLst>
  <p:txStyles>
    <p:titleStyle>
      <a:lvl1pPr algn="ctr" defTabSz="914400" rtl="0" eaLnBrk="1" latinLnBrk="0" hangingPunct="1">
        <a:spcBef>
          <a:spcPct val="0"/>
        </a:spcBef>
        <a:buNone/>
        <a:defRPr sz="3000" b="1" kern="1200">
          <a:solidFill>
            <a:srgbClr val="00800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accent4">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accent4">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4">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4">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FFA7FA-DAF7-427E-A1C3-E901AD150294}" type="datetimeFigureOut">
              <a:rPr lang="es-MX" smtClean="0"/>
              <a:t>12/10/2016</a:t>
            </a:fld>
            <a:endParaRPr lang="es-MX"/>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5C8FC9-B111-44DB-A74A-92AE450FC162}" type="slidenum">
              <a:rPr lang="es-MX" smtClean="0"/>
              <a:t>‹Nº›</a:t>
            </a:fld>
            <a:endParaRPr lang="es-MX"/>
          </a:p>
        </p:txBody>
      </p:sp>
    </p:spTree>
    <p:extLst>
      <p:ext uri="{BB962C8B-B14F-4D97-AF65-F5344CB8AC3E}">
        <p14:creationId xmlns:p14="http://schemas.microsoft.com/office/powerpoint/2010/main" val="1207693028"/>
      </p:ext>
    </p:extLst>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package" Target="../embeddings/Documento_de_Microsoft_Word1.docx"/><Relationship Id="rId2" Type="http://schemas.openxmlformats.org/officeDocument/2006/relationships/slideLayout" Target="../slideLayouts/slideLayout18.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12.xml.rels><?xml version="1.0" encoding="UTF-8" standalone="yes"?>
<Relationships xmlns="http://schemas.openxmlformats.org/package/2006/relationships"><Relationship Id="rId3" Type="http://schemas.openxmlformats.org/officeDocument/2006/relationships/package" Target="../embeddings/Documento_de_Microsoft_Word2.docx"/><Relationship Id="rId2" Type="http://schemas.openxmlformats.org/officeDocument/2006/relationships/slideLayout" Target="../slideLayouts/slideLayout18.xml"/><Relationship Id="rId1" Type="http://schemas.openxmlformats.org/officeDocument/2006/relationships/vmlDrawing" Target="../drawings/vmlDrawing2.vml"/><Relationship Id="rId4" Type="http://schemas.openxmlformats.org/officeDocument/2006/relationships/image" Target="../media/image10.emf"/></Relationships>
</file>

<file path=ppt/slides/_rels/slide13.xml.rels><?xml version="1.0" encoding="UTF-8" standalone="yes"?>
<Relationships xmlns="http://schemas.openxmlformats.org/package/2006/relationships"><Relationship Id="rId3" Type="http://schemas.openxmlformats.org/officeDocument/2006/relationships/package" Target="../embeddings/Documento_de_Microsoft_Word3.docx"/><Relationship Id="rId2" Type="http://schemas.openxmlformats.org/officeDocument/2006/relationships/slideLayout" Target="../slideLayouts/slideLayout18.xml"/><Relationship Id="rId1" Type="http://schemas.openxmlformats.org/officeDocument/2006/relationships/vmlDrawing" Target="../drawings/vmlDrawing3.vml"/><Relationship Id="rId4" Type="http://schemas.openxmlformats.org/officeDocument/2006/relationships/image" Target="../media/image11.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package" Target="../embeddings/Documento_de_Microsoft_Word4.docx"/><Relationship Id="rId2" Type="http://schemas.openxmlformats.org/officeDocument/2006/relationships/slideLayout" Target="../slideLayouts/slideLayout18.xml"/><Relationship Id="rId1" Type="http://schemas.openxmlformats.org/officeDocument/2006/relationships/vmlDrawing" Target="../drawings/vmlDrawing4.vml"/><Relationship Id="rId4" Type="http://schemas.openxmlformats.org/officeDocument/2006/relationships/image" Target="../media/image12.emf"/></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3" Type="http://schemas.openxmlformats.org/officeDocument/2006/relationships/package" Target="../embeddings/Documento_de_Microsoft_Word5.docx"/><Relationship Id="rId2" Type="http://schemas.openxmlformats.org/officeDocument/2006/relationships/slideLayout" Target="../slideLayouts/slideLayout18.xml"/><Relationship Id="rId1" Type="http://schemas.openxmlformats.org/officeDocument/2006/relationships/vmlDrawing" Target="../drawings/vmlDrawing5.vml"/><Relationship Id="rId4" Type="http://schemas.openxmlformats.org/officeDocument/2006/relationships/image" Target="../media/image16.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0.xml"/><Relationship Id="rId1" Type="http://schemas.openxmlformats.org/officeDocument/2006/relationships/vmlDrawing" Target="../drawings/vmlDrawing6.vml"/><Relationship Id="rId5" Type="http://schemas.openxmlformats.org/officeDocument/2006/relationships/image" Target="../media/image17.wmf"/><Relationship Id="rId4" Type="http://schemas.openxmlformats.org/officeDocument/2006/relationships/oleObject" Target="../embeddings/Documento_de_Microsoft_Word_97-20031.doc"/></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20.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slideLayout" Target="../slideLayouts/slideLayout20.xml"/><Relationship Id="rId4" Type="http://schemas.openxmlformats.org/officeDocument/2006/relationships/image" Target="../media/image25.wmf"/></Relationships>
</file>

<file path=ppt/slides/_rels/slide3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0.xml"/><Relationship Id="rId1" Type="http://schemas.openxmlformats.org/officeDocument/2006/relationships/themeOverride" Target="../theme/themeOverride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0.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4.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2519363" y="4868863"/>
            <a:ext cx="6624637" cy="504825"/>
          </a:xfrm>
        </p:spPr>
        <p:txBody>
          <a:bodyPr>
            <a:normAutofit fontScale="90000"/>
          </a:bodyPr>
          <a:lstStyle/>
          <a:p>
            <a:pPr algn="l"/>
            <a:r>
              <a:rPr lang="es-MX" sz="2400" b="1" dirty="0" smtClean="0">
                <a:solidFill>
                  <a:schemeClr val="accent5">
                    <a:lumMod val="50000"/>
                  </a:schemeClr>
                </a:solidFill>
                <a:latin typeface="Arial" panose="020B0604020202020204" pitchFamily="34" charset="0"/>
                <a:cs typeface="Arial" panose="020B0604020202020204" pitchFamily="34" charset="0"/>
              </a:rPr>
              <a:t/>
            </a:r>
            <a:br>
              <a:rPr lang="es-MX" sz="24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Autora: </a:t>
            </a:r>
            <a:r>
              <a:rPr lang="es-MX" sz="2200" b="1" dirty="0" smtClean="0">
                <a:solidFill>
                  <a:schemeClr val="accent5">
                    <a:lumMod val="50000"/>
                  </a:schemeClr>
                </a:solidFill>
              </a:rPr>
              <a:t>María del Rosario Demuner Flores</a:t>
            </a:r>
            <a:br>
              <a:rPr lang="es-MX" sz="2200" b="1" dirty="0" smtClean="0">
                <a:solidFill>
                  <a:schemeClr val="accent5">
                    <a:lumMod val="50000"/>
                  </a:schemeClr>
                </a:solidFill>
              </a:rPr>
            </a:br>
            <a:endParaRPr lang="es-MX" sz="2200" b="1" dirty="0">
              <a:solidFill>
                <a:schemeClr val="accent5">
                  <a:lumMod val="50000"/>
                </a:schemeClr>
              </a:solidFill>
              <a:latin typeface="Arial" panose="020B0604020202020204" pitchFamily="34" charset="0"/>
              <a:cs typeface="Arial" panose="020B0604020202020204" pitchFamily="34" charset="0"/>
            </a:endParaRPr>
          </a:p>
        </p:txBody>
      </p:sp>
      <p:sp>
        <p:nvSpPr>
          <p:cNvPr id="3" name="Subtítulo 2"/>
          <p:cNvSpPr>
            <a:spLocks noGrp="1"/>
          </p:cNvSpPr>
          <p:nvPr>
            <p:ph type="subTitle" idx="4294967295"/>
          </p:nvPr>
        </p:nvSpPr>
        <p:spPr>
          <a:xfrm>
            <a:off x="4978400" y="5876925"/>
            <a:ext cx="4165600" cy="481013"/>
          </a:xfrm>
        </p:spPr>
        <p:txBody>
          <a:bodyPr>
            <a:noAutofit/>
          </a:bodyPr>
          <a:lstStyle/>
          <a:p>
            <a:pPr marL="0" indent="0" algn="r">
              <a:buNone/>
            </a:pPr>
            <a:r>
              <a:rPr lang="es-MX" b="1" dirty="0" smtClean="0">
                <a:solidFill>
                  <a:schemeClr val="accent5">
                    <a:lumMod val="50000"/>
                  </a:schemeClr>
                </a:solidFill>
              </a:rPr>
              <a:t>Octubre 2016</a:t>
            </a:r>
            <a:endParaRPr lang="es-MX" b="1" dirty="0">
              <a:solidFill>
                <a:schemeClr val="accent5">
                  <a:lumMod val="50000"/>
                </a:schemeClr>
              </a:solidFill>
            </a:endParaRPr>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909689"/>
          </a:xfrm>
          <a:prstGeom prst="rect">
            <a:avLst/>
          </a:prstGeom>
          <a:noFill/>
          <a:ln>
            <a:noFill/>
          </a:ln>
        </p:spPr>
      </p:pic>
      <p:sp>
        <p:nvSpPr>
          <p:cNvPr id="5" name="CuadroTexto 4"/>
          <p:cNvSpPr txBox="1"/>
          <p:nvPr/>
        </p:nvSpPr>
        <p:spPr>
          <a:xfrm>
            <a:off x="683568" y="2276872"/>
            <a:ext cx="7634337" cy="2769989"/>
          </a:xfrm>
          <a:prstGeom prst="rect">
            <a:avLst/>
          </a:prstGeom>
          <a:noFill/>
        </p:spPr>
        <p:txBody>
          <a:bodyPr wrap="square" rtlCol="0">
            <a:spAutoFit/>
          </a:bodyPr>
          <a:lstStyle/>
          <a:p>
            <a:pPr algn="ctr"/>
            <a:r>
              <a:rPr lang="es-MX" sz="2800" b="1" dirty="0" smtClean="0">
                <a:solidFill>
                  <a:schemeClr val="accent5">
                    <a:lumMod val="50000"/>
                  </a:schemeClr>
                </a:solidFill>
                <a:latin typeface="Arial" panose="020B0604020202020204" pitchFamily="34" charset="0"/>
                <a:cs typeface="Arial" panose="020B0604020202020204" pitchFamily="34" charset="0"/>
              </a:rPr>
              <a:t>Licenciatura en Contaduría</a:t>
            </a:r>
          </a:p>
          <a:p>
            <a:pPr algn="ctr"/>
            <a:endParaRPr lang="es-MX" sz="2800" b="1" dirty="0" smtClean="0">
              <a:solidFill>
                <a:schemeClr val="accent5">
                  <a:lumMod val="50000"/>
                </a:schemeClr>
              </a:solidFill>
              <a:latin typeface="Arial" panose="020B0604020202020204" pitchFamily="34" charset="0"/>
              <a:cs typeface="Arial" panose="020B0604020202020204" pitchFamily="34" charset="0"/>
            </a:endParaRPr>
          </a:p>
          <a:p>
            <a:pPr algn="ctr"/>
            <a:r>
              <a:rPr lang="es-MX" sz="2000" b="1" dirty="0" smtClean="0">
                <a:solidFill>
                  <a:schemeClr val="accent5">
                    <a:lumMod val="50000"/>
                  </a:schemeClr>
                </a:solidFill>
                <a:latin typeface="Arial" panose="020B0604020202020204" pitchFamily="34" charset="0"/>
                <a:cs typeface="Arial" panose="020B0604020202020204" pitchFamily="34" charset="0"/>
              </a:rPr>
              <a:t>Proyectables: Simulación de costos y presupuestos</a:t>
            </a:r>
          </a:p>
          <a:p>
            <a:pPr algn="ctr"/>
            <a:r>
              <a:rPr lang="es-MX" sz="2000" b="1" dirty="0" smtClean="0">
                <a:solidFill>
                  <a:schemeClr val="accent5">
                    <a:lumMod val="50000"/>
                  </a:schemeClr>
                </a:solidFill>
                <a:latin typeface="Arial" panose="020B0604020202020204" pitchFamily="34" charset="0"/>
                <a:cs typeface="Arial" panose="020B0604020202020204" pitchFamily="34" charset="0"/>
              </a:rPr>
              <a:t>PARTE </a:t>
            </a:r>
            <a:r>
              <a:rPr lang="es-MX" sz="2000" b="1" dirty="0" smtClean="0">
                <a:solidFill>
                  <a:schemeClr val="accent5">
                    <a:lumMod val="50000"/>
                  </a:schemeClr>
                </a:solidFill>
                <a:latin typeface="Arial" panose="020B0604020202020204" pitchFamily="34" charset="0"/>
                <a:cs typeface="Arial" panose="020B0604020202020204" pitchFamily="34" charset="0"/>
              </a:rPr>
              <a:t>1: SIMULACIÓN DE COSTOS</a:t>
            </a:r>
          </a:p>
          <a:p>
            <a:pPr algn="ctr"/>
            <a:endParaRPr lang="es-MX" sz="2000" b="1" dirty="0" smtClean="0">
              <a:solidFill>
                <a:schemeClr val="accent5">
                  <a:lumMod val="50000"/>
                </a:schemeClr>
              </a:solidFill>
              <a:latin typeface="Arial" panose="020B0604020202020204" pitchFamily="34" charset="0"/>
              <a:cs typeface="Arial" panose="020B0604020202020204" pitchFamily="34" charset="0"/>
            </a:endParaRPr>
          </a:p>
          <a:p>
            <a:pPr algn="ctr"/>
            <a:r>
              <a:rPr lang="es-MX" sz="2000" b="1" dirty="0" smtClean="0">
                <a:solidFill>
                  <a:schemeClr val="accent5">
                    <a:lumMod val="50000"/>
                  </a:schemeClr>
                </a:solidFill>
                <a:latin typeface="Arial" panose="020B0604020202020204" pitchFamily="34" charset="0"/>
                <a:cs typeface="Arial" panose="020B0604020202020204" pitchFamily="34" charset="0"/>
              </a:rPr>
              <a:t>Unidad de aprendizaje: </a:t>
            </a:r>
            <a:br>
              <a:rPr lang="es-MX" sz="2000" b="1" dirty="0" smtClean="0">
                <a:solidFill>
                  <a:schemeClr val="accent5">
                    <a:lumMod val="50000"/>
                  </a:schemeClr>
                </a:solidFill>
                <a:latin typeface="Arial" panose="020B0604020202020204" pitchFamily="34" charset="0"/>
                <a:cs typeface="Arial" panose="020B0604020202020204" pitchFamily="34" charset="0"/>
              </a:rPr>
            </a:br>
            <a:r>
              <a:rPr lang="es-MX" sz="2000" b="1" dirty="0" smtClean="0">
                <a:solidFill>
                  <a:schemeClr val="accent5">
                    <a:lumMod val="50000"/>
                  </a:schemeClr>
                </a:solidFill>
                <a:latin typeface="Arial" panose="020B0604020202020204" pitchFamily="34" charset="0"/>
                <a:cs typeface="Arial" panose="020B0604020202020204" pitchFamily="34" charset="0"/>
              </a:rPr>
              <a:t>Simulación </a:t>
            </a:r>
            <a:r>
              <a:rPr lang="es-MX" sz="2000" b="1" dirty="0">
                <a:solidFill>
                  <a:schemeClr val="accent5">
                    <a:lumMod val="50000"/>
                  </a:schemeClr>
                </a:solidFill>
                <a:latin typeface="Arial" panose="020B0604020202020204" pitchFamily="34" charset="0"/>
                <a:cs typeface="Arial" panose="020B0604020202020204" pitchFamily="34" charset="0"/>
              </a:rPr>
              <a:t>de costos y </a:t>
            </a:r>
            <a:r>
              <a:rPr lang="es-MX" sz="2000" b="1" dirty="0" smtClean="0">
                <a:solidFill>
                  <a:schemeClr val="accent5">
                    <a:lumMod val="50000"/>
                  </a:schemeClr>
                </a:solidFill>
                <a:latin typeface="Arial" panose="020B0604020202020204" pitchFamily="34" charset="0"/>
                <a:cs typeface="Arial" panose="020B0604020202020204" pitchFamily="34" charset="0"/>
              </a:rPr>
              <a:t>presupuestos. Clave MS1704</a:t>
            </a:r>
            <a:endParaRPr lang="es-MX" sz="2000" b="1" dirty="0">
              <a:solidFill>
                <a:schemeClr val="accent5">
                  <a:lumMod val="50000"/>
                </a:schemeClr>
              </a:solidFill>
              <a:latin typeface="Arial" panose="020B0604020202020204" pitchFamily="34" charset="0"/>
              <a:cs typeface="Arial" panose="020B0604020202020204" pitchFamily="34" charset="0"/>
            </a:endParaRPr>
          </a:p>
          <a:p>
            <a:pPr algn="ctr"/>
            <a:endParaRPr lang="es-MX" dirty="0"/>
          </a:p>
        </p:txBody>
      </p:sp>
    </p:spTree>
    <p:extLst>
      <p:ext uri="{BB962C8B-B14F-4D97-AF65-F5344CB8AC3E}">
        <p14:creationId xmlns:p14="http://schemas.microsoft.com/office/powerpoint/2010/main" val="5422839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3793181696"/>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965374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60648"/>
            <a:ext cx="8610600" cy="882650"/>
          </a:xfrm>
        </p:spPr>
        <p:txBody>
          <a:bodyPr>
            <a:normAutofit/>
          </a:bodyPr>
          <a:lstStyle/>
          <a:p>
            <a:pPr algn="ctr"/>
            <a:r>
              <a:rPr lang="es-MX" sz="2800" b="1" dirty="0">
                <a:solidFill>
                  <a:schemeClr val="accent5">
                    <a:lumMod val="50000"/>
                  </a:schemeClr>
                </a:solidFill>
                <a:latin typeface="Arial" panose="020B0604020202020204" pitchFamily="34" charset="0"/>
                <a:ea typeface="+mn-ea"/>
                <a:cs typeface="Arial" panose="020B0604020202020204" pitchFamily="34" charset="0"/>
              </a:rPr>
              <a:t>Producción conjunta</a:t>
            </a:r>
          </a:p>
        </p:txBody>
      </p:sp>
      <p:graphicFrame>
        <p:nvGraphicFramePr>
          <p:cNvPr id="25" name="24 Objeto"/>
          <p:cNvGraphicFramePr>
            <a:graphicFrameLocks noChangeAspect="1"/>
          </p:cNvGraphicFramePr>
          <p:nvPr>
            <p:extLst>
              <p:ext uri="{D42A27DB-BD31-4B8C-83A1-F6EECF244321}">
                <p14:modId xmlns:p14="http://schemas.microsoft.com/office/powerpoint/2010/main" val="1469757473"/>
              </p:ext>
            </p:extLst>
          </p:nvPr>
        </p:nvGraphicFramePr>
        <p:xfrm>
          <a:off x="539552" y="1412776"/>
          <a:ext cx="8280919" cy="5143723"/>
        </p:xfrm>
        <a:graphic>
          <a:graphicData uri="http://schemas.openxmlformats.org/presentationml/2006/ole">
            <mc:AlternateContent xmlns:mc="http://schemas.openxmlformats.org/markup-compatibility/2006">
              <mc:Choice xmlns:v="urn:schemas-microsoft-com:vml" Requires="v">
                <p:oleObj spid="_x0000_s9227" name="Documento" r:id="rId3" imgW="6152285" imgH="5822358" progId="Word.Document.12">
                  <p:embed/>
                </p:oleObj>
              </mc:Choice>
              <mc:Fallback>
                <p:oleObj name="Documento" r:id="rId3" imgW="6152285" imgH="5822358" progId="Word.Document.12">
                  <p:embed/>
                  <p:pic>
                    <p:nvPicPr>
                      <p:cNvPr id="0" name=""/>
                      <p:cNvPicPr/>
                      <p:nvPr/>
                    </p:nvPicPr>
                    <p:blipFill>
                      <a:blip r:embed="rId4"/>
                      <a:stretch>
                        <a:fillRect/>
                      </a:stretch>
                    </p:blipFill>
                    <p:spPr>
                      <a:xfrm>
                        <a:off x="539552" y="1412776"/>
                        <a:ext cx="8280919" cy="5143723"/>
                      </a:xfrm>
                      <a:prstGeom prst="rect">
                        <a:avLst/>
                      </a:prstGeom>
                    </p:spPr>
                  </p:pic>
                </p:oleObj>
              </mc:Fallback>
            </mc:AlternateContent>
          </a:graphicData>
        </a:graphic>
      </p:graphicFrame>
    </p:spTree>
    <p:extLst>
      <p:ext uri="{BB962C8B-B14F-4D97-AF65-F5344CB8AC3E}">
        <p14:creationId xmlns:p14="http://schemas.microsoft.com/office/powerpoint/2010/main" val="25020104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60648"/>
            <a:ext cx="8610600" cy="882650"/>
          </a:xfrm>
        </p:spPr>
        <p:txBody>
          <a:bodyPr>
            <a:normAutofit/>
          </a:bodyPr>
          <a:lstStyle/>
          <a:p>
            <a:r>
              <a:rPr lang="es-MX" sz="2800" b="1" dirty="0">
                <a:solidFill>
                  <a:schemeClr val="accent5">
                    <a:lumMod val="50000"/>
                  </a:schemeClr>
                </a:solidFill>
                <a:latin typeface="Arial" panose="020B0604020202020204" pitchFamily="34" charset="0"/>
                <a:ea typeface="+mn-ea"/>
                <a:cs typeface="Arial" panose="020B0604020202020204" pitchFamily="34" charset="0"/>
              </a:rPr>
              <a:t>Ejemplo producción conjunta</a:t>
            </a:r>
          </a:p>
        </p:txBody>
      </p:sp>
      <p:graphicFrame>
        <p:nvGraphicFramePr>
          <p:cNvPr id="3" name="2 Objeto"/>
          <p:cNvGraphicFramePr>
            <a:graphicFrameLocks noChangeAspect="1"/>
          </p:cNvGraphicFramePr>
          <p:nvPr>
            <p:extLst>
              <p:ext uri="{D42A27DB-BD31-4B8C-83A1-F6EECF244321}">
                <p14:modId xmlns:p14="http://schemas.microsoft.com/office/powerpoint/2010/main" val="2445457706"/>
              </p:ext>
            </p:extLst>
          </p:nvPr>
        </p:nvGraphicFramePr>
        <p:xfrm>
          <a:off x="476250" y="1238250"/>
          <a:ext cx="8039100" cy="4855046"/>
        </p:xfrm>
        <a:graphic>
          <a:graphicData uri="http://schemas.openxmlformats.org/presentationml/2006/ole">
            <mc:AlternateContent xmlns:mc="http://schemas.openxmlformats.org/markup-compatibility/2006">
              <mc:Choice xmlns:v="urn:schemas-microsoft-com:vml" Requires="v">
                <p:oleObj spid="_x0000_s10251" name="Documento" r:id="rId3" imgW="7027520" imgH="5915331" progId="Word.Document.12">
                  <p:embed/>
                </p:oleObj>
              </mc:Choice>
              <mc:Fallback>
                <p:oleObj name="Documento" r:id="rId3" imgW="7027520" imgH="5915331" progId="Word.Document.12">
                  <p:embed/>
                  <p:pic>
                    <p:nvPicPr>
                      <p:cNvPr id="0" name=""/>
                      <p:cNvPicPr/>
                      <p:nvPr/>
                    </p:nvPicPr>
                    <p:blipFill>
                      <a:blip r:embed="rId4"/>
                      <a:stretch>
                        <a:fillRect/>
                      </a:stretch>
                    </p:blipFill>
                    <p:spPr>
                      <a:xfrm>
                        <a:off x="476250" y="1238250"/>
                        <a:ext cx="8039100" cy="4855046"/>
                      </a:xfrm>
                      <a:prstGeom prst="rect">
                        <a:avLst/>
                      </a:prstGeom>
                    </p:spPr>
                  </p:pic>
                </p:oleObj>
              </mc:Fallback>
            </mc:AlternateContent>
          </a:graphicData>
        </a:graphic>
      </p:graphicFrame>
    </p:spTree>
    <p:extLst>
      <p:ext uri="{BB962C8B-B14F-4D97-AF65-F5344CB8AC3E}">
        <p14:creationId xmlns:p14="http://schemas.microsoft.com/office/powerpoint/2010/main" val="3034549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Objeto"/>
          <p:cNvGraphicFramePr>
            <a:graphicFrameLocks noChangeAspect="1"/>
          </p:cNvGraphicFramePr>
          <p:nvPr>
            <p:extLst>
              <p:ext uri="{D42A27DB-BD31-4B8C-83A1-F6EECF244321}">
                <p14:modId xmlns:p14="http://schemas.microsoft.com/office/powerpoint/2010/main" val="495023596"/>
              </p:ext>
            </p:extLst>
          </p:nvPr>
        </p:nvGraphicFramePr>
        <p:xfrm>
          <a:off x="899592" y="548680"/>
          <a:ext cx="7776864" cy="5902796"/>
        </p:xfrm>
        <a:graphic>
          <a:graphicData uri="http://schemas.openxmlformats.org/presentationml/2006/ole">
            <mc:AlternateContent xmlns:mc="http://schemas.openxmlformats.org/markup-compatibility/2006">
              <mc:Choice xmlns:v="urn:schemas-microsoft-com:vml" Requires="v">
                <p:oleObj spid="_x0000_s11274" name="Documento" r:id="rId3" imgW="6671505" imgH="8609753" progId="Word.Document.12">
                  <p:embed/>
                </p:oleObj>
              </mc:Choice>
              <mc:Fallback>
                <p:oleObj name="Documento" r:id="rId3" imgW="6671505" imgH="8609753" progId="Word.Document.12">
                  <p:embed/>
                  <p:pic>
                    <p:nvPicPr>
                      <p:cNvPr id="0" name=""/>
                      <p:cNvPicPr/>
                      <p:nvPr/>
                    </p:nvPicPr>
                    <p:blipFill>
                      <a:blip r:embed="rId4"/>
                      <a:stretch>
                        <a:fillRect/>
                      </a:stretch>
                    </p:blipFill>
                    <p:spPr>
                      <a:xfrm>
                        <a:off x="899592" y="548680"/>
                        <a:ext cx="7776864" cy="5902796"/>
                      </a:xfrm>
                      <a:prstGeom prst="rect">
                        <a:avLst/>
                      </a:prstGeom>
                    </p:spPr>
                  </p:pic>
                </p:oleObj>
              </mc:Fallback>
            </mc:AlternateContent>
          </a:graphicData>
        </a:graphic>
      </p:graphicFrame>
    </p:spTree>
    <p:extLst>
      <p:ext uri="{BB962C8B-B14F-4D97-AF65-F5344CB8AC3E}">
        <p14:creationId xmlns:p14="http://schemas.microsoft.com/office/powerpoint/2010/main" val="30907575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 y="332656"/>
            <a:ext cx="8610600" cy="882650"/>
          </a:xfrm>
        </p:spPr>
        <p:txBody>
          <a:bodyPr>
            <a:noAutofit/>
          </a:bodyPr>
          <a:lstStyle/>
          <a:p>
            <a:pPr>
              <a:lnSpc>
                <a:spcPct val="100000"/>
              </a:lnSpc>
            </a:pPr>
            <a:r>
              <a:rPr lang="es-MX" sz="2800" b="1" dirty="0">
                <a:solidFill>
                  <a:schemeClr val="accent5">
                    <a:lumMod val="50000"/>
                  </a:schemeClr>
                </a:solidFill>
                <a:latin typeface="Arial" panose="020B0604020202020204" pitchFamily="34" charset="0"/>
                <a:ea typeface="+mn-ea"/>
                <a:cs typeface="Arial" panose="020B0604020202020204" pitchFamily="34" charset="0"/>
              </a:rPr>
              <a:t>Método para asignar los costos conjuntos a los </a:t>
            </a:r>
            <a:r>
              <a:rPr lang="es-MX" sz="2800" b="1" dirty="0" smtClean="0">
                <a:solidFill>
                  <a:schemeClr val="accent5">
                    <a:lumMod val="50000"/>
                  </a:schemeClr>
                </a:solidFill>
                <a:latin typeface="Arial" panose="020B0604020202020204" pitchFamily="34" charset="0"/>
                <a:ea typeface="+mn-ea"/>
                <a:cs typeface="Arial" panose="020B0604020202020204" pitchFamily="34" charset="0"/>
              </a:rPr>
              <a:t>co productos</a:t>
            </a:r>
            <a:endParaRPr lang="es-MX" sz="2800" b="1" dirty="0">
              <a:solidFill>
                <a:schemeClr val="accent5">
                  <a:lumMod val="50000"/>
                </a:schemeClr>
              </a:solidFill>
              <a:latin typeface="Arial" panose="020B0604020202020204" pitchFamily="34" charset="0"/>
              <a:ea typeface="+mn-ea"/>
              <a:cs typeface="Arial" panose="020B0604020202020204" pitchFamily="34" charset="0"/>
            </a:endParaRPr>
          </a:p>
        </p:txBody>
      </p:sp>
      <p:graphicFrame>
        <p:nvGraphicFramePr>
          <p:cNvPr id="7" name="6 Tabla"/>
          <p:cNvGraphicFramePr>
            <a:graphicFrameLocks noGrp="1"/>
          </p:cNvGraphicFramePr>
          <p:nvPr>
            <p:extLst>
              <p:ext uri="{D42A27DB-BD31-4B8C-83A1-F6EECF244321}">
                <p14:modId xmlns:p14="http://schemas.microsoft.com/office/powerpoint/2010/main" val="2454057140"/>
              </p:ext>
            </p:extLst>
          </p:nvPr>
        </p:nvGraphicFramePr>
        <p:xfrm>
          <a:off x="496037" y="2420888"/>
          <a:ext cx="7776864" cy="853440"/>
        </p:xfrm>
        <a:graphic>
          <a:graphicData uri="http://schemas.openxmlformats.org/drawingml/2006/table">
            <a:tbl>
              <a:tblPr firstRow="1" firstCol="1" lastRow="1" lastCol="1" bandRow="1" bandCol="1">
                <a:tableStyleId>{5C22544A-7EE6-4342-B048-85BDC9FD1C3A}</a:tableStyleId>
              </a:tblPr>
              <a:tblGrid>
                <a:gridCol w="3456384"/>
                <a:gridCol w="4320480"/>
              </a:tblGrid>
              <a:tr h="0">
                <a:tc>
                  <a:txBody>
                    <a:bodyPr/>
                    <a:lstStyle/>
                    <a:p>
                      <a:pPr>
                        <a:spcAft>
                          <a:spcPts val="0"/>
                        </a:spcAft>
                      </a:pPr>
                      <a:r>
                        <a:rPr lang="es-MX" sz="2000" dirty="0">
                          <a:solidFill>
                            <a:srgbClr val="675E47"/>
                          </a:solidFill>
                          <a:effectLst/>
                        </a:rPr>
                        <a:t>Asignación </a:t>
                      </a:r>
                      <a:r>
                        <a:rPr lang="es-MX" sz="2000" dirty="0" smtClean="0">
                          <a:solidFill>
                            <a:srgbClr val="675E47"/>
                          </a:solidFill>
                          <a:effectLst/>
                        </a:rPr>
                        <a:t>de</a:t>
                      </a:r>
                    </a:p>
                    <a:p>
                      <a:pPr>
                        <a:spcAft>
                          <a:spcPts val="0"/>
                        </a:spcAft>
                      </a:pPr>
                      <a:r>
                        <a:rPr lang="es-MX" sz="2000" dirty="0" smtClean="0">
                          <a:solidFill>
                            <a:srgbClr val="675E47"/>
                          </a:solidFill>
                          <a:effectLst/>
                        </a:rPr>
                        <a:t> </a:t>
                      </a:r>
                      <a:r>
                        <a:rPr lang="es-MX" sz="2000" dirty="0">
                          <a:solidFill>
                            <a:srgbClr val="675E47"/>
                          </a:solidFill>
                          <a:effectLst/>
                        </a:rPr>
                        <a:t>costo </a:t>
                      </a:r>
                      <a:r>
                        <a:rPr lang="es-MX" sz="2000" dirty="0" smtClean="0">
                          <a:solidFill>
                            <a:srgbClr val="675E47"/>
                          </a:solidFill>
                          <a:effectLst/>
                        </a:rPr>
                        <a:t>conjunto =        </a:t>
                      </a:r>
                      <a:endParaRPr lang="es-MX" sz="1800" dirty="0">
                        <a:solidFill>
                          <a:srgbClr val="675E47"/>
                        </a:solidFill>
                        <a:effectLst/>
                        <a:latin typeface="Times New Roman"/>
                        <a:ea typeface="Times New Roman"/>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2000" dirty="0">
                          <a:solidFill>
                            <a:srgbClr val="675E47"/>
                          </a:solidFill>
                          <a:effectLst/>
                        </a:rPr>
                        <a:t>Costo </a:t>
                      </a:r>
                      <a:r>
                        <a:rPr lang="es-MX" sz="2000" dirty="0" smtClean="0">
                          <a:solidFill>
                            <a:srgbClr val="675E47"/>
                          </a:solidFill>
                          <a:effectLst/>
                        </a:rPr>
                        <a:t>conjunto / </a:t>
                      </a:r>
                      <a:r>
                        <a:rPr lang="es-MX" sz="1800" dirty="0" smtClean="0">
                          <a:solidFill>
                            <a:srgbClr val="675E47"/>
                          </a:solidFill>
                          <a:effectLst/>
                        </a:rPr>
                        <a:t>Unidades de producción total</a:t>
                      </a:r>
                      <a:endParaRPr lang="es-MX" sz="1600" dirty="0" smtClean="0">
                        <a:solidFill>
                          <a:srgbClr val="675E47"/>
                        </a:solidFill>
                        <a:effectLst/>
                      </a:endParaRPr>
                    </a:p>
                    <a:p>
                      <a:pPr algn="ctr">
                        <a:spcAft>
                          <a:spcPts val="0"/>
                        </a:spcAft>
                      </a:pPr>
                      <a:endParaRPr lang="es-MX" sz="1800" dirty="0">
                        <a:solidFill>
                          <a:srgbClr val="675E47"/>
                        </a:solidFill>
                        <a:effectLst/>
                        <a:latin typeface="Times New Roman"/>
                        <a:ea typeface="Times New Roman"/>
                      </a:endParaRPr>
                    </a:p>
                  </a:txBody>
                  <a:tcPr marL="68580" marR="68580" marT="0" marB="0"/>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1861713192"/>
              </p:ext>
            </p:extLst>
          </p:nvPr>
        </p:nvGraphicFramePr>
        <p:xfrm>
          <a:off x="611560" y="4036991"/>
          <a:ext cx="6624736" cy="853440"/>
        </p:xfrm>
        <a:graphic>
          <a:graphicData uri="http://schemas.openxmlformats.org/drawingml/2006/table">
            <a:tbl>
              <a:tblPr firstRow="1" firstCol="1" lastRow="1" lastCol="1" bandRow="1" bandCol="1">
                <a:tableStyleId>{5C22544A-7EE6-4342-B048-85BDC9FD1C3A}</a:tableStyleId>
              </a:tblPr>
              <a:tblGrid>
                <a:gridCol w="3522359"/>
                <a:gridCol w="3102377"/>
              </a:tblGrid>
              <a:tr h="0">
                <a:tc>
                  <a:txBody>
                    <a:bodyPr/>
                    <a:lstStyle/>
                    <a:p>
                      <a:pPr marL="342900" indent="-342900">
                        <a:spcAft>
                          <a:spcPts val="0"/>
                        </a:spcAft>
                        <a:buFont typeface="Arial"/>
                        <a:buChar char="•"/>
                      </a:pPr>
                      <a:r>
                        <a:rPr lang="es-MX" sz="2000" b="1" dirty="0">
                          <a:solidFill>
                            <a:srgbClr val="675E47"/>
                          </a:solidFill>
                          <a:effectLst/>
                        </a:rPr>
                        <a:t>Asignación de costo </a:t>
                      </a:r>
                      <a:r>
                        <a:rPr lang="es-MX" sz="2000" b="1" dirty="0" smtClean="0">
                          <a:solidFill>
                            <a:srgbClr val="675E47"/>
                          </a:solidFill>
                          <a:effectLst/>
                        </a:rPr>
                        <a:t>conjunto =    </a:t>
                      </a:r>
                      <a:endParaRPr lang="es-MX" sz="1800" b="1" dirty="0">
                        <a:solidFill>
                          <a:srgbClr val="675E47"/>
                        </a:solidFill>
                        <a:effectLst/>
                        <a:latin typeface="Times New Roman"/>
                        <a:ea typeface="Times New Roman"/>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2000" b="1" dirty="0">
                          <a:solidFill>
                            <a:srgbClr val="675E47"/>
                          </a:solidFill>
                          <a:effectLst/>
                        </a:rPr>
                        <a:t>Costo </a:t>
                      </a:r>
                      <a:r>
                        <a:rPr lang="es-MX" sz="2000" b="1" dirty="0" smtClean="0">
                          <a:solidFill>
                            <a:srgbClr val="675E47"/>
                          </a:solidFill>
                          <a:effectLst/>
                        </a:rPr>
                        <a:t>conjunto / </a:t>
                      </a:r>
                      <a:r>
                        <a:rPr lang="es-MX" sz="1800" b="1" dirty="0" smtClean="0">
                          <a:solidFill>
                            <a:srgbClr val="675E47"/>
                          </a:solidFill>
                          <a:effectLst/>
                        </a:rPr>
                        <a:t>Valor de mercado total*</a:t>
                      </a:r>
                      <a:endParaRPr lang="es-MX" sz="1600" b="1" dirty="0" smtClean="0">
                        <a:solidFill>
                          <a:srgbClr val="675E47"/>
                        </a:solidFill>
                        <a:effectLst/>
                        <a:latin typeface="Times New Roman"/>
                        <a:ea typeface="Times New Roman"/>
                      </a:endParaRPr>
                    </a:p>
                    <a:p>
                      <a:pPr algn="ctr">
                        <a:spcAft>
                          <a:spcPts val="0"/>
                        </a:spcAft>
                      </a:pPr>
                      <a:endParaRPr lang="es-MX" sz="1800" b="1" dirty="0">
                        <a:solidFill>
                          <a:srgbClr val="675E47"/>
                        </a:solidFill>
                        <a:effectLst/>
                        <a:latin typeface="Times New Roman"/>
                        <a:ea typeface="Times New Roman"/>
                      </a:endParaRPr>
                    </a:p>
                  </a:txBody>
                  <a:tcPr marL="68580" marR="68580" marT="0" marB="0"/>
                </a:tc>
              </a:tr>
            </a:tbl>
          </a:graphicData>
        </a:graphic>
      </p:graphicFrame>
      <p:sp>
        <p:nvSpPr>
          <p:cNvPr id="9" name="Rectangle 3"/>
          <p:cNvSpPr>
            <a:spLocks noChangeArrowheads="1"/>
          </p:cNvSpPr>
          <p:nvPr/>
        </p:nvSpPr>
        <p:spPr bwMode="auto">
          <a:xfrm>
            <a:off x="323528" y="1402323"/>
            <a:ext cx="8496944" cy="11079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s-MX" sz="2800" b="1" i="0" u="none" strike="noStrike" cap="none" normalizeH="0" baseline="0" dirty="0" smtClean="0">
                <a:ln>
                  <a:noFill/>
                </a:ln>
                <a:solidFill>
                  <a:srgbClr val="675E47"/>
                </a:solidFill>
                <a:effectLst/>
                <a:latin typeface="Comic Sans MS" pitchFamily="66" charset="0"/>
                <a:ea typeface="Times New Roman" pitchFamily="18" charset="0"/>
                <a:cs typeface="Arial" pitchFamily="34" charset="0"/>
              </a:rPr>
              <a:t>1.  </a:t>
            </a:r>
            <a:r>
              <a:rPr kumimoji="0" lang="es-MX" sz="2000" b="1" i="0" u="none" strike="noStrike" cap="none" normalizeH="0" baseline="0" dirty="0" smtClean="0">
                <a:ln>
                  <a:noFill/>
                </a:ln>
                <a:solidFill>
                  <a:srgbClr val="675E47"/>
                </a:solidFill>
                <a:effectLst/>
                <a:latin typeface="Comic Sans MS" pitchFamily="66" charset="0"/>
                <a:ea typeface="Times New Roman" pitchFamily="18" charset="0"/>
                <a:cs typeface="Arial" pitchFamily="34" charset="0"/>
              </a:rPr>
              <a:t>Método de asignación con base en unidades producidas: volumen de producción</a:t>
            </a:r>
            <a:endParaRPr kumimoji="0" lang="es-MX" sz="2000" b="0" i="0" u="none" strike="noStrike" cap="none" normalizeH="0" baseline="0" dirty="0" smtClean="0">
              <a:ln>
                <a:noFill/>
              </a:ln>
              <a:solidFill>
                <a:srgbClr val="675E47"/>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s-MX" sz="1800" b="0" i="0" u="none" strike="noStrike" cap="none" normalizeH="0" baseline="0" dirty="0" smtClean="0">
              <a:ln>
                <a:noFill/>
              </a:ln>
              <a:solidFill>
                <a:srgbClr val="675E47"/>
              </a:solidFill>
              <a:effectLst/>
              <a:latin typeface="Arial" pitchFamily="34" charset="0"/>
              <a:cs typeface="Arial" pitchFamily="34" charset="0"/>
            </a:endParaRPr>
          </a:p>
        </p:txBody>
      </p:sp>
      <p:sp>
        <p:nvSpPr>
          <p:cNvPr id="10" name="9 Rectángulo"/>
          <p:cNvSpPr/>
          <p:nvPr/>
        </p:nvSpPr>
        <p:spPr>
          <a:xfrm>
            <a:off x="352021" y="3499244"/>
            <a:ext cx="5519460" cy="523220"/>
          </a:xfrm>
          <a:prstGeom prst="rect">
            <a:avLst/>
          </a:prstGeom>
        </p:spPr>
        <p:txBody>
          <a:bodyPr wrap="none">
            <a:spAutoFit/>
          </a:bodyPr>
          <a:lstStyle/>
          <a:p>
            <a:pPr lvl="0"/>
            <a:r>
              <a:rPr lang="es-MX" sz="2800" b="1" dirty="0">
                <a:solidFill>
                  <a:srgbClr val="675E47"/>
                </a:solidFill>
                <a:latin typeface="Comic Sans MS" pitchFamily="66" charset="0"/>
                <a:ea typeface="Times New Roman" pitchFamily="18" charset="0"/>
                <a:cs typeface="Arial" pitchFamily="34" charset="0"/>
              </a:rPr>
              <a:t>2. </a:t>
            </a:r>
            <a:r>
              <a:rPr lang="es-MX" sz="2000" b="1" dirty="0">
                <a:solidFill>
                  <a:srgbClr val="675E47"/>
                </a:solidFill>
                <a:latin typeface="Comic Sans MS" pitchFamily="66" charset="0"/>
                <a:ea typeface="Times New Roman" pitchFamily="18" charset="0"/>
                <a:cs typeface="Arial" pitchFamily="34" charset="0"/>
              </a:rPr>
              <a:t>Método </a:t>
            </a:r>
            <a:r>
              <a:rPr lang="es-MX" sz="2000" b="1" dirty="0" smtClean="0">
                <a:solidFill>
                  <a:srgbClr val="675E47"/>
                </a:solidFill>
                <a:latin typeface="Comic Sans MS" pitchFamily="66" charset="0"/>
                <a:ea typeface="Times New Roman" pitchFamily="18" charset="0"/>
                <a:cs typeface="Arial" pitchFamily="34" charset="0"/>
              </a:rPr>
              <a:t>de asignación: precio </a:t>
            </a:r>
            <a:r>
              <a:rPr lang="es-MX" sz="2000" b="1" dirty="0">
                <a:solidFill>
                  <a:srgbClr val="675E47"/>
                </a:solidFill>
                <a:latin typeface="Comic Sans MS" pitchFamily="66" charset="0"/>
                <a:ea typeface="Times New Roman" pitchFamily="18" charset="0"/>
                <a:cs typeface="Arial" pitchFamily="34" charset="0"/>
              </a:rPr>
              <a:t>de venta</a:t>
            </a:r>
          </a:p>
        </p:txBody>
      </p:sp>
      <p:sp>
        <p:nvSpPr>
          <p:cNvPr id="11" name="10 Rectángulo"/>
          <p:cNvSpPr/>
          <p:nvPr/>
        </p:nvSpPr>
        <p:spPr>
          <a:xfrm>
            <a:off x="323528" y="5157192"/>
            <a:ext cx="7632848" cy="1138773"/>
          </a:xfrm>
          <a:prstGeom prst="rect">
            <a:avLst/>
          </a:prstGeom>
        </p:spPr>
        <p:txBody>
          <a:bodyPr wrap="square">
            <a:spAutoFit/>
          </a:bodyPr>
          <a:lstStyle/>
          <a:p>
            <a:r>
              <a:rPr lang="es-MX" sz="2800" b="1" dirty="0">
                <a:solidFill>
                  <a:srgbClr val="675E47"/>
                </a:solidFill>
                <a:latin typeface="Comic Sans MS" pitchFamily="66" charset="0"/>
                <a:ea typeface="Times New Roman" pitchFamily="18" charset="0"/>
                <a:cs typeface="Arial" pitchFamily="34" charset="0"/>
              </a:rPr>
              <a:t>3</a:t>
            </a:r>
            <a:r>
              <a:rPr lang="es-MX" sz="2800" b="1" dirty="0" smtClean="0">
                <a:solidFill>
                  <a:srgbClr val="675E47"/>
                </a:solidFill>
                <a:latin typeface="Comic Sans MS" pitchFamily="66" charset="0"/>
                <a:ea typeface="Times New Roman" pitchFamily="18" charset="0"/>
                <a:cs typeface="Arial" pitchFamily="34" charset="0"/>
              </a:rPr>
              <a:t>. </a:t>
            </a:r>
            <a:r>
              <a:rPr lang="es-MX" sz="2000" b="1" dirty="0">
                <a:solidFill>
                  <a:srgbClr val="675E47"/>
                </a:solidFill>
                <a:latin typeface="Comic Sans MS" pitchFamily="66" charset="0"/>
                <a:ea typeface="Times New Roman" pitchFamily="18" charset="0"/>
                <a:cs typeface="Arial" pitchFamily="34" charset="0"/>
              </a:rPr>
              <a:t>Método considerando a qué se dedica la empresa</a:t>
            </a:r>
          </a:p>
          <a:p>
            <a:pPr marL="800100" lvl="1" indent="-342900">
              <a:buFont typeface="Arial" pitchFamily="34" charset="0"/>
              <a:buChar char="•"/>
            </a:pPr>
            <a:r>
              <a:rPr lang="es-MX" sz="2000" b="1" dirty="0" smtClean="0">
                <a:solidFill>
                  <a:srgbClr val="675E47"/>
                </a:solidFill>
                <a:latin typeface="Comic Sans MS" pitchFamily="66" charset="0"/>
                <a:ea typeface="Times New Roman" pitchFamily="18" charset="0"/>
                <a:cs typeface="Arial" pitchFamily="34" charset="0"/>
              </a:rPr>
              <a:t>Industria </a:t>
            </a:r>
            <a:r>
              <a:rPr lang="es-MX" sz="2000" b="1" dirty="0">
                <a:solidFill>
                  <a:srgbClr val="675E47"/>
                </a:solidFill>
                <a:latin typeface="Comic Sans MS" pitchFamily="66" charset="0"/>
                <a:ea typeface="Times New Roman" pitchFamily="18" charset="0"/>
                <a:cs typeface="Arial" pitchFamily="34" charset="0"/>
              </a:rPr>
              <a:t>alimenticia de pollo: piezas</a:t>
            </a:r>
          </a:p>
          <a:p>
            <a:pPr marL="800100" lvl="1" indent="-342900">
              <a:buFont typeface="Arial" pitchFamily="34" charset="0"/>
              <a:buChar char="•"/>
            </a:pPr>
            <a:r>
              <a:rPr lang="es-MX" sz="2000" b="1" dirty="0">
                <a:solidFill>
                  <a:srgbClr val="675E47"/>
                </a:solidFill>
                <a:latin typeface="Comic Sans MS" pitchFamily="66" charset="0"/>
                <a:ea typeface="Times New Roman" pitchFamily="18" charset="0"/>
                <a:cs typeface="Arial" pitchFamily="34" charset="0"/>
              </a:rPr>
              <a:t>Industria alimenticia de res: kilo</a:t>
            </a:r>
          </a:p>
        </p:txBody>
      </p:sp>
    </p:spTree>
    <p:extLst>
      <p:ext uri="{BB962C8B-B14F-4D97-AF65-F5344CB8AC3E}">
        <p14:creationId xmlns:p14="http://schemas.microsoft.com/office/powerpoint/2010/main" val="17908308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 y="332656"/>
            <a:ext cx="8610600" cy="882650"/>
          </a:xfrm>
        </p:spPr>
        <p:txBody>
          <a:bodyPr>
            <a:noAutofit/>
          </a:bodyPr>
          <a:lstStyle/>
          <a:p>
            <a:r>
              <a:rPr lang="es-MX" sz="2800" b="1" dirty="0">
                <a:solidFill>
                  <a:schemeClr val="accent5">
                    <a:lumMod val="50000"/>
                  </a:schemeClr>
                </a:solidFill>
                <a:latin typeface="Arial" panose="020B0604020202020204" pitchFamily="34" charset="0"/>
                <a:ea typeface="+mn-ea"/>
                <a:cs typeface="Arial" panose="020B0604020202020204" pitchFamily="34" charset="0"/>
              </a:rPr>
              <a:t>Método para asignar los costos conjuntos a los subproductos</a:t>
            </a:r>
          </a:p>
        </p:txBody>
      </p:sp>
      <p:graphicFrame>
        <p:nvGraphicFramePr>
          <p:cNvPr id="5" name="Diagrama 4"/>
          <p:cNvGraphicFramePr/>
          <p:nvPr>
            <p:extLst>
              <p:ext uri="{D42A27DB-BD31-4B8C-83A1-F6EECF244321}">
                <p14:modId xmlns:p14="http://schemas.microsoft.com/office/powerpoint/2010/main" val="782010555"/>
              </p:ext>
            </p:extLst>
          </p:nvPr>
        </p:nvGraphicFramePr>
        <p:xfrm>
          <a:off x="436110" y="1677394"/>
          <a:ext cx="8352928" cy="47089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56194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51720" y="1772816"/>
            <a:ext cx="4572000" cy="1661993"/>
          </a:xfrm>
          <a:prstGeom prst="rect">
            <a:avLst/>
          </a:prstGeom>
        </p:spPr>
        <p:txBody>
          <a:bodyPr>
            <a:spAutoFit/>
          </a:bodyPr>
          <a:lstStyle/>
          <a:p>
            <a:pPr lvl="0" algn="ctr" defTabSz="457200">
              <a:spcBef>
                <a:spcPct val="0"/>
              </a:spcBef>
            </a:pPr>
            <a:r>
              <a:rPr lang="es-MX" sz="2800" b="1" dirty="0">
                <a:solidFill>
                  <a:schemeClr val="accent5">
                    <a:lumMod val="50000"/>
                  </a:schemeClr>
                </a:solidFill>
                <a:latin typeface="Arial" panose="020B0604020202020204" pitchFamily="34" charset="0"/>
                <a:cs typeface="Arial" panose="020B0604020202020204" pitchFamily="34" charset="0"/>
              </a:rPr>
              <a:t>Unidad II Costeo ABC (Activity Based Costing)</a:t>
            </a:r>
            <a:br>
              <a:rPr lang="es-MX" sz="2800" b="1" dirty="0">
                <a:solidFill>
                  <a:schemeClr val="accent5">
                    <a:lumMod val="50000"/>
                  </a:schemeClr>
                </a:solidFill>
                <a:latin typeface="Arial" panose="020B0604020202020204" pitchFamily="34" charset="0"/>
                <a:cs typeface="Arial" panose="020B0604020202020204" pitchFamily="34" charset="0"/>
              </a:rPr>
            </a:br>
            <a:endParaRPr lang="es-ES" sz="2800" b="1" dirty="0">
              <a:solidFill>
                <a:schemeClr val="accent5">
                  <a:lumMod val="50000"/>
                </a:schemeClr>
              </a:solidFill>
              <a:latin typeface="Arial" panose="020B0604020202020204" pitchFamily="34" charset="0"/>
              <a:cs typeface="Arial" panose="020B0604020202020204" pitchFamily="34" charset="0"/>
            </a:endParaRPr>
          </a:p>
          <a:p>
            <a:endParaRPr lang="es-ES" dirty="0"/>
          </a:p>
        </p:txBody>
      </p:sp>
    </p:spTree>
    <p:extLst>
      <p:ext uri="{BB962C8B-B14F-4D97-AF65-F5344CB8AC3E}">
        <p14:creationId xmlns:p14="http://schemas.microsoft.com/office/powerpoint/2010/main" val="3599920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395536" y="476672"/>
            <a:ext cx="8250560" cy="1386706"/>
          </a:xfrm>
        </p:spPr>
        <p:txBody>
          <a:bodyPr>
            <a:normAutofit/>
          </a:bodyPr>
          <a:lstStyle/>
          <a:p>
            <a:r>
              <a:rPr lang="es-MX" sz="2800" b="1" dirty="0">
                <a:solidFill>
                  <a:schemeClr val="accent5">
                    <a:lumMod val="50000"/>
                  </a:schemeClr>
                </a:solidFill>
                <a:latin typeface="Arial" panose="020B0604020202020204" pitchFamily="34" charset="0"/>
                <a:ea typeface="+mn-ea"/>
                <a:cs typeface="Arial" panose="020B0604020202020204" pitchFamily="34" charset="0"/>
              </a:rPr>
              <a:t>Administración con base en actividades</a:t>
            </a:r>
            <a:r>
              <a:rPr lang="es-MX" sz="3300" b="1" dirty="0">
                <a:latin typeface="Comic Sans MS" pitchFamily="66" charset="0"/>
              </a:rPr>
              <a:t/>
            </a:r>
            <a:br>
              <a:rPr lang="es-MX" sz="3300" b="1" dirty="0">
                <a:latin typeface="Comic Sans MS" pitchFamily="66" charset="0"/>
              </a:rPr>
            </a:br>
            <a:r>
              <a:rPr lang="es-MX" b="1" dirty="0" smtClean="0">
                <a:solidFill>
                  <a:schemeClr val="accent2"/>
                </a:solidFill>
                <a:latin typeface="Comic Sans MS" pitchFamily="66" charset="0"/>
              </a:rPr>
              <a:t> </a:t>
            </a:r>
            <a:endParaRPr lang="es-MX" b="1" dirty="0">
              <a:solidFill>
                <a:schemeClr val="accent2"/>
              </a:solidFill>
              <a:latin typeface="Comic Sans MS" pitchFamily="66" charset="0"/>
            </a:endParaRPr>
          </a:p>
        </p:txBody>
      </p:sp>
      <p:sp>
        <p:nvSpPr>
          <p:cNvPr id="13" name="12 Marcador de contenido"/>
          <p:cNvSpPr>
            <a:spLocks noGrp="1"/>
          </p:cNvSpPr>
          <p:nvPr>
            <p:ph sz="half" idx="2"/>
          </p:nvPr>
        </p:nvSpPr>
        <p:spPr>
          <a:xfrm>
            <a:off x="611560" y="1700808"/>
            <a:ext cx="7704856" cy="4104457"/>
          </a:xfrm>
        </p:spPr>
        <p:txBody>
          <a:bodyPr>
            <a:normAutofit fontScale="25000" lnSpcReduction="20000"/>
          </a:bodyPr>
          <a:lstStyle/>
          <a:p>
            <a:endParaRPr lang="es-MX" dirty="0" smtClean="0">
              <a:solidFill>
                <a:srgbClr val="675E47"/>
              </a:solidFill>
            </a:endParaRPr>
          </a:p>
          <a:p>
            <a:pPr marL="0" indent="0">
              <a:lnSpc>
                <a:spcPct val="120000"/>
              </a:lnSpc>
              <a:buNone/>
            </a:pPr>
            <a:r>
              <a:rPr lang="es-MX" sz="9600" b="1" i="1" dirty="0">
                <a:solidFill>
                  <a:srgbClr val="675E47"/>
                </a:solidFill>
                <a:latin typeface="Comic Sans MS" pitchFamily="66" charset="0"/>
              </a:rPr>
              <a:t> </a:t>
            </a:r>
            <a:endParaRPr lang="es-MX" sz="9600" b="1" dirty="0">
              <a:solidFill>
                <a:srgbClr val="675E47"/>
              </a:solidFill>
              <a:latin typeface="Comic Sans MS" pitchFamily="66" charset="0"/>
            </a:endParaRPr>
          </a:p>
          <a:p>
            <a:pPr marL="0" indent="0">
              <a:lnSpc>
                <a:spcPct val="120000"/>
              </a:lnSpc>
              <a:buNone/>
            </a:pPr>
            <a:r>
              <a:rPr lang="es-MX" sz="9600" b="1" dirty="0" smtClean="0">
                <a:solidFill>
                  <a:srgbClr val="675E47"/>
                </a:solidFill>
                <a:latin typeface="Comic Sans MS" pitchFamily="66" charset="0"/>
              </a:rPr>
              <a:t>La </a:t>
            </a:r>
            <a:r>
              <a:rPr lang="es-MX" sz="9600" b="1" dirty="0">
                <a:solidFill>
                  <a:srgbClr val="675E47"/>
                </a:solidFill>
                <a:latin typeface="Comic Sans MS" pitchFamily="66" charset="0"/>
              </a:rPr>
              <a:t>administración basada en valor (value management) se enfoca en ofrecer el máximo valor a clientes, accionistas, integrantes de la empresa y la comunidad en general, para lograrlo todas sus actividades se centran  en generar acciones que tengan un valor que genere flujo de efectivo de manera que los beneficios sean mayores que los costos.</a:t>
            </a:r>
          </a:p>
          <a:p>
            <a:pPr marL="0" indent="0">
              <a:buNone/>
            </a:pPr>
            <a:endParaRPr lang="es-MX" sz="9600" b="1" i="1" dirty="0" smtClean="0">
              <a:solidFill>
                <a:srgbClr val="675E47"/>
              </a:solidFill>
              <a:latin typeface="Comic Sans MS" pitchFamily="66" charset="0"/>
            </a:endParaRPr>
          </a:p>
          <a:p>
            <a:pPr marL="0" indent="0">
              <a:buNone/>
            </a:pPr>
            <a:endParaRPr lang="es-MX" sz="11200" dirty="0" smtClean="0">
              <a:solidFill>
                <a:srgbClr val="675E47"/>
              </a:solidFill>
            </a:endParaRPr>
          </a:p>
          <a:p>
            <a:endParaRPr lang="es-MX" sz="11200" dirty="0">
              <a:solidFill>
                <a:srgbClr val="675E47"/>
              </a:solidFill>
            </a:endParaRPr>
          </a:p>
          <a:p>
            <a:pPr marL="0" indent="0">
              <a:buNone/>
            </a:pPr>
            <a:endParaRPr lang="es-MX" sz="11200" dirty="0">
              <a:solidFill>
                <a:srgbClr val="675E47"/>
              </a:solidFill>
            </a:endParaRPr>
          </a:p>
        </p:txBody>
      </p:sp>
    </p:spTree>
    <p:extLst>
      <p:ext uri="{BB962C8B-B14F-4D97-AF65-F5344CB8AC3E}">
        <p14:creationId xmlns:p14="http://schemas.microsoft.com/office/powerpoint/2010/main" val="859306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384394387"/>
              </p:ext>
            </p:extLst>
          </p:nvPr>
        </p:nvGraphicFramePr>
        <p:xfrm>
          <a:off x="899592" y="476672"/>
          <a:ext cx="7488832" cy="5504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4837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827584" y="260648"/>
            <a:ext cx="7560840" cy="882650"/>
          </a:xfrm>
        </p:spPr>
        <p:txBody>
          <a:bodyPr>
            <a:normAutofit/>
          </a:bodyPr>
          <a:lstStyle/>
          <a:p>
            <a:pPr algn="l" defTabSz="914400"/>
            <a:r>
              <a:rPr lang="es-MX" sz="2800" b="1" dirty="0">
                <a:solidFill>
                  <a:schemeClr val="accent5">
                    <a:lumMod val="50000"/>
                  </a:schemeClr>
                </a:solidFill>
                <a:latin typeface="Arial" panose="020B0604020202020204" pitchFamily="34" charset="0"/>
                <a:ea typeface="+mn-ea"/>
                <a:cs typeface="Arial" panose="020B0604020202020204" pitchFamily="34" charset="0"/>
              </a:rPr>
              <a:t>Teoría del valor y Cadena de valor</a:t>
            </a:r>
          </a:p>
        </p:txBody>
      </p:sp>
      <p:sp>
        <p:nvSpPr>
          <p:cNvPr id="13" name="12 Marcador de contenido"/>
          <p:cNvSpPr>
            <a:spLocks noGrp="1"/>
          </p:cNvSpPr>
          <p:nvPr>
            <p:ph sz="half" idx="2"/>
          </p:nvPr>
        </p:nvSpPr>
        <p:spPr>
          <a:xfrm>
            <a:off x="467544" y="1412776"/>
            <a:ext cx="8064896" cy="4608511"/>
          </a:xfrm>
        </p:spPr>
        <p:txBody>
          <a:bodyPr>
            <a:noAutofit/>
          </a:bodyPr>
          <a:lstStyle/>
          <a:p>
            <a:pPr marL="0" indent="0">
              <a:lnSpc>
                <a:spcPct val="80000"/>
              </a:lnSpc>
              <a:buNone/>
            </a:pPr>
            <a:r>
              <a:rPr lang="es-MX" b="1" dirty="0" smtClean="0">
                <a:solidFill>
                  <a:srgbClr val="675E47"/>
                </a:solidFill>
                <a:latin typeface="Comic Sans MS" pitchFamily="66" charset="0"/>
              </a:rPr>
              <a:t>Fuerza </a:t>
            </a:r>
            <a:r>
              <a:rPr lang="es-MX" b="1" dirty="0">
                <a:solidFill>
                  <a:srgbClr val="675E47"/>
                </a:solidFill>
                <a:latin typeface="Comic Sans MS" pitchFamily="66" charset="0"/>
              </a:rPr>
              <a:t>que atrae a las personas hacia objetos y servicios </a:t>
            </a:r>
          </a:p>
          <a:p>
            <a:pPr marL="0" indent="0">
              <a:lnSpc>
                <a:spcPct val="80000"/>
              </a:lnSpc>
              <a:buNone/>
            </a:pPr>
            <a:endParaRPr lang="es-MX" b="1" dirty="0" smtClean="0">
              <a:solidFill>
                <a:srgbClr val="675E47"/>
              </a:solidFill>
              <a:latin typeface="Comic Sans MS" pitchFamily="66" charset="0"/>
            </a:endParaRPr>
          </a:p>
          <a:p>
            <a:pPr marL="0" indent="0">
              <a:lnSpc>
                <a:spcPct val="80000"/>
              </a:lnSpc>
              <a:buNone/>
            </a:pPr>
            <a:endParaRPr lang="es-MX" b="1" dirty="0" smtClean="0">
              <a:solidFill>
                <a:srgbClr val="675E47"/>
              </a:solidFill>
              <a:latin typeface="Comic Sans MS" pitchFamily="66" charset="0"/>
            </a:endParaRPr>
          </a:p>
          <a:p>
            <a:pPr marL="0" indent="0">
              <a:lnSpc>
                <a:spcPct val="80000"/>
              </a:lnSpc>
              <a:buNone/>
            </a:pPr>
            <a:r>
              <a:rPr lang="es-MX" b="1" dirty="0" smtClean="0">
                <a:solidFill>
                  <a:srgbClr val="675E47"/>
                </a:solidFill>
                <a:latin typeface="Comic Sans MS" pitchFamily="66" charset="0"/>
              </a:rPr>
              <a:t>El </a:t>
            </a:r>
            <a:r>
              <a:rPr lang="es-MX" b="1" dirty="0">
                <a:solidFill>
                  <a:srgbClr val="675E47"/>
                </a:solidFill>
                <a:latin typeface="Comic Sans MS" pitchFamily="66" charset="0"/>
              </a:rPr>
              <a:t>valor se percibe subjetivamente y motiva a las personas a a adquirir objetos que satisfacen sus necesidades.</a:t>
            </a:r>
          </a:p>
          <a:p>
            <a:pPr marL="0" indent="0">
              <a:lnSpc>
                <a:spcPct val="80000"/>
              </a:lnSpc>
              <a:buNone/>
            </a:pPr>
            <a:r>
              <a:rPr lang="es-MX" b="1" dirty="0">
                <a:solidFill>
                  <a:srgbClr val="675E47"/>
                </a:solidFill>
                <a:latin typeface="Comic Sans MS" pitchFamily="66" charset="0"/>
              </a:rPr>
              <a:t> </a:t>
            </a:r>
          </a:p>
          <a:p>
            <a:pPr marL="0" indent="0">
              <a:lnSpc>
                <a:spcPct val="80000"/>
              </a:lnSpc>
              <a:buNone/>
            </a:pPr>
            <a:r>
              <a:rPr lang="es-MX" b="1" dirty="0">
                <a:solidFill>
                  <a:srgbClr val="675E47"/>
                </a:solidFill>
                <a:latin typeface="Comic Sans MS" pitchFamily="66" charset="0"/>
              </a:rPr>
              <a:t> </a:t>
            </a:r>
          </a:p>
          <a:p>
            <a:pPr marL="0" indent="0">
              <a:lnSpc>
                <a:spcPct val="80000"/>
              </a:lnSpc>
              <a:buNone/>
            </a:pPr>
            <a:r>
              <a:rPr lang="es-MX" b="1" dirty="0">
                <a:solidFill>
                  <a:srgbClr val="675E47"/>
                </a:solidFill>
                <a:latin typeface="Comic Sans MS" pitchFamily="66" charset="0"/>
              </a:rPr>
              <a:t>H</a:t>
            </a:r>
            <a:r>
              <a:rPr lang="es-MX" b="1" dirty="0" smtClean="0">
                <a:solidFill>
                  <a:srgbClr val="675E47"/>
                </a:solidFill>
                <a:latin typeface="Comic Sans MS" pitchFamily="66" charset="0"/>
              </a:rPr>
              <a:t>erramienta </a:t>
            </a:r>
            <a:r>
              <a:rPr lang="es-MX" b="1" dirty="0">
                <a:solidFill>
                  <a:srgbClr val="675E47"/>
                </a:solidFill>
                <a:latin typeface="Comic Sans MS" pitchFamily="66" charset="0"/>
              </a:rPr>
              <a:t>que permite que las empresas sean competitivas, que tengan una producción eficiente, distribución de bienes y servicios de alta calidad y de bajo costo, que satisfagan las necesidades de los clientes. </a:t>
            </a:r>
          </a:p>
        </p:txBody>
      </p:sp>
    </p:spTree>
    <p:extLst>
      <p:ext uri="{BB962C8B-B14F-4D97-AF65-F5344CB8AC3E}">
        <p14:creationId xmlns:p14="http://schemas.microsoft.com/office/powerpoint/2010/main" val="704030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332656"/>
            <a:ext cx="7992888" cy="6063199"/>
          </a:xfrm>
          <a:prstGeom prst="rect">
            <a:avLst/>
          </a:prstGeom>
        </p:spPr>
        <p:txBody>
          <a:bodyPr wrap="square">
            <a:spAutoFit/>
          </a:bodyPr>
          <a:lstStyle/>
          <a:p>
            <a:pPr algn="ctr"/>
            <a:r>
              <a:rPr lang="es-ES_tradnl" sz="2800" b="1" dirty="0">
                <a:solidFill>
                  <a:schemeClr val="accent5">
                    <a:lumMod val="50000"/>
                  </a:schemeClr>
                </a:solidFill>
                <a:latin typeface="Arial" panose="020B0604020202020204" pitchFamily="34" charset="0"/>
                <a:cs typeface="Arial" panose="020B0604020202020204" pitchFamily="34" charset="0"/>
              </a:rPr>
              <a:t>PRESENTACIÓN</a:t>
            </a:r>
          </a:p>
          <a:p>
            <a:r>
              <a:rPr lang="es-ES_tradnl" dirty="0"/>
              <a:t> </a:t>
            </a:r>
          </a:p>
          <a:p>
            <a:pPr algn="just"/>
            <a:r>
              <a:rPr lang="es-ES_tradnl" dirty="0" smtClean="0">
                <a:solidFill>
                  <a:schemeClr val="tx1">
                    <a:lumMod val="90000"/>
                    <a:lumOff val="10000"/>
                  </a:schemeClr>
                </a:solidFill>
              </a:rPr>
              <a:t>El objetivo de este material es, primer lugar, facilitar la comprensión del alumno en la aplicación práctica de los sistemas, métodos y procedimientos que</a:t>
            </a:r>
            <a:r>
              <a:rPr lang="es-ES_tradnl" dirty="0">
                <a:solidFill>
                  <a:schemeClr val="tx1">
                    <a:lumMod val="90000"/>
                    <a:lumOff val="10000"/>
                  </a:schemeClr>
                </a:solidFill>
              </a:rPr>
              <a:t> permiten </a:t>
            </a:r>
            <a:r>
              <a:rPr lang="es-ES_tradnl" dirty="0" smtClean="0">
                <a:solidFill>
                  <a:schemeClr val="tx1">
                    <a:lumMod val="90000"/>
                    <a:lumOff val="10000"/>
                  </a:schemeClr>
                </a:solidFill>
              </a:rPr>
              <a:t>la determinación de los costos y los presupuestos; en segundo lugar, apoyar al profesor en la exposición de los diferentes temas del programa de estudios de la asignatura Simulación de costos y presupuestos que se imparte a la Licenciatura en Contaduría.</a:t>
            </a:r>
          </a:p>
          <a:p>
            <a:pPr algn="just"/>
            <a:endParaRPr lang="es-ES_tradnl" dirty="0" smtClean="0">
              <a:solidFill>
                <a:schemeClr val="tx1">
                  <a:lumMod val="90000"/>
                  <a:lumOff val="10000"/>
                </a:schemeClr>
              </a:solidFill>
            </a:endParaRPr>
          </a:p>
          <a:p>
            <a:pPr algn="just"/>
            <a:r>
              <a:rPr lang="es-ES_tradnl" dirty="0">
                <a:solidFill>
                  <a:schemeClr val="tx1">
                    <a:lumMod val="90000"/>
                    <a:lumOff val="10000"/>
                  </a:schemeClr>
                </a:solidFill>
              </a:rPr>
              <a:t>E</a:t>
            </a:r>
            <a:r>
              <a:rPr lang="es-ES_tradnl" dirty="0" smtClean="0">
                <a:solidFill>
                  <a:schemeClr val="tx1">
                    <a:lumMod val="90000"/>
                    <a:lumOff val="10000"/>
                  </a:schemeClr>
                </a:solidFill>
              </a:rPr>
              <a:t>l contenido se presenta de acuerdo al </a:t>
            </a:r>
            <a:r>
              <a:rPr lang="es-ES_tradnl" dirty="0">
                <a:solidFill>
                  <a:schemeClr val="tx1">
                    <a:lumMod val="90000"/>
                    <a:lumOff val="10000"/>
                  </a:schemeClr>
                </a:solidFill>
              </a:rPr>
              <a:t>o</a:t>
            </a:r>
            <a:r>
              <a:rPr lang="es-ES_tradnl" dirty="0" smtClean="0">
                <a:solidFill>
                  <a:schemeClr val="tx1">
                    <a:lumMod val="90000"/>
                    <a:lumOff val="10000"/>
                  </a:schemeClr>
                </a:solidFill>
              </a:rPr>
              <a:t>rden que establece el programa de estudios: en la primera unidad se induce </a:t>
            </a:r>
            <a:r>
              <a:rPr lang="es-ES_tradnl" dirty="0">
                <a:solidFill>
                  <a:schemeClr val="tx1">
                    <a:lumMod val="90000"/>
                    <a:lumOff val="10000"/>
                  </a:schemeClr>
                </a:solidFill>
              </a:rPr>
              <a:t>al alumno </a:t>
            </a:r>
            <a:r>
              <a:rPr lang="es-ES_tradnl" dirty="0" smtClean="0">
                <a:solidFill>
                  <a:schemeClr val="tx1">
                    <a:lumMod val="90000"/>
                    <a:lumOff val="10000"/>
                  </a:schemeClr>
                </a:solidFill>
              </a:rPr>
              <a:t>a la determinación de los costos conjuntos de </a:t>
            </a:r>
            <a:r>
              <a:rPr lang="es-ES_tradnl" dirty="0" err="1" smtClean="0">
                <a:solidFill>
                  <a:schemeClr val="tx1">
                    <a:lumMod val="90000"/>
                    <a:lumOff val="10000"/>
                  </a:schemeClr>
                </a:solidFill>
              </a:rPr>
              <a:t>co</a:t>
            </a:r>
            <a:r>
              <a:rPr lang="es-ES_tradnl" dirty="0" smtClean="0">
                <a:solidFill>
                  <a:schemeClr val="tx1">
                    <a:lumMod val="90000"/>
                    <a:lumOff val="10000"/>
                  </a:schemeClr>
                </a:solidFill>
              </a:rPr>
              <a:t> productos y sub productos. En la segunda, se describe el procedimiento de costeo </a:t>
            </a:r>
            <a:r>
              <a:rPr lang="es-ES_tradnl" dirty="0" err="1" smtClean="0">
                <a:solidFill>
                  <a:schemeClr val="tx1">
                    <a:lumMod val="90000"/>
                    <a:lumOff val="10000"/>
                  </a:schemeClr>
                </a:solidFill>
              </a:rPr>
              <a:t>ABCy</a:t>
            </a:r>
            <a:r>
              <a:rPr lang="es-ES_tradnl" dirty="0" smtClean="0">
                <a:solidFill>
                  <a:schemeClr val="tx1">
                    <a:lumMod val="90000"/>
                    <a:lumOff val="10000"/>
                  </a:schemeClr>
                </a:solidFill>
              </a:rPr>
              <a:t> su relación con la cadena de valor. En la tercera se retoman principios de costos con el objetivo de desarrollar prácticas completas que culminan con la elaboración de estados financieros. La </a:t>
            </a:r>
            <a:r>
              <a:rPr lang="es-ES_tradnl" dirty="0">
                <a:solidFill>
                  <a:schemeClr val="tx1">
                    <a:lumMod val="90000"/>
                    <a:lumOff val="10000"/>
                  </a:schemeClr>
                </a:solidFill>
              </a:rPr>
              <a:t>cuarta </a:t>
            </a:r>
            <a:r>
              <a:rPr lang="es-ES_tradnl" dirty="0" smtClean="0">
                <a:solidFill>
                  <a:schemeClr val="tx1">
                    <a:lumMod val="90000"/>
                    <a:lumOff val="10000"/>
                  </a:schemeClr>
                </a:solidFill>
              </a:rPr>
              <a:t>unidad guía </a:t>
            </a:r>
            <a:r>
              <a:rPr lang="es-ES_tradnl" dirty="0">
                <a:solidFill>
                  <a:schemeClr val="tx1">
                    <a:lumMod val="90000"/>
                    <a:lumOff val="10000"/>
                  </a:schemeClr>
                </a:solidFill>
              </a:rPr>
              <a:t>la elaboración </a:t>
            </a:r>
            <a:r>
              <a:rPr lang="es-ES_tradnl" dirty="0" smtClean="0">
                <a:solidFill>
                  <a:schemeClr val="tx1">
                    <a:lumMod val="90000"/>
                    <a:lumOff val="10000"/>
                  </a:schemeClr>
                </a:solidFill>
              </a:rPr>
              <a:t>del </a:t>
            </a:r>
            <a:r>
              <a:rPr lang="es-ES_tradnl" dirty="0">
                <a:solidFill>
                  <a:schemeClr val="tx1">
                    <a:lumMod val="90000"/>
                    <a:lumOff val="10000"/>
                  </a:schemeClr>
                </a:solidFill>
              </a:rPr>
              <a:t>presupuesto </a:t>
            </a:r>
            <a:r>
              <a:rPr lang="es-ES_tradnl" dirty="0" smtClean="0">
                <a:solidFill>
                  <a:schemeClr val="tx1">
                    <a:lumMod val="90000"/>
                    <a:lumOff val="10000"/>
                  </a:schemeClr>
                </a:solidFill>
              </a:rPr>
              <a:t>maestro. </a:t>
            </a:r>
            <a:r>
              <a:rPr lang="es-ES_tradnl" dirty="0">
                <a:solidFill>
                  <a:schemeClr val="tx1">
                    <a:lumMod val="90000"/>
                    <a:lumOff val="10000"/>
                  </a:schemeClr>
                </a:solidFill>
              </a:rPr>
              <a:t>L</a:t>
            </a:r>
            <a:r>
              <a:rPr lang="es-ES_tradnl" dirty="0" smtClean="0">
                <a:solidFill>
                  <a:schemeClr val="tx1">
                    <a:lumMod val="90000"/>
                    <a:lumOff val="10000"/>
                  </a:schemeClr>
                </a:solidFill>
              </a:rPr>
              <a:t>a </a:t>
            </a:r>
            <a:r>
              <a:rPr lang="es-ES_tradnl" dirty="0">
                <a:solidFill>
                  <a:schemeClr val="tx1">
                    <a:lumMod val="90000"/>
                    <a:lumOff val="10000"/>
                  </a:schemeClr>
                </a:solidFill>
              </a:rPr>
              <a:t>quinta </a:t>
            </a:r>
            <a:r>
              <a:rPr lang="es-ES_tradnl" dirty="0" smtClean="0">
                <a:solidFill>
                  <a:schemeClr val="tx1">
                    <a:lumMod val="90000"/>
                    <a:lumOff val="10000"/>
                  </a:schemeClr>
                </a:solidFill>
              </a:rPr>
              <a:t>unidad, </a:t>
            </a:r>
            <a:r>
              <a:rPr lang="es-ES_tradnl" dirty="0">
                <a:solidFill>
                  <a:schemeClr val="tx1">
                    <a:lumMod val="90000"/>
                    <a:lumOff val="10000"/>
                  </a:schemeClr>
                </a:solidFill>
              </a:rPr>
              <a:t>ejercita el control presupuestal y la identificación de variaciones</a:t>
            </a:r>
            <a:r>
              <a:rPr lang="es-ES_tradnl" dirty="0" smtClean="0">
                <a:solidFill>
                  <a:schemeClr val="tx1">
                    <a:lumMod val="90000"/>
                    <a:lumOff val="10000"/>
                  </a:schemeClr>
                </a:solidFill>
              </a:rPr>
              <a:t>.</a:t>
            </a:r>
          </a:p>
          <a:p>
            <a:pPr algn="just"/>
            <a:endParaRPr lang="es-ES_tradnl" dirty="0">
              <a:solidFill>
                <a:schemeClr val="tx1">
                  <a:lumMod val="90000"/>
                  <a:lumOff val="10000"/>
                </a:schemeClr>
              </a:solidFill>
            </a:endParaRPr>
          </a:p>
          <a:p>
            <a:pPr algn="just"/>
            <a:r>
              <a:rPr lang="es-ES_tradnl" dirty="0" smtClean="0">
                <a:solidFill>
                  <a:schemeClr val="tx1">
                    <a:lumMod val="90000"/>
                    <a:lumOff val="10000"/>
                  </a:schemeClr>
                </a:solidFill>
              </a:rPr>
              <a:t>El material se presenta en dos series: </a:t>
            </a:r>
          </a:p>
          <a:p>
            <a:pPr algn="just"/>
            <a:r>
              <a:rPr lang="es-ES_tradnl" dirty="0" smtClean="0">
                <a:solidFill>
                  <a:schemeClr val="tx1">
                    <a:lumMod val="90000"/>
                    <a:lumOff val="10000"/>
                  </a:schemeClr>
                </a:solidFill>
              </a:rPr>
              <a:t>Parte </a:t>
            </a:r>
            <a:r>
              <a:rPr lang="es-ES_tradnl" dirty="0" smtClean="0">
                <a:solidFill>
                  <a:schemeClr val="tx1">
                    <a:lumMod val="90000"/>
                    <a:lumOff val="10000"/>
                  </a:schemeClr>
                </a:solidFill>
              </a:rPr>
              <a:t>1: Simulación de costos</a:t>
            </a:r>
          </a:p>
          <a:p>
            <a:pPr algn="just"/>
            <a:r>
              <a:rPr lang="es-ES_tradnl" dirty="0" smtClean="0">
                <a:solidFill>
                  <a:schemeClr val="tx1">
                    <a:lumMod val="90000"/>
                    <a:lumOff val="10000"/>
                  </a:schemeClr>
                </a:solidFill>
              </a:rPr>
              <a:t>Parte </a:t>
            </a:r>
            <a:r>
              <a:rPr lang="es-ES_tradnl" dirty="0" smtClean="0">
                <a:solidFill>
                  <a:schemeClr val="tx1">
                    <a:lumMod val="90000"/>
                    <a:lumOff val="10000"/>
                  </a:schemeClr>
                </a:solidFill>
              </a:rPr>
              <a:t>2: Simulación de presupuestos</a:t>
            </a:r>
            <a:endParaRPr lang="es-ES_tradnl" dirty="0">
              <a:solidFill>
                <a:schemeClr val="tx1">
                  <a:lumMod val="90000"/>
                  <a:lumOff val="10000"/>
                </a:schemeClr>
              </a:solidFill>
            </a:endParaRPr>
          </a:p>
        </p:txBody>
      </p:sp>
    </p:spTree>
    <p:extLst>
      <p:ext uri="{BB962C8B-B14F-4D97-AF65-F5344CB8AC3E}">
        <p14:creationId xmlns:p14="http://schemas.microsoft.com/office/powerpoint/2010/main" val="3059769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051720" y="332656"/>
            <a:ext cx="4968552" cy="600164"/>
          </a:xfrm>
          <a:prstGeom prst="rect">
            <a:avLst/>
          </a:prstGeom>
        </p:spPr>
        <p:txBody>
          <a:bodyPr vert="horz" lIns="91440" tIns="45720" rIns="91440" bIns="45720" rtlCol="0" anchor="ctr">
            <a:normAutofit/>
          </a:bodyPr>
          <a:lstStyle>
            <a:lvl1pPr algn="ctr" defTabSz="457200">
              <a:spcBef>
                <a:spcPct val="0"/>
              </a:spcBef>
              <a:buNone/>
              <a:defRPr sz="3300" b="1">
                <a:latin typeface="Comic Sans MS" pitchFamily="66" charset="0"/>
                <a:ea typeface="+mj-ea"/>
                <a:cs typeface="+mj-cs"/>
              </a:defRPr>
            </a:lvl1pPr>
          </a:lstStyle>
          <a:p>
            <a:pPr algn="l" defTabSz="914400"/>
            <a:r>
              <a:rPr lang="es-ES" sz="2800" dirty="0">
                <a:solidFill>
                  <a:schemeClr val="accent5">
                    <a:lumMod val="50000"/>
                  </a:schemeClr>
                </a:solidFill>
                <a:latin typeface="Arial" panose="020B0604020202020204" pitchFamily="34" charset="0"/>
                <a:ea typeface="+mn-ea"/>
                <a:cs typeface="Arial" panose="020B0604020202020204" pitchFamily="34" charset="0"/>
              </a:rPr>
              <a:t>Cadena de valor</a:t>
            </a:r>
          </a:p>
        </p:txBody>
      </p:sp>
      <p:graphicFrame>
        <p:nvGraphicFramePr>
          <p:cNvPr id="4" name="Tabla 3"/>
          <p:cNvGraphicFramePr>
            <a:graphicFrameLocks noGrp="1"/>
          </p:cNvGraphicFramePr>
          <p:nvPr>
            <p:extLst>
              <p:ext uri="{D42A27DB-BD31-4B8C-83A1-F6EECF244321}">
                <p14:modId xmlns:p14="http://schemas.microsoft.com/office/powerpoint/2010/main" val="3166638973"/>
              </p:ext>
            </p:extLst>
          </p:nvPr>
        </p:nvGraphicFramePr>
        <p:xfrm>
          <a:off x="755576" y="908721"/>
          <a:ext cx="7920877" cy="4464496"/>
        </p:xfrm>
        <a:graphic>
          <a:graphicData uri="http://schemas.openxmlformats.org/drawingml/2006/table">
            <a:tbl>
              <a:tblPr firstRow="1" bandRow="1">
                <a:tableStyleId>{5C22544A-7EE6-4342-B048-85BDC9FD1C3A}</a:tableStyleId>
              </a:tblPr>
              <a:tblGrid>
                <a:gridCol w="2016223"/>
                <a:gridCol w="432048"/>
                <a:gridCol w="2880320"/>
                <a:gridCol w="288032"/>
                <a:gridCol w="2304254"/>
              </a:tblGrid>
              <a:tr h="1440160">
                <a:tc>
                  <a:txBody>
                    <a:bodyPr/>
                    <a:lstStyle/>
                    <a:p>
                      <a:endParaRPr lang="es-ES"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endParaRPr lang="es-ES"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endParaRPr lang="es-ES"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endParaRPr lang="es-ES"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endParaRPr lang="es-ES"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r>
              <a:tr h="1008112">
                <a:tc>
                  <a:txBody>
                    <a:bodyPr/>
                    <a:lstStyle/>
                    <a:p>
                      <a:endParaRPr lang="es-ES"/>
                    </a:p>
                  </a:txBody>
                  <a:tcPr marL="0" marR="0" marT="0" marB="0">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marL="0" marR="0" marT="0" marB="0">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marL="0" marR="0" marT="0" marB="0">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marL="0" marR="0" marT="0" marB="0">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marL="0" marR="0" marT="0" marB="0">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008112">
                <a:tc gridSpan="5">
                  <a:txBody>
                    <a:bodyPr/>
                    <a:lstStyle/>
                    <a:p>
                      <a:pPr algn="ctr"/>
                      <a:endParaRPr lang="es-ES" sz="2000" b="1" dirty="0" smtClean="0"/>
                    </a:p>
                    <a:p>
                      <a:pPr algn="ctr"/>
                      <a:r>
                        <a:rPr lang="es-ES" sz="2000" b="1" dirty="0" smtClean="0"/>
                        <a:t>Procesos de soporte</a:t>
                      </a:r>
                      <a:endParaRPr lang="es-ES" sz="2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a:p>
                  </a:txBody>
                  <a:tcPr/>
                </a:tc>
                <a:tc hMerge="1">
                  <a:txBody>
                    <a:bodyPr/>
                    <a:lstStyle/>
                    <a:p>
                      <a:endParaRPr lang="es-ES" dirty="0"/>
                    </a:p>
                  </a:txBody>
                  <a:tcPr/>
                </a:tc>
                <a:tc hMerge="1">
                  <a:txBody>
                    <a:bodyPr/>
                    <a:lstStyle/>
                    <a:p>
                      <a:endParaRPr lang="es-ES"/>
                    </a:p>
                  </a:txBody>
                  <a:tcPr/>
                </a:tc>
                <a:tc hMerge="1">
                  <a:txBody>
                    <a:bodyPr/>
                    <a:lstStyle/>
                    <a:p>
                      <a:endParaRPr lang="es-ES" dirty="0"/>
                    </a:p>
                  </a:txBody>
                  <a:tcPr/>
                </a:tc>
              </a:tr>
              <a:tr h="1008112">
                <a:tc>
                  <a:txBody>
                    <a:bodyPr/>
                    <a:lstStyle/>
                    <a:p>
                      <a:pPr algn="ctr"/>
                      <a:endParaRPr lang="es-ES" b="1" dirty="0" smtClean="0"/>
                    </a:p>
                    <a:p>
                      <a:pPr algn="ctr"/>
                      <a:r>
                        <a:rPr lang="es-ES" b="1" dirty="0" smtClean="0"/>
                        <a:t>Planeación</a:t>
                      </a:r>
                      <a:endParaRPr lang="es-ES" b="1" dirty="0"/>
                    </a:p>
                  </a:txBody>
                  <a:tcPr marL="0" marR="0" marT="0" marB="0">
                    <a:lnR w="12700" cmpd="sng">
                      <a:noFill/>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s-ES" b="1" dirty="0"/>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s-ES" b="1" dirty="0" smtClean="0"/>
                    </a:p>
                    <a:p>
                      <a:pPr algn="ctr"/>
                      <a:r>
                        <a:rPr lang="es-ES" b="1" dirty="0" smtClean="0"/>
                        <a:t>Control</a:t>
                      </a:r>
                      <a:endParaRPr lang="es-ES" b="1" dirty="0"/>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s-ES" b="1" dirty="0"/>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s-ES" b="1" dirty="0" smtClean="0"/>
                    </a:p>
                    <a:p>
                      <a:pPr algn="ctr"/>
                      <a:r>
                        <a:rPr lang="es-ES" b="1" dirty="0" smtClean="0"/>
                        <a:t>Dirección</a:t>
                      </a:r>
                      <a:endParaRPr lang="es-ES" b="1" dirty="0"/>
                    </a:p>
                  </a:txBody>
                  <a:tcPr marL="0" marR="0" marT="0" marB="0">
                    <a:lnL w="12700" cmpd="sng">
                      <a:noFill/>
                    </a:lnL>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5" name="Elipse 4"/>
          <p:cNvSpPr/>
          <p:nvPr/>
        </p:nvSpPr>
        <p:spPr>
          <a:xfrm>
            <a:off x="827584" y="1124744"/>
            <a:ext cx="1944216" cy="115212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ln>
                  <a:solidFill>
                    <a:srgbClr val="000000"/>
                  </a:solidFill>
                </a:ln>
              </a:rPr>
              <a:t>Desarrollo de productos</a:t>
            </a:r>
            <a:endParaRPr lang="es-ES" dirty="0">
              <a:ln>
                <a:solidFill>
                  <a:srgbClr val="000000"/>
                </a:solidFill>
              </a:ln>
            </a:endParaRPr>
          </a:p>
        </p:txBody>
      </p:sp>
      <p:sp>
        <p:nvSpPr>
          <p:cNvPr id="6" name="Flecha arriba 5"/>
          <p:cNvSpPr/>
          <p:nvPr/>
        </p:nvSpPr>
        <p:spPr>
          <a:xfrm>
            <a:off x="1763688" y="2636912"/>
            <a:ext cx="216024" cy="504056"/>
          </a:xfrm>
          <a:prstGeom prst="upArrow">
            <a:avLst/>
          </a:prstGeom>
          <a:solidFill>
            <a:srgbClr val="58563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Elipse 6"/>
          <p:cNvSpPr/>
          <p:nvPr/>
        </p:nvSpPr>
        <p:spPr>
          <a:xfrm>
            <a:off x="3419872" y="1196752"/>
            <a:ext cx="2592288" cy="115212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ln>
                  <a:solidFill>
                    <a:srgbClr val="000000"/>
                  </a:solidFill>
                </a:ln>
              </a:rPr>
              <a:t>Logística para el cumplimiento de la demanda </a:t>
            </a:r>
            <a:endParaRPr lang="es-ES" dirty="0">
              <a:ln>
                <a:solidFill>
                  <a:srgbClr val="000000"/>
                </a:solidFill>
              </a:ln>
            </a:endParaRPr>
          </a:p>
        </p:txBody>
      </p:sp>
      <p:sp>
        <p:nvSpPr>
          <p:cNvPr id="8" name="Elipse 7"/>
          <p:cNvSpPr/>
          <p:nvPr/>
        </p:nvSpPr>
        <p:spPr>
          <a:xfrm>
            <a:off x="6516216" y="1124744"/>
            <a:ext cx="2088232" cy="115212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ln>
                  <a:solidFill>
                    <a:srgbClr val="000000"/>
                  </a:solidFill>
                </a:ln>
              </a:rPr>
              <a:t>Servicio al cliente</a:t>
            </a:r>
            <a:endParaRPr lang="es-ES" dirty="0">
              <a:ln>
                <a:solidFill>
                  <a:srgbClr val="000000"/>
                </a:solidFill>
              </a:ln>
            </a:endParaRPr>
          </a:p>
        </p:txBody>
      </p:sp>
      <p:sp>
        <p:nvSpPr>
          <p:cNvPr id="9" name="Flecha derecha 8"/>
          <p:cNvSpPr/>
          <p:nvPr/>
        </p:nvSpPr>
        <p:spPr>
          <a:xfrm>
            <a:off x="2987824" y="1556792"/>
            <a:ext cx="360040" cy="261743"/>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Flecha derecha 9"/>
          <p:cNvSpPr/>
          <p:nvPr/>
        </p:nvSpPr>
        <p:spPr>
          <a:xfrm>
            <a:off x="6156176" y="1556792"/>
            <a:ext cx="360040" cy="261743"/>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Flecha arriba 10"/>
          <p:cNvSpPr/>
          <p:nvPr/>
        </p:nvSpPr>
        <p:spPr>
          <a:xfrm>
            <a:off x="4788024" y="2564904"/>
            <a:ext cx="216024" cy="504056"/>
          </a:xfrm>
          <a:prstGeom prst="upArrow">
            <a:avLst/>
          </a:prstGeom>
          <a:solidFill>
            <a:srgbClr val="58563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Flecha arriba 11"/>
          <p:cNvSpPr/>
          <p:nvPr/>
        </p:nvSpPr>
        <p:spPr>
          <a:xfrm>
            <a:off x="7812360" y="2636912"/>
            <a:ext cx="216024" cy="504056"/>
          </a:xfrm>
          <a:prstGeom prst="upArrow">
            <a:avLst/>
          </a:prstGeom>
          <a:solidFill>
            <a:srgbClr val="58563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6358869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8 Objeto"/>
          <p:cNvGraphicFramePr>
            <a:graphicFrameLocks noChangeAspect="1"/>
          </p:cNvGraphicFramePr>
          <p:nvPr>
            <p:extLst>
              <p:ext uri="{D42A27DB-BD31-4B8C-83A1-F6EECF244321}">
                <p14:modId xmlns:p14="http://schemas.microsoft.com/office/powerpoint/2010/main" val="2015898598"/>
              </p:ext>
            </p:extLst>
          </p:nvPr>
        </p:nvGraphicFramePr>
        <p:xfrm>
          <a:off x="1259632" y="1268760"/>
          <a:ext cx="7275559" cy="4594716"/>
        </p:xfrm>
        <a:graphic>
          <a:graphicData uri="http://schemas.openxmlformats.org/presentationml/2006/ole">
            <mc:AlternateContent xmlns:mc="http://schemas.openxmlformats.org/markup-compatibility/2006">
              <mc:Choice xmlns:v="urn:schemas-microsoft-com:vml" Requires="v">
                <p:oleObj spid="_x0000_s6167" name="Documento" r:id="rId3" imgW="6521299" imgH="4995329" progId="Word.Document.12">
                  <p:embed/>
                </p:oleObj>
              </mc:Choice>
              <mc:Fallback>
                <p:oleObj name="Documento" r:id="rId3" imgW="6521299" imgH="4995329" progId="Word.Document.12">
                  <p:embed/>
                  <p:pic>
                    <p:nvPicPr>
                      <p:cNvPr id="0" name=""/>
                      <p:cNvPicPr/>
                      <p:nvPr/>
                    </p:nvPicPr>
                    <p:blipFill>
                      <a:blip r:embed="rId4"/>
                      <a:stretch>
                        <a:fillRect/>
                      </a:stretch>
                    </p:blipFill>
                    <p:spPr>
                      <a:xfrm>
                        <a:off x="1259632" y="1268760"/>
                        <a:ext cx="7275559" cy="4594716"/>
                      </a:xfrm>
                      <a:prstGeom prst="rect">
                        <a:avLst/>
                      </a:prstGeom>
                    </p:spPr>
                  </p:pic>
                </p:oleObj>
              </mc:Fallback>
            </mc:AlternateContent>
          </a:graphicData>
        </a:graphic>
      </p:graphicFrame>
      <p:sp>
        <p:nvSpPr>
          <p:cNvPr id="10" name="1 Título"/>
          <p:cNvSpPr>
            <a:spLocks noGrp="1"/>
          </p:cNvSpPr>
          <p:nvPr>
            <p:ph type="title"/>
          </p:nvPr>
        </p:nvSpPr>
        <p:spPr>
          <a:xfrm>
            <a:off x="1115616" y="260648"/>
            <a:ext cx="6480720" cy="882650"/>
          </a:xfrm>
        </p:spPr>
        <p:txBody>
          <a:bodyPr>
            <a:normAutofit/>
          </a:bodyPr>
          <a:lstStyle/>
          <a:p>
            <a:pPr algn="l" defTabSz="914400"/>
            <a:r>
              <a:rPr lang="es-MX" sz="2800" b="1" dirty="0">
                <a:solidFill>
                  <a:schemeClr val="accent5">
                    <a:lumMod val="50000"/>
                  </a:schemeClr>
                </a:solidFill>
                <a:latin typeface="Arial" panose="020B0604020202020204" pitchFamily="34" charset="0"/>
                <a:ea typeface="+mn-ea"/>
                <a:cs typeface="Arial" panose="020B0604020202020204" pitchFamily="34" charset="0"/>
              </a:rPr>
              <a:t>Pasos de la cadena de valor</a:t>
            </a:r>
          </a:p>
        </p:txBody>
      </p:sp>
    </p:spTree>
    <p:extLst>
      <p:ext uri="{BB962C8B-B14F-4D97-AF65-F5344CB8AC3E}">
        <p14:creationId xmlns:p14="http://schemas.microsoft.com/office/powerpoint/2010/main" val="12464358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827584" y="476672"/>
            <a:ext cx="7920037" cy="523220"/>
          </a:xfrm>
          <a:prstGeom prst="rect">
            <a:avLst/>
          </a:prstGeom>
          <a:noFill/>
        </p:spPr>
        <p:txBody>
          <a:bodyPr>
            <a:spAutoFit/>
          </a:bodyPr>
          <a:lstStyle/>
          <a:p>
            <a:pPr>
              <a:spcBef>
                <a:spcPct val="0"/>
              </a:spcBef>
              <a:defRPr/>
            </a:pPr>
            <a:r>
              <a:rPr lang="es-MX" sz="2800" b="1" dirty="0">
                <a:solidFill>
                  <a:schemeClr val="accent5">
                    <a:lumMod val="50000"/>
                  </a:schemeClr>
                </a:solidFill>
                <a:latin typeface="Arial" panose="020B0604020202020204" pitchFamily="34" charset="0"/>
                <a:cs typeface="Arial" panose="020B0604020202020204" pitchFamily="34" charset="0"/>
              </a:rPr>
              <a:t>Ejem: Cadena de valor en una empresa</a:t>
            </a:r>
          </a:p>
        </p:txBody>
      </p:sp>
      <p:graphicFrame>
        <p:nvGraphicFramePr>
          <p:cNvPr id="4" name="Diagrama 3"/>
          <p:cNvGraphicFramePr/>
          <p:nvPr>
            <p:extLst>
              <p:ext uri="{D42A27DB-BD31-4B8C-83A1-F6EECF244321}">
                <p14:modId xmlns:p14="http://schemas.microsoft.com/office/powerpoint/2010/main" val="877888087"/>
              </p:ext>
            </p:extLst>
          </p:nvPr>
        </p:nvGraphicFramePr>
        <p:xfrm>
          <a:off x="1475656" y="1052736"/>
          <a:ext cx="6096000" cy="546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611560" y="1556792"/>
            <a:ext cx="648072" cy="41549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P</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R</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O</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V</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E</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E</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D</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O</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R</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E</a:t>
            </a:r>
          </a:p>
          <a:p>
            <a:pPr algn="ctr"/>
            <a:r>
              <a:rPr lang="es-ES" sz="2400" b="1" spc="50" dirty="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S</a:t>
            </a:r>
          </a:p>
        </p:txBody>
      </p:sp>
      <p:sp>
        <p:nvSpPr>
          <p:cNvPr id="7" name="CuadroTexto 6"/>
          <p:cNvSpPr txBox="1"/>
          <p:nvPr/>
        </p:nvSpPr>
        <p:spPr>
          <a:xfrm>
            <a:off x="7812360" y="1916832"/>
            <a:ext cx="648072" cy="30469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C</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L</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I</a:t>
            </a: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E</a:t>
            </a:r>
          </a:p>
          <a:p>
            <a:pPr algn="ctr"/>
            <a:r>
              <a:rPr lang="es-ES" sz="2400" b="1" spc="50" dirty="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N</a:t>
            </a:r>
            <a:endPar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endParaRPr>
          </a:p>
          <a:p>
            <a:pPr algn="ctr"/>
            <a:r>
              <a:rPr lang="es-ES" sz="2400" b="1" spc="50" dirty="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T</a:t>
            </a:r>
            <a:endPar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endParaRPr>
          </a:p>
          <a:p>
            <a:pPr algn="ctr"/>
            <a:r>
              <a:rPr lang="es-ES" sz="2400" b="1" spc="50" dirty="0" smtClean="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E</a:t>
            </a:r>
          </a:p>
          <a:p>
            <a:pPr algn="ctr"/>
            <a:r>
              <a:rPr lang="es-ES" sz="2400" b="1" spc="50" dirty="0">
                <a:ln w="12700" cmpd="sng">
                  <a:solidFill>
                    <a:schemeClr val="accent6">
                      <a:satMod val="120000"/>
                      <a:shade val="80000"/>
                    </a:schemeClr>
                  </a:solidFill>
                  <a:prstDash val="solid"/>
                </a:ln>
                <a:solidFill>
                  <a:srgbClr val="4D4635"/>
                </a:solidFill>
                <a:effectLst>
                  <a:glow rad="53100">
                    <a:schemeClr val="accent6">
                      <a:satMod val="180000"/>
                      <a:alpha val="30000"/>
                    </a:schemeClr>
                  </a:glow>
                </a:effectLst>
              </a:rPr>
              <a:t>S</a:t>
            </a:r>
          </a:p>
        </p:txBody>
      </p:sp>
    </p:spTree>
    <p:extLst>
      <p:ext uri="{BB962C8B-B14F-4D97-AF65-F5344CB8AC3E}">
        <p14:creationId xmlns:p14="http://schemas.microsoft.com/office/powerpoint/2010/main" val="20627761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539552" y="332656"/>
            <a:ext cx="8183563" cy="900113"/>
          </a:xfrm>
        </p:spPr>
        <p:txBody>
          <a:bodyPr>
            <a:normAutofit/>
          </a:bodyPr>
          <a:lstStyle/>
          <a:p>
            <a:pPr algn="l" defTabSz="914400" fontAlgn="auto">
              <a:spcAft>
                <a:spcPts val="0"/>
              </a:spcAft>
              <a:defRPr/>
            </a:pPr>
            <a:r>
              <a:rPr lang="es-ES_tradnl" sz="2800" b="1" dirty="0">
                <a:solidFill>
                  <a:schemeClr val="accent5">
                    <a:lumMod val="50000"/>
                  </a:schemeClr>
                </a:solidFill>
                <a:latin typeface="Arial" panose="020B0604020202020204" pitchFamily="34" charset="0"/>
                <a:ea typeface="+mn-ea"/>
                <a:cs typeface="Arial" panose="020B0604020202020204" pitchFamily="34" charset="0"/>
              </a:rPr>
              <a:t>Cadena de valor en l</a:t>
            </a:r>
            <a:r>
              <a:rPr lang="es-ES_tradnl" sz="2800" b="1" dirty="0" smtClean="0">
                <a:solidFill>
                  <a:schemeClr val="accent5">
                    <a:lumMod val="50000"/>
                  </a:schemeClr>
                </a:solidFill>
                <a:latin typeface="Arial" panose="020B0604020202020204" pitchFamily="34" charset="0"/>
                <a:ea typeface="+mn-ea"/>
                <a:cs typeface="Arial" panose="020B0604020202020204" pitchFamily="34" charset="0"/>
              </a:rPr>
              <a:t>a industria del pan</a:t>
            </a:r>
            <a:endParaRPr lang="es-ES_tradnl" sz="2800" b="1"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2253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628800"/>
            <a:ext cx="4292600" cy="4032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35" name="Text Box 8"/>
          <p:cNvSpPr txBox="1">
            <a:spLocks noChangeArrowheads="1"/>
          </p:cNvSpPr>
          <p:nvPr/>
        </p:nvSpPr>
        <p:spPr bwMode="auto">
          <a:xfrm>
            <a:off x="5076056" y="5589240"/>
            <a:ext cx="331152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ES_tradnl" sz="1400"/>
              <a:t>Morillo (2005)</a:t>
            </a:r>
          </a:p>
        </p:txBody>
      </p:sp>
    </p:spTree>
    <p:extLst>
      <p:ext uri="{BB962C8B-B14F-4D97-AF65-F5344CB8AC3E}">
        <p14:creationId xmlns:p14="http://schemas.microsoft.com/office/powerpoint/2010/main" val="28904439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539552" y="332656"/>
            <a:ext cx="8183563" cy="900113"/>
          </a:xfrm>
        </p:spPr>
        <p:txBody>
          <a:bodyPr>
            <a:normAutofit/>
          </a:bodyPr>
          <a:lstStyle/>
          <a:p>
            <a:pPr algn="l" defTabSz="914400" fontAlgn="auto">
              <a:spcAft>
                <a:spcPts val="0"/>
              </a:spcAft>
              <a:defRPr/>
            </a:pPr>
            <a:r>
              <a:rPr lang="es-ES_tradnl" sz="2800" b="1" dirty="0">
                <a:solidFill>
                  <a:schemeClr val="accent5">
                    <a:lumMod val="50000"/>
                  </a:schemeClr>
                </a:solidFill>
                <a:latin typeface="Arial" panose="020B0604020202020204" pitchFamily="34" charset="0"/>
                <a:ea typeface="+mn-ea"/>
                <a:cs typeface="Arial" panose="020B0604020202020204" pitchFamily="34" charset="0"/>
              </a:rPr>
              <a:t>Cadena de valor </a:t>
            </a:r>
            <a:r>
              <a:rPr lang="es-ES_tradnl" sz="2800" b="1" dirty="0" smtClean="0">
                <a:solidFill>
                  <a:schemeClr val="accent5">
                    <a:lumMod val="50000"/>
                  </a:schemeClr>
                </a:solidFill>
                <a:latin typeface="Arial" panose="020B0604020202020204" pitchFamily="34" charset="0"/>
                <a:ea typeface="+mn-ea"/>
                <a:cs typeface="Arial" panose="020B0604020202020204" pitchFamily="34" charset="0"/>
              </a:rPr>
              <a:t>de </a:t>
            </a:r>
            <a:r>
              <a:rPr lang="es-ES_tradnl" sz="2800" b="1" dirty="0">
                <a:solidFill>
                  <a:schemeClr val="accent5">
                    <a:lumMod val="50000"/>
                  </a:schemeClr>
                </a:solidFill>
                <a:latin typeface="Arial" panose="020B0604020202020204" pitchFamily="34" charset="0"/>
                <a:ea typeface="+mn-ea"/>
                <a:cs typeface="Arial" panose="020B0604020202020204" pitchFamily="34" charset="0"/>
              </a:rPr>
              <a:t>l</a:t>
            </a:r>
            <a:r>
              <a:rPr lang="es-ES_tradnl" sz="2800" b="1" dirty="0" smtClean="0">
                <a:solidFill>
                  <a:schemeClr val="accent5">
                    <a:lumMod val="50000"/>
                  </a:schemeClr>
                </a:solidFill>
                <a:latin typeface="Arial" panose="020B0604020202020204" pitchFamily="34" charset="0"/>
                <a:ea typeface="+mn-ea"/>
                <a:cs typeface="Arial" panose="020B0604020202020204" pitchFamily="34" charset="0"/>
              </a:rPr>
              <a:t>a industria de las telas</a:t>
            </a:r>
            <a:endParaRPr lang="es-ES_tradnl" sz="2800" b="1"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2253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556792"/>
            <a:ext cx="6192688" cy="47525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35" name="Text Box 8"/>
          <p:cNvSpPr txBox="1">
            <a:spLocks noChangeArrowheads="1"/>
          </p:cNvSpPr>
          <p:nvPr/>
        </p:nvSpPr>
        <p:spPr bwMode="auto">
          <a:xfrm>
            <a:off x="2627784" y="6381328"/>
            <a:ext cx="331152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ES_tradnl" sz="1400" dirty="0"/>
              <a:t>Morillo (2005)</a:t>
            </a:r>
          </a:p>
        </p:txBody>
      </p:sp>
    </p:spTree>
    <p:extLst>
      <p:ext uri="{BB962C8B-B14F-4D97-AF65-F5344CB8AC3E}">
        <p14:creationId xmlns:p14="http://schemas.microsoft.com/office/powerpoint/2010/main" val="9480048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a:xfrm>
            <a:off x="539750" y="0"/>
            <a:ext cx="8183563" cy="900113"/>
          </a:xfrm>
        </p:spPr>
        <p:txBody>
          <a:bodyPr/>
          <a:lstStyle/>
          <a:p>
            <a:pPr eaLnBrk="1" fontAlgn="auto" hangingPunct="1">
              <a:spcAft>
                <a:spcPts val="0"/>
              </a:spcAft>
              <a:defRPr/>
            </a:pPr>
            <a:endParaRPr lang="es-MX">
              <a:solidFill>
                <a:schemeClr val="accent1">
                  <a:tint val="88000"/>
                  <a:satMod val="150000"/>
                </a:schemeClr>
              </a:solidFill>
            </a:endParaRPr>
          </a:p>
        </p:txBody>
      </p:sp>
      <p:pic>
        <p:nvPicPr>
          <p:cNvPr id="23555"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144000" cy="5949280"/>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 name="CuadroTexto 1"/>
          <p:cNvSpPr txBox="1"/>
          <p:nvPr/>
        </p:nvSpPr>
        <p:spPr>
          <a:xfrm>
            <a:off x="1043608" y="6093296"/>
            <a:ext cx="4032448" cy="369332"/>
          </a:xfrm>
          <a:prstGeom prst="rect">
            <a:avLst/>
          </a:prstGeom>
          <a:noFill/>
        </p:spPr>
        <p:txBody>
          <a:bodyPr wrap="square" rtlCol="0">
            <a:spAutoFit/>
          </a:bodyPr>
          <a:lstStyle/>
          <a:p>
            <a:r>
              <a:rPr lang="es-ES" dirty="0" smtClean="0"/>
              <a:t>Fuente: </a:t>
            </a:r>
            <a:r>
              <a:rPr lang="es-ES" dirty="0" err="1" smtClean="0"/>
              <a:t>Porter</a:t>
            </a:r>
            <a:r>
              <a:rPr lang="es-ES" dirty="0" smtClean="0"/>
              <a:t> (2010)</a:t>
            </a:r>
            <a:endParaRPr lang="es-ES" dirty="0"/>
          </a:p>
        </p:txBody>
      </p:sp>
    </p:spTree>
    <p:extLst>
      <p:ext uri="{BB962C8B-B14F-4D97-AF65-F5344CB8AC3E}">
        <p14:creationId xmlns:p14="http://schemas.microsoft.com/office/powerpoint/2010/main" val="32174568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827088" y="188913"/>
            <a:ext cx="8061325" cy="647700"/>
          </a:xfrm>
        </p:spPr>
        <p:txBody>
          <a:bodyPr>
            <a:normAutofit/>
          </a:bodyPr>
          <a:lstStyle/>
          <a:p>
            <a:pPr algn="l" defTabSz="914400">
              <a:defRPr/>
            </a:pPr>
            <a:r>
              <a:rPr lang="es-MX" sz="2800" b="1" dirty="0">
                <a:solidFill>
                  <a:schemeClr val="accent5">
                    <a:lumMod val="50000"/>
                  </a:schemeClr>
                </a:solidFill>
                <a:latin typeface="Arial" panose="020B0604020202020204" pitchFamily="34" charset="0"/>
                <a:ea typeface="+mn-ea"/>
                <a:cs typeface="Arial" panose="020B0604020202020204" pitchFamily="34" charset="0"/>
              </a:rPr>
              <a:t>Cadena de valor</a:t>
            </a:r>
            <a:endParaRPr lang="es-ES_tradnl" sz="2800" b="1" dirty="0">
              <a:solidFill>
                <a:schemeClr val="accent5">
                  <a:lumMod val="50000"/>
                </a:schemeClr>
              </a:solidFill>
              <a:latin typeface="Arial" panose="020B0604020202020204" pitchFamily="34" charset="0"/>
              <a:ea typeface="+mn-ea"/>
              <a:cs typeface="Arial" panose="020B0604020202020204" pitchFamily="34" charset="0"/>
            </a:endParaRPr>
          </a:p>
        </p:txBody>
      </p:sp>
      <p:sp>
        <p:nvSpPr>
          <p:cNvPr id="275459" name="Rectangle 3"/>
          <p:cNvSpPr>
            <a:spLocks noGrp="1" noChangeArrowheads="1"/>
          </p:cNvSpPr>
          <p:nvPr>
            <p:ph idx="1"/>
          </p:nvPr>
        </p:nvSpPr>
        <p:spPr>
          <a:xfrm>
            <a:off x="1835696" y="1052513"/>
            <a:ext cx="6984454" cy="5545137"/>
          </a:xfrm>
        </p:spPr>
        <p:txBody>
          <a:bodyPr>
            <a:normAutofit fontScale="92500" lnSpcReduction="20000"/>
          </a:bodyPr>
          <a:lstStyle/>
          <a:p>
            <a:pPr marL="265176" indent="-265176" algn="just" eaLnBrk="1" fontAlgn="auto" hangingPunct="1">
              <a:lnSpc>
                <a:spcPct val="80000"/>
              </a:lnSpc>
              <a:spcAft>
                <a:spcPts val="0"/>
              </a:spcAft>
              <a:buFont typeface="Wingdings" pitchFamily="2" charset="2"/>
              <a:buNone/>
              <a:defRPr/>
            </a:pPr>
            <a:r>
              <a:rPr lang="es-ES_tradnl" sz="2000" b="1" dirty="0">
                <a:latin typeface="Comic Sans MS" pitchFamily="66" charset="0"/>
              </a:rPr>
              <a:t>Abasto: incluye las funciones de compras, contacto con proveedores, cotizar diferentes opciones, buscar opciones de proveedores sustitutos.</a:t>
            </a:r>
          </a:p>
          <a:p>
            <a:pPr marL="265176" indent="-265176" algn="just" eaLnBrk="1" fontAlgn="auto" hangingPunct="1">
              <a:lnSpc>
                <a:spcPct val="80000"/>
              </a:lnSpc>
              <a:spcAft>
                <a:spcPts val="0"/>
              </a:spcAft>
              <a:buFont typeface="Wingdings" pitchFamily="2" charset="2"/>
              <a:buNone/>
              <a:defRPr/>
            </a:pPr>
            <a:endParaRPr lang="es-ES_tradnl" sz="2000" b="1" dirty="0">
              <a:latin typeface="Comic Sans MS" pitchFamily="66" charset="0"/>
            </a:endParaRPr>
          </a:p>
          <a:p>
            <a:pPr marL="265176" indent="-265176" algn="just" eaLnBrk="1" fontAlgn="auto" hangingPunct="1">
              <a:lnSpc>
                <a:spcPct val="80000"/>
              </a:lnSpc>
              <a:spcAft>
                <a:spcPts val="0"/>
              </a:spcAft>
              <a:buFont typeface="Wingdings" pitchFamily="2" charset="2"/>
              <a:buNone/>
              <a:defRPr/>
            </a:pPr>
            <a:r>
              <a:rPr lang="es-ES_tradnl" sz="2000" b="1" dirty="0">
                <a:latin typeface="Comic Sans MS" pitchFamily="66" charset="0"/>
              </a:rPr>
              <a:t> Logística de entrada: comprende todos los esfuerzos necesarios para hacer llegar la mercancía del proveedor a sus oficinas, bodega o fábrica. Incluye administración de trasporte, asignación de rutas, optimización de choferes.</a:t>
            </a:r>
          </a:p>
          <a:p>
            <a:pPr marL="265176" indent="-265176" algn="just" eaLnBrk="1" fontAlgn="auto" hangingPunct="1">
              <a:lnSpc>
                <a:spcPct val="80000"/>
              </a:lnSpc>
              <a:spcAft>
                <a:spcPts val="0"/>
              </a:spcAft>
              <a:buFont typeface="Wingdings" pitchFamily="2" charset="2"/>
              <a:buNone/>
              <a:defRPr/>
            </a:pPr>
            <a:endParaRPr lang="es-ES_tradnl" sz="2000" b="1" dirty="0">
              <a:latin typeface="Comic Sans MS" pitchFamily="66" charset="0"/>
            </a:endParaRPr>
          </a:p>
          <a:p>
            <a:pPr marL="265176" indent="-265176" algn="just" eaLnBrk="1" fontAlgn="auto" hangingPunct="1">
              <a:lnSpc>
                <a:spcPct val="80000"/>
              </a:lnSpc>
              <a:spcAft>
                <a:spcPts val="0"/>
              </a:spcAft>
              <a:buFont typeface="Wingdings" pitchFamily="2" charset="2"/>
              <a:buNone/>
              <a:defRPr/>
            </a:pPr>
            <a:r>
              <a:rPr lang="es-ES_tradnl" sz="2000" b="1" dirty="0">
                <a:latin typeface="Comic Sans MS" pitchFamily="66" charset="0"/>
              </a:rPr>
              <a:t>Operaciones y transformación comprende todos los esfuerzos que tiene que realizar para tomar los insumos y convertirlos en productos o servicios para entregar al usuario final.</a:t>
            </a:r>
          </a:p>
          <a:p>
            <a:pPr marL="265176" indent="-265176" algn="just" eaLnBrk="1" fontAlgn="auto" hangingPunct="1">
              <a:lnSpc>
                <a:spcPct val="80000"/>
              </a:lnSpc>
              <a:spcAft>
                <a:spcPts val="0"/>
              </a:spcAft>
              <a:buFont typeface="Wingdings" pitchFamily="2" charset="2"/>
              <a:buNone/>
              <a:defRPr/>
            </a:pPr>
            <a:endParaRPr lang="es-ES_tradnl" sz="2000" b="1" dirty="0">
              <a:latin typeface="Comic Sans MS" pitchFamily="66" charset="0"/>
            </a:endParaRPr>
          </a:p>
          <a:p>
            <a:pPr marL="265176" indent="-265176" algn="just" eaLnBrk="1" fontAlgn="auto" hangingPunct="1">
              <a:lnSpc>
                <a:spcPct val="80000"/>
              </a:lnSpc>
              <a:spcAft>
                <a:spcPts val="0"/>
              </a:spcAft>
              <a:buFont typeface="Wingdings" pitchFamily="2" charset="2"/>
              <a:buNone/>
              <a:defRPr/>
            </a:pPr>
            <a:r>
              <a:rPr lang="es-ES_tradnl" sz="2000" b="1" dirty="0">
                <a:latin typeface="Comic Sans MS" pitchFamily="66" charset="0"/>
              </a:rPr>
              <a:t>Logística de salida comprende todo aquello relacionado con la entrega del producto o servicio a su cliente. Dentro de esta sección incluye toda la parte de distribución, rutas de entrega, medios de envío a otras regiones, exportación, etcétera.</a:t>
            </a:r>
          </a:p>
          <a:p>
            <a:pPr marL="265176" indent="-265176" algn="just" eaLnBrk="1" fontAlgn="auto" hangingPunct="1">
              <a:lnSpc>
                <a:spcPct val="80000"/>
              </a:lnSpc>
              <a:spcAft>
                <a:spcPts val="0"/>
              </a:spcAft>
              <a:buFont typeface="Wingdings" pitchFamily="2" charset="2"/>
              <a:buNone/>
              <a:defRPr/>
            </a:pPr>
            <a:endParaRPr lang="es-ES_tradnl" sz="2000" b="1" dirty="0">
              <a:latin typeface="Comic Sans MS" pitchFamily="66" charset="0"/>
            </a:endParaRPr>
          </a:p>
          <a:p>
            <a:pPr marL="265176" indent="-265176" algn="just" eaLnBrk="1" fontAlgn="auto" hangingPunct="1">
              <a:lnSpc>
                <a:spcPct val="80000"/>
              </a:lnSpc>
              <a:spcAft>
                <a:spcPts val="0"/>
              </a:spcAft>
              <a:buFont typeface="Wingdings" pitchFamily="2" charset="2"/>
              <a:buNone/>
              <a:defRPr/>
            </a:pPr>
            <a:r>
              <a:rPr lang="es-ES_tradnl" sz="2000" b="1" dirty="0">
                <a:latin typeface="Comic Sans MS" pitchFamily="66" charset="0"/>
              </a:rPr>
              <a:t>Posventa: incluye todo el soporte necesario para apoyar al cliente en el uso del producto o servicio. Todo aquello que ocurre después de la venta: soporte técnico, aplicación de garantía, cursos y manejo de quejas.</a:t>
            </a:r>
          </a:p>
          <a:p>
            <a:pPr marL="265176" indent="-265176" algn="just" eaLnBrk="1" fontAlgn="auto" hangingPunct="1">
              <a:lnSpc>
                <a:spcPct val="80000"/>
              </a:lnSpc>
              <a:spcAft>
                <a:spcPts val="0"/>
              </a:spcAft>
              <a:buFont typeface="Wingdings" pitchFamily="2" charset="2"/>
              <a:buNone/>
              <a:defRPr/>
            </a:pPr>
            <a:endParaRPr lang="es-ES_tradnl" sz="2000" dirty="0"/>
          </a:p>
        </p:txBody>
      </p:sp>
      <p:sp>
        <p:nvSpPr>
          <p:cNvPr id="2" name="Flecha curvada hacia la derecha 1"/>
          <p:cNvSpPr/>
          <p:nvPr/>
        </p:nvSpPr>
        <p:spPr>
          <a:xfrm>
            <a:off x="539552" y="1268760"/>
            <a:ext cx="731520" cy="1216152"/>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5" name="Flecha curvada hacia la derecha 4"/>
          <p:cNvSpPr/>
          <p:nvPr/>
        </p:nvSpPr>
        <p:spPr>
          <a:xfrm>
            <a:off x="539552" y="2708920"/>
            <a:ext cx="731520" cy="1216152"/>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6" name="Flecha curvada hacia la derecha 5"/>
          <p:cNvSpPr/>
          <p:nvPr/>
        </p:nvSpPr>
        <p:spPr>
          <a:xfrm>
            <a:off x="539552" y="5301208"/>
            <a:ext cx="731520" cy="1216152"/>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7" name="Flecha curvada hacia la derecha 6"/>
          <p:cNvSpPr/>
          <p:nvPr/>
        </p:nvSpPr>
        <p:spPr>
          <a:xfrm rot="21388432">
            <a:off x="504250" y="4098416"/>
            <a:ext cx="731520" cy="1216152"/>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Tree>
    <p:extLst>
      <p:ext uri="{BB962C8B-B14F-4D97-AF65-F5344CB8AC3E}">
        <p14:creationId xmlns:p14="http://schemas.microsoft.com/office/powerpoint/2010/main" val="34187538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 y="332656"/>
            <a:ext cx="8610600" cy="882650"/>
          </a:xfrm>
        </p:spPr>
        <p:txBody>
          <a:bodyPr>
            <a:noAutofit/>
          </a:bodyPr>
          <a:lstStyle/>
          <a:p>
            <a:pPr algn="ctr"/>
            <a:r>
              <a:rPr lang="es-MX" sz="2800" b="1" dirty="0">
                <a:solidFill>
                  <a:schemeClr val="accent5">
                    <a:lumMod val="50000"/>
                  </a:schemeClr>
                </a:solidFill>
                <a:latin typeface="Arial" panose="020B0604020202020204" pitchFamily="34" charset="0"/>
                <a:ea typeface="+mn-ea"/>
                <a:cs typeface="Arial" panose="020B0604020202020204" pitchFamily="34" charset="0"/>
              </a:rPr>
              <a:t>Método de Costo ABC ( Costeo basado en actividades)</a:t>
            </a:r>
            <a:r>
              <a:rPr lang="es-MX" sz="2800" b="1" dirty="0">
                <a:solidFill>
                  <a:schemeClr val="accent6"/>
                </a:solidFill>
                <a:effectLst/>
                <a:latin typeface="Comic Sans MS" pitchFamily="66" charset="0"/>
              </a:rPr>
              <a:t/>
            </a:r>
            <a:br>
              <a:rPr lang="es-MX" sz="2800" b="1" dirty="0">
                <a:solidFill>
                  <a:schemeClr val="accent6"/>
                </a:solidFill>
                <a:effectLst/>
                <a:latin typeface="Comic Sans MS" pitchFamily="66" charset="0"/>
              </a:rPr>
            </a:br>
            <a:endParaRPr lang="es-MX" sz="2800" dirty="0">
              <a:solidFill>
                <a:schemeClr val="accent6"/>
              </a:solidFill>
              <a:latin typeface="Comic Sans MS" pitchFamily="66" charset="0"/>
            </a:endParaRPr>
          </a:p>
        </p:txBody>
      </p:sp>
      <p:sp>
        <p:nvSpPr>
          <p:cNvPr id="12" name="11 CuadroTexto"/>
          <p:cNvSpPr txBox="1"/>
          <p:nvPr/>
        </p:nvSpPr>
        <p:spPr>
          <a:xfrm>
            <a:off x="467116" y="1124744"/>
            <a:ext cx="8424936" cy="5601533"/>
          </a:xfrm>
          <a:prstGeom prst="rect">
            <a:avLst/>
          </a:prstGeom>
          <a:noFill/>
        </p:spPr>
        <p:txBody>
          <a:bodyPr wrap="square" rtlCol="0">
            <a:spAutoFit/>
          </a:bodyPr>
          <a:lstStyle/>
          <a:p>
            <a:r>
              <a:rPr lang="es-MX" dirty="0"/>
              <a:t> </a:t>
            </a:r>
          </a:p>
          <a:p>
            <a:r>
              <a:rPr lang="es-MX" dirty="0"/>
              <a:t> </a:t>
            </a:r>
            <a:r>
              <a:rPr lang="es-MX" sz="2000" b="1" dirty="0"/>
              <a:t>Es una herramienta desarrollada a principios de los 90´s por Robert Kaplan y Robin </a:t>
            </a:r>
            <a:r>
              <a:rPr lang="es-MX" sz="2000" b="1" dirty="0" smtClean="0"/>
              <a:t>Cooper.</a:t>
            </a:r>
          </a:p>
          <a:p>
            <a:endParaRPr lang="es-MX" sz="2000" b="1" dirty="0" smtClean="0"/>
          </a:p>
          <a:p>
            <a:r>
              <a:rPr lang="es-MX" sz="2000" b="1" dirty="0" smtClean="0"/>
              <a:t>El </a:t>
            </a:r>
            <a:r>
              <a:rPr lang="es-MX" sz="2000" b="1" dirty="0"/>
              <a:t>costeo ABC “facilita el proceso de toma de decisiones, así como el diseño de estrategias de la empresa al ofrecer información mas exacta  y confiable acerca de la asignación lo que los sistemas tradicionales determinan  de manera arbitraria. </a:t>
            </a:r>
          </a:p>
          <a:p>
            <a:r>
              <a:rPr lang="es-MX" sz="2000" b="1" dirty="0"/>
              <a:t> </a:t>
            </a:r>
          </a:p>
          <a:p>
            <a:r>
              <a:rPr lang="es-MX" sz="2000" b="1" dirty="0"/>
              <a:t>El análisis de una empresa se basa en funciones, procesos y </a:t>
            </a:r>
            <a:r>
              <a:rPr lang="es-MX" sz="2000" b="1" dirty="0" smtClean="0"/>
              <a:t>actividades: atención </a:t>
            </a:r>
            <a:r>
              <a:rPr lang="es-MX" sz="2000" b="1" dirty="0"/>
              <a:t>en los factores que provocan que los recursos se consuman en las actividades y en la identificación exacta de los costos para facilitar las decisiones administrativas.</a:t>
            </a:r>
          </a:p>
          <a:p>
            <a:r>
              <a:rPr lang="es-MX" sz="2000" b="1" dirty="0"/>
              <a:t> </a:t>
            </a:r>
          </a:p>
          <a:p>
            <a:r>
              <a:rPr lang="es-MX" sz="2000" b="1" dirty="0"/>
              <a:t>Todos los costos son identificables en algún nivel ya sea en una unidad de producto (materia prima, mano de obra), una tirada (Costos de arranque, inspección) o en la fábrica misma (salarios mano de obra no identificada con un producto).</a:t>
            </a:r>
          </a:p>
        </p:txBody>
      </p:sp>
    </p:spTree>
    <p:extLst>
      <p:ext uri="{BB962C8B-B14F-4D97-AF65-F5344CB8AC3E}">
        <p14:creationId xmlns:p14="http://schemas.microsoft.com/office/powerpoint/2010/main" val="4293235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068" y="386110"/>
            <a:ext cx="8610600" cy="882650"/>
          </a:xfrm>
        </p:spPr>
        <p:txBody>
          <a:bodyPr>
            <a:noAutofit/>
          </a:bodyPr>
          <a:lstStyle/>
          <a:p>
            <a:pPr algn="ctr"/>
            <a:r>
              <a:rPr lang="es-MX" sz="2800" b="1" dirty="0">
                <a:solidFill>
                  <a:schemeClr val="accent5">
                    <a:lumMod val="50000"/>
                  </a:schemeClr>
                </a:solidFill>
                <a:latin typeface="Arial" panose="020B0604020202020204" pitchFamily="34" charset="0"/>
                <a:ea typeface="+mn-ea"/>
                <a:cs typeface="Arial" panose="020B0604020202020204" pitchFamily="34" charset="0"/>
              </a:rPr>
              <a:t>Objetivo del sistema de costos basado en actividades</a:t>
            </a:r>
          </a:p>
        </p:txBody>
      </p:sp>
      <p:sp>
        <p:nvSpPr>
          <p:cNvPr id="3" name="2 Rectángulo"/>
          <p:cNvSpPr/>
          <p:nvPr/>
        </p:nvSpPr>
        <p:spPr>
          <a:xfrm>
            <a:off x="412055" y="2060848"/>
            <a:ext cx="8352928" cy="3108543"/>
          </a:xfrm>
          <a:prstGeom prst="rect">
            <a:avLst/>
          </a:prstGeom>
        </p:spPr>
        <p:txBody>
          <a:bodyPr wrap="square">
            <a:spAutoFit/>
          </a:bodyPr>
          <a:lstStyle/>
          <a:p>
            <a:endParaRPr lang="es-MX" sz="2800" dirty="0"/>
          </a:p>
          <a:p>
            <a:r>
              <a:rPr lang="es-MX" sz="2800" b="1" dirty="0">
                <a:latin typeface="Comic Sans MS" pitchFamily="66" charset="0"/>
              </a:rPr>
              <a:t>Controlar y vigilar el desarrollo y el origen de los costos de cada producto para asignarlos adecuadamente. Dirige su atención en el control de los recursos que se consumen en la empresa a través de las diferentes </a:t>
            </a:r>
            <a:r>
              <a:rPr lang="es-MX" sz="2800" b="1" dirty="0" smtClean="0">
                <a:latin typeface="Comic Sans MS" pitchFamily="66" charset="0"/>
              </a:rPr>
              <a:t>actividades.</a:t>
            </a:r>
            <a:endParaRPr lang="es-MX" sz="2800" b="1" dirty="0">
              <a:latin typeface="Comic Sans MS" pitchFamily="66" charset="0"/>
            </a:endParaRPr>
          </a:p>
        </p:txBody>
      </p:sp>
    </p:spTree>
    <p:extLst>
      <p:ext uri="{BB962C8B-B14F-4D97-AF65-F5344CB8AC3E}">
        <p14:creationId xmlns:p14="http://schemas.microsoft.com/office/powerpoint/2010/main" val="29738848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068" y="386110"/>
            <a:ext cx="8610600" cy="1386706"/>
          </a:xfrm>
        </p:spPr>
        <p:txBody>
          <a:bodyPr>
            <a:noAutofit/>
          </a:bodyPr>
          <a:lstStyle/>
          <a:p>
            <a:pPr algn="ctr"/>
            <a:r>
              <a:rPr lang="es-MX" sz="2800" b="1" dirty="0">
                <a:solidFill>
                  <a:schemeClr val="accent5">
                    <a:lumMod val="50000"/>
                  </a:schemeClr>
                </a:solidFill>
                <a:latin typeface="Arial" panose="020B0604020202020204" pitchFamily="34" charset="0"/>
                <a:ea typeface="+mn-ea"/>
                <a:cs typeface="Arial" panose="020B0604020202020204" pitchFamily="34" charset="0"/>
              </a:rPr>
              <a:t>Recomendaciones para que el costeo con base en actividades sea un detonador del proceso de mejoramiento</a:t>
            </a:r>
            <a:r>
              <a:rPr lang="es-MX" sz="2800" dirty="0"/>
              <a:t/>
            </a:r>
            <a:br>
              <a:rPr lang="es-MX" sz="2800" dirty="0"/>
            </a:br>
            <a:endParaRPr lang="es-MX" sz="2800" b="1" dirty="0">
              <a:solidFill>
                <a:schemeClr val="accent6"/>
              </a:solidFill>
              <a:effectLst/>
              <a:latin typeface="Comic Sans MS" pitchFamily="66" charset="0"/>
            </a:endParaRPr>
          </a:p>
        </p:txBody>
      </p:sp>
      <p:sp>
        <p:nvSpPr>
          <p:cNvPr id="3" name="2 Rectángulo"/>
          <p:cNvSpPr/>
          <p:nvPr/>
        </p:nvSpPr>
        <p:spPr>
          <a:xfrm>
            <a:off x="395536" y="2420888"/>
            <a:ext cx="8352928" cy="1938992"/>
          </a:xfrm>
          <a:prstGeom prst="rect">
            <a:avLst/>
          </a:prstGeom>
        </p:spPr>
        <p:txBody>
          <a:bodyPr wrap="square">
            <a:spAutoFit/>
          </a:bodyPr>
          <a:lstStyle/>
          <a:p>
            <a:pPr marL="514350" lvl="0" indent="-514350">
              <a:buFont typeface="+mj-lt"/>
              <a:buAutoNum type="arabicPeriod"/>
            </a:pPr>
            <a:r>
              <a:rPr lang="es-MX" sz="2400" b="1" dirty="0" smtClean="0">
                <a:latin typeface="Comic Sans MS" pitchFamily="66" charset="0"/>
              </a:rPr>
              <a:t>Identificar </a:t>
            </a:r>
            <a:r>
              <a:rPr lang="es-MX" sz="2400" b="1" dirty="0">
                <a:latin typeface="Comic Sans MS" pitchFamily="66" charset="0"/>
              </a:rPr>
              <a:t>las actividades </a:t>
            </a:r>
            <a:r>
              <a:rPr lang="es-MX" sz="2400" b="1" dirty="0" smtClean="0">
                <a:latin typeface="Comic Sans MS" pitchFamily="66" charset="0"/>
              </a:rPr>
              <a:t>innecesarias.</a:t>
            </a:r>
          </a:p>
          <a:p>
            <a:pPr marL="514350" lvl="0" indent="-514350">
              <a:buFont typeface="+mj-lt"/>
              <a:buAutoNum type="arabicPeriod"/>
            </a:pPr>
            <a:r>
              <a:rPr lang="es-MX" sz="2400" b="1" dirty="0" smtClean="0">
                <a:latin typeface="Comic Sans MS" pitchFamily="66" charset="0"/>
              </a:rPr>
              <a:t>Analizar </a:t>
            </a:r>
            <a:r>
              <a:rPr lang="es-MX" sz="2400" b="1" dirty="0">
                <a:latin typeface="Comic Sans MS" pitchFamily="66" charset="0"/>
              </a:rPr>
              <a:t>las actividades significativas </a:t>
            </a:r>
            <a:endParaRPr lang="es-MX" sz="2400" b="1" dirty="0" smtClean="0">
              <a:latin typeface="Comic Sans MS" pitchFamily="66" charset="0"/>
            </a:endParaRPr>
          </a:p>
          <a:p>
            <a:pPr marL="514350" lvl="0" indent="-514350">
              <a:buFont typeface="+mj-lt"/>
              <a:buAutoNum type="arabicPeriod"/>
            </a:pPr>
            <a:r>
              <a:rPr lang="es-MX" sz="2400" b="1" dirty="0" smtClean="0">
                <a:latin typeface="Comic Sans MS" pitchFamily="66" charset="0"/>
              </a:rPr>
              <a:t>Comparar </a:t>
            </a:r>
            <a:r>
              <a:rPr lang="es-MX" sz="2400" b="1" dirty="0">
                <a:latin typeface="Comic Sans MS" pitchFamily="66" charset="0"/>
              </a:rPr>
              <a:t>una actividad con una similar de otra compañía o de otras áreas de la organización.</a:t>
            </a:r>
          </a:p>
          <a:p>
            <a:endParaRPr lang="es-MX" sz="2400" b="1" dirty="0">
              <a:latin typeface="Comic Sans MS" pitchFamily="66" charset="0"/>
            </a:endParaRPr>
          </a:p>
        </p:txBody>
      </p:sp>
    </p:spTree>
    <p:extLst>
      <p:ext uri="{BB962C8B-B14F-4D97-AF65-F5344CB8AC3E}">
        <p14:creationId xmlns:p14="http://schemas.microsoft.com/office/powerpoint/2010/main" val="208110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87624" y="1340768"/>
            <a:ext cx="6912768" cy="5016758"/>
          </a:xfrm>
          <a:prstGeom prst="rect">
            <a:avLst/>
          </a:prstGeom>
          <a:noFill/>
        </p:spPr>
        <p:txBody>
          <a:bodyPr wrap="square" rtlCol="0">
            <a:spAutoFit/>
          </a:bodyPr>
          <a:lstStyle/>
          <a:p>
            <a:endParaRPr lang="es-MX" sz="2000" dirty="0">
              <a:solidFill>
                <a:srgbClr val="494231"/>
              </a:solidFill>
            </a:endParaRPr>
          </a:p>
          <a:p>
            <a:pPr marL="342900" indent="-342900">
              <a:buFont typeface="+mj-lt"/>
              <a:buAutoNum type="arabicPeriod"/>
            </a:pPr>
            <a:r>
              <a:rPr lang="es-MX" sz="2000" dirty="0" smtClean="0">
                <a:solidFill>
                  <a:srgbClr val="494231"/>
                </a:solidFill>
              </a:rPr>
              <a:t>El profesor envía previamente el material a los alumnos.</a:t>
            </a:r>
          </a:p>
          <a:p>
            <a:pPr marL="342900" indent="-342900">
              <a:buFont typeface="+mj-lt"/>
              <a:buAutoNum type="arabicPeriod"/>
            </a:pPr>
            <a:r>
              <a:rPr lang="es-MX" sz="2000" dirty="0" smtClean="0">
                <a:solidFill>
                  <a:srgbClr val="494231"/>
                </a:solidFill>
              </a:rPr>
              <a:t>El alumno revisa el material y se presenta a clase con conocimientos previos.</a:t>
            </a:r>
          </a:p>
          <a:p>
            <a:pPr marL="342900" indent="-342900">
              <a:buFont typeface="+mj-lt"/>
              <a:buAutoNum type="arabicPeriod"/>
            </a:pPr>
            <a:r>
              <a:rPr lang="es-MX" sz="2000" dirty="0" smtClean="0">
                <a:solidFill>
                  <a:srgbClr val="494231"/>
                </a:solidFill>
              </a:rPr>
              <a:t>El profesor explica a los alumnos que el material tiene como objetivo facilitar y complementar el desarrollo del contenido del programa de estudios de la unidad de aprendizaje.</a:t>
            </a:r>
          </a:p>
          <a:p>
            <a:pPr marL="342900" indent="-342900">
              <a:buFont typeface="+mj-lt"/>
              <a:buAutoNum type="arabicPeriod"/>
            </a:pPr>
            <a:r>
              <a:rPr lang="es-MX" sz="2000" dirty="0">
                <a:solidFill>
                  <a:srgbClr val="494231"/>
                </a:solidFill>
              </a:rPr>
              <a:t>El profesor </a:t>
            </a:r>
            <a:r>
              <a:rPr lang="es-MX" sz="2000" dirty="0" smtClean="0">
                <a:solidFill>
                  <a:srgbClr val="494231"/>
                </a:solidFill>
              </a:rPr>
              <a:t>advierte </a:t>
            </a:r>
            <a:r>
              <a:rPr lang="es-MX" sz="2000" dirty="0">
                <a:solidFill>
                  <a:srgbClr val="494231"/>
                </a:solidFill>
              </a:rPr>
              <a:t>a los alumnos que el </a:t>
            </a:r>
            <a:r>
              <a:rPr lang="es-MX" sz="2000" dirty="0" smtClean="0">
                <a:solidFill>
                  <a:srgbClr val="494231"/>
                </a:solidFill>
              </a:rPr>
              <a:t>alcance del material no es limitativo, es enunciativo por lo que debe complementarse con consultas a la bibliografía básica y con lecturas extra clase de la bibliografía complementaria (Ver apartado Bibliografía).</a:t>
            </a:r>
          </a:p>
          <a:p>
            <a:pPr marL="342900" indent="-342900">
              <a:buFont typeface="+mj-lt"/>
              <a:buAutoNum type="arabicPeriod"/>
            </a:pPr>
            <a:r>
              <a:rPr lang="es-MX" sz="2000" dirty="0" smtClean="0">
                <a:solidFill>
                  <a:srgbClr val="494231"/>
                </a:solidFill>
              </a:rPr>
              <a:t>Al término de cada unidad, el profesor solicita a los alumnos retroalimentación respecto al material, con el propósito de enriquecerlo para cursos subsecuentes. </a:t>
            </a:r>
          </a:p>
          <a:p>
            <a:r>
              <a:rPr lang="es-MX" sz="2000" dirty="0" smtClean="0">
                <a:solidFill>
                  <a:srgbClr val="494231"/>
                </a:solidFill>
              </a:rPr>
              <a:t> </a:t>
            </a:r>
            <a:endParaRPr lang="es-MX" sz="2000" dirty="0">
              <a:solidFill>
                <a:srgbClr val="494231"/>
              </a:solidFill>
            </a:endParaRPr>
          </a:p>
        </p:txBody>
      </p:sp>
      <p:sp>
        <p:nvSpPr>
          <p:cNvPr id="3" name="Rectángulo 2"/>
          <p:cNvSpPr/>
          <p:nvPr/>
        </p:nvSpPr>
        <p:spPr>
          <a:xfrm>
            <a:off x="3184619" y="620688"/>
            <a:ext cx="2478663" cy="523220"/>
          </a:xfrm>
          <a:prstGeom prst="rect">
            <a:avLst/>
          </a:prstGeom>
        </p:spPr>
        <p:txBody>
          <a:bodyPr wrap="none">
            <a:spAutoFit/>
          </a:bodyPr>
          <a:lstStyle/>
          <a:p>
            <a:pPr lvl="0" algn="ctr"/>
            <a:r>
              <a:rPr lang="es-MX" sz="2800" b="1" dirty="0">
                <a:solidFill>
                  <a:schemeClr val="accent5">
                    <a:lumMod val="50000"/>
                  </a:schemeClr>
                </a:solidFill>
                <a:latin typeface="Arial" panose="020B0604020202020204" pitchFamily="34" charset="0"/>
                <a:cs typeface="Arial" panose="020B0604020202020204" pitchFamily="34" charset="0"/>
              </a:rPr>
              <a:t>Guión de uso</a:t>
            </a:r>
          </a:p>
        </p:txBody>
      </p:sp>
    </p:spTree>
    <p:extLst>
      <p:ext uri="{BB962C8B-B14F-4D97-AF65-F5344CB8AC3E}">
        <p14:creationId xmlns:p14="http://schemas.microsoft.com/office/powerpoint/2010/main" val="7095859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Objeto"/>
          <p:cNvGraphicFramePr>
            <a:graphicFrameLocks noChangeAspect="1"/>
          </p:cNvGraphicFramePr>
          <p:nvPr>
            <p:extLst>
              <p:ext uri="{D42A27DB-BD31-4B8C-83A1-F6EECF244321}">
                <p14:modId xmlns:p14="http://schemas.microsoft.com/office/powerpoint/2010/main" val="2565154525"/>
              </p:ext>
            </p:extLst>
          </p:nvPr>
        </p:nvGraphicFramePr>
        <p:xfrm>
          <a:off x="611560" y="980728"/>
          <a:ext cx="7562800" cy="5470748"/>
        </p:xfrm>
        <a:graphic>
          <a:graphicData uri="http://schemas.openxmlformats.org/presentationml/2006/ole">
            <mc:AlternateContent xmlns:mc="http://schemas.openxmlformats.org/markup-compatibility/2006">
              <mc:Choice xmlns:v="urn:schemas-microsoft-com:vml" Requires="v">
                <p:oleObj spid="_x0000_s7188" name="Documento" r:id="rId3" imgW="6208973" imgH="7562903" progId="Word.Document.12">
                  <p:embed/>
                </p:oleObj>
              </mc:Choice>
              <mc:Fallback>
                <p:oleObj name="Documento" r:id="rId3" imgW="6208973" imgH="7562903" progId="Word.Document.12">
                  <p:embed/>
                  <p:pic>
                    <p:nvPicPr>
                      <p:cNvPr id="0" name=""/>
                      <p:cNvPicPr/>
                      <p:nvPr/>
                    </p:nvPicPr>
                    <p:blipFill>
                      <a:blip r:embed="rId4"/>
                      <a:stretch>
                        <a:fillRect/>
                      </a:stretch>
                    </p:blipFill>
                    <p:spPr>
                      <a:xfrm>
                        <a:off x="611560" y="980728"/>
                        <a:ext cx="7562800" cy="5470748"/>
                      </a:xfrm>
                      <a:prstGeom prst="rect">
                        <a:avLst/>
                      </a:prstGeom>
                    </p:spPr>
                  </p:pic>
                </p:oleObj>
              </mc:Fallback>
            </mc:AlternateContent>
          </a:graphicData>
        </a:graphic>
      </p:graphicFrame>
      <p:sp>
        <p:nvSpPr>
          <p:cNvPr id="2" name="CuadroTexto 1"/>
          <p:cNvSpPr txBox="1"/>
          <p:nvPr/>
        </p:nvSpPr>
        <p:spPr>
          <a:xfrm>
            <a:off x="112453" y="260648"/>
            <a:ext cx="8856984" cy="523220"/>
          </a:xfrm>
          <a:prstGeom prst="rect">
            <a:avLst/>
          </a:prstGeom>
          <a:noFill/>
        </p:spPr>
        <p:txBody>
          <a:bodyPr wrap="square" rtlCol="0">
            <a:spAutoFit/>
          </a:bodyPr>
          <a:lstStyle/>
          <a:p>
            <a:r>
              <a:rPr lang="es-ES" sz="2800" b="1" dirty="0">
                <a:solidFill>
                  <a:schemeClr val="accent5">
                    <a:lumMod val="50000"/>
                  </a:schemeClr>
                </a:solidFill>
                <a:latin typeface="Arial" panose="020B0604020202020204" pitchFamily="34" charset="0"/>
                <a:cs typeface="Arial" panose="020B0604020202020204" pitchFamily="34" charset="0"/>
              </a:rPr>
              <a:t>Diferencias entre costeo ABC y costeo tradicional</a:t>
            </a:r>
          </a:p>
        </p:txBody>
      </p:sp>
    </p:spTree>
    <p:extLst>
      <p:ext uri="{BB962C8B-B14F-4D97-AF65-F5344CB8AC3E}">
        <p14:creationId xmlns:p14="http://schemas.microsoft.com/office/powerpoint/2010/main" val="20804816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7584" y="2060848"/>
            <a:ext cx="7848872" cy="2646879"/>
          </a:xfrm>
          <a:prstGeom prst="rect">
            <a:avLst/>
          </a:prstGeom>
        </p:spPr>
        <p:txBody>
          <a:bodyPr wrap="square">
            <a:spAutoFit/>
          </a:bodyPr>
          <a:lstStyle/>
          <a:p>
            <a:pPr lvl="0"/>
            <a:r>
              <a:rPr lang="es-MX" sz="2800" b="1" dirty="0">
                <a:solidFill>
                  <a:schemeClr val="accent5">
                    <a:lumMod val="50000"/>
                  </a:schemeClr>
                </a:solidFill>
                <a:latin typeface="Arial" panose="020B0604020202020204" pitchFamily="34" charset="0"/>
                <a:cs typeface="Arial" panose="020B0604020202020204" pitchFamily="34" charset="0"/>
              </a:rPr>
              <a:t>Unidad </a:t>
            </a:r>
            <a:r>
              <a:rPr lang="es-ES_tradnl" sz="2800" b="1" dirty="0">
                <a:solidFill>
                  <a:schemeClr val="accent5">
                    <a:lumMod val="50000"/>
                  </a:schemeClr>
                </a:solidFill>
                <a:latin typeface="Arial" panose="020B0604020202020204" pitchFamily="34" charset="0"/>
                <a:cs typeface="Arial" panose="020B0604020202020204" pitchFamily="34" charset="0"/>
              </a:rPr>
              <a:t>III</a:t>
            </a:r>
            <a:r>
              <a:rPr lang="es-ES" sz="2800" b="1" dirty="0">
                <a:solidFill>
                  <a:schemeClr val="accent5">
                    <a:lumMod val="50000"/>
                  </a:schemeClr>
                </a:solidFill>
                <a:latin typeface="Arial" panose="020B0604020202020204" pitchFamily="34" charset="0"/>
                <a:cs typeface="Arial" panose="020B0604020202020204" pitchFamily="34" charset="0"/>
              </a:rPr>
              <a:t>. Prácticas integrales de costos       estándar; costeo variable; procedimiento por órdenes de producción y procesos productivos</a:t>
            </a:r>
            <a:r>
              <a:rPr lang="es-ES" b="1" dirty="0">
                <a:latin typeface="Arial"/>
                <a:cs typeface="Arial"/>
              </a:rPr>
              <a:t/>
            </a:r>
            <a:br>
              <a:rPr lang="es-ES" b="1" dirty="0">
                <a:latin typeface="Arial"/>
                <a:cs typeface="Arial"/>
              </a:rPr>
            </a:br>
            <a:r>
              <a:rPr lang="es-ES" b="1" dirty="0">
                <a:latin typeface="Arial"/>
                <a:cs typeface="Arial"/>
              </a:rPr>
              <a:t/>
            </a:r>
            <a:br>
              <a:rPr lang="es-ES" b="1" dirty="0">
                <a:latin typeface="Arial"/>
                <a:cs typeface="Arial"/>
              </a:rPr>
            </a:br>
            <a:endParaRPr lang="es-ES" dirty="0">
              <a:solidFill>
                <a:srgbClr val="000000"/>
              </a:solidFill>
            </a:endParaRPr>
          </a:p>
          <a:p>
            <a:endParaRPr lang="es-ES" dirty="0"/>
          </a:p>
        </p:txBody>
      </p:sp>
    </p:spTree>
    <p:extLst>
      <p:ext uri="{BB962C8B-B14F-4D97-AF65-F5344CB8AC3E}">
        <p14:creationId xmlns:p14="http://schemas.microsoft.com/office/powerpoint/2010/main" val="23834372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2"/>
          <p:cNvSpPr>
            <a:spLocks noGrp="1"/>
          </p:cNvSpPr>
          <p:nvPr>
            <p:ph type="ftr" sz="quarter" idx="11"/>
          </p:nvPr>
        </p:nvSpPr>
        <p:spPr/>
        <p:txBody>
          <a:bodyPr/>
          <a:lstStyle/>
          <a:p>
            <a:r>
              <a:rPr lang="es-ES"/>
              <a:t>Contabilidad de Costos.  M. en A. Ma. del Rosario Demuner Flores</a:t>
            </a:r>
          </a:p>
        </p:txBody>
      </p:sp>
      <p:graphicFrame>
        <p:nvGraphicFramePr>
          <p:cNvPr id="10242" name="Object 2"/>
          <p:cNvGraphicFramePr>
            <a:graphicFrameLocks noChangeAspect="1"/>
          </p:cNvGraphicFramePr>
          <p:nvPr/>
        </p:nvGraphicFramePr>
        <p:xfrm>
          <a:off x="1752600" y="433388"/>
          <a:ext cx="6735763" cy="5989637"/>
        </p:xfrm>
        <a:graphic>
          <a:graphicData uri="http://schemas.openxmlformats.org/presentationml/2006/ole">
            <mc:AlternateContent xmlns:mc="http://schemas.openxmlformats.org/markup-compatibility/2006">
              <mc:Choice xmlns:v="urn:schemas-microsoft-com:vml" Requires="v">
                <p:oleObj spid="_x0000_s1033" name="Documento" r:id="rId4" imgW="6881040" imgH="6499080" progId="Word.Document.8">
                  <p:embed/>
                </p:oleObj>
              </mc:Choice>
              <mc:Fallback>
                <p:oleObj name="Documento" r:id="rId4" imgW="6881040" imgH="649908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433388"/>
                        <a:ext cx="6735763" cy="5989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6514060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3"/>
          <p:cNvSpPr txBox="1">
            <a:spLocks noChangeArrowheads="1"/>
          </p:cNvSpPr>
          <p:nvPr/>
        </p:nvSpPr>
        <p:spPr bwMode="auto">
          <a:xfrm>
            <a:off x="1043608" y="2132856"/>
            <a:ext cx="7239000" cy="36933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just" eaLnBrk="0" hangingPunct="0"/>
            <a:endParaRPr lang="es-ES" dirty="0"/>
          </a:p>
          <a:p>
            <a:pPr algn="just" eaLnBrk="0" hangingPunct="0"/>
            <a:r>
              <a:rPr lang="es-ES" sz="3000" dirty="0" smtClean="0"/>
              <a:t>“Permite </a:t>
            </a:r>
            <a:r>
              <a:rPr lang="es-ES" sz="3000" dirty="0"/>
              <a:t>reunir, separadamente, cada uno de los elementos del costo para cada orden de trabajo, terminada o en proceso, que se aplica generalmente a las industrias que producen por lotes, con variación de unidades producidas</a:t>
            </a:r>
            <a:r>
              <a:rPr lang="es-ES" sz="3000" dirty="0" smtClean="0"/>
              <a:t>” (</a:t>
            </a:r>
            <a:r>
              <a:rPr lang="es-ES_tradnl" sz="3000" dirty="0" smtClean="0">
                <a:latin typeface="Times New Roman" charset="0"/>
              </a:rPr>
              <a:t>Del Río, 2003:56)</a:t>
            </a:r>
          </a:p>
          <a:p>
            <a:pPr eaLnBrk="0" hangingPunct="0"/>
            <a:endParaRPr lang="es-ES" b="1" dirty="0" smtClean="0"/>
          </a:p>
          <a:p>
            <a:pPr algn="just" eaLnBrk="0" hangingPunct="0"/>
            <a:endParaRPr lang="es-ES" dirty="0"/>
          </a:p>
        </p:txBody>
      </p:sp>
      <p:sp>
        <p:nvSpPr>
          <p:cNvPr id="2" name="Rectángulo 1"/>
          <p:cNvSpPr/>
          <p:nvPr/>
        </p:nvSpPr>
        <p:spPr>
          <a:xfrm>
            <a:off x="971600" y="764704"/>
            <a:ext cx="6696744" cy="954107"/>
          </a:xfrm>
          <a:prstGeom prst="rect">
            <a:avLst/>
          </a:prstGeom>
        </p:spPr>
        <p:txBody>
          <a:bodyPr wrap="square">
            <a:spAutoFit/>
          </a:bodyPr>
          <a:lstStyle/>
          <a:p>
            <a:pPr algn="ctr" eaLnBrk="0" hangingPunct="0"/>
            <a:r>
              <a:rPr lang="es-ES" sz="2800" b="1" dirty="0">
                <a:solidFill>
                  <a:schemeClr val="accent5">
                    <a:lumMod val="50000"/>
                  </a:schemeClr>
                </a:solidFill>
                <a:latin typeface="Arial" panose="020B0604020202020204" pitchFamily="34" charset="0"/>
                <a:cs typeface="Arial" panose="020B0604020202020204" pitchFamily="34" charset="0"/>
              </a:rPr>
              <a:t>Procedimiento de costos por órdenes de producción</a:t>
            </a:r>
          </a:p>
        </p:txBody>
      </p:sp>
    </p:spTree>
    <p:extLst>
      <p:ext uri="{BB962C8B-B14F-4D97-AF65-F5344CB8AC3E}">
        <p14:creationId xmlns:p14="http://schemas.microsoft.com/office/powerpoint/2010/main" val="35859979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3"/>
          <p:cNvSpPr txBox="1">
            <a:spLocks noChangeArrowheads="1"/>
          </p:cNvSpPr>
          <p:nvPr/>
        </p:nvSpPr>
        <p:spPr bwMode="auto">
          <a:xfrm>
            <a:off x="467544" y="2060848"/>
            <a:ext cx="7239000" cy="44935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endParaRPr lang="es-ES" b="1" dirty="0" smtClean="0"/>
          </a:p>
          <a:p>
            <a:pPr lvl="2" eaLnBrk="0" hangingPunct="0"/>
            <a:r>
              <a:rPr lang="es-ES_tradnl" sz="2500" dirty="0" smtClean="0">
                <a:latin typeface="Times New Roman" charset="0"/>
              </a:rPr>
              <a:t>.</a:t>
            </a:r>
            <a:r>
              <a:rPr lang="es-ES" sz="2500" dirty="0" smtClean="0"/>
              <a:t>Producción por lotes</a:t>
            </a:r>
          </a:p>
          <a:p>
            <a:pPr lvl="2" eaLnBrk="0" hangingPunct="0"/>
            <a:r>
              <a:rPr lang="es-ES_tradnl" sz="2500" dirty="0" smtClean="0">
                <a:latin typeface="Times New Roman" charset="0"/>
              </a:rPr>
              <a:t>.</a:t>
            </a:r>
            <a:r>
              <a:rPr lang="es-ES" sz="2500" dirty="0" smtClean="0"/>
              <a:t>Producción variada</a:t>
            </a:r>
          </a:p>
          <a:p>
            <a:pPr lvl="2" eaLnBrk="0" hangingPunct="0"/>
            <a:r>
              <a:rPr lang="es-ES_tradnl" sz="2500" dirty="0" smtClean="0">
                <a:latin typeface="Times New Roman" charset="0"/>
              </a:rPr>
              <a:t>.</a:t>
            </a:r>
            <a:r>
              <a:rPr lang="es-ES" sz="2500" dirty="0" smtClean="0"/>
              <a:t>La producción  se hace,  generalmente  sobre   las especificaciones  del  cliente     ( pedido)</a:t>
            </a:r>
          </a:p>
          <a:p>
            <a:pPr lvl="2" eaLnBrk="0" hangingPunct="0"/>
            <a:r>
              <a:rPr lang="es-ES_tradnl" sz="2500" dirty="0" smtClean="0">
                <a:latin typeface="Times New Roman" charset="0"/>
              </a:rPr>
              <a:t>.</a:t>
            </a:r>
            <a:r>
              <a:rPr lang="es-ES" sz="2500" dirty="0" smtClean="0"/>
              <a:t>Condiciones de producción flexibles</a:t>
            </a:r>
          </a:p>
          <a:p>
            <a:pPr lvl="2" eaLnBrk="0" hangingPunct="0"/>
            <a:r>
              <a:rPr lang="es-ES_tradnl" sz="2500" dirty="0" smtClean="0">
                <a:latin typeface="Times New Roman" charset="0"/>
              </a:rPr>
              <a:t>.</a:t>
            </a:r>
            <a:r>
              <a:rPr lang="es-ES" sz="2500" dirty="0" smtClean="0"/>
              <a:t>No es necesario esperar a que termine el período productivo, para conocer el costo unitario</a:t>
            </a:r>
          </a:p>
          <a:p>
            <a:pPr lvl="2" eaLnBrk="0" hangingPunct="0"/>
            <a:r>
              <a:rPr lang="es-ES_tradnl" sz="2500" dirty="0" smtClean="0">
                <a:latin typeface="Times New Roman" charset="0"/>
              </a:rPr>
              <a:t>.</a:t>
            </a:r>
            <a:r>
              <a:rPr lang="es-ES" sz="2500" dirty="0" smtClean="0"/>
              <a:t>La producción puede interrumpirse sin afectar la determinación de los costos unitarios</a:t>
            </a:r>
          </a:p>
          <a:p>
            <a:pPr algn="just" eaLnBrk="0" hangingPunct="0"/>
            <a:endParaRPr lang="es-ES" dirty="0"/>
          </a:p>
        </p:txBody>
      </p:sp>
      <p:sp>
        <p:nvSpPr>
          <p:cNvPr id="4" name="Rectángulo 3"/>
          <p:cNvSpPr/>
          <p:nvPr/>
        </p:nvSpPr>
        <p:spPr>
          <a:xfrm>
            <a:off x="467544" y="692696"/>
            <a:ext cx="7920880" cy="1015663"/>
          </a:xfrm>
          <a:prstGeom prst="rect">
            <a:avLst/>
          </a:prstGeom>
        </p:spPr>
        <p:txBody>
          <a:bodyPr wrap="square">
            <a:spAutoFit/>
          </a:bodyPr>
          <a:lstStyle/>
          <a:p>
            <a:pPr algn="ctr" eaLnBrk="0" hangingPunct="0"/>
            <a:r>
              <a:rPr lang="es-ES" sz="3000" b="1" dirty="0">
                <a:solidFill>
                  <a:schemeClr val="accent5">
                    <a:lumMod val="50000"/>
                  </a:schemeClr>
                </a:solidFill>
                <a:latin typeface="Arial" panose="020B0604020202020204" pitchFamily="34" charset="0"/>
                <a:cs typeface="Arial" panose="020B0604020202020204" pitchFamily="34" charset="0"/>
              </a:rPr>
              <a:t>Características del procedimiento de costos por órdenes de producción</a:t>
            </a:r>
          </a:p>
        </p:txBody>
      </p:sp>
    </p:spTree>
    <p:extLst>
      <p:ext uri="{BB962C8B-B14F-4D97-AF65-F5344CB8AC3E}">
        <p14:creationId xmlns:p14="http://schemas.microsoft.com/office/powerpoint/2010/main" val="33260678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pie de página 2"/>
          <p:cNvSpPr>
            <a:spLocks noGrp="1"/>
          </p:cNvSpPr>
          <p:nvPr>
            <p:ph type="ftr" sz="quarter" idx="11"/>
          </p:nvPr>
        </p:nvSpPr>
        <p:spPr/>
        <p:txBody>
          <a:bodyPr/>
          <a:lstStyle/>
          <a:p>
            <a:r>
              <a:rPr lang="es-ES"/>
              <a:t>Contabilidad de Costos.  M. en A. Ma. del Rosario Demuner Flores</a:t>
            </a:r>
          </a:p>
        </p:txBody>
      </p:sp>
      <p:sp>
        <p:nvSpPr>
          <p:cNvPr id="18434" name="Text Box 2"/>
          <p:cNvSpPr txBox="1">
            <a:spLocks noChangeArrowheads="1"/>
          </p:cNvSpPr>
          <p:nvPr/>
        </p:nvSpPr>
        <p:spPr bwMode="auto">
          <a:xfrm>
            <a:off x="1475656" y="1628800"/>
            <a:ext cx="3528392" cy="39703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eaLnBrk="0" hangingPunct="0"/>
            <a:endParaRPr lang="es-ES" b="1" dirty="0"/>
          </a:p>
          <a:p>
            <a:pPr lvl="3" eaLnBrk="0" hangingPunct="0">
              <a:buFont typeface="Symbol" charset="0"/>
              <a:buChar char="·"/>
            </a:pPr>
            <a:r>
              <a:rPr lang="es-ES" dirty="0"/>
              <a:t>Juguetera</a:t>
            </a:r>
          </a:p>
          <a:p>
            <a:pPr lvl="3" eaLnBrk="0" hangingPunct="0">
              <a:buFont typeface="Symbol" charset="0"/>
              <a:buChar char="·"/>
            </a:pPr>
            <a:r>
              <a:rPr lang="es-ES" dirty="0" err="1"/>
              <a:t>Mueblera</a:t>
            </a:r>
            <a:endParaRPr lang="es-ES" dirty="0"/>
          </a:p>
          <a:p>
            <a:pPr lvl="3" eaLnBrk="0" hangingPunct="0">
              <a:buFont typeface="Symbol" charset="0"/>
              <a:buChar char="·"/>
            </a:pPr>
            <a:r>
              <a:rPr lang="es-ES" dirty="0"/>
              <a:t>Maquinaria</a:t>
            </a:r>
          </a:p>
          <a:p>
            <a:pPr lvl="3" eaLnBrk="0" hangingPunct="0">
              <a:buFont typeface="Symbol" charset="0"/>
              <a:buChar char="·"/>
            </a:pPr>
            <a:r>
              <a:rPr lang="es-ES" dirty="0"/>
              <a:t>Fábrica de ropa</a:t>
            </a:r>
          </a:p>
          <a:p>
            <a:pPr lvl="3" eaLnBrk="0" hangingPunct="0">
              <a:buFont typeface="Symbol" charset="0"/>
              <a:buChar char="·"/>
            </a:pPr>
            <a:r>
              <a:rPr lang="es-ES" dirty="0"/>
              <a:t>Equipos de oficina</a:t>
            </a:r>
          </a:p>
          <a:p>
            <a:pPr lvl="3" eaLnBrk="0" hangingPunct="0">
              <a:buFont typeface="Symbol" charset="0"/>
              <a:buChar char="·"/>
            </a:pPr>
            <a:r>
              <a:rPr lang="es-ES" dirty="0"/>
              <a:t>Impresora</a:t>
            </a:r>
          </a:p>
          <a:p>
            <a:pPr lvl="3" eaLnBrk="0" hangingPunct="0">
              <a:buFont typeface="Symbol" charset="0"/>
              <a:buChar char="·"/>
            </a:pPr>
            <a:r>
              <a:rPr lang="es-ES" dirty="0"/>
              <a:t>Ensambladoras </a:t>
            </a:r>
          </a:p>
          <a:p>
            <a:pPr lvl="3" eaLnBrk="0" hangingPunct="0">
              <a:buFont typeface="Symbol" charset="0"/>
              <a:buChar char="·"/>
            </a:pPr>
            <a:r>
              <a:rPr lang="es-ES" dirty="0"/>
              <a:t>Industria farmacéutica</a:t>
            </a:r>
          </a:p>
          <a:p>
            <a:pPr lvl="3" eaLnBrk="0" hangingPunct="0">
              <a:buFont typeface="Symbol" charset="0"/>
              <a:buChar char="·"/>
            </a:pPr>
            <a:r>
              <a:rPr lang="es-ES" dirty="0"/>
              <a:t>Artículos eléctricos</a:t>
            </a:r>
          </a:p>
          <a:p>
            <a:pPr lvl="3" eaLnBrk="0" hangingPunct="0">
              <a:buFont typeface="Symbol" charset="0"/>
              <a:buChar char="·"/>
            </a:pPr>
            <a:r>
              <a:rPr lang="es-ES" dirty="0"/>
              <a:t>Industria de calzado</a:t>
            </a:r>
          </a:p>
          <a:p>
            <a:pPr lvl="3" eaLnBrk="0" hangingPunct="0">
              <a:buFont typeface="Symbol" charset="0"/>
              <a:buChar char="·"/>
            </a:pPr>
            <a:r>
              <a:rPr lang="es-ES" dirty="0"/>
              <a:t>Etc.</a:t>
            </a:r>
          </a:p>
          <a:p>
            <a:pPr eaLnBrk="0" hangingPunct="0"/>
            <a:endParaRPr lang="es-ES" dirty="0"/>
          </a:p>
        </p:txBody>
      </p:sp>
      <p:pic>
        <p:nvPicPr>
          <p:cNvPr id="18435" name="Picture 3" descr="HH01669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08304" y="1124744"/>
            <a:ext cx="1608138" cy="1403350"/>
          </a:xfrm>
          <a:prstGeom prst="rect">
            <a:avLst/>
          </a:prstGeom>
          <a:noFill/>
          <a:extLst>
            <a:ext uri="{909E8E84-426E-40dd-AFC4-6F175D3DCCD1}">
              <a14:hiddenFill xmlns:a14="http://schemas.microsoft.com/office/drawing/2010/main" xmlns="">
                <a:solidFill>
                  <a:srgbClr val="FFFFFF"/>
                </a:solidFill>
              </a14:hiddenFill>
            </a:ext>
          </a:extLst>
        </p:spPr>
      </p:pic>
      <p:pic>
        <p:nvPicPr>
          <p:cNvPr id="18436" name="Picture 4" descr="BS00580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4800600"/>
            <a:ext cx="1601788" cy="1639888"/>
          </a:xfrm>
          <a:prstGeom prst="rect">
            <a:avLst/>
          </a:prstGeom>
          <a:noFill/>
          <a:extLst>
            <a:ext uri="{909E8E84-426E-40dd-AFC4-6F175D3DCCD1}">
              <a14:hiddenFill xmlns:a14="http://schemas.microsoft.com/office/drawing/2010/main" xmlns="">
                <a:solidFill>
                  <a:srgbClr val="FFFFFF"/>
                </a:solidFill>
              </a14:hiddenFill>
            </a:ext>
          </a:extLst>
        </p:spPr>
      </p:pic>
      <p:pic>
        <p:nvPicPr>
          <p:cNvPr id="18437" name="Picture 5" descr="PE02002_"/>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1" y="5013176"/>
            <a:ext cx="2341563" cy="1657350"/>
          </a:xfrm>
          <a:prstGeom prst="rect">
            <a:avLst/>
          </a:prstGeom>
          <a:noFill/>
          <a:extLst>
            <a:ext uri="{909E8E84-426E-40dd-AFC4-6F175D3DCCD1}">
              <a14:hiddenFill xmlns:a14="http://schemas.microsoft.com/office/drawing/2010/main" xmlns="">
                <a:solidFill>
                  <a:srgbClr val="FFFFFF"/>
                </a:solidFill>
              </a14:hiddenFill>
            </a:ext>
          </a:extLst>
        </p:spPr>
      </p:pic>
      <p:pic>
        <p:nvPicPr>
          <p:cNvPr id="18438" name="Picture 6" descr="HM00363_"/>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4400" y="4648200"/>
            <a:ext cx="1119188" cy="1428750"/>
          </a:xfrm>
          <a:prstGeom prst="rect">
            <a:avLst/>
          </a:prstGeom>
          <a:noFill/>
          <a:extLst>
            <a:ext uri="{909E8E84-426E-40dd-AFC4-6F175D3DCCD1}">
              <a14:hiddenFill xmlns:a14="http://schemas.microsoft.com/office/drawing/2010/main" xmlns="">
                <a:solidFill>
                  <a:srgbClr val="FFFFFF"/>
                </a:solidFill>
              </a14:hiddenFill>
            </a:ext>
          </a:extLst>
        </p:spPr>
      </p:pic>
      <p:pic>
        <p:nvPicPr>
          <p:cNvPr id="18439" name="Picture 7" descr="BS00823_"/>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24600" y="2514600"/>
            <a:ext cx="1960563" cy="165735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ángulo 1"/>
          <p:cNvSpPr/>
          <p:nvPr/>
        </p:nvSpPr>
        <p:spPr>
          <a:xfrm>
            <a:off x="0" y="260648"/>
            <a:ext cx="8676456" cy="1477328"/>
          </a:xfrm>
          <a:prstGeom prst="rect">
            <a:avLst/>
          </a:prstGeom>
        </p:spPr>
        <p:txBody>
          <a:bodyPr wrap="square">
            <a:spAutoFit/>
          </a:bodyPr>
          <a:lstStyle/>
          <a:p>
            <a:pPr eaLnBrk="0" hangingPunct="0"/>
            <a:r>
              <a:rPr lang="es-ES" sz="3000" b="1" dirty="0">
                <a:solidFill>
                  <a:schemeClr val="accent5">
                    <a:lumMod val="50000"/>
                  </a:schemeClr>
                </a:solidFill>
                <a:latin typeface="Arial" panose="020B0604020202020204" pitchFamily="34" charset="0"/>
                <a:cs typeface="Arial" panose="020B0604020202020204" pitchFamily="34" charset="0"/>
              </a:rPr>
              <a:t>Industrias clásicas donde puede </a:t>
            </a:r>
            <a:endParaRPr lang="es-ES" sz="3000" b="1" dirty="0" smtClean="0">
              <a:solidFill>
                <a:schemeClr val="accent5">
                  <a:lumMod val="50000"/>
                </a:schemeClr>
              </a:solidFill>
              <a:latin typeface="Arial" panose="020B0604020202020204" pitchFamily="34" charset="0"/>
              <a:cs typeface="Arial" panose="020B0604020202020204" pitchFamily="34" charset="0"/>
            </a:endParaRPr>
          </a:p>
          <a:p>
            <a:pPr eaLnBrk="0" hangingPunct="0"/>
            <a:r>
              <a:rPr lang="es-ES" sz="3000" b="1" dirty="0" smtClean="0">
                <a:solidFill>
                  <a:schemeClr val="accent5">
                    <a:lumMod val="50000"/>
                  </a:schemeClr>
                </a:solidFill>
                <a:latin typeface="Arial" panose="020B0604020202020204" pitchFamily="34" charset="0"/>
                <a:cs typeface="Arial" panose="020B0604020202020204" pitchFamily="34" charset="0"/>
              </a:rPr>
              <a:t>aplicarse</a:t>
            </a:r>
            <a:r>
              <a:rPr lang="es-MX" sz="3000" b="1" dirty="0" smtClean="0">
                <a:solidFill>
                  <a:schemeClr val="accent5">
                    <a:lumMod val="50000"/>
                  </a:schemeClr>
                </a:solidFill>
                <a:latin typeface="Arial" panose="020B0604020202020204" pitchFamily="34" charset="0"/>
                <a:cs typeface="Arial" panose="020B0604020202020204" pitchFamily="34" charset="0"/>
              </a:rPr>
              <a:t> </a:t>
            </a:r>
            <a:r>
              <a:rPr lang="es-ES" sz="3000" b="1" dirty="0">
                <a:solidFill>
                  <a:schemeClr val="accent5">
                    <a:lumMod val="50000"/>
                  </a:schemeClr>
                </a:solidFill>
                <a:latin typeface="Arial" panose="020B0604020202020204" pitchFamily="34" charset="0"/>
                <a:cs typeface="Arial" panose="020B0604020202020204" pitchFamily="34" charset="0"/>
              </a:rPr>
              <a:t>el procedimiento de costos por órdenes de producción</a:t>
            </a:r>
          </a:p>
        </p:txBody>
      </p:sp>
    </p:spTree>
    <p:extLst>
      <p:ext uri="{BB962C8B-B14F-4D97-AF65-F5344CB8AC3E}">
        <p14:creationId xmlns:p14="http://schemas.microsoft.com/office/powerpoint/2010/main" val="32830232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1043608" y="1700808"/>
            <a:ext cx="7086600" cy="52629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endParaRPr lang="es-ES" sz="2400" b="1" i="1" dirty="0"/>
          </a:p>
          <a:p>
            <a:pPr algn="just" eaLnBrk="0" hangingPunct="0"/>
            <a:r>
              <a:rPr lang="es-ES" sz="2400" dirty="0"/>
              <a:t>Es un procedimiento que permite las acumulaciones de los costos que se causan en cada etapa del proceso. </a:t>
            </a:r>
            <a:endParaRPr lang="es-ES" sz="2400" dirty="0" smtClean="0"/>
          </a:p>
          <a:p>
            <a:pPr algn="just" eaLnBrk="0" hangingPunct="0"/>
            <a:endParaRPr lang="es-ES" sz="2400" dirty="0"/>
          </a:p>
          <a:p>
            <a:pPr algn="just" eaLnBrk="0" hangingPunct="0"/>
            <a:r>
              <a:rPr lang="es-ES" sz="2400" dirty="0" smtClean="0"/>
              <a:t>Se </a:t>
            </a:r>
            <a:r>
              <a:rPr lang="es-ES" sz="2400" dirty="0"/>
              <a:t>aplica a aquellas industrias cuya transformación representa una corriente constante en la elaboración del producto, en donde se pierden los detalles de la unidad producida, cuantificando la producción por litros, metros, kilos. </a:t>
            </a:r>
            <a:endParaRPr lang="es-ES" sz="2400" dirty="0" smtClean="0"/>
          </a:p>
          <a:p>
            <a:pPr algn="just" eaLnBrk="0" hangingPunct="0"/>
            <a:endParaRPr lang="es-ES" sz="2400" dirty="0"/>
          </a:p>
          <a:p>
            <a:pPr algn="just" eaLnBrk="0" hangingPunct="0"/>
            <a:r>
              <a:rPr lang="es-ES" sz="2400" dirty="0" smtClean="0"/>
              <a:t>Refiriéndose </a:t>
            </a:r>
            <a:r>
              <a:rPr lang="es-ES" sz="2400" dirty="0"/>
              <a:t>esta producción a un periodo determinado.</a:t>
            </a:r>
          </a:p>
          <a:p>
            <a:pPr algn="just" eaLnBrk="0" hangingPunct="0"/>
            <a:endParaRPr lang="es-ES" sz="2400" dirty="0"/>
          </a:p>
          <a:p>
            <a:pPr algn="just" eaLnBrk="0" hangingPunct="0"/>
            <a:endParaRPr lang="es-ES" sz="2400" dirty="0"/>
          </a:p>
        </p:txBody>
      </p:sp>
      <p:sp>
        <p:nvSpPr>
          <p:cNvPr id="2" name="Rectángulo 1"/>
          <p:cNvSpPr/>
          <p:nvPr/>
        </p:nvSpPr>
        <p:spPr>
          <a:xfrm>
            <a:off x="1691680" y="764704"/>
            <a:ext cx="6048672" cy="1015663"/>
          </a:xfrm>
          <a:prstGeom prst="rect">
            <a:avLst/>
          </a:prstGeom>
        </p:spPr>
        <p:txBody>
          <a:bodyPr wrap="square">
            <a:spAutoFit/>
          </a:bodyPr>
          <a:lstStyle/>
          <a:p>
            <a:pPr eaLnBrk="0" hangingPunct="0"/>
            <a:r>
              <a:rPr lang="es-ES" sz="3000" b="1" dirty="0">
                <a:solidFill>
                  <a:schemeClr val="accent5">
                    <a:lumMod val="50000"/>
                  </a:schemeClr>
                </a:solidFill>
                <a:latin typeface="Arial" panose="020B0604020202020204" pitchFamily="34" charset="0"/>
                <a:cs typeface="Arial" panose="020B0604020202020204" pitchFamily="34" charset="0"/>
              </a:rPr>
              <a:t>Procedimiento de costos por procesos productivos</a:t>
            </a:r>
          </a:p>
        </p:txBody>
      </p:sp>
    </p:spTree>
    <p:extLst>
      <p:ext uri="{BB962C8B-B14F-4D97-AF65-F5344CB8AC3E}">
        <p14:creationId xmlns:p14="http://schemas.microsoft.com/office/powerpoint/2010/main" val="13192829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026"/>
          <p:cNvSpPr>
            <a:spLocks noChangeArrowheads="1"/>
          </p:cNvSpPr>
          <p:nvPr/>
        </p:nvSpPr>
        <p:spPr bwMode="auto">
          <a:xfrm>
            <a:off x="971600" y="1340768"/>
            <a:ext cx="7315200" cy="52168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lvl="1" algn="just" eaLnBrk="0" hangingPunct="0">
              <a:spcBef>
                <a:spcPct val="50000"/>
              </a:spcBef>
              <a:buFontTx/>
              <a:buChar char="•"/>
            </a:pPr>
            <a:r>
              <a:rPr lang="es-ES" dirty="0" smtClean="0"/>
              <a:t>Producción </a:t>
            </a:r>
            <a:r>
              <a:rPr lang="es-ES" dirty="0"/>
              <a:t>continua, en masa</a:t>
            </a:r>
          </a:p>
          <a:p>
            <a:pPr lvl="1" algn="just" eaLnBrk="0" hangingPunct="0">
              <a:spcBef>
                <a:spcPct val="50000"/>
              </a:spcBef>
              <a:buFontTx/>
              <a:buChar char="•"/>
            </a:pPr>
            <a:r>
              <a:rPr lang="es-ES" dirty="0"/>
              <a:t>La transformación del material se lleva en uno o m</a:t>
            </a:r>
            <a:r>
              <a:rPr lang="es-MX" dirty="0"/>
              <a:t>á</a:t>
            </a:r>
            <a:r>
              <a:rPr lang="es-ES" dirty="0"/>
              <a:t>s procesos</a:t>
            </a:r>
          </a:p>
          <a:p>
            <a:pPr lvl="1" algn="just" eaLnBrk="0" hangingPunct="0">
              <a:spcBef>
                <a:spcPct val="50000"/>
              </a:spcBef>
              <a:buFontTx/>
              <a:buChar char="•"/>
            </a:pPr>
            <a:r>
              <a:rPr lang="es-ES" dirty="0"/>
              <a:t>Los costos se acumulan en el proceso a que correspondan</a:t>
            </a:r>
          </a:p>
          <a:p>
            <a:pPr lvl="1" algn="just" eaLnBrk="0" hangingPunct="0">
              <a:spcBef>
                <a:spcPct val="50000"/>
              </a:spcBef>
              <a:buFontTx/>
              <a:buChar char="•"/>
            </a:pPr>
            <a:r>
              <a:rPr lang="es-ES" dirty="0"/>
              <a:t>Producción estandarizada</a:t>
            </a:r>
          </a:p>
          <a:p>
            <a:pPr lvl="1" algn="just" eaLnBrk="0" hangingPunct="0">
              <a:spcBef>
                <a:spcPct val="50000"/>
              </a:spcBef>
              <a:buFontTx/>
              <a:buChar char="•"/>
            </a:pPr>
            <a:r>
              <a:rPr lang="es-ES" dirty="0"/>
              <a:t>Condiciones de producción rígidas</a:t>
            </a:r>
          </a:p>
          <a:p>
            <a:pPr lvl="1" algn="just" eaLnBrk="0" hangingPunct="0">
              <a:spcBef>
                <a:spcPct val="50000"/>
              </a:spcBef>
              <a:buFontTx/>
              <a:buChar char="•"/>
            </a:pPr>
            <a:r>
              <a:rPr lang="es-ES" dirty="0"/>
              <a:t>Costos promediados por centros de operaciones</a:t>
            </a:r>
          </a:p>
          <a:p>
            <a:pPr lvl="1" algn="just" eaLnBrk="0" hangingPunct="0">
              <a:spcBef>
                <a:spcPct val="50000"/>
              </a:spcBef>
              <a:buFontTx/>
              <a:buChar char="•"/>
            </a:pPr>
            <a:r>
              <a:rPr lang="es-ES" dirty="0"/>
              <a:t>Imposible identificar los elementos del costo directo en cada unidad producida</a:t>
            </a:r>
            <a:r>
              <a:rPr lang="es-MX" dirty="0"/>
              <a:t>.</a:t>
            </a:r>
          </a:p>
          <a:p>
            <a:pPr lvl="1" algn="just" eaLnBrk="0" hangingPunct="0">
              <a:buFontTx/>
              <a:buChar char="•"/>
            </a:pPr>
            <a:r>
              <a:rPr lang="es-ES" dirty="0"/>
              <a:t>Requiere de cuantificar la producción equivalente al final del periodo</a:t>
            </a:r>
          </a:p>
          <a:p>
            <a:pPr lvl="1" algn="just" eaLnBrk="0" hangingPunct="0">
              <a:buFontTx/>
              <a:buChar char="•"/>
            </a:pPr>
            <a:r>
              <a:rPr lang="es-ES" dirty="0"/>
              <a:t>El costo unitario se obtiene dividiendo el costo total de producción acumulado en cada proceso, entre las unidades equivalentes producidas de cada tipo igual de artículos.</a:t>
            </a:r>
          </a:p>
          <a:p>
            <a:pPr lvl="1" algn="just" eaLnBrk="0" hangingPunct="0">
              <a:buFontTx/>
              <a:buChar char="•"/>
            </a:pPr>
            <a:r>
              <a:rPr lang="es-ES" dirty="0"/>
              <a:t>El volumen de producción se cuantifica a través de medidas unitarias convencionales como son: kilos, metros, litros.</a:t>
            </a:r>
          </a:p>
          <a:p>
            <a:pPr lvl="1" algn="just" eaLnBrk="0" hangingPunct="0">
              <a:spcBef>
                <a:spcPct val="50000"/>
              </a:spcBef>
            </a:pPr>
            <a:endParaRPr lang="es-ES" dirty="0"/>
          </a:p>
        </p:txBody>
      </p:sp>
      <p:sp>
        <p:nvSpPr>
          <p:cNvPr id="2" name="Rectángulo 1"/>
          <p:cNvSpPr/>
          <p:nvPr/>
        </p:nvSpPr>
        <p:spPr>
          <a:xfrm>
            <a:off x="755576" y="332656"/>
            <a:ext cx="7776864" cy="1015663"/>
          </a:xfrm>
          <a:prstGeom prst="rect">
            <a:avLst/>
          </a:prstGeom>
        </p:spPr>
        <p:txBody>
          <a:bodyPr wrap="square">
            <a:spAutoFit/>
          </a:bodyPr>
          <a:lstStyle/>
          <a:p>
            <a:pPr eaLnBrk="0" hangingPunct="0">
              <a:spcBef>
                <a:spcPct val="50000"/>
              </a:spcBef>
            </a:pPr>
            <a:r>
              <a:rPr lang="es-ES" sz="3000" b="1" dirty="0">
                <a:solidFill>
                  <a:schemeClr val="accent5">
                    <a:lumMod val="50000"/>
                  </a:schemeClr>
                </a:solidFill>
                <a:latin typeface="Arial" panose="020B0604020202020204" pitchFamily="34" charset="0"/>
                <a:cs typeface="Arial" panose="020B0604020202020204" pitchFamily="34" charset="0"/>
              </a:rPr>
              <a:t>Características del procedimiento de costos por procesos productivos</a:t>
            </a:r>
          </a:p>
        </p:txBody>
      </p:sp>
    </p:spTree>
    <p:extLst>
      <p:ext uri="{BB962C8B-B14F-4D97-AF65-F5344CB8AC3E}">
        <p14:creationId xmlns:p14="http://schemas.microsoft.com/office/powerpoint/2010/main" val="30015113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Marcador de pie de página 2"/>
          <p:cNvSpPr>
            <a:spLocks noGrp="1"/>
          </p:cNvSpPr>
          <p:nvPr>
            <p:ph type="ftr" sz="quarter" idx="11"/>
          </p:nvPr>
        </p:nvSpPr>
        <p:spPr/>
        <p:txBody>
          <a:bodyPr/>
          <a:lstStyle/>
          <a:p>
            <a:r>
              <a:rPr lang="es-ES"/>
              <a:t>Contabilidad de Costos.  M. en A. Ma. del Rosario Demuner Flores</a:t>
            </a:r>
          </a:p>
        </p:txBody>
      </p:sp>
      <p:sp>
        <p:nvSpPr>
          <p:cNvPr id="51202" name="Text Box 2"/>
          <p:cNvSpPr txBox="1">
            <a:spLocks noChangeArrowheads="1"/>
          </p:cNvSpPr>
          <p:nvPr/>
        </p:nvSpPr>
        <p:spPr bwMode="auto">
          <a:xfrm>
            <a:off x="179512" y="228600"/>
            <a:ext cx="8784976" cy="19851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lvl="1" eaLnBrk="0" hangingPunct="0"/>
            <a:r>
              <a:rPr lang="es-ES_tradnl" dirty="0">
                <a:latin typeface="Times New Roman" charset="0"/>
              </a:rPr>
              <a:t>.</a:t>
            </a:r>
            <a:endParaRPr lang="es-ES" dirty="0"/>
          </a:p>
          <a:p>
            <a:pPr eaLnBrk="0" hangingPunct="0">
              <a:spcBef>
                <a:spcPct val="50000"/>
              </a:spcBef>
            </a:pPr>
            <a:r>
              <a:rPr lang="es-ES" sz="3000" b="1" dirty="0">
                <a:solidFill>
                  <a:schemeClr val="accent5">
                    <a:lumMod val="50000"/>
                  </a:schemeClr>
                </a:solidFill>
                <a:latin typeface="Arial" panose="020B0604020202020204" pitchFamily="34" charset="0"/>
                <a:cs typeface="Arial" panose="020B0604020202020204" pitchFamily="34" charset="0"/>
              </a:rPr>
              <a:t>Industrias clásicas donde puede aplicarse</a:t>
            </a:r>
            <a:r>
              <a:rPr lang="es-MX" sz="3000" b="1" dirty="0">
                <a:solidFill>
                  <a:schemeClr val="accent5">
                    <a:lumMod val="50000"/>
                  </a:schemeClr>
                </a:solidFill>
                <a:latin typeface="Arial" panose="020B0604020202020204" pitchFamily="34" charset="0"/>
                <a:cs typeface="Arial" panose="020B0604020202020204" pitchFamily="34" charset="0"/>
              </a:rPr>
              <a:t> el p</a:t>
            </a:r>
            <a:r>
              <a:rPr lang="es-ES" sz="3000" b="1" dirty="0" err="1">
                <a:solidFill>
                  <a:schemeClr val="accent5">
                    <a:lumMod val="50000"/>
                  </a:schemeClr>
                </a:solidFill>
                <a:latin typeface="Arial" panose="020B0604020202020204" pitchFamily="34" charset="0"/>
                <a:cs typeface="Arial" panose="020B0604020202020204" pitchFamily="34" charset="0"/>
              </a:rPr>
              <a:t>rocedimiento</a:t>
            </a:r>
            <a:r>
              <a:rPr lang="es-ES" sz="3000" b="1" dirty="0">
                <a:solidFill>
                  <a:schemeClr val="accent5">
                    <a:lumMod val="50000"/>
                  </a:schemeClr>
                </a:solidFill>
                <a:latin typeface="Arial" panose="020B0604020202020204" pitchFamily="34" charset="0"/>
                <a:cs typeface="Arial" panose="020B0604020202020204" pitchFamily="34" charset="0"/>
              </a:rPr>
              <a:t> de costos por procesos productivos</a:t>
            </a:r>
            <a:endParaRPr lang="es-ES_tradnl" sz="3000" b="1" dirty="0">
              <a:solidFill>
                <a:schemeClr val="accent5">
                  <a:lumMod val="50000"/>
                </a:schemeClr>
              </a:solidFill>
              <a:latin typeface="Arial" panose="020B0604020202020204" pitchFamily="34" charset="0"/>
              <a:cs typeface="Arial" panose="020B0604020202020204" pitchFamily="34" charset="0"/>
            </a:endParaRPr>
          </a:p>
        </p:txBody>
      </p:sp>
      <p:pic>
        <p:nvPicPr>
          <p:cNvPr id="51204" name="Picture 4" descr="IN00483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1898650"/>
            <a:ext cx="1828800" cy="1758950"/>
          </a:xfrm>
          <a:prstGeom prst="rect">
            <a:avLst/>
          </a:prstGeom>
          <a:noFill/>
          <a:extLst>
            <a:ext uri="{909E8E84-426E-40dd-AFC4-6F175D3DCCD1}">
              <a14:hiddenFill xmlns:a14="http://schemas.microsoft.com/office/drawing/2010/main" xmlns="">
                <a:solidFill>
                  <a:srgbClr val="FFFFFF"/>
                </a:solidFill>
              </a14:hiddenFill>
            </a:ext>
          </a:extLst>
        </p:spPr>
      </p:pic>
      <p:pic>
        <p:nvPicPr>
          <p:cNvPr id="51205" name="Picture 5" descr="BD04914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3600" y="3886200"/>
            <a:ext cx="2286000" cy="2284413"/>
          </a:xfrm>
          <a:prstGeom prst="rect">
            <a:avLst/>
          </a:prstGeom>
          <a:noFill/>
          <a:extLst>
            <a:ext uri="{909E8E84-426E-40dd-AFC4-6F175D3DCCD1}">
              <a14:hiddenFill xmlns:a14="http://schemas.microsoft.com/office/drawing/2010/main" xmlns="">
                <a:solidFill>
                  <a:srgbClr val="FFFFFF"/>
                </a:solidFill>
              </a14:hiddenFill>
            </a:ext>
          </a:extLst>
        </p:spPr>
      </p:pic>
      <p:pic>
        <p:nvPicPr>
          <p:cNvPr id="51206" name="Picture 6" descr="BD06716_"/>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0" y="4572000"/>
            <a:ext cx="1295400" cy="1447800"/>
          </a:xfrm>
          <a:prstGeom prst="rect">
            <a:avLst/>
          </a:prstGeom>
          <a:noFill/>
          <a:extLst>
            <a:ext uri="{909E8E84-426E-40dd-AFC4-6F175D3DCCD1}">
              <a14:hiddenFill xmlns:a14="http://schemas.microsoft.com/office/drawing/2010/main" xmlns="">
                <a:solidFill>
                  <a:srgbClr val="FFFFFF"/>
                </a:solidFill>
              </a14:hiddenFill>
            </a:ext>
          </a:extLst>
        </p:spPr>
      </p:pic>
      <p:sp>
        <p:nvSpPr>
          <p:cNvPr id="51208" name="Text Box 8"/>
          <p:cNvSpPr txBox="1">
            <a:spLocks noChangeArrowheads="1"/>
          </p:cNvSpPr>
          <p:nvPr/>
        </p:nvSpPr>
        <p:spPr bwMode="auto">
          <a:xfrm>
            <a:off x="3419872" y="4941168"/>
            <a:ext cx="1981200" cy="5508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eaLnBrk="0" hangingPunct="0">
              <a:buFont typeface="Symbol" charset="0"/>
              <a:buNone/>
            </a:pPr>
            <a:r>
              <a:rPr lang="es-ES" b="1" dirty="0"/>
              <a:t>Fundiciones</a:t>
            </a:r>
          </a:p>
          <a:p>
            <a:pPr algn="ctr" eaLnBrk="0" hangingPunct="0">
              <a:spcBef>
                <a:spcPct val="50000"/>
              </a:spcBef>
            </a:pPr>
            <a:endParaRPr lang="es-ES" sz="800" dirty="0"/>
          </a:p>
        </p:txBody>
      </p:sp>
      <p:sp>
        <p:nvSpPr>
          <p:cNvPr id="51209" name="Rectangle 9"/>
          <p:cNvSpPr>
            <a:spLocks noChangeArrowheads="1"/>
          </p:cNvSpPr>
          <p:nvPr/>
        </p:nvSpPr>
        <p:spPr bwMode="auto">
          <a:xfrm>
            <a:off x="3419872" y="2420888"/>
            <a:ext cx="1631950" cy="3667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spAutoFit/>
          </a:bodyPr>
          <a:lstStyle/>
          <a:p>
            <a:pPr algn="ctr" eaLnBrk="0" hangingPunct="0">
              <a:buFont typeface="Symbol" charset="0"/>
              <a:buNone/>
            </a:pPr>
            <a:r>
              <a:rPr lang="es-ES" b="1" dirty="0"/>
              <a:t>Petroquímica</a:t>
            </a:r>
          </a:p>
        </p:txBody>
      </p:sp>
      <p:sp>
        <p:nvSpPr>
          <p:cNvPr id="51210" name="Rectangle 10"/>
          <p:cNvSpPr>
            <a:spLocks noChangeArrowheads="1"/>
          </p:cNvSpPr>
          <p:nvPr/>
        </p:nvSpPr>
        <p:spPr bwMode="auto">
          <a:xfrm>
            <a:off x="3059832" y="3717032"/>
            <a:ext cx="1289050" cy="3667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spAutoFit/>
          </a:bodyPr>
          <a:lstStyle/>
          <a:p>
            <a:pPr algn="ctr" eaLnBrk="0" hangingPunct="0">
              <a:buFont typeface="Symbol" charset="0"/>
              <a:buNone/>
            </a:pPr>
            <a:r>
              <a:rPr lang="es-ES" b="1"/>
              <a:t>Cervecera</a:t>
            </a:r>
          </a:p>
        </p:txBody>
      </p:sp>
      <p:sp>
        <p:nvSpPr>
          <p:cNvPr id="51211" name="Rectangle 11"/>
          <p:cNvSpPr>
            <a:spLocks noChangeArrowheads="1"/>
          </p:cNvSpPr>
          <p:nvPr/>
        </p:nvSpPr>
        <p:spPr bwMode="auto">
          <a:xfrm>
            <a:off x="395536" y="2996952"/>
            <a:ext cx="1365250" cy="3667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spAutoFit/>
          </a:bodyPr>
          <a:lstStyle/>
          <a:p>
            <a:pPr algn="ctr" eaLnBrk="0" hangingPunct="0">
              <a:buFont typeface="Symbol" charset="0"/>
              <a:buNone/>
            </a:pPr>
            <a:r>
              <a:rPr lang="es-ES" b="1" dirty="0"/>
              <a:t>Cementera</a:t>
            </a:r>
          </a:p>
        </p:txBody>
      </p:sp>
      <p:sp>
        <p:nvSpPr>
          <p:cNvPr id="51212" name="Rectangle 12"/>
          <p:cNvSpPr>
            <a:spLocks noChangeArrowheads="1"/>
          </p:cNvSpPr>
          <p:nvPr/>
        </p:nvSpPr>
        <p:spPr bwMode="auto">
          <a:xfrm>
            <a:off x="4876800" y="4038600"/>
            <a:ext cx="1136650" cy="3667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spAutoFit/>
          </a:bodyPr>
          <a:lstStyle/>
          <a:p>
            <a:pPr algn="ctr" eaLnBrk="0" hangingPunct="0">
              <a:buFont typeface="Symbol" charset="0"/>
              <a:buNone/>
            </a:pPr>
            <a:r>
              <a:rPr lang="es-ES" b="1"/>
              <a:t>Papelera</a:t>
            </a:r>
          </a:p>
        </p:txBody>
      </p:sp>
      <p:sp>
        <p:nvSpPr>
          <p:cNvPr id="51213" name="Rectangle 13"/>
          <p:cNvSpPr>
            <a:spLocks noChangeArrowheads="1"/>
          </p:cNvSpPr>
          <p:nvPr/>
        </p:nvSpPr>
        <p:spPr bwMode="auto">
          <a:xfrm>
            <a:off x="1371600" y="4267200"/>
            <a:ext cx="1524000" cy="3667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r>
              <a:rPr lang="es-ES" b="1"/>
              <a:t>Vidriera</a:t>
            </a:r>
            <a:endParaRPr lang="es-ES" sz="2400" b="1"/>
          </a:p>
        </p:txBody>
      </p:sp>
    </p:spTree>
    <p:extLst>
      <p:ext uri="{BB962C8B-B14F-4D97-AF65-F5344CB8AC3E}">
        <p14:creationId xmlns:p14="http://schemas.microsoft.com/office/powerpoint/2010/main" val="21344704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normAutofit/>
          </a:bodyPr>
          <a:lstStyle/>
          <a:p>
            <a:pPr algn="ctr"/>
            <a:r>
              <a:rPr lang="es-MX" sz="3000" b="1" dirty="0">
                <a:solidFill>
                  <a:schemeClr val="accent5">
                    <a:lumMod val="50000"/>
                  </a:schemeClr>
                </a:solidFill>
                <a:latin typeface="Arial" panose="020B0604020202020204" pitchFamily="34" charset="0"/>
                <a:ea typeface="+mn-ea"/>
                <a:cs typeface="Arial" panose="020B0604020202020204" pitchFamily="34" charset="0"/>
              </a:rPr>
              <a:t>Diagrama del proceso de cerveza </a:t>
            </a:r>
            <a:endParaRPr lang="es-ES" sz="3000" b="1"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92164" name="Picture 4" descr="FLOW"/>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0" y="1557338"/>
            <a:ext cx="7451725" cy="46624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166" name="Text Box 6"/>
          <p:cNvSpPr txBox="1">
            <a:spLocks noChangeArrowheads="1"/>
          </p:cNvSpPr>
          <p:nvPr/>
        </p:nvSpPr>
        <p:spPr bwMode="auto">
          <a:xfrm>
            <a:off x="8459788" y="5084763"/>
            <a:ext cx="684212" cy="2143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endParaRPr lang="es-ES" sz="800"/>
          </a:p>
        </p:txBody>
      </p:sp>
      <p:sp>
        <p:nvSpPr>
          <p:cNvPr id="92167" name="Text Box 7"/>
          <p:cNvSpPr txBox="1">
            <a:spLocks noChangeArrowheads="1"/>
          </p:cNvSpPr>
          <p:nvPr/>
        </p:nvSpPr>
        <p:spPr bwMode="auto">
          <a:xfrm>
            <a:off x="7524750" y="5734050"/>
            <a:ext cx="1368425" cy="3667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r>
              <a:rPr lang="es-MX"/>
              <a:t>Cocimiento</a:t>
            </a:r>
            <a:endParaRPr lang="es-ES"/>
          </a:p>
        </p:txBody>
      </p:sp>
      <p:sp>
        <p:nvSpPr>
          <p:cNvPr id="92168" name="Text Box 8"/>
          <p:cNvSpPr txBox="1">
            <a:spLocks noChangeArrowheads="1"/>
          </p:cNvSpPr>
          <p:nvPr/>
        </p:nvSpPr>
        <p:spPr bwMode="auto">
          <a:xfrm>
            <a:off x="7451725" y="4005263"/>
            <a:ext cx="1692275" cy="3667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r>
              <a:rPr lang="es-MX"/>
              <a:t>Fermentación</a:t>
            </a:r>
            <a:endParaRPr lang="es-ES"/>
          </a:p>
        </p:txBody>
      </p:sp>
      <p:sp>
        <p:nvSpPr>
          <p:cNvPr id="92169" name="Text Box 9"/>
          <p:cNvSpPr txBox="1">
            <a:spLocks noChangeArrowheads="1"/>
          </p:cNvSpPr>
          <p:nvPr/>
        </p:nvSpPr>
        <p:spPr bwMode="auto">
          <a:xfrm>
            <a:off x="7524750" y="2420938"/>
            <a:ext cx="1368425" cy="3667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r>
              <a:rPr lang="es-MX"/>
              <a:t>Reposo</a:t>
            </a:r>
            <a:endParaRPr lang="es-ES"/>
          </a:p>
        </p:txBody>
      </p:sp>
      <p:pic>
        <p:nvPicPr>
          <p:cNvPr id="92174" name="Picture 14" descr="17537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484784"/>
            <a:ext cx="1905000" cy="1728192"/>
          </a:xfrm>
          <a:prstGeom prst="rect">
            <a:avLst/>
          </a:prstGeom>
          <a:noFill/>
          <a:extLst>
            <a:ext uri="{909E8E84-426E-40dd-AFC4-6F175D3DCCD1}">
              <a14:hiddenFill xmlns:a14="http://schemas.microsoft.com/office/drawing/2010/main" xmlns="">
                <a:solidFill>
                  <a:srgbClr val="FFFFFF"/>
                </a:solidFill>
              </a14:hiddenFill>
            </a:ext>
          </a:extLst>
        </p:spPr>
      </p:pic>
      <p:sp>
        <p:nvSpPr>
          <p:cNvPr id="92176" name="Text Box 16"/>
          <p:cNvSpPr txBox="1">
            <a:spLocks noChangeArrowheads="1"/>
          </p:cNvSpPr>
          <p:nvPr/>
        </p:nvSpPr>
        <p:spPr bwMode="auto">
          <a:xfrm>
            <a:off x="0" y="6275388"/>
            <a:ext cx="1116013" cy="582612"/>
          </a:xfrm>
          <a:prstGeom prst="rect">
            <a:avLst/>
          </a:prstGeom>
          <a:solidFill>
            <a:schemeClr val="bg1"/>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endParaRPr lang="es-MX" sz="800"/>
          </a:p>
          <a:p>
            <a:pPr algn="ctr" eaLnBrk="0" hangingPunct="0">
              <a:spcBef>
                <a:spcPct val="50000"/>
              </a:spcBef>
            </a:pPr>
            <a:endParaRPr lang="es-MX" sz="800"/>
          </a:p>
          <a:p>
            <a:pPr algn="ctr" eaLnBrk="0" hangingPunct="0">
              <a:spcBef>
                <a:spcPct val="50000"/>
              </a:spcBef>
            </a:pPr>
            <a:endParaRPr lang="es-ES" sz="800"/>
          </a:p>
        </p:txBody>
      </p:sp>
    </p:spTree>
    <p:extLst>
      <p:ext uri="{BB962C8B-B14F-4D97-AF65-F5344CB8AC3E}">
        <p14:creationId xmlns:p14="http://schemas.microsoft.com/office/powerpoint/2010/main" val="3027347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1700808"/>
            <a:ext cx="7632848" cy="4824536"/>
          </a:xfrm>
        </p:spPr>
        <p:txBody>
          <a:bodyPr>
            <a:normAutofit fontScale="90000"/>
          </a:bodyPr>
          <a:lstStyle/>
          <a:p>
            <a:pPr algn="l"/>
            <a:r>
              <a:rPr lang="es-ES" sz="3000" dirty="0" smtClean="0">
                <a:solidFill>
                  <a:schemeClr val="tx2"/>
                </a:solidFill>
              </a:rPr>
              <a:t/>
            </a:r>
            <a:br>
              <a:rPr lang="es-ES" sz="3000" dirty="0" smtClean="0">
                <a:solidFill>
                  <a:schemeClr val="tx2"/>
                </a:solidFill>
              </a:rPr>
            </a:br>
            <a:r>
              <a:rPr lang="es-ES" sz="2400" b="1" dirty="0" smtClean="0">
                <a:solidFill>
                  <a:schemeClr val="tx2"/>
                </a:solidFill>
              </a:rPr>
              <a:t>PARTE </a:t>
            </a:r>
            <a:r>
              <a:rPr lang="es-ES" sz="2400" b="1" dirty="0">
                <a:solidFill>
                  <a:schemeClr val="tx2"/>
                </a:solidFill>
              </a:rPr>
              <a:t>1 SIMULACIÓN DE COSTOS</a:t>
            </a:r>
            <a:r>
              <a:rPr lang="es-ES" sz="3000" dirty="0" smtClean="0">
                <a:solidFill>
                  <a:schemeClr val="tx2"/>
                </a:solidFill>
              </a:rPr>
              <a:t/>
            </a:r>
            <a:br>
              <a:rPr lang="es-ES" sz="3000" dirty="0" smtClean="0">
                <a:solidFill>
                  <a:schemeClr val="tx2"/>
                </a:solidFill>
              </a:rPr>
            </a:br>
            <a:r>
              <a:rPr lang="es-ES" sz="2200" b="1" dirty="0" smtClean="0">
                <a:solidFill>
                  <a:schemeClr val="tx2"/>
                </a:solidFill>
                <a:latin typeface="Arial"/>
                <a:cs typeface="Arial"/>
              </a:rPr>
              <a:t>Unidad </a:t>
            </a:r>
            <a:r>
              <a:rPr lang="es-ES" sz="2200" b="1" dirty="0">
                <a:solidFill>
                  <a:schemeClr val="tx2"/>
                </a:solidFill>
                <a:latin typeface="Arial"/>
                <a:cs typeface="Arial"/>
              </a:rPr>
              <a:t>I. Costos de producción </a:t>
            </a:r>
            <a:r>
              <a:rPr lang="es-ES" sz="2200" b="1" dirty="0" smtClean="0">
                <a:solidFill>
                  <a:schemeClr val="tx2"/>
                </a:solidFill>
                <a:latin typeface="Arial"/>
                <a:cs typeface="Arial"/>
              </a:rPr>
              <a:t>conjunta</a:t>
            </a:r>
            <a:br>
              <a:rPr lang="es-ES" sz="2200" b="1" dirty="0" smtClean="0">
                <a:solidFill>
                  <a:schemeClr val="tx2"/>
                </a:solidFill>
                <a:latin typeface="Arial"/>
                <a:cs typeface="Arial"/>
              </a:rPr>
            </a:br>
            <a:r>
              <a:rPr lang="es-ES" sz="2200" b="1" dirty="0">
                <a:solidFill>
                  <a:schemeClr val="tx2"/>
                </a:solidFill>
                <a:latin typeface="Arial"/>
                <a:cs typeface="Arial"/>
              </a:rPr>
              <a:t/>
            </a:r>
            <a:br>
              <a:rPr lang="es-ES" sz="2200" b="1" dirty="0">
                <a:solidFill>
                  <a:schemeClr val="tx2"/>
                </a:solidFill>
                <a:latin typeface="Arial"/>
                <a:cs typeface="Arial"/>
              </a:rPr>
            </a:br>
            <a:r>
              <a:rPr lang="es-ES" sz="2200" b="1" dirty="0">
                <a:solidFill>
                  <a:schemeClr val="tx2"/>
                </a:solidFill>
                <a:latin typeface="Arial"/>
                <a:cs typeface="Arial"/>
              </a:rPr>
              <a:t>Unidad II. Costeo ABC (</a:t>
            </a:r>
            <a:r>
              <a:rPr lang="es-ES" sz="2200" b="1" dirty="0" err="1">
                <a:solidFill>
                  <a:schemeClr val="tx2"/>
                </a:solidFill>
                <a:latin typeface="Arial"/>
                <a:cs typeface="Arial"/>
              </a:rPr>
              <a:t>Activity</a:t>
            </a:r>
            <a:r>
              <a:rPr lang="es-ES" sz="2200" b="1" dirty="0">
                <a:solidFill>
                  <a:schemeClr val="tx2"/>
                </a:solidFill>
                <a:latin typeface="Arial"/>
                <a:cs typeface="Arial"/>
              </a:rPr>
              <a:t> </a:t>
            </a:r>
            <a:r>
              <a:rPr lang="es-ES" sz="2200" b="1" dirty="0" err="1">
                <a:solidFill>
                  <a:schemeClr val="tx2"/>
                </a:solidFill>
                <a:latin typeface="Arial"/>
                <a:cs typeface="Arial"/>
              </a:rPr>
              <a:t>Based</a:t>
            </a:r>
            <a:r>
              <a:rPr lang="es-ES" sz="2200" b="1" dirty="0">
                <a:solidFill>
                  <a:schemeClr val="tx2"/>
                </a:solidFill>
                <a:latin typeface="Arial"/>
                <a:cs typeface="Arial"/>
              </a:rPr>
              <a:t> </a:t>
            </a:r>
            <a:r>
              <a:rPr lang="es-ES" sz="2200" b="1" dirty="0" err="1">
                <a:solidFill>
                  <a:schemeClr val="tx2"/>
                </a:solidFill>
                <a:latin typeface="Arial"/>
                <a:cs typeface="Arial"/>
              </a:rPr>
              <a:t>Costing</a:t>
            </a:r>
            <a:r>
              <a:rPr lang="es-ES" sz="2200" b="1" dirty="0" smtClean="0">
                <a:solidFill>
                  <a:schemeClr val="tx2"/>
                </a:solidFill>
                <a:latin typeface="Arial"/>
                <a:cs typeface="Arial"/>
              </a:rPr>
              <a:t>)</a:t>
            </a:r>
            <a:br>
              <a:rPr lang="es-ES" sz="2200" b="1" dirty="0" smtClean="0">
                <a:solidFill>
                  <a:schemeClr val="tx2"/>
                </a:solidFill>
                <a:latin typeface="Arial"/>
                <a:cs typeface="Arial"/>
              </a:rPr>
            </a:br>
            <a:r>
              <a:rPr lang="es-ES" sz="2200" b="1" dirty="0" smtClean="0">
                <a:solidFill>
                  <a:schemeClr val="tx2"/>
                </a:solidFill>
                <a:latin typeface="Arial"/>
                <a:cs typeface="Arial"/>
              </a:rPr>
              <a:t/>
            </a:r>
            <a:br>
              <a:rPr lang="es-ES" sz="2200" b="1" dirty="0" smtClean="0">
                <a:solidFill>
                  <a:schemeClr val="tx2"/>
                </a:solidFill>
                <a:latin typeface="Arial"/>
                <a:cs typeface="Arial"/>
              </a:rPr>
            </a:br>
            <a:r>
              <a:rPr lang="es-ES" sz="2200" b="1" dirty="0" smtClean="0">
                <a:solidFill>
                  <a:schemeClr val="tx2"/>
                </a:solidFill>
                <a:latin typeface="Arial"/>
                <a:cs typeface="Arial"/>
              </a:rPr>
              <a:t>Unidad III. Prácticas integrales de costos       estándar; costeo variable; procedimiento por órdenes de producción y procesos productivos</a:t>
            </a:r>
            <a:br>
              <a:rPr lang="es-ES" sz="2200" b="1" dirty="0" smtClean="0">
                <a:solidFill>
                  <a:schemeClr val="tx2"/>
                </a:solidFill>
                <a:latin typeface="Arial"/>
                <a:cs typeface="Arial"/>
              </a:rPr>
            </a:br>
            <a:r>
              <a:rPr lang="es-ES" sz="2200" b="1" dirty="0" smtClean="0">
                <a:solidFill>
                  <a:schemeClr val="tx2"/>
                </a:solidFill>
                <a:latin typeface="Arial"/>
                <a:cs typeface="Arial"/>
              </a:rPr>
              <a:t/>
            </a:r>
            <a:br>
              <a:rPr lang="es-ES" sz="2200" b="1" dirty="0" smtClean="0">
                <a:solidFill>
                  <a:schemeClr val="tx2"/>
                </a:solidFill>
                <a:latin typeface="Arial"/>
                <a:cs typeface="Arial"/>
              </a:rPr>
            </a:br>
            <a:r>
              <a:rPr lang="es-ES" sz="2400" b="1" dirty="0" smtClean="0">
                <a:solidFill>
                  <a:schemeClr val="tx2"/>
                </a:solidFill>
              </a:rPr>
              <a:t>PARTE 2 SIMULACIÓN DE PRESUPUESTOS</a:t>
            </a:r>
            <a:r>
              <a:rPr lang="es-ES" sz="2200" b="1" dirty="0" smtClean="0">
                <a:solidFill>
                  <a:schemeClr val="tx2"/>
                </a:solidFill>
                <a:latin typeface="Arial"/>
                <a:cs typeface="Arial"/>
              </a:rPr>
              <a:t/>
            </a:r>
            <a:br>
              <a:rPr lang="es-ES" sz="2200" b="1" dirty="0" smtClean="0">
                <a:solidFill>
                  <a:schemeClr val="tx2"/>
                </a:solidFill>
                <a:latin typeface="Arial"/>
                <a:cs typeface="Arial"/>
              </a:rPr>
            </a:br>
            <a:r>
              <a:rPr lang="es-ES" sz="2200" b="1" dirty="0" smtClean="0">
                <a:solidFill>
                  <a:schemeClr val="tx2"/>
                </a:solidFill>
                <a:latin typeface="Arial"/>
                <a:cs typeface="Arial"/>
              </a:rPr>
              <a:t>Unidad IV. Práctica de presupuestos</a:t>
            </a:r>
            <a:br>
              <a:rPr lang="es-ES" sz="2200" b="1" dirty="0" smtClean="0">
                <a:solidFill>
                  <a:schemeClr val="tx2"/>
                </a:solidFill>
                <a:latin typeface="Arial"/>
                <a:cs typeface="Arial"/>
              </a:rPr>
            </a:br>
            <a:r>
              <a:rPr lang="es-ES" sz="2200" b="1" dirty="0" smtClean="0">
                <a:solidFill>
                  <a:schemeClr val="tx2"/>
                </a:solidFill>
                <a:latin typeface="Arial"/>
                <a:cs typeface="Arial"/>
              </a:rPr>
              <a:t/>
            </a:r>
            <a:br>
              <a:rPr lang="es-ES" sz="2200" b="1" dirty="0" smtClean="0">
                <a:solidFill>
                  <a:schemeClr val="tx2"/>
                </a:solidFill>
                <a:latin typeface="Arial"/>
                <a:cs typeface="Arial"/>
              </a:rPr>
            </a:br>
            <a:r>
              <a:rPr lang="es-ES" sz="2200" b="1" dirty="0" smtClean="0">
                <a:solidFill>
                  <a:schemeClr val="tx2"/>
                </a:solidFill>
                <a:latin typeface="Arial"/>
                <a:cs typeface="Arial"/>
              </a:rPr>
              <a:t>Unidad V. Control presupuestal</a:t>
            </a:r>
            <a:r>
              <a:rPr lang="es-ES" sz="2200" b="1" dirty="0">
                <a:solidFill>
                  <a:schemeClr val="tx2"/>
                </a:solidFill>
                <a:latin typeface="Arial"/>
                <a:cs typeface="Arial"/>
              </a:rPr>
              <a:t/>
            </a:r>
            <a:br>
              <a:rPr lang="es-ES" sz="2200" b="1" dirty="0">
                <a:solidFill>
                  <a:schemeClr val="tx2"/>
                </a:solidFill>
                <a:latin typeface="Arial"/>
                <a:cs typeface="Arial"/>
              </a:rPr>
            </a:br>
            <a:r>
              <a:rPr lang="es-ES" sz="2200" b="1" baseline="30000" dirty="0">
                <a:solidFill>
                  <a:schemeClr val="tx2"/>
                </a:solidFill>
                <a:latin typeface="Arial"/>
                <a:cs typeface="Arial"/>
              </a:rPr>
              <a:t/>
            </a:r>
            <a:br>
              <a:rPr lang="es-ES" sz="2200" b="1" baseline="30000" dirty="0">
                <a:solidFill>
                  <a:schemeClr val="tx2"/>
                </a:solidFill>
                <a:latin typeface="Arial"/>
                <a:cs typeface="Arial"/>
              </a:rPr>
            </a:br>
            <a:endParaRPr lang="es-ES" sz="2200" b="1" dirty="0">
              <a:solidFill>
                <a:schemeClr val="tx2"/>
              </a:solidFill>
              <a:latin typeface="Arial"/>
              <a:cs typeface="Arial"/>
            </a:endParaRPr>
          </a:p>
        </p:txBody>
      </p:sp>
      <p:sp>
        <p:nvSpPr>
          <p:cNvPr id="3" name="Rectángulo 2"/>
          <p:cNvSpPr/>
          <p:nvPr/>
        </p:nvSpPr>
        <p:spPr>
          <a:xfrm>
            <a:off x="611560" y="836712"/>
            <a:ext cx="6488459" cy="523220"/>
          </a:xfrm>
          <a:prstGeom prst="rect">
            <a:avLst/>
          </a:prstGeom>
        </p:spPr>
        <p:txBody>
          <a:bodyPr wrap="square">
            <a:spAutoFit/>
          </a:bodyPr>
          <a:lstStyle/>
          <a:p>
            <a:pPr algn="ctr"/>
            <a:r>
              <a:rPr lang="es-ES" sz="2800" b="1" dirty="0">
                <a:solidFill>
                  <a:schemeClr val="accent5">
                    <a:lumMod val="50000"/>
                  </a:schemeClr>
                </a:solidFill>
                <a:latin typeface="Arial" panose="020B0604020202020204" pitchFamily="34" charset="0"/>
                <a:cs typeface="Arial" panose="020B0604020202020204" pitchFamily="34" charset="0"/>
              </a:rPr>
              <a:t>Índice de contenido</a:t>
            </a:r>
          </a:p>
        </p:txBody>
      </p:sp>
    </p:spTree>
    <p:extLst>
      <p:ext uri="{BB962C8B-B14F-4D97-AF65-F5344CB8AC3E}">
        <p14:creationId xmlns:p14="http://schemas.microsoft.com/office/powerpoint/2010/main" val="4487700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normAutofit/>
          </a:bodyPr>
          <a:lstStyle/>
          <a:p>
            <a:pPr algn="ctr"/>
            <a:r>
              <a:rPr lang="es-MX" sz="3000" b="1" dirty="0">
                <a:solidFill>
                  <a:schemeClr val="accent5">
                    <a:lumMod val="50000"/>
                  </a:schemeClr>
                </a:solidFill>
                <a:latin typeface="Arial" panose="020B0604020202020204" pitchFamily="34" charset="0"/>
                <a:ea typeface="+mn-ea"/>
                <a:cs typeface="Arial" panose="020B0604020202020204" pitchFamily="34" charset="0"/>
              </a:rPr>
              <a:t>Proceso</a:t>
            </a:r>
            <a:endParaRPr lang="es-ES" sz="3000" b="1" dirty="0">
              <a:solidFill>
                <a:schemeClr val="accent5">
                  <a:lumMod val="50000"/>
                </a:schemeClr>
              </a:solidFill>
              <a:latin typeface="Arial" panose="020B0604020202020204" pitchFamily="34" charset="0"/>
              <a:ea typeface="+mn-ea"/>
              <a:cs typeface="Arial" panose="020B0604020202020204" pitchFamily="34" charset="0"/>
            </a:endParaRPr>
          </a:p>
        </p:txBody>
      </p:sp>
      <p:sp>
        <p:nvSpPr>
          <p:cNvPr id="93188" name="AutoShape 4"/>
          <p:cNvSpPr>
            <a:spLocks noChangeArrowheads="1"/>
          </p:cNvSpPr>
          <p:nvPr/>
        </p:nvSpPr>
        <p:spPr bwMode="auto">
          <a:xfrm>
            <a:off x="1403350" y="2205038"/>
            <a:ext cx="1512888" cy="2447925"/>
          </a:xfrm>
          <a:prstGeom prst="can">
            <a:avLst>
              <a:gd name="adj" fmla="val 40451"/>
            </a:avLst>
          </a:prstGeom>
          <a:noFill/>
          <a:ln w="9525">
            <a:solidFill>
              <a:schemeClr val="tx1"/>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s-ES"/>
          </a:p>
        </p:txBody>
      </p:sp>
      <p:sp>
        <p:nvSpPr>
          <p:cNvPr id="93189" name="AutoShape 5"/>
          <p:cNvSpPr>
            <a:spLocks noChangeArrowheads="1"/>
          </p:cNvSpPr>
          <p:nvPr/>
        </p:nvSpPr>
        <p:spPr bwMode="auto">
          <a:xfrm>
            <a:off x="1476375" y="1844675"/>
            <a:ext cx="1439863" cy="3097213"/>
          </a:xfrm>
          <a:prstGeom prst="can">
            <a:avLst>
              <a:gd name="adj" fmla="val 53776"/>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s-ES"/>
          </a:p>
        </p:txBody>
      </p:sp>
      <p:sp>
        <p:nvSpPr>
          <p:cNvPr id="93190" name="Text Box 6"/>
          <p:cNvSpPr txBox="1">
            <a:spLocks noChangeArrowheads="1"/>
          </p:cNvSpPr>
          <p:nvPr/>
        </p:nvSpPr>
        <p:spPr bwMode="auto">
          <a:xfrm>
            <a:off x="1476375" y="3284538"/>
            <a:ext cx="1150938" cy="30777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r>
              <a:rPr lang="es-MX" sz="1400" dirty="0" smtClean="0"/>
              <a:t>Cocimiento</a:t>
            </a:r>
          </a:p>
        </p:txBody>
      </p:sp>
      <p:sp>
        <p:nvSpPr>
          <p:cNvPr id="93191" name="AutoShape 7"/>
          <p:cNvSpPr>
            <a:spLocks noChangeArrowheads="1"/>
          </p:cNvSpPr>
          <p:nvPr/>
        </p:nvSpPr>
        <p:spPr bwMode="auto">
          <a:xfrm>
            <a:off x="3348038" y="2276475"/>
            <a:ext cx="1512887" cy="2447925"/>
          </a:xfrm>
          <a:prstGeom prst="can">
            <a:avLst>
              <a:gd name="adj" fmla="val 40451"/>
            </a:avLst>
          </a:prstGeom>
          <a:noFill/>
          <a:ln w="9525">
            <a:solidFill>
              <a:schemeClr val="tx1"/>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s-ES"/>
          </a:p>
        </p:txBody>
      </p:sp>
      <p:sp>
        <p:nvSpPr>
          <p:cNvPr id="93192" name="Text Box 8"/>
          <p:cNvSpPr txBox="1">
            <a:spLocks noChangeArrowheads="1"/>
          </p:cNvSpPr>
          <p:nvPr/>
        </p:nvSpPr>
        <p:spPr bwMode="auto">
          <a:xfrm>
            <a:off x="3563938" y="3429000"/>
            <a:ext cx="1366837" cy="30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r>
              <a:rPr lang="es-MX" sz="1400"/>
              <a:t>Fermentación</a:t>
            </a:r>
            <a:endParaRPr lang="es-ES" sz="1400"/>
          </a:p>
        </p:txBody>
      </p:sp>
      <p:sp>
        <p:nvSpPr>
          <p:cNvPr id="93193" name="AutoShape 9"/>
          <p:cNvSpPr>
            <a:spLocks noChangeArrowheads="1"/>
          </p:cNvSpPr>
          <p:nvPr/>
        </p:nvSpPr>
        <p:spPr bwMode="auto">
          <a:xfrm>
            <a:off x="5364163" y="2276475"/>
            <a:ext cx="1512887" cy="2447925"/>
          </a:xfrm>
          <a:prstGeom prst="can">
            <a:avLst>
              <a:gd name="adj" fmla="val 40451"/>
            </a:avLst>
          </a:prstGeom>
          <a:noFill/>
          <a:ln w="9525">
            <a:solidFill>
              <a:schemeClr val="tx1"/>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s-ES"/>
          </a:p>
        </p:txBody>
      </p:sp>
      <p:sp>
        <p:nvSpPr>
          <p:cNvPr id="93194" name="Text Box 10"/>
          <p:cNvSpPr txBox="1">
            <a:spLocks noChangeArrowheads="1"/>
          </p:cNvSpPr>
          <p:nvPr/>
        </p:nvSpPr>
        <p:spPr bwMode="auto">
          <a:xfrm>
            <a:off x="5435600" y="3500438"/>
            <a:ext cx="1366838" cy="30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r>
              <a:rPr lang="es-MX" sz="1400"/>
              <a:t>Reposo</a:t>
            </a:r>
            <a:endParaRPr lang="es-ES" sz="1400"/>
          </a:p>
        </p:txBody>
      </p:sp>
      <p:sp>
        <p:nvSpPr>
          <p:cNvPr id="93195" name="AutoShape 11"/>
          <p:cNvSpPr>
            <a:spLocks noChangeArrowheads="1"/>
          </p:cNvSpPr>
          <p:nvPr/>
        </p:nvSpPr>
        <p:spPr bwMode="auto">
          <a:xfrm>
            <a:off x="7596188" y="2349500"/>
            <a:ext cx="1296987" cy="2305050"/>
          </a:xfrm>
          <a:prstGeom prst="cube">
            <a:avLst>
              <a:gd name="adj" fmla="val 25000"/>
            </a:avLst>
          </a:prstGeom>
          <a:noFill/>
          <a:ln w="952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s-ES"/>
          </a:p>
        </p:txBody>
      </p:sp>
      <p:sp>
        <p:nvSpPr>
          <p:cNvPr id="93196" name="Text Box 12"/>
          <p:cNvSpPr txBox="1">
            <a:spLocks noChangeArrowheads="1"/>
          </p:cNvSpPr>
          <p:nvPr/>
        </p:nvSpPr>
        <p:spPr bwMode="auto">
          <a:xfrm>
            <a:off x="7777163" y="2276475"/>
            <a:ext cx="1366837" cy="30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r>
              <a:rPr lang="es-MX" sz="1400"/>
              <a:t>Almacén</a:t>
            </a:r>
            <a:endParaRPr lang="es-ES" sz="1400"/>
          </a:p>
        </p:txBody>
      </p:sp>
      <p:sp>
        <p:nvSpPr>
          <p:cNvPr id="93197" name="AutoShape 13"/>
          <p:cNvSpPr>
            <a:spLocks noChangeArrowheads="1"/>
          </p:cNvSpPr>
          <p:nvPr/>
        </p:nvSpPr>
        <p:spPr bwMode="auto">
          <a:xfrm>
            <a:off x="1979613" y="5084763"/>
            <a:ext cx="1800225" cy="43180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noFill/>
          <a:ln w="952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s-ES"/>
          </a:p>
        </p:txBody>
      </p:sp>
      <p:sp>
        <p:nvSpPr>
          <p:cNvPr id="93198" name="AutoShape 14"/>
          <p:cNvSpPr>
            <a:spLocks noChangeArrowheads="1"/>
          </p:cNvSpPr>
          <p:nvPr/>
        </p:nvSpPr>
        <p:spPr bwMode="auto">
          <a:xfrm>
            <a:off x="6372225" y="5013325"/>
            <a:ext cx="1800225" cy="43180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noFill/>
          <a:ln w="952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s-ES"/>
          </a:p>
        </p:txBody>
      </p:sp>
      <p:sp>
        <p:nvSpPr>
          <p:cNvPr id="93199" name="AutoShape 15"/>
          <p:cNvSpPr>
            <a:spLocks noChangeArrowheads="1"/>
          </p:cNvSpPr>
          <p:nvPr/>
        </p:nvSpPr>
        <p:spPr bwMode="auto">
          <a:xfrm>
            <a:off x="3995738" y="5013325"/>
            <a:ext cx="1800225" cy="43180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noFill/>
          <a:ln w="952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s-ES"/>
          </a:p>
        </p:txBody>
      </p:sp>
      <p:sp>
        <p:nvSpPr>
          <p:cNvPr id="93201" name="AutoShape 17"/>
          <p:cNvSpPr>
            <a:spLocks noChangeArrowheads="1"/>
          </p:cNvSpPr>
          <p:nvPr/>
        </p:nvSpPr>
        <p:spPr bwMode="auto">
          <a:xfrm>
            <a:off x="2916238" y="3357563"/>
            <a:ext cx="431800" cy="287337"/>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s-ES"/>
          </a:p>
        </p:txBody>
      </p:sp>
      <p:sp>
        <p:nvSpPr>
          <p:cNvPr id="93203" name="AutoShape 19"/>
          <p:cNvSpPr>
            <a:spLocks noChangeArrowheads="1"/>
          </p:cNvSpPr>
          <p:nvPr/>
        </p:nvSpPr>
        <p:spPr bwMode="auto">
          <a:xfrm>
            <a:off x="4859338" y="3429000"/>
            <a:ext cx="504825" cy="287338"/>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s-ES"/>
          </a:p>
        </p:txBody>
      </p:sp>
      <p:pic>
        <p:nvPicPr>
          <p:cNvPr id="93204" name="Picture 20" descr="1753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7625" y="2708275"/>
            <a:ext cx="935038" cy="12811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2786049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985" name="Picture 3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844824"/>
            <a:ext cx="7391400" cy="46085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71986" name="Text Box 306"/>
          <p:cNvSpPr txBox="1">
            <a:spLocks noChangeArrowheads="1"/>
          </p:cNvSpPr>
          <p:nvPr/>
        </p:nvSpPr>
        <p:spPr bwMode="auto">
          <a:xfrm>
            <a:off x="1619672" y="692696"/>
            <a:ext cx="4495800" cy="55399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r>
              <a:rPr lang="es-MX" sz="3000" b="1" dirty="0">
                <a:solidFill>
                  <a:schemeClr val="accent5">
                    <a:lumMod val="50000"/>
                  </a:schemeClr>
                </a:solidFill>
                <a:latin typeface="Arial" panose="020B0604020202020204" pitchFamily="34" charset="0"/>
                <a:cs typeface="Arial" panose="020B0604020202020204" pitchFamily="34" charset="0"/>
              </a:rPr>
              <a:t>Costos estándar</a:t>
            </a:r>
            <a:endParaRPr lang="es-ES" sz="3000" b="1" dirty="0">
              <a:solidFill>
                <a:schemeClr val="accent5">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7922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3958" name="Line 230"/>
          <p:cNvSpPr>
            <a:spLocks noChangeShapeType="1"/>
          </p:cNvSpPr>
          <p:nvPr/>
        </p:nvSpPr>
        <p:spPr bwMode="auto">
          <a:xfrm>
            <a:off x="3348038" y="4508500"/>
            <a:ext cx="3960812" cy="0"/>
          </a:xfrm>
          <a:prstGeom prst="line">
            <a:avLst/>
          </a:prstGeom>
          <a:noFill/>
          <a:ln>
            <a:noFill/>
          </a:ln>
          <a:effectLst/>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s-ES"/>
          </a:p>
        </p:txBody>
      </p:sp>
      <p:sp>
        <p:nvSpPr>
          <p:cNvPr id="2" name="Rectángulo 1"/>
          <p:cNvSpPr/>
          <p:nvPr/>
        </p:nvSpPr>
        <p:spPr>
          <a:xfrm>
            <a:off x="467544" y="476672"/>
            <a:ext cx="8424936" cy="1015663"/>
          </a:xfrm>
          <a:prstGeom prst="rect">
            <a:avLst/>
          </a:prstGeom>
        </p:spPr>
        <p:txBody>
          <a:bodyPr wrap="square">
            <a:spAutoFit/>
          </a:bodyPr>
          <a:lstStyle/>
          <a:p>
            <a:pPr lvl="0" algn="ctr" fontAlgn="base">
              <a:spcBef>
                <a:spcPct val="20000"/>
              </a:spcBef>
              <a:spcAft>
                <a:spcPct val="0"/>
              </a:spcAft>
              <a:buClr>
                <a:schemeClr val="accent1"/>
              </a:buClr>
              <a:buSzPct val="65000"/>
            </a:pPr>
            <a:r>
              <a:rPr lang="es-MX" sz="3000" b="1" dirty="0">
                <a:solidFill>
                  <a:schemeClr val="accent5">
                    <a:lumMod val="50000"/>
                  </a:schemeClr>
                </a:solidFill>
                <a:latin typeface="Arial" panose="020B0604020202020204" pitchFamily="34" charset="0"/>
                <a:cs typeface="Arial" panose="020B0604020202020204" pitchFamily="34" charset="0"/>
              </a:rPr>
              <a:t>Análisis de desviaciones del costo estándar contra el costo real</a:t>
            </a:r>
            <a:endParaRPr lang="es-ES" sz="3000" b="1" dirty="0">
              <a:solidFill>
                <a:schemeClr val="accent5">
                  <a:lumMod val="50000"/>
                </a:schemeClr>
              </a:solidFill>
              <a:latin typeface="Arial" panose="020B0604020202020204" pitchFamily="34" charset="0"/>
              <a:cs typeface="Arial" panose="020B0604020202020204" pitchFamily="34" charset="0"/>
            </a:endParaRPr>
          </a:p>
        </p:txBody>
      </p:sp>
      <p:graphicFrame>
        <p:nvGraphicFramePr>
          <p:cNvPr id="6" name="Diagrama 5"/>
          <p:cNvGraphicFramePr/>
          <p:nvPr>
            <p:extLst>
              <p:ext uri="{D42A27DB-BD31-4B8C-83A1-F6EECF244321}">
                <p14:modId xmlns:p14="http://schemas.microsoft.com/office/powerpoint/2010/main" val="1227225531"/>
              </p:ext>
            </p:extLst>
          </p:nvPr>
        </p:nvGraphicFramePr>
        <p:xfrm>
          <a:off x="1565303" y="2136545"/>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40916766"/>
      </p:ext>
    </p:extLst>
  </p:cSld>
  <p:clrMapOvr>
    <a:overrideClrMapping bg1="lt1" tx1="dk1" bg2="lt2" tx2="dk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888814295"/>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2123728" y="2060848"/>
            <a:ext cx="1008112" cy="369332"/>
          </a:xfrm>
          <a:prstGeom prst="rect">
            <a:avLst/>
          </a:prstGeom>
          <a:noFill/>
        </p:spPr>
        <p:txBody>
          <a:bodyPr wrap="square" rtlCol="0">
            <a:spAutoFit/>
          </a:bodyPr>
          <a:lstStyle/>
          <a:p>
            <a:r>
              <a:rPr lang="es-ES" dirty="0" smtClean="0"/>
              <a:t>Gasto</a:t>
            </a:r>
            <a:endParaRPr lang="es-ES" dirty="0"/>
          </a:p>
        </p:txBody>
      </p:sp>
      <p:sp>
        <p:nvSpPr>
          <p:cNvPr id="5" name="CuadroTexto 4"/>
          <p:cNvSpPr txBox="1"/>
          <p:nvPr/>
        </p:nvSpPr>
        <p:spPr>
          <a:xfrm>
            <a:off x="2627784" y="4437112"/>
            <a:ext cx="1008112" cy="369332"/>
          </a:xfrm>
          <a:prstGeom prst="rect">
            <a:avLst/>
          </a:prstGeom>
          <a:noFill/>
        </p:spPr>
        <p:txBody>
          <a:bodyPr wrap="square" rtlCol="0">
            <a:spAutoFit/>
          </a:bodyPr>
          <a:lstStyle/>
          <a:p>
            <a:r>
              <a:rPr lang="es-ES" dirty="0" smtClean="0"/>
              <a:t>Ahorro</a:t>
            </a:r>
            <a:endParaRPr lang="es-ES" dirty="0"/>
          </a:p>
        </p:txBody>
      </p:sp>
      <p:sp>
        <p:nvSpPr>
          <p:cNvPr id="6" name="CuadroTexto 5"/>
          <p:cNvSpPr txBox="1"/>
          <p:nvPr/>
        </p:nvSpPr>
        <p:spPr>
          <a:xfrm>
            <a:off x="467544" y="620688"/>
            <a:ext cx="8136904" cy="553998"/>
          </a:xfrm>
          <a:prstGeom prst="rect">
            <a:avLst/>
          </a:prstGeom>
          <a:noFill/>
        </p:spPr>
        <p:txBody>
          <a:bodyPr wrap="square" rtlCol="0">
            <a:spAutoFit/>
          </a:bodyPr>
          <a:lstStyle/>
          <a:p>
            <a:r>
              <a:rPr lang="es-ES" sz="3000" b="1" dirty="0">
                <a:solidFill>
                  <a:schemeClr val="accent5">
                    <a:lumMod val="50000"/>
                  </a:schemeClr>
                </a:solidFill>
                <a:latin typeface="Arial" panose="020B0604020202020204" pitchFamily="34" charset="0"/>
                <a:cs typeface="Arial" panose="020B0604020202020204" pitchFamily="34" charset="0"/>
              </a:rPr>
              <a:t>Impacto de las desviaciones en la utilidad</a:t>
            </a:r>
          </a:p>
        </p:txBody>
      </p:sp>
    </p:spTree>
    <p:extLst>
      <p:ext uri="{BB962C8B-B14F-4D97-AF65-F5344CB8AC3E}">
        <p14:creationId xmlns:p14="http://schemas.microsoft.com/office/powerpoint/2010/main" val="36573873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43" name="Picture 103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51" y="1417638"/>
            <a:ext cx="8352606" cy="4748212"/>
          </a:xfrm>
          <a:prstGeom prst="rect">
            <a:avLst/>
          </a:prstGeom>
          <a:solidFill>
            <a:schemeClr val="bg1"/>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65546" name="Text Box 1034"/>
          <p:cNvSpPr txBox="1">
            <a:spLocks noChangeArrowheads="1"/>
          </p:cNvSpPr>
          <p:nvPr/>
        </p:nvSpPr>
        <p:spPr bwMode="auto">
          <a:xfrm>
            <a:off x="1547813" y="476250"/>
            <a:ext cx="5976937"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ctr" eaLnBrk="0" hangingPunct="0">
              <a:spcBef>
                <a:spcPct val="50000"/>
              </a:spcBef>
            </a:pPr>
            <a:r>
              <a:rPr lang="es-MX" sz="2400" b="1"/>
              <a:t>Sistemas de costeo</a:t>
            </a:r>
            <a:endParaRPr lang="es-ES" sz="3200" b="1"/>
          </a:p>
        </p:txBody>
      </p:sp>
    </p:spTree>
    <p:extLst>
      <p:ext uri="{BB962C8B-B14F-4D97-AF65-F5344CB8AC3E}">
        <p14:creationId xmlns:p14="http://schemas.microsoft.com/office/powerpoint/2010/main" val="33347830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539552" y="1268760"/>
            <a:ext cx="8064896" cy="3713837"/>
          </a:xfrm>
          <a:prstGeom prst="rect">
            <a:avLst/>
          </a:prstGeom>
        </p:spPr>
        <p:txBody>
          <a:bodyPr wrap="square">
            <a:spAutoFit/>
          </a:bodyPr>
          <a:lstStyle/>
          <a:p>
            <a:pPr algn="ctr" defTabSz="457200">
              <a:spcBef>
                <a:spcPct val="0"/>
              </a:spcBef>
            </a:pPr>
            <a:r>
              <a:rPr lang="es-ES" sz="2000" b="1" dirty="0">
                <a:solidFill>
                  <a:schemeClr val="accent5">
                    <a:lumMod val="50000"/>
                  </a:schemeClr>
                </a:solidFill>
                <a:latin typeface="Arial" panose="020B0604020202020204" pitchFamily="34" charset="0"/>
                <a:cs typeface="Arial" panose="020B0604020202020204" pitchFamily="34" charset="0"/>
              </a:rPr>
              <a:t>BIBLIOGRAFÍA BÁSICA</a:t>
            </a:r>
          </a:p>
          <a:p>
            <a:pPr marL="342900" indent="-342900">
              <a:buFont typeface="+mj-lt"/>
              <a:buAutoNum type="arabicPeriod"/>
            </a:pPr>
            <a:r>
              <a:rPr lang="es-ES" sz="1700" b="1" dirty="0" smtClean="0">
                <a:latin typeface="Arial" charset="0"/>
                <a:ea typeface="ＭＳ Ｐゴシック" charset="0"/>
                <a:cs typeface="Times New Roman" charset="0"/>
              </a:rPr>
              <a:t>Burbano </a:t>
            </a:r>
            <a:r>
              <a:rPr lang="es-ES" sz="1700" b="1" dirty="0">
                <a:latin typeface="Arial" charset="0"/>
                <a:ea typeface="ＭＳ Ｐゴシック" charset="0"/>
                <a:cs typeface="Times New Roman" charset="0"/>
              </a:rPr>
              <a:t>Ruiz, Jorge E</a:t>
            </a:r>
            <a:r>
              <a:rPr lang="es-ES" sz="1700" b="1" dirty="0" smtClean="0">
                <a:latin typeface="Arial" charset="0"/>
                <a:ea typeface="ＭＳ Ｐゴシック" charset="0"/>
                <a:cs typeface="Times New Roman" charset="0"/>
              </a:rPr>
              <a:t>. </a:t>
            </a:r>
            <a:r>
              <a:rPr lang="es-ES" sz="1700" b="1" dirty="0">
                <a:latin typeface="Arial" charset="0"/>
                <a:ea typeface="ＭＳ Ｐゴシック" charset="0"/>
                <a:cs typeface="Times New Roman" charset="0"/>
              </a:rPr>
              <a:t>(2011): Presupuestos, un enfoque de direccionamiento estratégico, gestión y control de recursos. 4a Ed. Colombia: Mc Graw Hill</a:t>
            </a:r>
            <a:r>
              <a:rPr lang="es-ES" sz="1700" b="1" dirty="0" smtClean="0">
                <a:latin typeface="Arial" charset="0"/>
                <a:ea typeface="ＭＳ Ｐゴシック" charset="0"/>
                <a:cs typeface="Times New Roman" charset="0"/>
              </a:rPr>
              <a:t>.</a:t>
            </a:r>
          </a:p>
          <a:p>
            <a:pPr marL="342900" indent="-342900">
              <a:buFont typeface="+mj-lt"/>
              <a:buAutoNum type="arabicPeriod"/>
            </a:pPr>
            <a:r>
              <a:rPr lang="es-ES" sz="1700" b="1" dirty="0">
                <a:latin typeface="Arial" charset="0"/>
                <a:ea typeface="ＭＳ Ｐゴシック" charset="0"/>
                <a:cs typeface="Times New Roman" charset="0"/>
              </a:rPr>
              <a:t>García Colín, Juan, (2008): Contabilidad de costos, 3a Ed., México: Mc Graw </a:t>
            </a:r>
            <a:r>
              <a:rPr lang="es-ES" sz="1700" b="1" dirty="0" smtClean="0">
                <a:latin typeface="Arial" charset="0"/>
                <a:ea typeface="ＭＳ Ｐゴシック" charset="0"/>
                <a:cs typeface="Times New Roman" charset="0"/>
              </a:rPr>
              <a:t>Hill.</a:t>
            </a:r>
            <a:endParaRPr lang="es-ES" sz="1700" b="1" dirty="0">
              <a:latin typeface="Arial" charset="0"/>
              <a:ea typeface="ＭＳ Ｐゴシック" charset="0"/>
              <a:cs typeface="Times New Roman" charset="0"/>
            </a:endParaRPr>
          </a:p>
          <a:p>
            <a:pPr marL="342900" indent="-342900">
              <a:buFont typeface="+mj-lt"/>
              <a:buAutoNum type="arabicPeriod"/>
            </a:pPr>
            <a:r>
              <a:rPr lang="es-ES" sz="1700" b="1" dirty="0" err="1" smtClean="0">
                <a:latin typeface="Arial" charset="0"/>
                <a:ea typeface="ＭＳ Ｐゴシック" charset="0"/>
                <a:cs typeface="Times New Roman" charset="0"/>
              </a:rPr>
              <a:t>Polimeni</a:t>
            </a:r>
            <a:r>
              <a:rPr lang="es-ES" sz="1700" b="1" dirty="0">
                <a:latin typeface="Arial" charset="0"/>
                <a:ea typeface="ＭＳ Ｐゴシック" charset="0"/>
                <a:cs typeface="Times New Roman" charset="0"/>
              </a:rPr>
              <a:t>, </a:t>
            </a:r>
            <a:r>
              <a:rPr lang="es-ES" sz="1700" b="1" dirty="0" err="1">
                <a:latin typeface="Arial" charset="0"/>
                <a:ea typeface="ＭＳ Ｐゴシック" charset="0"/>
                <a:cs typeface="Times New Roman" charset="0"/>
              </a:rPr>
              <a:t>Fabozzi</a:t>
            </a:r>
            <a:r>
              <a:rPr lang="es-ES" sz="1700" b="1" dirty="0">
                <a:latin typeface="Arial" charset="0"/>
                <a:ea typeface="ＭＳ Ｐゴシック" charset="0"/>
                <a:cs typeface="Times New Roman" charset="0"/>
              </a:rPr>
              <a:t> y </a:t>
            </a:r>
            <a:r>
              <a:rPr lang="es-ES" sz="1700" b="1" dirty="0" err="1">
                <a:latin typeface="Arial" charset="0"/>
                <a:ea typeface="ＭＳ Ｐゴシック" charset="0"/>
                <a:cs typeface="Times New Roman" charset="0"/>
              </a:rPr>
              <a:t>Adelberg</a:t>
            </a:r>
            <a:r>
              <a:rPr lang="es-ES" sz="1700" b="1" dirty="0">
                <a:latin typeface="Arial" charset="0"/>
                <a:ea typeface="ＭＳ Ｐゴシック" charset="0"/>
                <a:cs typeface="Times New Roman" charset="0"/>
              </a:rPr>
              <a:t>, (2006): Contabilidad de costos, 3a Ed., Colombia: Mc Graw Hill</a:t>
            </a:r>
            <a:r>
              <a:rPr lang="es-ES" sz="1700" b="1" dirty="0" smtClean="0">
                <a:latin typeface="Arial" charset="0"/>
                <a:ea typeface="ＭＳ Ｐゴシック" charset="0"/>
                <a:cs typeface="Times New Roman" charset="0"/>
              </a:rPr>
              <a:t>.</a:t>
            </a:r>
            <a:endParaRPr lang="es-ES" sz="1700" b="1" dirty="0">
              <a:latin typeface="Arial" charset="0"/>
              <a:ea typeface="ＭＳ Ｐゴシック" charset="0"/>
              <a:cs typeface="Times New Roman" charset="0"/>
            </a:endParaRPr>
          </a:p>
          <a:p>
            <a:pPr marL="342900" indent="-342900">
              <a:buFont typeface="+mj-lt"/>
              <a:buAutoNum type="arabicPeriod"/>
            </a:pPr>
            <a:r>
              <a:rPr lang="es-ES" sz="1700" b="1" dirty="0">
                <a:latin typeface="Arial" charset="0"/>
                <a:ea typeface="ＭＳ Ｐゴシック" charset="0"/>
                <a:cs typeface="Times New Roman" charset="0"/>
              </a:rPr>
              <a:t>Ramírez Padilla, Noel, (2008): Contabilidad Administrativa, 8a Ed., México: Mc Graw Hill.</a:t>
            </a:r>
          </a:p>
          <a:p>
            <a:pPr marL="342900" indent="-342900">
              <a:buFont typeface="+mj-lt"/>
              <a:buAutoNum type="arabicPeriod"/>
            </a:pPr>
            <a:r>
              <a:rPr lang="es-ES" sz="1700" b="1" dirty="0" smtClean="0">
                <a:latin typeface="Arial" charset="0"/>
                <a:ea typeface="ＭＳ Ｐゴシック" charset="0"/>
                <a:cs typeface="Times New Roman" charset="0"/>
              </a:rPr>
              <a:t>Torres </a:t>
            </a:r>
            <a:r>
              <a:rPr lang="es-ES" sz="1700" b="1" dirty="0">
                <a:latin typeface="Arial" charset="0"/>
                <a:ea typeface="ＭＳ Ｐゴシック" charset="0"/>
                <a:cs typeface="Times New Roman" charset="0"/>
              </a:rPr>
              <a:t>Salinas, Aldo, (2010): Contabilidad de costos, 3a Ed., México: Mc Graw Hill</a:t>
            </a:r>
            <a:r>
              <a:rPr lang="es-ES" sz="1700" b="1" dirty="0" smtClean="0">
                <a:latin typeface="Arial" charset="0"/>
                <a:ea typeface="ＭＳ Ｐゴシック" charset="0"/>
                <a:cs typeface="Times New Roman" charset="0"/>
              </a:rPr>
              <a:t>.</a:t>
            </a:r>
            <a:endParaRPr lang="es-ES" sz="1700" baseline="30000" dirty="0" smtClean="0">
              <a:latin typeface="+mj-lt"/>
              <a:cs typeface="Calibri (Cuerpo)"/>
            </a:endParaRPr>
          </a:p>
          <a:p>
            <a:endParaRPr lang="es-ES" sz="1700" baseline="30000" dirty="0">
              <a:latin typeface="+mj-lt"/>
              <a:cs typeface="Calibri (Cuerpo)"/>
            </a:endParaRPr>
          </a:p>
          <a:p>
            <a:endParaRPr lang="es-ES" sz="1700" b="1" dirty="0">
              <a:latin typeface="Arial" charset="0"/>
              <a:ea typeface="ＭＳ Ｐゴシック" charset="0"/>
              <a:cs typeface="Times New Roman" charset="0"/>
            </a:endParaRPr>
          </a:p>
        </p:txBody>
      </p:sp>
    </p:spTree>
    <p:extLst>
      <p:ext uri="{BB962C8B-B14F-4D97-AF65-F5344CB8AC3E}">
        <p14:creationId xmlns:p14="http://schemas.microsoft.com/office/powerpoint/2010/main" val="31751024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83568" y="1196752"/>
            <a:ext cx="7830616" cy="4062651"/>
          </a:xfrm>
          <a:prstGeom prst="rect">
            <a:avLst/>
          </a:prstGeom>
        </p:spPr>
        <p:txBody>
          <a:bodyPr wrap="square">
            <a:spAutoFit/>
          </a:bodyPr>
          <a:lstStyle/>
          <a:p>
            <a:pPr algn="ctr" defTabSz="457200">
              <a:spcBef>
                <a:spcPct val="0"/>
              </a:spcBef>
            </a:pPr>
            <a:r>
              <a:rPr lang="es-ES" sz="2400" b="1" dirty="0">
                <a:solidFill>
                  <a:schemeClr val="accent5">
                    <a:lumMod val="50000"/>
                  </a:schemeClr>
                </a:solidFill>
                <a:latin typeface="Arial" panose="020B0604020202020204" pitchFamily="34" charset="0"/>
                <a:cs typeface="Arial" panose="020B0604020202020204" pitchFamily="34" charset="0"/>
              </a:rPr>
              <a:t>BIBLIOGRAFÍA COMPLEMENTARIA</a:t>
            </a:r>
          </a:p>
          <a:p>
            <a:pPr marL="342900" indent="-342900">
              <a:buFont typeface="+mj-lt"/>
              <a:buAutoNum type="arabicPeriod"/>
            </a:pPr>
            <a:r>
              <a:rPr lang="es-ES" b="1" dirty="0" smtClean="0">
                <a:latin typeface="Arial" charset="0"/>
                <a:ea typeface="ＭＳ Ｐゴシック" charset="0"/>
                <a:cs typeface="Times New Roman" charset="0"/>
              </a:rPr>
              <a:t>Cárdenas Nápoles, Raúl, (2006): Costos II, 5a Ed., México: IMCP</a:t>
            </a:r>
            <a:r>
              <a:rPr lang="es-MX" b="1" dirty="0" smtClean="0">
                <a:latin typeface="Arial" charset="0"/>
                <a:ea typeface="ＭＳ Ｐゴシック" charset="0"/>
                <a:cs typeface="Times New Roman" charset="0"/>
              </a:rPr>
              <a:t>.</a:t>
            </a:r>
          </a:p>
          <a:p>
            <a:pPr marL="342900" indent="-342900">
              <a:buFont typeface="+mj-lt"/>
              <a:buAutoNum type="arabicPeriod"/>
            </a:pPr>
            <a:r>
              <a:rPr lang="es-MX" b="1" dirty="0" smtClean="0">
                <a:latin typeface="Arial" charset="0"/>
                <a:ea typeface="ＭＳ Ｐゴシック" charset="0"/>
                <a:cs typeface="Times New Roman" charset="0"/>
              </a:rPr>
              <a:t>Cárdenas </a:t>
            </a:r>
            <a:r>
              <a:rPr lang="es-MX" b="1" dirty="0">
                <a:latin typeface="Arial" charset="0"/>
                <a:ea typeface="ＭＳ Ｐゴシック" charset="0"/>
                <a:cs typeface="Times New Roman" charset="0"/>
              </a:rPr>
              <a:t>Nápoles Raúl, (2010): Presupuestos teoría y práctica. Ed. IMCP. 2ª edición.</a:t>
            </a:r>
          </a:p>
          <a:p>
            <a:pPr marL="342900" indent="-342900">
              <a:buFont typeface="+mj-lt"/>
              <a:buAutoNum type="arabicPeriod"/>
            </a:pPr>
            <a:r>
              <a:rPr lang="es-ES" b="1" dirty="0">
                <a:latin typeface="Arial" charset="0"/>
                <a:ea typeface="ＭＳ Ｐゴシック" charset="0"/>
                <a:cs typeface="Times New Roman" charset="0"/>
              </a:rPr>
              <a:t>Del Río González, Cristóbal, (2003): Costos III, 4a Ed., México: CENGAGE </a:t>
            </a:r>
            <a:r>
              <a:rPr lang="es-ES" b="1" dirty="0" err="1">
                <a:latin typeface="Arial" charset="0"/>
                <a:ea typeface="ＭＳ Ｐゴシック" charset="0"/>
                <a:cs typeface="Times New Roman" charset="0"/>
              </a:rPr>
              <a:t>Learning</a:t>
            </a:r>
            <a:r>
              <a:rPr lang="es-ES" b="1" dirty="0">
                <a:latin typeface="Arial" charset="0"/>
                <a:ea typeface="ＭＳ Ｐゴシック" charset="0"/>
                <a:cs typeface="Times New Roman" charset="0"/>
              </a:rPr>
              <a:t>.</a:t>
            </a:r>
          </a:p>
          <a:p>
            <a:pPr marL="342900" indent="-342900">
              <a:buFont typeface="+mj-lt"/>
              <a:buAutoNum type="arabicPeriod"/>
            </a:pPr>
            <a:r>
              <a:rPr lang="es-ES" b="1" dirty="0">
                <a:latin typeface="Arial" charset="0"/>
                <a:ea typeface="ＭＳ Ｐゴシック" charset="0"/>
                <a:cs typeface="Times New Roman" charset="0"/>
              </a:rPr>
              <a:t>Del Río González, Cristóbal, (2003): El presupuesto, 10a Ed., México: CENGAGE </a:t>
            </a:r>
            <a:r>
              <a:rPr lang="es-ES" b="1" dirty="0" err="1">
                <a:latin typeface="Arial" charset="0"/>
                <a:ea typeface="ＭＳ Ｐゴシック" charset="0"/>
                <a:cs typeface="Times New Roman" charset="0"/>
              </a:rPr>
              <a:t>Learning</a:t>
            </a:r>
            <a:r>
              <a:rPr lang="es-ES" b="1" dirty="0">
                <a:latin typeface="Arial" charset="0"/>
                <a:ea typeface="ＭＳ Ｐゴシック" charset="0"/>
                <a:cs typeface="Times New Roman" charset="0"/>
              </a:rPr>
              <a:t>.</a:t>
            </a:r>
          </a:p>
          <a:p>
            <a:pPr marL="342900" indent="-342900">
              <a:buFont typeface="+mj-lt"/>
              <a:buAutoNum type="arabicPeriod"/>
            </a:pPr>
            <a:r>
              <a:rPr lang="es-ES" b="1" dirty="0" err="1">
                <a:latin typeface="Arial" charset="0"/>
                <a:ea typeface="ＭＳ Ｐゴシック" charset="0"/>
                <a:cs typeface="Times New Roman" charset="0"/>
              </a:rPr>
              <a:t>Porter</a:t>
            </a:r>
            <a:r>
              <a:rPr lang="es-ES" b="1" dirty="0">
                <a:latin typeface="Arial" charset="0"/>
                <a:ea typeface="ＭＳ Ｐゴシック" charset="0"/>
                <a:cs typeface="Times New Roman" charset="0"/>
              </a:rPr>
              <a:t>, Michael. (2010) Estrategia competitiva: técnicas para el análisis de la empresa y sus competidores. Ed. Pirámide, México.</a:t>
            </a:r>
          </a:p>
          <a:p>
            <a:pPr marL="342900" indent="-342900">
              <a:buFont typeface="+mj-lt"/>
              <a:buAutoNum type="arabicPeriod"/>
            </a:pPr>
            <a:r>
              <a:rPr lang="es-ES" b="1" dirty="0" smtClean="0">
                <a:latin typeface="Arial" charset="0"/>
                <a:ea typeface="ＭＳ Ｐゴシック" charset="0"/>
                <a:cs typeface="Times New Roman" charset="0"/>
              </a:rPr>
              <a:t>Morillo</a:t>
            </a:r>
            <a:r>
              <a:rPr lang="es-ES" b="1" dirty="0">
                <a:latin typeface="Arial" charset="0"/>
                <a:ea typeface="ＭＳ Ｐゴシック" charset="0"/>
                <a:cs typeface="Times New Roman" charset="0"/>
              </a:rPr>
              <a:t>, </a:t>
            </a:r>
            <a:r>
              <a:rPr lang="es-ES" b="1" dirty="0" err="1">
                <a:latin typeface="Arial" charset="0"/>
                <a:ea typeface="ＭＳ Ｐゴシック" charset="0"/>
                <a:cs typeface="Times New Roman" charset="0"/>
              </a:rPr>
              <a:t>Marysela</a:t>
            </a:r>
            <a:r>
              <a:rPr lang="es-ES" b="1" dirty="0">
                <a:latin typeface="Arial" charset="0"/>
                <a:ea typeface="ＭＳ Ｐゴシック" charset="0"/>
                <a:cs typeface="Times New Roman" charset="0"/>
              </a:rPr>
              <a:t> C. (2005). </a:t>
            </a:r>
            <a:r>
              <a:rPr lang="es-ES" b="1" dirty="0" err="1">
                <a:latin typeface="Arial" charset="0"/>
                <a:ea typeface="ＭＳ Ｐゴシック" charset="0"/>
                <a:cs typeface="Times New Roman" charset="0"/>
              </a:rPr>
              <a:t>Análisis</a:t>
            </a:r>
            <a:r>
              <a:rPr lang="es-ES" b="1" dirty="0">
                <a:latin typeface="Arial" charset="0"/>
                <a:ea typeface="ＭＳ Ｐゴシック" charset="0"/>
                <a:cs typeface="Times New Roman" charset="0"/>
              </a:rPr>
              <a:t> de la Cadena de Valor Industrial y de la Cadena de Valor Agregado para las </a:t>
            </a:r>
            <a:r>
              <a:rPr lang="es-ES" b="1" dirty="0" err="1">
                <a:latin typeface="Arial" charset="0"/>
                <a:ea typeface="ＭＳ Ｐゴシック" charset="0"/>
                <a:cs typeface="Times New Roman" charset="0"/>
              </a:rPr>
              <a:t>Pequeñas</a:t>
            </a:r>
            <a:r>
              <a:rPr lang="es-ES" b="1" dirty="0">
                <a:latin typeface="Arial" charset="0"/>
                <a:ea typeface="ＭＳ Ｐゴシック" charset="0"/>
                <a:cs typeface="Times New Roman" charset="0"/>
              </a:rPr>
              <a:t> y Medianas Industrias. Actualidad Contable Faces, vol. 8, </a:t>
            </a:r>
            <a:r>
              <a:rPr lang="es-ES" b="1" dirty="0" err="1">
                <a:latin typeface="Arial" charset="0"/>
                <a:ea typeface="ＭＳ Ｐゴシック" charset="0"/>
                <a:cs typeface="Times New Roman" charset="0"/>
              </a:rPr>
              <a:t>núm</a:t>
            </a:r>
            <a:r>
              <a:rPr lang="es-ES" b="1" dirty="0">
                <a:latin typeface="Arial" charset="0"/>
                <a:ea typeface="ＭＳ Ｐゴシック" charset="0"/>
                <a:cs typeface="Times New Roman" charset="0"/>
              </a:rPr>
              <a:t>. 10, enero-junio.</a:t>
            </a:r>
          </a:p>
        </p:txBody>
      </p:sp>
    </p:spTree>
    <p:extLst>
      <p:ext uri="{BB962C8B-B14F-4D97-AF65-F5344CB8AC3E}">
        <p14:creationId xmlns:p14="http://schemas.microsoft.com/office/powerpoint/2010/main" val="2421973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51720" y="1772816"/>
            <a:ext cx="4968552" cy="1231106"/>
          </a:xfrm>
          <a:prstGeom prst="rect">
            <a:avLst/>
          </a:prstGeom>
        </p:spPr>
        <p:txBody>
          <a:bodyPr wrap="square">
            <a:spAutoFit/>
          </a:bodyPr>
          <a:lstStyle/>
          <a:p>
            <a:pPr lvl="0" algn="ctr"/>
            <a:r>
              <a:rPr lang="es-MX" sz="2800" b="1" dirty="0">
                <a:solidFill>
                  <a:schemeClr val="accent5">
                    <a:lumMod val="50000"/>
                  </a:schemeClr>
                </a:solidFill>
                <a:latin typeface="Arial" panose="020B0604020202020204" pitchFamily="34" charset="0"/>
                <a:cs typeface="Arial" panose="020B0604020202020204" pitchFamily="34" charset="0"/>
              </a:rPr>
              <a:t>Unidad I </a:t>
            </a:r>
            <a:r>
              <a:rPr lang="es-ES_tradnl" sz="2800" b="1" dirty="0">
                <a:solidFill>
                  <a:schemeClr val="accent5">
                    <a:lumMod val="50000"/>
                  </a:schemeClr>
                </a:solidFill>
                <a:latin typeface="Arial" panose="020B0604020202020204" pitchFamily="34" charset="0"/>
                <a:cs typeface="Arial" panose="020B0604020202020204" pitchFamily="34" charset="0"/>
              </a:rPr>
              <a:t>Costos de producción conjunta</a:t>
            </a:r>
            <a:endParaRPr lang="es-ES" sz="2800" b="1" dirty="0">
              <a:solidFill>
                <a:schemeClr val="accent5">
                  <a:lumMod val="50000"/>
                </a:schemeClr>
              </a:solidFill>
              <a:latin typeface="Arial" panose="020B0604020202020204" pitchFamily="34" charset="0"/>
              <a:cs typeface="Arial" panose="020B0604020202020204" pitchFamily="34" charset="0"/>
            </a:endParaRPr>
          </a:p>
          <a:p>
            <a:endParaRPr lang="es-ES" dirty="0"/>
          </a:p>
        </p:txBody>
      </p:sp>
      <p:pic>
        <p:nvPicPr>
          <p:cNvPr id="6" name="Imagen 5"/>
          <p:cNvPicPr>
            <a:picLocks noChangeAspect="1"/>
          </p:cNvPicPr>
          <p:nvPr/>
        </p:nvPicPr>
        <p:blipFill>
          <a:blip r:embed="rId2"/>
          <a:stretch>
            <a:fillRect/>
          </a:stretch>
        </p:blipFill>
        <p:spPr>
          <a:xfrm>
            <a:off x="1979712" y="2852936"/>
            <a:ext cx="4896544" cy="3600400"/>
          </a:xfrm>
          <a:prstGeom prst="rect">
            <a:avLst/>
          </a:prstGeom>
        </p:spPr>
      </p:pic>
    </p:spTree>
    <p:extLst>
      <p:ext uri="{BB962C8B-B14F-4D97-AF65-F5344CB8AC3E}">
        <p14:creationId xmlns:p14="http://schemas.microsoft.com/office/powerpoint/2010/main" val="1823921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179512" y="548680"/>
            <a:ext cx="8610600" cy="882650"/>
          </a:xfrm>
        </p:spPr>
        <p:txBody>
          <a:bodyPr>
            <a:normAutofit/>
          </a:bodyPr>
          <a:lstStyle/>
          <a:p>
            <a:pPr defTabSz="914400"/>
            <a:r>
              <a:rPr lang="es-MX" sz="2800" b="1" dirty="0">
                <a:solidFill>
                  <a:schemeClr val="accent5">
                    <a:lumMod val="50000"/>
                  </a:schemeClr>
                </a:solidFill>
                <a:latin typeface="Arial" panose="020B0604020202020204" pitchFamily="34" charset="0"/>
                <a:ea typeface="+mn-ea"/>
                <a:cs typeface="Arial" panose="020B0604020202020204" pitchFamily="34" charset="0"/>
              </a:rPr>
              <a:t>Costo de producción conjunta</a:t>
            </a:r>
          </a:p>
        </p:txBody>
      </p:sp>
      <p:sp>
        <p:nvSpPr>
          <p:cNvPr id="4" name="12 Marcador de contenido"/>
          <p:cNvSpPr>
            <a:spLocks noGrp="1"/>
          </p:cNvSpPr>
          <p:nvPr>
            <p:ph sz="half" idx="2"/>
          </p:nvPr>
        </p:nvSpPr>
        <p:spPr>
          <a:xfrm>
            <a:off x="467544" y="1844824"/>
            <a:ext cx="8469722" cy="4372595"/>
          </a:xfrm>
          <a:prstGeom prst="rect">
            <a:avLst/>
          </a:prstGeom>
        </p:spPr>
        <p:txBody>
          <a:bodyPr>
            <a:normAutofit fontScale="25000" lnSpcReduction="20000"/>
          </a:bodyPr>
          <a:lstStyle/>
          <a:p>
            <a:pPr marL="0" indent="0">
              <a:buNone/>
            </a:pPr>
            <a:r>
              <a:rPr lang="es-MX" sz="12900" b="1" dirty="0" smtClean="0">
                <a:solidFill>
                  <a:srgbClr val="675E47"/>
                </a:solidFill>
                <a:latin typeface="Comic Sans MS" pitchFamily="66" charset="0"/>
              </a:rPr>
              <a:t>Costo conjunto</a:t>
            </a:r>
          </a:p>
          <a:p>
            <a:pPr marL="0" indent="0">
              <a:buNone/>
            </a:pPr>
            <a:r>
              <a:rPr lang="es-MX" sz="12900" b="1" dirty="0" smtClean="0">
                <a:solidFill>
                  <a:srgbClr val="675E47"/>
                </a:solidFill>
                <a:latin typeface="Comic Sans MS" pitchFamily="66" charset="0"/>
              </a:rPr>
              <a:t>Representa los costos </a:t>
            </a:r>
            <a:r>
              <a:rPr lang="es-MX" sz="12900" b="1" dirty="0">
                <a:solidFill>
                  <a:srgbClr val="675E47"/>
                </a:solidFill>
                <a:latin typeface="Comic Sans MS" pitchFamily="66" charset="0"/>
              </a:rPr>
              <a:t>de uno o varios procesos que dan como resultado dos o mas productos diferentes en forma </a:t>
            </a:r>
            <a:r>
              <a:rPr lang="es-MX" sz="12900" b="1" dirty="0" smtClean="0">
                <a:solidFill>
                  <a:srgbClr val="675E47"/>
                </a:solidFill>
                <a:latin typeface="Comic Sans MS" pitchFamily="66" charset="0"/>
              </a:rPr>
              <a:t>simultanea.</a:t>
            </a:r>
          </a:p>
          <a:p>
            <a:pPr marL="0" indent="0">
              <a:buNone/>
            </a:pPr>
            <a:endParaRPr lang="es-MX" sz="12900" b="1" dirty="0" smtClean="0">
              <a:solidFill>
                <a:srgbClr val="675E47"/>
              </a:solidFill>
              <a:latin typeface="Comic Sans MS" pitchFamily="66" charset="0"/>
            </a:endParaRPr>
          </a:p>
          <a:p>
            <a:pPr marL="0" indent="0">
              <a:buNone/>
            </a:pPr>
            <a:r>
              <a:rPr lang="es-MX" sz="12900" b="1" dirty="0" smtClean="0">
                <a:solidFill>
                  <a:srgbClr val="675E47"/>
                </a:solidFill>
                <a:latin typeface="Comic Sans MS" pitchFamily="66" charset="0"/>
              </a:rPr>
              <a:t>Estos </a:t>
            </a:r>
            <a:r>
              <a:rPr lang="es-MX" sz="12900" b="1" dirty="0">
                <a:solidFill>
                  <a:srgbClr val="675E47"/>
                </a:solidFill>
                <a:latin typeface="Comic Sans MS" pitchFamily="66" charset="0"/>
              </a:rPr>
              <a:t>costos no se pueden identificar o relacionar fácilmente con los productos obtenidos.</a:t>
            </a:r>
          </a:p>
          <a:p>
            <a:pPr marL="0" indent="0">
              <a:buNone/>
            </a:pPr>
            <a:r>
              <a:rPr lang="es-MX" sz="12800" b="1" dirty="0">
                <a:solidFill>
                  <a:srgbClr val="675E47"/>
                </a:solidFill>
                <a:latin typeface="Comic Sans MS" pitchFamily="66" charset="0"/>
              </a:rPr>
              <a:t> </a:t>
            </a:r>
          </a:p>
          <a:p>
            <a:pPr marL="0" indent="0">
              <a:buNone/>
            </a:pPr>
            <a:endParaRPr lang="es-MX" sz="9600" b="1" dirty="0">
              <a:solidFill>
                <a:srgbClr val="675E47"/>
              </a:solidFill>
              <a:latin typeface="Comic Sans MS" pitchFamily="66" charset="0"/>
            </a:endParaRPr>
          </a:p>
        </p:txBody>
      </p:sp>
    </p:spTree>
    <p:extLst>
      <p:ext uri="{BB962C8B-B14F-4D97-AF65-F5344CB8AC3E}">
        <p14:creationId xmlns:p14="http://schemas.microsoft.com/office/powerpoint/2010/main" val="34888487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251520" y="8700"/>
            <a:ext cx="8610600" cy="882650"/>
          </a:xfrm>
        </p:spPr>
        <p:txBody>
          <a:bodyPr>
            <a:normAutofit/>
          </a:bodyPr>
          <a:lstStyle/>
          <a:p>
            <a:pPr defTabSz="914400"/>
            <a:r>
              <a:rPr lang="es-MX" sz="2800" b="1" dirty="0">
                <a:solidFill>
                  <a:schemeClr val="accent5">
                    <a:lumMod val="50000"/>
                  </a:schemeClr>
                </a:solidFill>
                <a:latin typeface="Arial" panose="020B0604020202020204" pitchFamily="34" charset="0"/>
                <a:ea typeface="+mn-ea"/>
                <a:cs typeface="Arial" panose="020B0604020202020204" pitchFamily="34" charset="0"/>
              </a:rPr>
              <a:t>El término producto </a:t>
            </a:r>
          </a:p>
        </p:txBody>
      </p:sp>
      <p:sp>
        <p:nvSpPr>
          <p:cNvPr id="13" name="12 Marcador de contenido"/>
          <p:cNvSpPr>
            <a:spLocks noGrp="1"/>
          </p:cNvSpPr>
          <p:nvPr>
            <p:ph sz="half" idx="2"/>
          </p:nvPr>
        </p:nvSpPr>
        <p:spPr>
          <a:xfrm>
            <a:off x="323528" y="1124744"/>
            <a:ext cx="8469722" cy="5281315"/>
          </a:xfrm>
          <a:prstGeom prst="rect">
            <a:avLst/>
          </a:prstGeom>
        </p:spPr>
        <p:txBody>
          <a:bodyPr>
            <a:normAutofit/>
          </a:bodyPr>
          <a:lstStyle/>
          <a:p>
            <a:pPr marL="0" indent="0">
              <a:buNone/>
            </a:pPr>
            <a:r>
              <a:rPr lang="es-MX" b="1" dirty="0">
                <a:solidFill>
                  <a:srgbClr val="675E47"/>
                </a:solidFill>
                <a:latin typeface="Comic Sans MS" pitchFamily="66" charset="0"/>
              </a:rPr>
              <a:t> </a:t>
            </a:r>
            <a:r>
              <a:rPr lang="es-MX" b="1" dirty="0" smtClean="0">
                <a:solidFill>
                  <a:srgbClr val="675E47"/>
                </a:solidFill>
                <a:latin typeface="Comic Sans MS" pitchFamily="66" charset="0"/>
              </a:rPr>
              <a:t>D</a:t>
            </a:r>
            <a:r>
              <a:rPr lang="es-MX" b="1" dirty="0" smtClean="0">
                <a:solidFill>
                  <a:srgbClr val="675E47"/>
                </a:solidFill>
              </a:rPr>
              <a:t>escribe </a:t>
            </a:r>
            <a:r>
              <a:rPr lang="es-MX" b="1" dirty="0">
                <a:solidFill>
                  <a:srgbClr val="675E47"/>
                </a:solidFill>
              </a:rPr>
              <a:t>a cualquier bien que tenga un valor de ventas positivo u otro que capacite a la empresa a incurrir en costos para utilizarlo en otro proceso como insumo.</a:t>
            </a:r>
          </a:p>
          <a:p>
            <a:pPr marL="0" indent="0">
              <a:buNone/>
            </a:pPr>
            <a:r>
              <a:rPr lang="es-MX" b="1" dirty="0">
                <a:solidFill>
                  <a:srgbClr val="675E47"/>
                </a:solidFill>
              </a:rPr>
              <a:t> </a:t>
            </a:r>
            <a:endParaRPr lang="es-MX" b="1" dirty="0" smtClean="0">
              <a:solidFill>
                <a:srgbClr val="675E47"/>
              </a:solidFill>
            </a:endParaRPr>
          </a:p>
          <a:p>
            <a:pPr marL="0" indent="0">
              <a:buNone/>
            </a:pPr>
            <a:r>
              <a:rPr lang="es-MX" b="1" dirty="0" smtClean="0">
                <a:solidFill>
                  <a:srgbClr val="675E47"/>
                </a:solidFill>
              </a:rPr>
              <a:t>Los </a:t>
            </a:r>
            <a:r>
              <a:rPr lang="es-MX" b="1" dirty="0">
                <a:solidFill>
                  <a:srgbClr val="675E47"/>
                </a:solidFill>
              </a:rPr>
              <a:t>productos finales de un proceso de producción conjunto se pueden clasificar en dos categorías generales: </a:t>
            </a:r>
          </a:p>
          <a:p>
            <a:pPr marL="457200" lvl="0" indent="-457200">
              <a:buFont typeface="+mj-lt"/>
              <a:buAutoNum type="arabicPeriod"/>
            </a:pPr>
            <a:r>
              <a:rPr lang="es-MX" b="1" dirty="0">
                <a:solidFill>
                  <a:srgbClr val="675E47"/>
                </a:solidFill>
              </a:rPr>
              <a:t>productos que tienen un valor positivo de ventas</a:t>
            </a:r>
          </a:p>
          <a:p>
            <a:pPr marL="457200" lvl="0" indent="-457200">
              <a:buFont typeface="+mj-lt"/>
              <a:buAutoNum type="arabicPeriod"/>
            </a:pPr>
            <a:r>
              <a:rPr lang="es-MX" b="1" dirty="0">
                <a:solidFill>
                  <a:srgbClr val="675E47"/>
                </a:solidFill>
              </a:rPr>
              <a:t>productos que tienen un valor de ventas de cero</a:t>
            </a:r>
          </a:p>
          <a:p>
            <a:pPr marL="0" indent="0">
              <a:buNone/>
            </a:pPr>
            <a:endParaRPr lang="es-MX" b="1" dirty="0">
              <a:solidFill>
                <a:srgbClr val="675E47"/>
              </a:solidFill>
              <a:latin typeface="Comic Sans MS" pitchFamily="66" charset="0"/>
            </a:endParaRPr>
          </a:p>
        </p:txBody>
      </p:sp>
      <p:sp>
        <p:nvSpPr>
          <p:cNvPr id="3" name="2 CuadroTexto"/>
          <p:cNvSpPr txBox="1"/>
          <p:nvPr/>
        </p:nvSpPr>
        <p:spPr>
          <a:xfrm>
            <a:off x="827584" y="5373216"/>
            <a:ext cx="2952328" cy="400110"/>
          </a:xfrm>
          <a:prstGeom prst="rect">
            <a:avLst/>
          </a:prstGeom>
          <a:noFill/>
          <a:ln w="38100">
            <a:solidFill>
              <a:schemeClr val="accent6">
                <a:lumMod val="75000"/>
              </a:schemeClr>
            </a:solidFill>
          </a:ln>
        </p:spPr>
        <p:txBody>
          <a:bodyPr wrap="square" rtlCol="0">
            <a:spAutoFit/>
          </a:bodyPr>
          <a:lstStyle/>
          <a:p>
            <a:r>
              <a:rPr lang="es-MX" sz="2000" b="1" dirty="0" smtClean="0">
                <a:solidFill>
                  <a:srgbClr val="675E47"/>
                </a:solidFill>
              </a:rPr>
              <a:t>Extracción de petróleo</a:t>
            </a:r>
            <a:endParaRPr lang="es-MX" sz="2000" b="1" dirty="0">
              <a:solidFill>
                <a:srgbClr val="675E47"/>
              </a:solidFill>
            </a:endParaRPr>
          </a:p>
        </p:txBody>
      </p:sp>
      <p:sp>
        <p:nvSpPr>
          <p:cNvPr id="6" name="5 CuadroTexto"/>
          <p:cNvSpPr txBox="1"/>
          <p:nvPr/>
        </p:nvSpPr>
        <p:spPr>
          <a:xfrm>
            <a:off x="4860032" y="4941168"/>
            <a:ext cx="1728192" cy="400110"/>
          </a:xfrm>
          <a:prstGeom prst="rect">
            <a:avLst/>
          </a:prstGeom>
          <a:noFill/>
          <a:ln w="38100">
            <a:solidFill>
              <a:schemeClr val="accent6">
                <a:lumMod val="75000"/>
              </a:schemeClr>
            </a:solidFill>
          </a:ln>
        </p:spPr>
        <p:txBody>
          <a:bodyPr wrap="square" rtlCol="0">
            <a:spAutoFit/>
          </a:bodyPr>
          <a:lstStyle/>
          <a:p>
            <a:r>
              <a:rPr lang="es-MX" sz="2000" b="1" dirty="0">
                <a:solidFill>
                  <a:srgbClr val="675E47"/>
                </a:solidFill>
              </a:rPr>
              <a:t>Gas natural</a:t>
            </a:r>
          </a:p>
        </p:txBody>
      </p:sp>
      <p:sp>
        <p:nvSpPr>
          <p:cNvPr id="7" name="6 CuadroTexto"/>
          <p:cNvSpPr txBox="1"/>
          <p:nvPr/>
        </p:nvSpPr>
        <p:spPr>
          <a:xfrm>
            <a:off x="4788024" y="6093296"/>
            <a:ext cx="1728192" cy="400110"/>
          </a:xfrm>
          <a:prstGeom prst="rect">
            <a:avLst/>
          </a:prstGeom>
          <a:noFill/>
          <a:ln w="38100">
            <a:solidFill>
              <a:schemeClr val="accent6">
                <a:lumMod val="75000"/>
              </a:schemeClr>
            </a:solidFill>
          </a:ln>
        </p:spPr>
        <p:txBody>
          <a:bodyPr wrap="square" rtlCol="0">
            <a:spAutoFit/>
          </a:bodyPr>
          <a:lstStyle/>
          <a:p>
            <a:r>
              <a:rPr lang="es-MX" sz="2000" b="1" dirty="0" smtClean="0">
                <a:solidFill>
                  <a:srgbClr val="675E47"/>
                </a:solidFill>
              </a:rPr>
              <a:t>Agua</a:t>
            </a:r>
            <a:endParaRPr lang="es-MX" sz="2000" b="1" dirty="0">
              <a:solidFill>
                <a:srgbClr val="675E47"/>
              </a:solidFill>
            </a:endParaRPr>
          </a:p>
        </p:txBody>
      </p:sp>
      <p:cxnSp>
        <p:nvCxnSpPr>
          <p:cNvPr id="5" name="4 Conector recto de flecha"/>
          <p:cNvCxnSpPr/>
          <p:nvPr/>
        </p:nvCxnSpPr>
        <p:spPr>
          <a:xfrm flipV="1">
            <a:off x="3923928" y="5301208"/>
            <a:ext cx="720080" cy="356173"/>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3923928" y="5733256"/>
            <a:ext cx="711696" cy="326012"/>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5829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60648"/>
            <a:ext cx="8610600" cy="882650"/>
          </a:xfrm>
        </p:spPr>
        <p:txBody>
          <a:bodyPr>
            <a:normAutofit/>
          </a:bodyPr>
          <a:lstStyle/>
          <a:p>
            <a:pPr defTabSz="914400"/>
            <a:r>
              <a:rPr lang="es-MX" sz="2800" b="1" dirty="0" smtClean="0">
                <a:solidFill>
                  <a:schemeClr val="accent5">
                    <a:lumMod val="50000"/>
                  </a:schemeClr>
                </a:solidFill>
                <a:latin typeface="Arial" panose="020B0604020202020204" pitchFamily="34" charset="0"/>
                <a:ea typeface="+mn-ea"/>
                <a:cs typeface="Arial" panose="020B0604020202020204" pitchFamily="34" charset="0"/>
              </a:rPr>
              <a:t>Coproductos</a:t>
            </a:r>
            <a:endParaRPr lang="es-MX" sz="2800" b="1" dirty="0">
              <a:solidFill>
                <a:schemeClr val="accent5">
                  <a:lumMod val="50000"/>
                </a:schemeClr>
              </a:solidFill>
              <a:latin typeface="Arial" panose="020B0604020202020204" pitchFamily="34" charset="0"/>
              <a:ea typeface="+mn-ea"/>
              <a:cs typeface="Arial" panose="020B0604020202020204" pitchFamily="34" charset="0"/>
            </a:endParaRPr>
          </a:p>
        </p:txBody>
      </p:sp>
      <p:sp>
        <p:nvSpPr>
          <p:cNvPr id="6" name="5 Marcador de contenido"/>
          <p:cNvSpPr>
            <a:spLocks noGrp="1"/>
          </p:cNvSpPr>
          <p:nvPr>
            <p:ph sz="half" idx="2"/>
          </p:nvPr>
        </p:nvSpPr>
        <p:spPr>
          <a:xfrm>
            <a:off x="899592" y="1268760"/>
            <a:ext cx="8037674" cy="3049067"/>
          </a:xfrm>
          <a:prstGeom prst="rect">
            <a:avLst/>
          </a:prstGeom>
        </p:spPr>
        <p:txBody>
          <a:bodyPr>
            <a:normAutofit/>
          </a:bodyPr>
          <a:lstStyle/>
          <a:p>
            <a:pPr marL="0" indent="0">
              <a:buNone/>
            </a:pPr>
            <a:r>
              <a:rPr lang="es-MX" sz="2800" b="1" dirty="0" smtClean="0">
                <a:solidFill>
                  <a:srgbClr val="675E47"/>
                </a:solidFill>
              </a:rPr>
              <a:t>Cuando </a:t>
            </a:r>
            <a:r>
              <a:rPr lang="es-MX" sz="2800" b="1" dirty="0">
                <a:solidFill>
                  <a:srgbClr val="675E47"/>
                </a:solidFill>
              </a:rPr>
              <a:t>con materia prima y mano de obra utilizada en uno o varios procesos se obtienen dos o mas productos diferentes en forma </a:t>
            </a:r>
            <a:r>
              <a:rPr lang="es-MX" sz="2800" b="1" dirty="0" smtClean="0">
                <a:solidFill>
                  <a:srgbClr val="675E47"/>
                </a:solidFill>
              </a:rPr>
              <a:t>simultánea </a:t>
            </a:r>
            <a:r>
              <a:rPr lang="es-MX" sz="2800" b="1" dirty="0">
                <a:solidFill>
                  <a:srgbClr val="675E47"/>
                </a:solidFill>
              </a:rPr>
              <a:t>y éstos se consideran de igual importancia ya sea por las necesidades que cubren o por su valor comercial (en relación con la producción total)</a:t>
            </a:r>
          </a:p>
          <a:p>
            <a:endParaRPr lang="es-MX" sz="2800" b="1" dirty="0">
              <a:solidFill>
                <a:srgbClr val="675E47"/>
              </a:solidFill>
            </a:endParaRPr>
          </a:p>
          <a:p>
            <a:pPr marL="0" indent="0">
              <a:buNone/>
            </a:pPr>
            <a:endParaRPr lang="es-MX" sz="2800" b="1" dirty="0">
              <a:solidFill>
                <a:srgbClr val="675E47"/>
              </a:solidFill>
            </a:endParaRPr>
          </a:p>
        </p:txBody>
      </p:sp>
      <p:pic>
        <p:nvPicPr>
          <p:cNvPr id="5" name="Imagen 4"/>
          <p:cNvPicPr>
            <a:picLocks noChangeAspect="1"/>
          </p:cNvPicPr>
          <p:nvPr/>
        </p:nvPicPr>
        <p:blipFill>
          <a:blip r:embed="rId2"/>
          <a:stretch>
            <a:fillRect/>
          </a:stretch>
        </p:blipFill>
        <p:spPr>
          <a:xfrm>
            <a:off x="395536" y="4725144"/>
            <a:ext cx="2088232" cy="1668264"/>
          </a:xfrm>
          <a:prstGeom prst="rect">
            <a:avLst/>
          </a:prstGeom>
        </p:spPr>
      </p:pic>
      <p:pic>
        <p:nvPicPr>
          <p:cNvPr id="7" name="Imagen 6"/>
          <p:cNvPicPr>
            <a:picLocks noChangeAspect="1"/>
          </p:cNvPicPr>
          <p:nvPr/>
        </p:nvPicPr>
        <p:blipFill>
          <a:blip r:embed="rId3"/>
          <a:stretch>
            <a:fillRect/>
          </a:stretch>
        </p:blipFill>
        <p:spPr>
          <a:xfrm>
            <a:off x="6084168" y="4941168"/>
            <a:ext cx="2915816" cy="1584176"/>
          </a:xfrm>
          <a:prstGeom prst="rect">
            <a:avLst/>
          </a:prstGeom>
        </p:spPr>
      </p:pic>
      <p:pic>
        <p:nvPicPr>
          <p:cNvPr id="3" name="Imagen 2"/>
          <p:cNvPicPr>
            <a:picLocks noChangeAspect="1"/>
          </p:cNvPicPr>
          <p:nvPr/>
        </p:nvPicPr>
        <p:blipFill>
          <a:blip r:embed="rId4"/>
          <a:stretch>
            <a:fillRect/>
          </a:stretch>
        </p:blipFill>
        <p:spPr>
          <a:xfrm>
            <a:off x="6588224" y="3645024"/>
            <a:ext cx="2222500" cy="1041400"/>
          </a:xfrm>
          <a:prstGeom prst="rect">
            <a:avLst/>
          </a:prstGeom>
        </p:spPr>
      </p:pic>
      <p:pic>
        <p:nvPicPr>
          <p:cNvPr id="4" name="Imagen 3"/>
          <p:cNvPicPr>
            <a:picLocks noChangeAspect="1"/>
          </p:cNvPicPr>
          <p:nvPr/>
        </p:nvPicPr>
        <p:blipFill>
          <a:blip r:embed="rId5"/>
          <a:stretch>
            <a:fillRect/>
          </a:stretch>
        </p:blipFill>
        <p:spPr>
          <a:xfrm>
            <a:off x="3059832" y="5013176"/>
            <a:ext cx="2336800" cy="1460500"/>
          </a:xfrm>
          <a:prstGeom prst="rect">
            <a:avLst/>
          </a:prstGeom>
        </p:spPr>
      </p:pic>
    </p:spTree>
    <p:extLst>
      <p:ext uri="{BB962C8B-B14F-4D97-AF65-F5344CB8AC3E}">
        <p14:creationId xmlns:p14="http://schemas.microsoft.com/office/powerpoint/2010/main" val="10201088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60648"/>
            <a:ext cx="8610600" cy="882650"/>
          </a:xfrm>
        </p:spPr>
        <p:txBody>
          <a:bodyPr>
            <a:normAutofit/>
          </a:bodyPr>
          <a:lstStyle/>
          <a:p>
            <a:pPr defTabSz="914400"/>
            <a:r>
              <a:rPr lang="es-MX" sz="2800" b="1" dirty="0">
                <a:solidFill>
                  <a:schemeClr val="accent5">
                    <a:lumMod val="50000"/>
                  </a:schemeClr>
                </a:solidFill>
                <a:latin typeface="Arial" panose="020B0604020202020204" pitchFamily="34" charset="0"/>
                <a:ea typeface="+mn-ea"/>
                <a:cs typeface="Arial" panose="020B0604020202020204" pitchFamily="34" charset="0"/>
              </a:rPr>
              <a:t>S</a:t>
            </a:r>
            <a:r>
              <a:rPr lang="es-MX" sz="2800" b="1" dirty="0" smtClean="0">
                <a:solidFill>
                  <a:schemeClr val="accent5">
                    <a:lumMod val="50000"/>
                  </a:schemeClr>
                </a:solidFill>
                <a:latin typeface="Arial" panose="020B0604020202020204" pitchFamily="34" charset="0"/>
                <a:ea typeface="+mn-ea"/>
                <a:cs typeface="Arial" panose="020B0604020202020204" pitchFamily="34" charset="0"/>
              </a:rPr>
              <a:t>ubproductos</a:t>
            </a:r>
            <a:endParaRPr lang="es-MX" sz="2800" b="1" dirty="0">
              <a:solidFill>
                <a:schemeClr val="accent5">
                  <a:lumMod val="50000"/>
                </a:schemeClr>
              </a:solidFill>
              <a:latin typeface="Arial" panose="020B0604020202020204" pitchFamily="34" charset="0"/>
              <a:ea typeface="+mn-ea"/>
              <a:cs typeface="Arial" panose="020B0604020202020204" pitchFamily="34" charset="0"/>
            </a:endParaRPr>
          </a:p>
        </p:txBody>
      </p:sp>
      <p:sp>
        <p:nvSpPr>
          <p:cNvPr id="6" name="5 Marcador de contenido"/>
          <p:cNvSpPr>
            <a:spLocks noGrp="1"/>
          </p:cNvSpPr>
          <p:nvPr>
            <p:ph sz="half" idx="2"/>
          </p:nvPr>
        </p:nvSpPr>
        <p:spPr>
          <a:xfrm>
            <a:off x="1043608" y="1052737"/>
            <a:ext cx="7533618" cy="3816424"/>
          </a:xfrm>
          <a:prstGeom prst="rect">
            <a:avLst/>
          </a:prstGeom>
        </p:spPr>
        <p:txBody>
          <a:bodyPr>
            <a:normAutofit/>
          </a:bodyPr>
          <a:lstStyle/>
          <a:p>
            <a:pPr marL="0" indent="0">
              <a:buNone/>
            </a:pPr>
            <a:endParaRPr lang="es-MX" sz="2800" b="1" dirty="0" smtClean="0">
              <a:solidFill>
                <a:srgbClr val="675E47"/>
              </a:solidFill>
            </a:endParaRPr>
          </a:p>
          <a:p>
            <a:pPr marL="0" indent="0">
              <a:buNone/>
            </a:pPr>
            <a:r>
              <a:rPr lang="es-MX" sz="2800" b="1" dirty="0" smtClean="0">
                <a:solidFill>
                  <a:srgbClr val="675E47"/>
                </a:solidFill>
              </a:rPr>
              <a:t>Cuando con </a:t>
            </a:r>
            <a:r>
              <a:rPr lang="es-MX" sz="2800" b="1" dirty="0">
                <a:solidFill>
                  <a:srgbClr val="675E47"/>
                </a:solidFill>
              </a:rPr>
              <a:t>materia prima y mano de obra utilizada en uno o varios procesos se obtienen dos o mas productos diferentes en forma </a:t>
            </a:r>
            <a:r>
              <a:rPr lang="es-MX" sz="2800" b="1" dirty="0" smtClean="0">
                <a:solidFill>
                  <a:srgbClr val="675E47"/>
                </a:solidFill>
              </a:rPr>
              <a:t>simultánea  </a:t>
            </a:r>
            <a:r>
              <a:rPr lang="es-MX" sz="2800" b="1" dirty="0">
                <a:solidFill>
                  <a:srgbClr val="675E47"/>
                </a:solidFill>
              </a:rPr>
              <a:t>y uno de ellos se considera de importancia secundaria en relación con los productos principales.</a:t>
            </a:r>
          </a:p>
          <a:p>
            <a:pPr marL="0" indent="0">
              <a:buNone/>
            </a:pPr>
            <a:endParaRPr lang="es-MX" sz="2800" b="1" dirty="0">
              <a:solidFill>
                <a:srgbClr val="675E47"/>
              </a:solidFill>
            </a:endParaRPr>
          </a:p>
        </p:txBody>
      </p:sp>
      <p:pic>
        <p:nvPicPr>
          <p:cNvPr id="7" name="Imagen 6"/>
          <p:cNvPicPr>
            <a:picLocks noChangeAspect="1"/>
          </p:cNvPicPr>
          <p:nvPr/>
        </p:nvPicPr>
        <p:blipFill>
          <a:blip r:embed="rId2"/>
          <a:stretch>
            <a:fillRect/>
          </a:stretch>
        </p:blipFill>
        <p:spPr>
          <a:xfrm>
            <a:off x="395536" y="4689741"/>
            <a:ext cx="2555776" cy="2132856"/>
          </a:xfrm>
          <a:prstGeom prst="rect">
            <a:avLst/>
          </a:prstGeom>
        </p:spPr>
      </p:pic>
      <p:pic>
        <p:nvPicPr>
          <p:cNvPr id="8" name="Imagen 7"/>
          <p:cNvPicPr>
            <a:picLocks noChangeAspect="1"/>
          </p:cNvPicPr>
          <p:nvPr/>
        </p:nvPicPr>
        <p:blipFill>
          <a:blip r:embed="rId3"/>
          <a:stretch>
            <a:fillRect/>
          </a:stretch>
        </p:blipFill>
        <p:spPr>
          <a:xfrm>
            <a:off x="5508104" y="4409728"/>
            <a:ext cx="3635896" cy="2448272"/>
          </a:xfrm>
          <a:prstGeom prst="rect">
            <a:avLst/>
          </a:prstGeom>
        </p:spPr>
      </p:pic>
    </p:spTree>
    <p:extLst>
      <p:ext uri="{BB962C8B-B14F-4D97-AF65-F5344CB8AC3E}">
        <p14:creationId xmlns:p14="http://schemas.microsoft.com/office/powerpoint/2010/main" val="622217543"/>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ersonalizad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themeOverride>
</file>

<file path=docProps/app.xml><?xml version="1.0" encoding="utf-8"?>
<Properties xmlns="http://schemas.openxmlformats.org/officeDocument/2006/extended-properties" xmlns:vt="http://schemas.openxmlformats.org/officeDocument/2006/docPropsVTypes">
  <Template/>
  <TotalTime>569</TotalTime>
  <Words>1716</Words>
  <Application>Microsoft Office PowerPoint</Application>
  <PresentationFormat>Presentación en pantalla (4:3)</PresentationFormat>
  <Paragraphs>249</Paragraphs>
  <Slides>46</Slides>
  <Notes>3</Notes>
  <HiddenSlides>0</HiddenSlides>
  <MMClips>0</MMClips>
  <ScaleCrop>false</ScaleCrop>
  <HeadingPairs>
    <vt:vector size="8" baseType="variant">
      <vt:variant>
        <vt:lpstr>Fuentes usadas</vt:lpstr>
      </vt:variant>
      <vt:variant>
        <vt:i4>8</vt:i4>
      </vt:variant>
      <vt:variant>
        <vt:lpstr>Tema</vt:lpstr>
      </vt:variant>
      <vt:variant>
        <vt:i4>2</vt:i4>
      </vt:variant>
      <vt:variant>
        <vt:lpstr>Servidores OLE incrustados</vt:lpstr>
      </vt:variant>
      <vt:variant>
        <vt:i4>1</vt:i4>
      </vt:variant>
      <vt:variant>
        <vt:lpstr>Títulos de diapositiva</vt:lpstr>
      </vt:variant>
      <vt:variant>
        <vt:i4>46</vt:i4>
      </vt:variant>
    </vt:vector>
  </HeadingPairs>
  <TitlesOfParts>
    <vt:vector size="57" baseType="lpstr">
      <vt:lpstr>ＭＳ Ｐゴシック</vt:lpstr>
      <vt:lpstr>Arial</vt:lpstr>
      <vt:lpstr>Calibri</vt:lpstr>
      <vt:lpstr>Calibri (Cuerpo)</vt:lpstr>
      <vt:lpstr>Comic Sans MS</vt:lpstr>
      <vt:lpstr>Symbol</vt:lpstr>
      <vt:lpstr>Times New Roman</vt:lpstr>
      <vt:lpstr>Wingdings</vt:lpstr>
      <vt:lpstr>Diseño personalizado</vt:lpstr>
      <vt:lpstr>Tema de Office</vt:lpstr>
      <vt:lpstr>Documento</vt:lpstr>
      <vt:lpstr> Autora: María del Rosario Demuner Flores </vt:lpstr>
      <vt:lpstr>Presentación de PowerPoint</vt:lpstr>
      <vt:lpstr>Presentación de PowerPoint</vt:lpstr>
      <vt:lpstr> PARTE 1 SIMULACIÓN DE COSTOS Unidad I. Costos de producción conjunta  Unidad II. Costeo ABC (Activity Based Costing)  Unidad III. Prácticas integrales de costos       estándar; costeo variable; procedimiento por órdenes de producción y procesos productivos  PARTE 2 SIMULACIÓN DE PRESUPUESTOS Unidad IV. Práctica de presupuestos  Unidad V. Control presupuestal  </vt:lpstr>
      <vt:lpstr>Presentación de PowerPoint</vt:lpstr>
      <vt:lpstr>Costo de producción conjunta</vt:lpstr>
      <vt:lpstr>El término producto </vt:lpstr>
      <vt:lpstr>Coproductos</vt:lpstr>
      <vt:lpstr>Subproductos</vt:lpstr>
      <vt:lpstr>Presentación de PowerPoint</vt:lpstr>
      <vt:lpstr>Producción conjunta</vt:lpstr>
      <vt:lpstr>Ejemplo producción conjunta</vt:lpstr>
      <vt:lpstr>Presentación de PowerPoint</vt:lpstr>
      <vt:lpstr>Método para asignar los costos conjuntos a los co productos</vt:lpstr>
      <vt:lpstr>Método para asignar los costos conjuntos a los subproductos</vt:lpstr>
      <vt:lpstr>Presentación de PowerPoint</vt:lpstr>
      <vt:lpstr>Administración con base en actividades  </vt:lpstr>
      <vt:lpstr>Presentación de PowerPoint</vt:lpstr>
      <vt:lpstr>Teoría del valor y Cadena de valor</vt:lpstr>
      <vt:lpstr>Presentación de PowerPoint</vt:lpstr>
      <vt:lpstr>Pasos de la cadena de valor</vt:lpstr>
      <vt:lpstr>Presentación de PowerPoint</vt:lpstr>
      <vt:lpstr>Cadena de valor en la industria del pan</vt:lpstr>
      <vt:lpstr>Cadena de valor de la industria de las telas</vt:lpstr>
      <vt:lpstr>Presentación de PowerPoint</vt:lpstr>
      <vt:lpstr>Cadena de valor</vt:lpstr>
      <vt:lpstr>Método de Costo ABC ( Costeo basado en actividades) </vt:lpstr>
      <vt:lpstr>Objetivo del sistema de costos basado en actividades</vt:lpstr>
      <vt:lpstr>Recomendaciones para que el costeo con base en actividades sea un detonador del proceso de mejoramiento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Diagrama del proceso de cerveza </vt:lpstr>
      <vt:lpstr>Proceso</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Demuner</dc:creator>
  <cp:lastModifiedBy>rosario</cp:lastModifiedBy>
  <cp:revision>53</cp:revision>
  <dcterms:created xsi:type="dcterms:W3CDTF">2012-08-09T12:22:43Z</dcterms:created>
  <dcterms:modified xsi:type="dcterms:W3CDTF">2016-10-12T18:15:26Z</dcterms:modified>
</cp:coreProperties>
</file>