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4005" r:id="rId2"/>
  </p:sldMasterIdLst>
  <p:notesMasterIdLst>
    <p:notesMasterId r:id="rId43"/>
  </p:notesMasterIdLst>
  <p:sldIdLst>
    <p:sldId id="302" r:id="rId3"/>
    <p:sldId id="303" r:id="rId4"/>
    <p:sldId id="305" r:id="rId5"/>
    <p:sldId id="298" r:id="rId6"/>
    <p:sldId id="309" r:id="rId7"/>
    <p:sldId id="285" r:id="rId8"/>
    <p:sldId id="339" r:id="rId9"/>
    <p:sldId id="286" r:id="rId10"/>
    <p:sldId id="288" r:id="rId11"/>
    <p:sldId id="289" r:id="rId12"/>
    <p:sldId id="291" r:id="rId13"/>
    <p:sldId id="340" r:id="rId14"/>
    <p:sldId id="293" r:id="rId15"/>
    <p:sldId id="341" r:id="rId16"/>
    <p:sldId id="342" r:id="rId17"/>
    <p:sldId id="351" r:id="rId18"/>
    <p:sldId id="355" r:id="rId19"/>
    <p:sldId id="343" r:id="rId20"/>
    <p:sldId id="362" r:id="rId21"/>
    <p:sldId id="344" r:id="rId22"/>
    <p:sldId id="345" r:id="rId23"/>
    <p:sldId id="346" r:id="rId24"/>
    <p:sldId id="347" r:id="rId25"/>
    <p:sldId id="348" r:id="rId26"/>
    <p:sldId id="349" r:id="rId27"/>
    <p:sldId id="350" r:id="rId28"/>
    <p:sldId id="358" r:id="rId29"/>
    <p:sldId id="359" r:id="rId30"/>
    <p:sldId id="360" r:id="rId31"/>
    <p:sldId id="361" r:id="rId32"/>
    <p:sldId id="323" r:id="rId33"/>
    <p:sldId id="356" r:id="rId34"/>
    <p:sldId id="357" r:id="rId35"/>
    <p:sldId id="294" r:id="rId36"/>
    <p:sldId id="295" r:id="rId37"/>
    <p:sldId id="338" r:id="rId38"/>
    <p:sldId id="353" r:id="rId39"/>
    <p:sldId id="354" r:id="rId40"/>
    <p:sldId id="299" r:id="rId41"/>
    <p:sldId id="336"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879" autoAdjust="0"/>
  </p:normalViewPr>
  <p:slideViewPr>
    <p:cSldViewPr>
      <p:cViewPr varScale="1">
        <p:scale>
          <a:sx n="71" d="100"/>
          <a:sy n="71" d="100"/>
        </p:scale>
        <p:origin x="60" y="420"/>
      </p:cViewPr>
      <p:guideLst>
        <p:guide orient="horz" pos="2160"/>
        <p:guide pos="2880"/>
      </p:guideLst>
    </p:cSldViewPr>
  </p:slideViewPr>
  <p:notesTextViewPr>
    <p:cViewPr>
      <p:scale>
        <a:sx n="1" d="1"/>
        <a:sy n="1" d="1"/>
      </p:scale>
      <p:origin x="0" y="0"/>
    </p:cViewPr>
  </p:notesTextViewPr>
  <p:sorterViewPr>
    <p:cViewPr>
      <p:scale>
        <a:sx n="89" d="100"/>
        <a:sy n="89" d="100"/>
      </p:scale>
      <p:origin x="0" y="46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52895A-EB2F-FA49-AF37-1EFF7E0B18DC}"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s-ES"/>
        </a:p>
      </dgm:t>
    </dgm:pt>
    <dgm:pt modelId="{AC4C4899-CEC2-4549-8141-5FCC1DB5C97C}">
      <dgm:prSet phldrT="[Texto]" custT="1"/>
      <dgm:spPr/>
      <dgm:t>
        <a:bodyPr/>
        <a:lstStyle/>
        <a:p>
          <a:r>
            <a:rPr lang="es-ES" sz="2000" b="1" dirty="0" smtClean="0">
              <a:solidFill>
                <a:srgbClr val="4D4635"/>
              </a:solidFill>
            </a:rPr>
            <a:t>Variaciones</a:t>
          </a:r>
          <a:endParaRPr lang="es-ES" sz="2100" b="1" dirty="0" smtClean="0">
            <a:solidFill>
              <a:srgbClr val="4D4635"/>
            </a:solidFill>
          </a:endParaRPr>
        </a:p>
        <a:p>
          <a:endParaRPr lang="es-ES" sz="2100" b="1" dirty="0">
            <a:solidFill>
              <a:srgbClr val="4D4635"/>
            </a:solidFill>
          </a:endParaRPr>
        </a:p>
      </dgm:t>
    </dgm:pt>
    <dgm:pt modelId="{C8F1D130-D58F-5246-BB76-8A426F642CF8}" type="parTrans" cxnId="{44A5F00F-0CCD-294C-A1D7-4C574CF529EE}">
      <dgm:prSet/>
      <dgm:spPr/>
      <dgm:t>
        <a:bodyPr/>
        <a:lstStyle/>
        <a:p>
          <a:endParaRPr lang="es-ES"/>
        </a:p>
      </dgm:t>
    </dgm:pt>
    <dgm:pt modelId="{EDD80A50-E35F-2944-B7E6-8D4F83AC1B6C}" type="sibTrans" cxnId="{44A5F00F-0CCD-294C-A1D7-4C574CF529EE}">
      <dgm:prSet/>
      <dgm:spPr/>
      <dgm:t>
        <a:bodyPr/>
        <a:lstStyle/>
        <a:p>
          <a:endParaRPr lang="es-ES"/>
        </a:p>
      </dgm:t>
    </dgm:pt>
    <dgm:pt modelId="{1328272F-A6D6-4948-8DC8-68F71CD9B7BD}">
      <dgm:prSet phldrT="[Texto]"/>
      <dgm:spPr/>
      <dgm:t>
        <a:bodyPr/>
        <a:lstStyle/>
        <a:p>
          <a:r>
            <a:rPr lang="es-ES" b="1" dirty="0" smtClean="0">
              <a:solidFill>
                <a:srgbClr val="4D4635"/>
              </a:solidFill>
            </a:rPr>
            <a:t>Ahorro</a:t>
          </a:r>
          <a:endParaRPr lang="es-ES" b="1" dirty="0">
            <a:solidFill>
              <a:srgbClr val="4D4635"/>
            </a:solidFill>
          </a:endParaRPr>
        </a:p>
      </dgm:t>
    </dgm:pt>
    <dgm:pt modelId="{8597D935-AE79-CB47-92BB-FCF302BE1867}" type="parTrans" cxnId="{34E85F92-8815-1541-98D3-A2C45063327A}">
      <dgm:prSet/>
      <dgm:spPr/>
      <dgm:t>
        <a:bodyPr/>
        <a:lstStyle/>
        <a:p>
          <a:endParaRPr lang="es-ES"/>
        </a:p>
      </dgm:t>
    </dgm:pt>
    <dgm:pt modelId="{E64B8D4D-FE98-224D-BDE6-77A2C4173FB1}" type="sibTrans" cxnId="{34E85F92-8815-1541-98D3-A2C45063327A}">
      <dgm:prSet/>
      <dgm:spPr/>
      <dgm:t>
        <a:bodyPr/>
        <a:lstStyle/>
        <a:p>
          <a:endParaRPr lang="es-ES"/>
        </a:p>
      </dgm:t>
    </dgm:pt>
    <dgm:pt modelId="{A3C92E29-8BE8-EE41-B146-21C18C9D7BC3}">
      <dgm:prSet phldrT="[Texto]"/>
      <dgm:spPr/>
      <dgm:t>
        <a:bodyPr/>
        <a:lstStyle/>
        <a:p>
          <a:r>
            <a:rPr lang="es-ES" b="1" dirty="0" smtClean="0">
              <a:solidFill>
                <a:srgbClr val="4D4635"/>
              </a:solidFill>
            </a:rPr>
            <a:t>Gasto</a:t>
          </a:r>
          <a:endParaRPr lang="es-ES" b="1" dirty="0">
            <a:solidFill>
              <a:srgbClr val="4D4635"/>
            </a:solidFill>
          </a:endParaRPr>
        </a:p>
      </dgm:t>
    </dgm:pt>
    <dgm:pt modelId="{61542981-DFE9-BC4D-BC9C-C76C718D9B5D}" type="parTrans" cxnId="{BF1E991E-1392-BE45-BE1F-97385321B79D}">
      <dgm:prSet/>
      <dgm:spPr/>
      <dgm:t>
        <a:bodyPr/>
        <a:lstStyle/>
        <a:p>
          <a:endParaRPr lang="es-ES"/>
        </a:p>
      </dgm:t>
    </dgm:pt>
    <dgm:pt modelId="{B5A2D831-B12D-864E-B14A-1D8900AFED1C}" type="sibTrans" cxnId="{BF1E991E-1392-BE45-BE1F-97385321B79D}">
      <dgm:prSet/>
      <dgm:spPr/>
      <dgm:t>
        <a:bodyPr/>
        <a:lstStyle/>
        <a:p>
          <a:endParaRPr lang="es-ES"/>
        </a:p>
      </dgm:t>
    </dgm:pt>
    <dgm:pt modelId="{E9332DED-BD68-A541-9B6D-1CD1142983DA}" type="pres">
      <dgm:prSet presAssocID="{F252895A-EB2F-FA49-AF37-1EFF7E0B18DC}" presName="cycle" presStyleCnt="0">
        <dgm:presLayoutVars>
          <dgm:chMax val="1"/>
          <dgm:dir/>
          <dgm:animLvl val="ctr"/>
          <dgm:resizeHandles val="exact"/>
        </dgm:presLayoutVars>
      </dgm:prSet>
      <dgm:spPr/>
      <dgm:t>
        <a:bodyPr/>
        <a:lstStyle/>
        <a:p>
          <a:endParaRPr lang="es-ES"/>
        </a:p>
      </dgm:t>
    </dgm:pt>
    <dgm:pt modelId="{A8D26F4D-87D9-D540-AEFB-5E2DCDDE8F1B}" type="pres">
      <dgm:prSet presAssocID="{AC4C4899-CEC2-4549-8141-5FCC1DB5C97C}" presName="centerShape" presStyleLbl="node0" presStyleIdx="0" presStyleCnt="1"/>
      <dgm:spPr/>
      <dgm:t>
        <a:bodyPr/>
        <a:lstStyle/>
        <a:p>
          <a:endParaRPr lang="es-ES"/>
        </a:p>
      </dgm:t>
    </dgm:pt>
    <dgm:pt modelId="{348E07E9-5E03-834C-9B04-9EFFDFEE25A1}" type="pres">
      <dgm:prSet presAssocID="{8597D935-AE79-CB47-92BB-FCF302BE1867}" presName="parTrans" presStyleLbl="bgSibTrans2D1" presStyleIdx="0" presStyleCnt="2"/>
      <dgm:spPr/>
      <dgm:t>
        <a:bodyPr/>
        <a:lstStyle/>
        <a:p>
          <a:endParaRPr lang="es-ES"/>
        </a:p>
      </dgm:t>
    </dgm:pt>
    <dgm:pt modelId="{01FC85F8-6824-FA42-A611-E47BBFAD6D0C}" type="pres">
      <dgm:prSet presAssocID="{1328272F-A6D6-4948-8DC8-68F71CD9B7BD}" presName="node" presStyleLbl="node1" presStyleIdx="0" presStyleCnt="2">
        <dgm:presLayoutVars>
          <dgm:bulletEnabled val="1"/>
        </dgm:presLayoutVars>
      </dgm:prSet>
      <dgm:spPr/>
      <dgm:t>
        <a:bodyPr/>
        <a:lstStyle/>
        <a:p>
          <a:endParaRPr lang="es-ES"/>
        </a:p>
      </dgm:t>
    </dgm:pt>
    <dgm:pt modelId="{D552F5AF-7550-834B-980D-C4B3B3B57C74}" type="pres">
      <dgm:prSet presAssocID="{61542981-DFE9-BC4D-BC9C-C76C718D9B5D}" presName="parTrans" presStyleLbl="bgSibTrans2D1" presStyleIdx="1" presStyleCnt="2"/>
      <dgm:spPr/>
      <dgm:t>
        <a:bodyPr/>
        <a:lstStyle/>
        <a:p>
          <a:endParaRPr lang="es-ES"/>
        </a:p>
      </dgm:t>
    </dgm:pt>
    <dgm:pt modelId="{467A73D1-F420-884B-B56F-F657668043C7}" type="pres">
      <dgm:prSet presAssocID="{A3C92E29-8BE8-EE41-B146-21C18C9D7BC3}" presName="node" presStyleLbl="node1" presStyleIdx="1" presStyleCnt="2">
        <dgm:presLayoutVars>
          <dgm:bulletEnabled val="1"/>
        </dgm:presLayoutVars>
      </dgm:prSet>
      <dgm:spPr/>
      <dgm:t>
        <a:bodyPr/>
        <a:lstStyle/>
        <a:p>
          <a:endParaRPr lang="es-ES"/>
        </a:p>
      </dgm:t>
    </dgm:pt>
  </dgm:ptLst>
  <dgm:cxnLst>
    <dgm:cxn modelId="{BF1E991E-1392-BE45-BE1F-97385321B79D}" srcId="{AC4C4899-CEC2-4549-8141-5FCC1DB5C97C}" destId="{A3C92E29-8BE8-EE41-B146-21C18C9D7BC3}" srcOrd="1" destOrd="0" parTransId="{61542981-DFE9-BC4D-BC9C-C76C718D9B5D}" sibTransId="{B5A2D831-B12D-864E-B14A-1D8900AFED1C}"/>
    <dgm:cxn modelId="{44A5F00F-0CCD-294C-A1D7-4C574CF529EE}" srcId="{F252895A-EB2F-FA49-AF37-1EFF7E0B18DC}" destId="{AC4C4899-CEC2-4549-8141-5FCC1DB5C97C}" srcOrd="0" destOrd="0" parTransId="{C8F1D130-D58F-5246-BB76-8A426F642CF8}" sibTransId="{EDD80A50-E35F-2944-B7E6-8D4F83AC1B6C}"/>
    <dgm:cxn modelId="{36F9261C-7543-F648-9C3C-A11B862790AF}" type="presOf" srcId="{61542981-DFE9-BC4D-BC9C-C76C718D9B5D}" destId="{D552F5AF-7550-834B-980D-C4B3B3B57C74}" srcOrd="0" destOrd="0" presId="urn:microsoft.com/office/officeart/2005/8/layout/radial4"/>
    <dgm:cxn modelId="{EEA76EEF-7956-944E-83B3-598374B33298}" type="presOf" srcId="{8597D935-AE79-CB47-92BB-FCF302BE1867}" destId="{348E07E9-5E03-834C-9B04-9EFFDFEE25A1}" srcOrd="0" destOrd="0" presId="urn:microsoft.com/office/officeart/2005/8/layout/radial4"/>
    <dgm:cxn modelId="{34E85F92-8815-1541-98D3-A2C45063327A}" srcId="{AC4C4899-CEC2-4549-8141-5FCC1DB5C97C}" destId="{1328272F-A6D6-4948-8DC8-68F71CD9B7BD}" srcOrd="0" destOrd="0" parTransId="{8597D935-AE79-CB47-92BB-FCF302BE1867}" sibTransId="{E64B8D4D-FE98-224D-BDE6-77A2C4173FB1}"/>
    <dgm:cxn modelId="{4FDA561C-B64A-2A46-8D0A-630CF0896B96}" type="presOf" srcId="{AC4C4899-CEC2-4549-8141-5FCC1DB5C97C}" destId="{A8D26F4D-87D9-D540-AEFB-5E2DCDDE8F1B}" srcOrd="0" destOrd="0" presId="urn:microsoft.com/office/officeart/2005/8/layout/radial4"/>
    <dgm:cxn modelId="{54394908-BCEF-AF49-9888-BEE10AAD6E32}" type="presOf" srcId="{F252895A-EB2F-FA49-AF37-1EFF7E0B18DC}" destId="{E9332DED-BD68-A541-9B6D-1CD1142983DA}" srcOrd="0" destOrd="0" presId="urn:microsoft.com/office/officeart/2005/8/layout/radial4"/>
    <dgm:cxn modelId="{279F7C7C-C972-E341-BEEE-4CB4FF9D4726}" type="presOf" srcId="{A3C92E29-8BE8-EE41-B146-21C18C9D7BC3}" destId="{467A73D1-F420-884B-B56F-F657668043C7}" srcOrd="0" destOrd="0" presId="urn:microsoft.com/office/officeart/2005/8/layout/radial4"/>
    <dgm:cxn modelId="{252E207B-E85D-334D-B9A5-BE1B978254D2}" type="presOf" srcId="{1328272F-A6D6-4948-8DC8-68F71CD9B7BD}" destId="{01FC85F8-6824-FA42-A611-E47BBFAD6D0C}" srcOrd="0" destOrd="0" presId="urn:microsoft.com/office/officeart/2005/8/layout/radial4"/>
    <dgm:cxn modelId="{9BD36CDA-FFEC-3A4A-866A-52CCF2300250}" type="presParOf" srcId="{E9332DED-BD68-A541-9B6D-1CD1142983DA}" destId="{A8D26F4D-87D9-D540-AEFB-5E2DCDDE8F1B}" srcOrd="0" destOrd="0" presId="urn:microsoft.com/office/officeart/2005/8/layout/radial4"/>
    <dgm:cxn modelId="{BC6AA48C-38D5-8D41-9A7A-8D90311176EF}" type="presParOf" srcId="{E9332DED-BD68-A541-9B6D-1CD1142983DA}" destId="{348E07E9-5E03-834C-9B04-9EFFDFEE25A1}" srcOrd="1" destOrd="0" presId="urn:microsoft.com/office/officeart/2005/8/layout/radial4"/>
    <dgm:cxn modelId="{14C747E5-5F3B-C541-BF80-936CCA5DCF6E}" type="presParOf" srcId="{E9332DED-BD68-A541-9B6D-1CD1142983DA}" destId="{01FC85F8-6824-FA42-A611-E47BBFAD6D0C}" srcOrd="2" destOrd="0" presId="urn:microsoft.com/office/officeart/2005/8/layout/radial4"/>
    <dgm:cxn modelId="{5C540D30-8F29-DC40-AF31-FAC9D126408D}" type="presParOf" srcId="{E9332DED-BD68-A541-9B6D-1CD1142983DA}" destId="{D552F5AF-7550-834B-980D-C4B3B3B57C74}" srcOrd="3" destOrd="0" presId="urn:microsoft.com/office/officeart/2005/8/layout/radial4"/>
    <dgm:cxn modelId="{292FE03B-B838-0543-8ECD-2FC9DC138363}" type="presParOf" srcId="{E9332DED-BD68-A541-9B6D-1CD1142983DA}" destId="{467A73D1-F420-884B-B56F-F657668043C7}"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AB2A6-0F3E-D14D-9E9E-0D02B8CF263E}" type="datetimeFigureOut">
              <a:rPr lang="es-ES" smtClean="0"/>
              <a:t>12/10/2016</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792B4A-E3F6-F642-BBAF-E8E6961C81CC}" type="slidenum">
              <a:rPr lang="es-ES" smtClean="0"/>
              <a:t>‹Nº›</a:t>
            </a:fld>
            <a:endParaRPr lang="es-ES"/>
          </a:p>
        </p:txBody>
      </p:sp>
    </p:spTree>
    <p:extLst>
      <p:ext uri="{BB962C8B-B14F-4D97-AF65-F5344CB8AC3E}">
        <p14:creationId xmlns:p14="http://schemas.microsoft.com/office/powerpoint/2010/main" val="42497023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267"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s-MX">
              <a:latin typeface="Calibri" charset="0"/>
            </a:endParaRPr>
          </a:p>
        </p:txBody>
      </p:sp>
      <p:sp>
        <p:nvSpPr>
          <p:cNvPr id="11268"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3F78694-C3C0-9147-AF80-9FAF9C9347BF}" type="slidenum">
              <a:rPr lang="es-MX" sz="1200"/>
              <a:pPr eaLnBrk="1" hangingPunct="1"/>
              <a:t>6</a:t>
            </a:fld>
            <a:endParaRPr lang="es-MX" sz="1200"/>
          </a:p>
        </p:txBody>
      </p:sp>
    </p:spTree>
    <p:extLst>
      <p:ext uri="{BB962C8B-B14F-4D97-AF65-F5344CB8AC3E}">
        <p14:creationId xmlns:p14="http://schemas.microsoft.com/office/powerpoint/2010/main" val="2800281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267"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s-MX">
              <a:latin typeface="Calibri" charset="0"/>
            </a:endParaRPr>
          </a:p>
        </p:txBody>
      </p:sp>
      <p:sp>
        <p:nvSpPr>
          <p:cNvPr id="11268"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3F78694-C3C0-9147-AF80-9FAF9C9347BF}" type="slidenum">
              <a:rPr lang="es-MX" sz="1200"/>
              <a:pPr eaLnBrk="1" hangingPunct="1"/>
              <a:t>7</a:t>
            </a:fld>
            <a:endParaRPr lang="es-MX" sz="1200"/>
          </a:p>
        </p:txBody>
      </p:sp>
    </p:spTree>
    <p:extLst>
      <p:ext uri="{BB962C8B-B14F-4D97-AF65-F5344CB8AC3E}">
        <p14:creationId xmlns:p14="http://schemas.microsoft.com/office/powerpoint/2010/main" val="1886851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171"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s-MX">
              <a:latin typeface="Calibri" charset="0"/>
            </a:endParaRPr>
          </a:p>
        </p:txBody>
      </p:sp>
      <p:sp>
        <p:nvSpPr>
          <p:cNvPr id="7172"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1B75CBA-5B05-0049-8E95-A19DC0232423}" type="slidenum">
              <a:rPr lang="es-MX" sz="1200"/>
              <a:pPr eaLnBrk="1" hangingPunct="1"/>
              <a:t>13</a:t>
            </a:fld>
            <a:endParaRPr lang="es-MX" sz="1200"/>
          </a:p>
        </p:txBody>
      </p:sp>
    </p:spTree>
    <p:extLst>
      <p:ext uri="{BB962C8B-B14F-4D97-AF65-F5344CB8AC3E}">
        <p14:creationId xmlns:p14="http://schemas.microsoft.com/office/powerpoint/2010/main" val="1234150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93061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406723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756374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a:solidFill>
                  <a:schemeClr val="accent1"/>
                </a:solidFill>
              </a:defRPr>
            </a:lvl1pPr>
          </a:lstStyle>
          <a:p>
            <a:r>
              <a:rPr lang="es-ES" dirty="0" smtClean="0"/>
              <a:t>Haga clic para modificar el estilo de título del patrón</a:t>
            </a:r>
            <a:endParaRPr lang="es-MX" dirty="0"/>
          </a:p>
        </p:txBody>
      </p:sp>
    </p:spTree>
    <p:extLst>
      <p:ext uri="{BB962C8B-B14F-4D97-AF65-F5344CB8AC3E}">
        <p14:creationId xmlns:p14="http://schemas.microsoft.com/office/powerpoint/2010/main" val="1819976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C434A9C-0D2B-4C0F-BBCA-41F9463B0183}"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B3A4C38-2F82-46F8-A7A0-D1662EBAABC4}" type="slidenum">
              <a:rPr lang="es-MX" smtClean="0"/>
              <a:t>‹Nº›</a:t>
            </a:fld>
            <a:endParaRPr lang="es-MX"/>
          </a:p>
        </p:txBody>
      </p:sp>
    </p:spTree>
    <p:extLst>
      <p:ext uri="{BB962C8B-B14F-4D97-AF65-F5344CB8AC3E}">
        <p14:creationId xmlns:p14="http://schemas.microsoft.com/office/powerpoint/2010/main" val="265314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4267796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286922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286634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7692221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DFFA7FA-DAF7-427E-A1C3-E901AD150294}" type="datetimeFigureOut">
              <a:rPr lang="es-MX" smtClean="0"/>
              <a:t>12/10/2016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369923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DFFA7FA-DAF7-427E-A1C3-E901AD150294}" type="datetimeFigureOut">
              <a:rPr lang="es-MX" smtClean="0"/>
              <a:t>12/10/2016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85081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55917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DFFA7FA-DAF7-427E-A1C3-E901AD150294}" type="datetimeFigureOut">
              <a:rPr lang="es-MX" smtClean="0"/>
              <a:t>12/10/2016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444449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738792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706608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125151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9575180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Encabezado de sección">
    <p:bg>
      <p:bgRef idx="1003">
        <a:schemeClr val="bg1"/>
      </p:bgRef>
    </p:bg>
    <p:spTree>
      <p:nvGrpSpPr>
        <p:cNvPr id="1" name=""/>
        <p:cNvGrpSpPr/>
        <p:nvPr/>
      </p:nvGrpSpPr>
      <p:grpSpPr>
        <a:xfrm>
          <a:off x="0" y="0"/>
          <a:ext cx="0" cy="0"/>
          <a:chOff x="0" y="0"/>
          <a:chExt cx="0" cy="0"/>
        </a:xfrm>
      </p:grpSpPr>
      <p:sp>
        <p:nvSpPr>
          <p:cNvPr id="4"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755576" y="188640"/>
            <a:ext cx="7772400" cy="504056"/>
          </a:xfrm>
        </p:spPr>
        <p:txBody>
          <a:bodyPr/>
          <a:lstStyle>
            <a:lvl1pPr marL="0" indent="0">
              <a:buNone/>
              <a:defRPr sz="2400" b="1">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dirty="0" smtClean="0"/>
              <a:t>Haga clic para modificar el estilo de texto del patrón</a:t>
            </a:r>
          </a:p>
        </p:txBody>
      </p:sp>
    </p:spTree>
    <p:extLst>
      <p:ext uri="{BB962C8B-B14F-4D97-AF65-F5344CB8AC3E}">
        <p14:creationId xmlns:p14="http://schemas.microsoft.com/office/powerpoint/2010/main" val="200209622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19766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4140912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887581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667730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1515192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3617706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FFA7FA-DAF7-427E-A1C3-E901AD150294}"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25C8FC9-B111-44DB-A74A-92AE450FC162}" type="slidenum">
              <a:rPr lang="es-MX" smtClean="0"/>
              <a:t>‹Nº›</a:t>
            </a:fld>
            <a:endParaRPr lang="es-MX"/>
          </a:p>
        </p:txBody>
      </p:sp>
    </p:spTree>
    <p:extLst>
      <p:ext uri="{BB962C8B-B14F-4D97-AF65-F5344CB8AC3E}">
        <p14:creationId xmlns:p14="http://schemas.microsoft.com/office/powerpoint/2010/main" val="2512809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FA7FA-DAF7-427E-A1C3-E901AD150294}" type="datetimeFigureOut">
              <a:rPr lang="es-MX" smtClean="0"/>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C8FC9-B111-44DB-A74A-92AE450FC162}" type="slidenum">
              <a:rPr lang="es-MX" smtClean="0"/>
              <a:t>‹Nº›</a:t>
            </a:fld>
            <a:endParaRPr lang="es-MX"/>
          </a:p>
        </p:txBody>
      </p:sp>
    </p:spTree>
    <p:extLst>
      <p:ext uri="{BB962C8B-B14F-4D97-AF65-F5344CB8AC3E}">
        <p14:creationId xmlns:p14="http://schemas.microsoft.com/office/powerpoint/2010/main" val="879043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60" r:id="rId13"/>
  </p:sldLayoutIdLst>
  <p:txStyles>
    <p:titleStyle>
      <a:lvl1pPr algn="ctr" defTabSz="914400" rtl="0" eaLnBrk="1" latinLnBrk="0" hangingPunct="1">
        <a:spcBef>
          <a:spcPct val="0"/>
        </a:spcBef>
        <a:buNone/>
        <a:defRPr sz="3000" b="1" kern="1200">
          <a:solidFill>
            <a:srgbClr val="008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4">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FA7FA-DAF7-427E-A1C3-E901AD150294}" type="datetimeFigureOut">
              <a:rPr lang="es-MX" smtClean="0"/>
              <a:t>12/10/2016</a:t>
            </a:fld>
            <a:endParaRPr lang="es-MX"/>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C8FC9-B111-44DB-A74A-92AE450FC162}" type="slidenum">
              <a:rPr lang="es-MX" smtClean="0"/>
              <a:t>‹Nº›</a:t>
            </a:fld>
            <a:endParaRPr lang="es-MX"/>
          </a:p>
        </p:txBody>
      </p:sp>
    </p:spTree>
    <p:extLst>
      <p:ext uri="{BB962C8B-B14F-4D97-AF65-F5344CB8AC3E}">
        <p14:creationId xmlns:p14="http://schemas.microsoft.com/office/powerpoint/2010/main" val="1207693028"/>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2519363" y="4868863"/>
            <a:ext cx="6624637" cy="504825"/>
          </a:xfrm>
        </p:spPr>
        <p:txBody>
          <a:bodyPr>
            <a:normAutofit fontScale="90000"/>
          </a:bodyPr>
          <a:lstStyle/>
          <a:p>
            <a:pPr algn="l"/>
            <a:r>
              <a:rPr lang="es-MX" sz="2400" b="1" dirty="0" smtClean="0">
                <a:solidFill>
                  <a:schemeClr val="accent5">
                    <a:lumMod val="50000"/>
                  </a:schemeClr>
                </a:solidFill>
                <a:latin typeface="Arial" panose="020B0604020202020204" pitchFamily="34" charset="0"/>
                <a:cs typeface="Arial" panose="020B0604020202020204" pitchFamily="34" charset="0"/>
              </a:rPr>
              <a:t/>
            </a:r>
            <a:br>
              <a:rPr lang="es-MX" sz="2400" b="1" dirty="0" smtClean="0">
                <a:solidFill>
                  <a:schemeClr val="accent5">
                    <a:lumMod val="50000"/>
                  </a:schemeClr>
                </a:solidFill>
                <a:latin typeface="Arial" panose="020B0604020202020204" pitchFamily="34" charset="0"/>
                <a:cs typeface="Arial" panose="020B0604020202020204" pitchFamily="34" charset="0"/>
              </a:rPr>
            </a:br>
            <a:r>
              <a:rPr lang="es-MX" sz="2200" b="1" dirty="0" smtClean="0">
                <a:solidFill>
                  <a:schemeClr val="accent5">
                    <a:lumMod val="50000"/>
                  </a:schemeClr>
                </a:solidFill>
                <a:latin typeface="Arial" panose="020B0604020202020204" pitchFamily="34" charset="0"/>
                <a:cs typeface="Arial" panose="020B0604020202020204" pitchFamily="34" charset="0"/>
              </a:rPr>
              <a:t>Autora: </a:t>
            </a:r>
            <a:r>
              <a:rPr lang="es-MX" sz="2200" b="1" dirty="0" smtClean="0">
                <a:solidFill>
                  <a:schemeClr val="accent5">
                    <a:lumMod val="50000"/>
                  </a:schemeClr>
                </a:solidFill>
              </a:rPr>
              <a:t>María del Rosario Demuner Flores</a:t>
            </a:r>
            <a:br>
              <a:rPr lang="es-MX" sz="2200" b="1" dirty="0" smtClean="0">
                <a:solidFill>
                  <a:schemeClr val="accent5">
                    <a:lumMod val="50000"/>
                  </a:schemeClr>
                </a:solidFill>
              </a:rPr>
            </a:br>
            <a:endParaRPr lang="es-MX" sz="2200" b="1" dirty="0">
              <a:solidFill>
                <a:schemeClr val="accent5">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4294967295"/>
          </p:nvPr>
        </p:nvSpPr>
        <p:spPr>
          <a:xfrm>
            <a:off x="4978400" y="5876925"/>
            <a:ext cx="4165600" cy="481013"/>
          </a:xfrm>
        </p:spPr>
        <p:txBody>
          <a:bodyPr>
            <a:noAutofit/>
          </a:bodyPr>
          <a:lstStyle/>
          <a:p>
            <a:pPr marL="0" indent="0" algn="r">
              <a:buNone/>
            </a:pPr>
            <a:r>
              <a:rPr lang="es-MX" b="1" dirty="0" smtClean="0">
                <a:solidFill>
                  <a:schemeClr val="accent5">
                    <a:lumMod val="50000"/>
                  </a:schemeClr>
                </a:solidFill>
              </a:rPr>
              <a:t>Octubre 2016</a:t>
            </a:r>
            <a:endParaRPr lang="es-MX" b="1" dirty="0">
              <a:solidFill>
                <a:schemeClr val="accent5">
                  <a:lumMod val="50000"/>
                </a:schemeClr>
              </a:solidFill>
            </a:endParaRPr>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09689"/>
          </a:xfrm>
          <a:prstGeom prst="rect">
            <a:avLst/>
          </a:prstGeom>
          <a:noFill/>
          <a:ln>
            <a:noFill/>
          </a:ln>
        </p:spPr>
      </p:pic>
      <p:sp>
        <p:nvSpPr>
          <p:cNvPr id="5" name="CuadroTexto 4"/>
          <p:cNvSpPr txBox="1"/>
          <p:nvPr/>
        </p:nvSpPr>
        <p:spPr>
          <a:xfrm>
            <a:off x="683568" y="2276872"/>
            <a:ext cx="7634337" cy="2769989"/>
          </a:xfrm>
          <a:prstGeom prst="rect">
            <a:avLst/>
          </a:prstGeom>
          <a:noFill/>
        </p:spPr>
        <p:txBody>
          <a:bodyPr wrap="square" rtlCol="0">
            <a:spAutoFit/>
          </a:bodyPr>
          <a:lstStyle/>
          <a:p>
            <a:pPr algn="ctr"/>
            <a:r>
              <a:rPr lang="es-MX" sz="2800" b="1" dirty="0" smtClean="0">
                <a:solidFill>
                  <a:schemeClr val="accent5">
                    <a:lumMod val="50000"/>
                  </a:schemeClr>
                </a:solidFill>
                <a:latin typeface="Arial" panose="020B0604020202020204" pitchFamily="34" charset="0"/>
                <a:cs typeface="Arial" panose="020B0604020202020204" pitchFamily="34" charset="0"/>
              </a:rPr>
              <a:t>Licenciatura en Contaduría</a:t>
            </a:r>
          </a:p>
          <a:p>
            <a:pPr algn="ctr"/>
            <a:endParaRPr lang="es-MX" sz="28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Proyectables: Simulación de costos y presupuestos</a:t>
            </a:r>
          </a:p>
          <a:p>
            <a:pPr algn="ctr"/>
            <a:endParaRPr lang="es-MX" sz="2000" b="1" dirty="0" smtClean="0">
              <a:solidFill>
                <a:schemeClr val="accent5">
                  <a:lumMod val="50000"/>
                </a:schemeClr>
              </a:solidFill>
              <a:latin typeface="Arial" panose="020B0604020202020204" pitchFamily="34" charset="0"/>
              <a:cs typeface="Arial" panose="020B0604020202020204" pitchFamily="34" charset="0"/>
            </a:endParaRP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Unidad de aprendizaje: </a:t>
            </a:r>
            <a:br>
              <a:rPr lang="es-MX" sz="2000" b="1" dirty="0" smtClean="0">
                <a:solidFill>
                  <a:schemeClr val="accent5">
                    <a:lumMod val="50000"/>
                  </a:schemeClr>
                </a:solidFill>
                <a:latin typeface="Arial" panose="020B0604020202020204" pitchFamily="34" charset="0"/>
                <a:cs typeface="Arial" panose="020B0604020202020204" pitchFamily="34" charset="0"/>
              </a:rPr>
            </a:br>
            <a:r>
              <a:rPr lang="es-MX" sz="2000" b="1" dirty="0" smtClean="0">
                <a:solidFill>
                  <a:schemeClr val="accent5">
                    <a:lumMod val="50000"/>
                  </a:schemeClr>
                </a:solidFill>
                <a:latin typeface="Arial" panose="020B0604020202020204" pitchFamily="34" charset="0"/>
                <a:cs typeface="Arial" panose="020B0604020202020204" pitchFamily="34" charset="0"/>
              </a:rPr>
              <a:t>Simulación </a:t>
            </a:r>
            <a:r>
              <a:rPr lang="es-MX" sz="2000" b="1" dirty="0">
                <a:solidFill>
                  <a:schemeClr val="accent5">
                    <a:lumMod val="50000"/>
                  </a:schemeClr>
                </a:solidFill>
                <a:latin typeface="Arial" panose="020B0604020202020204" pitchFamily="34" charset="0"/>
                <a:cs typeface="Arial" panose="020B0604020202020204" pitchFamily="34" charset="0"/>
              </a:rPr>
              <a:t>de costos y </a:t>
            </a:r>
            <a:r>
              <a:rPr lang="es-MX" sz="2000" b="1" dirty="0" smtClean="0">
                <a:solidFill>
                  <a:schemeClr val="accent5">
                    <a:lumMod val="50000"/>
                  </a:schemeClr>
                </a:solidFill>
                <a:latin typeface="Arial" panose="020B0604020202020204" pitchFamily="34" charset="0"/>
                <a:cs typeface="Arial" panose="020B0604020202020204" pitchFamily="34" charset="0"/>
              </a:rPr>
              <a:t>presupuestos. Clave MS1704</a:t>
            </a:r>
          </a:p>
          <a:p>
            <a:pPr algn="ctr"/>
            <a:r>
              <a:rPr lang="es-MX" sz="2000" b="1" dirty="0" smtClean="0">
                <a:solidFill>
                  <a:schemeClr val="accent5">
                    <a:lumMod val="50000"/>
                  </a:schemeClr>
                </a:solidFill>
                <a:latin typeface="Arial" panose="020B0604020202020204" pitchFamily="34" charset="0"/>
                <a:cs typeface="Arial" panose="020B0604020202020204" pitchFamily="34" charset="0"/>
              </a:rPr>
              <a:t>PARTE </a:t>
            </a:r>
            <a:r>
              <a:rPr lang="es-MX" sz="2000" b="1" dirty="0" smtClean="0">
                <a:solidFill>
                  <a:schemeClr val="accent5">
                    <a:lumMod val="50000"/>
                  </a:schemeClr>
                </a:solidFill>
                <a:latin typeface="Arial" panose="020B0604020202020204" pitchFamily="34" charset="0"/>
                <a:cs typeface="Arial" panose="020B0604020202020204" pitchFamily="34" charset="0"/>
              </a:rPr>
              <a:t>2 SIMULACIÓN DE PRESUPUESTOS</a:t>
            </a:r>
            <a:endParaRPr lang="es-MX" sz="2000" b="1" dirty="0">
              <a:solidFill>
                <a:schemeClr val="accent5">
                  <a:lumMod val="50000"/>
                </a:schemeClr>
              </a:solidFill>
              <a:latin typeface="Arial" panose="020B0604020202020204" pitchFamily="34" charset="0"/>
              <a:cs typeface="Arial" panose="020B0604020202020204" pitchFamily="34" charset="0"/>
            </a:endParaRPr>
          </a:p>
          <a:p>
            <a:pPr algn="ctr"/>
            <a:endParaRPr lang="es-MX" dirty="0"/>
          </a:p>
        </p:txBody>
      </p:sp>
    </p:spTree>
    <p:extLst>
      <p:ext uri="{BB962C8B-B14F-4D97-AF65-F5344CB8AC3E}">
        <p14:creationId xmlns:p14="http://schemas.microsoft.com/office/powerpoint/2010/main" val="542283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692150"/>
            <a:ext cx="8135937" cy="5616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294792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Rectángulo"/>
          <p:cNvSpPr>
            <a:spLocks noChangeArrowheads="1"/>
          </p:cNvSpPr>
          <p:nvPr/>
        </p:nvSpPr>
        <p:spPr bwMode="auto">
          <a:xfrm>
            <a:off x="971600" y="1340768"/>
            <a:ext cx="7992888" cy="3170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87350" indent="-342900" algn="just">
              <a:buFont typeface="Arial" charset="0"/>
              <a:buChar char="•"/>
            </a:pPr>
            <a:r>
              <a:rPr lang="es-MX" sz="2000" dirty="0">
                <a:cs typeface="Times New Roman" charset="0"/>
              </a:rPr>
              <a:t>Efectivo. Se toma del saldo final del presupuesto de efectivo</a:t>
            </a:r>
          </a:p>
          <a:p>
            <a:pPr marL="387350" indent="-342900" algn="just">
              <a:buFont typeface="Arial" charset="0"/>
              <a:buChar char="•"/>
            </a:pPr>
            <a:r>
              <a:rPr lang="es-MX" sz="2000" dirty="0">
                <a:cs typeface="Times New Roman" charset="0"/>
              </a:rPr>
              <a:t>Clientes: saldo de cuentas por cobrar inicial + ventas a crédito – cobros efectuados. También es posible usar la rotación de cuentas por cobrar</a:t>
            </a:r>
          </a:p>
          <a:p>
            <a:pPr marL="387350" indent="-342900" algn="just">
              <a:buFont typeface="Arial" charset="0"/>
              <a:buChar char="•"/>
            </a:pPr>
            <a:r>
              <a:rPr lang="es-MX" sz="2000" dirty="0">
                <a:cs typeface="Times New Roman" charset="0"/>
              </a:rPr>
              <a:t>Inventarios: viene del saldo final determinado en el presupuesto de producción. También puede usarse la rotación de inventarios.</a:t>
            </a:r>
          </a:p>
          <a:p>
            <a:pPr marL="387350" indent="-342900" algn="just">
              <a:buFont typeface="Arial" charset="0"/>
              <a:buChar char="•"/>
            </a:pPr>
            <a:r>
              <a:rPr lang="es-MX" sz="2000" dirty="0">
                <a:cs typeface="Times New Roman" charset="0"/>
              </a:rPr>
              <a:t>Inversiones temporales. Al saldo inicial sumar y restar aumentos o disminuciones de las mismas</a:t>
            </a:r>
            <a:r>
              <a:rPr lang="es-MX" sz="2000" dirty="0" smtClean="0">
                <a:cs typeface="Times New Roman" charset="0"/>
              </a:rPr>
              <a:t>.</a:t>
            </a:r>
          </a:p>
          <a:p>
            <a:pPr marL="387350" indent="-342900" algn="just">
              <a:buFont typeface="Arial" charset="0"/>
              <a:buChar char="•"/>
            </a:pPr>
            <a:r>
              <a:rPr lang="es-MX" sz="2000" dirty="0" smtClean="0">
                <a:cs typeface="Times New Roman" charset="0"/>
              </a:rPr>
              <a:t>Activos no circulantes: según el activo de que se trate, al saldo inicial se suma las adquisiciones y se restan las ventas correspondientes a dicho activo., Se usa el mismo procedimiento para la depreciación acumulada</a:t>
            </a:r>
          </a:p>
        </p:txBody>
      </p:sp>
      <p:sp>
        <p:nvSpPr>
          <p:cNvPr id="9219" name="3 CuadroTexto"/>
          <p:cNvSpPr txBox="1">
            <a:spLocks noChangeArrowheads="1"/>
          </p:cNvSpPr>
          <p:nvPr/>
        </p:nvSpPr>
        <p:spPr bwMode="auto">
          <a:xfrm>
            <a:off x="179512" y="188640"/>
            <a:ext cx="8964488"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Consideraciones para elaborar estados </a:t>
            </a:r>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financieros presupuestados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2" name="Imagen 1"/>
          <p:cNvPicPr>
            <a:picLocks noChangeAspect="1"/>
          </p:cNvPicPr>
          <p:nvPr/>
        </p:nvPicPr>
        <p:blipFill>
          <a:blip r:embed="rId2"/>
          <a:stretch>
            <a:fillRect/>
          </a:stretch>
        </p:blipFill>
        <p:spPr>
          <a:xfrm>
            <a:off x="3563888" y="4437112"/>
            <a:ext cx="5560235" cy="2420888"/>
          </a:xfrm>
          <a:prstGeom prst="rect">
            <a:avLst/>
          </a:prstGeom>
        </p:spPr>
      </p:pic>
      <p:sp>
        <p:nvSpPr>
          <p:cNvPr id="5" name="CuadroTexto 4"/>
          <p:cNvSpPr txBox="1"/>
          <p:nvPr/>
        </p:nvSpPr>
        <p:spPr>
          <a:xfrm rot="18640202">
            <a:off x="611560" y="5661248"/>
            <a:ext cx="129614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dirty="0" smtClean="0"/>
              <a:t>Del activo</a:t>
            </a:r>
            <a:endParaRPr lang="es-ES" dirty="0"/>
          </a:p>
        </p:txBody>
      </p:sp>
    </p:spTree>
    <p:extLst>
      <p:ext uri="{BB962C8B-B14F-4D97-AF65-F5344CB8AC3E}">
        <p14:creationId xmlns:p14="http://schemas.microsoft.com/office/powerpoint/2010/main" val="3527815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Rectángulo"/>
          <p:cNvSpPr>
            <a:spLocks noChangeArrowheads="1"/>
          </p:cNvSpPr>
          <p:nvPr/>
        </p:nvSpPr>
        <p:spPr bwMode="auto">
          <a:xfrm>
            <a:off x="611560" y="2564904"/>
            <a:ext cx="7993062" cy="25545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87350" indent="-342900" algn="just">
              <a:buFont typeface="Arial" charset="0"/>
              <a:buChar char="•"/>
            </a:pPr>
            <a:r>
              <a:rPr lang="es-MX" sz="2000" dirty="0" smtClean="0">
                <a:cs typeface="Times New Roman" charset="0"/>
              </a:rPr>
              <a:t>Pasivo a corto plazo: proveedores: saldo inicial + compras efectuadas a crédito – pagos efectuados. También puede usarse rotación de cuentas por pagar.</a:t>
            </a:r>
          </a:p>
          <a:p>
            <a:pPr marL="387350" indent="-342900" algn="just">
              <a:buFont typeface="Arial" charset="0"/>
              <a:buChar char="•"/>
            </a:pPr>
            <a:r>
              <a:rPr lang="es-MX" sz="2000" dirty="0" smtClean="0">
                <a:cs typeface="Times New Roman" charset="0"/>
              </a:rPr>
              <a:t>Pasivos a L.P: al saldo inicial se suman nuevos pasivos se resta n los pagos realizados</a:t>
            </a:r>
          </a:p>
          <a:p>
            <a:pPr marL="387350" indent="-342900" algn="just">
              <a:buFont typeface="Arial" charset="0"/>
              <a:buChar char="•"/>
            </a:pPr>
            <a:r>
              <a:rPr lang="es-MX" sz="2000" dirty="0" smtClean="0">
                <a:cs typeface="Times New Roman" charset="0"/>
              </a:rPr>
              <a:t>Capital aportado. Es el saldo inicial + aportaciones – retiros.</a:t>
            </a:r>
          </a:p>
          <a:p>
            <a:pPr marL="387350" indent="-342900" algn="just">
              <a:buFont typeface="Arial" charset="0"/>
              <a:buChar char="•"/>
            </a:pPr>
            <a:r>
              <a:rPr lang="es-MX" sz="2000" dirty="0" smtClean="0">
                <a:cs typeface="Times New Roman" charset="0"/>
              </a:rPr>
              <a:t>Capital ganado: saldo inicial + utilidades del periodo (del estado de resultados presupuestado)  o – pérdidas del periodo</a:t>
            </a:r>
            <a:r>
              <a:rPr lang="es-MX" sz="1600" dirty="0" smtClean="0">
                <a:cs typeface="Times New Roman" charset="0"/>
              </a:rPr>
              <a:t> </a:t>
            </a:r>
            <a:endParaRPr lang="es-MX" sz="1600" dirty="0">
              <a:cs typeface="Times New Roman" charset="0"/>
            </a:endParaRPr>
          </a:p>
        </p:txBody>
      </p:sp>
      <p:sp>
        <p:nvSpPr>
          <p:cNvPr id="9219" name="3 CuadroTexto"/>
          <p:cNvSpPr txBox="1">
            <a:spLocks noChangeArrowheads="1"/>
          </p:cNvSpPr>
          <p:nvPr/>
        </p:nvSpPr>
        <p:spPr bwMode="auto">
          <a:xfrm>
            <a:off x="179512" y="188640"/>
            <a:ext cx="8964488"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Consideraciones para elaborar estados </a:t>
            </a:r>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financieros presupuestados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2" name="CuadroTexto 1"/>
          <p:cNvSpPr txBox="1"/>
          <p:nvPr/>
        </p:nvSpPr>
        <p:spPr>
          <a:xfrm>
            <a:off x="2555776" y="1700808"/>
            <a:ext cx="3168352"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dirty="0" smtClean="0"/>
              <a:t>Del pasivo y el capital</a:t>
            </a:r>
            <a:endParaRPr lang="es-ES" dirty="0"/>
          </a:p>
        </p:txBody>
      </p:sp>
    </p:spTree>
    <p:extLst>
      <p:ext uri="{BB962C8B-B14F-4D97-AF65-F5344CB8AC3E}">
        <p14:creationId xmlns:p14="http://schemas.microsoft.com/office/powerpoint/2010/main" val="3267506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r>
              <a:rPr lang="es-ES" sz="3100" b="1" dirty="0">
                <a:solidFill>
                  <a:schemeClr val="accent5">
                    <a:lumMod val="50000"/>
                  </a:schemeClr>
                </a:solidFill>
                <a:latin typeface="Arial" panose="020B0604020202020204" pitchFamily="34" charset="0"/>
                <a:ea typeface="+mn-ea"/>
                <a:cs typeface="Arial" panose="020B0604020202020204" pitchFamily="34" charset="0"/>
              </a:rPr>
              <a:t>Herramientas de planeación y control basadas en información contable</a:t>
            </a:r>
            <a:r>
              <a:rPr lang="es-ES" sz="2800" b="1" dirty="0">
                <a:latin typeface="Calibri" charset="0"/>
              </a:rPr>
              <a:t>.</a:t>
            </a:r>
            <a:r>
              <a:rPr lang="es-MX" sz="2400" b="1" dirty="0">
                <a:latin typeface="Calibri" charset="0"/>
              </a:rPr>
              <a:t/>
            </a:r>
            <a:br>
              <a:rPr lang="es-MX" sz="2400" b="1" dirty="0">
                <a:latin typeface="Calibri" charset="0"/>
              </a:rPr>
            </a:br>
            <a:endParaRPr lang="es-MX" sz="2800" b="1" dirty="0">
              <a:latin typeface="Calibri" charset="0"/>
            </a:endParaRPr>
          </a:p>
        </p:txBody>
      </p:sp>
      <p:sp>
        <p:nvSpPr>
          <p:cNvPr id="3" name="2 Marcador de contenido"/>
          <p:cNvSpPr>
            <a:spLocks noGrp="1"/>
          </p:cNvSpPr>
          <p:nvPr>
            <p:ph idx="1"/>
          </p:nvPr>
        </p:nvSpPr>
        <p:spPr>
          <a:xfrm>
            <a:off x="4067944" y="1412776"/>
            <a:ext cx="4464496" cy="2448272"/>
          </a:xfrm>
        </p:spPr>
        <p:txBody>
          <a:bodyPr>
            <a:normAutofit/>
          </a:bodyPr>
          <a:lstStyle/>
          <a:p>
            <a:pPr marL="0" indent="0" eaLnBrk="1" hangingPunct="1">
              <a:lnSpc>
                <a:spcPct val="80000"/>
              </a:lnSpc>
              <a:buFont typeface="Arial" charset="0"/>
              <a:buNone/>
            </a:pPr>
            <a:r>
              <a:rPr lang="es-MX" sz="2400" b="1" dirty="0">
                <a:latin typeface="Calibri" charset="0"/>
              </a:rPr>
              <a:t>Planeación</a:t>
            </a:r>
          </a:p>
          <a:p>
            <a:pPr marL="0" indent="0" eaLnBrk="1" hangingPunct="1">
              <a:lnSpc>
                <a:spcPct val="80000"/>
              </a:lnSpc>
            </a:pPr>
            <a:r>
              <a:rPr lang="es-MX" sz="2000" dirty="0">
                <a:latin typeface="Calibri" charset="0"/>
              </a:rPr>
              <a:t>Modelo costo – volumen – utilidad</a:t>
            </a:r>
          </a:p>
          <a:p>
            <a:pPr marL="0" indent="0" eaLnBrk="1" hangingPunct="1">
              <a:lnSpc>
                <a:spcPct val="80000"/>
              </a:lnSpc>
            </a:pPr>
            <a:r>
              <a:rPr lang="es-MX" sz="2000" dirty="0">
                <a:latin typeface="Calibri" charset="0"/>
              </a:rPr>
              <a:t>Presupuestos</a:t>
            </a:r>
          </a:p>
          <a:p>
            <a:pPr marL="0" indent="0" eaLnBrk="1" hangingPunct="1">
              <a:lnSpc>
                <a:spcPct val="80000"/>
              </a:lnSpc>
            </a:pPr>
            <a:r>
              <a:rPr lang="es-MX" sz="2000" dirty="0">
                <a:latin typeface="Calibri" charset="0"/>
              </a:rPr>
              <a:t>Costos estándar</a:t>
            </a:r>
          </a:p>
          <a:p>
            <a:pPr marL="0" indent="0" eaLnBrk="1" hangingPunct="1">
              <a:lnSpc>
                <a:spcPct val="80000"/>
              </a:lnSpc>
            </a:pPr>
            <a:r>
              <a:rPr lang="es-MX" sz="2000" dirty="0">
                <a:latin typeface="Calibri" charset="0"/>
              </a:rPr>
              <a:t>Centros de responsabilidad financiera</a:t>
            </a:r>
          </a:p>
          <a:p>
            <a:pPr marL="0" indent="0" eaLnBrk="1" hangingPunct="1">
              <a:lnSpc>
                <a:spcPct val="80000"/>
              </a:lnSpc>
            </a:pPr>
            <a:r>
              <a:rPr lang="es-MX" sz="2000" dirty="0">
                <a:latin typeface="Calibri" charset="0"/>
              </a:rPr>
              <a:t>Costeo por actividades</a:t>
            </a:r>
          </a:p>
          <a:p>
            <a:pPr marL="0" indent="0" eaLnBrk="1" hangingPunct="1">
              <a:lnSpc>
                <a:spcPct val="80000"/>
              </a:lnSpc>
            </a:pPr>
            <a:r>
              <a:rPr lang="es-MX" sz="2000" dirty="0">
                <a:latin typeface="Calibri" charset="0"/>
              </a:rPr>
              <a:t>Cadena de </a:t>
            </a:r>
            <a:r>
              <a:rPr lang="es-MX" sz="2000" dirty="0" smtClean="0">
                <a:latin typeface="Calibri" charset="0"/>
              </a:rPr>
              <a:t>valor</a:t>
            </a:r>
            <a:endParaRPr lang="es-MX" sz="2000" dirty="0">
              <a:latin typeface="Calibri" charset="0"/>
            </a:endParaRPr>
          </a:p>
        </p:txBody>
      </p:sp>
      <p:pic>
        <p:nvPicPr>
          <p:cNvPr id="4" name="Imagen 3"/>
          <p:cNvPicPr>
            <a:picLocks noChangeAspect="1"/>
          </p:cNvPicPr>
          <p:nvPr/>
        </p:nvPicPr>
        <p:blipFill>
          <a:blip r:embed="rId3"/>
          <a:stretch>
            <a:fillRect/>
          </a:stretch>
        </p:blipFill>
        <p:spPr>
          <a:xfrm>
            <a:off x="4499991" y="3933056"/>
            <a:ext cx="4624633" cy="2924944"/>
          </a:xfrm>
          <a:prstGeom prst="rect">
            <a:avLst/>
          </a:prstGeom>
        </p:spPr>
      </p:pic>
      <p:sp>
        <p:nvSpPr>
          <p:cNvPr id="5" name="Rectángulo 4"/>
          <p:cNvSpPr/>
          <p:nvPr/>
        </p:nvSpPr>
        <p:spPr>
          <a:xfrm>
            <a:off x="251520" y="4077072"/>
            <a:ext cx="4321392" cy="1928733"/>
          </a:xfrm>
          <a:prstGeom prst="rect">
            <a:avLst/>
          </a:prstGeom>
        </p:spPr>
        <p:txBody>
          <a:bodyPr wrap="square">
            <a:spAutoFit/>
          </a:bodyPr>
          <a:lstStyle/>
          <a:p>
            <a:pPr>
              <a:lnSpc>
                <a:spcPct val="80000"/>
              </a:lnSpc>
            </a:pPr>
            <a:r>
              <a:rPr lang="es-MX" sz="2000" b="1" dirty="0">
                <a:latin typeface="Calibri" charset="0"/>
              </a:rPr>
              <a:t>Control: </a:t>
            </a:r>
            <a:r>
              <a:rPr lang="es-MX" sz="2000" dirty="0">
                <a:latin typeface="Calibri" charset="0"/>
              </a:rPr>
              <a:t>Se efectúa a través de informes comparativos que determinan posibles desviaciones</a:t>
            </a:r>
          </a:p>
          <a:p>
            <a:pPr>
              <a:lnSpc>
                <a:spcPct val="80000"/>
              </a:lnSpc>
            </a:pPr>
            <a:r>
              <a:rPr lang="es-MX" sz="2000" dirty="0">
                <a:latin typeface="Calibri" charset="0"/>
              </a:rPr>
              <a:t>Costos estándar</a:t>
            </a:r>
          </a:p>
          <a:p>
            <a:pPr>
              <a:lnSpc>
                <a:spcPct val="80000"/>
              </a:lnSpc>
            </a:pPr>
            <a:r>
              <a:rPr lang="es-MX" sz="2000" dirty="0">
                <a:latin typeface="Calibri" charset="0"/>
              </a:rPr>
              <a:t>Presupuestos</a:t>
            </a:r>
          </a:p>
          <a:p>
            <a:pPr>
              <a:lnSpc>
                <a:spcPct val="80000"/>
              </a:lnSpc>
            </a:pPr>
            <a:r>
              <a:rPr lang="es-MX" sz="2000" dirty="0">
                <a:latin typeface="Calibri" charset="0"/>
              </a:rPr>
              <a:t>Centros de responsabilidad financiera</a:t>
            </a:r>
          </a:p>
          <a:p>
            <a:pPr>
              <a:lnSpc>
                <a:spcPct val="80000"/>
              </a:lnSpc>
            </a:pPr>
            <a:endParaRPr lang="es-MX" sz="2800" dirty="0">
              <a:latin typeface="Calibri" charset="0"/>
            </a:endParaRPr>
          </a:p>
        </p:txBody>
      </p:sp>
    </p:spTree>
    <p:extLst>
      <p:ext uri="{BB962C8B-B14F-4D97-AF65-F5344CB8AC3E}">
        <p14:creationId xmlns:p14="http://schemas.microsoft.com/office/powerpoint/2010/main" val="2526276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1 CuadroTexto"/>
          <p:cNvSpPr txBox="1">
            <a:spLocks noChangeArrowheads="1"/>
          </p:cNvSpPr>
          <p:nvPr/>
        </p:nvSpPr>
        <p:spPr bwMode="auto">
          <a:xfrm>
            <a:off x="250825" y="908050"/>
            <a:ext cx="7850188" cy="5140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Pronóstico de ventas</a:t>
            </a:r>
          </a:p>
          <a:p>
            <a:pPr eaLnBrk="1" hangingPunct="1"/>
            <a:endParaRPr lang="es-ES_tradnl" dirty="0">
              <a:latin typeface="Arial" charset="0"/>
              <a:ea typeface="Times New Roman" charset="0"/>
            </a:endParaRPr>
          </a:p>
          <a:p>
            <a:pPr algn="just" eaLnBrk="1" hangingPunct="1"/>
            <a:r>
              <a:rPr lang="es-ES_tradnl" dirty="0">
                <a:latin typeface="Arial" charset="0"/>
                <a:ea typeface="Times New Roman" charset="0"/>
              </a:rPr>
              <a:t>Es un plan que establece los objetivos cuantificables a lograr como primer concepto de ingreso, est</a:t>
            </a:r>
            <a:r>
              <a:rPr lang="es-ES_tradnl" dirty="0">
                <a:ea typeface="Times New Roman" charset="0"/>
              </a:rPr>
              <a:t>á</a:t>
            </a:r>
            <a:r>
              <a:rPr lang="es-ES_tradnl" dirty="0">
                <a:latin typeface="Arial" charset="0"/>
                <a:ea typeface="Times New Roman" charset="0"/>
              </a:rPr>
              <a:t> expresado en unidades y en dinero, con base en alg</a:t>
            </a:r>
            <a:r>
              <a:rPr lang="es-ES_tradnl" dirty="0">
                <a:ea typeface="Times New Roman" charset="0"/>
              </a:rPr>
              <a:t>ú</a:t>
            </a:r>
            <a:r>
              <a:rPr lang="es-ES_tradnl" dirty="0">
                <a:latin typeface="Arial" charset="0"/>
                <a:ea typeface="Times New Roman" charset="0"/>
              </a:rPr>
              <a:t>n periodo futuro; generalmente se apoya en las tendencias recientes de las ventas mas los pron</a:t>
            </a:r>
            <a:r>
              <a:rPr lang="es-ES_tradnl" dirty="0">
                <a:ea typeface="Times New Roman" charset="0"/>
              </a:rPr>
              <a:t>ó</a:t>
            </a:r>
            <a:r>
              <a:rPr lang="es-ES_tradnl" dirty="0">
                <a:latin typeface="Arial" charset="0"/>
                <a:ea typeface="Times New Roman" charset="0"/>
              </a:rPr>
              <a:t>sticos de las perspectivas econ</a:t>
            </a:r>
            <a:r>
              <a:rPr lang="es-ES_tradnl" dirty="0">
                <a:ea typeface="Times New Roman" charset="0"/>
              </a:rPr>
              <a:t>ó</a:t>
            </a:r>
            <a:r>
              <a:rPr lang="es-ES_tradnl" dirty="0">
                <a:latin typeface="Arial" charset="0"/>
                <a:ea typeface="Times New Roman" charset="0"/>
              </a:rPr>
              <a:t>micas de la naci</a:t>
            </a:r>
            <a:r>
              <a:rPr lang="es-ES_tradnl" dirty="0">
                <a:ea typeface="Times New Roman" charset="0"/>
              </a:rPr>
              <a:t>ó</a:t>
            </a:r>
            <a:r>
              <a:rPr lang="es-ES_tradnl" dirty="0">
                <a:latin typeface="Arial" charset="0"/>
                <a:ea typeface="Times New Roman" charset="0"/>
              </a:rPr>
              <a:t>n, regi</a:t>
            </a:r>
            <a:r>
              <a:rPr lang="es-ES_tradnl" dirty="0">
                <a:ea typeface="Times New Roman" charset="0"/>
              </a:rPr>
              <a:t>ó</a:t>
            </a:r>
            <a:r>
              <a:rPr lang="es-ES_tradnl" dirty="0">
                <a:latin typeface="Arial" charset="0"/>
                <a:ea typeface="Times New Roman" charset="0"/>
              </a:rPr>
              <a:t>n, industria, etc. El pron</a:t>
            </a:r>
            <a:r>
              <a:rPr lang="es-ES_tradnl" dirty="0">
                <a:ea typeface="Times New Roman" charset="0"/>
              </a:rPr>
              <a:t>ó</a:t>
            </a:r>
            <a:r>
              <a:rPr lang="es-ES_tradnl" dirty="0">
                <a:latin typeface="Arial" charset="0"/>
                <a:ea typeface="Times New Roman" charset="0"/>
              </a:rPr>
              <a:t>stico de ventas o ingresos representa el primer paso en el procedimiento de elaboraci</a:t>
            </a:r>
            <a:r>
              <a:rPr lang="es-ES_tradnl" dirty="0">
                <a:ea typeface="Times New Roman" charset="0"/>
              </a:rPr>
              <a:t>ó</a:t>
            </a:r>
            <a:r>
              <a:rPr lang="es-ES_tradnl" dirty="0">
                <a:latin typeface="Arial" charset="0"/>
                <a:ea typeface="Times New Roman" charset="0"/>
              </a:rPr>
              <a:t>n de presupuestos.</a:t>
            </a:r>
            <a:endParaRPr lang="es-MX" dirty="0"/>
          </a:p>
          <a:p>
            <a:pPr eaLnBrk="1" hangingPunct="1"/>
            <a:endParaRPr lang="es-MX" dirty="0"/>
          </a:p>
          <a:p>
            <a:pPr eaLnBrk="1" hangingPunct="1"/>
            <a:endParaRPr lang="es-MX" dirty="0"/>
          </a:p>
        </p:txBody>
      </p:sp>
    </p:spTree>
    <p:extLst>
      <p:ext uri="{BB962C8B-B14F-4D97-AF65-F5344CB8AC3E}">
        <p14:creationId xmlns:p14="http://schemas.microsoft.com/office/powerpoint/2010/main" val="614202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139825" y="4022725"/>
          <a:ext cx="6791325" cy="2560635"/>
        </p:xfrm>
        <a:graphic>
          <a:graphicData uri="http://schemas.openxmlformats.org/drawingml/2006/table">
            <a:tbl>
              <a:tblPr/>
              <a:tblGrid>
                <a:gridCol w="1960563"/>
                <a:gridCol w="1957387"/>
                <a:gridCol w="2873375"/>
              </a:tblGrid>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a:ln>
                            <a:noFill/>
                          </a:ln>
                          <a:solidFill>
                            <a:srgbClr val="FFFFFF"/>
                          </a:solidFill>
                          <a:effectLst/>
                          <a:latin typeface="Century Gothic" charset="0"/>
                          <a:ea typeface="ＭＳ Ｐゴシック" charset="0"/>
                        </a:rPr>
                        <a:t>Año</a:t>
                      </a:r>
                      <a:endParaRPr kumimoji="0" lang="es-MX" sz="2800" b="1" i="0" u="none" strike="noStrike" cap="none" normalizeH="0" baseline="0">
                        <a:ln>
                          <a:noFill/>
                        </a:ln>
                        <a:solidFill>
                          <a:srgbClr val="FFFFFF"/>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a:ln>
                            <a:noFill/>
                          </a:ln>
                          <a:solidFill>
                            <a:srgbClr val="FFFFFF"/>
                          </a:solidFill>
                          <a:effectLst/>
                          <a:latin typeface="Century Gothic" charset="0"/>
                          <a:ea typeface="ＭＳ Ｐゴシック" charset="0"/>
                        </a:rPr>
                        <a:t>Ventas</a:t>
                      </a:r>
                      <a:endParaRPr kumimoji="0" lang="es-MX" sz="2800" b="1" i="0" u="none" strike="noStrike" cap="none" normalizeH="0" baseline="0">
                        <a:ln>
                          <a:noFill/>
                        </a:ln>
                        <a:solidFill>
                          <a:srgbClr val="FFFFFF"/>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a:ln>
                            <a:noFill/>
                          </a:ln>
                          <a:solidFill>
                            <a:srgbClr val="FFFFFF"/>
                          </a:solidFill>
                          <a:effectLst/>
                          <a:latin typeface="Century Gothic" charset="0"/>
                          <a:ea typeface="ＭＳ Ｐゴシック" charset="0"/>
                        </a:rPr>
                        <a:t>∆</a:t>
                      </a:r>
                      <a:endParaRPr kumimoji="0" lang="es-MX" sz="2800" b="1" i="0" u="none" strike="noStrike" cap="none" normalizeH="0" baseline="0">
                        <a:ln>
                          <a:noFill/>
                        </a:ln>
                        <a:solidFill>
                          <a:srgbClr val="FFFFFF"/>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05</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$1,029</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1" i="0" u="none" strike="noStrike" cap="none" normalizeH="0" baseline="0">
                        <a:ln>
                          <a:noFill/>
                        </a:ln>
                        <a:solidFill>
                          <a:srgbClr val="000000"/>
                        </a:solidFill>
                        <a:effectLst/>
                        <a:latin typeface="Times New Roman" charset="0"/>
                        <a:ea typeface="ＭＳ Ｐゴシック"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06</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1,267</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23%</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07</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1,236</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-2%</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08</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1,425</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15%</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09</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1,500</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 5%</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580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10 presupuesto</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1,654 pres.</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a:ln>
                            <a:noFill/>
                          </a:ln>
                          <a:solidFill>
                            <a:srgbClr val="000000"/>
                          </a:solidFill>
                          <a:effectLst/>
                          <a:latin typeface="Century Gothic" charset="0"/>
                          <a:ea typeface="ＭＳ Ｐゴシック" charset="0"/>
                        </a:rPr>
                        <a:t>10.25% pres.=41/4</a:t>
                      </a:r>
                      <a:endParaRPr kumimoji="0" lang="es-MX" sz="2800" b="1" i="0" u="none" strike="noStrike" cap="none" normalizeH="0" baseline="0">
                        <a:ln>
                          <a:noFill/>
                        </a:ln>
                        <a:solidFill>
                          <a:srgbClr val="000000"/>
                        </a:solidFill>
                        <a:effectLst/>
                        <a:latin typeface="Arial" charset="0"/>
                        <a:ea typeface="ＭＳ Ｐゴシック" charset="0"/>
                        <a:cs typeface="Times New Roman" charset="0"/>
                      </a:endParaRPr>
                    </a:p>
                  </a:txBody>
                  <a:tcPr marL="91426" marR="91426"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
        <p:nvSpPr>
          <p:cNvPr id="13347" name="4 CuadroTexto"/>
          <p:cNvSpPr txBox="1">
            <a:spLocks noChangeArrowheads="1"/>
          </p:cNvSpPr>
          <p:nvPr/>
        </p:nvSpPr>
        <p:spPr bwMode="auto">
          <a:xfrm>
            <a:off x="611188" y="115888"/>
            <a:ext cx="7848600" cy="3663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4000" dirty="0"/>
              <a:t>……</a:t>
            </a:r>
            <a:r>
              <a:rPr lang="es-MX" sz="2800" b="1" dirty="0">
                <a:solidFill>
                  <a:schemeClr val="accent5">
                    <a:lumMod val="50000"/>
                  </a:schemeClr>
                </a:solidFill>
                <a:latin typeface="Arial" panose="020B0604020202020204" pitchFamily="34" charset="0"/>
                <a:ea typeface="+mn-ea"/>
                <a:cs typeface="Arial" panose="020B0604020202020204" pitchFamily="34" charset="0"/>
              </a:rPr>
              <a:t>Pronóstico de ventas</a:t>
            </a:r>
          </a:p>
          <a:p>
            <a:pPr eaLnBrk="1" hangingPunct="1"/>
            <a:endParaRPr lang="es-MX" dirty="0">
              <a:cs typeface="Times New Roman" charset="0"/>
            </a:endParaRPr>
          </a:p>
          <a:p>
            <a:pPr eaLnBrk="1" hangingPunct="1"/>
            <a:r>
              <a:rPr lang="es-MX" sz="2800" b="1" dirty="0">
                <a:cs typeface="Times New Roman" charset="0"/>
              </a:rPr>
              <a:t>Método ventas totales</a:t>
            </a:r>
          </a:p>
          <a:p>
            <a:pPr eaLnBrk="1" hangingPunct="1"/>
            <a:r>
              <a:rPr lang="es-ES_tradnl" sz="2800" b="1" dirty="0">
                <a:cs typeface="Times New Roman" charset="0"/>
              </a:rPr>
              <a:t>Se determina el crecimiento del importe de ventas de un año con otro y se obtiene una media aritmética. 10.25% representa la tasa de crecimiento que se usará para proyectar las ventas del siguiente año</a:t>
            </a:r>
            <a:r>
              <a:rPr lang="es-ES_tradnl" sz="2800" b="1" dirty="0">
                <a:latin typeface="Century Gothic" charset="0"/>
                <a:ea typeface="Times New Roman" charset="0"/>
              </a:rPr>
              <a:t>.</a:t>
            </a:r>
            <a:endParaRPr lang="es-MX" sz="2800" b="1" dirty="0">
              <a:latin typeface="Century Gothic" charset="0"/>
            </a:endParaRPr>
          </a:p>
        </p:txBody>
      </p:sp>
    </p:spTree>
    <p:extLst>
      <p:ext uri="{BB962C8B-B14F-4D97-AF65-F5344CB8AC3E}">
        <p14:creationId xmlns:p14="http://schemas.microsoft.com/office/powerpoint/2010/main" val="3221192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8"/>
          <p:cNvSpPr>
            <a:spLocks noGrp="1"/>
          </p:cNvSpPr>
          <p:nvPr>
            <p:ph type="body" idx="1"/>
          </p:nvPr>
        </p:nvSpPr>
        <p:spPr>
          <a:xfrm>
            <a:off x="684213" y="1916113"/>
            <a:ext cx="7991475" cy="4572000"/>
          </a:xfrm>
        </p:spPr>
        <p:txBody>
          <a:bodyPr rtlCol="0">
            <a:normAutofit/>
          </a:bodyPr>
          <a:lstStyle/>
          <a:p>
            <a:pPr marL="304800" indent="-304800" fontAlgn="auto">
              <a:lnSpc>
                <a:spcPct val="80000"/>
              </a:lnSpc>
              <a:spcAft>
                <a:spcPts val="0"/>
              </a:spcAft>
              <a:buFont typeface="Wingdings 2" charset="0"/>
              <a:buNone/>
              <a:defRPr/>
            </a:pPr>
            <a:r>
              <a:rPr lang="es-ES" sz="2800" dirty="0" smtClean="0">
                <a:latin typeface="Arial" charset="0"/>
                <a:ea typeface="+mn-ea"/>
                <a:cs typeface="+mn-cs"/>
              </a:rPr>
              <a:t>Método totales</a:t>
            </a:r>
            <a:endParaRPr lang="es-ES" sz="2800" dirty="0">
              <a:latin typeface="Arial" charset="0"/>
              <a:ea typeface="+mn-ea"/>
              <a:cs typeface="+mn-cs"/>
            </a:endParaRPr>
          </a:p>
          <a:p>
            <a:pPr marL="304800" indent="-304800" fontAlgn="auto">
              <a:lnSpc>
                <a:spcPct val="80000"/>
              </a:lnSpc>
              <a:spcAft>
                <a:spcPts val="0"/>
              </a:spcAft>
              <a:buFont typeface="Wingdings 2" charset="0"/>
              <a:buNone/>
              <a:defRPr/>
            </a:pPr>
            <a:r>
              <a:rPr lang="es-ES" sz="2000" dirty="0">
                <a:latin typeface="Arial" charset="0"/>
                <a:ea typeface="+mn-ea"/>
                <a:cs typeface="+mn-cs"/>
              </a:rPr>
              <a:t>	</a:t>
            </a:r>
            <a:endParaRPr lang="es-ES_tradnl" sz="2000" dirty="0">
              <a:latin typeface="Perpetua" charset="0"/>
              <a:ea typeface="+mn-ea"/>
              <a:cs typeface="+mn-cs"/>
            </a:endParaRPr>
          </a:p>
        </p:txBody>
      </p:sp>
      <p:sp>
        <p:nvSpPr>
          <p:cNvPr id="57346" name="Rectangle 2"/>
          <p:cNvSpPr>
            <a:spLocks noGrp="1"/>
          </p:cNvSpPr>
          <p:nvPr>
            <p:ph type="title" idx="4294967295"/>
          </p:nvPr>
        </p:nvSpPr>
        <p:spPr>
          <a:xfrm>
            <a:off x="2868613" y="274638"/>
            <a:ext cx="6275387" cy="1143000"/>
          </a:xfrm>
        </p:spPr>
        <p:txBody>
          <a:bodyPr>
            <a:normAutofit/>
          </a:bodyPr>
          <a:lstStyle/>
          <a:p>
            <a:pPr defTabSz="914400" fontAlgn="auto">
              <a:spcAft>
                <a:spcPts val="0"/>
              </a:spcAft>
              <a:defRPr/>
            </a:pPr>
            <a:r>
              <a:rPr lang="es-ES" sz="2800" b="1" dirty="0">
                <a:solidFill>
                  <a:schemeClr val="accent5">
                    <a:lumMod val="50000"/>
                  </a:schemeClr>
                </a:solidFill>
                <a:latin typeface="Arial" panose="020B0604020202020204" pitchFamily="34" charset="0"/>
                <a:ea typeface="+mn-ea"/>
                <a:cs typeface="Arial" panose="020B0604020202020204" pitchFamily="34" charset="0"/>
              </a:rPr>
              <a:t>Pronóstico de ventas</a:t>
            </a:r>
            <a:endParaRPr lang="es-ES_tradnl" sz="28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3077" name="Picture 5" descr="C:\Users\Coral\AppData\Local\Microsoft\Windows\Temporary Internet Files\Content.IE5\839DN3H1\MC9002387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188913"/>
            <a:ext cx="1801812" cy="154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5" name="4 Tabla"/>
          <p:cNvGraphicFramePr>
            <a:graphicFrameLocks noGrp="1"/>
          </p:cNvGraphicFramePr>
          <p:nvPr>
            <p:extLst>
              <p:ext uri="{D42A27DB-BD31-4B8C-83A1-F6EECF244321}">
                <p14:modId xmlns:p14="http://schemas.microsoft.com/office/powerpoint/2010/main" val="3613409926"/>
              </p:ext>
            </p:extLst>
          </p:nvPr>
        </p:nvGraphicFramePr>
        <p:xfrm>
          <a:off x="3635896" y="2996952"/>
          <a:ext cx="3168650" cy="2686054"/>
        </p:xfrm>
        <a:graphic>
          <a:graphicData uri="http://schemas.openxmlformats.org/drawingml/2006/table">
            <a:tbl>
              <a:tblPr/>
              <a:tblGrid>
                <a:gridCol w="736600"/>
                <a:gridCol w="1135062"/>
                <a:gridCol w="1296988"/>
              </a:tblGrid>
              <a:tr h="37147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Century Gothic" charset="0"/>
                          <a:ea typeface="ＭＳ Ｐゴシック" charset="0"/>
                        </a:rPr>
                        <a:t>Año</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a:ln>
                            <a:noFill/>
                          </a:ln>
                          <a:solidFill>
                            <a:srgbClr val="FFFFFF"/>
                          </a:solidFill>
                          <a:effectLst/>
                          <a:latin typeface="Century Gothic" charset="0"/>
                          <a:ea typeface="ＭＳ Ｐゴシック" charset="0"/>
                        </a:rPr>
                        <a:t>Ventas</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a:ln>
                            <a:noFill/>
                          </a:ln>
                          <a:solidFill>
                            <a:srgbClr val="FFFFFF"/>
                          </a:solidFill>
                          <a:effectLst/>
                          <a:latin typeface="Times New Roman" charset="0"/>
                          <a:ea typeface="ＭＳ Ｐゴシック" charset="0"/>
                          <a:cs typeface="Times New Roman" charset="0"/>
                        </a:rPr>
                        <a:t>∆</a:t>
                      </a:r>
                      <a:endParaRPr kumimoji="0" lang="es-MX" sz="1800" b="1" i="0" u="none" strike="noStrike" cap="none" normalizeH="0" baseline="0">
                        <a:ln>
                          <a:noFill/>
                        </a:ln>
                        <a:solidFill>
                          <a:srgbClr val="FFFFFF"/>
                        </a:solidFill>
                        <a:effectLst/>
                        <a:latin typeface="Century Gothic" charset="0"/>
                        <a:ea typeface="ＭＳ Ｐゴシック" charset="0"/>
                      </a:endParaRP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2005</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$1,029</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71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2006</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1,267</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23%</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71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2007</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1,236</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-2%</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71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2008</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1,425</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15%</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71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2009</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1,500</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 5%</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4572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2010</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1,654 (Plan.)</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dirty="0">
                          <a:ln>
                            <a:noFill/>
                          </a:ln>
                          <a:solidFill>
                            <a:srgbClr val="000000"/>
                          </a:solidFill>
                          <a:effectLst/>
                          <a:latin typeface="Century Gothic" charset="0"/>
                          <a:ea typeface="ＭＳ Ｐゴシック" charset="0"/>
                        </a:rPr>
                        <a:t>10.25% (Plan.(41/4)</a:t>
                      </a:r>
                    </a:p>
                  </a:txBody>
                  <a:tcPr marL="91449" marR="91449"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Tree>
    <p:extLst>
      <p:ext uri="{BB962C8B-B14F-4D97-AF65-F5344CB8AC3E}">
        <p14:creationId xmlns:p14="http://schemas.microsoft.com/office/powerpoint/2010/main" val="3186928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blinds(horizontal)">
                                      <p:cBhvr>
                                        <p:cTn id="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8"/>
          <p:cNvSpPr>
            <a:spLocks noGrp="1"/>
          </p:cNvSpPr>
          <p:nvPr>
            <p:ph type="body" idx="1"/>
          </p:nvPr>
        </p:nvSpPr>
        <p:spPr>
          <a:xfrm>
            <a:off x="684213" y="1916113"/>
            <a:ext cx="7991475" cy="4572000"/>
          </a:xfrm>
        </p:spPr>
        <p:txBody>
          <a:bodyPr rtlCol="0">
            <a:normAutofit/>
          </a:bodyPr>
          <a:lstStyle/>
          <a:p>
            <a:pPr marL="304800" indent="-304800" fontAlgn="auto">
              <a:lnSpc>
                <a:spcPct val="80000"/>
              </a:lnSpc>
              <a:spcAft>
                <a:spcPts val="0"/>
              </a:spcAft>
              <a:buFont typeface="Wingdings 2" charset="0"/>
              <a:buNone/>
              <a:defRPr/>
            </a:pPr>
            <a:r>
              <a:rPr lang="es-ES" sz="2000" dirty="0">
                <a:latin typeface="Arial" charset="0"/>
                <a:ea typeface="+mn-ea"/>
                <a:cs typeface="+mn-cs"/>
              </a:rPr>
              <a:t>	</a:t>
            </a:r>
            <a:endParaRPr lang="es-ES_tradnl" sz="2000" dirty="0">
              <a:latin typeface="Perpetua" charset="0"/>
              <a:ea typeface="+mn-ea"/>
              <a:cs typeface="+mn-cs"/>
            </a:endParaRPr>
          </a:p>
        </p:txBody>
      </p:sp>
      <p:sp>
        <p:nvSpPr>
          <p:cNvPr id="57346" name="Rectangle 2"/>
          <p:cNvSpPr>
            <a:spLocks noGrp="1"/>
          </p:cNvSpPr>
          <p:nvPr>
            <p:ph type="title" idx="4294967295"/>
          </p:nvPr>
        </p:nvSpPr>
        <p:spPr>
          <a:xfrm>
            <a:off x="2868613" y="274638"/>
            <a:ext cx="6275387" cy="1143000"/>
          </a:xfrm>
        </p:spPr>
        <p:txBody>
          <a:bodyPr>
            <a:normAutofit/>
          </a:bodyPr>
          <a:lstStyle/>
          <a:p>
            <a:pPr defTabSz="914400">
              <a:defRPr/>
            </a:pPr>
            <a:r>
              <a:rPr lang="es-ES" sz="2800" b="1" dirty="0">
                <a:solidFill>
                  <a:schemeClr val="accent5">
                    <a:lumMod val="50000"/>
                  </a:schemeClr>
                </a:solidFill>
                <a:latin typeface="Arial" panose="020B0604020202020204" pitchFamily="34" charset="0"/>
                <a:ea typeface="+mn-ea"/>
                <a:cs typeface="Arial" panose="020B0604020202020204" pitchFamily="34" charset="0"/>
              </a:rPr>
              <a:t>Pronóstico de ventas</a:t>
            </a:r>
            <a:endParaRPr lang="es-ES_tradnl" sz="2800" b="1"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3077" name="Picture 5" descr="C:\Users\Coral\AppData\Local\Microsoft\Windows\Temporary Internet Files\Content.IE5\839DN3H1\MC90023870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188913"/>
            <a:ext cx="1801812" cy="154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66" name="5 CuadroTexto"/>
          <p:cNvSpPr txBox="1">
            <a:spLocks noChangeArrowheads="1"/>
          </p:cNvSpPr>
          <p:nvPr/>
        </p:nvSpPr>
        <p:spPr bwMode="auto">
          <a:xfrm>
            <a:off x="539552" y="3501008"/>
            <a:ext cx="3527921"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000" b="1" dirty="0" smtClean="0"/>
              <a:t>Método Unidades </a:t>
            </a:r>
            <a:r>
              <a:rPr lang="es-MX" sz="2000" b="1" dirty="0"/>
              <a:t>y precio</a:t>
            </a:r>
          </a:p>
          <a:p>
            <a:pPr eaLnBrk="1" hangingPunct="1"/>
            <a:r>
              <a:rPr lang="es-MX" sz="2000" b="1" dirty="0"/>
              <a:t>Ejemplo</a:t>
            </a:r>
          </a:p>
        </p:txBody>
      </p:sp>
      <p:graphicFrame>
        <p:nvGraphicFramePr>
          <p:cNvPr id="7" name="6 Tabla"/>
          <p:cNvGraphicFramePr>
            <a:graphicFrameLocks noGrp="1"/>
          </p:cNvGraphicFramePr>
          <p:nvPr/>
        </p:nvGraphicFramePr>
        <p:xfrm>
          <a:off x="4643438" y="2708275"/>
          <a:ext cx="4032250" cy="3046416"/>
        </p:xfrm>
        <a:graphic>
          <a:graphicData uri="http://schemas.openxmlformats.org/drawingml/2006/table">
            <a:tbl>
              <a:tblPr/>
              <a:tblGrid>
                <a:gridCol w="882650"/>
                <a:gridCol w="1235075"/>
                <a:gridCol w="1168400"/>
                <a:gridCol w="746125"/>
              </a:tblGrid>
              <a:tr h="7318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Century Gothic" charset="0"/>
                          <a:ea typeface="ＭＳ Ｐゴシック" charset="0"/>
                        </a:rPr>
                        <a:t>Año</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Century Gothic" charset="0"/>
                          <a:ea typeface="ＭＳ Ｐゴシック" charset="0"/>
                        </a:rPr>
                        <a:t>Unidades</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Times New Roman" charset="0"/>
                          <a:ea typeface="ＭＳ Ｐゴシック" charset="0"/>
                          <a:cs typeface="Times New Roman" charset="0"/>
                        </a:rPr>
                        <a:t>∆ Unidades</a:t>
                      </a:r>
                      <a:endParaRPr kumimoji="0" lang="es-MX" sz="1400" b="1" i="0" u="none" strike="noStrike" cap="none" normalizeH="0" baseline="0">
                        <a:ln>
                          <a:noFill/>
                        </a:ln>
                        <a:solidFill>
                          <a:srgbClr val="FFFFFF"/>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Times New Roman" charset="0"/>
                          <a:ea typeface="ＭＳ Ｐゴシック" charset="0"/>
                          <a:cs typeface="Times New Roman" charset="0"/>
                        </a:rPr>
                        <a:t>∆  Precio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FFFFFF"/>
                          </a:solidFill>
                          <a:effectLst/>
                          <a:latin typeface="Times New Roman" charset="0"/>
                          <a:ea typeface="ＭＳ Ｐゴシック" charset="0"/>
                          <a:cs typeface="Times New Roman" charset="0"/>
                        </a:rPr>
                        <a:t>INPC</a:t>
                      </a:r>
                      <a:endParaRPr kumimoji="0" lang="es-MX" sz="1400" b="1" i="0" u="none" strike="noStrike" cap="none" normalizeH="0" baseline="0">
                        <a:ln>
                          <a:noFill/>
                        </a:ln>
                        <a:solidFill>
                          <a:srgbClr val="FFFFFF"/>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2005</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1,029</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71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2006</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1,267</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23%</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71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2007</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1,236</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-2%</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71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2008</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1,425</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15%</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200" b="1" i="0" u="none" strike="noStrike" cap="none" normalizeH="0" baseline="0">
                        <a:ln>
                          <a:noFill/>
                        </a:ln>
                        <a:solidFill>
                          <a:srgbClr val="000000"/>
                        </a:solidFill>
                        <a:effectLst/>
                        <a:latin typeface="Century Gothic" charset="0"/>
                        <a:ea typeface="ＭＳ Ｐゴシック" charset="0"/>
                      </a:endParaRP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714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2009</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1,500</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 5%</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$1.00</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457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1" i="0" u="none" strike="noStrike" cap="none" normalizeH="0" baseline="0">
                          <a:ln>
                            <a:noFill/>
                          </a:ln>
                          <a:solidFill>
                            <a:srgbClr val="000000"/>
                          </a:solidFill>
                          <a:effectLst/>
                          <a:latin typeface="Century Gothic" charset="0"/>
                          <a:ea typeface="ＭＳ Ｐゴシック" charset="0"/>
                        </a:rPr>
                        <a:t>2010</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1,654 (Plan.)</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10.25% (Plan.)</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a:ln>
                            <a:noFill/>
                          </a:ln>
                          <a:solidFill>
                            <a:srgbClr val="000000"/>
                          </a:solidFill>
                          <a:effectLst/>
                          <a:latin typeface="Century Gothic" charset="0"/>
                          <a:ea typeface="ＭＳ Ｐゴシック" charset="0"/>
                        </a:rPr>
                        <a:t>10% $1.10</a:t>
                      </a:r>
                    </a:p>
                  </a:txBody>
                  <a:tcPr marL="91435" marR="91435"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graphicFrame>
        <p:nvGraphicFramePr>
          <p:cNvPr id="8" name="7 Tabla"/>
          <p:cNvGraphicFramePr>
            <a:graphicFrameLocks noGrp="1"/>
          </p:cNvGraphicFramePr>
          <p:nvPr/>
        </p:nvGraphicFramePr>
        <p:xfrm>
          <a:off x="4643438" y="5949950"/>
          <a:ext cx="4176711" cy="371475"/>
        </p:xfrm>
        <a:graphic>
          <a:graphicData uri="http://schemas.openxmlformats.org/drawingml/2006/table">
            <a:tbl>
              <a:tblPr firstRow="1" bandRow="1">
                <a:tableStyleId>{5C22544A-7EE6-4342-B048-85BDC9FD1C3A}</a:tableStyleId>
              </a:tblPr>
              <a:tblGrid>
                <a:gridCol w="914095"/>
                <a:gridCol w="1279733"/>
                <a:gridCol w="686663"/>
                <a:gridCol w="1296220"/>
              </a:tblGrid>
              <a:tr h="371475">
                <a:tc>
                  <a:txBody>
                    <a:bodyPr/>
                    <a:lstStyle/>
                    <a:p>
                      <a:r>
                        <a:rPr lang="es-MX" sz="1100" b="1" dirty="0" smtClean="0"/>
                        <a:t>2010</a:t>
                      </a:r>
                      <a:endParaRPr lang="es-MX" sz="1100" b="1" dirty="0"/>
                    </a:p>
                  </a:txBody>
                  <a:tcPr marL="91445" marR="91445" marT="45798" marB="45798"/>
                </a:tc>
                <a:tc>
                  <a:txBody>
                    <a:bodyPr/>
                    <a:lstStyle/>
                    <a:p>
                      <a:r>
                        <a:rPr lang="es-MX" sz="1200" b="1" dirty="0" smtClean="0"/>
                        <a:t>1,654 unidades</a:t>
                      </a:r>
                      <a:endParaRPr lang="es-MX" sz="1200" b="1" dirty="0"/>
                    </a:p>
                  </a:txBody>
                  <a:tcPr marL="91445" marR="91445" marT="45798" marB="45798"/>
                </a:tc>
                <a:tc>
                  <a:txBody>
                    <a:bodyPr/>
                    <a:lstStyle/>
                    <a:p>
                      <a:r>
                        <a:rPr lang="es-MX" sz="1200" b="1" dirty="0" smtClean="0"/>
                        <a:t>$1.10</a:t>
                      </a:r>
                      <a:endParaRPr lang="es-MX" sz="1200" b="1" dirty="0"/>
                    </a:p>
                  </a:txBody>
                  <a:tcPr marL="91445" marR="91445" marT="45798" marB="45798"/>
                </a:tc>
                <a:tc>
                  <a:txBody>
                    <a:bodyPr/>
                    <a:lstStyle/>
                    <a:p>
                      <a:r>
                        <a:rPr lang="es-MX" sz="1200" b="1" dirty="0" smtClean="0"/>
                        <a:t>$1,819.40</a:t>
                      </a:r>
                      <a:endParaRPr lang="es-MX" sz="1200" b="1" dirty="0"/>
                    </a:p>
                  </a:txBody>
                  <a:tcPr marL="91445" marR="91445" marT="45798" marB="45798"/>
                </a:tc>
              </a:tr>
            </a:tbl>
          </a:graphicData>
        </a:graphic>
      </p:graphicFrame>
    </p:spTree>
    <p:extLst>
      <p:ext uri="{BB962C8B-B14F-4D97-AF65-F5344CB8AC3E}">
        <p14:creationId xmlns:p14="http://schemas.microsoft.com/office/powerpoint/2010/main" val="1671491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blinds(horizontal)">
                                      <p:cBhvr>
                                        <p:cTn id="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Rectángulo"/>
          <p:cNvSpPr>
            <a:spLocks noChangeArrowheads="1"/>
          </p:cNvSpPr>
          <p:nvPr/>
        </p:nvSpPr>
        <p:spPr bwMode="auto">
          <a:xfrm>
            <a:off x="334963" y="333375"/>
            <a:ext cx="8424862" cy="4832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s-ES_tradnl" sz="2800" b="1" dirty="0">
                <a:solidFill>
                  <a:schemeClr val="accent5">
                    <a:lumMod val="50000"/>
                  </a:schemeClr>
                </a:solidFill>
                <a:latin typeface="Arial" panose="020B0604020202020204" pitchFamily="34" charset="0"/>
                <a:cs typeface="Arial" panose="020B0604020202020204" pitchFamily="34" charset="0"/>
              </a:rPr>
              <a:t>Método económico </a:t>
            </a:r>
            <a:r>
              <a:rPr lang="es-ES_tradnl" sz="1600" dirty="0">
                <a:solidFill>
                  <a:srgbClr val="000000"/>
                </a:solidFill>
                <a:latin typeface="Arial" charset="0"/>
                <a:ea typeface="Times New Roman" charset="0"/>
              </a:rPr>
              <a:t>(W. </a:t>
            </a:r>
            <a:r>
              <a:rPr lang="es-ES_tradnl" sz="1600" dirty="0" err="1">
                <a:solidFill>
                  <a:srgbClr val="000000"/>
                </a:solidFill>
                <a:latin typeface="Arial" charset="0"/>
                <a:ea typeface="Times New Roman" charset="0"/>
              </a:rPr>
              <a:t>Rautenstrauch</a:t>
            </a:r>
            <a:r>
              <a:rPr lang="es-ES_tradnl" sz="1600" dirty="0">
                <a:solidFill>
                  <a:srgbClr val="000000"/>
                </a:solidFill>
                <a:latin typeface="Arial" charset="0"/>
                <a:ea typeface="Times New Roman" charset="0"/>
              </a:rPr>
              <a:t> y R. </a:t>
            </a:r>
            <a:r>
              <a:rPr lang="es-ES_tradnl" sz="1600" dirty="0" err="1">
                <a:solidFill>
                  <a:srgbClr val="000000"/>
                </a:solidFill>
                <a:latin typeface="Arial" charset="0"/>
                <a:ea typeface="Times New Roman" charset="0"/>
              </a:rPr>
              <a:t>Villers</a:t>
            </a:r>
            <a:r>
              <a:rPr lang="es-ES_tradnl" sz="1600" dirty="0">
                <a:solidFill>
                  <a:srgbClr val="000000"/>
                </a:solidFill>
                <a:latin typeface="Arial" charset="0"/>
                <a:ea typeface="Times New Roman" charset="0"/>
              </a:rPr>
              <a:t>)</a:t>
            </a:r>
            <a:endParaRPr lang="es-MX" sz="1000" dirty="0">
              <a:solidFill>
                <a:srgbClr val="000000"/>
              </a:solidFill>
              <a:ea typeface="Times New Roman" charset="0"/>
            </a:endParaRPr>
          </a:p>
          <a:p>
            <a:pPr eaLnBrk="0" hangingPunct="0"/>
            <a:r>
              <a:rPr lang="es-ES_tradnl" sz="2000" b="1" dirty="0">
                <a:solidFill>
                  <a:srgbClr val="000000"/>
                </a:solidFill>
                <a:latin typeface="Arial" charset="0"/>
                <a:ea typeface="Times New Roman" charset="0"/>
              </a:rPr>
              <a:t>Consiste en incorporar a las ventas del a</a:t>
            </a:r>
            <a:r>
              <a:rPr lang="es-ES_tradnl" sz="2000" b="1" dirty="0">
                <a:solidFill>
                  <a:srgbClr val="000000"/>
                </a:solidFill>
                <a:ea typeface="Times New Roman" charset="0"/>
              </a:rPr>
              <a:t>ñ</a:t>
            </a:r>
            <a:r>
              <a:rPr lang="es-ES_tradnl" sz="2000" b="1" dirty="0">
                <a:solidFill>
                  <a:srgbClr val="000000"/>
                </a:solidFill>
                <a:latin typeface="Arial" charset="0"/>
                <a:ea typeface="Times New Roman" charset="0"/>
              </a:rPr>
              <a:t>o anterior o corriente:</a:t>
            </a:r>
          </a:p>
          <a:p>
            <a:pPr eaLnBrk="0" hangingPunct="0"/>
            <a:endParaRPr lang="es-MX" sz="2000" b="1" dirty="0">
              <a:solidFill>
                <a:srgbClr val="000000"/>
              </a:solidFill>
            </a:endParaRPr>
          </a:p>
          <a:p>
            <a:pPr eaLnBrk="0" hangingPunct="0"/>
            <a:r>
              <a:rPr lang="es-ES_tradnl" sz="2000" b="1" dirty="0" smtClean="0">
                <a:solidFill>
                  <a:srgbClr val="000000"/>
                </a:solidFill>
                <a:latin typeface="Arial" charset="0"/>
                <a:cs typeface="Times New Roman" charset="0"/>
              </a:rPr>
              <a:t>A) Factores </a:t>
            </a:r>
            <a:r>
              <a:rPr lang="es-ES_tradnl" sz="2000" b="1" dirty="0">
                <a:solidFill>
                  <a:srgbClr val="000000"/>
                </a:solidFill>
                <a:latin typeface="Arial" charset="0"/>
                <a:cs typeface="Times New Roman" charset="0"/>
              </a:rPr>
              <a:t>espec</a:t>
            </a:r>
            <a:r>
              <a:rPr lang="es-ES_tradnl" sz="2000" b="1" dirty="0">
                <a:solidFill>
                  <a:srgbClr val="000000"/>
                </a:solidFill>
                <a:cs typeface="Times New Roman" charset="0"/>
              </a:rPr>
              <a:t>í</a:t>
            </a:r>
            <a:r>
              <a:rPr lang="es-ES_tradnl" sz="2000" b="1" dirty="0">
                <a:solidFill>
                  <a:srgbClr val="000000"/>
                </a:solidFill>
                <a:latin typeface="Arial" charset="0"/>
                <a:cs typeface="Times New Roman" charset="0"/>
              </a:rPr>
              <a:t>ficos de ventas (Fe) que est</a:t>
            </a:r>
            <a:r>
              <a:rPr lang="es-ES_tradnl" sz="2000" b="1" dirty="0">
                <a:solidFill>
                  <a:srgbClr val="000000"/>
                </a:solidFill>
                <a:cs typeface="Times New Roman" charset="0"/>
              </a:rPr>
              <a:t>á</a:t>
            </a:r>
            <a:r>
              <a:rPr lang="es-ES_tradnl" sz="2000" b="1" dirty="0">
                <a:solidFill>
                  <a:srgbClr val="000000"/>
                </a:solidFill>
                <a:latin typeface="Arial" charset="0"/>
                <a:cs typeface="Times New Roman" charset="0"/>
              </a:rPr>
              <a:t>n representados por </a:t>
            </a:r>
            <a:r>
              <a:rPr lang="es-MX" sz="2000" b="1" dirty="0">
                <a:solidFill>
                  <a:srgbClr val="000000"/>
                </a:solidFill>
                <a:latin typeface="Arial" charset="0"/>
                <a:cs typeface="Times New Roman" charset="0"/>
              </a:rPr>
              <a:t>variaciones esperadas sobre las ventas reales del periodo anterior, tales como:</a:t>
            </a:r>
            <a:endParaRPr lang="es-MX" sz="2000" b="1" dirty="0">
              <a:solidFill>
                <a:srgbClr val="000000"/>
              </a:solidFill>
            </a:endParaRPr>
          </a:p>
          <a:p>
            <a:pPr lvl="1" indent="-457200" eaLnBrk="0" hangingPunct="0">
              <a:buFont typeface="Arial" charset="0"/>
              <a:buChar char="•"/>
            </a:pPr>
            <a:r>
              <a:rPr lang="es-MX" sz="2000" b="1" dirty="0">
                <a:solidFill>
                  <a:srgbClr val="000000"/>
                </a:solidFill>
                <a:latin typeface="Arial" charset="0"/>
                <a:cs typeface="Times New Roman" charset="0"/>
              </a:rPr>
              <a:t> factores de ajuste (a) que se consideran resultados puntuales, extraordinarios,  contingentes, no recurrentes (incendios, huelgas, pedidos especiales, etc.);</a:t>
            </a:r>
            <a:endParaRPr lang="es-ES_tradnl" sz="2000" b="1" dirty="0">
              <a:solidFill>
                <a:srgbClr val="000000"/>
              </a:solidFill>
              <a:latin typeface="Arial" charset="0"/>
              <a:cs typeface="Times New Roman" charset="0"/>
            </a:endParaRPr>
          </a:p>
          <a:p>
            <a:pPr lvl="1" indent="-457200" eaLnBrk="0" hangingPunct="0">
              <a:buFont typeface="Arial" charset="0"/>
              <a:buChar char="•"/>
            </a:pPr>
            <a:r>
              <a:rPr lang="es-MX" sz="2000" b="1" dirty="0">
                <a:solidFill>
                  <a:srgbClr val="000000"/>
                </a:solidFill>
                <a:latin typeface="Arial" charset="0"/>
                <a:cs typeface="Times New Roman" charset="0"/>
              </a:rPr>
              <a:t>factores de cambio (b) que se consideran aquellos efectos esperados sobre las ventas a causa de cambios (dise</a:t>
            </a:r>
            <a:r>
              <a:rPr lang="es-MX" sz="2000" b="1" dirty="0">
                <a:solidFill>
                  <a:srgbClr val="000000"/>
                </a:solidFill>
                <a:cs typeface="Times New Roman" charset="0"/>
              </a:rPr>
              <a:t>ñ</a:t>
            </a:r>
            <a:r>
              <a:rPr lang="es-MX" sz="2000" b="1" dirty="0">
                <a:solidFill>
                  <a:srgbClr val="000000"/>
                </a:solidFill>
                <a:latin typeface="Arial" charset="0"/>
                <a:cs typeface="Times New Roman" charset="0"/>
              </a:rPr>
              <a:t>o del producto, proceso de producci</a:t>
            </a:r>
            <a:r>
              <a:rPr lang="es-MX" sz="2000" b="1" dirty="0">
                <a:solidFill>
                  <a:srgbClr val="000000"/>
                </a:solidFill>
                <a:cs typeface="Times New Roman" charset="0"/>
              </a:rPr>
              <a:t>ó</a:t>
            </a:r>
            <a:r>
              <a:rPr lang="es-MX" sz="2000" b="1" dirty="0">
                <a:solidFill>
                  <a:srgbClr val="000000"/>
                </a:solidFill>
                <a:latin typeface="Arial" charset="0"/>
                <a:cs typeface="Times New Roman" charset="0"/>
              </a:rPr>
              <a:t>n, estrategias de mercado, etc.);</a:t>
            </a:r>
            <a:endParaRPr lang="es-ES_tradnl" sz="2000" b="1" dirty="0">
              <a:solidFill>
                <a:srgbClr val="000000"/>
              </a:solidFill>
              <a:latin typeface="Arial" charset="0"/>
              <a:cs typeface="Times New Roman" charset="0"/>
            </a:endParaRPr>
          </a:p>
          <a:p>
            <a:pPr lvl="1" indent="-457200" eaLnBrk="0" hangingPunct="0">
              <a:buFont typeface="Arial" charset="0"/>
              <a:buChar char="•"/>
            </a:pPr>
            <a:r>
              <a:rPr lang="es-MX" sz="2000" b="1" dirty="0">
                <a:solidFill>
                  <a:srgbClr val="000000"/>
                </a:solidFill>
                <a:latin typeface="Arial" charset="0"/>
                <a:cs typeface="Times New Roman" charset="0"/>
              </a:rPr>
              <a:t>factores de crecimiento (c) que se consideran aquellos efectos esperados sobre las ventas a causa de la imagen de la empresa, potencial del sector</a:t>
            </a:r>
            <a:r>
              <a:rPr lang="es-MX" sz="2000" b="1" dirty="0" smtClean="0">
                <a:solidFill>
                  <a:srgbClr val="000000"/>
                </a:solidFill>
                <a:latin typeface="Arial" charset="0"/>
                <a:cs typeface="Times New Roman" charset="0"/>
              </a:rPr>
              <a:t>.</a:t>
            </a:r>
            <a:endParaRPr lang="es-MX" sz="2000" b="1" dirty="0">
              <a:solidFill>
                <a:srgbClr val="000000"/>
              </a:solidFill>
            </a:endParaRPr>
          </a:p>
        </p:txBody>
      </p:sp>
    </p:spTree>
    <p:extLst>
      <p:ext uri="{BB962C8B-B14F-4D97-AF65-F5344CB8AC3E}">
        <p14:creationId xmlns:p14="http://schemas.microsoft.com/office/powerpoint/2010/main" val="1956623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2274838"/>
            <a:ext cx="7488832" cy="3693319"/>
          </a:xfrm>
          <a:prstGeom prst="rect">
            <a:avLst/>
          </a:prstGeom>
        </p:spPr>
        <p:txBody>
          <a:bodyPr wrap="square">
            <a:spAutoFit/>
          </a:bodyPr>
          <a:lstStyle/>
          <a:p>
            <a:pPr eaLnBrk="0" hangingPunct="0"/>
            <a:r>
              <a:rPr lang="es-MX" b="1" dirty="0">
                <a:solidFill>
                  <a:srgbClr val="000000"/>
                </a:solidFill>
                <a:latin typeface="Arial" charset="0"/>
                <a:cs typeface="Times New Roman" charset="0"/>
              </a:rPr>
              <a:t>B) Factores econ</a:t>
            </a:r>
            <a:r>
              <a:rPr lang="es-MX" b="1" dirty="0">
                <a:solidFill>
                  <a:srgbClr val="000000"/>
                </a:solidFill>
                <a:cs typeface="Times New Roman" charset="0"/>
              </a:rPr>
              <a:t>ó</a:t>
            </a:r>
            <a:r>
              <a:rPr lang="es-MX" b="1" dirty="0">
                <a:solidFill>
                  <a:srgbClr val="000000"/>
                </a:solidFill>
                <a:latin typeface="Arial" charset="0"/>
                <a:cs typeface="Times New Roman" charset="0"/>
              </a:rPr>
              <a:t>micos generales (E</a:t>
            </a:r>
            <a:r>
              <a:rPr lang="es-MX" b="1" dirty="0" smtClean="0">
                <a:solidFill>
                  <a:srgbClr val="000000"/>
                </a:solidFill>
                <a:latin typeface="Arial" charset="0"/>
                <a:cs typeface="Times New Roman" charset="0"/>
              </a:rPr>
              <a:t>): </a:t>
            </a:r>
          </a:p>
          <a:p>
            <a:pPr marL="800100" lvl="1" indent="-342900" eaLnBrk="0" hangingPunct="0">
              <a:buFont typeface="+mj-lt"/>
              <a:buAutoNum type="arabicPeriod"/>
            </a:pPr>
            <a:r>
              <a:rPr lang="es-MX" b="1" dirty="0" smtClean="0">
                <a:solidFill>
                  <a:srgbClr val="000000"/>
                </a:solidFill>
                <a:latin typeface="Arial" charset="0"/>
                <a:cs typeface="Times New Roman" charset="0"/>
              </a:rPr>
              <a:t> Inflaci</a:t>
            </a:r>
            <a:r>
              <a:rPr lang="es-MX" b="1" dirty="0" smtClean="0">
                <a:solidFill>
                  <a:srgbClr val="000000"/>
                </a:solidFill>
                <a:cs typeface="Times New Roman" charset="0"/>
              </a:rPr>
              <a:t>ó</a:t>
            </a:r>
            <a:r>
              <a:rPr lang="es-MX" b="1" dirty="0" smtClean="0">
                <a:solidFill>
                  <a:srgbClr val="000000"/>
                </a:solidFill>
                <a:latin typeface="Arial" charset="0"/>
                <a:cs typeface="Times New Roman" charset="0"/>
              </a:rPr>
              <a:t>n</a:t>
            </a:r>
          </a:p>
          <a:p>
            <a:pPr marL="800100" lvl="1" indent="-342900" eaLnBrk="0" hangingPunct="0">
              <a:buFont typeface="+mj-lt"/>
              <a:buAutoNum type="arabicPeriod"/>
            </a:pPr>
            <a:r>
              <a:rPr lang="es-MX" b="1" dirty="0" smtClean="0">
                <a:solidFill>
                  <a:srgbClr val="000000"/>
                </a:solidFill>
                <a:latin typeface="Arial" charset="0"/>
                <a:cs typeface="Times New Roman" charset="0"/>
              </a:rPr>
              <a:t> PIB</a:t>
            </a:r>
          </a:p>
          <a:p>
            <a:pPr marL="800100" lvl="1" indent="-342900" eaLnBrk="0" hangingPunct="0">
              <a:buFont typeface="+mj-lt"/>
              <a:buAutoNum type="arabicPeriod"/>
            </a:pPr>
            <a:r>
              <a:rPr lang="es-MX" b="1" dirty="0" smtClean="0">
                <a:solidFill>
                  <a:srgbClr val="000000"/>
                </a:solidFill>
                <a:latin typeface="Arial" charset="0"/>
                <a:cs typeface="Times New Roman" charset="0"/>
              </a:rPr>
              <a:t> </a:t>
            </a:r>
            <a:r>
              <a:rPr lang="es-MX" b="1" dirty="0">
                <a:solidFill>
                  <a:srgbClr val="000000"/>
                </a:solidFill>
                <a:latin typeface="Arial" charset="0"/>
                <a:cs typeface="Times New Roman" charset="0"/>
              </a:rPr>
              <a:t>T</a:t>
            </a:r>
            <a:r>
              <a:rPr lang="es-MX" b="1" dirty="0" smtClean="0">
                <a:solidFill>
                  <a:srgbClr val="000000"/>
                </a:solidFill>
                <a:latin typeface="Arial" charset="0"/>
                <a:cs typeface="Times New Roman" charset="0"/>
              </a:rPr>
              <a:t>asas </a:t>
            </a:r>
            <a:r>
              <a:rPr lang="es-MX" b="1" dirty="0">
                <a:solidFill>
                  <a:srgbClr val="000000"/>
                </a:solidFill>
                <a:latin typeface="Arial" charset="0"/>
                <a:cs typeface="Times New Roman" charset="0"/>
              </a:rPr>
              <a:t>de </a:t>
            </a:r>
            <a:r>
              <a:rPr lang="es-MX" b="1" dirty="0" smtClean="0">
                <a:solidFill>
                  <a:srgbClr val="000000"/>
                </a:solidFill>
                <a:latin typeface="Arial" charset="0"/>
                <a:cs typeface="Times New Roman" charset="0"/>
              </a:rPr>
              <a:t>inter</a:t>
            </a:r>
            <a:r>
              <a:rPr lang="es-MX" b="1" dirty="0" smtClean="0">
                <a:solidFill>
                  <a:srgbClr val="000000"/>
                </a:solidFill>
                <a:cs typeface="Times New Roman" charset="0"/>
              </a:rPr>
              <a:t>é</a:t>
            </a:r>
            <a:r>
              <a:rPr lang="es-MX" b="1" dirty="0" smtClean="0">
                <a:solidFill>
                  <a:srgbClr val="000000"/>
                </a:solidFill>
                <a:latin typeface="Arial" charset="0"/>
                <a:cs typeface="Times New Roman" charset="0"/>
              </a:rPr>
              <a:t>s</a:t>
            </a:r>
          </a:p>
          <a:p>
            <a:pPr marL="800100" lvl="1" indent="-342900" eaLnBrk="0" hangingPunct="0">
              <a:buFont typeface="+mj-lt"/>
              <a:buAutoNum type="arabicPeriod"/>
            </a:pPr>
            <a:r>
              <a:rPr lang="es-MX" b="1" dirty="0" smtClean="0">
                <a:solidFill>
                  <a:srgbClr val="000000"/>
                </a:solidFill>
                <a:latin typeface="Arial" charset="0"/>
                <a:cs typeface="Times New Roman" charset="0"/>
              </a:rPr>
              <a:t> Tasas </a:t>
            </a:r>
            <a:r>
              <a:rPr lang="es-MX" b="1" dirty="0">
                <a:solidFill>
                  <a:srgbClr val="000000"/>
                </a:solidFill>
                <a:latin typeface="Arial" charset="0"/>
                <a:cs typeface="Times New Roman" charset="0"/>
              </a:rPr>
              <a:t>de cambio.</a:t>
            </a:r>
            <a:endParaRPr lang="es-ES_tradnl" b="1" dirty="0">
              <a:solidFill>
                <a:srgbClr val="000000"/>
              </a:solidFill>
              <a:latin typeface="Arial" charset="0"/>
              <a:cs typeface="Times New Roman" charset="0"/>
            </a:endParaRPr>
          </a:p>
          <a:p>
            <a:pPr eaLnBrk="0" hangingPunct="0"/>
            <a:endParaRPr lang="es-MX" b="1" dirty="0" smtClean="0">
              <a:solidFill>
                <a:srgbClr val="000000"/>
              </a:solidFill>
              <a:latin typeface="Arial" charset="0"/>
              <a:cs typeface="Times New Roman" charset="0"/>
            </a:endParaRPr>
          </a:p>
          <a:p>
            <a:pPr eaLnBrk="0" hangingPunct="0"/>
            <a:r>
              <a:rPr lang="es-MX" b="1" dirty="0" smtClean="0">
                <a:solidFill>
                  <a:srgbClr val="000000"/>
                </a:solidFill>
                <a:latin typeface="Arial" charset="0"/>
                <a:cs typeface="Times New Roman" charset="0"/>
              </a:rPr>
              <a:t>Factores </a:t>
            </a:r>
            <a:r>
              <a:rPr lang="es-MX" b="1" dirty="0">
                <a:solidFill>
                  <a:srgbClr val="000000"/>
                </a:solidFill>
                <a:latin typeface="Arial" charset="0"/>
                <a:cs typeface="Times New Roman" charset="0"/>
              </a:rPr>
              <a:t>de influencia administrativa (A</a:t>
            </a:r>
            <a:r>
              <a:rPr lang="es-MX" b="1" dirty="0" smtClean="0">
                <a:solidFill>
                  <a:srgbClr val="000000"/>
                </a:solidFill>
                <a:latin typeface="Arial" charset="0"/>
                <a:cs typeface="Times New Roman" charset="0"/>
              </a:rPr>
              <a:t>):</a:t>
            </a:r>
          </a:p>
          <a:p>
            <a:pPr eaLnBrk="0" hangingPunct="0"/>
            <a:r>
              <a:rPr lang="es-MX" b="1" dirty="0" smtClean="0">
                <a:solidFill>
                  <a:srgbClr val="000000"/>
                </a:solidFill>
                <a:latin typeface="Arial" charset="0"/>
                <a:cs typeface="Times New Roman" charset="0"/>
              </a:rPr>
              <a:t> Estimados </a:t>
            </a:r>
            <a:r>
              <a:rPr lang="es-MX" b="1" dirty="0">
                <a:solidFill>
                  <a:srgbClr val="000000"/>
                </a:solidFill>
                <a:latin typeface="Arial" charset="0"/>
                <a:cs typeface="Times New Roman" charset="0"/>
              </a:rPr>
              <a:t>por la gerencia relacionados con pol</a:t>
            </a:r>
            <a:r>
              <a:rPr lang="es-MX" b="1" dirty="0">
                <a:solidFill>
                  <a:srgbClr val="000000"/>
                </a:solidFill>
                <a:cs typeface="Times New Roman" charset="0"/>
              </a:rPr>
              <a:t>í</a:t>
            </a:r>
            <a:r>
              <a:rPr lang="es-MX" b="1" dirty="0">
                <a:solidFill>
                  <a:srgbClr val="000000"/>
                </a:solidFill>
                <a:latin typeface="Arial" charset="0"/>
                <a:cs typeface="Times New Roman" charset="0"/>
              </a:rPr>
              <a:t>tica </a:t>
            </a:r>
            <a:r>
              <a:rPr lang="es-MX" b="1" dirty="0" smtClean="0">
                <a:solidFill>
                  <a:srgbClr val="000000"/>
                </a:solidFill>
                <a:latin typeface="Arial" charset="0"/>
                <a:cs typeface="Times New Roman" charset="0"/>
              </a:rPr>
              <a:t>de: </a:t>
            </a:r>
          </a:p>
          <a:p>
            <a:pPr marL="800100" lvl="1" indent="-342900" eaLnBrk="0" hangingPunct="0">
              <a:buFont typeface="+mj-lt"/>
              <a:buAutoNum type="arabicPeriod"/>
            </a:pPr>
            <a:r>
              <a:rPr lang="es-MX" b="1" dirty="0" smtClean="0">
                <a:solidFill>
                  <a:srgbClr val="000000"/>
                </a:solidFill>
                <a:latin typeface="Arial" charset="0"/>
                <a:cs typeface="Times New Roman" charset="0"/>
              </a:rPr>
              <a:t>precios</a:t>
            </a:r>
          </a:p>
          <a:p>
            <a:pPr marL="800100" lvl="1" indent="-342900" eaLnBrk="0" hangingPunct="0">
              <a:buFont typeface="+mj-lt"/>
              <a:buAutoNum type="arabicPeriod"/>
            </a:pPr>
            <a:r>
              <a:rPr lang="es-MX" b="1" dirty="0" smtClean="0">
                <a:solidFill>
                  <a:srgbClr val="000000"/>
                </a:solidFill>
                <a:latin typeface="Arial" charset="0"/>
                <a:cs typeface="Times New Roman" charset="0"/>
              </a:rPr>
              <a:t>Mercado</a:t>
            </a:r>
          </a:p>
          <a:p>
            <a:pPr marL="800100" lvl="1" indent="-342900" eaLnBrk="0" hangingPunct="0">
              <a:buFont typeface="+mj-lt"/>
              <a:buAutoNum type="arabicPeriod"/>
            </a:pPr>
            <a:r>
              <a:rPr lang="es-MX" b="1" dirty="0" smtClean="0">
                <a:solidFill>
                  <a:srgbClr val="000000"/>
                </a:solidFill>
                <a:latin typeface="Arial" charset="0"/>
                <a:cs typeface="Times New Roman" charset="0"/>
              </a:rPr>
              <a:t>Publicidad</a:t>
            </a:r>
          </a:p>
          <a:p>
            <a:pPr marL="800100" lvl="1" indent="-342900" eaLnBrk="0" hangingPunct="0">
              <a:buFont typeface="+mj-lt"/>
              <a:buAutoNum type="arabicPeriod"/>
            </a:pPr>
            <a:r>
              <a:rPr lang="es-MX" b="1" dirty="0" smtClean="0">
                <a:solidFill>
                  <a:srgbClr val="000000"/>
                </a:solidFill>
                <a:latin typeface="Arial" charset="0"/>
                <a:cs typeface="Times New Roman" charset="0"/>
              </a:rPr>
              <a:t>Cr</a:t>
            </a:r>
            <a:r>
              <a:rPr lang="es-MX" b="1" dirty="0" smtClean="0">
                <a:solidFill>
                  <a:srgbClr val="000000"/>
                </a:solidFill>
                <a:cs typeface="Times New Roman" charset="0"/>
              </a:rPr>
              <a:t>é</a:t>
            </a:r>
            <a:r>
              <a:rPr lang="es-MX" b="1" dirty="0" smtClean="0">
                <a:solidFill>
                  <a:srgbClr val="000000"/>
                </a:solidFill>
                <a:latin typeface="Arial" charset="0"/>
                <a:cs typeface="Times New Roman" charset="0"/>
              </a:rPr>
              <a:t>dito</a:t>
            </a:r>
          </a:p>
          <a:p>
            <a:pPr marL="800100" lvl="1" indent="-342900" eaLnBrk="0" hangingPunct="0">
              <a:buFont typeface="+mj-lt"/>
              <a:buAutoNum type="arabicPeriod"/>
            </a:pPr>
            <a:r>
              <a:rPr lang="es-MX" b="1" dirty="0" smtClean="0">
                <a:solidFill>
                  <a:srgbClr val="000000"/>
                </a:solidFill>
                <a:latin typeface="Arial" charset="0"/>
                <a:cs typeface="Times New Roman" charset="0"/>
              </a:rPr>
              <a:t>producci</a:t>
            </a:r>
            <a:r>
              <a:rPr lang="es-MX" b="1" dirty="0" smtClean="0">
                <a:solidFill>
                  <a:srgbClr val="000000"/>
                </a:solidFill>
                <a:cs typeface="Times New Roman" charset="0"/>
              </a:rPr>
              <a:t>ó</a:t>
            </a:r>
            <a:r>
              <a:rPr lang="es-MX" b="1" dirty="0" smtClean="0">
                <a:solidFill>
                  <a:srgbClr val="000000"/>
                </a:solidFill>
                <a:latin typeface="Arial" charset="0"/>
                <a:cs typeface="Times New Roman" charset="0"/>
              </a:rPr>
              <a:t>n</a:t>
            </a:r>
            <a:r>
              <a:rPr lang="es-MX" b="1" dirty="0">
                <a:solidFill>
                  <a:srgbClr val="000000"/>
                </a:solidFill>
                <a:latin typeface="Arial" charset="0"/>
                <a:cs typeface="Times New Roman" charset="0"/>
              </a:rPr>
              <a:t>. </a:t>
            </a:r>
            <a:endParaRPr lang="es-MX" sz="2800" dirty="0">
              <a:solidFill>
                <a:srgbClr val="000000"/>
              </a:solidFill>
            </a:endParaRPr>
          </a:p>
        </p:txBody>
      </p:sp>
      <p:sp>
        <p:nvSpPr>
          <p:cNvPr id="3" name="Rectángulo 2"/>
          <p:cNvSpPr/>
          <p:nvPr/>
        </p:nvSpPr>
        <p:spPr>
          <a:xfrm>
            <a:off x="611560" y="692696"/>
            <a:ext cx="8064896" cy="584775"/>
          </a:xfrm>
          <a:prstGeom prst="rect">
            <a:avLst/>
          </a:prstGeom>
        </p:spPr>
        <p:txBody>
          <a:bodyPr wrap="square">
            <a:spAutoFit/>
          </a:bodyPr>
          <a:lstStyle/>
          <a:p>
            <a:pPr eaLnBrk="0" hangingPunct="0"/>
            <a:r>
              <a:rPr lang="es-ES_tradnl" sz="3200" b="1" dirty="0" smtClean="0">
                <a:solidFill>
                  <a:schemeClr val="accent5">
                    <a:lumMod val="50000"/>
                  </a:schemeClr>
                </a:solidFill>
                <a:latin typeface="Arial" panose="020B0604020202020204" pitchFamily="34" charset="0"/>
                <a:cs typeface="Arial" panose="020B0604020202020204" pitchFamily="34" charset="0"/>
              </a:rPr>
              <a:t>……</a:t>
            </a:r>
            <a:r>
              <a:rPr lang="es-ES_tradnl" sz="2800" b="1" dirty="0">
                <a:solidFill>
                  <a:schemeClr val="accent5">
                    <a:lumMod val="50000"/>
                  </a:schemeClr>
                </a:solidFill>
                <a:latin typeface="Arial" panose="020B0604020202020204" pitchFamily="34" charset="0"/>
                <a:cs typeface="Arial" panose="020B0604020202020204" pitchFamily="34" charset="0"/>
              </a:rPr>
              <a:t>Método económico </a:t>
            </a:r>
            <a:r>
              <a:rPr lang="es-ES_tradnl" dirty="0">
                <a:solidFill>
                  <a:srgbClr val="000000"/>
                </a:solidFill>
                <a:latin typeface="Arial" charset="0"/>
                <a:ea typeface="Times New Roman" charset="0"/>
              </a:rPr>
              <a:t>(W. </a:t>
            </a:r>
            <a:r>
              <a:rPr lang="es-ES_tradnl" dirty="0" err="1">
                <a:solidFill>
                  <a:srgbClr val="000000"/>
                </a:solidFill>
                <a:latin typeface="Arial" charset="0"/>
                <a:ea typeface="Times New Roman" charset="0"/>
              </a:rPr>
              <a:t>Rautenstrauch</a:t>
            </a:r>
            <a:r>
              <a:rPr lang="es-ES_tradnl" dirty="0">
                <a:solidFill>
                  <a:srgbClr val="000000"/>
                </a:solidFill>
                <a:latin typeface="Arial" charset="0"/>
                <a:ea typeface="Times New Roman" charset="0"/>
              </a:rPr>
              <a:t> y R. </a:t>
            </a:r>
            <a:r>
              <a:rPr lang="es-ES_tradnl" dirty="0" err="1">
                <a:solidFill>
                  <a:srgbClr val="000000"/>
                </a:solidFill>
                <a:latin typeface="Arial" charset="0"/>
                <a:ea typeface="Times New Roman" charset="0"/>
              </a:rPr>
              <a:t>Villers</a:t>
            </a:r>
            <a:r>
              <a:rPr lang="es-ES_tradnl" dirty="0">
                <a:solidFill>
                  <a:srgbClr val="000000"/>
                </a:solidFill>
                <a:latin typeface="Arial" charset="0"/>
                <a:ea typeface="Times New Roman" charset="0"/>
              </a:rPr>
              <a:t>)</a:t>
            </a:r>
            <a:endParaRPr lang="es-MX" sz="1050" dirty="0">
              <a:solidFill>
                <a:srgbClr val="000000"/>
              </a:solidFill>
              <a:ea typeface="Times New Roman" charset="0"/>
            </a:endParaRPr>
          </a:p>
        </p:txBody>
      </p:sp>
    </p:spTree>
    <p:extLst>
      <p:ext uri="{BB962C8B-B14F-4D97-AF65-F5344CB8AC3E}">
        <p14:creationId xmlns:p14="http://schemas.microsoft.com/office/powerpoint/2010/main" val="233609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332656"/>
            <a:ext cx="7992888" cy="6955750"/>
          </a:xfrm>
          <a:prstGeom prst="rect">
            <a:avLst/>
          </a:prstGeom>
        </p:spPr>
        <p:txBody>
          <a:bodyPr wrap="square">
            <a:spAutoFit/>
          </a:bodyPr>
          <a:lstStyle/>
          <a:p>
            <a:pPr algn="ctr"/>
            <a:r>
              <a:rPr lang="es-ES_tradnl" sz="2800" b="1" dirty="0">
                <a:solidFill>
                  <a:schemeClr val="accent5">
                    <a:lumMod val="50000"/>
                  </a:schemeClr>
                </a:solidFill>
                <a:latin typeface="Arial" panose="020B0604020202020204" pitchFamily="34" charset="0"/>
                <a:cs typeface="Arial" panose="020B0604020202020204" pitchFamily="34" charset="0"/>
              </a:rPr>
              <a:t>PRESENTACIÓN</a:t>
            </a:r>
          </a:p>
          <a:p>
            <a:r>
              <a:rPr lang="es-ES_tradnl" dirty="0"/>
              <a:t> </a:t>
            </a:r>
          </a:p>
          <a:p>
            <a:r>
              <a:rPr lang="es-ES_tradnl" sz="2000" dirty="0" smtClean="0">
                <a:solidFill>
                  <a:schemeClr val="tx1">
                    <a:lumMod val="90000"/>
                    <a:lumOff val="10000"/>
                  </a:schemeClr>
                </a:solidFill>
              </a:rPr>
              <a:t>El objetivo de este material es, primer lugar, facilitar la comprensión del alumno en la aplicación práctica de los sistemas, métodos y procedimientos que</a:t>
            </a:r>
            <a:r>
              <a:rPr lang="es-ES_tradnl" sz="2000" dirty="0">
                <a:solidFill>
                  <a:schemeClr val="tx1">
                    <a:lumMod val="90000"/>
                    <a:lumOff val="10000"/>
                  </a:schemeClr>
                </a:solidFill>
              </a:rPr>
              <a:t> permiten </a:t>
            </a:r>
            <a:r>
              <a:rPr lang="es-ES_tradnl" sz="2000" dirty="0" smtClean="0">
                <a:solidFill>
                  <a:schemeClr val="tx1">
                    <a:lumMod val="90000"/>
                    <a:lumOff val="10000"/>
                  </a:schemeClr>
                </a:solidFill>
              </a:rPr>
              <a:t>la determinación de los costos y los presupuestos; en segundo lugar, apoyar al profesor en la exposición de los diferentes temas del programa de estudios de la asignatura Simulación de costos y presupuestos que se imparte a la Licenciatura en Contaduría.</a:t>
            </a:r>
          </a:p>
          <a:p>
            <a:endParaRPr lang="es-ES_tradnl" sz="2000" dirty="0" smtClean="0">
              <a:solidFill>
                <a:schemeClr val="tx1">
                  <a:lumMod val="90000"/>
                  <a:lumOff val="10000"/>
                </a:schemeClr>
              </a:solidFill>
            </a:endParaRPr>
          </a:p>
          <a:p>
            <a:pPr algn="just"/>
            <a:r>
              <a:rPr lang="es-ES_tradnl" sz="2000" dirty="0">
                <a:solidFill>
                  <a:schemeClr val="tx1">
                    <a:lumMod val="90000"/>
                    <a:lumOff val="10000"/>
                  </a:schemeClr>
                </a:solidFill>
              </a:rPr>
              <a:t>E</a:t>
            </a:r>
            <a:r>
              <a:rPr lang="es-ES_tradnl" sz="2000" dirty="0" smtClean="0">
                <a:solidFill>
                  <a:schemeClr val="tx1">
                    <a:lumMod val="90000"/>
                    <a:lumOff val="10000"/>
                  </a:schemeClr>
                </a:solidFill>
              </a:rPr>
              <a:t>l contenido se presenta de acuerdo al </a:t>
            </a:r>
            <a:r>
              <a:rPr lang="es-ES_tradnl" sz="2000" dirty="0">
                <a:solidFill>
                  <a:schemeClr val="tx1">
                    <a:lumMod val="90000"/>
                    <a:lumOff val="10000"/>
                  </a:schemeClr>
                </a:solidFill>
              </a:rPr>
              <a:t>o</a:t>
            </a:r>
            <a:r>
              <a:rPr lang="es-ES_tradnl" sz="2000" dirty="0" smtClean="0">
                <a:solidFill>
                  <a:schemeClr val="tx1">
                    <a:lumMod val="90000"/>
                    <a:lumOff val="10000"/>
                  </a:schemeClr>
                </a:solidFill>
              </a:rPr>
              <a:t>rden que establece el programa de estudios: en la primera unidad se induce </a:t>
            </a:r>
            <a:r>
              <a:rPr lang="es-ES_tradnl" sz="2000" dirty="0">
                <a:solidFill>
                  <a:schemeClr val="tx1">
                    <a:lumMod val="90000"/>
                    <a:lumOff val="10000"/>
                  </a:schemeClr>
                </a:solidFill>
              </a:rPr>
              <a:t>al alumno </a:t>
            </a:r>
            <a:r>
              <a:rPr lang="es-ES_tradnl" sz="2000" dirty="0" smtClean="0">
                <a:solidFill>
                  <a:schemeClr val="tx1">
                    <a:lumMod val="90000"/>
                    <a:lumOff val="10000"/>
                  </a:schemeClr>
                </a:solidFill>
              </a:rPr>
              <a:t>a la determinación de los costos conjuntos de </a:t>
            </a:r>
            <a:r>
              <a:rPr lang="es-ES_tradnl" sz="2000" dirty="0" err="1" smtClean="0">
                <a:solidFill>
                  <a:schemeClr val="tx1">
                    <a:lumMod val="90000"/>
                    <a:lumOff val="10000"/>
                  </a:schemeClr>
                </a:solidFill>
              </a:rPr>
              <a:t>co</a:t>
            </a:r>
            <a:r>
              <a:rPr lang="es-ES_tradnl" sz="2000" dirty="0" smtClean="0">
                <a:solidFill>
                  <a:schemeClr val="tx1">
                    <a:lumMod val="90000"/>
                    <a:lumOff val="10000"/>
                  </a:schemeClr>
                </a:solidFill>
              </a:rPr>
              <a:t> productos y sub productos. En la segunda, se describe el procedimiento de costeo </a:t>
            </a:r>
            <a:r>
              <a:rPr lang="es-ES_tradnl" sz="2000" dirty="0" err="1" smtClean="0">
                <a:solidFill>
                  <a:schemeClr val="tx1">
                    <a:lumMod val="90000"/>
                    <a:lumOff val="10000"/>
                  </a:schemeClr>
                </a:solidFill>
              </a:rPr>
              <a:t>ABCy</a:t>
            </a:r>
            <a:r>
              <a:rPr lang="es-ES_tradnl" sz="2000" dirty="0" smtClean="0">
                <a:solidFill>
                  <a:schemeClr val="tx1">
                    <a:lumMod val="90000"/>
                    <a:lumOff val="10000"/>
                  </a:schemeClr>
                </a:solidFill>
              </a:rPr>
              <a:t> su relación con la cadena de valor. En la tercera se retoman principios de costos con el objetivo de desarrollar prácticas completas que culminan con la elaboración de estados financieros. La </a:t>
            </a:r>
            <a:r>
              <a:rPr lang="es-ES_tradnl" sz="2000" dirty="0">
                <a:solidFill>
                  <a:schemeClr val="tx1">
                    <a:lumMod val="90000"/>
                    <a:lumOff val="10000"/>
                  </a:schemeClr>
                </a:solidFill>
              </a:rPr>
              <a:t>cuarta </a:t>
            </a:r>
            <a:r>
              <a:rPr lang="es-ES_tradnl" sz="2000" dirty="0" smtClean="0">
                <a:solidFill>
                  <a:schemeClr val="tx1">
                    <a:lumMod val="90000"/>
                    <a:lumOff val="10000"/>
                  </a:schemeClr>
                </a:solidFill>
              </a:rPr>
              <a:t>unidad guía </a:t>
            </a:r>
            <a:r>
              <a:rPr lang="es-ES_tradnl" sz="2000" dirty="0">
                <a:solidFill>
                  <a:schemeClr val="tx1">
                    <a:lumMod val="90000"/>
                    <a:lumOff val="10000"/>
                  </a:schemeClr>
                </a:solidFill>
              </a:rPr>
              <a:t>la elaboración </a:t>
            </a:r>
            <a:r>
              <a:rPr lang="es-ES_tradnl" sz="2000" dirty="0" smtClean="0">
                <a:solidFill>
                  <a:schemeClr val="tx1">
                    <a:lumMod val="90000"/>
                    <a:lumOff val="10000"/>
                  </a:schemeClr>
                </a:solidFill>
              </a:rPr>
              <a:t>del </a:t>
            </a:r>
            <a:r>
              <a:rPr lang="es-ES_tradnl" sz="2000" dirty="0">
                <a:solidFill>
                  <a:schemeClr val="tx1">
                    <a:lumMod val="90000"/>
                    <a:lumOff val="10000"/>
                  </a:schemeClr>
                </a:solidFill>
              </a:rPr>
              <a:t>presupuesto </a:t>
            </a:r>
            <a:r>
              <a:rPr lang="es-ES_tradnl" sz="2000" dirty="0" smtClean="0">
                <a:solidFill>
                  <a:schemeClr val="tx1">
                    <a:lumMod val="90000"/>
                    <a:lumOff val="10000"/>
                  </a:schemeClr>
                </a:solidFill>
              </a:rPr>
              <a:t>maestro. </a:t>
            </a:r>
            <a:r>
              <a:rPr lang="es-ES_tradnl" sz="2000" dirty="0">
                <a:solidFill>
                  <a:schemeClr val="tx1">
                    <a:lumMod val="90000"/>
                    <a:lumOff val="10000"/>
                  </a:schemeClr>
                </a:solidFill>
              </a:rPr>
              <a:t>L</a:t>
            </a:r>
            <a:r>
              <a:rPr lang="es-ES_tradnl" sz="2000" dirty="0" smtClean="0">
                <a:solidFill>
                  <a:schemeClr val="tx1">
                    <a:lumMod val="90000"/>
                    <a:lumOff val="10000"/>
                  </a:schemeClr>
                </a:solidFill>
              </a:rPr>
              <a:t>a </a:t>
            </a:r>
            <a:r>
              <a:rPr lang="es-ES_tradnl" sz="2000" dirty="0">
                <a:solidFill>
                  <a:schemeClr val="tx1">
                    <a:lumMod val="90000"/>
                    <a:lumOff val="10000"/>
                  </a:schemeClr>
                </a:solidFill>
              </a:rPr>
              <a:t>quinta </a:t>
            </a:r>
            <a:r>
              <a:rPr lang="es-ES_tradnl" sz="2000" dirty="0" smtClean="0">
                <a:solidFill>
                  <a:schemeClr val="tx1">
                    <a:lumMod val="90000"/>
                    <a:lumOff val="10000"/>
                  </a:schemeClr>
                </a:solidFill>
              </a:rPr>
              <a:t>unidad, </a:t>
            </a:r>
            <a:r>
              <a:rPr lang="es-ES_tradnl" sz="2000" dirty="0">
                <a:solidFill>
                  <a:schemeClr val="tx1">
                    <a:lumMod val="90000"/>
                    <a:lumOff val="10000"/>
                  </a:schemeClr>
                </a:solidFill>
              </a:rPr>
              <a:t>ejercita el control presupuestal y la identificación de variaciones. </a:t>
            </a:r>
            <a:endParaRPr lang="es-ES_tradnl" sz="2000" dirty="0" smtClean="0">
              <a:solidFill>
                <a:schemeClr val="tx1">
                  <a:lumMod val="90000"/>
                  <a:lumOff val="10000"/>
                </a:schemeClr>
              </a:solidFill>
            </a:endParaRPr>
          </a:p>
          <a:p>
            <a:pPr algn="just"/>
            <a:r>
              <a:rPr lang="es-ES_tradnl" sz="2000" dirty="0" smtClean="0">
                <a:solidFill>
                  <a:schemeClr val="tx1">
                    <a:lumMod val="90000"/>
                    <a:lumOff val="10000"/>
                  </a:schemeClr>
                </a:solidFill>
              </a:rPr>
              <a:t>El </a:t>
            </a:r>
            <a:r>
              <a:rPr lang="es-ES_tradnl" sz="2000" dirty="0">
                <a:solidFill>
                  <a:schemeClr val="tx1">
                    <a:lumMod val="90000"/>
                    <a:lumOff val="10000"/>
                  </a:schemeClr>
                </a:solidFill>
              </a:rPr>
              <a:t>material se presenta en dos series: </a:t>
            </a:r>
          </a:p>
          <a:p>
            <a:pPr algn="just"/>
            <a:r>
              <a:rPr lang="es-ES_tradnl" sz="2000" dirty="0" smtClean="0">
                <a:solidFill>
                  <a:schemeClr val="tx1">
                    <a:lumMod val="90000"/>
                    <a:lumOff val="10000"/>
                  </a:schemeClr>
                </a:solidFill>
              </a:rPr>
              <a:t>Parte </a:t>
            </a:r>
            <a:r>
              <a:rPr lang="es-ES_tradnl" sz="2000" dirty="0">
                <a:solidFill>
                  <a:schemeClr val="tx1">
                    <a:lumMod val="90000"/>
                    <a:lumOff val="10000"/>
                  </a:schemeClr>
                </a:solidFill>
              </a:rPr>
              <a:t>1: Simulación de costos</a:t>
            </a:r>
          </a:p>
          <a:p>
            <a:pPr algn="just"/>
            <a:r>
              <a:rPr lang="es-ES_tradnl" sz="2000" dirty="0" smtClean="0">
                <a:solidFill>
                  <a:schemeClr val="tx1">
                    <a:lumMod val="90000"/>
                    <a:lumOff val="10000"/>
                  </a:schemeClr>
                </a:solidFill>
              </a:rPr>
              <a:t>Parte </a:t>
            </a:r>
            <a:r>
              <a:rPr lang="es-ES_tradnl" sz="2000" dirty="0">
                <a:solidFill>
                  <a:schemeClr val="tx1">
                    <a:lumMod val="90000"/>
                    <a:lumOff val="10000"/>
                  </a:schemeClr>
                </a:solidFill>
              </a:rPr>
              <a:t>2: Simulación de presupuestos</a:t>
            </a:r>
          </a:p>
          <a:p>
            <a:endParaRPr lang="es-ES_tradnl" sz="2000" dirty="0">
              <a:solidFill>
                <a:schemeClr val="tx1">
                  <a:lumMod val="90000"/>
                  <a:lumOff val="10000"/>
                </a:schemeClr>
              </a:solidFill>
            </a:endParaRPr>
          </a:p>
        </p:txBody>
      </p:sp>
    </p:spTree>
    <p:extLst>
      <p:ext uri="{BB962C8B-B14F-4D97-AF65-F5344CB8AC3E}">
        <p14:creationId xmlns:p14="http://schemas.microsoft.com/office/powerpoint/2010/main" val="3059769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627313" y="1557338"/>
          <a:ext cx="5616575" cy="558800"/>
        </p:xfrm>
        <a:graphic>
          <a:graphicData uri="http://schemas.openxmlformats.org/drawingml/2006/table">
            <a:tbl>
              <a:tblPr/>
              <a:tblGrid>
                <a:gridCol w="1301750"/>
                <a:gridCol w="4314825"/>
              </a:tblGrid>
              <a:tr h="558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a:ln>
                            <a:noFill/>
                          </a:ln>
                          <a:solidFill>
                            <a:schemeClr val="tx1"/>
                          </a:solidFill>
                          <a:effectLst/>
                          <a:latin typeface="Century Gothic" charset="0"/>
                          <a:ea typeface="ＭＳ Ｐゴシック" charset="0"/>
                        </a:rPr>
                        <a:t>Vp = </a:t>
                      </a:r>
                      <a:endParaRPr kumimoji="0" lang="es-MX" sz="3600" b="1" i="0" u="none" strike="noStrike" cap="none" normalizeH="0" baseline="0">
                        <a:ln>
                          <a:noFill/>
                        </a:ln>
                        <a:solidFill>
                          <a:schemeClr val="tx1"/>
                        </a:solidFill>
                        <a:effectLst/>
                        <a:latin typeface="Arial" charset="0"/>
                        <a:ea typeface="ＭＳ Ｐゴシック" charset="0"/>
                        <a:cs typeface="Times New Roman" charset="0"/>
                      </a:endParaRPr>
                    </a:p>
                  </a:txBody>
                  <a:tcPr marL="68579" marR="68579" marT="952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a:ln>
                            <a:noFill/>
                          </a:ln>
                          <a:solidFill>
                            <a:schemeClr val="tx1"/>
                          </a:solidFill>
                          <a:effectLst/>
                          <a:latin typeface="Century Gothic" charset="0"/>
                          <a:ea typeface="ＭＳ Ｐゴシック" charset="0"/>
                        </a:rPr>
                        <a:t>       ((Va ± Fe)E)A</a:t>
                      </a:r>
                      <a:endParaRPr kumimoji="0" lang="es-MX" sz="3600" b="1" i="0" u="none" strike="noStrike" cap="none" normalizeH="0" baseline="0">
                        <a:ln>
                          <a:noFill/>
                        </a:ln>
                        <a:solidFill>
                          <a:schemeClr val="tx1"/>
                        </a:solidFill>
                        <a:effectLst/>
                        <a:latin typeface="Arial" charset="0"/>
                        <a:ea typeface="ＭＳ Ｐゴシック" charset="0"/>
                        <a:cs typeface="Times New Roman" charset="0"/>
                      </a:endParaRPr>
                    </a:p>
                  </a:txBody>
                  <a:tcPr marL="68579" marR="68579" marT="95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5369" name="5 CuadroTexto"/>
          <p:cNvSpPr txBox="1">
            <a:spLocks noChangeArrowheads="1"/>
          </p:cNvSpPr>
          <p:nvPr/>
        </p:nvSpPr>
        <p:spPr bwMode="auto">
          <a:xfrm>
            <a:off x="900113" y="476250"/>
            <a:ext cx="5688012"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Método económico</a:t>
            </a:r>
          </a:p>
        </p:txBody>
      </p:sp>
      <p:graphicFrame>
        <p:nvGraphicFramePr>
          <p:cNvPr id="7" name="6 Tabla"/>
          <p:cNvGraphicFramePr>
            <a:graphicFrameLocks noGrp="1"/>
          </p:cNvGraphicFramePr>
          <p:nvPr/>
        </p:nvGraphicFramePr>
        <p:xfrm>
          <a:off x="1258888" y="2708275"/>
          <a:ext cx="7416800" cy="3413126"/>
        </p:xfrm>
        <a:graphic>
          <a:graphicData uri="http://schemas.openxmlformats.org/drawingml/2006/table">
            <a:tbl>
              <a:tblPr/>
              <a:tblGrid>
                <a:gridCol w="885825"/>
                <a:gridCol w="6530975"/>
              </a:tblGrid>
              <a:tr h="4302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Vp</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Ventas planeadas</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02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Va</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Ventas año anterior</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169227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Fe</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Factores específicos de ventas</a:t>
                      </a:r>
                    </a:p>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a:t>
                      </a:r>
                      <a:r>
                        <a:rPr kumimoji="0" lang="es-ES_tradnl" sz="2400" b="1" i="0" u="none" strike="noStrike" cap="none" normalizeH="0" baseline="0">
                          <a:ln>
                            <a:noFill/>
                          </a:ln>
                          <a:solidFill>
                            <a:schemeClr val="tx1"/>
                          </a:solidFill>
                          <a:effectLst/>
                          <a:latin typeface="Century Gothic" charset="0"/>
                          <a:ea typeface="ＭＳ Ｐゴシック" charset="0"/>
                        </a:rPr>
                        <a:t>± a) factores de ajuste</a:t>
                      </a:r>
                      <a:endParaRPr kumimoji="0" lang="es-MX" sz="2400" b="1" i="0" u="none" strike="noStrike" cap="none" normalizeH="0" baseline="0">
                        <a:ln>
                          <a:noFill/>
                        </a:ln>
                        <a:solidFill>
                          <a:schemeClr val="tx1"/>
                        </a:solidFill>
                        <a:effectLst/>
                        <a:latin typeface="Century Gothic" charset="0"/>
                        <a:ea typeface="ＭＳ Ｐゴシック" charset="0"/>
                      </a:endParaRPr>
                    </a:p>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a:t>
                      </a:r>
                      <a:r>
                        <a:rPr kumimoji="0" lang="es-ES_tradnl" sz="2400" b="1" i="0" u="none" strike="noStrike" cap="none" normalizeH="0" baseline="0">
                          <a:ln>
                            <a:noFill/>
                          </a:ln>
                          <a:solidFill>
                            <a:schemeClr val="tx1"/>
                          </a:solidFill>
                          <a:effectLst/>
                          <a:latin typeface="Century Gothic" charset="0"/>
                          <a:ea typeface="ＭＳ Ｐゴシック" charset="0"/>
                        </a:rPr>
                        <a:t>± b) factores de cambio</a:t>
                      </a:r>
                      <a:endParaRPr kumimoji="0" lang="es-MX" sz="2400" b="1" i="0" u="none" strike="noStrike" cap="none" normalizeH="0" baseline="0">
                        <a:ln>
                          <a:noFill/>
                        </a:ln>
                        <a:solidFill>
                          <a:schemeClr val="tx1"/>
                        </a:solidFill>
                        <a:effectLst/>
                        <a:latin typeface="Century Gothic" charset="0"/>
                        <a:ea typeface="ＭＳ Ｐゴシック" charset="0"/>
                      </a:endParaRPr>
                    </a:p>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a:t>
                      </a:r>
                      <a:r>
                        <a:rPr kumimoji="0" lang="es-ES_tradnl" sz="2400" b="1" i="0" u="none" strike="noStrike" cap="none" normalizeH="0" baseline="0">
                          <a:ln>
                            <a:noFill/>
                          </a:ln>
                          <a:solidFill>
                            <a:schemeClr val="tx1"/>
                          </a:solidFill>
                          <a:effectLst/>
                          <a:latin typeface="Century Gothic" charset="0"/>
                          <a:ea typeface="ＭＳ Ｐゴシック" charset="0"/>
                        </a:rPr>
                        <a:t>± c) factores de crecimiento</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4302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E</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Factores económicos</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4302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A</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400" b="1" i="0" u="none" strike="noStrike" cap="none" normalizeH="0" baseline="0">
                          <a:ln>
                            <a:noFill/>
                          </a:ln>
                          <a:solidFill>
                            <a:schemeClr val="tx1"/>
                          </a:solidFill>
                          <a:effectLst/>
                          <a:latin typeface="Century Gothic" charset="0"/>
                          <a:ea typeface="ＭＳ Ｐゴシック" charset="0"/>
                        </a:rPr>
                        <a:t>Influencia administrativa</a:t>
                      </a:r>
                      <a:endParaRPr kumimoji="0" lang="es-MX" sz="2400" b="1"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Tree>
    <p:extLst>
      <p:ext uri="{BB962C8B-B14F-4D97-AF65-F5344CB8AC3E}">
        <p14:creationId xmlns:p14="http://schemas.microsoft.com/office/powerpoint/2010/main" val="3024151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Rectángulo"/>
          <p:cNvSpPr>
            <a:spLocks noChangeArrowheads="1"/>
          </p:cNvSpPr>
          <p:nvPr/>
        </p:nvSpPr>
        <p:spPr bwMode="auto">
          <a:xfrm>
            <a:off x="222250" y="260350"/>
            <a:ext cx="8642350" cy="65556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MX" sz="2800" b="1" dirty="0">
                <a:solidFill>
                  <a:schemeClr val="accent5">
                    <a:lumMod val="50000"/>
                  </a:schemeClr>
                </a:solidFill>
                <a:latin typeface="Arial" panose="020B0604020202020204" pitchFamily="34" charset="0"/>
                <a:cs typeface="Arial" panose="020B0604020202020204" pitchFamily="34" charset="0"/>
              </a:rPr>
              <a:t>Caso de estudio pastas la Moderna</a:t>
            </a:r>
          </a:p>
          <a:p>
            <a:pPr eaLnBrk="0" hangingPunct="0"/>
            <a:r>
              <a:rPr lang="es-MX" sz="2200" dirty="0"/>
              <a:t>Pastas la Moderna desea realizar el presupuesto de ventas en unidades y pesos para el siguiente año.</a:t>
            </a:r>
          </a:p>
          <a:p>
            <a:pPr eaLnBrk="0" hangingPunct="0"/>
            <a:r>
              <a:rPr lang="es-MX" sz="2200" dirty="0"/>
              <a:t>En el año corriente se consideró un contrato especial a un proveedor del norte por 3,000 paquetes de pasta. Mismo que no se cumplirá el siguiente año.</a:t>
            </a:r>
          </a:p>
          <a:p>
            <a:pPr eaLnBrk="0" hangingPunct="0"/>
            <a:r>
              <a:rPr lang="es-MX" sz="2200" dirty="0"/>
              <a:t>La venta especial por el cambio de imagen del producto se fortaleció con una campaña publicitaria especial que redundará en un incremento de 2,000 paquetes.</a:t>
            </a:r>
          </a:p>
          <a:p>
            <a:pPr eaLnBrk="0" hangingPunct="0"/>
            <a:r>
              <a:rPr lang="es-MX" sz="2200" dirty="0"/>
              <a:t>El año siguiente, se trabajará con un nuevo empaque más barato dirigido a centros comerciales para integrar en despensas económicas, mismo que generará un incremento en las ventas de 4,500 paquetes.</a:t>
            </a:r>
          </a:p>
          <a:p>
            <a:pPr eaLnBrk="0" hangingPunct="0"/>
            <a:r>
              <a:rPr lang="es-MX" sz="2200" dirty="0"/>
              <a:t>El sector alimenticio al que pertenece esta empresa informó sobre el crecimiento económico de un 3%.</a:t>
            </a:r>
          </a:p>
          <a:p>
            <a:pPr eaLnBrk="0" hangingPunct="0"/>
            <a:r>
              <a:rPr lang="es-MX" sz="2200" dirty="0"/>
              <a:t>La fuerza de ventas recibió una capacitación especial que mejorará el trato con el cliente y se enfocará a los clientes potenciales esperando un incremento del 2% en las ventas proyectadas.</a:t>
            </a:r>
          </a:p>
          <a:p>
            <a:pPr eaLnBrk="0" hangingPunct="0"/>
            <a:r>
              <a:rPr lang="es-MX" sz="2200" dirty="0"/>
              <a:t>El año corriente considera en 60,000 unidades de venta.</a:t>
            </a:r>
          </a:p>
          <a:p>
            <a:pPr eaLnBrk="0" hangingPunct="0"/>
            <a:r>
              <a:rPr lang="es-MX" sz="1800" dirty="0"/>
              <a:t> </a:t>
            </a:r>
          </a:p>
        </p:txBody>
      </p:sp>
    </p:spTree>
    <p:extLst>
      <p:ext uri="{BB962C8B-B14F-4D97-AF65-F5344CB8AC3E}">
        <p14:creationId xmlns:p14="http://schemas.microsoft.com/office/powerpoint/2010/main" val="19038234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900113" y="3213100"/>
          <a:ext cx="7127875" cy="2522541"/>
        </p:xfrm>
        <a:graphic>
          <a:graphicData uri="http://schemas.openxmlformats.org/drawingml/2006/table">
            <a:tbl>
              <a:tblPr/>
              <a:tblGrid>
                <a:gridCol w="2041525"/>
                <a:gridCol w="1181100"/>
                <a:gridCol w="3905250"/>
              </a:tblGrid>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Enero</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10</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Igual al año corriente $4.00</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Febrero</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9</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 </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Marzo</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10</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 </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20. Trimestre</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20</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5%</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3er. Trimestre</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23</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 </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4º. Trimestre</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28</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3%</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total</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100%</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2000" b="1" i="0" u="none" strike="noStrike" cap="none" normalizeH="0" baseline="0">
                          <a:ln>
                            <a:noFill/>
                          </a:ln>
                          <a:solidFill>
                            <a:schemeClr val="tx1"/>
                          </a:solidFill>
                          <a:effectLst/>
                          <a:latin typeface="Century Gothic" charset="0"/>
                          <a:ea typeface="ＭＳ Ｐゴシック" charset="0"/>
                        </a:rPr>
                        <a:t> </a:t>
                      </a:r>
                      <a:endParaRPr kumimoji="0" lang="es-MX" sz="3200" b="1" i="0" u="none" strike="noStrike" cap="none" normalizeH="0" baseline="0">
                        <a:ln>
                          <a:noFill/>
                        </a:ln>
                        <a:solidFill>
                          <a:schemeClr val="tx1"/>
                        </a:solidFill>
                        <a:effectLst/>
                        <a:latin typeface="Arial" charset="0"/>
                        <a:ea typeface="ＭＳ Ｐゴシック" charset="0"/>
                        <a:cs typeface="Times New Roman" charset="0"/>
                      </a:endParaRPr>
                    </a:p>
                  </a:txBody>
                  <a:tcPr marL="68571" marR="68571" marT="9527"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
        <p:nvSpPr>
          <p:cNvPr id="17443" name="3 CuadroTexto"/>
          <p:cNvSpPr txBox="1">
            <a:spLocks noChangeArrowheads="1"/>
          </p:cNvSpPr>
          <p:nvPr/>
        </p:nvSpPr>
        <p:spPr bwMode="auto">
          <a:xfrm>
            <a:off x="755650" y="692150"/>
            <a:ext cx="7561263" cy="1939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s-MX"/>
              <a:t>Usando el </a:t>
            </a:r>
            <a:r>
              <a:rPr lang="es-MX" b="1"/>
              <a:t>método económico</a:t>
            </a:r>
            <a:r>
              <a:rPr lang="es-MX"/>
              <a:t>, determina el importe de unidades de venta presupuestados para el siguiente año. Y con los porcentajes de ventas y los precios planeados siguientes, determina el presupuesto de ventas en cada periodo solicitado.</a:t>
            </a:r>
          </a:p>
        </p:txBody>
      </p:sp>
    </p:spTree>
    <p:extLst>
      <p:ext uri="{BB962C8B-B14F-4D97-AF65-F5344CB8AC3E}">
        <p14:creationId xmlns:p14="http://schemas.microsoft.com/office/powerpoint/2010/main" val="2906678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971550" y="765175"/>
          <a:ext cx="6840538" cy="2151062"/>
        </p:xfrm>
        <a:graphic>
          <a:graphicData uri="http://schemas.openxmlformats.org/drawingml/2006/table">
            <a:tbl>
              <a:tblPr firstRow="1" firstCol="1" bandRow="1">
                <a:tableStyleId>{5C22544A-7EE6-4342-B048-85BDC9FD1C3A}</a:tableStyleId>
              </a:tblPr>
              <a:tblGrid>
                <a:gridCol w="1189034"/>
                <a:gridCol w="5651504"/>
              </a:tblGrid>
              <a:tr h="360098">
                <a:tc>
                  <a:txBody>
                    <a:bodyPr/>
                    <a:lstStyle/>
                    <a:p>
                      <a:pPr algn="just">
                        <a:lnSpc>
                          <a:spcPct val="115000"/>
                        </a:lnSpc>
                        <a:spcAft>
                          <a:spcPts val="0"/>
                        </a:spcAft>
                      </a:pPr>
                      <a:r>
                        <a:rPr lang="es-MX" sz="2000" b="1" kern="1200" dirty="0">
                          <a:solidFill>
                            <a:schemeClr val="tx1"/>
                          </a:solidFill>
                          <a:effectLst/>
                        </a:rPr>
                        <a:t>Va</a:t>
                      </a:r>
                      <a:endParaRPr lang="es-MX" sz="3200" b="1" dirty="0">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a:solidFill>
                            <a:schemeClr val="tx1"/>
                          </a:solidFill>
                          <a:effectLst/>
                        </a:rPr>
                        <a:t>60,000</a:t>
                      </a:r>
                      <a:endParaRPr lang="es-MX" sz="3200" b="1">
                        <a:solidFill>
                          <a:schemeClr val="tx1"/>
                        </a:solidFill>
                        <a:effectLst/>
                        <a:latin typeface="Arial"/>
                        <a:ea typeface="Times New Roman"/>
                        <a:cs typeface="Times New Roman"/>
                      </a:endParaRPr>
                    </a:p>
                  </a:txBody>
                  <a:tcPr marL="68578" marR="68578" marT="9526" marB="0"/>
                </a:tc>
              </a:tr>
              <a:tr h="710670">
                <a:tc>
                  <a:txBody>
                    <a:bodyPr/>
                    <a:lstStyle/>
                    <a:p>
                      <a:pPr algn="just">
                        <a:lnSpc>
                          <a:spcPct val="115000"/>
                        </a:lnSpc>
                        <a:spcAft>
                          <a:spcPts val="0"/>
                        </a:spcAft>
                      </a:pPr>
                      <a:r>
                        <a:rPr lang="es-MX" sz="2000" b="1" kern="1200">
                          <a:solidFill>
                            <a:schemeClr val="tx1"/>
                          </a:solidFill>
                          <a:effectLst/>
                        </a:rPr>
                        <a:t>Fe</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a:solidFill>
                            <a:schemeClr val="tx1"/>
                          </a:solidFill>
                          <a:effectLst/>
                        </a:rPr>
                        <a:t>(Ajuste -3000, cambio +4500, crecimiento+2,000)=3,500</a:t>
                      </a:r>
                      <a:endParaRPr lang="es-MX" sz="3200" b="1">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E</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a:solidFill>
                            <a:schemeClr val="tx1"/>
                          </a:solidFill>
                          <a:effectLst/>
                        </a:rPr>
                        <a:t>(60,000+3,500)*.03= </a:t>
                      </a:r>
                      <a:r>
                        <a:rPr lang="es-MX" sz="2000" b="1" kern="1200" dirty="0" smtClean="0">
                          <a:solidFill>
                            <a:schemeClr val="tx1"/>
                          </a:solidFill>
                          <a:effectLst/>
                        </a:rPr>
                        <a:t>1,905</a:t>
                      </a:r>
                      <a:endParaRPr lang="es-MX" sz="3200" b="1" dirty="0">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A</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a:solidFill>
                            <a:schemeClr val="tx1"/>
                          </a:solidFill>
                          <a:effectLst/>
                        </a:rPr>
                        <a:t>(</a:t>
                      </a:r>
                      <a:r>
                        <a:rPr lang="es-MX" sz="2000" b="1" kern="1200" dirty="0" smtClean="0">
                          <a:solidFill>
                            <a:schemeClr val="tx1"/>
                          </a:solidFill>
                          <a:effectLst/>
                        </a:rPr>
                        <a:t>63,500+1,905</a:t>
                      </a:r>
                      <a:r>
                        <a:rPr lang="es-MX" sz="2000" b="1" kern="1200" dirty="0">
                          <a:solidFill>
                            <a:schemeClr val="tx1"/>
                          </a:solidFill>
                          <a:effectLst/>
                        </a:rPr>
                        <a:t>)*.02)= </a:t>
                      </a:r>
                      <a:r>
                        <a:rPr lang="es-MX" sz="2000" b="1" kern="1200" dirty="0" smtClean="0">
                          <a:solidFill>
                            <a:schemeClr val="tx1"/>
                          </a:solidFill>
                          <a:effectLst/>
                        </a:rPr>
                        <a:t>1,308</a:t>
                      </a:r>
                      <a:endParaRPr lang="es-MX" sz="3200" b="1" dirty="0">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Vp</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smtClean="0">
                          <a:solidFill>
                            <a:schemeClr val="tx1"/>
                          </a:solidFill>
                          <a:effectLst/>
                        </a:rPr>
                        <a:t>65,405+1,308=66,713</a:t>
                      </a:r>
                      <a:endParaRPr lang="es-MX" sz="3200" b="1" dirty="0">
                        <a:solidFill>
                          <a:schemeClr val="tx1"/>
                        </a:solidFill>
                        <a:effectLst/>
                        <a:latin typeface="Arial"/>
                        <a:ea typeface="Times New Roman"/>
                        <a:cs typeface="Times New Roman"/>
                      </a:endParaRPr>
                    </a:p>
                  </a:txBody>
                  <a:tcPr marL="68578" marR="68578" marT="9526" marB="0"/>
                </a:tc>
              </a:tr>
            </a:tbl>
          </a:graphicData>
        </a:graphic>
      </p:graphicFrame>
      <p:sp>
        <p:nvSpPr>
          <p:cNvPr id="18453" name="3 CuadroTexto"/>
          <p:cNvSpPr txBox="1">
            <a:spLocks noChangeArrowheads="1"/>
          </p:cNvSpPr>
          <p:nvPr/>
        </p:nvSpPr>
        <p:spPr bwMode="auto">
          <a:xfrm>
            <a:off x="323528" y="196850"/>
            <a:ext cx="8136904"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Solución Caso de estudio Pastas la Moderna</a:t>
            </a:r>
          </a:p>
        </p:txBody>
      </p:sp>
      <p:graphicFrame>
        <p:nvGraphicFramePr>
          <p:cNvPr id="5" name="4 Tabla"/>
          <p:cNvGraphicFramePr>
            <a:graphicFrameLocks noGrp="1"/>
          </p:cNvGraphicFramePr>
          <p:nvPr/>
        </p:nvGraphicFramePr>
        <p:xfrm>
          <a:off x="827088" y="3429000"/>
          <a:ext cx="7273925" cy="3025775"/>
        </p:xfrm>
        <a:graphic>
          <a:graphicData uri="http://schemas.openxmlformats.org/drawingml/2006/table">
            <a:tbl>
              <a:tblPr/>
              <a:tblGrid>
                <a:gridCol w="1747837"/>
                <a:gridCol w="1562100"/>
                <a:gridCol w="1443038"/>
                <a:gridCol w="1168400"/>
                <a:gridCol w="1352550"/>
              </a:tblGrid>
              <a:tr h="581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 </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 </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Unidades</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Precio</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Ventas</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Enero</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6,671</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$26,685</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Febrero</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9%</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6,004</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24,017</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Marzo</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6,671</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26,685</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20. Trimestre</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13,343</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4.20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56,039</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3er. Trimestre</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23%</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15,344</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4.20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64,445</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4º. Trimestre</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28%</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18,680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4.33</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80,808</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49250">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Total</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100%</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66,713</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 </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2000" b="1" i="0" u="none" strike="noStrike" cap="none" normalizeH="0" baseline="0">
                          <a:ln>
                            <a:noFill/>
                          </a:ln>
                          <a:solidFill>
                            <a:srgbClr val="000000"/>
                          </a:solidFill>
                          <a:effectLst/>
                          <a:latin typeface="Century Gothic" charset="0"/>
                          <a:ea typeface="ＭＳ Ｐゴシック" charset="0"/>
                        </a:rPr>
                        <a:t>278,679</a:t>
                      </a:r>
                      <a:endParaRPr kumimoji="0" lang="es-MX" sz="2000" b="1" i="0" u="none" strike="noStrike" cap="none" normalizeH="0" baseline="0">
                        <a:ln>
                          <a:noFill/>
                        </a:ln>
                        <a:solidFill>
                          <a:srgbClr val="000000"/>
                        </a:solidFill>
                        <a:effectLst/>
                        <a:latin typeface="Calibri" charset="0"/>
                        <a:ea typeface="ＭＳ Ｐゴシック" charset="0"/>
                      </a:endParaRPr>
                    </a:p>
                  </a:txBody>
                  <a:tcPr marL="7621" marR="7621"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Tree>
    <p:extLst>
      <p:ext uri="{BB962C8B-B14F-4D97-AF65-F5344CB8AC3E}">
        <p14:creationId xmlns:p14="http://schemas.microsoft.com/office/powerpoint/2010/main" val="796459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Rectángulo"/>
          <p:cNvSpPr>
            <a:spLocks noChangeArrowheads="1"/>
          </p:cNvSpPr>
          <p:nvPr/>
        </p:nvSpPr>
        <p:spPr bwMode="auto">
          <a:xfrm>
            <a:off x="214313" y="857250"/>
            <a:ext cx="8929687" cy="60016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MX" sz="2400" dirty="0"/>
              <a:t>MARPI S. A. es una empresa metalmecánica que fabrica flechas automotrices. Usted, como responsable de la elaboración de presupuesto del año venidero ha solicitado al gerente de ventas el importe de unidades que venderá, así como los indicadores micro y macro económicos que considera influirán en la determinación del número de unidades a vender y precio unitario promedio.</a:t>
            </a:r>
          </a:p>
          <a:p>
            <a:r>
              <a:rPr lang="es-MX" sz="2400" dirty="0"/>
              <a:t>Al respecto el gerente de ventas le envía la siguiente información:</a:t>
            </a:r>
          </a:p>
          <a:p>
            <a:r>
              <a:rPr lang="es-MX" sz="2400" dirty="0"/>
              <a:t>Las ventas del presente año corresponden a 45,000 flechas.</a:t>
            </a:r>
          </a:p>
          <a:p>
            <a:r>
              <a:rPr lang="es-MX" sz="2400" dirty="0"/>
              <a:t>Kinwood, un cliente de la zona norte del país cerrará su negocio. En el presente año se le realizó ventas por 1,500 flechas.</a:t>
            </a:r>
          </a:p>
          <a:p>
            <a:r>
              <a:rPr lang="es-MX" sz="2400" dirty="0"/>
              <a:t>El agente de ventas que atendió a Kinwood, quiere compensar el cliente perdido mediante el contactó con dos clientes de la zona sur, a quienes les venderá 890 flechas en total.</a:t>
            </a:r>
          </a:p>
          <a:p>
            <a:r>
              <a:rPr lang="es-MX" sz="2400" dirty="0"/>
              <a:t>El gerente general asistió a una feria automotriz y logró contactar dos empresas ensambladoras interesadas en adquirir 1,000 flechas cada uno para un proyecto de exportación que tienen en puerta.</a:t>
            </a:r>
          </a:p>
        </p:txBody>
      </p:sp>
      <p:sp>
        <p:nvSpPr>
          <p:cNvPr id="19458" name="2 CuadroTexto"/>
          <p:cNvSpPr txBox="1">
            <a:spLocks noChangeArrowheads="1"/>
          </p:cNvSpPr>
          <p:nvPr/>
        </p:nvSpPr>
        <p:spPr bwMode="auto">
          <a:xfrm>
            <a:off x="611560" y="260648"/>
            <a:ext cx="6481489"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Caso de estudio MARPI S. A. </a:t>
            </a:r>
          </a:p>
        </p:txBody>
      </p:sp>
    </p:spTree>
    <p:extLst>
      <p:ext uri="{BB962C8B-B14F-4D97-AF65-F5344CB8AC3E}">
        <p14:creationId xmlns:p14="http://schemas.microsoft.com/office/powerpoint/2010/main" val="41131554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664935707"/>
              </p:ext>
            </p:extLst>
          </p:nvPr>
        </p:nvGraphicFramePr>
        <p:xfrm>
          <a:off x="827584" y="3933056"/>
          <a:ext cx="7129463" cy="2247904"/>
        </p:xfrm>
        <a:graphic>
          <a:graphicData uri="http://schemas.openxmlformats.org/drawingml/2006/table">
            <a:tbl>
              <a:tblPr/>
              <a:tblGrid>
                <a:gridCol w="2730500"/>
                <a:gridCol w="2200275"/>
                <a:gridCol w="2198688"/>
              </a:tblGrid>
              <a:tr h="28098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Calibri" charset="0"/>
                        <a:ea typeface="ＭＳ Ｐゴシック"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Calibri" charset="0"/>
                        <a:ea typeface="ＭＳ Ｐゴシック"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Precio</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Enero</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10.00%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$200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Febrero</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9.00%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 </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Marzo</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10.00%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 </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20. Trimestre</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20.00%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6%</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3er. Trimestre</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23.00%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Calibri" charset="0"/>
                        <a:ea typeface="ＭＳ Ｐゴシック"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4º. Trimestre</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28.00%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6%</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280988">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Total</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Century Gothic" charset="0"/>
                          <a:ea typeface="ＭＳ Ｐゴシック" charset="0"/>
                        </a:rPr>
                        <a:t>100%</a:t>
                      </a:r>
                      <a:endParaRPr kumimoji="0" lang="es-MX" sz="1600" b="1" i="0" u="none" strike="noStrike" cap="none" normalizeH="0" baseline="0">
                        <a:ln>
                          <a:noFill/>
                        </a:ln>
                        <a:solidFill>
                          <a:schemeClr val="tx1"/>
                        </a:solidFill>
                        <a:effectLst/>
                        <a:latin typeface="Calibri" charset="0"/>
                        <a:ea typeface="Calibri" charset="0"/>
                        <a:cs typeface="Times New Roman" charset="0"/>
                      </a:endParaRPr>
                    </a:p>
                  </a:txBody>
                  <a:tcPr marL="44454" marR="4445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dirty="0">
                          <a:ln>
                            <a:noFill/>
                          </a:ln>
                          <a:solidFill>
                            <a:schemeClr val="tx1"/>
                          </a:solidFill>
                          <a:effectLst/>
                          <a:latin typeface="Century Gothic" charset="0"/>
                          <a:ea typeface="ＭＳ Ｐゴシック" charset="0"/>
                        </a:rPr>
                        <a:t> </a:t>
                      </a:r>
                      <a:endParaRPr kumimoji="0" lang="es-MX" sz="1600" b="1" i="0" u="none" strike="noStrike" cap="none" normalizeH="0" baseline="0" dirty="0">
                        <a:ln>
                          <a:noFill/>
                        </a:ln>
                        <a:solidFill>
                          <a:schemeClr val="tx1"/>
                        </a:solidFill>
                        <a:effectLst/>
                        <a:latin typeface="Calibri" charset="0"/>
                        <a:ea typeface="Calibri" charset="0"/>
                        <a:cs typeface="Times New Roman" charset="0"/>
                      </a:endParaRPr>
                    </a:p>
                  </a:txBody>
                  <a:tcPr marL="44454" marR="44454"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bl>
          </a:graphicData>
        </a:graphic>
      </p:graphicFrame>
      <p:sp>
        <p:nvSpPr>
          <p:cNvPr id="20519" name="3 Rectángulo"/>
          <p:cNvSpPr>
            <a:spLocks noChangeArrowheads="1"/>
          </p:cNvSpPr>
          <p:nvPr/>
        </p:nvSpPr>
        <p:spPr bwMode="auto">
          <a:xfrm>
            <a:off x="357188" y="260350"/>
            <a:ext cx="8137525" cy="3170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MX" sz="2000" dirty="0"/>
              <a:t>Un cliente nuevo desea formalizar pedidos mensuales por 100 flechas, siempre y cuando se le entregue en el plazo establecido.</a:t>
            </a:r>
          </a:p>
          <a:p>
            <a:r>
              <a:rPr lang="es-MX" sz="2000" dirty="0"/>
              <a:t>La INA (Industria Nacional de Autopartes) declaró una posible caída en el consumo de refacciones  de un 3%. </a:t>
            </a:r>
          </a:p>
          <a:p>
            <a:r>
              <a:rPr lang="es-MX" sz="2000" dirty="0"/>
              <a:t>Para compensar este efecto negativo, se platicó con el departamento de crédito y cobranza para evaluar la posibilidad de otorgar un descuento por pronto pago sólo a los clientes potenciales. El estudio demuestra que puede lograrse un 2% de recuperación en las ventas.</a:t>
            </a:r>
          </a:p>
          <a:p>
            <a:r>
              <a:rPr lang="es-MX" sz="2000" dirty="0"/>
              <a:t>Usando el </a:t>
            </a:r>
            <a:r>
              <a:rPr lang="es-MX" sz="2000" b="1" dirty="0"/>
              <a:t>método económico</a:t>
            </a:r>
            <a:r>
              <a:rPr lang="es-MX" sz="2000" dirty="0"/>
              <a:t>, determina el importe de unidades de venta presupuestados para el siguiente año.</a:t>
            </a:r>
          </a:p>
        </p:txBody>
      </p:sp>
    </p:spTree>
    <p:extLst>
      <p:ext uri="{BB962C8B-B14F-4D97-AF65-F5344CB8AC3E}">
        <p14:creationId xmlns:p14="http://schemas.microsoft.com/office/powerpoint/2010/main" val="11806676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971550" y="765175"/>
          <a:ext cx="6840538" cy="2151062"/>
        </p:xfrm>
        <a:graphic>
          <a:graphicData uri="http://schemas.openxmlformats.org/drawingml/2006/table">
            <a:tbl>
              <a:tblPr firstRow="1" firstCol="1" bandRow="1">
                <a:tableStyleId>{5C22544A-7EE6-4342-B048-85BDC9FD1C3A}</a:tableStyleId>
              </a:tblPr>
              <a:tblGrid>
                <a:gridCol w="1189034"/>
                <a:gridCol w="5651504"/>
              </a:tblGrid>
              <a:tr h="360098">
                <a:tc>
                  <a:txBody>
                    <a:bodyPr/>
                    <a:lstStyle/>
                    <a:p>
                      <a:pPr algn="just">
                        <a:lnSpc>
                          <a:spcPct val="115000"/>
                        </a:lnSpc>
                        <a:spcAft>
                          <a:spcPts val="0"/>
                        </a:spcAft>
                      </a:pPr>
                      <a:r>
                        <a:rPr lang="es-MX" sz="2000" b="1" kern="1200" dirty="0">
                          <a:solidFill>
                            <a:schemeClr val="tx1"/>
                          </a:solidFill>
                          <a:effectLst/>
                        </a:rPr>
                        <a:t>Va</a:t>
                      </a:r>
                      <a:endParaRPr lang="es-MX" sz="3200" b="1" dirty="0">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smtClean="0">
                          <a:solidFill>
                            <a:schemeClr val="tx1"/>
                          </a:solidFill>
                          <a:effectLst/>
                        </a:rPr>
                        <a:t>45,000</a:t>
                      </a:r>
                      <a:endParaRPr lang="es-MX" sz="3200" b="1" dirty="0">
                        <a:solidFill>
                          <a:schemeClr val="tx1"/>
                        </a:solidFill>
                        <a:effectLst/>
                        <a:latin typeface="Arial"/>
                        <a:ea typeface="Times New Roman"/>
                        <a:cs typeface="Times New Roman"/>
                      </a:endParaRPr>
                    </a:p>
                  </a:txBody>
                  <a:tcPr marL="68578" marR="68578" marT="9526" marB="0"/>
                </a:tc>
              </a:tr>
              <a:tr h="710670">
                <a:tc>
                  <a:txBody>
                    <a:bodyPr/>
                    <a:lstStyle/>
                    <a:p>
                      <a:pPr algn="just">
                        <a:lnSpc>
                          <a:spcPct val="115000"/>
                        </a:lnSpc>
                        <a:spcAft>
                          <a:spcPts val="0"/>
                        </a:spcAft>
                      </a:pPr>
                      <a:r>
                        <a:rPr lang="es-MX" sz="2000" b="1" kern="1200">
                          <a:solidFill>
                            <a:schemeClr val="tx1"/>
                          </a:solidFill>
                          <a:effectLst/>
                        </a:rPr>
                        <a:t>Fe</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a:solidFill>
                            <a:schemeClr val="tx1"/>
                          </a:solidFill>
                          <a:effectLst/>
                        </a:rPr>
                        <a:t>(Ajuste </a:t>
                      </a:r>
                      <a:r>
                        <a:rPr lang="es-MX" sz="2000" b="1" kern="1200" dirty="0" smtClean="0">
                          <a:solidFill>
                            <a:schemeClr val="tx1"/>
                          </a:solidFill>
                          <a:effectLst/>
                        </a:rPr>
                        <a:t>-1,500, </a:t>
                      </a:r>
                      <a:r>
                        <a:rPr lang="es-MX" sz="2000" b="1" kern="1200" dirty="0">
                          <a:solidFill>
                            <a:schemeClr val="tx1"/>
                          </a:solidFill>
                          <a:effectLst/>
                        </a:rPr>
                        <a:t>cambio </a:t>
                      </a:r>
                      <a:r>
                        <a:rPr lang="es-MX" sz="2000" b="1" kern="1200" dirty="0" smtClean="0">
                          <a:solidFill>
                            <a:schemeClr val="tx1"/>
                          </a:solidFill>
                          <a:effectLst/>
                        </a:rPr>
                        <a:t>+890, crecimiento+2,000+1,200)=2,590</a:t>
                      </a:r>
                      <a:endParaRPr lang="es-MX" sz="3200" b="1" dirty="0">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E</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smtClean="0">
                          <a:solidFill>
                            <a:schemeClr val="tx1"/>
                          </a:solidFill>
                          <a:effectLst/>
                        </a:rPr>
                        <a:t>(45,000+2,590)*.</a:t>
                      </a:r>
                      <a:r>
                        <a:rPr lang="es-MX" sz="2000" b="1" kern="1200" dirty="0">
                          <a:solidFill>
                            <a:schemeClr val="tx1"/>
                          </a:solidFill>
                          <a:effectLst/>
                        </a:rPr>
                        <a:t>03= </a:t>
                      </a:r>
                      <a:r>
                        <a:rPr lang="es-MX" sz="2000" b="1" kern="1200" dirty="0" smtClean="0">
                          <a:solidFill>
                            <a:schemeClr val="tx1"/>
                          </a:solidFill>
                          <a:effectLst/>
                        </a:rPr>
                        <a:t>1,428</a:t>
                      </a:r>
                      <a:endParaRPr lang="es-MX" sz="3200" b="1" dirty="0">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A</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smtClean="0">
                          <a:solidFill>
                            <a:schemeClr val="tx1"/>
                          </a:solidFill>
                          <a:effectLst/>
                        </a:rPr>
                        <a:t>(47,590-1,428)*.</a:t>
                      </a:r>
                      <a:r>
                        <a:rPr lang="es-MX" sz="2000" b="1" kern="1200" dirty="0">
                          <a:solidFill>
                            <a:schemeClr val="tx1"/>
                          </a:solidFill>
                          <a:effectLst/>
                        </a:rPr>
                        <a:t>02)= </a:t>
                      </a:r>
                      <a:r>
                        <a:rPr lang="es-MX" sz="2000" b="1" kern="1200" dirty="0" smtClean="0">
                          <a:solidFill>
                            <a:schemeClr val="tx1"/>
                          </a:solidFill>
                          <a:effectLst/>
                        </a:rPr>
                        <a:t>923</a:t>
                      </a:r>
                      <a:endParaRPr lang="es-MX" sz="3200" b="1" dirty="0">
                        <a:solidFill>
                          <a:schemeClr val="tx1"/>
                        </a:solidFill>
                        <a:effectLst/>
                        <a:latin typeface="Arial"/>
                        <a:ea typeface="Times New Roman"/>
                        <a:cs typeface="Times New Roman"/>
                      </a:endParaRPr>
                    </a:p>
                  </a:txBody>
                  <a:tcPr marL="68578" marR="68578" marT="9526" marB="0"/>
                </a:tc>
              </a:tr>
              <a:tr h="360098">
                <a:tc>
                  <a:txBody>
                    <a:bodyPr/>
                    <a:lstStyle/>
                    <a:p>
                      <a:pPr algn="just">
                        <a:lnSpc>
                          <a:spcPct val="115000"/>
                        </a:lnSpc>
                        <a:spcAft>
                          <a:spcPts val="0"/>
                        </a:spcAft>
                      </a:pPr>
                      <a:r>
                        <a:rPr lang="es-MX" sz="2000" b="1" kern="1200">
                          <a:solidFill>
                            <a:schemeClr val="tx1"/>
                          </a:solidFill>
                          <a:effectLst/>
                        </a:rPr>
                        <a:t>Vp</a:t>
                      </a:r>
                      <a:endParaRPr lang="es-MX" sz="3200" b="1">
                        <a:solidFill>
                          <a:schemeClr val="tx1"/>
                        </a:solidFill>
                        <a:effectLst/>
                        <a:latin typeface="Arial"/>
                        <a:ea typeface="Times New Roman"/>
                        <a:cs typeface="Times New Roman"/>
                      </a:endParaRPr>
                    </a:p>
                  </a:txBody>
                  <a:tcPr marL="68578" marR="68578" marT="9526" marB="0"/>
                </a:tc>
                <a:tc>
                  <a:txBody>
                    <a:bodyPr/>
                    <a:lstStyle/>
                    <a:p>
                      <a:pPr algn="just">
                        <a:lnSpc>
                          <a:spcPct val="115000"/>
                        </a:lnSpc>
                        <a:spcAft>
                          <a:spcPts val="0"/>
                        </a:spcAft>
                      </a:pPr>
                      <a:r>
                        <a:rPr lang="es-MX" sz="2000" b="1" kern="1200" dirty="0" smtClean="0">
                          <a:solidFill>
                            <a:schemeClr val="tx1"/>
                          </a:solidFill>
                          <a:effectLst/>
                        </a:rPr>
                        <a:t>46,162+923=47,085</a:t>
                      </a:r>
                      <a:endParaRPr lang="es-MX" sz="3200" b="1" dirty="0">
                        <a:solidFill>
                          <a:schemeClr val="tx1"/>
                        </a:solidFill>
                        <a:effectLst/>
                        <a:latin typeface="Arial"/>
                        <a:ea typeface="Times New Roman"/>
                        <a:cs typeface="Times New Roman"/>
                      </a:endParaRPr>
                    </a:p>
                  </a:txBody>
                  <a:tcPr marL="68578" marR="68578" marT="9526" marB="0"/>
                </a:tc>
              </a:tr>
            </a:tbl>
          </a:graphicData>
        </a:graphic>
      </p:graphicFrame>
      <p:sp>
        <p:nvSpPr>
          <p:cNvPr id="21525" name="3 CuadroTexto"/>
          <p:cNvSpPr txBox="1">
            <a:spLocks noChangeArrowheads="1"/>
          </p:cNvSpPr>
          <p:nvPr/>
        </p:nvSpPr>
        <p:spPr bwMode="auto">
          <a:xfrm>
            <a:off x="1187624" y="260648"/>
            <a:ext cx="7488832"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MX" sz="2800" b="1" dirty="0">
                <a:solidFill>
                  <a:schemeClr val="accent5">
                    <a:lumMod val="50000"/>
                  </a:schemeClr>
                </a:solidFill>
                <a:latin typeface="Arial" panose="020B0604020202020204" pitchFamily="34" charset="0"/>
                <a:ea typeface="+mn-ea"/>
                <a:cs typeface="Arial" panose="020B0604020202020204" pitchFamily="34" charset="0"/>
              </a:rPr>
              <a:t>Solución Caso de estudio MARPI S. A. </a:t>
            </a:r>
          </a:p>
        </p:txBody>
      </p:sp>
      <p:graphicFrame>
        <p:nvGraphicFramePr>
          <p:cNvPr id="6" name="5 Tabla"/>
          <p:cNvGraphicFramePr>
            <a:graphicFrameLocks noGrp="1"/>
          </p:cNvGraphicFramePr>
          <p:nvPr/>
        </p:nvGraphicFramePr>
        <p:xfrm>
          <a:off x="1116013" y="3068638"/>
          <a:ext cx="6551612" cy="3013078"/>
        </p:xfrm>
        <a:graphic>
          <a:graphicData uri="http://schemas.openxmlformats.org/drawingml/2006/table">
            <a:tbl>
              <a:tblPr/>
              <a:tblGrid>
                <a:gridCol w="1738312"/>
                <a:gridCol w="827088"/>
                <a:gridCol w="661987"/>
                <a:gridCol w="1323975"/>
                <a:gridCol w="847725"/>
                <a:gridCol w="1152525"/>
              </a:tblGrid>
              <a:tr h="360363">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Arial" charset="0"/>
                        <a:ea typeface="ＭＳ Ｐゴシック" charset="0"/>
                        <a:cs typeface="Times New Roman" charset="0"/>
                      </a:endParaRP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Arial" charset="0"/>
                        <a:ea typeface="ＭＳ Ｐゴシック" charset="0"/>
                        <a:cs typeface="Times New Roman" charset="0"/>
                      </a:endParaRP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Arial" charset="0"/>
                        <a:ea typeface="ＭＳ Ｐゴシック" charset="0"/>
                        <a:cs typeface="Times New Roman" charset="0"/>
                      </a:endParaRP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Arial" charset="0"/>
                          <a:ea typeface="ＭＳ Ｐゴシック" charset="0"/>
                          <a:cs typeface="Times New Roman" charset="0"/>
                        </a:rPr>
                        <a:t>Unidades</a:t>
                      </a: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Arial" charset="0"/>
                          <a:ea typeface="ＭＳ Ｐゴシック" charset="0"/>
                          <a:cs typeface="Times New Roman" charset="0"/>
                        </a:rPr>
                        <a:t>Precio</a:t>
                      </a: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Arial" charset="0"/>
                          <a:ea typeface="ＭＳ Ｐゴシック" charset="0"/>
                          <a:cs typeface="Times New Roman" charset="0"/>
                        </a:rPr>
                        <a:t>Ventas</a:t>
                      </a:r>
                    </a:p>
                  </a:txBody>
                  <a:tcPr marL="68566" marR="68566" marT="9526"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90537">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Enero</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4,709</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$941,711</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Febrero</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9%</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 </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4,238</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847,540</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Marzo</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 </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4,709</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941,711</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 Trimestre</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6%</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9,417</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212</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1,996,427</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3er. Trimestre</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23%</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 </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10,830</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212</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2,295,891</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4º. Trimestre</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28%</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6%</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13,184</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224.72</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2,962,698</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360363">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Total</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100%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200</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47,086</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 </a:t>
                      </a:r>
                    </a:p>
                  </a:txBody>
                  <a:tcPr marL="7619" marR="7619" marT="76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000000"/>
                          </a:solidFill>
                          <a:effectLst/>
                          <a:latin typeface="Arial" charset="0"/>
                          <a:ea typeface="ＭＳ Ｐゴシック" charset="0"/>
                        </a:rPr>
                        <a:t>9,985,978</a:t>
                      </a:r>
                    </a:p>
                  </a:txBody>
                  <a:tcPr marL="7619" marR="7619" marT="762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bl>
          </a:graphicData>
        </a:graphic>
      </p:graphicFrame>
    </p:spTree>
    <p:extLst>
      <p:ext uri="{BB962C8B-B14F-4D97-AF65-F5344CB8AC3E}">
        <p14:creationId xmlns:p14="http://schemas.microsoft.com/office/powerpoint/2010/main" val="932019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182160747"/>
              </p:ext>
            </p:extLst>
          </p:nvPr>
        </p:nvGraphicFramePr>
        <p:xfrm>
          <a:off x="2114550" y="1998821"/>
          <a:ext cx="4914900" cy="3728720"/>
        </p:xfrm>
        <a:graphic>
          <a:graphicData uri="http://schemas.openxmlformats.org/drawingml/2006/table">
            <a:tbl>
              <a:tblPr/>
              <a:tblGrid>
                <a:gridCol w="1612900"/>
                <a:gridCol w="825500"/>
                <a:gridCol w="825500"/>
                <a:gridCol w="825500"/>
                <a:gridCol w="825500"/>
              </a:tblGrid>
              <a:tr h="190500">
                <a:tc>
                  <a:txBody>
                    <a:bodyPr/>
                    <a:lstStyle/>
                    <a:p>
                      <a:pPr algn="l" fontAlgn="b"/>
                      <a:endParaRPr lang="es-ES" sz="1200" b="1" i="0" u="none" strike="noStrike" dirty="0">
                        <a:solidFill>
                          <a:srgbClr val="000000"/>
                        </a:solidFill>
                        <a:effectLst/>
                        <a:latin typeface="Calibri"/>
                      </a:endParaRPr>
                    </a:p>
                  </a:txBody>
                  <a:tcPr marL="12700" marR="12700" marT="1270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0500">
                <a:tc>
                  <a:txBody>
                    <a:bodyPr/>
                    <a:lstStyle/>
                    <a:p>
                      <a:pPr algn="l" fontAlgn="b"/>
                      <a:r>
                        <a:rPr lang="es-ES" sz="1200" b="1" i="0" u="none" strike="noStrike">
                          <a:solidFill>
                            <a:srgbClr val="000000"/>
                          </a:solidFill>
                          <a:effectLst/>
                          <a:latin typeface="Calibri"/>
                        </a:rPr>
                        <a:t>Unidades de</a:t>
                      </a:r>
                    </a:p>
                  </a:txBody>
                  <a:tcPr marL="12700" marR="12700" marT="1270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200" b="1" i="0" u="none" strike="noStrike">
                          <a:solidFill>
                            <a:srgbClr val="000000"/>
                          </a:solidFill>
                          <a:effectLst/>
                          <a:latin typeface="Calibri"/>
                        </a:rPr>
                        <a:t>x</a:t>
                      </a:r>
                    </a:p>
                  </a:txBody>
                  <a:tcPr marL="12700" marR="12700" marT="12700" marB="0" anchor="b">
                    <a:lnL>
                      <a:noFill/>
                    </a:lnL>
                    <a:lnR>
                      <a:noFill/>
                    </a:lnR>
                    <a:lnT>
                      <a:noFill/>
                    </a:lnT>
                    <a:lnB>
                      <a:noFill/>
                    </a:lnB>
                  </a:tcPr>
                </a:tc>
                <a:tc>
                  <a:txBody>
                    <a:bodyPr/>
                    <a:lstStyle/>
                    <a:p>
                      <a:pPr algn="l" fontAlgn="b"/>
                      <a:r>
                        <a:rPr lang="es-ES" sz="1200" b="1" i="0" u="none" strike="noStrike">
                          <a:solidFill>
                            <a:srgbClr val="000000"/>
                          </a:solidFill>
                          <a:effectLst/>
                          <a:latin typeface="Calibri"/>
                        </a:rPr>
                        <a:t>precio</a:t>
                      </a:r>
                    </a:p>
                  </a:txBody>
                  <a:tcPr marL="12700" marR="12700" marT="12700" marB="0" anchor="b">
                    <a:lnL>
                      <a:noFill/>
                    </a:lnL>
                    <a:lnR>
                      <a:noFill/>
                    </a:lnR>
                    <a:lnT>
                      <a:noFill/>
                    </a:lnT>
                    <a:lnB>
                      <a:noFill/>
                    </a:lnB>
                  </a:tcPr>
                </a:tc>
                <a:tc>
                  <a:txBody>
                    <a:bodyPr/>
                    <a:lstStyle/>
                    <a:p>
                      <a:pPr algn="ctr" fontAlgn="b"/>
                      <a:r>
                        <a:rPr lang="es-ES" sz="1200" b="1" i="0" u="none" strike="noStrike">
                          <a:solidFill>
                            <a:srgbClr val="000000"/>
                          </a:solidFill>
                          <a:effectLst/>
                          <a:latin typeface="Calibri"/>
                        </a:rPr>
                        <a:t>=</a:t>
                      </a:r>
                    </a:p>
                  </a:txBody>
                  <a:tcPr marL="12700" marR="12700" marT="12700" marB="0" anchor="b">
                    <a:lnL>
                      <a:noFill/>
                    </a:lnL>
                    <a:lnR>
                      <a:noFill/>
                    </a:lnR>
                    <a:lnT>
                      <a:noFill/>
                    </a:lnT>
                    <a:lnB>
                      <a:noFill/>
                    </a:lnB>
                  </a:tcPr>
                </a:tc>
                <a:tc>
                  <a:txBody>
                    <a:bodyPr/>
                    <a:lstStyle/>
                    <a:p>
                      <a:pPr algn="l" fontAlgn="b"/>
                      <a:r>
                        <a:rPr lang="es-ES" sz="1200" b="1" i="0" u="none" strike="noStrike">
                          <a:solidFill>
                            <a:srgbClr val="000000"/>
                          </a:solidFill>
                          <a:effectLst/>
                          <a:latin typeface="Calibri"/>
                        </a:rPr>
                        <a:t>Ventas</a:t>
                      </a:r>
                    </a:p>
                  </a:txBody>
                  <a:tcPr marL="12700" marR="12700" marT="12700" marB="0" anchor="b">
                    <a:lnL>
                      <a:noFill/>
                    </a:lnL>
                    <a:lnR w="12700" cap="flat" cmpd="sng" algn="ctr">
                      <a:solidFill>
                        <a:srgbClr val="000000"/>
                      </a:solidFill>
                      <a:prstDash val="solid"/>
                      <a:round/>
                      <a:headEnd type="none" w="med" len="med"/>
                      <a:tailEnd type="none" w="med" len="med"/>
                    </a:lnR>
                    <a:lnT>
                      <a:noFill/>
                    </a:lnT>
                    <a:lnB>
                      <a:noFill/>
                    </a:lnB>
                  </a:tcPr>
                </a:tc>
              </a:tr>
              <a:tr h="190500">
                <a:tc>
                  <a:txBody>
                    <a:bodyPr/>
                    <a:lstStyle/>
                    <a:p>
                      <a:pPr algn="l" fontAlgn="b"/>
                      <a:r>
                        <a:rPr lang="es-ES" sz="1200" b="1" i="0" u="none" strike="noStrike">
                          <a:solidFill>
                            <a:srgbClr val="000000"/>
                          </a:solidFill>
                          <a:effectLst/>
                          <a:latin typeface="Calibri"/>
                        </a:rPr>
                        <a:t>venta </a:t>
                      </a:r>
                    </a:p>
                  </a:txBody>
                  <a:tcPr marL="12700" marR="12700" marT="1270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S" sz="1200" b="1"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200" b="1" i="0" u="none" strike="noStrike">
                          <a:solidFill>
                            <a:srgbClr val="000000"/>
                          </a:solidFill>
                          <a:effectLst/>
                          <a:latin typeface="Calibri"/>
                        </a:rPr>
                        <a:t>unitario</a:t>
                      </a:r>
                    </a:p>
                  </a:txBody>
                  <a:tcPr marL="12700" marR="12700" marT="12700" marB="0" anchor="b">
                    <a:lnL>
                      <a:noFill/>
                    </a:lnL>
                    <a:lnR>
                      <a:noFill/>
                    </a:lnR>
                    <a:lnT>
                      <a:noFill/>
                    </a:lnT>
                    <a:lnB>
                      <a:noFill/>
                    </a:lnB>
                  </a:tcPr>
                </a:tc>
                <a:tc>
                  <a:txBody>
                    <a:bodyPr/>
                    <a:lstStyle/>
                    <a:p>
                      <a:pPr algn="l" fontAlgn="b"/>
                      <a:endParaRPr lang="es-ES" sz="1200" b="1"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200" b="1" i="0" u="none" strike="noStrike">
                          <a:solidFill>
                            <a:srgbClr val="000000"/>
                          </a:solidFill>
                          <a:effectLst/>
                          <a:latin typeface="Calibri"/>
                        </a:rPr>
                        <a:t> </a:t>
                      </a:r>
                    </a:p>
                  </a:txBody>
                  <a:tcPr marL="12700" marR="12700" marT="12700" marB="0" anchor="b">
                    <a:lnL>
                      <a:noFill/>
                    </a:lnL>
                    <a:lnR w="12700" cap="flat" cmpd="sng" algn="ctr">
                      <a:solidFill>
                        <a:srgbClr val="000000"/>
                      </a:solidFill>
                      <a:prstDash val="solid"/>
                      <a:round/>
                      <a:headEnd type="none" w="med" len="med"/>
                      <a:tailEnd type="none" w="med" len="med"/>
                    </a:lnR>
                    <a:lnT>
                      <a:noFill/>
                    </a:lnT>
                    <a:lnB>
                      <a:noFill/>
                    </a:lnB>
                  </a:tcPr>
                </a:tc>
              </a:tr>
              <a:tr h="203200">
                <a:tc>
                  <a:txBody>
                    <a:bodyPr/>
                    <a:lstStyle/>
                    <a:p>
                      <a:pPr algn="l" fontAlgn="b"/>
                      <a:r>
                        <a:rPr lang="es-ES" sz="1200" b="1" i="0" u="none" strike="noStrike">
                          <a:solidFill>
                            <a:srgbClr val="000000"/>
                          </a:solidFill>
                          <a:effectLst/>
                          <a:latin typeface="Calibri"/>
                        </a:rPr>
                        <a:t> </a:t>
                      </a:r>
                    </a:p>
                  </a:txBody>
                  <a:tcPr marL="12700" marR="12700" marT="1270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Calibri"/>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Calibri"/>
                        </a:rPr>
                        <a:t>promedio</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Calibri"/>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Calibri"/>
                        </a:rPr>
                        <a:t> </a:t>
                      </a:r>
                    </a:p>
                  </a:txBody>
                  <a:tcPr marL="12700" marR="12700" marT="1270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3200">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gridSpan="2">
                  <a:txBody>
                    <a:bodyPr/>
                    <a:lstStyle/>
                    <a:p>
                      <a:pPr algn="l" fontAlgn="b"/>
                      <a:r>
                        <a:rPr lang="es-ES" sz="1200" b="1" i="0" u="none" strike="noStrike" dirty="0">
                          <a:solidFill>
                            <a:srgbClr val="865357"/>
                          </a:solidFill>
                          <a:effectLst/>
                          <a:latin typeface="Calibri"/>
                        </a:rPr>
                        <a:t>Presupuesto de unidades de venta</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endParaRPr lang="es-ES"/>
                    </a:p>
                  </a:txBody>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90500">
                <a:tc>
                  <a:txBody>
                    <a:bodyPr/>
                    <a:lstStyle/>
                    <a:p>
                      <a:pPr algn="l" fontAlgn="b"/>
                      <a:r>
                        <a:rPr lang="es-ES" sz="12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gridSpan="2">
                  <a:txBody>
                    <a:bodyPr/>
                    <a:lstStyle/>
                    <a:p>
                      <a:pPr algn="l" fontAlgn="b"/>
                      <a:r>
                        <a:rPr lang="es-ES" sz="1200" b="0" i="0" u="none" strike="noStrike">
                          <a:solidFill>
                            <a:srgbClr val="000000"/>
                          </a:solidFill>
                          <a:effectLst/>
                          <a:latin typeface="Calibri"/>
                        </a:rPr>
                        <a:t>Precio promedio</a:t>
                      </a:r>
                    </a:p>
                  </a:txBody>
                  <a:tcPr marL="12700" marR="12700" marT="12700" marB="0" anchor="b">
                    <a:lnL>
                      <a:noFill/>
                    </a:lnL>
                    <a:lnR>
                      <a:noFill/>
                    </a:lnR>
                    <a:lnT>
                      <a:noFill/>
                    </a:lnT>
                    <a:lnB>
                      <a:noFill/>
                    </a:lnB>
                  </a:tcPr>
                </a:tc>
                <a:tc hMerge="1">
                  <a:txBody>
                    <a:bodyPr/>
                    <a:lstStyle/>
                    <a:p>
                      <a:endParaRPr lang="es-ES"/>
                    </a:p>
                  </a:txBody>
                  <a:tcPr/>
                </a:tc>
                <a:tc>
                  <a:txBody>
                    <a:bodyPr/>
                    <a:lstStyle/>
                    <a:p>
                      <a:pPr algn="l" fontAlgn="b"/>
                      <a:endParaRPr lang="es-ES" sz="12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90500">
                <a:tc>
                  <a:txBody>
                    <a:bodyPr/>
                    <a:lstStyle/>
                    <a:p>
                      <a:pPr algn="l" fontAlgn="b"/>
                      <a:r>
                        <a:rPr lang="es-ES" sz="12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200" b="0" i="0" u="none" strike="noStrike">
                          <a:solidFill>
                            <a:srgbClr val="000000"/>
                          </a:solidFill>
                          <a:effectLst/>
                          <a:latin typeface="Calibri"/>
                        </a:rPr>
                        <a:t> unitario</a:t>
                      </a:r>
                    </a:p>
                  </a:txBody>
                  <a:tcPr marL="12700" marR="12700" marT="12700" marB="0" anchor="b">
                    <a:lnL>
                      <a:noFill/>
                    </a:lnL>
                    <a:lnR>
                      <a:noFill/>
                    </a:lnR>
                    <a:lnT>
                      <a:noFill/>
                    </a:lnT>
                    <a:lnB>
                      <a:noFill/>
                    </a:lnB>
                  </a:tcPr>
                </a:tc>
                <a:tc>
                  <a:txBody>
                    <a:bodyPr/>
                    <a:lstStyle/>
                    <a:p>
                      <a:pPr algn="l" fontAlgn="b"/>
                      <a:r>
                        <a:rPr lang="es-ES" sz="1200" b="0" i="0" u="none" strike="noStrike">
                          <a:solidFill>
                            <a:srgbClr val="000000"/>
                          </a:solidFill>
                          <a:effectLst/>
                          <a:latin typeface="Calibri"/>
                        </a:rPr>
                        <a:t>enero</a:t>
                      </a:r>
                    </a:p>
                  </a:txBody>
                  <a:tcPr marL="12700" marR="12700" marT="12700" marB="0" anchor="b">
                    <a:lnL>
                      <a:noFill/>
                    </a:lnL>
                    <a:lnR>
                      <a:noFill/>
                    </a:lnR>
                    <a:lnT>
                      <a:noFill/>
                    </a:lnT>
                    <a:lnB>
                      <a:noFill/>
                    </a:lnB>
                  </a:tcPr>
                </a:tc>
                <a:tc>
                  <a:txBody>
                    <a:bodyPr/>
                    <a:lstStyle/>
                    <a:p>
                      <a:pPr algn="l" fontAlgn="b"/>
                      <a:r>
                        <a:rPr lang="es-ES" sz="1200" b="0" i="0" u="none" strike="noStrike">
                          <a:solidFill>
                            <a:srgbClr val="000000"/>
                          </a:solidFill>
                          <a:effectLst/>
                          <a:latin typeface="Calibri"/>
                        </a:rPr>
                        <a:t>Febrero</a:t>
                      </a:r>
                    </a:p>
                  </a:txBody>
                  <a:tcPr marL="12700" marR="12700" marT="12700" marB="0" anchor="b">
                    <a:lnL>
                      <a:noFill/>
                    </a:lnL>
                    <a:lnR>
                      <a:noFill/>
                    </a:lnR>
                    <a:lnT>
                      <a:noFill/>
                    </a:lnT>
                    <a:lnB>
                      <a:noFill/>
                    </a:lnB>
                  </a:tcPr>
                </a:tc>
                <a:tc>
                  <a:txBody>
                    <a:bodyPr/>
                    <a:lstStyle/>
                    <a:p>
                      <a:pPr algn="l" fontAlgn="b"/>
                      <a:r>
                        <a:rPr lang="es-ES" sz="1200" b="0" i="0" u="none" strike="noStrike" dirty="0">
                          <a:solidFill>
                            <a:srgbClr val="000000"/>
                          </a:solidFill>
                          <a:effectLst/>
                          <a:latin typeface="Calibri"/>
                        </a:rPr>
                        <a:t>Marzo</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90500">
                <a:tc>
                  <a:txBody>
                    <a:bodyPr/>
                    <a:lstStyle/>
                    <a:p>
                      <a:pPr algn="l" fontAlgn="b"/>
                      <a:r>
                        <a:rPr lang="es-ES" sz="1200" b="0" i="0" u="none" strike="noStrike">
                          <a:solidFill>
                            <a:srgbClr val="000000"/>
                          </a:solidFill>
                          <a:effectLst/>
                          <a:latin typeface="Calibri"/>
                        </a:rPr>
                        <a:t>Archivero de cartón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200" b="0" i="0" u="none" strike="noStrike">
                          <a:solidFill>
                            <a:srgbClr val="000000"/>
                          </a:solidFill>
                          <a:effectLst/>
                          <a:latin typeface="Calibri"/>
                        </a:rPr>
                        <a:t>$700</a:t>
                      </a:r>
                    </a:p>
                  </a:txBody>
                  <a:tcPr marL="12700" marR="12700" marT="12700" marB="0" anchor="b">
                    <a:lnL>
                      <a:noFill/>
                    </a:lnL>
                    <a:lnR>
                      <a:noFill/>
                    </a:lnR>
                    <a:lnT>
                      <a:noFill/>
                    </a:lnT>
                    <a:lnB>
                      <a:noFill/>
                    </a:lnB>
                  </a:tcPr>
                </a:tc>
                <a:tc>
                  <a:txBody>
                    <a:bodyPr/>
                    <a:lstStyle/>
                    <a:p>
                      <a:pPr algn="r" fontAlgn="b"/>
                      <a:r>
                        <a:rPr lang="es-ES" sz="1200" b="0" i="0" u="none" strike="noStrike">
                          <a:solidFill>
                            <a:srgbClr val="000000"/>
                          </a:solidFill>
                          <a:effectLst/>
                          <a:latin typeface="Calibri"/>
                        </a:rPr>
                        <a:t>2160</a:t>
                      </a:r>
                    </a:p>
                  </a:txBody>
                  <a:tcPr marL="12700" marR="12700" marT="12700" marB="0" anchor="b">
                    <a:lnL>
                      <a:noFill/>
                    </a:lnL>
                    <a:lnR>
                      <a:noFill/>
                    </a:lnR>
                    <a:lnT>
                      <a:noFill/>
                    </a:lnT>
                    <a:lnB>
                      <a:noFill/>
                    </a:lnB>
                  </a:tcPr>
                </a:tc>
                <a:tc>
                  <a:txBody>
                    <a:bodyPr/>
                    <a:lstStyle/>
                    <a:p>
                      <a:pPr algn="r" fontAlgn="b"/>
                      <a:r>
                        <a:rPr lang="es-ES" sz="1200" b="0" i="0" u="none" strike="noStrike">
                          <a:solidFill>
                            <a:srgbClr val="000000"/>
                          </a:solidFill>
                          <a:effectLst/>
                          <a:latin typeface="Calibri"/>
                        </a:rPr>
                        <a:t>2281</a:t>
                      </a:r>
                    </a:p>
                  </a:txBody>
                  <a:tcPr marL="12700" marR="12700" marT="12700" marB="0" anchor="b">
                    <a:lnL>
                      <a:noFill/>
                    </a:lnL>
                    <a:lnR>
                      <a:noFill/>
                    </a:lnR>
                    <a:lnT>
                      <a:noFill/>
                    </a:lnT>
                    <a:lnB>
                      <a:noFill/>
                    </a:lnB>
                  </a:tcPr>
                </a:tc>
                <a:tc>
                  <a:txBody>
                    <a:bodyPr/>
                    <a:lstStyle/>
                    <a:p>
                      <a:pPr algn="r" fontAlgn="b"/>
                      <a:r>
                        <a:rPr lang="es-ES" sz="1200" b="0" i="0" u="none" strike="noStrike" dirty="0">
                          <a:solidFill>
                            <a:srgbClr val="000000"/>
                          </a:solidFill>
                          <a:effectLst/>
                          <a:latin typeface="Calibri"/>
                        </a:rPr>
                        <a:t>2455</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90500">
                <a:tc>
                  <a:txBody>
                    <a:bodyPr/>
                    <a:lstStyle/>
                    <a:p>
                      <a:pPr algn="l" fontAlgn="b"/>
                      <a:r>
                        <a:rPr lang="es-ES" sz="1200" b="0" i="0" u="none" strike="noStrike">
                          <a:solidFill>
                            <a:srgbClr val="000000"/>
                          </a:solidFill>
                          <a:effectLst/>
                          <a:latin typeface="Calibri"/>
                        </a:rPr>
                        <a:t>Archivero de madera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200" b="0" i="0" u="none" strike="noStrike">
                          <a:solidFill>
                            <a:srgbClr val="000000"/>
                          </a:solidFill>
                          <a:effectLst/>
                          <a:latin typeface="Calibri"/>
                        </a:rPr>
                        <a:t>$1,000</a:t>
                      </a:r>
                    </a:p>
                  </a:txBody>
                  <a:tcPr marL="12700" marR="12700" marT="12700" marB="0" anchor="b">
                    <a:lnL>
                      <a:noFill/>
                    </a:lnL>
                    <a:lnR>
                      <a:noFill/>
                    </a:lnR>
                    <a:lnT>
                      <a:noFill/>
                    </a:lnT>
                    <a:lnB>
                      <a:noFill/>
                    </a:lnB>
                  </a:tcPr>
                </a:tc>
                <a:tc>
                  <a:txBody>
                    <a:bodyPr/>
                    <a:lstStyle/>
                    <a:p>
                      <a:pPr algn="r" fontAlgn="b"/>
                      <a:r>
                        <a:rPr lang="es-ES" sz="1200" b="0" i="0" u="none" strike="noStrike">
                          <a:solidFill>
                            <a:srgbClr val="000000"/>
                          </a:solidFill>
                          <a:effectLst/>
                          <a:latin typeface="Calibri"/>
                        </a:rPr>
                        <a:t>2190</a:t>
                      </a:r>
                    </a:p>
                  </a:txBody>
                  <a:tcPr marL="12700" marR="12700" marT="12700" marB="0" anchor="b">
                    <a:lnL>
                      <a:noFill/>
                    </a:lnL>
                    <a:lnR>
                      <a:noFill/>
                    </a:lnR>
                    <a:lnT>
                      <a:noFill/>
                    </a:lnT>
                    <a:lnB>
                      <a:noFill/>
                    </a:lnB>
                  </a:tcPr>
                </a:tc>
                <a:tc>
                  <a:txBody>
                    <a:bodyPr/>
                    <a:lstStyle/>
                    <a:p>
                      <a:pPr algn="r" fontAlgn="b"/>
                      <a:r>
                        <a:rPr lang="es-ES" sz="1200" b="0" i="0" u="none" strike="noStrike">
                          <a:solidFill>
                            <a:srgbClr val="000000"/>
                          </a:solidFill>
                          <a:effectLst/>
                          <a:latin typeface="Calibri"/>
                        </a:rPr>
                        <a:t>2362</a:t>
                      </a:r>
                    </a:p>
                  </a:txBody>
                  <a:tcPr marL="12700" marR="12700" marT="12700" marB="0" anchor="b">
                    <a:lnL>
                      <a:noFill/>
                    </a:lnL>
                    <a:lnR>
                      <a:noFill/>
                    </a:lnR>
                    <a:lnT>
                      <a:noFill/>
                    </a:lnT>
                    <a:lnB>
                      <a:noFill/>
                    </a:lnB>
                  </a:tcPr>
                </a:tc>
                <a:tc>
                  <a:txBody>
                    <a:bodyPr/>
                    <a:lstStyle/>
                    <a:p>
                      <a:pPr algn="r" fontAlgn="b"/>
                      <a:r>
                        <a:rPr lang="es-ES" sz="1200" b="0" i="0" u="none" strike="noStrike" dirty="0">
                          <a:solidFill>
                            <a:srgbClr val="000000"/>
                          </a:solidFill>
                          <a:effectLst/>
                          <a:latin typeface="Calibri"/>
                        </a:rPr>
                        <a:t>2535</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203200">
                <a:tc>
                  <a:txBody>
                    <a:bodyPr/>
                    <a:lstStyle/>
                    <a:p>
                      <a:pPr algn="l" fontAlgn="b"/>
                      <a:r>
                        <a:rPr lang="es-ES" sz="12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203200">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l" fontAlgn="b"/>
                      <a:r>
                        <a:rPr lang="es-ES" sz="1200" b="1" i="0" u="none" strike="noStrike" dirty="0">
                          <a:solidFill>
                            <a:srgbClr val="865357"/>
                          </a:solidFill>
                          <a:effectLst/>
                          <a:latin typeface="Calibri"/>
                        </a:rPr>
                        <a:t>Presupuesto de ventas</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90500">
                <a:tc>
                  <a:txBody>
                    <a:bodyPr/>
                    <a:lstStyle/>
                    <a:p>
                      <a:pPr algn="l" fontAlgn="b"/>
                      <a:r>
                        <a:rPr lang="es-ES" sz="12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200" b="0" i="0" u="none" strike="noStrike">
                          <a:solidFill>
                            <a:srgbClr val="000000"/>
                          </a:solidFill>
                          <a:effectLst/>
                          <a:latin typeface="Calibri"/>
                        </a:rPr>
                        <a:t>enero</a:t>
                      </a:r>
                    </a:p>
                  </a:txBody>
                  <a:tcPr marL="12700" marR="12700" marT="12700" marB="0" anchor="b">
                    <a:lnL>
                      <a:noFill/>
                    </a:lnL>
                    <a:lnR>
                      <a:noFill/>
                    </a:lnR>
                    <a:lnT>
                      <a:noFill/>
                    </a:lnT>
                    <a:lnB>
                      <a:noFill/>
                    </a:lnB>
                  </a:tcPr>
                </a:tc>
                <a:tc>
                  <a:txBody>
                    <a:bodyPr/>
                    <a:lstStyle/>
                    <a:p>
                      <a:pPr algn="l" fontAlgn="b"/>
                      <a:r>
                        <a:rPr lang="es-ES" sz="1200" b="0" i="0" u="none" strike="noStrike" dirty="0">
                          <a:solidFill>
                            <a:srgbClr val="000000"/>
                          </a:solidFill>
                          <a:effectLst/>
                          <a:latin typeface="Calibri"/>
                        </a:rPr>
                        <a:t>Febrero</a:t>
                      </a:r>
                    </a:p>
                  </a:txBody>
                  <a:tcPr marL="12700" marR="12700" marT="12700" marB="0" anchor="b">
                    <a:lnL>
                      <a:noFill/>
                    </a:lnL>
                    <a:lnR>
                      <a:noFill/>
                    </a:lnR>
                    <a:lnT>
                      <a:noFill/>
                    </a:lnT>
                    <a:lnB>
                      <a:noFill/>
                    </a:lnB>
                  </a:tcPr>
                </a:tc>
                <a:tc>
                  <a:txBody>
                    <a:bodyPr/>
                    <a:lstStyle/>
                    <a:p>
                      <a:pPr algn="l" fontAlgn="b"/>
                      <a:r>
                        <a:rPr lang="es-ES" sz="1200" b="0" i="0" u="none" strike="noStrike">
                          <a:solidFill>
                            <a:srgbClr val="000000"/>
                          </a:solidFill>
                          <a:effectLst/>
                          <a:latin typeface="Calibri"/>
                        </a:rPr>
                        <a:t>Marzo</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90500">
                <a:tc gridSpan="2">
                  <a:txBody>
                    <a:bodyPr/>
                    <a:lstStyle/>
                    <a:p>
                      <a:pPr algn="l" fontAlgn="b"/>
                      <a:r>
                        <a:rPr lang="es-ES" sz="1200" b="0" i="0" u="none" strike="noStrike">
                          <a:solidFill>
                            <a:srgbClr val="000000"/>
                          </a:solidFill>
                          <a:effectLst/>
                          <a:latin typeface="Calibri"/>
                        </a:rPr>
                        <a:t>Archivero de cartón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fontAlgn="b"/>
                      <a:r>
                        <a:rPr lang="es-ES" sz="1200" b="0" i="0" u="none" strike="noStrike">
                          <a:solidFill>
                            <a:srgbClr val="000000"/>
                          </a:solidFill>
                          <a:effectLst/>
                          <a:latin typeface="Calibri"/>
                        </a:rPr>
                        <a:t>$1,512,000</a:t>
                      </a:r>
                    </a:p>
                  </a:txBody>
                  <a:tcPr marL="12700" marR="12700" marT="12700" marB="0" anchor="b">
                    <a:lnL>
                      <a:noFill/>
                    </a:lnL>
                    <a:lnR>
                      <a:noFill/>
                    </a:lnR>
                    <a:lnT>
                      <a:noFill/>
                    </a:lnT>
                    <a:lnB>
                      <a:noFill/>
                    </a:lnB>
                  </a:tcPr>
                </a:tc>
                <a:tc>
                  <a:txBody>
                    <a:bodyPr/>
                    <a:lstStyle/>
                    <a:p>
                      <a:pPr algn="r" fontAlgn="b"/>
                      <a:r>
                        <a:rPr lang="es-ES" sz="1200" b="0" i="0" u="none" strike="noStrike" dirty="0">
                          <a:solidFill>
                            <a:srgbClr val="000000"/>
                          </a:solidFill>
                          <a:effectLst/>
                          <a:latin typeface="Calibri"/>
                        </a:rPr>
                        <a:t>$1,596,700</a:t>
                      </a:r>
                    </a:p>
                  </a:txBody>
                  <a:tcPr marL="12700" marR="12700" marT="12700" marB="0" anchor="b">
                    <a:lnL>
                      <a:noFill/>
                    </a:lnL>
                    <a:lnR>
                      <a:noFill/>
                    </a:lnR>
                    <a:lnT>
                      <a:noFill/>
                    </a:lnT>
                    <a:lnB>
                      <a:noFill/>
                    </a:lnB>
                  </a:tcPr>
                </a:tc>
                <a:tc>
                  <a:txBody>
                    <a:bodyPr/>
                    <a:lstStyle/>
                    <a:p>
                      <a:pPr algn="r" fontAlgn="b"/>
                      <a:r>
                        <a:rPr lang="es-ES" sz="1200" b="0" i="0" u="none" strike="noStrike">
                          <a:solidFill>
                            <a:srgbClr val="000000"/>
                          </a:solidFill>
                          <a:effectLst/>
                          <a:latin typeface="Calibri"/>
                        </a:rPr>
                        <a:t>$1,718,500</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203200">
                <a:tc gridSpan="2">
                  <a:txBody>
                    <a:bodyPr/>
                    <a:lstStyle/>
                    <a:p>
                      <a:pPr algn="l" fontAlgn="b"/>
                      <a:r>
                        <a:rPr lang="es-ES" sz="1200" b="0" i="0" u="none" strike="noStrike">
                          <a:solidFill>
                            <a:srgbClr val="000000"/>
                          </a:solidFill>
                          <a:effectLst/>
                          <a:latin typeface="Calibri"/>
                        </a:rPr>
                        <a:t>Archivero de madera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r" fontAlgn="b"/>
                      <a:r>
                        <a:rPr lang="es-ES" sz="1200" b="0" i="0" u="none" strike="noStrike">
                          <a:solidFill>
                            <a:srgbClr val="000000"/>
                          </a:solidFill>
                          <a:effectLst/>
                          <a:latin typeface="Calibri"/>
                        </a:rPr>
                        <a:t>$2,190,000</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s-ES" sz="1200" b="0" i="0" u="none" strike="noStrike" dirty="0">
                          <a:solidFill>
                            <a:srgbClr val="000000"/>
                          </a:solidFill>
                          <a:effectLst/>
                          <a:latin typeface="Calibri"/>
                        </a:rPr>
                        <a:t>$2,362,000</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r>
                        <a:rPr lang="es-ES" sz="1200" b="0" i="0" u="none" strike="noStrike" dirty="0">
                          <a:solidFill>
                            <a:srgbClr val="000000"/>
                          </a:solidFill>
                          <a:effectLst/>
                          <a:latin typeface="Calibri"/>
                        </a:rPr>
                        <a:t>$2,535,000</a:t>
                      </a:r>
                    </a:p>
                  </a:txBody>
                  <a:tcPr marL="12700" marR="12700" marT="12700"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90500">
                <a:tc>
                  <a:txBody>
                    <a:bodyPr/>
                    <a:lstStyle/>
                    <a:p>
                      <a:pPr algn="l" fontAlgn="b"/>
                      <a:r>
                        <a:rPr lang="es-ES" sz="1200" b="0" i="0" u="none" strike="noStrike">
                          <a:solidFill>
                            <a:srgbClr val="000000"/>
                          </a:solidFill>
                          <a:effectLst/>
                          <a:latin typeface="Calibri"/>
                        </a:rPr>
                        <a:t>Total </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s-ES" sz="1200" b="0" i="0" u="none" strike="noStrike">
                        <a:solidFill>
                          <a:srgbClr val="000000"/>
                        </a:solidFill>
                        <a:effectLst/>
                        <a:latin typeface="Calibri"/>
                      </a:endParaRP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s-ES" sz="1200" b="0" i="0" u="none" strike="noStrike">
                          <a:solidFill>
                            <a:srgbClr val="000000"/>
                          </a:solidFill>
                          <a:effectLst/>
                          <a:latin typeface="Calibri"/>
                        </a:rPr>
                        <a:t>$3,702,000</a:t>
                      </a: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s-ES" sz="1200" b="0" i="0" u="none" strike="noStrike">
                          <a:solidFill>
                            <a:srgbClr val="000000"/>
                          </a:solidFill>
                          <a:effectLst/>
                          <a:latin typeface="Calibri"/>
                        </a:rPr>
                        <a:t>$3,958,700</a:t>
                      </a:r>
                    </a:p>
                  </a:txBody>
                  <a:tcPr marL="12700" marR="12700" marT="1270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s-ES" sz="1200" b="0" i="0" u="none" strike="noStrike" dirty="0">
                          <a:solidFill>
                            <a:srgbClr val="000000"/>
                          </a:solidFill>
                          <a:effectLst/>
                          <a:latin typeface="Calibri"/>
                        </a:rPr>
                        <a:t>$4,253,500</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CuadroTexto 2"/>
          <p:cNvSpPr txBox="1"/>
          <p:nvPr/>
        </p:nvSpPr>
        <p:spPr>
          <a:xfrm>
            <a:off x="1403648" y="158734"/>
            <a:ext cx="6120680" cy="1354217"/>
          </a:xfrm>
          <a:prstGeom prst="rect">
            <a:avLst/>
          </a:prstGeom>
          <a:noFill/>
        </p:spPr>
        <p:txBody>
          <a:bodyPr wrap="square" rtlCol="0">
            <a:spAutoFit/>
          </a:bodyPr>
          <a:lstStyle/>
          <a:p>
            <a:r>
              <a:rPr lang="es-ES" sz="2800" b="1" dirty="0">
                <a:solidFill>
                  <a:schemeClr val="accent5">
                    <a:lumMod val="50000"/>
                  </a:schemeClr>
                </a:solidFill>
                <a:latin typeface="Arial" panose="020B0604020202020204" pitchFamily="34" charset="0"/>
                <a:cs typeface="Arial" panose="020B0604020202020204" pitchFamily="34" charset="0"/>
              </a:rPr>
              <a:t>Valuación </a:t>
            </a:r>
            <a:r>
              <a:rPr lang="es-ES" sz="2800" b="1" dirty="0" smtClean="0">
                <a:solidFill>
                  <a:schemeClr val="accent5">
                    <a:lumMod val="50000"/>
                  </a:schemeClr>
                </a:solidFill>
                <a:latin typeface="Arial" panose="020B0604020202020204" pitchFamily="34" charset="0"/>
                <a:cs typeface="Arial" panose="020B0604020202020204" pitchFamily="34" charset="0"/>
              </a:rPr>
              <a:t>de </a:t>
            </a:r>
            <a:r>
              <a:rPr lang="es-ES" sz="2800" b="1" dirty="0">
                <a:solidFill>
                  <a:schemeClr val="accent5">
                    <a:lumMod val="50000"/>
                  </a:schemeClr>
                </a:solidFill>
                <a:latin typeface="Arial" panose="020B0604020202020204" pitchFamily="34" charset="0"/>
                <a:cs typeface="Arial" panose="020B0604020202020204" pitchFamily="34" charset="0"/>
              </a:rPr>
              <a:t>presupuestos</a:t>
            </a:r>
          </a:p>
          <a:p>
            <a:endParaRPr lang="es-ES" dirty="0"/>
          </a:p>
          <a:p>
            <a:endParaRPr lang="es-ES" dirty="0" smtClean="0"/>
          </a:p>
          <a:p>
            <a:r>
              <a:rPr lang="es-ES" dirty="0" smtClean="0"/>
              <a:t> </a:t>
            </a:r>
            <a:endParaRPr lang="es-ES" dirty="0"/>
          </a:p>
        </p:txBody>
      </p:sp>
      <p:sp>
        <p:nvSpPr>
          <p:cNvPr id="4" name="Rectángulo 3"/>
          <p:cNvSpPr/>
          <p:nvPr/>
        </p:nvSpPr>
        <p:spPr>
          <a:xfrm>
            <a:off x="2483768" y="1251341"/>
            <a:ext cx="4185761" cy="523220"/>
          </a:xfrm>
          <a:prstGeom prst="rect">
            <a:avLst/>
          </a:prstGeom>
        </p:spPr>
        <p:txBody>
          <a:bodyPr wrap="none">
            <a:spAutoFit/>
          </a:bodyPr>
          <a:lstStyle/>
          <a:p>
            <a:r>
              <a:rPr lang="es-ES" sz="2800" b="1" dirty="0">
                <a:solidFill>
                  <a:schemeClr val="accent5">
                    <a:lumMod val="50000"/>
                  </a:schemeClr>
                </a:solidFill>
                <a:latin typeface="Arial" panose="020B0604020202020204" pitchFamily="34" charset="0"/>
                <a:cs typeface="Arial" panose="020B0604020202020204" pitchFamily="34" charset="0"/>
              </a:rPr>
              <a:t>ventas presupuestadas</a:t>
            </a:r>
          </a:p>
        </p:txBody>
      </p:sp>
    </p:spTree>
    <p:extLst>
      <p:ext uri="{BB962C8B-B14F-4D97-AF65-F5344CB8AC3E}">
        <p14:creationId xmlns:p14="http://schemas.microsoft.com/office/powerpoint/2010/main" val="3896942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67544" y="1556792"/>
            <a:ext cx="7730113" cy="646331"/>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ES" dirty="0" smtClean="0"/>
              <a:t>Unidades de inventario final:</a:t>
            </a:r>
          </a:p>
          <a:p>
            <a:r>
              <a:rPr lang="es-ES" dirty="0" smtClean="0"/>
              <a:t>Unidades de venta / Días hábiles del mes * Días de producción del artículo</a:t>
            </a:r>
          </a:p>
        </p:txBody>
      </p:sp>
      <p:sp>
        <p:nvSpPr>
          <p:cNvPr id="4" name="CuadroTexto 3"/>
          <p:cNvSpPr txBox="1"/>
          <p:nvPr/>
        </p:nvSpPr>
        <p:spPr>
          <a:xfrm>
            <a:off x="467544" y="476672"/>
            <a:ext cx="7730113" cy="646331"/>
          </a:xfrm>
          <a:prstGeom prst="rect">
            <a:avLst/>
          </a:prstGeom>
          <a:solidFill>
            <a:schemeClr val="accent5"/>
          </a:solidFill>
        </p:spPr>
        <p:txBody>
          <a:bodyPr wrap="none" rtlCol="0">
            <a:spAutoFit/>
          </a:bodyPr>
          <a:lstStyle/>
          <a:p>
            <a:r>
              <a:rPr lang="es-ES" dirty="0">
                <a:solidFill>
                  <a:schemeClr val="lt1"/>
                </a:solidFill>
              </a:rPr>
              <a:t>Unidades de producción:</a:t>
            </a:r>
          </a:p>
          <a:p>
            <a:r>
              <a:rPr lang="es-ES" dirty="0">
                <a:solidFill>
                  <a:schemeClr val="lt1"/>
                </a:solidFill>
              </a:rPr>
              <a:t>Unidades de venta + Unidades de inventario final – Unidades de inventario inicial</a:t>
            </a:r>
          </a:p>
        </p:txBody>
      </p:sp>
      <p:graphicFrame>
        <p:nvGraphicFramePr>
          <p:cNvPr id="6" name="Tabla 5"/>
          <p:cNvGraphicFramePr>
            <a:graphicFrameLocks noGrp="1"/>
          </p:cNvGraphicFramePr>
          <p:nvPr>
            <p:extLst>
              <p:ext uri="{D42A27DB-BD31-4B8C-83A1-F6EECF244321}">
                <p14:modId xmlns:p14="http://schemas.microsoft.com/office/powerpoint/2010/main" val="2458216626"/>
              </p:ext>
            </p:extLst>
          </p:nvPr>
        </p:nvGraphicFramePr>
        <p:xfrm>
          <a:off x="899592" y="2564904"/>
          <a:ext cx="6540500" cy="3787140"/>
        </p:xfrm>
        <a:graphic>
          <a:graphicData uri="http://schemas.openxmlformats.org/drawingml/2006/table">
            <a:tbl>
              <a:tblPr/>
              <a:tblGrid>
                <a:gridCol w="2247900"/>
                <a:gridCol w="825500"/>
                <a:gridCol w="825500"/>
                <a:gridCol w="901700"/>
                <a:gridCol w="825500"/>
                <a:gridCol w="914400"/>
              </a:tblGrid>
              <a:tr h="177800">
                <a:tc>
                  <a:txBody>
                    <a:bodyPr/>
                    <a:lstStyle/>
                    <a:p>
                      <a:pPr algn="l" fontAlgn="b"/>
                      <a:r>
                        <a:rPr lang="es-ES" sz="1100" b="1" i="0" u="none" strike="noStrike" dirty="0">
                          <a:solidFill>
                            <a:srgbClr val="865357"/>
                          </a:solidFill>
                          <a:effectLst/>
                          <a:latin typeface="Calibri"/>
                        </a:rPr>
                        <a:t>Presupuesto de unidades a producir</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dirty="0">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77800">
                <a:tc>
                  <a:txBody>
                    <a:bodyPr/>
                    <a:lstStyle/>
                    <a:p>
                      <a:pPr algn="l" fontAlgn="b"/>
                      <a:r>
                        <a:rPr lang="es-ES" sz="1100" b="0" i="0" u="none" strike="noStrike">
                          <a:solidFill>
                            <a:srgbClr val="000000"/>
                          </a:solidFill>
                          <a:effectLst/>
                          <a:latin typeface="Calibri"/>
                        </a:rPr>
                        <a:t>Días hábiles del mes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dirty="0">
                          <a:solidFill>
                            <a:srgbClr val="000000"/>
                          </a:solidFill>
                          <a:effectLst/>
                          <a:latin typeface="Calibri"/>
                        </a:rPr>
                        <a:t>25</a:t>
                      </a: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Archivero de cartón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Mes</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100" b="0" i="0" u="none" strike="noStrike">
                          <a:solidFill>
                            <a:srgbClr val="000000"/>
                          </a:solidFill>
                          <a:effectLst/>
                          <a:latin typeface="Calibri"/>
                        </a:rPr>
                        <a:t>Unidades </a:t>
                      </a: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Inventario</a:t>
                      </a: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Inventario</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inventario</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unidades a</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100" b="0" i="0" u="none" strike="noStrike">
                          <a:solidFill>
                            <a:srgbClr val="000000"/>
                          </a:solidFill>
                          <a:effectLst/>
                          <a:latin typeface="Calibri"/>
                        </a:rPr>
                        <a:t>a vender</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final</a:t>
                      </a: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final</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inicial</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producir</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días</a:t>
                      </a: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unidades</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enero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2160</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273.72</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0</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2433.72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Febrero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2281</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294.6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273.72</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2301.88</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Marzo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2455</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300.6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294.6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2461</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Abril</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2505</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314.4</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300.6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2518.8</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Mayo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2620</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319.56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314.4</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2625.16</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Junio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2663</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325.68</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319.56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2669.12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Julio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2714</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333.6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325.68</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2721.92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Agosto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2780</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345.6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333.6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2792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Septiembre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2880</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360.6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345.6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2895</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Octubre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3005</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372.6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360.6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3017</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Noviembre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3105</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378.6</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372.6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3111</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Diciembre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3155</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297.48</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378.6</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3073.88</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Total anual</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32323</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32620.48</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Enero año sig.</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2479</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312</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297.48</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2493.52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Febrero año sig</a:t>
                      </a:r>
                    </a:p>
                  </a:txBody>
                  <a:tcPr marL="12700" marR="12700" marT="1270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2600</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312</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s-ES" sz="1100" b="0" i="0" u="none" strike="noStrike" dirty="0">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63715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123728" y="980728"/>
            <a:ext cx="4258666" cy="646331"/>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s-ES" dirty="0" smtClean="0"/>
              <a:t>Necesidades de consumo:</a:t>
            </a:r>
          </a:p>
          <a:p>
            <a:r>
              <a:rPr lang="es-ES" dirty="0" smtClean="0"/>
              <a:t>Unidades a producir * Cantidad de material</a:t>
            </a:r>
          </a:p>
        </p:txBody>
      </p:sp>
      <p:graphicFrame>
        <p:nvGraphicFramePr>
          <p:cNvPr id="4" name="Tabla 3"/>
          <p:cNvGraphicFramePr>
            <a:graphicFrameLocks noGrp="1"/>
          </p:cNvGraphicFramePr>
          <p:nvPr>
            <p:extLst>
              <p:ext uri="{D42A27DB-BD31-4B8C-83A1-F6EECF244321}">
                <p14:modId xmlns:p14="http://schemas.microsoft.com/office/powerpoint/2010/main" val="2650561690"/>
              </p:ext>
            </p:extLst>
          </p:nvPr>
        </p:nvGraphicFramePr>
        <p:xfrm>
          <a:off x="1763688" y="2780928"/>
          <a:ext cx="5626100" cy="2687320"/>
        </p:xfrm>
        <a:graphic>
          <a:graphicData uri="http://schemas.openxmlformats.org/drawingml/2006/table">
            <a:tbl>
              <a:tblPr/>
              <a:tblGrid>
                <a:gridCol w="2247900"/>
                <a:gridCol w="825500"/>
                <a:gridCol w="825500"/>
                <a:gridCol w="901700"/>
                <a:gridCol w="825500"/>
              </a:tblGrid>
              <a:tr h="177800">
                <a:tc gridSpan="2">
                  <a:txBody>
                    <a:bodyPr/>
                    <a:lstStyle/>
                    <a:p>
                      <a:pPr algn="l" fontAlgn="b"/>
                      <a:r>
                        <a:rPr lang="es-ES" sz="1100" b="1" i="0" u="none" strike="noStrike" dirty="0">
                          <a:solidFill>
                            <a:srgbClr val="333399"/>
                          </a:solidFill>
                          <a:effectLst/>
                          <a:latin typeface="Calibri"/>
                        </a:rPr>
                        <a:t>Presupuesto de necesidades de consumo</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endParaRPr lang="es-ES"/>
                    </a:p>
                  </a:txBody>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a:solidFill>
                            <a:srgbClr val="000000"/>
                          </a:solidFill>
                          <a:effectLst/>
                          <a:latin typeface="Calibri"/>
                        </a:rPr>
                        <a:t> </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100" b="0" i="0" u="none" strike="noStrike" dirty="0">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355600">
                <a:tc>
                  <a:txBody>
                    <a:bodyPr/>
                    <a:lstStyle/>
                    <a:p>
                      <a:pPr algn="l" fontAlgn="b"/>
                      <a:r>
                        <a:rPr lang="es-ES" sz="1100" b="0" i="0" u="none" strike="noStrike" dirty="0">
                          <a:solidFill>
                            <a:srgbClr val="000000"/>
                          </a:solidFill>
                          <a:effectLst/>
                          <a:latin typeface="Calibri"/>
                        </a:rPr>
                        <a:t>Materia prima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Cajón de cartón</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Cubierta de cartón</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Cubierta de madera</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Unidades necesarias por artículo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Archivero de cartón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4</a:t>
                      </a: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4</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Archivero de madera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2</a:t>
                      </a: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3.5</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 </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100" b="0" i="0" u="none" strike="noStrike">
                          <a:solidFill>
                            <a:srgbClr val="000000"/>
                          </a:solidFill>
                          <a:effectLst/>
                          <a:latin typeface="Calibri"/>
                        </a:rPr>
                        <a:t>Unidades a</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Consumo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100" b="0" i="0" u="none" strike="noStrike">
                          <a:solidFill>
                            <a:srgbClr val="000000"/>
                          </a:solidFill>
                          <a:effectLst/>
                          <a:latin typeface="Calibri"/>
                        </a:rPr>
                        <a:t>producir</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Cajón de cartón</a:t>
                      </a:r>
                    </a:p>
                  </a:txBody>
                  <a:tcPr marL="12700" marR="12700" marT="12700" marB="0" anchor="b">
                    <a:lnL>
                      <a:noFill/>
                    </a:lnL>
                    <a:lnR>
                      <a:noFill/>
                    </a:lnR>
                    <a:lnT>
                      <a:noFill/>
                    </a:lnT>
                    <a:lnB>
                      <a:noFill/>
                    </a:lnB>
                  </a:tcPr>
                </a:tc>
                <a:tc>
                  <a:txBody>
                    <a:bodyPr/>
                    <a:lstStyle/>
                    <a:p>
                      <a:pPr algn="l" fontAlgn="b"/>
                      <a:r>
                        <a:rPr lang="es-ES" sz="1100" b="0" i="0" u="none" strike="noStrike" dirty="0">
                          <a:solidFill>
                            <a:srgbClr val="000000"/>
                          </a:solidFill>
                          <a:effectLst/>
                          <a:latin typeface="Calibri"/>
                        </a:rPr>
                        <a:t>Cubierta de cartón</a:t>
                      </a:r>
                    </a:p>
                  </a:txBody>
                  <a:tcPr marL="12700" marR="12700" marT="12700" marB="0" anchor="b">
                    <a:lnL>
                      <a:noFill/>
                    </a:lnL>
                    <a:lnR>
                      <a:noFill/>
                    </a:lnR>
                    <a:lnT>
                      <a:noFill/>
                    </a:lnT>
                    <a:lnB>
                      <a:noFill/>
                    </a:lnB>
                  </a:tcPr>
                </a:tc>
                <a:tc>
                  <a:txBody>
                    <a:bodyPr/>
                    <a:lstStyle/>
                    <a:p>
                      <a:pPr algn="l" fontAlgn="b"/>
                      <a:r>
                        <a:rPr lang="es-ES" sz="1100" b="0" i="0" u="none" strike="noStrike">
                          <a:solidFill>
                            <a:srgbClr val="000000"/>
                          </a:solidFill>
                          <a:effectLst/>
                          <a:latin typeface="Calibri"/>
                        </a:rPr>
                        <a:t>Cubierta de madera</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Enero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Archivero de cartón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2433.72</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9734.88</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9734.88</a:t>
                      </a:r>
                    </a:p>
                  </a:txBody>
                  <a:tcPr marL="12700" marR="12700" marT="12700" marB="0" anchor="b">
                    <a:lnL>
                      <a:noFill/>
                    </a:lnL>
                    <a:lnR>
                      <a:noFill/>
                    </a:lnR>
                    <a:lnT>
                      <a:noFill/>
                    </a:lnT>
                    <a:lnB>
                      <a:noFill/>
                    </a:lnB>
                  </a:tcPr>
                </a:tc>
                <a:tc>
                  <a:txBody>
                    <a:bodyPr/>
                    <a:lstStyle/>
                    <a:p>
                      <a:pPr algn="l" fontAlgn="b"/>
                      <a:endParaRPr lang="es-ES" sz="1100" b="0" i="0" u="none" strike="noStrike" dirty="0">
                        <a:solidFill>
                          <a:srgbClr val="000000"/>
                        </a:solidFill>
                        <a:effectLst/>
                        <a:latin typeface="Calibri"/>
                      </a:endParaRP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Archivero de madera reciclable</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100" b="0" i="0" u="none" strike="noStrike">
                          <a:solidFill>
                            <a:srgbClr val="000000"/>
                          </a:solidFill>
                          <a:effectLst/>
                          <a:latin typeface="Calibri"/>
                        </a:rPr>
                        <a:t>2567.92</a:t>
                      </a:r>
                    </a:p>
                  </a:txBody>
                  <a:tcPr marL="12700" marR="12700" marT="12700" marB="0" anchor="b">
                    <a:lnL>
                      <a:noFill/>
                    </a:lnL>
                    <a:lnR>
                      <a:noFill/>
                    </a:lnR>
                    <a:lnT>
                      <a:noFill/>
                    </a:lnT>
                    <a:lnB>
                      <a:noFill/>
                    </a:lnB>
                  </a:tcPr>
                </a:tc>
                <a:tc>
                  <a:txBody>
                    <a:bodyPr/>
                    <a:lstStyle/>
                    <a:p>
                      <a:pPr algn="r" fontAlgn="b"/>
                      <a:r>
                        <a:rPr lang="es-ES" sz="1100" b="0" i="0" u="none" strike="noStrike">
                          <a:solidFill>
                            <a:srgbClr val="000000"/>
                          </a:solidFill>
                          <a:effectLst/>
                          <a:latin typeface="Calibri"/>
                        </a:rPr>
                        <a:t>5135.84</a:t>
                      </a:r>
                    </a:p>
                  </a:txBody>
                  <a:tcPr marL="12700" marR="12700" marT="12700" marB="0" anchor="b">
                    <a:lnL>
                      <a:noFill/>
                    </a:lnL>
                    <a:lnR>
                      <a:noFill/>
                    </a:lnR>
                    <a:lnT>
                      <a:noFill/>
                    </a:lnT>
                    <a:lnB>
                      <a:noFill/>
                    </a:lnB>
                  </a:tcPr>
                </a:tc>
                <a:tc>
                  <a:txBody>
                    <a:bodyPr/>
                    <a:lstStyle/>
                    <a:p>
                      <a:pPr algn="l" fontAlgn="b"/>
                      <a:endParaRPr lang="es-ES" sz="11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s-ES" sz="1100" b="0" i="0" u="none" strike="noStrike" dirty="0">
                          <a:solidFill>
                            <a:srgbClr val="000000"/>
                          </a:solidFill>
                          <a:effectLst/>
                          <a:latin typeface="Calibri"/>
                        </a:rPr>
                        <a:t>8987.72</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100" b="0" i="0" u="none" strike="noStrike">
                          <a:solidFill>
                            <a:srgbClr val="000000"/>
                          </a:solidFill>
                          <a:effectLst/>
                          <a:latin typeface="Calibri"/>
                        </a:rPr>
                        <a:t>Total unidades de consumo</a:t>
                      </a:r>
                    </a:p>
                  </a:txBody>
                  <a:tcPr marL="12700" marR="12700" marT="1270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5001.64</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14870.72</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a:solidFill>
                            <a:srgbClr val="000000"/>
                          </a:solidFill>
                          <a:effectLst/>
                          <a:latin typeface="Calibri"/>
                        </a:rPr>
                        <a:t>9734.88</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100" b="0" i="0" u="none" strike="noStrike" dirty="0">
                          <a:solidFill>
                            <a:srgbClr val="000000"/>
                          </a:solidFill>
                          <a:effectLst/>
                          <a:latin typeface="Calibri"/>
                        </a:rPr>
                        <a:t>8987.72</a:t>
                      </a:r>
                    </a:p>
                  </a:txBody>
                  <a:tcPr marL="12700" marR="12700" marT="1270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1759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87624" y="1340768"/>
            <a:ext cx="6912768" cy="5016758"/>
          </a:xfrm>
          <a:prstGeom prst="rect">
            <a:avLst/>
          </a:prstGeom>
          <a:noFill/>
        </p:spPr>
        <p:txBody>
          <a:bodyPr wrap="square" rtlCol="0">
            <a:spAutoFit/>
          </a:bodyPr>
          <a:lstStyle/>
          <a:p>
            <a:endParaRPr lang="es-MX" sz="2000" dirty="0">
              <a:solidFill>
                <a:srgbClr val="494231"/>
              </a:solidFill>
            </a:endParaRPr>
          </a:p>
          <a:p>
            <a:pPr marL="342900" indent="-342900">
              <a:buFont typeface="+mj-lt"/>
              <a:buAutoNum type="arabicPeriod"/>
            </a:pPr>
            <a:r>
              <a:rPr lang="es-MX" sz="2000" dirty="0" smtClean="0">
                <a:solidFill>
                  <a:srgbClr val="494231"/>
                </a:solidFill>
              </a:rPr>
              <a:t>El profesor envía previamente el material a los alumnos.</a:t>
            </a:r>
          </a:p>
          <a:p>
            <a:pPr marL="342900" indent="-342900">
              <a:buFont typeface="+mj-lt"/>
              <a:buAutoNum type="arabicPeriod"/>
            </a:pPr>
            <a:r>
              <a:rPr lang="es-MX" sz="2000" dirty="0" smtClean="0">
                <a:solidFill>
                  <a:srgbClr val="494231"/>
                </a:solidFill>
              </a:rPr>
              <a:t>El alumno revisa el material y se presenta a clase con conocimientos previos.</a:t>
            </a:r>
          </a:p>
          <a:p>
            <a:pPr marL="342900" indent="-342900">
              <a:buFont typeface="+mj-lt"/>
              <a:buAutoNum type="arabicPeriod"/>
            </a:pPr>
            <a:r>
              <a:rPr lang="es-MX" sz="2000" dirty="0" smtClean="0">
                <a:solidFill>
                  <a:srgbClr val="494231"/>
                </a:solidFill>
              </a:rPr>
              <a:t>El profesor explica a los alumnos que el material tiene como objetivo facilitar y complementar el desarrollo del contenido del programa de estudios de la unidad de aprendizaje.</a:t>
            </a:r>
          </a:p>
          <a:p>
            <a:pPr marL="342900" indent="-342900">
              <a:buFont typeface="+mj-lt"/>
              <a:buAutoNum type="arabicPeriod"/>
            </a:pPr>
            <a:r>
              <a:rPr lang="es-MX" sz="2000" dirty="0">
                <a:solidFill>
                  <a:srgbClr val="494231"/>
                </a:solidFill>
              </a:rPr>
              <a:t>El profesor </a:t>
            </a:r>
            <a:r>
              <a:rPr lang="es-MX" sz="2000" dirty="0" smtClean="0">
                <a:solidFill>
                  <a:srgbClr val="494231"/>
                </a:solidFill>
              </a:rPr>
              <a:t>advierte </a:t>
            </a:r>
            <a:r>
              <a:rPr lang="es-MX" sz="2000" dirty="0">
                <a:solidFill>
                  <a:srgbClr val="494231"/>
                </a:solidFill>
              </a:rPr>
              <a:t>a los alumnos que el </a:t>
            </a:r>
            <a:r>
              <a:rPr lang="es-MX" sz="2000" dirty="0" smtClean="0">
                <a:solidFill>
                  <a:srgbClr val="494231"/>
                </a:solidFill>
              </a:rPr>
              <a:t>alcance del material no es limitativo, es enunciativo por lo que debe complementarse con consultas a la bibliografía básica y con lecturas extra clase de la bibliografía complementaria (Ver apartado Bibliografía).</a:t>
            </a:r>
          </a:p>
          <a:p>
            <a:pPr marL="342900" indent="-342900">
              <a:buFont typeface="+mj-lt"/>
              <a:buAutoNum type="arabicPeriod"/>
            </a:pPr>
            <a:r>
              <a:rPr lang="es-MX" sz="2000" dirty="0" smtClean="0">
                <a:solidFill>
                  <a:srgbClr val="494231"/>
                </a:solidFill>
              </a:rPr>
              <a:t>Al término de cada unidad, el profesor solicita a los alumnos retroalimentación respecto al material, con el propósito de enriquecerlo para cursos subsecuentes. </a:t>
            </a:r>
          </a:p>
          <a:p>
            <a:r>
              <a:rPr lang="es-MX" sz="2000" dirty="0" smtClean="0">
                <a:solidFill>
                  <a:srgbClr val="494231"/>
                </a:solidFill>
              </a:rPr>
              <a:t> </a:t>
            </a:r>
            <a:endParaRPr lang="es-MX" sz="2000" dirty="0">
              <a:solidFill>
                <a:srgbClr val="494231"/>
              </a:solidFill>
            </a:endParaRPr>
          </a:p>
        </p:txBody>
      </p:sp>
      <p:sp>
        <p:nvSpPr>
          <p:cNvPr id="3" name="Rectángulo 2"/>
          <p:cNvSpPr/>
          <p:nvPr/>
        </p:nvSpPr>
        <p:spPr>
          <a:xfrm>
            <a:off x="3184619" y="620688"/>
            <a:ext cx="2478663" cy="523220"/>
          </a:xfrm>
          <a:prstGeom prst="rect">
            <a:avLst/>
          </a:prstGeom>
        </p:spPr>
        <p:txBody>
          <a:bodyPr wrap="none">
            <a:spAutoFit/>
          </a:bodyPr>
          <a:lstStyle/>
          <a:p>
            <a:pPr lvl="0" algn="ctr"/>
            <a:r>
              <a:rPr lang="es-MX" sz="2800" b="1" dirty="0">
                <a:solidFill>
                  <a:schemeClr val="accent5">
                    <a:lumMod val="50000"/>
                  </a:schemeClr>
                </a:solidFill>
                <a:latin typeface="Arial" panose="020B0604020202020204" pitchFamily="34" charset="0"/>
                <a:cs typeface="Arial" panose="020B0604020202020204" pitchFamily="34" charset="0"/>
              </a:rPr>
              <a:t>Guión de uso</a:t>
            </a:r>
          </a:p>
        </p:txBody>
      </p:sp>
    </p:spTree>
    <p:extLst>
      <p:ext uri="{BB962C8B-B14F-4D97-AF65-F5344CB8AC3E}">
        <p14:creationId xmlns:p14="http://schemas.microsoft.com/office/powerpoint/2010/main" val="709585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917629687"/>
              </p:ext>
            </p:extLst>
          </p:nvPr>
        </p:nvGraphicFramePr>
        <p:xfrm>
          <a:off x="1115616" y="2132856"/>
          <a:ext cx="6197426" cy="2900680"/>
        </p:xfrm>
        <a:graphic>
          <a:graphicData uri="http://schemas.openxmlformats.org/drawingml/2006/table">
            <a:tbl>
              <a:tblPr/>
              <a:tblGrid>
                <a:gridCol w="2247900"/>
                <a:gridCol w="925190"/>
                <a:gridCol w="936104"/>
                <a:gridCol w="1008112"/>
                <a:gridCol w="1080120"/>
              </a:tblGrid>
              <a:tr h="177800">
                <a:tc>
                  <a:txBody>
                    <a:bodyPr/>
                    <a:lstStyle/>
                    <a:p>
                      <a:pPr algn="l" fontAlgn="b"/>
                      <a:r>
                        <a:rPr lang="es-ES" sz="1400" b="0" i="0" u="none" strike="noStrike" dirty="0">
                          <a:solidFill>
                            <a:srgbClr val="000000"/>
                          </a:solidFill>
                          <a:effectLst/>
                          <a:latin typeface="Calibri"/>
                        </a:rPr>
                        <a:t>Días hábiles</a:t>
                      </a:r>
                    </a:p>
                  </a:txBody>
                  <a:tcPr marL="12700" marR="12700" marT="1270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r" fontAlgn="b"/>
                      <a:r>
                        <a:rPr lang="es-ES" sz="1400" b="0" i="0" u="none" strike="noStrike">
                          <a:solidFill>
                            <a:srgbClr val="000000"/>
                          </a:solidFill>
                          <a:effectLst/>
                          <a:latin typeface="Calibri"/>
                        </a:rPr>
                        <a:t>25</a:t>
                      </a: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s-ES" sz="14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s-ES" sz="1400" b="0" i="0" u="none" strike="noStrike">
                        <a:solidFill>
                          <a:srgbClr val="000000"/>
                        </a:solidFill>
                        <a:effectLst/>
                        <a:latin typeface="Calibri"/>
                      </a:endParaRPr>
                    </a:p>
                  </a:txBody>
                  <a:tcPr marL="12700" marR="12700" marT="1270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s-ES" sz="14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355600">
                <a:tc>
                  <a:txBody>
                    <a:bodyPr/>
                    <a:lstStyle/>
                    <a:p>
                      <a:pPr algn="l" fontAlgn="b"/>
                      <a:r>
                        <a:rPr lang="es-ES" sz="1400" b="0" i="0" u="none" strike="noStrike">
                          <a:solidFill>
                            <a:srgbClr val="000000"/>
                          </a:solidFill>
                          <a:effectLst/>
                          <a:latin typeface="Calibri"/>
                        </a:rPr>
                        <a:t>ENERO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s-ES" sz="1400" b="0" i="0" u="none" strike="noStrike" dirty="0">
                          <a:solidFill>
                            <a:srgbClr val="000000"/>
                          </a:solidFill>
                          <a:effectLst/>
                          <a:latin typeface="Calibri"/>
                        </a:rPr>
                        <a:t>Cajón de cartón</a:t>
                      </a:r>
                    </a:p>
                  </a:txBody>
                  <a:tcPr marL="12700" marR="12700" marT="12700" marB="0" anchor="b">
                    <a:lnL>
                      <a:noFill/>
                    </a:lnL>
                    <a:lnR>
                      <a:noFill/>
                    </a:lnR>
                    <a:lnT>
                      <a:noFill/>
                    </a:lnT>
                    <a:lnB>
                      <a:noFill/>
                    </a:lnB>
                  </a:tcPr>
                </a:tc>
                <a:tc>
                  <a:txBody>
                    <a:bodyPr/>
                    <a:lstStyle/>
                    <a:p>
                      <a:pPr algn="l" fontAlgn="b"/>
                      <a:r>
                        <a:rPr lang="es-ES" sz="1400" b="0" i="0" u="none" strike="noStrike" dirty="0">
                          <a:solidFill>
                            <a:srgbClr val="000000"/>
                          </a:solidFill>
                          <a:effectLst/>
                          <a:latin typeface="Calibri"/>
                        </a:rPr>
                        <a:t>Cubierta de cartón</a:t>
                      </a:r>
                    </a:p>
                  </a:txBody>
                  <a:tcPr marL="12700" marR="12700" marT="12700" marB="0" anchor="b">
                    <a:lnL>
                      <a:noFill/>
                    </a:lnL>
                    <a:lnR>
                      <a:noFill/>
                    </a:lnR>
                    <a:lnT>
                      <a:noFill/>
                    </a:lnT>
                    <a:lnB>
                      <a:noFill/>
                    </a:lnB>
                  </a:tcPr>
                </a:tc>
                <a:tc>
                  <a:txBody>
                    <a:bodyPr/>
                    <a:lstStyle/>
                    <a:p>
                      <a:pPr algn="l" fontAlgn="b"/>
                      <a:r>
                        <a:rPr lang="es-ES" sz="1400" b="0" i="0" u="none" strike="noStrike">
                          <a:solidFill>
                            <a:srgbClr val="000000"/>
                          </a:solidFill>
                          <a:effectLst/>
                          <a:latin typeface="Calibri"/>
                        </a:rPr>
                        <a:t>Cubierta de madera</a:t>
                      </a:r>
                    </a:p>
                  </a:txBody>
                  <a:tcPr marL="12700" marR="12700" marT="12700" marB="0" anchor="b">
                    <a:lnL>
                      <a:noFill/>
                    </a:lnL>
                    <a:lnR>
                      <a:noFill/>
                    </a:lnR>
                    <a:lnT>
                      <a:noFill/>
                    </a:lnT>
                    <a:lnB>
                      <a:noFill/>
                    </a:lnB>
                  </a:tcPr>
                </a:tc>
                <a:tc>
                  <a:txBody>
                    <a:bodyPr/>
                    <a:lstStyle/>
                    <a:p>
                      <a:pPr algn="l" fontAlgn="b"/>
                      <a:r>
                        <a:rPr lang="es-ES" sz="1400" b="0" i="0" u="none" strike="noStrike">
                          <a:solidFill>
                            <a:srgbClr val="000000"/>
                          </a:solidFill>
                          <a:effectLst/>
                          <a:latin typeface="Calibri"/>
                        </a:rPr>
                        <a:t>Total</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Pres. de Necesi. de consumo</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14870.72</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9734.88</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8987.72</a:t>
                      </a:r>
                    </a:p>
                  </a:txBody>
                  <a:tcPr marL="12700" marR="12700" marT="12700" marB="0" anchor="b">
                    <a:lnL>
                      <a:noFill/>
                    </a:lnL>
                    <a:lnR>
                      <a:noFill/>
                    </a:lnR>
                    <a:lnT>
                      <a:noFill/>
                    </a:lnT>
                    <a:lnB>
                      <a:noFill/>
                    </a:lnB>
                  </a:tcPr>
                </a:tc>
                <a:tc>
                  <a:txBody>
                    <a:bodyPr/>
                    <a:lstStyle/>
                    <a:p>
                      <a:pPr algn="l" fontAlgn="b"/>
                      <a:r>
                        <a:rPr lang="es-ES" sz="14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más Inventario final</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3356.8512</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1473.2032</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1170.9432</a:t>
                      </a:r>
                    </a:p>
                  </a:txBody>
                  <a:tcPr marL="12700" marR="12700" marT="12700" marB="0" anchor="b">
                    <a:lnL>
                      <a:noFill/>
                    </a:lnL>
                    <a:lnR>
                      <a:noFill/>
                    </a:lnR>
                    <a:lnT>
                      <a:noFill/>
                    </a:lnT>
                    <a:lnB>
                      <a:noFill/>
                    </a:lnB>
                  </a:tcPr>
                </a:tc>
                <a:tc>
                  <a:txBody>
                    <a:bodyPr/>
                    <a:lstStyle/>
                    <a:p>
                      <a:pPr algn="l" fontAlgn="b"/>
                      <a:r>
                        <a:rPr lang="es-ES" sz="14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Stock de seguridad</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6</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4</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3.5</a:t>
                      </a:r>
                    </a:p>
                  </a:txBody>
                  <a:tcPr marL="12700" marR="12700" marT="12700" marB="0" anchor="b">
                    <a:lnL>
                      <a:noFill/>
                    </a:lnL>
                    <a:lnR>
                      <a:noFill/>
                    </a:lnR>
                    <a:lnT>
                      <a:noFill/>
                    </a:lnT>
                    <a:lnB>
                      <a:noFill/>
                    </a:lnB>
                  </a:tcPr>
                </a:tc>
                <a:tc>
                  <a:txBody>
                    <a:bodyPr/>
                    <a:lstStyle/>
                    <a:p>
                      <a:pPr algn="l" fontAlgn="b"/>
                      <a:r>
                        <a:rPr lang="es-ES" sz="1400" b="0" i="0" u="none" strike="noStrike">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Inventario inicial de Mat.Prim</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0</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0</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0</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0</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Unidades a comprar de Mat. Prim</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18227.5712</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11208.0832</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10158.6632</a:t>
                      </a:r>
                    </a:p>
                  </a:txBody>
                  <a:tcPr marL="12700" marR="12700" marT="12700" marB="0" anchor="b">
                    <a:lnL>
                      <a:noFill/>
                    </a:lnL>
                    <a:lnR>
                      <a:noFill/>
                    </a:lnR>
                    <a:lnT>
                      <a:noFill/>
                    </a:lnT>
                    <a:lnB>
                      <a:noFill/>
                    </a:lnB>
                  </a:tcPr>
                </a:tc>
                <a:tc>
                  <a:txBody>
                    <a:bodyPr/>
                    <a:lstStyle/>
                    <a:p>
                      <a:pPr algn="l" fontAlgn="b"/>
                      <a:r>
                        <a:rPr lang="es-ES" sz="1400" b="0" i="0" u="none" strike="noStrike" dirty="0">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Costo unitario Mat. Prim</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20</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30</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50</a:t>
                      </a:r>
                    </a:p>
                  </a:txBody>
                  <a:tcPr marL="12700" marR="12700" marT="12700" marB="0" anchor="b">
                    <a:lnL>
                      <a:noFill/>
                    </a:lnL>
                    <a:lnR>
                      <a:noFill/>
                    </a:lnR>
                    <a:lnT>
                      <a:noFill/>
                    </a:lnT>
                    <a:lnB>
                      <a:noFill/>
                    </a:lnB>
                  </a:tcPr>
                </a:tc>
                <a:tc>
                  <a:txBody>
                    <a:bodyPr/>
                    <a:lstStyle/>
                    <a:p>
                      <a:pPr algn="l" fontAlgn="b"/>
                      <a:r>
                        <a:rPr lang="es-ES" sz="1400" b="0" i="0" u="none" strike="noStrike" dirty="0">
                          <a:solidFill>
                            <a:srgbClr val="000000"/>
                          </a:solidFill>
                          <a:effectLst/>
                          <a:latin typeface="Calibri"/>
                        </a:rPr>
                        <a:t> </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Importe compra Mat. Prim</a:t>
                      </a:r>
                    </a:p>
                  </a:txBody>
                  <a:tcPr marL="12700" marR="12700" marT="1270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s-ES" sz="1400" b="0" i="0" u="none" strike="noStrike">
                          <a:solidFill>
                            <a:srgbClr val="000000"/>
                          </a:solidFill>
                          <a:effectLst/>
                          <a:latin typeface="Calibri"/>
                        </a:rPr>
                        <a:t>364551.424</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336242.496</a:t>
                      </a:r>
                    </a:p>
                  </a:txBody>
                  <a:tcPr marL="12700" marR="12700" marT="12700" marB="0" anchor="b">
                    <a:lnL>
                      <a:noFill/>
                    </a:lnL>
                    <a:lnR>
                      <a:noFill/>
                    </a:lnR>
                    <a:lnT>
                      <a:noFill/>
                    </a:lnT>
                    <a:lnB>
                      <a:noFill/>
                    </a:lnB>
                  </a:tcPr>
                </a:tc>
                <a:tc>
                  <a:txBody>
                    <a:bodyPr/>
                    <a:lstStyle/>
                    <a:p>
                      <a:pPr algn="r" fontAlgn="b"/>
                      <a:r>
                        <a:rPr lang="es-ES" sz="1400" b="0" i="0" u="none" strike="noStrike">
                          <a:solidFill>
                            <a:srgbClr val="000000"/>
                          </a:solidFill>
                          <a:effectLst/>
                          <a:latin typeface="Calibri"/>
                        </a:rPr>
                        <a:t>507933.16</a:t>
                      </a:r>
                    </a:p>
                  </a:txBody>
                  <a:tcPr marL="12700" marR="12700" marT="12700" marB="0" anchor="b">
                    <a:lnL>
                      <a:noFill/>
                    </a:lnL>
                    <a:lnR>
                      <a:noFill/>
                    </a:lnR>
                    <a:lnT>
                      <a:noFill/>
                    </a:lnT>
                    <a:lnB>
                      <a:noFill/>
                    </a:lnB>
                  </a:tcPr>
                </a:tc>
                <a:tc>
                  <a:txBody>
                    <a:bodyPr/>
                    <a:lstStyle/>
                    <a:p>
                      <a:pPr algn="r" fontAlgn="b"/>
                      <a:r>
                        <a:rPr lang="es-ES" sz="1400" b="0" i="0" u="none" strike="noStrike" dirty="0">
                          <a:solidFill>
                            <a:srgbClr val="000000"/>
                          </a:solidFill>
                          <a:effectLst/>
                          <a:latin typeface="Calibri"/>
                        </a:rPr>
                        <a:t>1208727.08</a:t>
                      </a:r>
                    </a:p>
                  </a:txBody>
                  <a:tcPr marL="12700" marR="12700" marT="12700" marB="0" anchor="b">
                    <a:lnL>
                      <a:noFill/>
                    </a:lnL>
                    <a:lnR w="12700" cap="flat" cmpd="sng" algn="ctr">
                      <a:solidFill>
                        <a:schemeClr val="tx1"/>
                      </a:solidFill>
                      <a:prstDash val="solid"/>
                      <a:round/>
                      <a:headEnd type="none" w="med" len="med"/>
                      <a:tailEnd type="none" w="med" len="med"/>
                    </a:lnR>
                    <a:lnT>
                      <a:noFill/>
                    </a:lnT>
                    <a:lnB>
                      <a:noFill/>
                    </a:lnB>
                  </a:tcPr>
                </a:tc>
              </a:tr>
              <a:tr h="177800">
                <a:tc>
                  <a:txBody>
                    <a:bodyPr/>
                    <a:lstStyle/>
                    <a:p>
                      <a:pPr algn="l" fontAlgn="b"/>
                      <a:r>
                        <a:rPr lang="es-ES" sz="1400" b="0" i="0" u="none" strike="noStrike">
                          <a:solidFill>
                            <a:srgbClr val="000000"/>
                          </a:solidFill>
                          <a:effectLst/>
                          <a:latin typeface="Calibri"/>
                        </a:rPr>
                        <a:t>Valor inventario final Mat. Prim</a:t>
                      </a:r>
                    </a:p>
                  </a:txBody>
                  <a:tcPr marL="12700" marR="12700" marT="1270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400" b="0" i="0" u="none" strike="noStrike">
                          <a:solidFill>
                            <a:srgbClr val="000000"/>
                          </a:solidFill>
                          <a:effectLst/>
                          <a:latin typeface="Calibri"/>
                        </a:rPr>
                        <a:t>$67,137.02</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400" b="0" i="0" u="none" strike="noStrike" dirty="0">
                          <a:solidFill>
                            <a:srgbClr val="000000"/>
                          </a:solidFill>
                          <a:effectLst/>
                          <a:latin typeface="Calibri"/>
                        </a:rPr>
                        <a:t>44196.096</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400" b="0" i="0" u="none" strike="noStrike">
                          <a:solidFill>
                            <a:srgbClr val="000000"/>
                          </a:solidFill>
                          <a:effectLst/>
                          <a:latin typeface="Calibri"/>
                        </a:rPr>
                        <a:t>58547.16</a:t>
                      </a: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s-ES" sz="1400" b="0" i="0" u="none" strike="noStrike" dirty="0">
                          <a:solidFill>
                            <a:srgbClr val="000000"/>
                          </a:solidFill>
                          <a:effectLst/>
                          <a:latin typeface="Calibri"/>
                        </a:rPr>
                        <a:t>$169,880.28</a:t>
                      </a:r>
                    </a:p>
                  </a:txBody>
                  <a:tcPr marL="12700" marR="12700" marT="1270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
        <p:nvSpPr>
          <p:cNvPr id="3" name="CuadroTexto 2"/>
          <p:cNvSpPr txBox="1"/>
          <p:nvPr/>
        </p:nvSpPr>
        <p:spPr>
          <a:xfrm>
            <a:off x="2051720" y="908720"/>
            <a:ext cx="4177909"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s-ES" dirty="0" smtClean="0"/>
              <a:t>Presupuesto de compras de materia prima</a:t>
            </a:r>
            <a:endParaRPr lang="es-ES" dirty="0"/>
          </a:p>
        </p:txBody>
      </p:sp>
    </p:spTree>
    <p:extLst>
      <p:ext uri="{BB962C8B-B14F-4D97-AF65-F5344CB8AC3E}">
        <p14:creationId xmlns:p14="http://schemas.microsoft.com/office/powerpoint/2010/main" val="966532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836712"/>
            <a:ext cx="7345362" cy="1339850"/>
          </a:xfrm>
        </p:spPr>
        <p:txBody>
          <a:bodyPr>
            <a:normAutofit fontScale="90000"/>
          </a:bodyPr>
          <a:lstStyle/>
          <a:p>
            <a:r>
              <a:rPr lang="es-ES" sz="3100" b="1" dirty="0">
                <a:solidFill>
                  <a:schemeClr val="accent5">
                    <a:lumMod val="50000"/>
                  </a:schemeClr>
                </a:solidFill>
                <a:latin typeface="Arial" panose="020B0604020202020204" pitchFamily="34" charset="0"/>
                <a:ea typeface="+mn-ea"/>
                <a:cs typeface="Arial" panose="020B0604020202020204" pitchFamily="34" charset="0"/>
              </a:rPr>
              <a:t>Unidad V. Control </a:t>
            </a:r>
            <a:r>
              <a:rPr lang="es-ES" sz="3100" b="1" dirty="0" smtClean="0">
                <a:solidFill>
                  <a:schemeClr val="accent5">
                    <a:lumMod val="50000"/>
                  </a:schemeClr>
                </a:solidFill>
                <a:latin typeface="Arial" panose="020B0604020202020204" pitchFamily="34" charset="0"/>
                <a:ea typeface="+mn-ea"/>
                <a:cs typeface="Arial" panose="020B0604020202020204" pitchFamily="34" charset="0"/>
              </a:rPr>
              <a:t>presupuestal</a:t>
            </a:r>
            <a:r>
              <a:rPr lang="es-ES_tradnl" b="1" dirty="0" smtClean="0">
                <a:solidFill>
                  <a:schemeClr val="accent2"/>
                </a:solidFill>
                <a:latin typeface="Comic Sans MS" pitchFamily="66" charset="0"/>
              </a:rPr>
              <a:t> </a:t>
            </a:r>
            <a:r>
              <a:rPr lang="es-ES" dirty="0"/>
              <a:t/>
            </a:r>
            <a:br>
              <a:rPr lang="es-ES" dirty="0"/>
            </a:br>
            <a:endParaRPr lang="es-ES" dirty="0"/>
          </a:p>
        </p:txBody>
      </p:sp>
      <p:pic>
        <p:nvPicPr>
          <p:cNvPr id="3" name="Imagen 2"/>
          <p:cNvPicPr>
            <a:picLocks noChangeAspect="1"/>
          </p:cNvPicPr>
          <p:nvPr/>
        </p:nvPicPr>
        <p:blipFill>
          <a:blip r:embed="rId2"/>
          <a:stretch>
            <a:fillRect/>
          </a:stretch>
        </p:blipFill>
        <p:spPr>
          <a:xfrm>
            <a:off x="2267744" y="1916832"/>
            <a:ext cx="4445000" cy="3556000"/>
          </a:xfrm>
          <a:prstGeom prst="rect">
            <a:avLst/>
          </a:prstGeom>
        </p:spPr>
      </p:pic>
    </p:spTree>
    <p:extLst>
      <p:ext uri="{BB962C8B-B14F-4D97-AF65-F5344CB8AC3E}">
        <p14:creationId xmlns:p14="http://schemas.microsoft.com/office/powerpoint/2010/main" val="940363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ES" sz="3100" b="1" dirty="0">
                <a:solidFill>
                  <a:schemeClr val="accent5">
                    <a:lumMod val="50000"/>
                  </a:schemeClr>
                </a:solidFill>
                <a:latin typeface="Arial" panose="020B0604020202020204" pitchFamily="34" charset="0"/>
                <a:ea typeface="+mn-ea"/>
                <a:cs typeface="Arial" panose="020B0604020202020204" pitchFamily="34" charset="0"/>
              </a:rPr>
              <a:t>Ejecución y control presupuestal</a:t>
            </a:r>
            <a:r>
              <a:rPr lang="es-ES_tradnl" sz="3100" b="1" dirty="0">
                <a:solidFill>
                  <a:schemeClr val="accent5">
                    <a:lumMod val="50000"/>
                  </a:schemeClr>
                </a:solidFill>
                <a:latin typeface="Arial" panose="020B0604020202020204" pitchFamily="34" charset="0"/>
                <a:ea typeface="+mn-ea"/>
                <a:cs typeface="Arial" panose="020B0604020202020204" pitchFamily="34" charset="0"/>
              </a:rPr>
              <a:t/>
            </a:r>
            <a:br>
              <a:rPr lang="es-ES_tradnl" sz="3100" b="1" dirty="0">
                <a:solidFill>
                  <a:schemeClr val="accent5">
                    <a:lumMod val="50000"/>
                  </a:schemeClr>
                </a:solidFill>
                <a:latin typeface="Arial" panose="020B0604020202020204" pitchFamily="34" charset="0"/>
                <a:ea typeface="+mn-ea"/>
                <a:cs typeface="Arial" panose="020B0604020202020204" pitchFamily="34" charset="0"/>
              </a:rPr>
            </a:br>
            <a:endParaRPr lang="es-ES" sz="31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4" name="Rectángulo 3"/>
          <p:cNvSpPr/>
          <p:nvPr/>
        </p:nvSpPr>
        <p:spPr>
          <a:xfrm>
            <a:off x="539552" y="1700808"/>
            <a:ext cx="7776864" cy="4339650"/>
          </a:xfrm>
          <a:prstGeom prst="rect">
            <a:avLst/>
          </a:prstGeom>
        </p:spPr>
        <p:txBody>
          <a:bodyPr wrap="square">
            <a:spAutoFit/>
          </a:bodyPr>
          <a:lstStyle/>
          <a:p>
            <a:pPr lvl="0"/>
            <a:r>
              <a:rPr lang="es-ES" dirty="0" smtClean="0"/>
              <a:t>Responsabilidad </a:t>
            </a:r>
            <a:r>
              <a:rPr lang="es-ES" dirty="0"/>
              <a:t>de todos los integrantes de la organización: ahorro, más gasto</a:t>
            </a:r>
            <a:endParaRPr lang="es-ES_tradnl" dirty="0"/>
          </a:p>
          <a:p>
            <a:pPr lvl="0"/>
            <a:r>
              <a:rPr lang="es-ES" dirty="0"/>
              <a:t>Aplicación de partidas correspondientes a presupuesto</a:t>
            </a:r>
            <a:endParaRPr lang="es-ES_tradnl" dirty="0"/>
          </a:p>
          <a:p>
            <a:pPr lvl="0"/>
            <a:r>
              <a:rPr lang="es-ES" dirty="0"/>
              <a:t>Aplicación de políticas y autorizaciones para partidas no presupuestales</a:t>
            </a:r>
            <a:endParaRPr lang="es-ES_tradnl" dirty="0"/>
          </a:p>
          <a:p>
            <a:pPr lvl="0"/>
            <a:r>
              <a:rPr lang="es-ES" dirty="0"/>
              <a:t>Acciones preventivas y/o correctivas</a:t>
            </a:r>
            <a:endParaRPr lang="es-ES_tradnl" dirty="0"/>
          </a:p>
          <a:p>
            <a:pPr lvl="0"/>
            <a:r>
              <a:rPr lang="es-ES" dirty="0"/>
              <a:t>Ajustes por indicadores macroeconómicos</a:t>
            </a:r>
            <a:endParaRPr lang="es-ES_tradnl" dirty="0"/>
          </a:p>
          <a:p>
            <a:pPr lvl="0"/>
            <a:endParaRPr lang="es-ES" dirty="0" smtClean="0"/>
          </a:p>
          <a:p>
            <a:pPr lvl="0"/>
            <a:endParaRPr lang="es-ES" dirty="0"/>
          </a:p>
          <a:p>
            <a:pPr lvl="0"/>
            <a:r>
              <a:rPr lang="es-ES" sz="2400" dirty="0" smtClean="0"/>
              <a:t>Análisis </a:t>
            </a:r>
            <a:r>
              <a:rPr lang="es-ES" sz="2400" dirty="0"/>
              <a:t>de desviaciones:</a:t>
            </a:r>
            <a:endParaRPr lang="es-ES_tradnl" sz="2400" dirty="0"/>
          </a:p>
          <a:p>
            <a:pPr lvl="0"/>
            <a:r>
              <a:rPr lang="es-ES" dirty="0"/>
              <a:t> </a:t>
            </a:r>
            <a:endParaRPr lang="es-ES_tradnl" dirty="0"/>
          </a:p>
          <a:p>
            <a:pPr lvl="0"/>
            <a:r>
              <a:rPr lang="es-ES" dirty="0"/>
              <a:t>Localizar el área donde ocurrió el problema</a:t>
            </a:r>
            <a:endParaRPr lang="es-ES_tradnl" dirty="0"/>
          </a:p>
          <a:p>
            <a:pPr lvl="0"/>
            <a:r>
              <a:rPr lang="es-ES" dirty="0"/>
              <a:t>Observar directamente el trabajo del área afectad</a:t>
            </a:r>
            <a:endParaRPr lang="es-ES_tradnl" dirty="0"/>
          </a:p>
          <a:p>
            <a:pPr lvl="0"/>
            <a:r>
              <a:rPr lang="es-ES" dirty="0"/>
              <a:t>Analizar secuencia y realizar efectiva supervisión</a:t>
            </a:r>
            <a:endParaRPr lang="es-ES_tradnl" dirty="0"/>
          </a:p>
          <a:p>
            <a:pPr lvl="0"/>
            <a:r>
              <a:rPr lang="es-ES" dirty="0"/>
              <a:t>Prácticas especiales de auditoria interna</a:t>
            </a:r>
            <a:endParaRPr lang="es-ES_tradnl" dirty="0"/>
          </a:p>
          <a:p>
            <a:pPr lvl="0"/>
            <a:r>
              <a:rPr lang="es-ES" dirty="0"/>
              <a:t>Formular reportes</a:t>
            </a:r>
            <a:endParaRPr lang="es-ES_tradnl" dirty="0"/>
          </a:p>
          <a:p>
            <a:pPr lvl="0"/>
            <a:r>
              <a:rPr lang="es-ES" dirty="0"/>
              <a:t>Discusión de desviaciones</a:t>
            </a:r>
            <a:endParaRPr lang="es-ES_tradnl" dirty="0"/>
          </a:p>
        </p:txBody>
      </p:sp>
    </p:spTree>
    <p:extLst>
      <p:ext uri="{BB962C8B-B14F-4D97-AF65-F5344CB8AC3E}">
        <p14:creationId xmlns:p14="http://schemas.microsoft.com/office/powerpoint/2010/main" val="2357006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58" name="Line 230"/>
          <p:cNvSpPr>
            <a:spLocks noChangeShapeType="1"/>
          </p:cNvSpPr>
          <p:nvPr/>
        </p:nvSpPr>
        <p:spPr bwMode="auto">
          <a:xfrm>
            <a:off x="3348038" y="4508500"/>
            <a:ext cx="3960812" cy="0"/>
          </a:xfrm>
          <a:prstGeom prst="line">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s-ES"/>
          </a:p>
        </p:txBody>
      </p:sp>
      <p:sp>
        <p:nvSpPr>
          <p:cNvPr id="2" name="Rectángulo 1"/>
          <p:cNvSpPr/>
          <p:nvPr/>
        </p:nvSpPr>
        <p:spPr>
          <a:xfrm>
            <a:off x="467544" y="476672"/>
            <a:ext cx="8424936" cy="1107996"/>
          </a:xfrm>
          <a:prstGeom prst="rect">
            <a:avLst/>
          </a:prstGeom>
        </p:spPr>
        <p:txBody>
          <a:bodyPr wrap="square">
            <a:spAutoFit/>
          </a:bodyPr>
          <a:lstStyle/>
          <a:p>
            <a:pPr lvl="0" algn="ctr" fontAlgn="base">
              <a:spcBef>
                <a:spcPct val="20000"/>
              </a:spcBef>
              <a:spcAft>
                <a:spcPct val="0"/>
              </a:spcAft>
              <a:buClr>
                <a:schemeClr val="accent1"/>
              </a:buClr>
              <a:buSzPct val="65000"/>
            </a:pPr>
            <a:r>
              <a:rPr lang="es-MX" sz="3000" b="1" dirty="0">
                <a:solidFill>
                  <a:schemeClr val="accent5">
                    <a:lumMod val="50000"/>
                  </a:schemeClr>
                </a:solidFill>
                <a:latin typeface="Arial" panose="020B0604020202020204" pitchFamily="34" charset="0"/>
                <a:cs typeface="Arial" panose="020B0604020202020204" pitchFamily="34" charset="0"/>
              </a:rPr>
              <a:t>Análisis de </a:t>
            </a:r>
            <a:r>
              <a:rPr lang="es-MX" sz="3000" b="1" dirty="0" smtClean="0">
                <a:solidFill>
                  <a:schemeClr val="accent5">
                    <a:lumMod val="50000"/>
                  </a:schemeClr>
                </a:solidFill>
                <a:latin typeface="Arial" panose="020B0604020202020204" pitchFamily="34" charset="0"/>
                <a:cs typeface="Arial" panose="020B0604020202020204" pitchFamily="34" charset="0"/>
              </a:rPr>
              <a:t>variaciones</a:t>
            </a:r>
          </a:p>
          <a:p>
            <a:pPr lvl="0" algn="ctr" fontAlgn="base">
              <a:spcBef>
                <a:spcPct val="20000"/>
              </a:spcBef>
              <a:spcAft>
                <a:spcPct val="0"/>
              </a:spcAft>
              <a:buClr>
                <a:schemeClr val="accent1"/>
              </a:buClr>
              <a:buSzPct val="65000"/>
            </a:pPr>
            <a:r>
              <a:rPr lang="es-MX" sz="3000" b="1" dirty="0" smtClean="0">
                <a:solidFill>
                  <a:schemeClr val="accent5">
                    <a:lumMod val="50000"/>
                  </a:schemeClr>
                </a:solidFill>
                <a:latin typeface="Arial" panose="020B0604020202020204" pitchFamily="34" charset="0"/>
                <a:cs typeface="Arial" panose="020B0604020202020204" pitchFamily="34" charset="0"/>
              </a:rPr>
              <a:t> presupuesto Vs.  ejercido</a:t>
            </a:r>
            <a:endParaRPr lang="es-ES" sz="3000" b="1" dirty="0">
              <a:solidFill>
                <a:schemeClr val="accent5">
                  <a:lumMod val="50000"/>
                </a:schemeClr>
              </a:solidFill>
              <a:latin typeface="Arial" panose="020B0604020202020204" pitchFamily="34" charset="0"/>
              <a:cs typeface="Arial" panose="020B0604020202020204" pitchFamily="34" charset="0"/>
            </a:endParaRPr>
          </a:p>
        </p:txBody>
      </p:sp>
      <p:graphicFrame>
        <p:nvGraphicFramePr>
          <p:cNvPr id="6" name="Diagrama 5"/>
          <p:cNvGraphicFramePr/>
          <p:nvPr>
            <p:extLst>
              <p:ext uri="{D42A27DB-BD31-4B8C-83A1-F6EECF244321}">
                <p14:modId xmlns:p14="http://schemas.microsoft.com/office/powerpoint/2010/main" val="1783636272"/>
              </p:ext>
            </p:extLst>
          </p:nvPr>
        </p:nvGraphicFramePr>
        <p:xfrm>
          <a:off x="1565303" y="2136545"/>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842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1964413080"/>
              </p:ext>
            </p:extLst>
          </p:nvPr>
        </p:nvGraphicFramePr>
        <p:xfrm>
          <a:off x="611560" y="836712"/>
          <a:ext cx="7921625" cy="4877118"/>
        </p:xfrm>
        <a:graphic>
          <a:graphicData uri="http://schemas.openxmlformats.org/drawingml/2006/table">
            <a:tbl>
              <a:tblPr/>
              <a:tblGrid>
                <a:gridCol w="2678112"/>
                <a:gridCol w="1049338"/>
                <a:gridCol w="1047750"/>
                <a:gridCol w="1049337"/>
                <a:gridCol w="1047750"/>
                <a:gridCol w="1049338"/>
              </a:tblGrid>
              <a:tr h="244475">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Autotex S.A de C.V.</a:t>
                      </a:r>
                    </a:p>
                  </a:txBody>
                  <a:tcPr marL="7620" marR="7620" marT="7620" marB="0" anchor="b"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44475">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Estado de resultados</a:t>
                      </a:r>
                    </a:p>
                  </a:txBody>
                  <a:tcPr marL="7620" marR="7620" marT="7620" marB="0" anchor="b"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44475">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Millones de pesos</a:t>
                      </a:r>
                    </a:p>
                  </a:txBody>
                  <a:tcPr marL="7620" marR="7620" marT="7620" marB="0" anchor="b"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MX" sz="1400" b="1" i="0" u="none" strike="noStrike" cap="none" normalizeH="0" baseline="0">
                        <a:ln>
                          <a:noFill/>
                        </a:ln>
                        <a:solidFill>
                          <a:srgbClr val="000000"/>
                        </a:solidFill>
                        <a:effectLst/>
                        <a:latin typeface="Calibri" charset="0"/>
                        <a:ea typeface="ＭＳ Ｐゴシック" charset="0"/>
                      </a:endParaRP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MX" sz="1400" b="1" i="0" u="none" strike="noStrike" cap="none" normalizeH="0" baseline="0">
                        <a:ln>
                          <a:noFill/>
                        </a:ln>
                        <a:solidFill>
                          <a:srgbClr val="000000"/>
                        </a:solidFill>
                        <a:effectLst/>
                        <a:latin typeface="Calibri" charset="0"/>
                        <a:ea typeface="ＭＳ Ｐゴシック" charset="0"/>
                      </a:endParaRP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MX" sz="1400" b="1" i="0" u="none" strike="noStrike" cap="none" normalizeH="0" baseline="0">
                        <a:ln>
                          <a:noFill/>
                        </a:ln>
                        <a:solidFill>
                          <a:srgbClr val="000000"/>
                        </a:solidFill>
                        <a:effectLst/>
                        <a:latin typeface="Calibri" charset="0"/>
                        <a:ea typeface="ＭＳ Ｐゴシック" charset="0"/>
                      </a:endParaRP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 Variación</a:t>
                      </a:r>
                    </a:p>
                  </a:txBody>
                  <a:tcPr marL="7620" marR="7620" marT="7620" marB="0" anchor="b" horzOverflow="overflow">
                    <a:lnL>
                      <a:noFill/>
                    </a:lnL>
                    <a:lnR>
                      <a:noFill/>
                    </a:lnR>
                    <a:lnT>
                      <a:noFill/>
                    </a:lnT>
                    <a:lnB>
                      <a:noFill/>
                    </a:lnB>
                    <a:lnTlToBr>
                      <a:noFill/>
                    </a:lnTlToBr>
                    <a:lnBlToTr>
                      <a:noFill/>
                    </a:lnBlToTr>
                    <a:noFill/>
                  </a:tcPr>
                </a:tc>
              </a:tr>
              <a:tr h="21590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MX" sz="1400" b="1" i="0" u="none" strike="noStrike" cap="none" normalizeH="0" baseline="0">
                        <a:ln>
                          <a:noFill/>
                        </a:ln>
                        <a:solidFill>
                          <a:srgbClr val="000000"/>
                        </a:solidFill>
                        <a:effectLst/>
                        <a:latin typeface="Calibri" charset="0"/>
                        <a:ea typeface="ＭＳ Ｐゴシック" charset="0"/>
                      </a:endParaRP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Real</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Presupuesto</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Real</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Presupuesto</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Real Vs Pres</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Ventas netas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1500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1435.8</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100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100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Costo de ventas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1230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1176.7</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82</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82</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Utilidad bruta</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270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259.1</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18</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18</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Gastos de administración</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45</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11</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Gastos de venta</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0</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Depreciación</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25</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Intereses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35</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14</a:t>
                      </a:r>
                    </a:p>
                  </a:txBody>
                  <a:tcPr marL="7620" marR="7620" marT="7620" marB="0" anchor="b" horzOverflow="overflow">
                    <a:lnL>
                      <a:noFill/>
                    </a:lnL>
                    <a:lnR>
                      <a:noFill/>
                    </a:lnR>
                    <a:lnT>
                      <a:noFill/>
                    </a:lnT>
                    <a:lnB>
                      <a:noFill/>
                    </a:lnB>
                    <a:lnTlToBr>
                      <a:noFill/>
                    </a:lnTlToBr>
                    <a:lnBlToTr>
                      <a:noFill/>
                    </a:lnBlToTr>
                    <a:noFill/>
                  </a:tcPr>
                </a:tc>
              </a:tr>
              <a:tr h="4794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Utilidad antes de impuestos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90</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99.1</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7</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Impuestos (ISR y PTU)</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39.64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Utilidad neta</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59.46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a:t>
                      </a:r>
                    </a:p>
                  </a:txBody>
                  <a:tcPr marL="7620" marR="7620" marT="7620" marB="0" anchor="b" horzOverflow="overflow">
                    <a:lnL>
                      <a:noFill/>
                    </a:lnL>
                    <a:lnR>
                      <a:noFill/>
                    </a:lnR>
                    <a:lnT>
                      <a:noFill/>
                    </a:lnT>
                    <a:lnB>
                      <a:noFill/>
                    </a:lnB>
                    <a:lnTlToBr>
                      <a:noFill/>
                    </a:lnTlToBr>
                    <a:lnBlToTr>
                      <a:noFill/>
                    </a:lnBlToTr>
                    <a:noFill/>
                  </a:tcPr>
                </a:tc>
              </a:tr>
              <a:tr h="4794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Utilidad disponible para accionistas comunes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59.46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4</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-9</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Dividendos comunes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29</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27</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1.9</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7</a:t>
                      </a:r>
                    </a:p>
                  </a:txBody>
                  <a:tcPr marL="7620" marR="7620" marT="7620" marB="0" anchor="b" horzOverflow="overflow">
                    <a:lnL>
                      <a:noFill/>
                    </a:lnL>
                    <a:lnR>
                      <a:noFill/>
                    </a:lnR>
                    <a:lnT>
                      <a:noFill/>
                    </a:lnT>
                    <a:lnB>
                      <a:noFill/>
                    </a:lnB>
                    <a:lnTlToBr>
                      <a:noFill/>
                    </a:lnTlToBr>
                    <a:lnBlToTr>
                      <a:noFill/>
                    </a:lnBlToTr>
                    <a:no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Adición a utilidades</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25</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32.46</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1.7</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alibri" charset="0"/>
                          <a:ea typeface="ＭＳ Ｐゴシック" charset="0"/>
                        </a:rPr>
                        <a:t>2</a:t>
                      </a:r>
                    </a:p>
                  </a:txBody>
                  <a:tcPr marL="7620" marR="7620" marT="762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0" u="none" strike="noStrike" cap="none" normalizeH="0" baseline="0" dirty="0">
                          <a:ln>
                            <a:noFill/>
                          </a:ln>
                          <a:solidFill>
                            <a:srgbClr val="000000"/>
                          </a:solidFill>
                          <a:effectLst/>
                          <a:latin typeface="Calibri" charset="0"/>
                          <a:ea typeface="ＭＳ Ｐゴシック" charset="0"/>
                        </a:rPr>
                        <a:t>-23</a:t>
                      </a:r>
                    </a:p>
                  </a:txBody>
                  <a:tcPr marL="7620" marR="7620" marT="7620" marB="0" anchor="b" horzOverflow="overflow">
                    <a:lnL>
                      <a:noFill/>
                    </a:lnL>
                    <a:lnR>
                      <a:noFill/>
                    </a:lnR>
                    <a:lnT>
                      <a:noFill/>
                    </a:lnT>
                    <a:lnB>
                      <a:noFill/>
                    </a:lnB>
                    <a:lnTlToBr>
                      <a:noFill/>
                    </a:lnTlToBr>
                    <a:lnBlToTr>
                      <a:noFill/>
                    </a:lnBlToTr>
                    <a:noFill/>
                  </a:tcPr>
                </a:tc>
              </a:tr>
            </a:tbl>
          </a:graphicData>
        </a:graphic>
      </p:graphicFrame>
      <p:sp>
        <p:nvSpPr>
          <p:cNvPr id="2" name="CuadroTexto 1"/>
          <p:cNvSpPr txBox="1"/>
          <p:nvPr/>
        </p:nvSpPr>
        <p:spPr>
          <a:xfrm>
            <a:off x="539552" y="332656"/>
            <a:ext cx="7776864" cy="523220"/>
          </a:xfrm>
          <a:prstGeom prst="rect">
            <a:avLst/>
          </a:prstGeom>
          <a:noFill/>
        </p:spPr>
        <p:txBody>
          <a:bodyPr wrap="square" rtlCol="0">
            <a:spAutoFit/>
          </a:bodyPr>
          <a:lstStyle/>
          <a:p>
            <a:r>
              <a:rPr lang="es-ES" sz="2800" b="1" dirty="0">
                <a:solidFill>
                  <a:schemeClr val="accent5">
                    <a:lumMod val="50000"/>
                  </a:schemeClr>
                </a:solidFill>
                <a:latin typeface="Arial" panose="020B0604020202020204" pitchFamily="34" charset="0"/>
                <a:cs typeface="Arial" panose="020B0604020202020204" pitchFamily="34" charset="0"/>
              </a:rPr>
              <a:t>Ejemplo: Estado de resultados comparativo</a:t>
            </a:r>
          </a:p>
        </p:txBody>
      </p:sp>
    </p:spTree>
    <p:extLst>
      <p:ext uri="{BB962C8B-B14F-4D97-AF65-F5344CB8AC3E}">
        <p14:creationId xmlns:p14="http://schemas.microsoft.com/office/powerpoint/2010/main" val="4194802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285750" y="357188"/>
            <a:ext cx="8401050" cy="584200"/>
          </a:xfrm>
        </p:spPr>
        <p:txBody>
          <a:bodyPr>
            <a:normAutofit/>
          </a:bodyPr>
          <a:lstStyle/>
          <a:p>
            <a:pPr algn="ctr"/>
            <a:r>
              <a:rPr lang="es-ES" sz="2800" dirty="0">
                <a:solidFill>
                  <a:schemeClr val="accent5">
                    <a:lumMod val="50000"/>
                  </a:schemeClr>
                </a:solidFill>
                <a:latin typeface="Arial" panose="020B0604020202020204" pitchFamily="34" charset="0"/>
                <a:ea typeface="+mn-ea"/>
                <a:cs typeface="Arial" panose="020B0604020202020204" pitchFamily="34" charset="0"/>
              </a:rPr>
              <a:t>Índices financieros para control presupuestal</a:t>
            </a:r>
            <a:endParaRPr lang="es-MX" sz="2800"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2" name="CuadroTexto 1"/>
          <p:cNvSpPr txBox="1"/>
          <p:nvPr/>
        </p:nvSpPr>
        <p:spPr>
          <a:xfrm>
            <a:off x="827584" y="3861048"/>
            <a:ext cx="7560840"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s-MX"/>
            </a:defPPr>
            <a:lvl1pPr lvl="0">
              <a:defRPr b="1">
                <a:latin typeface="Arial" charset="0"/>
                <a:ea typeface="ＭＳ Ｐゴシック" charset="0"/>
                <a:cs typeface="Times New Roman" charset="0"/>
              </a:defRPr>
            </a:lvl1pPr>
          </a:lstStyle>
          <a:p>
            <a:r>
              <a:rPr lang="es-ES" dirty="0"/>
              <a:t>Permiten  identificar cuánto corresponde exclusivamente a aumento en precios y este índice compararlo con el índice de inflación, para ver si los aumentos de precio en que incurre la empresa coinciden con el aumento inflacionario del país.</a:t>
            </a:r>
            <a:endParaRPr lang="es-MX" dirty="0"/>
          </a:p>
          <a:p>
            <a:endParaRPr lang="es-ES" dirty="0"/>
          </a:p>
        </p:txBody>
      </p:sp>
      <p:sp>
        <p:nvSpPr>
          <p:cNvPr id="13" name="CuadroTexto 12"/>
          <p:cNvSpPr txBox="1"/>
          <p:nvPr/>
        </p:nvSpPr>
        <p:spPr>
          <a:xfrm>
            <a:off x="827584" y="1268760"/>
            <a:ext cx="7560840" cy="175432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s-MX"/>
            </a:defPPr>
            <a:lvl1pPr lvl="0">
              <a:defRPr b="1">
                <a:latin typeface="Arial" charset="0"/>
                <a:ea typeface="ＭＳ Ｐゴシック" charset="0"/>
                <a:cs typeface="Times New Roman" charset="0"/>
              </a:defRPr>
            </a:lvl1pPr>
          </a:lstStyle>
          <a:p>
            <a:pPr lvl="0"/>
            <a:r>
              <a:rPr lang="es-ES" dirty="0">
                <a:solidFill>
                  <a:schemeClr val="tx1"/>
                </a:solidFill>
              </a:rPr>
              <a:t>Son indicadores  que ejercen influencia en el desarrollo financiero del país y por consiguiente de la empresa, al realizar un análisis financiero a través del tiempo se  hace imprescindible considerar incrementos o decrementos que pueden darse por el precio o por </a:t>
            </a:r>
            <a:r>
              <a:rPr lang="es-ES" dirty="0" smtClean="0">
                <a:solidFill>
                  <a:schemeClr val="tx1"/>
                </a:solidFill>
              </a:rPr>
              <a:t>el volumen.</a:t>
            </a:r>
            <a:endParaRPr lang="es-MX" dirty="0"/>
          </a:p>
          <a:p>
            <a:endParaRPr lang="es-ES" dirty="0"/>
          </a:p>
        </p:txBody>
      </p:sp>
    </p:spTree>
    <p:extLst>
      <p:ext uri="{BB962C8B-B14F-4D97-AF65-F5344CB8AC3E}">
        <p14:creationId xmlns:p14="http://schemas.microsoft.com/office/powerpoint/2010/main" val="20927924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285750" y="357188"/>
            <a:ext cx="8401050" cy="584200"/>
          </a:xfrm>
        </p:spPr>
        <p:txBody>
          <a:bodyPr>
            <a:normAutofit/>
          </a:bodyPr>
          <a:lstStyle/>
          <a:p>
            <a:pPr algn="ctr"/>
            <a:r>
              <a:rPr lang="es-ES" sz="2800" dirty="0">
                <a:solidFill>
                  <a:schemeClr val="accent5">
                    <a:lumMod val="50000"/>
                  </a:schemeClr>
                </a:solidFill>
                <a:latin typeface="Arial" panose="020B0604020202020204" pitchFamily="34" charset="0"/>
                <a:ea typeface="+mn-ea"/>
                <a:cs typeface="Arial" panose="020B0604020202020204" pitchFamily="34" charset="0"/>
              </a:rPr>
              <a:t>Índices financieros para control presupuestal</a:t>
            </a:r>
            <a:endParaRPr lang="es-MX" sz="2800" dirty="0">
              <a:solidFill>
                <a:schemeClr val="accent5">
                  <a:lumMod val="50000"/>
                </a:schemeClr>
              </a:solidFill>
              <a:latin typeface="Arial" panose="020B0604020202020204" pitchFamily="34" charset="0"/>
              <a:ea typeface="+mn-ea"/>
              <a:cs typeface="Arial" panose="020B0604020202020204" pitchFamily="34" charset="0"/>
            </a:endParaRPr>
          </a:p>
        </p:txBody>
      </p:sp>
      <p:graphicFrame>
        <p:nvGraphicFramePr>
          <p:cNvPr id="9" name="8 Tabla"/>
          <p:cNvGraphicFramePr>
            <a:graphicFrameLocks noGrp="1"/>
          </p:cNvGraphicFramePr>
          <p:nvPr>
            <p:extLst>
              <p:ext uri="{D42A27DB-BD31-4B8C-83A1-F6EECF244321}">
                <p14:modId xmlns:p14="http://schemas.microsoft.com/office/powerpoint/2010/main" val="266401289"/>
              </p:ext>
            </p:extLst>
          </p:nvPr>
        </p:nvGraphicFramePr>
        <p:xfrm>
          <a:off x="179512" y="3068960"/>
          <a:ext cx="1571625" cy="1512168"/>
        </p:xfrm>
        <a:graphic>
          <a:graphicData uri="http://schemas.openxmlformats.org/drawingml/2006/table">
            <a:tbl>
              <a:tblPr>
                <a:tableStyleId>{69C7853C-536D-4A76-A0AE-DD22124D55A5}</a:tableStyleId>
              </a:tblPr>
              <a:tblGrid>
                <a:gridCol w="1571625"/>
              </a:tblGrid>
              <a:tr h="1008112">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500" u="none" strike="noStrike" cap="none" normalizeH="0" baseline="0" dirty="0" smtClean="0">
                          <a:ln>
                            <a:noFill/>
                          </a:ln>
                          <a:effectLst/>
                        </a:rPr>
                        <a:t>Ejemplo 1</a:t>
                      </a:r>
                      <a:endParaRPr kumimoji="0" lang="es-ES" sz="1500" u="none" strike="noStrike" cap="none" normalizeH="0" baseline="0" dirty="0">
                        <a:ln>
                          <a:noFill/>
                        </a:ln>
                        <a:effectLst/>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1500" u="none" strike="noStrike" cap="none" normalizeH="0" baseline="0" dirty="0">
                        <a:ln>
                          <a:noFill/>
                        </a:ln>
                        <a:effectLst/>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S" sz="1500" u="none" strike="noStrike" cap="none" normalizeH="0" baseline="0" dirty="0">
                          <a:ln>
                            <a:noFill/>
                          </a:ln>
                          <a:effectLst/>
                        </a:rPr>
                        <a:t>Venta año 1 = $10</a:t>
                      </a:r>
                      <a:endParaRPr kumimoji="0" lang="es-MX" sz="15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tc>
              </a:tr>
              <a:tr h="25202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500" u="none" strike="noStrike" cap="none" normalizeH="0" baseline="0" dirty="0">
                          <a:ln>
                            <a:noFill/>
                          </a:ln>
                          <a:effectLst/>
                        </a:rPr>
                        <a:t>Venta año 2 =</a:t>
                      </a:r>
                      <a:r>
                        <a:rPr kumimoji="0" lang="es-MX" sz="1500" u="none" strike="noStrike" cap="none" normalizeH="0" baseline="0" dirty="0">
                          <a:ln>
                            <a:noFill/>
                          </a:ln>
                          <a:effectLst/>
                        </a:rPr>
                        <a:t> $18</a:t>
                      </a:r>
                      <a:endParaRPr kumimoji="0" lang="es-MX" sz="15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tc>
              </a:tr>
              <a:tr h="25202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5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tc>
              </a:tr>
            </a:tbl>
          </a:graphicData>
        </a:graphic>
      </p:graphicFrame>
      <p:graphicFrame>
        <p:nvGraphicFramePr>
          <p:cNvPr id="10" name="9 Tabla"/>
          <p:cNvGraphicFramePr>
            <a:graphicFrameLocks noGrp="1"/>
          </p:cNvGraphicFramePr>
          <p:nvPr>
            <p:extLst>
              <p:ext uri="{D42A27DB-BD31-4B8C-83A1-F6EECF244321}">
                <p14:modId xmlns:p14="http://schemas.microsoft.com/office/powerpoint/2010/main" val="2492021170"/>
              </p:ext>
            </p:extLst>
          </p:nvPr>
        </p:nvGraphicFramePr>
        <p:xfrm>
          <a:off x="2051720" y="1628800"/>
          <a:ext cx="6500812" cy="731520"/>
        </p:xfrm>
        <a:graphic>
          <a:graphicData uri="http://schemas.openxmlformats.org/drawingml/2006/table">
            <a:tbl>
              <a:tblPr/>
              <a:tblGrid>
                <a:gridCol w="714375"/>
                <a:gridCol w="4071937"/>
                <a:gridCol w="785813"/>
                <a:gridCol w="928687"/>
              </a:tblGrid>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1</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Arial" charset="0"/>
                          <a:ea typeface="ＭＳ Ｐゴシック" charset="0"/>
                          <a:cs typeface="Times New Roman" charset="0"/>
                        </a:rPr>
                        <a:t>Venta de 5 artículos a $ 2.00 cada uno</a:t>
                      </a:r>
                      <a:endParaRPr kumimoji="0" lang="es-MX" sz="16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$ 10.00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2</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Venta de 6 artículos a $ 3.00 cada uno</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18.00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Diferencia positiva</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8.00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rgbClr val="C00000"/>
                          </a:solidFill>
                          <a:effectLst/>
                          <a:latin typeface="Times New Roman" charset="0"/>
                          <a:ea typeface="ＭＳ Ｐゴシック" charset="0"/>
                          <a:cs typeface="Times New Roman" charset="0"/>
                        </a:rPr>
                        <a:t>80%</a:t>
                      </a: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1" name="10 Tabla"/>
          <p:cNvGraphicFramePr>
            <a:graphicFrameLocks noGrp="1"/>
          </p:cNvGraphicFramePr>
          <p:nvPr>
            <p:extLst>
              <p:ext uri="{D42A27DB-BD31-4B8C-83A1-F6EECF244321}">
                <p14:modId xmlns:p14="http://schemas.microsoft.com/office/powerpoint/2010/main" val="3518496453"/>
              </p:ext>
            </p:extLst>
          </p:nvPr>
        </p:nvGraphicFramePr>
        <p:xfrm>
          <a:off x="2051720" y="3140968"/>
          <a:ext cx="6643688" cy="731520"/>
        </p:xfrm>
        <a:graphic>
          <a:graphicData uri="http://schemas.openxmlformats.org/drawingml/2006/table">
            <a:tbl>
              <a:tblPr/>
              <a:tblGrid>
                <a:gridCol w="839788"/>
                <a:gridCol w="3775075"/>
                <a:gridCol w="839787"/>
                <a:gridCol w="560388"/>
                <a:gridCol w="628650"/>
              </a:tblGrid>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1</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Venta de 5 artículos a $ 2.00 cada uno</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$ 10.00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2</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Arial" charset="0"/>
                          <a:ea typeface="ＭＳ Ｐゴシック" charset="0"/>
                          <a:cs typeface="Times New Roman" charset="0"/>
                        </a:rPr>
                        <a:t>Venta de 6 artículos a $ 2.00 cada uno</a:t>
                      </a:r>
                      <a:endParaRPr kumimoji="0" lang="es-MX" sz="16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12.00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Incremento por volumen</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2.00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25%</a:t>
                      </a: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rgbClr val="FF0000"/>
                          </a:solidFill>
                          <a:effectLst/>
                          <a:latin typeface="Times New Roman" charset="0"/>
                          <a:ea typeface="ＭＳ Ｐゴシック" charset="0"/>
                          <a:cs typeface="Times New Roman" charset="0"/>
                        </a:rPr>
                        <a:t>20%</a:t>
                      </a: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2" name="11 Tabla"/>
          <p:cNvGraphicFramePr>
            <a:graphicFrameLocks noGrp="1"/>
          </p:cNvGraphicFramePr>
          <p:nvPr>
            <p:extLst>
              <p:ext uri="{D42A27DB-BD31-4B8C-83A1-F6EECF244321}">
                <p14:modId xmlns:p14="http://schemas.microsoft.com/office/powerpoint/2010/main" val="3739428001"/>
              </p:ext>
            </p:extLst>
          </p:nvPr>
        </p:nvGraphicFramePr>
        <p:xfrm>
          <a:off x="2051720" y="4797152"/>
          <a:ext cx="6572250" cy="751205"/>
        </p:xfrm>
        <a:graphic>
          <a:graphicData uri="http://schemas.openxmlformats.org/drawingml/2006/table">
            <a:tbl>
              <a:tblPr/>
              <a:tblGrid>
                <a:gridCol w="657225"/>
                <a:gridCol w="3843337"/>
                <a:gridCol w="857250"/>
                <a:gridCol w="571500"/>
                <a:gridCol w="642938"/>
              </a:tblGrid>
              <a:tr h="153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1</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Arial" charset="0"/>
                          <a:ea typeface="ＭＳ Ｐゴシック" charset="0"/>
                          <a:cs typeface="Times New Roman" charset="0"/>
                        </a:rPr>
                        <a:t>Venta de 6 artículos a $ 2.00 cada uno</a:t>
                      </a:r>
                      <a:endParaRPr kumimoji="0" lang="es-MX" sz="16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$ 12.00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3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Año 2</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Venta de 6 artículos a $ 3.00 cada uno</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18.00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Incremento por precio</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6.00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75%</a:t>
                      </a: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rgbClr val="FF0000"/>
                          </a:solidFill>
                          <a:effectLst/>
                          <a:latin typeface="Times New Roman" charset="0"/>
                          <a:ea typeface="ＭＳ Ｐゴシック" charset="0"/>
                          <a:cs typeface="Times New Roman" charset="0"/>
                        </a:rPr>
                        <a:t>60%</a:t>
                      </a:r>
                    </a:p>
                  </a:txBody>
                  <a:tcPr marL="44450" marR="4445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3541206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188" y="188913"/>
            <a:ext cx="8043862" cy="914400"/>
          </a:xfrm>
        </p:spPr>
        <p:txBody>
          <a:bodyPr>
            <a:normAutofit/>
          </a:bodyPr>
          <a:lstStyle/>
          <a:p>
            <a:pPr fontAlgn="auto">
              <a:spcAft>
                <a:spcPts val="0"/>
              </a:spcAft>
              <a:defRPr/>
            </a:pPr>
            <a:r>
              <a:rPr lang="es-ES" sz="2800" dirty="0">
                <a:solidFill>
                  <a:schemeClr val="accent5">
                    <a:lumMod val="50000"/>
                  </a:schemeClr>
                </a:solidFill>
                <a:latin typeface="Arial" panose="020B0604020202020204" pitchFamily="34" charset="0"/>
                <a:ea typeface="+mn-ea"/>
                <a:cs typeface="Arial" panose="020B0604020202020204" pitchFamily="34" charset="0"/>
              </a:rPr>
              <a:t>Índices financieros ejercicio 2</a:t>
            </a:r>
            <a:endParaRPr lang="es-MX" sz="2800" dirty="0">
              <a:solidFill>
                <a:schemeClr val="accent5">
                  <a:lumMod val="50000"/>
                </a:schemeClr>
              </a:solidFill>
              <a:latin typeface="Arial" panose="020B0604020202020204" pitchFamily="34" charset="0"/>
              <a:ea typeface="+mn-ea"/>
              <a:cs typeface="Arial" panose="020B0604020202020204"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163204286"/>
              </p:ext>
            </p:extLst>
          </p:nvPr>
        </p:nvGraphicFramePr>
        <p:xfrm>
          <a:off x="539750" y="1989138"/>
          <a:ext cx="7416800" cy="2034683"/>
        </p:xfrm>
        <a:graphic>
          <a:graphicData uri="http://schemas.openxmlformats.org/drawingml/2006/table">
            <a:tbl>
              <a:tblPr/>
              <a:tblGrid>
                <a:gridCol w="7416800"/>
              </a:tblGrid>
              <a:tr h="556395">
                <a:tc>
                  <a:txBody>
                    <a:bodyPr/>
                    <a:lstStyle/>
                    <a:p>
                      <a:pPr marL="0" marR="0" lvl="0" indent="0" algn="just" defTabSz="914400" rtl="0" eaLnBrk="1" fontAlgn="ctr" latinLnBrk="0" hangingPunct="1">
                        <a:lnSpc>
                          <a:spcPct val="100000"/>
                        </a:lnSpc>
                        <a:spcBef>
                          <a:spcPct val="0"/>
                        </a:spcBef>
                        <a:spcAft>
                          <a:spcPct val="0"/>
                        </a:spcAft>
                        <a:buClrTx/>
                        <a:buSzTx/>
                        <a:buFontTx/>
                        <a:buNone/>
                        <a:tabLst/>
                      </a:pPr>
                      <a:r>
                        <a:rPr kumimoji="0" lang="es-MX" sz="3600" b="1" i="0" u="none" strike="noStrike" cap="none" normalizeH="0" baseline="0" dirty="0">
                          <a:ln>
                            <a:noFill/>
                          </a:ln>
                          <a:solidFill>
                            <a:srgbClr val="000000"/>
                          </a:solidFill>
                          <a:effectLst/>
                          <a:latin typeface="Century Gothic" charset="0"/>
                          <a:ea typeface="ＭＳ Ｐゴシック" charset="0"/>
                        </a:rPr>
                        <a:t>Ejemplo 2</a:t>
                      </a:r>
                      <a:endParaRPr kumimoji="0" lang="es-MX" sz="3600" b="1" i="0" u="none" strike="noStrike" cap="none" normalizeH="0" baseline="0" dirty="0">
                        <a:ln>
                          <a:noFill/>
                        </a:ln>
                        <a:solidFill>
                          <a:srgbClr val="C00000"/>
                        </a:solidFill>
                        <a:effectLst/>
                        <a:latin typeface="Arial" charset="0"/>
                        <a:ea typeface="ＭＳ Ｐゴシック" charset="0"/>
                      </a:endParaRPr>
                    </a:p>
                  </a:txBody>
                  <a:tcPr marL="7620" marR="7620" marT="7624"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50000"/>
                        <a:lumOff val="50000"/>
                      </a:schemeClr>
                    </a:solidFill>
                  </a:tcPr>
                </a:tc>
              </a:tr>
              <a:tr h="373471">
                <a:tc>
                  <a:txBody>
                    <a:bodyPr/>
                    <a:lstStyle/>
                    <a:p>
                      <a:pPr marL="0" marR="0" lvl="0" indent="0" algn="just" defTabSz="914400" rtl="0" eaLnBrk="1" fontAlgn="ctr" latinLnBrk="0" hangingPunct="1">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rgbClr val="000000"/>
                        </a:solidFill>
                        <a:effectLst/>
                        <a:latin typeface="Century Gothic" charset="0"/>
                        <a:ea typeface="ＭＳ Ｐゴシック" charset="0"/>
                      </a:endParaRPr>
                    </a:p>
                    <a:p>
                      <a:pPr marL="0" marR="0" lvl="0" indent="0" algn="just" defTabSz="914400" rtl="0" eaLnBrk="1" fontAlgn="ctr" latinLnBrk="0" hangingPunct="1">
                        <a:lnSpc>
                          <a:spcPct val="100000"/>
                        </a:lnSpc>
                        <a:spcBef>
                          <a:spcPct val="0"/>
                        </a:spcBef>
                        <a:spcAft>
                          <a:spcPct val="0"/>
                        </a:spcAft>
                        <a:buClrTx/>
                        <a:buSzTx/>
                        <a:buFontTx/>
                        <a:buNone/>
                        <a:tabLst/>
                      </a:pPr>
                      <a:r>
                        <a:rPr kumimoji="0" lang="es-MX" sz="2400" b="1" i="0" u="none" strike="noStrike" cap="none" normalizeH="0" baseline="0" dirty="0" smtClean="0">
                          <a:ln>
                            <a:noFill/>
                          </a:ln>
                          <a:solidFill>
                            <a:srgbClr val="000000"/>
                          </a:solidFill>
                          <a:effectLst/>
                          <a:latin typeface="Century Gothic" charset="0"/>
                          <a:ea typeface="ＭＳ Ｐゴシック" charset="0"/>
                        </a:rPr>
                        <a:t>Venta </a:t>
                      </a:r>
                      <a:r>
                        <a:rPr kumimoji="0" lang="es-MX" sz="2400" b="1" i="0" u="none" strike="noStrike" cap="none" normalizeH="0" baseline="0" dirty="0">
                          <a:ln>
                            <a:noFill/>
                          </a:ln>
                          <a:solidFill>
                            <a:srgbClr val="000000"/>
                          </a:solidFill>
                          <a:effectLst/>
                          <a:latin typeface="Century Gothic" charset="0"/>
                          <a:ea typeface="ＭＳ Ｐゴシック" charset="0"/>
                        </a:rPr>
                        <a:t>año 2010.  200 unidades a $180 cada una</a:t>
                      </a:r>
                      <a:endParaRPr kumimoji="0" lang="es-MX" sz="2400" b="1" i="0" u="none" strike="noStrike" cap="none" normalizeH="0" baseline="0" dirty="0">
                        <a:ln>
                          <a:noFill/>
                        </a:ln>
                        <a:solidFill>
                          <a:srgbClr val="000000"/>
                        </a:solidFill>
                        <a:effectLst/>
                        <a:latin typeface="Arial" charset="0"/>
                        <a:ea typeface="ＭＳ Ｐゴシック" charset="0"/>
                      </a:endParaRPr>
                    </a:p>
                  </a:txBody>
                  <a:tcPr marL="7620" marR="7620" marT="7624"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50000"/>
                        <a:lumOff val="50000"/>
                      </a:schemeClr>
                    </a:solidFill>
                  </a:tcPr>
                </a:tc>
              </a:tr>
              <a:tr h="373471">
                <a:tc>
                  <a:txBody>
                    <a:bodyPr/>
                    <a:lstStyle/>
                    <a:p>
                      <a:pPr marL="0" marR="0" lvl="0" indent="0" algn="just" defTabSz="914400" rtl="0" eaLnBrk="1" fontAlgn="ctr" latinLnBrk="0" hangingPunct="1">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rgbClr val="000000"/>
                        </a:solidFill>
                        <a:effectLst/>
                        <a:latin typeface="Century Gothic" charset="0"/>
                        <a:ea typeface="ＭＳ Ｐゴシック" charset="0"/>
                      </a:endParaRPr>
                    </a:p>
                    <a:p>
                      <a:pPr marL="0" marR="0" lvl="0" indent="0" algn="just" defTabSz="914400" rtl="0" eaLnBrk="1" fontAlgn="ctr" latinLnBrk="0" hangingPunct="1">
                        <a:lnSpc>
                          <a:spcPct val="100000"/>
                        </a:lnSpc>
                        <a:spcBef>
                          <a:spcPct val="0"/>
                        </a:spcBef>
                        <a:spcAft>
                          <a:spcPct val="0"/>
                        </a:spcAft>
                        <a:buClrTx/>
                        <a:buSzTx/>
                        <a:buFontTx/>
                        <a:buNone/>
                        <a:tabLst/>
                      </a:pPr>
                      <a:r>
                        <a:rPr kumimoji="0" lang="es-MX" sz="2400" b="1" i="0" u="none" strike="noStrike" cap="none" normalizeH="0" baseline="0" dirty="0" smtClean="0">
                          <a:ln>
                            <a:noFill/>
                          </a:ln>
                          <a:solidFill>
                            <a:srgbClr val="000000"/>
                          </a:solidFill>
                          <a:effectLst/>
                          <a:latin typeface="Century Gothic" charset="0"/>
                          <a:ea typeface="ＭＳ Ｐゴシック" charset="0"/>
                        </a:rPr>
                        <a:t>Venta </a:t>
                      </a:r>
                      <a:r>
                        <a:rPr kumimoji="0" lang="es-MX" sz="2400" b="1" i="0" u="none" strike="noStrike" cap="none" normalizeH="0" baseline="0" dirty="0">
                          <a:ln>
                            <a:noFill/>
                          </a:ln>
                          <a:solidFill>
                            <a:srgbClr val="000000"/>
                          </a:solidFill>
                          <a:effectLst/>
                          <a:latin typeface="Century Gothic" charset="0"/>
                          <a:ea typeface="ＭＳ Ｐゴシック" charset="0"/>
                        </a:rPr>
                        <a:t>año 2011. 220 unidades a $190 cada una</a:t>
                      </a:r>
                      <a:endParaRPr kumimoji="0" lang="es-MX" sz="2400" b="1" i="0" u="none" strike="noStrike" cap="none" normalizeH="0" baseline="0" dirty="0">
                        <a:ln>
                          <a:noFill/>
                        </a:ln>
                        <a:solidFill>
                          <a:srgbClr val="000000"/>
                        </a:solidFill>
                        <a:effectLst/>
                        <a:latin typeface="Arial" charset="0"/>
                        <a:ea typeface="ＭＳ Ｐゴシック" charset="0"/>
                      </a:endParaRPr>
                    </a:p>
                  </a:txBody>
                  <a:tcPr marL="7620" marR="7620" marT="7624"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tx1">
                        <a:lumMod val="50000"/>
                        <a:lumOff val="50000"/>
                      </a:schemeClr>
                    </a:solidFill>
                  </a:tcPr>
                </a:tc>
              </a:tr>
            </a:tbl>
          </a:graphicData>
        </a:graphic>
      </p:graphicFrame>
    </p:spTree>
    <p:extLst>
      <p:ext uri="{BB962C8B-B14F-4D97-AF65-F5344CB8AC3E}">
        <p14:creationId xmlns:p14="http://schemas.microsoft.com/office/powerpoint/2010/main" val="31119045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205038"/>
            <a:ext cx="7110413" cy="3311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 name="1 Título"/>
          <p:cNvSpPr txBox="1">
            <a:spLocks/>
          </p:cNvSpPr>
          <p:nvPr/>
        </p:nvSpPr>
        <p:spPr>
          <a:xfrm>
            <a:off x="611560" y="404664"/>
            <a:ext cx="8043862" cy="914400"/>
          </a:xfrm>
          <a:prstGeom prst="rect">
            <a:avLst/>
          </a:prstGeom>
        </p:spPr>
        <p:txBody>
          <a:bodyPr anchor="b"/>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s-ES" b="1" dirty="0">
                <a:solidFill>
                  <a:schemeClr val="accent5">
                    <a:lumMod val="50000"/>
                  </a:schemeClr>
                </a:solidFill>
                <a:latin typeface="Arial" panose="020B0604020202020204" pitchFamily="34" charset="0"/>
                <a:ea typeface="+mn-ea"/>
                <a:cs typeface="Arial" panose="020B0604020202020204" pitchFamily="34" charset="0"/>
              </a:rPr>
              <a:t>Solución ejercicio 2</a:t>
            </a:r>
            <a:endParaRPr lang="es-MX" b="1" dirty="0">
              <a:solidFill>
                <a:schemeClr val="accent5">
                  <a:lumMod val="50000"/>
                </a:schemeClr>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433962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39552" y="1268760"/>
            <a:ext cx="8064896" cy="4083169"/>
          </a:xfrm>
          <a:prstGeom prst="rect">
            <a:avLst/>
          </a:prstGeom>
        </p:spPr>
        <p:txBody>
          <a:bodyPr wrap="square">
            <a:spAutoFit/>
          </a:bodyPr>
          <a:lstStyle/>
          <a:p>
            <a:pPr algn="ctr" defTabSz="457200">
              <a:spcBef>
                <a:spcPct val="0"/>
              </a:spcBef>
            </a:pPr>
            <a:r>
              <a:rPr lang="es-ES" sz="2400" b="1" dirty="0" smtClean="0">
                <a:solidFill>
                  <a:schemeClr val="accent5">
                    <a:lumMod val="50000"/>
                  </a:schemeClr>
                </a:solidFill>
                <a:latin typeface="Arial" panose="020B0604020202020204" pitchFamily="34" charset="0"/>
                <a:cs typeface="Arial" panose="020B0604020202020204" pitchFamily="34" charset="0"/>
              </a:rPr>
              <a:t>Bibliografía básica</a:t>
            </a:r>
          </a:p>
          <a:p>
            <a:pPr algn="ctr" defTabSz="457200">
              <a:spcBef>
                <a:spcPct val="0"/>
              </a:spcBef>
            </a:pPr>
            <a:endParaRPr lang="es-ES" sz="2000" b="1" dirty="0">
              <a:solidFill>
                <a:schemeClr val="accent5">
                  <a:lumMod val="50000"/>
                </a:schemeClr>
              </a:solidFill>
              <a:latin typeface="Arial" panose="020B0604020202020204" pitchFamily="34" charset="0"/>
              <a:cs typeface="Arial" panose="020B0604020202020204" pitchFamily="34" charset="0"/>
            </a:endParaRPr>
          </a:p>
          <a:p>
            <a:pPr marL="342900" indent="-342900">
              <a:buFont typeface="+mj-lt"/>
              <a:buAutoNum type="arabicPeriod"/>
            </a:pPr>
            <a:r>
              <a:rPr lang="es-ES" sz="1700" b="1" dirty="0" smtClean="0">
                <a:latin typeface="Arial" charset="0"/>
                <a:ea typeface="ＭＳ Ｐゴシック" charset="0"/>
                <a:cs typeface="Times New Roman" charset="0"/>
              </a:rPr>
              <a:t>Burbano </a:t>
            </a:r>
            <a:r>
              <a:rPr lang="es-ES" sz="1700" b="1" dirty="0">
                <a:latin typeface="Arial" charset="0"/>
                <a:ea typeface="ＭＳ Ｐゴシック" charset="0"/>
                <a:cs typeface="Times New Roman" charset="0"/>
              </a:rPr>
              <a:t>Ruiz, Jorge E</a:t>
            </a:r>
            <a:r>
              <a:rPr lang="es-ES" sz="1700" b="1" dirty="0" smtClean="0">
                <a:latin typeface="Arial" charset="0"/>
                <a:ea typeface="ＭＳ Ｐゴシック" charset="0"/>
                <a:cs typeface="Times New Roman" charset="0"/>
              </a:rPr>
              <a:t>. </a:t>
            </a:r>
            <a:r>
              <a:rPr lang="es-ES" sz="1700" b="1" dirty="0">
                <a:latin typeface="Arial" charset="0"/>
                <a:ea typeface="ＭＳ Ｐゴシック" charset="0"/>
                <a:cs typeface="Times New Roman" charset="0"/>
              </a:rPr>
              <a:t>(2011): Presupuestos, un enfoque de direccionamiento estratégico, gestión y control de recursos. 4a Ed. Colombia: Mc Graw Hill</a:t>
            </a:r>
            <a:r>
              <a:rPr lang="es-ES" sz="1700" b="1" dirty="0" smtClean="0">
                <a:latin typeface="Arial" charset="0"/>
                <a:ea typeface="ＭＳ Ｐゴシック" charset="0"/>
                <a:cs typeface="Times New Roman" charset="0"/>
              </a:rPr>
              <a:t>.</a:t>
            </a:r>
          </a:p>
          <a:p>
            <a:pPr marL="342900" indent="-342900">
              <a:buFont typeface="+mj-lt"/>
              <a:buAutoNum type="arabicPeriod"/>
            </a:pPr>
            <a:r>
              <a:rPr lang="es-ES" sz="1700" b="1" dirty="0">
                <a:latin typeface="Arial" charset="0"/>
                <a:ea typeface="ＭＳ Ｐゴシック" charset="0"/>
                <a:cs typeface="Times New Roman" charset="0"/>
              </a:rPr>
              <a:t>García Colín, Juan, (2008): Contabilidad de costos, 3a Ed., México: Mc Graw </a:t>
            </a:r>
            <a:r>
              <a:rPr lang="es-ES" sz="1700" b="1" dirty="0" smtClean="0">
                <a:latin typeface="Arial" charset="0"/>
                <a:ea typeface="ＭＳ Ｐゴシック" charset="0"/>
                <a:cs typeface="Times New Roman" charset="0"/>
              </a:rPr>
              <a:t>Hill.</a:t>
            </a:r>
            <a:endParaRPr lang="es-ES" sz="1700" b="1" dirty="0">
              <a:latin typeface="Arial" charset="0"/>
              <a:ea typeface="ＭＳ Ｐゴシック" charset="0"/>
              <a:cs typeface="Times New Roman" charset="0"/>
            </a:endParaRPr>
          </a:p>
          <a:p>
            <a:pPr marL="342900" indent="-342900">
              <a:buFont typeface="+mj-lt"/>
              <a:buAutoNum type="arabicPeriod"/>
            </a:pPr>
            <a:r>
              <a:rPr lang="es-ES" sz="1700" b="1" dirty="0" err="1" smtClean="0">
                <a:latin typeface="Arial" charset="0"/>
                <a:ea typeface="ＭＳ Ｐゴシック" charset="0"/>
                <a:cs typeface="Times New Roman" charset="0"/>
              </a:rPr>
              <a:t>Polimeni</a:t>
            </a:r>
            <a:r>
              <a:rPr lang="es-ES" sz="1700" b="1" dirty="0">
                <a:latin typeface="Arial" charset="0"/>
                <a:ea typeface="ＭＳ Ｐゴシック" charset="0"/>
                <a:cs typeface="Times New Roman" charset="0"/>
              </a:rPr>
              <a:t>, </a:t>
            </a:r>
            <a:r>
              <a:rPr lang="es-ES" sz="1700" b="1" dirty="0" err="1">
                <a:latin typeface="Arial" charset="0"/>
                <a:ea typeface="ＭＳ Ｐゴシック" charset="0"/>
                <a:cs typeface="Times New Roman" charset="0"/>
              </a:rPr>
              <a:t>Fabozzi</a:t>
            </a:r>
            <a:r>
              <a:rPr lang="es-ES" sz="1700" b="1" dirty="0">
                <a:latin typeface="Arial" charset="0"/>
                <a:ea typeface="ＭＳ Ｐゴシック" charset="0"/>
                <a:cs typeface="Times New Roman" charset="0"/>
              </a:rPr>
              <a:t> y </a:t>
            </a:r>
            <a:r>
              <a:rPr lang="es-ES" sz="1700" b="1" dirty="0" err="1">
                <a:latin typeface="Arial" charset="0"/>
                <a:ea typeface="ＭＳ Ｐゴシック" charset="0"/>
                <a:cs typeface="Times New Roman" charset="0"/>
              </a:rPr>
              <a:t>Adelberg</a:t>
            </a:r>
            <a:r>
              <a:rPr lang="es-ES" sz="1700" b="1" dirty="0">
                <a:latin typeface="Arial" charset="0"/>
                <a:ea typeface="ＭＳ Ｐゴシック" charset="0"/>
                <a:cs typeface="Times New Roman" charset="0"/>
              </a:rPr>
              <a:t>, (2006): Contabilidad de costos, 3a Ed., Colombia: Mc Graw Hill</a:t>
            </a:r>
            <a:r>
              <a:rPr lang="es-ES" sz="1700" b="1" dirty="0" smtClean="0">
                <a:latin typeface="Arial" charset="0"/>
                <a:ea typeface="ＭＳ Ｐゴシック" charset="0"/>
                <a:cs typeface="Times New Roman" charset="0"/>
              </a:rPr>
              <a:t>.</a:t>
            </a:r>
            <a:endParaRPr lang="es-ES" sz="1700" b="1" dirty="0">
              <a:latin typeface="Arial" charset="0"/>
              <a:ea typeface="ＭＳ Ｐゴシック" charset="0"/>
              <a:cs typeface="Times New Roman" charset="0"/>
            </a:endParaRPr>
          </a:p>
          <a:p>
            <a:pPr marL="342900" indent="-342900">
              <a:buFont typeface="+mj-lt"/>
              <a:buAutoNum type="arabicPeriod"/>
            </a:pPr>
            <a:r>
              <a:rPr lang="es-ES" sz="1700" b="1" dirty="0">
                <a:latin typeface="Arial" charset="0"/>
                <a:ea typeface="ＭＳ Ｐゴシック" charset="0"/>
                <a:cs typeface="Times New Roman" charset="0"/>
              </a:rPr>
              <a:t>Ramírez Padilla, Noel, (2008): Contabilidad Administrativa, 8a Ed., México: Mc Graw Hill.</a:t>
            </a:r>
          </a:p>
          <a:p>
            <a:pPr marL="342900" indent="-342900">
              <a:buFont typeface="+mj-lt"/>
              <a:buAutoNum type="arabicPeriod"/>
            </a:pPr>
            <a:r>
              <a:rPr lang="es-ES" sz="1700" b="1" dirty="0" smtClean="0">
                <a:latin typeface="Arial" charset="0"/>
                <a:ea typeface="ＭＳ Ｐゴシック" charset="0"/>
                <a:cs typeface="Times New Roman" charset="0"/>
              </a:rPr>
              <a:t>Torres </a:t>
            </a:r>
            <a:r>
              <a:rPr lang="es-ES" sz="1700" b="1" dirty="0">
                <a:latin typeface="Arial" charset="0"/>
                <a:ea typeface="ＭＳ Ｐゴシック" charset="0"/>
                <a:cs typeface="Times New Roman" charset="0"/>
              </a:rPr>
              <a:t>Salinas, Aldo, (2010): Contabilidad de costos, 3a Ed., México: Mc Graw Hill</a:t>
            </a:r>
            <a:r>
              <a:rPr lang="es-ES" sz="1700" b="1" dirty="0" smtClean="0">
                <a:latin typeface="Arial" charset="0"/>
                <a:ea typeface="ＭＳ Ｐゴシック" charset="0"/>
                <a:cs typeface="Times New Roman" charset="0"/>
              </a:rPr>
              <a:t>.</a:t>
            </a:r>
            <a:endParaRPr lang="es-ES" sz="1700" baseline="30000" dirty="0" smtClean="0">
              <a:latin typeface="+mj-lt"/>
              <a:cs typeface="Calibri (Cuerpo)"/>
            </a:endParaRPr>
          </a:p>
          <a:p>
            <a:endParaRPr lang="es-ES" sz="1700" baseline="30000" dirty="0">
              <a:latin typeface="+mj-lt"/>
              <a:cs typeface="Calibri (Cuerpo)"/>
            </a:endParaRPr>
          </a:p>
          <a:p>
            <a:endParaRPr lang="es-ES" sz="1700" b="1" dirty="0">
              <a:latin typeface="Arial" charset="0"/>
              <a:ea typeface="ＭＳ Ｐゴシック" charset="0"/>
              <a:cs typeface="Times New Roman" charset="0"/>
            </a:endParaRPr>
          </a:p>
        </p:txBody>
      </p:sp>
    </p:spTree>
    <p:extLst>
      <p:ext uri="{BB962C8B-B14F-4D97-AF65-F5344CB8AC3E}">
        <p14:creationId xmlns:p14="http://schemas.microsoft.com/office/powerpoint/2010/main" val="3175102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700808"/>
            <a:ext cx="7632848" cy="4824536"/>
          </a:xfrm>
        </p:spPr>
        <p:txBody>
          <a:bodyPr>
            <a:normAutofit fontScale="90000"/>
          </a:bodyPr>
          <a:lstStyle/>
          <a:p>
            <a:pPr algn="l"/>
            <a:r>
              <a:rPr lang="es-ES" sz="3000" dirty="0" smtClean="0">
                <a:solidFill>
                  <a:schemeClr val="tx2"/>
                </a:solidFill>
              </a:rPr>
              <a:t/>
            </a:r>
            <a:br>
              <a:rPr lang="es-ES" sz="3000" dirty="0" smtClean="0">
                <a:solidFill>
                  <a:schemeClr val="tx2"/>
                </a:solidFill>
              </a:rPr>
            </a:br>
            <a:r>
              <a:rPr lang="es-ES" sz="2400" b="1" dirty="0" smtClean="0">
                <a:solidFill>
                  <a:schemeClr val="tx2"/>
                </a:solidFill>
              </a:rPr>
              <a:t>PARTE </a:t>
            </a:r>
            <a:r>
              <a:rPr lang="es-ES" sz="2400" b="1" dirty="0">
                <a:solidFill>
                  <a:schemeClr val="tx2"/>
                </a:solidFill>
              </a:rPr>
              <a:t>1 SIMULACIÓN DE COSTOS</a:t>
            </a:r>
            <a:r>
              <a:rPr lang="es-ES" sz="3000" dirty="0">
                <a:solidFill>
                  <a:schemeClr val="tx2"/>
                </a:solidFill>
              </a:rPr>
              <a:t/>
            </a:r>
            <a:br>
              <a:rPr lang="es-ES" sz="3000" dirty="0">
                <a:solidFill>
                  <a:schemeClr val="tx2"/>
                </a:solidFill>
              </a:rPr>
            </a:br>
            <a:r>
              <a:rPr lang="es-ES" sz="2200" b="1" dirty="0">
                <a:solidFill>
                  <a:schemeClr val="tx2"/>
                </a:solidFill>
                <a:latin typeface="Arial"/>
                <a:cs typeface="Arial"/>
              </a:rPr>
              <a:t>Unidad I. Costos de producción conjunta</a:t>
            </a:r>
            <a:br>
              <a:rPr lang="es-ES" sz="2200" b="1" dirty="0">
                <a:solidFill>
                  <a:schemeClr val="tx2"/>
                </a:solidFill>
                <a:latin typeface="Arial"/>
                <a:cs typeface="Arial"/>
              </a:rPr>
            </a:br>
            <a:r>
              <a:rPr lang="es-ES" sz="2200" b="1" dirty="0">
                <a:solidFill>
                  <a:schemeClr val="tx2"/>
                </a:solidFill>
                <a:latin typeface="Arial"/>
                <a:cs typeface="Arial"/>
              </a:rPr>
              <a:t/>
            </a:r>
            <a:br>
              <a:rPr lang="es-ES" sz="2200" b="1" dirty="0">
                <a:solidFill>
                  <a:schemeClr val="tx2"/>
                </a:solidFill>
                <a:latin typeface="Arial"/>
                <a:cs typeface="Arial"/>
              </a:rPr>
            </a:br>
            <a:r>
              <a:rPr lang="es-ES" sz="2200" b="1" dirty="0">
                <a:solidFill>
                  <a:schemeClr val="tx2"/>
                </a:solidFill>
                <a:latin typeface="Arial"/>
                <a:cs typeface="Arial"/>
              </a:rPr>
              <a:t>Unidad II. Costeo ABC (</a:t>
            </a:r>
            <a:r>
              <a:rPr lang="es-ES" sz="2200" b="1" dirty="0" err="1">
                <a:solidFill>
                  <a:schemeClr val="tx2"/>
                </a:solidFill>
                <a:latin typeface="Arial"/>
                <a:cs typeface="Arial"/>
              </a:rPr>
              <a:t>Activity</a:t>
            </a:r>
            <a:r>
              <a:rPr lang="es-ES" sz="2200" b="1" dirty="0">
                <a:solidFill>
                  <a:schemeClr val="tx2"/>
                </a:solidFill>
                <a:latin typeface="Arial"/>
                <a:cs typeface="Arial"/>
              </a:rPr>
              <a:t> </a:t>
            </a:r>
            <a:r>
              <a:rPr lang="es-ES" sz="2200" b="1" dirty="0" err="1">
                <a:solidFill>
                  <a:schemeClr val="tx2"/>
                </a:solidFill>
                <a:latin typeface="Arial"/>
                <a:cs typeface="Arial"/>
              </a:rPr>
              <a:t>Based</a:t>
            </a:r>
            <a:r>
              <a:rPr lang="es-ES" sz="2200" b="1" dirty="0">
                <a:solidFill>
                  <a:schemeClr val="tx2"/>
                </a:solidFill>
                <a:latin typeface="Arial"/>
                <a:cs typeface="Arial"/>
              </a:rPr>
              <a:t> </a:t>
            </a:r>
            <a:r>
              <a:rPr lang="es-ES" sz="2200" b="1" dirty="0" err="1">
                <a:solidFill>
                  <a:schemeClr val="tx2"/>
                </a:solidFill>
                <a:latin typeface="Arial"/>
                <a:cs typeface="Arial"/>
              </a:rPr>
              <a:t>Costing</a:t>
            </a:r>
            <a:r>
              <a:rPr lang="es-ES" sz="2200" b="1" dirty="0">
                <a:solidFill>
                  <a:schemeClr val="tx2"/>
                </a:solidFill>
                <a:latin typeface="Arial"/>
                <a:cs typeface="Arial"/>
              </a:rPr>
              <a:t>)</a:t>
            </a:r>
            <a:br>
              <a:rPr lang="es-ES" sz="2200" b="1" dirty="0">
                <a:solidFill>
                  <a:schemeClr val="tx2"/>
                </a:solidFill>
                <a:latin typeface="Arial"/>
                <a:cs typeface="Arial"/>
              </a:rPr>
            </a:br>
            <a:r>
              <a:rPr lang="es-ES" sz="2200" b="1" dirty="0">
                <a:solidFill>
                  <a:schemeClr val="tx2"/>
                </a:solidFill>
                <a:latin typeface="Arial"/>
                <a:cs typeface="Arial"/>
              </a:rPr>
              <a:t/>
            </a:r>
            <a:br>
              <a:rPr lang="es-ES" sz="2200" b="1" dirty="0">
                <a:solidFill>
                  <a:schemeClr val="tx2"/>
                </a:solidFill>
                <a:latin typeface="Arial"/>
                <a:cs typeface="Arial"/>
              </a:rPr>
            </a:br>
            <a:r>
              <a:rPr lang="es-ES" sz="2200" b="1" dirty="0">
                <a:solidFill>
                  <a:schemeClr val="tx2"/>
                </a:solidFill>
                <a:latin typeface="Arial"/>
                <a:cs typeface="Arial"/>
              </a:rPr>
              <a:t>Unidad III. Prácticas integrales de costos       estándar; costeo variable; procedimiento por órdenes de producción y procesos productivos</a:t>
            </a:r>
            <a:br>
              <a:rPr lang="es-ES" sz="2200" b="1" dirty="0">
                <a:solidFill>
                  <a:schemeClr val="tx2"/>
                </a:solidFill>
                <a:latin typeface="Arial"/>
                <a:cs typeface="Arial"/>
              </a:rPr>
            </a:br>
            <a:r>
              <a:rPr lang="es-ES" sz="2200" b="1" dirty="0">
                <a:solidFill>
                  <a:schemeClr val="tx2"/>
                </a:solidFill>
                <a:latin typeface="Arial"/>
                <a:cs typeface="Arial"/>
              </a:rPr>
              <a:t/>
            </a:r>
            <a:br>
              <a:rPr lang="es-ES" sz="2200" b="1" dirty="0">
                <a:solidFill>
                  <a:schemeClr val="tx2"/>
                </a:solidFill>
                <a:latin typeface="Arial"/>
                <a:cs typeface="Arial"/>
              </a:rPr>
            </a:br>
            <a:r>
              <a:rPr lang="es-ES" sz="2400" b="1" dirty="0" smtClean="0">
                <a:solidFill>
                  <a:schemeClr val="tx2"/>
                </a:solidFill>
              </a:rPr>
              <a:t>PARTE </a:t>
            </a:r>
            <a:r>
              <a:rPr lang="es-ES" sz="2400" b="1" dirty="0">
                <a:solidFill>
                  <a:schemeClr val="tx2"/>
                </a:solidFill>
              </a:rPr>
              <a:t>2 SIMULACIÓN DE PRESUPUESTOS</a:t>
            </a:r>
            <a:r>
              <a:rPr lang="es-ES" sz="2200" b="1" dirty="0">
                <a:solidFill>
                  <a:schemeClr val="tx2"/>
                </a:solidFill>
                <a:latin typeface="Arial"/>
                <a:cs typeface="Arial"/>
              </a:rPr>
              <a:t/>
            </a:r>
            <a:br>
              <a:rPr lang="es-ES" sz="2200" b="1" dirty="0">
                <a:solidFill>
                  <a:schemeClr val="tx2"/>
                </a:solidFill>
                <a:latin typeface="Arial"/>
                <a:cs typeface="Arial"/>
              </a:rPr>
            </a:br>
            <a:r>
              <a:rPr lang="es-ES" sz="2200" b="1" dirty="0">
                <a:solidFill>
                  <a:schemeClr val="tx2"/>
                </a:solidFill>
                <a:latin typeface="Arial"/>
                <a:cs typeface="Arial"/>
              </a:rPr>
              <a:t>Unidad IV. Práctica de presupuestos</a:t>
            </a:r>
            <a:br>
              <a:rPr lang="es-ES" sz="2200" b="1" dirty="0">
                <a:solidFill>
                  <a:schemeClr val="tx2"/>
                </a:solidFill>
                <a:latin typeface="Arial"/>
                <a:cs typeface="Arial"/>
              </a:rPr>
            </a:br>
            <a:r>
              <a:rPr lang="es-ES" sz="2200" b="1" dirty="0">
                <a:solidFill>
                  <a:schemeClr val="tx2"/>
                </a:solidFill>
                <a:latin typeface="Arial"/>
                <a:cs typeface="Arial"/>
              </a:rPr>
              <a:t/>
            </a:r>
            <a:br>
              <a:rPr lang="es-ES" sz="2200" b="1" dirty="0">
                <a:solidFill>
                  <a:schemeClr val="tx2"/>
                </a:solidFill>
                <a:latin typeface="Arial"/>
                <a:cs typeface="Arial"/>
              </a:rPr>
            </a:br>
            <a:r>
              <a:rPr lang="es-ES" sz="2200" b="1" dirty="0">
                <a:solidFill>
                  <a:schemeClr val="tx2"/>
                </a:solidFill>
                <a:latin typeface="Arial"/>
                <a:cs typeface="Arial"/>
              </a:rPr>
              <a:t>Unidad V. Control presupuestal</a:t>
            </a: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200" b="1" dirty="0" smtClean="0">
                <a:solidFill>
                  <a:schemeClr val="tx2"/>
                </a:solidFill>
                <a:latin typeface="Arial"/>
                <a:cs typeface="Arial"/>
              </a:rPr>
              <a:t/>
            </a:r>
            <a:br>
              <a:rPr lang="es-ES" sz="2200" b="1" dirty="0" smtClean="0">
                <a:solidFill>
                  <a:schemeClr val="tx2"/>
                </a:solidFill>
                <a:latin typeface="Arial"/>
                <a:cs typeface="Arial"/>
              </a:rPr>
            </a:br>
            <a:r>
              <a:rPr lang="es-ES" sz="2200" b="1" baseline="30000" dirty="0">
                <a:solidFill>
                  <a:schemeClr val="tx2"/>
                </a:solidFill>
                <a:latin typeface="Arial"/>
                <a:cs typeface="Arial"/>
              </a:rPr>
              <a:t/>
            </a:r>
            <a:br>
              <a:rPr lang="es-ES" sz="2200" b="1" baseline="30000" dirty="0">
                <a:solidFill>
                  <a:schemeClr val="tx2"/>
                </a:solidFill>
                <a:latin typeface="Arial"/>
                <a:cs typeface="Arial"/>
              </a:rPr>
            </a:br>
            <a:endParaRPr lang="es-ES" sz="2200" b="1" dirty="0">
              <a:solidFill>
                <a:schemeClr val="tx2"/>
              </a:solidFill>
              <a:latin typeface="Arial"/>
              <a:cs typeface="Arial"/>
            </a:endParaRPr>
          </a:p>
        </p:txBody>
      </p:sp>
      <p:sp>
        <p:nvSpPr>
          <p:cNvPr id="3" name="Rectángulo 2"/>
          <p:cNvSpPr/>
          <p:nvPr/>
        </p:nvSpPr>
        <p:spPr>
          <a:xfrm>
            <a:off x="611560" y="836712"/>
            <a:ext cx="6488459" cy="523220"/>
          </a:xfrm>
          <a:prstGeom prst="rect">
            <a:avLst/>
          </a:prstGeom>
        </p:spPr>
        <p:txBody>
          <a:bodyPr wrap="square">
            <a:spAutoFit/>
          </a:bodyPr>
          <a:lstStyle/>
          <a:p>
            <a:pPr algn="ctr"/>
            <a:r>
              <a:rPr lang="es-ES" sz="2800" b="1" dirty="0">
                <a:solidFill>
                  <a:schemeClr val="accent5">
                    <a:lumMod val="50000"/>
                  </a:schemeClr>
                </a:solidFill>
                <a:latin typeface="Arial" panose="020B0604020202020204" pitchFamily="34" charset="0"/>
                <a:cs typeface="Arial" panose="020B0604020202020204" pitchFamily="34" charset="0"/>
              </a:rPr>
              <a:t>Índice de contenido</a:t>
            </a:r>
          </a:p>
        </p:txBody>
      </p:sp>
    </p:spTree>
    <p:extLst>
      <p:ext uri="{BB962C8B-B14F-4D97-AF65-F5344CB8AC3E}">
        <p14:creationId xmlns:p14="http://schemas.microsoft.com/office/powerpoint/2010/main" val="4487700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83568" y="1196752"/>
            <a:ext cx="7830616" cy="4431983"/>
          </a:xfrm>
          <a:prstGeom prst="rect">
            <a:avLst/>
          </a:prstGeom>
        </p:spPr>
        <p:txBody>
          <a:bodyPr wrap="square">
            <a:spAutoFit/>
          </a:bodyPr>
          <a:lstStyle/>
          <a:p>
            <a:pPr algn="ctr" defTabSz="457200">
              <a:spcBef>
                <a:spcPct val="0"/>
              </a:spcBef>
            </a:pPr>
            <a:r>
              <a:rPr lang="es-ES" sz="2400" b="1" dirty="0" smtClean="0">
                <a:solidFill>
                  <a:schemeClr val="accent5">
                    <a:lumMod val="50000"/>
                  </a:schemeClr>
                </a:solidFill>
                <a:latin typeface="Arial" panose="020B0604020202020204" pitchFamily="34" charset="0"/>
                <a:cs typeface="Arial" panose="020B0604020202020204" pitchFamily="34" charset="0"/>
              </a:rPr>
              <a:t>Bibliografía complementaria</a:t>
            </a:r>
          </a:p>
          <a:p>
            <a:pPr algn="ctr" defTabSz="457200">
              <a:spcBef>
                <a:spcPct val="0"/>
              </a:spcBef>
            </a:pPr>
            <a:endParaRPr lang="es-ES" sz="2400" b="1" dirty="0">
              <a:solidFill>
                <a:schemeClr val="accent5">
                  <a:lumMod val="50000"/>
                </a:schemeClr>
              </a:solidFill>
              <a:latin typeface="Arial" panose="020B0604020202020204" pitchFamily="34" charset="0"/>
              <a:cs typeface="Arial" panose="020B0604020202020204" pitchFamily="34" charset="0"/>
            </a:endParaRPr>
          </a:p>
          <a:p>
            <a:pPr marL="342900" indent="-342900">
              <a:buFont typeface="+mj-lt"/>
              <a:buAutoNum type="arabicPeriod"/>
            </a:pPr>
            <a:r>
              <a:rPr lang="es-ES" b="1" dirty="0" smtClean="0">
                <a:latin typeface="Arial" charset="0"/>
                <a:ea typeface="ＭＳ Ｐゴシック" charset="0"/>
                <a:cs typeface="Times New Roman" charset="0"/>
              </a:rPr>
              <a:t>Cárdenas Nápoles, Raúl, (2006): Costos II, 5a Ed., México: IMCP</a:t>
            </a:r>
            <a:r>
              <a:rPr lang="es-MX" b="1" dirty="0" smtClean="0">
                <a:latin typeface="Arial" charset="0"/>
                <a:ea typeface="ＭＳ Ｐゴシック" charset="0"/>
                <a:cs typeface="Times New Roman" charset="0"/>
              </a:rPr>
              <a:t>.</a:t>
            </a:r>
          </a:p>
          <a:p>
            <a:pPr marL="342900" indent="-342900">
              <a:buFont typeface="+mj-lt"/>
              <a:buAutoNum type="arabicPeriod"/>
            </a:pPr>
            <a:r>
              <a:rPr lang="es-MX" b="1" dirty="0" smtClean="0">
                <a:latin typeface="Arial" charset="0"/>
                <a:ea typeface="ＭＳ Ｐゴシック" charset="0"/>
                <a:cs typeface="Times New Roman" charset="0"/>
              </a:rPr>
              <a:t>Cárdenas </a:t>
            </a:r>
            <a:r>
              <a:rPr lang="es-MX" b="1" dirty="0">
                <a:latin typeface="Arial" charset="0"/>
                <a:ea typeface="ＭＳ Ｐゴシック" charset="0"/>
                <a:cs typeface="Times New Roman" charset="0"/>
              </a:rPr>
              <a:t>Nápoles Raúl, (2010): Presupuestos teoría y práctica. Ed. IMCP. 2ª edición.</a:t>
            </a:r>
          </a:p>
          <a:p>
            <a:pPr marL="342900" indent="-342900">
              <a:buFont typeface="+mj-lt"/>
              <a:buAutoNum type="arabicPeriod"/>
            </a:pPr>
            <a:r>
              <a:rPr lang="es-ES" b="1" dirty="0">
                <a:latin typeface="Arial" charset="0"/>
                <a:ea typeface="ＭＳ Ｐゴシック" charset="0"/>
                <a:cs typeface="Times New Roman" charset="0"/>
              </a:rPr>
              <a:t>Del Río González, Cristóbal, (2003): Costos III, 4a Ed., México: CENGAGE </a:t>
            </a:r>
            <a:r>
              <a:rPr lang="es-ES" b="1" dirty="0" err="1">
                <a:latin typeface="Arial" charset="0"/>
                <a:ea typeface="ＭＳ Ｐゴシック" charset="0"/>
                <a:cs typeface="Times New Roman" charset="0"/>
              </a:rPr>
              <a:t>Learning</a:t>
            </a:r>
            <a:r>
              <a:rPr lang="es-ES" b="1" dirty="0">
                <a:latin typeface="Arial" charset="0"/>
                <a:ea typeface="ＭＳ Ｐゴシック" charset="0"/>
                <a:cs typeface="Times New Roman" charset="0"/>
              </a:rPr>
              <a:t>.</a:t>
            </a:r>
          </a:p>
          <a:p>
            <a:pPr marL="342900" indent="-342900">
              <a:buFont typeface="+mj-lt"/>
              <a:buAutoNum type="arabicPeriod"/>
            </a:pPr>
            <a:r>
              <a:rPr lang="es-ES" b="1" dirty="0">
                <a:latin typeface="Arial" charset="0"/>
                <a:ea typeface="ＭＳ Ｐゴシック" charset="0"/>
                <a:cs typeface="Times New Roman" charset="0"/>
              </a:rPr>
              <a:t>Del Río González, Cristóbal, (2003): El presupuesto, 10a Ed., México: CENGAGE </a:t>
            </a:r>
            <a:r>
              <a:rPr lang="es-ES" b="1" dirty="0" err="1">
                <a:latin typeface="Arial" charset="0"/>
                <a:ea typeface="ＭＳ Ｐゴシック" charset="0"/>
                <a:cs typeface="Times New Roman" charset="0"/>
              </a:rPr>
              <a:t>Learning</a:t>
            </a:r>
            <a:r>
              <a:rPr lang="es-ES" b="1" dirty="0">
                <a:latin typeface="Arial" charset="0"/>
                <a:ea typeface="ＭＳ Ｐゴシック" charset="0"/>
                <a:cs typeface="Times New Roman" charset="0"/>
              </a:rPr>
              <a:t>.</a:t>
            </a:r>
          </a:p>
          <a:p>
            <a:pPr marL="342900" indent="-342900">
              <a:buFont typeface="+mj-lt"/>
              <a:buAutoNum type="arabicPeriod"/>
            </a:pPr>
            <a:r>
              <a:rPr lang="es-ES" b="1" dirty="0" err="1">
                <a:latin typeface="Arial" charset="0"/>
                <a:ea typeface="ＭＳ Ｐゴシック" charset="0"/>
                <a:cs typeface="Times New Roman" charset="0"/>
              </a:rPr>
              <a:t>Porter</a:t>
            </a:r>
            <a:r>
              <a:rPr lang="es-ES" b="1" dirty="0">
                <a:latin typeface="Arial" charset="0"/>
                <a:ea typeface="ＭＳ Ｐゴシック" charset="0"/>
                <a:cs typeface="Times New Roman" charset="0"/>
              </a:rPr>
              <a:t>, Michael. (2010) Estrategia competitiva: técnicas para el análisis de la empresa y sus competidores. Ed. Pirámide, México.</a:t>
            </a:r>
          </a:p>
          <a:p>
            <a:pPr marL="342900" indent="-342900">
              <a:buFont typeface="+mj-lt"/>
              <a:buAutoNum type="arabicPeriod"/>
            </a:pPr>
            <a:r>
              <a:rPr lang="es-ES" b="1" dirty="0" err="1">
                <a:latin typeface="Arial" charset="0"/>
                <a:ea typeface="ＭＳ Ｐゴシック" charset="0"/>
                <a:cs typeface="Times New Roman" charset="0"/>
              </a:rPr>
              <a:t>Moriillo</a:t>
            </a:r>
            <a:r>
              <a:rPr lang="es-ES" b="1" dirty="0">
                <a:latin typeface="Arial" charset="0"/>
                <a:ea typeface="ＭＳ Ｐゴシック" charset="0"/>
                <a:cs typeface="Times New Roman" charset="0"/>
              </a:rPr>
              <a:t>, </a:t>
            </a:r>
            <a:r>
              <a:rPr lang="es-ES" b="1" dirty="0" err="1">
                <a:latin typeface="Arial" charset="0"/>
                <a:ea typeface="ＭＳ Ｐゴシック" charset="0"/>
                <a:cs typeface="Times New Roman" charset="0"/>
              </a:rPr>
              <a:t>Marysela</a:t>
            </a:r>
            <a:r>
              <a:rPr lang="es-ES" b="1" dirty="0">
                <a:latin typeface="Arial" charset="0"/>
                <a:ea typeface="ＭＳ Ｐゴシック" charset="0"/>
                <a:cs typeface="Times New Roman" charset="0"/>
              </a:rPr>
              <a:t> C. (2005). </a:t>
            </a:r>
            <a:r>
              <a:rPr lang="es-ES" b="1" dirty="0" err="1">
                <a:latin typeface="Arial" charset="0"/>
                <a:ea typeface="ＭＳ Ｐゴシック" charset="0"/>
                <a:cs typeface="Times New Roman" charset="0"/>
              </a:rPr>
              <a:t>Análisis</a:t>
            </a:r>
            <a:r>
              <a:rPr lang="es-ES" b="1" dirty="0">
                <a:latin typeface="Arial" charset="0"/>
                <a:ea typeface="ＭＳ Ｐゴシック" charset="0"/>
                <a:cs typeface="Times New Roman" charset="0"/>
              </a:rPr>
              <a:t> de la Cadena de Valor Industrial y de la Cadena de Valor Agregado para las </a:t>
            </a:r>
            <a:r>
              <a:rPr lang="es-ES" b="1" dirty="0" err="1">
                <a:latin typeface="Arial" charset="0"/>
                <a:ea typeface="ＭＳ Ｐゴシック" charset="0"/>
                <a:cs typeface="Times New Roman" charset="0"/>
              </a:rPr>
              <a:t>Pequeñas</a:t>
            </a:r>
            <a:r>
              <a:rPr lang="es-ES" b="1" dirty="0">
                <a:latin typeface="Arial" charset="0"/>
                <a:ea typeface="ＭＳ Ｐゴシック" charset="0"/>
                <a:cs typeface="Times New Roman" charset="0"/>
              </a:rPr>
              <a:t> y Medianas Industrias. Actualidad Contable Faces, vol. 8, </a:t>
            </a:r>
            <a:r>
              <a:rPr lang="es-ES" b="1" dirty="0" err="1">
                <a:latin typeface="Arial" charset="0"/>
                <a:ea typeface="ＭＳ Ｐゴシック" charset="0"/>
                <a:cs typeface="Times New Roman" charset="0"/>
              </a:rPr>
              <a:t>núm</a:t>
            </a:r>
            <a:r>
              <a:rPr lang="es-ES" b="1" dirty="0">
                <a:latin typeface="Arial" charset="0"/>
                <a:ea typeface="ＭＳ Ｐゴシック" charset="0"/>
                <a:cs typeface="Times New Roman" charset="0"/>
              </a:rPr>
              <a:t>. 10, enero-junio.</a:t>
            </a:r>
          </a:p>
        </p:txBody>
      </p:sp>
    </p:spTree>
    <p:extLst>
      <p:ext uri="{BB962C8B-B14F-4D97-AF65-F5344CB8AC3E}">
        <p14:creationId xmlns:p14="http://schemas.microsoft.com/office/powerpoint/2010/main" val="2421973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ES" dirty="0" smtClean="0"/>
              <a:t/>
            </a:r>
            <a:br>
              <a:rPr lang="es-ES" dirty="0" smtClean="0"/>
            </a:br>
            <a:r>
              <a:rPr lang="es-ES" dirty="0" smtClean="0"/>
              <a:t/>
            </a:r>
            <a:br>
              <a:rPr lang="es-ES" dirty="0" smtClean="0"/>
            </a:br>
            <a:endParaRPr lang="es-ES" dirty="0"/>
          </a:p>
        </p:txBody>
      </p:sp>
      <p:sp>
        <p:nvSpPr>
          <p:cNvPr id="3" name="Rectángulo 2"/>
          <p:cNvSpPr/>
          <p:nvPr/>
        </p:nvSpPr>
        <p:spPr>
          <a:xfrm>
            <a:off x="899592" y="764704"/>
            <a:ext cx="6408712" cy="1077218"/>
          </a:xfrm>
          <a:prstGeom prst="rect">
            <a:avLst/>
          </a:prstGeom>
        </p:spPr>
        <p:txBody>
          <a:bodyPr wrap="square">
            <a:spAutoFit/>
          </a:bodyPr>
          <a:lstStyle/>
          <a:p>
            <a:r>
              <a:rPr lang="es-ES" sz="2800" b="1" dirty="0">
                <a:solidFill>
                  <a:schemeClr val="accent5">
                    <a:lumMod val="50000"/>
                  </a:schemeClr>
                </a:solidFill>
                <a:latin typeface="Arial" panose="020B0604020202020204" pitchFamily="34" charset="0"/>
                <a:cs typeface="Arial" panose="020B0604020202020204" pitchFamily="34" charset="0"/>
              </a:rPr>
              <a:t>Unidad IV. Práctica de presupuestos</a:t>
            </a:r>
            <a:r>
              <a:rPr lang="es-ES" b="1" dirty="0">
                <a:latin typeface="Arial"/>
                <a:cs typeface="Arial"/>
              </a:rPr>
              <a:t/>
            </a:r>
            <a:br>
              <a:rPr lang="es-ES" b="1" dirty="0">
                <a:latin typeface="Arial"/>
                <a:cs typeface="Arial"/>
              </a:rPr>
            </a:br>
            <a:r>
              <a:rPr lang="es-ES" b="1" dirty="0">
                <a:latin typeface="Arial"/>
                <a:cs typeface="Arial"/>
              </a:rPr>
              <a:t/>
            </a:r>
            <a:br>
              <a:rPr lang="es-ES" b="1" dirty="0">
                <a:latin typeface="Arial"/>
                <a:cs typeface="Arial"/>
              </a:rPr>
            </a:br>
            <a:endParaRPr lang="es-ES" dirty="0"/>
          </a:p>
        </p:txBody>
      </p:sp>
      <p:pic>
        <p:nvPicPr>
          <p:cNvPr id="5" name="Imagen 4"/>
          <p:cNvPicPr>
            <a:picLocks noChangeAspect="1"/>
          </p:cNvPicPr>
          <p:nvPr/>
        </p:nvPicPr>
        <p:blipFill>
          <a:blip r:embed="rId2"/>
          <a:stretch>
            <a:fillRect/>
          </a:stretch>
        </p:blipFill>
        <p:spPr>
          <a:xfrm>
            <a:off x="1331640" y="2780928"/>
            <a:ext cx="5791200" cy="3810000"/>
          </a:xfrm>
          <a:prstGeom prst="rect">
            <a:avLst/>
          </a:prstGeom>
        </p:spPr>
      </p:pic>
    </p:spTree>
    <p:extLst>
      <p:ext uri="{BB962C8B-B14F-4D97-AF65-F5344CB8AC3E}">
        <p14:creationId xmlns:p14="http://schemas.microsoft.com/office/powerpoint/2010/main" val="2693422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8 CuadroTexto"/>
          <p:cNvSpPr txBox="1">
            <a:spLocks noChangeArrowheads="1"/>
          </p:cNvSpPr>
          <p:nvPr/>
        </p:nvSpPr>
        <p:spPr bwMode="auto">
          <a:xfrm>
            <a:off x="1187624" y="0"/>
            <a:ext cx="6264275"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Planeación: Variables cualitativas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2" name="CuadroTexto 1"/>
          <p:cNvSpPr txBox="1"/>
          <p:nvPr/>
        </p:nvSpPr>
        <p:spPr>
          <a:xfrm>
            <a:off x="251520" y="2492896"/>
            <a:ext cx="3888432" cy="2831544"/>
          </a:xfrm>
          <a:prstGeom prst="rect">
            <a:avLst/>
          </a:prstGeom>
          <a:solidFill>
            <a:srgbClr val="9C5238"/>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just" fontAlgn="base">
              <a:spcBef>
                <a:spcPct val="0"/>
              </a:spcBef>
              <a:spcAft>
                <a:spcPct val="0"/>
              </a:spcAft>
            </a:pPr>
            <a:r>
              <a:rPr lang="es-MX" sz="2000" b="1" dirty="0">
                <a:solidFill>
                  <a:srgbClr val="376092"/>
                </a:solidFill>
                <a:latin typeface="Times New Roman" charset="0"/>
                <a:ea typeface="ＭＳ Ｐゴシック" charset="0"/>
                <a:cs typeface="Times New Roman" charset="0"/>
              </a:rPr>
              <a:t>Macroeconómicas:</a:t>
            </a:r>
          </a:p>
          <a:p>
            <a:pPr lvl="0" algn="just" fontAlgn="base">
              <a:spcBef>
                <a:spcPct val="0"/>
              </a:spcBef>
              <a:spcAft>
                <a:spcPct val="0"/>
              </a:spcAft>
              <a:buFont typeface="Wingdings" charset="0"/>
              <a:buChar char=""/>
            </a:pPr>
            <a:r>
              <a:rPr lang="es-MX" sz="2000" dirty="0">
                <a:latin typeface="Times New Roman" charset="0"/>
                <a:ea typeface="ＭＳ Ｐゴシック" charset="0"/>
                <a:cs typeface="Times New Roman" charset="0"/>
              </a:rPr>
              <a:t>La competencia actúa atendiendo su cultura y su moral</a:t>
            </a:r>
          </a:p>
          <a:p>
            <a:pPr lvl="0" algn="just" fontAlgn="base">
              <a:spcBef>
                <a:spcPct val="0"/>
              </a:spcBef>
              <a:spcAft>
                <a:spcPct val="0"/>
              </a:spcAft>
              <a:buFont typeface="Wingdings" charset="0"/>
              <a:buChar char=""/>
            </a:pPr>
            <a:r>
              <a:rPr lang="es-MX" sz="2000" dirty="0">
                <a:latin typeface="Times New Roman" charset="0"/>
                <a:ea typeface="ＭＳ Ｐゴシック" charset="0"/>
                <a:cs typeface="Times New Roman" charset="0"/>
              </a:rPr>
              <a:t>Mundo político y económico</a:t>
            </a:r>
          </a:p>
          <a:p>
            <a:pPr lvl="0" algn="just" fontAlgn="base">
              <a:spcBef>
                <a:spcPct val="0"/>
              </a:spcBef>
              <a:spcAft>
                <a:spcPct val="0"/>
              </a:spcAft>
              <a:buFont typeface="Wingdings" charset="0"/>
              <a:buChar char=""/>
            </a:pPr>
            <a:r>
              <a:rPr lang="es-MX" sz="2000" dirty="0">
                <a:latin typeface="Times New Roman" charset="0"/>
                <a:ea typeface="ＭＳ Ｐゴシック" charset="0"/>
                <a:cs typeface="Times New Roman" charset="0"/>
              </a:rPr>
              <a:t>Fenómenos económicos, sociales y políticos</a:t>
            </a:r>
          </a:p>
          <a:p>
            <a:pPr lvl="0" algn="just" fontAlgn="base">
              <a:spcBef>
                <a:spcPct val="0"/>
              </a:spcBef>
              <a:spcAft>
                <a:spcPct val="0"/>
              </a:spcAft>
              <a:buFont typeface="Wingdings" charset="0"/>
              <a:buChar char=""/>
            </a:pPr>
            <a:r>
              <a:rPr lang="es-MX" sz="2000" dirty="0">
                <a:latin typeface="Times New Roman" charset="0"/>
                <a:ea typeface="ＭＳ Ｐゴシック" charset="0"/>
                <a:cs typeface="Times New Roman" charset="0"/>
              </a:rPr>
              <a:t>Situación de países desarrollados</a:t>
            </a:r>
          </a:p>
          <a:p>
            <a:pPr lvl="0" algn="just" fontAlgn="base">
              <a:spcBef>
                <a:spcPct val="0"/>
              </a:spcBef>
              <a:spcAft>
                <a:spcPct val="0"/>
              </a:spcAft>
              <a:buFont typeface="Wingdings" charset="0"/>
              <a:buChar char=""/>
            </a:pPr>
            <a:r>
              <a:rPr lang="es-MX" sz="2000" dirty="0">
                <a:latin typeface="Times New Roman" charset="0"/>
                <a:ea typeface="ＭＳ Ｐゴシック" charset="0"/>
                <a:cs typeface="Times New Roman" charset="0"/>
              </a:rPr>
              <a:t>Relaciones sindicales</a:t>
            </a:r>
          </a:p>
          <a:p>
            <a:endParaRPr lang="es-ES" dirty="0"/>
          </a:p>
        </p:txBody>
      </p:sp>
      <p:sp>
        <p:nvSpPr>
          <p:cNvPr id="4" name="Rectángulo 3"/>
          <p:cNvSpPr/>
          <p:nvPr/>
        </p:nvSpPr>
        <p:spPr>
          <a:xfrm>
            <a:off x="4427984" y="883791"/>
            <a:ext cx="4572000" cy="5940089"/>
          </a:xfrm>
          <a:prstGeom prst="rect">
            <a:avLst/>
          </a:prstGeom>
          <a:solidFill>
            <a:srgbClr val="9C5238"/>
          </a:solidFill>
          <a:ln>
            <a:solidFill>
              <a:srgbClr val="4B5A60"/>
            </a:solid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lvl="0" algn="just" fontAlgn="base">
              <a:spcBef>
                <a:spcPct val="0"/>
              </a:spcBef>
              <a:spcAft>
                <a:spcPct val="0"/>
              </a:spcAft>
            </a:pPr>
            <a:r>
              <a:rPr lang="es-MX" sz="2000" b="1" dirty="0">
                <a:solidFill>
                  <a:srgbClr val="376092"/>
                </a:solidFill>
                <a:latin typeface="Times New Roman" charset="0"/>
                <a:ea typeface="ＭＳ Ｐゴシック" charset="0"/>
                <a:cs typeface="Times New Roman" charset="0"/>
              </a:rPr>
              <a:t>Microeconómicas:</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Reglas y aranceles</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Comportamiento del costo del dinero Crecimiento del mercado esperado</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Mezclas de líneas que hay que colocar</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Estrategias de productividad</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Políticas de exportación de ventas</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Se atiende adecuadamente un segmento determinado del mercado que permita mantenerlo fiel a México?</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Se cuenta con un plan para lograr un liderazgo de costos?</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En que segmento del mercado está y por que allí?</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los clientes van a ser fieles?</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Qué puede pasar si se van a la competencia?</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Cómo pueden actuar los competidores con los clientes?</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Los proveedores ayudarán a que se de la calidad?</a:t>
            </a:r>
          </a:p>
          <a:p>
            <a:pPr lvl="0" algn="just" fontAlgn="base">
              <a:spcBef>
                <a:spcPct val="0"/>
              </a:spcBef>
              <a:spcAft>
                <a:spcPct val="0"/>
              </a:spcAft>
              <a:buFont typeface="Symbol" charset="0"/>
              <a:buChar char=""/>
            </a:pPr>
            <a:r>
              <a:rPr lang="es-MX" dirty="0">
                <a:latin typeface="Times New Roman" charset="0"/>
                <a:ea typeface="ＭＳ Ｐゴシック" charset="0"/>
                <a:cs typeface="Times New Roman" charset="0"/>
              </a:rPr>
              <a:t>Tiene capacidad el recurso humano</a:t>
            </a:r>
          </a:p>
        </p:txBody>
      </p:sp>
    </p:spTree>
    <p:extLst>
      <p:ext uri="{BB962C8B-B14F-4D97-AF65-F5344CB8AC3E}">
        <p14:creationId xmlns:p14="http://schemas.microsoft.com/office/powerpoint/2010/main" val="2015383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8 CuadroTexto"/>
          <p:cNvSpPr txBox="1">
            <a:spLocks noChangeArrowheads="1"/>
          </p:cNvSpPr>
          <p:nvPr/>
        </p:nvSpPr>
        <p:spPr bwMode="auto">
          <a:xfrm>
            <a:off x="1187624" y="0"/>
            <a:ext cx="6264275"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s-MX" sz="2800" b="1" dirty="0" smtClean="0">
                <a:solidFill>
                  <a:schemeClr val="accent5">
                    <a:lumMod val="50000"/>
                  </a:schemeClr>
                </a:solidFill>
                <a:latin typeface="Arial" panose="020B0604020202020204" pitchFamily="34" charset="0"/>
                <a:ea typeface="+mn-ea"/>
                <a:cs typeface="Arial" panose="020B0604020202020204" pitchFamily="34" charset="0"/>
              </a:rPr>
              <a:t>Planeación: variables cuantitativas</a:t>
            </a:r>
            <a:endParaRPr lang="es-MX" sz="2800" b="1" dirty="0">
              <a:solidFill>
                <a:schemeClr val="accent5">
                  <a:lumMod val="50000"/>
                </a:schemeClr>
              </a:solidFill>
              <a:latin typeface="Arial" panose="020B0604020202020204" pitchFamily="34" charset="0"/>
              <a:ea typeface="+mn-ea"/>
              <a:cs typeface="Arial" panose="020B0604020202020204" pitchFamily="34" charset="0"/>
            </a:endParaRPr>
          </a:p>
        </p:txBody>
      </p:sp>
      <p:sp>
        <p:nvSpPr>
          <p:cNvPr id="2" name="Rectángulo 1"/>
          <p:cNvSpPr/>
          <p:nvPr/>
        </p:nvSpPr>
        <p:spPr>
          <a:xfrm>
            <a:off x="251520" y="1268760"/>
            <a:ext cx="4572000" cy="2308324"/>
          </a:xfrm>
          <a:prstGeom prst="rect">
            <a:avLst/>
          </a:prstGeom>
        </p:spPr>
        <p:txBody>
          <a:bodyPr>
            <a:spAutoFit/>
          </a:bodyPr>
          <a:lstStyle/>
          <a:p>
            <a:pPr lvl="0" algn="just" fontAlgn="base">
              <a:spcBef>
                <a:spcPct val="0"/>
              </a:spcBef>
              <a:spcAft>
                <a:spcPct val="0"/>
              </a:spcAft>
            </a:pPr>
            <a:endParaRPr lang="es-MX" dirty="0">
              <a:latin typeface="Times New Roman" charset="0"/>
              <a:ea typeface="ＭＳ Ｐゴシック" charset="0"/>
              <a:cs typeface="Times New Roman" charset="0"/>
            </a:endParaRPr>
          </a:p>
          <a:p>
            <a:pPr lvl="0" algn="just" fontAlgn="base">
              <a:spcBef>
                <a:spcPct val="0"/>
              </a:spcBef>
              <a:spcAft>
                <a:spcPct val="0"/>
              </a:spcAft>
            </a:pPr>
            <a:r>
              <a:rPr lang="es-MX" b="1" dirty="0">
                <a:solidFill>
                  <a:srgbClr val="376092"/>
                </a:solidFill>
                <a:latin typeface="Times New Roman" charset="0"/>
                <a:ea typeface="ＭＳ Ｐゴシック" charset="0"/>
                <a:cs typeface="Times New Roman" charset="0"/>
              </a:rPr>
              <a:t>Microeconómicas</a:t>
            </a:r>
            <a:r>
              <a:rPr lang="es-MX" dirty="0">
                <a:latin typeface="Times New Roman" charset="0"/>
                <a:ea typeface="ＭＳ Ｐゴシック" charset="0"/>
                <a:cs typeface="Times New Roman" charset="0"/>
              </a:rPr>
              <a:t>:</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Estrategias de precios</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Inflación de precios y principales insumos </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Objetivo medido en rentabilidad</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Diagnóstico de liquidez</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Políticas de capital de trabajo</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Carga financiera esperada</a:t>
            </a:r>
          </a:p>
        </p:txBody>
      </p:sp>
      <p:sp>
        <p:nvSpPr>
          <p:cNvPr id="4" name="Rectángulo 3"/>
          <p:cNvSpPr/>
          <p:nvPr/>
        </p:nvSpPr>
        <p:spPr>
          <a:xfrm>
            <a:off x="4355976" y="3789040"/>
            <a:ext cx="4572000" cy="2031325"/>
          </a:xfrm>
          <a:prstGeom prst="rect">
            <a:avLst/>
          </a:prstGeom>
        </p:spPr>
        <p:txBody>
          <a:bodyPr>
            <a:spAutoFit/>
          </a:bodyPr>
          <a:lstStyle/>
          <a:p>
            <a:pPr lvl="0" algn="just" fontAlgn="base">
              <a:spcBef>
                <a:spcPct val="0"/>
              </a:spcBef>
              <a:spcAft>
                <a:spcPct val="0"/>
              </a:spcAft>
            </a:pPr>
            <a:r>
              <a:rPr lang="es-MX" b="1" dirty="0" smtClean="0">
                <a:solidFill>
                  <a:srgbClr val="376092"/>
                </a:solidFill>
                <a:latin typeface="Times New Roman" charset="0"/>
                <a:ea typeface="ＭＳ Ｐゴシック" charset="0"/>
                <a:cs typeface="Times New Roman" charset="0"/>
              </a:rPr>
              <a:t>Macroeconómicas</a:t>
            </a:r>
            <a:r>
              <a:rPr lang="es-MX" b="1" dirty="0">
                <a:solidFill>
                  <a:srgbClr val="376092"/>
                </a:solidFill>
                <a:latin typeface="Times New Roman" charset="0"/>
                <a:ea typeface="ＭＳ Ｐゴシック" charset="0"/>
                <a:cs typeface="Times New Roman" charset="0"/>
              </a:rPr>
              <a:t>:</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PIB nacional y de los países relacionados</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Inflación nacional y de los países relacionados</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Tipo de cambio</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Tasas de financiamiento</a:t>
            </a:r>
          </a:p>
          <a:p>
            <a:pPr lvl="0" algn="just" fontAlgn="base">
              <a:spcBef>
                <a:spcPct val="0"/>
              </a:spcBef>
              <a:spcAft>
                <a:spcPct val="0"/>
              </a:spcAft>
              <a:buFont typeface="Wingdings" charset="0"/>
              <a:buChar char=""/>
            </a:pPr>
            <a:r>
              <a:rPr lang="es-MX" dirty="0">
                <a:latin typeface="Times New Roman" charset="0"/>
                <a:ea typeface="ＭＳ Ｐゴシック" charset="0"/>
                <a:cs typeface="Times New Roman" charset="0"/>
              </a:rPr>
              <a:t>Índice de sueldos, salarios y prestaciones</a:t>
            </a:r>
          </a:p>
          <a:p>
            <a:pPr lvl="0" algn="just" fontAlgn="base">
              <a:spcBef>
                <a:spcPct val="0"/>
              </a:spcBef>
              <a:spcAft>
                <a:spcPct val="0"/>
              </a:spcAft>
            </a:pPr>
            <a:endParaRPr lang="es-MX" dirty="0">
              <a:latin typeface="Times New Roman" charset="0"/>
              <a:ea typeface="ＭＳ Ｐゴシック" charset="0"/>
              <a:cs typeface="Times New Roman" charset="0"/>
            </a:endParaRPr>
          </a:p>
        </p:txBody>
      </p:sp>
    </p:spTree>
    <p:extLst>
      <p:ext uri="{BB962C8B-B14F-4D97-AF65-F5344CB8AC3E}">
        <p14:creationId xmlns:p14="http://schemas.microsoft.com/office/powerpoint/2010/main" val="19748852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4 Rectángulo"/>
          <p:cNvSpPr>
            <a:spLocks noChangeArrowheads="1"/>
          </p:cNvSpPr>
          <p:nvPr/>
        </p:nvSpPr>
        <p:spPr bwMode="auto">
          <a:xfrm>
            <a:off x="395536" y="548680"/>
            <a:ext cx="8186738" cy="54476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s-MX" sz="2800" b="1" dirty="0">
                <a:solidFill>
                  <a:schemeClr val="accent5">
                    <a:lumMod val="50000"/>
                  </a:schemeClr>
                </a:solidFill>
                <a:latin typeface="Arial" panose="020B0604020202020204" pitchFamily="34" charset="0"/>
                <a:cs typeface="Arial" panose="020B0604020202020204" pitchFamily="34" charset="0"/>
              </a:rPr>
              <a:t>Tipos de presupuesto</a:t>
            </a:r>
          </a:p>
          <a:p>
            <a:pPr algn="just"/>
            <a:endParaRPr lang="es-MX" sz="1800" b="1" dirty="0">
              <a:solidFill>
                <a:srgbClr val="000000"/>
              </a:solidFill>
              <a:latin typeface="Calibri" charset="0"/>
            </a:endParaRPr>
          </a:p>
          <a:p>
            <a:pPr algn="just"/>
            <a:r>
              <a:rPr lang="es-MX" sz="1800" b="1" dirty="0">
                <a:solidFill>
                  <a:srgbClr val="000000"/>
                </a:solidFill>
                <a:latin typeface="Calibri" charset="0"/>
              </a:rPr>
              <a:t>Presupuesto maestro:</a:t>
            </a:r>
            <a:r>
              <a:rPr lang="es-MX" sz="1800" dirty="0">
                <a:solidFill>
                  <a:srgbClr val="000000"/>
                </a:solidFill>
                <a:latin typeface="Calibri" charset="0"/>
              </a:rPr>
              <a:t> expresión en términos cuantitativos de los planes a corto plazo.</a:t>
            </a:r>
          </a:p>
          <a:p>
            <a:pPr algn="just"/>
            <a:endParaRPr lang="es-MX" sz="1800" b="1" dirty="0"/>
          </a:p>
          <a:p>
            <a:pPr algn="just"/>
            <a:r>
              <a:rPr lang="es-MX" sz="1800" b="1" dirty="0"/>
              <a:t>Presupuesto por programas</a:t>
            </a:r>
            <a:r>
              <a:rPr lang="es-MX" sz="1800" dirty="0"/>
              <a:t>: bastante común utilizado en la estructura gubernamental.</a:t>
            </a:r>
          </a:p>
          <a:p>
            <a:pPr algn="just"/>
            <a:endParaRPr lang="es-MX" sz="1800" b="1" dirty="0"/>
          </a:p>
          <a:p>
            <a:pPr algn="just"/>
            <a:r>
              <a:rPr lang="es-MX" sz="1800" b="1" dirty="0"/>
              <a:t>Presupuesto base cero</a:t>
            </a:r>
            <a:r>
              <a:rPr lang="es-MX" sz="1800" dirty="0"/>
              <a:t>: Proceso mediante el cual la administración al ejecutar el presupuesto maestro, toma la decisión de asignar los recursos destinados a áreas indirectas de la empresa, de manera que en cada de una de esas actividades indirectas se muestre que el beneficio generado es mayor que el costo incurrido. </a:t>
            </a:r>
            <a:endParaRPr lang="es-MX" sz="1800" dirty="0" smtClean="0"/>
          </a:p>
          <a:p>
            <a:pPr algn="just"/>
            <a:endParaRPr lang="es-MX" dirty="0"/>
          </a:p>
          <a:p>
            <a:pPr lvl="1" algn="just"/>
            <a:r>
              <a:rPr lang="es-MX" dirty="0" smtClean="0"/>
              <a:t>Esta </a:t>
            </a:r>
            <a:r>
              <a:rPr lang="es-MX" dirty="0"/>
              <a:t>técnica se ve fortalecida </a:t>
            </a:r>
            <a:r>
              <a:rPr lang="es-MX" dirty="0" smtClean="0"/>
              <a:t>con:</a:t>
            </a:r>
          </a:p>
          <a:p>
            <a:pPr marL="800100" lvl="1" indent="-342900" algn="just">
              <a:buFont typeface="+mj-lt"/>
              <a:buAutoNum type="arabicPeriod"/>
            </a:pPr>
            <a:r>
              <a:rPr lang="es-MX" dirty="0" smtClean="0"/>
              <a:t> Administración </a:t>
            </a:r>
            <a:r>
              <a:rPr lang="es-MX" dirty="0"/>
              <a:t>por </a:t>
            </a:r>
            <a:r>
              <a:rPr lang="es-MX" dirty="0" smtClean="0"/>
              <a:t>objetivos</a:t>
            </a:r>
          </a:p>
          <a:p>
            <a:pPr marL="800100" lvl="1" indent="-342900" algn="just">
              <a:buFont typeface="+mj-lt"/>
              <a:buAutoNum type="arabicPeriod"/>
            </a:pPr>
            <a:r>
              <a:rPr lang="es-MX" dirty="0" smtClean="0"/>
              <a:t> Contabilidad </a:t>
            </a:r>
            <a:r>
              <a:rPr lang="es-MX" dirty="0"/>
              <a:t>por áreas de </a:t>
            </a:r>
            <a:r>
              <a:rPr lang="es-MX" dirty="0" smtClean="0"/>
              <a:t>responsabilidad</a:t>
            </a:r>
            <a:endParaRPr lang="es-MX" dirty="0"/>
          </a:p>
          <a:p>
            <a:pPr marL="800100" lvl="1" indent="-342900" algn="just">
              <a:buFont typeface="+mj-lt"/>
              <a:buAutoNum type="arabicPeriod"/>
            </a:pPr>
            <a:r>
              <a:rPr lang="es-MX" dirty="0" smtClean="0"/>
              <a:t>Análisis </a:t>
            </a:r>
            <a:r>
              <a:rPr lang="es-MX" dirty="0"/>
              <a:t>marginal, o el análisis costo – </a:t>
            </a:r>
            <a:r>
              <a:rPr lang="es-MX" dirty="0" smtClean="0"/>
              <a:t>beneficio</a:t>
            </a:r>
          </a:p>
          <a:p>
            <a:endParaRPr lang="es-MX" sz="1600" dirty="0"/>
          </a:p>
          <a:p>
            <a:endParaRPr lang="es-MX" sz="1600" dirty="0"/>
          </a:p>
        </p:txBody>
      </p:sp>
    </p:spTree>
    <p:extLst>
      <p:ext uri="{BB962C8B-B14F-4D97-AF65-F5344CB8AC3E}">
        <p14:creationId xmlns:p14="http://schemas.microsoft.com/office/powerpoint/2010/main" val="1046323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30200"/>
            <a:ext cx="8497887" cy="6338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149989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ersonalizad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450</TotalTime>
  <Words>3067</Words>
  <Application>Microsoft Office PowerPoint</Application>
  <PresentationFormat>Presentación en pantalla (4:3)</PresentationFormat>
  <Paragraphs>826</Paragraphs>
  <Slides>40</Slides>
  <Notes>3</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40</vt:i4>
      </vt:variant>
    </vt:vector>
  </HeadingPairs>
  <TitlesOfParts>
    <vt:vector size="53" baseType="lpstr">
      <vt:lpstr>ＭＳ Ｐゴシック</vt:lpstr>
      <vt:lpstr>Arial</vt:lpstr>
      <vt:lpstr>Calibri</vt:lpstr>
      <vt:lpstr>Calibri (Cuerpo)</vt:lpstr>
      <vt:lpstr>Century Gothic</vt:lpstr>
      <vt:lpstr>Comic Sans MS</vt:lpstr>
      <vt:lpstr>Perpetua</vt:lpstr>
      <vt:lpstr>Symbol</vt:lpstr>
      <vt:lpstr>Times New Roman</vt:lpstr>
      <vt:lpstr>Wingdings</vt:lpstr>
      <vt:lpstr>Wingdings 2</vt:lpstr>
      <vt:lpstr>Diseño personalizado</vt:lpstr>
      <vt:lpstr>Tema de Office</vt:lpstr>
      <vt:lpstr> Autora: María del Rosario Demuner Flores </vt:lpstr>
      <vt:lpstr>Presentación de PowerPoint</vt:lpstr>
      <vt:lpstr>Presentación de PowerPoint</vt:lpstr>
      <vt:lpstr> PARTE 1 SIMULACIÓN DE COSTOS Unidad I. Costos de producción conjunta  Unidad II. Costeo ABC (Activity Based Costing)  Unidad III. Prácticas integrales de costos       estándar; costeo variable; procedimiento por órdenes de producción y procesos productivos  PARTE 2 SIMULACIÓN DE PRESUPUESTOS Unidad IV. Práctica de presupuestos  Unidad V. Control presupuestal   </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Herramientas de planeación y control basadas en información contable. </vt:lpstr>
      <vt:lpstr>Presentación de PowerPoint</vt:lpstr>
      <vt:lpstr>Presentación de PowerPoint</vt:lpstr>
      <vt:lpstr>Pronóstico de ventas</vt:lpstr>
      <vt:lpstr>Pronóstico de ventas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Unidad V. Control presupuestal  </vt:lpstr>
      <vt:lpstr>Ejecución y control presupuestal </vt:lpstr>
      <vt:lpstr>Presentación de PowerPoint</vt:lpstr>
      <vt:lpstr>Presentación de PowerPoint</vt:lpstr>
      <vt:lpstr>Índices financieros para control presupuestal</vt:lpstr>
      <vt:lpstr>Índices financieros para control presupuestal</vt:lpstr>
      <vt:lpstr>Índices financieros ejercicio 2</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Demuner</dc:creator>
  <cp:lastModifiedBy>rosario</cp:lastModifiedBy>
  <cp:revision>44</cp:revision>
  <dcterms:created xsi:type="dcterms:W3CDTF">2012-08-09T12:22:43Z</dcterms:created>
  <dcterms:modified xsi:type="dcterms:W3CDTF">2016-10-12T21:08:25Z</dcterms:modified>
</cp:coreProperties>
</file>