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sldIdLst>
    <p:sldId id="291" r:id="rId2"/>
    <p:sldId id="292" r:id="rId3"/>
    <p:sldId id="293" r:id="rId4"/>
    <p:sldId id="294" r:id="rId5"/>
    <p:sldId id="290" r:id="rId6"/>
    <p:sldId id="256" r:id="rId7"/>
    <p:sldId id="257" r:id="rId8"/>
    <p:sldId id="258" r:id="rId9"/>
    <p:sldId id="259" r:id="rId10"/>
    <p:sldId id="261" r:id="rId11"/>
    <p:sldId id="262" r:id="rId12"/>
    <p:sldId id="283" r:id="rId13"/>
    <p:sldId id="263" r:id="rId14"/>
    <p:sldId id="264" r:id="rId15"/>
    <p:sldId id="284" r:id="rId16"/>
    <p:sldId id="285" r:id="rId17"/>
    <p:sldId id="265" r:id="rId18"/>
    <p:sldId id="266" r:id="rId19"/>
    <p:sldId id="267" r:id="rId20"/>
    <p:sldId id="268" r:id="rId21"/>
    <p:sldId id="274" r:id="rId22"/>
    <p:sldId id="270" r:id="rId23"/>
    <p:sldId id="272" r:id="rId24"/>
    <p:sldId id="271" r:id="rId25"/>
    <p:sldId id="275" r:id="rId26"/>
    <p:sldId id="281" r:id="rId27"/>
    <p:sldId id="282" r:id="rId28"/>
    <p:sldId id="277" r:id="rId29"/>
    <p:sldId id="276" r:id="rId30"/>
    <p:sldId id="307"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4630" autoAdjust="0"/>
  </p:normalViewPr>
  <p:slideViewPr>
    <p:cSldViewPr snapToGrid="0">
      <p:cViewPr varScale="1">
        <p:scale>
          <a:sx n="87" d="100"/>
          <a:sy n="87" d="100"/>
        </p:scale>
        <p:origin x="648" y="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41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8021B6-DF81-4C8E-922D-EB015C932382}" type="doc">
      <dgm:prSet loTypeId="urn:microsoft.com/office/officeart/2008/layout/HorizontalMultiLevelHierarchy" loCatId="hierarchy" qsTypeId="urn:microsoft.com/office/officeart/2005/8/quickstyle/simple1" qsCatId="simple" csTypeId="urn:microsoft.com/office/officeart/2005/8/colors/accent3_5" csCatId="accent3" phldr="1"/>
      <dgm:spPr/>
      <dgm:t>
        <a:bodyPr/>
        <a:lstStyle/>
        <a:p>
          <a:endParaRPr lang="es-MX"/>
        </a:p>
      </dgm:t>
    </dgm:pt>
    <dgm:pt modelId="{DFBEB68A-F897-4493-9553-DC0347D6BBA9}">
      <dgm:prSet phldrT="[Texto]"/>
      <dgm:spPr/>
      <dgm:t>
        <a:bodyPr/>
        <a:lstStyle/>
        <a:p>
          <a:pPr algn="ctr"/>
          <a:r>
            <a:rPr lang="es-MX" dirty="0" smtClean="0"/>
            <a:t>Origen de la agricultura en México</a:t>
          </a:r>
          <a:endParaRPr lang="es-MX" dirty="0"/>
        </a:p>
      </dgm:t>
    </dgm:pt>
    <dgm:pt modelId="{C4757478-A1AF-4547-B516-5E5183D9F5DC}" type="parTrans" cxnId="{04CFF43D-9571-4F7C-9839-DCF5BF112808}">
      <dgm:prSet/>
      <dgm:spPr/>
      <dgm:t>
        <a:bodyPr/>
        <a:lstStyle/>
        <a:p>
          <a:endParaRPr lang="es-MX"/>
        </a:p>
      </dgm:t>
    </dgm:pt>
    <dgm:pt modelId="{942467F8-EB67-4C13-9805-761F972D8B63}" type="sibTrans" cxnId="{04CFF43D-9571-4F7C-9839-DCF5BF112808}">
      <dgm:prSet/>
      <dgm:spPr/>
      <dgm:t>
        <a:bodyPr/>
        <a:lstStyle/>
        <a:p>
          <a:endParaRPr lang="es-MX"/>
        </a:p>
      </dgm:t>
    </dgm:pt>
    <dgm:pt modelId="{87CDF0FD-1467-4731-9E97-0A7436F5B1CA}">
      <dgm:prSet phldrT="[Texto]"/>
      <dgm:spPr/>
      <dgm:t>
        <a:bodyPr/>
        <a:lstStyle/>
        <a:p>
          <a:r>
            <a:rPr lang="es-ES" b="0" i="1" dirty="0" smtClean="0">
              <a:latin typeface="+mj-lt"/>
            </a:rPr>
            <a:t>Origen de la agricultura </a:t>
          </a:r>
          <a:endParaRPr lang="es-MX" b="0" dirty="0"/>
        </a:p>
      </dgm:t>
    </dgm:pt>
    <dgm:pt modelId="{342AD6FC-EDD9-4C48-BE88-D447F4DD2D5A}" type="parTrans" cxnId="{8FC7720D-434A-4A4E-8692-E6755B90B6A3}">
      <dgm:prSet/>
      <dgm:spPr/>
      <dgm:t>
        <a:bodyPr/>
        <a:lstStyle/>
        <a:p>
          <a:endParaRPr lang="es-MX" dirty="0"/>
        </a:p>
      </dgm:t>
    </dgm:pt>
    <dgm:pt modelId="{20439B94-6F39-4CC9-8680-F9E4202B37AE}" type="sibTrans" cxnId="{8FC7720D-434A-4A4E-8692-E6755B90B6A3}">
      <dgm:prSet/>
      <dgm:spPr/>
      <dgm:t>
        <a:bodyPr/>
        <a:lstStyle/>
        <a:p>
          <a:endParaRPr lang="es-MX"/>
        </a:p>
      </dgm:t>
    </dgm:pt>
    <dgm:pt modelId="{5562BC9C-E2CF-425F-9973-424031641C41}">
      <dgm:prSet phldrT="[Texto]"/>
      <dgm:spPr/>
      <dgm:t>
        <a:bodyPr/>
        <a:lstStyle/>
        <a:p>
          <a:r>
            <a:rPr lang="es-ES" i="1" dirty="0" smtClean="0">
              <a:latin typeface="+mj-lt"/>
            </a:rPr>
            <a:t> Agricultura y domesticación </a:t>
          </a:r>
          <a:endParaRPr lang="es-MX" dirty="0"/>
        </a:p>
      </dgm:t>
    </dgm:pt>
    <dgm:pt modelId="{6D8D63A8-DD81-494B-B518-B807902AB53D}" type="parTrans" cxnId="{821CAF5F-D5DB-4668-8D64-F2301F08A989}">
      <dgm:prSet/>
      <dgm:spPr/>
      <dgm:t>
        <a:bodyPr/>
        <a:lstStyle/>
        <a:p>
          <a:endParaRPr lang="es-MX" dirty="0"/>
        </a:p>
      </dgm:t>
    </dgm:pt>
    <dgm:pt modelId="{712199D2-6662-4872-A6A7-0C108C3A0F6A}" type="sibTrans" cxnId="{821CAF5F-D5DB-4668-8D64-F2301F08A989}">
      <dgm:prSet/>
      <dgm:spPr/>
      <dgm:t>
        <a:bodyPr/>
        <a:lstStyle/>
        <a:p>
          <a:endParaRPr lang="es-MX"/>
        </a:p>
      </dgm:t>
    </dgm:pt>
    <dgm:pt modelId="{EB551202-43D8-4A32-9F03-39F81636192E}">
      <dgm:prSet phldrT="[Texto]"/>
      <dgm:spPr/>
      <dgm:t>
        <a:bodyPr/>
        <a:lstStyle/>
        <a:p>
          <a:r>
            <a:rPr lang="es-ES" b="0" i="1" dirty="0" smtClean="0">
              <a:latin typeface="+mj-lt"/>
            </a:rPr>
            <a:t>Especies domesticada</a:t>
          </a:r>
          <a:endParaRPr lang="es-MX" dirty="0"/>
        </a:p>
      </dgm:t>
    </dgm:pt>
    <dgm:pt modelId="{F518209B-F0CB-45BE-BD46-056BB9CB8069}" type="parTrans" cxnId="{7CE48C25-7DB7-4F81-9269-56409F032018}">
      <dgm:prSet/>
      <dgm:spPr/>
      <dgm:t>
        <a:bodyPr/>
        <a:lstStyle/>
        <a:p>
          <a:endParaRPr lang="es-MX" dirty="0"/>
        </a:p>
      </dgm:t>
    </dgm:pt>
    <dgm:pt modelId="{E264467F-DE98-4C45-9A6A-864827E81019}" type="sibTrans" cxnId="{7CE48C25-7DB7-4F81-9269-56409F032018}">
      <dgm:prSet/>
      <dgm:spPr/>
      <dgm:t>
        <a:bodyPr/>
        <a:lstStyle/>
        <a:p>
          <a:endParaRPr lang="es-MX"/>
        </a:p>
      </dgm:t>
    </dgm:pt>
    <dgm:pt modelId="{11118302-D702-4314-A243-F3FCDCA8493B}" type="pres">
      <dgm:prSet presAssocID="{3B8021B6-DF81-4C8E-922D-EB015C932382}" presName="Name0" presStyleCnt="0">
        <dgm:presLayoutVars>
          <dgm:chPref val="1"/>
          <dgm:dir/>
          <dgm:animOne val="branch"/>
          <dgm:animLvl val="lvl"/>
          <dgm:resizeHandles val="exact"/>
        </dgm:presLayoutVars>
      </dgm:prSet>
      <dgm:spPr/>
      <dgm:t>
        <a:bodyPr/>
        <a:lstStyle/>
        <a:p>
          <a:endParaRPr lang="es-MX"/>
        </a:p>
      </dgm:t>
    </dgm:pt>
    <dgm:pt modelId="{F361A7AE-8AFA-46FB-BE66-BF647F3379D5}" type="pres">
      <dgm:prSet presAssocID="{DFBEB68A-F897-4493-9553-DC0347D6BBA9}" presName="root1" presStyleCnt="0"/>
      <dgm:spPr/>
      <dgm:t>
        <a:bodyPr/>
        <a:lstStyle/>
        <a:p>
          <a:endParaRPr lang="es-MX"/>
        </a:p>
      </dgm:t>
    </dgm:pt>
    <dgm:pt modelId="{97358F0A-BE64-464A-834D-C46A27AC0ACF}" type="pres">
      <dgm:prSet presAssocID="{DFBEB68A-F897-4493-9553-DC0347D6BBA9}" presName="LevelOneTextNode" presStyleLbl="node0" presStyleIdx="0" presStyleCnt="1">
        <dgm:presLayoutVars>
          <dgm:chPref val="3"/>
        </dgm:presLayoutVars>
      </dgm:prSet>
      <dgm:spPr/>
      <dgm:t>
        <a:bodyPr/>
        <a:lstStyle/>
        <a:p>
          <a:endParaRPr lang="es-MX"/>
        </a:p>
      </dgm:t>
    </dgm:pt>
    <dgm:pt modelId="{350698DD-667A-4C72-96AB-5DACBEE96784}" type="pres">
      <dgm:prSet presAssocID="{DFBEB68A-F897-4493-9553-DC0347D6BBA9}" presName="level2hierChild" presStyleCnt="0"/>
      <dgm:spPr/>
      <dgm:t>
        <a:bodyPr/>
        <a:lstStyle/>
        <a:p>
          <a:endParaRPr lang="es-MX"/>
        </a:p>
      </dgm:t>
    </dgm:pt>
    <dgm:pt modelId="{D5D0C379-0C3F-4851-A7E7-BF6FC9D9C3D5}" type="pres">
      <dgm:prSet presAssocID="{342AD6FC-EDD9-4C48-BE88-D447F4DD2D5A}" presName="conn2-1" presStyleLbl="parChTrans1D2" presStyleIdx="0" presStyleCnt="3"/>
      <dgm:spPr/>
      <dgm:t>
        <a:bodyPr/>
        <a:lstStyle/>
        <a:p>
          <a:endParaRPr lang="es-MX"/>
        </a:p>
      </dgm:t>
    </dgm:pt>
    <dgm:pt modelId="{3935BC85-6C6D-4B39-B40C-68A4B609BC03}" type="pres">
      <dgm:prSet presAssocID="{342AD6FC-EDD9-4C48-BE88-D447F4DD2D5A}" presName="connTx" presStyleLbl="parChTrans1D2" presStyleIdx="0" presStyleCnt="3"/>
      <dgm:spPr/>
      <dgm:t>
        <a:bodyPr/>
        <a:lstStyle/>
        <a:p>
          <a:endParaRPr lang="es-MX"/>
        </a:p>
      </dgm:t>
    </dgm:pt>
    <dgm:pt modelId="{47B42387-836B-4EE8-84EB-75CD17745FA4}" type="pres">
      <dgm:prSet presAssocID="{87CDF0FD-1467-4731-9E97-0A7436F5B1CA}" presName="root2" presStyleCnt="0"/>
      <dgm:spPr/>
      <dgm:t>
        <a:bodyPr/>
        <a:lstStyle/>
        <a:p>
          <a:endParaRPr lang="es-MX"/>
        </a:p>
      </dgm:t>
    </dgm:pt>
    <dgm:pt modelId="{011B3296-528B-4A3F-9562-EF589DEB0355}" type="pres">
      <dgm:prSet presAssocID="{87CDF0FD-1467-4731-9E97-0A7436F5B1CA}" presName="LevelTwoTextNode" presStyleLbl="node2" presStyleIdx="0" presStyleCnt="3">
        <dgm:presLayoutVars>
          <dgm:chPref val="3"/>
        </dgm:presLayoutVars>
      </dgm:prSet>
      <dgm:spPr/>
      <dgm:t>
        <a:bodyPr/>
        <a:lstStyle/>
        <a:p>
          <a:endParaRPr lang="es-MX"/>
        </a:p>
      </dgm:t>
    </dgm:pt>
    <dgm:pt modelId="{167298FB-05D0-42CC-8FE9-10F4B0181062}" type="pres">
      <dgm:prSet presAssocID="{87CDF0FD-1467-4731-9E97-0A7436F5B1CA}" presName="level3hierChild" presStyleCnt="0"/>
      <dgm:spPr/>
      <dgm:t>
        <a:bodyPr/>
        <a:lstStyle/>
        <a:p>
          <a:endParaRPr lang="es-MX"/>
        </a:p>
      </dgm:t>
    </dgm:pt>
    <dgm:pt modelId="{8AC34CD0-1F90-425B-B181-DADF567AF3CC}" type="pres">
      <dgm:prSet presAssocID="{6D8D63A8-DD81-494B-B518-B807902AB53D}" presName="conn2-1" presStyleLbl="parChTrans1D2" presStyleIdx="1" presStyleCnt="3"/>
      <dgm:spPr/>
      <dgm:t>
        <a:bodyPr/>
        <a:lstStyle/>
        <a:p>
          <a:endParaRPr lang="es-MX"/>
        </a:p>
      </dgm:t>
    </dgm:pt>
    <dgm:pt modelId="{A4721C49-4FF2-467E-9154-5AA22B21F0B1}" type="pres">
      <dgm:prSet presAssocID="{6D8D63A8-DD81-494B-B518-B807902AB53D}" presName="connTx" presStyleLbl="parChTrans1D2" presStyleIdx="1" presStyleCnt="3"/>
      <dgm:spPr/>
      <dgm:t>
        <a:bodyPr/>
        <a:lstStyle/>
        <a:p>
          <a:endParaRPr lang="es-MX"/>
        </a:p>
      </dgm:t>
    </dgm:pt>
    <dgm:pt modelId="{B4209245-6C85-4E15-8877-49349FE6B479}" type="pres">
      <dgm:prSet presAssocID="{5562BC9C-E2CF-425F-9973-424031641C41}" presName="root2" presStyleCnt="0"/>
      <dgm:spPr/>
      <dgm:t>
        <a:bodyPr/>
        <a:lstStyle/>
        <a:p>
          <a:endParaRPr lang="es-MX"/>
        </a:p>
      </dgm:t>
    </dgm:pt>
    <dgm:pt modelId="{F850B373-4EB3-4081-84C3-3FCAF45AB00E}" type="pres">
      <dgm:prSet presAssocID="{5562BC9C-E2CF-425F-9973-424031641C41}" presName="LevelTwoTextNode" presStyleLbl="node2" presStyleIdx="1" presStyleCnt="3" custLinFactNeighborX="-800" custLinFactNeighborY="-6709">
        <dgm:presLayoutVars>
          <dgm:chPref val="3"/>
        </dgm:presLayoutVars>
      </dgm:prSet>
      <dgm:spPr/>
      <dgm:t>
        <a:bodyPr/>
        <a:lstStyle/>
        <a:p>
          <a:endParaRPr lang="es-MX"/>
        </a:p>
      </dgm:t>
    </dgm:pt>
    <dgm:pt modelId="{D70474D1-493B-47B4-AA85-4B666F5BED60}" type="pres">
      <dgm:prSet presAssocID="{5562BC9C-E2CF-425F-9973-424031641C41}" presName="level3hierChild" presStyleCnt="0"/>
      <dgm:spPr/>
      <dgm:t>
        <a:bodyPr/>
        <a:lstStyle/>
        <a:p>
          <a:endParaRPr lang="es-MX"/>
        </a:p>
      </dgm:t>
    </dgm:pt>
    <dgm:pt modelId="{053547B6-480E-4708-89F3-EBBB0B8DED49}" type="pres">
      <dgm:prSet presAssocID="{F518209B-F0CB-45BE-BD46-056BB9CB8069}" presName="conn2-1" presStyleLbl="parChTrans1D2" presStyleIdx="2" presStyleCnt="3"/>
      <dgm:spPr/>
      <dgm:t>
        <a:bodyPr/>
        <a:lstStyle/>
        <a:p>
          <a:endParaRPr lang="es-MX"/>
        </a:p>
      </dgm:t>
    </dgm:pt>
    <dgm:pt modelId="{A46BDC05-9917-4475-9509-ADECE92889A4}" type="pres">
      <dgm:prSet presAssocID="{F518209B-F0CB-45BE-BD46-056BB9CB8069}" presName="connTx" presStyleLbl="parChTrans1D2" presStyleIdx="2" presStyleCnt="3"/>
      <dgm:spPr/>
      <dgm:t>
        <a:bodyPr/>
        <a:lstStyle/>
        <a:p>
          <a:endParaRPr lang="es-MX"/>
        </a:p>
      </dgm:t>
    </dgm:pt>
    <dgm:pt modelId="{ED8F5F4C-721A-4DD5-8318-A680DEDA5C6B}" type="pres">
      <dgm:prSet presAssocID="{EB551202-43D8-4A32-9F03-39F81636192E}" presName="root2" presStyleCnt="0"/>
      <dgm:spPr/>
      <dgm:t>
        <a:bodyPr/>
        <a:lstStyle/>
        <a:p>
          <a:endParaRPr lang="es-MX"/>
        </a:p>
      </dgm:t>
    </dgm:pt>
    <dgm:pt modelId="{21B4DEC2-32AC-456F-87BA-82ADCBD21C15}" type="pres">
      <dgm:prSet presAssocID="{EB551202-43D8-4A32-9F03-39F81636192E}" presName="LevelTwoTextNode" presStyleLbl="node2" presStyleIdx="2" presStyleCnt="3">
        <dgm:presLayoutVars>
          <dgm:chPref val="3"/>
        </dgm:presLayoutVars>
      </dgm:prSet>
      <dgm:spPr/>
      <dgm:t>
        <a:bodyPr/>
        <a:lstStyle/>
        <a:p>
          <a:endParaRPr lang="es-MX"/>
        </a:p>
      </dgm:t>
    </dgm:pt>
    <dgm:pt modelId="{D233BDC2-184A-4D7A-A309-0768E00F3CAD}" type="pres">
      <dgm:prSet presAssocID="{EB551202-43D8-4A32-9F03-39F81636192E}" presName="level3hierChild" presStyleCnt="0"/>
      <dgm:spPr/>
      <dgm:t>
        <a:bodyPr/>
        <a:lstStyle/>
        <a:p>
          <a:endParaRPr lang="es-MX"/>
        </a:p>
      </dgm:t>
    </dgm:pt>
  </dgm:ptLst>
  <dgm:cxnLst>
    <dgm:cxn modelId="{51820AEA-DB90-4758-95D7-9150D0E1A9D5}" type="presOf" srcId="{DFBEB68A-F897-4493-9553-DC0347D6BBA9}" destId="{97358F0A-BE64-464A-834D-C46A27AC0ACF}" srcOrd="0" destOrd="0" presId="urn:microsoft.com/office/officeart/2008/layout/HorizontalMultiLevelHierarchy"/>
    <dgm:cxn modelId="{4C9A7088-3CB5-47FA-93EC-527B3CB86C34}" type="presOf" srcId="{EB551202-43D8-4A32-9F03-39F81636192E}" destId="{21B4DEC2-32AC-456F-87BA-82ADCBD21C15}" srcOrd="0" destOrd="0" presId="urn:microsoft.com/office/officeart/2008/layout/HorizontalMultiLevelHierarchy"/>
    <dgm:cxn modelId="{BDF4E005-016D-404E-9DFE-752049E9BB95}" type="presOf" srcId="{342AD6FC-EDD9-4C48-BE88-D447F4DD2D5A}" destId="{3935BC85-6C6D-4B39-B40C-68A4B609BC03}" srcOrd="1" destOrd="0" presId="urn:microsoft.com/office/officeart/2008/layout/HorizontalMultiLevelHierarchy"/>
    <dgm:cxn modelId="{9156D1A9-BD42-4B3D-A494-3A1247D79F08}" type="presOf" srcId="{6D8D63A8-DD81-494B-B518-B807902AB53D}" destId="{A4721C49-4FF2-467E-9154-5AA22B21F0B1}" srcOrd="1" destOrd="0" presId="urn:microsoft.com/office/officeart/2008/layout/HorizontalMultiLevelHierarchy"/>
    <dgm:cxn modelId="{79E06341-EF37-4DFF-9B33-F0B19498A6E6}" type="presOf" srcId="{342AD6FC-EDD9-4C48-BE88-D447F4DD2D5A}" destId="{D5D0C379-0C3F-4851-A7E7-BF6FC9D9C3D5}" srcOrd="0" destOrd="0" presId="urn:microsoft.com/office/officeart/2008/layout/HorizontalMultiLevelHierarchy"/>
    <dgm:cxn modelId="{18AB495E-E896-4D14-8754-F31755BDAB14}" type="presOf" srcId="{F518209B-F0CB-45BE-BD46-056BB9CB8069}" destId="{A46BDC05-9917-4475-9509-ADECE92889A4}" srcOrd="1" destOrd="0" presId="urn:microsoft.com/office/officeart/2008/layout/HorizontalMultiLevelHierarchy"/>
    <dgm:cxn modelId="{AEE2727E-C0BE-4D8C-8AAD-848EF88B1EC9}" type="presOf" srcId="{5562BC9C-E2CF-425F-9973-424031641C41}" destId="{F850B373-4EB3-4081-84C3-3FCAF45AB00E}" srcOrd="0" destOrd="0" presId="urn:microsoft.com/office/officeart/2008/layout/HorizontalMultiLevelHierarchy"/>
    <dgm:cxn modelId="{7CE48C25-7DB7-4F81-9269-56409F032018}" srcId="{DFBEB68A-F897-4493-9553-DC0347D6BBA9}" destId="{EB551202-43D8-4A32-9F03-39F81636192E}" srcOrd="2" destOrd="0" parTransId="{F518209B-F0CB-45BE-BD46-056BB9CB8069}" sibTransId="{E264467F-DE98-4C45-9A6A-864827E81019}"/>
    <dgm:cxn modelId="{821CAF5F-D5DB-4668-8D64-F2301F08A989}" srcId="{DFBEB68A-F897-4493-9553-DC0347D6BBA9}" destId="{5562BC9C-E2CF-425F-9973-424031641C41}" srcOrd="1" destOrd="0" parTransId="{6D8D63A8-DD81-494B-B518-B807902AB53D}" sibTransId="{712199D2-6662-4872-A6A7-0C108C3A0F6A}"/>
    <dgm:cxn modelId="{3E70834A-5AD4-40B0-A632-506D9B06D220}" type="presOf" srcId="{87CDF0FD-1467-4731-9E97-0A7436F5B1CA}" destId="{011B3296-528B-4A3F-9562-EF589DEB0355}" srcOrd="0" destOrd="0" presId="urn:microsoft.com/office/officeart/2008/layout/HorizontalMultiLevelHierarchy"/>
    <dgm:cxn modelId="{04CFF43D-9571-4F7C-9839-DCF5BF112808}" srcId="{3B8021B6-DF81-4C8E-922D-EB015C932382}" destId="{DFBEB68A-F897-4493-9553-DC0347D6BBA9}" srcOrd="0" destOrd="0" parTransId="{C4757478-A1AF-4547-B516-5E5183D9F5DC}" sibTransId="{942467F8-EB67-4C13-9805-761F972D8B63}"/>
    <dgm:cxn modelId="{8FC7720D-434A-4A4E-8692-E6755B90B6A3}" srcId="{DFBEB68A-F897-4493-9553-DC0347D6BBA9}" destId="{87CDF0FD-1467-4731-9E97-0A7436F5B1CA}" srcOrd="0" destOrd="0" parTransId="{342AD6FC-EDD9-4C48-BE88-D447F4DD2D5A}" sibTransId="{20439B94-6F39-4CC9-8680-F9E4202B37AE}"/>
    <dgm:cxn modelId="{CB264490-3154-48FE-BF5D-554C4A22C318}" type="presOf" srcId="{6D8D63A8-DD81-494B-B518-B807902AB53D}" destId="{8AC34CD0-1F90-425B-B181-DADF567AF3CC}" srcOrd="0" destOrd="0" presId="urn:microsoft.com/office/officeart/2008/layout/HorizontalMultiLevelHierarchy"/>
    <dgm:cxn modelId="{B825F532-0DBD-4B4D-8EDD-3E35C84A07A4}" type="presOf" srcId="{3B8021B6-DF81-4C8E-922D-EB015C932382}" destId="{11118302-D702-4314-A243-F3FCDCA8493B}" srcOrd="0" destOrd="0" presId="urn:microsoft.com/office/officeart/2008/layout/HorizontalMultiLevelHierarchy"/>
    <dgm:cxn modelId="{80ABCCBC-DB1F-4518-A359-3DF612633438}" type="presOf" srcId="{F518209B-F0CB-45BE-BD46-056BB9CB8069}" destId="{053547B6-480E-4708-89F3-EBBB0B8DED49}" srcOrd="0" destOrd="0" presId="urn:microsoft.com/office/officeart/2008/layout/HorizontalMultiLevelHierarchy"/>
    <dgm:cxn modelId="{11896203-AD43-4292-B730-3171F99A4FA6}" type="presParOf" srcId="{11118302-D702-4314-A243-F3FCDCA8493B}" destId="{F361A7AE-8AFA-46FB-BE66-BF647F3379D5}" srcOrd="0" destOrd="0" presId="urn:microsoft.com/office/officeart/2008/layout/HorizontalMultiLevelHierarchy"/>
    <dgm:cxn modelId="{6B5F22B7-B68C-40F6-96D3-B68DF333100F}" type="presParOf" srcId="{F361A7AE-8AFA-46FB-BE66-BF647F3379D5}" destId="{97358F0A-BE64-464A-834D-C46A27AC0ACF}" srcOrd="0" destOrd="0" presId="urn:microsoft.com/office/officeart/2008/layout/HorizontalMultiLevelHierarchy"/>
    <dgm:cxn modelId="{B17814C8-236C-42DA-9E39-C4BB1F9EABCA}" type="presParOf" srcId="{F361A7AE-8AFA-46FB-BE66-BF647F3379D5}" destId="{350698DD-667A-4C72-96AB-5DACBEE96784}" srcOrd="1" destOrd="0" presId="urn:microsoft.com/office/officeart/2008/layout/HorizontalMultiLevelHierarchy"/>
    <dgm:cxn modelId="{5269F859-2BA9-49A7-BD0D-6073FD3563D9}" type="presParOf" srcId="{350698DD-667A-4C72-96AB-5DACBEE96784}" destId="{D5D0C379-0C3F-4851-A7E7-BF6FC9D9C3D5}" srcOrd="0" destOrd="0" presId="urn:microsoft.com/office/officeart/2008/layout/HorizontalMultiLevelHierarchy"/>
    <dgm:cxn modelId="{CBA699C0-4067-49F5-B5FB-09127B2D7448}" type="presParOf" srcId="{D5D0C379-0C3F-4851-A7E7-BF6FC9D9C3D5}" destId="{3935BC85-6C6D-4B39-B40C-68A4B609BC03}" srcOrd="0" destOrd="0" presId="urn:microsoft.com/office/officeart/2008/layout/HorizontalMultiLevelHierarchy"/>
    <dgm:cxn modelId="{22685583-324A-4499-B284-BE9D455449BD}" type="presParOf" srcId="{350698DD-667A-4C72-96AB-5DACBEE96784}" destId="{47B42387-836B-4EE8-84EB-75CD17745FA4}" srcOrd="1" destOrd="0" presId="urn:microsoft.com/office/officeart/2008/layout/HorizontalMultiLevelHierarchy"/>
    <dgm:cxn modelId="{6C82CA1A-0056-4B85-A36E-1379B438B5CC}" type="presParOf" srcId="{47B42387-836B-4EE8-84EB-75CD17745FA4}" destId="{011B3296-528B-4A3F-9562-EF589DEB0355}" srcOrd="0" destOrd="0" presId="urn:microsoft.com/office/officeart/2008/layout/HorizontalMultiLevelHierarchy"/>
    <dgm:cxn modelId="{D152DF0E-C99E-4445-A29A-D34450DF6CCA}" type="presParOf" srcId="{47B42387-836B-4EE8-84EB-75CD17745FA4}" destId="{167298FB-05D0-42CC-8FE9-10F4B0181062}" srcOrd="1" destOrd="0" presId="urn:microsoft.com/office/officeart/2008/layout/HorizontalMultiLevelHierarchy"/>
    <dgm:cxn modelId="{9236E434-8B1C-44F8-B422-AC54DE8234EE}" type="presParOf" srcId="{350698DD-667A-4C72-96AB-5DACBEE96784}" destId="{8AC34CD0-1F90-425B-B181-DADF567AF3CC}" srcOrd="2" destOrd="0" presId="urn:microsoft.com/office/officeart/2008/layout/HorizontalMultiLevelHierarchy"/>
    <dgm:cxn modelId="{9AAB66B5-ECCE-4D5A-A00C-FE0BE3594408}" type="presParOf" srcId="{8AC34CD0-1F90-425B-B181-DADF567AF3CC}" destId="{A4721C49-4FF2-467E-9154-5AA22B21F0B1}" srcOrd="0" destOrd="0" presId="urn:microsoft.com/office/officeart/2008/layout/HorizontalMultiLevelHierarchy"/>
    <dgm:cxn modelId="{53418096-C6AC-4713-97CE-4DFF66D5BB3F}" type="presParOf" srcId="{350698DD-667A-4C72-96AB-5DACBEE96784}" destId="{B4209245-6C85-4E15-8877-49349FE6B479}" srcOrd="3" destOrd="0" presId="urn:microsoft.com/office/officeart/2008/layout/HorizontalMultiLevelHierarchy"/>
    <dgm:cxn modelId="{140FD4C5-5AD9-48BC-B73A-4DC6151038A1}" type="presParOf" srcId="{B4209245-6C85-4E15-8877-49349FE6B479}" destId="{F850B373-4EB3-4081-84C3-3FCAF45AB00E}" srcOrd="0" destOrd="0" presId="urn:microsoft.com/office/officeart/2008/layout/HorizontalMultiLevelHierarchy"/>
    <dgm:cxn modelId="{142A71BF-F532-4A35-95DE-F155A393DCB7}" type="presParOf" srcId="{B4209245-6C85-4E15-8877-49349FE6B479}" destId="{D70474D1-493B-47B4-AA85-4B666F5BED60}" srcOrd="1" destOrd="0" presId="urn:microsoft.com/office/officeart/2008/layout/HorizontalMultiLevelHierarchy"/>
    <dgm:cxn modelId="{491F6826-5B32-477B-8F38-984F65FEB7BF}" type="presParOf" srcId="{350698DD-667A-4C72-96AB-5DACBEE96784}" destId="{053547B6-480E-4708-89F3-EBBB0B8DED49}" srcOrd="4" destOrd="0" presId="urn:microsoft.com/office/officeart/2008/layout/HorizontalMultiLevelHierarchy"/>
    <dgm:cxn modelId="{D695D281-2614-44CC-8A4F-566516C6902F}" type="presParOf" srcId="{053547B6-480E-4708-89F3-EBBB0B8DED49}" destId="{A46BDC05-9917-4475-9509-ADECE92889A4}" srcOrd="0" destOrd="0" presId="urn:microsoft.com/office/officeart/2008/layout/HorizontalMultiLevelHierarchy"/>
    <dgm:cxn modelId="{1BF50263-FACF-4BB9-B7C6-EBDF506F080A}" type="presParOf" srcId="{350698DD-667A-4C72-96AB-5DACBEE96784}" destId="{ED8F5F4C-721A-4DD5-8318-A680DEDA5C6B}" srcOrd="5" destOrd="0" presId="urn:microsoft.com/office/officeart/2008/layout/HorizontalMultiLevelHierarchy"/>
    <dgm:cxn modelId="{19F79C24-9312-4420-82D5-F1E5D8C8DEB4}" type="presParOf" srcId="{ED8F5F4C-721A-4DD5-8318-A680DEDA5C6B}" destId="{21B4DEC2-32AC-456F-87BA-82ADCBD21C15}" srcOrd="0" destOrd="0" presId="urn:microsoft.com/office/officeart/2008/layout/HorizontalMultiLevelHierarchy"/>
    <dgm:cxn modelId="{181B4F9D-9204-4DCA-81A8-F00865BE5168}" type="presParOf" srcId="{ED8F5F4C-721A-4DD5-8318-A680DEDA5C6B}" destId="{D233BDC2-184A-4D7A-A309-0768E00F3CA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180B9E-4462-4A25-B098-639D73C8B897}" type="datetimeFigureOut">
              <a:rPr lang="es-MX" smtClean="0"/>
              <a:t>06/10/2016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D6480-4913-4D1C-86AC-A3BB9D154787}" type="slidenum">
              <a:rPr lang="es-MX" smtClean="0"/>
              <a:t>‹Nº›</a:t>
            </a:fld>
            <a:endParaRPr lang="es-MX"/>
          </a:p>
        </p:txBody>
      </p:sp>
    </p:spTree>
    <p:extLst>
      <p:ext uri="{BB962C8B-B14F-4D97-AF65-F5344CB8AC3E}">
        <p14:creationId xmlns:p14="http://schemas.microsoft.com/office/powerpoint/2010/main" val="743746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15D6480-4913-4D1C-86AC-A3BB9D154787}" type="slidenum">
              <a:rPr lang="es-MX" smtClean="0"/>
              <a:t>1</a:t>
            </a:fld>
            <a:endParaRPr lang="es-MX"/>
          </a:p>
        </p:txBody>
      </p:sp>
    </p:spTree>
    <p:extLst>
      <p:ext uri="{BB962C8B-B14F-4D97-AF65-F5344CB8AC3E}">
        <p14:creationId xmlns:p14="http://schemas.microsoft.com/office/powerpoint/2010/main" val="1252756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s.wikipedia.org/wiki/N%C3%A1huatl"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es.wikipedia.org/wiki/M%C3%A9xic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216275" y="495300"/>
            <a:ext cx="7354888" cy="1219200"/>
          </a:xfrm>
        </p:spPr>
        <p:txBody>
          <a:bodyPr/>
          <a:lstStyle/>
          <a:p>
            <a:pPr algn="ctr" eaLnBrk="1" hangingPunct="1">
              <a:defRPr/>
            </a:pPr>
            <a:r>
              <a:rPr lang="es-ES" altLang="es-MX" sz="3200" dirty="0"/>
              <a:t>UNIVERSIDAD AUTÓNOMA DEL ESTADO DE MÉXICO</a:t>
            </a:r>
          </a:p>
        </p:txBody>
      </p:sp>
      <p:sp>
        <p:nvSpPr>
          <p:cNvPr id="10243" name="Rectangle 3"/>
          <p:cNvSpPr>
            <a:spLocks noGrp="1" noChangeArrowheads="1"/>
          </p:cNvSpPr>
          <p:nvPr>
            <p:ph type="body" idx="1"/>
          </p:nvPr>
        </p:nvSpPr>
        <p:spPr>
          <a:xfrm>
            <a:off x="2389188" y="2060575"/>
            <a:ext cx="8278812" cy="4114800"/>
          </a:xfrm>
        </p:spPr>
        <p:txBody>
          <a:bodyPr>
            <a:normAutofit lnSpcReduction="10000"/>
          </a:bodyPr>
          <a:lstStyle/>
          <a:p>
            <a:pPr algn="ctr">
              <a:lnSpc>
                <a:spcPct val="80000"/>
              </a:lnSpc>
              <a:buNone/>
            </a:pPr>
            <a:r>
              <a:rPr lang="es-MX" b="1" dirty="0"/>
              <a:t>MAESTRÍA </a:t>
            </a:r>
            <a:r>
              <a:rPr lang="es-MX" b="1" dirty="0" smtClean="0"/>
              <a:t>EN </a:t>
            </a:r>
            <a:r>
              <a:rPr lang="es-MX" b="1" dirty="0"/>
              <a:t>CIENCIAS AGROPECUARIAS </a:t>
            </a:r>
            <a:endParaRPr lang="es-MX" b="1" dirty="0" smtClean="0"/>
          </a:p>
          <a:p>
            <a:pPr algn="ctr">
              <a:lnSpc>
                <a:spcPct val="80000"/>
              </a:lnSpc>
              <a:buNone/>
            </a:pPr>
            <a:r>
              <a:rPr lang="es-MX" b="1" dirty="0" smtClean="0"/>
              <a:t>Y </a:t>
            </a:r>
            <a:r>
              <a:rPr lang="es-MX" b="1" dirty="0"/>
              <a:t>RECURSOS NATURALES </a:t>
            </a:r>
            <a:endParaRPr lang="es-ES" altLang="es-MX" b="1" dirty="0">
              <a:latin typeface="Arial Black" panose="020B0A04020102020204" pitchFamily="34" charset="0"/>
            </a:endParaRPr>
          </a:p>
          <a:p>
            <a:pPr algn="ctr" eaLnBrk="1" hangingPunct="1">
              <a:lnSpc>
                <a:spcPct val="80000"/>
              </a:lnSpc>
              <a:buFontTx/>
              <a:buNone/>
            </a:pPr>
            <a:endParaRPr lang="es-ES" altLang="es-MX" dirty="0">
              <a:latin typeface="Arial Black" panose="020B0A04020102020204" pitchFamily="34" charset="0"/>
            </a:endParaRPr>
          </a:p>
          <a:p>
            <a:pPr algn="ctr" eaLnBrk="1" hangingPunct="1">
              <a:lnSpc>
                <a:spcPct val="80000"/>
              </a:lnSpc>
              <a:buFontTx/>
              <a:buNone/>
            </a:pPr>
            <a:r>
              <a:rPr lang="es-MX" altLang="es-MX" dirty="0">
                <a:latin typeface="Arial Black" panose="020B0A04020102020204" pitchFamily="34" charset="0"/>
              </a:rPr>
              <a:t>Unidad de aprendizaje</a:t>
            </a:r>
          </a:p>
          <a:p>
            <a:pPr algn="ctr" eaLnBrk="1" hangingPunct="1">
              <a:lnSpc>
                <a:spcPct val="80000"/>
              </a:lnSpc>
              <a:buFontTx/>
              <a:buNone/>
            </a:pPr>
            <a:r>
              <a:rPr lang="es-MX" altLang="es-MX" dirty="0" smtClean="0"/>
              <a:t>Agroecología y sustentabilidad</a:t>
            </a:r>
            <a:endParaRPr lang="es-MX" altLang="es-MX" dirty="0"/>
          </a:p>
          <a:p>
            <a:pPr algn="ctr" eaLnBrk="1" hangingPunct="1">
              <a:lnSpc>
                <a:spcPct val="80000"/>
              </a:lnSpc>
              <a:buFontTx/>
              <a:buNone/>
            </a:pPr>
            <a:endParaRPr lang="es-MX" altLang="es-MX" dirty="0"/>
          </a:p>
          <a:p>
            <a:pPr algn="ctr" eaLnBrk="1" hangingPunct="1">
              <a:lnSpc>
                <a:spcPct val="80000"/>
              </a:lnSpc>
              <a:buFontTx/>
              <a:buNone/>
            </a:pPr>
            <a:endParaRPr lang="es-ES" altLang="es-MX" dirty="0"/>
          </a:p>
          <a:p>
            <a:pPr algn="ctr" eaLnBrk="1" hangingPunct="1">
              <a:lnSpc>
                <a:spcPct val="80000"/>
              </a:lnSpc>
              <a:buFontTx/>
              <a:buNone/>
            </a:pPr>
            <a:r>
              <a:rPr lang="es-ES" altLang="es-MX" dirty="0" smtClean="0">
                <a:latin typeface="Arial Black" panose="020B0A04020102020204" pitchFamily="34" charset="0"/>
              </a:rPr>
              <a:t>“Origen y desarrollo de la agricultura en México I”</a:t>
            </a:r>
            <a:endParaRPr lang="es-ES" altLang="es-MX" dirty="0">
              <a:latin typeface="Arial Black" panose="020B0A04020102020204" pitchFamily="34" charset="0"/>
            </a:endParaRPr>
          </a:p>
          <a:p>
            <a:pPr algn="ctr" eaLnBrk="1" hangingPunct="1">
              <a:lnSpc>
                <a:spcPct val="80000"/>
              </a:lnSpc>
              <a:buFontTx/>
              <a:buNone/>
            </a:pPr>
            <a:endParaRPr lang="es-ES" altLang="es-MX" dirty="0">
              <a:latin typeface="Arial Black" panose="020B0A04020102020204" pitchFamily="34" charset="0"/>
            </a:endParaRPr>
          </a:p>
          <a:p>
            <a:pPr algn="ctr" eaLnBrk="1" hangingPunct="1">
              <a:lnSpc>
                <a:spcPct val="80000"/>
              </a:lnSpc>
              <a:buFontTx/>
              <a:buNone/>
            </a:pPr>
            <a:r>
              <a:rPr lang="es-ES" altLang="es-MX" dirty="0">
                <a:latin typeface="Arial Black" panose="020B0A04020102020204" pitchFamily="34" charset="0"/>
              </a:rPr>
              <a:t>Autor:</a:t>
            </a:r>
          </a:p>
          <a:p>
            <a:pPr algn="ctr" eaLnBrk="1" hangingPunct="1">
              <a:lnSpc>
                <a:spcPct val="80000"/>
              </a:lnSpc>
              <a:buFontTx/>
              <a:buNone/>
            </a:pPr>
            <a:r>
              <a:rPr lang="es-ES" altLang="es-MX" dirty="0">
                <a:latin typeface="Arial Black" panose="020B0A04020102020204" pitchFamily="34" charset="0"/>
              </a:rPr>
              <a:t>Dra.  Laura White Olascoaga</a:t>
            </a:r>
          </a:p>
          <a:p>
            <a:pPr algn="ctr" eaLnBrk="1" hangingPunct="1">
              <a:lnSpc>
                <a:spcPct val="80000"/>
              </a:lnSpc>
              <a:buFontTx/>
              <a:buNone/>
            </a:pPr>
            <a:endParaRPr lang="es-ES" altLang="es-MX" dirty="0">
              <a:latin typeface="Arial Black" panose="020B0A04020102020204" pitchFamily="34" charset="0"/>
            </a:endParaRPr>
          </a:p>
          <a:p>
            <a:pPr algn="ctr" eaLnBrk="1" hangingPunct="1">
              <a:lnSpc>
                <a:spcPct val="80000"/>
              </a:lnSpc>
              <a:buFontTx/>
              <a:buNone/>
            </a:pPr>
            <a:r>
              <a:rPr lang="es-ES" altLang="es-MX" dirty="0" smtClean="0">
                <a:latin typeface="Arial Black" panose="020B0A04020102020204" pitchFamily="34" charset="0"/>
              </a:rPr>
              <a:t>Octubre </a:t>
            </a:r>
            <a:r>
              <a:rPr lang="es-ES" altLang="es-MX" dirty="0">
                <a:latin typeface="Arial Black" panose="020B0A04020102020204" pitchFamily="34" charset="0"/>
              </a:rPr>
              <a:t>2016</a:t>
            </a:r>
          </a:p>
        </p:txBody>
      </p:sp>
      <p:pic>
        <p:nvPicPr>
          <p:cNvPr id="10244" name="Picture 4" descr="ua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8732" y="495300"/>
            <a:ext cx="19431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5" descr="ua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4239" y="4973638"/>
            <a:ext cx="212407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6"/>
          <p:cNvSpPr>
            <a:spLocks noChangeArrowheads="1"/>
          </p:cNvSpPr>
          <p:nvPr/>
        </p:nvSpPr>
        <p:spPr bwMode="auto">
          <a:xfrm>
            <a:off x="1524001" y="-230832"/>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MX" altLang="es-MX" sz="2400">
              <a:latin typeface="Times New Roman" panose="02020603050405020304" pitchFamily="18" charset="0"/>
            </a:endParaRPr>
          </a:p>
        </p:txBody>
      </p:sp>
    </p:spTree>
    <p:extLst>
      <p:ext uri="{BB962C8B-B14F-4D97-AF65-F5344CB8AC3E}">
        <p14:creationId xmlns:p14="http://schemas.microsoft.com/office/powerpoint/2010/main" val="3879602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1702" y="54497"/>
            <a:ext cx="8911687" cy="800653"/>
          </a:xfrm>
        </p:spPr>
        <p:txBody>
          <a:bodyPr>
            <a:normAutofit/>
          </a:bodyPr>
          <a:lstStyle/>
          <a:p>
            <a:pPr algn="ctr"/>
            <a:r>
              <a:rPr lang="es-MX" sz="4400" b="1" dirty="0"/>
              <a:t>Mesoamérica</a:t>
            </a:r>
            <a:endParaRPr lang="es-MX" sz="4400" dirty="0"/>
          </a:p>
        </p:txBody>
      </p:sp>
      <p:sp>
        <p:nvSpPr>
          <p:cNvPr id="3" name="Marcador de contenido 2"/>
          <p:cNvSpPr>
            <a:spLocks noGrp="1"/>
          </p:cNvSpPr>
          <p:nvPr>
            <p:ph idx="1"/>
          </p:nvPr>
        </p:nvSpPr>
        <p:spPr>
          <a:xfrm>
            <a:off x="1537989" y="1286539"/>
            <a:ext cx="8915400" cy="3777622"/>
          </a:xfrm>
        </p:spPr>
        <p:txBody>
          <a:bodyPr>
            <a:normAutofit/>
          </a:bodyPr>
          <a:lstStyle/>
          <a:p>
            <a:r>
              <a:rPr lang="es-MX" sz="2400" b="1" dirty="0" smtClean="0"/>
              <a:t>Los valles </a:t>
            </a:r>
            <a:r>
              <a:rPr lang="es-MX" sz="2400" b="1" dirty="0" err="1" smtClean="0"/>
              <a:t>intermontanos</a:t>
            </a:r>
            <a:r>
              <a:rPr lang="es-MX" sz="2400" b="1" dirty="0" smtClean="0"/>
              <a:t> del centro de México (Tehuacán-Puebla).</a:t>
            </a:r>
            <a:endParaRPr lang="es-MX" sz="2400" b="1" dirty="0"/>
          </a:p>
          <a:p>
            <a:r>
              <a:rPr lang="es-MX" sz="2400" b="1" dirty="0"/>
              <a:t>L</a:t>
            </a:r>
            <a:r>
              <a:rPr lang="es-MX" sz="2400" b="1" dirty="0" smtClean="0"/>
              <a:t>as </a:t>
            </a:r>
            <a:r>
              <a:rPr lang="es-MX" sz="2400" b="1" dirty="0"/>
              <a:t>áreas </a:t>
            </a:r>
            <a:r>
              <a:rPr lang="es-MX" sz="2400" b="1" dirty="0" smtClean="0"/>
              <a:t>bajas </a:t>
            </a:r>
            <a:r>
              <a:rPr lang="es-MX" sz="2400" b="1" dirty="0"/>
              <a:t>del </a:t>
            </a:r>
            <a:r>
              <a:rPr lang="es-MX" sz="2400" b="1" dirty="0" smtClean="0"/>
              <a:t>suroeste</a:t>
            </a:r>
            <a:r>
              <a:rPr lang="es-MX" sz="2400" b="1" dirty="0"/>
              <a:t>, en la </a:t>
            </a:r>
            <a:r>
              <a:rPr lang="es-MX" sz="2400" b="1" dirty="0" smtClean="0"/>
              <a:t>cuenca </a:t>
            </a:r>
            <a:r>
              <a:rPr lang="es-MX" sz="2400" b="1" dirty="0"/>
              <a:t>del </a:t>
            </a:r>
            <a:r>
              <a:rPr lang="es-MX" sz="2400" b="1" dirty="0" smtClean="0"/>
              <a:t>Balsas. </a:t>
            </a:r>
            <a:endParaRPr lang="es-MX" sz="2400" b="1"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9755" y="2812868"/>
            <a:ext cx="6392779" cy="3915577"/>
          </a:xfrm>
          <a:prstGeom prst="rect">
            <a:avLst/>
          </a:prstGeom>
        </p:spPr>
      </p:pic>
      <p:sp>
        <p:nvSpPr>
          <p:cNvPr id="6" name="Rectángulo 5"/>
          <p:cNvSpPr/>
          <p:nvPr/>
        </p:nvSpPr>
        <p:spPr>
          <a:xfrm>
            <a:off x="10185551" y="6482224"/>
            <a:ext cx="2165672" cy="246221"/>
          </a:xfrm>
          <a:prstGeom prst="rect">
            <a:avLst/>
          </a:prstGeom>
        </p:spPr>
        <p:txBody>
          <a:bodyPr wrap="square">
            <a:spAutoFit/>
          </a:bodyPr>
          <a:lstStyle/>
          <a:p>
            <a:r>
              <a:rPr lang="es-MX" sz="1000" dirty="0"/>
              <a:t>https://</a:t>
            </a:r>
            <a:r>
              <a:rPr lang="es-MX" sz="1000" dirty="0" smtClean="0"/>
              <a:t>upload.wikimedia.org</a:t>
            </a:r>
            <a:endParaRPr lang="es-MX" sz="1000" dirty="0"/>
          </a:p>
        </p:txBody>
      </p:sp>
    </p:spTree>
    <p:extLst>
      <p:ext uri="{BB962C8B-B14F-4D97-AF65-F5344CB8AC3E}">
        <p14:creationId xmlns:p14="http://schemas.microsoft.com/office/powerpoint/2010/main" val="1700058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8888" y="92483"/>
            <a:ext cx="8911687" cy="1247219"/>
          </a:xfrm>
        </p:spPr>
        <p:txBody>
          <a:bodyPr>
            <a:normAutofit fontScale="90000"/>
          </a:bodyPr>
          <a:lstStyle/>
          <a:p>
            <a:pPr algn="ctr"/>
            <a:r>
              <a:rPr lang="es-MX" sz="4400" b="1" dirty="0" smtClean="0"/>
              <a:t>Domesticación vs. Agricultura </a:t>
            </a:r>
            <a:br>
              <a:rPr lang="es-MX" sz="4400" b="1" dirty="0" smtClean="0"/>
            </a:br>
            <a:r>
              <a:rPr lang="es-MX" sz="2000" dirty="0" smtClean="0"/>
              <a:t>2 procesos interdependientes </a:t>
            </a:r>
            <a:r>
              <a:rPr lang="es-MX" sz="2000" dirty="0"/>
              <a:t>y </a:t>
            </a:r>
            <a:r>
              <a:rPr lang="es-MX" sz="2000" dirty="0" smtClean="0"/>
              <a:t>continuos </a:t>
            </a:r>
            <a:r>
              <a:rPr lang="es-MX" sz="2000" dirty="0"/>
              <a:t>en el </a:t>
            </a:r>
            <a:r>
              <a:rPr lang="es-MX" sz="2000" dirty="0" smtClean="0"/>
              <a:t>tiempo</a:t>
            </a:r>
            <a:r>
              <a:rPr lang="es-MX" sz="2000" dirty="0"/>
              <a:t>.</a:t>
            </a:r>
            <a:r>
              <a:rPr lang="es-MX" dirty="0"/>
              <a:t/>
            </a:r>
            <a:br>
              <a:rPr lang="es-MX" dirty="0"/>
            </a:br>
            <a:endParaRPr lang="es-MX" b="1" dirty="0"/>
          </a:p>
        </p:txBody>
      </p:sp>
      <p:sp>
        <p:nvSpPr>
          <p:cNvPr id="3" name="Marcador de contenido 2"/>
          <p:cNvSpPr>
            <a:spLocks noGrp="1"/>
          </p:cNvSpPr>
          <p:nvPr>
            <p:ph idx="1"/>
          </p:nvPr>
        </p:nvSpPr>
        <p:spPr>
          <a:xfrm>
            <a:off x="1770504" y="1102242"/>
            <a:ext cx="8915400" cy="3777622"/>
          </a:xfrm>
        </p:spPr>
        <p:txBody>
          <a:bodyPr>
            <a:normAutofit/>
          </a:bodyPr>
          <a:lstStyle/>
          <a:p>
            <a:pPr algn="just"/>
            <a:r>
              <a:rPr lang="es-MX" sz="2400" b="1" dirty="0" smtClean="0"/>
              <a:t>Domesticación</a:t>
            </a:r>
            <a:r>
              <a:rPr lang="es-MX" sz="2400" dirty="0" smtClean="0"/>
              <a:t>: </a:t>
            </a:r>
            <a:r>
              <a:rPr lang="es-MX" sz="2400" dirty="0"/>
              <a:t>hacer </a:t>
            </a:r>
            <a:r>
              <a:rPr lang="es-MX" sz="2400" dirty="0" smtClean="0"/>
              <a:t>doméstico </a:t>
            </a:r>
            <a:r>
              <a:rPr lang="es-MX" sz="2400" dirty="0"/>
              <a:t>lo que estaba en estado </a:t>
            </a:r>
            <a:r>
              <a:rPr lang="es-MX" sz="2400" dirty="0" smtClean="0"/>
              <a:t>salvaje.</a:t>
            </a:r>
          </a:p>
          <a:p>
            <a:pPr algn="just"/>
            <a:r>
              <a:rPr lang="es-MX" sz="2400" dirty="0" smtClean="0"/>
              <a:t>En </a:t>
            </a:r>
            <a:r>
              <a:rPr lang="es-MX" sz="2400" dirty="0"/>
              <a:t>los comienzos todas las plantas era hierbas, hasta que algunas </a:t>
            </a:r>
            <a:r>
              <a:rPr lang="es-MX" sz="2400" b="1" i="1" u="sng" dirty="0"/>
              <a:t>fueron seleccionadas y adaptadas </a:t>
            </a:r>
            <a:r>
              <a:rPr lang="es-MX" sz="2400" dirty="0"/>
              <a:t>a las necesidades del hombre, que al principio se había alimentado de raíces y frutos </a:t>
            </a:r>
            <a:r>
              <a:rPr lang="es-MX" sz="2400" dirty="0" smtClean="0"/>
              <a:t>silvestres</a:t>
            </a:r>
            <a:r>
              <a:rPr lang="es-MX" dirty="0" smtClean="0"/>
              <a:t>.</a:t>
            </a:r>
            <a:r>
              <a:rPr lang="es-MX" dirty="0"/>
              <a:t/>
            </a:r>
            <a:br>
              <a:rPr lang="es-MX" dirty="0"/>
            </a:br>
            <a:r>
              <a:rPr lang="es-MX" dirty="0"/>
              <a:t/>
            </a:r>
            <a:br>
              <a:rPr lang="es-MX" dirty="0"/>
            </a:b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5090" y="3457828"/>
            <a:ext cx="5844211" cy="3366719"/>
          </a:xfrm>
          <a:prstGeom prst="rect">
            <a:avLst/>
          </a:prstGeom>
        </p:spPr>
      </p:pic>
      <p:sp>
        <p:nvSpPr>
          <p:cNvPr id="5" name="Rectángulo 4"/>
          <p:cNvSpPr/>
          <p:nvPr/>
        </p:nvSpPr>
        <p:spPr>
          <a:xfrm>
            <a:off x="291153" y="6400801"/>
            <a:ext cx="2492990" cy="246221"/>
          </a:xfrm>
          <a:prstGeom prst="rect">
            <a:avLst/>
          </a:prstGeom>
        </p:spPr>
        <p:txBody>
          <a:bodyPr wrap="square">
            <a:spAutoFit/>
          </a:bodyPr>
          <a:lstStyle/>
          <a:p>
            <a:r>
              <a:rPr lang="es-MX" sz="1000" dirty="0"/>
              <a:t>https://</a:t>
            </a:r>
            <a:r>
              <a:rPr lang="es-MX" sz="1000" dirty="0" smtClean="0"/>
              <a:t>cnho.files.wordpress.com</a:t>
            </a:r>
            <a:endParaRPr lang="es-MX" sz="1000" dirty="0"/>
          </a:p>
        </p:txBody>
      </p:sp>
    </p:spTree>
    <p:extLst>
      <p:ext uri="{BB962C8B-B14F-4D97-AF65-F5344CB8AC3E}">
        <p14:creationId xmlns:p14="http://schemas.microsoft.com/office/powerpoint/2010/main" val="17459149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66182" y="81850"/>
            <a:ext cx="8911687" cy="1280890"/>
          </a:xfrm>
        </p:spPr>
        <p:txBody>
          <a:bodyPr>
            <a:normAutofit fontScale="90000"/>
          </a:bodyPr>
          <a:lstStyle/>
          <a:p>
            <a:pPr algn="ctr"/>
            <a:r>
              <a:rPr lang="es-MX" sz="4900" b="1" dirty="0"/>
              <a:t>Domesticación vs. Agricultura </a:t>
            </a:r>
            <a:r>
              <a:rPr lang="es-MX" b="1" dirty="0"/>
              <a:t/>
            </a:r>
            <a:br>
              <a:rPr lang="es-MX" b="1" dirty="0"/>
            </a:br>
            <a:r>
              <a:rPr lang="es-MX" dirty="0"/>
              <a:t>2 procesos interdependientes y continuos en el tiempo.</a:t>
            </a:r>
            <a:br>
              <a:rPr lang="es-MX" dirty="0"/>
            </a:br>
            <a:endParaRPr lang="es-MX" dirty="0"/>
          </a:p>
        </p:txBody>
      </p:sp>
      <p:sp>
        <p:nvSpPr>
          <p:cNvPr id="3" name="Marcador de contenido 2"/>
          <p:cNvSpPr>
            <a:spLocks noGrp="1"/>
          </p:cNvSpPr>
          <p:nvPr>
            <p:ph idx="1"/>
          </p:nvPr>
        </p:nvSpPr>
        <p:spPr>
          <a:xfrm>
            <a:off x="3065146" y="2036648"/>
            <a:ext cx="5486399" cy="3777622"/>
          </a:xfrm>
        </p:spPr>
        <p:txBody>
          <a:bodyPr>
            <a:normAutofit fontScale="92500" lnSpcReduction="10000"/>
          </a:bodyPr>
          <a:lstStyle/>
          <a:p>
            <a:pPr algn="just"/>
            <a:r>
              <a:rPr lang="es-MX" sz="2400" b="1" dirty="0" smtClean="0"/>
              <a:t>Agricultura sostenible: </a:t>
            </a:r>
            <a:r>
              <a:rPr lang="es-MX" sz="2400" dirty="0" smtClean="0"/>
              <a:t>el trabajo de la tierra bajo un equilibrio óptimo entre el uso, manejo y conservación de la dotación de recursos de un sitio, zona o región determinada y la producción y productividad de ese lugar, conceptos de tipo socioeconómico e institucional deben ser obligadamente incorporados al esquema de trabajo propuesto para este tipo de agricultura </a:t>
            </a:r>
            <a:endParaRPr lang="es-MX" sz="2400" dirty="0"/>
          </a:p>
        </p:txBody>
      </p:sp>
    </p:spTree>
    <p:extLst>
      <p:ext uri="{BB962C8B-B14F-4D97-AF65-F5344CB8AC3E}">
        <p14:creationId xmlns:p14="http://schemas.microsoft.com/office/powerpoint/2010/main" val="23632275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8497" y="210639"/>
            <a:ext cx="9966500" cy="1280890"/>
          </a:xfrm>
        </p:spPr>
        <p:txBody>
          <a:bodyPr>
            <a:noAutofit/>
          </a:bodyPr>
          <a:lstStyle/>
          <a:p>
            <a:pPr algn="ctr"/>
            <a:r>
              <a:rPr lang="es-MX" sz="4400" b="1" dirty="0" smtClean="0"/>
              <a:t>Agricultura o agricultura sostenible</a:t>
            </a:r>
            <a:r>
              <a:rPr lang="es-MX" sz="4400" b="1" dirty="0"/>
              <a:t/>
            </a:r>
            <a:br>
              <a:rPr lang="es-MX" sz="4400" b="1" dirty="0"/>
            </a:br>
            <a:r>
              <a:rPr lang="es-MX" sz="4400" dirty="0"/>
              <a:t/>
            </a:r>
            <a:br>
              <a:rPr lang="es-MX" sz="4400" dirty="0"/>
            </a:br>
            <a:endParaRPr lang="es-MX" sz="4400" dirty="0"/>
          </a:p>
        </p:txBody>
      </p:sp>
      <p:sp>
        <p:nvSpPr>
          <p:cNvPr id="3" name="Marcador de contenido 2"/>
          <p:cNvSpPr>
            <a:spLocks noGrp="1"/>
          </p:cNvSpPr>
          <p:nvPr>
            <p:ph idx="1"/>
          </p:nvPr>
        </p:nvSpPr>
        <p:spPr>
          <a:xfrm>
            <a:off x="3407927" y="1674350"/>
            <a:ext cx="6209798" cy="4517130"/>
          </a:xfrm>
        </p:spPr>
        <p:txBody>
          <a:bodyPr>
            <a:normAutofit/>
          </a:bodyPr>
          <a:lstStyle/>
          <a:p>
            <a:pPr algn="just"/>
            <a:r>
              <a:rPr lang="es-MX" sz="2400" b="1" dirty="0" smtClean="0"/>
              <a:t>Agricultura: </a:t>
            </a:r>
            <a:r>
              <a:rPr lang="es-MX" sz="2400" dirty="0"/>
              <a:t>Es el conjunto de técnicas y conocimientos para cultivar la </a:t>
            </a:r>
            <a:r>
              <a:rPr lang="es-MX" sz="2400" dirty="0" smtClean="0"/>
              <a:t>tierra. </a:t>
            </a:r>
            <a:r>
              <a:rPr lang="es-MX" sz="2400" dirty="0"/>
              <a:t>En ella se engloban los diferentes trabajos de tratamiento del suelo y los cultivos de vegetales. Comprende todo un conjunto de acciones humanas que transforma el medio ambiente natural, con el fin de hacerlo más apto para el crecimiento de las siembras </a:t>
            </a:r>
          </a:p>
        </p:txBody>
      </p:sp>
    </p:spTree>
    <p:extLst>
      <p:ext uri="{BB962C8B-B14F-4D97-AF65-F5344CB8AC3E}">
        <p14:creationId xmlns:p14="http://schemas.microsoft.com/office/powerpoint/2010/main" val="2363227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1418" y="0"/>
            <a:ext cx="8911687" cy="669851"/>
          </a:xfrm>
        </p:spPr>
        <p:txBody>
          <a:bodyPr>
            <a:noAutofit/>
          </a:bodyPr>
          <a:lstStyle/>
          <a:p>
            <a:pPr algn="ctr"/>
            <a:r>
              <a:rPr lang="es-MX" sz="4400" b="1" dirty="0" smtClean="0"/>
              <a:t>Inicios de la agricultura</a:t>
            </a:r>
            <a:endParaRPr lang="es-MX" sz="4400" dirty="0"/>
          </a:p>
        </p:txBody>
      </p:sp>
      <p:sp>
        <p:nvSpPr>
          <p:cNvPr id="3" name="Marcador de contenido 2"/>
          <p:cNvSpPr>
            <a:spLocks noGrp="1"/>
          </p:cNvSpPr>
          <p:nvPr>
            <p:ph idx="1"/>
          </p:nvPr>
        </p:nvSpPr>
        <p:spPr>
          <a:xfrm>
            <a:off x="2231418" y="978194"/>
            <a:ext cx="8915400" cy="5879805"/>
          </a:xfrm>
        </p:spPr>
        <p:txBody>
          <a:bodyPr>
            <a:normAutofit/>
          </a:bodyPr>
          <a:lstStyle/>
          <a:p>
            <a:pPr algn="ctr"/>
            <a:r>
              <a:rPr lang="it-IT" sz="2200" b="1" dirty="0" smtClean="0">
                <a:solidFill>
                  <a:schemeClr val="tx1"/>
                </a:solidFill>
              </a:rPr>
              <a:t>Incremento </a:t>
            </a:r>
            <a:r>
              <a:rPr lang="it-IT" sz="2200" b="1" dirty="0">
                <a:solidFill>
                  <a:schemeClr val="tx1"/>
                </a:solidFill>
              </a:rPr>
              <a:t>de </a:t>
            </a:r>
            <a:r>
              <a:rPr lang="it-IT" sz="2200" b="1" dirty="0" smtClean="0">
                <a:solidFill>
                  <a:schemeClr val="tx1"/>
                </a:solidFill>
              </a:rPr>
              <a:t>temperatura</a:t>
            </a:r>
            <a:r>
              <a:rPr lang="it-IT" sz="2200" b="1" dirty="0">
                <a:solidFill>
                  <a:schemeClr val="tx1"/>
                </a:solidFill>
              </a:rPr>
              <a:t>, </a:t>
            </a:r>
            <a:r>
              <a:rPr lang="it-IT" sz="2200" b="1" dirty="0" smtClean="0">
                <a:solidFill>
                  <a:schemeClr val="tx1"/>
                </a:solidFill>
              </a:rPr>
              <a:t>precipitac</a:t>
            </a:r>
            <a:r>
              <a:rPr lang="es-MX" sz="2200" b="1" dirty="0" err="1" smtClean="0">
                <a:solidFill>
                  <a:schemeClr val="tx1"/>
                </a:solidFill>
              </a:rPr>
              <a:t>ión</a:t>
            </a:r>
            <a:r>
              <a:rPr lang="es-MX" sz="2200" b="1" dirty="0" smtClean="0">
                <a:solidFill>
                  <a:schemeClr val="tx1"/>
                </a:solidFill>
              </a:rPr>
              <a:t> </a:t>
            </a:r>
            <a:r>
              <a:rPr lang="es-MX" sz="2200" b="1" dirty="0">
                <a:solidFill>
                  <a:schemeClr val="tx1"/>
                </a:solidFill>
              </a:rPr>
              <a:t>y </a:t>
            </a:r>
            <a:r>
              <a:rPr lang="es-MX" sz="2200" b="1" dirty="0" smtClean="0">
                <a:solidFill>
                  <a:schemeClr val="tx1"/>
                </a:solidFill>
              </a:rPr>
              <a:t>concentración </a:t>
            </a:r>
            <a:r>
              <a:rPr lang="es-MX" sz="2200" b="1" dirty="0">
                <a:solidFill>
                  <a:schemeClr val="tx1"/>
                </a:solidFill>
              </a:rPr>
              <a:t>de C02 en la </a:t>
            </a:r>
            <a:r>
              <a:rPr lang="es-MX" sz="2200" b="1" dirty="0" smtClean="0">
                <a:solidFill>
                  <a:schemeClr val="tx1"/>
                </a:solidFill>
              </a:rPr>
              <a:t>atmósfera</a:t>
            </a:r>
            <a:r>
              <a:rPr lang="es-MX" sz="2200" b="1" dirty="0">
                <a:solidFill>
                  <a:schemeClr val="tx1"/>
                </a:solidFill>
              </a:rPr>
              <a:t>, </a:t>
            </a:r>
            <a:r>
              <a:rPr lang="es-MX" sz="2200" b="1" dirty="0" smtClean="0">
                <a:solidFill>
                  <a:schemeClr val="tx1"/>
                </a:solidFill>
              </a:rPr>
              <a:t>así como </a:t>
            </a:r>
            <a:r>
              <a:rPr lang="es-MX" sz="2200" b="1" dirty="0">
                <a:solidFill>
                  <a:schemeClr val="tx1"/>
                </a:solidFill>
              </a:rPr>
              <a:t>el </a:t>
            </a:r>
            <a:r>
              <a:rPr lang="es-MX" sz="2200" b="1" dirty="0" smtClean="0">
                <a:solidFill>
                  <a:schemeClr val="tx1"/>
                </a:solidFill>
              </a:rPr>
              <a:t>establecimiento </a:t>
            </a:r>
            <a:r>
              <a:rPr lang="es-MX" sz="2200" b="1" dirty="0">
                <a:solidFill>
                  <a:schemeClr val="tx1"/>
                </a:solidFill>
              </a:rPr>
              <a:t>de un </a:t>
            </a:r>
            <a:r>
              <a:rPr lang="es-MX" sz="2200" b="1" dirty="0" smtClean="0">
                <a:solidFill>
                  <a:schemeClr val="tx1"/>
                </a:solidFill>
              </a:rPr>
              <a:t>periodo prolongado de sequía durante </a:t>
            </a:r>
            <a:r>
              <a:rPr lang="es-MX" sz="2200" b="1" dirty="0">
                <a:solidFill>
                  <a:schemeClr val="tx1"/>
                </a:solidFill>
              </a:rPr>
              <a:t>la </a:t>
            </a:r>
            <a:r>
              <a:rPr lang="es-MX" sz="2200" b="1" dirty="0" smtClean="0">
                <a:solidFill>
                  <a:schemeClr val="tx1"/>
                </a:solidFill>
              </a:rPr>
              <a:t>primavera</a:t>
            </a:r>
            <a:r>
              <a:rPr lang="es-MX" sz="2200" b="1" dirty="0">
                <a:solidFill>
                  <a:schemeClr val="tx1"/>
                </a:solidFill>
              </a:rPr>
              <a:t>, </a:t>
            </a:r>
            <a:r>
              <a:rPr lang="es-MX" sz="2200" b="1" dirty="0" smtClean="0">
                <a:solidFill>
                  <a:schemeClr val="tx1"/>
                </a:solidFill>
              </a:rPr>
              <a:t>antes </a:t>
            </a:r>
            <a:r>
              <a:rPr lang="es-MX" sz="2200" b="1" dirty="0">
                <a:solidFill>
                  <a:schemeClr val="tx1"/>
                </a:solidFill>
              </a:rPr>
              <a:t>del </a:t>
            </a:r>
            <a:r>
              <a:rPr lang="es-MX" sz="2200" b="1" dirty="0" smtClean="0">
                <a:solidFill>
                  <a:schemeClr val="tx1"/>
                </a:solidFill>
              </a:rPr>
              <a:t>periodo húmedo.</a:t>
            </a:r>
          </a:p>
          <a:p>
            <a:pPr algn="ctr"/>
            <a:r>
              <a:rPr lang="it-IT" sz="2200" b="1" dirty="0">
                <a:solidFill>
                  <a:schemeClr val="tx1"/>
                </a:solidFill>
              </a:rPr>
              <a:t>Favoreció la incidencia natural del  </a:t>
            </a:r>
            <a:r>
              <a:rPr lang="es-MX" sz="2200" b="1" dirty="0">
                <a:solidFill>
                  <a:schemeClr val="tx1"/>
                </a:solidFill>
              </a:rPr>
              <a:t>fuego sobre la </a:t>
            </a:r>
            <a:r>
              <a:rPr lang="es-MX" sz="2200" b="1" dirty="0" smtClean="0">
                <a:solidFill>
                  <a:schemeClr val="tx1"/>
                </a:solidFill>
              </a:rPr>
              <a:t>vegetación</a:t>
            </a:r>
          </a:p>
          <a:p>
            <a:pPr algn="ctr"/>
            <a:r>
              <a:rPr lang="es-MX" sz="2200" b="1" dirty="0" smtClean="0">
                <a:solidFill>
                  <a:schemeClr val="tx1"/>
                </a:solidFill>
              </a:rPr>
              <a:t>Cambios en el tipo de vegetación. Grandes contrastes en la productividad, entre los años lluviosos y los secos </a:t>
            </a:r>
          </a:p>
          <a:p>
            <a:pPr algn="ctr"/>
            <a:endParaRPr lang="es-MX" b="1" dirty="0">
              <a:solidFill>
                <a:schemeClr val="tx1"/>
              </a:solidFill>
            </a:endParaRPr>
          </a:p>
          <a:p>
            <a:endParaRPr lang="es-MX" b="1" dirty="0" smtClean="0">
              <a:solidFill>
                <a:schemeClr val="tx1"/>
              </a:solidFill>
            </a:endParaRPr>
          </a:p>
          <a:p>
            <a:endParaRPr lang="es-MX" b="1" dirty="0">
              <a:solidFill>
                <a:schemeClr val="tx1"/>
              </a:solidFill>
            </a:endParaRPr>
          </a:p>
          <a:p>
            <a:endParaRPr lang="es-MX" b="1" dirty="0" smtClean="0">
              <a:solidFill>
                <a:schemeClr val="tx1"/>
              </a:solidFill>
            </a:endParaRPr>
          </a:p>
          <a:p>
            <a:endParaRPr lang="es-MX" b="1" dirty="0">
              <a:solidFill>
                <a:schemeClr val="tx1"/>
              </a:solidFill>
            </a:endParaRPr>
          </a:p>
          <a:p>
            <a:r>
              <a:rPr lang="es-MX" b="1" dirty="0" smtClean="0">
                <a:solidFill>
                  <a:schemeClr val="tx1"/>
                </a:solidFill>
              </a:rPr>
              <a:t>Esto </a:t>
            </a:r>
            <a:r>
              <a:rPr lang="es-MX" b="1" dirty="0">
                <a:solidFill>
                  <a:schemeClr val="tx1"/>
                </a:solidFill>
              </a:rPr>
              <a:t>pudo </a:t>
            </a:r>
            <a:r>
              <a:rPr lang="es-MX" b="1" dirty="0" smtClean="0">
                <a:solidFill>
                  <a:schemeClr val="tx1"/>
                </a:solidFill>
              </a:rPr>
              <a:t>constituir </a:t>
            </a:r>
            <a:r>
              <a:rPr lang="es-MX" b="1" dirty="0">
                <a:solidFill>
                  <a:schemeClr val="tx1"/>
                </a:solidFill>
              </a:rPr>
              <a:t>un </a:t>
            </a:r>
            <a:r>
              <a:rPr lang="es-MX" b="1" dirty="0" smtClean="0">
                <a:solidFill>
                  <a:schemeClr val="tx1"/>
                </a:solidFill>
              </a:rPr>
              <a:t>estímulo </a:t>
            </a:r>
            <a:r>
              <a:rPr lang="es-MX" b="1" dirty="0">
                <a:solidFill>
                  <a:schemeClr val="tx1"/>
                </a:solidFill>
              </a:rPr>
              <a:t>para </a:t>
            </a:r>
            <a:r>
              <a:rPr lang="es-MX" b="1" dirty="0" smtClean="0">
                <a:solidFill>
                  <a:schemeClr val="tx1"/>
                </a:solidFill>
              </a:rPr>
              <a:t>desarrollar </a:t>
            </a:r>
            <a:r>
              <a:rPr lang="es-MX" b="1" dirty="0">
                <a:solidFill>
                  <a:schemeClr val="tx1"/>
                </a:solidFill>
              </a:rPr>
              <a:t>la </a:t>
            </a:r>
            <a:r>
              <a:rPr lang="es-MX" b="1" dirty="0" smtClean="0">
                <a:solidFill>
                  <a:schemeClr val="tx1"/>
                </a:solidFill>
              </a:rPr>
              <a:t>agricultura</a:t>
            </a:r>
            <a:r>
              <a:rPr lang="es-MX" b="1" dirty="0">
                <a:solidFill>
                  <a:schemeClr val="tx1"/>
                </a:solidFill>
              </a:rPr>
              <a:t>, en </a:t>
            </a:r>
            <a:r>
              <a:rPr lang="es-MX" b="1" dirty="0" smtClean="0">
                <a:solidFill>
                  <a:schemeClr val="tx1"/>
                </a:solidFill>
              </a:rPr>
              <a:t>tanto </a:t>
            </a:r>
            <a:r>
              <a:rPr lang="es-MX" b="1" dirty="0">
                <a:solidFill>
                  <a:schemeClr val="tx1"/>
                </a:solidFill>
              </a:rPr>
              <a:t>que ésta </a:t>
            </a:r>
            <a:r>
              <a:rPr lang="es-MX" b="1" dirty="0" smtClean="0">
                <a:solidFill>
                  <a:schemeClr val="tx1"/>
                </a:solidFill>
              </a:rPr>
              <a:t>asegura el </a:t>
            </a:r>
            <a:r>
              <a:rPr lang="it-IT" b="1" dirty="0" smtClean="0">
                <a:solidFill>
                  <a:schemeClr val="tx1"/>
                </a:solidFill>
              </a:rPr>
              <a:t>alimento </a:t>
            </a:r>
            <a:r>
              <a:rPr lang="it-IT" b="1" dirty="0">
                <a:solidFill>
                  <a:schemeClr val="tx1"/>
                </a:solidFill>
              </a:rPr>
              <a:t>para la </a:t>
            </a:r>
            <a:r>
              <a:rPr lang="it-IT" b="1" dirty="0" smtClean="0">
                <a:solidFill>
                  <a:schemeClr val="tx1"/>
                </a:solidFill>
              </a:rPr>
              <a:t>temporada </a:t>
            </a:r>
            <a:r>
              <a:rPr lang="it-IT" b="1" dirty="0">
                <a:solidFill>
                  <a:schemeClr val="tx1"/>
                </a:solidFill>
              </a:rPr>
              <a:t>seca del </a:t>
            </a:r>
            <a:r>
              <a:rPr lang="it-IT" b="1" dirty="0" smtClean="0">
                <a:solidFill>
                  <a:schemeClr val="tx1"/>
                </a:solidFill>
              </a:rPr>
              <a:t>siguiete ciclo</a:t>
            </a:r>
            <a:endParaRPr lang="it-IT" b="1" dirty="0">
              <a:solidFill>
                <a:schemeClr val="tx1"/>
              </a:solidFill>
            </a:endParaRPr>
          </a:p>
          <a:p>
            <a:endParaRPr lang="es-MX" dirty="0"/>
          </a:p>
        </p:txBody>
      </p:sp>
      <p:sp>
        <p:nvSpPr>
          <p:cNvPr id="7" name="Flecha abajo 6"/>
          <p:cNvSpPr/>
          <p:nvPr/>
        </p:nvSpPr>
        <p:spPr>
          <a:xfrm>
            <a:off x="6179643" y="4191050"/>
            <a:ext cx="754911" cy="18288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447517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2746" y="136700"/>
            <a:ext cx="8911687" cy="744583"/>
          </a:xfrm>
        </p:spPr>
        <p:txBody>
          <a:bodyPr>
            <a:noAutofit/>
          </a:bodyPr>
          <a:lstStyle/>
          <a:p>
            <a:pPr algn="ctr"/>
            <a:r>
              <a:rPr lang="es-MX" sz="4400" b="1" dirty="0" smtClean="0"/>
              <a:t>1</a:t>
            </a:r>
            <a:br>
              <a:rPr lang="es-MX" sz="4400" b="1" dirty="0" smtClean="0"/>
            </a:br>
            <a:r>
              <a:rPr lang="es-MX" sz="4400" b="1" dirty="0" smtClean="0"/>
              <a:t>Etapa </a:t>
            </a:r>
            <a:r>
              <a:rPr lang="es-MX" sz="4400" b="1" dirty="0" err="1" smtClean="0"/>
              <a:t>Protoagrícola</a:t>
            </a:r>
            <a:r>
              <a:rPr lang="es-MX" sz="4400" b="1" dirty="0" smtClean="0"/>
              <a:t> </a:t>
            </a:r>
            <a:endParaRPr lang="es-MX" sz="4400" b="1" dirty="0"/>
          </a:p>
        </p:txBody>
      </p:sp>
      <p:sp>
        <p:nvSpPr>
          <p:cNvPr id="3" name="2 Marcador de contenido"/>
          <p:cNvSpPr>
            <a:spLocks noGrp="1"/>
          </p:cNvSpPr>
          <p:nvPr>
            <p:ph idx="1"/>
          </p:nvPr>
        </p:nvSpPr>
        <p:spPr>
          <a:xfrm>
            <a:off x="2118949" y="2094412"/>
            <a:ext cx="8915400" cy="3777622"/>
          </a:xfrm>
        </p:spPr>
        <p:txBody>
          <a:bodyPr>
            <a:normAutofit/>
          </a:bodyPr>
          <a:lstStyle/>
          <a:p>
            <a:pPr algn="just"/>
            <a:r>
              <a:rPr lang="es-MX" sz="2400" b="1" dirty="0" smtClean="0">
                <a:solidFill>
                  <a:schemeClr val="tx1"/>
                </a:solidFill>
              </a:rPr>
              <a:t>Esto inicio una estrategia flexible y diversificada para hacer frente a una impredecible sucesión de años lluviosos, secos y promedio.</a:t>
            </a:r>
          </a:p>
          <a:p>
            <a:pPr algn="just"/>
            <a:endParaRPr lang="es-MX" sz="2400" b="1" dirty="0" smtClean="0">
              <a:solidFill>
                <a:schemeClr val="tx1"/>
              </a:solidFill>
            </a:endParaRPr>
          </a:p>
          <a:p>
            <a:pPr algn="just"/>
            <a:r>
              <a:rPr lang="es-MX" sz="2400" b="1" dirty="0" smtClean="0">
                <a:solidFill>
                  <a:schemeClr val="tx1"/>
                </a:solidFill>
              </a:rPr>
              <a:t>Se pudo haber  identificado y experimentado con nuevas especies de plantas y cuando las especies resultaban convincentes se extendía gradualmente  para ser sembradas.   </a:t>
            </a:r>
            <a:endParaRPr lang="es-MX" sz="2400" b="1"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4469" y="159882"/>
            <a:ext cx="8911687" cy="1280890"/>
          </a:xfrm>
        </p:spPr>
        <p:txBody>
          <a:bodyPr>
            <a:normAutofit/>
          </a:bodyPr>
          <a:lstStyle/>
          <a:p>
            <a:pPr algn="ctr"/>
            <a:r>
              <a:rPr lang="es-MX" sz="4000" b="1" dirty="0" smtClean="0"/>
              <a:t>Etapa </a:t>
            </a:r>
            <a:r>
              <a:rPr lang="es-MX" sz="4000" b="1" dirty="0" err="1" smtClean="0"/>
              <a:t>Protoagrícola</a:t>
            </a:r>
            <a:r>
              <a:rPr lang="es-MX" sz="4000" b="1" dirty="0" smtClean="0"/>
              <a:t> </a:t>
            </a:r>
            <a:endParaRPr lang="es-MX" sz="4000" dirty="0"/>
          </a:p>
        </p:txBody>
      </p:sp>
      <p:sp>
        <p:nvSpPr>
          <p:cNvPr id="3" name="2 Marcador de contenido"/>
          <p:cNvSpPr>
            <a:spLocks noGrp="1"/>
          </p:cNvSpPr>
          <p:nvPr>
            <p:ph idx="1"/>
          </p:nvPr>
        </p:nvSpPr>
        <p:spPr>
          <a:xfrm>
            <a:off x="1870756" y="1807028"/>
            <a:ext cx="8915400" cy="3777622"/>
          </a:xfrm>
        </p:spPr>
        <p:txBody>
          <a:bodyPr>
            <a:normAutofit/>
          </a:bodyPr>
          <a:lstStyle/>
          <a:p>
            <a:pPr algn="just"/>
            <a:r>
              <a:rPr lang="es-MX" sz="2800" dirty="0" smtClean="0"/>
              <a:t>El  principal objetivo era hacer al producto se la naturaleza más estable y por lo tanto más seguro para la subsistencia y desarrollo de la población.</a:t>
            </a:r>
            <a:endParaRPr lang="es-MX" sz="2800" dirty="0"/>
          </a:p>
        </p:txBody>
      </p:sp>
      <p:pic>
        <p:nvPicPr>
          <p:cNvPr id="4" name="Picture 5" descr="guayabanat2"/>
          <p:cNvPicPr>
            <a:picLocks noChangeAspect="1" noChangeArrowheads="1"/>
          </p:cNvPicPr>
          <p:nvPr/>
        </p:nvPicPr>
        <p:blipFill>
          <a:blip r:embed="rId2">
            <a:lum contrast="-10000"/>
          </a:blip>
          <a:srcRect/>
          <a:stretch>
            <a:fillRect/>
          </a:stretch>
        </p:blipFill>
        <p:spPr bwMode="auto">
          <a:xfrm>
            <a:off x="7772400" y="3429000"/>
            <a:ext cx="4419600" cy="3429000"/>
          </a:xfrm>
          <a:prstGeom prst="rect">
            <a:avLst/>
          </a:prstGeom>
          <a:noFill/>
        </p:spPr>
      </p:pic>
      <p:sp>
        <p:nvSpPr>
          <p:cNvPr id="5" name="CuadroTexto 4"/>
          <p:cNvSpPr txBox="1"/>
          <p:nvPr/>
        </p:nvSpPr>
        <p:spPr>
          <a:xfrm>
            <a:off x="7772400" y="6488668"/>
            <a:ext cx="2743200" cy="369332"/>
          </a:xfrm>
          <a:prstGeom prst="rect">
            <a:avLst/>
          </a:prstGeom>
          <a:noFill/>
        </p:spPr>
        <p:txBody>
          <a:bodyPr wrap="square" rtlCol="0">
            <a:spAutoFit/>
          </a:bodyPr>
          <a:lstStyle/>
          <a:p>
            <a:r>
              <a:rPr lang="es-MX" dirty="0" smtClean="0"/>
              <a:t>Laura White-</a:t>
            </a:r>
            <a:r>
              <a:rPr lang="es-MX" dirty="0" err="1"/>
              <a:t>O</a:t>
            </a:r>
            <a:r>
              <a:rPr lang="es-MX" dirty="0" err="1" smtClean="0"/>
              <a:t>lascoga</a:t>
            </a: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1929" y="0"/>
            <a:ext cx="8911687" cy="1280890"/>
          </a:xfrm>
        </p:spPr>
        <p:txBody>
          <a:bodyPr>
            <a:normAutofit fontScale="90000"/>
          </a:bodyPr>
          <a:lstStyle/>
          <a:p>
            <a:pPr algn="ctr"/>
            <a:r>
              <a:rPr lang="es-MX" b="1" dirty="0"/>
              <a:t>Calabaza</a:t>
            </a:r>
            <a:br>
              <a:rPr lang="es-MX" b="1" dirty="0"/>
            </a:br>
            <a:r>
              <a:rPr lang="es-MX" b="1" i="1" dirty="0" err="1"/>
              <a:t>Ayotli</a:t>
            </a:r>
            <a:r>
              <a:rPr lang="es-MX" b="1" dirty="0"/>
              <a:t/>
            </a:r>
            <a:br>
              <a:rPr lang="es-MX" b="1" dirty="0"/>
            </a:br>
            <a:r>
              <a:rPr lang="es-MX" b="1" i="1" dirty="0" err="1"/>
              <a:t>Cucurbita</a:t>
            </a:r>
            <a:r>
              <a:rPr lang="es-MX" b="1" i="1" dirty="0"/>
              <a:t> </a:t>
            </a:r>
            <a:r>
              <a:rPr lang="es-MX" b="1" i="1" dirty="0" smtClean="0"/>
              <a:t>sp.</a:t>
            </a:r>
            <a:endParaRPr lang="es-MX" dirty="0"/>
          </a:p>
        </p:txBody>
      </p:sp>
      <p:sp>
        <p:nvSpPr>
          <p:cNvPr id="3" name="Marcador de contenido 2"/>
          <p:cNvSpPr>
            <a:spLocks noGrp="1"/>
          </p:cNvSpPr>
          <p:nvPr>
            <p:ph idx="1"/>
          </p:nvPr>
        </p:nvSpPr>
        <p:spPr>
          <a:xfrm>
            <a:off x="2071929" y="1495647"/>
            <a:ext cx="8915400" cy="3777622"/>
          </a:xfrm>
        </p:spPr>
        <p:txBody>
          <a:bodyPr/>
          <a:lstStyle/>
          <a:p>
            <a:pPr algn="just"/>
            <a:r>
              <a:rPr lang="es-MX" sz="2000" dirty="0"/>
              <a:t>La mayoría de las calabazas que se consumen en el mundo, tienen su origen en especies Mexicanas. La calabaza es uno de los vegetales de mayor importancia en México. En la época prehispánica fue apreciada como alimento, en particular por sus  semillas o pepitas, pues representan una fuente de proteínas y son susceptibles de almacenarse por </a:t>
            </a:r>
            <a:r>
              <a:rPr lang="es-MX" sz="2000" dirty="0" smtClean="0"/>
              <a:t>períodos </a:t>
            </a:r>
            <a:r>
              <a:rPr lang="es-MX" sz="2000" dirty="0"/>
              <a:t>prolongados de tiempo sin sufrir deterioro. </a:t>
            </a:r>
            <a:endParaRPr lang="es-MX" sz="2000" dirty="0" smtClean="0"/>
          </a:p>
          <a:p>
            <a:pPr algn="just"/>
            <a:endParaRPr lang="es-MX" sz="2000" dirty="0"/>
          </a:p>
          <a:p>
            <a:endParaRPr lang="es-MX" dirty="0"/>
          </a:p>
          <a:p>
            <a:endParaRPr lang="es-MX" dirty="0"/>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2912" y="3423684"/>
            <a:ext cx="4579088" cy="3434316"/>
          </a:xfrm>
          <a:prstGeom prst="rect">
            <a:avLst/>
          </a:prstGeom>
        </p:spPr>
      </p:pic>
      <p:sp>
        <p:nvSpPr>
          <p:cNvPr id="5" name="Rectángulo 4"/>
          <p:cNvSpPr/>
          <p:nvPr/>
        </p:nvSpPr>
        <p:spPr>
          <a:xfrm>
            <a:off x="5440326" y="6528390"/>
            <a:ext cx="2172586" cy="246221"/>
          </a:xfrm>
          <a:prstGeom prst="rect">
            <a:avLst/>
          </a:prstGeom>
        </p:spPr>
        <p:txBody>
          <a:bodyPr wrap="square">
            <a:spAutoFit/>
          </a:bodyPr>
          <a:lstStyle/>
          <a:p>
            <a:r>
              <a:rPr lang="es-MX" sz="1000" b="1" dirty="0"/>
              <a:t>https://</a:t>
            </a:r>
            <a:r>
              <a:rPr lang="es-MX" sz="1000" b="1" dirty="0" smtClean="0"/>
              <a:t>upload.wikimedia.org</a:t>
            </a:r>
            <a:endParaRPr lang="es-MX" sz="1000" b="1" dirty="0"/>
          </a:p>
        </p:txBody>
      </p:sp>
    </p:spTree>
    <p:extLst>
      <p:ext uri="{BB962C8B-B14F-4D97-AF65-F5344CB8AC3E}">
        <p14:creationId xmlns:p14="http://schemas.microsoft.com/office/powerpoint/2010/main" val="18464153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9157" y="0"/>
            <a:ext cx="8911687" cy="1280890"/>
          </a:xfrm>
        </p:spPr>
        <p:txBody>
          <a:bodyPr>
            <a:normAutofit fontScale="90000"/>
          </a:bodyPr>
          <a:lstStyle/>
          <a:p>
            <a:pPr algn="ctr"/>
            <a:r>
              <a:rPr lang="es-MX" b="1" dirty="0"/>
              <a:t>Calabaza</a:t>
            </a:r>
            <a:br>
              <a:rPr lang="es-MX" b="1" dirty="0"/>
            </a:br>
            <a:r>
              <a:rPr lang="es-MX" b="1" i="1" dirty="0" err="1"/>
              <a:t>Ayotli</a:t>
            </a:r>
            <a:r>
              <a:rPr lang="es-MX" b="1" dirty="0"/>
              <a:t/>
            </a:r>
            <a:br>
              <a:rPr lang="es-MX" b="1" dirty="0"/>
            </a:br>
            <a:r>
              <a:rPr lang="es-MX" b="1" i="1" dirty="0" err="1"/>
              <a:t>Cucurbita</a:t>
            </a:r>
            <a:r>
              <a:rPr lang="es-MX" b="1" i="1" dirty="0"/>
              <a:t> </a:t>
            </a:r>
            <a:r>
              <a:rPr lang="es-MX" b="1" i="1" dirty="0" smtClean="0"/>
              <a:t>sp.</a:t>
            </a:r>
            <a:r>
              <a:rPr lang="es-MX" dirty="0"/>
              <a:t/>
            </a:r>
            <a:br>
              <a:rPr lang="es-MX" dirty="0"/>
            </a:br>
            <a:endParaRPr lang="es-MX" dirty="0"/>
          </a:p>
        </p:txBody>
      </p:sp>
      <p:sp>
        <p:nvSpPr>
          <p:cNvPr id="3" name="Marcador de contenido 2"/>
          <p:cNvSpPr>
            <a:spLocks noGrp="1"/>
          </p:cNvSpPr>
          <p:nvPr>
            <p:ph idx="1"/>
          </p:nvPr>
        </p:nvSpPr>
        <p:spPr>
          <a:xfrm>
            <a:off x="1066680" y="1470281"/>
            <a:ext cx="8915400" cy="5383619"/>
          </a:xfrm>
        </p:spPr>
        <p:txBody>
          <a:bodyPr>
            <a:normAutofit/>
          </a:bodyPr>
          <a:lstStyle/>
          <a:p>
            <a:pPr algn="just"/>
            <a:r>
              <a:rPr lang="es-MX" sz="2000" dirty="0"/>
              <a:t>La calabaza fue una de las primeras especies domesticadas en México, desde hace más </a:t>
            </a:r>
            <a:r>
              <a:rPr lang="es-MX" sz="2000" dirty="0" smtClean="0"/>
              <a:t>8,000 </a:t>
            </a:r>
            <a:r>
              <a:rPr lang="es-MX" sz="2000" dirty="0"/>
              <a:t>años, y desde entonces es fundamental dentro de la dieta mexicana. </a:t>
            </a:r>
          </a:p>
          <a:p>
            <a:pPr marL="0" indent="0" algn="just">
              <a:buNone/>
            </a:pPr>
            <a:endParaRPr lang="es-MX" sz="2000" dirty="0"/>
          </a:p>
          <a:p>
            <a:pPr algn="just"/>
            <a:r>
              <a:rPr lang="es-MX" sz="2000" dirty="0"/>
              <a:t>El género consta de aproximadamente 20 especies, cuatro de las cuales son ampliamente cultivadas en el país: </a:t>
            </a:r>
            <a:endParaRPr lang="es-MX" sz="2000" dirty="0" smtClean="0"/>
          </a:p>
          <a:p>
            <a:pPr marL="0" indent="0" algn="just">
              <a:buNone/>
            </a:pPr>
            <a:endParaRPr lang="es-MX" dirty="0"/>
          </a:p>
          <a:p>
            <a:pPr marL="0" indent="0" algn="just">
              <a:buNone/>
            </a:pPr>
            <a:endParaRPr lang="es-MX" dirty="0" smtClean="0"/>
          </a:p>
          <a:p>
            <a:pPr algn="just"/>
            <a:r>
              <a:rPr lang="es-MX" sz="2000" dirty="0" smtClean="0"/>
              <a:t>La </a:t>
            </a:r>
            <a:r>
              <a:rPr lang="es-MX" sz="2000" dirty="0"/>
              <a:t>calabaza</a:t>
            </a:r>
            <a:r>
              <a:rPr lang="es-MX" sz="2000" i="1" dirty="0"/>
              <a:t> (</a:t>
            </a:r>
            <a:r>
              <a:rPr lang="es-MX" sz="2000" i="1" dirty="0" err="1"/>
              <a:t>Cucurbita</a:t>
            </a:r>
            <a:r>
              <a:rPr lang="es-MX" sz="2000" i="1" dirty="0"/>
              <a:t> pepo)</a:t>
            </a:r>
            <a:r>
              <a:rPr lang="es-MX" sz="2000" dirty="0"/>
              <a:t>, </a:t>
            </a:r>
            <a:endParaRPr lang="es-MX" sz="2000" dirty="0" smtClean="0"/>
          </a:p>
          <a:p>
            <a:pPr algn="just"/>
            <a:r>
              <a:rPr lang="es-MX" sz="2000" dirty="0" smtClean="0"/>
              <a:t>Calabaza </a:t>
            </a:r>
            <a:r>
              <a:rPr lang="es-MX" sz="2000" dirty="0"/>
              <a:t>de castilla</a:t>
            </a:r>
            <a:r>
              <a:rPr lang="es-MX" sz="2000" i="1" dirty="0"/>
              <a:t> (</a:t>
            </a:r>
            <a:r>
              <a:rPr lang="es-MX" sz="2000" i="1" dirty="0" err="1"/>
              <a:t>Cucurbita</a:t>
            </a:r>
            <a:r>
              <a:rPr lang="es-MX" sz="2000" i="1" dirty="0"/>
              <a:t> </a:t>
            </a:r>
            <a:r>
              <a:rPr lang="es-MX" sz="2000" i="1" dirty="0" err="1"/>
              <a:t>moschata</a:t>
            </a:r>
            <a:r>
              <a:rPr lang="es-MX" sz="2000" i="1" dirty="0"/>
              <a:t>)</a:t>
            </a:r>
            <a:r>
              <a:rPr lang="es-MX" sz="2000" dirty="0"/>
              <a:t>, </a:t>
            </a:r>
            <a:endParaRPr lang="es-MX" sz="2000" dirty="0" smtClean="0"/>
          </a:p>
          <a:p>
            <a:pPr algn="just"/>
            <a:r>
              <a:rPr lang="es-MX" sz="2000" dirty="0"/>
              <a:t>C</a:t>
            </a:r>
            <a:r>
              <a:rPr lang="es-MX" sz="2000" dirty="0" smtClean="0"/>
              <a:t>alabaza </a:t>
            </a:r>
            <a:r>
              <a:rPr lang="es-MX" sz="2000" dirty="0"/>
              <a:t>pipiana</a:t>
            </a:r>
            <a:r>
              <a:rPr lang="es-MX" sz="2000" i="1" dirty="0"/>
              <a:t> (</a:t>
            </a:r>
            <a:r>
              <a:rPr lang="es-MX" sz="2000" i="1" dirty="0" err="1"/>
              <a:t>Cucurbita</a:t>
            </a:r>
            <a:r>
              <a:rPr lang="es-MX" sz="2000" i="1" dirty="0"/>
              <a:t> </a:t>
            </a:r>
            <a:r>
              <a:rPr lang="es-MX" sz="2000" i="1" dirty="0" err="1"/>
              <a:t>argyrosperma</a:t>
            </a:r>
            <a:r>
              <a:rPr lang="es-MX" sz="2000" i="1" dirty="0"/>
              <a:t>) </a:t>
            </a:r>
            <a:endParaRPr lang="es-MX" sz="2000" dirty="0" smtClean="0"/>
          </a:p>
          <a:p>
            <a:pPr algn="just"/>
            <a:r>
              <a:rPr lang="es-MX" sz="2000" dirty="0" smtClean="0"/>
              <a:t>Chilacayote</a:t>
            </a:r>
            <a:r>
              <a:rPr lang="es-MX" sz="2000" i="1" dirty="0" smtClean="0"/>
              <a:t> </a:t>
            </a:r>
            <a:r>
              <a:rPr lang="es-MX" sz="2000" i="1" dirty="0"/>
              <a:t>(</a:t>
            </a:r>
            <a:r>
              <a:rPr lang="es-MX" sz="2000" i="1" dirty="0" err="1"/>
              <a:t>Cucurbita</a:t>
            </a:r>
            <a:r>
              <a:rPr lang="es-MX" sz="2000" i="1" dirty="0"/>
              <a:t> </a:t>
            </a:r>
            <a:r>
              <a:rPr lang="es-MX" sz="2000" i="1" dirty="0" err="1"/>
              <a:t>ficifolia</a:t>
            </a:r>
            <a:r>
              <a:rPr lang="es-MX" sz="2000" i="1" dirty="0"/>
              <a:t>)</a:t>
            </a:r>
            <a:r>
              <a:rPr lang="es-MX" sz="2000" dirty="0"/>
              <a:t>, </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0803" y="305848"/>
            <a:ext cx="1927151" cy="144536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0803" y="2216885"/>
            <a:ext cx="1962105" cy="1310686"/>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0803" y="3858230"/>
            <a:ext cx="1985874" cy="1489406"/>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82080" y="5496160"/>
            <a:ext cx="2044597" cy="1357740"/>
          </a:xfrm>
          <a:prstGeom prst="rect">
            <a:avLst/>
          </a:prstGeom>
        </p:spPr>
      </p:pic>
      <p:sp>
        <p:nvSpPr>
          <p:cNvPr id="8" name="Rectángulo 7"/>
          <p:cNvSpPr/>
          <p:nvPr/>
        </p:nvSpPr>
        <p:spPr>
          <a:xfrm>
            <a:off x="10040803" y="1702363"/>
            <a:ext cx="1865195" cy="246221"/>
          </a:xfrm>
          <a:prstGeom prst="rect">
            <a:avLst/>
          </a:prstGeom>
        </p:spPr>
        <p:txBody>
          <a:bodyPr wrap="square">
            <a:spAutoFit/>
          </a:bodyPr>
          <a:lstStyle/>
          <a:p>
            <a:r>
              <a:rPr lang="es-MX" sz="1000" dirty="0"/>
              <a:t>http://</a:t>
            </a:r>
            <a:r>
              <a:rPr lang="es-MX" sz="1000" dirty="0" smtClean="0"/>
              <a:t>www.cnseed.org</a:t>
            </a:r>
            <a:endParaRPr lang="es-MX" sz="1000" dirty="0"/>
          </a:p>
        </p:txBody>
      </p:sp>
      <p:sp>
        <p:nvSpPr>
          <p:cNvPr id="9" name="Rectángulo 8"/>
          <p:cNvSpPr/>
          <p:nvPr/>
        </p:nvSpPr>
        <p:spPr>
          <a:xfrm>
            <a:off x="9982080" y="3537747"/>
            <a:ext cx="2093917" cy="246221"/>
          </a:xfrm>
          <a:prstGeom prst="rect">
            <a:avLst/>
          </a:prstGeom>
        </p:spPr>
        <p:txBody>
          <a:bodyPr wrap="square">
            <a:spAutoFit/>
          </a:bodyPr>
          <a:lstStyle/>
          <a:p>
            <a:r>
              <a:rPr lang="es-MX" sz="1000" dirty="0"/>
              <a:t>http://</a:t>
            </a:r>
            <a:r>
              <a:rPr lang="es-MX" sz="1000" dirty="0" smtClean="0"/>
              <a:t>my.chicagobotanic.org</a:t>
            </a:r>
            <a:endParaRPr lang="es-MX" dirty="0"/>
          </a:p>
        </p:txBody>
      </p:sp>
      <p:sp>
        <p:nvSpPr>
          <p:cNvPr id="10" name="Rectángulo 9"/>
          <p:cNvSpPr/>
          <p:nvPr/>
        </p:nvSpPr>
        <p:spPr>
          <a:xfrm>
            <a:off x="10076880" y="5298788"/>
            <a:ext cx="1854995" cy="246221"/>
          </a:xfrm>
          <a:prstGeom prst="rect">
            <a:avLst/>
          </a:prstGeom>
        </p:spPr>
        <p:txBody>
          <a:bodyPr wrap="none">
            <a:spAutoFit/>
          </a:bodyPr>
          <a:lstStyle/>
          <a:p>
            <a:r>
              <a:rPr lang="es-MX" sz="1000" dirty="0"/>
              <a:t>http://</a:t>
            </a:r>
            <a:r>
              <a:rPr lang="es-MX" sz="1000" dirty="0" smtClean="0"/>
              <a:t>tropical.theferns.info</a:t>
            </a:r>
            <a:endParaRPr lang="es-MX" sz="1000" dirty="0"/>
          </a:p>
        </p:txBody>
      </p:sp>
      <p:sp>
        <p:nvSpPr>
          <p:cNvPr id="11" name="Rectángulo 10"/>
          <p:cNvSpPr/>
          <p:nvPr/>
        </p:nvSpPr>
        <p:spPr>
          <a:xfrm>
            <a:off x="8047950" y="6681948"/>
            <a:ext cx="1992853" cy="246221"/>
          </a:xfrm>
          <a:prstGeom prst="rect">
            <a:avLst/>
          </a:prstGeom>
        </p:spPr>
        <p:txBody>
          <a:bodyPr wrap="none">
            <a:spAutoFit/>
          </a:bodyPr>
          <a:lstStyle/>
          <a:p>
            <a:r>
              <a:rPr lang="es-MX" sz="1000" dirty="0"/>
              <a:t>https://upload.wikimedia.org</a:t>
            </a:r>
          </a:p>
        </p:txBody>
      </p:sp>
    </p:spTree>
    <p:extLst>
      <p:ext uri="{BB962C8B-B14F-4D97-AF65-F5344CB8AC3E}">
        <p14:creationId xmlns:p14="http://schemas.microsoft.com/office/powerpoint/2010/main" val="997615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files.siembra.webnode.es/200000853-ab616ad528/calabac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099" y="3505568"/>
            <a:ext cx="4440261" cy="335243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646628" y="0"/>
            <a:ext cx="8911687" cy="1280890"/>
          </a:xfrm>
        </p:spPr>
        <p:txBody>
          <a:bodyPr>
            <a:normAutofit fontScale="90000"/>
          </a:bodyPr>
          <a:lstStyle/>
          <a:p>
            <a:pPr algn="ctr"/>
            <a:r>
              <a:rPr lang="es-MX" b="1" dirty="0"/>
              <a:t>Calabaza</a:t>
            </a:r>
            <a:br>
              <a:rPr lang="es-MX" b="1" dirty="0"/>
            </a:br>
            <a:r>
              <a:rPr lang="es-MX" b="1" i="1" dirty="0" err="1"/>
              <a:t>Ayotli</a:t>
            </a:r>
            <a:r>
              <a:rPr lang="es-MX" b="1" dirty="0"/>
              <a:t/>
            </a:r>
            <a:br>
              <a:rPr lang="es-MX" b="1" dirty="0"/>
            </a:br>
            <a:r>
              <a:rPr lang="es-MX" b="1" i="1" dirty="0" err="1"/>
              <a:t>Cucurbita</a:t>
            </a:r>
            <a:r>
              <a:rPr lang="es-MX" b="1" i="1" dirty="0"/>
              <a:t> </a:t>
            </a:r>
            <a:r>
              <a:rPr lang="es-MX" b="1" i="1" dirty="0" smtClean="0"/>
              <a:t>sp.</a:t>
            </a:r>
            <a:r>
              <a:rPr lang="es-MX" dirty="0"/>
              <a:t/>
            </a:r>
            <a:br>
              <a:rPr lang="es-MX" dirty="0"/>
            </a:br>
            <a:endParaRPr lang="es-MX" dirty="0"/>
          </a:p>
        </p:txBody>
      </p:sp>
      <p:sp>
        <p:nvSpPr>
          <p:cNvPr id="3" name="Marcador de contenido 2"/>
          <p:cNvSpPr>
            <a:spLocks noGrp="1"/>
          </p:cNvSpPr>
          <p:nvPr>
            <p:ph idx="1"/>
          </p:nvPr>
        </p:nvSpPr>
        <p:spPr>
          <a:xfrm>
            <a:off x="1217611" y="1740195"/>
            <a:ext cx="8915400" cy="3777622"/>
          </a:xfrm>
        </p:spPr>
        <p:txBody>
          <a:bodyPr>
            <a:normAutofit/>
          </a:bodyPr>
          <a:lstStyle/>
          <a:p>
            <a:r>
              <a:rPr lang="es-MX" sz="2400" dirty="0"/>
              <a:t>I</a:t>
            </a:r>
            <a:r>
              <a:rPr lang="es-MX" sz="2400" dirty="0" smtClean="0"/>
              <a:t>mpiden </a:t>
            </a:r>
            <a:r>
              <a:rPr lang="es-MX" sz="2400" dirty="0"/>
              <a:t>su </a:t>
            </a:r>
            <a:r>
              <a:rPr lang="es-MX" sz="2400" dirty="0" smtClean="0"/>
              <a:t>dispersión natural:</a:t>
            </a:r>
          </a:p>
          <a:p>
            <a:endParaRPr lang="es-MX" sz="2400" dirty="0" smtClean="0"/>
          </a:p>
          <a:p>
            <a:pPr lvl="1"/>
            <a:r>
              <a:rPr lang="es-MX" sz="2400" dirty="0" smtClean="0"/>
              <a:t>Incremento </a:t>
            </a:r>
            <a:r>
              <a:rPr lang="es-MX" sz="2400" dirty="0"/>
              <a:t>en </a:t>
            </a:r>
            <a:r>
              <a:rPr lang="es-MX" sz="2400" dirty="0" smtClean="0"/>
              <a:t>el tamaño </a:t>
            </a:r>
            <a:r>
              <a:rPr lang="es-MX" sz="2400" dirty="0"/>
              <a:t>del </a:t>
            </a:r>
            <a:r>
              <a:rPr lang="es-MX" sz="2400" dirty="0" smtClean="0"/>
              <a:t>fruto</a:t>
            </a:r>
            <a:r>
              <a:rPr lang="es-MX" sz="2400" dirty="0"/>
              <a:t>.</a:t>
            </a:r>
            <a:r>
              <a:rPr lang="es-MX" sz="2400" dirty="0" smtClean="0"/>
              <a:t> </a:t>
            </a:r>
          </a:p>
          <a:p>
            <a:pPr lvl="1"/>
            <a:r>
              <a:rPr lang="es-MX" sz="2400" dirty="0" smtClean="0"/>
              <a:t>Incremento de </a:t>
            </a:r>
            <a:r>
              <a:rPr lang="es-MX" sz="2400" dirty="0"/>
              <a:t>la </a:t>
            </a:r>
            <a:r>
              <a:rPr lang="es-MX" sz="2400" dirty="0" smtClean="0"/>
              <a:t>semilla.</a:t>
            </a:r>
            <a:endParaRPr lang="es-MX" sz="2400" dirty="0"/>
          </a:p>
          <a:p>
            <a:pPr lvl="1"/>
            <a:r>
              <a:rPr lang="es-MX" sz="2400" dirty="0" smtClean="0"/>
              <a:t>Ensanchamiento de </a:t>
            </a:r>
            <a:r>
              <a:rPr lang="es-MX" sz="2400" dirty="0"/>
              <a:t>la base del </a:t>
            </a:r>
            <a:r>
              <a:rPr lang="es-MX" sz="2400" dirty="0" smtClean="0"/>
              <a:t>pedúnculo.</a:t>
            </a:r>
          </a:p>
          <a:p>
            <a:pPr lvl="1"/>
            <a:r>
              <a:rPr lang="es-MX" sz="2400" dirty="0" smtClean="0"/>
              <a:t>Engrosamiento del pericarpio</a:t>
            </a:r>
            <a:r>
              <a:rPr lang="es-MX" sz="2400" dirty="0"/>
              <a:t>.</a:t>
            </a:r>
          </a:p>
        </p:txBody>
      </p:sp>
      <p:sp>
        <p:nvSpPr>
          <p:cNvPr id="5" name="Rectángulo 4"/>
          <p:cNvSpPr/>
          <p:nvPr/>
        </p:nvSpPr>
        <p:spPr>
          <a:xfrm>
            <a:off x="6206599" y="6500363"/>
            <a:ext cx="2153154" cy="246221"/>
          </a:xfrm>
          <a:prstGeom prst="rect">
            <a:avLst/>
          </a:prstGeom>
        </p:spPr>
        <p:txBody>
          <a:bodyPr wrap="none">
            <a:spAutoFit/>
          </a:bodyPr>
          <a:lstStyle/>
          <a:p>
            <a:r>
              <a:rPr lang="es-MX" sz="1000" dirty="0"/>
              <a:t>http://</a:t>
            </a:r>
            <a:r>
              <a:rPr lang="es-MX" sz="1000" dirty="0" smtClean="0"/>
              <a:t>files.siembra.webnode.es</a:t>
            </a:r>
            <a:endParaRPr lang="es-MX" sz="1000" dirty="0"/>
          </a:p>
        </p:txBody>
      </p:sp>
    </p:spTree>
    <p:extLst>
      <p:ext uri="{BB962C8B-B14F-4D97-AF65-F5344CB8AC3E}">
        <p14:creationId xmlns:p14="http://schemas.microsoft.com/office/powerpoint/2010/main" val="2339693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535238" y="0"/>
            <a:ext cx="7543800" cy="1143000"/>
          </a:xfrm>
        </p:spPr>
        <p:txBody>
          <a:bodyPr/>
          <a:lstStyle/>
          <a:p>
            <a:pPr algn="ctr" eaLnBrk="1" hangingPunct="1">
              <a:defRPr/>
            </a:pPr>
            <a:r>
              <a:rPr lang="es-MX" altLang="es-MX" sz="4400" dirty="0"/>
              <a:t>Presentación</a:t>
            </a:r>
            <a:endParaRPr lang="es-ES" altLang="es-MX" sz="4400" dirty="0"/>
          </a:p>
        </p:txBody>
      </p:sp>
      <p:sp>
        <p:nvSpPr>
          <p:cNvPr id="11267" name="Rectangle 3"/>
          <p:cNvSpPr>
            <a:spLocks noGrp="1" noChangeArrowheads="1"/>
          </p:cNvSpPr>
          <p:nvPr>
            <p:ph type="body" idx="1"/>
          </p:nvPr>
        </p:nvSpPr>
        <p:spPr>
          <a:xfrm>
            <a:off x="1847851" y="981076"/>
            <a:ext cx="7942263" cy="5324475"/>
          </a:xfrm>
        </p:spPr>
        <p:txBody>
          <a:bodyPr/>
          <a:lstStyle/>
          <a:p>
            <a:pPr algn="just"/>
            <a:r>
              <a:rPr lang="es-MX" altLang="es-MX" sz="2400" dirty="0"/>
              <a:t>Cada familia de plantas tiene su propia </a:t>
            </a:r>
            <a:r>
              <a:rPr lang="es-MX" altLang="es-MX" sz="2400" dirty="0" smtClean="0"/>
              <a:t>historia </a:t>
            </a:r>
            <a:r>
              <a:rPr lang="es-MX" altLang="es-MX" sz="2400" dirty="0"/>
              <a:t>cultural en cuanto se relaciona con el hombre. Gran parte de esa historia es desconocida para los botánicos, </a:t>
            </a:r>
            <a:r>
              <a:rPr lang="es-MX" altLang="es-MX" sz="2400" dirty="0" smtClean="0"/>
              <a:t>debido a que gran parte </a:t>
            </a:r>
            <a:r>
              <a:rPr lang="es-MX" altLang="es-MX" sz="2400" dirty="0"/>
              <a:t>de su desarrollo se llevó a cabo mucho antes de que éstas tuvieran su primer contacto con el hombre. Las angiospermas datan de hace más de 300 millones de años, y  la domesticación de las plantas lleva apenas unos 10 000 años, no obstante, fue después de su domesticación y subsecuente difusión mundial cuando esta familia de plantas hizo las aportaciones a la vida cultural mas importantes (Long, 2001).</a:t>
            </a:r>
          </a:p>
          <a:p>
            <a:pPr>
              <a:buFontTx/>
              <a:buNone/>
            </a:pPr>
            <a:r>
              <a:rPr lang="es-MX" altLang="es-MX" sz="2000" dirty="0"/>
              <a:t>	</a:t>
            </a:r>
          </a:p>
          <a:p>
            <a:pPr eaLnBrk="1" hangingPunct="1">
              <a:buFontTx/>
              <a:buNone/>
            </a:pPr>
            <a:endParaRPr lang="es-ES" altLang="es-MX" sz="2000" dirty="0"/>
          </a:p>
        </p:txBody>
      </p:sp>
    </p:spTree>
    <p:extLst>
      <p:ext uri="{BB962C8B-B14F-4D97-AF65-F5344CB8AC3E}">
        <p14:creationId xmlns:p14="http://schemas.microsoft.com/office/powerpoint/2010/main" val="1559450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2441" y="0"/>
            <a:ext cx="8911687" cy="1280890"/>
          </a:xfrm>
        </p:spPr>
        <p:txBody>
          <a:bodyPr>
            <a:normAutofit fontScale="90000"/>
          </a:bodyPr>
          <a:lstStyle/>
          <a:p>
            <a:pPr algn="ctr"/>
            <a:r>
              <a:rPr lang="es-MX" b="1" dirty="0"/>
              <a:t>MAIZ</a:t>
            </a:r>
            <a:br>
              <a:rPr lang="es-MX" b="1" dirty="0"/>
            </a:br>
            <a:r>
              <a:rPr lang="es-MX" b="1" i="1" dirty="0" err="1"/>
              <a:t>Centli</a:t>
            </a:r>
            <a:r>
              <a:rPr lang="es-MX" b="1" dirty="0"/>
              <a:t/>
            </a:r>
            <a:br>
              <a:rPr lang="es-MX" b="1" dirty="0"/>
            </a:br>
            <a:r>
              <a:rPr lang="es-MX" b="1" i="1" dirty="0"/>
              <a:t> </a:t>
            </a:r>
            <a:r>
              <a:rPr lang="es-MX" b="1" i="1" dirty="0" smtClean="0"/>
              <a:t>Zea </a:t>
            </a:r>
            <a:r>
              <a:rPr lang="es-MX" b="1" i="1" dirty="0" err="1" smtClean="0"/>
              <a:t>mays</a:t>
            </a:r>
            <a:r>
              <a:rPr lang="es-MX" b="1" i="1" dirty="0" smtClean="0"/>
              <a:t> L.</a:t>
            </a:r>
            <a:r>
              <a:rPr lang="es-MX" b="1" dirty="0"/>
              <a:t/>
            </a:r>
            <a:br>
              <a:rPr lang="es-MX" b="1" dirty="0"/>
            </a:br>
            <a:endParaRPr lang="es-MX" b="1" dirty="0"/>
          </a:p>
        </p:txBody>
      </p:sp>
      <p:sp>
        <p:nvSpPr>
          <p:cNvPr id="3" name="Marcador de contenido 2"/>
          <p:cNvSpPr>
            <a:spLocks noGrp="1"/>
          </p:cNvSpPr>
          <p:nvPr>
            <p:ph idx="1"/>
          </p:nvPr>
        </p:nvSpPr>
        <p:spPr>
          <a:xfrm>
            <a:off x="1696077" y="2516372"/>
            <a:ext cx="5587225" cy="3777622"/>
          </a:xfrm>
        </p:spPr>
        <p:txBody>
          <a:bodyPr>
            <a:normAutofit lnSpcReduction="10000"/>
          </a:bodyPr>
          <a:lstStyle/>
          <a:p>
            <a:pPr algn="just"/>
            <a:r>
              <a:rPr lang="es-MX" sz="2400" dirty="0" smtClean="0">
                <a:solidFill>
                  <a:schemeClr val="tx1"/>
                </a:solidFill>
              </a:rPr>
              <a:t>El consenso más ampliamente aceptado en la comunidad científica es que el ancestro del maíz actual, es el </a:t>
            </a:r>
            <a:r>
              <a:rPr lang="es-MX" sz="2400" i="1" dirty="0" err="1" smtClean="0">
                <a:solidFill>
                  <a:schemeClr val="tx1"/>
                </a:solidFill>
              </a:rPr>
              <a:t>teocintle</a:t>
            </a:r>
            <a:r>
              <a:rPr lang="es-MX" sz="2400" dirty="0" smtClean="0">
                <a:solidFill>
                  <a:schemeClr val="tx1"/>
                </a:solidFill>
              </a:rPr>
              <a:t>, llamado también pezuña de burro, pata o dientes de burro o </a:t>
            </a:r>
            <a:r>
              <a:rPr lang="es-MX" sz="2400" dirty="0">
                <a:solidFill>
                  <a:schemeClr val="tx1"/>
                </a:solidFill>
              </a:rPr>
              <a:t>caballo </a:t>
            </a:r>
            <a:r>
              <a:rPr lang="es-MX" sz="2400" dirty="0" smtClean="0">
                <a:solidFill>
                  <a:schemeClr val="tx1"/>
                </a:solidFill>
              </a:rPr>
              <a:t>(</a:t>
            </a:r>
            <a:r>
              <a:rPr lang="es-MX" sz="2400" i="1" dirty="0" smtClean="0">
                <a:solidFill>
                  <a:schemeClr val="tx1"/>
                </a:solidFill>
              </a:rPr>
              <a:t>Z</a:t>
            </a:r>
            <a:r>
              <a:rPr lang="es-MX" sz="2400" i="1" dirty="0">
                <a:solidFill>
                  <a:schemeClr val="tx1"/>
                </a:solidFill>
              </a:rPr>
              <a:t>. </a:t>
            </a:r>
            <a:r>
              <a:rPr lang="es-MX" sz="2400" i="1" dirty="0" err="1">
                <a:solidFill>
                  <a:schemeClr val="tx1"/>
                </a:solidFill>
              </a:rPr>
              <a:t>mays</a:t>
            </a:r>
            <a:r>
              <a:rPr lang="es-MX" sz="2400" i="1" dirty="0">
                <a:solidFill>
                  <a:schemeClr val="tx1"/>
                </a:solidFill>
              </a:rPr>
              <a:t> </a:t>
            </a:r>
            <a:r>
              <a:rPr lang="es-MX" sz="2400" i="1" dirty="0" err="1" smtClean="0">
                <a:solidFill>
                  <a:schemeClr val="tx1"/>
                </a:solidFill>
              </a:rPr>
              <a:t>parviglumis</a:t>
            </a:r>
            <a:r>
              <a:rPr lang="es-MX" sz="2400" i="1" dirty="0" smtClean="0">
                <a:solidFill>
                  <a:schemeClr val="tx1"/>
                </a:solidFill>
              </a:rPr>
              <a:t>).</a:t>
            </a:r>
          </a:p>
          <a:p>
            <a:pPr algn="just"/>
            <a:endParaRPr lang="es-MX" sz="2400" i="1" dirty="0" smtClean="0">
              <a:solidFill>
                <a:schemeClr val="tx1"/>
              </a:solidFill>
            </a:endParaRPr>
          </a:p>
          <a:p>
            <a:pPr algn="just"/>
            <a:r>
              <a:rPr lang="es-MX" sz="2400" i="1" dirty="0" smtClean="0">
                <a:solidFill>
                  <a:schemeClr val="tx1"/>
                </a:solidFill>
              </a:rPr>
              <a:t>6500 Cuenca del balsas</a:t>
            </a:r>
          </a:p>
          <a:p>
            <a:pPr algn="just"/>
            <a:r>
              <a:rPr lang="es-MX" sz="2400" i="1" dirty="0" smtClean="0">
                <a:solidFill>
                  <a:schemeClr val="tx1"/>
                </a:solidFill>
              </a:rPr>
              <a:t>2000elaboración de tortillas </a:t>
            </a:r>
          </a:p>
          <a:p>
            <a:endParaRPr lang="es-MX" i="1" dirty="0"/>
          </a:p>
          <a:p>
            <a:endParaRPr lang="es-MX" dirty="0" smtClean="0"/>
          </a:p>
          <a:p>
            <a:endParaRPr lang="es-MX" dirty="0" smtClean="0"/>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611" y="1180124"/>
            <a:ext cx="3440389" cy="5344332"/>
          </a:xfrm>
          <a:prstGeom prst="rect">
            <a:avLst/>
          </a:prstGeom>
        </p:spPr>
      </p:pic>
      <p:sp>
        <p:nvSpPr>
          <p:cNvPr id="5" name="Rectángulo 4"/>
          <p:cNvSpPr/>
          <p:nvPr/>
        </p:nvSpPr>
        <p:spPr>
          <a:xfrm>
            <a:off x="9050886" y="6611779"/>
            <a:ext cx="1773242" cy="246221"/>
          </a:xfrm>
          <a:prstGeom prst="rect">
            <a:avLst/>
          </a:prstGeom>
        </p:spPr>
        <p:txBody>
          <a:bodyPr wrap="none">
            <a:spAutoFit/>
          </a:bodyPr>
          <a:lstStyle/>
          <a:p>
            <a:r>
              <a:rPr lang="es-MX" sz="1000" dirty="0"/>
              <a:t>http://</a:t>
            </a:r>
            <a:r>
              <a:rPr lang="es-MX" sz="1000" dirty="0" smtClean="0"/>
              <a:t>4.bp.blogspot.com</a:t>
            </a:r>
            <a:endParaRPr lang="es-MX" sz="1000" dirty="0"/>
          </a:p>
        </p:txBody>
      </p:sp>
    </p:spTree>
    <p:extLst>
      <p:ext uri="{BB962C8B-B14F-4D97-AF65-F5344CB8AC3E}">
        <p14:creationId xmlns:p14="http://schemas.microsoft.com/office/powerpoint/2010/main" val="1656979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43470" y="0"/>
            <a:ext cx="8580658" cy="956930"/>
          </a:xfrm>
        </p:spPr>
        <p:txBody>
          <a:bodyPr>
            <a:normAutofit fontScale="90000"/>
          </a:bodyPr>
          <a:lstStyle/>
          <a:p>
            <a:pPr algn="ctr"/>
            <a:r>
              <a:rPr lang="es-MX" b="1" dirty="0"/>
              <a:t>MAIZ</a:t>
            </a:r>
            <a:br>
              <a:rPr lang="es-MX" b="1" dirty="0"/>
            </a:br>
            <a:r>
              <a:rPr lang="es-MX" b="1" i="1" dirty="0" err="1"/>
              <a:t>Centli</a:t>
            </a:r>
            <a:r>
              <a:rPr lang="es-MX" b="1" dirty="0"/>
              <a:t/>
            </a:r>
            <a:br>
              <a:rPr lang="es-MX" b="1" dirty="0"/>
            </a:br>
            <a:r>
              <a:rPr lang="es-MX" b="1" i="1" dirty="0"/>
              <a:t> </a:t>
            </a:r>
            <a:r>
              <a:rPr lang="es-MX" b="1" i="1" dirty="0" smtClean="0"/>
              <a:t>Zea </a:t>
            </a:r>
            <a:r>
              <a:rPr lang="es-MX" b="1" i="1" dirty="0" err="1" smtClean="0"/>
              <a:t>mays</a:t>
            </a:r>
            <a:r>
              <a:rPr lang="es-MX" b="1" i="1" dirty="0" smtClean="0"/>
              <a:t> L.</a:t>
            </a:r>
            <a:r>
              <a:rPr lang="es-MX" b="1" dirty="0"/>
              <a:t/>
            </a:r>
            <a:br>
              <a:rPr lang="es-MX" b="1" dirty="0"/>
            </a:br>
            <a:endParaRPr lang="es-MX" b="1" dirty="0"/>
          </a:p>
        </p:txBody>
      </p:sp>
      <p:sp>
        <p:nvSpPr>
          <p:cNvPr id="3" name="Marcador de contenido 2"/>
          <p:cNvSpPr>
            <a:spLocks noGrp="1"/>
          </p:cNvSpPr>
          <p:nvPr>
            <p:ph idx="1"/>
          </p:nvPr>
        </p:nvSpPr>
        <p:spPr>
          <a:xfrm>
            <a:off x="1781137" y="1580706"/>
            <a:ext cx="8915400" cy="3777622"/>
          </a:xfrm>
        </p:spPr>
        <p:txBody>
          <a:bodyPr>
            <a:normAutofit/>
          </a:bodyPr>
          <a:lstStyle/>
          <a:p>
            <a:pPr algn="just"/>
            <a:r>
              <a:rPr lang="es-MX" sz="2000" dirty="0" smtClean="0"/>
              <a:t>Se </a:t>
            </a:r>
            <a:r>
              <a:rPr lang="es-MX" sz="2000" dirty="0"/>
              <a:t>estima que en México existen en promedio 64 razas de maíz diferentes, </a:t>
            </a:r>
            <a:r>
              <a:rPr lang="es-MX" sz="2000" dirty="0" smtClean="0"/>
              <a:t>y </a:t>
            </a:r>
            <a:r>
              <a:rPr lang="es-MX" sz="2000" b="1" i="1" dirty="0"/>
              <a:t>México es el Centro de origen y Diversidad del maíz. </a:t>
            </a:r>
            <a:endParaRPr lang="es-MX" sz="2000" dirty="0"/>
          </a:p>
          <a:p>
            <a:endParaRPr lang="es-MX" dirty="0" smtClean="0"/>
          </a:p>
          <a:p>
            <a:endParaRPr lang="es-MX" dirty="0"/>
          </a:p>
        </p:txBody>
      </p:sp>
      <p:pic>
        <p:nvPicPr>
          <p:cNvPr id="4" name="Imagen 3"/>
          <p:cNvPicPr>
            <a:picLocks noChangeAspect="1"/>
          </p:cNvPicPr>
          <p:nvPr/>
        </p:nvPicPr>
        <p:blipFill>
          <a:blip r:embed="rId2"/>
          <a:stretch>
            <a:fillRect/>
          </a:stretch>
        </p:blipFill>
        <p:spPr>
          <a:xfrm>
            <a:off x="1781137" y="2199402"/>
            <a:ext cx="7407384" cy="4520374"/>
          </a:xfrm>
          <a:prstGeom prst="rect">
            <a:avLst/>
          </a:prstGeom>
        </p:spPr>
      </p:pic>
      <p:sp>
        <p:nvSpPr>
          <p:cNvPr id="5" name="Elipse 4"/>
          <p:cNvSpPr/>
          <p:nvPr/>
        </p:nvSpPr>
        <p:spPr>
          <a:xfrm>
            <a:off x="2796363" y="4210494"/>
            <a:ext cx="1722474" cy="7549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216881" y="6465860"/>
            <a:ext cx="2572762" cy="253916"/>
          </a:xfrm>
          <a:prstGeom prst="rect">
            <a:avLst/>
          </a:prstGeom>
          <a:noFill/>
        </p:spPr>
        <p:txBody>
          <a:bodyPr wrap="square" rtlCol="0">
            <a:spAutoFit/>
          </a:bodyPr>
          <a:lstStyle/>
          <a:p>
            <a:r>
              <a:rPr lang="es-MX" sz="1050" dirty="0" err="1" smtClean="0"/>
              <a:t>Zizumbo</a:t>
            </a:r>
            <a:r>
              <a:rPr lang="es-MX" sz="1050" dirty="0" smtClean="0"/>
              <a:t> </a:t>
            </a:r>
            <a:r>
              <a:rPr lang="es-MX" sz="1050" i="1" dirty="0" smtClean="0"/>
              <a:t>et al</a:t>
            </a:r>
            <a:r>
              <a:rPr lang="es-MX" sz="1050" dirty="0" smtClean="0"/>
              <a:t>., 2008</a:t>
            </a:r>
            <a:endParaRPr lang="es-MX" sz="1050" dirty="0"/>
          </a:p>
        </p:txBody>
      </p:sp>
    </p:spTree>
    <p:extLst>
      <p:ext uri="{BB962C8B-B14F-4D97-AF65-F5344CB8AC3E}">
        <p14:creationId xmlns:p14="http://schemas.microsoft.com/office/powerpoint/2010/main" val="1059721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54702" y="0"/>
            <a:ext cx="8911687" cy="1280890"/>
          </a:xfrm>
        </p:spPr>
        <p:txBody>
          <a:bodyPr>
            <a:normAutofit fontScale="90000"/>
          </a:bodyPr>
          <a:lstStyle/>
          <a:p>
            <a:pPr algn="ctr"/>
            <a:r>
              <a:rPr lang="es-MX" b="1" dirty="0" smtClean="0"/>
              <a:t>Frijol</a:t>
            </a:r>
            <a:br>
              <a:rPr lang="es-MX" b="1" dirty="0" smtClean="0"/>
            </a:br>
            <a:r>
              <a:rPr lang="es-MX" b="1" i="1" dirty="0" err="1" smtClean="0"/>
              <a:t>etl</a:t>
            </a:r>
            <a:r>
              <a:rPr lang="es-MX" b="1" i="1" dirty="0" smtClean="0"/>
              <a:t/>
            </a:r>
            <a:br>
              <a:rPr lang="es-MX" b="1" i="1" dirty="0" smtClean="0"/>
            </a:br>
            <a:r>
              <a:rPr lang="es-MX" b="1" i="1" dirty="0" err="1" smtClean="0"/>
              <a:t>Phaseolus</a:t>
            </a:r>
            <a:r>
              <a:rPr lang="es-MX" b="1" i="1" dirty="0" smtClean="0"/>
              <a:t> </a:t>
            </a:r>
            <a:r>
              <a:rPr lang="es-MX" b="1" i="1" dirty="0" err="1" smtClean="0"/>
              <a:t>vulgaris</a:t>
            </a:r>
            <a:r>
              <a:rPr lang="es-MX" b="1" i="1" dirty="0" smtClean="0"/>
              <a:t> </a:t>
            </a:r>
            <a:r>
              <a:rPr lang="es-MX" b="1" dirty="0" smtClean="0"/>
              <a:t>L.</a:t>
            </a:r>
            <a:endParaRPr lang="es-MX" b="1" dirty="0"/>
          </a:p>
        </p:txBody>
      </p:sp>
      <p:sp>
        <p:nvSpPr>
          <p:cNvPr id="3" name="Marcador de contenido 2"/>
          <p:cNvSpPr>
            <a:spLocks noGrp="1"/>
          </p:cNvSpPr>
          <p:nvPr>
            <p:ph idx="1"/>
          </p:nvPr>
        </p:nvSpPr>
        <p:spPr>
          <a:xfrm>
            <a:off x="1196347" y="1570074"/>
            <a:ext cx="5523430" cy="5202866"/>
          </a:xfrm>
        </p:spPr>
        <p:txBody>
          <a:bodyPr>
            <a:noAutofit/>
          </a:bodyPr>
          <a:lstStyle/>
          <a:p>
            <a:r>
              <a:rPr lang="es-MX" sz="2000" dirty="0" err="1" smtClean="0"/>
              <a:t>Indehiscencia</a:t>
            </a:r>
            <a:r>
              <a:rPr lang="es-MX" sz="2000" dirty="0" smtClean="0"/>
              <a:t> </a:t>
            </a:r>
            <a:r>
              <a:rPr lang="es-MX" sz="2000" dirty="0"/>
              <a:t>en la </a:t>
            </a:r>
            <a:r>
              <a:rPr lang="es-MX" sz="2000" dirty="0" smtClean="0"/>
              <a:t>vaina</a:t>
            </a:r>
            <a:r>
              <a:rPr lang="es-MX" sz="2000" dirty="0"/>
              <a:t>,</a:t>
            </a:r>
          </a:p>
          <a:p>
            <a:r>
              <a:rPr lang="es-MX" sz="2000" dirty="0" smtClean="0"/>
              <a:t>Perdida de la capacidad </a:t>
            </a:r>
            <a:r>
              <a:rPr lang="es-MX" sz="2000" dirty="0"/>
              <a:t>de </a:t>
            </a:r>
            <a:r>
              <a:rPr lang="es-MX" sz="2000" dirty="0" smtClean="0"/>
              <a:t>dispersión.</a:t>
            </a:r>
          </a:p>
          <a:p>
            <a:r>
              <a:rPr lang="es-MX" sz="2000" dirty="0" smtClean="0"/>
              <a:t>Pérdida </a:t>
            </a:r>
            <a:r>
              <a:rPr lang="es-MX" sz="2000" dirty="0"/>
              <a:t>de </a:t>
            </a:r>
            <a:r>
              <a:rPr lang="es-MX" sz="2000" dirty="0" err="1" smtClean="0"/>
              <a:t>dormancia</a:t>
            </a:r>
            <a:r>
              <a:rPr lang="es-MX" sz="2000" dirty="0" smtClean="0"/>
              <a:t>.</a:t>
            </a:r>
          </a:p>
          <a:p>
            <a:r>
              <a:rPr lang="es-MX" sz="2000" dirty="0" smtClean="0"/>
              <a:t>Gigantismo </a:t>
            </a:r>
            <a:r>
              <a:rPr lang="es-MX" sz="2000" dirty="0"/>
              <a:t>en </a:t>
            </a:r>
            <a:r>
              <a:rPr lang="es-MX" sz="2000" dirty="0" smtClean="0"/>
              <a:t>vaina </a:t>
            </a:r>
            <a:r>
              <a:rPr lang="es-MX" sz="2000" dirty="0"/>
              <a:t>y </a:t>
            </a:r>
            <a:r>
              <a:rPr lang="es-MX" sz="2000" dirty="0" smtClean="0"/>
              <a:t>semilla.</a:t>
            </a:r>
          </a:p>
          <a:p>
            <a:r>
              <a:rPr lang="es-MX" sz="2000" dirty="0" smtClean="0"/>
              <a:t>Pérdida de </a:t>
            </a:r>
            <a:r>
              <a:rPr lang="it-IT" sz="2000" dirty="0" smtClean="0"/>
              <a:t>sensibilidad </a:t>
            </a:r>
            <a:r>
              <a:rPr lang="it-IT" sz="2000" dirty="0"/>
              <a:t>al </a:t>
            </a:r>
            <a:r>
              <a:rPr lang="it-IT" sz="2000" dirty="0" smtClean="0"/>
              <a:t>fotoperíodo</a:t>
            </a:r>
          </a:p>
          <a:p>
            <a:endParaRPr lang="it-IT" sz="2000" dirty="0"/>
          </a:p>
          <a:p>
            <a:r>
              <a:rPr lang="es-MX" sz="2000" dirty="0" smtClean="0"/>
              <a:t>Cuenca </a:t>
            </a:r>
            <a:r>
              <a:rPr lang="es-MX" sz="2000" dirty="0"/>
              <a:t>baja del río </a:t>
            </a:r>
            <a:r>
              <a:rPr lang="es-MX" sz="2000" dirty="0" smtClean="0"/>
              <a:t>Lerma</a:t>
            </a:r>
            <a:r>
              <a:rPr lang="es-MX" sz="2000" dirty="0"/>
              <a:t>, el rio Gran de </a:t>
            </a:r>
            <a:r>
              <a:rPr lang="es-MX" sz="2000" dirty="0" smtClean="0"/>
              <a:t>Santiago</a:t>
            </a:r>
            <a:r>
              <a:rPr lang="es-MX" sz="2000" dirty="0"/>
              <a:t>, el río </a:t>
            </a:r>
            <a:r>
              <a:rPr lang="es-MX" sz="2000" dirty="0" smtClean="0"/>
              <a:t>Verde </a:t>
            </a:r>
            <a:r>
              <a:rPr lang="es-MX" sz="2000" dirty="0"/>
              <a:t>y el río </a:t>
            </a:r>
            <a:r>
              <a:rPr lang="es-MX" sz="2000" dirty="0" smtClean="0"/>
              <a:t>Mascota-Ameca</a:t>
            </a:r>
            <a:r>
              <a:rPr lang="es-MX" sz="2000" dirty="0"/>
              <a:t>, en las </a:t>
            </a:r>
            <a:r>
              <a:rPr lang="es-MX" sz="2000" dirty="0" smtClean="0"/>
              <a:t>cercanías </a:t>
            </a:r>
            <a:r>
              <a:rPr lang="es-MX" sz="2000" dirty="0"/>
              <a:t>del </a:t>
            </a:r>
            <a:r>
              <a:rPr lang="es-MX" sz="2000" dirty="0" smtClean="0"/>
              <a:t>sistema Chapala-</a:t>
            </a:r>
            <a:r>
              <a:rPr lang="es-MX" sz="2000" dirty="0" err="1" smtClean="0"/>
              <a:t>Zacualco</a:t>
            </a:r>
            <a:r>
              <a:rPr lang="es-MX" sz="2000" dirty="0" smtClean="0"/>
              <a:t>-Sayula</a:t>
            </a:r>
            <a:r>
              <a:rPr lang="it-IT" sz="2000" dirty="0" smtClean="0"/>
              <a:t>.</a:t>
            </a:r>
          </a:p>
          <a:p>
            <a:r>
              <a:rPr lang="it-IT" sz="2000" dirty="0" smtClean="0"/>
              <a:t>8000-6000</a:t>
            </a:r>
            <a:endParaRPr lang="es-MX" sz="2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6552" y="1994811"/>
            <a:ext cx="5631712" cy="3728809"/>
          </a:xfrm>
          <a:prstGeom prst="rect">
            <a:avLst/>
          </a:prstGeom>
        </p:spPr>
      </p:pic>
      <p:sp>
        <p:nvSpPr>
          <p:cNvPr id="5" name="Rectángulo 4"/>
          <p:cNvSpPr/>
          <p:nvPr/>
        </p:nvSpPr>
        <p:spPr>
          <a:xfrm>
            <a:off x="6466552" y="5723620"/>
            <a:ext cx="1539204" cy="246221"/>
          </a:xfrm>
          <a:prstGeom prst="rect">
            <a:avLst/>
          </a:prstGeom>
        </p:spPr>
        <p:txBody>
          <a:bodyPr wrap="none">
            <a:spAutoFit/>
          </a:bodyPr>
          <a:lstStyle/>
          <a:p>
            <a:r>
              <a:rPr lang="es-MX" sz="1000" dirty="0" smtClean="0"/>
              <a:t>www.negocios360.mx</a:t>
            </a:r>
            <a:endParaRPr lang="es-MX" sz="1000" dirty="0"/>
          </a:p>
        </p:txBody>
      </p:sp>
    </p:spTree>
    <p:extLst>
      <p:ext uri="{BB962C8B-B14F-4D97-AF65-F5344CB8AC3E}">
        <p14:creationId xmlns:p14="http://schemas.microsoft.com/office/powerpoint/2010/main" val="32553132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720253" y="467591"/>
            <a:ext cx="10471747" cy="6390409"/>
          </a:xfrm>
          <a:prstGeom prst="rect">
            <a:avLst/>
          </a:prstGeom>
        </p:spPr>
      </p:pic>
      <p:sp>
        <p:nvSpPr>
          <p:cNvPr id="5" name="Elipse 4"/>
          <p:cNvSpPr/>
          <p:nvPr/>
        </p:nvSpPr>
        <p:spPr>
          <a:xfrm>
            <a:off x="2286000" y="2660073"/>
            <a:ext cx="1246909" cy="602672"/>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216881" y="6465860"/>
            <a:ext cx="2572762" cy="253916"/>
          </a:xfrm>
          <a:prstGeom prst="rect">
            <a:avLst/>
          </a:prstGeom>
          <a:noFill/>
        </p:spPr>
        <p:txBody>
          <a:bodyPr wrap="square" rtlCol="0">
            <a:spAutoFit/>
          </a:bodyPr>
          <a:lstStyle/>
          <a:p>
            <a:r>
              <a:rPr lang="es-MX" sz="1050" dirty="0" err="1" smtClean="0"/>
              <a:t>Zizumbo</a:t>
            </a:r>
            <a:r>
              <a:rPr lang="es-MX" sz="1050" dirty="0" smtClean="0"/>
              <a:t> </a:t>
            </a:r>
            <a:r>
              <a:rPr lang="es-MX" sz="1050" i="1" dirty="0" smtClean="0"/>
              <a:t>et al</a:t>
            </a:r>
            <a:r>
              <a:rPr lang="es-MX" sz="1050" dirty="0" smtClean="0"/>
              <a:t>., 2008</a:t>
            </a:r>
            <a:endParaRPr lang="es-MX" sz="1050" dirty="0"/>
          </a:p>
        </p:txBody>
      </p:sp>
      <p:sp>
        <p:nvSpPr>
          <p:cNvPr id="8" name="Título 1"/>
          <p:cNvSpPr txBox="1">
            <a:spLocks/>
          </p:cNvSpPr>
          <p:nvPr/>
        </p:nvSpPr>
        <p:spPr>
          <a:xfrm>
            <a:off x="3826689" y="6241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dirty="0" smtClean="0"/>
              <a:t>Centro de origen </a:t>
            </a:r>
            <a:endParaRPr lang="es-MX" b="1" dirty="0"/>
          </a:p>
        </p:txBody>
      </p:sp>
    </p:spTree>
    <p:extLst>
      <p:ext uri="{BB962C8B-B14F-4D97-AF65-F5344CB8AC3E}">
        <p14:creationId xmlns:p14="http://schemas.microsoft.com/office/powerpoint/2010/main" val="4048413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2" y="103115"/>
            <a:ext cx="8911687" cy="1280890"/>
          </a:xfrm>
        </p:spPr>
        <p:txBody>
          <a:bodyPr>
            <a:normAutofit fontScale="90000"/>
          </a:bodyPr>
          <a:lstStyle/>
          <a:p>
            <a:pPr algn="ctr"/>
            <a:r>
              <a:rPr lang="es-MX" b="1" dirty="0"/>
              <a:t>Chile</a:t>
            </a:r>
            <a:br>
              <a:rPr lang="es-MX" b="1" dirty="0"/>
            </a:br>
            <a:r>
              <a:rPr lang="es-MX" b="1" i="1" dirty="0" err="1"/>
              <a:t>Chilli</a:t>
            </a:r>
            <a:r>
              <a:rPr lang="es-MX" b="1" dirty="0"/>
              <a:t/>
            </a:r>
            <a:br>
              <a:rPr lang="es-MX" b="1" dirty="0"/>
            </a:br>
            <a:r>
              <a:rPr lang="es-MX" b="1" i="1" dirty="0" err="1"/>
              <a:t>Capsicum</a:t>
            </a:r>
            <a:r>
              <a:rPr lang="es-MX" b="1" i="1" dirty="0"/>
              <a:t> </a:t>
            </a:r>
            <a:r>
              <a:rPr lang="es-MX" b="1" i="1" dirty="0" err="1"/>
              <a:t>annuum</a:t>
            </a:r>
            <a:r>
              <a:rPr lang="es-MX" b="1" i="1" dirty="0"/>
              <a:t> L</a:t>
            </a:r>
            <a:r>
              <a:rPr lang="es-MX" i="1" dirty="0"/>
              <a:t>.</a:t>
            </a:r>
            <a:r>
              <a:rPr lang="es-MX" dirty="0"/>
              <a:t/>
            </a:r>
            <a:br>
              <a:rPr lang="es-MX" dirty="0"/>
            </a:br>
            <a:endParaRPr lang="es-MX" dirty="0"/>
          </a:p>
        </p:txBody>
      </p:sp>
      <p:sp>
        <p:nvSpPr>
          <p:cNvPr id="3" name="Marcador de contenido 2"/>
          <p:cNvSpPr>
            <a:spLocks noGrp="1"/>
          </p:cNvSpPr>
          <p:nvPr>
            <p:ph idx="1"/>
          </p:nvPr>
        </p:nvSpPr>
        <p:spPr>
          <a:xfrm>
            <a:off x="2443739" y="1873827"/>
            <a:ext cx="8915400" cy="3777622"/>
          </a:xfrm>
        </p:spPr>
        <p:txBody>
          <a:bodyPr>
            <a:normAutofit/>
          </a:bodyPr>
          <a:lstStyle/>
          <a:p>
            <a:r>
              <a:rPr lang="es-MX" sz="2000" dirty="0" smtClean="0"/>
              <a:t>Los restos muestran gigantismo en el fruto. </a:t>
            </a:r>
          </a:p>
          <a:p>
            <a:r>
              <a:rPr lang="es-MX" sz="2000" dirty="0" smtClean="0"/>
              <a:t>Fruto péndulo en lugar de erecto.</a:t>
            </a:r>
          </a:p>
          <a:p>
            <a:r>
              <a:rPr lang="es-MX" sz="2000" dirty="0" smtClean="0"/>
              <a:t>6 </a:t>
            </a:r>
            <a:r>
              <a:rPr lang="es-MX" sz="2000" dirty="0"/>
              <a:t>000 </a:t>
            </a:r>
            <a:r>
              <a:rPr lang="es-MX" sz="2000" dirty="0" smtClean="0"/>
              <a:t>.</a:t>
            </a:r>
          </a:p>
          <a:p>
            <a:r>
              <a:rPr lang="es-MX" sz="2000" dirty="0" smtClean="0"/>
              <a:t>Nor</a:t>
            </a:r>
            <a:r>
              <a:rPr lang="es-MX" sz="2000" dirty="0"/>
              <a:t>e</a:t>
            </a:r>
            <a:r>
              <a:rPr lang="es-MX" sz="2000" dirty="0" smtClean="0"/>
              <a:t>ste </a:t>
            </a:r>
            <a:r>
              <a:rPr lang="es-MX" sz="2000" dirty="0"/>
              <a:t>de </a:t>
            </a:r>
            <a:r>
              <a:rPr lang="es-MX" sz="2000" dirty="0" smtClean="0"/>
              <a:t>Tamaulipas-Veracruz </a:t>
            </a:r>
            <a:r>
              <a:rPr lang="es-MX" sz="2000" dirty="0"/>
              <a:t>como el </a:t>
            </a:r>
            <a:r>
              <a:rPr lang="es-MX" sz="2000" dirty="0" smtClean="0"/>
              <a:t>área de domesticación</a:t>
            </a:r>
            <a:r>
              <a:rPr lang="es-MX" dirty="0" smtClean="0"/>
              <a:t>.</a:t>
            </a:r>
            <a:endParaRPr lang="es-MX" dirty="0"/>
          </a:p>
        </p:txBody>
      </p:sp>
      <p:pic>
        <p:nvPicPr>
          <p:cNvPr id="5122" name="Picture 2" descr="http://ornamentalis.com/wp-content/uploads/2015/01/Capsicum-annuu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3056" y="3756044"/>
            <a:ext cx="3815449" cy="285573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99268" y="6611779"/>
            <a:ext cx="1710725" cy="246221"/>
          </a:xfrm>
          <a:prstGeom prst="rect">
            <a:avLst/>
          </a:prstGeom>
        </p:spPr>
        <p:txBody>
          <a:bodyPr wrap="none">
            <a:spAutoFit/>
          </a:bodyPr>
          <a:lstStyle/>
          <a:p>
            <a:r>
              <a:rPr lang="es-MX" sz="1000" smtClean="0"/>
              <a:t>http://ornamentalis.com</a:t>
            </a:r>
            <a:endParaRPr lang="es-MX" sz="1000" dirty="0"/>
          </a:p>
        </p:txBody>
      </p:sp>
    </p:spTree>
    <p:extLst>
      <p:ext uri="{BB962C8B-B14F-4D97-AF65-F5344CB8AC3E}">
        <p14:creationId xmlns:p14="http://schemas.microsoft.com/office/powerpoint/2010/main" val="2987919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459019" y="493560"/>
            <a:ext cx="10324190" cy="6300362"/>
          </a:xfrm>
          <a:prstGeom prst="rect">
            <a:avLst/>
          </a:prstGeom>
        </p:spPr>
      </p:pic>
      <p:sp>
        <p:nvSpPr>
          <p:cNvPr id="5" name="Elipse 4"/>
          <p:cNvSpPr/>
          <p:nvPr/>
        </p:nvSpPr>
        <p:spPr>
          <a:xfrm>
            <a:off x="1881169" y="1691986"/>
            <a:ext cx="1007918" cy="88322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Elipse 6"/>
          <p:cNvSpPr/>
          <p:nvPr/>
        </p:nvSpPr>
        <p:spPr>
          <a:xfrm>
            <a:off x="4828309" y="1471179"/>
            <a:ext cx="1007918" cy="88322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216881" y="6465860"/>
            <a:ext cx="2572762" cy="253916"/>
          </a:xfrm>
          <a:prstGeom prst="rect">
            <a:avLst/>
          </a:prstGeom>
          <a:noFill/>
        </p:spPr>
        <p:txBody>
          <a:bodyPr wrap="square" rtlCol="0">
            <a:spAutoFit/>
          </a:bodyPr>
          <a:lstStyle/>
          <a:p>
            <a:r>
              <a:rPr lang="es-MX" sz="1050" dirty="0" err="1" smtClean="0"/>
              <a:t>Zizumbo</a:t>
            </a:r>
            <a:r>
              <a:rPr lang="es-MX" sz="1050" dirty="0" smtClean="0"/>
              <a:t> </a:t>
            </a:r>
            <a:r>
              <a:rPr lang="es-MX" sz="1050" i="1" dirty="0" smtClean="0"/>
              <a:t>et al</a:t>
            </a:r>
            <a:r>
              <a:rPr lang="es-MX" sz="1050" dirty="0" smtClean="0"/>
              <a:t>., 2008</a:t>
            </a:r>
            <a:endParaRPr lang="es-MX" sz="1050" dirty="0"/>
          </a:p>
        </p:txBody>
      </p:sp>
      <p:sp>
        <p:nvSpPr>
          <p:cNvPr id="9" name="Título 1"/>
          <p:cNvSpPr txBox="1">
            <a:spLocks/>
          </p:cNvSpPr>
          <p:nvPr/>
        </p:nvSpPr>
        <p:spPr>
          <a:xfrm>
            <a:off x="3826689" y="6241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dirty="0" smtClean="0"/>
              <a:t>Centro de origen </a:t>
            </a:r>
            <a:endParaRPr lang="es-MX" b="1" dirty="0"/>
          </a:p>
        </p:txBody>
      </p:sp>
    </p:spTree>
    <p:extLst>
      <p:ext uri="{BB962C8B-B14F-4D97-AF65-F5344CB8AC3E}">
        <p14:creationId xmlns:p14="http://schemas.microsoft.com/office/powerpoint/2010/main" val="20249544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9243" y="146128"/>
            <a:ext cx="8911687" cy="1280890"/>
          </a:xfrm>
        </p:spPr>
        <p:txBody>
          <a:bodyPr/>
          <a:lstStyle/>
          <a:p>
            <a:pPr algn="ctr"/>
            <a:r>
              <a:rPr lang="es-MX" b="1" dirty="0" smtClean="0"/>
              <a:t>Agave </a:t>
            </a:r>
            <a:r>
              <a:rPr lang="es-MX" b="1" i="1" dirty="0" smtClean="0"/>
              <a:t/>
            </a:r>
            <a:br>
              <a:rPr lang="es-MX" b="1" i="1" dirty="0" smtClean="0"/>
            </a:br>
            <a:r>
              <a:rPr lang="es-MX" b="1" i="1" dirty="0" err="1" smtClean="0"/>
              <a:t>Agave</a:t>
            </a:r>
            <a:r>
              <a:rPr lang="es-MX" b="1" i="1" dirty="0" smtClean="0"/>
              <a:t> angustifolia</a:t>
            </a:r>
            <a:endParaRPr lang="es-MX" b="1" dirty="0"/>
          </a:p>
        </p:txBody>
      </p:sp>
      <p:sp>
        <p:nvSpPr>
          <p:cNvPr id="3" name="Marcador de contenido 2"/>
          <p:cNvSpPr>
            <a:spLocks noGrp="1"/>
          </p:cNvSpPr>
          <p:nvPr>
            <p:ph idx="1"/>
          </p:nvPr>
        </p:nvSpPr>
        <p:spPr>
          <a:xfrm>
            <a:off x="2229243" y="1427018"/>
            <a:ext cx="4161166" cy="5430982"/>
          </a:xfrm>
        </p:spPr>
        <p:txBody>
          <a:bodyPr>
            <a:normAutofit lnSpcReduction="10000"/>
          </a:bodyPr>
          <a:lstStyle/>
          <a:p>
            <a:r>
              <a:rPr lang="es-MX" sz="2000" dirty="0" smtClean="0"/>
              <a:t>Propagación vegetativa rec</a:t>
            </a:r>
            <a:r>
              <a:rPr lang="es-MX" sz="2000" dirty="0"/>
              <a:t>u</a:t>
            </a:r>
            <a:r>
              <a:rPr lang="es-MX" sz="2000" dirty="0" smtClean="0"/>
              <a:t>rrente (corte </a:t>
            </a:r>
            <a:r>
              <a:rPr lang="es-MX" sz="2000" dirty="0"/>
              <a:t>del </a:t>
            </a:r>
            <a:r>
              <a:rPr lang="es-MX" sz="2000" dirty="0" smtClean="0"/>
              <a:t>escapo floral).</a:t>
            </a:r>
          </a:p>
          <a:p>
            <a:r>
              <a:rPr lang="es-MX" sz="2000" dirty="0" smtClean="0"/>
              <a:t> 2 líneas evolutivas divergentes durante </a:t>
            </a:r>
            <a:r>
              <a:rPr lang="es-MX" sz="2000" dirty="0"/>
              <a:t>su </a:t>
            </a:r>
            <a:r>
              <a:rPr lang="es-MX" sz="2000" dirty="0" smtClean="0"/>
              <a:t>domesticación</a:t>
            </a:r>
            <a:r>
              <a:rPr lang="es-MX" sz="2000" dirty="0"/>
              <a:t>: </a:t>
            </a:r>
            <a:endParaRPr lang="es-MX" sz="2000" dirty="0" smtClean="0"/>
          </a:p>
          <a:p>
            <a:r>
              <a:rPr lang="es-MX" sz="2000" dirty="0" smtClean="0"/>
              <a:t>Producción </a:t>
            </a:r>
            <a:r>
              <a:rPr lang="es-MX" sz="2000" dirty="0"/>
              <a:t>de </a:t>
            </a:r>
            <a:r>
              <a:rPr lang="es-MX" sz="2000" dirty="0" smtClean="0"/>
              <a:t>alimento</a:t>
            </a:r>
            <a:endParaRPr lang="es-MX" sz="2000" dirty="0"/>
          </a:p>
          <a:p>
            <a:pPr lvl="1"/>
            <a:r>
              <a:rPr lang="es-MX" dirty="0" smtClean="0"/>
              <a:t>Gigantismo y alta concentración </a:t>
            </a:r>
            <a:r>
              <a:rPr lang="es-MX" dirty="0"/>
              <a:t>de </a:t>
            </a:r>
            <a:r>
              <a:rPr lang="es-MX" dirty="0" smtClean="0"/>
              <a:t>carbohidratos </a:t>
            </a:r>
            <a:r>
              <a:rPr lang="es-MX" dirty="0"/>
              <a:t>en el </a:t>
            </a:r>
            <a:r>
              <a:rPr lang="es-MX" dirty="0" smtClean="0"/>
              <a:t>tallo.</a:t>
            </a:r>
          </a:p>
          <a:p>
            <a:r>
              <a:rPr lang="es-MX" sz="2000" dirty="0"/>
              <a:t>P</a:t>
            </a:r>
            <a:r>
              <a:rPr lang="es-MX" sz="2000" dirty="0" smtClean="0"/>
              <a:t>roducción </a:t>
            </a:r>
            <a:r>
              <a:rPr lang="es-MX" sz="2000" dirty="0"/>
              <a:t>de </a:t>
            </a:r>
            <a:r>
              <a:rPr lang="es-MX" sz="2000" dirty="0" smtClean="0"/>
              <a:t>fibra </a:t>
            </a:r>
          </a:p>
          <a:p>
            <a:pPr lvl="1"/>
            <a:r>
              <a:rPr lang="es-MX" dirty="0" smtClean="0"/>
              <a:t>Gigantismo en hoja</a:t>
            </a:r>
            <a:r>
              <a:rPr lang="es-MX" dirty="0"/>
              <a:t>, alta </a:t>
            </a:r>
            <a:r>
              <a:rPr lang="es-MX" dirty="0" smtClean="0"/>
              <a:t>cantidad relativa </a:t>
            </a:r>
            <a:r>
              <a:rPr lang="es-MX" dirty="0"/>
              <a:t>de </a:t>
            </a:r>
            <a:r>
              <a:rPr lang="es-MX" dirty="0" smtClean="0"/>
              <a:t>fibra larga </a:t>
            </a:r>
            <a:r>
              <a:rPr lang="es-MX" dirty="0"/>
              <a:t>y </a:t>
            </a:r>
            <a:r>
              <a:rPr lang="es-MX" dirty="0" smtClean="0"/>
              <a:t>baja </a:t>
            </a:r>
            <a:r>
              <a:rPr lang="es-MX" sz="2000" dirty="0" smtClean="0"/>
              <a:t> </a:t>
            </a:r>
            <a:r>
              <a:rPr lang="es-MX" dirty="0" err="1" smtClean="0"/>
              <a:t>espinosidad</a:t>
            </a:r>
            <a:endParaRPr lang="es-MX" dirty="0" smtClean="0"/>
          </a:p>
          <a:p>
            <a:r>
              <a:rPr lang="es-MX" sz="2000" dirty="0" smtClean="0"/>
              <a:t>9000</a:t>
            </a:r>
          </a:p>
          <a:p>
            <a:r>
              <a:rPr lang="es-MX" sz="2000" dirty="0" smtClean="0"/>
              <a:t>Jalisco y Yucatán </a:t>
            </a:r>
            <a:endParaRPr lang="es-MX" sz="2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4572" y="1857374"/>
            <a:ext cx="5621173" cy="4215880"/>
          </a:xfrm>
          <a:prstGeom prst="rect">
            <a:avLst/>
          </a:prstGeom>
        </p:spPr>
      </p:pic>
      <p:sp>
        <p:nvSpPr>
          <p:cNvPr id="5" name="Rectángulo 4"/>
          <p:cNvSpPr/>
          <p:nvPr/>
        </p:nvSpPr>
        <p:spPr>
          <a:xfrm>
            <a:off x="9111656" y="6611779"/>
            <a:ext cx="2523448" cy="246221"/>
          </a:xfrm>
          <a:prstGeom prst="rect">
            <a:avLst/>
          </a:prstGeom>
        </p:spPr>
        <p:txBody>
          <a:bodyPr wrap="none">
            <a:spAutoFit/>
          </a:bodyPr>
          <a:lstStyle/>
          <a:p>
            <a:r>
              <a:rPr lang="es-MX" sz="1000" dirty="0"/>
              <a:t>http://</a:t>
            </a:r>
            <a:r>
              <a:rPr lang="es-MX" sz="1000" dirty="0" smtClean="0"/>
              <a:t>www.nzenzeflowerspauwels.be</a:t>
            </a:r>
            <a:endParaRPr lang="es-MX" sz="1000" dirty="0"/>
          </a:p>
        </p:txBody>
      </p:sp>
    </p:spTree>
    <p:extLst>
      <p:ext uri="{BB962C8B-B14F-4D97-AF65-F5344CB8AC3E}">
        <p14:creationId xmlns:p14="http://schemas.microsoft.com/office/powerpoint/2010/main" val="1011381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1582140" y="367144"/>
            <a:ext cx="10159580" cy="6199909"/>
          </a:xfrm>
          <a:prstGeom prst="rect">
            <a:avLst/>
          </a:prstGeom>
        </p:spPr>
      </p:pic>
      <p:sp>
        <p:nvSpPr>
          <p:cNvPr id="5" name="Elipse 4"/>
          <p:cNvSpPr/>
          <p:nvPr/>
        </p:nvSpPr>
        <p:spPr>
          <a:xfrm>
            <a:off x="2592925" y="2317173"/>
            <a:ext cx="763339" cy="810491"/>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p:cNvSpPr/>
          <p:nvPr/>
        </p:nvSpPr>
        <p:spPr>
          <a:xfrm>
            <a:off x="9707234" y="2317173"/>
            <a:ext cx="763339" cy="810491"/>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216881" y="6465860"/>
            <a:ext cx="2572762" cy="253916"/>
          </a:xfrm>
          <a:prstGeom prst="rect">
            <a:avLst/>
          </a:prstGeom>
          <a:noFill/>
        </p:spPr>
        <p:txBody>
          <a:bodyPr wrap="square" rtlCol="0">
            <a:spAutoFit/>
          </a:bodyPr>
          <a:lstStyle/>
          <a:p>
            <a:r>
              <a:rPr lang="es-MX" sz="1050" dirty="0" err="1" smtClean="0"/>
              <a:t>Zizumbo</a:t>
            </a:r>
            <a:r>
              <a:rPr lang="es-MX" sz="1050" dirty="0" smtClean="0"/>
              <a:t> </a:t>
            </a:r>
            <a:r>
              <a:rPr lang="es-MX" sz="1050" i="1" dirty="0" smtClean="0"/>
              <a:t>et al</a:t>
            </a:r>
            <a:r>
              <a:rPr lang="es-MX" sz="1050" dirty="0" smtClean="0"/>
              <a:t>., 2008</a:t>
            </a:r>
            <a:endParaRPr lang="es-MX" sz="1050" dirty="0"/>
          </a:p>
        </p:txBody>
      </p:sp>
      <p:sp>
        <p:nvSpPr>
          <p:cNvPr id="8" name="Título 1"/>
          <p:cNvSpPr txBox="1">
            <a:spLocks/>
          </p:cNvSpPr>
          <p:nvPr/>
        </p:nvSpPr>
        <p:spPr>
          <a:xfrm>
            <a:off x="3826689" y="6241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dirty="0" smtClean="0"/>
              <a:t>Centro de origen </a:t>
            </a:r>
            <a:endParaRPr lang="es-MX" b="1" dirty="0"/>
          </a:p>
        </p:txBody>
      </p:sp>
    </p:spTree>
    <p:extLst>
      <p:ext uri="{BB962C8B-B14F-4D97-AF65-F5344CB8AC3E}">
        <p14:creationId xmlns:p14="http://schemas.microsoft.com/office/powerpoint/2010/main" val="21234436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0088" y="156519"/>
            <a:ext cx="8911687" cy="1280890"/>
          </a:xfrm>
        </p:spPr>
        <p:txBody>
          <a:bodyPr/>
          <a:lstStyle/>
          <a:p>
            <a:pPr algn="ctr"/>
            <a:r>
              <a:rPr lang="es-MX" b="1" i="1" dirty="0" smtClean="0"/>
              <a:t>Ciruela hueso de palo</a:t>
            </a:r>
            <a:br>
              <a:rPr lang="es-MX" b="1" i="1" dirty="0" smtClean="0"/>
            </a:br>
            <a:r>
              <a:rPr lang="es-MX" b="1" i="1" dirty="0" err="1" smtClean="0"/>
              <a:t>Spondias</a:t>
            </a:r>
            <a:r>
              <a:rPr lang="es-MX" b="1" i="1" dirty="0" smtClean="0"/>
              <a:t> purpurea </a:t>
            </a:r>
            <a:r>
              <a:rPr lang="es-MX" b="1" dirty="0" smtClean="0"/>
              <a:t>L.</a:t>
            </a:r>
            <a:endParaRPr lang="es-MX" b="1" dirty="0"/>
          </a:p>
        </p:txBody>
      </p:sp>
      <p:sp>
        <p:nvSpPr>
          <p:cNvPr id="3" name="Marcador de contenido 2"/>
          <p:cNvSpPr>
            <a:spLocks noGrp="1"/>
          </p:cNvSpPr>
          <p:nvPr>
            <p:ph idx="1"/>
          </p:nvPr>
        </p:nvSpPr>
        <p:spPr>
          <a:xfrm>
            <a:off x="2350221" y="1582882"/>
            <a:ext cx="3354388" cy="3777622"/>
          </a:xfrm>
        </p:spPr>
        <p:txBody>
          <a:bodyPr>
            <a:noAutofit/>
          </a:bodyPr>
          <a:lstStyle/>
          <a:p>
            <a:r>
              <a:rPr lang="it-IT" sz="2000" dirty="0" smtClean="0"/>
              <a:t>Reducida capacidad </a:t>
            </a:r>
            <a:r>
              <a:rPr lang="it-IT" sz="2000" dirty="0"/>
              <a:t>de </a:t>
            </a:r>
            <a:r>
              <a:rPr lang="it-IT" sz="2000" dirty="0" smtClean="0"/>
              <a:t>reproducción </a:t>
            </a:r>
            <a:r>
              <a:rPr lang="es-MX" sz="2000" dirty="0" smtClean="0"/>
              <a:t>sexual</a:t>
            </a:r>
          </a:p>
          <a:p>
            <a:r>
              <a:rPr lang="es-MX" sz="2000" dirty="0" smtClean="0"/>
              <a:t>Gigantismo y cambios </a:t>
            </a:r>
            <a:r>
              <a:rPr lang="es-MX" sz="2000" dirty="0"/>
              <a:t>en la </a:t>
            </a:r>
            <a:r>
              <a:rPr lang="es-MX" sz="2000" dirty="0" smtClean="0"/>
              <a:t>coloración </a:t>
            </a:r>
            <a:r>
              <a:rPr lang="es-MX" sz="2000" dirty="0"/>
              <a:t>de los </a:t>
            </a:r>
            <a:r>
              <a:rPr lang="es-MX" sz="2000" dirty="0" smtClean="0"/>
              <a:t>frutos</a:t>
            </a:r>
            <a:r>
              <a:rPr lang="es-MX" sz="2000" dirty="0"/>
              <a:t>, de rojo </a:t>
            </a:r>
            <a:r>
              <a:rPr lang="es-MX" sz="2000" dirty="0" smtClean="0"/>
              <a:t>a amarillo </a:t>
            </a:r>
            <a:r>
              <a:rPr lang="es-MX" sz="2000" dirty="0"/>
              <a:t>y </a:t>
            </a:r>
            <a:r>
              <a:rPr lang="es-MX" sz="2000" dirty="0" smtClean="0"/>
              <a:t>verde</a:t>
            </a:r>
            <a:r>
              <a:rPr lang="es-MX" sz="2000" dirty="0"/>
              <a:t>, lo que </a:t>
            </a:r>
            <a:r>
              <a:rPr lang="es-MX" sz="2000" dirty="0" smtClean="0"/>
              <a:t>reduce </a:t>
            </a:r>
            <a:r>
              <a:rPr lang="es-MX" sz="2000" dirty="0"/>
              <a:t>su </a:t>
            </a:r>
            <a:r>
              <a:rPr lang="es-MX" sz="2000" dirty="0" smtClean="0"/>
              <a:t>capacidad de dispersión </a:t>
            </a:r>
            <a:r>
              <a:rPr lang="es-MX" sz="2000" dirty="0"/>
              <a:t>por me dio de las </a:t>
            </a:r>
            <a:r>
              <a:rPr lang="es-MX" sz="2000" dirty="0" smtClean="0"/>
              <a:t>aves.</a:t>
            </a:r>
          </a:p>
          <a:p>
            <a:r>
              <a:rPr lang="es-MX" sz="2000" dirty="0" smtClean="0"/>
              <a:t>Sur </a:t>
            </a:r>
            <a:r>
              <a:rPr lang="es-MX" sz="2000" dirty="0"/>
              <a:t>de </a:t>
            </a:r>
            <a:r>
              <a:rPr lang="es-MX" sz="2000" dirty="0" smtClean="0"/>
              <a:t>Jalisco </a:t>
            </a:r>
            <a:r>
              <a:rPr lang="es-MX" sz="2000" dirty="0"/>
              <a:t>y </a:t>
            </a:r>
            <a:r>
              <a:rPr lang="es-MX" sz="2000" dirty="0" smtClean="0"/>
              <a:t>Colima</a:t>
            </a:r>
            <a:r>
              <a:rPr lang="es-MX" sz="2000" dirty="0"/>
              <a:t>, </a:t>
            </a:r>
            <a:r>
              <a:rPr lang="es-MX" sz="2000" dirty="0" smtClean="0"/>
              <a:t>y El Salvador</a:t>
            </a:r>
          </a:p>
          <a:p>
            <a:r>
              <a:rPr lang="es-MX" sz="2000" dirty="0" smtClean="0"/>
              <a:t>8 </a:t>
            </a:r>
            <a:r>
              <a:rPr lang="es-MX" sz="2000" dirty="0"/>
              <a:t>000 </a:t>
            </a:r>
            <a:r>
              <a:rPr lang="es-MX" sz="2000" dirty="0" smtClean="0"/>
              <a:t>.</a:t>
            </a:r>
            <a:endParaRPr lang="es-MX" sz="2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0146" y="1582882"/>
            <a:ext cx="3777962" cy="5037283"/>
          </a:xfrm>
          <a:prstGeom prst="rect">
            <a:avLst/>
          </a:prstGeom>
        </p:spPr>
      </p:pic>
      <p:sp>
        <p:nvSpPr>
          <p:cNvPr id="5" name="Rectángulo 4"/>
          <p:cNvSpPr/>
          <p:nvPr/>
        </p:nvSpPr>
        <p:spPr>
          <a:xfrm>
            <a:off x="4755470" y="6432929"/>
            <a:ext cx="1898277" cy="246221"/>
          </a:xfrm>
          <a:prstGeom prst="rect">
            <a:avLst/>
          </a:prstGeom>
        </p:spPr>
        <p:txBody>
          <a:bodyPr wrap="none">
            <a:spAutoFit/>
          </a:bodyPr>
          <a:lstStyle/>
          <a:p>
            <a:r>
              <a:rPr lang="es-MX" sz="1000" dirty="0"/>
              <a:t>http://</a:t>
            </a:r>
            <a:r>
              <a:rPr lang="es-MX" sz="1000" dirty="0" smtClean="0"/>
              <a:t>www.sabelotodo.org</a:t>
            </a:r>
            <a:endParaRPr lang="es-MX" sz="1000" dirty="0"/>
          </a:p>
        </p:txBody>
      </p:sp>
    </p:spTree>
    <p:extLst>
      <p:ext uri="{BB962C8B-B14F-4D97-AF65-F5344CB8AC3E}">
        <p14:creationId xmlns:p14="http://schemas.microsoft.com/office/powerpoint/2010/main" val="1836991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Marcador de contenido 3"/>
          <p:cNvPicPr>
            <a:picLocks noChangeAspect="1"/>
          </p:cNvPicPr>
          <p:nvPr/>
        </p:nvPicPr>
        <p:blipFill>
          <a:blip r:embed="rId2"/>
          <a:stretch>
            <a:fillRect/>
          </a:stretch>
        </p:blipFill>
        <p:spPr>
          <a:xfrm>
            <a:off x="1550967" y="294408"/>
            <a:ext cx="10159580" cy="6199909"/>
          </a:xfrm>
          <a:prstGeom prst="rect">
            <a:avLst/>
          </a:prstGeom>
        </p:spPr>
      </p:pic>
      <p:sp>
        <p:nvSpPr>
          <p:cNvPr id="5" name="Elipse 4"/>
          <p:cNvSpPr/>
          <p:nvPr/>
        </p:nvSpPr>
        <p:spPr>
          <a:xfrm>
            <a:off x="2207542" y="2896127"/>
            <a:ext cx="763339" cy="810491"/>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p:cNvSpPr/>
          <p:nvPr/>
        </p:nvSpPr>
        <p:spPr>
          <a:xfrm>
            <a:off x="9821534" y="5658376"/>
            <a:ext cx="763339" cy="810491"/>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216881" y="6465860"/>
            <a:ext cx="2572762" cy="253916"/>
          </a:xfrm>
          <a:prstGeom prst="rect">
            <a:avLst/>
          </a:prstGeom>
          <a:noFill/>
        </p:spPr>
        <p:txBody>
          <a:bodyPr wrap="square" rtlCol="0">
            <a:spAutoFit/>
          </a:bodyPr>
          <a:lstStyle/>
          <a:p>
            <a:r>
              <a:rPr lang="es-MX" sz="1050" dirty="0" err="1" smtClean="0"/>
              <a:t>Zizumbo</a:t>
            </a:r>
            <a:r>
              <a:rPr lang="es-MX" sz="1050" dirty="0" smtClean="0"/>
              <a:t> </a:t>
            </a:r>
            <a:r>
              <a:rPr lang="es-MX" sz="1050" i="1" dirty="0" smtClean="0"/>
              <a:t>et al</a:t>
            </a:r>
            <a:r>
              <a:rPr lang="es-MX" sz="1050" dirty="0" smtClean="0"/>
              <a:t>., 2008</a:t>
            </a:r>
            <a:endParaRPr lang="es-MX" sz="1050" dirty="0"/>
          </a:p>
        </p:txBody>
      </p:sp>
      <p:sp>
        <p:nvSpPr>
          <p:cNvPr id="8" name="Título 1"/>
          <p:cNvSpPr txBox="1">
            <a:spLocks/>
          </p:cNvSpPr>
          <p:nvPr/>
        </p:nvSpPr>
        <p:spPr>
          <a:xfrm>
            <a:off x="3826689" y="6241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dirty="0" smtClean="0"/>
              <a:t>Centro de origen </a:t>
            </a:r>
            <a:endParaRPr lang="es-MX" b="1" dirty="0"/>
          </a:p>
        </p:txBody>
      </p:sp>
    </p:spTree>
    <p:extLst>
      <p:ext uri="{BB962C8B-B14F-4D97-AF65-F5344CB8AC3E}">
        <p14:creationId xmlns:p14="http://schemas.microsoft.com/office/powerpoint/2010/main" val="3716911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1562615" y="108955"/>
            <a:ext cx="8911687" cy="1280890"/>
          </a:xfrm>
        </p:spPr>
        <p:txBody>
          <a:bodyPr/>
          <a:lstStyle/>
          <a:p>
            <a:pPr algn="ctr">
              <a:defRPr/>
            </a:pPr>
            <a:r>
              <a:rPr lang="es-MX" altLang="es-MX" sz="4400" dirty="0"/>
              <a:t>Guion explicativo</a:t>
            </a:r>
          </a:p>
        </p:txBody>
      </p:sp>
      <p:sp>
        <p:nvSpPr>
          <p:cNvPr id="12291" name="2 Marcador de contenido"/>
          <p:cNvSpPr>
            <a:spLocks noGrp="1"/>
          </p:cNvSpPr>
          <p:nvPr>
            <p:ph idx="1"/>
          </p:nvPr>
        </p:nvSpPr>
        <p:spPr>
          <a:xfrm>
            <a:off x="2063750" y="1628775"/>
            <a:ext cx="8229600" cy="3816350"/>
          </a:xfrm>
        </p:spPr>
        <p:txBody>
          <a:bodyPr>
            <a:normAutofit fontScale="92500" lnSpcReduction="10000"/>
          </a:bodyPr>
          <a:lstStyle/>
          <a:p>
            <a:pPr algn="just"/>
            <a:r>
              <a:rPr lang="es-MX" altLang="es-MX" sz="3200" dirty="0"/>
              <a:t>El presente trabajo, pretende dar a conocer más ampliamente </a:t>
            </a:r>
            <a:r>
              <a:rPr lang="es-MX" altLang="es-MX" sz="3200" dirty="0" smtClean="0"/>
              <a:t>el origen y desarrollo de la agricultura en México; así como las </a:t>
            </a:r>
            <a:r>
              <a:rPr lang="es-MX" altLang="es-MX" sz="3200" dirty="0"/>
              <a:t>principales </a:t>
            </a:r>
            <a:r>
              <a:rPr lang="es-MX" altLang="es-MX" sz="3200" dirty="0" smtClean="0"/>
              <a:t>especies de plantas que se domesticaron en él. </a:t>
            </a:r>
            <a:r>
              <a:rPr lang="es-MX" altLang="es-MX" sz="3200" dirty="0"/>
              <a:t>Esto con el objetivo de ser una ayuda al discente y al docente en el estudio de la unidad de aprendizaje </a:t>
            </a:r>
            <a:r>
              <a:rPr lang="es-MX" altLang="es-MX" sz="3200" b="1" dirty="0" smtClean="0"/>
              <a:t>Agroecología y sustentabilidad.</a:t>
            </a:r>
            <a:endParaRPr lang="es-MX" altLang="es-MX" sz="3200" dirty="0"/>
          </a:p>
          <a:p>
            <a:endParaRPr lang="es-MX" altLang="es-MX" dirty="0" smtClean="0">
              <a:solidFill>
                <a:srgbClr val="FF0000"/>
              </a:solidFill>
            </a:endParaRPr>
          </a:p>
        </p:txBody>
      </p:sp>
    </p:spTree>
    <p:extLst>
      <p:ext uri="{BB962C8B-B14F-4D97-AF65-F5344CB8AC3E}">
        <p14:creationId xmlns:p14="http://schemas.microsoft.com/office/powerpoint/2010/main" val="29589678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184400" y="115888"/>
            <a:ext cx="7772400" cy="1143000"/>
          </a:xfrm>
        </p:spPr>
        <p:txBody>
          <a:bodyPr>
            <a:normAutofit/>
          </a:bodyPr>
          <a:lstStyle/>
          <a:p>
            <a:pPr eaLnBrk="1" hangingPunct="1"/>
            <a:r>
              <a:rPr lang="es-MX" altLang="es-MX" sz="4400" b="1" dirty="0"/>
              <a:t>Bibliografía</a:t>
            </a:r>
            <a:endParaRPr lang="es-ES" altLang="es-MX" sz="4400" b="1" dirty="0"/>
          </a:p>
        </p:txBody>
      </p:sp>
      <p:sp>
        <p:nvSpPr>
          <p:cNvPr id="68611" name="Rectangle 3"/>
          <p:cNvSpPr>
            <a:spLocks noGrp="1" noChangeArrowheads="1"/>
          </p:cNvSpPr>
          <p:nvPr>
            <p:ph type="body" idx="1"/>
          </p:nvPr>
        </p:nvSpPr>
        <p:spPr>
          <a:xfrm>
            <a:off x="1919536" y="810143"/>
            <a:ext cx="7772400" cy="5229225"/>
          </a:xfrm>
        </p:spPr>
        <p:txBody>
          <a:bodyPr>
            <a:normAutofit/>
          </a:bodyPr>
          <a:lstStyle/>
          <a:p>
            <a:pPr eaLnBrk="1" hangingPunct="1">
              <a:lnSpc>
                <a:spcPct val="80000"/>
              </a:lnSpc>
              <a:defRPr/>
            </a:pPr>
            <a:endParaRPr lang="en-GB" altLang="es-MX" sz="1400" dirty="0"/>
          </a:p>
          <a:p>
            <a:pPr marL="0" indent="0">
              <a:lnSpc>
                <a:spcPct val="80000"/>
              </a:lnSpc>
              <a:buNone/>
              <a:defRPr/>
            </a:pPr>
            <a:endParaRPr lang="en-US" altLang="es-MX" sz="1400" dirty="0"/>
          </a:p>
        </p:txBody>
      </p:sp>
      <p:sp>
        <p:nvSpPr>
          <p:cNvPr id="2" name="Rectángulo 1"/>
          <p:cNvSpPr/>
          <p:nvPr/>
        </p:nvSpPr>
        <p:spPr>
          <a:xfrm>
            <a:off x="1655131" y="857176"/>
            <a:ext cx="8568952" cy="6124754"/>
          </a:xfrm>
          <a:prstGeom prst="rect">
            <a:avLst/>
          </a:prstGeom>
        </p:spPr>
        <p:txBody>
          <a:bodyPr wrap="square">
            <a:spAutoFit/>
          </a:bodyPr>
          <a:lstStyle/>
          <a:p>
            <a:pPr marL="285750" lvl="0" indent="-285750">
              <a:buFont typeface="Arial" panose="020B0604020202020204" pitchFamily="34" charset="0"/>
              <a:buChar char="•"/>
            </a:pPr>
            <a:r>
              <a:rPr lang="en-US" sz="1400" dirty="0"/>
              <a:t>Altieri, M. S/A. Agroecology: 2002. </a:t>
            </a:r>
            <a:r>
              <a:rPr lang="en-US" sz="1400" b="1" i="1" dirty="0"/>
              <a:t>Principles and strategies for designing sustainable farming systems</a:t>
            </a:r>
            <a:r>
              <a:rPr lang="en-US" sz="1400" dirty="0"/>
              <a:t>. </a:t>
            </a:r>
            <a:r>
              <a:rPr lang="en-US" sz="1400" b="1" i="1" dirty="0"/>
              <a:t> </a:t>
            </a:r>
            <a:r>
              <a:rPr lang="en-US" sz="1400" dirty="0"/>
              <a:t>En: The newsletter of California Certified </a:t>
            </a:r>
            <a:r>
              <a:rPr lang="en-US" sz="1400" dirty="0" err="1"/>
              <a:t>Organis</a:t>
            </a:r>
            <a:r>
              <a:rPr lang="en-US" sz="1400" dirty="0"/>
              <a:t> </a:t>
            </a:r>
            <a:r>
              <a:rPr lang="en-US" sz="1400" dirty="0" err="1"/>
              <a:t>Farmes</a:t>
            </a:r>
            <a:r>
              <a:rPr lang="en-US" sz="1400" dirty="0"/>
              <a:t> XIX (3):2-5 (</a:t>
            </a:r>
            <a:r>
              <a:rPr lang="en-US" sz="1400" b="1" i="1" dirty="0"/>
              <a:t>PDF) </a:t>
            </a:r>
            <a:r>
              <a:rPr lang="en-US" sz="1400" dirty="0" err="1"/>
              <a:t>libro</a:t>
            </a:r>
            <a:r>
              <a:rPr lang="en-US" sz="1400" dirty="0"/>
              <a:t> complete y art. solo</a:t>
            </a:r>
            <a:endParaRPr lang="es-MX" sz="1400" dirty="0"/>
          </a:p>
          <a:p>
            <a:pPr marL="285750" lvl="0" indent="-285750">
              <a:buFont typeface="Arial" panose="020B0604020202020204" pitchFamily="34" charset="0"/>
              <a:buChar char="•"/>
            </a:pPr>
            <a:r>
              <a:rPr lang="es-MX" sz="1400" dirty="0" smtClean="0"/>
              <a:t>D</a:t>
            </a:r>
            <a:r>
              <a:rPr lang="es-MX" sz="1400" dirty="0"/>
              <a:t>. 2009. </a:t>
            </a:r>
            <a:r>
              <a:rPr lang="es-MX" sz="1400" b="1" i="1" dirty="0"/>
              <a:t>La enseñanza de la Agroecología. Problemas y perspectivas.</a:t>
            </a:r>
            <a:r>
              <a:rPr lang="es-MX" sz="1400" dirty="0"/>
              <a:t> Rev. </a:t>
            </a:r>
            <a:r>
              <a:rPr lang="es-MX" sz="1400" dirty="0" err="1"/>
              <a:t>Bras</a:t>
            </a:r>
            <a:r>
              <a:rPr lang="es-MX" sz="1400" dirty="0"/>
              <a:t>. </a:t>
            </a:r>
            <a:r>
              <a:rPr lang="en-US" sz="1400" dirty="0"/>
              <a:t>De </a:t>
            </a:r>
            <a:r>
              <a:rPr lang="en-US" sz="1400" dirty="0" err="1"/>
              <a:t>Agroecología</a:t>
            </a:r>
            <a:r>
              <a:rPr lang="en-US" sz="1400" dirty="0"/>
              <a:t>. 4(2):1977-1981.</a:t>
            </a:r>
            <a:endParaRPr lang="es-MX" sz="1400" dirty="0"/>
          </a:p>
          <a:p>
            <a:pPr marL="285750" lvl="0" indent="-285750">
              <a:buFont typeface="Arial" panose="020B0604020202020204" pitchFamily="34" charset="0"/>
              <a:buChar char="•"/>
            </a:pPr>
            <a:r>
              <a:rPr lang="en-US" sz="1400" dirty="0" err="1"/>
              <a:t>Gliessman</a:t>
            </a:r>
            <a:r>
              <a:rPr lang="en-US" sz="1400" dirty="0"/>
              <a:t>, S. </a:t>
            </a:r>
            <a:r>
              <a:rPr lang="en-US" sz="1400" b="1" i="1" dirty="0"/>
              <a:t>Agroecology, Marking the Conversion to Sustainable Agroecosystems. </a:t>
            </a:r>
            <a:r>
              <a:rPr lang="en-US" sz="1400" dirty="0"/>
              <a:t>En: The newsletter of  California Certified </a:t>
            </a:r>
            <a:r>
              <a:rPr lang="en-US" sz="1400" dirty="0" err="1"/>
              <a:t>Organis</a:t>
            </a:r>
            <a:r>
              <a:rPr lang="en-US" sz="1400" dirty="0"/>
              <a:t> </a:t>
            </a:r>
            <a:r>
              <a:rPr lang="en-US" sz="1400" dirty="0" err="1"/>
              <a:t>Farmes</a:t>
            </a:r>
            <a:r>
              <a:rPr lang="en-US" sz="1400" dirty="0"/>
              <a:t> XIX (3):6-9 (</a:t>
            </a:r>
            <a:r>
              <a:rPr lang="en-US" sz="1400" b="1" i="1" dirty="0"/>
              <a:t>PDF). </a:t>
            </a:r>
            <a:r>
              <a:rPr lang="en-US" sz="1400" dirty="0" err="1"/>
              <a:t>Esta</a:t>
            </a:r>
            <a:r>
              <a:rPr lang="en-US" sz="1400" dirty="0"/>
              <a:t> </a:t>
            </a:r>
            <a:r>
              <a:rPr lang="en-US" sz="1400" dirty="0" err="1"/>
              <a:t>dentro</a:t>
            </a:r>
            <a:r>
              <a:rPr lang="en-US" sz="1400" dirty="0"/>
              <a:t> de </a:t>
            </a:r>
            <a:r>
              <a:rPr lang="en-US" sz="1400" dirty="0" err="1"/>
              <a:t>agroecologia</a:t>
            </a:r>
            <a:r>
              <a:rPr lang="en-US" sz="1400" dirty="0"/>
              <a:t> Altieri 1</a:t>
            </a:r>
            <a:endParaRPr lang="es-MX" sz="1400" dirty="0"/>
          </a:p>
          <a:p>
            <a:pPr marL="285750" lvl="0" indent="-285750">
              <a:buFont typeface="Arial" panose="020B0604020202020204" pitchFamily="34" charset="0"/>
              <a:buChar char="•"/>
            </a:pPr>
            <a:r>
              <a:rPr lang="es-MX" sz="1400" dirty="0" err="1"/>
              <a:t>Gliessman</a:t>
            </a:r>
            <a:r>
              <a:rPr lang="es-MX" sz="1400" dirty="0"/>
              <a:t> S. R. 2007. </a:t>
            </a:r>
            <a:r>
              <a:rPr lang="en-US" sz="1400" b="1" i="1" dirty="0"/>
              <a:t>Agroecology the ecology of sustainable food systems</a:t>
            </a:r>
            <a:r>
              <a:rPr lang="en-US" sz="1400" dirty="0"/>
              <a:t>. CRC Press. 384pp.</a:t>
            </a:r>
            <a:endParaRPr lang="es-MX" sz="1400" dirty="0"/>
          </a:p>
          <a:p>
            <a:pPr marL="285750" lvl="0" indent="-285750">
              <a:buFont typeface="Arial" panose="020B0604020202020204" pitchFamily="34" charset="0"/>
              <a:buChar char="•"/>
            </a:pPr>
            <a:r>
              <a:rPr lang="es-MX" sz="1400" dirty="0"/>
              <a:t>González, J. E. 2002. </a:t>
            </a:r>
            <a:r>
              <a:rPr lang="es-MX" sz="1400" b="1" i="1" dirty="0" err="1"/>
              <a:t>Agrobiodivesidad</a:t>
            </a:r>
            <a:r>
              <a:rPr lang="es-MX" sz="1400" b="1" i="1" dirty="0"/>
              <a:t>.</a:t>
            </a:r>
            <a:r>
              <a:rPr lang="es-MX" sz="1400" dirty="0"/>
              <a:t> Proyecto Estrategia Regional de Biodiversidad para los Países del Trópico Andino. Convenio ATN/JF-5887/RG CAN-BID. </a:t>
            </a:r>
            <a:r>
              <a:rPr lang="es-MX" sz="1400" b="1" i="1" dirty="0"/>
              <a:t>(PDF)</a:t>
            </a:r>
            <a:endParaRPr lang="es-MX" sz="1400" dirty="0"/>
          </a:p>
          <a:p>
            <a:pPr marL="285750" lvl="0" indent="-285750">
              <a:buFont typeface="Arial" panose="020B0604020202020204" pitchFamily="34" charset="0"/>
              <a:buChar char="•"/>
            </a:pPr>
            <a:r>
              <a:rPr lang="es-MX" sz="1400" dirty="0"/>
              <a:t>González–</a:t>
            </a:r>
            <a:r>
              <a:rPr lang="es-MX" sz="1400" dirty="0" err="1"/>
              <a:t>Jacome</a:t>
            </a:r>
            <a:r>
              <a:rPr lang="es-MX" sz="1400" dirty="0"/>
              <a:t>. 2004. </a:t>
            </a:r>
            <a:r>
              <a:rPr lang="es-MX" sz="1400" b="1" i="1" dirty="0"/>
              <a:t>Ambiente y cultura en la agricultura tradicional de México: casos y perspectivas</a:t>
            </a:r>
            <a:r>
              <a:rPr lang="es-MX" sz="1400" dirty="0"/>
              <a:t>. Ciencias Ergo Sum 11(2): 153-163. </a:t>
            </a:r>
            <a:r>
              <a:rPr lang="es-MX" sz="1400" b="1" i="1" dirty="0"/>
              <a:t>(PDF).</a:t>
            </a:r>
            <a:endParaRPr lang="es-MX" sz="1400" dirty="0"/>
          </a:p>
          <a:p>
            <a:pPr marL="285750" lvl="0" indent="-285750">
              <a:buFont typeface="Arial" panose="020B0604020202020204" pitchFamily="34" charset="0"/>
              <a:buChar char="•"/>
            </a:pPr>
            <a:r>
              <a:rPr lang="es-MX" sz="1400" dirty="0"/>
              <a:t>González, S. M. V. S/A. </a:t>
            </a:r>
            <a:r>
              <a:rPr lang="es-MX" sz="1400" b="1" i="1" dirty="0"/>
              <a:t>Agroecología y agricultura como forma de vida. </a:t>
            </a:r>
            <a:r>
              <a:rPr lang="es-MX" sz="1400" dirty="0"/>
              <a:t>(PDF).</a:t>
            </a:r>
          </a:p>
          <a:p>
            <a:pPr marL="285750" lvl="0" indent="-285750">
              <a:buFont typeface="Arial" panose="020B0604020202020204" pitchFamily="34" charset="0"/>
              <a:buChar char="•"/>
            </a:pPr>
            <a:r>
              <a:rPr lang="es-MX" sz="1400" dirty="0"/>
              <a:t> González, S. M. V. 2008. </a:t>
            </a:r>
            <a:r>
              <a:rPr lang="es-MX" sz="1400" b="1" i="1" dirty="0"/>
              <a:t>Agroecología: Saberes campesinos y agricultura como forma de vida</a:t>
            </a:r>
            <a:r>
              <a:rPr lang="es-MX" sz="1400" dirty="0"/>
              <a:t>. Universidad de Chapingo. 177pp.</a:t>
            </a:r>
          </a:p>
          <a:p>
            <a:pPr marL="285750" lvl="0" indent="-285750">
              <a:buFont typeface="Arial" panose="020B0604020202020204" pitchFamily="34" charset="0"/>
              <a:buChar char="•"/>
            </a:pPr>
            <a:r>
              <a:rPr lang="es-MX" sz="1400" dirty="0"/>
              <a:t>Guadarrama-</a:t>
            </a:r>
            <a:r>
              <a:rPr lang="es-MX" sz="1400" dirty="0" err="1"/>
              <a:t>Zugasti</a:t>
            </a:r>
            <a:r>
              <a:rPr lang="es-MX" sz="1400" dirty="0"/>
              <a:t>, C. 2007. </a:t>
            </a:r>
            <a:r>
              <a:rPr lang="es-MX" sz="1400" b="1" i="1" dirty="0"/>
              <a:t>Agroecología en el siglo XXI: confrontando nuevos y viejos paradigmas de producción agrícola.</a:t>
            </a:r>
            <a:r>
              <a:rPr lang="es-MX" sz="1400" dirty="0"/>
              <a:t> Rev. </a:t>
            </a:r>
            <a:r>
              <a:rPr lang="es-MX" sz="1400" dirty="0" err="1"/>
              <a:t>Bras</a:t>
            </a:r>
            <a:r>
              <a:rPr lang="es-MX" sz="1400" dirty="0"/>
              <a:t>. </a:t>
            </a:r>
            <a:r>
              <a:rPr lang="es-MX" sz="1400" dirty="0" err="1"/>
              <a:t>Agroecologia</a:t>
            </a:r>
            <a:r>
              <a:rPr lang="es-MX" sz="1400" dirty="0"/>
              <a:t> 2(1):204-207. </a:t>
            </a:r>
          </a:p>
          <a:p>
            <a:pPr marL="285750" lvl="0" indent="-285750">
              <a:buFont typeface="Arial" panose="020B0604020202020204" pitchFamily="34" charset="0"/>
              <a:buChar char="•"/>
            </a:pPr>
            <a:r>
              <a:rPr lang="es-MX" sz="1400" dirty="0"/>
              <a:t>Gutiérrez-Contreras, M; M. B. N. Lara-Chávez: H. Guillén-Andrade y A. T. Chávez-</a:t>
            </a:r>
            <a:r>
              <a:rPr lang="es-MX" sz="1400" dirty="0" err="1"/>
              <a:t>Barcenas</a:t>
            </a:r>
            <a:r>
              <a:rPr lang="es-MX" sz="1400" dirty="0"/>
              <a:t>. 2010. </a:t>
            </a:r>
            <a:r>
              <a:rPr lang="es-MX" sz="1400" b="1" i="1" dirty="0"/>
              <a:t>Agroecología de la franja aguacatera en Michoacán, México. </a:t>
            </a:r>
            <a:r>
              <a:rPr lang="es-MX" sz="1400" dirty="0" err="1"/>
              <a:t>Interciencia</a:t>
            </a:r>
            <a:r>
              <a:rPr lang="es-MX" sz="1400" dirty="0"/>
              <a:t> 35(9): 647-653p. </a:t>
            </a:r>
            <a:r>
              <a:rPr lang="es-MX" sz="1400" b="1" i="1" dirty="0"/>
              <a:t>(PDF). </a:t>
            </a:r>
            <a:endParaRPr lang="es-MX" sz="1400" dirty="0"/>
          </a:p>
          <a:p>
            <a:pPr marL="285750" lvl="0" indent="-285750">
              <a:buFont typeface="Arial" panose="020B0604020202020204" pitchFamily="34" charset="0"/>
              <a:buChar char="•"/>
            </a:pPr>
            <a:r>
              <a:rPr lang="es-MX" sz="1400" dirty="0"/>
              <a:t>Jiménez, A. C; V. Vargas T; W. E. Salinas C; M. de J. Aguirre B y D. Rodríguez C. 2004. </a:t>
            </a:r>
            <a:r>
              <a:rPr lang="es-MX" sz="1400" b="1" i="1" dirty="0"/>
              <a:t>Aptitud agroecológica para el cultivo de la caña de azúcar en el sur de Tamaulipas, México</a:t>
            </a:r>
            <a:r>
              <a:rPr lang="es-MX" sz="1400" dirty="0"/>
              <a:t>. Investigaciones Geográficas, Boletín del Instituto de Geografía UNAM. 53:58-74.</a:t>
            </a:r>
          </a:p>
          <a:p>
            <a:pPr marL="285750" lvl="0" indent="-285750">
              <a:buFont typeface="Arial" panose="020B0604020202020204" pitchFamily="34" charset="0"/>
              <a:buChar char="•"/>
            </a:pPr>
            <a:r>
              <a:rPr lang="es-MX" sz="1400" dirty="0"/>
              <a:t>Martínez, C. R. S/A. </a:t>
            </a:r>
            <a:r>
              <a:rPr lang="es-MX" sz="1400" b="1" i="1" dirty="0"/>
              <a:t>Atributos agroecológicos de sustentabilidad: manejo comparativo indígena y convencional.</a:t>
            </a:r>
            <a:r>
              <a:rPr lang="es-MX" sz="1400" dirty="0"/>
              <a:t> </a:t>
            </a:r>
          </a:p>
          <a:p>
            <a:pPr marL="171450" indent="-171450" algn="just">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358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525419" y="5738294"/>
            <a:ext cx="1873250" cy="1143000"/>
          </a:xfrm>
        </p:spPr>
        <p:txBody>
          <a:bodyPr/>
          <a:lstStyle/>
          <a:p>
            <a:pPr eaLnBrk="1" hangingPunct="1">
              <a:defRPr/>
            </a:pPr>
            <a:r>
              <a:rPr lang="es-MX" altLang="es-MX" sz="4400" dirty="0"/>
              <a:t>Índice</a:t>
            </a:r>
            <a:endParaRPr lang="es-ES" altLang="es-MX" sz="4400" dirty="0"/>
          </a:p>
        </p:txBody>
      </p:sp>
      <p:sp>
        <p:nvSpPr>
          <p:cNvPr id="7171" name="Rectangle 3"/>
          <p:cNvSpPr>
            <a:spLocks noGrp="1" noChangeArrowheads="1"/>
          </p:cNvSpPr>
          <p:nvPr>
            <p:ph type="body" sz="half" idx="1"/>
          </p:nvPr>
        </p:nvSpPr>
        <p:spPr>
          <a:xfrm>
            <a:off x="1524000" y="404814"/>
            <a:ext cx="4433888" cy="6453187"/>
          </a:xfrm>
        </p:spPr>
        <p:txBody>
          <a:bodyPr>
            <a:normAutofit/>
          </a:bodyPr>
          <a:lstStyle/>
          <a:p>
            <a:pPr marL="533400" indent="-533400" algn="r">
              <a:lnSpc>
                <a:spcPct val="120000"/>
              </a:lnSpc>
              <a:spcBef>
                <a:spcPts val="0"/>
              </a:spcBef>
              <a:buNone/>
              <a:defRPr/>
            </a:pPr>
            <a:r>
              <a:rPr lang="es-MX" altLang="es-MX" sz="1600" dirty="0"/>
              <a:t>4. Índice </a:t>
            </a:r>
          </a:p>
          <a:p>
            <a:pPr marL="533400" indent="-533400" algn="r">
              <a:lnSpc>
                <a:spcPct val="120000"/>
              </a:lnSpc>
              <a:spcBef>
                <a:spcPts val="0"/>
              </a:spcBef>
              <a:buNone/>
              <a:defRPr/>
            </a:pPr>
            <a:r>
              <a:rPr lang="es-MX" altLang="es-MX" sz="1600" dirty="0"/>
              <a:t>5. Secuencia didáctica</a:t>
            </a:r>
          </a:p>
          <a:p>
            <a:pPr marL="533400" indent="-533400" algn="r">
              <a:lnSpc>
                <a:spcPct val="120000"/>
              </a:lnSpc>
              <a:spcBef>
                <a:spcPts val="0"/>
              </a:spcBef>
              <a:buNone/>
              <a:defRPr/>
            </a:pPr>
            <a:r>
              <a:rPr lang="es-MX" altLang="es-MX" sz="1600" dirty="0" smtClean="0"/>
              <a:t>6.El origen y desarrollo de la agricultura en México.</a:t>
            </a:r>
          </a:p>
          <a:p>
            <a:pPr marL="533400" indent="-533400" algn="r">
              <a:lnSpc>
                <a:spcPct val="120000"/>
              </a:lnSpc>
              <a:spcBef>
                <a:spcPts val="0"/>
              </a:spcBef>
              <a:buNone/>
              <a:defRPr/>
            </a:pPr>
            <a:r>
              <a:rPr lang="es-MX" altLang="es-MX" sz="1600" dirty="0" smtClean="0"/>
              <a:t>7.Vida sedentaria</a:t>
            </a:r>
          </a:p>
          <a:p>
            <a:pPr marL="533400" indent="-533400" algn="r">
              <a:lnSpc>
                <a:spcPct val="120000"/>
              </a:lnSpc>
              <a:spcBef>
                <a:spcPts val="0"/>
              </a:spcBef>
              <a:buNone/>
              <a:defRPr/>
            </a:pPr>
            <a:r>
              <a:rPr lang="es-MX" altLang="es-MX" sz="1600" dirty="0" smtClean="0"/>
              <a:t>8.Inicios del hombre</a:t>
            </a:r>
          </a:p>
          <a:p>
            <a:pPr marL="533400" indent="-533400" algn="r">
              <a:lnSpc>
                <a:spcPct val="120000"/>
              </a:lnSpc>
              <a:spcBef>
                <a:spcPts val="0"/>
              </a:spcBef>
              <a:buNone/>
              <a:defRPr/>
            </a:pPr>
            <a:r>
              <a:rPr lang="es-MX" altLang="es-MX" sz="1600" dirty="0" smtClean="0"/>
              <a:t>9. Centros de origen de la agricultura </a:t>
            </a:r>
          </a:p>
          <a:p>
            <a:pPr marL="533400" indent="-533400" algn="r">
              <a:lnSpc>
                <a:spcPct val="120000"/>
              </a:lnSpc>
              <a:spcBef>
                <a:spcPts val="0"/>
              </a:spcBef>
              <a:buNone/>
              <a:defRPr/>
            </a:pPr>
            <a:r>
              <a:rPr lang="es-MX" altLang="es-MX" sz="1600" dirty="0" smtClean="0"/>
              <a:t>10. América</a:t>
            </a:r>
          </a:p>
          <a:p>
            <a:pPr marL="533400" indent="-533400" algn="r">
              <a:lnSpc>
                <a:spcPct val="120000"/>
              </a:lnSpc>
              <a:spcBef>
                <a:spcPts val="0"/>
              </a:spcBef>
              <a:buNone/>
              <a:defRPr/>
            </a:pPr>
            <a:r>
              <a:rPr lang="es-MX" altLang="es-MX" sz="1600" dirty="0" smtClean="0"/>
              <a:t>11. </a:t>
            </a:r>
          </a:p>
          <a:p>
            <a:pPr marL="533400" indent="-533400" algn="r">
              <a:lnSpc>
                <a:spcPct val="120000"/>
              </a:lnSpc>
              <a:spcBef>
                <a:spcPts val="0"/>
              </a:spcBef>
              <a:buNone/>
              <a:defRPr/>
            </a:pPr>
            <a:r>
              <a:rPr lang="es-MX" altLang="es-MX" sz="1600" dirty="0" smtClean="0"/>
              <a:t>12. Mesoamérica</a:t>
            </a:r>
          </a:p>
          <a:p>
            <a:pPr marL="533400" indent="-533400" algn="r">
              <a:lnSpc>
                <a:spcPct val="120000"/>
              </a:lnSpc>
              <a:spcBef>
                <a:spcPts val="0"/>
              </a:spcBef>
              <a:buNone/>
              <a:defRPr/>
            </a:pPr>
            <a:r>
              <a:rPr lang="es-MX" altLang="es-MX" sz="1600" dirty="0" smtClean="0"/>
              <a:t>13. Domesticación vs. Agricultura </a:t>
            </a:r>
          </a:p>
          <a:p>
            <a:pPr marL="533400" indent="-533400" algn="r">
              <a:lnSpc>
                <a:spcPct val="120000"/>
              </a:lnSpc>
              <a:spcBef>
                <a:spcPts val="0"/>
              </a:spcBef>
              <a:buNone/>
              <a:defRPr/>
            </a:pPr>
            <a:r>
              <a:rPr lang="es-MX" altLang="es-MX" sz="1600" dirty="0"/>
              <a:t>14. Domesticación vs. </a:t>
            </a:r>
            <a:r>
              <a:rPr lang="es-MX" altLang="es-MX" sz="1600" dirty="0" smtClean="0"/>
              <a:t>Agricultura</a:t>
            </a:r>
          </a:p>
          <a:p>
            <a:pPr marL="533400" indent="-533400" algn="r">
              <a:lnSpc>
                <a:spcPct val="120000"/>
              </a:lnSpc>
              <a:spcBef>
                <a:spcPts val="0"/>
              </a:spcBef>
              <a:buNone/>
              <a:defRPr/>
            </a:pPr>
            <a:r>
              <a:rPr lang="es-MX" altLang="es-MX" sz="1600" dirty="0" smtClean="0"/>
              <a:t>15.Agricultura o agricultura sostenible</a:t>
            </a:r>
          </a:p>
          <a:p>
            <a:pPr marL="533400" indent="-533400" algn="r">
              <a:lnSpc>
                <a:spcPct val="120000"/>
              </a:lnSpc>
              <a:spcBef>
                <a:spcPts val="0"/>
              </a:spcBef>
              <a:buNone/>
              <a:defRPr/>
            </a:pPr>
            <a:r>
              <a:rPr lang="es-MX" altLang="es-MX" sz="1600" dirty="0" smtClean="0"/>
              <a:t>16. Inicios de la agricultura</a:t>
            </a:r>
          </a:p>
          <a:p>
            <a:pPr marL="533400" indent="-533400" algn="r">
              <a:lnSpc>
                <a:spcPct val="120000"/>
              </a:lnSpc>
              <a:spcBef>
                <a:spcPts val="0"/>
              </a:spcBef>
              <a:buNone/>
              <a:defRPr/>
            </a:pPr>
            <a:r>
              <a:rPr lang="es-MX" altLang="es-MX" sz="1600" dirty="0" smtClean="0"/>
              <a:t>17. 1 Etapa </a:t>
            </a:r>
            <a:r>
              <a:rPr lang="es-MX" altLang="es-MX" sz="1600" dirty="0" err="1" smtClean="0"/>
              <a:t>protoagricola</a:t>
            </a:r>
            <a:endParaRPr lang="es-MX" altLang="es-MX" sz="1600" dirty="0" smtClean="0"/>
          </a:p>
          <a:p>
            <a:pPr marL="533400" indent="-533400" algn="r">
              <a:lnSpc>
                <a:spcPct val="120000"/>
              </a:lnSpc>
              <a:spcBef>
                <a:spcPts val="0"/>
              </a:spcBef>
              <a:buNone/>
              <a:defRPr/>
            </a:pPr>
            <a:r>
              <a:rPr lang="es-MX" altLang="es-MX" sz="1600" dirty="0" smtClean="0"/>
              <a:t>18. </a:t>
            </a:r>
            <a:r>
              <a:rPr lang="es-MX" altLang="es-MX" sz="1600" dirty="0"/>
              <a:t>Etapa </a:t>
            </a:r>
            <a:r>
              <a:rPr lang="es-MX" altLang="es-MX" sz="1600" dirty="0" err="1" smtClean="0"/>
              <a:t>protoagricola</a:t>
            </a:r>
            <a:endParaRPr lang="es-MX" altLang="es-MX" sz="1600" dirty="0" smtClean="0"/>
          </a:p>
          <a:p>
            <a:pPr marL="533400" indent="-533400" algn="r">
              <a:lnSpc>
                <a:spcPct val="120000"/>
              </a:lnSpc>
              <a:spcBef>
                <a:spcPts val="0"/>
              </a:spcBef>
              <a:buNone/>
              <a:defRPr/>
            </a:pPr>
            <a:r>
              <a:rPr lang="es-MX" altLang="es-MX" sz="1600" dirty="0" smtClean="0"/>
              <a:t>19. </a:t>
            </a:r>
            <a:r>
              <a:rPr lang="es-MX" sz="1600" dirty="0" smtClean="0"/>
              <a:t>Calabaza </a:t>
            </a:r>
            <a:r>
              <a:rPr lang="es-MX" sz="1600" i="1" dirty="0" err="1" smtClean="0"/>
              <a:t>Ayotli</a:t>
            </a:r>
            <a:r>
              <a:rPr lang="es-MX" sz="1600" i="1" dirty="0" smtClean="0"/>
              <a:t> </a:t>
            </a:r>
            <a:r>
              <a:rPr lang="es-MX" sz="1600" i="1" dirty="0" err="1" smtClean="0"/>
              <a:t>Cucurbita</a:t>
            </a:r>
            <a:r>
              <a:rPr lang="es-MX" sz="1600" i="1" dirty="0" smtClean="0"/>
              <a:t> </a:t>
            </a:r>
            <a:r>
              <a:rPr lang="es-MX" sz="1600" i="1" dirty="0"/>
              <a:t>sp</a:t>
            </a:r>
            <a:r>
              <a:rPr lang="es-MX" sz="1600" i="1" dirty="0" smtClean="0"/>
              <a:t>.</a:t>
            </a:r>
          </a:p>
          <a:p>
            <a:pPr marL="533400" indent="-533400" algn="r">
              <a:lnSpc>
                <a:spcPct val="120000"/>
              </a:lnSpc>
              <a:spcBef>
                <a:spcPts val="0"/>
              </a:spcBef>
              <a:buNone/>
              <a:defRPr/>
            </a:pPr>
            <a:r>
              <a:rPr lang="es-MX" altLang="es-MX" sz="1600" i="1" dirty="0" smtClean="0"/>
              <a:t>20.</a:t>
            </a:r>
            <a:r>
              <a:rPr lang="es-MX" sz="1600" dirty="0"/>
              <a:t> Calabaza </a:t>
            </a:r>
            <a:r>
              <a:rPr lang="es-MX" sz="1600" i="1" dirty="0" err="1"/>
              <a:t>Ayotli</a:t>
            </a:r>
            <a:r>
              <a:rPr lang="es-MX" sz="1600" i="1" dirty="0"/>
              <a:t> </a:t>
            </a:r>
            <a:r>
              <a:rPr lang="es-MX" sz="1600" i="1" dirty="0" err="1"/>
              <a:t>Cucurbita</a:t>
            </a:r>
            <a:r>
              <a:rPr lang="es-MX" sz="1600" i="1" dirty="0"/>
              <a:t> </a:t>
            </a:r>
            <a:r>
              <a:rPr lang="es-MX" sz="1600" i="1" dirty="0" smtClean="0"/>
              <a:t>sp</a:t>
            </a:r>
          </a:p>
          <a:p>
            <a:pPr marL="533400" indent="-533400" algn="r">
              <a:lnSpc>
                <a:spcPct val="120000"/>
              </a:lnSpc>
              <a:spcBef>
                <a:spcPts val="0"/>
              </a:spcBef>
              <a:buNone/>
              <a:defRPr/>
            </a:pPr>
            <a:r>
              <a:rPr lang="es-MX" altLang="es-MX" sz="1600" i="1" dirty="0" smtClean="0"/>
              <a:t>21.</a:t>
            </a:r>
            <a:r>
              <a:rPr lang="es-MX" sz="1600" dirty="0"/>
              <a:t> Calabaza </a:t>
            </a:r>
            <a:r>
              <a:rPr lang="es-MX" sz="1600" i="1" dirty="0" err="1"/>
              <a:t>Ayotli</a:t>
            </a:r>
            <a:r>
              <a:rPr lang="es-MX" sz="1600" i="1" dirty="0"/>
              <a:t> </a:t>
            </a:r>
            <a:r>
              <a:rPr lang="es-MX" sz="1600" i="1" dirty="0" err="1"/>
              <a:t>Cucurbita</a:t>
            </a:r>
            <a:r>
              <a:rPr lang="es-MX" sz="1600" i="1" dirty="0"/>
              <a:t> </a:t>
            </a:r>
            <a:r>
              <a:rPr lang="es-MX" sz="1600" i="1" dirty="0" smtClean="0"/>
              <a:t>sp.</a:t>
            </a:r>
          </a:p>
          <a:p>
            <a:pPr marL="533400" indent="-533400" algn="r">
              <a:lnSpc>
                <a:spcPct val="120000"/>
              </a:lnSpc>
              <a:spcBef>
                <a:spcPts val="0"/>
              </a:spcBef>
              <a:buNone/>
              <a:defRPr/>
            </a:pPr>
            <a:r>
              <a:rPr lang="es-MX" altLang="es-MX" sz="1600" i="1" dirty="0" smtClean="0"/>
              <a:t>22.</a:t>
            </a:r>
            <a:r>
              <a:rPr lang="es-MX" sz="1600" dirty="0"/>
              <a:t> Calabaza </a:t>
            </a:r>
            <a:r>
              <a:rPr lang="es-MX" sz="1600" i="1" dirty="0" err="1"/>
              <a:t>Ayotli</a:t>
            </a:r>
            <a:r>
              <a:rPr lang="es-MX" sz="1600" i="1" dirty="0"/>
              <a:t> </a:t>
            </a:r>
            <a:r>
              <a:rPr lang="es-MX" sz="1600" i="1" dirty="0" err="1"/>
              <a:t>Cucurbita</a:t>
            </a:r>
            <a:r>
              <a:rPr lang="es-MX" sz="1600" i="1" dirty="0"/>
              <a:t> </a:t>
            </a:r>
            <a:r>
              <a:rPr lang="es-MX" sz="1600" i="1" dirty="0" smtClean="0"/>
              <a:t>sp</a:t>
            </a:r>
          </a:p>
          <a:p>
            <a:pPr marL="533400" indent="-533400" algn="r">
              <a:lnSpc>
                <a:spcPct val="120000"/>
              </a:lnSpc>
              <a:spcBef>
                <a:spcPts val="0"/>
              </a:spcBef>
              <a:buNone/>
              <a:defRPr/>
            </a:pPr>
            <a:r>
              <a:rPr lang="es-MX" altLang="es-MX" sz="1600" i="1" dirty="0" smtClean="0"/>
              <a:t>23.</a:t>
            </a:r>
            <a:r>
              <a:rPr lang="es-MX" sz="1600" dirty="0"/>
              <a:t> </a:t>
            </a:r>
            <a:r>
              <a:rPr lang="es-MX" sz="1600" dirty="0" err="1" smtClean="0"/>
              <a:t>Maiz</a:t>
            </a:r>
            <a:r>
              <a:rPr lang="es-MX" sz="1600" dirty="0" smtClean="0"/>
              <a:t>  </a:t>
            </a:r>
            <a:r>
              <a:rPr lang="es-MX" sz="1600" i="1" dirty="0" err="1" smtClean="0"/>
              <a:t>Centli</a:t>
            </a:r>
            <a:r>
              <a:rPr lang="es-MX" sz="1600" i="1" dirty="0" smtClean="0"/>
              <a:t> </a:t>
            </a:r>
            <a:r>
              <a:rPr lang="es-MX" sz="1600" i="1" dirty="0"/>
              <a:t> Zea </a:t>
            </a:r>
            <a:r>
              <a:rPr lang="es-MX" sz="1600" i="1" dirty="0" err="1"/>
              <a:t>mays</a:t>
            </a:r>
            <a:r>
              <a:rPr lang="es-MX" sz="1600" i="1" dirty="0"/>
              <a:t> L</a:t>
            </a:r>
            <a:r>
              <a:rPr lang="es-MX" sz="1600" i="1" dirty="0" smtClean="0"/>
              <a:t>.</a:t>
            </a:r>
          </a:p>
          <a:p>
            <a:pPr marL="533400" indent="-533400" algn="r">
              <a:lnSpc>
                <a:spcPct val="120000"/>
              </a:lnSpc>
              <a:spcBef>
                <a:spcPts val="0"/>
              </a:spcBef>
              <a:buNone/>
              <a:defRPr/>
            </a:pPr>
            <a:endParaRPr lang="es-MX" altLang="es-MX" sz="1600" dirty="0"/>
          </a:p>
          <a:p>
            <a:pPr marL="533400" indent="-533400">
              <a:lnSpc>
                <a:spcPct val="80000"/>
              </a:lnSpc>
              <a:buNone/>
              <a:defRPr/>
            </a:pPr>
            <a:endParaRPr lang="es-MX" altLang="es-MX" sz="1600" dirty="0">
              <a:solidFill>
                <a:srgbClr val="FF0000"/>
              </a:solidFill>
            </a:endParaRPr>
          </a:p>
          <a:p>
            <a:pPr marL="533400" indent="-533400">
              <a:lnSpc>
                <a:spcPct val="80000"/>
              </a:lnSpc>
              <a:buNone/>
              <a:defRPr/>
            </a:pPr>
            <a:endParaRPr lang="es-ES" altLang="es-MX" sz="800" dirty="0"/>
          </a:p>
        </p:txBody>
      </p:sp>
      <p:sp>
        <p:nvSpPr>
          <p:cNvPr id="7172" name="Rectangle 4"/>
          <p:cNvSpPr>
            <a:spLocks noGrp="1" noChangeArrowheads="1"/>
          </p:cNvSpPr>
          <p:nvPr>
            <p:ph type="body" sz="half" idx="2"/>
          </p:nvPr>
        </p:nvSpPr>
        <p:spPr>
          <a:xfrm>
            <a:off x="6525419" y="404814"/>
            <a:ext cx="4538663" cy="5688012"/>
          </a:xfrm>
        </p:spPr>
        <p:txBody>
          <a:bodyPr>
            <a:normAutofit/>
          </a:bodyPr>
          <a:lstStyle/>
          <a:p>
            <a:pPr marL="533400" indent="-533400" algn="r">
              <a:lnSpc>
                <a:spcPct val="80000"/>
              </a:lnSpc>
              <a:buClr>
                <a:schemeClr val="tx1"/>
              </a:buClr>
              <a:buNone/>
              <a:defRPr/>
            </a:pPr>
            <a:r>
              <a:rPr lang="es-ES" altLang="es-MX" sz="1600" dirty="0" smtClean="0"/>
              <a:t> </a:t>
            </a:r>
            <a:endParaRPr lang="es-MX" altLang="es-MX" sz="1600" dirty="0"/>
          </a:p>
          <a:p>
            <a:pPr>
              <a:lnSpc>
                <a:spcPct val="80000"/>
              </a:lnSpc>
              <a:buNone/>
              <a:defRPr/>
            </a:pPr>
            <a:r>
              <a:rPr lang="es-MX" altLang="es-MX" sz="1400" dirty="0" smtClean="0"/>
              <a:t>24. </a:t>
            </a:r>
            <a:r>
              <a:rPr lang="es-MX" sz="1400" dirty="0" smtClean="0"/>
              <a:t>Frijol </a:t>
            </a:r>
            <a:r>
              <a:rPr lang="es-MX" sz="1400" i="1" dirty="0" err="1" smtClean="0"/>
              <a:t>etl</a:t>
            </a:r>
            <a:r>
              <a:rPr lang="es-MX" sz="1400" i="1" dirty="0" smtClean="0"/>
              <a:t> </a:t>
            </a:r>
            <a:r>
              <a:rPr lang="es-MX" sz="1400" i="1" dirty="0" err="1" smtClean="0"/>
              <a:t>Phaseolus</a:t>
            </a:r>
            <a:r>
              <a:rPr lang="es-MX" sz="1400" i="1" dirty="0" smtClean="0"/>
              <a:t> </a:t>
            </a:r>
            <a:r>
              <a:rPr lang="es-MX" sz="1400" i="1" dirty="0" err="1"/>
              <a:t>vulgaris</a:t>
            </a:r>
            <a:r>
              <a:rPr lang="es-MX" sz="1400" i="1" dirty="0"/>
              <a:t> </a:t>
            </a:r>
            <a:r>
              <a:rPr lang="es-MX" sz="1400" dirty="0"/>
              <a:t>L</a:t>
            </a:r>
            <a:r>
              <a:rPr lang="es-MX" sz="1400" dirty="0" smtClean="0"/>
              <a:t>.</a:t>
            </a:r>
          </a:p>
          <a:p>
            <a:pPr>
              <a:lnSpc>
                <a:spcPct val="80000"/>
              </a:lnSpc>
              <a:buNone/>
              <a:defRPr/>
            </a:pPr>
            <a:r>
              <a:rPr lang="es-MX" altLang="es-MX" sz="1400" dirty="0" smtClean="0"/>
              <a:t>25. Centro de origen.</a:t>
            </a:r>
          </a:p>
          <a:p>
            <a:pPr>
              <a:lnSpc>
                <a:spcPct val="80000"/>
              </a:lnSpc>
              <a:buNone/>
              <a:defRPr/>
            </a:pPr>
            <a:r>
              <a:rPr lang="es-MX" altLang="es-MX" sz="1400" dirty="0" smtClean="0"/>
              <a:t>26. </a:t>
            </a:r>
            <a:r>
              <a:rPr lang="es-MX" sz="1400" dirty="0" smtClean="0"/>
              <a:t>Chile </a:t>
            </a:r>
            <a:r>
              <a:rPr lang="es-MX" sz="1400" i="1" dirty="0" err="1" smtClean="0"/>
              <a:t>Chilli</a:t>
            </a:r>
            <a:r>
              <a:rPr lang="es-MX" sz="1400" i="1" dirty="0" smtClean="0"/>
              <a:t> </a:t>
            </a:r>
            <a:r>
              <a:rPr lang="es-MX" sz="1400" i="1" dirty="0" err="1" smtClean="0"/>
              <a:t>Capsicum</a:t>
            </a:r>
            <a:r>
              <a:rPr lang="es-MX" sz="1400" i="1" dirty="0" smtClean="0"/>
              <a:t> </a:t>
            </a:r>
            <a:r>
              <a:rPr lang="es-MX" sz="1400" i="1" dirty="0" err="1"/>
              <a:t>annuum</a:t>
            </a:r>
            <a:r>
              <a:rPr lang="es-MX" sz="1400" i="1" dirty="0"/>
              <a:t> L</a:t>
            </a:r>
            <a:r>
              <a:rPr lang="es-MX" sz="1400" i="1" dirty="0" smtClean="0"/>
              <a:t>.</a:t>
            </a:r>
            <a:endParaRPr lang="es-MX" sz="1400" dirty="0" smtClean="0"/>
          </a:p>
          <a:p>
            <a:pPr>
              <a:lnSpc>
                <a:spcPct val="80000"/>
              </a:lnSpc>
              <a:buNone/>
              <a:defRPr/>
            </a:pPr>
            <a:r>
              <a:rPr lang="es-MX" altLang="es-MX" sz="1400" dirty="0"/>
              <a:t>27. Centro de origen</a:t>
            </a:r>
            <a:endParaRPr lang="es-MX" altLang="es-MX" sz="1400" dirty="0" smtClean="0"/>
          </a:p>
          <a:p>
            <a:pPr>
              <a:lnSpc>
                <a:spcPct val="80000"/>
              </a:lnSpc>
              <a:buNone/>
              <a:defRPr/>
            </a:pPr>
            <a:r>
              <a:rPr lang="es-MX" altLang="es-MX" sz="1400" dirty="0" smtClean="0"/>
              <a:t>28. </a:t>
            </a:r>
            <a:r>
              <a:rPr lang="es-MX" sz="1400" dirty="0"/>
              <a:t>Agave </a:t>
            </a:r>
            <a:r>
              <a:rPr lang="es-MX" sz="1400" dirty="0" smtClean="0"/>
              <a:t> </a:t>
            </a:r>
            <a:r>
              <a:rPr lang="es-MX" sz="1400" i="1" dirty="0" err="1" smtClean="0"/>
              <a:t>Agave</a:t>
            </a:r>
            <a:r>
              <a:rPr lang="es-MX" sz="1400" i="1" dirty="0" smtClean="0"/>
              <a:t> angustifolia</a:t>
            </a:r>
          </a:p>
          <a:p>
            <a:pPr>
              <a:lnSpc>
                <a:spcPct val="80000"/>
              </a:lnSpc>
              <a:buNone/>
              <a:defRPr/>
            </a:pPr>
            <a:r>
              <a:rPr lang="es-MX" altLang="es-MX" sz="1400" i="1" dirty="0" smtClean="0"/>
              <a:t>29. </a:t>
            </a:r>
            <a:r>
              <a:rPr lang="es-MX" altLang="es-MX" sz="1400" dirty="0"/>
              <a:t>Centro de origen</a:t>
            </a:r>
          </a:p>
          <a:p>
            <a:pPr>
              <a:lnSpc>
                <a:spcPct val="80000"/>
              </a:lnSpc>
              <a:buNone/>
              <a:defRPr/>
            </a:pPr>
            <a:r>
              <a:rPr lang="es-MX" altLang="es-MX" sz="1400" dirty="0" smtClean="0"/>
              <a:t>30. </a:t>
            </a:r>
            <a:r>
              <a:rPr lang="es-MX" sz="1400" i="1" dirty="0"/>
              <a:t>Ciruela hueso de </a:t>
            </a:r>
            <a:r>
              <a:rPr lang="es-MX" sz="1400" i="1" dirty="0" smtClean="0"/>
              <a:t>palo </a:t>
            </a:r>
            <a:r>
              <a:rPr lang="es-MX" sz="1400" i="1" dirty="0" err="1" smtClean="0"/>
              <a:t>Spondias</a:t>
            </a:r>
            <a:r>
              <a:rPr lang="es-MX" sz="1400" i="1" dirty="0" smtClean="0"/>
              <a:t> </a:t>
            </a:r>
            <a:r>
              <a:rPr lang="es-MX" sz="1400" i="1" dirty="0"/>
              <a:t>purpurea </a:t>
            </a:r>
            <a:r>
              <a:rPr lang="es-MX" sz="1400" dirty="0"/>
              <a:t>L</a:t>
            </a:r>
            <a:r>
              <a:rPr lang="es-MX" sz="1400" dirty="0" smtClean="0"/>
              <a:t>.</a:t>
            </a:r>
          </a:p>
          <a:p>
            <a:pPr>
              <a:lnSpc>
                <a:spcPct val="80000"/>
              </a:lnSpc>
              <a:buNone/>
              <a:defRPr/>
            </a:pPr>
            <a:r>
              <a:rPr lang="es-MX" altLang="es-MX" sz="1400" dirty="0"/>
              <a:t>31. Centro de origen</a:t>
            </a:r>
          </a:p>
          <a:p>
            <a:pPr>
              <a:lnSpc>
                <a:spcPct val="80000"/>
              </a:lnSpc>
              <a:buNone/>
              <a:defRPr/>
            </a:pPr>
            <a:endParaRPr lang="es-MX" altLang="es-MX" sz="1400" dirty="0" smtClean="0"/>
          </a:p>
          <a:p>
            <a:pPr eaLnBrk="1" hangingPunct="1">
              <a:lnSpc>
                <a:spcPct val="80000"/>
              </a:lnSpc>
              <a:buFontTx/>
              <a:buNone/>
              <a:defRPr/>
            </a:pPr>
            <a:endParaRPr lang="es-MX" altLang="es-MX" sz="1600" dirty="0"/>
          </a:p>
          <a:p>
            <a:pPr eaLnBrk="1" hangingPunct="1">
              <a:lnSpc>
                <a:spcPct val="80000"/>
              </a:lnSpc>
              <a:buFontTx/>
              <a:buAutoNum type="arabicPeriod" startAt="37"/>
              <a:defRPr/>
            </a:pPr>
            <a:endParaRPr lang="es-MX" altLang="es-MX" sz="1600" b="1" dirty="0">
              <a:solidFill>
                <a:srgbClr val="FF0000"/>
              </a:solidFill>
            </a:endParaRPr>
          </a:p>
          <a:p>
            <a:pPr eaLnBrk="1" hangingPunct="1">
              <a:lnSpc>
                <a:spcPct val="80000"/>
              </a:lnSpc>
              <a:buFontTx/>
              <a:buAutoNum type="arabicPeriod" startAt="37"/>
              <a:defRPr/>
            </a:pPr>
            <a:endParaRPr lang="es-MX" altLang="es-MX" sz="1600" b="1" dirty="0">
              <a:solidFill>
                <a:srgbClr val="FF0000"/>
              </a:solidFill>
            </a:endParaRPr>
          </a:p>
          <a:p>
            <a:pPr eaLnBrk="1" hangingPunct="1">
              <a:lnSpc>
                <a:spcPct val="80000"/>
              </a:lnSpc>
              <a:buFontTx/>
              <a:buAutoNum type="arabicPeriod" startAt="37"/>
              <a:defRPr/>
            </a:pPr>
            <a:endParaRPr lang="es-ES" altLang="es-MX" sz="1600" b="1" dirty="0">
              <a:solidFill>
                <a:srgbClr val="FF0000"/>
              </a:solidFill>
            </a:endParaRPr>
          </a:p>
        </p:txBody>
      </p:sp>
    </p:spTree>
    <p:extLst>
      <p:ext uri="{BB962C8B-B14F-4D97-AF65-F5344CB8AC3E}">
        <p14:creationId xmlns:p14="http://schemas.microsoft.com/office/powerpoint/2010/main" val="26036609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063750" y="34925"/>
            <a:ext cx="8229600" cy="1143000"/>
          </a:xfrm>
        </p:spPr>
        <p:txBody>
          <a:bodyPr/>
          <a:lstStyle/>
          <a:p>
            <a:pPr algn="ctr" eaLnBrk="1" hangingPunct="1">
              <a:defRPr/>
            </a:pPr>
            <a:r>
              <a:rPr lang="es-MX" altLang="es-MX" sz="4400" dirty="0"/>
              <a:t>Secuencia Didáctica  </a:t>
            </a:r>
            <a:endParaRPr lang="es-ES" altLang="es-MX" sz="4400" dirty="0">
              <a:latin typeface="+mn-lt"/>
            </a:endParaRPr>
          </a:p>
        </p:txBody>
      </p:sp>
      <p:sp>
        <p:nvSpPr>
          <p:cNvPr id="14339" name="Rectangle 3"/>
          <p:cNvSpPr>
            <a:spLocks noGrp="1" noChangeArrowheads="1"/>
          </p:cNvSpPr>
          <p:nvPr>
            <p:ph type="body" sz="half" idx="1"/>
          </p:nvPr>
        </p:nvSpPr>
        <p:spPr>
          <a:xfrm>
            <a:off x="1524000" y="1700214"/>
            <a:ext cx="4433888" cy="5157787"/>
          </a:xfrm>
        </p:spPr>
        <p:txBody>
          <a:bodyPr/>
          <a:lstStyle/>
          <a:p>
            <a:pPr marL="533400" indent="-533400">
              <a:lnSpc>
                <a:spcPct val="80000"/>
              </a:lnSpc>
              <a:buNone/>
            </a:pPr>
            <a:endParaRPr lang="es-ES" altLang="es-MX" sz="1600"/>
          </a:p>
          <a:p>
            <a:pPr marL="533400" indent="-533400">
              <a:lnSpc>
                <a:spcPct val="80000"/>
              </a:lnSpc>
              <a:buNone/>
            </a:pPr>
            <a:endParaRPr lang="es-MX" altLang="es-MX" sz="1600" b="1"/>
          </a:p>
          <a:p>
            <a:pPr marL="533400" indent="-533400">
              <a:lnSpc>
                <a:spcPct val="80000"/>
              </a:lnSpc>
              <a:buNone/>
            </a:pPr>
            <a:endParaRPr lang="es-MX" altLang="es-MX" sz="1600">
              <a:solidFill>
                <a:srgbClr val="FF0000"/>
              </a:solidFill>
            </a:endParaRPr>
          </a:p>
          <a:p>
            <a:pPr marL="533400" indent="-533400">
              <a:lnSpc>
                <a:spcPct val="80000"/>
              </a:lnSpc>
              <a:buNone/>
            </a:pPr>
            <a:endParaRPr lang="es-ES" altLang="es-MX" sz="800"/>
          </a:p>
        </p:txBody>
      </p:sp>
      <p:sp>
        <p:nvSpPr>
          <p:cNvPr id="14340" name="Rectangle 4"/>
          <p:cNvSpPr>
            <a:spLocks noGrp="1" noChangeArrowheads="1"/>
          </p:cNvSpPr>
          <p:nvPr>
            <p:ph type="body" sz="half" idx="2"/>
          </p:nvPr>
        </p:nvSpPr>
        <p:spPr>
          <a:xfrm>
            <a:off x="5991225" y="1268414"/>
            <a:ext cx="4643438" cy="5445125"/>
          </a:xfrm>
        </p:spPr>
        <p:txBody>
          <a:bodyPr/>
          <a:lstStyle/>
          <a:p>
            <a:pPr eaLnBrk="1" hangingPunct="1">
              <a:lnSpc>
                <a:spcPct val="80000"/>
              </a:lnSpc>
              <a:buFontTx/>
              <a:buNone/>
            </a:pPr>
            <a:endParaRPr lang="es-MX" altLang="es-MX" sz="1400" b="1"/>
          </a:p>
          <a:p>
            <a:pPr eaLnBrk="1" hangingPunct="1">
              <a:lnSpc>
                <a:spcPct val="80000"/>
              </a:lnSpc>
              <a:buFontTx/>
              <a:buNone/>
            </a:pPr>
            <a:endParaRPr lang="es-MX" altLang="es-MX" sz="1600" b="1"/>
          </a:p>
          <a:p>
            <a:pPr eaLnBrk="1" hangingPunct="1">
              <a:lnSpc>
                <a:spcPct val="80000"/>
              </a:lnSpc>
              <a:buFontTx/>
              <a:buAutoNum type="arabicPeriod" startAt="37"/>
            </a:pPr>
            <a:endParaRPr lang="es-MX" altLang="es-MX" sz="1600" b="1">
              <a:solidFill>
                <a:srgbClr val="FF0000"/>
              </a:solidFill>
            </a:endParaRPr>
          </a:p>
          <a:p>
            <a:pPr eaLnBrk="1" hangingPunct="1">
              <a:lnSpc>
                <a:spcPct val="80000"/>
              </a:lnSpc>
              <a:buFontTx/>
              <a:buAutoNum type="arabicPeriod" startAt="37"/>
            </a:pPr>
            <a:endParaRPr lang="es-MX" altLang="es-MX" sz="1600" b="1">
              <a:solidFill>
                <a:srgbClr val="FF0000"/>
              </a:solidFill>
            </a:endParaRPr>
          </a:p>
          <a:p>
            <a:pPr eaLnBrk="1" hangingPunct="1">
              <a:lnSpc>
                <a:spcPct val="80000"/>
              </a:lnSpc>
              <a:buFontTx/>
              <a:buAutoNum type="arabicPeriod" startAt="37"/>
            </a:pPr>
            <a:endParaRPr lang="es-ES" altLang="es-MX" sz="1600" b="1">
              <a:solidFill>
                <a:srgbClr val="FF0000"/>
              </a:solidFill>
            </a:endParaRPr>
          </a:p>
        </p:txBody>
      </p:sp>
      <p:graphicFrame>
        <p:nvGraphicFramePr>
          <p:cNvPr id="2" name="Diagrama 1"/>
          <p:cNvGraphicFramePr/>
          <p:nvPr>
            <p:extLst>
              <p:ext uri="{D42A27DB-BD31-4B8C-83A1-F6EECF244321}">
                <p14:modId xmlns:p14="http://schemas.microsoft.com/office/powerpoint/2010/main" val="2311699927"/>
              </p:ext>
            </p:extLst>
          </p:nvPr>
        </p:nvGraphicFramePr>
        <p:xfrm>
          <a:off x="2351584" y="1484784"/>
          <a:ext cx="8283079" cy="4881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3338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19731316">
            <a:off x="1632017" y="2142455"/>
            <a:ext cx="8915399" cy="2262781"/>
          </a:xfrm>
        </p:spPr>
        <p:txBody>
          <a:bodyPr>
            <a:normAutofit/>
          </a:bodyPr>
          <a:lstStyle/>
          <a:p>
            <a:pPr algn="just"/>
            <a:r>
              <a:rPr lang="es-MX" b="1" dirty="0"/>
              <a:t>El origen </a:t>
            </a:r>
            <a:r>
              <a:rPr lang="es-MX" b="1" dirty="0" smtClean="0"/>
              <a:t>y desarrollo de </a:t>
            </a:r>
            <a:r>
              <a:rPr lang="es-MX" b="1" dirty="0"/>
              <a:t>la </a:t>
            </a:r>
            <a:r>
              <a:rPr lang="es-MX" b="1" dirty="0" smtClean="0"/>
              <a:t>agricultura en México.</a:t>
            </a:r>
            <a:endParaRPr lang="es-MX" b="1" dirty="0"/>
          </a:p>
        </p:txBody>
      </p:sp>
    </p:spTree>
    <p:extLst>
      <p:ext uri="{BB962C8B-B14F-4D97-AF65-F5344CB8AC3E}">
        <p14:creationId xmlns:p14="http://schemas.microsoft.com/office/powerpoint/2010/main" val="41605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7536" y="577958"/>
            <a:ext cx="8911687" cy="747490"/>
          </a:xfrm>
        </p:spPr>
        <p:txBody>
          <a:bodyPr>
            <a:normAutofit fontScale="90000"/>
          </a:bodyPr>
          <a:lstStyle/>
          <a:p>
            <a:pPr algn="ctr"/>
            <a:r>
              <a:rPr lang="es-MX" sz="4900" b="1" i="1" u="sng" dirty="0" smtClean="0">
                <a:solidFill>
                  <a:schemeClr val="tx1"/>
                </a:solidFill>
                <a:effectLst>
                  <a:outerShdw blurRad="38100" dist="38100" dir="2700000" algn="tl">
                    <a:srgbClr val="000000">
                      <a:alpha val="43137"/>
                    </a:srgbClr>
                  </a:outerShdw>
                </a:effectLst>
              </a:rPr>
              <a:t>Inicios de hombre </a:t>
            </a:r>
            <a:r>
              <a:rPr lang="es-MX" dirty="0" smtClean="0">
                <a:solidFill>
                  <a:schemeClr val="tx1"/>
                </a:solidFill>
              </a:rPr>
              <a:t/>
            </a:r>
            <a:br>
              <a:rPr lang="es-MX" dirty="0" smtClean="0">
                <a:solidFill>
                  <a:schemeClr val="tx1"/>
                </a:solidFill>
              </a:rPr>
            </a:br>
            <a:endParaRPr lang="es-MX" dirty="0">
              <a:solidFill>
                <a:schemeClr val="tx1"/>
              </a:solidFill>
            </a:endParaRPr>
          </a:p>
        </p:txBody>
      </p:sp>
      <p:sp>
        <p:nvSpPr>
          <p:cNvPr id="3" name="Marcador de contenido 2"/>
          <p:cNvSpPr>
            <a:spLocks noGrp="1"/>
          </p:cNvSpPr>
          <p:nvPr>
            <p:ph idx="1"/>
          </p:nvPr>
        </p:nvSpPr>
        <p:spPr>
          <a:xfrm>
            <a:off x="1582831" y="1644502"/>
            <a:ext cx="10134248" cy="3777622"/>
          </a:xfrm>
        </p:spPr>
        <p:txBody>
          <a:bodyPr>
            <a:normAutofit lnSpcReduction="10000"/>
          </a:bodyPr>
          <a:lstStyle/>
          <a:p>
            <a:pPr algn="ctr"/>
            <a:r>
              <a:rPr lang="es-MX" sz="2000" b="1" dirty="0" smtClean="0">
                <a:solidFill>
                  <a:schemeClr val="tx1"/>
                </a:solidFill>
              </a:rPr>
              <a:t>En </a:t>
            </a:r>
            <a:r>
              <a:rPr lang="es-MX" sz="2000" b="1" dirty="0">
                <a:solidFill>
                  <a:schemeClr val="tx1"/>
                </a:solidFill>
              </a:rPr>
              <a:t>áreas tropicales y subtropicales con alta biodiversidad, grupos </a:t>
            </a:r>
            <a:r>
              <a:rPr lang="es-MX" sz="2000" b="1" dirty="0" smtClean="0">
                <a:solidFill>
                  <a:schemeClr val="tx1"/>
                </a:solidFill>
              </a:rPr>
              <a:t>recolectores-cazadores con una economía sustentada </a:t>
            </a:r>
            <a:r>
              <a:rPr lang="es-MX" sz="2000" b="1" dirty="0">
                <a:solidFill>
                  <a:schemeClr val="tx1"/>
                </a:solidFill>
              </a:rPr>
              <a:t>en la caza y la </a:t>
            </a:r>
            <a:r>
              <a:rPr lang="es-MX" sz="2000" b="1" dirty="0" smtClean="0">
                <a:solidFill>
                  <a:schemeClr val="tx1"/>
                </a:solidFill>
              </a:rPr>
              <a:t>recolección </a:t>
            </a:r>
            <a:r>
              <a:rPr lang="es-MX" sz="2000" b="1" dirty="0">
                <a:solidFill>
                  <a:schemeClr val="tx1"/>
                </a:solidFill>
              </a:rPr>
              <a:t>de </a:t>
            </a:r>
            <a:r>
              <a:rPr lang="es-MX" sz="2000" b="1" dirty="0" smtClean="0">
                <a:solidFill>
                  <a:schemeClr val="tx1"/>
                </a:solidFill>
              </a:rPr>
              <a:t>plantas.</a:t>
            </a:r>
          </a:p>
          <a:p>
            <a:pPr algn="ctr"/>
            <a:endParaRPr lang="es-MX" sz="2000" b="1" dirty="0" smtClean="0">
              <a:solidFill>
                <a:schemeClr val="tx1"/>
              </a:solidFill>
            </a:endParaRPr>
          </a:p>
          <a:p>
            <a:pPr algn="ctr"/>
            <a:endParaRPr lang="es-MX" sz="2000" b="1" dirty="0" smtClean="0">
              <a:solidFill>
                <a:schemeClr val="tx1"/>
              </a:solidFill>
            </a:endParaRPr>
          </a:p>
          <a:p>
            <a:pPr marL="0" indent="0" algn="ctr">
              <a:buNone/>
            </a:pPr>
            <a:r>
              <a:rPr lang="it-IT" sz="2000" b="1" dirty="0">
                <a:solidFill>
                  <a:schemeClr val="tx1"/>
                </a:solidFill>
              </a:rPr>
              <a:t>iniciaron un largo proceso </a:t>
            </a:r>
            <a:r>
              <a:rPr lang="it-IT" sz="2000" b="1" dirty="0" smtClean="0">
                <a:solidFill>
                  <a:schemeClr val="tx1"/>
                </a:solidFill>
              </a:rPr>
              <a:t>de manejo </a:t>
            </a:r>
            <a:r>
              <a:rPr lang="it-IT" sz="2000" b="1" dirty="0">
                <a:solidFill>
                  <a:schemeClr val="tx1"/>
                </a:solidFill>
              </a:rPr>
              <a:t>y selección</a:t>
            </a:r>
          </a:p>
          <a:p>
            <a:pPr marL="0" indent="0" algn="ctr">
              <a:buNone/>
            </a:pPr>
            <a:r>
              <a:rPr lang="es-MX" sz="2000" b="1" dirty="0" smtClean="0">
                <a:solidFill>
                  <a:schemeClr val="tx1"/>
                </a:solidFill>
              </a:rPr>
              <a:t> </a:t>
            </a:r>
          </a:p>
          <a:p>
            <a:pPr marL="0" indent="0" algn="ctr">
              <a:buNone/>
            </a:pPr>
            <a:endParaRPr lang="es-MX" sz="2000" b="1" dirty="0">
              <a:solidFill>
                <a:schemeClr val="tx1"/>
              </a:solidFill>
            </a:endParaRPr>
          </a:p>
          <a:p>
            <a:pPr marL="0" indent="0" algn="ctr">
              <a:buNone/>
            </a:pPr>
            <a:endParaRPr lang="es-MX" sz="2000" b="1" dirty="0" smtClean="0">
              <a:solidFill>
                <a:schemeClr val="tx1"/>
              </a:solidFill>
            </a:endParaRPr>
          </a:p>
          <a:p>
            <a:pPr algn="ctr"/>
            <a:r>
              <a:rPr lang="es-MX" sz="2000" b="1" dirty="0" smtClean="0">
                <a:solidFill>
                  <a:schemeClr val="tx1"/>
                </a:solidFill>
              </a:rPr>
              <a:t>A </a:t>
            </a:r>
            <a:r>
              <a:rPr lang="es-MX" sz="2000" b="1" dirty="0">
                <a:solidFill>
                  <a:schemeClr val="tx1"/>
                </a:solidFill>
              </a:rPr>
              <a:t>una </a:t>
            </a:r>
            <a:r>
              <a:rPr lang="es-MX" sz="2000" b="1" dirty="0" smtClean="0">
                <a:solidFill>
                  <a:schemeClr val="tx1"/>
                </a:solidFill>
              </a:rPr>
              <a:t>basada </a:t>
            </a:r>
            <a:r>
              <a:rPr lang="es-MX" sz="2000" b="1" dirty="0">
                <a:solidFill>
                  <a:schemeClr val="tx1"/>
                </a:solidFill>
              </a:rPr>
              <a:t>en la </a:t>
            </a:r>
            <a:r>
              <a:rPr lang="es-MX" sz="2000" b="1" dirty="0" smtClean="0">
                <a:solidFill>
                  <a:schemeClr val="tx1"/>
                </a:solidFill>
              </a:rPr>
              <a:t>agricultura y </a:t>
            </a:r>
            <a:r>
              <a:rPr lang="es-MX" sz="2000" b="1" dirty="0">
                <a:solidFill>
                  <a:schemeClr val="tx1"/>
                </a:solidFill>
              </a:rPr>
              <a:t>a la domesticación de plantas y </a:t>
            </a:r>
            <a:r>
              <a:rPr lang="es-MX" sz="2000" b="1" dirty="0" smtClean="0">
                <a:solidFill>
                  <a:schemeClr val="tx1"/>
                </a:solidFill>
              </a:rPr>
              <a:t>animales</a:t>
            </a:r>
            <a:endParaRPr lang="es-MX" sz="2000" b="1" dirty="0">
              <a:solidFill>
                <a:schemeClr val="tx1"/>
              </a:solidFill>
            </a:endParaRPr>
          </a:p>
          <a:p>
            <a:endParaRPr lang="es-MX" sz="2000" b="1" dirty="0" smtClean="0">
              <a:solidFill>
                <a:schemeClr val="tx1"/>
              </a:solidFill>
            </a:endParaRPr>
          </a:p>
        </p:txBody>
      </p:sp>
      <p:cxnSp>
        <p:nvCxnSpPr>
          <p:cNvPr id="6" name="Conector recto de flecha 5"/>
          <p:cNvCxnSpPr/>
          <p:nvPr/>
        </p:nvCxnSpPr>
        <p:spPr>
          <a:xfrm>
            <a:off x="6677247" y="2541181"/>
            <a:ext cx="21265" cy="237106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03987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1474" y="813297"/>
            <a:ext cx="8957357" cy="56394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Elipse 4"/>
          <p:cNvSpPr/>
          <p:nvPr/>
        </p:nvSpPr>
        <p:spPr>
          <a:xfrm>
            <a:off x="2376108" y="2948763"/>
            <a:ext cx="1392865" cy="1105786"/>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2263147" y="6452756"/>
            <a:ext cx="1856509" cy="246221"/>
          </a:xfrm>
          <a:prstGeom prst="rect">
            <a:avLst/>
          </a:prstGeom>
        </p:spPr>
        <p:txBody>
          <a:bodyPr wrap="square">
            <a:spAutoFit/>
          </a:bodyPr>
          <a:lstStyle/>
          <a:p>
            <a:r>
              <a:rPr lang="es-MX" sz="1000" dirty="0"/>
              <a:t>http://</a:t>
            </a:r>
            <a:r>
              <a:rPr lang="es-MX" sz="1000" dirty="0" smtClean="0"/>
              <a:t>3.bp.blogspot.com</a:t>
            </a:r>
            <a:endParaRPr lang="es-MX" sz="1000" dirty="0"/>
          </a:p>
        </p:txBody>
      </p:sp>
    </p:spTree>
    <p:extLst>
      <p:ext uri="{BB962C8B-B14F-4D97-AF65-F5344CB8AC3E}">
        <p14:creationId xmlns:p14="http://schemas.microsoft.com/office/powerpoint/2010/main" val="852148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5363" y="475254"/>
            <a:ext cx="8911687" cy="1280890"/>
          </a:xfrm>
        </p:spPr>
        <p:txBody>
          <a:bodyPr/>
          <a:lstStyle/>
          <a:p>
            <a:r>
              <a:rPr lang="es-MX" sz="4400" b="1" dirty="0" smtClean="0"/>
              <a:t>AMÉRICA</a:t>
            </a:r>
            <a:r>
              <a:rPr lang="es-MX" dirty="0" smtClean="0"/>
              <a:t> </a:t>
            </a:r>
            <a:endParaRPr lang="es-MX" dirty="0"/>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r="63034"/>
          <a:stretch/>
        </p:blipFill>
        <p:spPr>
          <a:xfrm>
            <a:off x="1934108" y="1807669"/>
            <a:ext cx="4965405" cy="4668325"/>
          </a:xfrm>
        </p:spPr>
      </p:pic>
      <p:sp>
        <p:nvSpPr>
          <p:cNvPr id="6" name="Rectángulo 5"/>
          <p:cNvSpPr/>
          <p:nvPr/>
        </p:nvSpPr>
        <p:spPr>
          <a:xfrm>
            <a:off x="9504396" y="3880221"/>
            <a:ext cx="2977400" cy="523220"/>
          </a:xfrm>
          <a:prstGeom prst="rect">
            <a:avLst/>
          </a:prstGeom>
        </p:spPr>
        <p:txBody>
          <a:bodyPr wrap="square">
            <a:spAutoFit/>
          </a:bodyPr>
          <a:lstStyle/>
          <a:p>
            <a:r>
              <a:rPr lang="es-ES" sz="1400" b="1" dirty="0"/>
              <a:t>G</a:t>
            </a:r>
            <a:r>
              <a:rPr lang="es-ES" sz="1400" b="1" dirty="0" smtClean="0"/>
              <a:t>uacamote</a:t>
            </a:r>
            <a:r>
              <a:rPr lang="es-ES" sz="1400" dirty="0" smtClean="0"/>
              <a:t> </a:t>
            </a:r>
            <a:r>
              <a:rPr lang="es-ES" sz="1400" dirty="0"/>
              <a:t>(del </a:t>
            </a:r>
            <a:r>
              <a:rPr lang="es-ES" sz="1400" dirty="0">
                <a:hlinkClick r:id="rId3" tooltip="Náhuatl"/>
              </a:rPr>
              <a:t>náhuatl</a:t>
            </a:r>
            <a:r>
              <a:rPr lang="es-ES" sz="1400" dirty="0"/>
              <a:t> </a:t>
            </a:r>
            <a:r>
              <a:rPr lang="es-ES" sz="1400" i="1" dirty="0" err="1"/>
              <a:t>cuauhcamohtli</a:t>
            </a:r>
            <a:r>
              <a:rPr lang="es-ES" sz="1400" dirty="0"/>
              <a:t> en </a:t>
            </a:r>
            <a:r>
              <a:rPr lang="es-ES" sz="1400" dirty="0">
                <a:hlinkClick r:id="rId4" tooltip="México"/>
              </a:rPr>
              <a:t>México</a:t>
            </a:r>
            <a:endParaRPr lang="es-MX" sz="1400" dirty="0"/>
          </a:p>
        </p:txBody>
      </p:sp>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0586" y="674985"/>
            <a:ext cx="2960581" cy="2960581"/>
          </a:xfrm>
          <a:prstGeom prst="rect">
            <a:avLst/>
          </a:prstGeom>
        </p:spPr>
      </p:pic>
      <p:sp>
        <p:nvSpPr>
          <p:cNvPr id="8" name="Rectángulo 7"/>
          <p:cNvSpPr/>
          <p:nvPr/>
        </p:nvSpPr>
        <p:spPr>
          <a:xfrm>
            <a:off x="1934108" y="6127409"/>
            <a:ext cx="2492419" cy="246221"/>
          </a:xfrm>
          <a:prstGeom prst="rect">
            <a:avLst/>
          </a:prstGeom>
        </p:spPr>
        <p:txBody>
          <a:bodyPr wrap="square">
            <a:spAutoFit/>
          </a:bodyPr>
          <a:lstStyle/>
          <a:p>
            <a:r>
              <a:rPr lang="es-MX" sz="1000" dirty="0"/>
              <a:t>http://</a:t>
            </a:r>
            <a:r>
              <a:rPr lang="es-MX" sz="1000" dirty="0" smtClean="0"/>
              <a:t>bibliotecadigital.ilce.edu.mx</a:t>
            </a:r>
            <a:endParaRPr lang="es-MX" sz="1000" dirty="0"/>
          </a:p>
        </p:txBody>
      </p:sp>
    </p:spTree>
    <p:extLst>
      <p:ext uri="{BB962C8B-B14F-4D97-AF65-F5344CB8AC3E}">
        <p14:creationId xmlns:p14="http://schemas.microsoft.com/office/powerpoint/2010/main" val="1431771715"/>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746</TotalTime>
  <Words>1715</Words>
  <Application>Microsoft Office PowerPoint</Application>
  <PresentationFormat>Panorámica</PresentationFormat>
  <Paragraphs>198</Paragraphs>
  <Slides>30</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Arial</vt:lpstr>
      <vt:lpstr>Arial Black</vt:lpstr>
      <vt:lpstr>Calibri</vt:lpstr>
      <vt:lpstr>Century Gothic</vt:lpstr>
      <vt:lpstr>Times New Roman</vt:lpstr>
      <vt:lpstr>Wingdings 3</vt:lpstr>
      <vt:lpstr>Espiral</vt:lpstr>
      <vt:lpstr>UNIVERSIDAD AUTÓNOMA DEL ESTADO DE MÉXICO</vt:lpstr>
      <vt:lpstr>Presentación</vt:lpstr>
      <vt:lpstr>Guion explicativo</vt:lpstr>
      <vt:lpstr>Índice</vt:lpstr>
      <vt:lpstr>Secuencia Didáctica  </vt:lpstr>
      <vt:lpstr>El origen y desarrollo de la agricultura en México.</vt:lpstr>
      <vt:lpstr>Inicios de hombre  </vt:lpstr>
      <vt:lpstr>Presentación de PowerPoint</vt:lpstr>
      <vt:lpstr>AMÉRICA </vt:lpstr>
      <vt:lpstr>Mesoamérica</vt:lpstr>
      <vt:lpstr>Domesticación vs. Agricultura  2 procesos interdependientes y continuos en el tiempo. </vt:lpstr>
      <vt:lpstr>Domesticación vs. Agricultura  2 procesos interdependientes y continuos en el tiempo. </vt:lpstr>
      <vt:lpstr>Agricultura o agricultura sostenible  </vt:lpstr>
      <vt:lpstr>Inicios de la agricultura</vt:lpstr>
      <vt:lpstr>1 Etapa Protoagrícola </vt:lpstr>
      <vt:lpstr>Etapa Protoagrícola </vt:lpstr>
      <vt:lpstr>Calabaza Ayotli Cucurbita sp.</vt:lpstr>
      <vt:lpstr>Calabaza Ayotli Cucurbita sp. </vt:lpstr>
      <vt:lpstr>Calabaza Ayotli Cucurbita sp. </vt:lpstr>
      <vt:lpstr>MAIZ Centli  Zea mays L. </vt:lpstr>
      <vt:lpstr>MAIZ Centli  Zea mays L. </vt:lpstr>
      <vt:lpstr>Frijol etl Phaseolus vulgaris L.</vt:lpstr>
      <vt:lpstr>Presentación de PowerPoint</vt:lpstr>
      <vt:lpstr>Chile Chilli Capsicum annuum L. </vt:lpstr>
      <vt:lpstr>Presentación de PowerPoint</vt:lpstr>
      <vt:lpstr>Agave  Agave angustifolia</vt:lpstr>
      <vt:lpstr>Presentación de PowerPoint</vt:lpstr>
      <vt:lpstr>Ciruela hueso de palo Spondias purpurea L.</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origen de la agricultura, la domesticación de plantas y el establecimiento de corredores biológico-culturales en Mesoamérica</dc:title>
  <dc:creator>USUARIO</dc:creator>
  <cp:lastModifiedBy>Laura White</cp:lastModifiedBy>
  <cp:revision>71</cp:revision>
  <dcterms:created xsi:type="dcterms:W3CDTF">2016-03-04T15:24:12Z</dcterms:created>
  <dcterms:modified xsi:type="dcterms:W3CDTF">2016-10-06T16:47:33Z</dcterms:modified>
</cp:coreProperties>
</file>