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4"/>
  </p:notesMasterIdLst>
  <p:sldIdLst>
    <p:sldId id="309" r:id="rId3"/>
    <p:sldId id="310" r:id="rId4"/>
    <p:sldId id="311" r:id="rId5"/>
    <p:sldId id="312" r:id="rId6"/>
    <p:sldId id="313" r:id="rId7"/>
    <p:sldId id="256" r:id="rId8"/>
    <p:sldId id="266" r:id="rId9"/>
    <p:sldId id="268" r:id="rId10"/>
    <p:sldId id="269" r:id="rId11"/>
    <p:sldId id="275" r:id="rId12"/>
    <p:sldId id="302" r:id="rId13"/>
    <p:sldId id="278" r:id="rId14"/>
    <p:sldId id="274" r:id="rId15"/>
    <p:sldId id="282" r:id="rId16"/>
    <p:sldId id="285" r:id="rId17"/>
    <p:sldId id="284" r:id="rId18"/>
    <p:sldId id="323" r:id="rId19"/>
    <p:sldId id="322" r:id="rId20"/>
    <p:sldId id="306" r:id="rId21"/>
    <p:sldId id="303" r:id="rId22"/>
    <p:sldId id="307" r:id="rId23"/>
    <p:sldId id="287" r:id="rId24"/>
    <p:sldId id="308" r:id="rId25"/>
    <p:sldId id="314" r:id="rId26"/>
    <p:sldId id="315" r:id="rId27"/>
    <p:sldId id="316" r:id="rId28"/>
    <p:sldId id="317" r:id="rId29"/>
    <p:sldId id="318" r:id="rId30"/>
    <p:sldId id="300" r:id="rId31"/>
    <p:sldId id="326" r:id="rId32"/>
    <p:sldId id="324" r:id="rId3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112" autoAdjust="0"/>
    <p:restoredTop sz="94717" autoAdjust="0"/>
  </p:normalViewPr>
  <p:slideViewPr>
    <p:cSldViewPr>
      <p:cViewPr varScale="1">
        <p:scale>
          <a:sx n="87" d="100"/>
          <a:sy n="87" d="100"/>
        </p:scale>
        <p:origin x="16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021B6-DF81-4C8E-922D-EB015C93238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s-MX"/>
        </a:p>
      </dgm:t>
    </dgm:pt>
    <dgm:pt modelId="{DFBEB68A-F897-4493-9553-DC0347D6BBA9}">
      <dgm:prSet phldrT="[Texto]"/>
      <dgm:spPr/>
      <dgm:t>
        <a:bodyPr/>
        <a:lstStyle/>
        <a:p>
          <a:r>
            <a:rPr lang="es-MX" dirty="0" err="1" smtClean="0"/>
            <a:t>Solanaceae</a:t>
          </a:r>
          <a:endParaRPr lang="es-MX" dirty="0"/>
        </a:p>
      </dgm:t>
    </dgm:pt>
    <dgm:pt modelId="{C4757478-A1AF-4547-B516-5E5183D9F5DC}" type="parTrans" cxnId="{04CFF43D-9571-4F7C-9839-DCF5BF112808}">
      <dgm:prSet/>
      <dgm:spPr/>
      <dgm:t>
        <a:bodyPr/>
        <a:lstStyle/>
        <a:p>
          <a:endParaRPr lang="es-MX"/>
        </a:p>
      </dgm:t>
    </dgm:pt>
    <dgm:pt modelId="{942467F8-EB67-4C13-9805-761F972D8B63}" type="sibTrans" cxnId="{04CFF43D-9571-4F7C-9839-DCF5BF112808}">
      <dgm:prSet/>
      <dgm:spPr/>
      <dgm:t>
        <a:bodyPr/>
        <a:lstStyle/>
        <a:p>
          <a:endParaRPr lang="es-MX"/>
        </a:p>
      </dgm:t>
    </dgm:pt>
    <dgm:pt modelId="{87CDF0FD-1467-4731-9E97-0A7436F5B1CA}">
      <dgm:prSet phldrT="[Texto]"/>
      <dgm:spPr/>
      <dgm:t>
        <a:bodyPr/>
        <a:lstStyle/>
        <a:p>
          <a:r>
            <a:rPr lang="es-ES" b="0" i="1" dirty="0" smtClean="0">
              <a:solidFill>
                <a:schemeClr val="tx1"/>
              </a:solidFill>
              <a:latin typeface="+mj-lt"/>
            </a:rPr>
            <a:t>Características </a:t>
          </a:r>
          <a:endParaRPr lang="es-MX" b="0" dirty="0">
            <a:solidFill>
              <a:schemeClr val="tx1"/>
            </a:solidFill>
          </a:endParaRPr>
        </a:p>
      </dgm:t>
    </dgm:pt>
    <dgm:pt modelId="{342AD6FC-EDD9-4C48-BE88-D447F4DD2D5A}" type="parTrans" cxnId="{8FC7720D-434A-4A4E-8692-E6755B90B6A3}">
      <dgm:prSet/>
      <dgm:spPr/>
      <dgm:t>
        <a:bodyPr/>
        <a:lstStyle/>
        <a:p>
          <a:endParaRPr lang="es-MX" dirty="0"/>
        </a:p>
      </dgm:t>
    </dgm:pt>
    <dgm:pt modelId="{20439B94-6F39-4CC9-8680-F9E4202B37AE}" type="sibTrans" cxnId="{8FC7720D-434A-4A4E-8692-E6755B90B6A3}">
      <dgm:prSet/>
      <dgm:spPr/>
      <dgm:t>
        <a:bodyPr/>
        <a:lstStyle/>
        <a:p>
          <a:endParaRPr lang="es-MX"/>
        </a:p>
      </dgm:t>
    </dgm:pt>
    <dgm:pt modelId="{5562BC9C-E2CF-425F-9973-424031641C41}">
      <dgm:prSet phldrT="[Texto]"/>
      <dgm:spPr/>
      <dgm:t>
        <a:bodyPr/>
        <a:lstStyle/>
        <a:p>
          <a:r>
            <a:rPr lang="es-ES" i="1" dirty="0" err="1" smtClean="0">
              <a:solidFill>
                <a:schemeClr val="tx1"/>
              </a:solidFill>
              <a:latin typeface="+mj-lt"/>
            </a:rPr>
            <a:t>Lycopersicon</a:t>
          </a:r>
          <a:r>
            <a:rPr lang="es-ES" b="1" dirty="0" smtClean="0">
              <a:solidFill>
                <a:schemeClr val="tx1"/>
              </a:solidFill>
              <a:latin typeface="+mj-lt"/>
              <a:ea typeface="+mj-ea"/>
              <a:cs typeface="+mj-cs"/>
            </a:rPr>
            <a:t> </a:t>
          </a:r>
          <a:endParaRPr lang="es-MX" dirty="0">
            <a:solidFill>
              <a:schemeClr val="tx1"/>
            </a:solidFill>
          </a:endParaRPr>
        </a:p>
      </dgm:t>
    </dgm:pt>
    <dgm:pt modelId="{6D8D63A8-DD81-494B-B518-B807902AB53D}" type="parTrans" cxnId="{821CAF5F-D5DB-4668-8D64-F2301F08A989}">
      <dgm:prSet/>
      <dgm:spPr/>
      <dgm:t>
        <a:bodyPr/>
        <a:lstStyle/>
        <a:p>
          <a:endParaRPr lang="es-MX" dirty="0"/>
        </a:p>
      </dgm:t>
    </dgm:pt>
    <dgm:pt modelId="{712199D2-6662-4872-A6A7-0C108C3A0F6A}" type="sibTrans" cxnId="{821CAF5F-D5DB-4668-8D64-F2301F08A989}">
      <dgm:prSet/>
      <dgm:spPr/>
      <dgm:t>
        <a:bodyPr/>
        <a:lstStyle/>
        <a:p>
          <a:endParaRPr lang="es-MX"/>
        </a:p>
      </dgm:t>
    </dgm:pt>
    <dgm:pt modelId="{EB551202-43D8-4A32-9F03-39F81636192E}">
      <dgm:prSet phldrT="[Texto]"/>
      <dgm:spPr/>
      <dgm:t>
        <a:bodyPr/>
        <a:lstStyle/>
        <a:p>
          <a:r>
            <a:rPr lang="es-MX" i="1" dirty="0" err="1" smtClean="0">
              <a:solidFill>
                <a:schemeClr val="tx1"/>
              </a:solidFill>
            </a:rPr>
            <a:t>Capsicum</a:t>
          </a:r>
          <a:r>
            <a:rPr lang="es-MX" dirty="0" smtClean="0">
              <a:solidFill>
                <a:schemeClr val="tx1"/>
              </a:solidFill>
            </a:rPr>
            <a:t> </a:t>
          </a:r>
          <a:endParaRPr lang="es-MX" dirty="0">
            <a:solidFill>
              <a:schemeClr val="tx1"/>
            </a:solidFill>
          </a:endParaRPr>
        </a:p>
      </dgm:t>
    </dgm:pt>
    <dgm:pt modelId="{F518209B-F0CB-45BE-BD46-056BB9CB8069}" type="parTrans" cxnId="{7CE48C25-7DB7-4F81-9269-56409F032018}">
      <dgm:prSet/>
      <dgm:spPr/>
      <dgm:t>
        <a:bodyPr/>
        <a:lstStyle/>
        <a:p>
          <a:endParaRPr lang="es-MX" dirty="0"/>
        </a:p>
      </dgm:t>
    </dgm:pt>
    <dgm:pt modelId="{E264467F-DE98-4C45-9A6A-864827E81019}" type="sibTrans" cxnId="{7CE48C25-7DB7-4F81-9269-56409F032018}">
      <dgm:prSet/>
      <dgm:spPr/>
      <dgm:t>
        <a:bodyPr/>
        <a:lstStyle/>
        <a:p>
          <a:endParaRPr lang="es-MX"/>
        </a:p>
      </dgm:t>
    </dgm:pt>
    <dgm:pt modelId="{1F87A8DD-F9BA-4C73-B12F-7432C0148F8F}">
      <dgm:prSet/>
      <dgm:spPr/>
      <dgm:t>
        <a:bodyPr/>
        <a:lstStyle/>
        <a:p>
          <a:r>
            <a:rPr lang="es-ES" b="0" i="1" dirty="0" err="1" smtClean="0">
              <a:solidFill>
                <a:schemeClr val="tx1"/>
              </a:solidFill>
              <a:latin typeface="+mj-lt"/>
            </a:rPr>
            <a:t>Physalis</a:t>
          </a:r>
          <a:endParaRPr lang="es-MX" b="0" dirty="0">
            <a:solidFill>
              <a:schemeClr val="tx1"/>
            </a:solidFill>
          </a:endParaRPr>
        </a:p>
      </dgm:t>
    </dgm:pt>
    <dgm:pt modelId="{F48B2CAC-937B-4F2D-A1BE-5C683E4735B1}" type="parTrans" cxnId="{E6FA4D12-BCD0-43A4-9675-6213855D1EFE}">
      <dgm:prSet/>
      <dgm:spPr/>
      <dgm:t>
        <a:bodyPr/>
        <a:lstStyle/>
        <a:p>
          <a:endParaRPr lang="es-MX"/>
        </a:p>
      </dgm:t>
    </dgm:pt>
    <dgm:pt modelId="{6AB03147-3AD9-4C75-8E40-F9C6DDB80551}" type="sibTrans" cxnId="{E6FA4D12-BCD0-43A4-9675-6213855D1EFE}">
      <dgm:prSet/>
      <dgm:spPr/>
      <dgm:t>
        <a:bodyPr/>
        <a:lstStyle/>
        <a:p>
          <a:endParaRPr lang="es-MX"/>
        </a:p>
      </dgm:t>
    </dgm:pt>
    <dgm:pt modelId="{11118302-D702-4314-A243-F3FCDCA8493B}" type="pres">
      <dgm:prSet presAssocID="{3B8021B6-DF81-4C8E-922D-EB015C93238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361A7AE-8AFA-46FB-BE66-BF647F3379D5}" type="pres">
      <dgm:prSet presAssocID="{DFBEB68A-F897-4493-9553-DC0347D6BBA9}" presName="root1" presStyleCnt="0"/>
      <dgm:spPr/>
    </dgm:pt>
    <dgm:pt modelId="{97358F0A-BE64-464A-834D-C46A27AC0ACF}" type="pres">
      <dgm:prSet presAssocID="{DFBEB68A-F897-4493-9553-DC0347D6BBA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350698DD-667A-4C72-96AB-5DACBEE96784}" type="pres">
      <dgm:prSet presAssocID="{DFBEB68A-F897-4493-9553-DC0347D6BBA9}" presName="level2hierChild" presStyleCnt="0"/>
      <dgm:spPr/>
    </dgm:pt>
    <dgm:pt modelId="{D5D0C379-0C3F-4851-A7E7-BF6FC9D9C3D5}" type="pres">
      <dgm:prSet presAssocID="{342AD6FC-EDD9-4C48-BE88-D447F4DD2D5A}" presName="conn2-1" presStyleLbl="parChTrans1D2" presStyleIdx="0" presStyleCnt="4"/>
      <dgm:spPr/>
      <dgm:t>
        <a:bodyPr/>
        <a:lstStyle/>
        <a:p>
          <a:endParaRPr lang="es-MX"/>
        </a:p>
      </dgm:t>
    </dgm:pt>
    <dgm:pt modelId="{3935BC85-6C6D-4B39-B40C-68A4B609BC03}" type="pres">
      <dgm:prSet presAssocID="{342AD6FC-EDD9-4C48-BE88-D447F4DD2D5A}" presName="connTx" presStyleLbl="parChTrans1D2" presStyleIdx="0" presStyleCnt="4"/>
      <dgm:spPr/>
      <dgm:t>
        <a:bodyPr/>
        <a:lstStyle/>
        <a:p>
          <a:endParaRPr lang="es-MX"/>
        </a:p>
      </dgm:t>
    </dgm:pt>
    <dgm:pt modelId="{47B42387-836B-4EE8-84EB-75CD17745FA4}" type="pres">
      <dgm:prSet presAssocID="{87CDF0FD-1467-4731-9E97-0A7436F5B1CA}" presName="root2" presStyleCnt="0"/>
      <dgm:spPr/>
    </dgm:pt>
    <dgm:pt modelId="{011B3296-528B-4A3F-9562-EF589DEB0355}" type="pres">
      <dgm:prSet presAssocID="{87CDF0FD-1467-4731-9E97-0A7436F5B1C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167298FB-05D0-42CC-8FE9-10F4B0181062}" type="pres">
      <dgm:prSet presAssocID="{87CDF0FD-1467-4731-9E97-0A7436F5B1CA}" presName="level3hierChild" presStyleCnt="0"/>
      <dgm:spPr/>
    </dgm:pt>
    <dgm:pt modelId="{8AC34CD0-1F90-425B-B181-DADF567AF3CC}" type="pres">
      <dgm:prSet presAssocID="{6D8D63A8-DD81-494B-B518-B807902AB53D}" presName="conn2-1" presStyleLbl="parChTrans1D2" presStyleIdx="1" presStyleCnt="4"/>
      <dgm:spPr/>
      <dgm:t>
        <a:bodyPr/>
        <a:lstStyle/>
        <a:p>
          <a:endParaRPr lang="es-MX"/>
        </a:p>
      </dgm:t>
    </dgm:pt>
    <dgm:pt modelId="{A4721C49-4FF2-467E-9154-5AA22B21F0B1}" type="pres">
      <dgm:prSet presAssocID="{6D8D63A8-DD81-494B-B518-B807902AB53D}" presName="connTx" presStyleLbl="parChTrans1D2" presStyleIdx="1" presStyleCnt="4"/>
      <dgm:spPr/>
      <dgm:t>
        <a:bodyPr/>
        <a:lstStyle/>
        <a:p>
          <a:endParaRPr lang="es-MX"/>
        </a:p>
      </dgm:t>
    </dgm:pt>
    <dgm:pt modelId="{B4209245-6C85-4E15-8877-49349FE6B479}" type="pres">
      <dgm:prSet presAssocID="{5562BC9C-E2CF-425F-9973-424031641C41}" presName="root2" presStyleCnt="0"/>
      <dgm:spPr/>
    </dgm:pt>
    <dgm:pt modelId="{F850B373-4EB3-4081-84C3-3FCAF45AB00E}" type="pres">
      <dgm:prSet presAssocID="{5562BC9C-E2CF-425F-9973-424031641C41}" presName="LevelTwoTextNode" presStyleLbl="node2" presStyleIdx="1" presStyleCnt="4" custLinFactNeighborX="-438" custLinFactNeighborY="-314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70474D1-493B-47B4-AA85-4B666F5BED60}" type="pres">
      <dgm:prSet presAssocID="{5562BC9C-E2CF-425F-9973-424031641C41}" presName="level3hierChild" presStyleCnt="0"/>
      <dgm:spPr/>
    </dgm:pt>
    <dgm:pt modelId="{A94D8618-231B-40AC-96AF-B809CC0ABC81}" type="pres">
      <dgm:prSet presAssocID="{F48B2CAC-937B-4F2D-A1BE-5C683E4735B1}" presName="conn2-1" presStyleLbl="parChTrans1D2" presStyleIdx="2" presStyleCnt="4"/>
      <dgm:spPr/>
      <dgm:t>
        <a:bodyPr/>
        <a:lstStyle/>
        <a:p>
          <a:endParaRPr lang="es-MX"/>
        </a:p>
      </dgm:t>
    </dgm:pt>
    <dgm:pt modelId="{E42AB2C0-874A-4EAA-A1CA-1FC5FA98538C}" type="pres">
      <dgm:prSet presAssocID="{F48B2CAC-937B-4F2D-A1BE-5C683E4735B1}" presName="connTx" presStyleLbl="parChTrans1D2" presStyleIdx="2" presStyleCnt="4"/>
      <dgm:spPr/>
      <dgm:t>
        <a:bodyPr/>
        <a:lstStyle/>
        <a:p>
          <a:endParaRPr lang="es-MX"/>
        </a:p>
      </dgm:t>
    </dgm:pt>
    <dgm:pt modelId="{7790D0B6-D141-4E7C-A768-D989175B296C}" type="pres">
      <dgm:prSet presAssocID="{1F87A8DD-F9BA-4C73-B12F-7432C0148F8F}" presName="root2" presStyleCnt="0"/>
      <dgm:spPr/>
    </dgm:pt>
    <dgm:pt modelId="{40CE8CC9-4145-4869-ABB1-1C289D715F48}" type="pres">
      <dgm:prSet presAssocID="{1F87A8DD-F9BA-4C73-B12F-7432C0148F8F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A0DBE2EC-2AA3-4286-A6CA-009EC7F25562}" type="pres">
      <dgm:prSet presAssocID="{1F87A8DD-F9BA-4C73-B12F-7432C0148F8F}" presName="level3hierChild" presStyleCnt="0"/>
      <dgm:spPr/>
    </dgm:pt>
    <dgm:pt modelId="{053547B6-480E-4708-89F3-EBBB0B8DED49}" type="pres">
      <dgm:prSet presAssocID="{F518209B-F0CB-45BE-BD46-056BB9CB8069}" presName="conn2-1" presStyleLbl="parChTrans1D2" presStyleIdx="3" presStyleCnt="4"/>
      <dgm:spPr/>
      <dgm:t>
        <a:bodyPr/>
        <a:lstStyle/>
        <a:p>
          <a:endParaRPr lang="es-MX"/>
        </a:p>
      </dgm:t>
    </dgm:pt>
    <dgm:pt modelId="{A46BDC05-9917-4475-9509-ADECE92889A4}" type="pres">
      <dgm:prSet presAssocID="{F518209B-F0CB-45BE-BD46-056BB9CB8069}" presName="connTx" presStyleLbl="parChTrans1D2" presStyleIdx="3" presStyleCnt="4"/>
      <dgm:spPr/>
      <dgm:t>
        <a:bodyPr/>
        <a:lstStyle/>
        <a:p>
          <a:endParaRPr lang="es-MX"/>
        </a:p>
      </dgm:t>
    </dgm:pt>
    <dgm:pt modelId="{ED8F5F4C-721A-4DD5-8318-A680DEDA5C6B}" type="pres">
      <dgm:prSet presAssocID="{EB551202-43D8-4A32-9F03-39F81636192E}" presName="root2" presStyleCnt="0"/>
      <dgm:spPr/>
    </dgm:pt>
    <dgm:pt modelId="{21B4DEC2-32AC-456F-87BA-82ADCBD21C15}" type="pres">
      <dgm:prSet presAssocID="{EB551202-43D8-4A32-9F03-39F81636192E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233BDC2-184A-4D7A-A309-0768E00F3CAD}" type="pres">
      <dgm:prSet presAssocID="{EB551202-43D8-4A32-9F03-39F81636192E}" presName="level3hierChild" presStyleCnt="0"/>
      <dgm:spPr/>
    </dgm:pt>
  </dgm:ptLst>
  <dgm:cxnLst>
    <dgm:cxn modelId="{008C0D71-B0EE-49F5-AC7B-1D8C4534DED2}" type="presOf" srcId="{F518209B-F0CB-45BE-BD46-056BB9CB8069}" destId="{053547B6-480E-4708-89F3-EBBB0B8DED49}" srcOrd="0" destOrd="0" presId="urn:microsoft.com/office/officeart/2008/layout/HorizontalMultiLevelHierarchy"/>
    <dgm:cxn modelId="{4C97A2F9-BB48-4E3B-87C0-071113E4352B}" type="presOf" srcId="{F518209B-F0CB-45BE-BD46-056BB9CB8069}" destId="{A46BDC05-9917-4475-9509-ADECE92889A4}" srcOrd="1" destOrd="0" presId="urn:microsoft.com/office/officeart/2008/layout/HorizontalMultiLevelHierarchy"/>
    <dgm:cxn modelId="{E6056B6B-6585-441D-8A6F-7083993548C1}" type="presOf" srcId="{6D8D63A8-DD81-494B-B518-B807902AB53D}" destId="{8AC34CD0-1F90-425B-B181-DADF567AF3CC}" srcOrd="0" destOrd="0" presId="urn:microsoft.com/office/officeart/2008/layout/HorizontalMultiLevelHierarchy"/>
    <dgm:cxn modelId="{3A1D6D67-0598-46C0-AB5F-A8C949C9F1AF}" type="presOf" srcId="{342AD6FC-EDD9-4C48-BE88-D447F4DD2D5A}" destId="{3935BC85-6C6D-4B39-B40C-68A4B609BC03}" srcOrd="1" destOrd="0" presId="urn:microsoft.com/office/officeart/2008/layout/HorizontalMultiLevelHierarchy"/>
    <dgm:cxn modelId="{E05EBAFB-E698-4B3D-A949-650804BCB89D}" type="presOf" srcId="{F48B2CAC-937B-4F2D-A1BE-5C683E4735B1}" destId="{E42AB2C0-874A-4EAA-A1CA-1FC5FA98538C}" srcOrd="1" destOrd="0" presId="urn:microsoft.com/office/officeart/2008/layout/HorizontalMultiLevelHierarchy"/>
    <dgm:cxn modelId="{E6FA4D12-BCD0-43A4-9675-6213855D1EFE}" srcId="{DFBEB68A-F897-4493-9553-DC0347D6BBA9}" destId="{1F87A8DD-F9BA-4C73-B12F-7432C0148F8F}" srcOrd="2" destOrd="0" parTransId="{F48B2CAC-937B-4F2D-A1BE-5C683E4735B1}" sibTransId="{6AB03147-3AD9-4C75-8E40-F9C6DDB80551}"/>
    <dgm:cxn modelId="{08DC958F-FBB8-4853-B175-63EED3AC77F2}" type="presOf" srcId="{6D8D63A8-DD81-494B-B518-B807902AB53D}" destId="{A4721C49-4FF2-467E-9154-5AA22B21F0B1}" srcOrd="1" destOrd="0" presId="urn:microsoft.com/office/officeart/2008/layout/HorizontalMultiLevelHierarchy"/>
    <dgm:cxn modelId="{7CE48C25-7DB7-4F81-9269-56409F032018}" srcId="{DFBEB68A-F897-4493-9553-DC0347D6BBA9}" destId="{EB551202-43D8-4A32-9F03-39F81636192E}" srcOrd="3" destOrd="0" parTransId="{F518209B-F0CB-45BE-BD46-056BB9CB8069}" sibTransId="{E264467F-DE98-4C45-9A6A-864827E81019}"/>
    <dgm:cxn modelId="{821CAF5F-D5DB-4668-8D64-F2301F08A989}" srcId="{DFBEB68A-F897-4493-9553-DC0347D6BBA9}" destId="{5562BC9C-E2CF-425F-9973-424031641C41}" srcOrd="1" destOrd="0" parTransId="{6D8D63A8-DD81-494B-B518-B807902AB53D}" sibTransId="{712199D2-6662-4872-A6A7-0C108C3A0F6A}"/>
    <dgm:cxn modelId="{E7079271-5DC0-4E92-AE58-787E7F6D9607}" type="presOf" srcId="{DFBEB68A-F897-4493-9553-DC0347D6BBA9}" destId="{97358F0A-BE64-464A-834D-C46A27AC0ACF}" srcOrd="0" destOrd="0" presId="urn:microsoft.com/office/officeart/2008/layout/HorizontalMultiLevelHierarchy"/>
    <dgm:cxn modelId="{04CFF43D-9571-4F7C-9839-DCF5BF112808}" srcId="{3B8021B6-DF81-4C8E-922D-EB015C932382}" destId="{DFBEB68A-F897-4493-9553-DC0347D6BBA9}" srcOrd="0" destOrd="0" parTransId="{C4757478-A1AF-4547-B516-5E5183D9F5DC}" sibTransId="{942467F8-EB67-4C13-9805-761F972D8B63}"/>
    <dgm:cxn modelId="{B7BC6F3F-F9AD-4620-BA2C-2CDE7C9D90C9}" type="presOf" srcId="{3B8021B6-DF81-4C8E-922D-EB015C932382}" destId="{11118302-D702-4314-A243-F3FCDCA8493B}" srcOrd="0" destOrd="0" presId="urn:microsoft.com/office/officeart/2008/layout/HorizontalMultiLevelHierarchy"/>
    <dgm:cxn modelId="{2E6C0211-9220-405D-84C8-5C29A1C76B3F}" type="presOf" srcId="{342AD6FC-EDD9-4C48-BE88-D447F4DD2D5A}" destId="{D5D0C379-0C3F-4851-A7E7-BF6FC9D9C3D5}" srcOrd="0" destOrd="0" presId="urn:microsoft.com/office/officeart/2008/layout/HorizontalMultiLevelHierarchy"/>
    <dgm:cxn modelId="{A07F30D7-FF74-49BE-AAEB-262595A985EF}" type="presOf" srcId="{1F87A8DD-F9BA-4C73-B12F-7432C0148F8F}" destId="{40CE8CC9-4145-4869-ABB1-1C289D715F48}" srcOrd="0" destOrd="0" presId="urn:microsoft.com/office/officeart/2008/layout/HorizontalMultiLevelHierarchy"/>
    <dgm:cxn modelId="{5B0F0AA5-3153-49FE-8DAF-4934E6E481E1}" type="presOf" srcId="{5562BC9C-E2CF-425F-9973-424031641C41}" destId="{F850B373-4EB3-4081-84C3-3FCAF45AB00E}" srcOrd="0" destOrd="0" presId="urn:microsoft.com/office/officeart/2008/layout/HorizontalMultiLevelHierarchy"/>
    <dgm:cxn modelId="{8FC7720D-434A-4A4E-8692-E6755B90B6A3}" srcId="{DFBEB68A-F897-4493-9553-DC0347D6BBA9}" destId="{87CDF0FD-1467-4731-9E97-0A7436F5B1CA}" srcOrd="0" destOrd="0" parTransId="{342AD6FC-EDD9-4C48-BE88-D447F4DD2D5A}" sibTransId="{20439B94-6F39-4CC9-8680-F9E4202B37AE}"/>
    <dgm:cxn modelId="{E7782F28-2841-4AFB-8E77-2BE718736E32}" type="presOf" srcId="{EB551202-43D8-4A32-9F03-39F81636192E}" destId="{21B4DEC2-32AC-456F-87BA-82ADCBD21C15}" srcOrd="0" destOrd="0" presId="urn:microsoft.com/office/officeart/2008/layout/HorizontalMultiLevelHierarchy"/>
    <dgm:cxn modelId="{63A5389D-2BBC-4BD5-8876-5600BB7DE3AD}" type="presOf" srcId="{F48B2CAC-937B-4F2D-A1BE-5C683E4735B1}" destId="{A94D8618-231B-40AC-96AF-B809CC0ABC81}" srcOrd="0" destOrd="0" presId="urn:microsoft.com/office/officeart/2008/layout/HorizontalMultiLevelHierarchy"/>
    <dgm:cxn modelId="{5BCE92EE-6589-434E-94E6-A6C1D4D2851A}" type="presOf" srcId="{87CDF0FD-1467-4731-9E97-0A7436F5B1CA}" destId="{011B3296-528B-4A3F-9562-EF589DEB0355}" srcOrd="0" destOrd="0" presId="urn:microsoft.com/office/officeart/2008/layout/HorizontalMultiLevelHierarchy"/>
    <dgm:cxn modelId="{121217E0-FF22-43EF-9272-2036CA85CA14}" type="presParOf" srcId="{11118302-D702-4314-A243-F3FCDCA8493B}" destId="{F361A7AE-8AFA-46FB-BE66-BF647F3379D5}" srcOrd="0" destOrd="0" presId="urn:microsoft.com/office/officeart/2008/layout/HorizontalMultiLevelHierarchy"/>
    <dgm:cxn modelId="{677E277D-6EAF-48DE-A359-D33709087451}" type="presParOf" srcId="{F361A7AE-8AFA-46FB-BE66-BF647F3379D5}" destId="{97358F0A-BE64-464A-834D-C46A27AC0ACF}" srcOrd="0" destOrd="0" presId="urn:microsoft.com/office/officeart/2008/layout/HorizontalMultiLevelHierarchy"/>
    <dgm:cxn modelId="{6BBDFAD4-FA2C-48DB-8D67-074121C832CE}" type="presParOf" srcId="{F361A7AE-8AFA-46FB-BE66-BF647F3379D5}" destId="{350698DD-667A-4C72-96AB-5DACBEE96784}" srcOrd="1" destOrd="0" presId="urn:microsoft.com/office/officeart/2008/layout/HorizontalMultiLevelHierarchy"/>
    <dgm:cxn modelId="{EEE4C4E8-C51B-4173-99CF-8987A0A94E12}" type="presParOf" srcId="{350698DD-667A-4C72-96AB-5DACBEE96784}" destId="{D5D0C379-0C3F-4851-A7E7-BF6FC9D9C3D5}" srcOrd="0" destOrd="0" presId="urn:microsoft.com/office/officeart/2008/layout/HorizontalMultiLevelHierarchy"/>
    <dgm:cxn modelId="{085B2E62-C113-4D77-9FF6-D65692079E50}" type="presParOf" srcId="{D5D0C379-0C3F-4851-A7E7-BF6FC9D9C3D5}" destId="{3935BC85-6C6D-4B39-B40C-68A4B609BC03}" srcOrd="0" destOrd="0" presId="urn:microsoft.com/office/officeart/2008/layout/HorizontalMultiLevelHierarchy"/>
    <dgm:cxn modelId="{BAFD7247-131B-499B-AB4A-A0B4B9345BB0}" type="presParOf" srcId="{350698DD-667A-4C72-96AB-5DACBEE96784}" destId="{47B42387-836B-4EE8-84EB-75CD17745FA4}" srcOrd="1" destOrd="0" presId="urn:microsoft.com/office/officeart/2008/layout/HorizontalMultiLevelHierarchy"/>
    <dgm:cxn modelId="{0D7CE9CD-B337-4ECC-90D4-ADF6621925D1}" type="presParOf" srcId="{47B42387-836B-4EE8-84EB-75CD17745FA4}" destId="{011B3296-528B-4A3F-9562-EF589DEB0355}" srcOrd="0" destOrd="0" presId="urn:microsoft.com/office/officeart/2008/layout/HorizontalMultiLevelHierarchy"/>
    <dgm:cxn modelId="{B0CFC986-5B6E-4F8A-829F-E75EF536F77B}" type="presParOf" srcId="{47B42387-836B-4EE8-84EB-75CD17745FA4}" destId="{167298FB-05D0-42CC-8FE9-10F4B0181062}" srcOrd="1" destOrd="0" presId="urn:microsoft.com/office/officeart/2008/layout/HorizontalMultiLevelHierarchy"/>
    <dgm:cxn modelId="{DBA58B3E-1E31-4F32-8861-E9FC6368070E}" type="presParOf" srcId="{350698DD-667A-4C72-96AB-5DACBEE96784}" destId="{8AC34CD0-1F90-425B-B181-DADF567AF3CC}" srcOrd="2" destOrd="0" presId="urn:microsoft.com/office/officeart/2008/layout/HorizontalMultiLevelHierarchy"/>
    <dgm:cxn modelId="{DF1445B8-2AD2-40CE-B66B-BD377600F776}" type="presParOf" srcId="{8AC34CD0-1F90-425B-B181-DADF567AF3CC}" destId="{A4721C49-4FF2-467E-9154-5AA22B21F0B1}" srcOrd="0" destOrd="0" presId="urn:microsoft.com/office/officeart/2008/layout/HorizontalMultiLevelHierarchy"/>
    <dgm:cxn modelId="{C9D1DB30-33F8-40A2-905A-FB51F4EAF6B4}" type="presParOf" srcId="{350698DD-667A-4C72-96AB-5DACBEE96784}" destId="{B4209245-6C85-4E15-8877-49349FE6B479}" srcOrd="3" destOrd="0" presId="urn:microsoft.com/office/officeart/2008/layout/HorizontalMultiLevelHierarchy"/>
    <dgm:cxn modelId="{778CF0DF-8063-4514-9934-4A3714F839D0}" type="presParOf" srcId="{B4209245-6C85-4E15-8877-49349FE6B479}" destId="{F850B373-4EB3-4081-84C3-3FCAF45AB00E}" srcOrd="0" destOrd="0" presId="urn:microsoft.com/office/officeart/2008/layout/HorizontalMultiLevelHierarchy"/>
    <dgm:cxn modelId="{8E5F5173-2F64-4784-81EF-71E791E15409}" type="presParOf" srcId="{B4209245-6C85-4E15-8877-49349FE6B479}" destId="{D70474D1-493B-47B4-AA85-4B666F5BED60}" srcOrd="1" destOrd="0" presId="urn:microsoft.com/office/officeart/2008/layout/HorizontalMultiLevelHierarchy"/>
    <dgm:cxn modelId="{0D3D105A-1EE3-405A-A6C9-0D98488AD503}" type="presParOf" srcId="{350698DD-667A-4C72-96AB-5DACBEE96784}" destId="{A94D8618-231B-40AC-96AF-B809CC0ABC81}" srcOrd="4" destOrd="0" presId="urn:microsoft.com/office/officeart/2008/layout/HorizontalMultiLevelHierarchy"/>
    <dgm:cxn modelId="{9B415BED-E845-443E-BC1A-3F2367F95AA1}" type="presParOf" srcId="{A94D8618-231B-40AC-96AF-B809CC0ABC81}" destId="{E42AB2C0-874A-4EAA-A1CA-1FC5FA98538C}" srcOrd="0" destOrd="0" presId="urn:microsoft.com/office/officeart/2008/layout/HorizontalMultiLevelHierarchy"/>
    <dgm:cxn modelId="{D271825C-5C00-4245-9251-BE51CA5112A9}" type="presParOf" srcId="{350698DD-667A-4C72-96AB-5DACBEE96784}" destId="{7790D0B6-D141-4E7C-A768-D989175B296C}" srcOrd="5" destOrd="0" presId="urn:microsoft.com/office/officeart/2008/layout/HorizontalMultiLevelHierarchy"/>
    <dgm:cxn modelId="{EBDFA488-49A7-4D75-8952-53B539345A68}" type="presParOf" srcId="{7790D0B6-D141-4E7C-A768-D989175B296C}" destId="{40CE8CC9-4145-4869-ABB1-1C289D715F48}" srcOrd="0" destOrd="0" presId="urn:microsoft.com/office/officeart/2008/layout/HorizontalMultiLevelHierarchy"/>
    <dgm:cxn modelId="{79A3B134-1D0C-4756-A0DE-5ECAABFFCDA2}" type="presParOf" srcId="{7790D0B6-D141-4E7C-A768-D989175B296C}" destId="{A0DBE2EC-2AA3-4286-A6CA-009EC7F25562}" srcOrd="1" destOrd="0" presId="urn:microsoft.com/office/officeart/2008/layout/HorizontalMultiLevelHierarchy"/>
    <dgm:cxn modelId="{AE64223F-45B9-4657-B039-2F0E168668FD}" type="presParOf" srcId="{350698DD-667A-4C72-96AB-5DACBEE96784}" destId="{053547B6-480E-4708-89F3-EBBB0B8DED49}" srcOrd="6" destOrd="0" presId="urn:microsoft.com/office/officeart/2008/layout/HorizontalMultiLevelHierarchy"/>
    <dgm:cxn modelId="{A331B2C3-9B02-4306-BBDA-F6D72E00DCEC}" type="presParOf" srcId="{053547B6-480E-4708-89F3-EBBB0B8DED49}" destId="{A46BDC05-9917-4475-9509-ADECE92889A4}" srcOrd="0" destOrd="0" presId="urn:microsoft.com/office/officeart/2008/layout/HorizontalMultiLevelHierarchy"/>
    <dgm:cxn modelId="{D1D3FD7E-4475-4F2C-B7A4-7D854496EE99}" type="presParOf" srcId="{350698DD-667A-4C72-96AB-5DACBEE96784}" destId="{ED8F5F4C-721A-4DD5-8318-A680DEDA5C6B}" srcOrd="7" destOrd="0" presId="urn:microsoft.com/office/officeart/2008/layout/HorizontalMultiLevelHierarchy"/>
    <dgm:cxn modelId="{65A77C01-5AF3-4837-8267-1E661BB9C6EE}" type="presParOf" srcId="{ED8F5F4C-721A-4DD5-8318-A680DEDA5C6B}" destId="{21B4DEC2-32AC-456F-87BA-82ADCBD21C15}" srcOrd="0" destOrd="0" presId="urn:microsoft.com/office/officeart/2008/layout/HorizontalMultiLevelHierarchy"/>
    <dgm:cxn modelId="{B9893B48-1136-4CE3-9486-6624A1616C25}" type="presParOf" srcId="{ED8F5F4C-721A-4DD5-8318-A680DEDA5C6B}" destId="{D233BDC2-184A-4D7A-A309-0768E00F3CA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35D45-B192-4D26-A27B-3E598FFF3718}" type="datetimeFigureOut">
              <a:rPr lang="es-MX" smtClean="0"/>
              <a:pPr/>
              <a:t>06/10/2016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5D359-A4E0-45BC-A2A2-EA42A14F496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993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5D359-A4E0-45BC-A2A2-EA42A14F4966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8002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5D359-A4E0-45BC-A2A2-EA42A14F4966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400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205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104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0244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7857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1298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2293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33143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02349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550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7901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867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5092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274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632085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2156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81505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8335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45193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4671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8496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508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9929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0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0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563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0315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6183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9242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F5A77-E162-4FBA-8BAF-4C326B21D81A}" type="datetimeFigureOut">
              <a:rPr lang="es-ES_tradnl" smtClean="0"/>
              <a:pPr/>
              <a:t>06/10/2016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EBECEC-14A2-491A-9F4E-36DB86AA674D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001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95300"/>
            <a:ext cx="7354888" cy="1219200"/>
          </a:xfrm>
        </p:spPr>
        <p:txBody>
          <a:bodyPr/>
          <a:lstStyle/>
          <a:p>
            <a:pPr algn="ctr" eaLnBrk="1" hangingPunct="1"/>
            <a:r>
              <a:rPr lang="es-ES" altLang="es-MX" sz="3200" b="1" dirty="0" smtClean="0"/>
              <a:t>UNIVERSIDAD AUTÓNOMA DEL ESTADO DE MÉXICO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5188" y="2060575"/>
            <a:ext cx="8278812" cy="41148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FACULTAD DE CIENCIAS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BIOLOGÍA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>
                <a:latin typeface="Arial Black" panose="020B0A04020102020204" pitchFamily="34" charset="0"/>
              </a:rPr>
              <a:t>Unidad de aprendizaje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MX" altLang="es-MX" sz="1800" dirty="0" smtClean="0"/>
              <a:t>Angiospermas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MX" altLang="es-MX" sz="18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“</a:t>
            </a:r>
            <a:r>
              <a:rPr lang="es-ES" altLang="es-MX" sz="1800" dirty="0" err="1" smtClean="0">
                <a:latin typeface="Arial Black" panose="020B0A04020102020204" pitchFamily="34" charset="0"/>
              </a:rPr>
              <a:t>Solanaceae</a:t>
            </a:r>
            <a:r>
              <a:rPr lang="es-ES" altLang="es-MX" sz="1800" dirty="0" smtClean="0">
                <a:latin typeface="Arial Black" panose="020B0A04020102020204" pitchFamily="34" charset="0"/>
              </a:rPr>
              <a:t>”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Autor: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Dra.  Laura White Olascoaga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s-ES" altLang="es-MX" sz="1800" dirty="0" smtClean="0"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altLang="es-MX" sz="1800" dirty="0" smtClean="0">
                <a:latin typeface="Arial Black" panose="020B0A04020102020204" pitchFamily="34" charset="0"/>
              </a:rPr>
              <a:t>Septiembre 2016</a:t>
            </a:r>
          </a:p>
        </p:txBody>
      </p:sp>
      <p:pic>
        <p:nvPicPr>
          <p:cNvPr id="3076" name="Picture 4" descr="ua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26" y="1030288"/>
            <a:ext cx="1943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uae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" y="4973210"/>
            <a:ext cx="2124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MX" altLang="es-MX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39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132856"/>
            <a:ext cx="4860032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Género con 8 </a:t>
            </a:r>
            <a:r>
              <a:rPr lang="es-ES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spp</a:t>
            </a: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Nativo de Sudamérica</a:t>
            </a:r>
          </a:p>
          <a:p>
            <a:pPr marL="0" indent="0" algn="just">
              <a:buNone/>
            </a:pP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domestico en México.</a:t>
            </a:r>
          </a:p>
          <a:p>
            <a:pPr marL="0" lvl="0" indent="0" algn="just">
              <a:buNone/>
            </a:pP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Proviene </a:t>
            </a:r>
            <a:r>
              <a:rPr lang="es-E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es-E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nahúatl</a:t>
            </a:r>
            <a:r>
              <a:rPr lang="es-E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2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xitomátl</a:t>
            </a: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None/>
            </a:pPr>
            <a:r>
              <a:rPr lang="es-ES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es-ES" sz="3200" dirty="0" smtClean="0"/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6" name="Rectángulo 5"/>
          <p:cNvSpPr/>
          <p:nvPr/>
        </p:nvSpPr>
        <p:spPr>
          <a:xfrm>
            <a:off x="-714274" y="116632"/>
            <a:ext cx="87733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i="1" dirty="0" err="1" smtClean="0">
                <a:solidFill>
                  <a:srgbClr val="92D050"/>
                </a:solidFill>
                <a:latin typeface="+mj-lt"/>
              </a:rPr>
              <a:t>Lycopersicon</a:t>
            </a:r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 </a:t>
            </a:r>
            <a:r>
              <a:rPr lang="es-ES" sz="4400" i="1" dirty="0" err="1" smtClean="0">
                <a:solidFill>
                  <a:srgbClr val="92D050"/>
                </a:solidFill>
                <a:latin typeface="+mj-lt"/>
              </a:rPr>
              <a:t>esculentum</a:t>
            </a:r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  </a:t>
            </a:r>
          </a:p>
          <a:p>
            <a:pPr algn="ctr"/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(Jitomate)</a:t>
            </a:r>
            <a:endParaRPr lang="es-ES" sz="4400" dirty="0">
              <a:solidFill>
                <a:srgbClr val="92D050"/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717" y="954230"/>
            <a:ext cx="4056354" cy="5813667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389735" y="6644787"/>
            <a:ext cx="1728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1.bp.blogspot.com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9994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6896" y="1844824"/>
            <a:ext cx="734481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Lycopersicon</a:t>
            </a:r>
            <a:r>
              <a:rPr lang="es-ES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esculentum</a:t>
            </a:r>
            <a:r>
              <a:rPr lang="es-ES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esculentum</a:t>
            </a:r>
            <a:r>
              <a:rPr lang="es-ES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(cultivada).</a:t>
            </a:r>
          </a:p>
          <a:p>
            <a:pPr marL="0" indent="0" algn="just">
              <a:buNone/>
            </a:pPr>
            <a:endParaRPr lang="es-ES" sz="2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Lycopersicon</a:t>
            </a:r>
            <a:r>
              <a:rPr lang="es-ES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8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esculentum</a:t>
            </a:r>
            <a:r>
              <a:rPr lang="es-ES" sz="2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8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leptophyllum</a:t>
            </a:r>
            <a:r>
              <a:rPr lang="es-ES" sz="2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2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(fruto de 1-2 cm.).</a:t>
            </a:r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6" name="Rectángulo 5"/>
          <p:cNvSpPr/>
          <p:nvPr/>
        </p:nvSpPr>
        <p:spPr>
          <a:xfrm>
            <a:off x="-6896" y="116339"/>
            <a:ext cx="87733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i="1" dirty="0" err="1" smtClean="0">
                <a:solidFill>
                  <a:srgbClr val="92D050"/>
                </a:solidFill>
                <a:latin typeface="+mj-lt"/>
              </a:rPr>
              <a:t>Lycopersicon</a:t>
            </a:r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 </a:t>
            </a:r>
            <a:r>
              <a:rPr lang="es-ES" sz="4400" i="1" dirty="0" err="1" smtClean="0">
                <a:solidFill>
                  <a:srgbClr val="92D050"/>
                </a:solidFill>
                <a:latin typeface="+mj-lt"/>
              </a:rPr>
              <a:t>esculentum</a:t>
            </a:r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  </a:t>
            </a:r>
          </a:p>
          <a:p>
            <a:pPr algn="ctr"/>
            <a:r>
              <a:rPr lang="es-ES" sz="4400" i="1" dirty="0" smtClean="0">
                <a:solidFill>
                  <a:srgbClr val="92D050"/>
                </a:solidFill>
                <a:latin typeface="+mj-lt"/>
              </a:rPr>
              <a:t>(Jitomate)</a:t>
            </a:r>
            <a:endParaRPr lang="es-ES" sz="4400" dirty="0">
              <a:solidFill>
                <a:srgbClr val="92D050"/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918" y="3959938"/>
            <a:ext cx="3864082" cy="289806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491880" y="6611779"/>
            <a:ext cx="18772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luirig.altervista.org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347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39205" y="46906"/>
            <a:ext cx="3168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j-lt"/>
                <a:cs typeface="Arial" panose="020B0604020202020204" pitchFamily="34" charset="0"/>
              </a:rPr>
              <a:t>Usos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6" t="17729" b="13406"/>
          <a:stretch/>
        </p:blipFill>
        <p:spPr bwMode="auto">
          <a:xfrm>
            <a:off x="11539" y="592433"/>
            <a:ext cx="2580703" cy="1326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31"/>
          <a:stretch/>
        </p:blipFill>
        <p:spPr bwMode="auto">
          <a:xfrm>
            <a:off x="-35248" y="4690372"/>
            <a:ext cx="2222244" cy="2207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8743"/>
            <a:ext cx="2147392" cy="301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94" r="68363"/>
          <a:stretch/>
        </p:blipFill>
        <p:spPr bwMode="auto">
          <a:xfrm>
            <a:off x="6267597" y="252311"/>
            <a:ext cx="2859728" cy="204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22" t="53427" b="6483"/>
          <a:stretch/>
        </p:blipFill>
        <p:spPr bwMode="auto">
          <a:xfrm>
            <a:off x="11539" y="2550988"/>
            <a:ext cx="2309886" cy="2130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097" y="3647345"/>
            <a:ext cx="1835040" cy="165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5" t="-2567" r="26096" b="55701"/>
          <a:stretch/>
        </p:blipFill>
        <p:spPr bwMode="auto">
          <a:xfrm>
            <a:off x="3528677" y="1104833"/>
            <a:ext cx="2511234" cy="156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32904" y="4618382"/>
            <a:ext cx="1525169" cy="2937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020080" y="6799143"/>
            <a:ext cx="25508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www.gastronomiaycia.com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41404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3528" y="116632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400" b="1" i="1" dirty="0" err="1">
                <a:solidFill>
                  <a:srgbClr val="92D050"/>
                </a:solidFill>
                <a:latin typeface="+mj-lt"/>
              </a:rPr>
              <a:t>Physalis</a:t>
            </a:r>
            <a:r>
              <a:rPr lang="es-ES" sz="4400" b="1" i="1" dirty="0">
                <a:solidFill>
                  <a:srgbClr val="92D050"/>
                </a:solidFill>
                <a:latin typeface="+mj-lt"/>
              </a:rPr>
              <a:t> </a:t>
            </a:r>
            <a:r>
              <a:rPr lang="es-ES" sz="4400" b="1" i="1" dirty="0" err="1">
                <a:solidFill>
                  <a:srgbClr val="92D050"/>
                </a:solidFill>
                <a:latin typeface="+mj-lt"/>
              </a:rPr>
              <a:t>philadelphica</a:t>
            </a:r>
            <a:endParaRPr lang="es-ES" sz="4400" b="1" i="1" dirty="0">
              <a:solidFill>
                <a:srgbClr val="92D050"/>
              </a:solidFill>
              <a:latin typeface="+mj-lt"/>
            </a:endParaRPr>
          </a:p>
          <a:p>
            <a:pPr algn="ctr"/>
            <a:r>
              <a:rPr lang="es-ES" i="1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(tomate, tomate de cascara)</a:t>
            </a:r>
          </a:p>
          <a:p>
            <a:pPr algn="ctr"/>
            <a:r>
              <a:rPr lang="es-ES" i="1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tomatillo</a:t>
            </a:r>
            <a:endParaRPr lang="es-ES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0" y="33328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dirty="0"/>
              <a:t>Cultivada, silvestre.</a:t>
            </a:r>
          </a:p>
          <a:p>
            <a:pPr algn="just"/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107504" y="1778881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Es también uno </a:t>
            </a:r>
            <a:r>
              <a:rPr lang="es-ES" dirty="0"/>
              <a:t>de los cultivos más antiguos.</a:t>
            </a:r>
          </a:p>
          <a:p>
            <a:r>
              <a:rPr lang="es-ES" dirty="0" smtClean="0"/>
              <a:t>La producción </a:t>
            </a:r>
            <a:r>
              <a:rPr lang="es-ES" dirty="0"/>
              <a:t>para la industria de alimentos envasados y procesados </a:t>
            </a:r>
            <a:r>
              <a:rPr lang="es-ES" dirty="0" smtClean="0"/>
              <a:t>es </a:t>
            </a:r>
            <a:r>
              <a:rPr lang="es-ES" dirty="0"/>
              <a:t>reciente.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196765" y="43192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Color </a:t>
            </a:r>
            <a:r>
              <a:rPr lang="es-ES" dirty="0"/>
              <a:t>amarillo, </a:t>
            </a:r>
            <a:r>
              <a:rPr lang="es-ES" dirty="0" smtClean="0"/>
              <a:t>morado </a:t>
            </a:r>
            <a:r>
              <a:rPr lang="es-ES" dirty="0"/>
              <a:t>o verde</a:t>
            </a:r>
            <a:r>
              <a:rPr lang="es-ES" dirty="0" smtClean="0"/>
              <a:t>.</a:t>
            </a:r>
          </a:p>
          <a:p>
            <a:r>
              <a:rPr lang="es-ES" dirty="0" smtClean="0"/>
              <a:t>Cáliz acrescente </a:t>
            </a:r>
            <a:endParaRPr lang="es-ES" dirty="0"/>
          </a:p>
          <a:p>
            <a:endParaRPr lang="es-ES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418726"/>
            <a:ext cx="3600400" cy="443927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627784" y="648866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s26.postimg.org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1696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9664" y="4484744"/>
            <a:ext cx="2952328" cy="12241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>
                <a:gd name="adj" fmla="val 16331"/>
              </a:avLst>
            </a:prstTxWarp>
            <a:spAutoFit/>
          </a:bodyPr>
          <a:lstStyle/>
          <a:p>
            <a:pPr algn="ctr"/>
            <a:r>
              <a:rPr lang="es-ES" sz="5400" b="1" cap="none" spc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rPr>
              <a:t>Usos</a:t>
            </a:r>
            <a:endParaRPr lang="es-ES" sz="5400" b="1" cap="none" spc="0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  <p:pic>
        <p:nvPicPr>
          <p:cNvPr id="14338" name="Picture 2" descr="C:\Users\YORCH\Pictures\2014-11-11 comid\comid 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1" t="50000" r="35865" b="7778"/>
          <a:stretch/>
        </p:blipFill>
        <p:spPr bwMode="auto">
          <a:xfrm>
            <a:off x="27500" y="2674653"/>
            <a:ext cx="2291635" cy="232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418" y="293200"/>
            <a:ext cx="3130529" cy="184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214" y="87223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388" y="507356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887" y="2006948"/>
            <a:ext cx="285908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"/>
          <a:stretch/>
        </p:blipFill>
        <p:spPr bwMode="auto">
          <a:xfrm>
            <a:off x="25743" y="5164249"/>
            <a:ext cx="2291635" cy="170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160" y="4531886"/>
            <a:ext cx="1378707" cy="210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5815027"/>
            <a:ext cx="3096344" cy="1146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4" t="9702"/>
          <a:stretch/>
        </p:blipFill>
        <p:spPr bwMode="auto">
          <a:xfrm>
            <a:off x="3012799" y="2768924"/>
            <a:ext cx="2156979" cy="174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ángulo 1"/>
          <p:cNvSpPr/>
          <p:nvPr/>
        </p:nvSpPr>
        <p:spPr>
          <a:xfrm>
            <a:off x="2267744" y="6611779"/>
            <a:ext cx="255081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www.gastronomiaycia.com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910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-99392"/>
            <a:ext cx="74888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s-MX" sz="4400" b="1" i="1" dirty="0" err="1" smtClean="0">
                <a:solidFill>
                  <a:srgbClr val="92D050"/>
                </a:solidFill>
                <a:latin typeface="+mj-lt"/>
              </a:rPr>
              <a:t>Capsicum</a:t>
            </a:r>
            <a:r>
              <a:rPr lang="es-MX" sz="4400" b="1" i="1" dirty="0" smtClean="0">
                <a:solidFill>
                  <a:srgbClr val="92D050"/>
                </a:solidFill>
                <a:latin typeface="+mj-lt"/>
              </a:rPr>
              <a:t> </a:t>
            </a:r>
            <a:r>
              <a:rPr lang="es-MX" sz="4400" b="1" dirty="0" smtClean="0">
                <a:solidFill>
                  <a:srgbClr val="92D050"/>
                </a:solidFill>
                <a:latin typeface="+mj-lt"/>
              </a:rPr>
              <a:t>sp. </a:t>
            </a:r>
            <a:endParaRPr lang="es-MX" sz="4400" b="1" dirty="0">
              <a:solidFill>
                <a:srgbClr val="92D050"/>
              </a:solidFill>
              <a:latin typeface="+mj-lt"/>
            </a:endParaRPr>
          </a:p>
          <a:p>
            <a:pPr algn="ctr"/>
            <a:r>
              <a:rPr lang="es-ES" sz="4400" b="1" i="1" dirty="0" smtClean="0">
                <a:solidFill>
                  <a:srgbClr val="92D050"/>
                </a:solidFill>
                <a:latin typeface="+mj-lt"/>
              </a:rPr>
              <a:t>(chile)</a:t>
            </a:r>
            <a:endParaRPr lang="es-ES" sz="4400" b="1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0" y="1988840"/>
            <a:ext cx="561560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Capsicum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1753.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cree que el nombre asignado deriva del griego </a:t>
            </a:r>
            <a:r>
              <a:rPr lang="es-MX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kapto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significa “picar”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i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MX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palabra chile proviene del náhuatl</a:t>
            </a:r>
            <a:r>
              <a:rPr lang="es-MX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i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chilli</a:t>
            </a:r>
            <a:r>
              <a:rPr lang="es-MX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posteriormente derivó en chile.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77072"/>
            <a:ext cx="8388932" cy="278092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25498" y="6525344"/>
            <a:ext cx="1512168" cy="245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www.imer.mx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170567" y="0"/>
            <a:ext cx="22365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Historia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30722" name="AutoShape 2" descr="http://www.arqueomex.com/images/ESPECIAL32/intro_historia.jpg"/>
          <p:cNvSpPr>
            <a:spLocks noChangeAspect="1" noChangeArrowheads="1"/>
          </p:cNvSpPr>
          <p:nvPr/>
        </p:nvSpPr>
        <p:spPr bwMode="auto">
          <a:xfrm>
            <a:off x="139126" y="233356"/>
            <a:ext cx="272574" cy="272575"/>
          </a:xfrm>
          <a:prstGeom prst="rect">
            <a:avLst/>
          </a:prstGeom>
          <a:noFill/>
        </p:spPr>
        <p:txBody>
          <a:bodyPr vert="horz" wrap="square" lIns="81772" tIns="40886" rIns="81772" bIns="40886" numCol="1" anchor="t" anchorCtr="0" compatLnSpc="1">
            <a:prstTxWarp prst="textNoShape">
              <a:avLst/>
            </a:prstTxWarp>
          </a:bodyPr>
          <a:lstStyle/>
          <a:p>
            <a:endParaRPr lang="es-MX" sz="1610"/>
          </a:p>
        </p:txBody>
      </p:sp>
      <p:sp>
        <p:nvSpPr>
          <p:cNvPr id="18444" name="AutoShape 12" descr="data:image/jpeg;base64,/9j/4AAQSkZJRgABAQAAAQABAAD/2wCEAAkGBxQTEhUUExQWFhUXGBgXFxcYGBoXHhcaFxccFxgXFxgaHCgiGBomHRcZITEhJSkrLi4uGB8zODMsNyktLisBCgoKDg0OGxAQGiwkICQsLywsLCwsLCwsLCwsLCwsLCwsLCwsLCwsLCwsLCwsLCwsLCwsLCwsLCwsLCwsNywsLP/AABEIAOMA3gMBIgACEQEDEQH/xAAcAAABBQEBAQAAAAAAAAAAAAAAAwQFBgcCAQj/xAA/EAACAQIEAwYDBgQFAwUAAAABAhEAAwQSITEFQVEGEyJhcYEHMpEUI0JSocGx0eHwFWJygvEIM5JDU3Oisv/EABoBAQADAQEBAAAAAAAAAAAAAAABAgMEBQb/xAAmEQACAgIBAwMFAQAAAAAAAAAAAQIRAyESBDFBIlFhEyMycZEF/9oADAMBAAIRAxEAPwDcaKKKAKKKKAKKKKAKKKKAKK5uOACSYA1JOgA6k8qqOO7dWpIskFRp3zhhbZuloAZr3mV8I60BbmYDU6Co3F8fsWyA1wSdh+8nQ1DYRjejPcZzuzKQuXTVVEeDpI18zTO9hbiGcNg8OR+a67M/vodfeoYJjE9qrKicwy9d9emgqGxXxAw4Bi+k8xGWPKWGpmqrjO22IS66uFUroUCLCkdCdT601x+OsXrII+6vndgttwdzqGtkASZ6+2lZrLG6ZTmizWu2Ny4wyG4UkAsuWNfW2RsOtSLdsLaED7QzMfw5VYjSdci8udVDhXfXLdvVUulQbmRMhOphyEHikDQiB0AqyYHgV4hg5jnMhSfWVLbaUjk5N0jSiYw3aUsobPaM6CdJPSSVg+WtL4ntbbsuiX0dS85Siu4AG5bwiB6TuKqOK7H4Yq2e/irhJ1VbmcJpsBljfXX9qgeHYxQyi3dBCPk73EXnGVlEfdooGYRrBPM761qtlTYuH8Vs3xNq4rxuAdR6jce9PazK9xnDIQGuZ7raFgMjDqVGUSo30mm/DviK9u4UcM6DbvFZG3gwxENG/PQ8qmhZqtFRfBuO2cSs2nBMSUkZlB5kdPMaVKCoJCiiigCiiigCiiigCiiigCiiigCiiigCkMZi0tqWcwBXuJvhFk+w6noKw34m9rL9y69gOBa0EIdT1kjz0+tWjG2Q3Q77ddp7mLv/AGdH+6kSqkhSvMsfxHQ+W0a61JcEuG06ZlBy2yqzkB3JkkkxoYAkfyqHZzAG2lx21dSFmdvCCRvtJy/XrTvF3HSHRNDKqGAYLp4mMz4j0EchXDk6pc+MfBeOP08mWXB8buAs3iJckDTQEbZd/Ia702bjrWHK4gPcP5ScvhPQzoQR/Sjh1prSo+jOBmOZdM28kHb+lRHavFh70hkJChSUAAZpJYgj5tWOv9KriytxuynUPitEX2y4oMTea4iG0iqFCiMzRsWP5jP6DerP2U7EOAly8Fu6HwZtF00JbL4vpoeu4qlm4oAzb7yTr/GrguNudy339wg6HWJ8id/YfwrRZIr8jHGuTsc8Q7WjDu9tLXdhDEhh4iBttr8w1k067N9tLd93F25lGUHUNp+HMWkgCdB1JGmsVRcbw/EXvDbts9x/CkToBrMbZYBA5TUbxdfsdr7MzhsQWDXAJYW+YBbZn2ldQuka11YoSyPRbkxXI93GPZwt9GYXLlxLpJQNICkZokjKZyx+ap8dkcUMz22RFssjFOcghswYASREBiNQfOs/u3wLivazLGU+IgkMOhEabedWR+2l02jbDFQwiNCOus+f7V0y6dqmgpLyW29w+4cULlkqb8EKrqHWc+QuW3zAjn+U8jU/2jv2iBYxCLJBMgwQQJlDvOh2PSqH2X7c93dU3yWViQx08BJmV6Dr0q39rLiYjBtcDW2UERcBVih2zTuNTqvrWUoNOmXTRRsXc+yXFNu+dD93dUkMp/LcQ7HUSRvzG4rVexPbfv1CYnKlzQK+y3Om/wAreW3ptWF8VxDhwl8aqdDBkiYkE7qR/SkVx0BVzMV5CdNdDAO3/FOBCZ9YzXtZZ8M+3THusJjCczACxebXvIA8DN+aCIJ3mDrE6kKzLntFFFAFFFFAFFFFAFFFFAFJYm+qKXcgKoJYnYACSaVrL/i52kAAwdtgPx3zrAVYZbZgHcwYqYx5OiG6I7tF2xOIuEIIALIqywMECJA6+s8uUmC4X2RF1mLXFhbZuatAzZsql2jRRDHKASctddjOI2yL9oxbBBbvmgNHi08UgHWJjYimfajGPYsLZDKGuAZ8pJZk1jPPykyTl+u8Vu4NelFL1ZO3Ldj7JKupedcmkSM6m4DMEqQ3uNqfJYzFC2UkidATmOsNHXYdKpvErkl7aZsrLZvw4CXGAUI4caalVDaedWf7SptHKT8wBiQcszAIE6xt5V87ODxL9vz8nbGfJ17EzcxS2liJcjxa8ugXn7mqfxFi13MVOmgjQH2H7Un2s4793b7hwGuatHzAZdYb1IHWqjhzdzEBmVjvmbJM6yWYiNOdd3Q/5s5w+o3VnF1M+UqRPd4A8MVBnaROnl9ae8W40bdkZQDmJC9F0mT132qNHBbK2e9vXbjMQDlCZR4gTGZjmueoAWSNY1qW4FxPCKtklHL2iAtvMDnuEkG5JEIon0BAid67ZdHGLT7q9mUU4+SHXjeJtJls3rkshN0qAAdASA24gQDEbfWtMZM89SfrrUv2mztfdmVEJOqJACkaEQAJ21aNd6bLw9CgIvBXhjDDQsGACqyzBIYamBo2or1MfCMVSI7jI2mjNlMbTynpNJs9ercYSOR31002miZEAVoDilFuNBAmDvrAPtXDJ6f36VyTWclZYkuKMz2LV14gTbQ6DNk+bTmBIGbmRHKo283ylR1kAHQ8yPWubrltyTAgSdhyA6CubYgEz5AdZ/pWLgWTHw4r93k8gQdipXYqRzj6T6zvXwj7anHYfu7xH2i3IJ/9xBEPH5hIB9jz0+d0wjM2UDxGdDpEamelTHZLiV3C3u8tfPbi4AdiV0ZT5FWYH19K48y4qzWO9H1jRTHgnE0xNi3ft/K6gjqDzU+YMg+lPqoSFFFFAFFFFAFFFFAM+L8QXD2bl5/ltqWI6wNAPMnT3rBLNlMVedr9zJcxC3H8eqguT3cDnPr+EaaVfvjVxg27FuwhIZ81xoMQluAJPIZnGv8AlrOeIohFu1ir3dnuwbQNuQoMZc5XxKSJAOwETFb44urKSZYrvZlMFh7l3EXwQULBVBBZxGWWJ5ATsImadcG7EBXN5wlwEjJ30xbTT7wqPmdjsNNh51mt9nz907k/h8TZhrpMyQU15TpWufDriCPh1zP97a8NyZkZScpad5BkHrNa5FOMbvuVjTY443hrbDK1pSHI+9go6x4cwnUkZpjaA0xsaN3V20roxzeL0PhMakHmBVn7SYu/i37zDlO6seNnJECZW4Z/0yPSeoqB4vi7GIZ7RU/aGe1ky/jBXxbmBup5Tr0riyYHOOi7ZU+K4IplJgDKoAOpMZpjl5+h0rvs73hueCSC0AKqsxLeHwZlMGCdeRg8qfjtFYVFQW8xG+cSF0gDRtf+al+FXhaIeJzKRbFtivzfluKvhG8xrGnnW7zzx4lBqn7mLjb0QmO4fibrOttbt9LUB1iRbyBhBKxIWWHnrUVZ4plI8CgQQY0aDykRpGkc6unBOzWJyPauXLaWr2a5mD5CSoGxX1iDOxqg4/DC2xWQT5EH9Qdf0rpw8Mnpe6IlGiQxNxbgLd74dyrgmToCFbZmjXWPl3pjdwhEZVO2pkNJ6wNhEdfWkO+aZmDyOxru27n8e2urR9CTvrWkcU4LTKqhG4SBExGn769d6TNuBJ58vTQ/qKm+GWsRdAsWgt3MQBbBTNLGR4jH4j+by2NRd4A5tIYEgj3/AOau5NFjjujsYHr50j3R11Gm+tSPELaAIVui6WSWAUjIfyxA2Ebc5O1R9z0Pv/LlVeVkiTDnXKkjUGK6muJqsgiV4bjktYnO5drQYqSIzFTpmCnfrH71a+BcPtYjDXbwkP3rAmeTCFzL+GeceXSqDeywuUEEDUzudNR051K9ncY1qSHZAxGbmrwCSI/MAZmuXLC0axdGs/BvjZS9ewLyJ++tzyYQLq++jD/dWt18yWuMjD42ziVI+7dWMc1Oj7dULfWvpi24YAjUEAg+R1FckLqmay7ndFFFXKhRRRQBXhr2igPn/wCKvGSeK3lk5Fsrhj/pYd4xWdJlx/4Cqv2p4scVfFwpkAtooG+w+b3OselO+L4V8bxDE5Od26xYzAVWOpI8gKYMgZVW2VLTknLBJnQy2usAeQEdZ9PGoxr3OeVlx7IdlLOKwwzMTcnMrqZFsAhe6cEaGZMAg+KRTK+t61fOFtsXLGGCgKwymCveASV0PSNPOnHYbi5wzi3ccZc0m2W+ZuX+jcfMeukU07WcUDYpmsMS2hbIxKhoGitpnAneNyYrOpObT7FrVDpsN9lwmItZ8z3RqtsEhEMr96RIMzCr6nkIY4/hVwYJL14MLrXEYE7933RVJBM7Wi3p7V1wHEDvDhsQpyXiO9YHKd4CDTbMSpA3LHpWg9pOF3MTbW0VzJ3qsxmCqLAEToYXQebGqSlwlT/pKVox/htiy10i68IupIkZyBOUGDExExz21qz8K4NYvi4LeKtWgnhUFjbktmaXLauAToQDudoFeYvgAwgvC4ilbR+7uy1tn3yDL+KdzB0yjWCajeI4RL1lcW7W7LH/ALiqNX1yh0tqIDSCWkryMQZO0qyfr+lUi18HwzKWTEwpysLZUq6NyLjYOsty8wRVW4/2cvLca8iJ3bMYFsHKCCQQoJJgRrr1p9wu3gb960LdzGqxlSz92BZ3Kkkt4gNee06CrdhexeL763avuWso8q6sQXUxM7hNzpG8+Rrkalhl6fJarRmOF4Q1xmOttBsSC252Eb7Gni8EtlCQTKqdRrnZm8B5ASJAQanrzq09pOF3bN5bdvxBnII00mCYERJJifMV5b4cIImFtAmBqoctBiQNIgfpXLm6zNd3QWPZR7eEv2nAUEGQyyBA6NDAjlSF/A3crXWGkgTEyTPlpp16ir3xXE5EBXUtJObxECQgIPWZ0nlVa4jiiXJGqxByyefQimPr8ku6RWUa7FesWCxyiJPMnKB1kmABHOu8bjWcBYSFmCqgTtzAk7Cn13Aq8MrADmDyPl5TTHF4Qp09RqP6V3w6iE2QmNjZMSASPKkCKWZiNtD/ABpJ3JMnWtWyTkCaVNwZSk7QVO2vP9KDclQsAETDDQnfRuu/6VzYtKTDsVEchm15CPrWUiwulvPbmSWXQjf8UCPqK+lvhZxI4jheFc/Mqd03rZY259woPvWJYm7hwQ1oTbdHymRm8ACAkcmgHSefWtK+AWJJweItH/0sQwHkGRD/APoMfeuNqmaI0+iiihIUUUUAVy5gGuq8YSCKA+fMZx84a2TaFrvLlx7l1dyQVCC26g+FY1MHz0mqVcJ0KqQABETy5g+tSHFcRlvMjoPu0e2ANIc5iHPU5mmmK45spQgFJkKR8pPT6/UV6WKNK0YSY2aSJ9v3/epXAXgpS4ASVI9JA+b239YqOs2s0awSY10Ek8zyFL4QBWZbm3ODEwYifc610z2tFEP7fGG783kGQ6x+LcROuuY7yNZJrQeHdvVtWgjE3LoBVhGWW3yiNAFBVfOPKs3w9khptlCZGUmZXKwIcZgNNBr06UgVZfGNQ45dSTv0IIOnpWMsUZ6fgspNFx7SdtnfPZNtApkZiPGF7wMgDTpoomm3E+M4AB7SYVipKlX7x1LbZt/lWdtJ05VWsRYdx3gEjMEiZIYyYA6aGlMVhnHd+A6IuXTf8Wsb6kiixQVJDk2X7gdyy2Hu4i7aRbmdTbXNlGgGQBJHeaKoPXXXnVr4Pxo5wbN576GHcSAqlvCcrEmQGBmNBIEVhpxDkBC7ZdJHUaRI56AVoXwys3Lls2wIUschmMwgztqADOvrXJ1UOEeXuzSErdE1j+LF8QMhFx5DByfCsTERHJtvIVFsiliWi4nibwZvCdRJgaSefpV2/wANXO5XS4wzAhcsgDQAxIEcucVAcQxpt2ntkEMxy5SYKgbrK7rEEa8zptXnzgq2XZTcYghjlkGBHMjWJjU0ws4E25LKp5ajfXl+tTTZh4thzO/LSaaXbObdgefXeuVWjGTIO5t0ilOH4YXWCMfC0AnpOgOv9705uYdRvLdQDAHvGv0rixZ5DSfPWJEa1sVRDcc4Q9m4yH8JI9ROhqIYVd75Dgq8+/UHlUNiuFjKXXboRHtXdi6pNVIukyvE14LhBnnXbrH1pO5vW7LI7sF4bKJhTOkwG0J8t962f/pvuTbxo/z2j9VYftWO8Px3dd5pPeW2t77AkE/wFbF/032/usY3V7Q+isf3rCRdGzUUUVmSFFFFAFeV7RQHzJ2/wp+34hQhBF1lG/iGjBv/ALAVXO5iZMEGI6R16Vo/xhtmxxJbkQty2rA9YlHERrEI3vVUtW7BZifF45ABncEgkjcb6DmR019HFOomElsirOGDkBWgnbPoDAE6jbn9RXDgjRhtpvseRJ6eu8U+xVtQswDmECBoMsTEqSBGu/U9KaXGBA0APKBy6H/iulSsrRxh7kNrLLzAMHyIPI/3qKcd8FBVHlHIJDDbKdyOo3letcZdyc3lAMCAY6yNOcU8s4i0R8ozagjXxDppsZ5bHypJkDqzhSpS5KOjT8oYiDMrn5ETMTmWNt6t9/w4bW2rSwyxss+HLI2GnLYnlpVCZgpABOTU6SJ8JMHaWG0kTTnC4yNFcgGDlmfMc655wvZdOi93/h9buhmF9e8AkopBPUhtOU7gfyDLgPEXwd9cFcXK4csr66s2mkyApXkBvHMmqxgrr23DpcKEGZBkqfT61aOIX7uOuKwQOV2cE5kgfiykT1iOZiufLj5R4ydrx8MvF+UWLHcai4rBwpZW1BksNBlJgwQToRymoniuODAC8M9xG1uAZWM6FCCNdRuZ29qUv4OVUtHeIIbKwIbRcxGhOggxvDeVRt7CuCWMOkHxgSBGgnmDpXkTlNSLzutDHvZMQQY21j0g7bUjisOVIykMp06a9CCdOfrUmmDNwZlKkRHl7V0VDWvDGcEadOc+ex/rVI5It0Z/SdWQVy3mGxkbxy+lK8MwwZhO86AmJOmh/j7U+C3ENyF1AiAd8+mnsT9K64dZaQsKGI8OkfN15DQ79KiclVIvix+pNhxXAEp3mUKhYqrx82+ijfkdajLtkBUAOxk/SATPPU6VMYkiRbZh4C6rAGsMV1J13LRvVe7TWrlq2LjL4GYqkcsvMnaTNaxi5Uka6jcmQnG4e4dQCDEcjHnyAiotrMiNCwOo20018/PpSgxRE8yZ19f25U3uXpidxt7cj5V6UY8IpGN2xG/ZK7ivoL/p7weTh9y4f/UvsR6Iip/ENWGcVxSG2iqNRJJ9dfc8q+nfhpwv7NwzC2iIbuw7D/NdJuMD6F49qzkyyLPRRRVSQooooAooqI4n2ksWH7t2OfTRQTE7T0mgKp8ZuzhxOFS5bE3LBZtNyrDxDz1ArArNwjwxzOh89CINfWdi/bxFqUIZGBE/oQZ2IPKsi4h2BtYl7qL9ziEYgxqraaabgGQQddJHKujDlUdMpKN7RmNjFEAdPFoZgyNj5GK7sgGcw1PPl6ee4gVKcS7K4jDs6uhKgwCBOsSpHUEgj9OlRN1SIJ0lQfTUhR9AK7YNPszJocraZRObTr158tqaXokzqeRHXr09aWTEnbcbczHXfkBpSV8rMZcu0wZ1Oun8pNXRB4twic8toIMzA5e0V5dtAQynTy5ERI/Ua0vhM6kMmRssHKwDA+RU7jyqa/xU3MOcIMMi3JLd4FhjuzZuvPWPpVXOglZD2L076t1nQ+vWrd2a7VC0w8BUDSUAkc9QRqPKR5a1TjhntsVuBkaJAIgkeXURVm7PcENxZtuCwklS0GNtFO53/nWeXi1stG7L/i8PadVxFpiS0d7kIBEKJcAAnPBGg0IMQaiHxA8TWbneW82UXghXKwIkFTow5GJ1npSGAvm20GVYGCCJVss6gjYif0G9WDFXg+Hu5SIdiHQGQHy5s4B1EidtzXldTBRi5Lujpxu3RReJ2HwzlgzBDByxK6glzm06HQ+0waf2yoXMBqwmdQRIEeHrvv1pv2lxxcQoWTltlYjMUYsW12IkT502DwMpaTAHrXnTSkk0XXGEmP8ADHeDGu43PXfqeflSCuwzaknQknmfb60j9sUtkEbzpyiP5T/u+rpLlsa5xzEn80cxzGnLqKzfpd0bJqSqxrgcJcvXQlsAuxIAkwuhJPONIM8ia0fi+By4VMKluxclfGHIW3JGpJZ82YmSAJ25VQOFcfw2Ce5cdw7d3CqjSxLEEg9DEaztVV4522xF+5nULbAAChRt5nWJ9q9Tp4OrOWb3RLce+Hd1FZ0XIRJKZu8Sd4S4Bt/qArP79sqYYa/3satnA+0V0vc7665LruTAmZzacxFRfaPEW7kFQAw3jYiASYGxkmult9mUOexPBTjMdh8PEqzgv/8AGnief9oI9xX12qxtWN/9PnZrLbu45xrc+6s/6AZuMPVgB/sPWtlrNlgoooqAFFFFABrNu2uHFm+911dlubZFZgSAAc2WSCPpWk1yUB5UBS/hjiR9nYHvMz3C8NbdcoyqiiWUSSEzerGmnxN4VetlOI4UkXbQyXlAkXLR1BZeeU/oT0rQFEV46yCCJB0I6jpUp0DOOyPaixj7XdugF1dXQ676ZlPMTy3GmlVjtr2Jyi5dw4BQKWK81P4oPOROlN/iB2TucPxAxWFJVC0qwE5Cd1fqvTyq2dhe19vGKbV5VS+PnTbNyzJO4PMcq1TcfVEp8MxENlJUrzA6e3vFepGs+w5VonxJ7HFJxWHE2wCbiiPCB+LzHWsyVtoP05a7V2QyKatGbVC12yORzCNxPp/frUz2a40cO2aZEbModT5dQI6R70zwdnOQq+JjEZRJJ6ARHvFKYjDjOVZATsTbA06zrBI9qNp6ZK0J9pOI/aMQ9zOzqT4Mw1VNSEEcgSY9qaYe84YZSV6a5Y6GSdNz9aXuYIROdfdTPkSQSP4UdxoQHGYDaRz2EsJJ/pS1VIgVXiV0MDnLGZkzJ9zqdf4DpV07C4tSly/idELhZE6hfIebAe9Z3fZlGog+kEfz2q89mEK8NuG4pX72yyGD4gbmYj0gAz5Vwdc/t69zbD+Qljgt273gBAA00nTMQskaAyAY6mleGcMOIvrbVsshjJ20E02v4gowVZCKcwkzJygDly19zNM7vESkmF0jU8teWoHlXmY1bTZbNxssmJ+H2LTUKGnUkHly16afSqVx5Xsg22JD/KwG2XSQTGuunt9dX7F9tPtCFPu88qoCFsx01Zg24OwjbWq32+4WLjNCy+jF2MqA05VnmdJyjqPM13wgk7M1HWjKjXBk6VN4/hIsorEsc8wNBGWPEenkPWocxXQ5ARkjapXsl2euY/F28Nb0zGXb8lsfO59AdOpIFRtq2zuqopZmIVVUSSToAB1r6Z+FvYgcOw8vBxF2Gut+WPltKeg59SSegGbZZFt4ZgEsWks2lC27ahFHQAQPU06ooqhIUUUUAUUUUAUUUUAUUUUAhjcIl1GR1zKwgisJ+InZG5hLguWwcn4boMHQaAkbMOXpp0G+0ji8KlxGS4oZWEEHnUxlTIasw3sR28uqPs+IXv7eVpkyzJs2/wAxA67jfrT3tH2IsXrRxeAZWVlEAGMpGWB5GARBrvt78OGsTiMEGJHiOUkOkEnMAPm0JBPTfnMT2G4n3VwZmbxqwuW8pALEzmZdgdIkAD9a05btEfDGPZOz9kz4kw9trL2n3mxccFQbgAlVJVhmjTMJ5054VwRClprq3DbYZhdsfehJH4ggO28dDzqUxfe4S8+Iw2VrdwDOplgRIAzdYnf1mnHDu16MRaxGHFoORlIUlG10MR4dRz+tS8jFEPxHsm8k2Ltq4p/CDDxH40YBgZEbc+VV7iHCbqkl7bbmeZjlB+tXs2bd7EXLfdlbaa6sWBJGmVXBCf7Y5UhicRatBbeZgZPzfeiJOhViSmnSiyMijOfsJMDUrK79T76DfWtL4jhxdtW7Vv8A7dtELoCBLMAQfOF/htXdvh6MmdXRt82XUa6AqDqh6yT6iq52hvXFU37brlbUETlDAwBHOMv9xXL1TeRUa4tOxlxvHW7TurHxrpliYP76U8wXZzv7ltbxzYe5H3mGIuNaaRAu24kKQdwNJnkapFprjXg9xTqSTIIEcyDyHnVk4Ti1sXM1i5ctkAgllWTrOUsmjCNvDIirY8KxorOXJ2Wm92HXA3rVzDXyxVwStwaNEH8A0JjfYdRTnimJtdzdxEm41wkeEC6yuBkyiWZbZCgjQcvKqXje01wqE7x3CkHLmzqIOkqVDHbZjG3pTe9xa8UBuWGymTmfMZkHUQw+vnWlkCdvhjMSSUAEnkZA8l28iYqt3kz3MtsMxJAUAEsxOgAUak1KLca+e6w9s5jvHhVfMxsPX2FaV2B4LawB7wgXMQRHeEaJO4tjl5tufIUsE/8ACf4ajBAYrFAHFMPCuhFgEa+twjQnlqBzJ0+qhZ7QsafWuNE1UksVFRNriU06t4uaAeUUkt6aUBoD2iiigCiiigCiiigCiiigOWNZh28w2DzF0i1e1kqBDSIOZec9RHvWmYlJUgVjfbXgN3OW1IoCrYXiptkgXBvoBKg9eZFObnF0ZYYEzOmXTbnG9V7GYVhMg1HF3X5WI/vpQFludojbGW3Zcf5naP1kmmeH4gZLu6FjvlHeH0kgZf1qvYjFT84Vvr/x+leW+JBdlI9I/lU2Cfs45w+e2Ap56xmHQxvT0X0ADZ7gk6pkDg8tRG1Vn/GRGx/T+dA4weQNQCyFgNLQuAclUi0v0AkUzfCBvmRF9Zc/+RP7CoscSY8wPWTS9q1n1LFveB+lTYFL+Ky+C17qgjMerER9BHrS+E4U9z/uNlXXwruZMmTy/U05wlkDQAD0qVwyVAHfDMKlpQttQo8ufmTzNTeHqNwy7VKYZKAksMak8OaYYZakrC0A/sGpCyaY2BT+yKAe2adJTWyKdJQHdFFFAFFFFAFFFFAFFFFAFM+IWrWUm5AHU0Y7HC2Op/veqni77XWBYyeQ5D0oCG7QYTDvItW5/wAzCPoOf6VScf2QZtZ9v+K0W9bC6ASx964XDO3KB5/sKAyHFdjLg2FR1zszcHI/Sty+ygNBGnXzpK9gF3gDrQGFPwO4PwmvP8Jccq3QcKtbkT6/ypnf4VbA0XXrFAY2vDmHKlUwZHIitQ/wxPyg+omu24Dbnl7a/wAKAzvDNcXzHnU5gMQGgEZT5/zqzHgSjYexj+G9dpwYR8g9daAaYfDnpUphrB6VIcIwmSARK9D+3SrdheG2mEr/AMUBVcNZPSpKza8qsScMQcqVXBKOVAQ9m0ae2rdPxhxXYtigELa04WvYr2gCiiigCiiigCiiigCm+JuxtS5pA253oCFv2S52mkHw629Tq38PSp66oUaCou7hJqUCIw9uWMfM23RR+5pS0GIj6lv6VJ2sJlMjeuWwflQEZdtKOpPlp+u9InTYRUucLXJwlSQQ0GnZwwgEiZH8KefY/KnNnDyhB5bfWqyRKK/icDJkaUph7ABGmvMtsOunWplsJXhwPlVVYGWIs240ynXkJ58udcnAaHr58vLSpbC8MG8elOrmGEzHrVgQGFwwnX+dTGCGU6UoMOPelLdugHyNNdUlapWgCiiigCiiigCiiigCiiigCvDXteGgCiiigE2Sa47ul6KAb91XJtU5y0RU2BqbNedzTorQFpYGvcV3bs7inEV7FQBDuq9FulTRFAeA0my0rFEUAiFr0JSuWgCgPFrqiigPaKKKAKKKKAKKKKAKKKKAKKKKA8ooooAooooAooooAooooAooooAooooAooooAr2iigCiiigCiiigCiiigP/Z"/>
          <p:cNvSpPr>
            <a:spLocks noChangeAspect="1" noChangeArrowheads="1"/>
          </p:cNvSpPr>
          <p:nvPr/>
        </p:nvSpPr>
        <p:spPr bwMode="auto">
          <a:xfrm>
            <a:off x="139126" y="233356"/>
            <a:ext cx="272574" cy="272575"/>
          </a:xfrm>
          <a:prstGeom prst="rect">
            <a:avLst/>
          </a:prstGeom>
          <a:noFill/>
        </p:spPr>
        <p:txBody>
          <a:bodyPr vert="horz" wrap="square" lIns="81772" tIns="40886" rIns="81772" bIns="40886" numCol="1" anchor="t" anchorCtr="0" compatLnSpc="1">
            <a:prstTxWarp prst="textNoShape">
              <a:avLst/>
            </a:prstTxWarp>
          </a:bodyPr>
          <a:lstStyle/>
          <a:p>
            <a:endParaRPr lang="es-MX" sz="161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96168"/>
            <a:ext cx="5796136" cy="434710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79512" y="764704"/>
            <a:ext cx="72008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Algunos autores: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restos más antiguos de la planta o fruto del chile proceden del </a:t>
            </a:r>
            <a:r>
              <a:rPr lang="es-MX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Valle de 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Tehuacán y datan del año 5000-3000 a.C.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-29341" y="6611779"/>
            <a:ext cx="24166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www.lasficheras.com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203758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68376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dirty="0"/>
              <a:t/>
            </a:r>
            <a:br>
              <a:rPr lang="es-MX" b="1" dirty="0"/>
            </a:br>
            <a:r>
              <a:rPr lang="es-MX" b="1" i="1" dirty="0" err="1"/>
              <a:t>Capsicum</a:t>
            </a:r>
            <a:r>
              <a:rPr lang="es-MX" b="1" i="1" dirty="0"/>
              <a:t> </a:t>
            </a:r>
            <a:r>
              <a:rPr lang="es-MX" b="1" i="1" dirty="0" err="1"/>
              <a:t>annuum</a:t>
            </a:r>
            <a:r>
              <a:rPr lang="es-MX" b="1" i="1" dirty="0"/>
              <a:t> L</a:t>
            </a:r>
            <a:r>
              <a:rPr lang="es-MX" i="1" dirty="0"/>
              <a:t>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32804" y="1873827"/>
            <a:ext cx="6686550" cy="3777622"/>
          </a:xfrm>
        </p:spPr>
        <p:txBody>
          <a:bodyPr>
            <a:normAutofit/>
          </a:bodyPr>
          <a:lstStyle/>
          <a:p>
            <a:r>
              <a:rPr lang="es-MX" sz="2000" dirty="0" smtClean="0"/>
              <a:t>Otros autores (</a:t>
            </a:r>
            <a:r>
              <a:rPr lang="es-MX" sz="2000" dirty="0" err="1" smtClean="0"/>
              <a:t>Zizumbo</a:t>
            </a:r>
            <a:r>
              <a:rPr lang="es-MX" sz="2000" dirty="0" smtClean="0"/>
              <a:t> </a:t>
            </a:r>
            <a:r>
              <a:rPr lang="es-MX" sz="2000" i="1" dirty="0" smtClean="0"/>
              <a:t>et al</a:t>
            </a:r>
            <a:r>
              <a:rPr lang="es-MX" sz="2000" dirty="0" smtClean="0"/>
              <a:t>., 2008)</a:t>
            </a:r>
          </a:p>
          <a:p>
            <a:r>
              <a:rPr lang="es-MX" sz="2000" dirty="0" smtClean="0"/>
              <a:t>6 </a:t>
            </a:r>
            <a:r>
              <a:rPr lang="es-MX" sz="2000" dirty="0"/>
              <a:t>000 </a:t>
            </a:r>
            <a:r>
              <a:rPr lang="es-MX" sz="2000" dirty="0" smtClean="0"/>
              <a:t>a C.</a:t>
            </a:r>
          </a:p>
          <a:p>
            <a:r>
              <a:rPr lang="es-MX" sz="2000" dirty="0" smtClean="0"/>
              <a:t>Nor</a:t>
            </a:r>
            <a:r>
              <a:rPr lang="es-MX" sz="2000" dirty="0"/>
              <a:t>e</a:t>
            </a:r>
            <a:r>
              <a:rPr lang="es-MX" sz="2000" dirty="0" smtClean="0"/>
              <a:t>ste </a:t>
            </a:r>
            <a:r>
              <a:rPr lang="es-MX" sz="2000" dirty="0"/>
              <a:t>de </a:t>
            </a:r>
            <a:r>
              <a:rPr lang="es-MX" sz="2000" dirty="0" smtClean="0"/>
              <a:t>Tamaulipas-Veracruz </a:t>
            </a:r>
            <a:r>
              <a:rPr lang="es-MX" sz="2000" dirty="0"/>
              <a:t>como el </a:t>
            </a:r>
            <a:r>
              <a:rPr lang="es-MX" sz="2000" dirty="0" smtClean="0"/>
              <a:t>área de domesticación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351" y="3960329"/>
            <a:ext cx="1885301" cy="25137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71" y="4092813"/>
            <a:ext cx="2568004" cy="2568004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602615" y="0"/>
            <a:ext cx="22365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Historia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9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9248"/>
            <a:ext cx="9144000" cy="6768752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410877" y="1691986"/>
            <a:ext cx="755939" cy="88322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/>
          <p:cNvSpPr/>
          <p:nvPr/>
        </p:nvSpPr>
        <p:spPr>
          <a:xfrm>
            <a:off x="3621232" y="1471179"/>
            <a:ext cx="755939" cy="88322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3170567" y="0"/>
            <a:ext cx="22365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Historia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0" y="6488668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(</a:t>
            </a:r>
            <a:r>
              <a:rPr lang="es-MX" dirty="0" err="1" smtClean="0"/>
              <a:t>Zizumbo</a:t>
            </a:r>
            <a:r>
              <a:rPr lang="es-MX" dirty="0" smtClean="0"/>
              <a:t> </a:t>
            </a:r>
            <a:r>
              <a:rPr lang="es-MX" i="1" dirty="0" smtClean="0"/>
              <a:t>et al</a:t>
            </a:r>
            <a:r>
              <a:rPr lang="es-MX" dirty="0" smtClean="0"/>
              <a:t>., 2008)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249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0087" y="1916832"/>
            <a:ext cx="2090193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El centro de origen y/o domesticación de </a:t>
            </a:r>
            <a:r>
              <a:rPr lang="es-MX" i="1" dirty="0"/>
              <a:t>C.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/>
              <a:t>fue en Mesoamérica,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92696"/>
            <a:ext cx="4422570" cy="582975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0" y="6522448"/>
            <a:ext cx="2520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www.revistabuenviaje.com</a:t>
            </a:r>
            <a:endParaRPr lang="es-MX" sz="1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62255" y="188640"/>
            <a:ext cx="22365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Historia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15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11238" y="0"/>
            <a:ext cx="75438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MX" altLang="es-MX" sz="4400" b="1" dirty="0" smtClean="0"/>
              <a:t>Presentación</a:t>
            </a:r>
            <a:endParaRPr lang="es-ES" altLang="es-MX" sz="4400" b="1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7942262" cy="5324475"/>
          </a:xfrm>
        </p:spPr>
        <p:txBody>
          <a:bodyPr/>
          <a:lstStyle/>
          <a:p>
            <a:pPr algn="just"/>
            <a:r>
              <a:rPr lang="es-MX" sz="2400" dirty="0" smtClean="0">
                <a:solidFill>
                  <a:schemeClr val="tx1"/>
                </a:solidFill>
              </a:rPr>
              <a:t>Cada </a:t>
            </a:r>
            <a:r>
              <a:rPr lang="es-MX" sz="2400" dirty="0">
                <a:solidFill>
                  <a:schemeClr val="tx1"/>
                </a:solidFill>
              </a:rPr>
              <a:t>familia de plantas tiene su propia historia, y su propia historia cultural en cuanto se relaciona con el hombre. Gran parte de esa historia es desconocida para los botánicos, ya que gran de su desarrollo se llevó a cabo mucho antes de que éstas tuvieran su primer contacto con el hombre. </a:t>
            </a:r>
            <a:r>
              <a:rPr lang="es-MX" sz="2400" dirty="0" smtClean="0">
                <a:solidFill>
                  <a:schemeClr val="tx1"/>
                </a:solidFill>
              </a:rPr>
              <a:t>Las angiospermas </a:t>
            </a:r>
            <a:r>
              <a:rPr lang="es-MX" sz="2400" dirty="0">
                <a:solidFill>
                  <a:schemeClr val="tx1"/>
                </a:solidFill>
              </a:rPr>
              <a:t>datan de hace más de 300 millones de </a:t>
            </a:r>
            <a:r>
              <a:rPr lang="es-MX" sz="2400" dirty="0" smtClean="0">
                <a:solidFill>
                  <a:schemeClr val="tx1"/>
                </a:solidFill>
              </a:rPr>
              <a:t>años, </a:t>
            </a:r>
            <a:r>
              <a:rPr lang="es-MX" sz="2400" dirty="0">
                <a:solidFill>
                  <a:schemeClr val="tx1"/>
                </a:solidFill>
              </a:rPr>
              <a:t>y </a:t>
            </a:r>
            <a:r>
              <a:rPr lang="es-MX" sz="2400" dirty="0" smtClean="0">
                <a:solidFill>
                  <a:schemeClr val="tx1"/>
                </a:solidFill>
              </a:rPr>
              <a:t> </a:t>
            </a:r>
            <a:r>
              <a:rPr lang="es-MX" sz="2400" dirty="0">
                <a:solidFill>
                  <a:schemeClr val="tx1"/>
                </a:solidFill>
              </a:rPr>
              <a:t>la domesticación de las plantas lleva apenas unos 10 000 años, </a:t>
            </a:r>
            <a:r>
              <a:rPr lang="es-MX" sz="2400" dirty="0" smtClean="0">
                <a:solidFill>
                  <a:schemeClr val="tx1"/>
                </a:solidFill>
              </a:rPr>
              <a:t>no </a:t>
            </a:r>
            <a:r>
              <a:rPr lang="es-MX" sz="2400" dirty="0">
                <a:solidFill>
                  <a:schemeClr val="tx1"/>
                </a:solidFill>
              </a:rPr>
              <a:t>obstante, fue después de su domesticación y subsecuente difusión mundial cuando esta familia de plantas hizo las aportaciones a la vida cultural </a:t>
            </a:r>
            <a:r>
              <a:rPr lang="es-MX" sz="2400" dirty="0" smtClean="0">
                <a:solidFill>
                  <a:schemeClr val="tx1"/>
                </a:solidFill>
              </a:rPr>
              <a:t>mas importantes (Long, 2001).</a:t>
            </a:r>
          </a:p>
          <a:p>
            <a:pPr>
              <a:buFontTx/>
              <a:buNone/>
              <a:defRPr/>
            </a:pPr>
            <a:r>
              <a:rPr lang="es-MX" altLang="es-MX" sz="2000" dirty="0"/>
              <a:t>	</a:t>
            </a:r>
          </a:p>
          <a:p>
            <a:pPr eaLnBrk="1" hangingPunct="1">
              <a:buFontTx/>
              <a:buNone/>
              <a:defRPr/>
            </a:pPr>
            <a:endParaRPr lang="es-ES" alt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51997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115648"/>
            <a:ext cx="9019380" cy="72008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</a:rPr>
              <a:t>Chile Silvestre vs. Cultivado.</a:t>
            </a:r>
            <a:br>
              <a:rPr lang="es-MX" sz="4400" b="1" dirty="0" smtClean="0">
                <a:solidFill>
                  <a:srgbClr val="006600"/>
                </a:solidFill>
              </a:rPr>
            </a:br>
            <a:endParaRPr lang="es-MX" sz="44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5593"/>
            <a:ext cx="3609108" cy="3634315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343" y="3284985"/>
            <a:ext cx="5380541" cy="357301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-126548" y="4489908"/>
            <a:ext cx="2063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www.conabio.gob.mx</a:t>
            </a:r>
            <a:endParaRPr lang="es-MX" sz="1000" dirty="0"/>
          </a:p>
        </p:txBody>
      </p:sp>
      <p:sp>
        <p:nvSpPr>
          <p:cNvPr id="7" name="Rectángulo 6"/>
          <p:cNvSpPr/>
          <p:nvPr/>
        </p:nvSpPr>
        <p:spPr>
          <a:xfrm>
            <a:off x="1936652" y="6624617"/>
            <a:ext cx="18989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2.bp.blogspot.com</a:t>
            </a:r>
            <a:endParaRPr lang="es-MX" sz="1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4932040" y="213285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Dispersor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4565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24"/>
          <a:stretch/>
        </p:blipFill>
        <p:spPr>
          <a:xfrm>
            <a:off x="0" y="-6783"/>
            <a:ext cx="9144000" cy="7001866"/>
          </a:xfrm>
        </p:spPr>
      </p:pic>
      <p:sp>
        <p:nvSpPr>
          <p:cNvPr id="5" name="Rectángulo 4"/>
          <p:cNvSpPr/>
          <p:nvPr/>
        </p:nvSpPr>
        <p:spPr>
          <a:xfrm>
            <a:off x="1115616" y="6734889"/>
            <a:ext cx="22322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www.lasficheras.com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048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39152" y="-32245"/>
            <a:ext cx="6654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Propiedades Medicinales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699792" y="620688"/>
            <a:ext cx="1917513" cy="4776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504" dirty="0">
                <a:solidFill>
                  <a:srgbClr val="C00000"/>
                </a:solidFill>
              </a:rPr>
              <a:t>CAPSAICINA</a:t>
            </a:r>
            <a:r>
              <a:rPr lang="es-MX" sz="1610" dirty="0"/>
              <a:t>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49565" y="1465271"/>
            <a:ext cx="4016805" cy="3808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 Prevenir la formación de coágulos</a:t>
            </a:r>
          </a:p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Reduce ataques cardiacos</a:t>
            </a:r>
          </a:p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 Ayuda a prevenir problemas en la vista</a:t>
            </a:r>
          </a:p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Mucosas y dientes</a:t>
            </a:r>
          </a:p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Propiedades antiinflamatorias</a:t>
            </a:r>
          </a:p>
          <a:p>
            <a:pPr>
              <a:lnSpc>
                <a:spcPct val="250000"/>
              </a:lnSpc>
              <a:buFont typeface="Wingdings" pitchFamily="2" charset="2"/>
              <a:buChar char="v"/>
            </a:pPr>
            <a:r>
              <a:rPr lang="es-MX" sz="1610" dirty="0"/>
              <a:t> “ retarda el envejecimientos”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629" y="3642639"/>
            <a:ext cx="3810000" cy="105727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805380" y="2468172"/>
            <a:ext cx="4249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latin typeface="Arial" panose="020B0604020202020204" pitchFamily="34" charset="0"/>
                <a:ea typeface="MinionPro-Regular"/>
              </a:rPr>
              <a:t>(trans-8-metil-N-vanillil-6-nonenamida).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06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12776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smtClean="0"/>
              <a:t>(Chile)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  <a:endParaRPr lang="es-MX" dirty="0" smtClean="0"/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018" y="1916832"/>
            <a:ext cx="3927982" cy="2616036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3059832" y="2420888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7199784" y="6525344"/>
            <a:ext cx="19442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conabio.inaturalist.org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1608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1519" y="1556792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annuum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 (habanero)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  <a:endParaRPr lang="es-MX" dirty="0" smtClean="0"/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989" y="1628800"/>
            <a:ext cx="3271011" cy="2453258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3059832" y="2855429"/>
            <a:ext cx="2664296" cy="72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7150626" y="6611779"/>
            <a:ext cx="23042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conabio.inaturalist.org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2149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1519" y="1556792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annuum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  <a:r>
              <a:rPr lang="es-MX" dirty="0" smtClean="0"/>
              <a:t>(manzano)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73" y="2060848"/>
            <a:ext cx="3840427" cy="2880320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3016256" y="3212976"/>
            <a:ext cx="2287317" cy="720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7078575" y="6605474"/>
            <a:ext cx="208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conabio.inaturalist.org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2331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1519" y="1556792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annuum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</a:t>
            </a:r>
          </a:p>
          <a:p>
            <a:pPr marL="0" indent="0">
              <a:buNone/>
            </a:pPr>
            <a:r>
              <a:rPr lang="es-MX" i="1" dirty="0"/>
              <a:t>C.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687707" cy="2456013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>
            <a:off x="3419872" y="3717032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0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12776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annuum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  <a:endParaRPr lang="es-MX" dirty="0" smtClean="0"/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r>
              <a:rPr lang="es-MX" i="1" dirty="0" smtClean="0"/>
              <a:t> (chile tabasco)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707242"/>
            <a:ext cx="2258568" cy="3291840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5004048" y="3861048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ángulo 6"/>
          <p:cNvSpPr/>
          <p:nvPr/>
        </p:nvSpPr>
        <p:spPr>
          <a:xfrm>
            <a:off x="6907672" y="6405397"/>
            <a:ext cx="20517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conabio.inaturalist.org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36714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6633"/>
            <a:ext cx="7130753" cy="1320800"/>
          </a:xfrm>
        </p:spPr>
        <p:txBody>
          <a:bodyPr>
            <a:noAutofit/>
          </a:bodyPr>
          <a:lstStyle/>
          <a:p>
            <a:pPr algn="ctr"/>
            <a:r>
              <a:rPr lang="es-MX" sz="4400" b="1" dirty="0" smtClean="0"/>
              <a:t>México Como Centro De Domesticación</a:t>
            </a:r>
            <a:endParaRPr lang="es-MX" sz="44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12776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C</a:t>
            </a:r>
            <a:r>
              <a:rPr lang="es-MX" dirty="0" smtClean="0"/>
              <a:t>uenta </a:t>
            </a:r>
            <a:r>
              <a:rPr lang="es-MX" dirty="0"/>
              <a:t>con las cuatro especies </a:t>
            </a:r>
            <a:r>
              <a:rPr lang="es-MX" dirty="0" smtClean="0"/>
              <a:t>cultivadas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i="1" dirty="0" err="1" smtClean="0"/>
              <a:t>Capsicum</a:t>
            </a:r>
            <a:r>
              <a:rPr lang="es-MX" i="1" dirty="0" smtClean="0"/>
              <a:t>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annuum</a:t>
            </a:r>
            <a:r>
              <a:rPr lang="es-MX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chinense</a:t>
            </a:r>
            <a:r>
              <a:rPr lang="es-MX" i="1" dirty="0" smtClean="0"/>
              <a:t> </a:t>
            </a:r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pubescen</a:t>
            </a:r>
            <a:r>
              <a:rPr lang="es-MX" dirty="0" err="1"/>
              <a:t>s</a:t>
            </a:r>
            <a:r>
              <a:rPr lang="es-MX" dirty="0"/>
              <a:t> </a:t>
            </a:r>
            <a:endParaRPr lang="es-MX" dirty="0" smtClean="0"/>
          </a:p>
          <a:p>
            <a:pPr marL="0" indent="0">
              <a:buNone/>
            </a:pP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baccatum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 </a:t>
            </a:r>
            <a:r>
              <a:rPr lang="es-MX" i="1" dirty="0" err="1" smtClean="0"/>
              <a:t>pendulum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 Una sp. </a:t>
            </a:r>
            <a:r>
              <a:rPr lang="es-MX" dirty="0" err="1"/>
              <a:t>semidomesticada</a:t>
            </a:r>
            <a:r>
              <a:rPr lang="es-MX" dirty="0"/>
              <a:t>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 smtClean="0"/>
              <a:t>frutescens</a:t>
            </a: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Una </a:t>
            </a:r>
            <a:r>
              <a:rPr lang="es-MX" dirty="0"/>
              <a:t>silvestre </a:t>
            </a:r>
            <a:r>
              <a:rPr lang="es-MX" i="1" dirty="0" smtClean="0"/>
              <a:t>C</a:t>
            </a:r>
            <a:r>
              <a:rPr lang="es-MX" i="1" dirty="0"/>
              <a:t>. </a:t>
            </a:r>
            <a:r>
              <a:rPr lang="es-MX" i="1" dirty="0" err="1"/>
              <a:t>annuum</a:t>
            </a:r>
            <a:r>
              <a:rPr lang="es-MX" i="1" dirty="0"/>
              <a:t> </a:t>
            </a:r>
            <a:r>
              <a:rPr lang="es-MX" dirty="0" err="1"/>
              <a:t>var</a:t>
            </a:r>
            <a:r>
              <a:rPr lang="es-MX" dirty="0"/>
              <a:t>. </a:t>
            </a:r>
            <a:r>
              <a:rPr lang="es-MX" i="1" dirty="0" err="1" smtClean="0"/>
              <a:t>glabriusculum</a:t>
            </a:r>
            <a:r>
              <a:rPr lang="es-MX" i="1" dirty="0" smtClean="0"/>
              <a:t> </a:t>
            </a:r>
            <a:endParaRPr lang="es-MX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779912" y="4581128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807" y="1988840"/>
            <a:ext cx="3538877" cy="2356892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907672" y="6405397"/>
            <a:ext cx="20517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conabio.inaturalist.org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10437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45040" y="133945"/>
            <a:ext cx="60484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6600"/>
                </a:solidFill>
                <a:latin typeface="+mj-lt"/>
              </a:rPr>
              <a:t>Los Chiles En La Mesa </a:t>
            </a:r>
            <a:endParaRPr lang="es-MX" sz="4400" b="1" dirty="0">
              <a:solidFill>
                <a:srgbClr val="006600"/>
              </a:solidFill>
              <a:latin typeface="+mj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542"/>
            <a:ext cx="3848201" cy="256446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-89372" y="3248518"/>
            <a:ext cx="18722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cdn.kiwilimon.com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43245"/>
            <a:ext cx="3815916" cy="254394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5220072" y="3164101"/>
            <a:ext cx="19442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www.chowstatic.com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8552"/>
            <a:ext cx="4427984" cy="239647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-106825" y="6525344"/>
            <a:ext cx="25202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d1doqjmisr497k.cloudfront.net</a:t>
            </a:r>
            <a:endParaRPr lang="es-MX" sz="1000" dirty="0">
              <a:solidFill>
                <a:schemeClr val="bg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622" y="4365103"/>
            <a:ext cx="4584857" cy="2487285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4744116" y="6592162"/>
            <a:ext cx="21279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4.bp.blogspot.com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altLang="es-MX" sz="4400" b="1" dirty="0" smtClean="0"/>
              <a:t>Guion explicativo</a:t>
            </a: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539750" y="1628775"/>
            <a:ext cx="8229600" cy="3816350"/>
          </a:xfrm>
        </p:spPr>
        <p:txBody>
          <a:bodyPr/>
          <a:lstStyle/>
          <a:p>
            <a:pPr algn="just"/>
            <a:r>
              <a:rPr lang="es-MX" altLang="es-MX" sz="3200" dirty="0" smtClean="0">
                <a:solidFill>
                  <a:schemeClr val="tx1"/>
                </a:solidFill>
              </a:rPr>
              <a:t>El presente trabajo, pretende dar a conocer más ampliamente las principales familias de angiospermas,  en particular la familia </a:t>
            </a:r>
            <a:r>
              <a:rPr lang="es-MX" altLang="es-MX" sz="3200" dirty="0" err="1" smtClean="0">
                <a:solidFill>
                  <a:schemeClr val="tx1"/>
                </a:solidFill>
              </a:rPr>
              <a:t>Solanacea</a:t>
            </a:r>
            <a:r>
              <a:rPr lang="es-MX" altLang="es-MX" sz="3200" dirty="0" smtClean="0">
                <a:solidFill>
                  <a:schemeClr val="tx1"/>
                </a:solidFill>
              </a:rPr>
              <a:t>. Esto con el objetivo de ser una ayuda al discente y al docente en el estudio de la unidad de aprendizaje </a:t>
            </a:r>
            <a:r>
              <a:rPr lang="es-MX" altLang="es-MX" sz="3200" b="1" dirty="0" smtClean="0">
                <a:solidFill>
                  <a:schemeClr val="tx1"/>
                </a:solidFill>
              </a:rPr>
              <a:t>Angiospermas.</a:t>
            </a:r>
            <a:endParaRPr lang="es-MX" altLang="es-MX" sz="3200" dirty="0" smtClean="0">
              <a:solidFill>
                <a:schemeClr val="tx1"/>
              </a:solidFill>
            </a:endParaRPr>
          </a:p>
          <a:p>
            <a:endParaRPr lang="es-MX" altLang="es-MX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347713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s-MX" i="1" dirty="0" err="1"/>
              <a:t>Capsicum</a:t>
            </a:r>
            <a:r>
              <a:rPr lang="es-MX" i="1" dirty="0"/>
              <a:t> </a:t>
            </a:r>
            <a:r>
              <a:rPr lang="es-MX" i="1" dirty="0" err="1" smtClean="0"/>
              <a:t>annuum</a:t>
            </a:r>
            <a:r>
              <a:rPr lang="es-MX" i="1" dirty="0" smtClean="0"/>
              <a:t/>
            </a:r>
            <a:br>
              <a:rPr lang="es-MX" i="1" dirty="0" smtClean="0"/>
            </a:br>
            <a:r>
              <a:rPr lang="es-MX" i="1" dirty="0" smtClean="0"/>
              <a:t>comida</a:t>
            </a:r>
            <a:endParaRPr lang="es-MX" dirty="0"/>
          </a:p>
        </p:txBody>
      </p:sp>
      <p:pic>
        <p:nvPicPr>
          <p:cNvPr id="2050" name="Picture 2" descr="http://recetas-mexicanas.com.mx/wp-content/uploads/2011/10/chiles-jalapenos-atu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263279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-10119" y="2780928"/>
            <a:ext cx="24529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http://recetas-mexicanas.com.mx/</a:t>
            </a:r>
          </a:p>
        </p:txBody>
      </p:sp>
      <p:pic>
        <p:nvPicPr>
          <p:cNvPr id="2052" name="Picture 4" descr="http://www.telemundo.com/sites/nbcutelemundo/files/styles/article_cover_image/public/sites/nbcutelemundo/files/images/article/2014/01/31/27756-45055_ss_img_4_bacon_wrapped_jalapenos_535x4003_139094294366_6.jpg?itok=UhQPHpB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336" y="2493844"/>
            <a:ext cx="3700077" cy="208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843808" y="4991763"/>
            <a:ext cx="212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http://www.telemundo.com</a:t>
            </a:r>
            <a:r>
              <a:rPr lang="es-MX" dirty="0"/>
              <a:t>/</a:t>
            </a:r>
          </a:p>
        </p:txBody>
      </p:sp>
      <p:pic>
        <p:nvPicPr>
          <p:cNvPr id="2054" name="Picture 6" descr="https://i.ytimg.com/vi/aq2okMeahLg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312" y="4553465"/>
            <a:ext cx="4124391" cy="231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7676932" y="4325140"/>
            <a:ext cx="14670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100" dirty="0"/>
              <a:t>https://i.ytimg.com</a:t>
            </a:r>
          </a:p>
        </p:txBody>
      </p:sp>
    </p:spTree>
    <p:extLst>
      <p:ext uri="{BB962C8B-B14F-4D97-AF65-F5344CB8AC3E}">
        <p14:creationId xmlns:p14="http://schemas.microsoft.com/office/powerpoint/2010/main" val="15272489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115888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400" b="1" dirty="0" smtClean="0"/>
              <a:t>Bibliografía</a:t>
            </a:r>
            <a:endParaRPr lang="es-ES" altLang="es-MX" sz="4400" b="1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4050" y="1052513"/>
            <a:ext cx="7772400" cy="52292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GB" altLang="es-MX" sz="1400" dirty="0" smtClean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es-MX" sz="1400" dirty="0" smtClean="0"/>
          </a:p>
        </p:txBody>
      </p:sp>
      <p:sp>
        <p:nvSpPr>
          <p:cNvPr id="2" name="Rectángulo 1"/>
          <p:cNvSpPr/>
          <p:nvPr/>
        </p:nvSpPr>
        <p:spPr>
          <a:xfrm>
            <a:off x="395536" y="1258888"/>
            <a:ext cx="9144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Arango, G. A.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2008. Alcaloides y compuestos nitrogenados. Universidad de Antioquia Medellín.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Delevorias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, T. 1972. Diversificación vegetal. CECSA. México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Kenrick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P., y Crane, P. 1997. The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origen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early diversification of land plants,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cladistic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study. Smithsonian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Press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Washington USA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· Graham, L. 1993. Origin of land plants. John Wiley &amp; Sons. USA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Judd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W. Et al. 2002.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systematics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Sinauer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 USA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Long, J. T. 2001.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UNA SEMBLANZA DE LAS SOLANACEAE </a:t>
            </a:r>
            <a:r>
              <a:rPr lang="es-MX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Etnobiología</a:t>
            </a:r>
            <a:r>
              <a:rPr lang="es-MX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1:18-24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Sierra-Muñoz, J. C., M. E. Siqueiros-Delgado, E. Flores-</a:t>
            </a:r>
            <a:r>
              <a:rPr lang="es-MX" sz="14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ncira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O. Moreno-Rico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J. L. Arredondo-Figueroa. 2015. Riqueza Y Distribución De La Familia </a:t>
            </a:r>
            <a:r>
              <a:rPr lang="es-MX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Solanaceae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En El Estado De Aguascalientes, México. </a:t>
            </a:r>
            <a:r>
              <a:rPr lang="es-MX" sz="1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Botanical</a:t>
            </a:r>
            <a:r>
              <a:rPr lang="es-MX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lang="es-MX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93 (1): </a:t>
            </a:r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97-117.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· Willis, K. J., y J. C.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McElwain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2002. The evolution of plants.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University Press.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Oxfor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Gran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Bret</a:t>
            </a:r>
          </a:p>
        </p:txBody>
      </p:sp>
    </p:spTree>
    <p:extLst>
      <p:ext uri="{BB962C8B-B14F-4D97-AF65-F5344CB8AC3E}">
        <p14:creationId xmlns:p14="http://schemas.microsoft.com/office/powerpoint/2010/main" val="112431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1419" y="5738294"/>
            <a:ext cx="187325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altLang="es-MX" sz="4400" b="1" dirty="0" smtClean="0"/>
              <a:t>Índice</a:t>
            </a:r>
            <a:endParaRPr lang="es-ES" altLang="es-MX" sz="4400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4813"/>
            <a:ext cx="4433888" cy="6453187"/>
          </a:xfrm>
        </p:spPr>
        <p:txBody>
          <a:bodyPr>
            <a:normAutofit/>
          </a:bodyPr>
          <a:lstStyle/>
          <a:p>
            <a:pPr marL="533400" indent="-533400" algn="r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4</a:t>
            </a:r>
            <a:r>
              <a:rPr lang="es-MX" altLang="es-MX" sz="1600" dirty="0" smtClean="0">
                <a:solidFill>
                  <a:schemeClr val="tx1"/>
                </a:solidFill>
              </a:rPr>
              <a:t>. Índice </a:t>
            </a:r>
          </a:p>
          <a:p>
            <a:pPr marL="533400" indent="-533400" algn="r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5</a:t>
            </a:r>
            <a:r>
              <a:rPr lang="es-MX" altLang="es-MX" sz="1600" dirty="0" smtClean="0">
                <a:solidFill>
                  <a:schemeClr val="tx1"/>
                </a:solidFill>
              </a:rPr>
              <a:t>. Secuencia didáctica</a:t>
            </a:r>
          </a:p>
          <a:p>
            <a:pPr marL="533400" indent="-533400" algn="r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6. </a:t>
            </a:r>
            <a:r>
              <a:rPr lang="es-MX" altLang="es-MX" sz="1600" dirty="0" err="1" smtClean="0">
                <a:solidFill>
                  <a:schemeClr val="tx1"/>
                </a:solidFill>
              </a:rPr>
              <a:t>Solanaceae</a:t>
            </a:r>
            <a:endParaRPr lang="es-MX" altLang="es-MX" sz="1600" dirty="0">
              <a:solidFill>
                <a:schemeClr val="tx1"/>
              </a:solidFill>
            </a:endParaRPr>
          </a:p>
          <a:p>
            <a:pPr marL="533400" indent="-533400" algn="r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7. 8. Filogenia</a:t>
            </a:r>
          </a:p>
          <a:p>
            <a:pPr marL="533400" indent="-533400" algn="r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9. Características 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10. </a:t>
            </a:r>
            <a:r>
              <a:rPr lang="es-MX" altLang="es-MX" sz="1600" dirty="0">
                <a:solidFill>
                  <a:schemeClr val="tx1"/>
                </a:solidFill>
              </a:rPr>
              <a:t>Características </a:t>
            </a:r>
            <a:endParaRPr lang="es-MX" altLang="es-MX" sz="1600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11. </a:t>
            </a:r>
            <a:r>
              <a:rPr lang="es-MX" altLang="es-MX" sz="1600" dirty="0">
                <a:solidFill>
                  <a:schemeClr val="tx1"/>
                </a:solidFill>
              </a:rPr>
              <a:t>Características 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endParaRPr lang="es-MX" sz="1600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12.</a:t>
            </a:r>
            <a:r>
              <a:rPr lang="es-ES" sz="1600" i="1" dirty="0">
                <a:solidFill>
                  <a:schemeClr val="tx1"/>
                </a:solidFill>
              </a:rPr>
              <a:t> </a:t>
            </a:r>
            <a:r>
              <a:rPr lang="es-ES" sz="1600" i="1" dirty="0" err="1">
                <a:solidFill>
                  <a:schemeClr val="tx1"/>
                </a:solidFill>
              </a:rPr>
              <a:t>Lycopersicon</a:t>
            </a:r>
            <a:r>
              <a:rPr lang="es-ES" sz="1600" i="1" dirty="0">
                <a:solidFill>
                  <a:schemeClr val="tx1"/>
                </a:solidFill>
              </a:rPr>
              <a:t> </a:t>
            </a:r>
            <a:r>
              <a:rPr lang="es-ES" sz="1600" i="1" dirty="0" err="1">
                <a:solidFill>
                  <a:schemeClr val="tx1"/>
                </a:solidFill>
              </a:rPr>
              <a:t>esculentum</a:t>
            </a:r>
            <a:r>
              <a:rPr lang="es-ES" sz="1600" i="1" dirty="0">
                <a:solidFill>
                  <a:schemeClr val="tx1"/>
                </a:solidFill>
              </a:rPr>
              <a:t> 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13.</a:t>
            </a:r>
            <a:r>
              <a:rPr lang="es-ES" sz="1600" i="1" dirty="0">
                <a:solidFill>
                  <a:schemeClr val="tx1"/>
                </a:solidFill>
              </a:rPr>
              <a:t> </a:t>
            </a:r>
            <a:r>
              <a:rPr lang="es-ES" sz="1600" i="1" dirty="0" err="1">
                <a:solidFill>
                  <a:schemeClr val="tx1"/>
                </a:solidFill>
              </a:rPr>
              <a:t>Lycopersicon</a:t>
            </a:r>
            <a:r>
              <a:rPr lang="es-ES" sz="1600" i="1" dirty="0">
                <a:solidFill>
                  <a:schemeClr val="tx1"/>
                </a:solidFill>
              </a:rPr>
              <a:t> </a:t>
            </a:r>
            <a:r>
              <a:rPr lang="es-ES" sz="1600" i="1" dirty="0" err="1">
                <a:solidFill>
                  <a:schemeClr val="tx1"/>
                </a:solidFill>
              </a:rPr>
              <a:t>esculentum</a:t>
            </a:r>
            <a:r>
              <a:rPr lang="es-MX" altLang="es-MX" sz="1600" dirty="0">
                <a:solidFill>
                  <a:schemeClr val="tx1"/>
                </a:solidFill>
              </a:rPr>
              <a:t>  </a:t>
            </a:r>
            <a:endParaRPr lang="es-MX" altLang="es-MX" sz="1600" dirty="0" smtClean="0">
              <a:solidFill>
                <a:schemeClr val="tx1"/>
              </a:solidFill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es-MX" altLang="es-MX" sz="1600" dirty="0" smtClean="0">
                <a:solidFill>
                  <a:schemeClr val="tx1"/>
                </a:solidFill>
              </a:rPr>
              <a:t>14</a:t>
            </a:r>
            <a:r>
              <a:rPr lang="es-MX" altLang="es-MX" sz="1600" dirty="0">
                <a:solidFill>
                  <a:schemeClr val="tx1"/>
                </a:solidFill>
              </a:rPr>
              <a:t>. </a:t>
            </a:r>
            <a:r>
              <a:rPr lang="es-MX" altLang="es-MX" sz="1600" dirty="0" smtClean="0">
                <a:solidFill>
                  <a:schemeClr val="tx1"/>
                </a:solidFill>
              </a:rPr>
              <a:t>Usos 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15.</a:t>
            </a:r>
            <a:r>
              <a:rPr lang="es-ES" sz="1600" b="1" i="1" dirty="0">
                <a:solidFill>
                  <a:schemeClr val="tx1"/>
                </a:solidFill>
              </a:rPr>
              <a:t> </a:t>
            </a:r>
            <a:r>
              <a:rPr lang="es-ES" sz="1600" b="1" i="1" dirty="0" err="1">
                <a:solidFill>
                  <a:schemeClr val="tx1"/>
                </a:solidFill>
              </a:rPr>
              <a:t>Physalis</a:t>
            </a:r>
            <a:r>
              <a:rPr lang="es-ES" sz="1600" b="1" i="1" dirty="0">
                <a:solidFill>
                  <a:schemeClr val="tx1"/>
                </a:solidFill>
              </a:rPr>
              <a:t> </a:t>
            </a:r>
            <a:r>
              <a:rPr lang="es-ES" sz="1600" b="1" i="1" dirty="0" err="1" smtClean="0">
                <a:solidFill>
                  <a:schemeClr val="tx1"/>
                </a:solidFill>
              </a:rPr>
              <a:t>philadelphica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16</a:t>
            </a:r>
            <a:r>
              <a:rPr lang="es-MX" altLang="es-MX" sz="1600" dirty="0">
                <a:solidFill>
                  <a:schemeClr val="tx1"/>
                </a:solidFill>
              </a:rPr>
              <a:t>. Usos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 17.</a:t>
            </a:r>
            <a:r>
              <a:rPr lang="es-MX" sz="1600" b="1" i="1" dirty="0">
                <a:solidFill>
                  <a:schemeClr val="tx1"/>
                </a:solidFill>
              </a:rPr>
              <a:t> </a:t>
            </a:r>
            <a:r>
              <a:rPr lang="es-MX" sz="1600" b="1" i="1" dirty="0" err="1">
                <a:solidFill>
                  <a:schemeClr val="tx1"/>
                </a:solidFill>
              </a:rPr>
              <a:t>Capsicum</a:t>
            </a:r>
            <a:r>
              <a:rPr lang="es-MX" sz="1600" b="1" i="1" dirty="0">
                <a:solidFill>
                  <a:schemeClr val="tx1"/>
                </a:solidFill>
              </a:rPr>
              <a:t> </a:t>
            </a:r>
            <a:r>
              <a:rPr lang="es-MX" sz="1600" b="1" dirty="0">
                <a:solidFill>
                  <a:schemeClr val="tx1"/>
                </a:solidFill>
              </a:rPr>
              <a:t>sp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r>
              <a:rPr lang="es-ES" altLang="es-MX" sz="1600" dirty="0" smtClean="0">
                <a:solidFill>
                  <a:schemeClr val="tx1"/>
                </a:solidFill>
              </a:rPr>
              <a:t>18</a:t>
            </a:r>
            <a:r>
              <a:rPr lang="es-MX" altLang="es-MX" sz="1600" dirty="0" smtClean="0">
                <a:solidFill>
                  <a:schemeClr val="tx1"/>
                </a:solidFill>
              </a:rPr>
              <a:t>.</a:t>
            </a:r>
            <a:r>
              <a:rPr lang="es-MX" altLang="es-MX" sz="1600" b="1" dirty="0">
                <a:solidFill>
                  <a:schemeClr val="tx1"/>
                </a:solidFill>
              </a:rPr>
              <a:t> Historia</a:t>
            </a:r>
            <a:r>
              <a:rPr lang="es-MX" altLang="es-MX" sz="1600" dirty="0" smtClean="0">
                <a:solidFill>
                  <a:schemeClr val="tx1"/>
                </a:solidFill>
              </a:rPr>
              <a:t> 19.</a:t>
            </a:r>
            <a:r>
              <a:rPr lang="es-MX" altLang="es-MX" sz="1600" b="1" dirty="0" smtClean="0">
                <a:solidFill>
                  <a:schemeClr val="tx1"/>
                </a:solidFill>
              </a:rPr>
              <a:t> </a:t>
            </a:r>
            <a:r>
              <a:rPr lang="es-MX" altLang="es-MX" sz="1600" b="1" dirty="0">
                <a:solidFill>
                  <a:schemeClr val="tx1"/>
                </a:solidFill>
              </a:rPr>
              <a:t>Historia</a:t>
            </a:r>
            <a:r>
              <a:rPr lang="es-MX" sz="1600" b="1" dirty="0" smtClean="0">
                <a:solidFill>
                  <a:schemeClr val="tx1"/>
                </a:solidFill>
              </a:rPr>
              <a:t> </a:t>
            </a:r>
            <a:endParaRPr lang="es-MX" sz="1600" b="1" dirty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20.</a:t>
            </a:r>
            <a:r>
              <a:rPr lang="es-MX" altLang="es-MX" sz="1600" b="1" dirty="0" smtClean="0">
                <a:solidFill>
                  <a:schemeClr val="tx1"/>
                </a:solidFill>
              </a:rPr>
              <a:t> </a:t>
            </a:r>
            <a:r>
              <a:rPr lang="es-MX" altLang="es-MX" sz="1600" b="1" dirty="0">
                <a:solidFill>
                  <a:schemeClr val="tx1"/>
                </a:solidFill>
              </a:rPr>
              <a:t>Historia </a:t>
            </a: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21.</a:t>
            </a:r>
            <a:r>
              <a:rPr lang="es-MX" altLang="es-MX" sz="1600" b="1" dirty="0">
                <a:solidFill>
                  <a:schemeClr val="tx1"/>
                </a:solidFill>
              </a:rPr>
              <a:t> Historia </a:t>
            </a:r>
            <a:endParaRPr lang="es-MX" altLang="es-MX" sz="1600" b="1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22.</a:t>
            </a:r>
            <a:r>
              <a:rPr lang="es-MX" sz="1600" b="1" dirty="0">
                <a:solidFill>
                  <a:schemeClr val="tx1"/>
                </a:solidFill>
              </a:rPr>
              <a:t> Chile Silvestre vs. Cultivado 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endParaRPr lang="es-ES" altLang="es-MX" sz="1600" dirty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23.</a:t>
            </a:r>
            <a:r>
              <a:rPr lang="es-ES" altLang="es-MX" sz="1600" dirty="0">
                <a:solidFill>
                  <a:schemeClr val="tx1"/>
                </a:solidFill>
              </a:rPr>
              <a:t> Diversidad de chiles en </a:t>
            </a:r>
            <a:r>
              <a:rPr lang="es-ES" altLang="es-MX" sz="1600" dirty="0" smtClean="0">
                <a:solidFill>
                  <a:schemeClr val="tx1"/>
                </a:solidFill>
              </a:rPr>
              <a:t>México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endParaRPr lang="es-ES" altLang="es-MX" sz="1600" dirty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24</a:t>
            </a:r>
            <a:r>
              <a:rPr lang="es-MX" altLang="es-MX" sz="1600" dirty="0">
                <a:solidFill>
                  <a:schemeClr val="tx1"/>
                </a:solidFill>
              </a:rPr>
              <a:t>. Propiedades medicinales  </a:t>
            </a:r>
            <a:endParaRPr lang="es-MX" altLang="es-MX" sz="1600" dirty="0" smtClean="0">
              <a:solidFill>
                <a:schemeClr val="tx1"/>
              </a:solidFill>
            </a:endParaRPr>
          </a:p>
          <a:p>
            <a:pPr algn="r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25.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 </a:t>
            </a:r>
            <a:endParaRPr lang="es-MX" altLang="es-MX" sz="1600" b="1" dirty="0"/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es-ES" altLang="es-MX" sz="800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83923" y="1700808"/>
            <a:ext cx="4538662" cy="5688012"/>
          </a:xfrm>
        </p:spPr>
        <p:txBody>
          <a:bodyPr>
            <a:normAutofit/>
          </a:bodyPr>
          <a:lstStyle/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26</a:t>
            </a:r>
            <a:r>
              <a:rPr lang="es-MX" altLang="es-MX" sz="1600" dirty="0" smtClean="0">
                <a:solidFill>
                  <a:schemeClr val="tx1"/>
                </a:solidFill>
              </a:rPr>
              <a:t>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 </a:t>
            </a:r>
            <a:endParaRPr lang="es-ES" altLang="es-MX" sz="1600" b="1" dirty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27</a:t>
            </a:r>
            <a:r>
              <a:rPr lang="es-MX" altLang="es-MX" sz="1600" dirty="0" smtClean="0">
                <a:solidFill>
                  <a:schemeClr val="tx1"/>
                </a:solidFill>
              </a:rPr>
              <a:t>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 </a:t>
            </a:r>
            <a:endParaRPr lang="es-MX" sz="1600" dirty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28</a:t>
            </a:r>
            <a:r>
              <a:rPr lang="es-MX" altLang="es-MX" sz="1600" dirty="0" smtClean="0">
                <a:solidFill>
                  <a:schemeClr val="tx1"/>
                </a:solidFill>
              </a:rPr>
              <a:t>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 </a:t>
            </a:r>
          </a:p>
          <a:p>
            <a:pPr algn="r">
              <a:lnSpc>
                <a:spcPct val="80000"/>
              </a:lnSpc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29</a:t>
            </a:r>
            <a:r>
              <a:rPr lang="es-MX" altLang="es-MX" sz="1600" dirty="0" smtClean="0">
                <a:solidFill>
                  <a:schemeClr val="tx1"/>
                </a:solidFill>
              </a:rPr>
              <a:t>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endParaRPr lang="es-ES" altLang="es-MX" sz="1600" dirty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b="1" dirty="0" smtClean="0">
                <a:solidFill>
                  <a:schemeClr val="tx1"/>
                </a:solidFill>
              </a:rPr>
              <a:t>30.</a:t>
            </a:r>
            <a:r>
              <a:rPr lang="es-MX" sz="1600" b="1" dirty="0">
                <a:solidFill>
                  <a:schemeClr val="tx1"/>
                </a:solidFill>
              </a:rPr>
              <a:t> México Como Centro De Domesticación</a:t>
            </a:r>
            <a:r>
              <a:rPr lang="es-MX" altLang="es-MX" sz="1600" dirty="0">
                <a:solidFill>
                  <a:schemeClr val="tx1"/>
                </a:solidFill>
              </a:rPr>
              <a:t> </a:t>
            </a:r>
            <a:r>
              <a:rPr lang="es-MX" altLang="es-MX" sz="1600" b="1" dirty="0" smtClean="0">
                <a:solidFill>
                  <a:schemeClr val="tx1"/>
                </a:solidFill>
              </a:rPr>
              <a:t> </a:t>
            </a:r>
            <a:endParaRPr lang="es-MX" altLang="es-MX" sz="1600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31. </a:t>
            </a:r>
            <a:r>
              <a:rPr lang="es-MX" altLang="es-MX" sz="1600" i="1" dirty="0" smtClean="0">
                <a:solidFill>
                  <a:schemeClr val="tx1"/>
                </a:solidFill>
              </a:rPr>
              <a:t>Los </a:t>
            </a:r>
            <a:r>
              <a:rPr lang="es-MX" altLang="es-MX" sz="1600" i="1" dirty="0">
                <a:solidFill>
                  <a:schemeClr val="tx1"/>
                </a:solidFill>
              </a:rPr>
              <a:t>chiles en la </a:t>
            </a:r>
            <a:r>
              <a:rPr lang="es-MX" altLang="es-MX" sz="1600" i="1" dirty="0" smtClean="0">
                <a:solidFill>
                  <a:schemeClr val="tx1"/>
                </a:solidFill>
              </a:rPr>
              <a:t>mesa</a:t>
            </a:r>
            <a:endParaRPr lang="es-ES" altLang="es-MX" sz="1600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 smtClean="0">
                <a:solidFill>
                  <a:schemeClr val="tx1"/>
                </a:solidFill>
              </a:rPr>
              <a:t>32</a:t>
            </a:r>
            <a:r>
              <a:rPr lang="es-MX" altLang="es-MX" sz="1600" dirty="0">
                <a:solidFill>
                  <a:schemeClr val="tx1"/>
                </a:solidFill>
              </a:rPr>
              <a:t>. </a:t>
            </a:r>
            <a:r>
              <a:rPr lang="es-MX" sz="1600" i="1" dirty="0" err="1">
                <a:solidFill>
                  <a:schemeClr val="tx1"/>
                </a:solidFill>
              </a:rPr>
              <a:t>Capsicum</a:t>
            </a:r>
            <a:r>
              <a:rPr lang="es-MX" sz="1600" i="1" dirty="0">
                <a:solidFill>
                  <a:schemeClr val="tx1"/>
                </a:solidFill>
              </a:rPr>
              <a:t> </a:t>
            </a:r>
            <a:r>
              <a:rPr lang="es-MX" sz="1600" i="1" dirty="0" err="1">
                <a:solidFill>
                  <a:schemeClr val="tx1"/>
                </a:solidFill>
              </a:rPr>
              <a:t>annuum</a:t>
            </a:r>
            <a:r>
              <a:rPr lang="es-MX" altLang="es-MX" sz="1600" dirty="0" smtClean="0">
                <a:solidFill>
                  <a:schemeClr val="tx1"/>
                </a:solidFill>
              </a:rPr>
              <a:t> </a:t>
            </a:r>
            <a:endParaRPr lang="es-ES" altLang="es-MX" sz="1600" i="1" dirty="0" smtClean="0">
              <a:solidFill>
                <a:schemeClr val="tx1"/>
              </a:solidFill>
            </a:endParaRPr>
          </a:p>
          <a:p>
            <a:pPr marL="533400" indent="-533400" algn="r">
              <a:lnSpc>
                <a:spcPct val="80000"/>
              </a:lnSpc>
              <a:buFontTx/>
              <a:buNone/>
              <a:defRPr/>
            </a:pPr>
            <a:r>
              <a:rPr lang="es-MX" altLang="es-MX" sz="1600" dirty="0">
                <a:solidFill>
                  <a:schemeClr val="tx1"/>
                </a:solidFill>
              </a:rPr>
              <a:t>33 Bibliografía</a:t>
            </a:r>
            <a:r>
              <a:rPr lang="es-MX" altLang="es-MX" sz="1600">
                <a:solidFill>
                  <a:schemeClr val="tx1"/>
                </a:solidFill>
              </a:rPr>
              <a:t>. </a:t>
            </a:r>
            <a:endParaRPr lang="es-MX" altLang="es-MX" sz="14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s-MX" altLang="es-MX" sz="1600" dirty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MX" altLang="es-MX" sz="16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  <a:defRPr/>
            </a:pPr>
            <a:endParaRPr lang="es-ES" altLang="es-MX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4925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MX" altLang="es-MX" sz="4400" b="1" dirty="0" smtClean="0"/>
              <a:t>Secuencia Didáctica  </a:t>
            </a:r>
            <a:endParaRPr lang="es-ES" altLang="es-MX" sz="4400" b="1" dirty="0" smtClean="0"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00213"/>
            <a:ext cx="4433888" cy="515778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s-ES" altLang="es-MX" sz="160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s-MX" altLang="es-MX" sz="1600" b="1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s-MX" altLang="es-MX" sz="1600" smtClean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s-ES" altLang="es-MX" sz="80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67225" y="1268413"/>
            <a:ext cx="4643438" cy="544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MX" altLang="es-MX" sz="1600" b="1" smtClean="0"/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MX" altLang="es-MX" sz="16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AutoNum type="arabicPeriod" startAt="37"/>
            </a:pPr>
            <a:endParaRPr lang="es-ES" altLang="es-MX" sz="1600" b="1" smtClean="0">
              <a:solidFill>
                <a:srgbClr val="FF0000"/>
              </a:solidFill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641510396"/>
              </p:ext>
            </p:extLst>
          </p:nvPr>
        </p:nvGraphicFramePr>
        <p:xfrm>
          <a:off x="827583" y="1484784"/>
          <a:ext cx="8283079" cy="488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15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6858000" cy="792302"/>
          </a:xfrm>
        </p:spPr>
        <p:txBody>
          <a:bodyPr/>
          <a:lstStyle/>
          <a:p>
            <a:pPr algn="ctr"/>
            <a:r>
              <a:rPr lang="es-ES_tradnl" sz="4400" b="1" dirty="0" smtClean="0"/>
              <a:t>SOLANACEAE</a:t>
            </a:r>
            <a:endParaRPr lang="es-MX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5976664" cy="748435"/>
          </a:xfrm>
        </p:spPr>
        <p:txBody>
          <a:bodyPr/>
          <a:lstStyle/>
          <a:p>
            <a:pPr algn="ctr"/>
            <a:r>
              <a:rPr lang="es-ES_tradnl" sz="4400" b="1" dirty="0" smtClean="0">
                <a:latin typeface="Arial Black" panose="020B0A04020102020204" pitchFamily="34" charset="0"/>
              </a:rPr>
              <a:t>Características </a:t>
            </a:r>
            <a:endParaRPr lang="es-ES_tradnl" sz="4400" b="1" dirty="0">
              <a:latin typeface="Arial Black" panose="020B0A040201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39552" y="865067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Plantas herbáceas anuales, perennes o bienales a veces arbustos o arboles, a menudo provistas de espinas.</a:t>
            </a:r>
          </a:p>
          <a:p>
            <a:pPr lvl="0" algn="ctr"/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Hojas: simples, pinnadas, sin estipulas.</a:t>
            </a:r>
          </a:p>
          <a:p>
            <a:pPr lvl="0" algn="ctr"/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Inflorescencia </a:t>
            </a:r>
            <a:r>
              <a:rPr lang="es-ES_tradnl" sz="2000" dirty="0" err="1">
                <a:latin typeface="Arial" panose="020B0604020202020204" pitchFamily="34" charset="0"/>
                <a:cs typeface="Arial" panose="020B0604020202020204" pitchFamily="34" charset="0"/>
              </a:rPr>
              <a:t>cimosa</a:t>
            </a:r>
            <a:r>
              <a:rPr lang="es-ES_tradnl" sz="2000" dirty="0">
                <a:latin typeface="Arial" panose="020B0604020202020204" pitchFamily="34" charset="0"/>
                <a:cs typeface="Arial" panose="020B0604020202020204" pitchFamily="34" charset="0"/>
              </a:rPr>
              <a:t> o solitarias, axilares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0878"/>
            <a:ext cx="9144000" cy="450562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-16127" y="6488668"/>
            <a:ext cx="271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www.medicina-oculta.samael.org</a:t>
            </a:r>
            <a:r>
              <a:rPr lang="es-MX" dirty="0" smtClean="0">
                <a:solidFill>
                  <a:schemeClr val="bg1"/>
                </a:solidFill>
              </a:rPr>
              <a:t>.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5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1560" y="90872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Flores: 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actinomorfas, hermafroditas, hipóginas</a:t>
            </a:r>
          </a:p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Cáliz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_trad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gamosepalo</a:t>
            </a:r>
            <a:r>
              <a:rPr lang="es-ES_tradnl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con 5 lóbulos</a:t>
            </a:r>
          </a:p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Corola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_tradnl" dirty="0" smtClean="0">
                <a:latin typeface="Arial" panose="020B0604020202020204" pitchFamily="34" charset="0"/>
                <a:cs typeface="Arial" panose="020B0604020202020204" pitchFamily="34" charset="0"/>
              </a:rPr>
              <a:t>gamopétala 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con 5 lóbulos </a:t>
            </a:r>
          </a:p>
        </p:txBody>
      </p:sp>
      <p:sp>
        <p:nvSpPr>
          <p:cNvPr id="11" name="1 Título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5976664" cy="648072"/>
          </a:xfrm>
        </p:spPr>
        <p:txBody>
          <a:bodyPr/>
          <a:lstStyle/>
          <a:p>
            <a:pPr algn="ctr"/>
            <a:r>
              <a:rPr lang="es-ES_tradnl" sz="4400" b="1" dirty="0" smtClean="0"/>
              <a:t>Características </a:t>
            </a:r>
            <a:endParaRPr lang="es-ES_tradnl" sz="44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5"/>
            <a:ext cx="6588224" cy="464358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15616" y="6381328"/>
            <a:ext cx="1853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solidFill>
                  <a:schemeClr val="bg1"/>
                </a:solidFill>
              </a:rPr>
              <a:t>http://</a:t>
            </a:r>
            <a:r>
              <a:rPr lang="es-MX" sz="1000" dirty="0" smtClean="0">
                <a:solidFill>
                  <a:schemeClr val="bg1"/>
                </a:solidFill>
              </a:rPr>
              <a:t>3.bp.blogspot.com</a:t>
            </a:r>
            <a:endParaRPr lang="es-MX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8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611560" y="105273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Androceo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: 5 estambres</a:t>
            </a:r>
            <a:r>
              <a:rPr lang="es-ES_tradnl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con dehiscencia longitudinal o poros apicales.</a:t>
            </a:r>
          </a:p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Gineceo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: un pistilos, 2 carpelos; ovario supero, bilocular, </a:t>
            </a:r>
          </a:p>
          <a:p>
            <a:pPr lvl="0" algn="ctr"/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Fruto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: baya o capsula.</a:t>
            </a:r>
          </a:p>
          <a:p>
            <a:pPr lvl="0" algn="ctr"/>
            <a:r>
              <a:rPr lang="es-ES_trad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Polinización</a:t>
            </a:r>
            <a:r>
              <a:rPr lang="es-ES_tradnl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entomófila.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2" y="2780928"/>
            <a:ext cx="3358119" cy="335811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39552" y="6165304"/>
            <a:ext cx="21289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https://</a:t>
            </a:r>
            <a:r>
              <a:rPr lang="es-MX" sz="1000" dirty="0" smtClean="0"/>
              <a:t>upload.wikimedia.org</a:t>
            </a:r>
            <a:endParaRPr lang="es-MX" sz="1000" dirty="0"/>
          </a:p>
        </p:txBody>
      </p:sp>
      <p:sp>
        <p:nvSpPr>
          <p:cNvPr id="17" name="1 Título"/>
          <p:cNvSpPr>
            <a:spLocks noGrp="1"/>
          </p:cNvSpPr>
          <p:nvPr>
            <p:ph type="ctrTitle"/>
          </p:nvPr>
        </p:nvSpPr>
        <p:spPr>
          <a:xfrm>
            <a:off x="899592" y="53335"/>
            <a:ext cx="5976664" cy="648072"/>
          </a:xfrm>
        </p:spPr>
        <p:txBody>
          <a:bodyPr/>
          <a:lstStyle/>
          <a:p>
            <a:pPr algn="ctr"/>
            <a:r>
              <a:rPr lang="es-ES_tradnl" sz="4400" b="1" dirty="0" smtClean="0"/>
              <a:t>Características </a:t>
            </a:r>
            <a:endParaRPr lang="es-ES_tradnl" sz="4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62047"/>
            <a:ext cx="3802484" cy="285186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444208" y="5805264"/>
            <a:ext cx="20522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/>
              <a:t>http://</a:t>
            </a:r>
            <a:r>
              <a:rPr lang="es-MX" sz="1000" dirty="0" smtClean="0"/>
              <a:t>collections.nmnh.si.edu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415580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1013</TotalTime>
  <Words>1229</Words>
  <Application>Microsoft Office PowerPoint</Application>
  <PresentationFormat>Presentación en pantalla (4:3)</PresentationFormat>
  <Paragraphs>229</Paragraphs>
  <Slides>31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43" baseType="lpstr">
      <vt:lpstr>Arial</vt:lpstr>
      <vt:lpstr>Arial Black</vt:lpstr>
      <vt:lpstr>Calibri</vt:lpstr>
      <vt:lpstr>Calibri Light</vt:lpstr>
      <vt:lpstr>MinionPro-Regular</vt:lpstr>
      <vt:lpstr>Times New Roman</vt:lpstr>
      <vt:lpstr>Trebuchet MS</vt:lpstr>
      <vt:lpstr>Wingdings</vt:lpstr>
      <vt:lpstr>Wingdings 2</vt:lpstr>
      <vt:lpstr>Wingdings 3</vt:lpstr>
      <vt:lpstr>HDOfficeLightV0</vt:lpstr>
      <vt:lpstr>Faceta</vt:lpstr>
      <vt:lpstr>UNIVERSIDAD AUTÓNOMA DEL ESTADO DE MÉXICO</vt:lpstr>
      <vt:lpstr>Presentación</vt:lpstr>
      <vt:lpstr>Guion explicativo</vt:lpstr>
      <vt:lpstr>Índice</vt:lpstr>
      <vt:lpstr>Secuencia Didáctica  </vt:lpstr>
      <vt:lpstr>SOLANACEAE</vt:lpstr>
      <vt:lpstr>Características </vt:lpstr>
      <vt:lpstr>Características </vt:lpstr>
      <vt:lpstr>Características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Capsicum annuum L. </vt:lpstr>
      <vt:lpstr>Presentación de PowerPoint</vt:lpstr>
      <vt:lpstr>Presentación de PowerPoint</vt:lpstr>
      <vt:lpstr>Chile Silvestre vs. Cultivado. </vt:lpstr>
      <vt:lpstr>Presentación de PowerPoint</vt:lpstr>
      <vt:lpstr>Presentación de PowerPoint</vt:lpstr>
      <vt:lpstr>México Como Centro De Domesticación</vt:lpstr>
      <vt:lpstr>México Como Centro De Domesticación</vt:lpstr>
      <vt:lpstr>México Como Centro De Domesticación</vt:lpstr>
      <vt:lpstr>México Como Centro De Domesticación</vt:lpstr>
      <vt:lpstr>México Como Centro De Domesticación</vt:lpstr>
      <vt:lpstr>México Como Centro De Domesticación</vt:lpstr>
      <vt:lpstr>Presentación de PowerPoint</vt:lpstr>
      <vt:lpstr>Capsicum annuum comida</vt:lpstr>
      <vt:lpstr>Bibliografía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solanáceae</dc:title>
  <dc:creator>ALUMNO</dc:creator>
  <cp:lastModifiedBy>Laura White</cp:lastModifiedBy>
  <cp:revision>113</cp:revision>
  <dcterms:created xsi:type="dcterms:W3CDTF">2012-10-09T15:19:34Z</dcterms:created>
  <dcterms:modified xsi:type="dcterms:W3CDTF">2016-10-06T16:21:16Z</dcterms:modified>
</cp:coreProperties>
</file>