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4" r:id="rId3"/>
    <p:sldId id="279" r:id="rId4"/>
    <p:sldId id="280" r:id="rId5"/>
    <p:sldId id="281" r:id="rId6"/>
    <p:sldId id="283" r:id="rId7"/>
    <p:sldId id="285" r:id="rId8"/>
    <p:sldId id="286" r:id="rId9"/>
    <p:sldId id="256" r:id="rId10"/>
    <p:sldId id="258" r:id="rId11"/>
    <p:sldId id="259" r:id="rId12"/>
    <p:sldId id="257" r:id="rId13"/>
    <p:sldId id="260" r:id="rId14"/>
    <p:sldId id="261" r:id="rId15"/>
    <p:sldId id="262" r:id="rId16"/>
    <p:sldId id="263" r:id="rId17"/>
    <p:sldId id="287" r:id="rId18"/>
    <p:sldId id="289" r:id="rId19"/>
    <p:sldId id="290" r:id="rId20"/>
    <p:sldId id="274" r:id="rId21"/>
    <p:sldId id="291" r:id="rId22"/>
    <p:sldId id="275" r:id="rId23"/>
    <p:sldId id="264" r:id="rId24"/>
    <p:sldId id="265" r:id="rId25"/>
    <p:sldId id="266" r:id="rId26"/>
    <p:sldId id="267" r:id="rId27"/>
    <p:sldId id="268" r:id="rId28"/>
    <p:sldId id="269" r:id="rId29"/>
    <p:sldId id="292" r:id="rId30"/>
    <p:sldId id="270" r:id="rId31"/>
    <p:sldId id="271" r:id="rId32"/>
    <p:sldId id="293" r:id="rId33"/>
    <p:sldId id="294" r:id="rId34"/>
    <p:sldId id="282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831" autoAdjust="0"/>
    <p:restoredTop sz="94660"/>
  </p:normalViewPr>
  <p:slideViewPr>
    <p:cSldViewPr>
      <p:cViewPr varScale="1">
        <p:scale>
          <a:sx n="92" d="100"/>
          <a:sy n="92" d="100"/>
        </p:scale>
        <p:origin x="19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AD214-90B0-45D3-A2F7-CEB2289265E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918738A0-393B-471C-8C7F-555A60FE3F86}">
      <dgm:prSet phldrT="[Texto]"/>
      <dgm:spPr/>
      <dgm:t>
        <a:bodyPr/>
        <a:lstStyle/>
        <a:p>
          <a:r>
            <a:rPr lang="es-ES" b="1" dirty="0" smtClean="0">
              <a:latin typeface="Arial" pitchFamily="34" charset="0"/>
              <a:ea typeface="Adobe Song Std L" pitchFamily="18" charset="-128"/>
              <a:cs typeface="Arial" pitchFamily="34" charset="0"/>
            </a:rPr>
            <a:t>CUPRESACEAE</a:t>
          </a:r>
          <a:endParaRPr lang="es-MX" dirty="0">
            <a:latin typeface="Arial Black" panose="020B0A04020102020204" pitchFamily="34" charset="0"/>
          </a:endParaRPr>
        </a:p>
      </dgm:t>
    </dgm:pt>
    <dgm:pt modelId="{61D39D09-0485-40CB-A3DC-0567E0AB80C8}" type="parTrans" cxnId="{F05521C1-2F1C-44A4-BEF1-4586787F528F}">
      <dgm:prSet/>
      <dgm:spPr/>
      <dgm:t>
        <a:bodyPr/>
        <a:lstStyle/>
        <a:p>
          <a:endParaRPr lang="es-MX"/>
        </a:p>
      </dgm:t>
    </dgm:pt>
    <dgm:pt modelId="{FE09355B-3281-4DD0-967A-E2683A555665}" type="sibTrans" cxnId="{F05521C1-2F1C-44A4-BEF1-4586787F528F}">
      <dgm:prSet/>
      <dgm:spPr/>
      <dgm:t>
        <a:bodyPr/>
        <a:lstStyle/>
        <a:p>
          <a:endParaRPr lang="es-MX" dirty="0"/>
        </a:p>
      </dgm:t>
    </dgm:pt>
    <dgm:pt modelId="{A4D86331-E0EC-4848-88D5-27155C5046B7}" type="asst">
      <dgm:prSet phldrT="[Texto]"/>
      <dgm:spPr/>
      <dgm:t>
        <a:bodyPr/>
        <a:lstStyle/>
        <a:p>
          <a:r>
            <a:rPr lang="es-MX" altLang="es-MX" dirty="0" err="1" smtClean="0">
              <a:solidFill>
                <a:schemeClr val="bg1"/>
              </a:solidFill>
              <a:latin typeface="Arial Black" panose="020B0A04020102020204" pitchFamily="34" charset="0"/>
            </a:rPr>
            <a:t>Taxodiaceae</a:t>
          </a:r>
          <a:r>
            <a:rPr lang="en-GB" altLang="es-MX" dirty="0" smtClean="0"/>
            <a:t> </a:t>
          </a:r>
          <a:endParaRPr lang="es-MX" dirty="0"/>
        </a:p>
      </dgm:t>
    </dgm:pt>
    <dgm:pt modelId="{6D8B1F7C-1E21-40F1-B342-80CDB36BCB11}" type="parTrans" cxnId="{ED9C0DEC-9C28-4597-BF47-E600F2C6AEB2}">
      <dgm:prSet/>
      <dgm:spPr/>
      <dgm:t>
        <a:bodyPr/>
        <a:lstStyle/>
        <a:p>
          <a:endParaRPr lang="es-MX"/>
        </a:p>
      </dgm:t>
    </dgm:pt>
    <dgm:pt modelId="{A5B428D2-997D-493D-858B-45457197EC73}" type="sibTrans" cxnId="{ED9C0DEC-9C28-4597-BF47-E600F2C6AEB2}">
      <dgm:prSet custT="1"/>
      <dgm:spPr/>
      <dgm:t>
        <a:bodyPr/>
        <a:lstStyle/>
        <a:p>
          <a:pPr algn="ctr"/>
          <a:r>
            <a:rPr lang="es-ES" sz="1400" i="1" dirty="0" err="1" smtClean="0"/>
            <a:t>Taxodium</a:t>
          </a:r>
          <a:r>
            <a:rPr lang="es-ES" sz="1400" i="1" dirty="0" smtClean="0"/>
            <a:t> </a:t>
          </a:r>
          <a:r>
            <a:rPr lang="es-ES" sz="1400" i="1" dirty="0" err="1" smtClean="0"/>
            <a:t>mucronatum</a:t>
          </a:r>
          <a:r>
            <a:rPr lang="es-ES" sz="1400" i="1" dirty="0" smtClean="0"/>
            <a:t> </a:t>
          </a:r>
          <a:endParaRPr lang="es-MX" sz="1400" dirty="0"/>
        </a:p>
      </dgm:t>
    </dgm:pt>
    <dgm:pt modelId="{B7782C83-E811-43D6-A8E2-1A50D7E61F30}">
      <dgm:prSet phldrT="[Texto]"/>
      <dgm:spPr/>
      <dgm:t>
        <a:bodyPr/>
        <a:lstStyle/>
        <a:p>
          <a:r>
            <a:rPr lang="es-ES" b="1" dirty="0" smtClean="0">
              <a:latin typeface="Arial" pitchFamily="34" charset="0"/>
              <a:ea typeface="Adobe Song Std L" pitchFamily="18" charset="-128"/>
              <a:cs typeface="Arial" pitchFamily="34" charset="0"/>
            </a:rPr>
            <a:t>CUPRESACEAE</a:t>
          </a:r>
          <a:endParaRPr lang="es-MX" dirty="0">
            <a:solidFill>
              <a:schemeClr val="bg1"/>
            </a:solidFill>
            <a:effectLst/>
          </a:endParaRPr>
        </a:p>
      </dgm:t>
    </dgm:pt>
    <dgm:pt modelId="{5A0D33A3-31A8-4DF4-8425-C70667198DC5}" type="parTrans" cxnId="{2BF7BCAD-DD2F-400A-8413-4FFDF661A0F7}">
      <dgm:prSet/>
      <dgm:spPr/>
      <dgm:t>
        <a:bodyPr/>
        <a:lstStyle/>
        <a:p>
          <a:endParaRPr lang="es-MX"/>
        </a:p>
      </dgm:t>
    </dgm:pt>
    <dgm:pt modelId="{1925F575-CB15-4016-9C70-BBDF285947E2}" type="sibTrans" cxnId="{2BF7BCAD-DD2F-400A-8413-4FFDF661A0F7}">
      <dgm:prSet custT="1"/>
      <dgm:spPr/>
      <dgm:t>
        <a:bodyPr/>
        <a:lstStyle/>
        <a:p>
          <a:pPr algn="ctr"/>
          <a:r>
            <a:rPr lang="es-MX" sz="1400" i="1" dirty="0" err="1" smtClean="0"/>
            <a:t>Cupressus</a:t>
          </a:r>
          <a:r>
            <a:rPr lang="es-MX" sz="1400" dirty="0" smtClean="0"/>
            <a:t> sp.  y </a:t>
          </a:r>
          <a:r>
            <a:rPr lang="es-MX" sz="1400" i="1" dirty="0" err="1" smtClean="0"/>
            <a:t>Juniperus</a:t>
          </a:r>
          <a:r>
            <a:rPr lang="es-MX" sz="1400" i="1" dirty="0" smtClean="0"/>
            <a:t> sp. </a:t>
          </a:r>
          <a:endParaRPr lang="es-MX" sz="1400" i="1" dirty="0"/>
        </a:p>
      </dgm:t>
    </dgm:pt>
    <dgm:pt modelId="{AA486C73-1271-4D1D-B8A3-649F0023AABA}" type="pres">
      <dgm:prSet presAssocID="{315AD214-90B0-45D3-A2F7-CEB2289265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3427757-1820-495D-B15D-194BFA44494E}" type="pres">
      <dgm:prSet presAssocID="{918738A0-393B-471C-8C7F-555A60FE3F86}" presName="hierRoot1" presStyleCnt="0">
        <dgm:presLayoutVars>
          <dgm:hierBranch val="init"/>
        </dgm:presLayoutVars>
      </dgm:prSet>
      <dgm:spPr/>
    </dgm:pt>
    <dgm:pt modelId="{944EEE0B-3AE9-4D7B-A528-8D915F230B59}" type="pres">
      <dgm:prSet presAssocID="{918738A0-393B-471C-8C7F-555A60FE3F86}" presName="rootComposite1" presStyleCnt="0"/>
      <dgm:spPr/>
    </dgm:pt>
    <dgm:pt modelId="{68BE44C9-FA89-47AD-BE05-F68803F724E5}" type="pres">
      <dgm:prSet presAssocID="{918738A0-393B-471C-8C7F-555A60FE3F86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7B55B813-CFDD-418E-AF30-D7AF1814EA1C}" type="pres">
      <dgm:prSet presAssocID="{918738A0-393B-471C-8C7F-555A60FE3F86}" presName="titleText1" presStyleLbl="fgAcc0" presStyleIdx="0" presStyleCnt="1" custFlipVert="1" custScaleY="9225" custLinFactNeighborX="-15135" custLinFactNeighborY="-5114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9FEACC70-2456-41D9-B81A-70B5FB238E63}" type="pres">
      <dgm:prSet presAssocID="{918738A0-393B-471C-8C7F-555A60FE3F86}" presName="rootConnector1" presStyleLbl="node1" presStyleIdx="0" presStyleCnt="1"/>
      <dgm:spPr/>
      <dgm:t>
        <a:bodyPr/>
        <a:lstStyle/>
        <a:p>
          <a:endParaRPr lang="es-MX"/>
        </a:p>
      </dgm:t>
    </dgm:pt>
    <dgm:pt modelId="{3E982673-F373-459A-8FE4-3249C3DF8ABB}" type="pres">
      <dgm:prSet presAssocID="{918738A0-393B-471C-8C7F-555A60FE3F86}" presName="hierChild2" presStyleCnt="0"/>
      <dgm:spPr/>
    </dgm:pt>
    <dgm:pt modelId="{A1A1856E-3EF3-451B-8CA6-CD96BE5A03CF}" type="pres">
      <dgm:prSet presAssocID="{5A0D33A3-31A8-4DF4-8425-C70667198DC5}" presName="Name37" presStyleLbl="parChTrans1D2" presStyleIdx="0" presStyleCnt="2"/>
      <dgm:spPr/>
      <dgm:t>
        <a:bodyPr/>
        <a:lstStyle/>
        <a:p>
          <a:endParaRPr lang="es-MX"/>
        </a:p>
      </dgm:t>
    </dgm:pt>
    <dgm:pt modelId="{A6425B1C-F8EF-49E4-B48E-1C259DDFA264}" type="pres">
      <dgm:prSet presAssocID="{B7782C83-E811-43D6-A8E2-1A50D7E61F30}" presName="hierRoot2" presStyleCnt="0">
        <dgm:presLayoutVars>
          <dgm:hierBranch val="init"/>
        </dgm:presLayoutVars>
      </dgm:prSet>
      <dgm:spPr/>
    </dgm:pt>
    <dgm:pt modelId="{AE36E883-5797-430F-88FA-E6B06CB85C39}" type="pres">
      <dgm:prSet presAssocID="{B7782C83-E811-43D6-A8E2-1A50D7E61F30}" presName="rootComposite" presStyleCnt="0"/>
      <dgm:spPr/>
    </dgm:pt>
    <dgm:pt modelId="{EE2839F9-6A17-41F5-9A3E-9C3F442C558E}" type="pres">
      <dgm:prSet presAssocID="{B7782C83-E811-43D6-A8E2-1A50D7E61F30}" presName="rootText" presStyleLbl="node1" presStyleIdx="0" presStyleCnt="1" custLinFactX="-31628" custLinFactNeighborX="-100000" custLinFactNeighborY="-8143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A7031AD3-EE56-4A8B-8732-35390DC9B939}" type="pres">
      <dgm:prSet presAssocID="{B7782C83-E811-43D6-A8E2-1A50D7E61F30}" presName="titleText2" presStyleLbl="fgAcc1" presStyleIdx="0" presStyleCnt="1" custLinFactX="-55590" custLinFactNeighborX="-100000" custLinFactNeighborY="-6960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3B5D7B0-702B-4218-9CBE-3FD3BDE489A5}" type="pres">
      <dgm:prSet presAssocID="{B7782C83-E811-43D6-A8E2-1A50D7E61F30}" presName="rootConnector" presStyleLbl="node2" presStyleIdx="0" presStyleCnt="0"/>
      <dgm:spPr/>
      <dgm:t>
        <a:bodyPr/>
        <a:lstStyle/>
        <a:p>
          <a:endParaRPr lang="es-MX"/>
        </a:p>
      </dgm:t>
    </dgm:pt>
    <dgm:pt modelId="{C1411182-4879-4EA2-9034-2ACF4A7CB63A}" type="pres">
      <dgm:prSet presAssocID="{B7782C83-E811-43D6-A8E2-1A50D7E61F30}" presName="hierChild4" presStyleCnt="0"/>
      <dgm:spPr/>
    </dgm:pt>
    <dgm:pt modelId="{0CD7D059-A30C-419A-B863-3F0D2EA4AC34}" type="pres">
      <dgm:prSet presAssocID="{B7782C83-E811-43D6-A8E2-1A50D7E61F30}" presName="hierChild5" presStyleCnt="0"/>
      <dgm:spPr/>
    </dgm:pt>
    <dgm:pt modelId="{A245D3AC-6C20-4682-ACF5-06DD17903D4A}" type="pres">
      <dgm:prSet presAssocID="{918738A0-393B-471C-8C7F-555A60FE3F86}" presName="hierChild3" presStyleCnt="0"/>
      <dgm:spPr/>
    </dgm:pt>
    <dgm:pt modelId="{3969ADB5-1155-41C0-A485-A433FAC8CD4C}" type="pres">
      <dgm:prSet presAssocID="{6D8B1F7C-1E21-40F1-B342-80CDB36BCB11}" presName="Name96" presStyleLbl="parChTrans1D2" presStyleIdx="1" presStyleCnt="2"/>
      <dgm:spPr/>
      <dgm:t>
        <a:bodyPr/>
        <a:lstStyle/>
        <a:p>
          <a:endParaRPr lang="es-MX"/>
        </a:p>
      </dgm:t>
    </dgm:pt>
    <dgm:pt modelId="{B340B98D-0957-4DBD-BD05-8F55425085AF}" type="pres">
      <dgm:prSet presAssocID="{A4D86331-E0EC-4848-88D5-27155C5046B7}" presName="hierRoot3" presStyleCnt="0">
        <dgm:presLayoutVars>
          <dgm:hierBranch val="init"/>
        </dgm:presLayoutVars>
      </dgm:prSet>
      <dgm:spPr/>
    </dgm:pt>
    <dgm:pt modelId="{F567D328-BB90-44DB-BD4A-01AD31EA9816}" type="pres">
      <dgm:prSet presAssocID="{A4D86331-E0EC-4848-88D5-27155C5046B7}" presName="rootComposite3" presStyleCnt="0"/>
      <dgm:spPr/>
    </dgm:pt>
    <dgm:pt modelId="{90C2BC00-985E-42AA-885E-81553DBE0E58}" type="pres">
      <dgm:prSet presAssocID="{A4D86331-E0EC-4848-88D5-27155C5046B7}" presName="rootText3" presStyleLbl="asst1" presStyleIdx="0" presStyleCnt="1" custLinFactX="35813" custLinFactY="22755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80B0C98-5D48-4241-A86B-EF0DD0822ACE}" type="pres">
      <dgm:prSet presAssocID="{A4D86331-E0EC-4848-88D5-27155C5046B7}" presName="titleText3" presStyleLbl="fgAcc2" presStyleIdx="0" presStyleCnt="1" custLinFactX="32855" custLinFactY="123088" custLinFactNeighborX="100000" custLinFactNeighborY="20000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BF4112C-70D4-406B-95CD-7CD88091CD06}" type="pres">
      <dgm:prSet presAssocID="{A4D86331-E0EC-4848-88D5-27155C5046B7}" presName="rootConnector3" presStyleLbl="asst1" presStyleIdx="0" presStyleCnt="1"/>
      <dgm:spPr/>
      <dgm:t>
        <a:bodyPr/>
        <a:lstStyle/>
        <a:p>
          <a:endParaRPr lang="es-MX"/>
        </a:p>
      </dgm:t>
    </dgm:pt>
    <dgm:pt modelId="{625BC4C5-C6F9-4F05-B967-FE01FD189FE3}" type="pres">
      <dgm:prSet presAssocID="{A4D86331-E0EC-4848-88D5-27155C5046B7}" presName="hierChild6" presStyleCnt="0"/>
      <dgm:spPr/>
    </dgm:pt>
    <dgm:pt modelId="{15504D8C-9146-4CE4-919A-1D7333ACFB4B}" type="pres">
      <dgm:prSet presAssocID="{A4D86331-E0EC-4848-88D5-27155C5046B7}" presName="hierChild7" presStyleCnt="0"/>
      <dgm:spPr/>
    </dgm:pt>
  </dgm:ptLst>
  <dgm:cxnLst>
    <dgm:cxn modelId="{49AACB6B-714E-44E6-89B6-5AFF9F98900B}" type="presOf" srcId="{B7782C83-E811-43D6-A8E2-1A50D7E61F30}" destId="{F3B5D7B0-702B-4218-9CBE-3FD3BDE489A5}" srcOrd="1" destOrd="0" presId="urn:microsoft.com/office/officeart/2008/layout/NameandTitleOrganizationalChart"/>
    <dgm:cxn modelId="{F4DC347B-8561-44C6-A100-F105A377CB3E}" type="presOf" srcId="{918738A0-393B-471C-8C7F-555A60FE3F86}" destId="{68BE44C9-FA89-47AD-BE05-F68803F724E5}" srcOrd="0" destOrd="0" presId="urn:microsoft.com/office/officeart/2008/layout/NameandTitleOrganizationalChart"/>
    <dgm:cxn modelId="{E6B5F99B-B509-4678-B5D9-03E9793FCA4D}" type="presOf" srcId="{918738A0-393B-471C-8C7F-555A60FE3F86}" destId="{9FEACC70-2456-41D9-B81A-70B5FB238E63}" srcOrd="1" destOrd="0" presId="urn:microsoft.com/office/officeart/2008/layout/NameandTitleOrganizationalChart"/>
    <dgm:cxn modelId="{F05521C1-2F1C-44A4-BEF1-4586787F528F}" srcId="{315AD214-90B0-45D3-A2F7-CEB2289265E7}" destId="{918738A0-393B-471C-8C7F-555A60FE3F86}" srcOrd="0" destOrd="0" parTransId="{61D39D09-0485-40CB-A3DC-0567E0AB80C8}" sibTransId="{FE09355B-3281-4DD0-967A-E2683A555665}"/>
    <dgm:cxn modelId="{8418DCFD-1283-4962-B0F6-5C7077422965}" type="presOf" srcId="{B7782C83-E811-43D6-A8E2-1A50D7E61F30}" destId="{EE2839F9-6A17-41F5-9A3E-9C3F442C558E}" srcOrd="0" destOrd="0" presId="urn:microsoft.com/office/officeart/2008/layout/NameandTitleOrganizationalChart"/>
    <dgm:cxn modelId="{2BF7BCAD-DD2F-400A-8413-4FFDF661A0F7}" srcId="{918738A0-393B-471C-8C7F-555A60FE3F86}" destId="{B7782C83-E811-43D6-A8E2-1A50D7E61F30}" srcOrd="1" destOrd="0" parTransId="{5A0D33A3-31A8-4DF4-8425-C70667198DC5}" sibTransId="{1925F575-CB15-4016-9C70-BBDF285947E2}"/>
    <dgm:cxn modelId="{E257F1A1-8D4D-42EC-BCB3-4080AD46B1DA}" type="presOf" srcId="{315AD214-90B0-45D3-A2F7-CEB2289265E7}" destId="{AA486C73-1271-4D1D-B8A3-649F0023AABA}" srcOrd="0" destOrd="0" presId="urn:microsoft.com/office/officeart/2008/layout/NameandTitleOrganizationalChart"/>
    <dgm:cxn modelId="{74DBB001-6E61-408C-BA9C-2A4108695B1A}" type="presOf" srcId="{FE09355B-3281-4DD0-967A-E2683A555665}" destId="{7B55B813-CFDD-418E-AF30-D7AF1814EA1C}" srcOrd="0" destOrd="0" presId="urn:microsoft.com/office/officeart/2008/layout/NameandTitleOrganizationalChart"/>
    <dgm:cxn modelId="{692D0EFF-A79E-47F0-9635-61F54CD9B39C}" type="presOf" srcId="{5A0D33A3-31A8-4DF4-8425-C70667198DC5}" destId="{A1A1856E-3EF3-451B-8CA6-CD96BE5A03CF}" srcOrd="0" destOrd="0" presId="urn:microsoft.com/office/officeart/2008/layout/NameandTitleOrganizationalChart"/>
    <dgm:cxn modelId="{1A5B0023-0FA2-48A4-8ABC-EE8EF268431D}" type="presOf" srcId="{A4D86331-E0EC-4848-88D5-27155C5046B7}" destId="{90C2BC00-985E-42AA-885E-81553DBE0E58}" srcOrd="0" destOrd="0" presId="urn:microsoft.com/office/officeart/2008/layout/NameandTitleOrganizationalChart"/>
    <dgm:cxn modelId="{5A4B035F-7358-47E6-9643-34B8C7FBC0FD}" type="presOf" srcId="{6D8B1F7C-1E21-40F1-B342-80CDB36BCB11}" destId="{3969ADB5-1155-41C0-A485-A433FAC8CD4C}" srcOrd="0" destOrd="0" presId="urn:microsoft.com/office/officeart/2008/layout/NameandTitleOrganizationalChart"/>
    <dgm:cxn modelId="{22AB2F57-0C55-46B6-A0AA-E2E655A2BE2C}" type="presOf" srcId="{1925F575-CB15-4016-9C70-BBDF285947E2}" destId="{A7031AD3-EE56-4A8B-8732-35390DC9B939}" srcOrd="0" destOrd="0" presId="urn:microsoft.com/office/officeart/2008/layout/NameandTitleOrganizationalChart"/>
    <dgm:cxn modelId="{58795869-F37A-469A-BB82-E45DD94891F1}" type="presOf" srcId="{A5B428D2-997D-493D-858B-45457197EC73}" destId="{380B0C98-5D48-4241-A86B-EF0DD0822ACE}" srcOrd="0" destOrd="0" presId="urn:microsoft.com/office/officeart/2008/layout/NameandTitleOrganizationalChart"/>
    <dgm:cxn modelId="{36CA8342-1DFB-4E5D-ACF4-59F3CC0FAF5B}" type="presOf" srcId="{A4D86331-E0EC-4848-88D5-27155C5046B7}" destId="{6BF4112C-70D4-406B-95CD-7CD88091CD06}" srcOrd="1" destOrd="0" presId="urn:microsoft.com/office/officeart/2008/layout/NameandTitleOrganizationalChart"/>
    <dgm:cxn modelId="{ED9C0DEC-9C28-4597-BF47-E600F2C6AEB2}" srcId="{918738A0-393B-471C-8C7F-555A60FE3F86}" destId="{A4D86331-E0EC-4848-88D5-27155C5046B7}" srcOrd="0" destOrd="0" parTransId="{6D8B1F7C-1E21-40F1-B342-80CDB36BCB11}" sibTransId="{A5B428D2-997D-493D-858B-45457197EC73}"/>
    <dgm:cxn modelId="{7475E0C3-25D8-48A1-9A66-9338ECD5D307}" type="presParOf" srcId="{AA486C73-1271-4D1D-B8A3-649F0023AABA}" destId="{93427757-1820-495D-B15D-194BFA44494E}" srcOrd="0" destOrd="0" presId="urn:microsoft.com/office/officeart/2008/layout/NameandTitleOrganizationalChart"/>
    <dgm:cxn modelId="{405B2A83-D488-4558-B069-F2CA3EF0BFE4}" type="presParOf" srcId="{93427757-1820-495D-B15D-194BFA44494E}" destId="{944EEE0B-3AE9-4D7B-A528-8D915F230B59}" srcOrd="0" destOrd="0" presId="urn:microsoft.com/office/officeart/2008/layout/NameandTitleOrganizationalChart"/>
    <dgm:cxn modelId="{90FE0E39-AEB3-4359-B6CE-BD9B69B8C84F}" type="presParOf" srcId="{944EEE0B-3AE9-4D7B-A528-8D915F230B59}" destId="{68BE44C9-FA89-47AD-BE05-F68803F724E5}" srcOrd="0" destOrd="0" presId="urn:microsoft.com/office/officeart/2008/layout/NameandTitleOrganizationalChart"/>
    <dgm:cxn modelId="{3B052336-5936-4B53-90B7-FCBEBEA2A32C}" type="presParOf" srcId="{944EEE0B-3AE9-4D7B-A528-8D915F230B59}" destId="{7B55B813-CFDD-418E-AF30-D7AF1814EA1C}" srcOrd="1" destOrd="0" presId="urn:microsoft.com/office/officeart/2008/layout/NameandTitleOrganizationalChart"/>
    <dgm:cxn modelId="{987312F0-81C8-46A8-A487-B8BFD81BE4C7}" type="presParOf" srcId="{944EEE0B-3AE9-4D7B-A528-8D915F230B59}" destId="{9FEACC70-2456-41D9-B81A-70B5FB238E63}" srcOrd="2" destOrd="0" presId="urn:microsoft.com/office/officeart/2008/layout/NameandTitleOrganizationalChart"/>
    <dgm:cxn modelId="{7193C5E6-E6C0-4D7D-97AA-4F53BED30BFC}" type="presParOf" srcId="{93427757-1820-495D-B15D-194BFA44494E}" destId="{3E982673-F373-459A-8FE4-3249C3DF8ABB}" srcOrd="1" destOrd="0" presId="urn:microsoft.com/office/officeart/2008/layout/NameandTitleOrganizationalChart"/>
    <dgm:cxn modelId="{DBAF9C8C-E5B9-4D50-91CC-06AE79949DBD}" type="presParOf" srcId="{3E982673-F373-459A-8FE4-3249C3DF8ABB}" destId="{A1A1856E-3EF3-451B-8CA6-CD96BE5A03CF}" srcOrd="0" destOrd="0" presId="urn:microsoft.com/office/officeart/2008/layout/NameandTitleOrganizationalChart"/>
    <dgm:cxn modelId="{06FAC22E-8A6B-4E12-BBD1-DCFE51D7109C}" type="presParOf" srcId="{3E982673-F373-459A-8FE4-3249C3DF8ABB}" destId="{A6425B1C-F8EF-49E4-B48E-1C259DDFA264}" srcOrd="1" destOrd="0" presId="urn:microsoft.com/office/officeart/2008/layout/NameandTitleOrganizationalChart"/>
    <dgm:cxn modelId="{3FE674CF-743C-449F-89F8-067E2D0BD719}" type="presParOf" srcId="{A6425B1C-F8EF-49E4-B48E-1C259DDFA264}" destId="{AE36E883-5797-430F-88FA-E6B06CB85C39}" srcOrd="0" destOrd="0" presId="urn:microsoft.com/office/officeart/2008/layout/NameandTitleOrganizationalChart"/>
    <dgm:cxn modelId="{E7E3721A-C2F8-4B7A-B81F-56C0262B27D4}" type="presParOf" srcId="{AE36E883-5797-430F-88FA-E6B06CB85C39}" destId="{EE2839F9-6A17-41F5-9A3E-9C3F442C558E}" srcOrd="0" destOrd="0" presId="urn:microsoft.com/office/officeart/2008/layout/NameandTitleOrganizationalChart"/>
    <dgm:cxn modelId="{6D90D151-6F98-454C-9C22-AD638053621C}" type="presParOf" srcId="{AE36E883-5797-430F-88FA-E6B06CB85C39}" destId="{A7031AD3-EE56-4A8B-8732-35390DC9B939}" srcOrd="1" destOrd="0" presId="urn:microsoft.com/office/officeart/2008/layout/NameandTitleOrganizationalChart"/>
    <dgm:cxn modelId="{3E87856C-1397-4613-B2D5-5F077DED8862}" type="presParOf" srcId="{AE36E883-5797-430F-88FA-E6B06CB85C39}" destId="{F3B5D7B0-702B-4218-9CBE-3FD3BDE489A5}" srcOrd="2" destOrd="0" presId="urn:microsoft.com/office/officeart/2008/layout/NameandTitleOrganizationalChart"/>
    <dgm:cxn modelId="{AEA9CFC0-0615-465E-9F3E-0C7A5FE7169A}" type="presParOf" srcId="{A6425B1C-F8EF-49E4-B48E-1C259DDFA264}" destId="{C1411182-4879-4EA2-9034-2ACF4A7CB63A}" srcOrd="1" destOrd="0" presId="urn:microsoft.com/office/officeart/2008/layout/NameandTitleOrganizationalChart"/>
    <dgm:cxn modelId="{F4EF1FE7-EBB5-4254-873A-7B86A05EE4F1}" type="presParOf" srcId="{A6425B1C-F8EF-49E4-B48E-1C259DDFA264}" destId="{0CD7D059-A30C-419A-B863-3F0D2EA4AC34}" srcOrd="2" destOrd="0" presId="urn:microsoft.com/office/officeart/2008/layout/NameandTitleOrganizationalChart"/>
    <dgm:cxn modelId="{DEBFB034-9F67-499A-8C36-A034A21B901C}" type="presParOf" srcId="{93427757-1820-495D-B15D-194BFA44494E}" destId="{A245D3AC-6C20-4682-ACF5-06DD17903D4A}" srcOrd="2" destOrd="0" presId="urn:microsoft.com/office/officeart/2008/layout/NameandTitleOrganizationalChart"/>
    <dgm:cxn modelId="{6909A732-0F55-4852-BA7E-F16A729408E7}" type="presParOf" srcId="{A245D3AC-6C20-4682-ACF5-06DD17903D4A}" destId="{3969ADB5-1155-41C0-A485-A433FAC8CD4C}" srcOrd="0" destOrd="0" presId="urn:microsoft.com/office/officeart/2008/layout/NameandTitleOrganizationalChart"/>
    <dgm:cxn modelId="{AF1B260A-09FC-4D07-839D-14294869D19D}" type="presParOf" srcId="{A245D3AC-6C20-4682-ACF5-06DD17903D4A}" destId="{B340B98D-0957-4DBD-BD05-8F55425085AF}" srcOrd="1" destOrd="0" presId="urn:microsoft.com/office/officeart/2008/layout/NameandTitleOrganizationalChart"/>
    <dgm:cxn modelId="{9CB40BFE-1493-4056-8F07-B74DCFAC4CFE}" type="presParOf" srcId="{B340B98D-0957-4DBD-BD05-8F55425085AF}" destId="{F567D328-BB90-44DB-BD4A-01AD31EA9816}" srcOrd="0" destOrd="0" presId="urn:microsoft.com/office/officeart/2008/layout/NameandTitleOrganizationalChart"/>
    <dgm:cxn modelId="{2FD8BB04-556A-41BC-9682-C67BD4E88280}" type="presParOf" srcId="{F567D328-BB90-44DB-BD4A-01AD31EA9816}" destId="{90C2BC00-985E-42AA-885E-81553DBE0E58}" srcOrd="0" destOrd="0" presId="urn:microsoft.com/office/officeart/2008/layout/NameandTitleOrganizationalChart"/>
    <dgm:cxn modelId="{02D93EAA-F203-4CA4-A50B-11765122F817}" type="presParOf" srcId="{F567D328-BB90-44DB-BD4A-01AD31EA9816}" destId="{380B0C98-5D48-4241-A86B-EF0DD0822ACE}" srcOrd="1" destOrd="0" presId="urn:microsoft.com/office/officeart/2008/layout/NameandTitleOrganizationalChart"/>
    <dgm:cxn modelId="{17DB72C4-0DBE-4F94-AB31-CFD4751A69EF}" type="presParOf" srcId="{F567D328-BB90-44DB-BD4A-01AD31EA9816}" destId="{6BF4112C-70D4-406B-95CD-7CD88091CD06}" srcOrd="2" destOrd="0" presId="urn:microsoft.com/office/officeart/2008/layout/NameandTitleOrganizationalChart"/>
    <dgm:cxn modelId="{17992243-DD72-42C6-B640-34FA893CEA63}" type="presParOf" srcId="{B340B98D-0957-4DBD-BD05-8F55425085AF}" destId="{625BC4C5-C6F9-4F05-B967-FE01FD189FE3}" srcOrd="1" destOrd="0" presId="urn:microsoft.com/office/officeart/2008/layout/NameandTitleOrganizationalChart"/>
    <dgm:cxn modelId="{1DA494B3-D032-449A-82D9-1CF3083A0AD6}" type="presParOf" srcId="{B340B98D-0957-4DBD-BD05-8F55425085AF}" destId="{15504D8C-9146-4CE4-919A-1D7333ACFB4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FCB9F-C05F-47E5-AD6C-09591440235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66220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6D7F9-1BC2-4196-A312-86EB7CCD2F5C}" type="datetimeFigureOut">
              <a:rPr lang="es-MX" smtClean="0"/>
              <a:pPr/>
              <a:t>20/05/2016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FD719-A729-4718-8D5E-BE2C518E61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exa.unne.edu.ar/biologia/diversidadv/documentos/GIMNOSPERMA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www.herbarivirtual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98588" y="7938"/>
            <a:ext cx="7772400" cy="1143000"/>
          </a:xfrm>
        </p:spPr>
        <p:txBody>
          <a:bodyPr/>
          <a:lstStyle/>
          <a:p>
            <a:pPr eaLnBrk="1" hangingPunct="1"/>
            <a:r>
              <a:rPr lang="es-ES" altLang="es-MX" sz="3200" b="1" smtClean="0"/>
              <a:t>UNIVERSIDAD AUTÓNOMA DEL ESTADO DE MÉXICO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5188" y="2060575"/>
            <a:ext cx="8278812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latin typeface="Arial" panose="020B0604020202020204" pitchFamily="34" charset="0"/>
              </a:rPr>
              <a:t>Pteridofitas y gimnospermas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" panose="020B0604020202020204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“</a:t>
            </a:r>
            <a:r>
              <a:rPr lang="es-MX" b="1" dirty="0" err="1"/>
              <a:t>Cupressaceae</a:t>
            </a:r>
            <a:r>
              <a:rPr lang="es-MX" b="1" dirty="0"/>
              <a:t> </a:t>
            </a:r>
            <a:r>
              <a:rPr lang="es-ES" altLang="es-MX" sz="1800" dirty="0" smtClean="0">
                <a:latin typeface="Arial Black" panose="020B0A04020102020204" pitchFamily="34" charset="0"/>
              </a:rPr>
              <a:t>”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Septiembre 2016</a:t>
            </a:r>
          </a:p>
        </p:txBody>
      </p:sp>
      <p:pic>
        <p:nvPicPr>
          <p:cNvPr id="8196" name="Picture 4" descr="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" y="748507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1100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14410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4644008" cy="4525963"/>
          </a:xfrm>
        </p:spPr>
        <p:txBody>
          <a:bodyPr>
            <a:normAutofit fontScale="92500" lnSpcReduction="10000"/>
          </a:bodyPr>
          <a:lstStyle/>
          <a:p>
            <a:r>
              <a:rPr lang="es-MX" b="1" dirty="0" err="1" smtClean="0">
                <a:solidFill>
                  <a:srgbClr val="002060"/>
                </a:solidFill>
              </a:rPr>
              <a:t>Cupressaceae</a:t>
            </a:r>
            <a:r>
              <a:rPr lang="es-MX" b="1" dirty="0" smtClean="0">
                <a:solidFill>
                  <a:srgbClr val="002060"/>
                </a:solidFill>
              </a:rPr>
              <a:t> y </a:t>
            </a:r>
            <a:r>
              <a:rPr lang="es-MX" b="1" dirty="0" err="1" smtClean="0">
                <a:solidFill>
                  <a:srgbClr val="002060"/>
                </a:solidFill>
              </a:rPr>
              <a:t>Taxodiaceae</a:t>
            </a:r>
            <a:r>
              <a:rPr lang="es-MX" b="1" dirty="0" smtClean="0">
                <a:solidFill>
                  <a:srgbClr val="002060"/>
                </a:solidFill>
              </a:rPr>
              <a:t>  son 2 familias independientes con base en sus estructuras reproductoras (Page, 1990).</a:t>
            </a:r>
          </a:p>
          <a:p>
            <a:endParaRPr lang="es-MX" b="1" dirty="0" smtClean="0">
              <a:solidFill>
                <a:srgbClr val="002060"/>
              </a:solidFill>
            </a:endParaRPr>
          </a:p>
          <a:p>
            <a:r>
              <a:rPr lang="es-MX" b="1" dirty="0" smtClean="0">
                <a:solidFill>
                  <a:srgbClr val="002060"/>
                </a:solidFill>
              </a:rPr>
              <a:t>Diversos autores manifiestan que son una sola familia.</a:t>
            </a:r>
          </a:p>
          <a:p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b="1" dirty="0" smtClean="0">
                <a:solidFill>
                  <a:srgbClr val="002060"/>
                </a:solidFill>
              </a:rPr>
              <a:t>Filogenia</a:t>
            </a:r>
            <a:endParaRPr lang="es-MX" b="1" dirty="0">
              <a:solidFill>
                <a:srgbClr val="002060"/>
              </a:solidFill>
            </a:endParaRPr>
          </a:p>
        </p:txBody>
      </p:sp>
      <p:pic>
        <p:nvPicPr>
          <p:cNvPr id="6" name="5 Imagen" descr="pinalesnot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0075" y="404664"/>
            <a:ext cx="4733925" cy="6286500"/>
          </a:xfrm>
          <a:prstGeom prst="rect">
            <a:avLst/>
          </a:prstGeom>
        </p:spPr>
      </p:pic>
      <p:sp>
        <p:nvSpPr>
          <p:cNvPr id="7" name="6 Elipse"/>
          <p:cNvSpPr/>
          <p:nvPr/>
        </p:nvSpPr>
        <p:spPr>
          <a:xfrm>
            <a:off x="7020272" y="5229200"/>
            <a:ext cx="1656184" cy="720080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49652" y="6461014"/>
            <a:ext cx="23839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http://www.missouribotanicalgarden.org/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16200000">
            <a:off x="-3543300" y="2435796"/>
            <a:ext cx="8229600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Filogenia</a:t>
            </a:r>
            <a:endParaRPr lang="es-MX" b="1" dirty="0">
              <a:solidFill>
                <a:srgbClr val="002060"/>
              </a:solidFill>
            </a:endParaRPr>
          </a:p>
        </p:txBody>
      </p:sp>
      <p:pic>
        <p:nvPicPr>
          <p:cNvPr id="5" name="4 Imagen" descr="F1.medium.gif"/>
          <p:cNvPicPr>
            <a:picLocks noChangeAspect="1"/>
          </p:cNvPicPr>
          <p:nvPr/>
        </p:nvPicPr>
        <p:blipFill>
          <a:blip r:embed="rId2" cstate="print"/>
          <a:srcRect l="30224"/>
          <a:stretch>
            <a:fillRect/>
          </a:stretch>
        </p:blipFill>
        <p:spPr>
          <a:xfrm>
            <a:off x="827583" y="0"/>
            <a:ext cx="8316417" cy="6858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7504" y="6309320"/>
            <a:ext cx="288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err="1" smtClean="0"/>
              <a:t>Kusumi</a:t>
            </a:r>
            <a:r>
              <a:rPr lang="es-MX" sz="1100" b="1" dirty="0" smtClean="0"/>
              <a:t> et al ., 2000</a:t>
            </a:r>
            <a:endParaRPr lang="es-MX" sz="1100" b="1" dirty="0"/>
          </a:p>
        </p:txBody>
      </p:sp>
      <p:sp>
        <p:nvSpPr>
          <p:cNvPr id="8" name="7 Elipse"/>
          <p:cNvSpPr/>
          <p:nvPr/>
        </p:nvSpPr>
        <p:spPr>
          <a:xfrm>
            <a:off x="4355976" y="764704"/>
            <a:ext cx="4788024" cy="136815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3635896" y="2276872"/>
            <a:ext cx="4572000" cy="136815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Elipse"/>
          <p:cNvSpPr/>
          <p:nvPr/>
        </p:nvSpPr>
        <p:spPr>
          <a:xfrm>
            <a:off x="3851920" y="3573016"/>
            <a:ext cx="4572000" cy="108012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800px-Sequoia_sempervirens.001_-_Natural_History_Museum_of_Lon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Arial Black" pitchFamily="34" charset="0"/>
              </a:rPr>
              <a:t/>
            </a:r>
            <a:br>
              <a:rPr lang="es-MX" dirty="0" smtClean="0">
                <a:latin typeface="Arial Black" pitchFamily="34" charset="0"/>
              </a:rPr>
            </a:b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CUPRESSACEAE</a:t>
            </a:r>
            <a:br>
              <a:rPr lang="es-MX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s-MX" dirty="0" err="1">
                <a:solidFill>
                  <a:schemeClr val="bg1"/>
                </a:solidFill>
                <a:latin typeface="Arial Black" pitchFamily="34" charset="0"/>
              </a:rPr>
              <a:t>Taxodiaceae</a:t>
            </a: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)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smtClean="0">
                <a:solidFill>
                  <a:schemeClr val="bg1"/>
                </a:solidFill>
              </a:rPr>
              <a:t>Árboles perennifolios o caducifolios.</a:t>
            </a:r>
            <a:endParaRPr lang="es-MX" b="1" dirty="0" smtClean="0">
              <a:solidFill>
                <a:schemeClr val="bg1"/>
              </a:solidFill>
            </a:endParaRPr>
          </a:p>
          <a:p>
            <a:pPr lvl="0"/>
            <a:r>
              <a:rPr lang="es-ES" b="1" dirty="0" smtClean="0">
                <a:solidFill>
                  <a:schemeClr val="bg1"/>
                </a:solidFill>
              </a:rPr>
              <a:t>Muy longevos y sumamente altos, en ocasiones mas de  100mts.</a:t>
            </a:r>
            <a:endParaRPr lang="es-MX" b="1" dirty="0" smtClean="0">
              <a:solidFill>
                <a:schemeClr val="bg1"/>
              </a:solidFill>
            </a:endParaRPr>
          </a:p>
          <a:p>
            <a:pPr lvl="0"/>
            <a:r>
              <a:rPr lang="es-ES" b="1" dirty="0" smtClean="0">
                <a:solidFill>
                  <a:schemeClr val="bg1"/>
                </a:solidFill>
              </a:rPr>
              <a:t>Tronco grueso con contrafuertes y raíces superficiales.</a:t>
            </a:r>
            <a:endParaRPr lang="es-MX" b="1" dirty="0" smtClean="0">
              <a:solidFill>
                <a:schemeClr val="bg1"/>
              </a:solidFill>
            </a:endParaRPr>
          </a:p>
          <a:p>
            <a:pPr lvl="0"/>
            <a:r>
              <a:rPr lang="es-ES" b="1" i="1" dirty="0" err="1" smtClean="0">
                <a:solidFill>
                  <a:schemeClr val="bg1"/>
                </a:solidFill>
              </a:rPr>
              <a:t>Taxodium</a:t>
            </a:r>
            <a:r>
              <a:rPr lang="es-ES" b="1" i="1" dirty="0" smtClean="0">
                <a:solidFill>
                  <a:schemeClr val="bg1"/>
                </a:solidFill>
              </a:rPr>
              <a:t>, Sequoias, </a:t>
            </a:r>
            <a:r>
              <a:rPr lang="es-ES" b="1" i="1" dirty="0" err="1" smtClean="0">
                <a:solidFill>
                  <a:schemeClr val="bg1"/>
                </a:solidFill>
              </a:rPr>
              <a:t>Metasequoias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-6602" y="6583363"/>
            <a:ext cx="20927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smtClean="0">
                <a:solidFill>
                  <a:schemeClr val="bg1"/>
                </a:solidFill>
              </a:rPr>
              <a:t>media-cdn.tripadvisor.com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tersemillas.es/uploads/ornamentales/Taxodium_distichum_ho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775560"/>
            <a:ext cx="8229600" cy="813693"/>
          </a:xfrm>
        </p:spPr>
        <p:txBody>
          <a:bodyPr>
            <a:normAutofit fontScale="90000"/>
          </a:bodyPr>
          <a:lstStyle/>
          <a:p>
            <a:r>
              <a:rPr lang="es-MX" sz="4900" b="1" dirty="0" smtClean="0">
                <a:solidFill>
                  <a:schemeClr val="bg1"/>
                </a:solidFill>
              </a:rPr>
              <a:t>Características</a:t>
            </a:r>
            <a:br>
              <a:rPr lang="es-MX" sz="4900" b="1" dirty="0" smtClean="0">
                <a:solidFill>
                  <a:schemeClr val="bg1"/>
                </a:solidFill>
              </a:rPr>
            </a:br>
            <a:r>
              <a:rPr lang="es-MX" sz="4900" b="1" dirty="0" smtClean="0">
                <a:solidFill>
                  <a:schemeClr val="bg1"/>
                </a:solidFill>
              </a:rPr>
              <a:t>Hojas</a:t>
            </a:r>
            <a:r>
              <a:rPr lang="es-MX" dirty="0" smtClean="0">
                <a:latin typeface="Arial Black" pitchFamily="34" charset="0"/>
              </a:rPr>
              <a:t/>
            </a:r>
            <a:br>
              <a:rPr lang="es-MX" dirty="0" smtClean="0">
                <a:latin typeface="Arial Black" pitchFamily="34" charset="0"/>
              </a:rPr>
            </a:br>
            <a:r>
              <a:rPr lang="es-MX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lvl="0"/>
            <a:r>
              <a:rPr lang="es-ES" b="1" dirty="0" smtClean="0">
                <a:solidFill>
                  <a:schemeClr val="bg1"/>
                </a:solidFill>
              </a:rPr>
              <a:t>Hojas aciculares lineares, alternas, dispuestas en espiral, solitarias con margen entero, estomas en ambos lados de la hoja, con canal resinífero único.</a:t>
            </a:r>
            <a:endParaRPr lang="es-MX" b="1" dirty="0" smtClean="0">
              <a:solidFill>
                <a:schemeClr val="bg1"/>
              </a:solidFill>
            </a:endParaRPr>
          </a:p>
          <a:p>
            <a:pPr lvl="0"/>
            <a:r>
              <a:rPr lang="es-ES" b="1" dirty="0" smtClean="0">
                <a:solidFill>
                  <a:schemeClr val="bg1"/>
                </a:solidFill>
              </a:rPr>
              <a:t>Monoicos</a:t>
            </a:r>
            <a:r>
              <a:rPr lang="es-ES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0687" y="6561340"/>
            <a:ext cx="18533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http://www.intersemillas.es/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/>
          <a:lstStyle/>
          <a:p>
            <a:r>
              <a:rPr lang="es-ES" b="1" dirty="0" smtClean="0"/>
              <a:t>Estróbilo masculino</a:t>
            </a:r>
            <a:r>
              <a:rPr lang="es-ES" dirty="0" smtClean="0"/>
              <a:t>  Sobre las ramas agrupados en espigas o amentos de 2 a 9 sacos polínicos por bráctea</a:t>
            </a:r>
            <a:endParaRPr lang="es-MX" dirty="0"/>
          </a:p>
        </p:txBody>
      </p:sp>
      <p:pic>
        <p:nvPicPr>
          <p:cNvPr id="4" name="3 Imagen" descr="imaboletin13632128.jpeg"/>
          <p:cNvPicPr>
            <a:picLocks noChangeAspect="1"/>
          </p:cNvPicPr>
          <p:nvPr/>
        </p:nvPicPr>
        <p:blipFill>
          <a:blip r:embed="rId2" cstate="print"/>
          <a:srcRect r="53516"/>
          <a:stretch>
            <a:fillRect/>
          </a:stretch>
        </p:blipFill>
        <p:spPr>
          <a:xfrm>
            <a:off x="5580112" y="1412776"/>
            <a:ext cx="3563888" cy="5152904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51520" y="416521"/>
            <a:ext cx="8229600" cy="81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Características</a:t>
            </a:r>
            <a:br>
              <a:rPr lang="es-MX" b="1" dirty="0" smtClean="0"/>
            </a:br>
            <a:r>
              <a:rPr lang="es-MX" sz="2800" dirty="0" smtClean="0">
                <a:latin typeface="Arial Black" pitchFamily="34" charset="0"/>
              </a:rPr>
              <a:t> </a:t>
            </a:r>
            <a:endParaRPr lang="es-MX" sz="2800" dirty="0"/>
          </a:p>
        </p:txBody>
      </p:sp>
      <p:sp>
        <p:nvSpPr>
          <p:cNvPr id="6" name="Rectángulo 5"/>
          <p:cNvSpPr/>
          <p:nvPr/>
        </p:nvSpPr>
        <p:spPr>
          <a:xfrm>
            <a:off x="5724128" y="6561207"/>
            <a:ext cx="16610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ciudadanosenred.com.mx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axodium_distichum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921000"/>
            <a:ext cx="6096000" cy="39370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/>
          <a:lstStyle/>
          <a:p>
            <a:pPr lvl="0"/>
            <a:r>
              <a:rPr lang="es-ES" b="1" dirty="0" smtClean="0"/>
              <a:t>Estróbilo femenino</a:t>
            </a:r>
            <a:r>
              <a:rPr lang="es-ES" dirty="0" smtClean="0"/>
              <a:t>: Globoso o alargado, duro y aromático, compuestos de escamas de forma trapezoidal  de 5 a 7 escamas por estróbilo, rugosas y con glándulas resiníferas y de 2 a 9 óvulos, escamas desprendibles tras la dehiscencia.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39552" y="359830"/>
            <a:ext cx="8229600" cy="8136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Características</a:t>
            </a:r>
            <a:br>
              <a:rPr lang="es-MX" b="1" dirty="0" smtClean="0"/>
            </a:br>
            <a:r>
              <a:rPr lang="es-MX" sz="2800" dirty="0" smtClean="0">
                <a:latin typeface="Arial Black" pitchFamily="34" charset="0"/>
              </a:rPr>
              <a:t> </a:t>
            </a:r>
            <a:endParaRPr lang="es-MX" sz="2800" dirty="0"/>
          </a:p>
        </p:txBody>
      </p:sp>
      <p:sp>
        <p:nvSpPr>
          <p:cNvPr id="2" name="Rectángulo 1"/>
          <p:cNvSpPr/>
          <p:nvPr/>
        </p:nvSpPr>
        <p:spPr>
          <a:xfrm>
            <a:off x="2985686" y="6611779"/>
            <a:ext cx="14526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 smtClean="0"/>
              <a:t>www.plantasyhongos.es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axodium_distich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4000" y="1778000"/>
            <a:ext cx="5080000" cy="5080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endParaRPr lang="es-ES" b="1" dirty="0" smtClean="0"/>
          </a:p>
          <a:p>
            <a:endParaRPr lang="es-ES" b="1" dirty="0" smtClean="0"/>
          </a:p>
          <a:p>
            <a:r>
              <a:rPr lang="es-ES" b="1" dirty="0" smtClean="0"/>
              <a:t>Semillas:</a:t>
            </a:r>
            <a:r>
              <a:rPr lang="es-ES" dirty="0" smtClean="0"/>
              <a:t>  con ala rudimentaria, café rojizas, 1 a 2 semillas por escama.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004349" y="6581001"/>
            <a:ext cx="31004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http://www.vilmorin-semillas-de-arboles.com/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3889" y="2167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Géneros</a:t>
            </a:r>
            <a:r>
              <a:rPr lang="es-MX" b="1" dirty="0"/>
              <a:t/>
            </a:r>
            <a:br>
              <a:rPr lang="es-MX" b="1" dirty="0"/>
            </a:br>
            <a:r>
              <a:rPr lang="es-MX" b="1" i="1" dirty="0" smtClean="0"/>
              <a:t>Sequoia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 fontScale="85000" lnSpcReduction="20000"/>
          </a:bodyPr>
          <a:lstStyle/>
          <a:p>
            <a:r>
              <a:rPr lang="es-MX" i="1" dirty="0"/>
              <a:t>Sequoia </a:t>
            </a:r>
            <a:r>
              <a:rPr lang="es-MX" i="1" dirty="0" err="1"/>
              <a:t>sempervirens</a:t>
            </a:r>
            <a:r>
              <a:rPr lang="es-MX" i="1" dirty="0"/>
              <a:t> </a:t>
            </a:r>
            <a:r>
              <a:rPr lang="es-MX" dirty="0" smtClean="0"/>
              <a:t>y</a:t>
            </a:r>
            <a:r>
              <a:rPr lang="es-MX" i="1" dirty="0" smtClean="0"/>
              <a:t> S. </a:t>
            </a:r>
            <a:r>
              <a:rPr lang="es-MX" i="1" dirty="0" err="1" smtClean="0"/>
              <a:t>giganteum</a:t>
            </a:r>
            <a:r>
              <a:rPr lang="es-MX" i="1" dirty="0" smtClean="0"/>
              <a:t>.</a:t>
            </a:r>
            <a:endParaRPr lang="es-MX" i="1" dirty="0"/>
          </a:p>
          <a:p>
            <a:r>
              <a:rPr lang="es-MX" dirty="0"/>
              <a:t> </a:t>
            </a:r>
            <a:r>
              <a:rPr lang="es-MX" dirty="0" smtClean="0"/>
              <a:t>Género</a:t>
            </a:r>
            <a:r>
              <a:rPr lang="es-MX" dirty="0"/>
              <a:t> </a:t>
            </a:r>
            <a:r>
              <a:rPr lang="es-MX" dirty="0" smtClean="0"/>
              <a:t>monotípico</a:t>
            </a:r>
          </a:p>
          <a:p>
            <a:r>
              <a:rPr lang="es-MX" dirty="0" smtClean="0"/>
              <a:t>Perennifolio </a:t>
            </a:r>
          </a:p>
          <a:p>
            <a:r>
              <a:rPr lang="es-MX" dirty="0"/>
              <a:t> </a:t>
            </a:r>
            <a:r>
              <a:rPr lang="es-MX" dirty="0" smtClean="0"/>
              <a:t>Muy </a:t>
            </a:r>
            <a:r>
              <a:rPr lang="es-MX" dirty="0"/>
              <a:t>longevo (entre 2000 y 3000 años) </a:t>
            </a:r>
            <a:endParaRPr lang="es-MX" dirty="0" smtClean="0"/>
          </a:p>
          <a:p>
            <a:r>
              <a:rPr lang="es-MX" dirty="0" smtClean="0"/>
              <a:t>alcanzan </a:t>
            </a:r>
            <a:r>
              <a:rPr lang="es-MX" dirty="0"/>
              <a:t>115,61 m de </a:t>
            </a:r>
            <a:r>
              <a:rPr lang="es-MX" dirty="0" smtClean="0"/>
              <a:t>y </a:t>
            </a:r>
            <a:r>
              <a:rPr lang="es-MX" dirty="0"/>
              <a:t>7,9 m de diámetro en su base. </a:t>
            </a:r>
            <a:endParaRPr lang="es-MX" dirty="0" smtClean="0"/>
          </a:p>
          <a:p>
            <a:r>
              <a:rPr lang="es-MX" i="1" dirty="0" err="1" smtClean="0"/>
              <a:t>Sequoiadendron</a:t>
            </a:r>
            <a:r>
              <a:rPr lang="es-MX" i="1" dirty="0" smtClean="0"/>
              <a:t> </a:t>
            </a:r>
            <a:r>
              <a:rPr lang="es-MX" i="1" dirty="0" err="1" smtClean="0"/>
              <a:t>giganteum</a:t>
            </a:r>
            <a:r>
              <a:rPr lang="es-MX" dirty="0"/>
              <a:t> </a:t>
            </a:r>
            <a:r>
              <a:rPr lang="es-MX" dirty="0" smtClean="0"/>
              <a:t> </a:t>
            </a:r>
            <a:r>
              <a:rPr lang="es-MX" dirty="0"/>
              <a:t>85 m </a:t>
            </a:r>
            <a:r>
              <a:rPr lang="es-MX" dirty="0" smtClean="0"/>
              <a:t>de alto.</a:t>
            </a:r>
          </a:p>
        </p:txBody>
      </p:sp>
      <p:pic>
        <p:nvPicPr>
          <p:cNvPr id="1028" name="Picture 4" descr="http://www.rodamons.net/imatges/sequo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43297"/>
            <a:ext cx="3986656" cy="61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851920" y="6607068"/>
            <a:ext cx="1800200" cy="250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www.rodamons.net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899291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23220"/>
            <a:ext cx="8229600" cy="891931"/>
          </a:xfrm>
        </p:spPr>
        <p:txBody>
          <a:bodyPr>
            <a:normAutofit/>
          </a:bodyPr>
          <a:lstStyle/>
          <a:p>
            <a:r>
              <a:rPr lang="es-MX" b="1" i="1" dirty="0" smtClean="0"/>
              <a:t>Sequoia</a:t>
            </a:r>
            <a:endParaRPr lang="es-MX" dirty="0"/>
          </a:p>
        </p:txBody>
      </p:sp>
      <p:pic>
        <p:nvPicPr>
          <p:cNvPr id="2050" name="Picture 2" descr="https://encrypted-tbn3.gstatic.com/images?q=tbn:ANd9GcSDpA-1A-YHyphwqO_ljfyutTRAqvFez9i1CHkOQWd6aYTq4f2MW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81" y="1395934"/>
            <a:ext cx="4802997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uam.es/personal_pdi/stmaria/pgpuelle/HELP/FotosArboles/A596B01C02_Sequoia_sempervir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88840"/>
            <a:ext cx="4726195" cy="315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7353112" y="5732543"/>
            <a:ext cx="15983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www.uam.es</a:t>
            </a:r>
            <a:endParaRPr lang="es-MX" sz="1000" dirty="0"/>
          </a:p>
        </p:txBody>
      </p:sp>
      <p:sp>
        <p:nvSpPr>
          <p:cNvPr id="5" name="Rectángulo 4"/>
          <p:cNvSpPr/>
          <p:nvPr/>
        </p:nvSpPr>
        <p:spPr>
          <a:xfrm>
            <a:off x="-111379" y="6590075"/>
            <a:ext cx="17681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www2.luventicus.org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918843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i="1" dirty="0" smtClean="0"/>
              <a:t>Sequoia</a:t>
            </a:r>
            <a:endParaRPr lang="es-MX" dirty="0"/>
          </a:p>
        </p:txBody>
      </p:sp>
      <p:pic>
        <p:nvPicPr>
          <p:cNvPr id="3074" name="Picture 2" descr="https://c2.staticflickr.com/2/1697/24973054232_663496ce2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4691884" cy="312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4542433"/>
            <a:ext cx="1728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c2.staticflickr.com</a:t>
            </a:r>
            <a:endParaRPr lang="es-MX" sz="1000" dirty="0"/>
          </a:p>
        </p:txBody>
      </p:sp>
      <p:pic>
        <p:nvPicPr>
          <p:cNvPr id="3076" name="Picture 4" descr="http://www.redwoodhikes.com/Sequoias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403" y="3645024"/>
            <a:ext cx="4799540" cy="31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7188833" y="3398803"/>
            <a:ext cx="18389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www.redwoodhikes.com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877838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Presentación</a:t>
            </a:r>
            <a:endParaRPr lang="es-E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sz="2000" dirty="0" smtClean="0"/>
              <a:t>Las plantas, colectivamente llamadas embriofitas, son organismos con complejos sistemas morfológicos y funcionales, cuyo conocimiento y comprensión requiere de un cuidadoso estudio a nivel macroscópico, microscópico, filogenético y taxonómico; estos organismos están  integrados por un sin número de especies, que van desde las pequeñas briofitas, hasta las inconfundibles orquídeas( </a:t>
            </a:r>
            <a:r>
              <a:rPr lang="es-MX" sz="2000" dirty="0" err="1" smtClean="0"/>
              <a:t>Judd</a:t>
            </a:r>
            <a:r>
              <a:rPr lang="es-MX" sz="2000" dirty="0" smtClean="0"/>
              <a:t> </a:t>
            </a:r>
            <a:r>
              <a:rPr lang="es-MX" sz="2000" i="1" dirty="0" smtClean="0"/>
              <a:t>et al</a:t>
            </a:r>
            <a:r>
              <a:rPr lang="es-MX" sz="2000" dirty="0" smtClean="0"/>
              <a:t>., 2007).  </a:t>
            </a:r>
          </a:p>
          <a:p>
            <a:pPr marL="0" indent="0">
              <a:buNone/>
            </a:pPr>
            <a:r>
              <a:rPr lang="es-MX" sz="2000" dirty="0" smtClean="0"/>
              <a:t> </a:t>
            </a:r>
          </a:p>
          <a:p>
            <a:pPr marL="0" indent="0">
              <a:buNone/>
            </a:pPr>
            <a:r>
              <a:rPr lang="es-MX" sz="2000" dirty="0" smtClean="0"/>
              <a:t>Las embriofitas son plantas que se caracterizan principalmente por tener  un embrión, una cutícula de protección, anteridios, arquegonios y esporas cubiertas con </a:t>
            </a:r>
            <a:r>
              <a:rPr lang="es-MX" sz="2000" dirty="0" err="1" smtClean="0"/>
              <a:t>esporopolenina</a:t>
            </a:r>
            <a:r>
              <a:rPr lang="es-MX" sz="2000" dirty="0" smtClean="0"/>
              <a:t>; dentro de este grupo de organismos se encuentran las </a:t>
            </a:r>
            <a:r>
              <a:rPr lang="es-MX" sz="2000" dirty="0" err="1" smtClean="0"/>
              <a:t>Briophytas</a:t>
            </a:r>
            <a:r>
              <a:rPr lang="es-MX" sz="2000" dirty="0" smtClean="0"/>
              <a:t>, plantas que se caracterizan, entre otras cosas, por la ausencia de tejidos de conducción bien desarrollados (</a:t>
            </a:r>
            <a:r>
              <a:rPr lang="es-MX" sz="2000" dirty="0" err="1" smtClean="0"/>
              <a:t>Judd</a:t>
            </a:r>
            <a:r>
              <a:rPr lang="es-MX" sz="2000" dirty="0" smtClean="0"/>
              <a:t> </a:t>
            </a:r>
            <a:r>
              <a:rPr lang="es-MX" sz="2000" i="1" dirty="0" smtClean="0"/>
              <a:t>et al</a:t>
            </a:r>
            <a:r>
              <a:rPr lang="es-MX" sz="2000" dirty="0" smtClean="0"/>
              <a:t>., 2007).  </a:t>
            </a:r>
          </a:p>
          <a:p>
            <a:pPr marL="0" indent="0">
              <a:buNone/>
            </a:pPr>
            <a:r>
              <a:rPr lang="es-MX" sz="2000" dirty="0" smtClean="0"/>
              <a:t> </a:t>
            </a:r>
          </a:p>
          <a:p>
            <a:pPr marL="0" indent="0">
              <a:buNone/>
            </a:pPr>
            <a:r>
              <a:rPr lang="es-MX" sz="2000" dirty="0" smtClean="0"/>
              <a:t>Con el desarrollo del xilema y floema, posiblemente en el silúrico,  se originan las plantas vasculares inferiores caracterizadas por presentar una reproducción mediante esporangios y esporas (</a:t>
            </a:r>
            <a:r>
              <a:rPr lang="es-MX" sz="2000" dirty="0" err="1" smtClean="0"/>
              <a:t>Stenens</a:t>
            </a:r>
            <a:r>
              <a:rPr lang="es-MX" sz="2000" dirty="0" smtClean="0"/>
              <a:t>, 2010).</a:t>
            </a:r>
          </a:p>
          <a:p>
            <a:pPr marL="0" indent="0">
              <a:buNone/>
            </a:pPr>
            <a:r>
              <a:rPr lang="es-MX" sz="2000" dirty="0" smtClean="0"/>
              <a:t> </a:t>
            </a:r>
          </a:p>
          <a:p>
            <a:pPr marL="0" indent="0">
              <a:buNone/>
            </a:pPr>
            <a:r>
              <a:rPr lang="es-MX" sz="2000" dirty="0" smtClean="0"/>
              <a:t>Para el carbonífero, el desarrollo de la semilla permite la evolución de un sin número de organismos, entre los cuales encontramos a las gimnospermas, plantas vasculares superiores que muestran gran diversidad morfológica y que se caracterizan por la semilla sin protección alguna, es decir “desnuda”. Con el posteriormente desarrollo del fruto y la flor,  encontramos en el cretácico a las </a:t>
            </a:r>
            <a:r>
              <a:rPr lang="es-MX" sz="2000" dirty="0" err="1" smtClean="0"/>
              <a:t>antophytas</a:t>
            </a:r>
            <a:r>
              <a:rPr lang="es-MX" sz="2000" dirty="0" smtClean="0"/>
              <a:t>, plantas vasculares superiores que actualmente dominan en la tierra por su amplia diversidad de formas y tamaños ( </a:t>
            </a:r>
            <a:r>
              <a:rPr lang="es-MX" sz="2000" dirty="0" err="1" smtClean="0"/>
              <a:t>Stenens</a:t>
            </a:r>
            <a:r>
              <a:rPr lang="es-MX" sz="2000" dirty="0" smtClean="0"/>
              <a:t>, 2010).</a:t>
            </a:r>
          </a:p>
          <a:p>
            <a:pPr marL="0" indent="0">
              <a:buNone/>
            </a:pPr>
            <a:r>
              <a:rPr lang="es-MX" sz="2000" dirty="0" smtClean="0"/>
              <a:t> </a:t>
            </a:r>
          </a:p>
          <a:p>
            <a:pPr marL="0" indent="0">
              <a:buNone/>
            </a:pPr>
            <a:r>
              <a:rPr lang="es-MX" sz="2000" dirty="0" smtClean="0"/>
              <a:t>El presente trabajo, es una serie de prácticas basadas y acordes con el programa de la asignatura, y tienen por objetivo el ser una ayuda al alumno, para poder conocer  y ubicar a las diferentes especies vegetales en un contexto global dentro de la biodiversidad;  así mismo apoya al docente en el estudio de la unidad de aprendizaje </a:t>
            </a:r>
            <a:r>
              <a:rPr lang="es-MX" sz="2000" b="1" dirty="0" smtClean="0"/>
              <a:t>Pteridofitas y Gimnospermas</a:t>
            </a:r>
            <a:endParaRPr lang="es-ES" sz="2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s-E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15404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Géneros</a:t>
            </a:r>
            <a:br>
              <a:rPr lang="es-MX" b="1" dirty="0" smtClean="0"/>
            </a:br>
            <a:r>
              <a:rPr lang="es-MX" b="1" dirty="0" smtClean="0"/>
              <a:t>(</a:t>
            </a:r>
            <a:r>
              <a:rPr lang="es-MX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Taxodium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i="1" dirty="0" err="1" smtClean="0"/>
              <a:t>Taxodium</a:t>
            </a:r>
            <a:r>
              <a:rPr lang="es-ES" i="1" dirty="0" smtClean="0"/>
              <a:t> </a:t>
            </a:r>
            <a:r>
              <a:rPr lang="es-ES" i="1" dirty="0" err="1" smtClean="0"/>
              <a:t>mucronatum</a:t>
            </a:r>
            <a:r>
              <a:rPr lang="es-ES" i="1" dirty="0" smtClean="0"/>
              <a:t> Ten. </a:t>
            </a:r>
          </a:p>
          <a:p>
            <a:pPr lvl="0"/>
            <a:r>
              <a:rPr lang="es-ES" b="1" dirty="0" smtClean="0"/>
              <a:t>Ahuehuete o sabino: </a:t>
            </a:r>
            <a:r>
              <a:rPr lang="es-ES" dirty="0" smtClean="0"/>
              <a:t>Árbol del </a:t>
            </a:r>
            <a:r>
              <a:rPr lang="es-ES" dirty="0" err="1" smtClean="0"/>
              <a:t>tule</a:t>
            </a:r>
            <a:r>
              <a:rPr lang="es-ES" dirty="0" smtClean="0"/>
              <a:t>, árbol de la noche triste.</a:t>
            </a:r>
            <a:endParaRPr lang="es-MX" dirty="0" smtClean="0"/>
          </a:p>
          <a:p>
            <a:pPr lvl="0"/>
            <a:r>
              <a:rPr lang="es-ES" dirty="0" smtClean="0"/>
              <a:t>Crece a orillas de ríos y arroyos, formando Bosques de Galerías.</a:t>
            </a:r>
            <a:endParaRPr lang="es-MX" dirty="0" smtClean="0"/>
          </a:p>
          <a:p>
            <a:pPr lvl="0"/>
            <a:r>
              <a:rPr lang="es-ES" dirty="0" smtClean="0"/>
              <a:t> Característicos por poseer Heno (</a:t>
            </a:r>
            <a:r>
              <a:rPr lang="es-ES" i="1" dirty="0" err="1" smtClean="0"/>
              <a:t>Tillandsia</a:t>
            </a:r>
            <a:r>
              <a:rPr lang="es-ES" dirty="0" smtClean="0"/>
              <a:t> </a:t>
            </a:r>
            <a:r>
              <a:rPr lang="es-ES" dirty="0" err="1" smtClean="0"/>
              <a:t>sp.</a:t>
            </a:r>
            <a:r>
              <a:rPr lang="es-ES" dirty="0" smtClean="0"/>
              <a:t>).</a:t>
            </a: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30751" y="5287516"/>
            <a:ext cx="298782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Taxodium</a:t>
            </a:r>
            <a:endParaRPr lang="es-MX" dirty="0"/>
          </a:p>
        </p:txBody>
      </p:sp>
      <p:pic>
        <p:nvPicPr>
          <p:cNvPr id="4098" name="Picture 2" descr="http://farm1.static.flickr.com/707/21435090698_36db23ba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asergeev.com/pictures/archives/2010/899/jpeg/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832542" cy="512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7529361" y="5082410"/>
            <a:ext cx="17556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/>
              <a:t>http://farm1.static.flickr.com/</a:t>
            </a:r>
            <a:endParaRPr lang="es-MX" sz="1000" dirty="0"/>
          </a:p>
        </p:txBody>
      </p:sp>
      <p:sp>
        <p:nvSpPr>
          <p:cNvPr id="5" name="Rectángulo 4"/>
          <p:cNvSpPr/>
          <p:nvPr/>
        </p:nvSpPr>
        <p:spPr>
          <a:xfrm>
            <a:off x="29522" y="3739271"/>
            <a:ext cx="17556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http://farm1.static.flickr.com/</a:t>
            </a:r>
          </a:p>
        </p:txBody>
      </p:sp>
      <p:pic>
        <p:nvPicPr>
          <p:cNvPr id="4102" name="Picture 6" descr="http://2.bp.blogspot.com/-G0XW4H2sp1g/Ut5ePGSkUGI/AAAAAAAACRc/YZepYOfP_Zk/s1600/01+cipres+calvo+taxodium+distichum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47"/>
          <a:stretch/>
        </p:blipFill>
        <p:spPr bwMode="auto">
          <a:xfrm>
            <a:off x="-5486" y="260648"/>
            <a:ext cx="5982643" cy="314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-36659" y="3178168"/>
            <a:ext cx="16001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http://2.bp.blogspot.com/-</a:t>
            </a:r>
          </a:p>
        </p:txBody>
      </p:sp>
    </p:spTree>
    <p:extLst>
      <p:ext uri="{BB962C8B-B14F-4D97-AF65-F5344CB8AC3E}">
        <p14:creationId xmlns:p14="http://schemas.microsoft.com/office/powerpoint/2010/main" val="3023338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Marcador de contenido" descr="_MG_0743-6_5_4_1-2_1_cop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03"/>
            <a:ext cx="9144000" cy="6858000"/>
          </a:xfrm>
        </p:spPr>
      </p:pic>
      <p:sp>
        <p:nvSpPr>
          <p:cNvPr id="3" name="Rectángulo 2"/>
          <p:cNvSpPr/>
          <p:nvPr/>
        </p:nvSpPr>
        <p:spPr>
          <a:xfrm>
            <a:off x="0" y="6611779"/>
            <a:ext cx="208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www.fotonaturaleza.cl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MX" dirty="0" smtClean="0">
                <a:latin typeface="Arial Black" pitchFamily="34" charset="0"/>
              </a:rPr>
              <a:t>CUPRESSACEAE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84784"/>
            <a:ext cx="8229600" cy="4525963"/>
          </a:xfrm>
        </p:spPr>
        <p:txBody>
          <a:bodyPr/>
          <a:lstStyle/>
          <a:p>
            <a:pPr lvl="0"/>
            <a:r>
              <a:rPr lang="es-MX" dirty="0"/>
              <a:t>16 géneros y unas 120 a 150 especies, </a:t>
            </a:r>
            <a:endParaRPr lang="es-MX" dirty="0" smtClean="0"/>
          </a:p>
          <a:p>
            <a:pPr lvl="0"/>
            <a:r>
              <a:rPr lang="es-ES" dirty="0" smtClean="0"/>
              <a:t>Árboles o arbustos perennifolios monoicos o dioicos  resiníferos.</a:t>
            </a:r>
            <a:endParaRPr lang="es-MX" dirty="0" smtClean="0"/>
          </a:p>
          <a:p>
            <a:pPr lvl="0"/>
            <a:r>
              <a:rPr lang="es-ES" dirty="0" smtClean="0"/>
              <a:t>Cedros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Cupressacea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140968"/>
            <a:ext cx="6968614" cy="3429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-11895" y="6469002"/>
            <a:ext cx="1487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http://www.mobot.org</a:t>
            </a:r>
            <a:r>
              <a:rPr lang="es-MX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b="1" dirty="0" smtClean="0"/>
              <a:t>Características</a:t>
            </a:r>
            <a:br>
              <a:rPr lang="es-MX" b="1" dirty="0" smtClean="0"/>
            </a:br>
            <a:r>
              <a:rPr lang="es-MX" b="1" dirty="0" smtClean="0"/>
              <a:t>hojas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Hojas en forma de escama, cortas dispuestas en 3 hileras, opuestas o en verticilos de 3 o 4  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cupressaceae_web_3283.jpg"/>
          <p:cNvPicPr>
            <a:picLocks noChangeAspect="1"/>
          </p:cNvPicPr>
          <p:nvPr/>
        </p:nvPicPr>
        <p:blipFill>
          <a:blip r:embed="rId2" cstate="print"/>
          <a:srcRect t="45484"/>
          <a:stretch>
            <a:fillRect/>
          </a:stretch>
        </p:blipFill>
        <p:spPr>
          <a:xfrm>
            <a:off x="0" y="2924944"/>
            <a:ext cx="7214527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s-MX" b="1" dirty="0" smtClean="0"/>
              <a:t>Características</a:t>
            </a:r>
            <a:br>
              <a:rPr lang="es-MX" b="1" dirty="0" smtClean="0"/>
            </a:br>
            <a:r>
              <a:rPr lang="es-MX" b="1" dirty="0" smtClean="0"/>
              <a:t>conos masculinos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76056" y="1600200"/>
            <a:ext cx="3610744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Conos o estróbilos masculinos solitarios, terminales o axilares, pequeños  formados por escamas, cada una con 2 a 6 sacos polínicos en la parte </a:t>
            </a:r>
            <a:r>
              <a:rPr lang="es-ES" dirty="0" err="1" smtClean="0"/>
              <a:t>abaxial</a:t>
            </a:r>
            <a:r>
              <a:rPr lang="es-ES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cupressaceae_web_32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1944"/>
            <a:ext cx="5076056" cy="5076056"/>
          </a:xfrm>
          <a:prstGeom prst="rect">
            <a:avLst/>
          </a:prstGeom>
        </p:spPr>
      </p:pic>
      <p:pic>
        <p:nvPicPr>
          <p:cNvPr id="5" name="4 Imagen" descr="cupressaceae_3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3521189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s-MX" b="1" dirty="0"/>
              <a:t>Características</a:t>
            </a:r>
            <a:br>
              <a:rPr lang="es-MX" b="1" dirty="0"/>
            </a:br>
            <a:r>
              <a:rPr lang="es-MX" b="1" dirty="0"/>
              <a:t>conos </a:t>
            </a:r>
            <a:r>
              <a:rPr lang="es-MX" b="1" dirty="0" smtClean="0"/>
              <a:t>femeninos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332037"/>
            <a:ext cx="4499992" cy="4525963"/>
          </a:xfrm>
        </p:spPr>
        <p:txBody>
          <a:bodyPr/>
          <a:lstStyle/>
          <a:p>
            <a:pPr lvl="0"/>
            <a:r>
              <a:rPr lang="es-ES" dirty="0" smtClean="0"/>
              <a:t>Conos o estróbilos femeninos, globosos, de 3 a 8 escamas con 1 o 2 óvulos cada una dehiscentes o indehiscentes</a:t>
            </a:r>
            <a:endParaRPr lang="es-MX" dirty="0" smtClean="0"/>
          </a:p>
          <a:p>
            <a:pPr lvl="0">
              <a:buNone/>
            </a:pPr>
            <a:r>
              <a:rPr lang="es-ES" dirty="0" smtClean="0"/>
              <a:t>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3 Imagen" descr="jun_sp_4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492178"/>
            <a:ext cx="2843808" cy="3552987"/>
          </a:xfrm>
          <a:prstGeom prst="rect">
            <a:avLst/>
          </a:prstGeom>
        </p:spPr>
      </p:pic>
      <p:pic>
        <p:nvPicPr>
          <p:cNvPr id="5" name="4 Imagen" descr="cupres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60648"/>
            <a:ext cx="3217540" cy="321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b="1" dirty="0"/>
              <a:t>Características</a:t>
            </a:r>
            <a:br>
              <a:rPr lang="es-MX" b="1" dirty="0"/>
            </a:br>
            <a:r>
              <a:rPr lang="es-MX" b="1" dirty="0" smtClean="0"/>
              <a:t>semillas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Semillas con o sin ala.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5122" name="Picture 2" descr="http://img.botanicayjardines.com/cupressus-arizonica-2148/01-cupressus-arizonica-semilla-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8520"/>
            <a:ext cx="5467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038367" y="9980455"/>
            <a:ext cx="1480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http://img.botanicayjardines.com/</a:t>
            </a:r>
          </a:p>
        </p:txBody>
      </p:sp>
      <p:pic>
        <p:nvPicPr>
          <p:cNvPr id="5124" name="Picture 4" descr="http://www.semillassilvestres.com/wp-content/uploads/Cupressus-sem-semilla1-e12717660415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620" y="1417638"/>
            <a:ext cx="4037161" cy="30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6884037" y="4501419"/>
            <a:ext cx="20457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http://www.semillassilvestres.com/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_vyrn_201thuja-golden-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8168" y="2548626"/>
            <a:ext cx="5745832" cy="430937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b="1" dirty="0" err="1" smtClean="0"/>
              <a:t>Cupressaceae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En México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i="1" dirty="0" err="1" smtClean="0"/>
              <a:t>Cupressus</a:t>
            </a:r>
            <a:r>
              <a:rPr lang="es-ES" b="1" i="1" dirty="0" smtClean="0"/>
              <a:t>, </a:t>
            </a:r>
            <a:r>
              <a:rPr lang="es-ES" b="1" i="1" dirty="0" err="1" smtClean="0"/>
              <a:t>Juniperus</a:t>
            </a:r>
            <a:r>
              <a:rPr lang="es-ES" b="1" i="1" dirty="0"/>
              <a:t> </a:t>
            </a:r>
            <a:r>
              <a:rPr lang="es-ES" b="1" dirty="0" smtClean="0"/>
              <a:t>y</a:t>
            </a:r>
            <a:r>
              <a:rPr lang="es-ES" b="1" i="1" dirty="0" smtClean="0"/>
              <a:t> </a:t>
            </a:r>
            <a:r>
              <a:rPr lang="es-ES" b="1" i="1" dirty="0" err="1"/>
              <a:t>L</a:t>
            </a:r>
            <a:r>
              <a:rPr lang="es-ES" b="1" i="1" dirty="0" err="1" smtClean="0"/>
              <a:t>ibocedrus</a:t>
            </a:r>
            <a:endParaRPr lang="es-ES" b="1" i="1" dirty="0" smtClean="0"/>
          </a:p>
          <a:p>
            <a:pPr lvl="0"/>
            <a:r>
              <a:rPr lang="es-ES" dirty="0" smtClean="0"/>
              <a:t>Zonas templadas.</a:t>
            </a:r>
            <a:endParaRPr lang="es-MX" dirty="0" smtClean="0"/>
          </a:p>
          <a:p>
            <a:pPr lvl="0"/>
            <a:r>
              <a:rPr lang="es-ES" i="1" dirty="0" err="1" smtClean="0"/>
              <a:t>Thuja</a:t>
            </a:r>
            <a:r>
              <a:rPr lang="es-ES" dirty="0" smtClean="0"/>
              <a:t> especie muy ornamental.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376076" y="6596390"/>
            <a:ext cx="20441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https://www.thetreecenter.com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422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4900" b="1" dirty="0" smtClean="0"/>
              <a:t>Géneros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i="1" dirty="0" err="1" smtClean="0"/>
              <a:t>Cupressus</a:t>
            </a:r>
            <a:r>
              <a:rPr lang="es-MX" dirty="0" smtClean="0"/>
              <a:t> y </a:t>
            </a:r>
            <a:r>
              <a:rPr lang="es-MX" i="1" dirty="0" err="1" smtClean="0"/>
              <a:t>Juniperus</a:t>
            </a:r>
            <a:endParaRPr lang="es-MX" i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167608"/>
            <a:ext cx="8229600" cy="2592288"/>
          </a:xfrm>
          <a:prstGeom prst="rect">
            <a:avLst/>
          </a:prstGeom>
        </p:spPr>
      </p:pic>
      <p:pic>
        <p:nvPicPr>
          <p:cNvPr id="6146" name="Picture 2" descr="Med Cypre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" y="3645024"/>
            <a:ext cx="2381250" cy="322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691680" y="6607424"/>
            <a:ext cx="20088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http://naturalista.conabio.gob.mx/</a:t>
            </a:r>
          </a:p>
        </p:txBody>
      </p:sp>
      <p:pic>
        <p:nvPicPr>
          <p:cNvPr id="6148" name="Picture 4" descr="https://c1.staticflickr.com/3/2614/4152962667_3f53301c26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537" y="3842048"/>
            <a:ext cx="4015463" cy="301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220072" y="6623085"/>
            <a:ext cx="15311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https://c1.staticflickr.com</a:t>
            </a:r>
          </a:p>
        </p:txBody>
      </p:sp>
    </p:spTree>
    <p:extLst>
      <p:ext uri="{BB962C8B-B14F-4D97-AF65-F5344CB8AC3E}">
        <p14:creationId xmlns:p14="http://schemas.microsoft.com/office/powerpoint/2010/main" val="83009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b="1" dirty="0" err="1" smtClean="0"/>
              <a:t>Guión</a:t>
            </a:r>
            <a:r>
              <a:rPr lang="es-MX" altLang="es-MX" b="1" dirty="0" smtClean="0"/>
              <a:t> explicativo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altLang="es-MX" dirty="0" smtClean="0"/>
              <a:t>El presente trabajo,  pretende dar a conocer más ampliamente la familia </a:t>
            </a:r>
            <a:r>
              <a:rPr lang="es-MX" dirty="0" err="1" smtClean="0"/>
              <a:t>Cupressaceae</a:t>
            </a:r>
            <a:r>
              <a:rPr lang="es-MX" dirty="0" smtClean="0"/>
              <a:t>,  común mente llamados cedros. </a:t>
            </a:r>
            <a:r>
              <a:rPr lang="es-MX" altLang="es-MX" dirty="0" smtClean="0"/>
              <a:t>Esto con el objetivo de ser una ayuda al discente y al docente en el estudio de la unidad de aprendizaje </a:t>
            </a:r>
            <a:r>
              <a:rPr lang="es-MX" altLang="es-MX" b="1" dirty="0" err="1" smtClean="0"/>
              <a:t>Pteridophytas</a:t>
            </a:r>
            <a:r>
              <a:rPr lang="es-MX" altLang="es-MX" b="1" dirty="0" smtClean="0"/>
              <a:t> y gimnospermas.</a:t>
            </a:r>
            <a:endParaRPr lang="es-MX" altLang="es-MX" dirty="0" smtClean="0"/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54256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wctrees.com/wp-content/uploads/2015/07/Cupressus-sempervirens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22" y="2472675"/>
            <a:ext cx="6273278" cy="43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 err="1" smtClean="0"/>
              <a:t>Cupressus</a:t>
            </a:r>
            <a:r>
              <a:rPr lang="es-ES" b="1" i="1" dirty="0" smtClean="0"/>
              <a:t> sp.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5257800"/>
          </a:xfrm>
        </p:spPr>
        <p:txBody>
          <a:bodyPr/>
          <a:lstStyle/>
          <a:p>
            <a:r>
              <a:rPr lang="es-MX" dirty="0" smtClean="0"/>
              <a:t>Cedro</a:t>
            </a:r>
          </a:p>
          <a:p>
            <a:r>
              <a:rPr lang="es-MX" dirty="0" smtClean="0"/>
              <a:t>Ornamental</a:t>
            </a:r>
          </a:p>
          <a:p>
            <a:r>
              <a:rPr lang="es-ES" dirty="0" smtClean="0"/>
              <a:t>Plantas monoicas</a:t>
            </a:r>
            <a:endParaRPr lang="es-MX" dirty="0" smtClean="0"/>
          </a:p>
          <a:p>
            <a:r>
              <a:rPr lang="es-ES" dirty="0" smtClean="0"/>
              <a:t>Estróbilos maduros leñosos dehiscentes </a:t>
            </a:r>
            <a:endParaRPr lang="es-MX" dirty="0" smtClean="0"/>
          </a:p>
          <a:p>
            <a:r>
              <a:rPr lang="es-ES" dirty="0" smtClean="0"/>
              <a:t>Semillas con ala</a:t>
            </a:r>
          </a:p>
          <a:p>
            <a:r>
              <a:rPr lang="es-ES" dirty="0" smtClean="0"/>
              <a:t>Maderable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6588224" y="6488668"/>
            <a:ext cx="15632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http://www.wctrees.com/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b="1" i="1" dirty="0" err="1" smtClean="0"/>
              <a:t>Juniperus</a:t>
            </a:r>
            <a:endParaRPr lang="es-MX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9199" y="908721"/>
            <a:ext cx="4283968" cy="5949280"/>
          </a:xfrm>
        </p:spPr>
        <p:txBody>
          <a:bodyPr/>
          <a:lstStyle/>
          <a:p>
            <a:r>
              <a:rPr lang="es-ES" dirty="0" smtClean="0"/>
              <a:t>Plantas  dioicos, rara vez monoicas</a:t>
            </a:r>
            <a:endParaRPr lang="es-MX" dirty="0" smtClean="0"/>
          </a:p>
          <a:p>
            <a:r>
              <a:rPr lang="es-ES" dirty="0" smtClean="0"/>
              <a:t>Estróbilo maduro carnoso, indecente</a:t>
            </a:r>
            <a:endParaRPr lang="es-MX" dirty="0" smtClean="0"/>
          </a:p>
          <a:p>
            <a:r>
              <a:rPr lang="es-ES" dirty="0" smtClean="0"/>
              <a:t>Semilla sin ala.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8194" name="Picture 2" descr="http://newfs.s3.amazonaws.com/taxon-images-1000s1000/Cupressaceae/juniperus-communis-fr-gmittelhaus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263" y="2708920"/>
            <a:ext cx="5535738" cy="415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660294" y="6611779"/>
            <a:ext cx="19479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 smtClean="0"/>
              <a:t>http://newfs.s3.amazonaws.com/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lareinadellowcost.files.wordpress.com/2012/12/regalo-original-novio-padre-aniversario-cumpleac3b1os-ginebra-gintonic-martin-miller-fever-tree-tonica-gaseosa-pack-experiencia-gourmet-comprar-enebro-cuchara-gin-tonics-copas-tienda-c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17" y="0"/>
            <a:ext cx="8142883" cy="410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1867"/>
            <a:ext cx="8229600" cy="1143000"/>
          </a:xfrm>
        </p:spPr>
        <p:txBody>
          <a:bodyPr>
            <a:normAutofit/>
          </a:bodyPr>
          <a:lstStyle/>
          <a:p>
            <a:r>
              <a:rPr lang="es-ES" b="1" i="1" dirty="0" smtClean="0"/>
              <a:t>Usos</a:t>
            </a:r>
            <a:endParaRPr lang="es-MX" b="1" i="1" dirty="0"/>
          </a:p>
        </p:txBody>
      </p:sp>
      <p:pic>
        <p:nvPicPr>
          <p:cNvPr id="9218" name="Picture 2" descr="http://image.slidesharecdn.com/ginebra-111006213123-phpapp01/95/ginebra-2-728.jpg?cb=13179367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4994"/>
            <a:ext cx="4644008" cy="34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0" y="6607097"/>
            <a:ext cx="174118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dirty="0"/>
              <a:t>http://image.slidesharecdn.com/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69941" y="6591708"/>
            <a:ext cx="25843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https://lareinadellowcost.files.wordpress.com</a:t>
            </a:r>
          </a:p>
        </p:txBody>
      </p:sp>
      <p:pic>
        <p:nvPicPr>
          <p:cNvPr id="2050" name="Picture 2" descr="http://pacalli.com.mx/image/cache/data/Productos/Extractos/thuja-500x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87598"/>
            <a:ext cx="2650331" cy="265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7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857327"/>
          </a:xfrm>
        </p:spPr>
        <p:txBody>
          <a:bodyPr>
            <a:noAutofit/>
          </a:bodyPr>
          <a:lstStyle/>
          <a:p>
            <a:pPr algn="l"/>
            <a:r>
              <a:rPr lang="es-ES" b="1" i="1" dirty="0" err="1"/>
              <a:t>Libocedrus</a:t>
            </a:r>
            <a:r>
              <a:rPr lang="es-ES" b="1" i="1" dirty="0"/>
              <a:t/>
            </a:r>
            <a:br>
              <a:rPr lang="es-ES" b="1" i="1" dirty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http://cdn1.arkive.org/media/2B/2B576A57-9E57-4F5D-9208-D5FAA5B524AE/Presentation.Large/Kawaka-co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9"/>
          <a:stretch/>
        </p:blipFill>
        <p:spPr bwMode="auto">
          <a:xfrm>
            <a:off x="0" y="3573016"/>
            <a:ext cx="5556038" cy="314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conifersaroundtheworld.com/sites/default/files/imagecache/photoblog_orig/calocedrus_decurrens_mature_co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070" y="0"/>
            <a:ext cx="5121151" cy="363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664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115888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/>
              <a:t>Bibliografía</a:t>
            </a:r>
            <a:endParaRPr lang="es-ES" altLang="es-MX" b="1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4050" y="1052513"/>
            <a:ext cx="7772400" cy="52292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GB" altLang="es-MX" sz="1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es-MX" sz="1400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395536" y="125888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Beck, C. B. 1988. Origin and evolution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gimnosperm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Columbia University Press. New York, USA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· Crane, P. R.; P.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Herendeen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y E. M.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Friis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2004. Fossils and plant phylogeny. American Journal of Botany 91: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1683-1699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Delevorias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, T. 1972. Diversificación vegetal. CECSA. México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Kenrick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P., y Crane, P. 1997.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origen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early diversification of land plants, 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cladistic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study. Smithsonian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Press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Washington USA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· Graham, L. 1993. Origin of land plants. John Wiley &amp; Sons. USA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/>
              <a:t>Guía de Consulta Diversidad Vegetal. Facultad de Ciencias Exactas y Naturales y Agrimensura (UNNE) GIMNOSPERMAS - </a:t>
            </a:r>
            <a:r>
              <a:rPr lang="es-MX" sz="1200" dirty="0" err="1"/>
              <a:t>Coniferophyta</a:t>
            </a:r>
            <a:r>
              <a:rPr lang="es-MX" sz="1200" dirty="0"/>
              <a:t>: </a:t>
            </a:r>
            <a:r>
              <a:rPr lang="es-MX" sz="1200" dirty="0" err="1" smtClean="0"/>
              <a:t>Cupressaceae</a:t>
            </a:r>
            <a:r>
              <a:rPr lang="es-MX" sz="1200" dirty="0"/>
              <a:t> </a:t>
            </a:r>
            <a:r>
              <a:rPr lang="es-MX" sz="1200" dirty="0">
                <a:hlinkClick r:id="rId2"/>
              </a:rPr>
              <a:t>http://</a:t>
            </a:r>
            <a:r>
              <a:rPr lang="es-MX" sz="1200" dirty="0" smtClean="0">
                <a:hlinkClick r:id="rId2"/>
              </a:rPr>
              <a:t>exa.unne.edu.ar/biologia/diversidadv/documentos/GIMNOSPERMAS</a:t>
            </a:r>
            <a:r>
              <a:rPr lang="es-MX" sz="1200" dirty="0" smtClean="0"/>
              <a:t> consultado septiembre 2016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Judd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W. Et al. 2002.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systematics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Sinauer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USA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Medina R.L. y P. Dávila A.  1997. Flora del valle de Tehuacán-</a:t>
            </a:r>
            <a:r>
              <a:rPr lang="es-MX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Cuicatlán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Fascículo 12. Gimnospermas. Universidad nacional Autónoma de México.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McVaugh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R. 1992. Flora Novo-Galiciana. Vol. 17.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Gymnosperms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ang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Pteridophytes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of Michigan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Herbarium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. USA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· Perry, J. P. 1991. The pines of Mexico and Central America. Timber Press. Portland USA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· Willis, K. J., y J. C.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McElwain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2002. The evolution of plants.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University Press.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Gran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Bret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Zamudio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S. y E. Carranza. 1994.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Cupressaceae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Flora del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Bajío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y de regions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adyacentes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Fascículo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29 </a:t>
            </a:r>
            <a:r>
              <a:rPr lang="es-MX" sz="1200" dirty="0"/>
              <a:t>Instituto de Ecología, A.C. Centro Regional del Bajío Pátzcuaro, Michoacán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7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684213" y="0"/>
            <a:ext cx="8229601" cy="1143000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Índice</a:t>
            </a:r>
            <a:endParaRPr lang="es-E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43000"/>
            <a:ext cx="4433887" cy="5715000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Guion Explicativo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Índice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Secuencia Didáctica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Clasificación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s-ES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Coniferophyta</a:t>
            </a:r>
            <a:endParaRPr lang="es-E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ES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s-ES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Coniferophyta</a:t>
            </a:r>
            <a:endParaRPr lang="es-E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ES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 Filogenia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11. Filogenia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13. Características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 Características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 Característica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 Característica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17.</a:t>
            </a:r>
            <a:r>
              <a:rPr lang="es-MX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Sequoia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ES" altLang="es-MX" sz="800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836612"/>
            <a:ext cx="4643437" cy="6021387"/>
          </a:xfrm>
        </p:spPr>
        <p:txBody>
          <a:bodyPr>
            <a:normAutofit fontScale="925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18. </a:t>
            </a:r>
            <a:r>
              <a:rPr lang="es-MX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Sequoia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19. </a:t>
            </a:r>
            <a:r>
              <a:rPr lang="es-MX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Sequoia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20. </a:t>
            </a:r>
            <a:r>
              <a:rPr lang="es-MX" altLang="es-MX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Taxodium</a:t>
            </a:r>
            <a:endParaRPr lang="es-MX" altLang="es-MX" sz="2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21. </a:t>
            </a:r>
            <a:r>
              <a:rPr lang="es-MX" altLang="es-MX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Taxodium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22. </a:t>
            </a:r>
            <a:r>
              <a:rPr lang="es-MX" altLang="es-MX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Taxodium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23. 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24. Características hoja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25. Características conos masculinos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26. Características conos femeninos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27. Características  semilla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28. </a:t>
            </a:r>
            <a:r>
              <a:rPr lang="es-MX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Cupressaceae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en México</a:t>
            </a:r>
            <a:endParaRPr lang="es-MX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29.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Géneros 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Cupressus</a:t>
            </a:r>
            <a:r>
              <a:rPr 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Juniperus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30. </a:t>
            </a:r>
            <a:r>
              <a:rPr lang="es-MX" sz="2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Cupressus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31. </a:t>
            </a:r>
            <a:r>
              <a:rPr lang="es-MX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Juniperus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32. Usos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33. </a:t>
            </a:r>
            <a:r>
              <a:rPr lang="es-ES" sz="2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Libocedrus</a:t>
            </a:r>
            <a:endParaRPr lang="es-MX" altLang="es-MX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34. 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400" b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27813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smtClean="0"/>
              <a:t>SECUENCIA DIDACTICA</a:t>
            </a:r>
            <a:endParaRPr lang="es-ES" altLang="es-MX" smtClean="0"/>
          </a:p>
        </p:txBody>
      </p:sp>
      <p:graphicFrame>
        <p:nvGraphicFramePr>
          <p:cNvPr id="2" name="Marcador de SmartArt 1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197129469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992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61632" y="0"/>
            <a:ext cx="2182368" cy="148132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s-MX" b="1" dirty="0" smtClean="0"/>
              <a:t>Clasificación</a:t>
            </a:r>
            <a:endParaRPr lang="es-MX" dirty="0"/>
          </a:p>
        </p:txBody>
      </p:sp>
      <p:pic>
        <p:nvPicPr>
          <p:cNvPr id="11" name="10 Marcador de contenido" descr="LandplantTre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9424" t="10849" r="17925" b="52382"/>
          <a:stretch>
            <a:fillRect/>
          </a:stretch>
        </p:blipFill>
        <p:spPr>
          <a:xfrm>
            <a:off x="0" y="1628800"/>
            <a:ext cx="5688632" cy="4096492"/>
          </a:xfrm>
        </p:spPr>
      </p:pic>
      <p:pic>
        <p:nvPicPr>
          <p:cNvPr id="12" name="11 Imagen" descr="abeto-familia-de-las-conifer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39844" y="1556792"/>
            <a:ext cx="1404156" cy="1872208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6" t="31679" r="17752" b="9961"/>
          <a:stretch/>
        </p:blipFill>
        <p:spPr bwMode="auto">
          <a:xfrm>
            <a:off x="7699157" y="5085184"/>
            <a:ext cx="1444843" cy="177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3429000"/>
            <a:ext cx="1619672" cy="173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7 Conector recto de flecha"/>
          <p:cNvCxnSpPr>
            <a:endCxn id="6" idx="1"/>
          </p:cNvCxnSpPr>
          <p:nvPr/>
        </p:nvCxnSpPr>
        <p:spPr>
          <a:xfrm flipV="1">
            <a:off x="4499992" y="4298797"/>
            <a:ext cx="3024336" cy="42634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4355976" y="5301208"/>
            <a:ext cx="3415189" cy="814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3995936" y="1196752"/>
            <a:ext cx="3312368" cy="223224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4724400" y="2645296"/>
            <a:ext cx="3312368" cy="17281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7236296" y="1124744"/>
            <a:ext cx="1244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/>
              <a:t>www</a:t>
            </a:r>
            <a:r>
              <a:rPr lang="es-MX" sz="1000" dirty="0" smtClean="0"/>
              <a:t>. conifers.org.</a:t>
            </a:r>
            <a:endParaRPr lang="es-MX" sz="1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422016" y="4797153"/>
            <a:ext cx="1614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hlinkClick r:id="rId7"/>
              </a:rPr>
              <a:t>www.herbarivirtual</a:t>
            </a:r>
            <a:r>
              <a:rPr lang="es-MX" sz="1000" dirty="0" smtClean="0"/>
              <a:t>. uib.es </a:t>
            </a:r>
            <a:endParaRPr lang="es-MX" sz="1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491880" y="537321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Chaw</a:t>
            </a:r>
            <a:r>
              <a:rPr lang="es-MX" dirty="0" smtClean="0"/>
              <a:t>  &amp; </a:t>
            </a:r>
            <a:r>
              <a:rPr lang="es-MX" i="1" dirty="0" smtClean="0"/>
              <a:t>el al ., </a:t>
            </a:r>
            <a:r>
              <a:rPr lang="es-MX" dirty="0" smtClean="0"/>
              <a:t>(2000). </a:t>
            </a:r>
            <a:endParaRPr lang="es-MX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948264" y="3055940"/>
            <a:ext cx="1312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www.designrulz.com</a:t>
            </a:r>
            <a:endParaRPr lang="es-MX" sz="1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372200" y="6488668"/>
            <a:ext cx="3096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www.taxonomia-plantae.mx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65190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900" b="1" dirty="0" err="1" smtClean="0"/>
              <a:t>Coniferophyta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dirty="0"/>
          </a:p>
        </p:txBody>
      </p:sp>
      <p:pic>
        <p:nvPicPr>
          <p:cNvPr id="4" name="3 Marcador de contenido" descr="t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6732240" cy="6093296"/>
          </a:xfrm>
        </p:spPr>
      </p:pic>
      <p:sp>
        <p:nvSpPr>
          <p:cNvPr id="7" name="6 Elipse"/>
          <p:cNvSpPr/>
          <p:nvPr/>
        </p:nvSpPr>
        <p:spPr>
          <a:xfrm>
            <a:off x="4932040" y="5445224"/>
            <a:ext cx="3888432" cy="1412776"/>
          </a:xfrm>
          <a:prstGeom prst="ellipse">
            <a:avLst/>
          </a:pr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 rot="16200000">
            <a:off x="215516" y="4185084"/>
            <a:ext cx="3888432" cy="1080120"/>
          </a:xfrm>
          <a:prstGeom prst="rightArrow">
            <a:avLst/>
          </a:prstGeom>
          <a:noFill/>
          <a:ln w="38100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104250" y="6559905"/>
            <a:ext cx="17860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http://images.encydia.com/</a:t>
            </a:r>
          </a:p>
        </p:txBody>
      </p:sp>
    </p:spTree>
    <p:extLst>
      <p:ext uri="{BB962C8B-B14F-4D97-AF65-F5344CB8AC3E}">
        <p14:creationId xmlns:p14="http://schemas.microsoft.com/office/powerpoint/2010/main" val="39988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949280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PINACEAE: </a:t>
            </a:r>
            <a:r>
              <a:rPr lang="es-ES" sz="24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Abies</a:t>
            </a:r>
            <a:r>
              <a:rPr lang="es-ES" sz="24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Picea,</a:t>
            </a:r>
            <a:r>
              <a:rPr lang="es-ES" sz="24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</a:t>
            </a:r>
            <a:r>
              <a:rPr lang="es-ES" sz="24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Pinus</a:t>
            </a:r>
            <a:r>
              <a:rPr lang="es-ES" sz="24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</a:t>
            </a:r>
            <a:r>
              <a:rPr lang="es-ES" sz="24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Larix</a:t>
            </a:r>
            <a:r>
              <a:rPr lang="es-ES" sz="24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 </a:t>
            </a:r>
            <a:r>
              <a:rPr lang="es-ES" sz="24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Pseudotsuga</a:t>
            </a:r>
            <a:r>
              <a:rPr lang="es-ES" sz="2400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</a:t>
            </a:r>
            <a:r>
              <a:rPr lang="es-ES" sz="2400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Tsuga</a:t>
            </a:r>
            <a:r>
              <a:rPr lang="es-ES" sz="2400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</a:t>
            </a:r>
            <a:r>
              <a:rPr lang="es-ES" sz="24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(Hemisferio Norte).</a:t>
            </a:r>
          </a:p>
          <a:p>
            <a:endParaRPr lang="es-ES" sz="24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r>
              <a:rPr lang="es-ES" sz="24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ARAUCARIACEAE</a:t>
            </a:r>
            <a:r>
              <a:rPr lang="es-ES" sz="2400" b="1" dirty="0">
                <a:latin typeface="Arial" pitchFamily="34" charset="0"/>
                <a:ea typeface="Adobe Song Std L" pitchFamily="18" charset="-128"/>
                <a:cs typeface="Arial" pitchFamily="34" charset="0"/>
              </a:rPr>
              <a:t>: </a:t>
            </a:r>
            <a:r>
              <a:rPr lang="es-ES" sz="20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Araucaria,  </a:t>
            </a:r>
            <a:r>
              <a:rPr lang="es-ES" sz="20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Agathis</a:t>
            </a:r>
            <a:r>
              <a:rPr lang="es-ES" sz="20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y </a:t>
            </a:r>
            <a:r>
              <a:rPr lang="es-ES" sz="20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Wollemia</a:t>
            </a:r>
            <a:r>
              <a:rPr lang="es-ES" sz="20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</a:t>
            </a:r>
            <a:r>
              <a:rPr lang="es-ES" sz="2000" dirty="0">
                <a:latin typeface="Arial" pitchFamily="34" charset="0"/>
                <a:ea typeface="Adobe Song Std L" pitchFamily="18" charset="-128"/>
                <a:cs typeface="Arial" pitchFamily="34" charset="0"/>
              </a:rPr>
              <a:t>(Hemisferio sur</a:t>
            </a:r>
            <a:r>
              <a:rPr lang="es-ES" sz="20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).</a:t>
            </a:r>
          </a:p>
          <a:p>
            <a:endParaRPr lang="es-ES" sz="20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r>
              <a:rPr lang="es-ES" sz="24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PODOCARPACEAE: </a:t>
            </a:r>
            <a:r>
              <a:rPr lang="es-ES" sz="20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Podocarpus</a:t>
            </a:r>
            <a:r>
              <a:rPr lang="es-ES" sz="20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 (Hemisferio sur).</a:t>
            </a:r>
          </a:p>
          <a:p>
            <a:pPr>
              <a:buNone/>
            </a:pPr>
            <a:r>
              <a:rPr lang="es-ES" sz="20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.</a:t>
            </a:r>
          </a:p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SCIADOPITYACEAE: </a:t>
            </a:r>
            <a:r>
              <a:rPr lang="es-MX" sz="2400" b="1" i="1" dirty="0" err="1" smtClean="0"/>
              <a:t>Sciadopitys</a:t>
            </a:r>
            <a:r>
              <a:rPr lang="es-MX" sz="2400" i="1" dirty="0" smtClean="0"/>
              <a:t> </a:t>
            </a:r>
            <a:r>
              <a:rPr lang="es-MX" sz="2400" dirty="0" smtClean="0"/>
              <a:t>(Japón)</a:t>
            </a:r>
            <a:endParaRPr lang="es-ES" sz="24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r>
              <a:rPr lang="es-ES" sz="24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CUPRESACEAE:</a:t>
            </a:r>
            <a:r>
              <a:rPr lang="es-ES" sz="20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</a:t>
            </a:r>
            <a:r>
              <a:rPr lang="es-ES" sz="2000" b="1" i="1" dirty="0" err="1">
                <a:latin typeface="Arial" pitchFamily="34" charset="0"/>
                <a:ea typeface="Adobe Song Std L" pitchFamily="18" charset="-128"/>
                <a:cs typeface="Arial" pitchFamily="34" charset="0"/>
              </a:rPr>
              <a:t>Cupressus</a:t>
            </a:r>
            <a:r>
              <a:rPr lang="es-ES" sz="2000" b="1" i="1" dirty="0">
                <a:latin typeface="Arial" pitchFamily="34" charset="0"/>
                <a:ea typeface="Adobe Song Std L" pitchFamily="18" charset="-128"/>
                <a:cs typeface="Arial" pitchFamily="34" charset="0"/>
              </a:rPr>
              <a:t>, </a:t>
            </a:r>
            <a:r>
              <a:rPr lang="es-ES" sz="2000" b="1" i="1" dirty="0" err="1">
                <a:latin typeface="Arial" pitchFamily="34" charset="0"/>
                <a:ea typeface="Adobe Song Std L" pitchFamily="18" charset="-128"/>
                <a:cs typeface="Arial" pitchFamily="34" charset="0"/>
              </a:rPr>
              <a:t>Juniperus</a:t>
            </a:r>
            <a:r>
              <a:rPr lang="es-ES" sz="20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</a:t>
            </a:r>
            <a:r>
              <a:rPr lang="es-ES" sz="2000" b="1" i="1" dirty="0" err="1" smtClean="0">
                <a:latin typeface="Arial" pitchFamily="34" charset="0"/>
                <a:cs typeface="Arial" pitchFamily="34" charset="0"/>
              </a:rPr>
              <a:t>Taxodium</a:t>
            </a:r>
            <a:r>
              <a:rPr lang="es-ES" sz="2000" b="1" i="1" dirty="0" smtClean="0">
                <a:latin typeface="Arial" pitchFamily="34" charset="0"/>
                <a:cs typeface="Arial" pitchFamily="34" charset="0"/>
              </a:rPr>
              <a:t>, Sequoias, </a:t>
            </a:r>
            <a:r>
              <a:rPr lang="es-ES" sz="2000" b="1" i="1" dirty="0" err="1" smtClean="0">
                <a:latin typeface="Arial" pitchFamily="34" charset="0"/>
                <a:cs typeface="Arial" pitchFamily="34" charset="0"/>
              </a:rPr>
              <a:t>Metasequoias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(</a:t>
            </a:r>
            <a:r>
              <a:rPr lang="es-ES" sz="2000" dirty="0">
                <a:latin typeface="Arial" pitchFamily="34" charset="0"/>
                <a:ea typeface="Adobe Song Std L" pitchFamily="18" charset="-128"/>
                <a:cs typeface="Arial" pitchFamily="34" charset="0"/>
              </a:rPr>
              <a:t>Ambos </a:t>
            </a:r>
            <a:r>
              <a:rPr lang="es-ES" sz="2000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Hemisferios) (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TAXODIACEAE).</a:t>
            </a:r>
            <a:endParaRPr lang="es-ES" sz="20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endParaRPr lang="es-ES" sz="20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r>
              <a:rPr lang="es-ES" sz="24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TAXACEAE</a:t>
            </a:r>
            <a:r>
              <a:rPr lang="es-ES" sz="2400" b="1" dirty="0">
                <a:latin typeface="Arial" pitchFamily="34" charset="0"/>
                <a:ea typeface="Adobe Song Std L" pitchFamily="18" charset="-128"/>
                <a:cs typeface="Arial" pitchFamily="34" charset="0"/>
              </a:rPr>
              <a:t>: </a:t>
            </a:r>
            <a:r>
              <a:rPr lang="es-ES" sz="20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Taxus</a:t>
            </a:r>
            <a:r>
              <a:rPr lang="es-ES" sz="2000" b="1" i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, </a:t>
            </a:r>
            <a:r>
              <a:rPr lang="es-ES" sz="2000" b="1" i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Cephalotaxu</a:t>
            </a:r>
            <a:r>
              <a:rPr lang="es-ES" sz="2000" b="1" dirty="0" err="1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s</a:t>
            </a:r>
            <a:r>
              <a:rPr lang="es-ES" sz="2000" b="1" dirty="0" smtClean="0">
                <a:latin typeface="Arial" pitchFamily="34" charset="0"/>
                <a:ea typeface="Adobe Song Std L" pitchFamily="18" charset="-128"/>
                <a:cs typeface="Arial" pitchFamily="34" charset="0"/>
              </a:rPr>
              <a:t> (CEPHALOTAXACEAE).</a:t>
            </a:r>
            <a:endParaRPr lang="es-ES" sz="2000" dirty="0" smtClean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  <a:p>
            <a:endParaRPr lang="es-MX" sz="2000" dirty="0">
              <a:latin typeface="Arial" pitchFamily="34" charset="0"/>
              <a:ea typeface="Adobe Song Std L" pitchFamily="18" charset="-128"/>
              <a:cs typeface="Arial" pitchFamily="34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b="1" dirty="0" err="1" smtClean="0"/>
              <a:t>Coniferophyta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858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r>
              <a:rPr lang="es-MX" dirty="0" smtClean="0">
                <a:latin typeface="Arial Black" pitchFamily="34" charset="0"/>
              </a:rPr>
              <a:t>CUPRESSACEAE</a:t>
            </a:r>
            <a:br>
              <a:rPr lang="es-MX" dirty="0" smtClean="0">
                <a:latin typeface="Arial Black" pitchFamily="34" charset="0"/>
              </a:rPr>
            </a:br>
            <a:r>
              <a:rPr lang="es-MX" dirty="0" smtClean="0">
                <a:latin typeface="Arial Black" pitchFamily="34" charset="0"/>
              </a:rPr>
              <a:t>(</a:t>
            </a:r>
            <a:r>
              <a:rPr lang="es-MX" dirty="0" err="1" smtClean="0">
                <a:latin typeface="Arial Black" pitchFamily="34" charset="0"/>
              </a:rPr>
              <a:t>Taxodiaceae</a:t>
            </a:r>
            <a:r>
              <a:rPr lang="es-MX" dirty="0" smtClean="0">
                <a:latin typeface="Arial Black" pitchFamily="34" charset="0"/>
              </a:rPr>
              <a:t>)</a:t>
            </a:r>
            <a:endParaRPr lang="es-MX" dirty="0">
              <a:latin typeface="Arial Black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Imagen" descr="ah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33" y="2636912"/>
            <a:ext cx="4095750" cy="35814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-13886" y="6611779"/>
            <a:ext cx="1728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galeria.alpha-divers.pl</a:t>
            </a:r>
            <a:endParaRPr lang="es-MX" sz="1000" dirty="0"/>
          </a:p>
        </p:txBody>
      </p:sp>
      <p:pic>
        <p:nvPicPr>
          <p:cNvPr id="1026" name="Picture 2" descr="http://conifersaroundtheworld.com/sites/default/files/imagecache/photoblog_orig/cupressus_lusitanica_trees_portug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2"/>
          <a:stretch/>
        </p:blipFill>
        <p:spPr bwMode="auto">
          <a:xfrm>
            <a:off x="4572000" y="2606274"/>
            <a:ext cx="4539922" cy="361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6065331" y="6488668"/>
            <a:ext cx="2217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conifersaroundtheworld.com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1116</Words>
  <Application>Microsoft Office PowerPoint</Application>
  <PresentationFormat>Presentación en pantalla (4:3)</PresentationFormat>
  <Paragraphs>214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Adobe Song Std L</vt:lpstr>
      <vt:lpstr>Arial</vt:lpstr>
      <vt:lpstr>Arial Black</vt:lpstr>
      <vt:lpstr>Calibri</vt:lpstr>
      <vt:lpstr>Times New Roman</vt:lpstr>
      <vt:lpstr>Tema de Office</vt:lpstr>
      <vt:lpstr>UNIVERSIDAD AUTÓNOMA DEL ESTADO DE MÉXICO</vt:lpstr>
      <vt:lpstr>Presentación</vt:lpstr>
      <vt:lpstr>Guión explicativo</vt:lpstr>
      <vt:lpstr>Índice</vt:lpstr>
      <vt:lpstr>SECUENCIA DIDACTICA</vt:lpstr>
      <vt:lpstr>Clasificación</vt:lpstr>
      <vt:lpstr>Coniferophyta </vt:lpstr>
      <vt:lpstr>Coniferophyta </vt:lpstr>
      <vt:lpstr>CUPRESSACEAE (Taxodiaceae)</vt:lpstr>
      <vt:lpstr>Filogenia</vt:lpstr>
      <vt:lpstr>Filogenia</vt:lpstr>
      <vt:lpstr> CUPRESSACEAE (Taxodiaceae)</vt:lpstr>
      <vt:lpstr>Características Hojas  </vt:lpstr>
      <vt:lpstr>Presentación de PowerPoint</vt:lpstr>
      <vt:lpstr>Presentación de PowerPoint</vt:lpstr>
      <vt:lpstr>Características</vt:lpstr>
      <vt:lpstr>Géneros Sequoia</vt:lpstr>
      <vt:lpstr>Sequoia</vt:lpstr>
      <vt:lpstr>Sequoia</vt:lpstr>
      <vt:lpstr>Géneros (Taxodium)  </vt:lpstr>
      <vt:lpstr> Taxodium</vt:lpstr>
      <vt:lpstr>Presentación de PowerPoint</vt:lpstr>
      <vt:lpstr>CUPRESSACEAE</vt:lpstr>
      <vt:lpstr>Características hojas </vt:lpstr>
      <vt:lpstr>Características conos masculinos</vt:lpstr>
      <vt:lpstr>Características conos femeninos </vt:lpstr>
      <vt:lpstr>Características semillas</vt:lpstr>
      <vt:lpstr>Cupressaceae En México</vt:lpstr>
      <vt:lpstr>Géneros  Cupressus y Juniperus</vt:lpstr>
      <vt:lpstr>Cupressus sp. </vt:lpstr>
      <vt:lpstr>Juniperus</vt:lpstr>
      <vt:lpstr>Usos</vt:lpstr>
      <vt:lpstr>Libocedrus 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CUPRESSACEAE</dc:title>
  <dc:creator>Laura  White</dc:creator>
  <cp:lastModifiedBy>USUARIO</cp:lastModifiedBy>
  <cp:revision>32</cp:revision>
  <dcterms:created xsi:type="dcterms:W3CDTF">2013-05-22T15:24:33Z</dcterms:created>
  <dcterms:modified xsi:type="dcterms:W3CDTF">2016-05-20T17:20:51Z</dcterms:modified>
</cp:coreProperties>
</file>