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2" r:id="rId2"/>
    <p:sldId id="293" r:id="rId3"/>
    <p:sldId id="294" r:id="rId4"/>
    <p:sldId id="304" r:id="rId5"/>
    <p:sldId id="296" r:id="rId6"/>
    <p:sldId id="297" r:id="rId7"/>
    <p:sldId id="298" r:id="rId8"/>
    <p:sldId id="301" r:id="rId9"/>
    <p:sldId id="302" r:id="rId10"/>
    <p:sldId id="258" r:id="rId11"/>
    <p:sldId id="264" r:id="rId12"/>
    <p:sldId id="275" r:id="rId13"/>
    <p:sldId id="276" r:id="rId14"/>
    <p:sldId id="303" r:id="rId15"/>
    <p:sldId id="284" r:id="rId16"/>
    <p:sldId id="270" r:id="rId17"/>
    <p:sldId id="283" r:id="rId18"/>
    <p:sldId id="291" r:id="rId19"/>
    <p:sldId id="274" r:id="rId20"/>
    <p:sldId id="285" r:id="rId21"/>
    <p:sldId id="288" r:id="rId22"/>
    <p:sldId id="271" r:id="rId23"/>
    <p:sldId id="290" r:id="rId24"/>
    <p:sldId id="269" r:id="rId25"/>
    <p:sldId id="286" r:id="rId26"/>
    <p:sldId id="287" r:id="rId27"/>
    <p:sldId id="278" r:id="rId28"/>
    <p:sldId id="279" r:id="rId29"/>
    <p:sldId id="263" r:id="rId30"/>
    <p:sldId id="305" r:id="rId3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4831" autoAdjust="0"/>
    <p:restoredTop sz="94660"/>
  </p:normalViewPr>
  <p:slideViewPr>
    <p:cSldViewPr>
      <p:cViewPr varScale="1">
        <p:scale>
          <a:sx n="92" d="100"/>
          <a:sy n="92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3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8021B6-DF81-4C8E-922D-EB015C93238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DFBEB68A-F897-4493-9553-DC0347D6BBA9}">
      <dgm:prSet phldrT="[Texto]"/>
      <dgm:spPr/>
      <dgm:t>
        <a:bodyPr/>
        <a:lstStyle/>
        <a:p>
          <a:r>
            <a:rPr lang="es-MX" smtClean="0"/>
            <a:t>Araceae</a:t>
          </a:r>
          <a:endParaRPr lang="es-MX" dirty="0"/>
        </a:p>
      </dgm:t>
    </dgm:pt>
    <dgm:pt modelId="{C4757478-A1AF-4547-B516-5E5183D9F5DC}" type="parTrans" cxnId="{04CFF43D-9571-4F7C-9839-DCF5BF112808}">
      <dgm:prSet/>
      <dgm:spPr/>
      <dgm:t>
        <a:bodyPr/>
        <a:lstStyle/>
        <a:p>
          <a:endParaRPr lang="es-MX"/>
        </a:p>
      </dgm:t>
    </dgm:pt>
    <dgm:pt modelId="{942467F8-EB67-4C13-9805-761F972D8B63}" type="sibTrans" cxnId="{04CFF43D-9571-4F7C-9839-DCF5BF112808}">
      <dgm:prSet/>
      <dgm:spPr/>
      <dgm:t>
        <a:bodyPr/>
        <a:lstStyle/>
        <a:p>
          <a:endParaRPr lang="es-MX"/>
        </a:p>
      </dgm:t>
    </dgm:pt>
    <dgm:pt modelId="{87CDF0FD-1467-4731-9E97-0A7436F5B1CA}">
      <dgm:prSet phldrT="[Texto]"/>
      <dgm:spPr/>
      <dgm:t>
        <a:bodyPr/>
        <a:lstStyle/>
        <a:p>
          <a:r>
            <a:rPr lang="es-MX" dirty="0" err="1" smtClean="0">
              <a:latin typeface="+mj-lt"/>
            </a:rPr>
            <a:t>Lemnoidea</a:t>
          </a:r>
          <a:endParaRPr lang="es-MX" dirty="0">
            <a:solidFill>
              <a:schemeClr val="tx1"/>
            </a:solidFill>
          </a:endParaRPr>
        </a:p>
      </dgm:t>
    </dgm:pt>
    <dgm:pt modelId="{342AD6FC-EDD9-4C48-BE88-D447F4DD2D5A}" type="parTrans" cxnId="{8FC7720D-434A-4A4E-8692-E6755B90B6A3}">
      <dgm:prSet/>
      <dgm:spPr/>
      <dgm:t>
        <a:bodyPr/>
        <a:lstStyle/>
        <a:p>
          <a:endParaRPr lang="es-MX" dirty="0"/>
        </a:p>
      </dgm:t>
    </dgm:pt>
    <dgm:pt modelId="{20439B94-6F39-4CC9-8680-F9E4202B37AE}" type="sibTrans" cxnId="{8FC7720D-434A-4A4E-8692-E6755B90B6A3}">
      <dgm:prSet/>
      <dgm:spPr/>
      <dgm:t>
        <a:bodyPr/>
        <a:lstStyle/>
        <a:p>
          <a:endParaRPr lang="es-MX"/>
        </a:p>
      </dgm:t>
    </dgm:pt>
    <dgm:pt modelId="{5562BC9C-E2CF-425F-9973-424031641C4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Características </a:t>
          </a:r>
          <a:endParaRPr lang="es-MX" dirty="0">
            <a:solidFill>
              <a:schemeClr val="tx1"/>
            </a:solidFill>
          </a:endParaRPr>
        </a:p>
      </dgm:t>
    </dgm:pt>
    <dgm:pt modelId="{6D8D63A8-DD81-494B-B518-B807902AB53D}" type="parTrans" cxnId="{821CAF5F-D5DB-4668-8D64-F2301F08A989}">
      <dgm:prSet/>
      <dgm:spPr/>
      <dgm:t>
        <a:bodyPr/>
        <a:lstStyle/>
        <a:p>
          <a:endParaRPr lang="es-MX" dirty="0"/>
        </a:p>
      </dgm:t>
    </dgm:pt>
    <dgm:pt modelId="{712199D2-6662-4872-A6A7-0C108C3A0F6A}" type="sibTrans" cxnId="{821CAF5F-D5DB-4668-8D64-F2301F08A989}">
      <dgm:prSet/>
      <dgm:spPr/>
      <dgm:t>
        <a:bodyPr/>
        <a:lstStyle/>
        <a:p>
          <a:endParaRPr lang="es-MX"/>
        </a:p>
      </dgm:t>
    </dgm:pt>
    <dgm:pt modelId="{D78ADB9C-052A-4F4A-9B2D-23261F6A0BC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Géneros</a:t>
          </a:r>
          <a:endParaRPr lang="es-MX" dirty="0">
            <a:solidFill>
              <a:schemeClr val="tx1"/>
            </a:solidFill>
          </a:endParaRPr>
        </a:p>
      </dgm:t>
    </dgm:pt>
    <dgm:pt modelId="{10550966-68CD-48A7-9CB7-AFE5223AB9A7}" type="parTrans" cxnId="{D35A5E9A-1708-4AAC-BEAB-94D0C8E83CD8}">
      <dgm:prSet/>
      <dgm:spPr/>
      <dgm:t>
        <a:bodyPr/>
        <a:lstStyle/>
        <a:p>
          <a:endParaRPr lang="es-MX" dirty="0"/>
        </a:p>
      </dgm:t>
    </dgm:pt>
    <dgm:pt modelId="{D41A2E3C-A2C6-40CA-881D-48A13D9BAFA1}" type="sibTrans" cxnId="{D35A5E9A-1708-4AAC-BEAB-94D0C8E83CD8}">
      <dgm:prSet/>
      <dgm:spPr/>
      <dgm:t>
        <a:bodyPr/>
        <a:lstStyle/>
        <a:p>
          <a:endParaRPr lang="es-MX"/>
        </a:p>
      </dgm:t>
    </dgm:pt>
    <dgm:pt modelId="{EB551202-43D8-4A32-9F03-39F81636192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Usos</a:t>
          </a:r>
          <a:endParaRPr lang="es-MX" dirty="0">
            <a:solidFill>
              <a:schemeClr val="tx1"/>
            </a:solidFill>
          </a:endParaRPr>
        </a:p>
      </dgm:t>
    </dgm:pt>
    <dgm:pt modelId="{F518209B-F0CB-45BE-BD46-056BB9CB8069}" type="parTrans" cxnId="{7CE48C25-7DB7-4F81-9269-56409F032018}">
      <dgm:prSet/>
      <dgm:spPr/>
      <dgm:t>
        <a:bodyPr/>
        <a:lstStyle/>
        <a:p>
          <a:endParaRPr lang="es-MX" dirty="0"/>
        </a:p>
      </dgm:t>
    </dgm:pt>
    <dgm:pt modelId="{E264467F-DE98-4C45-9A6A-864827E81019}" type="sibTrans" cxnId="{7CE48C25-7DB7-4F81-9269-56409F032018}">
      <dgm:prSet/>
      <dgm:spPr/>
      <dgm:t>
        <a:bodyPr/>
        <a:lstStyle/>
        <a:p>
          <a:endParaRPr lang="es-MX"/>
        </a:p>
      </dgm:t>
    </dgm:pt>
    <dgm:pt modelId="{11118302-D702-4314-A243-F3FCDCA8493B}" type="pres">
      <dgm:prSet presAssocID="{3B8021B6-DF81-4C8E-922D-EB015C93238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61A7AE-8AFA-46FB-BE66-BF647F3379D5}" type="pres">
      <dgm:prSet presAssocID="{DFBEB68A-F897-4493-9553-DC0347D6BBA9}" presName="root1" presStyleCnt="0"/>
      <dgm:spPr/>
    </dgm:pt>
    <dgm:pt modelId="{97358F0A-BE64-464A-834D-C46A27AC0ACF}" type="pres">
      <dgm:prSet presAssocID="{DFBEB68A-F897-4493-9553-DC0347D6BBA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50698DD-667A-4C72-96AB-5DACBEE96784}" type="pres">
      <dgm:prSet presAssocID="{DFBEB68A-F897-4493-9553-DC0347D6BBA9}" presName="level2hierChild" presStyleCnt="0"/>
      <dgm:spPr/>
    </dgm:pt>
    <dgm:pt modelId="{D5D0C379-0C3F-4851-A7E7-BF6FC9D9C3D5}" type="pres">
      <dgm:prSet presAssocID="{342AD6FC-EDD9-4C48-BE88-D447F4DD2D5A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3935BC85-6C6D-4B39-B40C-68A4B609BC03}" type="pres">
      <dgm:prSet presAssocID="{342AD6FC-EDD9-4C48-BE88-D447F4DD2D5A}" presName="connTx" presStyleLbl="parChTrans1D2" presStyleIdx="0" presStyleCnt="4"/>
      <dgm:spPr/>
      <dgm:t>
        <a:bodyPr/>
        <a:lstStyle/>
        <a:p>
          <a:endParaRPr lang="es-MX"/>
        </a:p>
      </dgm:t>
    </dgm:pt>
    <dgm:pt modelId="{47B42387-836B-4EE8-84EB-75CD17745FA4}" type="pres">
      <dgm:prSet presAssocID="{87CDF0FD-1467-4731-9E97-0A7436F5B1CA}" presName="root2" presStyleCnt="0"/>
      <dgm:spPr/>
    </dgm:pt>
    <dgm:pt modelId="{011B3296-528B-4A3F-9562-EF589DEB0355}" type="pres">
      <dgm:prSet presAssocID="{87CDF0FD-1467-4731-9E97-0A7436F5B1CA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67298FB-05D0-42CC-8FE9-10F4B0181062}" type="pres">
      <dgm:prSet presAssocID="{87CDF0FD-1467-4731-9E97-0A7436F5B1CA}" presName="level3hierChild" presStyleCnt="0"/>
      <dgm:spPr/>
    </dgm:pt>
    <dgm:pt modelId="{8AC34CD0-1F90-425B-B181-DADF567AF3CC}" type="pres">
      <dgm:prSet presAssocID="{6D8D63A8-DD81-494B-B518-B807902AB53D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A4721C49-4FF2-467E-9154-5AA22B21F0B1}" type="pres">
      <dgm:prSet presAssocID="{6D8D63A8-DD81-494B-B518-B807902AB53D}" presName="connTx" presStyleLbl="parChTrans1D2" presStyleIdx="1" presStyleCnt="4"/>
      <dgm:spPr/>
      <dgm:t>
        <a:bodyPr/>
        <a:lstStyle/>
        <a:p>
          <a:endParaRPr lang="es-MX"/>
        </a:p>
      </dgm:t>
    </dgm:pt>
    <dgm:pt modelId="{B4209245-6C85-4E15-8877-49349FE6B479}" type="pres">
      <dgm:prSet presAssocID="{5562BC9C-E2CF-425F-9973-424031641C41}" presName="root2" presStyleCnt="0"/>
      <dgm:spPr/>
    </dgm:pt>
    <dgm:pt modelId="{F850B373-4EB3-4081-84C3-3FCAF45AB00E}" type="pres">
      <dgm:prSet presAssocID="{5562BC9C-E2CF-425F-9973-424031641C41}" presName="LevelTwoTextNode" presStyleLbl="node2" presStyleIdx="1" presStyleCnt="4" custLinFactNeighborX="-438" custLinFactNeighborY="-314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0474D1-493B-47B4-AA85-4B666F5BED60}" type="pres">
      <dgm:prSet presAssocID="{5562BC9C-E2CF-425F-9973-424031641C41}" presName="level3hierChild" presStyleCnt="0"/>
      <dgm:spPr/>
    </dgm:pt>
    <dgm:pt modelId="{85F0C492-CC79-4D69-9AE1-85489D195AB3}" type="pres">
      <dgm:prSet presAssocID="{10550966-68CD-48A7-9CB7-AFE5223AB9A7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B8764CBD-2945-4B15-A255-75FAF50F77DB}" type="pres">
      <dgm:prSet presAssocID="{10550966-68CD-48A7-9CB7-AFE5223AB9A7}" presName="connTx" presStyleLbl="parChTrans1D2" presStyleIdx="2" presStyleCnt="4"/>
      <dgm:spPr/>
      <dgm:t>
        <a:bodyPr/>
        <a:lstStyle/>
        <a:p>
          <a:endParaRPr lang="es-MX"/>
        </a:p>
      </dgm:t>
    </dgm:pt>
    <dgm:pt modelId="{94F88FE3-2E57-4CC5-AE14-B01323E4C064}" type="pres">
      <dgm:prSet presAssocID="{D78ADB9C-052A-4F4A-9B2D-23261F6A0BCE}" presName="root2" presStyleCnt="0"/>
      <dgm:spPr/>
    </dgm:pt>
    <dgm:pt modelId="{0CEC4543-8D23-4E6E-87D7-256FEE5330A3}" type="pres">
      <dgm:prSet presAssocID="{D78ADB9C-052A-4F4A-9B2D-23261F6A0BC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8049B5C-552A-4D51-BA53-438F12645678}" type="pres">
      <dgm:prSet presAssocID="{D78ADB9C-052A-4F4A-9B2D-23261F6A0BCE}" presName="level3hierChild" presStyleCnt="0"/>
      <dgm:spPr/>
    </dgm:pt>
    <dgm:pt modelId="{053547B6-480E-4708-89F3-EBBB0B8DED49}" type="pres">
      <dgm:prSet presAssocID="{F518209B-F0CB-45BE-BD46-056BB9CB8069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A46BDC05-9917-4475-9509-ADECE92889A4}" type="pres">
      <dgm:prSet presAssocID="{F518209B-F0CB-45BE-BD46-056BB9CB8069}" presName="connTx" presStyleLbl="parChTrans1D2" presStyleIdx="3" presStyleCnt="4"/>
      <dgm:spPr/>
      <dgm:t>
        <a:bodyPr/>
        <a:lstStyle/>
        <a:p>
          <a:endParaRPr lang="es-MX"/>
        </a:p>
      </dgm:t>
    </dgm:pt>
    <dgm:pt modelId="{ED8F5F4C-721A-4DD5-8318-A680DEDA5C6B}" type="pres">
      <dgm:prSet presAssocID="{EB551202-43D8-4A32-9F03-39F81636192E}" presName="root2" presStyleCnt="0"/>
      <dgm:spPr/>
    </dgm:pt>
    <dgm:pt modelId="{21B4DEC2-32AC-456F-87BA-82ADCBD21C15}" type="pres">
      <dgm:prSet presAssocID="{EB551202-43D8-4A32-9F03-39F81636192E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33BDC2-184A-4D7A-A309-0768E00F3CAD}" type="pres">
      <dgm:prSet presAssocID="{EB551202-43D8-4A32-9F03-39F81636192E}" presName="level3hierChild" presStyleCnt="0"/>
      <dgm:spPr/>
    </dgm:pt>
  </dgm:ptLst>
  <dgm:cxnLst>
    <dgm:cxn modelId="{839C74E9-EB84-43F6-AD69-2A17BD87FC1E}" type="presOf" srcId="{3B8021B6-DF81-4C8E-922D-EB015C932382}" destId="{11118302-D702-4314-A243-F3FCDCA8493B}" srcOrd="0" destOrd="0" presId="urn:microsoft.com/office/officeart/2008/layout/HorizontalMultiLevelHierarchy"/>
    <dgm:cxn modelId="{B0444220-7E00-4FF6-9B4E-7C1FC28E4B9F}" type="presOf" srcId="{10550966-68CD-48A7-9CB7-AFE5223AB9A7}" destId="{B8764CBD-2945-4B15-A255-75FAF50F77DB}" srcOrd="1" destOrd="0" presId="urn:microsoft.com/office/officeart/2008/layout/HorizontalMultiLevelHierarchy"/>
    <dgm:cxn modelId="{44DBB830-2738-42CC-94A9-8F58874E2AFD}" type="presOf" srcId="{5562BC9C-E2CF-425F-9973-424031641C41}" destId="{F850B373-4EB3-4081-84C3-3FCAF45AB00E}" srcOrd="0" destOrd="0" presId="urn:microsoft.com/office/officeart/2008/layout/HorizontalMultiLevelHierarchy"/>
    <dgm:cxn modelId="{D35A5E9A-1708-4AAC-BEAB-94D0C8E83CD8}" srcId="{DFBEB68A-F897-4493-9553-DC0347D6BBA9}" destId="{D78ADB9C-052A-4F4A-9B2D-23261F6A0BCE}" srcOrd="2" destOrd="0" parTransId="{10550966-68CD-48A7-9CB7-AFE5223AB9A7}" sibTransId="{D41A2E3C-A2C6-40CA-881D-48A13D9BAFA1}"/>
    <dgm:cxn modelId="{C22E6070-53DF-41E4-B9EB-44ED02F8B191}" type="presOf" srcId="{6D8D63A8-DD81-494B-B518-B807902AB53D}" destId="{8AC34CD0-1F90-425B-B181-DADF567AF3CC}" srcOrd="0" destOrd="0" presId="urn:microsoft.com/office/officeart/2008/layout/HorizontalMultiLevelHierarchy"/>
    <dgm:cxn modelId="{9D6F18BC-7E95-4187-97A4-735AD330BD90}" type="presOf" srcId="{F518209B-F0CB-45BE-BD46-056BB9CB8069}" destId="{053547B6-480E-4708-89F3-EBBB0B8DED49}" srcOrd="0" destOrd="0" presId="urn:microsoft.com/office/officeart/2008/layout/HorizontalMultiLevelHierarchy"/>
    <dgm:cxn modelId="{50AD234E-60C5-4A7D-86B7-5E5D0EF1FA03}" type="presOf" srcId="{342AD6FC-EDD9-4C48-BE88-D447F4DD2D5A}" destId="{3935BC85-6C6D-4B39-B40C-68A4B609BC03}" srcOrd="1" destOrd="0" presId="urn:microsoft.com/office/officeart/2008/layout/HorizontalMultiLevelHierarchy"/>
    <dgm:cxn modelId="{4690F616-914C-441F-A33B-FBC7DA609391}" type="presOf" srcId="{D78ADB9C-052A-4F4A-9B2D-23261F6A0BCE}" destId="{0CEC4543-8D23-4E6E-87D7-256FEE5330A3}" srcOrd="0" destOrd="0" presId="urn:microsoft.com/office/officeart/2008/layout/HorizontalMultiLevelHierarchy"/>
    <dgm:cxn modelId="{7CE48C25-7DB7-4F81-9269-56409F032018}" srcId="{DFBEB68A-F897-4493-9553-DC0347D6BBA9}" destId="{EB551202-43D8-4A32-9F03-39F81636192E}" srcOrd="3" destOrd="0" parTransId="{F518209B-F0CB-45BE-BD46-056BB9CB8069}" sibTransId="{E264467F-DE98-4C45-9A6A-864827E81019}"/>
    <dgm:cxn modelId="{821CAF5F-D5DB-4668-8D64-F2301F08A989}" srcId="{DFBEB68A-F897-4493-9553-DC0347D6BBA9}" destId="{5562BC9C-E2CF-425F-9973-424031641C41}" srcOrd="1" destOrd="0" parTransId="{6D8D63A8-DD81-494B-B518-B807902AB53D}" sibTransId="{712199D2-6662-4872-A6A7-0C108C3A0F6A}"/>
    <dgm:cxn modelId="{0230C59C-456D-4C29-9726-CFA39618105D}" type="presOf" srcId="{EB551202-43D8-4A32-9F03-39F81636192E}" destId="{21B4DEC2-32AC-456F-87BA-82ADCBD21C15}" srcOrd="0" destOrd="0" presId="urn:microsoft.com/office/officeart/2008/layout/HorizontalMultiLevelHierarchy"/>
    <dgm:cxn modelId="{04CFF43D-9571-4F7C-9839-DCF5BF112808}" srcId="{3B8021B6-DF81-4C8E-922D-EB015C932382}" destId="{DFBEB68A-F897-4493-9553-DC0347D6BBA9}" srcOrd="0" destOrd="0" parTransId="{C4757478-A1AF-4547-B516-5E5183D9F5DC}" sibTransId="{942467F8-EB67-4C13-9805-761F972D8B63}"/>
    <dgm:cxn modelId="{C9A29902-B093-4DFA-9F09-479485A5E1D3}" type="presOf" srcId="{10550966-68CD-48A7-9CB7-AFE5223AB9A7}" destId="{85F0C492-CC79-4D69-9AE1-85489D195AB3}" srcOrd="0" destOrd="0" presId="urn:microsoft.com/office/officeart/2008/layout/HorizontalMultiLevelHierarchy"/>
    <dgm:cxn modelId="{01A20021-2319-4194-98B6-88A11169CEFA}" type="presOf" srcId="{87CDF0FD-1467-4731-9E97-0A7436F5B1CA}" destId="{011B3296-528B-4A3F-9562-EF589DEB0355}" srcOrd="0" destOrd="0" presId="urn:microsoft.com/office/officeart/2008/layout/HorizontalMultiLevelHierarchy"/>
    <dgm:cxn modelId="{E544048E-4C72-4673-A872-51EC06713A4B}" type="presOf" srcId="{DFBEB68A-F897-4493-9553-DC0347D6BBA9}" destId="{97358F0A-BE64-464A-834D-C46A27AC0ACF}" srcOrd="0" destOrd="0" presId="urn:microsoft.com/office/officeart/2008/layout/HorizontalMultiLevelHierarchy"/>
    <dgm:cxn modelId="{8FC7720D-434A-4A4E-8692-E6755B90B6A3}" srcId="{DFBEB68A-F897-4493-9553-DC0347D6BBA9}" destId="{87CDF0FD-1467-4731-9E97-0A7436F5B1CA}" srcOrd="0" destOrd="0" parTransId="{342AD6FC-EDD9-4C48-BE88-D447F4DD2D5A}" sibTransId="{20439B94-6F39-4CC9-8680-F9E4202B37AE}"/>
    <dgm:cxn modelId="{95039A42-2951-48D7-9E5B-48F952970376}" type="presOf" srcId="{F518209B-F0CB-45BE-BD46-056BB9CB8069}" destId="{A46BDC05-9917-4475-9509-ADECE92889A4}" srcOrd="1" destOrd="0" presId="urn:microsoft.com/office/officeart/2008/layout/HorizontalMultiLevelHierarchy"/>
    <dgm:cxn modelId="{B8E9A202-AE6C-4F58-8F9A-5AE8449BECBB}" type="presOf" srcId="{342AD6FC-EDD9-4C48-BE88-D447F4DD2D5A}" destId="{D5D0C379-0C3F-4851-A7E7-BF6FC9D9C3D5}" srcOrd="0" destOrd="0" presId="urn:microsoft.com/office/officeart/2008/layout/HorizontalMultiLevelHierarchy"/>
    <dgm:cxn modelId="{64FD4B16-DD1A-48B5-987D-58E7628F414D}" type="presOf" srcId="{6D8D63A8-DD81-494B-B518-B807902AB53D}" destId="{A4721C49-4FF2-467E-9154-5AA22B21F0B1}" srcOrd="1" destOrd="0" presId="urn:microsoft.com/office/officeart/2008/layout/HorizontalMultiLevelHierarchy"/>
    <dgm:cxn modelId="{5CF39994-BABC-4B25-99E6-D8CE54503A2C}" type="presParOf" srcId="{11118302-D702-4314-A243-F3FCDCA8493B}" destId="{F361A7AE-8AFA-46FB-BE66-BF647F3379D5}" srcOrd="0" destOrd="0" presId="urn:microsoft.com/office/officeart/2008/layout/HorizontalMultiLevelHierarchy"/>
    <dgm:cxn modelId="{C8B5AF3D-4380-433E-B73F-83E1D6C17475}" type="presParOf" srcId="{F361A7AE-8AFA-46FB-BE66-BF647F3379D5}" destId="{97358F0A-BE64-464A-834D-C46A27AC0ACF}" srcOrd="0" destOrd="0" presId="urn:microsoft.com/office/officeart/2008/layout/HorizontalMultiLevelHierarchy"/>
    <dgm:cxn modelId="{BF592925-8B8E-40F8-875D-65F35D3C96F4}" type="presParOf" srcId="{F361A7AE-8AFA-46FB-BE66-BF647F3379D5}" destId="{350698DD-667A-4C72-96AB-5DACBEE96784}" srcOrd="1" destOrd="0" presId="urn:microsoft.com/office/officeart/2008/layout/HorizontalMultiLevelHierarchy"/>
    <dgm:cxn modelId="{BF7C864A-071F-404D-8F3E-BEB338134A50}" type="presParOf" srcId="{350698DD-667A-4C72-96AB-5DACBEE96784}" destId="{D5D0C379-0C3F-4851-A7E7-BF6FC9D9C3D5}" srcOrd="0" destOrd="0" presId="urn:microsoft.com/office/officeart/2008/layout/HorizontalMultiLevelHierarchy"/>
    <dgm:cxn modelId="{59C43CA8-5598-4E7D-B8FF-8D64540B2647}" type="presParOf" srcId="{D5D0C379-0C3F-4851-A7E7-BF6FC9D9C3D5}" destId="{3935BC85-6C6D-4B39-B40C-68A4B609BC03}" srcOrd="0" destOrd="0" presId="urn:microsoft.com/office/officeart/2008/layout/HorizontalMultiLevelHierarchy"/>
    <dgm:cxn modelId="{364FA030-381A-4CB1-A00E-3DED31277E79}" type="presParOf" srcId="{350698DD-667A-4C72-96AB-5DACBEE96784}" destId="{47B42387-836B-4EE8-84EB-75CD17745FA4}" srcOrd="1" destOrd="0" presId="urn:microsoft.com/office/officeart/2008/layout/HorizontalMultiLevelHierarchy"/>
    <dgm:cxn modelId="{AEA11692-545E-41D8-BB2E-DD2D552E8317}" type="presParOf" srcId="{47B42387-836B-4EE8-84EB-75CD17745FA4}" destId="{011B3296-528B-4A3F-9562-EF589DEB0355}" srcOrd="0" destOrd="0" presId="urn:microsoft.com/office/officeart/2008/layout/HorizontalMultiLevelHierarchy"/>
    <dgm:cxn modelId="{C356475F-3418-4C44-A586-D109E8ABCDC8}" type="presParOf" srcId="{47B42387-836B-4EE8-84EB-75CD17745FA4}" destId="{167298FB-05D0-42CC-8FE9-10F4B0181062}" srcOrd="1" destOrd="0" presId="urn:microsoft.com/office/officeart/2008/layout/HorizontalMultiLevelHierarchy"/>
    <dgm:cxn modelId="{E6694FE6-E2BB-4784-9DA8-ECEE09D51FF6}" type="presParOf" srcId="{350698DD-667A-4C72-96AB-5DACBEE96784}" destId="{8AC34CD0-1F90-425B-B181-DADF567AF3CC}" srcOrd="2" destOrd="0" presId="urn:microsoft.com/office/officeart/2008/layout/HorizontalMultiLevelHierarchy"/>
    <dgm:cxn modelId="{39BB19E8-587D-4B80-98E2-8C37526AE0C1}" type="presParOf" srcId="{8AC34CD0-1F90-425B-B181-DADF567AF3CC}" destId="{A4721C49-4FF2-467E-9154-5AA22B21F0B1}" srcOrd="0" destOrd="0" presId="urn:microsoft.com/office/officeart/2008/layout/HorizontalMultiLevelHierarchy"/>
    <dgm:cxn modelId="{182E5E56-2C84-4750-8DB5-9CB2EA96ACBE}" type="presParOf" srcId="{350698DD-667A-4C72-96AB-5DACBEE96784}" destId="{B4209245-6C85-4E15-8877-49349FE6B479}" srcOrd="3" destOrd="0" presId="urn:microsoft.com/office/officeart/2008/layout/HorizontalMultiLevelHierarchy"/>
    <dgm:cxn modelId="{21BEE0E8-4871-4577-9921-51796CF8AA76}" type="presParOf" srcId="{B4209245-6C85-4E15-8877-49349FE6B479}" destId="{F850B373-4EB3-4081-84C3-3FCAF45AB00E}" srcOrd="0" destOrd="0" presId="urn:microsoft.com/office/officeart/2008/layout/HorizontalMultiLevelHierarchy"/>
    <dgm:cxn modelId="{A8C35771-DAEB-410F-B474-E0F2023E2054}" type="presParOf" srcId="{B4209245-6C85-4E15-8877-49349FE6B479}" destId="{D70474D1-493B-47B4-AA85-4B666F5BED60}" srcOrd="1" destOrd="0" presId="urn:microsoft.com/office/officeart/2008/layout/HorizontalMultiLevelHierarchy"/>
    <dgm:cxn modelId="{7E23790E-10B9-47DD-87BD-33E1AC8BCAD4}" type="presParOf" srcId="{350698DD-667A-4C72-96AB-5DACBEE96784}" destId="{85F0C492-CC79-4D69-9AE1-85489D195AB3}" srcOrd="4" destOrd="0" presId="urn:microsoft.com/office/officeart/2008/layout/HorizontalMultiLevelHierarchy"/>
    <dgm:cxn modelId="{826EEFAD-09EF-46B7-9568-50C81E1193F6}" type="presParOf" srcId="{85F0C492-CC79-4D69-9AE1-85489D195AB3}" destId="{B8764CBD-2945-4B15-A255-75FAF50F77DB}" srcOrd="0" destOrd="0" presId="urn:microsoft.com/office/officeart/2008/layout/HorizontalMultiLevelHierarchy"/>
    <dgm:cxn modelId="{E9326E21-84A5-4602-AC18-0ABC07C7371D}" type="presParOf" srcId="{350698DD-667A-4C72-96AB-5DACBEE96784}" destId="{94F88FE3-2E57-4CC5-AE14-B01323E4C064}" srcOrd="5" destOrd="0" presId="urn:microsoft.com/office/officeart/2008/layout/HorizontalMultiLevelHierarchy"/>
    <dgm:cxn modelId="{91053A54-6D5F-4FB6-9CBA-ADB7BBEDE66E}" type="presParOf" srcId="{94F88FE3-2E57-4CC5-AE14-B01323E4C064}" destId="{0CEC4543-8D23-4E6E-87D7-256FEE5330A3}" srcOrd="0" destOrd="0" presId="urn:microsoft.com/office/officeart/2008/layout/HorizontalMultiLevelHierarchy"/>
    <dgm:cxn modelId="{4ABAD1AC-73D1-4592-B49B-764F3282B165}" type="presParOf" srcId="{94F88FE3-2E57-4CC5-AE14-B01323E4C064}" destId="{68049B5C-552A-4D51-BA53-438F12645678}" srcOrd="1" destOrd="0" presId="urn:microsoft.com/office/officeart/2008/layout/HorizontalMultiLevelHierarchy"/>
    <dgm:cxn modelId="{994AF3FD-70C9-4147-8776-0BF1046E53D2}" type="presParOf" srcId="{350698DD-667A-4C72-96AB-5DACBEE96784}" destId="{053547B6-480E-4708-89F3-EBBB0B8DED49}" srcOrd="6" destOrd="0" presId="urn:microsoft.com/office/officeart/2008/layout/HorizontalMultiLevelHierarchy"/>
    <dgm:cxn modelId="{3E5381A7-91F0-4F0D-8D15-0F5DCDCE1FAE}" type="presParOf" srcId="{053547B6-480E-4708-89F3-EBBB0B8DED49}" destId="{A46BDC05-9917-4475-9509-ADECE92889A4}" srcOrd="0" destOrd="0" presId="urn:microsoft.com/office/officeart/2008/layout/HorizontalMultiLevelHierarchy"/>
    <dgm:cxn modelId="{8825A44D-E4E2-41A7-89CE-44605287ABB0}" type="presParOf" srcId="{350698DD-667A-4C72-96AB-5DACBEE96784}" destId="{ED8F5F4C-721A-4DD5-8318-A680DEDA5C6B}" srcOrd="7" destOrd="0" presId="urn:microsoft.com/office/officeart/2008/layout/HorizontalMultiLevelHierarchy"/>
    <dgm:cxn modelId="{77CA6468-D5D1-4A87-893B-51665D5AF6B2}" type="presParOf" srcId="{ED8F5F4C-721A-4DD5-8318-A680DEDA5C6B}" destId="{21B4DEC2-32AC-456F-87BA-82ADCBD21C15}" srcOrd="0" destOrd="0" presId="urn:microsoft.com/office/officeart/2008/layout/HorizontalMultiLevelHierarchy"/>
    <dgm:cxn modelId="{5E8CCAE0-9FB9-4DD9-BDF4-46A37B04D1EB}" type="presParOf" srcId="{ED8F5F4C-721A-4DD5-8318-A680DEDA5C6B}" destId="{D233BDC2-184A-4D7A-A309-0768E00F3CA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3547B6-480E-4708-89F3-EBBB0B8DED49}">
      <dsp:nvSpPr>
        <dsp:cNvPr id="0" name=""/>
        <dsp:cNvSpPr/>
      </dsp:nvSpPr>
      <dsp:spPr>
        <a:xfrm>
          <a:off x="1744609" y="2440744"/>
          <a:ext cx="608428" cy="1739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4214" y="0"/>
              </a:lnTo>
              <a:lnTo>
                <a:pt x="304214" y="1739030"/>
              </a:lnTo>
              <a:lnTo>
                <a:pt x="608428" y="173903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 dirty="0"/>
        </a:p>
      </dsp:txBody>
      <dsp:txXfrm>
        <a:off x="2002764" y="3264199"/>
        <a:ext cx="92119" cy="92119"/>
      </dsp:txXfrm>
    </dsp:sp>
    <dsp:sp modelId="{85F0C492-CC79-4D69-9AE1-85489D195AB3}">
      <dsp:nvSpPr>
        <dsp:cNvPr id="0" name=""/>
        <dsp:cNvSpPr/>
      </dsp:nvSpPr>
      <dsp:spPr>
        <a:xfrm>
          <a:off x="1744609" y="2440744"/>
          <a:ext cx="608428" cy="579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4214" y="0"/>
              </a:lnTo>
              <a:lnTo>
                <a:pt x="304214" y="579676"/>
              </a:lnTo>
              <a:lnTo>
                <a:pt x="608428" y="579676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027815" y="2709573"/>
        <a:ext cx="42018" cy="42018"/>
      </dsp:txXfrm>
    </dsp:sp>
    <dsp:sp modelId="{8AC34CD0-1F90-425B-B181-DADF567AF3CC}">
      <dsp:nvSpPr>
        <dsp:cNvPr id="0" name=""/>
        <dsp:cNvSpPr/>
      </dsp:nvSpPr>
      <dsp:spPr>
        <a:xfrm>
          <a:off x="1744609" y="1831897"/>
          <a:ext cx="595104" cy="608846"/>
        </a:xfrm>
        <a:custGeom>
          <a:avLst/>
          <a:gdLst/>
          <a:ahLst/>
          <a:cxnLst/>
          <a:rect l="0" t="0" r="0" b="0"/>
          <a:pathLst>
            <a:path>
              <a:moveTo>
                <a:pt x="0" y="608846"/>
              </a:moveTo>
              <a:lnTo>
                <a:pt x="297552" y="608846"/>
              </a:lnTo>
              <a:lnTo>
                <a:pt x="297552" y="0"/>
              </a:lnTo>
              <a:lnTo>
                <a:pt x="595104" y="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020877" y="2115036"/>
        <a:ext cx="42568" cy="42568"/>
      </dsp:txXfrm>
    </dsp:sp>
    <dsp:sp modelId="{D5D0C379-0C3F-4851-A7E7-BF6FC9D9C3D5}">
      <dsp:nvSpPr>
        <dsp:cNvPr id="0" name=""/>
        <dsp:cNvSpPr/>
      </dsp:nvSpPr>
      <dsp:spPr>
        <a:xfrm>
          <a:off x="1744609" y="701713"/>
          <a:ext cx="608428" cy="1739030"/>
        </a:xfrm>
        <a:custGeom>
          <a:avLst/>
          <a:gdLst/>
          <a:ahLst/>
          <a:cxnLst/>
          <a:rect l="0" t="0" r="0" b="0"/>
          <a:pathLst>
            <a:path>
              <a:moveTo>
                <a:pt x="0" y="1739030"/>
              </a:moveTo>
              <a:lnTo>
                <a:pt x="304214" y="1739030"/>
              </a:lnTo>
              <a:lnTo>
                <a:pt x="304214" y="0"/>
              </a:lnTo>
              <a:lnTo>
                <a:pt x="608428" y="0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 dirty="0"/>
        </a:p>
      </dsp:txBody>
      <dsp:txXfrm>
        <a:off x="2002764" y="1525169"/>
        <a:ext cx="92119" cy="92119"/>
      </dsp:txXfrm>
    </dsp:sp>
    <dsp:sp modelId="{97358F0A-BE64-464A-834D-C46A27AC0ACF}">
      <dsp:nvSpPr>
        <dsp:cNvPr id="0" name=""/>
        <dsp:cNvSpPr/>
      </dsp:nvSpPr>
      <dsp:spPr>
        <a:xfrm rot="16200000">
          <a:off x="-1159875" y="1977002"/>
          <a:ext cx="4881488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000" kern="1200" smtClean="0"/>
            <a:t>Araceae</a:t>
          </a:r>
          <a:endParaRPr lang="es-MX" sz="6000" kern="1200" dirty="0"/>
        </a:p>
      </dsp:txBody>
      <dsp:txXfrm>
        <a:off x="-1159875" y="1977002"/>
        <a:ext cx="4881488" cy="927482"/>
      </dsp:txXfrm>
    </dsp:sp>
    <dsp:sp modelId="{011B3296-528B-4A3F-9562-EF589DEB0355}">
      <dsp:nvSpPr>
        <dsp:cNvPr id="0" name=""/>
        <dsp:cNvSpPr/>
      </dsp:nvSpPr>
      <dsp:spPr>
        <a:xfrm>
          <a:off x="2353038" y="237972"/>
          <a:ext cx="3042143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err="1" smtClean="0">
              <a:latin typeface="+mj-lt"/>
            </a:rPr>
            <a:t>Lemnoidea</a:t>
          </a:r>
          <a:endParaRPr lang="es-MX" sz="3700" kern="1200" dirty="0">
            <a:solidFill>
              <a:schemeClr val="tx1"/>
            </a:solidFill>
          </a:endParaRPr>
        </a:p>
      </dsp:txBody>
      <dsp:txXfrm>
        <a:off x="2353038" y="237972"/>
        <a:ext cx="3042143" cy="927482"/>
      </dsp:txXfrm>
    </dsp:sp>
    <dsp:sp modelId="{F850B373-4EB3-4081-84C3-3FCAF45AB00E}">
      <dsp:nvSpPr>
        <dsp:cNvPr id="0" name=""/>
        <dsp:cNvSpPr/>
      </dsp:nvSpPr>
      <dsp:spPr>
        <a:xfrm>
          <a:off x="2339713" y="1368156"/>
          <a:ext cx="3042143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tx1"/>
              </a:solidFill>
            </a:rPr>
            <a:t>Características </a:t>
          </a:r>
          <a:endParaRPr lang="es-MX" sz="3700" kern="1200" dirty="0">
            <a:solidFill>
              <a:schemeClr val="tx1"/>
            </a:solidFill>
          </a:endParaRPr>
        </a:p>
      </dsp:txBody>
      <dsp:txXfrm>
        <a:off x="2339713" y="1368156"/>
        <a:ext cx="3042143" cy="927482"/>
      </dsp:txXfrm>
    </dsp:sp>
    <dsp:sp modelId="{0CEC4543-8D23-4E6E-87D7-256FEE5330A3}">
      <dsp:nvSpPr>
        <dsp:cNvPr id="0" name=""/>
        <dsp:cNvSpPr/>
      </dsp:nvSpPr>
      <dsp:spPr>
        <a:xfrm>
          <a:off x="2353038" y="2556679"/>
          <a:ext cx="3042143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tx1"/>
              </a:solidFill>
            </a:rPr>
            <a:t>Géneros</a:t>
          </a:r>
          <a:endParaRPr lang="es-MX" sz="3700" kern="1200" dirty="0">
            <a:solidFill>
              <a:schemeClr val="tx1"/>
            </a:solidFill>
          </a:endParaRPr>
        </a:p>
      </dsp:txBody>
      <dsp:txXfrm>
        <a:off x="2353038" y="2556679"/>
        <a:ext cx="3042143" cy="927482"/>
      </dsp:txXfrm>
    </dsp:sp>
    <dsp:sp modelId="{21B4DEC2-32AC-456F-87BA-82ADCBD21C15}">
      <dsp:nvSpPr>
        <dsp:cNvPr id="0" name=""/>
        <dsp:cNvSpPr/>
      </dsp:nvSpPr>
      <dsp:spPr>
        <a:xfrm>
          <a:off x="2353038" y="3716032"/>
          <a:ext cx="3042143" cy="9274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tx1"/>
              </a:solidFill>
            </a:rPr>
            <a:t>Usos</a:t>
          </a:r>
          <a:endParaRPr lang="es-MX" sz="3700" kern="1200" dirty="0">
            <a:solidFill>
              <a:schemeClr val="tx1"/>
            </a:solidFill>
          </a:endParaRPr>
        </a:p>
      </dsp:txBody>
      <dsp:txXfrm>
        <a:off x="2353038" y="3716032"/>
        <a:ext cx="3042143" cy="927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BAD527-6EEB-4457-851F-7BB542B64881}" type="datetimeFigureOut">
              <a:rPr lang="es-ES" smtClean="0"/>
              <a:pPr/>
              <a:t>20/05/2016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94A6C1-D41D-41B3-B5BD-52F1FDB66135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Lemna" TargetMode="External"/><Relationship Id="rId2" Type="http://schemas.openxmlformats.org/officeDocument/2006/relationships/hyperlink" Target="http://es.wikipedia.org/wiki/Landolti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s.wikipedia.org/wiki/Wolffiella" TargetMode="External"/><Relationship Id="rId5" Type="http://schemas.openxmlformats.org/officeDocument/2006/relationships/hyperlink" Target="http://es.wikipedia.org/wiki/Wolffia" TargetMode="External"/><Relationship Id="rId4" Type="http://schemas.openxmlformats.org/officeDocument/2006/relationships/hyperlink" Target="http://es.wikipedia.org/wiki/Spirodela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2206" y="495300"/>
            <a:ext cx="5516166" cy="1219200"/>
          </a:xfrm>
        </p:spPr>
        <p:txBody>
          <a:bodyPr/>
          <a:lstStyle/>
          <a:p>
            <a:pPr eaLnBrk="1" hangingPunct="1"/>
            <a:r>
              <a:rPr lang="es-ES" altLang="es-MX" sz="3200" b="1"/>
              <a:t>UNIVERSIDAD AUTÓNOMA DEL ESTADO DE MÉXICO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791891" y="2060575"/>
            <a:ext cx="6209109" cy="41148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latin typeface="Arial Black" panose="020B0A04020102020204" pitchFamily="34" charset="0"/>
              </a:rPr>
              <a:t>FACULTAD DE CIENCIAS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latin typeface="Arial Black" panose="020B0A04020102020204" pitchFamily="34" charset="0"/>
              </a:rPr>
              <a:t>BIOLOGÍA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>
                <a:latin typeface="Arial Black" panose="020B0A04020102020204" pitchFamily="34" charset="0"/>
              </a:rPr>
              <a:t>Unidad de aprendizaje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/>
              <a:t>Angiospermas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sz="1800" dirty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“</a:t>
            </a:r>
            <a:r>
              <a:rPr lang="es-ES" altLang="es-MX" sz="1800" dirty="0" err="1" smtClean="0">
                <a:latin typeface="Arial Black" panose="020B0A04020102020204" pitchFamily="34" charset="0"/>
              </a:rPr>
              <a:t>Lemnoideae</a:t>
            </a:r>
            <a:r>
              <a:rPr lang="es-ES" altLang="es-MX" sz="1800" dirty="0" smtClean="0">
                <a:latin typeface="Arial Black" panose="020B0A04020102020204" pitchFamily="34" charset="0"/>
              </a:rPr>
              <a:t>”</a:t>
            </a:r>
            <a:endParaRPr lang="es-ES" altLang="es-MX" sz="18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latin typeface="Arial Black" panose="020B0A04020102020204" pitchFamily="34" charset="0"/>
              </a:rPr>
              <a:t>Autor: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latin typeface="Arial Black" panose="020B0A04020102020204" pitchFamily="34" charset="0"/>
              </a:rPr>
              <a:t>Dra.  Laura White Olascoaga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>
                <a:latin typeface="Arial Black" panose="020B0A04020102020204" pitchFamily="34" charset="0"/>
              </a:rPr>
              <a:t>Septiembre </a:t>
            </a:r>
            <a:r>
              <a:rPr lang="es-ES" altLang="es-MX" sz="1800" dirty="0" smtClean="0">
                <a:latin typeface="Arial Black" panose="020B0A04020102020204" pitchFamily="34" charset="0"/>
              </a:rPr>
              <a:t>2016</a:t>
            </a:r>
            <a:endParaRPr lang="es-ES" altLang="es-MX" sz="1800" dirty="0">
              <a:latin typeface="Arial Black" panose="020B0A04020102020204" pitchFamily="34" charset="0"/>
            </a:endParaRPr>
          </a:p>
        </p:txBody>
      </p:sp>
      <p:pic>
        <p:nvPicPr>
          <p:cNvPr id="3076" name="Picture 4" descr="ua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0" y="230833"/>
            <a:ext cx="1622632" cy="1908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uae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1630119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143001" y="-2308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95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enlamar.files.wordpress.com/2008/03/duckweed30b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" y="0"/>
            <a:ext cx="9138237" cy="685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 rot="17679931">
            <a:off x="-947216" y="2304238"/>
            <a:ext cx="54514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err="1" smtClean="0">
                <a:latin typeface="+mj-lt"/>
              </a:rPr>
              <a:t>Lemnoideae</a:t>
            </a:r>
            <a:endParaRPr lang="es-ES" sz="4400" dirty="0">
              <a:latin typeface="+mj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0" y="6611779"/>
            <a:ext cx="2690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b="1" dirty="0">
                <a:solidFill>
                  <a:schemeClr val="bg1"/>
                </a:solidFill>
              </a:rPr>
              <a:t>https://cenlamar.files.wordpress.com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4400" dirty="0" smtClean="0"/>
              <a:t>Taxonomía </a:t>
            </a:r>
            <a:endParaRPr lang="es-ES" sz="4400" dirty="0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2800" b="1" dirty="0" smtClean="0"/>
              <a:t>Familia : </a:t>
            </a:r>
            <a:r>
              <a:rPr lang="es-ES" sz="2800" b="1" dirty="0" err="1" smtClean="0"/>
              <a:t>Araceae</a:t>
            </a:r>
            <a:endParaRPr lang="es-ES" sz="2800" b="1" dirty="0" smtClean="0"/>
          </a:p>
          <a:p>
            <a:pPr lvl="1"/>
            <a:r>
              <a:rPr lang="es-ES" dirty="0" err="1" smtClean="0"/>
              <a:t>Lemnoideae</a:t>
            </a:r>
            <a:endParaRPr lang="es-ES" dirty="0" smtClean="0"/>
          </a:p>
          <a:p>
            <a:pPr lvl="1"/>
            <a:endParaRPr lang="es-ES" dirty="0" smtClean="0"/>
          </a:p>
          <a:p>
            <a:pPr lvl="1"/>
            <a:r>
              <a:rPr lang="es-ES" dirty="0" err="1" smtClean="0"/>
              <a:t>Lemnaceae</a:t>
            </a:r>
            <a:endParaRPr lang="es-ES" dirty="0" smtClean="0"/>
          </a:p>
          <a:p>
            <a:endParaRPr lang="es-MX" sz="2800" dirty="0" smtClean="0"/>
          </a:p>
          <a:p>
            <a:pPr algn="ctr">
              <a:buNone/>
            </a:pPr>
            <a:r>
              <a:rPr lang="es-MX" sz="2800" dirty="0" smtClean="0"/>
              <a:t> </a:t>
            </a:r>
            <a:r>
              <a:rPr lang="es-MX" sz="3200" b="1" dirty="0" smtClean="0"/>
              <a:t>Monocotiledoneas</a:t>
            </a:r>
            <a:r>
              <a:rPr lang="es-MX" sz="2800" dirty="0" smtClean="0"/>
              <a:t> </a:t>
            </a:r>
            <a:endParaRPr lang="es-ES" sz="2800" dirty="0" smtClean="0"/>
          </a:p>
          <a:p>
            <a:endParaRPr lang="es-ES" dirty="0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La familia está integrada 5 géneros y unas 38 </a:t>
            </a:r>
            <a:r>
              <a:rPr lang="es-ES" dirty="0" err="1" smtClean="0"/>
              <a:t>spp</a:t>
            </a:r>
            <a:endParaRPr lang="es-ES" dirty="0" smtClean="0"/>
          </a:p>
          <a:p>
            <a:pPr>
              <a:buNone/>
            </a:pPr>
            <a:endParaRPr lang="es-ES" i="1" dirty="0" smtClean="0">
              <a:hlinkClick r:id="rId2" tooltip="Landoltia"/>
            </a:endParaRPr>
          </a:p>
          <a:p>
            <a:r>
              <a:rPr lang="es-ES" dirty="0" err="1" smtClean="0">
                <a:hlinkClick r:id="rId2" tooltip="Landoltia"/>
              </a:rPr>
              <a:t>Landoltia</a:t>
            </a:r>
            <a:endParaRPr lang="es-ES" dirty="0" smtClean="0"/>
          </a:p>
          <a:p>
            <a:r>
              <a:rPr lang="es-ES" dirty="0" err="1" smtClean="0">
                <a:hlinkClick r:id="rId3" tooltip="Lemna"/>
              </a:rPr>
              <a:t>Lemna</a:t>
            </a:r>
            <a:r>
              <a:rPr lang="es-ES" dirty="0" smtClean="0"/>
              <a:t> Lenteja de agua</a:t>
            </a:r>
          </a:p>
          <a:p>
            <a:r>
              <a:rPr lang="es-ES" dirty="0" err="1" smtClean="0">
                <a:hlinkClick r:id="rId4" tooltip="Spirodela"/>
              </a:rPr>
              <a:t>Spirodela</a:t>
            </a:r>
            <a:endParaRPr lang="es-ES" dirty="0" smtClean="0"/>
          </a:p>
          <a:p>
            <a:r>
              <a:rPr lang="es-ES" dirty="0" err="1" smtClean="0">
                <a:hlinkClick r:id="rId5" tooltip="Wolffia"/>
              </a:rPr>
              <a:t>Wolffia</a:t>
            </a:r>
            <a:endParaRPr lang="es-ES" dirty="0" smtClean="0"/>
          </a:p>
          <a:p>
            <a:r>
              <a:rPr lang="es-ES" dirty="0" err="1" smtClean="0">
                <a:hlinkClick r:id="rId6" tooltip="Wolffiella"/>
              </a:rPr>
              <a:t>Wolffiella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aynesword.palomar.edu/images/cladgm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0431"/>
            <a:ext cx="7358114" cy="5807569"/>
          </a:xfrm>
          <a:prstGeom prst="rect">
            <a:avLst/>
          </a:prstGeom>
          <a:noFill/>
        </p:spPr>
      </p:pic>
      <p:sp>
        <p:nvSpPr>
          <p:cNvPr id="3" name="9 Título"/>
          <p:cNvSpPr txBox="1">
            <a:spLocks/>
          </p:cNvSpPr>
          <p:nvPr/>
        </p:nvSpPr>
        <p:spPr>
          <a:xfrm>
            <a:off x="251520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Filogenia  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-108520" y="6507100"/>
            <a:ext cx="2252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>
                <a:solidFill>
                  <a:schemeClr val="bg1"/>
                </a:solidFill>
              </a:rPr>
              <a:t>http://waynesword.palomar.edu</a:t>
            </a:r>
            <a:r>
              <a:rPr lang="es-MX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t0.gstatic.com/images?q=tbn:ANd9GcTPogjbKPzmFeIswxYir9rvetVXTg24_aFQ-FcKpPOLsditSJZY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3643314"/>
            <a:ext cx="4788277" cy="2928958"/>
          </a:xfrm>
          <a:prstGeom prst="rect">
            <a:avLst/>
          </a:prstGeom>
          <a:noFill/>
        </p:spPr>
      </p:pic>
      <p:pic>
        <p:nvPicPr>
          <p:cNvPr id="27656" name="Picture 8" descr="http://t1.gstatic.com/images?q=tbn:ANd9GcTGlYCAuR1CjQsek0kNHmwBxq6ApEttOU6X4SY5uz_-3OcwX4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857628"/>
            <a:ext cx="4000528" cy="2720949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5458146" y="1484784"/>
            <a:ext cx="29076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MX" sz="4400" b="1" dirty="0" smtClean="0">
                <a:solidFill>
                  <a:schemeClr val="tx2"/>
                </a:solidFill>
                <a:latin typeface="+mj-lt"/>
              </a:rPr>
              <a:t>Morfología </a:t>
            </a:r>
            <a:endParaRPr lang="es-ES" sz="44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85719" y="6333869"/>
            <a:ext cx="18373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http://www.aphotoflora.com/</a:t>
            </a:r>
          </a:p>
        </p:txBody>
      </p:sp>
      <p:pic>
        <p:nvPicPr>
          <p:cNvPr id="2050" name="Picture 2" descr="http://www.chlorischile.cl/cursoonline/guia%2011/lemnavaldgif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8106"/>
            <a:ext cx="41148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/>
              <a:t>Distribución</a:t>
            </a:r>
            <a:endParaRPr lang="es-MX" sz="4400" b="1" dirty="0"/>
          </a:p>
        </p:txBody>
      </p:sp>
      <p:pic>
        <p:nvPicPr>
          <p:cNvPr id="4" name="3 Marcador de contenido" descr="araceaelemn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88840"/>
            <a:ext cx="9073008" cy="4464496"/>
          </a:xfrm>
        </p:spPr>
      </p:pic>
      <p:sp>
        <p:nvSpPr>
          <p:cNvPr id="5" name="4 Rectángulo"/>
          <p:cNvSpPr/>
          <p:nvPr/>
        </p:nvSpPr>
        <p:spPr>
          <a:xfrm>
            <a:off x="0" y="6453336"/>
            <a:ext cx="158248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 smtClean="0">
                <a:solidFill>
                  <a:schemeClr val="bg1"/>
                </a:solidFill>
              </a:rPr>
              <a:t>http://www.mobot.org</a:t>
            </a:r>
            <a:endParaRPr lang="es-MX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9975" y="3505200"/>
            <a:ext cx="55340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Características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http://www.traberobras.es/photogallery/photo%20jardin%20agua/lem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2" y="908720"/>
            <a:ext cx="687705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4008" y="3571286"/>
            <a:ext cx="18630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http://www.traberobras.es/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6562" name="Picture 2" descr="http://waynesword.palomar.edu/images/imglapu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571" y="692696"/>
            <a:ext cx="8309598" cy="566526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83568" y="1268760"/>
            <a:ext cx="72152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Son hierbas acuáticas,  flotantes.</a:t>
            </a:r>
          </a:p>
          <a:p>
            <a:pPr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Carecen de tallo y hojas.</a:t>
            </a:r>
          </a:p>
          <a:p>
            <a:pPr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 Talos lenticulares. </a:t>
            </a:r>
          </a:p>
          <a:p>
            <a:pPr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Pequeñas raíces  filiformes.</a:t>
            </a:r>
          </a:p>
          <a:p>
            <a:pPr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</a:rPr>
              <a:t>Cosmopolitas. </a:t>
            </a:r>
          </a:p>
          <a:p>
            <a:pPr algn="just">
              <a:buFont typeface="Arial" pitchFamily="34" charset="0"/>
              <a:buChar char="•"/>
            </a:pPr>
            <a:r>
              <a:rPr lang="es-MX" sz="2800" dirty="0" smtClean="0">
                <a:solidFill>
                  <a:schemeClr val="bg1"/>
                </a:solidFill>
              </a:rPr>
              <a:t>Tallas pequeñas (-1 cm)</a:t>
            </a:r>
          </a:p>
        </p:txBody>
      </p:sp>
      <p:sp>
        <p:nvSpPr>
          <p:cNvPr id="6" name="3 Título"/>
          <p:cNvSpPr txBox="1">
            <a:spLocks/>
          </p:cNvSpPr>
          <p:nvPr/>
        </p:nvSpPr>
        <p:spPr>
          <a:xfrm>
            <a:off x="467544" y="0"/>
            <a:ext cx="7820052" cy="76470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Características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08720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es-MX" sz="4400" b="1" dirty="0" smtClean="0"/>
              <a:t>Características</a:t>
            </a:r>
            <a:endParaRPr lang="es-ES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0" y="1196752"/>
            <a:ext cx="4210080" cy="535481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sz="2800" dirty="0" smtClean="0"/>
              <a:t>Frondas orbiculares, elípticas, con cámaras de </a:t>
            </a:r>
            <a:r>
              <a:rPr lang="es-ES" sz="2800" b="1" dirty="0" smtClean="0"/>
              <a:t>aerénquima.</a:t>
            </a:r>
          </a:p>
          <a:p>
            <a:pPr algn="just"/>
            <a:endParaRPr lang="es-ES" sz="2800" b="1" dirty="0" smtClean="0"/>
          </a:p>
          <a:p>
            <a:pPr algn="just"/>
            <a:r>
              <a:rPr lang="es-ES" sz="2800" dirty="0" smtClean="0"/>
              <a:t>Los estípites (unión de las frondas), las raíces y los nervios confluyen en un </a:t>
            </a:r>
            <a:r>
              <a:rPr lang="es-ES" sz="2800" b="1" dirty="0" smtClean="0"/>
              <a:t>nudo. </a:t>
            </a:r>
          </a:p>
          <a:p>
            <a:pPr algn="just"/>
            <a:endParaRPr lang="es-ES" sz="2800" b="1" dirty="0" smtClean="0"/>
          </a:p>
          <a:p>
            <a:pPr algn="just"/>
            <a:r>
              <a:rPr lang="es-ES" sz="2800" dirty="0" smtClean="0"/>
              <a:t>Raíces tienen una </a:t>
            </a:r>
            <a:r>
              <a:rPr lang="es-ES" sz="2800" b="1" dirty="0" smtClean="0"/>
              <a:t>vaina</a:t>
            </a:r>
            <a:r>
              <a:rPr lang="es-ES" sz="2800" dirty="0" smtClean="0"/>
              <a:t> en la base y una </a:t>
            </a:r>
            <a:r>
              <a:rPr lang="es-ES" sz="2800" b="1" dirty="0" smtClean="0"/>
              <a:t>caliptra</a:t>
            </a:r>
            <a:r>
              <a:rPr lang="es-ES" sz="2800" dirty="0" smtClean="0"/>
              <a:t> sin pelos absorbentes, a veces cubiertas por células de caliptra. </a:t>
            </a:r>
          </a:p>
          <a:p>
            <a:endParaRPr lang="es-E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2595" y="1196752"/>
            <a:ext cx="4471405" cy="5195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6 Conector recto"/>
          <p:cNvCxnSpPr/>
          <p:nvPr/>
        </p:nvCxnSpPr>
        <p:spPr>
          <a:xfrm rot="5400000">
            <a:off x="1331640" y="1268760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/>
          <p:cNvSpPr/>
          <p:nvPr/>
        </p:nvSpPr>
        <p:spPr>
          <a:xfrm>
            <a:off x="6800089" y="6643250"/>
            <a:ext cx="23439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>
                <a:solidFill>
                  <a:schemeClr val="bg1"/>
                </a:solidFill>
              </a:rPr>
              <a:t>http://ciencias.bogota.unal.edu.co/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/>
              <a:t>Géneros </a:t>
            </a:r>
            <a:endParaRPr lang="es-MX" sz="4400" b="1" dirty="0"/>
          </a:p>
        </p:txBody>
      </p:sp>
      <p:pic>
        <p:nvPicPr>
          <p:cNvPr id="5122" name="Picture 2" descr="https://www.waksman.rutgers.edu/sites/default/files/spirodela/files/5gene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1"/>
            <a:ext cx="91440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0" y="6632087"/>
            <a:ext cx="242085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>
                <a:solidFill>
                  <a:schemeClr val="bg1"/>
                </a:solidFill>
              </a:rPr>
              <a:t>https://www.waksman.rutgers.edu/s</a:t>
            </a:r>
          </a:p>
        </p:txBody>
      </p:sp>
    </p:spTree>
    <p:extLst>
      <p:ext uri="{BB962C8B-B14F-4D97-AF65-F5344CB8AC3E}">
        <p14:creationId xmlns:p14="http://schemas.microsoft.com/office/powerpoint/2010/main" val="242918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fe.yarraranges.vic.gov.au/files/36706C5E-E272-4B25-A8D9-9DA5010B4AD2/image880B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82"/>
          <a:stretch/>
        </p:blipFill>
        <p:spPr bwMode="auto">
          <a:xfrm>
            <a:off x="1" y="-19140"/>
            <a:ext cx="4478390" cy="301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lora.nhm-wien.ac.at/Bilder-P-Z/Spirodela-polyrhiza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6761"/>
            <a:ext cx="4281054" cy="317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upload.wikimedia.org/wikipedia/commons/4/41/LemnaGibbaProfi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301" y="-13995"/>
            <a:ext cx="4098699" cy="301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214414" y="1857364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err="1" smtClean="0"/>
              <a:t>Landoltia</a:t>
            </a:r>
            <a:endParaRPr lang="es-ES" sz="40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5823082" y="2330041"/>
            <a:ext cx="3320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i="1" dirty="0" err="1" smtClean="0">
                <a:solidFill>
                  <a:schemeClr val="bg1"/>
                </a:solidFill>
              </a:rPr>
              <a:t>Lemna</a:t>
            </a:r>
            <a:r>
              <a:rPr lang="es-MX" sz="4000" i="1" dirty="0" smtClean="0">
                <a:solidFill>
                  <a:schemeClr val="bg1"/>
                </a:solidFill>
              </a:rPr>
              <a:t>    </a:t>
            </a:r>
            <a:r>
              <a:rPr lang="es-ES" sz="4000" i="1" dirty="0" err="1" smtClean="0">
                <a:solidFill>
                  <a:schemeClr val="bg1"/>
                </a:solidFill>
              </a:rPr>
              <a:t>gibba</a:t>
            </a:r>
            <a:endParaRPr lang="es-ES" sz="4000" i="1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-2581" y="6125350"/>
            <a:ext cx="5220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err="1" smtClean="0"/>
              <a:t>Spirodela</a:t>
            </a:r>
            <a:r>
              <a:rPr lang="es-ES" sz="4000" b="1" i="1" dirty="0" smtClean="0"/>
              <a:t> </a:t>
            </a:r>
            <a:r>
              <a:rPr lang="es-ES" sz="4000" b="1" i="1" dirty="0" err="1" smtClean="0"/>
              <a:t>polyrhiza</a:t>
            </a:r>
            <a:endParaRPr lang="es-ES" sz="4000" i="1" dirty="0"/>
          </a:p>
        </p:txBody>
      </p:sp>
      <p:pic>
        <p:nvPicPr>
          <p:cNvPr id="24586" name="Picture 10" descr="http://waynesword.palomar.edu/images/let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1125" y="4000480"/>
            <a:ext cx="4182875" cy="2857520"/>
          </a:xfrm>
          <a:prstGeom prst="rect">
            <a:avLst/>
          </a:prstGeom>
          <a:noFill/>
        </p:spPr>
      </p:pic>
      <p:sp>
        <p:nvSpPr>
          <p:cNvPr id="13" name="12 CuadroTexto"/>
          <p:cNvSpPr txBox="1"/>
          <p:nvPr/>
        </p:nvSpPr>
        <p:spPr>
          <a:xfrm>
            <a:off x="5177290" y="3842452"/>
            <a:ext cx="3966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i="1" dirty="0" err="1" smtClean="0"/>
              <a:t>Lemna</a:t>
            </a:r>
            <a:r>
              <a:rPr lang="es-ES" sz="4000" b="1" i="1" dirty="0" smtClean="0"/>
              <a:t> trisulca</a:t>
            </a:r>
            <a:endParaRPr lang="es-ES" sz="4000" b="1" i="1" dirty="0"/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323528" y="299695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Géneros 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830" y="3671089"/>
            <a:ext cx="192071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http://flora.nhm-wien.ac.at</a:t>
            </a:r>
            <a:r>
              <a:rPr lang="es-MX" sz="1100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3" name="Rectángulo 2"/>
          <p:cNvSpPr/>
          <p:nvPr/>
        </p:nvSpPr>
        <p:spPr>
          <a:xfrm>
            <a:off x="-52702" y="2658805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http://fe.yarraranges.vic.gov.au</a:t>
            </a:r>
            <a:r>
              <a:rPr lang="es-MX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1429" y="0"/>
            <a:ext cx="565785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altLang="es-MX" sz="4400" b="1" dirty="0" smtClean="0"/>
              <a:t>Presentación</a:t>
            </a:r>
            <a:endParaRPr lang="es-ES" altLang="es-MX" sz="4400" b="1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268760"/>
            <a:ext cx="7881938" cy="5324475"/>
          </a:xfrm>
        </p:spPr>
        <p:txBody>
          <a:bodyPr/>
          <a:lstStyle/>
          <a:p>
            <a:pPr algn="just"/>
            <a:r>
              <a:rPr lang="es-MX" altLang="es-MX" sz="2000" dirty="0" smtClean="0"/>
              <a:t>    </a:t>
            </a:r>
            <a:r>
              <a:rPr lang="es-MX" altLang="es-MX" sz="2400" dirty="0" smtClean="0"/>
              <a:t>Las </a:t>
            </a:r>
            <a:r>
              <a:rPr lang="es-MX" altLang="es-MX" sz="2400" dirty="0"/>
              <a:t>angiospermas o plantas con flor, se originaron a mediados de cretácico, hace aproximadamente 90 </a:t>
            </a:r>
            <a:r>
              <a:rPr lang="es-MX" altLang="es-MX" sz="2400" dirty="0" err="1"/>
              <a:t>m.a</a:t>
            </a:r>
            <a:r>
              <a:rPr lang="es-MX" altLang="es-MX" sz="2400" dirty="0"/>
              <a:t>; y son actualmente las más numerosas y diversas sobre la tierra, con aproximadamente 254,990 especies (</a:t>
            </a:r>
            <a:r>
              <a:rPr lang="es-MX" altLang="es-MX" sz="2400" dirty="0" err="1"/>
              <a:t>Thorne</a:t>
            </a:r>
            <a:r>
              <a:rPr lang="es-MX" altLang="es-MX" sz="2400" dirty="0"/>
              <a:t>, 2003), se localizan en todo tipo de clima y hábitat, y han poblado prácticamente toda la tierra. Dentro de las angiospermas</a:t>
            </a:r>
            <a:r>
              <a:rPr lang="es-MX" altLang="es-MX" sz="2400" dirty="0" smtClean="0"/>
              <a:t>, </a:t>
            </a:r>
            <a:r>
              <a:rPr lang="es-MX" altLang="es-MX" sz="2400" dirty="0"/>
              <a:t>l</a:t>
            </a:r>
            <a:r>
              <a:rPr lang="es-MX" sz="2400" dirty="0" smtClean="0"/>
              <a:t>as </a:t>
            </a:r>
            <a:r>
              <a:rPr lang="es-MX" sz="2400" dirty="0" err="1" smtClean="0"/>
              <a:t>Lemnoideae</a:t>
            </a:r>
            <a:r>
              <a:rPr lang="es-MX" sz="2400" dirty="0" smtClean="0"/>
              <a:t>  </a:t>
            </a:r>
            <a:r>
              <a:rPr lang="es-MX" sz="2400" dirty="0"/>
              <a:t>son </a:t>
            </a:r>
            <a:r>
              <a:rPr lang="es-MX" sz="2400" dirty="0" smtClean="0"/>
              <a:t>plantas </a:t>
            </a:r>
            <a:r>
              <a:rPr lang="es-MX" sz="2400" dirty="0"/>
              <a:t>acuáticas errantes caracterizadas por la </a:t>
            </a:r>
            <a:r>
              <a:rPr lang="es-MX" sz="2400" dirty="0" smtClean="0"/>
              <a:t>reducción de </a:t>
            </a:r>
            <a:r>
              <a:rPr lang="es-MX" sz="2400" dirty="0"/>
              <a:t>sus órganos y la poca </a:t>
            </a:r>
            <a:r>
              <a:rPr lang="es-MX" sz="2400" dirty="0" smtClean="0"/>
              <a:t>diferenciación morfológica, consta </a:t>
            </a:r>
            <a:r>
              <a:rPr lang="es-MX" sz="2400" dirty="0"/>
              <a:t>de cinco </a:t>
            </a:r>
            <a:r>
              <a:rPr lang="es-MX" sz="2400" dirty="0" smtClean="0"/>
              <a:t>géneros y </a:t>
            </a:r>
            <a:r>
              <a:rPr lang="es-MX" sz="2400" dirty="0"/>
              <a:t>37 especies y presenta una distribución casi </a:t>
            </a:r>
            <a:r>
              <a:rPr lang="es-MX" sz="2400" dirty="0" smtClean="0"/>
              <a:t>cosmopolita (</a:t>
            </a:r>
            <a:r>
              <a:rPr lang="es-MX" sz="2400" dirty="0" err="1" smtClean="0"/>
              <a:t>Landolt</a:t>
            </a:r>
            <a:r>
              <a:rPr lang="es-MX" sz="2400" dirty="0"/>
              <a:t>  </a:t>
            </a:r>
            <a:r>
              <a:rPr lang="es-MX" sz="2400" dirty="0" smtClean="0"/>
              <a:t>y Schmidt-</a:t>
            </a:r>
            <a:r>
              <a:rPr lang="es-MX" sz="2400" dirty="0" err="1" smtClean="0"/>
              <a:t>Mumm</a:t>
            </a:r>
            <a:r>
              <a:rPr lang="es-MX" sz="2400" dirty="0" smtClean="0"/>
              <a:t>, 2009).</a:t>
            </a:r>
            <a:endParaRPr lang="es-ES" altLang="es-MX" sz="2400" dirty="0"/>
          </a:p>
        </p:txBody>
      </p:sp>
    </p:spTree>
    <p:extLst>
      <p:ext uri="{BB962C8B-B14F-4D97-AF65-F5344CB8AC3E}">
        <p14:creationId xmlns:p14="http://schemas.microsoft.com/office/powerpoint/2010/main" val="133123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aynesword.palomar.edu/images/wel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143248"/>
            <a:ext cx="4455316" cy="2928958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714480" y="3786190"/>
            <a:ext cx="2857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err="1" smtClean="0"/>
              <a:t>Wolffiella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lingulata</a:t>
            </a:r>
            <a:endParaRPr lang="es-ES" sz="4000" b="1" dirty="0"/>
          </a:p>
        </p:txBody>
      </p:sp>
      <p:pic>
        <p:nvPicPr>
          <p:cNvPr id="35844" name="Picture 4" descr="http://waynesword.palomar.edu/images/weg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28604"/>
            <a:ext cx="4553292" cy="257176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143504" y="1214422"/>
            <a:ext cx="2714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err="1" smtClean="0"/>
              <a:t>Wolffiella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gladiata</a:t>
            </a:r>
            <a:endParaRPr lang="es-ES" sz="4000" b="1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 rot="2319893">
            <a:off x="323528" y="299695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Géneros 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764704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Reproducción  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38912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sz="2800" dirty="0" smtClean="0">
                <a:solidFill>
                  <a:schemeClr val="bg1"/>
                </a:solidFill>
              </a:rPr>
              <a:t>Su reproducción es principalmente asexual.</a:t>
            </a:r>
          </a:p>
          <a:p>
            <a:pPr>
              <a:buFont typeface="Wingdings" pitchFamily="2" charset="2"/>
              <a:buChar char="Ø"/>
            </a:pPr>
            <a:r>
              <a:rPr lang="es-ES" sz="2800" dirty="0" smtClean="0">
                <a:solidFill>
                  <a:schemeClr val="bg1"/>
                </a:solidFill>
              </a:rPr>
              <a:t>Ocasionalmente producen flores unisexuales.</a:t>
            </a:r>
          </a:p>
          <a:p>
            <a:pPr>
              <a:buFont typeface="Wingdings" pitchFamily="2" charset="2"/>
              <a:buChar char="Ø"/>
            </a:pPr>
            <a:r>
              <a:rPr lang="es-ES" sz="2800" dirty="0" smtClean="0">
                <a:solidFill>
                  <a:schemeClr val="bg1"/>
                </a:solidFill>
              </a:rPr>
              <a:t>Flores reducidas a 1 estambre o al gineceo.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solidFill>
                  <a:schemeClr val="bg1"/>
                </a:solidFill>
              </a:rPr>
              <a:t>Son las plantas con la flor mas pequeñas del mundo.</a:t>
            </a:r>
            <a:endParaRPr lang="es-E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MX" dirty="0"/>
          </a:p>
        </p:txBody>
      </p:sp>
      <p:pic>
        <p:nvPicPr>
          <p:cNvPr id="6146" name="Picture 2" descr="https://encrypted-tbn2.gstatic.com/images?q=tbn:ANd9GcQKl-fnXgDG0EigqNvXkqT3YaTBM6wXeoB9Q_yMiEed6O0x8Gcgw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7" y="3160099"/>
            <a:ext cx="3686247" cy="368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979712" y="6549875"/>
            <a:ext cx="18501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/>
              <a:t>http://2damnfunny.com/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764704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Flores Femeninas    </a:t>
            </a:r>
            <a:endParaRPr lang="es-MX" sz="4400" b="1" dirty="0"/>
          </a:p>
        </p:txBody>
      </p:sp>
      <p:pic>
        <p:nvPicPr>
          <p:cNvPr id="8" name="7 Imagen" descr="image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5184576" cy="3888432"/>
          </a:xfrm>
          <a:prstGeom prst="rect">
            <a:avLst/>
          </a:prstGeom>
        </p:spPr>
      </p:pic>
      <p:pic>
        <p:nvPicPr>
          <p:cNvPr id="9" name="8 Imagen" descr="image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5" y="2510898"/>
            <a:ext cx="5796136" cy="4347102"/>
          </a:xfrm>
          <a:prstGeom prst="rect">
            <a:avLst/>
          </a:prstGeom>
        </p:spPr>
      </p:pic>
      <p:sp>
        <p:nvSpPr>
          <p:cNvPr id="12" name="11 CuadroTexto"/>
          <p:cNvSpPr txBox="1"/>
          <p:nvPr/>
        </p:nvSpPr>
        <p:spPr>
          <a:xfrm>
            <a:off x="0" y="6488668"/>
            <a:ext cx="25557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Laura White-Olascoaga </a:t>
            </a:r>
            <a:endParaRPr lang="es-MX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764704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Flores Masculinas     </a:t>
            </a:r>
            <a:endParaRPr lang="es-MX" sz="44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0" y="6488668"/>
            <a:ext cx="25557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Laura White-Olascoaga </a:t>
            </a:r>
            <a:endParaRPr lang="es-MX" sz="1100" dirty="0"/>
          </a:p>
        </p:txBody>
      </p:sp>
      <p:pic>
        <p:nvPicPr>
          <p:cNvPr id="6" name="5 Imagen" descr="image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4896544" cy="3672408"/>
          </a:xfrm>
          <a:prstGeom prst="rect">
            <a:avLst/>
          </a:prstGeom>
        </p:spPr>
      </p:pic>
      <p:pic>
        <p:nvPicPr>
          <p:cNvPr id="10" name="9 Imagen" descr="image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3915" y="2852936"/>
            <a:ext cx="5340085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waynesword.palomar.edu/images/lanflw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292259" cy="528641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83568" y="633478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i="1" dirty="0" err="1"/>
              <a:t>Landoltia</a:t>
            </a:r>
            <a:r>
              <a:rPr lang="es-ES" sz="2800" b="1" i="1" dirty="0"/>
              <a:t> </a:t>
            </a:r>
            <a:r>
              <a:rPr lang="es-ES" sz="2800" b="1" i="1" dirty="0" err="1"/>
              <a:t>punctata</a:t>
            </a:r>
            <a:endParaRPr lang="es-ES" sz="2800" i="1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0" y="0"/>
            <a:ext cx="8229600" cy="7647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Flores</a:t>
            </a:r>
            <a:endParaRPr kumimoji="0" lang="es-MX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/>
              <a:t>FRUTO</a:t>
            </a:r>
            <a:endParaRPr lang="es-ES" sz="4400" b="1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500034" y="1500174"/>
            <a:ext cx="4038600" cy="443484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Los frutos son utrículos, con aire en su interior, indehiscentes o dehiscentes</a:t>
            </a:r>
            <a:r>
              <a:rPr lang="es-ES" dirty="0" smtClean="0"/>
              <a:t>. </a:t>
            </a:r>
          </a:p>
          <a:p>
            <a:pPr>
              <a:buNone/>
            </a:pPr>
            <a:endParaRPr lang="es-ES" i="1" dirty="0" smtClean="0"/>
          </a:p>
          <a:p>
            <a:pPr>
              <a:buNone/>
            </a:pPr>
            <a:endParaRPr lang="es-ES" i="1" dirty="0" smtClean="0"/>
          </a:p>
          <a:p>
            <a:pPr>
              <a:buNone/>
            </a:pPr>
            <a:r>
              <a:rPr lang="es-ES" i="1" dirty="0" err="1" smtClean="0"/>
              <a:t>Lemna</a:t>
            </a:r>
            <a:r>
              <a:rPr lang="es-ES" i="1" dirty="0" smtClean="0"/>
              <a:t> </a:t>
            </a:r>
            <a:r>
              <a:rPr lang="es-ES" i="1" dirty="0" err="1" smtClean="0"/>
              <a:t>gibba</a:t>
            </a:r>
            <a:r>
              <a:rPr lang="es-ES" dirty="0" smtClean="0"/>
              <a:t> puede tener de 1-5 semillas.</a:t>
            </a:r>
          </a:p>
          <a:p>
            <a:endParaRPr lang="es-ES" dirty="0"/>
          </a:p>
        </p:txBody>
      </p:sp>
      <p:pic>
        <p:nvPicPr>
          <p:cNvPr id="36866" name="Picture 2" descr="http://www.mobot.org/jwcross/duckweed/Russe/rep13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357298"/>
            <a:ext cx="3571900" cy="2678925"/>
          </a:xfrm>
          <a:prstGeom prst="rect">
            <a:avLst/>
          </a:prstGeom>
          <a:noFill/>
        </p:spPr>
      </p:pic>
      <p:pic>
        <p:nvPicPr>
          <p:cNvPr id="36868" name="Picture 4" descr="http://www.mobot.org/jwcross/duckweed/Russe/rep14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143380"/>
            <a:ext cx="3143272" cy="2481530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7902112" y="6371653"/>
            <a:ext cx="1241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err="1" smtClean="0"/>
              <a:t>Amstrong</a:t>
            </a:r>
            <a:r>
              <a:rPr lang="es-MX" sz="1100" dirty="0" smtClean="0"/>
              <a:t> 2007</a:t>
            </a:r>
            <a:endParaRPr lang="es-MX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/>
              <a:t>SEMILLAS</a:t>
            </a:r>
            <a:endParaRPr lang="es-ES" sz="4400" b="1" dirty="0"/>
          </a:p>
        </p:txBody>
      </p:sp>
      <p:pic>
        <p:nvPicPr>
          <p:cNvPr id="37894" name="Picture 6" descr="Frutas de Lemna gibba y tres semill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143356"/>
            <a:ext cx="4578699" cy="2714644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4929158" y="3717032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i="1" dirty="0" err="1" smtClean="0"/>
              <a:t>Lemna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gibba</a:t>
            </a:r>
            <a:r>
              <a:rPr lang="es-ES" sz="2000" dirty="0" smtClean="0"/>
              <a:t> con tres semillas</a:t>
            </a:r>
            <a:endParaRPr lang="es-ES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052736"/>
            <a:ext cx="5269119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Rectángulo"/>
          <p:cNvSpPr/>
          <p:nvPr/>
        </p:nvSpPr>
        <p:spPr>
          <a:xfrm>
            <a:off x="0" y="5013176"/>
            <a:ext cx="471601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 smtClean="0"/>
              <a:t>Semillas </a:t>
            </a:r>
            <a:r>
              <a:rPr lang="es-ES" sz="2400" dirty="0" smtClean="0"/>
              <a:t>ovoides, lisas o acostilladas</a:t>
            </a:r>
            <a:r>
              <a:rPr lang="es-ES" sz="2400" dirty="0"/>
              <a:t>.</a:t>
            </a:r>
            <a:endParaRPr lang="es-ES" sz="2400" dirty="0" smtClean="0"/>
          </a:p>
        </p:txBody>
      </p:sp>
      <p:sp>
        <p:nvSpPr>
          <p:cNvPr id="10" name="CuadroTexto 9"/>
          <p:cNvSpPr txBox="1"/>
          <p:nvPr/>
        </p:nvSpPr>
        <p:spPr>
          <a:xfrm>
            <a:off x="7902112" y="6371653"/>
            <a:ext cx="1241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err="1" smtClean="0">
                <a:solidFill>
                  <a:schemeClr val="bg1"/>
                </a:solidFill>
              </a:rPr>
              <a:t>Amstrong</a:t>
            </a:r>
            <a:r>
              <a:rPr lang="es-MX" sz="1100" dirty="0" smtClean="0">
                <a:solidFill>
                  <a:schemeClr val="bg1"/>
                </a:solidFill>
              </a:rPr>
              <a:t> 2007</a:t>
            </a:r>
            <a:endParaRPr lang="es-MX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/>
              <a:t>Importancia</a:t>
            </a:r>
            <a:endParaRPr lang="es-ES" sz="4400" b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89120"/>
          </a:xfrm>
        </p:spPr>
        <p:txBody>
          <a:bodyPr/>
          <a:lstStyle/>
          <a:p>
            <a:r>
              <a:rPr lang="es-ES" dirty="0" smtClean="0"/>
              <a:t>Fuente alimenticia para las aves acuáticas.</a:t>
            </a:r>
          </a:p>
          <a:p>
            <a:r>
              <a:rPr lang="es-ES" dirty="0" smtClean="0"/>
              <a:t>Se utilizan en acuarios y estanques de agua.</a:t>
            </a:r>
          </a:p>
          <a:p>
            <a:r>
              <a:rPr lang="es-ES" dirty="0" smtClean="0"/>
              <a:t>Absorbe los excesos de nutrientes minerales, especialmente nitrógeno y fosfatos.</a:t>
            </a:r>
          </a:p>
          <a:p>
            <a:r>
              <a:rPr lang="es-ES" dirty="0" smtClean="0"/>
              <a:t>Reduce la evaporación.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7170" name="Picture 2" descr="http://farm8.static.flickr.com/7603/16771507597_e96da1a23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80446"/>
            <a:ext cx="5132884" cy="341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2483768" y="6623499"/>
            <a:ext cx="144943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farm8.static.flickr.co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aynesword.palomar.edu/images/wglobo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3961731" cy="2571768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39552" y="836712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Asia suroriental (como </a:t>
            </a:r>
            <a:r>
              <a:rPr lang="es-ES" sz="2000" i="1" dirty="0" err="1" smtClean="0"/>
              <a:t>khai-nam</a:t>
            </a:r>
            <a:r>
              <a:rPr lang="es-ES" sz="2000" dirty="0" smtClean="0"/>
              <a:t>).</a:t>
            </a:r>
          </a:p>
        </p:txBody>
      </p:sp>
      <p:pic>
        <p:nvPicPr>
          <p:cNvPr id="29700" name="Picture 4" descr="http://oregonstate.edu/dept/botany/herbarium/projects/lemn/images/gen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000504"/>
            <a:ext cx="3500462" cy="2357951"/>
          </a:xfrm>
          <a:prstGeom prst="rect">
            <a:avLst/>
          </a:prstGeom>
          <a:noFill/>
        </p:spPr>
      </p:pic>
      <p:pic>
        <p:nvPicPr>
          <p:cNvPr id="29702" name="Picture 6" descr="http://oregonstate.edu/dept/botany/herbarium/projects/lemn/images/gen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857628"/>
            <a:ext cx="4114800" cy="2552700"/>
          </a:xfrm>
          <a:prstGeom prst="rect">
            <a:avLst/>
          </a:prstGeom>
          <a:noFill/>
        </p:spPr>
      </p:pic>
      <p:sp>
        <p:nvSpPr>
          <p:cNvPr id="8" name="3 Título"/>
          <p:cNvSpPr txBox="1">
            <a:spLocks/>
          </p:cNvSpPr>
          <p:nvPr/>
        </p:nvSpPr>
        <p:spPr>
          <a:xfrm>
            <a:off x="25152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Importancia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0" y="6391731"/>
            <a:ext cx="163538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http://oregonstate.edu/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508616" y="6489996"/>
            <a:ext cx="163538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http://oregonstate.edu/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9394" name="Picture 2" descr="Duckwe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36" y="684708"/>
            <a:ext cx="7904431" cy="5857916"/>
          </a:xfrm>
          <a:prstGeom prst="rect">
            <a:avLst/>
          </a:prstGeom>
          <a:noFill/>
        </p:spPr>
      </p:pic>
      <p:sp>
        <p:nvSpPr>
          <p:cNvPr id="4" name="Rectángulo 3"/>
          <p:cNvSpPr/>
          <p:nvPr/>
        </p:nvSpPr>
        <p:spPr>
          <a:xfrm>
            <a:off x="0" y="6488668"/>
            <a:ext cx="19127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000" dirty="0"/>
              <a:t>http://cdn.c.photoshelter.com/</a:t>
            </a:r>
          </a:p>
        </p:txBody>
      </p:sp>
      <p:sp>
        <p:nvSpPr>
          <p:cNvPr id="6" name="3 Título"/>
          <p:cNvSpPr txBox="1">
            <a:spLocks/>
          </p:cNvSpPr>
          <p:nvPr/>
        </p:nvSpPr>
        <p:spPr>
          <a:xfrm>
            <a:off x="25152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Importancia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MX" altLang="es-MX" sz="4400" b="1" dirty="0" smtClean="0"/>
              <a:t>Guión explicativo</a:t>
            </a: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1547812" y="1628775"/>
            <a:ext cx="6172200" cy="3816350"/>
          </a:xfrm>
        </p:spPr>
        <p:txBody>
          <a:bodyPr>
            <a:normAutofit fontScale="92500"/>
          </a:bodyPr>
          <a:lstStyle/>
          <a:p>
            <a:pPr algn="just"/>
            <a:r>
              <a:rPr lang="es-MX" altLang="es-MX" sz="3200" dirty="0" smtClean="0"/>
              <a:t>El presente trabajo, pretende dar a conocer más ampliamente las principales familias de angiospermas, que se presentan en el mundo. Esto con el objetivo de ser una ayuda al discente y al docente en el estudio de la unidad de aprendizaje </a:t>
            </a:r>
            <a:r>
              <a:rPr lang="es-MX" altLang="es-MX" sz="3200" b="1" dirty="0" smtClean="0"/>
              <a:t>Angiospermas.</a:t>
            </a:r>
            <a:endParaRPr lang="es-MX" altLang="es-MX" sz="3200" dirty="0" smtClean="0"/>
          </a:p>
          <a:p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8410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115888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altLang="es-MX" sz="4400" b="1" dirty="0" smtClean="0"/>
              <a:t>Bibliografía</a:t>
            </a:r>
            <a:endParaRPr lang="es-ES" altLang="es-MX" sz="4400" b="1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4050" y="1052513"/>
            <a:ext cx="7772400" cy="52292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GB" altLang="es-MX" sz="1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s-MX" sz="1400" dirty="0" smtClean="0"/>
              <a:t> </a:t>
            </a:r>
            <a:endParaRPr lang="en-US" altLang="es-MX" sz="1400" dirty="0" smtClean="0"/>
          </a:p>
        </p:txBody>
      </p:sp>
      <p:sp>
        <p:nvSpPr>
          <p:cNvPr id="2" name="Rectángulo 1"/>
          <p:cNvSpPr/>
          <p:nvPr/>
        </p:nvSpPr>
        <p:spPr>
          <a:xfrm>
            <a:off x="395536" y="1258888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Delevorias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, T. 1972. Diversificación vegetal. CECSA. México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Kenrick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P., y Crane, P. 1997.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origen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early diversification of land plants,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cladistic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study. Smithsonian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Institution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Press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. Washington USA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· Graham, L. 1993. Origin of land plants. John Wiley &amp; Sons. USA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Judd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W. Et al. 2002.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Plant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systematics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Sinauer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. USA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Landolt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y Schmidt-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Mumm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2009. </a:t>
            </a:r>
            <a:r>
              <a:rPr lang="es-MX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Lemnaceae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 Flora de Colombia Monografía 24. Instituto De Ciencias Naturales Facultad De Ciencias Universidad Nacional De Colombia 54pp.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Les, D. H.,   D. J. Crawford, E.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Landolt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J. D. Gabel y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R. T.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Kimball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. 2002.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Phylogeny And Systematics Of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Lemnaceae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The Duckweed Family  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Systematic Botany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27(2): pp. 221–240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Sánchez  M. V., H. González M. y M. G.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Miranda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A. 2012.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Proteínas de estrés en </a:t>
            </a:r>
            <a:r>
              <a:rPr lang="es-MX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Lemna</a:t>
            </a:r>
            <a:r>
              <a:rPr lang="es-MX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gibba</a:t>
            </a:r>
            <a:r>
              <a:rPr lang="es-MX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Lemnaceae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) expuesta al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boro. Hidrobiológica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2012, 22 (3):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282-289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Willis, K. J., y J. C.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McElwain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2002. The evolution of plants.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Oxfor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University Press.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Oxfor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Gran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Bret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24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1" y="116632"/>
            <a:ext cx="1872208" cy="57606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altLang="es-MX" dirty="0" smtClean="0"/>
              <a:t>Índice</a:t>
            </a:r>
            <a:endParaRPr lang="es-ES" altLang="es-MX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036" y="1124744"/>
            <a:ext cx="4433888" cy="6525344"/>
          </a:xfrm>
        </p:spPr>
        <p:txBody>
          <a:bodyPr>
            <a:normAutofit/>
          </a:bodyPr>
          <a:lstStyle/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800" dirty="0"/>
              <a:t>4</a:t>
            </a:r>
            <a:r>
              <a:rPr lang="es-MX" altLang="es-MX" sz="2800" dirty="0" smtClean="0"/>
              <a:t>. Índice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800" dirty="0"/>
              <a:t>5</a:t>
            </a:r>
            <a:r>
              <a:rPr lang="es-MX" altLang="es-MX" sz="2800" dirty="0" smtClean="0"/>
              <a:t>. Secuencia didáctica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800" dirty="0" smtClean="0"/>
              <a:t>6. </a:t>
            </a:r>
            <a:r>
              <a:rPr lang="es-MX" altLang="es-MX" sz="2800" dirty="0" smtClean="0"/>
              <a:t>Monocotiledóneas </a:t>
            </a:r>
            <a:endParaRPr lang="es-MX" altLang="es-MX" sz="2800" dirty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800" dirty="0" smtClean="0"/>
              <a:t>7. </a:t>
            </a:r>
            <a:r>
              <a:rPr lang="es-MX" altLang="es-MX" sz="2800" dirty="0"/>
              <a:t>Monocotiledóneas </a:t>
            </a:r>
            <a:endParaRPr lang="es-MX" altLang="es-MX" sz="28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800" dirty="0" smtClean="0"/>
              <a:t>8</a:t>
            </a:r>
            <a:r>
              <a:rPr lang="es-MX" altLang="es-MX" sz="2800" dirty="0" smtClean="0"/>
              <a:t>. </a:t>
            </a:r>
            <a:r>
              <a:rPr lang="es-MX" altLang="es-MX" sz="2800" dirty="0" smtClean="0"/>
              <a:t>Taxonomía </a:t>
            </a:r>
            <a:endParaRPr lang="es-MX" altLang="es-MX" sz="28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800" dirty="0" smtClean="0"/>
              <a:t>9. </a:t>
            </a:r>
            <a:r>
              <a:rPr lang="es-MX" altLang="es-MX" sz="2800" dirty="0"/>
              <a:t>Taxonomía </a:t>
            </a:r>
            <a:endParaRPr lang="es-MX" altLang="es-MX" sz="28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800" dirty="0" smtClean="0"/>
              <a:t>10. </a:t>
            </a:r>
            <a:r>
              <a:rPr lang="es-MX" sz="2800" dirty="0" err="1"/>
              <a:t>Lemnoidea</a:t>
            </a:r>
            <a:endParaRPr lang="es-MX" altLang="es-MX" sz="2800" dirty="0" smtClean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800" dirty="0" smtClean="0"/>
              <a:t>11. </a:t>
            </a:r>
            <a:r>
              <a:rPr lang="es-MX" altLang="es-MX" sz="2800" dirty="0"/>
              <a:t>Taxonomía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800" dirty="0" smtClean="0"/>
              <a:t>12</a:t>
            </a:r>
            <a:r>
              <a:rPr lang="es-MX" altLang="es-MX" sz="2800" dirty="0" smtClean="0"/>
              <a:t>. </a:t>
            </a:r>
            <a:r>
              <a:rPr lang="es-MX" altLang="es-MX" sz="2800" dirty="0" smtClean="0"/>
              <a:t>Filogenia </a:t>
            </a:r>
            <a:endParaRPr lang="es-MX" altLang="es-MX" sz="2800" dirty="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800" dirty="0" smtClean="0"/>
              <a:t>13. </a:t>
            </a:r>
            <a:r>
              <a:rPr lang="es-MX" altLang="es-MX" sz="2800" dirty="0" smtClean="0"/>
              <a:t>Morfología</a:t>
            </a:r>
            <a:endParaRPr lang="es-MX" altLang="es-MX" sz="2800" dirty="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800" dirty="0" smtClean="0"/>
              <a:t>14. </a:t>
            </a:r>
            <a:r>
              <a:rPr lang="es-MX" altLang="es-MX" sz="2800" dirty="0" smtClean="0"/>
              <a:t>Distribución </a:t>
            </a:r>
            <a:endParaRPr lang="es-MX" altLang="es-MX" sz="2800" dirty="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altLang="es-MX" sz="2800" dirty="0" smtClean="0"/>
              <a:t>15. </a:t>
            </a:r>
            <a:r>
              <a:rPr lang="es-MX" altLang="es-MX" sz="2800" dirty="0" smtClean="0"/>
              <a:t>Características</a:t>
            </a:r>
            <a:endParaRPr lang="es-MX" altLang="es-MX" sz="2800" dirty="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b="1" dirty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ES" altLang="es-MX" sz="800" dirty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08052" y="909313"/>
            <a:ext cx="4538663" cy="6020842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/>
              <a:t>16. Características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/>
              <a:t>17. Características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ES" altLang="es-MX" sz="2400" dirty="0"/>
              <a:t>18</a:t>
            </a:r>
            <a:r>
              <a:rPr lang="es-MX" altLang="es-MX" sz="2400" dirty="0"/>
              <a:t>. Géneros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/>
              <a:t>19. Géneros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/>
              <a:t>20. Géneros </a:t>
            </a:r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/>
              <a:t>21. </a:t>
            </a:r>
            <a:r>
              <a:rPr lang="es-ES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Reproducción </a:t>
            </a:r>
            <a:r>
              <a:rPr lang="es-ES" sz="2400" kern="0" dirty="0"/>
              <a:t>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s-MX" altLang="es-MX" sz="2400" dirty="0"/>
              <a:t>22. </a:t>
            </a:r>
            <a:r>
              <a:rPr lang="es-ES" altLang="es-MX" sz="2400" dirty="0" smtClean="0"/>
              <a:t>Flores femeninas </a:t>
            </a:r>
            <a:endParaRPr lang="es-ES" altLang="es-MX" sz="2400" dirty="0"/>
          </a:p>
          <a:p>
            <a:pPr>
              <a:lnSpc>
                <a:spcPct val="80000"/>
              </a:lnSpc>
              <a:buNone/>
              <a:defRPr/>
            </a:pPr>
            <a:r>
              <a:rPr lang="es-MX" altLang="es-MX" sz="2400" dirty="0"/>
              <a:t>23. </a:t>
            </a:r>
            <a:r>
              <a:rPr lang="es-ES" altLang="es-MX" sz="2400" dirty="0" smtClean="0"/>
              <a:t>Flores masculinas . </a:t>
            </a:r>
            <a:endParaRPr lang="es-ES" altLang="es-MX" sz="2400" dirty="0"/>
          </a:p>
          <a:p>
            <a:pPr>
              <a:lnSpc>
                <a:spcPct val="80000"/>
              </a:lnSpc>
              <a:buNone/>
              <a:defRPr/>
            </a:pPr>
            <a:r>
              <a:rPr lang="es-MX" altLang="es-MX" sz="2400" dirty="0"/>
              <a:t>24 Flor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s-MX" altLang="es-MX" sz="2400" dirty="0"/>
              <a:t>25. </a:t>
            </a:r>
            <a:r>
              <a:rPr lang="es-ES" altLang="es-MX" sz="2400" dirty="0" smtClean="0"/>
              <a:t>Fruto</a:t>
            </a:r>
            <a:endParaRPr lang="es-MX" altLang="es-MX" sz="2400" dirty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 smtClean="0"/>
              <a:t>26</a:t>
            </a:r>
            <a:r>
              <a:rPr lang="es-MX" altLang="es-MX" sz="2400" dirty="0"/>
              <a:t>. </a:t>
            </a:r>
            <a:r>
              <a:rPr lang="es-ES" altLang="es-MX" sz="2400" dirty="0" smtClean="0"/>
              <a:t>Semilla </a:t>
            </a:r>
            <a:endParaRPr lang="es-ES" altLang="es-MX" sz="2400" dirty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/>
              <a:t>27. </a:t>
            </a:r>
            <a:r>
              <a:rPr lang="es-MX" altLang="es-MX" sz="2400" dirty="0"/>
              <a:t>I</a:t>
            </a:r>
            <a:r>
              <a:rPr lang="es-MX" sz="2400" dirty="0" smtClean="0"/>
              <a:t>mportancia</a:t>
            </a:r>
            <a:endParaRPr lang="es-MX" sz="2400" dirty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/>
              <a:t>28. </a:t>
            </a:r>
            <a:r>
              <a:rPr lang="es-MX" altLang="es-MX" sz="2400" dirty="0"/>
              <a:t>I</a:t>
            </a:r>
            <a:r>
              <a:rPr lang="es-MX" sz="2400" dirty="0"/>
              <a:t>mportancia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s-MX" altLang="es-MX" sz="2400" dirty="0" smtClean="0"/>
              <a:t>29</a:t>
            </a:r>
            <a:r>
              <a:rPr lang="es-MX" altLang="es-MX" sz="2400" dirty="0"/>
              <a:t>. </a:t>
            </a:r>
            <a:r>
              <a:rPr lang="es-MX" altLang="es-MX" sz="2400" dirty="0" smtClean="0"/>
              <a:t>I</a:t>
            </a:r>
            <a:r>
              <a:rPr lang="es-MX" sz="2400" dirty="0" smtClean="0"/>
              <a:t>mportancia</a:t>
            </a:r>
            <a:endParaRPr lang="es-ES" altLang="es-MX" sz="2400" dirty="0"/>
          </a:p>
          <a:p>
            <a:pPr marL="533400" indent="-533400">
              <a:lnSpc>
                <a:spcPct val="80000"/>
              </a:lnSpc>
              <a:buNone/>
              <a:defRPr/>
            </a:pPr>
            <a:r>
              <a:rPr lang="es-MX" altLang="es-MX" sz="2400" dirty="0" smtClean="0"/>
              <a:t>30. </a:t>
            </a:r>
            <a:r>
              <a:rPr lang="es-ES" altLang="es-MX" sz="2400" dirty="0" smtClean="0"/>
              <a:t>Bibliografía</a:t>
            </a:r>
            <a:r>
              <a:rPr lang="es-MX" altLang="es-MX" sz="2400" dirty="0" smtClean="0"/>
              <a:t> </a:t>
            </a:r>
            <a:endParaRPr lang="es-MX" altLang="es-MX" sz="2000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b="1" dirty="0"/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ES" altLang="es-MX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92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2" y="34925"/>
            <a:ext cx="61722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altLang="es-MX" sz="4400" b="1" dirty="0" smtClean="0"/>
              <a:t>Secuencia Didáctica  </a:t>
            </a:r>
            <a:endParaRPr lang="es-ES" altLang="es-MX" sz="4400" b="1" dirty="0" smtClean="0"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143000" y="1700215"/>
            <a:ext cx="3325416" cy="5157787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None/>
            </a:pPr>
            <a:endParaRPr lang="es-ES" altLang="es-MX" sz="1600"/>
          </a:p>
          <a:p>
            <a:pPr marL="533400" indent="-533400">
              <a:lnSpc>
                <a:spcPct val="80000"/>
              </a:lnSpc>
              <a:buNone/>
            </a:pPr>
            <a:endParaRPr lang="es-MX" altLang="es-MX" sz="1600" b="1"/>
          </a:p>
          <a:p>
            <a:pPr marL="533400" indent="-533400">
              <a:lnSpc>
                <a:spcPct val="80000"/>
              </a:lnSpc>
              <a:buNone/>
            </a:pPr>
            <a:endParaRPr lang="es-MX" altLang="es-MX" sz="160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None/>
            </a:pPr>
            <a:endParaRPr lang="es-ES" altLang="es-MX" sz="800"/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493419" y="1268415"/>
            <a:ext cx="3482579" cy="5445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4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600" b="1"/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6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6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ES" altLang="es-MX" sz="1600" b="1">
              <a:solidFill>
                <a:srgbClr val="FF0000"/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76858013"/>
              </p:ext>
            </p:extLst>
          </p:nvPr>
        </p:nvGraphicFramePr>
        <p:xfrm>
          <a:off x="1763689" y="1484784"/>
          <a:ext cx="6212309" cy="4881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22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07" y="764703"/>
            <a:ext cx="8123093" cy="609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0"/>
            <a:ext cx="7514035" cy="779318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MX" altLang="es-MX" sz="4400" b="1" dirty="0" smtClean="0"/>
              <a:t>Monocotiledoneas</a:t>
            </a:r>
            <a:endParaRPr lang="es-ES" altLang="es-MX" sz="4400" b="1" dirty="0"/>
          </a:p>
        </p:txBody>
      </p:sp>
      <p:sp>
        <p:nvSpPr>
          <p:cNvPr id="4100" name="Line 6"/>
          <p:cNvSpPr>
            <a:spLocks noChangeShapeType="1"/>
          </p:cNvSpPr>
          <p:nvPr/>
        </p:nvSpPr>
        <p:spPr bwMode="auto">
          <a:xfrm>
            <a:off x="5652120" y="908720"/>
            <a:ext cx="2106216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1" name="Line 7"/>
          <p:cNvSpPr>
            <a:spLocks noChangeShapeType="1"/>
          </p:cNvSpPr>
          <p:nvPr/>
        </p:nvSpPr>
        <p:spPr bwMode="auto">
          <a:xfrm>
            <a:off x="5692597" y="5135707"/>
            <a:ext cx="2106215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2" name="Rectángulo 5"/>
          <p:cNvSpPr>
            <a:spLocks noChangeArrowheads="1"/>
          </p:cNvSpPr>
          <p:nvPr/>
        </p:nvSpPr>
        <p:spPr bwMode="auto">
          <a:xfrm>
            <a:off x="1331119" y="6488115"/>
            <a:ext cx="12430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/>
              <a:t>http://www.mobot.org</a:t>
            </a:r>
            <a:r>
              <a:rPr lang="es-MX" altLang="es-MX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58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12"/>
          <a:stretch>
            <a:fillRect/>
          </a:stretch>
        </p:blipFill>
        <p:spPr bwMode="auto">
          <a:xfrm>
            <a:off x="1198947" y="3757"/>
            <a:ext cx="2674144" cy="685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 rot="16200000">
            <a:off x="-1759081" y="3102477"/>
            <a:ext cx="4882138" cy="611385"/>
          </a:xfrm>
        </p:spPr>
        <p:txBody>
          <a:bodyPr/>
          <a:lstStyle/>
          <a:p>
            <a:pPr algn="r" eaLnBrk="1" hangingPunct="1"/>
            <a:r>
              <a:rPr lang="es-MX" altLang="es-MX" sz="3600" b="1" dirty="0"/>
              <a:t>MONOCOTILEDONEAS</a:t>
            </a:r>
            <a:endParaRPr lang="es-ES" altLang="es-MX" sz="3600" b="1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2925990" y="4311096"/>
            <a:ext cx="5215892" cy="189831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766372" y="2796606"/>
            <a:ext cx="5071421" cy="69214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2279517" y="2382815"/>
            <a:ext cx="2941287" cy="9681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2261754" y="3949439"/>
            <a:ext cx="2297608" cy="52592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2467313" y="3550085"/>
            <a:ext cx="4298009" cy="100589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 flipV="1">
            <a:off x="2925991" y="685800"/>
            <a:ext cx="4937330" cy="1916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2583727" y="4820048"/>
            <a:ext cx="2518172" cy="158908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 flipV="1">
            <a:off x="2925990" y="1662008"/>
            <a:ext cx="3642528" cy="416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5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7" y="3757"/>
            <a:ext cx="12239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ángulo 4"/>
          <p:cNvSpPr>
            <a:spLocks noChangeArrowheads="1"/>
          </p:cNvSpPr>
          <p:nvPr/>
        </p:nvSpPr>
        <p:spPr bwMode="auto">
          <a:xfrm>
            <a:off x="7977187" y="1842081"/>
            <a:ext cx="11096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http://www.nps.gov</a:t>
            </a:r>
          </a:p>
        </p:txBody>
      </p:sp>
      <p:pic>
        <p:nvPicPr>
          <p:cNvPr id="29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668" y="1040394"/>
            <a:ext cx="1143000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ángulo 3"/>
          <p:cNvSpPr>
            <a:spLocks noChangeArrowheads="1"/>
          </p:cNvSpPr>
          <p:nvPr/>
        </p:nvSpPr>
        <p:spPr bwMode="auto">
          <a:xfrm>
            <a:off x="6519863" y="2595221"/>
            <a:ext cx="1457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http://www.iherbalstore.com</a:t>
            </a:r>
          </a:p>
        </p:txBody>
      </p:sp>
      <p:pic>
        <p:nvPicPr>
          <p:cNvPr id="31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032" y="1898437"/>
            <a:ext cx="1288256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ángulo 7"/>
          <p:cNvSpPr>
            <a:spLocks noChangeArrowheads="1"/>
          </p:cNvSpPr>
          <p:nvPr/>
        </p:nvSpPr>
        <p:spPr bwMode="auto">
          <a:xfrm>
            <a:off x="5179059" y="3369208"/>
            <a:ext cx="13894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http://upload.wikimedia.org</a:t>
            </a:r>
          </a:p>
        </p:txBody>
      </p:sp>
      <p:pic>
        <p:nvPicPr>
          <p:cNvPr id="36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943" y="2978473"/>
            <a:ext cx="1231106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ángulo 4"/>
          <p:cNvSpPr>
            <a:spLocks noChangeArrowheads="1"/>
          </p:cNvSpPr>
          <p:nvPr/>
        </p:nvSpPr>
        <p:spPr bwMode="auto">
          <a:xfrm>
            <a:off x="8034337" y="2788077"/>
            <a:ext cx="11096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http://www.nps.gov</a:t>
            </a:r>
          </a:p>
        </p:txBody>
      </p:sp>
      <p:pic>
        <p:nvPicPr>
          <p:cNvPr id="38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606" y="3758609"/>
            <a:ext cx="985838" cy="16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ángulo 10"/>
          <p:cNvSpPr>
            <a:spLocks noChangeArrowheads="1"/>
          </p:cNvSpPr>
          <p:nvPr/>
        </p:nvSpPr>
        <p:spPr bwMode="auto">
          <a:xfrm>
            <a:off x="6670398" y="5332017"/>
            <a:ext cx="15513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http://www.articulosweb.net</a:t>
            </a:r>
          </a:p>
        </p:txBody>
      </p:sp>
      <p:pic>
        <p:nvPicPr>
          <p:cNvPr id="40" name="Imagen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022" y="4287269"/>
            <a:ext cx="1221581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ángulo 22"/>
          <p:cNvSpPr>
            <a:spLocks noChangeArrowheads="1"/>
          </p:cNvSpPr>
          <p:nvPr/>
        </p:nvSpPr>
        <p:spPr bwMode="auto">
          <a:xfrm>
            <a:off x="4436159" y="5245217"/>
            <a:ext cx="1098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http://yucatan.com</a:t>
            </a:r>
            <a:r>
              <a:rPr lang="es-MX" altLang="es-MX" dirty="0"/>
              <a:t>.</a:t>
            </a:r>
          </a:p>
        </p:txBody>
      </p:sp>
      <p:pic>
        <p:nvPicPr>
          <p:cNvPr id="43" name="Imagen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224" y="5321300"/>
            <a:ext cx="915590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Imagen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089" y="5972069"/>
            <a:ext cx="754856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ángulo 7"/>
          <p:cNvSpPr>
            <a:spLocks noChangeArrowheads="1"/>
          </p:cNvSpPr>
          <p:nvPr/>
        </p:nvSpPr>
        <p:spPr bwMode="auto">
          <a:xfrm>
            <a:off x="6804248" y="6611779"/>
            <a:ext cx="17281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http://upload.wikimedia.org</a:t>
            </a:r>
          </a:p>
        </p:txBody>
      </p:sp>
      <p:sp>
        <p:nvSpPr>
          <p:cNvPr id="48" name="Rectángulo 7"/>
          <p:cNvSpPr>
            <a:spLocks noChangeArrowheads="1"/>
          </p:cNvSpPr>
          <p:nvPr/>
        </p:nvSpPr>
        <p:spPr bwMode="auto">
          <a:xfrm>
            <a:off x="3851920" y="6611779"/>
            <a:ext cx="1800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MX" altLang="es-MX" sz="1000" dirty="0"/>
              <a:t>http://upload.wikimedia.org</a:t>
            </a:r>
          </a:p>
        </p:txBody>
      </p:sp>
    </p:spTree>
    <p:extLst>
      <p:ext uri="{BB962C8B-B14F-4D97-AF65-F5344CB8AC3E}">
        <p14:creationId xmlns:p14="http://schemas.microsoft.com/office/powerpoint/2010/main" val="219899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87008" y="2780928"/>
            <a:ext cx="2756992" cy="1143000"/>
          </a:xfrm>
        </p:spPr>
        <p:txBody>
          <a:bodyPr>
            <a:normAutofit/>
          </a:bodyPr>
          <a:lstStyle/>
          <a:p>
            <a:pPr algn="r"/>
            <a:r>
              <a:rPr lang="es-MX" sz="4400" dirty="0" smtClean="0"/>
              <a:t>Taxonomía </a:t>
            </a:r>
            <a:endParaRPr lang="es-MX" sz="4400" dirty="0"/>
          </a:p>
        </p:txBody>
      </p:sp>
      <p:pic>
        <p:nvPicPr>
          <p:cNvPr id="4" name="3 Marcador de contenido" descr="alismatalesnot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60232" cy="6837555"/>
          </a:xfrm>
        </p:spPr>
      </p:pic>
      <p:sp>
        <p:nvSpPr>
          <p:cNvPr id="5" name="4 Elipse"/>
          <p:cNvSpPr/>
          <p:nvPr/>
        </p:nvSpPr>
        <p:spPr>
          <a:xfrm>
            <a:off x="4716016" y="1340768"/>
            <a:ext cx="2520280" cy="165618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Elipse"/>
          <p:cNvSpPr/>
          <p:nvPr/>
        </p:nvSpPr>
        <p:spPr>
          <a:xfrm>
            <a:off x="3491880" y="0"/>
            <a:ext cx="2592288" cy="47667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8976" y="2420888"/>
            <a:ext cx="3045024" cy="836712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/>
              <a:t>Taxonomía </a:t>
            </a:r>
            <a:endParaRPr lang="es-MX" sz="4400" dirty="0"/>
          </a:p>
        </p:txBody>
      </p:sp>
      <p:pic>
        <p:nvPicPr>
          <p:cNvPr id="4" name="3 Marcador de contenido" descr="aracea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56176" cy="6851745"/>
          </a:xfrm>
        </p:spPr>
      </p:pic>
      <p:sp>
        <p:nvSpPr>
          <p:cNvPr id="5" name="4 Elipse"/>
          <p:cNvSpPr/>
          <p:nvPr/>
        </p:nvSpPr>
        <p:spPr>
          <a:xfrm>
            <a:off x="2915816" y="1772816"/>
            <a:ext cx="3240360" cy="10801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</TotalTime>
  <Words>719</Words>
  <Application>Microsoft Office PowerPoint</Application>
  <PresentationFormat>Presentación en pantalla (4:3)</PresentationFormat>
  <Paragraphs>177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8" baseType="lpstr">
      <vt:lpstr>Arial</vt:lpstr>
      <vt:lpstr>Arial Black</vt:lpstr>
      <vt:lpstr>Calibri</vt:lpstr>
      <vt:lpstr>Constantia</vt:lpstr>
      <vt:lpstr>Times New Roman</vt:lpstr>
      <vt:lpstr>Wingdings</vt:lpstr>
      <vt:lpstr>Wingdings 2</vt:lpstr>
      <vt:lpstr>Flujo</vt:lpstr>
      <vt:lpstr>UNIVERSIDAD AUTÓNOMA DEL ESTADO DE MÉXICO</vt:lpstr>
      <vt:lpstr>Presentación</vt:lpstr>
      <vt:lpstr>Guión explicativo</vt:lpstr>
      <vt:lpstr>Índice</vt:lpstr>
      <vt:lpstr>Secuencia Didáctica  </vt:lpstr>
      <vt:lpstr>Monocotiledoneas</vt:lpstr>
      <vt:lpstr>MONOCOTILEDONEAS</vt:lpstr>
      <vt:lpstr>Taxonomía </vt:lpstr>
      <vt:lpstr>Taxonomía </vt:lpstr>
      <vt:lpstr>Presentación de PowerPoint</vt:lpstr>
      <vt:lpstr>Taxonomía </vt:lpstr>
      <vt:lpstr>Presentación de PowerPoint</vt:lpstr>
      <vt:lpstr>Presentación de PowerPoint</vt:lpstr>
      <vt:lpstr>Distribución</vt:lpstr>
      <vt:lpstr>Presentación de PowerPoint</vt:lpstr>
      <vt:lpstr>Presentación de PowerPoint</vt:lpstr>
      <vt:lpstr>Características</vt:lpstr>
      <vt:lpstr>Géneros </vt:lpstr>
      <vt:lpstr>Presentación de PowerPoint</vt:lpstr>
      <vt:lpstr>Presentación de PowerPoint</vt:lpstr>
      <vt:lpstr>Reproducción  </vt:lpstr>
      <vt:lpstr>Flores Femeninas    </vt:lpstr>
      <vt:lpstr>Flores Masculinas     </vt:lpstr>
      <vt:lpstr>Presentación de PowerPoint</vt:lpstr>
      <vt:lpstr>FRUTO</vt:lpstr>
      <vt:lpstr>SEMILLAS</vt:lpstr>
      <vt:lpstr>Importancia</vt:lpstr>
      <vt:lpstr>Presentación de PowerPoint</vt:lpstr>
      <vt:lpstr>Presentación de PowerPoint</vt:lpstr>
      <vt:lpstr>Bibliografía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Lemnoideae </dc:title>
  <dc:creator> </dc:creator>
  <cp:lastModifiedBy>USUARIO</cp:lastModifiedBy>
  <cp:revision>61</cp:revision>
  <dcterms:created xsi:type="dcterms:W3CDTF">2012-09-23T22:39:55Z</dcterms:created>
  <dcterms:modified xsi:type="dcterms:W3CDTF">2016-05-20T18:35:26Z</dcterms:modified>
</cp:coreProperties>
</file>