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85" r:id="rId2"/>
  </p:sldMasterIdLst>
  <p:notesMasterIdLst>
    <p:notesMasterId r:id="rId74"/>
  </p:notesMasterIdLst>
  <p:handoutMasterIdLst>
    <p:handoutMasterId r:id="rId75"/>
  </p:handoutMasterIdLst>
  <p:sldIdLst>
    <p:sldId id="337" r:id="rId3"/>
    <p:sldId id="338" r:id="rId4"/>
    <p:sldId id="341" r:id="rId5"/>
    <p:sldId id="33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340" r:id="rId30"/>
    <p:sldId id="293" r:id="rId31"/>
    <p:sldId id="294" r:id="rId32"/>
    <p:sldId id="295" r:id="rId33"/>
    <p:sldId id="296" r:id="rId34"/>
    <p:sldId id="297" r:id="rId35"/>
    <p:sldId id="298" r:id="rId36"/>
    <p:sldId id="299"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20" r:id="rId57"/>
    <p:sldId id="321" r:id="rId58"/>
    <p:sldId id="322" r:id="rId59"/>
    <p:sldId id="323" r:id="rId60"/>
    <p:sldId id="324" r:id="rId61"/>
    <p:sldId id="325" r:id="rId62"/>
    <p:sldId id="326" r:id="rId63"/>
    <p:sldId id="327" r:id="rId64"/>
    <p:sldId id="328" r:id="rId65"/>
    <p:sldId id="329" r:id="rId66"/>
    <p:sldId id="331" r:id="rId67"/>
    <p:sldId id="332" r:id="rId68"/>
    <p:sldId id="333" r:id="rId69"/>
    <p:sldId id="335" r:id="rId70"/>
    <p:sldId id="334" r:id="rId71"/>
    <p:sldId id="336" r:id="rId72"/>
    <p:sldId id="330" r:id="rId73"/>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3888">
          <p15:clr>
            <a:srgbClr val="A4A3A4"/>
          </p15:clr>
        </p15:guide>
        <p15:guide id="3" orient="horz" pos="432">
          <p15:clr>
            <a:srgbClr val="A4A3A4"/>
          </p15:clr>
        </p15:guide>
        <p15:guide id="4" orient="horz" pos="3072">
          <p15:clr>
            <a:srgbClr val="A4A3A4"/>
          </p15:clr>
        </p15:guide>
        <p15:guide id="5" orient="horz" pos="3408">
          <p15:clr>
            <a:srgbClr val="A4A3A4"/>
          </p15:clr>
        </p15:guide>
        <p15:guide id="6" pos="3839">
          <p15:clr>
            <a:srgbClr val="A4A3A4"/>
          </p15:clr>
        </p15:guide>
        <p15:guide id="7" pos="383">
          <p15:clr>
            <a:srgbClr val="A4A3A4"/>
          </p15:clr>
        </p15:guide>
        <p15:guide id="8" pos="7295">
          <p15:clr>
            <a:srgbClr val="A4A3A4"/>
          </p15:clr>
        </p15:guide>
        <p15:guide id="9" pos="815">
          <p15:clr>
            <a:srgbClr val="A4A3A4"/>
          </p15:clr>
        </p15:guide>
        <p15:guide id="10" pos="2879">
          <p15:clr>
            <a:srgbClr val="A4A3A4"/>
          </p15:clr>
        </p15:guide>
        <p15:guide id="11" pos="307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p:cViewPr varScale="1">
        <p:scale>
          <a:sx n="92" d="100"/>
          <a:sy n="92" d="100"/>
        </p:scale>
        <p:origin x="498" y="90"/>
      </p:cViewPr>
      <p:guideLst>
        <p:guide orient="horz" pos="2160"/>
        <p:guide orient="horz" pos="3888"/>
        <p:guide orient="horz" pos="432"/>
        <p:guide orient="horz" pos="3072"/>
        <p:guide orient="horz" pos="3408"/>
        <p:guide pos="3839"/>
        <p:guide pos="383"/>
        <p:guide pos="7295"/>
        <p:guide pos="815"/>
        <p:guide pos="2879"/>
        <p:guide pos="3071"/>
      </p:guideLst>
    </p:cSldViewPr>
  </p:slideViewPr>
  <p:notesTextViewPr>
    <p:cViewPr>
      <p:scale>
        <a:sx n="1" d="1"/>
        <a:sy n="1" d="1"/>
      </p:scale>
      <p:origin x="0" y="0"/>
    </p:cViewPr>
  </p:notesTextViewPr>
  <p:notesViewPr>
    <p:cSldViewPr showGuides="1">
      <p:cViewPr varScale="1">
        <p:scale>
          <a:sx n="84" d="100"/>
          <a:sy n="84" d="100"/>
        </p:scale>
        <p:origin x="100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1.xml"/><Relationship Id="rId29" Type="http://schemas.openxmlformats.org/officeDocument/2006/relationships/slide" Target="slides/slide27.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41493420073874"/>
          <c:y val="3.3803827751196169E-2"/>
          <c:w val="0.83884566372467773"/>
          <c:h val="0.84514354066985642"/>
        </c:manualLayout>
      </c:layout>
      <c:scatterChart>
        <c:scatterStyle val="lineMarker"/>
        <c:varyColors val="0"/>
        <c:ser>
          <c:idx val="0"/>
          <c:order val="0"/>
          <c:tx>
            <c:strRef>
              <c:f>Hoja1!$B$1</c:f>
              <c:strCache>
                <c:ptCount val="1"/>
                <c:pt idx="0">
                  <c:v>Precio de un helado</c:v>
                </c:pt>
              </c:strCache>
            </c:strRef>
          </c:tx>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xVal>
            <c:numRef>
              <c:f>Hoja1!$A$2:$A$8</c:f>
              <c:numCache>
                <c:formatCode>General</c:formatCode>
                <c:ptCount val="7"/>
                <c:pt idx="0">
                  <c:v>0</c:v>
                </c:pt>
                <c:pt idx="1">
                  <c:v>2</c:v>
                </c:pt>
                <c:pt idx="2">
                  <c:v>4</c:v>
                </c:pt>
                <c:pt idx="3">
                  <c:v>6</c:v>
                </c:pt>
                <c:pt idx="4">
                  <c:v>8</c:v>
                </c:pt>
                <c:pt idx="5">
                  <c:v>10</c:v>
                </c:pt>
                <c:pt idx="6">
                  <c:v>12</c:v>
                </c:pt>
              </c:numCache>
            </c:numRef>
          </c:xVal>
          <c:yVal>
            <c:numRef>
              <c:f>Hoja1!$B$2:$B$8</c:f>
              <c:numCache>
                <c:formatCode>General</c:formatCode>
                <c:ptCount val="7"/>
                <c:pt idx="0">
                  <c:v>3</c:v>
                </c:pt>
                <c:pt idx="1">
                  <c:v>2.5</c:v>
                </c:pt>
                <c:pt idx="2">
                  <c:v>2</c:v>
                </c:pt>
                <c:pt idx="3">
                  <c:v>1.5</c:v>
                </c:pt>
                <c:pt idx="4">
                  <c:v>1</c:v>
                </c:pt>
                <c:pt idx="5">
                  <c:v>0.5</c:v>
                </c:pt>
                <c:pt idx="6">
                  <c:v>0</c:v>
                </c:pt>
              </c:numCache>
            </c:numRef>
          </c:yVal>
          <c:smooth val="0"/>
        </c:ser>
        <c:dLbls>
          <c:showLegendKey val="0"/>
          <c:showVal val="0"/>
          <c:showCatName val="0"/>
          <c:showSerName val="0"/>
          <c:showPercent val="0"/>
          <c:showBubbleSize val="0"/>
        </c:dLbls>
        <c:axId val="945161920"/>
        <c:axId val="945162464"/>
      </c:scatterChart>
      <c:valAx>
        <c:axId val="945161920"/>
        <c:scaling>
          <c:orientation val="minMax"/>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s-MX" dirty="0" smtClean="0"/>
                  <a:t>Cantidad de helados</a:t>
                </a:r>
                <a:endParaRPr lang="es-MX" dirty="0"/>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s-MX"/>
            </a:p>
          </c:txPr>
        </c:title>
        <c:numFmt formatCode="General" sourceLinked="1"/>
        <c:majorTickMark val="none"/>
        <c:minorTickMark val="none"/>
        <c:tickLblPos val="nextTo"/>
        <c:spPr>
          <a:noFill/>
          <a:ln w="12700" cap="flat" cmpd="sng" algn="ctr">
            <a:solidFill>
              <a:schemeClr val="lt1">
                <a:alpha val="25000"/>
              </a:schemeClr>
            </a:solidFill>
            <a:round/>
          </a:ln>
          <a:effectLst/>
        </c:spPr>
        <c:txPr>
          <a:bodyPr rot="-60000000" spcFirstLastPara="1" vertOverflow="ellipsis" vert="horz" wrap="square" anchor="ctr" anchorCtr="1"/>
          <a:lstStyle/>
          <a:p>
            <a:pPr>
              <a:defRPr sz="1197" b="0" i="0" u="none" strike="noStrike" kern="1200" spc="100" baseline="0">
                <a:solidFill>
                  <a:schemeClr val="lt1"/>
                </a:solidFill>
                <a:latin typeface="+mn-lt"/>
                <a:ea typeface="+mn-ea"/>
                <a:cs typeface="+mn-cs"/>
              </a:defRPr>
            </a:pPr>
            <a:endParaRPr lang="es-MX"/>
          </a:p>
        </c:txPr>
        <c:crossAx val="945162464"/>
        <c:crosses val="autoZero"/>
        <c:crossBetween val="midCat"/>
      </c:valAx>
      <c:valAx>
        <c:axId val="945162464"/>
        <c:scaling>
          <c:orientation val="minMax"/>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s-MX" dirty="0" smtClean="0"/>
                  <a:t>Precio</a:t>
                </a:r>
                <a:r>
                  <a:rPr lang="es-MX" baseline="0" dirty="0" smtClean="0"/>
                  <a:t> de un helado</a:t>
                </a:r>
                <a:endParaRPr lang="es-MX" dirty="0"/>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s-MX"/>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s-MX"/>
          </a:p>
        </c:txPr>
        <c:crossAx val="945161920"/>
        <c:crosses val="autoZero"/>
        <c:crossBetween val="midCat"/>
      </c:valAx>
      <c:spPr>
        <a:noFill/>
        <a:ln>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0" i="0" u="none" strike="noStrike" kern="1200" spc="70" baseline="0">
                <a:solidFill>
                  <a:schemeClr val="dk1">
                    <a:lumMod val="50000"/>
                    <a:lumOff val="50000"/>
                  </a:schemeClr>
                </a:solidFill>
                <a:latin typeface="+mn-lt"/>
                <a:ea typeface="+mn-ea"/>
                <a:cs typeface="+mn-cs"/>
              </a:defRPr>
            </a:pPr>
            <a:r>
              <a:rPr lang="en-US" b="1" dirty="0" smtClean="0">
                <a:solidFill>
                  <a:srgbClr val="002060"/>
                </a:solidFill>
              </a:rPr>
              <a:t>CURVA DE LA OFERTA</a:t>
            </a:r>
            <a:endParaRPr lang="en-US" b="1" dirty="0">
              <a:solidFill>
                <a:srgbClr val="002060"/>
              </a:solidFill>
            </a:endParaRPr>
          </a:p>
        </c:rich>
      </c:tx>
      <c:layout/>
      <c:overlay val="0"/>
      <c:spPr>
        <a:noFill/>
        <a:ln>
          <a:noFill/>
        </a:ln>
        <a:effectLst/>
      </c:spPr>
      <c:txPr>
        <a:bodyPr rot="0" spcFirstLastPara="1" vertOverflow="ellipsis" vert="horz" wrap="square" anchor="ctr" anchorCtr="1"/>
        <a:lstStyle/>
        <a:p>
          <a:pPr>
            <a:defRPr sz="2128" b="0" i="0" u="none" strike="noStrike" kern="1200" spc="70" baseline="0">
              <a:solidFill>
                <a:schemeClr val="dk1">
                  <a:lumMod val="50000"/>
                  <a:lumOff val="50000"/>
                </a:schemeClr>
              </a:solidFill>
              <a:latin typeface="+mn-lt"/>
              <a:ea typeface="+mn-ea"/>
              <a:cs typeface="+mn-cs"/>
            </a:defRPr>
          </a:pPr>
          <a:endParaRPr lang="es-MX"/>
        </a:p>
      </c:txPr>
    </c:title>
    <c:autoTitleDeleted val="0"/>
    <c:plotArea>
      <c:layout/>
      <c:scatterChart>
        <c:scatterStyle val="lineMarker"/>
        <c:varyColors val="0"/>
        <c:ser>
          <c:idx val="0"/>
          <c:order val="0"/>
          <c:tx>
            <c:strRef>
              <c:f>Hoja1!$B$1</c:f>
              <c:strCache>
                <c:ptCount val="1"/>
                <c:pt idx="0">
                  <c:v>Valores Y</c:v>
                </c:pt>
              </c:strCache>
            </c:strRef>
          </c:tx>
          <c:spPr>
            <a:ln w="25400">
              <a:noFill/>
            </a:ln>
            <a:effectLst/>
          </c:spPr>
          <c:marker>
            <c:symbol val="circle"/>
            <c:size val="4"/>
            <c:spPr>
              <a:solidFill>
                <a:schemeClr val="accent1"/>
              </a:solidFill>
              <a:ln w="9525" cap="flat" cmpd="sng" algn="ctr">
                <a:solidFill>
                  <a:schemeClr val="accent1"/>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50000"/>
                        <a:lumOff val="50000"/>
                      </a:schemeClr>
                    </a:solidFill>
                    <a:latin typeface="+mn-lt"/>
                    <a:ea typeface="+mn-ea"/>
                    <a:cs typeface="+mn-cs"/>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35000"/>
                          <a:lumOff val="65000"/>
                        </a:schemeClr>
                      </a:solidFill>
                    </a:ln>
                    <a:effectLst/>
                  </c:spPr>
                </c15:leaderLines>
              </c:ext>
            </c:extLst>
          </c:dLbls>
          <c:trendline>
            <c:spPr>
              <a:ln w="63500" cap="rnd" cmpd="sng" algn="ctr">
                <a:solidFill>
                  <a:schemeClr val="accent1">
                    <a:alpha val="25000"/>
                  </a:schemeClr>
                </a:solidFill>
                <a:round/>
              </a:ln>
              <a:effectLst/>
            </c:spPr>
            <c:trendlineType val="linear"/>
            <c:dispRSqr val="0"/>
            <c:dispEq val="0"/>
          </c:trendline>
          <c:xVal>
            <c:numRef>
              <c:f>Hoja1!$A$2:$A$7</c:f>
              <c:numCache>
                <c:formatCode>General</c:formatCode>
                <c:ptCount val="6"/>
                <c:pt idx="0">
                  <c:v>0</c:v>
                </c:pt>
                <c:pt idx="1">
                  <c:v>5</c:v>
                </c:pt>
                <c:pt idx="2">
                  <c:v>10</c:v>
                </c:pt>
                <c:pt idx="3">
                  <c:v>15</c:v>
                </c:pt>
                <c:pt idx="4">
                  <c:v>20</c:v>
                </c:pt>
                <c:pt idx="5">
                  <c:v>25</c:v>
                </c:pt>
              </c:numCache>
            </c:numRef>
          </c:xVal>
          <c:yVal>
            <c:numRef>
              <c:f>Hoja1!$B$2:$B$7</c:f>
              <c:numCache>
                <c:formatCode>General</c:formatCode>
                <c:ptCount val="6"/>
                <c:pt idx="0">
                  <c:v>0</c:v>
                </c:pt>
                <c:pt idx="1">
                  <c:v>0.5</c:v>
                </c:pt>
                <c:pt idx="2">
                  <c:v>1</c:v>
                </c:pt>
                <c:pt idx="3">
                  <c:v>1.5</c:v>
                </c:pt>
                <c:pt idx="4">
                  <c:v>2</c:v>
                </c:pt>
                <c:pt idx="5">
                  <c:v>2.5</c:v>
                </c:pt>
              </c:numCache>
            </c:numRef>
          </c:yVal>
          <c:smooth val="0"/>
        </c:ser>
        <c:dLbls>
          <c:dLblPos val="t"/>
          <c:showLegendKey val="0"/>
          <c:showVal val="1"/>
          <c:showCatName val="0"/>
          <c:showSerName val="0"/>
          <c:showPercent val="0"/>
          <c:showBubbleSize val="0"/>
        </c:dLbls>
        <c:axId val="945151040"/>
        <c:axId val="893563552"/>
      </c:scatterChart>
      <c:valAx>
        <c:axId val="945151040"/>
        <c:scaling>
          <c:orientation val="minMax"/>
        </c:scaling>
        <c:delete val="0"/>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r>
                  <a:rPr lang="es-MX" dirty="0" smtClean="0">
                    <a:solidFill>
                      <a:srgbClr val="002060"/>
                    </a:solidFill>
                  </a:rPr>
                  <a:t>CANTIDAD OFRECIDA</a:t>
                </a:r>
                <a:endParaRPr lang="es-MX" dirty="0">
                  <a:solidFill>
                    <a:srgbClr val="002060"/>
                  </a:solidFill>
                </a:endParaRPr>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endParaRPr lang="es-MX"/>
            </a:p>
          </c:txPr>
        </c:title>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dk1">
                    <a:lumMod val="50000"/>
                    <a:lumOff val="50000"/>
                  </a:schemeClr>
                </a:solidFill>
                <a:latin typeface="+mn-lt"/>
                <a:ea typeface="+mn-ea"/>
                <a:cs typeface="+mn-cs"/>
              </a:defRPr>
            </a:pPr>
            <a:endParaRPr lang="es-MX"/>
          </a:p>
        </c:txPr>
        <c:crossAx val="893563552"/>
        <c:crosses val="autoZero"/>
        <c:crossBetween val="midCat"/>
      </c:valAx>
      <c:valAx>
        <c:axId val="893563552"/>
        <c:scaling>
          <c:orientation val="minMax"/>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r>
                  <a:rPr lang="es-MX" dirty="0" smtClean="0">
                    <a:solidFill>
                      <a:srgbClr val="002060"/>
                    </a:solidFill>
                  </a:rPr>
                  <a:t>PRECIO</a:t>
                </a:r>
                <a:endParaRPr lang="es-MX" dirty="0">
                  <a:solidFill>
                    <a:srgbClr val="002060"/>
                  </a:solidFill>
                </a:endParaRPr>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dk1">
                      <a:lumMod val="50000"/>
                      <a:lumOff val="50000"/>
                    </a:schemeClr>
                  </a:solidFill>
                  <a:latin typeface="+mn-lt"/>
                  <a:ea typeface="+mn-ea"/>
                  <a:cs typeface="+mn-cs"/>
                </a:defRPr>
              </a:pPr>
              <a:endParaRPr lang="es-MX"/>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50000"/>
                    <a:lumOff val="50000"/>
                  </a:schemeClr>
                </a:solidFill>
                <a:latin typeface="+mn-lt"/>
                <a:ea typeface="+mn-ea"/>
                <a:cs typeface="+mn-cs"/>
              </a:defRPr>
            </a:pPr>
            <a:endParaRPr lang="es-MX"/>
          </a:p>
        </c:txPr>
        <c:crossAx val="945151040"/>
        <c:crosses val="autoZero"/>
        <c:crossBetween val="midCat"/>
      </c:valAx>
      <c:spPr>
        <a:noFill/>
        <a:ln>
          <a:noFill/>
        </a:ln>
        <a:effectLst/>
      </c:spPr>
    </c:plotArea>
    <c:plotVisOnly val="1"/>
    <c:dispBlanksAs val="gap"/>
    <c:showDLblsOverMax val="0"/>
  </c:chart>
  <c: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44">
  <cs:axisTitle>
    <cs:lnRef idx="0"/>
    <cs:fillRef idx="0"/>
    <cs:effectRef idx="0"/>
    <cs:fontRef idx="minor">
      <a:schemeClr val="dk1">
        <a:lumMod val="50000"/>
        <a:lumOff val="50000"/>
      </a:schemeClr>
    </cs:fontRef>
    <cs:defRPr sz="1197" b="1" kern="1200"/>
  </cs:axisTitle>
  <cs:categoryAxis>
    <cs:lnRef idx="0"/>
    <cs:fillRef idx="0"/>
    <cs:effectRef idx="0"/>
    <cs:fontRef idx="minor">
      <a:schemeClr val="dk1">
        <a:lumMod val="50000"/>
        <a:lumOff val="50000"/>
      </a:schemeClr>
    </cs:fontRef>
    <cs:spPr>
      <a:ln w="9525" cap="flat" cmpd="sng" algn="ctr">
        <a:solidFill>
          <a:schemeClr val="dk1">
            <a:lumMod val="15000"/>
            <a:lumOff val="85000"/>
          </a:schemeClr>
        </a:solidFill>
        <a:round/>
      </a:ln>
    </cs:spPr>
    <cs:defRPr sz="1197" kern="1200"/>
  </cs:categoryAxis>
  <cs:chartArea>
    <cs:lnRef idx="0"/>
    <cs:fillRef idx="0"/>
    <cs:effectRef idx="0"/>
    <cs:fontRef idx="minor">
      <a:schemeClr val="dk1"/>
    </cs:fontRef>
    <cs: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50000"/>
        <a:lumOff val="50000"/>
      </a:schemeClr>
    </cs:fontRef>
    <cs:defRPr sz="1197" kern="1200"/>
  </cs:dataLabel>
  <cs:dataLabelCallout>
    <cs:lnRef idx="0"/>
    <cs:fillRef idx="0"/>
    <cs:effectRef idx="0"/>
    <cs:fontRef idx="minor">
      <a:schemeClr val="dk1">
        <a:lumMod val="65000"/>
        <a:lumOff val="3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a:solidFill>
          <a:schemeClr val="phClr">
            <a:alpha val="20000"/>
          </a:schemeClr>
        </a:solidFill>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dk1">
        <a:lumMod val="50000"/>
        <a:lumOff val="50000"/>
      </a:schemeClr>
    </cs:fontRef>
    <cs:spPr>
      <a:ln w="9525" cap="rnd">
        <a:solidFill>
          <a:schemeClr val="dk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a:solidFill>
          <a:schemeClr val="dk1">
            <a:lumMod val="50000"/>
            <a:lumOff val="50000"/>
          </a:schemeClr>
        </a:solidFill>
      </a:ln>
    </cs:spPr>
  </cs:downBar>
  <cs:dropLine>
    <cs:lnRef idx="0"/>
    <cs:fillRef idx="0"/>
    <cs:effectRef idx="0"/>
    <cs:fontRef idx="minor">
      <a:schemeClr val="tx1"/>
    </cs:fontRef>
    <cs:spPr>
      <a:ln w="9525">
        <a:solidFill>
          <a:schemeClr val="dk1">
            <a:lumMod val="35000"/>
            <a:lumOff val="65000"/>
          </a:schemeClr>
        </a:solidFill>
      </a:ln>
    </cs:spPr>
  </cs:dropLine>
  <cs:errorBar>
    <cs:lnRef idx="0"/>
    <cs:fillRef idx="0"/>
    <cs:effectRef idx="0"/>
    <cs:fontRef idx="minor">
      <a:schemeClr val="tx1"/>
    </cs:fontRef>
    <cs:spPr>
      <a:ln w="9525">
        <a:solidFill>
          <a:schemeClr val="dk1">
            <a:lumMod val="50000"/>
            <a:lumOff val="50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15000"/>
            <a:lumOff val="85000"/>
          </a:schemeClr>
        </a:solidFill>
        <a:round/>
      </a:ln>
    </cs:spPr>
  </cs:gridlineMajor>
  <cs:gridlineMinor>
    <cs:lnRef idx="0"/>
    <cs:fillRef idx="0"/>
    <cs:effectRef idx="0"/>
    <cs:fontRef idx="minor">
      <a:schemeClr val="tx1"/>
    </cs:fontRef>
    <cs:spPr>
      <a:ln w="9525" cap="flat" cmpd="sng" algn="ctr">
        <a:solidFill>
          <a:schemeClr val="dk1">
            <a:lumMod val="5000"/>
            <a:lumOff val="95000"/>
          </a:schemeClr>
        </a:solidFill>
        <a:round/>
      </a:ln>
    </cs:spPr>
  </cs:gridlineMinor>
  <cs:hiLoLine>
    <cs:lnRef idx="0"/>
    <cs:fillRef idx="0"/>
    <cs:effectRef idx="0"/>
    <cs:fontRef idx="minor">
      <a:schemeClr val="tx1"/>
    </cs:fontRef>
    <cs:spPr>
      <a:ln w="9525">
        <a:solidFill>
          <a:schemeClr val="dk1">
            <a:lumMod val="35000"/>
            <a:lumOff val="65000"/>
          </a:schemeClr>
        </a:solidFill>
      </a:ln>
    </cs:spPr>
  </cs:hiLoLine>
  <cs:leaderLine>
    <cs:lnRef idx="0"/>
    <cs:fillRef idx="0"/>
    <cs:effectRef idx="0"/>
    <cs:fontRef idx="minor">
      <a:schemeClr val="tx1"/>
    </cs:fontRef>
    <cs:spPr>
      <a:ln w="9525">
        <a:solidFill>
          <a:schemeClr val="dk1">
            <a:lumMod val="35000"/>
            <a:lumOff val="65000"/>
          </a:schemeClr>
        </a:solidFill>
      </a:ln>
    </cs:spPr>
  </cs:leaderLine>
  <cs:legend>
    <cs:lnRef idx="0"/>
    <cs:fillRef idx="0"/>
    <cs:effectRef idx="0"/>
    <cs:fontRef idx="minor">
      <a:schemeClr val="dk1">
        <a:lumMod val="50000"/>
        <a:lumOff val="50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tx1">
        <a:lumMod val="50000"/>
        <a:lumOff val="50000"/>
      </a:schemeClr>
    </cs:fontRef>
    <cs:spPr>
      <a:ln w="9525">
        <a:solidFill>
          <a:schemeClr val="dk1">
            <a:lumMod val="15000"/>
            <a:lumOff val="85000"/>
          </a:schemeClr>
        </a:solidFill>
      </a:ln>
    </cs:spPr>
    <cs:defRPr sz="1197" kern="1200"/>
  </cs:seriesAxis>
  <cs:seriesLine>
    <cs:lnRef idx="0"/>
    <cs:fillRef idx="0"/>
    <cs:effectRef idx="0"/>
    <cs:fontRef idx="minor">
      <a:schemeClr val="tx1"/>
    </cs:fontRef>
    <cs:spPr>
      <a:ln w="9525">
        <a:solidFill>
          <a:schemeClr val="dk1">
            <a:lumMod val="35000"/>
            <a:lumOff val="65000"/>
          </a:schemeClr>
        </a:solidFill>
      </a:ln>
    </cs:spPr>
  </cs:seriesLine>
  <cs:title>
    <cs:lnRef idx="0"/>
    <cs:fillRef idx="0"/>
    <cs:effectRef idx="0"/>
    <cs:fontRef idx="minor">
      <a:schemeClr val="dk1">
        <a:lumMod val="50000"/>
        <a:lumOff val="50000"/>
      </a:schemeClr>
    </cs:fontRef>
    <cs:defRPr sz="2128" b="0" kern="1200" spc="70" baseline="0"/>
  </cs:title>
  <cs:trendline>
    <cs:lnRef idx="0">
      <cs:styleClr val="0"/>
    </cs:lnRef>
    <cs:fillRef idx="0"/>
    <cs:effectRef idx="0"/>
    <cs:fontRef idx="minor">
      <a:schemeClr val="tx1"/>
    </cs:fontRef>
    <cs:spPr>
      <a:ln w="63500" cap="rnd" cmpd="sng" algn="ctr">
        <a:solidFill>
          <a:schemeClr val="phClr">
            <a:alpha val="25000"/>
          </a:schemeClr>
        </a:solidFill>
        <a:round/>
      </a:ln>
    </cs:spPr>
  </cs:trendline>
  <cs:trendlineLabel>
    <cs:lnRef idx="0"/>
    <cs:fillRef idx="0"/>
    <cs:effectRef idx="0"/>
    <cs:fontRef idx="minor">
      <a:schemeClr val="dk1">
        <a:lumMod val="50000"/>
        <a:lumOff val="50000"/>
      </a:schemeClr>
    </cs:fontRef>
    <cs:defRPr sz="1197" kern="1200"/>
  </cs:trendlineLabel>
  <cs:upBar>
    <cs:lnRef idx="0"/>
    <cs:fillRef idx="0"/>
    <cs:effectRef idx="0"/>
    <cs:fontRef idx="minor">
      <a:schemeClr val="tx1"/>
    </cs:fontRef>
    <cs:spPr>
      <a:solidFill>
        <a:schemeClr val="lt1"/>
      </a:solidFill>
      <a:ln w="9525">
        <a:solidFill>
          <a:schemeClr val="dk1">
            <a:lumMod val="50000"/>
            <a:lumOff val="50000"/>
          </a:schemeClr>
        </a:solidFill>
      </a:ln>
    </cs:spPr>
  </cs:upBar>
  <cs:valueAxis>
    <cs:lnRef idx="0"/>
    <cs:fillRef idx="0"/>
    <cs:effectRef idx="0"/>
    <cs:fontRef idx="minor">
      <a:schemeClr val="dk1">
        <a:lumMod val="50000"/>
        <a:lumOff val="50000"/>
      </a:schemeClr>
    </cs:fontRef>
    <cs:defRPr sz="1197"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8CEC3D-96F7-401F-9673-3EE7F75C9C5B}" type="datetimeFigureOut">
              <a:rPr lang="es-MX"/>
              <a:t>11/10/2016</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8ED8CD-4E4C-49AC-BDC6-2963BA49E54F}" type="slidenum">
              <a:rPr/>
              <a:t>‹Nº›</a:t>
            </a:fld>
            <a:endParaRPr/>
          </a:p>
        </p:txBody>
      </p:sp>
    </p:spTree>
    <p:extLst>
      <p:ext uri="{BB962C8B-B14F-4D97-AF65-F5344CB8AC3E}">
        <p14:creationId xmlns:p14="http://schemas.microsoft.com/office/powerpoint/2010/main" val="343417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32BCF4-D26D-4DAF-9F57-FE1E61FE7935}" type="datetimeFigureOut">
              <a:rPr lang="es-MX"/>
              <a:t>11/10/2016</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B91549-43BF-425A-AF25-75262019208C}" type="slidenum">
              <a:rPr/>
              <a:t>‹Nº›</a:t>
            </a:fld>
            <a:endParaRPr/>
          </a:p>
        </p:txBody>
      </p:sp>
    </p:spTree>
    <p:extLst>
      <p:ext uri="{BB962C8B-B14F-4D97-AF65-F5344CB8AC3E}">
        <p14:creationId xmlns:p14="http://schemas.microsoft.com/office/powerpoint/2010/main" val="4239286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034" y="685800"/>
            <a:ext cx="7998916" cy="2971801"/>
          </a:xfrm>
        </p:spPr>
        <p:txBody>
          <a:bodyPr anchor="b">
            <a:normAutofit/>
          </a:bodyPr>
          <a:lstStyle>
            <a:lvl1pPr algn="l">
              <a:defRPr sz="4799">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034" y="3843868"/>
            <a:ext cx="6399133" cy="1947333"/>
          </a:xfrm>
        </p:spPr>
        <p:txBody>
          <a:bodyPr anchor="t">
            <a:normAutofit/>
          </a:bodyPr>
          <a:lstStyle>
            <a:lvl1pPr marL="0" indent="0" algn="l">
              <a:buNone/>
              <a:defRPr sz="2099">
                <a:solidFill>
                  <a:schemeClr val="bg2">
                    <a:lumMod val="75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1C93FC7-9D1A-468B-98DB-D1E8D74418D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F31473-23EB-4724-8B59-FE6D21D89FA4}" type="slidenum">
              <a:rPr lang="es-MX" smtClean="0"/>
              <a:pPr/>
              <a:t>‹Nº›</a:t>
            </a:fld>
            <a:endParaRPr lang="es-MX"/>
          </a:p>
        </p:txBody>
      </p:sp>
      <p:cxnSp>
        <p:nvCxnSpPr>
          <p:cNvPr id="16" name="Straight Connector 15"/>
          <p:cNvCxnSpPr/>
          <p:nvPr/>
        </p:nvCxnSpPr>
        <p:spPr>
          <a:xfrm flipH="1">
            <a:off x="8225869" y="8467"/>
            <a:ext cx="3809008"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6580" y="91546"/>
            <a:ext cx="6079071"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3941" y="228600"/>
            <a:ext cx="495171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3927" y="32279"/>
            <a:ext cx="4851725"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3383" y="609602"/>
            <a:ext cx="4342268"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2439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621" y="533400"/>
            <a:ext cx="10815995"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164" y="3843867"/>
            <a:ext cx="8302047" cy="457200"/>
          </a:xfrm>
        </p:spPr>
        <p:txBody>
          <a:bodyPr anchor="t">
            <a:normAutofit/>
          </a:bodyPr>
          <a:lstStyle>
            <a:lvl1pPr marL="0" indent="0">
              <a:buFontTx/>
              <a:buNone/>
              <a:defRPr sz="1600"/>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81C93FC7-9D1A-468B-98DB-D1E8D74418D9}" type="datetimeFigureOut">
              <a:rPr lang="es-MX" smtClean="0"/>
              <a:pPr/>
              <a:t>11/10/2016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3F31473-23EB-4724-8B59-FE6D21D89FA4}" type="slidenum">
              <a:rPr lang="es-MX" smtClean="0"/>
              <a:pPr/>
              <a:t>‹Nº›</a:t>
            </a:fld>
            <a:endParaRPr lang="es-MX"/>
          </a:p>
        </p:txBody>
      </p:sp>
    </p:spTree>
    <p:extLst>
      <p:ext uri="{BB962C8B-B14F-4D97-AF65-F5344CB8AC3E}">
        <p14:creationId xmlns:p14="http://schemas.microsoft.com/office/powerpoint/2010/main" val="37122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035" y="685800"/>
            <a:ext cx="10055781" cy="2743200"/>
          </a:xfrm>
        </p:spPr>
        <p:txBody>
          <a:bodyPr anchor="ctr">
            <a:normAutofit/>
          </a:bodyPr>
          <a:lstStyle>
            <a:lvl1pPr algn="l">
              <a:defRPr sz="3199"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034" y="4114800"/>
            <a:ext cx="8533765" cy="1879600"/>
          </a:xfrm>
        </p:spPr>
        <p:txBody>
          <a:bodyPr anchor="ctr">
            <a:normAutofit/>
          </a:bodyPr>
          <a:lstStyle>
            <a:lvl1pPr marL="0" indent="0" algn="l">
              <a:buNone/>
              <a:defRPr sz="1999">
                <a:solidFill>
                  <a:schemeClr val="bg2">
                    <a:lumMod val="7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C93FC7-9D1A-468B-98DB-D1E8D74418D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F31473-23EB-4724-8B59-FE6D21D89FA4}" type="slidenum">
              <a:rPr lang="es-MX" smtClean="0"/>
              <a:pPr/>
              <a:t>‹Nº›</a:t>
            </a:fld>
            <a:endParaRPr lang="es-MX"/>
          </a:p>
        </p:txBody>
      </p:sp>
    </p:spTree>
    <p:extLst>
      <p:ext uri="{BB962C8B-B14F-4D97-AF65-F5344CB8AC3E}">
        <p14:creationId xmlns:p14="http://schemas.microsoft.com/office/powerpoint/2010/main" val="338807416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114" y="685800"/>
            <a:ext cx="9141620" cy="2743200"/>
          </a:xfrm>
        </p:spPr>
        <p:txBody>
          <a:bodyPr anchor="ctr">
            <a:normAutofit/>
          </a:bodyPr>
          <a:lstStyle>
            <a:lvl1pPr algn="l">
              <a:defRPr sz="3199"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5835" y="3429000"/>
            <a:ext cx="8532178" cy="381000"/>
          </a:xfrm>
        </p:spPr>
        <p:txBody>
          <a:bodyPr anchor="ctr"/>
          <a:lstStyle>
            <a:lvl1pPr marL="0" indent="0">
              <a:buFontTx/>
              <a:buNone/>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035" y="4301068"/>
            <a:ext cx="8532178" cy="1684865"/>
          </a:xfrm>
        </p:spPr>
        <p:txBody>
          <a:bodyPr anchor="ctr">
            <a:normAutofit/>
          </a:bodyPr>
          <a:lstStyle>
            <a:lvl1pPr marL="0" indent="0" algn="l">
              <a:buNone/>
              <a:defRPr sz="1999">
                <a:solidFill>
                  <a:schemeClr val="bg2">
                    <a:lumMod val="7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C93FC7-9D1A-468B-98DB-D1E8D74418D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F31473-23EB-4724-8B59-FE6D21D89FA4}" type="slidenum">
              <a:rPr lang="es-MX" smtClean="0"/>
              <a:pPr/>
              <a:t>‹Nº›</a:t>
            </a:fld>
            <a:endParaRPr lang="es-MX"/>
          </a:p>
        </p:txBody>
      </p:sp>
      <p:sp>
        <p:nvSpPr>
          <p:cNvPr id="14" name="TextBox 13"/>
          <p:cNvSpPr txBox="1"/>
          <p:nvPr/>
        </p:nvSpPr>
        <p:spPr>
          <a:xfrm>
            <a:off x="531674" y="812222"/>
            <a:ext cx="609441" cy="584776"/>
          </a:xfrm>
          <a:prstGeom prst="rect">
            <a:avLst/>
          </a:prstGeom>
        </p:spPr>
        <p:txBody>
          <a:bodyPr vert="horz" lIns="91416" tIns="45708" rIns="91416" bIns="45708" rtlCol="0" anchor="ctr">
            <a:noAutofit/>
          </a:bodyPr>
          <a:lstStyle/>
          <a:p>
            <a:pPr lvl="0"/>
            <a:r>
              <a:rPr lang="en-US" sz="7998" dirty="0">
                <a:solidFill>
                  <a:schemeClr val="tx1"/>
                </a:solidFill>
                <a:effectLst/>
              </a:rPr>
              <a:t>“</a:t>
            </a:r>
          </a:p>
        </p:txBody>
      </p:sp>
      <p:sp>
        <p:nvSpPr>
          <p:cNvPr id="15" name="TextBox 14"/>
          <p:cNvSpPr txBox="1"/>
          <p:nvPr/>
        </p:nvSpPr>
        <p:spPr>
          <a:xfrm>
            <a:off x="10282734" y="2768601"/>
            <a:ext cx="609441" cy="584776"/>
          </a:xfrm>
          <a:prstGeom prst="rect">
            <a:avLst/>
          </a:prstGeom>
        </p:spPr>
        <p:txBody>
          <a:bodyPr vert="horz" lIns="91416" tIns="45708" rIns="91416" bIns="45708" rtlCol="0" anchor="ctr">
            <a:noAutofit/>
          </a:bodyPr>
          <a:lstStyle/>
          <a:p>
            <a:pPr lvl="0" algn="r"/>
            <a:r>
              <a:rPr lang="en-US" sz="7998" dirty="0">
                <a:solidFill>
                  <a:schemeClr val="tx1"/>
                </a:solidFill>
                <a:effectLst/>
              </a:rPr>
              <a:t>”</a:t>
            </a:r>
          </a:p>
        </p:txBody>
      </p:sp>
    </p:spTree>
    <p:extLst>
      <p:ext uri="{BB962C8B-B14F-4D97-AF65-F5344CB8AC3E}">
        <p14:creationId xmlns:p14="http://schemas.microsoft.com/office/powerpoint/2010/main" val="36653450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034" y="3429000"/>
            <a:ext cx="8532178" cy="1697400"/>
          </a:xfrm>
        </p:spPr>
        <p:txBody>
          <a:bodyPr anchor="b">
            <a:normAutofit/>
          </a:bodyPr>
          <a:lstStyle>
            <a:lvl1pPr algn="l">
              <a:defRPr sz="3199"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033" y="5132981"/>
            <a:ext cx="8533767" cy="860400"/>
          </a:xfrm>
        </p:spPr>
        <p:txBody>
          <a:bodyPr anchor="t">
            <a:normAutofit/>
          </a:bodyPr>
          <a:lstStyle>
            <a:lvl1pPr marL="0" indent="0" algn="l">
              <a:buNone/>
              <a:defRPr sz="1999">
                <a:solidFill>
                  <a:schemeClr val="bg2">
                    <a:lumMod val="7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C93FC7-9D1A-468B-98DB-D1E8D74418D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F31473-23EB-4724-8B59-FE6D21D89FA4}" type="slidenum">
              <a:rPr lang="es-MX" smtClean="0"/>
              <a:pPr/>
              <a:t>‹Nº›</a:t>
            </a:fld>
            <a:endParaRPr lang="es-MX"/>
          </a:p>
        </p:txBody>
      </p:sp>
    </p:spTree>
    <p:extLst>
      <p:ext uri="{BB962C8B-B14F-4D97-AF65-F5344CB8AC3E}">
        <p14:creationId xmlns:p14="http://schemas.microsoft.com/office/powerpoint/2010/main" val="86203764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116" y="685800"/>
            <a:ext cx="9141619" cy="2743200"/>
          </a:xfrm>
        </p:spPr>
        <p:txBody>
          <a:bodyPr anchor="ctr">
            <a:normAutofit/>
          </a:bodyPr>
          <a:lstStyle>
            <a:lvl1pPr algn="l">
              <a:defRPr sz="3199"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035" y="3928534"/>
            <a:ext cx="8532178" cy="1049866"/>
          </a:xfrm>
        </p:spPr>
        <p:txBody>
          <a:bodyPr vert="horz" lIns="91440" tIns="45720" rIns="91440" bIns="45720" rtlCol="0" anchor="b">
            <a:normAutofit/>
          </a:bodyPr>
          <a:lstStyle>
            <a:lvl1pPr>
              <a:buNone/>
              <a:defRPr lang="en-US" sz="2399"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034" y="4978400"/>
            <a:ext cx="8532178" cy="1016000"/>
          </a:xfrm>
        </p:spPr>
        <p:txBody>
          <a:bodyPr anchor="t">
            <a:normAutofit/>
          </a:bodyPr>
          <a:lstStyle>
            <a:lvl1pPr marL="0" indent="0" algn="l">
              <a:buNone/>
              <a:defRPr sz="1799">
                <a:solidFill>
                  <a:schemeClr val="bg2">
                    <a:lumMod val="7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C93FC7-9D1A-468B-98DB-D1E8D74418D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F31473-23EB-4724-8B59-FE6D21D89FA4}" type="slidenum">
              <a:rPr lang="es-MX" smtClean="0"/>
              <a:pPr/>
              <a:t>‹Nº›</a:t>
            </a:fld>
            <a:endParaRPr lang="es-MX"/>
          </a:p>
        </p:txBody>
      </p:sp>
      <p:sp>
        <p:nvSpPr>
          <p:cNvPr id="11" name="TextBox 10"/>
          <p:cNvSpPr txBox="1"/>
          <p:nvPr/>
        </p:nvSpPr>
        <p:spPr>
          <a:xfrm>
            <a:off x="531674" y="812222"/>
            <a:ext cx="609441" cy="584776"/>
          </a:xfrm>
          <a:prstGeom prst="rect">
            <a:avLst/>
          </a:prstGeom>
        </p:spPr>
        <p:txBody>
          <a:bodyPr vert="horz" lIns="91416" tIns="45708" rIns="91416" bIns="45708" rtlCol="0" anchor="ctr">
            <a:noAutofit/>
          </a:bodyPr>
          <a:lstStyle/>
          <a:p>
            <a:pPr lvl="0"/>
            <a:r>
              <a:rPr lang="en-US" sz="7998" dirty="0">
                <a:solidFill>
                  <a:schemeClr val="tx1"/>
                </a:solidFill>
                <a:effectLst/>
              </a:rPr>
              <a:t>“</a:t>
            </a:r>
          </a:p>
        </p:txBody>
      </p:sp>
      <p:sp>
        <p:nvSpPr>
          <p:cNvPr id="12" name="TextBox 11"/>
          <p:cNvSpPr txBox="1"/>
          <p:nvPr/>
        </p:nvSpPr>
        <p:spPr>
          <a:xfrm>
            <a:off x="10282734" y="2768601"/>
            <a:ext cx="609441" cy="584776"/>
          </a:xfrm>
          <a:prstGeom prst="rect">
            <a:avLst/>
          </a:prstGeom>
        </p:spPr>
        <p:txBody>
          <a:bodyPr vert="horz" lIns="91416" tIns="45708" rIns="91416" bIns="45708" rtlCol="0" anchor="ctr">
            <a:noAutofit/>
          </a:bodyPr>
          <a:lstStyle/>
          <a:p>
            <a:pPr lvl="0" algn="r"/>
            <a:r>
              <a:rPr lang="en-US" sz="7998" dirty="0">
                <a:solidFill>
                  <a:schemeClr val="tx1"/>
                </a:solidFill>
                <a:effectLst/>
              </a:rPr>
              <a:t>”</a:t>
            </a:r>
          </a:p>
        </p:txBody>
      </p:sp>
    </p:spTree>
    <p:extLst>
      <p:ext uri="{BB962C8B-B14F-4D97-AF65-F5344CB8AC3E}">
        <p14:creationId xmlns:p14="http://schemas.microsoft.com/office/powerpoint/2010/main" val="428904498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035" y="685800"/>
            <a:ext cx="10055781"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034" y="3928534"/>
            <a:ext cx="8532178" cy="838200"/>
          </a:xfrm>
        </p:spPr>
        <p:txBody>
          <a:bodyPr vert="horz" lIns="91440" tIns="45720" rIns="91440" bIns="45720" rtlCol="0" anchor="b">
            <a:normAutofit/>
          </a:bodyPr>
          <a:lstStyle>
            <a:lvl1pPr>
              <a:buNone/>
              <a:defRPr lang="en-US" sz="2399"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034" y="4766733"/>
            <a:ext cx="8532178" cy="1227667"/>
          </a:xfrm>
        </p:spPr>
        <p:txBody>
          <a:bodyPr anchor="t">
            <a:normAutofit/>
          </a:bodyPr>
          <a:lstStyle>
            <a:lvl1pPr marL="0" indent="0" algn="l">
              <a:buNone/>
              <a:defRPr sz="1799">
                <a:solidFill>
                  <a:schemeClr val="bg2">
                    <a:lumMod val="7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C93FC7-9D1A-468B-98DB-D1E8D74418D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F31473-23EB-4724-8B59-FE6D21D89FA4}" type="slidenum">
              <a:rPr lang="es-MX" smtClean="0"/>
              <a:pPr/>
              <a:t>‹Nº›</a:t>
            </a:fld>
            <a:endParaRPr lang="es-MX"/>
          </a:p>
        </p:txBody>
      </p:sp>
    </p:spTree>
    <p:extLst>
      <p:ext uri="{BB962C8B-B14F-4D97-AF65-F5344CB8AC3E}">
        <p14:creationId xmlns:p14="http://schemas.microsoft.com/office/powerpoint/2010/main" val="152495880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1C93FC7-9D1A-468B-98DB-D1E8D74418D9}"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F31473-23EB-4724-8B59-FE6D21D89FA4}" type="slidenum">
              <a:rPr lang="es-MX" smtClean="0"/>
              <a:t>‹Nº›</a:t>
            </a:fld>
            <a:endParaRPr lang="es-MX"/>
          </a:p>
        </p:txBody>
      </p:sp>
    </p:spTree>
    <p:extLst>
      <p:ext uri="{BB962C8B-B14F-4D97-AF65-F5344CB8AC3E}">
        <p14:creationId xmlns:p14="http://schemas.microsoft.com/office/powerpoint/2010/main" val="1856839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2950" y="685800"/>
            <a:ext cx="2056864"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621" y="685800"/>
            <a:ext cx="7821163"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1C93FC7-9D1A-468B-98DB-D1E8D74418D9}"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F31473-23EB-4724-8B59-FE6D21D89FA4}" type="slidenum">
              <a:rPr lang="es-MX" smtClean="0"/>
              <a:t>‹Nº›</a:t>
            </a:fld>
            <a:endParaRPr lang="es-MX"/>
          </a:p>
        </p:txBody>
      </p:sp>
    </p:spTree>
    <p:extLst>
      <p:ext uri="{BB962C8B-B14F-4D97-AF65-F5344CB8AC3E}">
        <p14:creationId xmlns:p14="http://schemas.microsoft.com/office/powerpoint/2010/main" val="134154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1C93FC7-9D1A-468B-98DB-D1E8D74418D9}" type="datetimeFigureOut">
              <a:rPr lang="es-MX" smtClean="0"/>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F31473-23EB-4724-8B59-FE6D21D89FA4}" type="slidenum">
              <a:rPr lang="es-MX" smtClean="0"/>
              <a:t>‹Nº›</a:t>
            </a:fld>
            <a:endParaRPr lang="es-MX"/>
          </a:p>
        </p:txBody>
      </p:sp>
    </p:spTree>
    <p:extLst>
      <p:ext uri="{BB962C8B-B14F-4D97-AF65-F5344CB8AC3E}">
        <p14:creationId xmlns:p14="http://schemas.microsoft.com/office/powerpoint/2010/main" val="4027075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034" y="2006600"/>
            <a:ext cx="8532178" cy="2281600"/>
          </a:xfrm>
        </p:spPr>
        <p:txBody>
          <a:bodyPr anchor="b">
            <a:normAutofit/>
          </a:bodyPr>
          <a:lstStyle>
            <a:lvl1pPr algn="l">
              <a:defRPr sz="3599"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035" y="4495800"/>
            <a:ext cx="8532178" cy="1498600"/>
          </a:xfrm>
        </p:spPr>
        <p:txBody>
          <a:bodyPr anchor="t">
            <a:normAutofit/>
          </a:bodyPr>
          <a:lstStyle>
            <a:lvl1pPr marL="0" indent="0" algn="l">
              <a:buNone/>
              <a:defRPr sz="1799">
                <a:solidFill>
                  <a:schemeClr val="bg2">
                    <a:lumMod val="7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1C93FC7-9D1A-468B-98DB-D1E8D74418D9}" type="datetimeFigureOut">
              <a:rPr lang="es-MX" smtClean="0"/>
              <a:pPr/>
              <a:t>11/10/2016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F31473-23EB-4724-8B59-FE6D21D89FA4}" type="slidenum">
              <a:rPr lang="es-MX" smtClean="0"/>
              <a:pPr/>
              <a:t>‹Nº›</a:t>
            </a:fld>
            <a:endParaRPr lang="es-MX"/>
          </a:p>
        </p:txBody>
      </p:sp>
    </p:spTree>
    <p:extLst>
      <p:ext uri="{BB962C8B-B14F-4D97-AF65-F5344CB8AC3E}">
        <p14:creationId xmlns:p14="http://schemas.microsoft.com/office/powerpoint/2010/main" val="1145054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033" y="685801"/>
            <a:ext cx="4936369"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6621" y="685801"/>
            <a:ext cx="4933194"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1C93FC7-9D1A-468B-98DB-D1E8D74418D9}"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F31473-23EB-4724-8B59-FE6D21D89FA4}" type="slidenum">
              <a:rPr lang="es-MX" smtClean="0"/>
              <a:t>‹Nº›</a:t>
            </a:fld>
            <a:endParaRPr lang="es-MX"/>
          </a:p>
        </p:txBody>
      </p:sp>
    </p:spTree>
    <p:extLst>
      <p:ext uri="{BB962C8B-B14F-4D97-AF65-F5344CB8AC3E}">
        <p14:creationId xmlns:p14="http://schemas.microsoft.com/office/powerpoint/2010/main" val="496616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1827" y="685800"/>
            <a:ext cx="4648576" cy="576262"/>
          </a:xfrm>
        </p:spPr>
        <p:txBody>
          <a:bodyPr anchor="b">
            <a:noAutofit/>
          </a:bodyPr>
          <a:lstStyle>
            <a:lvl1pPr marL="0" indent="0">
              <a:buNone/>
              <a:defRPr sz="2799" b="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033" y="1270529"/>
            <a:ext cx="4936369"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7483" y="685800"/>
            <a:ext cx="4663919" cy="576262"/>
          </a:xfrm>
        </p:spPr>
        <p:txBody>
          <a:bodyPr anchor="b">
            <a:noAutofit/>
          </a:bodyPr>
          <a:lstStyle>
            <a:lvl1pPr marL="0" indent="0">
              <a:buNone/>
              <a:defRPr sz="2799" b="0">
                <a:solidFill>
                  <a:schemeClr val="tx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5033" y="1262062"/>
            <a:ext cx="4927904"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1C93FC7-9D1A-468B-98DB-D1E8D74418D9}" type="datetimeFigureOut">
              <a:rPr lang="es-MX" smtClean="0"/>
              <a:t>11/10/2016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3F31473-23EB-4724-8B59-FE6D21D89FA4}" type="slidenum">
              <a:rPr lang="es-MX" smtClean="0"/>
              <a:t>‹Nº›</a:t>
            </a:fld>
            <a:endParaRPr lang="es-MX"/>
          </a:p>
        </p:txBody>
      </p:sp>
    </p:spTree>
    <p:extLst>
      <p:ext uri="{BB962C8B-B14F-4D97-AF65-F5344CB8AC3E}">
        <p14:creationId xmlns:p14="http://schemas.microsoft.com/office/powerpoint/2010/main" val="2358207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1C93FC7-9D1A-468B-98DB-D1E8D74418D9}" type="datetimeFigureOut">
              <a:rPr lang="es-MX" smtClean="0"/>
              <a:t>11/10/2016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3F31473-23EB-4724-8B59-FE6D21D89FA4}" type="slidenum">
              <a:rPr lang="es-MX" smtClean="0"/>
              <a:t>‹Nº›</a:t>
            </a:fld>
            <a:endParaRPr lang="es-MX"/>
          </a:p>
        </p:txBody>
      </p:sp>
    </p:spTree>
    <p:extLst>
      <p:ext uri="{BB962C8B-B14F-4D97-AF65-F5344CB8AC3E}">
        <p14:creationId xmlns:p14="http://schemas.microsoft.com/office/powerpoint/2010/main" val="1378987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C93FC7-9D1A-468B-98DB-D1E8D74418D9}" type="datetimeFigureOut">
              <a:rPr lang="es-MX" smtClean="0"/>
              <a:t>11/10/2016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3F31473-23EB-4724-8B59-FE6D21D89FA4}" type="slidenum">
              <a:rPr lang="es-MX" smtClean="0"/>
              <a:t>‹Nº›</a:t>
            </a:fld>
            <a:endParaRPr lang="es-MX"/>
          </a:p>
        </p:txBody>
      </p:sp>
    </p:spTree>
    <p:extLst>
      <p:ext uri="{BB962C8B-B14F-4D97-AF65-F5344CB8AC3E}">
        <p14:creationId xmlns:p14="http://schemas.microsoft.com/office/powerpoint/2010/main" val="186275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3167" y="685800"/>
            <a:ext cx="3656648" cy="1371600"/>
          </a:xfrm>
        </p:spPr>
        <p:txBody>
          <a:bodyPr anchor="b">
            <a:normAutofit/>
          </a:bodyPr>
          <a:lstStyle>
            <a:lvl1pPr algn="l">
              <a:defRPr sz="2399"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034" y="685800"/>
            <a:ext cx="5942053"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3167" y="2209800"/>
            <a:ext cx="3656648" cy="2091267"/>
          </a:xfrm>
        </p:spPr>
        <p:txBody>
          <a:bodyPr anchor="t">
            <a:normAutofit/>
          </a:bodyPr>
          <a:lstStyle>
            <a:lvl1pPr marL="0" indent="0">
              <a:buNone/>
              <a:defRPr sz="16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C93FC7-9D1A-468B-98DB-D1E8D74418D9}"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F31473-23EB-4724-8B59-FE6D21D89FA4}" type="slidenum">
              <a:rPr lang="es-MX" smtClean="0"/>
              <a:t>‹Nº›</a:t>
            </a:fld>
            <a:endParaRPr lang="es-MX"/>
          </a:p>
        </p:txBody>
      </p:sp>
    </p:spTree>
    <p:extLst>
      <p:ext uri="{BB962C8B-B14F-4D97-AF65-F5344CB8AC3E}">
        <p14:creationId xmlns:p14="http://schemas.microsoft.com/office/powerpoint/2010/main" val="2984804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1582" y="1447800"/>
            <a:ext cx="6018232" cy="1143000"/>
          </a:xfrm>
        </p:spPr>
        <p:txBody>
          <a:bodyPr anchor="b">
            <a:normAutofit/>
          </a:bodyPr>
          <a:lstStyle>
            <a:lvl1pPr algn="l">
              <a:defRPr sz="2799"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8754" y="914400"/>
            <a:ext cx="3280120"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1582" y="2777067"/>
            <a:ext cx="6019820" cy="2048933"/>
          </a:xfrm>
        </p:spPr>
        <p:txBody>
          <a:bodyPr anchor="t">
            <a:normAutofit/>
          </a:bodyPr>
          <a:lstStyle>
            <a:lvl1pPr marL="0" indent="0">
              <a:buNone/>
              <a:defRPr sz="1799"/>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1C93FC7-9D1A-468B-98DB-D1E8D74418D9}" type="datetimeFigureOut">
              <a:rPr lang="es-MX" smtClean="0"/>
              <a:t>11/10/2016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F31473-23EB-4724-8B59-FE6D21D89FA4}" type="slidenum">
              <a:rPr lang="es-MX" smtClean="0"/>
              <a:t>‹Nº›</a:t>
            </a:fld>
            <a:endParaRPr lang="es-MX"/>
          </a:p>
        </p:txBody>
      </p:sp>
    </p:spTree>
    <p:extLst>
      <p:ext uri="{BB962C8B-B14F-4D97-AF65-F5344CB8AC3E}">
        <p14:creationId xmlns:p14="http://schemas.microsoft.com/office/powerpoint/2010/main" val="2416274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4572" y="2963334"/>
            <a:ext cx="2981081"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034" y="4487333"/>
            <a:ext cx="8532178"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034" y="685801"/>
            <a:ext cx="8532178"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1833" y="6172201"/>
            <a:ext cx="159978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1C93FC7-9D1A-468B-98DB-D1E8D74418D9}" type="datetimeFigureOut">
              <a:rPr lang="es-MX" smtClean="0"/>
              <a:pPr/>
              <a:t>11/10/2016</a:t>
            </a:fld>
            <a:endParaRPr lang="es-MX"/>
          </a:p>
        </p:txBody>
      </p:sp>
      <p:sp>
        <p:nvSpPr>
          <p:cNvPr id="5" name="Footer Placeholder 4"/>
          <p:cNvSpPr>
            <a:spLocks noGrp="1"/>
          </p:cNvSpPr>
          <p:nvPr>
            <p:ph type="ftr" sz="quarter" idx="3"/>
          </p:nvPr>
        </p:nvSpPr>
        <p:spPr>
          <a:xfrm>
            <a:off x="684034" y="6172201"/>
            <a:ext cx="7541835"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p>
        </p:txBody>
      </p:sp>
      <p:sp>
        <p:nvSpPr>
          <p:cNvPr id="6" name="Slide Number Placeholder 5"/>
          <p:cNvSpPr>
            <a:spLocks noGrp="1"/>
          </p:cNvSpPr>
          <p:nvPr>
            <p:ph type="sldNum" sz="quarter" idx="4"/>
          </p:nvPr>
        </p:nvSpPr>
        <p:spPr>
          <a:xfrm>
            <a:off x="10360502" y="5578476"/>
            <a:ext cx="1141948" cy="669925"/>
          </a:xfrm>
          <a:prstGeom prst="rect">
            <a:avLst/>
          </a:prstGeom>
        </p:spPr>
        <p:txBody>
          <a:bodyPr vert="horz" lIns="91440" tIns="45720" rIns="91440" bIns="45720" rtlCol="0" anchor="b"/>
          <a:lstStyle>
            <a:lvl1pPr algn="r">
              <a:defRPr sz="3199" b="0" i="0">
                <a:solidFill>
                  <a:schemeClr val="bg2">
                    <a:lumMod val="50000"/>
                  </a:schemeClr>
                </a:solidFill>
                <a:effectLst/>
                <a:latin typeface="+mn-lt"/>
              </a:defRPr>
            </a:lvl1pPr>
          </a:lstStyle>
          <a:p>
            <a:fld id="{A3F31473-23EB-4724-8B59-FE6D21D89FA4}" type="slidenum">
              <a:rPr lang="es-MX" smtClean="0"/>
              <a:pPr/>
              <a:t>‹Nº›</a:t>
            </a:fld>
            <a:endParaRPr lang="es-MX"/>
          </a:p>
        </p:txBody>
      </p:sp>
    </p:spTree>
    <p:extLst>
      <p:ext uri="{BB962C8B-B14F-4D97-AF65-F5344CB8AC3E}">
        <p14:creationId xmlns:p14="http://schemas.microsoft.com/office/powerpoint/2010/main" val="2514270302"/>
      </p:ext>
    </p:extLst>
  </p:cSld>
  <p:clrMap bg1="dk1" tx1="lt1" bg2="dk2" tx2="lt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 id="2147483800" r:id="rId15"/>
    <p:sldLayoutId id="2147483801" r:id="rId16"/>
    <p:sldLayoutId id="2147483802"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457063" rtl="0" eaLnBrk="1" latinLnBrk="0" hangingPunct="1">
        <a:spcBef>
          <a:spcPct val="0"/>
        </a:spcBef>
        <a:buNone/>
        <a:defRPr sz="3599"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664" indent="-285664" algn="l" defTabSz="457063" rtl="0" eaLnBrk="1" latinLnBrk="0" hangingPunct="1">
        <a:spcBef>
          <a:spcPct val="20000"/>
        </a:spcBef>
        <a:spcAft>
          <a:spcPts val="600"/>
        </a:spcAft>
        <a:buClr>
          <a:schemeClr val="tx1"/>
        </a:buClr>
        <a:buSzPct val="80000"/>
        <a:buFont typeface="Wingdings 3" panose="05040102010807070707" pitchFamily="18" charset="2"/>
        <a:buChar char=""/>
        <a:defRPr sz="1999" kern="1200" cap="none">
          <a:solidFill>
            <a:schemeClr val="bg2">
              <a:lumMod val="75000"/>
            </a:schemeClr>
          </a:solidFill>
          <a:effectLst/>
          <a:latin typeface="+mn-lt"/>
          <a:ea typeface="+mn-ea"/>
          <a:cs typeface="+mn-cs"/>
        </a:defRPr>
      </a:lvl1pPr>
      <a:lvl2pPr marL="742727" indent="-285664" algn="l" defTabSz="457063" rtl="0" eaLnBrk="1" latinLnBrk="0" hangingPunct="1">
        <a:spcBef>
          <a:spcPct val="20000"/>
        </a:spcBef>
        <a:spcAft>
          <a:spcPts val="600"/>
        </a:spcAft>
        <a:buClr>
          <a:schemeClr val="tx1"/>
        </a:buClr>
        <a:buSzPct val="80000"/>
        <a:buFont typeface="Wingdings 3" panose="05040102010807070707" pitchFamily="18" charset="2"/>
        <a:buChar char=""/>
        <a:defRPr sz="1799" kern="1200" cap="none">
          <a:solidFill>
            <a:schemeClr val="bg2">
              <a:lumMod val="75000"/>
            </a:schemeClr>
          </a:solidFill>
          <a:effectLst/>
          <a:latin typeface="+mn-lt"/>
          <a:ea typeface="+mn-ea"/>
          <a:cs typeface="+mn-cs"/>
        </a:defRPr>
      </a:lvl2pPr>
      <a:lvl3pPr marL="1199790" indent="-285664" algn="l" defTabSz="457063"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2587" indent="-171399" algn="l" defTabSz="457063"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1999650" indent="-171399" algn="l" defTabSz="457063"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3846" indent="-228531" algn="l" defTabSz="457063"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0908" indent="-228531" algn="l" defTabSz="457063"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7971" indent="-228531" algn="l" defTabSz="457063"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5034" indent="-228531" algn="l" defTabSz="457063"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8.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8.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jpg"/></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39.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g"/><Relationship Id="rId1" Type="http://schemas.openxmlformats.org/officeDocument/2006/relationships/slideLayout" Target="../slideLayouts/slideLayout7.xml"/><Relationship Id="rId4" Type="http://schemas.openxmlformats.org/officeDocument/2006/relationships/image" Target="../media/image48.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jpg"/><Relationship Id="rId1" Type="http://schemas.openxmlformats.org/officeDocument/2006/relationships/slideLayout" Target="../slideLayouts/slideLayout2.xml"/><Relationship Id="rId4" Type="http://schemas.openxmlformats.org/officeDocument/2006/relationships/image" Target="../media/image53.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jp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6.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jpg"/></Relationships>
</file>

<file path=ppt/slides/_rels/slide47.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jpg"/></Relationships>
</file>

<file path=ppt/slides/_rels/slide48.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png"/><Relationship Id="rId1" Type="http://schemas.openxmlformats.org/officeDocument/2006/relationships/slideLayout" Target="../slideLayouts/slideLayout2.xml"/><Relationship Id="rId5" Type="http://schemas.openxmlformats.org/officeDocument/2006/relationships/image" Target="../media/image66.jpg"/><Relationship Id="rId4" Type="http://schemas.openxmlformats.org/officeDocument/2006/relationships/image" Target="../media/image65.jpg"/></Relationships>
</file>

<file path=ppt/slides/_rels/slide49.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image" Target="../media/image67.jpg"/><Relationship Id="rId1" Type="http://schemas.openxmlformats.org/officeDocument/2006/relationships/slideLayout" Target="../slideLayouts/slideLayout2.xml"/><Relationship Id="rId4" Type="http://schemas.openxmlformats.org/officeDocument/2006/relationships/image" Target="../media/image69.jp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image" Target="../media/image70.jpg"/><Relationship Id="rId1" Type="http://schemas.openxmlformats.org/officeDocument/2006/relationships/slideLayout" Target="../slideLayouts/slideLayout2.xml"/><Relationship Id="rId5" Type="http://schemas.openxmlformats.org/officeDocument/2006/relationships/image" Target="../media/image73.jpg"/><Relationship Id="rId4" Type="http://schemas.openxmlformats.org/officeDocument/2006/relationships/image" Target="../media/image72.jpg"/></Relationships>
</file>

<file path=ppt/slides/_rels/slide5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jp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image" Target="../media/image79.pn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81.e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83.jpg"/><Relationship Id="rId7" Type="http://schemas.openxmlformats.org/officeDocument/2006/relationships/image" Target="../media/image87.png"/><Relationship Id="rId2" Type="http://schemas.openxmlformats.org/officeDocument/2006/relationships/image" Target="../media/image82.png"/><Relationship Id="rId1" Type="http://schemas.openxmlformats.org/officeDocument/2006/relationships/slideLayout" Target="../slideLayouts/slideLayout8.xml"/><Relationship Id="rId6" Type="http://schemas.openxmlformats.org/officeDocument/2006/relationships/image" Target="../media/image86.jpg"/><Relationship Id="rId5" Type="http://schemas.openxmlformats.org/officeDocument/2006/relationships/image" Target="../media/image85.jpg"/><Relationship Id="rId4" Type="http://schemas.openxmlformats.org/officeDocument/2006/relationships/image" Target="../media/image84.jpg"/></Relationships>
</file>

<file path=ppt/slides/_rels/slide5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90.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hyperlink" Target="http://www.google.com.mx/url?sa=i&amp;source=images&amp;cd=&amp;cad=rja&amp;uact=8&amp;docid=75ZZQZFA8OHWdM&amp;tbnid=CXzZmL8r_nKQvM&amp;ved=0CAgQjRw&amp;url=http://cmapspublic3.ihmc.us/rid%3D1J40QZ9Q4-28XZLD1-M39/mi%20primer%20mapa.cmap&amp;ei=6_ASVLTlLefH8AG6goDQDA&amp;psig=AFQjCNH8L3Vt1wESPFHgajKgf47YIHrhQw&amp;ust=1410613867828425"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92.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jpg"/><Relationship Id="rId1" Type="http://schemas.openxmlformats.org/officeDocument/2006/relationships/slideLayout" Target="../slideLayouts/slideLayout9.xml"/><Relationship Id="rId4" Type="http://schemas.openxmlformats.org/officeDocument/2006/relationships/image" Target="../media/image95.png"/></Relationships>
</file>

<file path=ppt/slides/_rels/slide66.xml.rels><?xml version="1.0" encoding="UTF-8" standalone="yes"?>
<Relationships xmlns="http://schemas.openxmlformats.org/package/2006/relationships"><Relationship Id="rId3" Type="http://schemas.openxmlformats.org/officeDocument/2006/relationships/image" Target="../media/image97.jpg"/><Relationship Id="rId2" Type="http://schemas.openxmlformats.org/officeDocument/2006/relationships/image" Target="../media/image96.jp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jp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03.jpg"/><Relationship Id="rId2" Type="http://schemas.openxmlformats.org/officeDocument/2006/relationships/image" Target="../media/image102.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3" Type="http://schemas.openxmlformats.org/officeDocument/2006/relationships/image" Target="../media/image105.jpg"/><Relationship Id="rId2" Type="http://schemas.openxmlformats.org/officeDocument/2006/relationships/image" Target="../media/image104.jp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hyperlink" Target="http://www.inegi.org.mx/.../&#205;ndice%20Nacional%20de%20Precios%20al%20C" TargetMode="External"/><Relationship Id="rId2" Type="http://schemas.openxmlformats.org/officeDocument/2006/relationships/hyperlink" Target="http://www.inegi.org.mx/inegi/contenidos/espanol/prensa/comunicados/itat.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97868" y="1340769"/>
            <a:ext cx="9865096" cy="3816424"/>
          </a:xfrm>
        </p:spPr>
        <p:txBody>
          <a:bodyPr>
            <a:noAutofit/>
          </a:bodyPr>
          <a:lstStyle/>
          <a:p>
            <a:pPr algn="ctr"/>
            <a:r>
              <a:rPr lang="es-MX" sz="2200" b="1" dirty="0" smtClean="0">
                <a:solidFill>
                  <a:srgbClr val="002060"/>
                </a:solidFill>
              </a:rPr>
              <a:t/>
            </a:r>
            <a:br>
              <a:rPr lang="es-MX" sz="2200" b="1" dirty="0" smtClean="0">
                <a:solidFill>
                  <a:srgbClr val="002060"/>
                </a:solidFill>
              </a:rPr>
            </a:br>
            <a:r>
              <a:rPr lang="es-MX" sz="2200" b="1" dirty="0">
                <a:solidFill>
                  <a:srgbClr val="002060"/>
                </a:solidFill>
              </a:rPr>
              <a:t/>
            </a:r>
            <a:br>
              <a:rPr lang="es-MX" sz="2200" b="1" dirty="0">
                <a:solidFill>
                  <a:srgbClr val="002060"/>
                </a:solidFill>
              </a:rPr>
            </a:br>
            <a:r>
              <a:rPr lang="es-MX" sz="2200" b="1" dirty="0" smtClean="0">
                <a:solidFill>
                  <a:srgbClr val="002060"/>
                </a:solidFill>
              </a:rPr>
              <a:t/>
            </a:r>
            <a:br>
              <a:rPr lang="es-MX" sz="2200" b="1" dirty="0" smtClean="0">
                <a:solidFill>
                  <a:srgbClr val="002060"/>
                </a:solidFill>
              </a:rPr>
            </a:br>
            <a:r>
              <a:rPr lang="es-MX" sz="2200" b="1" dirty="0">
                <a:solidFill>
                  <a:srgbClr val="002060"/>
                </a:solidFill>
              </a:rPr>
              <a:t/>
            </a:r>
            <a:br>
              <a:rPr lang="es-MX" sz="2200" b="1" dirty="0">
                <a:solidFill>
                  <a:srgbClr val="002060"/>
                </a:solidFill>
              </a:rPr>
            </a:br>
            <a:r>
              <a:rPr lang="es-MX" sz="2200" b="1" dirty="0" smtClean="0">
                <a:solidFill>
                  <a:srgbClr val="002060"/>
                </a:solidFill>
              </a:rPr>
              <a:t/>
            </a:r>
            <a:br>
              <a:rPr lang="es-MX" sz="2200" b="1" dirty="0" smtClean="0">
                <a:solidFill>
                  <a:srgbClr val="002060"/>
                </a:solidFill>
              </a:rPr>
            </a:br>
            <a:r>
              <a:rPr lang="es-MX" sz="2200" b="1" dirty="0">
                <a:solidFill>
                  <a:srgbClr val="002060"/>
                </a:solidFill>
              </a:rPr>
              <a:t/>
            </a:r>
            <a:br>
              <a:rPr lang="es-MX" sz="2200" b="1" dirty="0">
                <a:solidFill>
                  <a:srgbClr val="002060"/>
                </a:solidFill>
              </a:rPr>
            </a:br>
            <a:r>
              <a:rPr lang="es-MX" sz="2200" b="1" dirty="0" smtClean="0">
                <a:solidFill>
                  <a:srgbClr val="002060"/>
                </a:solidFill>
              </a:rPr>
              <a:t/>
            </a:r>
            <a:br>
              <a:rPr lang="es-MX" sz="2200" b="1" dirty="0" smtClean="0">
                <a:solidFill>
                  <a:srgbClr val="002060"/>
                </a:solidFill>
              </a:rPr>
            </a:br>
            <a:r>
              <a:rPr lang="es-MX" sz="2200" b="1" dirty="0">
                <a:solidFill>
                  <a:srgbClr val="002060"/>
                </a:solidFill>
              </a:rPr>
              <a:t/>
            </a:r>
            <a:br>
              <a:rPr lang="es-MX" sz="2200" b="1" dirty="0">
                <a:solidFill>
                  <a:srgbClr val="002060"/>
                </a:solidFill>
              </a:rPr>
            </a:br>
            <a:r>
              <a:rPr lang="es-MX" sz="2200" b="1" dirty="0" smtClean="0">
                <a:solidFill>
                  <a:srgbClr val="002060"/>
                </a:solidFill>
              </a:rPr>
              <a:t>UNIVERSIDAD </a:t>
            </a:r>
            <a:r>
              <a:rPr lang="es-MX" sz="2200" b="1" dirty="0">
                <a:solidFill>
                  <a:srgbClr val="002060"/>
                </a:solidFill>
              </a:rPr>
              <a:t>AUTÓNOMA DEL ESTADO DE </a:t>
            </a:r>
            <a:r>
              <a:rPr lang="es-MX" sz="2200" b="1" dirty="0" smtClean="0">
                <a:solidFill>
                  <a:srgbClr val="002060"/>
                </a:solidFill>
              </a:rPr>
              <a:t>MÉXICO</a:t>
            </a:r>
            <a:br>
              <a:rPr lang="es-MX" sz="2200" b="1" dirty="0" smtClean="0">
                <a:solidFill>
                  <a:srgbClr val="002060"/>
                </a:solidFill>
              </a:rPr>
            </a:br>
            <a:r>
              <a:rPr lang="es-MX" sz="2200" b="1" dirty="0">
                <a:solidFill>
                  <a:srgbClr val="002060"/>
                </a:solidFill>
              </a:rPr>
              <a:t/>
            </a:r>
            <a:br>
              <a:rPr lang="es-MX" sz="2200" b="1" dirty="0">
                <a:solidFill>
                  <a:srgbClr val="002060"/>
                </a:solidFill>
              </a:rPr>
            </a:br>
            <a:r>
              <a:rPr lang="es-MX" sz="2200" b="1" dirty="0">
                <a:solidFill>
                  <a:srgbClr val="002060"/>
                </a:solidFill>
              </a:rPr>
              <a:t>FACULTAD DE TURISMO Y </a:t>
            </a:r>
            <a:r>
              <a:rPr lang="es-MX" sz="2200" b="1" dirty="0" smtClean="0">
                <a:solidFill>
                  <a:srgbClr val="002060"/>
                </a:solidFill>
              </a:rPr>
              <a:t>GASTRONOMÍA</a:t>
            </a:r>
            <a:br>
              <a:rPr lang="es-MX" sz="2200" b="1" dirty="0" smtClean="0">
                <a:solidFill>
                  <a:srgbClr val="002060"/>
                </a:solidFill>
              </a:rPr>
            </a:br>
            <a:r>
              <a:rPr lang="es-MX" sz="2200" b="1" dirty="0">
                <a:solidFill>
                  <a:srgbClr val="002060"/>
                </a:solidFill>
              </a:rPr>
              <a:t/>
            </a:r>
            <a:br>
              <a:rPr lang="es-MX" sz="2200" b="1" dirty="0">
                <a:solidFill>
                  <a:srgbClr val="002060"/>
                </a:solidFill>
              </a:rPr>
            </a:br>
            <a:r>
              <a:rPr lang="es-MX" sz="2200" b="1" dirty="0">
                <a:solidFill>
                  <a:srgbClr val="002060"/>
                </a:solidFill>
              </a:rPr>
              <a:t>LICENCIATURA EN </a:t>
            </a:r>
            <a:r>
              <a:rPr lang="es-MX" sz="2200" b="1" dirty="0" smtClean="0">
                <a:solidFill>
                  <a:srgbClr val="002060"/>
                </a:solidFill>
              </a:rPr>
              <a:t>TURISMO</a:t>
            </a:r>
            <a:br>
              <a:rPr lang="es-MX" sz="2200" b="1" dirty="0" smtClean="0">
                <a:solidFill>
                  <a:srgbClr val="002060"/>
                </a:solidFill>
              </a:rPr>
            </a:br>
            <a:r>
              <a:rPr lang="es-MX" sz="2200" b="1" dirty="0">
                <a:solidFill>
                  <a:srgbClr val="002060"/>
                </a:solidFill>
              </a:rPr>
              <a:t/>
            </a:r>
            <a:br>
              <a:rPr lang="es-MX" sz="2200" b="1" dirty="0">
                <a:solidFill>
                  <a:srgbClr val="002060"/>
                </a:solidFill>
              </a:rPr>
            </a:br>
            <a:r>
              <a:rPr lang="es-MX" sz="2200" b="1" dirty="0" smtClean="0">
                <a:solidFill>
                  <a:srgbClr val="002060"/>
                </a:solidFill>
              </a:rPr>
              <a:t>UNIDAD DE APRENDIZAJE DE ECONOMÍA (PRIMER </a:t>
            </a:r>
            <a:r>
              <a:rPr lang="es-MX" sz="2200" b="1" dirty="0">
                <a:solidFill>
                  <a:srgbClr val="002060"/>
                </a:solidFill>
              </a:rPr>
              <a:t>PERIODO</a:t>
            </a:r>
            <a:r>
              <a:rPr lang="es-MX" sz="2200" b="1" dirty="0" smtClean="0">
                <a:solidFill>
                  <a:srgbClr val="002060"/>
                </a:solidFill>
              </a:rPr>
              <a:t>)</a:t>
            </a:r>
            <a:br>
              <a:rPr lang="es-MX" sz="2200" b="1" dirty="0" smtClean="0">
                <a:solidFill>
                  <a:srgbClr val="002060"/>
                </a:solidFill>
              </a:rPr>
            </a:br>
            <a:r>
              <a:rPr lang="es-MX" sz="2200" b="1" dirty="0">
                <a:solidFill>
                  <a:srgbClr val="002060"/>
                </a:solidFill>
              </a:rPr>
              <a:t/>
            </a:r>
            <a:br>
              <a:rPr lang="es-MX" sz="2200" b="1" dirty="0">
                <a:solidFill>
                  <a:srgbClr val="002060"/>
                </a:solidFill>
              </a:rPr>
            </a:br>
            <a:r>
              <a:rPr lang="es-MX" sz="2200" b="1" dirty="0">
                <a:solidFill>
                  <a:srgbClr val="002060"/>
                </a:solidFill>
              </a:rPr>
              <a:t>MATERIAL DIDÁCTICO CORRESPONDIENTE A LA UNIDAD DE COMPETENCIA </a:t>
            </a:r>
            <a:r>
              <a:rPr lang="es-MX" sz="2200" b="1" dirty="0" smtClean="0">
                <a:solidFill>
                  <a:srgbClr val="002060"/>
                </a:solidFill>
              </a:rPr>
              <a:t>II Y III “MICROECONOMÍA Y MACROECONOMÍA”</a:t>
            </a:r>
            <a:br>
              <a:rPr lang="es-MX" sz="2200" b="1" dirty="0" smtClean="0">
                <a:solidFill>
                  <a:srgbClr val="002060"/>
                </a:solidFill>
              </a:rPr>
            </a:br>
            <a:endParaRPr lang="es-MX" sz="2200" b="1" dirty="0">
              <a:solidFill>
                <a:srgbClr val="002060"/>
              </a:solidFill>
            </a:endParaRPr>
          </a:p>
        </p:txBody>
      </p:sp>
      <p:sp>
        <p:nvSpPr>
          <p:cNvPr id="3" name="Subtítulo 2"/>
          <p:cNvSpPr>
            <a:spLocks noGrp="1"/>
          </p:cNvSpPr>
          <p:nvPr>
            <p:ph type="subTitle" idx="1"/>
          </p:nvPr>
        </p:nvSpPr>
        <p:spPr>
          <a:xfrm>
            <a:off x="5446340" y="5661248"/>
            <a:ext cx="6615157" cy="994049"/>
          </a:xfrm>
        </p:spPr>
        <p:txBody>
          <a:bodyPr>
            <a:normAutofit fontScale="85000" lnSpcReduction="10000"/>
          </a:bodyPr>
          <a:lstStyle/>
          <a:p>
            <a:pPr algn="r"/>
            <a:r>
              <a:rPr lang="es-MX" b="1" dirty="0">
                <a:solidFill>
                  <a:srgbClr val="002060"/>
                </a:solidFill>
              </a:rPr>
              <a:t>PRESENTA: M. en C.I. MARÍA DEL CONSUELO MÉNDEZ SOSA</a:t>
            </a:r>
          </a:p>
          <a:p>
            <a:pPr algn="r"/>
            <a:r>
              <a:rPr lang="es-MX" b="1" dirty="0" smtClean="0">
                <a:solidFill>
                  <a:srgbClr val="002060"/>
                </a:solidFill>
              </a:rPr>
              <a:t>OCTUBRE 2016</a:t>
            </a:r>
            <a:endParaRPr lang="es-MX" b="1" dirty="0">
              <a:solidFill>
                <a:srgbClr val="002060"/>
              </a:solidFill>
            </a:endParaRP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4012" y="116632"/>
            <a:ext cx="7011006" cy="856909"/>
          </a:xfrm>
          <a:prstGeom prst="rect">
            <a:avLst/>
          </a:prstGeom>
        </p:spPr>
      </p:pic>
    </p:spTree>
    <p:extLst>
      <p:ext uri="{BB962C8B-B14F-4D97-AF65-F5344CB8AC3E}">
        <p14:creationId xmlns:p14="http://schemas.microsoft.com/office/powerpoint/2010/main" val="94055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p:txBody>
          <a:bodyPr/>
          <a:lstStyle/>
          <a:p>
            <a:pPr algn="ctr"/>
            <a:r>
              <a:rPr lang="es-MX" b="1" dirty="0" smtClean="0">
                <a:solidFill>
                  <a:schemeClr val="accent1"/>
                </a:solidFill>
              </a:rPr>
              <a:t>La renta</a:t>
            </a:r>
            <a:endParaRPr lang="es-MX" b="1" dirty="0">
              <a:solidFill>
                <a:schemeClr val="accent1"/>
              </a:solidFill>
            </a:endParaRPr>
          </a:p>
        </p:txBody>
      </p:sp>
      <p:sp>
        <p:nvSpPr>
          <p:cNvPr id="4" name="Marcador de contenido 3"/>
          <p:cNvSpPr>
            <a:spLocks noGrp="1"/>
          </p:cNvSpPr>
          <p:nvPr>
            <p:ph sz="half" idx="2"/>
          </p:nvPr>
        </p:nvSpPr>
        <p:spPr>
          <a:xfrm>
            <a:off x="1293664" y="1676400"/>
            <a:ext cx="5029200" cy="4344888"/>
          </a:xfrm>
        </p:spPr>
        <p:txBody>
          <a:bodyPr>
            <a:normAutofit/>
          </a:bodyPr>
          <a:lstStyle/>
          <a:p>
            <a:pPr marL="0" indent="0" algn="just">
              <a:buNone/>
            </a:pPr>
            <a:r>
              <a:rPr lang="es-MX" dirty="0" smtClean="0">
                <a:solidFill>
                  <a:schemeClr val="accent1"/>
                </a:solidFill>
              </a:rPr>
              <a:t>¿Qué ocurriría con la demanda de helado si perdieras tu empleo en verano? Lo más probable es que disminuyera. </a:t>
            </a:r>
          </a:p>
          <a:p>
            <a:pPr marL="0" indent="0" algn="just">
              <a:buNone/>
            </a:pPr>
            <a:r>
              <a:rPr lang="es-MX" dirty="0" smtClean="0">
                <a:solidFill>
                  <a:schemeClr val="accent1"/>
                </a:solidFill>
              </a:rPr>
              <a:t>Una disminución de la renta significaría que tendríamos menos para gastar en total.</a:t>
            </a:r>
          </a:p>
          <a:p>
            <a:pPr marL="0" indent="0" algn="just">
              <a:buNone/>
            </a:pPr>
            <a:r>
              <a:rPr lang="es-MX" dirty="0" smtClean="0">
                <a:solidFill>
                  <a:schemeClr val="accent1"/>
                </a:solidFill>
              </a:rPr>
              <a:t>Si desciende la demanda de un bien cuando disminuye la renta, el bien se denomina: </a:t>
            </a:r>
            <a:r>
              <a:rPr lang="es-MX" b="1" dirty="0" smtClean="0">
                <a:solidFill>
                  <a:srgbClr val="002060"/>
                </a:solidFill>
              </a:rPr>
              <a:t>Bien Normal.</a:t>
            </a:r>
            <a:endParaRPr lang="es-MX" b="1" dirty="0">
              <a:solidFill>
                <a:srgbClr val="002060"/>
              </a:solidFill>
            </a:endParaRPr>
          </a:p>
        </p:txBody>
      </p:sp>
      <p:pic>
        <p:nvPicPr>
          <p:cNvPr id="7" name="Marcador de contenido 6"/>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7102524" y="1556792"/>
            <a:ext cx="2286000" cy="2000250"/>
          </a:xfr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5524" y="4077072"/>
            <a:ext cx="3028950" cy="1514475"/>
          </a:xfrm>
          <a:prstGeom prst="rect">
            <a:avLst/>
          </a:prstGeom>
        </p:spPr>
      </p:pic>
    </p:spTree>
    <p:extLst>
      <p:ext uri="{BB962C8B-B14F-4D97-AF65-F5344CB8AC3E}">
        <p14:creationId xmlns:p14="http://schemas.microsoft.com/office/powerpoint/2010/main" val="1881090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971827" y="548680"/>
            <a:ext cx="4648576" cy="864096"/>
          </a:xfrm>
        </p:spPr>
        <p:txBody>
          <a:bodyPr/>
          <a:lstStyle/>
          <a:p>
            <a:pPr algn="ctr"/>
            <a:r>
              <a:rPr lang="es-MX" b="1" dirty="0" smtClean="0">
                <a:solidFill>
                  <a:srgbClr val="002060"/>
                </a:solidFill>
              </a:rPr>
              <a:t>Los precios de los bienes relacionados con él</a:t>
            </a:r>
            <a:endParaRPr lang="es-MX" b="1" dirty="0">
              <a:solidFill>
                <a:srgbClr val="002060"/>
              </a:solidFill>
            </a:endParaRPr>
          </a:p>
        </p:txBody>
      </p:sp>
      <p:sp>
        <p:nvSpPr>
          <p:cNvPr id="4" name="Marcador de contenido 3"/>
          <p:cNvSpPr>
            <a:spLocks noGrp="1"/>
          </p:cNvSpPr>
          <p:nvPr>
            <p:ph sz="half" idx="2"/>
          </p:nvPr>
        </p:nvSpPr>
        <p:spPr>
          <a:xfrm>
            <a:off x="1056014" y="1634532"/>
            <a:ext cx="5029200" cy="3912840"/>
          </a:xfrm>
        </p:spPr>
        <p:txBody>
          <a:bodyPr>
            <a:normAutofit/>
          </a:bodyPr>
          <a:lstStyle/>
          <a:p>
            <a:pPr marL="0" indent="0" algn="just">
              <a:buNone/>
            </a:pPr>
            <a:r>
              <a:rPr lang="es-MX" dirty="0" smtClean="0">
                <a:solidFill>
                  <a:srgbClr val="002060"/>
                </a:solidFill>
              </a:rPr>
              <a:t>Supongamos que baja el precio del yogurt. La ley de la demanda afirma que compraremos más yogurt. Como el helado y el yogurt son postres fríos, dulces y cremosos, satisfacen deseos parecidos.</a:t>
            </a:r>
          </a:p>
          <a:p>
            <a:pPr marL="0" indent="0" algn="just">
              <a:buNone/>
            </a:pPr>
            <a:r>
              <a:rPr lang="es-MX" dirty="0" smtClean="0">
                <a:solidFill>
                  <a:srgbClr val="002060"/>
                </a:solidFill>
              </a:rPr>
              <a:t>Cuando el descenso del precio de un bien reduce la demanda del otro, los dos se denominan sustitutivos</a:t>
            </a:r>
            <a:r>
              <a:rPr lang="es-MX" dirty="0" smtClean="0">
                <a:solidFill>
                  <a:schemeClr val="accent3"/>
                </a:solidFill>
              </a:rPr>
              <a:t>.</a:t>
            </a:r>
            <a:endParaRPr lang="es-MX" dirty="0">
              <a:solidFill>
                <a:schemeClr val="accent3"/>
              </a:solidFill>
            </a:endParaRPr>
          </a:p>
        </p:txBody>
      </p:sp>
      <p:sp>
        <p:nvSpPr>
          <p:cNvPr id="5" name="Marcador de texto 4"/>
          <p:cNvSpPr>
            <a:spLocks noGrp="1"/>
          </p:cNvSpPr>
          <p:nvPr>
            <p:ph type="body" sz="quarter" idx="3"/>
          </p:nvPr>
        </p:nvSpPr>
        <p:spPr>
          <a:xfrm>
            <a:off x="6551613" y="685800"/>
            <a:ext cx="5029200" cy="726976"/>
          </a:xfrm>
        </p:spPr>
        <p:txBody>
          <a:bodyPr>
            <a:normAutofit/>
          </a:bodyPr>
          <a:lstStyle/>
          <a:p>
            <a:pPr algn="ctr"/>
            <a:r>
              <a:rPr lang="es-MX" sz="2800" b="1" dirty="0" smtClean="0">
                <a:solidFill>
                  <a:schemeClr val="accent1"/>
                </a:solidFill>
              </a:rPr>
              <a:t>Ejemplos de sustitutivos</a:t>
            </a:r>
            <a:endParaRPr lang="es-MX" sz="2800" b="1" dirty="0">
              <a:solidFill>
                <a:schemeClr val="accent1"/>
              </a:solidFill>
            </a:endParaRPr>
          </a:p>
        </p:txBody>
      </p:sp>
      <p:sp>
        <p:nvSpPr>
          <p:cNvPr id="6" name="Marcador de contenido 5"/>
          <p:cNvSpPr>
            <a:spLocks noGrp="1"/>
          </p:cNvSpPr>
          <p:nvPr>
            <p:ph sz="quarter" idx="4"/>
          </p:nvPr>
        </p:nvSpPr>
        <p:spPr>
          <a:xfrm>
            <a:off x="6550025" y="1412776"/>
            <a:ext cx="5029200" cy="4608512"/>
          </a:xfrm>
        </p:spPr>
        <p:txBody>
          <a:bodyPr>
            <a:normAutofit lnSpcReduction="10000"/>
          </a:bodyPr>
          <a:lstStyle/>
          <a:p>
            <a:pPr marL="0" indent="0" algn="ctr">
              <a:buNone/>
            </a:pPr>
            <a:r>
              <a:rPr lang="es-MX" dirty="0" smtClean="0">
                <a:solidFill>
                  <a:schemeClr val="accent1"/>
                </a:solidFill>
              </a:rPr>
              <a:t>Hot </a:t>
            </a:r>
            <a:r>
              <a:rPr lang="es-MX" dirty="0" err="1" smtClean="0">
                <a:solidFill>
                  <a:schemeClr val="accent1"/>
                </a:solidFill>
              </a:rPr>
              <a:t>dogs</a:t>
            </a:r>
            <a:r>
              <a:rPr lang="es-MX" dirty="0" smtClean="0">
                <a:solidFill>
                  <a:schemeClr val="accent1"/>
                </a:solidFill>
              </a:rPr>
              <a:t>- Hamburguesas</a:t>
            </a:r>
          </a:p>
          <a:p>
            <a:pPr marL="0" indent="0" algn="ctr">
              <a:buNone/>
            </a:pPr>
            <a:endParaRPr lang="es-MX" dirty="0" smtClean="0">
              <a:solidFill>
                <a:schemeClr val="accent1"/>
              </a:solidFill>
            </a:endParaRPr>
          </a:p>
          <a:p>
            <a:pPr algn="ctr">
              <a:buFont typeface="Wingdings" panose="05000000000000000000" pitchFamily="2" charset="2"/>
              <a:buChar char="ü"/>
            </a:pPr>
            <a:endParaRPr lang="es-MX" dirty="0" smtClean="0">
              <a:solidFill>
                <a:schemeClr val="accent1"/>
              </a:solidFill>
            </a:endParaRPr>
          </a:p>
          <a:p>
            <a:pPr marL="0" indent="0" algn="ctr">
              <a:buNone/>
            </a:pPr>
            <a:endParaRPr lang="es-MX" dirty="0" smtClean="0">
              <a:solidFill>
                <a:schemeClr val="accent1"/>
              </a:solidFill>
            </a:endParaRPr>
          </a:p>
          <a:p>
            <a:pPr marL="0" indent="0" algn="ctr">
              <a:buNone/>
            </a:pPr>
            <a:r>
              <a:rPr lang="es-MX" dirty="0" err="1" smtClean="0">
                <a:solidFill>
                  <a:schemeClr val="accent1"/>
                </a:solidFill>
              </a:rPr>
              <a:t>Jerseys</a:t>
            </a:r>
            <a:r>
              <a:rPr lang="es-MX" dirty="0" smtClean="0">
                <a:solidFill>
                  <a:schemeClr val="accent1"/>
                </a:solidFill>
              </a:rPr>
              <a:t>- Sudaderas</a:t>
            </a:r>
          </a:p>
          <a:p>
            <a:pPr marL="0" indent="0" algn="ctr">
              <a:buNone/>
            </a:pPr>
            <a:endParaRPr lang="es-MX" dirty="0">
              <a:solidFill>
                <a:schemeClr val="accent1"/>
              </a:solidFill>
            </a:endParaRPr>
          </a:p>
          <a:p>
            <a:pPr marL="0" indent="0" algn="ctr">
              <a:buNone/>
            </a:pPr>
            <a:endParaRPr lang="es-MX" dirty="0" smtClean="0">
              <a:solidFill>
                <a:schemeClr val="accent1"/>
              </a:solidFill>
            </a:endParaRPr>
          </a:p>
          <a:p>
            <a:pPr marL="0" indent="0" algn="ctr">
              <a:buNone/>
            </a:pPr>
            <a:endParaRPr lang="es-MX" dirty="0" smtClean="0">
              <a:solidFill>
                <a:schemeClr val="accent1"/>
              </a:solidFill>
            </a:endParaRPr>
          </a:p>
          <a:p>
            <a:pPr marL="0" indent="0" algn="ctr">
              <a:buNone/>
            </a:pPr>
            <a:endParaRPr lang="es-MX" dirty="0">
              <a:solidFill>
                <a:schemeClr val="accent1"/>
              </a:solidFill>
            </a:endParaRPr>
          </a:p>
          <a:p>
            <a:pPr marL="0" indent="0" algn="ctr">
              <a:buNone/>
            </a:pPr>
            <a:r>
              <a:rPr lang="es-MX" dirty="0" smtClean="0">
                <a:solidFill>
                  <a:schemeClr val="accent1"/>
                </a:solidFill>
              </a:rPr>
              <a:t>Entradas al cine- Alquiler de películas de video </a:t>
            </a:r>
            <a:endParaRPr lang="es-MX" dirty="0">
              <a:solidFill>
                <a:schemeClr val="accent1"/>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5195" y="1887979"/>
            <a:ext cx="1318788" cy="1175297"/>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45448" y="3556735"/>
            <a:ext cx="1213907" cy="1098620"/>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74428" y="3590952"/>
            <a:ext cx="1160140" cy="1064403"/>
          </a:xfrm>
          <a:prstGeom prst="rect">
            <a:avLst/>
          </a:prstGeom>
        </p:spPr>
      </p:pic>
    </p:spTree>
    <p:extLst>
      <p:ext uri="{BB962C8B-B14F-4D97-AF65-F5344CB8AC3E}">
        <p14:creationId xmlns:p14="http://schemas.microsoft.com/office/powerpoint/2010/main" val="2483668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549796" y="620688"/>
            <a:ext cx="10971372" cy="5688632"/>
          </a:xfrm>
        </p:spPr>
        <p:txBody>
          <a:bodyPr>
            <a:normAutofit fontScale="90000"/>
          </a:bodyPr>
          <a:lstStyle/>
          <a:p>
            <a:r>
              <a:rPr lang="es-MX" sz="2400" cap="none" dirty="0" smtClean="0">
                <a:solidFill>
                  <a:srgbClr val="002060"/>
                </a:solidFill>
              </a:rPr>
              <a:t>Cuando el descenso del precio de un bien eleva la demanda de otro, los dos se denominan complementarios.</a:t>
            </a:r>
            <a:br>
              <a:rPr lang="es-MX" sz="2400" cap="none" dirty="0" smtClean="0">
                <a:solidFill>
                  <a:srgbClr val="002060"/>
                </a:solidFill>
              </a:rPr>
            </a:br>
            <a:r>
              <a:rPr lang="es-MX" sz="2400" cap="none" dirty="0" smtClean="0">
                <a:solidFill>
                  <a:srgbClr val="002060"/>
                </a:solidFill>
              </a:rPr>
              <a:t/>
            </a:r>
            <a:br>
              <a:rPr lang="es-MX" sz="2400" cap="none" dirty="0" smtClean="0">
                <a:solidFill>
                  <a:srgbClr val="002060"/>
                </a:solidFill>
              </a:rPr>
            </a:br>
            <a:r>
              <a:rPr lang="es-MX" sz="2400" cap="none" dirty="0" smtClean="0">
                <a:solidFill>
                  <a:srgbClr val="002060"/>
                </a:solidFill>
              </a:rPr>
              <a:t>Supongamos que baja el precio del chocolate caliente, según  la ley de la demanda, compararemos más chocolate caliente, en este caso también compraremos más pan de yema, ya que suelen tomarse juntos.</a:t>
            </a:r>
            <a:br>
              <a:rPr lang="es-MX" sz="2400" cap="none" dirty="0" smtClean="0">
                <a:solidFill>
                  <a:srgbClr val="002060"/>
                </a:solidFill>
              </a:rPr>
            </a:br>
            <a:r>
              <a:rPr lang="es-MX" sz="2400" cap="none" dirty="0" smtClean="0">
                <a:solidFill>
                  <a:srgbClr val="002060"/>
                </a:solidFill>
              </a:rPr>
              <a:t/>
            </a:r>
            <a:br>
              <a:rPr lang="es-MX" sz="2400" cap="none" dirty="0" smtClean="0">
                <a:solidFill>
                  <a:srgbClr val="002060"/>
                </a:solidFill>
              </a:rPr>
            </a:br>
            <a:r>
              <a:rPr lang="es-MX" sz="2400" cap="none" dirty="0" smtClean="0">
                <a:solidFill>
                  <a:srgbClr val="002060"/>
                </a:solidFill>
              </a:rPr>
              <a:t>Ejemplos: gasolina y automóviles                     computadoras y programas</a:t>
            </a:r>
            <a:br>
              <a:rPr lang="es-MX" sz="2400" cap="none" dirty="0" smtClean="0">
                <a:solidFill>
                  <a:srgbClr val="002060"/>
                </a:solidFill>
              </a:rPr>
            </a:br>
            <a:r>
              <a:rPr lang="es-MX" sz="2800" dirty="0"/>
              <a:t/>
            </a:r>
            <a:br>
              <a:rPr lang="es-MX" sz="2800" dirty="0"/>
            </a:br>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smtClean="0"/>
              <a:t/>
            </a:r>
            <a:br>
              <a:rPr lang="es-MX" sz="2800" dirty="0" smtClean="0"/>
            </a:br>
            <a:r>
              <a:rPr lang="es-MX" sz="2800" dirty="0" smtClean="0"/>
              <a:t/>
            </a:r>
            <a:br>
              <a:rPr lang="es-MX" sz="2800" dirty="0" smtClean="0"/>
            </a:br>
            <a:endParaRPr lang="es-MX" sz="2800" dirty="0">
              <a:solidFill>
                <a:schemeClr val="accent3"/>
              </a:solidFill>
            </a:endParaRP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9955" y="4077071"/>
            <a:ext cx="2338053" cy="1512169"/>
          </a:xfrm>
          <a:prstGeom prst="rect">
            <a:avLst/>
          </a:prstGeom>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0596" y="4077072"/>
            <a:ext cx="2714625" cy="1685925"/>
          </a:xfrm>
          <a:prstGeom prst="rect">
            <a:avLst/>
          </a:prstGeom>
        </p:spPr>
      </p:pic>
    </p:spTree>
    <p:extLst>
      <p:ext uri="{BB962C8B-B14F-4D97-AF65-F5344CB8AC3E}">
        <p14:creationId xmlns:p14="http://schemas.microsoft.com/office/powerpoint/2010/main" val="179109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631175" y="1772816"/>
            <a:ext cx="3962400" cy="4248472"/>
          </a:xfrm>
        </p:spPr>
        <p:txBody>
          <a:bodyPr/>
          <a:lstStyle/>
          <a:p>
            <a:pPr algn="just"/>
            <a:r>
              <a:rPr lang="es-MX" dirty="0" smtClean="0"/>
              <a:t/>
            </a:r>
            <a:br>
              <a:rPr lang="es-MX" dirty="0" smtClean="0"/>
            </a:br>
            <a:endParaRPr lang="es-MX" dirty="0"/>
          </a:p>
        </p:txBody>
      </p:sp>
      <p:pic>
        <p:nvPicPr>
          <p:cNvPr id="7" name="Marcador de contenid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66420" y="1066800"/>
            <a:ext cx="2619375" cy="1426096"/>
          </a:xfrm>
        </p:spPr>
      </p:pic>
      <p:sp>
        <p:nvSpPr>
          <p:cNvPr id="5" name="Marcador de texto 4"/>
          <p:cNvSpPr>
            <a:spLocks noGrp="1"/>
          </p:cNvSpPr>
          <p:nvPr>
            <p:ph type="body" sz="half" idx="2"/>
          </p:nvPr>
        </p:nvSpPr>
        <p:spPr>
          <a:xfrm>
            <a:off x="631175" y="685800"/>
            <a:ext cx="3962400" cy="762000"/>
          </a:xfrm>
        </p:spPr>
        <p:txBody>
          <a:bodyPr>
            <a:normAutofit fontScale="85000" lnSpcReduction="20000"/>
          </a:bodyPr>
          <a:lstStyle/>
          <a:p>
            <a:endParaRPr lang="es-MX" dirty="0" smtClean="0"/>
          </a:p>
          <a:p>
            <a:pPr algn="ctr"/>
            <a:r>
              <a:rPr lang="es-MX" sz="3200" b="1" dirty="0" smtClean="0">
                <a:solidFill>
                  <a:schemeClr val="accent1"/>
                </a:solidFill>
              </a:rPr>
              <a:t>Los gustos</a:t>
            </a:r>
            <a:endParaRPr lang="es-MX" sz="3200" b="1" dirty="0">
              <a:solidFill>
                <a:schemeClr val="accent1"/>
              </a:solidFill>
            </a:endParaRPr>
          </a:p>
        </p:txBody>
      </p:sp>
      <p:sp>
        <p:nvSpPr>
          <p:cNvPr id="6" name="CuadroTexto 5"/>
          <p:cNvSpPr txBox="1"/>
          <p:nvPr/>
        </p:nvSpPr>
        <p:spPr>
          <a:xfrm>
            <a:off x="848179" y="2219438"/>
            <a:ext cx="3528392" cy="2419124"/>
          </a:xfrm>
          <a:prstGeom prst="rect">
            <a:avLst/>
          </a:prstGeom>
          <a:noFill/>
        </p:spPr>
        <p:txBody>
          <a:bodyPr wrap="square" rtlCol="0">
            <a:spAutoFit/>
          </a:bodyPr>
          <a:lstStyle/>
          <a:p>
            <a:pPr algn="just">
              <a:lnSpc>
                <a:spcPct val="90000"/>
              </a:lnSpc>
            </a:pPr>
            <a:r>
              <a:rPr lang="es-MX" sz="2800" dirty="0" smtClean="0">
                <a:solidFill>
                  <a:schemeClr val="accent1"/>
                </a:solidFill>
              </a:rPr>
              <a:t>El determinante más evidente de la demanda son nuestros gustos. Si nos gusta el helado comparemos más</a:t>
            </a:r>
            <a:endParaRPr lang="es-MX" sz="2800" dirty="0">
              <a:solidFill>
                <a:schemeClr val="accent1"/>
              </a:solidFill>
            </a:endParaRP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8668" y="2847020"/>
            <a:ext cx="2438400" cy="1277532"/>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6420" y="4437112"/>
            <a:ext cx="2619375" cy="1296144"/>
          </a:xfrm>
          <a:prstGeom prst="rect">
            <a:avLst/>
          </a:prstGeom>
        </p:spPr>
      </p:pic>
    </p:spTree>
    <p:extLst>
      <p:ext uri="{BB962C8B-B14F-4D97-AF65-F5344CB8AC3E}">
        <p14:creationId xmlns:p14="http://schemas.microsoft.com/office/powerpoint/2010/main" val="538592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6895" y="1556792"/>
            <a:ext cx="3962400" cy="4285456"/>
          </a:xfrm>
        </p:spPr>
        <p:txBody>
          <a:bodyPr>
            <a:normAutofit fontScale="90000"/>
          </a:bodyPr>
          <a:lstStyle/>
          <a:p>
            <a:pPr algn="just"/>
            <a:r>
              <a:rPr lang="es-MX" sz="2800" cap="none" dirty="0" smtClean="0">
                <a:solidFill>
                  <a:srgbClr val="002060"/>
                </a:solidFill>
              </a:rPr>
              <a:t>Si esperamos ganar una renta más alta el próximo mes, es posible que estemos más dispuestos a gastar algunos de nuestros ahorros actuales en la compra de algún bien.</a:t>
            </a:r>
            <a:br>
              <a:rPr lang="es-MX" sz="2800" cap="none" dirty="0" smtClean="0">
                <a:solidFill>
                  <a:srgbClr val="002060"/>
                </a:solidFill>
              </a:rPr>
            </a:br>
            <a:r>
              <a:rPr lang="es-MX" sz="2800" dirty="0"/>
              <a:t/>
            </a:r>
            <a:br>
              <a:rPr lang="es-MX" sz="2800" dirty="0"/>
            </a:br>
            <a:endParaRPr lang="es-MX" sz="2800"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4412" y="3429000"/>
            <a:ext cx="2038350" cy="1428750"/>
          </a:xfrm>
        </p:spPr>
      </p:pic>
      <p:sp>
        <p:nvSpPr>
          <p:cNvPr id="4" name="Marcador de texto 3"/>
          <p:cNvSpPr>
            <a:spLocks noGrp="1"/>
          </p:cNvSpPr>
          <p:nvPr>
            <p:ph type="body" sz="half" idx="2"/>
          </p:nvPr>
        </p:nvSpPr>
        <p:spPr>
          <a:xfrm>
            <a:off x="608014" y="362744"/>
            <a:ext cx="3962400" cy="762000"/>
          </a:xfrm>
        </p:spPr>
        <p:txBody>
          <a:bodyPr>
            <a:normAutofit/>
          </a:bodyPr>
          <a:lstStyle/>
          <a:p>
            <a:pPr algn="ctr"/>
            <a:r>
              <a:rPr lang="es-MX" sz="2800" b="1" dirty="0" smtClean="0">
                <a:solidFill>
                  <a:schemeClr val="accent1"/>
                </a:solidFill>
              </a:rPr>
              <a:t>Las expectativas</a:t>
            </a:r>
            <a:endParaRPr lang="es-MX" sz="2800" b="1" dirty="0">
              <a:solidFill>
                <a:schemeClr val="accent1"/>
              </a:solidFill>
            </a:endParaRP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60151" y="2564904"/>
            <a:ext cx="2257425" cy="2019300"/>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4372" y="1124745"/>
            <a:ext cx="2619375" cy="1512168"/>
          </a:xfrm>
          <a:prstGeom prst="rect">
            <a:avLst/>
          </a:prstGeom>
        </p:spPr>
      </p:pic>
    </p:spTree>
    <p:extLst>
      <p:ext uri="{BB962C8B-B14F-4D97-AF65-F5344CB8AC3E}">
        <p14:creationId xmlns:p14="http://schemas.microsoft.com/office/powerpoint/2010/main" val="2744318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8014" y="685800"/>
            <a:ext cx="3962400" cy="5486400"/>
          </a:xfrm>
        </p:spPr>
        <p:txBody>
          <a:bodyPr>
            <a:normAutofit fontScale="90000"/>
          </a:bodyPr>
          <a:lstStyle/>
          <a:p>
            <a:pPr algn="just"/>
            <a:r>
              <a:rPr lang="es-MX" sz="3200" b="1" dirty="0" smtClean="0">
                <a:solidFill>
                  <a:srgbClr val="002060"/>
                </a:solidFill>
              </a:rPr>
              <a:t>Tabla y Curva de la Demanda</a:t>
            </a:r>
            <a:br>
              <a:rPr lang="es-MX" sz="3200" b="1" dirty="0" smtClean="0">
                <a:solidFill>
                  <a:srgbClr val="002060"/>
                </a:solidFill>
              </a:rPr>
            </a:br>
            <a:r>
              <a:rPr lang="es-MX" sz="3200" b="1" dirty="0" smtClean="0">
                <a:solidFill>
                  <a:srgbClr val="002060"/>
                </a:solidFill>
              </a:rPr>
              <a:t/>
            </a:r>
            <a:br>
              <a:rPr lang="es-MX" sz="3200" b="1" dirty="0" smtClean="0">
                <a:solidFill>
                  <a:srgbClr val="002060"/>
                </a:solidFill>
              </a:rPr>
            </a:br>
            <a:r>
              <a:rPr lang="es-MX" sz="2800" cap="none" dirty="0" smtClean="0">
                <a:solidFill>
                  <a:srgbClr val="002060"/>
                </a:solidFill>
              </a:rPr>
              <a:t>Es el cuadro que muestra la relación entre el precio de un bien y la cantidad</a:t>
            </a:r>
            <a:br>
              <a:rPr lang="es-MX" sz="2800" cap="none" dirty="0" smtClean="0">
                <a:solidFill>
                  <a:srgbClr val="002060"/>
                </a:solidFill>
              </a:rPr>
            </a:br>
            <a:r>
              <a:rPr lang="es-MX" sz="2800" cap="none" dirty="0" smtClean="0">
                <a:solidFill>
                  <a:srgbClr val="002060"/>
                </a:solidFill>
              </a:rPr>
              <a:t/>
            </a:r>
            <a:br>
              <a:rPr lang="es-MX" sz="2800" cap="none" dirty="0" smtClean="0">
                <a:solidFill>
                  <a:srgbClr val="002060"/>
                </a:solidFill>
              </a:rPr>
            </a:br>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a:t/>
            </a:r>
            <a:br>
              <a:rPr lang="es-MX" sz="2800" dirty="0"/>
            </a:br>
            <a:endParaRPr lang="es-MX" sz="28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792531310"/>
              </p:ext>
            </p:extLst>
          </p:nvPr>
        </p:nvGraphicFramePr>
        <p:xfrm>
          <a:off x="4942284" y="1700808"/>
          <a:ext cx="6704012" cy="3235706"/>
        </p:xfrm>
        <a:graphic>
          <a:graphicData uri="http://schemas.openxmlformats.org/drawingml/2006/table">
            <a:tbl>
              <a:tblPr firstRow="1" bandRow="1">
                <a:tableStyleId>{5C22544A-7EE6-4342-B048-85BDC9FD1C3A}</a:tableStyleId>
              </a:tblPr>
              <a:tblGrid>
                <a:gridCol w="3352006"/>
                <a:gridCol w="3352006"/>
              </a:tblGrid>
              <a:tr h="370840">
                <a:tc>
                  <a:txBody>
                    <a:bodyPr/>
                    <a:lstStyle/>
                    <a:p>
                      <a:pPr algn="ctr"/>
                      <a:r>
                        <a:rPr lang="es-MX" dirty="0" smtClean="0"/>
                        <a:t>Precio</a:t>
                      </a:r>
                      <a:r>
                        <a:rPr lang="es-MX" baseline="0" dirty="0" smtClean="0"/>
                        <a:t> de un helado en dólares</a:t>
                      </a:r>
                      <a:endParaRPr lang="es-MX" dirty="0"/>
                    </a:p>
                  </a:txBody>
                  <a:tcPr/>
                </a:tc>
                <a:tc>
                  <a:txBody>
                    <a:bodyPr/>
                    <a:lstStyle/>
                    <a:p>
                      <a:pPr algn="ctr"/>
                      <a:r>
                        <a:rPr lang="es-MX" dirty="0" smtClean="0"/>
                        <a:t>Cantidad demandada de helados</a:t>
                      </a:r>
                      <a:endParaRPr lang="es-MX" dirty="0"/>
                    </a:p>
                  </a:txBody>
                  <a:tcPr/>
                </a:tc>
              </a:tr>
              <a:tr h="370840">
                <a:tc>
                  <a:txBody>
                    <a:bodyPr/>
                    <a:lstStyle/>
                    <a:p>
                      <a:pPr algn="ctr"/>
                      <a:r>
                        <a:rPr lang="es-MX" dirty="0" smtClean="0"/>
                        <a:t>0.0</a:t>
                      </a:r>
                      <a:endParaRPr lang="es-MX" dirty="0"/>
                    </a:p>
                  </a:txBody>
                  <a:tcPr/>
                </a:tc>
                <a:tc>
                  <a:txBody>
                    <a:bodyPr/>
                    <a:lstStyle/>
                    <a:p>
                      <a:pPr algn="ctr"/>
                      <a:r>
                        <a:rPr lang="es-MX" dirty="0" smtClean="0"/>
                        <a:t>12</a:t>
                      </a:r>
                      <a:endParaRPr lang="es-MX" dirty="0"/>
                    </a:p>
                  </a:txBody>
                  <a:tcPr/>
                </a:tc>
              </a:tr>
              <a:tr h="370840">
                <a:tc>
                  <a:txBody>
                    <a:bodyPr/>
                    <a:lstStyle/>
                    <a:p>
                      <a:pPr algn="ctr"/>
                      <a:r>
                        <a:rPr lang="es-MX" dirty="0" smtClean="0"/>
                        <a:t>0.50</a:t>
                      </a:r>
                      <a:endParaRPr lang="es-MX" dirty="0"/>
                    </a:p>
                  </a:txBody>
                  <a:tcPr/>
                </a:tc>
                <a:tc>
                  <a:txBody>
                    <a:bodyPr/>
                    <a:lstStyle/>
                    <a:p>
                      <a:pPr algn="ctr"/>
                      <a:r>
                        <a:rPr lang="es-MX" dirty="0" smtClean="0"/>
                        <a:t>10</a:t>
                      </a:r>
                      <a:endParaRPr lang="es-MX" dirty="0"/>
                    </a:p>
                  </a:txBody>
                  <a:tcPr/>
                </a:tc>
              </a:tr>
              <a:tr h="370840">
                <a:tc>
                  <a:txBody>
                    <a:bodyPr/>
                    <a:lstStyle/>
                    <a:p>
                      <a:pPr algn="ctr"/>
                      <a:r>
                        <a:rPr lang="es-MX" dirty="0" smtClean="0"/>
                        <a:t>1.00</a:t>
                      </a:r>
                      <a:endParaRPr lang="es-MX" dirty="0"/>
                    </a:p>
                  </a:txBody>
                  <a:tcPr/>
                </a:tc>
                <a:tc>
                  <a:txBody>
                    <a:bodyPr/>
                    <a:lstStyle/>
                    <a:p>
                      <a:pPr algn="ctr"/>
                      <a:r>
                        <a:rPr lang="es-MX" dirty="0" smtClean="0"/>
                        <a:t>8</a:t>
                      </a:r>
                      <a:endParaRPr lang="es-MX" dirty="0"/>
                    </a:p>
                  </a:txBody>
                  <a:tcPr/>
                </a:tc>
              </a:tr>
              <a:tr h="370840">
                <a:tc>
                  <a:txBody>
                    <a:bodyPr/>
                    <a:lstStyle/>
                    <a:p>
                      <a:pPr algn="ctr"/>
                      <a:r>
                        <a:rPr lang="es-MX" dirty="0" smtClean="0"/>
                        <a:t>1.50</a:t>
                      </a:r>
                      <a:endParaRPr lang="es-MX" dirty="0"/>
                    </a:p>
                  </a:txBody>
                  <a:tcPr/>
                </a:tc>
                <a:tc>
                  <a:txBody>
                    <a:bodyPr/>
                    <a:lstStyle/>
                    <a:p>
                      <a:pPr algn="ctr"/>
                      <a:r>
                        <a:rPr lang="es-MX" dirty="0" smtClean="0"/>
                        <a:t>6</a:t>
                      </a:r>
                      <a:endParaRPr lang="es-MX" dirty="0"/>
                    </a:p>
                  </a:txBody>
                  <a:tcPr/>
                </a:tc>
              </a:tr>
              <a:tr h="370840">
                <a:tc>
                  <a:txBody>
                    <a:bodyPr/>
                    <a:lstStyle/>
                    <a:p>
                      <a:pPr algn="ctr"/>
                      <a:r>
                        <a:rPr lang="es-MX" dirty="0" smtClean="0"/>
                        <a:t>2.00</a:t>
                      </a:r>
                      <a:endParaRPr lang="es-MX" dirty="0"/>
                    </a:p>
                  </a:txBody>
                  <a:tcPr/>
                </a:tc>
                <a:tc>
                  <a:txBody>
                    <a:bodyPr/>
                    <a:lstStyle/>
                    <a:p>
                      <a:pPr algn="ctr"/>
                      <a:r>
                        <a:rPr lang="es-MX" dirty="0" smtClean="0"/>
                        <a:t>4</a:t>
                      </a:r>
                      <a:endParaRPr lang="es-MX" dirty="0"/>
                    </a:p>
                  </a:txBody>
                  <a:tcPr/>
                </a:tc>
              </a:tr>
              <a:tr h="370840">
                <a:tc>
                  <a:txBody>
                    <a:bodyPr/>
                    <a:lstStyle/>
                    <a:p>
                      <a:pPr algn="ctr"/>
                      <a:r>
                        <a:rPr lang="es-MX" dirty="0" smtClean="0"/>
                        <a:t>2.50</a:t>
                      </a:r>
                      <a:endParaRPr lang="es-MX" dirty="0"/>
                    </a:p>
                  </a:txBody>
                  <a:tcPr/>
                </a:tc>
                <a:tc>
                  <a:txBody>
                    <a:bodyPr/>
                    <a:lstStyle/>
                    <a:p>
                      <a:pPr algn="ctr"/>
                      <a:r>
                        <a:rPr lang="es-MX" dirty="0" smtClean="0"/>
                        <a:t>2</a:t>
                      </a:r>
                      <a:endParaRPr lang="es-MX" dirty="0"/>
                    </a:p>
                  </a:txBody>
                  <a:tcPr/>
                </a:tc>
              </a:tr>
              <a:tr h="370840">
                <a:tc>
                  <a:txBody>
                    <a:bodyPr/>
                    <a:lstStyle/>
                    <a:p>
                      <a:pPr algn="ctr"/>
                      <a:r>
                        <a:rPr lang="es-MX" dirty="0" smtClean="0"/>
                        <a:t>3.00</a:t>
                      </a:r>
                      <a:endParaRPr lang="es-MX" dirty="0"/>
                    </a:p>
                  </a:txBody>
                  <a:tcPr/>
                </a:tc>
                <a:tc>
                  <a:txBody>
                    <a:bodyPr/>
                    <a:lstStyle/>
                    <a:p>
                      <a:pPr algn="ctr"/>
                      <a:r>
                        <a:rPr lang="es-MX" dirty="0" smtClean="0"/>
                        <a:t>0</a:t>
                      </a:r>
                      <a:endParaRPr lang="es-MX" dirty="0"/>
                    </a:p>
                  </a:txBody>
                  <a:tcPr/>
                </a:tc>
              </a:tr>
            </a:tbl>
          </a:graphicData>
        </a:graphic>
      </p:graphicFrame>
    </p:spTree>
    <p:extLst>
      <p:ext uri="{BB962C8B-B14F-4D97-AF65-F5344CB8AC3E}">
        <p14:creationId xmlns:p14="http://schemas.microsoft.com/office/powerpoint/2010/main" val="3608964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7788" y="908720"/>
            <a:ext cx="3962400" cy="4724400"/>
          </a:xfrm>
        </p:spPr>
        <p:txBody>
          <a:bodyPr>
            <a:normAutofit fontScale="90000"/>
          </a:bodyPr>
          <a:lstStyle/>
          <a:p>
            <a:pPr algn="just"/>
            <a:r>
              <a:rPr lang="es-MX" b="1" dirty="0" smtClean="0">
                <a:solidFill>
                  <a:srgbClr val="002060"/>
                </a:solidFill>
              </a:rPr>
              <a:t>Curva de la Demanda</a:t>
            </a:r>
            <a:br>
              <a:rPr lang="es-MX" b="1" dirty="0" smtClean="0">
                <a:solidFill>
                  <a:srgbClr val="002060"/>
                </a:solidFill>
              </a:rPr>
            </a:br>
            <a:r>
              <a:rPr lang="es-MX" sz="2800" dirty="0">
                <a:solidFill>
                  <a:srgbClr val="002060"/>
                </a:solidFill>
              </a:rPr>
              <a:t/>
            </a:r>
            <a:br>
              <a:rPr lang="es-MX" sz="2800" dirty="0">
                <a:solidFill>
                  <a:srgbClr val="002060"/>
                </a:solidFill>
              </a:rPr>
            </a:br>
            <a:r>
              <a:rPr lang="es-MX" sz="2800" cap="none" dirty="0" smtClean="0">
                <a:solidFill>
                  <a:srgbClr val="002060"/>
                </a:solidFill>
              </a:rPr>
              <a:t>Gráfico de la relación entre el precio de un bien y la cantidad demandada.</a:t>
            </a:r>
            <a:br>
              <a:rPr lang="es-MX" sz="2800" cap="none" dirty="0" smtClean="0">
                <a:solidFill>
                  <a:srgbClr val="002060"/>
                </a:solidFill>
              </a:rPr>
            </a:br>
            <a:r>
              <a:rPr lang="es-MX" sz="2800" cap="none" dirty="0" smtClean="0">
                <a:solidFill>
                  <a:srgbClr val="002060"/>
                </a:solidFill>
              </a:rPr>
              <a:t>La curva tiene Pendiente negativa</a:t>
            </a:r>
            <a:r>
              <a:rPr lang="es-MX" sz="2800" dirty="0" smtClean="0">
                <a:solidFill>
                  <a:srgbClr val="002060"/>
                </a:solidFill>
              </a:rPr>
              <a:t/>
            </a:r>
            <a:br>
              <a:rPr lang="es-MX" sz="2800" dirty="0" smtClean="0">
                <a:solidFill>
                  <a:srgbClr val="002060"/>
                </a:solidFill>
              </a:rPr>
            </a:br>
            <a:r>
              <a:rPr lang="es-MX" sz="2800" dirty="0">
                <a:solidFill>
                  <a:srgbClr val="002060"/>
                </a:solidFill>
              </a:rPr>
              <a:t/>
            </a:r>
            <a:br>
              <a:rPr lang="es-MX" sz="2800" dirty="0">
                <a:solidFill>
                  <a:srgbClr val="002060"/>
                </a:solidFill>
              </a:rPr>
            </a:br>
            <a:r>
              <a:rPr lang="es-MX" sz="2800" dirty="0" smtClean="0">
                <a:solidFill>
                  <a:srgbClr val="002060"/>
                </a:solidFill>
              </a:rPr>
              <a:t/>
            </a:r>
            <a:br>
              <a:rPr lang="es-MX" sz="2800" dirty="0" smtClean="0">
                <a:solidFill>
                  <a:srgbClr val="002060"/>
                </a:solidFill>
              </a:rPr>
            </a:br>
            <a:r>
              <a:rPr lang="es-MX" sz="2800" dirty="0"/>
              <a:t/>
            </a:r>
            <a:br>
              <a:rPr lang="es-MX" sz="2800" dirty="0"/>
            </a:br>
            <a:endParaRPr lang="es-MX" b="1" dirty="0"/>
          </a:p>
        </p:txBody>
      </p:sp>
      <p:graphicFrame>
        <p:nvGraphicFramePr>
          <p:cNvPr id="18" name="Marcador de contenido 17"/>
          <p:cNvGraphicFramePr>
            <a:graphicFrameLocks noGrp="1"/>
          </p:cNvGraphicFramePr>
          <p:nvPr>
            <p:ph idx="1"/>
            <p:extLst>
              <p:ext uri="{D42A27DB-BD31-4B8C-83A1-F6EECF244321}">
                <p14:modId xmlns:p14="http://schemas.microsoft.com/office/powerpoint/2010/main" val="4258054373"/>
              </p:ext>
            </p:extLst>
          </p:nvPr>
        </p:nvGraphicFramePr>
        <p:xfrm>
          <a:off x="5374332" y="616620"/>
          <a:ext cx="5942012" cy="5308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19335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20434097">
            <a:off x="1495349" y="3251787"/>
            <a:ext cx="8668907" cy="1230237"/>
          </a:xfrm>
        </p:spPr>
        <p:txBody>
          <a:bodyPr>
            <a:noAutofit/>
          </a:bodyPr>
          <a:lstStyle/>
          <a:p>
            <a:r>
              <a:rPr lang="es-ES" sz="11500" b="1" dirty="0">
                <a:solidFill>
                  <a:srgbClr val="002060"/>
                </a:solidFill>
              </a:rPr>
              <a:t>      OFERTA</a:t>
            </a:r>
            <a:r>
              <a:rPr lang="es-MX" sz="9600" dirty="0">
                <a:solidFill>
                  <a:srgbClr val="002060"/>
                </a:solidFill>
              </a:rPr>
              <a:t/>
            </a:r>
            <a:br>
              <a:rPr lang="es-MX" sz="9600" dirty="0">
                <a:solidFill>
                  <a:srgbClr val="002060"/>
                </a:solidFill>
              </a:rPr>
            </a:br>
            <a:endParaRPr lang="es-MX" sz="11500" b="1" dirty="0">
              <a:solidFill>
                <a:srgbClr val="002060"/>
              </a:solidFill>
            </a:endParaRPr>
          </a:p>
        </p:txBody>
      </p:sp>
      <p:pic>
        <p:nvPicPr>
          <p:cNvPr id="1026" name="Picture 2" descr="C:\Documents and Settings\usuario 1\Configuración local\Archivos temporales de Internet\Content.IE5\QDYHUQR5\MP90039013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2525" y="4005064"/>
            <a:ext cx="3141095" cy="224064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7" name="Picture 3" descr="C:\Documents and Settings\usuario 1\Configuración local\Archivos temporales de Internet\Content.IE5\C73763NU\MP90044244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174828">
            <a:off x="1938851" y="252430"/>
            <a:ext cx="2376264" cy="282088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C:\Documents and Settings\usuario 1\Configuración local\Archivos temporales de Internet\Content.IE5\9HAU3POV\MP900387555[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5981" y="4449427"/>
            <a:ext cx="2535421" cy="18086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9" name="Picture 5" descr="C:\Documents and Settings\usuario 1\Configuración local\Archivos temporales de Internet\Content.IE5\QDYHUQR5\MP900422778[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10636" y="373948"/>
            <a:ext cx="2201516" cy="220366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4176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49996" y="260649"/>
            <a:ext cx="7772400" cy="1470025"/>
          </a:xfrm>
        </p:spPr>
        <p:txBody>
          <a:bodyPr>
            <a:normAutofit/>
          </a:bodyPr>
          <a:lstStyle/>
          <a:p>
            <a:r>
              <a:rPr lang="es-ES" sz="6000" dirty="0">
                <a:solidFill>
                  <a:srgbClr val="002060"/>
                </a:solidFill>
                <a:latin typeface="Century Gothic" panose="020B0502020202020204" pitchFamily="34" charset="0"/>
              </a:rPr>
              <a:t>¿QUÉ ES?</a:t>
            </a:r>
            <a:endParaRPr lang="es-MX" sz="6000" dirty="0">
              <a:solidFill>
                <a:srgbClr val="002060"/>
              </a:solidFill>
              <a:latin typeface="Century Gothic" panose="020B0502020202020204" pitchFamily="34" charset="0"/>
            </a:endParaRPr>
          </a:p>
        </p:txBody>
      </p:sp>
      <p:sp>
        <p:nvSpPr>
          <p:cNvPr id="3" name="2 Subtítulo"/>
          <p:cNvSpPr>
            <a:spLocks noGrp="1"/>
          </p:cNvSpPr>
          <p:nvPr>
            <p:ph type="subTitle" idx="1"/>
          </p:nvPr>
        </p:nvSpPr>
        <p:spPr>
          <a:xfrm>
            <a:off x="1197868" y="2029972"/>
            <a:ext cx="4392488" cy="3168352"/>
          </a:xfrm>
          <a:ln w="38100" cap="rnd" cmpd="thinThick">
            <a:noFill/>
            <a:prstDash val="sysDash"/>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just"/>
            <a:r>
              <a:rPr lang="es-ES" dirty="0">
                <a:solidFill>
                  <a:srgbClr val="002060"/>
                </a:solidFill>
                <a:latin typeface="Century Gothic" panose="020B0502020202020204" pitchFamily="34" charset="0"/>
              </a:rPr>
              <a:t>La oferta es la cantidad de productos y/o servicios que los vendedores quieren y pueden vender en el mercado a un precio y en un periodo de tiempo determinado para satisfacer necesidades o deseos.</a:t>
            </a:r>
            <a:endParaRPr lang="es-MX" dirty="0">
              <a:solidFill>
                <a:srgbClr val="002060"/>
              </a:solidFill>
              <a:latin typeface="Century Gothic" panose="020B0502020202020204" pitchFamily="34" charset="0"/>
            </a:endParaRPr>
          </a:p>
        </p:txBody>
      </p:sp>
      <p:sp>
        <p:nvSpPr>
          <p:cNvPr id="4" name="AutoShape 2" descr="data:image/jpeg;base64,/9j/4AAQSkZJRgABAQAAAQABAAD/2wCEAAkGBhQSERUUEhQWFRUVGBcYGRUYFxgaGBwcFx0ZHB0ZHRkdHiYgGB4jIBUcIC8gIycpLCwsGB4xNjArNSYrMCkBCQoKDgwOGg8PGiwkHyUsKiwqKTIsLCwsLCwpMCw0LCwsLDUsLDAqLCwvLCosLCwsLCwtLCwsKiwsLCwsLCwsLP/AABEIALoBDgMBIgACEQEDEQH/xAAcAAACAwEBAQEAAAAAAAAAAAAABQMEBgcCAQj/xABOEAACAgAEBAMEBwQFCAcJAAABAgMRAAQSIQUTMUEGIlEUMmFxByNCUoGRoTNiscEVcoKSoiQ0Q3Ojs9HTU1Rjk5SywxYXZIOEwtLw8f/EABoBAAIDAQEAAAAAAAAAAAAAAAAEAgMFAQb/xAAzEQABBAAEAQwCAQQDAAAAAAABAAIDEQQSITFBBRMiUWFxgZGhscHwFNEyQlLh8SMzcv/aAAwDAQACEQMRAD8A7VgwYMYytUGdzqRIXkNAUNgSSSaChRZZiSAAASScU1lzUm6RpCp7yku/4xoQB/3l+oGKWa4vAc7lxzEfTzUpWD6JX0BGYC9GwkTUa3kA+1jQT5xUIDXbdKVj9pV7A1u46/E9AadhhaRblAlLzks3/wBPAP8A6d/+fj40ebT/AKCYegDwn8LMgP6fh1xUzXjVFkMYhmY0mg0iCQyGMKqCR1J/ai2ICqVYE3QPrhHjSPMSrGkcoDAVIwTTqMUc2jZy1hJRZrTYq+mL+ZZ1LllX8hxJZdQAZHSg8binUnpfUEHemUlTRomsW8K85wid8zzUljiVUMYqMu7BijEsxYKKKkAaWoMxvzUJf6Gk/wCtz/3ct/ycLOwxvoqWZX8GKHsWaX3Zo3+DxFSf7SPQ/uHH3I8RLM0cicuVKJW9SlWvS6NQ1A0RuAQQbHQml8LmCyugq9gwYMVLqMGKee4qkRC0zyNemJBqdq6muiruAWYhQSLIsYgEGccXqhgvomhpmHxL60W/gFI+JxayJz9lwmkT56SSRosuFtK5kz2UQkAhAoILvRBqwAGBJN0ZBwN++anJ9fqK/u8rT+hxY4RkDDGVZg7M8jswUqCZHZuhZqoEL1+yMXrw8yJrRVKBKUf0VOu6ZpmPpLHEV/2axkfmfxxHHxOaqfKS6gSDoaEoaJ8ys8imj13AO/TDvEIzqGQxa15gUOUsagrEgNXWiVIv4Y66FjuCLKWf0lL2yk34tlgP0mJ/TH3+kJ/+qSf95D/+eGIz0ekNrTSTQbUKJuqu6u9qxIJ11adQ1AWVsXR711rEPx2IzFKTxOUdcpP8aaBv05tn8sWMnxJJbCnzLWpGBV1vpaMARdGjVGtrwxwj8WRqIeYNp1pYGGzcxyAqX3VmoMp2IBJ6WIuwza0Xcya4MGPMkgUEsQAASSTQAHUk9hhBTXrHxmA67fPCmBZM35tTw5c+6F8ssg+8W6xIewWnOxJX3cff6IySEgwRlgaLPEXb7G5kZST+0Xcn19DTTcMSLJpRzKTPcQYtHFl9JeQMwc7oqJptyARr3dQFBF3dgA49Dw9e8k87n4SGID5LFpFfO/iThNw7xNlETnw5SSPmusYZYY15grUragwUr5tgWDXa6dQrH3M+OG5cn1EsciySLREcn1cLDmS0sgACqw2JvU60GwyyJrAokpjm8vLllMiSSTRru8LgO+kdTGwGpmAs6W1aqoEE49jjTkahlcxo66qjBr15evmH5adXwJ2xFF40iZMw+iULllZ2tR5lVpUJQBiW80DjeroVYOKU3j1WjkEcM6zC1jR40JZhzgSAJQKQ5aTVqZfd2PmFjoWO1QCVoctmVkRXQhlYBlYdCDuDiXGW4LokkeOKXNoRc1kRKgMpDnShUmiZCbKkHzAMdOzabL5iEFlf2hRuY2VVlI76HTShPorLudtS9cLOwzhspZkzwYiyuZWRFkQ2rqGU+oYWD+RxLhVSXxmABJNAbknphPDlvbKklFZY0Y4jtzL6SSj7p+zEexthZCpL4n/zSUH3SoDn0jYgSH8ELH8MWuN8GXMxcp60a4mIIsERyI5Uixs2jT+PQ9MOYZgPSKi4r3mnjjhrRaeVAka37xACgDYbkegA3NDCzivhoSSRGPSojKlgbs1NlZPj9nKkfOvjhK/0XgRLHHJEqhQCrZcMmvQiGZVEihZaiFPvWp+urZ94c8NnLPO5aNjO+o6Iyh6sfMzO7OSXPU0OwAw6oKvw/wAP5KKHlTJlWdYoknJWPzaFWi9iyPq9Q1fdB7YaIuWQ7clSlNtoBW1CBvhaKFB+6AOgxmMh4OZ85JJKmmJJGdC6QlnLytI1lGYsoOmmfSQAo0gqSbA+jpOaSWQxa9Qi5K3XNjl0s9+dQYgqihShRvWBC0U/GYlkij1AtMfKAVO2h31kXemoyNXqRj1PxeJYubrVkpiCrKdWkEkLvTHY7Yyv/u0GkJz/ACcspfJTmWYPZ9pL2QLR0Ud73qgPY+j39ncsfkEl1BX7SyaJkJALEMS2prFhl2oQtBwnj8eYZlQMCgBOoAdXlTaie8LfgR+EXHE0yZeYdVk5TfFJvLX/AHgib+wcLeGTQQO/IvMOwClYQWqnmemkL8tD9cdmZTt8gGEWTllkWTMaRyyTHChJCsQV1s5A1tpYgAAAam940RTK9oaQV0BM8Q5zNLFG8je6isxrrSgk/oMTYhzeWWSN42911ZT8mBB/Q4zQrFDwHh5RDJKPr5aaU9aPaMH7sYOkfInqxJvTzFapGez9nTt8TqYfpfXCvhfGgqrFmWWOdRpOohRIRtzEJ2YNWqhZW6NEYcXjXFVoqlk+McEzLyyz5dpEd8uiqjS0Awc6hpBKBtBNN0DG76nC+Xh3EEj5nPePlRChLKhW7zOt5SFIOlWi2tqC7lyLxvcfCcdQuf8Ah8ZyYxyRySmDnHSWnVqVWj1l20/XqwWRV0kqrMaNBWHmTw5mG4jnHjiVVlhI1ylGRi6zIuh1QSobCal1eVQw3BjI3bZ+MGjIgPoWF/leJtY9cCFznJeDpki3yyzKTMBDM8JYGWKBFlcoojOkwuvlGoJJ3NjDfg3hqWLMoWjQ8t5HbN6hzJg8ehYyK1bWLs1UKVd+XRTcey6GmnhU+hkQfxOIT4oy/wBiTm/6lXm/3atgQmuEHGcmIp0zYGqtMcgbzaVcheZHf7MgsNWmgy3dkLiyePMfcy2Yb46Y0/3jqf0xC2UmnI5+mOMMrclDqLFSGXmSECwCAdCgdKLMLBpkkZlIJXQCmuFfif8AzSW/d0+f+pY5n4aNWGmDGaDRtWL7Nl1ervY2KZh/Ai8ZqXwk/tPMVl0CRWALMWpfYutg2f8AJX6nuu+5pjHwp4hWWl5a9onTXGvwQBlZB6KG0jsox8HFpYpY1zHKEcgZRKuofWDSVUhrC6hrrc7rV2RemyZrjpuqyEu4pw7huVaJZocvGrsxDvoRAUAIBJIsdKXoK6bYs8TThrl45zlSY21urslq0tC2F2C1jY9fL8MT+KclE6K8uZOWVNX1gMQBV1KspMisBY7jfC+LwxlopVPtLAKeZHCzQ6VDSCUkHTrYF16sx9AdsWrimzfFeGxRylpMvpEQMihkY8tzqW1BshjLY9eYPUY9ZheGS2rnKv5ecQWjsI5L8w77KxlJ1dDzD2begOFZItKFzq6ZUnjESyZfSntBQuUpdV3GKDEgdAKoDxxDhGSeWVjnlTWWJj15VlVmMTM1OjEm4EPmJ01tW1CFJw/i2ThnrLQJ5yiCWMrpZScpRUj7P+WKduugnuMbHGLy+XyoKmJpc0yFKZEaTUU9n3abaLV/kqkksN/xtzL7RmBpI9miOxpg07DuAVJSH+sC5320mjiDpGt3KKX3w3+w293mT6fTRzpNBHw01XwrDTEcECoqogCqoCqoFAACgAOwAGJMZbjZJVq8TQq6lWAZWBBUiwQdiCO4IxQhTMQAKlTxjprcrKo7DWQwl9LbSaG5Y74ZYMSZI5myCLVA8WmPTKvf70kIH4kMx/Q498K4uZHkjkQRyxkeQPqtGAKuPKtgkldgRaML2xcxWznDYpq5saSadxqUNV9xY2PxGL24k3qo5UwxBLno1IDOik9AWAP6nGP8V5HKZeJtLx5OR45IwyR6i6sKYNGg1SAbG9iDW+5DUsh4syfL2yWksB5VihCsB1N2AAL2DUSDt3q7nxVgLojcdlsMx4khUlUbnSf9FD9Y/wALrZAfvOVX44p5fgCuC+aUSyMSxVmZ4kvoiI3lpQANWkWQWoXQm4NxnLTALl3jsCzEpUMvYhoxupBNHbrhnheWZztNkBtLyiAAAAADYAbAfIdsesGDCy6jBgwYELxLCrAqwDKeoIBB+YPXCp+BCJ1lyiRRuAVZNIRJFNGiVFqwKghqNeYUb2cYMSa8tNhFLLcJ4YDNMs0E0TM7yLIsjhXDnUQXietSsxA10SumuhC1PF8uVySJpykMkshOnWgIpQNTMxBJrUoq977C8a/Mz6EZyCdKlqAsmhdAdztjhfF+InNZh8zIqqX0lQCWKKFC0GPUUL2AFkmt8TdITqVdBFndXDitLkfpAiCMkmQhJXvGESLfqGDKSp3uhqsHetrscN8bcOdis2Thj+6USKYE/dpUDBj0Hlr4gkXheF5N3PljaZx5yFUHTrNgei+m/WiemNRl+Azszopy7SJp1xLPbrq7kaNh89/59dOwDKBrxN16dSYMEXE16rT5P6QMslhstJCvYqitsO7CO9O29b3vV1jaRSBlDKQysAQQbBB3BB7jHHY+EZiUmNYJGbU8ZIDCK1LIzCYgKEtDvs3Ty3Qx1zhuVMUMcZIJREUkCgdKgWB26dMVakailRMyNpHNm1ZwYMGOKhGDBjO+OVkfKmGFtLTkx2BbaQjuwXcC2EZQEkVr646O1Cs8Z8Y5TKtpnnRXq+WLZ+l+6oJ37euFvBPpCyudkaFQy0tkyiNVIOwFaySTuaroDdYxjfRa9CSXManpmkAF6mNGhI1nrduRvt5cYbP5Dlu0TMrlfKxW61V5gOh2O17bg7evWSRPdkabNWr+ZNWuzcS4UXkaHK5GONDtJmGWOMMD7yJp+sIYbFgBYsAgnWr/ACnA0UEyhZZGotIyjt0VV30IvQKOm5JLFmKX6MOIvNw+MuYzoJjAjFaVQABWAAGofuiiuk9zjWYm9xHRVFKNsspFFVI9CBX5YEy6gUFAA7AADEmDFaEYMGDHEIwYMGBCMGDBgQjHwmsfcY/6U5mXI0p8rSIsgB3ZCG8oA3NtpsD7IbteOgWaXQLNLCeL+PjN5pnSuWlxoRZ1BWY676ENqJFDoRucXfDHDHzA1NLojVtIVAuqx1sspCrRUgAXv1GM1EgLKupUDMq62PlWyBqY+g+e/qOuNB4Vy00OZOpXEbR6mIR9LbqE2GoBwSwoFjVmyKwvjJHNjPNmncO3sWgwBtNT72SGGSQBcwJoYyyOcxTuCQGMaKxNFiFox6SQAFNVjV+GOLNNHpl3kQIS1VqWQWj1Qo7FWFDzI2wFDGI4p4hibU6HW0gRKOgKIb1FyJAFV2GoKjG6ZWIWzi9lvEMDTRDLa4sw3IGkqY0aM6SEcNSkaJPLXnBIC3uDYxztA4HX0/SUe29V0PBgwYmqUYMGDAhGDBgwIS/j+dWLLSu7MgCN5lFsCdhpHdrIoetY4Xko0AqVCF0MKUk05K0TpNkVq6ahZFhhjvPFuGJmIXhkvS4o0aIoggg9iCAR8scV49w/2TMSRMSQjDSxWiylVIbbarLCxsNJ6UcBBLaCbw2XUErQcN8JaIgctmswqsDIq3RJYWL06DZ2XsQAB2xkcrmiia1mKKyLC7hlBdpalkV3YEhqick6gymRN96O78Kcaj9mHMsCCK2sH3UMiCh1JqK+m+pfXEmdb2wQiNFWKfmxAE1KHclJiyUVAREkbVrNkAVuML8nTzRl7JW2M1Xpw16tbUpS0DRaPwDk2i4fCrqVJDtpN2BI7uoN73pYdd/XGhwYMNOdmcSk0YMGDEVxGM141zbReyuhAPP07qWDaopqTYii7KqBuxboemNLjK8a4rG2YCtbLBRWNRqZ5fUKNyIlI83ugyEkgpY74X2Lo3UHDM68kL81gWVyuw07hULJXcKzMl/u773jnfGeEGfPyqmmNFaNGcrtrcK1BV3d2L3W2wJJG17fjviDTkXlC6JpIWdFYrqRa8kjbsALK0BdsyqASax5z+XSWaGJW0F5QbCIzgFZAHUspAYFRTddsYh52PECRoAz20dlEa7eCfaW5CL21Tr6OMnyuHRLZY3JZ2q9bDy7Dy7WL7EY02IMlk1ijSOMUkaqij0CgAD47DE+Nsmys9GDBgxxCMGDBgQjBgwYEIwYMGBCMY76TJEfK8nV9ezK8aitXkI1Mb2RdJKljt5q3JALHxJ4qXL2iU0tWb92MddT0Qem4UGz8BvjJ+Fco0s5llJeR/rXZtz+4noAuoAKKHvbb40MLhDJ03aN90liMYIjlZq7Tw70v4b9H2YbS8hhABDclg7Bx91moaAR+63xFWC/4FnQsjxMpV0kkYqep1MXJHqRrHzBVujDGlGYXWUvzABq+BsWPXphR4j4MslTLHrkTSCo6ulm1+LLqLodiCCAQHa6OUuTWzx2zRw1HgmMPjXB9SGwVivCnhuZpXh1KsUTMrSKBrYAkBVYGzekHUbAojr5RtMxqeaP2bQzZQNeu2XUQFEOu7VitktuV8hIOqj94X4ZVY/rdbO7MzKZpSo1dE9+nCilsg2QT3rE3hviCzQAqixgdI1ryigaofEkbAA1i+LCPe4SSnYbd/WoTYto6LBv8LQcOzyzRJKl6XUML6ix0I7EdCPUHFnGd8H8RjdJY0kRimYzPkVlLAGZz0BsCya+GNFhJ7criFeDYtGDBgxBdRgxU4rnxBBLKRYjRnofugn+WMd4d8UZk8xpUaZrGuIUjIWNDQj0VAHlaNzYMZZS4az2tLK6t5iDO56OFDJK6xovV3YKo+ZJrCzwvxGSSN1mYNJE+hyoFWUjfatiBzKHTYC99zgfGZ5+dhd2NH2xI1JOkCN4INh0ti0p1dacDoBjrMriNdD8qbGFzw3tVnPENmZJzSQMZgrTIwgdXWAOsvluNX0MVdhVx9w4DbLw/wAC5ZEr8vVo0RpEKijjJBITpqLEAs1C9KAAVZz8WaEmSjBNmfkoR67qZR+CrJfyOJvDOeEAiCt9UxWKWPtHM9BHX0DsQjAbFnRtvOTRA8vjzOFEkj3/ANKcjCNtlt8GDBi1UIwYMGBCMUG4JFolVFEfP1a2SgxL3Zsg2fMevS8X8GOg0hcc+krwucqpaJpDFJqJBLuQwFbHffzABt2CaxYC4ZzZ3lZyKRyBFEIgxJqmDxhyW7BUzKMfgDjd+IchJIsfKCFkk1U7FAQUkT3grURzL6bgEd8cs4vMUkzCaRNOTy4nW1UPUnPTUbIDK/IAPvGCO6IFHMSYiVrgLDGk+Njy237exT59kbMp0JNen2l1GLxblGYKMzFqJ0gFwpJ22F1Z3Gw33GG+OLcU4y+YjmmzCx+Vsq7cu9BWYSwsxViT3hBPcRqdug3HgHxEZFOWlYmSMWjE2WjuqJPVksAnuCp3OrGjPgHRxl44GiOrqKz48Yx8gZ1i2nr6x3hbHBgwi8W+MIeHRpJOHKu+gaApo0TZ1MoA29e+M4Ak0E6nuDCLw/40y2coRPTEWEegWA7rRKuB30k13rD3AWlpooRgwYMcQjCPxT4g9nRVjozSXoB6KBWqRh3C2BXcso2FkOycctzXEDmJXnPSQ+T4RrtGPhYt/nI2HsDh+fko7DdI47E/jxWNzoFSz63GwJJMhCsxNkmVgpJPcnV//BWNV4TTeRv6o/Oz/IYy+c+xfaRP1ND9SMaHhOaMeWndGUMo1AurFBpB3IW2b5Aenrj0UujDXYvO4Ul0jSeslfEz4bPPIzUketb7BYkbUf72v8AMQ5n6Usoq6l1MOtkog/EM2sf3e2M9LJWVYqf9Gw3NnUQQbI6nUSCR3vGQXw/l5uKZ9c0QFEsmgcxUYAs5aQamAIRFZjs2+naicKT9HLXUtbBf8peXf3LU8U+m1VP1fKHfyh5T2+0Sgv8AA4xkH0h5gBjlVlPLW2b7q2AWbQooEkCz3IxFw/h/Jg4rlJcuRKiRzamdWZEhniBUELRtZSS4q6G2NdxyAA5kEpH9daghUD5SNZd0IIDaYuIIoUXax7XVBXM7rWjzTOIX36PeJZmfPmDiQLiSFpI45gJBqDblS+ooQEdSqkUVIItdug8YgkgVFykskcsjhUVnLxADzMzLIH0qFB2Styo2vHKeFTc7ieWTL5hJSzZmRGtlVVnptDbXG2rWxUA0SPXG8g4NxA5wKEMS8ttUsgWSIWSSVIcEsSsYraxuR5cVTn/hdlrNwBUQHc80V0eJ/wAJxnPEc/NESTRM5JVtEYWONiQEWV2aQqzHZRp3IqrIvYwBtK6yC1DUVBAJrcgEkgX2s45VmeIZiyJI8xJRIMIilAPlbmINK01BmS/ML9ncH3sdN4RzORFzxUuhdfT3qF3W136bYyGFxZbxR+9g9k64AHRWZYwylT0YEH5HY4z2W8DQxxcuOSZAF0qUcR6a6bRhFkr/ALQNfe7N6TBiVqKxnDOJHKyPzQFFj2gDZUeqXML6RShRZ+zW+6SYwfGc6xznDoqP+asXP77hJWFeupFJ/rDHWuOcF5wDIVWZAQrMLUhvejkH2o2oWO1AiiBjBcZ4AxziRlU50eTzOZUITQbmQqiKSo8uiJYugsMaGOwsp46hr3dndrp5K+OQNeHHrF+ad8O4UkXmCgOQdTd9zZ+VkC66kAm8KIss/MzEZ2ST6kbdHkbMSxSX121BfmErHrITNMV0u1EA3Z93r/PDnKpYY/8AxsIG9+5FH/8Adqw5imNdHrw1HetHHM5sDXc+61PC87zoIpenMjR6/rqG/ni1hV4UWsjlR/2EP/kXDXCbtCVjowYyvijxlHGkkWXlVs0jKBCu7kq0TMgBFWUf8tX3WrLzePsw7Ql4jUc7uyKaLj6xYUFaiwGqM7Al2qgB7xQG5pcLgF1LBiLKyMyKzKUYqpKEglSQCVJGxo7WPTEuIrqgz2bEUTyN0jVnPyUEn+GOLwZB2hadmIeN4kLX/pJg7OfQkNy2/HbHVvGMEj5KdIVLu6adIqyrEBwL2vQWodzjnMXGkGQmyzJUjzo4ckqtiWKxJYuEoiAEsK8pujtjb5M0Y5w11bfcN/hZWPGZ7Wk1o6v/AERQ8d1WhW5HjAoZiFwi1tci82IfJZITEPlirwTiZheORbJhKuB3aNgdvjaFk+YvG1yfgxTHDznYyRHUrxHQtczmqvQ6grdGoE79LIwr8Q+CFjiebLu+qJWdYm0lWA3MYagyihtZNEL2FF+PER6tfsRR9vavJLzYKUhro6sEuHjrXnY7iumwTq6q6EMrAMrDoQRYI+BBvHNvpdyqZjNcMy0pVYpJ2MhYlQQNHksCwzDUq1W5Hrhh9HXiAL/kj7C3MN7d2LxH0KkMQPSx9jdL4/zuXk4zBDmGpYYA6NqHlnaQaLjvVLflGldwG1dFJGHzDoZ8juHqOBWtFM2WMPb/AKPEeC5hn8tLk84cvkS+YUBGMQUu6sABIrIBqjZXDD1A0743HhX6Y3FJIwJGxjnJDX3Czdf74Y/HCfh3HIn4nm4QOblnSET5knSVjyjI0snRrRyhQJ1IZACDQxJx/gCZxc2UiUZlpMm4PRjmM+7SGIPdaEidVI+8jNhlzQ7dSXZuEeMsvOQurlyHpHJSsf6psrJ/ZJPqBh5j8s5tpcnPHBFP7TDOisheNtLBmZL5ZN6bRiDe6lT3rH6C8BQOuVYNI8o50wQubIRG0V8F1RsVHZSMJTQhgsKYNq34xZxkMyYxbcl9ro1R1Uex03R9axz6CZWFr03FdKI6qR2I9MdVzWXEiMjdHVlPyYEH+OOPHKG7JKSr5WI9V8pDA7MAQevTsRjR5KfWYdyzOUsPzwbrsrWbQlGC+9Vj5ruP1Axe4XxLlssi7gjv900dvQ1hWJ5R2RviCyH8iGH64orLKq8tY2UWzagymgxJ0BiaFWRdbLpA393Xc9vELGZhJrAGlHe/vYn3i/LhS7xglcxE8oAHWSOtVD97VGa7nX3Jxzjj/FYouJ5yQpHNqUtG1yn9qoXYxsPKUlLG/uiiD120UCHLk6EEqZVXEjFVYTK0iMee1E26ANZqgLFNusWeNNUn1Ckkk6Y2L6jRPlLDSdwSaHvAnreMODFNxWYHo5DWvUt90TsL0gLza9WqyjcQz7ZrO5iJWYZsSQmSSM7xSMKVQRSkqoUAjptXTD/wR9E7cQ3zmZkKQBEVFJYhTZCKWJCAegBG+Gmay7yUVKSsGBAOYg2rfZEevhe7dOu+JuEz5uLLywrDayMrO0M669KxhdForFQSAbq6sd7FGIxMTdGPB8lNk7clyb9Q1Wl4fwHgnDp00afaIyap5ZZAaIOpUsKaJ6qMaN/HGXUgMMwt9CcrmaO19eXjl540AoRufCFFAOIsxGAPvIUVwB02BoYvZHMrVwtlyD1MUr5Zj/ZYhD19CMZMmJduR6/OyXOOrYaLqOQ8Q5ec6YpkZ/uXT/3Gph+WGF45NLlUnblyjTKBaCWNeYCu4KsoCzLQPYN3BJxXnSZczNGZ+IOI9LK8U8r6QwvSykjVRsXY203ZskbiGOGun3wVzcaC2yF2LBjmHDPFGbhNrMM2i3rjkUpKo9bA1V+8eYPWuuOhcI4qmZiWWO6Ngg7MrA0ysN9wRWxI7gkEHFrXtcLaUxDOyUdFXccN+knxpmYOKymB1jMUQy4YKC2lxHKTbWAdRqwNgPXfHcsfmfxUDmuKTgb8zNMg+Wvlj9AMMwjVaWDibI85hYAJXSfBcDiCEkbcqMEn+qv54axZ0IwhY+c5sSqos6kMTsD0288LKfShv5hi3lMuERVHYVhXx7mxOuYiOyo6SUFLhWohl1CjTAMQSNlB3qi5M3NGQE5ixnHdXor2U8ZxQ5PLxoymcQxqUdhGE0pGGaTUQQq6gaALN0UHt5/9rc1odgsElJYEZbbyKxZXt1lCliK8usKxB8rKOb8S8byGcyRmWKRgwYakdWCs9DSEJOnmaQQ1EILBva1nvELRmF44oH9pjjmoRENziSkgikQhkZpIXIokgtsMKFzQzMG2eOvsUiMFMSBVXdWQNhfXpp178FqOHvzCs9xl5mYsUBFlgzKCCGK7GuvRjRI6puKqJ5QkMZZz5gukvddWAUHTsxo9P1xZ4g3LZ40ZSYgUjaqI92NC5+0yXmbbuEY9bxufAfChFlQ9U01PR6hKqNfhSAEj1ZsYsMIkmMwJrccDrrSzg3pEKfwdA0eX0NDNEVJ/aujlr3tSp8q9tOlK9MPcGDGmTZtXoxk/HfhyN4Jsyvkniid9Y6Ny1JCyD7Q2q/eHYjGswo8VyoMlmQ7KAYZV81V5lKgUetkgV3JrFkT3MeHMNFQkY17S1wsLDRZJIeVDGdEsdoVjDSZlSoY85bcc2FiFOjl6dMhFAihHwLj8ntWmV9aTEIVdmJHvDSIwFKuWam1RRoACLJUlrOY8SDMRBI8k06ALbS+SMEDqCVYivU6Tilw7McuVGXLovL1ERQ5yFq1imARlBVN70K6pYBqwMWiWON9c4PNVHER7WvfGeBOqQTQajKz8hlUjWJoLCzKSQu4g1NZro3drd8T8LZTi8ZTNQ8nOKiGQqAJFJGxDC1ljtWANnoR5SDSlfEJ9u/ZyUGSTlSIU5byoYC2q9Lk6ECldQqSfckin3gFnen0KIREojbUCy6wknKNAXp1mmrddF73iyfEPeQBsBofu4/alHCxtvb/Vv1d65N4q+iTP5GCVYHE2VY65NOlGpNxzATZC9aBIsX1x9PjFZ52iQHKgrmpS88oF5mWIxaiwACiKMssYG9/E46v9KXFuXlViUW07hQvqEIavxbQp+DnCzwr9H+VzOSJzMSycwkI/2wkfkBDdtTB5K3B1i7wMnIFuVpZpa5hFnYc/xuIxeXK5ZUVLHWLKLeoittQUnfcWO+O/+E4SmSy4YU3KQsD11MAzX8bJxiOD/QfDl8y8izuYXVkMdAOVbYrzOykWCQoajQK46YBiueVrwAFxoX3HOPGHD+TmrHu5jU6j0ZdIcV6Gw1+rN02vo+ObeK85zc5JvtGBEvpY8zn8WbSf9WMXcn5ue08VVPWTVKJJAoJY0BuTiLMGdTtlJyKu9J/gAa+Ro+oGIczEXk0NFzI1QOQZRFRLEBtTbbaDQ33b1Ax49gRF1cl1shda52IxhmNLqZVJUXQ39T6Ysx/KT4peai4b/bWY5xBoD3/SoTcRVZfMJI7I16h0IWVSNG9h+YNSldJ0gkGzgyXGY43YJ7SvuqJIiq6gqj3o2AD72b2sn5YajLThQWgy2aFAc0ya2bSdvOZLAr7A2rcjriQNJGDeQi00bIjcijV+cMR2G97duuMebHc40tyjU2SONKEuIdlAPsVVXicb7tIB1/zjJxEbdtcVlb+WLEMMclFFy8l9Gy8zI/8AZVzV/ADEKZ3Jvs8Ekew3jk1V+DV6/HoMeZOFItz5aSKalZjDIPrCii2BXoWABIYUdttjWEei7TUH0SoIk00Pj8FXi5PkZ2YdDBmwVP8AYm6Kfja9uuIMxkRBImkRIsyM/wBeiOQ0bBSLUN1V032vSSd7xYy3GI1250A291M3K618Yxr2371hZn+I5XOTA3l2WJSgWR5I9TFgzOoAPlFaRZFnUa3GBjHa2DXFXtjppzfK0XCeMImzOhUKzWkTogABJYM7BR0+ym5oYRxcSTNStNJKqghVSEzrEylSxZt0OoMzNVeahZJvYyvCYtisKA3YMOcjJB9QGJ3FdcNxw5pholSWQHapVQt/ZmU3+Dgqe9do2xt9vd99kB1tyb/e1T8OzMTUHKvo82sPJKYwO5mIXR8gT8sW/DfiCUSyPGqvl55lbzaldBUcLMK8pXUukDYkq+9BiFvCeBqVkizDzT8mURxxcwqhBjR0GlaOwY6ixNAG7rGnbh4jy8iitRRj5RpFqtKFH2VWgFXsB63e3guTwBzhN2NFo4aNzNSVrscszX0YR5XOxTpM7BpmYRsoJFK73rB3AYDt3GOoQyalDDowB/PfGe43PqzIHaKKz85W/iBD/i+OOwXnpa0BdnAad9+5KctKTmHF7AdPlWLEcwkLxsOmxB6FTt/D+OKPBjqd2Pf+Zv8AliyV05i+zrX4isaK35WDMW9QXL4fCM2lihiFnYEttpOlrpKu1/DpZxebw4zRQREqpj56ltzsGilFGhvebPpjSlakmX7sr/7SpP8A1cREDUO31j/jrii6f+GP93GiOT8PkY6v5EXr94rwkvL/AChzskTn/wDWHZdBpw6tbBP0KunCF/0jNJsFIJIUgAjoDZJBa7JvU3qcdH8HZkvk4gTbRgxE3ZPKJQE33YKG/tYw+NH4BnpszH+9HKPk6cv+MB/MYjyrg4ooAY2gUeCzOSMXJJO5sjrsey1+DBgx5deoWE40qnPS81daXEg1ElULqNICE6fM1gmrt0wr4rw+FcxDWXDKqTORCihg/wBWEZiAKBHMUEkDc+mzuVBNJmr6PKyWOtRokdg+oZGN9j8sIMrpaEy5gkNzZ1BfSYy4kYByD5QQqhFD7AJW+HsbJzOEAr+WiVnflaVVzebDVqECkCkR9U5HoKjBijA9FHbpilJLm9SpHyZC5IEaRhaoEklJIF8g7sL6gUSRd7NcUVBftDufujNUe3upGhH5GhiHw5xgNm1LpMqyRPGmuTmBmtWYBj0JCjbvXaseeYNCcqyWZXOo/I+aUXF+D5fWOfIgkTYaLQA2CSIoaZd1X3pL8o2HTHzLKkcQSN80Y7JHKjKIDuSRbnfcm9j09MNGlUE8pUTevqpMqCa9RIgkU/A73ipPFK7hFOaSSS9LtMJEpaJZtNbAHsepUd7A2WQ6X6rhfI400+Vj/HolfE5NckR9qkZgVgUZnymPmmuaGLG9N2QxsivQY6pB4lycCJErsEVQq1FMVCp5R5ghG1dScYKXJuh08rMTyVRfzgfIy1qYD0Uqg7X1NZopQf2GViH7/KJ/EyMWvDAxWgB17Uy3HPjbkIzV3/59/BdbyHFIp1LQypIBsSjBgD6GjsfgcWscfyjhX1hsvFKPdfLmRpL9CiEpIvqrbH546f4f4mcxl45GXS5BDrRGl0JVxR3oMp69qxfHIHjRP4fECYdqs5/PJDG0khpUFnaz8gBuSTsANySBji+UzvNX62DMyuxJcREqoYks3mUFnsm96G5FbWdl4u43LNCmmB4ouall5VhkOzaDW4jGvQRrYNq0jTvjJZ6B9uZJn4+w1qZVr4OrqCPkDfXE53yQ9Da/NLYyRwIDUvzXDsuL15HMR/vFrNfHXFX64oyRZaM6oTIsiUyo8EZtl3okNQB6Wy1vhzAiwi/aM7ECTdQsoP8AtKvqN/0xXysxdPLJlpy9OecumUlgLHMfSTXQU/Sq22wo15Gtn1+VnAkdI/HwveXywmUOMoj+vs8mmRf60VvR71pxJDJEjeWXMQMOzIPKehB0uCfS9OIZuGj3pMk4qrkgkah6UfOP8VfLFgSOii83mFU/Ymh1VXpqLA106jFbg07H76+wVb2s32Pb9CtnOOw/zrLuO/MjAbtQIaMk/gSAcS5R1VxJJ7INO7SRyEELR6IjBdXbpRusU4s1qq58q+4svldL9ugA0nbtqwcVgnjlVGmy6REcxAY1jRqrzNFpYufOKDatJUkVtiAYCav3/SmxoPSu68fcn3XnhEwiRBzcqCoXymJyQQARqlVbLDoRZAOL31UpIdoiW+7OXBv/ALPMCif7an8cVYsz01TZIbblIVY/DYRVfyrF7KcTY3yUef1dkjijA+OgdP6zAfDEXk5i5Rz27X76k+ir5zLex6FkKpCxcD6iOSmXSwppPMVZWJGpiVKstkVU3CePQaiUIpPMzcuFenokUbOx2vqKrcjDTjeYiZYo6TUkuVK+QEAa9bUu9ApCSAASQyivNh/Hldda10xggrF0sjcM4GxIO4ToDubNadLB4IYpmd5rWu/tWkzDhxzg/fvYl3hfhzXLmXUo2YcukZFFEIQDUPvvy1Zr6bDYg4f6L29dvzwY8S5lIwGkZUWwLZgos9BZ749IxgjaGjYJ8ChSv+H5dWUgbrcUZ/wjGQzfEHbMZ1BBMzBwbpFULoWNSGkdQ4JiY+W6vejtjV+GGvJwH1jU/mL/AJ4TcSzml83JWoq0UKr94qiuqj4s+YK/M48/LM6AOcwWeHfabgcWvBCR8E4mqWJQ0OpiqmQBVZkLKyq4JRiCCKDXt0x749xRNH1dyyJb6IqZgACbJuk6bFiLrazjdcN4ekOWSGQq1LT6qpmNl2IP3mJNfHHJuI8dGX47mV1kRacuq5eOIlGiZdTykr5U5TMXLHqGcY0pHSNiJaAXV4WmRyg8vzHzVvLyySO0kgQa1SgrFrK6vOSVUWVKigPsDfA7UW3+1l2r/wATEx/OeL8xhcvHYoGMEpZDE7RWynSeWARTC/sFTvXXHmfxJlTqrMRG4mqpE95JcvKoq7s8lgB36emPQiWI4ZpjP9p37V4QsxD8Y8zN1cHAmqGxTq/1wy8KTFc+gFnmQyhgP3TGysfQA6lv1fHH+KD2qcSHOLEwneLQSRylVQYpNV+6zAqWHumietY7p9GOiTIRZgW0k4uRzVlkLLp22VVo0o9SepJKXKGPa+F0eXc6JvA8lvhlbKXcNR38FrceZHABJ2AFk/AdcesJ/FrP7JII1di4CHQpZlRyFdwo3YqhYgAE2BtjzTRZAXoVn+DEmBGb3pAZW+cxMh/VzhdxXJvEwaEBkkc61LlNLSV5lOllIdqtHUrqIO2pjhzlZkdFaMgoQNJXpXavl0/DHqeAOpVujAg/j6eh+OPQywMlZkeLCqc0OFFZjgKReyySzgBzLIJQEUhTG+kKVGxVKBqtNsW073hbxMRTVbT5lezI6aB8gEOgj8Kwx/olpZZJZERXQqjs2koSignMcstodmDqqah5Qu/aop8yxO5U/wCszvmP4RuEX5dPjjx2Ia2KZwaSaPdXZ4LJxIa019+fbxS18ysrBBzneibllhcIq7s7s0bMqgH/AMtAnBl+HSQzLmYTG1AqDKEhR1IAIUM3cr74RbojuSGfCc8gzdZjSebGkcdS85Rpd2ZSxdtNkoaPWrFBTizxBBrLhGe/9IuVEv4W8jBSOhXSCKqhiDpS00BuPO1AkgBwP7+/bSubjWWlJ1iOJiTaSGRVv92SJijj46fxx8AQfs/YR+Erfq4IOPUnEQPenYA/ZOTiB/U1+uIPacoTbBD6k5LL38yQwHbrWIU07X7/AKSxdG466Hw/al/pE2I/amZm2EGUjok+nRFA/eOw77b4d+HeP5jLwrCsUKjzvqkn1FjI5Y1ei1GqtQBBqwd8ZTwfmlExZYzIjLMVRI2I87qVXyKQPI5HSr22GNGrfWGRoZfNfXK62ux7zMxa/ToPhhjpROytCcjDo/4Xd1fZ43S0M3Fo5AY5IZtDghtUDMpHcELqP6YzM3BYohUEw0HUdJzEmXlo3tqYFZAOg1Kp23ZjjW4+6setmwzJhT1qvja/+QWEEMse6jiLVX7KWOUfL6ov6en4YpQ5eYhzLl9EKABHzUTKRvsjSKqOAN6ZhpAoEja+gTZCN/ejRviUUn8yMeUyAX3Gkj/qyPX4KSVH4DCJ5Kj1olL/AIjNtVz6DLgm44Yj21QZsA/q7fw7YYQSOBS84HuPbYu3rt8OuNBnPC0chttLN6vDCT/eREf/ABdsLz4Bj1WNG3aswv8ADMfy7YTfyQ87O++aWdgT/Sfb9KCPPcskvKwrejmFkO/YCJdX+JR8cXoeDtnJPaI3EcXKjjXVEkgkNlnJVvsjyrYO5U0SBZmy3h2OPc5WGSvWWU/4ZA6/rh0vGq2eGZfkquP9mzH9MW4bktsbs0mvZwV0GGLP5G0iPg3MD9nmMunxXJRqfneo/lYxLNwOYFeZmBLJXlAhPwtwjSmJK++UoX0JoF0nEjKSsAPlNO7o6hdgaCsAXaiDXuiwSeim3l8qqXVkn3mJtmr1P8BsB2AGHPwcOf6Ar+ZZ1JRwTwqkDmZ2aadr+sc3p1VqCCgBdbtQJ+A2DzBgw21oaKaKCtAAFBGK3D5ELnMSbgakgXqaunl9PORQP3FBB85GDNDWywKSGk6kGisY9977fcB+849DT6QrFHstKgACgbADYADsBhLFS1TApAJbJx09FUD5m8ZWPNc5oq+3JPmWI7hZCsXx3tGH+r+WPfjHxdHHoSZ+VzCRaqzMqfbelBN15Qa2ZgegOK3h2ObO5wzxRGHJJDyoi406/Mp1IvXTSAWdthW5NJPaA9gqhdnw29aVrWnKXJ3jJeMvC0cssOZMhidXihbelkjlkVSjmxQp29bBIIPbpKcCTuWP5D+WF/H/AANBm4uVKZAuoN5WA3AI3tTY8x2+WLziGVQVYbrqslwHTNmM7OADHJKka9CrclaZ66Gy1X6LhvJwqFvehib5xof4jDzhfhCDLxLFFqCJ0Fgnckkk1uSSTiz/AECn3m/T/hiEUscbAwHYUpP6TiVwbjWQ5U0mXzCnTGsz5MpEx9oMsqSiGZl99AVI07UTfpfYvAajL5GGKUhZPO7LVBTIzPo2AUaQwWht5cOBwNPvN+Y/4YkTg0Y7E/M/8KwSSxvFG1EAhXFcEWDY9Rj1jxFEFFKKHpj3hM9iksfPluXnMwi+64inArYNJzEeu25gDn952PfEuLPiXh7K65mNS2ldEqAEs0dlgyge80ZLHSNyrvVnSDTimV1DKQysAQwNgg9CCOoxvYSQPjA4hQKT8dyboTmINIagJgWZQ8a35tSgsrJdhgD5dQIbYYWZkSIGaTLygICzNWQdQFsluYQGbYHbReNdhbBlQ0cmWcHSFKA+sTghd/UC0Pe0v7QxVPgIZnZnDVUvhY/cJBL4dZlVplEjkI9aWjRCRsoigGt3G/nbT07dAtzHC5GYtzM3qNeZct39bYhj6Wd8MuK8OzJanhjzQWtLhtL9O661IBIvTbAEmiBsKLZaUDzZTTfYySD/ANWv1OPOuwuKaaLT5WPBZUscmag3Tz+FNHlswFYe0ZwGv9J7Pp3G1q5oDp64t5ThCToMxKGKgR6U1EqWAt2YCkI1bBh9lT5gWNQcP4MZdpFy8EZsEAo8zA7EBiz8u/vBtW5oA0Q2zXDZ49YgCyRuxfRraNlsKNKkGqBWwdS1ZBDYYGCxHMkgCyR1A1x+EzHFIIzY8EpzOYFkPMxHp7RHGvyEcQevz7Y9cKVNdqQ3lraeU7WPRBib2XNnrDmN+65tL/xMQcT5XgmcLXrdPKbEmYZzdjpojAHfucLMwGIv+BSrcPLmuvvitNgwYMezW4jBgwYEIwYMGBCMeZZAqlmNBQST8BucesQ5gWUX70iD8FuQ/pGR+OOHRCucPiKp5hTMSxHpq+z+AofhizgwYqXEYrxcydmWGlVDpeYi6YdVjXo7DoWPlU7U5DKI58+CGWG5JaICx01NRrUfdTf75H44e8KyfKhjjoDSqg1uLrzGzubNmzubs4TxU/Nim7roC+cO4WkIOmyzUWdjbsRsCT8OwFAdgMXMGDGQSSbKms9N4Cyb5o5mSLmSHTQclo10ihpjPlHr0O+4ok40ODBgLid11GDBgxxcRgwYMCEYMGDAhGDBgwIRjLce4Z7NrzMW0d654+wB96ZPuke869GAY+9erU4r5/LCSKSM9HRlP9oEfzxbFIY3AhBWcxBJORIiD7Qdj8l0j8N3X9cRcHm15eFrvVFE1/NFP88FXmf6sX+8c/8AJx6RQUsvD4mJLRxsT1LIpJ/EjHmPhkK+7FEPlGg/gMWcGCkKJsmh6oh+ar/wxC3CYD1hiP8A8tP+GLeDBSFV/oqGq5UdegRR/LE0HDo79wChQqwK+Q2xJiSDr+GIvApCjTLzk/5tIPiXgr9JSceZVlQXJC6qPtDS4HzCEsPnpoeuNbgxjjHyXwUqWSjkDAMpBB6EGwfkRscesMJ8mgzJpFGqMM1KBqbVWo+prucT+zr91fyGHm4sEXS5SUYMN/Z1+6v5DB7Ov3V/IYl+UOpFJRiJBc8Y+6rv/BB/52/I4eezr91fyGPEGWXmMdK3pQXQugZNv1P54i7FCtlylXnnVFLOaVRZJ/8A3f5Dc4+5LhBm8+YU6PsQHpX3pB9pj2Q7KK21WRcmy6lo7UHzg7gdQrEH5ggH5jDLCWIxJPRbougLxFCqgKoCgdAAAB8gOmPeDBjPUkYMGDAhGDBgwIRgwYMCEYMGDAhGDBgwIRgwYMCEYMGDAhYjh8XKMmWOxhY6R6xOWMTD1AXyf1omx5yr3mJx2VYFv4/WMf0dfzxpeI5dTPGxVSdEosgXVxGr9LANfDEUOVS38q7tvsPuoP4D9MbMWK6AsKNJbgw39nX7q/kMHs6/dX8hi78odSKSjBhv7Ov3V/IYPZ1+6v5DB+UOpFJRiSDr+GGfs6/dX8hj0kC/dH5DEXYkEbIpf//Z"/>
          <p:cNvSpPr>
            <a:spLocks noChangeAspect="1" noChangeArrowheads="1"/>
          </p:cNvSpPr>
          <p:nvPr/>
        </p:nvSpPr>
        <p:spPr bwMode="auto">
          <a:xfrm>
            <a:off x="1677987"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hQSERUUEhQWFRUVGBcYGRUYFxgaGBwcFx0ZHB0ZHRkdHiYgGB4jIBUcIC8gIycpLCwsGB4xNjArNSYrMCkBCQoKDgwOGg8PGiwkHyUsKiwqKTIsLCwsLCwpMCw0LCwsLDUsLDAqLCwvLCosLCwsLCwtLCwsKiwsLCwsLCwsLP/AABEIALoBDgMBIgACEQEDEQH/xAAcAAACAwEBAQEAAAAAAAAAAAAABQMEBgcCAQj/xABOEAACAgAEBAMEBwQFCAcJAAABAgMRAAQSIQUTMUEGIlEUMmFxByNCUoGRoTNiscEVcoKSoiQ0Q3Ojs9HTU1Rjk5SywxYXZIOEwtLw8f/EABoBAAIDAQEAAAAAAAAAAAAAAAAEAgMFAQb/xAAzEQABBAAEAQwCAQQDAAAAAAABAAIDEQQSITFBBRMiUWFxgZGhscHwFNEyQlLh8SMzcv/aAAwDAQACEQMRAD8A7VgwYMYytUGdzqRIXkNAUNgSSSaChRZZiSAAASScU1lzUm6RpCp7yku/4xoQB/3l+oGKWa4vAc7lxzEfTzUpWD6JX0BGYC9GwkTUa3kA+1jQT5xUIDXbdKVj9pV7A1u46/E9AadhhaRblAlLzks3/wBPAP8A6d/+fj40ebT/AKCYegDwn8LMgP6fh1xUzXjVFkMYhmY0mg0iCQyGMKqCR1J/ai2ICqVYE3QPrhHjSPMSrGkcoDAVIwTTqMUc2jZy1hJRZrTYq+mL+ZZ1LllX8hxJZdQAZHSg8binUnpfUEHemUlTRomsW8K85wid8zzUljiVUMYqMu7BijEsxYKKKkAaWoMxvzUJf6Gk/wCtz/3ct/ycLOwxvoqWZX8GKHsWaX3Zo3+DxFSf7SPQ/uHH3I8RLM0cicuVKJW9SlWvS6NQ1A0RuAQQbHQml8LmCyugq9gwYMVLqMGKee4qkRC0zyNemJBqdq6muiruAWYhQSLIsYgEGccXqhgvomhpmHxL60W/gFI+JxayJz9lwmkT56SSRosuFtK5kz2UQkAhAoILvRBqwAGBJN0ZBwN++anJ9fqK/u8rT+hxY4RkDDGVZg7M8jswUqCZHZuhZqoEL1+yMXrw8yJrRVKBKUf0VOu6ZpmPpLHEV/2axkfmfxxHHxOaqfKS6gSDoaEoaJ8ys8imj13AO/TDvEIzqGQxa15gUOUsagrEgNXWiVIv4Y66FjuCLKWf0lL2yk34tlgP0mJ/TH3+kJ/+qSf95D/+eGIz0ekNrTSTQbUKJuqu6u9qxIJ11adQ1AWVsXR711rEPx2IzFKTxOUdcpP8aaBv05tn8sWMnxJJbCnzLWpGBV1vpaMARdGjVGtrwxwj8WRqIeYNp1pYGGzcxyAqX3VmoMp2IBJ6WIuwza0Xcya4MGPMkgUEsQAASSTQAHUk9hhBTXrHxmA67fPCmBZM35tTw5c+6F8ssg+8W6xIewWnOxJX3cff6IySEgwRlgaLPEXb7G5kZST+0Xcn19DTTcMSLJpRzKTPcQYtHFl9JeQMwc7oqJptyARr3dQFBF3dgA49Dw9e8k87n4SGID5LFpFfO/iThNw7xNlETnw5SSPmusYZYY15grUragwUr5tgWDXa6dQrH3M+OG5cn1EsciySLREcn1cLDmS0sgACqw2JvU60GwyyJrAokpjm8vLllMiSSTRru8LgO+kdTGwGpmAs6W1aqoEE49jjTkahlcxo66qjBr15evmH5adXwJ2xFF40iZMw+iULllZ2tR5lVpUJQBiW80DjeroVYOKU3j1WjkEcM6zC1jR40JZhzgSAJQKQ5aTVqZfd2PmFjoWO1QCVoctmVkRXQhlYBlYdCDuDiXGW4LokkeOKXNoRc1kRKgMpDnShUmiZCbKkHzAMdOzabL5iEFlf2hRuY2VVlI76HTShPorLudtS9cLOwzhspZkzwYiyuZWRFkQ2rqGU+oYWD+RxLhVSXxmABJNAbknphPDlvbKklFZY0Y4jtzL6SSj7p+zEexthZCpL4n/zSUH3SoDn0jYgSH8ELH8MWuN8GXMxcp60a4mIIsERyI5Uixs2jT+PQ9MOYZgPSKi4r3mnjjhrRaeVAka37xACgDYbkegA3NDCzivhoSSRGPSojKlgbs1NlZPj9nKkfOvjhK/0XgRLHHJEqhQCrZcMmvQiGZVEihZaiFPvWp+urZ94c8NnLPO5aNjO+o6Iyh6sfMzO7OSXPU0OwAw6oKvw/wAP5KKHlTJlWdYoknJWPzaFWi9iyPq9Q1fdB7YaIuWQ7clSlNtoBW1CBvhaKFB+6AOgxmMh4OZ85JJKmmJJGdC6QlnLytI1lGYsoOmmfSQAo0gqSbA+jpOaSWQxa9Qi5K3XNjl0s9+dQYgqihShRvWBC0U/GYlkij1AtMfKAVO2h31kXemoyNXqRj1PxeJYubrVkpiCrKdWkEkLvTHY7Yyv/u0GkJz/ACcspfJTmWYPZ9pL2QLR0Ud73qgPY+j39ncsfkEl1BX7SyaJkJALEMS2prFhl2oQtBwnj8eYZlQMCgBOoAdXlTaie8LfgR+EXHE0yZeYdVk5TfFJvLX/AHgib+wcLeGTQQO/IvMOwClYQWqnmemkL8tD9cdmZTt8gGEWTllkWTMaRyyTHChJCsQV1s5A1tpYgAAAam940RTK9oaQV0BM8Q5zNLFG8je6isxrrSgk/oMTYhzeWWSN42911ZT8mBB/Q4zQrFDwHh5RDJKPr5aaU9aPaMH7sYOkfInqxJvTzFapGez9nTt8TqYfpfXCvhfGgqrFmWWOdRpOohRIRtzEJ2YNWqhZW6NEYcXjXFVoqlk+McEzLyyz5dpEd8uiqjS0Awc6hpBKBtBNN0DG76nC+Xh3EEj5nPePlRChLKhW7zOt5SFIOlWi2tqC7lyLxvcfCcdQuf8Ah8ZyYxyRySmDnHSWnVqVWj1l20/XqwWRV0kqrMaNBWHmTw5mG4jnHjiVVlhI1ylGRi6zIuh1QSobCal1eVQw3BjI3bZ+MGjIgPoWF/leJtY9cCFznJeDpki3yyzKTMBDM8JYGWKBFlcoojOkwuvlGoJJ3NjDfg3hqWLMoWjQ8t5HbN6hzJg8ehYyK1bWLs1UKVd+XRTcey6GmnhU+hkQfxOIT4oy/wBiTm/6lXm/3atgQmuEHGcmIp0zYGqtMcgbzaVcheZHf7MgsNWmgy3dkLiyePMfcy2Yb46Y0/3jqf0xC2UmnI5+mOMMrclDqLFSGXmSECwCAdCgdKLMLBpkkZlIJXQCmuFfif8AzSW/d0+f+pY5n4aNWGmDGaDRtWL7Nl1ervY2KZh/Ai8ZqXwk/tPMVl0CRWALMWpfYutg2f8AJX6nuu+5pjHwp4hWWl5a9onTXGvwQBlZB6KG0jsox8HFpYpY1zHKEcgZRKuofWDSVUhrC6hrrc7rV2RemyZrjpuqyEu4pw7huVaJZocvGrsxDvoRAUAIBJIsdKXoK6bYs8TThrl45zlSY21urslq0tC2F2C1jY9fL8MT+KclE6K8uZOWVNX1gMQBV1KspMisBY7jfC+LwxlopVPtLAKeZHCzQ6VDSCUkHTrYF16sx9AdsWrimzfFeGxRylpMvpEQMihkY8tzqW1BshjLY9eYPUY9ZheGS2rnKv5ecQWjsI5L8w77KxlJ1dDzD2begOFZItKFzq6ZUnjESyZfSntBQuUpdV3GKDEgdAKoDxxDhGSeWVjnlTWWJj15VlVmMTM1OjEm4EPmJ01tW1CFJw/i2ThnrLQJ5yiCWMrpZScpRUj7P+WKduugnuMbHGLy+XyoKmJpc0yFKZEaTUU9n3abaLV/kqkksN/xtzL7RmBpI9miOxpg07DuAVJSH+sC5320mjiDpGt3KKX3w3+w293mT6fTRzpNBHw01XwrDTEcECoqogCqoCqoFAACgAOwAGJMZbjZJVq8TQq6lWAZWBBUiwQdiCO4IxQhTMQAKlTxjprcrKo7DWQwl9LbSaG5Y74ZYMSZI5myCLVA8WmPTKvf70kIH4kMx/Q498K4uZHkjkQRyxkeQPqtGAKuPKtgkldgRaML2xcxWznDYpq5saSadxqUNV9xY2PxGL24k3qo5UwxBLno1IDOik9AWAP6nGP8V5HKZeJtLx5OR45IwyR6i6sKYNGg1SAbG9iDW+5DUsh4syfL2yWksB5VihCsB1N2AAL2DUSDt3q7nxVgLojcdlsMx4khUlUbnSf9FD9Y/wALrZAfvOVX44p5fgCuC+aUSyMSxVmZ4kvoiI3lpQANWkWQWoXQm4NxnLTALl3jsCzEpUMvYhoxupBNHbrhnheWZztNkBtLyiAAAAADYAbAfIdsesGDCy6jBgwYELxLCrAqwDKeoIBB+YPXCp+BCJ1lyiRRuAVZNIRJFNGiVFqwKghqNeYUb2cYMSa8tNhFLLcJ4YDNMs0E0TM7yLIsjhXDnUQXietSsxA10SumuhC1PF8uVySJpykMkshOnWgIpQNTMxBJrUoq977C8a/Mz6EZyCdKlqAsmhdAdztjhfF+InNZh8zIqqX0lQCWKKFC0GPUUL2AFkmt8TdITqVdBFndXDitLkfpAiCMkmQhJXvGESLfqGDKSp3uhqsHetrscN8bcOdis2Thj+6USKYE/dpUDBj0Hlr4gkXheF5N3PljaZx5yFUHTrNgei+m/WiemNRl+Azszopy7SJp1xLPbrq7kaNh89/59dOwDKBrxN16dSYMEXE16rT5P6QMslhstJCvYqitsO7CO9O29b3vV1jaRSBlDKQysAQQbBB3BB7jHHY+EZiUmNYJGbU8ZIDCK1LIzCYgKEtDvs3Ty3Qx1zhuVMUMcZIJREUkCgdKgWB26dMVakailRMyNpHNm1ZwYMGOKhGDBjO+OVkfKmGFtLTkx2BbaQjuwXcC2EZQEkVr646O1Cs8Z8Y5TKtpnnRXq+WLZ+l+6oJ37euFvBPpCyudkaFQy0tkyiNVIOwFaySTuaroDdYxjfRa9CSXManpmkAF6mNGhI1nrduRvt5cYbP5Dlu0TMrlfKxW61V5gOh2O17bg7evWSRPdkabNWr+ZNWuzcS4UXkaHK5GONDtJmGWOMMD7yJp+sIYbFgBYsAgnWr/ACnA0UEyhZZGotIyjt0VV30IvQKOm5JLFmKX6MOIvNw+MuYzoJjAjFaVQABWAAGofuiiuk9zjWYm9xHRVFKNsspFFVI9CBX5YEy6gUFAA7AADEmDFaEYMGDHEIwYMGBCMGDBgQjHwmsfcY/6U5mXI0p8rSIsgB3ZCG8oA3NtpsD7IbteOgWaXQLNLCeL+PjN5pnSuWlxoRZ1BWY676ENqJFDoRucXfDHDHzA1NLojVtIVAuqx1sspCrRUgAXv1GM1EgLKupUDMq62PlWyBqY+g+e/qOuNB4Vy00OZOpXEbR6mIR9LbqE2GoBwSwoFjVmyKwvjJHNjPNmncO3sWgwBtNT72SGGSQBcwJoYyyOcxTuCQGMaKxNFiFox6SQAFNVjV+GOLNNHpl3kQIS1VqWQWj1Qo7FWFDzI2wFDGI4p4hibU6HW0gRKOgKIb1FyJAFV2GoKjG6ZWIWzi9lvEMDTRDLa4sw3IGkqY0aM6SEcNSkaJPLXnBIC3uDYxztA4HX0/SUe29V0PBgwYmqUYMGDAhGDBgwIS/j+dWLLSu7MgCN5lFsCdhpHdrIoetY4Xko0AqVCF0MKUk05K0TpNkVq6ahZFhhjvPFuGJmIXhkvS4o0aIoggg9iCAR8scV49w/2TMSRMSQjDSxWiylVIbbarLCxsNJ6UcBBLaCbw2XUErQcN8JaIgctmswqsDIq3RJYWL06DZ2XsQAB2xkcrmiia1mKKyLC7hlBdpalkV3YEhqick6gymRN96O78Kcaj9mHMsCCK2sH3UMiCh1JqK+m+pfXEmdb2wQiNFWKfmxAE1KHclJiyUVAREkbVrNkAVuML8nTzRl7JW2M1Xpw16tbUpS0DRaPwDk2i4fCrqVJDtpN2BI7uoN73pYdd/XGhwYMNOdmcSk0YMGDEVxGM141zbReyuhAPP07qWDaopqTYii7KqBuxboemNLjK8a4rG2YCtbLBRWNRqZ5fUKNyIlI83ugyEkgpY74X2Lo3UHDM68kL81gWVyuw07hULJXcKzMl/u773jnfGeEGfPyqmmNFaNGcrtrcK1BV3d2L3W2wJJG17fjviDTkXlC6JpIWdFYrqRa8kjbsALK0BdsyqASax5z+XSWaGJW0F5QbCIzgFZAHUspAYFRTddsYh52PECRoAz20dlEa7eCfaW5CL21Tr6OMnyuHRLZY3JZ2q9bDy7Dy7WL7EY02IMlk1ijSOMUkaqij0CgAD47DE+Nsmys9GDBgxxCMGDBgQjBgwYEIwYMGBCMY76TJEfK8nV9ezK8aitXkI1Mb2RdJKljt5q3JALHxJ4qXL2iU0tWb92MddT0Qem4UGz8BvjJ+Fco0s5llJeR/rXZtz+4noAuoAKKHvbb40MLhDJ03aN90liMYIjlZq7Tw70v4b9H2YbS8hhABDclg7Bx91moaAR+63xFWC/4FnQsjxMpV0kkYqep1MXJHqRrHzBVujDGlGYXWUvzABq+BsWPXphR4j4MslTLHrkTSCo6ulm1+LLqLodiCCAQHa6OUuTWzx2zRw1HgmMPjXB9SGwVivCnhuZpXh1KsUTMrSKBrYAkBVYGzekHUbAojr5RtMxqeaP2bQzZQNeu2XUQFEOu7VitktuV8hIOqj94X4ZVY/rdbO7MzKZpSo1dE9+nCilsg2QT3rE3hviCzQAqixgdI1ryigaofEkbAA1i+LCPe4SSnYbd/WoTYto6LBv8LQcOzyzRJKl6XUML6ix0I7EdCPUHFnGd8H8RjdJY0kRimYzPkVlLAGZz0BsCya+GNFhJ7criFeDYtGDBgxBdRgxU4rnxBBLKRYjRnofugn+WMd4d8UZk8xpUaZrGuIUjIWNDQj0VAHlaNzYMZZS4az2tLK6t5iDO56OFDJK6xovV3YKo+ZJrCzwvxGSSN1mYNJE+hyoFWUjfatiBzKHTYC99zgfGZ5+dhd2NH2xI1JOkCN4INh0ti0p1dacDoBjrMriNdD8qbGFzw3tVnPENmZJzSQMZgrTIwgdXWAOsvluNX0MVdhVx9w4DbLw/wAC5ZEr8vVo0RpEKijjJBITpqLEAs1C9KAAVZz8WaEmSjBNmfkoR67qZR+CrJfyOJvDOeEAiCt9UxWKWPtHM9BHX0DsQjAbFnRtvOTRA8vjzOFEkj3/ANKcjCNtlt8GDBi1UIwYMGBCMUG4JFolVFEfP1a2SgxL3Zsg2fMevS8X8GOg0hcc+krwucqpaJpDFJqJBLuQwFbHffzABt2CaxYC4ZzZ3lZyKRyBFEIgxJqmDxhyW7BUzKMfgDjd+IchJIsfKCFkk1U7FAQUkT3grURzL6bgEd8cs4vMUkzCaRNOTy4nW1UPUnPTUbIDK/IAPvGCO6IFHMSYiVrgLDGk+Njy237exT59kbMp0JNen2l1GLxblGYKMzFqJ0gFwpJ22F1Z3Gw33GG+OLcU4y+YjmmzCx+Vsq7cu9BWYSwsxViT3hBPcRqdug3HgHxEZFOWlYmSMWjE2WjuqJPVksAnuCp3OrGjPgHRxl44GiOrqKz48Yx8gZ1i2nr6x3hbHBgwi8W+MIeHRpJOHKu+gaApo0TZ1MoA29e+M4Ak0E6nuDCLw/40y2coRPTEWEegWA7rRKuB30k13rD3AWlpooRgwYMcQjCPxT4g9nRVjozSXoB6KBWqRh3C2BXcso2FkOycctzXEDmJXnPSQ+T4RrtGPhYt/nI2HsDh+fko7DdI47E/jxWNzoFSz63GwJJMhCsxNkmVgpJPcnV//BWNV4TTeRv6o/Oz/IYy+c+xfaRP1ND9SMaHhOaMeWndGUMo1AurFBpB3IW2b5Aenrj0UujDXYvO4Ul0jSeslfEz4bPPIzUketb7BYkbUf72v8AMQ5n6Usoq6l1MOtkog/EM2sf3e2M9LJWVYqf9Gw3NnUQQbI6nUSCR3vGQXw/l5uKZ9c0QFEsmgcxUYAs5aQamAIRFZjs2+naicKT9HLXUtbBf8peXf3LU8U+m1VP1fKHfyh5T2+0Sgv8AA4xkH0h5gBjlVlPLW2b7q2AWbQooEkCz3IxFw/h/Jg4rlJcuRKiRzamdWZEhniBUELRtZSS4q6G2NdxyAA5kEpH9daghUD5SNZd0IIDaYuIIoUXax7XVBXM7rWjzTOIX36PeJZmfPmDiQLiSFpI45gJBqDblS+ooQEdSqkUVIItdug8YgkgVFykskcsjhUVnLxADzMzLIH0qFB2Styo2vHKeFTc7ieWTL5hJSzZmRGtlVVnptDbXG2rWxUA0SPXG8g4NxA5wKEMS8ttUsgWSIWSSVIcEsSsYraxuR5cVTn/hdlrNwBUQHc80V0eJ/wAJxnPEc/NESTRM5JVtEYWONiQEWV2aQqzHZRp3IqrIvYwBtK6yC1DUVBAJrcgEkgX2s45VmeIZiyJI8xJRIMIilAPlbmINK01BmS/ML9ncH3sdN4RzORFzxUuhdfT3qF3W136bYyGFxZbxR+9g9k64AHRWZYwylT0YEH5HY4z2W8DQxxcuOSZAF0qUcR6a6bRhFkr/ALQNfe7N6TBiVqKxnDOJHKyPzQFFj2gDZUeqXML6RShRZ+zW+6SYwfGc6xznDoqP+asXP77hJWFeupFJ/rDHWuOcF5wDIVWZAQrMLUhvejkH2o2oWO1AiiBjBcZ4AxziRlU50eTzOZUITQbmQqiKSo8uiJYugsMaGOwsp46hr3dndrp5K+OQNeHHrF+ad8O4UkXmCgOQdTd9zZ+VkC66kAm8KIss/MzEZ2ST6kbdHkbMSxSX121BfmErHrITNMV0u1EA3Z93r/PDnKpYY/8AxsIG9+5FH/8Adqw5imNdHrw1HetHHM5sDXc+61PC87zoIpenMjR6/rqG/ni1hV4UWsjlR/2EP/kXDXCbtCVjowYyvijxlHGkkWXlVs0jKBCu7kq0TMgBFWUf8tX3WrLzePsw7Ql4jUc7uyKaLj6xYUFaiwGqM7Al2qgB7xQG5pcLgF1LBiLKyMyKzKUYqpKEglSQCVJGxo7WPTEuIrqgz2bEUTyN0jVnPyUEn+GOLwZB2hadmIeN4kLX/pJg7OfQkNy2/HbHVvGMEj5KdIVLu6adIqyrEBwL2vQWodzjnMXGkGQmyzJUjzo4ckqtiWKxJYuEoiAEsK8pujtjb5M0Y5w11bfcN/hZWPGZ7Wk1o6v/AERQ8d1WhW5HjAoZiFwi1tci82IfJZITEPlirwTiZheORbJhKuB3aNgdvjaFk+YvG1yfgxTHDznYyRHUrxHQtczmqvQ6grdGoE79LIwr8Q+CFjiebLu+qJWdYm0lWA3MYagyihtZNEL2FF+PER6tfsRR9vavJLzYKUhro6sEuHjrXnY7iumwTq6q6EMrAMrDoQRYI+BBvHNvpdyqZjNcMy0pVYpJ2MhYlQQNHksCwzDUq1W5Hrhh9HXiAL/kj7C3MN7d2LxH0KkMQPSx9jdL4/zuXk4zBDmGpYYA6NqHlnaQaLjvVLflGldwG1dFJGHzDoZ8juHqOBWtFM2WMPb/AKPEeC5hn8tLk84cvkS+YUBGMQUu6sABIrIBqjZXDD1A0743HhX6Y3FJIwJGxjnJDX3Czdf74Y/HCfh3HIn4nm4QOblnSET5knSVjyjI0snRrRyhQJ1IZACDQxJx/gCZxc2UiUZlpMm4PRjmM+7SGIPdaEidVI+8jNhlzQ7dSXZuEeMsvOQurlyHpHJSsf6psrJ/ZJPqBh5j8s5tpcnPHBFP7TDOisheNtLBmZL5ZN6bRiDe6lT3rH6C8BQOuVYNI8o50wQubIRG0V8F1RsVHZSMJTQhgsKYNq34xZxkMyYxbcl9ro1R1Uex03R9axz6CZWFr03FdKI6qR2I9MdVzWXEiMjdHVlPyYEH+OOPHKG7JKSr5WI9V8pDA7MAQevTsRjR5KfWYdyzOUsPzwbrsrWbQlGC+9Vj5ruP1Axe4XxLlssi7gjv900dvQ1hWJ5R2RviCyH8iGH64orLKq8tY2UWzagymgxJ0BiaFWRdbLpA393Xc9vELGZhJrAGlHe/vYn3i/LhS7xglcxE8oAHWSOtVD97VGa7nX3Jxzjj/FYouJ5yQpHNqUtG1yn9qoXYxsPKUlLG/uiiD120UCHLk6EEqZVXEjFVYTK0iMee1E26ANZqgLFNusWeNNUn1Ckkk6Y2L6jRPlLDSdwSaHvAnreMODFNxWYHo5DWvUt90TsL0gLza9WqyjcQz7ZrO5iJWYZsSQmSSM7xSMKVQRSkqoUAjptXTD/wR9E7cQ3zmZkKQBEVFJYhTZCKWJCAegBG+Gmay7yUVKSsGBAOYg2rfZEevhe7dOu+JuEz5uLLywrDayMrO0M669KxhdForFQSAbq6sd7FGIxMTdGPB8lNk7clyb9Q1Wl4fwHgnDp00afaIyap5ZZAaIOpUsKaJ6qMaN/HGXUgMMwt9CcrmaO19eXjl540AoRufCFFAOIsxGAPvIUVwB02BoYvZHMrVwtlyD1MUr5Zj/ZYhD19CMZMmJduR6/OyXOOrYaLqOQ8Q5ec6YpkZ/uXT/3Gph+WGF45NLlUnblyjTKBaCWNeYCu4KsoCzLQPYN3BJxXnSZczNGZ+IOI9LK8U8r6QwvSykjVRsXY203ZskbiGOGun3wVzcaC2yF2LBjmHDPFGbhNrMM2i3rjkUpKo9bA1V+8eYPWuuOhcI4qmZiWWO6Ngg7MrA0ysN9wRWxI7gkEHFrXtcLaUxDOyUdFXccN+knxpmYOKymB1jMUQy4YKC2lxHKTbWAdRqwNgPXfHcsfmfxUDmuKTgb8zNMg+Wvlj9AMMwjVaWDibI85hYAJXSfBcDiCEkbcqMEn+qv54axZ0IwhY+c5sSqos6kMTsD0288LKfShv5hi3lMuERVHYVhXx7mxOuYiOyo6SUFLhWohl1CjTAMQSNlB3qi5M3NGQE5ixnHdXor2U8ZxQ5PLxoymcQxqUdhGE0pGGaTUQQq6gaALN0UHt5/9rc1odgsElJYEZbbyKxZXt1lCliK8usKxB8rKOb8S8byGcyRmWKRgwYakdWCs9DSEJOnmaQQ1EILBva1nvELRmF44oH9pjjmoRENziSkgikQhkZpIXIokgtsMKFzQzMG2eOvsUiMFMSBVXdWQNhfXpp178FqOHvzCs9xl5mYsUBFlgzKCCGK7GuvRjRI6puKqJ5QkMZZz5gukvddWAUHTsxo9P1xZ4g3LZ40ZSYgUjaqI92NC5+0yXmbbuEY9bxufAfChFlQ9U01PR6hKqNfhSAEj1ZsYsMIkmMwJrccDrrSzg3pEKfwdA0eX0NDNEVJ/aujlr3tSp8q9tOlK9MPcGDGmTZtXoxk/HfhyN4Jsyvkniid9Y6Ny1JCyD7Q2q/eHYjGswo8VyoMlmQ7KAYZV81V5lKgUetkgV3JrFkT3MeHMNFQkY17S1wsLDRZJIeVDGdEsdoVjDSZlSoY85bcc2FiFOjl6dMhFAihHwLj8ntWmV9aTEIVdmJHvDSIwFKuWam1RRoACLJUlrOY8SDMRBI8k06ALbS+SMEDqCVYivU6Tilw7McuVGXLovL1ERQ5yFq1imARlBVN70K6pYBqwMWiWON9c4PNVHER7WvfGeBOqQTQajKz8hlUjWJoLCzKSQu4g1NZro3drd8T8LZTi8ZTNQ8nOKiGQqAJFJGxDC1ljtWANnoR5SDSlfEJ9u/ZyUGSTlSIU5byoYC2q9Lk6ECldQqSfckin3gFnen0KIREojbUCy6wknKNAXp1mmrddF73iyfEPeQBsBofu4/alHCxtvb/Vv1d65N4q+iTP5GCVYHE2VY65NOlGpNxzATZC9aBIsX1x9PjFZ52iQHKgrmpS88oF5mWIxaiwACiKMssYG9/E46v9KXFuXlViUW07hQvqEIavxbQp+DnCzwr9H+VzOSJzMSycwkI/2wkfkBDdtTB5K3B1i7wMnIFuVpZpa5hFnYc/xuIxeXK5ZUVLHWLKLeoittQUnfcWO+O/+E4SmSy4YU3KQsD11MAzX8bJxiOD/QfDl8y8izuYXVkMdAOVbYrzOykWCQoajQK46YBiueVrwAFxoX3HOPGHD+TmrHu5jU6j0ZdIcV6Gw1+rN02vo+ObeK85zc5JvtGBEvpY8zn8WbSf9WMXcn5ue08VVPWTVKJJAoJY0BuTiLMGdTtlJyKu9J/gAa+Ro+oGIczEXk0NFzI1QOQZRFRLEBtTbbaDQ33b1Ax49gRF1cl1shda52IxhmNLqZVJUXQ39T6Ysx/KT4peai4b/bWY5xBoD3/SoTcRVZfMJI7I16h0IWVSNG9h+YNSldJ0gkGzgyXGY43YJ7SvuqJIiq6gqj3o2AD72b2sn5YajLThQWgy2aFAc0ya2bSdvOZLAr7A2rcjriQNJGDeQi00bIjcijV+cMR2G97duuMebHc40tyjU2SONKEuIdlAPsVVXicb7tIB1/zjJxEbdtcVlb+WLEMMclFFy8l9Gy8zI/8AZVzV/ADEKZ3Jvs8Ekew3jk1V+DV6/HoMeZOFItz5aSKalZjDIPrCii2BXoWABIYUdttjWEei7TUH0SoIk00Pj8FXi5PkZ2YdDBmwVP8AYm6Kfja9uuIMxkRBImkRIsyM/wBeiOQ0bBSLUN1V032vSSd7xYy3GI1250A291M3K618Yxr2371hZn+I5XOTA3l2WJSgWR5I9TFgzOoAPlFaRZFnUa3GBjHa2DXFXtjppzfK0XCeMImzOhUKzWkTogABJYM7BR0+ym5oYRxcSTNStNJKqghVSEzrEylSxZt0OoMzNVeahZJvYyvCYtisKA3YMOcjJB9QGJ3FdcNxw5pholSWQHapVQt/ZmU3+Dgqe9do2xt9vd99kB1tyb/e1T8OzMTUHKvo82sPJKYwO5mIXR8gT8sW/DfiCUSyPGqvl55lbzaldBUcLMK8pXUukDYkq+9BiFvCeBqVkizDzT8mURxxcwqhBjR0GlaOwY6ixNAG7rGnbh4jy8iitRRj5RpFqtKFH2VWgFXsB63e3guTwBzhN2NFo4aNzNSVrscszX0YR5XOxTpM7BpmYRsoJFK73rB3AYDt3GOoQyalDDowB/PfGe43PqzIHaKKz85W/iBD/i+OOwXnpa0BdnAad9+5KctKTmHF7AdPlWLEcwkLxsOmxB6FTt/D+OKPBjqd2Pf+Zv8AliyV05i+zrX4isaK35WDMW9QXL4fCM2lihiFnYEttpOlrpKu1/DpZxebw4zRQREqpj56ltzsGilFGhvebPpjSlakmX7sr/7SpP8A1cREDUO31j/jrii6f+GP93GiOT8PkY6v5EXr94rwkvL/AChzskTn/wDWHZdBpw6tbBP0KunCF/0jNJsFIJIUgAjoDZJBa7JvU3qcdH8HZkvk4gTbRgxE3ZPKJQE33YKG/tYw+NH4BnpszH+9HKPk6cv+MB/MYjyrg4ooAY2gUeCzOSMXJJO5sjrsey1+DBgx5deoWE40qnPS81daXEg1ElULqNICE6fM1gmrt0wr4rw+FcxDWXDKqTORCihg/wBWEZiAKBHMUEkDc+mzuVBNJmr6PKyWOtRokdg+oZGN9j8sIMrpaEy5gkNzZ1BfSYy4kYByD5QQqhFD7AJW+HsbJzOEAr+WiVnflaVVzebDVqECkCkR9U5HoKjBijA9FHbpilJLm9SpHyZC5IEaRhaoEklJIF8g7sL6gUSRd7NcUVBftDufujNUe3upGhH5GhiHw5xgNm1LpMqyRPGmuTmBmtWYBj0JCjbvXaseeYNCcqyWZXOo/I+aUXF+D5fWOfIgkTYaLQA2CSIoaZd1X3pL8o2HTHzLKkcQSN80Y7JHKjKIDuSRbnfcm9j09MNGlUE8pUTevqpMqCa9RIgkU/A73ipPFK7hFOaSSS9LtMJEpaJZtNbAHsepUd7A2WQ6X6rhfI400+Vj/HolfE5NckR9qkZgVgUZnymPmmuaGLG9N2QxsivQY6pB4lycCJErsEVQq1FMVCp5R5ghG1dScYKXJuh08rMTyVRfzgfIy1qYD0Uqg7X1NZopQf2GViH7/KJ/EyMWvDAxWgB17Uy3HPjbkIzV3/59/BdbyHFIp1LQypIBsSjBgD6GjsfgcWscfyjhX1hsvFKPdfLmRpL9CiEpIvqrbH546f4f4mcxl45GXS5BDrRGl0JVxR3oMp69qxfHIHjRP4fECYdqs5/PJDG0khpUFnaz8gBuSTsANySBji+UzvNX62DMyuxJcREqoYks3mUFnsm96G5FbWdl4u43LNCmmB4ouall5VhkOzaDW4jGvQRrYNq0jTvjJZ6B9uZJn4+w1qZVr4OrqCPkDfXE53yQ9Da/NLYyRwIDUvzXDsuL15HMR/vFrNfHXFX64oyRZaM6oTIsiUyo8EZtl3okNQB6Wy1vhzAiwi/aM7ECTdQsoP8AtKvqN/0xXysxdPLJlpy9OecumUlgLHMfSTXQU/Sq22wo15Gtn1+VnAkdI/HwveXywmUOMoj+vs8mmRf60VvR71pxJDJEjeWXMQMOzIPKehB0uCfS9OIZuGj3pMk4qrkgkah6UfOP8VfLFgSOii83mFU/Ymh1VXpqLA106jFbg07H76+wVb2s32Pb9CtnOOw/zrLuO/MjAbtQIaMk/gSAcS5R1VxJJ7INO7SRyEELR6IjBdXbpRusU4s1qq58q+4svldL9ugA0nbtqwcVgnjlVGmy6REcxAY1jRqrzNFpYufOKDatJUkVtiAYCav3/SmxoPSu68fcn3XnhEwiRBzcqCoXymJyQQARqlVbLDoRZAOL31UpIdoiW+7OXBv/ALPMCif7an8cVYsz01TZIbblIVY/DYRVfyrF7KcTY3yUef1dkjijA+OgdP6zAfDEXk5i5Rz27X76k+ir5zLex6FkKpCxcD6iOSmXSwppPMVZWJGpiVKstkVU3CePQaiUIpPMzcuFenokUbOx2vqKrcjDTjeYiZYo6TUkuVK+QEAa9bUu9ApCSAASQyivNh/Hldda10xggrF0sjcM4GxIO4ToDubNadLB4IYpmd5rWu/tWkzDhxzg/fvYl3hfhzXLmXUo2YcukZFFEIQDUPvvy1Zr6bDYg4f6L29dvzwY8S5lIwGkZUWwLZgos9BZ749IxgjaGjYJ8ChSv+H5dWUgbrcUZ/wjGQzfEHbMZ1BBMzBwbpFULoWNSGkdQ4JiY+W6vejtjV+GGvJwH1jU/mL/AJ4TcSzml83JWoq0UKr94qiuqj4s+YK/M48/LM6AOcwWeHfabgcWvBCR8E4mqWJQ0OpiqmQBVZkLKyq4JRiCCKDXt0x749xRNH1dyyJb6IqZgACbJuk6bFiLrazjdcN4ekOWSGQq1LT6qpmNl2IP3mJNfHHJuI8dGX47mV1kRacuq5eOIlGiZdTykr5U5TMXLHqGcY0pHSNiJaAXV4WmRyg8vzHzVvLyySO0kgQa1SgrFrK6vOSVUWVKigPsDfA7UW3+1l2r/wATEx/OeL8xhcvHYoGMEpZDE7RWynSeWARTC/sFTvXXHmfxJlTqrMRG4mqpE95JcvKoq7s8lgB36emPQiWI4ZpjP9p37V4QsxD8Y8zN1cHAmqGxTq/1wy8KTFc+gFnmQyhgP3TGysfQA6lv1fHH+KD2qcSHOLEwneLQSRylVQYpNV+6zAqWHumietY7p9GOiTIRZgW0k4uRzVlkLLp22VVo0o9SepJKXKGPa+F0eXc6JvA8lvhlbKXcNR38FrceZHABJ2AFk/AdcesJ/FrP7JII1di4CHQpZlRyFdwo3YqhYgAE2BtjzTRZAXoVn+DEmBGb3pAZW+cxMh/VzhdxXJvEwaEBkkc61LlNLSV5lOllIdqtHUrqIO2pjhzlZkdFaMgoQNJXpXavl0/DHqeAOpVujAg/j6eh+OPQywMlZkeLCqc0OFFZjgKReyySzgBzLIJQEUhTG+kKVGxVKBqtNsW073hbxMRTVbT5lezI6aB8gEOgj8Kwx/olpZZJZERXQqjs2koSignMcstodmDqqah5Qu/aop8yxO5U/wCszvmP4RuEX5dPjjx2Ia2KZwaSaPdXZ4LJxIa019+fbxS18ysrBBzneibllhcIq7s7s0bMqgH/AMtAnBl+HSQzLmYTG1AqDKEhR1IAIUM3cr74RbojuSGfCc8gzdZjSebGkcdS85Rpd2ZSxdtNkoaPWrFBTizxBBrLhGe/9IuVEv4W8jBSOhXSCKqhiDpS00BuPO1AkgBwP7+/bSubjWWlJ1iOJiTaSGRVv92SJijj46fxx8AQfs/YR+Erfq4IOPUnEQPenYA/ZOTiB/U1+uIPacoTbBD6k5LL38yQwHbrWIU07X7/AKSxdG466Hw/al/pE2I/amZm2EGUjok+nRFA/eOw77b4d+HeP5jLwrCsUKjzvqkn1FjI5Y1ei1GqtQBBqwd8ZTwfmlExZYzIjLMVRI2I87qVXyKQPI5HSr22GNGrfWGRoZfNfXK62ux7zMxa/ToPhhjpROytCcjDo/4Xd1fZ43S0M3Fo5AY5IZtDghtUDMpHcELqP6YzM3BYohUEw0HUdJzEmXlo3tqYFZAOg1Kp23ZjjW4+6setmwzJhT1qvja/+QWEEMse6jiLVX7KWOUfL6ov6en4YpQ5eYhzLl9EKABHzUTKRvsjSKqOAN6ZhpAoEja+gTZCN/ejRviUUn8yMeUyAX3Gkj/qyPX4KSVH4DCJ5Kj1olL/AIjNtVz6DLgm44Yj21QZsA/q7fw7YYQSOBS84HuPbYu3rt8OuNBnPC0chttLN6vDCT/eREf/ABdsLz4Bj1WNG3aswv8ADMfy7YTfyQ87O++aWdgT/Sfb9KCPPcskvKwrejmFkO/YCJdX+JR8cXoeDtnJPaI3EcXKjjXVEkgkNlnJVvsjyrYO5U0SBZmy3h2OPc5WGSvWWU/4ZA6/rh0vGq2eGZfkquP9mzH9MW4bktsbs0mvZwV0GGLP5G0iPg3MD9nmMunxXJRqfneo/lYxLNwOYFeZmBLJXlAhPwtwjSmJK++UoX0JoF0nEjKSsAPlNO7o6hdgaCsAXaiDXuiwSeim3l8qqXVkn3mJtmr1P8BsB2AGHPwcOf6Ar+ZZ1JRwTwqkDmZ2aadr+sc3p1VqCCgBdbtQJ+A2DzBgw21oaKaKCtAAFBGK3D5ELnMSbgakgXqaunl9PORQP3FBB85GDNDWywKSGk6kGisY9977fcB+849DT6QrFHstKgACgbADYADsBhLFS1TApAJbJx09FUD5m8ZWPNc5oq+3JPmWI7hZCsXx3tGH+r+WPfjHxdHHoSZ+VzCRaqzMqfbelBN15Qa2ZgegOK3h2ObO5wzxRGHJJDyoi406/Mp1IvXTSAWdthW5NJPaA9gqhdnw29aVrWnKXJ3jJeMvC0cssOZMhidXihbelkjlkVSjmxQp29bBIIPbpKcCTuWP5D+WF/H/AANBm4uVKZAuoN5WA3AI3tTY8x2+WLziGVQVYbrqslwHTNmM7OADHJKka9CrclaZ66Gy1X6LhvJwqFvehib5xof4jDzhfhCDLxLFFqCJ0Fgnckkk1uSSTiz/AECn3m/T/hiEUscbAwHYUpP6TiVwbjWQ5U0mXzCnTGsz5MpEx9oMsqSiGZl99AVI07UTfpfYvAajL5GGKUhZPO7LVBTIzPo2AUaQwWht5cOBwNPvN+Y/4YkTg0Y7E/M/8KwSSxvFG1EAhXFcEWDY9Rj1jxFEFFKKHpj3hM9iksfPluXnMwi+64inArYNJzEeu25gDn952PfEuLPiXh7K65mNS2ldEqAEs0dlgyge80ZLHSNyrvVnSDTimV1DKQysAQwNgg9CCOoxvYSQPjA4hQKT8dyboTmINIagJgWZQ8a35tSgsrJdhgD5dQIbYYWZkSIGaTLygICzNWQdQFsluYQGbYHbReNdhbBlQ0cmWcHSFKA+sTghd/UC0Pe0v7QxVPgIZnZnDVUvhY/cJBL4dZlVplEjkI9aWjRCRsoigGt3G/nbT07dAtzHC5GYtzM3qNeZct39bYhj6Wd8MuK8OzJanhjzQWtLhtL9O661IBIvTbAEmiBsKLZaUDzZTTfYySD/ANWv1OPOuwuKaaLT5WPBZUscmag3Tz+FNHlswFYe0ZwGv9J7Pp3G1q5oDp64t5ThCToMxKGKgR6U1EqWAt2YCkI1bBh9lT5gWNQcP4MZdpFy8EZsEAo8zA7EBiz8u/vBtW5oA0Q2zXDZ49YgCyRuxfRraNlsKNKkGqBWwdS1ZBDYYGCxHMkgCyR1A1x+EzHFIIzY8EpzOYFkPMxHp7RHGvyEcQevz7Y9cKVNdqQ3lraeU7WPRBib2XNnrDmN+65tL/xMQcT5XgmcLXrdPKbEmYZzdjpojAHfucLMwGIv+BSrcPLmuvvitNgwYMezW4jBgwYEIwYMGBCMeZZAqlmNBQST8BucesQ5gWUX70iD8FuQ/pGR+OOHRCucPiKp5hTMSxHpq+z+AofhizgwYqXEYrxcydmWGlVDpeYi6YdVjXo7DoWPlU7U5DKI58+CGWG5JaICx01NRrUfdTf75H44e8KyfKhjjoDSqg1uLrzGzubNmzubs4TxU/Nim7roC+cO4WkIOmyzUWdjbsRsCT8OwFAdgMXMGDGQSSbKms9N4Cyb5o5mSLmSHTQclo10ihpjPlHr0O+4ok40ODBgLid11GDBgxxcRgwYMCEYMGDAhGDBgwIRjLce4Z7NrzMW0d654+wB96ZPuke869GAY+9erU4r5/LCSKSM9HRlP9oEfzxbFIY3AhBWcxBJORIiD7Qdj8l0j8N3X9cRcHm15eFrvVFE1/NFP88FXmf6sX+8c/8AJx6RQUsvD4mJLRxsT1LIpJ/EjHmPhkK+7FEPlGg/gMWcGCkKJsmh6oh+ar/wxC3CYD1hiP8A8tP+GLeDBSFV/oqGq5UdegRR/LE0HDo79wChQqwK+Q2xJiSDr+GIvApCjTLzk/5tIPiXgr9JSceZVlQXJC6qPtDS4HzCEsPnpoeuNbgxjjHyXwUqWSjkDAMpBB6EGwfkRscesMJ8mgzJpFGqMM1KBqbVWo+prucT+zr91fyGHm4sEXS5SUYMN/Z1+6v5DB7Ov3V/IYl+UOpFJRiJBc8Y+6rv/BB/52/I4eezr91fyGPEGWXmMdK3pQXQugZNv1P54i7FCtlylXnnVFLOaVRZJ/8A3f5Dc4+5LhBm8+YU6PsQHpX3pB9pj2Q7KK21WRcmy6lo7UHzg7gdQrEH5ggH5jDLCWIxJPRbougLxFCqgKoCgdAAAB8gOmPeDBjPUkYMGDAhGDBgwIRgwYMCEYMGDAhGDBgwIRgwYMCEYMGDAhYjh8XKMmWOxhY6R6xOWMTD1AXyf1omx5yr3mJx2VYFv4/WMf0dfzxpeI5dTPGxVSdEosgXVxGr9LANfDEUOVS38q7tvsPuoP4D9MbMWK6AsKNJbgw39nX7q/kMHs6/dX8hi78odSKSjBhv7Ov3V/IYPZ1+6v5DB+UOpFJRiSDr+GGfs6/dX8hj0kC/dH5DEXYkEbIpf//Z"/>
          <p:cNvSpPr>
            <a:spLocks noChangeAspect="1" noChangeArrowheads="1"/>
          </p:cNvSpPr>
          <p:nvPr/>
        </p:nvSpPr>
        <p:spPr bwMode="auto">
          <a:xfrm>
            <a:off x="1830387"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4" name="Picture 6" descr="https://encrypted-tbn1.gstatic.com/images?q=tbn:ANd9GcQ2rS78qEFuPOWcOIOmwxRkzStLdsD_DWDxYt5OKuQE3xCNdyJe"/>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881913">
            <a:off x="6672667" y="1916832"/>
            <a:ext cx="3989706" cy="311008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89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77988" y="620688"/>
            <a:ext cx="8532178" cy="909224"/>
          </a:xfrm>
        </p:spPr>
        <p:txBody>
          <a:bodyPr>
            <a:normAutofit/>
          </a:bodyPr>
          <a:lstStyle/>
          <a:p>
            <a:pPr algn="just"/>
            <a:r>
              <a:rPr lang="es-ES" b="1" dirty="0" smtClean="0">
                <a:solidFill>
                  <a:srgbClr val="002060"/>
                </a:solidFill>
                <a:latin typeface="Century Gothic" panose="020B0502020202020204" pitchFamily="34" charset="0"/>
              </a:rPr>
              <a:t>DETERMINANTES DE LA OFERTA</a:t>
            </a:r>
            <a:endParaRPr lang="es-MX" b="1" dirty="0">
              <a:solidFill>
                <a:srgbClr val="002060"/>
              </a:solidFill>
              <a:latin typeface="Century Gothic" panose="020B0502020202020204" pitchFamily="34" charset="0"/>
            </a:endParaRPr>
          </a:p>
        </p:txBody>
      </p:sp>
      <p:sp>
        <p:nvSpPr>
          <p:cNvPr id="3" name="2 Marcador de contenido"/>
          <p:cNvSpPr>
            <a:spLocks noGrp="1"/>
          </p:cNvSpPr>
          <p:nvPr>
            <p:ph idx="1"/>
          </p:nvPr>
        </p:nvSpPr>
        <p:spPr>
          <a:xfrm>
            <a:off x="765820" y="1340768"/>
            <a:ext cx="10369152" cy="4824536"/>
          </a:xfrm>
        </p:spPr>
        <p:txBody>
          <a:bodyPr>
            <a:normAutofit/>
          </a:bodyPr>
          <a:lstStyle/>
          <a:p>
            <a:pPr marL="0" indent="0">
              <a:buNone/>
            </a:pPr>
            <a:r>
              <a:rPr lang="es-ES" sz="2200" b="1" dirty="0">
                <a:solidFill>
                  <a:srgbClr val="002060"/>
                </a:solidFill>
                <a:latin typeface="Century Gothic" panose="020B0502020202020204" pitchFamily="34" charset="0"/>
              </a:rPr>
              <a:t>1.El precio del bien: </a:t>
            </a:r>
            <a:r>
              <a:rPr lang="es-ES" sz="2200" dirty="0">
                <a:solidFill>
                  <a:srgbClr val="002060"/>
                </a:solidFill>
                <a:latin typeface="Century Gothic" panose="020B0502020202020204" pitchFamily="34" charset="0"/>
              </a:rPr>
              <a:t>al aumentar el precio del bien va a aumentar la cantidad ofrecida y viceversa  </a:t>
            </a:r>
          </a:p>
          <a:p>
            <a:pPr marL="457200" indent="-457200">
              <a:buAutoNum type="arabicPeriod"/>
            </a:pPr>
            <a:endParaRPr lang="es-ES" sz="2200" dirty="0">
              <a:solidFill>
                <a:srgbClr val="002060"/>
              </a:solidFill>
              <a:latin typeface="Century Gothic" panose="020B0502020202020204" pitchFamily="34" charset="0"/>
            </a:endParaRPr>
          </a:p>
          <a:p>
            <a:pPr marL="0" indent="0">
              <a:buNone/>
            </a:pPr>
            <a:r>
              <a:rPr lang="es-ES" sz="2200" b="1" dirty="0">
                <a:solidFill>
                  <a:srgbClr val="002060"/>
                </a:solidFill>
                <a:latin typeface="Century Gothic" panose="020B0502020202020204" pitchFamily="34" charset="0"/>
              </a:rPr>
              <a:t>2. Precio de los recursos  e insumos empleados en la producción del bien: </a:t>
            </a:r>
            <a:r>
              <a:rPr lang="es-ES" sz="2200" dirty="0">
                <a:solidFill>
                  <a:srgbClr val="002060"/>
                </a:solidFill>
                <a:latin typeface="Century Gothic" panose="020B0502020202020204" pitchFamily="34" charset="0"/>
              </a:rPr>
              <a:t>al </a:t>
            </a:r>
            <a:r>
              <a:rPr lang="es-ES" sz="2200" dirty="0" smtClean="0">
                <a:solidFill>
                  <a:srgbClr val="002060"/>
                </a:solidFill>
                <a:latin typeface="Century Gothic" panose="020B0502020202020204" pitchFamily="34" charset="0"/>
              </a:rPr>
              <a:t>aumentar </a:t>
            </a:r>
            <a:r>
              <a:rPr lang="es-ES" sz="2200" dirty="0">
                <a:solidFill>
                  <a:srgbClr val="002060"/>
                </a:solidFill>
                <a:latin typeface="Century Gothic" panose="020B0502020202020204" pitchFamily="34" charset="0"/>
              </a:rPr>
              <a:t>el precio de los insumos de un bien, su oferta va a disminuir y viceversa.</a:t>
            </a:r>
          </a:p>
          <a:p>
            <a:pPr marL="0" indent="0">
              <a:buNone/>
            </a:pPr>
            <a:endParaRPr lang="es-ES" sz="2200" dirty="0">
              <a:solidFill>
                <a:srgbClr val="002060"/>
              </a:solidFill>
              <a:latin typeface="Century Gothic" panose="020B0502020202020204" pitchFamily="34" charset="0"/>
            </a:endParaRPr>
          </a:p>
          <a:p>
            <a:pPr marL="0" indent="0">
              <a:buNone/>
            </a:pPr>
            <a:r>
              <a:rPr lang="es-ES" sz="2200" b="1" dirty="0">
                <a:solidFill>
                  <a:srgbClr val="002060"/>
                </a:solidFill>
                <a:latin typeface="Century Gothic" panose="020B0502020202020204" pitchFamily="34" charset="0"/>
              </a:rPr>
              <a:t>3. La tecnología de producción: </a:t>
            </a:r>
            <a:r>
              <a:rPr lang="es-ES" sz="2200" dirty="0">
                <a:solidFill>
                  <a:srgbClr val="002060"/>
                </a:solidFill>
                <a:latin typeface="Century Gothic" panose="020B0502020202020204" pitchFamily="34" charset="0"/>
              </a:rPr>
              <a:t>al mejorar la tecnología en la producción, la oferta de un bien aumentará. </a:t>
            </a:r>
          </a:p>
          <a:p>
            <a:pPr marL="0" indent="0">
              <a:buNone/>
            </a:pPr>
            <a:endParaRPr lang="es-MX" sz="2000" dirty="0"/>
          </a:p>
        </p:txBody>
      </p:sp>
    </p:spTree>
    <p:extLst>
      <p:ext uri="{BB962C8B-B14F-4D97-AF65-F5344CB8AC3E}">
        <p14:creationId xmlns:p14="http://schemas.microsoft.com/office/powerpoint/2010/main" val="2124081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5900" y="188641"/>
            <a:ext cx="8532178" cy="792088"/>
          </a:xfrm>
        </p:spPr>
        <p:txBody>
          <a:bodyPr/>
          <a:lstStyle/>
          <a:p>
            <a:pPr algn="ctr"/>
            <a:r>
              <a:rPr lang="es-MX" dirty="0" smtClean="0">
                <a:solidFill>
                  <a:srgbClr val="002060"/>
                </a:solidFill>
              </a:rPr>
              <a:t>PRESENTACIÓN</a:t>
            </a:r>
            <a:endParaRPr lang="es-MX" dirty="0">
              <a:solidFill>
                <a:srgbClr val="002060"/>
              </a:solidFill>
            </a:endParaRPr>
          </a:p>
        </p:txBody>
      </p:sp>
      <p:sp>
        <p:nvSpPr>
          <p:cNvPr id="3" name="Marcador de contenido 2"/>
          <p:cNvSpPr>
            <a:spLocks noGrp="1"/>
          </p:cNvSpPr>
          <p:nvPr>
            <p:ph idx="1"/>
          </p:nvPr>
        </p:nvSpPr>
        <p:spPr>
          <a:xfrm>
            <a:off x="765820" y="1196752"/>
            <a:ext cx="10657184" cy="4767395"/>
          </a:xfrm>
        </p:spPr>
        <p:txBody>
          <a:bodyPr/>
          <a:lstStyle/>
          <a:p>
            <a:pPr marL="0" indent="0" algn="just">
              <a:buNone/>
            </a:pPr>
            <a:r>
              <a:rPr lang="es-ES" dirty="0">
                <a:solidFill>
                  <a:srgbClr val="002060"/>
                </a:solidFill>
              </a:rPr>
              <a:t>La práctica profesional del licenciado en turismo exige conozcan la importancia que el turismo reviste en la economía, para ello deberá conocer los principales componentes de la economía, así como el panorama </a:t>
            </a:r>
            <a:r>
              <a:rPr lang="es-ES" dirty="0" smtClean="0">
                <a:solidFill>
                  <a:srgbClr val="002060"/>
                </a:solidFill>
              </a:rPr>
              <a:t>micro y macroeconómico. Todo </a:t>
            </a:r>
            <a:r>
              <a:rPr lang="es-ES" dirty="0">
                <a:solidFill>
                  <a:srgbClr val="002060"/>
                </a:solidFill>
              </a:rPr>
              <a:t>ello permitirá al alumno conocer y analizar las tendencias y políticas turísticas nacionales e internacionales, diagnosticar el ambiente interno y externo en materia turística con respecto al ámbito económico y sobre todo involucrarse en un futuro al mercado laboral en donde pueda ser capaz de tomar decisiones, definir estrategias y comercializar productos y/o servicios turísticos desde una plataforma económica.</a:t>
            </a:r>
            <a:endParaRPr lang="es-MX" dirty="0">
              <a:solidFill>
                <a:srgbClr val="002060"/>
              </a:solidFill>
            </a:endParaRPr>
          </a:p>
          <a:p>
            <a:pPr marL="0" indent="0">
              <a:buNone/>
            </a:pPr>
            <a:endParaRPr lang="es-MX" dirty="0"/>
          </a:p>
        </p:txBody>
      </p:sp>
    </p:spTree>
    <p:extLst>
      <p:ext uri="{BB962C8B-B14F-4D97-AF65-F5344CB8AC3E}">
        <p14:creationId xmlns:p14="http://schemas.microsoft.com/office/powerpoint/2010/main" val="2199085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7868" y="980728"/>
            <a:ext cx="10369152" cy="5115272"/>
          </a:xfrm>
        </p:spPr>
        <p:txBody>
          <a:bodyPr/>
          <a:lstStyle/>
          <a:p>
            <a:pPr marL="0" indent="0">
              <a:buNone/>
            </a:pPr>
            <a:r>
              <a:rPr lang="es-ES" b="1" dirty="0" smtClean="0">
                <a:solidFill>
                  <a:srgbClr val="002060"/>
                </a:solidFill>
                <a:latin typeface="Century Gothic" panose="020B0502020202020204" pitchFamily="34" charset="0"/>
              </a:rPr>
              <a:t>4</a:t>
            </a:r>
            <a:r>
              <a:rPr lang="es-ES" sz="2400" b="1" dirty="0">
                <a:solidFill>
                  <a:srgbClr val="002060"/>
                </a:solidFill>
                <a:latin typeface="Century Gothic" panose="020B0502020202020204" pitchFamily="34" charset="0"/>
              </a:rPr>
              <a:t>. Precios futuros esperados: </a:t>
            </a:r>
            <a:r>
              <a:rPr lang="es-ES" sz="2400" dirty="0">
                <a:solidFill>
                  <a:srgbClr val="002060"/>
                </a:solidFill>
                <a:latin typeface="Century Gothic" panose="020B0502020202020204" pitchFamily="34" charset="0"/>
              </a:rPr>
              <a:t>si se espera que a corto plazo el precio del bien producido aumente, la oferta aumentará y viceversa. </a:t>
            </a:r>
          </a:p>
          <a:p>
            <a:pPr marL="0" indent="0">
              <a:buNone/>
            </a:pPr>
            <a:endParaRPr lang="es-ES" sz="2400" dirty="0">
              <a:solidFill>
                <a:srgbClr val="002060"/>
              </a:solidFill>
              <a:latin typeface="Century Gothic" panose="020B0502020202020204" pitchFamily="34" charset="0"/>
            </a:endParaRPr>
          </a:p>
          <a:p>
            <a:pPr marL="0" indent="0">
              <a:buNone/>
            </a:pPr>
            <a:endParaRPr lang="es-ES" sz="2400" dirty="0">
              <a:solidFill>
                <a:srgbClr val="002060"/>
              </a:solidFill>
              <a:latin typeface="Century Gothic" panose="020B0502020202020204" pitchFamily="34" charset="0"/>
            </a:endParaRPr>
          </a:p>
          <a:p>
            <a:pPr marL="0" indent="0">
              <a:buNone/>
            </a:pPr>
            <a:endParaRPr lang="es-ES" sz="2400" dirty="0">
              <a:solidFill>
                <a:srgbClr val="002060"/>
              </a:solidFill>
              <a:latin typeface="Century Gothic" panose="020B0502020202020204" pitchFamily="34" charset="0"/>
            </a:endParaRPr>
          </a:p>
          <a:p>
            <a:pPr marL="0" indent="0">
              <a:buNone/>
            </a:pPr>
            <a:r>
              <a:rPr lang="es-ES" sz="2400" b="1" dirty="0">
                <a:solidFill>
                  <a:srgbClr val="002060"/>
                </a:solidFill>
                <a:latin typeface="Century Gothic" panose="020B0502020202020204" pitchFamily="34" charset="0"/>
              </a:rPr>
              <a:t>5. Número de oferentes: </a:t>
            </a:r>
            <a:r>
              <a:rPr lang="es-ES" sz="2400" dirty="0">
                <a:solidFill>
                  <a:srgbClr val="002060"/>
                </a:solidFill>
                <a:latin typeface="Century Gothic" panose="020B0502020202020204" pitchFamily="34" charset="0"/>
              </a:rPr>
              <a:t>al haber mayor numero de oferentes la oferta de un bien aumentará y viceversa.</a:t>
            </a:r>
          </a:p>
          <a:p>
            <a:pPr marL="0" indent="0">
              <a:buNone/>
            </a:pPr>
            <a:r>
              <a:rPr lang="es-ES" sz="2400" dirty="0"/>
              <a:t>    </a:t>
            </a:r>
          </a:p>
          <a:p>
            <a:pPr marL="34290" indent="0">
              <a:buNone/>
            </a:pPr>
            <a:endParaRPr lang="es-MX" dirty="0"/>
          </a:p>
        </p:txBody>
      </p:sp>
    </p:spTree>
    <p:extLst>
      <p:ext uri="{BB962C8B-B14F-4D97-AF65-F5344CB8AC3E}">
        <p14:creationId xmlns:p14="http://schemas.microsoft.com/office/powerpoint/2010/main" val="2588093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1804" y="404664"/>
            <a:ext cx="4752528" cy="1507067"/>
          </a:xfrm>
        </p:spPr>
        <p:txBody>
          <a:bodyPr/>
          <a:lstStyle/>
          <a:p>
            <a:pPr algn="ctr"/>
            <a:r>
              <a:rPr lang="es-ES" b="1" dirty="0" smtClean="0">
                <a:solidFill>
                  <a:srgbClr val="002060"/>
                </a:solidFill>
                <a:latin typeface="Century Gothic" panose="020B0502020202020204" pitchFamily="34" charset="0"/>
              </a:rPr>
              <a:t>TABLA DE OFERTA</a:t>
            </a:r>
            <a:endParaRPr lang="es-MX" b="1" dirty="0">
              <a:solidFill>
                <a:srgbClr val="002060"/>
              </a:solidFill>
              <a:latin typeface="Century Gothic" panose="020B0502020202020204" pitchFamily="34" charset="0"/>
            </a:endParaRPr>
          </a:p>
        </p:txBody>
      </p:sp>
      <p:sp>
        <p:nvSpPr>
          <p:cNvPr id="3" name="2 Marcador de contenido"/>
          <p:cNvSpPr>
            <a:spLocks noGrp="1"/>
          </p:cNvSpPr>
          <p:nvPr>
            <p:ph idx="1"/>
          </p:nvPr>
        </p:nvSpPr>
        <p:spPr>
          <a:xfrm>
            <a:off x="621804" y="1375098"/>
            <a:ext cx="5112568" cy="4536504"/>
          </a:xfrm>
        </p:spPr>
        <p:txBody>
          <a:bodyPr>
            <a:normAutofit/>
          </a:bodyPr>
          <a:lstStyle/>
          <a:p>
            <a:pPr marL="34290" indent="0" algn="just">
              <a:buNone/>
            </a:pPr>
            <a:r>
              <a:rPr lang="es-ES" sz="2400" dirty="0">
                <a:solidFill>
                  <a:srgbClr val="002060"/>
                </a:solidFill>
                <a:latin typeface="Century Gothic" panose="020B0502020202020204" pitchFamily="34" charset="0"/>
              </a:rPr>
              <a:t>La tabla de oferta de un bien o servicio muestra la relación entre su precio de mercado y la cantidad que los productores  están dispuestos a producir y vender.</a:t>
            </a:r>
            <a:endParaRPr lang="es-MX" sz="2400" dirty="0">
              <a:solidFill>
                <a:srgbClr val="002060"/>
              </a:solidFill>
              <a:latin typeface="Century Gothic" panose="020B0502020202020204"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3734009896"/>
              </p:ext>
            </p:extLst>
          </p:nvPr>
        </p:nvGraphicFramePr>
        <p:xfrm>
          <a:off x="6382444" y="1340768"/>
          <a:ext cx="4968552" cy="3284984"/>
        </p:xfrm>
        <a:graphic>
          <a:graphicData uri="http://schemas.openxmlformats.org/drawingml/2006/table">
            <a:tbl>
              <a:tblPr firstRow="1" firstCol="1" bandRow="1">
                <a:tableStyleId>{5C22544A-7EE6-4342-B048-85BDC9FD1C3A}</a:tableStyleId>
              </a:tblPr>
              <a:tblGrid>
                <a:gridCol w="1366626"/>
                <a:gridCol w="1742832"/>
                <a:gridCol w="1859094"/>
              </a:tblGrid>
              <a:tr h="1138939">
                <a:tc>
                  <a:txBody>
                    <a:bodyPr/>
                    <a:lstStyle/>
                    <a:p>
                      <a:pPr algn="ctr">
                        <a:lnSpc>
                          <a:spcPct val="107000"/>
                        </a:lnSpc>
                        <a:spcAft>
                          <a:spcPts val="0"/>
                        </a:spcAft>
                      </a:pPr>
                      <a:r>
                        <a:rPr lang="es-MX" sz="1100" dirty="0">
                          <a:solidFill>
                            <a:schemeClr val="tx1"/>
                          </a:solidFill>
                          <a:effectLst/>
                        </a:rPr>
                        <a:t> </a:t>
                      </a:r>
                      <a:endParaRPr lang="es-MX"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solidFill>
                            <a:schemeClr val="tx1"/>
                          </a:solidFill>
                          <a:effectLst/>
                        </a:rPr>
                        <a:t>PRECIO</a:t>
                      </a:r>
                      <a:endPar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800" dirty="0">
                          <a:solidFill>
                            <a:schemeClr val="tx1"/>
                          </a:solidFill>
                          <a:effectLst/>
                        </a:rPr>
                        <a:t>CANTIDAD OFRECIDA</a:t>
                      </a:r>
                      <a:endParaRPr lang="es-MX"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9209">
                <a:tc>
                  <a:txBody>
                    <a:bodyPr/>
                    <a:lstStyle/>
                    <a:p>
                      <a:pPr algn="ctr">
                        <a:lnSpc>
                          <a:spcPct val="107000"/>
                        </a:lnSpc>
                        <a:spcAft>
                          <a:spcPts val="0"/>
                        </a:spcAft>
                      </a:pPr>
                      <a:r>
                        <a:rPr lang="es-MX" sz="1100" dirty="0">
                          <a:solidFill>
                            <a:schemeClr val="tx1"/>
                          </a:solidFill>
                          <a:effectLst/>
                        </a:rPr>
                        <a:t>A</a:t>
                      </a:r>
                      <a:endParaRPr lang="es-MX"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solidFill>
                            <a:srgbClr val="002060"/>
                          </a:solidFill>
                          <a:effectLst/>
                        </a:rPr>
                        <a:t>0.50</a:t>
                      </a:r>
                      <a:endParaRPr lang="es-MX"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a:solidFill>
                            <a:srgbClr val="002060"/>
                          </a:solidFill>
                          <a:effectLst/>
                        </a:rPr>
                        <a:t>9</a:t>
                      </a:r>
                      <a:endParaRPr lang="es-MX" sz="16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9209">
                <a:tc>
                  <a:txBody>
                    <a:bodyPr/>
                    <a:lstStyle/>
                    <a:p>
                      <a:pPr algn="ctr">
                        <a:lnSpc>
                          <a:spcPct val="107000"/>
                        </a:lnSpc>
                        <a:spcAft>
                          <a:spcPts val="0"/>
                        </a:spcAft>
                      </a:pPr>
                      <a:r>
                        <a:rPr lang="es-MX" sz="1100" dirty="0">
                          <a:solidFill>
                            <a:schemeClr val="tx1"/>
                          </a:solidFill>
                          <a:effectLst/>
                        </a:rPr>
                        <a:t>B</a:t>
                      </a:r>
                      <a:endParaRPr lang="es-MX"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solidFill>
                            <a:srgbClr val="002060"/>
                          </a:solidFill>
                          <a:effectLst/>
                        </a:rPr>
                        <a:t>1.00</a:t>
                      </a:r>
                      <a:endParaRPr lang="es-MX"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solidFill>
                            <a:srgbClr val="002060"/>
                          </a:solidFill>
                          <a:effectLst/>
                        </a:rPr>
                        <a:t>6</a:t>
                      </a:r>
                      <a:endParaRPr lang="es-MX"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9209">
                <a:tc>
                  <a:txBody>
                    <a:bodyPr/>
                    <a:lstStyle/>
                    <a:p>
                      <a:pPr algn="ctr">
                        <a:lnSpc>
                          <a:spcPct val="107000"/>
                        </a:lnSpc>
                        <a:spcAft>
                          <a:spcPts val="0"/>
                        </a:spcAft>
                      </a:pPr>
                      <a:r>
                        <a:rPr lang="es-MX" sz="1100" dirty="0">
                          <a:solidFill>
                            <a:schemeClr val="tx1"/>
                          </a:solidFill>
                          <a:effectLst/>
                        </a:rPr>
                        <a:t>C</a:t>
                      </a:r>
                      <a:endParaRPr lang="es-MX"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a:solidFill>
                            <a:srgbClr val="002060"/>
                          </a:solidFill>
                          <a:effectLst/>
                        </a:rPr>
                        <a:t>1.50</a:t>
                      </a:r>
                      <a:endParaRPr lang="es-MX" sz="16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solidFill>
                            <a:srgbClr val="002060"/>
                          </a:solidFill>
                          <a:effectLst/>
                        </a:rPr>
                        <a:t>10</a:t>
                      </a:r>
                      <a:endParaRPr lang="es-MX"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9209">
                <a:tc>
                  <a:txBody>
                    <a:bodyPr/>
                    <a:lstStyle/>
                    <a:p>
                      <a:pPr algn="ctr">
                        <a:lnSpc>
                          <a:spcPct val="107000"/>
                        </a:lnSpc>
                        <a:spcAft>
                          <a:spcPts val="0"/>
                        </a:spcAft>
                      </a:pPr>
                      <a:r>
                        <a:rPr lang="es-MX" sz="1100" dirty="0">
                          <a:solidFill>
                            <a:schemeClr val="tx1"/>
                          </a:solidFill>
                          <a:effectLst/>
                        </a:rPr>
                        <a:t>D</a:t>
                      </a:r>
                      <a:endParaRPr lang="es-MX"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a:solidFill>
                            <a:srgbClr val="002060"/>
                          </a:solidFill>
                          <a:effectLst/>
                        </a:rPr>
                        <a:t>2.00</a:t>
                      </a:r>
                      <a:endParaRPr lang="es-MX" sz="16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solidFill>
                            <a:srgbClr val="002060"/>
                          </a:solidFill>
                          <a:effectLst/>
                        </a:rPr>
                        <a:t>13</a:t>
                      </a:r>
                      <a:endParaRPr lang="es-MX"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29209">
                <a:tc>
                  <a:txBody>
                    <a:bodyPr/>
                    <a:lstStyle/>
                    <a:p>
                      <a:pPr algn="ctr">
                        <a:lnSpc>
                          <a:spcPct val="107000"/>
                        </a:lnSpc>
                        <a:spcAft>
                          <a:spcPts val="0"/>
                        </a:spcAft>
                      </a:pPr>
                      <a:r>
                        <a:rPr lang="es-MX" sz="1100" dirty="0">
                          <a:solidFill>
                            <a:schemeClr val="tx1"/>
                          </a:solidFill>
                          <a:effectLst/>
                        </a:rPr>
                        <a:t>E</a:t>
                      </a:r>
                      <a:endParaRPr lang="es-MX"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a:solidFill>
                            <a:srgbClr val="002060"/>
                          </a:solidFill>
                          <a:effectLst/>
                        </a:rPr>
                        <a:t>2.50</a:t>
                      </a:r>
                      <a:endParaRPr lang="es-MX" sz="16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MX" sz="1600" dirty="0">
                          <a:solidFill>
                            <a:srgbClr val="002060"/>
                          </a:solidFill>
                          <a:effectLst/>
                        </a:rPr>
                        <a:t>15</a:t>
                      </a:r>
                      <a:endParaRPr lang="es-MX" sz="16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101935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Marcador de contenido 14"/>
          <p:cNvGraphicFramePr>
            <a:graphicFrameLocks noGrp="1"/>
          </p:cNvGraphicFramePr>
          <p:nvPr>
            <p:ph idx="1"/>
            <p:extLst/>
          </p:nvPr>
        </p:nvGraphicFramePr>
        <p:xfrm>
          <a:off x="2379662" y="549276"/>
          <a:ext cx="7404100" cy="5546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07917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7908" y="609600"/>
            <a:ext cx="8228394" cy="1019200"/>
          </a:xfrm>
        </p:spPr>
        <p:txBody>
          <a:bodyPr>
            <a:normAutofit fontScale="90000"/>
          </a:bodyPr>
          <a:lstStyle/>
          <a:p>
            <a:pPr algn="ctr"/>
            <a:r>
              <a:rPr lang="es-MX" b="1" dirty="0" smtClean="0">
                <a:solidFill>
                  <a:srgbClr val="002060"/>
                </a:solidFill>
              </a:rPr>
              <a:t>Elasticidad Precio de la Demanda</a:t>
            </a:r>
            <a:endParaRPr lang="es-MX" b="1" dirty="0">
              <a:solidFill>
                <a:srgbClr val="002060"/>
              </a:solidFill>
            </a:endParaRPr>
          </a:p>
        </p:txBody>
      </p:sp>
      <p:sp>
        <p:nvSpPr>
          <p:cNvPr id="3" name="Marcador de contenido 2"/>
          <p:cNvSpPr>
            <a:spLocks noGrp="1"/>
          </p:cNvSpPr>
          <p:nvPr>
            <p:ph idx="1"/>
          </p:nvPr>
        </p:nvSpPr>
        <p:spPr>
          <a:xfrm>
            <a:off x="909836" y="2204864"/>
            <a:ext cx="9793088" cy="3615267"/>
          </a:xfrm>
        </p:spPr>
        <p:txBody>
          <a:bodyPr>
            <a:normAutofit fontScale="92500" lnSpcReduction="10000"/>
          </a:bodyPr>
          <a:lstStyle/>
          <a:p>
            <a:pPr marL="34290" indent="0">
              <a:buNone/>
            </a:pPr>
            <a:r>
              <a:rPr lang="es-MX" sz="2400" dirty="0">
                <a:solidFill>
                  <a:srgbClr val="002060"/>
                </a:solidFill>
              </a:rPr>
              <a:t>Es una medición de la sensibilidad de repuesta de la demanda por un bien o servicio ante un cambio del </a:t>
            </a:r>
            <a:r>
              <a:rPr lang="es-MX" sz="2400" dirty="0" smtClean="0">
                <a:solidFill>
                  <a:srgbClr val="002060"/>
                </a:solidFill>
              </a:rPr>
              <a:t>precio</a:t>
            </a:r>
            <a:r>
              <a:rPr lang="es-MX" sz="2400" dirty="0">
                <a:solidFill>
                  <a:srgbClr val="002060"/>
                </a:solidFill>
              </a:rPr>
              <a:t>, cuando todo lo demás permanece sin cambio. </a:t>
            </a:r>
          </a:p>
          <a:p>
            <a:pPr marL="34290" indent="0">
              <a:buNone/>
            </a:pPr>
            <a:endParaRPr lang="es-MX" sz="2400" dirty="0">
              <a:solidFill>
                <a:srgbClr val="002060"/>
              </a:solidFill>
            </a:endParaRPr>
          </a:p>
          <a:p>
            <a:pPr marL="34290" indent="0">
              <a:buNone/>
            </a:pPr>
            <a:r>
              <a:rPr lang="es-MX" sz="2400" dirty="0">
                <a:solidFill>
                  <a:srgbClr val="002060"/>
                </a:solidFill>
              </a:rPr>
              <a:t>Esta medición nos dice que tanto se desplaza una curva de demanda a un precio dado.</a:t>
            </a:r>
          </a:p>
          <a:p>
            <a:pPr marL="34290" indent="0">
              <a:buNone/>
            </a:pPr>
            <a:endParaRPr lang="es-MX" sz="2400" dirty="0">
              <a:solidFill>
                <a:srgbClr val="002060"/>
              </a:solidFill>
            </a:endParaRPr>
          </a:p>
          <a:p>
            <a:pPr marL="34290" indent="0" algn="ctr">
              <a:buNone/>
            </a:pPr>
            <a:r>
              <a:rPr lang="es-MX" b="1" dirty="0" smtClean="0">
                <a:solidFill>
                  <a:schemeClr val="tx1"/>
                </a:solidFill>
              </a:rPr>
              <a:t>EPD= </a:t>
            </a:r>
            <a:r>
              <a:rPr lang="es-MX" b="1" u="sng" dirty="0" smtClean="0">
                <a:solidFill>
                  <a:schemeClr val="tx1"/>
                </a:solidFill>
              </a:rPr>
              <a:t>Cambio porcentual en la cantidad demandada</a:t>
            </a:r>
          </a:p>
          <a:p>
            <a:pPr marL="34290" indent="0" algn="ctr">
              <a:buNone/>
            </a:pPr>
            <a:r>
              <a:rPr lang="es-MX" b="1" dirty="0" smtClean="0">
                <a:solidFill>
                  <a:schemeClr val="tx1"/>
                </a:solidFill>
              </a:rPr>
              <a:t>                    Cambio porcentual del ingreso</a:t>
            </a:r>
          </a:p>
        </p:txBody>
      </p:sp>
    </p:spTree>
    <p:extLst>
      <p:ext uri="{BB962C8B-B14F-4D97-AF65-F5344CB8AC3E}">
        <p14:creationId xmlns:p14="http://schemas.microsoft.com/office/powerpoint/2010/main" val="1159228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57908" y="908720"/>
            <a:ext cx="9073008" cy="5187280"/>
          </a:xfrm>
        </p:spPr>
        <p:txBody>
          <a:bodyPr>
            <a:normAutofit/>
          </a:bodyPr>
          <a:lstStyle/>
          <a:p>
            <a:pPr marL="34290" indent="0" algn="just">
              <a:buNone/>
            </a:pPr>
            <a:r>
              <a:rPr lang="es-MX" sz="2400" dirty="0">
                <a:solidFill>
                  <a:srgbClr val="002060"/>
                </a:solidFill>
              </a:rPr>
              <a:t>Ej. Supongamos que subió el precio del helado de $20.00 a $23.00 provocando una disminución de la cantidad que compramos de helado de 10 a 8 helados al mes. Calcular la EPD</a:t>
            </a:r>
          </a:p>
          <a:p>
            <a:pPr marL="34290" indent="0" algn="just">
              <a:buNone/>
            </a:pPr>
            <a:endParaRPr lang="es-MX" sz="2400" dirty="0">
              <a:solidFill>
                <a:srgbClr val="002060"/>
              </a:solidFill>
            </a:endParaRPr>
          </a:p>
          <a:p>
            <a:pPr marL="34290" indent="0" algn="just">
              <a:buNone/>
            </a:pPr>
            <a:r>
              <a:rPr lang="es-MX" sz="2400" dirty="0">
                <a:solidFill>
                  <a:srgbClr val="002060"/>
                </a:solidFill>
              </a:rPr>
              <a:t>VPD= (10-8)/10x100= 20</a:t>
            </a:r>
          </a:p>
          <a:p>
            <a:pPr marL="34290" indent="0" algn="just">
              <a:buNone/>
            </a:pPr>
            <a:r>
              <a:rPr lang="es-MX" sz="2400" dirty="0">
                <a:solidFill>
                  <a:srgbClr val="002060"/>
                </a:solidFill>
              </a:rPr>
              <a:t>VPP= (23-20)/20x100= 15</a:t>
            </a:r>
          </a:p>
          <a:p>
            <a:pPr marL="34290" indent="0" algn="just">
              <a:buNone/>
            </a:pPr>
            <a:r>
              <a:rPr lang="es-MX" sz="2400" dirty="0">
                <a:solidFill>
                  <a:srgbClr val="002060"/>
                </a:solidFill>
              </a:rPr>
              <a:t>EPD= 20/15= </a:t>
            </a:r>
            <a:r>
              <a:rPr lang="es-MX" sz="2400" b="1" dirty="0">
                <a:solidFill>
                  <a:schemeClr val="tx1"/>
                </a:solidFill>
              </a:rPr>
              <a:t>1.3%</a:t>
            </a:r>
          </a:p>
          <a:p>
            <a:pPr marL="34290" indent="0" algn="just">
              <a:buNone/>
            </a:pPr>
            <a:endParaRPr lang="es-MX" b="1" dirty="0" smtClean="0">
              <a:solidFill>
                <a:schemeClr val="tx1"/>
              </a:solidFill>
            </a:endParaRPr>
          </a:p>
          <a:p>
            <a:pPr marL="34290" indent="0" algn="just">
              <a:buNone/>
            </a:pPr>
            <a:r>
              <a:rPr lang="es-MX" b="1" dirty="0" smtClean="0">
                <a:solidFill>
                  <a:schemeClr val="tx1"/>
                </a:solidFill>
              </a:rPr>
              <a:t>Positiva y mayor que 1 (bien normal, elástico)</a:t>
            </a:r>
          </a:p>
          <a:p>
            <a:pPr marL="34290" indent="0" algn="just">
              <a:buNone/>
            </a:pPr>
            <a:r>
              <a:rPr lang="es-MX" b="1" dirty="0" smtClean="0">
                <a:solidFill>
                  <a:schemeClr val="tx1"/>
                </a:solidFill>
              </a:rPr>
              <a:t>Positiva y menor que 1 (bien normal, inelástico)</a:t>
            </a:r>
          </a:p>
          <a:p>
            <a:pPr marL="34290" indent="0" algn="just">
              <a:buNone/>
            </a:pPr>
            <a:endParaRPr lang="es-MX" b="1" dirty="0">
              <a:solidFill>
                <a:schemeClr val="tx1"/>
              </a:solidFill>
            </a:endParaRPr>
          </a:p>
        </p:txBody>
      </p:sp>
    </p:spTree>
    <p:extLst>
      <p:ext uri="{BB962C8B-B14F-4D97-AF65-F5344CB8AC3E}">
        <p14:creationId xmlns:p14="http://schemas.microsoft.com/office/powerpoint/2010/main" val="626414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13892" y="476672"/>
            <a:ext cx="10081120" cy="5619328"/>
          </a:xfrm>
        </p:spPr>
        <p:txBody>
          <a:bodyPr>
            <a:normAutofit/>
          </a:bodyPr>
          <a:lstStyle/>
          <a:p>
            <a:pPr marL="34290" indent="0" algn="just">
              <a:buNone/>
            </a:pPr>
            <a:r>
              <a:rPr lang="es-MX" sz="2400" dirty="0">
                <a:solidFill>
                  <a:srgbClr val="002060"/>
                </a:solidFill>
              </a:rPr>
              <a:t>Ej. Suponga que el precio de la pizza se incrementa de $120.00 a $170.00 (tamaño familiar), por lo tanto  ahora podemos comprar menos, si cada fin de semana se compraban 7 ahora solo se compraran  3. Calcula la elasticidad precio de la demanda.</a:t>
            </a:r>
          </a:p>
          <a:p>
            <a:pPr marL="34290" indent="0" algn="just">
              <a:buNone/>
            </a:pPr>
            <a:endParaRPr lang="es-MX" sz="2400" dirty="0">
              <a:solidFill>
                <a:srgbClr val="002060"/>
              </a:solidFill>
            </a:endParaRPr>
          </a:p>
          <a:p>
            <a:pPr marL="34290" indent="0" algn="just">
              <a:buNone/>
            </a:pPr>
            <a:endParaRPr lang="es-MX" sz="2400" dirty="0">
              <a:solidFill>
                <a:srgbClr val="002060"/>
              </a:solidFill>
            </a:endParaRPr>
          </a:p>
          <a:p>
            <a:pPr marL="34290" indent="0" algn="just">
              <a:buNone/>
            </a:pPr>
            <a:endParaRPr lang="es-MX" sz="2400" dirty="0">
              <a:solidFill>
                <a:srgbClr val="002060"/>
              </a:solidFill>
            </a:endParaRPr>
          </a:p>
          <a:p>
            <a:pPr marL="34290" indent="0" algn="just">
              <a:buNone/>
            </a:pPr>
            <a:endParaRPr lang="es-MX" sz="2400" dirty="0">
              <a:solidFill>
                <a:srgbClr val="002060"/>
              </a:solidFill>
            </a:endParaRPr>
          </a:p>
          <a:p>
            <a:pPr marL="34290" indent="0" algn="just">
              <a:buNone/>
            </a:pPr>
            <a:r>
              <a:rPr lang="es-MX" sz="2400" dirty="0">
                <a:solidFill>
                  <a:srgbClr val="002060"/>
                </a:solidFill>
              </a:rPr>
              <a:t>Ej. Los boletos de avión en viaje redondo a Mazatlán sufrieron un incremento de $4,350.00 a $5,275.00. Ahora los turistas compraran menos viajes a este destino por lo que ahora de 300 vuelos semanales bajarán a 235. Calcula la elasticidad precio de la demanda</a:t>
            </a:r>
            <a:r>
              <a:rPr lang="es-MX" dirty="0" smtClean="0">
                <a:solidFill>
                  <a:srgbClr val="002060"/>
                </a:solidFill>
              </a:rPr>
              <a:t>.</a:t>
            </a:r>
            <a:endParaRPr lang="es-MX" dirty="0">
              <a:solidFill>
                <a:srgbClr val="002060"/>
              </a:solidFill>
            </a:endParaRPr>
          </a:p>
        </p:txBody>
      </p:sp>
    </p:spTree>
    <p:extLst>
      <p:ext uri="{BB962C8B-B14F-4D97-AF65-F5344CB8AC3E}">
        <p14:creationId xmlns:p14="http://schemas.microsoft.com/office/powerpoint/2010/main" val="3774446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79662" y="609600"/>
            <a:ext cx="7406640" cy="803176"/>
          </a:xfrm>
        </p:spPr>
        <p:txBody>
          <a:bodyPr>
            <a:normAutofit fontScale="90000"/>
          </a:bodyPr>
          <a:lstStyle/>
          <a:p>
            <a:pPr algn="ctr"/>
            <a:r>
              <a:rPr lang="es-MX" dirty="0" smtClean="0">
                <a:solidFill>
                  <a:srgbClr val="002060"/>
                </a:solidFill>
              </a:rPr>
              <a:t>Elasticidad Precio de la Oferta</a:t>
            </a:r>
            <a:endParaRPr lang="es-MX" dirty="0">
              <a:solidFill>
                <a:srgbClr val="002060"/>
              </a:solidFill>
            </a:endParaRPr>
          </a:p>
        </p:txBody>
      </p:sp>
      <p:sp>
        <p:nvSpPr>
          <p:cNvPr id="3" name="Marcador de contenido 2"/>
          <p:cNvSpPr>
            <a:spLocks noGrp="1"/>
          </p:cNvSpPr>
          <p:nvPr>
            <p:ph idx="1"/>
          </p:nvPr>
        </p:nvSpPr>
        <p:spPr>
          <a:xfrm>
            <a:off x="909836" y="1412776"/>
            <a:ext cx="9577064" cy="4683224"/>
          </a:xfrm>
        </p:spPr>
        <p:txBody>
          <a:bodyPr>
            <a:normAutofit/>
          </a:bodyPr>
          <a:lstStyle/>
          <a:p>
            <a:pPr marL="34290" indent="0">
              <a:buNone/>
            </a:pPr>
            <a:r>
              <a:rPr lang="es-MX" sz="2400" dirty="0">
                <a:solidFill>
                  <a:srgbClr val="002060"/>
                </a:solidFill>
              </a:rPr>
              <a:t>Medida del grado en que la cantidad ofrecida de un bien responde a una variación de su precio.</a:t>
            </a:r>
          </a:p>
          <a:p>
            <a:pPr marL="34290" indent="0">
              <a:buNone/>
            </a:pPr>
            <a:endParaRPr lang="es-MX" sz="2400" dirty="0">
              <a:solidFill>
                <a:srgbClr val="002060"/>
              </a:solidFill>
            </a:endParaRPr>
          </a:p>
          <a:p>
            <a:pPr marL="34290" indent="0" algn="ctr">
              <a:buNone/>
            </a:pPr>
            <a:r>
              <a:rPr lang="es-MX" sz="2400" dirty="0">
                <a:solidFill>
                  <a:schemeClr val="tx1"/>
                </a:solidFill>
              </a:rPr>
              <a:t>EPO= </a:t>
            </a:r>
            <a:r>
              <a:rPr lang="es-MX" sz="2400" u="sng" dirty="0">
                <a:solidFill>
                  <a:schemeClr val="tx1"/>
                </a:solidFill>
              </a:rPr>
              <a:t>Variación porcentual de la cantidad ofrecida </a:t>
            </a:r>
            <a:endParaRPr lang="es-MX" sz="2400" dirty="0">
              <a:solidFill>
                <a:schemeClr val="tx1"/>
              </a:solidFill>
            </a:endParaRPr>
          </a:p>
          <a:p>
            <a:pPr marL="34290" indent="0" algn="ctr">
              <a:buNone/>
            </a:pPr>
            <a:r>
              <a:rPr lang="es-MX" sz="2400" dirty="0">
                <a:solidFill>
                  <a:schemeClr val="tx1"/>
                </a:solidFill>
              </a:rPr>
              <a:t>                               </a:t>
            </a:r>
            <a:r>
              <a:rPr lang="es-MX" sz="2400" u="sng" dirty="0">
                <a:solidFill>
                  <a:schemeClr val="tx1"/>
                </a:solidFill>
              </a:rPr>
              <a:t>Variación porcentual del precio</a:t>
            </a:r>
          </a:p>
          <a:p>
            <a:pPr marL="34290" indent="0" algn="just">
              <a:buNone/>
            </a:pPr>
            <a:r>
              <a:rPr lang="es-MX" sz="2400" dirty="0">
                <a:solidFill>
                  <a:srgbClr val="002060"/>
                </a:solidFill>
              </a:rPr>
              <a:t>Una subida del precio de la leche de $20.00 a $23.00 el litro eleva la cantidad que producen los lecheros de 10,000 a 11,500 litros al mes. Calcula la variación porcentual precio de la oferta.</a:t>
            </a:r>
          </a:p>
        </p:txBody>
      </p:sp>
    </p:spTree>
    <p:extLst>
      <p:ext uri="{BB962C8B-B14F-4D97-AF65-F5344CB8AC3E}">
        <p14:creationId xmlns:p14="http://schemas.microsoft.com/office/powerpoint/2010/main" val="2883387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13892" y="836712"/>
            <a:ext cx="9073008" cy="5259288"/>
          </a:xfrm>
        </p:spPr>
        <p:txBody>
          <a:bodyPr>
            <a:normAutofit lnSpcReduction="10000"/>
          </a:bodyPr>
          <a:lstStyle/>
          <a:p>
            <a:pPr marL="34290" indent="0">
              <a:buNone/>
            </a:pPr>
            <a:r>
              <a:rPr lang="es-MX" sz="2400" dirty="0">
                <a:solidFill>
                  <a:srgbClr val="002060"/>
                </a:solidFill>
              </a:rPr>
              <a:t>VPO= (11,500-10,000)/10,000x100=15</a:t>
            </a:r>
          </a:p>
          <a:p>
            <a:pPr marL="34290" indent="0">
              <a:buNone/>
            </a:pPr>
            <a:r>
              <a:rPr lang="es-MX" sz="2400" dirty="0">
                <a:solidFill>
                  <a:srgbClr val="002060"/>
                </a:solidFill>
              </a:rPr>
              <a:t>VPP= (23-20)/20x100=15</a:t>
            </a:r>
          </a:p>
          <a:p>
            <a:pPr marL="34290" indent="0">
              <a:buNone/>
            </a:pPr>
            <a:r>
              <a:rPr lang="es-MX" sz="2400" b="1" dirty="0">
                <a:solidFill>
                  <a:schemeClr val="tx1"/>
                </a:solidFill>
              </a:rPr>
              <a:t>EPO= 15/15=1</a:t>
            </a:r>
          </a:p>
          <a:p>
            <a:pPr marL="34290" indent="0" algn="just">
              <a:buNone/>
            </a:pPr>
            <a:r>
              <a:rPr lang="es-MX" sz="2400" dirty="0">
                <a:solidFill>
                  <a:srgbClr val="002060"/>
                </a:solidFill>
              </a:rPr>
              <a:t>Ej. Una subida en el precio de las habitaciones del hotel Emporio de $3,500.00 a $3,980.00 ha impactado en la llegada de más huéspedes, de 200 a 230 a la semana. Calcula la elasticidad precio de la oferta.</a:t>
            </a:r>
          </a:p>
          <a:p>
            <a:pPr marL="34290" indent="0" algn="just">
              <a:buNone/>
            </a:pPr>
            <a:endParaRPr lang="es-MX" sz="2400" dirty="0">
              <a:solidFill>
                <a:srgbClr val="002060"/>
              </a:solidFill>
            </a:endParaRPr>
          </a:p>
          <a:p>
            <a:pPr marL="34290" indent="0" algn="just">
              <a:buNone/>
            </a:pPr>
            <a:r>
              <a:rPr lang="es-MX" sz="2400" dirty="0">
                <a:solidFill>
                  <a:srgbClr val="002060"/>
                </a:solidFill>
              </a:rPr>
              <a:t>Ej. Subió el precio de las artesanías del árbol de la vida por haber ganado un concurso internacional que lo ha posicionado a nivel mundial de $1500.00 a $1985.00 las compras se han disparado de 2200 a 3456 a la semana.</a:t>
            </a:r>
          </a:p>
          <a:p>
            <a:pPr marL="34290" indent="0">
              <a:buNone/>
            </a:pPr>
            <a:endParaRPr lang="es-MX" sz="2400" dirty="0">
              <a:solidFill>
                <a:srgbClr val="002060"/>
              </a:solidFill>
            </a:endParaRPr>
          </a:p>
        </p:txBody>
      </p:sp>
    </p:spTree>
    <p:extLst>
      <p:ext uri="{BB962C8B-B14F-4D97-AF65-F5344CB8AC3E}">
        <p14:creationId xmlns:p14="http://schemas.microsoft.com/office/powerpoint/2010/main" val="1954621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9956" y="404664"/>
            <a:ext cx="8532178" cy="885883"/>
          </a:xfrm>
        </p:spPr>
        <p:txBody>
          <a:bodyPr/>
          <a:lstStyle/>
          <a:p>
            <a:pPr algn="ctr"/>
            <a:r>
              <a:rPr lang="es-MX" dirty="0" smtClean="0">
                <a:solidFill>
                  <a:srgbClr val="002060"/>
                </a:solidFill>
              </a:rPr>
              <a:t>GUIÓN EXPLICATIVO</a:t>
            </a:r>
            <a:endParaRPr lang="es-MX" dirty="0">
              <a:solidFill>
                <a:srgbClr val="002060"/>
              </a:solidFill>
            </a:endParaRPr>
          </a:p>
        </p:txBody>
      </p:sp>
      <p:sp>
        <p:nvSpPr>
          <p:cNvPr id="3" name="Marcador de contenido 2"/>
          <p:cNvSpPr>
            <a:spLocks noGrp="1"/>
          </p:cNvSpPr>
          <p:nvPr>
            <p:ph idx="1"/>
          </p:nvPr>
        </p:nvSpPr>
        <p:spPr>
          <a:xfrm>
            <a:off x="765820" y="1628800"/>
            <a:ext cx="10081120" cy="4263339"/>
          </a:xfrm>
        </p:spPr>
        <p:txBody>
          <a:bodyPr/>
          <a:lstStyle/>
          <a:p>
            <a:pPr marL="0" indent="0" algn="just">
              <a:buNone/>
            </a:pPr>
            <a:r>
              <a:rPr lang="es-MX" dirty="0">
                <a:solidFill>
                  <a:srgbClr val="002060"/>
                </a:solidFill>
              </a:rPr>
              <a:t>El presente material permitirá al alumno </a:t>
            </a:r>
            <a:r>
              <a:rPr lang="es-MX" dirty="0" smtClean="0">
                <a:solidFill>
                  <a:srgbClr val="002060"/>
                </a:solidFill>
              </a:rPr>
              <a:t>conocer el concepto de la macroeconomía y su objeto de estudio </a:t>
            </a:r>
            <a:r>
              <a:rPr lang="es-MX" dirty="0">
                <a:solidFill>
                  <a:srgbClr val="002060"/>
                </a:solidFill>
              </a:rPr>
              <a:t>algunos de los indicadores macroeconómicos tales como: el Producto Interno Bruto </a:t>
            </a:r>
            <a:r>
              <a:rPr lang="es-MX" b="1" i="1" dirty="0">
                <a:solidFill>
                  <a:srgbClr val="002060"/>
                </a:solidFill>
              </a:rPr>
              <a:t>(PIB) </a:t>
            </a:r>
            <a:r>
              <a:rPr lang="es-MX" dirty="0">
                <a:solidFill>
                  <a:srgbClr val="002060"/>
                </a:solidFill>
              </a:rPr>
              <a:t>así como la forma de medirlo; se analiza al PIB real y nominal y se identifican características que los hacen diferentes; también se hace referencia al Índice de Precios al Consumidor </a:t>
            </a:r>
            <a:r>
              <a:rPr lang="es-MX" b="1" i="1" dirty="0">
                <a:solidFill>
                  <a:srgbClr val="002060"/>
                </a:solidFill>
              </a:rPr>
              <a:t>(IPC) </a:t>
            </a:r>
            <a:r>
              <a:rPr lang="es-MX" dirty="0">
                <a:solidFill>
                  <a:srgbClr val="002060"/>
                </a:solidFill>
              </a:rPr>
              <a:t>indicando como se obtiene y señalando que a partir de la canasta de mercado se podrá ir calculando. Otro gran indicador es el Producto Nacional  Bruto </a:t>
            </a:r>
            <a:r>
              <a:rPr lang="es-MX" b="1" i="1" dirty="0">
                <a:solidFill>
                  <a:srgbClr val="002060"/>
                </a:solidFill>
              </a:rPr>
              <a:t>(PNB) </a:t>
            </a:r>
            <a:r>
              <a:rPr lang="es-MX" dirty="0">
                <a:solidFill>
                  <a:srgbClr val="002060"/>
                </a:solidFill>
              </a:rPr>
              <a:t>para lo que se presenta su concepto indicando lo que mide, también se presentan los conceptos de Producto Nacional Neto </a:t>
            </a:r>
            <a:r>
              <a:rPr lang="es-MX" b="1" i="1" dirty="0">
                <a:solidFill>
                  <a:srgbClr val="002060"/>
                </a:solidFill>
              </a:rPr>
              <a:t>(PNN), </a:t>
            </a:r>
            <a:r>
              <a:rPr lang="es-MX" dirty="0">
                <a:solidFill>
                  <a:srgbClr val="002060"/>
                </a:solidFill>
              </a:rPr>
              <a:t>Ingreso Nacional y Personal así como el Ingreso Personal Disponible</a:t>
            </a:r>
            <a:r>
              <a:rPr lang="es-MX" dirty="0" smtClean="0">
                <a:solidFill>
                  <a:srgbClr val="002060"/>
                </a:solidFill>
              </a:rPr>
              <a:t>. Finalmente podrá conocer y llevar a la realidad el ciclo económico con cada una de sus fases.</a:t>
            </a:r>
            <a:endParaRPr lang="es-MX" dirty="0">
              <a:solidFill>
                <a:srgbClr val="002060"/>
              </a:solidFill>
            </a:endParaRPr>
          </a:p>
          <a:p>
            <a:pPr marL="0" indent="0" algn="just">
              <a:buNone/>
            </a:pPr>
            <a:endParaRPr lang="es-MX" dirty="0">
              <a:solidFill>
                <a:srgbClr val="002060"/>
              </a:solidFill>
            </a:endParaRPr>
          </a:p>
        </p:txBody>
      </p:sp>
    </p:spTree>
    <p:extLst>
      <p:ext uri="{BB962C8B-B14F-4D97-AF65-F5344CB8AC3E}">
        <p14:creationId xmlns:p14="http://schemas.microsoft.com/office/powerpoint/2010/main" val="2707795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ciudadgestion.co/wp-content/uploads/2014/09/Imagen-39.png"/>
          <p:cNvPicPr>
            <a:picLocks noChangeAspect="1" noChangeArrowheads="1"/>
          </p:cNvPicPr>
          <p:nvPr/>
        </p:nvPicPr>
        <p:blipFill>
          <a:blip r:embed="rId2">
            <a:duotone>
              <a:schemeClr val="accent3">
                <a:shade val="45000"/>
                <a:satMod val="135000"/>
              </a:schemeClr>
              <a:prstClr val="white"/>
            </a:duotone>
          </a:blip>
          <a:srcRect/>
          <a:stretch>
            <a:fillRect/>
          </a:stretch>
        </p:blipFill>
        <p:spPr bwMode="auto">
          <a:xfrm>
            <a:off x="405780" y="363656"/>
            <a:ext cx="11536362" cy="6079901"/>
          </a:xfrm>
          <a:prstGeom prst="rect">
            <a:avLst/>
          </a:prstGeom>
          <a:noFill/>
        </p:spPr>
      </p:pic>
      <p:sp>
        <p:nvSpPr>
          <p:cNvPr id="2" name="Título 1"/>
          <p:cNvSpPr>
            <a:spLocks noGrp="1"/>
          </p:cNvSpPr>
          <p:nvPr>
            <p:ph type="ctrTitle"/>
          </p:nvPr>
        </p:nvSpPr>
        <p:spPr>
          <a:xfrm>
            <a:off x="2500276" y="1164372"/>
            <a:ext cx="8913077" cy="3370329"/>
          </a:xfrm>
        </p:spPr>
        <p:txBody>
          <a:bodyPr>
            <a:normAutofit/>
          </a:bodyPr>
          <a:lstStyle/>
          <a:p>
            <a:r>
              <a:rPr lang="es-MX" sz="5998" b="1" dirty="0">
                <a:solidFill>
                  <a:srgbClr val="002060"/>
                </a:solidFill>
              </a:rPr>
              <a:t>UNIDAD III MACROECONOMÍA</a:t>
            </a:r>
            <a:br>
              <a:rPr lang="es-MX" sz="5998" b="1" dirty="0">
                <a:solidFill>
                  <a:srgbClr val="002060"/>
                </a:solidFill>
              </a:rPr>
            </a:br>
            <a:endParaRPr lang="es-MX" sz="5998" b="1" dirty="0">
              <a:solidFill>
                <a:srgbClr val="002060"/>
              </a:solidFill>
            </a:endParaRPr>
          </a:p>
        </p:txBody>
      </p:sp>
      <p:sp>
        <p:nvSpPr>
          <p:cNvPr id="4" name="Subtítulo 2"/>
          <p:cNvSpPr txBox="1">
            <a:spLocks/>
          </p:cNvSpPr>
          <p:nvPr/>
        </p:nvSpPr>
        <p:spPr>
          <a:xfrm>
            <a:off x="1739675" y="4929389"/>
            <a:ext cx="8913077" cy="1125990"/>
          </a:xfrm>
          <a:prstGeom prst="rect">
            <a:avLst/>
          </a:prstGeom>
        </p:spPr>
        <p:txBody>
          <a:bodyPr vert="horz" lIns="91416" tIns="45708" rIns="91416" bIns="45708"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r"/>
            <a:r>
              <a:rPr lang="es-MX" sz="1799" dirty="0"/>
              <a:t>.</a:t>
            </a:r>
          </a:p>
        </p:txBody>
      </p:sp>
      <p:sp>
        <p:nvSpPr>
          <p:cNvPr id="6" name="Rectángulo 5"/>
          <p:cNvSpPr/>
          <p:nvPr/>
        </p:nvSpPr>
        <p:spPr>
          <a:xfrm>
            <a:off x="2980322" y="4864833"/>
            <a:ext cx="6094413" cy="923090"/>
          </a:xfrm>
          <a:prstGeom prst="rect">
            <a:avLst/>
          </a:prstGeom>
        </p:spPr>
        <p:txBody>
          <a:bodyPr>
            <a:spAutoFit/>
          </a:bodyPr>
          <a:lstStyle/>
          <a:p>
            <a:r>
              <a:rPr lang="es-ES_tradnl" sz="1799" dirty="0">
                <a:solidFill>
                  <a:srgbClr val="002060"/>
                </a:solidFill>
              </a:rPr>
              <a:t>Objetivo: Reconocer los factores de crecimiento nacional e internacional así como sus indicadores y los organismos económicos internacionales.</a:t>
            </a:r>
            <a:endParaRPr lang="es-MX" sz="1799" dirty="0">
              <a:solidFill>
                <a:srgbClr val="002060"/>
              </a:solidFill>
            </a:endParaRPr>
          </a:p>
        </p:txBody>
      </p:sp>
    </p:spTree>
    <p:extLst>
      <p:ext uri="{BB962C8B-B14F-4D97-AF65-F5344CB8AC3E}">
        <p14:creationId xmlns:p14="http://schemas.microsoft.com/office/powerpoint/2010/main" val="2919366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ciudadgestion.co/wp-content/uploads/2014/09/Imagen-39.png"/>
          <p:cNvPicPr>
            <a:picLocks noChangeAspect="1" noChangeArrowheads="1"/>
          </p:cNvPicPr>
          <p:nvPr/>
        </p:nvPicPr>
        <p:blipFill>
          <a:blip r:embed="rId2">
            <a:duotone>
              <a:schemeClr val="accent3">
                <a:shade val="45000"/>
                <a:satMod val="135000"/>
              </a:schemeClr>
              <a:prstClr val="white"/>
            </a:duotone>
          </a:blip>
          <a:srcRect/>
          <a:stretch>
            <a:fillRect/>
          </a:stretch>
        </p:blipFill>
        <p:spPr bwMode="auto">
          <a:xfrm>
            <a:off x="405780" y="363656"/>
            <a:ext cx="11536362" cy="6079901"/>
          </a:xfrm>
          <a:prstGeom prst="rect">
            <a:avLst/>
          </a:prstGeom>
          <a:noFill/>
        </p:spPr>
      </p:pic>
      <p:sp>
        <p:nvSpPr>
          <p:cNvPr id="2" name="Título 1"/>
          <p:cNvSpPr>
            <a:spLocks noGrp="1"/>
          </p:cNvSpPr>
          <p:nvPr>
            <p:ph type="ctrTitle"/>
          </p:nvPr>
        </p:nvSpPr>
        <p:spPr>
          <a:xfrm>
            <a:off x="2500276" y="1164372"/>
            <a:ext cx="8913077" cy="3370329"/>
          </a:xfrm>
        </p:spPr>
        <p:txBody>
          <a:bodyPr>
            <a:normAutofit/>
          </a:bodyPr>
          <a:lstStyle/>
          <a:p>
            <a:r>
              <a:rPr lang="es-MX" sz="5998" b="1" dirty="0">
                <a:solidFill>
                  <a:srgbClr val="002060"/>
                </a:solidFill>
              </a:rPr>
              <a:t>UNIDAD </a:t>
            </a:r>
            <a:r>
              <a:rPr lang="es-MX" sz="5998" b="1" dirty="0" smtClean="0">
                <a:solidFill>
                  <a:srgbClr val="002060"/>
                </a:solidFill>
              </a:rPr>
              <a:t>II MICROECONOMÍA</a:t>
            </a:r>
            <a:r>
              <a:rPr lang="es-MX" sz="5998" b="1" dirty="0">
                <a:solidFill>
                  <a:srgbClr val="002060"/>
                </a:solidFill>
              </a:rPr>
              <a:t/>
            </a:r>
            <a:br>
              <a:rPr lang="es-MX" sz="5998" b="1" dirty="0">
                <a:solidFill>
                  <a:srgbClr val="002060"/>
                </a:solidFill>
              </a:rPr>
            </a:br>
            <a:endParaRPr lang="es-MX" sz="5998" b="1" dirty="0">
              <a:solidFill>
                <a:srgbClr val="002060"/>
              </a:solidFill>
            </a:endParaRPr>
          </a:p>
        </p:txBody>
      </p:sp>
      <p:sp>
        <p:nvSpPr>
          <p:cNvPr id="4" name="Subtítulo 2"/>
          <p:cNvSpPr txBox="1">
            <a:spLocks/>
          </p:cNvSpPr>
          <p:nvPr/>
        </p:nvSpPr>
        <p:spPr>
          <a:xfrm>
            <a:off x="1739675" y="4929389"/>
            <a:ext cx="8913077" cy="1125990"/>
          </a:xfrm>
          <a:prstGeom prst="rect">
            <a:avLst/>
          </a:prstGeom>
        </p:spPr>
        <p:txBody>
          <a:bodyPr vert="horz" lIns="91416" tIns="45708" rIns="91416" bIns="45708"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r"/>
            <a:r>
              <a:rPr lang="es-MX" sz="1799" dirty="0"/>
              <a:t>.</a:t>
            </a:r>
          </a:p>
        </p:txBody>
      </p:sp>
      <p:sp>
        <p:nvSpPr>
          <p:cNvPr id="6" name="Rectángulo 5"/>
          <p:cNvSpPr/>
          <p:nvPr/>
        </p:nvSpPr>
        <p:spPr>
          <a:xfrm>
            <a:off x="2980322" y="4864833"/>
            <a:ext cx="8433031" cy="1200329"/>
          </a:xfrm>
          <a:prstGeom prst="rect">
            <a:avLst/>
          </a:prstGeom>
        </p:spPr>
        <p:txBody>
          <a:bodyPr wrap="square">
            <a:spAutoFit/>
          </a:bodyPr>
          <a:lstStyle/>
          <a:p>
            <a:pPr algn="just">
              <a:spcBef>
                <a:spcPts val="0"/>
              </a:spcBef>
            </a:pPr>
            <a:r>
              <a:rPr lang="es-ES_tradnl" b="1" dirty="0">
                <a:solidFill>
                  <a:srgbClr val="002060"/>
                </a:solidFill>
              </a:rPr>
              <a:t>Objetivo:</a:t>
            </a:r>
            <a:r>
              <a:rPr lang="es-ES_tradnl" dirty="0">
                <a:solidFill>
                  <a:srgbClr val="002060"/>
                </a:solidFill>
              </a:rPr>
              <a:t> Reconocer los principales conceptos de la microeconomía, así como las relaciones entre ellos y su importancia en el funcionamiento de las unidades productivas.</a:t>
            </a:r>
            <a:r>
              <a:rPr lang="es-ES_tradnl" b="1" dirty="0">
                <a:solidFill>
                  <a:srgbClr val="002060"/>
                </a:solidFill>
                <a:latin typeface="Corbel"/>
              </a:rPr>
              <a:t/>
            </a:r>
            <a:br>
              <a:rPr lang="es-ES_tradnl" b="1" dirty="0">
                <a:solidFill>
                  <a:srgbClr val="002060"/>
                </a:solidFill>
                <a:latin typeface="Corbel"/>
              </a:rPr>
            </a:br>
            <a:endParaRPr lang="es-ES_tradnl" dirty="0">
              <a:solidFill>
                <a:srgbClr val="002060"/>
              </a:solidFill>
            </a:endParaRPr>
          </a:p>
        </p:txBody>
      </p:sp>
    </p:spTree>
    <p:extLst>
      <p:ext uri="{BB962C8B-B14F-4D97-AF65-F5344CB8AC3E}">
        <p14:creationId xmlns:p14="http://schemas.microsoft.com/office/powerpoint/2010/main" val="3005787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3932" y="548680"/>
            <a:ext cx="8594429" cy="720248"/>
          </a:xfrm>
        </p:spPr>
        <p:txBody>
          <a:bodyPr>
            <a:normAutofit/>
          </a:bodyPr>
          <a:lstStyle/>
          <a:p>
            <a:pPr algn="ctr"/>
            <a:r>
              <a:rPr lang="es-MX" b="1" dirty="0" smtClean="0">
                <a:solidFill>
                  <a:srgbClr val="002060"/>
                </a:solidFill>
              </a:rPr>
              <a:t>Surgimiento Histórico</a:t>
            </a:r>
            <a:endParaRPr lang="es-MX" b="1" dirty="0">
              <a:solidFill>
                <a:srgbClr val="002060"/>
              </a:solidFill>
            </a:endParaRPr>
          </a:p>
        </p:txBody>
      </p:sp>
      <p:sp>
        <p:nvSpPr>
          <p:cNvPr id="3" name="Marcador de contenido 2"/>
          <p:cNvSpPr>
            <a:spLocks noGrp="1"/>
          </p:cNvSpPr>
          <p:nvPr>
            <p:ph idx="1"/>
          </p:nvPr>
        </p:nvSpPr>
        <p:spPr>
          <a:xfrm>
            <a:off x="677157" y="1663005"/>
            <a:ext cx="10385807" cy="4377677"/>
          </a:xfrm>
        </p:spPr>
        <p:txBody>
          <a:bodyPr/>
          <a:lstStyle/>
          <a:p>
            <a:r>
              <a:rPr lang="es-MX" dirty="0">
                <a:solidFill>
                  <a:srgbClr val="002060"/>
                </a:solidFill>
              </a:rPr>
              <a:t>El nacimiento de la Macroeconomía moderna se identifica con fecha 1936.</a:t>
            </a:r>
          </a:p>
          <a:p>
            <a:endParaRPr lang="es-MX" dirty="0">
              <a:solidFill>
                <a:srgbClr val="002060"/>
              </a:solidFill>
            </a:endParaRPr>
          </a:p>
          <a:p>
            <a:r>
              <a:rPr lang="es-MX" dirty="0" smtClean="0">
                <a:solidFill>
                  <a:srgbClr val="002060"/>
                </a:solidFill>
              </a:rPr>
              <a:t>En </a:t>
            </a:r>
            <a:r>
              <a:rPr lang="es-MX" dirty="0">
                <a:solidFill>
                  <a:srgbClr val="002060"/>
                </a:solidFill>
              </a:rPr>
              <a:t>dicha fecha se publico la “Teoría General de la Ocupación, el Interés y el Dinero”. (</a:t>
            </a:r>
            <a:r>
              <a:rPr lang="es-MX" sz="1400" dirty="0">
                <a:solidFill>
                  <a:srgbClr val="002060"/>
                </a:solidFill>
              </a:rPr>
              <a:t>según el cual la demanda y el consumo son el motor del crecimiento económico, pues de éste dependen los beneficios y la inversión empresarial y, por lo tanto, el empleo.</a:t>
            </a:r>
          </a:p>
          <a:p>
            <a:pPr marL="0" indent="0">
              <a:buNone/>
            </a:pPr>
            <a:r>
              <a:rPr lang="es-MX" dirty="0">
                <a:solidFill>
                  <a:srgbClr val="002060"/>
                </a:solidFill>
              </a:rPr>
              <a:t>                                                    </a:t>
            </a:r>
            <a:r>
              <a:rPr lang="es-MX" b="1" dirty="0">
                <a:solidFill>
                  <a:srgbClr val="002060"/>
                </a:solidFill>
              </a:rPr>
              <a:t>John Maynard </a:t>
            </a:r>
            <a:r>
              <a:rPr lang="es-MX" b="1" dirty="0" smtClean="0">
                <a:solidFill>
                  <a:srgbClr val="002060"/>
                </a:solidFill>
              </a:rPr>
              <a:t>Keynes</a:t>
            </a:r>
          </a:p>
          <a:p>
            <a:pPr marL="0" indent="0">
              <a:buNone/>
            </a:pPr>
            <a:endParaRPr lang="es-MX" dirty="0">
              <a:solidFill>
                <a:srgbClr val="00206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62764" y="4269493"/>
            <a:ext cx="1371243" cy="1771189"/>
          </a:xfrm>
          <a:prstGeom prst="rect">
            <a:avLst/>
          </a:prstGeom>
        </p:spPr>
      </p:pic>
    </p:spTree>
    <p:extLst>
      <p:ext uri="{BB962C8B-B14F-4D97-AF65-F5344CB8AC3E}">
        <p14:creationId xmlns:p14="http://schemas.microsoft.com/office/powerpoint/2010/main" val="3278822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157" y="610335"/>
            <a:ext cx="8594429" cy="772190"/>
          </a:xfrm>
        </p:spPr>
        <p:txBody>
          <a:bodyPr>
            <a:normAutofit/>
          </a:bodyPr>
          <a:lstStyle/>
          <a:p>
            <a:pPr algn="ctr"/>
            <a:r>
              <a:rPr lang="es-MX" dirty="0" smtClean="0"/>
              <a:t>Concepto</a:t>
            </a:r>
            <a:endParaRPr lang="es-MX" dirty="0"/>
          </a:p>
        </p:txBody>
      </p:sp>
      <p:sp>
        <p:nvSpPr>
          <p:cNvPr id="3" name="Marcador de contenido 2"/>
          <p:cNvSpPr>
            <a:spLocks noGrp="1"/>
          </p:cNvSpPr>
          <p:nvPr>
            <p:ph idx="1"/>
          </p:nvPr>
        </p:nvSpPr>
        <p:spPr>
          <a:xfrm>
            <a:off x="370546" y="2193824"/>
            <a:ext cx="8532178" cy="3615267"/>
          </a:xfrm>
        </p:spPr>
        <p:txBody>
          <a:bodyPr>
            <a:noAutofit/>
          </a:bodyPr>
          <a:lstStyle/>
          <a:p>
            <a:pPr algn="just"/>
            <a:r>
              <a:rPr lang="es-MX" sz="2000" dirty="0">
                <a:solidFill>
                  <a:srgbClr val="002060"/>
                </a:solidFill>
              </a:rPr>
              <a:t>Macroeconomía proviene del griego "</a:t>
            </a:r>
            <a:r>
              <a:rPr lang="es-MX" sz="2000" dirty="0" err="1">
                <a:solidFill>
                  <a:srgbClr val="002060"/>
                </a:solidFill>
              </a:rPr>
              <a:t>markos</a:t>
            </a:r>
            <a:r>
              <a:rPr lang="es-MX" sz="2000" dirty="0">
                <a:solidFill>
                  <a:srgbClr val="002060"/>
                </a:solidFill>
              </a:rPr>
              <a:t>" que significa </a:t>
            </a:r>
            <a:r>
              <a:rPr lang="es-MX" sz="2000" dirty="0" smtClean="0">
                <a:solidFill>
                  <a:srgbClr val="002060"/>
                </a:solidFill>
              </a:rPr>
              <a:t>grande</a:t>
            </a:r>
          </a:p>
          <a:p>
            <a:pPr algn="just"/>
            <a:endParaRPr lang="es-MX" sz="2000" dirty="0">
              <a:solidFill>
                <a:srgbClr val="002060"/>
              </a:solidFill>
            </a:endParaRPr>
          </a:p>
          <a:p>
            <a:pPr algn="just"/>
            <a:r>
              <a:rPr lang="es-MX" sz="2000" dirty="0" smtClean="0">
                <a:solidFill>
                  <a:srgbClr val="002060"/>
                </a:solidFill>
              </a:rPr>
              <a:t>“Estudio de datos agregados”</a:t>
            </a:r>
          </a:p>
          <a:p>
            <a:pPr marL="0" indent="0" algn="just">
              <a:buNone/>
            </a:pPr>
            <a:r>
              <a:rPr lang="es-MX" sz="2000" dirty="0">
                <a:solidFill>
                  <a:srgbClr val="002060"/>
                </a:solidFill>
              </a:rPr>
              <a:t> </a:t>
            </a:r>
            <a:r>
              <a:rPr lang="es-MX" sz="2000" dirty="0" smtClean="0">
                <a:solidFill>
                  <a:srgbClr val="002060"/>
                </a:solidFill>
              </a:rPr>
              <a:t>       Nivel </a:t>
            </a:r>
            <a:r>
              <a:rPr lang="es-MX" sz="2000" dirty="0">
                <a:solidFill>
                  <a:srgbClr val="002060"/>
                </a:solidFill>
              </a:rPr>
              <a:t>de producción </a:t>
            </a:r>
            <a:endParaRPr lang="es-MX" sz="2000" dirty="0" smtClean="0">
              <a:solidFill>
                <a:srgbClr val="002060"/>
              </a:solidFill>
            </a:endParaRPr>
          </a:p>
          <a:p>
            <a:pPr marL="0" indent="0" algn="just">
              <a:buNone/>
            </a:pPr>
            <a:r>
              <a:rPr lang="es-MX" sz="2000" dirty="0">
                <a:solidFill>
                  <a:srgbClr val="002060"/>
                </a:solidFill>
              </a:rPr>
              <a:t> </a:t>
            </a:r>
            <a:r>
              <a:rPr lang="es-MX" sz="2000" dirty="0" smtClean="0">
                <a:solidFill>
                  <a:srgbClr val="002060"/>
                </a:solidFill>
              </a:rPr>
              <a:t>       </a:t>
            </a:r>
            <a:r>
              <a:rPr lang="es-MX" sz="2000" dirty="0">
                <a:solidFill>
                  <a:srgbClr val="002060"/>
                </a:solidFill>
              </a:rPr>
              <a:t>N</a:t>
            </a:r>
            <a:r>
              <a:rPr lang="es-MX" sz="2000" dirty="0" smtClean="0">
                <a:solidFill>
                  <a:srgbClr val="002060"/>
                </a:solidFill>
              </a:rPr>
              <a:t>ivel </a:t>
            </a:r>
            <a:r>
              <a:rPr lang="es-MX" sz="2000" dirty="0">
                <a:solidFill>
                  <a:srgbClr val="002060"/>
                </a:solidFill>
              </a:rPr>
              <a:t>de </a:t>
            </a:r>
            <a:r>
              <a:rPr lang="es-MX" sz="2000" dirty="0" smtClean="0">
                <a:solidFill>
                  <a:srgbClr val="002060"/>
                </a:solidFill>
              </a:rPr>
              <a:t>precios</a:t>
            </a:r>
          </a:p>
          <a:p>
            <a:pPr marL="0" indent="0" algn="just">
              <a:buNone/>
            </a:pPr>
            <a:endParaRPr lang="es-MX" sz="2000" dirty="0" smtClean="0">
              <a:solidFill>
                <a:srgbClr val="002060"/>
              </a:solidFill>
            </a:endParaRPr>
          </a:p>
          <a:p>
            <a:pPr marL="0" indent="0" algn="just">
              <a:buNone/>
            </a:pPr>
            <a:r>
              <a:rPr lang="es-MX" sz="2000" dirty="0" smtClean="0">
                <a:solidFill>
                  <a:srgbClr val="002060"/>
                </a:solidFill>
              </a:rPr>
              <a:t>Toma las </a:t>
            </a:r>
            <a:r>
              <a:rPr lang="es-MX" sz="2000" dirty="0">
                <a:solidFill>
                  <a:srgbClr val="002060"/>
                </a:solidFill>
              </a:rPr>
              <a:t>decisiones de las familias y empresas individuales de la economía, </a:t>
            </a:r>
            <a:endParaRPr lang="es-MX" sz="2000" dirty="0" smtClean="0">
              <a:solidFill>
                <a:srgbClr val="002060"/>
              </a:solidFill>
            </a:endParaRPr>
          </a:p>
          <a:p>
            <a:pPr marL="0" indent="0" algn="just">
              <a:buNone/>
            </a:pPr>
            <a:r>
              <a:rPr lang="es-MX" sz="2000" dirty="0" smtClean="0">
                <a:solidFill>
                  <a:srgbClr val="002060"/>
                </a:solidFill>
              </a:rPr>
              <a:t>viendo </a:t>
            </a:r>
            <a:r>
              <a:rPr lang="es-MX" sz="2000" dirty="0">
                <a:solidFill>
                  <a:srgbClr val="002060"/>
                </a:solidFill>
              </a:rPr>
              <a:t>su comportamiento de </a:t>
            </a:r>
            <a:r>
              <a:rPr lang="es-MX" sz="2000" dirty="0" smtClean="0">
                <a:solidFill>
                  <a:srgbClr val="002060"/>
                </a:solidFill>
              </a:rPr>
              <a:t>éstas </a:t>
            </a:r>
            <a:r>
              <a:rPr lang="es-MX" sz="2000" dirty="0">
                <a:solidFill>
                  <a:srgbClr val="002060"/>
                </a:solidFill>
              </a:rPr>
              <a:t>como un todo. </a:t>
            </a:r>
          </a:p>
          <a:p>
            <a:pPr marL="0" indent="0" algn="just">
              <a:buNone/>
            </a:pPr>
            <a:endParaRPr lang="es-MX" sz="2000" dirty="0">
              <a:solidFill>
                <a:srgbClr val="00206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2684" y="2276872"/>
            <a:ext cx="3028161" cy="1514081"/>
          </a:xfrm>
          <a:prstGeom prst="rect">
            <a:avLst/>
          </a:prstGeom>
        </p:spPr>
      </p:pic>
    </p:spTree>
    <p:extLst>
      <p:ext uri="{BB962C8B-B14F-4D97-AF65-F5344CB8AC3E}">
        <p14:creationId xmlns:p14="http://schemas.microsoft.com/office/powerpoint/2010/main" val="1255693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157" y="883890"/>
            <a:ext cx="9953759" cy="5156792"/>
          </a:xfrm>
        </p:spPr>
        <p:txBody>
          <a:bodyPr>
            <a:normAutofit/>
          </a:bodyPr>
          <a:lstStyle/>
          <a:p>
            <a:pPr marL="0" indent="0">
              <a:buNone/>
            </a:pPr>
            <a:r>
              <a:rPr lang="es-MX" sz="2400" dirty="0">
                <a:solidFill>
                  <a:srgbClr val="002060"/>
                </a:solidFill>
              </a:rPr>
              <a:t>E</a:t>
            </a:r>
            <a:r>
              <a:rPr lang="es-MX" sz="2400" dirty="0" smtClean="0">
                <a:solidFill>
                  <a:srgbClr val="002060"/>
                </a:solidFill>
              </a:rPr>
              <a:t>s la </a:t>
            </a:r>
            <a:r>
              <a:rPr lang="es-MX" sz="2400" dirty="0">
                <a:solidFill>
                  <a:srgbClr val="002060"/>
                </a:solidFill>
              </a:rPr>
              <a:t>observación de las tendencias globales de la </a:t>
            </a:r>
            <a:r>
              <a:rPr lang="es-MX" sz="2400" dirty="0" smtClean="0">
                <a:solidFill>
                  <a:srgbClr val="002060"/>
                </a:solidFill>
              </a:rPr>
              <a:t>economía.</a:t>
            </a:r>
          </a:p>
          <a:p>
            <a:r>
              <a:rPr lang="es-MX" sz="2400" dirty="0">
                <a:solidFill>
                  <a:srgbClr val="002060"/>
                </a:solidFill>
              </a:rPr>
              <a:t>P</a:t>
            </a:r>
            <a:r>
              <a:rPr lang="es-MX" sz="2400" dirty="0" smtClean="0">
                <a:solidFill>
                  <a:srgbClr val="002060"/>
                </a:solidFill>
              </a:rPr>
              <a:t>roducción </a:t>
            </a:r>
            <a:r>
              <a:rPr lang="es-MX" sz="2400" dirty="0">
                <a:solidFill>
                  <a:srgbClr val="002060"/>
                </a:solidFill>
              </a:rPr>
              <a:t>total, </a:t>
            </a:r>
            <a:endParaRPr lang="es-MX" sz="2400" dirty="0" smtClean="0">
              <a:solidFill>
                <a:srgbClr val="002060"/>
              </a:solidFill>
            </a:endParaRPr>
          </a:p>
          <a:p>
            <a:r>
              <a:rPr lang="es-MX" sz="2400" dirty="0">
                <a:solidFill>
                  <a:srgbClr val="002060"/>
                </a:solidFill>
              </a:rPr>
              <a:t>N</a:t>
            </a:r>
            <a:r>
              <a:rPr lang="es-MX" sz="2400" dirty="0" smtClean="0">
                <a:solidFill>
                  <a:srgbClr val="002060"/>
                </a:solidFill>
              </a:rPr>
              <a:t>ivel </a:t>
            </a:r>
            <a:r>
              <a:rPr lang="es-MX" sz="2400" dirty="0">
                <a:solidFill>
                  <a:srgbClr val="002060"/>
                </a:solidFill>
              </a:rPr>
              <a:t>general de </a:t>
            </a:r>
            <a:r>
              <a:rPr lang="es-MX" sz="2400" dirty="0" smtClean="0">
                <a:solidFill>
                  <a:srgbClr val="002060"/>
                </a:solidFill>
              </a:rPr>
              <a:t>precios</a:t>
            </a:r>
          </a:p>
          <a:p>
            <a:r>
              <a:rPr lang="es-MX" sz="2400" dirty="0" smtClean="0">
                <a:solidFill>
                  <a:srgbClr val="002060"/>
                </a:solidFill>
              </a:rPr>
              <a:t>Empleo </a:t>
            </a:r>
            <a:r>
              <a:rPr lang="es-MX" sz="2400" dirty="0">
                <a:solidFill>
                  <a:srgbClr val="002060"/>
                </a:solidFill>
              </a:rPr>
              <a:t>y </a:t>
            </a:r>
            <a:r>
              <a:rPr lang="es-MX" sz="2400" dirty="0" smtClean="0">
                <a:solidFill>
                  <a:srgbClr val="002060"/>
                </a:solidFill>
              </a:rPr>
              <a:t>desempleo</a:t>
            </a:r>
          </a:p>
          <a:p>
            <a:r>
              <a:rPr lang="es-MX" sz="2400" dirty="0">
                <a:solidFill>
                  <a:srgbClr val="002060"/>
                </a:solidFill>
              </a:rPr>
              <a:t>T</a:t>
            </a:r>
            <a:r>
              <a:rPr lang="es-MX" sz="2400" dirty="0" smtClean="0">
                <a:solidFill>
                  <a:srgbClr val="002060"/>
                </a:solidFill>
              </a:rPr>
              <a:t>asa </a:t>
            </a:r>
            <a:r>
              <a:rPr lang="es-MX" sz="2400" dirty="0">
                <a:solidFill>
                  <a:srgbClr val="002060"/>
                </a:solidFill>
              </a:rPr>
              <a:t>de </a:t>
            </a:r>
            <a:r>
              <a:rPr lang="es-MX" sz="2400" dirty="0" smtClean="0">
                <a:solidFill>
                  <a:srgbClr val="002060"/>
                </a:solidFill>
              </a:rPr>
              <a:t>interés</a:t>
            </a:r>
          </a:p>
          <a:p>
            <a:r>
              <a:rPr lang="es-MX" sz="2400" dirty="0" smtClean="0">
                <a:solidFill>
                  <a:srgbClr val="002060"/>
                </a:solidFill>
              </a:rPr>
              <a:t> </a:t>
            </a:r>
            <a:r>
              <a:rPr lang="es-MX" sz="2400" dirty="0">
                <a:solidFill>
                  <a:srgbClr val="002060"/>
                </a:solidFill>
              </a:rPr>
              <a:t>T</a:t>
            </a:r>
            <a:r>
              <a:rPr lang="es-MX" sz="2400" dirty="0" smtClean="0">
                <a:solidFill>
                  <a:srgbClr val="002060"/>
                </a:solidFill>
              </a:rPr>
              <a:t>asa </a:t>
            </a:r>
            <a:r>
              <a:rPr lang="es-MX" sz="2400" dirty="0">
                <a:solidFill>
                  <a:srgbClr val="002060"/>
                </a:solidFill>
              </a:rPr>
              <a:t>de </a:t>
            </a:r>
            <a:r>
              <a:rPr lang="es-MX" sz="2400" dirty="0" smtClean="0">
                <a:solidFill>
                  <a:srgbClr val="002060"/>
                </a:solidFill>
              </a:rPr>
              <a:t>salario</a:t>
            </a:r>
          </a:p>
          <a:p>
            <a:r>
              <a:rPr lang="es-MX" sz="2400" dirty="0" smtClean="0">
                <a:solidFill>
                  <a:srgbClr val="002060"/>
                </a:solidFill>
              </a:rPr>
              <a:t> </a:t>
            </a:r>
            <a:r>
              <a:rPr lang="es-MX" sz="2400" dirty="0">
                <a:solidFill>
                  <a:srgbClr val="002060"/>
                </a:solidFill>
              </a:rPr>
              <a:t>T</a:t>
            </a:r>
            <a:r>
              <a:rPr lang="es-MX" sz="2400" dirty="0" smtClean="0">
                <a:solidFill>
                  <a:srgbClr val="002060"/>
                </a:solidFill>
              </a:rPr>
              <a:t>ipos </a:t>
            </a:r>
            <a:r>
              <a:rPr lang="es-MX" sz="2400" dirty="0">
                <a:solidFill>
                  <a:srgbClr val="002060"/>
                </a:solidFill>
              </a:rPr>
              <a:t>de cambio y comercio </a:t>
            </a:r>
            <a:r>
              <a:rPr lang="es-MX" sz="2400" dirty="0" smtClean="0">
                <a:solidFill>
                  <a:srgbClr val="002060"/>
                </a:solidFill>
              </a:rPr>
              <a:t>internacional.</a:t>
            </a:r>
            <a:endParaRPr lang="es-MX" sz="2400" dirty="0">
              <a:solidFill>
                <a:srgbClr val="002060"/>
              </a:solidFill>
            </a:endParaRPr>
          </a:p>
        </p:txBody>
      </p:sp>
    </p:spTree>
    <p:extLst>
      <p:ext uri="{BB962C8B-B14F-4D97-AF65-F5344CB8AC3E}">
        <p14:creationId xmlns:p14="http://schemas.microsoft.com/office/powerpoint/2010/main" val="848806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92119" y="3269304"/>
            <a:ext cx="3530606" cy="836188"/>
          </a:xfrm>
        </p:spPr>
        <p:style>
          <a:lnRef idx="0">
            <a:schemeClr val="accent2"/>
          </a:lnRef>
          <a:fillRef idx="3">
            <a:schemeClr val="accent2"/>
          </a:fillRef>
          <a:effectRef idx="3">
            <a:schemeClr val="accent2"/>
          </a:effectRef>
          <a:fontRef idx="minor">
            <a:schemeClr val="lt1"/>
          </a:fontRef>
        </p:style>
        <p:txBody>
          <a:bodyPr/>
          <a:lstStyle/>
          <a:p>
            <a:pPr algn="ctr"/>
            <a:r>
              <a:rPr lang="es-MX" dirty="0" smtClean="0"/>
              <a:t>OBJETIVOS</a:t>
            </a:r>
            <a:endParaRPr lang="es-MX" dirty="0"/>
          </a:p>
        </p:txBody>
      </p:sp>
      <p:sp>
        <p:nvSpPr>
          <p:cNvPr id="3" name="2 Marcador de contenido"/>
          <p:cNvSpPr>
            <a:spLocks noGrp="1"/>
          </p:cNvSpPr>
          <p:nvPr>
            <p:ph idx="1"/>
          </p:nvPr>
        </p:nvSpPr>
        <p:spPr>
          <a:xfrm>
            <a:off x="589507" y="2104686"/>
            <a:ext cx="3009099" cy="828451"/>
          </a:xfrm>
        </p:spPr>
        <p:style>
          <a:lnRef idx="1">
            <a:schemeClr val="accent4"/>
          </a:lnRef>
          <a:fillRef idx="3">
            <a:schemeClr val="accent4"/>
          </a:fillRef>
          <a:effectRef idx="2">
            <a:schemeClr val="accent4"/>
          </a:effectRef>
          <a:fontRef idx="minor">
            <a:schemeClr val="lt1"/>
          </a:fontRef>
        </p:style>
        <p:txBody>
          <a:bodyPr>
            <a:normAutofit/>
          </a:bodyPr>
          <a:lstStyle/>
          <a:p>
            <a:pPr algn="ctr">
              <a:buNone/>
            </a:pPr>
            <a:r>
              <a:rPr lang="es-MX" dirty="0" smtClean="0"/>
              <a:t>ESTABILIDAD ECONOMICA</a:t>
            </a:r>
            <a:endParaRPr lang="es-MX" dirty="0"/>
          </a:p>
        </p:txBody>
      </p:sp>
      <p:sp>
        <p:nvSpPr>
          <p:cNvPr id="7" name="6 CuadroTexto"/>
          <p:cNvSpPr txBox="1"/>
          <p:nvPr/>
        </p:nvSpPr>
        <p:spPr>
          <a:xfrm>
            <a:off x="9177010" y="1948167"/>
            <a:ext cx="2666324" cy="830781"/>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s-MX" sz="2399" dirty="0"/>
              <a:t>UNA BAJA TAZA DE  DESEMPLEO</a:t>
            </a:r>
          </a:p>
        </p:txBody>
      </p:sp>
      <p:sp>
        <p:nvSpPr>
          <p:cNvPr id="8" name="7 CuadroTexto"/>
          <p:cNvSpPr txBox="1"/>
          <p:nvPr/>
        </p:nvSpPr>
        <p:spPr>
          <a:xfrm>
            <a:off x="622116" y="5014193"/>
            <a:ext cx="3237680" cy="830781"/>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s-MX" sz="2399" dirty="0"/>
              <a:t>EQUILIBRIO EN LA BALANZA DE PAGOS</a:t>
            </a:r>
          </a:p>
        </p:txBody>
      </p:sp>
      <p:sp>
        <p:nvSpPr>
          <p:cNvPr id="9" name="8 CuadroTexto"/>
          <p:cNvSpPr txBox="1"/>
          <p:nvPr/>
        </p:nvSpPr>
        <p:spPr>
          <a:xfrm>
            <a:off x="5048742" y="5583784"/>
            <a:ext cx="2571098" cy="830781"/>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s-MX" sz="2399" dirty="0"/>
              <a:t>DESARROLLO SOSTENIDO</a:t>
            </a:r>
          </a:p>
        </p:txBody>
      </p:sp>
      <p:sp>
        <p:nvSpPr>
          <p:cNvPr id="10" name="9 CuadroTexto"/>
          <p:cNvSpPr txBox="1"/>
          <p:nvPr/>
        </p:nvSpPr>
        <p:spPr>
          <a:xfrm>
            <a:off x="9081784" y="5175569"/>
            <a:ext cx="2761550" cy="1200016"/>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s-MX" sz="2399" dirty="0"/>
              <a:t>DISTRIBUCION EQUITATIVA DE LA RENTA</a:t>
            </a:r>
          </a:p>
        </p:txBody>
      </p:sp>
      <p:sp>
        <p:nvSpPr>
          <p:cNvPr id="11" name="10 CuadroTexto"/>
          <p:cNvSpPr txBox="1"/>
          <p:nvPr/>
        </p:nvSpPr>
        <p:spPr>
          <a:xfrm>
            <a:off x="4572613" y="958087"/>
            <a:ext cx="3047227" cy="830781"/>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s-MX" sz="2399" dirty="0"/>
              <a:t>ESTABILIDAD DE PRECIOS</a:t>
            </a:r>
          </a:p>
        </p:txBody>
      </p:sp>
      <p:cxnSp>
        <p:nvCxnSpPr>
          <p:cNvPr id="5" name="4 Conector recto de flecha"/>
          <p:cNvCxnSpPr/>
          <p:nvPr/>
        </p:nvCxnSpPr>
        <p:spPr>
          <a:xfrm flipH="1" flipV="1">
            <a:off x="3769987" y="2796189"/>
            <a:ext cx="670227" cy="473115"/>
          </a:xfrm>
          <a:prstGeom prst="straightConnector1">
            <a:avLst/>
          </a:prstGeom>
          <a:ln w="76200">
            <a:tailEnd type="arrow"/>
          </a:ln>
        </p:spPr>
        <p:style>
          <a:lnRef idx="3">
            <a:schemeClr val="accent1"/>
          </a:lnRef>
          <a:fillRef idx="0">
            <a:schemeClr val="accent1"/>
          </a:fillRef>
          <a:effectRef idx="2">
            <a:schemeClr val="accent1"/>
          </a:effectRef>
          <a:fontRef idx="minor">
            <a:schemeClr val="tx1"/>
          </a:fontRef>
        </p:style>
      </p:cxnSp>
      <p:cxnSp>
        <p:nvCxnSpPr>
          <p:cNvPr id="12" name="11 Conector recto de flecha"/>
          <p:cNvCxnSpPr/>
          <p:nvPr/>
        </p:nvCxnSpPr>
        <p:spPr>
          <a:xfrm flipV="1">
            <a:off x="8327234" y="2894055"/>
            <a:ext cx="609442" cy="375249"/>
          </a:xfrm>
          <a:prstGeom prst="straightConnector1">
            <a:avLst/>
          </a:prstGeom>
          <a:ln w="76200">
            <a:tailEnd type="arrow"/>
          </a:ln>
        </p:spPr>
        <p:style>
          <a:lnRef idx="3">
            <a:schemeClr val="accent1"/>
          </a:lnRef>
          <a:fillRef idx="0">
            <a:schemeClr val="accent1"/>
          </a:fillRef>
          <a:effectRef idx="2">
            <a:schemeClr val="accent1"/>
          </a:effectRef>
          <a:fontRef idx="minor">
            <a:schemeClr val="tx1"/>
          </a:fontRef>
        </p:style>
      </p:cxnSp>
      <p:cxnSp>
        <p:nvCxnSpPr>
          <p:cNvPr id="13" name="12 Conector recto de flecha"/>
          <p:cNvCxnSpPr/>
          <p:nvPr/>
        </p:nvCxnSpPr>
        <p:spPr>
          <a:xfrm flipH="1">
            <a:off x="3963172" y="4448005"/>
            <a:ext cx="582223" cy="471948"/>
          </a:xfrm>
          <a:prstGeom prst="straightConnector1">
            <a:avLst/>
          </a:prstGeom>
          <a:ln w="76200">
            <a:tailEnd type="arrow"/>
          </a:ln>
        </p:spPr>
        <p:style>
          <a:lnRef idx="3">
            <a:schemeClr val="accent1"/>
          </a:lnRef>
          <a:fillRef idx="0">
            <a:schemeClr val="accent1"/>
          </a:fillRef>
          <a:effectRef idx="2">
            <a:schemeClr val="accent1"/>
          </a:effectRef>
          <a:fontRef idx="minor">
            <a:schemeClr val="tx1"/>
          </a:fontRef>
        </p:style>
      </p:cxnSp>
      <p:cxnSp>
        <p:nvCxnSpPr>
          <p:cNvPr id="14" name="13 Conector recto de flecha"/>
          <p:cNvCxnSpPr/>
          <p:nvPr/>
        </p:nvCxnSpPr>
        <p:spPr>
          <a:xfrm>
            <a:off x="6357422" y="4557192"/>
            <a:ext cx="0" cy="725525"/>
          </a:xfrm>
          <a:prstGeom prst="straightConnector1">
            <a:avLst/>
          </a:prstGeom>
          <a:ln w="76200">
            <a:tailEnd type="arrow"/>
          </a:ln>
        </p:spPr>
        <p:style>
          <a:lnRef idx="3">
            <a:schemeClr val="accent1"/>
          </a:lnRef>
          <a:fillRef idx="0">
            <a:schemeClr val="accent1"/>
          </a:fillRef>
          <a:effectRef idx="2">
            <a:schemeClr val="accent1"/>
          </a:effectRef>
          <a:fontRef idx="minor">
            <a:schemeClr val="tx1"/>
          </a:fontRef>
        </p:style>
      </p:cxnSp>
      <p:cxnSp>
        <p:nvCxnSpPr>
          <p:cNvPr id="15" name="14 Conector recto de flecha"/>
          <p:cNvCxnSpPr/>
          <p:nvPr/>
        </p:nvCxnSpPr>
        <p:spPr>
          <a:xfrm>
            <a:off x="8241966" y="4448007"/>
            <a:ext cx="609442" cy="471948"/>
          </a:xfrm>
          <a:prstGeom prst="straightConnector1">
            <a:avLst/>
          </a:prstGeom>
          <a:ln w="76200">
            <a:tailEnd type="arrow"/>
          </a:ln>
        </p:spPr>
        <p:style>
          <a:lnRef idx="3">
            <a:schemeClr val="accent1"/>
          </a:lnRef>
          <a:fillRef idx="0">
            <a:schemeClr val="accent1"/>
          </a:fillRef>
          <a:effectRef idx="2">
            <a:schemeClr val="accent1"/>
          </a:effectRef>
          <a:fontRef idx="minor">
            <a:schemeClr val="tx1"/>
          </a:fontRef>
        </p:style>
      </p:cxnSp>
      <p:cxnSp>
        <p:nvCxnSpPr>
          <p:cNvPr id="16" name="15 Conector recto de flecha"/>
          <p:cNvCxnSpPr/>
          <p:nvPr/>
        </p:nvCxnSpPr>
        <p:spPr>
          <a:xfrm flipH="1" flipV="1">
            <a:off x="6334291" y="2075664"/>
            <a:ext cx="23132" cy="720525"/>
          </a:xfrm>
          <a:prstGeom prst="straightConnector1">
            <a:avLst/>
          </a:prstGeom>
          <a:ln w="76200">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8011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7443" y="929323"/>
            <a:ext cx="2318336" cy="120001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s-MX" sz="2399" dirty="0"/>
              <a:t>DISTRIBUCION EQUITATIVA DE LA RENTA</a:t>
            </a:r>
          </a:p>
        </p:txBody>
      </p:sp>
      <p:sp>
        <p:nvSpPr>
          <p:cNvPr id="3" name="2 CuadroTexto"/>
          <p:cNvSpPr txBox="1"/>
          <p:nvPr/>
        </p:nvSpPr>
        <p:spPr>
          <a:xfrm>
            <a:off x="5506075" y="929323"/>
            <a:ext cx="2886032" cy="1753100"/>
          </a:xfrm>
          <a:prstGeom prst="rect">
            <a:avLst/>
          </a:prstGeom>
          <a:noFill/>
        </p:spPr>
        <p:txBody>
          <a:bodyPr wrap="square" rtlCol="0">
            <a:spAutoFit/>
          </a:bodyPr>
          <a:lstStyle/>
          <a:p>
            <a:pPr algn="just"/>
            <a:r>
              <a:rPr lang="es-MX" sz="1799" dirty="0">
                <a:solidFill>
                  <a:srgbClr val="002060"/>
                </a:solidFill>
              </a:rPr>
              <a:t>REPARTIR EQUITATIVAMENTE LOS RECURSOS MATERIALES EN LOS DISTINTOS  ESTRATOS SOCIOECONOMICOS</a:t>
            </a:r>
          </a:p>
        </p:txBody>
      </p:sp>
      <p:sp>
        <p:nvSpPr>
          <p:cNvPr id="4" name="3 CuadroTexto"/>
          <p:cNvSpPr txBox="1"/>
          <p:nvPr/>
        </p:nvSpPr>
        <p:spPr>
          <a:xfrm>
            <a:off x="1047442" y="3211580"/>
            <a:ext cx="2318338" cy="11996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s-MX" sz="2399" dirty="0"/>
              <a:t>UNA BAJA TASA DE  DESEMPLEO</a:t>
            </a:r>
          </a:p>
        </p:txBody>
      </p:sp>
      <p:sp>
        <p:nvSpPr>
          <p:cNvPr id="5" name="4 CuadroTexto"/>
          <p:cNvSpPr txBox="1"/>
          <p:nvPr/>
        </p:nvSpPr>
        <p:spPr>
          <a:xfrm>
            <a:off x="5597987" y="2896235"/>
            <a:ext cx="2956771" cy="2030428"/>
          </a:xfrm>
          <a:prstGeom prst="rect">
            <a:avLst/>
          </a:prstGeom>
          <a:noFill/>
        </p:spPr>
        <p:txBody>
          <a:bodyPr wrap="square" rtlCol="0">
            <a:spAutoFit/>
          </a:bodyPr>
          <a:lstStyle/>
          <a:p>
            <a:pPr algn="just"/>
            <a:r>
              <a:rPr lang="es-MX" sz="1799" dirty="0"/>
              <a:t>BUENAS CONDICIONES DE TRABAJO, SEGURIDAD EN EL PUESTO DE TRABAJO Y ATRACTIVAS COMPENSACIONES EXTRAS SALARIALES</a:t>
            </a:r>
          </a:p>
        </p:txBody>
      </p:sp>
      <p:sp>
        <p:nvSpPr>
          <p:cNvPr id="6" name="5 CuadroTexto"/>
          <p:cNvSpPr txBox="1"/>
          <p:nvPr/>
        </p:nvSpPr>
        <p:spPr>
          <a:xfrm>
            <a:off x="1047442" y="5124449"/>
            <a:ext cx="2318338" cy="830781"/>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s-MX" sz="2399" dirty="0"/>
              <a:t>ESTABILIDAD DE PRECIOS</a:t>
            </a:r>
          </a:p>
        </p:txBody>
      </p:sp>
      <p:sp>
        <p:nvSpPr>
          <p:cNvPr id="7" name="6 CuadroTexto"/>
          <p:cNvSpPr txBox="1"/>
          <p:nvPr/>
        </p:nvSpPr>
        <p:spPr>
          <a:xfrm>
            <a:off x="5681093" y="5140073"/>
            <a:ext cx="3351870" cy="923090"/>
          </a:xfrm>
          <a:prstGeom prst="rect">
            <a:avLst/>
          </a:prstGeom>
          <a:noFill/>
        </p:spPr>
        <p:txBody>
          <a:bodyPr wrap="square" rtlCol="0">
            <a:spAutoFit/>
          </a:bodyPr>
          <a:lstStyle/>
          <a:p>
            <a:pPr algn="just"/>
            <a:r>
              <a:rPr lang="es-MX" sz="1799" dirty="0">
                <a:solidFill>
                  <a:srgbClr val="002060"/>
                </a:solidFill>
              </a:rPr>
              <a:t>LOGRAR UNA BAJA INFLACION O UN NIVEL DE PRECIOS ESTABLE.</a:t>
            </a:r>
          </a:p>
        </p:txBody>
      </p:sp>
      <p:sp>
        <p:nvSpPr>
          <p:cNvPr id="8" name="7 Flecha derecha"/>
          <p:cNvSpPr/>
          <p:nvPr/>
        </p:nvSpPr>
        <p:spPr>
          <a:xfrm>
            <a:off x="3713766" y="1094014"/>
            <a:ext cx="1262414" cy="870631"/>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sz="1799"/>
          </a:p>
        </p:txBody>
      </p:sp>
      <p:sp>
        <p:nvSpPr>
          <p:cNvPr id="10" name="9 Flecha derecha"/>
          <p:cNvSpPr/>
          <p:nvPr/>
        </p:nvSpPr>
        <p:spPr>
          <a:xfrm>
            <a:off x="3713765" y="3239019"/>
            <a:ext cx="1363988" cy="830781"/>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sz="1799"/>
          </a:p>
        </p:txBody>
      </p:sp>
      <p:sp>
        <p:nvSpPr>
          <p:cNvPr id="11" name="10 Flecha derecha"/>
          <p:cNvSpPr/>
          <p:nvPr/>
        </p:nvSpPr>
        <p:spPr>
          <a:xfrm>
            <a:off x="3713765" y="4988851"/>
            <a:ext cx="1422030" cy="863829"/>
          </a:xfrm>
          <a:prstGeom prs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s-MX" sz="1799"/>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0935" y="813734"/>
            <a:ext cx="2127418" cy="1784210"/>
          </a:xfrm>
          <a:prstGeom prst="rect">
            <a:avLst/>
          </a:prstGeom>
        </p:spPr>
      </p:pic>
      <p:pic>
        <p:nvPicPr>
          <p:cNvPr id="12" name="Imagen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1184" y="2896235"/>
            <a:ext cx="1857169" cy="1594196"/>
          </a:xfrm>
          <a:prstGeom prst="rect">
            <a:avLst/>
          </a:prstGeom>
        </p:spPr>
      </p:pic>
      <p:pic>
        <p:nvPicPr>
          <p:cNvPr id="13" name="Imagen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4653" y="4788722"/>
            <a:ext cx="1443623" cy="1721360"/>
          </a:xfrm>
          <a:prstGeom prst="rect">
            <a:avLst/>
          </a:prstGeom>
        </p:spPr>
      </p:pic>
    </p:spTree>
    <p:extLst>
      <p:ext uri="{BB962C8B-B14F-4D97-AF65-F5344CB8AC3E}">
        <p14:creationId xmlns:p14="http://schemas.microsoft.com/office/powerpoint/2010/main" val="3443255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085571" y="1414967"/>
            <a:ext cx="2311372" cy="828451"/>
          </a:xfrm>
          <a:prstGeom prst="rect">
            <a:avLst/>
          </a:prstGeom>
        </p:spPr>
        <p:style>
          <a:lnRef idx="1">
            <a:schemeClr val="accent2"/>
          </a:lnRef>
          <a:fillRef idx="3">
            <a:schemeClr val="accent2"/>
          </a:fillRef>
          <a:effectRef idx="2">
            <a:schemeClr val="accent2"/>
          </a:effectRef>
          <a:fontRef idx="minor">
            <a:schemeClr val="lt1"/>
          </a:fontRef>
        </p:style>
        <p:txBody>
          <a:bodyPr>
            <a:normAutofit fontScale="62500" lnSpcReduction="20000"/>
          </a:bodyPr>
          <a:lstStyle/>
          <a:p>
            <a:pPr marL="342797" indent="-342797" algn="ctr" defTabSz="914126">
              <a:spcBef>
                <a:spcPct val="20000"/>
              </a:spcBef>
              <a:defRPr/>
            </a:pPr>
            <a:r>
              <a:rPr lang="es-MX" sz="3199" dirty="0"/>
              <a:t>ESTABILIDAD ECONOMICA</a:t>
            </a:r>
          </a:p>
        </p:txBody>
      </p:sp>
      <p:sp>
        <p:nvSpPr>
          <p:cNvPr id="3" name="2 CuadroTexto"/>
          <p:cNvSpPr txBox="1"/>
          <p:nvPr/>
        </p:nvSpPr>
        <p:spPr>
          <a:xfrm>
            <a:off x="5563293" y="1222089"/>
            <a:ext cx="3752121" cy="1476943"/>
          </a:xfrm>
          <a:prstGeom prst="rect">
            <a:avLst/>
          </a:prstGeom>
          <a:noFill/>
        </p:spPr>
        <p:txBody>
          <a:bodyPr wrap="square" rtlCol="0">
            <a:spAutoFit/>
          </a:bodyPr>
          <a:lstStyle/>
          <a:p>
            <a:pPr algn="just"/>
            <a:r>
              <a:rPr lang="es-MX" sz="1799" dirty="0">
                <a:solidFill>
                  <a:srgbClr val="002060"/>
                </a:solidFill>
              </a:rPr>
              <a:t>AUSENCIA DE GRANDES FRUCTUACIONES EN EL NIVEL DE RENTA, COMO SUBEMPLEO, DESEMPLEO Y POR AUSENC</a:t>
            </a:r>
            <a:r>
              <a:rPr lang="es-MX" sz="1799" dirty="0">
                <a:solidFill>
                  <a:srgbClr val="00B0F0"/>
                </a:solidFill>
              </a:rPr>
              <a:t>IA DE INFLACION.</a:t>
            </a:r>
          </a:p>
        </p:txBody>
      </p:sp>
      <p:sp>
        <p:nvSpPr>
          <p:cNvPr id="4" name="3 CuadroTexto"/>
          <p:cNvSpPr txBox="1"/>
          <p:nvPr/>
        </p:nvSpPr>
        <p:spPr>
          <a:xfrm>
            <a:off x="1085570" y="3214744"/>
            <a:ext cx="2311373" cy="1200016"/>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s-MX" sz="2399" dirty="0"/>
              <a:t>EQUILIBRIO EN LA BALANZA DE PAGOS</a:t>
            </a:r>
          </a:p>
        </p:txBody>
      </p:sp>
      <p:sp>
        <p:nvSpPr>
          <p:cNvPr id="5" name="4 CuadroTexto"/>
          <p:cNvSpPr txBox="1"/>
          <p:nvPr/>
        </p:nvSpPr>
        <p:spPr>
          <a:xfrm>
            <a:off x="5595859" y="3122579"/>
            <a:ext cx="3752121" cy="1200016"/>
          </a:xfrm>
          <a:prstGeom prst="rect">
            <a:avLst/>
          </a:prstGeom>
          <a:noFill/>
        </p:spPr>
        <p:txBody>
          <a:bodyPr wrap="square" rtlCol="0">
            <a:spAutoFit/>
          </a:bodyPr>
          <a:lstStyle/>
          <a:p>
            <a:pPr algn="just"/>
            <a:r>
              <a:rPr lang="es-MX" sz="1799" dirty="0">
                <a:solidFill>
                  <a:srgbClr val="7030A0"/>
                </a:solidFill>
              </a:rPr>
              <a:t>BUSCA LA SUMA DE LOS SALDOS DE LA CUENTA CORRIENTE Y LA CUENTA CAPITAL Y FINANCIERA DEBERIA SER CERO.</a:t>
            </a:r>
          </a:p>
        </p:txBody>
      </p:sp>
      <p:sp>
        <p:nvSpPr>
          <p:cNvPr id="6" name="5 CuadroTexto"/>
          <p:cNvSpPr txBox="1"/>
          <p:nvPr/>
        </p:nvSpPr>
        <p:spPr>
          <a:xfrm>
            <a:off x="1142667" y="5214486"/>
            <a:ext cx="2254276" cy="830781"/>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s-MX" sz="2399" dirty="0"/>
              <a:t>DESARROLLO SOSTENIDO</a:t>
            </a:r>
          </a:p>
        </p:txBody>
      </p:sp>
      <p:sp>
        <p:nvSpPr>
          <p:cNvPr id="7" name="6 CuadroTexto"/>
          <p:cNvSpPr txBox="1"/>
          <p:nvPr/>
        </p:nvSpPr>
        <p:spPr>
          <a:xfrm>
            <a:off x="5680368" y="4752941"/>
            <a:ext cx="3752121" cy="1753869"/>
          </a:xfrm>
          <a:prstGeom prst="rect">
            <a:avLst/>
          </a:prstGeom>
          <a:noFill/>
        </p:spPr>
        <p:txBody>
          <a:bodyPr wrap="square" rtlCol="0">
            <a:spAutoFit/>
          </a:bodyPr>
          <a:lstStyle/>
          <a:p>
            <a:pPr algn="just"/>
            <a:r>
              <a:rPr lang="es-MX" sz="1799" dirty="0">
                <a:solidFill>
                  <a:srgbClr val="002060"/>
                </a:solidFill>
              </a:rPr>
              <a:t>ES AQUEL CRECIMIENTO QUE ES CAPAZ DE SATISFACER LAS NECESIDADES ACTUALES , SIN COMPROMETER LOS RECURSOS Y POSIBILIDADES DE LAS FUTURAS GENERACIONES.</a:t>
            </a:r>
          </a:p>
        </p:txBody>
      </p:sp>
      <p:sp>
        <p:nvSpPr>
          <p:cNvPr id="8" name="7 Flecha derecha"/>
          <p:cNvSpPr/>
          <p:nvPr/>
        </p:nvSpPr>
        <p:spPr>
          <a:xfrm>
            <a:off x="3848911" y="1372787"/>
            <a:ext cx="1262414" cy="870631"/>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sz="1799"/>
          </a:p>
        </p:txBody>
      </p:sp>
      <p:sp>
        <p:nvSpPr>
          <p:cNvPr id="9" name="8 Flecha derecha"/>
          <p:cNvSpPr/>
          <p:nvPr/>
        </p:nvSpPr>
        <p:spPr>
          <a:xfrm>
            <a:off x="3931522" y="3287271"/>
            <a:ext cx="1262414" cy="870631"/>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MX" sz="1799"/>
          </a:p>
        </p:txBody>
      </p:sp>
      <p:sp>
        <p:nvSpPr>
          <p:cNvPr id="10" name="9 Flecha derecha"/>
          <p:cNvSpPr/>
          <p:nvPr/>
        </p:nvSpPr>
        <p:spPr>
          <a:xfrm>
            <a:off x="3931522" y="5258193"/>
            <a:ext cx="1349641" cy="870631"/>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sz="1799"/>
          </a:p>
        </p:txBody>
      </p:sp>
      <p:pic>
        <p:nvPicPr>
          <p:cNvPr id="12" name="Imagen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0027" y="1222089"/>
            <a:ext cx="1805702" cy="1223644"/>
          </a:xfrm>
          <a:prstGeom prst="rect">
            <a:avLst/>
          </a:prstGeom>
        </p:spPr>
      </p:pic>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0027" y="3028621"/>
            <a:ext cx="1805702" cy="1221047"/>
          </a:xfrm>
          <a:prstGeom prst="rect">
            <a:avLst/>
          </a:prstGeom>
        </p:spPr>
      </p:pic>
      <p:pic>
        <p:nvPicPr>
          <p:cNvPr id="14" name="Imagen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39717" y="4832554"/>
            <a:ext cx="1576012" cy="1409767"/>
          </a:xfrm>
          <a:prstGeom prst="rect">
            <a:avLst/>
          </a:prstGeom>
        </p:spPr>
      </p:pic>
    </p:spTree>
    <p:extLst>
      <p:ext uri="{BB962C8B-B14F-4D97-AF65-F5344CB8AC3E}">
        <p14:creationId xmlns:p14="http://schemas.microsoft.com/office/powerpoint/2010/main" val="2651185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157" y="676126"/>
            <a:ext cx="8594429" cy="5364556"/>
          </a:xfrm>
        </p:spPr>
        <p:txBody>
          <a:bodyPr/>
          <a:lstStyle/>
          <a:p>
            <a:pPr marL="0" indent="0">
              <a:buNone/>
            </a:pPr>
            <a:endParaRPr lang="es-MX" dirty="0" smtClean="0"/>
          </a:p>
          <a:p>
            <a:pPr marL="0" indent="0">
              <a:buNone/>
            </a:pPr>
            <a:endParaRPr lang="es-MX" dirty="0"/>
          </a:p>
        </p:txBody>
      </p:sp>
      <p:sp>
        <p:nvSpPr>
          <p:cNvPr id="4" name="Rectángulo 3"/>
          <p:cNvSpPr/>
          <p:nvPr/>
        </p:nvSpPr>
        <p:spPr>
          <a:xfrm>
            <a:off x="909836" y="1029325"/>
            <a:ext cx="4824537" cy="18956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799" dirty="0">
                <a:solidFill>
                  <a:schemeClr val="tx1"/>
                </a:solidFill>
              </a:rPr>
              <a:t>Cuenta con políticas denominadas instrumentales, que sirven como herramientas para afectar a los distintos agregados macroeconómicos y a los distintos sectores económicos.</a:t>
            </a:r>
          </a:p>
        </p:txBody>
      </p:sp>
      <p:sp>
        <p:nvSpPr>
          <p:cNvPr id="5" name="Rectángulo 4"/>
          <p:cNvSpPr/>
          <p:nvPr/>
        </p:nvSpPr>
        <p:spPr>
          <a:xfrm>
            <a:off x="4582244" y="2924944"/>
            <a:ext cx="7489894" cy="29086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1799" dirty="0"/>
              <a:t>OBJETIVOS DE LA POLÍTICA ECONÓMICA</a:t>
            </a:r>
          </a:p>
        </p:txBody>
      </p:sp>
      <p:sp>
        <p:nvSpPr>
          <p:cNvPr id="6" name="Rectángulo 5"/>
          <p:cNvSpPr/>
          <p:nvPr/>
        </p:nvSpPr>
        <p:spPr>
          <a:xfrm>
            <a:off x="6670476" y="3501008"/>
            <a:ext cx="4768184" cy="268015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1799" b="1" dirty="0">
                <a:solidFill>
                  <a:srgbClr val="002060"/>
                </a:solidFill>
              </a:rPr>
              <a:t>1. Controlar la inflación</a:t>
            </a:r>
          </a:p>
          <a:p>
            <a:pPr algn="ctr"/>
            <a:r>
              <a:rPr lang="es-MX" sz="1799" dirty="0">
                <a:solidFill>
                  <a:srgbClr val="002060"/>
                </a:solidFill>
              </a:rPr>
              <a:t>Mantener el nivel de precios lo más estable posible </a:t>
            </a:r>
          </a:p>
          <a:p>
            <a:pPr algn="ctr"/>
            <a:endParaRPr lang="es-MX" sz="1799" dirty="0">
              <a:solidFill>
                <a:srgbClr val="002060"/>
              </a:solidFill>
            </a:endParaRPr>
          </a:p>
          <a:p>
            <a:pPr algn="ctr"/>
            <a:endParaRPr lang="es-MX" sz="1799" dirty="0">
              <a:solidFill>
                <a:srgbClr val="002060"/>
              </a:solidFill>
            </a:endParaRPr>
          </a:p>
          <a:p>
            <a:pPr algn="ctr"/>
            <a:endParaRPr lang="es-MX" sz="1799" dirty="0">
              <a:solidFill>
                <a:srgbClr val="002060"/>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4799" y="3836589"/>
            <a:ext cx="2520280" cy="2008993"/>
          </a:xfrm>
          <a:prstGeom prst="rect">
            <a:avLst/>
          </a:prstGeom>
        </p:spPr>
      </p:pic>
    </p:spTree>
    <p:extLst>
      <p:ext uri="{BB962C8B-B14F-4D97-AF65-F5344CB8AC3E}">
        <p14:creationId xmlns:p14="http://schemas.microsoft.com/office/powerpoint/2010/main" val="2078996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2818" y="3717032"/>
            <a:ext cx="2990443" cy="1600200"/>
          </a:xfrm>
        </p:spPr>
      </p:pic>
      <p:sp>
        <p:nvSpPr>
          <p:cNvPr id="4" name="Rectángulo redondeado 3"/>
          <p:cNvSpPr/>
          <p:nvPr/>
        </p:nvSpPr>
        <p:spPr>
          <a:xfrm>
            <a:off x="5518348" y="1268760"/>
            <a:ext cx="5491609" cy="3600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799" dirty="0"/>
          </a:p>
          <a:p>
            <a:pPr algn="ctr"/>
            <a:endParaRPr lang="es-MX" sz="1799" dirty="0"/>
          </a:p>
          <a:p>
            <a:pPr algn="ctr"/>
            <a:endParaRPr lang="es-MX" sz="1799" dirty="0"/>
          </a:p>
          <a:p>
            <a:pPr algn="ctr"/>
            <a:endParaRPr lang="es-MX" sz="1799" dirty="0"/>
          </a:p>
          <a:p>
            <a:pPr algn="ctr"/>
            <a:endParaRPr lang="es-MX" sz="1799" dirty="0"/>
          </a:p>
          <a:p>
            <a:pPr algn="ctr"/>
            <a:endParaRPr lang="es-MX" sz="1799" dirty="0"/>
          </a:p>
          <a:p>
            <a:pPr algn="ctr"/>
            <a:r>
              <a:rPr lang="es-MX" sz="2400" dirty="0"/>
              <a:t>2. Empleo</a:t>
            </a:r>
          </a:p>
          <a:p>
            <a:pPr algn="just"/>
            <a:r>
              <a:rPr lang="es-MX" sz="2400" dirty="0"/>
              <a:t>Reducir el desempleo. El nivel alto de desempleo genera grandes costos sociales y personales para las economías.</a:t>
            </a:r>
          </a:p>
          <a:p>
            <a:pPr algn="just"/>
            <a:endParaRPr lang="es-MX" sz="2400" dirty="0"/>
          </a:p>
          <a:p>
            <a:pPr algn="just"/>
            <a:endParaRPr lang="es-MX" sz="1799" dirty="0"/>
          </a:p>
          <a:p>
            <a:pPr algn="just"/>
            <a:endParaRPr lang="es-MX" sz="1799" dirty="0"/>
          </a:p>
          <a:p>
            <a:pPr algn="just"/>
            <a:endParaRPr lang="es-MX" sz="1799" dirty="0"/>
          </a:p>
          <a:p>
            <a:pPr algn="just"/>
            <a:endParaRPr lang="es-MX" sz="1799" dirty="0"/>
          </a:p>
          <a:p>
            <a:pPr algn="just"/>
            <a:endParaRPr lang="es-MX" sz="1799" dirty="0"/>
          </a:p>
          <a:p>
            <a:pPr algn="just"/>
            <a:endParaRPr lang="es-MX" sz="1799" dirty="0"/>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9876" y="1412776"/>
            <a:ext cx="3123386" cy="1466468"/>
          </a:xfrm>
          <a:prstGeom prst="rect">
            <a:avLst/>
          </a:prstGeom>
        </p:spPr>
      </p:pic>
    </p:spTree>
    <p:extLst>
      <p:ext uri="{BB962C8B-B14F-4D97-AF65-F5344CB8AC3E}">
        <p14:creationId xmlns:p14="http://schemas.microsoft.com/office/powerpoint/2010/main" val="1054476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p:cNvSpPr/>
          <p:nvPr/>
        </p:nvSpPr>
        <p:spPr>
          <a:xfrm>
            <a:off x="1485900" y="764704"/>
            <a:ext cx="8861137" cy="182832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sz="2400" b="1" dirty="0">
                <a:solidFill>
                  <a:schemeClr val="tx1"/>
                </a:solidFill>
              </a:rPr>
              <a:t>3. Crecimiento</a:t>
            </a:r>
          </a:p>
          <a:p>
            <a:pPr algn="just"/>
            <a:r>
              <a:rPr lang="es-MX" sz="2400" dirty="0">
                <a:solidFill>
                  <a:schemeClr val="tx1"/>
                </a:solidFill>
              </a:rPr>
              <a:t>Que el PIB real crezca a una tasa anual que permita mejorar las condiciones de vida de los ciudadanos</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4270" y="4352684"/>
            <a:ext cx="2704396" cy="1685486"/>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4242" y="3348058"/>
            <a:ext cx="2466333" cy="1847369"/>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6580" y="3134076"/>
            <a:ext cx="2494900" cy="1828324"/>
          </a:xfrm>
          <a:prstGeom prst="rect">
            <a:avLst/>
          </a:prstGeom>
        </p:spPr>
      </p:pic>
    </p:spTree>
    <p:extLst>
      <p:ext uri="{BB962C8B-B14F-4D97-AF65-F5344CB8AC3E}">
        <p14:creationId xmlns:p14="http://schemas.microsoft.com/office/powerpoint/2010/main" val="3729901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55715" y="717679"/>
            <a:ext cx="4274601" cy="244950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sz="2400" dirty="0"/>
              <a:t>4. Control del déficit público</a:t>
            </a:r>
          </a:p>
          <a:p>
            <a:pPr algn="just"/>
            <a:r>
              <a:rPr lang="es-MX" sz="2400" dirty="0"/>
              <a:t>Se deben moderar los gastos para que éstos no superen a los ingresos disponibles.</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1213" y="4224358"/>
            <a:ext cx="1523603" cy="1276018"/>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2524" y="3933056"/>
            <a:ext cx="3687811" cy="1858623"/>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0436" y="700854"/>
            <a:ext cx="1856891" cy="2466333"/>
          </a:xfrm>
          <a:prstGeom prst="rect">
            <a:avLst/>
          </a:prstGeom>
        </p:spPr>
      </p:pic>
    </p:spTree>
    <p:extLst>
      <p:ext uri="{BB962C8B-B14F-4D97-AF65-F5344CB8AC3E}">
        <p14:creationId xmlns:p14="http://schemas.microsoft.com/office/powerpoint/2010/main" val="1244267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69876" y="260649"/>
            <a:ext cx="9396274" cy="792088"/>
          </a:xfrm>
        </p:spPr>
        <p:txBody>
          <a:bodyPr/>
          <a:lstStyle/>
          <a:p>
            <a:pPr algn="ctr"/>
            <a:r>
              <a:rPr lang="es-MX" dirty="0" smtClean="0">
                <a:solidFill>
                  <a:srgbClr val="002060"/>
                </a:solidFill>
              </a:rPr>
              <a:t>GUIÓN EXPLICATIVO</a:t>
            </a:r>
            <a:endParaRPr lang="es-MX" dirty="0">
              <a:solidFill>
                <a:srgbClr val="002060"/>
              </a:solidFill>
            </a:endParaRPr>
          </a:p>
        </p:txBody>
      </p:sp>
      <p:sp>
        <p:nvSpPr>
          <p:cNvPr id="3" name="Marcador de contenido 2"/>
          <p:cNvSpPr>
            <a:spLocks noGrp="1"/>
          </p:cNvSpPr>
          <p:nvPr>
            <p:ph idx="1"/>
          </p:nvPr>
        </p:nvSpPr>
        <p:spPr>
          <a:xfrm>
            <a:off x="2205980" y="1484784"/>
            <a:ext cx="7920880" cy="4551371"/>
          </a:xfrm>
        </p:spPr>
        <p:txBody>
          <a:bodyPr/>
          <a:lstStyle/>
          <a:p>
            <a:pPr marL="0" indent="0" algn="just">
              <a:buNone/>
            </a:pPr>
            <a:r>
              <a:rPr lang="es-MX" dirty="0" smtClean="0">
                <a:solidFill>
                  <a:srgbClr val="002060"/>
                </a:solidFill>
              </a:rPr>
              <a:t>El presente material didáctico pretende que los alumnos se familiaricen con conceptos básicos de la microeconomía, al padre de la microeconomía así como elementos básicos de la oferta y la demanda, sus respectivas tablas y curvas, los determinantes de cada una y derivado de ello se elaboran ejercicios. También se integran ejercicios sobre elasticidad precio de la demanda y de la oferta. Estos elementos serán importantes para conocer el funcionamiento de la economía en pequeña escala para más adelante llevarlo a dimensiones macro.</a:t>
            </a:r>
            <a:endParaRPr lang="es-MX" dirty="0">
              <a:solidFill>
                <a:srgbClr val="002060"/>
              </a:solidFill>
            </a:endParaRPr>
          </a:p>
        </p:txBody>
      </p:sp>
    </p:spTree>
    <p:extLst>
      <p:ext uri="{BB962C8B-B14F-4D97-AF65-F5344CB8AC3E}">
        <p14:creationId xmlns:p14="http://schemas.microsoft.com/office/powerpoint/2010/main" val="62626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41446" y="717679"/>
            <a:ext cx="5259892" cy="414166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MX" sz="2400" dirty="0">
                <a:solidFill>
                  <a:schemeClr val="tx1"/>
                </a:solidFill>
              </a:rPr>
              <a:t>5. Estabilidad exterior</a:t>
            </a:r>
          </a:p>
          <a:p>
            <a:pPr algn="just"/>
            <a:r>
              <a:rPr lang="es-MX" sz="2400" dirty="0">
                <a:solidFill>
                  <a:schemeClr val="tx1"/>
                </a:solidFill>
              </a:rPr>
              <a:t>Conseguir que las relaciones económicas que se establecen entre los países sean lo más equilibradas posible. </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0241" y="717679"/>
            <a:ext cx="2285405" cy="1523603"/>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4062" y="4653136"/>
            <a:ext cx="2437765" cy="1499593"/>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74732" y="2486961"/>
            <a:ext cx="2361585" cy="1734127"/>
          </a:xfrm>
          <a:prstGeom prst="rect">
            <a:avLst/>
          </a:prstGeom>
        </p:spPr>
      </p:pic>
    </p:spTree>
    <p:extLst>
      <p:ext uri="{BB962C8B-B14F-4D97-AF65-F5344CB8AC3E}">
        <p14:creationId xmlns:p14="http://schemas.microsoft.com/office/powerpoint/2010/main" val="1986678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157" y="610335"/>
            <a:ext cx="10601831" cy="874449"/>
          </a:xfrm>
        </p:spPr>
        <p:txBody>
          <a:bodyPr>
            <a:normAutofit fontScale="90000"/>
          </a:bodyPr>
          <a:lstStyle/>
          <a:p>
            <a:pPr algn="ctr"/>
            <a:r>
              <a:rPr lang="es-MX" dirty="0" smtClean="0">
                <a:solidFill>
                  <a:srgbClr val="002060"/>
                </a:solidFill>
              </a:rPr>
              <a:t>Las políticas económicas y los objetivos económicos</a:t>
            </a:r>
            <a:br>
              <a:rPr lang="es-MX" dirty="0" smtClean="0">
                <a:solidFill>
                  <a:srgbClr val="002060"/>
                </a:solidFill>
              </a:rPr>
            </a:br>
            <a:endParaRPr lang="es-MX" dirty="0">
              <a:solidFill>
                <a:srgbClr val="00206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48701555"/>
              </p:ext>
            </p:extLst>
          </p:nvPr>
        </p:nvGraphicFramePr>
        <p:xfrm>
          <a:off x="1413892" y="2204864"/>
          <a:ext cx="9721080" cy="3096344"/>
        </p:xfrm>
        <a:graphic>
          <a:graphicData uri="http://schemas.openxmlformats.org/drawingml/2006/table">
            <a:tbl>
              <a:tblPr firstRow="1" bandRow="1">
                <a:tableStyleId>{B301B821-A1FF-4177-AEE7-76D212191A09}</a:tableStyleId>
              </a:tblPr>
              <a:tblGrid>
                <a:gridCol w="3240360"/>
                <a:gridCol w="3240360"/>
                <a:gridCol w="3240360"/>
              </a:tblGrid>
              <a:tr h="432092">
                <a:tc>
                  <a:txBody>
                    <a:bodyPr/>
                    <a:lstStyle/>
                    <a:p>
                      <a:r>
                        <a:rPr lang="es-MX" sz="1800" dirty="0" smtClean="0"/>
                        <a:t>Políticas</a:t>
                      </a:r>
                      <a:r>
                        <a:rPr lang="es-MX" sz="1800" baseline="0" dirty="0" smtClean="0"/>
                        <a:t> Instrumentales</a:t>
                      </a:r>
                      <a:endParaRPr lang="es-MX" sz="1800" dirty="0"/>
                    </a:p>
                  </a:txBody>
                  <a:tcPr marL="91416" marR="91416" marT="45708" marB="45708"/>
                </a:tc>
                <a:tc>
                  <a:txBody>
                    <a:bodyPr/>
                    <a:lstStyle/>
                    <a:p>
                      <a:r>
                        <a:rPr lang="es-MX" sz="1800" dirty="0" smtClean="0"/>
                        <a:t>Políticas Sectoriales</a:t>
                      </a:r>
                      <a:endParaRPr lang="es-MX" sz="1800" dirty="0"/>
                    </a:p>
                  </a:txBody>
                  <a:tcPr marL="91416" marR="91416" marT="45708" marB="45708"/>
                </a:tc>
                <a:tc>
                  <a:txBody>
                    <a:bodyPr/>
                    <a:lstStyle/>
                    <a:p>
                      <a:r>
                        <a:rPr lang="es-MX" sz="1800" dirty="0" smtClean="0"/>
                        <a:t>Objetivos económicas</a:t>
                      </a:r>
                      <a:endParaRPr lang="es-MX" sz="1800" dirty="0"/>
                    </a:p>
                  </a:txBody>
                  <a:tcPr marL="91416" marR="91416" marT="45708" marB="45708"/>
                </a:tc>
              </a:tr>
              <a:tr h="2664252">
                <a:tc>
                  <a:txBody>
                    <a:bodyPr/>
                    <a:lstStyle/>
                    <a:p>
                      <a:r>
                        <a:rPr lang="es-MX" sz="1800" dirty="0" smtClean="0">
                          <a:solidFill>
                            <a:srgbClr val="002060"/>
                          </a:solidFill>
                        </a:rPr>
                        <a:t>Política Fiscal</a:t>
                      </a:r>
                    </a:p>
                    <a:p>
                      <a:endParaRPr lang="es-MX" sz="1800" dirty="0" smtClean="0">
                        <a:solidFill>
                          <a:srgbClr val="002060"/>
                        </a:solidFill>
                      </a:endParaRPr>
                    </a:p>
                    <a:p>
                      <a:endParaRPr lang="es-MX" sz="1800" dirty="0" smtClean="0">
                        <a:solidFill>
                          <a:srgbClr val="002060"/>
                        </a:solidFill>
                      </a:endParaRPr>
                    </a:p>
                    <a:p>
                      <a:endParaRPr lang="es-MX" sz="1800" dirty="0" smtClean="0">
                        <a:solidFill>
                          <a:srgbClr val="002060"/>
                        </a:solidFill>
                      </a:endParaRPr>
                    </a:p>
                    <a:p>
                      <a:endParaRPr lang="es-MX" sz="1800" dirty="0" smtClean="0">
                        <a:solidFill>
                          <a:srgbClr val="002060"/>
                        </a:solidFill>
                      </a:endParaRPr>
                    </a:p>
                    <a:p>
                      <a:endParaRPr lang="es-MX" sz="1800" dirty="0" smtClean="0">
                        <a:solidFill>
                          <a:srgbClr val="002060"/>
                        </a:solidFill>
                      </a:endParaRPr>
                    </a:p>
                    <a:p>
                      <a:r>
                        <a:rPr lang="es-MX" sz="1800" dirty="0" smtClean="0">
                          <a:solidFill>
                            <a:srgbClr val="002060"/>
                          </a:solidFill>
                        </a:rPr>
                        <a:t>Política Monetaria</a:t>
                      </a:r>
                      <a:endParaRPr lang="es-MX" sz="1800" dirty="0">
                        <a:solidFill>
                          <a:srgbClr val="002060"/>
                        </a:solidFill>
                      </a:endParaRPr>
                    </a:p>
                  </a:txBody>
                  <a:tcPr marL="91416" marR="91416" marT="45708" marB="45708"/>
                </a:tc>
                <a:tc>
                  <a:txBody>
                    <a:bodyPr/>
                    <a:lstStyle/>
                    <a:p>
                      <a:r>
                        <a:rPr lang="es-MX" sz="1800" dirty="0" smtClean="0">
                          <a:solidFill>
                            <a:srgbClr val="002060"/>
                          </a:solidFill>
                        </a:rPr>
                        <a:t>Política agrícola</a:t>
                      </a:r>
                    </a:p>
                    <a:p>
                      <a:r>
                        <a:rPr lang="es-MX" sz="1800" dirty="0" smtClean="0">
                          <a:solidFill>
                            <a:srgbClr val="002060"/>
                          </a:solidFill>
                        </a:rPr>
                        <a:t>Política pesquera</a:t>
                      </a:r>
                    </a:p>
                    <a:p>
                      <a:r>
                        <a:rPr lang="es-MX" sz="1800" dirty="0" smtClean="0">
                          <a:solidFill>
                            <a:srgbClr val="002060"/>
                          </a:solidFill>
                        </a:rPr>
                        <a:t>Política Industrial</a:t>
                      </a:r>
                    </a:p>
                    <a:p>
                      <a:r>
                        <a:rPr lang="es-MX" sz="1800" dirty="0" smtClean="0">
                          <a:solidFill>
                            <a:srgbClr val="002060"/>
                          </a:solidFill>
                        </a:rPr>
                        <a:t>Política turística</a:t>
                      </a:r>
                    </a:p>
                    <a:p>
                      <a:r>
                        <a:rPr lang="es-MX" sz="1800" dirty="0" smtClean="0">
                          <a:solidFill>
                            <a:srgbClr val="002060"/>
                          </a:solidFill>
                        </a:rPr>
                        <a:t>Política educativa</a:t>
                      </a:r>
                    </a:p>
                    <a:p>
                      <a:r>
                        <a:rPr lang="es-MX" sz="1800" dirty="0" smtClean="0">
                          <a:solidFill>
                            <a:srgbClr val="002060"/>
                          </a:solidFill>
                        </a:rPr>
                        <a:t>Etc…..</a:t>
                      </a:r>
                    </a:p>
                    <a:p>
                      <a:endParaRPr lang="es-MX" sz="1800" dirty="0" smtClean="0">
                        <a:solidFill>
                          <a:srgbClr val="002060"/>
                        </a:solidFill>
                      </a:endParaRPr>
                    </a:p>
                    <a:p>
                      <a:endParaRPr lang="es-MX" sz="1800" dirty="0">
                        <a:solidFill>
                          <a:srgbClr val="002060"/>
                        </a:solidFill>
                      </a:endParaRPr>
                    </a:p>
                  </a:txBody>
                  <a:tcPr marL="91416" marR="91416" marT="45708" marB="45708"/>
                </a:tc>
                <a:tc>
                  <a:txBody>
                    <a:bodyPr/>
                    <a:lstStyle/>
                    <a:p>
                      <a:r>
                        <a:rPr lang="es-MX" sz="1800" dirty="0" smtClean="0">
                          <a:solidFill>
                            <a:srgbClr val="002060"/>
                          </a:solidFill>
                        </a:rPr>
                        <a:t>General: Bienestar</a:t>
                      </a:r>
                    </a:p>
                    <a:p>
                      <a:r>
                        <a:rPr lang="es-MX" sz="1800" dirty="0" smtClean="0">
                          <a:solidFill>
                            <a:srgbClr val="002060"/>
                          </a:solidFill>
                        </a:rPr>
                        <a:t>Específicos:</a:t>
                      </a:r>
                      <a:r>
                        <a:rPr lang="es-MX" sz="1800" baseline="0" dirty="0" smtClean="0">
                          <a:solidFill>
                            <a:srgbClr val="002060"/>
                          </a:solidFill>
                        </a:rPr>
                        <a:t> crecimiento económico, estabilidad de precios, empleo, estabilidad exterior, control del déficit público</a:t>
                      </a:r>
                      <a:endParaRPr lang="es-MX" sz="1800" dirty="0">
                        <a:solidFill>
                          <a:srgbClr val="002060"/>
                        </a:solidFill>
                      </a:endParaRPr>
                    </a:p>
                  </a:txBody>
                  <a:tcPr marL="91416" marR="91416" marT="45708" marB="45708"/>
                </a:tc>
              </a:tr>
            </a:tbl>
          </a:graphicData>
        </a:graphic>
      </p:graphicFrame>
    </p:spTree>
    <p:extLst>
      <p:ext uri="{BB962C8B-B14F-4D97-AF65-F5344CB8AC3E}">
        <p14:creationId xmlns:p14="http://schemas.microsoft.com/office/powerpoint/2010/main" val="396235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1638" y="223373"/>
            <a:ext cx="8594429" cy="626755"/>
          </a:xfrm>
        </p:spPr>
        <p:txBody>
          <a:bodyPr>
            <a:normAutofit fontScale="90000"/>
          </a:bodyPr>
          <a:lstStyle/>
          <a:p>
            <a:pPr algn="ctr"/>
            <a:r>
              <a:rPr lang="es-MX" dirty="0" smtClean="0">
                <a:solidFill>
                  <a:srgbClr val="002060"/>
                </a:solidFill>
              </a:rPr>
              <a:t>Política Fiscal</a:t>
            </a:r>
            <a:endParaRPr lang="es-MX" dirty="0">
              <a:solidFill>
                <a:srgbClr val="002060"/>
              </a:solidFill>
            </a:endParaRPr>
          </a:p>
        </p:txBody>
      </p:sp>
      <p:sp>
        <p:nvSpPr>
          <p:cNvPr id="3" name="Marcador de contenido 2"/>
          <p:cNvSpPr>
            <a:spLocks noGrp="1"/>
          </p:cNvSpPr>
          <p:nvPr>
            <p:ph idx="1"/>
          </p:nvPr>
        </p:nvSpPr>
        <p:spPr>
          <a:xfrm>
            <a:off x="677157" y="1455241"/>
            <a:ext cx="8594429" cy="4585441"/>
          </a:xfrm>
        </p:spPr>
        <p:txBody>
          <a:bodyPr/>
          <a:lstStyle/>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p:txBody>
      </p:sp>
      <p:sp>
        <p:nvSpPr>
          <p:cNvPr id="4" name="Rectángulo 3"/>
          <p:cNvSpPr/>
          <p:nvPr/>
        </p:nvSpPr>
        <p:spPr>
          <a:xfrm>
            <a:off x="2160666" y="803899"/>
            <a:ext cx="7728824" cy="92455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just"/>
            <a:r>
              <a:rPr lang="es-MX" sz="1799" dirty="0">
                <a:solidFill>
                  <a:srgbClr val="002060"/>
                </a:solidFill>
              </a:rPr>
              <a:t>Consiste en la utilización del </a:t>
            </a:r>
            <a:r>
              <a:rPr lang="es-MX" sz="1799" b="1" dirty="0">
                <a:solidFill>
                  <a:srgbClr val="002060"/>
                </a:solidFill>
              </a:rPr>
              <a:t>gasto público </a:t>
            </a:r>
            <a:r>
              <a:rPr lang="es-MX" sz="1799" dirty="0">
                <a:solidFill>
                  <a:srgbClr val="002060"/>
                </a:solidFill>
              </a:rPr>
              <a:t>y de los </a:t>
            </a:r>
            <a:r>
              <a:rPr lang="es-MX" sz="1799" b="1" dirty="0">
                <a:solidFill>
                  <a:srgbClr val="002060"/>
                </a:solidFill>
              </a:rPr>
              <a:t>impuestos</a:t>
            </a:r>
            <a:r>
              <a:rPr lang="es-MX" sz="1799" dirty="0">
                <a:solidFill>
                  <a:srgbClr val="002060"/>
                </a:solidFill>
              </a:rPr>
              <a:t> como instrumentos de política económica para la consecución de unos objetivos determinados.</a:t>
            </a:r>
          </a:p>
        </p:txBody>
      </p:sp>
      <p:sp>
        <p:nvSpPr>
          <p:cNvPr id="5" name="Rectángulo redondeado 4"/>
          <p:cNvSpPr/>
          <p:nvPr/>
        </p:nvSpPr>
        <p:spPr>
          <a:xfrm>
            <a:off x="261764" y="2085400"/>
            <a:ext cx="3573542" cy="43448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sz="2000" b="1" dirty="0" smtClean="0">
              <a:solidFill>
                <a:schemeClr val="tx1"/>
              </a:solidFill>
            </a:endParaRPr>
          </a:p>
          <a:p>
            <a:pPr algn="just"/>
            <a:endParaRPr lang="es-MX" sz="2000" b="1" dirty="0">
              <a:solidFill>
                <a:schemeClr val="tx1"/>
              </a:solidFill>
            </a:endParaRPr>
          </a:p>
          <a:p>
            <a:pPr algn="just"/>
            <a:endParaRPr lang="es-MX" sz="2000" b="1" dirty="0" smtClean="0">
              <a:solidFill>
                <a:schemeClr val="tx1"/>
              </a:solidFill>
            </a:endParaRPr>
          </a:p>
          <a:p>
            <a:pPr algn="just"/>
            <a:endParaRPr lang="es-MX" sz="2000" b="1" dirty="0">
              <a:solidFill>
                <a:schemeClr val="tx1"/>
              </a:solidFill>
            </a:endParaRPr>
          </a:p>
          <a:p>
            <a:pPr algn="just"/>
            <a:endParaRPr lang="es-MX" sz="2000" b="1" dirty="0" smtClean="0">
              <a:solidFill>
                <a:schemeClr val="tx1"/>
              </a:solidFill>
            </a:endParaRPr>
          </a:p>
          <a:p>
            <a:pPr algn="just"/>
            <a:r>
              <a:rPr lang="es-MX" sz="2000" b="1" dirty="0" smtClean="0">
                <a:solidFill>
                  <a:schemeClr val="tx1"/>
                </a:solidFill>
              </a:rPr>
              <a:t>Gasto </a:t>
            </a:r>
            <a:r>
              <a:rPr lang="es-MX" sz="2000" b="1" dirty="0">
                <a:solidFill>
                  <a:schemeClr val="tx1"/>
                </a:solidFill>
              </a:rPr>
              <a:t>Público</a:t>
            </a:r>
            <a:r>
              <a:rPr lang="es-MX" sz="2000" dirty="0">
                <a:solidFill>
                  <a:schemeClr val="tx1"/>
                </a:solidFill>
              </a:rPr>
              <a:t>: lo constituyen los programas de gobierno de obras públicas (carreteras, hospitales), programas de compra de bienes y servicios, gasto de transferencias (pensiones)</a:t>
            </a:r>
          </a:p>
          <a:p>
            <a:pPr algn="just"/>
            <a:endParaRPr lang="es-MX" sz="2000" dirty="0">
              <a:solidFill>
                <a:schemeClr val="tx1"/>
              </a:solidFill>
            </a:endParaRPr>
          </a:p>
          <a:p>
            <a:pPr algn="just"/>
            <a:endParaRPr lang="es-MX" sz="2000" dirty="0">
              <a:solidFill>
                <a:srgbClr val="002060"/>
              </a:solidFill>
            </a:endParaRPr>
          </a:p>
          <a:p>
            <a:pPr algn="just"/>
            <a:endParaRPr lang="es-MX" sz="2000" dirty="0">
              <a:solidFill>
                <a:srgbClr val="002060"/>
              </a:solidFill>
            </a:endParaRPr>
          </a:p>
          <a:p>
            <a:pPr algn="just"/>
            <a:endParaRPr lang="es-MX" sz="1799" dirty="0">
              <a:solidFill>
                <a:srgbClr val="002060"/>
              </a:solidFill>
            </a:endParaRPr>
          </a:p>
          <a:p>
            <a:pPr algn="just"/>
            <a:endParaRPr lang="es-MX" sz="1799" dirty="0">
              <a:solidFill>
                <a:srgbClr val="002060"/>
              </a:solidFill>
            </a:endParaRPr>
          </a:p>
          <a:p>
            <a:pPr algn="just"/>
            <a:endParaRPr lang="es-MX" sz="1799" dirty="0">
              <a:solidFill>
                <a:srgbClr val="002060"/>
              </a:solidFill>
            </a:endParaRPr>
          </a:p>
          <a:p>
            <a:pPr algn="just"/>
            <a:endParaRPr lang="es-MX" sz="1799" dirty="0">
              <a:solidFill>
                <a:srgbClr val="002060"/>
              </a:solidFill>
            </a:endParaRPr>
          </a:p>
        </p:txBody>
      </p:sp>
      <p:sp>
        <p:nvSpPr>
          <p:cNvPr id="6" name="Rectángulo redondeado 5"/>
          <p:cNvSpPr/>
          <p:nvPr/>
        </p:nvSpPr>
        <p:spPr>
          <a:xfrm>
            <a:off x="8614692" y="1844824"/>
            <a:ext cx="3249930" cy="27073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MX" b="1" dirty="0" smtClean="0">
              <a:solidFill>
                <a:schemeClr val="tx1"/>
              </a:solidFill>
            </a:endParaRPr>
          </a:p>
          <a:p>
            <a:pPr algn="just"/>
            <a:endParaRPr lang="es-MX" b="1" dirty="0">
              <a:solidFill>
                <a:schemeClr val="tx1"/>
              </a:solidFill>
            </a:endParaRPr>
          </a:p>
          <a:p>
            <a:pPr algn="just"/>
            <a:endParaRPr lang="es-MX" b="1" dirty="0" smtClean="0">
              <a:solidFill>
                <a:schemeClr val="tx1"/>
              </a:solidFill>
            </a:endParaRPr>
          </a:p>
          <a:p>
            <a:pPr algn="just"/>
            <a:endParaRPr lang="es-MX" b="1" dirty="0">
              <a:solidFill>
                <a:schemeClr val="tx1"/>
              </a:solidFill>
            </a:endParaRPr>
          </a:p>
          <a:p>
            <a:pPr algn="just"/>
            <a:endParaRPr lang="es-MX" b="1" dirty="0" smtClean="0">
              <a:solidFill>
                <a:schemeClr val="tx1"/>
              </a:solidFill>
            </a:endParaRPr>
          </a:p>
          <a:p>
            <a:pPr algn="just"/>
            <a:r>
              <a:rPr lang="es-MX" sz="2000" b="1" dirty="0" smtClean="0">
                <a:solidFill>
                  <a:schemeClr val="tx1"/>
                </a:solidFill>
              </a:rPr>
              <a:t>Impuestos</a:t>
            </a:r>
            <a:r>
              <a:rPr lang="es-MX" sz="2000" b="1" dirty="0">
                <a:solidFill>
                  <a:schemeClr val="tx1"/>
                </a:solidFill>
              </a:rPr>
              <a:t>:</a:t>
            </a:r>
            <a:r>
              <a:rPr lang="es-MX" sz="2000" dirty="0">
                <a:solidFill>
                  <a:schemeClr val="tx1"/>
                </a:solidFill>
              </a:rPr>
              <a:t> son los ingresos públicos creados por ley y de cumplimiento obligatorio</a:t>
            </a:r>
          </a:p>
          <a:p>
            <a:pPr algn="just"/>
            <a:endParaRPr lang="es-MX" dirty="0" smtClean="0">
              <a:solidFill>
                <a:schemeClr val="tx1"/>
              </a:solidFill>
            </a:endParaRPr>
          </a:p>
          <a:p>
            <a:pPr algn="just"/>
            <a:endParaRPr lang="es-MX" sz="2000" dirty="0">
              <a:solidFill>
                <a:schemeClr val="tx1"/>
              </a:solidFill>
            </a:endParaRPr>
          </a:p>
          <a:p>
            <a:pPr algn="just"/>
            <a:endParaRPr lang="es-MX" sz="1799" dirty="0">
              <a:solidFill>
                <a:srgbClr val="002060"/>
              </a:solidFill>
            </a:endParaRPr>
          </a:p>
          <a:p>
            <a:pPr algn="just"/>
            <a:endParaRPr lang="es-MX" sz="1799" dirty="0">
              <a:solidFill>
                <a:srgbClr val="002060"/>
              </a:solidFill>
            </a:endParaRPr>
          </a:p>
          <a:p>
            <a:pPr algn="just"/>
            <a:endParaRPr lang="es-MX" sz="1799" dirty="0">
              <a:solidFill>
                <a:srgbClr val="002060"/>
              </a:solidFill>
            </a:endParaRPr>
          </a:p>
          <a:p>
            <a:pPr algn="just"/>
            <a:endParaRPr lang="es-MX" sz="1799" dirty="0">
              <a:solidFill>
                <a:srgbClr val="002060"/>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38784" y="4941801"/>
            <a:ext cx="2634129" cy="1488463"/>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8582" y="3147776"/>
            <a:ext cx="1986219" cy="2220111"/>
          </a:xfrm>
          <a:prstGeom prst="rect">
            <a:avLst/>
          </a:prstGeom>
        </p:spPr>
      </p:pic>
    </p:spTree>
    <p:extLst>
      <p:ext uri="{BB962C8B-B14F-4D97-AF65-F5344CB8AC3E}">
        <p14:creationId xmlns:p14="http://schemas.microsoft.com/office/powerpoint/2010/main" val="317200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157" y="610335"/>
            <a:ext cx="8594429" cy="585203"/>
          </a:xfrm>
        </p:spPr>
        <p:txBody>
          <a:bodyPr>
            <a:normAutofit fontScale="90000"/>
          </a:bodyPr>
          <a:lstStyle/>
          <a:p>
            <a:pPr algn="ctr"/>
            <a:r>
              <a:rPr lang="es-MX" b="1" dirty="0" smtClean="0">
                <a:solidFill>
                  <a:srgbClr val="002060"/>
                </a:solidFill>
              </a:rPr>
              <a:t>Política Monetaria</a:t>
            </a:r>
            <a:endParaRPr lang="es-MX" b="1" dirty="0">
              <a:solidFill>
                <a:srgbClr val="002060"/>
              </a:solidFill>
            </a:endParaRPr>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58708" y="2670991"/>
            <a:ext cx="1990725" cy="1323975"/>
          </a:xfrm>
        </p:spPr>
      </p:pic>
      <p:sp>
        <p:nvSpPr>
          <p:cNvPr id="4" name="Rectángulo redondeado 3"/>
          <p:cNvSpPr/>
          <p:nvPr/>
        </p:nvSpPr>
        <p:spPr>
          <a:xfrm>
            <a:off x="2283399" y="1477371"/>
            <a:ext cx="7728823" cy="52979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sz="1799" dirty="0">
                <a:solidFill>
                  <a:srgbClr val="002060"/>
                </a:solidFill>
              </a:rPr>
              <a:t>Su propósito es alcanzar los objetivos de estabilidad de precios y el tipo de cambio.</a:t>
            </a: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0373" y="2756868"/>
            <a:ext cx="2475855" cy="1847369"/>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0356" y="3311819"/>
            <a:ext cx="1799756" cy="2542513"/>
          </a:xfrm>
          <a:prstGeom prst="rect">
            <a:avLst/>
          </a:prstGeom>
        </p:spPr>
      </p:pic>
    </p:spTree>
    <p:extLst>
      <p:ext uri="{BB962C8B-B14F-4D97-AF65-F5344CB8AC3E}">
        <p14:creationId xmlns:p14="http://schemas.microsoft.com/office/powerpoint/2010/main" val="2481184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699330" y="188640"/>
            <a:ext cx="8532178" cy="1507067"/>
          </a:xfrm>
        </p:spPr>
        <p:txBody>
          <a:bodyPr/>
          <a:lstStyle/>
          <a:p>
            <a:pPr algn="ctr"/>
            <a:r>
              <a:rPr lang="es-MX" dirty="0">
                <a:solidFill>
                  <a:srgbClr val="002060"/>
                </a:solidFill>
              </a:rPr>
              <a:t>Producto Interno Bruto</a:t>
            </a:r>
            <a:br>
              <a:rPr lang="es-MX" dirty="0">
                <a:solidFill>
                  <a:srgbClr val="002060"/>
                </a:solidFill>
              </a:rPr>
            </a:br>
            <a:r>
              <a:rPr lang="es-MX" dirty="0">
                <a:solidFill>
                  <a:srgbClr val="002060"/>
                </a:solidFill>
              </a:rPr>
              <a:t>PIB</a:t>
            </a:r>
          </a:p>
        </p:txBody>
      </p:sp>
      <p:sp>
        <p:nvSpPr>
          <p:cNvPr id="5" name="Marcador de contenido 4"/>
          <p:cNvSpPr>
            <a:spLocks noGrp="1"/>
          </p:cNvSpPr>
          <p:nvPr>
            <p:ph sz="half" idx="1"/>
          </p:nvPr>
        </p:nvSpPr>
        <p:spPr>
          <a:xfrm>
            <a:off x="858736" y="1844825"/>
            <a:ext cx="4936369" cy="3890992"/>
          </a:xfrm>
        </p:spPr>
        <p:txBody>
          <a:bodyPr>
            <a:normAutofit lnSpcReduction="10000"/>
          </a:bodyPr>
          <a:lstStyle/>
          <a:p>
            <a:pPr algn="just">
              <a:buFont typeface="Wingdings" pitchFamily="2" charset="2"/>
              <a:buChar char="ü"/>
            </a:pPr>
            <a:r>
              <a:rPr lang="es-MX" sz="2200" dirty="0">
                <a:solidFill>
                  <a:srgbClr val="002060"/>
                </a:solidFill>
              </a:rPr>
              <a:t>De todos los concepto de macroeconomía el indicador más importante es el PIB.</a:t>
            </a:r>
          </a:p>
          <a:p>
            <a:pPr algn="just">
              <a:buFont typeface="Wingdings" pitchFamily="2" charset="2"/>
              <a:buChar char="ü"/>
            </a:pPr>
            <a:r>
              <a:rPr lang="es-MX" sz="2200" dirty="0">
                <a:solidFill>
                  <a:srgbClr val="002060"/>
                </a:solidFill>
              </a:rPr>
              <a:t>¿Qué es el PIB? Mide el valor total de los bienes y servicios producidos en un país en un año específico.</a:t>
            </a:r>
          </a:p>
          <a:p>
            <a:pPr algn="just">
              <a:buFont typeface="Wingdings" pitchFamily="2" charset="2"/>
              <a:buChar char="ü"/>
            </a:pPr>
            <a:r>
              <a:rPr lang="es-MX" sz="2200" dirty="0">
                <a:solidFill>
                  <a:srgbClr val="002060"/>
                </a:solidFill>
              </a:rPr>
              <a:t>El PIB constituye el indicador más amplio de la producción total de bienes y servicios de un país. </a:t>
            </a:r>
          </a:p>
          <a:p>
            <a:pPr marL="0" indent="0">
              <a:buNone/>
            </a:pPr>
            <a:endParaRPr lang="es-MX" dirty="0"/>
          </a:p>
        </p:txBody>
      </p:sp>
      <p:sp>
        <p:nvSpPr>
          <p:cNvPr id="6" name="Marcador de contenido 5"/>
          <p:cNvSpPr>
            <a:spLocks noGrp="1"/>
          </p:cNvSpPr>
          <p:nvPr>
            <p:ph sz="half" idx="2"/>
          </p:nvPr>
        </p:nvSpPr>
        <p:spPr>
          <a:xfrm>
            <a:off x="6310436" y="1600200"/>
            <a:ext cx="4392488" cy="4655967"/>
          </a:xfrm>
        </p:spPr>
        <p:txBody>
          <a:bodyPr>
            <a:noAutofit/>
          </a:bodyPr>
          <a:lstStyle/>
          <a:p>
            <a:pPr algn="just">
              <a:buFont typeface="Wingdings" pitchFamily="2" charset="2"/>
              <a:buChar char="ü"/>
            </a:pPr>
            <a:r>
              <a:rPr lang="es-MX" sz="2000" dirty="0">
                <a:solidFill>
                  <a:srgbClr val="002060"/>
                </a:solidFill>
              </a:rPr>
              <a:t>Es la suma de los valores monetarios del consumo (C), la inversión bruta (I), las compras de bienes y servicios por parte del Estado (G) y las exportaciones netas (X) producidas en un país durante un determinado año.</a:t>
            </a:r>
          </a:p>
          <a:p>
            <a:pPr algn="just">
              <a:buFont typeface="Wingdings" pitchFamily="2" charset="2"/>
              <a:buChar char="ü"/>
            </a:pPr>
            <a:r>
              <a:rPr lang="es-MX" sz="2000" dirty="0">
                <a:solidFill>
                  <a:srgbClr val="002060"/>
                </a:solidFill>
              </a:rPr>
              <a:t>En símbolos se expresa: </a:t>
            </a:r>
            <a:r>
              <a:rPr lang="es-MX" sz="2000" b="1" dirty="0">
                <a:solidFill>
                  <a:srgbClr val="002060"/>
                </a:solidFill>
              </a:rPr>
              <a:t>PIB= </a:t>
            </a:r>
            <a:r>
              <a:rPr lang="es-MX" sz="2000" b="1" dirty="0" smtClean="0">
                <a:solidFill>
                  <a:srgbClr val="002060"/>
                </a:solidFill>
              </a:rPr>
              <a:t>C+I+G+X</a:t>
            </a:r>
          </a:p>
          <a:p>
            <a:pPr algn="just">
              <a:buFont typeface="Wingdings" pitchFamily="2" charset="2"/>
              <a:buChar char="ü"/>
            </a:pPr>
            <a:r>
              <a:rPr lang="es-MX" sz="2000" dirty="0">
                <a:solidFill>
                  <a:srgbClr val="002060"/>
                </a:solidFill>
              </a:rPr>
              <a:t>El fin más importante del PIB es medir el comportamiento global de una economía</a:t>
            </a:r>
            <a:r>
              <a:rPr lang="es-MX" sz="2000" dirty="0" smtClean="0">
                <a:solidFill>
                  <a:srgbClr val="002060"/>
                </a:solidFill>
              </a:rPr>
              <a:t>.</a:t>
            </a:r>
            <a:endParaRPr lang="es-MX" sz="2000" dirty="0">
              <a:solidFill>
                <a:srgbClr val="002060"/>
              </a:solidFill>
            </a:endParaRPr>
          </a:p>
        </p:txBody>
      </p:sp>
    </p:spTree>
    <p:extLst>
      <p:ext uri="{BB962C8B-B14F-4D97-AF65-F5344CB8AC3E}">
        <p14:creationId xmlns:p14="http://schemas.microsoft.com/office/powerpoint/2010/main" val="2494484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41884" y="764705"/>
            <a:ext cx="9505056" cy="5544615"/>
          </a:xfrm>
        </p:spPr>
        <p:txBody>
          <a:bodyPr>
            <a:normAutofit/>
          </a:bodyPr>
          <a:lstStyle/>
          <a:p>
            <a:pPr marL="0" indent="0" algn="just">
              <a:buNone/>
            </a:pPr>
            <a:endParaRPr lang="es-MX" dirty="0" smtClean="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r>
              <a:rPr lang="es-MX" b="1" dirty="0" smtClean="0">
                <a:solidFill>
                  <a:srgbClr val="002060"/>
                </a:solidFill>
              </a:rPr>
              <a:t>(C) El consumo: </a:t>
            </a:r>
            <a:r>
              <a:rPr lang="es-MX" dirty="0" smtClean="0">
                <a:solidFill>
                  <a:srgbClr val="002060"/>
                </a:solidFill>
              </a:rPr>
              <a:t>lo integra el gasto de las familias en bienes y servicios, con la excepción de compras de nueva vivienda.</a:t>
            </a: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b="1" dirty="0">
              <a:solidFill>
                <a:schemeClr val="accent3">
                  <a:lumMod val="50000"/>
                </a:schemeClr>
              </a:solidFill>
            </a:endParaRPr>
          </a:p>
          <a:p>
            <a:pPr marL="0" indent="0" algn="just">
              <a:buNone/>
            </a:pPr>
            <a:endParaRPr lang="es-MX" dirty="0" smtClean="0">
              <a:solidFill>
                <a:schemeClr val="accent4">
                  <a:lumMod val="75000"/>
                </a:schemeClr>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472452">
            <a:off x="3097299" y="3464170"/>
            <a:ext cx="2628900" cy="1743075"/>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872290">
            <a:off x="6884752" y="3116220"/>
            <a:ext cx="2219325" cy="2057400"/>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1412" y="2571750"/>
            <a:ext cx="2286000" cy="1714500"/>
          </a:xfrm>
          <a:prstGeom prst="rect">
            <a:avLst/>
          </a:prstGeom>
        </p:spPr>
      </p:pic>
    </p:spTree>
    <p:extLst>
      <p:ext uri="{BB962C8B-B14F-4D97-AF65-F5344CB8AC3E}">
        <p14:creationId xmlns:p14="http://schemas.microsoft.com/office/powerpoint/2010/main" val="2781989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7868" y="836713"/>
            <a:ext cx="9793087" cy="5256583"/>
          </a:xfrm>
        </p:spPr>
        <p:txBody>
          <a:bodyPr/>
          <a:lstStyle/>
          <a:p>
            <a:pPr marL="0" indent="0" algn="just">
              <a:buNone/>
            </a:pPr>
            <a:r>
              <a:rPr lang="es-MX" b="1" dirty="0" smtClean="0">
                <a:solidFill>
                  <a:srgbClr val="002060"/>
                </a:solidFill>
              </a:rPr>
              <a:t>(I) Inversión</a:t>
            </a:r>
            <a:r>
              <a:rPr lang="es-MX" b="1" dirty="0">
                <a:solidFill>
                  <a:srgbClr val="002060"/>
                </a:solidFill>
              </a:rPr>
              <a:t>: </a:t>
            </a:r>
            <a:r>
              <a:rPr lang="es-MX" dirty="0">
                <a:solidFill>
                  <a:srgbClr val="002060"/>
                </a:solidFill>
              </a:rPr>
              <a:t>Es el gasto en bienes de capital (bienes producidos que sirven para producir nuevos bienes), existencias e infraestructuras, incluyéndose la compra de nueva vivienda</a:t>
            </a:r>
            <a:r>
              <a:rPr lang="es-MX" dirty="0" smtClean="0">
                <a:solidFill>
                  <a:srgbClr val="002060"/>
                </a:solidFill>
              </a:rPr>
              <a:t>.</a:t>
            </a: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b="1" dirty="0">
              <a:solidFill>
                <a:schemeClr val="accent3">
                  <a:lumMod val="50000"/>
                </a:schemeClr>
              </a:solidFill>
            </a:endParaRPr>
          </a:p>
          <a:p>
            <a:pPr marL="0" indent="0" algn="just">
              <a:buNone/>
            </a:pPr>
            <a:endParaRPr lang="es-MX" dirty="0">
              <a:solidFill>
                <a:schemeClr val="accent4">
                  <a:lumMod val="75000"/>
                </a:schemeClr>
              </a:solidFill>
            </a:endParaRPr>
          </a:p>
          <a:p>
            <a:pPr marL="0" indent="0" algn="just">
              <a:buNone/>
            </a:pPr>
            <a:endParaRPr lang="es-MX" dirty="0">
              <a:solidFill>
                <a:schemeClr val="accent4">
                  <a:lumMod val="75000"/>
                </a:schemeClr>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539516">
            <a:off x="2944228" y="3387727"/>
            <a:ext cx="2466975" cy="1847850"/>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57912">
            <a:off x="5102178" y="2593467"/>
            <a:ext cx="2619375" cy="1743075"/>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211715">
            <a:off x="6934290" y="3978735"/>
            <a:ext cx="2676525" cy="1704975"/>
          </a:xfrm>
          <a:prstGeom prst="rect">
            <a:avLst/>
          </a:prstGeom>
        </p:spPr>
      </p:pic>
    </p:spTree>
    <p:extLst>
      <p:ext uri="{BB962C8B-B14F-4D97-AF65-F5344CB8AC3E}">
        <p14:creationId xmlns:p14="http://schemas.microsoft.com/office/powerpoint/2010/main" val="3659795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7868" y="836713"/>
            <a:ext cx="9721080" cy="5328591"/>
          </a:xfrm>
        </p:spPr>
        <p:txBody>
          <a:bodyPr/>
          <a:lstStyle/>
          <a:p>
            <a:pPr marL="0" indent="0" algn="just">
              <a:buNone/>
            </a:pPr>
            <a:r>
              <a:rPr lang="es-MX" b="1" dirty="0" smtClean="0">
                <a:solidFill>
                  <a:srgbClr val="002060"/>
                </a:solidFill>
              </a:rPr>
              <a:t>(G</a:t>
            </a:r>
            <a:r>
              <a:rPr lang="es-MX" b="1" dirty="0">
                <a:solidFill>
                  <a:srgbClr val="002060"/>
                </a:solidFill>
              </a:rPr>
              <a:t>) Compras de Gobierno: </a:t>
            </a:r>
            <a:r>
              <a:rPr lang="es-MX" dirty="0">
                <a:solidFill>
                  <a:srgbClr val="002060"/>
                </a:solidFill>
              </a:rPr>
              <a:t>El gasto en bienes y servicios por los gobiernos o administraciones públicas, (incluye sueldos de funcionarios y gastos de inversión pública</a:t>
            </a:r>
            <a:r>
              <a:rPr lang="es-MX" dirty="0" smtClean="0">
                <a:solidFill>
                  <a:srgbClr val="002060"/>
                </a:solidFill>
              </a:rPr>
              <a:t>).</a:t>
            </a: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smtClean="0">
              <a:solidFill>
                <a:schemeClr val="accent4">
                  <a:lumMod val="75000"/>
                </a:schemeClr>
              </a:solidFill>
            </a:endParaRPr>
          </a:p>
          <a:p>
            <a:pPr marL="0" indent="0" algn="just">
              <a:buNone/>
            </a:pPr>
            <a:endParaRPr lang="es-MX" dirty="0">
              <a:solidFill>
                <a:schemeClr val="accent4">
                  <a:lumMod val="75000"/>
                </a:schemeClr>
              </a:solidFill>
            </a:endParaRPr>
          </a:p>
          <a:p>
            <a:pPr marL="0" indent="0" algn="just">
              <a:buNone/>
            </a:pPr>
            <a:endParaRPr lang="es-MX" dirty="0">
              <a:solidFill>
                <a:schemeClr val="accent4">
                  <a:lumMod val="75000"/>
                </a:schemeClr>
              </a:solidFill>
            </a:endParaRPr>
          </a:p>
          <a:p>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4321" y="3016646"/>
            <a:ext cx="2152650" cy="2124075"/>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429" y="2201615"/>
            <a:ext cx="2867025" cy="1590675"/>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0353" y="4081904"/>
            <a:ext cx="2543175" cy="1800225"/>
          </a:xfrm>
          <a:prstGeom prst="rect">
            <a:avLst/>
          </a:prstGeom>
        </p:spPr>
      </p:pic>
    </p:spTree>
    <p:extLst>
      <p:ext uri="{BB962C8B-B14F-4D97-AF65-F5344CB8AC3E}">
        <p14:creationId xmlns:p14="http://schemas.microsoft.com/office/powerpoint/2010/main" val="1661342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7828" y="548681"/>
            <a:ext cx="10369152" cy="5310118"/>
          </a:xfrm>
        </p:spPr>
        <p:txBody>
          <a:bodyPr/>
          <a:lstStyle/>
          <a:p>
            <a:pPr marL="0" indent="0">
              <a:buNone/>
            </a:pPr>
            <a:r>
              <a:rPr lang="es-MX" b="1" dirty="0" smtClean="0">
                <a:solidFill>
                  <a:srgbClr val="002060"/>
                </a:solidFill>
              </a:rPr>
              <a:t>(X</a:t>
            </a:r>
            <a:r>
              <a:rPr lang="es-MX" b="1" dirty="0">
                <a:solidFill>
                  <a:srgbClr val="002060"/>
                </a:solidFill>
              </a:rPr>
              <a:t>) Exportaciones: </a:t>
            </a:r>
            <a:r>
              <a:rPr lang="es-MX" dirty="0">
                <a:solidFill>
                  <a:srgbClr val="002060"/>
                </a:solidFill>
              </a:rPr>
              <a:t>Valor de exportaciones menos valor de las importaciones</a:t>
            </a:r>
            <a:r>
              <a:rPr lang="es-MX" dirty="0" smtClean="0">
                <a:solidFill>
                  <a:srgbClr val="002060"/>
                </a:solidFill>
              </a:rPr>
              <a:t>.</a:t>
            </a:r>
          </a:p>
          <a:p>
            <a:pPr marL="0" indent="0">
              <a:buNone/>
            </a:pPr>
            <a:endParaRPr lang="es-MX" b="1" dirty="0">
              <a:solidFill>
                <a:schemeClr val="accent4">
                  <a:lumMod val="75000"/>
                </a:schemeClr>
              </a:solidFill>
            </a:endParaRPr>
          </a:p>
          <a:p>
            <a:pPr marL="0" indent="0">
              <a:buNone/>
            </a:pPr>
            <a:endParaRPr lang="es-MX" b="1" dirty="0" smtClean="0">
              <a:solidFill>
                <a:schemeClr val="accent4">
                  <a:lumMod val="75000"/>
                </a:schemeClr>
              </a:solidFill>
            </a:endParaRPr>
          </a:p>
          <a:p>
            <a:pPr marL="0" indent="0">
              <a:buNone/>
            </a:pPr>
            <a:endParaRPr lang="es-MX" b="1" dirty="0">
              <a:solidFill>
                <a:schemeClr val="accent4">
                  <a:lumMod val="75000"/>
                </a:schemeClr>
              </a:solidFill>
            </a:endParaRPr>
          </a:p>
          <a:p>
            <a:pPr marL="0" indent="0">
              <a:buNone/>
            </a:pPr>
            <a:endParaRPr lang="es-MX" b="1" dirty="0" smtClean="0">
              <a:solidFill>
                <a:schemeClr val="accent4">
                  <a:lumMod val="75000"/>
                </a:schemeClr>
              </a:solidFill>
            </a:endParaRPr>
          </a:p>
          <a:p>
            <a:pPr marL="0" indent="0">
              <a:buNone/>
            </a:pPr>
            <a:endParaRPr lang="es-MX" b="1" dirty="0">
              <a:solidFill>
                <a:schemeClr val="accent4">
                  <a:lumMod val="75000"/>
                </a:schemeClr>
              </a:solidFill>
            </a:endParaRPr>
          </a:p>
          <a:p>
            <a:pPr marL="0" indent="0">
              <a:buNone/>
            </a:pPr>
            <a:endParaRPr lang="es-MX" b="1" dirty="0" smtClean="0">
              <a:solidFill>
                <a:schemeClr val="accent4">
                  <a:lumMod val="75000"/>
                </a:schemeClr>
              </a:solidFill>
            </a:endParaRPr>
          </a:p>
          <a:p>
            <a:pPr marL="0" indent="0">
              <a:buNone/>
            </a:pPr>
            <a:endParaRPr lang="es-MX" b="1" dirty="0">
              <a:solidFill>
                <a:schemeClr val="accent4">
                  <a:lumMod val="75000"/>
                </a:schemeClr>
              </a:solidFill>
            </a:endParaRPr>
          </a:p>
          <a:p>
            <a:pPr marL="0" indent="0">
              <a:buNone/>
            </a:pPr>
            <a:endParaRPr lang="es-MX" b="1" dirty="0">
              <a:solidFill>
                <a:schemeClr val="accent3">
                  <a:lumMod val="50000"/>
                </a:schemeClr>
              </a:solidFill>
            </a:endParaRPr>
          </a:p>
          <a:p>
            <a:pPr marL="0" indent="0">
              <a:buNone/>
            </a:pPr>
            <a:endParaRPr lang="es-MX"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6340" y="1809523"/>
            <a:ext cx="2419350" cy="1885950"/>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5843" y="2752499"/>
            <a:ext cx="2714625" cy="1685925"/>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2567" y="3481161"/>
            <a:ext cx="2381250" cy="1914525"/>
          </a:xfrm>
          <a:prstGeom prst="rect">
            <a:avLst/>
          </a:prstGeom>
        </p:spPr>
      </p:pic>
      <p:pic>
        <p:nvPicPr>
          <p:cNvPr id="9" name="Imagen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6260" y="3606949"/>
            <a:ext cx="2324100" cy="1962150"/>
          </a:xfrm>
          <a:prstGeom prst="rect">
            <a:avLst/>
          </a:prstGeom>
        </p:spPr>
      </p:pic>
    </p:spTree>
    <p:extLst>
      <p:ext uri="{BB962C8B-B14F-4D97-AF65-F5344CB8AC3E}">
        <p14:creationId xmlns:p14="http://schemas.microsoft.com/office/powerpoint/2010/main" val="2863954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17520" y="252507"/>
            <a:ext cx="7125113" cy="872237"/>
          </a:xfrm>
        </p:spPr>
        <p:txBody>
          <a:bodyPr/>
          <a:lstStyle/>
          <a:p>
            <a:pPr algn="ctr"/>
            <a:r>
              <a:rPr lang="es-MX" sz="2400" b="1" dirty="0">
                <a:solidFill>
                  <a:srgbClr val="002060"/>
                </a:solidFill>
              </a:rPr>
              <a:t>¿Cómo se puede medir el PIB?</a:t>
            </a:r>
            <a:r>
              <a:rPr lang="es-MX" sz="2400" dirty="0">
                <a:solidFill>
                  <a:srgbClr val="002060"/>
                </a:solidFill>
              </a:rPr>
              <a:t/>
            </a:r>
            <a:br>
              <a:rPr lang="es-MX" sz="2400" dirty="0">
                <a:solidFill>
                  <a:srgbClr val="002060"/>
                </a:solidFill>
              </a:rPr>
            </a:br>
            <a:r>
              <a:rPr lang="es-MX" sz="2400" dirty="0">
                <a:solidFill>
                  <a:srgbClr val="002060"/>
                </a:solidFill>
              </a:rPr>
              <a:t>1. Como flujo de productos</a:t>
            </a:r>
          </a:p>
        </p:txBody>
      </p:sp>
      <p:sp>
        <p:nvSpPr>
          <p:cNvPr id="3" name="2 Marcador de contenido"/>
          <p:cNvSpPr>
            <a:spLocks noGrp="1"/>
          </p:cNvSpPr>
          <p:nvPr>
            <p:ph idx="1"/>
          </p:nvPr>
        </p:nvSpPr>
        <p:spPr>
          <a:xfrm>
            <a:off x="909836" y="1778118"/>
            <a:ext cx="10441160" cy="4747226"/>
          </a:xfrm>
        </p:spPr>
        <p:txBody>
          <a:bodyPr/>
          <a:lstStyle/>
          <a:p>
            <a:pPr marL="0" indent="0" algn="just">
              <a:buNone/>
            </a:pPr>
            <a:r>
              <a:rPr lang="es-MX" dirty="0" smtClean="0">
                <a:solidFill>
                  <a:srgbClr val="002060"/>
                </a:solidFill>
              </a:rPr>
              <a:t>Todos los años el público consume una amplia variedad de bienes y servicios finales: manzanas, programas informáticos y pantalones; sanitarios y peluquerías. Solo incluimos los bienes finales; es decir, los bienes comprados y utilizados finalmente por los consumidores.</a:t>
            </a:r>
          </a:p>
          <a:p>
            <a:pPr marL="0" indent="0" algn="just">
              <a:buNone/>
            </a:pPr>
            <a:endParaRPr lang="es-MX" dirty="0">
              <a:solidFill>
                <a:srgbClr val="002060"/>
              </a:solidFill>
            </a:endParaRPr>
          </a:p>
          <a:p>
            <a:pPr marL="0" indent="0" algn="just">
              <a:buNone/>
            </a:pPr>
            <a:endParaRPr lang="es-MX" dirty="0" smtClean="0">
              <a:solidFill>
                <a:srgbClr val="002060"/>
              </a:solidFill>
            </a:endParaRPr>
          </a:p>
          <a:p>
            <a:pPr marL="0" indent="0" algn="just">
              <a:buNone/>
            </a:pPr>
            <a:endParaRPr lang="es-MX" dirty="0">
              <a:solidFill>
                <a:schemeClr val="accent3">
                  <a:lumMod val="50000"/>
                </a:schemeClr>
              </a:solidFill>
            </a:endParaRPr>
          </a:p>
          <a:p>
            <a:pPr marL="0" indent="0" algn="just">
              <a:buNone/>
            </a:pPr>
            <a:endParaRPr lang="es-MX" dirty="0" smtClean="0">
              <a:solidFill>
                <a:schemeClr val="accent3">
                  <a:lumMod val="50000"/>
                </a:schemeClr>
              </a:solidFill>
            </a:endParaRPr>
          </a:p>
          <a:p>
            <a:pPr marL="0" indent="0" algn="just">
              <a:buNone/>
            </a:pPr>
            <a:endParaRPr lang="es-MX" dirty="0">
              <a:solidFill>
                <a:schemeClr val="accent3">
                  <a:lumMod val="50000"/>
                </a:schemeClr>
              </a:solidFill>
            </a:endParaRPr>
          </a:p>
          <a:p>
            <a:pPr marL="0" indent="0" algn="just">
              <a:buNone/>
            </a:pPr>
            <a:endParaRPr lang="es-MX" dirty="0" smtClean="0">
              <a:solidFill>
                <a:schemeClr val="accent3">
                  <a:lumMod val="50000"/>
                </a:schemeClr>
              </a:solidFill>
            </a:endParaRPr>
          </a:p>
          <a:p>
            <a:pPr marL="0" indent="0" algn="just">
              <a:buNone/>
            </a:pPr>
            <a:endParaRPr lang="es-MX" dirty="0" smtClean="0">
              <a:solidFill>
                <a:schemeClr val="accent3">
                  <a:lumMod val="50000"/>
                </a:schemeClr>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150262">
            <a:off x="2695906" y="4223075"/>
            <a:ext cx="2726396" cy="139065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89981">
            <a:off x="6806163" y="4094488"/>
            <a:ext cx="2752725" cy="1647825"/>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448056">
            <a:off x="5000271" y="3894424"/>
            <a:ext cx="2143125" cy="2143125"/>
          </a:xfrm>
          <a:prstGeom prst="rect">
            <a:avLst/>
          </a:prstGeom>
        </p:spPr>
      </p:pic>
    </p:spTree>
    <p:extLst>
      <p:ext uri="{BB962C8B-B14F-4D97-AF65-F5344CB8AC3E}">
        <p14:creationId xmlns:p14="http://schemas.microsoft.com/office/powerpoint/2010/main" val="1360804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867247" y="722933"/>
            <a:ext cx="10287000" cy="5407496"/>
          </a:xfrm>
        </p:spPr>
        <p:txBody>
          <a:bodyPr/>
          <a:lstStyle/>
          <a:p>
            <a:pPr marL="0" indent="0" algn="ctr">
              <a:buNone/>
            </a:pPr>
            <a:r>
              <a:rPr lang="es-ES_tradnl" sz="2400" b="1" dirty="0">
                <a:solidFill>
                  <a:schemeClr val="accent1"/>
                </a:solidFill>
              </a:rPr>
              <a:t>2.1. </a:t>
            </a:r>
            <a:r>
              <a:rPr lang="es-ES_tradnl" sz="2400" b="1" dirty="0" smtClean="0">
                <a:solidFill>
                  <a:schemeClr val="accent1"/>
                </a:solidFill>
              </a:rPr>
              <a:t>CONCEPTUALIZACIÓN DE </a:t>
            </a:r>
            <a:r>
              <a:rPr lang="es-ES_tradnl" sz="2400" b="1" dirty="0">
                <a:solidFill>
                  <a:schemeClr val="accent1"/>
                </a:solidFill>
              </a:rPr>
              <a:t>LA </a:t>
            </a:r>
            <a:r>
              <a:rPr lang="es-ES_tradnl" sz="2400" b="1" dirty="0" smtClean="0">
                <a:solidFill>
                  <a:schemeClr val="accent1"/>
                </a:solidFill>
              </a:rPr>
              <a:t>MICROECONOMÍA</a:t>
            </a:r>
            <a:endParaRPr lang="es-MX" sz="2400" dirty="0">
              <a:solidFill>
                <a:schemeClr val="accent1"/>
              </a:solidFill>
            </a:endParaRPr>
          </a:p>
          <a:p>
            <a:pPr marL="0" indent="0">
              <a:buNone/>
            </a:pPr>
            <a:r>
              <a:rPr lang="es-MX" dirty="0" smtClean="0">
                <a:solidFill>
                  <a:schemeClr val="accent1"/>
                </a:solidFill>
              </a:rPr>
              <a:t>2.1.1 </a:t>
            </a:r>
            <a:r>
              <a:rPr lang="es-ES_tradnl" dirty="0" smtClean="0">
                <a:solidFill>
                  <a:schemeClr val="accent1"/>
                </a:solidFill>
              </a:rPr>
              <a:t>Definición </a:t>
            </a:r>
            <a:r>
              <a:rPr lang="es-ES_tradnl" dirty="0">
                <a:solidFill>
                  <a:schemeClr val="accent1"/>
                </a:solidFill>
              </a:rPr>
              <a:t>y objeto de estudio de la </a:t>
            </a:r>
            <a:r>
              <a:rPr lang="es-ES_tradnl" dirty="0" smtClean="0">
                <a:solidFill>
                  <a:schemeClr val="accent1"/>
                </a:solidFill>
              </a:rPr>
              <a:t>microeconomía</a:t>
            </a:r>
          </a:p>
          <a:p>
            <a:pPr marL="0" indent="0" algn="just">
              <a:buNone/>
            </a:pPr>
            <a:r>
              <a:rPr lang="es-ES" dirty="0" smtClean="0">
                <a:solidFill>
                  <a:schemeClr val="accent1"/>
                </a:solidFill>
              </a:rPr>
              <a:t>Es </a:t>
            </a:r>
            <a:r>
              <a:rPr lang="es-ES" dirty="0">
                <a:solidFill>
                  <a:schemeClr val="accent1"/>
                </a:solidFill>
              </a:rPr>
              <a:t>el estudio de la unidad económica, de la unidad productiva propiamente dicha y del comportamiento del consumidor individual. Muchos autores llaman a la microeconomía economía de la empresa</a:t>
            </a:r>
            <a:r>
              <a:rPr lang="es-ES" dirty="0" smtClean="0">
                <a:solidFill>
                  <a:schemeClr val="accent1"/>
                </a:solidFill>
              </a:rPr>
              <a:t>.</a:t>
            </a:r>
          </a:p>
          <a:p>
            <a:pPr marL="0" indent="0" algn="just">
              <a:buNone/>
            </a:pPr>
            <a:endParaRPr lang="es-ES" i="1" dirty="0">
              <a:solidFill>
                <a:schemeClr val="accent1"/>
              </a:solidFill>
            </a:endParaRPr>
          </a:p>
          <a:p>
            <a:pPr marL="0" indent="0" algn="just">
              <a:buNone/>
            </a:pPr>
            <a:endParaRPr lang="es-ES" i="1" dirty="0" smtClean="0">
              <a:solidFill>
                <a:schemeClr val="accent1"/>
              </a:solidFill>
            </a:endParaRPr>
          </a:p>
          <a:p>
            <a:pPr marL="0" indent="0" algn="just">
              <a:buNone/>
            </a:pPr>
            <a:endParaRPr lang="es-ES" i="1" dirty="0">
              <a:solidFill>
                <a:schemeClr val="accent1"/>
              </a:solidFill>
            </a:endParaRPr>
          </a:p>
          <a:p>
            <a:pPr marL="0" indent="0" algn="just">
              <a:buNone/>
            </a:pPr>
            <a:endParaRPr lang="es-ES" i="1" dirty="0" smtClean="0">
              <a:solidFill>
                <a:schemeClr val="accent1"/>
              </a:solidFill>
            </a:endParaRPr>
          </a:p>
          <a:p>
            <a:pPr marL="0" indent="0" algn="just">
              <a:buNone/>
            </a:pPr>
            <a:endParaRPr lang="es-ES" i="1" dirty="0">
              <a:solidFill>
                <a:schemeClr val="accent1"/>
              </a:solidFill>
            </a:endParaRPr>
          </a:p>
          <a:p>
            <a:pPr marL="0" indent="0">
              <a:buNone/>
            </a:pPr>
            <a:endParaRPr lang="es-MX" dirty="0">
              <a:solidFill>
                <a:schemeClr val="accent1"/>
              </a:solidFill>
            </a:endParaRPr>
          </a:p>
          <a:p>
            <a:pPr marL="0" indent="0" algn="l" defTabSz="914400">
              <a:lnSpc>
                <a:spcPct val="90000"/>
              </a:lnSpc>
              <a:spcBef>
                <a:spcPts val="1800"/>
              </a:spcBef>
              <a:buClr>
                <a:srgbClr val="404040"/>
              </a:buClr>
              <a:buSzPct val="80000"/>
              <a:buNone/>
            </a:pPr>
            <a:endParaRPr lang="es-ES_tradnl" sz="2800" b="0" i="0" dirty="0">
              <a:solidFill>
                <a:schemeClr val="accent1"/>
              </a:solidFill>
              <a:latin typeface="Corbel"/>
              <a:ea typeface="+mn-ea"/>
              <a:cs typeface="+mn-cs"/>
            </a:endParaRPr>
          </a:p>
        </p:txBody>
      </p:sp>
      <p:sp>
        <p:nvSpPr>
          <p:cNvPr id="2" name="AutoShape 2" descr="Resultado de imagen para imagenes de empresas"/>
          <p:cNvSpPr>
            <a:spLocks noChangeAspect="1" noChangeArrowheads="1"/>
          </p:cNvSpPr>
          <p:nvPr/>
        </p:nvSpPr>
        <p:spPr bwMode="auto">
          <a:xfrm>
            <a:off x="-458316" y="-99392"/>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844" y="3426681"/>
            <a:ext cx="2886075" cy="1581150"/>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8308" y="4217256"/>
            <a:ext cx="2619375" cy="1743075"/>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58697" y="3095749"/>
            <a:ext cx="2495550" cy="1828800"/>
          </a:xfrm>
          <a:prstGeom prst="rect">
            <a:avLst/>
          </a:prstGeom>
        </p:spPr>
      </p:pic>
    </p:spTree>
    <p:extLst>
      <p:ext uri="{BB962C8B-B14F-4D97-AF65-F5344CB8AC3E}">
        <p14:creationId xmlns:p14="http://schemas.microsoft.com/office/powerpoint/2010/main" val="1126723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1844" y="692697"/>
            <a:ext cx="10153128" cy="5400599"/>
          </a:xfrm>
        </p:spPr>
        <p:txBody>
          <a:bodyPr/>
          <a:lstStyle/>
          <a:p>
            <a:pPr marL="0" indent="0">
              <a:buNone/>
            </a:pPr>
            <a:r>
              <a:rPr lang="es-MX" dirty="0">
                <a:solidFill>
                  <a:srgbClr val="002060"/>
                </a:solidFill>
              </a:rPr>
              <a:t>Las personas gastan su ingreso en estos bienes de consumo</a:t>
            </a:r>
            <a:r>
              <a:rPr lang="es-MX" dirty="0" smtClean="0">
                <a:solidFill>
                  <a:srgbClr val="002060"/>
                </a:solidFill>
              </a:rPr>
              <a:t>.</a:t>
            </a:r>
          </a:p>
          <a:p>
            <a:pPr marL="0" indent="0">
              <a:buNone/>
            </a:pPr>
            <a:endParaRPr lang="es-MX" dirty="0" smtClean="0">
              <a:solidFill>
                <a:schemeClr val="accent3">
                  <a:lumMod val="50000"/>
                </a:schemeClr>
              </a:solidFill>
            </a:endParaRPr>
          </a:p>
          <a:p>
            <a:pPr marL="0" indent="0">
              <a:buNone/>
            </a:pPr>
            <a:endParaRPr lang="es-MX" dirty="0" smtClean="0">
              <a:solidFill>
                <a:schemeClr val="accent3">
                  <a:lumMod val="50000"/>
                </a:schemeClr>
              </a:solidFill>
            </a:endParaRPr>
          </a:p>
          <a:p>
            <a:pPr marL="0" indent="0">
              <a:buNone/>
            </a:pPr>
            <a:endParaRPr lang="es-MX" dirty="0">
              <a:solidFill>
                <a:schemeClr val="accent3">
                  <a:lumMod val="50000"/>
                </a:schemeClr>
              </a:solidFill>
            </a:endParaRPr>
          </a:p>
          <a:p>
            <a:pPr marL="0" indent="0">
              <a:buNone/>
            </a:pPr>
            <a:endParaRPr lang="es-MX" dirty="0" smtClean="0">
              <a:solidFill>
                <a:schemeClr val="accent3">
                  <a:lumMod val="50000"/>
                </a:schemeClr>
              </a:solidFill>
            </a:endParaRPr>
          </a:p>
          <a:p>
            <a:pPr marL="0" indent="0">
              <a:buNone/>
            </a:pPr>
            <a:endParaRPr lang="es-MX" dirty="0">
              <a:solidFill>
                <a:schemeClr val="accent3">
                  <a:lumMod val="50000"/>
                </a:schemeClr>
              </a:solidFill>
            </a:endParaRPr>
          </a:p>
          <a:p>
            <a:pPr marL="0" indent="0">
              <a:buNone/>
            </a:pPr>
            <a:r>
              <a:rPr lang="es-MX" dirty="0" smtClean="0">
                <a:solidFill>
                  <a:srgbClr val="002060"/>
                </a:solidFill>
              </a:rPr>
              <a:t>Sumemos </a:t>
            </a:r>
            <a:r>
              <a:rPr lang="es-MX" dirty="0">
                <a:solidFill>
                  <a:srgbClr val="002060"/>
                </a:solidFill>
              </a:rPr>
              <a:t>todos los dólares o pesos gastados en esos bienes finales de consumo y llegaremos al PIB total de esta </a:t>
            </a:r>
            <a:r>
              <a:rPr lang="es-MX" dirty="0" smtClean="0">
                <a:solidFill>
                  <a:srgbClr val="002060"/>
                </a:solidFill>
              </a:rPr>
              <a:t>economía.</a:t>
            </a:r>
          </a:p>
          <a:p>
            <a:pPr marL="0" indent="0">
              <a:buNone/>
            </a:pPr>
            <a:endParaRPr lang="es-MX" dirty="0">
              <a:solidFill>
                <a:schemeClr val="accent3">
                  <a:lumMod val="50000"/>
                </a:schemeClr>
              </a:solidFill>
            </a:endParaRPr>
          </a:p>
          <a:p>
            <a:pPr marL="0" indent="0">
              <a:buNone/>
            </a:pPr>
            <a:endParaRPr lang="es-MX" dirty="0">
              <a:solidFill>
                <a:schemeClr val="accent3">
                  <a:lumMod val="50000"/>
                </a:schemeClr>
              </a:solidFill>
            </a:endParaRPr>
          </a:p>
          <a:p>
            <a:endParaRPr lang="es-MX" dirty="0">
              <a:solidFill>
                <a:schemeClr val="accent3">
                  <a:lumMod val="50000"/>
                </a:schemeClr>
              </a:solidFill>
            </a:endParaRPr>
          </a:p>
          <a:p>
            <a:pPr marL="0" indent="0">
              <a:buNone/>
            </a:pP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8268" y="1700808"/>
            <a:ext cx="1944216" cy="144016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5223" y="4509120"/>
            <a:ext cx="1593528" cy="1368152"/>
          </a:xfrm>
          <a:prstGeom prst="rect">
            <a:avLst/>
          </a:prstGeom>
        </p:spPr>
      </p:pic>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7784" y="4509121"/>
            <a:ext cx="1584176" cy="1355973"/>
          </a:xfrm>
          <a:prstGeom prst="rect">
            <a:avLst/>
          </a:prstGeom>
        </p:spPr>
      </p:pic>
      <p:sp>
        <p:nvSpPr>
          <p:cNvPr id="8" name="Más 7"/>
          <p:cNvSpPr/>
          <p:nvPr/>
        </p:nvSpPr>
        <p:spPr>
          <a:xfrm>
            <a:off x="4466502" y="4941169"/>
            <a:ext cx="663533" cy="576063"/>
          </a:xfrm>
          <a:prstGeom prst="mathPlu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sp>
        <p:nvSpPr>
          <p:cNvPr id="9" name="Igual que 8"/>
          <p:cNvSpPr/>
          <p:nvPr/>
        </p:nvSpPr>
        <p:spPr>
          <a:xfrm>
            <a:off x="7089710" y="5067403"/>
            <a:ext cx="576064" cy="432046"/>
          </a:xfrm>
          <a:prstGeom prst="mathEqual">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solidFill>
                <a:schemeClr val="tx1"/>
              </a:solidFill>
            </a:endParaRPr>
          </a:p>
        </p:txBody>
      </p:sp>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3524" y="4509120"/>
            <a:ext cx="1337232" cy="1362870"/>
          </a:xfrm>
          <a:prstGeom prst="rect">
            <a:avLst/>
          </a:prstGeom>
        </p:spPr>
      </p:pic>
    </p:spTree>
    <p:extLst>
      <p:ext uri="{BB962C8B-B14F-4D97-AF65-F5344CB8AC3E}">
        <p14:creationId xmlns:p14="http://schemas.microsoft.com/office/powerpoint/2010/main" val="59457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1884" y="149129"/>
            <a:ext cx="8532178" cy="1507067"/>
          </a:xfrm>
        </p:spPr>
        <p:txBody>
          <a:bodyPr>
            <a:normAutofit/>
          </a:bodyPr>
          <a:lstStyle/>
          <a:p>
            <a:pPr algn="ctr"/>
            <a:r>
              <a:rPr lang="es-MX" sz="2400" dirty="0" smtClean="0">
                <a:solidFill>
                  <a:srgbClr val="002060"/>
                </a:solidFill>
              </a:rPr>
              <a:t>2. Como una suma de ingresos o del costo</a:t>
            </a:r>
            <a:endParaRPr lang="es-MX" sz="2400" dirty="0">
              <a:solidFill>
                <a:srgbClr val="002060"/>
              </a:solidFill>
            </a:endParaRPr>
          </a:p>
        </p:txBody>
      </p:sp>
      <p:sp>
        <p:nvSpPr>
          <p:cNvPr id="3" name="2 Marcador de contenido"/>
          <p:cNvSpPr>
            <a:spLocks noGrp="1"/>
          </p:cNvSpPr>
          <p:nvPr>
            <p:ph idx="1"/>
          </p:nvPr>
        </p:nvSpPr>
        <p:spPr>
          <a:xfrm>
            <a:off x="1120226" y="3068960"/>
            <a:ext cx="10014746" cy="3615267"/>
          </a:xfrm>
        </p:spPr>
        <p:txBody>
          <a:bodyPr/>
          <a:lstStyle/>
          <a:p>
            <a:pPr marL="0" indent="0" algn="just">
              <a:buNone/>
            </a:pPr>
            <a:r>
              <a:rPr lang="es-MX" dirty="0" smtClean="0">
                <a:solidFill>
                  <a:srgbClr val="002060"/>
                </a:solidFill>
              </a:rPr>
              <a:t>Fluyen todos los costos de las empresas, que comprenden los salarios que pagan al trabajo, los alquileres que se pagan a la tierra, los beneficios que se pagan al capital.</a:t>
            </a:r>
          </a:p>
          <a:p>
            <a:pPr marL="0" indent="0" algn="just">
              <a:buNone/>
            </a:pPr>
            <a:r>
              <a:rPr lang="es-MX" dirty="0" smtClean="0">
                <a:solidFill>
                  <a:srgbClr val="002060"/>
                </a:solidFill>
              </a:rPr>
              <a:t>Pero estos costos de las empresas también son los ingresos que perciben los hogares de las empresas.</a:t>
            </a:r>
          </a:p>
          <a:p>
            <a:pPr marL="0" indent="0" algn="just">
              <a:buNone/>
            </a:pPr>
            <a:r>
              <a:rPr lang="es-MX" dirty="0" smtClean="0">
                <a:solidFill>
                  <a:srgbClr val="002060"/>
                </a:solidFill>
              </a:rPr>
              <a:t>Esto quiere decir, considerar el total de ingresos de los factores (salarios, intereses, alquileres)que son los costos de producción de los bienes finales de la sociedad.</a:t>
            </a:r>
            <a:endParaRPr lang="es-MX" dirty="0">
              <a:solidFill>
                <a:srgbClr val="002060"/>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5104" y="1551081"/>
            <a:ext cx="2451116" cy="1576753"/>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855005">
            <a:off x="7771563" y="1670745"/>
            <a:ext cx="1585821" cy="1582121"/>
          </a:xfrm>
          <a:prstGeom prst="rect">
            <a:avLst/>
          </a:prstGeom>
        </p:spPr>
      </p:pic>
    </p:spTree>
    <p:extLst>
      <p:ext uri="{BB962C8B-B14F-4D97-AF65-F5344CB8AC3E}">
        <p14:creationId xmlns:p14="http://schemas.microsoft.com/office/powerpoint/2010/main" val="956703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25860" y="692697"/>
            <a:ext cx="10513168" cy="5166102"/>
          </a:xfrm>
        </p:spPr>
        <p:txBody>
          <a:bodyPr>
            <a:normAutofit fontScale="92500" lnSpcReduction="10000"/>
          </a:bodyPr>
          <a:lstStyle/>
          <a:p>
            <a:pPr marL="0" indent="0" algn="ctr">
              <a:buNone/>
            </a:pPr>
            <a:r>
              <a:rPr lang="es-MX" dirty="0" smtClean="0">
                <a:solidFill>
                  <a:srgbClr val="002060"/>
                </a:solidFill>
              </a:rPr>
              <a:t>Compras de consumo $</a:t>
            </a:r>
          </a:p>
          <a:p>
            <a:pPr marL="0" indent="0">
              <a:buNone/>
            </a:pPr>
            <a:endParaRPr lang="es-MX" dirty="0"/>
          </a:p>
          <a:p>
            <a:pPr marL="0" indent="0" algn="ctr">
              <a:buNone/>
            </a:pPr>
            <a:r>
              <a:rPr lang="es-MX" dirty="0" smtClean="0">
                <a:solidFill>
                  <a:schemeClr val="tx2">
                    <a:lumMod val="50000"/>
                  </a:schemeClr>
                </a:solidFill>
              </a:rPr>
              <a:t>  </a:t>
            </a:r>
            <a:r>
              <a:rPr lang="es-MX" dirty="0" smtClean="0">
                <a:solidFill>
                  <a:srgbClr val="002060"/>
                </a:solidFill>
              </a:rPr>
              <a:t>Bienes y servicios finales</a:t>
            </a:r>
          </a:p>
          <a:p>
            <a:pPr marL="0" indent="0">
              <a:buNone/>
            </a:pPr>
            <a:r>
              <a:rPr lang="es-MX" dirty="0" smtClean="0">
                <a:solidFill>
                  <a:srgbClr val="002060"/>
                </a:solidFill>
              </a:rPr>
              <a:t>                                            Pan, computadoras, cortes de cabello</a:t>
            </a:r>
            <a:endParaRPr lang="es-MX" dirty="0">
              <a:solidFill>
                <a:srgbClr val="002060"/>
              </a:solidFill>
            </a:endParaRPr>
          </a:p>
          <a:p>
            <a:pPr marL="0" indent="0">
              <a:buNone/>
            </a:pPr>
            <a:endParaRPr lang="es-MX" dirty="0" smtClean="0">
              <a:solidFill>
                <a:srgbClr val="002060"/>
              </a:solidFill>
            </a:endParaRPr>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lgn="ctr">
              <a:buNone/>
            </a:pPr>
            <a:r>
              <a:rPr lang="es-MX" dirty="0" smtClean="0">
                <a:solidFill>
                  <a:schemeClr val="accent4">
                    <a:lumMod val="50000"/>
                  </a:schemeClr>
                </a:solidFill>
              </a:rPr>
              <a:t>  </a:t>
            </a:r>
            <a:r>
              <a:rPr lang="es-MX" dirty="0" smtClean="0">
                <a:solidFill>
                  <a:srgbClr val="002060"/>
                </a:solidFill>
              </a:rPr>
              <a:t>Servicios productivos</a:t>
            </a:r>
          </a:p>
          <a:p>
            <a:pPr marL="0" indent="0" algn="ctr">
              <a:buNone/>
            </a:pPr>
            <a:r>
              <a:rPr lang="es-MX" dirty="0" smtClean="0">
                <a:solidFill>
                  <a:srgbClr val="002060"/>
                </a:solidFill>
              </a:rPr>
              <a:t>(Trabajo, tierra)             </a:t>
            </a:r>
          </a:p>
          <a:p>
            <a:pPr marL="0" indent="0" algn="ctr">
              <a:buNone/>
            </a:pPr>
            <a:r>
              <a:rPr lang="es-MX" dirty="0" smtClean="0">
                <a:solidFill>
                  <a:srgbClr val="002060"/>
                </a:solidFill>
              </a:rPr>
              <a:t>Salarios, alquileres, etc. $</a:t>
            </a:r>
            <a:endParaRPr lang="es-MX" dirty="0">
              <a:solidFill>
                <a:srgbClr val="002060"/>
              </a:solidFill>
            </a:endParaRPr>
          </a:p>
        </p:txBody>
      </p:sp>
      <p:sp>
        <p:nvSpPr>
          <p:cNvPr id="4" name="3 Rectángulo redondeado"/>
          <p:cNvSpPr/>
          <p:nvPr/>
        </p:nvSpPr>
        <p:spPr>
          <a:xfrm>
            <a:off x="2926060" y="2708920"/>
            <a:ext cx="1224136" cy="1728192"/>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MX" dirty="0">
                <a:solidFill>
                  <a:srgbClr val="002060"/>
                </a:solidFill>
              </a:rPr>
              <a:t>Compradores</a:t>
            </a:r>
          </a:p>
          <a:p>
            <a:pPr algn="ctr"/>
            <a:r>
              <a:rPr lang="es-MX" dirty="0">
                <a:solidFill>
                  <a:srgbClr val="002060"/>
                </a:solidFill>
              </a:rPr>
              <a:t>(Hogares)</a:t>
            </a:r>
          </a:p>
        </p:txBody>
      </p:sp>
      <p:sp>
        <p:nvSpPr>
          <p:cNvPr id="6" name="5 Rectángulo redondeado"/>
          <p:cNvSpPr/>
          <p:nvPr/>
        </p:nvSpPr>
        <p:spPr>
          <a:xfrm>
            <a:off x="8254652" y="2708920"/>
            <a:ext cx="1224136" cy="1728192"/>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MX" dirty="0">
                <a:solidFill>
                  <a:srgbClr val="002060"/>
                </a:solidFill>
              </a:rPr>
              <a:t>Productores</a:t>
            </a:r>
          </a:p>
          <a:p>
            <a:pPr algn="just"/>
            <a:r>
              <a:rPr lang="es-MX" dirty="0">
                <a:solidFill>
                  <a:srgbClr val="002060"/>
                </a:solidFill>
              </a:rPr>
              <a:t>(Empres.)</a:t>
            </a:r>
          </a:p>
        </p:txBody>
      </p:sp>
      <p:cxnSp>
        <p:nvCxnSpPr>
          <p:cNvPr id="9" name="8 Conector recto"/>
          <p:cNvCxnSpPr>
            <a:stCxn id="4" idx="0"/>
          </p:cNvCxnSpPr>
          <p:nvPr/>
        </p:nvCxnSpPr>
        <p:spPr>
          <a:xfrm flipV="1">
            <a:off x="3538128" y="1412776"/>
            <a:ext cx="0" cy="1296144"/>
          </a:xfrm>
          <a:prstGeom prst="line">
            <a:avLst/>
          </a:prstGeom>
        </p:spPr>
        <p:style>
          <a:lnRef idx="3">
            <a:schemeClr val="accent1"/>
          </a:lnRef>
          <a:fillRef idx="0">
            <a:schemeClr val="accent1"/>
          </a:fillRef>
          <a:effectRef idx="2">
            <a:schemeClr val="accent1"/>
          </a:effectRef>
          <a:fontRef idx="minor">
            <a:schemeClr val="tx1"/>
          </a:fontRef>
        </p:style>
      </p:cxnSp>
      <p:cxnSp>
        <p:nvCxnSpPr>
          <p:cNvPr id="11" name="10 Conector recto"/>
          <p:cNvCxnSpPr/>
          <p:nvPr/>
        </p:nvCxnSpPr>
        <p:spPr>
          <a:xfrm>
            <a:off x="3538128" y="1412776"/>
            <a:ext cx="522058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3" name="12 Conector recto"/>
          <p:cNvCxnSpPr/>
          <p:nvPr/>
        </p:nvCxnSpPr>
        <p:spPr>
          <a:xfrm>
            <a:off x="8758708" y="1412776"/>
            <a:ext cx="0" cy="1296144"/>
          </a:xfrm>
          <a:prstGeom prst="line">
            <a:avLst/>
          </a:prstGeom>
        </p:spPr>
        <p:style>
          <a:lnRef idx="3">
            <a:schemeClr val="accent1"/>
          </a:lnRef>
          <a:fillRef idx="0">
            <a:schemeClr val="accent1"/>
          </a:fillRef>
          <a:effectRef idx="2">
            <a:schemeClr val="accent1"/>
          </a:effectRef>
          <a:fontRef idx="minor">
            <a:schemeClr val="tx1"/>
          </a:fontRef>
        </p:style>
      </p:cxnSp>
      <p:cxnSp>
        <p:nvCxnSpPr>
          <p:cNvPr id="15" name="14 Conector recto"/>
          <p:cNvCxnSpPr>
            <a:stCxn id="4" idx="2"/>
          </p:cNvCxnSpPr>
          <p:nvPr/>
        </p:nvCxnSpPr>
        <p:spPr>
          <a:xfrm>
            <a:off x="3538128" y="4437112"/>
            <a:ext cx="0" cy="864096"/>
          </a:xfrm>
          <a:prstGeom prst="line">
            <a:avLst/>
          </a:prstGeom>
        </p:spPr>
        <p:style>
          <a:lnRef idx="3">
            <a:schemeClr val="accent1"/>
          </a:lnRef>
          <a:fillRef idx="0">
            <a:schemeClr val="accent1"/>
          </a:fillRef>
          <a:effectRef idx="2">
            <a:schemeClr val="accent1"/>
          </a:effectRef>
          <a:fontRef idx="minor">
            <a:schemeClr val="tx1"/>
          </a:fontRef>
        </p:style>
      </p:cxnSp>
      <p:cxnSp>
        <p:nvCxnSpPr>
          <p:cNvPr id="17" name="16 Conector recto"/>
          <p:cNvCxnSpPr/>
          <p:nvPr/>
        </p:nvCxnSpPr>
        <p:spPr>
          <a:xfrm>
            <a:off x="3538128" y="5301208"/>
            <a:ext cx="532859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9" name="18 Conector recto"/>
          <p:cNvCxnSpPr>
            <a:endCxn id="6" idx="2"/>
          </p:cNvCxnSpPr>
          <p:nvPr/>
        </p:nvCxnSpPr>
        <p:spPr>
          <a:xfrm flipV="1">
            <a:off x="8866720" y="4437112"/>
            <a:ext cx="0" cy="864096"/>
          </a:xfrm>
          <a:prstGeom prst="line">
            <a:avLst/>
          </a:prstGeom>
        </p:spPr>
        <p:style>
          <a:lnRef idx="3">
            <a:schemeClr val="accent1"/>
          </a:lnRef>
          <a:fillRef idx="0">
            <a:schemeClr val="accent1"/>
          </a:fillRef>
          <a:effectRef idx="2">
            <a:schemeClr val="accent1"/>
          </a:effectRef>
          <a:fontRef idx="minor">
            <a:schemeClr val="tx1"/>
          </a:fontRef>
        </p:style>
      </p:cxnSp>
      <p:cxnSp>
        <p:nvCxnSpPr>
          <p:cNvPr id="28" name="27 Conector recto"/>
          <p:cNvCxnSpPr/>
          <p:nvPr/>
        </p:nvCxnSpPr>
        <p:spPr>
          <a:xfrm flipV="1">
            <a:off x="3142084" y="1124744"/>
            <a:ext cx="0" cy="1584176"/>
          </a:xfrm>
          <a:prstGeom prst="line">
            <a:avLst/>
          </a:prstGeom>
        </p:spPr>
        <p:style>
          <a:lnRef idx="3">
            <a:schemeClr val="accent1"/>
          </a:lnRef>
          <a:fillRef idx="0">
            <a:schemeClr val="accent1"/>
          </a:fillRef>
          <a:effectRef idx="2">
            <a:schemeClr val="accent1"/>
          </a:effectRef>
          <a:fontRef idx="minor">
            <a:schemeClr val="tx1"/>
          </a:fontRef>
        </p:style>
      </p:cxnSp>
      <p:cxnSp>
        <p:nvCxnSpPr>
          <p:cNvPr id="30" name="29 Conector recto de flecha"/>
          <p:cNvCxnSpPr/>
          <p:nvPr/>
        </p:nvCxnSpPr>
        <p:spPr>
          <a:xfrm>
            <a:off x="3142084" y="1124744"/>
            <a:ext cx="1008112"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2" name="31 Conector recto"/>
          <p:cNvCxnSpPr/>
          <p:nvPr/>
        </p:nvCxnSpPr>
        <p:spPr>
          <a:xfrm>
            <a:off x="8110636" y="1124744"/>
            <a:ext cx="936104"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34" name="33 Conector recto de flecha"/>
          <p:cNvCxnSpPr/>
          <p:nvPr/>
        </p:nvCxnSpPr>
        <p:spPr>
          <a:xfrm>
            <a:off x="9046740" y="1124744"/>
            <a:ext cx="0" cy="158417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6" name="35 Conector recto"/>
          <p:cNvCxnSpPr/>
          <p:nvPr/>
        </p:nvCxnSpPr>
        <p:spPr>
          <a:xfrm>
            <a:off x="9190756" y="4437112"/>
            <a:ext cx="0" cy="1152128"/>
          </a:xfrm>
          <a:prstGeom prst="line">
            <a:avLst/>
          </a:prstGeom>
        </p:spPr>
        <p:style>
          <a:lnRef idx="3">
            <a:schemeClr val="accent1"/>
          </a:lnRef>
          <a:fillRef idx="0">
            <a:schemeClr val="accent1"/>
          </a:fillRef>
          <a:effectRef idx="2">
            <a:schemeClr val="accent1"/>
          </a:effectRef>
          <a:fontRef idx="minor">
            <a:schemeClr val="tx1"/>
          </a:fontRef>
        </p:style>
      </p:cxnSp>
      <p:cxnSp>
        <p:nvCxnSpPr>
          <p:cNvPr id="38" name="37 Conector recto de flecha"/>
          <p:cNvCxnSpPr/>
          <p:nvPr/>
        </p:nvCxnSpPr>
        <p:spPr>
          <a:xfrm flipH="1">
            <a:off x="8578688" y="5589240"/>
            <a:ext cx="612068"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40" name="39 Conector recto"/>
          <p:cNvCxnSpPr/>
          <p:nvPr/>
        </p:nvCxnSpPr>
        <p:spPr>
          <a:xfrm flipH="1">
            <a:off x="3142084" y="5589240"/>
            <a:ext cx="864096"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42" name="41 Conector recto de flecha"/>
          <p:cNvCxnSpPr/>
          <p:nvPr/>
        </p:nvCxnSpPr>
        <p:spPr>
          <a:xfrm flipV="1">
            <a:off x="3142084" y="4437112"/>
            <a:ext cx="0" cy="115212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44" name="43 Conector recto"/>
          <p:cNvCxnSpPr/>
          <p:nvPr/>
        </p:nvCxnSpPr>
        <p:spPr>
          <a:xfrm>
            <a:off x="3790156" y="4437112"/>
            <a:ext cx="0" cy="432048"/>
          </a:xfrm>
          <a:prstGeom prst="line">
            <a:avLst/>
          </a:prstGeom>
        </p:spPr>
        <p:style>
          <a:lnRef idx="3">
            <a:schemeClr val="accent1"/>
          </a:lnRef>
          <a:fillRef idx="0">
            <a:schemeClr val="accent1"/>
          </a:fillRef>
          <a:effectRef idx="2">
            <a:schemeClr val="accent1"/>
          </a:effectRef>
          <a:fontRef idx="minor">
            <a:schemeClr val="tx1"/>
          </a:fontRef>
        </p:style>
      </p:cxnSp>
      <p:cxnSp>
        <p:nvCxnSpPr>
          <p:cNvPr id="46" name="45 Conector recto de flecha"/>
          <p:cNvCxnSpPr/>
          <p:nvPr/>
        </p:nvCxnSpPr>
        <p:spPr>
          <a:xfrm>
            <a:off x="3790156" y="4869160"/>
            <a:ext cx="792088"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64" name="63 Conector recto"/>
          <p:cNvCxnSpPr/>
          <p:nvPr/>
        </p:nvCxnSpPr>
        <p:spPr>
          <a:xfrm>
            <a:off x="7534572" y="4797152"/>
            <a:ext cx="1044116"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66" name="65 Conector recto de flecha"/>
          <p:cNvCxnSpPr/>
          <p:nvPr/>
        </p:nvCxnSpPr>
        <p:spPr>
          <a:xfrm flipV="1">
            <a:off x="8578688" y="4437112"/>
            <a:ext cx="0" cy="36004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68" name="67 Conector recto"/>
          <p:cNvCxnSpPr/>
          <p:nvPr/>
        </p:nvCxnSpPr>
        <p:spPr>
          <a:xfrm flipV="1">
            <a:off x="8578688" y="1772816"/>
            <a:ext cx="0" cy="936104"/>
          </a:xfrm>
          <a:prstGeom prst="line">
            <a:avLst/>
          </a:prstGeom>
        </p:spPr>
        <p:style>
          <a:lnRef idx="3">
            <a:schemeClr val="accent1"/>
          </a:lnRef>
          <a:fillRef idx="0">
            <a:schemeClr val="accent1"/>
          </a:fillRef>
          <a:effectRef idx="2">
            <a:schemeClr val="accent1"/>
          </a:effectRef>
          <a:fontRef idx="minor">
            <a:schemeClr val="tx1"/>
          </a:fontRef>
        </p:style>
      </p:cxnSp>
      <p:cxnSp>
        <p:nvCxnSpPr>
          <p:cNvPr id="70" name="69 Conector recto de flecha"/>
          <p:cNvCxnSpPr/>
          <p:nvPr/>
        </p:nvCxnSpPr>
        <p:spPr>
          <a:xfrm flipH="1">
            <a:off x="7822604" y="1772816"/>
            <a:ext cx="756084"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72" name="71 Conector recto"/>
          <p:cNvCxnSpPr/>
          <p:nvPr/>
        </p:nvCxnSpPr>
        <p:spPr>
          <a:xfrm flipH="1">
            <a:off x="3790156" y="1772816"/>
            <a:ext cx="792088"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4" name="73 Conector recto de flecha"/>
          <p:cNvCxnSpPr/>
          <p:nvPr/>
        </p:nvCxnSpPr>
        <p:spPr>
          <a:xfrm>
            <a:off x="3790156" y="1772816"/>
            <a:ext cx="0" cy="9361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38096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684034" y="685800"/>
            <a:ext cx="6994554" cy="5551512"/>
          </a:xfrm>
        </p:spPr>
        <p:txBody>
          <a:bodyPr>
            <a:normAutofit/>
          </a:bodyPr>
          <a:lstStyle/>
          <a:p>
            <a:pPr marL="0" indent="0" algn="just">
              <a:buNone/>
            </a:pPr>
            <a:r>
              <a:rPr lang="es-MX" b="1" dirty="0">
                <a:solidFill>
                  <a:srgbClr val="002060"/>
                </a:solidFill>
              </a:rPr>
              <a:t>PIB NOMINAL: </a:t>
            </a:r>
            <a:r>
              <a:rPr lang="es-MX" dirty="0">
                <a:solidFill>
                  <a:srgbClr val="002060"/>
                </a:solidFill>
              </a:rPr>
              <a:t>Es la suma de las cantidades de bienes finales producidos multiplicado por su precio corriente. Representa el valor total de los bienes y servicios nuevos producidos y lo calculamos usando sus precios de venta durante el año en que fueron producidos. El PIB nominal aumenta con el paso del tiempo por dos razones</a:t>
            </a:r>
            <a:r>
              <a:rPr lang="es-MX" dirty="0" smtClean="0">
                <a:solidFill>
                  <a:srgbClr val="002060"/>
                </a:solidFill>
              </a:rPr>
              <a:t>:</a:t>
            </a:r>
          </a:p>
          <a:p>
            <a:pPr marL="0" indent="0" algn="just">
              <a:buNone/>
            </a:pPr>
            <a:endParaRPr lang="es-MX" dirty="0">
              <a:solidFill>
                <a:srgbClr val="002060"/>
              </a:solidFill>
            </a:endParaRPr>
          </a:p>
          <a:p>
            <a:pPr marL="0" indent="0" algn="just">
              <a:buNone/>
            </a:pPr>
            <a:r>
              <a:rPr lang="es-MX" b="1" dirty="0">
                <a:solidFill>
                  <a:srgbClr val="002060"/>
                </a:solidFill>
              </a:rPr>
              <a:t>1° </a:t>
            </a:r>
            <a:r>
              <a:rPr lang="es-MX" dirty="0">
                <a:solidFill>
                  <a:srgbClr val="002060"/>
                </a:solidFill>
              </a:rPr>
              <a:t>La producción de la mayoría de los bienes aumenta con el paso del tiempo.</a:t>
            </a:r>
            <a:endParaRPr lang="es-MX" b="1" dirty="0">
              <a:solidFill>
                <a:srgbClr val="002060"/>
              </a:solidFill>
            </a:endParaRPr>
          </a:p>
          <a:p>
            <a:pPr marL="0" indent="0" algn="just">
              <a:buNone/>
            </a:pPr>
            <a:r>
              <a:rPr lang="es-MX" b="1" dirty="0">
                <a:solidFill>
                  <a:srgbClr val="002060"/>
                </a:solidFill>
              </a:rPr>
              <a:t>2° </a:t>
            </a:r>
            <a:r>
              <a:rPr lang="es-MX" dirty="0">
                <a:solidFill>
                  <a:srgbClr val="002060"/>
                </a:solidFill>
              </a:rPr>
              <a:t>El precio de la mayoría de los bienes también sube con el paso del tiempo.</a:t>
            </a:r>
            <a:endParaRPr lang="es-MX" b="1" dirty="0">
              <a:solidFill>
                <a:srgbClr val="002060"/>
              </a:solidFill>
            </a:endParaRPr>
          </a:p>
          <a:p>
            <a:pPr marL="0" indent="0">
              <a:buNone/>
            </a:pPr>
            <a:endParaRPr lang="es-MX" dirty="0"/>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0676" y="669255"/>
            <a:ext cx="2918073" cy="2111673"/>
          </a:xfrm>
          <a:prstGeom prst="rect">
            <a:avLst/>
          </a:prstGeom>
        </p:spPr>
      </p:pic>
      <p:pic>
        <p:nvPicPr>
          <p:cNvPr id="12" name="Imagen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0676" y="3359522"/>
            <a:ext cx="2972147" cy="2157710"/>
          </a:xfrm>
          <a:prstGeom prst="rect">
            <a:avLst/>
          </a:prstGeom>
        </p:spPr>
      </p:pic>
    </p:spTree>
    <p:extLst>
      <p:ext uri="{BB962C8B-B14F-4D97-AF65-F5344CB8AC3E}">
        <p14:creationId xmlns:p14="http://schemas.microsoft.com/office/powerpoint/2010/main" val="247282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b="1" dirty="0">
                <a:solidFill>
                  <a:srgbClr val="002060"/>
                </a:solidFill>
              </a:rPr>
              <a:t>PIB </a:t>
            </a:r>
            <a:r>
              <a:rPr lang="es-MX" b="1" dirty="0" smtClean="0">
                <a:solidFill>
                  <a:srgbClr val="002060"/>
                </a:solidFill>
              </a:rPr>
              <a:t>REAL</a:t>
            </a:r>
            <a:br>
              <a:rPr lang="es-MX" b="1" dirty="0" smtClean="0">
                <a:solidFill>
                  <a:srgbClr val="002060"/>
                </a:solidFill>
              </a:rPr>
            </a:br>
            <a:endParaRPr lang="es-MX" dirty="0">
              <a:solidFill>
                <a:srgbClr val="002060"/>
              </a:solidFill>
            </a:endParaRPr>
          </a:p>
        </p:txBody>
      </p:sp>
      <p:sp>
        <p:nvSpPr>
          <p:cNvPr id="5" name="Marcador de texto 4"/>
          <p:cNvSpPr>
            <a:spLocks noGrp="1"/>
          </p:cNvSpPr>
          <p:nvPr>
            <p:ph type="body" sz="half" idx="2"/>
          </p:nvPr>
        </p:nvSpPr>
        <p:spPr>
          <a:xfrm>
            <a:off x="4721582" y="2777067"/>
            <a:ext cx="6701422" cy="2884181"/>
          </a:xfrm>
        </p:spPr>
        <p:txBody>
          <a:bodyPr>
            <a:normAutofit/>
          </a:bodyPr>
          <a:lstStyle/>
          <a:p>
            <a:pPr algn="just"/>
            <a:r>
              <a:rPr lang="es-MX" sz="2400" dirty="0">
                <a:solidFill>
                  <a:srgbClr val="002060"/>
                </a:solidFill>
              </a:rPr>
              <a:t>Es la producción de bienes y servicios valorada a precios constantes, el objetivo es ver como cambia el volumen de producción. Para ello necesitamos elegir un año como año base.</a:t>
            </a:r>
          </a:p>
          <a:p>
            <a:endParaRPr lang="es-MX" dirty="0">
              <a:solidFill>
                <a:srgbClr val="002060"/>
              </a:solidFill>
            </a:endParaRPr>
          </a:p>
        </p:txBody>
      </p:sp>
      <p:pic>
        <p:nvPicPr>
          <p:cNvPr id="9" name="Marcador de posición de imagen 8"/>
          <p:cNvPicPr>
            <a:picLocks noGrp="1" noChangeAspect="1"/>
          </p:cNvPicPr>
          <p:nvPr>
            <p:ph type="pic" sz="quarter" idx="4294967295"/>
          </p:nvPr>
        </p:nvPicPr>
        <p:blipFill>
          <a:blip r:embed="rId2">
            <a:extLst>
              <a:ext uri="{28A0092B-C50C-407E-A947-70E740481C1C}">
                <a14:useLocalDpi xmlns:a14="http://schemas.microsoft.com/office/drawing/2010/main" val="0"/>
              </a:ext>
            </a:extLst>
          </a:blip>
          <a:srcRect l="18947" r="18947"/>
          <a:stretch>
            <a:fillRect/>
          </a:stretch>
        </p:blipFill>
        <p:spPr bwMode="auto">
          <a:xfrm>
            <a:off x="693812" y="1397000"/>
            <a:ext cx="3429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5881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7750596" y="714375"/>
            <a:ext cx="3656648" cy="940321"/>
          </a:xfrm>
        </p:spPr>
        <p:txBody>
          <a:bodyPr>
            <a:normAutofit fontScale="90000"/>
          </a:bodyPr>
          <a:lstStyle/>
          <a:p>
            <a:pPr algn="ctr"/>
            <a:r>
              <a:rPr lang="es-MX" sz="2000" b="1" dirty="0">
                <a:solidFill>
                  <a:srgbClr val="002060"/>
                </a:solidFill>
              </a:rPr>
              <a:t>Índice de Precios al Consumidor</a:t>
            </a:r>
            <a:br>
              <a:rPr lang="es-MX" sz="2000" b="1" dirty="0">
                <a:solidFill>
                  <a:srgbClr val="002060"/>
                </a:solidFill>
              </a:rPr>
            </a:br>
            <a:endParaRPr lang="es-MX" sz="2000" dirty="0">
              <a:solidFill>
                <a:srgbClr val="002060"/>
              </a:solidFill>
            </a:endParaRPr>
          </a:p>
        </p:txBody>
      </p:sp>
      <p:sp>
        <p:nvSpPr>
          <p:cNvPr id="6" name="Marcador de contenido 5"/>
          <p:cNvSpPr>
            <a:spLocks noGrp="1"/>
          </p:cNvSpPr>
          <p:nvPr>
            <p:ph idx="1"/>
          </p:nvPr>
        </p:nvSpPr>
        <p:spPr>
          <a:xfrm>
            <a:off x="684034" y="685800"/>
            <a:ext cx="5942053" cy="5623520"/>
          </a:xfrm>
        </p:spPr>
        <p:txBody>
          <a:bodyPr>
            <a:normAutofit/>
          </a:bodyPr>
          <a:lstStyle/>
          <a:p>
            <a:pPr marL="0" indent="0" algn="just">
              <a:buNone/>
            </a:pPr>
            <a:endParaRPr lang="es-MX" sz="2000" dirty="0">
              <a:solidFill>
                <a:schemeClr val="accent3">
                  <a:lumMod val="50000"/>
                </a:schemeClr>
              </a:solidFill>
            </a:endParaRPr>
          </a:p>
          <a:p>
            <a:pPr marL="0" indent="0" algn="just">
              <a:buNone/>
            </a:pPr>
            <a:endParaRPr lang="es-MX" sz="2000" dirty="0">
              <a:solidFill>
                <a:schemeClr val="accent3">
                  <a:lumMod val="50000"/>
                </a:schemeClr>
              </a:solidFill>
            </a:endParaRPr>
          </a:p>
          <a:p>
            <a:pPr marL="0" indent="0" algn="just">
              <a:buNone/>
            </a:pPr>
            <a:r>
              <a:rPr lang="es-MX" sz="2400" dirty="0">
                <a:solidFill>
                  <a:srgbClr val="002060"/>
                </a:solidFill>
              </a:rPr>
              <a:t>El indicador más utilizado de la inflación es el índice de precios de consumo, también llamado IPC. Mide el costo de adquisición de una canasta estándar de bienes en diferentes momentos. La canasta de mercado comprende los precios de los alimentos, la ropa, la vivienda, los combustibles, el transporte, la asistencia médica, las matrículas universitarias y otros bienes y servicios que se compran diariamente.</a:t>
            </a:r>
          </a:p>
          <a:p>
            <a:pPr marL="0" indent="0">
              <a:buNone/>
            </a:pPr>
            <a:endParaRPr lang="es-MX" dirty="0"/>
          </a:p>
          <a:p>
            <a:endParaRPr lang="es-MX"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8822" y="1844824"/>
            <a:ext cx="2952982" cy="1876425"/>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4652" y="4149080"/>
            <a:ext cx="3031360" cy="1816224"/>
          </a:xfrm>
          <a:prstGeom prst="rect">
            <a:avLst/>
          </a:prstGeom>
        </p:spPr>
      </p:pic>
    </p:spTree>
    <p:extLst>
      <p:ext uri="{BB962C8B-B14F-4D97-AF65-F5344CB8AC3E}">
        <p14:creationId xmlns:p14="http://schemas.microsoft.com/office/powerpoint/2010/main" val="1843495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p:nvPr/>
        </p:nvPicPr>
        <p:blipFill>
          <a:blip r:embed="rId2">
            <a:extLst>
              <a:ext uri="{28A0092B-C50C-407E-A947-70E740481C1C}">
                <a14:useLocalDpi xmlns:a14="http://schemas.microsoft.com/office/drawing/2010/main" val="0"/>
              </a:ext>
            </a:extLst>
          </a:blip>
          <a:srcRect/>
          <a:stretch>
            <a:fillRect/>
          </a:stretch>
        </p:blipFill>
        <p:spPr bwMode="auto">
          <a:xfrm>
            <a:off x="1413892" y="1628800"/>
            <a:ext cx="9649072" cy="3672408"/>
          </a:xfrm>
          <a:prstGeom prst="rect">
            <a:avLst/>
          </a:prstGeom>
          <a:noFill/>
          <a:ln>
            <a:noFill/>
          </a:ln>
        </p:spPr>
      </p:pic>
      <p:sp>
        <p:nvSpPr>
          <p:cNvPr id="6" name="CuadroTexto 5"/>
          <p:cNvSpPr txBox="1"/>
          <p:nvPr/>
        </p:nvSpPr>
        <p:spPr>
          <a:xfrm>
            <a:off x="2727853" y="620688"/>
            <a:ext cx="6805127" cy="1200329"/>
          </a:xfrm>
          <a:prstGeom prst="rect">
            <a:avLst/>
          </a:prstGeom>
          <a:noFill/>
        </p:spPr>
        <p:txBody>
          <a:bodyPr wrap="square" rtlCol="0">
            <a:spAutoFit/>
          </a:bodyPr>
          <a:lstStyle/>
          <a:p>
            <a:pPr algn="ctr"/>
            <a:r>
              <a:rPr lang="es-ES_tradnl" b="1" dirty="0">
                <a:solidFill>
                  <a:srgbClr val="002060"/>
                </a:solidFill>
              </a:rPr>
              <a:t>ÍNDICE NACIONAL DE PRECIOS AL CONSUMIDOR:</a:t>
            </a:r>
            <a:br>
              <a:rPr lang="es-ES_tradnl" b="1" dirty="0">
                <a:solidFill>
                  <a:srgbClr val="002060"/>
                </a:solidFill>
              </a:rPr>
            </a:br>
            <a:r>
              <a:rPr lang="es-ES_tradnl" b="1" dirty="0">
                <a:solidFill>
                  <a:srgbClr val="002060"/>
                </a:solidFill>
              </a:rPr>
              <a:t>CLASIFICACIÓN DEL CONSUMO INDIVIDUAL POR FINALIDADES</a:t>
            </a:r>
            <a:endParaRPr lang="es-MX" dirty="0">
              <a:solidFill>
                <a:srgbClr val="002060"/>
              </a:solidFill>
            </a:endParaRPr>
          </a:p>
          <a:p>
            <a:endParaRPr lang="es-MX" dirty="0">
              <a:solidFill>
                <a:srgbClr val="002060"/>
              </a:solidFill>
            </a:endParaRPr>
          </a:p>
        </p:txBody>
      </p:sp>
      <p:sp>
        <p:nvSpPr>
          <p:cNvPr id="7" name="CuadroTexto 6"/>
          <p:cNvSpPr txBox="1"/>
          <p:nvPr/>
        </p:nvSpPr>
        <p:spPr>
          <a:xfrm>
            <a:off x="2727852" y="5589240"/>
            <a:ext cx="6822944" cy="923330"/>
          </a:xfrm>
          <a:prstGeom prst="rect">
            <a:avLst/>
          </a:prstGeom>
          <a:noFill/>
        </p:spPr>
        <p:txBody>
          <a:bodyPr wrap="square" rtlCol="0">
            <a:spAutoFit/>
          </a:bodyPr>
          <a:lstStyle/>
          <a:p>
            <a:pPr algn="just"/>
            <a:r>
              <a:rPr lang="es-ES_tradnl" sz="900" dirty="0">
                <a:solidFill>
                  <a:srgbClr val="002060"/>
                </a:solidFill>
              </a:rPr>
              <a:t>1/El nivel del Índice Nacional de Precios al Consumidor (base segunda quincena de diciembre de 2010=100) se ubicó en la primera quincena de marzo de 2014 en 113.070.</a:t>
            </a:r>
            <a:endParaRPr lang="es-MX" sz="900" dirty="0">
              <a:solidFill>
                <a:srgbClr val="002060"/>
              </a:solidFill>
            </a:endParaRPr>
          </a:p>
          <a:p>
            <a:pPr algn="just"/>
            <a:r>
              <a:rPr lang="es-ES_tradnl" sz="900" baseline="30000" dirty="0">
                <a:solidFill>
                  <a:srgbClr val="002060"/>
                </a:solidFill>
              </a:rPr>
              <a:t>2/</a:t>
            </a:r>
            <a:r>
              <a:rPr lang="es-ES_tradnl" sz="900" dirty="0">
                <a:solidFill>
                  <a:srgbClr val="002060"/>
                </a:solidFill>
              </a:rPr>
              <a:t>Incluye productos y servicios de cuidado personal, relojes, maletas, seguro de automóvil, servicios funerarios y profesionales, entre otros.</a:t>
            </a:r>
            <a:endParaRPr lang="es-MX" sz="900" dirty="0">
              <a:solidFill>
                <a:srgbClr val="002060"/>
              </a:solidFill>
            </a:endParaRPr>
          </a:p>
          <a:p>
            <a:endParaRPr lang="es-MX" dirty="0"/>
          </a:p>
        </p:txBody>
      </p:sp>
    </p:spTree>
    <p:extLst>
      <p:ext uri="{BB962C8B-B14F-4D97-AF65-F5344CB8AC3E}">
        <p14:creationId xmlns:p14="http://schemas.microsoft.com/office/powerpoint/2010/main" val="107433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713346" y="836714"/>
            <a:ext cx="3910447" cy="5024336"/>
          </a:xfrm>
        </p:spPr>
        <p:txBody>
          <a:bodyPr>
            <a:noAutofit/>
          </a:bodyPr>
          <a:lstStyle/>
          <a:p>
            <a:pPr algn="just"/>
            <a:r>
              <a:rPr lang="es-MX" sz="2400" dirty="0">
                <a:solidFill>
                  <a:srgbClr val="002060"/>
                </a:solidFill>
              </a:rPr>
              <a:t>La canasta de mercado comprende los precios de los alimentos, la ropa, la vivienda, los combustibles, el transporte, la asistencia médica, las matrículas universitarias y otros bienes y servicios que se compran diariamente.</a:t>
            </a:r>
          </a:p>
          <a:p>
            <a:pPr algn="just"/>
            <a:endParaRPr lang="es-MX" sz="2000" b="1" dirty="0"/>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9533" y="885441"/>
            <a:ext cx="1515913" cy="1685925"/>
          </a:xfrm>
          <a:prstGeom prst="rect">
            <a:avLst/>
          </a:prstGeom>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4982" y="2378718"/>
            <a:ext cx="2790825" cy="1638300"/>
          </a:xfrm>
          <a:prstGeom prst="rect">
            <a:avLst/>
          </a:prstGeom>
        </p:spPr>
      </p:pic>
      <p:pic>
        <p:nvPicPr>
          <p:cNvPr id="10" name="Imagen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9987" y="3418942"/>
            <a:ext cx="1597719" cy="1375593"/>
          </a:xfrm>
          <a:prstGeom prst="rect">
            <a:avLst/>
          </a:prstGeom>
        </p:spPr>
      </p:pic>
      <p:pic>
        <p:nvPicPr>
          <p:cNvPr id="11" name="Imagen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6922" y="910722"/>
            <a:ext cx="1728192" cy="1512580"/>
          </a:xfrm>
          <a:prstGeom prst="rect">
            <a:avLst/>
          </a:prstGeom>
        </p:spPr>
      </p:pic>
      <p:pic>
        <p:nvPicPr>
          <p:cNvPr id="12" name="Imagen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98756" y="4332410"/>
            <a:ext cx="1901552" cy="1486769"/>
          </a:xfrm>
          <a:prstGeom prst="rect">
            <a:avLst/>
          </a:prstGeom>
        </p:spPr>
      </p:pic>
      <p:pic>
        <p:nvPicPr>
          <p:cNvPr id="17" name="Marcador de contenido 16"/>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8570182" y="3348882"/>
            <a:ext cx="1706319" cy="1592287"/>
          </a:xfrm>
        </p:spPr>
      </p:pic>
    </p:spTree>
    <p:extLst>
      <p:ext uri="{BB962C8B-B14F-4D97-AF65-F5344CB8AC3E}">
        <p14:creationId xmlns:p14="http://schemas.microsoft.com/office/powerpoint/2010/main" val="1693926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1884" y="228244"/>
            <a:ext cx="8532178" cy="775057"/>
          </a:xfrm>
        </p:spPr>
        <p:txBody>
          <a:bodyPr/>
          <a:lstStyle/>
          <a:p>
            <a:pPr algn="ctr"/>
            <a:r>
              <a:rPr lang="es-MX" b="1" dirty="0" smtClean="0">
                <a:solidFill>
                  <a:srgbClr val="002060"/>
                </a:solidFill>
              </a:rPr>
              <a:t>Producto </a:t>
            </a:r>
            <a:r>
              <a:rPr lang="es-MX" b="1" dirty="0">
                <a:solidFill>
                  <a:srgbClr val="002060"/>
                </a:solidFill>
              </a:rPr>
              <a:t>N</a:t>
            </a:r>
            <a:r>
              <a:rPr lang="es-MX" b="1" dirty="0" smtClean="0">
                <a:solidFill>
                  <a:srgbClr val="002060"/>
                </a:solidFill>
              </a:rPr>
              <a:t>acional </a:t>
            </a:r>
            <a:r>
              <a:rPr lang="es-MX" b="1" dirty="0">
                <a:solidFill>
                  <a:srgbClr val="002060"/>
                </a:solidFill>
              </a:rPr>
              <a:t>B</a:t>
            </a:r>
            <a:r>
              <a:rPr lang="es-MX" b="1" dirty="0" smtClean="0">
                <a:solidFill>
                  <a:srgbClr val="002060"/>
                </a:solidFill>
              </a:rPr>
              <a:t>ruto</a:t>
            </a:r>
            <a:endParaRPr lang="es-MX" b="1" dirty="0">
              <a:solidFill>
                <a:srgbClr val="002060"/>
              </a:solidFill>
            </a:endParaRPr>
          </a:p>
        </p:txBody>
      </p:sp>
      <p:sp>
        <p:nvSpPr>
          <p:cNvPr id="3" name="2 Marcador de contenido"/>
          <p:cNvSpPr>
            <a:spLocks noGrp="1"/>
          </p:cNvSpPr>
          <p:nvPr>
            <p:ph idx="1"/>
          </p:nvPr>
        </p:nvSpPr>
        <p:spPr>
          <a:xfrm>
            <a:off x="693812" y="1556793"/>
            <a:ext cx="10441160" cy="2880320"/>
          </a:xfrm>
        </p:spPr>
        <p:txBody>
          <a:bodyPr>
            <a:normAutofit fontScale="55000" lnSpcReduction="20000"/>
          </a:bodyPr>
          <a:lstStyle/>
          <a:p>
            <a:pPr marL="0" indent="0" algn="just">
              <a:buNone/>
            </a:pPr>
            <a:endParaRPr lang="es-MX" dirty="0" smtClean="0">
              <a:solidFill>
                <a:schemeClr val="accent4">
                  <a:lumMod val="50000"/>
                </a:schemeClr>
              </a:solidFill>
            </a:endParaRPr>
          </a:p>
          <a:p>
            <a:pPr marL="0" indent="0" algn="just">
              <a:buNone/>
            </a:pPr>
            <a:endParaRPr lang="es-MX" dirty="0" smtClean="0">
              <a:solidFill>
                <a:srgbClr val="002060"/>
              </a:solidFill>
            </a:endParaRPr>
          </a:p>
          <a:p>
            <a:pPr marL="0" indent="0" algn="just">
              <a:buNone/>
            </a:pPr>
            <a:endParaRPr lang="es-MX" dirty="0">
              <a:solidFill>
                <a:srgbClr val="002060"/>
              </a:solidFill>
            </a:endParaRPr>
          </a:p>
          <a:p>
            <a:pPr marL="0" indent="0" algn="just">
              <a:buNone/>
            </a:pPr>
            <a:r>
              <a:rPr lang="es-MX" sz="3800" dirty="0" smtClean="0">
                <a:solidFill>
                  <a:srgbClr val="002060"/>
                </a:solidFill>
              </a:rPr>
              <a:t>Se refiere al valor total de la producción de la economía en un periodo dado.</a:t>
            </a:r>
          </a:p>
          <a:p>
            <a:pPr marL="0" indent="0" algn="just">
              <a:buNone/>
            </a:pPr>
            <a:r>
              <a:rPr lang="es-MX" sz="3800" dirty="0" smtClean="0">
                <a:solidFill>
                  <a:srgbClr val="002060"/>
                </a:solidFill>
              </a:rPr>
              <a:t>Es el valor del mercado de los bienes y servicios producidos en un periodo dado por los factores de producción de propiedad nacional.</a:t>
            </a:r>
          </a:p>
          <a:p>
            <a:pPr marL="0" indent="0" algn="just">
              <a:buNone/>
            </a:pPr>
            <a:r>
              <a:rPr lang="es-MX" sz="3800" dirty="0" smtClean="0">
                <a:solidFill>
                  <a:srgbClr val="002060"/>
                </a:solidFill>
              </a:rPr>
              <a:t>Mide el ingreso de los residentes de la economía sin importar si se refiere a producción externa o interna.</a:t>
            </a:r>
          </a:p>
          <a:p>
            <a:pPr marL="0" indent="0" algn="just">
              <a:buNone/>
            </a:pPr>
            <a:endParaRPr lang="es-MX" sz="3100" dirty="0" smtClean="0">
              <a:solidFill>
                <a:srgbClr val="002060"/>
              </a:solidFill>
            </a:endParaRPr>
          </a:p>
          <a:p>
            <a:pPr marL="0" indent="0" algn="just">
              <a:buNone/>
            </a:pPr>
            <a:endParaRPr lang="es-MX" dirty="0">
              <a:solidFill>
                <a:schemeClr val="accent3">
                  <a:lumMod val="50000"/>
                </a:schemeClr>
              </a:solidFill>
            </a:endParaRPr>
          </a:p>
          <a:p>
            <a:pPr marL="0" indent="0" algn="just">
              <a:buNone/>
            </a:pPr>
            <a:endParaRPr lang="es-MX" dirty="0" smtClean="0">
              <a:solidFill>
                <a:schemeClr val="accent3">
                  <a:lumMod val="50000"/>
                </a:schemeClr>
              </a:solidFill>
            </a:endParaRPr>
          </a:p>
          <a:p>
            <a:pPr marL="0" indent="0" algn="just">
              <a:buNone/>
            </a:pPr>
            <a:endParaRPr lang="es-MX" dirty="0">
              <a:solidFill>
                <a:schemeClr val="accent3">
                  <a:lumMod val="50000"/>
                </a:schemeClr>
              </a:solidFill>
            </a:endParaRPr>
          </a:p>
          <a:p>
            <a:pPr marL="0" indent="0" algn="just">
              <a:buNone/>
            </a:pPr>
            <a:endParaRPr lang="es-MX" dirty="0">
              <a:solidFill>
                <a:schemeClr val="accent3">
                  <a:lumMod val="50000"/>
                </a:schemeClr>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1964" y="4581128"/>
            <a:ext cx="2543175" cy="1790700"/>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2564" y="4590628"/>
            <a:ext cx="2619375" cy="1752600"/>
          </a:xfrm>
          <a:prstGeom prst="rect">
            <a:avLst/>
          </a:prstGeom>
        </p:spPr>
      </p:pic>
    </p:spTree>
    <p:extLst>
      <p:ext uri="{BB962C8B-B14F-4D97-AF65-F5344CB8AC3E}">
        <p14:creationId xmlns:p14="http://schemas.microsoft.com/office/powerpoint/2010/main" val="2246235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9956" y="557745"/>
            <a:ext cx="8532178" cy="927040"/>
          </a:xfrm>
        </p:spPr>
        <p:txBody>
          <a:bodyPr>
            <a:normAutofit fontScale="90000"/>
          </a:bodyPr>
          <a:lstStyle/>
          <a:p>
            <a:pPr algn="ctr"/>
            <a:r>
              <a:rPr lang="es-MX" b="1" dirty="0" smtClean="0">
                <a:solidFill>
                  <a:srgbClr val="002060"/>
                </a:solidFill>
              </a:rPr>
              <a:t>Producto </a:t>
            </a:r>
            <a:r>
              <a:rPr lang="es-MX" b="1" dirty="0">
                <a:solidFill>
                  <a:srgbClr val="002060"/>
                </a:solidFill>
              </a:rPr>
              <a:t>N</a:t>
            </a:r>
            <a:r>
              <a:rPr lang="es-MX" b="1" dirty="0" smtClean="0">
                <a:solidFill>
                  <a:srgbClr val="002060"/>
                </a:solidFill>
              </a:rPr>
              <a:t>acional Neto </a:t>
            </a:r>
            <a:br>
              <a:rPr lang="es-MX" b="1" dirty="0" smtClean="0">
                <a:solidFill>
                  <a:srgbClr val="002060"/>
                </a:solidFill>
              </a:rPr>
            </a:br>
            <a:r>
              <a:rPr lang="es-MX" b="1" dirty="0">
                <a:solidFill>
                  <a:srgbClr val="002060"/>
                </a:solidFill>
              </a:rPr>
              <a:t>(</a:t>
            </a:r>
            <a:r>
              <a:rPr lang="es-MX" b="1" dirty="0" smtClean="0">
                <a:solidFill>
                  <a:srgbClr val="002060"/>
                </a:solidFill>
              </a:rPr>
              <a:t>PNN)</a:t>
            </a:r>
            <a:endParaRPr lang="es-MX" b="1" dirty="0">
              <a:solidFill>
                <a:srgbClr val="002060"/>
              </a:solidFill>
            </a:endParaRPr>
          </a:p>
        </p:txBody>
      </p:sp>
      <p:sp>
        <p:nvSpPr>
          <p:cNvPr id="3" name="2 Marcador de contenido"/>
          <p:cNvSpPr>
            <a:spLocks noGrp="1"/>
          </p:cNvSpPr>
          <p:nvPr>
            <p:ph idx="1"/>
          </p:nvPr>
        </p:nvSpPr>
        <p:spPr>
          <a:xfrm>
            <a:off x="684034" y="685801"/>
            <a:ext cx="11171018" cy="3615267"/>
          </a:xfrm>
        </p:spPr>
        <p:txBody>
          <a:bodyPr>
            <a:normAutofit/>
          </a:bodyPr>
          <a:lstStyle/>
          <a:p>
            <a:pPr marL="0" indent="0">
              <a:buNone/>
            </a:pPr>
            <a:r>
              <a:rPr lang="es-MX" sz="2400" dirty="0" smtClean="0">
                <a:solidFill>
                  <a:srgbClr val="002060"/>
                </a:solidFill>
              </a:rPr>
              <a:t>Para obtener este producto restamos la depreciación del capital, es decir, el stock de plantas, equipos  y estructuras residenciales de la economía que se desgastan durante el año.</a:t>
            </a:r>
          </a:p>
          <a:p>
            <a:pPr marL="0" indent="0" algn="ctr">
              <a:buNone/>
            </a:pPr>
            <a:endParaRPr lang="es-MX" sz="2400" b="1" dirty="0">
              <a:solidFill>
                <a:srgbClr val="00206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4212" y="4149080"/>
            <a:ext cx="3816424" cy="1512168"/>
          </a:xfrm>
          <a:prstGeom prst="rect">
            <a:avLst/>
          </a:prstGeom>
        </p:spPr>
      </p:pic>
    </p:spTree>
    <p:extLst>
      <p:ext uri="{BB962C8B-B14F-4D97-AF65-F5344CB8AC3E}">
        <p14:creationId xmlns:p14="http://schemas.microsoft.com/office/powerpoint/2010/main" val="2432266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1"/>
          </p:nvPr>
        </p:nvSpPr>
        <p:spPr>
          <a:xfrm>
            <a:off x="1293813" y="685800"/>
            <a:ext cx="5029200" cy="5191472"/>
          </a:xfrm>
        </p:spPr>
        <p:txBody>
          <a:bodyPr/>
          <a:lstStyle/>
          <a:p>
            <a:pPr marL="0" indent="0" algn="just">
              <a:buNone/>
            </a:pPr>
            <a:endParaRPr lang="es-ES" dirty="0" smtClean="0">
              <a:solidFill>
                <a:schemeClr val="accent1"/>
              </a:solidFill>
            </a:endParaRPr>
          </a:p>
          <a:p>
            <a:pPr marL="0" indent="0" algn="just">
              <a:buNone/>
            </a:pPr>
            <a:endParaRPr lang="es-ES" dirty="0">
              <a:solidFill>
                <a:schemeClr val="accent1"/>
              </a:solidFill>
            </a:endParaRPr>
          </a:p>
          <a:p>
            <a:pPr marL="0" indent="0" algn="just">
              <a:buNone/>
            </a:pPr>
            <a:r>
              <a:rPr lang="es-ES" dirty="0" smtClean="0">
                <a:solidFill>
                  <a:srgbClr val="002060"/>
                </a:solidFill>
              </a:rPr>
              <a:t>También </a:t>
            </a:r>
            <a:r>
              <a:rPr lang="es-ES" dirty="0">
                <a:solidFill>
                  <a:srgbClr val="002060"/>
                </a:solidFill>
              </a:rPr>
              <a:t>estudia la producción, distribución, circulación y consumo de los bienes y servicios que satisfacen necesidades humanas, decisiones empresariales y la conducta de los consumidores.</a:t>
            </a:r>
          </a:p>
          <a:p>
            <a:pPr marL="0" indent="0" algn="just">
              <a:buNone/>
            </a:pPr>
            <a:endParaRPr lang="es-MX" dirty="0">
              <a:solidFill>
                <a:schemeClr val="accent1"/>
              </a:solidFill>
            </a:endParaRPr>
          </a:p>
        </p:txBody>
      </p:sp>
      <p:sp>
        <p:nvSpPr>
          <p:cNvPr id="6" name="Marcador de contenido 5"/>
          <p:cNvSpPr>
            <a:spLocks noGrp="1"/>
          </p:cNvSpPr>
          <p:nvPr>
            <p:ph sz="half" idx="2"/>
          </p:nvPr>
        </p:nvSpPr>
        <p:spPr>
          <a:xfrm>
            <a:off x="6551614" y="685800"/>
            <a:ext cx="5029199" cy="5191472"/>
          </a:xfrm>
        </p:spPr>
        <p:txBody>
          <a:bodyPr/>
          <a:lstStyle/>
          <a:p>
            <a:pPr marL="0" indent="0" algn="just">
              <a:buNone/>
            </a:pPr>
            <a:r>
              <a:rPr lang="es-MX" b="1" dirty="0" smtClean="0">
                <a:solidFill>
                  <a:srgbClr val="002060"/>
                </a:solidFill>
              </a:rPr>
              <a:t>Objetivo de la Microeconomía:</a:t>
            </a:r>
          </a:p>
          <a:p>
            <a:pPr marL="0" indent="0" algn="just">
              <a:buNone/>
            </a:pPr>
            <a:r>
              <a:rPr lang="es-MX" dirty="0" smtClean="0">
                <a:solidFill>
                  <a:srgbClr val="002060"/>
                </a:solidFill>
              </a:rPr>
              <a:t>Es </a:t>
            </a:r>
            <a:r>
              <a:rPr lang="es-MX" dirty="0">
                <a:solidFill>
                  <a:srgbClr val="002060"/>
                </a:solidFill>
              </a:rPr>
              <a:t>el análisis del comportamiento de estas unidades y su interacción con los mercados (consumidores, inversionistas, trabajadores).</a:t>
            </a:r>
          </a:p>
          <a:p>
            <a:pPr marL="0" indent="0">
              <a:buNone/>
            </a:pPr>
            <a:endParaRPr lang="es-MX" dirty="0">
              <a:solidFill>
                <a:schemeClr val="accent1"/>
              </a:solidFill>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6580" y="4381847"/>
            <a:ext cx="3048000" cy="1495425"/>
          </a:xfrm>
          <a:prstGeom prst="rect">
            <a:avLst/>
          </a:prstGeom>
        </p:spPr>
      </p:pic>
    </p:spTree>
    <p:extLst>
      <p:ext uri="{BB962C8B-B14F-4D97-AF65-F5344CB8AC3E}">
        <p14:creationId xmlns:p14="http://schemas.microsoft.com/office/powerpoint/2010/main" val="879654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69876" y="332657"/>
            <a:ext cx="9649072" cy="936104"/>
          </a:xfrm>
        </p:spPr>
        <p:txBody>
          <a:bodyPr>
            <a:normAutofit fontScale="90000"/>
          </a:bodyPr>
          <a:lstStyle/>
          <a:p>
            <a:pPr algn="ctr"/>
            <a:r>
              <a:rPr lang="es-MX" b="1" dirty="0" smtClean="0">
                <a:solidFill>
                  <a:srgbClr val="002060"/>
                </a:solidFill>
              </a:rPr>
              <a:t>INGRESO O RENTA NACIONAL</a:t>
            </a:r>
            <a:br>
              <a:rPr lang="es-MX" b="1" dirty="0" smtClean="0">
                <a:solidFill>
                  <a:srgbClr val="002060"/>
                </a:solidFill>
              </a:rPr>
            </a:br>
            <a:r>
              <a:rPr lang="es-MX" b="1" dirty="0" smtClean="0">
                <a:solidFill>
                  <a:srgbClr val="002060"/>
                </a:solidFill>
              </a:rPr>
              <a:t>(YN)</a:t>
            </a:r>
            <a:endParaRPr lang="es-MX" b="1" dirty="0">
              <a:solidFill>
                <a:srgbClr val="002060"/>
              </a:solidFill>
            </a:endParaRPr>
          </a:p>
        </p:txBody>
      </p:sp>
      <p:sp>
        <p:nvSpPr>
          <p:cNvPr id="3" name="2 Marcador de contenido"/>
          <p:cNvSpPr>
            <a:spLocks noGrp="1"/>
          </p:cNvSpPr>
          <p:nvPr>
            <p:ph idx="1"/>
          </p:nvPr>
        </p:nvSpPr>
        <p:spPr>
          <a:xfrm>
            <a:off x="837828" y="1839724"/>
            <a:ext cx="10945216" cy="4340448"/>
          </a:xfrm>
        </p:spPr>
        <p:txBody>
          <a:bodyPr>
            <a:normAutofit/>
          </a:bodyPr>
          <a:lstStyle/>
          <a:p>
            <a:pPr marL="0" indent="0" algn="just">
              <a:buNone/>
            </a:pPr>
            <a:r>
              <a:rPr lang="es-MX" sz="2400" dirty="0" smtClean="0">
                <a:solidFill>
                  <a:srgbClr val="002060"/>
                </a:solidFill>
              </a:rPr>
              <a:t>Debido a que los impuestos establecen una diferencia porcentual entre el precio que pagan los consumidores por un bien y el que percibe las empresas. Como éstas nunca reciben esa diferencia, no forma parte de su venta.</a:t>
            </a:r>
          </a:p>
          <a:p>
            <a:pPr marL="0" indent="0" algn="just">
              <a:buNone/>
            </a:pPr>
            <a:r>
              <a:rPr lang="es-MX" sz="2400" dirty="0" smtClean="0">
                <a:solidFill>
                  <a:srgbClr val="002060"/>
                </a:solidFill>
              </a:rPr>
              <a:t>Por ello, una vez que restamos los impuestos indirectos del PNN obtenemos el ingreso nacional que </a:t>
            </a:r>
            <a:r>
              <a:rPr lang="es-MX" sz="2400" dirty="0">
                <a:solidFill>
                  <a:srgbClr val="002060"/>
                </a:solidFill>
              </a:rPr>
              <a:t>i</a:t>
            </a:r>
            <a:r>
              <a:rPr lang="es-MX" sz="2400" dirty="0" smtClean="0">
                <a:solidFill>
                  <a:srgbClr val="002060"/>
                </a:solidFill>
              </a:rPr>
              <a:t>ndica cuanto han ganado los miembros de una economía. A esto hay que añadirles los subsidios o aportes del estado a las familias, que representan una ayuda para su ingreso.</a:t>
            </a:r>
          </a:p>
          <a:p>
            <a:pPr marL="0" indent="0" algn="ctr">
              <a:buNone/>
            </a:pPr>
            <a:r>
              <a:rPr lang="es-MX" sz="2400" b="1" dirty="0" smtClean="0">
                <a:solidFill>
                  <a:srgbClr val="002060"/>
                </a:solidFill>
              </a:rPr>
              <a:t>YN=PNN-IMPUESTOS INDIRECTOS(Ti)+SUBSIDIOS (Sb)</a:t>
            </a:r>
            <a:endParaRPr lang="es-MX" sz="2400" b="1" dirty="0">
              <a:solidFill>
                <a:srgbClr val="002060"/>
              </a:solidFill>
            </a:endParaRPr>
          </a:p>
        </p:txBody>
      </p:sp>
    </p:spTree>
    <p:extLst>
      <p:ext uri="{BB962C8B-B14F-4D97-AF65-F5344CB8AC3E}">
        <p14:creationId xmlns:p14="http://schemas.microsoft.com/office/powerpoint/2010/main" val="2066542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cmapspublic3.ihmc.us/rid=1J40QZ9Q4-28XZLD1-M39/mi%20primer%20mapa.cmap?rid=1J40QZ9Q4-28XZLD1-M39&amp;partName=htmljpe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37828" y="692696"/>
            <a:ext cx="10513168" cy="5688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067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45940" y="260648"/>
            <a:ext cx="8532178" cy="669859"/>
          </a:xfrm>
        </p:spPr>
        <p:txBody>
          <a:bodyPr/>
          <a:lstStyle/>
          <a:p>
            <a:pPr algn="ctr"/>
            <a:r>
              <a:rPr lang="es-MX" b="1" dirty="0" smtClean="0">
                <a:solidFill>
                  <a:srgbClr val="002060"/>
                </a:solidFill>
              </a:rPr>
              <a:t>INGRESO O RENTA PERSONAL (YP)</a:t>
            </a:r>
            <a:endParaRPr lang="es-MX" b="1" dirty="0">
              <a:solidFill>
                <a:srgbClr val="002060"/>
              </a:solidFill>
            </a:endParaRPr>
          </a:p>
        </p:txBody>
      </p:sp>
      <p:sp>
        <p:nvSpPr>
          <p:cNvPr id="3" name="2 Marcador de contenido"/>
          <p:cNvSpPr>
            <a:spLocks noGrp="1"/>
          </p:cNvSpPr>
          <p:nvPr>
            <p:ph idx="1"/>
          </p:nvPr>
        </p:nvSpPr>
        <p:spPr>
          <a:xfrm>
            <a:off x="693812" y="1700808"/>
            <a:ext cx="10657184" cy="3615267"/>
          </a:xfrm>
        </p:spPr>
        <p:txBody>
          <a:bodyPr>
            <a:normAutofit/>
          </a:bodyPr>
          <a:lstStyle/>
          <a:p>
            <a:pPr marL="0" indent="0" algn="just">
              <a:buNone/>
            </a:pPr>
            <a:r>
              <a:rPr lang="es-MX" sz="2400" dirty="0" smtClean="0">
                <a:solidFill>
                  <a:srgbClr val="002060"/>
                </a:solidFill>
              </a:rPr>
              <a:t>Es la cantidad de renta que reciben las economías domésticas y las empresas no constituidas en sociedades anónimas, es decir, las familias asalariadas o las familias que son propietarias de negocios como persona natural, en este sentido las rentas del negocio son directamente del dueño. </a:t>
            </a:r>
          </a:p>
          <a:p>
            <a:pPr marL="0" indent="0" algn="ctr">
              <a:buNone/>
            </a:pPr>
            <a:r>
              <a:rPr lang="es-MX" sz="2400" b="1" dirty="0" smtClean="0">
                <a:solidFill>
                  <a:srgbClr val="002060"/>
                </a:solidFill>
              </a:rPr>
              <a:t>YP: YN-BENEFICIOS DE LAS SOCIEDADES-COTIZACIÓN DE LA SEGURIDAD SOCIAL-INTERESES NETOS+DIVIDENDOS+TRANSFERENCIAS DEL ESTADO A LOS INDIVIDUOS+RENTA PROCEDENTE DE INTERESES PERSONALES</a:t>
            </a:r>
            <a:endParaRPr lang="es-MX" sz="2400" b="1" dirty="0">
              <a:solidFill>
                <a:srgbClr val="002060"/>
              </a:solidFill>
            </a:endParaRPr>
          </a:p>
        </p:txBody>
      </p:sp>
    </p:spTree>
    <p:extLst>
      <p:ext uri="{BB962C8B-B14F-4D97-AF65-F5344CB8AC3E}">
        <p14:creationId xmlns:p14="http://schemas.microsoft.com/office/powerpoint/2010/main" val="3865781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81844" y="1143456"/>
            <a:ext cx="10297144" cy="4805823"/>
          </a:xfrm>
        </p:spPr>
      </p:pic>
    </p:spTree>
    <p:extLst>
      <p:ext uri="{BB962C8B-B14F-4D97-AF65-F5344CB8AC3E}">
        <p14:creationId xmlns:p14="http://schemas.microsoft.com/office/powerpoint/2010/main" val="2413452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29916" y="836712"/>
            <a:ext cx="8532178" cy="597851"/>
          </a:xfrm>
        </p:spPr>
        <p:txBody>
          <a:bodyPr>
            <a:normAutofit/>
          </a:bodyPr>
          <a:lstStyle/>
          <a:p>
            <a:pPr algn="ctr"/>
            <a:r>
              <a:rPr lang="es-MX" sz="2800" b="1" dirty="0" smtClean="0">
                <a:solidFill>
                  <a:srgbClr val="002060"/>
                </a:solidFill>
              </a:rPr>
              <a:t>INGRESO O RENTA PERSONAL DISPONIBLE YPD</a:t>
            </a:r>
            <a:endParaRPr lang="es-MX" sz="2800" b="1" dirty="0">
              <a:solidFill>
                <a:srgbClr val="002060"/>
              </a:solidFill>
            </a:endParaRPr>
          </a:p>
        </p:txBody>
      </p:sp>
      <p:sp>
        <p:nvSpPr>
          <p:cNvPr id="3" name="2 Marcador de contenido"/>
          <p:cNvSpPr>
            <a:spLocks noGrp="1"/>
          </p:cNvSpPr>
          <p:nvPr>
            <p:ph idx="1"/>
          </p:nvPr>
        </p:nvSpPr>
        <p:spPr>
          <a:xfrm>
            <a:off x="684034" y="685801"/>
            <a:ext cx="10738970" cy="4903439"/>
          </a:xfrm>
        </p:spPr>
        <p:txBody>
          <a:bodyPr>
            <a:normAutofit/>
          </a:bodyPr>
          <a:lstStyle/>
          <a:p>
            <a:pPr marL="0" indent="0" algn="just">
              <a:buNone/>
            </a:pPr>
            <a:r>
              <a:rPr lang="es-MX" sz="2400" dirty="0" smtClean="0">
                <a:solidFill>
                  <a:srgbClr val="002060"/>
                </a:solidFill>
              </a:rPr>
              <a:t>Es la cantidad de que disponen los hogares y las empresas no constituidas en sociedades anónimas, para gastar una vez que cumplieron con sus obligaciones fiscales con el estado.</a:t>
            </a:r>
          </a:p>
          <a:p>
            <a:pPr marL="0" indent="0" algn="ctr">
              <a:buNone/>
            </a:pPr>
            <a:r>
              <a:rPr lang="es-MX" sz="2400" b="1" dirty="0" smtClean="0">
                <a:solidFill>
                  <a:srgbClr val="002060"/>
                </a:solidFill>
              </a:rPr>
              <a:t>YPD=YP-IMPUESTOS DIRECTOS SOBRE LAS PERSONAS Y OTRAS CANTIDADES PAGADAS AL ESTADO</a:t>
            </a:r>
            <a:endParaRPr lang="es-MX" sz="2400" b="1" dirty="0">
              <a:solidFill>
                <a:srgbClr val="002060"/>
              </a:solidFill>
            </a:endParaRPr>
          </a:p>
        </p:txBody>
      </p:sp>
    </p:spTree>
    <p:extLst>
      <p:ext uri="{BB962C8B-B14F-4D97-AF65-F5344CB8AC3E}">
        <p14:creationId xmlns:p14="http://schemas.microsoft.com/office/powerpoint/2010/main" val="282411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26518" y="463887"/>
            <a:ext cx="6018232" cy="457944"/>
          </a:xfrm>
        </p:spPr>
        <p:txBody>
          <a:bodyPr>
            <a:normAutofit/>
          </a:bodyPr>
          <a:lstStyle/>
          <a:p>
            <a:pPr algn="ctr"/>
            <a:r>
              <a:rPr lang="es-MX" sz="2400" dirty="0" smtClean="0">
                <a:solidFill>
                  <a:srgbClr val="002060"/>
                </a:solidFill>
              </a:rPr>
              <a:t>CICLO ECONÓMICO</a:t>
            </a:r>
            <a:endParaRPr lang="es-MX" sz="2400" dirty="0">
              <a:solidFill>
                <a:srgbClr val="002060"/>
              </a:solidFill>
            </a:endParaRPr>
          </a:p>
        </p:txBody>
      </p:sp>
      <p:sp>
        <p:nvSpPr>
          <p:cNvPr id="7" name="Marcador de posición de imagen 6"/>
          <p:cNvSpPr>
            <a:spLocks noGrp="1"/>
          </p:cNvSpPr>
          <p:nvPr>
            <p:ph type="pic" idx="1"/>
          </p:nvPr>
        </p:nvSpPr>
        <p:spPr>
          <a:xfrm>
            <a:off x="909836" y="908720"/>
            <a:ext cx="3280120" cy="4572000"/>
          </a:xfrm>
        </p:spPr>
      </p:sp>
      <p:sp>
        <p:nvSpPr>
          <p:cNvPr id="3" name="Marcador de contenido 2"/>
          <p:cNvSpPr>
            <a:spLocks noGrp="1"/>
          </p:cNvSpPr>
          <p:nvPr>
            <p:ph type="body" sz="half" idx="2"/>
          </p:nvPr>
        </p:nvSpPr>
        <p:spPr>
          <a:xfrm>
            <a:off x="4726518" y="1278154"/>
            <a:ext cx="6840502" cy="2048933"/>
          </a:xfrm>
        </p:spPr>
        <p:txBody>
          <a:bodyPr>
            <a:noAutofit/>
          </a:bodyPr>
          <a:lstStyle/>
          <a:p>
            <a:pPr algn="just"/>
            <a:r>
              <a:rPr lang="es-MX" sz="2200" dirty="0">
                <a:solidFill>
                  <a:srgbClr val="002060"/>
                </a:solidFill>
              </a:rPr>
              <a:t>El ciclo económico es un fenómeno que corresponde a las oscilaciones reiteradas en las tasas de crecimiento de la producción, el empleo y otras variables macroeconómicas, en el corto plazo, durante un período de tiempo determinado, generalmente varios años. Los ciclos económicos tienen una serie de características comunes que tienden a repetirse pero cuentan con amplitudes y períodos muy variables</a:t>
            </a:r>
            <a:endParaRPr lang="es-MX" sz="2200" dirty="0">
              <a:solidFill>
                <a:srgbClr val="00206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5860" y="1628799"/>
            <a:ext cx="2880319" cy="3383467"/>
          </a:xfrm>
          <a:prstGeom prst="rect">
            <a:avLst/>
          </a:prstGeom>
        </p:spPr>
        <p:style>
          <a:lnRef idx="2">
            <a:schemeClr val="accent1"/>
          </a:lnRef>
          <a:fillRef idx="1">
            <a:schemeClr val="lt1"/>
          </a:fillRef>
          <a:effectRef idx="0">
            <a:schemeClr val="accent1"/>
          </a:effectRef>
          <a:fontRef idx="minor">
            <a:schemeClr val="dk1"/>
          </a:fontRef>
        </p:style>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4332" y="4714875"/>
            <a:ext cx="1711077" cy="1711077"/>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58708" y="4850333"/>
            <a:ext cx="2400267" cy="1440160"/>
          </a:xfrm>
          <a:prstGeom prst="rect">
            <a:avLst/>
          </a:prstGeom>
        </p:spPr>
      </p:pic>
    </p:spTree>
    <p:extLst>
      <p:ext uri="{BB962C8B-B14F-4D97-AF65-F5344CB8AC3E}">
        <p14:creationId xmlns:p14="http://schemas.microsoft.com/office/powerpoint/2010/main" val="289995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4034" y="685801"/>
            <a:ext cx="10810978" cy="5479503"/>
          </a:xfrm>
        </p:spPr>
        <p:txBody>
          <a:bodyPr/>
          <a:lstStyle/>
          <a:p>
            <a:pPr marL="0" indent="0" algn="just">
              <a:buNone/>
            </a:pPr>
            <a:r>
              <a:rPr lang="es-MX" dirty="0"/>
              <a:t>Las fluctuaciones de la economía suelen llamarse ciclo econó­mico. Como sugiere esta expresión, las fluctuaciones económi­cas corresponden a los cambios de la situación económica. Cuando el PIB real crece rápidamente, la situación económica es buena. Durante esos periodos de expansión económica, la mayoría de las empresas observan que tienen muchos clientes y que los beneficios aumentan. Cuando el PIB real disminuye durante las recesiones, las empresas tienen problemas. Durante esos periodos de contracción económica, las ventas y los beneficios disminuyen en la mayoría. La expresión ciclo económico es algo engañosa, ya que parece sugerir que las fluctuaciones económicas siguen una pauta regular y predecible. En realidad, las fluctuaciones económicas no son en absoluto regulares y casi siempre son imposibles de predecir con mucha precisión. </a:t>
            </a:r>
            <a:r>
              <a:rPr lang="es-MX" i="1" dirty="0"/>
              <a:t>(</a:t>
            </a:r>
            <a:r>
              <a:rPr lang="es-MX" i="1" dirty="0" err="1"/>
              <a:t>Mankiw</a:t>
            </a:r>
            <a:r>
              <a:rPr lang="es-MX" i="1" dirty="0"/>
              <a:t>, </a:t>
            </a:r>
            <a:r>
              <a:rPr lang="es-MX" i="1" dirty="0" smtClean="0"/>
              <a:t>2012)</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4222" y="5123607"/>
            <a:ext cx="1952625" cy="146685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200" y="260648"/>
            <a:ext cx="3305175" cy="1381125"/>
          </a:xfrm>
          <a:prstGeom prst="rect">
            <a:avLst/>
          </a:prstGeom>
        </p:spPr>
      </p:pic>
    </p:spTree>
    <p:extLst>
      <p:ext uri="{BB962C8B-B14F-4D97-AF65-F5344CB8AC3E}">
        <p14:creationId xmlns:p14="http://schemas.microsoft.com/office/powerpoint/2010/main" val="506582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4034" y="685801"/>
            <a:ext cx="10954994" cy="5335487"/>
          </a:xfrm>
        </p:spPr>
        <p:txBody>
          <a:bodyPr/>
          <a:lstStyle/>
          <a:p>
            <a:pPr marL="0" indent="0" algn="ctr">
              <a:buNone/>
            </a:pPr>
            <a:endParaRPr lang="es-MX" b="1" dirty="0" smtClean="0"/>
          </a:p>
          <a:p>
            <a:pPr marL="0" indent="0" algn="ctr">
              <a:buNone/>
            </a:pPr>
            <a:endParaRPr lang="es-MX" b="1" dirty="0"/>
          </a:p>
          <a:p>
            <a:pPr marL="0" indent="0" algn="ctr">
              <a:buNone/>
            </a:pPr>
            <a:endParaRPr lang="es-MX" b="1" dirty="0" smtClean="0"/>
          </a:p>
          <a:p>
            <a:pPr marL="0" indent="0" algn="ctr">
              <a:buNone/>
            </a:pPr>
            <a:r>
              <a:rPr lang="es-MX" b="1" dirty="0" smtClean="0"/>
              <a:t>FASES DEL CICLO ECONÓMICO</a:t>
            </a:r>
          </a:p>
          <a:p>
            <a:pPr marL="0" indent="0" algn="just">
              <a:buNone/>
            </a:pPr>
            <a:endParaRPr lang="es-MX" b="1" dirty="0" smtClean="0"/>
          </a:p>
          <a:p>
            <a:pPr marL="0" indent="0" algn="just">
              <a:buNone/>
            </a:pPr>
            <a:r>
              <a:rPr lang="es-MX" b="1" dirty="0" smtClean="0"/>
              <a:t>Depresión</a:t>
            </a:r>
            <a:r>
              <a:rPr lang="es-MX" dirty="0"/>
              <a:t>. Hay periodos de estancamiento donde prácticamente se detiene el proceso de producción. Constituye la verdadera caída de la economía , en esta fase se van formando los elementos que permitan pasar a la otra fase. Estas fases se dan por el </a:t>
            </a:r>
            <a:r>
              <a:rPr lang="es-MX" dirty="0" smtClean="0"/>
              <a:t>movimiento.</a:t>
            </a:r>
          </a:p>
          <a:p>
            <a:pPr marL="0" indent="0" algn="just">
              <a:buNone/>
            </a:pPr>
            <a:endParaRPr lang="es-MX" dirty="0"/>
          </a:p>
          <a:p>
            <a:pPr marL="0" indent="0" algn="just">
              <a:buNone/>
            </a:pPr>
            <a:endParaRPr lang="es-MX" dirty="0" smtClean="0"/>
          </a:p>
          <a:p>
            <a:pPr marL="0" indent="0" algn="just">
              <a:buNone/>
            </a:pPr>
            <a:endParaRPr lang="es-MX" dirty="0"/>
          </a:p>
          <a:p>
            <a:pPr marL="0" indent="0" algn="just">
              <a:buNone/>
            </a:pPr>
            <a:endParaRPr lang="es-MX" dirty="0" smtClean="0"/>
          </a:p>
          <a:p>
            <a:pPr marL="0" indent="0" algn="just">
              <a:buNone/>
            </a:pPr>
            <a:endParaRPr lang="es-MX" dirty="0"/>
          </a:p>
          <a:p>
            <a:pPr marL="0" indent="0" algn="just">
              <a:buNone/>
            </a:pPr>
            <a:endParaRPr lang="es-MX" dirty="0" smtClean="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8829" y="688327"/>
            <a:ext cx="1800200" cy="184785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034" y="4122074"/>
            <a:ext cx="2466975" cy="1847850"/>
          </a:xfrm>
          <a:prstGeom prst="rect">
            <a:avLst/>
          </a:prstGeom>
        </p:spPr>
      </p:pic>
    </p:spTree>
    <p:extLst>
      <p:ext uri="{BB962C8B-B14F-4D97-AF65-F5344CB8AC3E}">
        <p14:creationId xmlns:p14="http://schemas.microsoft.com/office/powerpoint/2010/main" val="1409741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4034" y="685801"/>
            <a:ext cx="11099010" cy="5335487"/>
          </a:xfrm>
        </p:spPr>
        <p:txBody>
          <a:bodyPr/>
          <a:lstStyle/>
          <a:p>
            <a:pPr marL="0" indent="0">
              <a:buNone/>
            </a:pPr>
            <a:r>
              <a:rPr lang="es-MX" b="1" dirty="0"/>
              <a:t>Recuperación</a:t>
            </a:r>
            <a:r>
              <a:rPr lang="es-MX" dirty="0"/>
              <a:t>. Fase del ciclo económico que se caracteriza por la reanimación de las actividades económicas, aumenta el empleo, la producción, la inversión y las ventas. Las variables económicas tienen un movimiento ascendente, que se refleja en la actividad económica en general, tendiéndose al pleno el empleo capitalista y no dependen de la voluntad del hombre.</a:t>
            </a:r>
          </a:p>
          <a:p>
            <a:pPr marL="0" indent="0">
              <a:buNone/>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6740" y="685801"/>
            <a:ext cx="1828800" cy="140970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7908" y="4509120"/>
            <a:ext cx="2733675" cy="1666875"/>
          </a:xfrm>
          <a:prstGeom prst="rect">
            <a:avLst/>
          </a:prstGeom>
        </p:spPr>
      </p:pic>
    </p:spTree>
    <p:extLst>
      <p:ext uri="{BB962C8B-B14F-4D97-AF65-F5344CB8AC3E}">
        <p14:creationId xmlns:p14="http://schemas.microsoft.com/office/powerpoint/2010/main" val="3459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7083167" y="685800"/>
            <a:ext cx="3656648" cy="2023120"/>
          </a:xfrm>
        </p:spPr>
        <p:txBody>
          <a:bodyPr/>
          <a:lstStyle/>
          <a:p>
            <a:endParaRPr lang="es-MX" dirty="0"/>
          </a:p>
        </p:txBody>
      </p:sp>
      <p:sp>
        <p:nvSpPr>
          <p:cNvPr id="3" name="Marcador de contenido 2"/>
          <p:cNvSpPr>
            <a:spLocks noGrp="1"/>
          </p:cNvSpPr>
          <p:nvPr>
            <p:ph idx="1"/>
          </p:nvPr>
        </p:nvSpPr>
        <p:spPr/>
        <p:txBody>
          <a:bodyPr/>
          <a:lstStyle/>
          <a:p>
            <a:pPr marL="0" indent="0" algn="just">
              <a:buNone/>
            </a:pPr>
            <a:r>
              <a:rPr lang="es-MX" b="1" dirty="0">
                <a:solidFill>
                  <a:srgbClr val="002060"/>
                </a:solidFill>
              </a:rPr>
              <a:t>Auge</a:t>
            </a:r>
            <a:r>
              <a:rPr lang="es-MX" dirty="0">
                <a:solidFill>
                  <a:srgbClr val="002060"/>
                </a:solidFill>
              </a:rPr>
              <a:t>. Fase del ciclo económico donde toda la actividad económica se encuentra en un periodo de prosperidad y apogeo. El auge representa todo lo contrario de la depresión donde hay decadencia El auge puede durar de forma variable ya sea que dure muchos años como solo unos cuantos meses, según las condiciones económicas. Al estancarse la producción viene de nuevo la crisis y comienza un nuevo ciclo económico.</a:t>
            </a:r>
          </a:p>
          <a:p>
            <a:pPr marL="0" indent="0" algn="just">
              <a:buNone/>
            </a:pPr>
            <a:endParaRPr lang="es-MX" dirty="0">
              <a:solidFill>
                <a:srgbClr val="002060"/>
              </a:solidFill>
            </a:endParaRPr>
          </a:p>
        </p:txBody>
      </p:sp>
      <p:sp>
        <p:nvSpPr>
          <p:cNvPr id="7" name="Marcador de texto 6"/>
          <p:cNvSpPr>
            <a:spLocks noGrp="1"/>
          </p:cNvSpPr>
          <p:nvPr>
            <p:ph type="body" sz="half" idx="2"/>
          </p:nvPr>
        </p:nvSpPr>
        <p:spPr>
          <a:xfrm>
            <a:off x="7083167" y="3464453"/>
            <a:ext cx="3656648" cy="2628843"/>
          </a:xfrm>
        </p:spPr>
        <p:txBody>
          <a:bodyPr/>
          <a:lstStyle/>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5115" y="921072"/>
            <a:ext cx="2952750" cy="155257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8003" y="4005064"/>
            <a:ext cx="2466975" cy="1857375"/>
          </a:xfrm>
          <a:prstGeom prst="rect">
            <a:avLst/>
          </a:prstGeom>
        </p:spPr>
      </p:pic>
    </p:spTree>
    <p:extLst>
      <p:ext uri="{BB962C8B-B14F-4D97-AF65-F5344CB8AC3E}">
        <p14:creationId xmlns:p14="http://schemas.microsoft.com/office/powerpoint/2010/main" val="1596165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a:xfrm>
            <a:off x="4870276" y="5932872"/>
            <a:ext cx="6018232" cy="1143000"/>
          </a:xfrm>
        </p:spPr>
        <p:txBody>
          <a:bodyPr>
            <a:normAutofit fontScale="90000"/>
          </a:bodyPr>
          <a:lstStyle/>
          <a:p>
            <a:pPr algn="just"/>
            <a:r>
              <a:rPr lang="es-ES" sz="3100" dirty="0">
                <a:solidFill>
                  <a:srgbClr val="002060"/>
                </a:solidFill>
              </a:rPr>
              <a:t>Consideró en su libro La Riqueza de las Naciones, cómo se fijan los precios, estudió la determinación de los precios de la tierra, del trabajo y del capital e investigó las cualidades y defectos del mecanismo del mercado. </a:t>
            </a:r>
            <a:br>
              <a:rPr lang="es-ES" sz="3100" dirty="0">
                <a:solidFill>
                  <a:srgbClr val="002060"/>
                </a:solidFill>
              </a:rPr>
            </a:br>
            <a:r>
              <a:rPr lang="es-ES" dirty="0"/>
              <a:t/>
            </a:r>
            <a:br>
              <a:rPr lang="es-ES" dirty="0"/>
            </a:br>
            <a:endParaRPr lang="es-MX" dirty="0"/>
          </a:p>
        </p:txBody>
      </p:sp>
      <p:pic>
        <p:nvPicPr>
          <p:cNvPr id="8" name="Picture 2" descr="https://encrypted-tbn3.gstatic.com/images?q=tbn:ANd9GcQKHH2Zp4bX4-q3gUSkL_-YPRpw78Z2IJO58m0qdQYF2E95db6P"/>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4806" r="4806"/>
          <a:stretch>
            <a:fillRect/>
          </a:stretch>
        </p:blipFill>
        <p:spPr bwMode="auto">
          <a:prstGeom prst="rect">
            <a:avLst/>
          </a:prstGeom>
          <a:noFill/>
          <a:effectLst>
            <a:glow rad="101600">
              <a:schemeClr val="accent4">
                <a:satMod val="175000"/>
                <a:alpha val="40000"/>
              </a:schemeClr>
            </a:glow>
            <a:innerShdw blurRad="57150" dist="38100" dir="14460000">
              <a:srgbClr val="000000">
                <a:alpha val="70000"/>
              </a:srgbClr>
            </a:innerShdw>
          </a:effectLst>
          <a:extLst>
            <a:ext uri="{909E8E84-426E-40DD-AFC4-6F175D3DCCD1}">
              <a14:hiddenFill xmlns:a14="http://schemas.microsoft.com/office/drawing/2010/main">
                <a:solidFill>
                  <a:srgbClr val="FFFFFF"/>
                </a:solidFill>
              </a14:hiddenFill>
            </a:ext>
          </a:extLst>
        </p:spPr>
      </p:pic>
      <p:sp>
        <p:nvSpPr>
          <p:cNvPr id="10" name="Marcador de texto 9"/>
          <p:cNvSpPr>
            <a:spLocks noGrp="1"/>
          </p:cNvSpPr>
          <p:nvPr>
            <p:ph type="body" sz="half" idx="2"/>
          </p:nvPr>
        </p:nvSpPr>
        <p:spPr>
          <a:xfrm>
            <a:off x="4868688" y="912663"/>
            <a:ext cx="6019820" cy="892944"/>
          </a:xfrm>
        </p:spPr>
        <p:txBody>
          <a:bodyPr>
            <a:normAutofit/>
          </a:bodyPr>
          <a:lstStyle/>
          <a:p>
            <a:pPr algn="ctr"/>
            <a:r>
              <a:rPr lang="es-MX" sz="3600" b="1" dirty="0" smtClean="0">
                <a:solidFill>
                  <a:schemeClr val="accent1"/>
                </a:solidFill>
              </a:rPr>
              <a:t>ADAM SMITH</a:t>
            </a:r>
            <a:endParaRPr lang="es-MX" sz="3600" b="1" dirty="0">
              <a:solidFill>
                <a:schemeClr val="accent1"/>
              </a:solidFill>
            </a:endParaRPr>
          </a:p>
        </p:txBody>
      </p:sp>
    </p:spTree>
    <p:extLst>
      <p:ext uri="{BB962C8B-B14F-4D97-AF65-F5344CB8AC3E}">
        <p14:creationId xmlns:p14="http://schemas.microsoft.com/office/powerpoint/2010/main" val="4151748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663445" y="4941168"/>
            <a:ext cx="4402266" cy="1507067"/>
          </a:xfrm>
        </p:spPr>
        <p:txBody>
          <a:bodyPr/>
          <a:lstStyle/>
          <a:p>
            <a:endParaRPr lang="es-MX" dirty="0"/>
          </a:p>
        </p:txBody>
      </p:sp>
      <p:sp>
        <p:nvSpPr>
          <p:cNvPr id="3" name="Marcador de contenido 2"/>
          <p:cNvSpPr>
            <a:spLocks noGrp="1"/>
          </p:cNvSpPr>
          <p:nvPr>
            <p:ph sz="half" idx="1"/>
          </p:nvPr>
        </p:nvSpPr>
        <p:spPr>
          <a:xfrm>
            <a:off x="684033" y="685801"/>
            <a:ext cx="6202467" cy="3615267"/>
          </a:xfrm>
        </p:spPr>
        <p:txBody>
          <a:bodyPr>
            <a:normAutofit fontScale="92500" lnSpcReduction="20000"/>
          </a:bodyPr>
          <a:lstStyle/>
          <a:p>
            <a:pPr marL="0" indent="0" algn="just">
              <a:buNone/>
            </a:pPr>
            <a:r>
              <a:rPr lang="es-MX" sz="2200" b="1" dirty="0">
                <a:solidFill>
                  <a:srgbClr val="002060"/>
                </a:solidFill>
              </a:rPr>
              <a:t>Recesión</a:t>
            </a:r>
            <a:r>
              <a:rPr lang="es-MX" sz="2200" dirty="0">
                <a:solidFill>
                  <a:srgbClr val="002060"/>
                </a:solidFill>
              </a:rPr>
              <a:t>. Existe un retroceso relativo de toda la actividad económica en general. Las actividades en general. Las actividades económicas: producción, comercio, banca , etc., disminuyen en forma notable. Durante las crisis se acentúan las contradicciones del capitalismo, hay un exceso de producción de ciertas mercancías en relación con la demanda en tanto que falta producción en algunas ramas. Hay una creciente dificultad para vender dichas mercancías. Muchas empresas quiebran. Se incrementa el desempleo y subempleo.</a:t>
            </a:r>
          </a:p>
          <a:p>
            <a:endParaRPr lang="es-MX" dirty="0"/>
          </a:p>
        </p:txBody>
      </p:sp>
      <p:sp>
        <p:nvSpPr>
          <p:cNvPr id="7" name="Marcador de contenido 6"/>
          <p:cNvSpPr>
            <a:spLocks noGrp="1"/>
          </p:cNvSpPr>
          <p:nvPr>
            <p:ph sz="half" idx="2"/>
          </p:nvPr>
        </p:nvSpPr>
        <p:spPr>
          <a:xfrm>
            <a:off x="7246540" y="685801"/>
            <a:ext cx="4069339" cy="3615266"/>
          </a:xfrm>
        </p:spPr>
        <p:txBody>
          <a:bodyPr>
            <a:normAutofit fontScale="92500" lnSpcReduction="20000"/>
          </a:bodyPr>
          <a:lstStyle/>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8908" y="1054135"/>
            <a:ext cx="3426064" cy="287892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3852" y="4955588"/>
            <a:ext cx="3446512" cy="1368152"/>
          </a:xfrm>
          <a:prstGeom prst="rect">
            <a:avLst/>
          </a:prstGeom>
        </p:spPr>
      </p:pic>
    </p:spTree>
    <p:extLst>
      <p:ext uri="{BB962C8B-B14F-4D97-AF65-F5344CB8AC3E}">
        <p14:creationId xmlns:p14="http://schemas.microsoft.com/office/powerpoint/2010/main" val="3233590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4034" y="685801"/>
            <a:ext cx="10882986" cy="5407495"/>
          </a:xfrm>
        </p:spPr>
        <p:txBody>
          <a:bodyPr>
            <a:normAutofit/>
          </a:bodyPr>
          <a:lstStyle/>
          <a:p>
            <a:pPr marL="0" indent="0" algn="just">
              <a:buNone/>
            </a:pPr>
            <a:r>
              <a:rPr lang="es-MX" sz="2000" dirty="0" err="1">
                <a:solidFill>
                  <a:srgbClr val="002060"/>
                </a:solidFill>
              </a:rPr>
              <a:t>Mankiw</a:t>
            </a:r>
            <a:r>
              <a:rPr lang="es-MX" sz="2000" dirty="0">
                <a:solidFill>
                  <a:srgbClr val="002060"/>
                </a:solidFill>
              </a:rPr>
              <a:t>, Gregory (2012). Principios de economía. México. Ed. Paraninfo</a:t>
            </a:r>
            <a:r>
              <a:rPr lang="es-MX" sz="2000" dirty="0" smtClean="0">
                <a:solidFill>
                  <a:srgbClr val="002060"/>
                </a:solidFill>
              </a:rPr>
              <a:t>.</a:t>
            </a:r>
          </a:p>
          <a:p>
            <a:pPr marL="0" indent="0" algn="just">
              <a:buNone/>
            </a:pPr>
            <a:r>
              <a:rPr lang="es-MX" sz="2000" dirty="0">
                <a:solidFill>
                  <a:srgbClr val="002060"/>
                </a:solidFill>
              </a:rPr>
              <a:t>Mochón, Francisco. (2012). Microeconomía con aplicaciones a América Latina. Mc Graw Hill.</a:t>
            </a:r>
          </a:p>
          <a:p>
            <a:pPr marL="0" indent="0" algn="just">
              <a:buNone/>
            </a:pPr>
            <a:r>
              <a:rPr lang="es-MX" sz="2000" dirty="0" err="1" smtClean="0">
                <a:solidFill>
                  <a:srgbClr val="002060"/>
                </a:solidFill>
              </a:rPr>
              <a:t>Parkin</a:t>
            </a:r>
            <a:r>
              <a:rPr lang="es-MX" sz="2000" dirty="0" smtClean="0">
                <a:solidFill>
                  <a:srgbClr val="002060"/>
                </a:solidFill>
              </a:rPr>
              <a:t>, Michael (2015). Macroeconomía versión para Latinoamérica. Pearson.</a:t>
            </a:r>
          </a:p>
          <a:p>
            <a:pPr marL="0" indent="0" algn="just">
              <a:buNone/>
            </a:pPr>
            <a:r>
              <a:rPr lang="es-MX" sz="2000" dirty="0" err="1" smtClean="0">
                <a:solidFill>
                  <a:srgbClr val="002060"/>
                </a:solidFill>
              </a:rPr>
              <a:t>Parkin</a:t>
            </a:r>
            <a:r>
              <a:rPr lang="es-MX" sz="2000" dirty="0" smtClean="0">
                <a:solidFill>
                  <a:srgbClr val="002060"/>
                </a:solidFill>
              </a:rPr>
              <a:t>, Michael (2015) Microeconomía versión para Latinoamérica. Pearson.</a:t>
            </a:r>
          </a:p>
          <a:p>
            <a:pPr marL="0" indent="0" algn="just">
              <a:buNone/>
            </a:pPr>
            <a:r>
              <a:rPr lang="es-MX" sz="2000" dirty="0" err="1">
                <a:solidFill>
                  <a:srgbClr val="002060"/>
                </a:solidFill>
              </a:rPr>
              <a:t>Samuelson,A</a:t>
            </a:r>
            <a:r>
              <a:rPr lang="es-MX" sz="2000" dirty="0">
                <a:solidFill>
                  <a:srgbClr val="002060"/>
                </a:solidFill>
              </a:rPr>
              <a:t>. Paul. (2015) Macroeconomía con aplicaciones a Latinoamérica. Mc Graw Hill.</a:t>
            </a:r>
          </a:p>
          <a:p>
            <a:pPr marL="0" indent="0" algn="just">
              <a:buNone/>
            </a:pPr>
            <a:r>
              <a:rPr lang="es-MX" sz="2000" dirty="0" smtClean="0">
                <a:solidFill>
                  <a:srgbClr val="002060"/>
                </a:solidFill>
              </a:rPr>
              <a:t>INEGI </a:t>
            </a:r>
            <a:r>
              <a:rPr lang="es-MX" sz="2000" dirty="0">
                <a:solidFill>
                  <a:srgbClr val="002060"/>
                </a:solidFill>
              </a:rPr>
              <a:t>(</a:t>
            </a:r>
            <a:r>
              <a:rPr lang="es-MX" sz="2000" dirty="0" smtClean="0">
                <a:solidFill>
                  <a:srgbClr val="002060"/>
                </a:solidFill>
              </a:rPr>
              <a:t>2016) </a:t>
            </a:r>
            <a:r>
              <a:rPr lang="es-MX" sz="2000" dirty="0">
                <a:solidFill>
                  <a:srgbClr val="002060"/>
                </a:solidFill>
              </a:rPr>
              <a:t>Indicadores trimestrales de la actividad turística. [En línea] México. INEGI. Disponible en </a:t>
            </a:r>
            <a:r>
              <a:rPr lang="es-MX" sz="2000" dirty="0">
                <a:solidFill>
                  <a:srgbClr val="002060"/>
                </a:solidFill>
                <a:hlinkClick r:id="rId2"/>
              </a:rPr>
              <a:t>http://www.inegi.org.mx/inegi/contenidos/espanol/prensa/comunicados/itat.pdf</a:t>
            </a:r>
            <a:endParaRPr lang="es-MX" sz="2000" dirty="0">
              <a:solidFill>
                <a:srgbClr val="002060"/>
              </a:solidFill>
            </a:endParaRPr>
          </a:p>
          <a:p>
            <a:pPr marL="0" indent="0" algn="just">
              <a:buNone/>
            </a:pPr>
            <a:r>
              <a:rPr lang="es-MX" sz="2000" dirty="0">
                <a:solidFill>
                  <a:srgbClr val="002060"/>
                </a:solidFill>
              </a:rPr>
              <a:t>INEGI (</a:t>
            </a:r>
            <a:r>
              <a:rPr lang="es-MX" sz="2000" dirty="0" smtClean="0">
                <a:solidFill>
                  <a:srgbClr val="002060"/>
                </a:solidFill>
              </a:rPr>
              <a:t>2016) </a:t>
            </a:r>
            <a:r>
              <a:rPr lang="es-MX" sz="2000" dirty="0">
                <a:solidFill>
                  <a:srgbClr val="002060"/>
                </a:solidFill>
              </a:rPr>
              <a:t>Índice Nacional de Precios al Consumidor. [En línea] México. INEGI. Disponible en: </a:t>
            </a:r>
            <a:r>
              <a:rPr lang="es-MX" sz="2000" dirty="0">
                <a:solidFill>
                  <a:srgbClr val="002060"/>
                </a:solidFill>
                <a:hlinkClick r:id="rId3"/>
              </a:rPr>
              <a:t>www.inegi.org.mx/.../Índice%20Nacional%20de%20Precios%20al%20C</a:t>
            </a:r>
            <a:r>
              <a:rPr lang="es-MX" sz="2000" dirty="0">
                <a:solidFill>
                  <a:srgbClr val="002060"/>
                </a:solidFill>
              </a:rPr>
              <a:t>...</a:t>
            </a:r>
          </a:p>
          <a:p>
            <a:pPr marL="0" indent="0" algn="just">
              <a:buNone/>
            </a:pPr>
            <a:endParaRPr lang="es-MX" dirty="0"/>
          </a:p>
          <a:p>
            <a:pPr marL="0" indent="0">
              <a:buNone/>
            </a:pPr>
            <a:endParaRPr lang="es-MX" dirty="0"/>
          </a:p>
        </p:txBody>
      </p:sp>
    </p:spTree>
    <p:extLst>
      <p:ext uri="{BB962C8B-B14F-4D97-AF65-F5344CB8AC3E}">
        <p14:creationId xmlns:p14="http://schemas.microsoft.com/office/powerpoint/2010/main" val="4030388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08013" y="764704"/>
            <a:ext cx="10670975" cy="5328592"/>
          </a:xfrm>
        </p:spPr>
        <p:txBody>
          <a:bodyPr>
            <a:normAutofit fontScale="90000"/>
          </a:bodyPr>
          <a:lstStyle/>
          <a:p>
            <a:pPr algn="ctr"/>
            <a:r>
              <a:rPr lang="es-ES_tradnl" sz="2800" b="1" dirty="0" smtClean="0"/>
              <a:t/>
            </a:r>
            <a:br>
              <a:rPr lang="es-ES_tradnl" sz="2800" b="1" dirty="0" smtClean="0"/>
            </a:br>
            <a:r>
              <a:rPr lang="es-ES_tradnl" sz="2800" b="1" dirty="0"/>
              <a:t/>
            </a:r>
            <a:br>
              <a:rPr lang="es-ES_tradnl" sz="2800" b="1" dirty="0"/>
            </a:br>
            <a:r>
              <a:rPr lang="es-ES_tradnl" sz="2800" b="1" dirty="0" smtClean="0"/>
              <a:t/>
            </a:r>
            <a:br>
              <a:rPr lang="es-ES_tradnl" sz="2800" b="1" dirty="0" smtClean="0"/>
            </a:br>
            <a:r>
              <a:rPr lang="es-ES_tradnl" sz="2800" b="1" dirty="0"/>
              <a:t/>
            </a:r>
            <a:br>
              <a:rPr lang="es-ES_tradnl" sz="2800" b="1" dirty="0"/>
            </a:br>
            <a:r>
              <a:rPr lang="es-ES_tradnl" sz="2800" b="1" dirty="0" smtClean="0"/>
              <a:t/>
            </a:r>
            <a:br>
              <a:rPr lang="es-ES_tradnl" sz="2800" b="1" dirty="0" smtClean="0"/>
            </a:br>
            <a:r>
              <a:rPr lang="es-ES_tradnl" sz="2800" b="1" dirty="0" smtClean="0">
                <a:solidFill>
                  <a:srgbClr val="002060"/>
                </a:solidFill>
              </a:rPr>
              <a:t>2.2</a:t>
            </a:r>
            <a:r>
              <a:rPr lang="es-ES_tradnl" sz="2800" b="1" dirty="0">
                <a:solidFill>
                  <a:srgbClr val="002060"/>
                </a:solidFill>
              </a:rPr>
              <a:t>. FUNCIONAMIENTO DEL MERCADO EN COMPETENCIA </a:t>
            </a:r>
            <a:r>
              <a:rPr lang="es-ES_tradnl" sz="2800" b="1" dirty="0" smtClean="0">
                <a:solidFill>
                  <a:srgbClr val="002060"/>
                </a:solidFill>
              </a:rPr>
              <a:t>PERFECTA</a:t>
            </a:r>
            <a:r>
              <a:rPr lang="es-MX" sz="2800" dirty="0">
                <a:solidFill>
                  <a:srgbClr val="002060"/>
                </a:solidFill>
              </a:rPr>
              <a:t/>
            </a:r>
            <a:br>
              <a:rPr lang="es-MX" sz="2800" dirty="0">
                <a:solidFill>
                  <a:srgbClr val="002060"/>
                </a:solidFill>
              </a:rPr>
            </a:br>
            <a:r>
              <a:rPr lang="es-MX" sz="2800" dirty="0" smtClean="0">
                <a:solidFill>
                  <a:srgbClr val="002060"/>
                </a:solidFill>
              </a:rPr>
              <a:t>2.2.1 </a:t>
            </a:r>
            <a:r>
              <a:rPr lang="es-ES_tradnl" sz="2800" dirty="0" smtClean="0">
                <a:solidFill>
                  <a:srgbClr val="002060"/>
                </a:solidFill>
              </a:rPr>
              <a:t>Demanda</a:t>
            </a:r>
            <a:br>
              <a:rPr lang="es-ES_tradnl" sz="2800" dirty="0" smtClean="0">
                <a:solidFill>
                  <a:srgbClr val="002060"/>
                </a:solidFill>
              </a:rPr>
            </a:br>
            <a:r>
              <a:rPr lang="es-ES_tradnl" sz="2800" dirty="0" smtClean="0">
                <a:solidFill>
                  <a:srgbClr val="002060"/>
                </a:solidFill>
              </a:rPr>
              <a:t/>
            </a:r>
            <a:br>
              <a:rPr lang="es-ES_tradnl" sz="2800" dirty="0" smtClean="0">
                <a:solidFill>
                  <a:srgbClr val="002060"/>
                </a:solidFill>
              </a:rPr>
            </a:br>
            <a:r>
              <a:rPr lang="es-ES_tradnl" sz="2800" dirty="0" smtClean="0">
                <a:solidFill>
                  <a:srgbClr val="002060"/>
                </a:solidFill>
              </a:rPr>
              <a:t>La Demanda: es la </a:t>
            </a:r>
            <a:r>
              <a:rPr lang="es-MX" sz="2800" dirty="0">
                <a:solidFill>
                  <a:srgbClr val="002060"/>
                </a:solidFill>
              </a:rPr>
              <a:t>c</a:t>
            </a:r>
            <a:r>
              <a:rPr lang="es-MX" sz="2800" dirty="0" smtClean="0">
                <a:solidFill>
                  <a:srgbClr val="002060"/>
                </a:solidFill>
              </a:rPr>
              <a:t>antidad de un bien que los compradores quieren comprar y puede comprar</a:t>
            </a:r>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a:t/>
            </a:r>
            <a:br>
              <a:rPr lang="es-MX" sz="2800" dirty="0"/>
            </a:br>
            <a:r>
              <a:rPr lang="es-MX" sz="2800" dirty="0" smtClean="0"/>
              <a:t/>
            </a:r>
            <a:br>
              <a:rPr lang="es-MX" sz="2800" dirty="0" smtClean="0"/>
            </a:br>
            <a:r>
              <a:rPr lang="es-MX" sz="2800" dirty="0" smtClean="0"/>
              <a:t/>
            </a:r>
            <a:br>
              <a:rPr lang="es-MX" sz="2800" dirty="0" smtClean="0"/>
            </a:br>
            <a:r>
              <a:rPr lang="es-MX" sz="2800" dirty="0" smtClean="0"/>
              <a:t/>
            </a:r>
            <a:br>
              <a:rPr lang="es-MX" sz="2800" dirty="0" smtClean="0"/>
            </a:br>
            <a:endParaRPr lang="es-MX" sz="2800"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909212">
            <a:off x="2424082" y="3469941"/>
            <a:ext cx="2466975" cy="1847850"/>
          </a:xfrm>
          <a:prstGeom prst="rect">
            <a:avLst/>
          </a:prstGeom>
          <a:effectLst>
            <a:reflection blurRad="6350" stA="52000" endA="300" endPos="35000" dir="5400000" sy="-100000" algn="bl" rotWithShape="0"/>
          </a:effectLst>
        </p:spPr>
      </p:pic>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90280">
            <a:off x="7364321" y="3343447"/>
            <a:ext cx="2343150" cy="1952625"/>
          </a:xfrm>
          <a:prstGeom prst="rect">
            <a:avLst/>
          </a:prstGeom>
          <a:effectLst>
            <a:reflection blurRad="6350" stA="50000" endA="300" endPos="90000" dist="50800" dir="5400000" sy="-100000" algn="bl" rotWithShape="0"/>
          </a:effectLst>
        </p:spPr>
      </p:pic>
    </p:spTree>
    <p:extLst>
      <p:ext uri="{BB962C8B-B14F-4D97-AF65-F5344CB8AC3E}">
        <p14:creationId xmlns:p14="http://schemas.microsoft.com/office/powerpoint/2010/main" val="3890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217453" y="188639"/>
            <a:ext cx="10266199" cy="892015"/>
          </a:xfrm>
        </p:spPr>
        <p:txBody>
          <a:bodyPr/>
          <a:lstStyle/>
          <a:p>
            <a:pPr algn="ctr"/>
            <a:r>
              <a:rPr lang="es-MX" b="1" dirty="0" smtClean="0">
                <a:solidFill>
                  <a:srgbClr val="002060"/>
                </a:solidFill>
              </a:rPr>
              <a:t>Determinantes de la Demanda</a:t>
            </a:r>
            <a:endParaRPr lang="es-MX" b="1" dirty="0">
              <a:solidFill>
                <a:srgbClr val="002060"/>
              </a:solidFill>
            </a:endParaRPr>
          </a:p>
        </p:txBody>
      </p:sp>
      <p:sp>
        <p:nvSpPr>
          <p:cNvPr id="5" name="Marcador de texto 4"/>
          <p:cNvSpPr>
            <a:spLocks noGrp="1"/>
          </p:cNvSpPr>
          <p:nvPr>
            <p:ph type="body" idx="1"/>
          </p:nvPr>
        </p:nvSpPr>
        <p:spPr>
          <a:xfrm>
            <a:off x="1291526" y="1563913"/>
            <a:ext cx="5029200" cy="990600"/>
          </a:xfrm>
        </p:spPr>
        <p:txBody>
          <a:bodyPr/>
          <a:lstStyle/>
          <a:p>
            <a:pPr algn="ctr"/>
            <a:r>
              <a:rPr lang="es-MX" b="1" dirty="0" smtClean="0">
                <a:solidFill>
                  <a:schemeClr val="accent1"/>
                </a:solidFill>
              </a:rPr>
              <a:t>El precio</a:t>
            </a:r>
            <a:endParaRPr lang="es-MX" b="1" dirty="0">
              <a:solidFill>
                <a:schemeClr val="accent1"/>
              </a:solidFill>
            </a:endParaRPr>
          </a:p>
        </p:txBody>
      </p:sp>
      <p:sp>
        <p:nvSpPr>
          <p:cNvPr id="6" name="Marcador de contenido 5"/>
          <p:cNvSpPr>
            <a:spLocks noGrp="1"/>
          </p:cNvSpPr>
          <p:nvPr>
            <p:ph sz="half" idx="2"/>
          </p:nvPr>
        </p:nvSpPr>
        <p:spPr>
          <a:xfrm>
            <a:off x="1291526" y="2564904"/>
            <a:ext cx="5029200" cy="3200400"/>
          </a:xfrm>
        </p:spPr>
        <p:txBody>
          <a:bodyPr>
            <a:normAutofit lnSpcReduction="10000"/>
          </a:bodyPr>
          <a:lstStyle/>
          <a:p>
            <a:pPr marL="0" indent="0" algn="just">
              <a:buNone/>
            </a:pPr>
            <a:r>
              <a:rPr lang="es-MX" dirty="0" smtClean="0">
                <a:solidFill>
                  <a:schemeClr val="accent1"/>
                </a:solidFill>
              </a:rPr>
              <a:t>Si el precio del helado subiera de $20.00 a $25.00, compararíamos menos. Si el precio bajara a $18.00 compararíamos más.</a:t>
            </a:r>
          </a:p>
          <a:p>
            <a:pPr marL="0" indent="0" algn="just">
              <a:buNone/>
            </a:pPr>
            <a:r>
              <a:rPr lang="es-MX" dirty="0" smtClean="0">
                <a:solidFill>
                  <a:schemeClr val="accent1"/>
                </a:solidFill>
              </a:rPr>
              <a:t>Como la cantidad demandada disminuye cuando sube el precio y aumenta cuando baja, decimos que la cantidad demandada está relacionada negativamente con el precio (</a:t>
            </a:r>
            <a:r>
              <a:rPr lang="es-MX" dirty="0" err="1" smtClean="0">
                <a:solidFill>
                  <a:schemeClr val="accent1"/>
                </a:solidFill>
              </a:rPr>
              <a:t>Mankiw</a:t>
            </a:r>
            <a:r>
              <a:rPr lang="es-MX" dirty="0" smtClean="0">
                <a:solidFill>
                  <a:schemeClr val="accent1"/>
                </a:solidFill>
              </a:rPr>
              <a:t>, 2010).</a:t>
            </a:r>
            <a:endParaRPr lang="es-MX" dirty="0">
              <a:solidFill>
                <a:schemeClr val="accent1"/>
              </a:solidFill>
            </a:endParaRPr>
          </a:p>
        </p:txBody>
      </p:sp>
      <p:sp>
        <p:nvSpPr>
          <p:cNvPr id="8" name="Marcador de contenido 7"/>
          <p:cNvSpPr>
            <a:spLocks noGrp="1"/>
          </p:cNvSpPr>
          <p:nvPr>
            <p:ph sz="quarter" idx="4"/>
          </p:nvPr>
        </p:nvSpPr>
        <p:spPr>
          <a:xfrm>
            <a:off x="6454452" y="2060848"/>
            <a:ext cx="5029200" cy="3704456"/>
          </a:xfrm>
        </p:spPr>
        <p:txBody>
          <a:bodyPr/>
          <a:lstStyle/>
          <a:p>
            <a:pPr marL="0" indent="0" algn="just">
              <a:buNone/>
            </a:pPr>
            <a:endParaRPr lang="es-MX" dirty="0" smtClean="0">
              <a:solidFill>
                <a:schemeClr val="accent1"/>
              </a:solidFill>
            </a:endParaRPr>
          </a:p>
          <a:p>
            <a:pPr marL="0" indent="0" algn="just">
              <a:buNone/>
            </a:pPr>
            <a:endParaRPr lang="es-MX" dirty="0">
              <a:solidFill>
                <a:schemeClr val="accent1"/>
              </a:solidFill>
            </a:endParaRPr>
          </a:p>
          <a:p>
            <a:pPr marL="0" indent="0" algn="just">
              <a:buNone/>
            </a:pPr>
            <a:endParaRPr lang="es-MX" dirty="0" smtClean="0">
              <a:solidFill>
                <a:schemeClr val="accent1"/>
              </a:solidFill>
            </a:endParaRPr>
          </a:p>
          <a:p>
            <a:pPr marL="0" indent="0" algn="just">
              <a:buNone/>
            </a:pPr>
            <a:endParaRPr lang="es-MX" dirty="0" smtClean="0">
              <a:solidFill>
                <a:schemeClr val="accent1"/>
              </a:solidFill>
            </a:endParaRPr>
          </a:p>
          <a:p>
            <a:pPr marL="0" indent="0" algn="just">
              <a:buNone/>
            </a:pPr>
            <a:endParaRPr lang="es-MX" dirty="0" smtClean="0">
              <a:solidFill>
                <a:schemeClr val="accent1"/>
              </a:solidFill>
            </a:endParaRPr>
          </a:p>
          <a:p>
            <a:pPr marL="0" indent="0" algn="just">
              <a:buNone/>
            </a:pPr>
            <a:r>
              <a:rPr lang="es-MX" dirty="0" smtClean="0">
                <a:solidFill>
                  <a:schemeClr val="accent1"/>
                </a:solidFill>
              </a:rPr>
              <a:t>A esta relación entre precio y cantidad demandada se le conoce como </a:t>
            </a:r>
            <a:r>
              <a:rPr lang="es-MX" b="1" dirty="0" smtClean="0">
                <a:solidFill>
                  <a:srgbClr val="002060"/>
                </a:solidFill>
              </a:rPr>
              <a:t>“LEY DE LA DEMANDA”</a:t>
            </a:r>
            <a:endParaRPr lang="es-MX" b="1" dirty="0">
              <a:solidFill>
                <a:srgbClr val="002060"/>
              </a:solidFill>
            </a:endParaRPr>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4572" y="2055790"/>
            <a:ext cx="2486025" cy="1766317"/>
          </a:xfrm>
          <a:prstGeom prst="rect">
            <a:avLst/>
          </a:prstGeom>
        </p:spPr>
      </p:pic>
    </p:spTree>
    <p:extLst>
      <p:ext uri="{BB962C8B-B14F-4D97-AF65-F5344CB8AC3E}">
        <p14:creationId xmlns:p14="http://schemas.microsoft.com/office/powerpoint/2010/main" val="1555913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Marketing_16x9">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Marketing_16x9">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B77EECA-D789-4A8A-9C41-5AF6409D81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Slice</Template>
  <TotalTime>0</TotalTime>
  <Words>3815</Words>
  <Application>Microsoft Office PowerPoint</Application>
  <PresentationFormat>Personalizado</PresentationFormat>
  <Paragraphs>406</Paragraphs>
  <Slides>71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71</vt:i4>
      </vt:variant>
    </vt:vector>
  </HeadingPairs>
  <TitlesOfParts>
    <vt:vector size="78" baseType="lpstr">
      <vt:lpstr>Calibri</vt:lpstr>
      <vt:lpstr>Century Gothic</vt:lpstr>
      <vt:lpstr>Corbel</vt:lpstr>
      <vt:lpstr>Times New Roman</vt:lpstr>
      <vt:lpstr>Wingdings</vt:lpstr>
      <vt:lpstr>Wingdings 3</vt:lpstr>
      <vt:lpstr>Sector</vt:lpstr>
      <vt:lpstr>        UNIVERSIDAD AUTÓNOMA DEL ESTADO DE MÉXICO  FACULTAD DE TURISMO Y GASTRONOMÍA  LICENCIATURA EN TURISMO  UNIDAD DE APRENDIZAJE DE ECONOMÍA (PRIMER PERIODO)  MATERIAL DIDÁCTICO CORRESPONDIENTE A LA UNIDAD DE COMPETENCIA II Y III “MICROECONOMÍA Y MACROECONOMÍA” </vt:lpstr>
      <vt:lpstr>PRESENTACIÓN</vt:lpstr>
      <vt:lpstr>UNIDAD II MICROECONOMÍA </vt:lpstr>
      <vt:lpstr>GUIÓN EXPLICATIVO</vt:lpstr>
      <vt:lpstr>Presentación de PowerPoint</vt:lpstr>
      <vt:lpstr>Presentación de PowerPoint</vt:lpstr>
      <vt:lpstr>Consideró en su libro La Riqueza de las Naciones, cómo se fijan los precios, estudió la determinación de los precios de la tierra, del trabajo y del capital e investigó las cualidades y defectos del mecanismo del mercado.   </vt:lpstr>
      <vt:lpstr>     2.2. FUNCIONAMIENTO DEL MERCADO EN COMPETENCIA PERFECTA 2.2.1 Demanda  La Demanda: es la cantidad de un bien que los compradores quieren comprar y puede comprar         </vt:lpstr>
      <vt:lpstr>Determinantes de la Demanda</vt:lpstr>
      <vt:lpstr>Presentación de PowerPoint</vt:lpstr>
      <vt:lpstr>Presentación de PowerPoint</vt:lpstr>
      <vt:lpstr>Cuando el descenso del precio de un bien eleva la demanda de otro, los dos se denominan complementarios.  Supongamos que baja el precio del chocolate caliente, según  la ley de la demanda, compararemos más chocolate caliente, en este caso también compraremos más pan de yema, ya que suelen tomarse juntos.  Ejemplos: gasolina y automóviles                     computadoras y programas       </vt:lpstr>
      <vt:lpstr> </vt:lpstr>
      <vt:lpstr>Si esperamos ganar una renta más alta el próximo mes, es posible que estemos más dispuestos a gastar algunos de nuestros ahorros actuales en la compra de algún bien.  </vt:lpstr>
      <vt:lpstr>Tabla y Curva de la Demanda  Es el cuadro que muestra la relación entre el precio de un bien y la cantidad      </vt:lpstr>
      <vt:lpstr>Curva de la Demanda  Gráfico de la relación entre el precio de un bien y la cantidad demandada. La curva tiene Pendiente negativa    </vt:lpstr>
      <vt:lpstr>      OFERTA </vt:lpstr>
      <vt:lpstr>¿QUÉ ES?</vt:lpstr>
      <vt:lpstr>DETERMINANTES DE LA OFERTA</vt:lpstr>
      <vt:lpstr>Presentación de PowerPoint</vt:lpstr>
      <vt:lpstr>TABLA DE OFERTA</vt:lpstr>
      <vt:lpstr>Presentación de PowerPoint</vt:lpstr>
      <vt:lpstr>Elasticidad Precio de la Demanda</vt:lpstr>
      <vt:lpstr>Presentación de PowerPoint</vt:lpstr>
      <vt:lpstr>Presentación de PowerPoint</vt:lpstr>
      <vt:lpstr>Elasticidad Precio de la Oferta</vt:lpstr>
      <vt:lpstr>Presentación de PowerPoint</vt:lpstr>
      <vt:lpstr>GUIÓN EXPLICATIVO</vt:lpstr>
      <vt:lpstr>UNIDAD III MACROECONOMÍA </vt:lpstr>
      <vt:lpstr>Surgimiento Histórico</vt:lpstr>
      <vt:lpstr>Concepto</vt:lpstr>
      <vt:lpstr>Presentación de PowerPoint</vt:lpstr>
      <vt:lpstr>OBJETIVOS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Las políticas económicas y los objetivos económicos </vt:lpstr>
      <vt:lpstr>Política Fiscal</vt:lpstr>
      <vt:lpstr>Política Monetaria</vt:lpstr>
      <vt:lpstr>Producto Interno Bruto PIB</vt:lpstr>
      <vt:lpstr>Presentación de PowerPoint</vt:lpstr>
      <vt:lpstr>Presentación de PowerPoint</vt:lpstr>
      <vt:lpstr>Presentación de PowerPoint</vt:lpstr>
      <vt:lpstr>Presentación de PowerPoint</vt:lpstr>
      <vt:lpstr>¿Cómo se puede medir el PIB? 1. Como flujo de productos</vt:lpstr>
      <vt:lpstr>Presentación de PowerPoint</vt:lpstr>
      <vt:lpstr>2. Como una suma de ingresos o del costo</vt:lpstr>
      <vt:lpstr>Presentación de PowerPoint</vt:lpstr>
      <vt:lpstr>Presentación de PowerPoint</vt:lpstr>
      <vt:lpstr>PIB REAL </vt:lpstr>
      <vt:lpstr>Índice de Precios al Consumidor </vt:lpstr>
      <vt:lpstr>Presentación de PowerPoint</vt:lpstr>
      <vt:lpstr>Presentación de PowerPoint</vt:lpstr>
      <vt:lpstr>Producto Nacional Bruto</vt:lpstr>
      <vt:lpstr>Producto Nacional Neto  (PNN)</vt:lpstr>
      <vt:lpstr>INGRESO O RENTA NACIONAL (YN)</vt:lpstr>
      <vt:lpstr>Presentación de PowerPoint</vt:lpstr>
      <vt:lpstr>INGRESO O RENTA PERSONAL (YP)</vt:lpstr>
      <vt:lpstr>Presentación de PowerPoint</vt:lpstr>
      <vt:lpstr>INGRESO O RENTA PERSONAL DISPONIBLE YPD</vt:lpstr>
      <vt:lpstr>CICLO ECONÓMICO</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2015-09-17T14:05:53Z</dcterms:created>
  <dcterms:modified xsi:type="dcterms:W3CDTF">2016-10-11T18:14:46Z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TC028010849991</vt:lpwstr>
  </property>
</Properties>
</file>