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257" r:id="rId3"/>
    <p:sldId id="311" r:id="rId4"/>
    <p:sldId id="258" r:id="rId5"/>
    <p:sldId id="259" r:id="rId6"/>
    <p:sldId id="310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309" r:id="rId16"/>
    <p:sldId id="268" r:id="rId17"/>
    <p:sldId id="269" r:id="rId18"/>
    <p:sldId id="270" r:id="rId19"/>
    <p:sldId id="312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2" r:id="rId50"/>
    <p:sldId id="303" r:id="rId51"/>
    <p:sldId id="304" r:id="rId52"/>
    <p:sldId id="305" r:id="rId53"/>
    <p:sldId id="307" r:id="rId54"/>
    <p:sldId id="306" r:id="rId5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Xiomy\Desktop\ESTADISTICA\Tablas%20ejercicio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Xiomy\Desktop\ESTADISTICA\Tablas%20ejercicio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Xiomy\Desktop\ESTADISTICA\Tablas%20ejercicio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Xiomy\Desktop\ESTADISTICA\Tablas%20ejercicios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Xiomy\Desktop\ESTADISTICA\Tablas%20ejercici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GRÁFICA DE BARRAS</a:t>
            </a:r>
          </a:p>
        </c:rich>
      </c:tx>
      <c:layout/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Hoja2!$B$3</c:f>
              <c:strCache>
                <c:ptCount val="1"/>
                <c:pt idx="0">
                  <c:v>1 - 5</c:v>
                </c:pt>
              </c:strCache>
            </c:strRef>
          </c:tx>
          <c:invertIfNegative val="0"/>
          <c:cat>
            <c:strRef>
              <c:f>Hoja2!$B$3</c:f>
              <c:strCache>
                <c:ptCount val="1"/>
                <c:pt idx="0">
                  <c:v>1 - 5</c:v>
                </c:pt>
              </c:strCache>
            </c:strRef>
          </c:cat>
          <c:val>
            <c:numRef>
              <c:f>Hoja2!$C$3</c:f>
              <c:numCache>
                <c:formatCode>0</c:formatCode>
                <c:ptCount val="1"/>
                <c:pt idx="0">
                  <c:v>15</c:v>
                </c:pt>
              </c:numCache>
            </c:numRef>
          </c:val>
        </c:ser>
        <c:ser>
          <c:idx val="1"/>
          <c:order val="1"/>
          <c:tx>
            <c:strRef>
              <c:f>Hoja2!$B$4</c:f>
              <c:strCache>
                <c:ptCount val="1"/>
                <c:pt idx="0">
                  <c:v>6 - 10</c:v>
                </c:pt>
              </c:strCache>
            </c:strRef>
          </c:tx>
          <c:invertIfNegative val="0"/>
          <c:cat>
            <c:strRef>
              <c:f>Hoja2!$B$3</c:f>
              <c:strCache>
                <c:ptCount val="1"/>
                <c:pt idx="0">
                  <c:v>1 - 5</c:v>
                </c:pt>
              </c:strCache>
            </c:strRef>
          </c:cat>
          <c:val>
            <c:numRef>
              <c:f>Hoja2!$C$4</c:f>
              <c:numCache>
                <c:formatCode>0</c:formatCode>
                <c:ptCount val="1"/>
                <c:pt idx="0">
                  <c:v>12</c:v>
                </c:pt>
              </c:numCache>
            </c:numRef>
          </c:val>
        </c:ser>
        <c:ser>
          <c:idx val="2"/>
          <c:order val="2"/>
          <c:tx>
            <c:strRef>
              <c:f>Hoja2!$B$5</c:f>
              <c:strCache>
                <c:ptCount val="1"/>
                <c:pt idx="0">
                  <c:v>11 - 15</c:v>
                </c:pt>
              </c:strCache>
            </c:strRef>
          </c:tx>
          <c:invertIfNegative val="0"/>
          <c:cat>
            <c:strRef>
              <c:f>Hoja2!$B$3</c:f>
              <c:strCache>
                <c:ptCount val="1"/>
                <c:pt idx="0">
                  <c:v>1 - 5</c:v>
                </c:pt>
              </c:strCache>
            </c:strRef>
          </c:cat>
          <c:val>
            <c:numRef>
              <c:f>Hoja2!$C$5</c:f>
              <c:numCache>
                <c:formatCode>0</c:formatCode>
                <c:ptCount val="1"/>
                <c:pt idx="0">
                  <c:v>13</c:v>
                </c:pt>
              </c:numCache>
            </c:numRef>
          </c:val>
        </c:ser>
        <c:ser>
          <c:idx val="3"/>
          <c:order val="3"/>
          <c:tx>
            <c:strRef>
              <c:f>Hoja2!$B$6</c:f>
              <c:strCache>
                <c:ptCount val="1"/>
                <c:pt idx="0">
                  <c:v>16 - 20</c:v>
                </c:pt>
              </c:strCache>
            </c:strRef>
          </c:tx>
          <c:invertIfNegative val="0"/>
          <c:cat>
            <c:strRef>
              <c:f>Hoja2!$B$3</c:f>
              <c:strCache>
                <c:ptCount val="1"/>
                <c:pt idx="0">
                  <c:v>1 - 5</c:v>
                </c:pt>
              </c:strCache>
            </c:strRef>
          </c:cat>
          <c:val>
            <c:numRef>
              <c:f>Hoja2!$C$6</c:f>
              <c:numCache>
                <c:formatCode>0</c:formatCode>
                <c:ptCount val="1"/>
                <c:pt idx="0">
                  <c:v>8</c:v>
                </c:pt>
              </c:numCache>
            </c:numRef>
          </c:val>
        </c:ser>
        <c:ser>
          <c:idx val="4"/>
          <c:order val="4"/>
          <c:tx>
            <c:strRef>
              <c:f>Hoja2!$B$7</c:f>
              <c:strCache>
                <c:ptCount val="1"/>
                <c:pt idx="0">
                  <c:v>21 - 25</c:v>
                </c:pt>
              </c:strCache>
            </c:strRef>
          </c:tx>
          <c:invertIfNegative val="0"/>
          <c:cat>
            <c:strRef>
              <c:f>Hoja2!$B$3</c:f>
              <c:strCache>
                <c:ptCount val="1"/>
                <c:pt idx="0">
                  <c:v>1 - 5</c:v>
                </c:pt>
              </c:strCache>
            </c:strRef>
          </c:cat>
          <c:val>
            <c:numRef>
              <c:f>Hoja2!$C$7</c:f>
              <c:numCache>
                <c:formatCode>0</c:formatCode>
                <c:ptCount val="1"/>
                <c:pt idx="0">
                  <c:v>11</c:v>
                </c:pt>
              </c:numCache>
            </c:numRef>
          </c:val>
        </c:ser>
        <c:ser>
          <c:idx val="5"/>
          <c:order val="5"/>
          <c:tx>
            <c:strRef>
              <c:f>Hoja2!$B$8</c:f>
              <c:strCache>
                <c:ptCount val="1"/>
                <c:pt idx="0">
                  <c:v>26 - 30</c:v>
                </c:pt>
              </c:strCache>
            </c:strRef>
          </c:tx>
          <c:invertIfNegative val="0"/>
          <c:cat>
            <c:strRef>
              <c:f>Hoja2!$B$3</c:f>
              <c:strCache>
                <c:ptCount val="1"/>
                <c:pt idx="0">
                  <c:v>1 - 5</c:v>
                </c:pt>
              </c:strCache>
            </c:strRef>
          </c:cat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ser>
          <c:idx val="6"/>
          <c:order val="6"/>
          <c:tx>
            <c:strRef>
              <c:f>Hoja2!$B$9</c:f>
              <c:strCache>
                <c:ptCount val="1"/>
                <c:pt idx="0">
                  <c:v>31 - 35</c:v>
                </c:pt>
              </c:strCache>
            </c:strRef>
          </c:tx>
          <c:invertIfNegative val="0"/>
          <c:cat>
            <c:strRef>
              <c:f>Hoja2!$B$3</c:f>
              <c:strCache>
                <c:ptCount val="1"/>
                <c:pt idx="0">
                  <c:v>1 - 5</c:v>
                </c:pt>
              </c:strCache>
            </c:strRef>
          </c:cat>
          <c:val>
            <c:numRef>
              <c:f>Hoja2!$C$9</c:f>
              <c:numCache>
                <c:formatCode>0</c:formatCode>
                <c:ptCount val="1"/>
                <c:pt idx="0">
                  <c:v>6</c:v>
                </c:pt>
              </c:numCache>
            </c:numRef>
          </c:val>
        </c:ser>
        <c:ser>
          <c:idx val="7"/>
          <c:order val="7"/>
          <c:tx>
            <c:strRef>
              <c:f>Hoja2!$B$10</c:f>
              <c:strCache>
                <c:ptCount val="1"/>
                <c:pt idx="0">
                  <c:v>36 - 40</c:v>
                </c:pt>
              </c:strCache>
            </c:strRef>
          </c:tx>
          <c:invertIfNegative val="0"/>
          <c:cat>
            <c:strRef>
              <c:f>Hoja2!$B$3</c:f>
              <c:strCache>
                <c:ptCount val="1"/>
                <c:pt idx="0">
                  <c:v>1 - 5</c:v>
                </c:pt>
              </c:strCache>
            </c:strRef>
          </c:cat>
          <c:val>
            <c:numRef>
              <c:f>Hoja2!$C$10</c:f>
              <c:numCache>
                <c:formatCode>0</c:formatCode>
                <c:ptCount val="1"/>
                <c:pt idx="0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4821008"/>
        <c:axId val="434821552"/>
        <c:axId val="396050240"/>
      </c:bar3DChart>
      <c:catAx>
        <c:axId val="43482100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INTERVALO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one"/>
        <c:crossAx val="434821552"/>
        <c:crosses val="autoZero"/>
        <c:auto val="1"/>
        <c:lblAlgn val="ctr"/>
        <c:lblOffset val="100"/>
        <c:noMultiLvlLbl val="0"/>
      </c:catAx>
      <c:valAx>
        <c:axId val="4348215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FRECUENCIA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434821008"/>
        <c:crosses val="autoZero"/>
        <c:crossBetween val="between"/>
      </c:valAx>
      <c:serAx>
        <c:axId val="396050240"/>
        <c:scaling>
          <c:orientation val="minMax"/>
        </c:scaling>
        <c:delete val="0"/>
        <c:axPos val="b"/>
        <c:majorTickMark val="out"/>
        <c:minorTickMark val="none"/>
        <c:tickLblPos val="nextTo"/>
        <c:crossAx val="434821552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Hoja2!$D$24</c:f>
              <c:strCache>
                <c:ptCount val="1"/>
                <c:pt idx="0">
                  <c:v>0.5 - 5.5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Hoja2!$C$24</c:f>
              <c:numCache>
                <c:formatCode>0</c:formatCode>
                <c:ptCount val="1"/>
                <c:pt idx="0">
                  <c:v>15</c:v>
                </c:pt>
              </c:numCache>
            </c:numRef>
          </c:val>
        </c:ser>
        <c:ser>
          <c:idx val="1"/>
          <c:order val="1"/>
          <c:tx>
            <c:strRef>
              <c:f>Hoja2!$D$25</c:f>
              <c:strCache>
                <c:ptCount val="1"/>
                <c:pt idx="0">
                  <c:v>5.5 - 10.5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Hoja2!$C$25</c:f>
              <c:numCache>
                <c:formatCode>0</c:formatCode>
                <c:ptCount val="1"/>
                <c:pt idx="0">
                  <c:v>12</c:v>
                </c:pt>
              </c:numCache>
            </c:numRef>
          </c:val>
        </c:ser>
        <c:ser>
          <c:idx val="2"/>
          <c:order val="2"/>
          <c:tx>
            <c:strRef>
              <c:f>Hoja2!$D$26</c:f>
              <c:strCache>
                <c:ptCount val="1"/>
                <c:pt idx="0">
                  <c:v>10.5 - 15.5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Hoja2!$C$26</c:f>
              <c:numCache>
                <c:formatCode>0</c:formatCode>
                <c:ptCount val="1"/>
                <c:pt idx="0">
                  <c:v>13</c:v>
                </c:pt>
              </c:numCache>
            </c:numRef>
          </c:val>
        </c:ser>
        <c:ser>
          <c:idx val="3"/>
          <c:order val="3"/>
          <c:tx>
            <c:strRef>
              <c:f>Hoja2!$D$27</c:f>
              <c:strCache>
                <c:ptCount val="1"/>
                <c:pt idx="0">
                  <c:v>15.5 - 20.5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Hoja2!$C$27</c:f>
              <c:numCache>
                <c:formatCode>0</c:formatCode>
                <c:ptCount val="1"/>
                <c:pt idx="0">
                  <c:v>8</c:v>
                </c:pt>
              </c:numCache>
            </c:numRef>
          </c:val>
        </c:ser>
        <c:ser>
          <c:idx val="4"/>
          <c:order val="4"/>
          <c:tx>
            <c:strRef>
              <c:f>Hoja2!$D$28</c:f>
              <c:strCache>
                <c:ptCount val="1"/>
                <c:pt idx="0">
                  <c:v>20.5 - 25.5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Hoja2!$C$28</c:f>
              <c:numCache>
                <c:formatCode>0</c:formatCode>
                <c:ptCount val="1"/>
                <c:pt idx="0">
                  <c:v>11</c:v>
                </c:pt>
              </c:numCache>
            </c:numRef>
          </c:val>
        </c:ser>
        <c:ser>
          <c:idx val="5"/>
          <c:order val="5"/>
          <c:tx>
            <c:strRef>
              <c:f>Hoja2!$D$29</c:f>
              <c:strCache>
                <c:ptCount val="1"/>
                <c:pt idx="0">
                  <c:v>25.5 - 30.5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Hoja2!$C$29</c:f>
              <c:numCache>
                <c:formatCode>0</c:formatCode>
                <c:ptCount val="1"/>
                <c:pt idx="0">
                  <c:v>7</c:v>
                </c:pt>
              </c:numCache>
            </c:numRef>
          </c:val>
        </c:ser>
        <c:ser>
          <c:idx val="6"/>
          <c:order val="6"/>
          <c:tx>
            <c:strRef>
              <c:f>Hoja2!$D$30</c:f>
              <c:strCache>
                <c:ptCount val="1"/>
                <c:pt idx="0">
                  <c:v>30.5 - 35.5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Hoja2!$C$30</c:f>
              <c:numCache>
                <c:formatCode>0</c:formatCode>
                <c:ptCount val="1"/>
                <c:pt idx="0">
                  <c:v>6</c:v>
                </c:pt>
              </c:numCache>
            </c:numRef>
          </c:val>
        </c:ser>
        <c:ser>
          <c:idx val="7"/>
          <c:order val="7"/>
          <c:tx>
            <c:strRef>
              <c:f>Hoja2!$D$31</c:f>
              <c:strCache>
                <c:ptCount val="1"/>
                <c:pt idx="0">
                  <c:v>35.5 - 40.5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Hoja2!$C$31</c:f>
              <c:numCache>
                <c:formatCode>0</c:formatCode>
                <c:ptCount val="1"/>
                <c:pt idx="0">
                  <c:v>10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434824272"/>
        <c:axId val="352145840"/>
      </c:barChart>
      <c:catAx>
        <c:axId val="434824272"/>
        <c:scaling>
          <c:orientation val="minMax"/>
        </c:scaling>
        <c:delete val="0"/>
        <c:axPos val="b"/>
        <c:majorTickMark val="none"/>
        <c:minorTickMark val="none"/>
        <c:tickLblPos val="nextTo"/>
        <c:crossAx val="352145840"/>
        <c:crosses val="autoZero"/>
        <c:auto val="1"/>
        <c:lblAlgn val="ctr"/>
        <c:lblOffset val="100"/>
        <c:noMultiLvlLbl val="0"/>
      </c:catAx>
      <c:valAx>
        <c:axId val="352145840"/>
        <c:scaling>
          <c:orientation val="minMax"/>
        </c:scaling>
        <c:delete val="0"/>
        <c:axPos val="l"/>
        <c:numFmt formatCode="0" sourceLinked="1"/>
        <c:majorTickMark val="none"/>
        <c:minorTickMark val="none"/>
        <c:tickLblPos val="nextTo"/>
        <c:crossAx val="4348242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OJIVA "MAYOR QUE"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09734174589797"/>
          <c:y val="0.13250495315335334"/>
          <c:w val="0.67746940760884578"/>
          <c:h val="0.80267447135503833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Hoja2!$B$58:$B$65</c:f>
              <c:strCache>
                <c:ptCount val="8"/>
                <c:pt idx="0">
                  <c:v>36 - 40</c:v>
                </c:pt>
                <c:pt idx="1">
                  <c:v>31 - 35</c:v>
                </c:pt>
                <c:pt idx="2">
                  <c:v>26 - 30</c:v>
                </c:pt>
                <c:pt idx="3">
                  <c:v>21-25</c:v>
                </c:pt>
                <c:pt idx="4">
                  <c:v>16 -20</c:v>
                </c:pt>
                <c:pt idx="5">
                  <c:v>11-15</c:v>
                </c:pt>
                <c:pt idx="6">
                  <c:v>6 -10</c:v>
                </c:pt>
                <c:pt idx="7">
                  <c:v>1 - 5</c:v>
                </c:pt>
              </c:strCache>
            </c:strRef>
          </c:cat>
          <c:val>
            <c:numRef>
              <c:f>Hoja2!$C$58:$C$65</c:f>
              <c:numCache>
                <c:formatCode>0</c:formatCode>
                <c:ptCount val="8"/>
                <c:pt idx="0">
                  <c:v>82</c:v>
                </c:pt>
                <c:pt idx="1">
                  <c:v>72</c:v>
                </c:pt>
                <c:pt idx="2">
                  <c:v>66</c:v>
                </c:pt>
                <c:pt idx="3">
                  <c:v>59</c:v>
                </c:pt>
                <c:pt idx="4">
                  <c:v>48</c:v>
                </c:pt>
                <c:pt idx="5">
                  <c:v>40</c:v>
                </c:pt>
                <c:pt idx="6">
                  <c:v>27</c:v>
                </c:pt>
                <c:pt idx="7">
                  <c:v>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52148560"/>
        <c:axId val="435653568"/>
      </c:lineChart>
      <c:catAx>
        <c:axId val="352148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35653568"/>
        <c:crosses val="autoZero"/>
        <c:auto val="1"/>
        <c:lblAlgn val="ctr"/>
        <c:lblOffset val="100"/>
        <c:noMultiLvlLbl val="0"/>
      </c:catAx>
      <c:valAx>
        <c:axId val="43565356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FRECUENCIA ACUMULADA</a:t>
                </a:r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crossAx val="3521485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Hoja2!$C$73</c:f>
              <c:strCache>
                <c:ptCount val="1"/>
                <c:pt idx="0">
                  <c:v>OJIVA "MENOR QUE"</c:v>
                </c:pt>
              </c:strCache>
            </c:strRef>
          </c:tx>
          <c:marker>
            <c:symbol val="none"/>
          </c:marker>
          <c:cat>
            <c:strRef>
              <c:f>Hoja2!$B$74:$B$82</c:f>
              <c:strCache>
                <c:ptCount val="9"/>
                <c:pt idx="0">
                  <c:v>INTEGRA</c:v>
                </c:pt>
                <c:pt idx="1">
                  <c:v>1 - 5</c:v>
                </c:pt>
                <c:pt idx="2">
                  <c:v>6 - 10</c:v>
                </c:pt>
                <c:pt idx="3">
                  <c:v>11- 15</c:v>
                </c:pt>
                <c:pt idx="4">
                  <c:v>16 - 20</c:v>
                </c:pt>
                <c:pt idx="5">
                  <c:v>21 - 25</c:v>
                </c:pt>
                <c:pt idx="6">
                  <c:v>26 - 30</c:v>
                </c:pt>
                <c:pt idx="7">
                  <c:v>31 - 35</c:v>
                </c:pt>
                <c:pt idx="8">
                  <c:v>36 - 40</c:v>
                </c:pt>
              </c:strCache>
            </c:strRef>
          </c:cat>
          <c:val>
            <c:numRef>
              <c:f>Hoja2!$C$74:$C$82</c:f>
              <c:numCache>
                <c:formatCode>0</c:formatCode>
                <c:ptCount val="9"/>
                <c:pt idx="0">
                  <c:v>0</c:v>
                </c:pt>
                <c:pt idx="1">
                  <c:v>15</c:v>
                </c:pt>
                <c:pt idx="2">
                  <c:v>27</c:v>
                </c:pt>
                <c:pt idx="3">
                  <c:v>40</c:v>
                </c:pt>
                <c:pt idx="4">
                  <c:v>48</c:v>
                </c:pt>
                <c:pt idx="5">
                  <c:v>59</c:v>
                </c:pt>
                <c:pt idx="6">
                  <c:v>66</c:v>
                </c:pt>
                <c:pt idx="7">
                  <c:v>72</c:v>
                </c:pt>
                <c:pt idx="8" formatCode="General">
                  <c:v>82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5659008"/>
        <c:axId val="435658464"/>
      </c:lineChart>
      <c:catAx>
        <c:axId val="435659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35658464"/>
        <c:crosses val="autoZero"/>
        <c:auto val="1"/>
        <c:lblAlgn val="ctr"/>
        <c:lblOffset val="100"/>
        <c:noMultiLvlLbl val="0"/>
      </c:catAx>
      <c:valAx>
        <c:axId val="435658464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4356590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PARES DE ZAPATOS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Hoja2!$C$100</c:f>
              <c:strCache>
                <c:ptCount val="1"/>
                <c:pt idx="0">
                  <c:v>FRECUENCIA</c:v>
                </c:pt>
              </c:strCache>
            </c:strRef>
          </c:tx>
          <c:cat>
            <c:strRef>
              <c:f>Hoja2!$B$101:$B$108</c:f>
              <c:strCache>
                <c:ptCount val="8"/>
                <c:pt idx="0">
                  <c:v>1 - 5</c:v>
                </c:pt>
                <c:pt idx="1">
                  <c:v>6 - 10</c:v>
                </c:pt>
                <c:pt idx="2">
                  <c:v>11 - 15</c:v>
                </c:pt>
                <c:pt idx="3">
                  <c:v>16 - 20</c:v>
                </c:pt>
                <c:pt idx="4">
                  <c:v>21 - 25</c:v>
                </c:pt>
                <c:pt idx="5">
                  <c:v>26 - 30</c:v>
                </c:pt>
                <c:pt idx="6">
                  <c:v>31 - 35</c:v>
                </c:pt>
                <c:pt idx="7">
                  <c:v>36 - 40</c:v>
                </c:pt>
              </c:strCache>
            </c:strRef>
          </c:cat>
          <c:val>
            <c:numRef>
              <c:f>Hoja2!$C$101:$C$108</c:f>
              <c:numCache>
                <c:formatCode>0</c:formatCode>
                <c:ptCount val="8"/>
                <c:pt idx="0">
                  <c:v>15</c:v>
                </c:pt>
                <c:pt idx="1">
                  <c:v>12</c:v>
                </c:pt>
                <c:pt idx="2">
                  <c:v>13</c:v>
                </c:pt>
                <c:pt idx="3">
                  <c:v>8</c:v>
                </c:pt>
                <c:pt idx="4">
                  <c:v>11</c:v>
                </c:pt>
                <c:pt idx="5">
                  <c:v>7</c:v>
                </c:pt>
                <c:pt idx="6">
                  <c:v>6</c:v>
                </c:pt>
                <c:pt idx="7">
                  <c:v>10</c:v>
                </c:pt>
              </c:numCache>
            </c:numRef>
          </c:val>
        </c:ser>
        <c:ser>
          <c:idx val="1"/>
          <c:order val="1"/>
          <c:tx>
            <c:strRef>
              <c:f>Hoja2!$D$100</c:f>
              <c:strCache>
                <c:ptCount val="1"/>
                <c:pt idx="0">
                  <c:v>ANGULO</c:v>
                </c:pt>
              </c:strCache>
            </c:strRef>
          </c:tx>
          <c:cat>
            <c:strRef>
              <c:f>Hoja2!$B$101:$B$108</c:f>
              <c:strCache>
                <c:ptCount val="8"/>
                <c:pt idx="0">
                  <c:v>1 - 5</c:v>
                </c:pt>
                <c:pt idx="1">
                  <c:v>6 - 10</c:v>
                </c:pt>
                <c:pt idx="2">
                  <c:v>11 - 15</c:v>
                </c:pt>
                <c:pt idx="3">
                  <c:v>16 - 20</c:v>
                </c:pt>
                <c:pt idx="4">
                  <c:v>21 - 25</c:v>
                </c:pt>
                <c:pt idx="5">
                  <c:v>26 - 30</c:v>
                </c:pt>
                <c:pt idx="6">
                  <c:v>31 - 35</c:v>
                </c:pt>
                <c:pt idx="7">
                  <c:v>36 - 40</c:v>
                </c:pt>
              </c:strCache>
            </c:strRef>
          </c:cat>
          <c:val>
            <c:numRef>
              <c:f>Hoja2!$D$101:$D$108</c:f>
              <c:numCache>
                <c:formatCode>0.00</c:formatCode>
                <c:ptCount val="8"/>
                <c:pt idx="0">
                  <c:v>65.853658536584362</c:v>
                </c:pt>
                <c:pt idx="1">
                  <c:v>52.68292682926829</c:v>
                </c:pt>
                <c:pt idx="2">
                  <c:v>57.073170731707314</c:v>
                </c:pt>
                <c:pt idx="3">
                  <c:v>35.121951219512198</c:v>
                </c:pt>
                <c:pt idx="4">
                  <c:v>48.29268292682967</c:v>
                </c:pt>
                <c:pt idx="5">
                  <c:v>30.73170731707317</c:v>
                </c:pt>
                <c:pt idx="6">
                  <c:v>26.341463414634145</c:v>
                </c:pt>
                <c:pt idx="7">
                  <c:v>43.902439024390247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1DE277-70C8-4187-BB74-3F8008E675C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2B4F85D-EF85-47F0-86D9-4C5A464041C7}">
      <dgm:prSet phldrT="[Texto]"/>
      <dgm:spPr/>
      <dgm:t>
        <a:bodyPr/>
        <a:lstStyle/>
        <a:p>
          <a:r>
            <a:rPr lang="es-MX" dirty="0" smtClean="0"/>
            <a:t>Variable</a:t>
          </a:r>
          <a:endParaRPr lang="es-MX" dirty="0"/>
        </a:p>
      </dgm:t>
    </dgm:pt>
    <dgm:pt modelId="{1696C308-1D2B-44AC-8D38-500B537CDF68}" type="parTrans" cxnId="{53EB474A-D129-480A-86F0-B81809A20780}">
      <dgm:prSet/>
      <dgm:spPr/>
      <dgm:t>
        <a:bodyPr/>
        <a:lstStyle/>
        <a:p>
          <a:endParaRPr lang="es-MX"/>
        </a:p>
      </dgm:t>
    </dgm:pt>
    <dgm:pt modelId="{92A89290-F0C4-4C58-9B28-F9FFAC6E3F15}" type="sibTrans" cxnId="{53EB474A-D129-480A-86F0-B81809A20780}">
      <dgm:prSet/>
      <dgm:spPr/>
      <dgm:t>
        <a:bodyPr/>
        <a:lstStyle/>
        <a:p>
          <a:endParaRPr lang="es-MX"/>
        </a:p>
      </dgm:t>
    </dgm:pt>
    <dgm:pt modelId="{40F1EA28-2CF9-4B82-9153-9CF85BCA6B77}">
      <dgm:prSet phldrT="[Texto]"/>
      <dgm:spPr/>
      <dgm:t>
        <a:bodyPr/>
        <a:lstStyle/>
        <a:p>
          <a:r>
            <a:rPr lang="es-MX" dirty="0" smtClean="0"/>
            <a:t>Cuantitativa</a:t>
          </a:r>
          <a:endParaRPr lang="es-MX" dirty="0"/>
        </a:p>
      </dgm:t>
    </dgm:pt>
    <dgm:pt modelId="{6CB25C06-776A-4C66-B688-11574CA51AD8}" type="parTrans" cxnId="{128C5ED7-0D04-4E34-9C92-3D2DF3A8D4A6}">
      <dgm:prSet/>
      <dgm:spPr/>
      <dgm:t>
        <a:bodyPr/>
        <a:lstStyle/>
        <a:p>
          <a:endParaRPr lang="es-MX" dirty="0"/>
        </a:p>
      </dgm:t>
    </dgm:pt>
    <dgm:pt modelId="{979DA58D-1D15-467A-B2FA-E003754B621B}" type="sibTrans" cxnId="{128C5ED7-0D04-4E34-9C92-3D2DF3A8D4A6}">
      <dgm:prSet/>
      <dgm:spPr/>
      <dgm:t>
        <a:bodyPr/>
        <a:lstStyle/>
        <a:p>
          <a:endParaRPr lang="es-MX"/>
        </a:p>
      </dgm:t>
    </dgm:pt>
    <dgm:pt modelId="{45C315A6-33D9-4012-A350-8B845921599C}">
      <dgm:prSet phldrT="[Texto]"/>
      <dgm:spPr/>
      <dgm:t>
        <a:bodyPr/>
        <a:lstStyle/>
        <a:p>
          <a:r>
            <a:rPr lang="es-MX" dirty="0" smtClean="0"/>
            <a:t>Discretas</a:t>
          </a:r>
          <a:endParaRPr lang="es-MX" dirty="0"/>
        </a:p>
      </dgm:t>
    </dgm:pt>
    <dgm:pt modelId="{09CC5A8C-76C3-42C2-8A7E-3A4E4DCF764D}" type="parTrans" cxnId="{747B4897-92E7-4758-82F0-7A6564ACFC51}">
      <dgm:prSet/>
      <dgm:spPr/>
      <dgm:t>
        <a:bodyPr/>
        <a:lstStyle/>
        <a:p>
          <a:endParaRPr lang="es-MX" dirty="0"/>
        </a:p>
      </dgm:t>
    </dgm:pt>
    <dgm:pt modelId="{C3282FDF-FE8A-425E-B490-7A5E79EF85DB}" type="sibTrans" cxnId="{747B4897-92E7-4758-82F0-7A6564ACFC51}">
      <dgm:prSet/>
      <dgm:spPr/>
      <dgm:t>
        <a:bodyPr/>
        <a:lstStyle/>
        <a:p>
          <a:endParaRPr lang="es-MX"/>
        </a:p>
      </dgm:t>
    </dgm:pt>
    <dgm:pt modelId="{98878C26-D6BD-459B-A3E4-28DFF2D81881}">
      <dgm:prSet phldrT="[Texto]"/>
      <dgm:spPr/>
      <dgm:t>
        <a:bodyPr/>
        <a:lstStyle/>
        <a:p>
          <a:r>
            <a:rPr lang="es-MX" dirty="0" smtClean="0"/>
            <a:t>Continuas</a:t>
          </a:r>
          <a:endParaRPr lang="es-MX" dirty="0"/>
        </a:p>
      </dgm:t>
    </dgm:pt>
    <dgm:pt modelId="{5B868976-F38C-40F7-8C8B-C56EF9A549DC}" type="parTrans" cxnId="{6E0434BD-7D3F-43ED-AC7A-F21908DCBA2F}">
      <dgm:prSet/>
      <dgm:spPr/>
      <dgm:t>
        <a:bodyPr/>
        <a:lstStyle/>
        <a:p>
          <a:endParaRPr lang="es-MX" dirty="0"/>
        </a:p>
      </dgm:t>
    </dgm:pt>
    <dgm:pt modelId="{2960BF74-5F4C-40E4-94DD-C06982917AA8}" type="sibTrans" cxnId="{6E0434BD-7D3F-43ED-AC7A-F21908DCBA2F}">
      <dgm:prSet/>
      <dgm:spPr/>
      <dgm:t>
        <a:bodyPr/>
        <a:lstStyle/>
        <a:p>
          <a:endParaRPr lang="es-MX"/>
        </a:p>
      </dgm:t>
    </dgm:pt>
    <dgm:pt modelId="{D3F58445-EE6C-4210-90FB-D3B91691AB29}">
      <dgm:prSet phldrT="[Texto]"/>
      <dgm:spPr/>
      <dgm:t>
        <a:bodyPr/>
        <a:lstStyle/>
        <a:p>
          <a:r>
            <a:rPr lang="es-MX" dirty="0" smtClean="0"/>
            <a:t>Cualitativa</a:t>
          </a:r>
          <a:endParaRPr lang="es-MX" dirty="0"/>
        </a:p>
      </dgm:t>
    </dgm:pt>
    <dgm:pt modelId="{6AE4A81A-4365-4BA6-97C7-1688725D002C}" type="parTrans" cxnId="{6DB3D237-6A51-43EF-B67B-A719D9A22B87}">
      <dgm:prSet/>
      <dgm:spPr/>
      <dgm:t>
        <a:bodyPr/>
        <a:lstStyle/>
        <a:p>
          <a:endParaRPr lang="es-MX" dirty="0"/>
        </a:p>
      </dgm:t>
    </dgm:pt>
    <dgm:pt modelId="{4C2BC7B6-7B53-49C2-A65C-0BE5AD185B29}" type="sibTrans" cxnId="{6DB3D237-6A51-43EF-B67B-A719D9A22B87}">
      <dgm:prSet/>
      <dgm:spPr/>
      <dgm:t>
        <a:bodyPr/>
        <a:lstStyle/>
        <a:p>
          <a:endParaRPr lang="es-MX"/>
        </a:p>
      </dgm:t>
    </dgm:pt>
    <dgm:pt modelId="{DA7FF9B6-58C5-4E1A-8AFE-F3C6D4787E1D}" type="pres">
      <dgm:prSet presAssocID="{F71DE277-70C8-4187-BB74-3F8008E675C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FD89FF5-D69C-4557-8A2A-9C6A2993F59D}" type="pres">
      <dgm:prSet presAssocID="{A2B4F85D-EF85-47F0-86D9-4C5A464041C7}" presName="root1" presStyleCnt="0"/>
      <dgm:spPr/>
    </dgm:pt>
    <dgm:pt modelId="{2B0D2243-4E0D-430D-B451-F2679E9C39A0}" type="pres">
      <dgm:prSet presAssocID="{A2B4F85D-EF85-47F0-86D9-4C5A464041C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C407A9E-0FC9-4ABD-AAC4-C703A0697566}" type="pres">
      <dgm:prSet presAssocID="{A2B4F85D-EF85-47F0-86D9-4C5A464041C7}" presName="level2hierChild" presStyleCnt="0"/>
      <dgm:spPr/>
    </dgm:pt>
    <dgm:pt modelId="{AD78C49D-BE95-4CEA-8F26-C28A73748ACF}" type="pres">
      <dgm:prSet presAssocID="{6CB25C06-776A-4C66-B688-11574CA51AD8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3A62C53A-05BC-4CB2-A09A-571B74B5DC4E}" type="pres">
      <dgm:prSet presAssocID="{6CB25C06-776A-4C66-B688-11574CA51AD8}" presName="connTx" presStyleLbl="parChTrans1D2" presStyleIdx="0" presStyleCnt="2"/>
      <dgm:spPr/>
      <dgm:t>
        <a:bodyPr/>
        <a:lstStyle/>
        <a:p>
          <a:endParaRPr lang="es-MX"/>
        </a:p>
      </dgm:t>
    </dgm:pt>
    <dgm:pt modelId="{D019636A-0C24-4C9C-BC68-476C94AF1381}" type="pres">
      <dgm:prSet presAssocID="{40F1EA28-2CF9-4B82-9153-9CF85BCA6B77}" presName="root2" presStyleCnt="0"/>
      <dgm:spPr/>
    </dgm:pt>
    <dgm:pt modelId="{DC5986F1-FA7E-4308-BEEF-9BB0A102B05B}" type="pres">
      <dgm:prSet presAssocID="{40F1EA28-2CF9-4B82-9153-9CF85BCA6B77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FBAFBDD-3277-48A7-A678-4B765C07AA39}" type="pres">
      <dgm:prSet presAssocID="{40F1EA28-2CF9-4B82-9153-9CF85BCA6B77}" presName="level3hierChild" presStyleCnt="0"/>
      <dgm:spPr/>
    </dgm:pt>
    <dgm:pt modelId="{617ECFCB-3CA8-44B1-8D02-3C56C5A3EAD5}" type="pres">
      <dgm:prSet presAssocID="{09CC5A8C-76C3-42C2-8A7E-3A4E4DCF764D}" presName="conn2-1" presStyleLbl="parChTrans1D3" presStyleIdx="0" presStyleCnt="2"/>
      <dgm:spPr/>
      <dgm:t>
        <a:bodyPr/>
        <a:lstStyle/>
        <a:p>
          <a:endParaRPr lang="es-MX"/>
        </a:p>
      </dgm:t>
    </dgm:pt>
    <dgm:pt modelId="{58E40DDA-5B7B-41F3-A6B2-3FE70A7288ED}" type="pres">
      <dgm:prSet presAssocID="{09CC5A8C-76C3-42C2-8A7E-3A4E4DCF764D}" presName="connTx" presStyleLbl="parChTrans1D3" presStyleIdx="0" presStyleCnt="2"/>
      <dgm:spPr/>
      <dgm:t>
        <a:bodyPr/>
        <a:lstStyle/>
        <a:p>
          <a:endParaRPr lang="es-MX"/>
        </a:p>
      </dgm:t>
    </dgm:pt>
    <dgm:pt modelId="{F1A80A24-B106-4B7F-95D1-E836F975CD8D}" type="pres">
      <dgm:prSet presAssocID="{45C315A6-33D9-4012-A350-8B845921599C}" presName="root2" presStyleCnt="0"/>
      <dgm:spPr/>
    </dgm:pt>
    <dgm:pt modelId="{8D36DBDE-B68F-4721-8E19-78861FC88AD3}" type="pres">
      <dgm:prSet presAssocID="{45C315A6-33D9-4012-A350-8B845921599C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FA9D329-A4A7-4F50-B18E-757A5BC563FF}" type="pres">
      <dgm:prSet presAssocID="{45C315A6-33D9-4012-A350-8B845921599C}" presName="level3hierChild" presStyleCnt="0"/>
      <dgm:spPr/>
    </dgm:pt>
    <dgm:pt modelId="{80184609-14ED-4AD2-9A71-4D994536F9FC}" type="pres">
      <dgm:prSet presAssocID="{5B868976-F38C-40F7-8C8B-C56EF9A549DC}" presName="conn2-1" presStyleLbl="parChTrans1D3" presStyleIdx="1" presStyleCnt="2"/>
      <dgm:spPr/>
      <dgm:t>
        <a:bodyPr/>
        <a:lstStyle/>
        <a:p>
          <a:endParaRPr lang="es-MX"/>
        </a:p>
      </dgm:t>
    </dgm:pt>
    <dgm:pt modelId="{12DBE020-4E85-4A6F-82C5-A12BB395C54A}" type="pres">
      <dgm:prSet presAssocID="{5B868976-F38C-40F7-8C8B-C56EF9A549DC}" presName="connTx" presStyleLbl="parChTrans1D3" presStyleIdx="1" presStyleCnt="2"/>
      <dgm:spPr/>
      <dgm:t>
        <a:bodyPr/>
        <a:lstStyle/>
        <a:p>
          <a:endParaRPr lang="es-MX"/>
        </a:p>
      </dgm:t>
    </dgm:pt>
    <dgm:pt modelId="{154F0B21-50CE-415C-BCAF-99F22FD6236E}" type="pres">
      <dgm:prSet presAssocID="{98878C26-D6BD-459B-A3E4-28DFF2D81881}" presName="root2" presStyleCnt="0"/>
      <dgm:spPr/>
    </dgm:pt>
    <dgm:pt modelId="{688A47AD-2122-492C-BDD0-174338BE55FF}" type="pres">
      <dgm:prSet presAssocID="{98878C26-D6BD-459B-A3E4-28DFF2D81881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BE42634-553B-4DDF-A4D7-3FCAB58F6D80}" type="pres">
      <dgm:prSet presAssocID="{98878C26-D6BD-459B-A3E4-28DFF2D81881}" presName="level3hierChild" presStyleCnt="0"/>
      <dgm:spPr/>
    </dgm:pt>
    <dgm:pt modelId="{0E3544FF-FDF7-4809-8445-3D73A5699A01}" type="pres">
      <dgm:prSet presAssocID="{6AE4A81A-4365-4BA6-97C7-1688725D002C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FDE3F8B8-A259-4CE9-B4BB-C700C4963F5F}" type="pres">
      <dgm:prSet presAssocID="{6AE4A81A-4365-4BA6-97C7-1688725D002C}" presName="connTx" presStyleLbl="parChTrans1D2" presStyleIdx="1" presStyleCnt="2"/>
      <dgm:spPr/>
      <dgm:t>
        <a:bodyPr/>
        <a:lstStyle/>
        <a:p>
          <a:endParaRPr lang="es-MX"/>
        </a:p>
      </dgm:t>
    </dgm:pt>
    <dgm:pt modelId="{0D0475D1-BB0F-4FCA-A3C7-A9A360832528}" type="pres">
      <dgm:prSet presAssocID="{D3F58445-EE6C-4210-90FB-D3B91691AB29}" presName="root2" presStyleCnt="0"/>
      <dgm:spPr/>
    </dgm:pt>
    <dgm:pt modelId="{F92EA556-01AE-4611-87DE-7B281DA97064}" type="pres">
      <dgm:prSet presAssocID="{D3F58445-EE6C-4210-90FB-D3B91691AB29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B61650D-5A71-40A7-8582-0DD87C092471}" type="pres">
      <dgm:prSet presAssocID="{D3F58445-EE6C-4210-90FB-D3B91691AB29}" presName="level3hierChild" presStyleCnt="0"/>
      <dgm:spPr/>
    </dgm:pt>
  </dgm:ptLst>
  <dgm:cxnLst>
    <dgm:cxn modelId="{747B4897-92E7-4758-82F0-7A6564ACFC51}" srcId="{40F1EA28-2CF9-4B82-9153-9CF85BCA6B77}" destId="{45C315A6-33D9-4012-A350-8B845921599C}" srcOrd="0" destOrd="0" parTransId="{09CC5A8C-76C3-42C2-8A7E-3A4E4DCF764D}" sibTransId="{C3282FDF-FE8A-425E-B490-7A5E79EF85DB}"/>
    <dgm:cxn modelId="{78DDA675-5764-454B-B1D8-836367076E33}" type="presOf" srcId="{F71DE277-70C8-4187-BB74-3F8008E675C3}" destId="{DA7FF9B6-58C5-4E1A-8AFE-F3C6D4787E1D}" srcOrd="0" destOrd="0" presId="urn:microsoft.com/office/officeart/2005/8/layout/hierarchy2"/>
    <dgm:cxn modelId="{128C5ED7-0D04-4E34-9C92-3D2DF3A8D4A6}" srcId="{A2B4F85D-EF85-47F0-86D9-4C5A464041C7}" destId="{40F1EA28-2CF9-4B82-9153-9CF85BCA6B77}" srcOrd="0" destOrd="0" parTransId="{6CB25C06-776A-4C66-B688-11574CA51AD8}" sibTransId="{979DA58D-1D15-467A-B2FA-E003754B621B}"/>
    <dgm:cxn modelId="{D2160D01-0421-4EB7-884C-4AD307E23C37}" type="presOf" srcId="{45C315A6-33D9-4012-A350-8B845921599C}" destId="{8D36DBDE-B68F-4721-8E19-78861FC88AD3}" srcOrd="0" destOrd="0" presId="urn:microsoft.com/office/officeart/2005/8/layout/hierarchy2"/>
    <dgm:cxn modelId="{36EBE057-6342-4E7E-9AB2-0B304AF300FF}" type="presOf" srcId="{D3F58445-EE6C-4210-90FB-D3B91691AB29}" destId="{F92EA556-01AE-4611-87DE-7B281DA97064}" srcOrd="0" destOrd="0" presId="urn:microsoft.com/office/officeart/2005/8/layout/hierarchy2"/>
    <dgm:cxn modelId="{D1FB6FDD-183D-42C5-A75B-C14A366AE2CC}" type="presOf" srcId="{A2B4F85D-EF85-47F0-86D9-4C5A464041C7}" destId="{2B0D2243-4E0D-430D-B451-F2679E9C39A0}" srcOrd="0" destOrd="0" presId="urn:microsoft.com/office/officeart/2005/8/layout/hierarchy2"/>
    <dgm:cxn modelId="{ABA2F875-C795-4B29-81E7-1BE2CF8F656C}" type="presOf" srcId="{5B868976-F38C-40F7-8C8B-C56EF9A549DC}" destId="{12DBE020-4E85-4A6F-82C5-A12BB395C54A}" srcOrd="1" destOrd="0" presId="urn:microsoft.com/office/officeart/2005/8/layout/hierarchy2"/>
    <dgm:cxn modelId="{CDB4B93F-186E-4BB7-99A9-BAACB3EC9CD7}" type="presOf" srcId="{09CC5A8C-76C3-42C2-8A7E-3A4E4DCF764D}" destId="{58E40DDA-5B7B-41F3-A6B2-3FE70A7288ED}" srcOrd="1" destOrd="0" presId="urn:microsoft.com/office/officeart/2005/8/layout/hierarchy2"/>
    <dgm:cxn modelId="{428BB005-1E1C-4F79-A231-5D46113EDD4F}" type="presOf" srcId="{6CB25C06-776A-4C66-B688-11574CA51AD8}" destId="{3A62C53A-05BC-4CB2-A09A-571B74B5DC4E}" srcOrd="1" destOrd="0" presId="urn:microsoft.com/office/officeart/2005/8/layout/hierarchy2"/>
    <dgm:cxn modelId="{FE42735A-787A-4F04-AFFD-9D4545D5E753}" type="presOf" srcId="{5B868976-F38C-40F7-8C8B-C56EF9A549DC}" destId="{80184609-14ED-4AD2-9A71-4D994536F9FC}" srcOrd="0" destOrd="0" presId="urn:microsoft.com/office/officeart/2005/8/layout/hierarchy2"/>
    <dgm:cxn modelId="{24FBDD90-D0E5-459F-8E11-BA0B62C096AA}" type="presOf" srcId="{40F1EA28-2CF9-4B82-9153-9CF85BCA6B77}" destId="{DC5986F1-FA7E-4308-BEEF-9BB0A102B05B}" srcOrd="0" destOrd="0" presId="urn:microsoft.com/office/officeart/2005/8/layout/hierarchy2"/>
    <dgm:cxn modelId="{07C31A33-E565-4688-BF1F-5F75F36FB39F}" type="presOf" srcId="{6AE4A81A-4365-4BA6-97C7-1688725D002C}" destId="{0E3544FF-FDF7-4809-8445-3D73A5699A01}" srcOrd="0" destOrd="0" presId="urn:microsoft.com/office/officeart/2005/8/layout/hierarchy2"/>
    <dgm:cxn modelId="{53EB474A-D129-480A-86F0-B81809A20780}" srcId="{F71DE277-70C8-4187-BB74-3F8008E675C3}" destId="{A2B4F85D-EF85-47F0-86D9-4C5A464041C7}" srcOrd="0" destOrd="0" parTransId="{1696C308-1D2B-44AC-8D38-500B537CDF68}" sibTransId="{92A89290-F0C4-4C58-9B28-F9FFAC6E3F15}"/>
    <dgm:cxn modelId="{6DB3D237-6A51-43EF-B67B-A719D9A22B87}" srcId="{A2B4F85D-EF85-47F0-86D9-4C5A464041C7}" destId="{D3F58445-EE6C-4210-90FB-D3B91691AB29}" srcOrd="1" destOrd="0" parTransId="{6AE4A81A-4365-4BA6-97C7-1688725D002C}" sibTransId="{4C2BC7B6-7B53-49C2-A65C-0BE5AD185B29}"/>
    <dgm:cxn modelId="{6E0434BD-7D3F-43ED-AC7A-F21908DCBA2F}" srcId="{40F1EA28-2CF9-4B82-9153-9CF85BCA6B77}" destId="{98878C26-D6BD-459B-A3E4-28DFF2D81881}" srcOrd="1" destOrd="0" parTransId="{5B868976-F38C-40F7-8C8B-C56EF9A549DC}" sibTransId="{2960BF74-5F4C-40E4-94DD-C06982917AA8}"/>
    <dgm:cxn modelId="{19F6E1B1-125A-4189-A974-70FB80FB2DED}" type="presOf" srcId="{6AE4A81A-4365-4BA6-97C7-1688725D002C}" destId="{FDE3F8B8-A259-4CE9-B4BB-C700C4963F5F}" srcOrd="1" destOrd="0" presId="urn:microsoft.com/office/officeart/2005/8/layout/hierarchy2"/>
    <dgm:cxn modelId="{3A899BB4-4ADF-47F1-B504-1577B27C73AD}" type="presOf" srcId="{09CC5A8C-76C3-42C2-8A7E-3A4E4DCF764D}" destId="{617ECFCB-3CA8-44B1-8D02-3C56C5A3EAD5}" srcOrd="0" destOrd="0" presId="urn:microsoft.com/office/officeart/2005/8/layout/hierarchy2"/>
    <dgm:cxn modelId="{6A97F3A9-2D16-42C3-B06F-EBD69A3037B1}" type="presOf" srcId="{6CB25C06-776A-4C66-B688-11574CA51AD8}" destId="{AD78C49D-BE95-4CEA-8F26-C28A73748ACF}" srcOrd="0" destOrd="0" presId="urn:microsoft.com/office/officeart/2005/8/layout/hierarchy2"/>
    <dgm:cxn modelId="{3A08FEA4-8A2C-499B-B2FC-1E2B468CBD1D}" type="presOf" srcId="{98878C26-D6BD-459B-A3E4-28DFF2D81881}" destId="{688A47AD-2122-492C-BDD0-174338BE55FF}" srcOrd="0" destOrd="0" presId="urn:microsoft.com/office/officeart/2005/8/layout/hierarchy2"/>
    <dgm:cxn modelId="{CE2C37E3-CC09-4894-9518-187B8FB78AE3}" type="presParOf" srcId="{DA7FF9B6-58C5-4E1A-8AFE-F3C6D4787E1D}" destId="{3FD89FF5-D69C-4557-8A2A-9C6A2993F59D}" srcOrd="0" destOrd="0" presId="urn:microsoft.com/office/officeart/2005/8/layout/hierarchy2"/>
    <dgm:cxn modelId="{D6D4384D-08BB-4006-A734-2699C813E4CF}" type="presParOf" srcId="{3FD89FF5-D69C-4557-8A2A-9C6A2993F59D}" destId="{2B0D2243-4E0D-430D-B451-F2679E9C39A0}" srcOrd="0" destOrd="0" presId="urn:microsoft.com/office/officeart/2005/8/layout/hierarchy2"/>
    <dgm:cxn modelId="{89E1DB70-C143-4150-94FD-D6C5E9B51F35}" type="presParOf" srcId="{3FD89FF5-D69C-4557-8A2A-9C6A2993F59D}" destId="{5C407A9E-0FC9-4ABD-AAC4-C703A0697566}" srcOrd="1" destOrd="0" presId="urn:microsoft.com/office/officeart/2005/8/layout/hierarchy2"/>
    <dgm:cxn modelId="{C81754D0-082F-494D-932B-E0B15E048549}" type="presParOf" srcId="{5C407A9E-0FC9-4ABD-AAC4-C703A0697566}" destId="{AD78C49D-BE95-4CEA-8F26-C28A73748ACF}" srcOrd="0" destOrd="0" presId="urn:microsoft.com/office/officeart/2005/8/layout/hierarchy2"/>
    <dgm:cxn modelId="{76CFBCFE-4B1D-4176-AAA0-AF41F100CDEF}" type="presParOf" srcId="{AD78C49D-BE95-4CEA-8F26-C28A73748ACF}" destId="{3A62C53A-05BC-4CB2-A09A-571B74B5DC4E}" srcOrd="0" destOrd="0" presId="urn:microsoft.com/office/officeart/2005/8/layout/hierarchy2"/>
    <dgm:cxn modelId="{BCBC7A10-54A0-44FE-BD25-8AC75C5317AC}" type="presParOf" srcId="{5C407A9E-0FC9-4ABD-AAC4-C703A0697566}" destId="{D019636A-0C24-4C9C-BC68-476C94AF1381}" srcOrd="1" destOrd="0" presId="urn:microsoft.com/office/officeart/2005/8/layout/hierarchy2"/>
    <dgm:cxn modelId="{07D8B8A7-A458-4D9B-BF47-5322238D97A9}" type="presParOf" srcId="{D019636A-0C24-4C9C-BC68-476C94AF1381}" destId="{DC5986F1-FA7E-4308-BEEF-9BB0A102B05B}" srcOrd="0" destOrd="0" presId="urn:microsoft.com/office/officeart/2005/8/layout/hierarchy2"/>
    <dgm:cxn modelId="{7A0CE787-2076-4588-8F4B-EE0A10CD47FC}" type="presParOf" srcId="{D019636A-0C24-4C9C-BC68-476C94AF1381}" destId="{8FBAFBDD-3277-48A7-A678-4B765C07AA39}" srcOrd="1" destOrd="0" presId="urn:microsoft.com/office/officeart/2005/8/layout/hierarchy2"/>
    <dgm:cxn modelId="{71F92226-363A-40FD-971F-32C228B1A44F}" type="presParOf" srcId="{8FBAFBDD-3277-48A7-A678-4B765C07AA39}" destId="{617ECFCB-3CA8-44B1-8D02-3C56C5A3EAD5}" srcOrd="0" destOrd="0" presId="urn:microsoft.com/office/officeart/2005/8/layout/hierarchy2"/>
    <dgm:cxn modelId="{7CBC70C1-5AAB-4956-A3B0-771065AA8C75}" type="presParOf" srcId="{617ECFCB-3CA8-44B1-8D02-3C56C5A3EAD5}" destId="{58E40DDA-5B7B-41F3-A6B2-3FE70A7288ED}" srcOrd="0" destOrd="0" presId="urn:microsoft.com/office/officeart/2005/8/layout/hierarchy2"/>
    <dgm:cxn modelId="{FDB2B84E-5011-482E-AF83-C8C0A1D22F42}" type="presParOf" srcId="{8FBAFBDD-3277-48A7-A678-4B765C07AA39}" destId="{F1A80A24-B106-4B7F-95D1-E836F975CD8D}" srcOrd="1" destOrd="0" presId="urn:microsoft.com/office/officeart/2005/8/layout/hierarchy2"/>
    <dgm:cxn modelId="{9685D752-C5CC-4B47-9510-3B26F8A75CC6}" type="presParOf" srcId="{F1A80A24-B106-4B7F-95D1-E836F975CD8D}" destId="{8D36DBDE-B68F-4721-8E19-78861FC88AD3}" srcOrd="0" destOrd="0" presId="urn:microsoft.com/office/officeart/2005/8/layout/hierarchy2"/>
    <dgm:cxn modelId="{1C777921-954E-40AD-A459-B03B8486F6AD}" type="presParOf" srcId="{F1A80A24-B106-4B7F-95D1-E836F975CD8D}" destId="{5FA9D329-A4A7-4F50-B18E-757A5BC563FF}" srcOrd="1" destOrd="0" presId="urn:microsoft.com/office/officeart/2005/8/layout/hierarchy2"/>
    <dgm:cxn modelId="{68A47BBE-2E15-46C3-B91A-13438805756A}" type="presParOf" srcId="{8FBAFBDD-3277-48A7-A678-4B765C07AA39}" destId="{80184609-14ED-4AD2-9A71-4D994536F9FC}" srcOrd="2" destOrd="0" presId="urn:microsoft.com/office/officeart/2005/8/layout/hierarchy2"/>
    <dgm:cxn modelId="{A52D215A-1DAE-4FB8-BCB7-6DB6C6B5F24F}" type="presParOf" srcId="{80184609-14ED-4AD2-9A71-4D994536F9FC}" destId="{12DBE020-4E85-4A6F-82C5-A12BB395C54A}" srcOrd="0" destOrd="0" presId="urn:microsoft.com/office/officeart/2005/8/layout/hierarchy2"/>
    <dgm:cxn modelId="{67602D51-DF5A-44D3-AF8B-246A08A2E140}" type="presParOf" srcId="{8FBAFBDD-3277-48A7-A678-4B765C07AA39}" destId="{154F0B21-50CE-415C-BCAF-99F22FD6236E}" srcOrd="3" destOrd="0" presId="urn:microsoft.com/office/officeart/2005/8/layout/hierarchy2"/>
    <dgm:cxn modelId="{80A65F34-5A41-4B02-A96F-82D72D4FE6C1}" type="presParOf" srcId="{154F0B21-50CE-415C-BCAF-99F22FD6236E}" destId="{688A47AD-2122-492C-BDD0-174338BE55FF}" srcOrd="0" destOrd="0" presId="urn:microsoft.com/office/officeart/2005/8/layout/hierarchy2"/>
    <dgm:cxn modelId="{D53931F5-3982-46E9-B1C2-2A8927A4871C}" type="presParOf" srcId="{154F0B21-50CE-415C-BCAF-99F22FD6236E}" destId="{EBE42634-553B-4DDF-A4D7-3FCAB58F6D80}" srcOrd="1" destOrd="0" presId="urn:microsoft.com/office/officeart/2005/8/layout/hierarchy2"/>
    <dgm:cxn modelId="{7839AB6B-84C0-44CB-A8D2-785F165CA459}" type="presParOf" srcId="{5C407A9E-0FC9-4ABD-AAC4-C703A0697566}" destId="{0E3544FF-FDF7-4809-8445-3D73A5699A01}" srcOrd="2" destOrd="0" presId="urn:microsoft.com/office/officeart/2005/8/layout/hierarchy2"/>
    <dgm:cxn modelId="{16FB936B-2556-4E68-9050-E1FF5B962DE9}" type="presParOf" srcId="{0E3544FF-FDF7-4809-8445-3D73A5699A01}" destId="{FDE3F8B8-A259-4CE9-B4BB-C700C4963F5F}" srcOrd="0" destOrd="0" presId="urn:microsoft.com/office/officeart/2005/8/layout/hierarchy2"/>
    <dgm:cxn modelId="{167E7D86-F60B-4730-8874-164851C2184D}" type="presParOf" srcId="{5C407A9E-0FC9-4ABD-AAC4-C703A0697566}" destId="{0D0475D1-BB0F-4FCA-A3C7-A9A360832528}" srcOrd="3" destOrd="0" presId="urn:microsoft.com/office/officeart/2005/8/layout/hierarchy2"/>
    <dgm:cxn modelId="{4C532808-9F1B-4335-8CB6-47A8E6C4D3D1}" type="presParOf" srcId="{0D0475D1-BB0F-4FCA-A3C7-A9A360832528}" destId="{F92EA556-01AE-4611-87DE-7B281DA97064}" srcOrd="0" destOrd="0" presId="urn:microsoft.com/office/officeart/2005/8/layout/hierarchy2"/>
    <dgm:cxn modelId="{EE7778A3-2EA9-459A-A764-CB4269447E43}" type="presParOf" srcId="{0D0475D1-BB0F-4FCA-A3C7-A9A360832528}" destId="{1B61650D-5A71-40A7-8582-0DD87C09247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269883-B978-4569-BD9D-8A3878F98F38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6B2DD81-C4A9-4A79-BA0D-690C48B6BC2C}">
      <dgm:prSet phldrT="[Texto]"/>
      <dgm:spPr/>
      <dgm:t>
        <a:bodyPr/>
        <a:lstStyle/>
        <a:p>
          <a:r>
            <a:rPr lang="es-MX" dirty="0" smtClean="0"/>
            <a:t>Datos no agrupados</a:t>
          </a:r>
          <a:endParaRPr lang="es-MX" dirty="0"/>
        </a:p>
      </dgm:t>
    </dgm:pt>
    <dgm:pt modelId="{322C0698-4E4C-4EFC-926C-BA5DD44E9695}" type="parTrans" cxnId="{87E3B742-7A00-480B-8CFD-BA5A3BA11339}">
      <dgm:prSet/>
      <dgm:spPr/>
      <dgm:t>
        <a:bodyPr/>
        <a:lstStyle/>
        <a:p>
          <a:endParaRPr lang="es-MX"/>
        </a:p>
      </dgm:t>
    </dgm:pt>
    <dgm:pt modelId="{DA2DDBF1-0C40-478D-AAB7-394607B3A582}" type="sibTrans" cxnId="{87E3B742-7A00-480B-8CFD-BA5A3BA11339}">
      <dgm:prSet/>
      <dgm:spPr/>
      <dgm:t>
        <a:bodyPr/>
        <a:lstStyle/>
        <a:p>
          <a:endParaRPr lang="es-MX"/>
        </a:p>
      </dgm:t>
    </dgm:pt>
    <dgm:pt modelId="{B708F289-4E2B-4A32-997C-C83D1D16A665}">
      <dgm:prSet phldrT="[Texto]"/>
      <dgm:spPr/>
      <dgm:t>
        <a:bodyPr/>
        <a:lstStyle/>
        <a:p>
          <a:r>
            <a:rPr lang="es-MX" dirty="0" smtClean="0"/>
            <a:t>Datos agrupados</a:t>
          </a:r>
          <a:endParaRPr lang="es-MX" dirty="0"/>
        </a:p>
      </dgm:t>
    </dgm:pt>
    <dgm:pt modelId="{18CD199D-53D6-4792-83F5-65FE33E9A67C}" type="parTrans" cxnId="{1EAE8CA1-3F36-4573-8BE3-2621B3C8F4A0}">
      <dgm:prSet/>
      <dgm:spPr/>
      <dgm:t>
        <a:bodyPr/>
        <a:lstStyle/>
        <a:p>
          <a:endParaRPr lang="es-MX"/>
        </a:p>
      </dgm:t>
    </dgm:pt>
    <dgm:pt modelId="{14FCF803-0A0D-45E9-96CA-7F84803515B3}" type="sibTrans" cxnId="{1EAE8CA1-3F36-4573-8BE3-2621B3C8F4A0}">
      <dgm:prSet/>
      <dgm:spPr/>
      <dgm:t>
        <a:bodyPr/>
        <a:lstStyle/>
        <a:p>
          <a:endParaRPr lang="es-MX"/>
        </a:p>
      </dgm:t>
    </dgm:pt>
    <dgm:pt modelId="{7809F292-DC20-4419-AE44-CF1B4981116B}" type="pres">
      <dgm:prSet presAssocID="{3D269883-B978-4569-BD9D-8A3878F98F3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EF03D26-6ADB-4BAF-9D1A-A0B2737633A2}" type="pres">
      <dgm:prSet presAssocID="{06B2DD81-C4A9-4A79-BA0D-690C48B6BC2C}" presName="arrow" presStyleLbl="node1" presStyleIdx="0" presStyleCnt="2" custRadScaleRad="105866" custRadScaleInc="748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E1904C-6956-487A-8F45-0AF6DA29B8B1}" type="pres">
      <dgm:prSet presAssocID="{B708F289-4E2B-4A32-997C-C83D1D16A665}" presName="arrow" presStyleLbl="node1" presStyleIdx="1" presStyleCnt="2" custRadScaleRad="100394" custRadScaleInc="-67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EAE8CA1-3F36-4573-8BE3-2621B3C8F4A0}" srcId="{3D269883-B978-4569-BD9D-8A3878F98F38}" destId="{B708F289-4E2B-4A32-997C-C83D1D16A665}" srcOrd="1" destOrd="0" parTransId="{18CD199D-53D6-4792-83F5-65FE33E9A67C}" sibTransId="{14FCF803-0A0D-45E9-96CA-7F84803515B3}"/>
    <dgm:cxn modelId="{87E3B742-7A00-480B-8CFD-BA5A3BA11339}" srcId="{3D269883-B978-4569-BD9D-8A3878F98F38}" destId="{06B2DD81-C4A9-4A79-BA0D-690C48B6BC2C}" srcOrd="0" destOrd="0" parTransId="{322C0698-4E4C-4EFC-926C-BA5DD44E9695}" sibTransId="{DA2DDBF1-0C40-478D-AAB7-394607B3A582}"/>
    <dgm:cxn modelId="{F2517ABD-A4A0-44E9-93BF-1E9D96FC6FF1}" type="presOf" srcId="{3D269883-B978-4569-BD9D-8A3878F98F38}" destId="{7809F292-DC20-4419-AE44-CF1B4981116B}" srcOrd="0" destOrd="0" presId="urn:microsoft.com/office/officeart/2005/8/layout/arrow5"/>
    <dgm:cxn modelId="{3F02AB80-3AD5-4C14-8344-307EC3BA10BB}" type="presOf" srcId="{06B2DD81-C4A9-4A79-BA0D-690C48B6BC2C}" destId="{0EF03D26-6ADB-4BAF-9D1A-A0B2737633A2}" srcOrd="0" destOrd="0" presId="urn:microsoft.com/office/officeart/2005/8/layout/arrow5"/>
    <dgm:cxn modelId="{80751459-70C6-49EF-A7D1-392C076A0D71}" type="presOf" srcId="{B708F289-4E2B-4A32-997C-C83D1D16A665}" destId="{E9E1904C-6956-487A-8F45-0AF6DA29B8B1}" srcOrd="0" destOrd="0" presId="urn:microsoft.com/office/officeart/2005/8/layout/arrow5"/>
    <dgm:cxn modelId="{A71AD715-EF41-4DE5-8757-DF3AD47D05D4}" type="presParOf" srcId="{7809F292-DC20-4419-AE44-CF1B4981116B}" destId="{0EF03D26-6ADB-4BAF-9D1A-A0B2737633A2}" srcOrd="0" destOrd="0" presId="urn:microsoft.com/office/officeart/2005/8/layout/arrow5"/>
    <dgm:cxn modelId="{A392BFAA-47F9-4C82-9C6B-97AC66997142}" type="presParOf" srcId="{7809F292-DC20-4419-AE44-CF1B4981116B}" destId="{E9E1904C-6956-487A-8F45-0AF6DA29B8B1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0D2243-4E0D-430D-B451-F2679E9C39A0}">
      <dsp:nvSpPr>
        <dsp:cNvPr id="0" name=""/>
        <dsp:cNvSpPr/>
      </dsp:nvSpPr>
      <dsp:spPr>
        <a:xfrm>
          <a:off x="1314" y="1940170"/>
          <a:ext cx="1603518" cy="801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Variable</a:t>
          </a:r>
          <a:endParaRPr lang="es-MX" sz="2400" kern="1200" dirty="0"/>
        </a:p>
      </dsp:txBody>
      <dsp:txXfrm>
        <a:off x="24797" y="1963653"/>
        <a:ext cx="1556552" cy="754793"/>
      </dsp:txXfrm>
    </dsp:sp>
    <dsp:sp modelId="{AD78C49D-BE95-4CEA-8F26-C28A73748ACF}">
      <dsp:nvSpPr>
        <dsp:cNvPr id="0" name=""/>
        <dsp:cNvSpPr/>
      </dsp:nvSpPr>
      <dsp:spPr>
        <a:xfrm rot="19457599">
          <a:off x="1530588" y="2093449"/>
          <a:ext cx="789895" cy="34189"/>
        </a:xfrm>
        <a:custGeom>
          <a:avLst/>
          <a:gdLst/>
          <a:ahLst/>
          <a:cxnLst/>
          <a:rect l="0" t="0" r="0" b="0"/>
          <a:pathLst>
            <a:path>
              <a:moveTo>
                <a:pt x="0" y="17094"/>
              </a:moveTo>
              <a:lnTo>
                <a:pt x="789895" y="17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1905789" y="2090796"/>
        <a:ext cx="39494" cy="39494"/>
      </dsp:txXfrm>
    </dsp:sp>
    <dsp:sp modelId="{DC5986F1-FA7E-4308-BEEF-9BB0A102B05B}">
      <dsp:nvSpPr>
        <dsp:cNvPr id="0" name=""/>
        <dsp:cNvSpPr/>
      </dsp:nvSpPr>
      <dsp:spPr>
        <a:xfrm>
          <a:off x="2246240" y="1479158"/>
          <a:ext cx="1603518" cy="801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Cuantitativa</a:t>
          </a:r>
          <a:endParaRPr lang="es-MX" sz="2400" kern="1200" dirty="0"/>
        </a:p>
      </dsp:txBody>
      <dsp:txXfrm>
        <a:off x="2269723" y="1502641"/>
        <a:ext cx="1556552" cy="754793"/>
      </dsp:txXfrm>
    </dsp:sp>
    <dsp:sp modelId="{617ECFCB-3CA8-44B1-8D02-3C56C5A3EAD5}">
      <dsp:nvSpPr>
        <dsp:cNvPr id="0" name=""/>
        <dsp:cNvSpPr/>
      </dsp:nvSpPr>
      <dsp:spPr>
        <a:xfrm rot="19457599">
          <a:off x="3775515" y="1632437"/>
          <a:ext cx="789895" cy="34189"/>
        </a:xfrm>
        <a:custGeom>
          <a:avLst/>
          <a:gdLst/>
          <a:ahLst/>
          <a:cxnLst/>
          <a:rect l="0" t="0" r="0" b="0"/>
          <a:pathLst>
            <a:path>
              <a:moveTo>
                <a:pt x="0" y="17094"/>
              </a:moveTo>
              <a:lnTo>
                <a:pt x="789895" y="1709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4150715" y="1629784"/>
        <a:ext cx="39494" cy="39494"/>
      </dsp:txXfrm>
    </dsp:sp>
    <dsp:sp modelId="{8D36DBDE-B68F-4721-8E19-78861FC88AD3}">
      <dsp:nvSpPr>
        <dsp:cNvPr id="0" name=""/>
        <dsp:cNvSpPr/>
      </dsp:nvSpPr>
      <dsp:spPr>
        <a:xfrm>
          <a:off x="4491166" y="1018146"/>
          <a:ext cx="1603518" cy="801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Discretas</a:t>
          </a:r>
          <a:endParaRPr lang="es-MX" sz="2400" kern="1200" dirty="0"/>
        </a:p>
      </dsp:txBody>
      <dsp:txXfrm>
        <a:off x="4514649" y="1041629"/>
        <a:ext cx="1556552" cy="754793"/>
      </dsp:txXfrm>
    </dsp:sp>
    <dsp:sp modelId="{80184609-14ED-4AD2-9A71-4D994536F9FC}">
      <dsp:nvSpPr>
        <dsp:cNvPr id="0" name=""/>
        <dsp:cNvSpPr/>
      </dsp:nvSpPr>
      <dsp:spPr>
        <a:xfrm rot="2142401">
          <a:off x="3775515" y="2093449"/>
          <a:ext cx="789895" cy="34189"/>
        </a:xfrm>
        <a:custGeom>
          <a:avLst/>
          <a:gdLst/>
          <a:ahLst/>
          <a:cxnLst/>
          <a:rect l="0" t="0" r="0" b="0"/>
          <a:pathLst>
            <a:path>
              <a:moveTo>
                <a:pt x="0" y="17094"/>
              </a:moveTo>
              <a:lnTo>
                <a:pt x="789895" y="1709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4150715" y="2090796"/>
        <a:ext cx="39494" cy="39494"/>
      </dsp:txXfrm>
    </dsp:sp>
    <dsp:sp modelId="{688A47AD-2122-492C-BDD0-174338BE55FF}">
      <dsp:nvSpPr>
        <dsp:cNvPr id="0" name=""/>
        <dsp:cNvSpPr/>
      </dsp:nvSpPr>
      <dsp:spPr>
        <a:xfrm>
          <a:off x="4491166" y="1940170"/>
          <a:ext cx="1603518" cy="801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Continuas</a:t>
          </a:r>
          <a:endParaRPr lang="es-MX" sz="2400" kern="1200" dirty="0"/>
        </a:p>
      </dsp:txBody>
      <dsp:txXfrm>
        <a:off x="4514649" y="1963653"/>
        <a:ext cx="1556552" cy="754793"/>
      </dsp:txXfrm>
    </dsp:sp>
    <dsp:sp modelId="{0E3544FF-FDF7-4809-8445-3D73A5699A01}">
      <dsp:nvSpPr>
        <dsp:cNvPr id="0" name=""/>
        <dsp:cNvSpPr/>
      </dsp:nvSpPr>
      <dsp:spPr>
        <a:xfrm rot="2142401">
          <a:off x="1530588" y="2554460"/>
          <a:ext cx="789895" cy="34189"/>
        </a:xfrm>
        <a:custGeom>
          <a:avLst/>
          <a:gdLst/>
          <a:ahLst/>
          <a:cxnLst/>
          <a:rect l="0" t="0" r="0" b="0"/>
          <a:pathLst>
            <a:path>
              <a:moveTo>
                <a:pt x="0" y="17094"/>
              </a:moveTo>
              <a:lnTo>
                <a:pt x="789895" y="17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1905789" y="2551808"/>
        <a:ext cx="39494" cy="39494"/>
      </dsp:txXfrm>
    </dsp:sp>
    <dsp:sp modelId="{F92EA556-01AE-4611-87DE-7B281DA97064}">
      <dsp:nvSpPr>
        <dsp:cNvPr id="0" name=""/>
        <dsp:cNvSpPr/>
      </dsp:nvSpPr>
      <dsp:spPr>
        <a:xfrm>
          <a:off x="2246240" y="2401181"/>
          <a:ext cx="1603518" cy="8017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Cualitativa</a:t>
          </a:r>
          <a:endParaRPr lang="es-MX" sz="2400" kern="1200" dirty="0"/>
        </a:p>
      </dsp:txBody>
      <dsp:txXfrm>
        <a:off x="2269723" y="2424664"/>
        <a:ext cx="1556552" cy="7547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F03D26-6ADB-4BAF-9D1A-A0B2737633A2}">
      <dsp:nvSpPr>
        <dsp:cNvPr id="0" name=""/>
        <dsp:cNvSpPr/>
      </dsp:nvSpPr>
      <dsp:spPr>
        <a:xfrm rot="16200000">
          <a:off x="0" y="0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/>
            <a:t>Datos no agrupados</a:t>
          </a:r>
          <a:endParaRPr lang="es-MX" sz="4700" kern="1200" dirty="0"/>
        </a:p>
      </dsp:txBody>
      <dsp:txXfrm rot="5400000">
        <a:off x="0" y="1000571"/>
        <a:ext cx="3301885" cy="2001143"/>
      </dsp:txXfrm>
    </dsp:sp>
    <dsp:sp modelId="{E9E1904C-6956-487A-8F45-0AF6DA29B8B1}">
      <dsp:nvSpPr>
        <dsp:cNvPr id="0" name=""/>
        <dsp:cNvSpPr/>
      </dsp:nvSpPr>
      <dsp:spPr>
        <a:xfrm rot="5400000">
          <a:off x="4186814" y="0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/>
            <a:t>Datos agrupados</a:t>
          </a:r>
          <a:endParaRPr lang="es-MX" sz="4700" kern="1200" dirty="0"/>
        </a:p>
      </dsp:txBody>
      <dsp:txXfrm rot="-5400000">
        <a:off x="4887214" y="1000571"/>
        <a:ext cx="3301885" cy="2001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0.25625</cdr:x>
      <cdr:y>0</cdr:y>
    </cdr:from>
    <cdr:to>
      <cdr:x>0.88333</cdr:x>
      <cdr:y>0.11806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171575" y="-47625"/>
          <a:ext cx="2867025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/>
            <a:t>HISTOGRAMA DE FRECUENCIAS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0.52525</cdr:x>
      <cdr:y>0.72958</cdr:y>
    </cdr:from>
    <cdr:to>
      <cdr:x>0.65352</cdr:x>
      <cdr:y>0.96616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3744416" y="3572420"/>
          <a:ext cx="914400" cy="11584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MX" sz="1100" dirty="0" smtClean="0"/>
            <a:t>15.85%</a:t>
          </a:r>
          <a:endParaRPr lang="es-MX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6002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3946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620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9888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092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131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9173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956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777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0827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597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1B0D2-052E-482F-92EC-3CEAD48939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88257-F101-4130-B63C-B86A15DCC8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297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xiomyrodriguezm@gmail.com" TargetMode="External"/><Relationship Id="rId2" Type="http://schemas.openxmlformats.org/officeDocument/2006/relationships/hyperlink" Target="https://sites.google.com/site/xiomara2310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UNIVERSIDAD AUTÓNOMA DEL ESTADO DE MÉXICO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3"/>
          </a:xfrm>
        </p:spPr>
        <p:txBody>
          <a:bodyPr/>
          <a:lstStyle/>
          <a:p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PLANTEL “DR. PABLO GONZÁLEZ CASANOVA”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ASIGNATURA: ESTADÍSTICA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es-MX" dirty="0" smtClean="0"/>
              <a:t>POR: XIOMARA RODRÍGUEZ MONDRAGÓN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764704"/>
            <a:ext cx="924082" cy="111086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692696"/>
            <a:ext cx="1122689" cy="100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8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DATO ESTADÍSTICO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7"/>
          </a:xfrm>
        </p:spPr>
        <p:txBody>
          <a:bodyPr/>
          <a:lstStyle/>
          <a:p>
            <a:r>
              <a:rPr lang="es-MX" dirty="0" smtClean="0"/>
              <a:t>Característica medible o descrita mediante un valor o atributo de un elemento de estudio.</a:t>
            </a:r>
          </a:p>
          <a:p>
            <a:endParaRPr lang="es-MX" dirty="0"/>
          </a:p>
        </p:txBody>
      </p:sp>
      <p:pic>
        <p:nvPicPr>
          <p:cNvPr id="18434" name="Picture 2" descr="http://t2.gstatic.com/images?q=tbn:ANd9GcRaelnJxSMP7JOTK3_TB2ciLHxegdD6MWSrBQTxbNnmfBVXvKxi5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068960"/>
            <a:ext cx="3175620" cy="33055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916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pPr algn="just"/>
            <a:r>
              <a:rPr lang="es-MX" dirty="0" smtClean="0"/>
              <a:t>VARIABLE</a:t>
            </a:r>
            <a:br>
              <a:rPr lang="es-MX" dirty="0" smtClean="0"/>
            </a:br>
            <a:r>
              <a:rPr lang="es-MX" dirty="0" smtClean="0"/>
              <a:t>Es un símbolo que puede tomar cualquiera de los valores de un conjunto predeterminado. </a:t>
            </a:r>
            <a:r>
              <a:rPr lang="es-MX" sz="1300" dirty="0" smtClean="0"/>
              <a:t>(Fernández, 2008)</a:t>
            </a:r>
            <a:endParaRPr lang="es-MX" sz="13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780929"/>
            <a:ext cx="8229600" cy="648071"/>
          </a:xfrm>
        </p:spPr>
        <p:txBody>
          <a:bodyPr/>
          <a:lstStyle/>
          <a:p>
            <a:pPr algn="ctr">
              <a:buNone/>
            </a:pPr>
            <a:r>
              <a:rPr lang="es-MX" dirty="0" smtClean="0"/>
              <a:t>CLASIFICACIÓN</a:t>
            </a:r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2267744" y="2636912"/>
          <a:ext cx="6096000" cy="4221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0" name="Picture 2" descr="https://encrypted-tbn2.google.com/images?q=tbn:ANd9GcS-120ZWGn947570b_wbfbyVnyKnEgGcnjVWhMAgWYjqKDEZc6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5090" y="3356992"/>
            <a:ext cx="1931906" cy="24561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229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VARIABLES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CUALITATIVAS, se encuentran conformadas por características del dato estadístico (color, forma, gusto entre otras)</a:t>
            </a:r>
          </a:p>
          <a:p>
            <a:pPr algn="just"/>
            <a:r>
              <a:rPr lang="es-MX" dirty="0" smtClean="0"/>
              <a:t>CUANTITATIVAS, la primordial característica radica en que se encuentran integrados por números</a:t>
            </a:r>
          </a:p>
          <a:p>
            <a:pPr marL="514350" indent="-514350" algn="just">
              <a:buAutoNum type="alphaLcParenR"/>
            </a:pPr>
            <a:r>
              <a:rPr lang="es-MX" dirty="0" smtClean="0"/>
              <a:t>Discretas, proceso de conteo y sus valores son enteros</a:t>
            </a:r>
          </a:p>
          <a:p>
            <a:pPr marL="514350" indent="-514350" algn="just">
              <a:buAutoNum type="alphaLcParenR"/>
            </a:pPr>
            <a:r>
              <a:rPr lang="es-MX" dirty="0" smtClean="0"/>
              <a:t>Continuas, proceso de medición y sus valores con decimales </a:t>
            </a:r>
          </a:p>
        </p:txBody>
      </p:sp>
    </p:spTree>
    <p:extLst>
      <p:ext uri="{BB962C8B-B14F-4D97-AF65-F5344CB8AC3E}">
        <p14:creationId xmlns:p14="http://schemas.microsoft.com/office/powerpoint/2010/main" val="397911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NIVELES O ESCALAS DE MEDICIÓN</a:t>
            </a:r>
            <a:br>
              <a:rPr lang="es-MX" dirty="0" smtClean="0"/>
            </a:br>
            <a:r>
              <a:rPr lang="es-MX" dirty="0" smtClean="0"/>
              <a:t>de información recopilada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515719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MX" u="sng" dirty="0" smtClean="0"/>
              <a:t>Nomina</a:t>
            </a:r>
            <a:r>
              <a:rPr lang="es-MX" dirty="0" smtClean="0"/>
              <a:t>l: a cada elemento se le asigna un atributo o cualidad para su identificación. CURP(A es diferente de B). cualitativa</a:t>
            </a:r>
          </a:p>
          <a:p>
            <a:pPr algn="just"/>
            <a:r>
              <a:rPr lang="es-MX" u="sng" dirty="0" smtClean="0"/>
              <a:t>Ordinal</a:t>
            </a:r>
            <a:r>
              <a:rPr lang="es-MX" dirty="0" smtClean="0"/>
              <a:t>: las categorías pueden ser ordenadas mediante algún criterio previamente establecido, niveles de educación: permite relaciones. (A es mayor que B) </a:t>
            </a:r>
          </a:p>
          <a:p>
            <a:pPr algn="just"/>
            <a:r>
              <a:rPr lang="es-MX" u="sng" dirty="0" err="1" smtClean="0"/>
              <a:t>Intervalar</a:t>
            </a:r>
            <a:r>
              <a:rPr lang="es-MX" dirty="0" smtClean="0"/>
              <a:t>: se utiliza el cero como un valor arbitrario o punto de comparación, temperatura.  el punto cero es arbitrario no real, lo que significa que en este punto no hay ausencia de temperatura</a:t>
            </a:r>
          </a:p>
          <a:p>
            <a:pPr algn="just"/>
            <a:r>
              <a:rPr lang="es-MX" u="sng" dirty="0" smtClean="0"/>
              <a:t>De razón</a:t>
            </a:r>
            <a:r>
              <a:rPr lang="es-MX" dirty="0" smtClean="0"/>
              <a:t>: utiliza el cero real, peso, salario, distancia. Determina la distancia exacta entre los intervalos de una categoría </a:t>
            </a:r>
            <a:r>
              <a:rPr lang="es-MX" sz="1400" dirty="0" smtClean="0"/>
              <a:t>(</a:t>
            </a:r>
            <a:r>
              <a:rPr lang="es-MX" sz="1400" dirty="0" err="1" smtClean="0"/>
              <a:t>Contreas</a:t>
            </a:r>
            <a:r>
              <a:rPr lang="es-MX" sz="1400" dirty="0" smtClean="0"/>
              <a:t> </a:t>
            </a:r>
            <a:r>
              <a:rPr lang="es-MX" sz="1400" dirty="0" err="1" smtClean="0"/>
              <a:t>et.al</a:t>
            </a:r>
            <a:r>
              <a:rPr lang="es-MX" sz="1400" dirty="0" smtClean="0"/>
              <a:t>, 2011)</a:t>
            </a:r>
          </a:p>
          <a:p>
            <a:endParaRPr lang="es-MX" sz="1300" dirty="0"/>
          </a:p>
        </p:txBody>
      </p:sp>
    </p:spTree>
    <p:extLst>
      <p:ext uri="{BB962C8B-B14F-4D97-AF65-F5344CB8AC3E}">
        <p14:creationId xmlns:p14="http://schemas.microsoft.com/office/powerpoint/2010/main" val="337872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FUENTES DE ADQUISICIÓN DE DATOS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Observación</a:t>
            </a:r>
          </a:p>
          <a:p>
            <a:endParaRPr lang="es-MX" dirty="0"/>
          </a:p>
          <a:p>
            <a:r>
              <a:rPr lang="es-MX" dirty="0" smtClean="0"/>
              <a:t>Encuesta</a:t>
            </a:r>
          </a:p>
          <a:p>
            <a:endParaRPr lang="es-MX" dirty="0"/>
          </a:p>
          <a:p>
            <a:r>
              <a:rPr lang="es-MX" dirty="0" smtClean="0"/>
              <a:t>Experimento</a:t>
            </a:r>
          </a:p>
          <a:p>
            <a:endParaRPr lang="es-MX" dirty="0"/>
          </a:p>
          <a:p>
            <a:r>
              <a:rPr lang="es-MX" dirty="0" smtClean="0"/>
              <a:t>Investigación</a:t>
            </a:r>
          </a:p>
        </p:txBody>
      </p:sp>
      <p:pic>
        <p:nvPicPr>
          <p:cNvPr id="6146" name="Picture 2" descr="http://t0.gstatic.com/images?q=tbn:ANd9GcTEc4UGuvb965Um8jtO98GoRiPic9XLqKDpsq2Y04-o10Yv3oj8f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124744"/>
            <a:ext cx="2533650" cy="1809751"/>
          </a:xfrm>
          <a:prstGeom prst="rect">
            <a:avLst/>
          </a:prstGeom>
          <a:noFill/>
        </p:spPr>
      </p:pic>
      <p:pic>
        <p:nvPicPr>
          <p:cNvPr id="6148" name="Picture 4" descr="http://t3.gstatic.com/images?q=tbn:ANd9GcRedg8Lkk3FegJFbMzyfB94Yxf17WOFSNZbLuXuf4aMRn1JEn1IbYOaxFKDy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789040"/>
            <a:ext cx="1266825" cy="1276350"/>
          </a:xfrm>
          <a:prstGeom prst="rect">
            <a:avLst/>
          </a:prstGeom>
          <a:noFill/>
        </p:spPr>
      </p:pic>
      <p:pic>
        <p:nvPicPr>
          <p:cNvPr id="6150" name="Picture 6" descr="http://t2.gstatic.com/images?q=tbn:ANd9GcQZM0iGhjmjg7CPjANVsr3Q_zzw0MYkxy5iJYOEJYqQ-0j2ENfxhJDzZJU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5013176"/>
            <a:ext cx="1352550" cy="1323976"/>
          </a:xfrm>
          <a:prstGeom prst="rect">
            <a:avLst/>
          </a:prstGeom>
          <a:noFill/>
        </p:spPr>
      </p:pic>
      <p:pic>
        <p:nvPicPr>
          <p:cNvPr id="6152" name="Picture 8" descr="http://t0.gstatic.com/images?q=tbn:ANd9GcRXYGobH2EZvWjy8fZWx2gqHpBP3dZpC8-bFvKPYr_EsGILu--4V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060848"/>
            <a:ext cx="2600325" cy="175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934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Población o universo: grupo de datos recolectados que determinan las características de los individuos u objetos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Muestra: representa una pequeña parte del grupo </a:t>
            </a:r>
            <a:r>
              <a:rPr lang="es-MX" sz="1200" dirty="0" smtClean="0"/>
              <a:t>(Fernández, 2008)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93615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POBLACIÓN Y MUESTRA</a:t>
            </a:r>
            <a:endParaRPr lang="es-MX" dirty="0"/>
          </a:p>
        </p:txBody>
      </p:sp>
      <p:sp>
        <p:nvSpPr>
          <p:cNvPr id="4" name="3 Elipse"/>
          <p:cNvSpPr/>
          <p:nvPr/>
        </p:nvSpPr>
        <p:spPr>
          <a:xfrm>
            <a:off x="755576" y="1268760"/>
            <a:ext cx="7272808" cy="417646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POBLACIÓN</a:t>
            </a:r>
            <a:endParaRPr lang="es-MX" sz="4000" dirty="0"/>
          </a:p>
        </p:txBody>
      </p:sp>
      <p:sp>
        <p:nvSpPr>
          <p:cNvPr id="5" name="4 Paralelogramo"/>
          <p:cNvSpPr/>
          <p:nvPr/>
        </p:nvSpPr>
        <p:spPr>
          <a:xfrm>
            <a:off x="5652120" y="2636912"/>
            <a:ext cx="1728192" cy="1944216"/>
          </a:xfrm>
          <a:prstGeom prst="parallelogram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Muestra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2123728" y="5445224"/>
            <a:ext cx="53285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POBLACIÓN FINITA, exacta</a:t>
            </a:r>
          </a:p>
          <a:p>
            <a:pPr algn="ctr"/>
            <a:r>
              <a:rPr lang="es-MX" sz="3200" dirty="0" smtClean="0"/>
              <a:t>POBLACIÓN INFINITA, estrellas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64042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 SELECCIÓN MUESTRA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525963"/>
          </a:xfrm>
        </p:spPr>
        <p:txBody>
          <a:bodyPr/>
          <a:lstStyle/>
          <a:p>
            <a:r>
              <a:rPr lang="es-MX" dirty="0" smtClean="0"/>
              <a:t>Aleatoria</a:t>
            </a:r>
          </a:p>
          <a:p>
            <a:endParaRPr lang="es-MX" dirty="0"/>
          </a:p>
          <a:p>
            <a:r>
              <a:rPr lang="es-MX" dirty="0" smtClean="0"/>
              <a:t>Mediante fórmula</a:t>
            </a:r>
          </a:p>
          <a:p>
            <a:endParaRPr lang="es-MX" dirty="0"/>
          </a:p>
          <a:p>
            <a:pPr>
              <a:buNone/>
            </a:pPr>
            <a:endParaRPr lang="es-MX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860032" y="1628800"/>
            <a:ext cx="36827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donde: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smtClean="0"/>
              <a:t>n: tamaño de la muestra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N: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número de elementos de la población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noProof="0" dirty="0" smtClean="0"/>
              <a:t>e: error máximo </a:t>
            </a: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42" name="Picture 2" descr="http://4.bp.blogspot.com/_ApzGRDN6l04/THGAQYp75iI/AAAAAAAAABw/v0usN68G0RA/s1600/FORMUL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077072"/>
            <a:ext cx="2088232" cy="1566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374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96144"/>
          </a:xfrm>
        </p:spPr>
        <p:txBody>
          <a:bodyPr/>
          <a:lstStyle/>
          <a:p>
            <a:r>
              <a:rPr lang="es-MX" dirty="0" smtClean="0"/>
              <a:t>SELECCIÓN DE LA MUESTRA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PLANTEL DR. PABLO GONZÁLEZ CASANOVA</a:t>
            </a:r>
          </a:p>
          <a:p>
            <a:pPr>
              <a:buNone/>
            </a:pPr>
            <a:r>
              <a:rPr lang="es-MX" dirty="0" smtClean="0"/>
              <a:t>						n         1050</a:t>
            </a:r>
          </a:p>
          <a:p>
            <a:pPr>
              <a:buNone/>
            </a:pPr>
            <a:r>
              <a:rPr lang="es-MX" dirty="0" smtClean="0"/>
              <a:t>           1 + Ne				1 +  2.625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n	           1050			n	1050</a:t>
            </a:r>
          </a:p>
          <a:p>
            <a:pPr>
              <a:buNone/>
            </a:pPr>
            <a:r>
              <a:rPr lang="es-MX" dirty="0" smtClean="0"/>
              <a:t>		1 + (1050) (.05)			3.625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n            1050			n	</a:t>
            </a:r>
            <a:r>
              <a:rPr lang="es-MX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289.65</a:t>
            </a:r>
            <a:endParaRPr lang="es-MX" sz="4000" dirty="0" smtClean="0"/>
          </a:p>
          <a:p>
            <a:pPr>
              <a:buNone/>
            </a:pPr>
            <a:r>
              <a:rPr lang="es-MX" dirty="0" smtClean="0"/>
              <a:t>		1+ (1050) (.0025)</a:t>
            </a:r>
            <a:endParaRPr lang="es-MX" dirty="0"/>
          </a:p>
        </p:txBody>
      </p:sp>
      <p:sp>
        <p:nvSpPr>
          <p:cNvPr id="8" name="7 Forma libre"/>
          <p:cNvSpPr/>
          <p:nvPr/>
        </p:nvSpPr>
        <p:spPr>
          <a:xfrm>
            <a:off x="3923928" y="4149080"/>
            <a:ext cx="303554" cy="305870"/>
          </a:xfrm>
          <a:custGeom>
            <a:avLst/>
            <a:gdLst>
              <a:gd name="connsiteX0" fmla="*/ 8132 w 303554"/>
              <a:gd name="connsiteY0" fmla="*/ 112271 h 305870"/>
              <a:gd name="connsiteX1" fmla="*/ 22200 w 303554"/>
              <a:gd name="connsiteY1" fmla="*/ 41933 h 305870"/>
              <a:gd name="connsiteX2" fmla="*/ 176944 w 303554"/>
              <a:gd name="connsiteY2" fmla="*/ 98204 h 305870"/>
              <a:gd name="connsiteX3" fmla="*/ 134741 w 303554"/>
              <a:gd name="connsiteY3" fmla="*/ 210745 h 305870"/>
              <a:gd name="connsiteX4" fmla="*/ 120674 w 303554"/>
              <a:gd name="connsiteY4" fmla="*/ 252948 h 305870"/>
              <a:gd name="connsiteX5" fmla="*/ 92538 w 303554"/>
              <a:gd name="connsiteY5" fmla="*/ 295151 h 305870"/>
              <a:gd name="connsiteX6" fmla="*/ 303554 w 303554"/>
              <a:gd name="connsiteY6" fmla="*/ 281084 h 305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554" h="305870">
                <a:moveTo>
                  <a:pt x="8132" y="112271"/>
                </a:moveTo>
                <a:cubicBezTo>
                  <a:pt x="12821" y="88825"/>
                  <a:pt x="0" y="50813"/>
                  <a:pt x="22200" y="41933"/>
                </a:cubicBezTo>
                <a:cubicBezTo>
                  <a:pt x="127034" y="0"/>
                  <a:pt x="140616" y="43711"/>
                  <a:pt x="176944" y="98204"/>
                </a:cubicBezTo>
                <a:cubicBezTo>
                  <a:pt x="151008" y="201950"/>
                  <a:pt x="178880" y="107753"/>
                  <a:pt x="134741" y="210745"/>
                </a:cubicBezTo>
                <a:cubicBezTo>
                  <a:pt x="128900" y="224375"/>
                  <a:pt x="127306" y="239685"/>
                  <a:pt x="120674" y="252948"/>
                </a:cubicBezTo>
                <a:cubicBezTo>
                  <a:pt x="113113" y="268070"/>
                  <a:pt x="75827" y="292580"/>
                  <a:pt x="92538" y="295151"/>
                </a:cubicBezTo>
                <a:cubicBezTo>
                  <a:pt x="162213" y="305870"/>
                  <a:pt x="303554" y="281084"/>
                  <a:pt x="303554" y="28108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Igual que"/>
          <p:cNvSpPr/>
          <p:nvPr/>
        </p:nvSpPr>
        <p:spPr>
          <a:xfrm>
            <a:off x="827584" y="3861048"/>
            <a:ext cx="576064" cy="50405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1547664" y="4221088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Igual que"/>
          <p:cNvSpPr/>
          <p:nvPr/>
        </p:nvSpPr>
        <p:spPr>
          <a:xfrm>
            <a:off x="827584" y="5517232"/>
            <a:ext cx="576064" cy="50405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4" name="13 Conector recto"/>
          <p:cNvCxnSpPr/>
          <p:nvPr/>
        </p:nvCxnSpPr>
        <p:spPr>
          <a:xfrm>
            <a:off x="1619672" y="5877272"/>
            <a:ext cx="1872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6012160" y="2636912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5868144" y="4221088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Igual que"/>
          <p:cNvSpPr/>
          <p:nvPr/>
        </p:nvSpPr>
        <p:spPr>
          <a:xfrm>
            <a:off x="5364088" y="2348880"/>
            <a:ext cx="576064" cy="50405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" name="21 Igual que"/>
          <p:cNvSpPr/>
          <p:nvPr/>
        </p:nvSpPr>
        <p:spPr>
          <a:xfrm>
            <a:off x="5364088" y="4005064"/>
            <a:ext cx="576064" cy="50405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3" name="22 Igual que"/>
          <p:cNvSpPr/>
          <p:nvPr/>
        </p:nvSpPr>
        <p:spPr>
          <a:xfrm>
            <a:off x="5364088" y="5517232"/>
            <a:ext cx="576064" cy="50405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7" name="Picture 2" descr="http://4.bp.blogspot.com/_ApzGRDN6l04/THGAQYp75iI/AAAAAAAAABw/v0usN68G0RA/s1600/FORMUL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132856"/>
            <a:ext cx="2088232" cy="1566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934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MUESTRA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Para una población de 1050 personas, la muestra representativa es de 289 personas. </a:t>
            </a:r>
          </a:p>
          <a:p>
            <a:pPr algn="just"/>
            <a:r>
              <a:rPr lang="es-MX" dirty="0" smtClean="0"/>
              <a:t>Por lo tanto, son variables cuantitativas discretas.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Posteriormente analizaran en la asignatura de metodología la asignación de la muestra representativa. 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0544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6000" dirty="0" smtClean="0">
                <a:latin typeface="AR DARLING" pitchFamily="2" charset="0"/>
              </a:rPr>
              <a:t>ESTADÍSTICA</a:t>
            </a:r>
            <a:endParaRPr lang="es-MX" sz="6000" dirty="0">
              <a:latin typeface="AR DARLING" pitchFamily="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4725144"/>
            <a:ext cx="7992888" cy="2016224"/>
          </a:xfrm>
        </p:spPr>
        <p:txBody>
          <a:bodyPr>
            <a:normAutofit/>
          </a:bodyPr>
          <a:lstStyle/>
          <a:p>
            <a:r>
              <a:rPr lang="es-MX" dirty="0" smtClean="0"/>
              <a:t>QUINTO PERIODO</a:t>
            </a:r>
          </a:p>
          <a:p>
            <a:r>
              <a:rPr lang="es-MX" dirty="0" smtClean="0"/>
              <a:t>APOYO AUDIOVISUAL</a:t>
            </a:r>
          </a:p>
          <a:p>
            <a:r>
              <a:rPr lang="es-MX" dirty="0" smtClean="0"/>
              <a:t>MODULO UNO</a:t>
            </a:r>
            <a:endParaRPr lang="es-MX" dirty="0"/>
          </a:p>
        </p:txBody>
      </p:sp>
      <p:pic>
        <p:nvPicPr>
          <p:cNvPr id="2050" name="Picture 2" descr="https://encrypted-tbn0.gstatic.com/images?q=tbn:ANd9GcQm-Cs6Gj7Uxc910vXqpRWv7vQR_0rhJhJ8nv9v9CKqJYKk3OM5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86414"/>
            <a:ext cx="3240360" cy="273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9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570186"/>
          </a:xfrm>
        </p:spPr>
        <p:txBody>
          <a:bodyPr>
            <a:normAutofit/>
          </a:bodyPr>
          <a:lstStyle/>
          <a:p>
            <a:r>
              <a:rPr lang="es-MX" dirty="0" smtClean="0"/>
              <a:t>TEMA DOS: DISTRIBUCIÓN DE FRECUENCIAS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es-MX" dirty="0" smtClean="0"/>
              <a:t>COMPETENCIAS GENERICAS Y ATRIBUTOS:</a:t>
            </a:r>
          </a:p>
          <a:p>
            <a:r>
              <a:rPr lang="es-MX" dirty="0" smtClean="0"/>
              <a:t>5, 5.1, 5.2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COMPETENCIAS DISCIPLINARES BÁSICAS: </a:t>
            </a:r>
          </a:p>
          <a:p>
            <a:r>
              <a:rPr lang="es-MX" dirty="0" smtClean="0"/>
              <a:t>4, 8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357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DISTRIBUCIÓN DE FRECUENCIAS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63888" y="1600200"/>
            <a:ext cx="5122912" cy="4525963"/>
          </a:xfrm>
        </p:spPr>
        <p:txBody>
          <a:bodyPr/>
          <a:lstStyle/>
          <a:p>
            <a:r>
              <a:rPr lang="es-MX" dirty="0" smtClean="0"/>
              <a:t>1. Contamos con los datos de la recopilación</a:t>
            </a:r>
          </a:p>
          <a:p>
            <a:r>
              <a:rPr lang="es-MX" dirty="0" smtClean="0"/>
              <a:t>2. Debemos organizarlos</a:t>
            </a:r>
          </a:p>
          <a:p>
            <a:pPr>
              <a:buNone/>
            </a:pPr>
            <a:r>
              <a:rPr lang="es-MX" dirty="0" smtClean="0"/>
              <a:t>	</a:t>
            </a:r>
          </a:p>
          <a:p>
            <a:pPr>
              <a:buNone/>
            </a:pPr>
            <a:r>
              <a:rPr lang="es-MX" dirty="0" smtClean="0"/>
              <a:t> Para:  analizar o interpretar</a:t>
            </a:r>
            <a:endParaRPr lang="es-MX" dirty="0"/>
          </a:p>
        </p:txBody>
      </p:sp>
      <p:pic>
        <p:nvPicPr>
          <p:cNvPr id="1026" name="Picture 2" descr="https://encrypted-tbn3.google.com/images?q=tbn:ANd9GcQAJk9gcNdjKB94Scxw4-XTpFAHl4JrHOK07EbkzXo8sPSVB0VwN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3210234" cy="3744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260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REPRESENTACIÓN TABULAR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323528" y="5805264"/>
            <a:ext cx="3335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OBTENIDOS EN LA RECOPILACIÓN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5220072" y="5661248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SE HAN ORGANIZADO EN VARIAS CLASES O CATEGORÍAS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1306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TABLA DE FRECUENCIA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916833"/>
            <a:ext cx="4762872" cy="367240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Se le denomina a la tabla en donde se organizan los datos estadísticos obtenidos durante la recopilación.</a:t>
            </a:r>
          </a:p>
          <a:p>
            <a:endParaRPr lang="es-MX" dirty="0" smtClean="0"/>
          </a:p>
          <a:p>
            <a:pPr algn="just"/>
            <a:r>
              <a:rPr lang="es-MX" dirty="0" smtClean="0"/>
              <a:t>FRECUENCIA: número de elementos que contiene cada clase o categoría</a:t>
            </a:r>
            <a:endParaRPr lang="es-MX" dirty="0"/>
          </a:p>
        </p:txBody>
      </p:sp>
      <p:pic>
        <p:nvPicPr>
          <p:cNvPr id="32770" name="Picture 2" descr="https://encrypted-tbn1.google.com/images?q=tbn:ANd9GcQP2wk2fX4_IytKFgfK-eyt7xrqdIZV3NQdym8HH14oiSfL43c5-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988840"/>
            <a:ext cx="3659102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232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78098"/>
          </a:xfrm>
        </p:spPr>
        <p:txBody>
          <a:bodyPr/>
          <a:lstStyle/>
          <a:p>
            <a:r>
              <a:rPr lang="es-MX" dirty="0" smtClean="0"/>
              <a:t>COLOR DE ZAPATOS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276872"/>
            <a:ext cx="3672408" cy="3312368"/>
          </a:xfrm>
        </p:spPr>
        <p:txBody>
          <a:bodyPr>
            <a:normAutofit/>
          </a:bodyPr>
          <a:lstStyle/>
          <a:p>
            <a:r>
              <a:rPr lang="es-MX" dirty="0" smtClean="0"/>
              <a:t>Dato estadístico: color zapato</a:t>
            </a:r>
          </a:p>
          <a:p>
            <a:r>
              <a:rPr lang="es-MX" dirty="0" smtClean="0"/>
              <a:t>Variable: cualitativo </a:t>
            </a:r>
          </a:p>
          <a:p>
            <a:r>
              <a:rPr lang="es-MX" dirty="0" smtClean="0"/>
              <a:t>Tabla:</a:t>
            </a:r>
          </a:p>
          <a:p>
            <a:pPr>
              <a:buNone/>
            </a:pPr>
            <a:r>
              <a:rPr lang="es-MX" dirty="0" smtClean="0"/>
              <a:t>	categorías o clases</a:t>
            </a:r>
            <a:endParaRPr lang="es-MX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694450"/>
              </p:ext>
            </p:extLst>
          </p:nvPr>
        </p:nvGraphicFramePr>
        <p:xfrm>
          <a:off x="4355976" y="2132856"/>
          <a:ext cx="3989431" cy="4333011"/>
        </p:xfrm>
        <a:graphic>
          <a:graphicData uri="http://schemas.openxmlformats.org/drawingml/2006/table">
            <a:tbl>
              <a:tblPr/>
              <a:tblGrid>
                <a:gridCol w="1130960"/>
                <a:gridCol w="1478948"/>
                <a:gridCol w="1379523"/>
              </a:tblGrid>
              <a:tr h="28895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latin typeface="Aharoni"/>
                        </a:rPr>
                        <a:t>COLOR</a:t>
                      </a:r>
                    </a:p>
                    <a:p>
                      <a:pPr algn="ctr" fontAlgn="b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latin typeface="Aharoni"/>
                        </a:rPr>
                        <a:t>categoría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Aharoni"/>
                      </a:endParaRP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TABULACIÓN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FRECUENCIA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4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Aharoni"/>
                        </a:rPr>
                        <a:t>AZUL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III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3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4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ROJO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Aharoni"/>
                        </a:rPr>
                        <a:t>IIII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 dirty="0">
                          <a:solidFill>
                            <a:srgbClr val="000000"/>
                          </a:solidFill>
                          <a:latin typeface="Aharoni"/>
                        </a:rPr>
                        <a:t>5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4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BLANCO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Aharoni"/>
                        </a:rPr>
                        <a:t>IIII </a:t>
                      </a:r>
                      <a:r>
                        <a:rPr lang="es-MX" sz="1800" b="0" i="0" u="none" strike="noStrike" dirty="0" err="1">
                          <a:solidFill>
                            <a:srgbClr val="000000"/>
                          </a:solidFill>
                          <a:latin typeface="Aharoni"/>
                        </a:rPr>
                        <a:t>IIII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Aharoni"/>
                      </a:endParaRP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 dirty="0">
                          <a:solidFill>
                            <a:srgbClr val="000000"/>
                          </a:solidFill>
                          <a:latin typeface="Aharoni"/>
                        </a:rPr>
                        <a:t>10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4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NEGRO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 IIII IIII IIII IIII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20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4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MORADO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II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2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4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VERDE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I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1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4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CAFÉ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IIII IIII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10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4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NARANJA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IIII 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4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450">
                <a:tc>
                  <a:txBody>
                    <a:bodyPr/>
                    <a:lstStyle/>
                    <a:p>
                      <a:pPr algn="l" fontAlgn="b"/>
                      <a:endParaRPr lang="es-MX" sz="1800" b="0" i="0" u="none" strike="noStrike">
                        <a:solidFill>
                          <a:srgbClr val="000000"/>
                        </a:solidFill>
                        <a:latin typeface="Aharoni"/>
                      </a:endParaRPr>
                    </a:p>
                  </a:txBody>
                  <a:tcPr marL="9321" marR="9321" marT="93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TOTAL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 dirty="0">
                          <a:solidFill>
                            <a:srgbClr val="000000"/>
                          </a:solidFill>
                          <a:latin typeface="Aharoni"/>
                        </a:rPr>
                        <a:t>55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Llamada de flecha hacia abajo"/>
          <p:cNvSpPr/>
          <p:nvPr/>
        </p:nvSpPr>
        <p:spPr>
          <a:xfrm>
            <a:off x="4644008" y="1052736"/>
            <a:ext cx="3024336" cy="108012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Conteo  de los elementos, es una </a:t>
            </a:r>
            <a:endParaRPr lang="es-MX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5940152" y="3356992"/>
            <a:ext cx="504056" cy="720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5436096" y="4206914"/>
            <a:ext cx="504056" cy="720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5827522" y="3778188"/>
            <a:ext cx="504056" cy="720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5888481" y="4242918"/>
            <a:ext cx="504056" cy="720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6548706" y="4198754"/>
            <a:ext cx="504056" cy="720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6288415" y="3763951"/>
            <a:ext cx="403203" cy="8624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6269020" y="4201969"/>
            <a:ext cx="403203" cy="8624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6192180" y="5454332"/>
            <a:ext cx="403203" cy="8624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5788977" y="5445040"/>
            <a:ext cx="403203" cy="8624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97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404664"/>
            <a:ext cx="6624736" cy="64807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TABLA DE FRECUENCIA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85498"/>
              </p:ext>
            </p:extLst>
          </p:nvPr>
        </p:nvGraphicFramePr>
        <p:xfrm>
          <a:off x="3707904" y="1412772"/>
          <a:ext cx="4752528" cy="4838811"/>
        </p:xfrm>
        <a:graphic>
          <a:graphicData uri="http://schemas.openxmlformats.org/drawingml/2006/table">
            <a:tbl>
              <a:tblPr/>
              <a:tblGrid>
                <a:gridCol w="1347290"/>
                <a:gridCol w="1761841"/>
                <a:gridCol w="1643397"/>
              </a:tblGrid>
              <a:tr h="32766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latin typeface="Aharoni"/>
                        </a:rPr>
                        <a:t>Número</a:t>
                      </a:r>
                    </a:p>
                    <a:p>
                      <a:pPr algn="ctr" fontAlgn="b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latin typeface="Aharoni"/>
                        </a:rPr>
                        <a:t>Intervalo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Aharoni"/>
                      </a:endParaRP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Aharoni"/>
                        </a:rPr>
                        <a:t>TABULACIÓN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FRECUENCIA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6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1 - 2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III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3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6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 dirty="0">
                          <a:solidFill>
                            <a:srgbClr val="000000"/>
                          </a:solidFill>
                          <a:latin typeface="Aharoni"/>
                        </a:rPr>
                        <a:t>3 - 4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Aharoni"/>
                        </a:rPr>
                        <a:t>IIII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5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6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5 - 6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IIII IIII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10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6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7 - 8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IIII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5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6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9  - +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II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2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6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 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 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 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6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 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 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 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6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 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 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 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650">
                <a:tc>
                  <a:txBody>
                    <a:bodyPr/>
                    <a:lstStyle/>
                    <a:p>
                      <a:pPr algn="l" fontAlgn="b"/>
                      <a:endParaRPr lang="es-MX" sz="1800" b="0" i="0" u="none" strike="noStrike">
                        <a:solidFill>
                          <a:srgbClr val="000000"/>
                        </a:solidFill>
                        <a:latin typeface="Aharoni"/>
                      </a:endParaRPr>
                    </a:p>
                  </a:txBody>
                  <a:tcPr marL="9321" marR="9321" marT="93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haroni"/>
                        </a:rPr>
                        <a:t>TOTAL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500" b="0" i="0" u="none" strike="noStrike" dirty="0">
                          <a:solidFill>
                            <a:srgbClr val="000000"/>
                          </a:solidFill>
                          <a:latin typeface="Aharoni"/>
                        </a:rPr>
                        <a:t>25</a:t>
                      </a:r>
                    </a:p>
                  </a:txBody>
                  <a:tcPr marL="9321" marR="9321" marT="93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 rot="18163154">
            <a:off x="-489343" y="3058387"/>
            <a:ext cx="52689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/>
              <a:t>Cualitativos: clases o categorías</a:t>
            </a:r>
            <a:br>
              <a:rPr lang="es-MX" sz="2800" b="1" dirty="0" smtClean="0"/>
            </a:br>
            <a:r>
              <a:rPr lang="es-MX" sz="2800" b="1" dirty="0" smtClean="0"/>
              <a:t>Cuantitativos: intervalos de clase</a:t>
            </a:r>
            <a:br>
              <a:rPr lang="es-MX" sz="2800" b="1" dirty="0" smtClean="0"/>
            </a:br>
            <a:endParaRPr lang="es-MX" sz="28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3779912" y="908720"/>
            <a:ext cx="4564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u="sng" dirty="0" smtClean="0"/>
              <a:t>Número  más utilizado de zapatos </a:t>
            </a:r>
            <a:endParaRPr lang="es-MX" sz="2400" b="1" u="sng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5510488" y="3212976"/>
            <a:ext cx="403203" cy="8624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5705461" y="2780928"/>
            <a:ext cx="403203" cy="8624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5993108" y="3212975"/>
            <a:ext cx="403203" cy="8624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5791506" y="3707761"/>
            <a:ext cx="403203" cy="8624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23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82352"/>
          </a:xfrm>
        </p:spPr>
        <p:txBody>
          <a:bodyPr/>
          <a:lstStyle/>
          <a:p>
            <a:r>
              <a:rPr lang="es-MX" dirty="0" smtClean="0"/>
              <a:t>LÍMITES DE CLASE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1008112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Límite inferior y superior: extremo inicial y final de cada intervalo de clase</a:t>
            </a:r>
            <a:endParaRPr lang="es-MX" dirty="0"/>
          </a:p>
        </p:txBody>
      </p:sp>
      <p:pic>
        <p:nvPicPr>
          <p:cNvPr id="34818" name="Picture 2" descr="https://encrypted-tbn2.google.com/images?q=tbn:ANd9GcTUKw4lJcV8sI6mh9oPuxet8CYQBjlckqZZWEFuq0J4TDnEW5vO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6552728" cy="3635567"/>
          </a:xfrm>
          <a:prstGeom prst="rect">
            <a:avLst/>
          </a:prstGeom>
          <a:noFill/>
        </p:spPr>
      </p:pic>
      <p:sp>
        <p:nvSpPr>
          <p:cNvPr id="5" name="4 Llamada de flecha a la derecha"/>
          <p:cNvSpPr/>
          <p:nvPr/>
        </p:nvSpPr>
        <p:spPr>
          <a:xfrm>
            <a:off x="251520" y="2276872"/>
            <a:ext cx="1080120" cy="360040"/>
          </a:xfrm>
          <a:prstGeom prst="right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L.I.</a:t>
            </a:r>
            <a:endParaRPr lang="es-MX" dirty="0"/>
          </a:p>
        </p:txBody>
      </p:sp>
      <p:sp>
        <p:nvSpPr>
          <p:cNvPr id="6" name="5 Llamada de flecha a la izquierda"/>
          <p:cNvSpPr/>
          <p:nvPr/>
        </p:nvSpPr>
        <p:spPr>
          <a:xfrm>
            <a:off x="2627784" y="2276872"/>
            <a:ext cx="864096" cy="360040"/>
          </a:xfrm>
          <a:prstGeom prst="lef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L.S.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179512" y="5157192"/>
            <a:ext cx="87849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VARIACIÓN: la mínima diferencia entre los diferentes datos. </a:t>
            </a:r>
            <a:r>
              <a:rPr lang="es-MX" dirty="0" smtClean="0"/>
              <a:t>VAR = límite inferior de un  intervalo – límite superior del intervalo anterior. VAR=  150 – 150 = 0   </a:t>
            </a:r>
          </a:p>
          <a:p>
            <a:r>
              <a:rPr lang="es-MX" dirty="0" smtClean="0"/>
              <a:t> EJERCICIO DE LA DIAPOSITIVA ANTERIOR  VAR: 3 – 2 = 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3888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ELABORACIÓN DE LA DE TABLA FRECUENCIA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RANGO       Dato mayor – Dato menor</a:t>
            </a:r>
          </a:p>
          <a:p>
            <a:endParaRPr lang="es-MX" dirty="0"/>
          </a:p>
          <a:p>
            <a:r>
              <a:rPr lang="es-MX" dirty="0" smtClean="0"/>
              <a:t>Tamaño intervalo         Rango  + Variación</a:t>
            </a:r>
          </a:p>
          <a:p>
            <a:pPr>
              <a:buNone/>
            </a:pPr>
            <a:r>
              <a:rPr lang="es-MX" dirty="0" smtClean="0"/>
              <a:t>                                            Número de intervalos</a:t>
            </a:r>
          </a:p>
          <a:p>
            <a:pPr>
              <a:buNone/>
            </a:pPr>
            <a:endParaRPr lang="es-MX" dirty="0"/>
          </a:p>
          <a:p>
            <a:r>
              <a:rPr lang="es-MX" dirty="0" smtClean="0"/>
              <a:t>Número intervalo            Rango + Variación</a:t>
            </a:r>
          </a:p>
          <a:p>
            <a:pPr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Tamaño del intervalo</a:t>
            </a:r>
            <a:endParaRPr lang="es-MX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4499992" y="3284984"/>
            <a:ext cx="3960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>
            <a:off x="4716016" y="5085184"/>
            <a:ext cx="3960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Igual que"/>
          <p:cNvSpPr/>
          <p:nvPr/>
        </p:nvSpPr>
        <p:spPr>
          <a:xfrm>
            <a:off x="3779912" y="3068960"/>
            <a:ext cx="504056" cy="28803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Igual que"/>
          <p:cNvSpPr/>
          <p:nvPr/>
        </p:nvSpPr>
        <p:spPr>
          <a:xfrm>
            <a:off x="4067944" y="4869160"/>
            <a:ext cx="504056" cy="36004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9" name="8 Igual que"/>
          <p:cNvSpPr/>
          <p:nvPr/>
        </p:nvSpPr>
        <p:spPr>
          <a:xfrm>
            <a:off x="2195736" y="1772816"/>
            <a:ext cx="504056" cy="28803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05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CONSTRUCCIÓN TABLA FRECUENCIA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3672408" cy="5040560"/>
        </p:xfrm>
        <a:graphic>
          <a:graphicData uri="http://schemas.openxmlformats.org/drawingml/2006/table">
            <a:tbl>
              <a:tblPr/>
              <a:tblGrid>
                <a:gridCol w="918102"/>
                <a:gridCol w="918102"/>
                <a:gridCol w="918102"/>
                <a:gridCol w="918102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355976" y="980728"/>
            <a:ext cx="457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Rango  = dato mayor – dato menor</a:t>
            </a:r>
          </a:p>
          <a:p>
            <a:r>
              <a:rPr lang="es-MX" sz="2400" dirty="0" smtClean="0"/>
              <a:t>	     DATO MAYOR	59</a:t>
            </a:r>
          </a:p>
          <a:p>
            <a:r>
              <a:rPr lang="es-MX" sz="2400" dirty="0" smtClean="0"/>
              <a:t>  menos    DATO MENOR	10</a:t>
            </a:r>
          </a:p>
          <a:p>
            <a:r>
              <a:rPr lang="es-MX" sz="2400" dirty="0" smtClean="0"/>
              <a:t>  igual 		RANGO	</a:t>
            </a:r>
            <a:r>
              <a:rPr lang="es-MX" sz="2400" b="1" dirty="0" smtClean="0">
                <a:latin typeface="AR JULIAN" pitchFamily="2" charset="0"/>
              </a:rPr>
              <a:t>49</a:t>
            </a:r>
          </a:p>
          <a:p>
            <a:endParaRPr lang="es-MX" sz="2400" b="1" dirty="0" smtClean="0">
              <a:latin typeface="AR JULIAN" pitchFamily="2" charset="0"/>
            </a:endParaRPr>
          </a:p>
          <a:p>
            <a:pPr algn="just"/>
            <a:r>
              <a:rPr lang="es-MX" sz="2400" dirty="0" smtClean="0">
                <a:latin typeface="+mj-lt"/>
              </a:rPr>
              <a:t>La variación: </a:t>
            </a:r>
            <a:r>
              <a:rPr lang="es-MX" sz="2400" b="1" dirty="0" smtClean="0">
                <a:latin typeface="AR JULIAN" pitchFamily="2" charset="0"/>
              </a:rPr>
              <a:t>1,</a:t>
            </a:r>
            <a:r>
              <a:rPr lang="es-MX" sz="2400" b="1" dirty="0" smtClean="0">
                <a:latin typeface="+mj-lt"/>
              </a:rPr>
              <a:t> </a:t>
            </a:r>
            <a:r>
              <a:rPr lang="es-MX" sz="2400" dirty="0" smtClean="0">
                <a:latin typeface="+mj-lt"/>
              </a:rPr>
              <a:t>los datos nos agrupados aumentan de uno en uno. </a:t>
            </a:r>
          </a:p>
          <a:p>
            <a:pPr algn="just"/>
            <a:endParaRPr lang="es-MX" sz="2400" dirty="0" smtClean="0">
              <a:latin typeface="+mj-lt"/>
            </a:endParaRPr>
          </a:p>
          <a:p>
            <a:pPr algn="just"/>
            <a:r>
              <a:rPr lang="es-MX" sz="2400" dirty="0" smtClean="0">
                <a:latin typeface="+mj-lt"/>
              </a:rPr>
              <a:t>Tamaño de intervalo =     49  +  1</a:t>
            </a:r>
          </a:p>
          <a:p>
            <a:pPr algn="just"/>
            <a:r>
              <a:rPr lang="es-MX" sz="2400" dirty="0" smtClean="0">
                <a:latin typeface="+mj-lt"/>
              </a:rPr>
              <a:t>			           5</a:t>
            </a:r>
          </a:p>
          <a:p>
            <a:pPr algn="just"/>
            <a:r>
              <a:rPr lang="es-MX" sz="2400" dirty="0" smtClean="0">
                <a:latin typeface="+mj-lt"/>
              </a:rPr>
              <a:t>Tamaño de intervalo =  10</a:t>
            </a:r>
          </a:p>
          <a:p>
            <a:pPr algn="just"/>
            <a:endParaRPr lang="es-MX" sz="2400" dirty="0" smtClean="0">
              <a:latin typeface="+mj-lt"/>
            </a:endParaRPr>
          </a:p>
          <a:p>
            <a:pPr algn="just"/>
            <a:r>
              <a:rPr lang="es-MX" sz="2400" dirty="0" smtClean="0">
                <a:latin typeface="+mj-lt"/>
              </a:rPr>
              <a:t>Establecer  5 intervalos con tamaño de 10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7380312" y="4653136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>
            <a:off x="8081725" y="2132856"/>
            <a:ext cx="45071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66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encrypted-tbn3.google.com/images?q=tbn:ANd9GcQxIFmJlTNN8UE-_lOVbL2gJTGteQeuqjhFtBDqDOJAg6_lcc93"/>
          <p:cNvPicPr>
            <a:picLocks noChangeAspect="1" noChangeArrowheads="1"/>
          </p:cNvPicPr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971600" y="620688"/>
            <a:ext cx="4668039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3 Cerrar llave"/>
          <p:cNvSpPr/>
          <p:nvPr/>
        </p:nvSpPr>
        <p:spPr>
          <a:xfrm>
            <a:off x="5940152" y="1124744"/>
            <a:ext cx="504056" cy="29523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444208" y="2348880"/>
            <a:ext cx="199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CINCO INTERVALOS</a:t>
            </a:r>
            <a:endParaRPr lang="es-MX" dirty="0"/>
          </a:p>
        </p:txBody>
      </p:sp>
      <p:sp>
        <p:nvSpPr>
          <p:cNvPr id="6" name="5 Llamada de flecha hacia abajo"/>
          <p:cNvSpPr/>
          <p:nvPr/>
        </p:nvSpPr>
        <p:spPr>
          <a:xfrm>
            <a:off x="1043608" y="188640"/>
            <a:ext cx="2304256" cy="86409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TAMAÑO DE INTERVALO = 10 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251520" y="4365104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TAMAÑO DEL INTERVALO = límite superior – límite inferior + variación</a:t>
            </a:r>
          </a:p>
          <a:p>
            <a:r>
              <a:rPr lang="es-MX" sz="2400" dirty="0" smtClean="0"/>
              <a:t>39 -30 +1 = 10 Tamaño del tercer intervalo</a:t>
            </a:r>
          </a:p>
          <a:p>
            <a:endParaRPr lang="es-MX" sz="2400" dirty="0" smtClean="0"/>
          </a:p>
          <a:p>
            <a:r>
              <a:rPr lang="es-MX" sz="2400" dirty="0" smtClean="0"/>
              <a:t>LIMITE SUPERIOR = límite inferior + tamaño intervalo – variación</a:t>
            </a:r>
          </a:p>
          <a:p>
            <a:r>
              <a:rPr lang="es-MX" sz="2400" dirty="0" smtClean="0"/>
              <a:t>40 + 10 -1 = 49 Límite superior del cuarto intervalo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3351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DE LA ASIGNATURA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Abordar diversos problemas de actualidad, a través de los principios generales de la estadística, comprender su importancia y utilizar los conceptos y herramientas de la estadística que les permitan recolectar, clasificar, analizar e interpretar daros y realizar predicciones.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377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INTERVALO REAL DE CLASE</a:t>
            </a:r>
            <a:br>
              <a:rPr lang="es-MX" dirty="0" smtClean="0"/>
            </a:br>
            <a:r>
              <a:rPr lang="es-MX" dirty="0" smtClean="0"/>
              <a:t>Son valores que evitan una variación entre un intervalo y el siguiente.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4065315"/>
          </a:xfrm>
        </p:spPr>
        <p:txBody>
          <a:bodyPr>
            <a:normAutofit lnSpcReduction="10000"/>
          </a:bodyPr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LIMITE REAL INFERIOR</a:t>
            </a:r>
            <a:r>
              <a:rPr lang="es-MX" dirty="0" smtClean="0"/>
              <a:t> = restando la mitad de la variación</a:t>
            </a:r>
          </a:p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LIMITE REAL SUPERIOR </a:t>
            </a:r>
            <a:r>
              <a:rPr lang="es-MX" dirty="0" smtClean="0"/>
              <a:t>= sumando la mitad de la variación</a:t>
            </a:r>
          </a:p>
          <a:p>
            <a:endParaRPr lang="es-MX" dirty="0" smtClean="0"/>
          </a:p>
          <a:p>
            <a:pPr algn="just">
              <a:buNone/>
            </a:pPr>
            <a:r>
              <a:rPr lang="es-MX" dirty="0" smtClean="0"/>
              <a:t>	Cuando se conocen los límites reales</a:t>
            </a:r>
          </a:p>
          <a:p>
            <a:pPr algn="just"/>
            <a:r>
              <a:rPr lang="es-MX" dirty="0" smtClean="0"/>
              <a:t>TAMAÑO DE UN INTERVALO = Límite real superior – Límite real inferior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3083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MARCA DE CLASE: </a:t>
            </a:r>
            <a:br>
              <a:rPr lang="es-MX" dirty="0" smtClean="0"/>
            </a:br>
            <a:r>
              <a:rPr lang="es-MX" dirty="0" smtClean="0"/>
              <a:t>Punto medio de un intervalo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251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MX" dirty="0" smtClean="0"/>
              <a:t>Marca de clase        Límite inferior + Límite superior</a:t>
            </a:r>
          </a:p>
          <a:p>
            <a:pPr>
              <a:buNone/>
            </a:pPr>
            <a:r>
              <a:rPr lang="es-MX" dirty="0" smtClean="0"/>
              <a:t>							2</a:t>
            </a:r>
          </a:p>
          <a:p>
            <a:pPr>
              <a:buNone/>
            </a:pPr>
            <a:r>
              <a:rPr lang="es-MX" dirty="0" smtClean="0"/>
              <a:t>Marca clase	</a:t>
            </a:r>
            <a:r>
              <a:rPr lang="es-MX" sz="2800" dirty="0" smtClean="0"/>
              <a:t>Límite real inferior + límite real superior</a:t>
            </a:r>
          </a:p>
          <a:p>
            <a:pPr lvl="8">
              <a:buNone/>
            </a:pPr>
            <a:r>
              <a:rPr lang="es-MX" dirty="0" smtClean="0"/>
              <a:t>			</a:t>
            </a:r>
            <a:r>
              <a:rPr lang="es-MX" sz="3000" dirty="0" smtClean="0"/>
              <a:t>2</a:t>
            </a:r>
          </a:p>
          <a:p>
            <a:pPr lvl="8">
              <a:buNone/>
            </a:pPr>
            <a:endParaRPr lang="es-MX" dirty="0" smtClean="0"/>
          </a:p>
          <a:p>
            <a:pPr lvl="8">
              <a:buNone/>
            </a:pPr>
            <a:r>
              <a:rPr lang="es-MX" dirty="0" smtClean="0"/>
              <a:t>ES DECIR:</a:t>
            </a:r>
          </a:p>
          <a:p>
            <a:pPr lvl="8">
              <a:buNone/>
            </a:pPr>
            <a:endParaRPr lang="es-MX" dirty="0" smtClean="0"/>
          </a:p>
          <a:p>
            <a:pPr lvl="8">
              <a:buNone/>
            </a:pPr>
            <a:r>
              <a:rPr lang="es-MX" sz="2800" dirty="0" smtClean="0"/>
              <a:t>15 +20 =35</a:t>
            </a:r>
          </a:p>
          <a:p>
            <a:pPr lvl="8">
              <a:buNone/>
            </a:pPr>
            <a:r>
              <a:rPr lang="es-MX" sz="2800" dirty="0" smtClean="0"/>
              <a:t>35/ 2 =  </a:t>
            </a:r>
            <a:r>
              <a:rPr lang="es-MX" sz="2800" b="1" u="sng" dirty="0" smtClean="0"/>
              <a:t>17.5  </a:t>
            </a:r>
          </a:p>
          <a:p>
            <a:pPr lvl="8">
              <a:buNone/>
            </a:pPr>
            <a:r>
              <a:rPr lang="es-MX" sz="2800" b="1" dirty="0" smtClean="0"/>
              <a:t>17.5  es la MARCA DE CLASE</a:t>
            </a:r>
            <a:endParaRPr lang="es-MX" sz="2800" b="1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3347864" y="2060848"/>
            <a:ext cx="511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Igual que"/>
          <p:cNvSpPr/>
          <p:nvPr/>
        </p:nvSpPr>
        <p:spPr>
          <a:xfrm>
            <a:off x="2771800" y="1844824"/>
            <a:ext cx="432048" cy="36004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3347864" y="3212976"/>
            <a:ext cx="511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Igual que"/>
          <p:cNvSpPr/>
          <p:nvPr/>
        </p:nvSpPr>
        <p:spPr>
          <a:xfrm>
            <a:off x="2411760" y="2852936"/>
            <a:ext cx="432048" cy="36004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98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23530" y="260646"/>
          <a:ext cx="8496941" cy="6408713"/>
        </p:xfrm>
        <a:graphic>
          <a:graphicData uri="http://schemas.openxmlformats.org/drawingml/2006/table">
            <a:tbl>
              <a:tblPr/>
              <a:tblGrid>
                <a:gridCol w="905535"/>
                <a:gridCol w="1267751"/>
                <a:gridCol w="1418673"/>
                <a:gridCol w="1056458"/>
                <a:gridCol w="1131919"/>
                <a:gridCol w="905535"/>
                <a:gridCol w="905535"/>
                <a:gridCol w="905535"/>
              </a:tblGrid>
              <a:tr h="114218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No.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INTERVALO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FRECUENCIA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LIMITE INFERIOR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LIMITE SUPERIOR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LIMITE REAL DE CLASE INFERIOR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LIMITE REAL DE CLASE SUPERIOR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MARCA DE CLASE         Mi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8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5.1 - 5.5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5.1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5.05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5.55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5.30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8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5.6 - 6.0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5.6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5.55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6.05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5.80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8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6.1 - 6.5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13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6.1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6.05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6.55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6.30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8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6.6 - 7-0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17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6.6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6.55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7.05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6.80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8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7.1 - 7.5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7.1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7.05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7.55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7.30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8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7.6 - 8.0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7.6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7.55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8.05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7.80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8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8.1 - 8.5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8.1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8.05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8.55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8.30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8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8.6 - 9.0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8.6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9.0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8.55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9.05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8.80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842"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TOTAL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80</a:t>
                      </a: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5007"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LIMITE REAL</a:t>
                      </a: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0.05</a:t>
                      </a: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2939"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VARIACIÓN:</a:t>
                      </a: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0.1</a:t>
                      </a: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8121" marR="8121" marT="81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28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FRECUENCIA ACUMULADA Y RELATIVA ACUMULADA</a:t>
            </a:r>
            <a:endParaRPr lang="es-MX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716016" y="2703016"/>
            <a:ext cx="41764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FRECUENCIA RELATIVA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, es la proporción de datos de cada intervalo, se obtiene dividiendo la frecuencia del intervalo entre el número total de datos.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La suma de la frecuencia relativa de todos los intervalos en un conjunto de datos es igual a uno.</a:t>
            </a:r>
          </a:p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51520" y="1484784"/>
            <a:ext cx="42484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FRECUENCIA ACUMULADA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de un intervalo, se obtiene sumando la frecuencia de ese intervalo con la frecuencia de los intervalos anteriores. 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En donde, la frecuencia acumulada del último intervalo corresponde al número total de datos.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99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Ahorro semanal de estudiantes del Plantel.</a:t>
            </a:r>
            <a:endParaRPr lang="es-MX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755576" y="1571628"/>
          <a:ext cx="7848873" cy="4953720"/>
        </p:xfrm>
        <a:graphic>
          <a:graphicData uri="http://schemas.openxmlformats.org/drawingml/2006/table">
            <a:tbl>
              <a:tblPr/>
              <a:tblGrid>
                <a:gridCol w="1077648"/>
                <a:gridCol w="1508708"/>
                <a:gridCol w="1688316"/>
                <a:gridCol w="1724238"/>
                <a:gridCol w="1849963"/>
              </a:tblGrid>
              <a:tr h="16512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No.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INTERVALO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FRECUENCIA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FRECUENCIA ACUMULADA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FRECUENCIA RELATIVA ACUMULADA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100 - 150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0.035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150 - 200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0.145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200 - 250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0.23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250 - 300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0.435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300 - 350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0.56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350 - 400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0.725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400 - 450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0.805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450 - 500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0.915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500 - 550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48"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SUMA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latin typeface="Arial Black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4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REPRESENTACIÓN GRAFICA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Se pueden obtener algunas conclusiones directamente de la tabla de frecuencias, o bien, se pueden representar mediante alguna gráfica.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Muestra el comportamiento de los datos.</a:t>
            </a:r>
          </a:p>
        </p:txBody>
      </p:sp>
    </p:spTree>
    <p:extLst>
      <p:ext uri="{BB962C8B-B14F-4D97-AF65-F5344CB8AC3E}">
        <p14:creationId xmlns:p14="http://schemas.microsoft.com/office/powerpoint/2010/main" val="141778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FORMAS PARA REPRESENTAR GRÁFICAMENTE.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600200"/>
            <a:ext cx="4860032" cy="4525963"/>
          </a:xfrm>
        </p:spPr>
        <p:txBody>
          <a:bodyPr/>
          <a:lstStyle/>
          <a:p>
            <a:r>
              <a:rPr lang="es-MX" dirty="0" smtClean="0"/>
              <a:t>Gráfica de barras</a:t>
            </a:r>
          </a:p>
          <a:p>
            <a:r>
              <a:rPr lang="es-MX" dirty="0" smtClean="0"/>
              <a:t>Histograma de frecuencias</a:t>
            </a:r>
          </a:p>
          <a:p>
            <a:r>
              <a:rPr lang="es-MX" dirty="0" smtClean="0"/>
              <a:t>Polígono de frecuencias</a:t>
            </a:r>
          </a:p>
          <a:p>
            <a:r>
              <a:rPr lang="es-MX" dirty="0" smtClean="0"/>
              <a:t>Ojivas (mayor y menor que)</a:t>
            </a:r>
          </a:p>
          <a:p>
            <a:r>
              <a:rPr lang="es-MX" dirty="0" smtClean="0"/>
              <a:t>Circulograma</a:t>
            </a:r>
          </a:p>
          <a:p>
            <a:pPr>
              <a:buNone/>
            </a:pPr>
            <a:endParaRPr lang="es-MX" dirty="0"/>
          </a:p>
        </p:txBody>
      </p:sp>
      <p:pic>
        <p:nvPicPr>
          <p:cNvPr id="1026" name="Picture 2" descr="http://t3.gstatic.com/images?q=tbn:ANd9GcR_UxeIZeLcx3WMy8r1Cw9MlY9HIsGaBqUF2ru9iF6FXrp2e2z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484784"/>
            <a:ext cx="4576506" cy="4680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797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GRAFICA DE BARRAS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1180728"/>
          </a:xfrm>
        </p:spPr>
        <p:txBody>
          <a:bodyPr>
            <a:normAutofit/>
          </a:bodyPr>
          <a:lstStyle/>
          <a:p>
            <a:r>
              <a:rPr lang="es-MX" dirty="0" smtClean="0"/>
              <a:t>EJE HORIZONTAL= intervalos (límite clase)</a:t>
            </a:r>
          </a:p>
          <a:p>
            <a:r>
              <a:rPr lang="es-MX" dirty="0" smtClean="0"/>
              <a:t>EJE VERTICAL = frecuencia</a:t>
            </a:r>
            <a:endParaRPr lang="es-MX" dirty="0"/>
          </a:p>
        </p:txBody>
      </p:sp>
      <p:graphicFrame>
        <p:nvGraphicFramePr>
          <p:cNvPr id="4" name="1 Gráfico"/>
          <p:cNvGraphicFramePr/>
          <p:nvPr/>
        </p:nvGraphicFramePr>
        <p:xfrm>
          <a:off x="1115616" y="2924944"/>
          <a:ext cx="6696744" cy="3520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0074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HISTOGRAMA DE FRECUENCIAS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676672"/>
          </a:xfrm>
        </p:spPr>
        <p:txBody>
          <a:bodyPr/>
          <a:lstStyle/>
          <a:p>
            <a:r>
              <a:rPr lang="es-MX" dirty="0" smtClean="0"/>
              <a:t>EJE HORIZONTAL = límites reales de clase</a:t>
            </a:r>
            <a:endParaRPr lang="es-MX" dirty="0"/>
          </a:p>
        </p:txBody>
      </p:sp>
      <p:graphicFrame>
        <p:nvGraphicFramePr>
          <p:cNvPr id="4" name="2 Gráfico"/>
          <p:cNvGraphicFramePr/>
          <p:nvPr/>
        </p:nvGraphicFramePr>
        <p:xfrm>
          <a:off x="755576" y="2204864"/>
          <a:ext cx="741682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861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POLÍGONO DE FRECUENCIAS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Gráfica de líneas, que se traza la marca de clase.</a:t>
            </a:r>
          </a:p>
          <a:p>
            <a:pPr algn="just"/>
            <a:r>
              <a:rPr lang="es-MX" dirty="0" smtClean="0"/>
              <a:t>Agregar un intervalo antes y uno después del conjunto de datos, con el mismo tamaño y frecuencia cero.</a:t>
            </a:r>
          </a:p>
          <a:p>
            <a:pPr algn="just"/>
            <a:r>
              <a:rPr lang="es-MX" dirty="0" smtClean="0"/>
              <a:t>Localizar las marcas de clase de cada intervalo y proyectar a la parte superior, unir puntos.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697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 en </a:t>
            </a:r>
            <a:r>
              <a:rPr lang="es-MX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DyAES</a:t>
            </a: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  <a:r>
              <a:rPr lang="es-MX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XIOMARA RODRÍGUEZ MONDRAGÓN.</a:t>
            </a:r>
            <a:br>
              <a:rPr lang="es-MX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16624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dirty="0" smtClean="0"/>
              <a:t>También pueden localizar ejercicios en el siguiente SITIO: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   https</a:t>
            </a:r>
            <a:r>
              <a:rPr lang="es-MX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://</a:t>
            </a:r>
            <a:r>
              <a:rPr lang="es-MX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sites.google.com/site/xiomara2310/</a:t>
            </a:r>
            <a:endParaRPr lang="es-MX" b="1" dirty="0" smtClean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spcBef>
                <a:spcPct val="50000"/>
              </a:spcBef>
              <a:buNone/>
              <a:defRPr/>
            </a:pPr>
            <a:endParaRPr lang="es-MX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spcBef>
                <a:spcPct val="50000"/>
              </a:spcBef>
              <a:buNone/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CORREO</a:t>
            </a:r>
          </a:p>
          <a:p>
            <a:pPr marL="0" indent="0" algn="ctr">
              <a:spcBef>
                <a:spcPct val="50000"/>
              </a:spcBef>
              <a:buNone/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3"/>
              </a:rPr>
              <a:t>xiomyrodriguezm@gmail.com</a:t>
            </a:r>
            <a:r>
              <a:rPr lang="es-MX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DUDAS</a:t>
            </a:r>
            <a:endParaRPr lang="es-MX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435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POLÍGONO DE FRECUENCIAS</a:t>
            </a:r>
            <a:endParaRPr lang="es-MX" dirty="0"/>
          </a:p>
        </p:txBody>
      </p:sp>
      <p:pic>
        <p:nvPicPr>
          <p:cNvPr id="34818" name="Picture 2" descr="http://t2.gstatic.com/images?q=tbn:ANd9GcRvtt_qE2dpY0LF7TTrOQqBmHgNP48FHtIx_BEpxFITUW6ofg5B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052736"/>
            <a:ext cx="5929344" cy="5461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3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OJIVAS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Gráfica de líneas que se obtiene localizando el eje vertical de la frecuencia acumulada o frecuencia relativa a cumulada.</a:t>
            </a:r>
          </a:p>
          <a:p>
            <a:r>
              <a:rPr lang="es-MX" dirty="0" smtClean="0"/>
              <a:t>Existen dos tipos:</a:t>
            </a:r>
          </a:p>
          <a:p>
            <a:r>
              <a:rPr lang="es-MX" dirty="0" smtClean="0"/>
              <a:t>Ojiva “mayor que”</a:t>
            </a:r>
          </a:p>
          <a:p>
            <a:r>
              <a:rPr lang="es-MX" dirty="0" smtClean="0"/>
              <a:t>Ojiva “menor que”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648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OJIVA “ MAYOR QUE”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Es una gráfica en la cual se utilizan las frecuencias acumuladas y el límite REAL inferior</a:t>
            </a:r>
          </a:p>
          <a:p>
            <a:pPr algn="just"/>
            <a:r>
              <a:rPr lang="es-MX" dirty="0" smtClean="0"/>
              <a:t>Integrando la información de la frecuencia mayor a la menor, es decir, se obtiene la frecuencia del último al primer intervalo</a:t>
            </a:r>
          </a:p>
          <a:p>
            <a:pPr algn="just"/>
            <a:r>
              <a:rPr lang="es-MX" dirty="0" smtClean="0"/>
              <a:t>Debiendo agregar el intervalo de frecuencia cero, como último dato.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626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OBTENER DATOS PARA </a:t>
            </a:r>
            <a:br>
              <a:rPr lang="es-MX" dirty="0" smtClean="0"/>
            </a:br>
            <a:r>
              <a:rPr lang="es-MX" dirty="0" smtClean="0"/>
              <a:t>OJIVA MAYOR QUE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044262"/>
              </p:ext>
            </p:extLst>
          </p:nvPr>
        </p:nvGraphicFramePr>
        <p:xfrm>
          <a:off x="827583" y="1844824"/>
          <a:ext cx="7848872" cy="36504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8628"/>
                <a:gridCol w="2415038"/>
                <a:gridCol w="3245206"/>
              </a:tblGrid>
              <a:tr h="81611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FRECUENCIA NORMAL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DETERMINAR FRECUENCIA MAYOR A MENOR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71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15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82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82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12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67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82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13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55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82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8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42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82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11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34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82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7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23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 dirty="0">
                          <a:effectLst/>
                        </a:rPr>
                        <a:t>SUMA 16 + 7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82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6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16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 dirty="0">
                          <a:effectLst/>
                        </a:rPr>
                        <a:t>SUMA 10 + 6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82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10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 dirty="0">
                          <a:effectLst/>
                        </a:rPr>
                        <a:t>PASA IGUAL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8263">
                <a:tc>
                  <a:txBody>
                    <a:bodyPr/>
                    <a:lstStyle/>
                    <a:p>
                      <a:pPr algn="l" fontAlgn="b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 dirty="0">
                          <a:effectLst/>
                        </a:rPr>
                        <a:t>INICIA CON FRECUENCIA CERO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299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TABLA DE FRECUENCIA ACUMULADA Y OJIVA “MAYOR QUE”</a:t>
            </a:r>
            <a:endParaRPr lang="es-MX" dirty="0"/>
          </a:p>
        </p:txBody>
      </p:sp>
      <p:graphicFrame>
        <p:nvGraphicFramePr>
          <p:cNvPr id="4" name="5 Gráfico"/>
          <p:cNvGraphicFramePr/>
          <p:nvPr/>
        </p:nvGraphicFramePr>
        <p:xfrm>
          <a:off x="3707904" y="1556792"/>
          <a:ext cx="518457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967537"/>
              </p:ext>
            </p:extLst>
          </p:nvPr>
        </p:nvGraphicFramePr>
        <p:xfrm>
          <a:off x="179512" y="1556792"/>
          <a:ext cx="3312368" cy="4608515"/>
        </p:xfrm>
        <a:graphic>
          <a:graphicData uri="http://schemas.openxmlformats.org/drawingml/2006/table">
            <a:tbl>
              <a:tblPr/>
              <a:tblGrid>
                <a:gridCol w="1737727"/>
                <a:gridCol w="1574641"/>
              </a:tblGrid>
              <a:tr h="11521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INTERVALO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OJIVA "MAYOR QUE"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36-40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31 - 35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26-30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21-25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16-20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11-15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6-10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1 - 5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Black"/>
                        </a:rPr>
                        <a:t>INTEGRA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Black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Conector recto 4"/>
          <p:cNvCxnSpPr/>
          <p:nvPr/>
        </p:nvCxnSpPr>
        <p:spPr>
          <a:xfrm>
            <a:off x="7668344" y="5085184"/>
            <a:ext cx="504056" cy="576064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78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OJIVA “MENOR QUE”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Es una gráfica en la cual se utilizan las frecuencias acumuladas y el límite REAL superior</a:t>
            </a:r>
          </a:p>
          <a:p>
            <a:pPr algn="just"/>
            <a:r>
              <a:rPr lang="es-MX" dirty="0" smtClean="0"/>
              <a:t>Integrando la información del la frecuencia menor a la mayor</a:t>
            </a:r>
          </a:p>
          <a:p>
            <a:pPr algn="just"/>
            <a:r>
              <a:rPr lang="es-MX" dirty="0" smtClean="0"/>
              <a:t>Debiendo agregar el intervalo de frecuencia cero, como primer dato.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7391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TABLA DE FRECUENCIA ACUMULADA Y OJIVA “MENOR QUE”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519993"/>
              </p:ext>
            </p:extLst>
          </p:nvPr>
        </p:nvGraphicFramePr>
        <p:xfrm>
          <a:off x="5940152" y="1484787"/>
          <a:ext cx="2952328" cy="4824530"/>
        </p:xfrm>
        <a:graphic>
          <a:graphicData uri="http://schemas.openxmlformats.org/drawingml/2006/table">
            <a:tbl>
              <a:tblPr/>
              <a:tblGrid>
                <a:gridCol w="1548844"/>
                <a:gridCol w="1403484"/>
              </a:tblGrid>
              <a:tr h="120613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INTERVALO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OJIVA "MENOR QUE"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Black"/>
                        </a:rPr>
                        <a:t>INTEGRA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Black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1 - 5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6 - 10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11- 15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16 - 20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21 - 25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26 - 30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31 - 35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36 - 40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6 Gráfico"/>
          <p:cNvGraphicFramePr/>
          <p:nvPr/>
        </p:nvGraphicFramePr>
        <p:xfrm>
          <a:off x="467544" y="1628800"/>
          <a:ext cx="525658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304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CIRCULOGRAMA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Gráfica de sectores circulares o de pastel.</a:t>
            </a:r>
          </a:p>
          <a:p>
            <a:pPr algn="just"/>
            <a:r>
              <a:rPr lang="es-MX" dirty="0" smtClean="0"/>
              <a:t>Se utiliza para representar datos que por lo general cualitativos y cuantitativos discretos.</a:t>
            </a:r>
          </a:p>
          <a:p>
            <a:pPr algn="just"/>
            <a:r>
              <a:rPr lang="es-MX" dirty="0" smtClean="0"/>
              <a:t>Cualitativo= a cada categoría o atributo se le asigna una parte del circulo.</a:t>
            </a:r>
          </a:p>
          <a:p>
            <a:pPr algn="just"/>
            <a:r>
              <a:rPr lang="es-MX" dirty="0" smtClean="0"/>
              <a:t>Cuantitativo = a cada dato discreto se le asigna una parte del circulo</a:t>
            </a:r>
          </a:p>
          <a:p>
            <a:pPr algn="just"/>
            <a:r>
              <a:rPr lang="es-MX" dirty="0" smtClean="0"/>
              <a:t>En ambos casos, se determina el porcentaje.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2596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s-MX" dirty="0" smtClean="0"/>
              <a:t>FORMÚLA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ÁNGULO = </a:t>
            </a:r>
            <a:r>
              <a:rPr lang="es-MX" u="sng" dirty="0" smtClean="0"/>
              <a:t>360° (f)</a:t>
            </a:r>
          </a:p>
          <a:p>
            <a:pPr lvl="5">
              <a:buNone/>
            </a:pPr>
            <a:r>
              <a:rPr lang="es-MX" sz="3200" dirty="0" smtClean="0"/>
              <a:t>      n</a:t>
            </a:r>
          </a:p>
          <a:p>
            <a:r>
              <a:rPr lang="es-MX" dirty="0" smtClean="0"/>
              <a:t>En donde:</a:t>
            </a:r>
          </a:p>
          <a:p>
            <a:pPr>
              <a:buNone/>
            </a:pPr>
            <a:r>
              <a:rPr lang="es-MX" dirty="0" smtClean="0"/>
              <a:t>	 f = frecuencia de un intervalo o categoría</a:t>
            </a:r>
          </a:p>
          <a:p>
            <a:pPr>
              <a:buNone/>
            </a:pPr>
            <a:r>
              <a:rPr lang="es-MX" dirty="0" smtClean="0"/>
              <a:t>	n = número total de datos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PORCENTAJE =  </a:t>
            </a:r>
            <a:r>
              <a:rPr lang="es-MX" u="sng" dirty="0" smtClean="0"/>
              <a:t>f  </a:t>
            </a:r>
            <a:r>
              <a:rPr lang="es-MX" dirty="0" smtClean="0"/>
              <a:t>  (100)</a:t>
            </a:r>
          </a:p>
          <a:p>
            <a:pPr>
              <a:buNone/>
            </a:pPr>
            <a:r>
              <a:rPr lang="es-MX" dirty="0" smtClean="0"/>
              <a:t>			        n</a:t>
            </a:r>
          </a:p>
        </p:txBody>
      </p:sp>
    </p:spTree>
    <p:extLst>
      <p:ext uri="{BB962C8B-B14F-4D97-AF65-F5344CB8AC3E}">
        <p14:creationId xmlns:p14="http://schemas.microsoft.com/office/powerpoint/2010/main" val="252241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PARES DE ZAPATOS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232254"/>
              </p:ext>
            </p:extLst>
          </p:nvPr>
        </p:nvGraphicFramePr>
        <p:xfrm>
          <a:off x="899592" y="1196757"/>
          <a:ext cx="7128791" cy="5184570"/>
        </p:xfrm>
        <a:graphic>
          <a:graphicData uri="http://schemas.openxmlformats.org/drawingml/2006/table">
            <a:tbl>
              <a:tblPr/>
              <a:tblGrid>
                <a:gridCol w="1590467"/>
                <a:gridCol w="1729439"/>
                <a:gridCol w="1976502"/>
                <a:gridCol w="1832383"/>
              </a:tblGrid>
              <a:tr h="5184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INTERVALO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FRECUENCIA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ANGULO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PORCENTAJE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1 - 5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65.85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18.29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6 - 10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52.68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14.63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11 - 15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57.07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15.85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16 - 20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35.12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9.76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21 - 25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48.29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13.41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26 - 30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30.73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8.54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31 - 35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26.34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7.32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36 - 40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43.90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12.20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SUMA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latin typeface="Arial Black"/>
                        </a:rPr>
                        <a:t>360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latin typeface="Arial Black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453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MODULO I </a:t>
            </a:r>
            <a:b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CONCEPTUALIZACIÓN DE ESTADÍSTICA Y DISTRIBUCIÓN DE FRECUENCIAS</a:t>
            </a:r>
            <a:endParaRPr lang="es-MX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5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PARES DE ZAPATOS</a:t>
            </a:r>
            <a:endParaRPr lang="es-MX" dirty="0"/>
          </a:p>
        </p:txBody>
      </p:sp>
      <p:graphicFrame>
        <p:nvGraphicFramePr>
          <p:cNvPr id="4" name="8 Gráfico"/>
          <p:cNvGraphicFramePr/>
          <p:nvPr>
            <p:extLst>
              <p:ext uri="{D42A27DB-BD31-4B8C-83A1-F6EECF244321}">
                <p14:modId xmlns:p14="http://schemas.microsoft.com/office/powerpoint/2010/main" val="2380175530"/>
              </p:ext>
            </p:extLst>
          </p:nvPr>
        </p:nvGraphicFramePr>
        <p:xfrm>
          <a:off x="971600" y="1340768"/>
          <a:ext cx="712879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611560" y="6237312"/>
            <a:ext cx="8272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 importante colocar el porcentaje en el grafico, como se observa aquellos elementos</a:t>
            </a:r>
          </a:p>
          <a:p>
            <a:r>
              <a:rPr lang="es-MX" dirty="0" smtClean="0"/>
              <a:t>Que cuentan con este dato es más simple ubicar la proporción.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4716016" y="2780928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18.29%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5153796" y="3847058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14.63%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3355321" y="2436928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8.54%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009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DESCRIBIR 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Describir de que se esta hablando</a:t>
            </a:r>
          </a:p>
          <a:p>
            <a:r>
              <a:rPr lang="es-MX" dirty="0" smtClean="0"/>
              <a:t>Observar el dato mayor y el menor</a:t>
            </a:r>
          </a:p>
          <a:p>
            <a:endParaRPr lang="es-MX" dirty="0"/>
          </a:p>
          <a:p>
            <a:r>
              <a:rPr lang="es-MX" dirty="0" smtClean="0"/>
              <a:t>EJEMPLO:</a:t>
            </a:r>
          </a:p>
          <a:p>
            <a:pPr algn="just"/>
            <a:r>
              <a:rPr lang="es-MX" dirty="0" smtClean="0"/>
              <a:t>Se observa que el número de calzado que más compran en las personas encuestadas es del 1 al 5 con un 18.29%, mientras que el menor representa se encuentra en el número 5 con un 7.32% …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9426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CUADRO COMPARATIVO DE GRAFICAS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764704"/>
          <a:ext cx="8229600" cy="555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GRAFICO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EJE</a:t>
                      </a:r>
                      <a:r>
                        <a:rPr lang="es-MX" sz="1600" baseline="0" dirty="0" smtClean="0"/>
                        <a:t> X  HORIZONTAL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EJE</a:t>
                      </a:r>
                      <a:r>
                        <a:rPr lang="es-MX" sz="1600" baseline="0" dirty="0" smtClean="0"/>
                        <a:t> Y VERTICAL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OBSERVACIONES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BARRA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LÍMITES</a:t>
                      </a:r>
                      <a:r>
                        <a:rPr lang="es-MX" sz="1600" baseline="0" dirty="0" smtClean="0"/>
                        <a:t> DE CLASE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FRECUENCIA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USO DE LIMITES DE CLASE Y SE</a:t>
                      </a:r>
                      <a:r>
                        <a:rPr lang="es-MX" sz="1600" baseline="0" dirty="0" smtClean="0"/>
                        <a:t> REALIZA DEJANDO ESPACIOS 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HISTOGRAMA DE FRECUENCIAS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LIMITES REALES DE CLASE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FRECUENCIA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USO DE LIMITES REALES DE CLASE Y SE COLOCA EN EL CENTRO LA FRECUENCIA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HISTOGRAMA DE FRECUENCIA RELATIVA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LIMITES REALES</a:t>
                      </a:r>
                      <a:r>
                        <a:rPr lang="es-MX" sz="1600" baseline="0" dirty="0" smtClean="0"/>
                        <a:t> DE CLASE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FRECUENCIA RELATIVA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LIMITES</a:t>
                      </a:r>
                      <a:r>
                        <a:rPr lang="es-MX" sz="1600" baseline="0" dirty="0" smtClean="0"/>
                        <a:t> REALES DE CLASE Y FRECUENCIA RELATIVA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POLIGONO DE FRECUENCIAS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MARCA DE CLASE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FRECUENCIA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AGREGA UN INTERVALO ANTES Y UNO DESPUES 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OJIVA MAYOR QUE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LIMITE</a:t>
                      </a:r>
                      <a:r>
                        <a:rPr lang="es-MX" sz="1600" baseline="0" dirty="0" smtClean="0"/>
                        <a:t> REAL INFERIOR (INTERVALO)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FRECUENCIA ACUMULADA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AGREGA</a:t>
                      </a:r>
                      <a:r>
                        <a:rPr lang="es-MX" sz="1600" baseline="0" dirty="0" smtClean="0"/>
                        <a:t> INTERVALO FRECUENCIA CERO AL FINAL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OJIVA MENOR QUE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LIMITE</a:t>
                      </a:r>
                      <a:r>
                        <a:rPr lang="es-MX" sz="1600" baseline="0" dirty="0" smtClean="0"/>
                        <a:t> REAL SUPERIOR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FRECUENCIA ACUMULADA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AGREGA INTERVALO AL PRINCIPIO</a:t>
                      </a:r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567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MX" dirty="0"/>
              <a:t>Contreras, </a:t>
            </a:r>
            <a:r>
              <a:rPr lang="es-MX" dirty="0" err="1"/>
              <a:t>L.et.al</a:t>
            </a:r>
            <a:r>
              <a:rPr lang="es-MX" dirty="0"/>
              <a:t>. (2011) Estadística. Libro de texto con ejercicios programados. UAEM</a:t>
            </a:r>
            <a:r>
              <a:rPr lang="es-MX" dirty="0" smtClean="0"/>
              <a:t>.</a:t>
            </a:r>
          </a:p>
          <a:p>
            <a:pPr algn="just"/>
            <a:r>
              <a:rPr lang="es-MX" dirty="0" err="1" smtClean="0"/>
              <a:t>Fernandez</a:t>
            </a:r>
            <a:r>
              <a:rPr lang="es-MX" dirty="0" smtClean="0"/>
              <a:t>, A. (2008).Esenciales de… estadística. Santillana, México.</a:t>
            </a:r>
          </a:p>
          <a:p>
            <a:pPr algn="just"/>
            <a:r>
              <a:rPr lang="es-MX" dirty="0"/>
              <a:t>Sánchez O. (2004). Probabilidad y estadística. Mac Graw Hill, México.</a:t>
            </a:r>
          </a:p>
          <a:p>
            <a:pPr algn="just"/>
            <a:r>
              <a:rPr lang="es-MX" dirty="0" err="1" smtClean="0"/>
              <a:t>Triola</a:t>
            </a:r>
            <a:r>
              <a:rPr lang="es-MX" dirty="0" smtClean="0"/>
              <a:t>, M. (2004). Probabilidad y estadística. Pearson, México.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Imágenes tomadas del buscador google. </a:t>
            </a:r>
          </a:p>
          <a:p>
            <a:pPr algn="just"/>
            <a:r>
              <a:rPr lang="es-MX" dirty="0" smtClean="0"/>
              <a:t>La tabla de frecuencias y gráficos se elaboraron en Excel.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7139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GUIÓN EXPLICATIVO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MX" dirty="0" smtClean="0"/>
              <a:t>El material visual</a:t>
            </a:r>
            <a:r>
              <a:rPr lang="es-MX" dirty="0" smtClean="0"/>
              <a:t> </a:t>
            </a:r>
            <a:r>
              <a:rPr lang="es-MX" dirty="0" smtClean="0"/>
              <a:t>que usted tiene en sus manos se encuentra integrada exclusivamente por presentaciones que van a permitir apoyarse para los temas del módulo uno de la asignatura de estadística.</a:t>
            </a:r>
          </a:p>
          <a:p>
            <a:pPr algn="just"/>
            <a:r>
              <a:rPr lang="es-MX" dirty="0" smtClean="0"/>
              <a:t>Se recomienda para el caso del tema dos, elaboración de la tabla de frecuencias </a:t>
            </a:r>
            <a:r>
              <a:rPr lang="es-MX" dirty="0" smtClean="0"/>
              <a:t>realizar </a:t>
            </a:r>
            <a:r>
              <a:rPr lang="es-MX" dirty="0" smtClean="0"/>
              <a:t>actividades extraordinarias para el logro de las competencias establecidas. </a:t>
            </a:r>
            <a:r>
              <a:rPr lang="es-MX" dirty="0" smtClean="0"/>
              <a:t>(Las que vienen en la antología de la asignatura)</a:t>
            </a:r>
            <a:endParaRPr lang="es-MX" dirty="0" smtClean="0"/>
          </a:p>
          <a:p>
            <a:pPr algn="just"/>
            <a:r>
              <a:rPr lang="es-MX" dirty="0" smtClean="0"/>
              <a:t>Para </a:t>
            </a:r>
            <a:r>
              <a:rPr lang="es-MX" dirty="0" smtClean="0"/>
              <a:t>la </a:t>
            </a:r>
            <a:r>
              <a:rPr lang="es-MX" dirty="0" smtClean="0"/>
              <a:t>determinación de la muestra </a:t>
            </a:r>
            <a:r>
              <a:rPr lang="es-MX" dirty="0" smtClean="0"/>
              <a:t>y </a:t>
            </a:r>
            <a:r>
              <a:rPr lang="es-MX" dirty="0" smtClean="0"/>
              <a:t>elaboración de graficas con sus </a:t>
            </a:r>
            <a:r>
              <a:rPr lang="es-MX" dirty="0" smtClean="0"/>
              <a:t>conclusiones, </a:t>
            </a:r>
            <a:r>
              <a:rPr lang="es-MX" dirty="0" smtClean="0"/>
              <a:t>se recomienda tener cuidado en el análisis de la </a:t>
            </a:r>
            <a:r>
              <a:rPr lang="es-MX" dirty="0" smtClean="0"/>
              <a:t>información debido a que forman parte de la información que los estudiantes utilizan en la asignatura </a:t>
            </a:r>
            <a:r>
              <a:rPr lang="es-MX" dirty="0" smtClean="0"/>
              <a:t>de metodología de la investigación.</a:t>
            </a:r>
          </a:p>
          <a:p>
            <a:pPr algn="just"/>
            <a:r>
              <a:rPr lang="es-MX" dirty="0" smtClean="0"/>
              <a:t>El objetivo en este primer módulo es la integración de la tabla de frecuencias tanto para datos cualitativos como </a:t>
            </a:r>
            <a:r>
              <a:rPr lang="es-MX" dirty="0" smtClean="0"/>
              <a:t>cuantitativos, además de agrupados como de no agrupados. Mismos que permitirán el desarrollo de las competencias de los estudiantes en los módulos subsecuentes. El uso de este material le va a permitir identificar el desarrollo de este importante tema. </a:t>
            </a:r>
            <a:endParaRPr lang="es-MX" dirty="0" smtClean="0"/>
          </a:p>
          <a:p>
            <a:pPr algn="just"/>
            <a:r>
              <a:rPr lang="es-MX" dirty="0" smtClean="0"/>
              <a:t>Es importante hacer uso del programa Excel para elaborar las graficas.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5300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DEL MÓDULO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algn="just"/>
            <a:r>
              <a:rPr lang="es-MX" dirty="0" smtClean="0"/>
              <a:t>Recopila, procesa, analiza y presenta información sobre temas de interés aplicando las TIC y TAC.</a:t>
            </a:r>
            <a:endParaRPr lang="es-MX" dirty="0"/>
          </a:p>
        </p:txBody>
      </p:sp>
      <p:sp>
        <p:nvSpPr>
          <p:cNvPr id="4" name="AutoShape 2" descr="Resultado de imagen para estadíst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565976"/>
            <a:ext cx="4502098" cy="289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43103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TEMA UNO: CONCEPTUALIZACIÓN DE LA ESTADÍSTICA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481139"/>
          </a:xfrm>
        </p:spPr>
        <p:txBody>
          <a:bodyPr/>
          <a:lstStyle/>
          <a:p>
            <a:r>
              <a:rPr lang="es-MX" dirty="0" smtClean="0"/>
              <a:t>COMPETENCIAS GÉNERICAS Y ATRIBUTOS:</a:t>
            </a:r>
          </a:p>
          <a:p>
            <a:r>
              <a:rPr lang="es-MX" dirty="0" smtClean="0"/>
              <a:t>5, 5.1. , 5.2</a:t>
            </a:r>
            <a:endParaRPr lang="es-MX" dirty="0"/>
          </a:p>
          <a:p>
            <a:r>
              <a:rPr lang="es-MX" dirty="0" smtClean="0"/>
              <a:t>COMPETENCIAS DISCIPLINARES BÁSICAS:</a:t>
            </a:r>
          </a:p>
          <a:p>
            <a:r>
              <a:rPr lang="es-MX" dirty="0" smtClean="0"/>
              <a:t> 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5863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es-MX" dirty="0" smtClean="0"/>
              <a:t>CONCEPTUALIZACIÓN DE LA</a:t>
            </a:r>
            <a:br>
              <a:rPr lang="es-MX" dirty="0" smtClean="0"/>
            </a:br>
            <a:r>
              <a:rPr lang="es-MX" dirty="0" smtClean="0"/>
              <a:t>ESTADÍSTICA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988840"/>
            <a:ext cx="5194920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Disciplina que estudia cuantitativamente los fenómenos por medio de la recogedia y obtención de datos para su análisis. Al recolectar, organizar, interpretar, analizar y representar datos para extraer conclusiones o tomar decisiones. </a:t>
            </a:r>
            <a:r>
              <a:rPr lang="es-MX" sz="1300" dirty="0" smtClean="0"/>
              <a:t>(Fernández, 2008)</a:t>
            </a:r>
          </a:p>
          <a:p>
            <a:endParaRPr lang="es-MX" dirty="0"/>
          </a:p>
        </p:txBody>
      </p:sp>
      <p:pic>
        <p:nvPicPr>
          <p:cNvPr id="20484" name="Picture 4" descr="http://t0.gstatic.com/images?q=tbn:ANd9GcRfRrL4jGEBs4Firdj6HnfQeVVXvc6oN7kMaG64fhP3CJLJZLv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149080"/>
            <a:ext cx="2466975" cy="1847851"/>
          </a:xfrm>
          <a:prstGeom prst="rect">
            <a:avLst/>
          </a:prstGeom>
          <a:noFill/>
        </p:spPr>
      </p:pic>
      <p:pic>
        <p:nvPicPr>
          <p:cNvPr id="20486" name="Picture 6" descr="http://t1.gstatic.com/images?q=tbn:ANd9GcTc82Tkob5VHLOqWXykxR2g8gfNyfvHDcV_QBk1tkiXWgPZdi7aT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052736"/>
            <a:ext cx="2736304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31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CLASIFICACIÓN O RAMAS DE LA ESTADÍSTICA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525963"/>
          </a:xfrm>
        </p:spPr>
        <p:txBody>
          <a:bodyPr>
            <a:normAutofit fontScale="92500"/>
          </a:bodyPr>
          <a:lstStyle/>
          <a:p>
            <a:r>
              <a:rPr lang="es-MX" dirty="0" smtClean="0"/>
              <a:t>DESCRIPTIVA / DEDUCTIVA</a:t>
            </a:r>
          </a:p>
          <a:p>
            <a:pPr algn="just">
              <a:buNone/>
            </a:pPr>
            <a:r>
              <a:rPr lang="es-MX" dirty="0" smtClean="0"/>
              <a:t>Recolección, clasificación y descripción de un conjunto de datos</a:t>
            </a:r>
          </a:p>
          <a:p>
            <a:pPr>
              <a:buNone/>
            </a:pPr>
            <a:r>
              <a:rPr lang="es-MX" dirty="0" smtClean="0"/>
              <a:t>Presentar:</a:t>
            </a:r>
          </a:p>
          <a:p>
            <a:pPr algn="just">
              <a:buNone/>
            </a:pPr>
            <a:r>
              <a:rPr lang="es-MX" dirty="0" smtClean="0"/>
              <a:t>Tabular, gráfica , medidas estadísticas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716016" y="980728"/>
            <a:ext cx="37547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INFERENCIAL</a:t>
            </a:r>
            <a:r>
              <a:rPr lang="es-MX" sz="3200" dirty="0" smtClean="0"/>
              <a:t>/ INDUCTIVA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Interpretar</a:t>
            </a:r>
            <a:r>
              <a:rPr kumimoji="0" lang="es-MX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los resultados. Tomar decisiones con base en los resultados. </a:t>
            </a:r>
            <a:r>
              <a:rPr kumimoji="0" lang="es-MX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(Sánchez, 2004)</a:t>
            </a:r>
            <a:endParaRPr kumimoji="0" lang="es-MX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58" name="Picture 2" descr="http://t2.gstatic.com/images?q=tbn:ANd9GcTGEYLmF-mcnC05e-Bmk16cgqc63NP6mbYqWY0NliyxRccJkJ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5144" y="4509120"/>
            <a:ext cx="4536504" cy="2128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631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2295</Words>
  <Application>Microsoft Office PowerPoint</Application>
  <PresentationFormat>Presentación en pantalla (4:3)</PresentationFormat>
  <Paragraphs>632</Paragraphs>
  <Slides>54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54</vt:i4>
      </vt:variant>
    </vt:vector>
  </HeadingPairs>
  <TitlesOfParts>
    <vt:vector size="61" baseType="lpstr">
      <vt:lpstr>Aharoni</vt:lpstr>
      <vt:lpstr>AR DARLING</vt:lpstr>
      <vt:lpstr>AR JULIAN</vt:lpstr>
      <vt:lpstr>Arial</vt:lpstr>
      <vt:lpstr>Arial Black</vt:lpstr>
      <vt:lpstr>Calibri</vt:lpstr>
      <vt:lpstr>Tema de Office</vt:lpstr>
      <vt:lpstr>UNIVERSIDAD AUTÓNOMA DEL ESTADO DE MÉXICO</vt:lpstr>
      <vt:lpstr>ESTADÍSTICA</vt:lpstr>
      <vt:lpstr>OBJETIVO DE LA ASIGNATURA</vt:lpstr>
      <vt:lpstr>M en DyAES.  XIOMARA RODRÍGUEZ MONDRAGÓN. </vt:lpstr>
      <vt:lpstr>MODULO I  CONCEPTUALIZACIÓN DE ESTADÍSTICA Y DISTRIBUCIÓN DE FRECUENCIAS</vt:lpstr>
      <vt:lpstr>OBJETIVO DEL MÓDULO</vt:lpstr>
      <vt:lpstr>TEMA UNO: CONCEPTUALIZACIÓN DE LA ESTADÍSTICA</vt:lpstr>
      <vt:lpstr>CONCEPTUALIZACIÓN DE LA ESTADÍSTICA</vt:lpstr>
      <vt:lpstr>CLASIFICACIÓN O RAMAS DE LA ESTADÍSTICA</vt:lpstr>
      <vt:lpstr>DATO ESTADÍSTICO</vt:lpstr>
      <vt:lpstr>VARIABLE Es un símbolo que puede tomar cualquiera de los valores de un conjunto predeterminado. (Fernández, 2008)</vt:lpstr>
      <vt:lpstr>VARIABLES</vt:lpstr>
      <vt:lpstr>NIVELES O ESCALAS DE MEDICIÓN de información recopilada</vt:lpstr>
      <vt:lpstr>FUENTES DE ADQUISICIÓN DE DATOS</vt:lpstr>
      <vt:lpstr>Presentación de PowerPoint</vt:lpstr>
      <vt:lpstr>POBLACIÓN Y MUESTRA</vt:lpstr>
      <vt:lpstr> SELECCIÓN MUESTRA</vt:lpstr>
      <vt:lpstr>SELECCIÓN DE LA MUESTRA</vt:lpstr>
      <vt:lpstr>MUESTRA</vt:lpstr>
      <vt:lpstr>TEMA DOS: DISTRIBUCIÓN DE FRECUENCIAS</vt:lpstr>
      <vt:lpstr>DISTRIBUCIÓN DE FRECUENCIAS</vt:lpstr>
      <vt:lpstr>REPRESENTACIÓN TABULAR</vt:lpstr>
      <vt:lpstr>TABLA DE FRECUENCIA</vt:lpstr>
      <vt:lpstr>COLOR DE ZAPATOS</vt:lpstr>
      <vt:lpstr>TABLA DE FRECUENCIA </vt:lpstr>
      <vt:lpstr>LÍMITES DE CLASE</vt:lpstr>
      <vt:lpstr>ELABORACIÓN DE LA DE TABLA FRECUENCIA</vt:lpstr>
      <vt:lpstr>CONSTRUCCIÓN TABLA FRECUENCIA</vt:lpstr>
      <vt:lpstr>Presentación de PowerPoint</vt:lpstr>
      <vt:lpstr> INTERVALO REAL DE CLASE Son valores que evitan una variación entre un intervalo y el siguiente. </vt:lpstr>
      <vt:lpstr>MARCA DE CLASE:  Punto medio de un intervalo</vt:lpstr>
      <vt:lpstr>Presentación de PowerPoint</vt:lpstr>
      <vt:lpstr>FRECUENCIA ACUMULADA Y RELATIVA ACUMULADA</vt:lpstr>
      <vt:lpstr>Ahorro semanal de estudiantes del Plantel.</vt:lpstr>
      <vt:lpstr>REPRESENTACIÓN GRAFICA</vt:lpstr>
      <vt:lpstr>FORMAS PARA REPRESENTAR GRÁFICAMENTE.</vt:lpstr>
      <vt:lpstr>GRAFICA DE BARRAS</vt:lpstr>
      <vt:lpstr>HISTOGRAMA DE FRECUENCIAS</vt:lpstr>
      <vt:lpstr>POLÍGONO DE FRECUENCIAS</vt:lpstr>
      <vt:lpstr>POLÍGONO DE FRECUENCIAS</vt:lpstr>
      <vt:lpstr>OJIVAS</vt:lpstr>
      <vt:lpstr>OJIVA “ MAYOR QUE”</vt:lpstr>
      <vt:lpstr>OBTENER DATOS PARA  OJIVA MAYOR QUE</vt:lpstr>
      <vt:lpstr>TABLA DE FRECUENCIA ACUMULADA Y OJIVA “MAYOR QUE”</vt:lpstr>
      <vt:lpstr>OJIVA “MENOR QUE”</vt:lpstr>
      <vt:lpstr>TABLA DE FRECUENCIA ACUMULADA Y OJIVA “MENOR QUE”</vt:lpstr>
      <vt:lpstr>CIRCULOGRAMA</vt:lpstr>
      <vt:lpstr>FORMÚLA</vt:lpstr>
      <vt:lpstr>PARES DE ZAPATOS</vt:lpstr>
      <vt:lpstr>PARES DE ZAPATOS</vt:lpstr>
      <vt:lpstr>DESCRIBIR CONCLUSIONES</vt:lpstr>
      <vt:lpstr>CUADRO COMPARATIVO DE GRAFICAS</vt:lpstr>
      <vt:lpstr>REFERENCIAS</vt:lpstr>
      <vt:lpstr>GUIÓN EXPLICATIVO</vt:lpstr>
    </vt:vector>
  </TitlesOfParts>
  <Company>Luffi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ESTADÍSTICA</dc:title>
  <dc:creator>Luffi</dc:creator>
  <cp:lastModifiedBy>Mickey Tovar Mondragon</cp:lastModifiedBy>
  <cp:revision>26</cp:revision>
  <dcterms:created xsi:type="dcterms:W3CDTF">2014-10-16T01:55:24Z</dcterms:created>
  <dcterms:modified xsi:type="dcterms:W3CDTF">2016-10-11T22:32:52Z</dcterms:modified>
</cp:coreProperties>
</file>