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0" r:id="rId3"/>
    <p:sldId id="291" r:id="rId4"/>
    <p:sldId id="292" r:id="rId5"/>
    <p:sldId id="257" r:id="rId6"/>
    <p:sldId id="293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96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94" r:id="rId40"/>
    <p:sldId id="295" r:id="rId4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2547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280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83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5022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8463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7859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2602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727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958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2475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0093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59776-4836-4064-A4B8-A14B89AD535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A3692-756A-4DD9-B20B-4811DB435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7561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xiomyrodriguezm@gmail.com" TargetMode="External"/><Relationship Id="rId2" Type="http://schemas.openxmlformats.org/officeDocument/2006/relationships/hyperlink" Target="https://sites.google.com/site/xiomara2310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UNIVERSIDAD AUTÓNOMA DEL ESTADO DE MÉXICO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3"/>
          </a:xfrm>
        </p:spPr>
        <p:txBody>
          <a:bodyPr/>
          <a:lstStyle/>
          <a:p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PLANTEL “DR. PABLO GONZÁLEZ CASANOVA”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ASIGNATURA: ESTADÍSTICA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POR: XIOMARA RODRÍGUEZ MONDRAGÓN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764704"/>
            <a:ext cx="924082" cy="111086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692696"/>
            <a:ext cx="1122689" cy="100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2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MEDIA ARITMÉTICA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/>
          <a:lstStyle/>
          <a:p>
            <a:r>
              <a:rPr lang="es-MX" dirty="0" smtClean="0"/>
              <a:t>DATOS AGRUPADOS</a:t>
            </a:r>
          </a:p>
          <a:p>
            <a:endParaRPr lang="es-MX" dirty="0"/>
          </a:p>
        </p:txBody>
      </p:sp>
      <p:pic>
        <p:nvPicPr>
          <p:cNvPr id="2050" name="Picture 2" descr="http://t0.gstatic.com/images?q=tbn:ANd9GcQHtt6GUitrvrYRPPt9LFDnmhPoPKnJ6l1-ZKGEyDiilhb-zUDjK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84" y="3109829"/>
            <a:ext cx="2952750" cy="1552575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5220072" y="184482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 smtClean="0"/>
          </a:p>
          <a:p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3563888" y="2564904"/>
            <a:ext cx="52056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      = es el valor aproximado de la media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i="1" dirty="0" smtClean="0">
                <a:latin typeface="Brush Script MT" pitchFamily="66" charset="0"/>
                <a:cs typeface="Arial" pitchFamily="34" charset="0"/>
              </a:rPr>
              <a:t>K</a:t>
            </a:r>
            <a:r>
              <a:rPr lang="es-MX" sz="2800" dirty="0" smtClean="0">
                <a:latin typeface="Brush Script MT" pitchFamily="66" charset="0"/>
                <a:cs typeface="Arial" pitchFamily="34" charset="0"/>
              </a:rPr>
              <a:t>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= es el número de intervalos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Brush Script MT" pitchFamily="66" charset="0"/>
                <a:cs typeface="Arial" pitchFamily="34" charset="0"/>
              </a:rPr>
              <a:t>Fi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= es la frecuencia del i-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ésimo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intervalo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Brush Script MT" pitchFamily="66" charset="0"/>
                <a:cs typeface="Arial" pitchFamily="34" charset="0"/>
              </a:rPr>
              <a:t>Mi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= es la marca de clase del i-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ésimo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intervalo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3600" dirty="0" smtClean="0">
                <a:latin typeface="Brush Script MT" pitchFamily="66" charset="0"/>
                <a:cs typeface="Arial" pitchFamily="34" charset="0"/>
              </a:rPr>
              <a:t>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= es el número de datos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0" descr="https://encrypted-tbn0.google.com/images?q=tbn:ANd9GcT7QakHTyJ8jfqKYeBCbdlw1rVIgSXjaKpqR8XVx7sH7vtQM4P8S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564904"/>
            <a:ext cx="576064" cy="544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2941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MEDIA ARITMÉTICA PARA DATOS AGRUPADOS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827584" y="1268764"/>
          <a:ext cx="7992888" cy="5184569"/>
        </p:xfrm>
        <a:graphic>
          <a:graphicData uri="http://schemas.openxmlformats.org/drawingml/2006/table">
            <a:tbl>
              <a:tblPr/>
              <a:tblGrid>
                <a:gridCol w="1738073"/>
                <a:gridCol w="2092438"/>
                <a:gridCol w="2159936"/>
                <a:gridCol w="2002441"/>
              </a:tblGrid>
              <a:tr h="841476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INTERVALO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FRECUENCIA </a:t>
                      </a:r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AR BERKLEY"/>
                        </a:rPr>
                        <a:t>Fi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MARCA DE CLASE </a:t>
                      </a:r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AR BERKLEY"/>
                        </a:rPr>
                        <a:t>Mi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latin typeface="AR BERKLEY"/>
                        </a:rPr>
                        <a:t>FiMi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1 - 5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6 - 10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11 - 15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16 - 20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21 - 25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26 - 30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31 - 35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36 - 40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SUMA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1481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444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70031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1481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 Black"/>
                        </a:rPr>
                        <a:t>18.06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7882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Picture 10" descr="https://encrypted-tbn0.google.com/images?q=tbn:ANd9GcT7QakHTyJ8jfqKYeBCbdlw1rVIgSXjaKpqR8XVx7sH7vtQM4P8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733256"/>
            <a:ext cx="576064" cy="544925"/>
          </a:xfrm>
          <a:prstGeom prst="rect">
            <a:avLst/>
          </a:prstGeom>
          <a:noFill/>
        </p:spPr>
      </p:pic>
      <p:sp>
        <p:nvSpPr>
          <p:cNvPr id="6" name="5 Igual que"/>
          <p:cNvSpPr/>
          <p:nvPr/>
        </p:nvSpPr>
        <p:spPr>
          <a:xfrm>
            <a:off x="1907704" y="5805264"/>
            <a:ext cx="576064" cy="36004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6 Igual que"/>
          <p:cNvSpPr/>
          <p:nvPr/>
        </p:nvSpPr>
        <p:spPr>
          <a:xfrm>
            <a:off x="5436096" y="5733256"/>
            <a:ext cx="576064" cy="36004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820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MX" dirty="0" smtClean="0"/>
              <a:t>MEDIA PONDERADA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1756792"/>
          </a:xfrm>
        </p:spPr>
        <p:txBody>
          <a:bodyPr/>
          <a:lstStyle/>
          <a:p>
            <a:pPr algn="just"/>
            <a:r>
              <a:rPr lang="es-MX" dirty="0" smtClean="0"/>
              <a:t>Se aplica cuando un conjunto de datos, se divide en varios subconjuntos, de los cuales cada uno tiene una media diferente.</a:t>
            </a:r>
          </a:p>
          <a:p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763688" y="4509120"/>
            <a:ext cx="59046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smtClean="0">
                <a:latin typeface="Brush Script MT" pitchFamily="66" charset="0"/>
                <a:cs typeface="Arial" pitchFamily="34" charset="0"/>
              </a:rPr>
              <a:t>Fi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=  número de datos del subconjunto i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s-MX" sz="2800" dirty="0" smtClean="0">
                <a:latin typeface="Brush Script MT" pitchFamily="66" charset="0"/>
                <a:cs typeface="Arial" pitchFamily="34" charset="0"/>
              </a:rPr>
              <a:t> i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= es la frecuencia del i-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ésimo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intervalo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3600" dirty="0" smtClean="0">
                <a:latin typeface="Brush Script MT" pitchFamily="66" charset="0"/>
                <a:cs typeface="Arial" pitchFamily="34" charset="0"/>
              </a:rPr>
              <a:t>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= es el número de datos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(   </a:t>
            </a:r>
            <a:r>
              <a:rPr lang="es-MX" sz="2800" dirty="0" smtClean="0">
                <a:latin typeface="Brush Script MT" pitchFamily="66" charset="0"/>
                <a:cs typeface="Arial" pitchFamily="34" charset="0"/>
              </a:rPr>
              <a:t>Fi )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AutoShape 2" descr="data:image/jpeg;base64,/9j/4AAQSkZJRgABAQAAAQABAAD/2wCEAAkGBhISDhQUDxQRFQwWFh0QEBIVFRATFhcWFhwfFBYZGhkYGyYeFxklHB4WHzggLycrODgsFx83NTwqQSYrLDUBCQoKBQUFDQUFDSkYEhgpKSkpKSkpKSkpKSkpKSkpKSkpKSkpKSkpKSkpKSkpKSkpKSkpKSkpKSkpKSkpKSkpKf/AABEIAGYAcwMBIgACEQEDEQH/xAAbAAEAAwEBAQEAAAAAAAAAAAAABQYHAwQBAv/EAD8QAAEDAgMDCAUICwAAAAAAAAEAAgMEEQUSIQYTMQcXIjJBUVOTFGFxkdIWI0JSVYHR0xVUY3KSlJWhscHi/8QAFAEBAAAAAAAAAAAAAAAAAAAAAP/EABQRAQAAAAAAAAAAAAAAAAAAAAD/2gAMAwEAAhEDEQA/ANxREQEREBERARFnlLyyRSVjqRlFXenNJDoT6K1129a2aUA6a6dmqD24fTzuqxK81IZJXSGNl5wxkEUbohmaTYNe5ucX06QI1Kuyq3yxqPsvEffQ/nrwY1ynmkj3lVh2Ixw3DS8tpXNBOguWynL96C8IgRAREQEREBERAREQEREBZtyscnj6kNrcPuzF4LPBZo6VrNQB+0b2d/DutpKIKVyYcobMTpbSWbiMQDamPhfsEjR9U93YdO69qxXDGVFPJDKLxSsdE+1r2cLXF+0cR6wFmdbse07UxzYXIYpGDfYplaDG3NwZ3byUXu3stmWroCiNqNoPQqV9QYZJYoxnlEZjzNaOLrOIuBx9gKl1xrI2Oie2XLuS0iTNbLkIs69+y10EFHtow4V6eYniDd74ML4c5ZxFjmy5jwy3vfRSuDYg+eFskkMsDnaiKUszgcQSGkhp9XHvWVckkYmmkpJpC+koZN/QxOa5u8bK4uindm1eGixaLW+cB16NtjQEREBERAREQEREBV7avaB8WSnpA1+KT3bA06tjaOvNJ3Rs/ubAcVYVkNZybY4+smqWYjDFNLYO3e+ADG3yMHR0aLn/ACdUGlbOYCykpxGwl7yTJNM7ryyu1fI895PuAA7FIyShrS5xAYAXOcSAABqST2BZLze7Rfa4/im+FeTEuSjHKiMx1GKNfCeswuqMp9oDdQg1zCMTbUU8c0YIikaJGX0OU9U/eLH71BY9Q1VVVRwvhaMGBzVBErc8xGrWFttIb6kXu61uFwZ7CaHc00UQ1EcbYr/uNDf9L1oKHjOzlWzHYK6ihYYhEaaraZWR7xn0S0W6zdOP1QNFdKmsyMDnMkJLmsLWNMhBeQ25Dfoi9yewAnsXoUPjkTnT0jQJd2JjI9zM9ugx2UPLdA0uIOunRA7ggmEREC6+XVE26weWGOarZVYsY2gyyQU9RTxtYxo1LGviOgFza/eoalo3Pwk4h6fjDYchmaw1lJctHr3Fg4nTL32CDVUVd2Fppm0d5zW53u3jW1ksUszWkAAHdtaGjS+XiCTfuFiQES6IC4U9cx75GsN3xuDJBZws4tDwNRY9FwOneu6gMCe+SkncXSSOfLPkbncwtAc5jY2u4stYajgSgnrqPxDHI4Z4Inh+8qHmKMht2hzWukOY9mjXd6gBhU/g1f8AU5/xX72xnaK/C8zgCKp7jcjhuJW39lyB7SEFtREQEREBERByqWsMbhJl3WU581suW3SvfS1rrH+SiBklVLRySOfRUchq8Pic1zRKyRxMczs2rw3olulry5teja+7QYdV1VTHC6OL9Dh2ap+dIkmtq1hbksIr6lt+la2guDG4/sxV/pqmrqGOHLHGaepDpSzexnqgAMNi2549ze5BelA7UCP5ve18lF1suSWli3nVvffMdfLpwt1teIU4wmwuLOtqL3se0X7Vxq8PiltvY4326udjX2vxtcacB7kFMyU327UfzWF/kKybNBm5du6t9Y3PrK+SnlLTYdC8LWtA4G1r9L2Lv8nqX9Xp/Ki/Beqlo44m2iYxjSbkMa1ovwvYDjw9yCI2t2whw6FklQ2ZzHv3bREzOb2LtRcWFgVVeffD/DrvIHxrR18sgznn3w/w67yB8ac++H+HXeR/2tGslkGc8++H+HXeQPjTn3w/w67yB8a0ayWQZzz74f4dd5A+NOffD/DrvIHxrRrJZBD4FtVDV0zJ4myiJ98oezK7ouLDcXNtQUUyiAiIgIiICIiAiIgIigtucTNPhdTMHujfHE5zHtyXz2swdJrhq4tHDtQTt0WQ7RYlWs2eglNTUtrJN1HTBjg2SaWUhxc8kZspGYNYLaAE3uANYomPbEwSOzShoD3cMzgLONuy5uUHZERAREQEREBERAREQEREBV/bXZg19MyDOGQGaOSoBBJfEx2ZzBY6E6aoiDz7VbIyVdVQyxyMZFSyGYxOYXBzrARuFiLFliQPWrJBHlaAS5xAsXO4n1myIg6IiICIiD//2Q=="/>
          <p:cNvSpPr>
            <a:spLocks noChangeAspect="1" noChangeArrowheads="1"/>
          </p:cNvSpPr>
          <p:nvPr/>
        </p:nvSpPr>
        <p:spPr bwMode="auto">
          <a:xfrm>
            <a:off x="63500" y="-477838"/>
            <a:ext cx="1095375" cy="971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28" name="AutoShape 4" descr="data:image/jpeg;base64,/9j/4AAQSkZJRgABAQAAAQABAAD/2wCEAAkGBhISDhQUDxQRFQwWFh0QEBIVFRATFhcWFhwfFBYZGhkYGyYeFxklHB4WHzggLycrODgsFx83NTwqQSYrLDUBCQoKBQUFDQUFDSkYEhgpKSkpKSkpKSkpKSkpKSkpKSkpKSkpKSkpKSkpKSkpKSkpKSkpKSkpKSkpKSkpKSkpKf/AABEIAGYAcwMBIgACEQEDEQH/xAAbAAEAAwEBAQEAAAAAAAAAAAAABQYHAwQBAv/EAD8QAAEDAgMDCAUICwAAAAAAAAEAAgMEEQUSIQYTMQcXIjJBUVOTFGFxkdIWI0JSVYHR0xVUY3KSlJWhscHi/8QAFAEBAAAAAAAAAAAAAAAAAAAAAP/EABQRAQAAAAAAAAAAAAAAAAAAAAD/2gAMAwEAAhEDEQA/ANxREQEREBERARFnlLyyRSVjqRlFXenNJDoT6K1129a2aUA6a6dmqD24fTzuqxK81IZJXSGNl5wxkEUbohmaTYNe5ucX06QI1Kuyq3yxqPsvEffQ/nrwY1ynmkj3lVh2Ixw3DS8tpXNBOguWynL96C8IgRAREQEREBERAREQEREBZtyscnj6kNrcPuzF4LPBZo6VrNQB+0b2d/DutpKIKVyYcobMTpbSWbiMQDamPhfsEjR9U93YdO69qxXDGVFPJDKLxSsdE+1r2cLXF+0cR6wFmdbse07UxzYXIYpGDfYplaDG3NwZ3byUXu3stmWroCiNqNoPQqV9QYZJYoxnlEZjzNaOLrOIuBx9gKl1xrI2Oie2XLuS0iTNbLkIs69+y10EFHtow4V6eYniDd74ML4c5ZxFjmy5jwy3vfRSuDYg+eFskkMsDnaiKUszgcQSGkhp9XHvWVckkYmmkpJpC+koZN/QxOa5u8bK4uindm1eGixaLW+cB16NtjQEREBERAREQEREBV7avaB8WSnpA1+KT3bA06tjaOvNJ3Rs/ubAcVYVkNZybY4+smqWYjDFNLYO3e+ADG3yMHR0aLn/ACdUGlbOYCykpxGwl7yTJNM7ryyu1fI895PuAA7FIyShrS5xAYAXOcSAABqST2BZLze7Rfa4/im+FeTEuSjHKiMx1GKNfCeswuqMp9oDdQg1zCMTbUU8c0YIikaJGX0OU9U/eLH71BY9Q1VVVRwvhaMGBzVBErc8xGrWFttIb6kXu61uFwZ7CaHc00UQ1EcbYr/uNDf9L1oKHjOzlWzHYK6ihYYhEaaraZWR7xn0S0W6zdOP1QNFdKmsyMDnMkJLmsLWNMhBeQ25Dfoi9yewAnsXoUPjkTnT0jQJd2JjI9zM9ugx2UPLdA0uIOunRA7ggmEREC6+XVE26weWGOarZVYsY2gyyQU9RTxtYxo1LGviOgFza/eoalo3Pwk4h6fjDYchmaw1lJctHr3Fg4nTL32CDVUVd2Fppm0d5zW53u3jW1ksUszWkAAHdtaGjS+XiCTfuFiQES6IC4U9cx75GsN3xuDJBZws4tDwNRY9FwOneu6gMCe+SkncXSSOfLPkbncwtAc5jY2u4stYajgSgnrqPxDHI4Z4Inh+8qHmKMht2hzWukOY9mjXd6gBhU/g1f8AU5/xX72xnaK/C8zgCKp7jcjhuJW39lyB7SEFtREQEREBERByqWsMbhJl3WU581suW3SvfS1rrH+SiBklVLRySOfRUchq8Pic1zRKyRxMczs2rw3olulry5teja+7QYdV1VTHC6OL9Dh2ap+dIkmtq1hbksIr6lt+la2guDG4/sxV/pqmrqGOHLHGaepDpSzexnqgAMNi2549ze5BelA7UCP5ve18lF1suSWli3nVvffMdfLpwt1teIU4wmwuLOtqL3se0X7Vxq8PiltvY4326udjX2vxtcacB7kFMyU327UfzWF/kKybNBm5du6t9Y3PrK+SnlLTYdC8LWtA4G1r9L2Lv8nqX9Xp/Ki/Beqlo44m2iYxjSbkMa1ovwvYDjw9yCI2t2whw6FklQ2ZzHv3bREzOb2LtRcWFgVVeffD/DrvIHxrR18sgznn3w/w67yB8ac++H+HXeR/2tGslkGc8++H+HXeQPjTn3w/w67yB8a0ayWQZzz74f4dd5A+NOffD/DrvIHxrRrJZBD4FtVDV0zJ4myiJ98oezK7ouLDcXNtQUUyiAiIgIiICIiAiIgIigtucTNPhdTMHujfHE5zHtyXz2swdJrhq4tHDtQTt0WQ7RYlWs2eglNTUtrJN1HTBjg2SaWUhxc8kZspGYNYLaAE3uANYomPbEwSOzShoD3cMzgLONuy5uUHZERAREQEREBERAREQEREBV/bXZg19MyDOGQGaOSoBBJfEx2ZzBY6E6aoiDz7VbIyVdVQyxyMZFSyGYxOYXBzrARuFiLFliQPWrJBHlaAS5xAsXO4n1myIg6IiICIiD//2Q=="/>
          <p:cNvSpPr>
            <a:spLocks noChangeAspect="1" noChangeArrowheads="1"/>
          </p:cNvSpPr>
          <p:nvPr/>
        </p:nvSpPr>
        <p:spPr bwMode="auto">
          <a:xfrm>
            <a:off x="63500" y="-477838"/>
            <a:ext cx="1095375" cy="971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Picture 10" descr="https://encrypted-tbn0.google.com/images?q=tbn:ANd9GcT7QakHTyJ8jfqKYeBCbdlw1rVIgSXjaKpqR8XVx7sH7vtQM4P8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301208"/>
            <a:ext cx="432048" cy="408694"/>
          </a:xfrm>
          <a:prstGeom prst="rect">
            <a:avLst/>
          </a:prstGeom>
          <a:noFill/>
        </p:spPr>
      </p:pic>
      <p:sp>
        <p:nvSpPr>
          <p:cNvPr id="1030" name="AutoShape 6" descr="data:image/jpeg;base64,/9j/4AAQSkZJRgABAQAAAQABAAD/2wCEAAkGBggGBQkIBwgKCQkKDRYOBQwMDRoTFBAWHxwhIB8cHh4jMzIqIyUvJR4eK0csLzM1QTg4ISo7QTw2Nyg3PDMBCQoKBQUFDQUFDSkYEhgpKSkpKSkpKSkpKSkpKSkpKSkpKSkpKSkpKSkpKSkpKSkpKSkpKSkpKSkpKSkpKSkpKf/AABEIACcAIQMBIgACEQEDEQH/xAAaAAEAAwEBAQAAAAAAAAAAAAAABQYHAwIB/8QAMBAAAQIFAgEKBwEAAAAAAAAAAQIDAAQFBhESIQcTFBYiMkFRVpTRFTE1VZKV0zP/xAAUAQEAAAAAAAAAAAAAAAAAAAAA/8QAFBEBAAAAAAAAAAAAAAAAAAAAAP/aAAwDAQACEQMRAD8AtF8cV5uyLnbps5b+ZN/SaZUHZsobWkgazhKFEaCSCBk4wcdYZtnPLp+zUb9u7/CPV02nTLxo5p1YaccaC+UlVNrKFNuaVJCxjYkBR2II8QYzrhxdNTs6vJsS8SvlQtKLOmNuTKMKwNZIKkEpSlIAJBJQcYCQFsua6rltehu1R62ZOdZY3nkylUWtbae9ZCmk9Ud+M4+eMAkXSEIBCEIBGdXBRJfiXeMvLvSEtM0a333Ga7MKmlJW68toEtNhs7BCi0VFWDkYHZUFcOInE6So1Zl7cZnkSqnllu8psh0Lk2lIBBaKAcuKSvKVDISQNQ3yO1K4q8OqJTGKfTKoiWlJdOmUaRKP4SPxySTkknckknJMBo0Izqqcc7Qk6Y+/IT66hNIRmUlksOtlxXcNSkgJHeT4A4BOAbrQ+f8AR+nfF/qPNWvjnZ/10jX2er2s/LbwgJCEIQEG7ZttzT7j79ApLzriyqbcckm1KUonJJJGSSd8x86CWt5ao3oGvaEIB0Etby1RvQNe0TsIQCEIQH//2Q=="/>
          <p:cNvSpPr>
            <a:spLocks noChangeAspect="1" noChangeArrowheads="1"/>
          </p:cNvSpPr>
          <p:nvPr/>
        </p:nvSpPr>
        <p:spPr bwMode="auto">
          <a:xfrm>
            <a:off x="63500" y="-188913"/>
            <a:ext cx="314325" cy="371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32" name="AutoShape 8" descr="data:image/jpeg;base64,/9j/4AAQSkZJRgABAQAAAQABAAD/2wCEAAkGBggGBQkIBwgKCQkKDRYOBQwMDRoTFBAWHxwhIB8cHh4jMzIqIyUvJR4eK0csLzM1QTg4ISo7QTw2Nyg3PDMBCQoKBQUFDQUFDSkYEhgpKSkpKSkpKSkpKSkpKSkpKSkpKSkpKSkpKSkpKSkpKSkpKSkpKSkpKSkpKSkpKSkpKf/AABEIACcAIQMBIgACEQEDEQH/xAAaAAEAAwEBAQAAAAAAAAAAAAAABQYHAwIB/8QAMBAAAQIFAgEKBwEAAAAAAAAAAQIDAAQFBhESIQcTFBYiMkFRVpTRFTE1VZKV0zP/xAAUAQEAAAAAAAAAAAAAAAAAAAAA/8QAFBEBAAAAAAAAAAAAAAAAAAAAAP/aAAwDAQACEQMRAD8AtF8cV5uyLnbps5b+ZN/SaZUHZsobWkgazhKFEaCSCBk4wcdYZtnPLp+zUb9u7/CPV02nTLxo5p1YaccaC+UlVNrKFNuaVJCxjYkBR2II8QYzrhxdNTs6vJsS8SvlQtKLOmNuTKMKwNZIKkEpSlIAJBJQcYCQFsua6rltehu1R62ZOdZY3nkylUWtbae9ZCmk9Ud+M4+eMAkXSEIBCEIBGdXBRJfiXeMvLvSEtM0a333Ga7MKmlJW68toEtNhs7BCi0VFWDkYHZUFcOInE6So1Zl7cZnkSqnllu8psh0Lk2lIBBaKAcuKSvKVDISQNQ3yO1K4q8OqJTGKfTKoiWlJdOmUaRKP4SPxySTkknckknJMBo0Izqqcc7Qk6Y+/IT66hNIRmUlksOtlxXcNSkgJHeT4A4BOAbrQ+f8AR+nfF/qPNWvjnZ/10jX2er2s/LbwgJCEIQEG7ZttzT7j79ApLzriyqbcckm1KUonJJJGSSd8x86CWt5ao3oGvaEIB0Etby1RvQNe0TsIQCEIQH//2Q=="/>
          <p:cNvSpPr>
            <a:spLocks noChangeAspect="1" noChangeArrowheads="1"/>
          </p:cNvSpPr>
          <p:nvPr/>
        </p:nvSpPr>
        <p:spPr bwMode="auto">
          <a:xfrm>
            <a:off x="63500" y="-188913"/>
            <a:ext cx="314325" cy="371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4" name="Picture 10" descr="http://t0.gstatic.com/images?q=tbn:ANd9GcRMsB-k0ru9G2MgQoss5ra9zWVZfuIdhljqyBub8m88tgEfH1O8o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9" y="6093292"/>
            <a:ext cx="288032" cy="432051"/>
          </a:xfrm>
          <a:prstGeom prst="rect">
            <a:avLst/>
          </a:prstGeom>
          <a:noFill/>
        </p:spPr>
      </p:pic>
      <p:pic>
        <p:nvPicPr>
          <p:cNvPr id="6146" name="Picture 2" descr="http://2.bp.blogspot.com/_Xa92V0PARSw/SKnsE80DD-I/AAAAAAAAAJM/JyW2bT_ib9c/s400/Media+Blo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492896"/>
            <a:ext cx="4320481" cy="18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6889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MEDIA PONDERADA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7"/>
          </a:xfrm>
        </p:spPr>
        <p:txBody>
          <a:bodyPr/>
          <a:lstStyle/>
          <a:p>
            <a:pPr algn="just"/>
            <a:r>
              <a:rPr lang="es-MX" dirty="0" smtClean="0"/>
              <a:t>La oferta de trabajo para la empresa BIMBO, fue de 2400 vacantes para el año 2012, de los cuales se contrataron el 58% de personal masculino con un promedio de edad de 28 años y un 42% de personal femenino con un  promedio de edad de 22 años. ¿Cuál es el promedio de edad contratada?</a:t>
            </a:r>
          </a:p>
          <a:p>
            <a:r>
              <a:rPr lang="es-MX" u="sng" dirty="0" smtClean="0"/>
              <a:t>.58 (28) + .42 (22)  </a:t>
            </a:r>
            <a:r>
              <a:rPr lang="es-MX" dirty="0" smtClean="0"/>
              <a:t>=  25.48</a:t>
            </a:r>
          </a:p>
          <a:p>
            <a:pPr>
              <a:buNone/>
            </a:pPr>
            <a:r>
              <a:rPr lang="es-MX" dirty="0" smtClean="0"/>
              <a:t>                 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39534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4860032" y="980728"/>
            <a:ext cx="40324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MEDIA PONDERADA =</a:t>
            </a:r>
          </a:p>
          <a:p>
            <a:endParaRPr lang="es-MX" b="1" dirty="0" smtClean="0"/>
          </a:p>
          <a:p>
            <a:r>
              <a:rPr lang="es-MX" b="1" u="sng" dirty="0" smtClean="0"/>
              <a:t>(.10)(9)+ (.25)(6.5)+(.30)(7.5)+(.35)(5</a:t>
            </a:r>
            <a:r>
              <a:rPr lang="es-MX" b="1" dirty="0" smtClean="0"/>
              <a:t>) </a:t>
            </a:r>
          </a:p>
          <a:p>
            <a:r>
              <a:rPr lang="es-MX" b="1" dirty="0" smtClean="0"/>
              <a:t>          .10 + .25+ .30 + .35</a:t>
            </a:r>
          </a:p>
          <a:p>
            <a:endParaRPr lang="es-MX" b="1" dirty="0" smtClean="0"/>
          </a:p>
          <a:p>
            <a:r>
              <a:rPr lang="es-MX" b="1" dirty="0" smtClean="0"/>
              <a:t>           =  </a:t>
            </a:r>
            <a:r>
              <a:rPr lang="es-MX" b="1" u="sng" dirty="0" smtClean="0"/>
              <a:t>6.525</a:t>
            </a:r>
          </a:p>
          <a:p>
            <a:r>
              <a:rPr lang="es-MX" b="1" dirty="0" smtClean="0"/>
              <a:t>	  1</a:t>
            </a:r>
          </a:p>
          <a:p>
            <a:endParaRPr lang="es-MX" b="1" dirty="0" smtClean="0"/>
          </a:p>
          <a:p>
            <a:r>
              <a:rPr lang="es-MX" b="1" dirty="0" smtClean="0"/>
              <a:t>             = 6.52</a:t>
            </a:r>
          </a:p>
          <a:p>
            <a:endParaRPr lang="es-MX" b="1" dirty="0" smtClean="0"/>
          </a:p>
          <a:p>
            <a:endParaRPr lang="es-MX" b="1" dirty="0" smtClean="0"/>
          </a:p>
          <a:p>
            <a:r>
              <a:rPr lang="es-MX" b="1" dirty="0" smtClean="0"/>
              <a:t>CALIFICACIÓN FINAL DEL ESTUDIANTE.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251520" y="260648"/>
          <a:ext cx="4320480" cy="5400600"/>
        </p:xfrm>
        <a:graphic>
          <a:graphicData uri="http://schemas.openxmlformats.org/drawingml/2006/table">
            <a:tbl>
              <a:tblPr/>
              <a:tblGrid>
                <a:gridCol w="940823"/>
                <a:gridCol w="1132641"/>
                <a:gridCol w="1169179"/>
                <a:gridCol w="1077837"/>
              </a:tblGrid>
              <a:tr h="920475"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INTEGRACIÓN DE LA CALIFICACIÓN DE UN ESTUDIANTE: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920475"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CALIFICACIÓN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32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ASISTENCIA 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9.0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32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TRABAJOS 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327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PRIMER EXAMEN 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327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SEGUNDO EXAMEN 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3275"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3275"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DETERMINA SU CALIFICACIÓN: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10" descr="https://encrypted-tbn0.google.com/images?q=tbn:ANd9GcT7QakHTyJ8jfqKYeBCbdlw1rVIgSXjaKpqR8XVx7sH7vtQM4P8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276872"/>
            <a:ext cx="432048" cy="408694"/>
          </a:xfrm>
          <a:prstGeom prst="rect">
            <a:avLst/>
          </a:prstGeom>
          <a:noFill/>
        </p:spPr>
      </p:pic>
      <p:pic>
        <p:nvPicPr>
          <p:cNvPr id="10" name="Picture 10" descr="https://encrypted-tbn0.google.com/images?q=tbn:ANd9GcT7QakHTyJ8jfqKYeBCbdlw1rVIgSXjaKpqR8XVx7sH7vtQM4P8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924944"/>
            <a:ext cx="432048" cy="4086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1673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MX" dirty="0" smtClean="0"/>
              <a:t>MEDIANA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4525963"/>
          </a:xfrm>
        </p:spPr>
        <p:txBody>
          <a:bodyPr/>
          <a:lstStyle/>
          <a:p>
            <a:r>
              <a:rPr lang="es-MX" dirty="0" smtClean="0"/>
              <a:t>Para un conjunto de datos ordenas de forma ascendente o descendente, la mediana es el valor central de datos.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3076" name="Picture 4" descr="http://t2.gstatic.com/images?q=tbn:ANd9GcS2sgfXNLLztqx9i1-nUlOE8YynQRlGIafzam0xe_lLBXE8T_yM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636912"/>
            <a:ext cx="3727301" cy="3727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7390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DATOS NO AGRUPADOS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DATO ES IMPAR =  la mediana es igual al valor que se encuentra en </a:t>
            </a:r>
            <a:r>
              <a:rPr lang="es-MX" u="sng" dirty="0" smtClean="0"/>
              <a:t>centro</a:t>
            </a:r>
            <a:r>
              <a:rPr lang="es-MX" dirty="0" smtClean="0"/>
              <a:t> de la distribución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El DATO ES PAR = la mediana es igual la </a:t>
            </a:r>
            <a:r>
              <a:rPr lang="es-MX" u="sng" dirty="0" smtClean="0"/>
              <a:t>promedio de los datos </a:t>
            </a:r>
            <a:r>
              <a:rPr lang="es-MX" dirty="0" smtClean="0"/>
              <a:t>que se encuentran en el </a:t>
            </a:r>
            <a:r>
              <a:rPr lang="es-MX" u="sng" dirty="0" smtClean="0"/>
              <a:t>centro</a:t>
            </a:r>
            <a:r>
              <a:rPr lang="es-MX" dirty="0" smtClean="0"/>
              <a:t> de la distribución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57619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r>
              <a:rPr lang="es-MX" dirty="0" smtClean="0"/>
              <a:t>DATOS NO AGRUPADOS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980728"/>
            <a:ext cx="8640960" cy="5688632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Se cuenta con 15 datos (impar) se muestran en forma ascendente:</a:t>
            </a:r>
          </a:p>
          <a:p>
            <a:r>
              <a:rPr lang="es-MX" dirty="0" smtClean="0"/>
              <a:t>4- 4- 7- 7- 8- 8- 12- </a:t>
            </a:r>
            <a:r>
              <a:rPr lang="es-MX" b="1" dirty="0" smtClean="0">
                <a:latin typeface="Arial Black" pitchFamily="34" charset="0"/>
              </a:rPr>
              <a:t>13</a:t>
            </a:r>
            <a:r>
              <a:rPr lang="es-MX" dirty="0" smtClean="0"/>
              <a:t>- 14- 14- 17- 17- 19- 23- 25</a:t>
            </a:r>
          </a:p>
          <a:p>
            <a:r>
              <a:rPr lang="es-MX" dirty="0" smtClean="0"/>
              <a:t>La mediana es el número </a:t>
            </a:r>
            <a:r>
              <a:rPr lang="es-MX" dirty="0" smtClean="0">
                <a:latin typeface="Arial Black" pitchFamily="34" charset="0"/>
              </a:rPr>
              <a:t>13</a:t>
            </a:r>
          </a:p>
          <a:p>
            <a:endParaRPr lang="es-MX" dirty="0" smtClean="0"/>
          </a:p>
          <a:p>
            <a:r>
              <a:rPr lang="es-MX" dirty="0" smtClean="0"/>
              <a:t> Se cuenta con 8 datos (par) se muestra de forma descendente:</a:t>
            </a:r>
          </a:p>
          <a:p>
            <a:r>
              <a:rPr lang="es-MX" dirty="0" smtClean="0"/>
              <a:t>54- 44- 34- </a:t>
            </a:r>
            <a:r>
              <a:rPr lang="es-MX" dirty="0" smtClean="0">
                <a:latin typeface="Arial Black" pitchFamily="34" charset="0"/>
              </a:rPr>
              <a:t>23- 24</a:t>
            </a:r>
            <a:r>
              <a:rPr lang="es-MX" dirty="0" smtClean="0"/>
              <a:t>- 22- 20- 10</a:t>
            </a:r>
          </a:p>
          <a:p>
            <a:r>
              <a:rPr lang="es-MX" dirty="0" smtClean="0"/>
              <a:t>La mediana se localiza entre el dato 23 y 24, por lo tanto se obtiene mediante promedio= 23 + 24 / 2</a:t>
            </a:r>
          </a:p>
          <a:p>
            <a:r>
              <a:rPr lang="es-MX" dirty="0" smtClean="0"/>
              <a:t>La mediana es el número  </a:t>
            </a:r>
            <a:r>
              <a:rPr lang="es-MX" dirty="0" smtClean="0">
                <a:latin typeface="Arial Black" pitchFamily="34" charset="0"/>
              </a:rPr>
              <a:t>23.5</a:t>
            </a:r>
            <a:endParaRPr lang="es-MX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9783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MEDIANA PARA DATOS AGRUPADOS</a:t>
            </a:r>
            <a:endParaRPr lang="es-MX" dirty="0"/>
          </a:p>
        </p:txBody>
      </p:sp>
      <p:sp>
        <p:nvSpPr>
          <p:cNvPr id="2054" name="AutoShape 6" descr="data:image/jpeg;base64,/9j/4AAQSkZJRgABAQAAAQABAAD/2wCEAAkGBhEPEBMQEBQTExQVFREXGBEUEBcUEBwTGBwVGx8cHh4YJzIqGiUvJRQXIjAgLycuOCw4FSA9NTArNTI3LykBCQoKBQUFDQUFDSkYEhgpKSkpKSkpKSkpKSkpKSkpKSkpKSkpKSkpKSkpKSkpKSkpKSkpKSkpKSkpKSkpKSkpKf/AABEIAEEAbwMBIgACEQEDEQH/xAAbAAADAQEBAQEAAAAAAAAAAAAABQYEAgMHAf/EADsQAAIBAwMCAwMJBQkAAAAAAAECAwAEEQUSIQYxEyJBMjOzFCM1UWF0daGxFkJicZEHJVJTVHOCxNH/xAAUAQEAAAAAAAAAAAAAAAAAAAAA/8QAFBEBAAAAAAAAAAAAAAAAAAAAAP/aAAwDAQACEQMRAD8A+40UUUBUxpl/Ndanc4crbWqxwhBja9y43uWPcbFMY28j5zOfSqepXon3+q/iD/AtqCmnZgrFACwBwGYqpbHAJAOB9uD/ACNTVv1jJNb28sEMbSTTNF4bXDqgwHberCMllwqtnYOHGcdqbdSWk81rJFblVeRSm5pGjIVuGKsoJVsE7Tg4ODg4wcGn9MmO8+UEosexSLdRkLcFI4iVOB5RHCqqNufnJM4GAAoq4nnWNWd2CqoJZmIChQMkknsOO9frSqO5A/mcUj6mj8Z7W2JIWWUsWU4PzSNIuMdjuVGBzwUFA+zRXza0Sa0uxZ6nc3ZWZyLW+FyyRyE9oZAOEkHp6P6DPez0/Qmgm8QXE7xmMqYZX8Rd+4EOGPIOAQRyOR29QbVxFMr5KsGwWU4IOGU4I49QRgilJ6jR7sWkHhysgLT4nUNEmSo8oyWYn93jAByRlQ3EA8HUGjX2J4DKUHCrLE6qzY9S4nTPb3I7ljgMtpfTQ6rLayuXhuIhPBuwCrodksYx7Q5jfnGN+BmqapXV/prT/u2o/ra1VUBRSfqC9nRreK2aNZJZSuZImkUIqOzHCuuD5R6+uPXNOKAqV6J9/qv4g/wLat9v1faSXb2ayxGRVjOBKhJdmmBQDOdy+Dkj03isHRPv9V/EH+BbUDfXrWIxmWaSaJIlkdmimkj8oGSSI+WwF+31xS7R7CKRs+JfJJGUZoJruQsASdpKhiGU7W5BIO1h3BAfXcrJG7IhkZVYrGCFZmAJCgtwCe2Scc0m6aWUvLJPBLHK4j3SyGLDAGTEaCN2wqZ9e5lJ7k0DG+0K2uGDzwQysBgNJCjtt5OMsO3J4+2sGuRrDJZSABUjm8MgDairIjIDnsoB2gD+ICnteV1brKjRvna6spwSDhgQeR270CPW7NNTD2bIHt84mkZcglTnw4/4s93HscgHd7DK91CK0jUHcfZVY0VpZiAVB2ouWfAOTgEgAmkSf2Y6eowq3IHPA1C7A55/zPtrZpXQtnazLcRLL4iq6hpLqeXCtjIAkYjnA/pQZPlUkCfKGBWS6vbdArsEYQFkRV86nb5FZzGccyPgqzAVvtj49+0q+7ghaHeOVaaRwzr/AMPBjyeRmUjgqRTuvxIwucADJJOBjk9zQS+r/TWn/dtR/W1qqqV1g/31p/3bUv1tadaZr0F0WELF9oRt2xwhV921kZgBIp2N5lJHHegxahoty90LmKeJNsZjRHtTJtDFGflZFzuMcfcHHhjGMnd10ukyCaOZnfw3jjWWRXV3VIogXO4kHLBjleDnkZzTuig8EskErTAed0jRm3HlIzIVGOwwZX9PX7BiZ6PhV5dWRhlWv5AQexBgtgR+dVtSvRPv9V/EH+BbUHnrekafbBVS1jmnckR26uqSOQGb948DCHnt2zjuGf7GWP8Ap4/z/wDay6e8d/dpeRqGhihxHK0ZBaWUktw4DKUVFGfruJB3BFNdQ6gtrZgk80cbEZCs2DjJGfyP9KDG3R+njAMEQJ4AOck/ZzzXEfSmnNwsMLZG7g58vbPB7cd641zTjfiGSExyRIs0qgyEK823YikgHCHe+5hzxjBBIqem/s8nXcsXgsFWJQznDSjeskocIoCAsqYQEqBEoUKGcMFGOltNKhxFCVJADBvKSTjAOfr4rBoulafcxCU2scY2Kxy6sozu9Qc4wobJABDqRnnC6/6KuzA8ES25V4SAXlI8OeV5fGdQkYXeUZNr4AUocKATnUel7pXZlitNjSx5i3ssZiji2xg4TJVXy4i+t257UDc9LaaOTFD2J9r0Hc9+wzXX7J6cCPmYsnkc9xx2559of1FTv7EXRto0It/EijlKhWxG1xO5MjNuQ5CjDKpBVmPmHlBr3t+kLgSW4eO2McM6NvMru/gRAiJFDL5AnBxk5YBic5JD26osRPqlnCxZVks9VQshw4D/ACZSQfQ88GqfTLWSNMSyCRs/uxCKMDAAVVySBxnljyT2GAEGr/TWn/dtR/W1qqoCiiigKleiff6r+IP8C2qqqR6YmEOpalaPw0kkV4hJxuikRYzgfUrQ4LZ5LjgY5CuooooCiiigKKKKAooooJXV/prT/u2o/ra1VVIyTi41xFTtZWkniMDkb7pk2of8J2wb/XIb0xzXUBRRRQFSWs/Tenf7Go/9eiigraKKKAooooCiiigKDRRQSPQvv9V/EJPhQVXUUUH/2Q=="/>
          <p:cNvSpPr>
            <a:spLocks noChangeAspect="1" noChangeArrowheads="1"/>
          </p:cNvSpPr>
          <p:nvPr/>
        </p:nvSpPr>
        <p:spPr bwMode="auto">
          <a:xfrm>
            <a:off x="63500" y="-309563"/>
            <a:ext cx="1057275" cy="619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56" name="AutoShape 8" descr="data:image/jpeg;base64,/9j/4AAQSkZJRgABAQAAAQABAAD/2wCEAAkGBhEPEBMQEBQTExQVFREXGBEUEBcUEBwTGBwVGx8cHh4YJzIqGiUvJRQXIjAgLycuOCw4FSA9NTArNTI3LykBCQoKBQUFDQUFDSkYEhgpKSkpKSkpKSkpKSkpKSkpKSkpKSkpKSkpKSkpKSkpKSkpKSkpKSkpKSkpKSkpKSkpKf/AABEIAEEAbwMBIgACEQEDEQH/xAAbAAADAQEBAQEAAAAAAAAAAAAABQYEAgMHAf/EADsQAAIBAwMCAwMJBQkAAAAAAAECAwAEEQUSIQYxEyJBMjOzFCM1UWF0daGxFkJicZEHJVJTVHOCxNH/xAAUAQEAAAAAAAAAAAAAAAAAAAAA/8QAFBEBAAAAAAAAAAAAAAAAAAAAAP/aAAwDAQACEQMRAD8A+40UUUBUxpl/Ndanc4crbWqxwhBja9y43uWPcbFMY28j5zOfSqepXon3+q/iD/AtqCmnZgrFACwBwGYqpbHAJAOB9uD/ACNTVv1jJNb28sEMbSTTNF4bXDqgwHberCMllwqtnYOHGcdqbdSWk81rJFblVeRSm5pGjIVuGKsoJVsE7Tg4ODg4wcGn9MmO8+UEosexSLdRkLcFI4iVOB5RHCqqNufnJM4GAAoq4nnWNWd2CqoJZmIChQMkknsOO9frSqO5A/mcUj6mj8Z7W2JIWWUsWU4PzSNIuMdjuVGBzwUFA+zRXza0Sa0uxZ6nc3ZWZyLW+FyyRyE9oZAOEkHp6P6DPez0/Qmgm8QXE7xmMqYZX8Rd+4EOGPIOAQRyOR29QbVxFMr5KsGwWU4IOGU4I49QRgilJ6jR7sWkHhysgLT4nUNEmSo8oyWYn93jAByRlQ3EA8HUGjX2J4DKUHCrLE6qzY9S4nTPb3I7ljgMtpfTQ6rLayuXhuIhPBuwCrodksYx7Q5jfnGN+BmqapXV/prT/u2o/ra1VUBRSfqC9nRreK2aNZJZSuZImkUIqOzHCuuD5R6+uPXNOKAqV6J9/qv4g/wLat9v1faSXb2ayxGRVjOBKhJdmmBQDOdy+Dkj03isHRPv9V/EH+BbUDfXrWIxmWaSaJIlkdmimkj8oGSSI+WwF+31xS7R7CKRs+JfJJGUZoJruQsASdpKhiGU7W5BIO1h3BAfXcrJG7IhkZVYrGCFZmAJCgtwCe2Scc0m6aWUvLJPBLHK4j3SyGLDAGTEaCN2wqZ9e5lJ7k0DG+0K2uGDzwQysBgNJCjtt5OMsO3J4+2sGuRrDJZSABUjm8MgDairIjIDnsoB2gD+ICnteV1brKjRvna6spwSDhgQeR270CPW7NNTD2bIHt84mkZcglTnw4/4s93HscgHd7DK91CK0jUHcfZVY0VpZiAVB2ouWfAOTgEgAmkSf2Y6eowq3IHPA1C7A55/zPtrZpXQtnazLcRLL4iq6hpLqeXCtjIAkYjnA/pQZPlUkCfKGBWS6vbdArsEYQFkRV86nb5FZzGccyPgqzAVvtj49+0q+7ghaHeOVaaRwzr/AMPBjyeRmUjgqRTuvxIwucADJJOBjk9zQS+r/TWn/dtR/W1qqqV1g/31p/3bUv1tadaZr0F0WELF9oRt2xwhV921kZgBIp2N5lJHHegxahoty90LmKeJNsZjRHtTJtDFGflZFzuMcfcHHhjGMnd10ukyCaOZnfw3jjWWRXV3VIogXO4kHLBjleDnkZzTuig8EskErTAed0jRm3HlIzIVGOwwZX9PX7BiZ6PhV5dWRhlWv5AQexBgtgR+dVtSvRPv9V/EH+BbUHnrekafbBVS1jmnckR26uqSOQGb948DCHnt2zjuGf7GWP8Ap4/z/wDay6e8d/dpeRqGhihxHK0ZBaWUktw4DKUVFGfruJB3BFNdQ6gtrZgk80cbEZCs2DjJGfyP9KDG3R+njAMEQJ4AOck/ZzzXEfSmnNwsMLZG7g58vbPB7cd641zTjfiGSExyRIs0qgyEK823YikgHCHe+5hzxjBBIqem/s8nXcsXgsFWJQznDSjeskocIoCAsqYQEqBEoUKGcMFGOltNKhxFCVJADBvKSTjAOfr4rBoulafcxCU2scY2Kxy6sozu9Qc4wobJABDqRnnC6/6KuzA8ES25V4SAXlI8OeV5fGdQkYXeUZNr4AUocKATnUel7pXZlitNjSx5i3ssZiji2xg4TJVXy4i+t257UDc9LaaOTFD2J9r0Hc9+wzXX7J6cCPmYsnkc9xx2559of1FTv7EXRto0It/EijlKhWxG1xO5MjNuQ5CjDKpBVmPmHlBr3t+kLgSW4eO2McM6NvMru/gRAiJFDL5AnBxk5YBic5JD26osRPqlnCxZVks9VQshw4D/ACZSQfQ88GqfTLWSNMSyCRs/uxCKMDAAVVySBxnljyT2GAEGr/TWn/dtR/W1qqoCiiigKleiff6r+IP8C2qqqR6YmEOpalaPw0kkV4hJxuikRYzgfUrQ4LZ5LjgY5CuooooCiiigKKKKAooooJXV/prT/u2o/ra1VVIyTi41xFTtZWkniMDkb7pk2of8J2wb/XIb0xzXUBRRRQFSWs/Tenf7Go/9eiigraKKKAooooCiiigKDRRQSPQvv9V/EJPhQVXUUUH/2Q=="/>
          <p:cNvSpPr>
            <a:spLocks noChangeAspect="1" noChangeArrowheads="1"/>
          </p:cNvSpPr>
          <p:nvPr/>
        </p:nvSpPr>
        <p:spPr bwMode="auto">
          <a:xfrm>
            <a:off x="63500" y="-309563"/>
            <a:ext cx="1057275" cy="619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58" name="AutoShape 10" descr="data:image/jpeg;base64,/9j/4AAQSkZJRgABAQAAAQABAAD/2wCEAAkGBhEPEBMQEBQTExQVFREXGBEUEBcUEBwTGBwVGx8cHh4YJzIqGiUvJRQXIjAgLycuOCw4FSA9NTArNTI3LykBCQoKBQUFDQUFDSkYEhgpKSkpKSkpKSkpKSkpKSkpKSkpKSkpKSkpKSkpKSkpKSkpKSkpKSkpKSkpKSkpKSkpKf/AABEIAEEAbwMBIgACEQEDEQH/xAAbAAADAQEBAQEAAAAAAAAAAAAABQYEAgMHAf/EADsQAAIBAwMCAwMJBQkAAAAAAAECAwAEEQUSIQYxEyJBMjOzFCM1UWF0daGxFkJicZEHJVJTVHOCxNH/xAAUAQEAAAAAAAAAAAAAAAAAAAAA/8QAFBEBAAAAAAAAAAAAAAAAAAAAAP/aAAwDAQACEQMRAD8A+40UUUBUxpl/Ndanc4crbWqxwhBja9y43uWPcbFMY28j5zOfSqepXon3+q/iD/AtqCmnZgrFACwBwGYqpbHAJAOB9uD/ACNTVv1jJNb28sEMbSTTNF4bXDqgwHberCMllwqtnYOHGcdqbdSWk81rJFblVeRSm5pGjIVuGKsoJVsE7Tg4ODg4wcGn9MmO8+UEosexSLdRkLcFI4iVOB5RHCqqNufnJM4GAAoq4nnWNWd2CqoJZmIChQMkknsOO9frSqO5A/mcUj6mj8Z7W2JIWWUsWU4PzSNIuMdjuVGBzwUFA+zRXza0Sa0uxZ6nc3ZWZyLW+FyyRyE9oZAOEkHp6P6DPez0/Qmgm8QXE7xmMqYZX8Rd+4EOGPIOAQRyOR29QbVxFMr5KsGwWU4IOGU4I49QRgilJ6jR7sWkHhysgLT4nUNEmSo8oyWYn93jAByRlQ3EA8HUGjX2J4DKUHCrLE6qzY9S4nTPb3I7ljgMtpfTQ6rLayuXhuIhPBuwCrodksYx7Q5jfnGN+BmqapXV/prT/u2o/ra1VUBRSfqC9nRreK2aNZJZSuZImkUIqOzHCuuD5R6+uPXNOKAqV6J9/qv4g/wLat9v1faSXb2ayxGRVjOBKhJdmmBQDOdy+Dkj03isHRPv9V/EH+BbUDfXrWIxmWaSaJIlkdmimkj8oGSSI+WwF+31xS7R7CKRs+JfJJGUZoJruQsASdpKhiGU7W5BIO1h3BAfXcrJG7IhkZVYrGCFZmAJCgtwCe2Scc0m6aWUvLJPBLHK4j3SyGLDAGTEaCN2wqZ9e5lJ7k0DG+0K2uGDzwQysBgNJCjtt5OMsO3J4+2sGuRrDJZSABUjm8MgDairIjIDnsoB2gD+ICnteV1brKjRvna6spwSDhgQeR270CPW7NNTD2bIHt84mkZcglTnw4/4s93HscgHd7DK91CK0jUHcfZVY0VpZiAVB2ouWfAOTgEgAmkSf2Y6eowq3IHPA1C7A55/zPtrZpXQtnazLcRLL4iq6hpLqeXCtjIAkYjnA/pQZPlUkCfKGBWS6vbdArsEYQFkRV86nb5FZzGccyPgqzAVvtj49+0q+7ghaHeOVaaRwzr/AMPBjyeRmUjgqRTuvxIwucADJJOBjk9zQS+r/TWn/dtR/W1qqqV1g/31p/3bUv1tadaZr0F0WELF9oRt2xwhV921kZgBIp2N5lJHHegxahoty90LmKeJNsZjRHtTJtDFGflZFzuMcfcHHhjGMnd10ukyCaOZnfw3jjWWRXV3VIogXO4kHLBjleDnkZzTuig8EskErTAed0jRm3HlIzIVGOwwZX9PX7BiZ6PhV5dWRhlWv5AQexBgtgR+dVtSvRPv9V/EH+BbUHnrekafbBVS1jmnckR26uqSOQGb948DCHnt2zjuGf7GWP8Ap4/z/wDay6e8d/dpeRqGhihxHK0ZBaWUktw4DKUVFGfruJB3BFNdQ6gtrZgk80cbEZCs2DjJGfyP9KDG3R+njAMEQJ4AOck/ZzzXEfSmnNwsMLZG7g58vbPB7cd641zTjfiGSExyRIs0qgyEK823YikgHCHe+5hzxjBBIqem/s8nXcsXgsFWJQznDSjeskocIoCAsqYQEqBEoUKGcMFGOltNKhxFCVJADBvKSTjAOfr4rBoulafcxCU2scY2Kxy6sozu9Qc4wobJABDqRnnC6/6KuzA8ES25V4SAXlI8OeV5fGdQkYXeUZNr4AUocKATnUel7pXZlitNjSx5i3ssZiji2xg4TJVXy4i+t257UDc9LaaOTFD2J9r0Hc9+wzXX7J6cCPmYsnkc9xx2559of1FTv7EXRto0It/EijlKhWxG1xO5MjNuQ5CjDKpBVmPmHlBr3t+kLgSW4eO2McM6NvMru/gRAiJFDL5AnBxk5YBic5JD26osRPqlnCxZVks9VQshw4D/ACZSQfQ88GqfTLWSNMSyCRs/uxCKMDAAVVySBxnljyT2GAEGr/TWn/dtR/W1qqoCiiigKleiff6r+IP8C2qqqR6YmEOpalaPw0kkV4hJxuikRYzgfUrQ4LZ5LjgY5CuooooCiiigKKKKAooooJXV/prT/u2o/ra1VVIyTi41xFTtZWkniMDkb7pk2of8J2wb/XIb0xzXUBRRRQFSWs/Tenf7Go/9eiigraKKKAooooCiiigKDRRQSPQvv9V/EJPhQVXUUUH/2Q=="/>
          <p:cNvSpPr>
            <a:spLocks noChangeAspect="1" noChangeArrowheads="1"/>
          </p:cNvSpPr>
          <p:nvPr/>
        </p:nvSpPr>
        <p:spPr bwMode="auto">
          <a:xfrm>
            <a:off x="63500" y="-309563"/>
            <a:ext cx="1057275" cy="619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60" name="AutoShape 12" descr="data:image/jpeg;base64,/9j/4AAQSkZJRgABAQAAAQABAAD/2wCEAAkGBhEPEBMQEBQTExQVFREXGBEUEBcUEBwTGBwVGx8cHh4YJzIqGiUvJRQXIjAgLycuOCw4FSA9NTArNTI3LykBCQoKBQUFDQUFDSkYEhgpKSkpKSkpKSkpKSkpKSkpKSkpKSkpKSkpKSkpKSkpKSkpKSkpKSkpKSkpKSkpKSkpKf/AABEIAEEAbwMBIgACEQEDEQH/xAAbAAADAQEBAQEAAAAAAAAAAAAABQYEAgMHAf/EADsQAAIBAwMCAwMJBQkAAAAAAAECAwAEEQUSIQYxEyJBMjOzFCM1UWF0daGxFkJicZEHJVJTVHOCxNH/xAAUAQEAAAAAAAAAAAAAAAAAAAAA/8QAFBEBAAAAAAAAAAAAAAAAAAAAAP/aAAwDAQACEQMRAD8A+40UUUBUxpl/Ndanc4crbWqxwhBja9y43uWPcbFMY28j5zOfSqepXon3+q/iD/AtqCmnZgrFACwBwGYqpbHAJAOB9uD/ACNTVv1jJNb28sEMbSTTNF4bXDqgwHberCMllwqtnYOHGcdqbdSWk81rJFblVeRSm5pGjIVuGKsoJVsE7Tg4ODg4wcGn9MmO8+UEosexSLdRkLcFI4iVOB5RHCqqNufnJM4GAAoq4nnWNWd2CqoJZmIChQMkknsOO9frSqO5A/mcUj6mj8Z7W2JIWWUsWU4PzSNIuMdjuVGBzwUFA+zRXza0Sa0uxZ6nc3ZWZyLW+FyyRyE9oZAOEkHp6P6DPez0/Qmgm8QXE7xmMqYZX8Rd+4EOGPIOAQRyOR29QbVxFMr5KsGwWU4IOGU4I49QRgilJ6jR7sWkHhysgLT4nUNEmSo8oyWYn93jAByRlQ3EA8HUGjX2J4DKUHCrLE6qzY9S4nTPb3I7ljgMtpfTQ6rLayuXhuIhPBuwCrodksYx7Q5jfnGN+BmqapXV/prT/u2o/ra1VUBRSfqC9nRreK2aNZJZSuZImkUIqOzHCuuD5R6+uPXNOKAqV6J9/qv4g/wLat9v1faSXb2ayxGRVjOBKhJdmmBQDOdy+Dkj03isHRPv9V/EH+BbUDfXrWIxmWaSaJIlkdmimkj8oGSSI+WwF+31xS7R7CKRs+JfJJGUZoJruQsASdpKhiGU7W5BIO1h3BAfXcrJG7IhkZVYrGCFZmAJCgtwCe2Scc0m6aWUvLJPBLHK4j3SyGLDAGTEaCN2wqZ9e5lJ7k0DG+0K2uGDzwQysBgNJCjtt5OMsO3J4+2sGuRrDJZSABUjm8MgDairIjIDnsoB2gD+ICnteV1brKjRvna6spwSDhgQeR270CPW7NNTD2bIHt84mkZcglTnw4/4s93HscgHd7DK91CK0jUHcfZVY0VpZiAVB2ouWfAOTgEgAmkSf2Y6eowq3IHPA1C7A55/zPtrZpXQtnazLcRLL4iq6hpLqeXCtjIAkYjnA/pQZPlUkCfKGBWS6vbdArsEYQFkRV86nb5FZzGccyPgqzAVvtj49+0q+7ghaHeOVaaRwzr/AMPBjyeRmUjgqRTuvxIwucADJJOBjk9zQS+r/TWn/dtR/W1qqqV1g/31p/3bUv1tadaZr0F0WELF9oRt2xwhV921kZgBIp2N5lJHHegxahoty90LmKeJNsZjRHtTJtDFGflZFzuMcfcHHhjGMnd10ukyCaOZnfw3jjWWRXV3VIogXO4kHLBjleDnkZzTuig8EskErTAed0jRm3HlIzIVGOwwZX9PX7BiZ6PhV5dWRhlWv5AQexBgtgR+dVtSvRPv9V/EH+BbUHnrekafbBVS1jmnckR26uqSOQGb948DCHnt2zjuGf7GWP8Ap4/z/wDay6e8d/dpeRqGhihxHK0ZBaWUktw4DKUVFGfruJB3BFNdQ6gtrZgk80cbEZCs2DjJGfyP9KDG3R+njAMEQJ4AOck/ZzzXEfSmnNwsMLZG7g58vbPB7cd641zTjfiGSExyRIs0qgyEK823YikgHCHe+5hzxjBBIqem/s8nXcsXgsFWJQznDSjeskocIoCAsqYQEqBEoUKGcMFGOltNKhxFCVJADBvKSTjAOfr4rBoulafcxCU2scY2Kxy6sozu9Qc4wobJABDqRnnC6/6KuzA8ES25V4SAXlI8OeV5fGdQkYXeUZNr4AUocKATnUel7pXZlitNjSx5i3ssZiji2xg4TJVXy4i+t257UDc9LaaOTFD2J9r0Hc9+wzXX7J6cCPmYsnkc9xx2559of1FTv7EXRto0It/EijlKhWxG1xO5MjNuQ5CjDKpBVmPmHlBr3t+kLgSW4eO2McM6NvMru/gRAiJFDL5AnBxk5YBic5JD26osRPqlnCxZVks9VQshw4D/ACZSQfQ88GqfTLWSNMSyCRs/uxCKMDAAVVySBxnljyT2GAEGr/TWn/dtR/W1qqoCiiigKleiff6r+IP8C2qqqR6YmEOpalaPw0kkV4hJxuikRYzgfUrQ4LZ5LjgY5CuooooCiiigKKKKAooooJXV/prT/u2o/ra1VVIyTi41xFTtZWkniMDkb7pk2of8J2wb/XIb0xzXUBRRRQFSWs/Tenf7Go/9eiigraKKKAooooCiiigKDRRQSPQvv9V/EJPhQVXUUUH/2Q=="/>
          <p:cNvSpPr>
            <a:spLocks noChangeAspect="1" noChangeArrowheads="1"/>
          </p:cNvSpPr>
          <p:nvPr/>
        </p:nvSpPr>
        <p:spPr bwMode="auto">
          <a:xfrm>
            <a:off x="63500" y="-309563"/>
            <a:ext cx="1057275" cy="619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CuadroTexto"/>
              <p:cNvSpPr txBox="1"/>
              <p:nvPr/>
            </p:nvSpPr>
            <p:spPr>
              <a:xfrm>
                <a:off x="251520" y="3140968"/>
                <a:ext cx="8712968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MX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s-MX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es-MX" sz="2000" dirty="0" smtClean="0">
                    <a:latin typeface="Arial" pitchFamily="34" charset="0"/>
                    <a:cs typeface="Arial" pitchFamily="34" charset="0"/>
                  </a:rPr>
                  <a:t>= es la mediana</a:t>
                </a:r>
              </a:p>
              <a:p>
                <a:pPr algn="just"/>
                <a:r>
                  <a:rPr lang="es-MX" sz="2000" dirty="0" smtClean="0">
                    <a:latin typeface="Arial" pitchFamily="34" charset="0"/>
                    <a:cs typeface="Arial" pitchFamily="34" charset="0"/>
                  </a:rPr>
                  <a:t>Li = Límite real inferior del intervalo que contiene la mediana</a:t>
                </a:r>
              </a:p>
              <a:p>
                <a:pPr algn="just"/>
                <a:r>
                  <a:rPr lang="es-MX" sz="2000" dirty="0"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s-MX" sz="2000" dirty="0" smtClean="0">
                    <a:latin typeface="Arial" pitchFamily="34" charset="0"/>
                    <a:cs typeface="Arial" pitchFamily="34" charset="0"/>
                  </a:rPr>
                  <a:t> = número de datos </a:t>
                </a:r>
              </a:p>
              <a:p>
                <a:pPr algn="just"/>
                <a:r>
                  <a:rPr lang="es-MX" sz="2000" dirty="0" smtClean="0">
                    <a:latin typeface="Arial" pitchFamily="34" charset="0"/>
                    <a:cs typeface="Arial" pitchFamily="34" charset="0"/>
                  </a:rPr>
                  <a:t>Fa = frecuencia acumulada del intervalo anterior al que contiene la mediana</a:t>
                </a:r>
              </a:p>
              <a:p>
                <a:pPr algn="just"/>
                <a:r>
                  <a:rPr lang="es-MX" sz="2000" dirty="0" err="1" smtClean="0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s-MX" sz="2000" i="1" dirty="0" err="1" smtClean="0">
                    <a:latin typeface="Arial" pitchFamily="34" charset="0"/>
                    <a:cs typeface="Arial" pitchFamily="34" charset="0"/>
                  </a:rPr>
                  <a:t>x</a:t>
                </a:r>
                <a:r>
                  <a:rPr lang="es-MX" sz="2000" dirty="0" smtClean="0">
                    <a:latin typeface="Arial" pitchFamily="34" charset="0"/>
                    <a:cs typeface="Arial" pitchFamily="34" charset="0"/>
                  </a:rPr>
                  <a:t> = frecuencia del intervalo que contiene la mediana</a:t>
                </a:r>
              </a:p>
              <a:p>
                <a:pPr algn="just"/>
                <a:r>
                  <a:rPr lang="es-MX" sz="2000" dirty="0"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lang="es-MX" sz="2000" dirty="0" smtClean="0">
                    <a:latin typeface="Arial" pitchFamily="34" charset="0"/>
                    <a:cs typeface="Arial" pitchFamily="34" charset="0"/>
                  </a:rPr>
                  <a:t> = tamaño del intervalo que contiene la mediana</a:t>
                </a:r>
              </a:p>
              <a:p>
                <a:pPr algn="just"/>
                <a:endParaRPr lang="es-MX" sz="2000" dirty="0" smtClean="0">
                  <a:latin typeface="Arial" pitchFamily="34" charset="0"/>
                  <a:cs typeface="Arial" pitchFamily="34" charset="0"/>
                </a:endParaRPr>
              </a:p>
              <a:p>
                <a:pPr algn="just"/>
                <a:r>
                  <a:rPr lang="es-MX" sz="2000" dirty="0" smtClean="0">
                    <a:latin typeface="Arial" pitchFamily="34" charset="0"/>
                    <a:cs typeface="Arial" pitchFamily="34" charset="0"/>
                  </a:rPr>
                  <a:t>LO PRIMERO QUE SE DEBE OBTENER ES= el intervalo en el cual se localiza la mediana. Se determina al localizar el dato que se ubica al centro (en medio) de la distribución = n/2 (se localiza en la frecuencia acumulada)</a:t>
                </a:r>
              </a:p>
              <a:p>
                <a:pPr algn="just"/>
                <a:endParaRPr lang="es-MX" sz="20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10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140968"/>
                <a:ext cx="8712968" cy="3785652"/>
              </a:xfrm>
              <a:prstGeom prst="rect">
                <a:avLst/>
              </a:prstGeom>
              <a:blipFill rotWithShape="0">
                <a:blip r:embed="rId2"/>
                <a:stretch>
                  <a:fillRect l="-699" t="-644" r="-69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2339752" y="1392201"/>
                <a:ext cx="3960440" cy="1198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32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s-MX" sz="32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es-MX" sz="3200" b="1" dirty="0">
                    <a:effectLst/>
                    <a:latin typeface="Century Gothic" panose="020B0502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Li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MX" sz="3200" b="1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2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s-MX" sz="3200" b="1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es-MX" sz="3200" b="1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32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es-MX" sz="32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es-MX" sz="32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− </m:t>
                            </m:r>
                            <m:r>
                              <a:rPr lang="es-MX" sz="32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𝑭𝒂</m:t>
                            </m:r>
                          </m:num>
                          <m:den>
                            <m:r>
                              <a:rPr lang="es-MX" sz="32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𝒇𝒙</m:t>
                            </m:r>
                          </m:den>
                        </m:f>
                      </m:e>
                    </m:d>
                    <m:r>
                      <a:rPr lang="es-MX" sz="32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𝒄</m:t>
                    </m:r>
                  </m:oMath>
                </a14:m>
                <a:r>
                  <a:rPr lang="es-MX" sz="3200" b="1" dirty="0">
                    <a:effectLst/>
                    <a:latin typeface="Century Gothic" panose="020B0502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s-MX" sz="3200" dirty="0"/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1392201"/>
                <a:ext cx="3960440" cy="119885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1812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MEDIANA PARA DATOS AGRUPADOS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6732240" y="764704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INTERVALO: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82/2 = 41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471149"/>
              </p:ext>
            </p:extLst>
          </p:nvPr>
        </p:nvGraphicFramePr>
        <p:xfrm>
          <a:off x="395536" y="836712"/>
          <a:ext cx="6048672" cy="4896543"/>
        </p:xfrm>
        <a:graphic>
          <a:graphicData uri="http://schemas.openxmlformats.org/drawingml/2006/table">
            <a:tbl>
              <a:tblPr/>
              <a:tblGrid>
                <a:gridCol w="1503994"/>
                <a:gridCol w="1520342"/>
                <a:gridCol w="1569385"/>
                <a:gridCol w="1454951"/>
              </a:tblGrid>
              <a:tr h="150663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INTERVALO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FRECUENCIA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Black"/>
                        </a:rPr>
                        <a:t>FRECUENCIA ACUMULADA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INTERVALO REAL DE CLASE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1 - 5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0.5 - 5.5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6 - 10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5.5 - 10.5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11 - 15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10.5 - 15.5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Black"/>
                        </a:rPr>
                        <a:t>16 - 20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Black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Black"/>
                        </a:rPr>
                        <a:t>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Black"/>
                        </a:rPr>
                        <a:t>15.5 - 20.5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21 - 25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20.5 - 25.5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26 - 30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25.5 - 30.5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31 - 35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30.5 35.5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36 - 40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35.5 - 40.5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SUMA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6588224" y="1340768"/>
            <a:ext cx="23042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L = 15.5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N = 82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Fi = 40</a:t>
            </a:r>
          </a:p>
          <a:p>
            <a:pPr algn="just"/>
            <a:r>
              <a:rPr lang="es-MX" dirty="0" err="1" smtClean="0">
                <a:latin typeface="Arial" pitchFamily="34" charset="0"/>
                <a:cs typeface="Arial" pitchFamily="34" charset="0"/>
              </a:rPr>
              <a:t>Fx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= 8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C = 5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= 15.5 </a:t>
            </a:r>
            <a:r>
              <a:rPr lang="es-MX" u="sng" dirty="0" smtClean="0">
                <a:latin typeface="Arial" pitchFamily="34" charset="0"/>
                <a:cs typeface="Arial" pitchFamily="34" charset="0"/>
              </a:rPr>
              <a:t>+(41-40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) (5)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                 8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= 15.5 + </a:t>
            </a:r>
            <a:r>
              <a:rPr lang="es-MX" u="sng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(5)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             8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= 15.5 + 0.125 (5)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= 16.125 MEDIANA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1520" y="5949280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C (tamaño intervalo) : limite superior – limite inferior + variación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C= 20 – 16 +1 = 5</a:t>
            </a: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5940152" y="3717032"/>
            <a:ext cx="720080" cy="10801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de flecha 4"/>
          <p:cNvCxnSpPr/>
          <p:nvPr/>
        </p:nvCxnSpPr>
        <p:spPr>
          <a:xfrm flipH="1">
            <a:off x="4427984" y="1268760"/>
            <a:ext cx="2376264" cy="2448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Llamada de flecha hacia abajo 12"/>
          <p:cNvSpPr/>
          <p:nvPr/>
        </p:nvSpPr>
        <p:spPr>
          <a:xfrm>
            <a:off x="3419872" y="775556"/>
            <a:ext cx="1584176" cy="113042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4to intervalo se localiza de la frecuencia 41 a la 48</a:t>
            </a:r>
            <a:endParaRPr lang="es-MX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 13"/>
              <p:cNvSpPr/>
              <p:nvPr/>
            </p:nvSpPr>
            <p:spPr>
              <a:xfrm>
                <a:off x="6461749" y="5373663"/>
                <a:ext cx="2736304" cy="783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MX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000" b="1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s-MX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es-MX" sz="2000" b="1" dirty="0">
                    <a:effectLst/>
                    <a:latin typeface="Century Gothic" panose="020B0502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Li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MX" sz="2000" b="1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s-MX" sz="2000" b="1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es-MX" sz="2000" b="1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20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es-MX" sz="20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− </m:t>
                            </m:r>
                            <m: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𝑭𝒂</m:t>
                            </m:r>
                          </m:num>
                          <m:den>
                            <m: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𝒇𝒙</m:t>
                            </m:r>
                          </m:den>
                        </m:f>
                      </m:e>
                    </m:d>
                    <m:r>
                      <a:rPr lang="es-MX" sz="20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𝒄</m:t>
                    </m:r>
                  </m:oMath>
                </a14:m>
                <a:r>
                  <a:rPr lang="es-MX" sz="3200" b="1" dirty="0">
                    <a:effectLst/>
                    <a:latin typeface="Century Gothic" panose="020B0502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s-MX" sz="3200" dirty="0"/>
              </a:p>
            </p:txBody>
          </p:sp>
        </mc:Choice>
        <mc:Fallback xmlns="">
          <p:sp>
            <p:nvSpPr>
              <p:cNvPr id="14" name="Rectángu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749" y="5373663"/>
                <a:ext cx="2736304" cy="78386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3575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6000" dirty="0" smtClean="0">
                <a:latin typeface="AR DARLING" pitchFamily="2" charset="0"/>
              </a:rPr>
              <a:t>ESTADÍSTICA</a:t>
            </a:r>
            <a:endParaRPr lang="es-MX" sz="6000" dirty="0">
              <a:latin typeface="AR DARLING" pitchFamily="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4725144"/>
            <a:ext cx="7992888" cy="2016224"/>
          </a:xfrm>
        </p:spPr>
        <p:txBody>
          <a:bodyPr>
            <a:normAutofit/>
          </a:bodyPr>
          <a:lstStyle/>
          <a:p>
            <a:r>
              <a:rPr lang="es-MX" dirty="0" smtClean="0"/>
              <a:t>QUINTO PERIODO</a:t>
            </a:r>
          </a:p>
          <a:p>
            <a:r>
              <a:rPr lang="es-MX" dirty="0" smtClean="0"/>
              <a:t>APOYO AUDIOVISUAL</a:t>
            </a:r>
          </a:p>
          <a:p>
            <a:r>
              <a:rPr lang="es-MX" dirty="0" smtClean="0"/>
              <a:t>MODULO DOS</a:t>
            </a:r>
            <a:endParaRPr lang="es-MX" dirty="0"/>
          </a:p>
        </p:txBody>
      </p:sp>
      <p:pic>
        <p:nvPicPr>
          <p:cNvPr id="2050" name="Picture 2" descr="https://encrypted-tbn0.gstatic.com/images?q=tbn:ANd9GcQm-Cs6Gj7Uxc910vXqpRWv7vQR_0rhJhJ8nv9v9CKqJYKk3OM5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86414"/>
            <a:ext cx="3240360" cy="273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53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475" y="1341"/>
            <a:ext cx="8229600" cy="1143000"/>
          </a:xfrm>
        </p:spPr>
        <p:txBody>
          <a:bodyPr/>
          <a:lstStyle/>
          <a:p>
            <a:r>
              <a:rPr lang="es-MX" dirty="0" smtClean="0"/>
              <a:t>MODA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También llamado MODO, es el valor que aparece con mayor frecuencia en un conjunto de datos.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MULTIMODAL: tiene más de una moda</a:t>
            </a:r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	</a:t>
            </a:r>
          </a:p>
          <a:p>
            <a:pPr algn="just"/>
            <a:r>
              <a:rPr lang="es-MX" dirty="0" smtClean="0"/>
              <a:t>AMODAL: si el conjunto de datos no contiene moda</a:t>
            </a:r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874951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MODA PARA DATOS NO AGRUPADOS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dirty="0"/>
              <a:t>Se busca el dato que aparece con mayor frecuencia.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MULTIMODAL</a:t>
            </a:r>
            <a:r>
              <a:rPr lang="es-MX" dirty="0"/>
              <a:t>: </a:t>
            </a:r>
            <a:r>
              <a:rPr lang="es-MX" dirty="0" smtClean="0"/>
              <a:t>más </a:t>
            </a:r>
            <a:r>
              <a:rPr lang="es-MX" dirty="0"/>
              <a:t>de una moda</a:t>
            </a:r>
          </a:p>
          <a:p>
            <a:pPr marL="0" indent="0" algn="just">
              <a:buNone/>
            </a:pPr>
            <a:r>
              <a:rPr lang="es-MX" dirty="0"/>
              <a:t> 	(7,2,3,5,7,9,10,15,9)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	</a:t>
            </a:r>
            <a:r>
              <a:rPr lang="es-MX" dirty="0" smtClean="0"/>
              <a:t>la </a:t>
            </a:r>
            <a:r>
              <a:rPr lang="es-MX" dirty="0"/>
              <a:t>moda es 7 y 9</a:t>
            </a:r>
          </a:p>
          <a:p>
            <a:pPr marL="0" indent="0" algn="just">
              <a:buNone/>
            </a:pPr>
            <a:endParaRPr lang="es-MX" dirty="0"/>
          </a:p>
          <a:p>
            <a:pPr algn="just"/>
            <a:r>
              <a:rPr lang="es-MX" dirty="0"/>
              <a:t>AMODAL: si el conjunto de datos no contiene </a:t>
            </a:r>
            <a:r>
              <a:rPr lang="es-MX" dirty="0" smtClean="0"/>
              <a:t>moda </a:t>
            </a:r>
          </a:p>
          <a:p>
            <a:pPr marL="457200" lvl="1" indent="0" algn="just">
              <a:buNone/>
            </a:pPr>
            <a:r>
              <a:rPr lang="es-MX" dirty="0" smtClean="0"/>
              <a:t>	(2,4,6,8,10,12,14,16)</a:t>
            </a:r>
          </a:p>
          <a:p>
            <a:pPr marL="457200" lvl="1" indent="0" algn="just">
              <a:buNone/>
            </a:pPr>
            <a:r>
              <a:rPr lang="es-MX" dirty="0"/>
              <a:t>	</a:t>
            </a:r>
            <a:r>
              <a:rPr lang="es-MX" dirty="0" smtClean="0"/>
              <a:t> No se repite ninguno. Sin moda o </a:t>
            </a:r>
            <a:r>
              <a:rPr lang="es-MX" dirty="0" err="1" smtClean="0"/>
              <a:t>amodal</a:t>
            </a:r>
            <a:r>
              <a:rPr lang="es-MX" dirty="0" smtClean="0"/>
              <a:t>.</a:t>
            </a:r>
            <a:endParaRPr lang="es-MX" dirty="0"/>
          </a:p>
          <a:p>
            <a:pPr algn="just"/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732545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MODA PARA DATOS AGRUPADOS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83568" y="2996952"/>
            <a:ext cx="79208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Li = Límite real inferior del intervalo que contiene la moda</a:t>
            </a: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  1    = Diferencia entre la frecuencia del intervalo que contiene la moda y la frecuencia del intervalo anterior</a:t>
            </a: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   2  = Es la diferencia entre la frecuencia del intervalo que contiene a la Moda y la frecuencia del intervalo siguiente</a:t>
            </a: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C= tamaño del intervalo que contiene a la Moda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El valor de la moda, se encuentra en el intervalo de mayor frecuencia.</a:t>
            </a:r>
          </a:p>
          <a:p>
            <a:endParaRPr lang="es-MX" dirty="0"/>
          </a:p>
        </p:txBody>
      </p:sp>
      <p:pic>
        <p:nvPicPr>
          <p:cNvPr id="75780" name="Picture 4" descr="http://t2.gstatic.com/images?q=tbn:ANd9GcQne0EI2wXglc-s6nx1GfxD0asAomyPkH5mINugqvwJ2W9i9wU9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3667" y="1340768"/>
            <a:ext cx="4214517" cy="1296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72114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MODA PARA DATOS AGRUPADOS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537308"/>
              </p:ext>
            </p:extLst>
          </p:nvPr>
        </p:nvGraphicFramePr>
        <p:xfrm>
          <a:off x="395536" y="836712"/>
          <a:ext cx="6048672" cy="4896543"/>
        </p:xfrm>
        <a:graphic>
          <a:graphicData uri="http://schemas.openxmlformats.org/drawingml/2006/table">
            <a:tbl>
              <a:tblPr/>
              <a:tblGrid>
                <a:gridCol w="1503994"/>
                <a:gridCol w="1520342"/>
                <a:gridCol w="1569385"/>
                <a:gridCol w="1454951"/>
              </a:tblGrid>
              <a:tr h="150663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INTERVALO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FRECUENCIA</a:t>
                      </a:r>
                    </a:p>
                    <a:p>
                      <a:pPr algn="l" fontAlgn="b"/>
                      <a:endParaRPr lang="es-MX" sz="1400" b="0" i="0" u="none" strike="noStrike" dirty="0" smtClean="0">
                        <a:solidFill>
                          <a:srgbClr val="000000"/>
                        </a:solidFill>
                        <a:latin typeface="Arial Black"/>
                      </a:endParaRPr>
                    </a:p>
                    <a:p>
                      <a:pPr algn="l" fontAlgn="b"/>
                      <a:endParaRPr lang="es-MX" sz="1400" b="0" i="0" u="none" strike="noStrike" dirty="0" smtClean="0">
                        <a:solidFill>
                          <a:srgbClr val="000000"/>
                        </a:solidFill>
                        <a:latin typeface="Arial Black"/>
                      </a:endParaRPr>
                    </a:p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latin typeface="Arial Black"/>
                        </a:rPr>
                        <a:t>Fi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FRECUENCIA ACUMULADA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INTERVALO REAL DE CLASE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Black"/>
                        </a:rPr>
                        <a:t>1 - 5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Black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Black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Black"/>
                        </a:rPr>
                        <a:t>0.5 - 5.5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6 - 10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5.5 - 10.5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11 - 15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10.5 - 15.5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Arial Black"/>
                        </a:rPr>
                        <a:t>16 - 20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Arial Black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Arial Black"/>
                        </a:rPr>
                        <a:t>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latin typeface="Arial Black"/>
                        </a:rPr>
                        <a:t>15.5 - 20.5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21 - 25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20.5 - 25.5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26 - 30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25.5 - 30.5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31 - 35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30.5 35.5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36 - 40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35.5 - 40.5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SUMA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Picture 4" descr="http://t2.gstatic.com/images?q=tbn:ANd9GcQne0EI2wXglc-s6nx1GfxD0asAomyPkH5mINugqvwJ2W9i9wU9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661248"/>
            <a:ext cx="2808312" cy="819385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6444208" y="1124744"/>
            <a:ext cx="25202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Li    =  0.5</a:t>
            </a:r>
          </a:p>
          <a:p>
            <a:r>
              <a:rPr lang="es-MX" dirty="0" smtClean="0"/>
              <a:t>  1   =  (15 - 0) = 15</a:t>
            </a:r>
          </a:p>
          <a:p>
            <a:r>
              <a:rPr lang="es-MX" dirty="0" smtClean="0"/>
              <a:t>   2  =  ( 15 – 12) = 3</a:t>
            </a:r>
          </a:p>
          <a:p>
            <a:r>
              <a:rPr lang="es-MX" dirty="0" smtClean="0"/>
              <a:t>C     = 5</a:t>
            </a:r>
          </a:p>
          <a:p>
            <a:endParaRPr lang="es-MX" dirty="0" smtClean="0"/>
          </a:p>
          <a:p>
            <a:r>
              <a:rPr lang="es-MX" dirty="0" smtClean="0"/>
              <a:t>Mo = 0.5 +</a:t>
            </a:r>
            <a:r>
              <a:rPr lang="es-MX" u="sng" dirty="0" smtClean="0"/>
              <a:t>(   15  )  </a:t>
            </a:r>
            <a:r>
              <a:rPr lang="es-MX" dirty="0" smtClean="0"/>
              <a:t>(5)</a:t>
            </a:r>
          </a:p>
          <a:p>
            <a:r>
              <a:rPr lang="es-MX" dirty="0" smtClean="0"/>
              <a:t>                     15 + 3</a:t>
            </a:r>
          </a:p>
          <a:p>
            <a:r>
              <a:rPr lang="es-MX" dirty="0" smtClean="0"/>
              <a:t>Mo = 0.5 +  .833 (5)</a:t>
            </a:r>
          </a:p>
          <a:p>
            <a:endParaRPr lang="es-MX" dirty="0" smtClean="0"/>
          </a:p>
          <a:p>
            <a:r>
              <a:rPr lang="es-MX" dirty="0" smtClean="0"/>
              <a:t>Mo = 0.5 + 4.16</a:t>
            </a:r>
          </a:p>
          <a:p>
            <a:endParaRPr lang="es-MX" dirty="0" smtClean="0"/>
          </a:p>
          <a:p>
            <a:r>
              <a:rPr lang="es-MX" dirty="0" smtClean="0"/>
              <a:t>Mo = 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4.66 moda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1547664" y="2636912"/>
            <a:ext cx="5616624" cy="16561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riángulo isósceles 2"/>
          <p:cNvSpPr/>
          <p:nvPr/>
        </p:nvSpPr>
        <p:spPr>
          <a:xfrm>
            <a:off x="6444208" y="1450316"/>
            <a:ext cx="144016" cy="216024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881" y="1730597"/>
            <a:ext cx="170703" cy="237765"/>
          </a:xfrm>
          <a:prstGeom prst="rect">
            <a:avLst/>
          </a:prstGeom>
        </p:spPr>
      </p:pic>
      <p:sp>
        <p:nvSpPr>
          <p:cNvPr id="9" name="Flecha curvada hacia arriba 8"/>
          <p:cNvSpPr/>
          <p:nvPr/>
        </p:nvSpPr>
        <p:spPr>
          <a:xfrm rot="16200000">
            <a:off x="3009799" y="2132067"/>
            <a:ext cx="504056" cy="31609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Flecha curvada hacia la izquierda 9"/>
          <p:cNvSpPr/>
          <p:nvPr/>
        </p:nvSpPr>
        <p:spPr>
          <a:xfrm>
            <a:off x="3131840" y="2622922"/>
            <a:ext cx="360040" cy="44603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95536" y="6070940"/>
            <a:ext cx="481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identifica la frecuencia mayor en la columna Fi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72492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MEDIA = MEDIANA = MODA</a:t>
            </a:r>
            <a:endParaRPr lang="es-MX" dirty="0"/>
          </a:p>
        </p:txBody>
      </p:sp>
      <p:pic>
        <p:nvPicPr>
          <p:cNvPr id="1028" name="Picture 4" descr="http://t1.gstatic.com/images?q=tbn:ANd9GcRKmuQfejdDbyMW5stCN2auVKswPB9IjPGEa7P_IwXqrSOtLlY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532193" cy="3456384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3635896" y="6021288"/>
            <a:ext cx="2448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smtClean="0"/>
              <a:t>FRECUENCIA SIMÉTRICA</a:t>
            </a:r>
          </a:p>
          <a:p>
            <a:pPr algn="ctr"/>
            <a:r>
              <a:rPr lang="es-MX" dirty="0" smtClean="0"/>
              <a:t>CAMPANA DE GAUSS</a:t>
            </a:r>
            <a:endParaRPr lang="es-MX" dirty="0"/>
          </a:p>
        </p:txBody>
      </p:sp>
      <p:sp>
        <p:nvSpPr>
          <p:cNvPr id="7" name="6 Flecha abajo"/>
          <p:cNvSpPr/>
          <p:nvPr/>
        </p:nvSpPr>
        <p:spPr>
          <a:xfrm>
            <a:off x="4427984" y="5085184"/>
            <a:ext cx="72008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58244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/>
          <a:lstStyle/>
          <a:p>
            <a:r>
              <a:rPr lang="es-MX" dirty="0" smtClean="0"/>
              <a:t>TEMA DOS:</a:t>
            </a:r>
            <a:br>
              <a:rPr lang="es-MX" dirty="0" smtClean="0"/>
            </a:br>
            <a:r>
              <a:rPr lang="es-MX" dirty="0" smtClean="0"/>
              <a:t>MEDIDAS DE POSICIÓN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r>
              <a:rPr lang="es-MX" dirty="0" smtClean="0"/>
              <a:t>COMPETENCIAS GÉNERICAS Y ATRIBUTOS:</a:t>
            </a:r>
          </a:p>
          <a:p>
            <a:r>
              <a:rPr lang="es-MX" dirty="0" smtClean="0"/>
              <a:t>5, 5.1, 5.2</a:t>
            </a:r>
            <a:endParaRPr lang="es-MX" dirty="0"/>
          </a:p>
          <a:p>
            <a:r>
              <a:rPr lang="es-MX" dirty="0" smtClean="0"/>
              <a:t>COMPETENCIAS DISCIPLINARES BÁSICAS:</a:t>
            </a:r>
          </a:p>
          <a:p>
            <a:r>
              <a:rPr lang="es-MX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224843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MEDIDAS DE POSICIÓN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Son aquellas que dividen la serie estadística en partes iguales</a:t>
            </a:r>
          </a:p>
          <a:p>
            <a:endParaRPr lang="es-MX" dirty="0" smtClean="0"/>
          </a:p>
          <a:p>
            <a:r>
              <a:rPr lang="es-MX" dirty="0" smtClean="0"/>
              <a:t>Determinar son:</a:t>
            </a:r>
          </a:p>
          <a:p>
            <a:r>
              <a:rPr lang="es-MX" dirty="0" smtClean="0"/>
              <a:t>Cuartiles</a:t>
            </a:r>
          </a:p>
          <a:p>
            <a:r>
              <a:rPr lang="es-MX" dirty="0" smtClean="0"/>
              <a:t>Deciles</a:t>
            </a:r>
          </a:p>
          <a:p>
            <a:r>
              <a:rPr lang="es-MX" dirty="0" smtClean="0"/>
              <a:t>Percentiles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6206242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s-MX" dirty="0" smtClean="0"/>
              <a:t>CUARTILES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331236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Los </a:t>
            </a:r>
            <a:r>
              <a:rPr lang="es-MX" b="1" dirty="0" smtClean="0"/>
              <a:t>cuartiles</a:t>
            </a:r>
            <a:r>
              <a:rPr lang="es-MX" dirty="0" smtClean="0"/>
              <a:t> son los </a:t>
            </a:r>
            <a:r>
              <a:rPr lang="es-MX" b="1" dirty="0" smtClean="0"/>
              <a:t>tres valores</a:t>
            </a:r>
            <a:r>
              <a:rPr lang="es-MX" dirty="0" smtClean="0"/>
              <a:t> de la variable que </a:t>
            </a:r>
            <a:r>
              <a:rPr lang="es-MX" b="1" dirty="0" smtClean="0"/>
              <a:t>dividen</a:t>
            </a:r>
            <a:r>
              <a:rPr lang="es-MX" dirty="0" smtClean="0"/>
              <a:t> a un </a:t>
            </a:r>
            <a:r>
              <a:rPr lang="es-MX" b="1" dirty="0" smtClean="0"/>
              <a:t>conjunto</a:t>
            </a:r>
            <a:r>
              <a:rPr lang="es-MX" dirty="0" smtClean="0"/>
              <a:t> de </a:t>
            </a:r>
            <a:r>
              <a:rPr lang="es-MX" b="1" dirty="0" smtClean="0"/>
              <a:t>datos ordenados</a:t>
            </a:r>
            <a:r>
              <a:rPr lang="es-MX" dirty="0" smtClean="0"/>
              <a:t> en </a:t>
            </a:r>
            <a:r>
              <a:rPr lang="es-MX" b="1" dirty="0" smtClean="0"/>
              <a:t>cuatro partes iguales</a:t>
            </a:r>
            <a:r>
              <a:rPr lang="es-MX" dirty="0" smtClean="0"/>
              <a:t>.</a:t>
            </a:r>
          </a:p>
          <a:p>
            <a:pPr algn="just"/>
            <a:r>
              <a:rPr lang="es-MX" b="1" dirty="0" smtClean="0"/>
              <a:t>Q</a:t>
            </a:r>
            <a:r>
              <a:rPr lang="es-MX" b="1" baseline="-25000" dirty="0" smtClean="0"/>
              <a:t>1</a:t>
            </a:r>
            <a:r>
              <a:rPr lang="es-MX" b="1" dirty="0" smtClean="0"/>
              <a:t>, Q</a:t>
            </a:r>
            <a:r>
              <a:rPr lang="es-MX" b="1" baseline="-25000" dirty="0" smtClean="0"/>
              <a:t>2</a:t>
            </a:r>
            <a:r>
              <a:rPr lang="es-MX" b="1" dirty="0" smtClean="0"/>
              <a:t> y Q</a:t>
            </a:r>
            <a:r>
              <a:rPr lang="es-MX" b="1" baseline="-25000" dirty="0" smtClean="0"/>
              <a:t>3</a:t>
            </a:r>
            <a:r>
              <a:rPr lang="es-MX" dirty="0" smtClean="0"/>
              <a:t> determinan los valores correspondientes al </a:t>
            </a:r>
            <a:r>
              <a:rPr lang="es-MX" b="1" dirty="0" smtClean="0"/>
              <a:t>25%, al 50% y al 75%</a:t>
            </a:r>
            <a:r>
              <a:rPr lang="es-MX" dirty="0" smtClean="0"/>
              <a:t> de los </a:t>
            </a:r>
            <a:r>
              <a:rPr lang="es-MX" b="1" dirty="0"/>
              <a:t>datos. </a:t>
            </a:r>
            <a:endParaRPr lang="es-MX" b="1" dirty="0" smtClean="0"/>
          </a:p>
          <a:p>
            <a:pPr algn="just"/>
            <a:r>
              <a:rPr lang="es-MX" b="1" dirty="0" smtClean="0"/>
              <a:t>Q</a:t>
            </a:r>
            <a:r>
              <a:rPr lang="es-MX" b="1" baseline="-25000" dirty="0" smtClean="0"/>
              <a:t>2</a:t>
            </a:r>
            <a:r>
              <a:rPr lang="es-MX" dirty="0" smtClean="0"/>
              <a:t> </a:t>
            </a:r>
            <a:r>
              <a:rPr lang="es-MX" dirty="0"/>
              <a:t>coincide con la </a:t>
            </a:r>
            <a:r>
              <a:rPr lang="es-MX" b="1" dirty="0"/>
              <a:t>mediana</a:t>
            </a:r>
            <a:r>
              <a:rPr lang="es-MX" dirty="0"/>
              <a:t>. Cuando son simétricos. </a:t>
            </a:r>
          </a:p>
          <a:p>
            <a:pPr algn="just"/>
            <a:endParaRPr lang="es-MX" dirty="0" smtClean="0"/>
          </a:p>
        </p:txBody>
      </p:sp>
      <p:pic>
        <p:nvPicPr>
          <p:cNvPr id="1030" name="Picture 6" descr="Resultado de imagen para cuarti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44490"/>
            <a:ext cx="539115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0983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3610744" cy="49006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CUARTILES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6120680"/>
          </a:xfrm>
        </p:spPr>
        <p:txBody>
          <a:bodyPr>
            <a:normAutofit fontScale="92500"/>
          </a:bodyPr>
          <a:lstStyle/>
          <a:p>
            <a:pPr algn="just"/>
            <a:r>
              <a:rPr lang="es-MX" dirty="0" smtClean="0"/>
              <a:t>Posición del cuartil: </a:t>
            </a:r>
            <a:r>
              <a:rPr lang="es-MX" b="1" dirty="0" smtClean="0"/>
              <a:t>Q</a:t>
            </a:r>
            <a:r>
              <a:rPr lang="es-MX" b="1" baseline="-25000" dirty="0" smtClean="0"/>
              <a:t>1</a:t>
            </a:r>
            <a:r>
              <a:rPr lang="es-MX" b="1" dirty="0" smtClean="0"/>
              <a:t> = 1 + </a:t>
            </a:r>
            <a:r>
              <a:rPr lang="es-MX" b="1" u="sng" dirty="0" smtClean="0"/>
              <a:t>i(n-1)    </a:t>
            </a:r>
            <a:r>
              <a:rPr lang="es-MX" sz="1500" b="1" dirty="0" smtClean="0">
                <a:latin typeface="Arial" pitchFamily="34" charset="0"/>
                <a:cs typeface="Arial" pitchFamily="34" charset="0"/>
              </a:rPr>
              <a:t>Datos no agrupados y si</a:t>
            </a:r>
          </a:p>
          <a:p>
            <a:pPr algn="just">
              <a:buNone/>
            </a:pPr>
            <a:r>
              <a:rPr lang="es-MX" b="1" dirty="0" smtClean="0"/>
              <a:t>                                                           4</a:t>
            </a:r>
          </a:p>
          <a:p>
            <a:pPr algn="just">
              <a:buNone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i= cuartil deseado (1, 2 o 3)</a:t>
            </a:r>
          </a:p>
          <a:p>
            <a:pPr algn="just">
              <a:buNone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n= frecuencia total</a:t>
            </a:r>
          </a:p>
          <a:p>
            <a:pPr algn="just">
              <a:buNone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Li = limite real inferior del intervalo que contiene el cuartil deseado</a:t>
            </a:r>
          </a:p>
          <a:p>
            <a:pPr algn="just">
              <a:buNone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Fi= frecuencia acumulada de la clase anterior a la que contiene el cuartil deseado</a:t>
            </a:r>
          </a:p>
          <a:p>
            <a:pPr algn="just">
              <a:buNone/>
            </a:pPr>
            <a:r>
              <a:rPr lang="es-MX" sz="2600" dirty="0" err="1" smtClean="0">
                <a:latin typeface="Arial" pitchFamily="34" charset="0"/>
                <a:cs typeface="Arial" pitchFamily="34" charset="0"/>
              </a:rPr>
              <a:t>Fx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= frecuencia que contiene el cuartil deseado</a:t>
            </a:r>
          </a:p>
          <a:p>
            <a:pPr algn="just">
              <a:buNone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C= tamaño de intervalo</a:t>
            </a:r>
          </a:p>
          <a:p>
            <a:pPr algn="just">
              <a:buNone/>
            </a:pPr>
            <a:endParaRPr lang="es-MX" b="1" dirty="0" smtClean="0"/>
          </a:p>
          <a:p>
            <a:pPr algn="just"/>
            <a:r>
              <a:rPr lang="es-MX" dirty="0" smtClean="0"/>
              <a:t>Valor del cuartil = Li + </a:t>
            </a:r>
            <a:r>
              <a:rPr lang="es-MX" u="sng" dirty="0" smtClean="0"/>
              <a:t>i (n/4) – Fi</a:t>
            </a:r>
            <a:r>
              <a:rPr lang="es-MX" dirty="0" smtClean="0"/>
              <a:t> (c) </a:t>
            </a:r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          </a:t>
            </a:r>
            <a:r>
              <a:rPr lang="es-MX" dirty="0" err="1" smtClean="0"/>
              <a:t>Fx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429778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CUARTIL PARA DATOS NO AGRUPADOS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90465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b="1" dirty="0" smtClean="0"/>
              <a:t>Q</a:t>
            </a:r>
            <a:r>
              <a:rPr lang="es-MX" b="1" baseline="-25000" dirty="0" smtClean="0"/>
              <a:t>1</a:t>
            </a:r>
            <a:r>
              <a:rPr lang="es-MX" b="1" dirty="0" smtClean="0"/>
              <a:t> = 1 + </a:t>
            </a:r>
            <a:r>
              <a:rPr lang="es-MX" b="1" u="sng" dirty="0" smtClean="0"/>
              <a:t>i(n-1)    </a:t>
            </a:r>
            <a:endParaRPr lang="es-MX" sz="15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b="1" dirty="0" smtClean="0"/>
              <a:t>                      4</a:t>
            </a:r>
          </a:p>
          <a:p>
            <a:pPr algn="just">
              <a:buNone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Determina el valor del tercer cuartil de los siguientes 25 valores ordenados.</a:t>
            </a:r>
          </a:p>
          <a:p>
            <a:pPr algn="just">
              <a:buNone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3,5,6,11,14,18,18,20,24,25,27,27,28,31,33,34,36,44,45,47,48,48,50,50 y 52</a:t>
            </a:r>
          </a:p>
          <a:p>
            <a:pPr algn="just">
              <a:buNone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b="1" dirty="0" smtClean="0"/>
              <a:t>Q</a:t>
            </a:r>
            <a:r>
              <a:rPr lang="es-MX" b="1" baseline="-25000" dirty="0" smtClean="0"/>
              <a:t>3 </a:t>
            </a:r>
            <a:r>
              <a:rPr lang="es-MX" b="1" dirty="0" smtClean="0"/>
              <a:t> =1 + </a:t>
            </a:r>
            <a:r>
              <a:rPr lang="es-MX" b="1" u="sng" dirty="0" smtClean="0"/>
              <a:t>3(25-1) </a:t>
            </a:r>
            <a:r>
              <a:rPr lang="es-MX" b="1" dirty="0" smtClean="0"/>
              <a:t>   		 Q</a:t>
            </a:r>
            <a:r>
              <a:rPr lang="es-MX" b="1" baseline="-25000" dirty="0" smtClean="0"/>
              <a:t>3 </a:t>
            </a:r>
            <a:r>
              <a:rPr lang="es-MX" b="1" dirty="0" smtClean="0"/>
              <a:t> =1 + 18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b="1" dirty="0" smtClean="0"/>
              <a:t>                      4</a:t>
            </a:r>
          </a:p>
          <a:p>
            <a:pPr algn="just">
              <a:buNone/>
            </a:pPr>
            <a:r>
              <a:rPr lang="es-MX" b="1" dirty="0" smtClean="0"/>
              <a:t>Q</a:t>
            </a:r>
            <a:r>
              <a:rPr lang="es-MX" b="1" baseline="-25000" dirty="0" smtClean="0"/>
              <a:t>3 </a:t>
            </a:r>
            <a:r>
              <a:rPr lang="es-MX" b="1" dirty="0" smtClean="0"/>
              <a:t> = 1 + </a:t>
            </a:r>
            <a:r>
              <a:rPr lang="es-MX" b="1" u="sng" dirty="0" smtClean="0"/>
              <a:t>72</a:t>
            </a:r>
            <a:r>
              <a:rPr lang="es-MX" b="1" dirty="0" smtClean="0"/>
              <a:t>			 Q</a:t>
            </a:r>
            <a:r>
              <a:rPr lang="es-MX" b="1" baseline="-25000" dirty="0" smtClean="0"/>
              <a:t>3 </a:t>
            </a:r>
            <a:r>
              <a:rPr lang="es-MX" b="1" dirty="0" smtClean="0"/>
              <a:t> = 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19</a:t>
            </a:r>
          </a:p>
          <a:p>
            <a:pPr algn="just">
              <a:buNone/>
            </a:pPr>
            <a:r>
              <a:rPr lang="es-MX" b="1" dirty="0" smtClean="0"/>
              <a:t>                 4</a:t>
            </a:r>
          </a:p>
          <a:p>
            <a:pPr algn="just">
              <a:buNone/>
            </a:pPr>
            <a:r>
              <a:rPr lang="es-MX" dirty="0" smtClean="0"/>
              <a:t>El valor que corresponde a la posición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19 es </a:t>
            </a:r>
            <a:r>
              <a:rPr lang="es-MX" sz="4300" dirty="0" smtClean="0">
                <a:solidFill>
                  <a:schemeClr val="accent6">
                    <a:lumMod val="75000"/>
                  </a:schemeClr>
                </a:solidFill>
              </a:rPr>
              <a:t>45</a:t>
            </a:r>
          </a:p>
          <a:p>
            <a:pPr algn="just">
              <a:buNone/>
            </a:pPr>
            <a:r>
              <a:rPr lang="es-MX" sz="4300" dirty="0" smtClean="0">
                <a:solidFill>
                  <a:schemeClr val="accent6">
                    <a:lumMod val="75000"/>
                  </a:schemeClr>
                </a:solidFill>
              </a:rPr>
              <a:t>El valor del tercer cuartil es 45 años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1323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DE LA ASIGNATURA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Abordar diversos problemas de actualidad, a través de los principios generales de la estadística, comprender su importancia y utilizar los conceptos y herramientas de la estadística que les permitan recolectar, clasificar, analizar e interpretar daros y realizar predicciones.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616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CUARTIL PARA DATOS AGRUPADOS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79512" y="548678"/>
          <a:ext cx="8784975" cy="3456384"/>
        </p:xfrm>
        <a:graphic>
          <a:graphicData uri="http://schemas.openxmlformats.org/drawingml/2006/table">
            <a:tbl>
              <a:tblPr/>
              <a:tblGrid>
                <a:gridCol w="626144"/>
                <a:gridCol w="1745612"/>
                <a:gridCol w="1764584"/>
                <a:gridCol w="1821506"/>
                <a:gridCol w="1688688"/>
                <a:gridCol w="1138441"/>
              </a:tblGrid>
              <a:tr h="68948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LIMITE REAL INFERIOR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LIMITE REAL SUPERIOR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FRECUENCIA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FRECUENCIA ACUMULADA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MARCA DE CLASE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3758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3758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3635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7393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3084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10477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3796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14273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14708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79512" y="4149080"/>
            <a:ext cx="30243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Q</a:t>
            </a:r>
            <a:r>
              <a:rPr lang="es-MX" sz="2400" b="1" baseline="-25000" dirty="0" smtClean="0"/>
              <a:t>1</a:t>
            </a:r>
            <a:r>
              <a:rPr lang="es-MX" sz="2400" b="1" dirty="0" smtClean="0"/>
              <a:t> = 1 + </a:t>
            </a:r>
            <a:r>
              <a:rPr lang="es-MX" sz="2400" b="1" u="sng" dirty="0" smtClean="0"/>
              <a:t>1(14708-1)  </a:t>
            </a:r>
            <a:endParaRPr lang="es-MX" sz="24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sz="2400" b="1" dirty="0" smtClean="0"/>
              <a:t>                         4</a:t>
            </a:r>
          </a:p>
          <a:p>
            <a:pPr algn="just">
              <a:buNone/>
            </a:pPr>
            <a:r>
              <a:rPr lang="es-MX" sz="2400" b="1" dirty="0" smtClean="0"/>
              <a:t>Q</a:t>
            </a:r>
            <a:r>
              <a:rPr lang="es-MX" sz="2400" b="1" baseline="-25000" dirty="0" smtClean="0"/>
              <a:t>1</a:t>
            </a:r>
            <a:r>
              <a:rPr lang="es-MX" sz="2400" b="1" dirty="0" smtClean="0"/>
              <a:t> = 3677.75</a:t>
            </a:r>
          </a:p>
          <a:p>
            <a:pPr algn="just">
              <a:buNone/>
            </a:pPr>
            <a:endParaRPr lang="es-MX" b="1" dirty="0" smtClean="0"/>
          </a:p>
          <a:p>
            <a:pPr algn="just">
              <a:buNone/>
            </a:pPr>
            <a:endParaRPr lang="es-MX" b="1" dirty="0" smtClean="0"/>
          </a:p>
          <a:p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3031855" y="4149080"/>
            <a:ext cx="62557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Valor PRIMER cuartil  = Li + </a:t>
            </a:r>
            <a:r>
              <a:rPr lang="es-MX" sz="2400" u="sng" dirty="0" smtClean="0"/>
              <a:t>i (n/4) – Fi</a:t>
            </a:r>
            <a:r>
              <a:rPr lang="es-MX" sz="2400" dirty="0" smtClean="0"/>
              <a:t> (c) </a:t>
            </a:r>
          </a:p>
          <a:p>
            <a:pPr algn="just"/>
            <a:r>
              <a:rPr lang="es-MX" sz="2400" dirty="0" smtClean="0"/>
              <a:t>                                                  </a:t>
            </a:r>
            <a:r>
              <a:rPr lang="es-MX" sz="2400" dirty="0" err="1" smtClean="0"/>
              <a:t>Fx</a:t>
            </a:r>
            <a:endParaRPr lang="es-MX" sz="2400" dirty="0" smtClean="0"/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Valor PRIMER cuartil  = 30.5 + </a:t>
            </a:r>
            <a:r>
              <a:rPr lang="es-MX" sz="2400" u="sng" dirty="0" smtClean="0"/>
              <a:t>1 (14708/4) –0</a:t>
            </a:r>
            <a:r>
              <a:rPr lang="es-MX" sz="2400" dirty="0" smtClean="0"/>
              <a:t> (5) </a:t>
            </a:r>
          </a:p>
          <a:p>
            <a:pPr algn="just"/>
            <a:r>
              <a:rPr lang="es-MX" sz="2400" dirty="0" smtClean="0"/>
              <a:t>                                                                3758</a:t>
            </a:r>
          </a:p>
          <a:p>
            <a:pPr algn="just"/>
            <a:r>
              <a:rPr lang="es-MX" sz="2400" dirty="0" smtClean="0"/>
              <a:t>Valor PRIMER cuartil  = </a:t>
            </a:r>
            <a:r>
              <a:rPr lang="es-MX" sz="2400" b="1" dirty="0" smtClean="0"/>
              <a:t>35.39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560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DECILES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01008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Los </a:t>
            </a:r>
            <a:r>
              <a:rPr lang="es-MX" b="1" dirty="0" smtClean="0"/>
              <a:t>deciles</a:t>
            </a:r>
            <a:r>
              <a:rPr lang="es-MX" dirty="0" smtClean="0"/>
              <a:t> son los </a:t>
            </a:r>
            <a:r>
              <a:rPr lang="es-MX" b="1" dirty="0" smtClean="0"/>
              <a:t>nueve valores</a:t>
            </a:r>
            <a:r>
              <a:rPr lang="es-MX" dirty="0" smtClean="0"/>
              <a:t> que </a:t>
            </a:r>
            <a:r>
              <a:rPr lang="es-MX" b="1" dirty="0" smtClean="0"/>
              <a:t>dividen</a:t>
            </a:r>
            <a:r>
              <a:rPr lang="es-MX" dirty="0" smtClean="0"/>
              <a:t> la serie de </a:t>
            </a:r>
            <a:r>
              <a:rPr lang="es-MX" b="1" dirty="0" smtClean="0"/>
              <a:t>datos</a:t>
            </a:r>
            <a:r>
              <a:rPr lang="es-MX" dirty="0" smtClean="0"/>
              <a:t> en </a:t>
            </a:r>
            <a:r>
              <a:rPr lang="es-MX" b="1" dirty="0" smtClean="0"/>
              <a:t>diez partes iguales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Los </a:t>
            </a:r>
            <a:r>
              <a:rPr lang="es-MX" b="1" dirty="0" smtClean="0"/>
              <a:t>deciles</a:t>
            </a:r>
            <a:r>
              <a:rPr lang="es-MX" dirty="0" smtClean="0"/>
              <a:t> dan los valores correspondientes al 10%, al 20%... y al 90% de los datos.</a:t>
            </a:r>
          </a:p>
          <a:p>
            <a:pPr algn="just"/>
            <a:endParaRPr lang="es-MX" dirty="0" smtClean="0"/>
          </a:p>
          <a:p>
            <a:pPr algn="just"/>
            <a:r>
              <a:rPr lang="es-MX" b="1" dirty="0" smtClean="0"/>
              <a:t>D</a:t>
            </a:r>
            <a:r>
              <a:rPr lang="es-MX" b="1" baseline="-25000" dirty="0" smtClean="0"/>
              <a:t>5</a:t>
            </a:r>
            <a:r>
              <a:rPr lang="es-MX" dirty="0" smtClean="0"/>
              <a:t> coincide con la </a:t>
            </a:r>
            <a:r>
              <a:rPr lang="es-MX" b="1" dirty="0" smtClean="0"/>
              <a:t>mediana</a:t>
            </a:r>
            <a:r>
              <a:rPr lang="es-MX" dirty="0" smtClean="0"/>
              <a:t>. Cuando son simétricos. </a:t>
            </a:r>
          </a:p>
          <a:p>
            <a:endParaRPr lang="es-MX" dirty="0"/>
          </a:p>
        </p:txBody>
      </p:sp>
      <p:pic>
        <p:nvPicPr>
          <p:cNvPr id="2050" name="Picture 2" descr="Resultado de imagen para deci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21771"/>
            <a:ext cx="4968552" cy="178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2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78098"/>
          </a:xfrm>
        </p:spPr>
        <p:txBody>
          <a:bodyPr/>
          <a:lstStyle/>
          <a:p>
            <a:r>
              <a:rPr lang="es-MX" dirty="0" smtClean="0"/>
              <a:t>DECILES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594928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b="1" dirty="0" smtClean="0"/>
              <a:t>D</a:t>
            </a:r>
            <a:r>
              <a:rPr lang="es-MX" b="1" baseline="-25000" dirty="0" smtClean="0"/>
              <a:t>1  </a:t>
            </a:r>
            <a:r>
              <a:rPr lang="es-MX" b="1" dirty="0" smtClean="0"/>
              <a:t> =  1 + </a:t>
            </a:r>
            <a:r>
              <a:rPr lang="es-MX" b="1" u="sng" dirty="0" smtClean="0"/>
              <a:t>i(n-1)   </a:t>
            </a:r>
            <a:r>
              <a:rPr lang="es-MX" b="1" dirty="0" smtClean="0"/>
              <a:t>         </a:t>
            </a:r>
            <a:r>
              <a:rPr lang="es-MX" dirty="0" smtClean="0"/>
              <a:t>Datos no agrupados y si</a:t>
            </a:r>
            <a:endParaRPr lang="es-MX" sz="15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b="1" dirty="0" smtClean="0"/>
              <a:t>                       10</a:t>
            </a:r>
          </a:p>
          <a:p>
            <a:pPr algn="just">
              <a:buNone/>
            </a:pPr>
            <a:endParaRPr lang="es-MX" b="1" dirty="0" smtClean="0"/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i= decil deseado (1, 2,3,4,5,6,7,8 y 9)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n= frecuencia total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Li = limite real inferior del intervalo que contiene el decil deseado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Fi= frecuencia acumulada de la clase anterior a la que contiene el decil deseado</a:t>
            </a:r>
          </a:p>
          <a:p>
            <a:pPr algn="just">
              <a:buNone/>
            </a:pPr>
            <a:r>
              <a:rPr lang="es-MX" dirty="0" err="1" smtClean="0">
                <a:latin typeface="Arial" pitchFamily="34" charset="0"/>
                <a:cs typeface="Arial" pitchFamily="34" charset="0"/>
              </a:rPr>
              <a:t>Fx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= frecuencia que contiene el decil deseado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C= tamaño de intervalo</a:t>
            </a:r>
          </a:p>
          <a:p>
            <a:pPr algn="just">
              <a:buNone/>
            </a:pPr>
            <a:endParaRPr lang="es-MX" b="1" dirty="0" smtClean="0"/>
          </a:p>
          <a:p>
            <a:pPr algn="just">
              <a:buNone/>
            </a:pPr>
            <a:endParaRPr lang="es-MX" b="1" dirty="0" smtClean="0"/>
          </a:p>
          <a:p>
            <a:pPr algn="just"/>
            <a:r>
              <a:rPr lang="es-MX" b="1" dirty="0" smtClean="0"/>
              <a:t> </a:t>
            </a:r>
            <a:r>
              <a:rPr lang="es-MX" dirty="0" smtClean="0"/>
              <a:t>Valor del decil = Li + </a:t>
            </a:r>
            <a:r>
              <a:rPr lang="es-MX" u="sng" dirty="0" smtClean="0"/>
              <a:t>i (n/10) – Fi</a:t>
            </a:r>
            <a:r>
              <a:rPr lang="es-MX" dirty="0" smtClean="0"/>
              <a:t> (c) </a:t>
            </a:r>
          </a:p>
          <a:p>
            <a:pPr algn="just"/>
            <a:r>
              <a:rPr lang="es-MX" dirty="0" smtClean="0"/>
              <a:t>                                                  </a:t>
            </a:r>
            <a:r>
              <a:rPr lang="es-MX" dirty="0" err="1" smtClean="0"/>
              <a:t>Fx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5099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028384" cy="77809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DECILES PARA DATOS NO AGRUPADOS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576064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MX" b="1" dirty="0" smtClean="0"/>
              <a:t>D</a:t>
            </a:r>
            <a:r>
              <a:rPr lang="es-MX" b="1" baseline="-25000" dirty="0" smtClean="0"/>
              <a:t>4</a:t>
            </a:r>
            <a:r>
              <a:rPr lang="es-MX" b="1" dirty="0" smtClean="0"/>
              <a:t> = 1 + </a:t>
            </a:r>
            <a:r>
              <a:rPr lang="es-MX" b="1" u="sng" dirty="0" smtClean="0"/>
              <a:t>i(n-1)    </a:t>
            </a:r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b="1" dirty="0" smtClean="0"/>
              <a:t>                      10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Determina el valor del  cuarto decil en los siguientes 25 valores ordenados.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3,5,6,11,14,18,18,20,24,25,27,27,28,31,33,34,36,44,45,47,48,48,50,50 y 52</a:t>
            </a:r>
          </a:p>
          <a:p>
            <a:pPr algn="just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b="1" dirty="0" smtClean="0"/>
              <a:t>D</a:t>
            </a:r>
            <a:r>
              <a:rPr lang="es-MX" b="1" baseline="-25000" dirty="0" smtClean="0"/>
              <a:t>4</a:t>
            </a:r>
            <a:r>
              <a:rPr lang="es-MX" b="1" dirty="0" smtClean="0"/>
              <a:t> =1 + </a:t>
            </a:r>
            <a:r>
              <a:rPr lang="es-MX" b="1" u="sng" dirty="0" smtClean="0"/>
              <a:t>4(25-1) </a:t>
            </a:r>
            <a:r>
              <a:rPr lang="es-MX" b="1" dirty="0" smtClean="0"/>
              <a:t>   		 D</a:t>
            </a:r>
            <a:r>
              <a:rPr lang="es-MX" b="1" baseline="-25000" dirty="0" smtClean="0"/>
              <a:t>4 </a:t>
            </a:r>
            <a:r>
              <a:rPr lang="es-MX" b="1" dirty="0" smtClean="0"/>
              <a:t> =1 + 9.6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b="1" dirty="0" smtClean="0"/>
              <a:t>                      10</a:t>
            </a:r>
          </a:p>
          <a:p>
            <a:pPr algn="just">
              <a:buNone/>
            </a:pPr>
            <a:r>
              <a:rPr lang="es-MX" b="1" dirty="0" smtClean="0"/>
              <a:t>D</a:t>
            </a:r>
            <a:r>
              <a:rPr lang="es-MX" b="1" baseline="-25000" dirty="0" smtClean="0"/>
              <a:t>4 </a:t>
            </a:r>
            <a:r>
              <a:rPr lang="es-MX" b="1" dirty="0" smtClean="0"/>
              <a:t> = 1 + </a:t>
            </a:r>
            <a:r>
              <a:rPr lang="es-MX" b="1" u="sng" dirty="0" smtClean="0"/>
              <a:t> 96</a:t>
            </a:r>
            <a:r>
              <a:rPr lang="es-MX" b="1" dirty="0" smtClean="0"/>
              <a:t>			 D</a:t>
            </a:r>
            <a:r>
              <a:rPr lang="es-MX" b="1" baseline="-25000" dirty="0" smtClean="0"/>
              <a:t>4 </a:t>
            </a:r>
            <a:r>
              <a:rPr lang="es-MX" b="1" dirty="0" smtClean="0"/>
              <a:t> = 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10.6</a:t>
            </a:r>
          </a:p>
          <a:p>
            <a:pPr algn="just">
              <a:buNone/>
            </a:pPr>
            <a:r>
              <a:rPr lang="es-MX" b="1" dirty="0" smtClean="0"/>
              <a:t>                 10</a:t>
            </a:r>
          </a:p>
          <a:p>
            <a:pPr algn="just">
              <a:buNone/>
            </a:pPr>
            <a:r>
              <a:rPr lang="es-MX" dirty="0" smtClean="0"/>
              <a:t>El valor que corresponde a la posición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10.6 es entre </a:t>
            </a:r>
            <a:r>
              <a:rPr lang="es-MX" sz="4800" dirty="0" smtClean="0">
                <a:solidFill>
                  <a:schemeClr val="accent6">
                    <a:lumMod val="75000"/>
                  </a:schemeClr>
                </a:solidFill>
              </a:rPr>
              <a:t>25 y 27, por lo tanto 27-25 = 2 (.6) =1.2 entonces 25 + 1.2 = 26.2</a:t>
            </a:r>
          </a:p>
          <a:p>
            <a:pPr algn="just">
              <a:buNone/>
            </a:pPr>
            <a:r>
              <a:rPr lang="es-MX" sz="4800" dirty="0" smtClean="0">
                <a:solidFill>
                  <a:schemeClr val="accent6">
                    <a:lumMod val="75000"/>
                  </a:schemeClr>
                </a:solidFill>
              </a:rPr>
              <a:t>El valor del cuarto decil es 26.2 años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25924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DECILES PARA DATOS AGRUPADOS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4293096"/>
            <a:ext cx="3168352" cy="122413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dirty="0" smtClean="0"/>
              <a:t>D</a:t>
            </a:r>
            <a:r>
              <a:rPr lang="es-MX" baseline="-25000" dirty="0" smtClean="0"/>
              <a:t>6</a:t>
            </a:r>
            <a:r>
              <a:rPr lang="es-MX" dirty="0" smtClean="0"/>
              <a:t> = 1 + </a:t>
            </a:r>
            <a:r>
              <a:rPr lang="es-MX" u="sng" dirty="0" smtClean="0"/>
              <a:t>6(14708-1)    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dirty="0" smtClean="0"/>
              <a:t>                           10</a:t>
            </a:r>
          </a:p>
          <a:p>
            <a:pPr algn="just">
              <a:buNone/>
            </a:pPr>
            <a:r>
              <a:rPr lang="es-MX" dirty="0" smtClean="0"/>
              <a:t>D</a:t>
            </a:r>
            <a:r>
              <a:rPr lang="es-MX" baseline="-25000" dirty="0" smtClean="0"/>
              <a:t>6</a:t>
            </a:r>
            <a:r>
              <a:rPr lang="es-MX" dirty="0" smtClean="0"/>
              <a:t> = 8825.2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/>
        </p:nvGraphicFramePr>
        <p:xfrm>
          <a:off x="359025" y="548680"/>
          <a:ext cx="8784975" cy="3456384"/>
        </p:xfrm>
        <a:graphic>
          <a:graphicData uri="http://schemas.openxmlformats.org/drawingml/2006/table">
            <a:tbl>
              <a:tblPr/>
              <a:tblGrid>
                <a:gridCol w="626144"/>
                <a:gridCol w="1745612"/>
                <a:gridCol w="1764584"/>
                <a:gridCol w="1821506"/>
                <a:gridCol w="1688688"/>
                <a:gridCol w="1138441"/>
              </a:tblGrid>
              <a:tr h="68948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LIMITE REAL INFERIOR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LIMITE REAL SUPERIOR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FRECUENCIA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FRECUENCIA ACUMULADA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MARCA DE CLASE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30.5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3758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3758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35.5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3635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7393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3084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10477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3796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14273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14708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635896" y="4149080"/>
            <a:ext cx="5328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Valor 6TO decil = Li + </a:t>
            </a:r>
            <a:r>
              <a:rPr lang="es-MX" u="sng" dirty="0" smtClean="0">
                <a:latin typeface="Arial" pitchFamily="34" charset="0"/>
                <a:cs typeface="Arial" pitchFamily="34" charset="0"/>
              </a:rPr>
              <a:t>i (n/10) – Fi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(c) 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                                                 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Fx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Valor 6TO decil = 40.5 + 6</a:t>
            </a:r>
            <a:r>
              <a:rPr lang="es-MX" u="sng" dirty="0" smtClean="0">
                <a:latin typeface="Arial" pitchFamily="34" charset="0"/>
                <a:cs typeface="Arial" pitchFamily="34" charset="0"/>
              </a:rPr>
              <a:t> (14708/10) – 7393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(5) 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                                                          3084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Valor 6TO decil = 40.5 + 2.32 = 42.82</a:t>
            </a:r>
          </a:p>
          <a:p>
            <a:pPr algn="just"/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9947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PERCENTILES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Los </a:t>
            </a:r>
            <a:r>
              <a:rPr lang="es-MX" b="1" dirty="0" smtClean="0"/>
              <a:t>percentiles</a:t>
            </a:r>
            <a:r>
              <a:rPr lang="es-MX" dirty="0" smtClean="0"/>
              <a:t> son los </a:t>
            </a:r>
            <a:r>
              <a:rPr lang="es-MX" b="1" dirty="0" smtClean="0"/>
              <a:t>99 valores</a:t>
            </a:r>
            <a:r>
              <a:rPr lang="es-MX" dirty="0" smtClean="0"/>
              <a:t> que </a:t>
            </a:r>
            <a:r>
              <a:rPr lang="es-MX" b="1" dirty="0" smtClean="0"/>
              <a:t>dividen</a:t>
            </a:r>
            <a:r>
              <a:rPr lang="es-MX" dirty="0" smtClean="0"/>
              <a:t> la serie de </a:t>
            </a:r>
            <a:r>
              <a:rPr lang="es-MX" b="1" dirty="0" smtClean="0"/>
              <a:t>datos </a:t>
            </a:r>
            <a:r>
              <a:rPr lang="es-MX" dirty="0" smtClean="0"/>
              <a:t>en </a:t>
            </a:r>
            <a:r>
              <a:rPr lang="es-MX" b="1" dirty="0" smtClean="0"/>
              <a:t>100 partes iguales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Los </a:t>
            </a:r>
            <a:r>
              <a:rPr lang="es-MX" b="1" dirty="0" smtClean="0"/>
              <a:t>percentiles</a:t>
            </a:r>
            <a:r>
              <a:rPr lang="es-MX" dirty="0" smtClean="0"/>
              <a:t> dan los valores correspondientes al 1%, al 2%... y al 99% de los datos.</a:t>
            </a:r>
          </a:p>
          <a:p>
            <a:pPr algn="just"/>
            <a:endParaRPr lang="es-MX" dirty="0" smtClean="0"/>
          </a:p>
          <a:p>
            <a:pPr algn="just"/>
            <a:r>
              <a:rPr lang="es-MX" b="1" dirty="0" smtClean="0"/>
              <a:t>P</a:t>
            </a:r>
            <a:r>
              <a:rPr lang="es-MX" b="1" baseline="-25000" dirty="0" smtClean="0"/>
              <a:t>50</a:t>
            </a:r>
            <a:r>
              <a:rPr lang="es-MX" dirty="0" smtClean="0"/>
              <a:t> coincide con la </a:t>
            </a:r>
            <a:r>
              <a:rPr lang="es-MX" b="1" dirty="0" smtClean="0"/>
              <a:t>mediana</a:t>
            </a:r>
            <a:r>
              <a:rPr lang="es-MX" dirty="0" smtClean="0"/>
              <a:t>. Cuando son </a:t>
            </a:r>
            <a:r>
              <a:rPr lang="es-MX" dirty="0" err="1" smtClean="0"/>
              <a:t>simetricos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380396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PERCENTILES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803845"/>
            <a:ext cx="8568952" cy="586551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b="1" dirty="0" smtClean="0"/>
              <a:t>P</a:t>
            </a:r>
            <a:r>
              <a:rPr lang="es-MX" b="1" baseline="-25000" dirty="0" smtClean="0"/>
              <a:t>1  </a:t>
            </a:r>
            <a:r>
              <a:rPr lang="es-MX" b="1" dirty="0" smtClean="0"/>
              <a:t> =  1 + </a:t>
            </a:r>
            <a:r>
              <a:rPr lang="es-MX" b="1" u="sng" dirty="0" smtClean="0"/>
              <a:t>i(n-1)   </a:t>
            </a:r>
            <a:r>
              <a:rPr lang="es-MX" b="1" dirty="0" smtClean="0"/>
              <a:t>         </a:t>
            </a:r>
            <a:r>
              <a:rPr lang="es-MX" dirty="0" smtClean="0"/>
              <a:t>Datos no agrupados y si</a:t>
            </a:r>
            <a:endParaRPr lang="es-MX" sz="15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b="1" dirty="0" smtClean="0"/>
              <a:t>                       100</a:t>
            </a:r>
          </a:p>
          <a:p>
            <a:pPr algn="just">
              <a:buNone/>
            </a:pPr>
            <a:endParaRPr lang="es-MX" b="1" dirty="0" smtClean="0"/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i= decil deseado (1, 2,3,4,5,6,7,8,9…45,..82… y 99)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n= frecuencia total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Li = limite real inferior del intervalo que contiene el percentil deseado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Fi= frecuencia acumulada de la clase anterior a la que contiene el percentil deseado</a:t>
            </a:r>
          </a:p>
          <a:p>
            <a:pPr algn="just">
              <a:buNone/>
            </a:pPr>
            <a:r>
              <a:rPr lang="es-MX" dirty="0" err="1" smtClean="0">
                <a:latin typeface="Arial" pitchFamily="34" charset="0"/>
                <a:cs typeface="Arial" pitchFamily="34" charset="0"/>
              </a:rPr>
              <a:t>Fx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= frecuencia que contiene el percentil deseado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C= tamaño de intervalo</a:t>
            </a:r>
          </a:p>
          <a:p>
            <a:pPr algn="just">
              <a:buNone/>
            </a:pPr>
            <a:endParaRPr lang="es-MX" b="1" dirty="0" smtClean="0"/>
          </a:p>
          <a:p>
            <a:pPr algn="just">
              <a:buNone/>
            </a:pPr>
            <a:endParaRPr lang="es-MX" b="1" dirty="0" smtClean="0"/>
          </a:p>
          <a:p>
            <a:pPr algn="just"/>
            <a:r>
              <a:rPr lang="es-MX" b="1" dirty="0" smtClean="0"/>
              <a:t> </a:t>
            </a:r>
            <a:r>
              <a:rPr lang="es-MX" dirty="0" smtClean="0"/>
              <a:t>Valor del percentil = Li + </a:t>
            </a:r>
            <a:r>
              <a:rPr lang="es-MX" u="sng" dirty="0" smtClean="0"/>
              <a:t>i (n/100) – Fi</a:t>
            </a:r>
            <a:r>
              <a:rPr lang="es-MX" dirty="0" smtClean="0"/>
              <a:t> (c) </a:t>
            </a:r>
          </a:p>
          <a:p>
            <a:pPr algn="just"/>
            <a:r>
              <a:rPr lang="es-MX" dirty="0" smtClean="0"/>
              <a:t>                                                  </a:t>
            </a:r>
            <a:r>
              <a:rPr lang="es-MX" dirty="0" err="1" smtClean="0"/>
              <a:t>Fx</a:t>
            </a:r>
            <a:endParaRPr lang="es-MX" dirty="0" smtClean="0"/>
          </a:p>
          <a:p>
            <a:pPr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357668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008112"/>
          </a:xfrm>
        </p:spPr>
        <p:txBody>
          <a:bodyPr>
            <a:normAutofit/>
          </a:bodyPr>
          <a:lstStyle/>
          <a:p>
            <a:r>
              <a:rPr lang="es-MX" sz="3200" dirty="0" smtClean="0"/>
              <a:t>PERCENTILES PARA DATOS NO AGRUPADOS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MX" b="1" dirty="0" smtClean="0"/>
              <a:t>P</a:t>
            </a:r>
            <a:r>
              <a:rPr lang="es-MX" b="1" baseline="-25000" dirty="0" smtClean="0"/>
              <a:t>1</a:t>
            </a:r>
            <a:r>
              <a:rPr lang="es-MX" b="1" dirty="0" smtClean="0"/>
              <a:t> = 1 + </a:t>
            </a:r>
            <a:r>
              <a:rPr lang="es-MX" b="1" u="sng" dirty="0" smtClean="0"/>
              <a:t>i(n-1)    </a:t>
            </a:r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b="1" dirty="0" smtClean="0"/>
              <a:t>                      10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Determina el valor del  cuarto decil en los siguientes 25 valores ordenados.</a:t>
            </a:r>
          </a:p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3,5,6,11,14,18,18,20,24,25,27,27,28,31,33,34,36,44,45,47,48,48,50,50 y 52</a:t>
            </a:r>
          </a:p>
          <a:p>
            <a:pPr algn="just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b="1" dirty="0" smtClean="0"/>
              <a:t>P</a:t>
            </a:r>
            <a:r>
              <a:rPr lang="es-MX" b="1" baseline="-25000" dirty="0" smtClean="0"/>
              <a:t>17</a:t>
            </a:r>
            <a:r>
              <a:rPr lang="es-MX" b="1" dirty="0" smtClean="0"/>
              <a:t> =1 + </a:t>
            </a:r>
            <a:r>
              <a:rPr lang="es-MX" b="1" u="sng" dirty="0" smtClean="0"/>
              <a:t>17(25-1) </a:t>
            </a:r>
            <a:r>
              <a:rPr lang="es-MX" b="1" dirty="0" smtClean="0"/>
              <a:t>   		 P</a:t>
            </a:r>
            <a:r>
              <a:rPr lang="es-MX" b="1" baseline="-25000" dirty="0" smtClean="0"/>
              <a:t>17</a:t>
            </a:r>
            <a:r>
              <a:rPr lang="es-MX" b="1" dirty="0" smtClean="0"/>
              <a:t> =1 + 4.08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b="1" dirty="0" smtClean="0"/>
              <a:t>                      100</a:t>
            </a:r>
          </a:p>
          <a:p>
            <a:pPr algn="just">
              <a:buNone/>
            </a:pPr>
            <a:r>
              <a:rPr lang="es-MX" b="1" dirty="0" smtClean="0"/>
              <a:t>P</a:t>
            </a:r>
            <a:r>
              <a:rPr lang="es-MX" b="1" baseline="-25000" dirty="0" smtClean="0"/>
              <a:t>17 </a:t>
            </a:r>
            <a:r>
              <a:rPr lang="es-MX" b="1" dirty="0" smtClean="0"/>
              <a:t> = 1 + </a:t>
            </a:r>
            <a:r>
              <a:rPr lang="es-MX" b="1" u="sng" dirty="0" smtClean="0"/>
              <a:t> 408</a:t>
            </a:r>
            <a:r>
              <a:rPr lang="es-MX" b="1" dirty="0" smtClean="0"/>
              <a:t>			 P</a:t>
            </a:r>
            <a:r>
              <a:rPr lang="es-MX" b="1" baseline="-25000" dirty="0" smtClean="0"/>
              <a:t>17 </a:t>
            </a:r>
            <a:r>
              <a:rPr lang="es-MX" b="1" dirty="0" smtClean="0"/>
              <a:t> = 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5.08</a:t>
            </a:r>
          </a:p>
          <a:p>
            <a:pPr algn="just">
              <a:buNone/>
            </a:pPr>
            <a:r>
              <a:rPr lang="es-MX" b="1" dirty="0" smtClean="0"/>
              <a:t>                 100</a:t>
            </a:r>
          </a:p>
          <a:p>
            <a:pPr algn="just">
              <a:buNone/>
            </a:pPr>
            <a:r>
              <a:rPr lang="es-MX" dirty="0" smtClean="0"/>
              <a:t>El valor que corresponde a la posición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5.08 es entre </a:t>
            </a:r>
            <a:r>
              <a:rPr lang="es-MX" sz="4800" dirty="0" smtClean="0">
                <a:solidFill>
                  <a:schemeClr val="accent6">
                    <a:lumMod val="75000"/>
                  </a:schemeClr>
                </a:solidFill>
              </a:rPr>
              <a:t>14 y 18, por lo tanto 18-14 = </a:t>
            </a:r>
            <a:r>
              <a:rPr lang="es-MX" sz="4800" smtClean="0">
                <a:solidFill>
                  <a:schemeClr val="accent6">
                    <a:lumMod val="75000"/>
                  </a:schemeClr>
                </a:solidFill>
              </a:rPr>
              <a:t>4 (.08</a:t>
            </a:r>
            <a:r>
              <a:rPr lang="es-MX" sz="4800" dirty="0" smtClean="0">
                <a:solidFill>
                  <a:schemeClr val="accent6">
                    <a:lumMod val="75000"/>
                  </a:schemeClr>
                </a:solidFill>
              </a:rPr>
              <a:t>) =0.32 entonces 14 + 0.32 = 14.32</a:t>
            </a:r>
          </a:p>
          <a:p>
            <a:pPr algn="just">
              <a:buNone/>
            </a:pPr>
            <a:r>
              <a:rPr lang="es-MX" sz="4800" dirty="0" smtClean="0">
                <a:solidFill>
                  <a:schemeClr val="accent6">
                    <a:lumMod val="75000"/>
                  </a:schemeClr>
                </a:solidFill>
              </a:rPr>
              <a:t>El valor del decimoséptimo percentil es 14.32 años</a:t>
            </a:r>
          </a:p>
        </p:txBody>
      </p:sp>
    </p:spTree>
    <p:extLst>
      <p:ext uri="{BB962C8B-B14F-4D97-AF65-F5344CB8AC3E}">
        <p14:creationId xmlns:p14="http://schemas.microsoft.com/office/powerpoint/2010/main" val="31584994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/>
          </a:bodyPr>
          <a:lstStyle/>
          <a:p>
            <a:r>
              <a:rPr lang="es-MX" sz="3200" dirty="0" smtClean="0"/>
              <a:t>PERCENTILES PARA DATOS AGRUPADOS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293096"/>
            <a:ext cx="3178696" cy="216024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MX" dirty="0" smtClean="0"/>
              <a:t>P</a:t>
            </a:r>
            <a:r>
              <a:rPr lang="es-MX" baseline="-25000" dirty="0" smtClean="0"/>
              <a:t>35</a:t>
            </a:r>
            <a:r>
              <a:rPr lang="es-MX" dirty="0" smtClean="0"/>
              <a:t> = 1 + </a:t>
            </a:r>
            <a:r>
              <a:rPr lang="es-MX" u="sng" dirty="0" smtClean="0"/>
              <a:t>i(n-1)    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dirty="0" smtClean="0"/>
              <a:t>                      100</a:t>
            </a:r>
          </a:p>
          <a:p>
            <a:pPr algn="just"/>
            <a:r>
              <a:rPr lang="es-MX" dirty="0" smtClean="0"/>
              <a:t>P</a:t>
            </a:r>
            <a:r>
              <a:rPr lang="es-MX" baseline="-25000" dirty="0" smtClean="0"/>
              <a:t>35</a:t>
            </a:r>
            <a:r>
              <a:rPr lang="es-MX" dirty="0" smtClean="0"/>
              <a:t> = 1 + </a:t>
            </a:r>
            <a:r>
              <a:rPr lang="es-MX" u="sng" dirty="0" smtClean="0"/>
              <a:t>35(14708-1)    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dirty="0" smtClean="0"/>
              <a:t>                            100</a:t>
            </a:r>
          </a:p>
          <a:p>
            <a:pPr algn="just">
              <a:buNone/>
            </a:pPr>
            <a:r>
              <a:rPr lang="es-MX" dirty="0" smtClean="0"/>
              <a:t>P</a:t>
            </a:r>
            <a:r>
              <a:rPr lang="es-MX" baseline="-25000" dirty="0" smtClean="0"/>
              <a:t>35</a:t>
            </a:r>
            <a:r>
              <a:rPr lang="es-MX" dirty="0" smtClean="0"/>
              <a:t> = 5148.45</a:t>
            </a:r>
          </a:p>
          <a:p>
            <a:pPr algn="just">
              <a:buNone/>
            </a:pPr>
            <a:endParaRPr lang="es-MX" b="1" dirty="0" smtClean="0"/>
          </a:p>
          <a:p>
            <a:endParaRPr lang="es-MX" dirty="0"/>
          </a:p>
        </p:txBody>
      </p:sp>
      <p:graphicFrame>
        <p:nvGraphicFramePr>
          <p:cNvPr id="6" name="3 Marcador de contenido"/>
          <p:cNvGraphicFramePr>
            <a:graphicFrameLocks/>
          </p:cNvGraphicFramePr>
          <p:nvPr/>
        </p:nvGraphicFramePr>
        <p:xfrm>
          <a:off x="179512" y="620688"/>
          <a:ext cx="8784975" cy="3456384"/>
        </p:xfrm>
        <a:graphic>
          <a:graphicData uri="http://schemas.openxmlformats.org/drawingml/2006/table">
            <a:tbl>
              <a:tblPr/>
              <a:tblGrid>
                <a:gridCol w="626144"/>
                <a:gridCol w="1745612"/>
                <a:gridCol w="1764584"/>
                <a:gridCol w="1821506"/>
                <a:gridCol w="1688688"/>
                <a:gridCol w="1138441"/>
              </a:tblGrid>
              <a:tr h="68948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LIMITE REAL INFERIOR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LIMITE REAL SUPERIOR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FRECUENCIA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FRECUENCIA ACUMULADA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MARCA DE CLASE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30.5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3758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3758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35.5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3635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7393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3084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10477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3796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14273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3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14708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114948" y="4293096"/>
            <a:ext cx="58495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Valor 35 percentil = Li + </a:t>
            </a:r>
            <a:r>
              <a:rPr lang="es-MX" u="sng" dirty="0" smtClean="0">
                <a:latin typeface="Arial" pitchFamily="34" charset="0"/>
                <a:cs typeface="Arial" pitchFamily="34" charset="0"/>
              </a:rPr>
              <a:t>i (n/100) – Fi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(c) 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                                                 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Fx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Valor 35 percentil = 35.5 + 35</a:t>
            </a:r>
            <a:r>
              <a:rPr lang="es-MX" u="sng" dirty="0" smtClean="0">
                <a:latin typeface="Arial" pitchFamily="34" charset="0"/>
                <a:cs typeface="Arial" pitchFamily="34" charset="0"/>
              </a:rPr>
              <a:t> (14708/100) – 3758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(5) 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                                                          3635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Valor 35 percentil = 35.5 + 1.91 = 37.41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02598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MX" dirty="0"/>
              <a:t>Contreras, L</a:t>
            </a:r>
            <a:r>
              <a:rPr lang="es-MX" dirty="0" smtClean="0"/>
              <a:t>. </a:t>
            </a:r>
            <a:r>
              <a:rPr lang="es-MX" dirty="0" err="1" smtClean="0"/>
              <a:t>et.al</a:t>
            </a:r>
            <a:r>
              <a:rPr lang="es-MX" dirty="0"/>
              <a:t>. (2011) Estadística. Libro de texto con ejercicios programados. UAEM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Fernández, A. (2008).Esenciales de… estadística. Santillana, México.</a:t>
            </a:r>
          </a:p>
          <a:p>
            <a:pPr algn="just"/>
            <a:r>
              <a:rPr lang="es-MX" dirty="0"/>
              <a:t>Sánchez O. (2004). Probabilidad y estadística. Mac Graw Hill, México.</a:t>
            </a:r>
          </a:p>
          <a:p>
            <a:pPr algn="just"/>
            <a:r>
              <a:rPr lang="es-MX" dirty="0" err="1" smtClean="0"/>
              <a:t>Triola</a:t>
            </a:r>
            <a:r>
              <a:rPr lang="es-MX" dirty="0" smtClean="0"/>
              <a:t>, M. (2004). Probabilidad y estadística. Pearson, México.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Imágenes tomadas del buscador google. </a:t>
            </a:r>
          </a:p>
          <a:p>
            <a:pPr algn="just"/>
            <a:r>
              <a:rPr lang="es-MX" dirty="0" smtClean="0"/>
              <a:t>La tabla de frecuencias y operaciones se elaboraron en Excel.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7369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 en </a:t>
            </a:r>
            <a:r>
              <a:rPr lang="es-MX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DyAES</a:t>
            </a: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  <a:r>
              <a:rPr lang="es-MX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XIOMARA RODRÍGUEZ MONDRAGÓN.</a:t>
            </a:r>
            <a:br>
              <a:rPr lang="es-MX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16624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También pueden localizar ejercicios en el siguiente SITIO: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   https</a:t>
            </a:r>
            <a:r>
              <a:rPr lang="es-MX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://</a:t>
            </a:r>
            <a:r>
              <a:rPr lang="es-MX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sites.google.com/site/xiomara2310/</a:t>
            </a:r>
            <a:endParaRPr lang="es-MX" b="1" dirty="0" smtClean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spcBef>
                <a:spcPct val="50000"/>
              </a:spcBef>
              <a:buNone/>
              <a:defRPr/>
            </a:pPr>
            <a:endParaRPr lang="es-MX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spcBef>
                <a:spcPct val="50000"/>
              </a:spcBef>
              <a:buNone/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CORREO</a:t>
            </a:r>
          </a:p>
          <a:p>
            <a:pPr marL="0" indent="0" algn="ctr">
              <a:spcBef>
                <a:spcPct val="50000"/>
              </a:spcBef>
              <a:buNone/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3"/>
              </a:rPr>
              <a:t>xiomyrodriguezm@gmail.com</a:t>
            </a: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DUDAS</a:t>
            </a:r>
            <a:endParaRPr lang="es-MX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822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GUIÓN EXPLICATIVO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MX" dirty="0" smtClean="0"/>
              <a:t>El apoyo </a:t>
            </a:r>
            <a:r>
              <a:rPr lang="es-MX" dirty="0" smtClean="0"/>
              <a:t>visual </a:t>
            </a:r>
            <a:r>
              <a:rPr lang="es-MX" dirty="0" smtClean="0"/>
              <a:t>que usted tiene en sus manos se encuentra integrado exclusivamente por presentaciones que van a permitir formar parte del apoyo a los temas del módulo dos de la asignatura de estadística.</a:t>
            </a:r>
          </a:p>
          <a:p>
            <a:pPr algn="just"/>
            <a:r>
              <a:rPr lang="es-MX" dirty="0" smtClean="0"/>
              <a:t>Se recomienda para en primer a instancia que los estudiantes investiguen las formulas y conceptos de los temas en bibliografía de su espacio académico, se utilice este material para su explicación y posteriormente se retroalimente con los ejercicios y demostraciones de la antología.  </a:t>
            </a:r>
          </a:p>
          <a:p>
            <a:pPr algn="just"/>
            <a:r>
              <a:rPr lang="es-MX" dirty="0" smtClean="0"/>
              <a:t>Se exponga el caso especifico en cualquier área del conocimiento o investigación la aplicación y uso de las medidas de tendencia central y posición.</a:t>
            </a:r>
          </a:p>
          <a:p>
            <a:pPr algn="just"/>
            <a:r>
              <a:rPr lang="es-MX" dirty="0" smtClean="0"/>
              <a:t>Es importante hacer uso del programa Excel y </a:t>
            </a:r>
            <a:r>
              <a:rPr lang="es-MX" smtClean="0"/>
              <a:t>formulas </a:t>
            </a:r>
            <a:r>
              <a:rPr lang="es-MX" smtClean="0"/>
              <a:t>para el </a:t>
            </a:r>
            <a:r>
              <a:rPr lang="es-MX" dirty="0" smtClean="0"/>
              <a:t>calculo del contenido del módulo dos.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064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2664296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MODULO II</a:t>
            </a:r>
            <a:b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 MEDIDAS DE TENDENCIA CENTRAL</a:t>
            </a:r>
            <a:b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Y </a:t>
            </a:r>
            <a:b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MEDIDAS DE POSICIÓN</a:t>
            </a:r>
            <a:endParaRPr lang="es-MX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400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DEL MÓDULO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r>
              <a:rPr lang="es-MX" dirty="0" smtClean="0"/>
              <a:t>Calcula e interpreta las medidas de tendencia central y medidas de posición aplicándolas a situaciones reales.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3471478"/>
            <a:ext cx="4104456" cy="272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37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es-MX" dirty="0" smtClean="0"/>
              <a:t>TEMA UNO: </a:t>
            </a:r>
            <a:br>
              <a:rPr lang="es-MX" dirty="0" smtClean="0"/>
            </a:br>
            <a:r>
              <a:rPr lang="es-MX" dirty="0" smtClean="0"/>
              <a:t>MEDIDAS DE TENDENCIA CENTRAL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553147"/>
          </a:xfrm>
        </p:spPr>
        <p:txBody>
          <a:bodyPr/>
          <a:lstStyle/>
          <a:p>
            <a:r>
              <a:rPr lang="es-MX" dirty="0" smtClean="0"/>
              <a:t>COMPETENCIAS GÉNERICAS Y ATRIBUTOS:</a:t>
            </a:r>
          </a:p>
          <a:p>
            <a:r>
              <a:rPr lang="es-MX" dirty="0" smtClean="0"/>
              <a:t>5, 5.1, 5.2</a:t>
            </a:r>
            <a:endParaRPr lang="es-MX" dirty="0"/>
          </a:p>
          <a:p>
            <a:r>
              <a:rPr lang="es-MX" dirty="0" smtClean="0"/>
              <a:t>COMPETENCIAS DISCIPLINARES BÁSICAS:</a:t>
            </a:r>
          </a:p>
          <a:p>
            <a:r>
              <a:rPr lang="es-MX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13684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MEDIDAS DE TENDENCIA CENTRAL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Indican la localización central de la distribución de frecuencias.</a:t>
            </a:r>
          </a:p>
          <a:p>
            <a:pPr algn="just"/>
            <a:r>
              <a:rPr lang="es-MX" dirty="0" smtClean="0"/>
              <a:t>Valor central</a:t>
            </a:r>
          </a:p>
          <a:p>
            <a:pPr algn="just"/>
            <a:r>
              <a:rPr lang="es-MX" dirty="0" smtClean="0"/>
              <a:t>Se estudian tres medidas:</a:t>
            </a:r>
          </a:p>
          <a:p>
            <a:pPr algn="just"/>
            <a:r>
              <a:rPr lang="es-MX" dirty="0" smtClean="0"/>
              <a:t>Media</a:t>
            </a:r>
          </a:p>
          <a:p>
            <a:pPr algn="just"/>
            <a:r>
              <a:rPr lang="es-MX" dirty="0" smtClean="0"/>
              <a:t>Mediana</a:t>
            </a:r>
          </a:p>
          <a:p>
            <a:pPr algn="just"/>
            <a:r>
              <a:rPr lang="es-MX" dirty="0" smtClean="0"/>
              <a:t>Moda</a:t>
            </a:r>
          </a:p>
          <a:p>
            <a:pPr algn="just"/>
            <a:r>
              <a:rPr lang="es-MX" dirty="0" smtClean="0"/>
              <a:t>Se estudia para datos no agrupados y datos agrupados.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5689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MEDIA ARITMÉTICA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MX" dirty="0" smtClean="0"/>
              <a:t>Llamada media o promedio.</a:t>
            </a:r>
          </a:p>
          <a:p>
            <a:pPr algn="just"/>
            <a:r>
              <a:rPr lang="es-MX" dirty="0" smtClean="0"/>
              <a:t>DATOS NO AGRUPADOS, la suma de todos los datos dividida entre el número de datos.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026" name="AutoShape 2" descr="data:image/jpeg;base64,/9j/4AAQSkZJRgABAQAAAQABAAD/2wCEAAkGBhISDhQUDxQRFQwWFh0QEBIVFRATFhcWFhwfFBYZGhkYGyYeFxklHB4WHzggLycrODgsFx83NTwqQSYrLDUBCQoKBQUFDQUFDSkYEhgpKSkpKSkpKSkpKSkpKSkpKSkpKSkpKSkpKSkpKSkpKSkpKSkpKSkpKSkpKSkpKSkpKf/AABEIAGYAcwMBIgACEQEDEQH/xAAbAAEAAwEBAQEAAAAAAAAAAAAABQYHAwQBAv/EAD8QAAEDAgMDCAUICwAAAAAAAAEAAgMEEQUSIQYTMQcXIjJBUVOTFGFxkdIWI0JSVYHR0xVUY3KSlJWhscHi/8QAFAEBAAAAAAAAAAAAAAAAAAAAAP/EABQRAQAAAAAAAAAAAAAAAAAAAAD/2gAMAwEAAhEDEQA/ANxREQEREBERARFnlLyyRSVjqRlFXenNJDoT6K1129a2aUA6a6dmqD24fTzuqxK81IZJXSGNl5wxkEUbohmaTYNe5ucX06QI1Kuyq3yxqPsvEffQ/nrwY1ynmkj3lVh2Ixw3DS8tpXNBOguWynL96C8IgRAREQEREBERAREQEREBZtyscnj6kNrcPuzF4LPBZo6VrNQB+0b2d/DutpKIKVyYcobMTpbSWbiMQDamPhfsEjR9U93YdO69qxXDGVFPJDKLxSsdE+1r2cLXF+0cR6wFmdbse07UxzYXIYpGDfYplaDG3NwZ3byUXu3stmWroCiNqNoPQqV9QYZJYoxnlEZjzNaOLrOIuBx9gKl1xrI2Oie2XLuS0iTNbLkIs69+y10EFHtow4V6eYniDd74ML4c5ZxFjmy5jwy3vfRSuDYg+eFskkMsDnaiKUszgcQSGkhp9XHvWVckkYmmkpJpC+koZN/QxOa5u8bK4uindm1eGixaLW+cB16NtjQEREBERAREQEREBV7avaB8WSnpA1+KT3bA06tjaOvNJ3Rs/ubAcVYVkNZybY4+smqWYjDFNLYO3e+ADG3yMHR0aLn/ACdUGlbOYCykpxGwl7yTJNM7ryyu1fI895PuAA7FIyShrS5xAYAXOcSAABqST2BZLze7Rfa4/im+FeTEuSjHKiMx1GKNfCeswuqMp9oDdQg1zCMTbUU8c0YIikaJGX0OU9U/eLH71BY9Q1VVVRwvhaMGBzVBErc8xGrWFttIb6kXu61uFwZ7CaHc00UQ1EcbYr/uNDf9L1oKHjOzlWzHYK6ihYYhEaaraZWR7xn0S0W6zdOP1QNFdKmsyMDnMkJLmsLWNMhBeQ25Dfoi9yewAnsXoUPjkTnT0jQJd2JjI9zM9ugx2UPLdA0uIOunRA7ggmEREC6+XVE26weWGOarZVYsY2gyyQU9RTxtYxo1LGviOgFza/eoalo3Pwk4h6fjDYchmaw1lJctHr3Fg4nTL32CDVUVd2Fppm0d5zW53u3jW1ksUszWkAAHdtaGjS+XiCTfuFiQES6IC4U9cx75GsN3xuDJBZws4tDwNRY9FwOneu6gMCe+SkncXSSOfLPkbncwtAc5jY2u4stYajgSgnrqPxDHI4Z4Inh+8qHmKMht2hzWukOY9mjXd6gBhU/g1f8AU5/xX72xnaK/C8zgCKp7jcjhuJW39lyB7SEFtREQEREBERByqWsMbhJl3WU581suW3SvfS1rrH+SiBklVLRySOfRUchq8Pic1zRKyRxMczs2rw3olulry5teja+7QYdV1VTHC6OL9Dh2ap+dIkmtq1hbksIr6lt+la2guDG4/sxV/pqmrqGOHLHGaepDpSzexnqgAMNi2549ze5BelA7UCP5ve18lF1suSWli3nVvffMdfLpwt1teIU4wmwuLOtqL3se0X7Vxq8PiltvY4326udjX2vxtcacB7kFMyU327UfzWF/kKybNBm5du6t9Y3PrK+SnlLTYdC8LWtA4G1r9L2Lv8nqX9Xp/Ki/Beqlo44m2iYxjSbkMa1ovwvYDjw9yCI2t2whw6FklQ2ZzHv3bREzOb2LtRcWFgVVeffD/DrvIHxrR18sgznn3w/w67yB8ac++H+HXeR/2tGslkGc8++H+HXeQPjTn3w/w67yB8a0ayWQZzz74f4dd5A+NOffD/DrvIHxrRrJZBD4FtVDV0zJ4myiJ98oezK7ouLDcXNtQUUyiAiIgIiICIiAiIgIigtucTNPhdTMHujfHE5zHtyXz2swdJrhq4tHDtQTt0WQ7RYlWs2eglNTUtrJN1HTBjg2SaWUhxc8kZspGYNYLaAE3uANYomPbEwSOzShoD3cMzgLONuy5uUHZERAREQEREBERAREQEREBV/bXZg19MyDOGQGaOSoBBJfEx2ZzBY6E6aoiDz7VbIyVdVQyxyMZFSyGYxOYXBzrARuFiLFliQPWrJBHlaAS5xAsXO4n1myIg6IiICIiD//2Q=="/>
          <p:cNvSpPr>
            <a:spLocks noChangeAspect="1" noChangeArrowheads="1"/>
          </p:cNvSpPr>
          <p:nvPr/>
        </p:nvSpPr>
        <p:spPr bwMode="auto">
          <a:xfrm>
            <a:off x="63500" y="-477838"/>
            <a:ext cx="1095375" cy="971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28" name="AutoShape 4" descr="data:image/jpeg;base64,/9j/4AAQSkZJRgABAQAAAQABAAD/2wCEAAkGBhISDhQUDxQRFQwWFh0QEBIVFRATFhcWFhwfFBYZGhkYGyYeFxklHB4WHzggLycrODgsFx83NTwqQSYrLDUBCQoKBQUFDQUFDSkYEhgpKSkpKSkpKSkpKSkpKSkpKSkpKSkpKSkpKSkpKSkpKSkpKSkpKSkpKSkpKSkpKSkpKf/AABEIAGYAcwMBIgACEQEDEQH/xAAbAAEAAwEBAQEAAAAAAAAAAAAABQYHAwQBAv/EAD8QAAEDAgMDCAUICwAAAAAAAAEAAgMEEQUSIQYTMQcXIjJBUVOTFGFxkdIWI0JSVYHR0xVUY3KSlJWhscHi/8QAFAEBAAAAAAAAAAAAAAAAAAAAAP/EABQRAQAAAAAAAAAAAAAAAAAAAAD/2gAMAwEAAhEDEQA/ANxREQEREBERARFnlLyyRSVjqRlFXenNJDoT6K1129a2aUA6a6dmqD24fTzuqxK81IZJXSGNl5wxkEUbohmaTYNe5ucX06QI1Kuyq3yxqPsvEffQ/nrwY1ynmkj3lVh2Ixw3DS8tpXNBOguWynL96C8IgRAREQEREBERAREQEREBZtyscnj6kNrcPuzF4LPBZo6VrNQB+0b2d/DutpKIKVyYcobMTpbSWbiMQDamPhfsEjR9U93YdO69qxXDGVFPJDKLxSsdE+1r2cLXF+0cR6wFmdbse07UxzYXIYpGDfYplaDG3NwZ3byUXu3stmWroCiNqNoPQqV9QYZJYoxnlEZjzNaOLrOIuBx9gKl1xrI2Oie2XLuS0iTNbLkIs69+y10EFHtow4V6eYniDd74ML4c5ZxFjmy5jwy3vfRSuDYg+eFskkMsDnaiKUszgcQSGkhp9XHvWVckkYmmkpJpC+koZN/QxOa5u8bK4uindm1eGixaLW+cB16NtjQEREBERAREQEREBV7avaB8WSnpA1+KT3bA06tjaOvNJ3Rs/ubAcVYVkNZybY4+smqWYjDFNLYO3e+ADG3yMHR0aLn/ACdUGlbOYCykpxGwl7yTJNM7ryyu1fI895PuAA7FIyShrS5xAYAXOcSAABqST2BZLze7Rfa4/im+FeTEuSjHKiMx1GKNfCeswuqMp9oDdQg1zCMTbUU8c0YIikaJGX0OU9U/eLH71BY9Q1VVVRwvhaMGBzVBErc8xGrWFttIb6kXu61uFwZ7CaHc00UQ1EcbYr/uNDf9L1oKHjOzlWzHYK6ihYYhEaaraZWR7xn0S0W6zdOP1QNFdKmsyMDnMkJLmsLWNMhBeQ25Dfoi9yewAnsXoUPjkTnT0jQJd2JjI9zM9ugx2UPLdA0uIOunRA7ggmEREC6+XVE26weWGOarZVYsY2gyyQU9RTxtYxo1LGviOgFza/eoalo3Pwk4h6fjDYchmaw1lJctHr3Fg4nTL32CDVUVd2Fppm0d5zW53u3jW1ksUszWkAAHdtaGjS+XiCTfuFiQES6IC4U9cx75GsN3xuDJBZws4tDwNRY9FwOneu6gMCe+SkncXSSOfLPkbncwtAc5jY2u4stYajgSgnrqPxDHI4Z4Inh+8qHmKMht2hzWukOY9mjXd6gBhU/g1f8AU5/xX72xnaK/C8zgCKp7jcjhuJW39lyB7SEFtREQEREBERByqWsMbhJl3WU581suW3SvfS1rrH+SiBklVLRySOfRUchq8Pic1zRKyRxMczs2rw3olulry5teja+7QYdV1VTHC6OL9Dh2ap+dIkmtq1hbksIr6lt+la2guDG4/sxV/pqmrqGOHLHGaepDpSzexnqgAMNi2549ze5BelA7UCP5ve18lF1suSWli3nVvffMdfLpwt1teIU4wmwuLOtqL3se0X7Vxq8PiltvY4326udjX2vxtcacB7kFMyU327UfzWF/kKybNBm5du6t9Y3PrK+SnlLTYdC8LWtA4G1r9L2Lv8nqX9Xp/Ki/Beqlo44m2iYxjSbkMa1ovwvYDjw9yCI2t2whw6FklQ2ZzHv3bREzOb2LtRcWFgVVeffD/DrvIHxrR18sgznn3w/w67yB8ac++H+HXeR/2tGslkGc8++H+HXeQPjTn3w/w67yB8a0ayWQZzz74f4dd5A+NOffD/DrvIHxrRrJZBD4FtVDV0zJ4myiJ98oezK7ouLDcXNtQUUyiAiIgIiICIiAiIgIigtucTNPhdTMHujfHE5zHtyXz2swdJrhq4tHDtQTt0WQ7RYlWs2eglNTUtrJN1HTBjg2SaWUhxc8kZspGYNYLaAE3uANYomPbEwSOzShoD3cMzgLONuy5uUHZERAREQEREBERAREQEREBV/bXZg19MyDOGQGaOSoBBJfEx2ZzBY6E6aoiDz7VbIyVdVQyxyMZFSyGYxOYXBzrARuFiLFliQPWrJBHlaAS5xAsXO4n1myIg6IiICIiD//2Q=="/>
          <p:cNvSpPr>
            <a:spLocks noChangeAspect="1" noChangeArrowheads="1"/>
          </p:cNvSpPr>
          <p:nvPr/>
        </p:nvSpPr>
        <p:spPr bwMode="auto">
          <a:xfrm>
            <a:off x="63500" y="-477838"/>
            <a:ext cx="1095375" cy="971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30" name="AutoShape 6" descr="data:image/jpeg;base64,/9j/4AAQSkZJRgABAQAAAQABAAD/2wCEAAkGBhISDhQUDxQRFQwWFh0QEBIVFRATFhcWFhwfFBYZGhkYGyYeFxklHB4WHzggLycrODgsFx83NTwqQSYrLDUBCQoKBQUFDQUFDSkYEhgpKSkpKSkpKSkpKSkpKSkpKSkpKSkpKSkpKSkpKSkpKSkpKSkpKSkpKSkpKSkpKSkpKf/AABEIAGYAcwMBIgACEQEDEQH/xAAbAAEAAwEBAQEAAAAAAAAAAAAABQYHAwQBAv/EAD8QAAEDAgMDCAUICwAAAAAAAAEAAgMEEQUSIQYTMQcXIjJBUVOTFGFxkdIWI0JSVYHR0xVUY3KSlJWhscHi/8QAFAEBAAAAAAAAAAAAAAAAAAAAAP/EABQRAQAAAAAAAAAAAAAAAAAAAAD/2gAMAwEAAhEDEQA/ANxREQEREBERARFnlLyyRSVjqRlFXenNJDoT6K1129a2aUA6a6dmqD24fTzuqxK81IZJXSGNl5wxkEUbohmaTYNe5ucX06QI1Kuyq3yxqPsvEffQ/nrwY1ynmkj3lVh2Ixw3DS8tpXNBOguWynL96C8IgRAREQEREBERAREQEREBZtyscnj6kNrcPuzF4LPBZo6VrNQB+0b2d/DutpKIKVyYcobMTpbSWbiMQDamPhfsEjR9U93YdO69qxXDGVFPJDKLxSsdE+1r2cLXF+0cR6wFmdbse07UxzYXIYpGDfYplaDG3NwZ3byUXu3stmWroCiNqNoPQqV9QYZJYoxnlEZjzNaOLrOIuBx9gKl1xrI2Oie2XLuS0iTNbLkIs69+y10EFHtow4V6eYniDd74ML4c5ZxFjmy5jwy3vfRSuDYg+eFskkMsDnaiKUszgcQSGkhp9XHvWVckkYmmkpJpC+koZN/QxOa5u8bK4uindm1eGixaLW+cB16NtjQEREBERAREQEREBV7avaB8WSnpA1+KT3bA06tjaOvNJ3Rs/ubAcVYVkNZybY4+smqWYjDFNLYO3e+ADG3yMHR0aLn/ACdUGlbOYCykpxGwl7yTJNM7ryyu1fI895PuAA7FIyShrS5xAYAXOcSAABqST2BZLze7Rfa4/im+FeTEuSjHKiMx1GKNfCeswuqMp9oDdQg1zCMTbUU8c0YIikaJGX0OU9U/eLH71BY9Q1VVVRwvhaMGBzVBErc8xGrWFttIb6kXu61uFwZ7CaHc00UQ1EcbYr/uNDf9L1oKHjOzlWzHYK6ihYYhEaaraZWR7xn0S0W6zdOP1QNFdKmsyMDnMkJLmsLWNMhBeQ25Dfoi9yewAnsXoUPjkTnT0jQJd2JjI9zM9ugx2UPLdA0uIOunRA7ggmEREC6+XVE26weWGOarZVYsY2gyyQU9RTxtYxo1LGviOgFza/eoalo3Pwk4h6fjDYchmaw1lJctHr3Fg4nTL32CDVUVd2Fppm0d5zW53u3jW1ksUszWkAAHdtaGjS+XiCTfuFiQES6IC4U9cx75GsN3xuDJBZws4tDwNRY9FwOneu6gMCe+SkncXSSOfLPkbncwtAc5jY2u4stYajgSgnrqPxDHI4Z4Inh+8qHmKMht2hzWukOY9mjXd6gBhU/g1f8AU5/xX72xnaK/C8zgCKp7jcjhuJW39lyB7SEFtREQEREBERByqWsMbhJl3WU581suW3SvfS1rrH+SiBklVLRySOfRUchq8Pic1zRKyRxMczs2rw3olulry5teja+7QYdV1VTHC6OL9Dh2ap+dIkmtq1hbksIr6lt+la2guDG4/sxV/pqmrqGOHLHGaepDpSzexnqgAMNi2549ze5BelA7UCP5ve18lF1suSWli3nVvffMdfLpwt1teIU4wmwuLOtqL3se0X7Vxq8PiltvY4326udjX2vxtcacB7kFMyU327UfzWF/kKybNBm5du6t9Y3PrK+SnlLTYdC8LWtA4G1r9L2Lv8nqX9Xp/Ki/Beqlo44m2iYxjSbkMa1ovwvYDjw9yCI2t2whw6FklQ2ZzHv3bREzOb2LtRcWFgVVeffD/DrvIHxrR18sgznn3w/w67yB8ac++H+HXeR/2tGslkGc8++H+HXeQPjTn3w/w67yB8a0ayWQZzz74f4dd5A+NOffD/DrvIHxrRrJZBD4FtVDV0zJ4myiJ98oezK7ouLDcXNtQUUyiAiIgIiICIiAiIgIigtucTNPhdTMHujfHE5zHtyXz2swdJrhq4tHDtQTt0WQ7RYlWs2eglNTUtrJN1HTBjg2SaWUhxc8kZspGYNYLaAE3uANYomPbEwSOzShoD3cMzgLONuy5uUHZERAREQEREBERAREQEREBV/bXZg19MyDOGQGaOSoBBJfEx2ZzBY6E6aoiDz7VbIyVdVQyxyMZFSyGYxOYXBzrARuFiLFliQPWrJBHlaAS5xAsXO4n1myIg6IiICIiD//2Q=="/>
          <p:cNvSpPr>
            <a:spLocks noChangeAspect="1" noChangeArrowheads="1"/>
          </p:cNvSpPr>
          <p:nvPr/>
        </p:nvSpPr>
        <p:spPr bwMode="auto">
          <a:xfrm>
            <a:off x="63500" y="-477838"/>
            <a:ext cx="1095375" cy="971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2" name="Picture 8" descr="http://2.bp.blogspot.com/_BeqJkkOzKfs/TKryV8Mi2lI/AAAAAAAAAEU/zclQJMGrBt8/s1600/media-aritmetica%5B1%5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365104"/>
            <a:ext cx="2160240" cy="1920215"/>
          </a:xfrm>
          <a:prstGeom prst="rect">
            <a:avLst/>
          </a:prstGeom>
          <a:noFill/>
        </p:spPr>
      </p:pic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5220072" y="1412776"/>
          <a:ext cx="3672408" cy="4968548"/>
        </p:xfrm>
        <a:graphic>
          <a:graphicData uri="http://schemas.openxmlformats.org/drawingml/2006/table">
            <a:tbl>
              <a:tblPr/>
              <a:tblGrid>
                <a:gridCol w="1836204"/>
                <a:gridCol w="1836204"/>
              </a:tblGrid>
              <a:tr h="50156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MEDIA ARITMETICA DE LA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0156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 ESTATURA DE 8 ESTUDIANTES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0156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No.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ESTATURA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3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1.35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3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1.45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3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1.23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3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1.10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3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1.12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3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1.24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3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1.45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3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1.32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385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3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MEDIA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1.28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34" name="Picture 10" descr="https://encrypted-tbn0.google.com/images?q=tbn:ANd9GcT7QakHTyJ8jfqKYeBCbdlw1rVIgSXjaKpqR8XVx7sH7vtQM4P8S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877272"/>
            <a:ext cx="704850" cy="666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58074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2221</Words>
  <Application>Microsoft Office PowerPoint</Application>
  <PresentationFormat>Presentación en pantalla (4:3)</PresentationFormat>
  <Paragraphs>580</Paragraphs>
  <Slides>40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50" baseType="lpstr">
      <vt:lpstr>AR BERKLEY</vt:lpstr>
      <vt:lpstr>AR DARLING</vt:lpstr>
      <vt:lpstr>Arial</vt:lpstr>
      <vt:lpstr>Arial Black</vt:lpstr>
      <vt:lpstr>Brush Script MT</vt:lpstr>
      <vt:lpstr>Calibri</vt:lpstr>
      <vt:lpstr>Cambria Math</vt:lpstr>
      <vt:lpstr>Century Gothic</vt:lpstr>
      <vt:lpstr>Times New Roman</vt:lpstr>
      <vt:lpstr>Tema de Office</vt:lpstr>
      <vt:lpstr>UNIVERSIDAD AUTÓNOMA DEL ESTADO DE MÉXICO</vt:lpstr>
      <vt:lpstr>ESTADÍSTICA</vt:lpstr>
      <vt:lpstr>OBJETIVO DE LA ASIGNATURA</vt:lpstr>
      <vt:lpstr>M en DyAES.  XIOMARA RODRÍGUEZ MONDRAGÓN. </vt:lpstr>
      <vt:lpstr>MODULO II  MEDIDAS DE TENDENCIA CENTRAL Y  MEDIDAS DE POSICIÓN</vt:lpstr>
      <vt:lpstr>OBJETIVO DEL MÓDULO</vt:lpstr>
      <vt:lpstr>TEMA UNO:  MEDIDAS DE TENDENCIA CENTRAL</vt:lpstr>
      <vt:lpstr>MEDIDAS DE TENDENCIA CENTRAL</vt:lpstr>
      <vt:lpstr>MEDIA ARITMÉTICA</vt:lpstr>
      <vt:lpstr>MEDIA ARITMÉTICA</vt:lpstr>
      <vt:lpstr>MEDIA ARITMÉTICA PARA DATOS AGRUPADOS</vt:lpstr>
      <vt:lpstr>MEDIA PONDERADA</vt:lpstr>
      <vt:lpstr>MEDIA PONDERADA</vt:lpstr>
      <vt:lpstr>Presentación de PowerPoint</vt:lpstr>
      <vt:lpstr>MEDIANA</vt:lpstr>
      <vt:lpstr>DATOS NO AGRUPADOS</vt:lpstr>
      <vt:lpstr>DATOS NO AGRUPADOS</vt:lpstr>
      <vt:lpstr>MEDIANA PARA DATOS AGRUPADOS</vt:lpstr>
      <vt:lpstr>MEDIANA PARA DATOS AGRUPADOS</vt:lpstr>
      <vt:lpstr>MODA</vt:lpstr>
      <vt:lpstr>MODA PARA DATOS NO AGRUPADOS</vt:lpstr>
      <vt:lpstr>MODA PARA DATOS AGRUPADOS</vt:lpstr>
      <vt:lpstr>MODA PARA DATOS AGRUPADOS</vt:lpstr>
      <vt:lpstr>MEDIA = MEDIANA = MODA</vt:lpstr>
      <vt:lpstr>TEMA DOS: MEDIDAS DE POSICIÓN</vt:lpstr>
      <vt:lpstr>MEDIDAS DE POSICIÓN</vt:lpstr>
      <vt:lpstr>CUARTILES</vt:lpstr>
      <vt:lpstr>CUARTILES</vt:lpstr>
      <vt:lpstr>CUARTIL PARA DATOS NO AGRUPADOS</vt:lpstr>
      <vt:lpstr>CUARTIL PARA DATOS AGRUPADOS</vt:lpstr>
      <vt:lpstr>DECILES</vt:lpstr>
      <vt:lpstr>DECILES</vt:lpstr>
      <vt:lpstr>DECILES PARA DATOS NO AGRUPADOS </vt:lpstr>
      <vt:lpstr>DECILES PARA DATOS AGRUPADOS</vt:lpstr>
      <vt:lpstr>PERCENTILES</vt:lpstr>
      <vt:lpstr>PERCENTILES</vt:lpstr>
      <vt:lpstr>PERCENTILES PARA DATOS NO AGRUPADOS</vt:lpstr>
      <vt:lpstr>PERCENTILES PARA DATOS AGRUPADOS</vt:lpstr>
      <vt:lpstr>REFERENCIAS</vt:lpstr>
      <vt:lpstr>GUIÓN EXPLICATIVO</vt:lpstr>
    </vt:vector>
  </TitlesOfParts>
  <Company>Luffi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 II  MEDIDAS DE TENDENCIA CENTRAL Y  MEDIDAS DE POSICIÓN</dc:title>
  <dc:creator>Luffi</dc:creator>
  <cp:lastModifiedBy>Mickey Tovar Mondragon</cp:lastModifiedBy>
  <cp:revision>17</cp:revision>
  <dcterms:created xsi:type="dcterms:W3CDTF">2014-10-16T01:57:17Z</dcterms:created>
  <dcterms:modified xsi:type="dcterms:W3CDTF">2016-10-11T22:33:37Z</dcterms:modified>
</cp:coreProperties>
</file>