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78" r:id="rId20"/>
    <p:sldId id="279" r:id="rId21"/>
    <p:sldId id="276" r:id="rId22"/>
    <p:sldId id="280" r:id="rId23"/>
    <p:sldId id="285" r:id="rId24"/>
    <p:sldId id="287" r:id="rId25"/>
    <p:sldId id="289" r:id="rId26"/>
    <p:sldId id="290" r:id="rId27"/>
    <p:sldId id="291" r:id="rId28"/>
    <p:sldId id="292" r:id="rId29"/>
    <p:sldId id="293" r:id="rId30"/>
    <p:sldId id="294" r:id="rId3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image" Target="../media/image10.jpe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58DB-AA07-42D0-B359-2B6779A1C71A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BB314-C5EB-43CA-98DE-AC84E83747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1449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58DB-AA07-42D0-B359-2B6779A1C71A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BB314-C5EB-43CA-98DE-AC84E83747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6999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58DB-AA07-42D0-B359-2B6779A1C71A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BB314-C5EB-43CA-98DE-AC84E83747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963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58DB-AA07-42D0-B359-2B6779A1C71A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BB314-C5EB-43CA-98DE-AC84E83747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7240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58DB-AA07-42D0-B359-2B6779A1C71A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BB314-C5EB-43CA-98DE-AC84E83747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8479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58DB-AA07-42D0-B359-2B6779A1C71A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BB314-C5EB-43CA-98DE-AC84E83747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4185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58DB-AA07-42D0-B359-2B6779A1C71A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BB314-C5EB-43CA-98DE-AC84E83747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449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58DB-AA07-42D0-B359-2B6779A1C71A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BB314-C5EB-43CA-98DE-AC84E83747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6828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58DB-AA07-42D0-B359-2B6779A1C71A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BB314-C5EB-43CA-98DE-AC84E83747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046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58DB-AA07-42D0-B359-2B6779A1C71A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BB314-C5EB-43CA-98DE-AC84E83747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7382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58DB-AA07-42D0-B359-2B6779A1C71A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BB314-C5EB-43CA-98DE-AC84E83747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1378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258DB-AA07-42D0-B359-2B6779A1C71A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BB314-C5EB-43CA-98DE-AC84E83747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4760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Excel_97-20031.xls"/><Relationship Id="rId7" Type="http://schemas.openxmlformats.org/officeDocument/2006/relationships/image" Target="../media/image1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Hoja_de_c_lculo_de_Microsoft_Excel_97-20032.xls"/><Relationship Id="rId5" Type="http://schemas.openxmlformats.org/officeDocument/2006/relationships/image" Target="../media/image10.jpeg"/><Relationship Id="rId4" Type="http://schemas.openxmlformats.org/officeDocument/2006/relationships/image" Target="../media/image11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xiomyrodriguezm@gmail.com" TargetMode="External"/><Relationship Id="rId2" Type="http://schemas.openxmlformats.org/officeDocument/2006/relationships/hyperlink" Target="https://sites.google.com/site/xiomara2310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1200" y="7647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UNIVERSIDAD AUTÓNOMA DEL ESTADO DE MÉXICO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81200" y="2132857"/>
            <a:ext cx="8229600" cy="4525963"/>
          </a:xfrm>
        </p:spPr>
        <p:txBody>
          <a:bodyPr/>
          <a:lstStyle/>
          <a:p>
            <a:endParaRPr lang="es-MX" dirty="0" smtClean="0"/>
          </a:p>
          <a:p>
            <a:pPr marL="0" indent="0" algn="ctr">
              <a:buNone/>
            </a:pPr>
            <a:r>
              <a:rPr lang="es-MX" dirty="0" smtClean="0"/>
              <a:t>PLANTEL “DR. PABLO GONZÁLEZ CASANOVA”</a:t>
            </a:r>
          </a:p>
          <a:p>
            <a:pPr algn="ctr"/>
            <a:endParaRPr lang="es-MX" dirty="0"/>
          </a:p>
          <a:p>
            <a:pPr marL="0" indent="0" algn="ctr">
              <a:buNone/>
            </a:pPr>
            <a:r>
              <a:rPr lang="es-MX" dirty="0" smtClean="0"/>
              <a:t>ASIGNATURA OPTATIVA: CONTABILIDAD</a:t>
            </a:r>
          </a:p>
          <a:p>
            <a:pPr algn="ctr"/>
            <a:endParaRPr lang="es-MX" dirty="0"/>
          </a:p>
          <a:p>
            <a:pPr marL="0" indent="0" algn="ctr">
              <a:buNone/>
            </a:pPr>
            <a:r>
              <a:rPr lang="es-MX" dirty="0" smtClean="0"/>
              <a:t>POR: XIOMARA RODRÍGUEZ MONDRAGÓN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8368" y="764704"/>
            <a:ext cx="924082" cy="111086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899" y="764704"/>
            <a:ext cx="1122689" cy="1005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73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2 Marcador de contenido"/>
          <p:cNvSpPr>
            <a:spLocks noGrp="1"/>
          </p:cNvSpPr>
          <p:nvPr>
            <p:ph idx="1"/>
          </p:nvPr>
        </p:nvSpPr>
        <p:spPr>
          <a:xfrm>
            <a:off x="321973" y="188914"/>
            <a:ext cx="11281892" cy="6408737"/>
          </a:xfrm>
        </p:spPr>
        <p:txBody>
          <a:bodyPr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s-MX" altLang="es-MX" sz="24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Entidad </a:t>
            </a:r>
            <a:r>
              <a:rPr lang="es-MX" altLang="es-MX" sz="2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económica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endParaRPr lang="es-ES" altLang="es-MX" sz="24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lvl="1" algn="just" eaLnBrk="1" hangingPunct="1">
              <a:buFontTx/>
              <a:buChar char="•"/>
            </a:pPr>
            <a:r>
              <a:rPr lang="es-MX" altLang="es-MX" dirty="0">
                <a:latin typeface="Comic Sans MS" panose="030F0702030302020204" pitchFamily="66" charset="0"/>
              </a:rPr>
              <a:t>Combinación de recursos humanos, técnicos, materiales, naturales, financieros y capital, cuyo objetivo natural y principal es la prestación de servicios a la comunidad, o la obtención de lucro (ganancias), coordinada por una autoridad encargada de tomar decisiones acertadas para el logro de los objetivos preestablecidos. </a:t>
            </a:r>
            <a:r>
              <a:rPr lang="es-MX" altLang="es-MX" dirty="0" smtClean="0">
                <a:latin typeface="Comic Sans MS" panose="030F0702030302020204" pitchFamily="66" charset="0"/>
              </a:rPr>
              <a:t>(Romero, 2001)</a:t>
            </a:r>
            <a:endParaRPr lang="es-ES" altLang="es-MX" dirty="0">
              <a:latin typeface="Comic Sans MS" panose="030F0702030302020204" pitchFamily="66" charset="0"/>
            </a:endParaRPr>
          </a:p>
          <a:p>
            <a:pPr lvl="1" algn="just" eaLnBrk="1" hangingPunct="1">
              <a:buFontTx/>
              <a:buChar char="•"/>
            </a:pPr>
            <a:r>
              <a:rPr lang="es-MX" altLang="es-MX" dirty="0">
                <a:latin typeface="Comic Sans MS" panose="030F0702030302020204" pitchFamily="66" charset="0"/>
              </a:rPr>
              <a:t>Unidad identificable que utiliza recursos materiales y humanos debidamente coordinados por una autoridad decisoria, con el fin de obtener objetivos. </a:t>
            </a:r>
            <a:r>
              <a:rPr lang="es-MX" altLang="es-MX" dirty="0" smtClean="0">
                <a:latin typeface="Comic Sans MS" panose="030F0702030302020204" pitchFamily="66" charset="0"/>
              </a:rPr>
              <a:t>(Lara, 2010)</a:t>
            </a:r>
            <a:endParaRPr lang="es-ES" altLang="es-MX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es-MX" altLang="es-MX" sz="24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	Recursos:</a:t>
            </a:r>
            <a:endParaRPr lang="es-ES" altLang="es-MX" sz="24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es-MX" altLang="es-MX" sz="2400" dirty="0">
                <a:latin typeface="Comic Sans MS" panose="030F0702030302020204" pitchFamily="66" charset="0"/>
                <a:cs typeface="Times New Roman" panose="02020603050405020304" pitchFamily="18" charset="0"/>
              </a:rPr>
              <a:t>	Es el conjunto de bienes (muebles o inmuebles) y derechos con que cuenta una entidad económica para alcanzar sus objetivos</a:t>
            </a:r>
            <a:r>
              <a:rPr lang="es-ES" altLang="es-MX" sz="2400" dirty="0">
                <a:latin typeface="Comic Sans MS" panose="030F0702030302020204" pitchFamily="66" charset="0"/>
              </a:rPr>
              <a:t>.</a:t>
            </a:r>
          </a:p>
          <a:p>
            <a:pPr eaLnBrk="1" hangingPunct="1"/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99774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2 Marcador de contenido"/>
          <p:cNvSpPr>
            <a:spLocks noGrp="1"/>
          </p:cNvSpPr>
          <p:nvPr>
            <p:ph idx="1"/>
          </p:nvPr>
        </p:nvSpPr>
        <p:spPr>
          <a:xfrm>
            <a:off x="875763" y="115888"/>
            <a:ext cx="10560676" cy="6553200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s-MX" sz="2200" b="1" dirty="0">
                <a:latin typeface="Arial" charset="0"/>
                <a:cs typeface="Arial" charset="0"/>
              </a:rPr>
              <a:t>Clasificación entidades</a:t>
            </a:r>
            <a:endParaRPr lang="es-ES" sz="2200" b="1" dirty="0">
              <a:latin typeface="Arial" charset="0"/>
              <a:cs typeface="Arial" charset="0"/>
            </a:endParaRPr>
          </a:p>
          <a:p>
            <a:pPr algn="just">
              <a:buFontTx/>
              <a:buChar char="•"/>
              <a:defRPr/>
            </a:pPr>
            <a:r>
              <a:rPr lang="es-MX" sz="2200" u="sng" dirty="0">
                <a:latin typeface="Arial" charset="0"/>
                <a:cs typeface="Arial" charset="0"/>
              </a:rPr>
              <a:t>De acuerdo a su Régimen legal:</a:t>
            </a:r>
            <a:endParaRPr lang="es-ES" sz="2200" u="sng" dirty="0">
              <a:latin typeface="Arial" charset="0"/>
              <a:cs typeface="Arial" charset="0"/>
            </a:endParaRPr>
          </a:p>
          <a:p>
            <a:pPr algn="just">
              <a:buNone/>
              <a:defRPr/>
            </a:pPr>
            <a:r>
              <a:rPr lang="es-MX" sz="2200" b="1" dirty="0">
                <a:latin typeface="Arial" charset="0"/>
                <a:cs typeface="Arial" charset="0"/>
              </a:rPr>
              <a:t>	Personas físicas:</a:t>
            </a:r>
            <a:r>
              <a:rPr lang="es-MX" sz="2200" dirty="0">
                <a:latin typeface="Arial" charset="0"/>
                <a:cs typeface="Arial" charset="0"/>
              </a:rPr>
              <a:t> Son aquellas entidades representadas por una sola persona</a:t>
            </a:r>
            <a:endParaRPr lang="es-ES" sz="2200" dirty="0">
              <a:latin typeface="Arial" charset="0"/>
              <a:cs typeface="Arial" charset="0"/>
            </a:endParaRPr>
          </a:p>
          <a:p>
            <a:pPr algn="just">
              <a:buNone/>
              <a:defRPr/>
            </a:pPr>
            <a:r>
              <a:rPr lang="es-MX" sz="2200" b="1" dirty="0">
                <a:latin typeface="Arial" charset="0"/>
                <a:cs typeface="Arial" charset="0"/>
              </a:rPr>
              <a:t>	Personas morales:</a:t>
            </a:r>
            <a:r>
              <a:rPr lang="es-MX" sz="2200" dirty="0">
                <a:latin typeface="Arial" charset="0"/>
                <a:cs typeface="Arial" charset="0"/>
              </a:rPr>
              <a:t> Son aquellas entidades representadas por un conjunto o grupo de personas físicas.</a:t>
            </a:r>
          </a:p>
          <a:p>
            <a:pPr algn="just">
              <a:defRPr/>
            </a:pPr>
            <a:endParaRPr lang="es-ES" sz="2200" dirty="0">
              <a:latin typeface="Arial" charset="0"/>
              <a:cs typeface="Arial" charset="0"/>
            </a:endParaRPr>
          </a:p>
          <a:p>
            <a:pPr algn="just">
              <a:buFontTx/>
              <a:buChar char="•"/>
              <a:defRPr/>
            </a:pPr>
            <a:r>
              <a:rPr lang="es-MX" sz="2200" u="sng" dirty="0">
                <a:latin typeface="Arial" charset="0"/>
                <a:cs typeface="Arial" charset="0"/>
              </a:rPr>
              <a:t>De acuerdo a sus Objetivos</a:t>
            </a:r>
            <a:r>
              <a:rPr lang="es-MX" sz="2200" dirty="0">
                <a:latin typeface="Arial" charset="0"/>
                <a:cs typeface="Arial" charset="0"/>
              </a:rPr>
              <a:t>:</a:t>
            </a:r>
            <a:endParaRPr lang="es-ES" sz="2200" dirty="0">
              <a:latin typeface="Arial" charset="0"/>
              <a:cs typeface="Arial" charset="0"/>
            </a:endParaRPr>
          </a:p>
          <a:p>
            <a:pPr algn="just">
              <a:buNone/>
              <a:defRPr/>
            </a:pPr>
            <a:r>
              <a:rPr lang="es-MX" sz="2200" b="1" dirty="0">
                <a:latin typeface="Arial" charset="0"/>
                <a:cs typeface="Arial" charset="0"/>
              </a:rPr>
              <a:t>	Lucrativas:</a:t>
            </a:r>
            <a:r>
              <a:rPr lang="es-MX" sz="2200" dirty="0">
                <a:latin typeface="Arial" charset="0"/>
                <a:cs typeface="Arial" charset="0"/>
              </a:rPr>
              <a:t> Su fin principal es la obtención de utilidades</a:t>
            </a:r>
            <a:endParaRPr lang="es-ES" sz="2200" dirty="0">
              <a:latin typeface="Arial" charset="0"/>
              <a:cs typeface="Arial" charset="0"/>
            </a:endParaRPr>
          </a:p>
          <a:p>
            <a:pPr algn="just">
              <a:buNone/>
              <a:defRPr/>
            </a:pPr>
            <a:r>
              <a:rPr lang="es-MX" sz="2200" b="1" dirty="0">
                <a:latin typeface="Arial" charset="0"/>
                <a:cs typeface="Arial" charset="0"/>
              </a:rPr>
              <a:t>	No lucrativas:</a:t>
            </a:r>
            <a:r>
              <a:rPr lang="es-MX" sz="2200" dirty="0">
                <a:latin typeface="Arial" charset="0"/>
                <a:cs typeface="Arial" charset="0"/>
              </a:rPr>
              <a:t> Son aquellas entidades de carácter social</a:t>
            </a:r>
          </a:p>
          <a:p>
            <a:pPr algn="just">
              <a:defRPr/>
            </a:pPr>
            <a:endParaRPr lang="es-ES" sz="2200" dirty="0">
              <a:latin typeface="Arial" charset="0"/>
              <a:cs typeface="Arial" charset="0"/>
            </a:endParaRPr>
          </a:p>
          <a:p>
            <a:pPr algn="just">
              <a:buFontTx/>
              <a:buChar char="•"/>
              <a:defRPr/>
            </a:pPr>
            <a:r>
              <a:rPr lang="es-MX" sz="2200" u="sng" dirty="0">
                <a:latin typeface="Arial" charset="0"/>
                <a:cs typeface="Arial" charset="0"/>
              </a:rPr>
              <a:t>De acuerdo a la Propiedad del patrimonio:</a:t>
            </a:r>
            <a:endParaRPr lang="es-ES" sz="2200" u="sng" dirty="0">
              <a:latin typeface="Arial" charset="0"/>
              <a:cs typeface="Arial" charset="0"/>
            </a:endParaRPr>
          </a:p>
          <a:p>
            <a:pPr algn="just">
              <a:buNone/>
              <a:defRPr/>
            </a:pPr>
            <a:r>
              <a:rPr lang="es-MX" sz="2200" b="1" dirty="0">
                <a:latin typeface="Arial" charset="0"/>
                <a:cs typeface="Arial" charset="0"/>
              </a:rPr>
              <a:t>	Públicas:</a:t>
            </a:r>
            <a:r>
              <a:rPr lang="es-MX" sz="2200" dirty="0">
                <a:latin typeface="Arial" charset="0"/>
                <a:cs typeface="Arial" charset="0"/>
              </a:rPr>
              <a:t> Su patrimonio es aportado por el estado (SEP, SHCP)</a:t>
            </a:r>
            <a:endParaRPr lang="es-ES" sz="2200" dirty="0">
              <a:latin typeface="Arial" charset="0"/>
              <a:cs typeface="Arial" charset="0"/>
            </a:endParaRPr>
          </a:p>
          <a:p>
            <a:pPr algn="just">
              <a:buNone/>
              <a:defRPr/>
            </a:pPr>
            <a:r>
              <a:rPr lang="es-MX" sz="2200" b="1" dirty="0">
                <a:latin typeface="Arial" charset="0"/>
                <a:cs typeface="Arial" charset="0"/>
              </a:rPr>
              <a:t>	Privadas</a:t>
            </a:r>
            <a:r>
              <a:rPr lang="es-MX" sz="2200" dirty="0">
                <a:latin typeface="Arial" charset="0"/>
                <a:cs typeface="Arial" charset="0"/>
              </a:rPr>
              <a:t>: El patrimonio es aportado por particulares</a:t>
            </a:r>
            <a:endParaRPr lang="es-ES" sz="2200" dirty="0">
              <a:latin typeface="Arial" charset="0"/>
              <a:cs typeface="Arial" charset="0"/>
            </a:endParaRPr>
          </a:p>
          <a:p>
            <a:pPr algn="just">
              <a:buNone/>
              <a:defRPr/>
            </a:pPr>
            <a:r>
              <a:rPr lang="es-MX" sz="2200" b="1" dirty="0">
                <a:latin typeface="Arial" charset="0"/>
                <a:cs typeface="Arial" charset="0"/>
              </a:rPr>
              <a:t>	Mixtas:</a:t>
            </a:r>
            <a:r>
              <a:rPr lang="es-MX" sz="2200" dirty="0">
                <a:latin typeface="Arial" charset="0"/>
                <a:cs typeface="Arial" charset="0"/>
              </a:rPr>
              <a:t> Son aquellas entidades cuyo patrimonio es aportado por el estado como por particulares (CFE)</a:t>
            </a:r>
            <a:endParaRPr lang="es-ES" sz="2200" dirty="0">
              <a:latin typeface="Arial" charset="0"/>
              <a:cs typeface="Arial" charset="0"/>
            </a:endParaRPr>
          </a:p>
          <a:p>
            <a:pPr>
              <a:defRPr/>
            </a:pP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420687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>
          <a:xfrm>
            <a:off x="1919288" y="115888"/>
            <a:ext cx="8229600" cy="1143000"/>
          </a:xfrm>
        </p:spPr>
        <p:txBody>
          <a:bodyPr/>
          <a:lstStyle/>
          <a:p>
            <a:pPr eaLnBrk="1" hangingPunct="1"/>
            <a:r>
              <a:rPr lang="es-ES" altLang="es-MX" smtClean="0"/>
              <a:t>Constitución de la Sociedad</a:t>
            </a:r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>
          <a:xfrm>
            <a:off x="759854" y="1268413"/>
            <a:ext cx="10419008" cy="4824412"/>
          </a:xfrm>
        </p:spPr>
        <p:txBody>
          <a:bodyPr/>
          <a:lstStyle/>
          <a:p>
            <a:pPr eaLnBrk="1" hangingPunct="1"/>
            <a:r>
              <a:rPr lang="es-ES" altLang="es-MX" dirty="0" smtClean="0"/>
              <a:t>Sociedades civiles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s-ES" altLang="es-MX" dirty="0" smtClean="0"/>
              <a:t>	Asociación civil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s-ES" altLang="es-MX" dirty="0" smtClean="0"/>
              <a:t>	Sociedad civil</a:t>
            </a:r>
          </a:p>
          <a:p>
            <a:pPr eaLnBrk="1" hangingPunct="1"/>
            <a:endParaRPr lang="es-ES" altLang="es-MX" dirty="0" smtClean="0"/>
          </a:p>
          <a:p>
            <a:pPr eaLnBrk="1" hangingPunct="1"/>
            <a:r>
              <a:rPr lang="es-ES" altLang="es-MX" dirty="0" smtClean="0"/>
              <a:t>Sociedades mercantiles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s-ES" altLang="es-MX" dirty="0" smtClean="0"/>
              <a:t>	Sociedad cooperativa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s-ES" altLang="es-MX" dirty="0" smtClean="0"/>
              <a:t>	Sociedad de responsabilidad limitada</a:t>
            </a:r>
            <a:endParaRPr lang="es-ES" altLang="es-MX" sz="1200" dirty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es-ES" altLang="es-MX" dirty="0" smtClean="0"/>
              <a:t>	Sociedad anónima</a:t>
            </a:r>
          </a:p>
        </p:txBody>
      </p:sp>
    </p:spTree>
    <p:extLst>
      <p:ext uri="{BB962C8B-B14F-4D97-AF65-F5344CB8AC3E}">
        <p14:creationId xmlns:p14="http://schemas.microsoft.com/office/powerpoint/2010/main" val="398425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1919288" y="11588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s-ES" sz="4400" dirty="0" smtClean="0">
                <a:latin typeface="+mj-lt"/>
                <a:ea typeface="+mj-ea"/>
                <a:cs typeface="+mj-cs"/>
              </a:rPr>
              <a:t>I. CONTABILIDAD</a:t>
            </a:r>
            <a:endParaRPr lang="es-ES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965915" y="836613"/>
            <a:ext cx="10393251" cy="338455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s-ES" sz="3200" dirty="0" smtClean="0"/>
              <a:t>Concepto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s-ES" sz="3200" dirty="0" smtClean="0"/>
              <a:t>Objetivo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s-ES" sz="3200" dirty="0" smtClean="0"/>
              <a:t>Importancia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s-ES" sz="3200" dirty="0" smtClean="0"/>
              <a:t>Ciclo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es-ES" sz="3200" dirty="0"/>
          </a:p>
          <a:p>
            <a:pPr eaLnBrk="0" hangingPunct="0">
              <a:spcBef>
                <a:spcPct val="20000"/>
              </a:spcBef>
              <a:defRPr/>
            </a:pPr>
            <a:r>
              <a:rPr lang="es-ES" sz="3200" dirty="0" smtClean="0"/>
              <a:t>OBJETIVO DEL MÓDULO 1:</a:t>
            </a:r>
          </a:p>
          <a:p>
            <a:pPr algn="just" eaLnBrk="0" hangingPunct="0">
              <a:spcBef>
                <a:spcPct val="20000"/>
              </a:spcBef>
              <a:defRPr/>
            </a:pPr>
            <a:r>
              <a:rPr lang="es-MX" sz="3200" dirty="0"/>
              <a:t>Identifica y analiza los elementos necesarios de los documentos fuente y valora la importancia que tienen en la vida cotidiana y como base de la contabilidad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239780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Rectángulo"/>
          <p:cNvSpPr>
            <a:spLocks noChangeArrowheads="1"/>
          </p:cNvSpPr>
          <p:nvPr/>
        </p:nvSpPr>
        <p:spPr bwMode="auto">
          <a:xfrm>
            <a:off x="1847851" y="117476"/>
            <a:ext cx="8640763" cy="674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400" b="1"/>
              <a:t>Origen y evolución:</a:t>
            </a:r>
            <a:endParaRPr lang="es-MX" altLang="es-MX" sz="2400" u="sng"/>
          </a:p>
          <a:p>
            <a:pPr algn="just" eaLnBrk="1" hangingPunct="1"/>
            <a:r>
              <a:rPr lang="es-MX" altLang="es-MX" sz="2400"/>
              <a:t>La humanidad ha requerido siempre de información sobre los recursos materiales que posee y que le son necesarios para la subsistencia  y el logro de sus fines, quedando testimonios en diversas culturas: </a:t>
            </a:r>
            <a:endParaRPr lang="es-ES" altLang="es-MX" sz="2400"/>
          </a:p>
          <a:p>
            <a:pPr algn="just" eaLnBrk="1" hangingPunct="1">
              <a:buFontTx/>
              <a:buChar char="•"/>
            </a:pPr>
            <a:r>
              <a:rPr lang="es-MX" altLang="es-MX" sz="2400"/>
              <a:t>Babilonia. Imperio de Hammurabi (2123 a 2081 A.C)</a:t>
            </a:r>
          </a:p>
          <a:p>
            <a:pPr algn="just" eaLnBrk="1" hangingPunct="1">
              <a:buFontTx/>
              <a:buChar char="•"/>
            </a:pPr>
            <a:endParaRPr lang="es-ES" altLang="es-MX" sz="2400"/>
          </a:p>
          <a:p>
            <a:pPr algn="just" eaLnBrk="1" hangingPunct="1">
              <a:buFontTx/>
              <a:buChar char="•"/>
            </a:pPr>
            <a:r>
              <a:rPr lang="es-MX" altLang="es-MX" sz="2400"/>
              <a:t>China: dinastía Hsia (2206 a 1766 A.C.), Shang (1766 a 1122 A.C.) se utilizaron vocablos equivalentes a contabilidad, informes financieros y auditoria.</a:t>
            </a:r>
          </a:p>
          <a:p>
            <a:pPr algn="just" eaLnBrk="1" hangingPunct="1">
              <a:buFontTx/>
              <a:buChar char="•"/>
            </a:pPr>
            <a:endParaRPr lang="es-ES" altLang="es-MX" sz="2400"/>
          </a:p>
          <a:p>
            <a:pPr algn="just" eaLnBrk="1" hangingPunct="1">
              <a:buFontTx/>
              <a:buChar char="•"/>
            </a:pPr>
            <a:r>
              <a:rPr lang="es-MX" altLang="es-MX" sz="2400"/>
              <a:t>Grecia: en Atenas el Partenón muestra en una estela de mármol un extracto del costo de construcción (434 a 433 A.C.), en Eleusis se localizo un bloque de mármol con las cuentas publicas del periodo 329 a 328 A.C.</a:t>
            </a:r>
          </a:p>
          <a:p>
            <a:pPr algn="just" eaLnBrk="1" hangingPunct="1">
              <a:buFontTx/>
              <a:buChar char="•"/>
            </a:pPr>
            <a:endParaRPr lang="es-ES" altLang="es-MX" sz="2400"/>
          </a:p>
          <a:p>
            <a:pPr algn="just" eaLnBrk="1" hangingPunct="1">
              <a:buFontTx/>
              <a:buChar char="•"/>
            </a:pPr>
            <a:r>
              <a:rPr lang="es-MX" altLang="es-MX" sz="2400"/>
              <a:t>Egipto: papiro existe la inscripción en forma bilateral: “tabulae acceptum (lado del debe) tabulae expensum (lado del haber)</a:t>
            </a:r>
            <a:endParaRPr lang="es-ES" altLang="es-MX" sz="2400"/>
          </a:p>
        </p:txBody>
      </p:sp>
    </p:spTree>
    <p:extLst>
      <p:ext uri="{BB962C8B-B14F-4D97-AF65-F5344CB8AC3E}">
        <p14:creationId xmlns:p14="http://schemas.microsoft.com/office/powerpoint/2010/main" val="242315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1 Rectángulo"/>
          <p:cNvSpPr>
            <a:spLocks noChangeArrowheads="1"/>
          </p:cNvSpPr>
          <p:nvPr/>
        </p:nvSpPr>
        <p:spPr bwMode="auto">
          <a:xfrm>
            <a:off x="1774825" y="333375"/>
            <a:ext cx="5689600" cy="344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90000"/>
              </a:lnSpc>
            </a:pPr>
            <a:r>
              <a:rPr lang="es-ES" altLang="es-MX" sz="2200">
                <a:latin typeface="Comic Sans MS" panose="030F0702030302020204" pitchFamily="66" charset="0"/>
                <a:cs typeface="Times New Roman" panose="02020603050405020304" pitchFamily="18" charset="0"/>
              </a:rPr>
              <a:t>Origen en Italia , como un producto del comercio. </a:t>
            </a:r>
          </a:p>
          <a:p>
            <a:pPr algn="just" eaLnBrk="1" hangingPunct="1">
              <a:lnSpc>
                <a:spcPct val="90000"/>
              </a:lnSpc>
            </a:pPr>
            <a:r>
              <a:rPr lang="es-MX" altLang="es-MX" sz="2200">
                <a:latin typeface="Comic Sans MS" panose="030F0702030302020204" pitchFamily="66" charset="0"/>
                <a:cs typeface="Times New Roman" panose="02020603050405020304" pitchFamily="18" charset="0"/>
              </a:rPr>
              <a:t>La partida doble, </a:t>
            </a:r>
            <a:r>
              <a:rPr lang="es-ES" altLang="es-MX" sz="2200">
                <a:latin typeface="Comic Sans MS" panose="030F0702030302020204" pitchFamily="66" charset="0"/>
                <a:cs typeface="Times New Roman" panose="02020603050405020304" pitchFamily="18" charset="0"/>
              </a:rPr>
              <a:t>fundamento técnico de la contabilidad hasta nuestros días se le atribuye al monje italiano Fray Lucca Paccioli quien observa que:</a:t>
            </a:r>
            <a:endParaRPr lang="es-MX" altLang="es-MX" sz="220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s-MX" altLang="es-MX" sz="220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s-ES" altLang="es-MX" sz="2200">
                <a:latin typeface="Comic Sans MS" panose="030F0702030302020204" pitchFamily="66" charset="0"/>
                <a:cs typeface="Times New Roman" panose="02020603050405020304" pitchFamily="18" charset="0"/>
              </a:rPr>
              <a:t> ”toda operación efectuada tienen una causa, que a su vez produce un</a:t>
            </a:r>
            <a:r>
              <a:rPr lang="es-MX" altLang="es-MX" sz="220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s-ES" altLang="es-MX" sz="2200">
                <a:latin typeface="Comic Sans MS" panose="030F0702030302020204" pitchFamily="66" charset="0"/>
                <a:cs typeface="Times New Roman" panose="02020603050405020304" pitchFamily="18" charset="0"/>
              </a:rPr>
              <a:t>efecto, existiendo una compensación numérica entre la una y el otro”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3575050" y="4005263"/>
          <a:ext cx="4343400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Fotografía de Photo Editor" r:id="rId3" imgW="1685714" imgH="1380952" progId="MSPhotoEd.3">
                  <p:embed/>
                </p:oleObj>
              </mc:Choice>
              <mc:Fallback>
                <p:oleObj name="Fotografía de Photo Editor" r:id="rId3" imgW="1685714" imgH="1380952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5050" y="4005263"/>
                        <a:ext cx="4343400" cy="2590800"/>
                      </a:xfrm>
                      <a:prstGeom prst="rect">
                        <a:avLst/>
                      </a:prstGeom>
                      <a:noFill/>
                      <a:ln w="762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5"/>
          <p:cNvGraphicFramePr>
            <a:graphicFrameLocks noChangeAspect="1"/>
          </p:cNvGraphicFramePr>
          <p:nvPr/>
        </p:nvGraphicFramePr>
        <p:xfrm>
          <a:off x="8256588" y="908050"/>
          <a:ext cx="1847850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Fotografía de Photo Editor" r:id="rId5" imgW="3238952" imgH="3962953" progId="MSPhotoEd.3">
                  <p:embed/>
                </p:oleObj>
              </mc:Choice>
              <mc:Fallback>
                <p:oleObj name="Fotografía de Photo Editor" r:id="rId5" imgW="3238952" imgH="3962953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6588" y="908050"/>
                        <a:ext cx="1847850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9013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Rectángulo"/>
          <p:cNvSpPr>
            <a:spLocks noChangeArrowheads="1"/>
          </p:cNvSpPr>
          <p:nvPr/>
        </p:nvSpPr>
        <p:spPr bwMode="auto">
          <a:xfrm>
            <a:off x="1992314" y="260351"/>
            <a:ext cx="8135937" cy="612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b="1" dirty="0" smtClean="0"/>
              <a:t>1.1. Concepto </a:t>
            </a:r>
            <a:r>
              <a:rPr lang="es-MX" altLang="es-MX" sz="2800" b="1" dirty="0"/>
              <a:t>de Contabilidad:</a:t>
            </a:r>
          </a:p>
          <a:p>
            <a:pPr algn="just" eaLnBrk="1" hangingPunct="1"/>
            <a:endParaRPr lang="es-ES" altLang="es-MX" sz="2800" dirty="0"/>
          </a:p>
          <a:p>
            <a:pPr algn="just">
              <a:buFontTx/>
              <a:buChar char="•"/>
            </a:pPr>
            <a:r>
              <a:rPr lang="es-MX" altLang="es-MX" sz="2800" dirty="0"/>
              <a:t>Rama de la contaduría que sistematiza, valúa, procesa, evalúa e informa sobre las transacciones financieras que celebran las entidades económicas. (Elizondo, 2008)</a:t>
            </a:r>
          </a:p>
          <a:p>
            <a:pPr algn="just"/>
            <a:endParaRPr lang="es-MX" altLang="es-MX" sz="2800" dirty="0"/>
          </a:p>
          <a:p>
            <a:pPr algn="just"/>
            <a:endParaRPr lang="es-MX" altLang="es-MX" sz="2800" dirty="0"/>
          </a:p>
          <a:p>
            <a:pPr algn="just">
              <a:buFontTx/>
              <a:buChar char="•"/>
            </a:pPr>
            <a:r>
              <a:rPr lang="es-MX" altLang="es-MX" sz="2800" dirty="0"/>
              <a:t>Es la disciplina que enseña las normas y los procedimientos para ordenar, analizar y registrar las operaciones practicadas por las unidades económicas constituidas por un solo individuo o bajo la forma de sociedades civiles o mercantiles. (Lara, </a:t>
            </a:r>
            <a:r>
              <a:rPr lang="es-MX" altLang="es-MX" sz="2800" dirty="0" smtClean="0"/>
              <a:t>2010)</a:t>
            </a:r>
            <a:endParaRPr lang="es-MX" altLang="es-MX" sz="2800" dirty="0"/>
          </a:p>
        </p:txBody>
      </p:sp>
    </p:spTree>
    <p:extLst>
      <p:ext uri="{BB962C8B-B14F-4D97-AF65-F5344CB8AC3E}">
        <p14:creationId xmlns:p14="http://schemas.microsoft.com/office/powerpoint/2010/main" val="251306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36619" y="400924"/>
            <a:ext cx="77724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1.2 OBJETIVO </a:t>
            </a:r>
            <a:r>
              <a:rPr lang="es-MX" altLang="es-MX" sz="24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DE LA CONTABILIDAD</a:t>
            </a:r>
            <a:endParaRPr lang="es-ES" altLang="es-MX" sz="24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just"/>
            <a:r>
              <a:rPr lang="es-MX" altLang="es-MX" sz="2400" dirty="0">
                <a:latin typeface="Comic Sans MS" panose="030F0702030302020204" pitchFamily="66" charset="0"/>
                <a:cs typeface="Times New Roman" panose="02020603050405020304" pitchFamily="18" charset="0"/>
              </a:rPr>
              <a:t>El objetivo fundamental de la contabilidad es la proporcionar información financiera para la toma de decisiones.</a:t>
            </a:r>
            <a:r>
              <a:rPr lang="es-ES" altLang="es-MX" dirty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622094" y="4549775"/>
            <a:ext cx="8001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es-MX" sz="24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CONTADURIA</a:t>
            </a:r>
            <a:r>
              <a:rPr lang="es-MX" altLang="es-MX" sz="24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 PUBLICA</a:t>
            </a:r>
            <a:endParaRPr lang="es-ES" altLang="es-MX" sz="2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es-MX" altLang="es-MX" sz="2400" dirty="0">
                <a:latin typeface="Comic Sans MS" panose="030F0702030302020204" pitchFamily="66" charset="0"/>
                <a:cs typeface="Times New Roman" panose="02020603050405020304" pitchFamily="18" charset="0"/>
              </a:rPr>
              <a:t>Disciplina profesional de carácter científico que fundamentada en una teoría especifica a través de un proceso, obtiene y comprueba información financiera sobre transacciones celebradas por entidades económicas.</a:t>
            </a:r>
            <a:r>
              <a:rPr lang="es-ES" altLang="es-MX" sz="1400" dirty="0">
                <a:latin typeface="Comic Sans MS" panose="030F0702030302020204" pitchFamily="66" charset="0"/>
              </a:rPr>
              <a:t> </a:t>
            </a:r>
            <a:endParaRPr lang="es-ES" altLang="es-MX" sz="2400" dirty="0">
              <a:latin typeface="Comic Sans MS" panose="030F0702030302020204" pitchFamily="66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-1600200" y="609601"/>
            <a:ext cx="11506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s-MX" altLang="es-MX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673438" y="1970584"/>
            <a:ext cx="777240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4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USUARIOS DE LA CONTABILIDAD</a:t>
            </a:r>
          </a:p>
          <a:p>
            <a:pPr eaLnBrk="1" hangingPunct="1"/>
            <a:r>
              <a:rPr lang="es-MX" altLang="es-MX" sz="2400" dirty="0">
                <a:latin typeface="Comic Sans MS" panose="030F0702030302020204" pitchFamily="66" charset="0"/>
                <a:cs typeface="Times New Roman" panose="02020603050405020304" pitchFamily="18" charset="0"/>
              </a:rPr>
              <a:t>Accionistas o socios.</a:t>
            </a:r>
          </a:p>
          <a:p>
            <a:pPr algn="just"/>
            <a:r>
              <a:rPr lang="es-MX" altLang="es-MX" sz="2400" dirty="0">
                <a:latin typeface="Comic Sans MS" panose="030F0702030302020204" pitchFamily="66" charset="0"/>
                <a:cs typeface="Times New Roman" panose="02020603050405020304" pitchFamily="18" charset="0"/>
              </a:rPr>
              <a:t>Instituciones de financiamiento (bancos, acreedores, proveedores)</a:t>
            </a:r>
          </a:p>
          <a:p>
            <a:pPr algn="just"/>
            <a:r>
              <a:rPr lang="es-MX" altLang="es-MX" sz="2400" dirty="0">
                <a:latin typeface="Comic Sans MS" panose="030F0702030302020204" pitchFamily="66" charset="0"/>
                <a:cs typeface="Times New Roman" panose="02020603050405020304" pitchFamily="18" charset="0"/>
              </a:rPr>
              <a:t>Autoridades hacendarias</a:t>
            </a:r>
          </a:p>
          <a:p>
            <a:pPr algn="just"/>
            <a:r>
              <a:rPr lang="es-MX" altLang="es-MX" sz="2400" dirty="0">
                <a:latin typeface="Comic Sans MS" panose="030F0702030302020204" pitchFamily="66" charset="0"/>
                <a:cs typeface="Times New Roman" panose="02020603050405020304" pitchFamily="18" charset="0"/>
              </a:rPr>
              <a:t>Etc.</a:t>
            </a:r>
            <a:endParaRPr lang="es-ES" altLang="es-MX" dirty="0">
              <a:latin typeface="Times New Roman" panose="02020603050405020304" pitchFamily="18" charset="0"/>
            </a:endParaRPr>
          </a:p>
          <a:p>
            <a:pPr algn="just"/>
            <a:endParaRPr lang="es-ES" altLang="es-MX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89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Oval 4"/>
          <p:cNvSpPr>
            <a:spLocks noChangeArrowheads="1"/>
          </p:cNvSpPr>
          <p:nvPr/>
        </p:nvSpPr>
        <p:spPr bwMode="auto">
          <a:xfrm>
            <a:off x="5105400" y="2590800"/>
            <a:ext cx="2209800" cy="1676400"/>
          </a:xfrm>
          <a:prstGeom prst="ellipse">
            <a:avLst/>
          </a:prstGeom>
          <a:solidFill>
            <a:srgbClr val="DCED05"/>
          </a:solidFill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b="1"/>
              <a:t>CONTADURIA</a:t>
            </a:r>
          </a:p>
          <a:p>
            <a:pPr algn="ctr" eaLnBrk="1" hangingPunct="1"/>
            <a:r>
              <a:rPr lang="es-MX" altLang="es-MX" b="1"/>
              <a:t>PUBLICA</a:t>
            </a:r>
            <a:endParaRPr lang="es-ES" altLang="es-MX" b="1"/>
          </a:p>
        </p:txBody>
      </p:sp>
      <p:sp>
        <p:nvSpPr>
          <p:cNvPr id="23555" name="AutoShape 6"/>
          <p:cNvSpPr>
            <a:spLocks noChangeArrowheads="1"/>
          </p:cNvSpPr>
          <p:nvPr/>
        </p:nvSpPr>
        <p:spPr bwMode="auto">
          <a:xfrm>
            <a:off x="7010400" y="5181600"/>
            <a:ext cx="2971800" cy="1676400"/>
          </a:xfrm>
          <a:prstGeom prst="irregularSeal2">
            <a:avLst/>
          </a:prstGeom>
          <a:solidFill>
            <a:srgbClr val="1A1A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/>
              <a:t>MATEMATICAS</a:t>
            </a:r>
            <a:endParaRPr lang="es-ES" altLang="es-MX"/>
          </a:p>
        </p:txBody>
      </p:sp>
      <p:sp>
        <p:nvSpPr>
          <p:cNvPr id="23556" name="AutoShape 7"/>
          <p:cNvSpPr>
            <a:spLocks noChangeArrowheads="1"/>
          </p:cNvSpPr>
          <p:nvPr/>
        </p:nvSpPr>
        <p:spPr bwMode="auto">
          <a:xfrm>
            <a:off x="1905000" y="4572000"/>
            <a:ext cx="2514600" cy="1676400"/>
          </a:xfrm>
          <a:prstGeom prst="irregularSeal2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/>
              <a:t>ESTADISTICA</a:t>
            </a:r>
            <a:endParaRPr lang="es-ES" altLang="es-MX"/>
          </a:p>
        </p:txBody>
      </p:sp>
      <p:sp>
        <p:nvSpPr>
          <p:cNvPr id="23557" name="AutoShape 8"/>
          <p:cNvSpPr>
            <a:spLocks noChangeArrowheads="1"/>
          </p:cNvSpPr>
          <p:nvPr/>
        </p:nvSpPr>
        <p:spPr bwMode="auto">
          <a:xfrm>
            <a:off x="4724400" y="152400"/>
            <a:ext cx="3200400" cy="1676400"/>
          </a:xfrm>
          <a:prstGeom prst="irregularSeal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/>
              <a:t>ADMINISTRACION</a:t>
            </a:r>
            <a:endParaRPr lang="es-ES" altLang="es-MX"/>
          </a:p>
        </p:txBody>
      </p:sp>
      <p:sp>
        <p:nvSpPr>
          <p:cNvPr id="23558" name="AutoShape 9"/>
          <p:cNvSpPr>
            <a:spLocks noChangeArrowheads="1"/>
          </p:cNvSpPr>
          <p:nvPr/>
        </p:nvSpPr>
        <p:spPr bwMode="auto">
          <a:xfrm>
            <a:off x="1676400" y="2667000"/>
            <a:ext cx="2590800" cy="1676400"/>
          </a:xfrm>
          <a:prstGeom prst="irregularSeal2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/>
              <a:t>INFORMATICA</a:t>
            </a:r>
            <a:endParaRPr lang="es-ES" altLang="es-MX"/>
          </a:p>
        </p:txBody>
      </p:sp>
      <p:sp>
        <p:nvSpPr>
          <p:cNvPr id="23559" name="AutoShape 11"/>
          <p:cNvSpPr>
            <a:spLocks noChangeArrowheads="1"/>
          </p:cNvSpPr>
          <p:nvPr/>
        </p:nvSpPr>
        <p:spPr bwMode="auto">
          <a:xfrm>
            <a:off x="2209800" y="304800"/>
            <a:ext cx="2438400" cy="1676400"/>
          </a:xfrm>
          <a:prstGeom prst="irregularSeal2">
            <a:avLst/>
          </a:prstGeom>
          <a:solidFill>
            <a:srgbClr val="1A1A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/>
              <a:t>ECONOMIA</a:t>
            </a:r>
            <a:endParaRPr lang="es-ES" altLang="es-MX"/>
          </a:p>
        </p:txBody>
      </p:sp>
      <p:sp>
        <p:nvSpPr>
          <p:cNvPr id="23560" name="AutoShape 12"/>
          <p:cNvSpPr>
            <a:spLocks noChangeArrowheads="1"/>
          </p:cNvSpPr>
          <p:nvPr/>
        </p:nvSpPr>
        <p:spPr bwMode="auto">
          <a:xfrm>
            <a:off x="7924800" y="838201"/>
            <a:ext cx="1987550" cy="1654175"/>
          </a:xfrm>
          <a:prstGeom prst="irregularSeal2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/>
              <a:t>FINANZAS</a:t>
            </a:r>
            <a:endParaRPr lang="es-ES" altLang="es-MX" sz="2000" b="1"/>
          </a:p>
        </p:txBody>
      </p:sp>
      <p:sp>
        <p:nvSpPr>
          <p:cNvPr id="23561" name="AutoShape 13"/>
          <p:cNvSpPr>
            <a:spLocks noChangeArrowheads="1"/>
          </p:cNvSpPr>
          <p:nvPr/>
        </p:nvSpPr>
        <p:spPr bwMode="auto">
          <a:xfrm>
            <a:off x="8382000" y="3352800"/>
            <a:ext cx="1981200" cy="1676400"/>
          </a:xfrm>
          <a:prstGeom prst="irregularSeal2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/>
              <a:t>DERECHO</a:t>
            </a:r>
            <a:endParaRPr lang="es-ES" altLang="es-MX"/>
          </a:p>
        </p:txBody>
      </p:sp>
      <p:sp>
        <p:nvSpPr>
          <p:cNvPr id="23562" name="AutoShape 14"/>
          <p:cNvSpPr>
            <a:spLocks noChangeArrowheads="1"/>
          </p:cNvSpPr>
          <p:nvPr/>
        </p:nvSpPr>
        <p:spPr bwMode="auto">
          <a:xfrm rot="-2052536">
            <a:off x="4343400" y="4419600"/>
            <a:ext cx="9144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63" name="AutoShape 15"/>
          <p:cNvSpPr>
            <a:spLocks noChangeArrowheads="1"/>
          </p:cNvSpPr>
          <p:nvPr/>
        </p:nvSpPr>
        <p:spPr bwMode="auto">
          <a:xfrm rot="-7958685">
            <a:off x="7162800" y="4648200"/>
            <a:ext cx="9144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64" name="AutoShape 16"/>
          <p:cNvSpPr>
            <a:spLocks noChangeArrowheads="1"/>
          </p:cNvSpPr>
          <p:nvPr/>
        </p:nvSpPr>
        <p:spPr bwMode="auto">
          <a:xfrm rot="-9366125">
            <a:off x="7315200" y="3733800"/>
            <a:ext cx="9144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65" name="AutoShape 17"/>
          <p:cNvSpPr>
            <a:spLocks noChangeArrowheads="1"/>
          </p:cNvSpPr>
          <p:nvPr/>
        </p:nvSpPr>
        <p:spPr bwMode="auto">
          <a:xfrm rot="8516197">
            <a:off x="7162800" y="2362200"/>
            <a:ext cx="9144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66" name="AutoShape 18"/>
          <p:cNvSpPr>
            <a:spLocks noChangeArrowheads="1"/>
          </p:cNvSpPr>
          <p:nvPr/>
        </p:nvSpPr>
        <p:spPr bwMode="auto">
          <a:xfrm rot="5141578">
            <a:off x="5715000" y="1905000"/>
            <a:ext cx="9144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67" name="AutoShape 19"/>
          <p:cNvSpPr>
            <a:spLocks noChangeArrowheads="1"/>
          </p:cNvSpPr>
          <p:nvPr/>
        </p:nvSpPr>
        <p:spPr bwMode="auto">
          <a:xfrm rot="2234545">
            <a:off x="3886200" y="1905000"/>
            <a:ext cx="990600" cy="457200"/>
          </a:xfrm>
          <a:prstGeom prst="rightArrow">
            <a:avLst>
              <a:gd name="adj1" fmla="val 54167"/>
              <a:gd name="adj2" fmla="val 58681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68" name="AutoShape 20"/>
          <p:cNvSpPr>
            <a:spLocks noChangeArrowheads="1"/>
          </p:cNvSpPr>
          <p:nvPr/>
        </p:nvSpPr>
        <p:spPr bwMode="auto">
          <a:xfrm>
            <a:off x="4038600" y="3352800"/>
            <a:ext cx="9144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69" name="AutoShape 21"/>
          <p:cNvSpPr>
            <a:spLocks noChangeArrowheads="1"/>
          </p:cNvSpPr>
          <p:nvPr/>
        </p:nvSpPr>
        <p:spPr bwMode="auto">
          <a:xfrm>
            <a:off x="4343400" y="5181600"/>
            <a:ext cx="2971800" cy="1676400"/>
          </a:xfrm>
          <a:prstGeom prst="irregularSeal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b="1"/>
              <a:t>CONTABILIDAD</a:t>
            </a:r>
            <a:endParaRPr lang="es-ES" altLang="es-MX" b="1"/>
          </a:p>
        </p:txBody>
      </p:sp>
      <p:sp>
        <p:nvSpPr>
          <p:cNvPr id="23570" name="AutoShape 22"/>
          <p:cNvSpPr>
            <a:spLocks noChangeArrowheads="1"/>
          </p:cNvSpPr>
          <p:nvPr/>
        </p:nvSpPr>
        <p:spPr bwMode="auto">
          <a:xfrm rot="-5346466">
            <a:off x="5638800" y="4724400"/>
            <a:ext cx="609600" cy="457200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69017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1.3. Importancia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Establecer un control sobre cada uno de los recursos y obligaciones</a:t>
            </a:r>
          </a:p>
          <a:p>
            <a:r>
              <a:rPr lang="es-MX" dirty="0" smtClean="0"/>
              <a:t>Registrar en forma clara y precisa todas las operaciones</a:t>
            </a:r>
          </a:p>
          <a:p>
            <a:r>
              <a:rPr lang="es-MX" dirty="0" smtClean="0"/>
              <a:t>Proporcionar en cualquier momento la situación financiera de la empresa</a:t>
            </a:r>
          </a:p>
          <a:p>
            <a:r>
              <a:rPr lang="es-MX" dirty="0" smtClean="0"/>
              <a:t>Ayuda a prever la situación futura de la empresa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0822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79576" y="476673"/>
            <a:ext cx="7772400" cy="1470025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dirty="0" smtClean="0">
                <a:latin typeface="AR DARLING" pitchFamily="2" charset="0"/>
              </a:rPr>
              <a:t>CONTABILIDAD</a:t>
            </a:r>
            <a:endParaRPr lang="es-MX" dirty="0">
              <a:latin typeface="AR DARLING" pitchFamily="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91544" y="4725144"/>
            <a:ext cx="7992888" cy="2016224"/>
          </a:xfrm>
        </p:spPr>
        <p:txBody>
          <a:bodyPr>
            <a:normAutofit/>
          </a:bodyPr>
          <a:lstStyle/>
          <a:p>
            <a:endParaRPr lang="es-MX" dirty="0" smtClean="0"/>
          </a:p>
          <a:p>
            <a:r>
              <a:rPr lang="es-MX" dirty="0" smtClean="0"/>
              <a:t>APOYO VISUAL</a:t>
            </a:r>
          </a:p>
          <a:p>
            <a:r>
              <a:rPr lang="es-MX" dirty="0" smtClean="0"/>
              <a:t>MODULO UNO, TEMA UNO</a:t>
            </a:r>
            <a:endParaRPr lang="es-MX" dirty="0"/>
          </a:p>
        </p:txBody>
      </p:sp>
      <p:pic>
        <p:nvPicPr>
          <p:cNvPr id="2050" name="Picture 2" descr="https://encrypted-tbn0.gstatic.com/images?q=tbn:ANd9GcQm-Cs6Gj7Uxc910vXqpRWv7vQR_0rhJhJ8nv9v9CKqJYKk3OM5o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824" y="1786415"/>
            <a:ext cx="3240360" cy="273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0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1.4 Ciclo contable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 continuación se presenta el ciclo contable de la empresa, así como algunas características generales que deben ser consideradas para la determinación de la perdida o ganancia de la entidad económica dentro de este proceso.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245476"/>
            <a:ext cx="4089539" cy="321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5899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2566989" y="549276"/>
            <a:ext cx="6842125" cy="1008063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s-MX" sz="3200" b="1" dirty="0">
                <a:latin typeface="Arial" charset="0"/>
                <a:cs typeface="Arial" charset="0"/>
              </a:rPr>
              <a:t>PROCESO</a:t>
            </a:r>
            <a:r>
              <a:rPr lang="es-MX" sz="3200" b="1" dirty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s-MX" sz="3200" b="1" dirty="0">
                <a:latin typeface="Arial" charset="0"/>
                <a:cs typeface="Arial" charset="0"/>
              </a:rPr>
              <a:t>CONTABLE</a:t>
            </a:r>
            <a:endParaRPr lang="es-ES" sz="3200" b="1" dirty="0">
              <a:latin typeface="Arial" charset="0"/>
              <a:cs typeface="Arial" charset="0"/>
            </a:endParaRPr>
          </a:p>
        </p:txBody>
      </p:sp>
      <p:sp>
        <p:nvSpPr>
          <p:cNvPr id="36869" name="Rectangle 3"/>
          <p:cNvSpPr>
            <a:spLocks noChangeArrowheads="1"/>
          </p:cNvSpPr>
          <p:nvPr/>
        </p:nvSpPr>
        <p:spPr bwMode="auto">
          <a:xfrm>
            <a:off x="1774825" y="2492375"/>
            <a:ext cx="1657350" cy="865188"/>
          </a:xfrm>
          <a:prstGeom prst="rect">
            <a:avLst/>
          </a:prstGeom>
          <a:gradFill rotWithShape="1">
            <a:gsLst>
              <a:gs pos="0">
                <a:srgbClr val="A07400"/>
              </a:gs>
              <a:gs pos="50000">
                <a:srgbClr val="E6A900"/>
              </a:gs>
              <a:gs pos="100000">
                <a:srgbClr val="FFCA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400" b="1"/>
              <a:t>TRANSACCION</a:t>
            </a:r>
          </a:p>
          <a:p>
            <a:pPr algn="ctr" eaLnBrk="1" hangingPunct="1"/>
            <a:r>
              <a:rPr lang="es-MX" altLang="es-MX" sz="1400" b="1"/>
              <a:t> MONETARIA</a:t>
            </a:r>
          </a:p>
          <a:p>
            <a:pPr algn="ctr" eaLnBrk="1" hangingPunct="1"/>
            <a:r>
              <a:rPr lang="es-MX" altLang="es-MX" sz="1400" b="1"/>
              <a:t>NO MONETARIA</a:t>
            </a:r>
            <a:endParaRPr lang="es-ES" altLang="es-MX" sz="1400" b="1"/>
          </a:p>
        </p:txBody>
      </p:sp>
      <p:sp>
        <p:nvSpPr>
          <p:cNvPr id="36870" name="Rectangle 4"/>
          <p:cNvSpPr>
            <a:spLocks noChangeArrowheads="1"/>
          </p:cNvSpPr>
          <p:nvPr/>
        </p:nvSpPr>
        <p:spPr bwMode="auto">
          <a:xfrm>
            <a:off x="4800600" y="2565400"/>
            <a:ext cx="2592388" cy="719138"/>
          </a:xfrm>
          <a:prstGeom prst="rect">
            <a:avLst/>
          </a:prstGeom>
          <a:gradFill rotWithShape="1">
            <a:gsLst>
              <a:gs pos="0">
                <a:srgbClr val="A07400"/>
              </a:gs>
              <a:gs pos="50000">
                <a:srgbClr val="E6A900"/>
              </a:gs>
              <a:gs pos="100000">
                <a:srgbClr val="FFCA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600" b="1"/>
              <a:t>REGISTRO CONTABLE</a:t>
            </a:r>
            <a:endParaRPr lang="es-ES" altLang="es-MX" sz="1600" b="1"/>
          </a:p>
        </p:txBody>
      </p:sp>
      <p:sp>
        <p:nvSpPr>
          <p:cNvPr id="36871" name="Rectangle 5"/>
          <p:cNvSpPr>
            <a:spLocks noChangeArrowheads="1"/>
          </p:cNvSpPr>
          <p:nvPr/>
        </p:nvSpPr>
        <p:spPr bwMode="auto">
          <a:xfrm>
            <a:off x="8759826" y="4724401"/>
            <a:ext cx="1655763" cy="792163"/>
          </a:xfrm>
          <a:prstGeom prst="rect">
            <a:avLst/>
          </a:prstGeom>
          <a:gradFill rotWithShape="1">
            <a:gsLst>
              <a:gs pos="0">
                <a:srgbClr val="A07400"/>
              </a:gs>
              <a:gs pos="50000">
                <a:srgbClr val="E6A900"/>
              </a:gs>
              <a:gs pos="100000">
                <a:srgbClr val="FFCA00"/>
              </a:gs>
            </a:gsLst>
            <a:lin ang="81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500" b="1"/>
              <a:t>BALANZA DE </a:t>
            </a:r>
          </a:p>
          <a:p>
            <a:pPr algn="ctr" eaLnBrk="1" hangingPunct="1"/>
            <a:r>
              <a:rPr lang="es-MX" altLang="es-MX" sz="1500" b="1"/>
              <a:t>COMPROBACION</a:t>
            </a:r>
            <a:endParaRPr lang="es-ES" altLang="es-MX" sz="1500" b="1"/>
          </a:p>
        </p:txBody>
      </p:sp>
      <p:sp>
        <p:nvSpPr>
          <p:cNvPr id="36872" name="Rectangle 6"/>
          <p:cNvSpPr>
            <a:spLocks noChangeArrowheads="1"/>
          </p:cNvSpPr>
          <p:nvPr/>
        </p:nvSpPr>
        <p:spPr bwMode="auto">
          <a:xfrm>
            <a:off x="1992313" y="4508500"/>
            <a:ext cx="1871662" cy="1295400"/>
          </a:xfrm>
          <a:prstGeom prst="rect">
            <a:avLst/>
          </a:prstGeom>
          <a:gradFill rotWithShape="1">
            <a:gsLst>
              <a:gs pos="0">
                <a:srgbClr val="A07400"/>
              </a:gs>
              <a:gs pos="50000">
                <a:srgbClr val="E6A900"/>
              </a:gs>
              <a:gs pos="100000">
                <a:srgbClr val="FFCA00"/>
              </a:gs>
            </a:gsLst>
            <a:lin ang="162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400" b="1"/>
              <a:t>BALANCE</a:t>
            </a:r>
          </a:p>
          <a:p>
            <a:pPr algn="ctr" eaLnBrk="1" hangingPunct="1"/>
            <a:r>
              <a:rPr lang="es-MX" altLang="es-MX" sz="1400" b="1"/>
              <a:t>GENERAL O</a:t>
            </a:r>
          </a:p>
          <a:p>
            <a:pPr algn="ctr" eaLnBrk="1" hangingPunct="1"/>
            <a:r>
              <a:rPr lang="es-MX" altLang="es-MX" sz="1400" b="1"/>
              <a:t>ESTADO DE </a:t>
            </a:r>
          </a:p>
          <a:p>
            <a:pPr algn="ctr" eaLnBrk="1" hangingPunct="1"/>
            <a:r>
              <a:rPr lang="es-MX" altLang="es-MX" sz="1400" b="1"/>
              <a:t>POSICION </a:t>
            </a:r>
          </a:p>
          <a:p>
            <a:pPr algn="ctr" eaLnBrk="1" hangingPunct="1"/>
            <a:r>
              <a:rPr lang="es-MX" altLang="es-MX" sz="1400" b="1"/>
              <a:t>FINANCIERA</a:t>
            </a:r>
            <a:endParaRPr lang="es-ES" altLang="es-MX" sz="1400" b="1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5303913" y="4653137"/>
            <a:ext cx="2160587" cy="936625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s-MX" b="1" dirty="0">
                <a:latin typeface="Arial" charset="0"/>
                <a:cs typeface="Arial" charset="0"/>
              </a:rPr>
              <a:t>ESTADO DE </a:t>
            </a:r>
          </a:p>
          <a:p>
            <a:pPr algn="ctr">
              <a:defRPr/>
            </a:pPr>
            <a:r>
              <a:rPr lang="es-MX" b="1" dirty="0">
                <a:latin typeface="Arial" charset="0"/>
                <a:cs typeface="Arial" charset="0"/>
              </a:rPr>
              <a:t>RESULTADOS</a:t>
            </a:r>
            <a:endParaRPr lang="es-ES" b="1" dirty="0">
              <a:latin typeface="Arial" charset="0"/>
              <a:cs typeface="Arial" charset="0"/>
            </a:endParaRPr>
          </a:p>
        </p:txBody>
      </p:sp>
      <p:sp>
        <p:nvSpPr>
          <p:cNvPr id="3" name="AutoShape 8"/>
          <p:cNvSpPr>
            <a:spLocks noChangeArrowheads="1"/>
          </p:cNvSpPr>
          <p:nvPr/>
        </p:nvSpPr>
        <p:spPr bwMode="auto">
          <a:xfrm>
            <a:off x="3648075" y="2636838"/>
            <a:ext cx="863600" cy="647700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6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MX">
              <a:latin typeface="Arial" charset="0"/>
              <a:cs typeface="Arial" charset="0"/>
            </a:endParaRPr>
          </a:p>
        </p:txBody>
      </p:sp>
      <p:sp>
        <p:nvSpPr>
          <p:cNvPr id="35849" name="AutoShape 9"/>
          <p:cNvSpPr>
            <a:spLocks noChangeArrowheads="1"/>
          </p:cNvSpPr>
          <p:nvPr/>
        </p:nvSpPr>
        <p:spPr bwMode="auto">
          <a:xfrm>
            <a:off x="7464425" y="2636838"/>
            <a:ext cx="863600" cy="647700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6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MX">
              <a:latin typeface="Arial" charset="0"/>
              <a:cs typeface="Arial" charset="0"/>
            </a:endParaRPr>
          </a:p>
        </p:txBody>
      </p:sp>
      <p:sp>
        <p:nvSpPr>
          <p:cNvPr id="35850" name="AutoShape 10"/>
          <p:cNvSpPr>
            <a:spLocks noChangeArrowheads="1"/>
          </p:cNvSpPr>
          <p:nvPr/>
        </p:nvSpPr>
        <p:spPr bwMode="auto">
          <a:xfrm rot="10800000">
            <a:off x="7608888" y="4868864"/>
            <a:ext cx="1008062" cy="511175"/>
          </a:xfrm>
          <a:prstGeom prst="rightArrow">
            <a:avLst>
              <a:gd name="adj1" fmla="val 50000"/>
              <a:gd name="adj2" fmla="val 59627"/>
            </a:avLst>
          </a:prstGeom>
          <a:solidFill>
            <a:schemeClr val="accent6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MX">
              <a:latin typeface="Arial" charset="0"/>
              <a:cs typeface="Arial" charset="0"/>
            </a:endParaRPr>
          </a:p>
        </p:txBody>
      </p:sp>
      <p:sp>
        <p:nvSpPr>
          <p:cNvPr id="35851" name="AutoShape 11"/>
          <p:cNvSpPr>
            <a:spLocks noChangeArrowheads="1"/>
          </p:cNvSpPr>
          <p:nvPr/>
        </p:nvSpPr>
        <p:spPr bwMode="auto">
          <a:xfrm rot="10800000">
            <a:off x="4008439" y="4941888"/>
            <a:ext cx="1150937" cy="430212"/>
          </a:xfrm>
          <a:prstGeom prst="rightArrow">
            <a:avLst>
              <a:gd name="adj1" fmla="val 50000"/>
              <a:gd name="adj2" fmla="val 100369"/>
            </a:avLst>
          </a:prstGeom>
          <a:solidFill>
            <a:schemeClr val="accent6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MX">
              <a:latin typeface="Arial" charset="0"/>
              <a:cs typeface="Arial" charset="0"/>
            </a:endParaRPr>
          </a:p>
        </p:txBody>
      </p:sp>
      <p:sp>
        <p:nvSpPr>
          <p:cNvPr id="36880" name="Rectangle 5"/>
          <p:cNvSpPr>
            <a:spLocks noChangeArrowheads="1"/>
          </p:cNvSpPr>
          <p:nvPr/>
        </p:nvSpPr>
        <p:spPr bwMode="auto">
          <a:xfrm>
            <a:off x="8543926" y="2565401"/>
            <a:ext cx="1655763" cy="792163"/>
          </a:xfrm>
          <a:prstGeom prst="rect">
            <a:avLst/>
          </a:prstGeom>
          <a:gradFill rotWithShape="1">
            <a:gsLst>
              <a:gs pos="0">
                <a:srgbClr val="A07400"/>
              </a:gs>
              <a:gs pos="50000">
                <a:srgbClr val="E6A900"/>
              </a:gs>
              <a:gs pos="100000">
                <a:srgbClr val="FFCA00"/>
              </a:gs>
            </a:gsLst>
            <a:lin ang="81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500" b="1"/>
              <a:t>PASE A CUENTAS</a:t>
            </a:r>
          </a:p>
          <a:p>
            <a:pPr algn="ctr" eaLnBrk="1" hangingPunct="1"/>
            <a:r>
              <a:rPr lang="es-MX" altLang="es-MX" sz="1500" b="1"/>
              <a:t> DE MAYOR</a:t>
            </a:r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 rot="5400000">
            <a:off x="8974932" y="3717132"/>
            <a:ext cx="1081087" cy="647700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6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MX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0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54558" y="3129565"/>
            <a:ext cx="8229600" cy="2543349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>
                <a:solidFill>
                  <a:srgbClr val="002060"/>
                </a:solidFill>
                <a:latin typeface="Goudy Stout" pitchFamily="18" charset="0"/>
                <a:cs typeface="Arial" pitchFamily="34" charset="0"/>
              </a:rPr>
              <a:t>1. </a:t>
            </a:r>
            <a:r>
              <a:rPr lang="es-MX" sz="3100" dirty="0">
                <a:latin typeface="Arial" pitchFamily="34" charset="0"/>
                <a:cs typeface="Arial" pitchFamily="34" charset="0"/>
              </a:rPr>
              <a:t>Identifica la transacción monetaria o no monetaria y realiza su </a:t>
            </a:r>
            <a:r>
              <a:rPr lang="es-MX" sz="3600" dirty="0">
                <a:solidFill>
                  <a:srgbClr val="00B050"/>
                </a:solidFill>
                <a:latin typeface="AR DARLING" pitchFamily="2" charset="0"/>
                <a:cs typeface="Arial" pitchFamily="34" charset="0"/>
              </a:rPr>
              <a:t>REGISTRO CONTABLE</a:t>
            </a:r>
            <a:r>
              <a:rPr lang="es-MX" sz="3100" dirty="0">
                <a:latin typeface="Arial" pitchFamily="34" charset="0"/>
                <a:cs typeface="Arial" pitchFamily="34" charset="0"/>
              </a:rPr>
              <a:t> en la póliza </a:t>
            </a:r>
            <a:r>
              <a:rPr lang="es-MX" sz="3100" dirty="0" smtClean="0">
                <a:latin typeface="Arial" pitchFamily="34" charset="0"/>
                <a:cs typeface="Arial" pitchFamily="34" charset="0"/>
              </a:rPr>
              <a:t>correcta o rayado diario.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1854558" y="682580"/>
            <a:ext cx="771444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/>
              <a:t>A CONTINUACIÓN SE EXPONE DE FORMA MUY GENERICA EL PROCESO CONTABLE Y LAS CARACTERSITICAS QUE DEBEN SER CONSIDERADAS DURANTE SU PROCESO.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35219537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4900" dirty="0">
                <a:solidFill>
                  <a:srgbClr val="002060"/>
                </a:solidFill>
                <a:latin typeface="Goudy Stout" pitchFamily="18" charset="0"/>
              </a:rPr>
              <a:t>2. </a:t>
            </a:r>
            <a:r>
              <a:rPr lang="es-MX" dirty="0" smtClean="0"/>
              <a:t>Realiza el pase a </a:t>
            </a:r>
            <a:br>
              <a:rPr lang="es-MX" dirty="0" smtClean="0"/>
            </a:b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AR DARLING" pitchFamily="2" charset="0"/>
              </a:rPr>
              <a:t>CUENTAS DE MAYOR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DARLING" pitchFamily="2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991544" y="1628800"/>
          <a:ext cx="8280920" cy="4896542"/>
        </p:xfrm>
        <a:graphic>
          <a:graphicData uri="http://schemas.openxmlformats.org/drawingml/2006/table">
            <a:tbl>
              <a:tblPr/>
              <a:tblGrid>
                <a:gridCol w="633230"/>
                <a:gridCol w="610203"/>
                <a:gridCol w="299346"/>
                <a:gridCol w="92107"/>
                <a:gridCol w="230265"/>
                <a:gridCol w="621717"/>
                <a:gridCol w="610203"/>
                <a:gridCol w="233144"/>
                <a:gridCol w="161187"/>
                <a:gridCol w="230265"/>
                <a:gridCol w="544002"/>
                <a:gridCol w="472043"/>
                <a:gridCol w="241778"/>
                <a:gridCol w="164065"/>
                <a:gridCol w="241778"/>
                <a:gridCol w="544002"/>
                <a:gridCol w="544002"/>
                <a:gridCol w="230265"/>
                <a:gridCol w="138160"/>
                <a:gridCol w="241778"/>
                <a:gridCol w="598690"/>
                <a:gridCol w="598690"/>
              </a:tblGrid>
              <a:tr h="16887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 dirty="0">
                          <a:latin typeface="Arial"/>
                        </a:rPr>
                        <a:t>caja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 dirty="0" smtClean="0">
                          <a:latin typeface="Arial"/>
                        </a:rPr>
                        <a:t>almacén</a:t>
                      </a:r>
                      <a:endParaRPr lang="es-MX" sz="500" b="1" i="0" u="none" strike="noStrike" dirty="0">
                        <a:latin typeface="Arial"/>
                      </a:endParaRP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 dirty="0">
                          <a:latin typeface="Arial"/>
                        </a:rPr>
                        <a:t>clientes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 dirty="0">
                          <a:latin typeface="Arial"/>
                        </a:rPr>
                        <a:t>proveedores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 dirty="0">
                          <a:latin typeface="Arial"/>
                        </a:rPr>
                        <a:t>capital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95358"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58,790.00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21,900.00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23,555.00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71,580.00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8,378.00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5,417.20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103,925.00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50,000.00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5358"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75,600.00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3,235.24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39,112.40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50,000.00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26,575.24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5358"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578.00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17,236.44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34,046.00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22,890.00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5358"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5,500.00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9,600.00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5358"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8,950.00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8,000.00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5358"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56,830.00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34,000.00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5358"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4,820.00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5358"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5358"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358"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206,248.00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98,791.68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23,555.00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0.00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144,738.40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58,378.00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5,417.20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153,390.24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0.00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50,000.00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8382"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107,456.32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86,360.40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147,973.04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08382"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535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 dirty="0">
                          <a:latin typeface="Arial"/>
                        </a:rPr>
                        <a:t>ventas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 dirty="0" smtClean="0">
                          <a:latin typeface="Arial"/>
                        </a:rPr>
                        <a:t>IVA </a:t>
                      </a:r>
                      <a:r>
                        <a:rPr lang="es-MX" sz="500" b="1" i="0" u="none" strike="noStrike" dirty="0">
                          <a:latin typeface="Arial"/>
                        </a:rPr>
                        <a:t>repercutido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 dirty="0">
                          <a:latin typeface="Arial"/>
                        </a:rPr>
                        <a:t>dev </a:t>
                      </a:r>
                      <a:r>
                        <a:rPr lang="es-MX" sz="500" b="1" i="0" u="none" strike="noStrike" dirty="0" smtClean="0">
                          <a:latin typeface="Arial"/>
                        </a:rPr>
                        <a:t>s/vta.</a:t>
                      </a:r>
                      <a:endParaRPr lang="es-MX" sz="500" b="1" i="0" u="none" strike="noStrike" dirty="0">
                        <a:latin typeface="Arial"/>
                      </a:endParaRP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 dirty="0">
                          <a:latin typeface="Arial"/>
                        </a:rPr>
                        <a:t>compras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500" b="1" i="0" u="none" strike="noStrike" dirty="0" smtClean="0">
                          <a:latin typeface="Arial"/>
                        </a:rPr>
                        <a:t>IVA </a:t>
                      </a:r>
                      <a:r>
                        <a:rPr lang="es-MX" sz="500" b="1" i="0" u="none" strike="noStrike" dirty="0">
                          <a:latin typeface="Arial"/>
                        </a:rPr>
                        <a:t>acreditable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95358"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98,890.00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15,822.40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7,222.41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41,789.00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6,686.24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5358"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78,341.38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-1,155.59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49,043.10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-747.20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5358"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12,534.62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446.24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5358"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-664.83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2,377.44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5358"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16,000.00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5358"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7,846.90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5358"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-1,234.48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5358"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6,343.17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5358"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672.00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358"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0.00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177,231.38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0.00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26,536.61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7,222.41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0.00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90,832.10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0.00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38,390.31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0.00</a:t>
                      </a:r>
                    </a:p>
                  </a:txBody>
                  <a:tcPr marL="6368" marR="6368" marT="63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8382"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7,222.41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90,832.10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5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38,390.31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es-MX" sz="5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368" marR="6368" marT="63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687284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4900" dirty="0">
                <a:solidFill>
                  <a:srgbClr val="002060"/>
                </a:solidFill>
                <a:latin typeface="Goudy Stout" pitchFamily="18" charset="0"/>
              </a:rPr>
              <a:t>3. </a:t>
            </a:r>
            <a:r>
              <a:rPr lang="es-MX" dirty="0" smtClean="0"/>
              <a:t>Elabora la</a:t>
            </a:r>
            <a:br>
              <a:rPr lang="es-MX" dirty="0" smtClean="0"/>
            </a:br>
            <a:r>
              <a:rPr lang="es-MX" dirty="0" smtClean="0"/>
              <a:t> 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AR DARLING" pitchFamily="2" charset="0"/>
              </a:rPr>
              <a:t>BALANZA DE COMPROBACIÓN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DARLING" pitchFamily="2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2615609"/>
              </p:ext>
            </p:extLst>
          </p:nvPr>
        </p:nvGraphicFramePr>
        <p:xfrm>
          <a:off x="2135560" y="1556792"/>
          <a:ext cx="8064896" cy="4912320"/>
        </p:xfrm>
        <a:graphic>
          <a:graphicData uri="http://schemas.openxmlformats.org/drawingml/2006/table">
            <a:tbl>
              <a:tblPr/>
              <a:tblGrid>
                <a:gridCol w="2968945"/>
                <a:gridCol w="1285066"/>
                <a:gridCol w="1255525"/>
                <a:gridCol w="1211212"/>
                <a:gridCol w="1344148"/>
              </a:tblGrid>
              <a:tr h="163744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latin typeface="Arial"/>
                        </a:rPr>
                        <a:t>EMPRESA "LA ESPECIAL S.A. DE C.V."</a:t>
                      </a:r>
                    </a:p>
                  </a:txBody>
                  <a:tcPr marL="9031" marR="9031" marT="9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63744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latin typeface="Arial"/>
                        </a:rPr>
                        <a:t>BALANZA DE COMPROBACION AL 31 DE DICIEMBRE DEL </a:t>
                      </a:r>
                      <a:r>
                        <a:rPr lang="es-MX" sz="800" b="1" i="0" u="none" strike="noStrike" dirty="0" smtClean="0">
                          <a:latin typeface="Arial"/>
                        </a:rPr>
                        <a:t>20XX</a:t>
                      </a:r>
                      <a:endParaRPr lang="es-MX" sz="800" b="1" i="0" u="none" strike="noStrike" dirty="0">
                        <a:latin typeface="Arial"/>
                      </a:endParaRPr>
                    </a:p>
                  </a:txBody>
                  <a:tcPr marL="9031" marR="9031" marT="9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latin typeface="Arial"/>
                        </a:rPr>
                        <a:t>MOVIMIENTO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latin typeface="Arial"/>
                        </a:rPr>
                        <a:t>SALDO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63744"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latin typeface="Arial"/>
                        </a:rPr>
                        <a:t>CUENTA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latin typeface="Arial"/>
                        </a:rPr>
                        <a:t>DEBE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latin typeface="Arial"/>
                        </a:rPr>
                        <a:t>HABER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latin typeface="Arial"/>
                        </a:rPr>
                        <a:t>DEUDOR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latin typeface="Arial"/>
                        </a:rPr>
                        <a:t>ACREEDOR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CAJA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206,248.00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98,791.68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107,456.32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BANCOS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45,128.00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45,128.00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ALMACEN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23,555.00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23,555.00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CLIENTES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144,738.40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58,378.00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86,360.40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IVA ACREDITABLE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38,390.31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38,390.31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MOBILIARIO Y EQ OFNA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39,644.83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39,644.83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EQUIPO REPARTO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100,000.00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0.00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100,000.00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PROVEEDORES 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5,417.20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153,390.24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147,973.04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IVA REPERCUTIDO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0.00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26,536.61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26,536.61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ACREEDORES DIV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0.00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153,988.00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153,988.00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CAPITAL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0.00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50,000.00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50,000.00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VENTAS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0.00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177,231.38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177,231.38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DEVOLUCIONES SOBRE VENTA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7,222.41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7,222.41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REBAJA SOBRE VENTA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4,155.17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4,155.17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COMPRAS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90,832.10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90,832.10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REBAJA SOBRE COMPRA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7,715.52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7,715.52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DEVOLUCIONES SOBE COMPRA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4,670.00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4,670.00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GASTOS SOBRE COMPRAS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2,789.00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2,789.00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GASTO DE ADMINISTRACION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6,329.00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6,329.00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GASTO DE VENTAS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8,530.00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8,530.00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GASTOS DE COCINA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4,200.00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4,200.00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PRODUCTOS FINANCIEROS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5,500.00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5,500.00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GASTOS FIANCIEROS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9,600.00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0.00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9,600.00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OTROS PRODUCTOS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0.00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578.00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0" i="0" u="none" strike="noStrike" dirty="0">
                          <a:latin typeface="Arial"/>
                        </a:rPr>
                        <a:t>578.00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63744"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latin typeface="Arial"/>
                        </a:rPr>
                        <a:t>TOTALES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1" i="0" u="none" strike="noStrike" dirty="0">
                          <a:latin typeface="Arial"/>
                        </a:rPr>
                        <a:t>736,779.42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1" i="0" u="none" strike="noStrike" dirty="0">
                          <a:latin typeface="Arial"/>
                        </a:rPr>
                        <a:t>736,779.42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1" i="0" u="none" strike="noStrike" dirty="0">
                          <a:latin typeface="Arial"/>
                        </a:rPr>
                        <a:t>574,192.54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b="1" i="0" u="none" strike="noStrike" dirty="0">
                          <a:latin typeface="Arial"/>
                        </a:rPr>
                        <a:t>574,192.54</a:t>
                      </a:r>
                    </a:p>
                  </a:txBody>
                  <a:tcPr marL="9031" marR="9031" marT="903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8409657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63552" y="1988840"/>
            <a:ext cx="8229600" cy="2520280"/>
          </a:xfrm>
        </p:spPr>
        <p:txBody>
          <a:bodyPr>
            <a:normAutofit/>
          </a:bodyPr>
          <a:lstStyle/>
          <a:p>
            <a:r>
              <a:rPr lang="es-MX" sz="4900" dirty="0">
                <a:solidFill>
                  <a:srgbClr val="002060"/>
                </a:solidFill>
                <a:latin typeface="Goudy Stout" pitchFamily="18" charset="0"/>
              </a:rPr>
              <a:t>4. </a:t>
            </a:r>
            <a:r>
              <a:rPr lang="es-MX" dirty="0" smtClean="0"/>
              <a:t>Realiza el 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AR DARLING" pitchFamily="2" charset="0"/>
              </a:rPr>
              <a:t>ESTADO DE RESULTADOS y BALANCE GENERAL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DARLI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598269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775520" y="908050"/>
          <a:ext cx="4320480" cy="5689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8" name="Worksheet" r:id="rId3" imgW="4371962" imgH="4743543" progId="Excel.Sheet.8">
                  <p:embed/>
                </p:oleObj>
              </mc:Choice>
              <mc:Fallback>
                <p:oleObj name="Worksheet" r:id="rId3" imgW="4371962" imgH="4743543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5520" y="908050"/>
                        <a:ext cx="4320480" cy="5689302"/>
                      </a:xfrm>
                      <a:prstGeom prst="rect">
                        <a:avLst/>
                      </a:prstGeom>
                      <a:blipFill dpi="0" rotWithShape="0">
                        <a:blip r:embed="rId5"/>
                        <a:srcRect/>
                        <a:tile tx="0" ty="0" sx="100000" sy="100000" flip="none" algn="tl"/>
                      </a:blip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6384032" y="908720"/>
          <a:ext cx="3960118" cy="5760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9" name="Hoja de cálculo" r:id="rId6" imgW="3357000" imgH="4328280" progId="Excel.Sheet.8">
                  <p:embed/>
                </p:oleObj>
              </mc:Choice>
              <mc:Fallback>
                <p:oleObj name="Hoja de cálculo" r:id="rId6" imgW="3357000" imgH="432828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4032" y="908720"/>
                        <a:ext cx="3960118" cy="576064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775520" y="332656"/>
            <a:ext cx="871296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2000" b="1" dirty="0">
                <a:solidFill>
                  <a:schemeClr val="accent6">
                    <a:lumMod val="75000"/>
                  </a:schemeClr>
                </a:solidFill>
                <a:latin typeface="AR DARLING" pitchFamily="2" charset="0"/>
              </a:rPr>
              <a:t> </a:t>
            </a:r>
            <a:r>
              <a:rPr lang="es-MX" sz="2800" b="1" dirty="0">
                <a:solidFill>
                  <a:schemeClr val="accent6">
                    <a:lumMod val="75000"/>
                  </a:schemeClr>
                </a:solidFill>
                <a:latin typeface="AR DARLING" pitchFamily="2" charset="0"/>
              </a:rPr>
              <a:t>BALANCE GENERAL        ESTADO DE RESULTADOS</a:t>
            </a:r>
            <a:endParaRPr lang="es-ES" sz="2800" b="1" dirty="0">
              <a:solidFill>
                <a:schemeClr val="accent6">
                  <a:lumMod val="75000"/>
                </a:schemeClr>
              </a:solidFill>
              <a:latin typeface="AR DARLING" pitchFamily="2" charset="0"/>
            </a:endParaRPr>
          </a:p>
        </p:txBody>
      </p:sp>
      <p:cxnSp>
        <p:nvCxnSpPr>
          <p:cNvPr id="4" name="Conector recto de flecha 3"/>
          <p:cNvCxnSpPr/>
          <p:nvPr/>
        </p:nvCxnSpPr>
        <p:spPr>
          <a:xfrm>
            <a:off x="6096000" y="5447763"/>
            <a:ext cx="485104" cy="1030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981510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431704" y="332657"/>
            <a:ext cx="5832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 smtClean="0">
                <a:solidFill>
                  <a:srgbClr val="00B050"/>
                </a:solidFill>
                <a:latin typeface="Arial Black" pitchFamily="34" charset="0"/>
              </a:rPr>
              <a:t>IMPORTANTE</a:t>
            </a:r>
            <a:endParaRPr lang="es-MX" sz="4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135560" y="1124745"/>
            <a:ext cx="7848872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MX" sz="3200" dirty="0"/>
          </a:p>
          <a:p>
            <a:pPr marL="342900" indent="-342900" algn="just">
              <a:buAutoNum type="arabicPeriod"/>
            </a:pPr>
            <a:r>
              <a:rPr lang="es-MX" sz="3200" dirty="0"/>
              <a:t>EL </a:t>
            </a:r>
            <a:r>
              <a:rPr lang="es-MX" sz="3600" dirty="0">
                <a:solidFill>
                  <a:srgbClr val="00B0F0"/>
                </a:solidFill>
                <a:latin typeface="AR DARLING" pitchFamily="2" charset="0"/>
              </a:rPr>
              <a:t>RESULTADO</a:t>
            </a:r>
            <a:r>
              <a:rPr lang="es-MX" sz="3200" dirty="0"/>
              <a:t> DEL EJERCICIO DEBE DE SER REGISTRADO  EN LA CUENTA DE </a:t>
            </a:r>
            <a:r>
              <a:rPr lang="es-MX" sz="3200" dirty="0" smtClean="0"/>
              <a:t>CAPITAL QUE SE UBICA EN TU BALANCE, ES LA RELACIÓN QUE REPRESENTAN ESTOS DOS DOCUMENTOS. </a:t>
            </a:r>
            <a:endParaRPr lang="es-MX" sz="3200" dirty="0"/>
          </a:p>
          <a:p>
            <a:endParaRPr lang="es-MX" sz="3200" dirty="0"/>
          </a:p>
          <a:p>
            <a:pPr marL="342900" indent="-342900">
              <a:buAutoNum type="arabicPeriod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0440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47528" y="836712"/>
            <a:ext cx="84969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rgbClr val="002060"/>
                </a:solidFill>
                <a:latin typeface="Goudy Stout" pitchFamily="18" charset="0"/>
              </a:rPr>
              <a:t>5. </a:t>
            </a:r>
            <a:r>
              <a:rPr lang="es-MX" sz="4400" dirty="0"/>
              <a:t>Finalmente analiza el resultado obtenido:</a:t>
            </a:r>
          </a:p>
          <a:p>
            <a:pPr algn="ctr"/>
            <a:endParaRPr lang="es-MX" sz="4400" dirty="0"/>
          </a:p>
          <a:p>
            <a:pPr algn="ctr"/>
            <a:r>
              <a:rPr lang="es-MX" sz="4400" dirty="0">
                <a:solidFill>
                  <a:srgbClr val="0070C0"/>
                </a:solidFill>
                <a:latin typeface="Ravie" pitchFamily="82" charset="0"/>
              </a:rPr>
              <a:t>GANANCIA O PERDIDA</a:t>
            </a:r>
          </a:p>
        </p:txBody>
      </p:sp>
      <p:pic>
        <p:nvPicPr>
          <p:cNvPr id="29698" name="Picture 2" descr="http://t1.gstatic.com/images?q=tbn:ANd9GcTaxPn3CncvJTRMcz-tvF_yNyyT_rLhF5KRFoda925Kr799g2f83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5801" y="3789041"/>
            <a:ext cx="3182863" cy="25488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88957087"/>
      </p:ext>
    </p:extLst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 smtClean="0"/>
              <a:t>Lara, E.  (2010).Primer curso de contabilidad. México, Trillas. </a:t>
            </a:r>
          </a:p>
          <a:p>
            <a:pPr algn="just"/>
            <a:r>
              <a:rPr lang="es-MX" dirty="0" smtClean="0"/>
              <a:t>Elizondo, A. (2008). El proceso contable</a:t>
            </a:r>
            <a:r>
              <a:rPr lang="es-MX" dirty="0"/>
              <a:t>.</a:t>
            </a:r>
            <a:r>
              <a:rPr lang="es-MX" dirty="0" smtClean="0"/>
              <a:t> México,  Cengage Learning</a:t>
            </a:r>
          </a:p>
          <a:p>
            <a:pPr algn="just"/>
            <a:r>
              <a:rPr lang="es-MX" dirty="0" smtClean="0"/>
              <a:t>Romero, A. (2001) Principios de contabilidad. México, Mac Graw Hill.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Imágenes tomadas del buscador google. </a:t>
            </a:r>
          </a:p>
          <a:p>
            <a:pPr algn="just"/>
            <a:r>
              <a:rPr lang="es-MX" dirty="0" smtClean="0"/>
              <a:t> 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7919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 DE LA ASIGNATURA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Que el alumno conozca y aplique de manera práctica los conocimientos básicos de la Contabilidad y los conceptos que se relacionan con la misma, en los ámbitos personal, escolar, social y familiar.</a:t>
            </a:r>
          </a:p>
          <a:p>
            <a:pPr marL="0" indent="0" algn="just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5299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GUIÓN EXPLICATIVO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600200"/>
            <a:ext cx="10515600" cy="423393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dirty="0" smtClean="0"/>
              <a:t>El material visual se encuentra integrado por información extraordinaria para la optativa de contabilidad, que permita apoyar al estudiantes con los términos y áreas de aplicación de la contabilidad. Además de observar y entender el ciclo contable.</a:t>
            </a:r>
          </a:p>
          <a:p>
            <a:pPr algn="just"/>
            <a:r>
              <a:rPr lang="es-MX" dirty="0" smtClean="0"/>
              <a:t>Se sugiere que en el tema del ciclo contable se presenten algunas pólizas (ingreso, egreso, diario y cheque)además del rayado diario con el propósito de que los jóvenes visualicen el material necesario para la elaboración de una contabilidad. Y las diversas características que deben ser consideradas durante su desarrollo.</a:t>
            </a:r>
          </a:p>
          <a:p>
            <a:pPr algn="just"/>
            <a:r>
              <a:rPr lang="es-MX" dirty="0" smtClean="0"/>
              <a:t>Nuevamente se expone que se incluyen los conceptos de entidad, clasificación y las sociedades mercantiles. Para identificar como se integran, comprender los términos de persona física y moral que forman parte fundamental dentro de una contabilidad.</a:t>
            </a:r>
          </a:p>
          <a:p>
            <a:pPr algn="just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408652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6975" y="274638"/>
            <a:ext cx="10740979" cy="1642194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 en </a:t>
            </a:r>
            <a:r>
              <a:rPr lang="es-MX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DyAES</a:t>
            </a:r>
            <a:r>
              <a:rPr lang="es-MX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 </a:t>
            </a:r>
            <a:r>
              <a:rPr lang="es-MX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XIOMARA RODRÍGUEZ MONDRAGÓN.</a:t>
            </a:r>
            <a:br>
              <a:rPr lang="es-MX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46975" y="980728"/>
            <a:ext cx="10740979" cy="5616624"/>
          </a:xfrm>
        </p:spPr>
        <p:txBody>
          <a:bodyPr>
            <a:normAutofit/>
          </a:bodyPr>
          <a:lstStyle/>
          <a:p>
            <a:endParaRPr lang="es-MX" dirty="0" smtClean="0"/>
          </a:p>
          <a:p>
            <a:pPr marL="0" indent="0" algn="ctr">
              <a:buNone/>
            </a:pPr>
            <a:r>
              <a:rPr lang="es-MX" dirty="0" smtClean="0"/>
              <a:t>También pueden localizar ejercicios en el siguiente SITIO:</a:t>
            </a:r>
          </a:p>
          <a:p>
            <a:pPr algn="ctr"/>
            <a:endParaRPr lang="es-MX" b="1" dirty="0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  <a:hlinkClick r:id="rId2"/>
            </a:endParaRPr>
          </a:p>
          <a:p>
            <a:pPr marL="0" indent="0" algn="ctr">
              <a:buNone/>
            </a:pPr>
            <a:r>
              <a:rPr lang="es-MX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2"/>
              </a:rPr>
              <a:t> https</a:t>
            </a:r>
            <a:r>
              <a:rPr lang="es-MX" b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2"/>
              </a:rPr>
              <a:t>://</a:t>
            </a:r>
            <a:r>
              <a:rPr lang="es-MX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2"/>
              </a:rPr>
              <a:t>sites.google.com/site/xiomara2310/</a:t>
            </a:r>
            <a:endParaRPr lang="es-MX" b="1" dirty="0" smtClean="0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>
              <a:spcBef>
                <a:spcPct val="50000"/>
              </a:spcBef>
              <a:buNone/>
              <a:defRPr/>
            </a:pPr>
            <a:endParaRPr lang="es-MX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>
              <a:spcBef>
                <a:spcPct val="50000"/>
              </a:spcBef>
              <a:buNone/>
              <a:defRPr/>
            </a:pPr>
            <a:r>
              <a:rPr lang="es-MX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CORREO</a:t>
            </a:r>
          </a:p>
          <a:p>
            <a:pPr marL="0" indent="0" algn="ctr">
              <a:spcBef>
                <a:spcPct val="50000"/>
              </a:spcBef>
              <a:buNone/>
              <a:defRPr/>
            </a:pPr>
            <a:r>
              <a:rPr lang="es-MX" b="1" dirty="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3"/>
              </a:rPr>
              <a:t>xiomyrodriguezm@gmail.com</a:t>
            </a:r>
            <a:r>
              <a:rPr lang="es-MX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DUDAS</a:t>
            </a:r>
            <a:endParaRPr lang="es-MX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3107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91544" y="1772816"/>
            <a:ext cx="8229600" cy="214625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MODULO I </a:t>
            </a:r>
            <a:b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Términos básicos de la contabilidad</a:t>
            </a:r>
            <a:endParaRPr lang="es-MX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13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OBJETIVO DEL MÓDULO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59099" y="1600201"/>
            <a:ext cx="9478850" cy="1756792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Identifica y analiza los elementos necesarios de los documentos fuente y valora la importancia que tienen en la vida cotidiana y como base de la contabilidad</a:t>
            </a:r>
          </a:p>
        </p:txBody>
      </p:sp>
      <p:sp>
        <p:nvSpPr>
          <p:cNvPr id="4" name="AutoShape 2" descr="Resultado de imagen para estadística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6" name="Picture 2" descr="Resultado de imagen para contabili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180" y="2925764"/>
            <a:ext cx="3128538" cy="326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44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22868" y="413489"/>
            <a:ext cx="8229600" cy="1431032"/>
          </a:xfrm>
        </p:spPr>
        <p:txBody>
          <a:bodyPr>
            <a:normAutofit/>
          </a:bodyPr>
          <a:lstStyle/>
          <a:p>
            <a:r>
              <a:rPr lang="es-MX" dirty="0" smtClean="0"/>
              <a:t>TEMA UNO: CONTABILIDAD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06958" y="4044270"/>
            <a:ext cx="8229600" cy="2481139"/>
          </a:xfrm>
        </p:spPr>
        <p:txBody>
          <a:bodyPr/>
          <a:lstStyle/>
          <a:p>
            <a:r>
              <a:rPr lang="es-MX" dirty="0" smtClean="0"/>
              <a:t>COMPETENCIAS GÉNERICAS Y ATRIBUTOS:</a:t>
            </a:r>
          </a:p>
          <a:p>
            <a:r>
              <a:rPr lang="es-MX" dirty="0" smtClean="0"/>
              <a:t>5, 5.6</a:t>
            </a:r>
            <a:endParaRPr lang="es-MX" dirty="0"/>
          </a:p>
          <a:p>
            <a:r>
              <a:rPr lang="es-MX" dirty="0" smtClean="0"/>
              <a:t>COMPETENCIAS DISCIPLINARES BÁSICAS:</a:t>
            </a:r>
          </a:p>
          <a:p>
            <a:r>
              <a:rPr lang="es-MX" dirty="0" smtClean="0"/>
              <a:t> 3,4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6818" y="1440220"/>
            <a:ext cx="5981700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86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SUBTEMAS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 smtClean="0"/>
              <a:t>1. Contabilidad</a:t>
            </a:r>
          </a:p>
          <a:p>
            <a:r>
              <a:rPr lang="es-MX" dirty="0" smtClean="0"/>
              <a:t>1.1. Concepto</a:t>
            </a:r>
          </a:p>
          <a:p>
            <a:r>
              <a:rPr lang="es-MX" dirty="0" smtClean="0"/>
              <a:t>1.2. Objetivo</a:t>
            </a:r>
          </a:p>
          <a:p>
            <a:r>
              <a:rPr lang="es-MX" dirty="0" smtClean="0"/>
              <a:t>1.3. Importancia</a:t>
            </a:r>
          </a:p>
          <a:p>
            <a:r>
              <a:rPr lang="es-MX" dirty="0" smtClean="0"/>
              <a:t>1.4 Ciclo contable</a:t>
            </a:r>
          </a:p>
          <a:p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Nota: Se iniciara con el tema de entidad económica con el propósito que los estudiantes identifican como se integran las empresas y la trascendencia del uso de la contabilidad en su ciclo de vida. 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6482" y="1027906"/>
            <a:ext cx="7447742" cy="296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800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>
          <a:xfrm>
            <a:off x="1919288" y="115888"/>
            <a:ext cx="8229600" cy="1143000"/>
          </a:xfrm>
        </p:spPr>
        <p:txBody>
          <a:bodyPr/>
          <a:lstStyle/>
          <a:p>
            <a:pPr eaLnBrk="1" hangingPunct="1"/>
            <a:r>
              <a:rPr lang="es-ES" altLang="es-MX" dirty="0" smtClean="0"/>
              <a:t>ENTIDAD ECONÓMICA</a:t>
            </a:r>
          </a:p>
        </p:txBody>
      </p:sp>
      <p:sp>
        <p:nvSpPr>
          <p:cNvPr id="11267" name="2 Marcador de contenido"/>
          <p:cNvSpPr>
            <a:spLocks noGrp="1"/>
          </p:cNvSpPr>
          <p:nvPr>
            <p:ph idx="1"/>
          </p:nvPr>
        </p:nvSpPr>
        <p:spPr>
          <a:xfrm>
            <a:off x="2927350" y="1700213"/>
            <a:ext cx="6553200" cy="1873250"/>
          </a:xfrm>
        </p:spPr>
        <p:txBody>
          <a:bodyPr/>
          <a:lstStyle/>
          <a:p>
            <a:pPr eaLnBrk="1" hangingPunct="1"/>
            <a:r>
              <a:rPr lang="es-ES" altLang="es-MX" dirty="0" smtClean="0"/>
              <a:t>Concepto</a:t>
            </a:r>
          </a:p>
          <a:p>
            <a:pPr eaLnBrk="1" hangingPunct="1"/>
            <a:r>
              <a:rPr lang="es-ES" altLang="es-MX" dirty="0" smtClean="0"/>
              <a:t>Clasificación de las entidades</a:t>
            </a:r>
          </a:p>
          <a:p>
            <a:pPr eaLnBrk="1" hangingPunct="1"/>
            <a:r>
              <a:rPr lang="es-ES" altLang="es-MX" dirty="0" smtClean="0"/>
              <a:t>Constitución de las sociedades</a:t>
            </a:r>
          </a:p>
          <a:p>
            <a:pPr eaLnBrk="1" hangingPunct="1"/>
            <a:endParaRPr lang="es-ES" altLang="es-MX" dirty="0" smtClean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 bwMode="auto">
          <a:xfrm>
            <a:off x="1486996" y="3573463"/>
            <a:ext cx="78486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defRPr/>
            </a:pPr>
            <a:r>
              <a:rPr lang="es-ES" sz="3200" dirty="0" smtClean="0"/>
              <a:t>OBJETIVO EXTRA:</a:t>
            </a:r>
            <a:endParaRPr lang="es-ES" sz="3200" dirty="0"/>
          </a:p>
          <a:p>
            <a:pPr marL="342900" indent="-342900" algn="just" eaLnBrk="0" hangingPunct="0">
              <a:spcBef>
                <a:spcPct val="20000"/>
              </a:spcBef>
              <a:defRPr/>
            </a:pPr>
            <a:r>
              <a:rPr lang="es-ES" sz="3200" dirty="0"/>
              <a:t>	</a:t>
            </a:r>
            <a:r>
              <a:rPr lang="es-ES" sz="3200" dirty="0" smtClean="0"/>
              <a:t>Identificar </a:t>
            </a:r>
            <a:r>
              <a:rPr lang="es-ES" sz="3200" dirty="0"/>
              <a:t>las características de las </a:t>
            </a:r>
            <a:r>
              <a:rPr lang="es-ES" sz="3200" dirty="0" smtClean="0"/>
              <a:t>entidades, para reconocer la importancia de la contabilidad en su ciclo de vida de la empresa.</a:t>
            </a:r>
            <a:endParaRPr lang="es-ES" sz="3200" dirty="0"/>
          </a:p>
          <a:p>
            <a:pPr marL="342900" indent="-342900" algn="just" eaLnBrk="0" hangingPunct="0">
              <a:spcBef>
                <a:spcPct val="20000"/>
              </a:spcBef>
              <a:defRPr/>
            </a:pPr>
            <a:endParaRPr lang="es-E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41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1361</Words>
  <Application>Microsoft Office PowerPoint</Application>
  <PresentationFormat>Panorámica</PresentationFormat>
  <Paragraphs>844</Paragraphs>
  <Slides>30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30</vt:i4>
      </vt:variant>
    </vt:vector>
  </HeadingPairs>
  <TitlesOfParts>
    <vt:vector size="43" baseType="lpstr">
      <vt:lpstr>AR DARLING</vt:lpstr>
      <vt:lpstr>Arial</vt:lpstr>
      <vt:lpstr>Arial Black</vt:lpstr>
      <vt:lpstr>Calibri</vt:lpstr>
      <vt:lpstr>Calibri Light</vt:lpstr>
      <vt:lpstr>Comic Sans MS</vt:lpstr>
      <vt:lpstr>Goudy Stout</vt:lpstr>
      <vt:lpstr>Ravie</vt:lpstr>
      <vt:lpstr>Times New Roman</vt:lpstr>
      <vt:lpstr>Tema de Office</vt:lpstr>
      <vt:lpstr>Fotografía de Photo Editor</vt:lpstr>
      <vt:lpstr>Worksheet</vt:lpstr>
      <vt:lpstr>Hoja de cálculo</vt:lpstr>
      <vt:lpstr>UNIVERSIDAD AUTÓNOMA DEL ESTADO DE MÉXICO</vt:lpstr>
      <vt:lpstr>CONTABILIDAD</vt:lpstr>
      <vt:lpstr>OBJETIVO DE LA ASIGNATURA</vt:lpstr>
      <vt:lpstr>M en DyAES.  XIOMARA RODRÍGUEZ MONDRAGÓN. </vt:lpstr>
      <vt:lpstr>MODULO I  Términos básicos de la contabilidad</vt:lpstr>
      <vt:lpstr>OBJETIVO DEL MÓDULO</vt:lpstr>
      <vt:lpstr>TEMA UNO: CONTABILIDAD</vt:lpstr>
      <vt:lpstr>SUBTEMAS </vt:lpstr>
      <vt:lpstr>ENTIDAD ECONÓMICA</vt:lpstr>
      <vt:lpstr>Presentación de PowerPoint</vt:lpstr>
      <vt:lpstr>Presentación de PowerPoint</vt:lpstr>
      <vt:lpstr>Constitución de la Sociedad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1.3. Importancia</vt:lpstr>
      <vt:lpstr>1.4 Ciclo contable</vt:lpstr>
      <vt:lpstr>Presentación de PowerPoint</vt:lpstr>
      <vt:lpstr>1. Identifica la transacción monetaria o no monetaria y realiza su REGISTRO CONTABLE en la póliza correcta o rayado diario.</vt:lpstr>
      <vt:lpstr>2. Realiza el pase a  CUENTAS DE MAYOR</vt:lpstr>
      <vt:lpstr>3. Elabora la  BALANZA DE COMPROBACIÓN</vt:lpstr>
      <vt:lpstr>4. Realiza el ESTADO DE RESULTADOS y BALANCE GENERAL</vt:lpstr>
      <vt:lpstr>Presentación de PowerPoint</vt:lpstr>
      <vt:lpstr>Presentación de PowerPoint</vt:lpstr>
      <vt:lpstr>Presentación de PowerPoint</vt:lpstr>
      <vt:lpstr>REFERENCIAS</vt:lpstr>
      <vt:lpstr>GUIÓN EXPLICATIVO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</dc:title>
  <dc:creator>Mickey Tovar Mondragon</dc:creator>
  <cp:lastModifiedBy>Mickey Tovar Mondragon</cp:lastModifiedBy>
  <cp:revision>14</cp:revision>
  <dcterms:created xsi:type="dcterms:W3CDTF">2016-10-12T00:55:01Z</dcterms:created>
  <dcterms:modified xsi:type="dcterms:W3CDTF">2016-10-12T04:06:28Z</dcterms:modified>
</cp:coreProperties>
</file>