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51"/>
  </p:notesMasterIdLst>
  <p:sldIdLst>
    <p:sldId id="342" r:id="rId2"/>
    <p:sldId id="343" r:id="rId3"/>
    <p:sldId id="344" r:id="rId4"/>
    <p:sldId id="257" r:id="rId5"/>
    <p:sldId id="345" r:id="rId6"/>
    <p:sldId id="302" r:id="rId7"/>
    <p:sldId id="260" r:id="rId8"/>
    <p:sldId id="264" r:id="rId9"/>
    <p:sldId id="258" r:id="rId10"/>
    <p:sldId id="265" r:id="rId11"/>
    <p:sldId id="266" r:id="rId12"/>
    <p:sldId id="261" r:id="rId13"/>
    <p:sldId id="262" r:id="rId14"/>
    <p:sldId id="263" r:id="rId15"/>
    <p:sldId id="303" r:id="rId16"/>
    <p:sldId id="259" r:id="rId17"/>
    <p:sldId id="315" r:id="rId18"/>
    <p:sldId id="316" r:id="rId19"/>
    <p:sldId id="317" r:id="rId20"/>
    <p:sldId id="318" r:id="rId21"/>
    <p:sldId id="319" r:id="rId22"/>
    <p:sldId id="321" r:id="rId23"/>
    <p:sldId id="320" r:id="rId24"/>
    <p:sldId id="322" r:id="rId25"/>
    <p:sldId id="323" r:id="rId26"/>
    <p:sldId id="324" r:id="rId27"/>
    <p:sldId id="325" r:id="rId28"/>
    <p:sldId id="326" r:id="rId29"/>
    <p:sldId id="327" r:id="rId30"/>
    <p:sldId id="328" r:id="rId31"/>
    <p:sldId id="307" r:id="rId32"/>
    <p:sldId id="309" r:id="rId33"/>
    <p:sldId id="330" r:id="rId34"/>
    <p:sldId id="331" r:id="rId35"/>
    <p:sldId id="332" r:id="rId36"/>
    <p:sldId id="305" r:id="rId37"/>
    <p:sldId id="333" r:id="rId38"/>
    <p:sldId id="334" r:id="rId39"/>
    <p:sldId id="335" r:id="rId40"/>
    <p:sldId id="336" r:id="rId41"/>
    <p:sldId id="337" r:id="rId42"/>
    <p:sldId id="338" r:id="rId43"/>
    <p:sldId id="339" r:id="rId44"/>
    <p:sldId id="306" r:id="rId45"/>
    <p:sldId id="340" r:id="rId46"/>
    <p:sldId id="341" r:id="rId47"/>
    <p:sldId id="346" r:id="rId48"/>
    <p:sldId id="348" r:id="rId49"/>
    <p:sldId id="347" r:id="rId50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Estilo medio 1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16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61917A-9868-4A01-9E5F-7C5F2AE1EF10}" type="datetimeFigureOut">
              <a:rPr lang="es-MX" smtClean="0"/>
              <a:t>05/10/2016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33C916-025E-4761-8A43-F3A982A5FF2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48748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3C916-025E-4761-8A43-F3A982A5FF2F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88067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88474-0DB2-4D82-BC0F-9325E8794A00}" type="datetimeFigureOut">
              <a:rPr lang="es-MX" smtClean="0"/>
              <a:t>05/10/2016</a:t>
            </a:fld>
            <a:endParaRPr lang="es-MX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‹Nº›</a:t>
            </a:fld>
            <a:endParaRPr lang="es-MX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88474-0DB2-4D82-BC0F-9325E8794A00}" type="datetimeFigureOut">
              <a:rPr lang="es-MX" smtClean="0"/>
              <a:t>05/10/2016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88474-0DB2-4D82-BC0F-9325E8794A00}" type="datetimeFigureOut">
              <a:rPr lang="es-MX" smtClean="0"/>
              <a:t>05/10/2016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88474-0DB2-4D82-BC0F-9325E8794A00}" type="datetimeFigureOut">
              <a:rPr lang="es-MX" smtClean="0"/>
              <a:t>05/10/2016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88474-0DB2-4D82-BC0F-9325E8794A00}" type="datetimeFigureOut">
              <a:rPr lang="es-MX" smtClean="0"/>
              <a:t>05/10/2016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‹Nº›</a:t>
            </a:fld>
            <a:endParaRPr lang="es-MX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88474-0DB2-4D82-BC0F-9325E8794A00}" type="datetimeFigureOut">
              <a:rPr lang="es-MX" smtClean="0"/>
              <a:t>05/10/2016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88474-0DB2-4D82-BC0F-9325E8794A00}" type="datetimeFigureOut">
              <a:rPr lang="es-MX" smtClean="0"/>
              <a:t>05/10/2016</a:t>
            </a:fld>
            <a:endParaRPr lang="es-MX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88474-0DB2-4D82-BC0F-9325E8794A00}" type="datetimeFigureOut">
              <a:rPr lang="es-MX" smtClean="0"/>
              <a:t>05/10/2016</a:t>
            </a:fld>
            <a:endParaRPr lang="es-MX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88474-0DB2-4D82-BC0F-9325E8794A00}" type="datetimeFigureOut">
              <a:rPr lang="es-MX" smtClean="0"/>
              <a:t>05/10/2016</a:t>
            </a:fld>
            <a:endParaRPr lang="es-MX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88474-0DB2-4D82-BC0F-9325E8794A00}" type="datetimeFigureOut">
              <a:rPr lang="es-MX" smtClean="0"/>
              <a:t>05/10/2016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88474-0DB2-4D82-BC0F-9325E8794A00}" type="datetimeFigureOut">
              <a:rPr lang="es-MX" smtClean="0"/>
              <a:t>05/10/2016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7DA8CBD-546E-4281-A4D8-DE33DB442E32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0488474-0DB2-4D82-BC0F-9325E8794A00}" type="datetimeFigureOut">
              <a:rPr lang="es-MX" smtClean="0"/>
              <a:t>05/10/2016</a:t>
            </a:fld>
            <a:endParaRPr lang="es-MX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7DA8CBD-546E-4281-A4D8-DE33DB442E32}" type="slidenum">
              <a:rPr lang="es-MX" smtClean="0"/>
              <a:t>‹Nº›</a:t>
            </a:fld>
            <a:endParaRPr lang="es-MX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aspel.com.mx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33"/>
            <a:ext cx="6987480" cy="1544960"/>
          </a:xfrm>
          <a:prstGeom prst="rect">
            <a:avLst/>
          </a:prstGeom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7480" y="11832"/>
            <a:ext cx="1905000" cy="1544961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919" y="1700809"/>
            <a:ext cx="8498162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88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 flipH="1">
            <a:off x="6057874" y="1844824"/>
            <a:ext cx="170305" cy="5013176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6228179" y="1863080"/>
            <a:ext cx="2915821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Configuración e instalación</a:t>
            </a:r>
            <a:endParaRPr lang="es-MX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228179" y="2139821"/>
            <a:ext cx="2915821" cy="255454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1600" dirty="0" smtClean="0"/>
              <a:t>Una vez identificada la carpeta en donde se realizará la instalación, dé clic en el botón de SI.</a:t>
            </a:r>
          </a:p>
          <a:p>
            <a:endParaRPr lang="es-MX" sz="1600" dirty="0"/>
          </a:p>
          <a:p>
            <a:r>
              <a:rPr lang="es-MX" sz="1600" dirty="0" smtClean="0"/>
              <a:t>Cabe destacar que el sistema enviará tres solicitudes de instalación de archivos de base; que se requieren para la ejecución  de NOI</a:t>
            </a:r>
            <a:endParaRPr lang="es-MX" sz="16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2350"/>
            <a:ext cx="9144000" cy="1552359"/>
          </a:xfrm>
          <a:prstGeom prst="rect">
            <a:avLst/>
          </a:prstGeom>
        </p:spPr>
      </p:pic>
      <p:pic>
        <p:nvPicPr>
          <p:cNvPr id="9" name="5 Imagen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1759077"/>
            <a:ext cx="6057874" cy="5126307"/>
          </a:xfrm>
          <a:prstGeom prst="rect">
            <a:avLst/>
          </a:prstGeom>
        </p:spPr>
      </p:pic>
      <p:sp>
        <p:nvSpPr>
          <p:cNvPr id="2" name="1 Flecha arriba"/>
          <p:cNvSpPr/>
          <p:nvPr/>
        </p:nvSpPr>
        <p:spPr>
          <a:xfrm>
            <a:off x="3203848" y="4766374"/>
            <a:ext cx="144016" cy="53483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833296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 flipH="1">
            <a:off x="6057874" y="1844824"/>
            <a:ext cx="170305" cy="5013176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6228179" y="1863080"/>
            <a:ext cx="2915821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Configuración e instalación</a:t>
            </a:r>
            <a:endParaRPr lang="es-MX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6265"/>
            <a:ext cx="9144000" cy="1552359"/>
          </a:xfrm>
          <a:prstGeom prst="rect">
            <a:avLst/>
          </a:prstGeom>
        </p:spPr>
      </p:pic>
      <p:pic>
        <p:nvPicPr>
          <p:cNvPr id="12" name="5 Imagen"/>
          <p:cNvPicPr/>
          <p:nvPr/>
        </p:nvPicPr>
        <p:blipFill>
          <a:blip r:embed="rId3"/>
          <a:stretch>
            <a:fillRect/>
          </a:stretch>
        </p:blipFill>
        <p:spPr>
          <a:xfrm>
            <a:off x="1" y="1844058"/>
            <a:ext cx="6021362" cy="5013942"/>
          </a:xfrm>
          <a:prstGeom prst="rect">
            <a:avLst/>
          </a:prstGeom>
        </p:spPr>
      </p:pic>
      <p:sp>
        <p:nvSpPr>
          <p:cNvPr id="13" name="6 CuadroTexto"/>
          <p:cNvSpPr txBox="1"/>
          <p:nvPr/>
        </p:nvSpPr>
        <p:spPr>
          <a:xfrm>
            <a:off x="6228179" y="2971842"/>
            <a:ext cx="2915821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sz="1600" dirty="0" smtClean="0"/>
              <a:t>Una vez terminada la instalación es necesario Configurar el sistemas de NOI</a:t>
            </a:r>
            <a:endParaRPr lang="es-MX" sz="1600" dirty="0"/>
          </a:p>
        </p:txBody>
      </p:sp>
      <p:sp>
        <p:nvSpPr>
          <p:cNvPr id="14" name="7 CuadroTexto"/>
          <p:cNvSpPr txBox="1"/>
          <p:nvPr/>
        </p:nvSpPr>
        <p:spPr>
          <a:xfrm>
            <a:off x="6228179" y="3804889"/>
            <a:ext cx="2915821" cy="181588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sz="1600" dirty="0" smtClean="0"/>
              <a:t>Configurar NOI; implica indicarle; el número de nómina, claves secuenciales de departamentos, de trabajadores, de puestos, el salario diario, el directorio de trabajo, etc.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5088202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 flipH="1">
            <a:off x="6057874" y="1844824"/>
            <a:ext cx="170305" cy="5013176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6" name="5 CuadroTexto"/>
          <p:cNvSpPr txBox="1"/>
          <p:nvPr/>
        </p:nvSpPr>
        <p:spPr>
          <a:xfrm>
            <a:off x="6228179" y="1863080"/>
            <a:ext cx="2915821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UTILERIAS</a:t>
            </a:r>
            <a:endParaRPr lang="es-MX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67" y="291699"/>
            <a:ext cx="9104930" cy="1552359"/>
          </a:xfrm>
          <a:prstGeom prst="rect">
            <a:avLst/>
          </a:prstGeom>
        </p:spPr>
      </p:pic>
      <p:pic>
        <p:nvPicPr>
          <p:cNvPr id="13" name="5 Imagen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1844058"/>
            <a:ext cx="6057874" cy="5013942"/>
          </a:xfrm>
          <a:prstGeom prst="rect">
            <a:avLst/>
          </a:prstGeom>
        </p:spPr>
      </p:pic>
      <p:sp>
        <p:nvSpPr>
          <p:cNvPr id="14" name="7 CuadroTexto"/>
          <p:cNvSpPr txBox="1"/>
          <p:nvPr/>
        </p:nvSpPr>
        <p:spPr>
          <a:xfrm>
            <a:off x="6228184" y="2276872"/>
            <a:ext cx="2915821" cy="255454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sz="1600" dirty="0" smtClean="0"/>
              <a:t>La configuración va a requerir de la ejecución de dos opciones:</a:t>
            </a:r>
          </a:p>
          <a:p>
            <a:pPr algn="just"/>
            <a:endParaRPr lang="es-MX" sz="1600" dirty="0"/>
          </a:p>
          <a:p>
            <a:pPr algn="just"/>
            <a:r>
              <a:rPr lang="es-MX" sz="1600" dirty="0" smtClean="0"/>
              <a:t>Utilerías / parámetros de la nómina</a:t>
            </a:r>
          </a:p>
          <a:p>
            <a:pPr algn="just"/>
            <a:endParaRPr lang="es-MX" sz="1600" dirty="0"/>
          </a:p>
          <a:p>
            <a:pPr algn="just"/>
            <a:r>
              <a:rPr lang="es-MX" sz="1600" dirty="0"/>
              <a:t>Utilerías </a:t>
            </a:r>
            <a:r>
              <a:rPr lang="es-MX" sz="1600" dirty="0" smtClean="0"/>
              <a:t>/ configuración  </a:t>
            </a:r>
            <a:r>
              <a:rPr lang="es-MX" sz="1600" dirty="0"/>
              <a:t>parámetros </a:t>
            </a:r>
            <a:r>
              <a:rPr lang="es-MX" sz="1600" dirty="0" smtClean="0"/>
              <a:t>del sistemas</a:t>
            </a:r>
            <a:endParaRPr lang="es-MX" sz="1600" dirty="0"/>
          </a:p>
          <a:p>
            <a:pPr algn="just"/>
            <a:endParaRPr lang="es-MX" sz="1600" dirty="0"/>
          </a:p>
        </p:txBody>
      </p:sp>
      <p:sp>
        <p:nvSpPr>
          <p:cNvPr id="2" name="1 Flecha izquierda"/>
          <p:cNvSpPr/>
          <p:nvPr/>
        </p:nvSpPr>
        <p:spPr>
          <a:xfrm>
            <a:off x="2627784" y="2276872"/>
            <a:ext cx="720080" cy="14401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Flecha izquierda"/>
          <p:cNvSpPr/>
          <p:nvPr/>
        </p:nvSpPr>
        <p:spPr>
          <a:xfrm>
            <a:off x="2780184" y="3554144"/>
            <a:ext cx="720080" cy="14401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251630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 flipH="1">
            <a:off x="6057873" y="1740999"/>
            <a:ext cx="170305" cy="5117001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6" name="5 CuadroTexto"/>
          <p:cNvSpPr txBox="1"/>
          <p:nvPr/>
        </p:nvSpPr>
        <p:spPr>
          <a:xfrm>
            <a:off x="6228179" y="1700808"/>
            <a:ext cx="2915821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UTILERIAS – parámetros de la nómina</a:t>
            </a:r>
            <a:endParaRPr lang="es-MX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6" y="188640"/>
            <a:ext cx="9121903" cy="1552359"/>
          </a:xfrm>
          <a:prstGeom prst="rect">
            <a:avLst/>
          </a:prstGeom>
        </p:spPr>
      </p:pic>
      <p:pic>
        <p:nvPicPr>
          <p:cNvPr id="7" name="5 Imagen"/>
          <p:cNvPicPr/>
          <p:nvPr/>
        </p:nvPicPr>
        <p:blipFill>
          <a:blip r:embed="rId3"/>
          <a:stretch>
            <a:fillRect/>
          </a:stretch>
        </p:blipFill>
        <p:spPr>
          <a:xfrm>
            <a:off x="53404" y="1740998"/>
            <a:ext cx="5975648" cy="5117001"/>
          </a:xfrm>
          <a:prstGeom prst="rect">
            <a:avLst/>
          </a:prstGeom>
        </p:spPr>
      </p:pic>
      <p:sp>
        <p:nvSpPr>
          <p:cNvPr id="8" name="7 CuadroTexto"/>
          <p:cNvSpPr txBox="1"/>
          <p:nvPr/>
        </p:nvSpPr>
        <p:spPr>
          <a:xfrm>
            <a:off x="6211207" y="2204864"/>
            <a:ext cx="2915821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sz="1600" dirty="0" smtClean="0"/>
              <a:t>La configuración de Utilerías / parámetros de la nómina</a:t>
            </a:r>
            <a:endParaRPr lang="es-MX" sz="1600" dirty="0"/>
          </a:p>
        </p:txBody>
      </p:sp>
      <p:sp>
        <p:nvSpPr>
          <p:cNvPr id="9" name="7 CuadroTexto"/>
          <p:cNvSpPr txBox="1"/>
          <p:nvPr/>
        </p:nvSpPr>
        <p:spPr>
          <a:xfrm>
            <a:off x="6232787" y="2857291"/>
            <a:ext cx="2915821" cy="255454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sz="1600" dirty="0" smtClean="0"/>
              <a:t>En esta configuración se establecen datos como:</a:t>
            </a:r>
          </a:p>
          <a:p>
            <a:pPr algn="just"/>
            <a:endParaRPr lang="es-MX" sz="1600" dirty="0" smtClean="0"/>
          </a:p>
          <a:p>
            <a:pPr algn="just"/>
            <a:r>
              <a:rPr lang="es-MX" sz="1600" dirty="0" smtClean="0"/>
              <a:t>1.Número de la Nómina</a:t>
            </a:r>
          </a:p>
          <a:p>
            <a:pPr algn="just"/>
            <a:r>
              <a:rPr lang="es-MX" sz="1600" dirty="0" smtClean="0"/>
              <a:t>2. Días de Pago (semanal/decenal/catorcenal/quincenal)</a:t>
            </a:r>
          </a:p>
          <a:p>
            <a:pPr algn="just"/>
            <a:r>
              <a:rPr lang="es-MX" sz="1600" dirty="0" smtClean="0"/>
              <a:t>3. Salarios Mínimos y Máximos</a:t>
            </a:r>
          </a:p>
          <a:p>
            <a:pPr algn="just"/>
            <a:r>
              <a:rPr lang="es-MX" sz="1600" dirty="0" smtClean="0"/>
              <a:t>Una definidos los parámetros dar clic en  Aceptar</a:t>
            </a:r>
            <a:endParaRPr lang="es-MX" sz="1600" dirty="0"/>
          </a:p>
        </p:txBody>
      </p:sp>
      <p:sp>
        <p:nvSpPr>
          <p:cNvPr id="10" name="7 CuadroTexto"/>
          <p:cNvSpPr txBox="1"/>
          <p:nvPr/>
        </p:nvSpPr>
        <p:spPr>
          <a:xfrm>
            <a:off x="6273399" y="5534561"/>
            <a:ext cx="2853629" cy="132343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sz="1600" dirty="0" smtClean="0"/>
              <a:t>Nota: Es necesario previamente definir dentro de la empresa el proceso de la nómina para establecer estos parámetros</a:t>
            </a:r>
            <a:endParaRPr lang="es-MX" sz="1600" dirty="0"/>
          </a:p>
        </p:txBody>
      </p:sp>
      <p:sp>
        <p:nvSpPr>
          <p:cNvPr id="2" name="1 Flecha derecha"/>
          <p:cNvSpPr/>
          <p:nvPr/>
        </p:nvSpPr>
        <p:spPr>
          <a:xfrm>
            <a:off x="1259632" y="3231490"/>
            <a:ext cx="648072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10 Flecha derecha"/>
          <p:cNvSpPr/>
          <p:nvPr/>
        </p:nvSpPr>
        <p:spPr>
          <a:xfrm rot="9281190">
            <a:off x="2952199" y="4192460"/>
            <a:ext cx="1595408" cy="2012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228706" y="2857291"/>
            <a:ext cx="10309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Número de la nómina</a:t>
            </a:r>
            <a:endParaRPr lang="es-MX" dirty="0"/>
          </a:p>
        </p:txBody>
      </p:sp>
      <p:sp>
        <p:nvSpPr>
          <p:cNvPr id="12" name="11 CuadroTexto"/>
          <p:cNvSpPr txBox="1"/>
          <p:nvPr/>
        </p:nvSpPr>
        <p:spPr>
          <a:xfrm>
            <a:off x="4506703" y="3644115"/>
            <a:ext cx="958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Salarios</a:t>
            </a:r>
            <a:endParaRPr lang="es-MX" dirty="0"/>
          </a:p>
        </p:txBody>
      </p:sp>
      <p:sp>
        <p:nvSpPr>
          <p:cNvPr id="14" name="13 Flecha derecha"/>
          <p:cNvSpPr/>
          <p:nvPr/>
        </p:nvSpPr>
        <p:spPr>
          <a:xfrm rot="9281190">
            <a:off x="2810243" y="2968324"/>
            <a:ext cx="1595408" cy="2012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14 CuadroTexto"/>
          <p:cNvSpPr txBox="1"/>
          <p:nvPr/>
        </p:nvSpPr>
        <p:spPr>
          <a:xfrm>
            <a:off x="4351306" y="2513394"/>
            <a:ext cx="1447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Días de Pago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251630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 flipH="1">
            <a:off x="6057874" y="1844824"/>
            <a:ext cx="170305" cy="5013176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6228179" y="1863080"/>
            <a:ext cx="2915821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_tradnl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utilerías – parámetros del sistema</a:t>
            </a:r>
            <a:endParaRPr lang="es-MX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6" y="292465"/>
            <a:ext cx="9121903" cy="1552359"/>
          </a:xfrm>
          <a:prstGeom prst="rect">
            <a:avLst/>
          </a:prstGeom>
        </p:spPr>
      </p:pic>
      <p:sp>
        <p:nvSpPr>
          <p:cNvPr id="8" name="7 Rectángulo"/>
          <p:cNvSpPr/>
          <p:nvPr/>
        </p:nvSpPr>
        <p:spPr>
          <a:xfrm>
            <a:off x="6263888" y="2276873"/>
            <a:ext cx="2880112" cy="258532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MX" dirty="0"/>
              <a:t>La configuración de Utilerías / parámetros </a:t>
            </a:r>
            <a:r>
              <a:rPr lang="es-MX" dirty="0" smtClean="0"/>
              <a:t>del sistema.</a:t>
            </a:r>
          </a:p>
          <a:p>
            <a:pPr algn="just"/>
            <a:endParaRPr lang="es-ES_tradnl" dirty="0"/>
          </a:p>
          <a:p>
            <a:pPr algn="just"/>
            <a:r>
              <a:rPr lang="es-ES_tradnl" dirty="0" smtClean="0"/>
              <a:t>En esta parte es establece la forma en cómo se desea que se trabaje la nómina; considere la opción es  activada  si tiene √ </a:t>
            </a:r>
            <a:endParaRPr lang="es-MX" dirty="0"/>
          </a:p>
        </p:txBody>
      </p:sp>
      <p:pic>
        <p:nvPicPr>
          <p:cNvPr id="9" name="8 Imagen"/>
          <p:cNvPicPr/>
          <p:nvPr/>
        </p:nvPicPr>
        <p:blipFill>
          <a:blip r:embed="rId3"/>
          <a:stretch>
            <a:fillRect/>
          </a:stretch>
        </p:blipFill>
        <p:spPr>
          <a:xfrm>
            <a:off x="22096" y="1863080"/>
            <a:ext cx="6035778" cy="4878288"/>
          </a:xfrm>
          <a:prstGeom prst="rect">
            <a:avLst/>
          </a:prstGeom>
        </p:spPr>
      </p:pic>
      <p:sp>
        <p:nvSpPr>
          <p:cNvPr id="10" name="9 Rectángulo"/>
          <p:cNvSpPr/>
          <p:nvPr/>
        </p:nvSpPr>
        <p:spPr>
          <a:xfrm>
            <a:off x="6263888" y="4880556"/>
            <a:ext cx="2880111" cy="20313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S_tradnl" dirty="0" smtClean="0"/>
              <a:t>En la forma de operar se decide si se quiere o no puestos / departamentos</a:t>
            </a:r>
          </a:p>
          <a:p>
            <a:pPr algn="just"/>
            <a:r>
              <a:rPr lang="es-ES_tradnl" dirty="0" smtClean="0"/>
              <a:t>También se puede definir si las claves serán secuenciales, es decir; 1,2,3</a:t>
            </a:r>
          </a:p>
          <a:p>
            <a:pPr algn="just"/>
            <a:endParaRPr lang="es-MX" dirty="0"/>
          </a:p>
        </p:txBody>
      </p:sp>
      <p:sp>
        <p:nvSpPr>
          <p:cNvPr id="2" name="1 Abrir llave"/>
          <p:cNvSpPr/>
          <p:nvPr/>
        </p:nvSpPr>
        <p:spPr>
          <a:xfrm>
            <a:off x="1835696" y="3861048"/>
            <a:ext cx="216024" cy="490364"/>
          </a:xfrm>
          <a:prstGeom prst="lef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946178" y="3982080"/>
            <a:ext cx="814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Claves</a:t>
            </a:r>
            <a:endParaRPr lang="es-MX" dirty="0"/>
          </a:p>
        </p:txBody>
      </p:sp>
      <p:sp>
        <p:nvSpPr>
          <p:cNvPr id="11" name="10 CuadroTexto"/>
          <p:cNvSpPr txBox="1"/>
          <p:nvPr/>
        </p:nvSpPr>
        <p:spPr>
          <a:xfrm>
            <a:off x="611560" y="3265820"/>
            <a:ext cx="12035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dirty="0" smtClean="0"/>
              <a:t>Departamentos / Puestos</a:t>
            </a:r>
            <a:endParaRPr lang="es-MX" sz="1400" dirty="0"/>
          </a:p>
        </p:txBody>
      </p:sp>
      <p:sp>
        <p:nvSpPr>
          <p:cNvPr id="12" name="11 Abrir llave"/>
          <p:cNvSpPr/>
          <p:nvPr/>
        </p:nvSpPr>
        <p:spPr>
          <a:xfrm>
            <a:off x="1835696" y="3284984"/>
            <a:ext cx="216024" cy="490364"/>
          </a:xfrm>
          <a:prstGeom prst="lef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251630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 flipH="1">
            <a:off x="6057874" y="1844824"/>
            <a:ext cx="170305" cy="5013176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6228179" y="1863080"/>
            <a:ext cx="2915821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_tradnl" sz="1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utilerías – parámetros del sistema</a:t>
            </a:r>
            <a:endParaRPr lang="es-MX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6" y="292465"/>
            <a:ext cx="9121903" cy="1552359"/>
          </a:xfrm>
          <a:prstGeom prst="rect">
            <a:avLst/>
          </a:prstGeom>
        </p:spPr>
      </p:pic>
      <p:pic>
        <p:nvPicPr>
          <p:cNvPr id="9" name="8 Imagen"/>
          <p:cNvPicPr/>
          <p:nvPr/>
        </p:nvPicPr>
        <p:blipFill>
          <a:blip r:embed="rId3"/>
          <a:stretch>
            <a:fillRect/>
          </a:stretch>
        </p:blipFill>
        <p:spPr>
          <a:xfrm>
            <a:off x="22096" y="1863080"/>
            <a:ext cx="6035778" cy="4878288"/>
          </a:xfrm>
          <a:prstGeom prst="rect">
            <a:avLst/>
          </a:prstGeom>
        </p:spPr>
      </p:pic>
      <p:sp>
        <p:nvSpPr>
          <p:cNvPr id="10" name="9 Rectángulo"/>
          <p:cNvSpPr/>
          <p:nvPr/>
        </p:nvSpPr>
        <p:spPr>
          <a:xfrm>
            <a:off x="6228179" y="2372687"/>
            <a:ext cx="2880112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S_tradnl" dirty="0" smtClean="0"/>
              <a:t>De los trabajadores la forma de captura &lt;Nombre-Apellidos&gt; o &lt;Apellido-Nombre&gt;</a:t>
            </a:r>
            <a:endParaRPr lang="es-MX" dirty="0"/>
          </a:p>
        </p:txBody>
      </p:sp>
      <p:sp>
        <p:nvSpPr>
          <p:cNvPr id="11" name="10 Rectángulo"/>
          <p:cNvSpPr/>
          <p:nvPr/>
        </p:nvSpPr>
        <p:spPr>
          <a:xfrm>
            <a:off x="6210920" y="3573016"/>
            <a:ext cx="2880112" cy="14773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S_tradnl" dirty="0" smtClean="0"/>
              <a:t>Lo principal de esta configuración; es seleccionar el </a:t>
            </a:r>
            <a:r>
              <a:rPr lang="es-ES_tradnl" b="1" i="1" dirty="0" smtClean="0"/>
              <a:t>Directorio de Trabajo</a:t>
            </a:r>
          </a:p>
          <a:p>
            <a:pPr algn="just"/>
            <a:endParaRPr lang="es-MX" b="1" i="1" dirty="0"/>
          </a:p>
        </p:txBody>
      </p:sp>
      <p:sp>
        <p:nvSpPr>
          <p:cNvPr id="12" name="11 Rectángulo"/>
          <p:cNvSpPr/>
          <p:nvPr/>
        </p:nvSpPr>
        <p:spPr>
          <a:xfrm>
            <a:off x="6210920" y="5013176"/>
            <a:ext cx="2880112" cy="175432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es-ES_tradnl" dirty="0" smtClean="0"/>
              <a:t>El </a:t>
            </a:r>
            <a:r>
              <a:rPr lang="es-ES_tradnl" b="1" i="1" dirty="0" smtClean="0"/>
              <a:t>Directorio de Trabajo debe de coincidir que mismo con el cual se ingreso</a:t>
            </a:r>
          </a:p>
          <a:p>
            <a:pPr algn="just"/>
            <a:r>
              <a:rPr lang="es-ES_tradnl" b="1" i="1" dirty="0" smtClean="0"/>
              <a:t>Ver. Diapositiva 4</a:t>
            </a:r>
          </a:p>
          <a:p>
            <a:pPr algn="just"/>
            <a:endParaRPr lang="es-MX" b="1" i="1" dirty="0"/>
          </a:p>
        </p:txBody>
      </p:sp>
      <p:sp>
        <p:nvSpPr>
          <p:cNvPr id="2" name="1 Flecha izquierda"/>
          <p:cNvSpPr/>
          <p:nvPr/>
        </p:nvSpPr>
        <p:spPr>
          <a:xfrm rot="20734514">
            <a:off x="3507436" y="3330650"/>
            <a:ext cx="720080" cy="21602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4267045" y="2644200"/>
            <a:ext cx="14270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Forma de captura del registro del trabajador</a:t>
            </a:r>
            <a:endParaRPr lang="es-MX" dirty="0"/>
          </a:p>
        </p:txBody>
      </p:sp>
      <p:sp>
        <p:nvSpPr>
          <p:cNvPr id="13" name="12 Flecha izquierda"/>
          <p:cNvSpPr/>
          <p:nvPr/>
        </p:nvSpPr>
        <p:spPr>
          <a:xfrm>
            <a:off x="3923928" y="4880557"/>
            <a:ext cx="792088" cy="27663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CuadroTexto"/>
          <p:cNvSpPr txBox="1"/>
          <p:nvPr/>
        </p:nvSpPr>
        <p:spPr>
          <a:xfrm>
            <a:off x="4715480" y="4351412"/>
            <a:ext cx="134185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dirty="0" smtClean="0"/>
              <a:t>Disco y directorio de trabajo debe de coincidir con  el disco y directorio de trabajo del inicio de la sesión de NOI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30909288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 flipH="1">
            <a:off x="6057874" y="1844824"/>
            <a:ext cx="170305" cy="5013176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6228179" y="1863080"/>
            <a:ext cx="2915821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catálogos</a:t>
            </a:r>
            <a:endParaRPr lang="es-MX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4473"/>
            <a:ext cx="9121903" cy="1552359"/>
          </a:xfrm>
          <a:prstGeom prst="rect">
            <a:avLst/>
          </a:prstGeom>
        </p:spPr>
      </p:pic>
      <p:pic>
        <p:nvPicPr>
          <p:cNvPr id="6" name="5 Imagen"/>
          <p:cNvPicPr/>
          <p:nvPr/>
        </p:nvPicPr>
        <p:blipFill>
          <a:blip r:embed="rId3"/>
          <a:stretch>
            <a:fillRect/>
          </a:stretch>
        </p:blipFill>
        <p:spPr>
          <a:xfrm>
            <a:off x="10585" y="1863080"/>
            <a:ext cx="6047289" cy="4994919"/>
          </a:xfrm>
          <a:prstGeom prst="rect">
            <a:avLst/>
          </a:prstGeom>
        </p:spPr>
      </p:pic>
      <p:sp>
        <p:nvSpPr>
          <p:cNvPr id="7" name="6 Rectángulo"/>
          <p:cNvSpPr/>
          <p:nvPr/>
        </p:nvSpPr>
        <p:spPr>
          <a:xfrm>
            <a:off x="6228179" y="2140079"/>
            <a:ext cx="2880112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S_tradnl" dirty="0" smtClean="0"/>
              <a:t>Una vez realizada la configuración; se puede comenzar a trabajar el proceso de la nómina</a:t>
            </a:r>
            <a:endParaRPr lang="es-MX" dirty="0"/>
          </a:p>
        </p:txBody>
      </p:sp>
      <p:sp>
        <p:nvSpPr>
          <p:cNvPr id="8" name="7 Rectángulo"/>
          <p:cNvSpPr/>
          <p:nvPr/>
        </p:nvSpPr>
        <p:spPr>
          <a:xfrm>
            <a:off x="6228184" y="3306245"/>
            <a:ext cx="2880112" cy="14773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S_tradnl" dirty="0" smtClean="0"/>
              <a:t>El primer proceso es la alta de :</a:t>
            </a:r>
          </a:p>
          <a:p>
            <a:pPr marL="342900" indent="-342900" algn="just">
              <a:buAutoNum type="arabicPeriod"/>
            </a:pPr>
            <a:r>
              <a:rPr lang="es-ES_tradnl" dirty="0" smtClean="0"/>
              <a:t>Departamentos</a:t>
            </a:r>
          </a:p>
          <a:p>
            <a:pPr marL="342900" indent="-342900" algn="just">
              <a:buAutoNum type="arabicPeriod"/>
            </a:pPr>
            <a:r>
              <a:rPr lang="es-ES_tradnl" dirty="0" smtClean="0"/>
              <a:t>Puestos</a:t>
            </a:r>
          </a:p>
          <a:p>
            <a:pPr marL="342900" indent="-342900" algn="just">
              <a:buAutoNum type="arabicPeriod"/>
            </a:pPr>
            <a:r>
              <a:rPr lang="es-ES_tradnl" dirty="0" smtClean="0"/>
              <a:t>Trabajadores</a:t>
            </a:r>
            <a:endParaRPr lang="es-MX" dirty="0"/>
          </a:p>
        </p:txBody>
      </p:sp>
      <p:sp>
        <p:nvSpPr>
          <p:cNvPr id="9" name="8 Rectángulo"/>
          <p:cNvSpPr/>
          <p:nvPr/>
        </p:nvSpPr>
        <p:spPr>
          <a:xfrm>
            <a:off x="6228184" y="4791286"/>
            <a:ext cx="2880112" cy="92333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S_tradnl" dirty="0" smtClean="0"/>
              <a:t>Estos tres catálogos se encuentran dentro del menú de Archivo</a:t>
            </a:r>
            <a:endParaRPr lang="es-MX" dirty="0"/>
          </a:p>
        </p:txBody>
      </p:sp>
      <p:sp>
        <p:nvSpPr>
          <p:cNvPr id="2" name="1 Cerrar llave"/>
          <p:cNvSpPr/>
          <p:nvPr/>
        </p:nvSpPr>
        <p:spPr>
          <a:xfrm>
            <a:off x="539552" y="3212976"/>
            <a:ext cx="720080" cy="288032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CuadroTexto"/>
          <p:cNvSpPr txBox="1"/>
          <p:nvPr/>
        </p:nvSpPr>
        <p:spPr>
          <a:xfrm>
            <a:off x="1292547" y="3221126"/>
            <a:ext cx="24188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600" dirty="0" smtClean="0"/>
              <a:t>Departamentos / Puestos</a:t>
            </a:r>
            <a:endParaRPr lang="es-MX" sz="16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1115616" y="2570966"/>
            <a:ext cx="13202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600" dirty="0" smtClean="0"/>
              <a:t>Trabajadores</a:t>
            </a:r>
            <a:endParaRPr lang="es-MX" sz="1600" dirty="0"/>
          </a:p>
        </p:txBody>
      </p:sp>
      <p:sp>
        <p:nvSpPr>
          <p:cNvPr id="12" name="11 Flecha derecha"/>
          <p:cNvSpPr/>
          <p:nvPr/>
        </p:nvSpPr>
        <p:spPr>
          <a:xfrm rot="10800000">
            <a:off x="539552" y="2611651"/>
            <a:ext cx="576064" cy="1692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070675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 flipH="1">
            <a:off x="6057874" y="1844824"/>
            <a:ext cx="170305" cy="5013176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6228179" y="1863080"/>
            <a:ext cx="2915821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catálogos</a:t>
            </a:r>
            <a:endParaRPr lang="es-MX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4473"/>
            <a:ext cx="9121903" cy="1552359"/>
          </a:xfrm>
          <a:prstGeom prst="rect">
            <a:avLst/>
          </a:prstGeom>
        </p:spPr>
      </p:pic>
      <p:pic>
        <p:nvPicPr>
          <p:cNvPr id="6" name="5 Imagen"/>
          <p:cNvPicPr/>
          <p:nvPr/>
        </p:nvPicPr>
        <p:blipFill>
          <a:blip r:embed="rId3"/>
          <a:stretch>
            <a:fillRect/>
          </a:stretch>
        </p:blipFill>
        <p:spPr>
          <a:xfrm>
            <a:off x="10585" y="1890465"/>
            <a:ext cx="6047289" cy="4994919"/>
          </a:xfrm>
          <a:prstGeom prst="rect">
            <a:avLst/>
          </a:prstGeom>
        </p:spPr>
      </p:pic>
      <p:sp>
        <p:nvSpPr>
          <p:cNvPr id="7" name="6 Rectángulo"/>
          <p:cNvSpPr/>
          <p:nvPr/>
        </p:nvSpPr>
        <p:spPr>
          <a:xfrm>
            <a:off x="6203473" y="2494637"/>
            <a:ext cx="2880112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S_tradnl" dirty="0" smtClean="0"/>
              <a:t>Seleccione de la opción de Archivo; Departamentos</a:t>
            </a:r>
            <a:endParaRPr lang="es-MX" dirty="0"/>
          </a:p>
        </p:txBody>
      </p:sp>
      <p:sp>
        <p:nvSpPr>
          <p:cNvPr id="2" name="1 Elipse"/>
          <p:cNvSpPr/>
          <p:nvPr/>
        </p:nvSpPr>
        <p:spPr>
          <a:xfrm>
            <a:off x="-1173" y="3140968"/>
            <a:ext cx="936104" cy="288032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20029410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 flipH="1">
            <a:off x="6057874" y="1844824"/>
            <a:ext cx="170305" cy="5013176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6228179" y="1863080"/>
            <a:ext cx="2915821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catálogos</a:t>
            </a:r>
            <a:endParaRPr lang="es-MX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4473"/>
            <a:ext cx="9121903" cy="1552359"/>
          </a:xfrm>
          <a:prstGeom prst="rect">
            <a:avLst/>
          </a:prstGeom>
        </p:spPr>
      </p:pic>
      <p:sp>
        <p:nvSpPr>
          <p:cNvPr id="7" name="6 Rectángulo"/>
          <p:cNvSpPr/>
          <p:nvPr/>
        </p:nvSpPr>
        <p:spPr>
          <a:xfrm>
            <a:off x="6228392" y="2140079"/>
            <a:ext cx="2880112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S_tradnl" dirty="0" smtClean="0"/>
              <a:t>Seleccione de la opción de Archivo; Departamentos</a:t>
            </a:r>
            <a:endParaRPr lang="es-MX" dirty="0"/>
          </a:p>
        </p:txBody>
      </p:sp>
      <p:pic>
        <p:nvPicPr>
          <p:cNvPr id="8" name="7 Imagen"/>
          <p:cNvPicPr/>
          <p:nvPr/>
        </p:nvPicPr>
        <p:blipFill>
          <a:blip r:embed="rId3"/>
          <a:stretch>
            <a:fillRect/>
          </a:stretch>
        </p:blipFill>
        <p:spPr>
          <a:xfrm>
            <a:off x="1" y="1916832"/>
            <a:ext cx="6057874" cy="4941168"/>
          </a:xfrm>
          <a:prstGeom prst="rect">
            <a:avLst/>
          </a:prstGeom>
        </p:spPr>
      </p:pic>
      <p:sp>
        <p:nvSpPr>
          <p:cNvPr id="9" name="8 Rectángulo"/>
          <p:cNvSpPr/>
          <p:nvPr/>
        </p:nvSpPr>
        <p:spPr>
          <a:xfrm>
            <a:off x="6228184" y="2944415"/>
            <a:ext cx="2880112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S_tradnl" dirty="0" smtClean="0"/>
              <a:t>Los tres primero íconos de izquierda a derecha; son los primeros que se utilizan</a:t>
            </a:r>
            <a:endParaRPr lang="es-MX" dirty="0"/>
          </a:p>
        </p:txBody>
      </p:sp>
      <p:sp>
        <p:nvSpPr>
          <p:cNvPr id="10" name="9 Rectángulo"/>
          <p:cNvSpPr/>
          <p:nvPr/>
        </p:nvSpPr>
        <p:spPr>
          <a:xfrm>
            <a:off x="6267577" y="4020145"/>
            <a:ext cx="2880112" cy="175432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S_tradnl" dirty="0" smtClean="0"/>
              <a:t>El primer ícono se utiliza para dar de alta el Departamento</a:t>
            </a:r>
          </a:p>
          <a:p>
            <a:pPr algn="just"/>
            <a:r>
              <a:rPr lang="es-ES_tradnl" dirty="0" smtClean="0"/>
              <a:t>El segundo ícono se utiliza para modificar y el tercer ícono para eliminar</a:t>
            </a:r>
            <a:endParaRPr lang="es-MX" dirty="0"/>
          </a:p>
        </p:txBody>
      </p:sp>
      <p:sp>
        <p:nvSpPr>
          <p:cNvPr id="2" name="1 Flecha abajo"/>
          <p:cNvSpPr/>
          <p:nvPr/>
        </p:nvSpPr>
        <p:spPr>
          <a:xfrm rot="2431217">
            <a:off x="1187709" y="2516090"/>
            <a:ext cx="215856" cy="5232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CuadroTexto"/>
          <p:cNvSpPr txBox="1"/>
          <p:nvPr/>
        </p:nvSpPr>
        <p:spPr>
          <a:xfrm>
            <a:off x="1619672" y="2636912"/>
            <a:ext cx="1068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/>
              <a:t>Í</a:t>
            </a:r>
            <a:r>
              <a:rPr lang="es-ES_tradnl" dirty="0" smtClean="0"/>
              <a:t>CONOS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671253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 flipH="1">
            <a:off x="6057874" y="1844824"/>
            <a:ext cx="170305" cy="5013176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6228179" y="1863080"/>
            <a:ext cx="2915821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catálogos</a:t>
            </a:r>
            <a:endParaRPr lang="es-MX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4473"/>
            <a:ext cx="9121903" cy="1552359"/>
          </a:xfrm>
          <a:prstGeom prst="rect">
            <a:avLst/>
          </a:prstGeom>
        </p:spPr>
      </p:pic>
      <p:sp>
        <p:nvSpPr>
          <p:cNvPr id="7" name="6 Rectángulo"/>
          <p:cNvSpPr/>
          <p:nvPr/>
        </p:nvSpPr>
        <p:spPr>
          <a:xfrm>
            <a:off x="6228392" y="2140079"/>
            <a:ext cx="2880112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S_tradnl" dirty="0" smtClean="0"/>
              <a:t>Estos tres íconos se encontraran también en el catálogo de puestos y departamentos</a:t>
            </a:r>
            <a:endParaRPr lang="es-MX" dirty="0"/>
          </a:p>
        </p:txBody>
      </p:sp>
      <p:pic>
        <p:nvPicPr>
          <p:cNvPr id="8" name="7 Imagen"/>
          <p:cNvPicPr/>
          <p:nvPr/>
        </p:nvPicPr>
        <p:blipFill>
          <a:blip r:embed="rId3"/>
          <a:stretch>
            <a:fillRect/>
          </a:stretch>
        </p:blipFill>
        <p:spPr>
          <a:xfrm>
            <a:off x="1" y="1916832"/>
            <a:ext cx="6057874" cy="4941168"/>
          </a:xfrm>
          <a:prstGeom prst="rect">
            <a:avLst/>
          </a:prstGeom>
        </p:spPr>
      </p:pic>
      <p:sp>
        <p:nvSpPr>
          <p:cNvPr id="11" name="10 Rectángulo"/>
          <p:cNvSpPr/>
          <p:nvPr/>
        </p:nvSpPr>
        <p:spPr>
          <a:xfrm>
            <a:off x="6216425" y="3648752"/>
            <a:ext cx="2880112" cy="14773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S_tradnl" dirty="0" smtClean="0"/>
              <a:t>Es importante considerar que los cambios de departamentos y puestos pueden ser de cualquier dato; excepto la clave</a:t>
            </a:r>
            <a:endParaRPr lang="es-MX" dirty="0"/>
          </a:p>
        </p:txBody>
      </p:sp>
      <p:sp>
        <p:nvSpPr>
          <p:cNvPr id="9" name="8 Flecha abajo"/>
          <p:cNvSpPr/>
          <p:nvPr/>
        </p:nvSpPr>
        <p:spPr>
          <a:xfrm rot="2431217">
            <a:off x="1187709" y="2516090"/>
            <a:ext cx="215856" cy="5232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CuadroTexto"/>
          <p:cNvSpPr txBox="1"/>
          <p:nvPr/>
        </p:nvSpPr>
        <p:spPr>
          <a:xfrm>
            <a:off x="1619672" y="2636912"/>
            <a:ext cx="1068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/>
              <a:t>Í</a:t>
            </a:r>
            <a:r>
              <a:rPr lang="es-ES_tradnl" dirty="0" smtClean="0"/>
              <a:t>CONOS</a:t>
            </a:r>
            <a:endParaRPr lang="es-MX" dirty="0"/>
          </a:p>
        </p:txBody>
      </p:sp>
      <p:sp>
        <p:nvSpPr>
          <p:cNvPr id="2" name="1 Elipse"/>
          <p:cNvSpPr/>
          <p:nvPr/>
        </p:nvSpPr>
        <p:spPr>
          <a:xfrm>
            <a:off x="1835695" y="4005064"/>
            <a:ext cx="2202281" cy="936104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66352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Título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72008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s-MX" dirty="0" smtClean="0"/>
              <a:t>Metodología</a:t>
            </a:r>
            <a:endParaRPr lang="es-ES" dirty="0" smtClean="0"/>
          </a:p>
        </p:txBody>
      </p:sp>
      <p:sp>
        <p:nvSpPr>
          <p:cNvPr id="8195" name="4 Marcador de contenido"/>
          <p:cNvSpPr>
            <a:spLocks noGrp="1"/>
          </p:cNvSpPr>
          <p:nvPr>
            <p:ph idx="1"/>
          </p:nvPr>
        </p:nvSpPr>
        <p:spPr>
          <a:xfrm>
            <a:off x="467544" y="1124744"/>
            <a:ext cx="8064896" cy="3919264"/>
          </a:xfrm>
        </p:spPr>
        <p:txBody>
          <a:bodyPr>
            <a:normAutofit fontScale="92500" lnSpcReduction="20000"/>
          </a:bodyPr>
          <a:lstStyle/>
          <a:p>
            <a:pPr marL="0" indent="0" algn="just" eaLnBrk="1" hangingPunct="1">
              <a:buFont typeface="Arial" charset="0"/>
              <a:buNone/>
            </a:pPr>
            <a:r>
              <a:rPr lang="es-MX" dirty="0" smtClean="0"/>
              <a:t>La presentación esta elaborada con la finalidad de proporcionar conocimientos básicos en el uso de la aplicación de NOI; se considera conocimientos previos de NÓMINAS y de sistemas de información con la finalidad de aprovechar al máximo el tiempo de este material.</a:t>
            </a:r>
          </a:p>
          <a:p>
            <a:pPr marL="0" indent="0" algn="just" eaLnBrk="1" hangingPunct="1">
              <a:buFont typeface="Arial" charset="0"/>
              <a:buNone/>
            </a:pPr>
            <a:endParaRPr lang="es-MX" dirty="0" smtClean="0"/>
          </a:p>
          <a:p>
            <a:pPr marL="0" indent="0" algn="just" eaLnBrk="1" hangingPunct="1">
              <a:buFont typeface="Arial" charset="0"/>
              <a:buNone/>
            </a:pPr>
            <a:r>
              <a:rPr lang="es-MX" b="1" dirty="0" smtClean="0"/>
              <a:t>Características de la Presentación:</a:t>
            </a:r>
          </a:p>
          <a:p>
            <a:pPr marL="0" indent="0" algn="just" eaLnBrk="1" hangingPunct="1">
              <a:buFont typeface="Arial" charset="0"/>
              <a:buNone/>
            </a:pPr>
            <a:endParaRPr lang="es-MX" dirty="0" smtClean="0"/>
          </a:p>
          <a:p>
            <a:pPr marL="0" indent="0" algn="just" eaLnBrk="1" hangingPunct="1">
              <a:buFont typeface="Arial" charset="0"/>
              <a:buNone/>
            </a:pPr>
            <a:r>
              <a:rPr lang="es-MX" dirty="0" smtClean="0"/>
              <a:t>Cada diapositiva esta divida en secciones que vamos a detallar como sigue:</a:t>
            </a:r>
          </a:p>
          <a:p>
            <a:pPr marL="0" indent="0" algn="just" eaLnBrk="1" hangingPunct="1">
              <a:buFont typeface="Arial" charset="0"/>
              <a:buNone/>
            </a:pPr>
            <a:r>
              <a:rPr lang="es-MX" dirty="0" smtClean="0"/>
              <a:t>	</a:t>
            </a:r>
            <a:r>
              <a:rPr lang="es-MX" sz="1400" b="1" dirty="0" smtClean="0">
                <a:solidFill>
                  <a:srgbClr val="00B050"/>
                </a:solidFill>
              </a:rPr>
              <a:t>Cuadro  de color</a:t>
            </a:r>
            <a:r>
              <a:rPr lang="es-MX" sz="1400" dirty="0" smtClean="0">
                <a:solidFill>
                  <a:srgbClr val="00B050"/>
                </a:solidFill>
              </a:rPr>
              <a:t>:</a:t>
            </a:r>
            <a:r>
              <a:rPr lang="es-MX" sz="1400" dirty="0" smtClean="0"/>
              <a:t>   Corresponde al encabezado de la unidad de aprendizaje</a:t>
            </a:r>
            <a:endParaRPr lang="es-MX" dirty="0" smtClean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1911151"/>
              </p:ext>
            </p:extLst>
          </p:nvPr>
        </p:nvGraphicFramePr>
        <p:xfrm>
          <a:off x="323528" y="5013176"/>
          <a:ext cx="8496944" cy="1423500"/>
        </p:xfrm>
        <a:graphic>
          <a:graphicData uri="http://schemas.openxmlformats.org/drawingml/2006/table">
            <a:tbl>
              <a:tblPr firstRow="1" firstCol="1" bandRow="1">
                <a:tableStyleId>{2A488322-F2BA-4B5B-9748-0D474271808F}</a:tableStyleId>
              </a:tblPr>
              <a:tblGrid>
                <a:gridCol w="835936"/>
                <a:gridCol w="133825"/>
                <a:gridCol w="3391426"/>
                <a:gridCol w="819730"/>
                <a:gridCol w="409865"/>
                <a:gridCol w="2906162"/>
              </a:tblGrid>
              <a:tr h="212071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UNIDAD DE </a:t>
                      </a:r>
                      <a:r>
                        <a:rPr lang="es-MX" sz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APRENDIZAJE: INFORMÁTICA APLICADA</a:t>
                      </a:r>
                      <a:endParaRPr lang="es-MX" sz="12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</a:rPr>
                        <a:t> 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4791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LIC</a:t>
                      </a:r>
                      <a:endParaRPr lang="es-MX" sz="11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</a:rPr>
                        <a:t> </a:t>
                      </a:r>
                      <a:r>
                        <a:rPr lang="es-MX" sz="1100" dirty="0" smtClean="0">
                          <a:effectLst/>
                        </a:rPr>
                        <a:t>CONTADURÍA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SEMESTRE</a:t>
                      </a:r>
                      <a:endParaRPr lang="es-MX" sz="11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</a:rPr>
                        <a:t> </a:t>
                      </a:r>
                      <a:r>
                        <a:rPr lang="es-MX" sz="1100" dirty="0" smtClean="0">
                          <a:effectLst/>
                        </a:rPr>
                        <a:t>8vo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46671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TEMA</a:t>
                      </a:r>
                      <a:endParaRPr lang="es-MX" sz="11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</a:rPr>
                        <a:t> </a:t>
                      </a:r>
                      <a:r>
                        <a:rPr lang="es-MX" sz="1100" dirty="0" smtClean="0">
                          <a:effectLst/>
                        </a:rPr>
                        <a:t>SOFTWARE</a:t>
                      </a:r>
                      <a:r>
                        <a:rPr lang="es-MX" sz="1100" baseline="0" dirty="0" smtClean="0">
                          <a:effectLst/>
                        </a:rPr>
                        <a:t> DE APLICACIÓN DE NÓMINAS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466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OBJETIVO</a:t>
                      </a:r>
                      <a:endParaRPr lang="es-MX" sz="11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</a:rPr>
                        <a:t> </a:t>
                      </a:r>
                      <a:r>
                        <a:rPr lang="es-MX" sz="1100" dirty="0" smtClean="0">
                          <a:effectLst/>
                        </a:rPr>
                        <a:t>El alumno conocerá como aplicar y obtener reportes </a:t>
                      </a:r>
                      <a:r>
                        <a:rPr lang="es-MX" sz="1100" baseline="0" dirty="0" smtClean="0">
                          <a:effectLst/>
                        </a:rPr>
                        <a:t> de nóminas </a:t>
                      </a:r>
                      <a:r>
                        <a:rPr lang="es-MX" sz="1100" dirty="0" smtClean="0">
                          <a:effectLst/>
                        </a:rPr>
                        <a:t> para la toma de decisiones de el área de Recursos Humanos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903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 flipH="1">
            <a:off x="6057874" y="1844824"/>
            <a:ext cx="170305" cy="5013176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6228179" y="1863080"/>
            <a:ext cx="2915821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catálogos</a:t>
            </a:r>
            <a:endParaRPr lang="es-MX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4473"/>
            <a:ext cx="9121903" cy="1552359"/>
          </a:xfrm>
          <a:prstGeom prst="rect">
            <a:avLst/>
          </a:prstGeom>
        </p:spPr>
      </p:pic>
      <p:sp>
        <p:nvSpPr>
          <p:cNvPr id="7" name="6 Rectángulo"/>
          <p:cNvSpPr/>
          <p:nvPr/>
        </p:nvSpPr>
        <p:spPr>
          <a:xfrm>
            <a:off x="6228392" y="2140079"/>
            <a:ext cx="2880112" cy="14773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S_tradnl" dirty="0" smtClean="0"/>
              <a:t>La alta de departamento, NOI da por default la clave secuencial (1-2-3) si es que esta fue configurada previamente</a:t>
            </a:r>
            <a:endParaRPr lang="es-MX" dirty="0"/>
          </a:p>
        </p:txBody>
      </p:sp>
      <p:pic>
        <p:nvPicPr>
          <p:cNvPr id="8" name="7 Imagen"/>
          <p:cNvPicPr/>
          <p:nvPr/>
        </p:nvPicPr>
        <p:blipFill>
          <a:blip r:embed="rId3"/>
          <a:stretch>
            <a:fillRect/>
          </a:stretch>
        </p:blipFill>
        <p:spPr>
          <a:xfrm>
            <a:off x="1" y="1916832"/>
            <a:ext cx="6057874" cy="4941168"/>
          </a:xfrm>
          <a:prstGeom prst="rect">
            <a:avLst/>
          </a:prstGeom>
        </p:spPr>
      </p:pic>
      <p:sp>
        <p:nvSpPr>
          <p:cNvPr id="11" name="10 Rectángulo"/>
          <p:cNvSpPr/>
          <p:nvPr/>
        </p:nvSpPr>
        <p:spPr>
          <a:xfrm>
            <a:off x="6216425" y="3648752"/>
            <a:ext cx="2880112" cy="258532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S_tradnl" dirty="0" smtClean="0"/>
              <a:t>En la parte de Descripción corresponde al nombre del mismo</a:t>
            </a:r>
          </a:p>
          <a:p>
            <a:pPr algn="just"/>
            <a:endParaRPr lang="es-ES_tradnl" dirty="0"/>
          </a:p>
          <a:p>
            <a:pPr algn="just"/>
            <a:r>
              <a:rPr lang="es-ES_tradnl" dirty="0" smtClean="0"/>
              <a:t>La cuenta COI; si se tiene para poder integrarlo con la aplicación se proporciona; en caso contrario se deja el espacio</a:t>
            </a:r>
            <a:endParaRPr lang="es-MX" dirty="0"/>
          </a:p>
        </p:txBody>
      </p:sp>
      <p:sp>
        <p:nvSpPr>
          <p:cNvPr id="9" name="8 Flecha abajo"/>
          <p:cNvSpPr/>
          <p:nvPr/>
        </p:nvSpPr>
        <p:spPr>
          <a:xfrm rot="2431217">
            <a:off x="1187709" y="2516090"/>
            <a:ext cx="215856" cy="5232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CuadroTexto"/>
          <p:cNvSpPr txBox="1"/>
          <p:nvPr/>
        </p:nvSpPr>
        <p:spPr>
          <a:xfrm>
            <a:off x="1619672" y="2636912"/>
            <a:ext cx="1068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/>
              <a:t>Í</a:t>
            </a:r>
            <a:r>
              <a:rPr lang="es-ES_tradnl" dirty="0" smtClean="0"/>
              <a:t>CONOS</a:t>
            </a:r>
            <a:endParaRPr lang="es-MX" dirty="0"/>
          </a:p>
        </p:txBody>
      </p:sp>
      <p:sp>
        <p:nvSpPr>
          <p:cNvPr id="2" name="1 Flecha izquierda"/>
          <p:cNvSpPr/>
          <p:nvPr/>
        </p:nvSpPr>
        <p:spPr>
          <a:xfrm>
            <a:off x="3028938" y="4149080"/>
            <a:ext cx="678966" cy="2023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CuadroTexto"/>
          <p:cNvSpPr txBox="1"/>
          <p:nvPr/>
        </p:nvSpPr>
        <p:spPr>
          <a:xfrm>
            <a:off x="3869896" y="4065580"/>
            <a:ext cx="1382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Descripción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720446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 flipH="1">
            <a:off x="6057874" y="1844824"/>
            <a:ext cx="170305" cy="5013176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6228179" y="1863080"/>
            <a:ext cx="2915821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catálogos</a:t>
            </a:r>
            <a:endParaRPr lang="es-MX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4473"/>
            <a:ext cx="9121903" cy="1552359"/>
          </a:xfrm>
          <a:prstGeom prst="rect">
            <a:avLst/>
          </a:prstGeom>
        </p:spPr>
      </p:pic>
      <p:sp>
        <p:nvSpPr>
          <p:cNvPr id="7" name="6 Rectángulo"/>
          <p:cNvSpPr/>
          <p:nvPr/>
        </p:nvSpPr>
        <p:spPr>
          <a:xfrm>
            <a:off x="6263888" y="3693700"/>
            <a:ext cx="2880112" cy="646331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es-ES_tradnl" dirty="0" smtClean="0"/>
              <a:t>Una vez proporcionado los datos; dar clic en Aceptar</a:t>
            </a:r>
            <a:endParaRPr lang="es-MX" dirty="0"/>
          </a:p>
        </p:txBody>
      </p:sp>
      <p:pic>
        <p:nvPicPr>
          <p:cNvPr id="8" name="7 Imagen"/>
          <p:cNvPicPr/>
          <p:nvPr/>
        </p:nvPicPr>
        <p:blipFill>
          <a:blip r:embed="rId3"/>
          <a:stretch>
            <a:fillRect/>
          </a:stretch>
        </p:blipFill>
        <p:spPr>
          <a:xfrm>
            <a:off x="1" y="1916832"/>
            <a:ext cx="6057874" cy="4941168"/>
          </a:xfrm>
          <a:prstGeom prst="rect">
            <a:avLst/>
          </a:prstGeom>
        </p:spPr>
      </p:pic>
      <p:sp>
        <p:nvSpPr>
          <p:cNvPr id="9" name="8 Elipse"/>
          <p:cNvSpPr/>
          <p:nvPr/>
        </p:nvSpPr>
        <p:spPr>
          <a:xfrm>
            <a:off x="2123728" y="4664292"/>
            <a:ext cx="1440161" cy="553752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678896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 flipH="1">
            <a:off x="6057874" y="1844824"/>
            <a:ext cx="170305" cy="5013176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6228179" y="1863080"/>
            <a:ext cx="2915821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catálogos</a:t>
            </a:r>
            <a:endParaRPr lang="es-MX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4473"/>
            <a:ext cx="9121903" cy="1552359"/>
          </a:xfrm>
          <a:prstGeom prst="rect">
            <a:avLst/>
          </a:prstGeom>
        </p:spPr>
      </p:pic>
      <p:pic>
        <p:nvPicPr>
          <p:cNvPr id="6" name="5 Imagen"/>
          <p:cNvPicPr/>
          <p:nvPr/>
        </p:nvPicPr>
        <p:blipFill>
          <a:blip r:embed="rId3"/>
          <a:stretch>
            <a:fillRect/>
          </a:stretch>
        </p:blipFill>
        <p:spPr>
          <a:xfrm>
            <a:off x="-16320" y="1863080"/>
            <a:ext cx="6047289" cy="4994919"/>
          </a:xfrm>
          <a:prstGeom prst="rect">
            <a:avLst/>
          </a:prstGeom>
        </p:spPr>
      </p:pic>
      <p:sp>
        <p:nvSpPr>
          <p:cNvPr id="7" name="6 Rectángulo"/>
          <p:cNvSpPr/>
          <p:nvPr/>
        </p:nvSpPr>
        <p:spPr>
          <a:xfrm>
            <a:off x="6241791" y="3068960"/>
            <a:ext cx="2880112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S_tradnl" dirty="0" smtClean="0"/>
              <a:t>Seleccione de la opción de Archivo; Puestos</a:t>
            </a:r>
            <a:endParaRPr lang="es-MX" dirty="0"/>
          </a:p>
        </p:txBody>
      </p:sp>
      <p:sp>
        <p:nvSpPr>
          <p:cNvPr id="8" name="7 Elipse"/>
          <p:cNvSpPr/>
          <p:nvPr/>
        </p:nvSpPr>
        <p:spPr>
          <a:xfrm>
            <a:off x="-396551" y="2463244"/>
            <a:ext cx="1368152" cy="461700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915847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 flipH="1">
            <a:off x="6057874" y="1844824"/>
            <a:ext cx="170305" cy="5013176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6228179" y="1863080"/>
            <a:ext cx="2915821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catálogos</a:t>
            </a:r>
            <a:endParaRPr lang="es-MX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4473"/>
            <a:ext cx="9121903" cy="1552359"/>
          </a:xfrm>
          <a:prstGeom prst="rect">
            <a:avLst/>
          </a:prstGeom>
        </p:spPr>
      </p:pic>
      <p:sp>
        <p:nvSpPr>
          <p:cNvPr id="7" name="6 Rectángulo"/>
          <p:cNvSpPr/>
          <p:nvPr/>
        </p:nvSpPr>
        <p:spPr>
          <a:xfrm>
            <a:off x="6228392" y="2140079"/>
            <a:ext cx="2880112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S_tradnl" dirty="0" smtClean="0"/>
              <a:t>Nótese que tiene la misma estructura  que la pantalla de Departamentos</a:t>
            </a:r>
            <a:endParaRPr lang="es-MX" dirty="0"/>
          </a:p>
        </p:txBody>
      </p:sp>
      <p:sp>
        <p:nvSpPr>
          <p:cNvPr id="9" name="8 Rectángulo"/>
          <p:cNvSpPr/>
          <p:nvPr/>
        </p:nvSpPr>
        <p:spPr>
          <a:xfrm>
            <a:off x="6257665" y="3140968"/>
            <a:ext cx="2880112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S_tradnl" dirty="0" smtClean="0"/>
              <a:t>Proporcione los datos, en la descripción el nombre del puestos y los salarios, al finalizar dar clic en Aceptar</a:t>
            </a:r>
            <a:endParaRPr lang="es-MX" dirty="0"/>
          </a:p>
        </p:txBody>
      </p:sp>
      <p:pic>
        <p:nvPicPr>
          <p:cNvPr id="11" name="10 Imagen"/>
          <p:cNvPicPr/>
          <p:nvPr/>
        </p:nvPicPr>
        <p:blipFill>
          <a:blip r:embed="rId3"/>
          <a:stretch>
            <a:fillRect/>
          </a:stretch>
        </p:blipFill>
        <p:spPr>
          <a:xfrm>
            <a:off x="22657" y="1916832"/>
            <a:ext cx="6035217" cy="4941168"/>
          </a:xfrm>
          <a:prstGeom prst="rect">
            <a:avLst/>
          </a:prstGeom>
        </p:spPr>
      </p:pic>
      <p:sp>
        <p:nvSpPr>
          <p:cNvPr id="8" name="7 Flecha abajo"/>
          <p:cNvSpPr/>
          <p:nvPr/>
        </p:nvSpPr>
        <p:spPr>
          <a:xfrm rot="2431217">
            <a:off x="395713" y="2252395"/>
            <a:ext cx="215856" cy="5232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CuadroTexto"/>
          <p:cNvSpPr txBox="1"/>
          <p:nvPr/>
        </p:nvSpPr>
        <p:spPr>
          <a:xfrm>
            <a:off x="827676" y="2373217"/>
            <a:ext cx="1068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/>
              <a:t>Í</a:t>
            </a:r>
            <a:r>
              <a:rPr lang="es-ES_tradnl" dirty="0" smtClean="0"/>
              <a:t>CONOS</a:t>
            </a:r>
            <a:endParaRPr lang="es-MX" dirty="0"/>
          </a:p>
        </p:txBody>
      </p:sp>
      <p:sp>
        <p:nvSpPr>
          <p:cNvPr id="2" name="1 Flecha izquierda"/>
          <p:cNvSpPr/>
          <p:nvPr/>
        </p:nvSpPr>
        <p:spPr>
          <a:xfrm>
            <a:off x="3203848" y="4351412"/>
            <a:ext cx="792088" cy="30172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CuadroTexto"/>
          <p:cNvSpPr txBox="1"/>
          <p:nvPr/>
        </p:nvSpPr>
        <p:spPr>
          <a:xfrm>
            <a:off x="4355976" y="4221088"/>
            <a:ext cx="958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Salarios</a:t>
            </a:r>
            <a:endParaRPr lang="es-MX" dirty="0"/>
          </a:p>
        </p:txBody>
      </p:sp>
      <p:sp>
        <p:nvSpPr>
          <p:cNvPr id="13" name="12 CuadroTexto"/>
          <p:cNvSpPr txBox="1"/>
          <p:nvPr/>
        </p:nvSpPr>
        <p:spPr>
          <a:xfrm>
            <a:off x="476110" y="5179572"/>
            <a:ext cx="1382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Descripción</a:t>
            </a:r>
            <a:endParaRPr lang="es-MX" dirty="0"/>
          </a:p>
        </p:txBody>
      </p:sp>
      <p:sp>
        <p:nvSpPr>
          <p:cNvPr id="14" name="13 Flecha izquierda"/>
          <p:cNvSpPr/>
          <p:nvPr/>
        </p:nvSpPr>
        <p:spPr>
          <a:xfrm rot="8722266">
            <a:off x="968854" y="4457488"/>
            <a:ext cx="1286199" cy="39129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071563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 flipH="1">
            <a:off x="6057874" y="1844824"/>
            <a:ext cx="170305" cy="5013176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6228179" y="1863080"/>
            <a:ext cx="2915821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catálogos</a:t>
            </a:r>
            <a:endParaRPr lang="es-MX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4473"/>
            <a:ext cx="9121903" cy="1552359"/>
          </a:xfrm>
          <a:prstGeom prst="rect">
            <a:avLst/>
          </a:prstGeom>
        </p:spPr>
      </p:pic>
      <p:sp>
        <p:nvSpPr>
          <p:cNvPr id="7" name="6 Rectángulo"/>
          <p:cNvSpPr/>
          <p:nvPr/>
        </p:nvSpPr>
        <p:spPr>
          <a:xfrm>
            <a:off x="6228392" y="2140079"/>
            <a:ext cx="2880112" cy="147732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S_tradnl" dirty="0" smtClean="0"/>
              <a:t>Ahora es momento de dar de alta a los trabajadores</a:t>
            </a:r>
          </a:p>
          <a:p>
            <a:pPr algn="just"/>
            <a:r>
              <a:rPr lang="es-ES_tradnl" dirty="0" smtClean="0"/>
              <a:t>Ingrese al Menú de Archivo/ Trabajadores Catálogo de Trabajadores</a:t>
            </a:r>
            <a:endParaRPr lang="es-MX" dirty="0"/>
          </a:p>
        </p:txBody>
      </p:sp>
      <p:pic>
        <p:nvPicPr>
          <p:cNvPr id="8" name="7 Imagen"/>
          <p:cNvPicPr/>
          <p:nvPr/>
        </p:nvPicPr>
        <p:blipFill>
          <a:blip r:embed="rId3"/>
          <a:stretch>
            <a:fillRect/>
          </a:stretch>
        </p:blipFill>
        <p:spPr>
          <a:xfrm>
            <a:off x="-19306" y="1916832"/>
            <a:ext cx="6077180" cy="4941168"/>
          </a:xfrm>
          <a:prstGeom prst="rect">
            <a:avLst/>
          </a:prstGeom>
        </p:spPr>
      </p:pic>
      <p:sp>
        <p:nvSpPr>
          <p:cNvPr id="2" name="1 Elipse"/>
          <p:cNvSpPr/>
          <p:nvPr/>
        </p:nvSpPr>
        <p:spPr>
          <a:xfrm>
            <a:off x="-324544" y="2492896"/>
            <a:ext cx="2376264" cy="648072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352817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 flipH="1">
            <a:off x="6057874" y="1844824"/>
            <a:ext cx="170305" cy="5013176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6228179" y="1863080"/>
            <a:ext cx="2915821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catálogos</a:t>
            </a:r>
            <a:endParaRPr lang="es-MX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4473"/>
            <a:ext cx="9121903" cy="1552359"/>
          </a:xfrm>
          <a:prstGeom prst="rect">
            <a:avLst/>
          </a:prstGeom>
        </p:spPr>
      </p:pic>
      <p:sp>
        <p:nvSpPr>
          <p:cNvPr id="7" name="6 Rectángulo"/>
          <p:cNvSpPr/>
          <p:nvPr/>
        </p:nvSpPr>
        <p:spPr>
          <a:xfrm>
            <a:off x="6228392" y="2140079"/>
            <a:ext cx="2880112" cy="175432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S_tradnl" dirty="0" smtClean="0"/>
              <a:t>La plantilla de trabajadores contiene 4 pestañas </a:t>
            </a:r>
          </a:p>
          <a:p>
            <a:pPr algn="just"/>
            <a:r>
              <a:rPr lang="es-ES_tradnl" dirty="0" smtClean="0"/>
              <a:t>Datos Generales</a:t>
            </a:r>
          </a:p>
          <a:p>
            <a:pPr algn="just"/>
            <a:r>
              <a:rPr lang="es-ES_tradnl" dirty="0" smtClean="0"/>
              <a:t>Salario</a:t>
            </a:r>
          </a:p>
          <a:p>
            <a:pPr algn="just"/>
            <a:r>
              <a:rPr lang="es-ES_tradnl" dirty="0" smtClean="0"/>
              <a:t>Datos Personales</a:t>
            </a:r>
          </a:p>
          <a:p>
            <a:pPr algn="just"/>
            <a:r>
              <a:rPr lang="es-ES_tradnl" dirty="0" smtClean="0"/>
              <a:t>IMSS</a:t>
            </a:r>
            <a:endParaRPr lang="es-MX" dirty="0"/>
          </a:p>
        </p:txBody>
      </p:sp>
      <p:pic>
        <p:nvPicPr>
          <p:cNvPr id="9" name="8 Imagen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1916832"/>
            <a:ext cx="6057874" cy="4941168"/>
          </a:xfrm>
          <a:prstGeom prst="rect">
            <a:avLst/>
          </a:prstGeom>
        </p:spPr>
      </p:pic>
      <p:sp>
        <p:nvSpPr>
          <p:cNvPr id="11" name="10 Rectángulo"/>
          <p:cNvSpPr/>
          <p:nvPr/>
        </p:nvSpPr>
        <p:spPr>
          <a:xfrm>
            <a:off x="6228184" y="3867974"/>
            <a:ext cx="2880112" cy="14773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S_tradnl" dirty="0" smtClean="0"/>
              <a:t>Proporcione los datos de alta en el caso de Departamento y Puesto; solo dé clic en el ícono del signo de ?</a:t>
            </a:r>
            <a:endParaRPr lang="es-MX" dirty="0"/>
          </a:p>
        </p:txBody>
      </p:sp>
      <p:sp>
        <p:nvSpPr>
          <p:cNvPr id="2" name="1 Flecha abajo"/>
          <p:cNvSpPr/>
          <p:nvPr/>
        </p:nvSpPr>
        <p:spPr>
          <a:xfrm>
            <a:off x="2195736" y="2564904"/>
            <a:ext cx="360040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Flecha abajo"/>
          <p:cNvSpPr/>
          <p:nvPr/>
        </p:nvSpPr>
        <p:spPr>
          <a:xfrm>
            <a:off x="2762905" y="2564904"/>
            <a:ext cx="360040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12 Flecha abajo"/>
          <p:cNvSpPr/>
          <p:nvPr/>
        </p:nvSpPr>
        <p:spPr>
          <a:xfrm>
            <a:off x="3308760" y="2564904"/>
            <a:ext cx="360040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Flecha abajo"/>
          <p:cNvSpPr/>
          <p:nvPr/>
        </p:nvSpPr>
        <p:spPr>
          <a:xfrm>
            <a:off x="3713534" y="2570751"/>
            <a:ext cx="360040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Flecha izquierda"/>
          <p:cNvSpPr/>
          <p:nvPr/>
        </p:nvSpPr>
        <p:spPr>
          <a:xfrm>
            <a:off x="3308760" y="4221088"/>
            <a:ext cx="360040" cy="13032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14 Flecha izquierda"/>
          <p:cNvSpPr/>
          <p:nvPr/>
        </p:nvSpPr>
        <p:spPr>
          <a:xfrm>
            <a:off x="3275856" y="4476314"/>
            <a:ext cx="360040" cy="13032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997479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 flipH="1">
            <a:off x="6057874" y="1844824"/>
            <a:ext cx="170305" cy="5013176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6228179" y="1863080"/>
            <a:ext cx="2915821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catálogos</a:t>
            </a:r>
            <a:endParaRPr lang="es-MX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4473"/>
            <a:ext cx="9121903" cy="1552359"/>
          </a:xfrm>
          <a:prstGeom prst="rect">
            <a:avLst/>
          </a:prstGeom>
        </p:spPr>
      </p:pic>
      <p:sp>
        <p:nvSpPr>
          <p:cNvPr id="7" name="6 Rectángulo"/>
          <p:cNvSpPr/>
          <p:nvPr/>
        </p:nvSpPr>
        <p:spPr>
          <a:xfrm>
            <a:off x="6228179" y="2396787"/>
            <a:ext cx="2880112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S_tradnl" dirty="0" smtClean="0"/>
              <a:t>Es importante que corrobore en la pestaña de Salarios; coincida el salario con el salario del puesto</a:t>
            </a:r>
            <a:endParaRPr lang="es-MX" dirty="0"/>
          </a:p>
        </p:txBody>
      </p:sp>
      <p:sp>
        <p:nvSpPr>
          <p:cNvPr id="11" name="10 Rectángulo"/>
          <p:cNvSpPr/>
          <p:nvPr/>
        </p:nvSpPr>
        <p:spPr>
          <a:xfrm>
            <a:off x="6228179" y="3834954"/>
            <a:ext cx="2880112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S_tradnl" dirty="0" smtClean="0"/>
              <a:t>Proporcione los datos de impuestos (Gravable) que tendrá el trabajador</a:t>
            </a:r>
            <a:endParaRPr lang="es-MX" dirty="0"/>
          </a:p>
        </p:txBody>
      </p:sp>
      <p:pic>
        <p:nvPicPr>
          <p:cNvPr id="10" name="9 Imagen"/>
          <p:cNvPicPr/>
          <p:nvPr/>
        </p:nvPicPr>
        <p:blipFill>
          <a:blip r:embed="rId3"/>
          <a:stretch>
            <a:fillRect/>
          </a:stretch>
        </p:blipFill>
        <p:spPr>
          <a:xfrm>
            <a:off x="-8392" y="1916832"/>
            <a:ext cx="6066266" cy="4941168"/>
          </a:xfrm>
          <a:prstGeom prst="rect">
            <a:avLst/>
          </a:prstGeom>
        </p:spPr>
      </p:pic>
      <p:sp>
        <p:nvSpPr>
          <p:cNvPr id="2" name="1 Flecha abajo"/>
          <p:cNvSpPr/>
          <p:nvPr/>
        </p:nvSpPr>
        <p:spPr>
          <a:xfrm>
            <a:off x="2483768" y="2996952"/>
            <a:ext cx="216024" cy="3434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Flecha izquierda"/>
          <p:cNvSpPr/>
          <p:nvPr/>
        </p:nvSpPr>
        <p:spPr>
          <a:xfrm>
            <a:off x="2969437" y="3612748"/>
            <a:ext cx="683163" cy="461665"/>
          </a:xfrm>
          <a:prstGeom prst="lef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987955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 flipH="1">
            <a:off x="6057874" y="1844824"/>
            <a:ext cx="170305" cy="5013176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6228179" y="1863080"/>
            <a:ext cx="2915821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catálogos</a:t>
            </a:r>
            <a:endParaRPr lang="es-MX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4473"/>
            <a:ext cx="9121903" cy="1552359"/>
          </a:xfrm>
          <a:prstGeom prst="rect">
            <a:avLst/>
          </a:prstGeom>
        </p:spPr>
      </p:pic>
      <p:sp>
        <p:nvSpPr>
          <p:cNvPr id="7" name="6 Rectángulo"/>
          <p:cNvSpPr/>
          <p:nvPr/>
        </p:nvSpPr>
        <p:spPr>
          <a:xfrm>
            <a:off x="6217996" y="2276872"/>
            <a:ext cx="2880112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S_tradnl" dirty="0" smtClean="0"/>
              <a:t>De la pestaña de Datos Personales; corresponde a los datos principales del trabajador</a:t>
            </a:r>
            <a:endParaRPr lang="es-MX" dirty="0"/>
          </a:p>
        </p:txBody>
      </p:sp>
      <p:pic>
        <p:nvPicPr>
          <p:cNvPr id="8" name="7 Imagen"/>
          <p:cNvPicPr/>
          <p:nvPr/>
        </p:nvPicPr>
        <p:blipFill>
          <a:blip r:embed="rId3"/>
          <a:stretch>
            <a:fillRect/>
          </a:stretch>
        </p:blipFill>
        <p:spPr>
          <a:xfrm>
            <a:off x="5735" y="1844824"/>
            <a:ext cx="6052139" cy="5112568"/>
          </a:xfrm>
          <a:prstGeom prst="rect">
            <a:avLst/>
          </a:prstGeom>
        </p:spPr>
      </p:pic>
      <p:sp>
        <p:nvSpPr>
          <p:cNvPr id="2" name="1 Cerrar llave"/>
          <p:cNvSpPr/>
          <p:nvPr/>
        </p:nvSpPr>
        <p:spPr>
          <a:xfrm>
            <a:off x="4283968" y="3645024"/>
            <a:ext cx="576064" cy="2016224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CuadroTexto"/>
          <p:cNvSpPr txBox="1"/>
          <p:nvPr/>
        </p:nvSpPr>
        <p:spPr>
          <a:xfrm>
            <a:off x="5076056" y="4475864"/>
            <a:ext cx="1872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Datos Personales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850350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 flipH="1">
            <a:off x="6057874" y="1844824"/>
            <a:ext cx="170305" cy="5013176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6228179" y="1863080"/>
            <a:ext cx="2915821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catálogos</a:t>
            </a:r>
            <a:endParaRPr lang="es-MX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4473"/>
            <a:ext cx="9121903" cy="1552359"/>
          </a:xfrm>
          <a:prstGeom prst="rect">
            <a:avLst/>
          </a:prstGeom>
        </p:spPr>
      </p:pic>
      <p:sp>
        <p:nvSpPr>
          <p:cNvPr id="7" name="6 Rectángulo"/>
          <p:cNvSpPr/>
          <p:nvPr/>
        </p:nvSpPr>
        <p:spPr>
          <a:xfrm>
            <a:off x="6228392" y="2259447"/>
            <a:ext cx="2880112" cy="258532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S_tradnl" dirty="0" smtClean="0"/>
              <a:t>De la pestaña de IMSS; corresponde a los datos del trabajador correspondiente al Seguro Social; como es: confianza/sindicalizado</a:t>
            </a:r>
          </a:p>
          <a:p>
            <a:pPr algn="just"/>
            <a:r>
              <a:rPr lang="es-ES_tradnl" dirty="0" smtClean="0"/>
              <a:t>El turno: Matutino / Vespertino / Nocturno / Mixto</a:t>
            </a:r>
          </a:p>
          <a:p>
            <a:pPr algn="just"/>
            <a:endParaRPr lang="es-MX" dirty="0"/>
          </a:p>
        </p:txBody>
      </p:sp>
      <p:pic>
        <p:nvPicPr>
          <p:cNvPr id="9" name="8 Imagen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1916832"/>
            <a:ext cx="6057874" cy="4941168"/>
          </a:xfrm>
          <a:prstGeom prst="rect">
            <a:avLst/>
          </a:prstGeom>
        </p:spPr>
      </p:pic>
      <p:sp>
        <p:nvSpPr>
          <p:cNvPr id="2" name="1 Flecha abajo"/>
          <p:cNvSpPr/>
          <p:nvPr/>
        </p:nvSpPr>
        <p:spPr>
          <a:xfrm>
            <a:off x="3451960" y="3068960"/>
            <a:ext cx="288032" cy="3637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Flecha izquierda"/>
          <p:cNvSpPr/>
          <p:nvPr/>
        </p:nvSpPr>
        <p:spPr>
          <a:xfrm>
            <a:off x="3965562" y="3717032"/>
            <a:ext cx="288032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Flecha izquierda"/>
          <p:cNvSpPr/>
          <p:nvPr/>
        </p:nvSpPr>
        <p:spPr>
          <a:xfrm>
            <a:off x="3984921" y="4697792"/>
            <a:ext cx="288032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517226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 flipH="1">
            <a:off x="6057874" y="1844824"/>
            <a:ext cx="170305" cy="5013176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6228179" y="1863080"/>
            <a:ext cx="2915821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catálogos</a:t>
            </a:r>
            <a:endParaRPr lang="es-MX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4473"/>
            <a:ext cx="9121903" cy="1552359"/>
          </a:xfrm>
          <a:prstGeom prst="rect">
            <a:avLst/>
          </a:prstGeom>
        </p:spPr>
      </p:pic>
      <p:sp>
        <p:nvSpPr>
          <p:cNvPr id="7" name="6 Rectángulo"/>
          <p:cNvSpPr/>
          <p:nvPr/>
        </p:nvSpPr>
        <p:spPr>
          <a:xfrm>
            <a:off x="6241791" y="2276872"/>
            <a:ext cx="2880112" cy="175432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S_tradnl" dirty="0" smtClean="0"/>
              <a:t>Una vez que se han proporcionado los datos, dé clic en Aceptar, el sistema solicitará la confirmación de los datos</a:t>
            </a:r>
          </a:p>
          <a:p>
            <a:pPr algn="just"/>
            <a:endParaRPr lang="es-MX" dirty="0"/>
          </a:p>
        </p:txBody>
      </p:sp>
      <p:pic>
        <p:nvPicPr>
          <p:cNvPr id="8" name="7 Imagen"/>
          <p:cNvPicPr/>
          <p:nvPr/>
        </p:nvPicPr>
        <p:blipFill>
          <a:blip r:embed="rId3"/>
          <a:stretch>
            <a:fillRect/>
          </a:stretch>
        </p:blipFill>
        <p:spPr>
          <a:xfrm>
            <a:off x="-17740" y="1911594"/>
            <a:ext cx="6029900" cy="4946405"/>
          </a:xfrm>
          <a:prstGeom prst="rect">
            <a:avLst/>
          </a:prstGeom>
        </p:spPr>
      </p:pic>
      <p:sp>
        <p:nvSpPr>
          <p:cNvPr id="2" name="1 Flecha arriba"/>
          <p:cNvSpPr/>
          <p:nvPr/>
        </p:nvSpPr>
        <p:spPr>
          <a:xfrm>
            <a:off x="2785223" y="4869160"/>
            <a:ext cx="360040" cy="28803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89906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Título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pPr eaLnBrk="1" hangingPunct="1"/>
            <a:r>
              <a:rPr lang="es-MX" dirty="0" smtClean="0"/>
              <a:t>Metodología</a:t>
            </a:r>
            <a:endParaRPr lang="es-ES" dirty="0" smtClean="0"/>
          </a:p>
        </p:txBody>
      </p:sp>
      <p:sp>
        <p:nvSpPr>
          <p:cNvPr id="8195" name="4 Marcador de contenido"/>
          <p:cNvSpPr>
            <a:spLocks noGrp="1"/>
          </p:cNvSpPr>
          <p:nvPr>
            <p:ph idx="1"/>
          </p:nvPr>
        </p:nvSpPr>
        <p:spPr>
          <a:xfrm>
            <a:off x="251520" y="1196752"/>
            <a:ext cx="8568952" cy="5184575"/>
          </a:xfrm>
        </p:spPr>
        <p:txBody>
          <a:bodyPr>
            <a:normAutofit/>
          </a:bodyPr>
          <a:lstStyle/>
          <a:p>
            <a:pPr marL="0" indent="0" algn="just" eaLnBrk="1" hangingPunct="1">
              <a:buFont typeface="Arial" charset="0"/>
              <a:buNone/>
            </a:pPr>
            <a:r>
              <a:rPr lang="es-MX" sz="1400" b="1" dirty="0" smtClean="0">
                <a:solidFill>
                  <a:srgbClr val="00B050"/>
                </a:solidFill>
              </a:rPr>
              <a:t>Cuadro Descriptivo</a:t>
            </a:r>
            <a:r>
              <a:rPr lang="es-MX" dirty="0" smtClean="0">
                <a:solidFill>
                  <a:srgbClr val="00B050"/>
                </a:solidFill>
              </a:rPr>
              <a:t>: </a:t>
            </a:r>
            <a:r>
              <a:rPr lang="es-MX" sz="1400" dirty="0" smtClean="0"/>
              <a:t>Explica la descripción de la imagen y</a:t>
            </a:r>
          </a:p>
          <a:p>
            <a:pPr marL="0" indent="0" algn="just" eaLnBrk="1" hangingPunct="1">
              <a:buFont typeface="Arial" charset="0"/>
              <a:buNone/>
            </a:pPr>
            <a:r>
              <a:rPr lang="es-MX" sz="1400" dirty="0"/>
              <a:t>	</a:t>
            </a:r>
            <a:r>
              <a:rPr lang="es-MX" sz="1400" dirty="0" smtClean="0"/>
              <a:t>	enfatiza el aprendizaje del temas. </a:t>
            </a:r>
          </a:p>
          <a:p>
            <a:pPr marL="0" indent="0" algn="just" eaLnBrk="1" hangingPunct="1">
              <a:buFont typeface="Arial" charset="0"/>
              <a:buNone/>
            </a:pPr>
            <a:r>
              <a:rPr lang="es-MX" sz="1400" dirty="0"/>
              <a:t>	</a:t>
            </a:r>
            <a:r>
              <a:rPr lang="es-MX" sz="1400" dirty="0" smtClean="0"/>
              <a:t>	Contiene en la mayoría de los casos</a:t>
            </a:r>
          </a:p>
          <a:p>
            <a:pPr marL="0" indent="0" algn="just" eaLnBrk="1" hangingPunct="1">
              <a:buFont typeface="Arial" charset="0"/>
              <a:buNone/>
            </a:pPr>
            <a:r>
              <a:rPr lang="es-MX" sz="1400" dirty="0"/>
              <a:t>	</a:t>
            </a:r>
            <a:r>
              <a:rPr lang="es-MX" sz="1400" dirty="0" smtClean="0"/>
              <a:t>	subtítulo del tema.</a:t>
            </a:r>
          </a:p>
          <a:p>
            <a:pPr marL="0" indent="0" algn="just" eaLnBrk="1" hangingPunct="1">
              <a:buFont typeface="Arial" charset="0"/>
              <a:buNone/>
            </a:pPr>
            <a:endParaRPr lang="es-MX" sz="1400" dirty="0"/>
          </a:p>
          <a:p>
            <a:pPr marL="0" indent="0" algn="just">
              <a:buNone/>
            </a:pPr>
            <a:r>
              <a:rPr lang="es-MX" sz="1400" b="1" dirty="0" smtClean="0">
                <a:solidFill>
                  <a:srgbClr val="00B050"/>
                </a:solidFill>
              </a:rPr>
              <a:t>Vista de Pantalla</a:t>
            </a:r>
            <a:r>
              <a:rPr lang="es-MX" sz="1400" dirty="0" smtClean="0">
                <a:solidFill>
                  <a:srgbClr val="00B050"/>
                </a:solidFill>
              </a:rPr>
              <a:t>: </a:t>
            </a:r>
            <a:r>
              <a:rPr lang="es-MX" sz="1400" dirty="0" smtClean="0"/>
              <a:t>Es el espacio en donde encontrará una guía rápida visual</a:t>
            </a:r>
          </a:p>
          <a:p>
            <a:pPr marL="0" indent="0" algn="just">
              <a:buNone/>
            </a:pPr>
            <a:r>
              <a:rPr lang="es-MX" sz="1400" dirty="0" smtClean="0"/>
              <a:t> de la pantalla de la aplicación</a:t>
            </a:r>
            <a:endParaRPr lang="es-MX" sz="1400" dirty="0"/>
          </a:p>
          <a:p>
            <a:pPr marL="0" indent="0" algn="just" eaLnBrk="1" hangingPunct="1">
              <a:buFont typeface="Arial" charset="0"/>
              <a:buNone/>
            </a:pPr>
            <a:endParaRPr lang="es-MX" sz="1400" dirty="0" smtClean="0"/>
          </a:p>
          <a:p>
            <a:pPr marL="0" indent="0" algn="just" eaLnBrk="1" hangingPunct="1">
              <a:buFont typeface="Arial" charset="0"/>
              <a:buNone/>
            </a:pPr>
            <a:endParaRPr lang="es-MX" dirty="0" smtClean="0"/>
          </a:p>
          <a:p>
            <a:pPr marL="0" indent="0" algn="just" eaLnBrk="1" hangingPunct="1">
              <a:buFont typeface="Arial" charset="0"/>
              <a:buNone/>
            </a:pPr>
            <a:r>
              <a:rPr lang="es-MX" dirty="0" smtClean="0"/>
              <a:t> </a:t>
            </a:r>
          </a:p>
          <a:p>
            <a:pPr marL="0" indent="0" algn="just" eaLnBrk="1" hangingPunct="1">
              <a:buFont typeface="Arial" charset="0"/>
              <a:buNone/>
            </a:pPr>
            <a:endParaRPr lang="es-MX" dirty="0" smtClean="0"/>
          </a:p>
        </p:txBody>
      </p:sp>
      <p:sp>
        <p:nvSpPr>
          <p:cNvPr id="2" name="1 Cheurón"/>
          <p:cNvSpPr/>
          <p:nvPr/>
        </p:nvSpPr>
        <p:spPr>
          <a:xfrm>
            <a:off x="5925852" y="892646"/>
            <a:ext cx="360040" cy="255439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tx1"/>
              </a:solidFill>
            </a:endParaRPr>
          </a:p>
        </p:txBody>
      </p:sp>
      <p:sp>
        <p:nvSpPr>
          <p:cNvPr id="16" name="15 Cheurón"/>
          <p:cNvSpPr/>
          <p:nvPr/>
        </p:nvSpPr>
        <p:spPr>
          <a:xfrm rot="1667631">
            <a:off x="473884" y="3295260"/>
            <a:ext cx="775782" cy="219137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194" y="3548845"/>
            <a:ext cx="5935528" cy="3336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0016" y="294541"/>
            <a:ext cx="2133600" cy="3025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282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 flipH="1">
            <a:off x="6057874" y="1844824"/>
            <a:ext cx="170305" cy="5013176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6228179" y="1863080"/>
            <a:ext cx="2915821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PROCESOS ESPECIALES</a:t>
            </a:r>
            <a:endParaRPr lang="es-MX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4473"/>
            <a:ext cx="9121903" cy="1552359"/>
          </a:xfrm>
          <a:prstGeom prst="rect">
            <a:avLst/>
          </a:prstGeom>
        </p:spPr>
      </p:pic>
      <p:sp>
        <p:nvSpPr>
          <p:cNvPr id="7" name="6 Rectángulo"/>
          <p:cNvSpPr/>
          <p:nvPr/>
        </p:nvSpPr>
        <p:spPr>
          <a:xfrm>
            <a:off x="6228392" y="2140079"/>
            <a:ext cx="2880112" cy="313932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S_tradnl" dirty="0" smtClean="0"/>
              <a:t>La regla de las nóminas funciona de las siguiente forma:</a:t>
            </a:r>
          </a:p>
          <a:p>
            <a:pPr marL="342900" indent="-342900" algn="just">
              <a:buAutoNum type="arabicPeriod"/>
            </a:pPr>
            <a:r>
              <a:rPr lang="es-ES_tradnl" dirty="0" smtClean="0"/>
              <a:t>Crea la nómina</a:t>
            </a:r>
          </a:p>
          <a:p>
            <a:pPr marL="342900" indent="-342900" algn="just">
              <a:buAutoNum type="arabicPeriod"/>
            </a:pPr>
            <a:r>
              <a:rPr lang="es-ES_tradnl" dirty="0" smtClean="0"/>
              <a:t>Movimientos a la nómina</a:t>
            </a:r>
          </a:p>
          <a:p>
            <a:pPr marL="342900" indent="-342900" algn="just">
              <a:buAutoNum type="arabicPeriod"/>
            </a:pPr>
            <a:endParaRPr lang="es-ES_tradnl" dirty="0"/>
          </a:p>
          <a:p>
            <a:pPr algn="just"/>
            <a:r>
              <a:rPr lang="es-ES_tradnl" dirty="0" smtClean="0"/>
              <a:t>Para lo anterior: </a:t>
            </a:r>
          </a:p>
          <a:p>
            <a:pPr algn="just"/>
            <a:r>
              <a:rPr lang="es-ES_tradnl" dirty="0" smtClean="0"/>
              <a:t>Utilerías / Creación del Sig. Periodo</a:t>
            </a:r>
          </a:p>
          <a:p>
            <a:pPr algn="just"/>
            <a:endParaRPr lang="es-MX" dirty="0"/>
          </a:p>
        </p:txBody>
      </p:sp>
      <p:pic>
        <p:nvPicPr>
          <p:cNvPr id="9" name="8 Imagen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1904034"/>
            <a:ext cx="6057874" cy="4953966"/>
          </a:xfrm>
          <a:prstGeom prst="rect">
            <a:avLst/>
          </a:prstGeom>
        </p:spPr>
      </p:pic>
      <p:sp>
        <p:nvSpPr>
          <p:cNvPr id="2" name="1 Elipse"/>
          <p:cNvSpPr/>
          <p:nvPr/>
        </p:nvSpPr>
        <p:spPr>
          <a:xfrm>
            <a:off x="1547664" y="2001579"/>
            <a:ext cx="1584176" cy="491317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759519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 flipH="1">
            <a:off x="6057874" y="1844824"/>
            <a:ext cx="170305" cy="5013176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6228179" y="1863080"/>
            <a:ext cx="2915821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PROCESOS ESPECIALES</a:t>
            </a:r>
            <a:endParaRPr lang="es-MX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2465"/>
            <a:ext cx="9121903" cy="1552359"/>
          </a:xfrm>
          <a:prstGeom prst="rect">
            <a:avLst/>
          </a:prstGeom>
        </p:spPr>
      </p:pic>
      <p:pic>
        <p:nvPicPr>
          <p:cNvPr id="7" name="6 Imagen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1844824"/>
            <a:ext cx="6057874" cy="5013176"/>
          </a:xfrm>
          <a:prstGeom prst="rect">
            <a:avLst/>
          </a:prstGeom>
        </p:spPr>
      </p:pic>
      <p:sp>
        <p:nvSpPr>
          <p:cNvPr id="8" name="7 Rectángulo"/>
          <p:cNvSpPr/>
          <p:nvPr/>
        </p:nvSpPr>
        <p:spPr>
          <a:xfrm>
            <a:off x="6228392" y="2415535"/>
            <a:ext cx="2880112" cy="147732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S_tradnl" dirty="0" smtClean="0"/>
              <a:t>Verifique que el directorio corresponde.</a:t>
            </a:r>
          </a:p>
          <a:p>
            <a:pPr algn="just"/>
            <a:r>
              <a:rPr lang="es-ES_tradnl" dirty="0" smtClean="0"/>
              <a:t>Ajuste la fecha de la nómina</a:t>
            </a:r>
          </a:p>
          <a:p>
            <a:pPr algn="just"/>
            <a:endParaRPr lang="es-MX" dirty="0"/>
          </a:p>
        </p:txBody>
      </p:sp>
      <p:sp>
        <p:nvSpPr>
          <p:cNvPr id="2" name="1 Flecha izquierda"/>
          <p:cNvSpPr/>
          <p:nvPr/>
        </p:nvSpPr>
        <p:spPr>
          <a:xfrm>
            <a:off x="1979712" y="3933056"/>
            <a:ext cx="504056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Flecha izquierda"/>
          <p:cNvSpPr/>
          <p:nvPr/>
        </p:nvSpPr>
        <p:spPr>
          <a:xfrm rot="7415291">
            <a:off x="920803" y="4366693"/>
            <a:ext cx="504056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598208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 flipH="1">
            <a:off x="6057874" y="1844824"/>
            <a:ext cx="170305" cy="5013176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6228179" y="1863080"/>
            <a:ext cx="2915821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PROCESOS ESPECIALES</a:t>
            </a:r>
            <a:endParaRPr lang="es-MX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2465"/>
            <a:ext cx="9121903" cy="1552359"/>
          </a:xfrm>
          <a:prstGeom prst="rect">
            <a:avLst/>
          </a:prstGeom>
        </p:spPr>
      </p:pic>
      <p:pic>
        <p:nvPicPr>
          <p:cNvPr id="6" name="5 Imagen"/>
          <p:cNvPicPr/>
          <p:nvPr/>
        </p:nvPicPr>
        <p:blipFill>
          <a:blip r:embed="rId3"/>
          <a:stretch>
            <a:fillRect/>
          </a:stretch>
        </p:blipFill>
        <p:spPr>
          <a:xfrm>
            <a:off x="-17924" y="1844824"/>
            <a:ext cx="6075798" cy="5013176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6229339" y="2420888"/>
            <a:ext cx="2961580" cy="34163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 smtClean="0"/>
              <a:t>El sistema solicitará si se desea o no cambiarse de periodo;</a:t>
            </a:r>
            <a:r>
              <a:rPr lang="es-MX" dirty="0" smtClean="0"/>
              <a:t> de cualquier forma puede cambiarse de diversos periodos en la opción de </a:t>
            </a:r>
          </a:p>
          <a:p>
            <a:r>
              <a:rPr lang="es-ES_tradnl" dirty="0" smtClean="0"/>
              <a:t>Archivo / Cambio de Periodo</a:t>
            </a:r>
          </a:p>
          <a:p>
            <a:r>
              <a:rPr lang="es-ES_tradnl" dirty="0" smtClean="0"/>
              <a:t>Al seleccionar la opción SI; se le indica al sistema que se desea cambiar de fecha a la nómina que se esta creado</a:t>
            </a:r>
          </a:p>
        </p:txBody>
      </p:sp>
      <p:sp>
        <p:nvSpPr>
          <p:cNvPr id="7" name="6 Flecha arriba"/>
          <p:cNvSpPr/>
          <p:nvPr/>
        </p:nvSpPr>
        <p:spPr>
          <a:xfrm>
            <a:off x="3071093" y="4869160"/>
            <a:ext cx="360040" cy="57606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4236521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 flipH="1">
            <a:off x="6057874" y="1844824"/>
            <a:ext cx="170305" cy="5013176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6228179" y="1863080"/>
            <a:ext cx="2915821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CONSULTAS</a:t>
            </a:r>
            <a:endParaRPr lang="es-MX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2465"/>
            <a:ext cx="9121903" cy="1552359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6228179" y="2152544"/>
            <a:ext cx="2961580" cy="14773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 smtClean="0"/>
              <a:t>La creación de la nómina es exitosa cuando al cambiarse de periodo; al finalizar muestra </a:t>
            </a:r>
            <a:r>
              <a:rPr lang="es-ES_tradnl" b="1" i="1" u="sng" dirty="0" smtClean="0"/>
              <a:t>los registros de los trabajadores</a:t>
            </a:r>
          </a:p>
        </p:txBody>
      </p:sp>
      <p:pic>
        <p:nvPicPr>
          <p:cNvPr id="7" name="6 Imagen"/>
          <p:cNvPicPr/>
          <p:nvPr/>
        </p:nvPicPr>
        <p:blipFill>
          <a:blip r:embed="rId3"/>
          <a:stretch>
            <a:fillRect/>
          </a:stretch>
        </p:blipFill>
        <p:spPr>
          <a:xfrm>
            <a:off x="35497" y="1844824"/>
            <a:ext cx="6022378" cy="5013176"/>
          </a:xfrm>
          <a:prstGeom prst="rect">
            <a:avLst/>
          </a:prstGeom>
        </p:spPr>
      </p:pic>
      <p:sp>
        <p:nvSpPr>
          <p:cNvPr id="8" name="7 CuadroTexto"/>
          <p:cNvSpPr txBox="1"/>
          <p:nvPr/>
        </p:nvSpPr>
        <p:spPr>
          <a:xfrm>
            <a:off x="6228184" y="3635791"/>
            <a:ext cx="2961580" cy="147732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 smtClean="0"/>
              <a:t>Al término de ese proceso se tiene una nómina de base es decir con percepciones y deducciones básicas (sueldo / IMSS / ISR )</a:t>
            </a:r>
          </a:p>
        </p:txBody>
      </p:sp>
    </p:spTree>
    <p:extLst>
      <p:ext uri="{BB962C8B-B14F-4D97-AF65-F5344CB8AC3E}">
        <p14:creationId xmlns:p14="http://schemas.microsoft.com/office/powerpoint/2010/main" val="368786294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 flipH="1">
            <a:off x="6057874" y="1844824"/>
            <a:ext cx="170305" cy="5013176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6228179" y="1863080"/>
            <a:ext cx="2915821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CONSULTAS</a:t>
            </a:r>
            <a:endParaRPr lang="es-MX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2465"/>
            <a:ext cx="9121903" cy="1552359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6228179" y="2348880"/>
            <a:ext cx="2961580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 smtClean="0"/>
              <a:t>Para consultar la nómina, utilice la opción de Consultas / Recibos</a:t>
            </a:r>
          </a:p>
        </p:txBody>
      </p:sp>
      <p:pic>
        <p:nvPicPr>
          <p:cNvPr id="7" name="6 Imagen"/>
          <p:cNvPicPr/>
          <p:nvPr/>
        </p:nvPicPr>
        <p:blipFill>
          <a:blip r:embed="rId3"/>
          <a:stretch>
            <a:fillRect/>
          </a:stretch>
        </p:blipFill>
        <p:spPr>
          <a:xfrm>
            <a:off x="35497" y="1844824"/>
            <a:ext cx="6022378" cy="5013176"/>
          </a:xfrm>
          <a:prstGeom prst="rect">
            <a:avLst/>
          </a:prstGeom>
        </p:spPr>
      </p:pic>
      <p:sp>
        <p:nvSpPr>
          <p:cNvPr id="6" name="5 Flecha izquierda"/>
          <p:cNvSpPr/>
          <p:nvPr/>
        </p:nvSpPr>
        <p:spPr>
          <a:xfrm>
            <a:off x="1187624" y="2001579"/>
            <a:ext cx="864096" cy="49131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8627503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 flipH="1">
            <a:off x="6057874" y="1844824"/>
            <a:ext cx="170305" cy="5013176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6228179" y="1863080"/>
            <a:ext cx="2915821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CONSULTAS</a:t>
            </a:r>
            <a:endParaRPr lang="es-MX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2465"/>
            <a:ext cx="9121903" cy="1552359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6228179" y="2152544"/>
            <a:ext cx="2915821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 smtClean="0"/>
              <a:t>Seleccione el trabajador  a consultar</a:t>
            </a:r>
          </a:p>
        </p:txBody>
      </p:sp>
      <p:pic>
        <p:nvPicPr>
          <p:cNvPr id="8" name="7 Imagen"/>
          <p:cNvPicPr/>
          <p:nvPr/>
        </p:nvPicPr>
        <p:blipFill>
          <a:blip r:embed="rId3"/>
          <a:stretch>
            <a:fillRect/>
          </a:stretch>
        </p:blipFill>
        <p:spPr>
          <a:xfrm>
            <a:off x="1" y="1844824"/>
            <a:ext cx="6057874" cy="5013176"/>
          </a:xfrm>
          <a:prstGeom prst="rect">
            <a:avLst/>
          </a:prstGeom>
        </p:spPr>
      </p:pic>
      <p:sp>
        <p:nvSpPr>
          <p:cNvPr id="9" name="8 CuadroTexto"/>
          <p:cNvSpPr txBox="1"/>
          <p:nvPr/>
        </p:nvSpPr>
        <p:spPr>
          <a:xfrm>
            <a:off x="6228179" y="3064892"/>
            <a:ext cx="2893724" cy="258532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 smtClean="0"/>
              <a:t>Identifique los datos del encabezado del recibo</a:t>
            </a:r>
          </a:p>
          <a:p>
            <a:endParaRPr lang="es-ES_tradnl" dirty="0" smtClean="0"/>
          </a:p>
          <a:p>
            <a:r>
              <a:rPr lang="es-ES_tradnl" dirty="0" smtClean="0"/>
              <a:t>Identifique la parte de Percepciones y Deducciones</a:t>
            </a:r>
          </a:p>
          <a:p>
            <a:endParaRPr lang="es-ES_tradnl" dirty="0" smtClean="0"/>
          </a:p>
          <a:p>
            <a:r>
              <a:rPr lang="es-ES_tradnl" dirty="0" smtClean="0"/>
              <a:t>Identifique los datos finales del recibo</a:t>
            </a:r>
          </a:p>
        </p:txBody>
      </p:sp>
      <p:sp>
        <p:nvSpPr>
          <p:cNvPr id="6" name="5 Flecha izquierda"/>
          <p:cNvSpPr/>
          <p:nvPr/>
        </p:nvSpPr>
        <p:spPr>
          <a:xfrm>
            <a:off x="1331640" y="2475709"/>
            <a:ext cx="504056" cy="39837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CuadroTexto"/>
          <p:cNvSpPr txBox="1"/>
          <p:nvPr/>
        </p:nvSpPr>
        <p:spPr>
          <a:xfrm>
            <a:off x="1953739" y="2429543"/>
            <a:ext cx="2150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Datos del empleado</a:t>
            </a:r>
            <a:endParaRPr lang="es-MX" dirty="0"/>
          </a:p>
        </p:txBody>
      </p:sp>
      <p:sp>
        <p:nvSpPr>
          <p:cNvPr id="10" name="9 Flecha izquierda"/>
          <p:cNvSpPr/>
          <p:nvPr/>
        </p:nvSpPr>
        <p:spPr>
          <a:xfrm>
            <a:off x="2339752" y="2798875"/>
            <a:ext cx="504056" cy="398375"/>
          </a:xfrm>
          <a:prstGeom prst="lef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10 CuadroTexto"/>
          <p:cNvSpPr txBox="1"/>
          <p:nvPr/>
        </p:nvSpPr>
        <p:spPr>
          <a:xfrm>
            <a:off x="3036731" y="2798875"/>
            <a:ext cx="2101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Datos de la nómina</a:t>
            </a:r>
            <a:endParaRPr lang="es-MX" dirty="0"/>
          </a:p>
        </p:txBody>
      </p:sp>
      <p:sp>
        <p:nvSpPr>
          <p:cNvPr id="12" name="11 CuadroTexto"/>
          <p:cNvSpPr txBox="1"/>
          <p:nvPr/>
        </p:nvSpPr>
        <p:spPr>
          <a:xfrm>
            <a:off x="3510214" y="3954635"/>
            <a:ext cx="1467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Deducciones</a:t>
            </a:r>
            <a:endParaRPr lang="es-MX" dirty="0"/>
          </a:p>
        </p:txBody>
      </p:sp>
      <p:sp>
        <p:nvSpPr>
          <p:cNvPr id="13" name="12 CuadroTexto"/>
          <p:cNvSpPr txBox="1"/>
          <p:nvPr/>
        </p:nvSpPr>
        <p:spPr>
          <a:xfrm>
            <a:off x="742335" y="3944802"/>
            <a:ext cx="1484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Percepciones</a:t>
            </a:r>
            <a:endParaRPr lang="es-MX" dirty="0"/>
          </a:p>
        </p:txBody>
      </p:sp>
      <p:sp>
        <p:nvSpPr>
          <p:cNvPr id="15" name="14 Flecha izquierda"/>
          <p:cNvSpPr/>
          <p:nvPr/>
        </p:nvSpPr>
        <p:spPr>
          <a:xfrm rot="5400000">
            <a:off x="700942" y="3540461"/>
            <a:ext cx="504056" cy="398375"/>
          </a:xfrm>
          <a:prstGeom prst="lef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15 Flecha izquierda"/>
          <p:cNvSpPr/>
          <p:nvPr/>
        </p:nvSpPr>
        <p:spPr>
          <a:xfrm rot="5400000">
            <a:off x="3781246" y="3494474"/>
            <a:ext cx="504056" cy="398375"/>
          </a:xfrm>
          <a:prstGeom prst="lef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7787100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 flipH="1">
            <a:off x="6057874" y="1844824"/>
            <a:ext cx="170305" cy="5013176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6228179" y="1863080"/>
            <a:ext cx="2915821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PERCEPCIONES/DEDUCCIONES</a:t>
            </a:r>
            <a:endParaRPr lang="es-MX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2465"/>
            <a:ext cx="9121903" cy="1552359"/>
          </a:xfrm>
          <a:prstGeom prst="rect">
            <a:avLst/>
          </a:prstGeom>
        </p:spPr>
      </p:pic>
      <p:pic>
        <p:nvPicPr>
          <p:cNvPr id="6" name="5 Imagen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1844824"/>
            <a:ext cx="6057874" cy="5013176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6259933" y="2140079"/>
            <a:ext cx="2861970" cy="14773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 smtClean="0"/>
              <a:t>Los movimientos a la nómina </a:t>
            </a:r>
          </a:p>
          <a:p>
            <a:r>
              <a:rPr lang="es-ES_tradnl" dirty="0" smtClean="0"/>
              <a:t>se hacen una vez que sea ha generado la nómina.</a:t>
            </a:r>
          </a:p>
          <a:p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6246534" y="3634528"/>
            <a:ext cx="2861970" cy="286232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 smtClean="0"/>
              <a:t>Primero se debe de identificar si corresponde a una Percepción o una Deducción.</a:t>
            </a:r>
          </a:p>
          <a:p>
            <a:endParaRPr lang="es-ES_tradnl" dirty="0" smtClean="0"/>
          </a:p>
          <a:p>
            <a:r>
              <a:rPr lang="es-ES_tradnl" dirty="0" smtClean="0"/>
              <a:t>Identificar si es una aplicación General o Individual</a:t>
            </a:r>
          </a:p>
          <a:p>
            <a:r>
              <a:rPr lang="es-ES_tradnl" dirty="0" smtClean="0"/>
              <a:t>Identificar si corresponde a un monto o fórmula</a:t>
            </a:r>
            <a:endParaRPr lang="es-MX" dirty="0"/>
          </a:p>
        </p:txBody>
      </p:sp>
      <p:sp>
        <p:nvSpPr>
          <p:cNvPr id="8" name="7 Elipse"/>
          <p:cNvSpPr/>
          <p:nvPr/>
        </p:nvSpPr>
        <p:spPr>
          <a:xfrm>
            <a:off x="-36512" y="2636912"/>
            <a:ext cx="1080120" cy="432048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6359769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 flipH="1">
            <a:off x="6057874" y="1844824"/>
            <a:ext cx="170305" cy="5013176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6228179" y="1863080"/>
            <a:ext cx="2915821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PERCEPCIONES/DEDUCCIONES</a:t>
            </a:r>
            <a:endParaRPr lang="es-MX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2465"/>
            <a:ext cx="9121903" cy="1552359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6239907" y="2348880"/>
            <a:ext cx="2861970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 smtClean="0"/>
              <a:t>Ingrese al Menú Archivo / Percepciones / Deducciones</a:t>
            </a:r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6255104" y="3767910"/>
            <a:ext cx="2861970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S_tradnl" dirty="0" smtClean="0"/>
              <a:t>Las claves P; pertenecen a percepciones y las D a deducciones</a:t>
            </a:r>
            <a:endParaRPr lang="es-MX" dirty="0"/>
          </a:p>
        </p:txBody>
      </p:sp>
      <p:pic>
        <p:nvPicPr>
          <p:cNvPr id="8" name="7 Imagen"/>
          <p:cNvPicPr/>
          <p:nvPr/>
        </p:nvPicPr>
        <p:blipFill>
          <a:blip r:embed="rId3"/>
          <a:stretch>
            <a:fillRect/>
          </a:stretch>
        </p:blipFill>
        <p:spPr>
          <a:xfrm>
            <a:off x="3024" y="1844878"/>
            <a:ext cx="6054850" cy="5013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79879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 flipH="1">
            <a:off x="6057874" y="1844824"/>
            <a:ext cx="170305" cy="5013176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6228179" y="1863080"/>
            <a:ext cx="2915821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PERCEPCIONES/DEDUCCIONES</a:t>
            </a:r>
            <a:endParaRPr lang="es-MX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2465"/>
            <a:ext cx="9121903" cy="1552359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6259933" y="2140079"/>
            <a:ext cx="2861970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 smtClean="0"/>
              <a:t>Ingrese al Menú Archivo / Percepciones / Deducciones</a:t>
            </a:r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6300192" y="3306245"/>
            <a:ext cx="2861970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 smtClean="0"/>
              <a:t>Las claves P; pertenecen a percepciones y las D a deducciones</a:t>
            </a:r>
            <a:endParaRPr lang="es-MX" dirty="0"/>
          </a:p>
        </p:txBody>
      </p:sp>
      <p:pic>
        <p:nvPicPr>
          <p:cNvPr id="8" name="7 Imagen"/>
          <p:cNvPicPr/>
          <p:nvPr/>
        </p:nvPicPr>
        <p:blipFill>
          <a:blip r:embed="rId3"/>
          <a:stretch>
            <a:fillRect/>
          </a:stretch>
        </p:blipFill>
        <p:spPr>
          <a:xfrm>
            <a:off x="3024" y="1863080"/>
            <a:ext cx="6054850" cy="5013121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3030449" y="2780928"/>
            <a:ext cx="27656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Esta parte corresponde a la descripción de la Percepción / Deducción</a:t>
            </a:r>
            <a:endParaRPr lang="es-MX" dirty="0"/>
          </a:p>
        </p:txBody>
      </p:sp>
      <p:sp>
        <p:nvSpPr>
          <p:cNvPr id="9" name="8 CuadroTexto"/>
          <p:cNvSpPr txBox="1"/>
          <p:nvPr/>
        </p:nvSpPr>
        <p:spPr>
          <a:xfrm>
            <a:off x="3041347" y="4028246"/>
            <a:ext cx="27656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En este espacio se coloca el monto o la fórmula</a:t>
            </a:r>
            <a:endParaRPr lang="es-MX" dirty="0"/>
          </a:p>
        </p:txBody>
      </p:sp>
      <p:sp>
        <p:nvSpPr>
          <p:cNvPr id="11" name="10 CuadroTexto"/>
          <p:cNvSpPr txBox="1"/>
          <p:nvPr/>
        </p:nvSpPr>
        <p:spPr>
          <a:xfrm>
            <a:off x="260226" y="5373216"/>
            <a:ext cx="276568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Si es para todos los trabajadores; selecciona General, si es para algunos trabajadores; seleccionar Individual</a:t>
            </a:r>
            <a:endParaRPr lang="es-MX" dirty="0"/>
          </a:p>
        </p:txBody>
      </p:sp>
      <p:sp>
        <p:nvSpPr>
          <p:cNvPr id="12" name="11 CuadroTexto"/>
          <p:cNvSpPr txBox="1"/>
          <p:nvPr/>
        </p:nvSpPr>
        <p:spPr>
          <a:xfrm>
            <a:off x="3178107" y="5013176"/>
            <a:ext cx="276568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Se le llama fija cuando la cantidad es igual para todos, se le llama variable, cuando la cantidad es diferente para los trabajadores</a:t>
            </a:r>
            <a:endParaRPr lang="es-MX" dirty="0"/>
          </a:p>
        </p:txBody>
      </p:sp>
      <p:sp>
        <p:nvSpPr>
          <p:cNvPr id="10" name="9 Flecha izquierda"/>
          <p:cNvSpPr/>
          <p:nvPr/>
        </p:nvSpPr>
        <p:spPr>
          <a:xfrm>
            <a:off x="1979712" y="2996952"/>
            <a:ext cx="1198395" cy="17918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12 Flecha izquierda"/>
          <p:cNvSpPr/>
          <p:nvPr/>
        </p:nvSpPr>
        <p:spPr>
          <a:xfrm rot="1368292">
            <a:off x="1680369" y="3569013"/>
            <a:ext cx="1797081" cy="243386"/>
          </a:xfrm>
          <a:prstGeom prst="lef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14 Rectángulo redondeado"/>
          <p:cNvSpPr/>
          <p:nvPr/>
        </p:nvSpPr>
        <p:spPr>
          <a:xfrm>
            <a:off x="-36512" y="3306245"/>
            <a:ext cx="720080" cy="923330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15 Rectángulo redondeado"/>
          <p:cNvSpPr/>
          <p:nvPr/>
        </p:nvSpPr>
        <p:spPr>
          <a:xfrm>
            <a:off x="3021908" y="5013176"/>
            <a:ext cx="2921885" cy="1754326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16 Rectángulo redondeado"/>
          <p:cNvSpPr/>
          <p:nvPr/>
        </p:nvSpPr>
        <p:spPr>
          <a:xfrm>
            <a:off x="683568" y="3299019"/>
            <a:ext cx="1019872" cy="930556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17 Rectángulo redondeado"/>
          <p:cNvSpPr/>
          <p:nvPr/>
        </p:nvSpPr>
        <p:spPr>
          <a:xfrm>
            <a:off x="266224" y="5181324"/>
            <a:ext cx="2577584" cy="1586178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929317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 flipH="1">
            <a:off x="6057874" y="1844824"/>
            <a:ext cx="170305" cy="5013176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6228179" y="1863080"/>
            <a:ext cx="2915821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PERCEPCIONES/DEDUCCIONES</a:t>
            </a:r>
            <a:endParaRPr lang="es-MX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2465"/>
            <a:ext cx="9121903" cy="1552359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6239218" y="2348880"/>
            <a:ext cx="2861970" cy="14773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 smtClean="0"/>
              <a:t>Una vez que sean proporcionado los datos, dar clic en Aceptar; el sistema solicitará  corroborar la información</a:t>
            </a:r>
            <a:endParaRPr lang="es-MX" dirty="0"/>
          </a:p>
        </p:txBody>
      </p:sp>
      <p:pic>
        <p:nvPicPr>
          <p:cNvPr id="9" name="8 Imagen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1863080"/>
            <a:ext cx="6057874" cy="4994920"/>
          </a:xfrm>
          <a:prstGeom prst="rect">
            <a:avLst/>
          </a:prstGeom>
        </p:spPr>
      </p:pic>
      <p:sp>
        <p:nvSpPr>
          <p:cNvPr id="6" name="5 Flecha arriba"/>
          <p:cNvSpPr/>
          <p:nvPr/>
        </p:nvSpPr>
        <p:spPr>
          <a:xfrm>
            <a:off x="1259632" y="5209708"/>
            <a:ext cx="432048" cy="43204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Flecha arriba"/>
          <p:cNvSpPr/>
          <p:nvPr/>
        </p:nvSpPr>
        <p:spPr>
          <a:xfrm>
            <a:off x="2699792" y="4878939"/>
            <a:ext cx="495672" cy="43204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16171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 flipH="1">
            <a:off x="6057873" y="1756866"/>
            <a:ext cx="170305" cy="5101134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6228179" y="1852286"/>
            <a:ext cx="291582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ASPEL NOI</a:t>
            </a:r>
          </a:p>
          <a:p>
            <a:endParaRPr lang="es-ES_tradnl" dirty="0"/>
          </a:p>
          <a:p>
            <a:r>
              <a:rPr lang="es-ES_tradnl" dirty="0" smtClean="0"/>
              <a:t>Pertenece  a la Licencia de ASPEL; integrado por varios módulos:</a:t>
            </a:r>
          </a:p>
          <a:p>
            <a:endParaRPr lang="es-ES_tradnl" dirty="0"/>
          </a:p>
          <a:p>
            <a:r>
              <a:rPr lang="es-ES_tradnl" dirty="0" err="1" smtClean="0"/>
              <a:t>Aspel</a:t>
            </a:r>
            <a:r>
              <a:rPr lang="es-ES_tradnl" dirty="0" smtClean="0"/>
              <a:t> COI; Contabilidad Integral</a:t>
            </a:r>
          </a:p>
          <a:p>
            <a:r>
              <a:rPr lang="es-ES_tradnl" dirty="0" err="1" smtClean="0"/>
              <a:t>Aspel</a:t>
            </a:r>
            <a:r>
              <a:rPr lang="es-ES_tradnl" dirty="0" smtClean="0"/>
              <a:t> NOI; Nómina Integral</a:t>
            </a:r>
          </a:p>
          <a:p>
            <a:r>
              <a:rPr lang="es-ES_tradnl" dirty="0" smtClean="0"/>
              <a:t>SAE; Sistema Administrativo Empresarial</a:t>
            </a:r>
          </a:p>
          <a:p>
            <a:r>
              <a:rPr lang="es-ES_tradnl" dirty="0" err="1" smtClean="0"/>
              <a:t>Aspel</a:t>
            </a:r>
            <a:r>
              <a:rPr lang="es-ES_tradnl" dirty="0" smtClean="0"/>
              <a:t> Bancos</a:t>
            </a:r>
          </a:p>
          <a:p>
            <a:r>
              <a:rPr lang="es-ES_tradnl" dirty="0" err="1" smtClean="0"/>
              <a:t>Aspel</a:t>
            </a:r>
            <a:r>
              <a:rPr lang="es-ES_tradnl" dirty="0" smtClean="0"/>
              <a:t> CAF; Control de Activos Fijos</a:t>
            </a:r>
          </a:p>
          <a:p>
            <a:r>
              <a:rPr lang="es-ES_tradnl" dirty="0" err="1" smtClean="0"/>
              <a:t>Aspel</a:t>
            </a:r>
            <a:r>
              <a:rPr lang="es-ES_tradnl" dirty="0" smtClean="0"/>
              <a:t> Caja; punto de venta</a:t>
            </a:r>
            <a:endParaRPr lang="es-MX" dirty="0" smtClean="0"/>
          </a:p>
          <a:p>
            <a:endParaRPr lang="es-MX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6" y="204507"/>
            <a:ext cx="9121904" cy="1552359"/>
          </a:xfrm>
          <a:prstGeom prst="rect">
            <a:avLst/>
          </a:prstGeom>
        </p:spPr>
      </p:pic>
      <p:pic>
        <p:nvPicPr>
          <p:cNvPr id="11" name="4 Imagen" descr="aspel-no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3068960"/>
            <a:ext cx="4325250" cy="147309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376801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 flipH="1">
            <a:off x="6057874" y="1844824"/>
            <a:ext cx="170305" cy="5013176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6228179" y="1863080"/>
            <a:ext cx="2915821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Edición movimientos a la nómina</a:t>
            </a:r>
            <a:endParaRPr lang="es-MX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2465"/>
            <a:ext cx="9121903" cy="1552359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6246534" y="2383720"/>
            <a:ext cx="2861970" cy="14773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 smtClean="0"/>
              <a:t>La aplicación de movimientos GENERAL, para consultarlo ingrese a la opción de:</a:t>
            </a:r>
          </a:p>
          <a:p>
            <a:r>
              <a:rPr lang="es-ES_tradnl" dirty="0" smtClean="0"/>
              <a:t>Consultas/Recibos</a:t>
            </a:r>
          </a:p>
        </p:txBody>
      </p:sp>
      <p:pic>
        <p:nvPicPr>
          <p:cNvPr id="7" name="6 Imagen"/>
          <p:cNvPicPr/>
          <p:nvPr/>
        </p:nvPicPr>
        <p:blipFill>
          <a:blip r:embed="rId3"/>
          <a:stretch>
            <a:fillRect/>
          </a:stretch>
        </p:blipFill>
        <p:spPr>
          <a:xfrm>
            <a:off x="-2490" y="1844824"/>
            <a:ext cx="6060364" cy="5013176"/>
          </a:xfrm>
          <a:prstGeom prst="rect">
            <a:avLst/>
          </a:prstGeom>
        </p:spPr>
      </p:pic>
      <p:sp>
        <p:nvSpPr>
          <p:cNvPr id="8" name="7 CuadroTexto"/>
          <p:cNvSpPr txBox="1"/>
          <p:nvPr/>
        </p:nvSpPr>
        <p:spPr>
          <a:xfrm>
            <a:off x="6255104" y="4221088"/>
            <a:ext cx="2861970" cy="175432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 smtClean="0"/>
              <a:t>Los movimientos de tipo INDIVIDUAL es necesario aplicarlos al trabajar</a:t>
            </a:r>
          </a:p>
          <a:p>
            <a:r>
              <a:rPr lang="es-ES_tradnl" dirty="0" smtClean="0"/>
              <a:t>Ingrese  la opción Edición/ Movimientos a la Nómina / Por trabajador</a:t>
            </a:r>
          </a:p>
        </p:txBody>
      </p:sp>
    </p:spTree>
    <p:extLst>
      <p:ext uri="{BB962C8B-B14F-4D97-AF65-F5344CB8AC3E}">
        <p14:creationId xmlns:p14="http://schemas.microsoft.com/office/powerpoint/2010/main" val="46944921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 flipH="1">
            <a:off x="6057874" y="1844824"/>
            <a:ext cx="170305" cy="5013176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6228179" y="1863080"/>
            <a:ext cx="2915821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Edición movimientos a la nómina</a:t>
            </a:r>
            <a:endParaRPr lang="es-MX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2465"/>
            <a:ext cx="9121903" cy="1552359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6259933" y="2383720"/>
            <a:ext cx="2861970" cy="147732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_tradnl" dirty="0" smtClean="0"/>
              <a:t>Para la asignación del movimiento de una Percepción/Deducción  de tipo Individual;  observe los siguientes pasos:</a:t>
            </a:r>
            <a:endParaRPr lang="es-MX" dirty="0"/>
          </a:p>
        </p:txBody>
      </p:sp>
      <p:pic>
        <p:nvPicPr>
          <p:cNvPr id="8" name="7 Imagen"/>
          <p:cNvPicPr/>
          <p:nvPr/>
        </p:nvPicPr>
        <p:blipFill>
          <a:blip r:embed="rId3"/>
          <a:stretch>
            <a:fillRect/>
          </a:stretch>
        </p:blipFill>
        <p:spPr>
          <a:xfrm>
            <a:off x="35496" y="1840342"/>
            <a:ext cx="6022378" cy="5017657"/>
          </a:xfrm>
          <a:prstGeom prst="rect">
            <a:avLst/>
          </a:prstGeom>
        </p:spPr>
      </p:pic>
      <p:sp>
        <p:nvSpPr>
          <p:cNvPr id="6" name="5 Flecha izquierda"/>
          <p:cNvSpPr/>
          <p:nvPr/>
        </p:nvSpPr>
        <p:spPr>
          <a:xfrm>
            <a:off x="3046685" y="3212976"/>
            <a:ext cx="589211" cy="216024"/>
          </a:xfrm>
          <a:prstGeom prst="lef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CuadroTexto"/>
          <p:cNvSpPr txBox="1"/>
          <p:nvPr/>
        </p:nvSpPr>
        <p:spPr>
          <a:xfrm>
            <a:off x="3635896" y="3124174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Seleccione el número del empleado</a:t>
            </a:r>
            <a:endParaRPr lang="es-MX" dirty="0"/>
          </a:p>
        </p:txBody>
      </p:sp>
      <p:sp>
        <p:nvSpPr>
          <p:cNvPr id="9" name="8 Flecha izquierda"/>
          <p:cNvSpPr/>
          <p:nvPr/>
        </p:nvSpPr>
        <p:spPr>
          <a:xfrm rot="10800000">
            <a:off x="1403648" y="3307386"/>
            <a:ext cx="576064" cy="34150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CuadroTexto"/>
          <p:cNvSpPr txBox="1"/>
          <p:nvPr/>
        </p:nvSpPr>
        <p:spPr>
          <a:xfrm>
            <a:off x="-12995" y="3124174"/>
            <a:ext cx="141664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Seleccionar  la Percepción/Deducción que previamente se dio de alta</a:t>
            </a:r>
            <a:endParaRPr lang="es-MX" dirty="0"/>
          </a:p>
        </p:txBody>
      </p:sp>
      <p:sp>
        <p:nvSpPr>
          <p:cNvPr id="11" name="10 Flecha izquierda"/>
          <p:cNvSpPr/>
          <p:nvPr/>
        </p:nvSpPr>
        <p:spPr>
          <a:xfrm>
            <a:off x="3046685" y="4149080"/>
            <a:ext cx="949251" cy="360040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CuadroTexto"/>
          <p:cNvSpPr txBox="1"/>
          <p:nvPr/>
        </p:nvSpPr>
        <p:spPr>
          <a:xfrm>
            <a:off x="4029132" y="4028246"/>
            <a:ext cx="21138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Elegir el tipo de movimiento</a:t>
            </a:r>
            <a:endParaRPr lang="es-MX" dirty="0"/>
          </a:p>
        </p:txBody>
      </p:sp>
      <p:sp>
        <p:nvSpPr>
          <p:cNvPr id="13" name="12 CuadroTexto"/>
          <p:cNvSpPr txBox="1"/>
          <p:nvPr/>
        </p:nvSpPr>
        <p:spPr>
          <a:xfrm>
            <a:off x="3858720" y="5109330"/>
            <a:ext cx="30895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Colocar el mono o fórmula ( es el valor de la Percepción/Deducción)</a:t>
            </a:r>
            <a:endParaRPr lang="es-MX" dirty="0"/>
          </a:p>
        </p:txBody>
      </p:sp>
      <p:sp>
        <p:nvSpPr>
          <p:cNvPr id="14" name="13 Flecha arriba"/>
          <p:cNvSpPr/>
          <p:nvPr/>
        </p:nvSpPr>
        <p:spPr>
          <a:xfrm rot="19526602">
            <a:off x="3363335" y="4776213"/>
            <a:ext cx="526085" cy="539211"/>
          </a:xfrm>
          <a:prstGeom prst="up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14 Rectángulo"/>
          <p:cNvSpPr/>
          <p:nvPr/>
        </p:nvSpPr>
        <p:spPr>
          <a:xfrm>
            <a:off x="4365985" y="2484404"/>
            <a:ext cx="21897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endParaRPr lang="es-E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5732807" y="3770505"/>
            <a:ext cx="21897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  <a:endParaRPr lang="es-E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1472710" y="2505670"/>
            <a:ext cx="21897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endParaRPr lang="es-E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5597284" y="4953942"/>
            <a:ext cx="21897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</a:t>
            </a:r>
            <a:endParaRPr lang="es-E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1466110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 flipH="1">
            <a:off x="6057874" y="1844824"/>
            <a:ext cx="170305" cy="5013176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6228179" y="1863080"/>
            <a:ext cx="2915821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Consultas </a:t>
            </a:r>
            <a:r>
              <a:rPr lang="es-MX" sz="12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/ Recibos</a:t>
            </a:r>
            <a:endParaRPr lang="es-MX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2465"/>
            <a:ext cx="9121903" cy="1552359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6259933" y="2383720"/>
            <a:ext cx="2861970" cy="175432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 smtClean="0"/>
              <a:t>Una vez realizado el movimiento asignado al trabajador, para visualizar el movimiento seleccione</a:t>
            </a:r>
          </a:p>
          <a:p>
            <a:r>
              <a:rPr lang="es-ES_tradnl" dirty="0" smtClean="0"/>
              <a:t>Consulta/recibos &lt; elegir al trabajador&gt;</a:t>
            </a:r>
            <a:endParaRPr lang="es-MX" dirty="0"/>
          </a:p>
        </p:txBody>
      </p:sp>
      <p:pic>
        <p:nvPicPr>
          <p:cNvPr id="8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63080"/>
            <a:ext cx="6057874" cy="4994919"/>
          </a:xfrm>
          <a:prstGeom prst="rect">
            <a:avLst/>
          </a:prstGeom>
        </p:spPr>
      </p:pic>
      <p:sp>
        <p:nvSpPr>
          <p:cNvPr id="6" name="5 Cerrar llave"/>
          <p:cNvSpPr/>
          <p:nvPr/>
        </p:nvSpPr>
        <p:spPr>
          <a:xfrm>
            <a:off x="1259632" y="3260883"/>
            <a:ext cx="288032" cy="312133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CuadroTexto"/>
          <p:cNvSpPr txBox="1"/>
          <p:nvPr/>
        </p:nvSpPr>
        <p:spPr>
          <a:xfrm>
            <a:off x="1689498" y="3160210"/>
            <a:ext cx="2520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En este caso se asignan dos movimientos</a:t>
            </a:r>
          </a:p>
          <a:p>
            <a:r>
              <a:rPr lang="es-ES_tradnl" dirty="0" smtClean="0"/>
              <a:t>Comisiones y alimentación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2958606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 flipH="1">
            <a:off x="6057874" y="1844824"/>
            <a:ext cx="170305" cy="5013176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6228179" y="1863080"/>
            <a:ext cx="2915821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Edición movimientos a la nómina</a:t>
            </a:r>
            <a:endParaRPr lang="es-MX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2465"/>
            <a:ext cx="9121903" cy="1552359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6259933" y="2348880"/>
            <a:ext cx="2861970" cy="14773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 smtClean="0"/>
              <a:t>Los movimientos INDIVIDUALES; se pueden EDITAR, es decir se puede cambiar.</a:t>
            </a:r>
            <a:endParaRPr lang="es-ES_tradnl" dirty="0"/>
          </a:p>
          <a:p>
            <a:endParaRPr lang="es-MX" dirty="0"/>
          </a:p>
        </p:txBody>
      </p:sp>
      <p:pic>
        <p:nvPicPr>
          <p:cNvPr id="7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44824"/>
            <a:ext cx="6057874" cy="5013175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6284620" y="4016480"/>
            <a:ext cx="2861970" cy="203132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_tradnl" dirty="0"/>
              <a:t>Dentro del recibo dar clic en la pestaña en MOVIMIENTOS; se mostrará el movimiento, dar clic en el movimiento para editarlo.</a:t>
            </a:r>
          </a:p>
          <a:p>
            <a:endParaRPr lang="es-MX" dirty="0"/>
          </a:p>
        </p:txBody>
      </p:sp>
      <p:sp>
        <p:nvSpPr>
          <p:cNvPr id="9" name="8 Flecha arriba"/>
          <p:cNvSpPr/>
          <p:nvPr/>
        </p:nvSpPr>
        <p:spPr>
          <a:xfrm>
            <a:off x="1115616" y="5867785"/>
            <a:ext cx="288032" cy="36004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CuadroTexto"/>
          <p:cNvSpPr txBox="1"/>
          <p:nvPr/>
        </p:nvSpPr>
        <p:spPr>
          <a:xfrm>
            <a:off x="388919" y="6232104"/>
            <a:ext cx="2605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Pestaña de Movimientos</a:t>
            </a:r>
            <a:endParaRPr lang="es-MX" dirty="0"/>
          </a:p>
        </p:txBody>
      </p:sp>
      <p:sp>
        <p:nvSpPr>
          <p:cNvPr id="11" name="10 Flecha arriba"/>
          <p:cNvSpPr/>
          <p:nvPr/>
        </p:nvSpPr>
        <p:spPr>
          <a:xfrm>
            <a:off x="971601" y="3327547"/>
            <a:ext cx="288031" cy="28803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CuadroTexto"/>
          <p:cNvSpPr txBox="1"/>
          <p:nvPr/>
        </p:nvSpPr>
        <p:spPr>
          <a:xfrm>
            <a:off x="683568" y="3641543"/>
            <a:ext cx="14401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dirty="0" smtClean="0"/>
              <a:t>Dar clic en el movimiento</a:t>
            </a:r>
            <a:endParaRPr lang="es-MX" sz="16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3851920" y="3641543"/>
            <a:ext cx="1728192" cy="10772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sz="1600" dirty="0" smtClean="0"/>
              <a:t>Muestra la pantalla para hacer cambios al movimiento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139415030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 flipH="1">
            <a:off x="6057874" y="1844824"/>
            <a:ext cx="170305" cy="5013176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6228179" y="1863080"/>
            <a:ext cx="2915821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REPORTES</a:t>
            </a:r>
            <a:endParaRPr lang="es-MX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2465"/>
            <a:ext cx="9121903" cy="1552359"/>
          </a:xfrm>
          <a:prstGeom prst="rect">
            <a:avLst/>
          </a:prstGeom>
        </p:spPr>
      </p:pic>
      <p:pic>
        <p:nvPicPr>
          <p:cNvPr id="6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14" y="1844824"/>
            <a:ext cx="6027359" cy="5013176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6228179" y="2204843"/>
            <a:ext cx="2893724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S_tradnl" dirty="0" smtClean="0"/>
              <a:t>Una de las partes de mayor necesidad de información son  los reportes</a:t>
            </a:r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6250276" y="3280573"/>
            <a:ext cx="2893724" cy="175432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S_tradnl" dirty="0" smtClean="0"/>
              <a:t>En el Menú de Reportes se encuentran una lista de diversos reportes como: catálogos, Faltas, Vacaciones, Percepciones, etc.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8363897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 flipH="1">
            <a:off x="6057874" y="1844824"/>
            <a:ext cx="170305" cy="5013176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6228179" y="1863080"/>
            <a:ext cx="2915821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REPORTES</a:t>
            </a:r>
            <a:endParaRPr lang="es-MX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2465"/>
            <a:ext cx="9121903" cy="1552359"/>
          </a:xfrm>
          <a:prstGeom prst="rect">
            <a:avLst/>
          </a:prstGeom>
        </p:spPr>
      </p:pic>
      <p:sp>
        <p:nvSpPr>
          <p:cNvPr id="8" name="7 CuadroTexto"/>
          <p:cNvSpPr txBox="1"/>
          <p:nvPr/>
        </p:nvSpPr>
        <p:spPr>
          <a:xfrm>
            <a:off x="6228179" y="2348880"/>
            <a:ext cx="2893724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S_tradnl" dirty="0" smtClean="0"/>
              <a:t>La mayoría de los reportes permiten ser  visualizados  en pantalla antes de ser impresos</a:t>
            </a:r>
            <a:endParaRPr lang="es-MX" dirty="0"/>
          </a:p>
        </p:txBody>
      </p:sp>
      <p:pic>
        <p:nvPicPr>
          <p:cNvPr id="9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" y="1844824"/>
            <a:ext cx="6057872" cy="5033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02132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 flipH="1">
            <a:off x="6057874" y="1844824"/>
            <a:ext cx="170305" cy="5013176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6228179" y="1863080"/>
            <a:ext cx="2915821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REPORTES</a:t>
            </a:r>
            <a:endParaRPr lang="es-MX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2465"/>
            <a:ext cx="9121903" cy="1552359"/>
          </a:xfrm>
          <a:prstGeom prst="rect">
            <a:avLst/>
          </a:prstGeom>
        </p:spPr>
      </p:pic>
      <p:sp>
        <p:nvSpPr>
          <p:cNvPr id="8" name="7 CuadroTexto"/>
          <p:cNvSpPr txBox="1"/>
          <p:nvPr/>
        </p:nvSpPr>
        <p:spPr>
          <a:xfrm>
            <a:off x="6228179" y="2492896"/>
            <a:ext cx="2893724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S_tradnl" dirty="0" smtClean="0"/>
              <a:t>La mayoría de los reportes permiten ser  visualizados  en pantalla antes de ser impresos</a:t>
            </a:r>
            <a:endParaRPr lang="es-MX" dirty="0"/>
          </a:p>
        </p:txBody>
      </p:sp>
      <p:pic>
        <p:nvPicPr>
          <p:cNvPr id="9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" y="1844824"/>
            <a:ext cx="6057872" cy="5033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59289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 flipH="1">
            <a:off x="6057874" y="1844824"/>
            <a:ext cx="170305" cy="5013176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6222033" y="1847472"/>
            <a:ext cx="2921967" cy="33855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OBSERVACIONES</a:t>
            </a:r>
            <a:endParaRPr lang="es-MX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6222032" y="2186026"/>
            <a:ext cx="2921967" cy="313932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MX" dirty="0" smtClean="0"/>
              <a:t>Una vez creada la nómina; se puede volver a procesar regresándose un periodo anterior.</a:t>
            </a:r>
          </a:p>
          <a:p>
            <a:pPr algn="just"/>
            <a:endParaRPr lang="es-ES_tradnl" dirty="0"/>
          </a:p>
          <a:p>
            <a:pPr algn="just"/>
            <a:r>
              <a:rPr lang="es-ES_tradnl" dirty="0" smtClean="0"/>
              <a:t>Re-procesar una nómina implica perder los datos ( los movimientos de esa nómina), los otros periodos quedan intactos.</a:t>
            </a:r>
          </a:p>
          <a:p>
            <a:pPr algn="just"/>
            <a:endParaRPr lang="es-MX" dirty="0"/>
          </a:p>
        </p:txBody>
      </p:sp>
      <p:pic>
        <p:nvPicPr>
          <p:cNvPr id="9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2465"/>
            <a:ext cx="9121903" cy="1552359"/>
          </a:xfrm>
          <a:prstGeom prst="rect">
            <a:avLst/>
          </a:prstGeom>
        </p:spPr>
      </p:pic>
      <p:pic>
        <p:nvPicPr>
          <p:cNvPr id="10" name="4 Imagen" descr="aspel-no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3068960"/>
            <a:ext cx="4325250" cy="147309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377359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 flipH="1">
            <a:off x="6057874" y="1844824"/>
            <a:ext cx="170305" cy="5013176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6222033" y="1847472"/>
            <a:ext cx="2921967" cy="33855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OBSERVACIONES</a:t>
            </a:r>
            <a:endParaRPr lang="es-MX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6222032" y="2186026"/>
            <a:ext cx="2921967" cy="452431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MX" dirty="0" smtClean="0"/>
              <a:t>Los datos de los empleados, puestos, departamentos ya no es necesario darlos de alta al crear el siguiente periodo pasan automáticamente.</a:t>
            </a:r>
          </a:p>
          <a:p>
            <a:pPr algn="just"/>
            <a:endParaRPr lang="es-ES_tradnl" dirty="0"/>
          </a:p>
          <a:p>
            <a:pPr algn="just"/>
            <a:r>
              <a:rPr lang="es-ES_tradnl" dirty="0" smtClean="0"/>
              <a:t>Las percepciones y deducciones que se den de  alta en algún periodo se puede seguir utilizando en los siguientes periodos incluso con fórmulas y montos diferentes</a:t>
            </a:r>
          </a:p>
          <a:p>
            <a:pPr algn="just"/>
            <a:endParaRPr lang="es-ES_tradnl" dirty="0"/>
          </a:p>
          <a:p>
            <a:pPr algn="just"/>
            <a:endParaRPr lang="es-MX" dirty="0"/>
          </a:p>
        </p:txBody>
      </p:sp>
      <p:pic>
        <p:nvPicPr>
          <p:cNvPr id="9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2465"/>
            <a:ext cx="9121903" cy="1552359"/>
          </a:xfrm>
          <a:prstGeom prst="rect">
            <a:avLst/>
          </a:prstGeom>
        </p:spPr>
      </p:pic>
      <p:pic>
        <p:nvPicPr>
          <p:cNvPr id="10" name="4 Imagen" descr="aspel-no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3068960"/>
            <a:ext cx="4325250" cy="147309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27867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 flipH="1">
            <a:off x="6057874" y="1844824"/>
            <a:ext cx="170305" cy="5013176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6228179" y="1852286"/>
            <a:ext cx="2915821" cy="480131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Se recomienda ingresar a la página</a:t>
            </a:r>
          </a:p>
          <a:p>
            <a:endParaRPr lang="es-MX" dirty="0"/>
          </a:p>
          <a:p>
            <a:r>
              <a:rPr lang="es-MX" dirty="0" smtClean="0">
                <a:hlinkClick r:id="rId2"/>
              </a:rPr>
              <a:t>www.aspel.com.mx</a:t>
            </a:r>
            <a:endParaRPr lang="es-MX" dirty="0" smtClean="0"/>
          </a:p>
          <a:p>
            <a:endParaRPr lang="es-MX" dirty="0"/>
          </a:p>
          <a:p>
            <a:r>
              <a:rPr lang="es-MX" dirty="0" smtClean="0"/>
              <a:t>En donde se encontrará información:</a:t>
            </a:r>
          </a:p>
          <a:p>
            <a:endParaRPr lang="es-MX" dirty="0"/>
          </a:p>
          <a:p>
            <a:pPr marL="342900" indent="-342900">
              <a:buAutoNum type="arabicPeriod"/>
            </a:pPr>
            <a:r>
              <a:rPr lang="es-MX" dirty="0" smtClean="0"/>
              <a:t>Certificaciones de las diversas aplicaciones que ofrece</a:t>
            </a:r>
          </a:p>
          <a:p>
            <a:pPr marL="342900" indent="-342900">
              <a:buAutoNum type="arabicPeriod"/>
            </a:pPr>
            <a:r>
              <a:rPr lang="es-MX" dirty="0" smtClean="0"/>
              <a:t>Cursos de Capitación para estudiantes y empresas</a:t>
            </a:r>
          </a:p>
          <a:p>
            <a:pPr marL="342900" indent="-342900">
              <a:buAutoNum type="arabicPeriod"/>
            </a:pPr>
            <a:r>
              <a:rPr lang="es-MX" dirty="0" smtClean="0"/>
              <a:t>Licencias Educativas entre otros.</a:t>
            </a:r>
          </a:p>
          <a:p>
            <a:endParaRPr lang="es-MX" dirty="0"/>
          </a:p>
        </p:txBody>
      </p:sp>
      <p:pic>
        <p:nvPicPr>
          <p:cNvPr id="7" name="4 Imagen" descr="aspel-no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3068960"/>
            <a:ext cx="4325250" cy="147309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8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92465"/>
            <a:ext cx="9121903" cy="1552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236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 flipH="1">
            <a:off x="6057873" y="1756866"/>
            <a:ext cx="170305" cy="5101134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6228179" y="1852286"/>
            <a:ext cx="291582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Cargar la aplicación de ASPEL </a:t>
            </a:r>
            <a:r>
              <a:rPr lang="es-MX" dirty="0"/>
              <a:t>N</a:t>
            </a:r>
            <a:r>
              <a:rPr lang="es-MX" dirty="0" smtClean="0"/>
              <a:t>OI.</a:t>
            </a:r>
          </a:p>
          <a:p>
            <a:endParaRPr lang="es-MX" dirty="0"/>
          </a:p>
          <a:p>
            <a:r>
              <a:rPr lang="es-MX" dirty="0" smtClean="0"/>
              <a:t>El ícono de acceso directo se encuentra dentro del escritorio </a:t>
            </a:r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r>
              <a:rPr lang="es-MX" dirty="0" smtClean="0"/>
              <a:t>También puede encontrar la aplicación en la siguiente ruta:</a:t>
            </a:r>
          </a:p>
          <a:p>
            <a:endParaRPr lang="es-MX" dirty="0"/>
          </a:p>
          <a:p>
            <a:r>
              <a:rPr lang="es-MX" dirty="0" smtClean="0"/>
              <a:t>Botón de Windows </a:t>
            </a:r>
          </a:p>
          <a:p>
            <a:endParaRPr lang="es-MX" dirty="0"/>
          </a:p>
          <a:p>
            <a:r>
              <a:rPr lang="es-MX" dirty="0" smtClean="0"/>
              <a:t>Todos los programas \</a:t>
            </a:r>
            <a:r>
              <a:rPr lang="es-MX" dirty="0" err="1" smtClean="0"/>
              <a:t>Aspel</a:t>
            </a:r>
            <a:r>
              <a:rPr lang="es-MX" dirty="0" smtClean="0"/>
              <a:t>\ </a:t>
            </a:r>
            <a:r>
              <a:rPr lang="es-MX" dirty="0" err="1" smtClean="0"/>
              <a:t>Aspel</a:t>
            </a:r>
            <a:r>
              <a:rPr lang="es-MX" dirty="0" smtClean="0"/>
              <a:t> NOI</a:t>
            </a:r>
          </a:p>
          <a:p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6" y="5157192"/>
            <a:ext cx="54292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6" y="204507"/>
            <a:ext cx="9121904" cy="1552359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95" y="1756866"/>
            <a:ext cx="6035777" cy="5101134"/>
          </a:xfrm>
          <a:prstGeom prst="rect">
            <a:avLst/>
          </a:prstGeom>
        </p:spPr>
      </p:pic>
      <p:pic>
        <p:nvPicPr>
          <p:cNvPr id="11" name="4 Imagen" descr="aspel-no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09018" y="3667478"/>
            <a:ext cx="1579406" cy="53791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2995072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 flipH="1">
            <a:off x="6057874" y="1754632"/>
            <a:ext cx="64222" cy="5103368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6228179" y="1852286"/>
            <a:ext cx="291582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Ejecute la aplicación de ASPEL NOI.</a:t>
            </a:r>
          </a:p>
          <a:p>
            <a:endParaRPr lang="es-MX" dirty="0"/>
          </a:p>
          <a:p>
            <a:r>
              <a:rPr lang="es-MX" dirty="0" smtClean="0"/>
              <a:t>El sistema le solicitara la clave de acceso, pulse la tecla F8</a:t>
            </a:r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</p:txBody>
      </p:sp>
      <p:pic>
        <p:nvPicPr>
          <p:cNvPr id="8" name="7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4362" y="3250601"/>
            <a:ext cx="803454" cy="538314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8726" y="202273"/>
            <a:ext cx="9172725" cy="1552359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96" y="1700808"/>
            <a:ext cx="6022378" cy="5103368"/>
          </a:xfrm>
          <a:prstGeom prst="rect">
            <a:avLst/>
          </a:prstGeom>
        </p:spPr>
      </p:pic>
      <p:sp>
        <p:nvSpPr>
          <p:cNvPr id="2" name="1 Flecha izquierda"/>
          <p:cNvSpPr/>
          <p:nvPr/>
        </p:nvSpPr>
        <p:spPr>
          <a:xfrm>
            <a:off x="3347864" y="4221088"/>
            <a:ext cx="864096" cy="13129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3 CuadroTexto"/>
          <p:cNvSpPr txBox="1"/>
          <p:nvPr/>
        </p:nvSpPr>
        <p:spPr>
          <a:xfrm>
            <a:off x="4211960" y="3614395"/>
            <a:ext cx="15121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La fecha corresponde al forma </a:t>
            </a:r>
            <a:r>
              <a:rPr lang="es-ES_tradnl" dirty="0" err="1" smtClean="0"/>
              <a:t>dd</a:t>
            </a:r>
            <a:r>
              <a:rPr lang="es-ES_tradnl" dirty="0" smtClean="0"/>
              <a:t>/mm/</a:t>
            </a:r>
            <a:r>
              <a:rPr lang="es-ES_tradnl" dirty="0" err="1" smtClean="0"/>
              <a:t>aa</a:t>
            </a:r>
            <a:endParaRPr lang="es-MX" dirty="0"/>
          </a:p>
        </p:txBody>
      </p:sp>
      <p:sp>
        <p:nvSpPr>
          <p:cNvPr id="10" name="9 CuadroTexto"/>
          <p:cNvSpPr txBox="1"/>
          <p:nvPr/>
        </p:nvSpPr>
        <p:spPr>
          <a:xfrm>
            <a:off x="179512" y="3264793"/>
            <a:ext cx="15121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Es necesario crear un carpeta previamente para hacer la instalación</a:t>
            </a:r>
            <a:endParaRPr lang="es-MX" dirty="0"/>
          </a:p>
        </p:txBody>
      </p:sp>
      <p:sp>
        <p:nvSpPr>
          <p:cNvPr id="11" name="10 Flecha izquierda"/>
          <p:cNvSpPr/>
          <p:nvPr/>
        </p:nvSpPr>
        <p:spPr>
          <a:xfrm rot="10800000">
            <a:off x="1115616" y="4062503"/>
            <a:ext cx="864096" cy="13129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6034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 flipH="1">
            <a:off x="6057874" y="1844824"/>
            <a:ext cx="170305" cy="5013176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6228179" y="1863080"/>
            <a:ext cx="2915821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Configuración e instalación</a:t>
            </a:r>
            <a:endParaRPr lang="es-MX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228179" y="2139821"/>
            <a:ext cx="2915821" cy="60016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1600" dirty="0" smtClean="0"/>
              <a:t>Esta  pantalla desplegara sugiere una carpeta en donde guardar la información.</a:t>
            </a:r>
          </a:p>
          <a:p>
            <a:endParaRPr lang="es-MX" sz="1600" dirty="0"/>
          </a:p>
          <a:p>
            <a:r>
              <a:rPr lang="es-MX" sz="1600" dirty="0" smtClean="0"/>
              <a:t>Si desea que la guarde en esa ruta; dé clic en ACEPTAR.</a:t>
            </a:r>
          </a:p>
          <a:p>
            <a:endParaRPr lang="es-MX" sz="1600" dirty="0"/>
          </a:p>
          <a:p>
            <a:r>
              <a:rPr lang="es-MX" sz="1600" dirty="0" smtClean="0"/>
              <a:t>Si se desea que instale en otra carpeta deberá de dar un clic en signo de interrogación. </a:t>
            </a:r>
          </a:p>
          <a:p>
            <a:endParaRPr lang="es-MX" sz="1600" i="1" u="sng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s-MX" sz="1600" dirty="0" smtClean="0"/>
              <a:t>Recuerde previamente haber creado la carpeta donde se guarda la información; sino se ha creado, sin salirse del sistema, cree la carpeta; minimizando la aplicación.</a:t>
            </a:r>
          </a:p>
          <a:p>
            <a:endParaRPr lang="es-MX" sz="1600" dirty="0"/>
          </a:p>
          <a:p>
            <a:endParaRPr lang="es-MX" sz="1600" dirty="0" smtClean="0"/>
          </a:p>
          <a:p>
            <a:endParaRPr lang="es-MX" sz="1600" dirty="0"/>
          </a:p>
          <a:p>
            <a:endParaRPr lang="es-MX" sz="1600" dirty="0" smtClean="0"/>
          </a:p>
          <a:p>
            <a:endParaRPr lang="es-MX" sz="1600" dirty="0"/>
          </a:p>
          <a:p>
            <a:endParaRPr lang="es-MX" sz="1600" dirty="0" smtClean="0"/>
          </a:p>
          <a:p>
            <a:endParaRPr lang="es-MX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4351412"/>
            <a:ext cx="400228" cy="43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6 Imagen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1774151"/>
            <a:ext cx="6016847" cy="5083849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21792"/>
            <a:ext cx="9144000" cy="1552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163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 flipH="1">
            <a:off x="6057873" y="1700808"/>
            <a:ext cx="170305" cy="5157192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6228179" y="1700808"/>
            <a:ext cx="2915821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Configuración e instalación</a:t>
            </a:r>
            <a:endParaRPr lang="es-MX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5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724709"/>
            <a:ext cx="6057874" cy="5133291"/>
          </a:xfrm>
          <a:prstGeom prst="rect">
            <a:avLst/>
          </a:prstGeom>
        </p:spPr>
      </p:pic>
      <p:sp>
        <p:nvSpPr>
          <p:cNvPr id="9" name="8 CuadroTexto"/>
          <p:cNvSpPr txBox="1"/>
          <p:nvPr/>
        </p:nvSpPr>
        <p:spPr>
          <a:xfrm>
            <a:off x="6226998" y="1977807"/>
            <a:ext cx="2915821" cy="181588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1600" dirty="0" smtClean="0"/>
              <a:t>El sistema desplegará un listado de las carpetas que contiene el equipo de computo; identifique el nombre de la carpeta en donde se realizará la instalación, dé clic en el botón de ACEPTAR</a:t>
            </a:r>
            <a:endParaRPr lang="es-MX" sz="16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2350"/>
            <a:ext cx="9144000" cy="1552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5263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 flipH="1">
            <a:off x="6057874" y="1666078"/>
            <a:ext cx="142774" cy="5191922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6228179" y="1666078"/>
            <a:ext cx="2943352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Configuración e instalación</a:t>
            </a:r>
            <a:endParaRPr lang="es-MX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228179" y="2139821"/>
            <a:ext cx="2915821" cy="526297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1600" dirty="0" smtClean="0"/>
              <a:t>El sistema detectará que NO existe la Base de Datos.</a:t>
            </a:r>
          </a:p>
          <a:p>
            <a:endParaRPr lang="es-MX" sz="1600" dirty="0"/>
          </a:p>
          <a:p>
            <a:r>
              <a:rPr lang="es-MX" sz="1600" dirty="0" smtClean="0"/>
              <a:t>Se recomienda crear previamente una carpeta en donde se almacene la información; en tal caso dé clic en Sí para seleccionar la carpeta.</a:t>
            </a:r>
          </a:p>
          <a:p>
            <a:endParaRPr lang="es-ES_tradnl" sz="1600" dirty="0" smtClean="0"/>
          </a:p>
          <a:p>
            <a:r>
              <a:rPr lang="es-ES_tradnl" sz="1600" dirty="0" smtClean="0"/>
              <a:t>Recuerde haber seleccionado la carpeta</a:t>
            </a:r>
            <a:endParaRPr lang="es-MX" sz="1600" dirty="0" smtClean="0"/>
          </a:p>
          <a:p>
            <a:r>
              <a:rPr lang="es-MX" sz="1600" dirty="0"/>
              <a:t> </a:t>
            </a:r>
          </a:p>
          <a:p>
            <a:r>
              <a:rPr lang="es-MX" sz="1600" dirty="0" smtClean="0"/>
              <a:t>Si llegará a dar clic en la opción No se instalará por default  en la ruta de </a:t>
            </a:r>
            <a:r>
              <a:rPr lang="es-MX" sz="1600" i="1" u="sng" dirty="0" smtClean="0">
                <a:solidFill>
                  <a:schemeClr val="accent1">
                    <a:lumMod val="75000"/>
                  </a:schemeClr>
                </a:solidFill>
              </a:rPr>
              <a:t>ejemplos</a:t>
            </a:r>
          </a:p>
          <a:p>
            <a:endParaRPr lang="es-MX" sz="1600" dirty="0"/>
          </a:p>
          <a:p>
            <a:endParaRPr lang="es-MX" sz="1600" dirty="0" smtClean="0"/>
          </a:p>
          <a:p>
            <a:endParaRPr lang="es-MX" sz="1600" dirty="0"/>
          </a:p>
          <a:p>
            <a:endParaRPr lang="es-MX" sz="1600" dirty="0" smtClean="0"/>
          </a:p>
          <a:p>
            <a:endParaRPr lang="es-MX" sz="1600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36" y="116632"/>
            <a:ext cx="9114364" cy="1552359"/>
          </a:xfrm>
          <a:prstGeom prst="rect">
            <a:avLst/>
          </a:prstGeom>
        </p:spPr>
      </p:pic>
      <p:pic>
        <p:nvPicPr>
          <p:cNvPr id="9" name="5 Imagen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1666078"/>
            <a:ext cx="6030343" cy="5191922"/>
          </a:xfrm>
          <a:prstGeom prst="rect">
            <a:avLst/>
          </a:prstGeom>
        </p:spPr>
      </p:pic>
      <p:sp>
        <p:nvSpPr>
          <p:cNvPr id="2" name="1 Flecha arriba"/>
          <p:cNvSpPr/>
          <p:nvPr/>
        </p:nvSpPr>
        <p:spPr>
          <a:xfrm>
            <a:off x="3015171" y="4771310"/>
            <a:ext cx="260685" cy="52989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070675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735</TotalTime>
  <Words>1882</Words>
  <Application>Microsoft Office PowerPoint</Application>
  <PresentationFormat>Presentación en pantalla (4:3)</PresentationFormat>
  <Paragraphs>280</Paragraphs>
  <Slides>49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49</vt:i4>
      </vt:variant>
    </vt:vector>
  </HeadingPairs>
  <TitlesOfParts>
    <vt:vector size="55" baseType="lpstr">
      <vt:lpstr>Arial</vt:lpstr>
      <vt:lpstr>Calibri</vt:lpstr>
      <vt:lpstr>Constantia</vt:lpstr>
      <vt:lpstr>Times New Roman</vt:lpstr>
      <vt:lpstr>Wingdings 2</vt:lpstr>
      <vt:lpstr>Flujo</vt:lpstr>
      <vt:lpstr>Presentación de PowerPoint</vt:lpstr>
      <vt:lpstr>Metodología</vt:lpstr>
      <vt:lpstr>Metodología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Administrador</dc:creator>
  <cp:lastModifiedBy>Nelly</cp:lastModifiedBy>
  <cp:revision>63</cp:revision>
  <dcterms:created xsi:type="dcterms:W3CDTF">2013-12-04T01:44:40Z</dcterms:created>
  <dcterms:modified xsi:type="dcterms:W3CDTF">2016-10-06T02:09:47Z</dcterms:modified>
</cp:coreProperties>
</file>