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97" r:id="rId3"/>
    <p:sldId id="298" r:id="rId4"/>
    <p:sldId id="272" r:id="rId5"/>
    <p:sldId id="308" r:id="rId6"/>
    <p:sldId id="309" r:id="rId7"/>
    <p:sldId id="311" r:id="rId8"/>
    <p:sldId id="312" r:id="rId9"/>
    <p:sldId id="273" r:id="rId10"/>
    <p:sldId id="274" r:id="rId11"/>
    <p:sldId id="299" r:id="rId12"/>
    <p:sldId id="300" r:id="rId13"/>
    <p:sldId id="275" r:id="rId14"/>
    <p:sldId id="313" r:id="rId15"/>
    <p:sldId id="322" r:id="rId16"/>
    <p:sldId id="318" r:id="rId17"/>
    <p:sldId id="314" r:id="rId18"/>
    <p:sldId id="315" r:id="rId19"/>
    <p:sldId id="316" r:id="rId20"/>
    <p:sldId id="317" r:id="rId21"/>
    <p:sldId id="319" r:id="rId22"/>
    <p:sldId id="320" r:id="rId23"/>
    <p:sldId id="321" r:id="rId24"/>
    <p:sldId id="277" r:id="rId25"/>
    <p:sldId id="278" r:id="rId26"/>
    <p:sldId id="279" r:id="rId27"/>
    <p:sldId id="280" r:id="rId28"/>
    <p:sldId id="283" r:id="rId29"/>
    <p:sldId id="284" r:id="rId30"/>
    <p:sldId id="285" r:id="rId31"/>
    <p:sldId id="301" r:id="rId32"/>
    <p:sldId id="286" r:id="rId33"/>
    <p:sldId id="296" r:id="rId34"/>
    <p:sldId id="258" r:id="rId35"/>
    <p:sldId id="259" r:id="rId36"/>
    <p:sldId id="270" r:id="rId37"/>
    <p:sldId id="271" r:id="rId38"/>
    <p:sldId id="266" r:id="rId39"/>
    <p:sldId id="261" r:id="rId40"/>
    <p:sldId id="262" r:id="rId41"/>
    <p:sldId id="263" r:id="rId42"/>
    <p:sldId id="264" r:id="rId43"/>
    <p:sldId id="268" r:id="rId44"/>
    <p:sldId id="265" r:id="rId45"/>
    <p:sldId id="302" r:id="rId46"/>
    <p:sldId id="304" r:id="rId47"/>
    <p:sldId id="324" r:id="rId48"/>
    <p:sldId id="325" r:id="rId49"/>
    <p:sldId id="326" r:id="rId50"/>
    <p:sldId id="327" r:id="rId51"/>
    <p:sldId id="328" r:id="rId52"/>
    <p:sldId id="329" r:id="rId53"/>
    <p:sldId id="330" r:id="rId54"/>
    <p:sldId id="331" r:id="rId55"/>
    <p:sldId id="303" r:id="rId56"/>
    <p:sldId id="332" r:id="rId57"/>
    <p:sldId id="333" r:id="rId58"/>
    <p:sldId id="334" r:id="rId59"/>
    <p:sldId id="335" r:id="rId60"/>
    <p:sldId id="336" r:id="rId61"/>
    <p:sldId id="305" r:id="rId62"/>
    <p:sldId id="310" r:id="rId63"/>
    <p:sldId id="323" r:id="rId6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0000"/>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9" autoAdjust="0"/>
    <p:restoredTop sz="94563" autoAdjust="0"/>
  </p:normalViewPr>
  <p:slideViewPr>
    <p:cSldViewPr>
      <p:cViewPr varScale="1">
        <p:scale>
          <a:sx n="74" d="100"/>
          <a:sy n="74" d="100"/>
        </p:scale>
        <p:origin x="-98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2514601"/>
            <a:ext cx="668654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1910" y="4777380"/>
            <a:ext cx="668654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1"/>
            <a:ext cx="1308489"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4529541"/>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4104140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1910" y="609600"/>
            <a:ext cx="668654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10" y="4354046"/>
            <a:ext cx="668654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3141" y="31781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3244140"/>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2310047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37462" y="609600"/>
            <a:ext cx="6295445"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56259" y="3505200"/>
            <a:ext cx="5652416"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1910" y="4354046"/>
            <a:ext cx="668654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3141" y="31781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3244140"/>
            <a:ext cx="584825" cy="365125"/>
          </a:xfrm>
        </p:spPr>
        <p:txBody>
          <a:bodyPr/>
          <a:lstStyle/>
          <a:p>
            <a:fld id="{D57F1E4F-1CFF-5643-939E-217C01CDF565}" type="slidenum">
              <a:rPr lang="en-US" dirty="0"/>
              <a:pPr/>
              <a:t>‹Nº›</a:t>
            </a:fld>
            <a:endParaRPr lang="en-US" dirty="0"/>
          </a:p>
        </p:txBody>
      </p:sp>
      <p:sp>
        <p:nvSpPr>
          <p:cNvPr id="14" name="TextBox 13"/>
          <p:cNvSpPr txBox="1"/>
          <p:nvPr/>
        </p:nvSpPr>
        <p:spPr>
          <a:xfrm>
            <a:off x="1850739" y="648005"/>
            <a:ext cx="4572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8336139" y="2905306"/>
            <a:ext cx="4572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2512805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1910" y="2438401"/>
            <a:ext cx="668655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1910" y="5181600"/>
            <a:ext cx="66865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3141" y="491172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983088"/>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91155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137462" y="609600"/>
            <a:ext cx="6295445"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1909" y="4343400"/>
            <a:ext cx="66865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1910" y="5181600"/>
            <a:ext cx="66865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3141" y="491172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983088"/>
            <a:ext cx="584825" cy="365125"/>
          </a:xfrm>
        </p:spPr>
        <p:txBody>
          <a:bodyPr/>
          <a:lstStyle/>
          <a:p>
            <a:fld id="{D57F1E4F-1CFF-5643-939E-217C01CDF565}" type="slidenum">
              <a:rPr lang="en-US" dirty="0"/>
              <a:pPr/>
              <a:t>‹Nº›</a:t>
            </a:fld>
            <a:endParaRPr lang="en-US" dirty="0"/>
          </a:p>
        </p:txBody>
      </p:sp>
      <p:sp>
        <p:nvSpPr>
          <p:cNvPr id="17" name="TextBox 16"/>
          <p:cNvSpPr txBox="1"/>
          <p:nvPr/>
        </p:nvSpPr>
        <p:spPr>
          <a:xfrm>
            <a:off x="1850739" y="648005"/>
            <a:ext cx="4572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8336139" y="2905306"/>
            <a:ext cx="4572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 xmlns:p14="http://schemas.microsoft.com/office/powerpoint/2010/main" val="23499943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1910" y="627407"/>
            <a:ext cx="668654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1909" y="4343400"/>
            <a:ext cx="66865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1910" y="5181600"/>
            <a:ext cx="66865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3141" y="491172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983088"/>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1426079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1779132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09" y="627406"/>
            <a:ext cx="16557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1909" y="627406"/>
            <a:ext cx="485775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1523502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4694" y="624110"/>
            <a:ext cx="6683765"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1909" y="2133600"/>
            <a:ext cx="668655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2089078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1910" y="2058750"/>
            <a:ext cx="668654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10" y="3530129"/>
            <a:ext cx="668654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3141" y="31781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3244140"/>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418888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1909" y="2133600"/>
            <a:ext cx="3235398"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93060" y="2126222"/>
            <a:ext cx="3235398"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398860" y="787783"/>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1978672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04530" y="1972703"/>
            <a:ext cx="299454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1909" y="2548966"/>
            <a:ext cx="3257170"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29972" y="1969475"/>
            <a:ext cx="299925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75218" y="2545738"/>
            <a:ext cx="3254006"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787783"/>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87913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2331931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377034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1910" y="446088"/>
            <a:ext cx="26288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2259" y="446089"/>
            <a:ext cx="38862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1910" y="1598613"/>
            <a:ext cx="26288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2607705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1910" y="4800600"/>
            <a:ext cx="668655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1909" y="634965"/>
            <a:ext cx="668655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1910" y="5367338"/>
            <a:ext cx="668655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10/10/2016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3141" y="491172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983088"/>
            <a:ext cx="584825" cy="365125"/>
          </a:xfrm>
        </p:spPr>
        <p:txBody>
          <a:bodyPr/>
          <a:lstStyle/>
          <a:p>
            <a:fld id="{D57F1E4F-1CFF-5643-939E-217C01CDF565}" type="slidenum">
              <a:rPr lang="en-US" dirty="0"/>
              <a:pPr/>
              <a:t>‹Nº›</a:t>
            </a:fld>
            <a:endParaRPr lang="en-US" dirty="0"/>
          </a:p>
        </p:txBody>
      </p:sp>
    </p:spTree>
    <p:extLst>
      <p:ext uri="{BB962C8B-B14F-4D97-AF65-F5344CB8AC3E}">
        <p14:creationId xmlns="" xmlns:p14="http://schemas.microsoft.com/office/powerpoint/2010/main" val="1638915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138637"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0416" y="-786"/>
            <a:ext cx="1767506"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4" y="624110"/>
            <a:ext cx="6683765"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09" y="2133600"/>
            <a:ext cx="668655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1210" y="6130437"/>
            <a:ext cx="859712"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dirty="0">
                <a:solidFill>
                  <a:prstClr val="black">
                    <a:tint val="75000"/>
                  </a:prstClr>
                </a:solidFill>
              </a:rPr>
              <a:pPr defTabSz="457200"/>
              <a:t>10/10/2016</a:t>
            </a:fld>
            <a:endParaRPr lang="en-US" dirty="0">
              <a:solidFill>
                <a:prstClr val="black">
                  <a:tint val="75000"/>
                </a:prstClr>
              </a:solidFill>
            </a:endParaRPr>
          </a:p>
        </p:txBody>
      </p:sp>
      <p:sp>
        <p:nvSpPr>
          <p:cNvPr id="5" name="Footer Placeholder 4"/>
          <p:cNvSpPr>
            <a:spLocks noGrp="1"/>
          </p:cNvSpPr>
          <p:nvPr>
            <p:ph type="ftr" sz="quarter" idx="3"/>
          </p:nvPr>
        </p:nvSpPr>
        <p:spPr>
          <a:xfrm>
            <a:off x="1941910" y="6135809"/>
            <a:ext cx="5714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398860" y="787783"/>
            <a:ext cx="584825"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‹Nº›</a:t>
            </a:fld>
            <a:endParaRPr lang="en-US" dirty="0"/>
          </a:p>
        </p:txBody>
      </p:sp>
    </p:spTree>
    <p:extLst>
      <p:ext uri="{BB962C8B-B14F-4D97-AF65-F5344CB8AC3E}">
        <p14:creationId xmlns="" xmlns:p14="http://schemas.microsoft.com/office/powerpoint/2010/main" val="1872227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hyperlink" Target="http://www.puromarketing.com/27/4109/kotler-padre-marketing-moderno.html" TargetMode="External"/><Relationship Id="rId2" Type="http://schemas.openxmlformats.org/officeDocument/2006/relationships/hyperlink" Target="http://catarina.udlap.mx/u_dl_a/tales/documentos/lco/candi_a_a/capitulo2.pdf" TargetMode="External"/><Relationship Id="rId1" Type="http://schemas.openxmlformats.org/officeDocument/2006/relationships/slideLayout" Target="../slideLayouts/slideLayout2.xml"/><Relationship Id="rId5" Type="http://schemas.openxmlformats.org/officeDocument/2006/relationships/hyperlink" Target="http://www.innovacion.gob.sv/inventa/attachments/article/3000/Marketing%20Tur%C3%ADstico.pdf" TargetMode="External"/><Relationship Id="rId4" Type="http://schemas.openxmlformats.org/officeDocument/2006/relationships/hyperlink" Target="http://es.slideshare.net/mkl213/mercadotecnia-laura-fisher"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29748" y="45409"/>
            <a:ext cx="8090724" cy="3312938"/>
          </a:xfrm>
        </p:spPr>
        <p:txBody>
          <a:bodyPr anchor="ctr">
            <a:normAutofit/>
          </a:bodyPr>
          <a:lstStyle/>
          <a:p>
            <a:r>
              <a:rPr lang="es-MX" sz="4800" b="1" i="1" dirty="0" smtClean="0">
                <a:latin typeface="Aparajita" panose="020B0604020202020204" pitchFamily="34" charset="0"/>
                <a:cs typeface="Aparajita" panose="020B0604020202020204" pitchFamily="34" charset="0"/>
              </a:rPr>
              <a:t>		</a:t>
            </a:r>
            <a:br>
              <a:rPr lang="es-MX" sz="4800" b="1" i="1" dirty="0" smtClean="0">
                <a:latin typeface="Aparajita" panose="020B0604020202020204" pitchFamily="34" charset="0"/>
                <a:cs typeface="Aparajita" panose="020B0604020202020204" pitchFamily="34" charset="0"/>
              </a:rPr>
            </a:br>
            <a:endParaRPr lang="es-MX" sz="2000" b="1" dirty="0">
              <a:latin typeface="Aparajita" panose="020B0604020202020204" pitchFamily="34" charset="0"/>
              <a:cs typeface="Aparajita" panose="020B0604020202020204" pitchFamily="34" charset="0"/>
            </a:endParaRPr>
          </a:p>
        </p:txBody>
      </p:sp>
      <p:sp>
        <p:nvSpPr>
          <p:cNvPr id="3" name="Subtítulo 2"/>
          <p:cNvSpPr>
            <a:spLocks noGrp="1"/>
          </p:cNvSpPr>
          <p:nvPr>
            <p:ph type="subTitle" idx="1"/>
          </p:nvPr>
        </p:nvSpPr>
        <p:spPr>
          <a:xfrm>
            <a:off x="4181460" y="6073822"/>
            <a:ext cx="4567004" cy="635758"/>
          </a:xfrm>
        </p:spPr>
        <p:txBody>
          <a:bodyPr>
            <a:normAutofit/>
          </a:bodyPr>
          <a:lstStyle/>
          <a:p>
            <a:pPr algn="r"/>
            <a:r>
              <a:rPr lang="es-MX" sz="2000" b="1" dirty="0" smtClean="0">
                <a:solidFill>
                  <a:schemeClr val="tx1"/>
                </a:solidFill>
              </a:rPr>
              <a:t>.</a:t>
            </a:r>
            <a:endParaRPr lang="es-MX" sz="2000" b="1" dirty="0">
              <a:solidFill>
                <a:schemeClr val="tx1"/>
              </a:solidFill>
            </a:endParaRPr>
          </a:p>
          <a:p>
            <a:pPr algn="r"/>
            <a:endParaRPr lang="es-MX" sz="2000" b="1" dirty="0">
              <a:solidFill>
                <a:schemeClr val="tx1"/>
              </a:solidFill>
            </a:endParaRPr>
          </a:p>
        </p:txBody>
      </p:sp>
      <p:sp>
        <p:nvSpPr>
          <p:cNvPr id="4" name="3 CuadroTexto"/>
          <p:cNvSpPr txBox="1"/>
          <p:nvPr/>
        </p:nvSpPr>
        <p:spPr>
          <a:xfrm>
            <a:off x="1100388" y="625953"/>
            <a:ext cx="7576067" cy="2862322"/>
          </a:xfrm>
          <a:prstGeom prst="rect">
            <a:avLst/>
          </a:prstGeom>
          <a:noFill/>
        </p:spPr>
        <p:txBody>
          <a:bodyPr wrap="square" rtlCol="0">
            <a:spAutoFit/>
          </a:bodyPr>
          <a:lstStyle/>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a:p>
        </p:txBody>
      </p:sp>
      <p:pic>
        <p:nvPicPr>
          <p:cNvPr id="5" name="Picture 2" descr="K:\Imagen1.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7544" y="476671"/>
            <a:ext cx="1005757" cy="1179511"/>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5 Imagen"/>
          <p:cNvPicPr/>
          <p:nvPr/>
        </p:nvPicPr>
        <p:blipFill>
          <a:blip r:embed="rId3"/>
          <a:srcRect/>
          <a:stretch>
            <a:fillRect/>
          </a:stretch>
        </p:blipFill>
        <p:spPr bwMode="auto">
          <a:xfrm>
            <a:off x="7567771" y="238334"/>
            <a:ext cx="1220341" cy="1656183"/>
          </a:xfrm>
          <a:prstGeom prst="rect">
            <a:avLst/>
          </a:prstGeom>
          <a:noFill/>
          <a:ln w="9525">
            <a:noFill/>
            <a:miter lim="800000"/>
            <a:headEnd/>
            <a:tailEnd/>
          </a:ln>
        </p:spPr>
      </p:pic>
      <p:sp>
        <p:nvSpPr>
          <p:cNvPr id="7" name="1 Título"/>
          <p:cNvSpPr txBox="1">
            <a:spLocks/>
          </p:cNvSpPr>
          <p:nvPr/>
        </p:nvSpPr>
        <p:spPr>
          <a:xfrm>
            <a:off x="1619672" y="440668"/>
            <a:ext cx="6048672" cy="1152128"/>
          </a:xfrm>
          <a:prstGeom prst="rect">
            <a:avLst/>
          </a:prstGeom>
        </p:spPr>
        <p:txBody>
          <a:bodyPr vert="horz" lIns="91440" tIns="45720" rIns="91440" bIns="45720" rtlCol="0" anchor="b">
            <a:normAutofit fontScale="82500" lnSpcReduction="10000"/>
          </a:bodyPr>
          <a:lstStyle/>
          <a:p>
            <a:pPr marL="182880" marR="0" lvl="0" indent="0" algn="ctr" defTabSz="457200" rtl="0" eaLnBrk="1" fontAlgn="auto" latinLnBrk="0" hangingPunct="1">
              <a:lnSpc>
                <a:spcPct val="100000"/>
              </a:lnSpc>
              <a:spcBef>
                <a:spcPct val="0"/>
              </a:spcBef>
              <a:spcAft>
                <a:spcPts val="0"/>
              </a:spcAft>
              <a:buClrTx/>
              <a:buSzTx/>
              <a:buFontTx/>
              <a:buNone/>
              <a:tabLst/>
              <a:defRPr/>
            </a:pPr>
            <a:r>
              <a:rPr kumimoji="0" lang="es-MX" sz="2400" b="1"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Universidad Autónoma del Estado de México</a:t>
            </a:r>
            <a:br>
              <a:rPr kumimoji="0" lang="es-MX" sz="2400" b="1"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br>
            <a:r>
              <a:rPr kumimoji="0" lang="es-MX" sz="2400" b="1" i="0" u="none" strike="noStrike" kern="1200" cap="none" spc="0" normalizeH="0" baseline="0" noProof="0" dirty="0" smtClean="0">
                <a:ln>
                  <a:noFill/>
                </a:ln>
                <a:solidFill>
                  <a:schemeClr val="tx1">
                    <a:lumMod val="85000"/>
                    <a:lumOff val="15000"/>
                  </a:schemeClr>
                </a:solidFill>
                <a:effectLst/>
                <a:uLnTx/>
                <a:uFillTx/>
                <a:latin typeface="+mj-lt"/>
                <a:ea typeface="+mj-ea"/>
                <a:cs typeface="+mj-cs"/>
              </a:rPr>
              <a:t>Centro Universitario UAEM Valle de Teotihuacán </a:t>
            </a:r>
            <a:endParaRPr kumimoji="0" lang="es-MX" sz="2400" b="1" i="0" u="none" strike="noStrike" kern="1200" cap="none" spc="0" normalizeH="0" baseline="0" noProof="0" dirty="0">
              <a:ln>
                <a:noFill/>
              </a:ln>
              <a:solidFill>
                <a:schemeClr val="tx1">
                  <a:lumMod val="85000"/>
                  <a:lumOff val="15000"/>
                </a:schemeClr>
              </a:solidFill>
              <a:effectLst/>
              <a:uLnTx/>
              <a:uFillTx/>
              <a:latin typeface="+mj-lt"/>
              <a:ea typeface="+mj-ea"/>
              <a:cs typeface="+mj-cs"/>
            </a:endParaRPr>
          </a:p>
        </p:txBody>
      </p:sp>
      <p:sp>
        <p:nvSpPr>
          <p:cNvPr id="8" name="2 Subtítulo"/>
          <p:cNvSpPr txBox="1">
            <a:spLocks/>
          </p:cNvSpPr>
          <p:nvPr/>
        </p:nvSpPr>
        <p:spPr>
          <a:xfrm>
            <a:off x="1619672" y="2321496"/>
            <a:ext cx="6400800" cy="3411760"/>
          </a:xfrm>
          <a:prstGeom prst="rect">
            <a:avLst/>
          </a:prstGeom>
        </p:spPr>
        <p:txBody>
          <a:bodyPr vert="horz" lIns="91440" tIns="45720" rIns="91440" bIns="45720" rtlCol="0" anchor="t">
            <a:normAutofit fontScale="92500" lnSpcReduction="20000"/>
          </a:bodyPr>
          <a:lstStyle/>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endParaRPr kumimoji="0" lang="es-MX" sz="28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2800" b="0" i="0" u="none" strike="noStrike" kern="1200" cap="none" spc="0" normalizeH="0" baseline="0" noProof="0" dirty="0" smtClean="0">
                <a:ln>
                  <a:noFill/>
                </a:ln>
                <a:solidFill>
                  <a:schemeClr val="tx1"/>
                </a:solidFill>
                <a:effectLst/>
                <a:uLnTx/>
                <a:uFillTx/>
                <a:latin typeface="+mn-lt"/>
                <a:ea typeface="+mn-ea"/>
                <a:cs typeface="+mn-cs"/>
              </a:rPr>
              <a:t>UA: Mercadotecnia</a:t>
            </a:r>
          </a:p>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lang="es-MX" sz="2800" dirty="0" smtClean="0"/>
              <a:t>TURISMO 3</a:t>
            </a:r>
          </a:p>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endParaRPr kumimoji="0" lang="es-MX" sz="28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lang="es-MX" sz="2800" dirty="0" smtClean="0"/>
              <a:t>M. En Psi. Ed. Wendy Sevilla Jaimes</a:t>
            </a:r>
            <a:endParaRPr kumimoji="0" lang="es-MX" sz="28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endParaRPr kumimoji="0" lang="es-MX" sz="28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457200" rtl="0" eaLnBrk="1" fontAlgn="auto" latinLnBrk="0" hangingPunct="1">
              <a:lnSpc>
                <a:spcPct val="100000"/>
              </a:lnSpc>
              <a:spcBef>
                <a:spcPts val="1000"/>
              </a:spcBef>
              <a:spcAft>
                <a:spcPts val="0"/>
              </a:spcAft>
              <a:buClr>
                <a:schemeClr val="accent1"/>
              </a:buClr>
              <a:buSzTx/>
              <a:buFont typeface="Wingdings 3" charset="2"/>
              <a:buNone/>
              <a:tabLst/>
              <a:defRPr/>
            </a:pPr>
            <a:endParaRPr kumimoji="0" lang="es-MX" sz="28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r" defTabSz="457200" rtl="0" eaLnBrk="1" fontAlgn="auto" latinLnBrk="0" hangingPunct="1">
              <a:lnSpc>
                <a:spcPct val="100000"/>
              </a:lnSpc>
              <a:spcBef>
                <a:spcPts val="1000"/>
              </a:spcBef>
              <a:spcAft>
                <a:spcPts val="0"/>
              </a:spcAft>
              <a:buClr>
                <a:schemeClr val="accent1"/>
              </a:buClr>
              <a:buSzTx/>
              <a:buFont typeface="Wingdings 3" charset="2"/>
              <a:buNone/>
              <a:tabLst/>
              <a:defRPr/>
            </a:pPr>
            <a:r>
              <a:rPr kumimoji="0" lang="es-MX" sz="1800" b="0" i="1" u="none" strike="noStrike" kern="1200" cap="none" spc="0" normalizeH="0" baseline="0" noProof="0" dirty="0" smtClean="0">
                <a:ln>
                  <a:noFill/>
                </a:ln>
                <a:solidFill>
                  <a:schemeClr val="tx1"/>
                </a:solidFill>
                <a:effectLst/>
                <a:uLnTx/>
                <a:uFillTx/>
                <a:latin typeface="+mn-lt"/>
                <a:ea typeface="+mn-ea"/>
                <a:cs typeface="+mn-cs"/>
              </a:rPr>
              <a:t> </a:t>
            </a:r>
            <a:endParaRPr kumimoji="0" lang="es-MX" sz="1800" b="0" i="1"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3500174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ETAPA DE ORIENTACIÓN AL PRODUCTO: finales del siglo </a:t>
            </a:r>
            <a:r>
              <a:rPr lang="es-MX" dirty="0" err="1" smtClean="0"/>
              <a:t>XlX.</a:t>
            </a:r>
            <a:endParaRPr lang="es-MX" dirty="0"/>
          </a:p>
        </p:txBody>
      </p:sp>
      <p:sp>
        <p:nvSpPr>
          <p:cNvPr id="3" name="2 Marcador de contenido"/>
          <p:cNvSpPr>
            <a:spLocks noGrp="1"/>
          </p:cNvSpPr>
          <p:nvPr>
            <p:ph idx="1"/>
          </p:nvPr>
        </p:nvSpPr>
        <p:spPr>
          <a:xfrm>
            <a:off x="1043608" y="2132856"/>
            <a:ext cx="7416824" cy="4320480"/>
          </a:xfrm>
        </p:spPr>
        <p:txBody>
          <a:bodyPr>
            <a:normAutofit/>
          </a:bodyPr>
          <a:lstStyle/>
          <a:p>
            <a:pPr algn="just"/>
            <a:r>
              <a:rPr lang="es-MX" dirty="0" smtClean="0"/>
              <a:t>Los fabricantes se concentraban por la calidad y cantidad de producción , suponiendo que los clientes buscarían productos y los compararían en precio y calidad. (productos bien hechos y a precios razonables)</a:t>
            </a:r>
          </a:p>
          <a:p>
            <a:pPr algn="just"/>
            <a:r>
              <a:rPr lang="es-MX" dirty="0" smtClean="0"/>
              <a:t>Era en donde la demanda de bienes excedía a la oferta, el enfoque de los negocios era producir una gran cantidad de productos y servicios. </a:t>
            </a:r>
          </a:p>
          <a:p>
            <a:pPr algn="just"/>
            <a:r>
              <a:rPr lang="es-MX" dirty="0" smtClean="0"/>
              <a:t>No se preocupaban por lo que los clientes necesitaban ya que era algo predecible.</a:t>
            </a:r>
          </a:p>
          <a:p>
            <a:pPr algn="just"/>
            <a:r>
              <a:rPr lang="es-MX" dirty="0" smtClean="0"/>
              <a:t>La mayoría de la gente gastaba mayor parte y aún más en cosas necesarias</a:t>
            </a:r>
          </a:p>
          <a:p>
            <a:pPr algn="just"/>
            <a:r>
              <a:rPr lang="es-MX" dirty="0" smtClean="0"/>
              <a:t>No existía la palabra MARKETING, en lugar de esta se aplicaba VENTAS.</a:t>
            </a:r>
          </a:p>
          <a:p>
            <a:pPr algn="just"/>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ETAPA DE ORIENTACIÓN A LAS VENTAS: de 1930-1950</a:t>
            </a:r>
            <a:endParaRPr lang="es-MX" dirty="0"/>
          </a:p>
        </p:txBody>
      </p:sp>
      <p:sp>
        <p:nvSpPr>
          <p:cNvPr id="3" name="2 Marcador de contenido"/>
          <p:cNvSpPr>
            <a:spLocks noGrp="1"/>
          </p:cNvSpPr>
          <p:nvPr>
            <p:ph idx="1"/>
          </p:nvPr>
        </p:nvSpPr>
        <p:spPr>
          <a:xfrm>
            <a:off x="611560" y="2133600"/>
            <a:ext cx="8016899" cy="4247728"/>
          </a:xfrm>
        </p:spPr>
        <p:txBody>
          <a:bodyPr>
            <a:normAutofit/>
          </a:bodyPr>
          <a:lstStyle/>
          <a:p>
            <a:pPr algn="just"/>
            <a:r>
              <a:rPr lang="es-MX" dirty="0" smtClean="0"/>
              <a:t>La crisis mundial a finales de la década de 1920, (conocida como la gran depresión), cambio la forma de ver las cosas, ya no era como manufacturar con eficiencia, sino como vender la producción resultante.</a:t>
            </a:r>
          </a:p>
          <a:p>
            <a:pPr algn="just"/>
            <a:r>
              <a:rPr lang="es-MX" dirty="0" smtClean="0"/>
              <a:t>La administración empezó a darse cuenta que para vender sus productos en donde los consumidores tenían recursos limitados y numerosas opciones se </a:t>
            </a:r>
            <a:r>
              <a:rPr lang="es-MX" dirty="0" err="1" smtClean="0"/>
              <a:t>aplicaria</a:t>
            </a:r>
            <a:r>
              <a:rPr lang="es-MX" dirty="0" smtClean="0"/>
              <a:t> un esfuerzo de postproducción.</a:t>
            </a:r>
          </a:p>
          <a:p>
            <a:pPr algn="just"/>
            <a:r>
              <a:rPr lang="es-MX" dirty="0" smtClean="0"/>
              <a:t>Por lo que su característica principal de esta etapa fue: la actividad promocional para vender los productos que la empresa deseaba fabricar.</a:t>
            </a:r>
          </a:p>
          <a:p>
            <a:pPr algn="just"/>
            <a:r>
              <a:rPr lang="es-MX" dirty="0" smtClean="0"/>
              <a:t>En esta etapa la PUBLICIDAD consumía la mayor parte de los recursos de una empresa.</a:t>
            </a:r>
          </a:p>
          <a:p>
            <a:pPr algn="just"/>
            <a:r>
              <a:rPr lang="es-MX" dirty="0" smtClean="0"/>
              <a:t>En 1950 surge el marketing MODERNO, donde se le obligaba al consumidor a una venta “forzada” para que la empresa prosperara.</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ETAPA DE ORIENTACIÓN AL MERCADO: </a:t>
            </a:r>
            <a:endParaRPr lang="es-MX" dirty="0"/>
          </a:p>
        </p:txBody>
      </p:sp>
      <p:sp>
        <p:nvSpPr>
          <p:cNvPr id="3" name="2 Marcador de contenido"/>
          <p:cNvSpPr>
            <a:spLocks noGrp="1"/>
          </p:cNvSpPr>
          <p:nvPr>
            <p:ph idx="1"/>
          </p:nvPr>
        </p:nvSpPr>
        <p:spPr>
          <a:xfrm>
            <a:off x="611560" y="2133600"/>
            <a:ext cx="8016899" cy="4319736"/>
          </a:xfrm>
        </p:spPr>
        <p:txBody>
          <a:bodyPr/>
          <a:lstStyle/>
          <a:p>
            <a:r>
              <a:rPr lang="es-MX" dirty="0" smtClean="0"/>
              <a:t>Al termino de la segunda guerra Mundial, hubo una fuerte demanda de bienes de consumo originada por la escasez del tiempo de guerra.</a:t>
            </a:r>
          </a:p>
          <a:p>
            <a:r>
              <a:rPr lang="es-MX" dirty="0" smtClean="0"/>
              <a:t>Resultado de la guerra fue que las plantas manufactureras produjeron grandes cantidades de bienes que fueron comprados rápidamente.</a:t>
            </a:r>
          </a:p>
          <a:p>
            <a:r>
              <a:rPr lang="es-MX" dirty="0" smtClean="0"/>
              <a:t>En un intento por estimular las ventas las compañías volvieron a las promociones, pero se dieron cuenta que los años de guerra también habían cambiado a los consumidores.</a:t>
            </a:r>
          </a:p>
          <a:p>
            <a:r>
              <a:rPr lang="es-MX" dirty="0" smtClean="0"/>
              <a:t>El esfuerzo bélico saco a muchas mujeres de los hogares y las incorporo a la fuerza de trabajo.</a:t>
            </a:r>
          </a:p>
          <a:p>
            <a:r>
              <a:rPr lang="es-MX" dirty="0" smtClean="0"/>
              <a:t>Las compañías se dan cuenta que las necesidades han cambiado y satisfacen necesidades y deseos de los clientes.</a:t>
            </a:r>
          </a:p>
          <a:p>
            <a:endParaRPr lang="es-MX" dirty="0" smtClean="0"/>
          </a:p>
          <a:p>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 DE MERCADOTECNIA:</a:t>
            </a:r>
            <a:endParaRPr lang="es-MX" dirty="0"/>
          </a:p>
        </p:txBody>
      </p:sp>
      <p:sp>
        <p:nvSpPr>
          <p:cNvPr id="3" name="2 Marcador de contenido"/>
          <p:cNvSpPr>
            <a:spLocks noGrp="1"/>
          </p:cNvSpPr>
          <p:nvPr>
            <p:ph idx="1"/>
          </p:nvPr>
        </p:nvSpPr>
        <p:spPr/>
        <p:txBody>
          <a:bodyPr/>
          <a:lstStyle/>
          <a:p>
            <a:r>
              <a:rPr lang="es-MX" dirty="0" smtClean="0"/>
              <a:t>El Marketing es el intercambio en el que una parte provee a otra de algo de valor a cambio de alguna otra cosa también de valor.</a:t>
            </a:r>
          </a:p>
          <a:p>
            <a:r>
              <a:rPr lang="es-MX" dirty="0" smtClean="0"/>
              <a:t>Sistema total de actividades de negocio proyectado para planear, asignar precios, promover y distribuir productos </a:t>
            </a:r>
            <a:r>
              <a:rPr lang="es-MX" dirty="0" err="1" smtClean="0"/>
              <a:t>satisfactores</a:t>
            </a:r>
            <a:r>
              <a:rPr lang="es-MX" dirty="0" smtClean="0"/>
              <a:t> de necesidades .</a:t>
            </a:r>
          </a:p>
          <a:p>
            <a:r>
              <a:rPr lang="es-MX" dirty="0" smtClean="0"/>
              <a:t>Comercialización de bienes y servicios.</a:t>
            </a:r>
          </a:p>
          <a:p>
            <a:endParaRPr lang="es-MX" dirty="0" smtClean="0"/>
          </a:p>
          <a:p>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4694" y="624110"/>
            <a:ext cx="6683765" cy="644650"/>
          </a:xfrm>
        </p:spPr>
        <p:txBody>
          <a:bodyPr/>
          <a:lstStyle/>
          <a:p>
            <a:pPr algn="ctr"/>
            <a:r>
              <a:rPr lang="es-MX" dirty="0" smtClean="0">
                <a:latin typeface="Berlin Sans FB" panose="020E0602020502020306" pitchFamily="34" charset="0"/>
              </a:rPr>
              <a:t>Definición de Mercadotecnia:</a:t>
            </a:r>
            <a:endParaRPr lang="es-MX" dirty="0">
              <a:latin typeface="Berlin Sans FB" panose="020E0602020502020306"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xmlns="" val="2190214858"/>
              </p:ext>
            </p:extLst>
          </p:nvPr>
        </p:nvGraphicFramePr>
        <p:xfrm>
          <a:off x="1403648" y="1412776"/>
          <a:ext cx="7200800" cy="4575071"/>
        </p:xfrm>
        <a:graphic>
          <a:graphicData uri="http://schemas.openxmlformats.org/drawingml/2006/table">
            <a:tbl>
              <a:tblPr firstRow="1" bandRow="1">
                <a:tableStyleId>{00A15C55-8517-42AA-B614-E9B94910E393}</a:tableStyleId>
              </a:tblPr>
              <a:tblGrid>
                <a:gridCol w="1800200"/>
                <a:gridCol w="1882532"/>
                <a:gridCol w="1717868"/>
                <a:gridCol w="1800200"/>
              </a:tblGrid>
              <a:tr h="989167">
                <a:tc>
                  <a:txBody>
                    <a:bodyPr/>
                    <a:lstStyle/>
                    <a:p>
                      <a:pPr algn="ctr"/>
                      <a:r>
                        <a:rPr lang="es-MX" sz="1600" dirty="0" smtClean="0">
                          <a:latin typeface="Arial" pitchFamily="34" charset="0"/>
                          <a:cs typeface="Arial" pitchFamily="34" charset="0"/>
                        </a:rPr>
                        <a:t>William Stanton: </a:t>
                      </a:r>
                      <a:endParaRPr lang="es-MX" sz="1600" dirty="0">
                        <a:solidFill>
                          <a:schemeClr val="tx1"/>
                        </a:solidFill>
                        <a:latin typeface="Arial" pitchFamily="34" charset="0"/>
                        <a:cs typeface="Arial" pitchFamily="34" charset="0"/>
                      </a:endParaRPr>
                    </a:p>
                  </a:txBody>
                  <a:tcPr marL="68580" marR="68580" anchor="ctr"/>
                </a:tc>
                <a:tc>
                  <a:txBody>
                    <a:bodyPr/>
                    <a:lstStyle/>
                    <a:p>
                      <a:pPr algn="ctr"/>
                      <a:r>
                        <a:rPr lang="es-MX" sz="1600" dirty="0" smtClean="0">
                          <a:latin typeface="Arial" pitchFamily="34" charset="0"/>
                          <a:cs typeface="Arial" pitchFamily="34" charset="0"/>
                        </a:rPr>
                        <a:t>Laura Fischer y Joerge Espejo</a:t>
                      </a:r>
                      <a:endParaRPr lang="es-MX" sz="1600" dirty="0">
                        <a:latin typeface="Arial" pitchFamily="34" charset="0"/>
                        <a:cs typeface="Arial" pitchFamily="34" charset="0"/>
                      </a:endParaRP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600" b="1" dirty="0" smtClean="0">
                          <a:latin typeface="+mn-lt"/>
                        </a:rPr>
                        <a:t>Louis</a:t>
                      </a:r>
                      <a:r>
                        <a:rPr lang="es-MX" sz="1600" b="1" baseline="0" dirty="0" smtClean="0">
                          <a:latin typeface="+mn-lt"/>
                        </a:rPr>
                        <a:t> E. Boone y David L. Kurtz</a:t>
                      </a:r>
                      <a:endParaRPr lang="es-MX" sz="1600" b="1" dirty="0" smtClean="0">
                        <a:latin typeface="+mn-lt"/>
                      </a:endParaRPr>
                    </a:p>
                    <a:p>
                      <a:pPr algn="ctr"/>
                      <a:endParaRPr lang="es-MX" sz="1600" dirty="0">
                        <a:latin typeface="Berlin Sans FB" panose="020E0602020502020306" pitchFamily="34" charset="0"/>
                      </a:endParaRPr>
                    </a:p>
                  </a:txBody>
                  <a:tcPr marL="68580" marR="68580" anchor="ctr"/>
                </a:tc>
                <a:tc>
                  <a:txBody>
                    <a:bodyPr/>
                    <a:lstStyle/>
                    <a:p>
                      <a:pPr algn="ctr"/>
                      <a:r>
                        <a:rPr lang="es-MX" sz="1600" dirty="0" smtClean="0">
                          <a:latin typeface="+mn-lt"/>
                        </a:rPr>
                        <a:t>Philip</a:t>
                      </a:r>
                      <a:r>
                        <a:rPr lang="es-MX" sz="1600" baseline="0" dirty="0" smtClean="0">
                          <a:latin typeface="+mn-lt"/>
                        </a:rPr>
                        <a:t> </a:t>
                      </a:r>
                      <a:r>
                        <a:rPr lang="es-MX" sz="1600" baseline="0" dirty="0" err="1" smtClean="0">
                          <a:latin typeface="+mn-lt"/>
                        </a:rPr>
                        <a:t>Kotler</a:t>
                      </a:r>
                      <a:endParaRPr lang="es-MX" sz="1600" dirty="0">
                        <a:latin typeface="+mn-lt"/>
                      </a:endParaRPr>
                    </a:p>
                  </a:txBody>
                  <a:tcPr marL="68580" marR="68580" anchor="ctr"/>
                </a:tc>
              </a:tr>
              <a:tr h="3585904">
                <a:tc>
                  <a:txBody>
                    <a:bodyPr/>
                    <a:lstStyle/>
                    <a:p>
                      <a:pPr algn="just"/>
                      <a:r>
                        <a:rPr lang="es-MX" sz="1600" dirty="0" smtClean="0">
                          <a:latin typeface="Arial" pitchFamily="34" charset="0"/>
                          <a:cs typeface="Arial" pitchFamily="34" charset="0"/>
                        </a:rPr>
                        <a:t>Sistema global de actividades de negocios proyectadas para planear, establecer el precio, promover y distribuir bienes y servicios que satisfacen en deseos de clientes actuales y potenciales.</a:t>
                      </a:r>
                    </a:p>
                    <a:p>
                      <a:pPr algn="ctr"/>
                      <a:endParaRPr lang="es-MX" sz="1600" dirty="0">
                        <a:latin typeface="Arial" pitchFamily="34" charset="0"/>
                        <a:cs typeface="Arial" pitchFamily="34" charset="0"/>
                      </a:endParaRPr>
                    </a:p>
                  </a:txBody>
                  <a:tcPr marL="68580" marR="68580"/>
                </a:tc>
                <a:tc>
                  <a:txBody>
                    <a:bodyPr/>
                    <a:lstStyle/>
                    <a:p>
                      <a:pPr algn="just"/>
                      <a:r>
                        <a:rPr lang="es-MX" sz="1600" dirty="0" smtClean="0">
                          <a:latin typeface="Arial" pitchFamily="34" charset="0"/>
                          <a:cs typeface="Arial" pitchFamily="34" charset="0"/>
                        </a:rPr>
                        <a:t>Proceso de planeación, ejecución y conceptualización de precios, promoción y distribución de ideas, mercancías y términos para crear intercambios que satisfagan objetivos individuales y organizacionales</a:t>
                      </a:r>
                      <a:endParaRPr lang="es-MX" sz="1600" dirty="0">
                        <a:latin typeface="Arial" pitchFamily="34" charset="0"/>
                        <a:cs typeface="Arial" pitchFamily="34" charset="0"/>
                      </a:endParaRPr>
                    </a:p>
                  </a:txBody>
                  <a:tcPr marL="68580" marR="68580"/>
                </a:tc>
                <a:tc>
                  <a:txBody>
                    <a:bodyPr/>
                    <a:lstStyle/>
                    <a:p>
                      <a:pPr algn="just"/>
                      <a:r>
                        <a:rPr lang="es-MX" sz="1600" dirty="0" smtClean="0">
                          <a:latin typeface="Arial" pitchFamily="34" charset="0"/>
                          <a:cs typeface="Arial" pitchFamily="34" charset="0"/>
                        </a:rPr>
                        <a:t>Mercadotecnia consiste en el desarrollo de una eficiente distribución de mercancías y servicios a determinados</a:t>
                      </a:r>
                      <a:r>
                        <a:rPr lang="es-MX" sz="1600" baseline="0" dirty="0" smtClean="0">
                          <a:latin typeface="Arial" pitchFamily="34" charset="0"/>
                          <a:cs typeface="Arial" pitchFamily="34" charset="0"/>
                        </a:rPr>
                        <a:t> sectores del público consumidor.</a:t>
                      </a:r>
                      <a:endParaRPr lang="es-MX" sz="1600" dirty="0">
                        <a:latin typeface="Arial" pitchFamily="34" charset="0"/>
                        <a:cs typeface="Arial" pitchFamily="34" charset="0"/>
                      </a:endParaRPr>
                    </a:p>
                  </a:txBody>
                  <a:tcPr marL="68580" marR="68580"/>
                </a:tc>
                <a:tc>
                  <a:txBody>
                    <a:bodyPr/>
                    <a:lstStyle/>
                    <a:p>
                      <a:pPr algn="just"/>
                      <a:r>
                        <a:rPr lang="es-MX" sz="1600" dirty="0" smtClean="0">
                          <a:latin typeface="Arial" pitchFamily="34" charset="0"/>
                          <a:cs typeface="Arial" pitchFamily="34" charset="0"/>
                        </a:rPr>
                        <a:t>Mercadotecnia es aquella actividad humana dirigida a satisfacer necesidades,</a:t>
                      </a:r>
                      <a:r>
                        <a:rPr lang="es-MX" sz="1600" baseline="0" dirty="0" smtClean="0">
                          <a:latin typeface="Arial" pitchFamily="34" charset="0"/>
                          <a:cs typeface="Arial" pitchFamily="34" charset="0"/>
                        </a:rPr>
                        <a:t> carencias y deseos a través de procesos de intercambio.</a:t>
                      </a:r>
                      <a:endParaRPr lang="es-MX" sz="1600" dirty="0">
                        <a:latin typeface="Arial" pitchFamily="34" charset="0"/>
                        <a:cs typeface="Arial" pitchFamily="34" charset="0"/>
                      </a:endParaRPr>
                    </a:p>
                  </a:txBody>
                  <a:tcPr marL="68580" marR="68580"/>
                </a:tc>
              </a:tr>
            </a:tbl>
          </a:graphicData>
        </a:graphic>
      </p:graphicFrame>
    </p:spTree>
    <p:extLst>
      <p:ext uri="{BB962C8B-B14F-4D97-AF65-F5344CB8AC3E}">
        <p14:creationId xmlns:p14="http://schemas.microsoft.com/office/powerpoint/2010/main" xmlns="" val="347662691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latin typeface="Berlin Sans FB" panose="020E0602020502020306" pitchFamily="34" charset="0"/>
              </a:rPr>
              <a:t>Autores y Tipos de Marketing </a:t>
            </a:r>
            <a:r>
              <a:rPr lang="es-MX" dirty="0">
                <a:latin typeface="Berlin Sans FB" panose="020E0602020502020306" pitchFamily="34" charset="0"/>
              </a:rPr>
              <a:t>T</a:t>
            </a:r>
            <a:r>
              <a:rPr lang="es-MX" dirty="0" smtClean="0">
                <a:latin typeface="Berlin Sans FB" panose="020E0602020502020306" pitchFamily="34" charset="0"/>
              </a:rPr>
              <a:t>urístico:</a:t>
            </a:r>
            <a:br>
              <a:rPr lang="es-MX" dirty="0" smtClean="0">
                <a:latin typeface="Berlin Sans FB" panose="020E0602020502020306" pitchFamily="34" charset="0"/>
              </a:rPr>
            </a:br>
            <a:endParaRPr lang="es-MX" dirty="0">
              <a:latin typeface="Berlin Sans FB" panose="020E0602020502020306" pitchFamily="34" charset="0"/>
            </a:endParaRPr>
          </a:p>
        </p:txBody>
      </p:sp>
      <p:sp>
        <p:nvSpPr>
          <p:cNvPr id="3" name="Marcador de contenido 2"/>
          <p:cNvSpPr>
            <a:spLocks noGrp="1"/>
          </p:cNvSpPr>
          <p:nvPr>
            <p:ph idx="1"/>
          </p:nvPr>
        </p:nvSpPr>
        <p:spPr>
          <a:xfrm>
            <a:off x="2771800" y="1196752"/>
            <a:ext cx="6007190" cy="5184576"/>
          </a:xfrm>
        </p:spPr>
        <p:txBody>
          <a:bodyPr>
            <a:noAutofit/>
          </a:bodyPr>
          <a:lstStyle/>
          <a:p>
            <a:pPr marL="0" indent="0" algn="just">
              <a:buNone/>
            </a:pPr>
            <a:r>
              <a:rPr lang="es-MX" sz="1800" b="1" dirty="0" smtClean="0">
                <a:solidFill>
                  <a:srgbClr val="002060"/>
                </a:solidFill>
                <a:latin typeface="Arial" pitchFamily="34" charset="0"/>
                <a:cs typeface="Arial" pitchFamily="34" charset="0"/>
              </a:rPr>
              <a:t>Peter Drucker: </a:t>
            </a:r>
            <a:r>
              <a:rPr lang="es-MX" sz="1800" dirty="0" smtClean="0">
                <a:latin typeface="Arial" pitchFamily="34" charset="0"/>
                <a:cs typeface="Arial" pitchFamily="34" charset="0"/>
              </a:rPr>
              <a:t>El marketing es tan fundamental que no puede ser considerado una función separada del resto de las actividades empresariales. Esla visión de conjunto desde la que debe ser visto el resultado final, desde el punto de vista del cliente. El éxito en los negocios no está determinado por el producto sino por el cliente.</a:t>
            </a:r>
          </a:p>
          <a:p>
            <a:pPr marL="0" indent="0" algn="just">
              <a:buNone/>
            </a:pPr>
            <a:r>
              <a:rPr lang="es-MX" sz="1800" b="1" dirty="0" smtClean="0">
                <a:solidFill>
                  <a:srgbClr val="002060"/>
                </a:solidFill>
                <a:latin typeface="Arial" pitchFamily="34" charset="0"/>
                <a:cs typeface="Arial" pitchFamily="34" charset="0"/>
              </a:rPr>
              <a:t>Marketing:</a:t>
            </a:r>
            <a:r>
              <a:rPr lang="es-MX" sz="1800" dirty="0" smtClean="0">
                <a:solidFill>
                  <a:srgbClr val="FF0000"/>
                </a:solidFill>
                <a:latin typeface="Arial" pitchFamily="34" charset="0"/>
                <a:cs typeface="Arial" pitchFamily="34" charset="0"/>
              </a:rPr>
              <a:t> </a:t>
            </a:r>
            <a:r>
              <a:rPr lang="es-MX" sz="1800" dirty="0" smtClean="0">
                <a:latin typeface="Arial" pitchFamily="34" charset="0"/>
                <a:cs typeface="Arial" pitchFamily="34" charset="0"/>
              </a:rPr>
              <a:t>Es el arte y la ciencia de encontrar, mantener y hacer crecer a clientes rentables. Karl Albrecht </a:t>
            </a:r>
          </a:p>
          <a:p>
            <a:pPr marL="0" indent="0" algn="just">
              <a:buNone/>
            </a:pPr>
            <a:r>
              <a:rPr lang="es-MX" sz="1800" b="1" dirty="0" smtClean="0">
                <a:solidFill>
                  <a:srgbClr val="002060"/>
                </a:solidFill>
                <a:latin typeface="Arial" pitchFamily="34" charset="0"/>
                <a:cs typeface="Arial" pitchFamily="34" charset="0"/>
              </a:rPr>
              <a:t>Marketing turístico</a:t>
            </a:r>
            <a:r>
              <a:rPr lang="es-MX" sz="1800" dirty="0" smtClean="0">
                <a:latin typeface="Arial" pitchFamily="34" charset="0"/>
                <a:cs typeface="Arial" pitchFamily="34" charset="0"/>
              </a:rPr>
              <a:t>: Leonard L. Berry y A. Parasoraman</a:t>
            </a:r>
          </a:p>
          <a:p>
            <a:pPr marL="0" indent="0" algn="just">
              <a:buNone/>
            </a:pPr>
            <a:r>
              <a:rPr lang="es-MX" sz="1800" dirty="0" smtClean="0">
                <a:latin typeface="Arial" pitchFamily="34" charset="0"/>
                <a:cs typeface="Arial" pitchFamily="34" charset="0"/>
              </a:rPr>
              <a:t>A)Depende en gran parte del sector de viajes.</a:t>
            </a:r>
          </a:p>
          <a:p>
            <a:pPr marL="0" indent="0" algn="just">
              <a:buNone/>
            </a:pPr>
            <a:r>
              <a:rPr lang="es-MX" sz="1800" dirty="0" smtClean="0">
                <a:latin typeface="Arial" pitchFamily="34" charset="0"/>
                <a:cs typeface="Arial" pitchFamily="34" charset="0"/>
              </a:rPr>
              <a:t>B)Las instituciones estatales y cuasi estatales juegan un papel importante en el marketing del sector de viajes mediante la legislación encaminada a impulsar el sector y mediante la promoción de regiones, estados y naciones.</a:t>
            </a:r>
          </a:p>
          <a:p>
            <a:pPr marL="0" indent="0" algn="just">
              <a:buNone/>
            </a:pPr>
            <a:r>
              <a:rPr lang="es-MX" sz="1800" dirty="0" smtClean="0">
                <a:latin typeface="Arial" pitchFamily="34" charset="0"/>
                <a:cs typeface="Arial" pitchFamily="34" charset="0"/>
              </a:rPr>
              <a:t>C)Pocos sectores son tan interdependientes como los sectores de viajes y hostelería. </a:t>
            </a:r>
          </a:p>
          <a:p>
            <a:pPr algn="just"/>
            <a:endParaRPr lang="es-MX" sz="1800" dirty="0">
              <a:latin typeface="Berlin Sans FB" panose="020E0602020502020306" pitchFamily="34" charset="0"/>
            </a:endParaRPr>
          </a:p>
        </p:txBody>
      </p:sp>
      <p:pic>
        <p:nvPicPr>
          <p:cNvPr id="4" name="Imagen 3"/>
          <p:cNvPicPr>
            <a:picLocks noChangeAspect="1"/>
          </p:cNvPicPr>
          <p:nvPr/>
        </p:nvPicPr>
        <p:blipFill>
          <a:blip r:embed="rId2"/>
          <a:stretch>
            <a:fillRect/>
          </a:stretch>
        </p:blipFill>
        <p:spPr>
          <a:xfrm>
            <a:off x="298390" y="2537429"/>
            <a:ext cx="2411054" cy="1978300"/>
          </a:xfrm>
          <a:prstGeom prst="rect">
            <a:avLst/>
          </a:prstGeom>
          <a:ln>
            <a:noFill/>
          </a:ln>
          <a:effectLst>
            <a:softEdge rad="112500"/>
          </a:effectLst>
        </p:spPr>
      </p:pic>
    </p:spTree>
    <p:extLst>
      <p:ext uri="{BB962C8B-B14F-4D97-AF65-F5344CB8AC3E}">
        <p14:creationId xmlns:p14="http://schemas.microsoft.com/office/powerpoint/2010/main" xmlns="" val="1808475748"/>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xmlns="" val="0"/>
              </a:ext>
            </a:extLst>
          </a:blip>
          <a:srcRect l="739"/>
          <a:stretch/>
        </p:blipFill>
        <p:spPr>
          <a:xfrm>
            <a:off x="721597" y="2918949"/>
            <a:ext cx="5837717" cy="3114557"/>
          </a:xfrm>
          <a:prstGeom prst="rect">
            <a:avLst/>
          </a:prstGeom>
        </p:spPr>
      </p:pic>
      <p:sp>
        <p:nvSpPr>
          <p:cNvPr id="6" name="Título 5"/>
          <p:cNvSpPr>
            <a:spLocks noGrp="1"/>
          </p:cNvSpPr>
          <p:nvPr>
            <p:ph type="title"/>
          </p:nvPr>
        </p:nvSpPr>
        <p:spPr>
          <a:xfrm>
            <a:off x="721597" y="435464"/>
            <a:ext cx="5065249" cy="1325563"/>
          </a:xfrm>
        </p:spPr>
        <p:txBody>
          <a:bodyPr/>
          <a:lstStyle/>
          <a:p>
            <a:pPr algn="ctr"/>
            <a:r>
              <a:rPr lang="es-MX" dirty="0" smtClean="0">
                <a:latin typeface="Berlin Sans FB" panose="020E0602020502020306" pitchFamily="34" charset="0"/>
              </a:rPr>
              <a:t>Cronología</a:t>
            </a:r>
            <a:endParaRPr lang="es-MX" dirty="0">
              <a:latin typeface="Berlin Sans FB" panose="020E0602020502020306" pitchFamily="34" charset="0"/>
            </a:endParaRPr>
          </a:p>
        </p:txBody>
      </p:sp>
      <p:pic>
        <p:nvPicPr>
          <p:cNvPr id="7" name="Imagen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955909" y="845331"/>
            <a:ext cx="2491740" cy="2768600"/>
          </a:xfrm>
          <a:prstGeom prst="rect">
            <a:avLst/>
          </a:prstGeom>
        </p:spPr>
      </p:pic>
    </p:spTree>
    <p:extLst>
      <p:ext uri="{BB962C8B-B14F-4D97-AF65-F5344CB8AC3E}">
        <p14:creationId xmlns:p14="http://schemas.microsoft.com/office/powerpoint/2010/main" xmlns="" val="5028539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Berlin Sans FB" panose="020E0602020502020306" pitchFamily="34" charset="0"/>
              </a:rPr>
              <a:t>Segunda Generación de la Mercadotecnia</a:t>
            </a:r>
            <a:endParaRPr lang="es-MX" dirty="0">
              <a:latin typeface="Berlin Sans FB" panose="020E0602020502020306" pitchFamily="34" charset="0"/>
            </a:endParaRPr>
          </a:p>
        </p:txBody>
      </p:sp>
      <p:sp>
        <p:nvSpPr>
          <p:cNvPr id="3" name="Marcador de contenido 2"/>
          <p:cNvSpPr>
            <a:spLocks noGrp="1"/>
          </p:cNvSpPr>
          <p:nvPr>
            <p:ph idx="1"/>
          </p:nvPr>
        </p:nvSpPr>
        <p:spPr>
          <a:xfrm>
            <a:off x="4832252" y="2363373"/>
            <a:ext cx="3683097" cy="2864611"/>
          </a:xfrm>
        </p:spPr>
        <p:txBody>
          <a:bodyPr>
            <a:normAutofit fontScale="85000" lnSpcReduction="20000"/>
          </a:bodyPr>
          <a:lstStyle/>
          <a:p>
            <a:pPr algn="just"/>
            <a:r>
              <a:rPr lang="es-MX" sz="2400" dirty="0" smtClean="0">
                <a:latin typeface="Arial" pitchFamily="34" charset="0"/>
                <a:cs typeface="Arial" pitchFamily="34" charset="0"/>
              </a:rPr>
              <a:t>Se considera como la mercadotecnia masiva, surgiendo a partir de los años 60 con un profesor Jerome </a:t>
            </a:r>
            <a:r>
              <a:rPr lang="es-MX" sz="2400" dirty="0" err="1" smtClean="0">
                <a:latin typeface="Arial" pitchFamily="34" charset="0"/>
                <a:cs typeface="Arial" pitchFamily="34" charset="0"/>
              </a:rPr>
              <a:t>Mcarthy</a:t>
            </a:r>
            <a:r>
              <a:rPr lang="es-MX" sz="2400" dirty="0" smtClean="0">
                <a:latin typeface="Arial" pitchFamily="34" charset="0"/>
                <a:cs typeface="Arial" pitchFamily="34" charset="0"/>
              </a:rPr>
              <a:t> quien propuso la acertada formula de las cuatro </a:t>
            </a:r>
            <a:r>
              <a:rPr lang="es-MX" sz="2400" dirty="0" err="1" smtClean="0">
                <a:latin typeface="Arial" pitchFamily="34" charset="0"/>
                <a:cs typeface="Arial" pitchFamily="34" charset="0"/>
              </a:rPr>
              <a:t>P’s</a:t>
            </a:r>
            <a:r>
              <a:rPr lang="es-MX" sz="2400" dirty="0" smtClean="0">
                <a:latin typeface="Arial" pitchFamily="34" charset="0"/>
                <a:cs typeface="Arial" pitchFamily="34" charset="0"/>
              </a:rPr>
              <a:t> (producto, plaza, promoción y precio) dando la forma de hacer negocios en el mundo.</a:t>
            </a:r>
          </a:p>
          <a:p>
            <a:pPr marL="0" indent="0" algn="just">
              <a:buNone/>
            </a:pPr>
            <a:endParaRPr lang="es-MX" sz="2400" dirty="0">
              <a:latin typeface="Berlin Sans FB" panose="020E0602020502020306" pitchFamily="34" charset="0"/>
            </a:endParaRPr>
          </a:p>
        </p:txBody>
      </p:sp>
      <p:pic>
        <p:nvPicPr>
          <p:cNvPr id="4" name="Imagen 3"/>
          <p:cNvPicPr>
            <a:picLocks noChangeAspect="1"/>
          </p:cNvPicPr>
          <p:nvPr/>
        </p:nvPicPr>
        <p:blipFill rotWithShape="1">
          <a:blip r:embed="rId2" cstate="print">
            <a:extLst>
              <a:ext uri="{28A0092B-C50C-407E-A947-70E740481C1C}">
                <a14:useLocalDpi xmlns:a14="http://schemas.microsoft.com/office/drawing/2010/main" xmlns="" val="0"/>
              </a:ext>
            </a:extLst>
          </a:blip>
          <a:srcRect l="9910" r="10881"/>
          <a:stretch/>
        </p:blipFill>
        <p:spPr>
          <a:xfrm>
            <a:off x="515182" y="2440913"/>
            <a:ext cx="4314443" cy="2630660"/>
          </a:xfrm>
          <a:prstGeom prst="rect">
            <a:avLst/>
          </a:prstGeom>
          <a:ln>
            <a:noFill/>
          </a:ln>
          <a:effectLst>
            <a:softEdge rad="112500"/>
          </a:effectLst>
        </p:spPr>
      </p:pic>
    </p:spTree>
    <p:extLst>
      <p:ext uri="{BB962C8B-B14F-4D97-AF65-F5344CB8AC3E}">
        <p14:creationId xmlns:p14="http://schemas.microsoft.com/office/powerpoint/2010/main" xmlns="" val="26422212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Berlin Sans FB" panose="020E0602020502020306" pitchFamily="34" charset="0"/>
              </a:rPr>
              <a:t>Tercera Generación de la Mercadotecnia</a:t>
            </a:r>
            <a:endParaRPr lang="es-MX" dirty="0">
              <a:latin typeface="Berlin Sans FB" panose="020E0602020502020306" pitchFamily="34" charset="0"/>
            </a:endParaRPr>
          </a:p>
        </p:txBody>
      </p:sp>
      <p:sp>
        <p:nvSpPr>
          <p:cNvPr id="3" name="Marcador de contenido 2"/>
          <p:cNvSpPr>
            <a:spLocks noGrp="1"/>
          </p:cNvSpPr>
          <p:nvPr>
            <p:ph idx="1"/>
          </p:nvPr>
        </p:nvSpPr>
        <p:spPr>
          <a:xfrm>
            <a:off x="449748" y="1825625"/>
            <a:ext cx="4887568" cy="4351338"/>
          </a:xfrm>
        </p:spPr>
        <p:txBody>
          <a:bodyPr>
            <a:normAutofit fontScale="77500" lnSpcReduction="20000"/>
          </a:bodyPr>
          <a:lstStyle/>
          <a:p>
            <a:pPr algn="just"/>
            <a:r>
              <a:rPr lang="es-MX" sz="2400" dirty="0" smtClean="0">
                <a:latin typeface="Arial" pitchFamily="34" charset="0"/>
                <a:cs typeface="Arial" pitchFamily="34" charset="0"/>
              </a:rPr>
              <a:t>Estos surgen entre los años 70 y 80,  así dando una teoría de ideas revolucionarias que cuestionan los avances de la mercadotecnia de la segunda generación donde las empresas se concentraban únicamente en el producto y no en el cliente potencial. Apareciendo los conceptos como el posicionamiento y la segmentación del mercado que el  arte de separar a nuestros consumidores para llegar rápida y eficientemente a ellos.</a:t>
            </a:r>
          </a:p>
          <a:p>
            <a:pPr algn="just"/>
            <a:r>
              <a:rPr lang="es-MX" sz="2400" dirty="0" smtClean="0">
                <a:latin typeface="Arial" pitchFamily="34" charset="0"/>
                <a:cs typeface="Arial" pitchFamily="34" charset="0"/>
              </a:rPr>
              <a:t>Apareciendo la mercadotecnia directa y el uso importante de los medios de comunicación para convencer al consumidor.</a:t>
            </a:r>
            <a:endParaRPr lang="es-MX" sz="2400" dirty="0">
              <a:latin typeface="Arial" pitchFamily="34" charset="0"/>
              <a:cs typeface="Arial"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37316" y="2328320"/>
            <a:ext cx="3614849" cy="2665710"/>
          </a:xfrm>
          <a:prstGeom prst="rect">
            <a:avLst/>
          </a:prstGeom>
          <a:ln>
            <a:noFill/>
          </a:ln>
          <a:effectLst>
            <a:softEdge rad="112500"/>
          </a:effectLst>
        </p:spPr>
      </p:pic>
    </p:spTree>
    <p:extLst>
      <p:ext uri="{BB962C8B-B14F-4D97-AF65-F5344CB8AC3E}">
        <p14:creationId xmlns:p14="http://schemas.microsoft.com/office/powerpoint/2010/main" xmlns="" val="1786395532"/>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Berlin Sans FB" panose="020E0602020502020306" pitchFamily="34" charset="0"/>
              </a:rPr>
              <a:t>Cuarta Generación de la Mercadotecnia</a:t>
            </a:r>
            <a:endParaRPr lang="es-MX" dirty="0">
              <a:latin typeface="Berlin Sans FB" panose="020E0602020502020306" pitchFamily="34" charset="0"/>
            </a:endParaRPr>
          </a:p>
        </p:txBody>
      </p:sp>
      <p:sp>
        <p:nvSpPr>
          <p:cNvPr id="3" name="Marcador de contenido 2"/>
          <p:cNvSpPr>
            <a:spLocks noGrp="1"/>
          </p:cNvSpPr>
          <p:nvPr>
            <p:ph idx="1"/>
          </p:nvPr>
        </p:nvSpPr>
        <p:spPr>
          <a:xfrm>
            <a:off x="3816627" y="1825625"/>
            <a:ext cx="4698724" cy="4351338"/>
          </a:xfrm>
        </p:spPr>
        <p:txBody>
          <a:bodyPr>
            <a:normAutofit fontScale="85000" lnSpcReduction="10000"/>
          </a:bodyPr>
          <a:lstStyle/>
          <a:p>
            <a:pPr algn="just"/>
            <a:r>
              <a:rPr lang="es-MX" sz="2400" dirty="0" smtClean="0">
                <a:latin typeface="Arial" pitchFamily="34" charset="0"/>
                <a:cs typeface="Arial" pitchFamily="34" charset="0"/>
              </a:rPr>
              <a:t>En los años 80’s es una década de investigación exploratoria porque se plantea conceptos que serán aplicados en las generaciones siguientes sienta esta etapa “La personalización masiva de bienes y servicios, así como el acceso al comercio global”. Con la entrada de tantos productos y por consecuencia tanta competencia, en poder del mercado los productores fue pasado a manos de los minoristas y los mayoristas, los cuales ya llegan al consumidor directamente, ya enfocándose a los clientes.</a:t>
            </a:r>
            <a:endParaRPr lang="es-MX" sz="2400" dirty="0">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0248" y="2281135"/>
            <a:ext cx="3569120" cy="2656626"/>
          </a:xfrm>
          <a:prstGeom prst="rect">
            <a:avLst/>
          </a:prstGeom>
          <a:ln>
            <a:noFill/>
          </a:ln>
          <a:effectLst>
            <a:softEdge rad="112500"/>
          </a:effectLst>
        </p:spPr>
      </p:pic>
    </p:spTree>
    <p:extLst>
      <p:ext uri="{BB962C8B-B14F-4D97-AF65-F5344CB8AC3E}">
        <p14:creationId xmlns:p14="http://schemas.microsoft.com/office/powerpoint/2010/main" xmlns="" val="39594807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547664" y="1052736"/>
            <a:ext cx="7344816" cy="5400600"/>
          </a:xfrm>
        </p:spPr>
        <p:txBody>
          <a:bodyPr>
            <a:normAutofit/>
          </a:bodyPr>
          <a:lstStyle/>
          <a:p>
            <a:pPr algn="just"/>
            <a:r>
              <a:rPr lang="es-ES" sz="2000" dirty="0" smtClean="0">
                <a:latin typeface="Arial" pitchFamily="34" charset="0"/>
                <a:cs typeface="Arial" pitchFamily="34" charset="0"/>
              </a:rPr>
              <a:t>La presente Unidad de Aprendizaje forma parte del Plan de Estudios de la Licenciatura en Turismo y tiene como objetivo General el formar profesionales con capacidad para enfrentar los retos y cambios de las nuevas tendencias en el campo de la mercadotecnia con una visión estratégica, sentido humanista y aplicando las técnicas y herramientas administrativas bajo un enfoque sistémico en el manejo de recursos, con especial énfasis en el ser humano y su entorno, así mismo que conozca las necesidades reales del mercado real y potencial a fin de establecer la mezcla de Mercadotecnia idónea. La Mercadotecnia es un sistema global de actividades de negocios proyectadas para planear, establecer el precio, promover y distribuir bienes y servicios que satisfacen deseos de clientes actuales y potenciales.</a:t>
            </a:r>
            <a:endParaRPr lang="es-MX" sz="2000" dirty="0" smtClean="0">
              <a:latin typeface="Arial" pitchFamily="34" charset="0"/>
              <a:cs typeface="Arial" pitchFamily="34" charset="0"/>
            </a:endParaRPr>
          </a:p>
          <a:p>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544028"/>
            <a:ext cx="7886700" cy="1325563"/>
          </a:xfrm>
        </p:spPr>
        <p:txBody>
          <a:bodyPr/>
          <a:lstStyle/>
          <a:p>
            <a:pPr algn="ctr"/>
            <a:r>
              <a:rPr lang="es-MX" dirty="0" smtClean="0">
                <a:latin typeface="Berlin Sans FB" panose="020E0602020502020306" pitchFamily="34" charset="0"/>
              </a:rPr>
              <a:t>Quinta Generación de la Mercadotecnia</a:t>
            </a:r>
            <a:endParaRPr lang="es-MX" dirty="0">
              <a:latin typeface="Berlin Sans FB" panose="020E0602020502020306" pitchFamily="34" charset="0"/>
            </a:endParaRPr>
          </a:p>
        </p:txBody>
      </p:sp>
      <p:sp>
        <p:nvSpPr>
          <p:cNvPr id="3" name="Marcador de contenido 2"/>
          <p:cNvSpPr>
            <a:spLocks noGrp="1"/>
          </p:cNvSpPr>
          <p:nvPr>
            <p:ph idx="1"/>
          </p:nvPr>
        </p:nvSpPr>
        <p:spPr>
          <a:xfrm>
            <a:off x="628650" y="2163551"/>
            <a:ext cx="4306128" cy="3243332"/>
          </a:xfrm>
        </p:spPr>
        <p:txBody>
          <a:bodyPr>
            <a:normAutofit fontScale="85000" lnSpcReduction="10000"/>
          </a:bodyPr>
          <a:lstStyle/>
          <a:p>
            <a:pPr algn="just"/>
            <a:r>
              <a:rPr lang="es-MX" sz="2400" dirty="0" smtClean="0">
                <a:latin typeface="Arial" pitchFamily="34" charset="0"/>
                <a:cs typeface="Arial" pitchFamily="34" charset="0"/>
              </a:rPr>
              <a:t>Se enfoca en la percepción del consumidor y se dice que se habrá una apertura a las bases de la mercadotecnia clásica, en realidad la mercadotecnia no ha evolucionado o cambiado mucho, pero si han encontrado herramientas para resolver los problemas  de las empresas y llegar hasta el mercado meta.</a:t>
            </a:r>
            <a:endParaRPr lang="es-MX" sz="2400" dirty="0">
              <a:latin typeface="Arial" pitchFamily="34" charset="0"/>
              <a:cs typeface="Arial"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136852" y="2440873"/>
            <a:ext cx="3584917" cy="2688688"/>
          </a:xfrm>
          <a:prstGeom prst="rect">
            <a:avLst/>
          </a:prstGeom>
          <a:ln>
            <a:noFill/>
          </a:ln>
          <a:effectLst>
            <a:softEdge rad="112500"/>
          </a:effectLst>
        </p:spPr>
      </p:pic>
    </p:spTree>
    <p:extLst>
      <p:ext uri="{BB962C8B-B14F-4D97-AF65-F5344CB8AC3E}">
        <p14:creationId xmlns:p14="http://schemas.microsoft.com/office/powerpoint/2010/main" xmlns="" val="42070192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253219"/>
            <a:ext cx="6858000" cy="1343538"/>
          </a:xfrm>
        </p:spPr>
        <p:txBody>
          <a:bodyPr>
            <a:normAutofit/>
          </a:bodyPr>
          <a:lstStyle/>
          <a:p>
            <a:pPr algn="ctr"/>
            <a:r>
              <a:rPr lang="es-MX" sz="4000" dirty="0" smtClean="0">
                <a:latin typeface="Berlin Sans FB" panose="020E0602020502020306" pitchFamily="34" charset="0"/>
              </a:rPr>
              <a:t>Hechos que marcan la evolución de la Mercadotecnia</a:t>
            </a:r>
            <a:endParaRPr lang="es-MX" sz="4000" dirty="0">
              <a:latin typeface="Berlin Sans FB" panose="020E0602020502020306" pitchFamily="34" charset="0"/>
            </a:endParaRPr>
          </a:p>
        </p:txBody>
      </p:sp>
      <p:sp>
        <p:nvSpPr>
          <p:cNvPr id="3" name="Subtítulo 2"/>
          <p:cNvSpPr>
            <a:spLocks noGrp="1"/>
          </p:cNvSpPr>
          <p:nvPr>
            <p:ph type="subTitle" idx="1"/>
          </p:nvPr>
        </p:nvSpPr>
        <p:spPr>
          <a:xfrm>
            <a:off x="1187624" y="1744394"/>
            <a:ext cx="7474557" cy="4825218"/>
          </a:xfrm>
        </p:spPr>
        <p:txBody>
          <a:bodyPr>
            <a:normAutofit fontScale="85000" lnSpcReduction="10000"/>
          </a:bodyPr>
          <a:lstStyle/>
          <a:p>
            <a:pPr algn="just"/>
            <a:r>
              <a:rPr lang="es-MX" sz="2000" dirty="0" smtClean="0">
                <a:latin typeface="Arial" pitchFamily="34" charset="0"/>
                <a:cs typeface="Arial" pitchFamily="34" charset="0"/>
              </a:rPr>
              <a:t>1523 Se publica el primer anuncio de amplia difusión, exaltaba las virtudes de un medicamento misterioso.</a:t>
            </a:r>
          </a:p>
          <a:p>
            <a:pPr algn="just"/>
            <a:r>
              <a:rPr lang="es-MX" sz="2000" dirty="0" smtClean="0">
                <a:latin typeface="Arial" pitchFamily="34" charset="0"/>
                <a:cs typeface="Arial" pitchFamily="34" charset="0"/>
              </a:rPr>
              <a:t>1824 Harrisburg Pennsylvanian publica los resultados del primer sondeo de mercado realizado en la historia.</a:t>
            </a:r>
          </a:p>
          <a:p>
            <a:pPr algn="just"/>
            <a:r>
              <a:rPr lang="es-MX" sz="2000" dirty="0" smtClean="0">
                <a:latin typeface="Arial" pitchFamily="34" charset="0"/>
                <a:cs typeface="Arial" pitchFamily="34" charset="0"/>
              </a:rPr>
              <a:t>1847 Juan Bautista funda en México la tienda departamental Liverpool.</a:t>
            </a:r>
          </a:p>
          <a:p>
            <a:pPr algn="just"/>
            <a:r>
              <a:rPr lang="es-MX" sz="2000" dirty="0" smtClean="0">
                <a:latin typeface="Arial" pitchFamily="34" charset="0"/>
                <a:cs typeface="Arial" pitchFamily="34" charset="0"/>
              </a:rPr>
              <a:t>1850 Volney B. Palmer funda la primera agencia de publicidad en E.U.</a:t>
            </a:r>
          </a:p>
          <a:p>
            <a:pPr algn="just"/>
            <a:r>
              <a:rPr lang="es-MX" sz="2000" dirty="0" smtClean="0">
                <a:latin typeface="Arial" pitchFamily="34" charset="0"/>
                <a:cs typeface="Arial" pitchFamily="34" charset="0"/>
              </a:rPr>
              <a:t>1864 William James Carlton funda la agencia de publicidad que mas tarde se convertiría en Walter Thompson, la más antigua en operación.</a:t>
            </a:r>
          </a:p>
          <a:p>
            <a:pPr algn="just"/>
            <a:r>
              <a:rPr lang="es-MX" sz="2000" dirty="0" smtClean="0">
                <a:latin typeface="Arial" pitchFamily="34" charset="0"/>
                <a:cs typeface="Arial" pitchFamily="34" charset="0"/>
              </a:rPr>
              <a:t>1886 John S. Pemberton inventa la Coca Cola.</a:t>
            </a:r>
          </a:p>
          <a:p>
            <a:pPr algn="just"/>
            <a:r>
              <a:rPr lang="es-MX" sz="2000" dirty="0" smtClean="0">
                <a:latin typeface="Arial" pitchFamily="34" charset="0"/>
                <a:cs typeface="Arial" pitchFamily="34" charset="0"/>
              </a:rPr>
              <a:t>1890 Aparecen las primeras cajas de cartón impresas y el arte del etiquetado.</a:t>
            </a:r>
          </a:p>
          <a:p>
            <a:pPr algn="just"/>
            <a:r>
              <a:rPr lang="es-MX" sz="2000" dirty="0" smtClean="0">
                <a:latin typeface="Arial" pitchFamily="34" charset="0"/>
                <a:cs typeface="Arial" pitchFamily="34" charset="0"/>
              </a:rPr>
              <a:t>1891 Nathan Flowler dirige por primera vez los anuncios al ama de casa,  por ser esta quien realiza la mayoría de las compras para el hogar. </a:t>
            </a:r>
          </a:p>
          <a:p>
            <a:pPr algn="just"/>
            <a:r>
              <a:rPr lang="es-MX" sz="2000" dirty="0" smtClean="0">
                <a:latin typeface="Arial" pitchFamily="34" charset="0"/>
                <a:cs typeface="Arial" pitchFamily="34" charset="0"/>
              </a:rPr>
              <a:t>1902 Packardescribe el primer eslogan publicitario.</a:t>
            </a:r>
          </a:p>
          <a:p>
            <a:pPr algn="l"/>
            <a:endParaRPr lang="es-MX" sz="2000" dirty="0">
              <a:latin typeface="Berlin Sans FB" panose="020E0602020502020306" pitchFamily="34" charset="0"/>
            </a:endParaRPr>
          </a:p>
        </p:txBody>
      </p:sp>
    </p:spTree>
    <p:extLst>
      <p:ext uri="{BB962C8B-B14F-4D97-AF65-F5344CB8AC3E}">
        <p14:creationId xmlns:p14="http://schemas.microsoft.com/office/powerpoint/2010/main" xmlns="" val="39337115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1600" y="332656"/>
            <a:ext cx="7886700" cy="4939007"/>
          </a:xfrm>
        </p:spPr>
        <p:txBody>
          <a:bodyPr>
            <a:noAutofit/>
          </a:bodyPr>
          <a:lstStyle/>
          <a:p>
            <a:pPr marL="0" indent="0" algn="just">
              <a:buNone/>
            </a:pPr>
            <a:r>
              <a:rPr lang="es-MX" sz="2000" dirty="0" smtClean="0">
                <a:latin typeface="Arial" pitchFamily="34" charset="0"/>
                <a:cs typeface="Arial" pitchFamily="34" charset="0"/>
              </a:rPr>
              <a:t>1916 La cadena Piggly Wiggly abre la primera tienda de autoservicios.</a:t>
            </a:r>
          </a:p>
          <a:p>
            <a:pPr marL="0" indent="0" algn="just">
              <a:buNone/>
            </a:pPr>
            <a:r>
              <a:rPr lang="es-MX" sz="2000" dirty="0" smtClean="0">
                <a:latin typeface="Arial" pitchFamily="34" charset="0"/>
                <a:cs typeface="Arial" pitchFamily="34" charset="0"/>
              </a:rPr>
              <a:t>1927 La publicidad por radio esta en apogeo.</a:t>
            </a:r>
          </a:p>
          <a:p>
            <a:pPr marL="0" indent="0" algn="just">
              <a:buNone/>
            </a:pPr>
            <a:r>
              <a:rPr lang="es-MX" sz="2000" dirty="0" smtClean="0">
                <a:latin typeface="Arial" pitchFamily="34" charset="0"/>
                <a:cs typeface="Arial" pitchFamily="34" charset="0"/>
              </a:rPr>
              <a:t>1950 La mercadotecnia se empieza a aplicar en forma masiva a los mercados.</a:t>
            </a:r>
          </a:p>
          <a:p>
            <a:pPr marL="0" indent="0" algn="just">
              <a:buNone/>
            </a:pPr>
            <a:r>
              <a:rPr lang="es-MX" sz="2000" dirty="0" smtClean="0">
                <a:latin typeface="Arial" pitchFamily="34" charset="0"/>
                <a:cs typeface="Arial" pitchFamily="34" charset="0"/>
              </a:rPr>
              <a:t>1953 Se diseñan e implantan las primeras estrategias del precio.</a:t>
            </a:r>
          </a:p>
          <a:p>
            <a:pPr marL="0" indent="0" algn="just">
              <a:buNone/>
            </a:pPr>
            <a:r>
              <a:rPr lang="es-MX" sz="2000" dirty="0">
                <a:latin typeface="Arial" pitchFamily="34" charset="0"/>
                <a:cs typeface="Arial" pitchFamily="34" charset="0"/>
              </a:rPr>
              <a:t>1958</a:t>
            </a:r>
            <a:r>
              <a:rPr lang="es-MX" sz="2000" dirty="0" smtClean="0">
                <a:latin typeface="Arial" pitchFamily="34" charset="0"/>
                <a:cs typeface="Arial" pitchFamily="34" charset="0"/>
              </a:rPr>
              <a:t> En la ciudad de México Aurrera abre al publico su primera tienda de autoservicios.</a:t>
            </a:r>
          </a:p>
          <a:p>
            <a:pPr marL="0" indent="0" algn="just">
              <a:buNone/>
            </a:pPr>
            <a:r>
              <a:rPr lang="es-MX" sz="2000" dirty="0" smtClean="0">
                <a:latin typeface="Arial" pitchFamily="34" charset="0"/>
                <a:cs typeface="Arial" pitchFamily="34" charset="0"/>
              </a:rPr>
              <a:t>1958 La mayoría de las empresas cuentan ya con departamentos de mercadotecnia. </a:t>
            </a:r>
          </a:p>
          <a:p>
            <a:pPr marL="0" indent="0" algn="just">
              <a:buNone/>
            </a:pPr>
            <a:r>
              <a:rPr lang="es-MX" sz="2000" dirty="0" smtClean="0">
                <a:latin typeface="Arial" pitchFamily="34" charset="0"/>
                <a:cs typeface="Arial" pitchFamily="34" charset="0"/>
              </a:rPr>
              <a:t>1960 La mercadotecnia se aplica en forma especifica.</a:t>
            </a:r>
          </a:p>
          <a:p>
            <a:pPr marL="0" indent="0" algn="just">
              <a:buNone/>
            </a:pPr>
            <a:r>
              <a:rPr lang="es-MX" sz="2000" dirty="0" smtClean="0">
                <a:latin typeface="Arial" pitchFamily="34" charset="0"/>
                <a:cs typeface="Arial" pitchFamily="34" charset="0"/>
              </a:rPr>
              <a:t>1960 Jerome McCarthy incorpora en la mercadotecnia el paradigma de las 4P´s. P-plaza, precio, producto y promoción.</a:t>
            </a:r>
          </a:p>
          <a:p>
            <a:pPr marL="0" indent="0" algn="just">
              <a:buNone/>
            </a:pPr>
            <a:endParaRPr lang="es-MX" sz="2000" dirty="0" smtClean="0">
              <a:latin typeface="Berlin Sans FB" panose="020E0602020502020306" pitchFamily="34" charset="0"/>
            </a:endParaRPr>
          </a:p>
          <a:p>
            <a:pPr marL="0" indent="0" algn="just">
              <a:buNone/>
            </a:pPr>
            <a:endParaRPr lang="es-MX" sz="2000" dirty="0">
              <a:latin typeface="Berlin Sans FB" panose="020E0602020502020306" pitchFamily="34" charset="0"/>
            </a:endParaRPr>
          </a:p>
        </p:txBody>
      </p:sp>
    </p:spTree>
    <p:extLst>
      <p:ext uri="{BB962C8B-B14F-4D97-AF65-F5344CB8AC3E}">
        <p14:creationId xmlns:p14="http://schemas.microsoft.com/office/powerpoint/2010/main" xmlns="" val="2819782268"/>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764704"/>
            <a:ext cx="6686550" cy="3777622"/>
          </a:xfrm>
        </p:spPr>
        <p:txBody>
          <a:bodyPr/>
          <a:lstStyle/>
          <a:p>
            <a:pPr marL="0" indent="0" algn="just">
              <a:buNone/>
            </a:pPr>
            <a:r>
              <a:rPr lang="es-MX" dirty="0" smtClean="0">
                <a:latin typeface="Arial" pitchFamily="34" charset="0"/>
                <a:cs typeface="Arial" pitchFamily="34" charset="0"/>
              </a:rPr>
              <a:t>1985 Wal-Mart promueva un cambio de paradigma  en las estrategias promocionales con su política ´´precios siempre bajos´´. </a:t>
            </a:r>
          </a:p>
          <a:p>
            <a:pPr marL="0" indent="0" algn="just">
              <a:buNone/>
            </a:pPr>
            <a:r>
              <a:rPr lang="es-MX" dirty="0" smtClean="0">
                <a:latin typeface="Arial" pitchFamily="34" charset="0"/>
                <a:cs typeface="Arial" pitchFamily="34" charset="0"/>
              </a:rPr>
              <a:t>1993 Se despliegan los primeros sitios comerciales en internet. </a:t>
            </a:r>
          </a:p>
          <a:p>
            <a:pPr marL="0" indent="0" algn="just">
              <a:buNone/>
            </a:pPr>
            <a:r>
              <a:rPr lang="es-MX" dirty="0" smtClean="0">
                <a:latin typeface="Arial" pitchFamily="34" charset="0"/>
                <a:cs typeface="Arial" pitchFamily="34" charset="0"/>
              </a:rPr>
              <a:t>1994 México, Canadá y EUA firman tratado de libre comercio (TLC). </a:t>
            </a:r>
          </a:p>
          <a:p>
            <a:pPr marL="0" indent="0" algn="just">
              <a:buNone/>
            </a:pPr>
            <a:r>
              <a:rPr lang="es-MX" dirty="0" smtClean="0">
                <a:latin typeface="Arial" pitchFamily="34" charset="0"/>
                <a:cs typeface="Arial" pitchFamily="34" charset="0"/>
              </a:rPr>
              <a:t>1994 Las empresas cambian sus estrategias de precio al empezar a cobrar servicios antes gratuitos.</a:t>
            </a:r>
            <a:endParaRPr lang="es-MX" dirty="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196752"/>
            <a:ext cx="6686550" cy="3777622"/>
          </a:xfrm>
        </p:spPr>
        <p:txBody>
          <a:bodyPr/>
          <a:lstStyle/>
          <a:p>
            <a:r>
              <a:rPr lang="es-MX" dirty="0" smtClean="0"/>
              <a:t>En el marketing participan empresas de negocios y organizaciones no lucrativas.</a:t>
            </a:r>
          </a:p>
          <a:p>
            <a:r>
              <a:rPr lang="es-MX" dirty="0" smtClean="0"/>
              <a:t>Los productos y servicios son objeto de comercio: incluyen personas, ideas y lugares.</a:t>
            </a:r>
          </a:p>
          <a:p>
            <a:r>
              <a:rPr lang="es-MX" dirty="0" smtClean="0"/>
              <a:t>Las actividades de mercadotecnia se dirigen a mercados que consisten en compradores de productos .</a:t>
            </a:r>
          </a:p>
          <a:p>
            <a:r>
              <a:rPr lang="es-MX" dirty="0" smtClean="0"/>
              <a:t>Una filosofía de negocios llamada concepto de marketing se creo para ayudar a las empresas con capacidades de suministro que exceda la demanda del consumidor.</a:t>
            </a:r>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FUNCIONES DE LA MERCADOTECNIA</a:t>
            </a:r>
            <a:endParaRPr lang="es-MX" dirty="0"/>
          </a:p>
        </p:txBody>
      </p:sp>
      <p:sp>
        <p:nvSpPr>
          <p:cNvPr id="3" name="2 Marcador de contenido"/>
          <p:cNvSpPr>
            <a:spLocks noGrp="1"/>
          </p:cNvSpPr>
          <p:nvPr>
            <p:ph idx="1"/>
          </p:nvPr>
        </p:nvSpPr>
        <p:spPr/>
        <p:txBody>
          <a:bodyPr/>
          <a:lstStyle/>
          <a:p>
            <a:pPr algn="just"/>
            <a:r>
              <a:rPr lang="es-MX" dirty="0" smtClean="0"/>
              <a:t>Orientación al consumidor: trabajar de cerca de los clientes.</a:t>
            </a:r>
          </a:p>
          <a:p>
            <a:pPr algn="just"/>
            <a:r>
              <a:rPr lang="es-MX" dirty="0" smtClean="0"/>
              <a:t>Individualización masiva: el sistema de marketing moderno se creó identificando la necesidad experimentada por un gran número de personas (mercado masivo),  para satisfacer esa necesidad, el producir y vender grandes cantidades de productos estandarizados , las personas pudieron mantener bajos costos unitarios y ofrecer productos satisfactorios de necesidades.</a:t>
            </a:r>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Ética </a:t>
            </a:r>
            <a:endParaRPr lang="es-MX" dirty="0"/>
          </a:p>
        </p:txBody>
      </p:sp>
      <p:sp>
        <p:nvSpPr>
          <p:cNvPr id="3" name="2 Marcador de contenido"/>
          <p:cNvSpPr>
            <a:spLocks noGrp="1"/>
          </p:cNvSpPr>
          <p:nvPr>
            <p:ph idx="1"/>
          </p:nvPr>
        </p:nvSpPr>
        <p:spPr/>
        <p:txBody>
          <a:bodyPr/>
          <a:lstStyle/>
          <a:p>
            <a:r>
              <a:rPr lang="es-MX" dirty="0" smtClean="0"/>
              <a:t>Conjunto de normas de comportamiento aceptadas por la sociedad.</a:t>
            </a:r>
          </a:p>
          <a:p>
            <a:endParaRPr lang="es-MX" dirty="0" smtClean="0"/>
          </a:p>
          <a:p>
            <a:r>
              <a:rPr lang="es-MX" dirty="0" smtClean="0"/>
              <a:t>ADMINISTRACIÓN DE MARKETING.- implica segmentar mercados , seleccionar mercados meta y establecer una posición en las mentes de los compradores.</a:t>
            </a:r>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DE LA MERCADOTECNIA</a:t>
            </a:r>
            <a:endParaRPr lang="es-MX" dirty="0"/>
          </a:p>
        </p:txBody>
      </p:sp>
      <p:sp>
        <p:nvSpPr>
          <p:cNvPr id="3" name="2 Marcador de contenido"/>
          <p:cNvSpPr>
            <a:spLocks noGrp="1"/>
          </p:cNvSpPr>
          <p:nvPr>
            <p:ph idx="1"/>
          </p:nvPr>
        </p:nvSpPr>
        <p:spPr>
          <a:xfrm>
            <a:off x="1259632" y="2133600"/>
            <a:ext cx="7368827" cy="3777622"/>
          </a:xfrm>
        </p:spPr>
        <p:txBody>
          <a:bodyPr/>
          <a:lstStyle/>
          <a:p>
            <a:r>
              <a:rPr lang="es-MX" dirty="0" smtClean="0"/>
              <a:t>CALIDAD</a:t>
            </a:r>
          </a:p>
          <a:p>
            <a:r>
              <a:rPr lang="es-MX" dirty="0" smtClean="0"/>
              <a:t>CREACIÓN DEL VALOR</a:t>
            </a:r>
          </a:p>
          <a:p>
            <a:r>
              <a:rPr lang="es-MX" dirty="0" smtClean="0"/>
              <a:t>COMPORTAMIENTO ÉTICO</a:t>
            </a:r>
          </a:p>
          <a:p>
            <a:r>
              <a:rPr lang="es-MX" dirty="0" smtClean="0"/>
              <a:t>PUBLICIDAD</a:t>
            </a:r>
          </a:p>
          <a:p>
            <a:r>
              <a:rPr lang="es-MX" dirty="0" smtClean="0"/>
              <a:t>VENTAS</a:t>
            </a:r>
          </a:p>
          <a:p>
            <a:r>
              <a:rPr lang="es-MX" dirty="0" smtClean="0"/>
              <a:t>PROMOCIONES</a:t>
            </a:r>
          </a:p>
          <a:p>
            <a:r>
              <a:rPr lang="es-MX" dirty="0" smtClean="0"/>
              <a:t>MERCADO</a:t>
            </a:r>
          </a:p>
          <a:p>
            <a:r>
              <a:rPr lang="es-MX" dirty="0" smtClean="0"/>
              <a:t>INTERMEDIARIOS</a:t>
            </a:r>
          </a:p>
          <a:p>
            <a:r>
              <a:rPr lang="es-MX" dirty="0" smtClean="0"/>
              <a:t>PROVEEDORES</a:t>
            </a:r>
          </a:p>
          <a:p>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IMPORTANCIA DE LA MKT</a:t>
            </a:r>
            <a:endParaRPr lang="es-MX" dirty="0"/>
          </a:p>
        </p:txBody>
      </p:sp>
      <p:sp>
        <p:nvSpPr>
          <p:cNvPr id="3" name="2 Marcador de contenido"/>
          <p:cNvSpPr>
            <a:spLocks noGrp="1"/>
          </p:cNvSpPr>
          <p:nvPr>
            <p:ph idx="1"/>
          </p:nvPr>
        </p:nvSpPr>
        <p:spPr>
          <a:xfrm>
            <a:off x="323528" y="1628800"/>
            <a:ext cx="8304931" cy="4282422"/>
          </a:xfrm>
        </p:spPr>
        <p:txBody>
          <a:bodyPr/>
          <a:lstStyle/>
          <a:p>
            <a:pPr algn="just"/>
            <a:r>
              <a:rPr lang="es-MX" dirty="0" smtClean="0"/>
              <a:t>Toda la planeación y las operaciones deben ORIENTARSE AL CLIENTE. Cada departamento debe aplicar la satisfacción de las necesidades de  los clientes.</a:t>
            </a:r>
          </a:p>
          <a:p>
            <a:pPr algn="just"/>
            <a:r>
              <a:rPr lang="es-MX" dirty="0" smtClean="0"/>
              <a:t>Todas las actividades de MARKETING deben coordinarse. La fijación de precios, distribución y promoción de ben combinarse y ser congruentes.</a:t>
            </a:r>
          </a:p>
          <a:p>
            <a:pPr algn="just"/>
            <a:r>
              <a:rPr lang="es-MX" dirty="0" smtClean="0"/>
              <a:t>El marketing debe ser orientado al cliente y lograr los objetivos de la organización.</a:t>
            </a:r>
          </a:p>
          <a:p>
            <a:pPr algn="just"/>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IMPORTANCIA EN EL ÁMBITO MUNDIAL.</a:t>
            </a:r>
            <a:endParaRPr lang="es-MX" dirty="0"/>
          </a:p>
        </p:txBody>
      </p:sp>
      <p:sp>
        <p:nvSpPr>
          <p:cNvPr id="3" name="2 Marcador de contenido"/>
          <p:cNvSpPr>
            <a:spLocks noGrp="1"/>
          </p:cNvSpPr>
          <p:nvPr>
            <p:ph idx="1"/>
          </p:nvPr>
        </p:nvSpPr>
        <p:spPr>
          <a:xfrm>
            <a:off x="611560" y="1916832"/>
            <a:ext cx="8016899" cy="3994390"/>
          </a:xfrm>
        </p:spPr>
        <p:txBody>
          <a:bodyPr/>
          <a:lstStyle/>
          <a:p>
            <a:r>
              <a:rPr lang="es-MX" dirty="0" smtClean="0"/>
              <a:t>Los acuerdos comerciales están alterando el panorama global de negocios. (TLC) </a:t>
            </a:r>
          </a:p>
          <a:p>
            <a:r>
              <a:rPr lang="es-MX" dirty="0" smtClean="0"/>
              <a:t>Se están reduciendo las barreras económicas y liberando el comercio.</a:t>
            </a:r>
          </a:p>
          <a:p>
            <a:r>
              <a:rPr lang="es-MX" dirty="0" smtClean="0"/>
              <a:t>Hay un desarrollo económico.</a:t>
            </a:r>
          </a:p>
          <a:p>
            <a:r>
              <a:rPr lang="es-MX" dirty="0" smtClean="0"/>
              <a:t>Se proyectan sistemas de marketing para generar clientes globales</a:t>
            </a:r>
          </a:p>
          <a:p>
            <a:r>
              <a:rPr lang="es-MX" dirty="0" smtClean="0"/>
              <a:t>Que exista una mayor comunicación entre países y productos.</a:t>
            </a:r>
          </a:p>
          <a:p>
            <a:r>
              <a:rPr lang="es-MX" dirty="0" smtClean="0"/>
              <a:t>Fácil disponibilidad de productos y servicios.</a:t>
            </a:r>
          </a:p>
          <a:p>
            <a:endParaRPr lang="es-MX" dirty="0" smtClean="0"/>
          </a:p>
          <a:p>
            <a:endParaRPr lang="es-MX" dirty="0" smtClean="0"/>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836712"/>
            <a:ext cx="6686549" cy="2262781"/>
          </a:xfrm>
        </p:spPr>
        <p:txBody>
          <a:bodyPr/>
          <a:lstStyle/>
          <a:p>
            <a:r>
              <a:rPr lang="es-MX" dirty="0" smtClean="0"/>
              <a:t>OBJETIVOS DEL CURSO</a:t>
            </a:r>
            <a:endParaRPr lang="es-MX" dirty="0"/>
          </a:p>
        </p:txBody>
      </p:sp>
      <p:sp>
        <p:nvSpPr>
          <p:cNvPr id="3" name="2 Subtítulo"/>
          <p:cNvSpPr>
            <a:spLocks noGrp="1"/>
          </p:cNvSpPr>
          <p:nvPr>
            <p:ph type="subTitle" idx="1"/>
          </p:nvPr>
        </p:nvSpPr>
        <p:spPr>
          <a:xfrm>
            <a:off x="1941910" y="3573016"/>
            <a:ext cx="6686549" cy="2330647"/>
          </a:xfrm>
        </p:spPr>
        <p:txBody>
          <a:bodyPr>
            <a:normAutofit/>
          </a:bodyPr>
          <a:lstStyle/>
          <a:p>
            <a:r>
              <a:rPr lang="es-MX" dirty="0" smtClean="0"/>
              <a:t>Objetivos</a:t>
            </a:r>
          </a:p>
          <a:p>
            <a:pPr>
              <a:buFont typeface="Arial" pitchFamily="34" charset="0"/>
              <a:buChar char="•"/>
            </a:pPr>
            <a:r>
              <a:rPr lang="es-MX" dirty="0" smtClean="0"/>
              <a:t>Conocer los conceptos de Mercadotecnia</a:t>
            </a:r>
          </a:p>
          <a:p>
            <a:pPr>
              <a:buFont typeface="Arial" pitchFamily="34" charset="0"/>
              <a:buChar char="•"/>
            </a:pPr>
            <a:r>
              <a:rPr lang="es-MX" dirty="0" smtClean="0"/>
              <a:t>Analizar la evolución de la mercadotecnia y el marketing turístico</a:t>
            </a:r>
          </a:p>
          <a:p>
            <a:pPr>
              <a:buFont typeface="Arial" pitchFamily="34" charset="0"/>
              <a:buChar char="•"/>
            </a:pPr>
            <a:r>
              <a:rPr lang="es-MX" dirty="0" smtClean="0"/>
              <a:t>Comprender las características del producto turístico</a:t>
            </a:r>
          </a:p>
          <a:p>
            <a:pPr>
              <a:buFont typeface="Arial" pitchFamily="34" charset="0"/>
              <a:buChar char="•"/>
            </a:pPr>
            <a:r>
              <a:rPr lang="es-MX" dirty="0" smtClean="0"/>
              <a:t> Conocer los distintos perfiles de consumidores turísticos</a:t>
            </a: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IMPORTANCIA DEL MARKETING EN EL ÁMBITO NACIONAL</a:t>
            </a:r>
            <a:endParaRPr lang="es-MX" dirty="0"/>
          </a:p>
        </p:txBody>
      </p:sp>
      <p:sp>
        <p:nvSpPr>
          <p:cNvPr id="3" name="2 Marcador de contenido"/>
          <p:cNvSpPr>
            <a:spLocks noGrp="1"/>
          </p:cNvSpPr>
          <p:nvPr>
            <p:ph idx="1"/>
          </p:nvPr>
        </p:nvSpPr>
        <p:spPr/>
        <p:txBody>
          <a:bodyPr/>
          <a:lstStyle/>
          <a:p>
            <a:r>
              <a:rPr lang="es-MX" dirty="0" smtClean="0"/>
              <a:t>La extensa y rápida comunicación  con los clientes  a través de una amplia variedad de medios y de un sistema de distribución permite una pronta y fácil disponibilidad de los productos.</a:t>
            </a:r>
          </a:p>
          <a:p>
            <a:r>
              <a:rPr lang="es-MX" dirty="0" smtClean="0"/>
              <a:t>La  alta producción puso el costo al alcance de la mayoría de los consumidores. </a:t>
            </a:r>
          </a:p>
          <a:p>
            <a:r>
              <a:rPr lang="es-MX" dirty="0" smtClean="0"/>
              <a:t>La elaboración de productos masivos están hechos a gustos del consumidor.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EMPLEOS Y COSTOS</a:t>
            </a:r>
            <a:endParaRPr lang="es-MX" dirty="0"/>
          </a:p>
        </p:txBody>
      </p:sp>
      <p:sp>
        <p:nvSpPr>
          <p:cNvPr id="3" name="2 Marcador de contenido"/>
          <p:cNvSpPr>
            <a:spLocks noGrp="1"/>
          </p:cNvSpPr>
          <p:nvPr>
            <p:ph idx="1"/>
          </p:nvPr>
        </p:nvSpPr>
        <p:spPr/>
        <p:txBody>
          <a:bodyPr/>
          <a:lstStyle/>
          <a:p>
            <a:r>
              <a:rPr lang="es-MX" dirty="0" smtClean="0"/>
              <a:t>La mayoría de las personas trabajan en actividades de mercadotecnia, como por ejemplo: ventas al  detalle,  ventas al mayoreo. La transportación, almacenamientos, industria en la comunicación, fabricantes, empresas, , etc.</a:t>
            </a:r>
          </a:p>
          <a:p>
            <a:r>
              <a:rPr lang="es-MX" dirty="0" smtClean="0"/>
              <a:t>Los empleos crecen y la economía crece.</a:t>
            </a:r>
          </a:p>
          <a:p>
            <a:r>
              <a:rPr lang="es-MX" dirty="0" smtClean="0"/>
              <a:t>Los costos de los productos bajan al elaborar productos en masa.</a:t>
            </a:r>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IMPORTANCIA EN EL ÁMBITO ORGANIZACIONAL.</a:t>
            </a:r>
            <a:br>
              <a:rPr lang="es-MX" dirty="0" smtClean="0"/>
            </a:br>
            <a:r>
              <a:rPr lang="es-MX" dirty="0" smtClean="0"/>
              <a:t> </a:t>
            </a:r>
            <a:endParaRPr lang="es-MX" dirty="0"/>
          </a:p>
        </p:txBody>
      </p:sp>
      <p:sp>
        <p:nvSpPr>
          <p:cNvPr id="3" name="2 Marcador de contenido"/>
          <p:cNvSpPr>
            <a:spLocks noGrp="1"/>
          </p:cNvSpPr>
          <p:nvPr>
            <p:ph idx="1"/>
          </p:nvPr>
        </p:nvSpPr>
        <p:spPr/>
        <p:txBody>
          <a:bodyPr/>
          <a:lstStyle/>
          <a:p>
            <a:r>
              <a:rPr lang="es-MX" dirty="0" smtClean="0"/>
              <a:t>EL ÉXITO DE CADA ORGANIZACIÓN, resulta de satisfacer necesidades y deseos de sus clientes.</a:t>
            </a:r>
          </a:p>
          <a:p>
            <a:r>
              <a:rPr lang="es-MX" dirty="0" smtClean="0"/>
              <a:t>El marketing produce ingresos directamente. </a:t>
            </a:r>
          </a:p>
          <a:p>
            <a:r>
              <a:rPr lang="es-MX" dirty="0" smtClean="0"/>
              <a:t>Estados Unidos pasa a ser la primera economía a nivel mundial gracias al Marketing.</a:t>
            </a:r>
          </a:p>
          <a:p>
            <a:r>
              <a:rPr lang="es-MX" dirty="0" smtClean="0"/>
              <a:t>Estados Unidos es el primer productor a nivel mundial de comestibles, ropa, herramientas, etc.</a:t>
            </a:r>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29748" y="45409"/>
            <a:ext cx="8090724" cy="3312938"/>
          </a:xfrm>
        </p:spPr>
        <p:txBody>
          <a:bodyPr anchor="ctr">
            <a:normAutofit/>
          </a:bodyPr>
          <a:lstStyle/>
          <a:p>
            <a:r>
              <a:rPr lang="es-MX" sz="4800" b="1" i="1" dirty="0" smtClean="0">
                <a:latin typeface="Aparajita" panose="020B0604020202020204" pitchFamily="34" charset="0"/>
                <a:cs typeface="Aparajita" panose="020B0604020202020204" pitchFamily="34" charset="0"/>
              </a:rPr>
              <a:t>		</a:t>
            </a:r>
            <a:endParaRPr lang="es-MX" sz="2000" b="1" dirty="0">
              <a:latin typeface="Aparajita" panose="020B0604020202020204" pitchFamily="34" charset="0"/>
              <a:cs typeface="Aparajita" panose="020B0604020202020204" pitchFamily="34" charset="0"/>
            </a:endParaRPr>
          </a:p>
        </p:txBody>
      </p:sp>
      <p:sp>
        <p:nvSpPr>
          <p:cNvPr id="3" name="Subtítulo 2"/>
          <p:cNvSpPr>
            <a:spLocks noGrp="1"/>
          </p:cNvSpPr>
          <p:nvPr>
            <p:ph type="subTitle" idx="1"/>
          </p:nvPr>
        </p:nvSpPr>
        <p:spPr>
          <a:xfrm>
            <a:off x="4181460" y="6073822"/>
            <a:ext cx="4567004" cy="635758"/>
          </a:xfrm>
        </p:spPr>
        <p:txBody>
          <a:bodyPr>
            <a:normAutofit/>
          </a:bodyPr>
          <a:lstStyle/>
          <a:p>
            <a:pPr algn="r"/>
            <a:r>
              <a:rPr lang="es-MX" sz="2000" b="1" dirty="0" smtClean="0">
                <a:solidFill>
                  <a:schemeClr val="tx1"/>
                </a:solidFill>
              </a:rPr>
              <a:t>.</a:t>
            </a:r>
            <a:endParaRPr lang="es-MX" sz="2000" b="1" dirty="0">
              <a:solidFill>
                <a:schemeClr val="tx1"/>
              </a:solidFill>
            </a:endParaRPr>
          </a:p>
          <a:p>
            <a:pPr algn="r"/>
            <a:endParaRPr lang="es-MX" sz="2000" b="1" dirty="0">
              <a:solidFill>
                <a:schemeClr val="tx1"/>
              </a:solidFill>
            </a:endParaRPr>
          </a:p>
        </p:txBody>
      </p:sp>
      <p:sp>
        <p:nvSpPr>
          <p:cNvPr id="4" name="3 CuadroTexto"/>
          <p:cNvSpPr txBox="1"/>
          <p:nvPr/>
        </p:nvSpPr>
        <p:spPr>
          <a:xfrm>
            <a:off x="1100388" y="625953"/>
            <a:ext cx="7576067" cy="6740307"/>
          </a:xfrm>
          <a:prstGeom prst="rect">
            <a:avLst/>
          </a:prstGeom>
          <a:noFill/>
        </p:spPr>
        <p:txBody>
          <a:bodyPr wrap="square" rtlCol="0">
            <a:spAutoFit/>
          </a:bodyPr>
          <a:lstStyle/>
          <a:p>
            <a:r>
              <a:rPr lang="es-MX" dirty="0" smtClean="0"/>
              <a:t>EL AMBIENTE DINÁMICO DEL MARKETING: </a:t>
            </a:r>
          </a:p>
          <a:p>
            <a:endParaRPr lang="es-MX" dirty="0" smtClean="0"/>
          </a:p>
          <a:p>
            <a:r>
              <a:rPr lang="es-MX" dirty="0" smtClean="0"/>
              <a:t>VIGILANCIA AMBIENTAL: Llamado escaneo ambiental: proceso de reunir información sobre el ambiente externo de la empresa, analizarla y pronosticar el efecto cualesquiera que surgiera.</a:t>
            </a:r>
          </a:p>
          <a:p>
            <a:endParaRPr lang="es-MX" dirty="0" smtClean="0"/>
          </a:p>
          <a:p>
            <a:r>
              <a:rPr lang="es-MX" dirty="0" smtClean="0"/>
              <a:t>Hay  dos niveles de fuerzas externas;</a:t>
            </a:r>
          </a:p>
          <a:p>
            <a:endParaRPr lang="es-MX" dirty="0" smtClean="0"/>
          </a:p>
          <a:p>
            <a:r>
              <a:rPr lang="es-MX" dirty="0" smtClean="0"/>
              <a:t>MACROINFLUENCIAS; afectan a todas las empresas, como LA DEMOGRAFIA Y CULTURA, las leyes o la economía.  </a:t>
            </a:r>
          </a:p>
          <a:p>
            <a:endParaRPr lang="es-MX" dirty="0" smtClean="0"/>
          </a:p>
          <a:p>
            <a:endParaRPr lang="es-MX" dirty="0" smtClean="0"/>
          </a:p>
          <a:p>
            <a:r>
              <a:rPr lang="es-MX" dirty="0" smtClean="0"/>
              <a:t>MICROINFLUENCIAS; Afectan a una empresa en particular. Como INTERMEDIARIOS, MERCADO Y PROVEEDORES.</a:t>
            </a:r>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a:p>
        </p:txBody>
      </p:sp>
    </p:spTree>
    <p:extLst>
      <p:ext uri="{BB962C8B-B14F-4D97-AF65-F5344CB8AC3E}">
        <p14:creationId xmlns="" xmlns:p14="http://schemas.microsoft.com/office/powerpoint/2010/main" val="3500174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185691"/>
            <a:ext cx="6683765" cy="723029"/>
          </a:xfrm>
        </p:spPr>
        <p:txBody>
          <a:bodyPr>
            <a:normAutofit/>
          </a:bodyPr>
          <a:lstStyle/>
          <a:p>
            <a:pPr algn="r"/>
            <a:r>
              <a:rPr lang="es-MX" sz="3200" b="1" i="1" dirty="0" smtClean="0"/>
              <a:t>MACROAMBIENTE EXTERNO</a:t>
            </a:r>
            <a:endParaRPr lang="es-MX" sz="3200" b="1" i="1" dirty="0"/>
          </a:p>
        </p:txBody>
      </p:sp>
      <p:sp>
        <p:nvSpPr>
          <p:cNvPr id="52" name="51 Marcador de contenido"/>
          <p:cNvSpPr>
            <a:spLocks noGrp="1"/>
          </p:cNvSpPr>
          <p:nvPr>
            <p:ph idx="1"/>
          </p:nvPr>
        </p:nvSpPr>
        <p:spPr>
          <a:xfrm>
            <a:off x="1267353" y="1655943"/>
            <a:ext cx="7355205" cy="4155384"/>
          </a:xfrm>
        </p:spPr>
        <p:txBody>
          <a:bodyPr>
            <a:normAutofit fontScale="92500" lnSpcReduction="20000"/>
          </a:bodyPr>
          <a:lstStyle/>
          <a:p>
            <a:pPr algn="just"/>
            <a:r>
              <a:rPr lang="es-MX" sz="2800" dirty="0" smtClean="0"/>
              <a:t>«DEMOGRAFIA</a:t>
            </a:r>
          </a:p>
          <a:p>
            <a:pPr algn="just"/>
            <a:r>
              <a:rPr lang="es-MX" sz="2800" dirty="0" smtClean="0"/>
              <a:t>ECONOMIA</a:t>
            </a:r>
          </a:p>
          <a:p>
            <a:pPr algn="just"/>
            <a:r>
              <a:rPr lang="es-MX" sz="2800" dirty="0" smtClean="0"/>
              <a:t>COMPETENCIA</a:t>
            </a:r>
          </a:p>
          <a:p>
            <a:pPr algn="just"/>
            <a:r>
              <a:rPr lang="es-MX" sz="2800" dirty="0" smtClean="0"/>
              <a:t>FUERZAS SOCIALES Y CULTURALES</a:t>
            </a:r>
          </a:p>
          <a:p>
            <a:pPr algn="just"/>
            <a:r>
              <a:rPr lang="es-MX" sz="2800" dirty="0" smtClean="0"/>
              <a:t>FUERZAS POLITICAS Y JURIDICAS</a:t>
            </a:r>
          </a:p>
          <a:p>
            <a:pPr algn="just"/>
            <a:r>
              <a:rPr lang="es-MX" sz="2800" dirty="0" smtClean="0"/>
              <a:t>LA TECNOLOGÍA</a:t>
            </a:r>
          </a:p>
          <a:p>
            <a:pPr algn="just"/>
            <a:endParaRPr lang="es-MX" sz="2800" dirty="0" smtClean="0"/>
          </a:p>
          <a:p>
            <a:pPr algn="just"/>
            <a:r>
              <a:rPr lang="es-MX" sz="2800" dirty="0" smtClean="0"/>
              <a:t>Seis fuerzas externas incontrolables que influyen en las actividades de marketing de una organización.</a:t>
            </a:r>
          </a:p>
          <a:p>
            <a:pPr algn="just"/>
            <a:endParaRPr lang="es-MX" sz="2800" dirty="0"/>
          </a:p>
        </p:txBody>
      </p:sp>
    </p:spTree>
    <p:extLst>
      <p:ext uri="{BB962C8B-B14F-4D97-AF65-F5344CB8AC3E}">
        <p14:creationId xmlns="" xmlns:p14="http://schemas.microsoft.com/office/powerpoint/2010/main" val="891939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
                                            <p:txEl>
                                              <p:pRg st="0" end="0"/>
                                            </p:txEl>
                                          </p:spTgt>
                                        </p:tgtEl>
                                        <p:attrNameLst>
                                          <p:attrName>style.visibility</p:attrName>
                                        </p:attrNameLst>
                                      </p:cBhvr>
                                      <p:to>
                                        <p:strVal val="visible"/>
                                      </p:to>
                                    </p:set>
                                    <p:anim calcmode="lin" valueType="num">
                                      <p:cBhvr additive="base">
                                        <p:cTn id="7"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2">
                                            <p:txEl>
                                              <p:pRg st="1" end="1"/>
                                            </p:txEl>
                                          </p:spTgt>
                                        </p:tgtEl>
                                        <p:attrNameLst>
                                          <p:attrName>style.visibility</p:attrName>
                                        </p:attrNameLst>
                                      </p:cBhvr>
                                      <p:to>
                                        <p:strVal val="visible"/>
                                      </p:to>
                                    </p:set>
                                    <p:anim calcmode="lin" valueType="num">
                                      <p:cBhvr additive="base">
                                        <p:cTn id="13" dur="500" fill="hold"/>
                                        <p:tgtEl>
                                          <p:spTgt spid="5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2">
                                            <p:txEl>
                                              <p:pRg st="2" end="2"/>
                                            </p:txEl>
                                          </p:spTgt>
                                        </p:tgtEl>
                                        <p:attrNameLst>
                                          <p:attrName>style.visibility</p:attrName>
                                        </p:attrNameLst>
                                      </p:cBhvr>
                                      <p:to>
                                        <p:strVal val="visible"/>
                                      </p:to>
                                    </p:set>
                                    <p:anim calcmode="lin" valueType="num">
                                      <p:cBhvr additive="base">
                                        <p:cTn id="19" dur="500" fill="hold"/>
                                        <p:tgtEl>
                                          <p:spTgt spid="5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2">
                                            <p:txEl>
                                              <p:pRg st="3" end="3"/>
                                            </p:txEl>
                                          </p:spTgt>
                                        </p:tgtEl>
                                        <p:attrNameLst>
                                          <p:attrName>style.visibility</p:attrName>
                                        </p:attrNameLst>
                                      </p:cBhvr>
                                      <p:to>
                                        <p:strVal val="visible"/>
                                      </p:to>
                                    </p:set>
                                    <p:anim calcmode="lin" valueType="num">
                                      <p:cBhvr additive="base">
                                        <p:cTn id="25" dur="500" fill="hold"/>
                                        <p:tgtEl>
                                          <p:spTgt spid="5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2">
                                            <p:txEl>
                                              <p:pRg st="4" end="4"/>
                                            </p:txEl>
                                          </p:spTgt>
                                        </p:tgtEl>
                                        <p:attrNameLst>
                                          <p:attrName>style.visibility</p:attrName>
                                        </p:attrNameLst>
                                      </p:cBhvr>
                                      <p:to>
                                        <p:strVal val="visible"/>
                                      </p:to>
                                    </p:set>
                                    <p:anim calcmode="lin" valueType="num">
                                      <p:cBhvr additive="base">
                                        <p:cTn id="31" dur="500" fill="hold"/>
                                        <p:tgtEl>
                                          <p:spTgt spid="5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2">
                                            <p:txEl>
                                              <p:pRg st="5" end="5"/>
                                            </p:txEl>
                                          </p:spTgt>
                                        </p:tgtEl>
                                        <p:attrNameLst>
                                          <p:attrName>style.visibility</p:attrName>
                                        </p:attrNameLst>
                                      </p:cBhvr>
                                      <p:to>
                                        <p:strVal val="visible"/>
                                      </p:to>
                                    </p:set>
                                    <p:anim calcmode="lin" valueType="num">
                                      <p:cBhvr additive="base">
                                        <p:cTn id="37" dur="500" fill="hold"/>
                                        <p:tgtEl>
                                          <p:spTgt spid="5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2">
                                            <p:txEl>
                                              <p:pRg st="7" end="7"/>
                                            </p:txEl>
                                          </p:spTgt>
                                        </p:tgtEl>
                                        <p:attrNameLst>
                                          <p:attrName>style.visibility</p:attrName>
                                        </p:attrNameLst>
                                      </p:cBhvr>
                                      <p:to>
                                        <p:strVal val="visible"/>
                                      </p:to>
                                    </p:set>
                                    <p:anim calcmode="lin" valueType="num">
                                      <p:cBhvr additive="base">
                                        <p:cTn id="43" dur="500" fill="hold"/>
                                        <p:tgtEl>
                                          <p:spTgt spid="5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74855"/>
            <a:ext cx="7352142" cy="1164445"/>
          </a:xfrm>
        </p:spPr>
        <p:txBody>
          <a:bodyPr>
            <a:normAutofit/>
          </a:bodyPr>
          <a:lstStyle/>
          <a:p>
            <a:r>
              <a:rPr lang="es-MX" b="1" i="1" dirty="0" smtClean="0"/>
              <a:t>MICROAMBIENTE</a:t>
            </a:r>
            <a:endParaRPr lang="es-MX" b="1" i="1" dirty="0"/>
          </a:p>
        </p:txBody>
      </p:sp>
      <p:sp>
        <p:nvSpPr>
          <p:cNvPr id="3" name="2 Marcador de contenido"/>
          <p:cNvSpPr>
            <a:spLocks noGrp="1"/>
          </p:cNvSpPr>
          <p:nvPr>
            <p:ph idx="1"/>
          </p:nvPr>
        </p:nvSpPr>
        <p:spPr>
          <a:xfrm>
            <a:off x="1465267" y="1736950"/>
            <a:ext cx="7355205" cy="4570922"/>
          </a:xfrm>
        </p:spPr>
        <p:txBody>
          <a:bodyPr>
            <a:normAutofit/>
          </a:bodyPr>
          <a:lstStyle/>
          <a:p>
            <a:pPr marL="285750" indent="-285750"/>
            <a:r>
              <a:rPr lang="es-MX" sz="2000" dirty="0" smtClean="0"/>
              <a:t>MERCADO</a:t>
            </a:r>
          </a:p>
          <a:p>
            <a:pPr marL="285750" indent="-285750"/>
            <a:r>
              <a:rPr lang="es-MX" sz="2000" dirty="0" smtClean="0"/>
              <a:t>PROVEEDORES</a:t>
            </a:r>
          </a:p>
          <a:p>
            <a:pPr marL="285750" indent="-285750"/>
            <a:r>
              <a:rPr lang="es-MX" sz="2000" dirty="0" smtClean="0"/>
              <a:t>INTERMEDIARIOS</a:t>
            </a:r>
            <a:endParaRPr lang="es-MX" sz="2000" dirty="0"/>
          </a:p>
        </p:txBody>
      </p:sp>
    </p:spTree>
    <p:extLst>
      <p:ext uri="{BB962C8B-B14F-4D97-AF65-F5344CB8AC3E}">
        <p14:creationId xmlns="" xmlns:p14="http://schemas.microsoft.com/office/powerpoint/2010/main" val="172163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3052" y="188640"/>
            <a:ext cx="5938604" cy="572351"/>
          </a:xfrm>
        </p:spPr>
        <p:txBody>
          <a:bodyPr>
            <a:noAutofit/>
          </a:bodyPr>
          <a:lstStyle/>
          <a:p>
            <a:r>
              <a:rPr lang="es-MX" sz="2400" b="1" i="1" dirty="0"/>
              <a:t/>
            </a:r>
            <a:br>
              <a:rPr lang="es-MX" sz="2400" b="1" i="1" dirty="0"/>
            </a:br>
            <a:endParaRPr lang="es-MX" sz="2400" b="1" dirty="0">
              <a:solidFill>
                <a:srgbClr val="002060"/>
              </a:solidFill>
            </a:endParaRPr>
          </a:p>
        </p:txBody>
      </p:sp>
      <p:sp>
        <p:nvSpPr>
          <p:cNvPr id="3" name="2 Marcador de contenido"/>
          <p:cNvSpPr>
            <a:spLocks noGrp="1"/>
          </p:cNvSpPr>
          <p:nvPr>
            <p:ph idx="1"/>
          </p:nvPr>
        </p:nvSpPr>
        <p:spPr>
          <a:xfrm>
            <a:off x="748792" y="1165865"/>
            <a:ext cx="8305172" cy="5359479"/>
          </a:xfrm>
          <a:noFill/>
          <a:ln>
            <a:noFill/>
          </a:ln>
        </p:spPr>
        <p:txBody>
          <a:bodyPr>
            <a:noAutofit/>
          </a:bodyPr>
          <a:lstStyle/>
          <a:p>
            <a:pPr indent="0" algn="just">
              <a:lnSpc>
                <a:spcPct val="100000"/>
              </a:lnSpc>
              <a:spcBef>
                <a:spcPts val="0"/>
              </a:spcBef>
              <a:buNone/>
            </a:pPr>
            <a:r>
              <a:rPr lang="es-MX" dirty="0" smtClean="0"/>
              <a:t>DEMOGRAFIA: Se refiere a las características de la población: tamaño, distribución y crecimiento. Puesto que la gente es la que constituye los mercados .</a:t>
            </a:r>
          </a:p>
          <a:p>
            <a:pPr indent="0" algn="just">
              <a:lnSpc>
                <a:spcPct val="100000"/>
              </a:lnSpc>
              <a:spcBef>
                <a:spcPts val="0"/>
              </a:spcBef>
              <a:buNone/>
            </a:pPr>
            <a:endParaRPr lang="es-MX" dirty="0" smtClean="0"/>
          </a:p>
          <a:p>
            <a:pPr indent="0" algn="just">
              <a:lnSpc>
                <a:spcPct val="100000"/>
              </a:lnSpc>
              <a:spcBef>
                <a:spcPts val="0"/>
              </a:spcBef>
              <a:buNone/>
            </a:pPr>
            <a:r>
              <a:rPr lang="es-MX" dirty="0" smtClean="0"/>
              <a:t>ECONOMIA; La gente tiene que tener dinero y estar dispuesta a gastarlo, la economía afecta con las tasas  de inflación e interés.</a:t>
            </a:r>
          </a:p>
          <a:p>
            <a:pPr indent="0" algn="just">
              <a:lnSpc>
                <a:spcPct val="100000"/>
              </a:lnSpc>
              <a:spcBef>
                <a:spcPts val="0"/>
              </a:spcBef>
              <a:buNone/>
            </a:pPr>
            <a:endParaRPr lang="es-MX" dirty="0" smtClean="0"/>
          </a:p>
          <a:p>
            <a:pPr indent="0" algn="just">
              <a:lnSpc>
                <a:spcPct val="100000"/>
              </a:lnSpc>
              <a:spcBef>
                <a:spcPts val="0"/>
              </a:spcBef>
              <a:buNone/>
            </a:pPr>
            <a:r>
              <a:rPr lang="es-MX" dirty="0" smtClean="0"/>
              <a:t>ETAPA DEL CICLO DE NEGOCIOS:</a:t>
            </a:r>
          </a:p>
          <a:p>
            <a:pPr indent="0" algn="just">
              <a:lnSpc>
                <a:spcPct val="100000"/>
              </a:lnSpc>
              <a:spcBef>
                <a:spcPts val="0"/>
              </a:spcBef>
              <a:buNone/>
            </a:pPr>
            <a:endParaRPr lang="es-MX" dirty="0" smtClean="0"/>
          </a:p>
          <a:p>
            <a:pPr indent="0" algn="just">
              <a:spcBef>
                <a:spcPts val="0"/>
              </a:spcBef>
            </a:pPr>
            <a:r>
              <a:rPr lang="es-MX" dirty="0" smtClean="0"/>
              <a:t>PROSPERIDAD.- Periodo de crecimiento económico. La compañía tiene dinero para ampliar programas de marketing, añadiendo nuevos productos y entrando a nuevos mercados.</a:t>
            </a:r>
          </a:p>
          <a:p>
            <a:pPr indent="0" algn="just">
              <a:spcBef>
                <a:spcPts val="0"/>
              </a:spcBef>
            </a:pPr>
            <a:r>
              <a:rPr lang="es-MX" dirty="0" smtClean="0"/>
              <a:t>RECESIÓN.- periodo de reducción para consumidores y negocios, las emociones afectan el comportamiento de compra. Algunos consumidores disminuyen sus comidas y entretenimiento fuera de casa, por lo que las empresas sufren recesos económicos y pérdidas económicas.</a:t>
            </a:r>
          </a:p>
          <a:p>
            <a:pPr indent="0" algn="just">
              <a:lnSpc>
                <a:spcPct val="100000"/>
              </a:lnSpc>
              <a:spcBef>
                <a:spcPts val="0"/>
              </a:spcBef>
              <a:buNone/>
            </a:pPr>
            <a:endParaRPr lang="es-MX" b="1" i="1" dirty="0" smtClean="0"/>
          </a:p>
          <a:p>
            <a:pPr indent="0" algn="just">
              <a:lnSpc>
                <a:spcPct val="100000"/>
              </a:lnSpc>
              <a:spcBef>
                <a:spcPts val="0"/>
              </a:spcBef>
              <a:buNone/>
            </a:pPr>
            <a:endParaRPr lang="es-MX" b="1" i="1" dirty="0" smtClean="0"/>
          </a:p>
          <a:p>
            <a:pPr indent="0" algn="just">
              <a:lnSpc>
                <a:spcPct val="100000"/>
              </a:lnSpc>
              <a:spcBef>
                <a:spcPts val="0"/>
              </a:spcBef>
              <a:buNone/>
            </a:pPr>
            <a:endParaRPr lang="es-MX" b="1" i="1" dirty="0" smtClean="0"/>
          </a:p>
          <a:p>
            <a:pPr indent="0" algn="just">
              <a:lnSpc>
                <a:spcPct val="100000"/>
              </a:lnSpc>
              <a:spcBef>
                <a:spcPts val="0"/>
              </a:spcBef>
              <a:buNone/>
            </a:pPr>
            <a:endParaRPr lang="es-MX" b="1" i="1" dirty="0" smtClean="0"/>
          </a:p>
        </p:txBody>
      </p:sp>
    </p:spTree>
    <p:extLst>
      <p:ext uri="{BB962C8B-B14F-4D97-AF65-F5344CB8AC3E}">
        <p14:creationId xmlns="" xmlns:p14="http://schemas.microsoft.com/office/powerpoint/2010/main" val="21316258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2989" y="332656"/>
            <a:ext cx="5398731" cy="572351"/>
          </a:xfrm>
        </p:spPr>
        <p:txBody>
          <a:bodyPr>
            <a:noAutofit/>
          </a:bodyPr>
          <a:lstStyle/>
          <a:p>
            <a:r>
              <a:rPr lang="es-MX" sz="2400" b="1" i="1" dirty="0"/>
              <a:t/>
            </a:r>
            <a:br>
              <a:rPr lang="es-MX" sz="2400" b="1" i="1" dirty="0"/>
            </a:br>
            <a:endParaRPr lang="es-MX" sz="2400" b="1" dirty="0">
              <a:solidFill>
                <a:srgbClr val="002060"/>
              </a:solidFill>
            </a:endParaRPr>
          </a:p>
        </p:txBody>
      </p:sp>
      <p:sp>
        <p:nvSpPr>
          <p:cNvPr id="4" name="3 CuadroTexto"/>
          <p:cNvSpPr txBox="1"/>
          <p:nvPr/>
        </p:nvSpPr>
        <p:spPr>
          <a:xfrm>
            <a:off x="1547664" y="620688"/>
            <a:ext cx="5976664" cy="4801314"/>
          </a:xfrm>
          <a:prstGeom prst="rect">
            <a:avLst/>
          </a:prstGeom>
          <a:noFill/>
        </p:spPr>
        <p:txBody>
          <a:bodyPr wrap="square" rtlCol="0">
            <a:spAutoFit/>
          </a:bodyPr>
          <a:lstStyle/>
          <a:p>
            <a:pPr indent="0" algn="just">
              <a:spcBef>
                <a:spcPts val="0"/>
              </a:spcBef>
            </a:pPr>
            <a:r>
              <a:rPr lang="es-MX" dirty="0" smtClean="0"/>
              <a:t>DEPRESIÓN.- cuando las personas ya no tienen dinero para comprar.</a:t>
            </a:r>
          </a:p>
          <a:p>
            <a:pPr indent="0" algn="just">
              <a:spcBef>
                <a:spcPts val="0"/>
              </a:spcBef>
            </a:pPr>
            <a:r>
              <a:rPr lang="es-MX" dirty="0" smtClean="0"/>
              <a:t>RECUPERACIÓN.- es la etapa donde la empresa pasa de recesión a prosperidad.  A medida que declina el desempleo y aumenta el ingreso disponible, las empresas de marketing tienen que hacer sus esfuerzos para mejorar ventas y utilidades.</a:t>
            </a:r>
          </a:p>
          <a:p>
            <a:pPr indent="0" algn="just">
              <a:spcBef>
                <a:spcPts val="0"/>
              </a:spcBef>
            </a:pPr>
            <a:endParaRPr lang="es-MX" dirty="0" smtClean="0"/>
          </a:p>
          <a:p>
            <a:pPr indent="0" algn="just">
              <a:spcBef>
                <a:spcPts val="0"/>
              </a:spcBef>
              <a:buFont typeface="Arial" pitchFamily="34" charset="0"/>
              <a:buChar char="•"/>
            </a:pPr>
            <a:r>
              <a:rPr lang="es-MX" dirty="0" smtClean="0"/>
              <a:t>INFLACIÓN.-El aumento en los precios de bienes y servicios representa la inflación. Cuando los precios suben a ritmo más rápido que los ingresos personales, el poder del consumidor  decae.</a:t>
            </a:r>
          </a:p>
          <a:p>
            <a:pPr indent="0" algn="just">
              <a:spcBef>
                <a:spcPts val="0"/>
              </a:spcBef>
              <a:buFont typeface="Arial" pitchFamily="34" charset="0"/>
              <a:buChar char="•"/>
            </a:pPr>
            <a:endParaRPr lang="es-MX" dirty="0" smtClean="0"/>
          </a:p>
          <a:p>
            <a:pPr indent="0" algn="just">
              <a:spcBef>
                <a:spcPts val="0"/>
              </a:spcBef>
              <a:buFont typeface="Arial" pitchFamily="34" charset="0"/>
              <a:buChar char="•"/>
            </a:pPr>
            <a:r>
              <a:rPr lang="es-MX" dirty="0" smtClean="0"/>
              <a:t>TASAS DE INTERÉS.- SON OTRO FACTOR EXTERNO, cuando las tasas de interés aumentan las personas tienden a no hacer compras. </a:t>
            </a:r>
          </a:p>
        </p:txBody>
      </p:sp>
    </p:spTree>
    <p:extLst>
      <p:ext uri="{BB962C8B-B14F-4D97-AF65-F5344CB8AC3E}">
        <p14:creationId xmlns="" xmlns:p14="http://schemas.microsoft.com/office/powerpoint/2010/main" val="14006908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1909" y="1412776"/>
            <a:ext cx="6686550" cy="3777622"/>
          </a:xfrm>
        </p:spPr>
        <p:txBody>
          <a:bodyPr/>
          <a:lstStyle/>
          <a:p>
            <a:endParaRPr lang="es-MX" dirty="0"/>
          </a:p>
          <a:p>
            <a:endParaRPr lang="es-MX" dirty="0" smtClean="0"/>
          </a:p>
          <a:p>
            <a:endParaRPr lang="es-MX" dirty="0" smtClean="0"/>
          </a:p>
          <a:p>
            <a:endParaRPr lang="es-MX" sz="3200" b="1" i="1" dirty="0" smtClean="0">
              <a:latin typeface="Bookman Old Style" panose="02050604050505020204" pitchFamily="18" charset="0"/>
            </a:endParaRPr>
          </a:p>
          <a:p>
            <a:pPr lvl="7">
              <a:buNone/>
            </a:pPr>
            <a:endParaRPr lang="es-MX" sz="3200" b="1" i="1" dirty="0">
              <a:latin typeface="Bookman Old Style" panose="02050604050505020204" pitchFamily="18" charset="0"/>
            </a:endParaRPr>
          </a:p>
        </p:txBody>
      </p:sp>
      <p:sp>
        <p:nvSpPr>
          <p:cNvPr id="4" name="3 CuadroTexto"/>
          <p:cNvSpPr txBox="1"/>
          <p:nvPr/>
        </p:nvSpPr>
        <p:spPr>
          <a:xfrm>
            <a:off x="1403648" y="692696"/>
            <a:ext cx="7416824" cy="4801314"/>
          </a:xfrm>
          <a:prstGeom prst="rect">
            <a:avLst/>
          </a:prstGeom>
          <a:noFill/>
        </p:spPr>
        <p:txBody>
          <a:bodyPr wrap="square" rtlCol="0">
            <a:spAutoFit/>
          </a:bodyPr>
          <a:lstStyle/>
          <a:p>
            <a:pPr algn="just">
              <a:buFont typeface="Arial" pitchFamily="34" charset="0"/>
              <a:buChar char="•"/>
            </a:pPr>
            <a:r>
              <a:rPr lang="es-MX" dirty="0" smtClean="0"/>
              <a:t>COMPETENCIA.-  Existen tres tipos de competencia en el marketing:</a:t>
            </a:r>
          </a:p>
          <a:p>
            <a:pPr algn="just">
              <a:buFont typeface="Arial" pitchFamily="34" charset="0"/>
              <a:buChar char="•"/>
            </a:pPr>
            <a:endParaRPr lang="es-MX" dirty="0" smtClean="0"/>
          </a:p>
          <a:p>
            <a:pPr algn="just">
              <a:buFont typeface="Arial" pitchFamily="34" charset="0"/>
              <a:buChar char="•"/>
            </a:pPr>
            <a:r>
              <a:rPr lang="es-MX" dirty="0" smtClean="0"/>
              <a:t>COMPETENCIA DE MARCA, productos directamente similares</a:t>
            </a:r>
          </a:p>
          <a:p>
            <a:pPr algn="just">
              <a:buFont typeface="Arial" pitchFamily="34" charset="0"/>
              <a:buChar char="•"/>
            </a:pPr>
            <a:r>
              <a:rPr lang="es-MX" dirty="0" smtClean="0"/>
              <a:t>PRODUCTOS SUSTITUTOS.-  Satisfacen la misma necesidad</a:t>
            </a:r>
          </a:p>
          <a:p>
            <a:pPr algn="just">
              <a:buFont typeface="Arial" pitchFamily="34" charset="0"/>
              <a:buChar char="•"/>
            </a:pPr>
            <a:r>
              <a:rPr lang="es-MX" dirty="0" smtClean="0"/>
              <a:t>CUALQUIER COMPAÑÍA.- Es un rival  por el limitado poder de compra del cliente. ( un pantalón LEVIS es lo de una semana de pasajes)</a:t>
            </a:r>
          </a:p>
          <a:p>
            <a:pPr algn="just">
              <a:buFont typeface="Arial" pitchFamily="34" charset="0"/>
              <a:buChar char="•"/>
            </a:pPr>
            <a:endParaRPr lang="es-MX" dirty="0" smtClean="0"/>
          </a:p>
          <a:p>
            <a:pPr algn="just">
              <a:buFont typeface="Arial" pitchFamily="34" charset="0"/>
              <a:buChar char="•"/>
            </a:pPr>
            <a:r>
              <a:rPr lang="es-MX" dirty="0" smtClean="0"/>
              <a:t>FUERZAS SOCIALES Y CULTURALES.- Estilos de vida, valores y creencias.</a:t>
            </a:r>
          </a:p>
          <a:p>
            <a:pPr algn="just">
              <a:buFont typeface="Arial" pitchFamily="34" charset="0"/>
              <a:buChar char="•"/>
            </a:pPr>
            <a:endParaRPr lang="es-MX" dirty="0" smtClean="0"/>
          </a:p>
          <a:p>
            <a:pPr algn="just">
              <a:buFont typeface="Arial" pitchFamily="34" charset="0"/>
              <a:buChar char="•"/>
            </a:pPr>
            <a:r>
              <a:rPr lang="es-MX" dirty="0" smtClean="0"/>
              <a:t>PREOCUPACIÓN DEL AMBIENTE NATURAL.- muchas personas dan preferencia a la CALIDAD DE VIDA , en lugar de la CANTIDAD DE BIENES  del consumidor. El lema es “no más, sino mejor”. Ejemplo el cuidado de la capa de ozono, la lluvia ácida, destrucción de los bosques. (autos híbridos)</a:t>
            </a:r>
            <a:endParaRPr lang="es-MX" dirty="0"/>
          </a:p>
        </p:txBody>
      </p:sp>
    </p:spTree>
    <p:extLst>
      <p:ext uri="{BB962C8B-B14F-4D97-AF65-F5344CB8AC3E}">
        <p14:creationId xmlns="" xmlns:p14="http://schemas.microsoft.com/office/powerpoint/2010/main" val="25216799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1412776"/>
            <a:ext cx="7355205" cy="5028014"/>
          </a:xfrm>
        </p:spPr>
        <p:txBody>
          <a:bodyPr>
            <a:normAutofit/>
          </a:bodyPr>
          <a:lstStyle/>
          <a:p>
            <a:pPr marL="0" indent="0" algn="just"/>
            <a:r>
              <a:rPr lang="es-MX" dirty="0" smtClean="0"/>
              <a:t>FUERZAS POLITICAS Y JURIDICAS.- Los procesos políticos y legales de nuestra sociedad influyen cada vez más en el comportamiento de todas las empresas.</a:t>
            </a:r>
          </a:p>
          <a:p>
            <a:pPr marL="0" indent="0" algn="just"/>
            <a:r>
              <a:rPr lang="es-MX" dirty="0" smtClean="0"/>
              <a:t>Políticas monetarias y fiscales.-el nivel de gasto del gobierno , la oferta monetaria y la legislación de impuestos afectan los esfuerzos del marketing.</a:t>
            </a:r>
          </a:p>
          <a:p>
            <a:pPr marL="0" indent="0" algn="just"/>
            <a:r>
              <a:rPr lang="es-MX" dirty="0" smtClean="0"/>
              <a:t>Legislación y regulaciones sociales.- las leyes en contra de la contaminación y reglamentos establecidos por  la agencia de protección ambiental afectan al marketing.</a:t>
            </a:r>
          </a:p>
          <a:p>
            <a:pPr marL="0" indent="0" algn="just"/>
            <a:r>
              <a:rPr lang="es-MX" dirty="0" smtClean="0"/>
              <a:t>Relaciones del gobierno con industrias.- subsidios a la agricultura, aranceles y cuotas de importación.</a:t>
            </a:r>
          </a:p>
          <a:p>
            <a:pPr marL="0" indent="0" algn="just"/>
            <a:r>
              <a:rPr lang="es-MX" dirty="0" smtClean="0"/>
              <a:t>Legislación relacionada con el Marketing.- los </a:t>
            </a:r>
            <a:r>
              <a:rPr lang="es-MX" dirty="0" err="1" smtClean="0"/>
              <a:t>mercadologos</a:t>
            </a:r>
            <a:r>
              <a:rPr lang="es-MX" dirty="0" smtClean="0"/>
              <a:t> tienen que saber como inciden las leyes, reglas básicas, previsiones y agencias reguladoras.</a:t>
            </a:r>
            <a:endParaRPr lang="es-MX" dirty="0"/>
          </a:p>
        </p:txBody>
      </p:sp>
    </p:spTree>
    <p:extLst>
      <p:ext uri="{BB962C8B-B14F-4D97-AF65-F5344CB8AC3E}">
        <p14:creationId xmlns="" xmlns:p14="http://schemas.microsoft.com/office/powerpoint/2010/main" val="3115158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ANTECEDENTES Y EVOLUCIÓN DE LA MERCADOTECNIA.</a:t>
            </a:r>
            <a:endParaRPr lang="es-MX" dirty="0"/>
          </a:p>
        </p:txBody>
      </p:sp>
      <p:sp>
        <p:nvSpPr>
          <p:cNvPr id="3" name="2 Marcador de contenido"/>
          <p:cNvSpPr>
            <a:spLocks noGrp="1"/>
          </p:cNvSpPr>
          <p:nvPr>
            <p:ph idx="1"/>
          </p:nvPr>
        </p:nvSpPr>
        <p:spPr/>
        <p:txBody>
          <a:bodyPr/>
          <a:lstStyle/>
          <a:p>
            <a:pPr algn="just"/>
            <a:r>
              <a:rPr lang="es-MX" dirty="0" smtClean="0"/>
              <a:t>El marketing juega un papel importante en nuestra sociedad: para la mayoría de las organizaciones es esencial algún tipo de marketing para sobrevivir, a los consumidores les proporciona una forma de satisfacer diversas necesidades y deseos.</a:t>
            </a:r>
          </a:p>
          <a:p>
            <a:pPr algn="just"/>
            <a:r>
              <a:rPr lang="es-MX" dirty="0" smtClean="0"/>
              <a:t>El marketing se produce desde que una persona u organización se afana por intercambiar algo de valor con otra persona u organización.</a:t>
            </a:r>
          </a:p>
          <a:p>
            <a:pPr algn="just"/>
            <a:r>
              <a:rPr lang="es-MX" dirty="0" smtClean="0"/>
              <a:t>INTERCAMBIO:  es satisfacer deseos y necesidades a cambio de algo, por lo general dinero.</a:t>
            </a:r>
            <a:endParaRPr lang="es-MX"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491" y="116632"/>
            <a:ext cx="7352142" cy="723029"/>
          </a:xfrm>
        </p:spPr>
        <p:txBody>
          <a:bodyPr>
            <a:noAutofit/>
          </a:bodyPr>
          <a:lstStyle/>
          <a:p>
            <a:pPr>
              <a:buFont typeface="Arial" pitchFamily="34" charset="0"/>
              <a:buChar char="•"/>
            </a:pPr>
            <a:r>
              <a:rPr lang="es-MX" sz="2800" b="1" i="1" dirty="0" smtClean="0">
                <a:latin typeface="Bookman Old Style" panose="02050604050505020204" pitchFamily="18" charset="0"/>
              </a:rPr>
              <a:t>TECNOLOGÍA</a:t>
            </a:r>
            <a:endParaRPr lang="es-MX" sz="2800" b="1" i="1" dirty="0">
              <a:latin typeface="Bookman Old Style" panose="02050604050505020204" pitchFamily="18" charset="0"/>
            </a:endParaRPr>
          </a:p>
        </p:txBody>
      </p:sp>
      <p:sp>
        <p:nvSpPr>
          <p:cNvPr id="3" name="2 Marcador de contenido"/>
          <p:cNvSpPr>
            <a:spLocks noGrp="1"/>
          </p:cNvSpPr>
          <p:nvPr>
            <p:ph idx="1"/>
          </p:nvPr>
        </p:nvSpPr>
        <p:spPr>
          <a:xfrm>
            <a:off x="1475656" y="1124744"/>
            <a:ext cx="7355205" cy="5530815"/>
          </a:xfrm>
        </p:spPr>
        <p:txBody>
          <a:bodyPr>
            <a:normAutofit/>
          </a:bodyPr>
          <a:lstStyle/>
          <a:p>
            <a:pPr marL="0" indent="0" algn="just">
              <a:buNone/>
            </a:pPr>
            <a:r>
              <a:rPr lang="es-MX" dirty="0" smtClean="0"/>
              <a:t>Tiene un efecto en los estilos de vida, patrones de consumo y bienestar económico.  Ejemplo; televisiones, antibióticos, computadoras y videojuegos.</a:t>
            </a:r>
          </a:p>
          <a:p>
            <a:pPr marL="0" indent="0" algn="just">
              <a:buNone/>
            </a:pPr>
            <a:endParaRPr lang="es-MX" dirty="0" smtClean="0"/>
          </a:p>
          <a:p>
            <a:pPr marL="0" indent="0" algn="just">
              <a:buNone/>
            </a:pPr>
            <a:endParaRPr lang="es-MX" dirty="0"/>
          </a:p>
        </p:txBody>
      </p:sp>
    </p:spTree>
    <p:extLst>
      <p:ext uri="{BB962C8B-B14F-4D97-AF65-F5344CB8AC3E}">
        <p14:creationId xmlns="" xmlns:p14="http://schemas.microsoft.com/office/powerpoint/2010/main" val="215991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491" y="260648"/>
            <a:ext cx="7352142" cy="962351"/>
          </a:xfrm>
        </p:spPr>
        <p:txBody>
          <a:bodyPr>
            <a:normAutofit/>
          </a:bodyPr>
          <a:lstStyle/>
          <a:p>
            <a:r>
              <a:rPr lang="es-MX" b="1" i="1" dirty="0" smtClean="0">
                <a:latin typeface="Bookman Old Style" panose="02050604050505020204" pitchFamily="18" charset="0"/>
              </a:rPr>
              <a:t>MICROAMBIENTE</a:t>
            </a:r>
            <a:endParaRPr lang="es-MX" b="1" i="1" dirty="0">
              <a:latin typeface="Bookman Old Style" panose="02050604050505020204" pitchFamily="18" charset="0"/>
            </a:endParaRPr>
          </a:p>
        </p:txBody>
      </p:sp>
      <p:sp>
        <p:nvSpPr>
          <p:cNvPr id="3" name="2 Marcador de contenido"/>
          <p:cNvSpPr>
            <a:spLocks noGrp="1"/>
          </p:cNvSpPr>
          <p:nvPr>
            <p:ph idx="1"/>
          </p:nvPr>
        </p:nvSpPr>
        <p:spPr>
          <a:xfrm>
            <a:off x="1403648" y="1508404"/>
            <a:ext cx="7355205" cy="5028014"/>
          </a:xfrm>
        </p:spPr>
        <p:txBody>
          <a:bodyPr>
            <a:normAutofit/>
          </a:bodyPr>
          <a:lstStyle/>
          <a:p>
            <a:pPr lvl="1" algn="just"/>
            <a:r>
              <a:rPr lang="es-MX" sz="1800" dirty="0" smtClean="0"/>
              <a:t>MERCADO.-  Como llegar al mismo mercado y servirle con ganancia y de manera socialmente responsable. ( se define como un lugar donde se reúnen compradores y vendedores y se ofrecen bienes y servicios). </a:t>
            </a:r>
          </a:p>
          <a:p>
            <a:pPr lvl="1" algn="just"/>
            <a:r>
              <a:rPr lang="es-MX" sz="1800" dirty="0" smtClean="0"/>
              <a:t>PROVEEDORES.- Un comerciante no puede vender su producto si no o comprarlo o puede fabricarlo. Es por eso que las empresas o personas que proveen los bienes o servicios requeridos por un productor  para fabricar lo que vende son fundamentales para el éxito del marketing.</a:t>
            </a:r>
          </a:p>
          <a:p>
            <a:pPr lvl="1" algn="just"/>
            <a:r>
              <a:rPr lang="es-MX" sz="1800" dirty="0" smtClean="0"/>
              <a:t>INTERMEDIARIOS.- Son organizaciones de negocios independientes que ayudan directamente en el flujo de bienes y servicios entre una organización y su mercado.</a:t>
            </a:r>
          </a:p>
          <a:p>
            <a:pPr lvl="1" algn="just"/>
            <a:endParaRPr lang="es-MX" sz="1800" dirty="0" smtClean="0"/>
          </a:p>
          <a:p>
            <a:pPr lvl="1" algn="just"/>
            <a:endParaRPr lang="es-MX" sz="1800" dirty="0" smtClean="0"/>
          </a:p>
        </p:txBody>
      </p:sp>
    </p:spTree>
    <p:extLst>
      <p:ext uri="{BB962C8B-B14F-4D97-AF65-F5344CB8AC3E}">
        <p14:creationId xmlns="" xmlns:p14="http://schemas.microsoft.com/office/powerpoint/2010/main" val="16246535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491" y="260648"/>
            <a:ext cx="7352142" cy="962351"/>
          </a:xfrm>
        </p:spPr>
        <p:txBody>
          <a:bodyPr>
            <a:normAutofit fontScale="90000"/>
          </a:bodyPr>
          <a:lstStyle/>
          <a:p>
            <a:r>
              <a:rPr lang="es-MX" b="1" i="1" dirty="0" smtClean="0">
                <a:latin typeface="Bookman Old Style" panose="02050604050505020204" pitchFamily="18" charset="0"/>
              </a:rPr>
              <a:t>TIPOS DE INTERMEDIARIOS:</a:t>
            </a:r>
            <a:br>
              <a:rPr lang="es-MX" b="1" i="1" dirty="0" smtClean="0">
                <a:latin typeface="Bookman Old Style" panose="02050604050505020204" pitchFamily="18" charset="0"/>
              </a:rPr>
            </a:br>
            <a:r>
              <a:rPr lang="es-MX" b="1" i="1" dirty="0" smtClean="0">
                <a:latin typeface="Bookman Old Style" panose="02050604050505020204" pitchFamily="18" charset="0"/>
              </a:rPr>
              <a:t/>
            </a:r>
            <a:br>
              <a:rPr lang="es-MX" b="1" i="1" dirty="0" smtClean="0">
                <a:latin typeface="Bookman Old Style" panose="02050604050505020204" pitchFamily="18" charset="0"/>
              </a:rPr>
            </a:br>
            <a:endParaRPr lang="es-MX" b="1" i="1" dirty="0">
              <a:latin typeface="Bookman Old Style" panose="02050604050505020204" pitchFamily="18" charset="0"/>
            </a:endParaRPr>
          </a:p>
        </p:txBody>
      </p:sp>
      <p:sp>
        <p:nvSpPr>
          <p:cNvPr id="3" name="2 Marcador de contenido"/>
          <p:cNvSpPr>
            <a:spLocks noGrp="1"/>
          </p:cNvSpPr>
          <p:nvPr>
            <p:ph idx="1"/>
          </p:nvPr>
        </p:nvSpPr>
        <p:spPr>
          <a:xfrm>
            <a:off x="1187624" y="1508404"/>
            <a:ext cx="7355205" cy="5028014"/>
          </a:xfrm>
        </p:spPr>
        <p:txBody>
          <a:bodyPr>
            <a:normAutofit/>
          </a:bodyPr>
          <a:lstStyle/>
          <a:p>
            <a:pPr lvl="1" algn="just"/>
            <a:endParaRPr lang="es-MX" sz="1800" dirty="0" smtClean="0"/>
          </a:p>
          <a:p>
            <a:pPr lvl="1" algn="just"/>
            <a:r>
              <a:rPr lang="es-MX" sz="1800" dirty="0" smtClean="0"/>
              <a:t>MAYORISTAS Y DETALLISTAS.</a:t>
            </a:r>
          </a:p>
          <a:p>
            <a:pPr lvl="1" algn="just"/>
            <a:r>
              <a:rPr lang="es-MX" sz="1800" dirty="0" smtClean="0"/>
              <a:t>ORGANIZACIONES FACILITADORAS.-  que proveen servicios como transporte, almacenamiento y financiamiento que necesitan para completar intercambios entre compradores y vendedores, a estos les llamamos CANALES DE DISTRIBUCIÓN.</a:t>
            </a:r>
          </a:p>
          <a:p>
            <a:pPr lvl="1" algn="just">
              <a:buNone/>
            </a:pPr>
            <a:endParaRPr lang="es-MX" sz="1800" dirty="0" smtClean="0"/>
          </a:p>
          <a:p>
            <a:pPr lvl="1" algn="just">
              <a:buNone/>
            </a:pPr>
            <a:r>
              <a:rPr lang="es-MX" sz="1800" dirty="0" smtClean="0"/>
              <a:t>El productor  puede ofrecer directamente sus productos o servicios, sus propios envíos, financiamientos, etc.</a:t>
            </a:r>
          </a:p>
          <a:p>
            <a:pPr lvl="1" algn="just"/>
            <a:endParaRPr lang="es-MX" sz="1800" dirty="0" smtClean="0"/>
          </a:p>
          <a:p>
            <a:pPr lvl="1" algn="just"/>
            <a:endParaRPr lang="es-MX" sz="1800" dirty="0" smtClean="0"/>
          </a:p>
        </p:txBody>
      </p:sp>
    </p:spTree>
    <p:extLst>
      <p:ext uri="{BB962C8B-B14F-4D97-AF65-F5344CB8AC3E}">
        <p14:creationId xmlns="" xmlns:p14="http://schemas.microsoft.com/office/powerpoint/2010/main" val="10477235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88640"/>
            <a:ext cx="7352142" cy="657299"/>
          </a:xfrm>
        </p:spPr>
        <p:txBody>
          <a:bodyPr>
            <a:normAutofit/>
          </a:bodyPr>
          <a:lstStyle/>
          <a:p>
            <a:pPr algn="ctr"/>
            <a:r>
              <a:rPr lang="es-MX" sz="3200" b="1" i="1" dirty="0" smtClean="0">
                <a:latin typeface="Bookman Old Style" panose="02050604050505020204" pitchFamily="18" charset="0"/>
              </a:rPr>
              <a:t>EJERCICIO:</a:t>
            </a:r>
            <a:endParaRPr lang="es-MX" sz="3200" b="1" i="1" dirty="0">
              <a:latin typeface="Bookman Old Style" panose="02050604050505020204" pitchFamily="18" charset="0"/>
            </a:endParaRPr>
          </a:p>
        </p:txBody>
      </p:sp>
      <p:sp>
        <p:nvSpPr>
          <p:cNvPr id="3" name="2 Marcador de contenido"/>
          <p:cNvSpPr>
            <a:spLocks noGrp="1"/>
          </p:cNvSpPr>
          <p:nvPr>
            <p:ph idx="1"/>
          </p:nvPr>
        </p:nvSpPr>
        <p:spPr>
          <a:xfrm>
            <a:off x="729746" y="1004838"/>
            <a:ext cx="8090726" cy="5530815"/>
          </a:xfrm>
        </p:spPr>
        <p:txBody>
          <a:bodyPr>
            <a:normAutofit/>
          </a:bodyPr>
          <a:lstStyle/>
          <a:p>
            <a:pPr algn="just">
              <a:buFont typeface="+mj-lt"/>
              <a:buAutoNum type="arabicPeriod"/>
            </a:pPr>
            <a:r>
              <a:rPr lang="es-MX" sz="1800" dirty="0" smtClean="0">
                <a:latin typeface="Arial" pitchFamily="34" charset="0"/>
                <a:cs typeface="Arial" pitchFamily="34" charset="0"/>
              </a:rPr>
              <a:t>EXPLIQUE LOS TRES TIPOS DE COMPETENCIA que enfrenta una compañía ¿Qué estrategias o programas de marketing recomendaría usted para aplicar a cada tipo de competencia?</a:t>
            </a:r>
          </a:p>
          <a:p>
            <a:pPr algn="just">
              <a:buFont typeface="+mj-lt"/>
              <a:buAutoNum type="arabicPeriod"/>
            </a:pPr>
            <a:r>
              <a:rPr lang="es-MX" dirty="0" smtClean="0">
                <a:latin typeface="Arial" pitchFamily="34" charset="0"/>
                <a:cs typeface="Arial" pitchFamily="34" charset="0"/>
              </a:rPr>
              <a:t>Especifique algunas fuerzas macro ambientales externas que afecten a los programas de marketing de:</a:t>
            </a:r>
          </a:p>
          <a:p>
            <a:pPr algn="just"/>
            <a:r>
              <a:rPr lang="es-MX" sz="1800" dirty="0" smtClean="0">
                <a:latin typeface="Arial" pitchFamily="34" charset="0"/>
                <a:cs typeface="Arial" pitchFamily="34" charset="0"/>
              </a:rPr>
              <a:t>Pizza </a:t>
            </a:r>
            <a:r>
              <a:rPr lang="es-MX" sz="1800" dirty="0" err="1" smtClean="0">
                <a:latin typeface="Arial" pitchFamily="34" charset="0"/>
                <a:cs typeface="Arial" pitchFamily="34" charset="0"/>
              </a:rPr>
              <a:t>Hut</a:t>
            </a:r>
            <a:endParaRPr lang="es-MX" sz="1800" dirty="0" smtClean="0">
              <a:latin typeface="Arial" pitchFamily="34" charset="0"/>
              <a:cs typeface="Arial" pitchFamily="34" charset="0"/>
            </a:endParaRPr>
          </a:p>
          <a:p>
            <a:pPr algn="just"/>
            <a:r>
              <a:rPr lang="es-MX" dirty="0" smtClean="0">
                <a:latin typeface="Arial" pitchFamily="34" charset="0"/>
                <a:cs typeface="Arial" pitchFamily="34" charset="0"/>
              </a:rPr>
              <a:t>Su escuela</a:t>
            </a:r>
          </a:p>
          <a:p>
            <a:pPr algn="just"/>
            <a:r>
              <a:rPr lang="es-MX" dirty="0" err="1" smtClean="0">
                <a:latin typeface="Arial" pitchFamily="34" charset="0"/>
                <a:cs typeface="Arial" pitchFamily="34" charset="0"/>
              </a:rPr>
              <a:t>Clairol</a:t>
            </a:r>
            <a:endParaRPr lang="es-MX" sz="1800" dirty="0" smtClean="0">
              <a:latin typeface="Arial" pitchFamily="34" charset="0"/>
              <a:cs typeface="Arial" pitchFamily="34" charset="0"/>
            </a:endParaRPr>
          </a:p>
          <a:p>
            <a:pPr algn="just">
              <a:buNone/>
            </a:pPr>
            <a:r>
              <a:rPr lang="es-MX" dirty="0" smtClean="0">
                <a:latin typeface="Arial" pitchFamily="34" charset="0"/>
                <a:cs typeface="Arial" pitchFamily="34" charset="0"/>
              </a:rPr>
              <a:t>3.- explique de que forma puede influir en el programa de marketing interno de una empresa cada uno de los siguientes recursos:</a:t>
            </a:r>
          </a:p>
          <a:p>
            <a:pPr algn="just"/>
            <a:r>
              <a:rPr lang="es-MX" sz="1800" dirty="0" smtClean="0">
                <a:latin typeface="Arial" pitchFamily="34" charset="0"/>
                <a:cs typeface="Arial" pitchFamily="34" charset="0"/>
              </a:rPr>
              <a:t>Ubicación de la planta o tienda</a:t>
            </a:r>
          </a:p>
          <a:p>
            <a:pPr algn="just"/>
            <a:r>
              <a:rPr lang="es-MX" dirty="0" smtClean="0">
                <a:latin typeface="Arial" pitchFamily="34" charset="0"/>
                <a:cs typeface="Arial" pitchFamily="34" charset="0"/>
              </a:rPr>
              <a:t>Imagen de la empresa</a:t>
            </a:r>
          </a:p>
          <a:p>
            <a:pPr algn="just"/>
            <a:r>
              <a:rPr lang="es-MX" dirty="0" smtClean="0">
                <a:latin typeface="Arial" pitchFamily="34" charset="0"/>
                <a:cs typeface="Arial" pitchFamily="34" charset="0"/>
              </a:rPr>
              <a:t>Recursos financieros</a:t>
            </a:r>
          </a:p>
          <a:p>
            <a:pPr algn="just"/>
            <a:r>
              <a:rPr lang="es-MX" dirty="0" smtClean="0">
                <a:latin typeface="Arial" pitchFamily="34" charset="0"/>
                <a:cs typeface="Arial" pitchFamily="34" charset="0"/>
              </a:rPr>
              <a:t>Capacidades del personal </a:t>
            </a:r>
          </a:p>
          <a:p>
            <a:pPr algn="just"/>
            <a:endParaRPr lang="es-MX" sz="1800" b="1" dirty="0">
              <a:latin typeface="Bookman Old Style" panose="02050604050505020204" pitchFamily="18" charset="0"/>
            </a:endParaRPr>
          </a:p>
        </p:txBody>
      </p:sp>
    </p:spTree>
    <p:extLst>
      <p:ext uri="{BB962C8B-B14F-4D97-AF65-F5344CB8AC3E}">
        <p14:creationId xmlns="" xmlns:p14="http://schemas.microsoft.com/office/powerpoint/2010/main" val="3637769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491" y="260648"/>
            <a:ext cx="7352142" cy="962351"/>
          </a:xfrm>
        </p:spPr>
        <p:txBody>
          <a:bodyPr>
            <a:normAutofit/>
          </a:bodyPr>
          <a:lstStyle/>
          <a:p>
            <a:r>
              <a:rPr lang="es-MX" b="1" i="1" dirty="0" smtClean="0">
                <a:latin typeface="Bookman Old Style" panose="02050604050505020204" pitchFamily="18" charset="0"/>
              </a:rPr>
              <a:t>Caso práctico</a:t>
            </a:r>
            <a:endParaRPr lang="es-MX" b="1" i="1" dirty="0">
              <a:latin typeface="Bookman Old Style" panose="02050604050505020204" pitchFamily="18" charset="0"/>
            </a:endParaRPr>
          </a:p>
        </p:txBody>
      </p:sp>
      <p:sp>
        <p:nvSpPr>
          <p:cNvPr id="3" name="2 Marcador de contenido"/>
          <p:cNvSpPr>
            <a:spLocks noGrp="1"/>
          </p:cNvSpPr>
          <p:nvPr>
            <p:ph idx="1"/>
          </p:nvPr>
        </p:nvSpPr>
        <p:spPr>
          <a:xfrm>
            <a:off x="683568" y="1508404"/>
            <a:ext cx="8090726" cy="5028014"/>
          </a:xfrm>
        </p:spPr>
        <p:txBody>
          <a:bodyPr>
            <a:normAutofit/>
          </a:bodyPr>
          <a:lstStyle/>
          <a:p>
            <a:pPr lvl="1" algn="just"/>
            <a:endParaRPr lang="es-MX" sz="1800" dirty="0" smtClean="0"/>
          </a:p>
          <a:p>
            <a:pPr lvl="1" algn="just"/>
            <a:r>
              <a:rPr lang="es-MX" sz="1800" dirty="0" smtClean="0"/>
              <a:t>Después de navegar en internet , identifique dos categorías de servicios  turísticos  que crea se puedan vender bien en la red, luego señale dos que crea seria difícil  vender  en </a:t>
            </a:r>
            <a:r>
              <a:rPr lang="es-MX" sz="1800" dirty="0" err="1" smtClean="0"/>
              <a:t>linea</a:t>
            </a:r>
            <a:r>
              <a:rPr lang="es-MX" sz="1800" dirty="0" smtClean="0"/>
              <a:t>. </a:t>
            </a:r>
          </a:p>
          <a:p>
            <a:pPr lvl="1" algn="just"/>
            <a:endParaRPr lang="es-MX" sz="1800" dirty="0" smtClean="0"/>
          </a:p>
          <a:p>
            <a:pPr lvl="1" algn="just"/>
            <a:endParaRPr lang="es-MX" sz="1800" dirty="0" smtClean="0"/>
          </a:p>
          <a:p>
            <a:pPr lvl="1" algn="just"/>
            <a:endParaRPr lang="es-MX" sz="1800" dirty="0" smtClean="0"/>
          </a:p>
        </p:txBody>
      </p:sp>
    </p:spTree>
    <p:extLst>
      <p:ext uri="{BB962C8B-B14F-4D97-AF65-F5344CB8AC3E}">
        <p14:creationId xmlns="" xmlns:p14="http://schemas.microsoft.com/office/powerpoint/2010/main" val="29110432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MARKETING EN EL SIGLO XXI</a:t>
            </a:r>
            <a:endParaRPr lang="es-MX" dirty="0"/>
          </a:p>
        </p:txBody>
      </p:sp>
      <p:sp>
        <p:nvSpPr>
          <p:cNvPr id="3" name="2 Marcador de contenido"/>
          <p:cNvSpPr>
            <a:spLocks noGrp="1"/>
          </p:cNvSpPr>
          <p:nvPr>
            <p:ph idx="1"/>
          </p:nvPr>
        </p:nvSpPr>
        <p:spPr/>
        <p:txBody>
          <a:bodyPr/>
          <a:lstStyle/>
          <a:p>
            <a:r>
              <a:rPr lang="es-MX" dirty="0" smtClean="0"/>
              <a:t>El internet es una herramienta poderosa y dinámica del marketing, ya que ayuda a encontrar sitios de varias organizaciones.</a:t>
            </a:r>
          </a:p>
          <a:p>
            <a:r>
              <a:rPr lang="es-MX" dirty="0" smtClean="0"/>
              <a:t>Actualmente el internet esta desplazando a las compañías</a:t>
            </a:r>
          </a:p>
          <a:p>
            <a:r>
              <a:rPr lang="es-MX" dirty="0" smtClean="0"/>
              <a:t>La tecnología a avanzado tanto que ha desplazado algunas empresas.</a:t>
            </a:r>
          </a:p>
          <a:p>
            <a:r>
              <a:rPr lang="es-MX" smtClean="0"/>
              <a:t>La satisfacción </a:t>
            </a:r>
            <a:r>
              <a:rPr lang="es-MX" dirty="0" smtClean="0"/>
              <a:t>y deseos de los consumidores es la principal fuente de marketing.</a:t>
            </a:r>
          </a:p>
          <a:p>
            <a:endParaRPr lang="es-MX" dirty="0" smtClean="0"/>
          </a:p>
          <a:p>
            <a:endParaRPr lang="es-MX"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En el siglo </a:t>
            </a:r>
            <a:r>
              <a:rPr lang="es-MX" dirty="0" err="1" smtClean="0"/>
              <a:t>XXl</a:t>
            </a:r>
            <a:r>
              <a:rPr lang="es-MX" dirty="0" smtClean="0"/>
              <a:t> hay un entorno altamente competitivo entre empresas.</a:t>
            </a:r>
          </a:p>
          <a:p>
            <a:r>
              <a:rPr lang="es-MX" dirty="0" smtClean="0"/>
              <a:t>El marketing se ocupa de satisfacer las necesidades humanas y sociales.</a:t>
            </a:r>
          </a:p>
          <a:p>
            <a:r>
              <a:rPr lang="es-MX" dirty="0" smtClean="0"/>
              <a:t>El uso de las tecnologías , cambios de valores y la situación de la crisis obligan a modificar las formas de acercarse al consumidor actual.</a:t>
            </a:r>
          </a:p>
          <a:p>
            <a:r>
              <a:rPr lang="es-MX" dirty="0" smtClean="0"/>
              <a:t>Los cambios demográficos y estilos de vida.</a:t>
            </a:r>
          </a:p>
          <a:p>
            <a:r>
              <a:rPr lang="es-MX" dirty="0" smtClean="0"/>
              <a:t>Debilitamiento del poder de lealtad a  la marca.</a:t>
            </a:r>
            <a:endParaRPr lang="es-MX"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MARKETING TURISTICO</a:t>
            </a:r>
            <a:endParaRPr lang="es-MX" dirty="0"/>
          </a:p>
        </p:txBody>
      </p:sp>
      <p:sp>
        <p:nvSpPr>
          <p:cNvPr id="3" name="2 Marcador de contenido"/>
          <p:cNvSpPr>
            <a:spLocks noGrp="1"/>
          </p:cNvSpPr>
          <p:nvPr>
            <p:ph idx="1"/>
          </p:nvPr>
        </p:nvSpPr>
        <p:spPr>
          <a:xfrm>
            <a:off x="539552" y="1484784"/>
            <a:ext cx="8088907" cy="4426438"/>
          </a:xfrm>
        </p:spPr>
        <p:txBody>
          <a:bodyPr>
            <a:normAutofit/>
          </a:bodyPr>
          <a:lstStyle/>
          <a:p>
            <a:pPr algn="just">
              <a:buNone/>
            </a:pPr>
            <a:r>
              <a:rPr lang="es-MX" dirty="0" smtClean="0"/>
              <a:t>“El marketing es la ciencia que trata del conjunto de relaciones de intercambios entre la Empresa, los Mercados y la Clientela, así como de los elementos y entornos que la </a:t>
            </a:r>
            <a:r>
              <a:rPr lang="es-MX" dirty="0" err="1" smtClean="0"/>
              <a:t>viabializan</a:t>
            </a:r>
            <a:r>
              <a:rPr lang="es-MX" dirty="0" smtClean="0"/>
              <a:t> y condicionan para llevarlas a cabo y optimizarlas rentablemente” (Muñoz Oñate, 1997:7).</a:t>
            </a:r>
          </a:p>
          <a:p>
            <a:pPr algn="just">
              <a:buNone/>
            </a:pPr>
            <a:endParaRPr lang="es-MX" dirty="0" smtClean="0"/>
          </a:p>
          <a:p>
            <a:pPr algn="just">
              <a:buNone/>
            </a:pPr>
            <a:r>
              <a:rPr lang="es-MX" dirty="0" smtClean="0"/>
              <a:t>En los últimos años, se vincula el concepto de marketing al beneficio del consumidor.</a:t>
            </a:r>
          </a:p>
          <a:p>
            <a:pPr algn="just">
              <a:buNone/>
            </a:pPr>
            <a:endParaRPr lang="es-MX"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404665"/>
            <a:ext cx="7766669" cy="1440160"/>
          </a:xfrm>
        </p:spPr>
        <p:txBody>
          <a:bodyPr>
            <a:normAutofit/>
          </a:bodyPr>
          <a:lstStyle/>
          <a:p>
            <a:r>
              <a:rPr lang="es-MX" sz="2800" dirty="0" smtClean="0">
                <a:latin typeface="Arial" pitchFamily="34" charset="0"/>
                <a:cs typeface="Arial" pitchFamily="34" charset="0"/>
              </a:rPr>
              <a:t>CARACTERISTICAS DEL SECTOR TURISTICO</a:t>
            </a:r>
            <a:endParaRPr lang="es-MX" sz="2800" dirty="0">
              <a:latin typeface="Arial" pitchFamily="34" charset="0"/>
              <a:cs typeface="Arial" pitchFamily="34" charset="0"/>
            </a:endParaRPr>
          </a:p>
        </p:txBody>
      </p:sp>
      <p:sp>
        <p:nvSpPr>
          <p:cNvPr id="3" name="2 Subtítulo"/>
          <p:cNvSpPr>
            <a:spLocks noGrp="1"/>
          </p:cNvSpPr>
          <p:nvPr>
            <p:ph type="subTitle" idx="1"/>
          </p:nvPr>
        </p:nvSpPr>
        <p:spPr>
          <a:xfrm>
            <a:off x="1403648" y="2060848"/>
            <a:ext cx="6686549" cy="4104456"/>
          </a:xfrm>
        </p:spPr>
        <p:txBody>
          <a:bodyPr>
            <a:normAutofit/>
          </a:bodyPr>
          <a:lstStyle/>
          <a:p>
            <a:r>
              <a:rPr lang="es-MX" b="1" dirty="0" smtClean="0"/>
              <a:t>2. Características del sector turístico</a:t>
            </a:r>
          </a:p>
          <a:p>
            <a:r>
              <a:rPr lang="es-MX" dirty="0" smtClean="0"/>
              <a:t>— Lo que se ofrece al mercado es un conjunto interrelacionado de productos-servicios, esto es, un producto global.</a:t>
            </a:r>
          </a:p>
          <a:p>
            <a:r>
              <a:rPr lang="es-MX" dirty="0" smtClean="0"/>
              <a:t>— La calidad en la prestación del servicio depende en buena medida de factores incontrolables.</a:t>
            </a:r>
          </a:p>
          <a:p>
            <a:r>
              <a:rPr lang="es-MX" dirty="0" smtClean="0"/>
              <a:t>— El producto global previsto puede ser modificado con relativa facilidad, voluntariamente o no.</a:t>
            </a:r>
          </a:p>
          <a:p>
            <a:r>
              <a:rPr lang="es-MX" b="1" dirty="0" smtClean="0"/>
              <a:t>Conjunto turístico</a:t>
            </a:r>
          </a:p>
          <a:p>
            <a:r>
              <a:rPr lang="es-MX" dirty="0" smtClean="0"/>
              <a:t>Formado por subconjuntos: agencias de viajes, hoteles, restaurantes, transportes, guías, oferta complementaria (tiendas libres de impuestos, fabricantes de perfumes de marca, embarcaciones de recreo…).</a:t>
            </a:r>
            <a:endParaRPr lang="es-MX"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547664" y="980728"/>
            <a:ext cx="6686549" cy="5472608"/>
          </a:xfrm>
        </p:spPr>
        <p:txBody>
          <a:bodyPr>
            <a:normAutofit/>
          </a:bodyPr>
          <a:lstStyle/>
          <a:p>
            <a:r>
              <a:rPr lang="es-MX" dirty="0" smtClean="0"/>
              <a:t>Concepto turismo:</a:t>
            </a:r>
          </a:p>
          <a:p>
            <a:r>
              <a:rPr lang="es-MX" i="1" dirty="0" smtClean="0"/>
              <a:t>“Por extensión, se aplica a la industria que tiene por objeto satisfacer las necesidades del turista, siendo éste la persona que viaja por placer u otros motivos, permaneciendo una noche por lo menos en un medio de alojamiento colectivo o privado en el país visitado” (Muñoz Oñate, 1997: 14)</a:t>
            </a:r>
          </a:p>
          <a:p>
            <a:r>
              <a:rPr lang="es-MX" dirty="0" smtClean="0"/>
              <a:t>Doble vertiente:</a:t>
            </a:r>
          </a:p>
          <a:p>
            <a:r>
              <a:rPr lang="es-MX" dirty="0" smtClean="0"/>
              <a:t>Como práctica social y cultural que se justifica por la búsqueda de cubrir Necesidades psicosociologías del placer de descansar, evadirse, viajar, descubrir, relacionarse con los demás…</a:t>
            </a:r>
          </a:p>
          <a:p>
            <a:r>
              <a:rPr lang="es-MX" dirty="0" smtClean="0"/>
              <a:t>Como sistema económico-industrial formado por los medios de transporte, estructuras hoteleras y zonales, equipamientos diversos…, cuyo objetivo es generar beneficios mediante flujos económicos desde el lugar de residencia de los que viajan al lugar donde pasan las vacaciones.</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763688" y="764704"/>
            <a:ext cx="6686549" cy="5400600"/>
          </a:xfrm>
        </p:spPr>
        <p:txBody>
          <a:bodyPr>
            <a:normAutofit/>
          </a:bodyPr>
          <a:lstStyle/>
          <a:p>
            <a:pPr algn="just"/>
            <a:r>
              <a:rPr lang="es-MX" dirty="0" smtClean="0">
                <a:latin typeface="Arial" pitchFamily="34" charset="0"/>
                <a:cs typeface="Arial" pitchFamily="34" charset="0"/>
              </a:rPr>
              <a:t>El marketing de destinos puede tener otras acepciones, no limitándose sólo al ámbito turístico.</a:t>
            </a:r>
          </a:p>
          <a:p>
            <a:pPr algn="just"/>
            <a:r>
              <a:rPr lang="es-MX" dirty="0" smtClean="0">
                <a:latin typeface="Arial" pitchFamily="34" charset="0"/>
                <a:cs typeface="Arial" pitchFamily="34" charset="0"/>
              </a:rPr>
              <a:t>1.Atracción de Inversiones, profesionales y personal calificado: El objetivo es el crecimiento económico, el aumento de empleos y un mayor equilibrio de la economía local.</a:t>
            </a:r>
          </a:p>
          <a:p>
            <a:pPr algn="just"/>
            <a:r>
              <a:rPr lang="es-MX" dirty="0" smtClean="0">
                <a:latin typeface="Arial" pitchFamily="34" charset="0"/>
                <a:cs typeface="Arial" pitchFamily="34" charset="0"/>
              </a:rPr>
              <a:t>2.Residentes: Busca la satisfacción del ciudadano y lograr una mayor identificación de los mismos con el lugar donde viven.</a:t>
            </a:r>
          </a:p>
          <a:p>
            <a:pPr algn="just"/>
            <a:r>
              <a:rPr lang="es-MX" dirty="0" smtClean="0">
                <a:latin typeface="Arial" pitchFamily="34" charset="0"/>
                <a:cs typeface="Arial" pitchFamily="34" charset="0"/>
              </a:rPr>
              <a:t>3.Mercados de exportación: la localidad desea posicionar sus productos en mercados externos, asociándolo con la marca de destino.</a:t>
            </a:r>
          </a:p>
          <a:p>
            <a:endParaRPr lang="es-MX"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1909" y="692696"/>
            <a:ext cx="6686550" cy="5218526"/>
          </a:xfrm>
        </p:spPr>
        <p:txBody>
          <a:bodyPr>
            <a:normAutofit/>
          </a:bodyPr>
          <a:lstStyle/>
          <a:p>
            <a:r>
              <a:rPr lang="es-MX" b="1" dirty="0" smtClean="0"/>
              <a:t>Elementos del turismo</a:t>
            </a:r>
          </a:p>
          <a:p>
            <a:pPr>
              <a:buNone/>
            </a:pPr>
            <a:r>
              <a:rPr lang="es-MX" dirty="0" smtClean="0"/>
              <a:t>Carácter privado (empresas turísticas privadas)</a:t>
            </a:r>
          </a:p>
          <a:p>
            <a:r>
              <a:rPr lang="es-MX" dirty="0" smtClean="0"/>
              <a:t>-Hostelería</a:t>
            </a:r>
          </a:p>
          <a:p>
            <a:r>
              <a:rPr lang="es-MX" dirty="0" smtClean="0"/>
              <a:t>-Alojamientos de carácter no hotelero</a:t>
            </a:r>
          </a:p>
          <a:p>
            <a:r>
              <a:rPr lang="es-MX" dirty="0" smtClean="0"/>
              <a:t>-Agencias de viajes</a:t>
            </a:r>
          </a:p>
          <a:p>
            <a:r>
              <a:rPr lang="es-MX" dirty="0" smtClean="0"/>
              <a:t>-Agencias de información turística</a:t>
            </a:r>
          </a:p>
          <a:p>
            <a:r>
              <a:rPr lang="es-MX" dirty="0" smtClean="0"/>
              <a:t>-Restaurantes</a:t>
            </a:r>
          </a:p>
          <a:p>
            <a:r>
              <a:rPr lang="es-MX" dirty="0" smtClean="0"/>
              <a:t>-Cualesquiera que presten servicios directamente relacionados con el turismo.</a:t>
            </a:r>
          </a:p>
          <a:p>
            <a:pPr>
              <a:buNone/>
            </a:pPr>
            <a:r>
              <a:rPr lang="es-MX" dirty="0" smtClean="0"/>
              <a:t>Carácter público</a:t>
            </a:r>
          </a:p>
          <a:p>
            <a:r>
              <a:rPr lang="es-MX" dirty="0" smtClean="0"/>
              <a:t>-Planificadores del Turismo: administraciones públicas: estatal, autonómica y local.</a:t>
            </a:r>
          </a:p>
          <a:p>
            <a:r>
              <a:rPr lang="es-MX" dirty="0" smtClean="0"/>
              <a:t>Vías conjuntas</a:t>
            </a:r>
            <a:endParaRPr lang="es-MX"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1909" y="692696"/>
            <a:ext cx="6686550" cy="5218526"/>
          </a:xfrm>
        </p:spPr>
        <p:txBody>
          <a:bodyPr>
            <a:normAutofit/>
          </a:bodyPr>
          <a:lstStyle/>
          <a:p>
            <a:pPr>
              <a:buNone/>
            </a:pPr>
            <a:r>
              <a:rPr lang="es-MX" b="1" dirty="0" smtClean="0"/>
              <a:t>Factores difíciles de prever:</a:t>
            </a:r>
          </a:p>
          <a:p>
            <a:r>
              <a:rPr lang="es-MX" dirty="0" smtClean="0"/>
              <a:t>- Conflictos bélicos: Libia—Estados Unidos, </a:t>
            </a:r>
            <a:r>
              <a:rPr lang="es-MX" dirty="0" err="1" smtClean="0"/>
              <a:t>Tianamen</a:t>
            </a:r>
            <a:r>
              <a:rPr lang="es-MX" dirty="0" smtClean="0"/>
              <a:t> en Pekín, guerra de los Balcanes.</a:t>
            </a:r>
          </a:p>
          <a:p>
            <a:r>
              <a:rPr lang="es-MX" dirty="0" smtClean="0"/>
              <a:t>- Tensiones políticas, terrorismo: Israel, Líbano, Egipto, Túnez… y sus consecuencias para la empresa turística.</a:t>
            </a:r>
          </a:p>
          <a:p>
            <a:r>
              <a:rPr lang="es-MX" dirty="0" smtClean="0"/>
              <a:t>Consecuencia: reactivación del sector en otros destinos.</a:t>
            </a:r>
          </a:p>
          <a:p>
            <a:pPr>
              <a:buNone/>
            </a:pPr>
            <a:r>
              <a:rPr lang="es-MX" b="1" dirty="0" smtClean="0"/>
              <a:t>Características propias</a:t>
            </a:r>
          </a:p>
          <a:p>
            <a:r>
              <a:rPr lang="es-MX" dirty="0" smtClean="0"/>
              <a:t>- Fuerte dependencia del posicionamiento estratégico de las empresas turísticas a grandes </a:t>
            </a:r>
            <a:r>
              <a:rPr lang="es-MX" dirty="0" err="1" smtClean="0"/>
              <a:t>macroempresas</a:t>
            </a:r>
            <a:r>
              <a:rPr lang="es-MX" dirty="0" smtClean="0"/>
              <a:t> y a los avances tecnológicos de éstas.</a:t>
            </a:r>
          </a:p>
          <a:p>
            <a:r>
              <a:rPr lang="es-MX" dirty="0" smtClean="0"/>
              <a:t>- Centra gran parte de las actividades y recursos del marketing en el control de los canales de distribución.</a:t>
            </a:r>
          </a:p>
          <a:p>
            <a:r>
              <a:rPr lang="es-MX" dirty="0" smtClean="0"/>
              <a:t>- Grandes carencias en el campo de la investigación.</a:t>
            </a:r>
            <a:endParaRPr lang="es-MX"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PRODUCTO TURISTICO</a:t>
            </a:r>
            <a:endParaRPr lang="es-MX" dirty="0"/>
          </a:p>
        </p:txBody>
      </p:sp>
      <p:sp>
        <p:nvSpPr>
          <p:cNvPr id="3" name="2 Marcador de contenido"/>
          <p:cNvSpPr>
            <a:spLocks noGrp="1"/>
          </p:cNvSpPr>
          <p:nvPr>
            <p:ph idx="1"/>
          </p:nvPr>
        </p:nvSpPr>
        <p:spPr>
          <a:xfrm>
            <a:off x="755576" y="1196752"/>
            <a:ext cx="7872883" cy="4714470"/>
          </a:xfrm>
        </p:spPr>
        <p:txBody>
          <a:bodyPr>
            <a:noAutofit/>
          </a:bodyPr>
          <a:lstStyle/>
          <a:p>
            <a:pPr>
              <a:buNone/>
            </a:pPr>
            <a:endParaRPr lang="es-MX" sz="1600" b="1" dirty="0" smtClean="0"/>
          </a:p>
          <a:p>
            <a:r>
              <a:rPr lang="es-MX" sz="1600" dirty="0" smtClean="0"/>
              <a:t>— Producto: “</a:t>
            </a:r>
            <a:r>
              <a:rPr lang="es-MX" sz="1600" i="1" dirty="0" smtClean="0"/>
              <a:t>Comprende todos los bienes y servicios resultantes de la actividad económica de un individuo, empresa, industria o nación” (</a:t>
            </a:r>
            <a:r>
              <a:rPr lang="es-MX" sz="1600" i="1" dirty="0" err="1" smtClean="0"/>
              <a:t>Seldon</a:t>
            </a:r>
            <a:r>
              <a:rPr lang="es-MX" sz="1600" i="1" dirty="0" smtClean="0"/>
              <a:t> y </a:t>
            </a:r>
            <a:r>
              <a:rPr lang="es-MX" sz="1600" i="1" dirty="0" err="1" smtClean="0"/>
              <a:t>Pennance</a:t>
            </a:r>
            <a:r>
              <a:rPr lang="es-MX" sz="1600" i="1" dirty="0" smtClean="0"/>
              <a:t>, (1987): Diccionario de economía, Madrid, Labor.)</a:t>
            </a:r>
          </a:p>
          <a:p>
            <a:pPr>
              <a:buNone/>
            </a:pPr>
            <a:r>
              <a:rPr lang="es-MX" sz="1600" dirty="0" smtClean="0"/>
              <a:t>El producto turístico es ante todo un producto de servicio, y servicio se entiende como un conjunto de elementos o actividades realizadas por el hombre destinados a la satisfacción de sus necesidades, que no se presentan bajo la forma de un bien material.</a:t>
            </a:r>
          </a:p>
          <a:p>
            <a:r>
              <a:rPr lang="es-MX" sz="1600" dirty="0" smtClean="0"/>
              <a:t>Gran parte de los productos turísticos pueden ser contemplados bajo un punto de vista de servicio. (Muñoz, 1997:170).</a:t>
            </a:r>
          </a:p>
          <a:p>
            <a:r>
              <a:rPr lang="es-MX" sz="1600" dirty="0" smtClean="0"/>
              <a:t>Producto turístico: “</a:t>
            </a:r>
            <a:r>
              <a:rPr lang="es-MX" sz="1600" i="1" dirty="0" smtClean="0"/>
              <a:t>Conjunto de factores materiales e inmateriales que pueden comercializarse aislados o agregados, según que el cliente-turista solicite una parte o un todo heterogéneo de los bienes y servicios ofertados, que se consume con la presencia del cliente en el marco de una zona turística receptiva, y que se espera cubra suficientemente las necesidades vacacionales y de ocio del comprador” (De Borja, 2002: 42)</a:t>
            </a:r>
            <a:endParaRPr lang="es-MX" sz="16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548680"/>
            <a:ext cx="7656859" cy="6309320"/>
          </a:xfrm>
        </p:spPr>
        <p:txBody>
          <a:bodyPr>
            <a:noAutofit/>
          </a:bodyPr>
          <a:lstStyle/>
          <a:p>
            <a:pPr>
              <a:buNone/>
            </a:pPr>
            <a:r>
              <a:rPr lang="es-MX" sz="1600" b="1" dirty="0" smtClean="0">
                <a:latin typeface="Arial" pitchFamily="34" charset="0"/>
                <a:cs typeface="Arial" pitchFamily="34" charset="0"/>
              </a:rPr>
              <a:t>Características del producto turístico</a:t>
            </a:r>
          </a:p>
          <a:p>
            <a:pPr>
              <a:buNone/>
            </a:pPr>
            <a:r>
              <a:rPr lang="es-MX" sz="1600" dirty="0" smtClean="0">
                <a:latin typeface="Arial" pitchFamily="34" charset="0"/>
                <a:cs typeface="Arial" pitchFamily="34" charset="0"/>
              </a:rPr>
              <a:t>-</a:t>
            </a:r>
            <a:r>
              <a:rPr lang="es-MX" sz="1600" b="1" dirty="0" smtClean="0">
                <a:latin typeface="Arial" pitchFamily="34" charset="0"/>
                <a:cs typeface="Arial" pitchFamily="34" charset="0"/>
              </a:rPr>
              <a:t>Intangible/tangible (overbooking, dureza camas, intoxicación…).</a:t>
            </a:r>
          </a:p>
          <a:p>
            <a:pPr>
              <a:buNone/>
            </a:pPr>
            <a:r>
              <a:rPr lang="es-MX" sz="1600" dirty="0" smtClean="0">
                <a:latin typeface="Arial" pitchFamily="34" charset="0"/>
                <a:cs typeface="Arial" pitchFamily="34" charset="0"/>
              </a:rPr>
              <a:t>-Intangible: el producto turístico se experimenta, pero no se posee; queda la experiencia.</a:t>
            </a:r>
          </a:p>
          <a:p>
            <a:pPr>
              <a:buNone/>
            </a:pPr>
            <a:r>
              <a:rPr lang="es-MX" sz="1600" dirty="0" smtClean="0">
                <a:latin typeface="Arial" pitchFamily="34" charset="0"/>
                <a:cs typeface="Arial" pitchFamily="34" charset="0"/>
              </a:rPr>
              <a:t>- provoca inseguridad</a:t>
            </a:r>
          </a:p>
          <a:p>
            <a:pPr>
              <a:buNone/>
            </a:pPr>
            <a:r>
              <a:rPr lang="es-MX" sz="1600" dirty="0" smtClean="0">
                <a:latin typeface="Arial" pitchFamily="34" charset="0"/>
                <a:cs typeface="Arial" pitchFamily="34" charset="0"/>
              </a:rPr>
              <a:t>- es difícil de comparar</a:t>
            </a:r>
          </a:p>
          <a:p>
            <a:pPr>
              <a:buNone/>
            </a:pPr>
            <a:r>
              <a:rPr lang="es-MX" sz="1600" dirty="0" smtClean="0">
                <a:latin typeface="Arial" pitchFamily="34" charset="0"/>
                <a:cs typeface="Arial" pitchFamily="34" charset="0"/>
              </a:rPr>
              <a:t>- no puede ser devuelto.</a:t>
            </a:r>
          </a:p>
          <a:p>
            <a:pPr>
              <a:buNone/>
            </a:pPr>
            <a:r>
              <a:rPr lang="es-MX" sz="1600" dirty="0" smtClean="0">
                <a:latin typeface="Arial" pitchFamily="34" charset="0"/>
                <a:cs typeface="Arial" pitchFamily="34" charset="0"/>
              </a:rPr>
              <a:t>- muchos clientes confeccionan ellos mismos sus vacaciones.</a:t>
            </a:r>
          </a:p>
          <a:p>
            <a:pPr>
              <a:buNone/>
            </a:pPr>
            <a:r>
              <a:rPr lang="es-MX" sz="1600" dirty="0" smtClean="0">
                <a:latin typeface="Arial" pitchFamily="34" charset="0"/>
                <a:cs typeface="Arial" pitchFamily="34" charset="0"/>
              </a:rPr>
              <a:t>El marketing intenta aminorar la intangibilidad e inseguridad por medio de la comunicación:</a:t>
            </a:r>
          </a:p>
          <a:p>
            <a:pPr>
              <a:buNone/>
            </a:pPr>
            <a:r>
              <a:rPr lang="es-MX" sz="1600" dirty="0" smtClean="0">
                <a:latin typeface="Arial" pitchFamily="34" charset="0"/>
                <a:cs typeface="Arial" pitchFamily="34" charset="0"/>
              </a:rPr>
              <a:t>convencional, PLV, folletos, vídeos…, que tratan de enfatizar la necesidad de crear una imagen adecuada.</a:t>
            </a:r>
          </a:p>
          <a:p>
            <a:pPr>
              <a:buNone/>
            </a:pPr>
            <a:r>
              <a:rPr lang="es-MX" sz="1600" b="1" dirty="0" smtClean="0">
                <a:latin typeface="Arial" pitchFamily="34" charset="0"/>
                <a:cs typeface="Arial" pitchFamily="34" charset="0"/>
              </a:rPr>
              <a:t>- Caduca: </a:t>
            </a:r>
            <a:r>
              <a:rPr lang="es-MX" sz="1600" dirty="0" smtClean="0">
                <a:latin typeface="Arial" pitchFamily="34" charset="0"/>
                <a:cs typeface="Arial" pitchFamily="34" charset="0"/>
              </a:rPr>
              <a:t>Se consume o se pierde para siempre.</a:t>
            </a:r>
          </a:p>
          <a:p>
            <a:pPr>
              <a:buNone/>
            </a:pPr>
            <a:r>
              <a:rPr lang="es-MX" sz="1600" b="1" dirty="0" smtClean="0">
                <a:latin typeface="Arial" pitchFamily="34" charset="0"/>
                <a:cs typeface="Arial" pitchFamily="34" charset="0"/>
              </a:rPr>
              <a:t>- Heterogéneo: </a:t>
            </a:r>
            <a:r>
              <a:rPr lang="es-MX" sz="1600" dirty="0" smtClean="0">
                <a:latin typeface="Arial" pitchFamily="34" charset="0"/>
                <a:cs typeface="Arial" pitchFamily="34" charset="0"/>
              </a:rPr>
              <a:t>Constituido por muchos elementos que hace que estén al mismo nivel de excelencia. Se compran distintos servicios: tranquilidad, descanso, diversión…</a:t>
            </a:r>
          </a:p>
          <a:p>
            <a:pPr>
              <a:buNone/>
            </a:pPr>
            <a:r>
              <a:rPr lang="es-MX" sz="1600" b="1" dirty="0" smtClean="0">
                <a:latin typeface="Arial" pitchFamily="34" charset="0"/>
                <a:cs typeface="Arial" pitchFamily="34" charset="0"/>
              </a:rPr>
              <a:t>- Subjetivo e individual</a:t>
            </a:r>
            <a:r>
              <a:rPr lang="es-MX" sz="1600" dirty="0" smtClean="0">
                <a:latin typeface="Arial" pitchFamily="34" charset="0"/>
                <a:cs typeface="Arial" pitchFamily="34" charset="0"/>
              </a:rPr>
              <a:t>: Es un producto emocional. Sus satisfacciones son individuales y distintas de unos a otros.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1909" y="548680"/>
            <a:ext cx="6686550" cy="5362542"/>
          </a:xfrm>
        </p:spPr>
        <p:txBody>
          <a:bodyPr>
            <a:normAutofit fontScale="92500" lnSpcReduction="20000"/>
          </a:bodyPr>
          <a:lstStyle/>
          <a:p>
            <a:pPr>
              <a:buNone/>
            </a:pPr>
            <a:r>
              <a:rPr lang="es-MX" b="1" dirty="0" smtClean="0"/>
              <a:t>Productos turísticos de </a:t>
            </a:r>
            <a:r>
              <a:rPr lang="es-MX" b="1" i="1" dirty="0" smtClean="0"/>
              <a:t>El libro blanco del turismo</a:t>
            </a:r>
          </a:p>
          <a:p>
            <a:r>
              <a:rPr lang="es-MX" dirty="0" smtClean="0"/>
              <a:t>1. Sol y playa</a:t>
            </a:r>
          </a:p>
          <a:p>
            <a:r>
              <a:rPr lang="es-MX" dirty="0" smtClean="0"/>
              <a:t>2. Turismo cultural/ciudad</a:t>
            </a:r>
          </a:p>
          <a:p>
            <a:r>
              <a:rPr lang="es-MX" dirty="0" smtClean="0"/>
              <a:t>3. Turismo itinerante</a:t>
            </a:r>
          </a:p>
          <a:p>
            <a:r>
              <a:rPr lang="es-MX" dirty="0" smtClean="0"/>
              <a:t>4. Turismo rural</a:t>
            </a:r>
          </a:p>
          <a:p>
            <a:r>
              <a:rPr lang="es-MX" dirty="0" smtClean="0"/>
              <a:t>5. Turismo verde</a:t>
            </a:r>
          </a:p>
          <a:p>
            <a:r>
              <a:rPr lang="es-MX" dirty="0" smtClean="0"/>
              <a:t>6. Turismo deportivo</a:t>
            </a:r>
          </a:p>
          <a:p>
            <a:r>
              <a:rPr lang="es-MX" dirty="0" smtClean="0"/>
              <a:t>7. Turismo náutico</a:t>
            </a:r>
          </a:p>
          <a:p>
            <a:r>
              <a:rPr lang="es-MX" dirty="0" smtClean="0"/>
              <a:t>8. Turismo de la salud</a:t>
            </a:r>
          </a:p>
          <a:p>
            <a:r>
              <a:rPr lang="es-MX" dirty="0" smtClean="0"/>
              <a:t>9. Turismo de golf</a:t>
            </a:r>
          </a:p>
          <a:p>
            <a:r>
              <a:rPr lang="es-MX" dirty="0" smtClean="0"/>
              <a:t>10. Turismo de nieve</a:t>
            </a:r>
          </a:p>
          <a:p>
            <a:r>
              <a:rPr lang="es-MX" dirty="0" smtClean="0"/>
              <a:t>11. Turismo de caza y pesca</a:t>
            </a:r>
          </a:p>
          <a:p>
            <a:r>
              <a:rPr lang="es-MX" dirty="0" smtClean="0"/>
              <a:t>12. Turismo exposiciones y congresos</a:t>
            </a:r>
          </a:p>
          <a:p>
            <a:r>
              <a:rPr lang="es-MX" dirty="0" smtClean="0"/>
              <a:t>13. Turismo de incentivos</a:t>
            </a:r>
          </a:p>
          <a:p>
            <a:r>
              <a:rPr lang="es-MX" dirty="0" smtClean="0"/>
              <a:t>14. Otros: parques temáticos</a:t>
            </a:r>
            <a:endParaRPr lang="es-MX"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548680"/>
            <a:ext cx="6686550" cy="3777622"/>
          </a:xfrm>
        </p:spPr>
        <p:txBody>
          <a:bodyPr/>
          <a:lstStyle/>
          <a:p>
            <a:r>
              <a:rPr lang="es-MX" dirty="0" smtClean="0"/>
              <a:t>PELICULA STEVE JOBS</a:t>
            </a:r>
          </a:p>
          <a:p>
            <a:pPr>
              <a:buFont typeface="+mj-lt"/>
              <a:buAutoNum type="arabicPeriod"/>
            </a:pPr>
            <a:r>
              <a:rPr lang="es-MX" dirty="0" smtClean="0"/>
              <a:t>¿De que trata la película?</a:t>
            </a:r>
          </a:p>
          <a:p>
            <a:pPr>
              <a:buFont typeface="+mj-lt"/>
              <a:buAutoNum type="arabicPeriod"/>
            </a:pPr>
            <a:r>
              <a:rPr lang="es-MX" dirty="0" smtClean="0"/>
              <a:t>¿a que se refiere Steve </a:t>
            </a:r>
            <a:r>
              <a:rPr lang="es-MX" dirty="0" err="1" smtClean="0"/>
              <a:t>Jobs</a:t>
            </a:r>
            <a:r>
              <a:rPr lang="es-MX" dirty="0" smtClean="0"/>
              <a:t> con crear consumidores?</a:t>
            </a:r>
          </a:p>
          <a:p>
            <a:pPr>
              <a:buFont typeface="+mj-lt"/>
              <a:buAutoNum type="arabicPeriod"/>
            </a:pPr>
            <a:r>
              <a:rPr lang="es-MX" dirty="0" smtClean="0"/>
              <a:t>¿qué simboliza la marca en un consumidor?</a:t>
            </a:r>
          </a:p>
          <a:p>
            <a:pPr>
              <a:buFont typeface="+mj-lt"/>
              <a:buAutoNum type="arabicPeriod"/>
            </a:pPr>
            <a:r>
              <a:rPr lang="es-MX" dirty="0" smtClean="0"/>
              <a:t>¿es importante la competencia y por qué?</a:t>
            </a:r>
          </a:p>
          <a:p>
            <a:pPr>
              <a:buFont typeface="+mj-lt"/>
              <a:buAutoNum type="arabicPeriod"/>
            </a:pPr>
            <a:r>
              <a:rPr lang="es-MX" dirty="0" smtClean="0"/>
              <a:t>Menciona la competencia de </a:t>
            </a:r>
            <a:r>
              <a:rPr lang="es-MX" dirty="0" err="1" smtClean="0"/>
              <a:t>apple</a:t>
            </a:r>
            <a:endParaRPr lang="es-MX" dirty="0" smtClean="0"/>
          </a:p>
          <a:p>
            <a:pPr>
              <a:buFont typeface="+mj-lt"/>
              <a:buAutoNum type="arabicPeriod"/>
            </a:pPr>
            <a:endParaRPr lang="es-MX" dirty="0" smtClean="0"/>
          </a:p>
          <a:p>
            <a:pPr>
              <a:buFont typeface="+mj-lt"/>
              <a:buAutoNum type="arabicPeriod"/>
            </a:pPr>
            <a:endParaRPr lang="es-MX" dirty="0" smtClean="0"/>
          </a:p>
          <a:p>
            <a:endParaRPr lang="es-MX"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63688" y="476673"/>
            <a:ext cx="6686549" cy="1224136"/>
          </a:xfrm>
        </p:spPr>
        <p:txBody>
          <a:bodyPr>
            <a:normAutofit fontScale="90000"/>
          </a:bodyPr>
          <a:lstStyle/>
          <a:p>
            <a:r>
              <a:rPr lang="es-MX" dirty="0" smtClean="0"/>
              <a:t>EL CONSUMIDOR </a:t>
            </a:r>
            <a:r>
              <a:rPr lang="es-MX" sz="2800" dirty="0" smtClean="0">
                <a:latin typeface="Arial" pitchFamily="34" charset="0"/>
                <a:cs typeface="Arial" pitchFamily="34" charset="0"/>
              </a:rPr>
              <a:t>TURISTICO</a:t>
            </a:r>
            <a:endParaRPr lang="es-MX" sz="2800" dirty="0">
              <a:latin typeface="Arial" pitchFamily="34" charset="0"/>
              <a:cs typeface="Arial" pitchFamily="34" charset="0"/>
            </a:endParaRPr>
          </a:p>
        </p:txBody>
      </p:sp>
      <p:sp>
        <p:nvSpPr>
          <p:cNvPr id="3" name="2 Subtítulo"/>
          <p:cNvSpPr>
            <a:spLocks noGrp="1"/>
          </p:cNvSpPr>
          <p:nvPr>
            <p:ph type="subTitle" idx="1"/>
          </p:nvPr>
        </p:nvSpPr>
        <p:spPr>
          <a:xfrm>
            <a:off x="1259632" y="1700808"/>
            <a:ext cx="7272808" cy="4869160"/>
          </a:xfrm>
        </p:spPr>
        <p:txBody>
          <a:bodyPr>
            <a:noAutofit/>
          </a:bodyPr>
          <a:lstStyle/>
          <a:p>
            <a:r>
              <a:rPr lang="es-MX" dirty="0" smtClean="0">
                <a:latin typeface="Arial" pitchFamily="34" charset="0"/>
                <a:cs typeface="Arial" pitchFamily="34" charset="0"/>
              </a:rPr>
              <a:t>1.El biotipo: agrupamiento fundado en el aspecto físico y observable del individuo. Se ha tratado de relacionar con temperamento, carácter y comportamiento. (pícnicos: gruesos, figura corpulenta, sienes despejadas, cuello corto. Asténicos: finos, delgados, escuálidos, pálidos, nariz alargada. Atléticos: gran desarrollo del esqueleto…</a:t>
            </a:r>
          </a:p>
          <a:p>
            <a:r>
              <a:rPr lang="es-MX" dirty="0" smtClean="0">
                <a:latin typeface="Arial" pitchFamily="34" charset="0"/>
                <a:cs typeface="Arial" pitchFamily="34" charset="0"/>
              </a:rPr>
              <a:t>2. La edad familiar: variables: composición familiar y edad: Jóvenes solteros, emancipados, o no…// Recién casados sin hijos/// Casados con hijos menores de seis años///mayores de seis // Divorciados con hijos menores /// Edad ///madura///Jubilados, en estado de población activa…</a:t>
            </a:r>
          </a:p>
          <a:p>
            <a:r>
              <a:rPr lang="es-MX" dirty="0" smtClean="0">
                <a:latin typeface="Arial" pitchFamily="34" charset="0"/>
                <a:cs typeface="Arial" pitchFamily="34" charset="0"/>
              </a:rPr>
              <a:t>3. Formas de estilo hacia el consumo: comportamiento de familia o individuos tendentes a ganar más, vivir mejor, vivir a mi aire.</a:t>
            </a:r>
          </a:p>
          <a:p>
            <a:endParaRPr lang="es-MX" dirty="0">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1166843"/>
            <a:ext cx="7272808" cy="3416320"/>
          </a:xfrm>
          <a:prstGeom prst="rect">
            <a:avLst/>
          </a:prstGeom>
        </p:spPr>
        <p:txBody>
          <a:bodyPr wrap="square">
            <a:spAutoFit/>
          </a:bodyPr>
          <a:lstStyle/>
          <a:p>
            <a:pPr algn="just"/>
            <a:r>
              <a:rPr lang="es-MX" dirty="0" smtClean="0">
                <a:latin typeface="Arial" pitchFamily="34" charset="0"/>
                <a:cs typeface="Arial" pitchFamily="34" charset="0"/>
              </a:rPr>
              <a:t>4. Estilos de mentalidad consumidora: de plena utilización en el sector turístico:</a:t>
            </a: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—El </a:t>
            </a:r>
            <a:r>
              <a:rPr lang="es-MX" dirty="0" err="1" smtClean="0">
                <a:latin typeface="Arial" pitchFamily="34" charset="0"/>
                <a:cs typeface="Arial" pitchFamily="34" charset="0"/>
              </a:rPr>
              <a:t>disfrutador</a:t>
            </a:r>
            <a:r>
              <a:rPr lang="es-MX" dirty="0" smtClean="0">
                <a:latin typeface="Arial" pitchFamily="34" charset="0"/>
                <a:cs typeface="Arial" pitchFamily="34" charset="0"/>
              </a:rPr>
              <a:t>: busca ante todo poseer cosas que tengan significado ante el entorno a lo rodea, optimiza sus satisfacciones mediante los artículos que adquiere.</a:t>
            </a:r>
          </a:p>
          <a:p>
            <a:pPr algn="just"/>
            <a:r>
              <a:rPr lang="es-MX" dirty="0" smtClean="0">
                <a:latin typeface="Arial" pitchFamily="34" charset="0"/>
                <a:cs typeface="Arial" pitchFamily="34" charset="0"/>
              </a:rPr>
              <a:t>El prestigio tiene su importancia. Mejor adquirir un viaje que pueda contarse que otro que beneficie al estado de estrés y de salud.</a:t>
            </a:r>
          </a:p>
          <a:p>
            <a:pPr algn="just"/>
            <a:r>
              <a:rPr lang="es-MX" dirty="0" smtClean="0">
                <a:latin typeface="Arial" pitchFamily="34" charset="0"/>
                <a:cs typeface="Arial" pitchFamily="34" charset="0"/>
              </a:rPr>
              <a:t>- El consumidor pasivo: todo lo que ingresan lo consumen: renta baja, acomodados, pensiones altas, universitarios…</a:t>
            </a:r>
          </a:p>
          <a:p>
            <a:r>
              <a:rPr lang="es-MX" dirty="0" smtClean="0">
                <a:latin typeface="Arial" pitchFamily="34" charset="0"/>
                <a:cs typeface="Arial" pitchFamily="34" charset="0"/>
              </a:rPr>
              <a:t>— El acumulador: el ahorro en sí mismo es un valor. “No eres nadie si no consigues ahorrar”.</a:t>
            </a:r>
            <a:endParaRPr lang="es-MX" dirty="0">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891861"/>
            <a:ext cx="8064896" cy="5355312"/>
          </a:xfrm>
          <a:prstGeom prst="rect">
            <a:avLst/>
          </a:prstGeom>
        </p:spPr>
        <p:txBody>
          <a:bodyPr wrap="square">
            <a:spAutoFit/>
          </a:bodyPr>
          <a:lstStyle/>
          <a:p>
            <a:pPr algn="just"/>
            <a:r>
              <a:rPr lang="es-MX" dirty="0" smtClean="0">
                <a:latin typeface="Arial" pitchFamily="34" charset="0"/>
                <a:cs typeface="Arial" pitchFamily="34" charset="0"/>
              </a:rPr>
              <a:t>Diseñada por el SIR (International, </a:t>
            </a:r>
            <a:r>
              <a:rPr lang="es-MX" dirty="0" err="1" smtClean="0">
                <a:latin typeface="Arial" pitchFamily="34" charset="0"/>
                <a:cs typeface="Arial" pitchFamily="34" charset="0"/>
              </a:rPr>
              <a:t>Standford</a:t>
            </a:r>
            <a:r>
              <a:rPr lang="es-MX" dirty="0" smtClean="0">
                <a:latin typeface="Arial" pitchFamily="34" charset="0"/>
                <a:cs typeface="Arial" pitchFamily="34" charset="0"/>
              </a:rPr>
              <a:t> </a:t>
            </a:r>
            <a:r>
              <a:rPr lang="es-MX" dirty="0" err="1" smtClean="0">
                <a:latin typeface="Arial" pitchFamily="34" charset="0"/>
                <a:cs typeface="Arial" pitchFamily="34" charset="0"/>
              </a:rPr>
              <a:t>Research</a:t>
            </a:r>
            <a:r>
              <a:rPr lang="es-MX" dirty="0" smtClean="0">
                <a:latin typeface="Arial" pitchFamily="34" charset="0"/>
                <a:cs typeface="Arial" pitchFamily="34" charset="0"/>
              </a:rPr>
              <a:t> </a:t>
            </a:r>
            <a:r>
              <a:rPr lang="es-MX" dirty="0" err="1" smtClean="0">
                <a:latin typeface="Arial" pitchFamily="34" charset="0"/>
                <a:cs typeface="Arial" pitchFamily="34" charset="0"/>
              </a:rPr>
              <a:t>Institute</a:t>
            </a:r>
            <a:r>
              <a:rPr lang="es-MX" dirty="0" smtClean="0">
                <a:latin typeface="Arial" pitchFamily="34" charset="0"/>
                <a:cs typeface="Arial" pitchFamily="34" charset="0"/>
              </a:rPr>
              <a:t>), 5 segmentos de individuos:</a:t>
            </a:r>
          </a:p>
          <a:p>
            <a:pPr algn="just"/>
            <a:endParaRPr lang="es-MX" dirty="0" smtClean="0">
              <a:latin typeface="Arial" pitchFamily="34" charset="0"/>
              <a:cs typeface="Arial" pitchFamily="34" charset="0"/>
            </a:endParaRPr>
          </a:p>
          <a:p>
            <a:pPr marL="342900" indent="-342900" algn="just">
              <a:buAutoNum type="arabicPeriod"/>
            </a:pPr>
            <a:r>
              <a:rPr lang="es-MX" dirty="0" smtClean="0">
                <a:latin typeface="Arial" pitchFamily="34" charset="0"/>
                <a:cs typeface="Arial" pitchFamily="34" charset="0"/>
              </a:rPr>
              <a:t>Los integrados: conservadores típicos, precavidos, conformistas. Creen en Dios, en la patria y en la familia. Muy apegados a los conceptos de hogar, reacios a los cambios, estando inmersos en su </a:t>
            </a:r>
            <a:r>
              <a:rPr lang="es-MX" i="1" dirty="0" smtClean="0">
                <a:latin typeface="Arial" pitchFamily="34" charset="0"/>
                <a:cs typeface="Arial" pitchFamily="34" charset="0"/>
              </a:rPr>
              <a:t>status quo; necesitan de una sociedad estable, </a:t>
            </a:r>
            <a:r>
              <a:rPr lang="es-MX" dirty="0" smtClean="0">
                <a:latin typeface="Arial" pitchFamily="34" charset="0"/>
                <a:cs typeface="Arial" pitchFamily="34" charset="0"/>
              </a:rPr>
              <a:t>segura y estructurada. No les gusta la soledad. Suelen consumir los “artículos de siempre”. Frecuentarán en vacaciones destinos, hoteles, etc. que utilizado, desde siempre, su familia.</a:t>
            </a:r>
          </a:p>
          <a:p>
            <a:pPr marL="342900" indent="-342900"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2. Los émulos: Inseguros ante el futuro inmediato. No saben bien cuál es el camino a seguir y buscan desesperadamente una identidad que les permita posicionarse y adaptarse en su mundo, y para cuya obtención harían cualquier cosa. La falta de autoconfianza la sustituyen con un combativo hedonismo personal. Están confusos y son muy vulnerables a las motivaciones que les inspiren afianzamiento de personalidad. Se aferran a los valores que creen poseer: “la libertad y la independencia”.</a:t>
            </a:r>
          </a:p>
          <a:p>
            <a:endParaRPr lang="es-MX"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612845"/>
            <a:ext cx="7632848" cy="2862322"/>
          </a:xfrm>
          <a:prstGeom prst="rect">
            <a:avLst/>
          </a:prstGeom>
        </p:spPr>
        <p:txBody>
          <a:bodyPr wrap="square">
            <a:spAutoFit/>
          </a:bodyPr>
          <a:lstStyle/>
          <a:p>
            <a:pPr algn="just"/>
            <a:r>
              <a:rPr lang="es-MX" dirty="0" smtClean="0">
                <a:latin typeface="Arial" pitchFamily="34" charset="0"/>
                <a:cs typeface="Arial" pitchFamily="34" charset="0"/>
              </a:rPr>
              <a:t>3.- Los émulos realizados: Cuando un émulo se asienta y logra triunfar, desea mostrar su triunfo y su nivel de vida. Necesita disfrutar y hacer ver a los demás que disfruta gracias a sus méritos. La emulación la llevan ahora hacia niveles superiores, pero se hace ‘ver a los demás lo que se posee porque se ha obtenido el éxito. Se les agudiza el sentido de respetabilidad por el que quieren ser reconocidos. Y son consumidores clásicos de cualquier producto que simbolice éxito y poder.</a:t>
            </a:r>
          </a:p>
          <a:p>
            <a:pPr algn="just"/>
            <a:r>
              <a:rPr lang="es-MX" dirty="0" smtClean="0">
                <a:latin typeface="Arial" pitchFamily="34" charset="0"/>
                <a:cs typeface="Arial" pitchFamily="34" charset="0"/>
              </a:rPr>
              <a:t>Consumen más pensando en cómo se ve este consumo desde el exterior que por las propias cualidades del producto, su limitación de gasto y consumo sólo está condicionada por su economía.</a:t>
            </a:r>
            <a:endParaRPr lang="es-MX"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idx="1"/>
          </p:nvPr>
        </p:nvSpPr>
        <p:spPr>
          <a:xfrm>
            <a:off x="467544" y="908720"/>
            <a:ext cx="7745505" cy="5472608"/>
          </a:xfrm>
        </p:spPr>
        <p:txBody>
          <a:bodyPr>
            <a:normAutofit/>
          </a:bodyPr>
          <a:lstStyle/>
          <a:p>
            <a:pPr algn="ctr"/>
            <a:r>
              <a:rPr lang="es-ES_tradnl" sz="2800" dirty="0">
                <a:latin typeface="Arial" pitchFamily="34" charset="0"/>
                <a:cs typeface="Arial" pitchFamily="34" charset="0"/>
              </a:rPr>
              <a:t>Características de marketing turístico </a:t>
            </a:r>
            <a:endParaRPr lang="es-ES_tradnl" sz="2800" dirty="0" smtClean="0">
              <a:latin typeface="Arial" pitchFamily="34" charset="0"/>
              <a:cs typeface="Arial" pitchFamily="34" charset="0"/>
            </a:endParaRPr>
          </a:p>
          <a:p>
            <a:pPr algn="ctr"/>
            <a:endParaRPr lang="es-ES_tradnl" dirty="0">
              <a:latin typeface="Berlin Sans FB" pitchFamily="34" charset="0"/>
            </a:endParaRPr>
          </a:p>
          <a:p>
            <a:pPr>
              <a:buFont typeface="+mj-lt"/>
              <a:buAutoNum type="arabicPeriod"/>
            </a:pPr>
            <a:r>
              <a:rPr lang="es-ES" dirty="0" smtClean="0"/>
              <a:t>Intercambio </a:t>
            </a:r>
            <a:r>
              <a:rPr lang="es-ES" dirty="0"/>
              <a:t>de información.</a:t>
            </a:r>
          </a:p>
          <a:p>
            <a:pPr>
              <a:buFont typeface="+mj-lt"/>
              <a:buAutoNum type="arabicPeriod"/>
            </a:pPr>
            <a:r>
              <a:rPr lang="es-ES" dirty="0"/>
              <a:t>Consulta de tarifas.</a:t>
            </a:r>
          </a:p>
          <a:p>
            <a:pPr>
              <a:buFont typeface="+mj-lt"/>
              <a:buAutoNum type="arabicPeriod"/>
            </a:pPr>
            <a:r>
              <a:rPr lang="es-ES" dirty="0"/>
              <a:t>Realizar una reserva.</a:t>
            </a:r>
          </a:p>
          <a:p>
            <a:pPr>
              <a:buFont typeface="+mj-lt"/>
              <a:buAutoNum type="arabicPeriod"/>
            </a:pPr>
            <a:r>
              <a:rPr lang="es-ES" dirty="0"/>
              <a:t>Realizar pagos.</a:t>
            </a:r>
          </a:p>
          <a:p>
            <a:pPr>
              <a:buFont typeface="+mj-lt"/>
              <a:buAutoNum type="arabicPeriod"/>
            </a:pPr>
            <a:r>
              <a:rPr lang="es-ES" dirty="0"/>
              <a:t>Consulta e información acerca del destino.</a:t>
            </a:r>
          </a:p>
          <a:p>
            <a:pPr>
              <a:buFont typeface="+mj-lt"/>
              <a:buAutoNum type="arabicPeriod"/>
            </a:pPr>
            <a:r>
              <a:rPr lang="es-ES" dirty="0"/>
              <a:t>Consultar las posibles opciones de alojamiento o reservas.</a:t>
            </a:r>
          </a:p>
          <a:p>
            <a:pPr>
              <a:buFont typeface="+mj-lt"/>
              <a:buAutoNum type="arabicPeriod"/>
            </a:pPr>
            <a:r>
              <a:rPr lang="es-ES" dirty="0"/>
              <a:t>Mayor segmentación o propuestas turísticas.</a:t>
            </a:r>
          </a:p>
          <a:p>
            <a:pPr>
              <a:buFont typeface="+mj-lt"/>
              <a:buAutoNum type="arabicPeriod"/>
            </a:pPr>
            <a:r>
              <a:rPr lang="es-ES" dirty="0"/>
              <a:t>Constante información sobre paquetes, promociones, destinos, alojamientos, eventualidades</a:t>
            </a:r>
          </a:p>
          <a:p>
            <a:pPr algn="ctr"/>
            <a:endParaRPr lang="es-CO" dirty="0">
              <a:latin typeface="Berlin Sans FB" pitchFamily="34" charset="0"/>
            </a:endParaRPr>
          </a:p>
        </p:txBody>
      </p:sp>
    </p:spTree>
    <p:extLst>
      <p:ext uri="{BB962C8B-B14F-4D97-AF65-F5344CB8AC3E}">
        <p14:creationId xmlns:p14="http://schemas.microsoft.com/office/powerpoint/2010/main" xmlns="" val="21382108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476672"/>
            <a:ext cx="7416824" cy="5078313"/>
          </a:xfrm>
          <a:prstGeom prst="rect">
            <a:avLst/>
          </a:prstGeom>
        </p:spPr>
        <p:txBody>
          <a:bodyPr wrap="square">
            <a:spAutoFit/>
          </a:bodyPr>
          <a:lstStyle/>
          <a:p>
            <a:pPr algn="just"/>
            <a:r>
              <a:rPr lang="es-MX" dirty="0" smtClean="0">
                <a:latin typeface="Arial" pitchFamily="34" charset="0"/>
                <a:cs typeface="Arial" pitchFamily="34" charset="0"/>
              </a:rPr>
              <a:t>4. Los realizados socio conscientes:</a:t>
            </a: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En general, se preocupan más por conseguir una paz interna que el reconocimiento del exterior, el de los demás individuos del entorno en el que viven. Intentan realizarse más como personas que como profesionales. Se auto valoran interiormente y están preocupados por temas sociales, como la seguridad del medio ambiente, se auto limitan en sus conductas adquisitivas.. Se aferran a los valores que creen poseer: “la libertad y la independencia”.</a:t>
            </a:r>
          </a:p>
          <a:p>
            <a:pPr algn="just"/>
            <a:endParaRPr lang="es-MX" dirty="0" smtClean="0">
              <a:latin typeface="Arial" pitchFamily="34" charset="0"/>
              <a:cs typeface="Arial" pitchFamily="34" charset="0"/>
            </a:endParaRPr>
          </a:p>
          <a:p>
            <a:pPr algn="just"/>
            <a:r>
              <a:rPr lang="es-MX" dirty="0" smtClean="0">
                <a:latin typeface="Arial" pitchFamily="34" charset="0"/>
                <a:cs typeface="Arial" pitchFamily="34" charset="0"/>
              </a:rPr>
              <a:t>5. Los dirigidos por la necesidad: </a:t>
            </a:r>
          </a:p>
          <a:p>
            <a:pPr algn="just"/>
            <a:r>
              <a:rPr lang="es-MX" dirty="0" smtClean="0">
                <a:latin typeface="Arial" pitchFamily="34" charset="0"/>
                <a:cs typeface="Arial" pitchFamily="34" charset="0"/>
              </a:rPr>
              <a:t>Grupo de individuos cuyo problema consiste en “vivir hasta fin de mes”. No tienen capacidad de compra más que para los artículos más elementales, y a veces ni siquiera para éstos. Para estos individuos las acciones de marketing, a excepción de las sociales para niveles básicos, son irrelevantes, e incluso lo único que pueden hacerles es generar más frustración de la que ya disponen. No son considerados en las acciones de promoción.</a:t>
            </a:r>
            <a:endParaRPr lang="es-MX" dirty="0">
              <a:latin typeface="Arial" pitchFamily="34" charset="0"/>
              <a:cs typeface="Arial"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Libro negro de las marcas</a:t>
            </a:r>
            <a:endParaRPr lang="es-MX" dirty="0"/>
          </a:p>
        </p:txBody>
      </p:sp>
      <p:sp>
        <p:nvSpPr>
          <p:cNvPr id="3" name="2 Marcador de contenido"/>
          <p:cNvSpPr>
            <a:spLocks noGrp="1"/>
          </p:cNvSpPr>
          <p:nvPr>
            <p:ph idx="1"/>
          </p:nvPr>
        </p:nvSpPr>
        <p:spPr/>
        <p:txBody>
          <a:bodyPr/>
          <a:lstStyle/>
          <a:p>
            <a:pPr>
              <a:buFont typeface="+mj-lt"/>
              <a:buAutoNum type="arabicPeriod"/>
            </a:pPr>
            <a:r>
              <a:rPr lang="es-MX" dirty="0" smtClean="0"/>
              <a:t>¿de que trata el libro?</a:t>
            </a:r>
          </a:p>
          <a:p>
            <a:pPr>
              <a:buFont typeface="+mj-lt"/>
              <a:buAutoNum type="arabicPeriod"/>
            </a:pPr>
            <a:endParaRPr lang="es-MX"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547664" y="764704"/>
            <a:ext cx="6686549" cy="4968552"/>
          </a:xfrm>
        </p:spPr>
        <p:txBody>
          <a:bodyPr>
            <a:normAutofit/>
          </a:bodyPr>
          <a:lstStyle/>
          <a:p>
            <a:r>
              <a:rPr lang="es-MX" b="1" dirty="0" smtClean="0"/>
              <a:t>Bibliografía</a:t>
            </a:r>
          </a:p>
          <a:p>
            <a:r>
              <a:rPr lang="es-MX" dirty="0" err="1" smtClean="0">
                <a:latin typeface="Arial" pitchFamily="34" charset="0"/>
                <a:cs typeface="Arial" pitchFamily="34" charset="0"/>
              </a:rPr>
              <a:t>Bigné</a:t>
            </a:r>
            <a:r>
              <a:rPr lang="es-MX" dirty="0" smtClean="0">
                <a:latin typeface="Arial" pitchFamily="34" charset="0"/>
                <a:cs typeface="Arial" pitchFamily="34" charset="0"/>
              </a:rPr>
              <a:t> </a:t>
            </a:r>
            <a:r>
              <a:rPr lang="es-MX" dirty="0" err="1" smtClean="0">
                <a:latin typeface="Arial" pitchFamily="34" charset="0"/>
                <a:cs typeface="Arial" pitchFamily="34" charset="0"/>
              </a:rPr>
              <a:t>Alcañiz</a:t>
            </a:r>
            <a:r>
              <a:rPr lang="es-MX" dirty="0" smtClean="0">
                <a:latin typeface="Arial" pitchFamily="34" charset="0"/>
                <a:cs typeface="Arial" pitchFamily="34" charset="0"/>
              </a:rPr>
              <a:t> (2003): </a:t>
            </a:r>
            <a:r>
              <a:rPr lang="es-MX" i="1" dirty="0" smtClean="0">
                <a:latin typeface="Arial" pitchFamily="34" charset="0"/>
                <a:cs typeface="Arial" pitchFamily="34" charset="0"/>
              </a:rPr>
              <a:t>Promoción comercial: un enfoque integrado, Madrid, </a:t>
            </a:r>
            <a:r>
              <a:rPr lang="es-MX" i="1" dirty="0" err="1" smtClean="0">
                <a:latin typeface="Arial" pitchFamily="34" charset="0"/>
                <a:cs typeface="Arial" pitchFamily="34" charset="0"/>
              </a:rPr>
              <a:t>Esic</a:t>
            </a:r>
            <a:r>
              <a:rPr lang="es-MX" i="1" dirty="0" smtClean="0">
                <a:latin typeface="Arial" pitchFamily="34" charset="0"/>
                <a:cs typeface="Arial" pitchFamily="34" charset="0"/>
              </a:rPr>
              <a:t>.</a:t>
            </a:r>
          </a:p>
          <a:p>
            <a:r>
              <a:rPr lang="es-MX" dirty="0" err="1" smtClean="0">
                <a:latin typeface="Arial" pitchFamily="34" charset="0"/>
                <a:cs typeface="Arial" pitchFamily="34" charset="0"/>
              </a:rPr>
              <a:t>Chias</a:t>
            </a:r>
            <a:r>
              <a:rPr lang="es-MX" dirty="0" smtClean="0">
                <a:latin typeface="Arial" pitchFamily="34" charset="0"/>
                <a:cs typeface="Arial" pitchFamily="34" charset="0"/>
              </a:rPr>
              <a:t>, J. (2006): </a:t>
            </a:r>
            <a:r>
              <a:rPr lang="es-MX" i="1" dirty="0" smtClean="0">
                <a:latin typeface="Arial" pitchFamily="34" charset="0"/>
                <a:cs typeface="Arial" pitchFamily="34" charset="0"/>
              </a:rPr>
              <a:t>El negocio de la felicidad: desarrollo y marketing turístico de países,</a:t>
            </a:r>
          </a:p>
          <a:p>
            <a:r>
              <a:rPr lang="es-MX" i="1" dirty="0" smtClean="0">
                <a:latin typeface="Arial" pitchFamily="34" charset="0"/>
                <a:cs typeface="Arial" pitchFamily="34" charset="0"/>
              </a:rPr>
              <a:t>regiones, ciudades y lugares, Madrid, </a:t>
            </a:r>
            <a:r>
              <a:rPr lang="es-MX" i="1" dirty="0" err="1" smtClean="0">
                <a:latin typeface="Arial" pitchFamily="34" charset="0"/>
                <a:cs typeface="Arial" pitchFamily="34" charset="0"/>
              </a:rPr>
              <a:t>Prentice</a:t>
            </a:r>
            <a:r>
              <a:rPr lang="es-MX" i="1" dirty="0" smtClean="0">
                <a:latin typeface="Arial" pitchFamily="34" charset="0"/>
                <a:cs typeface="Arial" pitchFamily="34" charset="0"/>
              </a:rPr>
              <a:t> Hall.</a:t>
            </a:r>
          </a:p>
          <a:p>
            <a:r>
              <a:rPr lang="es-MX" dirty="0" smtClean="0">
                <a:latin typeface="Arial" pitchFamily="34" charset="0"/>
                <a:cs typeface="Arial" pitchFamily="34" charset="0"/>
              </a:rPr>
              <a:t>De Borja, L., Andreu, J. y Bosch, R. (2002): </a:t>
            </a:r>
            <a:r>
              <a:rPr lang="es-MX" i="1" dirty="0" smtClean="0">
                <a:latin typeface="Arial" pitchFamily="34" charset="0"/>
                <a:cs typeface="Arial" pitchFamily="34" charset="0"/>
              </a:rPr>
              <a:t>El consumidor turístico, Madrid, </a:t>
            </a:r>
            <a:r>
              <a:rPr lang="es-MX" i="1" dirty="0" err="1" smtClean="0">
                <a:latin typeface="Arial" pitchFamily="34" charset="0"/>
                <a:cs typeface="Arial" pitchFamily="34" charset="0"/>
              </a:rPr>
              <a:t>Esic</a:t>
            </a:r>
            <a:r>
              <a:rPr lang="es-MX" i="1" dirty="0" smtClean="0">
                <a:latin typeface="Arial" pitchFamily="34" charset="0"/>
                <a:cs typeface="Arial" pitchFamily="34" charset="0"/>
              </a:rPr>
              <a:t>.</a:t>
            </a:r>
          </a:p>
          <a:p>
            <a:r>
              <a:rPr lang="es-MX" dirty="0" smtClean="0">
                <a:latin typeface="Arial" pitchFamily="34" charset="0"/>
                <a:cs typeface="Arial" pitchFamily="34" charset="0"/>
              </a:rPr>
              <a:t>Muñoz Oñate, F. (1997): </a:t>
            </a:r>
            <a:r>
              <a:rPr lang="es-MX" i="1" dirty="0" smtClean="0">
                <a:latin typeface="Arial" pitchFamily="34" charset="0"/>
                <a:cs typeface="Arial" pitchFamily="34" charset="0"/>
              </a:rPr>
              <a:t>Marketing turístico, Madrid, Centro de Estudios Ramón Areces.</a:t>
            </a:r>
          </a:p>
          <a:p>
            <a:r>
              <a:rPr lang="es-MX" dirty="0" err="1" smtClean="0">
                <a:latin typeface="Arial" pitchFamily="34" charset="0"/>
                <a:cs typeface="Arial" pitchFamily="34" charset="0"/>
              </a:rPr>
              <a:t>Revilla</a:t>
            </a:r>
            <a:r>
              <a:rPr lang="es-MX" dirty="0" smtClean="0">
                <a:latin typeface="Arial" pitchFamily="34" charset="0"/>
                <a:cs typeface="Arial" pitchFamily="34" charset="0"/>
              </a:rPr>
              <a:t> Camacho, Mª Á. (2004): </a:t>
            </a:r>
            <a:r>
              <a:rPr lang="es-MX" i="1" dirty="0" smtClean="0">
                <a:latin typeface="Arial" pitchFamily="34" charset="0"/>
                <a:cs typeface="Arial" pitchFamily="34" charset="0"/>
              </a:rPr>
              <a:t>Fundamentos de marketing turístico, Madrid, Síntesis.</a:t>
            </a:r>
          </a:p>
          <a:p>
            <a:r>
              <a:rPr lang="es-MX" dirty="0" err="1" smtClean="0">
                <a:latin typeface="Arial" pitchFamily="34" charset="0"/>
                <a:cs typeface="Arial" pitchFamily="34" charset="0"/>
              </a:rPr>
              <a:t>Rufín</a:t>
            </a:r>
            <a:r>
              <a:rPr lang="es-MX" dirty="0" smtClean="0">
                <a:latin typeface="Arial" pitchFamily="34" charset="0"/>
                <a:cs typeface="Arial" pitchFamily="34" charset="0"/>
              </a:rPr>
              <a:t> Moreno, R. (2004): </a:t>
            </a:r>
            <a:r>
              <a:rPr lang="es-MX" i="1" dirty="0" smtClean="0">
                <a:latin typeface="Arial" pitchFamily="34" charset="0"/>
                <a:cs typeface="Arial" pitchFamily="34" charset="0"/>
              </a:rPr>
              <a:t>Introducción al marketing turístico, Madrid, Síntesis.</a:t>
            </a:r>
            <a:endParaRPr lang="es-MX" dirty="0">
              <a:latin typeface="Arial" pitchFamily="34" charset="0"/>
              <a:cs typeface="Arial"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Berlin Sans FB" panose="020E0602020502020306" pitchFamily="34" charset="0"/>
              </a:rPr>
              <a:t>Bibliografía</a:t>
            </a:r>
            <a:endParaRPr lang="es-MX" dirty="0">
              <a:latin typeface="Berlin Sans FB" panose="020E0602020502020306" pitchFamily="34" charset="0"/>
            </a:endParaRPr>
          </a:p>
        </p:txBody>
      </p:sp>
      <p:sp>
        <p:nvSpPr>
          <p:cNvPr id="3" name="Marcador de contenido 2"/>
          <p:cNvSpPr>
            <a:spLocks noGrp="1"/>
          </p:cNvSpPr>
          <p:nvPr>
            <p:ph idx="1"/>
          </p:nvPr>
        </p:nvSpPr>
        <p:spPr/>
        <p:txBody>
          <a:bodyPr/>
          <a:lstStyle/>
          <a:p>
            <a:r>
              <a:rPr lang="es-MX" dirty="0" smtClean="0">
                <a:solidFill>
                  <a:schemeClr val="tx1"/>
                </a:solidFill>
                <a:hlinkClick r:id="rId2"/>
              </a:rPr>
              <a:t>http://catarina.udlap.mx/u_dl_a/tales/documentos/lco/candi_a_a/capitulo2.pdf</a:t>
            </a:r>
            <a:endParaRPr lang="es-MX" dirty="0" smtClean="0">
              <a:solidFill>
                <a:schemeClr val="tx1"/>
              </a:solidFill>
            </a:endParaRPr>
          </a:p>
          <a:p>
            <a:r>
              <a:rPr lang="es-ES" noProof="1" smtClean="0">
                <a:solidFill>
                  <a:schemeClr val="tx1"/>
                </a:solidFill>
                <a:hlinkClick r:id="rId3"/>
              </a:rPr>
              <a:t>http://www.puromarketing.com/27/4109/kotler-padre-marketing-moderno.html</a:t>
            </a:r>
            <a:endParaRPr lang="es-ES" noProof="1" smtClean="0">
              <a:solidFill>
                <a:schemeClr val="tx1"/>
              </a:solidFill>
            </a:endParaRPr>
          </a:p>
          <a:p>
            <a:r>
              <a:rPr lang="es-ES" noProof="1" smtClean="0">
                <a:solidFill>
                  <a:schemeClr val="tx1"/>
                </a:solidFill>
                <a:hlinkClick r:id="rId4"/>
              </a:rPr>
              <a:t>http://es.slideshare.net/mkl213/mercadotecnia-laura-fisher</a:t>
            </a:r>
            <a:endParaRPr lang="es-ES" noProof="1" smtClean="0">
              <a:solidFill>
                <a:schemeClr val="tx1"/>
              </a:solidFill>
            </a:endParaRPr>
          </a:p>
          <a:p>
            <a:r>
              <a:rPr lang="es-MX" noProof="1" smtClean="0">
                <a:solidFill>
                  <a:schemeClr val="tx1"/>
                </a:solidFill>
                <a:hlinkClick r:id="rId5"/>
              </a:rPr>
              <a:t>http://www.innovacion.gob.sv/inventa/attachments/article/3000/Marketing%20Tur%C3%ADstico.pdf</a:t>
            </a:r>
            <a:endParaRPr lang="es-MX" noProof="1" smtClean="0">
              <a:solidFill>
                <a:schemeClr val="tx1"/>
              </a:solidFill>
            </a:endParaRPr>
          </a:p>
          <a:p>
            <a:endParaRPr lang="es-MX" noProof="1"/>
          </a:p>
          <a:p>
            <a:pPr>
              <a:buNone/>
            </a:pPr>
            <a:endParaRPr lang="es-ES" noProof="1" smtClean="0"/>
          </a:p>
        </p:txBody>
      </p:sp>
    </p:spTree>
    <p:extLst>
      <p:ext uri="{BB962C8B-B14F-4D97-AF65-F5344CB8AC3E}">
        <p14:creationId xmlns:p14="http://schemas.microsoft.com/office/powerpoint/2010/main" xmlns="" val="4285077240"/>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1340768"/>
            <a:ext cx="7745505" cy="4968552"/>
          </a:xfrm>
        </p:spPr>
        <p:txBody>
          <a:bodyPr>
            <a:normAutofit fontScale="85000" lnSpcReduction="10000"/>
          </a:bodyPr>
          <a:lstStyle/>
          <a:p>
            <a:pPr algn="just"/>
            <a:r>
              <a:rPr lang="es-ES" sz="1900" dirty="0">
                <a:latin typeface="Arial" pitchFamily="34" charset="0"/>
                <a:cs typeface="Arial" pitchFamily="34" charset="0"/>
              </a:rPr>
              <a:t>La imagen de un destino (se trate de un país, región o ciudad) es la percepción global que se tiene del mismo; siendo la suma de todos las pensamientos, creencias, impresiones, prejuicios y expectativas que los individuos tienen con respecto a un lugar en particular.</a:t>
            </a:r>
          </a:p>
          <a:p>
            <a:pPr algn="just"/>
            <a:r>
              <a:rPr lang="es-ES" sz="1900" dirty="0">
                <a:latin typeface="Arial" pitchFamily="34" charset="0"/>
                <a:cs typeface="Arial" pitchFamily="34" charset="0"/>
              </a:rPr>
              <a:t>Según </a:t>
            </a:r>
            <a:r>
              <a:rPr lang="es-ES" sz="1900" dirty="0" err="1">
                <a:latin typeface="Arial" pitchFamily="34" charset="0"/>
                <a:cs typeface="Arial" pitchFamily="34" charset="0"/>
              </a:rPr>
              <a:t>Kotler</a:t>
            </a:r>
            <a:r>
              <a:rPr lang="es-ES" sz="1900" dirty="0">
                <a:latin typeface="Arial" pitchFamily="34" charset="0"/>
                <a:cs typeface="Arial" pitchFamily="34" charset="0"/>
              </a:rPr>
              <a:t>, una localidad puede ubicarse en alguna de las seis situaciones de imagen siguientes:</a:t>
            </a:r>
          </a:p>
          <a:p>
            <a:pPr algn="just"/>
            <a:r>
              <a:rPr lang="es-ES" sz="1900" dirty="0">
                <a:latin typeface="Arial" pitchFamily="34" charset="0"/>
                <a:cs typeface="Arial" pitchFamily="34" charset="0"/>
              </a:rPr>
              <a:t>Imagen positiva.</a:t>
            </a:r>
          </a:p>
          <a:p>
            <a:pPr algn="just"/>
            <a:r>
              <a:rPr lang="es-ES" sz="1900" dirty="0">
                <a:latin typeface="Arial" pitchFamily="34" charset="0"/>
                <a:cs typeface="Arial" pitchFamily="34" charset="0"/>
              </a:rPr>
              <a:t>Imagen débil: Carecen de atractivos o recursos para atraer a la demanda, o no los han promocionado.</a:t>
            </a:r>
          </a:p>
          <a:p>
            <a:pPr algn="just"/>
            <a:r>
              <a:rPr lang="es-ES" sz="1900" dirty="0">
                <a:latin typeface="Arial" pitchFamily="34" charset="0"/>
                <a:cs typeface="Arial" pitchFamily="34" charset="0"/>
              </a:rPr>
              <a:t>Imagen negativa: Si el lugar lanza una nueva imagen, pero continúan las condiciones que originaron la antigua, la estrategia fracasará.</a:t>
            </a:r>
          </a:p>
          <a:p>
            <a:pPr algn="just"/>
            <a:r>
              <a:rPr lang="es-ES" sz="1900" dirty="0">
                <a:latin typeface="Arial" pitchFamily="34" charset="0"/>
                <a:cs typeface="Arial" pitchFamily="34" charset="0"/>
              </a:rPr>
              <a:t>Imagen mixta: Mezcla de atributos positivos y negativos. Por lo general se enfatiza lo positivo y se evita lo negativo en las campañas de promoción.</a:t>
            </a:r>
          </a:p>
          <a:p>
            <a:pPr algn="just"/>
            <a:r>
              <a:rPr lang="es-ES" sz="1900" dirty="0">
                <a:latin typeface="Arial" pitchFamily="34" charset="0"/>
                <a:cs typeface="Arial" pitchFamily="34" charset="0"/>
              </a:rPr>
              <a:t>Imagen contradictoria.</a:t>
            </a:r>
          </a:p>
          <a:p>
            <a:pPr algn="just"/>
            <a:r>
              <a:rPr lang="es-ES" sz="1900" dirty="0">
                <a:latin typeface="Arial" pitchFamily="34" charset="0"/>
                <a:cs typeface="Arial" pitchFamily="34" charset="0"/>
              </a:rPr>
              <a:t>Imagen demasiado atractiva: Si se promociona más el destino, se corre el riesgo de saturarlo (a nivel de infraestructura hotelera, sanitaria, etcétera). Por ejemplo, a veces se difunden imágenes negativas para desalentar visitas en determinada época del </a:t>
            </a:r>
            <a:r>
              <a:rPr lang="es-ES" sz="1900" dirty="0" smtClean="0">
                <a:latin typeface="Arial" pitchFamily="34" charset="0"/>
                <a:cs typeface="Arial" pitchFamily="34" charset="0"/>
              </a:rPr>
              <a:t>año.</a:t>
            </a:r>
            <a:endParaRPr lang="es-ES" sz="1900" dirty="0">
              <a:latin typeface="Arial" pitchFamily="34" charset="0"/>
              <a:cs typeface="Arial" pitchFamily="34" charset="0"/>
            </a:endParaRPr>
          </a:p>
          <a:p>
            <a:pPr algn="ctr"/>
            <a:endParaRPr lang="es-CO" dirty="0"/>
          </a:p>
        </p:txBody>
      </p:sp>
      <p:sp>
        <p:nvSpPr>
          <p:cNvPr id="3" name="Rectángulo 2"/>
          <p:cNvSpPr/>
          <p:nvPr/>
        </p:nvSpPr>
        <p:spPr>
          <a:xfrm>
            <a:off x="2627784" y="692696"/>
            <a:ext cx="3879588" cy="523220"/>
          </a:xfrm>
          <a:prstGeom prst="rect">
            <a:avLst/>
          </a:prstGeom>
        </p:spPr>
        <p:txBody>
          <a:bodyPr wrap="none">
            <a:spAutoFit/>
          </a:bodyPr>
          <a:lstStyle/>
          <a:p>
            <a:r>
              <a:rPr lang="es-ES" sz="2800" b="1" dirty="0">
                <a:latin typeface="Arial" pitchFamily="34" charset="0"/>
                <a:cs typeface="Arial" pitchFamily="34" charset="0"/>
              </a:rPr>
              <a:t>Imagen de un destino</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xmlns="" val="42583026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692697"/>
            <a:ext cx="7833193" cy="5433466"/>
          </a:xfrm>
        </p:spPr>
        <p:txBody>
          <a:bodyPr/>
          <a:lstStyle/>
          <a:p>
            <a:pPr marL="0" indent="0" algn="ctr">
              <a:buNone/>
            </a:pPr>
            <a:endParaRPr lang="es-ES" dirty="0" smtClean="0">
              <a:latin typeface="Berlin Sans FB" pitchFamily="34" charset="0"/>
            </a:endParaRPr>
          </a:p>
          <a:p>
            <a:pPr algn="ctr"/>
            <a:endParaRPr lang="es-CO" dirty="0"/>
          </a:p>
        </p:txBody>
      </p:sp>
      <p:pic>
        <p:nvPicPr>
          <p:cNvPr id="5" name="4 Imagen"/>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52799" y="2490787"/>
            <a:ext cx="3745695" cy="2882429"/>
          </a:xfrm>
          <a:prstGeom prst="rect">
            <a:avLst/>
          </a:prstGeom>
        </p:spPr>
      </p:pic>
    </p:spTree>
    <p:extLst>
      <p:ext uri="{BB962C8B-B14F-4D97-AF65-F5344CB8AC3E}">
        <p14:creationId xmlns:p14="http://schemas.microsoft.com/office/powerpoint/2010/main" xmlns="" val="1449014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4694" y="624110"/>
            <a:ext cx="6683765" cy="644650"/>
          </a:xfrm>
        </p:spPr>
        <p:txBody>
          <a:bodyPr>
            <a:normAutofit/>
          </a:bodyPr>
          <a:lstStyle/>
          <a:p>
            <a:r>
              <a:rPr lang="es-MX" dirty="0" smtClean="0"/>
              <a:t>EVOLUCIÓN </a:t>
            </a:r>
            <a:endParaRPr lang="es-MX" dirty="0"/>
          </a:p>
        </p:txBody>
      </p:sp>
      <p:sp>
        <p:nvSpPr>
          <p:cNvPr id="3" name="2 Marcador de contenido"/>
          <p:cNvSpPr>
            <a:spLocks noGrp="1"/>
          </p:cNvSpPr>
          <p:nvPr>
            <p:ph idx="1"/>
          </p:nvPr>
        </p:nvSpPr>
        <p:spPr>
          <a:xfrm>
            <a:off x="827584" y="1268760"/>
            <a:ext cx="6686550" cy="3777622"/>
          </a:xfrm>
        </p:spPr>
        <p:txBody>
          <a:bodyPr/>
          <a:lstStyle/>
          <a:p>
            <a:pPr algn="just"/>
            <a:r>
              <a:rPr lang="es-MX" dirty="0" smtClean="0"/>
              <a:t>Las bases del marketing en Estados Unidos se establecieron en la época colonial, cuando los primeros colonos comerciaban entre si y americanos nativos. algunos se convirtieron en mayoristas, detallistas y comerciantes ambulantes.</a:t>
            </a:r>
          </a:p>
          <a:p>
            <a:pPr algn="just"/>
            <a:r>
              <a:rPr lang="es-MX" dirty="0" smtClean="0"/>
              <a:t>Fue hasta la Revolución industrial que el marketing evoluciono y tomo tres etapas sucesivas de desarrollo:</a:t>
            </a:r>
          </a:p>
          <a:p>
            <a:pPr>
              <a:buFont typeface="+mj-lt"/>
              <a:buAutoNum type="arabicPeriod"/>
            </a:pPr>
            <a:r>
              <a:rPr lang="es-MX" dirty="0" smtClean="0"/>
              <a:t>Orientación al producto</a:t>
            </a:r>
          </a:p>
          <a:p>
            <a:pPr>
              <a:buFont typeface="+mj-lt"/>
              <a:buAutoNum type="arabicPeriod"/>
            </a:pPr>
            <a:r>
              <a:rPr lang="es-MX" dirty="0" smtClean="0"/>
              <a:t>Orientación a las ventas</a:t>
            </a:r>
          </a:p>
          <a:p>
            <a:pPr>
              <a:buFont typeface="+mj-lt"/>
              <a:buAutoNum type="arabicPeriod"/>
            </a:pPr>
            <a:r>
              <a:rPr lang="es-MX" dirty="0" smtClean="0"/>
              <a:t>Orientación al mercado</a:t>
            </a:r>
          </a:p>
          <a:p>
            <a:endParaRPr lang="es-MX" dirty="0"/>
          </a:p>
        </p:txBody>
      </p:sp>
    </p:spTree>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962</TotalTime>
  <Words>5353</Words>
  <Application>Microsoft Office PowerPoint</Application>
  <PresentationFormat>Presentación en pantalla (4:3)</PresentationFormat>
  <Paragraphs>393</Paragraphs>
  <Slides>63</Slides>
  <Notes>0</Notes>
  <HiddenSlides>0</HiddenSlides>
  <MMClips>0</MMClips>
  <ScaleCrop>false</ScaleCrop>
  <HeadingPairs>
    <vt:vector size="4" baseType="variant">
      <vt:variant>
        <vt:lpstr>Tema</vt:lpstr>
      </vt:variant>
      <vt:variant>
        <vt:i4>1</vt:i4>
      </vt:variant>
      <vt:variant>
        <vt:lpstr>Títulos de diapositiva</vt:lpstr>
      </vt:variant>
      <vt:variant>
        <vt:i4>63</vt:i4>
      </vt:variant>
    </vt:vector>
  </HeadingPairs>
  <TitlesOfParts>
    <vt:vector size="64" baseType="lpstr">
      <vt:lpstr>Espiral</vt:lpstr>
      <vt:lpstr>   </vt:lpstr>
      <vt:lpstr>Diapositiva 2</vt:lpstr>
      <vt:lpstr>OBJETIVOS DEL CURSO</vt:lpstr>
      <vt:lpstr>ANTECEDENTES Y EVOLUCIÓN DE LA MERCADOTECNIA.</vt:lpstr>
      <vt:lpstr>Diapositiva 5</vt:lpstr>
      <vt:lpstr>Diapositiva 6</vt:lpstr>
      <vt:lpstr>Diapositiva 7</vt:lpstr>
      <vt:lpstr>Diapositiva 8</vt:lpstr>
      <vt:lpstr>EVOLUCIÓN </vt:lpstr>
      <vt:lpstr>ETAPA DE ORIENTACIÓN AL PRODUCTO: finales del siglo XlX.</vt:lpstr>
      <vt:lpstr>ETAPA DE ORIENTACIÓN A LAS VENTAS: de 1930-1950</vt:lpstr>
      <vt:lpstr>ETAPA DE ORIENTACIÓN AL MERCADO: </vt:lpstr>
      <vt:lpstr>CONCEPTOS DE MERCADOTECNIA:</vt:lpstr>
      <vt:lpstr>Definición de Mercadotecnia:</vt:lpstr>
      <vt:lpstr>Autores y Tipos de Marketing Turístico: </vt:lpstr>
      <vt:lpstr>Cronología</vt:lpstr>
      <vt:lpstr>Segunda Generación de la Mercadotecnia</vt:lpstr>
      <vt:lpstr>Tercera Generación de la Mercadotecnia</vt:lpstr>
      <vt:lpstr>Cuarta Generación de la Mercadotecnia</vt:lpstr>
      <vt:lpstr>Quinta Generación de la Mercadotecnia</vt:lpstr>
      <vt:lpstr>Hechos que marcan la evolución de la Mercadotecnia</vt:lpstr>
      <vt:lpstr>Diapositiva 22</vt:lpstr>
      <vt:lpstr>Diapositiva 23</vt:lpstr>
      <vt:lpstr>Diapositiva 24</vt:lpstr>
      <vt:lpstr>FUNCIONES DE LA MERCADOTECNIA</vt:lpstr>
      <vt:lpstr>Ética </vt:lpstr>
      <vt:lpstr>ELEMENTOS DE LA MERCADOTECNIA</vt:lpstr>
      <vt:lpstr>IMPORTANCIA DE LA MKT</vt:lpstr>
      <vt:lpstr>IMPORTANCIA EN EL ÁMBITO MUNDIAL.</vt:lpstr>
      <vt:lpstr>IMPORTANCIA DEL MARKETING EN EL ÁMBITO NACIONAL</vt:lpstr>
      <vt:lpstr>EMPLEOS Y COSTOS</vt:lpstr>
      <vt:lpstr>IMPORTANCIA EN EL ÁMBITO ORGANIZACIONAL.  </vt:lpstr>
      <vt:lpstr>  </vt:lpstr>
      <vt:lpstr>MACROAMBIENTE EXTERNO</vt:lpstr>
      <vt:lpstr>MICROAMBIENTE</vt:lpstr>
      <vt:lpstr> </vt:lpstr>
      <vt:lpstr> </vt:lpstr>
      <vt:lpstr>Diapositiva 38</vt:lpstr>
      <vt:lpstr>Diapositiva 39</vt:lpstr>
      <vt:lpstr>TECNOLOGÍA</vt:lpstr>
      <vt:lpstr>MICROAMBIENTE</vt:lpstr>
      <vt:lpstr>TIPOS DE INTERMEDIARIOS:  </vt:lpstr>
      <vt:lpstr>EJERCICIO:</vt:lpstr>
      <vt:lpstr>Caso práctico</vt:lpstr>
      <vt:lpstr>MARKETING EN EL SIGLO XXI</vt:lpstr>
      <vt:lpstr>Diapositiva 46</vt:lpstr>
      <vt:lpstr>MARKETING TURISTICO</vt:lpstr>
      <vt:lpstr>CARACTERISTICAS DEL SECTOR TURISTICO</vt:lpstr>
      <vt:lpstr>Diapositiva 49</vt:lpstr>
      <vt:lpstr>Diapositiva 50</vt:lpstr>
      <vt:lpstr>Diapositiva 51</vt:lpstr>
      <vt:lpstr>PRODUCTO TURISTICO</vt:lpstr>
      <vt:lpstr>Diapositiva 53</vt:lpstr>
      <vt:lpstr>Diapositiva 54</vt:lpstr>
      <vt:lpstr>Diapositiva 55</vt:lpstr>
      <vt:lpstr>EL CONSUMIDOR TURISTICO</vt:lpstr>
      <vt:lpstr>Diapositiva 57</vt:lpstr>
      <vt:lpstr>Diapositiva 58</vt:lpstr>
      <vt:lpstr>Diapositiva 59</vt:lpstr>
      <vt:lpstr>Diapositiva 60</vt:lpstr>
      <vt:lpstr>Libro negro de las marcas</vt:lpstr>
      <vt:lpstr>Diapositiva 62</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amigos</dc:creator>
  <cp:lastModifiedBy>wendy</cp:lastModifiedBy>
  <cp:revision>92</cp:revision>
  <dcterms:created xsi:type="dcterms:W3CDTF">2016-03-05T04:04:06Z</dcterms:created>
  <dcterms:modified xsi:type="dcterms:W3CDTF">2016-10-10T23:48:24Z</dcterms:modified>
</cp:coreProperties>
</file>