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86" r:id="rId2"/>
    <p:sldId id="317" r:id="rId3"/>
    <p:sldId id="315" r:id="rId4"/>
    <p:sldId id="316" r:id="rId5"/>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4" r:id="rId19"/>
    <p:sldId id="335" r:id="rId20"/>
    <p:sldId id="336" r:id="rId21"/>
    <p:sldId id="337" r:id="rId22"/>
    <p:sldId id="338" r:id="rId23"/>
    <p:sldId id="339" r:id="rId24"/>
    <p:sldId id="340" r:id="rId25"/>
    <p:sldId id="341" r:id="rId26"/>
    <p:sldId id="347" r:id="rId27"/>
    <p:sldId id="348" r:id="rId28"/>
    <p:sldId id="342" r:id="rId29"/>
    <p:sldId id="343" r:id="rId30"/>
    <p:sldId id="344" r:id="rId31"/>
    <p:sldId id="345" r:id="rId32"/>
    <p:sldId id="332" r:id="rId33"/>
    <p:sldId id="333" r:id="rId34"/>
    <p:sldId id="346" r:id="rId35"/>
    <p:sldId id="349"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oleObject" Target="file:///U:\Profiles\DMP.GVC\Documents\GUACOLDA\2014\LOGISTICA\Copia%20de%20Graficos%20ppt%20meso%20301202014.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U:\Profiles\DMP.GVC\Documents\GUACOLDA\2014\LOGISTICA\Copia%20de%20Graficos%20ppt%20meso%20301202014.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u:\Profiles\ext.hiw\AppData\Local\Microsoft\Windows\Temporary%20Internet%20Files\Content.IE5\4GQ38VJG\ne.exp.gnfs.zs_Indicator_es_excel_v2.xls"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105353589043128"/>
          <c:y val="5.1797416081408018E-2"/>
          <c:w val="0.75062118748072959"/>
          <c:h val="0.60778685176129721"/>
        </c:manualLayout>
      </c:layout>
      <c:barChart>
        <c:barDir val="col"/>
        <c:grouping val="clustered"/>
        <c:varyColors val="0"/>
        <c:ser>
          <c:idx val="0"/>
          <c:order val="0"/>
          <c:tx>
            <c:strRef>
              <c:f>Hoja1!$N$6</c:f>
              <c:strCache>
                <c:ptCount val="1"/>
                <c:pt idx="0">
                  <c:v>% Sobre Valorizado</c:v>
                </c:pt>
              </c:strCache>
            </c:strRef>
          </c:tx>
          <c:spPr>
            <a:solidFill>
              <a:schemeClr val="bg2">
                <a:lumMod val="75000"/>
              </a:schemeClr>
            </a:solidFill>
          </c:spPr>
          <c:invertIfNegative val="0"/>
          <c:dPt>
            <c:idx val="3"/>
            <c:invertIfNegative val="0"/>
            <c:bubble3D val="0"/>
            <c:spPr>
              <a:solidFill>
                <a:srgbClr val="EEECE1">
                  <a:lumMod val="75000"/>
                </a:srgbClr>
              </a:solidFill>
            </c:spPr>
            <c:extLst>
              <c:ext xmlns:c16="http://schemas.microsoft.com/office/drawing/2014/chart" uri="{C3380CC4-5D6E-409C-BE32-E72D297353CC}">
                <c16:uniqueId val="{00000001-CEE5-4521-8C38-B029AD07DE6E}"/>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EE5-4521-8C38-B029AD07DE6E}"/>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EE5-4521-8C38-B029AD07DE6E}"/>
                </c:ext>
              </c:extLst>
            </c:dLbl>
            <c:dLbl>
              <c:idx val="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EE5-4521-8C38-B029AD07DE6E}"/>
                </c:ext>
              </c:extLst>
            </c:dLbl>
            <c:dLbl>
              <c:idx val="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EE5-4521-8C38-B029AD07DE6E}"/>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EE5-4521-8C38-B029AD07DE6E}"/>
                </c:ext>
              </c:extLst>
            </c:dLbl>
            <c:dLbl>
              <c:idx val="5"/>
              <c:layout>
                <c:manualLayout>
                  <c:x val="-6.2795996654264373E-3"/>
                  <c:y val="-1.608363693836446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EE5-4521-8C38-B029AD07DE6E}"/>
                </c:ext>
              </c:extLst>
            </c:dLbl>
            <c:dLbl>
              <c:idx val="6"/>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EE5-4521-8C38-B029AD07DE6E}"/>
                </c:ext>
              </c:extLst>
            </c:dLbl>
            <c:dLbl>
              <c:idx val="7"/>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EE5-4521-8C38-B029AD07DE6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Hoja1!$M$7:$M$14</c:f>
              <c:strCache>
                <c:ptCount val="8"/>
                <c:pt idx="0">
                  <c:v>Manzanas</c:v>
                </c:pt>
                <c:pt idx="1">
                  <c:v>Celulosa</c:v>
                </c:pt>
                <c:pt idx="2">
                  <c:v>Uvas</c:v>
                </c:pt>
                <c:pt idx="3">
                  <c:v>Expo Valor Agregado</c:v>
                </c:pt>
                <c:pt idx="4">
                  <c:v>Vinos</c:v>
                </c:pt>
                <c:pt idx="5">
                  <c:v>Papeles y Cartones </c:v>
                </c:pt>
                <c:pt idx="6">
                  <c:v>Carne de Cerdo</c:v>
                </c:pt>
                <c:pt idx="7">
                  <c:v>Salmones </c:v>
                </c:pt>
              </c:strCache>
            </c:strRef>
          </c:cat>
          <c:val>
            <c:numRef>
              <c:f>Hoja1!$N$7:$N$14</c:f>
              <c:numCache>
                <c:formatCode>0.0%</c:formatCode>
                <c:ptCount val="8"/>
                <c:pt idx="0">
                  <c:v>0.41799999999999998</c:v>
                </c:pt>
                <c:pt idx="1">
                  <c:v>0.27500000000000002</c:v>
                </c:pt>
                <c:pt idx="2">
                  <c:v>0.23300000000000001</c:v>
                </c:pt>
                <c:pt idx="3">
                  <c:v>0.18099999999999999</c:v>
                </c:pt>
                <c:pt idx="4">
                  <c:v>0.158</c:v>
                </c:pt>
                <c:pt idx="5">
                  <c:v>0.14699999999999999</c:v>
                </c:pt>
                <c:pt idx="6">
                  <c:v>0.128</c:v>
                </c:pt>
                <c:pt idx="7">
                  <c:v>0.09</c:v>
                </c:pt>
              </c:numCache>
            </c:numRef>
          </c:val>
          <c:extLst>
            <c:ext xmlns:c16="http://schemas.microsoft.com/office/drawing/2014/chart" uri="{C3380CC4-5D6E-409C-BE32-E72D297353CC}">
              <c16:uniqueId val="{00000009-CEE5-4521-8C38-B029AD07DE6E}"/>
            </c:ext>
          </c:extLst>
        </c:ser>
        <c:dLbls>
          <c:showLegendKey val="0"/>
          <c:showVal val="0"/>
          <c:showCatName val="0"/>
          <c:showSerName val="0"/>
          <c:showPercent val="0"/>
          <c:showBubbleSize val="0"/>
        </c:dLbls>
        <c:gapWidth val="150"/>
        <c:axId val="36685312"/>
        <c:axId val="36683776"/>
      </c:barChart>
      <c:lineChart>
        <c:grouping val="standard"/>
        <c:varyColors val="0"/>
        <c:ser>
          <c:idx val="1"/>
          <c:order val="1"/>
          <c:tx>
            <c:strRef>
              <c:f>Hoja1!$O$6</c:f>
              <c:strCache>
                <c:ptCount val="1"/>
                <c:pt idx="0">
                  <c:v>US$/Tonelada</c:v>
                </c:pt>
              </c:strCache>
            </c:strRef>
          </c:tx>
          <c:dLbls>
            <c:dLbl>
              <c:idx val="0"/>
              <c:layout>
                <c:manualLayout>
                  <c:x val="-3.7676609105180517E-2"/>
                  <c:y val="3.860072865207471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CEE5-4521-8C38-B029AD07DE6E}"/>
                </c:ext>
              </c:extLst>
            </c:dLbl>
            <c:dLbl>
              <c:idx val="1"/>
              <c:layout>
                <c:manualLayout>
                  <c:x val="-2.9304029304029304E-2"/>
                  <c:y val="3.53840012644018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CEE5-4521-8C38-B029AD07DE6E}"/>
                </c:ext>
              </c:extLst>
            </c:dLbl>
            <c:dLbl>
              <c:idx val="2"/>
              <c:layout>
                <c:manualLayout>
                  <c:x val="-3.1397174254317074E-2"/>
                  <c:y val="5.790109297811207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CEE5-4521-8C38-B029AD07DE6E}"/>
                </c:ext>
              </c:extLst>
            </c:dLbl>
            <c:dLbl>
              <c:idx val="3"/>
              <c:layout>
                <c:manualLayout>
                  <c:x val="-4.1862899005756148E-2"/>
                  <c:y val="3.53837479787807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CEE5-4521-8C38-B029AD07DE6E}"/>
                </c:ext>
              </c:extLst>
            </c:dLbl>
            <c:dLbl>
              <c:idx val="4"/>
              <c:layout>
                <c:manualLayout>
                  <c:x val="-2.0931449502878074E-2"/>
                  <c:y val="4.18174560397476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CEE5-4521-8C38-B029AD07DE6E}"/>
                </c:ext>
              </c:extLst>
            </c:dLbl>
            <c:dLbl>
              <c:idx val="5"/>
              <c:layout>
                <c:manualLayout>
                  <c:x val="-4.3956043956044036E-2"/>
                  <c:y val="3.860072865207471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CEE5-4521-8C38-B029AD07DE6E}"/>
                </c:ext>
              </c:extLst>
            </c:dLbl>
            <c:dLbl>
              <c:idx val="6"/>
              <c:layout>
                <c:manualLayout>
                  <c:x val="0"/>
                  <c:y val="1.930036432603735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CEE5-4521-8C38-B029AD07DE6E}"/>
                </c:ext>
              </c:extLst>
            </c:dLbl>
            <c:dLbl>
              <c:idx val="7"/>
              <c:layout>
                <c:manualLayout>
                  <c:x val="-3.7676609105180531E-2"/>
                  <c:y val="-3.860072865207471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CEE5-4521-8C38-B029AD07DE6E}"/>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Hoja1!$M$7:$M$14</c:f>
              <c:strCache>
                <c:ptCount val="8"/>
                <c:pt idx="0">
                  <c:v>Manzanas</c:v>
                </c:pt>
                <c:pt idx="1">
                  <c:v>Celulosa</c:v>
                </c:pt>
                <c:pt idx="2">
                  <c:v>Uvas</c:v>
                </c:pt>
                <c:pt idx="3">
                  <c:v>Expo Valor Agregado</c:v>
                </c:pt>
                <c:pt idx="4">
                  <c:v>Vinos</c:v>
                </c:pt>
                <c:pt idx="5">
                  <c:v>Papeles y Cartones </c:v>
                </c:pt>
                <c:pt idx="6">
                  <c:v>Carne de Cerdo</c:v>
                </c:pt>
                <c:pt idx="7">
                  <c:v>Salmones </c:v>
                </c:pt>
              </c:strCache>
            </c:strRef>
          </c:cat>
          <c:val>
            <c:numRef>
              <c:f>Hoja1!$O$7:$O$14</c:f>
              <c:numCache>
                <c:formatCode>_-* #,##0_-;\-* #,##0_-;_-* "-"??_-;_-@_-</c:formatCode>
                <c:ptCount val="8"/>
                <c:pt idx="0">
                  <c:v>765</c:v>
                </c:pt>
                <c:pt idx="1">
                  <c:v>671</c:v>
                </c:pt>
                <c:pt idx="2">
                  <c:v>1373</c:v>
                </c:pt>
                <c:pt idx="3">
                  <c:v>1303</c:v>
                </c:pt>
                <c:pt idx="4">
                  <c:v>1176</c:v>
                </c:pt>
                <c:pt idx="5">
                  <c:v>1259</c:v>
                </c:pt>
                <c:pt idx="6">
                  <c:v>2506</c:v>
                </c:pt>
                <c:pt idx="7">
                  <c:v>3534</c:v>
                </c:pt>
              </c:numCache>
            </c:numRef>
          </c:val>
          <c:smooth val="0"/>
          <c:extLst>
            <c:ext xmlns:c16="http://schemas.microsoft.com/office/drawing/2014/chart" uri="{C3380CC4-5D6E-409C-BE32-E72D297353CC}">
              <c16:uniqueId val="{00000012-CEE5-4521-8C38-B029AD07DE6E}"/>
            </c:ext>
          </c:extLst>
        </c:ser>
        <c:dLbls>
          <c:showLegendKey val="0"/>
          <c:showVal val="0"/>
          <c:showCatName val="0"/>
          <c:showSerName val="0"/>
          <c:showPercent val="0"/>
          <c:showBubbleSize val="0"/>
        </c:dLbls>
        <c:marker val="1"/>
        <c:smooth val="0"/>
        <c:axId val="36676352"/>
        <c:axId val="36677888"/>
      </c:lineChart>
      <c:catAx>
        <c:axId val="36676352"/>
        <c:scaling>
          <c:orientation val="minMax"/>
        </c:scaling>
        <c:delete val="0"/>
        <c:axPos val="b"/>
        <c:numFmt formatCode="General" sourceLinked="0"/>
        <c:majorTickMark val="out"/>
        <c:minorTickMark val="none"/>
        <c:tickLblPos val="nextTo"/>
        <c:crossAx val="36677888"/>
        <c:crosses val="autoZero"/>
        <c:auto val="1"/>
        <c:lblAlgn val="ctr"/>
        <c:lblOffset val="100"/>
        <c:noMultiLvlLbl val="0"/>
      </c:catAx>
      <c:valAx>
        <c:axId val="36677888"/>
        <c:scaling>
          <c:orientation val="minMax"/>
        </c:scaling>
        <c:delete val="0"/>
        <c:axPos val="l"/>
        <c:majorGridlines/>
        <c:numFmt formatCode="_-* #,##0_-;\-* #,##0_-;_-* &quot;-&quot;??_-;_-@_-" sourceLinked="1"/>
        <c:majorTickMark val="out"/>
        <c:minorTickMark val="none"/>
        <c:tickLblPos val="nextTo"/>
        <c:crossAx val="36676352"/>
        <c:crosses val="autoZero"/>
        <c:crossBetween val="between"/>
      </c:valAx>
      <c:valAx>
        <c:axId val="36683776"/>
        <c:scaling>
          <c:orientation val="minMax"/>
        </c:scaling>
        <c:delete val="0"/>
        <c:axPos val="r"/>
        <c:numFmt formatCode="0.0%" sourceLinked="1"/>
        <c:majorTickMark val="out"/>
        <c:minorTickMark val="none"/>
        <c:tickLblPos val="nextTo"/>
        <c:crossAx val="36685312"/>
        <c:crosses val="max"/>
        <c:crossBetween val="between"/>
      </c:valAx>
      <c:catAx>
        <c:axId val="36685312"/>
        <c:scaling>
          <c:orientation val="minMax"/>
        </c:scaling>
        <c:delete val="1"/>
        <c:axPos val="b"/>
        <c:numFmt formatCode="General" sourceLinked="1"/>
        <c:majorTickMark val="out"/>
        <c:minorTickMark val="none"/>
        <c:tickLblPos val="nextTo"/>
        <c:crossAx val="36683776"/>
        <c:crosses val="autoZero"/>
        <c:auto val="1"/>
        <c:lblAlgn val="ctr"/>
        <c:lblOffset val="100"/>
        <c:noMultiLvlLbl val="0"/>
      </c:catAx>
    </c:plotArea>
    <c:legend>
      <c:legendPos val="r"/>
      <c:layout>
        <c:manualLayout>
          <c:xMode val="edge"/>
          <c:yMode val="edge"/>
          <c:x val="0.11067817752762346"/>
          <c:y val="0.94515230069631218"/>
          <c:w val="0.88818927627879996"/>
          <c:h val="4.7273928853835856E-2"/>
        </c:manualLayout>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200" dirty="0"/>
              <a:t>% Costo Logístico del Valor del Producto</a:t>
            </a:r>
          </a:p>
        </c:rich>
      </c:tx>
      <c:overlay val="0"/>
    </c:title>
    <c:autoTitleDeleted val="0"/>
    <c:view3D>
      <c:rotX val="15"/>
      <c:rotY val="20"/>
      <c:rAngAx val="1"/>
    </c:view3D>
    <c:floor>
      <c:thickness val="0"/>
    </c:floor>
    <c:sideWall>
      <c:thickness val="0"/>
    </c:sideWall>
    <c:backWall>
      <c:thickness val="0"/>
    </c:backWall>
    <c:plotArea>
      <c:layout/>
      <c:bar3DChart>
        <c:barDir val="bar"/>
        <c:grouping val="clustered"/>
        <c:varyColors val="0"/>
        <c:ser>
          <c:idx val="0"/>
          <c:order val="0"/>
          <c:tx>
            <c:strRef>
              <c:f>Hoja1!$L$36</c:f>
              <c:strCache>
                <c:ptCount val="1"/>
                <c:pt idx="0">
                  <c:v>% Costo Logístico del Valor del Producto</c:v>
                </c:pt>
              </c:strCache>
            </c:strRef>
          </c:tx>
          <c:invertIfNegative val="0"/>
          <c:dPt>
            <c:idx val="3"/>
            <c:invertIfNegative val="0"/>
            <c:bubble3D val="0"/>
            <c:spPr>
              <a:solidFill>
                <a:srgbClr val="1F497D">
                  <a:lumMod val="60000"/>
                  <a:lumOff val="40000"/>
                </a:srgbClr>
              </a:solidFill>
            </c:spPr>
            <c:extLst>
              <c:ext xmlns:c16="http://schemas.microsoft.com/office/drawing/2014/chart" uri="{C3380CC4-5D6E-409C-BE32-E72D297353CC}">
                <c16:uniqueId val="{00000001-98E6-4F1D-97D1-E84584293BBA}"/>
              </c:ext>
            </c:extLst>
          </c:dPt>
          <c:dPt>
            <c:idx val="4"/>
            <c:invertIfNegative val="0"/>
            <c:bubble3D val="0"/>
            <c:spPr>
              <a:solidFill>
                <a:srgbClr val="FF0000"/>
              </a:solidFill>
            </c:spPr>
            <c:extLst>
              <c:ext xmlns:c16="http://schemas.microsoft.com/office/drawing/2014/chart" uri="{C3380CC4-5D6E-409C-BE32-E72D297353CC}">
                <c16:uniqueId val="{00000003-98E6-4F1D-97D1-E84584293BBA}"/>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Hoja1!$K$37:$K$45</c:f>
              <c:strCache>
                <c:ptCount val="9"/>
                <c:pt idx="0">
                  <c:v>Singapur</c:v>
                </c:pt>
                <c:pt idx="1">
                  <c:v>OCDE</c:v>
                </c:pt>
                <c:pt idx="2">
                  <c:v>EEUU.</c:v>
                </c:pt>
                <c:pt idx="3">
                  <c:v>Chile</c:v>
                </c:pt>
                <c:pt idx="4">
                  <c:v>México</c:v>
                </c:pt>
                <c:pt idx="5">
                  <c:v>Colombia</c:v>
                </c:pt>
                <c:pt idx="6">
                  <c:v>Brasil</c:v>
                </c:pt>
                <c:pt idx="7">
                  <c:v>Argentina</c:v>
                </c:pt>
                <c:pt idx="8">
                  <c:v>Perú</c:v>
                </c:pt>
              </c:strCache>
            </c:strRef>
          </c:cat>
          <c:val>
            <c:numRef>
              <c:f>Hoja1!$L$37:$L$45</c:f>
              <c:numCache>
                <c:formatCode>0.0%</c:formatCode>
                <c:ptCount val="9"/>
                <c:pt idx="0">
                  <c:v>8.5000000000000006E-2</c:v>
                </c:pt>
                <c:pt idx="1">
                  <c:v>0.09</c:v>
                </c:pt>
                <c:pt idx="2">
                  <c:v>9.5000000000000001E-2</c:v>
                </c:pt>
                <c:pt idx="3">
                  <c:v>0.185</c:v>
                </c:pt>
                <c:pt idx="4">
                  <c:v>0.2</c:v>
                </c:pt>
                <c:pt idx="5">
                  <c:v>0.23</c:v>
                </c:pt>
                <c:pt idx="6">
                  <c:v>0.26</c:v>
                </c:pt>
                <c:pt idx="7">
                  <c:v>0.27</c:v>
                </c:pt>
                <c:pt idx="8">
                  <c:v>0.32</c:v>
                </c:pt>
              </c:numCache>
            </c:numRef>
          </c:val>
          <c:extLst>
            <c:ext xmlns:c16="http://schemas.microsoft.com/office/drawing/2014/chart" uri="{C3380CC4-5D6E-409C-BE32-E72D297353CC}">
              <c16:uniqueId val="{00000002-98E6-4F1D-97D1-E84584293BBA}"/>
            </c:ext>
          </c:extLst>
        </c:ser>
        <c:dLbls>
          <c:showLegendKey val="0"/>
          <c:showVal val="0"/>
          <c:showCatName val="0"/>
          <c:showSerName val="0"/>
          <c:showPercent val="0"/>
          <c:showBubbleSize val="0"/>
        </c:dLbls>
        <c:gapWidth val="150"/>
        <c:shape val="cylinder"/>
        <c:axId val="36772096"/>
        <c:axId val="36818944"/>
        <c:axId val="0"/>
      </c:bar3DChart>
      <c:catAx>
        <c:axId val="36772096"/>
        <c:scaling>
          <c:orientation val="minMax"/>
        </c:scaling>
        <c:delete val="0"/>
        <c:axPos val="l"/>
        <c:numFmt formatCode="General" sourceLinked="0"/>
        <c:majorTickMark val="out"/>
        <c:minorTickMark val="none"/>
        <c:tickLblPos val="nextTo"/>
        <c:crossAx val="36818944"/>
        <c:crosses val="autoZero"/>
        <c:auto val="1"/>
        <c:lblAlgn val="ctr"/>
        <c:lblOffset val="100"/>
        <c:noMultiLvlLbl val="0"/>
      </c:catAx>
      <c:valAx>
        <c:axId val="36818944"/>
        <c:scaling>
          <c:orientation val="minMax"/>
        </c:scaling>
        <c:delete val="0"/>
        <c:axPos val="b"/>
        <c:majorGridlines/>
        <c:numFmt formatCode="0.0%" sourceLinked="1"/>
        <c:majorTickMark val="out"/>
        <c:minorTickMark val="none"/>
        <c:tickLblPos val="nextTo"/>
        <c:crossAx val="36772096"/>
        <c:crosses val="autoZero"/>
        <c:crossBetween val="between"/>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solidFill>
                  <a:schemeClr val="tx2"/>
                </a:solidFill>
              </a:defRPr>
            </a:pPr>
            <a:r>
              <a:rPr lang="es-CL" dirty="0">
                <a:solidFill>
                  <a:schemeClr val="tx2"/>
                </a:solidFill>
              </a:rPr>
              <a:t>Exportaciones Mexicanas </a:t>
            </a:r>
          </a:p>
          <a:p>
            <a:pPr>
              <a:defRPr>
                <a:solidFill>
                  <a:schemeClr val="tx2"/>
                </a:solidFill>
              </a:defRPr>
            </a:pPr>
            <a:r>
              <a:rPr lang="es-CL" dirty="0">
                <a:solidFill>
                  <a:schemeClr val="tx2"/>
                </a:solidFill>
              </a:rPr>
              <a:t>(% del PIB) </a:t>
            </a:r>
          </a:p>
        </c:rich>
      </c:tx>
      <c:overlay val="0"/>
    </c:title>
    <c:autoTitleDeleted val="0"/>
    <c:plotArea>
      <c:layout/>
      <c:lineChart>
        <c:grouping val="standard"/>
        <c:varyColors val="0"/>
        <c:ser>
          <c:idx val="0"/>
          <c:order val="0"/>
          <c:tx>
            <c:strRef>
              <c:f>[ne.exp.gnfs.zs_Indicator_es_excel_v2.xls]Data!$D$4:$E$4</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[ne.exp.gnfs.zs_Indicator_es_excel_v2.xls]Data!$F$4:$BF$4</c:f>
            </c:numRef>
          </c:val>
          <c:smooth val="0"/>
          <c:extLst>
            <c:ext xmlns:c16="http://schemas.microsoft.com/office/drawing/2014/chart" uri="{C3380CC4-5D6E-409C-BE32-E72D297353CC}">
              <c16:uniqueId val="{00000000-44AD-413E-A4A2-0A9E7447F735}"/>
            </c:ext>
          </c:extLst>
        </c:ser>
        <c:ser>
          <c:idx val="1"/>
          <c:order val="1"/>
          <c:tx>
            <c:strRef>
              <c:f>[ne.exp.gnfs.zs_Indicator_es_excel_v2.xls]Data!$D$5:$E$5</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[ne.exp.gnfs.zs_Indicator_es_excel_v2.xls]Data!$F$5:$BF$5</c:f>
            </c:numRef>
          </c:val>
          <c:smooth val="0"/>
          <c:extLst>
            <c:ext xmlns:c16="http://schemas.microsoft.com/office/drawing/2014/chart" uri="{C3380CC4-5D6E-409C-BE32-E72D297353CC}">
              <c16:uniqueId val="{00000001-44AD-413E-A4A2-0A9E7447F735}"/>
            </c:ext>
          </c:extLst>
        </c:ser>
        <c:ser>
          <c:idx val="2"/>
          <c:order val="2"/>
          <c:tx>
            <c:strRef>
              <c:f>[ne.exp.gnfs.zs_Indicator_es_excel_v2.xls]Data!$D$6:$E$6</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[ne.exp.gnfs.zs_Indicator_es_excel_v2.xls]Data!$F$6:$BF$6</c:f>
            </c:numRef>
          </c:val>
          <c:smooth val="0"/>
          <c:extLst>
            <c:ext xmlns:c16="http://schemas.microsoft.com/office/drawing/2014/chart" uri="{C3380CC4-5D6E-409C-BE32-E72D297353CC}">
              <c16:uniqueId val="{00000002-44AD-413E-A4A2-0A9E7447F735}"/>
            </c:ext>
          </c:extLst>
        </c:ser>
        <c:ser>
          <c:idx val="3"/>
          <c:order val="3"/>
          <c:tx>
            <c:strRef>
              <c:f>[ne.exp.gnfs.zs_Indicator_es_excel_v2.xls]Data!$D$7:$E$7</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[ne.exp.gnfs.zs_Indicator_es_excel_v2.xls]Data!$F$7:$BF$7</c:f>
            </c:numRef>
          </c:val>
          <c:smooth val="0"/>
          <c:extLst>
            <c:ext xmlns:c16="http://schemas.microsoft.com/office/drawing/2014/chart" uri="{C3380CC4-5D6E-409C-BE32-E72D297353CC}">
              <c16:uniqueId val="{00000003-44AD-413E-A4A2-0A9E7447F735}"/>
            </c:ext>
          </c:extLst>
        </c:ser>
        <c:ser>
          <c:idx val="4"/>
          <c:order val="4"/>
          <c:tx>
            <c:strRef>
              <c:f>[ne.exp.gnfs.zs_Indicator_es_excel_v2.xls]Data!$D$8:$E$8</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[ne.exp.gnfs.zs_Indicator_es_excel_v2.xls]Data!$F$8:$BF$8</c:f>
            </c:numRef>
          </c:val>
          <c:smooth val="0"/>
          <c:extLst>
            <c:ext xmlns:c16="http://schemas.microsoft.com/office/drawing/2014/chart" uri="{C3380CC4-5D6E-409C-BE32-E72D297353CC}">
              <c16:uniqueId val="{00000004-44AD-413E-A4A2-0A9E7447F735}"/>
            </c:ext>
          </c:extLst>
        </c:ser>
        <c:ser>
          <c:idx val="5"/>
          <c:order val="5"/>
          <c:tx>
            <c:strRef>
              <c:f>[ne.exp.gnfs.zs_Indicator_es_excel_v2.xls]Data!$D$9:$E$9</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[ne.exp.gnfs.zs_Indicator_es_excel_v2.xls]Data!$F$9:$BF$9</c:f>
            </c:numRef>
          </c:val>
          <c:smooth val="0"/>
          <c:extLst>
            <c:ext xmlns:c16="http://schemas.microsoft.com/office/drawing/2014/chart" uri="{C3380CC4-5D6E-409C-BE32-E72D297353CC}">
              <c16:uniqueId val="{00000005-44AD-413E-A4A2-0A9E7447F735}"/>
            </c:ext>
          </c:extLst>
        </c:ser>
        <c:ser>
          <c:idx val="6"/>
          <c:order val="6"/>
          <c:tx>
            <c:strRef>
              <c:f>[ne.exp.gnfs.zs_Indicator_es_excel_v2.xls]Data!$D$10:$E$10</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[ne.exp.gnfs.zs_Indicator_es_excel_v2.xls]Data!$F$10:$BF$10</c:f>
            </c:numRef>
          </c:val>
          <c:smooth val="0"/>
          <c:extLst>
            <c:ext xmlns:c16="http://schemas.microsoft.com/office/drawing/2014/chart" uri="{C3380CC4-5D6E-409C-BE32-E72D297353CC}">
              <c16:uniqueId val="{00000006-44AD-413E-A4A2-0A9E7447F735}"/>
            </c:ext>
          </c:extLst>
        </c:ser>
        <c:ser>
          <c:idx val="7"/>
          <c:order val="7"/>
          <c:tx>
            <c:strRef>
              <c:f>[ne.exp.gnfs.zs_Indicator_es_excel_v2.xls]Data!$D$11:$E$11</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[ne.exp.gnfs.zs_Indicator_es_excel_v2.xls]Data!$F$11:$BF$11</c:f>
            </c:numRef>
          </c:val>
          <c:smooth val="0"/>
          <c:extLst>
            <c:ext xmlns:c16="http://schemas.microsoft.com/office/drawing/2014/chart" uri="{C3380CC4-5D6E-409C-BE32-E72D297353CC}">
              <c16:uniqueId val="{00000007-44AD-413E-A4A2-0A9E7447F735}"/>
            </c:ext>
          </c:extLst>
        </c:ser>
        <c:ser>
          <c:idx val="8"/>
          <c:order val="8"/>
          <c:tx>
            <c:strRef>
              <c:f>[ne.exp.gnfs.zs_Indicator_es_excel_v2.xls]Data!$D$12:$E$12</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[ne.exp.gnfs.zs_Indicator_es_excel_v2.xls]Data!$F$12:$BF$12</c:f>
            </c:numRef>
          </c:val>
          <c:smooth val="0"/>
          <c:extLst>
            <c:ext xmlns:c16="http://schemas.microsoft.com/office/drawing/2014/chart" uri="{C3380CC4-5D6E-409C-BE32-E72D297353CC}">
              <c16:uniqueId val="{00000008-44AD-413E-A4A2-0A9E7447F735}"/>
            </c:ext>
          </c:extLst>
        </c:ser>
        <c:ser>
          <c:idx val="9"/>
          <c:order val="9"/>
          <c:tx>
            <c:strRef>
              <c:f>[ne.exp.gnfs.zs_Indicator_es_excel_v2.xls]Data!$D$13:$E$13</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[ne.exp.gnfs.zs_Indicator_es_excel_v2.xls]Data!$F$13:$BF$13</c:f>
            </c:numRef>
          </c:val>
          <c:smooth val="0"/>
          <c:extLst>
            <c:ext xmlns:c16="http://schemas.microsoft.com/office/drawing/2014/chart" uri="{C3380CC4-5D6E-409C-BE32-E72D297353CC}">
              <c16:uniqueId val="{00000009-44AD-413E-A4A2-0A9E7447F735}"/>
            </c:ext>
          </c:extLst>
        </c:ser>
        <c:ser>
          <c:idx val="10"/>
          <c:order val="10"/>
          <c:tx>
            <c:strRef>
              <c:f>[ne.exp.gnfs.zs_Indicator_es_excel_v2.xls]Data!$D$14:$E$14</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[ne.exp.gnfs.zs_Indicator_es_excel_v2.xls]Data!$F$14:$BF$14</c:f>
            </c:numRef>
          </c:val>
          <c:smooth val="0"/>
          <c:extLst>
            <c:ext xmlns:c16="http://schemas.microsoft.com/office/drawing/2014/chart" uri="{C3380CC4-5D6E-409C-BE32-E72D297353CC}">
              <c16:uniqueId val="{0000000A-44AD-413E-A4A2-0A9E7447F735}"/>
            </c:ext>
          </c:extLst>
        </c:ser>
        <c:ser>
          <c:idx val="11"/>
          <c:order val="11"/>
          <c:tx>
            <c:strRef>
              <c:f>[ne.exp.gnfs.zs_Indicator_es_excel_v2.xls]Data!$D$15:$E$15</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[ne.exp.gnfs.zs_Indicator_es_excel_v2.xls]Data!$F$15:$BF$15</c:f>
            </c:numRef>
          </c:val>
          <c:smooth val="0"/>
          <c:extLst>
            <c:ext xmlns:c16="http://schemas.microsoft.com/office/drawing/2014/chart" uri="{C3380CC4-5D6E-409C-BE32-E72D297353CC}">
              <c16:uniqueId val="{0000000B-44AD-413E-A4A2-0A9E7447F735}"/>
            </c:ext>
          </c:extLst>
        </c:ser>
        <c:ser>
          <c:idx val="12"/>
          <c:order val="12"/>
          <c:tx>
            <c:strRef>
              <c:f>[ne.exp.gnfs.zs_Indicator_es_excel_v2.xls]Data!$D$16:$E$16</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[ne.exp.gnfs.zs_Indicator_es_excel_v2.xls]Data!$F$16:$BF$16</c:f>
            </c:numRef>
          </c:val>
          <c:smooth val="0"/>
          <c:extLst>
            <c:ext xmlns:c16="http://schemas.microsoft.com/office/drawing/2014/chart" uri="{C3380CC4-5D6E-409C-BE32-E72D297353CC}">
              <c16:uniqueId val="{0000000C-44AD-413E-A4A2-0A9E7447F735}"/>
            </c:ext>
          </c:extLst>
        </c:ser>
        <c:ser>
          <c:idx val="13"/>
          <c:order val="13"/>
          <c:tx>
            <c:strRef>
              <c:f>[ne.exp.gnfs.zs_Indicator_es_excel_v2.xls]Data!$D$17:$E$17</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[ne.exp.gnfs.zs_Indicator_es_excel_v2.xls]Data!$F$17:$BF$17</c:f>
            </c:numRef>
          </c:val>
          <c:smooth val="0"/>
          <c:extLst>
            <c:ext xmlns:c16="http://schemas.microsoft.com/office/drawing/2014/chart" uri="{C3380CC4-5D6E-409C-BE32-E72D297353CC}">
              <c16:uniqueId val="{0000000D-44AD-413E-A4A2-0A9E7447F735}"/>
            </c:ext>
          </c:extLst>
        </c:ser>
        <c:ser>
          <c:idx val="14"/>
          <c:order val="14"/>
          <c:tx>
            <c:strRef>
              <c:f>[ne.exp.gnfs.zs_Indicator_es_excel_v2.xls]Data!$D$18:$E$18</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[ne.exp.gnfs.zs_Indicator_es_excel_v2.xls]Data!$F$18:$BF$18</c:f>
            </c:numRef>
          </c:val>
          <c:smooth val="0"/>
          <c:extLst>
            <c:ext xmlns:c16="http://schemas.microsoft.com/office/drawing/2014/chart" uri="{C3380CC4-5D6E-409C-BE32-E72D297353CC}">
              <c16:uniqueId val="{0000000E-44AD-413E-A4A2-0A9E7447F735}"/>
            </c:ext>
          </c:extLst>
        </c:ser>
        <c:ser>
          <c:idx val="15"/>
          <c:order val="15"/>
          <c:tx>
            <c:strRef>
              <c:f>[ne.exp.gnfs.zs_Indicator_es_excel_v2.xls]Data!$D$19:$E$19</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[ne.exp.gnfs.zs_Indicator_es_excel_v2.xls]Data!$F$19:$BF$19</c:f>
            </c:numRef>
          </c:val>
          <c:smooth val="0"/>
          <c:extLst>
            <c:ext xmlns:c16="http://schemas.microsoft.com/office/drawing/2014/chart" uri="{C3380CC4-5D6E-409C-BE32-E72D297353CC}">
              <c16:uniqueId val="{0000000F-44AD-413E-A4A2-0A9E7447F735}"/>
            </c:ext>
          </c:extLst>
        </c:ser>
        <c:ser>
          <c:idx val="16"/>
          <c:order val="16"/>
          <c:tx>
            <c:strRef>
              <c:f>[ne.exp.gnfs.zs_Indicator_es_excel_v2.xls]Data!$D$20:$E$20</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[ne.exp.gnfs.zs_Indicator_es_excel_v2.xls]Data!$F$20:$BF$20</c:f>
            </c:numRef>
          </c:val>
          <c:smooth val="0"/>
          <c:extLst>
            <c:ext xmlns:c16="http://schemas.microsoft.com/office/drawing/2014/chart" uri="{C3380CC4-5D6E-409C-BE32-E72D297353CC}">
              <c16:uniqueId val="{00000010-44AD-413E-A4A2-0A9E7447F735}"/>
            </c:ext>
          </c:extLst>
        </c:ser>
        <c:ser>
          <c:idx val="17"/>
          <c:order val="17"/>
          <c:tx>
            <c:strRef>
              <c:f>[ne.exp.gnfs.zs_Indicator_es_excel_v2.xls]Data!$D$21:$E$21</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[ne.exp.gnfs.zs_Indicator_es_excel_v2.xls]Data!$F$21:$BF$21</c:f>
            </c:numRef>
          </c:val>
          <c:smooth val="0"/>
          <c:extLst>
            <c:ext xmlns:c16="http://schemas.microsoft.com/office/drawing/2014/chart" uri="{C3380CC4-5D6E-409C-BE32-E72D297353CC}">
              <c16:uniqueId val="{00000011-44AD-413E-A4A2-0A9E7447F735}"/>
            </c:ext>
          </c:extLst>
        </c:ser>
        <c:ser>
          <c:idx val="18"/>
          <c:order val="18"/>
          <c:tx>
            <c:strRef>
              <c:f>[ne.exp.gnfs.zs_Indicator_es_excel_v2.xls]Data!$D$22:$E$22</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[ne.exp.gnfs.zs_Indicator_es_excel_v2.xls]Data!$F$22:$BF$22</c:f>
            </c:numRef>
          </c:val>
          <c:smooth val="0"/>
          <c:extLst>
            <c:ext xmlns:c16="http://schemas.microsoft.com/office/drawing/2014/chart" uri="{C3380CC4-5D6E-409C-BE32-E72D297353CC}">
              <c16:uniqueId val="{00000012-44AD-413E-A4A2-0A9E7447F735}"/>
            </c:ext>
          </c:extLst>
        </c:ser>
        <c:ser>
          <c:idx val="19"/>
          <c:order val="19"/>
          <c:tx>
            <c:strRef>
              <c:f>[ne.exp.gnfs.zs_Indicator_es_excel_v2.xls]Data!$D$23:$E$23</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[ne.exp.gnfs.zs_Indicator_es_excel_v2.xls]Data!$F$23:$BF$23</c:f>
            </c:numRef>
          </c:val>
          <c:smooth val="0"/>
          <c:extLst>
            <c:ext xmlns:c16="http://schemas.microsoft.com/office/drawing/2014/chart" uri="{C3380CC4-5D6E-409C-BE32-E72D297353CC}">
              <c16:uniqueId val="{00000013-44AD-413E-A4A2-0A9E7447F735}"/>
            </c:ext>
          </c:extLst>
        </c:ser>
        <c:ser>
          <c:idx val="20"/>
          <c:order val="20"/>
          <c:tx>
            <c:strRef>
              <c:f>[ne.exp.gnfs.zs_Indicator_es_excel_v2.xls]Data!$D$24:$E$24</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[ne.exp.gnfs.zs_Indicator_es_excel_v2.xls]Data!$F$24:$BF$24</c:f>
            </c:numRef>
          </c:val>
          <c:smooth val="0"/>
          <c:extLst>
            <c:ext xmlns:c16="http://schemas.microsoft.com/office/drawing/2014/chart" uri="{C3380CC4-5D6E-409C-BE32-E72D297353CC}">
              <c16:uniqueId val="{00000014-44AD-413E-A4A2-0A9E7447F735}"/>
            </c:ext>
          </c:extLst>
        </c:ser>
        <c:ser>
          <c:idx val="21"/>
          <c:order val="21"/>
          <c:tx>
            <c:strRef>
              <c:f>[ne.exp.gnfs.zs_Indicator_es_excel_v2.xls]Data!$D$25:$E$25</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[ne.exp.gnfs.zs_Indicator_es_excel_v2.xls]Data!$F$25:$BF$25</c:f>
            </c:numRef>
          </c:val>
          <c:smooth val="0"/>
          <c:extLst>
            <c:ext xmlns:c16="http://schemas.microsoft.com/office/drawing/2014/chart" uri="{C3380CC4-5D6E-409C-BE32-E72D297353CC}">
              <c16:uniqueId val="{00000015-44AD-413E-A4A2-0A9E7447F735}"/>
            </c:ext>
          </c:extLst>
        </c:ser>
        <c:ser>
          <c:idx val="22"/>
          <c:order val="22"/>
          <c:tx>
            <c:strRef>
              <c:f>[ne.exp.gnfs.zs_Indicator_es_excel_v2.xls]Data!$D$26:$E$26</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[ne.exp.gnfs.zs_Indicator_es_excel_v2.xls]Data!$F$26:$BF$26</c:f>
            </c:numRef>
          </c:val>
          <c:smooth val="0"/>
          <c:extLst>
            <c:ext xmlns:c16="http://schemas.microsoft.com/office/drawing/2014/chart" uri="{C3380CC4-5D6E-409C-BE32-E72D297353CC}">
              <c16:uniqueId val="{00000016-44AD-413E-A4A2-0A9E7447F735}"/>
            </c:ext>
          </c:extLst>
        </c:ser>
        <c:ser>
          <c:idx val="23"/>
          <c:order val="23"/>
          <c:tx>
            <c:strRef>
              <c:f>[ne.exp.gnfs.zs_Indicator_es_excel_v2.xls]Data!$D$27:$E$27</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[ne.exp.gnfs.zs_Indicator_es_excel_v2.xls]Data!$F$27:$BF$27</c:f>
            </c:numRef>
          </c:val>
          <c:smooth val="0"/>
          <c:extLst>
            <c:ext xmlns:c16="http://schemas.microsoft.com/office/drawing/2014/chart" uri="{C3380CC4-5D6E-409C-BE32-E72D297353CC}">
              <c16:uniqueId val="{00000017-44AD-413E-A4A2-0A9E7447F735}"/>
            </c:ext>
          </c:extLst>
        </c:ser>
        <c:ser>
          <c:idx val="24"/>
          <c:order val="24"/>
          <c:tx>
            <c:strRef>
              <c:f>[ne.exp.gnfs.zs_Indicator_es_excel_v2.xls]Data!$D$28:$E$28</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[ne.exp.gnfs.zs_Indicator_es_excel_v2.xls]Data!$F$28:$BF$28</c:f>
            </c:numRef>
          </c:val>
          <c:smooth val="0"/>
          <c:extLst>
            <c:ext xmlns:c16="http://schemas.microsoft.com/office/drawing/2014/chart" uri="{C3380CC4-5D6E-409C-BE32-E72D297353CC}">
              <c16:uniqueId val="{00000018-44AD-413E-A4A2-0A9E7447F735}"/>
            </c:ext>
          </c:extLst>
        </c:ser>
        <c:ser>
          <c:idx val="25"/>
          <c:order val="25"/>
          <c:tx>
            <c:strRef>
              <c:f>[ne.exp.gnfs.zs_Indicator_es_excel_v2.xls]Data!$D$29:$E$29</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[ne.exp.gnfs.zs_Indicator_es_excel_v2.xls]Data!$F$29:$BF$29</c:f>
            </c:numRef>
          </c:val>
          <c:smooth val="0"/>
          <c:extLst>
            <c:ext xmlns:c16="http://schemas.microsoft.com/office/drawing/2014/chart" uri="{C3380CC4-5D6E-409C-BE32-E72D297353CC}">
              <c16:uniqueId val="{00000019-44AD-413E-A4A2-0A9E7447F735}"/>
            </c:ext>
          </c:extLst>
        </c:ser>
        <c:ser>
          <c:idx val="26"/>
          <c:order val="26"/>
          <c:tx>
            <c:strRef>
              <c:f>[ne.exp.gnfs.zs_Indicator_es_excel_v2.xls]Data!$D$30:$E$30</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[ne.exp.gnfs.zs_Indicator_es_excel_v2.xls]Data!$F$30:$BF$30</c:f>
            </c:numRef>
          </c:val>
          <c:smooth val="0"/>
          <c:extLst>
            <c:ext xmlns:c16="http://schemas.microsoft.com/office/drawing/2014/chart" uri="{C3380CC4-5D6E-409C-BE32-E72D297353CC}">
              <c16:uniqueId val="{0000001A-44AD-413E-A4A2-0A9E7447F735}"/>
            </c:ext>
          </c:extLst>
        </c:ser>
        <c:ser>
          <c:idx val="27"/>
          <c:order val="27"/>
          <c:tx>
            <c:strRef>
              <c:f>[ne.exp.gnfs.zs_Indicator_es_excel_v2.xls]Data!$D$31:$E$31</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[ne.exp.gnfs.zs_Indicator_es_excel_v2.xls]Data!$F$31:$BF$31</c:f>
            </c:numRef>
          </c:val>
          <c:smooth val="0"/>
          <c:extLst>
            <c:ext xmlns:c16="http://schemas.microsoft.com/office/drawing/2014/chart" uri="{C3380CC4-5D6E-409C-BE32-E72D297353CC}">
              <c16:uniqueId val="{0000001B-44AD-413E-A4A2-0A9E7447F735}"/>
            </c:ext>
          </c:extLst>
        </c:ser>
        <c:ser>
          <c:idx val="28"/>
          <c:order val="28"/>
          <c:tx>
            <c:strRef>
              <c:f>[ne.exp.gnfs.zs_Indicator_es_excel_v2.xls]Data!$D$32:$E$32</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[ne.exp.gnfs.zs_Indicator_es_excel_v2.xls]Data!$F$32:$BF$32</c:f>
            </c:numRef>
          </c:val>
          <c:smooth val="0"/>
          <c:extLst>
            <c:ext xmlns:c16="http://schemas.microsoft.com/office/drawing/2014/chart" uri="{C3380CC4-5D6E-409C-BE32-E72D297353CC}">
              <c16:uniqueId val="{0000001C-44AD-413E-A4A2-0A9E7447F735}"/>
            </c:ext>
          </c:extLst>
        </c:ser>
        <c:ser>
          <c:idx val="29"/>
          <c:order val="29"/>
          <c:tx>
            <c:strRef>
              <c:f>[ne.exp.gnfs.zs_Indicator_es_excel_v2.xls]Data!$D$33:$E$33</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[ne.exp.gnfs.zs_Indicator_es_excel_v2.xls]Data!$F$33:$BF$33</c:f>
            </c:numRef>
          </c:val>
          <c:smooth val="0"/>
          <c:extLst>
            <c:ext xmlns:c16="http://schemas.microsoft.com/office/drawing/2014/chart" uri="{C3380CC4-5D6E-409C-BE32-E72D297353CC}">
              <c16:uniqueId val="{0000001D-44AD-413E-A4A2-0A9E7447F735}"/>
            </c:ext>
          </c:extLst>
        </c:ser>
        <c:ser>
          <c:idx val="30"/>
          <c:order val="30"/>
          <c:tx>
            <c:strRef>
              <c:f>[ne.exp.gnfs.zs_Indicator_es_excel_v2.xls]Data!$D$34:$E$34</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[ne.exp.gnfs.zs_Indicator_es_excel_v2.xls]Data!$F$34:$BF$34</c:f>
            </c:numRef>
          </c:val>
          <c:smooth val="0"/>
          <c:extLst>
            <c:ext xmlns:c16="http://schemas.microsoft.com/office/drawing/2014/chart" uri="{C3380CC4-5D6E-409C-BE32-E72D297353CC}">
              <c16:uniqueId val="{0000001E-44AD-413E-A4A2-0A9E7447F735}"/>
            </c:ext>
          </c:extLst>
        </c:ser>
        <c:ser>
          <c:idx val="31"/>
          <c:order val="31"/>
          <c:tx>
            <c:strRef>
              <c:f>[ne.exp.gnfs.zs_Indicator_es_excel_v2.xls]Data!$D$35:$E$35</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[ne.exp.gnfs.zs_Indicator_es_excel_v2.xls]Data!$F$35:$BF$35</c:f>
            </c:numRef>
          </c:val>
          <c:smooth val="0"/>
          <c:extLst>
            <c:ext xmlns:c16="http://schemas.microsoft.com/office/drawing/2014/chart" uri="{C3380CC4-5D6E-409C-BE32-E72D297353CC}">
              <c16:uniqueId val="{0000001F-44AD-413E-A4A2-0A9E7447F735}"/>
            </c:ext>
          </c:extLst>
        </c:ser>
        <c:ser>
          <c:idx val="32"/>
          <c:order val="32"/>
          <c:tx>
            <c:strRef>
              <c:f>[ne.exp.gnfs.zs_Indicator_es_excel_v2.xls]Data!$D$36:$E$36</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[ne.exp.gnfs.zs_Indicator_es_excel_v2.xls]Data!$F$36:$BF$36</c:f>
            </c:numRef>
          </c:val>
          <c:smooth val="0"/>
          <c:extLst>
            <c:ext xmlns:c16="http://schemas.microsoft.com/office/drawing/2014/chart" uri="{C3380CC4-5D6E-409C-BE32-E72D297353CC}">
              <c16:uniqueId val="{00000020-44AD-413E-A4A2-0A9E7447F735}"/>
            </c:ext>
          </c:extLst>
        </c:ser>
        <c:ser>
          <c:idx val="33"/>
          <c:order val="33"/>
          <c:tx>
            <c:strRef>
              <c:f>[ne.exp.gnfs.zs_Indicator_es_excel_v2.xls]Data!$D$37:$E$37</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[ne.exp.gnfs.zs_Indicator_es_excel_v2.xls]Data!$F$37:$BF$37</c:f>
            </c:numRef>
          </c:val>
          <c:smooth val="0"/>
          <c:extLst>
            <c:ext xmlns:c16="http://schemas.microsoft.com/office/drawing/2014/chart" uri="{C3380CC4-5D6E-409C-BE32-E72D297353CC}">
              <c16:uniqueId val="{00000021-44AD-413E-A4A2-0A9E7447F735}"/>
            </c:ext>
          </c:extLst>
        </c:ser>
        <c:ser>
          <c:idx val="34"/>
          <c:order val="34"/>
          <c:tx>
            <c:strRef>
              <c:f>[ne.exp.gnfs.zs_Indicator_es_excel_v2.xls]Data!$D$38:$E$38</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[ne.exp.gnfs.zs_Indicator_es_excel_v2.xls]Data!$F$38:$BF$38</c:f>
            </c:numRef>
          </c:val>
          <c:smooth val="0"/>
          <c:extLst>
            <c:ext xmlns:c16="http://schemas.microsoft.com/office/drawing/2014/chart" uri="{C3380CC4-5D6E-409C-BE32-E72D297353CC}">
              <c16:uniqueId val="{00000022-44AD-413E-A4A2-0A9E7447F735}"/>
            </c:ext>
          </c:extLst>
        </c:ser>
        <c:ser>
          <c:idx val="35"/>
          <c:order val="35"/>
          <c:tx>
            <c:strRef>
              <c:f>[ne.exp.gnfs.zs_Indicator_es_excel_v2.xls]Data!$D$39:$E$39</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[ne.exp.gnfs.zs_Indicator_es_excel_v2.xls]Data!$F$39:$BF$39</c:f>
            </c:numRef>
          </c:val>
          <c:smooth val="0"/>
          <c:extLst>
            <c:ext xmlns:c16="http://schemas.microsoft.com/office/drawing/2014/chart" uri="{C3380CC4-5D6E-409C-BE32-E72D297353CC}">
              <c16:uniqueId val="{00000023-44AD-413E-A4A2-0A9E7447F735}"/>
            </c:ext>
          </c:extLst>
        </c:ser>
        <c:ser>
          <c:idx val="36"/>
          <c:order val="36"/>
          <c:tx>
            <c:strRef>
              <c:f>[ne.exp.gnfs.zs_Indicator_es_excel_v2.xls]Data!$D$40:$E$40</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[ne.exp.gnfs.zs_Indicator_es_excel_v2.xls]Data!$F$40:$BF$40</c:f>
            </c:numRef>
          </c:val>
          <c:smooth val="0"/>
          <c:extLst>
            <c:ext xmlns:c16="http://schemas.microsoft.com/office/drawing/2014/chart" uri="{C3380CC4-5D6E-409C-BE32-E72D297353CC}">
              <c16:uniqueId val="{00000024-44AD-413E-A4A2-0A9E7447F735}"/>
            </c:ext>
          </c:extLst>
        </c:ser>
        <c:ser>
          <c:idx val="37"/>
          <c:order val="37"/>
          <c:tx>
            <c:strRef>
              <c:f>[ne.exp.gnfs.zs_Indicator_es_excel_v2.xls]Data!$D$41:$E$41</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[ne.exp.gnfs.zs_Indicator_es_excel_v2.xls]Data!$F$41:$BF$41</c:f>
            </c:numRef>
          </c:val>
          <c:smooth val="0"/>
          <c:extLst>
            <c:ext xmlns:c16="http://schemas.microsoft.com/office/drawing/2014/chart" uri="{C3380CC4-5D6E-409C-BE32-E72D297353CC}">
              <c16:uniqueId val="{00000025-44AD-413E-A4A2-0A9E7447F735}"/>
            </c:ext>
          </c:extLst>
        </c:ser>
        <c:ser>
          <c:idx val="38"/>
          <c:order val="38"/>
          <c:tx>
            <c:strRef>
              <c:f>[ne.exp.gnfs.zs_Indicator_es_excel_v2.xls]Data!$D$42:$E$42</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[ne.exp.gnfs.zs_Indicator_es_excel_v2.xls]Data!$F$42:$BF$42</c:f>
            </c:numRef>
          </c:val>
          <c:smooth val="0"/>
          <c:extLst>
            <c:ext xmlns:c16="http://schemas.microsoft.com/office/drawing/2014/chart" uri="{C3380CC4-5D6E-409C-BE32-E72D297353CC}">
              <c16:uniqueId val="{00000026-44AD-413E-A4A2-0A9E7447F735}"/>
            </c:ext>
          </c:extLst>
        </c:ser>
        <c:ser>
          <c:idx val="39"/>
          <c:order val="39"/>
          <c:tx>
            <c:strRef>
              <c:f>[ne.exp.gnfs.zs_Indicator_es_excel_v2.xls]Data!$D$43:$E$43</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[ne.exp.gnfs.zs_Indicator_es_excel_v2.xls]Data!$F$43:$BF$43</c:f>
            </c:numRef>
          </c:val>
          <c:smooth val="0"/>
          <c:extLst>
            <c:ext xmlns:c16="http://schemas.microsoft.com/office/drawing/2014/chart" uri="{C3380CC4-5D6E-409C-BE32-E72D297353CC}">
              <c16:uniqueId val="{00000027-44AD-413E-A4A2-0A9E7447F735}"/>
            </c:ext>
          </c:extLst>
        </c:ser>
        <c:ser>
          <c:idx val="40"/>
          <c:order val="40"/>
          <c:tx>
            <c:strRef>
              <c:f>[ne.exp.gnfs.zs_Indicator_es_excel_v2.xls]Data!$D$44:$E$44</c:f>
              <c:strCache>
                <c:ptCount val="1"/>
                <c:pt idx="0">
                  <c:v>año NE.EXP.GNFS.ZS</c:v>
                </c:pt>
              </c:strCache>
            </c:strRef>
          </c:tx>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[ne.exp.gnfs.zs_Indicator_es_excel_v2.xls]Data!$F$44:$BF$44</c:f>
            </c:numRef>
          </c:val>
          <c:smooth val="0"/>
          <c:extLst>
            <c:ext xmlns:c16="http://schemas.microsoft.com/office/drawing/2014/chart" uri="{C3380CC4-5D6E-409C-BE32-E72D297353CC}">
              <c16:uniqueId val="{00000028-44AD-413E-A4A2-0A9E7447F735}"/>
            </c:ext>
          </c:extLst>
        </c:ser>
        <c:ser>
          <c:idx val="41"/>
          <c:order val="41"/>
          <c:tx>
            <c:strRef>
              <c:f>[ne.exp.gnfs.zs_Indicator_es_excel_v2.xls]Data!$D$45:$E$45</c:f>
              <c:strCache>
                <c:ptCount val="1"/>
                <c:pt idx="0">
                  <c:v>Exportaciones (% del PIB) NE.EXP.GNFS.ZS</c:v>
                </c:pt>
              </c:strCache>
            </c:strRef>
          </c:tx>
          <c:dLbls>
            <c:dLbl>
              <c:idx val="0"/>
              <c:layout>
                <c:manualLayout>
                  <c:x val="-4.1666666666666664E-2"/>
                  <c:y val="-5.55555555555555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9-44AD-413E-A4A2-0A9E7447F735}"/>
                </c:ext>
              </c:extLst>
            </c:dLbl>
            <c:dLbl>
              <c:idx val="1"/>
              <c:layout>
                <c:manualLayout>
                  <c:x val="-3.6111111111111087E-2"/>
                  <c:y val="-6.94444444444444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44AD-413E-A4A2-0A9E7447F735}"/>
                </c:ext>
              </c:extLst>
            </c:dLbl>
            <c:dLbl>
              <c:idx val="2"/>
              <c:layout>
                <c:manualLayout>
                  <c:x val="-3.888888888888889E-2"/>
                  <c:y val="-5.55555555555555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B-44AD-413E-A4A2-0A9E7447F735}"/>
                </c:ext>
              </c:extLst>
            </c:dLbl>
            <c:dLbl>
              <c:idx val="3"/>
              <c:layout>
                <c:manualLayout>
                  <c:x val="-4.1666666666666664E-2"/>
                  <c:y val="-3.240740740740736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44AD-413E-A4A2-0A9E7447F735}"/>
                </c:ext>
              </c:extLst>
            </c:dLbl>
            <c:dLbl>
              <c:idx val="4"/>
              <c:layout>
                <c:manualLayout>
                  <c:x val="-4.1666666666666664E-2"/>
                  <c:y val="-4.62962962962962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D-44AD-413E-A4A2-0A9E7447F735}"/>
                </c:ext>
              </c:extLst>
            </c:dLbl>
            <c:dLbl>
              <c:idx val="5"/>
              <c:layout>
                <c:manualLayout>
                  <c:x val="-4.1666666666666664E-2"/>
                  <c:y val="-4.16666666666667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E-44AD-413E-A4A2-0A9E7447F735}"/>
                </c:ext>
              </c:extLst>
            </c:dLbl>
            <c:dLbl>
              <c:idx val="6"/>
              <c:layout>
                <c:manualLayout>
                  <c:x val="-3.0555555555555555E-2"/>
                  <c:y val="-4.62962962962962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F-44AD-413E-A4A2-0A9E7447F735}"/>
                </c:ext>
              </c:extLst>
            </c:dLbl>
            <c:dLbl>
              <c:idx val="7"/>
              <c:layout>
                <c:manualLayout>
                  <c:x val="-3.888888888888889E-2"/>
                  <c:y val="-5.55555555555555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0-44AD-413E-A4A2-0A9E7447F735}"/>
                </c:ext>
              </c:extLst>
            </c:dLbl>
            <c:dLbl>
              <c:idx val="8"/>
              <c:layout>
                <c:manualLayout>
                  <c:x val="-3.3333333333333333E-2"/>
                  <c:y val="-4.629629629629633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1-44AD-413E-A4A2-0A9E7447F735}"/>
                </c:ext>
              </c:extLst>
            </c:dLbl>
            <c:dLbl>
              <c:idx val="9"/>
              <c:layout>
                <c:manualLayout>
                  <c:x val="-3.6111111111111108E-2"/>
                  <c:y val="-6.018518518518518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2-44AD-413E-A4A2-0A9E7447F735}"/>
                </c:ext>
              </c:extLst>
            </c:dLbl>
            <c:dLbl>
              <c:idx val="10"/>
              <c:layout>
                <c:manualLayout>
                  <c:x val="-4.1666666666666664E-2"/>
                  <c:y val="-5.55555555555555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3-44AD-413E-A4A2-0A9E7447F735}"/>
                </c:ext>
              </c:extLst>
            </c:dLbl>
            <c:spPr>
              <a:noFill/>
              <a:ln>
                <a:noFill/>
              </a:ln>
              <a:effectLst/>
            </c:spPr>
            <c:txPr>
              <a:bodyPr/>
              <a:lstStyle/>
              <a:p>
                <a:pPr>
                  <a:defRPr>
                    <a:solidFill>
                      <a:schemeClr val="tx2"/>
                    </a:solidFill>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[ne.exp.gnfs.zs_Indicator_es_excel_v2.xls]Data!$F$3:$BF$3</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[ne.exp.gnfs.zs_Indicator_es_excel_v2.xls]Data!$F$45:$BF$45</c:f>
              <c:numCache>
                <c:formatCode>#,##0</c:formatCode>
                <c:ptCount val="11"/>
                <c:pt idx="0">
                  <c:v>33.922252705606297</c:v>
                </c:pt>
                <c:pt idx="1">
                  <c:v>37.855154105557197</c:v>
                </c:pt>
                <c:pt idx="2">
                  <c:v>38.382369545110478</c:v>
                </c:pt>
                <c:pt idx="3">
                  <c:v>42.433829950736161</c:v>
                </c:pt>
                <c:pt idx="4">
                  <c:v>43.826959871441801</c:v>
                </c:pt>
                <c:pt idx="5">
                  <c:v>41.506684531879891</c:v>
                </c:pt>
                <c:pt idx="6">
                  <c:v>37.170911538496632</c:v>
                </c:pt>
                <c:pt idx="7">
                  <c:v>38.056741021984692</c:v>
                </c:pt>
                <c:pt idx="8">
                  <c:v>38.024495041359259</c:v>
                </c:pt>
                <c:pt idx="9">
                  <c:v>34.23966761400338</c:v>
                </c:pt>
                <c:pt idx="10">
                  <c:v>32.557302925102221</c:v>
                </c:pt>
              </c:numCache>
            </c:numRef>
          </c:val>
          <c:smooth val="0"/>
          <c:extLst>
            <c:ext xmlns:c16="http://schemas.microsoft.com/office/drawing/2014/chart" uri="{C3380CC4-5D6E-409C-BE32-E72D297353CC}">
              <c16:uniqueId val="{00000034-44AD-413E-A4A2-0A9E7447F735}"/>
            </c:ext>
          </c:extLst>
        </c:ser>
        <c:dLbls>
          <c:showLegendKey val="0"/>
          <c:showVal val="0"/>
          <c:showCatName val="0"/>
          <c:showSerName val="0"/>
          <c:showPercent val="0"/>
          <c:showBubbleSize val="0"/>
        </c:dLbls>
        <c:marker val="1"/>
        <c:smooth val="0"/>
        <c:axId val="36653696"/>
        <c:axId val="36655488"/>
      </c:lineChart>
      <c:catAx>
        <c:axId val="36653696"/>
        <c:scaling>
          <c:orientation val="minMax"/>
        </c:scaling>
        <c:delete val="0"/>
        <c:axPos val="b"/>
        <c:numFmt formatCode="General" sourceLinked="0"/>
        <c:majorTickMark val="out"/>
        <c:minorTickMark val="none"/>
        <c:tickLblPos val="nextTo"/>
        <c:txPr>
          <a:bodyPr/>
          <a:lstStyle/>
          <a:p>
            <a:pPr>
              <a:defRPr>
                <a:solidFill>
                  <a:schemeClr val="tx2"/>
                </a:solidFill>
              </a:defRPr>
            </a:pPr>
            <a:endParaRPr lang="es-MX"/>
          </a:p>
        </c:txPr>
        <c:crossAx val="36655488"/>
        <c:crosses val="autoZero"/>
        <c:auto val="1"/>
        <c:lblAlgn val="ctr"/>
        <c:lblOffset val="100"/>
        <c:noMultiLvlLbl val="0"/>
      </c:catAx>
      <c:valAx>
        <c:axId val="36655488"/>
        <c:scaling>
          <c:orientation val="minMax"/>
        </c:scaling>
        <c:delete val="0"/>
        <c:axPos val="l"/>
        <c:majorGridlines/>
        <c:numFmt formatCode="#,##0" sourceLinked="1"/>
        <c:majorTickMark val="out"/>
        <c:minorTickMark val="none"/>
        <c:tickLblPos val="nextTo"/>
        <c:txPr>
          <a:bodyPr/>
          <a:lstStyle/>
          <a:p>
            <a:pPr>
              <a:defRPr>
                <a:solidFill>
                  <a:schemeClr val="tx2"/>
                </a:solidFill>
              </a:defRPr>
            </a:pPr>
            <a:endParaRPr lang="es-MX"/>
          </a:p>
        </c:txPr>
        <c:crossAx val="36653696"/>
        <c:crosses val="autoZero"/>
        <c:crossBetween val="between"/>
      </c:valAx>
    </c:plotArea>
    <c:plotVisOnly val="1"/>
    <c:dispBlanksAs val="gap"/>
    <c:showDLblsOverMax val="0"/>
  </c:chart>
  <c:spPr>
    <a:solidFill>
      <a:schemeClr val="accent5">
        <a:lumMod val="40000"/>
        <a:lumOff val="60000"/>
      </a:schemeClr>
    </a:solidFill>
  </c:sp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AA63FD-F3C3-4228-9076-7D01F7369F61}" type="doc">
      <dgm:prSet loTypeId="urn:microsoft.com/office/officeart/2005/8/layout/cycle5" loCatId="cycle" qsTypeId="urn:microsoft.com/office/officeart/2005/8/quickstyle/3d1" qsCatId="3D" csTypeId="urn:microsoft.com/office/officeart/2005/8/colors/accent6_2" csCatId="accent6" phldr="1"/>
      <dgm:spPr/>
      <dgm:t>
        <a:bodyPr/>
        <a:lstStyle/>
        <a:p>
          <a:endParaRPr lang="es-MX"/>
        </a:p>
      </dgm:t>
    </dgm:pt>
    <dgm:pt modelId="{45ADB73F-A5BD-491A-8939-D2BD329B866C}">
      <dgm:prSet phldrT="[Texto]" custT="1"/>
      <dgm:spPr/>
      <dgm:t>
        <a:bodyPr/>
        <a:lstStyle/>
        <a:p>
          <a:r>
            <a:rPr lang="es-MX" sz="1400" b="1" i="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 Requerimientos del cliente</a:t>
          </a:r>
        </a:p>
      </dgm:t>
    </dgm:pt>
    <dgm:pt modelId="{A22D4417-7FEB-456C-8E10-5563630BA384}" type="par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2DD46F5-4717-47AE-BA3B-E8CB166F46B1}" type="sib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8484995D-6295-4F0E-B8B0-9EC9D9DF3C0E}">
      <dgm:prSet phldrT="[Texto]" custT="1"/>
      <dgm:spPr/>
      <dgm:t>
        <a:bodyPr/>
        <a:lstStyle/>
        <a:p>
          <a:r>
            <a:rPr lang="es-MX" sz="1400" b="1" i="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II. Estudio de mercado</a:t>
          </a:r>
        </a:p>
      </dgm:t>
    </dgm:pt>
    <dgm:pt modelId="{2FAB9EE3-AFC8-48D0-9CFD-CD60F263D12E}" type="par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655CE69-9F26-4F6F-B03F-E4A95D8C9DFC}" type="sib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3A26D7F-B2EE-4533-BC6D-81FB054E6BCB}">
      <dgm:prSet phldrT="[Texto]" custT="1"/>
      <dgm:spPr/>
      <dgm:t>
        <a:bodyPr/>
        <a:lstStyle/>
        <a:p>
          <a:r>
            <a:rPr lang="es-MX" sz="1400" b="1" i="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III. Evaluación técnica.</a:t>
          </a:r>
        </a:p>
      </dgm:t>
    </dgm:pt>
    <dgm:pt modelId="{CA0BE730-2E3D-48B8-B84A-339556E5972B}" type="par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096CC68B-CD08-4219-984B-BAE177BC1B6F}" type="sib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D6674A1-2ABF-42DC-BB5B-C0B20EAEE4B9}">
      <dgm:prSet phldrT="[Texto]" custT="1"/>
      <dgm:spPr/>
      <dgm:t>
        <a:bodyPr/>
        <a:lstStyle/>
        <a:p>
          <a:r>
            <a:rPr lang="es-MX" sz="1400" b="1" i="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IV. Estudio organizacional</a:t>
          </a:r>
        </a:p>
      </dgm:t>
    </dgm:pt>
    <dgm:pt modelId="{687F3815-7F30-4831-A990-345CB0F49B88}" type="par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C276286-3C98-4CF6-B590-215659632BB0}" type="sib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0AABE92-5F21-41A1-AC78-B4F2CD4B52D5}">
      <dgm:prSet phldrT="[Texto]" custT="1"/>
      <dgm:spPr/>
      <dgm:t>
        <a:bodyPr/>
        <a:lstStyle/>
        <a:p>
          <a:r>
            <a:rPr lang="es-MX" sz="1400" b="1" i="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 Evaluación financiera y sustentable</a:t>
          </a:r>
        </a:p>
      </dgm:t>
    </dgm:pt>
    <dgm:pt modelId="{DD9E8DC4-678C-4016-AE60-F6EF036971CE}" type="par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AE84CFA-BCC1-4810-B7B3-3AFEDBE11748}" type="sib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6B5574E-D66D-476C-8882-9055E67FE02E}" type="pres">
      <dgm:prSet presAssocID="{88AA63FD-F3C3-4228-9076-7D01F7369F61}" presName="cycle" presStyleCnt="0">
        <dgm:presLayoutVars>
          <dgm:dir/>
          <dgm:resizeHandles val="exact"/>
        </dgm:presLayoutVars>
      </dgm:prSet>
      <dgm:spPr/>
    </dgm:pt>
    <dgm:pt modelId="{1D8DFF58-74BF-4B43-9E1B-49565141BAFD}" type="pres">
      <dgm:prSet presAssocID="{45ADB73F-A5BD-491A-8939-D2BD329B866C}" presName="node" presStyleLbl="node1" presStyleIdx="0" presStyleCnt="5">
        <dgm:presLayoutVars>
          <dgm:bulletEnabled val="1"/>
        </dgm:presLayoutVars>
      </dgm:prSet>
      <dgm:spPr/>
    </dgm:pt>
    <dgm:pt modelId="{845DC252-0F60-4C5B-A850-F9BBD31B12A7}" type="pres">
      <dgm:prSet presAssocID="{45ADB73F-A5BD-491A-8939-D2BD329B866C}" presName="spNode" presStyleCnt="0"/>
      <dgm:spPr/>
    </dgm:pt>
    <dgm:pt modelId="{B620A558-F5C1-4A9E-B5D1-6BDB176260BE}" type="pres">
      <dgm:prSet presAssocID="{92DD46F5-4717-47AE-BA3B-E8CB166F46B1}" presName="sibTrans" presStyleLbl="sibTrans1D1" presStyleIdx="0" presStyleCnt="5"/>
      <dgm:spPr/>
    </dgm:pt>
    <dgm:pt modelId="{87E26C76-ABAE-4A6F-BCDB-146FAB85A259}" type="pres">
      <dgm:prSet presAssocID="{8484995D-6295-4F0E-B8B0-9EC9D9DF3C0E}" presName="node" presStyleLbl="node1" presStyleIdx="1" presStyleCnt="5">
        <dgm:presLayoutVars>
          <dgm:bulletEnabled val="1"/>
        </dgm:presLayoutVars>
      </dgm:prSet>
      <dgm:spPr/>
    </dgm:pt>
    <dgm:pt modelId="{094AA59F-5A66-4968-B1CB-578E25B29F3F}" type="pres">
      <dgm:prSet presAssocID="{8484995D-6295-4F0E-B8B0-9EC9D9DF3C0E}" presName="spNode" presStyleCnt="0"/>
      <dgm:spPr/>
    </dgm:pt>
    <dgm:pt modelId="{61CDD775-7DE4-48C6-A364-9B19BED94835}" type="pres">
      <dgm:prSet presAssocID="{9655CE69-9F26-4F6F-B03F-E4A95D8C9DFC}" presName="sibTrans" presStyleLbl="sibTrans1D1" presStyleIdx="1" presStyleCnt="5"/>
      <dgm:spPr/>
    </dgm:pt>
    <dgm:pt modelId="{2B0641D6-5AF4-469B-834F-21945D5681C0}" type="pres">
      <dgm:prSet presAssocID="{73A26D7F-B2EE-4533-BC6D-81FB054E6BCB}" presName="node" presStyleLbl="node1" presStyleIdx="2" presStyleCnt="5">
        <dgm:presLayoutVars>
          <dgm:bulletEnabled val="1"/>
        </dgm:presLayoutVars>
      </dgm:prSet>
      <dgm:spPr/>
    </dgm:pt>
    <dgm:pt modelId="{29004378-E15B-44AD-8AD2-7619B9FF031B}" type="pres">
      <dgm:prSet presAssocID="{73A26D7F-B2EE-4533-BC6D-81FB054E6BCB}" presName="spNode" presStyleCnt="0"/>
      <dgm:spPr/>
    </dgm:pt>
    <dgm:pt modelId="{9C6E8BD3-FCAB-472A-8B01-ED67A764BD41}" type="pres">
      <dgm:prSet presAssocID="{096CC68B-CD08-4219-984B-BAE177BC1B6F}" presName="sibTrans" presStyleLbl="sibTrans1D1" presStyleIdx="2" presStyleCnt="5"/>
      <dgm:spPr/>
    </dgm:pt>
    <dgm:pt modelId="{637C12DC-0716-46E6-8D02-04AB635317EA}" type="pres">
      <dgm:prSet presAssocID="{3D6674A1-2ABF-42DC-BB5B-C0B20EAEE4B9}" presName="node" presStyleLbl="node1" presStyleIdx="3" presStyleCnt="5">
        <dgm:presLayoutVars>
          <dgm:bulletEnabled val="1"/>
        </dgm:presLayoutVars>
      </dgm:prSet>
      <dgm:spPr/>
    </dgm:pt>
    <dgm:pt modelId="{DB8243B3-2DC3-420A-B0DD-FE773C0665FE}" type="pres">
      <dgm:prSet presAssocID="{3D6674A1-2ABF-42DC-BB5B-C0B20EAEE4B9}" presName="spNode" presStyleCnt="0"/>
      <dgm:spPr/>
    </dgm:pt>
    <dgm:pt modelId="{A9DC648E-0558-409B-9592-3E12B76FA444}" type="pres">
      <dgm:prSet presAssocID="{7C276286-3C98-4CF6-B590-215659632BB0}" presName="sibTrans" presStyleLbl="sibTrans1D1" presStyleIdx="3" presStyleCnt="5"/>
      <dgm:spPr/>
    </dgm:pt>
    <dgm:pt modelId="{108E2CAD-F74B-4442-8197-220E5E4DFB1F}" type="pres">
      <dgm:prSet presAssocID="{30AABE92-5F21-41A1-AC78-B4F2CD4B52D5}" presName="node" presStyleLbl="node1" presStyleIdx="4" presStyleCnt="5" custScaleX="170654" custScaleY="154099">
        <dgm:presLayoutVars>
          <dgm:bulletEnabled val="1"/>
        </dgm:presLayoutVars>
      </dgm:prSet>
      <dgm:spPr/>
    </dgm:pt>
    <dgm:pt modelId="{1B8AA779-036B-4839-8C98-D759FD0CDB17}" type="pres">
      <dgm:prSet presAssocID="{30AABE92-5F21-41A1-AC78-B4F2CD4B52D5}" presName="spNode" presStyleCnt="0"/>
      <dgm:spPr/>
    </dgm:pt>
    <dgm:pt modelId="{680B4F48-6C0B-437B-AFF8-A84492259D15}" type="pres">
      <dgm:prSet presAssocID="{3AE84CFA-BCC1-4810-B7B3-3AFEDBE11748}" presName="sibTrans" presStyleLbl="sibTrans1D1" presStyleIdx="4" presStyleCnt="5"/>
      <dgm:spPr/>
    </dgm:pt>
  </dgm:ptLst>
  <dgm:cxnLst>
    <dgm:cxn modelId="{35C200D2-4570-428E-9291-7EB328BA5715}" type="presOf" srcId="{7C276286-3C98-4CF6-B590-215659632BB0}" destId="{A9DC648E-0558-409B-9592-3E12B76FA444}" srcOrd="0" destOrd="0" presId="urn:microsoft.com/office/officeart/2005/8/layout/cycle5"/>
    <dgm:cxn modelId="{BAA3AC42-E142-420E-B2FA-BAE53FD65FB9}" type="presOf" srcId="{45ADB73F-A5BD-491A-8939-D2BD329B866C}" destId="{1D8DFF58-74BF-4B43-9E1B-49565141BAFD}" srcOrd="0" destOrd="0" presId="urn:microsoft.com/office/officeart/2005/8/layout/cycle5"/>
    <dgm:cxn modelId="{77C75094-68B3-4897-AD37-01DF9C9E531D}" type="presOf" srcId="{92DD46F5-4717-47AE-BA3B-E8CB166F46B1}" destId="{B620A558-F5C1-4A9E-B5D1-6BDB176260BE}" srcOrd="0" destOrd="0" presId="urn:microsoft.com/office/officeart/2005/8/layout/cycle5"/>
    <dgm:cxn modelId="{4D0F1DC1-59B5-431D-90A2-15E1F0483413}" srcId="{88AA63FD-F3C3-4228-9076-7D01F7369F61}" destId="{30AABE92-5F21-41A1-AC78-B4F2CD4B52D5}" srcOrd="4" destOrd="0" parTransId="{DD9E8DC4-678C-4016-AE60-F6EF036971CE}" sibTransId="{3AE84CFA-BCC1-4810-B7B3-3AFEDBE11748}"/>
    <dgm:cxn modelId="{D1F72451-CDAC-4916-95C8-080CCF8F2FA6}" srcId="{88AA63FD-F3C3-4228-9076-7D01F7369F61}" destId="{8484995D-6295-4F0E-B8B0-9EC9D9DF3C0E}" srcOrd="1" destOrd="0" parTransId="{2FAB9EE3-AFC8-48D0-9CFD-CD60F263D12E}" sibTransId="{9655CE69-9F26-4F6F-B03F-E4A95D8C9DFC}"/>
    <dgm:cxn modelId="{237BCCFD-90C4-4B69-95B2-E573567907BD}" type="presOf" srcId="{3AE84CFA-BCC1-4810-B7B3-3AFEDBE11748}" destId="{680B4F48-6C0B-437B-AFF8-A84492259D15}" srcOrd="0" destOrd="0" presId="urn:microsoft.com/office/officeart/2005/8/layout/cycle5"/>
    <dgm:cxn modelId="{F3995286-C809-4FC2-B6F6-9938748E89EF}" type="presOf" srcId="{30AABE92-5F21-41A1-AC78-B4F2CD4B52D5}" destId="{108E2CAD-F74B-4442-8197-220E5E4DFB1F}" srcOrd="0" destOrd="0" presId="urn:microsoft.com/office/officeart/2005/8/layout/cycle5"/>
    <dgm:cxn modelId="{478457E6-6F44-449C-B32A-A828A51F01BE}" srcId="{88AA63FD-F3C3-4228-9076-7D01F7369F61}" destId="{45ADB73F-A5BD-491A-8939-D2BD329B866C}" srcOrd="0" destOrd="0" parTransId="{A22D4417-7FEB-456C-8E10-5563630BA384}" sibTransId="{92DD46F5-4717-47AE-BA3B-E8CB166F46B1}"/>
    <dgm:cxn modelId="{BD3391C6-82F9-4911-9991-58ADAB9B555C}" type="presOf" srcId="{3D6674A1-2ABF-42DC-BB5B-C0B20EAEE4B9}" destId="{637C12DC-0716-46E6-8D02-04AB635317EA}" srcOrd="0" destOrd="0" presId="urn:microsoft.com/office/officeart/2005/8/layout/cycle5"/>
    <dgm:cxn modelId="{79A63CBD-FE5E-4199-BA77-4D06DF642AF8}" type="presOf" srcId="{88AA63FD-F3C3-4228-9076-7D01F7369F61}" destId="{76B5574E-D66D-476C-8882-9055E67FE02E}" srcOrd="0" destOrd="0" presId="urn:microsoft.com/office/officeart/2005/8/layout/cycle5"/>
    <dgm:cxn modelId="{0F980238-B369-4F2D-9695-C16E73814FD9}" type="presOf" srcId="{9655CE69-9F26-4F6F-B03F-E4A95D8C9DFC}" destId="{61CDD775-7DE4-48C6-A364-9B19BED94835}" srcOrd="0" destOrd="0" presId="urn:microsoft.com/office/officeart/2005/8/layout/cycle5"/>
    <dgm:cxn modelId="{8B0DDEF2-7735-47A2-90A4-44E605ADE6B6}" type="presOf" srcId="{73A26D7F-B2EE-4533-BC6D-81FB054E6BCB}" destId="{2B0641D6-5AF4-469B-834F-21945D5681C0}" srcOrd="0" destOrd="0" presId="urn:microsoft.com/office/officeart/2005/8/layout/cycle5"/>
    <dgm:cxn modelId="{F1C1CD2F-B24C-47E8-B0C1-B85F71CDB557}" srcId="{88AA63FD-F3C3-4228-9076-7D01F7369F61}" destId="{3D6674A1-2ABF-42DC-BB5B-C0B20EAEE4B9}" srcOrd="3" destOrd="0" parTransId="{687F3815-7F30-4831-A990-345CB0F49B88}" sibTransId="{7C276286-3C98-4CF6-B590-215659632BB0}"/>
    <dgm:cxn modelId="{31CC9D08-B105-469E-8BFC-C7BAC83B338D}" srcId="{88AA63FD-F3C3-4228-9076-7D01F7369F61}" destId="{73A26D7F-B2EE-4533-BC6D-81FB054E6BCB}" srcOrd="2" destOrd="0" parTransId="{CA0BE730-2E3D-48B8-B84A-339556E5972B}" sibTransId="{096CC68B-CD08-4219-984B-BAE177BC1B6F}"/>
    <dgm:cxn modelId="{263A3E8E-EB46-4EF4-811B-214E31190A7D}" type="presOf" srcId="{8484995D-6295-4F0E-B8B0-9EC9D9DF3C0E}" destId="{87E26C76-ABAE-4A6F-BCDB-146FAB85A259}" srcOrd="0" destOrd="0" presId="urn:microsoft.com/office/officeart/2005/8/layout/cycle5"/>
    <dgm:cxn modelId="{14832C13-FC06-46CA-9A91-EF6AC245852A}" type="presOf" srcId="{096CC68B-CD08-4219-984B-BAE177BC1B6F}" destId="{9C6E8BD3-FCAB-472A-8B01-ED67A764BD41}" srcOrd="0" destOrd="0" presId="urn:microsoft.com/office/officeart/2005/8/layout/cycle5"/>
    <dgm:cxn modelId="{2B907B9C-5863-46A5-8E3D-CF7E7D03E686}" type="presParOf" srcId="{76B5574E-D66D-476C-8882-9055E67FE02E}" destId="{1D8DFF58-74BF-4B43-9E1B-49565141BAFD}" srcOrd="0" destOrd="0" presId="urn:microsoft.com/office/officeart/2005/8/layout/cycle5"/>
    <dgm:cxn modelId="{FEDFDB29-6029-4483-B064-E4FDB6B552AB}" type="presParOf" srcId="{76B5574E-D66D-476C-8882-9055E67FE02E}" destId="{845DC252-0F60-4C5B-A850-F9BBD31B12A7}" srcOrd="1" destOrd="0" presId="urn:microsoft.com/office/officeart/2005/8/layout/cycle5"/>
    <dgm:cxn modelId="{B6E5AA2F-8768-497A-9987-4272BBE6C667}" type="presParOf" srcId="{76B5574E-D66D-476C-8882-9055E67FE02E}" destId="{B620A558-F5C1-4A9E-B5D1-6BDB176260BE}" srcOrd="2" destOrd="0" presId="urn:microsoft.com/office/officeart/2005/8/layout/cycle5"/>
    <dgm:cxn modelId="{4CE52405-7245-4163-8011-6FBCBEC17EE4}" type="presParOf" srcId="{76B5574E-D66D-476C-8882-9055E67FE02E}" destId="{87E26C76-ABAE-4A6F-BCDB-146FAB85A259}" srcOrd="3" destOrd="0" presId="urn:microsoft.com/office/officeart/2005/8/layout/cycle5"/>
    <dgm:cxn modelId="{E8E4FB4D-B169-45BD-9C12-383924D09BEE}" type="presParOf" srcId="{76B5574E-D66D-476C-8882-9055E67FE02E}" destId="{094AA59F-5A66-4968-B1CB-578E25B29F3F}" srcOrd="4" destOrd="0" presId="urn:microsoft.com/office/officeart/2005/8/layout/cycle5"/>
    <dgm:cxn modelId="{EBCAC213-E689-46B5-95D5-124BEF55F8C4}" type="presParOf" srcId="{76B5574E-D66D-476C-8882-9055E67FE02E}" destId="{61CDD775-7DE4-48C6-A364-9B19BED94835}" srcOrd="5" destOrd="0" presId="urn:microsoft.com/office/officeart/2005/8/layout/cycle5"/>
    <dgm:cxn modelId="{71701D8D-CCA0-40E1-B2E2-469495E411A7}" type="presParOf" srcId="{76B5574E-D66D-476C-8882-9055E67FE02E}" destId="{2B0641D6-5AF4-469B-834F-21945D5681C0}" srcOrd="6" destOrd="0" presId="urn:microsoft.com/office/officeart/2005/8/layout/cycle5"/>
    <dgm:cxn modelId="{D9D1042B-69A3-46C2-B41B-AF2FE78FBFFA}" type="presParOf" srcId="{76B5574E-D66D-476C-8882-9055E67FE02E}" destId="{29004378-E15B-44AD-8AD2-7619B9FF031B}" srcOrd="7" destOrd="0" presId="urn:microsoft.com/office/officeart/2005/8/layout/cycle5"/>
    <dgm:cxn modelId="{FAD3C119-A452-4168-91DB-C3C563EA6E51}" type="presParOf" srcId="{76B5574E-D66D-476C-8882-9055E67FE02E}" destId="{9C6E8BD3-FCAB-472A-8B01-ED67A764BD41}" srcOrd="8" destOrd="0" presId="urn:microsoft.com/office/officeart/2005/8/layout/cycle5"/>
    <dgm:cxn modelId="{E4B508C0-4816-4612-9AB7-01026F4EBD06}" type="presParOf" srcId="{76B5574E-D66D-476C-8882-9055E67FE02E}" destId="{637C12DC-0716-46E6-8D02-04AB635317EA}" srcOrd="9" destOrd="0" presId="urn:microsoft.com/office/officeart/2005/8/layout/cycle5"/>
    <dgm:cxn modelId="{79EADF6E-5C13-4F62-BE4C-2C3B3906C322}" type="presParOf" srcId="{76B5574E-D66D-476C-8882-9055E67FE02E}" destId="{DB8243B3-2DC3-420A-B0DD-FE773C0665FE}" srcOrd="10" destOrd="0" presId="urn:microsoft.com/office/officeart/2005/8/layout/cycle5"/>
    <dgm:cxn modelId="{1923763D-F0DF-4500-8817-31F0406649EF}" type="presParOf" srcId="{76B5574E-D66D-476C-8882-9055E67FE02E}" destId="{A9DC648E-0558-409B-9592-3E12B76FA444}" srcOrd="11" destOrd="0" presId="urn:microsoft.com/office/officeart/2005/8/layout/cycle5"/>
    <dgm:cxn modelId="{3A74C76A-E928-48A7-BC29-60D3CA07BF45}" type="presParOf" srcId="{76B5574E-D66D-476C-8882-9055E67FE02E}" destId="{108E2CAD-F74B-4442-8197-220E5E4DFB1F}" srcOrd="12" destOrd="0" presId="urn:microsoft.com/office/officeart/2005/8/layout/cycle5"/>
    <dgm:cxn modelId="{68155B57-882E-4CC3-A7FC-5051262EB741}" type="presParOf" srcId="{76B5574E-D66D-476C-8882-9055E67FE02E}" destId="{1B8AA779-036B-4839-8C98-D759FD0CDB17}" srcOrd="13" destOrd="0" presId="urn:microsoft.com/office/officeart/2005/8/layout/cycle5"/>
    <dgm:cxn modelId="{020CDDDA-1A1C-4FC8-AF5F-3A0875FB1C4E}" type="presParOf" srcId="{76B5574E-D66D-476C-8882-9055E67FE02E}" destId="{680B4F48-6C0B-437B-AFF8-A84492259D15}"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0B7992-0E76-4648-8DF6-35A0135993DC}"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CL"/>
        </a:p>
      </dgm:t>
    </dgm:pt>
    <dgm:pt modelId="{398F6931-6C42-40FA-938B-C45C09266BC9}">
      <dgm:prSet phldrT="[Texto]" custT="1"/>
      <dgm:spPr>
        <a:solidFill>
          <a:srgbClr val="9FBF01">
            <a:alpha val="90000"/>
          </a:srgbClr>
        </a:solidFill>
      </dgm:spPr>
      <dgm:t>
        <a:bodyPr/>
        <a:lstStyle/>
        <a:p>
          <a:r>
            <a:rPr lang="es-CL" sz="2800" b="1" dirty="0">
              <a:solidFill>
                <a:schemeClr val="tx1"/>
              </a:solidFill>
              <a:latin typeface="+mn-lt"/>
            </a:rPr>
            <a:t>SOCIAL</a:t>
          </a:r>
          <a:endParaRPr lang="es-CL" sz="3100" b="1" dirty="0">
            <a:solidFill>
              <a:schemeClr val="tx1"/>
            </a:solidFill>
            <a:latin typeface="+mn-lt"/>
          </a:endParaRPr>
        </a:p>
      </dgm:t>
    </dgm:pt>
    <dgm:pt modelId="{53355947-3944-4076-A681-B5391627FC13}" type="parTrans" cxnId="{79DD2789-AD56-4FCE-9DAB-8AE89C31498E}">
      <dgm:prSet/>
      <dgm:spPr/>
      <dgm:t>
        <a:bodyPr/>
        <a:lstStyle/>
        <a:p>
          <a:endParaRPr lang="es-CL">
            <a:solidFill>
              <a:schemeClr val="tx1"/>
            </a:solidFill>
          </a:endParaRPr>
        </a:p>
      </dgm:t>
    </dgm:pt>
    <dgm:pt modelId="{765C5007-C12F-41AA-B809-654AE84230E6}" type="sibTrans" cxnId="{79DD2789-AD56-4FCE-9DAB-8AE89C31498E}">
      <dgm:prSet/>
      <dgm:spPr/>
      <dgm:t>
        <a:bodyPr/>
        <a:lstStyle/>
        <a:p>
          <a:endParaRPr lang="es-CL">
            <a:solidFill>
              <a:schemeClr val="tx1"/>
            </a:solidFill>
          </a:endParaRPr>
        </a:p>
      </dgm:t>
    </dgm:pt>
    <dgm:pt modelId="{A595882F-34E7-4B62-AFC9-425FD787499E}">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200" dirty="0">
              <a:solidFill>
                <a:schemeClr val="tx1"/>
              </a:solidFill>
              <a:latin typeface="+mn-lt"/>
            </a:rPr>
            <a:t>Calidad de vida en ciudades puerto</a:t>
          </a:r>
          <a:endParaRPr lang="es-CL" sz="1200" dirty="0">
            <a:solidFill>
              <a:schemeClr val="tx1"/>
            </a:solidFill>
          </a:endParaRPr>
        </a:p>
      </dgm:t>
    </dgm:pt>
    <dgm:pt modelId="{C8223AF8-99C0-4C74-ADF7-738DDEE4FA7E}" type="parTrans" cxnId="{8F2A06C2-A1B0-4E05-8777-B069851CD04D}">
      <dgm:prSet/>
      <dgm:spPr/>
      <dgm:t>
        <a:bodyPr/>
        <a:lstStyle/>
        <a:p>
          <a:endParaRPr lang="es-CL">
            <a:solidFill>
              <a:schemeClr val="tx1"/>
            </a:solidFill>
          </a:endParaRPr>
        </a:p>
      </dgm:t>
    </dgm:pt>
    <dgm:pt modelId="{728B01E6-D8D4-4703-BC89-E1D679494165}" type="sibTrans" cxnId="{8F2A06C2-A1B0-4E05-8777-B069851CD04D}">
      <dgm:prSet/>
      <dgm:spPr/>
      <dgm:t>
        <a:bodyPr/>
        <a:lstStyle/>
        <a:p>
          <a:endParaRPr lang="es-CL">
            <a:solidFill>
              <a:schemeClr val="tx1"/>
            </a:solidFill>
          </a:endParaRPr>
        </a:p>
      </dgm:t>
    </dgm:pt>
    <dgm:pt modelId="{0F5D5611-0819-4A2E-B989-959BB7E8F1FD}">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200" dirty="0">
              <a:solidFill>
                <a:schemeClr val="tx1"/>
              </a:solidFill>
              <a:latin typeface="+mn-lt"/>
            </a:rPr>
            <a:t>Desarrollar un capital humano</a:t>
          </a:r>
        </a:p>
      </dgm:t>
    </dgm:pt>
    <dgm:pt modelId="{019E76A5-D4AF-4876-A7B2-B1D6604252F2}" type="parTrans" cxnId="{C66AFFC7-205F-41BD-BD31-608AF4C9B78F}">
      <dgm:prSet/>
      <dgm:spPr/>
      <dgm:t>
        <a:bodyPr/>
        <a:lstStyle/>
        <a:p>
          <a:endParaRPr lang="es-CL">
            <a:solidFill>
              <a:schemeClr val="tx1"/>
            </a:solidFill>
          </a:endParaRPr>
        </a:p>
      </dgm:t>
    </dgm:pt>
    <dgm:pt modelId="{B5095772-7989-475F-B90A-1A50401829E9}" type="sibTrans" cxnId="{C66AFFC7-205F-41BD-BD31-608AF4C9B78F}">
      <dgm:prSet/>
      <dgm:spPr/>
      <dgm:t>
        <a:bodyPr/>
        <a:lstStyle/>
        <a:p>
          <a:endParaRPr lang="es-CL">
            <a:solidFill>
              <a:schemeClr val="tx1"/>
            </a:solidFill>
          </a:endParaRPr>
        </a:p>
      </dgm:t>
    </dgm:pt>
    <dgm:pt modelId="{D72BA49F-B6AA-458A-9E2C-DA8B541E6186}">
      <dgm:prSet phldrT="[Texto]" custT="1"/>
      <dgm:spPr>
        <a:solidFill>
          <a:schemeClr val="tx2">
            <a:lumMod val="40000"/>
            <a:lumOff val="60000"/>
            <a:alpha val="90000"/>
          </a:schemeClr>
        </a:solidFill>
      </dgm:spPr>
      <dgm:t>
        <a:bodyPr/>
        <a:lstStyle/>
        <a:p>
          <a:r>
            <a:rPr lang="es-CL" sz="2800" b="1" dirty="0">
              <a:solidFill>
                <a:schemeClr val="tx1"/>
              </a:solidFill>
              <a:latin typeface="+mn-lt"/>
            </a:rPr>
            <a:t>AMBIENTAL</a:t>
          </a:r>
          <a:r>
            <a:rPr lang="es-CL" sz="3100" b="1" dirty="0">
              <a:solidFill>
                <a:schemeClr val="tx1"/>
              </a:solidFill>
              <a:latin typeface="+mn-lt"/>
            </a:rPr>
            <a:t> </a:t>
          </a:r>
        </a:p>
      </dgm:t>
    </dgm:pt>
    <dgm:pt modelId="{CAC9146D-681E-4FA3-B09D-6C6E63AE57CD}" type="parTrans" cxnId="{CB5E41F7-1334-4F64-AD96-458A9BBEDEB1}">
      <dgm:prSet/>
      <dgm:spPr/>
      <dgm:t>
        <a:bodyPr/>
        <a:lstStyle/>
        <a:p>
          <a:endParaRPr lang="es-CL">
            <a:solidFill>
              <a:schemeClr val="tx1"/>
            </a:solidFill>
          </a:endParaRPr>
        </a:p>
      </dgm:t>
    </dgm:pt>
    <dgm:pt modelId="{2CE41A70-A32B-49CF-B0EB-F3F50F068EDE}" type="sibTrans" cxnId="{CB5E41F7-1334-4F64-AD96-458A9BBEDEB1}">
      <dgm:prSet/>
      <dgm:spPr/>
      <dgm:t>
        <a:bodyPr/>
        <a:lstStyle/>
        <a:p>
          <a:endParaRPr lang="es-CL">
            <a:solidFill>
              <a:schemeClr val="tx1"/>
            </a:solidFill>
          </a:endParaRPr>
        </a:p>
      </dgm:t>
    </dgm:pt>
    <dgm:pt modelId="{89585963-D6BA-429A-A967-AF9D779AA3CC}">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200" dirty="0">
              <a:solidFill>
                <a:schemeClr val="tx1"/>
              </a:solidFill>
              <a:latin typeface="+mn-lt"/>
            </a:rPr>
            <a:t>Logística reversa</a:t>
          </a:r>
        </a:p>
      </dgm:t>
    </dgm:pt>
    <dgm:pt modelId="{12FCDC2B-AEB9-4FFD-9BCD-68503534237D}" type="parTrans" cxnId="{D97370D6-2809-4D90-A2DD-7ABD690E24DB}">
      <dgm:prSet/>
      <dgm:spPr/>
      <dgm:t>
        <a:bodyPr/>
        <a:lstStyle/>
        <a:p>
          <a:endParaRPr lang="es-CL">
            <a:solidFill>
              <a:schemeClr val="tx1"/>
            </a:solidFill>
          </a:endParaRPr>
        </a:p>
      </dgm:t>
    </dgm:pt>
    <dgm:pt modelId="{454DC074-13FC-43BD-BC08-19235574E340}" type="sibTrans" cxnId="{D97370D6-2809-4D90-A2DD-7ABD690E24DB}">
      <dgm:prSet/>
      <dgm:spPr/>
      <dgm:t>
        <a:bodyPr/>
        <a:lstStyle/>
        <a:p>
          <a:endParaRPr lang="es-CL">
            <a:solidFill>
              <a:schemeClr val="tx1"/>
            </a:solidFill>
          </a:endParaRPr>
        </a:p>
      </dgm:t>
    </dgm:pt>
    <dgm:pt modelId="{ADA065E1-B226-4386-A27B-8CE00F9CA8A8}">
      <dgm:prSet phldrT="[Texto]" custT="1"/>
      <dgm:spPr>
        <a:solidFill>
          <a:srgbClr val="9FBF01">
            <a:alpha val="90000"/>
          </a:srgbClr>
        </a:solidFill>
      </dgm:spPr>
      <dgm:t>
        <a:bodyPr/>
        <a:lstStyle/>
        <a:p>
          <a:pPr defTabSz="400050">
            <a:lnSpc>
              <a:spcPct val="90000"/>
            </a:lnSpc>
            <a:spcBef>
              <a:spcPct val="0"/>
            </a:spcBef>
            <a:spcAft>
              <a:spcPct val="35000"/>
            </a:spcAft>
          </a:pPr>
          <a:r>
            <a:rPr lang="es-CL" sz="2800" b="1" dirty="0">
              <a:solidFill>
                <a:schemeClr val="tx1"/>
              </a:solidFill>
              <a:latin typeface="+mn-lt"/>
            </a:rPr>
            <a:t>ECONÓMICA</a:t>
          </a:r>
          <a:endParaRPr lang="es-CL" sz="3100" b="1" dirty="0">
            <a:solidFill>
              <a:schemeClr val="tx1"/>
            </a:solidFill>
            <a:latin typeface="+mn-lt"/>
          </a:endParaRPr>
        </a:p>
      </dgm:t>
    </dgm:pt>
    <dgm:pt modelId="{645C47FB-6AC6-404D-8DBE-716699176697}" type="parTrans" cxnId="{C4102DFE-AA7F-46BD-9EA0-24B3D863298C}">
      <dgm:prSet/>
      <dgm:spPr/>
      <dgm:t>
        <a:bodyPr/>
        <a:lstStyle/>
        <a:p>
          <a:endParaRPr lang="es-CL">
            <a:solidFill>
              <a:schemeClr val="tx1"/>
            </a:solidFill>
          </a:endParaRPr>
        </a:p>
      </dgm:t>
    </dgm:pt>
    <dgm:pt modelId="{D3EB66BF-CC7D-4FEF-A70D-656165E84B11}" type="sibTrans" cxnId="{C4102DFE-AA7F-46BD-9EA0-24B3D863298C}">
      <dgm:prSet/>
      <dgm:spPr/>
      <dgm:t>
        <a:bodyPr/>
        <a:lstStyle/>
        <a:p>
          <a:endParaRPr lang="es-CL">
            <a:solidFill>
              <a:schemeClr val="tx1"/>
            </a:solidFill>
          </a:endParaRPr>
        </a:p>
      </dgm:t>
    </dgm:pt>
    <dgm:pt modelId="{B94537E6-E061-4A55-9DA2-CEE5F9940E99}">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100" dirty="0">
              <a:solidFill>
                <a:schemeClr val="tx1"/>
              </a:solidFill>
              <a:latin typeface="+mn-lt"/>
            </a:rPr>
            <a:t>Mayor competitividad: menores costos logísticos, mejor servicios</a:t>
          </a:r>
          <a:endParaRPr lang="es-CL" sz="1050" dirty="0">
            <a:solidFill>
              <a:schemeClr val="tx1"/>
            </a:solidFill>
          </a:endParaRPr>
        </a:p>
      </dgm:t>
    </dgm:pt>
    <dgm:pt modelId="{2C07984F-94D9-4142-BF57-36F23209CD75}" type="parTrans" cxnId="{B8CC0B57-994D-4C72-872F-AF5E6CA45D37}">
      <dgm:prSet/>
      <dgm:spPr/>
      <dgm:t>
        <a:bodyPr/>
        <a:lstStyle/>
        <a:p>
          <a:endParaRPr lang="es-CL">
            <a:solidFill>
              <a:schemeClr val="tx1"/>
            </a:solidFill>
          </a:endParaRPr>
        </a:p>
      </dgm:t>
    </dgm:pt>
    <dgm:pt modelId="{F8DC2971-70CA-4713-916D-228BE6668FFE}" type="sibTrans" cxnId="{B8CC0B57-994D-4C72-872F-AF5E6CA45D37}">
      <dgm:prSet/>
      <dgm:spPr/>
      <dgm:t>
        <a:bodyPr/>
        <a:lstStyle/>
        <a:p>
          <a:endParaRPr lang="es-CL">
            <a:solidFill>
              <a:schemeClr val="tx1"/>
            </a:solidFill>
          </a:endParaRPr>
        </a:p>
      </dgm:t>
    </dgm:pt>
    <dgm:pt modelId="{3899B682-FC9D-414F-837C-C284B158A4D9}">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100" dirty="0">
              <a:solidFill>
                <a:schemeClr val="tx1"/>
              </a:solidFill>
              <a:latin typeface="+mn-lt"/>
            </a:rPr>
            <a:t>Diversifica la canasta exportadora con productos más sofisticados y de mayor valor agregado. </a:t>
          </a:r>
        </a:p>
      </dgm:t>
    </dgm:pt>
    <dgm:pt modelId="{CE9C1F99-768B-4BE7-91FE-C9163A8DB252}" type="parTrans" cxnId="{069FE64F-799B-420B-BC5F-0E731B5425D1}">
      <dgm:prSet/>
      <dgm:spPr/>
      <dgm:t>
        <a:bodyPr/>
        <a:lstStyle/>
        <a:p>
          <a:endParaRPr lang="es-CL">
            <a:solidFill>
              <a:schemeClr val="tx1"/>
            </a:solidFill>
          </a:endParaRPr>
        </a:p>
      </dgm:t>
    </dgm:pt>
    <dgm:pt modelId="{C0AE1835-6400-4F7C-849C-B57E765B235E}" type="sibTrans" cxnId="{069FE64F-799B-420B-BC5F-0E731B5425D1}">
      <dgm:prSet/>
      <dgm:spPr/>
      <dgm:t>
        <a:bodyPr/>
        <a:lstStyle/>
        <a:p>
          <a:endParaRPr lang="es-CL">
            <a:solidFill>
              <a:schemeClr val="tx1"/>
            </a:solidFill>
          </a:endParaRPr>
        </a:p>
      </dgm:t>
    </dgm:pt>
    <dgm:pt modelId="{F267A5EA-82C9-4303-B35C-7514C77634FC}">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200" dirty="0">
              <a:solidFill>
                <a:schemeClr val="tx1"/>
              </a:solidFill>
              <a:latin typeface="+mn-lt"/>
            </a:rPr>
            <a:t>Integración armónica puertos - ciudad</a:t>
          </a:r>
        </a:p>
      </dgm:t>
    </dgm:pt>
    <dgm:pt modelId="{F68BDF9E-7370-4DCA-BD8F-6F41B780837F}" type="parTrans" cxnId="{4114A903-08C8-4C90-8BB1-6A125D755B80}">
      <dgm:prSet/>
      <dgm:spPr/>
      <dgm:t>
        <a:bodyPr/>
        <a:lstStyle/>
        <a:p>
          <a:endParaRPr lang="es-CL">
            <a:solidFill>
              <a:schemeClr val="tx1"/>
            </a:solidFill>
          </a:endParaRPr>
        </a:p>
      </dgm:t>
    </dgm:pt>
    <dgm:pt modelId="{800D9605-F2C0-4386-B2A1-96A5C5254911}" type="sibTrans" cxnId="{4114A903-08C8-4C90-8BB1-6A125D755B80}">
      <dgm:prSet/>
      <dgm:spPr/>
      <dgm:t>
        <a:bodyPr/>
        <a:lstStyle/>
        <a:p>
          <a:endParaRPr lang="es-CL">
            <a:solidFill>
              <a:schemeClr val="tx1"/>
            </a:solidFill>
          </a:endParaRPr>
        </a:p>
      </dgm:t>
    </dgm:pt>
    <dgm:pt modelId="{AECB8DD2-BF78-4DAF-AD7E-35E6374A86AC}">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200" dirty="0">
              <a:solidFill>
                <a:schemeClr val="tx1"/>
              </a:solidFill>
              <a:latin typeface="+mn-lt"/>
            </a:rPr>
            <a:t>Eficiencia energética</a:t>
          </a:r>
        </a:p>
      </dgm:t>
    </dgm:pt>
    <dgm:pt modelId="{C77FDF03-F17D-497A-ABB0-DE6AAA4AD4D2}" type="parTrans" cxnId="{958EE476-3093-4573-A399-227BECD7ECF6}">
      <dgm:prSet/>
      <dgm:spPr/>
      <dgm:t>
        <a:bodyPr/>
        <a:lstStyle/>
        <a:p>
          <a:endParaRPr lang="es-CL">
            <a:solidFill>
              <a:schemeClr val="tx1"/>
            </a:solidFill>
          </a:endParaRPr>
        </a:p>
      </dgm:t>
    </dgm:pt>
    <dgm:pt modelId="{9416CC8C-A6CC-49DC-9EC4-916A86C084DB}" type="sibTrans" cxnId="{958EE476-3093-4573-A399-227BECD7ECF6}">
      <dgm:prSet/>
      <dgm:spPr/>
      <dgm:t>
        <a:bodyPr/>
        <a:lstStyle/>
        <a:p>
          <a:endParaRPr lang="es-CL">
            <a:solidFill>
              <a:schemeClr val="tx1"/>
            </a:solidFill>
          </a:endParaRPr>
        </a:p>
      </dgm:t>
    </dgm:pt>
    <dgm:pt modelId="{D3662A3B-5CAB-485A-AA9F-A276B6BCBD48}">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200" dirty="0">
              <a:solidFill>
                <a:schemeClr val="tx1"/>
              </a:solidFill>
              <a:latin typeface="+mn-lt"/>
            </a:rPr>
            <a:t>Emisión de CO2, huella de H2O, entre otros</a:t>
          </a:r>
        </a:p>
        <a:p>
          <a:pPr marL="85725" marR="0" indent="-85725" defTabSz="914400" eaLnBrk="1" fontAlgn="auto" latinLnBrk="0" hangingPunct="1">
            <a:lnSpc>
              <a:spcPct val="100000"/>
            </a:lnSpc>
            <a:spcBef>
              <a:spcPts val="0"/>
            </a:spcBef>
            <a:spcAft>
              <a:spcPts val="0"/>
            </a:spcAft>
            <a:buClrTx/>
            <a:buSzTx/>
            <a:buFontTx/>
            <a:buNone/>
            <a:tabLst/>
            <a:defRPr/>
          </a:pPr>
          <a:endParaRPr lang="es-CL" sz="1200" dirty="0">
            <a:solidFill>
              <a:schemeClr val="tx1"/>
            </a:solidFill>
            <a:latin typeface="+mn-lt"/>
          </a:endParaRPr>
        </a:p>
      </dgm:t>
    </dgm:pt>
    <dgm:pt modelId="{E750AC37-4397-4C14-9903-4634640FD9BD}" type="parTrans" cxnId="{3577856C-71FF-4A66-B34E-3D067692A8AE}">
      <dgm:prSet/>
      <dgm:spPr/>
      <dgm:t>
        <a:bodyPr/>
        <a:lstStyle/>
        <a:p>
          <a:endParaRPr lang="es-CL">
            <a:solidFill>
              <a:schemeClr val="tx1"/>
            </a:solidFill>
          </a:endParaRPr>
        </a:p>
      </dgm:t>
    </dgm:pt>
    <dgm:pt modelId="{41929C4E-71A6-4296-B25A-4EB482E6962D}" type="sibTrans" cxnId="{3577856C-71FF-4A66-B34E-3D067692A8AE}">
      <dgm:prSet/>
      <dgm:spPr/>
      <dgm:t>
        <a:bodyPr/>
        <a:lstStyle/>
        <a:p>
          <a:endParaRPr lang="es-CL">
            <a:solidFill>
              <a:schemeClr val="tx1"/>
            </a:solidFill>
          </a:endParaRPr>
        </a:p>
      </dgm:t>
    </dgm:pt>
    <dgm:pt modelId="{FA026530-9E2C-4269-901D-C8624025B67D}">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100" dirty="0">
              <a:solidFill>
                <a:schemeClr val="tx1"/>
              </a:solidFill>
              <a:latin typeface="+mn-lt"/>
            </a:rPr>
            <a:t>Amplia el intercambio comercial</a:t>
          </a:r>
        </a:p>
        <a:p>
          <a:pPr marL="57150" marR="0" indent="0" defTabSz="444500" eaLnBrk="1" fontAlgn="auto" latinLnBrk="0" hangingPunct="1">
            <a:lnSpc>
              <a:spcPct val="90000"/>
            </a:lnSpc>
            <a:spcBef>
              <a:spcPct val="0"/>
            </a:spcBef>
            <a:spcAft>
              <a:spcPct val="15000"/>
            </a:spcAft>
            <a:buClrTx/>
            <a:buSzTx/>
            <a:buFontTx/>
            <a:buNone/>
            <a:tabLst/>
            <a:defRPr/>
          </a:pPr>
          <a:endParaRPr lang="es-CL" sz="1050" dirty="0">
            <a:solidFill>
              <a:schemeClr val="tx1"/>
            </a:solidFill>
            <a:latin typeface="+mn-lt"/>
          </a:endParaRPr>
        </a:p>
        <a:p>
          <a:pPr marL="57150" indent="0" defTabSz="444500">
            <a:lnSpc>
              <a:spcPct val="90000"/>
            </a:lnSpc>
            <a:spcBef>
              <a:spcPct val="0"/>
            </a:spcBef>
            <a:spcAft>
              <a:spcPct val="15000"/>
            </a:spcAft>
            <a:buNone/>
          </a:pPr>
          <a:endParaRPr lang="es-CL" sz="1050" dirty="0">
            <a:solidFill>
              <a:schemeClr val="tx1"/>
            </a:solidFill>
          </a:endParaRPr>
        </a:p>
      </dgm:t>
    </dgm:pt>
    <dgm:pt modelId="{F7E3A973-4892-4B78-B4D7-2C8AA880F3AE}" type="parTrans" cxnId="{77F09E18-70C6-49AF-B4C0-544D2D0EF0E1}">
      <dgm:prSet/>
      <dgm:spPr/>
      <dgm:t>
        <a:bodyPr/>
        <a:lstStyle/>
        <a:p>
          <a:endParaRPr lang="es-CL">
            <a:solidFill>
              <a:schemeClr val="tx1"/>
            </a:solidFill>
          </a:endParaRPr>
        </a:p>
      </dgm:t>
    </dgm:pt>
    <dgm:pt modelId="{5608622D-5909-4DA7-90BA-E07769DB0C42}" type="sibTrans" cxnId="{77F09E18-70C6-49AF-B4C0-544D2D0EF0E1}">
      <dgm:prSet/>
      <dgm:spPr/>
      <dgm:t>
        <a:bodyPr/>
        <a:lstStyle/>
        <a:p>
          <a:endParaRPr lang="es-CL">
            <a:solidFill>
              <a:schemeClr val="tx1"/>
            </a:solidFill>
          </a:endParaRPr>
        </a:p>
      </dgm:t>
    </dgm:pt>
    <dgm:pt modelId="{92C0BB9E-8181-428F-B5CE-C70085C279C9}">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r>
            <a:rPr lang="es-CL" sz="1200" dirty="0">
              <a:solidFill>
                <a:schemeClr val="tx1"/>
              </a:solidFill>
              <a:latin typeface="+mn-lt"/>
            </a:rPr>
            <a:t>Calidad del trabajo</a:t>
          </a:r>
        </a:p>
        <a:p>
          <a:pPr marL="285750" marR="0" indent="0" defTabSz="1244600" eaLnBrk="1" fontAlgn="auto" latinLnBrk="0" hangingPunct="1">
            <a:lnSpc>
              <a:spcPct val="90000"/>
            </a:lnSpc>
            <a:spcBef>
              <a:spcPct val="0"/>
            </a:spcBef>
            <a:spcAft>
              <a:spcPct val="15000"/>
            </a:spcAft>
            <a:buClrTx/>
            <a:buSzTx/>
            <a:buFontTx/>
            <a:buNone/>
            <a:tabLst/>
            <a:defRPr/>
          </a:pPr>
          <a:endParaRPr lang="es-CL" sz="1200" dirty="0">
            <a:solidFill>
              <a:schemeClr val="tx1"/>
            </a:solidFill>
            <a:latin typeface="+mn-lt"/>
          </a:endParaRPr>
        </a:p>
      </dgm:t>
    </dgm:pt>
    <dgm:pt modelId="{664763EA-9209-41CF-BC54-4B7DA9EF7E9C}" type="parTrans" cxnId="{4DFE8A74-8B85-4DBE-8899-646E2AA594F6}">
      <dgm:prSet/>
      <dgm:spPr/>
      <dgm:t>
        <a:bodyPr/>
        <a:lstStyle/>
        <a:p>
          <a:endParaRPr lang="es-CL">
            <a:solidFill>
              <a:schemeClr val="tx1"/>
            </a:solidFill>
          </a:endParaRPr>
        </a:p>
      </dgm:t>
    </dgm:pt>
    <dgm:pt modelId="{F9775952-73C9-4545-B951-E80A56E458D0}" type="sibTrans" cxnId="{4DFE8A74-8B85-4DBE-8899-646E2AA594F6}">
      <dgm:prSet/>
      <dgm:spPr/>
      <dgm:t>
        <a:bodyPr/>
        <a:lstStyle/>
        <a:p>
          <a:endParaRPr lang="es-CL">
            <a:solidFill>
              <a:schemeClr val="tx1"/>
            </a:solidFill>
          </a:endParaRPr>
        </a:p>
      </dgm:t>
    </dgm:pt>
    <dgm:pt modelId="{02D938ED-0531-469F-99CE-53340F934DBB}">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endParaRPr lang="es-CL" sz="1050" dirty="0">
            <a:solidFill>
              <a:schemeClr val="tx1"/>
            </a:solidFill>
          </a:endParaRPr>
        </a:p>
      </dgm:t>
    </dgm:pt>
    <dgm:pt modelId="{E132C516-DFBC-4050-A7B5-60133F901754}" type="parTrans" cxnId="{18B2E5FF-7D82-4AB0-9C84-81BA6657DD3F}">
      <dgm:prSet/>
      <dgm:spPr/>
      <dgm:t>
        <a:bodyPr/>
        <a:lstStyle/>
        <a:p>
          <a:endParaRPr lang="es-CL">
            <a:solidFill>
              <a:schemeClr val="tx1"/>
            </a:solidFill>
          </a:endParaRPr>
        </a:p>
      </dgm:t>
    </dgm:pt>
    <dgm:pt modelId="{6D94B064-CDD2-4718-8D3F-8614D3C693A3}" type="sibTrans" cxnId="{18B2E5FF-7D82-4AB0-9C84-81BA6657DD3F}">
      <dgm:prSet/>
      <dgm:spPr/>
      <dgm:t>
        <a:bodyPr/>
        <a:lstStyle/>
        <a:p>
          <a:endParaRPr lang="es-CL">
            <a:solidFill>
              <a:schemeClr val="tx1"/>
            </a:solidFill>
          </a:endParaRPr>
        </a:p>
      </dgm:t>
    </dgm:pt>
    <dgm:pt modelId="{37CEEFAA-ACDA-40A2-B22F-3E5E57BF602F}">
      <dgm:prSet phldrT="[Texto]" custT="1"/>
      <dgm:spPr/>
      <dgm:t>
        <a:bodyPr/>
        <a:lstStyle/>
        <a:p>
          <a:pPr marL="85725" marR="0" indent="-85725" defTabSz="914400" eaLnBrk="1" fontAlgn="auto" latinLnBrk="0" hangingPunct="1">
            <a:lnSpc>
              <a:spcPct val="100000"/>
            </a:lnSpc>
            <a:spcBef>
              <a:spcPts val="0"/>
            </a:spcBef>
            <a:spcAft>
              <a:spcPts val="0"/>
            </a:spcAft>
            <a:buClrTx/>
            <a:buSzTx/>
            <a:buFontTx/>
            <a:buNone/>
            <a:tabLst/>
            <a:defRPr/>
          </a:pPr>
          <a:endParaRPr lang="es-CL" sz="1050" dirty="0">
            <a:solidFill>
              <a:schemeClr val="tx1"/>
            </a:solidFill>
          </a:endParaRPr>
        </a:p>
      </dgm:t>
    </dgm:pt>
    <dgm:pt modelId="{170EEC27-37AF-4431-B3F9-3910273D93C0}" type="parTrans" cxnId="{79392088-31C3-4122-BEEE-DBC153935583}">
      <dgm:prSet/>
      <dgm:spPr/>
      <dgm:t>
        <a:bodyPr/>
        <a:lstStyle/>
        <a:p>
          <a:endParaRPr lang="es-CL">
            <a:solidFill>
              <a:schemeClr val="tx1"/>
            </a:solidFill>
          </a:endParaRPr>
        </a:p>
      </dgm:t>
    </dgm:pt>
    <dgm:pt modelId="{9FE34A30-405C-404E-AFE0-93EC393D3C61}" type="sibTrans" cxnId="{79392088-31C3-4122-BEEE-DBC153935583}">
      <dgm:prSet/>
      <dgm:spPr/>
      <dgm:t>
        <a:bodyPr/>
        <a:lstStyle/>
        <a:p>
          <a:endParaRPr lang="es-CL">
            <a:solidFill>
              <a:schemeClr val="tx1"/>
            </a:solidFill>
          </a:endParaRPr>
        </a:p>
      </dgm:t>
    </dgm:pt>
    <dgm:pt modelId="{D3E53F41-53BF-4FFC-8EFF-808699EFFCB7}" type="pres">
      <dgm:prSet presAssocID="{6E0B7992-0E76-4648-8DF6-35A0135993DC}" presName="Name0" presStyleCnt="0">
        <dgm:presLayoutVars>
          <dgm:chMax val="7"/>
          <dgm:dir/>
          <dgm:animLvl val="lvl"/>
          <dgm:resizeHandles val="exact"/>
        </dgm:presLayoutVars>
      </dgm:prSet>
      <dgm:spPr/>
    </dgm:pt>
    <dgm:pt modelId="{030CA854-DB2F-40C5-B057-A8B6FAD9078F}" type="pres">
      <dgm:prSet presAssocID="{398F6931-6C42-40FA-938B-C45C09266BC9}" presName="circle1" presStyleLbl="node1" presStyleIdx="0" presStyleCnt="3"/>
      <dgm:spPr>
        <a:solidFill>
          <a:srgbClr val="9FBF01"/>
        </a:solidFill>
      </dgm:spPr>
    </dgm:pt>
    <dgm:pt modelId="{9598DE46-4641-4D61-A3E0-E22AB7C544C1}" type="pres">
      <dgm:prSet presAssocID="{398F6931-6C42-40FA-938B-C45C09266BC9}" presName="space" presStyleCnt="0"/>
      <dgm:spPr/>
    </dgm:pt>
    <dgm:pt modelId="{BEEEC8A4-DE4A-44CD-BEC7-49F86BD9076D}" type="pres">
      <dgm:prSet presAssocID="{398F6931-6C42-40FA-938B-C45C09266BC9}" presName="rect1" presStyleLbl="alignAcc1" presStyleIdx="0" presStyleCnt="3"/>
      <dgm:spPr/>
    </dgm:pt>
    <dgm:pt modelId="{1CC8BADF-4FB7-49A8-912F-1CB49662C7B1}" type="pres">
      <dgm:prSet presAssocID="{D72BA49F-B6AA-458A-9E2C-DA8B541E6186}" presName="vertSpace2" presStyleLbl="node1" presStyleIdx="0" presStyleCnt="3"/>
      <dgm:spPr/>
    </dgm:pt>
    <dgm:pt modelId="{CBBA1832-570C-43EA-8EEC-BBA515FF85F0}" type="pres">
      <dgm:prSet presAssocID="{D72BA49F-B6AA-458A-9E2C-DA8B541E6186}" presName="circle2" presStyleLbl="node1" presStyleIdx="1" presStyleCnt="3"/>
      <dgm:spPr>
        <a:solidFill>
          <a:schemeClr val="tx2">
            <a:lumMod val="40000"/>
            <a:lumOff val="60000"/>
          </a:schemeClr>
        </a:solidFill>
      </dgm:spPr>
    </dgm:pt>
    <dgm:pt modelId="{327F5A92-F9F1-4FBA-BF22-1150FC48BDF3}" type="pres">
      <dgm:prSet presAssocID="{D72BA49F-B6AA-458A-9E2C-DA8B541E6186}" presName="rect2" presStyleLbl="alignAcc1" presStyleIdx="1" presStyleCnt="3"/>
      <dgm:spPr/>
    </dgm:pt>
    <dgm:pt modelId="{70B163FC-31AA-4DFC-B3B2-FF6F80DE2EE5}" type="pres">
      <dgm:prSet presAssocID="{ADA065E1-B226-4386-A27B-8CE00F9CA8A8}" presName="vertSpace3" presStyleLbl="node1" presStyleIdx="1" presStyleCnt="3"/>
      <dgm:spPr/>
    </dgm:pt>
    <dgm:pt modelId="{960FB7EC-13C4-4206-861E-BF98F8553DA1}" type="pres">
      <dgm:prSet presAssocID="{ADA065E1-B226-4386-A27B-8CE00F9CA8A8}" presName="circle3" presStyleLbl="node1" presStyleIdx="2" presStyleCnt="3"/>
      <dgm:spPr>
        <a:solidFill>
          <a:srgbClr val="9FBF01"/>
        </a:solidFill>
      </dgm:spPr>
    </dgm:pt>
    <dgm:pt modelId="{93E0CFC1-05D3-4482-B955-D3BCE43644FD}" type="pres">
      <dgm:prSet presAssocID="{ADA065E1-B226-4386-A27B-8CE00F9CA8A8}" presName="rect3" presStyleLbl="alignAcc1" presStyleIdx="2" presStyleCnt="3" custScaleX="100000" custLinFactNeighborX="278" custLinFactNeighborY="3084"/>
      <dgm:spPr/>
    </dgm:pt>
    <dgm:pt modelId="{99C1BB9C-C8B5-4AF9-8967-2D8356141D84}" type="pres">
      <dgm:prSet presAssocID="{398F6931-6C42-40FA-938B-C45C09266BC9}" presName="rect1ParTx" presStyleLbl="alignAcc1" presStyleIdx="2" presStyleCnt="3">
        <dgm:presLayoutVars>
          <dgm:chMax val="1"/>
          <dgm:bulletEnabled val="1"/>
        </dgm:presLayoutVars>
      </dgm:prSet>
      <dgm:spPr/>
    </dgm:pt>
    <dgm:pt modelId="{3D6072BF-35B6-424C-973E-13F72F5352C3}" type="pres">
      <dgm:prSet presAssocID="{398F6931-6C42-40FA-938B-C45C09266BC9}" presName="rect1ChTx" presStyleLbl="alignAcc1" presStyleIdx="2" presStyleCnt="3" custScaleX="142905" custLinFactNeighborX="3329" custLinFactNeighborY="3974">
        <dgm:presLayoutVars>
          <dgm:bulletEnabled val="1"/>
        </dgm:presLayoutVars>
      </dgm:prSet>
      <dgm:spPr/>
    </dgm:pt>
    <dgm:pt modelId="{13E8FBBC-FC47-472F-9F08-9EF38FF6F1A1}" type="pres">
      <dgm:prSet presAssocID="{D72BA49F-B6AA-458A-9E2C-DA8B541E6186}" presName="rect2ParTx" presStyleLbl="alignAcc1" presStyleIdx="2" presStyleCnt="3">
        <dgm:presLayoutVars>
          <dgm:chMax val="1"/>
          <dgm:bulletEnabled val="1"/>
        </dgm:presLayoutVars>
      </dgm:prSet>
      <dgm:spPr/>
    </dgm:pt>
    <dgm:pt modelId="{169980E5-0AB0-40F5-A810-BB3895A76C21}" type="pres">
      <dgm:prSet presAssocID="{D72BA49F-B6AA-458A-9E2C-DA8B541E6186}" presName="rect2ChTx" presStyleLbl="alignAcc1" presStyleIdx="2" presStyleCnt="3" custScaleX="129959" custLinFactNeighborX="1388">
        <dgm:presLayoutVars>
          <dgm:bulletEnabled val="1"/>
        </dgm:presLayoutVars>
      </dgm:prSet>
      <dgm:spPr/>
    </dgm:pt>
    <dgm:pt modelId="{70103F2F-3678-4BB8-B07A-62DEFF158CFA}" type="pres">
      <dgm:prSet presAssocID="{ADA065E1-B226-4386-A27B-8CE00F9CA8A8}" presName="rect3ParTx" presStyleLbl="alignAcc1" presStyleIdx="2" presStyleCnt="3">
        <dgm:presLayoutVars>
          <dgm:chMax val="1"/>
          <dgm:bulletEnabled val="1"/>
        </dgm:presLayoutVars>
      </dgm:prSet>
      <dgm:spPr/>
    </dgm:pt>
    <dgm:pt modelId="{C2D3E476-C184-4E52-BDBB-197E01167785}" type="pres">
      <dgm:prSet presAssocID="{ADA065E1-B226-4386-A27B-8CE00F9CA8A8}" presName="rect3ChTx" presStyleLbl="alignAcc1" presStyleIdx="2" presStyleCnt="3" custScaleX="129867" custLinFactNeighborY="3084">
        <dgm:presLayoutVars>
          <dgm:bulletEnabled val="1"/>
        </dgm:presLayoutVars>
      </dgm:prSet>
      <dgm:spPr/>
    </dgm:pt>
  </dgm:ptLst>
  <dgm:cxnLst>
    <dgm:cxn modelId="{47238355-5F27-44D2-A200-4670E0ED6D4D}" type="presOf" srcId="{92C0BB9E-8181-428F-B5CE-C70085C279C9}" destId="{3D6072BF-35B6-424C-973E-13F72F5352C3}" srcOrd="0" destOrd="3" presId="urn:microsoft.com/office/officeart/2005/8/layout/target3"/>
    <dgm:cxn modelId="{069FE64F-799B-420B-BC5F-0E731B5425D1}" srcId="{ADA065E1-B226-4386-A27B-8CE00F9CA8A8}" destId="{3899B682-FC9D-414F-837C-C284B158A4D9}" srcOrd="3" destOrd="0" parTransId="{CE9C1F99-768B-4BE7-91FE-C9163A8DB252}" sibTransId="{C0AE1835-6400-4F7C-849C-B57E765B235E}"/>
    <dgm:cxn modelId="{3EC66161-374F-4419-9F0E-94D1B0BB5E97}" type="presOf" srcId="{02D938ED-0531-469F-99CE-53340F934DBB}" destId="{C2D3E476-C184-4E52-BDBB-197E01167785}" srcOrd="0" destOrd="0" presId="urn:microsoft.com/office/officeart/2005/8/layout/target3"/>
    <dgm:cxn modelId="{672C4063-A51D-4C45-BA6B-3533E8C4D5B4}" type="presOf" srcId="{B94537E6-E061-4A55-9DA2-CEE5F9940E99}" destId="{C2D3E476-C184-4E52-BDBB-197E01167785}" srcOrd="0" destOrd="2" presId="urn:microsoft.com/office/officeart/2005/8/layout/target3"/>
    <dgm:cxn modelId="{DF90DC31-DCE6-4FBC-ADE8-6C3BFAFD9894}" type="presOf" srcId="{FA026530-9E2C-4269-901D-C8624025B67D}" destId="{C2D3E476-C184-4E52-BDBB-197E01167785}" srcOrd="0" destOrd="4" presId="urn:microsoft.com/office/officeart/2005/8/layout/target3"/>
    <dgm:cxn modelId="{2E221DBD-413C-4C55-9FA8-A8ED95E3D2CF}" type="presOf" srcId="{37CEEFAA-ACDA-40A2-B22F-3E5E57BF602F}" destId="{C2D3E476-C184-4E52-BDBB-197E01167785}" srcOrd="0" destOrd="1" presId="urn:microsoft.com/office/officeart/2005/8/layout/target3"/>
    <dgm:cxn modelId="{0B4A0508-AD62-40BC-825A-9FB884E3C3C5}" type="presOf" srcId="{0F5D5611-0819-4A2E-B989-959BB7E8F1FD}" destId="{3D6072BF-35B6-424C-973E-13F72F5352C3}" srcOrd="0" destOrd="2" presId="urn:microsoft.com/office/officeart/2005/8/layout/target3"/>
    <dgm:cxn modelId="{BD8359F6-0E21-454A-9C53-A3ED52372B3A}" type="presOf" srcId="{398F6931-6C42-40FA-938B-C45C09266BC9}" destId="{99C1BB9C-C8B5-4AF9-8967-2D8356141D84}" srcOrd="1" destOrd="0" presId="urn:microsoft.com/office/officeart/2005/8/layout/target3"/>
    <dgm:cxn modelId="{5BFFF464-8914-4E6F-9AD6-D8B7B4291F51}" type="presOf" srcId="{A595882F-34E7-4B62-AFC9-425FD787499E}" destId="{3D6072BF-35B6-424C-973E-13F72F5352C3}" srcOrd="0" destOrd="0" presId="urn:microsoft.com/office/officeart/2005/8/layout/target3"/>
    <dgm:cxn modelId="{4114A903-08C8-4C90-8BB1-6A125D755B80}" srcId="{398F6931-6C42-40FA-938B-C45C09266BC9}" destId="{F267A5EA-82C9-4303-B35C-7514C77634FC}" srcOrd="1" destOrd="0" parTransId="{F68BDF9E-7370-4DCA-BD8F-6F41B780837F}" sibTransId="{800D9605-F2C0-4386-B2A1-96A5C5254911}"/>
    <dgm:cxn modelId="{6F9AC040-F3F5-47BE-BFBA-597266E95379}" type="presOf" srcId="{F267A5EA-82C9-4303-B35C-7514C77634FC}" destId="{3D6072BF-35B6-424C-973E-13F72F5352C3}" srcOrd="0" destOrd="1" presId="urn:microsoft.com/office/officeart/2005/8/layout/target3"/>
    <dgm:cxn modelId="{3EE962B3-88AE-4689-9F5A-EAD6AF4DCE01}" type="presOf" srcId="{D72BA49F-B6AA-458A-9E2C-DA8B541E6186}" destId="{327F5A92-F9F1-4FBA-BF22-1150FC48BDF3}" srcOrd="0" destOrd="0" presId="urn:microsoft.com/office/officeart/2005/8/layout/target3"/>
    <dgm:cxn modelId="{77F09E18-70C6-49AF-B4C0-544D2D0EF0E1}" srcId="{ADA065E1-B226-4386-A27B-8CE00F9CA8A8}" destId="{FA026530-9E2C-4269-901D-C8624025B67D}" srcOrd="4" destOrd="0" parTransId="{F7E3A973-4892-4B78-B4D7-2C8AA880F3AE}" sibTransId="{5608622D-5909-4DA7-90BA-E07769DB0C42}"/>
    <dgm:cxn modelId="{3577856C-71FF-4A66-B34E-3D067692A8AE}" srcId="{D72BA49F-B6AA-458A-9E2C-DA8B541E6186}" destId="{D3662A3B-5CAB-485A-AA9F-A276B6BCBD48}" srcOrd="2" destOrd="0" parTransId="{E750AC37-4397-4C14-9903-4634640FD9BD}" sibTransId="{41929C4E-71A6-4296-B25A-4EB482E6962D}"/>
    <dgm:cxn modelId="{18B2E5FF-7D82-4AB0-9C84-81BA6657DD3F}" srcId="{ADA065E1-B226-4386-A27B-8CE00F9CA8A8}" destId="{02D938ED-0531-469F-99CE-53340F934DBB}" srcOrd="0" destOrd="0" parTransId="{E132C516-DFBC-4050-A7B5-60133F901754}" sibTransId="{6D94B064-CDD2-4718-8D3F-8614D3C693A3}"/>
    <dgm:cxn modelId="{958EE476-3093-4573-A399-227BECD7ECF6}" srcId="{D72BA49F-B6AA-458A-9E2C-DA8B541E6186}" destId="{AECB8DD2-BF78-4DAF-AD7E-35E6374A86AC}" srcOrd="1" destOrd="0" parTransId="{C77FDF03-F17D-497A-ABB0-DE6AAA4AD4D2}" sibTransId="{9416CC8C-A6CC-49DC-9EC4-916A86C084DB}"/>
    <dgm:cxn modelId="{C66AFFC7-205F-41BD-BD31-608AF4C9B78F}" srcId="{398F6931-6C42-40FA-938B-C45C09266BC9}" destId="{0F5D5611-0819-4A2E-B989-959BB7E8F1FD}" srcOrd="2" destOrd="0" parTransId="{019E76A5-D4AF-4876-A7B2-B1D6604252F2}" sibTransId="{B5095772-7989-475F-B90A-1A50401829E9}"/>
    <dgm:cxn modelId="{C7E29E78-CA0F-4622-AED4-ECD66ABA9084}" type="presOf" srcId="{AECB8DD2-BF78-4DAF-AD7E-35E6374A86AC}" destId="{169980E5-0AB0-40F5-A810-BB3895A76C21}" srcOrd="0" destOrd="1" presId="urn:microsoft.com/office/officeart/2005/8/layout/target3"/>
    <dgm:cxn modelId="{78EC9985-F544-4B33-80C3-77E9D6F63BDB}" type="presOf" srcId="{6E0B7992-0E76-4648-8DF6-35A0135993DC}" destId="{D3E53F41-53BF-4FFC-8EFF-808699EFFCB7}" srcOrd="0" destOrd="0" presId="urn:microsoft.com/office/officeart/2005/8/layout/target3"/>
    <dgm:cxn modelId="{79392088-31C3-4122-BEEE-DBC153935583}" srcId="{ADA065E1-B226-4386-A27B-8CE00F9CA8A8}" destId="{37CEEFAA-ACDA-40A2-B22F-3E5E57BF602F}" srcOrd="1" destOrd="0" parTransId="{170EEC27-37AF-4431-B3F9-3910273D93C0}" sibTransId="{9FE34A30-405C-404E-AFE0-93EC393D3C61}"/>
    <dgm:cxn modelId="{0831700C-4F30-4C0A-96F2-41292F7DA85D}" type="presOf" srcId="{D72BA49F-B6AA-458A-9E2C-DA8B541E6186}" destId="{13E8FBBC-FC47-472F-9F08-9EF38FF6F1A1}" srcOrd="1" destOrd="0" presId="urn:microsoft.com/office/officeart/2005/8/layout/target3"/>
    <dgm:cxn modelId="{C4102DFE-AA7F-46BD-9EA0-24B3D863298C}" srcId="{6E0B7992-0E76-4648-8DF6-35A0135993DC}" destId="{ADA065E1-B226-4386-A27B-8CE00F9CA8A8}" srcOrd="2" destOrd="0" parTransId="{645C47FB-6AC6-404D-8DBE-716699176697}" sibTransId="{D3EB66BF-CC7D-4FEF-A70D-656165E84B11}"/>
    <dgm:cxn modelId="{CB5E41F7-1334-4F64-AD96-458A9BBEDEB1}" srcId="{6E0B7992-0E76-4648-8DF6-35A0135993DC}" destId="{D72BA49F-B6AA-458A-9E2C-DA8B541E6186}" srcOrd="1" destOrd="0" parTransId="{CAC9146D-681E-4FA3-B09D-6C6E63AE57CD}" sibTransId="{2CE41A70-A32B-49CF-B0EB-F3F50F068EDE}"/>
    <dgm:cxn modelId="{F1062A96-32C2-4F61-BA4C-DADB07530FBA}" type="presOf" srcId="{89585963-D6BA-429A-A967-AF9D779AA3CC}" destId="{169980E5-0AB0-40F5-A810-BB3895A76C21}" srcOrd="0" destOrd="0" presId="urn:microsoft.com/office/officeart/2005/8/layout/target3"/>
    <dgm:cxn modelId="{79DD2789-AD56-4FCE-9DAB-8AE89C31498E}" srcId="{6E0B7992-0E76-4648-8DF6-35A0135993DC}" destId="{398F6931-6C42-40FA-938B-C45C09266BC9}" srcOrd="0" destOrd="0" parTransId="{53355947-3944-4076-A681-B5391627FC13}" sibTransId="{765C5007-C12F-41AA-B809-654AE84230E6}"/>
    <dgm:cxn modelId="{5CAC39C7-EA5A-4D24-82E2-C7ED17B07CA1}" type="presOf" srcId="{398F6931-6C42-40FA-938B-C45C09266BC9}" destId="{BEEEC8A4-DE4A-44CD-BEC7-49F86BD9076D}" srcOrd="0" destOrd="0" presId="urn:microsoft.com/office/officeart/2005/8/layout/target3"/>
    <dgm:cxn modelId="{B90FCF74-C137-49AD-BA17-4770B4AC6ACF}" type="presOf" srcId="{ADA065E1-B226-4386-A27B-8CE00F9CA8A8}" destId="{93E0CFC1-05D3-4482-B955-D3BCE43644FD}" srcOrd="0" destOrd="0" presId="urn:microsoft.com/office/officeart/2005/8/layout/target3"/>
    <dgm:cxn modelId="{63C3528E-5D60-4407-A576-DE8EC717AC3A}" type="presOf" srcId="{3899B682-FC9D-414F-837C-C284B158A4D9}" destId="{C2D3E476-C184-4E52-BDBB-197E01167785}" srcOrd="0" destOrd="3" presId="urn:microsoft.com/office/officeart/2005/8/layout/target3"/>
    <dgm:cxn modelId="{B8CC0B57-994D-4C72-872F-AF5E6CA45D37}" srcId="{ADA065E1-B226-4386-A27B-8CE00F9CA8A8}" destId="{B94537E6-E061-4A55-9DA2-CEE5F9940E99}" srcOrd="2" destOrd="0" parTransId="{2C07984F-94D9-4142-BF57-36F23209CD75}" sibTransId="{F8DC2971-70CA-4713-916D-228BE6668FFE}"/>
    <dgm:cxn modelId="{4DFE8A74-8B85-4DBE-8899-646E2AA594F6}" srcId="{398F6931-6C42-40FA-938B-C45C09266BC9}" destId="{92C0BB9E-8181-428F-B5CE-C70085C279C9}" srcOrd="3" destOrd="0" parTransId="{664763EA-9209-41CF-BC54-4B7DA9EF7E9C}" sibTransId="{F9775952-73C9-4545-B951-E80A56E458D0}"/>
    <dgm:cxn modelId="{E8F77D59-7BDA-4801-A99F-4CEDA8F70BA5}" type="presOf" srcId="{D3662A3B-5CAB-485A-AA9F-A276B6BCBD48}" destId="{169980E5-0AB0-40F5-A810-BB3895A76C21}" srcOrd="0" destOrd="2" presId="urn:microsoft.com/office/officeart/2005/8/layout/target3"/>
    <dgm:cxn modelId="{656F9878-EAD5-4CD9-9F9C-966579F1A192}" type="presOf" srcId="{ADA065E1-B226-4386-A27B-8CE00F9CA8A8}" destId="{70103F2F-3678-4BB8-B07A-62DEFF158CFA}" srcOrd="1" destOrd="0" presId="urn:microsoft.com/office/officeart/2005/8/layout/target3"/>
    <dgm:cxn modelId="{8F2A06C2-A1B0-4E05-8777-B069851CD04D}" srcId="{398F6931-6C42-40FA-938B-C45C09266BC9}" destId="{A595882F-34E7-4B62-AFC9-425FD787499E}" srcOrd="0" destOrd="0" parTransId="{C8223AF8-99C0-4C74-ADF7-738DDEE4FA7E}" sibTransId="{728B01E6-D8D4-4703-BC89-E1D679494165}"/>
    <dgm:cxn modelId="{D97370D6-2809-4D90-A2DD-7ABD690E24DB}" srcId="{D72BA49F-B6AA-458A-9E2C-DA8B541E6186}" destId="{89585963-D6BA-429A-A967-AF9D779AA3CC}" srcOrd="0" destOrd="0" parTransId="{12FCDC2B-AEB9-4FFD-9BCD-68503534237D}" sibTransId="{454DC074-13FC-43BD-BC08-19235574E340}"/>
    <dgm:cxn modelId="{21F37321-7DC8-41C0-97F3-EE6F0A3715D3}" type="presParOf" srcId="{D3E53F41-53BF-4FFC-8EFF-808699EFFCB7}" destId="{030CA854-DB2F-40C5-B057-A8B6FAD9078F}" srcOrd="0" destOrd="0" presId="urn:microsoft.com/office/officeart/2005/8/layout/target3"/>
    <dgm:cxn modelId="{FED24BA2-7688-4708-A0CA-72257074B5BF}" type="presParOf" srcId="{D3E53F41-53BF-4FFC-8EFF-808699EFFCB7}" destId="{9598DE46-4641-4D61-A3E0-E22AB7C544C1}" srcOrd="1" destOrd="0" presId="urn:microsoft.com/office/officeart/2005/8/layout/target3"/>
    <dgm:cxn modelId="{C1B29C1C-5108-4311-AC10-123B090BF740}" type="presParOf" srcId="{D3E53F41-53BF-4FFC-8EFF-808699EFFCB7}" destId="{BEEEC8A4-DE4A-44CD-BEC7-49F86BD9076D}" srcOrd="2" destOrd="0" presId="urn:microsoft.com/office/officeart/2005/8/layout/target3"/>
    <dgm:cxn modelId="{ED1597E2-54D3-41A7-B574-3682257585E1}" type="presParOf" srcId="{D3E53F41-53BF-4FFC-8EFF-808699EFFCB7}" destId="{1CC8BADF-4FB7-49A8-912F-1CB49662C7B1}" srcOrd="3" destOrd="0" presId="urn:microsoft.com/office/officeart/2005/8/layout/target3"/>
    <dgm:cxn modelId="{328F46B9-D274-4548-8A9B-DA575EF5D539}" type="presParOf" srcId="{D3E53F41-53BF-4FFC-8EFF-808699EFFCB7}" destId="{CBBA1832-570C-43EA-8EEC-BBA515FF85F0}" srcOrd="4" destOrd="0" presId="urn:microsoft.com/office/officeart/2005/8/layout/target3"/>
    <dgm:cxn modelId="{E92253AA-BDE4-4363-B617-9ECF8853766E}" type="presParOf" srcId="{D3E53F41-53BF-4FFC-8EFF-808699EFFCB7}" destId="{327F5A92-F9F1-4FBA-BF22-1150FC48BDF3}" srcOrd="5" destOrd="0" presId="urn:microsoft.com/office/officeart/2005/8/layout/target3"/>
    <dgm:cxn modelId="{CB074853-5656-42FB-92D6-5E21163F1284}" type="presParOf" srcId="{D3E53F41-53BF-4FFC-8EFF-808699EFFCB7}" destId="{70B163FC-31AA-4DFC-B3B2-FF6F80DE2EE5}" srcOrd="6" destOrd="0" presId="urn:microsoft.com/office/officeart/2005/8/layout/target3"/>
    <dgm:cxn modelId="{A6104D41-FA1E-4659-A1FA-1CEBF40E8947}" type="presParOf" srcId="{D3E53F41-53BF-4FFC-8EFF-808699EFFCB7}" destId="{960FB7EC-13C4-4206-861E-BF98F8553DA1}" srcOrd="7" destOrd="0" presId="urn:microsoft.com/office/officeart/2005/8/layout/target3"/>
    <dgm:cxn modelId="{30083DAA-1F72-450B-BD4D-4A99B65E7C29}" type="presParOf" srcId="{D3E53F41-53BF-4FFC-8EFF-808699EFFCB7}" destId="{93E0CFC1-05D3-4482-B955-D3BCE43644FD}" srcOrd="8" destOrd="0" presId="urn:microsoft.com/office/officeart/2005/8/layout/target3"/>
    <dgm:cxn modelId="{091301B0-3063-4B23-962F-968205B217F3}" type="presParOf" srcId="{D3E53F41-53BF-4FFC-8EFF-808699EFFCB7}" destId="{99C1BB9C-C8B5-4AF9-8967-2D8356141D84}" srcOrd="9" destOrd="0" presId="urn:microsoft.com/office/officeart/2005/8/layout/target3"/>
    <dgm:cxn modelId="{8693A0A6-F151-48C9-9188-5503E0EAFC55}" type="presParOf" srcId="{D3E53F41-53BF-4FFC-8EFF-808699EFFCB7}" destId="{3D6072BF-35B6-424C-973E-13F72F5352C3}" srcOrd="10" destOrd="0" presId="urn:microsoft.com/office/officeart/2005/8/layout/target3"/>
    <dgm:cxn modelId="{78A3A9FB-B874-4767-8B87-8B2B773FCE5B}" type="presParOf" srcId="{D3E53F41-53BF-4FFC-8EFF-808699EFFCB7}" destId="{13E8FBBC-FC47-472F-9F08-9EF38FF6F1A1}" srcOrd="11" destOrd="0" presId="urn:microsoft.com/office/officeart/2005/8/layout/target3"/>
    <dgm:cxn modelId="{53B04310-FCBD-47D0-AC61-14C6B3EFFD93}" type="presParOf" srcId="{D3E53F41-53BF-4FFC-8EFF-808699EFFCB7}" destId="{169980E5-0AB0-40F5-A810-BB3895A76C21}" srcOrd="12" destOrd="0" presId="urn:microsoft.com/office/officeart/2005/8/layout/target3"/>
    <dgm:cxn modelId="{E6A4C7B4-0EC0-464B-9482-1385A2B08B75}" type="presParOf" srcId="{D3E53F41-53BF-4FFC-8EFF-808699EFFCB7}" destId="{70103F2F-3678-4BB8-B07A-62DEFF158CFA}" srcOrd="13" destOrd="0" presId="urn:microsoft.com/office/officeart/2005/8/layout/target3"/>
    <dgm:cxn modelId="{AAE7AE82-2631-4933-ABB2-BA3993457407}" type="presParOf" srcId="{D3E53F41-53BF-4FFC-8EFF-808699EFFCB7}" destId="{C2D3E476-C184-4E52-BDBB-197E01167785}"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DFF58-74BF-4B43-9E1B-49565141BAFD}">
      <dsp:nvSpPr>
        <dsp:cNvPr id="0" name=""/>
        <dsp:cNvSpPr/>
      </dsp:nvSpPr>
      <dsp:spPr>
        <a:xfrm>
          <a:off x="1650749" y="1299"/>
          <a:ext cx="1144643" cy="744018"/>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 Requerimientos del cliente</a:t>
          </a:r>
        </a:p>
      </dsp:txBody>
      <dsp:txXfrm>
        <a:off x="1687069" y="37619"/>
        <a:ext cx="1072003" cy="671378"/>
      </dsp:txXfrm>
    </dsp:sp>
    <dsp:sp modelId="{B620A558-F5C1-4A9E-B5D1-6BDB176260BE}">
      <dsp:nvSpPr>
        <dsp:cNvPr id="0" name=""/>
        <dsp:cNvSpPr/>
      </dsp:nvSpPr>
      <dsp:spPr>
        <a:xfrm>
          <a:off x="735867" y="373308"/>
          <a:ext cx="2974408" cy="2974408"/>
        </a:xfrm>
        <a:custGeom>
          <a:avLst/>
          <a:gdLst/>
          <a:ahLst/>
          <a:cxnLst/>
          <a:rect l="0" t="0" r="0" b="0"/>
          <a:pathLst>
            <a:path>
              <a:moveTo>
                <a:pt x="2213048" y="189157"/>
              </a:moveTo>
              <a:arcTo wR="1487204" hR="1487204" stAng="17952789" swAng="1212564"/>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87E26C76-ABAE-4A6F-BCDB-146FAB85A259}">
      <dsp:nvSpPr>
        <dsp:cNvPr id="0" name=""/>
        <dsp:cNvSpPr/>
      </dsp:nvSpPr>
      <dsp:spPr>
        <a:xfrm>
          <a:off x="3065165" y="1028932"/>
          <a:ext cx="1144643" cy="744018"/>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II. Estudio de mercado</a:t>
          </a:r>
        </a:p>
      </dsp:txBody>
      <dsp:txXfrm>
        <a:off x="3101485" y="1065252"/>
        <a:ext cx="1072003" cy="671378"/>
      </dsp:txXfrm>
    </dsp:sp>
    <dsp:sp modelId="{61CDD775-7DE4-48C6-A364-9B19BED94835}">
      <dsp:nvSpPr>
        <dsp:cNvPr id="0" name=""/>
        <dsp:cNvSpPr/>
      </dsp:nvSpPr>
      <dsp:spPr>
        <a:xfrm>
          <a:off x="735867" y="373308"/>
          <a:ext cx="2974408" cy="2974408"/>
        </a:xfrm>
        <a:custGeom>
          <a:avLst/>
          <a:gdLst/>
          <a:ahLst/>
          <a:cxnLst/>
          <a:rect l="0" t="0" r="0" b="0"/>
          <a:pathLst>
            <a:path>
              <a:moveTo>
                <a:pt x="2970850" y="1590007"/>
              </a:moveTo>
              <a:arcTo wR="1487204" hR="1487204" stAng="21837825" swAng="1360520"/>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2B0641D6-5AF4-469B-834F-21945D5681C0}">
      <dsp:nvSpPr>
        <dsp:cNvPr id="0" name=""/>
        <dsp:cNvSpPr/>
      </dsp:nvSpPr>
      <dsp:spPr>
        <a:xfrm>
          <a:off x="2524906" y="2691676"/>
          <a:ext cx="1144643" cy="744018"/>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III. Evaluación técnica.</a:t>
          </a:r>
        </a:p>
      </dsp:txBody>
      <dsp:txXfrm>
        <a:off x="2561226" y="2727996"/>
        <a:ext cx="1072003" cy="671378"/>
      </dsp:txXfrm>
    </dsp:sp>
    <dsp:sp modelId="{9C6E8BD3-FCAB-472A-8B01-ED67A764BD41}">
      <dsp:nvSpPr>
        <dsp:cNvPr id="0" name=""/>
        <dsp:cNvSpPr/>
      </dsp:nvSpPr>
      <dsp:spPr>
        <a:xfrm>
          <a:off x="735867" y="373308"/>
          <a:ext cx="2974408" cy="2974408"/>
        </a:xfrm>
        <a:custGeom>
          <a:avLst/>
          <a:gdLst/>
          <a:ahLst/>
          <a:cxnLst/>
          <a:rect l="0" t="0" r="0" b="0"/>
          <a:pathLst>
            <a:path>
              <a:moveTo>
                <a:pt x="1669953" y="2963137"/>
              </a:moveTo>
              <a:arcTo wR="1487204" hR="1487204" stAng="4976495" swAng="847010"/>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637C12DC-0716-46E6-8D02-04AB635317EA}">
      <dsp:nvSpPr>
        <dsp:cNvPr id="0" name=""/>
        <dsp:cNvSpPr/>
      </dsp:nvSpPr>
      <dsp:spPr>
        <a:xfrm>
          <a:off x="776593" y="2691676"/>
          <a:ext cx="1144643" cy="744018"/>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IV. Estudio organizacional</a:t>
          </a:r>
        </a:p>
      </dsp:txBody>
      <dsp:txXfrm>
        <a:off x="812913" y="2727996"/>
        <a:ext cx="1072003" cy="671378"/>
      </dsp:txXfrm>
    </dsp:sp>
    <dsp:sp modelId="{A9DC648E-0558-409B-9592-3E12B76FA444}">
      <dsp:nvSpPr>
        <dsp:cNvPr id="0" name=""/>
        <dsp:cNvSpPr/>
      </dsp:nvSpPr>
      <dsp:spPr>
        <a:xfrm>
          <a:off x="735867" y="373308"/>
          <a:ext cx="2974408" cy="2974408"/>
        </a:xfrm>
        <a:custGeom>
          <a:avLst/>
          <a:gdLst/>
          <a:ahLst/>
          <a:cxnLst/>
          <a:rect l="0" t="0" r="0" b="0"/>
          <a:pathLst>
            <a:path>
              <a:moveTo>
                <a:pt x="175606" y="2188266"/>
              </a:moveTo>
              <a:arcTo wR="1487204" hR="1487204" stAng="9112501" swAng="1073248"/>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08E2CAD-F74B-4442-8197-220E5E4DFB1F}">
      <dsp:nvSpPr>
        <dsp:cNvPr id="0" name=""/>
        <dsp:cNvSpPr/>
      </dsp:nvSpPr>
      <dsp:spPr>
        <a:xfrm>
          <a:off x="-168033" y="827678"/>
          <a:ext cx="1953379" cy="1146524"/>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 Evaluación financiera y sustentable</a:t>
          </a:r>
        </a:p>
      </dsp:txBody>
      <dsp:txXfrm>
        <a:off x="-112064" y="883647"/>
        <a:ext cx="1841441" cy="1034586"/>
      </dsp:txXfrm>
    </dsp:sp>
    <dsp:sp modelId="{680B4F48-6C0B-437B-AFF8-A84492259D15}">
      <dsp:nvSpPr>
        <dsp:cNvPr id="0" name=""/>
        <dsp:cNvSpPr/>
      </dsp:nvSpPr>
      <dsp:spPr>
        <a:xfrm>
          <a:off x="735867" y="373308"/>
          <a:ext cx="2974408" cy="2974408"/>
        </a:xfrm>
        <a:custGeom>
          <a:avLst/>
          <a:gdLst/>
          <a:ahLst/>
          <a:cxnLst/>
          <a:rect l="0" t="0" r="0" b="0"/>
          <a:pathLst>
            <a:path>
              <a:moveTo>
                <a:pt x="504275" y="371127"/>
              </a:moveTo>
              <a:arcTo wR="1487204" hR="1487204" stAng="13717777" swAng="845601"/>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CA854-DB2F-40C5-B057-A8B6FAD9078F}">
      <dsp:nvSpPr>
        <dsp:cNvPr id="0" name=""/>
        <dsp:cNvSpPr/>
      </dsp:nvSpPr>
      <dsp:spPr>
        <a:xfrm>
          <a:off x="-248705" y="239577"/>
          <a:ext cx="3974841" cy="3974841"/>
        </a:xfrm>
        <a:prstGeom prst="pie">
          <a:avLst>
            <a:gd name="adj1" fmla="val 5400000"/>
            <a:gd name="adj2" fmla="val 16200000"/>
          </a:avLst>
        </a:prstGeom>
        <a:solidFill>
          <a:srgbClr val="9FBF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EEC8A4-DE4A-44CD-BEC7-49F86BD9076D}">
      <dsp:nvSpPr>
        <dsp:cNvPr id="0" name=""/>
        <dsp:cNvSpPr/>
      </dsp:nvSpPr>
      <dsp:spPr>
        <a:xfrm>
          <a:off x="1738715" y="239577"/>
          <a:ext cx="4637315" cy="3974841"/>
        </a:xfrm>
        <a:prstGeom prst="rect">
          <a:avLst/>
        </a:prstGeom>
        <a:solidFill>
          <a:srgbClr val="9FBF01">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L" sz="2800" b="1" kern="1200" dirty="0">
              <a:solidFill>
                <a:schemeClr val="tx1"/>
              </a:solidFill>
              <a:latin typeface="+mn-lt"/>
            </a:rPr>
            <a:t>SOCIAL</a:t>
          </a:r>
          <a:endParaRPr lang="es-CL" sz="3100" b="1" kern="1200" dirty="0">
            <a:solidFill>
              <a:schemeClr val="tx1"/>
            </a:solidFill>
            <a:latin typeface="+mn-lt"/>
          </a:endParaRPr>
        </a:p>
      </dsp:txBody>
      <dsp:txXfrm>
        <a:off x="1738715" y="239577"/>
        <a:ext cx="2318657" cy="1192455"/>
      </dsp:txXfrm>
    </dsp:sp>
    <dsp:sp modelId="{CBBA1832-570C-43EA-8EEC-BBA515FF85F0}">
      <dsp:nvSpPr>
        <dsp:cNvPr id="0" name=""/>
        <dsp:cNvSpPr/>
      </dsp:nvSpPr>
      <dsp:spPr>
        <a:xfrm>
          <a:off x="446893" y="1432032"/>
          <a:ext cx="2583644" cy="2583644"/>
        </a:xfrm>
        <a:prstGeom prst="pie">
          <a:avLst>
            <a:gd name="adj1" fmla="val 5400000"/>
            <a:gd name="adj2" fmla="val 16200000"/>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7F5A92-F9F1-4FBA-BF22-1150FC48BDF3}">
      <dsp:nvSpPr>
        <dsp:cNvPr id="0" name=""/>
        <dsp:cNvSpPr/>
      </dsp:nvSpPr>
      <dsp:spPr>
        <a:xfrm>
          <a:off x="1738715" y="1432032"/>
          <a:ext cx="4637315" cy="2583644"/>
        </a:xfrm>
        <a:prstGeom prst="rect">
          <a:avLst/>
        </a:prstGeom>
        <a:solidFill>
          <a:schemeClr val="tx2">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L" sz="2800" b="1" kern="1200" dirty="0">
              <a:solidFill>
                <a:schemeClr val="tx1"/>
              </a:solidFill>
              <a:latin typeface="+mn-lt"/>
            </a:rPr>
            <a:t>AMBIENTAL</a:t>
          </a:r>
          <a:r>
            <a:rPr lang="es-CL" sz="3100" b="1" kern="1200" dirty="0">
              <a:solidFill>
                <a:schemeClr val="tx1"/>
              </a:solidFill>
              <a:latin typeface="+mn-lt"/>
            </a:rPr>
            <a:t> </a:t>
          </a:r>
        </a:p>
      </dsp:txBody>
      <dsp:txXfrm>
        <a:off x="1738715" y="1432032"/>
        <a:ext cx="2318657" cy="1192451"/>
      </dsp:txXfrm>
    </dsp:sp>
    <dsp:sp modelId="{960FB7EC-13C4-4206-861E-BF98F8553DA1}">
      <dsp:nvSpPr>
        <dsp:cNvPr id="0" name=""/>
        <dsp:cNvSpPr/>
      </dsp:nvSpPr>
      <dsp:spPr>
        <a:xfrm>
          <a:off x="1142490" y="2624483"/>
          <a:ext cx="1192451" cy="1192451"/>
        </a:xfrm>
        <a:prstGeom prst="pie">
          <a:avLst>
            <a:gd name="adj1" fmla="val 5400000"/>
            <a:gd name="adj2" fmla="val 16200000"/>
          </a:avLst>
        </a:prstGeom>
        <a:solidFill>
          <a:srgbClr val="9FBF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E0CFC1-05D3-4482-B955-D3BCE43644FD}">
      <dsp:nvSpPr>
        <dsp:cNvPr id="0" name=""/>
        <dsp:cNvSpPr/>
      </dsp:nvSpPr>
      <dsp:spPr>
        <a:xfrm>
          <a:off x="1751607" y="2661259"/>
          <a:ext cx="4637315" cy="1192451"/>
        </a:xfrm>
        <a:prstGeom prst="rect">
          <a:avLst/>
        </a:prstGeom>
        <a:solidFill>
          <a:srgbClr val="9FBF01">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400050">
            <a:lnSpc>
              <a:spcPct val="90000"/>
            </a:lnSpc>
            <a:spcBef>
              <a:spcPct val="0"/>
            </a:spcBef>
            <a:spcAft>
              <a:spcPct val="35000"/>
            </a:spcAft>
            <a:buNone/>
          </a:pPr>
          <a:r>
            <a:rPr lang="es-CL" sz="2800" b="1" kern="1200" dirty="0">
              <a:solidFill>
                <a:schemeClr val="tx1"/>
              </a:solidFill>
              <a:latin typeface="+mn-lt"/>
            </a:rPr>
            <a:t>ECONÓMICA</a:t>
          </a:r>
          <a:endParaRPr lang="es-CL" sz="3100" b="1" kern="1200" dirty="0">
            <a:solidFill>
              <a:schemeClr val="tx1"/>
            </a:solidFill>
            <a:latin typeface="+mn-lt"/>
          </a:endParaRPr>
        </a:p>
      </dsp:txBody>
      <dsp:txXfrm>
        <a:off x="1751607" y="2661259"/>
        <a:ext cx="2318657" cy="1192451"/>
      </dsp:txXfrm>
    </dsp:sp>
    <dsp:sp modelId="{3D6072BF-35B6-424C-973E-13F72F5352C3}">
      <dsp:nvSpPr>
        <dsp:cNvPr id="0" name=""/>
        <dsp:cNvSpPr/>
      </dsp:nvSpPr>
      <dsp:spPr>
        <a:xfrm>
          <a:off x="3559963" y="286965"/>
          <a:ext cx="3313477" cy="11924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85725" marR="0" lvl="1" indent="-85725" algn="l" defTabSz="914400" eaLnBrk="1" fontAlgn="auto" latinLnBrk="0" hangingPunct="1">
            <a:lnSpc>
              <a:spcPct val="100000"/>
            </a:lnSpc>
            <a:spcBef>
              <a:spcPct val="0"/>
            </a:spcBef>
            <a:spcAft>
              <a:spcPts val="0"/>
            </a:spcAft>
            <a:buClrTx/>
            <a:buSzTx/>
            <a:buFontTx/>
            <a:buNone/>
            <a:tabLst/>
            <a:defRPr/>
          </a:pPr>
          <a:r>
            <a:rPr lang="es-CL" sz="1200" kern="1200" dirty="0">
              <a:solidFill>
                <a:schemeClr val="tx1"/>
              </a:solidFill>
              <a:latin typeface="+mn-lt"/>
            </a:rPr>
            <a:t>Calidad de vida en ciudades puerto</a:t>
          </a:r>
          <a:endParaRPr lang="es-CL" sz="1200" kern="1200" dirty="0">
            <a:solidFill>
              <a:schemeClr val="tx1"/>
            </a:solidFill>
          </a:endParaRPr>
        </a:p>
        <a:p>
          <a:pPr marL="85725" marR="0" lvl="1" indent="-85725" algn="l" defTabSz="914400" eaLnBrk="1" fontAlgn="auto" latinLnBrk="0" hangingPunct="1">
            <a:lnSpc>
              <a:spcPct val="100000"/>
            </a:lnSpc>
            <a:spcBef>
              <a:spcPct val="0"/>
            </a:spcBef>
            <a:spcAft>
              <a:spcPts val="0"/>
            </a:spcAft>
            <a:buClrTx/>
            <a:buSzTx/>
            <a:buFontTx/>
            <a:buNone/>
            <a:tabLst/>
            <a:defRPr/>
          </a:pPr>
          <a:r>
            <a:rPr lang="es-CL" sz="1200" kern="1200" dirty="0">
              <a:solidFill>
                <a:schemeClr val="tx1"/>
              </a:solidFill>
              <a:latin typeface="+mn-lt"/>
            </a:rPr>
            <a:t>Integración armónica puertos - ciudad</a:t>
          </a:r>
        </a:p>
        <a:p>
          <a:pPr marL="85725" marR="0" lvl="1" indent="-85725" algn="l" defTabSz="914400" eaLnBrk="1" fontAlgn="auto" latinLnBrk="0" hangingPunct="1">
            <a:lnSpc>
              <a:spcPct val="100000"/>
            </a:lnSpc>
            <a:spcBef>
              <a:spcPct val="0"/>
            </a:spcBef>
            <a:spcAft>
              <a:spcPts val="0"/>
            </a:spcAft>
            <a:buClrTx/>
            <a:buSzTx/>
            <a:buFontTx/>
            <a:buNone/>
            <a:tabLst/>
            <a:defRPr/>
          </a:pPr>
          <a:r>
            <a:rPr lang="es-CL" sz="1200" kern="1200" dirty="0">
              <a:solidFill>
                <a:schemeClr val="tx1"/>
              </a:solidFill>
              <a:latin typeface="+mn-lt"/>
            </a:rPr>
            <a:t>Desarrollar un capital humano</a:t>
          </a:r>
        </a:p>
        <a:p>
          <a:pPr marL="85725" marR="0" lvl="1" indent="-85725" algn="l" defTabSz="914400" eaLnBrk="1" fontAlgn="auto" latinLnBrk="0" hangingPunct="1">
            <a:lnSpc>
              <a:spcPct val="100000"/>
            </a:lnSpc>
            <a:spcBef>
              <a:spcPct val="0"/>
            </a:spcBef>
            <a:spcAft>
              <a:spcPts val="0"/>
            </a:spcAft>
            <a:buClrTx/>
            <a:buSzTx/>
            <a:buFontTx/>
            <a:buNone/>
            <a:tabLst/>
            <a:defRPr/>
          </a:pPr>
          <a:r>
            <a:rPr lang="es-CL" sz="1200" kern="1200" dirty="0">
              <a:solidFill>
                <a:schemeClr val="tx1"/>
              </a:solidFill>
              <a:latin typeface="+mn-lt"/>
            </a:rPr>
            <a:t>Calidad del trabajo</a:t>
          </a:r>
        </a:p>
        <a:p>
          <a:pPr marL="285750" marR="0" lvl="1" indent="0" algn="l" defTabSz="1244600" eaLnBrk="1" fontAlgn="auto" latinLnBrk="0" hangingPunct="1">
            <a:lnSpc>
              <a:spcPct val="90000"/>
            </a:lnSpc>
            <a:spcBef>
              <a:spcPct val="0"/>
            </a:spcBef>
            <a:spcAft>
              <a:spcPct val="15000"/>
            </a:spcAft>
            <a:buClrTx/>
            <a:buSzTx/>
            <a:buFontTx/>
            <a:buNone/>
            <a:tabLst/>
            <a:defRPr/>
          </a:pPr>
          <a:endParaRPr lang="es-CL" sz="1200" kern="1200" dirty="0">
            <a:solidFill>
              <a:schemeClr val="tx1"/>
            </a:solidFill>
            <a:latin typeface="+mn-lt"/>
          </a:endParaRPr>
        </a:p>
      </dsp:txBody>
      <dsp:txXfrm>
        <a:off x="3559963" y="286965"/>
        <a:ext cx="3313477" cy="1192455"/>
      </dsp:txXfrm>
    </dsp:sp>
    <dsp:sp modelId="{169980E5-0AB0-40F5-A810-BB3895A76C21}">
      <dsp:nvSpPr>
        <dsp:cNvPr id="0" name=""/>
        <dsp:cNvSpPr/>
      </dsp:nvSpPr>
      <dsp:spPr>
        <a:xfrm>
          <a:off x="3710050" y="1432032"/>
          <a:ext cx="3013304" cy="119245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85725" marR="0" lvl="1" indent="-85725" algn="l" defTabSz="914400" eaLnBrk="1" fontAlgn="auto" latinLnBrk="0" hangingPunct="1">
            <a:lnSpc>
              <a:spcPct val="100000"/>
            </a:lnSpc>
            <a:spcBef>
              <a:spcPct val="0"/>
            </a:spcBef>
            <a:spcAft>
              <a:spcPts val="0"/>
            </a:spcAft>
            <a:buClrTx/>
            <a:buSzTx/>
            <a:buFontTx/>
            <a:buNone/>
            <a:tabLst/>
            <a:defRPr/>
          </a:pPr>
          <a:r>
            <a:rPr lang="es-CL" sz="1200" kern="1200" dirty="0">
              <a:solidFill>
                <a:schemeClr val="tx1"/>
              </a:solidFill>
              <a:latin typeface="+mn-lt"/>
            </a:rPr>
            <a:t>Logística reversa</a:t>
          </a:r>
        </a:p>
        <a:p>
          <a:pPr marL="85725" marR="0" lvl="1" indent="-85725" algn="l" defTabSz="914400" eaLnBrk="1" fontAlgn="auto" latinLnBrk="0" hangingPunct="1">
            <a:lnSpc>
              <a:spcPct val="100000"/>
            </a:lnSpc>
            <a:spcBef>
              <a:spcPct val="0"/>
            </a:spcBef>
            <a:spcAft>
              <a:spcPts val="0"/>
            </a:spcAft>
            <a:buClrTx/>
            <a:buSzTx/>
            <a:buFontTx/>
            <a:buNone/>
            <a:tabLst/>
            <a:defRPr/>
          </a:pPr>
          <a:r>
            <a:rPr lang="es-CL" sz="1200" kern="1200" dirty="0">
              <a:solidFill>
                <a:schemeClr val="tx1"/>
              </a:solidFill>
              <a:latin typeface="+mn-lt"/>
            </a:rPr>
            <a:t>Eficiencia energética</a:t>
          </a:r>
        </a:p>
        <a:p>
          <a:pPr marL="85725" marR="0" lvl="1" indent="-85725" algn="l" defTabSz="914400" eaLnBrk="1" fontAlgn="auto" latinLnBrk="0" hangingPunct="1">
            <a:lnSpc>
              <a:spcPct val="100000"/>
            </a:lnSpc>
            <a:spcBef>
              <a:spcPct val="0"/>
            </a:spcBef>
            <a:spcAft>
              <a:spcPts val="0"/>
            </a:spcAft>
            <a:buClrTx/>
            <a:buSzTx/>
            <a:buFontTx/>
            <a:buNone/>
            <a:tabLst/>
            <a:defRPr/>
          </a:pPr>
          <a:r>
            <a:rPr lang="es-CL" sz="1200" kern="1200" dirty="0">
              <a:solidFill>
                <a:schemeClr val="tx1"/>
              </a:solidFill>
              <a:latin typeface="+mn-lt"/>
            </a:rPr>
            <a:t>Emisión de CO2, huella de H2O, entre otros</a:t>
          </a:r>
        </a:p>
        <a:p>
          <a:pPr marL="85725" marR="0" lvl="1" indent="-85725" algn="l" defTabSz="914400" eaLnBrk="1" fontAlgn="auto" latinLnBrk="0" hangingPunct="1">
            <a:lnSpc>
              <a:spcPct val="100000"/>
            </a:lnSpc>
            <a:spcBef>
              <a:spcPct val="0"/>
            </a:spcBef>
            <a:spcAft>
              <a:spcPts val="0"/>
            </a:spcAft>
            <a:buClrTx/>
            <a:buSzTx/>
            <a:buFontTx/>
            <a:buNone/>
            <a:tabLst/>
            <a:defRPr/>
          </a:pPr>
          <a:endParaRPr lang="es-CL" sz="1200" kern="1200" dirty="0">
            <a:solidFill>
              <a:schemeClr val="tx1"/>
            </a:solidFill>
            <a:latin typeface="+mn-lt"/>
          </a:endParaRPr>
        </a:p>
      </dsp:txBody>
      <dsp:txXfrm>
        <a:off x="3710050" y="1432032"/>
        <a:ext cx="3013304" cy="1192451"/>
      </dsp:txXfrm>
    </dsp:sp>
    <dsp:sp modelId="{C2D3E476-C184-4E52-BDBB-197E01167785}">
      <dsp:nvSpPr>
        <dsp:cNvPr id="0" name=""/>
        <dsp:cNvSpPr/>
      </dsp:nvSpPr>
      <dsp:spPr>
        <a:xfrm>
          <a:off x="3711116" y="2661259"/>
          <a:ext cx="3011171" cy="119245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85725" marR="0" lvl="1" indent="-85725" algn="l" defTabSz="914400" eaLnBrk="1" fontAlgn="auto" latinLnBrk="0" hangingPunct="1">
            <a:lnSpc>
              <a:spcPct val="100000"/>
            </a:lnSpc>
            <a:spcBef>
              <a:spcPct val="0"/>
            </a:spcBef>
            <a:spcAft>
              <a:spcPts val="0"/>
            </a:spcAft>
            <a:buClrTx/>
            <a:buSzTx/>
            <a:buFontTx/>
            <a:buNone/>
            <a:tabLst/>
            <a:defRPr/>
          </a:pPr>
          <a:endParaRPr lang="es-CL" sz="1050" kern="1200" dirty="0">
            <a:solidFill>
              <a:schemeClr val="tx1"/>
            </a:solidFill>
          </a:endParaRPr>
        </a:p>
        <a:p>
          <a:pPr marL="85725" marR="0" lvl="1" indent="-85725" algn="l" defTabSz="914400" eaLnBrk="1" fontAlgn="auto" latinLnBrk="0" hangingPunct="1">
            <a:lnSpc>
              <a:spcPct val="100000"/>
            </a:lnSpc>
            <a:spcBef>
              <a:spcPct val="0"/>
            </a:spcBef>
            <a:spcAft>
              <a:spcPts val="0"/>
            </a:spcAft>
            <a:buClrTx/>
            <a:buSzTx/>
            <a:buFontTx/>
            <a:buNone/>
            <a:tabLst/>
            <a:defRPr/>
          </a:pPr>
          <a:endParaRPr lang="es-CL" sz="1050" kern="1200" dirty="0">
            <a:solidFill>
              <a:schemeClr val="tx1"/>
            </a:solidFill>
          </a:endParaRPr>
        </a:p>
        <a:p>
          <a:pPr marL="85725" marR="0" lvl="1" indent="-85725" algn="l" defTabSz="914400" eaLnBrk="1" fontAlgn="auto" latinLnBrk="0" hangingPunct="1">
            <a:lnSpc>
              <a:spcPct val="100000"/>
            </a:lnSpc>
            <a:spcBef>
              <a:spcPct val="0"/>
            </a:spcBef>
            <a:spcAft>
              <a:spcPts val="0"/>
            </a:spcAft>
            <a:buClrTx/>
            <a:buSzTx/>
            <a:buFontTx/>
            <a:buNone/>
            <a:tabLst/>
            <a:defRPr/>
          </a:pPr>
          <a:r>
            <a:rPr lang="es-CL" sz="1100" kern="1200" dirty="0">
              <a:solidFill>
                <a:schemeClr val="tx1"/>
              </a:solidFill>
              <a:latin typeface="+mn-lt"/>
            </a:rPr>
            <a:t>Mayor competitividad: menores costos logísticos, mejor servicios</a:t>
          </a:r>
          <a:endParaRPr lang="es-CL" sz="1050" kern="1200" dirty="0">
            <a:solidFill>
              <a:schemeClr val="tx1"/>
            </a:solidFill>
          </a:endParaRPr>
        </a:p>
        <a:p>
          <a:pPr marL="85725" marR="0" lvl="1" indent="-85725" algn="l" defTabSz="914400" eaLnBrk="1" fontAlgn="auto" latinLnBrk="0" hangingPunct="1">
            <a:lnSpc>
              <a:spcPct val="100000"/>
            </a:lnSpc>
            <a:spcBef>
              <a:spcPct val="0"/>
            </a:spcBef>
            <a:spcAft>
              <a:spcPts val="0"/>
            </a:spcAft>
            <a:buClrTx/>
            <a:buSzTx/>
            <a:buFontTx/>
            <a:buNone/>
            <a:tabLst/>
            <a:defRPr/>
          </a:pPr>
          <a:r>
            <a:rPr lang="es-CL" sz="1100" kern="1200" dirty="0">
              <a:solidFill>
                <a:schemeClr val="tx1"/>
              </a:solidFill>
              <a:latin typeface="+mn-lt"/>
            </a:rPr>
            <a:t>Diversifica la canasta exportadora con productos más sofisticados y de mayor valor agregado. </a:t>
          </a:r>
        </a:p>
        <a:p>
          <a:pPr marL="85725" marR="0" lvl="1" indent="-85725" algn="l" defTabSz="914400" eaLnBrk="1" fontAlgn="auto" latinLnBrk="0" hangingPunct="1">
            <a:lnSpc>
              <a:spcPct val="100000"/>
            </a:lnSpc>
            <a:spcBef>
              <a:spcPct val="0"/>
            </a:spcBef>
            <a:spcAft>
              <a:spcPts val="0"/>
            </a:spcAft>
            <a:buClrTx/>
            <a:buSzTx/>
            <a:buFontTx/>
            <a:buNone/>
            <a:tabLst/>
            <a:defRPr/>
          </a:pPr>
          <a:r>
            <a:rPr lang="es-CL" sz="1100" kern="1200" dirty="0">
              <a:solidFill>
                <a:schemeClr val="tx1"/>
              </a:solidFill>
              <a:latin typeface="+mn-lt"/>
            </a:rPr>
            <a:t>Amplia el intercambio comercial</a:t>
          </a:r>
        </a:p>
        <a:p>
          <a:pPr marL="57150" marR="0" lvl="1" indent="0" algn="l" defTabSz="444500" eaLnBrk="1" fontAlgn="auto" latinLnBrk="0" hangingPunct="1">
            <a:lnSpc>
              <a:spcPct val="90000"/>
            </a:lnSpc>
            <a:spcBef>
              <a:spcPct val="0"/>
            </a:spcBef>
            <a:spcAft>
              <a:spcPct val="15000"/>
            </a:spcAft>
            <a:buClrTx/>
            <a:buSzTx/>
            <a:buFontTx/>
            <a:buNone/>
            <a:tabLst/>
            <a:defRPr/>
          </a:pPr>
          <a:endParaRPr lang="es-CL" sz="1050" kern="1200" dirty="0">
            <a:solidFill>
              <a:schemeClr val="tx1"/>
            </a:solidFill>
            <a:latin typeface="+mn-lt"/>
          </a:endParaRPr>
        </a:p>
        <a:p>
          <a:pPr marL="57150" lvl="1" indent="0" algn="l" defTabSz="444500">
            <a:lnSpc>
              <a:spcPct val="90000"/>
            </a:lnSpc>
            <a:spcBef>
              <a:spcPct val="0"/>
            </a:spcBef>
            <a:spcAft>
              <a:spcPct val="15000"/>
            </a:spcAft>
            <a:buNone/>
          </a:pPr>
          <a:endParaRPr lang="es-CL" sz="1050" kern="1200" dirty="0">
            <a:solidFill>
              <a:schemeClr val="tx1"/>
            </a:solidFill>
          </a:endParaRPr>
        </a:p>
      </dsp:txBody>
      <dsp:txXfrm>
        <a:off x="3711116" y="2661259"/>
        <a:ext cx="3011171" cy="1192451"/>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01C12D-BC20-4B23-A919-20CD09DD9968}" type="datetimeFigureOut">
              <a:rPr lang="es-MX" smtClean="0"/>
              <a:pPr/>
              <a:t>09/10/2016</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EDF193-3D57-4DC5-B217-52FE48CD2ACD}" type="slidenum">
              <a:rPr lang="es-MX" smtClean="0"/>
              <a:pPr/>
              <a:t>‹#›</a:t>
            </a:fld>
            <a:endParaRPr lang="es-MX"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F602B1C5-B246-43D9-89DB-B3A4A91351AF}"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33FF93B6-3EA3-4F4A-A8F3-DC892D9C1675}"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3F57B0C-475C-4757-A95E-8F2506376D9F}"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22C33159-F50B-4FBF-99CC-CB4D7370CA15}"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4D83C2F6-6153-4916-B92E-8C6421B039AB}"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015DF74A-2706-4864-898B-DA9301F9CDC7}" type="datetime1">
              <a:rPr lang="es-MX" smtClean="0"/>
              <a:pPr/>
              <a:t>09/10/2016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867CEBA1-B85F-42DB-980A-270891E551F5}" type="datetime1">
              <a:rPr lang="es-MX" smtClean="0"/>
              <a:pPr/>
              <a:t>09/10/2016</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3F80E259-1B62-4A85-ADC9-E7A12785D78D}" type="datetime1">
              <a:rPr lang="es-MX" smtClean="0"/>
              <a:pPr/>
              <a:t>09/10/2016</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9B36691-DDF9-47D6-8236-3E232FA241B1}" type="datetime1">
              <a:rPr lang="es-MX" smtClean="0"/>
              <a:pPr/>
              <a:t>09/10/2016</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F3570ED-6211-4EA3-BAF2-DE665597B4E0}" type="datetime1">
              <a:rPr lang="es-MX" smtClean="0"/>
              <a:pPr/>
              <a:t>09/10/2016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EF5F6D3-DB33-4751-97CC-F4D287764C04}" type="datetime1">
              <a:rPr lang="es-MX" smtClean="0"/>
              <a:pPr/>
              <a:t>09/10/2016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516C3-3C5F-426B-BFFD-3876F60F56A2}" type="datetime1">
              <a:rPr lang="es-MX" smtClean="0"/>
              <a:pPr/>
              <a:t>09/10/2016</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0BBA42-5472-42C5-AB49-DB327605BF08}" type="slidenum">
              <a:rPr lang="es-MX" smtClean="0"/>
              <a:pPr/>
              <a:t>‹#›</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mx/url?sa=i&amp;rct=j&amp;q=&amp;esrc=s&amp;frm=1&amp;source=images&amp;cd=&amp;cad=rja&amp;docid=2_Fh9o0AnVqrXM&amp;tbnid=6hlfD7YzyLDKlM:&amp;ved=0CAUQjRw&amp;url=http://educacionchimalhuacan.blogspot.com/2013_07_01_archive.html&amp;ei=nQpBUoe0N6yr2AX0k4DACA&amp;bvm=bv.52434380,d.b2I&amp;psig=AFQjCNHXWZ-ERO0vhOuqhyfcEVaGL_zc8w&amp;ust=1380080609497250" TargetMode="Externa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xml"/><Relationship Id="rId5" Type="http://schemas.openxmlformats.org/officeDocument/2006/relationships/image" Target="../media/image27.jpeg"/><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s://encrypted-tbn3.gstatic.com/images?q=tbn:ANd9GcRoi4CAxPnMQmbaRRLTVY3N4iS9Vo3f5YS7jOT5EQC87AcL4e1t">
            <a:hlinkClick r:id="rId2"/>
          </p:cNvPr>
          <p:cNvPicPr>
            <a:picLocks noChangeAspect="1" noChangeArrowheads="1"/>
          </p:cNvPicPr>
          <p:nvPr/>
        </p:nvPicPr>
        <p:blipFill>
          <a:blip r:embed="rId3" cstate="print"/>
          <a:srcRect/>
          <a:stretch>
            <a:fillRect/>
          </a:stretch>
        </p:blipFill>
        <p:spPr bwMode="auto">
          <a:xfrm>
            <a:off x="1259632" y="-1"/>
            <a:ext cx="7884367" cy="1364603"/>
          </a:xfrm>
          <a:prstGeom prst="rect">
            <a:avLst/>
          </a:prstGeom>
          <a:noFill/>
        </p:spPr>
      </p:pic>
      <p:pic>
        <p:nvPicPr>
          <p:cNvPr id="14" name="5 Imagen"/>
          <p:cNvPicPr/>
          <p:nvPr/>
        </p:nvPicPr>
        <p:blipFill>
          <a:blip r:embed="rId4" cstate="print"/>
          <a:srcRect/>
          <a:stretch>
            <a:fillRect/>
          </a:stretch>
        </p:blipFill>
        <p:spPr bwMode="auto">
          <a:xfrm>
            <a:off x="1" y="0"/>
            <a:ext cx="1259632" cy="6885384"/>
          </a:xfrm>
          <a:prstGeom prst="rect">
            <a:avLst/>
          </a:prstGeom>
          <a:noFill/>
          <a:ln w="9525">
            <a:noFill/>
            <a:miter lim="800000"/>
            <a:headEnd/>
            <a:tailEnd/>
          </a:ln>
        </p:spPr>
      </p:pic>
      <p:sp>
        <p:nvSpPr>
          <p:cNvPr id="15" name="6 Título"/>
          <p:cNvSpPr txBox="1">
            <a:spLocks/>
          </p:cNvSpPr>
          <p:nvPr/>
        </p:nvSpPr>
        <p:spPr>
          <a:xfrm>
            <a:off x="1493404" y="1107118"/>
            <a:ext cx="7416824" cy="233557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ES" sz="1600" b="1" dirty="0">
                <a:latin typeface="Arial" panose="020B0604020202020204" pitchFamily="34" charset="0"/>
                <a:cs typeface="Arial" panose="020B0604020202020204" pitchFamily="34" charset="0"/>
              </a:rPr>
            </a:br>
            <a:r>
              <a:rPr lang="es-ES" sz="2000" b="1" dirty="0">
                <a:latin typeface="Arial" panose="020B0604020202020204" pitchFamily="34" charset="0"/>
                <a:cs typeface="Arial" panose="020B0604020202020204" pitchFamily="34" charset="0"/>
              </a:rPr>
              <a:t>UNIVERSIDAD AUTÓNOMA DEL ESTADO DE MÉXICO</a:t>
            </a:r>
          </a:p>
          <a:p>
            <a:br>
              <a:rPr lang="es-ES" sz="2000" b="1" dirty="0">
                <a:latin typeface="Arial" panose="020B0604020202020204" pitchFamily="34" charset="0"/>
                <a:cs typeface="Arial" panose="020B0604020202020204" pitchFamily="34" charset="0"/>
              </a:rPr>
            </a:br>
            <a:r>
              <a:rPr lang="es-ES" sz="2000" b="1" dirty="0">
                <a:latin typeface="Arial" panose="020B0604020202020204" pitchFamily="34" charset="0"/>
                <a:cs typeface="Arial" panose="020B0604020202020204" pitchFamily="34" charset="0"/>
              </a:rPr>
              <a:t>UNIDAD ACADEMICA CUAUTITLAN IZCALLI</a:t>
            </a:r>
            <a:br>
              <a:rPr lang="es-ES" sz="1800" b="1" dirty="0">
                <a:latin typeface="Arial" panose="020B0604020202020204" pitchFamily="34" charset="0"/>
                <a:cs typeface="Arial" panose="020B0604020202020204" pitchFamily="34" charset="0"/>
              </a:rPr>
            </a:br>
            <a:endParaRPr lang="es-ES" sz="1800" b="1" dirty="0">
              <a:latin typeface="Arial" panose="020B0604020202020204" pitchFamily="34" charset="0"/>
              <a:cs typeface="Arial" panose="020B0604020202020204" pitchFamily="34" charset="0"/>
            </a:endParaRPr>
          </a:p>
          <a:p>
            <a:r>
              <a:rPr lang="es-ES" sz="1800" b="1" dirty="0">
                <a:latin typeface="Arial" panose="020B0604020202020204" pitchFamily="34" charset="0"/>
                <a:cs typeface="Arial" panose="020B0604020202020204" pitchFamily="34" charset="0"/>
              </a:rPr>
              <a:t>LICENCIATURA EN LOGÍSTICA</a:t>
            </a:r>
            <a:br>
              <a:rPr lang="es-ES" sz="1600" dirty="0">
                <a:latin typeface="Arial" panose="020B0604020202020204" pitchFamily="34" charset="0"/>
                <a:cs typeface="Arial" panose="020B0604020202020204" pitchFamily="34" charset="0"/>
              </a:rPr>
            </a:br>
            <a:endParaRPr lang="es-ES" sz="1600" dirty="0">
              <a:latin typeface="Arial" panose="020B0604020202020204" pitchFamily="34" charset="0"/>
              <a:cs typeface="Arial" panose="020B0604020202020204" pitchFamily="34" charset="0"/>
            </a:endParaRPr>
          </a:p>
        </p:txBody>
      </p:sp>
      <p:sp>
        <p:nvSpPr>
          <p:cNvPr id="16" name="7 Subtítulo"/>
          <p:cNvSpPr txBox="1">
            <a:spLocks/>
          </p:cNvSpPr>
          <p:nvPr/>
        </p:nvSpPr>
        <p:spPr>
          <a:xfrm>
            <a:off x="1493404" y="3144366"/>
            <a:ext cx="7344816" cy="3524994"/>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ES" sz="2600" b="1" dirty="0">
                <a:latin typeface="Arial" panose="020B0604020202020204" pitchFamily="34" charset="0"/>
                <a:cs typeface="Arial" panose="020B0604020202020204" pitchFamily="34" charset="0"/>
              </a:rPr>
              <a:t>UNIDAD DE APRENDIZAJE</a:t>
            </a:r>
          </a:p>
          <a:p>
            <a:pPr marL="0" indent="0" algn="ctr">
              <a:buNone/>
            </a:pPr>
            <a:endParaRPr lang="es-ES" sz="2100" b="1" dirty="0">
              <a:solidFill>
                <a:schemeClr val="accent1"/>
              </a:solidFill>
              <a:latin typeface="Arial" panose="020B0604020202020204" pitchFamily="34" charset="0"/>
              <a:cs typeface="Arial" panose="020B0604020202020204" pitchFamily="34" charset="0"/>
            </a:endParaRPr>
          </a:p>
          <a:p>
            <a:pPr marL="0" indent="0" algn="ctr">
              <a:buNone/>
            </a:pPr>
            <a:r>
              <a:rPr lang="es-ES" sz="2300" dirty="0">
                <a:solidFill>
                  <a:schemeClr val="accent1"/>
                </a:solidFill>
                <a:latin typeface="Arial" panose="020B0604020202020204" pitchFamily="34" charset="0"/>
                <a:cs typeface="Arial" panose="020B0604020202020204" pitchFamily="34" charset="0"/>
              </a:rPr>
              <a:t>(L43415) EVALUACIÓN DE PROYECTOS LOGÍSTICOS</a:t>
            </a:r>
          </a:p>
          <a:p>
            <a:pPr marL="0" indent="0" algn="ctr">
              <a:buNone/>
            </a:pPr>
            <a:endParaRPr lang="es-ES" sz="1900" dirty="0">
              <a:solidFill>
                <a:schemeClr val="accent1"/>
              </a:solidFill>
              <a:latin typeface="Arial" panose="020B0604020202020204" pitchFamily="34" charset="0"/>
              <a:cs typeface="Arial" panose="020B0604020202020204" pitchFamily="34" charset="0"/>
            </a:endParaRPr>
          </a:p>
          <a:p>
            <a:pPr marL="0" indent="0" algn="ctr">
              <a:buNone/>
            </a:pPr>
            <a:r>
              <a:rPr lang="es-ES" sz="2600" b="1" dirty="0">
                <a:latin typeface="Arial" panose="020B0604020202020204" pitchFamily="34" charset="0"/>
                <a:cs typeface="Arial" panose="020B0604020202020204" pitchFamily="34" charset="0"/>
              </a:rPr>
              <a:t>CONTENIDO DE LA UNIDAD A TRABAJAR</a:t>
            </a:r>
          </a:p>
          <a:p>
            <a:pPr marL="0" indent="0" algn="ctr">
              <a:buNone/>
            </a:pPr>
            <a:endParaRPr lang="es-ES" sz="1900" dirty="0">
              <a:latin typeface="Arial" panose="020B0604020202020204" pitchFamily="34" charset="0"/>
              <a:cs typeface="Arial" panose="020B0604020202020204" pitchFamily="34" charset="0"/>
            </a:endParaRPr>
          </a:p>
          <a:p>
            <a:pPr marL="0" indent="0" algn="ctr">
              <a:buNone/>
            </a:pPr>
            <a:r>
              <a:rPr lang="es-ES" sz="2000" dirty="0">
                <a:latin typeface="Arial" panose="020B0604020202020204" pitchFamily="34" charset="0"/>
                <a:cs typeface="Arial" panose="020B0604020202020204" pitchFamily="34" charset="0"/>
              </a:rPr>
              <a:t>UNIDAD V. EVALUACIÓN FINANCIERA Y EVALUACIÓN SUSTENTABLE</a:t>
            </a:r>
          </a:p>
          <a:p>
            <a:pPr marL="0" indent="0" algn="ctr">
              <a:buNone/>
            </a:pPr>
            <a:endParaRPr lang="es-ES" sz="2000" dirty="0">
              <a:latin typeface="Arial" panose="020B0604020202020204" pitchFamily="34" charset="0"/>
              <a:cs typeface="Arial" panose="020B0604020202020204" pitchFamily="34" charset="0"/>
            </a:endParaRPr>
          </a:p>
          <a:p>
            <a:pPr marL="0" indent="0" algn="ctr">
              <a:buNone/>
            </a:pPr>
            <a:r>
              <a:rPr lang="es-ES" sz="2300" b="1" dirty="0">
                <a:latin typeface="Arial" panose="020B0604020202020204" pitchFamily="34" charset="0"/>
                <a:cs typeface="Arial" panose="020B0604020202020204" pitchFamily="34" charset="0"/>
              </a:rPr>
              <a:t>MATERIAL DIDACTICO</a:t>
            </a:r>
          </a:p>
          <a:p>
            <a:pPr marL="0" indent="0" algn="ctr">
              <a:buNone/>
            </a:pPr>
            <a:r>
              <a:rPr lang="es-ES" sz="2000" dirty="0">
                <a:latin typeface="Arial" panose="020B0604020202020204" pitchFamily="34" charset="0"/>
                <a:cs typeface="Arial" panose="020B0604020202020204" pitchFamily="34" charset="0"/>
              </a:rPr>
              <a:t>SOLO VISIÓN PROYECTABLES</a:t>
            </a:r>
          </a:p>
          <a:p>
            <a:pPr marL="0" indent="0" algn="ctr">
              <a:buNone/>
            </a:pPr>
            <a:endParaRPr lang="es-ES" sz="2000" dirty="0">
              <a:latin typeface="Arial" panose="020B0604020202020204" pitchFamily="34" charset="0"/>
              <a:cs typeface="Arial" panose="020B0604020202020204" pitchFamily="34" charset="0"/>
            </a:endParaRPr>
          </a:p>
          <a:p>
            <a:pPr marL="0" indent="0" algn="ctr">
              <a:buNone/>
            </a:pPr>
            <a:r>
              <a:rPr lang="es-ES" sz="2300" b="1" dirty="0">
                <a:latin typeface="Arial" panose="020B0604020202020204" pitchFamily="34" charset="0"/>
                <a:cs typeface="Arial" panose="020B0604020202020204" pitchFamily="34" charset="0"/>
              </a:rPr>
              <a:t>PRESENTA</a:t>
            </a:r>
          </a:p>
          <a:p>
            <a:pPr marL="0" indent="0" algn="ctr">
              <a:buNone/>
            </a:pPr>
            <a:r>
              <a:rPr lang="es-ES" sz="2000" dirty="0">
                <a:latin typeface="Arial" panose="020B0604020202020204" pitchFamily="34" charset="0"/>
                <a:cs typeface="Arial" panose="020B0604020202020204" pitchFamily="34" charset="0"/>
              </a:rPr>
              <a:t>M. en A.N. José Luis Morales Mondragón</a:t>
            </a:r>
          </a:p>
          <a:p>
            <a:pPr algn="ctr"/>
            <a:endParaRPr lang="es-ES" sz="1600" b="1" dirty="0">
              <a:latin typeface="Arial" panose="020B0604020202020204" pitchFamily="34" charset="0"/>
              <a:cs typeface="Arial" panose="020B0604020202020204" pitchFamily="34" charset="0"/>
            </a:endParaRPr>
          </a:p>
          <a:p>
            <a:pPr marL="0" indent="0" algn="r">
              <a:buNone/>
            </a:pPr>
            <a:r>
              <a:rPr lang="es-ES" sz="1300" b="1" dirty="0">
                <a:latin typeface="Arial" panose="020B0604020202020204" pitchFamily="34" charset="0"/>
                <a:cs typeface="Arial" panose="020B0604020202020204" pitchFamily="34" charset="0"/>
              </a:rPr>
              <a:t>OCTUBRE 2016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173737" y="1476307"/>
            <a:ext cx="5040560" cy="4525963"/>
          </a:xfrm>
        </p:spPr>
        <p:txBody>
          <a:bodyPr>
            <a:normAutofit fontScale="92500"/>
          </a:bodyPr>
          <a:lstStyle/>
          <a:p>
            <a:pPr algn="just"/>
            <a:r>
              <a:rPr lang="es-ES" dirty="0"/>
              <a:t>Se emplea para analizar estados financieros como el Balance General y el Estado de Resultados,  comparando las cifras en forma vertical.</a:t>
            </a:r>
          </a:p>
          <a:p>
            <a:pPr algn="just"/>
            <a:r>
              <a:rPr lang="es-ES" dirty="0"/>
              <a:t>Se utilizan los siguientes:</a:t>
            </a:r>
          </a:p>
          <a:p>
            <a:pPr lvl="1" algn="just"/>
            <a:r>
              <a:rPr lang="es-MX" dirty="0"/>
              <a:t>Porcientos integrales</a:t>
            </a:r>
            <a:endParaRPr lang="es-ES" dirty="0"/>
          </a:p>
          <a:p>
            <a:pPr lvl="1" algn="just"/>
            <a:r>
              <a:rPr lang="es-MX" dirty="0"/>
              <a:t>Razones Financieras Simples</a:t>
            </a:r>
            <a:endParaRPr lang="es-ES" dirty="0"/>
          </a:p>
          <a:p>
            <a:pPr lvl="1" algn="just"/>
            <a:r>
              <a:rPr lang="es-MX" dirty="0"/>
              <a:t>Razones Financieras Estándar</a:t>
            </a:r>
            <a:endParaRPr lang="es-ES"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10</a:t>
            </a:fld>
            <a:endParaRPr lang="es-MX" dirty="0"/>
          </a:p>
        </p:txBody>
      </p:sp>
      <p:sp>
        <p:nvSpPr>
          <p:cNvPr id="3" name="Rectangle 2"/>
          <p:cNvSpPr/>
          <p:nvPr/>
        </p:nvSpPr>
        <p:spPr>
          <a:xfrm>
            <a:off x="167523" y="902361"/>
            <a:ext cx="4406143" cy="523220"/>
          </a:xfrm>
          <a:prstGeom prst="rect">
            <a:avLst/>
          </a:prstGeom>
        </p:spPr>
        <p:txBody>
          <a:bodyPr wrap="none">
            <a:spAutoFit/>
          </a:bodyPr>
          <a:lstStyle/>
          <a:p>
            <a:r>
              <a:rPr lang="es-MX" sz="2800" b="1" dirty="0">
                <a:effectLst>
                  <a:outerShdw blurRad="38100" dist="38100" dir="2700000" algn="tl">
                    <a:srgbClr val="000000">
                      <a:alpha val="43137"/>
                    </a:srgbClr>
                  </a:outerShdw>
                </a:effectLst>
              </a:rPr>
              <a:t>Métodos de Análisis Vertical</a:t>
            </a:r>
            <a:endParaRPr lang="es-MX" sz="2800"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pic>
        <p:nvPicPr>
          <p:cNvPr id="5122" name="Picture 2" descr="Resultado de imagen de finanzas en logisit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2163302"/>
            <a:ext cx="3302657" cy="2545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1450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3775710" y="1835271"/>
            <a:ext cx="5040560" cy="4133056"/>
          </a:xfrm>
        </p:spPr>
        <p:txBody>
          <a:bodyPr>
            <a:normAutofit fontScale="85000" lnSpcReduction="10000"/>
          </a:bodyPr>
          <a:lstStyle/>
          <a:p>
            <a:pPr algn="just"/>
            <a:r>
              <a:rPr lang="es-ES" dirty="0"/>
              <a:t>Es un procedimiento que consiste en comparar estados financieros homogéneos en dos o más periodos consecutivos.</a:t>
            </a:r>
          </a:p>
          <a:p>
            <a:pPr algn="just"/>
            <a:endParaRPr lang="es-ES" dirty="0"/>
          </a:p>
          <a:p>
            <a:pPr algn="just"/>
            <a:r>
              <a:rPr lang="es-ES_tradnl" dirty="0"/>
              <a:t>Los principales son:</a:t>
            </a:r>
            <a:endParaRPr lang="es-ES" dirty="0"/>
          </a:p>
          <a:p>
            <a:pPr lvl="1" algn="just"/>
            <a:r>
              <a:rPr lang="es-MX" sz="3200" dirty="0"/>
              <a:t>Aumentos y disminuciones</a:t>
            </a:r>
            <a:endParaRPr lang="es-ES" sz="3200" dirty="0"/>
          </a:p>
          <a:p>
            <a:pPr lvl="1" algn="just"/>
            <a:r>
              <a:rPr lang="es-MX" sz="3200" dirty="0"/>
              <a:t>Tendencias</a:t>
            </a:r>
            <a:endParaRPr lang="es-ES" sz="3200" dirty="0"/>
          </a:p>
          <a:p>
            <a:pPr lvl="1" algn="just"/>
            <a:r>
              <a:rPr lang="es-MX" sz="3200" dirty="0"/>
              <a:t>Control Presupuestal</a:t>
            </a:r>
            <a:endParaRPr lang="es-ES" sz="3200"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11</a:t>
            </a:fld>
            <a:endParaRPr lang="es-MX" dirty="0"/>
          </a:p>
        </p:txBody>
      </p:sp>
      <p:sp>
        <p:nvSpPr>
          <p:cNvPr id="4" name="Rectangle 3"/>
          <p:cNvSpPr/>
          <p:nvPr/>
        </p:nvSpPr>
        <p:spPr>
          <a:xfrm>
            <a:off x="3887991" y="908618"/>
            <a:ext cx="4815998" cy="523220"/>
          </a:xfrm>
          <a:prstGeom prst="rect">
            <a:avLst/>
          </a:prstGeom>
        </p:spPr>
        <p:txBody>
          <a:bodyPr wrap="none">
            <a:spAutoFit/>
          </a:bodyPr>
          <a:lstStyle/>
          <a:p>
            <a:r>
              <a:rPr lang="es-MX" sz="2800" b="1" dirty="0">
                <a:effectLst>
                  <a:outerShdw blurRad="38100" dist="38100" dir="2700000" algn="tl">
                    <a:srgbClr val="000000">
                      <a:alpha val="43137"/>
                    </a:srgbClr>
                  </a:outerShdw>
                </a:effectLst>
              </a:rPr>
              <a:t>Métodos de Análisis Horizontal</a:t>
            </a:r>
            <a:endParaRPr lang="es-MX" sz="2800" dirty="0"/>
          </a:p>
        </p:txBody>
      </p:sp>
      <p:pic>
        <p:nvPicPr>
          <p:cNvPr id="6146" name="Picture 2" descr="http://tse1.mm.bing.net/th?&amp;id=OIP.M742de721a7a54966f23ccbcb60e2dc42o0&amp;w=250&amp;h=250&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629" y="1600201"/>
            <a:ext cx="3384376" cy="338437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Tree>
    <p:extLst>
      <p:ext uri="{BB962C8B-B14F-4D97-AF65-F5344CB8AC3E}">
        <p14:creationId xmlns:p14="http://schemas.microsoft.com/office/powerpoint/2010/main" val="3140885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395536" y="2035923"/>
            <a:ext cx="5266928" cy="4061048"/>
          </a:xfrm>
        </p:spPr>
        <p:txBody>
          <a:bodyPr>
            <a:normAutofit lnSpcReduction="10000"/>
          </a:bodyPr>
          <a:lstStyle/>
          <a:p>
            <a:pPr algn="just"/>
            <a:r>
              <a:rPr lang="es-ES" sz="2400" dirty="0"/>
              <a:t>El procedimiento de razones financieras simples tiene un gran valor práctico, puesto que permite obtener un número ilimitado de razones e índices que sirven para determinar la liquidez, solvencia, estabilidad, solidez y rentabilidad.</a:t>
            </a:r>
          </a:p>
          <a:p>
            <a:pPr algn="just">
              <a:buNone/>
            </a:pPr>
            <a:endParaRPr lang="es-ES" sz="2400" dirty="0"/>
          </a:p>
          <a:p>
            <a:pPr algn="just"/>
            <a:r>
              <a:rPr lang="es-ES" sz="2400" dirty="0"/>
              <a:t>Sirven para </a:t>
            </a:r>
            <a:r>
              <a:rPr lang="es-ES" sz="2400" i="1" dirty="0"/>
              <a:t>analizar ampliamente la situación económica y financiera de una empresa</a:t>
            </a:r>
            <a:r>
              <a:rPr lang="es-ES" sz="2400" dirty="0"/>
              <a:t>. </a:t>
            </a: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12</a:t>
            </a:fld>
            <a:endParaRPr lang="es-MX" dirty="0"/>
          </a:p>
        </p:txBody>
      </p:sp>
      <p:sp>
        <p:nvSpPr>
          <p:cNvPr id="3" name="Rectangle 2"/>
          <p:cNvSpPr/>
          <p:nvPr/>
        </p:nvSpPr>
        <p:spPr>
          <a:xfrm>
            <a:off x="395536" y="1204779"/>
            <a:ext cx="5989973" cy="523220"/>
          </a:xfrm>
          <a:prstGeom prst="rect">
            <a:avLst/>
          </a:prstGeom>
        </p:spPr>
        <p:txBody>
          <a:bodyPr wrap="none">
            <a:spAutoFit/>
          </a:bodyPr>
          <a:lstStyle/>
          <a:p>
            <a:r>
              <a:rPr lang="es-MX" sz="2800" b="1" dirty="0">
                <a:effectLst>
                  <a:outerShdw blurRad="38100" dist="38100" dir="2700000" algn="tl">
                    <a:srgbClr val="000000">
                      <a:alpha val="43137"/>
                    </a:srgbClr>
                  </a:outerShdw>
                </a:effectLst>
              </a:rPr>
              <a:t>Método de Razones Financieras Simple</a:t>
            </a:r>
            <a:endParaRPr lang="es-MX" sz="2800" dirty="0"/>
          </a:p>
        </p:txBody>
      </p:sp>
      <p:sp>
        <p:nvSpPr>
          <p:cNvPr id="13" name="Rectangle 12"/>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4"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pic>
        <p:nvPicPr>
          <p:cNvPr id="7172" name="Picture 4" descr="http://tse1.mm.bing.net/th?&amp;id=OIP.M5cd9178985ab4b116609b70b436027a3o0&amp;w=287&amp;h=224&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3125" y="1626560"/>
            <a:ext cx="2733675" cy="213360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tse1.mm.bing.net/th?&amp;id=OIP.Ma5fb918af98d307cd898720856404245o0&amp;w=300&amp;h=212&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3125" y="4220074"/>
            <a:ext cx="2857500" cy="2019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8854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457200" y="1867164"/>
            <a:ext cx="7931224" cy="4061048"/>
          </a:xfrm>
        </p:spPr>
        <p:txBody>
          <a:bodyPr>
            <a:normAutofit fontScale="92500" lnSpcReduction="20000"/>
          </a:bodyPr>
          <a:lstStyle/>
          <a:p>
            <a:pPr algn="just">
              <a:buNone/>
            </a:pPr>
            <a:r>
              <a:rPr lang="es-ES" sz="2400" dirty="0"/>
              <a:t>Las razones financieras se </a:t>
            </a:r>
            <a:r>
              <a:rPr lang="es-ES" sz="2400" b="1" dirty="0"/>
              <a:t>clasifican</a:t>
            </a:r>
            <a:r>
              <a:rPr lang="es-ES" sz="2400" dirty="0"/>
              <a:t> en:</a:t>
            </a:r>
          </a:p>
          <a:p>
            <a:pPr algn="just"/>
            <a:r>
              <a:rPr lang="es-MX" sz="2400" i="1" u="sng" dirty="0"/>
              <a:t>Razones estáticas:</a:t>
            </a:r>
            <a:r>
              <a:rPr lang="es-MX" sz="2400" dirty="0"/>
              <a:t> las cifras provienen del Estado de Situación Financiera.</a:t>
            </a:r>
            <a:endParaRPr lang="es-ES" sz="2400" dirty="0"/>
          </a:p>
          <a:p>
            <a:pPr algn="just"/>
            <a:endParaRPr lang="es-MX" sz="2400" i="1" u="sng" dirty="0"/>
          </a:p>
          <a:p>
            <a:pPr algn="just"/>
            <a:r>
              <a:rPr lang="es-MX" sz="2400" i="1" u="sng" dirty="0"/>
              <a:t>Razones dinámicas:</a:t>
            </a:r>
            <a:r>
              <a:rPr lang="es-MX" sz="2400" dirty="0"/>
              <a:t> las cifras provienen del Estado de Resultados.</a:t>
            </a:r>
            <a:endParaRPr lang="es-ES" sz="2400" dirty="0"/>
          </a:p>
          <a:p>
            <a:pPr algn="just"/>
            <a:endParaRPr lang="es-MX" sz="2400" i="1" u="sng" dirty="0"/>
          </a:p>
          <a:p>
            <a:pPr algn="just"/>
            <a:r>
              <a:rPr lang="es-MX" sz="2400" i="1" u="sng" dirty="0"/>
              <a:t>Razones estático-dinámicos:</a:t>
            </a:r>
            <a:r>
              <a:rPr lang="es-MX" sz="2400" dirty="0"/>
              <a:t> el numerador proviene del Estado de Situación Financiera y el denominador del Estado de Resultados.</a:t>
            </a:r>
            <a:endParaRPr lang="es-ES" sz="2400" dirty="0"/>
          </a:p>
          <a:p>
            <a:pPr algn="just"/>
            <a:endParaRPr lang="es-MX" sz="2400" i="1" u="sng" dirty="0"/>
          </a:p>
          <a:p>
            <a:pPr algn="just"/>
            <a:r>
              <a:rPr lang="es-MX" sz="2400" i="1" u="sng" dirty="0"/>
              <a:t>Razones dinámico-estáticos:</a:t>
            </a:r>
            <a:r>
              <a:rPr lang="es-MX" sz="2400" dirty="0"/>
              <a:t> el numerador proviene del Estado de Resultados y el denominador del Balance General.</a:t>
            </a:r>
            <a:endParaRPr lang="es-ES" sz="2400"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13</a:t>
            </a:fld>
            <a:endParaRPr lang="es-MX" dirty="0"/>
          </a:p>
        </p:txBody>
      </p:sp>
      <p:sp>
        <p:nvSpPr>
          <p:cNvPr id="3" name="Rectangle 2"/>
          <p:cNvSpPr/>
          <p:nvPr/>
        </p:nvSpPr>
        <p:spPr>
          <a:xfrm>
            <a:off x="457200" y="1068889"/>
            <a:ext cx="6086153" cy="523220"/>
          </a:xfrm>
          <a:prstGeom prst="rect">
            <a:avLst/>
          </a:prstGeom>
        </p:spPr>
        <p:txBody>
          <a:bodyPr wrap="none">
            <a:spAutoFit/>
          </a:bodyPr>
          <a:lstStyle/>
          <a:p>
            <a:r>
              <a:rPr lang="es-MX" sz="2800" b="1" dirty="0">
                <a:effectLst>
                  <a:outerShdw blurRad="38100" dist="38100" dir="2700000" algn="tl">
                    <a:srgbClr val="000000">
                      <a:alpha val="43137"/>
                    </a:srgbClr>
                  </a:outerShdw>
                </a:effectLst>
              </a:rPr>
              <a:t>Método de Razones Financieras Simple.</a:t>
            </a:r>
            <a:endParaRPr lang="es-MX" sz="2800"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Tree>
    <p:extLst>
      <p:ext uri="{BB962C8B-B14F-4D97-AF65-F5344CB8AC3E}">
        <p14:creationId xmlns:p14="http://schemas.microsoft.com/office/powerpoint/2010/main" val="675315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p:txBody>
          <a:bodyPr/>
          <a:lstStyle/>
          <a:p>
            <a:r>
              <a:rPr lang="es-ES" dirty="0"/>
              <a:t>Las razones se dividen en:</a:t>
            </a:r>
          </a:p>
        </p:txBody>
      </p:sp>
      <p:sp>
        <p:nvSpPr>
          <p:cNvPr id="8" name="7 Marcador de contenido"/>
          <p:cNvSpPr>
            <a:spLocks noGrp="1"/>
          </p:cNvSpPr>
          <p:nvPr>
            <p:ph sz="half" idx="2"/>
          </p:nvPr>
        </p:nvSpPr>
        <p:spPr>
          <a:xfrm>
            <a:off x="323528" y="2256564"/>
            <a:ext cx="4040188" cy="3951288"/>
          </a:xfrm>
        </p:spPr>
        <p:txBody>
          <a:bodyPr>
            <a:noAutofit/>
          </a:bodyPr>
          <a:lstStyle/>
          <a:p>
            <a:pPr algn="just"/>
            <a:r>
              <a:rPr lang="es-ES" sz="2000" b="1" dirty="0"/>
              <a:t>RAZONES DE LIQUIDEZ</a:t>
            </a:r>
            <a:endParaRPr lang="es-ES" sz="2000" dirty="0"/>
          </a:p>
          <a:p>
            <a:pPr lvl="1" algn="just"/>
            <a:r>
              <a:rPr lang="es-ES" dirty="0"/>
              <a:t>La liquidez de una organización es juzgada  por la capacidad para saldar las obligaciones a corto plazo que se han adquirido a medida que éstas se vencen.</a:t>
            </a:r>
          </a:p>
          <a:p>
            <a:pPr lvl="1" algn="just"/>
            <a:r>
              <a:rPr lang="es-ES" dirty="0"/>
              <a:t>Se refieren no solamente a las finanzas totales de la empresa, sino a su habilidad para convertir en efectivo determinados activos y pasivos corrientes.</a:t>
            </a:r>
          </a:p>
          <a:p>
            <a:pPr algn="just">
              <a:buNone/>
            </a:pPr>
            <a:endParaRPr lang="es-ES" sz="2000" dirty="0"/>
          </a:p>
        </p:txBody>
      </p:sp>
      <p:sp>
        <p:nvSpPr>
          <p:cNvPr id="13" name="12 Marcador de contenido"/>
          <p:cNvSpPr>
            <a:spLocks noGrp="1"/>
          </p:cNvSpPr>
          <p:nvPr>
            <p:ph sz="quarter" idx="4"/>
          </p:nvPr>
        </p:nvSpPr>
        <p:spPr>
          <a:xfrm>
            <a:off x="4645025" y="2300612"/>
            <a:ext cx="4041775" cy="2478261"/>
          </a:xfrm>
        </p:spPr>
        <p:txBody>
          <a:bodyPr>
            <a:noAutofit/>
          </a:bodyPr>
          <a:lstStyle/>
          <a:p>
            <a:pPr algn="just"/>
            <a:r>
              <a:rPr lang="es-ES" sz="2000" b="1" dirty="0"/>
              <a:t>RAZONES DE ENDEUDAMIENTO</a:t>
            </a:r>
            <a:endParaRPr lang="es-ES" sz="2000" dirty="0"/>
          </a:p>
          <a:p>
            <a:pPr lvl="1" algn="just"/>
            <a:r>
              <a:rPr lang="es-ES" dirty="0"/>
              <a:t>Estas razones indican el monto del dinero de terceros que se utilizan para generar utilidades.</a:t>
            </a:r>
          </a:p>
          <a:p>
            <a:pPr lvl="1" algn="just"/>
            <a:r>
              <a:rPr lang="es-ES" dirty="0"/>
              <a:t>Estas son de gran importancia ya que estas deudas comprometen a la empresa en el transcurso del tiempo.</a:t>
            </a:r>
          </a:p>
          <a:p>
            <a:endParaRPr lang="es-MX" sz="2800"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14</a:t>
            </a:fld>
            <a:endParaRPr lang="es-MX" dirty="0"/>
          </a:p>
        </p:txBody>
      </p:sp>
      <p:sp>
        <p:nvSpPr>
          <p:cNvPr id="4" name="Rectangle 3"/>
          <p:cNvSpPr/>
          <p:nvPr/>
        </p:nvSpPr>
        <p:spPr>
          <a:xfrm>
            <a:off x="457200" y="1138111"/>
            <a:ext cx="6132641" cy="523220"/>
          </a:xfrm>
          <a:prstGeom prst="rect">
            <a:avLst/>
          </a:prstGeom>
        </p:spPr>
        <p:txBody>
          <a:bodyPr wrap="none">
            <a:spAutoFit/>
          </a:bodyPr>
          <a:lstStyle/>
          <a:p>
            <a:r>
              <a:rPr lang="es-MX" sz="2800" b="1" dirty="0">
                <a:effectLst>
                  <a:outerShdw blurRad="38100" dist="38100" dir="2700000" algn="tl">
                    <a:srgbClr val="000000">
                      <a:alpha val="43137"/>
                    </a:srgbClr>
                  </a:outerShdw>
                </a:effectLst>
              </a:rPr>
              <a:t>Métodos de Razones Financieras Simple</a:t>
            </a:r>
            <a:endParaRPr lang="es-MX" sz="2800" dirty="0"/>
          </a:p>
        </p:txBody>
      </p:sp>
      <p:sp>
        <p:nvSpPr>
          <p:cNvPr id="14" name="Rectangle 13"/>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5"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Tree>
    <p:extLst>
      <p:ext uri="{BB962C8B-B14F-4D97-AF65-F5344CB8AC3E}">
        <p14:creationId xmlns:p14="http://schemas.microsoft.com/office/powerpoint/2010/main" val="3297246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p:txBody>
          <a:bodyPr/>
          <a:lstStyle/>
          <a:p>
            <a:r>
              <a:rPr lang="es-ES" dirty="0"/>
              <a:t>Las razones se dividen en:</a:t>
            </a:r>
          </a:p>
        </p:txBody>
      </p:sp>
      <p:sp>
        <p:nvSpPr>
          <p:cNvPr id="8" name="7 Marcador de contenido"/>
          <p:cNvSpPr>
            <a:spLocks noGrp="1"/>
          </p:cNvSpPr>
          <p:nvPr>
            <p:ph sz="half" idx="2"/>
          </p:nvPr>
        </p:nvSpPr>
        <p:spPr>
          <a:xfrm>
            <a:off x="457200" y="2174875"/>
            <a:ext cx="4040188" cy="2190229"/>
          </a:xfrm>
        </p:spPr>
        <p:txBody>
          <a:bodyPr>
            <a:normAutofit lnSpcReduction="10000"/>
          </a:bodyPr>
          <a:lstStyle/>
          <a:p>
            <a:pPr algn="just"/>
            <a:r>
              <a:rPr lang="es-ES" sz="2000" b="1" dirty="0"/>
              <a:t>RAZONES DE RENTABILIDAD</a:t>
            </a:r>
            <a:endParaRPr lang="es-ES" sz="2000" dirty="0"/>
          </a:p>
          <a:p>
            <a:pPr lvl="1" algn="just"/>
            <a:r>
              <a:rPr lang="es-ES" dirty="0"/>
              <a:t>Estas razones permiten analizar y evaluar las ganancias de la empresa con respecto a un nivel dado de ventas, de activos o la inversión de los dueños. </a:t>
            </a:r>
            <a:endParaRPr lang="es-ES" sz="1800" dirty="0"/>
          </a:p>
        </p:txBody>
      </p:sp>
      <p:sp>
        <p:nvSpPr>
          <p:cNvPr id="13" name="12 Marcador de contenido"/>
          <p:cNvSpPr>
            <a:spLocks noGrp="1"/>
          </p:cNvSpPr>
          <p:nvPr>
            <p:ph sz="quarter" idx="4"/>
          </p:nvPr>
        </p:nvSpPr>
        <p:spPr>
          <a:xfrm>
            <a:off x="4788024" y="3501008"/>
            <a:ext cx="4041775" cy="2478261"/>
          </a:xfrm>
        </p:spPr>
        <p:txBody>
          <a:bodyPr>
            <a:normAutofit fontScale="92500" lnSpcReduction="20000"/>
          </a:bodyPr>
          <a:lstStyle/>
          <a:p>
            <a:pPr algn="just"/>
            <a:r>
              <a:rPr lang="es-ES" sz="2000" b="1" dirty="0"/>
              <a:t>RAZONES DE COBERTURA</a:t>
            </a:r>
            <a:endParaRPr lang="es-ES" sz="2000" dirty="0"/>
          </a:p>
          <a:p>
            <a:pPr lvl="1" algn="just"/>
            <a:r>
              <a:rPr lang="es-ES" dirty="0"/>
              <a:t>Estas razones evalúan la capacidad de la empresa para cubrir determinados cargos fijos.</a:t>
            </a:r>
          </a:p>
          <a:p>
            <a:pPr lvl="1" algn="just"/>
            <a:r>
              <a:rPr lang="es-ES" dirty="0"/>
              <a:t>Estas se relacionan más frecuentemente con los cargos fijos que resultan por las deudas de la empresa.</a:t>
            </a:r>
          </a:p>
          <a:p>
            <a:pPr>
              <a:buNone/>
            </a:pPr>
            <a:endParaRPr lang="es-MX"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15</a:t>
            </a:fld>
            <a:endParaRPr lang="es-MX" dirty="0"/>
          </a:p>
        </p:txBody>
      </p:sp>
      <p:sp>
        <p:nvSpPr>
          <p:cNvPr id="3" name="Rectangle 2"/>
          <p:cNvSpPr/>
          <p:nvPr/>
        </p:nvSpPr>
        <p:spPr>
          <a:xfrm>
            <a:off x="360106" y="984223"/>
            <a:ext cx="5989973" cy="523220"/>
          </a:xfrm>
          <a:prstGeom prst="rect">
            <a:avLst/>
          </a:prstGeom>
        </p:spPr>
        <p:txBody>
          <a:bodyPr wrap="none">
            <a:spAutoFit/>
          </a:bodyPr>
          <a:lstStyle/>
          <a:p>
            <a:r>
              <a:rPr lang="es-MX" sz="2800" b="1" dirty="0">
                <a:effectLst>
                  <a:outerShdw blurRad="38100" dist="38100" dir="2700000" algn="tl">
                    <a:srgbClr val="000000">
                      <a:alpha val="43137"/>
                    </a:srgbClr>
                  </a:outerShdw>
                </a:effectLst>
              </a:rPr>
              <a:t>Método de Razones Financieras Simple</a:t>
            </a:r>
            <a:endParaRPr lang="es-MX" sz="2800" dirty="0"/>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4"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pic>
        <p:nvPicPr>
          <p:cNvPr id="9218" name="Picture 2" descr="Resultado de imagen de finanzas en logisit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7169" y="4334414"/>
            <a:ext cx="3215210" cy="218391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sultado de imagen de finanzas en logisit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721358"/>
            <a:ext cx="2808312" cy="1615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8849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sz="half" idx="2"/>
          </p:nvPr>
        </p:nvSpPr>
        <p:spPr>
          <a:xfrm>
            <a:off x="323528" y="1632970"/>
            <a:ext cx="4040188" cy="4425355"/>
          </a:xfrm>
        </p:spPr>
        <p:txBody>
          <a:bodyPr>
            <a:noAutofit/>
          </a:bodyPr>
          <a:lstStyle/>
          <a:p>
            <a:pPr algn="just"/>
            <a:r>
              <a:rPr lang="es-MX" sz="2000" dirty="0"/>
              <a:t>El </a:t>
            </a:r>
            <a:r>
              <a:rPr lang="es-MX" sz="2000" b="1" u="sng" dirty="0"/>
              <a:t>Origen de Recursos</a:t>
            </a:r>
            <a:r>
              <a:rPr lang="es-MX" sz="2000" dirty="0"/>
              <a:t>, es el conjunto de medios al alcance de una empresa, para que ésta al trabajarlos pueda cumplir con su objeto.</a:t>
            </a:r>
          </a:p>
          <a:p>
            <a:pPr algn="just"/>
            <a:endParaRPr lang="es-MX" sz="2000" dirty="0"/>
          </a:p>
          <a:p>
            <a:pPr algn="just"/>
            <a:r>
              <a:rPr lang="es-MX" sz="2000" dirty="0"/>
              <a:t>Son cuatro los que pudiéramos denominar fuentes de recursos:</a:t>
            </a:r>
            <a:endParaRPr lang="es-ES" sz="2000" dirty="0"/>
          </a:p>
          <a:p>
            <a:pPr marL="800100" lvl="1" indent="-342900" algn="just">
              <a:buFont typeface="Times New Roman" pitchFamily="18" charset="0"/>
              <a:buAutoNum type="arabicPeriod"/>
            </a:pPr>
            <a:r>
              <a:rPr lang="es-MX" dirty="0"/>
              <a:t>Utilidades obtenidas.</a:t>
            </a:r>
            <a:endParaRPr lang="es-ES" dirty="0"/>
          </a:p>
          <a:p>
            <a:pPr marL="800100" lvl="1" indent="-342900" algn="just">
              <a:buFont typeface="Times New Roman" pitchFamily="18" charset="0"/>
              <a:buAutoNum type="arabicPeriod"/>
            </a:pPr>
            <a:r>
              <a:rPr lang="es-MX" dirty="0"/>
              <a:t>Nuevas aportaciones al capital.</a:t>
            </a:r>
            <a:endParaRPr lang="es-ES" dirty="0"/>
          </a:p>
          <a:p>
            <a:pPr marL="800100" lvl="1" indent="-342900" algn="just">
              <a:buFont typeface="Times New Roman" pitchFamily="18" charset="0"/>
              <a:buAutoNum type="arabicPeriod"/>
            </a:pPr>
            <a:r>
              <a:rPr lang="es-MX" dirty="0"/>
              <a:t>Aumento en los valores del pasivo.</a:t>
            </a:r>
            <a:endParaRPr lang="es-ES" dirty="0"/>
          </a:p>
          <a:p>
            <a:pPr marL="800100" lvl="1" indent="-342900" algn="just">
              <a:buFont typeface="Times New Roman" pitchFamily="18" charset="0"/>
              <a:buAutoNum type="arabicPeriod"/>
            </a:pPr>
            <a:r>
              <a:rPr lang="es-MX" dirty="0"/>
              <a:t>Disminuciones en los valores del activo.</a:t>
            </a:r>
            <a:endParaRPr lang="es-ES" dirty="0"/>
          </a:p>
          <a:p>
            <a:pPr algn="just">
              <a:buNone/>
            </a:pPr>
            <a:endParaRPr lang="es-ES" sz="2000" dirty="0"/>
          </a:p>
          <a:p>
            <a:pPr algn="just"/>
            <a:endParaRPr lang="es-ES" sz="2800" dirty="0"/>
          </a:p>
          <a:p>
            <a:pPr lvl="1" algn="just"/>
            <a:endParaRPr lang="es-ES" sz="2800" dirty="0"/>
          </a:p>
        </p:txBody>
      </p:sp>
      <p:sp>
        <p:nvSpPr>
          <p:cNvPr id="13" name="12 Marcador de contenido"/>
          <p:cNvSpPr>
            <a:spLocks noGrp="1"/>
          </p:cNvSpPr>
          <p:nvPr>
            <p:ph sz="quarter" idx="4"/>
          </p:nvPr>
        </p:nvSpPr>
        <p:spPr>
          <a:xfrm>
            <a:off x="4645025" y="1713745"/>
            <a:ext cx="4041775" cy="3951288"/>
          </a:xfrm>
        </p:spPr>
        <p:txBody>
          <a:bodyPr>
            <a:normAutofit/>
          </a:bodyPr>
          <a:lstStyle/>
          <a:p>
            <a:pPr algn="just"/>
            <a:r>
              <a:rPr lang="es-MX" sz="2000" dirty="0"/>
              <a:t>Algunos autores citan solamente tres, ya que consideran que los primeros son similares y que pueden agruparse en un solo rubro:</a:t>
            </a:r>
            <a:endParaRPr lang="es-ES" sz="2000" dirty="0"/>
          </a:p>
          <a:p>
            <a:pPr lvl="1" algn="just"/>
            <a:r>
              <a:rPr lang="es-MX" dirty="0"/>
              <a:t>Aumento de Pasivo</a:t>
            </a:r>
            <a:endParaRPr lang="es-ES" dirty="0"/>
          </a:p>
          <a:p>
            <a:pPr lvl="1" algn="just"/>
            <a:r>
              <a:rPr lang="es-MX" dirty="0"/>
              <a:t>Aumento de Capital</a:t>
            </a:r>
            <a:endParaRPr lang="es-ES" dirty="0"/>
          </a:p>
          <a:p>
            <a:pPr lvl="1" algn="just"/>
            <a:r>
              <a:rPr lang="es-MX" dirty="0"/>
              <a:t>Disminución de Activo</a:t>
            </a:r>
            <a:endParaRPr lang="es-ES" dirty="0"/>
          </a:p>
          <a:p>
            <a:endParaRPr lang="es-MX" sz="2800"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16</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4" name="Rectangle 3"/>
          <p:cNvSpPr/>
          <p:nvPr/>
        </p:nvSpPr>
        <p:spPr>
          <a:xfrm>
            <a:off x="356178" y="1029590"/>
            <a:ext cx="5608395" cy="584775"/>
          </a:xfrm>
          <a:prstGeom prst="rect">
            <a:avLst/>
          </a:prstGeom>
        </p:spPr>
        <p:txBody>
          <a:bodyPr wrap="none">
            <a:spAutoFit/>
          </a:bodyPr>
          <a:lstStyle/>
          <a:p>
            <a:r>
              <a:rPr lang="es-MX" sz="3200" b="1" dirty="0">
                <a:solidFill>
                  <a:srgbClr val="FF0000"/>
                </a:solidFill>
                <a:latin typeface="Arial" panose="020B0604020202020204" pitchFamily="34" charset="0"/>
              </a:rPr>
              <a:t>5.3 Análisis de sensibilidad </a:t>
            </a:r>
            <a:endParaRPr lang="es-MX" sz="3200" b="1" dirty="0">
              <a:solidFill>
                <a:srgbClr val="FF0000"/>
              </a:solidFill>
            </a:endParaRPr>
          </a:p>
        </p:txBody>
      </p:sp>
    </p:spTree>
    <p:extLst>
      <p:ext uri="{BB962C8B-B14F-4D97-AF65-F5344CB8AC3E}">
        <p14:creationId xmlns:p14="http://schemas.microsoft.com/office/powerpoint/2010/main" val="2423317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sz="half" idx="2"/>
          </p:nvPr>
        </p:nvSpPr>
        <p:spPr>
          <a:xfrm>
            <a:off x="179512" y="1163971"/>
            <a:ext cx="4040188" cy="4425355"/>
          </a:xfrm>
        </p:spPr>
        <p:txBody>
          <a:bodyPr>
            <a:noAutofit/>
          </a:bodyPr>
          <a:lstStyle/>
          <a:p>
            <a:r>
              <a:rPr lang="es-MX" dirty="0"/>
              <a:t>Son causas de </a:t>
            </a:r>
            <a:r>
              <a:rPr lang="es-MX" b="1" u="sng" dirty="0"/>
              <a:t>aplicación</a:t>
            </a:r>
            <a:r>
              <a:rPr lang="es-MX" dirty="0"/>
              <a:t> de los recursos:</a:t>
            </a:r>
            <a:endParaRPr lang="es-ES" dirty="0"/>
          </a:p>
          <a:p>
            <a:pPr lvl="1"/>
            <a:r>
              <a:rPr lang="es-MX" sz="2400" dirty="0"/>
              <a:t>Pérdidas en los resultados del ejercicio.</a:t>
            </a:r>
            <a:endParaRPr lang="es-ES" sz="2400" dirty="0"/>
          </a:p>
          <a:p>
            <a:pPr lvl="1"/>
            <a:r>
              <a:rPr lang="es-MX" sz="2400" dirty="0"/>
              <a:t>Disminuciones en el capital.</a:t>
            </a:r>
            <a:endParaRPr lang="es-ES" sz="2400" dirty="0"/>
          </a:p>
          <a:p>
            <a:pPr lvl="1"/>
            <a:r>
              <a:rPr lang="es-MX" sz="2400" dirty="0"/>
              <a:t>Disminuciones de valores del pasivo.</a:t>
            </a:r>
            <a:endParaRPr lang="es-ES" sz="2400" dirty="0"/>
          </a:p>
          <a:p>
            <a:pPr lvl="1"/>
            <a:r>
              <a:rPr lang="es-MX" sz="2400" dirty="0"/>
              <a:t>Aumento en los valores del activo.</a:t>
            </a:r>
            <a:endParaRPr lang="es-ES" sz="2400" dirty="0"/>
          </a:p>
          <a:p>
            <a:pPr algn="just">
              <a:buNone/>
            </a:pPr>
            <a:endParaRPr lang="es-ES" sz="2000" dirty="0"/>
          </a:p>
          <a:p>
            <a:pPr algn="just"/>
            <a:endParaRPr lang="es-ES" sz="2800" dirty="0"/>
          </a:p>
          <a:p>
            <a:pPr lvl="1" algn="just"/>
            <a:endParaRPr lang="es-ES" sz="2800" dirty="0"/>
          </a:p>
        </p:txBody>
      </p:sp>
      <p:sp>
        <p:nvSpPr>
          <p:cNvPr id="13" name="12 Marcador de contenido"/>
          <p:cNvSpPr>
            <a:spLocks noGrp="1"/>
          </p:cNvSpPr>
          <p:nvPr>
            <p:ph sz="quarter" idx="4"/>
          </p:nvPr>
        </p:nvSpPr>
        <p:spPr>
          <a:xfrm>
            <a:off x="4601337" y="1163971"/>
            <a:ext cx="4041775" cy="3951288"/>
          </a:xfrm>
        </p:spPr>
        <p:txBody>
          <a:bodyPr/>
          <a:lstStyle/>
          <a:p>
            <a:r>
              <a:rPr lang="es-MX" sz="2000" dirty="0"/>
              <a:t>También se puede, clasificar la aplicación en:</a:t>
            </a:r>
            <a:endParaRPr lang="es-ES" sz="2000" dirty="0"/>
          </a:p>
          <a:p>
            <a:pPr lvl="1"/>
            <a:r>
              <a:rPr lang="es-MX" dirty="0"/>
              <a:t>Aumento de activo</a:t>
            </a:r>
            <a:endParaRPr lang="es-ES" dirty="0"/>
          </a:p>
          <a:p>
            <a:pPr lvl="1"/>
            <a:r>
              <a:rPr lang="es-MX" dirty="0"/>
              <a:t>Disminución de pasivo.</a:t>
            </a:r>
            <a:endParaRPr lang="es-ES" dirty="0"/>
          </a:p>
          <a:p>
            <a:pPr lvl="1"/>
            <a:r>
              <a:rPr lang="es-MX" dirty="0"/>
              <a:t>Disminución de capital.</a:t>
            </a:r>
            <a:endParaRPr lang="es-ES" dirty="0"/>
          </a:p>
          <a:p>
            <a:endParaRPr lang="es-MX"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17</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pic>
        <p:nvPicPr>
          <p:cNvPr id="15362" name="Picture 2" descr="http://tse1.mm.bing.net/th?&amp;id=OIP.Mc8cc905396153a49d58e5402a2f89b55o0&amp;w=295&amp;h=102&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2719" y="3548993"/>
            <a:ext cx="5541282" cy="1915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7655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18</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4" name="Rectangle 3"/>
          <p:cNvSpPr/>
          <p:nvPr/>
        </p:nvSpPr>
        <p:spPr>
          <a:xfrm>
            <a:off x="164910" y="1829696"/>
            <a:ext cx="8656273" cy="1384995"/>
          </a:xfrm>
          <a:prstGeom prst="rect">
            <a:avLst/>
          </a:prstGeom>
        </p:spPr>
        <p:txBody>
          <a:bodyPr wrap="square">
            <a:spAutoFit/>
          </a:bodyPr>
          <a:lstStyle/>
          <a:p>
            <a:pPr algn="just"/>
            <a:r>
              <a:rPr lang="es-MX" sz="2800" dirty="0"/>
              <a:t>El impacto de la sustentabilidad ecológica ha provocado que los gobiernos y empresas diseñen esquemas a fin de fomentar los negocios y el cuidado al ambiente.</a:t>
            </a:r>
          </a:p>
        </p:txBody>
      </p:sp>
      <p:sp>
        <p:nvSpPr>
          <p:cNvPr id="6" name="Rectangle 5"/>
          <p:cNvSpPr/>
          <p:nvPr/>
        </p:nvSpPr>
        <p:spPr>
          <a:xfrm>
            <a:off x="304075" y="948765"/>
            <a:ext cx="4690708" cy="584775"/>
          </a:xfrm>
          <a:prstGeom prst="rect">
            <a:avLst/>
          </a:prstGeom>
        </p:spPr>
        <p:txBody>
          <a:bodyPr wrap="none">
            <a:spAutoFit/>
          </a:bodyPr>
          <a:lstStyle/>
          <a:p>
            <a:r>
              <a:rPr lang="es-MX" sz="3200" b="1" dirty="0">
                <a:solidFill>
                  <a:srgbClr val="FF0000"/>
                </a:solidFill>
                <a:latin typeface="Arial" panose="020B0604020202020204" pitchFamily="34" charset="0"/>
              </a:rPr>
              <a:t>5.4. Impacto ecológico </a:t>
            </a:r>
          </a:p>
        </p:txBody>
      </p:sp>
      <p:pic>
        <p:nvPicPr>
          <p:cNvPr id="12290" name="Picture 2" descr="El impacto ambiental de los procesos logíst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3778" y="3698996"/>
            <a:ext cx="5819775" cy="2600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857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19</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2" name="Rectangle 1"/>
          <p:cNvSpPr/>
          <p:nvPr/>
        </p:nvSpPr>
        <p:spPr>
          <a:xfrm>
            <a:off x="251520" y="1665883"/>
            <a:ext cx="4032448" cy="4401205"/>
          </a:xfrm>
          <a:prstGeom prst="rect">
            <a:avLst/>
          </a:prstGeom>
        </p:spPr>
        <p:txBody>
          <a:bodyPr wrap="square">
            <a:spAutoFit/>
          </a:bodyPr>
          <a:lstStyle/>
          <a:p>
            <a:pPr algn="just"/>
            <a:r>
              <a:rPr lang="es-MX" sz="2000" dirty="0"/>
              <a:t>Ser verde en los procesos logísticos parece estar de moda. No obstante, ser realmente sustentable implica ir más allá, requiere no sólo de inversión de la empresa, sino también de la participación y entendimiento tanto del gobierno, por un lado, para crear esquemas con iniciativas ambientales y la conciencia del consumidor, por otro lado, para valorar los productos o servicios con verdadero impacto ambiental que le ofrecen los corporativos.</a:t>
            </a:r>
          </a:p>
        </p:txBody>
      </p:sp>
      <p:sp>
        <p:nvSpPr>
          <p:cNvPr id="11" name="TextBox 10"/>
          <p:cNvSpPr txBox="1"/>
          <p:nvPr/>
        </p:nvSpPr>
        <p:spPr>
          <a:xfrm>
            <a:off x="1907539" y="991568"/>
            <a:ext cx="5712461" cy="461665"/>
          </a:xfrm>
          <a:prstGeom prst="rect">
            <a:avLst/>
          </a:prstGeom>
          <a:noFill/>
        </p:spPr>
        <p:txBody>
          <a:bodyPr wrap="none" rtlCol="0">
            <a:spAutoFit/>
          </a:bodyPr>
          <a:lstStyle/>
          <a:p>
            <a:r>
              <a:rPr lang="es-MX" sz="2400" b="1" dirty="0">
                <a:solidFill>
                  <a:schemeClr val="accent1">
                    <a:lumMod val="50000"/>
                  </a:schemeClr>
                </a:solidFill>
              </a:rPr>
              <a:t>LA LOGÍSTICA Y SU ENFOQUE SUSTENTABLE</a:t>
            </a:r>
          </a:p>
        </p:txBody>
      </p:sp>
      <p:pic>
        <p:nvPicPr>
          <p:cNvPr id="27650" name="Picture 2" descr="Resultado de imagen de logisitca inver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877" y="1604790"/>
            <a:ext cx="3923031" cy="4358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9521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457200" y="1214422"/>
            <a:ext cx="8229600" cy="4911741"/>
          </a:xfrm>
        </p:spPr>
        <p:txBody>
          <a:bodyPr>
            <a:normAutofit fontScale="77500" lnSpcReduction="20000"/>
          </a:bodyPr>
          <a:lstStyle/>
          <a:p>
            <a:pPr marL="0" indent="0" algn="ctr">
              <a:buNone/>
            </a:pPr>
            <a:r>
              <a:rPr lang="es-ES" sz="3100" b="1" dirty="0">
                <a:solidFill>
                  <a:schemeClr val="accent1">
                    <a:lumMod val="75000"/>
                  </a:schemeClr>
                </a:solidFill>
                <a:latin typeface="Arial" panose="020B0604020202020204" pitchFamily="34" charset="0"/>
                <a:cs typeface="Arial" panose="020B0604020202020204" pitchFamily="34" charset="0"/>
              </a:rPr>
              <a:t>CONTENIDO DE LA UNIDAD A DESARROLLAR</a:t>
            </a:r>
          </a:p>
          <a:p>
            <a:pPr marL="0" indent="0" algn="ctr">
              <a:buNone/>
            </a:pPr>
            <a:endParaRPr lang="es-ES" sz="2600" b="1" dirty="0">
              <a:latin typeface="Arial" panose="020B0604020202020204" pitchFamily="34" charset="0"/>
              <a:cs typeface="Arial" panose="020B0604020202020204" pitchFamily="34" charset="0"/>
            </a:endParaRPr>
          </a:p>
          <a:p>
            <a:pPr marL="0" indent="0" algn="ctr">
              <a:buNone/>
            </a:pPr>
            <a:r>
              <a:rPr lang="es-ES" sz="2800" b="1" dirty="0">
                <a:solidFill>
                  <a:srgbClr val="FF0000"/>
                </a:solidFill>
                <a:latin typeface="Arial" panose="020B0604020202020204" pitchFamily="34" charset="0"/>
                <a:cs typeface="Arial" panose="020B0604020202020204" pitchFamily="34" charset="0"/>
              </a:rPr>
              <a:t>UNIDAD V. EVALUACIÓN FINANCIERA Y EVALUACIÓN SUSTENTABLE</a:t>
            </a:r>
          </a:p>
          <a:p>
            <a:pPr marL="0" indent="0" algn="ctr">
              <a:buNone/>
            </a:pPr>
            <a:endParaRPr lang="es-MX" sz="2800" b="1" dirty="0"/>
          </a:p>
          <a:p>
            <a:r>
              <a:rPr lang="es-MX" sz="2800" b="1" dirty="0"/>
              <a:t>Clave: </a:t>
            </a:r>
            <a:r>
              <a:rPr lang="es-ES" sz="2800" dirty="0"/>
              <a:t>L43415</a:t>
            </a:r>
          </a:p>
          <a:p>
            <a:r>
              <a:rPr lang="es-ES" sz="2800" dirty="0"/>
              <a:t>Horas de teoría: 2</a:t>
            </a:r>
          </a:p>
          <a:p>
            <a:r>
              <a:rPr lang="es-ES" sz="2800" dirty="0"/>
              <a:t>Horas de práctica: 2</a:t>
            </a:r>
          </a:p>
          <a:p>
            <a:r>
              <a:rPr lang="es-ES" sz="2800" dirty="0"/>
              <a:t>Total de horas: 4</a:t>
            </a:r>
          </a:p>
          <a:p>
            <a:r>
              <a:rPr lang="es-ES" sz="2800" dirty="0"/>
              <a:t>Créditos: 6</a:t>
            </a:r>
          </a:p>
          <a:p>
            <a:r>
              <a:rPr lang="es-ES" sz="2800" dirty="0"/>
              <a:t>Tipo de unidad de aprendizaje: Taller</a:t>
            </a:r>
          </a:p>
          <a:p>
            <a:r>
              <a:rPr lang="es-ES" sz="2800" dirty="0"/>
              <a:t>Carácter de la unidad de aprendizaje: Taller</a:t>
            </a:r>
          </a:p>
          <a:p>
            <a:r>
              <a:rPr lang="es-ES" sz="2800" dirty="0"/>
              <a:t>Núcleo de formación: Sustantivo.</a:t>
            </a:r>
          </a:p>
          <a:p>
            <a:r>
              <a:rPr lang="es-ES" sz="2800" dirty="0"/>
              <a:t>Modalidad: Presencial.</a:t>
            </a:r>
          </a:p>
        </p:txBody>
      </p:sp>
      <p:sp>
        <p:nvSpPr>
          <p:cNvPr id="5" name="Rectangle 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9" name="10 Título"/>
          <p:cNvSpPr>
            <a:spLocks noGrp="1"/>
          </p:cNvSpPr>
          <p:nvPr>
            <p:ph type="title"/>
          </p:nvPr>
        </p:nvSpPr>
        <p:spPr>
          <a:xfrm>
            <a:off x="0" y="0"/>
            <a:ext cx="9143998" cy="764704"/>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p>
            <a:r>
              <a:rPr lang="es-ES" sz="2800" b="1" dirty="0">
                <a:effectLst>
                  <a:outerShdw blurRad="38100" dist="38100" dir="2700000" algn="tl">
                    <a:srgbClr val="000000">
                      <a:alpha val="43137"/>
                    </a:srgbClr>
                  </a:outerShdw>
                </a:effectLst>
              </a:rPr>
              <a:t>Unidad de aprendizaje: Evaluación de proyectos logísticos</a:t>
            </a:r>
          </a:p>
        </p:txBody>
      </p:sp>
    </p:spTree>
    <p:extLst>
      <p:ext uri="{BB962C8B-B14F-4D97-AF65-F5344CB8AC3E}">
        <p14:creationId xmlns:p14="http://schemas.microsoft.com/office/powerpoint/2010/main" val="210329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20</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2" name="Rectangle 1"/>
          <p:cNvSpPr/>
          <p:nvPr/>
        </p:nvSpPr>
        <p:spPr>
          <a:xfrm>
            <a:off x="4135760" y="1645265"/>
            <a:ext cx="4834880" cy="4893647"/>
          </a:xfrm>
          <a:prstGeom prst="rect">
            <a:avLst/>
          </a:prstGeom>
        </p:spPr>
        <p:txBody>
          <a:bodyPr wrap="square">
            <a:spAutoFit/>
          </a:bodyPr>
          <a:lstStyle/>
          <a:p>
            <a:pPr algn="just"/>
            <a:r>
              <a:rPr lang="es-MX" sz="2400" dirty="0"/>
              <a:t>La logística ha sido concebida como una disciplina crítica dentro de las organizaciones debido al impacto que provoca en los márgenes de utilidad de las compañías. Las empresas han observado a la logística como una actividad que busca ponderar la forma en que el modelo de negocio y la estrategia propongan los elementos vinculados a los costos de ejecución contra los niveles de servicio de competencia.</a:t>
            </a:r>
            <a:br>
              <a:rPr lang="es-MX" sz="2400" dirty="0"/>
            </a:br>
            <a:endParaRPr lang="es-MX" sz="2400" dirty="0"/>
          </a:p>
        </p:txBody>
      </p:sp>
      <p:sp>
        <p:nvSpPr>
          <p:cNvPr id="7" name="TextBox 6"/>
          <p:cNvSpPr txBox="1"/>
          <p:nvPr/>
        </p:nvSpPr>
        <p:spPr>
          <a:xfrm>
            <a:off x="1403648" y="1042091"/>
            <a:ext cx="5712461" cy="461665"/>
          </a:xfrm>
          <a:prstGeom prst="rect">
            <a:avLst/>
          </a:prstGeom>
          <a:noFill/>
        </p:spPr>
        <p:txBody>
          <a:bodyPr wrap="none" rtlCol="0">
            <a:spAutoFit/>
          </a:bodyPr>
          <a:lstStyle/>
          <a:p>
            <a:r>
              <a:rPr lang="es-MX" sz="2400" b="1" dirty="0">
                <a:solidFill>
                  <a:schemeClr val="accent1">
                    <a:lumMod val="50000"/>
                  </a:schemeClr>
                </a:solidFill>
              </a:rPr>
              <a:t>LA LOGÍSTICA Y SU ENFOQUE SUSTENTABLE</a:t>
            </a:r>
          </a:p>
        </p:txBody>
      </p:sp>
      <p:pic>
        <p:nvPicPr>
          <p:cNvPr id="26626" name="Picture 2" descr="http://tse1.mm.bing.net/th?&amp;id=OIP.Meea4e1bfdb4c2a87154afdb2938c2b2fo0&amp;w=300&amp;h=300&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455" y="2117260"/>
            <a:ext cx="3899305" cy="3899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0369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21</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2" name="Rectangle 1"/>
          <p:cNvSpPr/>
          <p:nvPr/>
        </p:nvSpPr>
        <p:spPr>
          <a:xfrm>
            <a:off x="286167" y="1081711"/>
            <a:ext cx="8424936" cy="1569660"/>
          </a:xfrm>
          <a:prstGeom prst="rect">
            <a:avLst/>
          </a:prstGeom>
        </p:spPr>
        <p:txBody>
          <a:bodyPr wrap="square">
            <a:spAutoFit/>
          </a:bodyPr>
          <a:lstStyle/>
          <a:p>
            <a:pPr algn="just"/>
            <a:r>
              <a:rPr lang="es-MX" sz="2400" dirty="0"/>
              <a:t>Esta concepción de negocio parece correcta ante el entorno actual y la forma en la cual las empresas buscan su diferenciación pero no parece que sea la orientación hacia el futuro, ya que las condiciones del entorno están cambiando.</a:t>
            </a:r>
          </a:p>
        </p:txBody>
      </p:sp>
      <p:pic>
        <p:nvPicPr>
          <p:cNvPr id="25606" name="Picture 6" descr="http://tse1.mm.bing.net/th?&amp;id=OIP.Ma226c1b91b7a8bc5e68f7885fad4805co0&amp;w=300&amp;h=170&amp;c=0&amp;pid=1.9&amp;rs=0&amp;p=0&amp;r=0"/>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953300" y="2682505"/>
            <a:ext cx="7090670" cy="4018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262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22</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2" name="Rectangle 1"/>
          <p:cNvSpPr/>
          <p:nvPr/>
        </p:nvSpPr>
        <p:spPr>
          <a:xfrm>
            <a:off x="251520" y="905732"/>
            <a:ext cx="5184576" cy="6001643"/>
          </a:xfrm>
          <a:prstGeom prst="rect">
            <a:avLst/>
          </a:prstGeom>
        </p:spPr>
        <p:txBody>
          <a:bodyPr wrap="square">
            <a:spAutoFit/>
          </a:bodyPr>
          <a:lstStyle/>
          <a:p>
            <a:pPr algn="just"/>
            <a:r>
              <a:rPr lang="es-MX" sz="2400" dirty="0"/>
              <a:t>La condición ambiental ha sido un tema cada vez más relevante en la reflexión global, la gran mayoría de los países han expresado su preocupación por reducir su huella de carbono y se han firmado tratados internacionales, y es un tema que se discute de manera periódica. Esto ha permitido que se den los primeros esfuerzos hacia una economía más sustentable; dichos esfuerzos, aunque no han sido completamente logrados, tratan de orientar el cambio en los patrones de pensamiento de los diferentes participantes (gobiernos, empresas y consumidores).</a:t>
            </a:r>
            <a:br>
              <a:rPr lang="es-MX" sz="2400" dirty="0"/>
            </a:br>
            <a:endParaRPr lang="es-MX" sz="2400" dirty="0"/>
          </a:p>
        </p:txBody>
      </p:sp>
      <p:pic>
        <p:nvPicPr>
          <p:cNvPr id="24578" name="Picture 2" descr="Resultado de imagen de logisitca inver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4279" y="1195380"/>
            <a:ext cx="2756011" cy="2299214"/>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http://tse1.mm.bing.net/th?&amp;id=OIP.M05a6123c673679d79ba147683333828eo0&amp;w=300&amp;h=225&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4228" y="3494594"/>
            <a:ext cx="3489769" cy="2617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314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23</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2" name="Rectangle 1"/>
          <p:cNvSpPr/>
          <p:nvPr/>
        </p:nvSpPr>
        <p:spPr>
          <a:xfrm>
            <a:off x="251520" y="1163971"/>
            <a:ext cx="3940502" cy="584775"/>
          </a:xfrm>
          <a:prstGeom prst="rect">
            <a:avLst/>
          </a:prstGeom>
        </p:spPr>
        <p:txBody>
          <a:bodyPr wrap="none">
            <a:spAutoFit/>
          </a:bodyPr>
          <a:lstStyle/>
          <a:p>
            <a:r>
              <a:rPr lang="es-MX" sz="3200" b="1" dirty="0">
                <a:solidFill>
                  <a:srgbClr val="FF0000"/>
                </a:solidFill>
                <a:latin typeface="Arial" panose="020B0604020202020204" pitchFamily="34" charset="0"/>
              </a:rPr>
              <a:t>5.5. Impacto social </a:t>
            </a:r>
          </a:p>
        </p:txBody>
      </p:sp>
      <p:sp>
        <p:nvSpPr>
          <p:cNvPr id="7" name="Título 2"/>
          <p:cNvSpPr txBox="1">
            <a:spLocks/>
          </p:cNvSpPr>
          <p:nvPr/>
        </p:nvSpPr>
        <p:spPr bwMode="auto">
          <a:xfrm rot="16200000">
            <a:off x="-794840" y="3663726"/>
            <a:ext cx="3873501"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 altLang="es-CL" sz="3600" b="1" dirty="0">
                <a:solidFill>
                  <a:schemeClr val="tx2"/>
                </a:solidFill>
              </a:rPr>
              <a:t>SUSTENTABILIDAD</a:t>
            </a:r>
          </a:p>
          <a:p>
            <a:pPr algn="ctr">
              <a:spcBef>
                <a:spcPct val="0"/>
              </a:spcBef>
              <a:buFontTx/>
              <a:buNone/>
            </a:pPr>
            <a:endParaRPr lang="es-ES" altLang="es-CL" sz="3600" b="1" dirty="0">
              <a:solidFill>
                <a:schemeClr val="tx2"/>
              </a:solidFill>
            </a:endParaRPr>
          </a:p>
        </p:txBody>
      </p:sp>
      <p:graphicFrame>
        <p:nvGraphicFramePr>
          <p:cNvPr id="8" name="2 Diagrama"/>
          <p:cNvGraphicFramePr/>
          <p:nvPr>
            <p:extLst>
              <p:ext uri="{D42A27DB-BD31-4B8C-83A1-F6EECF244321}">
                <p14:modId xmlns:p14="http://schemas.microsoft.com/office/powerpoint/2010/main" val="3744508784"/>
              </p:ext>
            </p:extLst>
          </p:nvPr>
        </p:nvGraphicFramePr>
        <p:xfrm>
          <a:off x="2062064" y="1900259"/>
          <a:ext cx="6624736" cy="4453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88478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24</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6" name="Título 1"/>
          <p:cNvSpPr txBox="1">
            <a:spLocks/>
          </p:cNvSpPr>
          <p:nvPr/>
        </p:nvSpPr>
        <p:spPr>
          <a:xfrm>
            <a:off x="332032" y="1318705"/>
            <a:ext cx="8686800" cy="9493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altLang="es-CL" sz="2400" b="1" dirty="0">
                <a:latin typeface="+mn-lt"/>
              </a:rPr>
              <a:t>PROPOSITO DEL PROGRAMA ESTRATEGICO SOCIAL </a:t>
            </a:r>
            <a:br>
              <a:rPr lang="es-ES" altLang="es-CL" sz="2400" b="1" dirty="0">
                <a:latin typeface="+mn-lt"/>
              </a:rPr>
            </a:br>
            <a:r>
              <a:rPr lang="es-CL" altLang="es-CL" sz="2400" i="1" dirty="0">
                <a:latin typeface="+mn-lt"/>
              </a:rPr>
              <a:t>OFERTA POTENCIAL SIGNIFICATIVA EN EL ENTORNO ECONÓMICO</a:t>
            </a:r>
            <a:br>
              <a:rPr lang="es-CL" altLang="es-CL" sz="2400" i="1" dirty="0">
                <a:latin typeface="+mn-lt"/>
              </a:rPr>
            </a:br>
            <a:r>
              <a:rPr lang="es-CL" altLang="es-CL" sz="2400" i="1" dirty="0">
                <a:latin typeface="+mn-lt"/>
              </a:rPr>
              <a:t>INCORPORANDO SOFISTICACION Y CONOCIMIENTO SOCIAL</a:t>
            </a:r>
            <a:endParaRPr lang="es-ES" altLang="es-CL" sz="2400" i="1" dirty="0">
              <a:latin typeface="+mn-lt"/>
            </a:endParaRPr>
          </a:p>
        </p:txBody>
      </p:sp>
      <p:sp>
        <p:nvSpPr>
          <p:cNvPr id="7" name="CuadroTexto 3"/>
          <p:cNvSpPr txBox="1">
            <a:spLocks noChangeArrowheads="1"/>
          </p:cNvSpPr>
          <p:nvPr/>
        </p:nvSpPr>
        <p:spPr bwMode="auto">
          <a:xfrm>
            <a:off x="419100" y="4399309"/>
            <a:ext cx="8401372" cy="1477963"/>
          </a:xfrm>
          <a:prstGeom prst="rect">
            <a:avLst/>
          </a:prstGeom>
          <a:noFill/>
          <a:ln w="9525">
            <a:solidFill>
              <a:srgbClr val="000000"/>
            </a:solidFill>
            <a:miter lim="800000"/>
            <a:headEnd/>
            <a:tailEnd/>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buFontTx/>
              <a:buNone/>
            </a:pPr>
            <a:r>
              <a:rPr lang="es-ES" altLang="es-CL" sz="1800" dirty="0"/>
              <a:t>(qué) </a:t>
            </a:r>
            <a:r>
              <a:rPr lang="es-CL" altLang="es-CL" sz="1800" dirty="0"/>
              <a:t>FORTALECER Y DESARROLLAR UNA  PLATAFORMA TECNOLÓGICA Y DE SERVICIOS LOGÍSTICOS DE ALTA EFICIENCIA </a:t>
            </a:r>
            <a:r>
              <a:rPr lang="es-ES" altLang="es-CL" sz="1800" dirty="0"/>
              <a:t>(para qué) </a:t>
            </a:r>
            <a:r>
              <a:rPr lang="es-CL" altLang="es-CL" sz="1800" dirty="0"/>
              <a:t>QUE HAGA COMPETITIVA A NUESTRA INDUSTRIA EXPORTADORA</a:t>
            </a:r>
            <a:r>
              <a:rPr lang="es-ES" altLang="es-CL" sz="1800" dirty="0"/>
              <a:t>, (cómo) </a:t>
            </a:r>
            <a:r>
              <a:rPr lang="es-CL" altLang="es-CL" sz="1800" dirty="0"/>
              <a:t>A TRAVÉS DE MEJORAR LAS CONDICIONES HABILITANTES EN INFRAESTRUCTURA, KH, TECNOLOGÍA, TRANSPORTE, COORDINACIONES, PROCESOS, CONDUCTAS E INFORMACIÓN</a:t>
            </a:r>
            <a:r>
              <a:rPr lang="es-ES" altLang="es-CL" sz="1800" dirty="0"/>
              <a:t>.</a:t>
            </a:r>
          </a:p>
        </p:txBody>
      </p:sp>
      <p:sp>
        <p:nvSpPr>
          <p:cNvPr id="8" name="AutoShape 9" descr="data:image/jpeg;base64,/9j/4AAQSkZJRgABAQAAAQABAAD/2wCEAAkGBxQTEhUUExQVFhUXGBoaGBYYFxgcHhwdGhccHBgYGBgYHCggHhwlHBcXIjEhJSksLi4uFx8zODMsNygtLisBCgoKDg0OGhAQGywkICQsLCwsLywsLDQsNCwsLCwsLCw0LCwsLCwsLCwsLCwsLCwsLCwsLCwsLCwsLCwsLCwsLP/AABEIALABHgMBIgACEQEDEQH/xAAcAAABBQEBAQAAAAAAAAAAAAAAAwQFBgcCAQj/xABAEAABAwIDBQUHAQcCBgMAAAABAAIRAyEEEjEFQVFhcQYigZGhBxMyscHR8EIjUmJykuHxFEMWM1OCssIkY5P/xAAaAQACAwEBAAAAAAAAAAAAAAAAAwECBAUG/8QALBEAAgIBBAEDAwQCAwAAAAAAAAECEQMEEiExQRNRYQUikTKBofCx4RQVQv/aAAwDAQACEQMRAD8A3FCEIAEIQgAQhCABCEIAEIQgAQhCABCEIAEIQgAQvCU2xG0aTPjqMb1cEAOkKtY/t3gaVnV2k8Gy75WVex/taoNn3VCtUjfEDzuFRzivI6ODJLqLNGQsg2h7ZCIDKIzHcTMcpB1ULtr2h46oWilV9y79TcgEcJcQQR0UPLFDI6PLLwbyhfOWI7e40gtfiarjpLIA8wBPlCj6W3cW8mo7E1IaRbO6SSbADTrwAKo86Hx+nTa5Z9OoXzS7tDimjM3G1JAkszPH/aHTBKlcH7SccxpzVLkd3NEC28OkkdELOvYh/Tsnhn0ChYjg/bBiG2qDDu5xUB8crYVs2R7VsM8N/wBR+yc7UtlzRwzGAR5K6yxYiejzQ7RoSEhg8ZTqtD6b2vadC0gj0S6YZgQhCABCEIAEIQgAQhCABCSxGIbTaXPcGtGrnEADxKx3tz7U63vH0cFlbTaS33w7znRqWbgOd1Sc1Hsfp9NPPLbA1zFbSpUzD6jGngSJ8lEYntxgWHK6u2ejvnC+cKm0axkuqPJOpzGT14p5hNs1Ihzs3DMA7preJ4LO9Q/Y6q+jpLmX9/k3+j29wDjAxDfJ3zhPqXajBusMRSngXAehXzq0l5+Ci53LM3w3JR+0qjO73WRqAGfPj4qyzip/TUnSbPobE9qMIwEur07bg4OPkLqOZ2/wZ0dU/wDzf8olYeMXUeJFUA63sLcwm7atUiQ4kzoHuJ8Gh0x9kevfQf8AWV+ps+gndscGBJrDxDh8wmlX2g4ICQ975sMlN59YhYDV2jWH+5A5kkjqNEnW248QGEggXdvM79LeCh55exMfpsH2zccf7TaVP4cNiX8wwR81C1va66crcIernH1kAeqx4Y6q4yajhzzH6JXPSI77nOPHvH0Kr6sxy0GFfP5NLq+1TEk3NGmDoGgvd4wSB6prW9oWJI/5s/ykD/1CzlwaPhcZ5gDw1TSSe7f8+ijfP3GLS4Eui37Z7V1Xwff1weGb+4ChnYt7nS93vG6Zmv7wnk7XoorPH6pPDUef2T3BYzLJyNe46FxmI/hn5oci0cKS+2jyuwzamerhr6BFOjUdb4RN26AdQbQvDjajdABmtAY3fuAj5JalQr/9OqeA924g8uVlWxm2vKFzgqdNoc8te4zAp3HidJ5c/NsMQNIIH5+ap7/w9iS2W0rcMwHoSFJ7O2EXBzK9HLNxUBaXA68TIPndUbLxcUrfJXSZNnamwgmUmGaCGmfCehkKzVOyLmSRVbytB+dlE1Nmlre85sjgZNuHAKLoZGUJL7SPfSc3cQZgAA/nqlRRyfESDrAAPiTpv3SvatL+Inqus+g5Rfhw80buC3puzs3Mkl8gkH93z+XNLUWvq+7ZRy5mNJ+BuupdJ0Ol90C8pm2rEQLDcrL2dxrKVKo8/vQ53ItsPA/NClyLy49sbolPZzjquFrk1XOJLoe0umQbSbmdy3hpkSvl2iHl2dziNCZubXmDuW6bO7fYR1JjgX6AQGzcWI14hacE0lyzi6/BLeml+C3oVW2N7QMFiXljKhY7hUGWeQJtKtAM3C0qSfRz5wlB1JUeoQhSUBCEIAr3bXGvp0WtpktL3ZS4bhEmOZVF2M+o7Nmr1c3wmHkCAYi19y1LaOEbVpua4SCLcjuI5rKdm0YqNkmHTPXeOkys2VPddmzTyWxxrkfYrBCo3JUc9zQZALi6D4yq5tXsXTe2KRLHTObKPpEq8tpAiyZ43F06Q77g3hKS2vJpx5Jxf2Gd1OyBYBIJO8tvPhlKe7L7Lsac9UHKNzoAAG9xK52x2trBxFM044gE/OFAY/btWq2H1CRw09B8ku14R04PUSVN0WHam0cGG5WDMZsWCIjfLrKu/snEuIqHmXUx5n3ajn1Tr6n7INQtAcTr1vx03WQm/IyOPb+lkk3EUgbU3gfzi/kzVTGA2hgmGTSeHcSQfnv8FS6+JLju8FyxsDMWkjcTPkrorOLfDb/JZtoswZLqjalcEncxpEkabh/lQn+nbmPxFu6Q0E/MJuMSdAA0fwiD56rum0kgMzOceV/qjotDG65JWhVwwMVaJPL3pgf0hPsNtGlmy0cKxx/T3SXDxN/Gyb7M2E0uHv3ho1LZHkT9lLjG0KAIotzfvEb+rtUqU/kv6S8Jv/Au7CscM1ajTLtLNknh9UlWwGGgZ2tY0GSxsAnhmLb79JUdWxVete7GeQ8zEp3htnUmd6tVDv4Rv5KrnIj0ILvv2RK4DC4ZrS9tBjQBOYsExxGpS57QYYD47cA132ULitqtqgsAyN3Oki+7MeCgKgOijc2WjpYP9XBeKW1qVSzal+EEfNBEu+IHdYiR1CotAwZnS669+ZzT3pmfsotjVp4p8Fn2rtipQdkDBB+F0kg/35KKxG2cSD3nObO6APRM6e1ao/UTF73+a672Ic4kgOyk6WOX+yCfTUVykdO2zWuPeEgggg3sRBTN1YOnu960FthYQZadZ42ufBN6p5ryk4aqydFnjXaFmxJaeG699ZsF7ROUGzZ5tBPgSvW1Dvv4fNdZc0nSApKDZzZUnsHGuoVIMZHW6XsR0TAMlDGGxClESSapmi4/Z1Ou0ZhB3OFj58E32XsJtEuhznA7jHivOy20fetcwNgsA0NvXorFTYNIupXJzMjlC4Gf9r8C5pD2CANzRBne6RcnTyXXZvtti6Le5UdDY7pGYOG+x0PS5V4xuz21GlrmyOE/l1lWN2b3nZZaWvIh1ogEgE6TA10smq+0EZQyR2TPovsd2np4+h7xkBws9k3afnB3KeXzj2D7QnC4kPdId8Jgxnb+64bzwcvojCYltRjXsMtcAQeRWrHk3I5Gr0/oz46fQshCE0ygsuxVP3dSo3eyoR4Tb0K1FZ923wuXEToKjQfEWPjp5pOZcWP07+6hA1SHwNbWVW7WvojNnZVc+4BGZo89I6KcFUktcNXGNeQU8cPLe82VmcTbjy7HZhNZ0wGtyx1nqSdU/wAP2ZrvGYjK0XJccojnN/Ja6Ni0wcwpsDuOQA+cKs9sdm4ipDW0c7BoQ75tkfVQ1XybYalTkoqkZ7jK7QQ3uua2fhBAPO/zumNfM906cvDQBS+KwTmfHTNM8HNgeEj7pg+kSbu8AAl2dGMVXA0aWtGmZ38Wg8ND4r0vLruJcef0TkUN3uyTOpzT0sp3PhfdMBp5S0OJEnvTvza62HXkpcyyxc8Fdw2DLzAtxPBTdEimMlHU/E86n7DkmpxFsrRA1DR8zx8VySY1jiUtysd6I8qtG+7hrcRr6rl20nxAgDkAEzaLRc810RJ18lSizS8nVSrmMuk+qdOwNQjPkc1s6my6o0WUjLiHvGgBsOp3+CMbjnVDJPkpKW2+OhpXA5lIk9Uo8QL+aA3egtZw1i7rUC2JEAiRzCcnDjLOaB+6QZ8NyRqTAG65H1+iAuxGo0cV3RrZNIuINpsdUmV6ATogK4EntB0HglKbjlywIkHThP3Rl/wvGPIIgQellKIa4OwNdPBI6fn3TgNm51/AuBTupK2hK/BKe+bA7pHOf7LzJNvJevwupBHQ6+AQDcfJMdksU5uIAabOmRPALQ6Z3rLNg0XOr08puHT0A1lalQcNylMwaqC3cewuHqrdqNkCtmywHEAz/EDYnqJCs1Mqp4rbAbi3h0iSGDy1jrF+aYpcGOEJKX29lKY5zHhj2gOY683iDdWzsP2wxlLF06AeX0nVcvuzcAOdctIvYX/yqhtXGGo/O4QSSHcyD9iB4KY7Cbfp4bHUqtVoyyQTHwyIzDpKtF0zZnhuxu4punwfS6FzSqBwDmmQRII3g6FdLoHlgTXaOz6dduSq0OGvToRcJ0hAJ0ZrtXDNo4rIwQ1plok2txU5gMVAumXbCjlxbHbnt9Rb7IoGyyT4Zsj90UPnVJJseq8aQd6b4StFjoo/a+GqzmoucHRpq08iD80pyofixKb23RKYmg0gggHiLKGxGz2C7RHIfRIYbbNRgjEU2ttq3MZP8ob13lQXaDbziX0mS1zQHNIDnF07oFh1KpKa8G7T6TLvr+fBH9rccKZLA4lwvrMcnW+qp3vXPOZxJ4Ao2hizVfcQ4/FreOu9OKdWwGg4fdK6O9iioqlzX+f9HNAf53ef0TunTGsFxHkPBcBninNGlJAmOigpOVnLmubJIiN0RHULtuHL4c0BoA37+fJK4ioz4Rpv1M8yUm7EeQ0CFS7Fvc1wIOwzifh8ZXrKXLRK0a5DdXQdUlVBMwRHVTa8EVPpnPuyek6b06qYhmUMDIbMucYLj4xYJsKnHXqu24Z8TkJb+9YeF0EtU+RIOEGTEaDX13LhwI1mSnRwvczGLmOYjn4po9t+W9RTLKSZ5T1j88129nBpA5/deBgNwCisY5KaCxFwlK02hp03fhXlEg3Om7mlSZtMyjoq3fAMYTy1i144wEs2gNzr/m/ikdPBLUaId+oNIvBn0gH89JTKuHyIvbyH5wXGW178E4m4uJsQRzv5hPMcwPFMlzWktMm5mHWmOSGyNtEZh6rqTg+mRm/JEO+i0LZOKFRgIsTFuH5KoNXCxcODhy3cir12eoFtFgdrr0ncgTqOkyWxFQ5DyBNtbDRZA/G/tC83vodRfdPRavtauW03ZIzRadJ/D6LIcUzvSYE6wfpu6K4rSq22LbRoXqECWkhwI3EnQ8DB9Ao80tI33vZPcYSwFrXFzHhp6x/eUzqaSFZMdso+jvZVtEVtnURml1MFjuUOMekK3r529k22X4fFQD+zLf2g5ZteoklfRAK24pXGvY8zrMXp5X88nqEITTKVD2gYcfsanBxHmJ+ii8K9WrtXgfe4d0as7w5xqPJUzAusFmyrk14XcaH7d6kdmVpBBF9yig66dUHQLahLXZd9ElW2c11yB1Ve2tscd4tyZiImBMagSrTTIISFXDC9golBPoti1E4Psw09n3ihUruaZDy06a5oJ85TDD0XNMkFbDjtmsNOpTFg6fM/3WZ1ME6S02LZB8DeVmlGj0en1nqp+BtqZMDpYfZLOeB8Ia235coibRc/JIOc2Yg+CgY+RKs47oPNeDSN/HiprZ2y31RIaKbP3jafO5Se0dle74k3IOWAQNY+fNG2yPXjF0RzRYfgXlRsLx1cwQCQD5FDJcYiVG0b6i7PCZ4FL+8mzgSBoN3Rc1acdN3+FwTv1/PVTtZXfFi2IxznAQGtA0AEeKa++Jub8V0Wnhb84rqhRLtATeLCfzXgpSZRyikc02zN4jiuWUy57WxqRI1sSBu6qbp7DqPsynaJzE+l96S2jhThqYzN70xm6zFgTbXep2i3mT4XZE13AkkWbuG4DghpIsfz8+q8Y202if8ANl7WrS4E6xHpZVY6C4pitSmNWyW7zGnI+S5pixncPqF7h8QW3Bj84b96eVsUWkTlh4iY0tlIkcLR4KC74I9tGXdePzTplMQQ5wBaZFpniPkuXVMxAsBETcRzOqcYTBvrHKwXiZ3dJRTKyaq26HOCqOrVGU2w0anKMthqbb1d8LQItFk17O7CbRkxmcbE/QKcFIDqrqJzM+ZN0iG240ZYcLbwOHEdFkeLafeOJuMxHkbLaNpvaGF7v0gmeFli9d8vJE6yPNWsdo4t2xbGYYtp0ybEhzoPCYHyJ8UybFwU4e8uBJMkRqZMeO77r2rVDXBzWiDBAN7ixv1Hqg1tD/snXyYllrOlnnx9F9I9nsRnw1J0z3QD1bY/JfK9Ks5rw4WIdNuM7l9JezvEZ8IHbi4keIBPqStGndSo4f1bH1P9izoQhbDiHhCzzaWENGq9g0mW9D9rjwWiKD7UbNNRge0S5m7iN4S8kbQzFLaytuiAfDxXGY6DfbzXNCqnGIb3c7d1/JZTVZIYKvchSVIyoGvULXg6SFK4arZSnTKNWK4jAtNj4dVX8Z2eHvBUETo4RZw58+asoxA0K69xOiHFS6LQyyxlWGwKIu2k0HouDsUbmNA6D5AKzPw4QG7jfmlvGaVqmVt2zY3gKM2vhA1hvO/WPUmyudXDDcqN7QqhZSa0DV2tt1x+ckucdqs1aXJLJNRKl7gVHR3BGgNUXnhl+pSztm0s0e99ydC11v6Xw4eKiA20h0O/i+YtK9p1ntMZw9p1kFzfEOCX6jO09LF9cf39yUxuJo0jlDG1HWuXlzeMgRf0S+B2vh4Gf3jQd7WNa3wAuoKqyk496WH+AW65XGy9ZSYAQyo4SP1NaQd2uo6hCmyP+LjrlMvFPaGGIGR9Mz+8CD5uS+EpUnOJkHkDbyCz1lAfC50HjlkecogtJyuFraqNzKy0kKpM1mnrYW3KA7a7NJpCo1odkMuBE23x6HwVV2Zj6maG1HtdHd72pG69rqxbE7WF4e3EZcrRdxgHoWq0Ze5knp5Y3ujzRSqri6JjkN3+Vy6n3ZE2U5t3ZtIA1sO8GnN2g/CTv5DkodzpAsSZABAABgRoBc6SfEzKlqjTikpIQZVjXSD42t6pes8OsHAt1bvLQ4DumN4tI4gpM4dxBAY4ybQ11uImNbKc2H2YfUu79m2Bci54wPqfVCDJNR5bGmytlVashjS5txm0HmbfNXrYeym0KYabvFiZnf6aqQwmFbSYGt0AgJ5QYNbKUjDlzua+DujTAFknUsmm0Ns0KQh9RrTwm/lqqbtrtpmaW0iQSBldl53md0clLE48M5vgku121aPuzDgSDDgCQY4AjfMLN67G5WnRzsxtpE2nhcGy6x2Oc8wXE+UdYFkgHFpBvmGiLOngwemqHW0sCG5bwSwOIOtwLRx113JjO4zHAcU4bVfdxJLp1NySvH0Huh0HvE3i1tdEJjGqXIjh29+wvuG//K+lPZ/QyYChaMzS7+okj0hYdsHYz8vvA5rbwcxuBHxarduxOJ95gqJiMrcn9Byz4wtGm5k2cL6tJOMUn5J1CELacQEIQgCA2xsAOl9KztS3cfsVXadTKcrrTYg7itBULt7YgqguZap8+vNJnjvlDoZPDKg9sOc2+kjwUvs+rLQoWpUIIzAgg5XA7k9wlUh0blmkx6ROYl9gihiYSRbISZpRdDu7RCrpkp70FetpSEwpPTmnWhWUueSrj7Hb2EKC7QbMbXYWuAnVp57lPf6gb0hiKYcDGqiaTQ3DklCSZhOKw5aSCLgweRG5eOpfs81rGIm/9P1V927sL3rXPaAKzfiaLg/3i6pNakQQC2Lc781ilGj1mHULJHjsj4JXlMkEGLg7x6QU8ZViQ0ARvi/mVxUxVT94nx+qga22ce8cIJaB/wBsA+UJ3RxTnEiC7eAIdA6Okx4ptTqkXBv+cU7w+1SIDwHjducOjm3RfJWSddCb6bX3pNhwOgPDeG6/NMcYc36e/qXTY844qSfgxUOag6T/ANNxhw6HRyYYwOAAeC0t4gg+e9SQuXQyoMdIggcyY9V6yq47yI3k/desrtOsjwn6rwUcxsSeAgzPRTfuTtd8klhts1aYgHMODpMcxzQ3tJXFw70+6aUsA6DqLXkOFh4KSds7O0PoFsBokNMd7fZ3LnxUpip48fdDjAdrq0jOS4TwE9Bove0u0az4NP3raRAkaX5kaJgezld18tjvLh90wcXU2luZpzfEJmIO4Depti1jx3caGxfeT85RRE6m0a8uCcMptIJGadxI14wB80iyg6YaCZ4ckGjg6w2D947Kwgb7m1t/lKSNQmwi8AWGnMr2k7lc2BaTrFvX5ryrSjXWB6hWIfZ0Hg5WxBEydb9ArD2dovqYhtDOQ0DviTlJEudbjNvBV5hyNBbd7py8hxA4m9+SsWwGupZnQcxENnXh9FMY2+DHrMijD+9ly2rh6NKmG02gGdRqeMnUq/djMPkwdEHeC7+pxP1UX2U7ItZTZUxIL6pvDiSG7wI3nqreuhix7VyeVzZN8rBCEJokEIQgAQhCAK/2q2N71hfTH7Rt/wCYDd1VZwNSe8tGVX2t2aOZ1Sidblh478p+iRlx3yh2PJXDOcM8GEoSRY6KKo4gsMEEHgdU/GMabpS6oY0EQus69zhc1mb2+SrRKYpnlJNqFpE6JI1B05JHHP7gjWRCqxkSUZRZcgCXXJVW7SbHDM1VtFlUEguBzSIImIIsYg77lOv9W5rpkwnbNrjeDHFV3I1Yt8HuTsz3/h9xAe5rm5pi033A6RNrwmuI2LVo99zS0TEkXB+i0r3zTcHfIBuvc4JJIBkGbDeCDryJS/TizctfNPlGVU8Nf97qSP8AKWobHqvMtaSN8RAkwDHValh6VAf7bR0AHyCdUqjBp9FCwryyZfUn/wCYmTV9ne7eBVZAOjmEjxCTGLJF6hdwDxMC83AJ9Atax2Ao1m5XtBB8PKFWds9jmhpfQEkCMpPqDxR6bXRbH9QhLifD/gouHxjmn/bMWJ92D9B9EvS24+m6wbx+BrR4QJMX8k3q7McKhY6WmCfLiNdx+yRqU2Gwc7NzaB15+apyjo/ZL5O8Ztuu79bgPAfIJhiqhdld7wl0XFxB6zeeKtWzezrbOrwAQN8GbzO7hbluSZxGDp13BjJLRMgSLCTbd1VlFi/WgnUF+CtRXdBHvTuBGb6J1hqtYEGo1jQIBfUaAeskST4Jzj9oVnlz6VQ5R+kCC0cx9VW8TinPPfc53UyhIvTkvBMbQ2i8yWhgkRmEExHFR7GkgkO11AJBiCT1Ai6f7M91Va1ry2kGB0uHxONy3MN4kgcbJqXZHmA10jeLCbgxxjqpapWTCuUl0IPeGiLfDwm5IP0SIpue4NAzOdoANZ4AIc2Xac7dVe+yWz20QcRUAzn4P4RyHFShOfURxRb8jXZXZIUWGribkCQzhzKnPZtgDXxWbKDSpXdN+9+n13ciuqGFrbQrCk0ltOxeY0E7zz4LVdk7LpYemKdJoaN9rk8Sd5W3Dj8nmtXqpZO2PUIQtJzwQhCABCEIAEIQgAQhCAG2NwDKoh7Z4HeOhVZx+xqlIyyXs9R1Ct6FSeNSLwm4lGp1yLEeB+yWNcH+yttfDMeIc0HqFC4zs5Lgabg0b2kE+Rn0SHikuuR8csX3wRteCNfFMMS8Tl4cfzmn20NmPo7y5p3gWCiMWy2aSR19OKXJc0Mj8C7ri0WTU90gH0TfMW3BMcPy6dtryLpVGmEhWgxpm8oc8i2qSab93u8Uq+gTcGeSEgkzoVJSgqQmTyWG4hKiIspZCQ5bUS7MW4JiHLp2KyhCREmc7SfTqf8AMphxGhi/mmB2VhXHvU4cd+Yz811VxD3ngPVcloA5qWkWjkkuuP3Ee1uwxUY0AOIbuF7cddVnm1MEaBBEkEG+h6Hhx6rSWbWfTH744E7vJN8ayljKDyGBrmuIO+CAD5QQqSi+0atNq3D7ZdGf7LxbaTxULXEEOaRvIMAAHQn7BRm0KUVC0Df89FIbVwgpXD2zpYgxFted1FmqJGjzECZIHpcx5IjG+ToyzqP6eSYw+Fptp5XDNULmkZZ/pDvhPO1p1TraeFLQylbMSXGNJIAAnUxB1STKr8PRBOU1n/CwCzRusN6jW1arqre+wv8A1OMm95AvuHAaq2xsyvV8k1snY5a9xfGUG3ON6sNGg6q9tNgJc4wAvMBQL8rGAuO4AXJ3lad2W7PNw7czgDVOp4fwj6p2PHbOVqdRJ8y7H+wtkMw1IMYL6uO8neSpFCFsOa3YIQhBAIQhAAhCEACEIQAIQhAAhCEACEIQAFM8Rsyk+czBfUiyeIUNJkptdFWx3ZAf7Ly3k648Dqq5jth18PJLczOLbx/ZaYghLlhi+hsc8l2ZU2sDvS9DEc1fMZsLD1JzU2yd4EHzCgqvYgC7Kp6OH1CRLBJdGmOpi+yKFUOs7zTM1wN6nKPY+rPeqNaOUn5gKQwvY2i343Pf1MDyChYZEvUQRU24iV5VeSYVwxHZCg74c7Ojp/8AKUxd2OcPhqg/zAj1Cs8MiFngyuiybV3HqrJU7L1RuaejvunOC7I5jNc90aU2GJ/mcL+AVVik30S8sErsyrb+2QzuNcDUO6dP7pp2Zo4uXihTfVNT4hBLTzJtB5yt4p9m8I2IwtARp+yZ84UmxgAgAAcAm+j8lVq4xVKP5MGo+zPH1CA9jGTMkkZR5Tc/RWfYnsjyn/5FYEf/AFgh3TMdB4StUQrrDFFJ63LJVdFIwvsswDH5y2rU5PqOI8QInxUvS7EbPaQRhKII0OXRWBCZtXsZ/Vn7saYDZlGgIo02Ux/C0DzjVO0IUlW2+wQhCCAQhCAP/9k="/>
          <p:cNvSpPr>
            <a:spLocks noChangeAspect="1" noChangeArrowheads="1"/>
          </p:cNvSpPr>
          <p:nvPr/>
        </p:nvSpPr>
        <p:spPr bwMode="auto">
          <a:xfrm>
            <a:off x="114300" y="1140171"/>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s-CL" altLang="es-CL" sz="1800" dirty="0"/>
          </a:p>
        </p:txBody>
      </p:sp>
      <p:pic>
        <p:nvPicPr>
          <p:cNvPr id="15" name="Picture 13" descr="https://encrypted-tbn0.gstatic.com/images?q=tbn:ANd9GcRGlxJbRNS-ocwAf7-KGDix5A_dgG3BRExg3qs5kx8Ce0_Ps2M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0263" y="2945159"/>
            <a:ext cx="1760537"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AutoShape 15" descr="data:image/jpeg;base64,/9j/4AAQSkZJRgABAQAAAQABAAD/2wCEAAkGBhQSERUUEhQUFRQUGBUVFBcVFRcUFRQXFBQVGBcUFBQXHCYeFxkjGRUXHy8gIycpLCwtFR4xNTAqNSYrLCkBCQoKDgwOGg8PGiwcHCQpKSksKSwpKSkpLCkpLCksKSksLCkpLCkpLCwsKSkpLCkpKSkpKSksKSkpLCkpLCwsKf/AABEIAMABBwMBIgACEQEDEQH/xAAcAAABBQEBAQAAAAAAAAAAAAAAAQIEBQYDBwj/xABKEAABAwIDBAcEBwUFBgcBAAABAAIRAyEEEjEFQVFhBhMiMnGBkVKhsfAHFCNCksHRQ2JysuEWU6LC0jM0goOT8SQlNURUs8MV/8QAGQEBAQEBAQEAAAAAAAAAAAAAAAECAwQF/8QAIxEBAQACAgMAAgMBAQAAAAAAAAECEQMhEhMxQVEEMmEiFP/aAAwDAQACEQMRAD8A9FBTkwFOBXRyKlSJQilBSpqEU8FKmSiUD0SmoBQOlEpspZQLKJSSlQEolIhA5EpESgWUSkRKBZQSklCAQhCAlCRKgEiEIFSJEkoHSiU2UiB8oTJQg5oBSJVUOBSpgTgopUqRCBUJEIFQkRKBUJEkoHJZWa210sNHP1VMVer7VTtQGNBglx0k3ga2FjNrjZW1GYikKtMnKeIggjVpHEJOxOlCbKED5QmSlBQOSpsolAsoTZRKB0oJTSUiB0oTZRKByE2USgUpEIQCRKkQCEiEHNKmJZRDwUJoKVFOlKCmyiUDiUkqvxW3aNMw54ngJcR45ZhJhdv0ajsrXiToDLZ5CRcqeUFjmRKRCuwsrKdO9sVKNNvVicxLC4tzNpmJmNJyg/03u6Z7fpso1KIe4VnNlopzIvvI00IPivPNrdLH4hrGu1aI7IygxEW3GbnwCxbv4qLtvaUvLWl4ae80kk31zTq4kA+gtoPQ/o225Sdhm0A77RhcYNswJLpbxibjURwXk+MAEEtdLiSXEECd4HxO+4RQrGm4OYYIuCCQQRoZHx1CuN1Er6NlErB9EPpCbViliSGv0bUMBr+AduB52B5HXc5loPlKqiv0nwzHlj6zQ4azMesQulLpBh3d2vSP/Mb+ZTYs0LhTxLXd1zT4EH4LqgdKEzMllUOQmyiUDkJkoBnRFPSJkolRD0SmFyJQOQXJspJQOLkiRKg4gpU0FKEDgUspspKhsY1Ut1BQHptTkjq323y26hbS6VCpDQMrJGedYm4m0BVrOiFcuMvYBIHcc90wCQcpiJtO+Ny6v6HVHSw1Oy9pa6aLwDNiO9pzt4Lz+zrt08e3A7XwkkOyxaIfO4zHb45fepDsThSJDCBvBNyIgQC7jdR2/RUz22QI1Y8jfGr771Id0MqEdmqS6wE0iGwLX7U2A4cPKXKT8t7l/DhszpRVoG56ykNWu7w/gfqPAyOELTbJ6a4XEMDmVA0xJY/svHgPveUrPDoVUyuLqrSANA0sPjcmbTbfxWMxGwXMZJDuyAWuZfSO9FxHyV0xz8unLLF320yrUxDnhr753TDiTLpgeQCpcTRcLvpubxkQLnf4/klq7QrZXAuccoDgREhsazv1CYzFGpRdmcSQ5tydBeCrOh6H0Bw7MZha9LEDrGB7SJ7wc5plzX97NYX/ACsst0s6E1cES5s1MOTZ8XZwDwO6eeh9y0v0bdIsNSouoveKb8xfNQta14sAA7kIsecctg7pBh6lJ7mvbVY3svDe0DmmGkG0GPBdMmY8NpP3j+o/QrY7J6YVmUxQqk5TAa4nK5rd7c3CNBu8LKjpYLJXqF1EtaZIyyW0wSYgx3RpPJWTqDXNaGky7si2/g6dBr7lzyya0dt6t9vmDA0Q3K2OzABixJked55pHbaE9qhh3b+4W7wfuuChUsc6mOqrtJpg2nvM4kHh88lyxlJrXkNcHixDhvDspB/JdcLLNMZY67ctpYoFwcxop20aTAIY0SCTN9dd6m4TbLGtHaxbDvNOtYmRMAgRvtO8c1UYnd5/ALlm+fEhWxY0dfpbWZl6jFYki2brcpy+FzmHjCnVunmLpgFuIpVbxHVtkDK0yQAOJHiCsaT+X5ozfPkEmKtsz6UcUBdlF1z91w0jg/mrLDfSbVPew7I5VHD4grB4Eg2jju9Pnkp6vh2ztoNpdLq9cxmyM9hkj8TtT8OSxTMW9s5XvbE91xbx4FXTNyz7t/n/AJlbIRa0uk2Kb3cRXH/McR6ElTcL0/xrTHXl38bWO95bMLO/PwTW/l+SlkaelUel2N3VMDV8Hhs97Ttt9nhvVpsHphWq4tuHrUabS5rn5mPziA0uHEXjivJXP5fN1p/o2/8AUKf8NX+RyzcLB7JlQWoQqhMqEEoUESUsrmCllSh6fTbJAXMLrhh2h87ljK9Kj1KuUuPZjO+5MaE7/ELpTrti5Exe4H/ZVGMxujQCS4udbWx4EiBz0k8wnVdoVspLaTnHgBTE+Zq2XivfTt8WrK4l0ka2vwTTUBdYjfzHos9iOmjKeUVGVBN3nsDJcjTMc1wdOClt20zEs+zD8ogkhrb6x98cCbcE1ruLtcYwfZVrWDT5dl+vuWNyrV1qwOGrGdWgcndk3G7fNllgV14/tYvxT7S6NUqsmMrjq5lif4m6OWO2r0ZqUZytLmR3gc17TIgZR8OK9IKa4BdmXkOErhrwalMVGg9ppLmEjgHNIIPA3/JbzoSB9RrkES6rTETeADE+ZXfa3RWlWvGV3Flp8QLHyg81SYahUwFXrBSFWnHam7TyMXF73EG2q1MksbHZOOZTDy5mYmAJE2MhzYNpNjJH3VRYzDtzEtEA/dEnL/DvTsFtRtc/ZkZnHuwAZJ0DRr5W01U3DVjSqZgTmbmgiJBggESI15fqtWeXaS6ZnH5qZLoztPfEkmdMwnQ/pomYjDPpgEZjScQ8su3UWMcY+HJTdoYs9c4kl0wTJkkmJMneZUPGUnuh9J5MCMpJiDqANy46uK72h1WhzWubBkuGUagDLc3sJOUTcxooz2P9h3+HiOfzKnYCpDxUo9mowyWETprY6jdx+K64THMdDHEtqAC7wA1x7MgEaaamZnUWm3kynx145heslVcajhqPHT+i5urgayPEHh4K42k2GAEQeyDx7x3fOijYfGNayHUab9buLg67RA7Lhz3LWHJcps5eOYXUddnVKbnHJm7o1M3zHgNIhWTKXoFFwmLpuzZaLaZ4tc4g9p1iHkxC6gkm513foTceULtjvWo43/Uik9si41jW1j7/ACWdc8X137vH9VfUmwbKr2bjTTeT1dOpmkZajc7bk6CRB581fG7TcQ8w4/FDSLXGnwV2ekFM97B4Y+AqM3j2X2VICCScsDgNwmYTdWWHT8/iWp+jYf8AmFP+Gr/IVXGrgD+xxLfCrTf7XtMG7L6FXHQVtEbTp9R1mQsqT1mXNOR89wxHvU2R66klNlEohUJJQghyhNlKsB0qRgj2vAE+5RpXfCujOeDHH3LGf9as+qA1A2oC4xFNpPCC52/0We6V4Hr8RRdTfTLGNOb7Vje0Xg/ePAe9QumjcYa4OEe5rGU6bXw5oOZ7zlnNe9vRZ/aIxxeKFTE1HVYDiwZbSAbOaYd2Tu9LLljjOrVtu1j0kYX1A5twGtBjiRJI8ytB0PIpUHl5IJmAGuM9m0kCBed+9YjG4l9KnRNPEv605usDw8taQYDYe3K63AajwT6G38Y4sYMSS50BjRSZ2p4ANvxiLq3GSdLu/l6xUluCcDwYNb2FIbuZKopWg2oAMIdZzgctWD8gs8s8f5apUgQmroydKbUbY+CWUP0Ph+SDO43YDHkuZNKoLhzLX3GBF+YgpGmpTH2omPvt0dHGe6fGyt4XRum7+isthYxmKxAe8uEwcpAOtw3X1XKliC0gg8POzVYbdwQbU7PYzAEgRYyB2eB8OAVQzBkGc7jG4gQbb4AO7intx1quk/j53uLKm5pcKjWtzgEdrQyI3fHW+5VeJIq9mo0Mq7jo1wO8E7/cV3LHAwHAc4/eI0nmu1Wi2o2Kgvx0va44G65eUlay4cpNuezGOrOGGqmHfsnmZlkuFN++IBjh4WUPHYJ9JxZUaWuH+kXB3jmFfbK2Fmh2d/WM0JIjlEXBi3BXbMTSr/YYxozizX6G/wC8O6fcV0xy05XdYzZLZc73+rlZs+fRXNboI+m4mic7XaBxAcLkwDodeSq8fhnUXAPEk+wQ4W3SLL0YZzTnlKRo05rPERPn+avaIe4ghhhtzvIA320t8VUNa6oTlY5xuYbcgSTJgcd/MLVyTTlmSC3ouz8JUGtJ48Qf0UZ1SDcbvRTZp0c75/FZaX6OnRj2fw1f5HLLdaOfx4/qtN9Hbx9fZHs1P5HJb0unsHXlHXlcpRKyrp1pQueZCgallMlEqDpK7UGktqAalhHqo6ZV2uKAJNOo8H+7aXkQCe6LkmwHiufJ/VZ9Rv7Kda91V4Bc4BuU5HMhoGgc0wfVVTvojouqGoTWk3tVYADO4ZLeRU5v0o4RrHF7nUnDNDKzHU3uIEiBB10Wdb9PdP8A+LU/6jf9K8sldelpi/onpvy5nVrWtVZYcJLL+alYH6PaWGDurDw8gAPL2F4AFw0kdmdJF44KjH09UT/7ar+Nn6K+qfSrgeqbUdVHaDSWNGd7S4AkEAbtCr/3DqrHpCCMI0GATUm1/aI9wCzAK7dIOnuGr0aTaLw4lwdBLW2LXWIJkEbwQNQqdu026ua5u6SPzEhbw/1LFkSmLjTxTXd0g+BlPD112zo9D96SUO3oI6fTKRI1Tas7t9/2o39ked5Vbv8Ang79FP28ftjwAHwVdUI3cDPj29OWi4X6+jx/1h09rz//AEKc428vD7oTGd70/n/qnHTy/wAixfrtPjrhsa+mQS6CTuGk5rGddPeFf4KsKjrNYSe6XuLjAFvHjuuTZUWGwXWv7RIpsOeo4atY0usP3iYaOZ4Arpha9SvXDaTO9AYxmjGtENg7gAB2j4ldZvXbw8vHN/8AK8ZicQyo+pXeBQosJIaABUe9rm06QOszLtbBhUenhXPo5nntASNCSNbm25Tq+Op1HCi52ZjOzn3PebPqHhMQDwaNJK47Tc+hV7Az0oDSOGUd7xIj0XTG6yeX8G1Nt1DRFJlVzaYZDmQGhx0I7AlwiO8eKx2ExLmOlj3MNwXNJBi8zluR+i2VTZHWU+to3FyW77axzncsMRc+f5r142WdOWtLSn0mxTTbEVhGnbcd/M8h6KorvJfJuTcnnMpy41NfILVIundK8R9403eNKk7XPr2de0fcrboTtB1baVNzwwHJUHYY2mLMdfK0ATfVY4/PvWl+jr/f2fw1f/rcs6aevyjMmSiVgOLkJiEBKEyUuZQPlEpkpZQFWmHCHAOHBwDh6FVGM6F4Kr38NSni0dWfVhCuJRKgxOO+iLCO/wBm6tT8HB7fRwn3qhxn0N1R/ssQx3J7XUz6tzBeqSuGMxgpsLiCY3DW/ipdNSV4rjfo1x7P2Wccab2u9BId7lU1KGKw3ebXpeIewe8QV7DjOlNQg5GhvM9o/kFkv7X4wOcDVtJEZGRvt3VyueLtOHNkqPSqsO9kqfxNg/ibBVlhOm0d4Pb4ODx6PuPVTMZtA1Z6ynQdz6ikDp7TQCqnB7Dp1M05mw4gZTaLbjKuOs/jOeGXH9aPC9Mqbv2jPB2an7zIVvQ2y1wB3HeCHD1bKwz+iPs1PVv6FccV0ffRBc2ppGgLXX5grVwrn5R6O3GNdoR+foh9WATwBPoJXm1HaWIb+0zD98ZuG8338VZYXpJUHeA/4SRw3Okb08Ml3HbazmVKxNSQ1zWuMAOPckWsDeFybgMKDIqvbrB6ofv8H8m+9R8ViuseXaE/kCFye78/i5dZjNMeV2ZiXQ4gOJG4mRv15KwobKpvcGsxTi5xAa3q6wJcc0Aa7wPxciqmvr5LZdF8M3C0HY2sBmgtoCL6uBf4mS0cpWcsZGplf249IwMJRGFa7M93aqvk9ogzxkDgN0c1f4HDf/y8BmqODcVjABL3H7KkbhpsSJ7xsdw3Kp6FYFuIxLsZi70aJzmdH1BBZT4QLEjhHFdOl+0m4mu01GmpVquAptL3NawOMNkNuSSR8i/O4nlVHs7MzMBUbVkg5WlxjsySQQOf4StFhMechMWM95wkH4wsliNpinVdTwzKRa05c5zZnlvedOfum4A9mF1wW13VeyaTGl7XZXMfVBzZXFkgvIILgBfis5TrpPL9vROiOIa6kYIL8xzNb93gN33Q1V3Sfo3TxDOuova183IgsqXjtRof3h58VK6K4DLhaVbvGuC557uUAOYREmXSNeWgUmvs0UmNbSIIEuIfUaJO+AbmB8UmWu29b6ef/wBma0x1mHm1jVYNY1kiO97iqd1J2aJE6HSD5rZ7TbQrN6wgy0OdAIa5waRImDaSNxieKx51Pl8CvRjfLtz1pYP6KYofsuOhadM/B37jlcdCNnVKO0WNqtLHZKpANrFj768lmKhG75PaV90DqxjmE+zVH+B6uh6zKQlRfr7JifnxQ7HNG+fC6ztUrMhRW45vH3IRFE3pU/8Au2/jP6Jf7WukDqtZ+/w8lSZebvxFcyLi5+9fzavH7cnpvHGiHSw/3R/GP0Tz0sA1pP3/AHmnQTxWeg+0fd+iSoDBudDwjTfZWcuS3ijSt6VN/uqnq39Up6Ut/u3/AOE/ms2GH2vc39E2u5waTm0HAK+zK09caM9KGz3alrWA/W654zbgqMyhrgdbiNJ56rEV8W7Ke0dDvVFg8aBOcVHaRlqlkC+tjOo9F2uOVmnLHLGXenoJasjiT9o7+I/EqvxG1W5Dk69rtxNfMNBPZyifVWOFxJLQTqdfVc5wXf16b/Kn6cSwwbHThyUjY5AaSSB2ibkCRa9936pKj96rNnYwUnSadKpI0qNLmi7TIAIvu8yu+GHhXm5eX2fhpBUZ7TfIg/BQNsOBpGDvbPrvXEdIW2/8Jgzp+ydy/f8AmVXYepmqOsADDso7ozP3D3K55WTbPHh5XSLMf9jy5ckrPn3bj4K1Y0W8v8ilYXZb6jZYxzri8W0E38guH/ovzT1X+LJN2qR9QC5I3jzv+oSDENJsR8kqVW2JWpuBqUXkZhIF5EmR2Zi0+HjCuMLsVj3AfVKjND28R1YIzbi5kG0+oXbzePXaH0b2F9argH/ZNAdVdwbwB4nT14Ky2xjhjsR1dOBRpRTZ2g1uh+8ZDWANJJ3NYeSsqmEqYfCmhQayXu+0qmtSEg+LpsLep3qPTodRhqgps615ZUDixzXZA9jg89kkmxG4WYsXK7XU1vbt0n2k2lQZhcH2qbBme9pBkmHZiRrJIM8hyWWwNXtvqgkmnSqvF57ZbkYcxHtVJ8gpnR3EYc0y2sGk8XiwBEDLxMz8fDQVtiUnUH06YYwua1uYMAIYHsc6XRLjDCb6ws710l+sVh8tFoqOYzrKpJY12YsZTaS3NAOrny0TMCk7iCp+y9uYZvVucGio0sMCm8NEG9w/jyhScT0Lr1qvaysaYAF3CkxjQKbQQe0QIB5gm+qlYL6NDTqsfUrU3BpzZS0iY0kk6SL+abiXHbb7Ew04KnSLRIfVYG3y9moCHXM98E67jouG3KPU4ZxpgHKWutmA1aCdTaN17KGzZ1VlV1UYgFphrGFx7IMZ3GbXGbdq8ncFosLWHZ6xoc2QXAGZAMxcDUgeqxLpt5VtA9ZTNRjXgsLM182YPzADSRBbp46b61o48PyK9j6U9KKLoGZlJjdZLRmdAt2e9AMW3+Cx+38RRxFFzqb2vylplpuJIHjoumOdk7WY7umLq7/P/MrroVTnGNExapr/AAuVe/CDWXb954O/RWOw8KGYhsZph33o1a/nyS88s073+NlO69EGAm4ez1Ths93tN9VRh8bnaEa/1SjDn2f8S5eys+EXf1F3FvqhZ99O/dP4ihT2U9aJTIOrmgjiYgpwpZnWIMN3cyNPRVHWJ3Wkclr1xj2Vb9Rzb+IJlWl2TcXsLjUkKr60oD1PVGvbauDTjUj8TVHxo+zcZGntD4KE7EuOrifMlFNwntkkTcAgEjxIPwVnHJdpeW/FdiT2HeDvgVnG/PvW0xTKTmkNYQCIlzr3GsiB7typa2wgYyuy8bSPKTZenzjjpROFj87itBgx2G+ATG7CblgmTe+nGLSp1HCgNA4CEmcS4uDxbyKo40+fZWiq0LGOBVONnv3McdN0ezxI4LXlE0ig6eX+VdsB33eDP5k5uzqn928RFy2279F0wuDe0uJYdGRa9pJsuXJlLj07cPWc27VKuVs8I/y2VXidrO0Hpu8Pip2KOgIImTBgGzRHEqgFYseHDVpkeIXLjxdebluV1L09Vfi3UqQGbOGgZnPDnECJglggEAjW9x54PaWPDwGnuMkNmJExIFhAskxvSapiGgOa1uUEnID2zDRLhNzDQquq7T5+C3I89pHvHABSNnYjK9pHZIMgixlQYlPZoqj0XZ+ymNrPxBMNeG1GtFg3MA508g6QPBWuzD1zySeyNCxxu0GwPi6//L/ehZ3Y21mmgxtZ4ZAIbA1bJ1nmSrnA7ao4ekAxwcCSQSQJvc+R4KEm2oaIXOpV7V7wAPBZ7+2Y9ln/AFRw8OMjynfC5Vek7SS7NHZsA9hl1gG3bbjKzprxsaUngB71H2ztcYbD1Kp+6OyOLjAaPUjylZtvS0je78dP4ZVnumfST6x1VNps0Z33B7ZtBIEGG/zFJiikONc9xNR5cf3iSfAcApez7P7JgEEEctbcbge5VLXeCm4ZxBYRqTbzstZTpvC6ylXzz8/jU/ZP+8N/4v5HqEW/Pk79R6p9J5a+WgkgnQGYIf6aheTGbun0+XKeO2tfVsb/AD4LsaxjUBZwYur7LvcnDEVfZdx1C7+qft8/27X2YzqPkIVGMXW4H8Y/VCeqftfbXDrLRb8In11Sl5I+77gVxzj5KM66ODv1vJvkI9bJS+89n0t6KPnR1iNJAqwdGnxFvJK2pbQX4ifS1lGNRHWoJRfaIHoJ9dUpqaWFuQ9/FRDVR1iCUaomYb6CPTRK2qODfQe7gomdISVNiUagiIHoJ9UGsLWFuQ9/FRJSKUS/rABmG/hEemiPrtot5gH0J08lFhBaVBG2wA8AtjM3dpOtrb/1WTxFK5sfTQrZupLm7Bg7z8FZ0Xti6QIOmtr6XTnOWudshh1lcjsCmdy1tnTLNI3rthnNLxms0G87+XNaMdHafBObsCnw9yvkaprdu0hJhk7hlbEb7RATRtyjBs2SZ7oI04xZSW7Dp8PcE9uyKY+6s9L2gu29TJmGTp3Rp6Kn2pVY85qZg7wAQDzHBakbNZ7IThs9nshXYwUOPFSHUQAIknf2THktv9SZ7IS/VG8B7k8jTGUmD2XH1gqz2ZhyXh7rZe6DmB5Gw0/RaNtAbgE7q1dmkcPPEf4/9Ke0Hi30efi1dcnJAasqQ0jue30cmNzfuwN67JMqoa0niEJ8IU7EYNToUcYvkj61yWtVmVIhC4fWeXvSfWuSml2kQkIXH61yQMVyV0O4CCExlaV1DlNKQBLHzKM6UOQJl+ZShqWUkrIMqC1KEsqhgCcAlRCAypcqWPFAU0EypQ1KhAmX5hLkShCoTKkgp0pZQNhCegwmwyEQlkcQkzt4j1VBCMqUPG4hOU+DnCCF0hEK7HKEq6ZeSFNj/9k="/>
          <p:cNvSpPr>
            <a:spLocks noChangeAspect="1" noChangeArrowheads="1"/>
          </p:cNvSpPr>
          <p:nvPr/>
        </p:nvSpPr>
        <p:spPr bwMode="auto">
          <a:xfrm>
            <a:off x="144463" y="1178271"/>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s-CL" altLang="es-CL" sz="1800" dirty="0"/>
          </a:p>
        </p:txBody>
      </p:sp>
      <p:sp>
        <p:nvSpPr>
          <p:cNvPr id="17" name="AutoShape 17" descr="data:image/jpeg;base64,/9j/4AAQSkZJRgABAQAAAQABAAD/2wCEAAkGBhQSERUUEhQUFRQUGBUVFBcVFRcUFRQXFBQVGBcUFBQXHCYeFxkjGRUXHy8gIycpLCwtFR4xNTAqNSYrLCkBCQoKDgwOGg8PGiwcHCQpKSksKSwpKSkpLCkpLCksKSksLCkpLCkpLCwsKSkpLCkpKSkpKSksKSkpLCkpLCwsKf/AABEIAMABBwMBIgACEQEDEQH/xAAcAAABBQEBAQAAAAAAAAAAAAAAAQIEBQYDBwj/xABKEAABAwIDBAcEBwUFBgcBAAABAAIRAyEEEjEFQVFhBhMiMnGBkVKhsfAHFCNCksHRQ2JysuEWU6LC0jM0goOT8SQlNURUs8MV/8QAGQEBAQEBAQEAAAAAAAAAAAAAAAECAwQF/8QAIxEBAQACAgMAAgMBAQAAAAAAAAECEQMhEhMxQVEEMmEiFP/aAAwDAQACEQMRAD8A9FBTkwFOBXRyKlSJQilBSpqEU8FKmSiUD0SmoBQOlEpspZQLKJSSlQEolIhA5EpESgWUSkRKBZQSklCAQhCAlCRKgEiEIFSJEkoHSiU2UiB8oTJQg5oBSJVUOBSpgTgopUqRCBUJEIFQkRKBUJEkoHJZWa210sNHP1VMVer7VTtQGNBglx0k3ga2FjNrjZW1GYikKtMnKeIggjVpHEJOxOlCbKED5QmSlBQOSpsolAsoTZRKB0oJTSUiB0oTZRKByE2USgUpEIQCRKkQCEiEHNKmJZRDwUJoKVFOlKCmyiUDiUkqvxW3aNMw54ngJcR45ZhJhdv0ajsrXiToDLZ5CRcqeUFjmRKRCuwsrKdO9sVKNNvVicxLC4tzNpmJmNJyg/03u6Z7fpso1KIe4VnNlopzIvvI00IPivPNrdLH4hrGu1aI7IygxEW3GbnwCxbv4qLtvaUvLWl4ae80kk31zTq4kA+gtoPQ/o225Sdhm0A77RhcYNswJLpbxibjURwXk+MAEEtdLiSXEECd4HxO+4RQrGm4OYYIuCCQQRoZHx1CuN1Er6NlErB9EPpCbViliSGv0bUMBr+AduB52B5HXc5loPlKqiv0nwzHlj6zQ4azMesQulLpBh3d2vSP/Mb+ZTYs0LhTxLXd1zT4EH4LqgdKEzMllUOQmyiUDkJkoBnRFPSJkolRD0SmFyJQOQXJspJQOLkiRKg4gpU0FKEDgUspspKhsY1Ut1BQHptTkjq323y26hbS6VCpDQMrJGedYm4m0BVrOiFcuMvYBIHcc90wCQcpiJtO+Ny6v6HVHSw1Oy9pa6aLwDNiO9pzt4Lz+zrt08e3A7XwkkOyxaIfO4zHb45fepDsThSJDCBvBNyIgQC7jdR2/RUz22QI1Y8jfGr771Id0MqEdmqS6wE0iGwLX7U2A4cPKXKT8t7l/DhszpRVoG56ykNWu7w/gfqPAyOELTbJ6a4XEMDmVA0xJY/svHgPveUrPDoVUyuLqrSANA0sPjcmbTbfxWMxGwXMZJDuyAWuZfSO9FxHyV0xz8unLLF320yrUxDnhr753TDiTLpgeQCpcTRcLvpubxkQLnf4/klq7QrZXAuccoDgREhsazv1CYzFGpRdmcSQ5tydBeCrOh6H0Bw7MZha9LEDrGB7SJ7wc5plzX97NYX/ACsst0s6E1cES5s1MOTZ8XZwDwO6eeh9y0v0bdIsNSouoveKb8xfNQta14sAA7kIsecctg7pBh6lJ7mvbVY3svDe0DmmGkG0GPBdMmY8NpP3j+o/QrY7J6YVmUxQqk5TAa4nK5rd7c3CNBu8LKjpYLJXqF1EtaZIyyW0wSYgx3RpPJWTqDXNaGky7si2/g6dBr7lzyya0dt6t9vmDA0Q3K2OzABixJked55pHbaE9qhh3b+4W7wfuuChUsc6mOqrtJpg2nvM4kHh88lyxlJrXkNcHixDhvDspB/JdcLLNMZY67ctpYoFwcxop20aTAIY0SCTN9dd6m4TbLGtHaxbDvNOtYmRMAgRvtO8c1UYnd5/ALlm+fEhWxY0dfpbWZl6jFYki2brcpy+FzmHjCnVunmLpgFuIpVbxHVtkDK0yQAOJHiCsaT+X5ozfPkEmKtsz6UcUBdlF1z91w0jg/mrLDfSbVPew7I5VHD4grB4Eg2jju9Pnkp6vh2ztoNpdLq9cxmyM9hkj8TtT8OSxTMW9s5XvbE91xbx4FXTNyz7t/n/AJlbIRa0uk2Kb3cRXH/McR6ElTcL0/xrTHXl38bWO95bMLO/PwTW/l+SlkaelUel2N3VMDV8Hhs97Ttt9nhvVpsHphWq4tuHrUabS5rn5mPziA0uHEXjivJXP5fN1p/o2/8AUKf8NX+RyzcLB7JlQWoQqhMqEEoUESUsrmCllSh6fTbJAXMLrhh2h87ljK9Kj1KuUuPZjO+5MaE7/ELpTrti5Exe4H/ZVGMxujQCS4udbWx4EiBz0k8wnVdoVspLaTnHgBTE+Zq2XivfTt8WrK4l0ka2vwTTUBdYjfzHos9iOmjKeUVGVBN3nsDJcjTMc1wdOClt20zEs+zD8ogkhrb6x98cCbcE1ruLtcYwfZVrWDT5dl+vuWNyrV1qwOGrGdWgcndk3G7fNllgV14/tYvxT7S6NUqsmMrjq5lif4m6OWO2r0ZqUZytLmR3gc17TIgZR8OK9IKa4BdmXkOErhrwalMVGg9ppLmEjgHNIIPA3/JbzoSB9RrkES6rTETeADE+ZXfa3RWlWvGV3Flp8QLHyg81SYahUwFXrBSFWnHam7TyMXF73EG2q1MksbHZOOZTDy5mYmAJE2MhzYNpNjJH3VRYzDtzEtEA/dEnL/DvTsFtRtc/ZkZnHuwAZJ0DRr5W01U3DVjSqZgTmbmgiJBggESI15fqtWeXaS6ZnH5qZLoztPfEkmdMwnQ/pomYjDPpgEZjScQ8su3UWMcY+HJTdoYs9c4kl0wTJkkmJMneZUPGUnuh9J5MCMpJiDqANy46uK72h1WhzWubBkuGUagDLc3sJOUTcxooz2P9h3+HiOfzKnYCpDxUo9mowyWETprY6jdx+K64THMdDHEtqAC7wA1x7MgEaaamZnUWm3kynx145heslVcajhqPHT+i5urgayPEHh4K42k2GAEQeyDx7x3fOijYfGNayHUab9buLg67RA7Lhz3LWHJcps5eOYXUddnVKbnHJm7o1M3zHgNIhWTKXoFFwmLpuzZaLaZ4tc4g9p1iHkxC6gkm513foTceULtjvWo43/Uik9si41jW1j7/ACWdc8X137vH9VfUmwbKr2bjTTeT1dOpmkZajc7bk6CRB581fG7TcQ8w4/FDSLXGnwV2ekFM97B4Y+AqM3j2X2VICCScsDgNwmYTdWWHT8/iWp+jYf8AmFP+Gr/IVXGrgD+xxLfCrTf7XtMG7L6FXHQVtEbTp9R1mQsqT1mXNOR89wxHvU2R66klNlEohUJJQghyhNlKsB0qRgj2vAE+5RpXfCujOeDHH3LGf9as+qA1A2oC4xFNpPCC52/0We6V4Hr8RRdTfTLGNOb7Vje0Xg/ePAe9QumjcYa4OEe5rGU6bXw5oOZ7zlnNe9vRZ/aIxxeKFTE1HVYDiwZbSAbOaYd2Tu9LLljjOrVtu1j0kYX1A5twGtBjiRJI8ytB0PIpUHl5IJmAGuM9m0kCBed+9YjG4l9KnRNPEv605usDw8taQYDYe3K63AajwT6G38Y4sYMSS50BjRSZ2p4ANvxiLq3GSdLu/l6xUluCcDwYNb2FIbuZKopWg2oAMIdZzgctWD8gs8s8f5apUgQmroydKbUbY+CWUP0Ph+SDO43YDHkuZNKoLhzLX3GBF+YgpGmpTH2omPvt0dHGe6fGyt4XRum7+isthYxmKxAe8uEwcpAOtw3X1XKliC0gg8POzVYbdwQbU7PYzAEgRYyB2eB8OAVQzBkGc7jG4gQbb4AO7intx1quk/j53uLKm5pcKjWtzgEdrQyI3fHW+5VeJIq9mo0Mq7jo1wO8E7/cV3LHAwHAc4/eI0nmu1Wi2o2Kgvx0va44G65eUlay4cpNuezGOrOGGqmHfsnmZlkuFN++IBjh4WUPHYJ9JxZUaWuH+kXB3jmFfbK2Fmh2d/WM0JIjlEXBi3BXbMTSr/YYxozizX6G/wC8O6fcV0xy05XdYzZLZc73+rlZs+fRXNboI+m4mic7XaBxAcLkwDodeSq8fhnUXAPEk+wQ4W3SLL0YZzTnlKRo05rPERPn+avaIe4ghhhtzvIA320t8VUNa6oTlY5xuYbcgSTJgcd/MLVyTTlmSC3ouz8JUGtJ48Qf0UZ1SDcbvRTZp0c75/FZaX6OnRj2fw1f5HLLdaOfx4/qtN9Hbx9fZHs1P5HJb0unsHXlHXlcpRKyrp1pQueZCgallMlEqDpK7UGktqAalhHqo6ZV2uKAJNOo8H+7aXkQCe6LkmwHiufJ/VZ9Rv7Kda91V4Bc4BuU5HMhoGgc0wfVVTvojouqGoTWk3tVYADO4ZLeRU5v0o4RrHF7nUnDNDKzHU3uIEiBB10Wdb9PdP8A+LU/6jf9K8sldelpi/onpvy5nVrWtVZYcJLL+alYH6PaWGDurDw8gAPL2F4AFw0kdmdJF44KjH09UT/7ar+Nn6K+qfSrgeqbUdVHaDSWNGd7S4AkEAbtCr/3DqrHpCCMI0GATUm1/aI9wCzAK7dIOnuGr0aTaLw4lwdBLW2LXWIJkEbwQNQqdu026ua5u6SPzEhbw/1LFkSmLjTxTXd0g+BlPD112zo9D96SUO3oI6fTKRI1Tas7t9/2o39ked5Vbv8Ang79FP28ftjwAHwVdUI3cDPj29OWi4X6+jx/1h09rz//AEKc428vD7oTGd70/n/qnHTy/wAixfrtPjrhsa+mQS6CTuGk5rGddPeFf4KsKjrNYSe6XuLjAFvHjuuTZUWGwXWv7RIpsOeo4atY0usP3iYaOZ4Arpha9SvXDaTO9AYxmjGtENg7gAB2j4ldZvXbw8vHN/8AK8ZicQyo+pXeBQosJIaABUe9rm06QOszLtbBhUenhXPo5nntASNCSNbm25Tq+Op1HCi52ZjOzn3PebPqHhMQDwaNJK47Tc+hV7Az0oDSOGUd7xIj0XTG6yeX8G1Nt1DRFJlVzaYZDmQGhx0I7AlwiO8eKx2ExLmOlj3MNwXNJBi8zluR+i2VTZHWU+to3FyW77axzncsMRc+f5r142WdOWtLSn0mxTTbEVhGnbcd/M8h6KorvJfJuTcnnMpy41NfILVIundK8R9403eNKk7XPr2de0fcrboTtB1baVNzwwHJUHYY2mLMdfK0ATfVY4/PvWl+jr/f2fw1f/rcs6aevyjMmSiVgOLkJiEBKEyUuZQPlEpkpZQFWmHCHAOHBwDh6FVGM6F4Kr38NSni0dWfVhCuJRKgxOO+iLCO/wBm6tT8HB7fRwn3qhxn0N1R/ssQx3J7XUz6tzBeqSuGMxgpsLiCY3DW/ipdNSV4rjfo1x7P2Wccab2u9BId7lU1KGKw3ebXpeIewe8QV7DjOlNQg5GhvM9o/kFkv7X4wOcDVtJEZGRvt3VyueLtOHNkqPSqsO9kqfxNg/ibBVlhOm0d4Pb4ODx6PuPVTMZtA1Z6ynQdz6ikDp7TQCqnB7Dp1M05mw4gZTaLbjKuOs/jOeGXH9aPC9Mqbv2jPB2an7zIVvQ2y1wB3HeCHD1bKwz+iPs1PVv6FccV0ffRBc2ppGgLXX5grVwrn5R6O3GNdoR+foh9WATwBPoJXm1HaWIb+0zD98ZuG8338VZYXpJUHeA/4SRw3Okb08Ml3HbazmVKxNSQ1zWuMAOPckWsDeFybgMKDIqvbrB6ofv8H8m+9R8ViuseXaE/kCFye78/i5dZjNMeV2ZiXQ4gOJG4mRv15KwobKpvcGsxTi5xAa3q6wJcc0Aa7wPxciqmvr5LZdF8M3C0HY2sBmgtoCL6uBf4mS0cpWcsZGplf249IwMJRGFa7M93aqvk9ogzxkDgN0c1f4HDf/y8BmqODcVjABL3H7KkbhpsSJ7xsdw3Kp6FYFuIxLsZi70aJzmdH1BBZT4QLEjhHFdOl+0m4mu01GmpVquAptL3NawOMNkNuSSR8i/O4nlVHs7MzMBUbVkg5WlxjsySQQOf4StFhMechMWM95wkH4wsliNpinVdTwzKRa05c5zZnlvedOfum4A9mF1wW13VeyaTGl7XZXMfVBzZXFkgvIILgBfis5TrpPL9vROiOIa6kYIL8xzNb93gN33Q1V3Sfo3TxDOuova183IgsqXjtRof3h58VK6K4DLhaVbvGuC557uUAOYREmXSNeWgUmvs0UmNbSIIEuIfUaJO+AbmB8UmWu29b6ef/wBma0x1mHm1jVYNY1kiO97iqd1J2aJE6HSD5rZ7TbQrN6wgy0OdAIa5waRImDaSNxieKx51Pl8CvRjfLtz1pYP6KYofsuOhadM/B37jlcdCNnVKO0WNqtLHZKpANrFj768lmKhG75PaV90DqxjmE+zVH+B6uh6zKQlRfr7JifnxQ7HNG+fC6ztUrMhRW45vH3IRFE3pU/8Au2/jP6Jf7WukDqtZ+/w8lSZebvxFcyLi5+9fzavH7cnpvHGiHSw/3R/GP0Tz0sA1pP3/AHmnQTxWeg+0fd+iSoDBudDwjTfZWcuS3ijSt6VN/uqnq39Up6Ut/u3/AOE/ms2GH2vc39E2u5waTm0HAK+zK09caM9KGz3alrWA/W654zbgqMyhrgdbiNJ56rEV8W7Ke0dDvVFg8aBOcVHaRlqlkC+tjOo9F2uOVmnLHLGXenoJasjiT9o7+I/EqvxG1W5Dk69rtxNfMNBPZyifVWOFxJLQTqdfVc5wXf16b/Kn6cSwwbHThyUjY5AaSSB2ibkCRa9936pKj96rNnYwUnSadKpI0qNLmi7TIAIvu8yu+GHhXm5eX2fhpBUZ7TfIg/BQNsOBpGDvbPrvXEdIW2/8Jgzp+ydy/f8AmVXYepmqOsADDso7ozP3D3K55WTbPHh5XSLMf9jy5ckrPn3bj4K1Y0W8v8ilYXZb6jZYxzri8W0E38guH/ovzT1X+LJN2qR9QC5I3jzv+oSDENJsR8kqVW2JWpuBqUXkZhIF5EmR2Zi0+HjCuMLsVj3AfVKjND28R1YIzbi5kG0+oXbzePXaH0b2F9argH/ZNAdVdwbwB4nT14Ky2xjhjsR1dOBRpRTZ2g1uh+8ZDWANJJ3NYeSsqmEqYfCmhQayXu+0qmtSEg+LpsLep3qPTodRhqgps615ZUDixzXZA9jg89kkmxG4WYsXK7XU1vbt0n2k2lQZhcH2qbBme9pBkmHZiRrJIM8hyWWwNXtvqgkmnSqvF57ZbkYcxHtVJ8gpnR3EYc0y2sGk8XiwBEDLxMz8fDQVtiUnUH06YYwua1uYMAIYHsc6XRLjDCb6ws710l+sVh8tFoqOYzrKpJY12YsZTaS3NAOrny0TMCk7iCp+y9uYZvVucGio0sMCm8NEG9w/jyhScT0Lr1qvaysaYAF3CkxjQKbQQe0QIB5gm+qlYL6NDTqsfUrU3BpzZS0iY0kk6SL+abiXHbb7Ew04KnSLRIfVYG3y9moCHXM98E67jouG3KPU4ZxpgHKWutmA1aCdTaN17KGzZ1VlV1UYgFphrGFx7IMZ3GbXGbdq8ncFosLWHZ6xoc2QXAGZAMxcDUgeqxLpt5VtA9ZTNRjXgsLM182YPzADSRBbp46b61o48PyK9j6U9KKLoGZlJjdZLRmdAt2e9AMW3+Cx+38RRxFFzqb2vylplpuJIHjoumOdk7WY7umLq7/P/MrroVTnGNExapr/AAuVe/CDWXb954O/RWOw8KGYhsZph33o1a/nyS88s073+NlO69EGAm4ez1Ths93tN9VRh8bnaEa/1SjDn2f8S5eys+EXf1F3FvqhZ99O/dP4ihT2U9aJTIOrmgjiYgpwpZnWIMN3cyNPRVHWJ3Wkclr1xj2Vb9Rzb+IJlWl2TcXsLjUkKr60oD1PVGvbauDTjUj8TVHxo+zcZGntD4KE7EuOrifMlFNwntkkTcAgEjxIPwVnHJdpeW/FdiT2HeDvgVnG/PvW0xTKTmkNYQCIlzr3GsiB7typa2wgYyuy8bSPKTZenzjjpROFj87itBgx2G+ATG7CblgmTe+nGLSp1HCgNA4CEmcS4uDxbyKo40+fZWiq0LGOBVONnv3McdN0ezxI4LXlE0ig6eX+VdsB33eDP5k5uzqn928RFy2279F0wuDe0uJYdGRa9pJsuXJlLj07cPWc27VKuVs8I/y2VXidrO0Hpu8Pip2KOgIImTBgGzRHEqgFYseHDVpkeIXLjxdebluV1L09Vfi3UqQGbOGgZnPDnECJglggEAjW9x54PaWPDwGnuMkNmJExIFhAskxvSapiGgOa1uUEnID2zDRLhNzDQquq7T5+C3I89pHvHABSNnYjK9pHZIMgixlQYlPZoqj0XZ+ymNrPxBMNeG1GtFg3MA508g6QPBWuzD1zySeyNCxxu0GwPi6//L/ehZ3Y21mmgxtZ4ZAIbA1bJ1nmSrnA7ao4ekAxwcCSQSQJvc+R4KEm2oaIXOpV7V7wAPBZ7+2Y9ln/AFRw8OMjynfC5Vek7SS7NHZsA9hl1gG3bbjKzprxsaUngB71H2ztcYbD1Kp+6OyOLjAaPUjylZtvS0je78dP4ZVnumfST6x1VNps0Z33B7ZtBIEGG/zFJiikONc9xNR5cf3iSfAcApez7P7JgEEEctbcbge5VLXeCm4ZxBYRqTbzstZTpvC6ylXzz8/jU/ZP+8N/4v5HqEW/Pk79R6p9J5a+WgkgnQGYIf6aheTGbun0+XKeO2tfVsb/AD4LsaxjUBZwYur7LvcnDEVfZdx1C7+qft8/27X2YzqPkIVGMXW4H8Y/VCeqftfbXDrLRb8In11Sl5I+77gVxzj5KM66ODv1vJvkI9bJS+89n0t6KPnR1iNJAqwdGnxFvJK2pbQX4ifS1lGNRHWoJRfaIHoJ9dUpqaWFuQ9/FRDVR1iCUaomYb6CPTRK2qODfQe7gomdISVNiUagiIHoJ9UGsLWFuQ9/FRJSKUS/rABmG/hEemiPrtot5gH0J08lFhBaVBG2wA8AtjM3dpOtrb/1WTxFK5sfTQrZupLm7Bg7z8FZ0Xti6QIOmtr6XTnOWudshh1lcjsCmdy1tnTLNI3rthnNLxms0G87+XNaMdHafBObsCnw9yvkaprdu0hJhk7hlbEb7RATRtyjBs2SZ7oI04xZSW7Dp8PcE9uyKY+6s9L2gu29TJmGTp3Rp6Kn2pVY85qZg7wAQDzHBakbNZ7IThs9nshXYwUOPFSHUQAIknf2THktv9SZ7IS/VG8B7k8jTGUmD2XH1gqz2ZhyXh7rZe6DmB5Gw0/RaNtAbgE7q1dmkcPPEf4/9Ke0Hi30efi1dcnJAasqQ0jue30cmNzfuwN67JMqoa0niEJ8IU7EYNToUcYvkj61yWtVmVIhC4fWeXvSfWuSml2kQkIXH61yQMVyV0O4CCExlaV1DlNKQBLHzKM6UOQJl+ZShqWUkrIMqC1KEsqhgCcAlRCAypcqWPFAU0EypQ1KhAmX5hLkShCoTKkgp0pZQNhCegwmwyEQlkcQkzt4j1VBCMqUPG4hOU+DnCCF0hEK7HKEq6ZeSFNj/9k="/>
          <p:cNvSpPr>
            <a:spLocks noChangeAspect="1" noChangeArrowheads="1"/>
          </p:cNvSpPr>
          <p:nvPr/>
        </p:nvSpPr>
        <p:spPr bwMode="auto">
          <a:xfrm>
            <a:off x="296863" y="1330672"/>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s-CL" altLang="es-CL" sz="1800" dirty="0"/>
          </a:p>
        </p:txBody>
      </p:sp>
      <p:pic>
        <p:nvPicPr>
          <p:cNvPr id="18" name="Picture 19" descr="Mantenimiento Contenedores Refrigerados, Refrigeración Industrial y Aire Acondicionad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5738" y="2945158"/>
            <a:ext cx="1655762"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4" descr="https://encrypted-tbn3.gstatic.com/images?q=tbn:ANd9GcTjSfIdd_yjUTGW_Yh9qcc-bVy0cjEkTZMRLignHZEJ5IAT1R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663" y="2455872"/>
            <a:ext cx="1693863"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6" descr="https://encrypted-tbn1.gstatic.com/images?q=tbn:ANd9GcTHaSE7JDpWS_URj160MKYjX6UblyqSCdeASLvrR_EvQuSlWHz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9563" y="2466646"/>
            <a:ext cx="1800225"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09493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25</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2" name="Rectangle 1"/>
          <p:cNvSpPr/>
          <p:nvPr/>
        </p:nvSpPr>
        <p:spPr>
          <a:xfrm>
            <a:off x="433206" y="3789040"/>
            <a:ext cx="8280920" cy="2308324"/>
          </a:xfrm>
          <a:prstGeom prst="rect">
            <a:avLst/>
          </a:prstGeom>
        </p:spPr>
        <p:txBody>
          <a:bodyPr wrap="square">
            <a:spAutoFit/>
          </a:bodyPr>
          <a:lstStyle/>
          <a:p>
            <a:r>
              <a:rPr lang="es-MX" sz="2400" dirty="0"/>
              <a:t>Organizacional</a:t>
            </a:r>
            <a:br>
              <a:rPr lang="es-MX" sz="2400" dirty="0"/>
            </a:br>
            <a:r>
              <a:rPr lang="es-MX" sz="2400" dirty="0"/>
              <a:t>Político</a:t>
            </a:r>
            <a:br>
              <a:rPr lang="es-MX" sz="2400" dirty="0"/>
            </a:br>
            <a:r>
              <a:rPr lang="es-MX" sz="2400" dirty="0"/>
              <a:t>Tecnológico</a:t>
            </a:r>
            <a:br>
              <a:rPr lang="es-MX" sz="2400" dirty="0"/>
            </a:br>
            <a:r>
              <a:rPr lang="es-MX" sz="2400" dirty="0"/>
              <a:t>Personal</a:t>
            </a:r>
            <a:br>
              <a:rPr lang="es-MX" sz="2400" dirty="0"/>
            </a:br>
            <a:r>
              <a:rPr lang="es-MX" sz="2400" dirty="0"/>
              <a:t>Social</a:t>
            </a:r>
            <a:br>
              <a:rPr lang="es-MX" sz="2400" dirty="0"/>
            </a:br>
            <a:r>
              <a:rPr lang="es-MX" sz="2400" dirty="0"/>
              <a:t>Entre otros.</a:t>
            </a:r>
          </a:p>
        </p:txBody>
      </p:sp>
      <p:sp>
        <p:nvSpPr>
          <p:cNvPr id="3" name="TextBox 2"/>
          <p:cNvSpPr txBox="1"/>
          <p:nvPr/>
        </p:nvSpPr>
        <p:spPr>
          <a:xfrm>
            <a:off x="179512" y="1163971"/>
            <a:ext cx="8712968" cy="3046988"/>
          </a:xfrm>
          <a:prstGeom prst="rect">
            <a:avLst/>
          </a:prstGeom>
          <a:noFill/>
        </p:spPr>
        <p:txBody>
          <a:bodyPr wrap="square" rtlCol="0">
            <a:spAutoFit/>
          </a:bodyPr>
          <a:lstStyle/>
          <a:p>
            <a:pPr algn="just"/>
            <a:r>
              <a:rPr lang="es-MX" sz="2400" dirty="0"/>
              <a:t>Generalmente cuando se busca un concepto o información, la mayoría de los textos hablan de controles de inventarios, distribución, producción, cadenas de suministros, etc. </a:t>
            </a:r>
          </a:p>
          <a:p>
            <a:pPr algn="just"/>
            <a:r>
              <a:rPr lang="es-MX" sz="2400" dirty="0"/>
              <a:t>Sin embargo día a día vemos la gran importancia que tiene en las organizaciones y en otros ámbitos de la vida cotidiana este tema. La logística ha pasado ser una herramienta efectiva  para cualquier terreno:</a:t>
            </a:r>
            <a:br>
              <a:rPr lang="es-MX" sz="2400" dirty="0"/>
            </a:br>
            <a:endParaRPr lang="es-MX" sz="2400" dirty="0"/>
          </a:p>
        </p:txBody>
      </p:sp>
      <p:pic>
        <p:nvPicPr>
          <p:cNvPr id="21510" name="Picture 6" descr="http://tse1.mm.bing.net/th?&amp;id=OIP.M648a9a444935342d5c14192413377bcdH0&amp;w=299&amp;h=241&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3345203"/>
            <a:ext cx="3600400" cy="2901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25098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26</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4" name="Rectangle 3"/>
          <p:cNvSpPr/>
          <p:nvPr/>
        </p:nvSpPr>
        <p:spPr>
          <a:xfrm>
            <a:off x="608054" y="1163971"/>
            <a:ext cx="7931224" cy="2308324"/>
          </a:xfrm>
          <a:prstGeom prst="rect">
            <a:avLst/>
          </a:prstGeom>
        </p:spPr>
        <p:txBody>
          <a:bodyPr wrap="square">
            <a:spAutoFit/>
          </a:bodyPr>
          <a:lstStyle/>
          <a:p>
            <a:pPr algn="just"/>
            <a:r>
              <a:rPr lang="es-MX" sz="2400" dirty="0"/>
              <a:t>Es importante mencionar que el 95% de las organizaciones consideran a la logística como un factor de competitividad social,  por lo que se rechaza la hipótesis planteada que </a:t>
            </a:r>
            <a:r>
              <a:rPr lang="es-MX" sz="2400" i="1" dirty="0"/>
              <a:t>En los países subdesarrollados en que no existe una verdadera conciencia de la logística como elemento competitivo de país y región.</a:t>
            </a:r>
            <a:endParaRPr lang="es-MX" sz="2400" dirty="0"/>
          </a:p>
        </p:txBody>
      </p:sp>
      <p:pic>
        <p:nvPicPr>
          <p:cNvPr id="5" name="Picture 4"/>
          <p:cNvPicPr>
            <a:picLocks noChangeAspect="1"/>
          </p:cNvPicPr>
          <p:nvPr/>
        </p:nvPicPr>
        <p:blipFill>
          <a:blip r:embed="rId2"/>
          <a:stretch>
            <a:fillRect/>
          </a:stretch>
        </p:blipFill>
        <p:spPr>
          <a:xfrm>
            <a:off x="1187624" y="3960842"/>
            <a:ext cx="2864820" cy="1973344"/>
          </a:xfrm>
          <a:prstGeom prst="rect">
            <a:avLst/>
          </a:prstGeom>
        </p:spPr>
      </p:pic>
      <p:pic>
        <p:nvPicPr>
          <p:cNvPr id="6" name="Picture 5"/>
          <p:cNvPicPr>
            <a:picLocks noChangeAspect="1"/>
          </p:cNvPicPr>
          <p:nvPr/>
        </p:nvPicPr>
        <p:blipFill>
          <a:blip r:embed="rId3"/>
          <a:stretch>
            <a:fillRect/>
          </a:stretch>
        </p:blipFill>
        <p:spPr>
          <a:xfrm>
            <a:off x="5292080" y="3960842"/>
            <a:ext cx="2864820" cy="1973344"/>
          </a:xfrm>
          <a:prstGeom prst="rect">
            <a:avLst/>
          </a:prstGeom>
        </p:spPr>
      </p:pic>
    </p:spTree>
    <p:extLst>
      <p:ext uri="{BB962C8B-B14F-4D97-AF65-F5344CB8AC3E}">
        <p14:creationId xmlns:p14="http://schemas.microsoft.com/office/powerpoint/2010/main" val="20965118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27</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4" name="Rectangle 3"/>
          <p:cNvSpPr/>
          <p:nvPr/>
        </p:nvSpPr>
        <p:spPr>
          <a:xfrm>
            <a:off x="325194" y="1214613"/>
            <a:ext cx="8496944" cy="5078313"/>
          </a:xfrm>
          <a:prstGeom prst="rect">
            <a:avLst/>
          </a:prstGeom>
        </p:spPr>
        <p:txBody>
          <a:bodyPr wrap="square">
            <a:spAutoFit/>
          </a:bodyPr>
          <a:lstStyle/>
          <a:p>
            <a:pPr algn="ctr"/>
            <a:r>
              <a:rPr lang="es-MX" sz="2800" b="1" dirty="0"/>
              <a:t>RESPONSABILIDAD SOCIAL EMPRESARIAL EN LA LOGÍSTICA INVERSA(RSE)</a:t>
            </a:r>
          </a:p>
          <a:p>
            <a:pPr algn="ctr"/>
            <a:endParaRPr lang="es-MX" sz="2800" b="1" dirty="0"/>
          </a:p>
          <a:p>
            <a:pPr algn="just"/>
            <a:r>
              <a:rPr lang="es-MX" sz="2400" dirty="0"/>
              <a:t>La logística inversa busca gestionar los flujos de productos e información desde los puntos de uso o consumo hasta el origen o transformación, buscando reducir los impactos en el medio ambiente o la comunidad y recuperar el valor económico a los productos. por estas razones cobra interés realizar un análisis de cómo orientar las estrategias y actividades de la logística inversa como prácticas socialmente responsables que permitan a la organización generar una ventaja competitiva sostenible y orientada a beneficiar a las partes interesadas en la cadena de suministro.</a:t>
            </a:r>
            <a:endParaRPr lang="es-MX" sz="2400" dirty="0">
              <a:effectLst/>
            </a:endParaRPr>
          </a:p>
        </p:txBody>
      </p:sp>
    </p:spTree>
    <p:extLst>
      <p:ext uri="{BB962C8B-B14F-4D97-AF65-F5344CB8AC3E}">
        <p14:creationId xmlns:p14="http://schemas.microsoft.com/office/powerpoint/2010/main" val="30070573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28</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6" name="Rectangle 5"/>
          <p:cNvSpPr/>
          <p:nvPr/>
        </p:nvSpPr>
        <p:spPr>
          <a:xfrm>
            <a:off x="467544" y="1334853"/>
            <a:ext cx="4896544" cy="584775"/>
          </a:xfrm>
          <a:prstGeom prst="rect">
            <a:avLst/>
          </a:prstGeom>
        </p:spPr>
        <p:txBody>
          <a:bodyPr wrap="square">
            <a:spAutoFit/>
          </a:bodyPr>
          <a:lstStyle/>
          <a:p>
            <a:r>
              <a:rPr lang="es-MX" sz="3200" b="1" dirty="0">
                <a:solidFill>
                  <a:srgbClr val="FF0000"/>
                </a:solidFill>
                <a:latin typeface="Arial" panose="020B0604020202020204" pitchFamily="34" charset="0"/>
              </a:rPr>
              <a:t>5.6. Impacto económico </a:t>
            </a:r>
            <a:endParaRPr lang="es-MX" sz="3200" b="1" dirty="0">
              <a:solidFill>
                <a:srgbClr val="FF0000"/>
              </a:solidFill>
            </a:endParaRPr>
          </a:p>
        </p:txBody>
      </p:sp>
      <p:sp>
        <p:nvSpPr>
          <p:cNvPr id="2" name="Rectangle 1"/>
          <p:cNvSpPr/>
          <p:nvPr/>
        </p:nvSpPr>
        <p:spPr>
          <a:xfrm>
            <a:off x="251520" y="2088583"/>
            <a:ext cx="4824536" cy="2585323"/>
          </a:xfrm>
          <a:prstGeom prst="rect">
            <a:avLst/>
          </a:prstGeom>
        </p:spPr>
        <p:txBody>
          <a:bodyPr wrap="square">
            <a:spAutoFit/>
          </a:bodyPr>
          <a:lstStyle/>
          <a:p>
            <a:pPr algn="just"/>
            <a:r>
              <a:rPr lang="es-MX" dirty="0"/>
              <a:t>Si hablamos de una empresa manufacturera, la logística actúa desde la obtención de materia prima, producción, control de calidad y distribución, aquí vamos pasando por las áreas de compra, operaciones, marketing y venta; vemos como la logística es pieza fundamental de cada estación del proceso económico de un país.</a:t>
            </a:r>
            <a:br>
              <a:rPr lang="es-MX" dirty="0"/>
            </a:br>
            <a:br>
              <a:rPr lang="es-MX" dirty="0"/>
            </a:br>
            <a:endParaRPr lang="es-MX" dirty="0"/>
          </a:p>
        </p:txBody>
      </p:sp>
      <p:sp>
        <p:nvSpPr>
          <p:cNvPr id="3" name="TextBox 2"/>
          <p:cNvSpPr txBox="1"/>
          <p:nvPr/>
        </p:nvSpPr>
        <p:spPr>
          <a:xfrm>
            <a:off x="3635896" y="4938373"/>
            <a:ext cx="5220072" cy="1200329"/>
          </a:xfrm>
          <a:prstGeom prst="rect">
            <a:avLst/>
          </a:prstGeom>
          <a:noFill/>
        </p:spPr>
        <p:txBody>
          <a:bodyPr wrap="square" rtlCol="0">
            <a:spAutoFit/>
          </a:bodyPr>
          <a:lstStyle/>
          <a:p>
            <a:pPr algn="just"/>
            <a:r>
              <a:rPr lang="es-MX" dirty="0"/>
              <a:t>Si hablamos de una empresa de compra y venta de bienes de capital y/o consumo, el esquema se comporta igual que el anterior pero sin tocar el área de operaciones bajo un contexto económico,.</a:t>
            </a:r>
          </a:p>
        </p:txBody>
      </p:sp>
      <p:pic>
        <p:nvPicPr>
          <p:cNvPr id="20482" name="Picture 2" descr="http://tse1.mm.bing.net/th?&amp;id=OIP.M99c9afe92f19f0cf9351fe08f282c7afo0&amp;w=300&amp;h=196&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0617" y="2285293"/>
            <a:ext cx="3522643" cy="230146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http://tse1.mm.bing.net/th?&amp;id=OIP.Mda596f51c6d45133a50705412a7ae2c4o0&amp;w=300&amp;h=161&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430999"/>
            <a:ext cx="2857500" cy="1533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80491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29</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6" name="1 Título"/>
          <p:cNvSpPr txBox="1">
            <a:spLocks/>
          </p:cNvSpPr>
          <p:nvPr/>
        </p:nvSpPr>
        <p:spPr>
          <a:xfrm>
            <a:off x="474215" y="1167083"/>
            <a:ext cx="8229600" cy="8572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altLang="es-CL" sz="2000" b="1" dirty="0"/>
              <a:t>LA INDUSTRIA LOGÍSTICA MEXICANA Y SU IMPACTO EN LA COMPETITIVIDAD DE LA INDUSTRIA EXPORTADORA</a:t>
            </a:r>
          </a:p>
        </p:txBody>
      </p:sp>
      <p:graphicFrame>
        <p:nvGraphicFramePr>
          <p:cNvPr id="7" name="5 Gráfico"/>
          <p:cNvGraphicFramePr>
            <a:graphicFrameLocks/>
          </p:cNvGraphicFramePr>
          <p:nvPr>
            <p:extLst>
              <p:ext uri="{D42A27DB-BD31-4B8C-83A1-F6EECF244321}">
                <p14:modId xmlns:p14="http://schemas.microsoft.com/office/powerpoint/2010/main" val="2158830606"/>
              </p:ext>
            </p:extLst>
          </p:nvPr>
        </p:nvGraphicFramePr>
        <p:xfrm>
          <a:off x="467544" y="2110777"/>
          <a:ext cx="3969816" cy="35283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4 Gráfico"/>
          <p:cNvGraphicFramePr>
            <a:graphicFrameLocks/>
          </p:cNvGraphicFramePr>
          <p:nvPr>
            <p:extLst>
              <p:ext uri="{D42A27DB-BD31-4B8C-83A1-F6EECF244321}">
                <p14:modId xmlns:p14="http://schemas.microsoft.com/office/powerpoint/2010/main" val="609982449"/>
              </p:ext>
            </p:extLst>
          </p:nvPr>
        </p:nvGraphicFramePr>
        <p:xfrm>
          <a:off x="4586520" y="2326801"/>
          <a:ext cx="4358595" cy="26509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41480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p:txBody>
          <a:bodyPr>
            <a:noAutofit/>
          </a:bodyPr>
          <a:lstStyle/>
          <a:p>
            <a:pPr algn="ctr"/>
            <a:r>
              <a:rPr lang="es-MX" sz="2800" dirty="0"/>
              <a:t>Propósito de la unidad de aprendizaje:</a:t>
            </a:r>
          </a:p>
        </p:txBody>
      </p:sp>
      <p:sp>
        <p:nvSpPr>
          <p:cNvPr id="8" name="7 Marcador de contenido"/>
          <p:cNvSpPr>
            <a:spLocks noGrp="1"/>
          </p:cNvSpPr>
          <p:nvPr>
            <p:ph sz="half" idx="2"/>
          </p:nvPr>
        </p:nvSpPr>
        <p:spPr/>
        <p:txBody>
          <a:bodyPr>
            <a:normAutofit lnSpcReduction="10000"/>
          </a:bodyPr>
          <a:lstStyle/>
          <a:p>
            <a:pPr algn="just"/>
            <a:r>
              <a:rPr lang="es-MX" dirty="0"/>
              <a:t>Resolver problemas relacionados con la mercadotecnia internacional, tomando en cuenta las estrategias, los riesgos y amenazas asociados con la penetración y salida de los mercados globales en el marco de las finanzas y la sustentabilidad.</a:t>
            </a:r>
          </a:p>
          <a:p>
            <a:pPr marL="0" indent="0" algn="just">
              <a:buNone/>
            </a:pPr>
            <a:endParaRPr lang="es-MX" dirty="0"/>
          </a:p>
        </p:txBody>
      </p:sp>
      <p:sp>
        <p:nvSpPr>
          <p:cNvPr id="12" name="11 Marcador de texto"/>
          <p:cNvSpPr>
            <a:spLocks noGrp="1"/>
          </p:cNvSpPr>
          <p:nvPr>
            <p:ph type="body" sz="quarter" idx="3"/>
          </p:nvPr>
        </p:nvSpPr>
        <p:spPr/>
        <p:txBody>
          <a:bodyPr>
            <a:noAutofit/>
          </a:bodyPr>
          <a:lstStyle/>
          <a:p>
            <a:pPr algn="ctr"/>
            <a:r>
              <a:rPr lang="es-MX" sz="2800" dirty="0"/>
              <a:t>Desarrollo de la unidad de aprendizaje</a:t>
            </a:r>
          </a:p>
        </p:txBody>
      </p:sp>
      <p:graphicFrame>
        <p:nvGraphicFramePr>
          <p:cNvPr id="14" name="13 Marcador de contenido"/>
          <p:cNvGraphicFramePr>
            <a:graphicFrameLocks noGrp="1"/>
          </p:cNvGraphicFramePr>
          <p:nvPr>
            <p:ph sz="quarter" idx="4"/>
            <p:extLst>
              <p:ext uri="{D42A27DB-BD31-4B8C-83A1-F6EECF244321}">
                <p14:modId xmlns:p14="http://schemas.microsoft.com/office/powerpoint/2010/main" val="46003304"/>
              </p:ext>
            </p:extLst>
          </p:nvPr>
        </p:nvGraphicFramePr>
        <p:xfrm>
          <a:off x="4860032" y="2407332"/>
          <a:ext cx="4041775" cy="34863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Evaluación de proyectos logísticos</a:t>
            </a:r>
          </a:p>
        </p:txBody>
      </p:sp>
      <p:sp>
        <p:nvSpPr>
          <p:cNvPr id="16" name="Rectangle 15"/>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30</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6" name="1 Título"/>
          <p:cNvSpPr txBox="1">
            <a:spLocks/>
          </p:cNvSpPr>
          <p:nvPr/>
        </p:nvSpPr>
        <p:spPr>
          <a:xfrm>
            <a:off x="439082" y="1091382"/>
            <a:ext cx="8229600" cy="857250"/>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altLang="es-CL" b="1" dirty="0">
                <a:latin typeface="Verdana" panose="020B0604030504040204" pitchFamily="34" charset="0"/>
                <a:ea typeface="ヒラギノ角ゴ Pro W3"/>
                <a:cs typeface="Verdana" panose="020B0604030504040204" pitchFamily="34" charset="0"/>
              </a:rPr>
              <a:t>IMPACTO DE LA LOGISTICA EN LA ECONOMIA GLOBAL</a:t>
            </a:r>
          </a:p>
        </p:txBody>
      </p:sp>
      <p:sp>
        <p:nvSpPr>
          <p:cNvPr id="7" name="2 Rectángulo"/>
          <p:cNvSpPr>
            <a:spLocks noChangeArrowheads="1"/>
          </p:cNvSpPr>
          <p:nvPr/>
        </p:nvSpPr>
        <p:spPr bwMode="auto">
          <a:xfrm>
            <a:off x="4356100" y="2136229"/>
            <a:ext cx="4608513"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2000">
                <a:solidFill>
                  <a:srgbClr val="595959"/>
                </a:solidFill>
                <a:latin typeface="Calibri" panose="020F0502020204030204" pitchFamily="34" charset="0"/>
                <a:ea typeface="ヒラギノ角ゴ Pro W3"/>
                <a:cs typeface="ヒラギノ角ゴ Pro W3"/>
              </a:defRPr>
            </a:lvl1pPr>
            <a:lvl2pPr marL="742950" indent="-285750" eaLnBrk="0" hangingPunct="0">
              <a:spcBef>
                <a:spcPct val="20000"/>
              </a:spcBef>
              <a:buFont typeface="Arial" panose="020B0604020202020204" pitchFamily="34" charset="0"/>
              <a:buChar char="–"/>
              <a:defRPr sz="2800">
                <a:solidFill>
                  <a:srgbClr val="595959"/>
                </a:solidFill>
                <a:latin typeface="Calibri" panose="020F0502020204030204" pitchFamily="34" charset="0"/>
                <a:ea typeface="ヒラギノ角ゴ Pro W3"/>
                <a:cs typeface="ヒラギノ角ゴ Pro W3"/>
              </a:defRPr>
            </a:lvl2pPr>
            <a:lvl3pPr marL="1143000" indent="-228600" eaLnBrk="0" hangingPunct="0">
              <a:spcBef>
                <a:spcPct val="20000"/>
              </a:spcBef>
              <a:buFont typeface="Arial" panose="020B0604020202020204" pitchFamily="34" charset="0"/>
              <a:buChar char="•"/>
              <a:defRPr sz="1600">
                <a:solidFill>
                  <a:srgbClr val="595959"/>
                </a:solidFill>
                <a:latin typeface="Calibri" panose="020F0502020204030204" pitchFamily="34" charset="0"/>
                <a:ea typeface="ヒラギノ角ゴ Pro W3"/>
                <a:cs typeface="ヒラギノ角ゴ Pro W3"/>
              </a:defRPr>
            </a:lvl3pPr>
            <a:lvl4pPr marL="1600200" indent="-228600" eaLnBrk="0" hangingPunct="0">
              <a:spcBef>
                <a:spcPct val="20000"/>
              </a:spcBef>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4pPr>
            <a:lvl5pPr marL="2057400" indent="-228600" eaLnBrk="0" hangingPunct="0">
              <a:spcBef>
                <a:spcPct val="20000"/>
              </a:spcBef>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9pPr>
          </a:lstStyle>
          <a:p>
            <a:pPr algn="just" eaLnBrk="1" hangingPunct="1">
              <a:spcBef>
                <a:spcPct val="0"/>
              </a:spcBef>
              <a:buFontTx/>
              <a:buNone/>
            </a:pPr>
            <a:r>
              <a:rPr lang="en-US" altLang="es-CL" sz="1800" b="1" dirty="0">
                <a:solidFill>
                  <a:schemeClr val="tx1"/>
                </a:solidFill>
                <a:ea typeface="MS PGothic" panose="020B0600070205080204" pitchFamily="34" charset="-128"/>
              </a:rPr>
              <a:t>1% </a:t>
            </a:r>
            <a:r>
              <a:rPr lang="en-US" altLang="es-CL" sz="1800" dirty="0">
                <a:solidFill>
                  <a:schemeClr val="tx1"/>
                </a:solidFill>
                <a:ea typeface="MS PGothic" panose="020B0600070205080204" pitchFamily="34" charset="-128"/>
              </a:rPr>
              <a:t>reducción en costos logísticos podría aumentar los ingresos mundiales  en </a:t>
            </a:r>
            <a:r>
              <a:rPr lang="es-CL" altLang="es-CL" sz="1800" dirty="0">
                <a:solidFill>
                  <a:schemeClr val="tx1"/>
                </a:solidFill>
                <a:ea typeface="MS PGothic" panose="020B0600070205080204" pitchFamily="34" charset="-128"/>
              </a:rPr>
              <a:t>USD </a:t>
            </a:r>
            <a:r>
              <a:rPr lang="es-CL" altLang="es-CL" sz="1800" b="1" dirty="0">
                <a:solidFill>
                  <a:schemeClr val="tx1"/>
                </a:solidFill>
                <a:ea typeface="MS PGothic" panose="020B0600070205080204" pitchFamily="34" charset="-128"/>
              </a:rPr>
              <a:t>40 billion. </a:t>
            </a:r>
          </a:p>
          <a:p>
            <a:pPr algn="just" eaLnBrk="1" hangingPunct="1">
              <a:spcBef>
                <a:spcPct val="0"/>
              </a:spcBef>
              <a:buFontTx/>
              <a:buNone/>
            </a:pPr>
            <a:r>
              <a:rPr lang="es-CL" altLang="es-CL" sz="1200" b="1" dirty="0">
                <a:solidFill>
                  <a:schemeClr val="tx1"/>
                </a:solidFill>
                <a:ea typeface="MS PGothic" panose="020B0600070205080204" pitchFamily="34" charset="-128"/>
              </a:rPr>
              <a:t>Fuente: </a:t>
            </a:r>
            <a:r>
              <a:rPr lang="en-US" altLang="es-CL" sz="1200" dirty="0">
                <a:solidFill>
                  <a:schemeClr val="tx1"/>
                </a:solidFill>
                <a:ea typeface="MS PGothic" panose="020B0600070205080204" pitchFamily="34" charset="-128"/>
              </a:rPr>
              <a:t>Overcoming Border Bottlenecks, The Costs and Benefits of </a:t>
            </a:r>
            <a:r>
              <a:rPr lang="es-CL" altLang="es-CL" sz="1200" dirty="0">
                <a:solidFill>
                  <a:schemeClr val="tx1"/>
                </a:solidFill>
                <a:ea typeface="MS PGothic" panose="020B0600070205080204" pitchFamily="34" charset="-128"/>
              </a:rPr>
              <a:t>Trade Facilitation, OECD (2009)</a:t>
            </a:r>
            <a:endParaRPr lang="es-CL" altLang="es-CL" sz="1800" b="1" dirty="0">
              <a:solidFill>
                <a:schemeClr val="tx1"/>
              </a:solidFill>
              <a:ea typeface="MS PGothic" panose="020B0600070205080204" pitchFamily="34" charset="-128"/>
            </a:endParaRPr>
          </a:p>
        </p:txBody>
      </p:sp>
      <p:sp>
        <p:nvSpPr>
          <p:cNvPr id="8" name="3 Rectángulo"/>
          <p:cNvSpPr>
            <a:spLocks noChangeArrowheads="1"/>
          </p:cNvSpPr>
          <p:nvPr/>
        </p:nvSpPr>
        <p:spPr bwMode="auto">
          <a:xfrm>
            <a:off x="4356100" y="3888829"/>
            <a:ext cx="4608513"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2000">
                <a:solidFill>
                  <a:srgbClr val="595959"/>
                </a:solidFill>
                <a:latin typeface="Calibri" panose="020F0502020204030204" pitchFamily="34" charset="0"/>
                <a:ea typeface="ヒラギノ角ゴ Pro W3"/>
                <a:cs typeface="ヒラギノ角ゴ Pro W3"/>
              </a:defRPr>
            </a:lvl1pPr>
            <a:lvl2pPr marL="742950" indent="-285750" eaLnBrk="0" hangingPunct="0">
              <a:spcBef>
                <a:spcPct val="20000"/>
              </a:spcBef>
              <a:buFont typeface="Arial" panose="020B0604020202020204" pitchFamily="34" charset="0"/>
              <a:buChar char="–"/>
              <a:defRPr sz="2800">
                <a:solidFill>
                  <a:srgbClr val="595959"/>
                </a:solidFill>
                <a:latin typeface="Calibri" panose="020F0502020204030204" pitchFamily="34" charset="0"/>
                <a:ea typeface="ヒラギノ角ゴ Pro W3"/>
                <a:cs typeface="ヒラギノ角ゴ Pro W3"/>
              </a:defRPr>
            </a:lvl2pPr>
            <a:lvl3pPr marL="1143000" indent="-228600" eaLnBrk="0" hangingPunct="0">
              <a:spcBef>
                <a:spcPct val="20000"/>
              </a:spcBef>
              <a:buFont typeface="Arial" panose="020B0604020202020204" pitchFamily="34" charset="0"/>
              <a:buChar char="•"/>
              <a:defRPr sz="1600">
                <a:solidFill>
                  <a:srgbClr val="595959"/>
                </a:solidFill>
                <a:latin typeface="Calibri" panose="020F0502020204030204" pitchFamily="34" charset="0"/>
                <a:ea typeface="ヒラギノ角ゴ Pro W3"/>
                <a:cs typeface="ヒラギノ角ゴ Pro W3"/>
              </a:defRPr>
            </a:lvl3pPr>
            <a:lvl4pPr marL="1600200" indent="-228600" eaLnBrk="0" hangingPunct="0">
              <a:spcBef>
                <a:spcPct val="20000"/>
              </a:spcBef>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4pPr>
            <a:lvl5pPr marL="2057400" indent="-228600" eaLnBrk="0" hangingPunct="0">
              <a:spcBef>
                <a:spcPct val="20000"/>
              </a:spcBef>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9pPr>
          </a:lstStyle>
          <a:p>
            <a:pPr algn="just" eaLnBrk="1" hangingPunct="1">
              <a:spcBef>
                <a:spcPct val="0"/>
              </a:spcBef>
              <a:buFontTx/>
              <a:buNone/>
            </a:pPr>
            <a:r>
              <a:rPr lang="en-US" altLang="es-CL" sz="1800" dirty="0">
                <a:solidFill>
                  <a:schemeClr val="tx1"/>
                </a:solidFill>
                <a:ea typeface="MS PGothic" panose="020B0600070205080204" pitchFamily="34" charset="-128"/>
              </a:rPr>
              <a:t>Eliminando las barreras en la cadena de suministro: mejoramos la administración de las fronteras y la infrastructura de transporte  con un desempeño a la mitad del mejor del mundo,  conduciría a </a:t>
            </a:r>
            <a:r>
              <a:rPr lang="es-CL" altLang="es-CL" sz="1800" dirty="0">
                <a:solidFill>
                  <a:schemeClr val="tx1"/>
                </a:solidFill>
                <a:ea typeface="MS PGothic" panose="020B0600070205080204" pitchFamily="34" charset="-128"/>
              </a:rPr>
              <a:t>+5% aumento en PIB global,  6 veces mas que la eliminación total de aranceles en todo el mundo .</a:t>
            </a:r>
          </a:p>
          <a:p>
            <a:pPr eaLnBrk="1" hangingPunct="1">
              <a:spcBef>
                <a:spcPct val="0"/>
              </a:spcBef>
              <a:buFontTx/>
              <a:buNone/>
            </a:pPr>
            <a:r>
              <a:rPr lang="en-US" altLang="es-CL" sz="1200" dirty="0">
                <a:solidFill>
                  <a:schemeClr val="tx1"/>
                </a:solidFill>
                <a:ea typeface="MS PGothic" panose="020B0600070205080204" pitchFamily="34" charset="-128"/>
              </a:rPr>
              <a:t>Enabling Trade: Valuing Growth Opportunities, WEF </a:t>
            </a:r>
            <a:r>
              <a:rPr lang="es-CL" altLang="es-CL" sz="1200" dirty="0">
                <a:solidFill>
                  <a:schemeClr val="tx1"/>
                </a:solidFill>
                <a:ea typeface="MS PGothic" panose="020B0600070205080204" pitchFamily="34" charset="-128"/>
              </a:rPr>
              <a:t>(2013)</a:t>
            </a: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2280692"/>
            <a:ext cx="4348163" cy="3884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31403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a:xfrm>
            <a:off x="6533414" y="6341997"/>
            <a:ext cx="2133600" cy="365125"/>
          </a:xfrm>
        </p:spPr>
        <p:txBody>
          <a:bodyPr/>
          <a:lstStyle/>
          <a:p>
            <a:fld id="{AE0BBA42-5472-42C5-AB49-DB327605BF08}" type="slidenum">
              <a:rPr lang="es-MX" smtClean="0"/>
              <a:pPr/>
              <a:t>31</a:t>
            </a:fld>
            <a:endParaRPr lang="es-MX" dirty="0"/>
          </a:p>
        </p:txBody>
      </p:sp>
      <p:sp>
        <p:nvSpPr>
          <p:cNvPr id="10" name="Rectangle 9"/>
          <p:cNvSpPr/>
          <p:nvPr/>
        </p:nvSpPr>
        <p:spPr>
          <a:xfrm>
            <a:off x="-16449" y="6665957"/>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16450" y="-23769"/>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6" name="1 Título"/>
          <p:cNvSpPr txBox="1">
            <a:spLocks/>
          </p:cNvSpPr>
          <p:nvPr/>
        </p:nvSpPr>
        <p:spPr>
          <a:xfrm>
            <a:off x="193596" y="1096482"/>
            <a:ext cx="8164512" cy="5683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s-CL" sz="2400" b="1" dirty="0">
                <a:latin typeface="+mn-lt"/>
              </a:rPr>
              <a:t>LA ECONOMIA DE MEXICO E IMPORTANCIA DE LAS EXPORTACIONES</a:t>
            </a:r>
          </a:p>
        </p:txBody>
      </p:sp>
      <p:sp>
        <p:nvSpPr>
          <p:cNvPr id="7" name="2 Marcador de contenido"/>
          <p:cNvSpPr>
            <a:spLocks noGrp="1"/>
          </p:cNvSpPr>
          <p:nvPr>
            <p:ph idx="1"/>
          </p:nvPr>
        </p:nvSpPr>
        <p:spPr>
          <a:xfrm>
            <a:off x="699352" y="2148358"/>
            <a:ext cx="7645400" cy="3395663"/>
          </a:xfrm>
        </p:spPr>
        <p:txBody>
          <a:bodyPr/>
          <a:lstStyle/>
          <a:p>
            <a:pPr marL="0" indent="0">
              <a:buFont typeface="Arial" panose="020B0604020202020204" pitchFamily="34" charset="0"/>
              <a:buNone/>
            </a:pPr>
            <a:endParaRPr lang="es-CL" altLang="es-CL" dirty="0">
              <a:ea typeface="ヒラギノ角ゴ Pro W3"/>
              <a:cs typeface="ヒラギノ角ゴ Pro W3"/>
            </a:endParaRPr>
          </a:p>
          <a:p>
            <a:pPr marL="0" indent="0">
              <a:buFont typeface="Arial" panose="020B0604020202020204" pitchFamily="34" charset="0"/>
              <a:buNone/>
            </a:pPr>
            <a:endParaRPr lang="es-CL" altLang="es-CL" dirty="0">
              <a:ea typeface="ヒラギノ角ゴ Pro W3"/>
              <a:cs typeface="ヒラギノ角ゴ Pro W3"/>
            </a:endParaRPr>
          </a:p>
        </p:txBody>
      </p:sp>
      <p:sp>
        <p:nvSpPr>
          <p:cNvPr id="8" name="3 CuadroTexto"/>
          <p:cNvSpPr txBox="1"/>
          <p:nvPr/>
        </p:nvSpPr>
        <p:spPr>
          <a:xfrm>
            <a:off x="92927" y="3189758"/>
            <a:ext cx="2227262" cy="1600438"/>
          </a:xfrm>
          <a:prstGeom prst="rect">
            <a:avLst/>
          </a:prstGeom>
          <a:solidFill>
            <a:schemeClr val="accent5">
              <a:lumMod val="40000"/>
              <a:lumOff val="60000"/>
            </a:schemeClr>
          </a:solidFill>
        </p:spPr>
        <p:txBody>
          <a:bodyPr>
            <a:spAutoFit/>
          </a:bodyPr>
          <a:lstStyle/>
          <a:p>
            <a:pPr algn="just" defTabSz="914400">
              <a:defRPr/>
            </a:pPr>
            <a:r>
              <a:rPr lang="es-CL" dirty="0">
                <a:solidFill>
                  <a:srgbClr val="002060"/>
                </a:solidFill>
                <a:latin typeface="Calibri"/>
                <a:ea typeface="+mn-ea"/>
              </a:rPr>
              <a:t>Durante el año 2016, México </a:t>
            </a:r>
            <a:r>
              <a:rPr lang="es-CL" dirty="0">
                <a:solidFill>
                  <a:schemeClr val="tx2"/>
                </a:solidFill>
                <a:latin typeface="Calibri"/>
                <a:ea typeface="+mn-ea"/>
              </a:rPr>
              <a:t>exportó </a:t>
            </a:r>
            <a:r>
              <a:rPr lang="es-CL" sz="2000" b="1" dirty="0">
                <a:solidFill>
                  <a:schemeClr val="tx2"/>
                </a:solidFill>
                <a:latin typeface="Calibri"/>
                <a:ea typeface="+mn-ea"/>
              </a:rPr>
              <a:t>MMUS$ </a:t>
            </a:r>
            <a:r>
              <a:rPr lang="es-ES" sz="2000" b="1" dirty="0">
                <a:solidFill>
                  <a:schemeClr val="tx2"/>
                </a:solidFill>
                <a:latin typeface="Calibri"/>
                <a:ea typeface="+mn-ea"/>
              </a:rPr>
              <a:t>78.280</a:t>
            </a:r>
            <a:r>
              <a:rPr lang="es-CL" sz="2000" b="1" dirty="0">
                <a:solidFill>
                  <a:schemeClr val="tx2"/>
                </a:solidFill>
                <a:latin typeface="Calibri"/>
                <a:ea typeface="+mn-ea"/>
              </a:rPr>
              <a:t>, equivalentes al 34% del PIB</a:t>
            </a:r>
            <a:r>
              <a:rPr lang="es-CL" b="1" dirty="0">
                <a:solidFill>
                  <a:srgbClr val="002060"/>
                </a:solidFill>
                <a:latin typeface="Calibri"/>
                <a:ea typeface="+mn-ea"/>
              </a:rPr>
              <a:t>.</a:t>
            </a:r>
            <a:endParaRPr lang="es-CL" dirty="0">
              <a:solidFill>
                <a:srgbClr val="002060"/>
              </a:solidFill>
              <a:latin typeface="Calibri"/>
              <a:ea typeface="+mn-ea"/>
            </a:endParaRPr>
          </a:p>
        </p:txBody>
      </p:sp>
      <p:graphicFrame>
        <p:nvGraphicFramePr>
          <p:cNvPr id="11" name="2 Gráfico"/>
          <p:cNvGraphicFramePr>
            <a:graphicFrameLocks/>
          </p:cNvGraphicFramePr>
          <p:nvPr>
            <p:extLst>
              <p:ext uri="{D42A27DB-BD31-4B8C-83A1-F6EECF244321}">
                <p14:modId xmlns:p14="http://schemas.microsoft.com/office/powerpoint/2010/main" val="2372843711"/>
              </p:ext>
            </p:extLst>
          </p:nvPr>
        </p:nvGraphicFramePr>
        <p:xfrm>
          <a:off x="5632334" y="3775513"/>
          <a:ext cx="3294113" cy="2026957"/>
        </p:xfrm>
        <a:graphic>
          <a:graphicData uri="http://schemas.openxmlformats.org/drawingml/2006/chart">
            <c:chart xmlns:c="http://schemas.openxmlformats.org/drawingml/2006/chart" xmlns:r="http://schemas.openxmlformats.org/officeDocument/2006/relationships" r:id="rId2"/>
          </a:graphicData>
        </a:graphic>
      </p:graphicFrame>
      <p:sp>
        <p:nvSpPr>
          <p:cNvPr id="13" name="2 CuadroTexto"/>
          <p:cNvSpPr txBox="1">
            <a:spLocks noChangeArrowheads="1"/>
          </p:cNvSpPr>
          <p:nvPr/>
        </p:nvSpPr>
        <p:spPr bwMode="auto">
          <a:xfrm>
            <a:off x="5631714" y="5815483"/>
            <a:ext cx="31686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2000">
                <a:solidFill>
                  <a:srgbClr val="595959"/>
                </a:solidFill>
                <a:latin typeface="Calibri" panose="020F0502020204030204" pitchFamily="34" charset="0"/>
                <a:ea typeface="ヒラギノ角ゴ Pro W3"/>
                <a:cs typeface="ヒラギノ角ゴ Pro W3"/>
              </a:defRPr>
            </a:lvl1pPr>
            <a:lvl2pPr marL="742950" indent="-285750" eaLnBrk="0" hangingPunct="0">
              <a:spcBef>
                <a:spcPct val="20000"/>
              </a:spcBef>
              <a:buFont typeface="Arial" panose="020B0604020202020204" pitchFamily="34" charset="0"/>
              <a:buChar char="–"/>
              <a:defRPr sz="2800">
                <a:solidFill>
                  <a:srgbClr val="595959"/>
                </a:solidFill>
                <a:latin typeface="Calibri" panose="020F0502020204030204" pitchFamily="34" charset="0"/>
                <a:ea typeface="ヒラギノ角ゴ Pro W3"/>
                <a:cs typeface="ヒラギノ角ゴ Pro W3"/>
              </a:defRPr>
            </a:lvl2pPr>
            <a:lvl3pPr marL="1143000" indent="-228600" eaLnBrk="0" hangingPunct="0">
              <a:spcBef>
                <a:spcPct val="20000"/>
              </a:spcBef>
              <a:buFont typeface="Arial" panose="020B0604020202020204" pitchFamily="34" charset="0"/>
              <a:buChar char="•"/>
              <a:defRPr sz="1600">
                <a:solidFill>
                  <a:srgbClr val="595959"/>
                </a:solidFill>
                <a:latin typeface="Calibri" panose="020F0502020204030204" pitchFamily="34" charset="0"/>
                <a:ea typeface="ヒラギノ角ゴ Pro W3"/>
                <a:cs typeface="ヒラギノ角ゴ Pro W3"/>
              </a:defRPr>
            </a:lvl3pPr>
            <a:lvl4pPr marL="1600200" indent="-228600" eaLnBrk="0" hangingPunct="0">
              <a:spcBef>
                <a:spcPct val="20000"/>
              </a:spcBef>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4pPr>
            <a:lvl5pPr marL="2057400" indent="-228600" eaLnBrk="0" hangingPunct="0">
              <a:spcBef>
                <a:spcPct val="20000"/>
              </a:spcBef>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9pPr>
          </a:lstStyle>
          <a:p>
            <a:pPr eaLnBrk="1" hangingPunct="1">
              <a:spcBef>
                <a:spcPct val="0"/>
              </a:spcBef>
              <a:buFontTx/>
              <a:buNone/>
            </a:pPr>
            <a:r>
              <a:rPr lang="es-CL" altLang="es-CL" sz="1000">
                <a:solidFill>
                  <a:schemeClr val="tx2"/>
                </a:solidFill>
                <a:ea typeface="MS PGothic" panose="020B0600070205080204" pitchFamily="34" charset="-128"/>
              </a:rPr>
              <a:t>Fuente: Banco Mundial</a:t>
            </a:r>
          </a:p>
        </p:txBody>
      </p:sp>
      <p:sp>
        <p:nvSpPr>
          <p:cNvPr id="14" name="5 Rectángulo"/>
          <p:cNvSpPr>
            <a:spLocks noChangeArrowheads="1"/>
          </p:cNvSpPr>
          <p:nvPr/>
        </p:nvSpPr>
        <p:spPr bwMode="auto">
          <a:xfrm>
            <a:off x="92927" y="1730846"/>
            <a:ext cx="89963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2000">
                <a:solidFill>
                  <a:srgbClr val="595959"/>
                </a:solidFill>
                <a:latin typeface="Calibri" panose="020F0502020204030204" pitchFamily="34" charset="0"/>
                <a:ea typeface="ヒラギノ角ゴ Pro W3"/>
                <a:cs typeface="ヒラギノ角ゴ Pro W3"/>
              </a:defRPr>
            </a:lvl1pPr>
            <a:lvl2pPr marL="742950" indent="-285750" eaLnBrk="0" hangingPunct="0">
              <a:spcBef>
                <a:spcPct val="20000"/>
              </a:spcBef>
              <a:buFont typeface="Arial" panose="020B0604020202020204" pitchFamily="34" charset="0"/>
              <a:buChar char="–"/>
              <a:defRPr sz="2800">
                <a:solidFill>
                  <a:srgbClr val="595959"/>
                </a:solidFill>
                <a:latin typeface="Calibri" panose="020F0502020204030204" pitchFamily="34" charset="0"/>
                <a:ea typeface="ヒラギノ角ゴ Pro W3"/>
                <a:cs typeface="ヒラギノ角ゴ Pro W3"/>
              </a:defRPr>
            </a:lvl2pPr>
            <a:lvl3pPr marL="1143000" indent="-228600" eaLnBrk="0" hangingPunct="0">
              <a:spcBef>
                <a:spcPct val="20000"/>
              </a:spcBef>
              <a:buFont typeface="Arial" panose="020B0604020202020204" pitchFamily="34" charset="0"/>
              <a:buChar char="•"/>
              <a:defRPr sz="1600">
                <a:solidFill>
                  <a:srgbClr val="595959"/>
                </a:solidFill>
                <a:latin typeface="Calibri" panose="020F0502020204030204" pitchFamily="34" charset="0"/>
                <a:ea typeface="ヒラギノ角ゴ Pro W3"/>
                <a:cs typeface="ヒラギノ角ゴ Pro W3"/>
              </a:defRPr>
            </a:lvl3pPr>
            <a:lvl4pPr marL="1600200" indent="-228600" eaLnBrk="0" hangingPunct="0">
              <a:spcBef>
                <a:spcPct val="20000"/>
              </a:spcBef>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4pPr>
            <a:lvl5pPr marL="2057400" indent="-228600" eaLnBrk="0" hangingPunct="0">
              <a:spcBef>
                <a:spcPct val="20000"/>
              </a:spcBef>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5pPr>
            <a:lvl6pPr marL="2514600" indent="-2286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6pPr>
            <a:lvl7pPr marL="2971800" indent="-2286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7pPr>
            <a:lvl8pPr marL="3429000" indent="-2286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8pPr>
            <a:lvl9pPr marL="3886200" indent="-228600" eaLnBrk="0" fontAlgn="base" hangingPunct="0">
              <a:spcBef>
                <a:spcPct val="20000"/>
              </a:spcBef>
              <a:spcAft>
                <a:spcPct val="0"/>
              </a:spcAft>
              <a:buFont typeface="Arial" panose="020B0604020202020204" pitchFamily="34" charset="0"/>
              <a:buChar char="»"/>
              <a:defRPr sz="1400">
                <a:solidFill>
                  <a:srgbClr val="595959"/>
                </a:solidFill>
                <a:latin typeface="Calibri" panose="020F0502020204030204" pitchFamily="34" charset="0"/>
                <a:ea typeface="ヒラギノ角ゴ Pro W3"/>
                <a:cs typeface="ヒラギノ角ゴ Pro W3"/>
              </a:defRPr>
            </a:lvl9pPr>
          </a:lstStyle>
          <a:p>
            <a:pPr algn="just" defTabSz="914400" eaLnBrk="1" hangingPunct="1">
              <a:spcBef>
                <a:spcPct val="0"/>
              </a:spcBef>
              <a:buFontTx/>
              <a:buNone/>
            </a:pPr>
            <a:r>
              <a:rPr lang="es-CL" altLang="es-CL" sz="1800" dirty="0">
                <a:solidFill>
                  <a:schemeClr val="tx1"/>
                </a:solidFill>
                <a:ea typeface="MS PGothic" panose="020B0600070205080204" pitchFamily="34" charset="-128"/>
              </a:rPr>
              <a:t>La economía de México está basada en la capacidad y competitividad de la industria exportadora.</a:t>
            </a:r>
          </a:p>
        </p:txBody>
      </p:sp>
      <p:sp>
        <p:nvSpPr>
          <p:cNvPr id="15" name="6 Rectángulo"/>
          <p:cNvSpPr/>
          <p:nvPr/>
        </p:nvSpPr>
        <p:spPr>
          <a:xfrm>
            <a:off x="92927" y="2503958"/>
            <a:ext cx="8996362" cy="369332"/>
          </a:xfrm>
          <a:prstGeom prst="rect">
            <a:avLst/>
          </a:prstGeom>
          <a:solidFill>
            <a:schemeClr val="accent5">
              <a:lumMod val="40000"/>
              <a:lumOff val="60000"/>
            </a:schemeClr>
          </a:solidFill>
        </p:spPr>
        <p:txBody>
          <a:bodyPr>
            <a:spAutoFit/>
          </a:bodyPr>
          <a:lstStyle/>
          <a:p>
            <a:pPr marL="989013" indent="-989013" algn="just" defTabSz="914400">
              <a:defRPr/>
            </a:pPr>
            <a:r>
              <a:rPr lang="es-CL" dirty="0">
                <a:latin typeface="Calibri"/>
              </a:rPr>
              <a:t>México </a:t>
            </a:r>
            <a:r>
              <a:rPr lang="es-CL" dirty="0">
                <a:latin typeface="Calibri"/>
                <a:sym typeface="Wingdings" panose="05000000000000000000" pitchFamily="2" charset="2"/>
              </a:rPr>
              <a:t> </a:t>
            </a:r>
            <a:r>
              <a:rPr lang="es-CL" dirty="0">
                <a:latin typeface="Calibri"/>
              </a:rPr>
              <a:t>22 acuerdos comerciales </a:t>
            </a:r>
            <a:r>
              <a:rPr lang="es-CL" dirty="0">
                <a:latin typeface="Calibri"/>
                <a:sym typeface="Wingdings" panose="05000000000000000000" pitchFamily="2" charset="2"/>
              </a:rPr>
              <a:t> </a:t>
            </a:r>
            <a:r>
              <a:rPr lang="es-CL" dirty="0">
                <a:latin typeface="Calibri"/>
              </a:rPr>
              <a:t>60 países </a:t>
            </a:r>
            <a:r>
              <a:rPr lang="es-CL" dirty="0">
                <a:latin typeface="Calibri"/>
                <a:sym typeface="Wingdings" panose="05000000000000000000" pitchFamily="2" charset="2"/>
              </a:rPr>
              <a:t> </a:t>
            </a:r>
            <a:r>
              <a:rPr lang="es-CL" dirty="0">
                <a:latin typeface="Calibri"/>
              </a:rPr>
              <a:t>86% PIB mundial </a:t>
            </a:r>
            <a:r>
              <a:rPr lang="es-CL" dirty="0">
                <a:latin typeface="Calibri"/>
                <a:sym typeface="Wingdings" panose="05000000000000000000" pitchFamily="2" charset="2"/>
              </a:rPr>
              <a:t></a:t>
            </a:r>
            <a:r>
              <a:rPr lang="es-CL" dirty="0">
                <a:latin typeface="Calibri"/>
              </a:rPr>
              <a:t>63% población mundial </a:t>
            </a:r>
          </a:p>
        </p:txBody>
      </p:sp>
      <p:pic>
        <p:nvPicPr>
          <p:cNvPr id="16" name="Picture 3"/>
          <p:cNvPicPr>
            <a:picLocks noChangeAspect="1" noChangeArrowheads="1"/>
          </p:cNvPicPr>
          <p:nvPr/>
        </p:nvPicPr>
        <p:blipFill>
          <a:blip r:embed="rId3">
            <a:extLst>
              <a:ext uri="{28A0092B-C50C-407E-A947-70E740481C1C}">
                <a14:useLocalDpi xmlns:a14="http://schemas.microsoft.com/office/drawing/2010/main" val="0"/>
              </a:ext>
            </a:extLst>
          </a:blip>
          <a:srcRect l="18706" t="32858" r="54199" b="12393"/>
          <a:stretch>
            <a:fillRect/>
          </a:stretch>
        </p:blipFill>
        <p:spPr bwMode="auto">
          <a:xfrm>
            <a:off x="2675037" y="3122714"/>
            <a:ext cx="2735262" cy="311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12083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tse1.mm.bing.net/th?&amp;id=OIP.Mc21f6784cbf7779f85c045d3e8d1262eo0&amp;w=299&amp;h=163&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6788" y="2434508"/>
            <a:ext cx="5184576" cy="2826374"/>
          </a:xfrm>
          <a:prstGeom prst="rect">
            <a:avLst/>
          </a:prstGeom>
          <a:noFill/>
          <a:extLst>
            <a:ext uri="{909E8E84-426E-40DD-AFC4-6F175D3DCCD1}">
              <a14:hiddenFill xmlns:a14="http://schemas.microsoft.com/office/drawing/2010/main">
                <a:solidFill>
                  <a:srgbClr val="FFFFFF"/>
                </a:solidFill>
              </a14:hiddenFill>
            </a:ext>
          </a:extLst>
        </p:spPr>
      </p:pic>
      <p:sp>
        <p:nvSpPr>
          <p:cNvPr id="9" name="8 Marcador de número de diapositiva"/>
          <p:cNvSpPr>
            <a:spLocks noGrp="1"/>
          </p:cNvSpPr>
          <p:nvPr>
            <p:ph type="sldNum" sz="quarter" idx="12"/>
          </p:nvPr>
        </p:nvSpPr>
        <p:spPr/>
        <p:txBody>
          <a:bodyPr/>
          <a:lstStyle/>
          <a:p>
            <a:fld id="{AE0BBA42-5472-42C5-AB49-DB327605BF08}" type="slidenum">
              <a:rPr lang="es-MX" smtClean="0"/>
              <a:pPr/>
              <a:t>32</a:t>
            </a:fld>
            <a:endParaRPr lang="es-MX" dirty="0"/>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15" name="Rectangle 14"/>
          <p:cNvSpPr/>
          <p:nvPr/>
        </p:nvSpPr>
        <p:spPr>
          <a:xfrm>
            <a:off x="179512" y="1268760"/>
            <a:ext cx="5849416" cy="1754326"/>
          </a:xfrm>
          <a:prstGeom prst="rect">
            <a:avLst/>
          </a:prstGeom>
        </p:spPr>
        <p:txBody>
          <a:bodyPr wrap="square">
            <a:spAutoFit/>
          </a:bodyPr>
          <a:lstStyle/>
          <a:p>
            <a:pPr algn="just"/>
            <a:r>
              <a:rPr lang="es-MX" dirty="0">
                <a:latin typeface="Arial" panose="020B0604020202020204" pitchFamily="34" charset="0"/>
              </a:rPr>
              <a:t>La construcción de un estado del arte del sector de logística en América Latina permitirá conocer la situación actual del sector en cada país de la región lo cual dejará ver las debilidades, oportunidades de mejora y sus implicaciones en el desarrollo macroeconómico latinoamericano.</a:t>
            </a:r>
          </a:p>
        </p:txBody>
      </p:sp>
      <p:sp>
        <p:nvSpPr>
          <p:cNvPr id="16" name="TextBox 15"/>
          <p:cNvSpPr txBox="1"/>
          <p:nvPr/>
        </p:nvSpPr>
        <p:spPr>
          <a:xfrm>
            <a:off x="179512" y="4602024"/>
            <a:ext cx="5633392" cy="1754326"/>
          </a:xfrm>
          <a:prstGeom prst="rect">
            <a:avLst/>
          </a:prstGeom>
          <a:noFill/>
        </p:spPr>
        <p:txBody>
          <a:bodyPr wrap="square" rtlCol="0">
            <a:spAutoFit/>
          </a:bodyPr>
          <a:lstStyle/>
          <a:p>
            <a:pPr algn="just"/>
            <a:r>
              <a:rPr lang="es-MX" dirty="0">
                <a:latin typeface="Arial" panose="020B0604020202020204" pitchFamily="34" charset="0"/>
              </a:rPr>
              <a:t>El conocer esta información puede ayudar a generar planes de acción que permitan a los interesados mejorar sus procesos, minimizar los costos que se generan de esta actividad y generar productividad en las organizaciones y en el país.</a:t>
            </a:r>
            <a:endParaRPr lang="es-MX" dirty="0"/>
          </a:p>
          <a:p>
            <a:pPr algn="just"/>
            <a:endParaRPr lang="es-MX" dirty="0"/>
          </a:p>
        </p:txBody>
      </p:sp>
    </p:spTree>
    <p:extLst>
      <p:ext uri="{BB962C8B-B14F-4D97-AF65-F5344CB8AC3E}">
        <p14:creationId xmlns:p14="http://schemas.microsoft.com/office/powerpoint/2010/main" val="15090399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fld id="{916E7DDF-EB93-49A2-8F69-EA5E652420E2}" type="slidenum">
              <a:rPr lang="es-MX" smtClean="0"/>
              <a:pPr/>
              <a:t>33</a:t>
            </a:fld>
            <a:endParaRPr lang="es-MX" dirty="0"/>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0"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CONCLUSIONES</a:t>
            </a:r>
          </a:p>
        </p:txBody>
      </p:sp>
      <p:sp>
        <p:nvSpPr>
          <p:cNvPr id="6" name="Rectangle 5"/>
          <p:cNvSpPr/>
          <p:nvPr/>
        </p:nvSpPr>
        <p:spPr>
          <a:xfrm>
            <a:off x="93090" y="1031815"/>
            <a:ext cx="8961152" cy="5324535"/>
          </a:xfrm>
          <a:prstGeom prst="rect">
            <a:avLst/>
          </a:prstGeom>
        </p:spPr>
        <p:txBody>
          <a:bodyPr wrap="square">
            <a:spAutoFit/>
          </a:bodyPr>
          <a:lstStyle/>
          <a:p>
            <a:pPr algn="just"/>
            <a:r>
              <a:rPr lang="es-MX" sz="2000" dirty="0"/>
              <a:t>La logística es una de las herramientas claves para el desarrollo de un país y la cual le permite competir de forma eficiente y optimizando costos. Sin embargo, en México gracias a la ausencia de políticas integradas del gobierno, la baja calidad de las vías, los servicios de transporte, vías férreas, entre otros, han impedido usarla como una herramienta estratégica de competitividad en el marco financiero, social y económico.</a:t>
            </a:r>
          </a:p>
          <a:p>
            <a:pPr algn="just"/>
            <a:endParaRPr lang="es-MX" sz="2000" dirty="0"/>
          </a:p>
          <a:p>
            <a:pPr algn="just"/>
            <a:r>
              <a:rPr lang="es-MX" sz="2000" dirty="0"/>
              <a:t>El eficiente manejo de las importaciones y exportaciones depende en gran medida de la calidad de la infraestructura logística es por ello que están interrelacionadas y son mutuamente dependientes, por lo que es importante que el gobierno realice un análisis integrado para de esta forma logren plantear soluciones regionales para el desarrollo económico, social y financiero.</a:t>
            </a:r>
          </a:p>
          <a:p>
            <a:pPr algn="just"/>
            <a:endParaRPr lang="es-MX" sz="2000" dirty="0"/>
          </a:p>
          <a:p>
            <a:pPr algn="just"/>
            <a:r>
              <a:rPr lang="es-MX" sz="2000" dirty="0"/>
              <a:t>El presente trabajo incluye un estudio respecto a los diferentes factores que hacen que el país deba concentrar su atención en el mejoramiento de la infraestructura logística que a su vez influyen en la economía de un país y en su desarrollo competitivo.</a:t>
            </a:r>
          </a:p>
        </p:txBody>
      </p:sp>
    </p:spTree>
    <p:extLst>
      <p:ext uri="{BB962C8B-B14F-4D97-AF65-F5344CB8AC3E}">
        <p14:creationId xmlns:p14="http://schemas.microsoft.com/office/powerpoint/2010/main" val="3870336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sz="half" idx="2"/>
          </p:nvPr>
        </p:nvSpPr>
        <p:spPr>
          <a:xfrm>
            <a:off x="467544" y="1210925"/>
            <a:ext cx="8363272" cy="3951288"/>
          </a:xfrm>
        </p:spPr>
        <p:txBody>
          <a:bodyPr>
            <a:noAutofit/>
          </a:bodyPr>
          <a:lstStyle/>
          <a:p>
            <a:pPr algn="just">
              <a:buFont typeface="+mj-lt"/>
              <a:buAutoNum type="arabicPeriod"/>
            </a:pPr>
            <a:r>
              <a:rPr lang="es-MX" sz="1800" dirty="0"/>
              <a:t>Calvo Langarica, César. Análisis e Interpretación de Estados Financieros. Ed. PAC. Año 2002.</a:t>
            </a:r>
          </a:p>
          <a:p>
            <a:pPr algn="just">
              <a:buFont typeface="+mj-lt"/>
              <a:buAutoNum type="arabicPeriod"/>
            </a:pPr>
            <a:r>
              <a:rPr lang="es-MX" sz="1800" dirty="0"/>
              <a:t>Perdomo Moreno, Abraham. Elementos Básicos de Administración Financiera. Ed. PAC. Año 2001. </a:t>
            </a:r>
          </a:p>
          <a:p>
            <a:pPr algn="just">
              <a:buFont typeface="+mj-lt"/>
              <a:buAutoNum type="arabicPeriod"/>
            </a:pPr>
            <a:r>
              <a:rPr lang="es-MX" sz="1800" dirty="0"/>
              <a:t>Charles Moyer, James McGuigan. Administración Financiera Contemporánea. Ed. Thomson Editores. 7ª edición. Año 2000.</a:t>
            </a:r>
          </a:p>
          <a:p>
            <a:pPr algn="just">
              <a:buFont typeface="+mj-lt"/>
              <a:buAutoNum type="arabicPeriod"/>
            </a:pPr>
            <a:r>
              <a:rPr lang="es-MX" sz="1800" dirty="0"/>
              <a:t>Baca Urbina, Gabriel. Fundamentos de Ingeniería Económica. Ed. Mc Graw Hill. 4ª edición. Año 2007.</a:t>
            </a:r>
          </a:p>
          <a:p>
            <a:pPr algn="just">
              <a:buFont typeface="+mj-lt"/>
              <a:buAutoNum type="arabicPeriod"/>
            </a:pPr>
            <a:r>
              <a:rPr lang="es-MX" sz="1800" dirty="0"/>
              <a:t>Baca Urbina, Gabriel. Proyectos de Inversión. Ed. Mc Graw Hill. 4ª edición. Año 2009.</a:t>
            </a:r>
          </a:p>
          <a:p>
            <a:pPr algn="just">
              <a:buFont typeface="+mj-lt"/>
              <a:buAutoNum type="arabicPeriod"/>
            </a:pPr>
            <a:r>
              <a:rPr lang="es-MX" sz="1800" dirty="0"/>
              <a:t>Calvo Langarica, César. Análisis e Interpretación de Estados Financieros. Ed. PAC. Año 2002.</a:t>
            </a:r>
          </a:p>
          <a:p>
            <a:pPr algn="just">
              <a:buFont typeface="+mj-lt"/>
              <a:buAutoNum type="arabicPeriod"/>
            </a:pPr>
            <a:r>
              <a:rPr lang="es-MX" sz="1800" dirty="0"/>
              <a:t>Perdomo Moreno, Abraham. Elementos Básicos de Administración Financiera. Ed. PAC. Año 2001. </a:t>
            </a:r>
          </a:p>
          <a:p>
            <a:pPr algn="just">
              <a:buFont typeface="+mj-lt"/>
              <a:buAutoNum type="arabicPeriod"/>
            </a:pPr>
            <a:r>
              <a:rPr lang="es-MX" sz="1800" dirty="0"/>
              <a:t>Charles Moyer, James McGuigan. Administración Financiera Contemporánea. Ed. Thomson Editores. 7ª edición. Año 2000.</a:t>
            </a:r>
          </a:p>
          <a:p>
            <a:pPr algn="just">
              <a:buFont typeface="+mj-lt"/>
              <a:buAutoNum type="arabicPeriod"/>
            </a:pPr>
            <a:endParaRPr lang="es-MX" sz="1800" dirty="0"/>
          </a:p>
          <a:p>
            <a:pPr algn="just">
              <a:buFont typeface="+mj-lt"/>
              <a:buAutoNum type="arabicPeriod"/>
            </a:pPr>
            <a:endParaRPr lang="es-MX" sz="1800" dirty="0"/>
          </a:p>
          <a:p>
            <a:pPr marL="0" indent="0" algn="just">
              <a:buNone/>
            </a:pPr>
            <a:endParaRPr lang="es-MX" sz="1800" dirty="0"/>
          </a:p>
          <a:p>
            <a:pPr algn="just"/>
            <a:endParaRPr lang="es-MX" sz="1800" dirty="0"/>
          </a:p>
          <a:p>
            <a:pPr algn="just">
              <a:buFont typeface="+mj-lt"/>
              <a:buAutoNum type="arabicPeriod"/>
            </a:pPr>
            <a:endParaRPr lang="es-ES" sz="1800" dirty="0"/>
          </a:p>
          <a:p>
            <a:pPr lvl="1" algn="just"/>
            <a:endParaRPr lang="es-ES" sz="1800"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34</a:t>
            </a:fld>
            <a:endParaRPr lang="es-MX" dirty="0"/>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REFERENCIAS</a:t>
            </a:r>
          </a:p>
        </p:txBody>
      </p:sp>
    </p:spTree>
    <p:extLst>
      <p:ext uri="{BB962C8B-B14F-4D97-AF65-F5344CB8AC3E}">
        <p14:creationId xmlns:p14="http://schemas.microsoft.com/office/powerpoint/2010/main" val="13537007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35</a:t>
            </a:fld>
            <a:endParaRPr lang="es-MX" dirty="0"/>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REFERENCIAS</a:t>
            </a:r>
          </a:p>
        </p:txBody>
      </p:sp>
      <p:sp>
        <p:nvSpPr>
          <p:cNvPr id="2" name="Content Placeholder 1"/>
          <p:cNvSpPr>
            <a:spLocks noGrp="1"/>
          </p:cNvSpPr>
          <p:nvPr>
            <p:ph sz="half" idx="2"/>
          </p:nvPr>
        </p:nvSpPr>
        <p:spPr>
          <a:xfrm>
            <a:off x="323528" y="1426988"/>
            <a:ext cx="8003232" cy="3951288"/>
          </a:xfrm>
        </p:spPr>
        <p:txBody>
          <a:bodyPr>
            <a:normAutofit/>
          </a:bodyPr>
          <a:lstStyle/>
          <a:p>
            <a:pPr marL="0" indent="0">
              <a:buNone/>
            </a:pPr>
            <a:r>
              <a:rPr lang="es-MX" sz="1800" dirty="0"/>
              <a:t>9. SCHWAB, Klaus. </a:t>
            </a:r>
            <a:r>
              <a:rPr lang="es-MX" sz="1800" dirty="0" err="1"/>
              <a:t>The</a:t>
            </a:r>
            <a:r>
              <a:rPr lang="es-MX" sz="1800" dirty="0"/>
              <a:t> Global </a:t>
            </a:r>
            <a:r>
              <a:rPr lang="es-MX" sz="1800" dirty="0" err="1"/>
              <a:t>Competitiveness</a:t>
            </a:r>
            <a:r>
              <a:rPr lang="es-MX" sz="1800" dirty="0"/>
              <a:t> </a:t>
            </a:r>
            <a:r>
              <a:rPr lang="es-MX" sz="1800" dirty="0" err="1"/>
              <a:t>Report</a:t>
            </a:r>
            <a:r>
              <a:rPr lang="es-MX" sz="1800" dirty="0"/>
              <a:t> 2010-2011: </a:t>
            </a:r>
            <a:r>
              <a:rPr lang="es-MX" sz="1800" dirty="0" err="1"/>
              <a:t>World</a:t>
            </a:r>
            <a:r>
              <a:rPr lang="es-MX" sz="1800" dirty="0"/>
              <a:t> </a:t>
            </a:r>
            <a:r>
              <a:rPr lang="es-MX" sz="1800" dirty="0" err="1"/>
              <a:t>Economic</a:t>
            </a:r>
            <a:r>
              <a:rPr lang="es-MX" sz="1800" dirty="0"/>
              <a:t> </a:t>
            </a:r>
            <a:r>
              <a:rPr lang="es-MX" sz="1800" dirty="0" err="1"/>
              <a:t>Forum</a:t>
            </a:r>
            <a:r>
              <a:rPr lang="es-MX" sz="1800" dirty="0"/>
              <a:t>.</a:t>
            </a:r>
          </a:p>
          <a:p>
            <a:pPr marL="0" indent="0">
              <a:buNone/>
            </a:pPr>
            <a:r>
              <a:rPr lang="es-MX" sz="1800" dirty="0"/>
              <a:t>10. FERRIN GUTIÉRREZ, Arturo. Gestión de Stocks en la Logística de Almacenes. FC Editorial</a:t>
            </a:r>
          </a:p>
          <a:p>
            <a:pPr marL="0" indent="0">
              <a:buNone/>
            </a:pPr>
            <a:r>
              <a:rPr lang="es-MX" sz="1800" dirty="0"/>
              <a:t>11. BALLOU, Ronald H. Logística: Administración de la Cadena de Suministro. Quinta edición.</a:t>
            </a:r>
          </a:p>
          <a:p>
            <a:pPr marL="0" indent="0">
              <a:buNone/>
            </a:pPr>
            <a:r>
              <a:rPr lang="fr-FR" sz="1800" dirty="0"/>
              <a:t>12. LARRAIN Felipe, SACHS Jeffrey D. </a:t>
            </a:r>
            <a:r>
              <a:rPr lang="es-MX" sz="1800" dirty="0"/>
              <a:t>Macroeconomía en la economía global.</a:t>
            </a:r>
          </a:p>
        </p:txBody>
      </p:sp>
    </p:spTree>
    <p:extLst>
      <p:ext uri="{BB962C8B-B14F-4D97-AF65-F5344CB8AC3E}">
        <p14:creationId xmlns:p14="http://schemas.microsoft.com/office/powerpoint/2010/main" val="3403662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457200" y="1214422"/>
            <a:ext cx="8229600" cy="4911741"/>
          </a:xfrm>
        </p:spPr>
        <p:txBody>
          <a:bodyPr>
            <a:normAutofit fontScale="92500" lnSpcReduction="20000"/>
          </a:bodyPr>
          <a:lstStyle/>
          <a:p>
            <a:pPr algn="just"/>
            <a:r>
              <a:rPr lang="es-MX" b="1" dirty="0">
                <a:cs typeface="Arial" panose="020B0604020202020204" pitchFamily="34" charset="0"/>
              </a:rPr>
              <a:t>Objetivo de la unidad:</a:t>
            </a:r>
          </a:p>
          <a:p>
            <a:pPr algn="just"/>
            <a:endParaRPr lang="es-MX" dirty="0">
              <a:cs typeface="Arial" panose="020B0604020202020204" pitchFamily="34" charset="0"/>
            </a:endParaRPr>
          </a:p>
          <a:p>
            <a:pPr marL="0" indent="0" algn="just">
              <a:buNone/>
            </a:pPr>
            <a:r>
              <a:rPr lang="es-MX" sz="2400" dirty="0">
                <a:cs typeface="Arial" panose="020B0604020202020204" pitchFamily="34" charset="0"/>
              </a:rPr>
              <a:t>Diseñar sistemas eficaces de análisis financiero, económico y social, que contemple redes físicas y virtuales en el intercambio electrónico de datos, cambios en la gestión de canales, fabricación asociada con proveedores y flujo continúo de materiales </a:t>
            </a:r>
            <a:r>
              <a:rPr lang="es-MX" sz="2600" dirty="0">
                <a:cs typeface="Arial" panose="020B0604020202020204" pitchFamily="34" charset="0"/>
              </a:rPr>
              <a:t>para fortalecer el mercado global.</a:t>
            </a:r>
            <a:endParaRPr lang="es-MX" sz="3500" dirty="0">
              <a:cs typeface="Arial" panose="020B0604020202020204" pitchFamily="34" charset="0"/>
            </a:endParaRPr>
          </a:p>
          <a:p>
            <a:pPr marL="457200" lvl="1" indent="0" algn="just">
              <a:buNone/>
            </a:pPr>
            <a:endParaRPr lang="es-ES" dirty="0">
              <a:cs typeface="Arial" panose="020B0604020202020204" pitchFamily="34" charset="0"/>
            </a:endParaRPr>
          </a:p>
          <a:p>
            <a:pPr algn="just"/>
            <a:r>
              <a:rPr lang="es-ES" sz="3000" b="1" dirty="0">
                <a:cs typeface="Arial" panose="020B0604020202020204" pitchFamily="34" charset="0"/>
              </a:rPr>
              <a:t>Los elementos que considera la unidad son:</a:t>
            </a:r>
          </a:p>
          <a:p>
            <a:pPr algn="just"/>
            <a:endParaRPr lang="es-ES" b="1" dirty="0">
              <a:cs typeface="Arial" panose="020B0604020202020204" pitchFamily="34" charset="0"/>
            </a:endParaRPr>
          </a:p>
          <a:p>
            <a:pPr marL="0" indent="0" algn="just">
              <a:buNone/>
            </a:pPr>
            <a:r>
              <a:rPr lang="es-MX" sz="2400" dirty="0">
                <a:cs typeface="Arial" panose="020B0604020202020204" pitchFamily="34" charset="0"/>
              </a:rPr>
              <a:t>Desarrollar en el alumno/a el dominio teórico, metodológico y axiológico del campo de conocimiento donde se inserta la profesión en un proceso financiero, económico y social.</a:t>
            </a: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4</a:t>
            </a:fld>
            <a:endParaRPr lang="es-MX" dirty="0"/>
          </a:p>
        </p:txBody>
      </p:sp>
      <p:sp>
        <p:nvSpPr>
          <p:cNvPr id="6"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Evaluación de proyectos logísticos</a:t>
            </a:r>
          </a:p>
        </p:txBody>
      </p:sp>
      <p:sp>
        <p:nvSpPr>
          <p:cNvPr id="7" name="Rectangle 6"/>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5</a:t>
            </a:fld>
            <a:endParaRPr lang="es-MX" dirty="0"/>
          </a:p>
        </p:txBody>
      </p:sp>
      <p:grpSp>
        <p:nvGrpSpPr>
          <p:cNvPr id="10" name="Group 9"/>
          <p:cNvGrpSpPr/>
          <p:nvPr/>
        </p:nvGrpSpPr>
        <p:grpSpPr>
          <a:xfrm>
            <a:off x="827584" y="3267375"/>
            <a:ext cx="7174262" cy="3312367"/>
            <a:chOff x="899592" y="1772816"/>
            <a:chExt cx="7174262" cy="3312367"/>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420888"/>
              <a:ext cx="2857500" cy="20574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136" y="2591520"/>
              <a:ext cx="2277718" cy="1644228"/>
            </a:xfrm>
            <a:prstGeom prst="rect">
              <a:avLst/>
            </a:prstGeom>
          </p:spPr>
        </p:pic>
        <p:sp>
          <p:nvSpPr>
            <p:cNvPr id="16" name="Curved Down Arrow 15"/>
            <p:cNvSpPr/>
            <p:nvPr/>
          </p:nvSpPr>
          <p:spPr>
            <a:xfrm>
              <a:off x="3419682" y="1772816"/>
              <a:ext cx="3168352" cy="57977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17" name="Curved Down Arrow 16"/>
            <p:cNvSpPr/>
            <p:nvPr/>
          </p:nvSpPr>
          <p:spPr>
            <a:xfrm rot="10800000">
              <a:off x="3384849" y="4505407"/>
              <a:ext cx="3168352" cy="57977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gr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13" name="Rectangle 12"/>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8" name="TextBox 7"/>
          <p:cNvSpPr txBox="1"/>
          <p:nvPr/>
        </p:nvSpPr>
        <p:spPr>
          <a:xfrm>
            <a:off x="85898" y="1065679"/>
            <a:ext cx="9009774" cy="2123658"/>
          </a:xfrm>
          <a:prstGeom prst="rect">
            <a:avLst/>
          </a:prstGeom>
          <a:noFill/>
        </p:spPr>
        <p:txBody>
          <a:bodyPr wrap="none" rtlCol="0">
            <a:spAutoFit/>
          </a:bodyPr>
          <a:lstStyle/>
          <a:p>
            <a:r>
              <a:rPr lang="es-MX" sz="3200" b="1" dirty="0">
                <a:solidFill>
                  <a:srgbClr val="FF0000"/>
                </a:solidFill>
              </a:rPr>
              <a:t>5.1 Análisis de estados financieros </a:t>
            </a:r>
          </a:p>
          <a:p>
            <a:pPr algn="ctr"/>
            <a:endParaRPr lang="es-MX" sz="2000" dirty="0">
              <a:cs typeface="Arial" panose="020B0604020202020204" pitchFamily="34" charset="0"/>
            </a:endParaRPr>
          </a:p>
          <a:p>
            <a:pPr algn="ctr"/>
            <a:r>
              <a:rPr lang="es-MX" sz="2000" dirty="0">
                <a:cs typeface="Arial" panose="020B0604020202020204" pitchFamily="34" charset="0"/>
              </a:rPr>
              <a:t>Para evaluar un proyecto financieramente y bajo el contexto de la </a:t>
            </a:r>
          </a:p>
          <a:p>
            <a:pPr algn="ctr"/>
            <a:r>
              <a:rPr lang="es-MX" sz="2000" dirty="0">
                <a:cs typeface="Arial" panose="020B0604020202020204" pitchFamily="34" charset="0"/>
              </a:rPr>
              <a:t>sustentabilidad es necesario conocer como base lo que se conoce como ciclo</a:t>
            </a:r>
          </a:p>
          <a:p>
            <a:pPr algn="ctr"/>
            <a:r>
              <a:rPr lang="es-MX" sz="2000" dirty="0">
                <a:cs typeface="Arial" panose="020B0604020202020204" pitchFamily="34" charset="0"/>
              </a:rPr>
              <a:t> económico donde se establecen las bases de la razón de </a:t>
            </a:r>
          </a:p>
          <a:p>
            <a:pPr algn="ctr"/>
            <a:r>
              <a:rPr lang="es-MX" sz="2000" dirty="0">
                <a:cs typeface="Arial" panose="020B0604020202020204" pitchFamily="34" charset="0"/>
              </a:rPr>
              <a:t>existir de una organización.</a:t>
            </a:r>
          </a:p>
        </p:txBody>
      </p:sp>
    </p:spTree>
    <p:extLst>
      <p:ext uri="{BB962C8B-B14F-4D97-AF65-F5344CB8AC3E}">
        <p14:creationId xmlns:p14="http://schemas.microsoft.com/office/powerpoint/2010/main" val="4097853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a:xfrm>
            <a:off x="867624" y="978972"/>
            <a:ext cx="4040188" cy="639762"/>
          </a:xfrm>
        </p:spPr>
        <p:txBody>
          <a:bodyPr/>
          <a:lstStyle/>
          <a:p>
            <a:r>
              <a:rPr lang="es-MX" dirty="0"/>
              <a:t>Definición:</a:t>
            </a:r>
          </a:p>
        </p:txBody>
      </p:sp>
      <p:sp>
        <p:nvSpPr>
          <p:cNvPr id="8" name="7 Marcador de contenido"/>
          <p:cNvSpPr>
            <a:spLocks noGrp="1"/>
          </p:cNvSpPr>
          <p:nvPr>
            <p:ph sz="half" idx="2"/>
          </p:nvPr>
        </p:nvSpPr>
        <p:spPr>
          <a:xfrm>
            <a:off x="646822" y="1550770"/>
            <a:ext cx="4040188" cy="1753534"/>
          </a:xfrm>
        </p:spPr>
        <p:txBody>
          <a:bodyPr>
            <a:noAutofit/>
          </a:bodyPr>
          <a:lstStyle/>
          <a:p>
            <a:pPr algn="just">
              <a:buNone/>
            </a:pPr>
            <a:r>
              <a:rPr lang="es-MX" sz="2000" dirty="0"/>
              <a:t>Parte de la  evaluación de la</a:t>
            </a:r>
          </a:p>
          <a:p>
            <a:pPr algn="just">
              <a:buNone/>
            </a:pPr>
            <a:r>
              <a:rPr lang="es-MX" sz="2000" dirty="0"/>
              <a:t>Administración Financiera que se</a:t>
            </a:r>
          </a:p>
          <a:p>
            <a:pPr algn="just">
              <a:buNone/>
            </a:pPr>
            <a:r>
              <a:rPr lang="es-MX" sz="2000" dirty="0"/>
              <a:t>encarga, mediante herramientas y </a:t>
            </a:r>
          </a:p>
          <a:p>
            <a:pPr algn="just">
              <a:buNone/>
            </a:pPr>
            <a:r>
              <a:rPr lang="es-MX" sz="2000" dirty="0"/>
              <a:t>técnicas de la evaluación financiera </a:t>
            </a:r>
          </a:p>
          <a:p>
            <a:pPr algn="just">
              <a:buNone/>
            </a:pPr>
            <a:r>
              <a:rPr lang="es-MX" sz="2000" dirty="0"/>
              <a:t>de una empresa especializada en </a:t>
            </a:r>
          </a:p>
          <a:p>
            <a:pPr algn="just">
              <a:buNone/>
            </a:pPr>
            <a:r>
              <a:rPr lang="es-MX" sz="2000" dirty="0"/>
              <a:t>logística.</a:t>
            </a:r>
            <a:endParaRPr lang="es-ES" sz="2000" dirty="0"/>
          </a:p>
        </p:txBody>
      </p:sp>
      <p:sp>
        <p:nvSpPr>
          <p:cNvPr id="12" name="11 Marcador de texto"/>
          <p:cNvSpPr>
            <a:spLocks noGrp="1"/>
          </p:cNvSpPr>
          <p:nvPr>
            <p:ph type="body" sz="quarter" idx="3"/>
          </p:nvPr>
        </p:nvSpPr>
        <p:spPr>
          <a:xfrm>
            <a:off x="4687010" y="1490587"/>
            <a:ext cx="4041775" cy="639762"/>
          </a:xfrm>
        </p:spPr>
        <p:txBody>
          <a:bodyPr>
            <a:noAutofit/>
          </a:bodyPr>
          <a:lstStyle/>
          <a:p>
            <a:pPr algn="ctr"/>
            <a:r>
              <a:rPr lang="es-MX" dirty="0"/>
              <a:t>Las áreas principales a</a:t>
            </a:r>
          </a:p>
          <a:p>
            <a:pPr algn="ctr"/>
            <a:r>
              <a:rPr lang="es-MX" dirty="0"/>
              <a:t>evaluar son:</a:t>
            </a:r>
          </a:p>
        </p:txBody>
      </p:sp>
      <p:sp>
        <p:nvSpPr>
          <p:cNvPr id="13" name="12 Marcador de contenido"/>
          <p:cNvSpPr>
            <a:spLocks noGrp="1"/>
          </p:cNvSpPr>
          <p:nvPr>
            <p:ph sz="quarter" idx="4"/>
          </p:nvPr>
        </p:nvSpPr>
        <p:spPr>
          <a:xfrm>
            <a:off x="4680085" y="2283859"/>
            <a:ext cx="4041775" cy="3951288"/>
          </a:xfrm>
        </p:spPr>
        <p:txBody>
          <a:bodyPr>
            <a:normAutofit lnSpcReduction="10000"/>
          </a:bodyPr>
          <a:lstStyle/>
          <a:p>
            <a:pPr lvl="1" algn="just"/>
            <a:r>
              <a:rPr lang="es-MX" b="1" dirty="0"/>
              <a:t>Solvencia:</a:t>
            </a:r>
            <a:r>
              <a:rPr lang="es-MX" dirty="0"/>
              <a:t> capacidad de la empresa para cubrir sus compromisos de corto plazo. (Menor a un año)</a:t>
            </a:r>
            <a:endParaRPr lang="es-ES" dirty="0"/>
          </a:p>
          <a:p>
            <a:pPr lvl="1" algn="just"/>
            <a:r>
              <a:rPr lang="es-MX" b="1" dirty="0"/>
              <a:t>Estabilidad:</a:t>
            </a:r>
            <a:r>
              <a:rPr lang="es-MX" dirty="0"/>
              <a:t> capacidad que tiene una empresa para cumplir con sus obligaciones de largo plazo. (Mayor a un año)</a:t>
            </a:r>
            <a:endParaRPr lang="es-ES" dirty="0"/>
          </a:p>
          <a:p>
            <a:pPr lvl="1" algn="just"/>
            <a:r>
              <a:rPr lang="es-MX" b="1" dirty="0"/>
              <a:t>Rentabilidad:</a:t>
            </a:r>
            <a:r>
              <a:rPr lang="es-MX" dirty="0"/>
              <a:t> significa el retorno o la renta que recibirán los accionistas por invertir en la empresa.</a:t>
            </a:r>
            <a:endParaRPr lang="es-ES" dirty="0"/>
          </a:p>
          <a:p>
            <a:endParaRPr lang="es-MX"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6</a:t>
            </a:fld>
            <a:endParaRPr lang="es-MX" dirty="0"/>
          </a:p>
        </p:txBody>
      </p:sp>
      <p:sp>
        <p:nvSpPr>
          <p:cNvPr id="14" name="Rectangle 13"/>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5"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pic>
        <p:nvPicPr>
          <p:cNvPr id="4" name="Picture 2" descr="Resultado de imagen de finanz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930" y="3749467"/>
            <a:ext cx="4032448" cy="2641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3978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457200" y="1600200"/>
            <a:ext cx="4906888" cy="4525963"/>
          </a:xfrm>
        </p:spPr>
        <p:txBody>
          <a:bodyPr>
            <a:normAutofit fontScale="77500" lnSpcReduction="20000"/>
          </a:bodyPr>
          <a:lstStyle/>
          <a:p>
            <a:pPr algn="just">
              <a:buNone/>
            </a:pPr>
            <a:r>
              <a:rPr lang="es-ES_tradnl" b="1" dirty="0"/>
              <a:t>Importancia del Análisis Financiero</a:t>
            </a:r>
          </a:p>
          <a:p>
            <a:pPr algn="just"/>
            <a:r>
              <a:rPr lang="es-MX" dirty="0"/>
              <a:t>Permite medir la capacidad financiera de una empresa especializada en logística.</a:t>
            </a:r>
          </a:p>
          <a:p>
            <a:pPr algn="just">
              <a:buNone/>
            </a:pPr>
            <a:endParaRPr lang="es-ES" dirty="0"/>
          </a:p>
          <a:p>
            <a:pPr algn="just"/>
            <a:r>
              <a:rPr lang="es-MX" dirty="0"/>
              <a:t>Sirve de herramienta para la evaluación financiera por parte de bancos o proveedores</a:t>
            </a:r>
            <a:endParaRPr lang="es-ES" dirty="0"/>
          </a:p>
          <a:p>
            <a:pPr algn="just">
              <a:buNone/>
            </a:pPr>
            <a:endParaRPr lang="es-MX" dirty="0"/>
          </a:p>
          <a:p>
            <a:pPr algn="just"/>
            <a:r>
              <a:rPr lang="es-MX" dirty="0"/>
              <a:t>Los resultados que se obtengan con los métodos del análisis financiero, permitirán </a:t>
            </a:r>
            <a:r>
              <a:rPr lang="es-MX" i="1" dirty="0"/>
              <a:t>tomar decisiones adecuadas</a:t>
            </a:r>
            <a:r>
              <a:rPr lang="es-MX" dirty="0"/>
              <a:t>.</a:t>
            </a:r>
            <a:endParaRPr lang="es-ES"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7</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pic>
        <p:nvPicPr>
          <p:cNvPr id="4" name="Picture 2" descr="Resultado de imagen de finanz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2348880"/>
            <a:ext cx="3257898" cy="2532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8591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251520" y="1163971"/>
            <a:ext cx="4906888" cy="4525963"/>
          </a:xfrm>
        </p:spPr>
        <p:txBody>
          <a:bodyPr>
            <a:noAutofit/>
          </a:bodyPr>
          <a:lstStyle/>
          <a:p>
            <a:pPr algn="just">
              <a:buNone/>
            </a:pPr>
            <a:r>
              <a:rPr lang="es-ES" sz="2100" b="1" dirty="0"/>
              <a:t>Consideraciones previas al </a:t>
            </a:r>
            <a:br>
              <a:rPr lang="es-ES" sz="2100" b="1" dirty="0"/>
            </a:br>
            <a:r>
              <a:rPr lang="es-ES" sz="2100" b="1" dirty="0"/>
              <a:t>análisis financiero</a:t>
            </a:r>
          </a:p>
          <a:p>
            <a:pPr marL="514350" indent="-514350" algn="just">
              <a:buFont typeface="+mj-lt"/>
              <a:buAutoNum type="arabicPeriod"/>
            </a:pPr>
            <a:r>
              <a:rPr lang="es-MX" sz="2100" dirty="0"/>
              <a:t>Breve reseña de la historia de la empresa</a:t>
            </a:r>
            <a:endParaRPr lang="es-ES" sz="2100" dirty="0"/>
          </a:p>
          <a:p>
            <a:pPr marL="514350" indent="-514350">
              <a:buFont typeface="+mj-lt"/>
              <a:buAutoNum type="arabicPeriod"/>
            </a:pPr>
            <a:r>
              <a:rPr lang="es-MX" sz="2100" dirty="0"/>
              <a:t>Objetivos y metas de la empresa</a:t>
            </a:r>
            <a:endParaRPr lang="es-ES" sz="2100" dirty="0"/>
          </a:p>
          <a:p>
            <a:pPr marL="514350" indent="-514350">
              <a:buFont typeface="+mj-lt"/>
              <a:buAutoNum type="arabicPeriod"/>
            </a:pPr>
            <a:r>
              <a:rPr lang="es-MX" sz="2100" dirty="0"/>
              <a:t>Estudio de mercado. Reseña.</a:t>
            </a:r>
            <a:endParaRPr lang="es-ES" sz="2100" dirty="0"/>
          </a:p>
          <a:p>
            <a:pPr marL="514350" indent="-514350">
              <a:buFont typeface="+mj-lt"/>
              <a:buAutoNum type="arabicPeriod"/>
            </a:pPr>
            <a:r>
              <a:rPr lang="es-MX" sz="2100" dirty="0"/>
              <a:t>Estados Financieros: Básicos y Complementarios</a:t>
            </a:r>
            <a:endParaRPr lang="es-ES" sz="2100" dirty="0"/>
          </a:p>
          <a:p>
            <a:pPr marL="514350" indent="-514350">
              <a:buFont typeface="+mj-lt"/>
              <a:buAutoNum type="arabicPeriod"/>
            </a:pPr>
            <a:r>
              <a:rPr lang="es-MX" sz="2100" dirty="0"/>
              <a:t>Información adicional: Listados de empleados, clientes, deudores, etc.</a:t>
            </a:r>
            <a:endParaRPr lang="es-ES" sz="2100" dirty="0"/>
          </a:p>
          <a:p>
            <a:pPr marL="514350" indent="-514350">
              <a:buFont typeface="+mj-lt"/>
              <a:buAutoNum type="arabicPeriod"/>
            </a:pPr>
            <a:r>
              <a:rPr lang="es-MX" sz="2100" dirty="0"/>
              <a:t>Reducción de cifras: aplicando las técnicas de redondeo</a:t>
            </a:r>
            <a:endParaRPr lang="es-ES" sz="2100" dirty="0"/>
          </a:p>
          <a:p>
            <a:pPr marL="514350" indent="-514350">
              <a:buFont typeface="+mj-lt"/>
              <a:buAutoNum type="arabicPeriod"/>
            </a:pPr>
            <a:r>
              <a:rPr lang="es-MX" sz="2100" dirty="0"/>
              <a:t>Elaboración y presentación de las conclusiones y en su caso, sugerencias del analista financiero</a:t>
            </a:r>
            <a:endParaRPr lang="es-ES" sz="2100"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8</a:t>
            </a:fld>
            <a:endParaRPr lang="es-MX" dirty="0"/>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pic>
        <p:nvPicPr>
          <p:cNvPr id="4" name="Picture 2" descr="http://tse1.mm.bing.net/th?&amp;id=OIP.Mbab747d1540bc8de04a76f195c905f86o0&amp;w=300&amp;h=211&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4233" y="1438671"/>
            <a:ext cx="3398052" cy="238996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tse1.mm.bing.net/th?&amp;id=OIP.M912813ca79a2387f3535feefa469d402o0&amp;w=299&amp;h=144&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4233" y="4184690"/>
            <a:ext cx="3398052" cy="1636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1096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191663" y="1570251"/>
            <a:ext cx="3588250" cy="1602129"/>
          </a:xfrm>
        </p:spPr>
        <p:txBody>
          <a:bodyPr>
            <a:normAutofit fontScale="70000" lnSpcReduction="20000"/>
          </a:bodyPr>
          <a:lstStyle/>
          <a:p>
            <a:pPr algn="just"/>
            <a:r>
              <a:rPr lang="es-ES" dirty="0"/>
              <a:t>De acuerdo con la forma de analizar el contenido de los estados financieros, existen los siguientes métodos de evaluación:</a:t>
            </a: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9</a:t>
            </a:fld>
            <a:endParaRPr lang="es-MX" dirty="0"/>
          </a:p>
        </p:txBody>
      </p:sp>
      <p:sp>
        <p:nvSpPr>
          <p:cNvPr id="4" name="Rectangle 3"/>
          <p:cNvSpPr/>
          <p:nvPr/>
        </p:nvSpPr>
        <p:spPr>
          <a:xfrm>
            <a:off x="179512" y="892178"/>
            <a:ext cx="5544616" cy="584775"/>
          </a:xfrm>
          <a:prstGeom prst="rect">
            <a:avLst/>
          </a:prstGeom>
        </p:spPr>
        <p:txBody>
          <a:bodyPr wrap="square">
            <a:spAutoFit/>
          </a:bodyPr>
          <a:lstStyle/>
          <a:p>
            <a:r>
              <a:rPr lang="es-MX" sz="3200" b="1" dirty="0">
                <a:solidFill>
                  <a:srgbClr val="FF0000"/>
                </a:solidFill>
                <a:latin typeface="Arial" panose="020B0604020202020204" pitchFamily="34" charset="0"/>
              </a:rPr>
              <a:t>5.2 Evaluación financiera </a:t>
            </a:r>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fontScale="90000"/>
          </a:bodyPr>
          <a:lstStyle/>
          <a:p>
            <a:r>
              <a:rPr lang="es-ES" sz="4000" b="1" dirty="0">
                <a:effectLst>
                  <a:outerShdw blurRad="38100" dist="38100" dir="2700000" algn="tl">
                    <a:srgbClr val="000000">
                      <a:alpha val="43137"/>
                    </a:srgbClr>
                  </a:outerShdw>
                </a:effectLst>
              </a:rPr>
              <a:t>Unidad V. Evaluación financiera y sustentable</a:t>
            </a:r>
          </a:p>
        </p:txBody>
      </p:sp>
      <p:sp>
        <p:nvSpPr>
          <p:cNvPr id="5" name="TextBox 4"/>
          <p:cNvSpPr txBox="1"/>
          <p:nvPr/>
        </p:nvSpPr>
        <p:spPr>
          <a:xfrm>
            <a:off x="3779912" y="3172380"/>
            <a:ext cx="5164688" cy="3785652"/>
          </a:xfrm>
          <a:prstGeom prst="rect">
            <a:avLst/>
          </a:prstGeom>
          <a:noFill/>
        </p:spPr>
        <p:txBody>
          <a:bodyPr wrap="square" rtlCol="0">
            <a:spAutoFit/>
          </a:bodyPr>
          <a:lstStyle/>
          <a:p>
            <a:pPr algn="just"/>
            <a:r>
              <a:rPr lang="es-ES" sz="2400" dirty="0"/>
              <a:t>Los métodos de análisis financiero se consideran como los procedimientos utilizados para </a:t>
            </a:r>
            <a:r>
              <a:rPr lang="es-ES" sz="2400" b="1" i="1" dirty="0"/>
              <a:t>simplificar, separar o reducir los datos descriptivos y numéricos que integran los estados financieros</a:t>
            </a:r>
            <a:r>
              <a:rPr lang="es-ES" sz="2400" dirty="0"/>
              <a:t>, con el objeto de medir las relaciones en un solo periodo y los cambios presentados en varios ejercicios contables.</a:t>
            </a:r>
          </a:p>
          <a:p>
            <a:pPr algn="just"/>
            <a:endParaRPr lang="es-MX" sz="2400" dirty="0"/>
          </a:p>
        </p:txBody>
      </p:sp>
      <p:pic>
        <p:nvPicPr>
          <p:cNvPr id="4098" name="Picture 2" descr="http://tse1.mm.bing.net/th?&amp;id=OIP.M501e204ccd661682b68fc7d29512ba7do0&amp;w=198&amp;h=264&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173714"/>
            <a:ext cx="2520280" cy="336037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de finanzas en logisit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3666" y="1525183"/>
            <a:ext cx="3454718" cy="1593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435420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Facet</Template>
  <TotalTime>730</TotalTime>
  <Words>2794</Words>
  <Application>Microsoft Office PowerPoint</Application>
  <PresentationFormat>On-screen Show (4:3)</PresentationFormat>
  <Paragraphs>310</Paragraphs>
  <Slides>35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MS PGothic</vt:lpstr>
      <vt:lpstr>Arial</vt:lpstr>
      <vt:lpstr>Calibri</vt:lpstr>
      <vt:lpstr>Times New Roman</vt:lpstr>
      <vt:lpstr>Verdana</vt:lpstr>
      <vt:lpstr>Wingdings</vt:lpstr>
      <vt:lpstr>ヒラギノ角ゴ Pro W3</vt:lpstr>
      <vt:lpstr>Tema de Office</vt:lpstr>
      <vt:lpstr>PowerPoint Presentation</vt:lpstr>
      <vt:lpstr>Unidad de aprendizaje: Evaluación de proyectos logísticos</vt:lpstr>
      <vt:lpstr>Evaluación de proyectos logísticos</vt:lpstr>
      <vt:lpstr>Evaluación de proyectos logísticos</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Unidad V. Evaluación financiera y sustentable</vt:lpstr>
      <vt:lpstr>CONCLUSIONES</vt:lpstr>
      <vt:lpstr>REFERENCIAS</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CARMINA</dc:creator>
  <cp:lastModifiedBy>josé luis morales mondragon</cp:lastModifiedBy>
  <cp:revision>144</cp:revision>
  <dcterms:created xsi:type="dcterms:W3CDTF">2010-05-08T15:00:44Z</dcterms:created>
  <dcterms:modified xsi:type="dcterms:W3CDTF">2016-10-09T18:23:09Z</dcterms:modified>
</cp:coreProperties>
</file>