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6" r:id="rId2"/>
    <p:sldId id="317" r:id="rId3"/>
    <p:sldId id="315" r:id="rId4"/>
    <p:sldId id="316" r:id="rId5"/>
    <p:sldId id="319" r:id="rId6"/>
    <p:sldId id="350" r:id="rId7"/>
    <p:sldId id="351" r:id="rId8"/>
    <p:sldId id="354" r:id="rId9"/>
    <p:sldId id="356" r:id="rId10"/>
    <p:sldId id="357" r:id="rId11"/>
    <p:sldId id="358" r:id="rId12"/>
    <p:sldId id="359" r:id="rId13"/>
    <p:sldId id="360" r:id="rId14"/>
    <p:sldId id="363" r:id="rId15"/>
    <p:sldId id="364" r:id="rId16"/>
    <p:sldId id="365" r:id="rId17"/>
    <p:sldId id="367" r:id="rId18"/>
    <p:sldId id="368" r:id="rId19"/>
    <p:sldId id="369" r:id="rId20"/>
    <p:sldId id="370" r:id="rId21"/>
    <p:sldId id="371" r:id="rId22"/>
    <p:sldId id="372" r:id="rId23"/>
    <p:sldId id="373" r:id="rId24"/>
    <p:sldId id="374" r:id="rId25"/>
    <p:sldId id="375" r:id="rId26"/>
    <p:sldId id="376" r:id="rId27"/>
    <p:sldId id="377" r:id="rId28"/>
    <p:sldId id="378" r:id="rId29"/>
    <p:sldId id="379" r:id="rId30"/>
    <p:sldId id="380" r:id="rId31"/>
    <p:sldId id="381" r:id="rId32"/>
    <p:sldId id="382" r:id="rId33"/>
    <p:sldId id="333" r:id="rId34"/>
    <p:sldId id="346" r:id="rId35"/>
    <p:sldId id="349"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1" qsCatId="3D" csTypeId="urn:microsoft.com/office/officeart/2005/8/colors/accent6_2" csCatId="accent6" phldr="1"/>
      <dgm:spPr/>
      <dgm:t>
        <a:bodyPr/>
        <a:lstStyle/>
        <a:p>
          <a:endParaRPr lang="es-MX"/>
        </a:p>
      </dgm:t>
    </dgm:pt>
    <dgm:pt modelId="{45ADB73F-A5BD-491A-8939-D2BD329B866C}">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I. Conceptualización de la </a:t>
          </a:r>
          <a:r>
            <a:rPr lang="es-MX" sz="1200" b="0" i="0" dirty="0" err="1">
              <a:solidFill>
                <a:schemeClr val="tx1"/>
              </a:solidFill>
              <a:effectLst/>
              <a:latin typeface="Arial" panose="020B0604020202020204" pitchFamily="34" charset="0"/>
              <a:cs typeface="Arial" panose="020B0604020202020204" pitchFamily="34" charset="0"/>
            </a:rPr>
            <a:t>admon</a:t>
          </a:r>
          <a:r>
            <a:rPr lang="es-MX" sz="1200" b="0" i="0" dirty="0">
              <a:solidFill>
                <a:schemeClr val="tx1"/>
              </a:solidFill>
              <a:effectLst/>
              <a:latin typeface="Arial" panose="020B0604020202020204" pitchFamily="34" charset="0"/>
              <a:cs typeface="Arial" panose="020B0604020202020204" pitchFamily="34" charset="0"/>
            </a:rPr>
            <a:t>. </a:t>
          </a:r>
        </a:p>
      </dgm:t>
    </dgm:pt>
    <dgm:pt modelId="{A22D4417-7FEB-456C-8E10-5563630BA384}" type="parTrans" cxnId="{478457E6-6F44-449C-B32A-A828A51F01BE}">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III. Orígenes de la </a:t>
          </a:r>
          <a:r>
            <a:rPr lang="es-MX" sz="1200" b="0" i="0" dirty="0" err="1">
              <a:solidFill>
                <a:schemeClr val="tx1"/>
              </a:solidFill>
              <a:effectLst/>
              <a:latin typeface="Arial" panose="020B0604020202020204" pitchFamily="34" charset="0"/>
              <a:cs typeface="Arial" panose="020B0604020202020204" pitchFamily="34" charset="0"/>
            </a:rPr>
            <a:t>admon</a:t>
          </a:r>
          <a:r>
            <a:rPr lang="es-MX" sz="1200" b="0" i="0" dirty="0">
              <a:solidFill>
                <a:schemeClr val="tx1"/>
              </a:solidFill>
              <a:effectLst/>
              <a:latin typeface="Arial" panose="020B0604020202020204" pitchFamily="34" charset="0"/>
              <a:cs typeface="Arial" panose="020B0604020202020204" pitchFamily="34" charset="0"/>
            </a:rPr>
            <a:t>. </a:t>
          </a:r>
        </a:p>
      </dgm:t>
    </dgm:pt>
    <dgm:pt modelId="{CA0BE730-2E3D-48B8-B84A-339556E5972B}" type="parTrans" cxnId="{31CC9D08-B105-469E-8BFC-C7BAC83B338D}">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V. Enfoques del comportamiento</a:t>
          </a:r>
        </a:p>
      </dgm:t>
    </dgm:pt>
    <dgm:pt modelId="{DD9E8DC4-678C-4016-AE60-F6EF036971CE}" type="parTrans" cxnId="{4D0F1DC1-59B5-431D-90A2-15E1F0483413}">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200" b="0" i="0">
            <a:solidFill>
              <a:schemeClr val="tx1"/>
            </a:solidFill>
            <a:effectLst>
              <a:outerShdw blurRad="38100" dist="38100" dir="2700000" algn="tl">
                <a:srgbClr val="000000">
                  <a:alpha val="43137"/>
                </a:srgbClr>
              </a:outerShdw>
            </a:effectLst>
          </a:endParaRPr>
        </a:p>
      </dgm:t>
    </dgm:pt>
    <dgm:pt modelId="{A766D554-1BEA-4799-A036-AF8BA87409C3}">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II. La profesión del LAEM.</a:t>
          </a:r>
        </a:p>
      </dgm:t>
    </dgm:pt>
    <dgm:pt modelId="{C61EA9A6-A8D0-4E97-879E-948D05213F18}" type="parTrans" cxnId="{7E6F2652-DE78-4270-816E-97AD63B7D114}">
      <dgm:prSet/>
      <dgm:spPr/>
      <dgm:t>
        <a:bodyPr/>
        <a:lstStyle/>
        <a:p>
          <a:endParaRPr lang="en-US" sz="1600" b="0">
            <a:solidFill>
              <a:schemeClr val="tx1"/>
            </a:solidFill>
          </a:endParaRPr>
        </a:p>
      </dgm:t>
    </dgm:pt>
    <dgm:pt modelId="{57F257C1-B89F-4EB0-91D9-B78C19813C49}" type="sibTrans" cxnId="{7E6F2652-DE78-4270-816E-97AD63B7D114}">
      <dgm:prSet/>
      <dgm:spPr/>
      <dgm:t>
        <a:bodyPr/>
        <a:lstStyle/>
        <a:p>
          <a:endParaRPr lang="en-US" sz="1600" b="0">
            <a:solidFill>
              <a:schemeClr val="tx1"/>
            </a:solidFill>
          </a:endParaRPr>
        </a:p>
      </dgm:t>
    </dgm:pt>
    <dgm:pt modelId="{70583A47-7320-4AFA-82E9-E3868509A358}">
      <dgm:prSet phldrT="[Texto]" custT="1"/>
      <dgm:spPr/>
      <dgm:t>
        <a:bodyPr/>
        <a:lstStyle/>
        <a:p>
          <a:r>
            <a:rPr lang="es-MX" sz="1200" b="1" i="0" dirty="0">
              <a:solidFill>
                <a:srgbClr val="FF0000"/>
              </a:solidFill>
              <a:effectLst/>
              <a:latin typeface="Arial" panose="020B0604020202020204" pitchFamily="34" charset="0"/>
              <a:cs typeface="Arial" panose="020B0604020202020204" pitchFamily="34" charset="0"/>
            </a:rPr>
            <a:t>IV. Enfoque del pensamiento administrativo.</a:t>
          </a:r>
        </a:p>
      </dgm:t>
    </dgm:pt>
    <dgm:pt modelId="{1A2EC7A1-5CDA-4A37-8952-5E734FBA243D}" type="parTrans" cxnId="{507E96B5-521B-4D39-874D-53D66D234621}">
      <dgm:prSet/>
      <dgm:spPr/>
      <dgm:t>
        <a:bodyPr/>
        <a:lstStyle/>
        <a:p>
          <a:endParaRPr lang="en-US" sz="1600" b="0">
            <a:solidFill>
              <a:schemeClr val="tx1"/>
            </a:solidFill>
          </a:endParaRPr>
        </a:p>
      </dgm:t>
    </dgm:pt>
    <dgm:pt modelId="{D6A8BE21-6B29-44ED-A033-677FCEF1F08B}" type="sibTrans" cxnId="{507E96B5-521B-4D39-874D-53D66D234621}">
      <dgm:prSet/>
      <dgm:spPr/>
      <dgm:t>
        <a:bodyPr/>
        <a:lstStyle/>
        <a:p>
          <a:endParaRPr lang="en-US" sz="1600" b="0">
            <a:solidFill>
              <a:schemeClr val="tx1"/>
            </a:solidFill>
          </a:endParaRPr>
        </a:p>
      </dgm:t>
    </dgm:pt>
    <dgm:pt modelId="{020F14E7-74D3-4A94-84DC-8A1FADC904D1}">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VI. La empresa y sus áreas </a:t>
          </a:r>
          <a:r>
            <a:rPr lang="es-MX" sz="1200" b="0" i="0" dirty="0" err="1">
              <a:solidFill>
                <a:schemeClr val="tx1"/>
              </a:solidFill>
              <a:effectLst/>
              <a:latin typeface="Arial" panose="020B0604020202020204" pitchFamily="34" charset="0"/>
              <a:cs typeface="Arial" panose="020B0604020202020204" pitchFamily="34" charset="0"/>
            </a:rPr>
            <a:t>func</a:t>
          </a:r>
          <a:r>
            <a:rPr lang="es-MX" sz="1200" b="0" i="0" dirty="0">
              <a:solidFill>
                <a:schemeClr val="tx1"/>
              </a:solidFill>
              <a:effectLst/>
              <a:latin typeface="Arial" panose="020B0604020202020204" pitchFamily="34" charset="0"/>
              <a:cs typeface="Arial" panose="020B0604020202020204" pitchFamily="34" charset="0"/>
            </a:rPr>
            <a:t>.</a:t>
          </a:r>
        </a:p>
      </dgm:t>
    </dgm:pt>
    <dgm:pt modelId="{F9F07588-D1CC-4A83-AD42-D67C128A8714}" type="parTrans" cxnId="{A6A85D95-0E49-4A8C-8D71-0C212452F10D}">
      <dgm:prSet/>
      <dgm:spPr/>
      <dgm:t>
        <a:bodyPr/>
        <a:lstStyle/>
        <a:p>
          <a:endParaRPr lang="en-US" sz="1600" b="0">
            <a:solidFill>
              <a:schemeClr val="tx1"/>
            </a:solidFill>
          </a:endParaRPr>
        </a:p>
      </dgm:t>
    </dgm:pt>
    <dgm:pt modelId="{9BFD4622-70FA-414D-81E1-6FC7C29C50CB}" type="sibTrans" cxnId="{A6A85D95-0E49-4A8C-8D71-0C212452F10D}">
      <dgm:prSet/>
      <dgm:spPr/>
      <dgm:t>
        <a:bodyPr/>
        <a:lstStyle/>
        <a:p>
          <a:endParaRPr lang="en-US" sz="1600" b="0">
            <a:solidFill>
              <a:schemeClr val="tx1"/>
            </a:solidFill>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6">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6"/>
      <dgm:spPr/>
    </dgm:pt>
    <dgm:pt modelId="{0BD70EC4-9487-4412-B9EF-9E5ED8FFBC10}" type="pres">
      <dgm:prSet presAssocID="{A766D554-1BEA-4799-A036-AF8BA87409C3}" presName="node" presStyleLbl="node1" presStyleIdx="1" presStyleCnt="6">
        <dgm:presLayoutVars>
          <dgm:bulletEnabled val="1"/>
        </dgm:presLayoutVars>
      </dgm:prSet>
      <dgm:spPr/>
    </dgm:pt>
    <dgm:pt modelId="{FABA5347-996E-4C01-A57C-4452A9CE6BB1}" type="pres">
      <dgm:prSet presAssocID="{A766D554-1BEA-4799-A036-AF8BA87409C3}" presName="spNode" presStyleCnt="0"/>
      <dgm:spPr/>
    </dgm:pt>
    <dgm:pt modelId="{E881A0A1-FD41-44A2-892E-11FEA7F71315}" type="pres">
      <dgm:prSet presAssocID="{57F257C1-B89F-4EB0-91D9-B78C19813C49}" presName="sibTrans" presStyleLbl="sibTrans1D1" presStyleIdx="1" presStyleCnt="6"/>
      <dgm:spPr/>
    </dgm:pt>
    <dgm:pt modelId="{2B0641D6-5AF4-469B-834F-21945D5681C0}" type="pres">
      <dgm:prSet presAssocID="{73A26D7F-B2EE-4533-BC6D-81FB054E6BCB}" presName="node" presStyleLbl="node1" presStyleIdx="2" presStyleCnt="6">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6"/>
      <dgm:spPr/>
    </dgm:pt>
    <dgm:pt modelId="{1559DA31-A2D2-453B-B467-68A7565B9862}" type="pres">
      <dgm:prSet presAssocID="{70583A47-7320-4AFA-82E9-E3868509A358}" presName="node" presStyleLbl="node1" presStyleIdx="3" presStyleCnt="6" custScaleX="141745" custScaleY="164268" custRadScaleRad="101934" custRadScaleInc="14103">
        <dgm:presLayoutVars>
          <dgm:bulletEnabled val="1"/>
        </dgm:presLayoutVars>
      </dgm:prSet>
      <dgm:spPr/>
    </dgm:pt>
    <dgm:pt modelId="{B1AA96F9-BF22-4908-8EFE-9B47ECED2C53}" type="pres">
      <dgm:prSet presAssocID="{70583A47-7320-4AFA-82E9-E3868509A358}" presName="spNode" presStyleCnt="0"/>
      <dgm:spPr/>
    </dgm:pt>
    <dgm:pt modelId="{8775766D-8B1E-4EA9-9CE4-1C0E6A32F79B}" type="pres">
      <dgm:prSet presAssocID="{D6A8BE21-6B29-44ED-A033-677FCEF1F08B}" presName="sibTrans" presStyleLbl="sibTrans1D1" presStyleIdx="3" presStyleCnt="6"/>
      <dgm:spPr/>
    </dgm:pt>
    <dgm:pt modelId="{108E2CAD-F74B-4442-8197-220E5E4DFB1F}" type="pres">
      <dgm:prSet presAssocID="{30AABE92-5F21-41A1-AC78-B4F2CD4B52D5}" presName="node" presStyleLbl="node1" presStyleIdx="4" presStyleCnt="6" custScaleX="105261" custScaleY="118319">
        <dgm:presLayoutVars>
          <dgm:bulletEnabled val="1"/>
        </dgm:presLayoutVars>
      </dgm:prSet>
      <dgm:spPr/>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6"/>
      <dgm:spPr/>
    </dgm:pt>
    <dgm:pt modelId="{72153ED9-2796-44E8-9DD1-FC057EA7E666}" type="pres">
      <dgm:prSet presAssocID="{020F14E7-74D3-4A94-84DC-8A1FADC904D1}" presName="node" presStyleLbl="node1" presStyleIdx="5" presStyleCnt="6">
        <dgm:presLayoutVars>
          <dgm:bulletEnabled val="1"/>
        </dgm:presLayoutVars>
      </dgm:prSet>
      <dgm:spPr/>
    </dgm:pt>
    <dgm:pt modelId="{DCC9B507-3C6A-438A-A041-9679570586A5}" type="pres">
      <dgm:prSet presAssocID="{020F14E7-74D3-4A94-84DC-8A1FADC904D1}" presName="spNode" presStyleCnt="0"/>
      <dgm:spPr/>
    </dgm:pt>
    <dgm:pt modelId="{0CDC4380-E070-4C2D-997D-2576ED578F70}" type="pres">
      <dgm:prSet presAssocID="{9BFD4622-70FA-414D-81E1-6FC7C29C50CB}" presName="sibTrans" presStyleLbl="sibTrans1D1" presStyleIdx="5" presStyleCnt="6"/>
      <dgm:spPr/>
    </dgm:pt>
  </dgm:ptLst>
  <dgm:cxnLst>
    <dgm:cxn modelId="{B0EF1B80-C952-4E1D-A4E5-9A0F995BC165}" type="presOf" srcId="{70583A47-7320-4AFA-82E9-E3868509A358}" destId="{1559DA31-A2D2-453B-B467-68A7565B9862}" srcOrd="0" destOrd="0" presId="urn:microsoft.com/office/officeart/2005/8/layout/cycle5"/>
    <dgm:cxn modelId="{507E96B5-521B-4D39-874D-53D66D234621}" srcId="{88AA63FD-F3C3-4228-9076-7D01F7369F61}" destId="{70583A47-7320-4AFA-82E9-E3868509A358}" srcOrd="3" destOrd="0" parTransId="{1A2EC7A1-5CDA-4A37-8952-5E734FBA243D}" sibTransId="{D6A8BE21-6B29-44ED-A033-677FCEF1F08B}"/>
    <dgm:cxn modelId="{A6A85D95-0E49-4A8C-8D71-0C212452F10D}" srcId="{88AA63FD-F3C3-4228-9076-7D01F7369F61}" destId="{020F14E7-74D3-4A94-84DC-8A1FADC904D1}" srcOrd="5" destOrd="0" parTransId="{F9F07588-D1CC-4A83-AD42-D67C128A8714}" sibTransId="{9BFD4622-70FA-414D-81E1-6FC7C29C50CB}"/>
    <dgm:cxn modelId="{77C75094-68B3-4897-AD37-01DF9C9E531D}" type="presOf" srcId="{92DD46F5-4717-47AE-BA3B-E8CB166F46B1}" destId="{B620A558-F5C1-4A9E-B5D1-6BDB176260BE}" srcOrd="0" destOrd="0" presId="urn:microsoft.com/office/officeart/2005/8/layout/cycle5"/>
    <dgm:cxn modelId="{6397C49C-AF54-43A0-8A41-AA4678066B71}" type="presOf" srcId="{9BFD4622-70FA-414D-81E1-6FC7C29C50CB}" destId="{0CDC4380-E070-4C2D-997D-2576ED578F70}" srcOrd="0" destOrd="0" presId="urn:microsoft.com/office/officeart/2005/8/layout/cycle5"/>
    <dgm:cxn modelId="{C5045A3C-EC53-4175-A6F6-14BB301E37F5}" type="presOf" srcId="{D6A8BE21-6B29-44ED-A033-677FCEF1F08B}" destId="{8775766D-8B1E-4EA9-9CE4-1C0E6A32F79B}"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F3995286-C809-4FC2-B6F6-9938748E89EF}" type="presOf" srcId="{30AABE92-5F21-41A1-AC78-B4F2CD4B52D5}" destId="{108E2CAD-F74B-4442-8197-220E5E4DFB1F}" srcOrd="0" destOrd="0" presId="urn:microsoft.com/office/officeart/2005/8/layout/cycle5"/>
    <dgm:cxn modelId="{7E6F2652-DE78-4270-816E-97AD63B7D114}" srcId="{88AA63FD-F3C3-4228-9076-7D01F7369F61}" destId="{A766D554-1BEA-4799-A036-AF8BA87409C3}" srcOrd="1" destOrd="0" parTransId="{C61EA9A6-A8D0-4E97-879E-948D05213F18}" sibTransId="{57F257C1-B89F-4EB0-91D9-B78C19813C49}"/>
    <dgm:cxn modelId="{14832C13-FC06-46CA-9A91-EF6AC245852A}" type="presOf" srcId="{096CC68B-CD08-4219-984B-BAE177BC1B6F}" destId="{9C6E8BD3-FCAB-472A-8B01-ED67A764BD41}"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31CC9D08-B105-469E-8BFC-C7BAC83B338D}" srcId="{88AA63FD-F3C3-4228-9076-7D01F7369F61}" destId="{73A26D7F-B2EE-4533-BC6D-81FB054E6BCB}" srcOrd="2" destOrd="0" parTransId="{CA0BE730-2E3D-48B8-B84A-339556E5972B}" sibTransId="{096CC68B-CD08-4219-984B-BAE177BC1B6F}"/>
    <dgm:cxn modelId="{79A63CBD-FE5E-4199-BA77-4D06DF642AF8}" type="presOf" srcId="{88AA63FD-F3C3-4228-9076-7D01F7369F61}" destId="{76B5574E-D66D-476C-8882-9055E67FE02E}" srcOrd="0" destOrd="0" presId="urn:microsoft.com/office/officeart/2005/8/layout/cycle5"/>
    <dgm:cxn modelId="{A7662F77-DB96-4B04-9EBE-F059C7A4594F}" type="presOf" srcId="{57F257C1-B89F-4EB0-91D9-B78C19813C49}" destId="{E881A0A1-FD41-44A2-892E-11FEA7F71315}" srcOrd="0" destOrd="0" presId="urn:microsoft.com/office/officeart/2005/8/layout/cycle5"/>
    <dgm:cxn modelId="{07F39D81-CAFF-4FDD-95AE-5ED7504550C3}" type="presOf" srcId="{A766D554-1BEA-4799-A036-AF8BA87409C3}" destId="{0BD70EC4-9487-4412-B9EF-9E5ED8FFBC10}" srcOrd="0" destOrd="0" presId="urn:microsoft.com/office/officeart/2005/8/layout/cycle5"/>
    <dgm:cxn modelId="{E913E0DC-9D6A-47B7-8855-BA011787D8AE}" type="presOf" srcId="{020F14E7-74D3-4A94-84DC-8A1FADC904D1}" destId="{72153ED9-2796-44E8-9DD1-FC057EA7E666}" srcOrd="0" destOrd="0" presId="urn:microsoft.com/office/officeart/2005/8/layout/cycle5"/>
    <dgm:cxn modelId="{237BCCFD-90C4-4B69-95B2-E573567907BD}" type="presOf" srcId="{3AE84CFA-BCC1-4810-B7B3-3AFEDBE11748}" destId="{680B4F48-6C0B-437B-AFF8-A84492259D15}" srcOrd="0" destOrd="0" presId="urn:microsoft.com/office/officeart/2005/8/layout/cycle5"/>
    <dgm:cxn modelId="{BAA3AC42-E142-420E-B2FA-BAE53FD65FB9}" type="presOf" srcId="{45ADB73F-A5BD-491A-8939-D2BD329B866C}" destId="{1D8DFF58-74BF-4B43-9E1B-49565141BAFD}" srcOrd="0" destOrd="0" presId="urn:microsoft.com/office/officeart/2005/8/layout/cycle5"/>
    <dgm:cxn modelId="{8B0DDEF2-7735-47A2-90A4-44E605ADE6B6}" type="presOf" srcId="{73A26D7F-B2EE-4533-BC6D-81FB054E6BCB}" destId="{2B0641D6-5AF4-469B-834F-21945D5681C0}" srcOrd="0" destOrd="0" presId="urn:microsoft.com/office/officeart/2005/8/layout/cycle5"/>
    <dgm:cxn modelId="{2B907B9C-5863-46A5-8E3D-CF7E7D03E686}" type="presParOf" srcId="{76B5574E-D66D-476C-8882-9055E67FE02E}" destId="{1D8DFF58-74BF-4B43-9E1B-49565141BAFD}" srcOrd="0" destOrd="0" presId="urn:microsoft.com/office/officeart/2005/8/layout/cycle5"/>
    <dgm:cxn modelId="{FEDFDB29-6029-4483-B064-E4FDB6B552AB}" type="presParOf" srcId="{76B5574E-D66D-476C-8882-9055E67FE02E}" destId="{845DC252-0F60-4C5B-A850-F9BBD31B12A7}" srcOrd="1" destOrd="0" presId="urn:microsoft.com/office/officeart/2005/8/layout/cycle5"/>
    <dgm:cxn modelId="{B6E5AA2F-8768-497A-9987-4272BBE6C667}" type="presParOf" srcId="{76B5574E-D66D-476C-8882-9055E67FE02E}" destId="{B620A558-F5C1-4A9E-B5D1-6BDB176260BE}" srcOrd="2" destOrd="0" presId="urn:microsoft.com/office/officeart/2005/8/layout/cycle5"/>
    <dgm:cxn modelId="{22CD66C8-7644-4191-B9EB-BF7CC085ADC0}" type="presParOf" srcId="{76B5574E-D66D-476C-8882-9055E67FE02E}" destId="{0BD70EC4-9487-4412-B9EF-9E5ED8FFBC10}" srcOrd="3" destOrd="0" presId="urn:microsoft.com/office/officeart/2005/8/layout/cycle5"/>
    <dgm:cxn modelId="{43A336A6-AFFA-4455-A255-9D74148B66DC}" type="presParOf" srcId="{76B5574E-D66D-476C-8882-9055E67FE02E}" destId="{FABA5347-996E-4C01-A57C-4452A9CE6BB1}" srcOrd="4" destOrd="0" presId="urn:microsoft.com/office/officeart/2005/8/layout/cycle5"/>
    <dgm:cxn modelId="{04A0EDB3-EBCB-4C0C-81E3-474B60571095}" type="presParOf" srcId="{76B5574E-D66D-476C-8882-9055E67FE02E}" destId="{E881A0A1-FD41-44A2-892E-11FEA7F71315}" srcOrd="5" destOrd="0" presId="urn:microsoft.com/office/officeart/2005/8/layout/cycle5"/>
    <dgm:cxn modelId="{71701D8D-CCA0-40E1-B2E2-469495E411A7}" type="presParOf" srcId="{76B5574E-D66D-476C-8882-9055E67FE02E}" destId="{2B0641D6-5AF4-469B-834F-21945D5681C0}" srcOrd="6" destOrd="0" presId="urn:microsoft.com/office/officeart/2005/8/layout/cycle5"/>
    <dgm:cxn modelId="{D9D1042B-69A3-46C2-B41B-AF2FE78FBFFA}" type="presParOf" srcId="{76B5574E-D66D-476C-8882-9055E67FE02E}" destId="{29004378-E15B-44AD-8AD2-7619B9FF031B}" srcOrd="7" destOrd="0" presId="urn:microsoft.com/office/officeart/2005/8/layout/cycle5"/>
    <dgm:cxn modelId="{FAD3C119-A452-4168-91DB-C3C563EA6E51}" type="presParOf" srcId="{76B5574E-D66D-476C-8882-9055E67FE02E}" destId="{9C6E8BD3-FCAB-472A-8B01-ED67A764BD41}" srcOrd="8" destOrd="0" presId="urn:microsoft.com/office/officeart/2005/8/layout/cycle5"/>
    <dgm:cxn modelId="{D172495D-2A53-4039-B9BC-0563C0276C49}" type="presParOf" srcId="{76B5574E-D66D-476C-8882-9055E67FE02E}" destId="{1559DA31-A2D2-453B-B467-68A7565B9862}" srcOrd="9" destOrd="0" presId="urn:microsoft.com/office/officeart/2005/8/layout/cycle5"/>
    <dgm:cxn modelId="{35614542-DA71-4CAC-891E-0B015C66CFBD}" type="presParOf" srcId="{76B5574E-D66D-476C-8882-9055E67FE02E}" destId="{B1AA96F9-BF22-4908-8EFE-9B47ECED2C53}" srcOrd="10" destOrd="0" presId="urn:microsoft.com/office/officeart/2005/8/layout/cycle5"/>
    <dgm:cxn modelId="{D0371FBB-55F3-47B1-86FD-318ED72F6786}" type="presParOf" srcId="{76B5574E-D66D-476C-8882-9055E67FE02E}" destId="{8775766D-8B1E-4EA9-9CE4-1C0E6A32F79B}" srcOrd="11" destOrd="0" presId="urn:microsoft.com/office/officeart/2005/8/layout/cycle5"/>
    <dgm:cxn modelId="{3A74C76A-E928-48A7-BC29-60D3CA07BF45}" type="presParOf" srcId="{76B5574E-D66D-476C-8882-9055E67FE02E}" destId="{108E2CAD-F74B-4442-8197-220E5E4DFB1F}" srcOrd="12" destOrd="0" presId="urn:microsoft.com/office/officeart/2005/8/layout/cycle5"/>
    <dgm:cxn modelId="{68155B57-882E-4CC3-A7FC-5051262EB741}" type="presParOf" srcId="{76B5574E-D66D-476C-8882-9055E67FE02E}" destId="{1B8AA779-036B-4839-8C98-D759FD0CDB17}" srcOrd="13" destOrd="0" presId="urn:microsoft.com/office/officeart/2005/8/layout/cycle5"/>
    <dgm:cxn modelId="{020CDDDA-1A1C-4FC8-AF5F-3A0875FB1C4E}" type="presParOf" srcId="{76B5574E-D66D-476C-8882-9055E67FE02E}" destId="{680B4F48-6C0B-437B-AFF8-A84492259D15}" srcOrd="14" destOrd="0" presId="urn:microsoft.com/office/officeart/2005/8/layout/cycle5"/>
    <dgm:cxn modelId="{7495C0A9-B3FF-421B-A98C-28759D7E763A}" type="presParOf" srcId="{76B5574E-D66D-476C-8882-9055E67FE02E}" destId="{72153ED9-2796-44E8-9DD1-FC057EA7E666}" srcOrd="15" destOrd="0" presId="urn:microsoft.com/office/officeart/2005/8/layout/cycle5"/>
    <dgm:cxn modelId="{E07617ED-E154-4973-AB66-23D357847FEF}" type="presParOf" srcId="{76B5574E-D66D-476C-8882-9055E67FE02E}" destId="{DCC9B507-3C6A-438A-A041-9679570586A5}" srcOrd="16" destOrd="0" presId="urn:microsoft.com/office/officeart/2005/8/layout/cycle5"/>
    <dgm:cxn modelId="{F59C3FA1-E404-425A-AE14-D48CA957B6A1}" type="presParOf" srcId="{76B5574E-D66D-476C-8882-9055E67FE02E}" destId="{0CDC4380-E070-4C2D-997D-2576ED578F70}"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564024" y="-95456"/>
          <a:ext cx="938410" cy="60996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I. Conceptualización de la </a:t>
          </a:r>
          <a:r>
            <a:rPr lang="es-MX" sz="1200" b="0" i="0" kern="1200" dirty="0" err="1">
              <a:solidFill>
                <a:schemeClr val="tx1"/>
              </a:solidFill>
              <a:effectLst/>
              <a:latin typeface="Arial" panose="020B0604020202020204" pitchFamily="34" charset="0"/>
              <a:cs typeface="Arial" panose="020B0604020202020204" pitchFamily="34" charset="0"/>
            </a:rPr>
            <a:t>admon</a:t>
          </a:r>
          <a:r>
            <a:rPr lang="es-MX" sz="1200" b="0" i="0" kern="1200" dirty="0">
              <a:solidFill>
                <a:schemeClr val="tx1"/>
              </a:solidFill>
              <a:effectLst/>
              <a:latin typeface="Arial" panose="020B0604020202020204" pitchFamily="34" charset="0"/>
              <a:cs typeface="Arial" panose="020B0604020202020204" pitchFamily="34" charset="0"/>
            </a:rPr>
            <a:t>. </a:t>
          </a:r>
        </a:p>
      </dsp:txBody>
      <dsp:txXfrm>
        <a:off x="1593800" y="-65680"/>
        <a:ext cx="878858" cy="550414"/>
      </dsp:txXfrm>
    </dsp:sp>
    <dsp:sp modelId="{B620A558-F5C1-4A9E-B5D1-6BDB176260BE}">
      <dsp:nvSpPr>
        <dsp:cNvPr id="0" name=""/>
        <dsp:cNvSpPr/>
      </dsp:nvSpPr>
      <dsp:spPr>
        <a:xfrm>
          <a:off x="597573" y="209526"/>
          <a:ext cx="2871312" cy="2871312"/>
        </a:xfrm>
        <a:custGeom>
          <a:avLst/>
          <a:gdLst/>
          <a:ahLst/>
          <a:cxnLst/>
          <a:rect l="0" t="0" r="0" b="0"/>
          <a:pathLst>
            <a:path>
              <a:moveTo>
                <a:pt x="2022615" y="125470"/>
              </a:moveTo>
              <a:arcTo wR="1435656" hR="1435656" stAng="17647933" swAng="922695"/>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0BD70EC4-9487-4412-B9EF-9E5ED8FFBC10}">
      <dsp:nvSpPr>
        <dsp:cNvPr id="0" name=""/>
        <dsp:cNvSpPr/>
      </dsp:nvSpPr>
      <dsp:spPr>
        <a:xfrm>
          <a:off x="2807339" y="622371"/>
          <a:ext cx="938410" cy="60996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II. La profesión del LAEM.</a:t>
          </a:r>
        </a:p>
      </dsp:txBody>
      <dsp:txXfrm>
        <a:off x="2837115" y="652147"/>
        <a:ext cx="878858" cy="550414"/>
      </dsp:txXfrm>
    </dsp:sp>
    <dsp:sp modelId="{E881A0A1-FD41-44A2-892E-11FEA7F71315}">
      <dsp:nvSpPr>
        <dsp:cNvPr id="0" name=""/>
        <dsp:cNvSpPr/>
      </dsp:nvSpPr>
      <dsp:spPr>
        <a:xfrm>
          <a:off x="597573" y="209526"/>
          <a:ext cx="2871312" cy="2871312"/>
        </a:xfrm>
        <a:custGeom>
          <a:avLst/>
          <a:gdLst/>
          <a:ahLst/>
          <a:cxnLst/>
          <a:rect l="0" t="0" r="0" b="0"/>
          <a:pathLst>
            <a:path>
              <a:moveTo>
                <a:pt x="2848969" y="1183353"/>
              </a:moveTo>
              <a:arcTo wR="1435656" hR="1435656" stAng="20992696" swAng="1214609"/>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2807339" y="2058028"/>
          <a:ext cx="938410" cy="60996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III. Orígenes de la </a:t>
          </a:r>
          <a:r>
            <a:rPr lang="es-MX" sz="1200" b="0" i="0" kern="1200" dirty="0" err="1">
              <a:solidFill>
                <a:schemeClr val="tx1"/>
              </a:solidFill>
              <a:effectLst/>
              <a:latin typeface="Arial" panose="020B0604020202020204" pitchFamily="34" charset="0"/>
              <a:cs typeface="Arial" panose="020B0604020202020204" pitchFamily="34" charset="0"/>
            </a:rPr>
            <a:t>admon</a:t>
          </a:r>
          <a:r>
            <a:rPr lang="es-MX" sz="1200" b="0" i="0" kern="1200" dirty="0">
              <a:solidFill>
                <a:schemeClr val="tx1"/>
              </a:solidFill>
              <a:effectLst/>
              <a:latin typeface="Arial" panose="020B0604020202020204" pitchFamily="34" charset="0"/>
              <a:cs typeface="Arial" panose="020B0604020202020204" pitchFamily="34" charset="0"/>
            </a:rPr>
            <a:t>. </a:t>
          </a:r>
        </a:p>
      </dsp:txBody>
      <dsp:txXfrm>
        <a:off x="2837115" y="2087804"/>
        <a:ext cx="878858" cy="550414"/>
      </dsp:txXfrm>
    </dsp:sp>
    <dsp:sp modelId="{9C6E8BD3-FCAB-472A-8B01-ED67A764BD41}">
      <dsp:nvSpPr>
        <dsp:cNvPr id="0" name=""/>
        <dsp:cNvSpPr/>
      </dsp:nvSpPr>
      <dsp:spPr>
        <a:xfrm>
          <a:off x="593857" y="213200"/>
          <a:ext cx="2871312" cy="2871312"/>
        </a:xfrm>
        <a:custGeom>
          <a:avLst/>
          <a:gdLst/>
          <a:ahLst/>
          <a:cxnLst/>
          <a:rect l="0" t="0" r="0" b="0"/>
          <a:pathLst>
            <a:path>
              <a:moveTo>
                <a:pt x="2372862" y="2523201"/>
              </a:moveTo>
              <a:arcTo wR="1435656" hR="1435656" stAng="2954787" swAng="730175"/>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559DA31-A2D2-453B-B467-68A7565B9862}">
      <dsp:nvSpPr>
        <dsp:cNvPr id="0" name=""/>
        <dsp:cNvSpPr/>
      </dsp:nvSpPr>
      <dsp:spPr>
        <a:xfrm>
          <a:off x="1296141" y="2579849"/>
          <a:ext cx="1330149" cy="1001979"/>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rgbClr val="FF0000"/>
              </a:solidFill>
              <a:effectLst/>
              <a:latin typeface="Arial" panose="020B0604020202020204" pitchFamily="34" charset="0"/>
              <a:cs typeface="Arial" panose="020B0604020202020204" pitchFamily="34" charset="0"/>
            </a:rPr>
            <a:t>IV. Enfoque del pensamiento administrativo.</a:t>
          </a:r>
        </a:p>
      </dsp:txBody>
      <dsp:txXfrm>
        <a:off x="1345054" y="2628762"/>
        <a:ext cx="1232323" cy="904153"/>
      </dsp:txXfrm>
    </dsp:sp>
    <dsp:sp modelId="{8775766D-8B1E-4EA9-9CE4-1C0E6A32F79B}">
      <dsp:nvSpPr>
        <dsp:cNvPr id="0" name=""/>
        <dsp:cNvSpPr/>
      </dsp:nvSpPr>
      <dsp:spPr>
        <a:xfrm>
          <a:off x="605029" y="216121"/>
          <a:ext cx="2871312" cy="2871312"/>
        </a:xfrm>
        <a:custGeom>
          <a:avLst/>
          <a:gdLst/>
          <a:ahLst/>
          <a:cxnLst/>
          <a:rect l="0" t="0" r="0" b="0"/>
          <a:pathLst>
            <a:path>
              <a:moveTo>
                <a:pt x="646898" y="2635227"/>
              </a:moveTo>
              <a:arcTo wR="1435656" hR="1435656" stAng="7399574" swAng="376575"/>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08E2CAD-F74B-4442-8197-220E5E4DFB1F}">
      <dsp:nvSpPr>
        <dsp:cNvPr id="0" name=""/>
        <dsp:cNvSpPr/>
      </dsp:nvSpPr>
      <dsp:spPr>
        <a:xfrm>
          <a:off x="296025" y="2002158"/>
          <a:ext cx="987779" cy="72170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V. Enfoques del comportamiento</a:t>
          </a:r>
        </a:p>
      </dsp:txBody>
      <dsp:txXfrm>
        <a:off x="331256" y="2037389"/>
        <a:ext cx="917317" cy="651244"/>
      </dsp:txXfrm>
    </dsp:sp>
    <dsp:sp modelId="{680B4F48-6C0B-437B-AFF8-A84492259D15}">
      <dsp:nvSpPr>
        <dsp:cNvPr id="0" name=""/>
        <dsp:cNvSpPr/>
      </dsp:nvSpPr>
      <dsp:spPr>
        <a:xfrm>
          <a:off x="597573" y="209526"/>
          <a:ext cx="2871312" cy="2871312"/>
        </a:xfrm>
        <a:custGeom>
          <a:avLst/>
          <a:gdLst/>
          <a:ahLst/>
          <a:cxnLst/>
          <a:rect l="0" t="0" r="0" b="0"/>
          <a:pathLst>
            <a:path>
              <a:moveTo>
                <a:pt x="14863" y="1641706"/>
              </a:moveTo>
              <a:arcTo wR="1435656" hR="1435656" stAng="10304893" swAng="112909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2153ED9-2796-44E8-9DD1-FC057EA7E666}">
      <dsp:nvSpPr>
        <dsp:cNvPr id="0" name=""/>
        <dsp:cNvSpPr/>
      </dsp:nvSpPr>
      <dsp:spPr>
        <a:xfrm>
          <a:off x="320709" y="622371"/>
          <a:ext cx="938410" cy="60996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VI. La empresa y sus áreas </a:t>
          </a:r>
          <a:r>
            <a:rPr lang="es-MX" sz="1200" b="0" i="0" kern="1200" dirty="0" err="1">
              <a:solidFill>
                <a:schemeClr val="tx1"/>
              </a:solidFill>
              <a:effectLst/>
              <a:latin typeface="Arial" panose="020B0604020202020204" pitchFamily="34" charset="0"/>
              <a:cs typeface="Arial" panose="020B0604020202020204" pitchFamily="34" charset="0"/>
            </a:rPr>
            <a:t>func</a:t>
          </a:r>
          <a:r>
            <a:rPr lang="es-MX" sz="1200" b="0" i="0" kern="1200" dirty="0">
              <a:solidFill>
                <a:schemeClr val="tx1"/>
              </a:solidFill>
              <a:effectLst/>
              <a:latin typeface="Arial" panose="020B0604020202020204" pitchFamily="34" charset="0"/>
              <a:cs typeface="Arial" panose="020B0604020202020204" pitchFamily="34" charset="0"/>
            </a:rPr>
            <a:t>.</a:t>
          </a:r>
        </a:p>
      </dsp:txBody>
      <dsp:txXfrm>
        <a:off x="350485" y="652147"/>
        <a:ext cx="878858" cy="550414"/>
      </dsp:txXfrm>
    </dsp:sp>
    <dsp:sp modelId="{0CDC4380-E070-4C2D-997D-2576ED578F70}">
      <dsp:nvSpPr>
        <dsp:cNvPr id="0" name=""/>
        <dsp:cNvSpPr/>
      </dsp:nvSpPr>
      <dsp:spPr>
        <a:xfrm>
          <a:off x="597573" y="209526"/>
          <a:ext cx="2871312" cy="2871312"/>
        </a:xfrm>
        <a:custGeom>
          <a:avLst/>
          <a:gdLst/>
          <a:ahLst/>
          <a:cxnLst/>
          <a:rect l="0" t="0" r="0" b="0"/>
          <a:pathLst>
            <a:path>
              <a:moveTo>
                <a:pt x="522264" y="328035"/>
              </a:moveTo>
              <a:arcTo wR="1435656" hR="1435656" stAng="13829372" swAng="922695"/>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01C12D-BC20-4B23-A919-20CD09DD9968}" type="datetimeFigureOut">
              <a:rPr lang="es-MX" smtClean="0"/>
              <a:pPr/>
              <a:t>09/10/2016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EDF193-3D57-4DC5-B217-52FE48CD2ACD}" type="slidenum">
              <a:rPr lang="es-MX" smtClean="0"/>
              <a:pPr/>
              <a:t>‹#›</a:t>
            </a:fld>
            <a:endParaRPr lang="es-MX"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a:ln/>
        </p:spPr>
      </p:sp>
      <p:sp>
        <p:nvSpPr>
          <p:cNvPr id="19459" name="2 Marcador de notas"/>
          <p:cNvSpPr>
            <a:spLocks noGrp="1"/>
          </p:cNvSpPr>
          <p:nvPr>
            <p:ph type="body" idx="1"/>
          </p:nvPr>
        </p:nvSpPr>
        <p:spPr>
          <a:noFill/>
          <a:ln/>
        </p:spPr>
        <p:txBody>
          <a:bodyPr/>
          <a:lstStyle/>
          <a:p>
            <a:endParaRPr lang="es-MX"/>
          </a:p>
        </p:txBody>
      </p:sp>
      <p:sp>
        <p:nvSpPr>
          <p:cNvPr id="19460" name="3 Marcador de número de diapositiva"/>
          <p:cNvSpPr>
            <a:spLocks noGrp="1"/>
          </p:cNvSpPr>
          <p:nvPr>
            <p:ph type="sldNum" sz="quarter" idx="5"/>
          </p:nvPr>
        </p:nvSpPr>
        <p:spPr>
          <a:noFill/>
        </p:spPr>
        <p:txBody>
          <a:bodyPr/>
          <a:lstStyle/>
          <a:p>
            <a:fld id="{68E0C99D-2410-4BE1-93E3-BFC9E1393C45}" type="slidenum">
              <a:rPr lang="en-US" smtClean="0"/>
              <a:pPr/>
              <a:t>17</a:t>
            </a:fld>
            <a:endParaRPr lang="en-US"/>
          </a:p>
        </p:txBody>
      </p:sp>
    </p:spTree>
    <p:extLst>
      <p:ext uri="{BB962C8B-B14F-4D97-AF65-F5344CB8AC3E}">
        <p14:creationId xmlns:p14="http://schemas.microsoft.com/office/powerpoint/2010/main" val="2103934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a:ln/>
        </p:spPr>
      </p:sp>
      <p:sp>
        <p:nvSpPr>
          <p:cNvPr id="28675" name="2 Marcador de notas"/>
          <p:cNvSpPr>
            <a:spLocks noGrp="1"/>
          </p:cNvSpPr>
          <p:nvPr>
            <p:ph type="body" idx="1"/>
          </p:nvPr>
        </p:nvSpPr>
        <p:spPr>
          <a:noFill/>
          <a:ln/>
        </p:spPr>
        <p:txBody>
          <a:bodyPr/>
          <a:lstStyle/>
          <a:p>
            <a:endParaRPr lang="es-MX"/>
          </a:p>
        </p:txBody>
      </p:sp>
      <p:sp>
        <p:nvSpPr>
          <p:cNvPr id="28676" name="3 Marcador de número de diapositiva"/>
          <p:cNvSpPr>
            <a:spLocks noGrp="1"/>
          </p:cNvSpPr>
          <p:nvPr>
            <p:ph type="sldNum" sz="quarter" idx="5"/>
          </p:nvPr>
        </p:nvSpPr>
        <p:spPr>
          <a:noFill/>
        </p:spPr>
        <p:txBody>
          <a:bodyPr/>
          <a:lstStyle/>
          <a:p>
            <a:fld id="{7A9F5C59-8AB3-48E3-9432-8C92CA9D824F}" type="slidenum">
              <a:rPr lang="en-US" smtClean="0"/>
              <a:pPr/>
              <a:t>26</a:t>
            </a:fld>
            <a:endParaRPr lang="en-US"/>
          </a:p>
        </p:txBody>
      </p:sp>
    </p:spTree>
    <p:extLst>
      <p:ext uri="{BB962C8B-B14F-4D97-AF65-F5344CB8AC3E}">
        <p14:creationId xmlns:p14="http://schemas.microsoft.com/office/powerpoint/2010/main" val="1832753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a:ln/>
        </p:spPr>
      </p:sp>
      <p:sp>
        <p:nvSpPr>
          <p:cNvPr id="29699" name="2 Marcador de notas"/>
          <p:cNvSpPr>
            <a:spLocks noGrp="1"/>
          </p:cNvSpPr>
          <p:nvPr>
            <p:ph type="body" idx="1"/>
          </p:nvPr>
        </p:nvSpPr>
        <p:spPr>
          <a:noFill/>
          <a:ln/>
        </p:spPr>
        <p:txBody>
          <a:bodyPr/>
          <a:lstStyle/>
          <a:p>
            <a:endParaRPr lang="es-MX"/>
          </a:p>
        </p:txBody>
      </p:sp>
      <p:sp>
        <p:nvSpPr>
          <p:cNvPr id="29700" name="3 Marcador de número de diapositiva"/>
          <p:cNvSpPr>
            <a:spLocks noGrp="1"/>
          </p:cNvSpPr>
          <p:nvPr>
            <p:ph type="sldNum" sz="quarter" idx="5"/>
          </p:nvPr>
        </p:nvSpPr>
        <p:spPr>
          <a:noFill/>
        </p:spPr>
        <p:txBody>
          <a:bodyPr/>
          <a:lstStyle/>
          <a:p>
            <a:fld id="{24FA9ED9-D563-4764-B6A5-022F683F12BD}" type="slidenum">
              <a:rPr lang="en-US" smtClean="0"/>
              <a:pPr/>
              <a:t>27</a:t>
            </a:fld>
            <a:endParaRPr lang="en-US"/>
          </a:p>
        </p:txBody>
      </p:sp>
    </p:spTree>
    <p:extLst>
      <p:ext uri="{BB962C8B-B14F-4D97-AF65-F5344CB8AC3E}">
        <p14:creationId xmlns:p14="http://schemas.microsoft.com/office/powerpoint/2010/main" val="1022612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a:ln/>
        </p:spPr>
      </p:sp>
      <p:sp>
        <p:nvSpPr>
          <p:cNvPr id="30723" name="2 Marcador de notas"/>
          <p:cNvSpPr>
            <a:spLocks noGrp="1"/>
          </p:cNvSpPr>
          <p:nvPr>
            <p:ph type="body" idx="1"/>
          </p:nvPr>
        </p:nvSpPr>
        <p:spPr>
          <a:noFill/>
          <a:ln/>
        </p:spPr>
        <p:txBody>
          <a:bodyPr/>
          <a:lstStyle/>
          <a:p>
            <a:endParaRPr lang="es-MX"/>
          </a:p>
        </p:txBody>
      </p:sp>
      <p:sp>
        <p:nvSpPr>
          <p:cNvPr id="30724" name="3 Marcador de número de diapositiva"/>
          <p:cNvSpPr>
            <a:spLocks noGrp="1"/>
          </p:cNvSpPr>
          <p:nvPr>
            <p:ph type="sldNum" sz="quarter" idx="5"/>
          </p:nvPr>
        </p:nvSpPr>
        <p:spPr>
          <a:noFill/>
        </p:spPr>
        <p:txBody>
          <a:bodyPr/>
          <a:lstStyle/>
          <a:p>
            <a:fld id="{D4EC1F6C-8CA4-49E6-98A6-68903D6EACB5}" type="slidenum">
              <a:rPr lang="en-US" smtClean="0"/>
              <a:pPr/>
              <a:t>28</a:t>
            </a:fld>
            <a:endParaRPr lang="en-US"/>
          </a:p>
        </p:txBody>
      </p:sp>
    </p:spTree>
    <p:extLst>
      <p:ext uri="{BB962C8B-B14F-4D97-AF65-F5344CB8AC3E}">
        <p14:creationId xmlns:p14="http://schemas.microsoft.com/office/powerpoint/2010/main" val="1785975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MX"/>
          </a:p>
        </p:txBody>
      </p:sp>
      <p:sp>
        <p:nvSpPr>
          <p:cNvPr id="31748" name="3 Marcador de número de diapositiva"/>
          <p:cNvSpPr>
            <a:spLocks noGrp="1"/>
          </p:cNvSpPr>
          <p:nvPr>
            <p:ph type="sldNum" sz="quarter" idx="5"/>
          </p:nvPr>
        </p:nvSpPr>
        <p:spPr>
          <a:noFill/>
        </p:spPr>
        <p:txBody>
          <a:bodyPr/>
          <a:lstStyle/>
          <a:p>
            <a:fld id="{51B0F969-35EF-4954-AAFF-1D35C6F05400}" type="slidenum">
              <a:rPr lang="en-US" smtClean="0"/>
              <a:pPr/>
              <a:t>29</a:t>
            </a:fld>
            <a:endParaRPr lang="en-US"/>
          </a:p>
        </p:txBody>
      </p:sp>
    </p:spTree>
    <p:extLst>
      <p:ext uri="{BB962C8B-B14F-4D97-AF65-F5344CB8AC3E}">
        <p14:creationId xmlns:p14="http://schemas.microsoft.com/office/powerpoint/2010/main" val="3820942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a:ln/>
        </p:spPr>
      </p:sp>
      <p:sp>
        <p:nvSpPr>
          <p:cNvPr id="32771" name="2 Marcador de notas"/>
          <p:cNvSpPr>
            <a:spLocks noGrp="1"/>
          </p:cNvSpPr>
          <p:nvPr>
            <p:ph type="body" idx="1"/>
          </p:nvPr>
        </p:nvSpPr>
        <p:spPr>
          <a:noFill/>
          <a:ln/>
        </p:spPr>
        <p:txBody>
          <a:bodyPr/>
          <a:lstStyle/>
          <a:p>
            <a:endParaRPr lang="es-MX"/>
          </a:p>
        </p:txBody>
      </p:sp>
      <p:sp>
        <p:nvSpPr>
          <p:cNvPr id="32772" name="3 Marcador de número de diapositiva"/>
          <p:cNvSpPr>
            <a:spLocks noGrp="1"/>
          </p:cNvSpPr>
          <p:nvPr>
            <p:ph type="sldNum" sz="quarter" idx="5"/>
          </p:nvPr>
        </p:nvSpPr>
        <p:spPr>
          <a:noFill/>
        </p:spPr>
        <p:txBody>
          <a:bodyPr/>
          <a:lstStyle/>
          <a:p>
            <a:fld id="{959A4DCB-A9DE-466A-9A89-13D700EACBA9}" type="slidenum">
              <a:rPr lang="en-US" smtClean="0"/>
              <a:pPr/>
              <a:t>30</a:t>
            </a:fld>
            <a:endParaRPr lang="en-US"/>
          </a:p>
        </p:txBody>
      </p:sp>
    </p:spTree>
    <p:extLst>
      <p:ext uri="{BB962C8B-B14F-4D97-AF65-F5344CB8AC3E}">
        <p14:creationId xmlns:p14="http://schemas.microsoft.com/office/powerpoint/2010/main" val="1286173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a:ln/>
        </p:spPr>
      </p:sp>
      <p:sp>
        <p:nvSpPr>
          <p:cNvPr id="33795" name="2 Marcador de notas"/>
          <p:cNvSpPr>
            <a:spLocks noGrp="1"/>
          </p:cNvSpPr>
          <p:nvPr>
            <p:ph type="body" idx="1"/>
          </p:nvPr>
        </p:nvSpPr>
        <p:spPr>
          <a:noFill/>
          <a:ln/>
        </p:spPr>
        <p:txBody>
          <a:bodyPr/>
          <a:lstStyle/>
          <a:p>
            <a:endParaRPr lang="es-MX"/>
          </a:p>
        </p:txBody>
      </p:sp>
      <p:sp>
        <p:nvSpPr>
          <p:cNvPr id="33796" name="3 Marcador de número de diapositiva"/>
          <p:cNvSpPr>
            <a:spLocks noGrp="1"/>
          </p:cNvSpPr>
          <p:nvPr>
            <p:ph type="sldNum" sz="quarter" idx="5"/>
          </p:nvPr>
        </p:nvSpPr>
        <p:spPr>
          <a:noFill/>
        </p:spPr>
        <p:txBody>
          <a:bodyPr/>
          <a:lstStyle/>
          <a:p>
            <a:fld id="{6955185C-6875-4BF6-8C36-FD72E442F99A}" type="slidenum">
              <a:rPr lang="en-US" smtClean="0"/>
              <a:pPr/>
              <a:t>31</a:t>
            </a:fld>
            <a:endParaRPr lang="en-US"/>
          </a:p>
        </p:txBody>
      </p:sp>
    </p:spTree>
    <p:extLst>
      <p:ext uri="{BB962C8B-B14F-4D97-AF65-F5344CB8AC3E}">
        <p14:creationId xmlns:p14="http://schemas.microsoft.com/office/powerpoint/2010/main" val="231466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a:ln/>
        </p:spPr>
      </p:sp>
      <p:sp>
        <p:nvSpPr>
          <p:cNvPr id="20483" name="2 Marcador de notas"/>
          <p:cNvSpPr>
            <a:spLocks noGrp="1"/>
          </p:cNvSpPr>
          <p:nvPr>
            <p:ph type="body" idx="1"/>
          </p:nvPr>
        </p:nvSpPr>
        <p:spPr>
          <a:noFill/>
          <a:ln/>
        </p:spPr>
        <p:txBody>
          <a:bodyPr/>
          <a:lstStyle/>
          <a:p>
            <a:endParaRPr lang="es-MX"/>
          </a:p>
        </p:txBody>
      </p:sp>
      <p:sp>
        <p:nvSpPr>
          <p:cNvPr id="20484" name="3 Marcador de número de diapositiva"/>
          <p:cNvSpPr>
            <a:spLocks noGrp="1"/>
          </p:cNvSpPr>
          <p:nvPr>
            <p:ph type="sldNum" sz="quarter" idx="5"/>
          </p:nvPr>
        </p:nvSpPr>
        <p:spPr>
          <a:noFill/>
        </p:spPr>
        <p:txBody>
          <a:bodyPr/>
          <a:lstStyle/>
          <a:p>
            <a:fld id="{E8D318E0-FAE2-4DFC-88AF-6AC1AEA8EA0F}" type="slidenum">
              <a:rPr lang="en-US" smtClean="0"/>
              <a:pPr/>
              <a:t>18</a:t>
            </a:fld>
            <a:endParaRPr lang="en-US"/>
          </a:p>
        </p:txBody>
      </p:sp>
    </p:spTree>
    <p:extLst>
      <p:ext uri="{BB962C8B-B14F-4D97-AF65-F5344CB8AC3E}">
        <p14:creationId xmlns:p14="http://schemas.microsoft.com/office/powerpoint/2010/main" val="2831423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a:ln/>
        </p:spPr>
      </p:sp>
      <p:sp>
        <p:nvSpPr>
          <p:cNvPr id="21507" name="2 Marcador de notas"/>
          <p:cNvSpPr>
            <a:spLocks noGrp="1"/>
          </p:cNvSpPr>
          <p:nvPr>
            <p:ph type="body" idx="1"/>
          </p:nvPr>
        </p:nvSpPr>
        <p:spPr>
          <a:noFill/>
          <a:ln/>
        </p:spPr>
        <p:txBody>
          <a:bodyPr/>
          <a:lstStyle/>
          <a:p>
            <a:endParaRPr lang="es-MX"/>
          </a:p>
        </p:txBody>
      </p:sp>
      <p:sp>
        <p:nvSpPr>
          <p:cNvPr id="21508" name="3 Marcador de número de diapositiva"/>
          <p:cNvSpPr>
            <a:spLocks noGrp="1"/>
          </p:cNvSpPr>
          <p:nvPr>
            <p:ph type="sldNum" sz="quarter" idx="5"/>
          </p:nvPr>
        </p:nvSpPr>
        <p:spPr>
          <a:noFill/>
        </p:spPr>
        <p:txBody>
          <a:bodyPr/>
          <a:lstStyle/>
          <a:p>
            <a:fld id="{250F723A-DA44-4493-9373-A3EE458A1095}" type="slidenum">
              <a:rPr lang="en-US" smtClean="0"/>
              <a:pPr/>
              <a:t>19</a:t>
            </a:fld>
            <a:endParaRPr lang="en-US"/>
          </a:p>
        </p:txBody>
      </p:sp>
    </p:spTree>
    <p:extLst>
      <p:ext uri="{BB962C8B-B14F-4D97-AF65-F5344CB8AC3E}">
        <p14:creationId xmlns:p14="http://schemas.microsoft.com/office/powerpoint/2010/main" val="1809738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p:spPr>
        <p:txBody>
          <a:bodyPr/>
          <a:lstStyle/>
          <a:p>
            <a:endParaRPr lang="es-MX"/>
          </a:p>
        </p:txBody>
      </p:sp>
      <p:sp>
        <p:nvSpPr>
          <p:cNvPr id="22532" name="3 Marcador de número de diapositiva"/>
          <p:cNvSpPr>
            <a:spLocks noGrp="1"/>
          </p:cNvSpPr>
          <p:nvPr>
            <p:ph type="sldNum" sz="quarter" idx="5"/>
          </p:nvPr>
        </p:nvSpPr>
        <p:spPr>
          <a:noFill/>
        </p:spPr>
        <p:txBody>
          <a:bodyPr/>
          <a:lstStyle/>
          <a:p>
            <a:fld id="{A01AB4D9-0940-4791-99C4-5E67DEA8D992}" type="slidenum">
              <a:rPr lang="en-US" smtClean="0"/>
              <a:pPr/>
              <a:t>20</a:t>
            </a:fld>
            <a:endParaRPr lang="en-US"/>
          </a:p>
        </p:txBody>
      </p:sp>
    </p:spTree>
    <p:extLst>
      <p:ext uri="{BB962C8B-B14F-4D97-AF65-F5344CB8AC3E}">
        <p14:creationId xmlns:p14="http://schemas.microsoft.com/office/powerpoint/2010/main" val="3264058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a:ln/>
        </p:spPr>
      </p:sp>
      <p:sp>
        <p:nvSpPr>
          <p:cNvPr id="23555" name="2 Marcador de notas"/>
          <p:cNvSpPr>
            <a:spLocks noGrp="1"/>
          </p:cNvSpPr>
          <p:nvPr>
            <p:ph type="body" idx="1"/>
          </p:nvPr>
        </p:nvSpPr>
        <p:spPr>
          <a:noFill/>
          <a:ln/>
        </p:spPr>
        <p:txBody>
          <a:bodyPr/>
          <a:lstStyle/>
          <a:p>
            <a:endParaRPr lang="es-MX"/>
          </a:p>
        </p:txBody>
      </p:sp>
      <p:sp>
        <p:nvSpPr>
          <p:cNvPr id="23556" name="3 Marcador de número de diapositiva"/>
          <p:cNvSpPr>
            <a:spLocks noGrp="1"/>
          </p:cNvSpPr>
          <p:nvPr>
            <p:ph type="sldNum" sz="quarter" idx="5"/>
          </p:nvPr>
        </p:nvSpPr>
        <p:spPr>
          <a:noFill/>
        </p:spPr>
        <p:txBody>
          <a:bodyPr/>
          <a:lstStyle/>
          <a:p>
            <a:fld id="{CC42F900-9A3A-4353-B463-1902E4FF30CA}" type="slidenum">
              <a:rPr lang="en-US" smtClean="0"/>
              <a:pPr/>
              <a:t>21</a:t>
            </a:fld>
            <a:endParaRPr lang="en-US"/>
          </a:p>
        </p:txBody>
      </p:sp>
    </p:spTree>
    <p:extLst>
      <p:ext uri="{BB962C8B-B14F-4D97-AF65-F5344CB8AC3E}">
        <p14:creationId xmlns:p14="http://schemas.microsoft.com/office/powerpoint/2010/main" val="949420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a:ln/>
        </p:spPr>
      </p:sp>
      <p:sp>
        <p:nvSpPr>
          <p:cNvPr id="24579" name="2 Marcador de notas"/>
          <p:cNvSpPr>
            <a:spLocks noGrp="1"/>
          </p:cNvSpPr>
          <p:nvPr>
            <p:ph type="body" idx="1"/>
          </p:nvPr>
        </p:nvSpPr>
        <p:spPr>
          <a:noFill/>
          <a:ln/>
        </p:spPr>
        <p:txBody>
          <a:bodyPr/>
          <a:lstStyle/>
          <a:p>
            <a:endParaRPr lang="es-MX"/>
          </a:p>
        </p:txBody>
      </p:sp>
      <p:sp>
        <p:nvSpPr>
          <p:cNvPr id="24580" name="3 Marcador de número de diapositiva"/>
          <p:cNvSpPr>
            <a:spLocks noGrp="1"/>
          </p:cNvSpPr>
          <p:nvPr>
            <p:ph type="sldNum" sz="quarter" idx="5"/>
          </p:nvPr>
        </p:nvSpPr>
        <p:spPr>
          <a:noFill/>
        </p:spPr>
        <p:txBody>
          <a:bodyPr/>
          <a:lstStyle/>
          <a:p>
            <a:fld id="{9A803572-96AE-49F8-BA0E-5E2FA47CFB28}" type="slidenum">
              <a:rPr lang="en-US" smtClean="0"/>
              <a:pPr/>
              <a:t>22</a:t>
            </a:fld>
            <a:endParaRPr lang="en-US"/>
          </a:p>
        </p:txBody>
      </p:sp>
    </p:spTree>
    <p:extLst>
      <p:ext uri="{BB962C8B-B14F-4D97-AF65-F5344CB8AC3E}">
        <p14:creationId xmlns:p14="http://schemas.microsoft.com/office/powerpoint/2010/main" val="2261250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a:ln/>
        </p:spPr>
      </p:sp>
      <p:sp>
        <p:nvSpPr>
          <p:cNvPr id="25603" name="2 Marcador de notas"/>
          <p:cNvSpPr>
            <a:spLocks noGrp="1"/>
          </p:cNvSpPr>
          <p:nvPr>
            <p:ph type="body" idx="1"/>
          </p:nvPr>
        </p:nvSpPr>
        <p:spPr>
          <a:noFill/>
          <a:ln/>
        </p:spPr>
        <p:txBody>
          <a:bodyPr/>
          <a:lstStyle/>
          <a:p>
            <a:endParaRPr lang="es-MX"/>
          </a:p>
        </p:txBody>
      </p:sp>
      <p:sp>
        <p:nvSpPr>
          <p:cNvPr id="25604" name="3 Marcador de número de diapositiva"/>
          <p:cNvSpPr>
            <a:spLocks noGrp="1"/>
          </p:cNvSpPr>
          <p:nvPr>
            <p:ph type="sldNum" sz="quarter" idx="5"/>
          </p:nvPr>
        </p:nvSpPr>
        <p:spPr>
          <a:noFill/>
        </p:spPr>
        <p:txBody>
          <a:bodyPr/>
          <a:lstStyle/>
          <a:p>
            <a:fld id="{6A6F1C6E-5017-4949-A3EF-8D360047759B}" type="slidenum">
              <a:rPr lang="en-US" smtClean="0"/>
              <a:pPr/>
              <a:t>23</a:t>
            </a:fld>
            <a:endParaRPr lang="en-US"/>
          </a:p>
        </p:txBody>
      </p:sp>
    </p:spTree>
    <p:extLst>
      <p:ext uri="{BB962C8B-B14F-4D97-AF65-F5344CB8AC3E}">
        <p14:creationId xmlns:p14="http://schemas.microsoft.com/office/powerpoint/2010/main" val="1153178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a:ln/>
        </p:spPr>
      </p:sp>
      <p:sp>
        <p:nvSpPr>
          <p:cNvPr id="26627" name="2 Marcador de notas"/>
          <p:cNvSpPr>
            <a:spLocks noGrp="1"/>
          </p:cNvSpPr>
          <p:nvPr>
            <p:ph type="body" idx="1"/>
          </p:nvPr>
        </p:nvSpPr>
        <p:spPr>
          <a:noFill/>
          <a:ln/>
        </p:spPr>
        <p:txBody>
          <a:bodyPr/>
          <a:lstStyle/>
          <a:p>
            <a:endParaRPr lang="es-MX"/>
          </a:p>
        </p:txBody>
      </p:sp>
      <p:sp>
        <p:nvSpPr>
          <p:cNvPr id="26628" name="3 Marcador de número de diapositiva"/>
          <p:cNvSpPr>
            <a:spLocks noGrp="1"/>
          </p:cNvSpPr>
          <p:nvPr>
            <p:ph type="sldNum" sz="quarter" idx="5"/>
          </p:nvPr>
        </p:nvSpPr>
        <p:spPr>
          <a:noFill/>
        </p:spPr>
        <p:txBody>
          <a:bodyPr/>
          <a:lstStyle/>
          <a:p>
            <a:fld id="{BE10B735-7A02-40BA-B57C-50D8DC376A80}" type="slidenum">
              <a:rPr lang="en-US" smtClean="0"/>
              <a:pPr/>
              <a:t>24</a:t>
            </a:fld>
            <a:endParaRPr lang="en-US"/>
          </a:p>
        </p:txBody>
      </p:sp>
    </p:spTree>
    <p:extLst>
      <p:ext uri="{BB962C8B-B14F-4D97-AF65-F5344CB8AC3E}">
        <p14:creationId xmlns:p14="http://schemas.microsoft.com/office/powerpoint/2010/main" val="1021818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a:ln/>
        </p:spPr>
      </p:sp>
      <p:sp>
        <p:nvSpPr>
          <p:cNvPr id="27651" name="2 Marcador de notas"/>
          <p:cNvSpPr>
            <a:spLocks noGrp="1"/>
          </p:cNvSpPr>
          <p:nvPr>
            <p:ph type="body" idx="1"/>
          </p:nvPr>
        </p:nvSpPr>
        <p:spPr>
          <a:noFill/>
          <a:ln/>
        </p:spPr>
        <p:txBody>
          <a:bodyPr/>
          <a:lstStyle/>
          <a:p>
            <a:endParaRPr lang="es-MX"/>
          </a:p>
        </p:txBody>
      </p:sp>
      <p:sp>
        <p:nvSpPr>
          <p:cNvPr id="27652" name="3 Marcador de número de diapositiva"/>
          <p:cNvSpPr>
            <a:spLocks noGrp="1"/>
          </p:cNvSpPr>
          <p:nvPr>
            <p:ph type="sldNum" sz="quarter" idx="5"/>
          </p:nvPr>
        </p:nvSpPr>
        <p:spPr>
          <a:noFill/>
        </p:spPr>
        <p:txBody>
          <a:bodyPr/>
          <a:lstStyle/>
          <a:p>
            <a:fld id="{19B89D5A-8894-42E2-9AAE-39A99AF438D8}" type="slidenum">
              <a:rPr lang="en-US" smtClean="0"/>
              <a:pPr/>
              <a:t>25</a:t>
            </a:fld>
            <a:endParaRPr lang="en-US"/>
          </a:p>
        </p:txBody>
      </p:sp>
    </p:spTree>
    <p:extLst>
      <p:ext uri="{BB962C8B-B14F-4D97-AF65-F5344CB8AC3E}">
        <p14:creationId xmlns:p14="http://schemas.microsoft.com/office/powerpoint/2010/main" val="541797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602B1C5-B246-43D9-89DB-B3A4A91351A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33FF93B6-3EA3-4F4A-A8F3-DC892D9C167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3F57B0C-475C-4757-A95E-8F2506376D9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22C33159-F50B-4FBF-99CC-CB4D7370CA1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D83C2F6-6153-4916-B92E-8C6421B039AB}"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15DF74A-2706-4864-898B-DA9301F9CDC7}"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67CEBA1-B85F-42DB-980A-270891E551F5}" type="datetime1">
              <a:rPr lang="es-MX" smtClean="0"/>
              <a:pPr/>
              <a:t>09/10/2016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3F80E259-1B62-4A85-ADC9-E7A12785D78D}" type="datetime1">
              <a:rPr lang="es-MX" smtClean="0"/>
              <a:pPr/>
              <a:t>09/10/2016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B36691-DDF9-47D6-8236-3E232FA241B1}" type="datetime1">
              <a:rPr lang="es-MX" smtClean="0"/>
              <a:pPr/>
              <a:t>09/10/2016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F3570ED-6211-4EA3-BAF2-DE665597B4E0}"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EF5F6D3-DB33-4751-97CC-F4D287764C04}"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516C3-3C5F-426B-BFFD-3876F60F56A2}" type="datetime1">
              <a:rPr lang="es-MX" smtClean="0"/>
              <a:pPr/>
              <a:t>09/10/2016</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0BBA42-5472-42C5-AB49-DB327605BF08}" type="slidenum">
              <a:rPr lang="es-MX" smtClean="0"/>
              <a:pPr/>
              <a:t>‹#›</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mx/url?sa=i&amp;rct=j&amp;q=&amp;esrc=s&amp;frm=1&amp;source=images&amp;cd=&amp;cad=rja&amp;docid=2_Fh9o0AnVqrXM&amp;tbnid=6hlfD7YzyLDKlM:&amp;ved=0CAUQjRw&amp;url=http://educacionchimalhuacan.blogspot.com/2013_07_01_archive.html&amp;ei=nQpBUoe0N6yr2AX0k4DACA&amp;bvm=bv.52434380,d.b2I&amp;psig=AFQjCNHXWZ-ERO0vhOuqhyfcEVaGL_zc8w&amp;ust=1380080609497250" TargetMode="Externa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mx.wrs.yahoo.com/_ylt=A0WTf2zvgrhMgmIANkrF8Qt.;_ylu=X3oDMTBrNXEzNXEwBHBvcwMxMTQEc2VjA3NyBHZ0aWQD/SIG=1ncbtfur3/EXP=1287246959/**http:/mx.images.search.yahoo.com/images/view?back=http://mx.images.search.yahoo.com/search/images?p=empresas&amp;js=1&amp;b=101&amp;ni=20&amp;ei=utf-8&amp;y=Buscar&amp;xargs=0&amp;pstart=1&amp;fr=yfp-t-706&amp;w=500&amp;h=400&amp;imgurl=www.vegamediapress.es/noticias/images/stories/empresas.jpg&amp;rurl=http://www.vegamediapress.es/noticias/index.php?option=com_content&amp;task=blogsection&amp;id=104&amp;Itemid=211&amp;limit=13&amp;limitstart=13&amp;size=81k&amp;name=empresas+jpg&amp;p=empresas&amp;oid=0666a850111a8fe0&amp;fr2=&amp;no=114&amp;tt=2753079&amp;sigr=13stivv8c&amp;sigi=11q40kknd&amp;sigb=13rb7v9tr&amp;type=JPG" TargetMode="Externa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mx.wrs.yahoo.com/_ylt=A0WTf2ypgrhMJzUAzQTO8Qt./SIG=136peom4e/EXP=1287246889/**http:/www.jesusda.com/docs/tallerintroadminlinux/s5-linux/pics/empresas-linux.png"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mx.wrs.yahoo.com/_ylt=A0S0zu1Ye7hM0igAeszF8Qt.;_ylu=X3oDMTBqamdoM3Q5BHBvcwMxMgRzZWMDc3IEdnRpZAM-/SIG=1ontfqu4j/EXP=1287245016/**http:/mx.images.search.yahoo.com/images/view?back=http://mx.images.search.yahoo.com/search/images?p=enfoque+cl%C3%A1sico+de+la+administraci%C3%B3n&amp;sado=1&amp;ei=UTF-8&amp;rd=r1&amp;fr=yfp-t-706-s&amp;fr2=tab-web&amp;w=135&amp;h=97&amp;imgurl=www.monografias.com/trabajos59/enfoque-clasico-administracion/Image3.jpg&amp;rurl=http://www.monografias.com/trabajos59/enfoque-clasico-administracion/enfoque-clasico-administracion.shtml?monosearch&amp;size=4k&amp;name=Image3+jpg&amp;p=enfoque+cl%C3%A1sico+de+la+administraci%C3%B3n&amp;oid=8281b44a28aac2b6&amp;fr2=tab-web&amp;no=12&amp;tt=19&amp;sigr=13k17plie&amp;sigi=1288blam5&amp;sigb=14h4p5dsm&amp;type=JPG"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mx.wrs.yahoo.com/_ylt=A0S0zvn_e7hMaGUATO_O8Qt./SIG=131hhmkbs/EXP=1287245183/**http:/www.claseshistoria.com/revolucionindustrial/imagenes/+waterframe.jp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mx.wrs.yahoo.com/_ylt=A0S0zvgZfbhMX2UAdkzF8Qt.;_ylu=X3oDMTBqbWlpczNlBHBvcwM1MgRzZWMDc3IEdnRpZAM-/SIG=1j4q78253/EXP=1287245465/**http:/mx.images.search.yahoo.com/images/view?back=http://mx.images.search.yahoo.com/search/images?p=competencia+industrial&amp;b=37&amp;ni=18&amp;ei=utf-8&amp;xargs=0&amp;pstart=1&amp;fr=yfp-t-706&amp;w=418&amp;h=300&amp;imgurl=www.eumed.net/cursecon/17/fundicion.jpg&amp;rurl=http://www.eumed.net/cursecon/17/politica_industrial.htm&amp;size=22k&amp;name=fundicion+jpg&amp;p=competencia+industrial&amp;oid=3805dd5f72b2ccc8&amp;fr2=&amp;no=52&amp;tt=254&amp;sigr=11oovhh15&amp;sigi=1171kmc97&amp;sigb=13q27uphn&amp;type=JPG"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encrypted-tbn3.gstatic.com/images?q=tbn:ANd9GcRoi4CAxPnMQmbaRRLTVY3N4iS9Vo3f5YS7jOT5EQC87AcL4e1t">
            <a:hlinkClick r:id="rId2"/>
          </p:cNvPr>
          <p:cNvPicPr>
            <a:picLocks noChangeAspect="1" noChangeArrowheads="1"/>
          </p:cNvPicPr>
          <p:nvPr/>
        </p:nvPicPr>
        <p:blipFill>
          <a:blip r:embed="rId3" cstate="print"/>
          <a:srcRect/>
          <a:stretch>
            <a:fillRect/>
          </a:stretch>
        </p:blipFill>
        <p:spPr bwMode="auto">
          <a:xfrm>
            <a:off x="1259632" y="-1"/>
            <a:ext cx="7884367" cy="1364603"/>
          </a:xfrm>
          <a:prstGeom prst="rect">
            <a:avLst/>
          </a:prstGeom>
          <a:noFill/>
        </p:spPr>
      </p:pic>
      <p:pic>
        <p:nvPicPr>
          <p:cNvPr id="14" name="5 Imagen"/>
          <p:cNvPicPr/>
          <p:nvPr/>
        </p:nvPicPr>
        <p:blipFill>
          <a:blip r:embed="rId4" cstate="print"/>
          <a:srcRect/>
          <a:stretch>
            <a:fillRect/>
          </a:stretch>
        </p:blipFill>
        <p:spPr bwMode="auto">
          <a:xfrm>
            <a:off x="1" y="0"/>
            <a:ext cx="1259632" cy="6885384"/>
          </a:xfrm>
          <a:prstGeom prst="rect">
            <a:avLst/>
          </a:prstGeom>
          <a:noFill/>
          <a:ln w="9525">
            <a:noFill/>
            <a:miter lim="800000"/>
            <a:headEnd/>
            <a:tailEnd/>
          </a:ln>
        </p:spPr>
      </p:pic>
      <p:sp>
        <p:nvSpPr>
          <p:cNvPr id="15" name="6 Título"/>
          <p:cNvSpPr txBox="1">
            <a:spLocks/>
          </p:cNvSpPr>
          <p:nvPr/>
        </p:nvSpPr>
        <p:spPr>
          <a:xfrm>
            <a:off x="1493404" y="1107118"/>
            <a:ext cx="7416824" cy="23355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ES" sz="16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UNIVERSIDAD AUTÓNOMA DEL ESTADO DE MÉXICO</a:t>
            </a:r>
          </a:p>
          <a:p>
            <a:br>
              <a:rPr lang="es-ES" sz="20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CENTRO UNIVERSITARIO UAEM ZUMPANGO</a:t>
            </a:r>
            <a:br>
              <a:rPr lang="es-ES" sz="1800" b="1" dirty="0">
                <a:latin typeface="Arial" panose="020B0604020202020204" pitchFamily="34" charset="0"/>
                <a:cs typeface="Arial" panose="020B0604020202020204" pitchFamily="34" charset="0"/>
              </a:rPr>
            </a:br>
            <a:endParaRPr lang="es-ES" sz="1800" b="1" dirty="0">
              <a:latin typeface="Arial" panose="020B0604020202020204" pitchFamily="34" charset="0"/>
              <a:cs typeface="Arial" panose="020B0604020202020204" pitchFamily="34" charset="0"/>
            </a:endParaRPr>
          </a:p>
          <a:p>
            <a:r>
              <a:rPr lang="es-ES" sz="1800" b="1" dirty="0">
                <a:latin typeface="Arial" panose="020B0604020202020204" pitchFamily="34" charset="0"/>
                <a:cs typeface="Arial" panose="020B0604020202020204" pitchFamily="34" charset="0"/>
              </a:rPr>
              <a:t>LICENCIATURA EN ADMINISTRACIÓN</a:t>
            </a:r>
            <a:br>
              <a:rPr lang="es-ES" sz="1600" dirty="0">
                <a:latin typeface="Arial" panose="020B0604020202020204" pitchFamily="34" charset="0"/>
                <a:cs typeface="Arial" panose="020B0604020202020204" pitchFamily="34" charset="0"/>
              </a:rPr>
            </a:br>
            <a:endParaRPr lang="es-ES" sz="1600" dirty="0">
              <a:latin typeface="Arial" panose="020B0604020202020204" pitchFamily="34" charset="0"/>
              <a:cs typeface="Arial" panose="020B0604020202020204" pitchFamily="34" charset="0"/>
            </a:endParaRPr>
          </a:p>
        </p:txBody>
      </p:sp>
      <p:sp>
        <p:nvSpPr>
          <p:cNvPr id="16" name="7 Subtítulo"/>
          <p:cNvSpPr txBox="1">
            <a:spLocks/>
          </p:cNvSpPr>
          <p:nvPr/>
        </p:nvSpPr>
        <p:spPr>
          <a:xfrm>
            <a:off x="1493404" y="3144366"/>
            <a:ext cx="7344816" cy="3524994"/>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sz="2600" b="1" dirty="0">
                <a:latin typeface="Arial" panose="020B0604020202020204" pitchFamily="34" charset="0"/>
                <a:cs typeface="Arial" panose="020B0604020202020204" pitchFamily="34" charset="0"/>
              </a:rPr>
              <a:t>UNIDAD DE APRENDIZAJE</a:t>
            </a:r>
          </a:p>
          <a:p>
            <a:pPr marL="0" indent="0" algn="ctr">
              <a:buNone/>
            </a:pPr>
            <a:endParaRPr lang="es-ES" sz="2100" b="1" dirty="0">
              <a:solidFill>
                <a:schemeClr val="accent1"/>
              </a:solidFill>
              <a:latin typeface="Arial" panose="020B0604020202020204" pitchFamily="34" charset="0"/>
              <a:cs typeface="Arial" panose="020B0604020202020204" pitchFamily="34" charset="0"/>
            </a:endParaRPr>
          </a:p>
          <a:p>
            <a:pPr marL="0" indent="0" algn="ctr">
              <a:buNone/>
            </a:pPr>
            <a:r>
              <a:rPr lang="es-ES" sz="2300" dirty="0">
                <a:solidFill>
                  <a:schemeClr val="accent1"/>
                </a:solidFill>
                <a:latin typeface="Arial" panose="020B0604020202020204" pitchFamily="34" charset="0"/>
                <a:cs typeface="Arial" panose="020B0604020202020204" pitchFamily="34" charset="0"/>
              </a:rPr>
              <a:t>(L14101) FUNDAMENTOS EN ADMINISTRACIÓN</a:t>
            </a:r>
          </a:p>
          <a:p>
            <a:pPr marL="0" indent="0" algn="ctr">
              <a:buNone/>
            </a:pPr>
            <a:endParaRPr lang="es-ES" sz="1900" dirty="0">
              <a:solidFill>
                <a:schemeClr val="accent1"/>
              </a:solidFill>
              <a:latin typeface="Arial" panose="020B0604020202020204" pitchFamily="34" charset="0"/>
              <a:cs typeface="Arial" panose="020B0604020202020204" pitchFamily="34" charset="0"/>
            </a:endParaRPr>
          </a:p>
          <a:p>
            <a:pPr marL="0" indent="0" algn="ctr">
              <a:buNone/>
            </a:pPr>
            <a:r>
              <a:rPr lang="es-ES" sz="2900" b="1" dirty="0">
                <a:latin typeface="Arial" panose="020B0604020202020204" pitchFamily="34" charset="0"/>
                <a:cs typeface="Arial" panose="020B0604020202020204" pitchFamily="34" charset="0"/>
              </a:rPr>
              <a:t>CONTENIDO DE LA UNIDAD A TRABAJAR</a:t>
            </a:r>
          </a:p>
          <a:p>
            <a:pPr marL="0" indent="0" algn="ctr">
              <a:buNone/>
            </a:pPr>
            <a:endParaRPr lang="es-ES" sz="2000" dirty="0">
              <a:latin typeface="Arial" panose="020B0604020202020204" pitchFamily="34" charset="0"/>
              <a:cs typeface="Arial" panose="020B0604020202020204" pitchFamily="34" charset="0"/>
            </a:endParaRPr>
          </a:p>
          <a:p>
            <a:pPr marL="0" indent="0" algn="ctr">
              <a:buNone/>
            </a:pPr>
            <a:r>
              <a:rPr lang="es-ES" sz="2300" dirty="0">
                <a:latin typeface="Arial" panose="020B0604020202020204" pitchFamily="34" charset="0"/>
                <a:cs typeface="Arial" panose="020B0604020202020204" pitchFamily="34" charset="0"/>
              </a:rPr>
              <a:t>UNIDAD IV. ENFOQUES DEL PENSAMIENTO ADMINISTRATIVO</a:t>
            </a:r>
          </a:p>
          <a:p>
            <a:pPr marL="0" indent="0" algn="ctr">
              <a:buNone/>
            </a:pPr>
            <a:endParaRPr lang="es-ES" sz="2300" dirty="0">
              <a:latin typeface="Arial" panose="020B0604020202020204" pitchFamily="34" charset="0"/>
              <a:cs typeface="Arial" panose="020B0604020202020204" pitchFamily="34" charset="0"/>
            </a:endParaRPr>
          </a:p>
          <a:p>
            <a:pPr marL="0" indent="0" algn="ctr">
              <a:buNone/>
            </a:pPr>
            <a:r>
              <a:rPr lang="es-ES" sz="2600" b="1" dirty="0">
                <a:latin typeface="Arial" panose="020B0604020202020204" pitchFamily="34" charset="0"/>
                <a:cs typeface="Arial" panose="020B0604020202020204" pitchFamily="34" charset="0"/>
              </a:rPr>
              <a:t>MATERIAL DIDACTICO</a:t>
            </a:r>
          </a:p>
          <a:p>
            <a:pPr marL="0" indent="0" algn="ctr">
              <a:buNone/>
            </a:pPr>
            <a:r>
              <a:rPr lang="es-ES" sz="2300" dirty="0">
                <a:latin typeface="Arial" panose="020B0604020202020204" pitchFamily="34" charset="0"/>
                <a:cs typeface="Arial" panose="020B0604020202020204" pitchFamily="34" charset="0"/>
              </a:rPr>
              <a:t>SOLO VISIÓN PROYECTABLES</a:t>
            </a:r>
          </a:p>
          <a:p>
            <a:pPr marL="0" indent="0" algn="ctr">
              <a:buNone/>
            </a:pPr>
            <a:endParaRPr lang="es-ES" sz="2300" dirty="0">
              <a:latin typeface="Arial" panose="020B0604020202020204" pitchFamily="34" charset="0"/>
              <a:cs typeface="Arial" panose="020B0604020202020204" pitchFamily="34" charset="0"/>
            </a:endParaRPr>
          </a:p>
          <a:p>
            <a:pPr marL="0" indent="0" algn="ctr">
              <a:buNone/>
            </a:pPr>
            <a:r>
              <a:rPr lang="es-ES" sz="2600" b="1" dirty="0">
                <a:latin typeface="Arial" panose="020B0604020202020204" pitchFamily="34" charset="0"/>
                <a:cs typeface="Arial" panose="020B0604020202020204" pitchFamily="34" charset="0"/>
              </a:rPr>
              <a:t>PRESENTA</a:t>
            </a:r>
          </a:p>
          <a:p>
            <a:pPr marL="0" indent="0" algn="ctr">
              <a:buNone/>
            </a:pPr>
            <a:r>
              <a:rPr lang="es-ES" sz="2300" dirty="0">
                <a:latin typeface="Arial" panose="020B0604020202020204" pitchFamily="34" charset="0"/>
                <a:cs typeface="Arial" panose="020B0604020202020204" pitchFamily="34" charset="0"/>
              </a:rPr>
              <a:t>M. en A.N. José Luis Morales Mondragón</a:t>
            </a:r>
          </a:p>
          <a:p>
            <a:pPr algn="ctr"/>
            <a:endParaRPr lang="es-ES" sz="1600" b="1" dirty="0">
              <a:latin typeface="Arial" panose="020B0604020202020204" pitchFamily="34" charset="0"/>
              <a:cs typeface="Arial" panose="020B0604020202020204" pitchFamily="34" charset="0"/>
            </a:endParaRPr>
          </a:p>
          <a:p>
            <a:pPr marL="0" indent="0" algn="r">
              <a:buNone/>
            </a:pPr>
            <a:r>
              <a:rPr lang="es-ES" sz="1300" b="1" dirty="0">
                <a:latin typeface="Arial" panose="020B0604020202020204" pitchFamily="34" charset="0"/>
                <a:cs typeface="Arial" panose="020B0604020202020204" pitchFamily="34" charset="0"/>
              </a:rPr>
              <a:t>OCTUBRE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
          <p:cNvSpPr>
            <a:spLocks noGrp="1" noRot="1" noChangeArrowheads="1"/>
          </p:cNvSpPr>
          <p:nvPr>
            <p:ph type="title"/>
          </p:nvPr>
        </p:nvSpPr>
        <p:spPr>
          <a:xfrm>
            <a:off x="428596" y="1357298"/>
            <a:ext cx="8229600" cy="1143000"/>
          </a:xfrm>
        </p:spPr>
        <p:txBody>
          <a:bodyPr/>
          <a:lstStyle/>
          <a:p>
            <a:r>
              <a:rPr lang="en-US" sz="6600" b="0" dirty="0">
                <a:latin typeface="Arial" pitchFamily="34" charset="0"/>
                <a:cs typeface="Arial" pitchFamily="34" charset="0"/>
              </a:rPr>
              <a:t>HENRY FAYOL</a:t>
            </a:r>
            <a:r>
              <a:rPr lang="en-US" dirty="0">
                <a:latin typeface="Arial" pitchFamily="34" charset="0"/>
                <a:cs typeface="Arial" pitchFamily="34" charset="0"/>
              </a:rPr>
              <a:t> </a:t>
            </a:r>
            <a:endParaRPr lang="es-ES" dirty="0">
              <a:latin typeface="Arial" pitchFamily="34" charset="0"/>
              <a:cs typeface="Arial" pitchFamily="34" charset="0"/>
            </a:endParaRPr>
          </a:p>
        </p:txBody>
      </p:sp>
      <p:sp>
        <p:nvSpPr>
          <p:cNvPr id="1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8" name="Rectangle 1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19" name="Picture 6" descr="fayol"/>
          <p:cNvPicPr>
            <a:picLocks noGrp="1" noChangeAspect="1" noChangeArrowheads="1"/>
          </p:cNvPicPr>
          <p:nvPr>
            <p:ph idx="1"/>
          </p:nvPr>
        </p:nvPicPr>
        <p:blipFill>
          <a:blip r:embed="rId2" cstate="print"/>
          <a:srcRect/>
          <a:stretch>
            <a:fillRect/>
          </a:stretch>
        </p:blipFill>
        <p:spPr>
          <a:xfrm>
            <a:off x="2627784" y="2500298"/>
            <a:ext cx="3656012" cy="4032250"/>
          </a:xfrm>
          <a:solidFill>
            <a:srgbClr val="0000FF">
              <a:alpha val="89999"/>
            </a:srgbClr>
          </a:solidFill>
          <a:ln/>
        </p:spPr>
      </p:pic>
    </p:spTree>
    <p:extLst>
      <p:ext uri="{BB962C8B-B14F-4D97-AF65-F5344CB8AC3E}">
        <p14:creationId xmlns:p14="http://schemas.microsoft.com/office/powerpoint/2010/main" val="553486098"/>
      </p:ext>
    </p:extLst>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4" name="Rectangle 1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5" name="Rectangle 2"/>
          <p:cNvSpPr>
            <a:spLocks noGrp="1" noRot="1" noChangeArrowheads="1"/>
          </p:cNvSpPr>
          <p:nvPr>
            <p:ph type="title"/>
          </p:nvPr>
        </p:nvSpPr>
        <p:spPr>
          <a:xfrm>
            <a:off x="323528" y="1044348"/>
            <a:ext cx="8229600" cy="1143000"/>
          </a:xfrm>
        </p:spPr>
        <p:txBody>
          <a:bodyPr/>
          <a:lstStyle/>
          <a:p>
            <a:r>
              <a:rPr lang="en-US" dirty="0">
                <a:latin typeface="Arial" pitchFamily="34" charset="0"/>
                <a:cs typeface="Arial" pitchFamily="34" charset="0"/>
              </a:rPr>
              <a:t>Henry  </a:t>
            </a:r>
            <a:r>
              <a:rPr lang="en-US" dirty="0" err="1">
                <a:latin typeface="Arial" pitchFamily="34" charset="0"/>
                <a:cs typeface="Arial" pitchFamily="34" charset="0"/>
              </a:rPr>
              <a:t>Fayol</a:t>
            </a:r>
            <a:r>
              <a:rPr lang="en-US" dirty="0">
                <a:latin typeface="Arial" pitchFamily="34" charset="0"/>
                <a:cs typeface="Arial" pitchFamily="34" charset="0"/>
              </a:rPr>
              <a:t> </a:t>
            </a:r>
            <a:endParaRPr lang="es-ES" dirty="0">
              <a:latin typeface="Arial" pitchFamily="34" charset="0"/>
              <a:cs typeface="Arial" pitchFamily="34" charset="0"/>
            </a:endParaRPr>
          </a:p>
        </p:txBody>
      </p:sp>
      <p:sp>
        <p:nvSpPr>
          <p:cNvPr id="16" name="Rectangle 3"/>
          <p:cNvSpPr>
            <a:spLocks noGrp="1" noChangeArrowheads="1"/>
          </p:cNvSpPr>
          <p:nvPr>
            <p:ph idx="1"/>
          </p:nvPr>
        </p:nvSpPr>
        <p:spPr>
          <a:xfrm>
            <a:off x="323528" y="2275740"/>
            <a:ext cx="8229600" cy="4389120"/>
          </a:xfrm>
        </p:spPr>
        <p:txBody>
          <a:bodyPr>
            <a:normAutofit lnSpcReduction="10000"/>
          </a:bodyPr>
          <a:lstStyle/>
          <a:p>
            <a:pPr algn="just"/>
            <a:r>
              <a:rPr lang="es-ES" dirty="0">
                <a:latin typeface="Arial" pitchFamily="34" charset="0"/>
                <a:cs typeface="Arial" pitchFamily="34" charset="0"/>
              </a:rPr>
              <a:t>(1841 - 1925) Ingeniero y teórico de la administración de empresas. Nacido en el seno de una familia burguesa.</a:t>
            </a:r>
          </a:p>
          <a:p>
            <a:pPr algn="just"/>
            <a:r>
              <a:rPr lang="es-ES" dirty="0">
                <a:latin typeface="Arial" pitchFamily="34" charset="0"/>
                <a:cs typeface="Arial" pitchFamily="34" charset="0"/>
              </a:rPr>
              <a:t> Henry Fayol se graduó como ingeniero civil de minas en el año 1860 y desempeño el cargo de Ingeniero en las minas del grupo minero y metalúrgico, la Sociedad Anónima </a:t>
            </a:r>
            <a:r>
              <a:rPr lang="es-ES" dirty="0" err="1">
                <a:latin typeface="Arial" pitchFamily="34" charset="0"/>
                <a:cs typeface="Arial" pitchFamily="34" charset="0"/>
              </a:rPr>
              <a:t>Commentry</a:t>
            </a:r>
            <a:r>
              <a:rPr lang="es-ES" dirty="0">
                <a:latin typeface="Arial" pitchFamily="34" charset="0"/>
                <a:cs typeface="Arial" pitchFamily="34" charset="0"/>
              </a:rPr>
              <a:t> </a:t>
            </a:r>
            <a:r>
              <a:rPr lang="es-ES" dirty="0" err="1">
                <a:latin typeface="Arial" pitchFamily="34" charset="0"/>
                <a:cs typeface="Arial" pitchFamily="34" charset="0"/>
              </a:rPr>
              <a:t>Fourchambault</a:t>
            </a:r>
            <a:r>
              <a:rPr lang="es-ES" dirty="0">
                <a:latin typeface="Arial" pitchFamily="34" charset="0"/>
                <a:cs typeface="Arial" pitchFamily="34" charset="0"/>
              </a:rPr>
              <a:t>.</a:t>
            </a:r>
          </a:p>
        </p:txBody>
      </p:sp>
    </p:spTree>
    <p:extLst>
      <p:ext uri="{BB962C8B-B14F-4D97-AF65-F5344CB8AC3E}">
        <p14:creationId xmlns:p14="http://schemas.microsoft.com/office/powerpoint/2010/main" val="1620695830"/>
      </p:ext>
    </p:extLst>
  </p:cSld>
  <p:clrMapOvr>
    <a:masterClrMapping/>
  </p:clrMapOvr>
  <p:transition>
    <p:spli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a:spLocks noGrp="1" noChangeArrowheads="1"/>
          </p:cNvSpPr>
          <p:nvPr>
            <p:ph idx="1"/>
          </p:nvPr>
        </p:nvSpPr>
        <p:spPr>
          <a:xfrm>
            <a:off x="3336" y="1052736"/>
            <a:ext cx="5194920" cy="2260847"/>
          </a:xfrm>
        </p:spPr>
        <p:txBody>
          <a:bodyPr>
            <a:noAutofit/>
          </a:bodyPr>
          <a:lstStyle/>
          <a:p>
            <a:pPr algn="just"/>
            <a:r>
              <a:rPr lang="es-ES" sz="2000" dirty="0">
                <a:latin typeface="Arial" pitchFamily="34" charset="0"/>
                <a:cs typeface="Arial" pitchFamily="34" charset="0"/>
              </a:rPr>
              <a:t>Henry </a:t>
            </a:r>
            <a:r>
              <a:rPr lang="es-ES" sz="2000" dirty="0" err="1">
                <a:latin typeface="Arial" pitchFamily="34" charset="0"/>
                <a:cs typeface="Arial" pitchFamily="34" charset="0"/>
              </a:rPr>
              <a:t>Fayol</a:t>
            </a:r>
            <a:r>
              <a:rPr lang="es-ES" sz="2000" dirty="0">
                <a:latin typeface="Arial" pitchFamily="34" charset="0"/>
                <a:cs typeface="Arial" pitchFamily="34" charset="0"/>
              </a:rPr>
              <a:t> es sobre todo conocido por sus aportaciones en el terreno del pensamiento administrativo. Expuso sus ideas en la obra </a:t>
            </a:r>
            <a:r>
              <a:rPr lang="es-ES" sz="2000" i="1" dirty="0">
                <a:latin typeface="Arial" pitchFamily="34" charset="0"/>
                <a:cs typeface="Arial" pitchFamily="34" charset="0"/>
              </a:rPr>
              <a:t>Administración industrial y general</a:t>
            </a:r>
            <a:r>
              <a:rPr lang="es-ES" sz="2000" dirty="0">
                <a:latin typeface="Arial" pitchFamily="34" charset="0"/>
                <a:cs typeface="Arial" pitchFamily="34" charset="0"/>
              </a:rPr>
              <a:t>, publicada en Francia en 1916..</a:t>
            </a:r>
          </a:p>
        </p:txBody>
      </p:sp>
      <p:sp>
        <p:nvSpPr>
          <p:cNvPr id="14"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6" name="Rectangle 3"/>
          <p:cNvSpPr txBox="1">
            <a:spLocks noChangeArrowheads="1"/>
          </p:cNvSpPr>
          <p:nvPr/>
        </p:nvSpPr>
        <p:spPr>
          <a:xfrm>
            <a:off x="4355976" y="3502045"/>
            <a:ext cx="4402832" cy="27363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ES" sz="2000" dirty="0">
                <a:latin typeface="Arial" pitchFamily="34" charset="0"/>
                <a:cs typeface="Arial" pitchFamily="34" charset="0"/>
              </a:rPr>
              <a:t>Tras los aportaciones realizadas por Taylor en el terreno de la organización científica del trabajo, Fayol, utilizando una metodología positivista, consistente en observar los hechos, realizar experiencias y extraer reglas, desarrolló todo un modelo administrativo de gran rigor para su época. </a:t>
            </a:r>
          </a:p>
        </p:txBody>
      </p:sp>
      <p:pic>
        <p:nvPicPr>
          <p:cNvPr id="1026" name="Picture 2" descr="http://tse1.mm.bing.net/th?&amp;id=OIP.M51d9849de9c46a06ab950643b6c3c050o0&amp;w=299&amp;h=224&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599" y="3177599"/>
            <a:ext cx="3797361" cy="28448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se1.mm.bing.net/th?&amp;id=OIP.M700d1cefce2ff2c7e65b87dec312ceedo0&amp;w=143&amp;h=156&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046653"/>
            <a:ext cx="2232248" cy="2435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043629"/>
      </p:ext>
    </p:extLst>
  </p:cSld>
  <p:clrMapOvr>
    <a:masterClrMapping/>
  </p:clrMapOvr>
  <p:transition>
    <p:strips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tse1.mm.bing.net/th?&amp;id=OIP.Md552038e0a6d42a15d75655ae214b369o0&amp;w=300&amp;h=195&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795479"/>
            <a:ext cx="5976664" cy="388483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3"/>
          <p:cNvSpPr>
            <a:spLocks noGrp="1" noChangeArrowheads="1"/>
          </p:cNvSpPr>
          <p:nvPr>
            <p:ph idx="1"/>
          </p:nvPr>
        </p:nvSpPr>
        <p:spPr>
          <a:xfrm>
            <a:off x="458866" y="1196752"/>
            <a:ext cx="8229600" cy="2044824"/>
          </a:xfrm>
        </p:spPr>
        <p:txBody>
          <a:bodyPr>
            <a:normAutofit/>
          </a:bodyPr>
          <a:lstStyle/>
          <a:p>
            <a:pPr algn="just"/>
            <a:r>
              <a:rPr lang="es-ES" sz="2800" dirty="0"/>
              <a:t>En otra obra suya, </a:t>
            </a:r>
            <a:r>
              <a:rPr lang="es-ES" sz="2800" i="1" dirty="0"/>
              <a:t>La incapacidad industrial del estado</a:t>
            </a:r>
            <a:r>
              <a:rPr lang="es-ES" sz="2800" dirty="0"/>
              <a:t> (1921), hizo una defensa de los postulados de la libre empresa frente a la intervención del Estado en la vida económica.</a:t>
            </a:r>
          </a:p>
        </p:txBody>
      </p:sp>
      <p:sp>
        <p:nvSpPr>
          <p:cNvPr id="14"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39446821"/>
      </p:ext>
    </p:extLst>
  </p:cSld>
  <p:clrMapOvr>
    <a:masterClrMapping/>
  </p:clrMapOvr>
  <p:transition>
    <p:strips/>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 Título"/>
          <p:cNvSpPr>
            <a:spLocks noGrp="1"/>
          </p:cNvSpPr>
          <p:nvPr>
            <p:ph type="title"/>
          </p:nvPr>
        </p:nvSpPr>
        <p:spPr>
          <a:xfrm>
            <a:off x="458866" y="1128421"/>
            <a:ext cx="8229600" cy="1143000"/>
          </a:xfrm>
        </p:spPr>
        <p:txBody>
          <a:bodyPr>
            <a:noAutofit/>
          </a:bodyPr>
          <a:lstStyle/>
          <a:p>
            <a:r>
              <a:rPr lang="es-MX" sz="3200" dirty="0">
                <a:latin typeface="Arial" pitchFamily="34" charset="0"/>
                <a:cs typeface="Arial" pitchFamily="34" charset="0"/>
              </a:rPr>
              <a:t>Fayol: Seis funciones básicas de la empresa</a:t>
            </a:r>
          </a:p>
        </p:txBody>
      </p:sp>
      <p:sp>
        <p:nvSpPr>
          <p:cNvPr id="14" name="2 Marcador de contenido"/>
          <p:cNvSpPr txBox="1">
            <a:spLocks/>
          </p:cNvSpPr>
          <p:nvPr/>
        </p:nvSpPr>
        <p:spPr>
          <a:xfrm>
            <a:off x="179512" y="2496264"/>
            <a:ext cx="4464496" cy="230088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sz="2400" b="1" dirty="0">
                <a:latin typeface="Arial" pitchFamily="34" charset="0"/>
                <a:cs typeface="Arial" pitchFamily="34" charset="0"/>
              </a:rPr>
              <a:t>Funciones técnicas</a:t>
            </a:r>
            <a:r>
              <a:rPr lang="es-ES" sz="2400" dirty="0">
                <a:latin typeface="Arial" pitchFamily="34" charset="0"/>
                <a:cs typeface="Arial" pitchFamily="34" charset="0"/>
              </a:rPr>
              <a:t>. Producción de bienes o servicios de la empresa</a:t>
            </a:r>
            <a:endParaRPr lang="es-MX" sz="2400" dirty="0">
              <a:latin typeface="Arial" pitchFamily="34" charset="0"/>
              <a:cs typeface="Arial" pitchFamily="34" charset="0"/>
            </a:endParaRPr>
          </a:p>
          <a:p>
            <a:pPr marL="0" indent="0" algn="ctr">
              <a:buNone/>
            </a:pPr>
            <a:endParaRPr lang="es-MX" sz="2400" dirty="0">
              <a:latin typeface="Arial" pitchFamily="34" charset="0"/>
              <a:cs typeface="Arial" pitchFamily="34" charset="0"/>
            </a:endParaRPr>
          </a:p>
        </p:txBody>
      </p:sp>
      <p:sp>
        <p:nvSpPr>
          <p:cNvPr id="16" name="Rectangle 15"/>
          <p:cNvSpPr/>
          <p:nvPr/>
        </p:nvSpPr>
        <p:spPr>
          <a:xfrm>
            <a:off x="4672390" y="2559831"/>
            <a:ext cx="4572000" cy="1200329"/>
          </a:xfrm>
          <a:prstGeom prst="rect">
            <a:avLst/>
          </a:prstGeom>
        </p:spPr>
        <p:txBody>
          <a:bodyPr>
            <a:spAutoFit/>
          </a:bodyPr>
          <a:lstStyle/>
          <a:p>
            <a:pPr algn="ctr"/>
            <a:r>
              <a:rPr lang="es-ES" sz="2400" b="1" dirty="0">
                <a:latin typeface="Arial" pitchFamily="34" charset="0"/>
                <a:cs typeface="Arial" pitchFamily="34" charset="0"/>
              </a:rPr>
              <a:t>Funciones comerciales</a:t>
            </a:r>
            <a:r>
              <a:rPr lang="es-ES" sz="2400" dirty="0">
                <a:latin typeface="Arial" pitchFamily="34" charset="0"/>
                <a:cs typeface="Arial" pitchFamily="34" charset="0"/>
              </a:rPr>
              <a:t>. Compra, la venta o el intercambio.</a:t>
            </a:r>
            <a:endParaRPr lang="es-MX" sz="2400" dirty="0">
              <a:latin typeface="Arial" pitchFamily="34" charset="0"/>
              <a:cs typeface="Arial" pitchFamily="34" charset="0"/>
            </a:endParaRPr>
          </a:p>
        </p:txBody>
      </p:sp>
      <p:pic>
        <p:nvPicPr>
          <p:cNvPr id="3078" name="Picture 6" descr="http://tse1.mm.bing.net/th?&amp;id=OIP.M1d71423c9351a53eba7acfedde53ceffo0&amp;w=299&amp;h=147&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646708"/>
            <a:ext cx="5616624" cy="2761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776189"/>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fade">
                                      <p:cBhvr>
                                        <p:cTn id="13"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6" name="2 Marcador de contenido"/>
          <p:cNvSpPr>
            <a:spLocks noGrp="1"/>
          </p:cNvSpPr>
          <p:nvPr>
            <p:ph idx="1"/>
          </p:nvPr>
        </p:nvSpPr>
        <p:spPr>
          <a:xfrm>
            <a:off x="458866" y="1124744"/>
            <a:ext cx="8229600" cy="4525963"/>
          </a:xfrm>
        </p:spPr>
        <p:txBody>
          <a:bodyPr/>
          <a:lstStyle/>
          <a:p>
            <a:r>
              <a:rPr lang="es-ES" b="1" dirty="0"/>
              <a:t>Funciones financieras</a:t>
            </a:r>
            <a:r>
              <a:rPr lang="es-ES" dirty="0"/>
              <a:t>. Búsqueda y gerencia de capitales</a:t>
            </a:r>
            <a:endParaRPr lang="es-MX" dirty="0"/>
          </a:p>
          <a:p>
            <a:r>
              <a:rPr lang="es-ES" b="1" dirty="0"/>
              <a:t>Funciones de seguridad</a:t>
            </a:r>
            <a:r>
              <a:rPr lang="es-ES" dirty="0"/>
              <a:t>. Protección y preservación de los bienes y las personas.</a:t>
            </a:r>
            <a:endParaRPr lang="es-MX" dirty="0"/>
          </a:p>
          <a:p>
            <a:endParaRPr lang="es-MX" dirty="0"/>
          </a:p>
        </p:txBody>
      </p:sp>
      <p:pic>
        <p:nvPicPr>
          <p:cNvPr id="4098" name="Picture 2" descr="Resultado de imagen de administr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363778"/>
            <a:ext cx="3614417" cy="255027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se1.mm.bing.net/th?&amp;id=OIP.M9adf50a2751bd3dfd97b79341a6e1326o0&amp;w=300&amp;h=220&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363778"/>
            <a:ext cx="3506812" cy="2571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31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2000"/>
                                        <p:tgtEl>
                                          <p:spTgt spid="1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fade">
                                      <p:cBhvr>
                                        <p:cTn id="10" dur="20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4" name="Rectangle 1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5" name="2 Marcador de contenido"/>
          <p:cNvSpPr>
            <a:spLocks noGrp="1"/>
          </p:cNvSpPr>
          <p:nvPr>
            <p:ph idx="1"/>
          </p:nvPr>
        </p:nvSpPr>
        <p:spPr>
          <a:xfrm>
            <a:off x="458866" y="1412776"/>
            <a:ext cx="8229600" cy="4389120"/>
          </a:xfrm>
        </p:spPr>
        <p:txBody>
          <a:bodyPr>
            <a:normAutofit fontScale="92500"/>
          </a:bodyPr>
          <a:lstStyle/>
          <a:p>
            <a:r>
              <a:rPr lang="es-ES" b="1" dirty="0">
                <a:latin typeface="Arial" pitchFamily="34" charset="0"/>
                <a:cs typeface="Arial" pitchFamily="34" charset="0"/>
              </a:rPr>
              <a:t>Funciones contables</a:t>
            </a:r>
            <a:r>
              <a:rPr lang="es-ES" dirty="0">
                <a:latin typeface="Arial" pitchFamily="34" charset="0"/>
                <a:cs typeface="Arial" pitchFamily="34" charset="0"/>
              </a:rPr>
              <a:t>. Los inventarios, los registros, los balances, los costos y las estadísticas.</a:t>
            </a:r>
          </a:p>
          <a:p>
            <a:endParaRPr lang="es-MX" dirty="0">
              <a:latin typeface="Arial" pitchFamily="34" charset="0"/>
              <a:cs typeface="Arial" pitchFamily="34" charset="0"/>
            </a:endParaRPr>
          </a:p>
          <a:p>
            <a:r>
              <a:rPr lang="es-ES" b="1" dirty="0">
                <a:latin typeface="Arial" pitchFamily="34" charset="0"/>
                <a:cs typeface="Arial" pitchFamily="34" charset="0"/>
              </a:rPr>
              <a:t>Funciones administrativas</a:t>
            </a:r>
            <a:r>
              <a:rPr lang="es-ES" dirty="0">
                <a:latin typeface="Arial" pitchFamily="34" charset="0"/>
                <a:cs typeface="Arial" pitchFamily="34" charset="0"/>
              </a:rPr>
              <a:t>. Es la integración de las otras cinco funciones por parte de la dirección.</a:t>
            </a:r>
          </a:p>
          <a:p>
            <a:pPr lvl="1"/>
            <a:r>
              <a:rPr lang="es-ES" dirty="0">
                <a:latin typeface="Arial" pitchFamily="34" charset="0"/>
                <a:cs typeface="Arial" pitchFamily="34" charset="0"/>
              </a:rPr>
              <a:t> Coordinan y sincronizan las demás funciones de la empresa, y están siempre por encima de ellas.</a:t>
            </a:r>
            <a:endParaRPr lang="es-MX" dirty="0">
              <a:latin typeface="Arial" pitchFamily="34" charset="0"/>
              <a:cs typeface="Arial" pitchFamily="34" charset="0"/>
            </a:endParaRPr>
          </a:p>
          <a:p>
            <a:endParaRPr lang="es-MX" dirty="0">
              <a:latin typeface="Arial" pitchFamily="34" charset="0"/>
              <a:cs typeface="Arial" pitchFamily="34" charset="0"/>
            </a:endParaRPr>
          </a:p>
        </p:txBody>
      </p:sp>
    </p:spTree>
    <p:extLst>
      <p:ext uri="{BB962C8B-B14F-4D97-AF65-F5344CB8AC3E}">
        <p14:creationId xmlns:p14="http://schemas.microsoft.com/office/powerpoint/2010/main" val="76147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2000"/>
                                        <p:tgtEl>
                                          <p:spTgt spid="1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xEl>
                                              <p:pRg st="2" end="2"/>
                                            </p:txEl>
                                          </p:spTgt>
                                        </p:tgtEl>
                                        <p:attrNameLst>
                                          <p:attrName>style.visibility</p:attrName>
                                        </p:attrNameLst>
                                      </p:cBhvr>
                                      <p:to>
                                        <p:strVal val="visible"/>
                                      </p:to>
                                    </p:set>
                                    <p:animEffect transition="in" filter="fade">
                                      <p:cBhvr>
                                        <p:cTn id="10" dur="2000"/>
                                        <p:tgtEl>
                                          <p:spTgt spid="15">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animEffect transition="in" filter="fade">
                                      <p:cBhvr>
                                        <p:cTn id="13" dur="2000"/>
                                        <p:tgtEl>
                                          <p:spTgt spid="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533400"/>
            <a:ext cx="7772400" cy="3200400"/>
          </a:xfrm>
        </p:spPr>
        <p:txBody>
          <a:bodyPr/>
          <a:lstStyle/>
          <a:p>
            <a:pPr>
              <a:defRPr/>
            </a:pPr>
            <a:r>
              <a:rPr lang="es-MX" sz="3600" dirty="0">
                <a:latin typeface="Arial" pitchFamily="34" charset="0"/>
                <a:cs typeface="Arial" pitchFamily="34" charset="0"/>
              </a:rPr>
              <a:t>LOS 14 PRINCIPIOS DE </a:t>
            </a:r>
            <a:br>
              <a:rPr lang="es-MX" sz="3600" dirty="0">
                <a:latin typeface="Arial" pitchFamily="34" charset="0"/>
                <a:cs typeface="Arial" pitchFamily="34" charset="0"/>
              </a:rPr>
            </a:br>
            <a:br>
              <a:rPr lang="es-MX" sz="3600" dirty="0">
                <a:latin typeface="Arial" pitchFamily="34" charset="0"/>
                <a:cs typeface="Arial" pitchFamily="34" charset="0"/>
              </a:rPr>
            </a:br>
            <a:r>
              <a:rPr lang="es-MX" sz="3600" dirty="0">
                <a:latin typeface="Arial" pitchFamily="34" charset="0"/>
                <a:cs typeface="Arial" pitchFamily="34" charset="0"/>
              </a:rPr>
              <a:t>ADMINISTRACIÓN DE FAYOL </a:t>
            </a:r>
            <a:br>
              <a:rPr lang="es-MX" sz="3600" dirty="0"/>
            </a:br>
            <a:endParaRPr lang="es-MX" sz="3600" dirty="0"/>
          </a:p>
        </p:txBody>
      </p:sp>
      <p:pic>
        <p:nvPicPr>
          <p:cNvPr id="3075" name="Picture 7" descr="http://lanuevaeconomia.com/wp-content/uploads/2010/04/Descargar-gratis-modelos-plantillas-o-formatos-de-Administraci%C3%B3n-para-negocios-empresas-y-trabajo.jpg"/>
          <p:cNvPicPr>
            <a:picLocks noChangeAspect="1" noChangeArrowheads="1"/>
          </p:cNvPicPr>
          <p:nvPr/>
        </p:nvPicPr>
        <p:blipFill>
          <a:blip r:embed="rId3" cstate="print"/>
          <a:srcRect/>
          <a:stretch>
            <a:fillRect/>
          </a:stretch>
        </p:blipFill>
        <p:spPr bwMode="auto">
          <a:xfrm>
            <a:off x="1752600" y="3657600"/>
            <a:ext cx="5575300" cy="2743200"/>
          </a:xfrm>
          <a:prstGeom prst="rect">
            <a:avLst/>
          </a:prstGeom>
          <a:noFill/>
          <a:ln w="9525">
            <a:noFill/>
            <a:miter lim="800000"/>
            <a:headEnd/>
            <a:tailEnd/>
          </a:ln>
        </p:spPr>
      </p:pic>
      <p:sp>
        <p:nvSpPr>
          <p:cNvPr id="12"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3" name="Rectangle 12"/>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71639647"/>
      </p:ext>
    </p:extLst>
  </p:cSld>
  <p:clrMapOvr>
    <a:masterClrMapping/>
  </p:clrMapOvr>
  <p:transition>
    <p:pull dir="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85800"/>
            <a:ext cx="8229600" cy="2514600"/>
          </a:xfrm>
        </p:spPr>
        <p:txBody>
          <a:bodyPr/>
          <a:lstStyle/>
          <a:p>
            <a:pPr algn="ctr">
              <a:defRPr/>
            </a:pPr>
            <a:r>
              <a:rPr lang="es-MX" sz="2800" b="1" dirty="0">
                <a:latin typeface="Arial" pitchFamily="34" charset="0"/>
                <a:cs typeface="Arial" pitchFamily="34" charset="0"/>
              </a:rPr>
              <a:t>1. División del Trabajo:</a:t>
            </a:r>
            <a:r>
              <a:rPr lang="es-MX" sz="2800" dirty="0">
                <a:latin typeface="Arial" pitchFamily="34" charset="0"/>
                <a:cs typeface="Arial" pitchFamily="34" charset="0"/>
              </a:rPr>
              <a:t> Cuanto más se especialicen las personas, con mayor eficiencia desempeñarán su oficio. Este principio se ve muy claro en la moderna línea de montaje</a:t>
            </a:r>
          </a:p>
        </p:txBody>
      </p:sp>
      <p:pic>
        <p:nvPicPr>
          <p:cNvPr id="4099" name="Picture 7" descr="http://www.staticauditors.com/images/LineaElectronica.jpg"/>
          <p:cNvPicPr>
            <a:picLocks noChangeAspect="1" noChangeArrowheads="1"/>
          </p:cNvPicPr>
          <p:nvPr/>
        </p:nvPicPr>
        <p:blipFill>
          <a:blip r:embed="rId3" cstate="print"/>
          <a:srcRect/>
          <a:stretch>
            <a:fillRect/>
          </a:stretch>
        </p:blipFill>
        <p:spPr bwMode="auto">
          <a:xfrm>
            <a:off x="1763688" y="2996952"/>
            <a:ext cx="6120680" cy="3485885"/>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8283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blog.guiasenior.com/images/liderazgo_CCN.jpg"/>
          <p:cNvPicPr>
            <a:picLocks noChangeAspect="1" noChangeArrowheads="1"/>
          </p:cNvPicPr>
          <p:nvPr/>
        </p:nvPicPr>
        <p:blipFill>
          <a:blip r:embed="rId3" cstate="print"/>
          <a:srcRect/>
          <a:stretch>
            <a:fillRect/>
          </a:stretch>
        </p:blipFill>
        <p:spPr bwMode="auto">
          <a:xfrm>
            <a:off x="2209800" y="3754560"/>
            <a:ext cx="4291026" cy="2741489"/>
          </a:xfrm>
          <a:prstGeom prst="rect">
            <a:avLst/>
          </a:prstGeom>
          <a:noFill/>
          <a:ln w="9525">
            <a:noFill/>
            <a:miter lim="800000"/>
            <a:headEnd/>
            <a:tailEnd/>
          </a:ln>
        </p:spPr>
      </p:pic>
      <p:sp>
        <p:nvSpPr>
          <p:cNvPr id="2" name="1 Título"/>
          <p:cNvSpPr>
            <a:spLocks noGrp="1"/>
          </p:cNvSpPr>
          <p:nvPr>
            <p:ph type="title"/>
          </p:nvPr>
        </p:nvSpPr>
        <p:spPr>
          <a:xfrm>
            <a:off x="457200" y="1190628"/>
            <a:ext cx="8229600" cy="2667000"/>
          </a:xfrm>
        </p:spPr>
        <p:txBody>
          <a:bodyPr>
            <a:normAutofit fontScale="90000"/>
          </a:bodyPr>
          <a:lstStyle/>
          <a:p>
            <a:pPr algn="ctr">
              <a:defRPr/>
            </a:pPr>
            <a:br>
              <a:rPr lang="es-MX" sz="2800" b="1" dirty="0">
                <a:latin typeface="Arial" pitchFamily="34" charset="0"/>
                <a:cs typeface="Arial" pitchFamily="34" charset="0"/>
              </a:rPr>
            </a:br>
            <a:r>
              <a:rPr lang="es-MX" sz="2800" b="1" dirty="0">
                <a:latin typeface="Arial" pitchFamily="34" charset="0"/>
                <a:cs typeface="Arial" pitchFamily="34" charset="0"/>
              </a:rPr>
              <a:t>2. Autoridad:</a:t>
            </a:r>
            <a:r>
              <a:rPr lang="es-MX" sz="2800" dirty="0">
                <a:latin typeface="Arial" pitchFamily="34" charset="0"/>
                <a:cs typeface="Arial" pitchFamily="34" charset="0"/>
              </a:rPr>
              <a:t> Los gerentes tienen que dar órdenes para que se hagan las cosas. Si bien la autoridad formal les da el derecho de mandar, los gerentes no siempre obtendrán obediencia, a menos que tengan también autoridad personal (Liderazgo).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6534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fontScale="77500" lnSpcReduction="20000"/>
          </a:bodyPr>
          <a:lstStyle/>
          <a:p>
            <a:pPr marL="0" indent="0" algn="ctr">
              <a:buNone/>
            </a:pPr>
            <a:r>
              <a:rPr lang="es-ES" sz="3100" b="1" dirty="0">
                <a:solidFill>
                  <a:schemeClr val="accent1">
                    <a:lumMod val="75000"/>
                  </a:schemeClr>
                </a:solidFill>
                <a:latin typeface="Arial" panose="020B0604020202020204" pitchFamily="34" charset="0"/>
                <a:cs typeface="Arial" panose="020B0604020202020204" pitchFamily="34" charset="0"/>
              </a:rPr>
              <a:t>CONTENIDO DE LA UNIDAD A DESARROLLAR</a:t>
            </a:r>
          </a:p>
          <a:p>
            <a:pPr marL="0" indent="0" algn="ctr">
              <a:buNone/>
            </a:pPr>
            <a:endParaRPr lang="es-ES" sz="2600" b="1" dirty="0">
              <a:latin typeface="Arial" panose="020B0604020202020204" pitchFamily="34" charset="0"/>
              <a:cs typeface="Arial" panose="020B0604020202020204" pitchFamily="34" charset="0"/>
            </a:endParaRPr>
          </a:p>
          <a:p>
            <a:pPr marL="0" indent="0" algn="ctr">
              <a:buNone/>
            </a:pPr>
            <a:r>
              <a:rPr lang="es-ES" sz="2800" b="1" dirty="0">
                <a:solidFill>
                  <a:srgbClr val="FF0000"/>
                </a:solidFill>
                <a:latin typeface="Arial" panose="020B0604020202020204" pitchFamily="34" charset="0"/>
                <a:cs typeface="Arial" panose="020B0604020202020204" pitchFamily="34" charset="0"/>
              </a:rPr>
              <a:t>UNIDAD IV. ENFOQUES DEL PENSAMIENTO ADMINISTRATIVO </a:t>
            </a:r>
          </a:p>
          <a:p>
            <a:pPr marL="0" indent="0" algn="ctr">
              <a:buNone/>
            </a:pPr>
            <a:endParaRPr lang="es-MX" sz="2800" b="1" dirty="0"/>
          </a:p>
          <a:p>
            <a:r>
              <a:rPr lang="es-MX" sz="2800" b="1" dirty="0"/>
              <a:t>Clave: </a:t>
            </a:r>
            <a:r>
              <a:rPr lang="es-ES" sz="2800" dirty="0"/>
              <a:t>L14101</a:t>
            </a:r>
          </a:p>
          <a:p>
            <a:r>
              <a:rPr lang="es-ES" sz="2800" dirty="0"/>
              <a:t>Horas de teoría: 3</a:t>
            </a:r>
          </a:p>
          <a:p>
            <a:r>
              <a:rPr lang="es-ES" sz="2800" dirty="0"/>
              <a:t>Horas de práctica: 1</a:t>
            </a:r>
          </a:p>
          <a:p>
            <a:r>
              <a:rPr lang="es-ES" sz="2800" dirty="0"/>
              <a:t>Total de horas: 4</a:t>
            </a:r>
          </a:p>
          <a:p>
            <a:r>
              <a:rPr lang="es-ES" sz="2800" dirty="0"/>
              <a:t>Créditos: 7</a:t>
            </a:r>
          </a:p>
          <a:p>
            <a:r>
              <a:rPr lang="es-ES" sz="2800" dirty="0"/>
              <a:t>Tipo de unidad de aprendizaje: Curso</a:t>
            </a:r>
          </a:p>
          <a:p>
            <a:r>
              <a:rPr lang="es-ES" sz="2800" dirty="0"/>
              <a:t>Carácter de la unidad de aprendizaje: Curso</a:t>
            </a:r>
          </a:p>
          <a:p>
            <a:r>
              <a:rPr lang="es-ES" sz="2800" dirty="0"/>
              <a:t>Núcleo de formación: Básico.</a:t>
            </a:r>
          </a:p>
          <a:p>
            <a:r>
              <a:rPr lang="es-ES" sz="2800" dirty="0"/>
              <a:t>Modalidad: Presencial.</a:t>
            </a:r>
          </a:p>
        </p:txBody>
      </p:sp>
      <p:sp>
        <p:nvSpPr>
          <p:cNvPr id="5" name="Rectangle 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9" name="10 Título"/>
          <p:cNvSpPr>
            <a:spLocks noGrp="1"/>
          </p:cNvSpPr>
          <p:nvPr>
            <p:ph type="title"/>
          </p:nvPr>
        </p:nvSpPr>
        <p:spPr>
          <a:xfrm>
            <a:off x="0" y="0"/>
            <a:ext cx="9143998" cy="764704"/>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400" b="1" dirty="0">
                <a:effectLst>
                  <a:outerShdw blurRad="38100" dist="38100" dir="2700000" algn="tl">
                    <a:srgbClr val="000000">
                      <a:alpha val="43137"/>
                    </a:srgbClr>
                  </a:outerShdw>
                </a:effectLst>
              </a:rPr>
              <a:t>Unidad de aprendizaje: FUNDAMENTOS EN ADMINISTRACIÓN</a:t>
            </a:r>
          </a:p>
        </p:txBody>
      </p:sp>
    </p:spTree>
    <p:extLst>
      <p:ext uri="{BB962C8B-B14F-4D97-AF65-F5344CB8AC3E}">
        <p14:creationId xmlns:p14="http://schemas.microsoft.com/office/powerpoint/2010/main" val="21032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8866" y="767741"/>
            <a:ext cx="8229600" cy="3441700"/>
          </a:xfrm>
        </p:spPr>
        <p:txBody>
          <a:bodyPr>
            <a:normAutofit fontScale="90000"/>
          </a:bodyPr>
          <a:lstStyle/>
          <a:p>
            <a:pPr algn="ctr">
              <a:defRPr/>
            </a:pPr>
            <a:br>
              <a:rPr lang="es-MX" sz="2800" b="1" dirty="0">
                <a:latin typeface="Arial" pitchFamily="34" charset="0"/>
                <a:cs typeface="Arial" pitchFamily="34" charset="0"/>
              </a:rPr>
            </a:br>
            <a:r>
              <a:rPr lang="es-MX" sz="2800" b="1" dirty="0">
                <a:latin typeface="Arial" pitchFamily="34" charset="0"/>
                <a:cs typeface="Arial" pitchFamily="34" charset="0"/>
              </a:rPr>
              <a:t>3. Disciplina:</a:t>
            </a:r>
            <a:r>
              <a:rPr lang="es-MX" sz="2800" dirty="0">
                <a:latin typeface="Arial" pitchFamily="34" charset="0"/>
                <a:cs typeface="Arial" pitchFamily="34" charset="0"/>
              </a:rPr>
              <a:t> Los miembros de una organización tienen que respetar las reglas y convenios que gobiernan la empresa. Esto será el resultado de un buen liderazgo en todos los niveles, de acuerdos equitativos (tales disposiciones para recompensar el rendimiento superior) y sanciones para las infracciones, aplicadas con justicia.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6147" name="Picture 2" descr="http://www.refoyo.com/weblog/imagenes/rubberbandit.jpg"/>
          <p:cNvPicPr>
            <a:picLocks noChangeAspect="1" noChangeArrowheads="1"/>
          </p:cNvPicPr>
          <p:nvPr/>
        </p:nvPicPr>
        <p:blipFill>
          <a:blip r:embed="rId3" cstate="print"/>
          <a:srcRect/>
          <a:stretch>
            <a:fillRect/>
          </a:stretch>
        </p:blipFill>
        <p:spPr bwMode="auto">
          <a:xfrm>
            <a:off x="2671043" y="4005064"/>
            <a:ext cx="3805246" cy="2351642"/>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6847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2590800"/>
          </a:xfrm>
        </p:spPr>
        <p:txBody>
          <a:bodyPr/>
          <a:lstStyle/>
          <a:p>
            <a:pPr algn="ctr">
              <a:defRPr/>
            </a:pPr>
            <a:br>
              <a:rPr lang="es-MX" sz="2800" b="1" dirty="0">
                <a:latin typeface="Arial" pitchFamily="34" charset="0"/>
                <a:cs typeface="Arial" pitchFamily="34" charset="0"/>
              </a:rPr>
            </a:br>
            <a:r>
              <a:rPr lang="es-MX" sz="2800" b="1" dirty="0">
                <a:latin typeface="Arial" pitchFamily="34" charset="0"/>
                <a:cs typeface="Arial" pitchFamily="34" charset="0"/>
              </a:rPr>
              <a:t>4. Unidad de Dirección:</a:t>
            </a:r>
            <a:r>
              <a:rPr lang="es-MX" sz="2800" dirty="0">
                <a:latin typeface="Arial" pitchFamily="34" charset="0"/>
                <a:cs typeface="Arial" pitchFamily="34" charset="0"/>
              </a:rPr>
              <a:t> Las operaciones que tienen un mismo objetivo deben ser dirigidas por un solo gerente que use un solo plan</a:t>
            </a:r>
          </a:p>
        </p:txBody>
      </p:sp>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5122" name="Picture 2" descr="http://tse1.mm.bing.net/th?&amp;id=OIP.Mb397942f08acd124c86523d203f4cdfao0&amp;w=266&amp;h=198&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113" y="3140968"/>
            <a:ext cx="4256473" cy="316835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tse1.mm.bing.net/th?&amp;id=OIP.Md3ba32e5f7c0a7a21ab7c12ddf7a2e1do0&amp;w=300&amp;h=201&amp;c=0&amp;pid=1.9&amp;rs=0&amp;p=0&amp;r=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4601" y="3557638"/>
            <a:ext cx="3485091" cy="2335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796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53616"/>
            <a:ext cx="8229600" cy="2286000"/>
          </a:xfrm>
        </p:spPr>
        <p:txBody>
          <a:bodyPr>
            <a:normAutofit fontScale="90000"/>
          </a:bodyPr>
          <a:lstStyle/>
          <a:p>
            <a:pPr algn="ctr">
              <a:defRPr/>
            </a:pP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5. Unidad de Mando:</a:t>
            </a:r>
            <a:r>
              <a:rPr lang="es-MX" sz="2800" dirty="0">
                <a:latin typeface="Arial" pitchFamily="34" charset="0"/>
                <a:cs typeface="Arial" pitchFamily="34" charset="0"/>
              </a:rPr>
              <a:t> Cada empleado debe recibir instrucciones sobre una operación particular solamente de una persona.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8195" name="Picture 4" descr="http://construfuturo.org/images/CONSTRUCC-.jpg"/>
          <p:cNvPicPr>
            <a:picLocks noChangeAspect="1" noChangeArrowheads="1"/>
          </p:cNvPicPr>
          <p:nvPr/>
        </p:nvPicPr>
        <p:blipFill>
          <a:blip r:embed="rId3" cstate="print"/>
          <a:srcRect/>
          <a:stretch>
            <a:fillRect/>
          </a:stretch>
        </p:blipFill>
        <p:spPr bwMode="auto">
          <a:xfrm>
            <a:off x="2744866" y="2636912"/>
            <a:ext cx="3657600" cy="3810000"/>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0966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5594"/>
            <a:ext cx="8229600" cy="3886200"/>
          </a:xfrm>
        </p:spPr>
        <p:txBody>
          <a:bodyPr/>
          <a:lstStyle/>
          <a:p>
            <a:pPr algn="ctr">
              <a:defRPr/>
            </a:pPr>
            <a:br>
              <a:rPr lang="es-MX" sz="2800" dirty="0">
                <a:latin typeface="Arial" pitchFamily="34" charset="0"/>
                <a:cs typeface="Arial" pitchFamily="34" charset="0"/>
              </a:rPr>
            </a:br>
            <a:br>
              <a:rPr lang="es-MX" sz="2800" dirty="0">
                <a:latin typeface="Arial" pitchFamily="34" charset="0"/>
                <a:cs typeface="Arial" pitchFamily="34" charset="0"/>
              </a:rPr>
            </a:br>
            <a:r>
              <a:rPr lang="es-MX" sz="2800" b="1" dirty="0">
                <a:latin typeface="Arial" pitchFamily="34" charset="0"/>
                <a:cs typeface="Arial" pitchFamily="34" charset="0"/>
              </a:rPr>
              <a:t>6. Subordinación</a:t>
            </a:r>
            <a:r>
              <a:rPr lang="es-MX" sz="2800" dirty="0">
                <a:latin typeface="Arial" pitchFamily="34" charset="0"/>
                <a:cs typeface="Arial" pitchFamily="34" charset="0"/>
              </a:rPr>
              <a:t> de interés individual al bien común: En cualquier empresa el interés de los empleados no debe tener relación sobre los intereses de la organización como un todo.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sp>
        <p:nvSpPr>
          <p:cNvPr id="10"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1" name="Rectangle 10"/>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6146" name="Picture 2" descr="http://tse1.mm.bing.net/th?&amp;id=OIP.Mba5d985cbf1cd99e6928e9130bfa1ce1o0&amp;w=300&amp;h=225&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638" y="3010275"/>
            <a:ext cx="4653594" cy="349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77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8866" y="875823"/>
            <a:ext cx="8229600" cy="1981200"/>
          </a:xfrm>
        </p:spPr>
        <p:txBody>
          <a:bodyPr>
            <a:normAutofit fontScale="90000"/>
          </a:bodyPr>
          <a:lstStyle/>
          <a:p>
            <a:pPr algn="ctr">
              <a:defRPr/>
            </a:pP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7. Remuneración:</a:t>
            </a:r>
            <a:r>
              <a:rPr lang="es-MX" sz="2800" dirty="0">
                <a:latin typeface="Arial" pitchFamily="34" charset="0"/>
                <a:cs typeface="Arial" pitchFamily="34" charset="0"/>
              </a:rPr>
              <a:t> La compensación por el trabajo debe ser equitativa para los empleados como para los patrones. </a:t>
            </a:r>
            <a:br>
              <a:rPr lang="es-MX" dirty="0"/>
            </a:br>
            <a:endParaRPr lang="es-MX" dirty="0"/>
          </a:p>
        </p:txBody>
      </p:sp>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8194" name="Picture 2" descr="http://tse1.mm.bing.net/th?&amp;id=OIP.Me449a32f30961ce092b096bb32fa01d2o0&amp;w=300&amp;h=225&amp;c=0&amp;pid=1.9&amp;rs=0&amp;p=0&amp;r=0"/>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123728" y="2492896"/>
            <a:ext cx="518457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6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tse1.mm.bing.net/th?&amp;id=OIP.M099a0c147369c73f831212c6883ca62do0&amp;w=300&amp;h=211&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212976"/>
            <a:ext cx="4320480" cy="303873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79512" y="0"/>
            <a:ext cx="8229600" cy="2925688"/>
          </a:xfrm>
        </p:spPr>
        <p:txBody>
          <a:bodyPr>
            <a:normAutofit fontScale="90000"/>
          </a:bodyPr>
          <a:lstStyle/>
          <a:p>
            <a:pPr algn="ctr">
              <a:defRPr/>
            </a:pPr>
            <a:br>
              <a:rPr lang="es-MX" sz="2800" b="1" dirty="0">
                <a:latin typeface="Arial" pitchFamily="34" charset="0"/>
                <a:cs typeface="Arial" pitchFamily="34" charset="0"/>
              </a:rPr>
            </a:br>
            <a:br>
              <a:rPr lang="es-MX" sz="2800" b="1" dirty="0">
                <a:latin typeface="Arial" pitchFamily="34" charset="0"/>
                <a:cs typeface="Arial" pitchFamily="34" charset="0"/>
              </a:rPr>
            </a:br>
            <a:br>
              <a:rPr lang="es-MX" sz="2800" b="1" dirty="0">
                <a:latin typeface="Arial" pitchFamily="34" charset="0"/>
                <a:cs typeface="Arial" pitchFamily="34" charset="0"/>
              </a:rPr>
            </a:b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8. Centralización:</a:t>
            </a:r>
            <a:r>
              <a:rPr lang="es-MX" sz="2800" dirty="0">
                <a:latin typeface="Arial" pitchFamily="34" charset="0"/>
                <a:cs typeface="Arial" pitchFamily="34" charset="0"/>
              </a:rPr>
              <a:t> Fayol creía que los gerentes deben conservar la responsabilidad final pero también necesitan dar a sus subalternos autoridad suficiente para que puedan realizar adecuadamente su oficio. </a:t>
            </a:r>
            <a:br>
              <a:rPr lang="es-MX" sz="2800" dirty="0">
                <a:latin typeface="Arial" pitchFamily="34" charset="0"/>
                <a:cs typeface="Arial" pitchFamily="34" charset="0"/>
              </a:rPr>
            </a:br>
            <a:r>
              <a:rPr lang="es-MX" sz="2800" dirty="0">
                <a:latin typeface="Arial" pitchFamily="34" charset="0"/>
                <a:cs typeface="Arial" pitchFamily="34" charset="0"/>
              </a:rPr>
              <a:t>El problema consiste en encontrar el mejor grado de Centralización en cada caso.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sp>
        <p:nvSpPr>
          <p:cNvPr id="10"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1" name="Rectangle 10"/>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3311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3975100"/>
          </a:xfrm>
        </p:spPr>
        <p:txBody>
          <a:bodyPr/>
          <a:lstStyle/>
          <a:p>
            <a:pPr algn="ctr">
              <a:defRPr/>
            </a:pPr>
            <a:r>
              <a:rPr lang="es-MX" sz="2800" b="1" dirty="0">
                <a:latin typeface="Arial" pitchFamily="34" charset="0"/>
                <a:cs typeface="Arial" pitchFamily="34" charset="0"/>
              </a:rPr>
              <a:t>9. Jerarquía: </a:t>
            </a:r>
            <a:r>
              <a:rPr lang="es-MX" sz="2800" dirty="0">
                <a:latin typeface="Arial" pitchFamily="34" charset="0"/>
                <a:cs typeface="Arial" pitchFamily="34" charset="0"/>
              </a:rPr>
              <a:t>La línea e autoridad en una organización representada hoy generalmente por cuadros y líneas  de un organigrama pasa en orden de rangos desde la alta gerencia hasta los niveles más bajos de la empresa.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12291" name="Picture 2" descr="http://www.definicionabc.com/wp-content/uploads/jerar.jpg"/>
          <p:cNvPicPr>
            <a:picLocks noChangeAspect="1" noChangeArrowheads="1"/>
          </p:cNvPicPr>
          <p:nvPr/>
        </p:nvPicPr>
        <p:blipFill>
          <a:blip r:embed="rId3" cstate="print"/>
          <a:srcRect/>
          <a:stretch>
            <a:fillRect/>
          </a:stretch>
        </p:blipFill>
        <p:spPr bwMode="auto">
          <a:xfrm>
            <a:off x="2209800" y="3940641"/>
            <a:ext cx="3362332" cy="2355384"/>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93122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609600"/>
            <a:ext cx="8229600" cy="3886200"/>
          </a:xfrm>
        </p:spPr>
        <p:txBody>
          <a:bodyPr/>
          <a:lstStyle/>
          <a:p>
            <a:pPr algn="ctr">
              <a:defRPr/>
            </a:pPr>
            <a:r>
              <a:rPr lang="es-MX" sz="2800" b="1" dirty="0">
                <a:latin typeface="Arial" pitchFamily="34" charset="0"/>
                <a:cs typeface="Arial" pitchFamily="34" charset="0"/>
              </a:rPr>
              <a:t>10. Orden: </a:t>
            </a:r>
            <a:r>
              <a:rPr lang="es-MX" sz="2800" dirty="0">
                <a:latin typeface="Arial" pitchFamily="34" charset="0"/>
                <a:cs typeface="Arial" pitchFamily="34" charset="0"/>
              </a:rPr>
              <a:t>Los materiales y las personas deben estar en el lugar adecuado en el momento adecuado. En particular, cada individuo debe ocupar el cargo o posición más adecuados para él.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13315" name="Picture 2" descr="http://www.monografias.com/trabajos12/caldes/Image6070.gif"/>
          <p:cNvPicPr>
            <a:picLocks noChangeAspect="1" noChangeArrowheads="1"/>
          </p:cNvPicPr>
          <p:nvPr/>
        </p:nvPicPr>
        <p:blipFill>
          <a:blip r:embed="rId3" cstate="print"/>
          <a:srcRect/>
          <a:stretch>
            <a:fillRect/>
          </a:stretch>
        </p:blipFill>
        <p:spPr bwMode="auto">
          <a:xfrm>
            <a:off x="2500298" y="4207064"/>
            <a:ext cx="3900502" cy="2422336"/>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7609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8866" y="572892"/>
            <a:ext cx="8229600" cy="1828800"/>
          </a:xfrm>
        </p:spPr>
        <p:txBody>
          <a:bodyPr>
            <a:normAutofit fontScale="90000"/>
          </a:bodyPr>
          <a:lstStyle/>
          <a:p>
            <a:pPr>
              <a:defRPr/>
            </a:pPr>
            <a:br>
              <a:rPr lang="es-MX" sz="2800" b="1" dirty="0">
                <a:latin typeface="Arial" pitchFamily="34" charset="0"/>
                <a:cs typeface="Arial" pitchFamily="34" charset="0"/>
              </a:rPr>
            </a:b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11. Equidad:</a:t>
            </a:r>
            <a:r>
              <a:rPr lang="es-MX" sz="2800" dirty="0">
                <a:latin typeface="Arial" pitchFamily="34" charset="0"/>
                <a:cs typeface="Arial" pitchFamily="34" charset="0"/>
              </a:rPr>
              <a:t> Los administradores deben ser amistoso equitativos con sus subalternos.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14339" name="Picture 2" descr="http://www.adrformacion.com/udsimg/reunion/2/hablar_saludar.jpg"/>
          <p:cNvPicPr>
            <a:picLocks noChangeAspect="1" noChangeArrowheads="1"/>
          </p:cNvPicPr>
          <p:nvPr/>
        </p:nvPicPr>
        <p:blipFill>
          <a:blip r:embed="rId3" cstate="print"/>
          <a:srcRect/>
          <a:stretch>
            <a:fillRect/>
          </a:stretch>
        </p:blipFill>
        <p:spPr bwMode="auto">
          <a:xfrm>
            <a:off x="2555776" y="2636912"/>
            <a:ext cx="3557598" cy="3192944"/>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71464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7452"/>
            <a:ext cx="8229600" cy="2527300"/>
          </a:xfrm>
        </p:spPr>
        <p:txBody>
          <a:bodyPr>
            <a:normAutofit fontScale="90000"/>
          </a:bodyPr>
          <a:lstStyle/>
          <a:p>
            <a:pPr algn="ctr">
              <a:defRPr/>
            </a:pPr>
            <a:br>
              <a:rPr lang="es-MX" sz="2800" b="1" dirty="0">
                <a:latin typeface="Arial" pitchFamily="34" charset="0"/>
                <a:cs typeface="Arial" pitchFamily="34" charset="0"/>
              </a:rPr>
            </a:b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12. Estabilidad del Personal:</a:t>
            </a:r>
            <a:r>
              <a:rPr lang="es-MX" sz="2800" dirty="0">
                <a:latin typeface="Arial" pitchFamily="34" charset="0"/>
                <a:cs typeface="Arial" pitchFamily="34" charset="0"/>
              </a:rPr>
              <a:t> Una alta tasa de rotación del personal no es conveniente para el eficiente funcionamiento de una organización. </a:t>
            </a:r>
            <a:br>
              <a:rPr lang="es-MX" dirty="0"/>
            </a:br>
            <a:endParaRPr lang="es-MX" dirty="0"/>
          </a:p>
        </p:txBody>
      </p:sp>
      <p:pic>
        <p:nvPicPr>
          <p:cNvPr id="15363" name="Picture 2" descr="http://blogs.clarin.com/blogfiles/sabadini-wolf/despido.jpg"/>
          <p:cNvPicPr>
            <a:picLocks noChangeAspect="1" noChangeArrowheads="1"/>
          </p:cNvPicPr>
          <p:nvPr/>
        </p:nvPicPr>
        <p:blipFill>
          <a:blip r:embed="rId3" cstate="print"/>
          <a:srcRect/>
          <a:stretch>
            <a:fillRect/>
          </a:stretch>
        </p:blipFill>
        <p:spPr bwMode="auto">
          <a:xfrm>
            <a:off x="2743200" y="3348055"/>
            <a:ext cx="3505200" cy="2581275"/>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5671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noAutofit/>
          </a:bodyPr>
          <a:lstStyle/>
          <a:p>
            <a:pPr algn="ctr"/>
            <a:r>
              <a:rPr lang="es-MX" sz="2800" dirty="0"/>
              <a:t>Propósito de la unidad de aprendizaje:</a:t>
            </a:r>
          </a:p>
        </p:txBody>
      </p:sp>
      <p:sp>
        <p:nvSpPr>
          <p:cNvPr id="8" name="7 Marcador de contenido"/>
          <p:cNvSpPr>
            <a:spLocks noGrp="1"/>
          </p:cNvSpPr>
          <p:nvPr>
            <p:ph sz="half" idx="2"/>
          </p:nvPr>
        </p:nvSpPr>
        <p:spPr>
          <a:xfrm>
            <a:off x="442885" y="2335720"/>
            <a:ext cx="4202139" cy="4189624"/>
          </a:xfrm>
        </p:spPr>
        <p:txBody>
          <a:bodyPr>
            <a:normAutofit fontScale="85000" lnSpcReduction="20000"/>
          </a:bodyPr>
          <a:lstStyle/>
          <a:p>
            <a:pPr algn="just"/>
            <a:r>
              <a:rPr lang="es-MX" dirty="0"/>
              <a:t>Analizar y contrastar los conceptos disciplinarios y su evolución a través del tiempo llevando a cabo un estudio detallado del origen y desarrollo histórico de la administración, las diferentes teorías que a través de la evolución de las organizaciones han dado como resultado las nuevas estrategias empresariales, así como el campo de aplicación en las organizaciones de Servicios, Públicas y Privadas del país con la finalidad de aplicar una Administración Globalizada.</a:t>
            </a:r>
          </a:p>
        </p:txBody>
      </p:sp>
      <p:sp>
        <p:nvSpPr>
          <p:cNvPr id="12" name="11 Marcador de texto"/>
          <p:cNvSpPr>
            <a:spLocks noGrp="1"/>
          </p:cNvSpPr>
          <p:nvPr>
            <p:ph type="body" sz="quarter" idx="3"/>
          </p:nvPr>
        </p:nvSpPr>
        <p:spPr/>
        <p:txBody>
          <a:bodyPr>
            <a:noAutofit/>
          </a:bodyPr>
          <a:lstStyle/>
          <a:p>
            <a:pPr algn="ctr"/>
            <a:r>
              <a:rPr lang="es-MX" sz="2800"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3956269147"/>
              </p:ext>
            </p:extLst>
          </p:nvPr>
        </p:nvGraphicFramePr>
        <p:xfrm>
          <a:off x="4860032" y="2407332"/>
          <a:ext cx="4041775" cy="3486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400" b="1" dirty="0">
                <a:effectLst>
                  <a:outerShdw blurRad="38100" dist="38100" dir="2700000" algn="tl">
                    <a:srgbClr val="000000">
                      <a:alpha val="43137"/>
                    </a:srgbClr>
                  </a:outerShdw>
                </a:effectLst>
              </a:rPr>
              <a:t>Unidad de aprendizaje: FUNDAMENTOS EN ADMINISTRACIÓN</a:t>
            </a:r>
          </a:p>
        </p:txBody>
      </p:sp>
      <p:sp>
        <p:nvSpPr>
          <p:cNvPr id="16" name="Rectangle 1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1438276"/>
            <a:ext cx="8229600" cy="2133600"/>
          </a:xfrm>
        </p:spPr>
        <p:txBody>
          <a:bodyPr>
            <a:normAutofit fontScale="90000"/>
          </a:bodyPr>
          <a:lstStyle/>
          <a:p>
            <a:pPr algn="ctr">
              <a:defRPr/>
            </a:pPr>
            <a:br>
              <a:rPr lang="es-MX" sz="2800" b="1" dirty="0">
                <a:latin typeface="Arial" pitchFamily="34" charset="0"/>
                <a:cs typeface="Arial" pitchFamily="34" charset="0"/>
              </a:rPr>
            </a:br>
            <a:r>
              <a:rPr lang="es-MX" sz="2800" b="1" dirty="0">
                <a:latin typeface="Arial" pitchFamily="34" charset="0"/>
                <a:cs typeface="Arial" pitchFamily="34" charset="0"/>
              </a:rPr>
              <a:t>13. Iniciativa:</a:t>
            </a:r>
            <a:r>
              <a:rPr lang="es-MX" sz="2800" dirty="0">
                <a:latin typeface="Arial" pitchFamily="34" charset="0"/>
                <a:cs typeface="Arial" pitchFamily="34" charset="0"/>
              </a:rPr>
              <a:t> Debe darse a los subalternos libertad para concebir y llevar a cabo sus planes, aun cuando a veces se cometan errores</a:t>
            </a:r>
            <a:r>
              <a:rPr lang="es-MX" dirty="0"/>
              <a:t>. </a:t>
            </a:r>
            <a:br>
              <a:rPr lang="es-MX" dirty="0"/>
            </a:br>
            <a:endParaRPr lang="es-MX" dirty="0"/>
          </a:p>
        </p:txBody>
      </p:sp>
      <p:pic>
        <p:nvPicPr>
          <p:cNvPr id="16387" name="Picture 2" descr="http://html.rincondelvago.com/000354220.png"/>
          <p:cNvPicPr>
            <a:picLocks noChangeAspect="1" noChangeArrowheads="1"/>
          </p:cNvPicPr>
          <p:nvPr/>
        </p:nvPicPr>
        <p:blipFill>
          <a:blip r:embed="rId3" cstate="print"/>
          <a:srcRect/>
          <a:stretch>
            <a:fillRect/>
          </a:stretch>
        </p:blipFill>
        <p:spPr bwMode="auto">
          <a:xfrm>
            <a:off x="1928794" y="3195658"/>
            <a:ext cx="4772025" cy="3162300"/>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73835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58832"/>
            <a:ext cx="8229600" cy="3670300"/>
          </a:xfrm>
        </p:spPr>
        <p:txBody>
          <a:bodyPr/>
          <a:lstStyle/>
          <a:p>
            <a:pPr>
              <a:defRPr/>
            </a:pPr>
            <a:br>
              <a:rPr lang="es-MX" sz="2800" b="1" dirty="0">
                <a:latin typeface="Arial" pitchFamily="34" charset="0"/>
                <a:cs typeface="Arial" pitchFamily="34" charset="0"/>
              </a:rPr>
            </a:br>
            <a:br>
              <a:rPr lang="es-MX" sz="2800" b="1" dirty="0">
                <a:latin typeface="Arial" pitchFamily="34" charset="0"/>
                <a:cs typeface="Arial" pitchFamily="34" charset="0"/>
              </a:rPr>
            </a:br>
            <a:r>
              <a:rPr lang="es-MX" sz="2800" b="1" dirty="0">
                <a:latin typeface="Arial" pitchFamily="34" charset="0"/>
                <a:cs typeface="Arial" pitchFamily="34" charset="0"/>
              </a:rPr>
              <a:t>14. Espíritu de Grupo:</a:t>
            </a:r>
            <a:r>
              <a:rPr lang="es-MX" sz="2800" dirty="0">
                <a:latin typeface="Arial" pitchFamily="34" charset="0"/>
                <a:cs typeface="Arial" pitchFamily="34" charset="0"/>
              </a:rPr>
              <a:t> Promover el espíritu de equipo dará a la organización un sentido de unidad. Recomendaba por ejemplo el empleo de comunicación verbal en lugar de la comunicación formal por escrito, siempre que fuera posible.  </a:t>
            </a:r>
            <a:br>
              <a:rPr lang="es-MX" sz="2800" dirty="0">
                <a:latin typeface="Arial" pitchFamily="34" charset="0"/>
                <a:cs typeface="Arial" pitchFamily="34" charset="0"/>
              </a:rPr>
            </a:br>
            <a:endParaRPr lang="es-MX" sz="2800" dirty="0">
              <a:latin typeface="Arial" pitchFamily="34" charset="0"/>
              <a:cs typeface="Arial" pitchFamily="34" charset="0"/>
            </a:endParaRPr>
          </a:p>
        </p:txBody>
      </p:sp>
      <p:pic>
        <p:nvPicPr>
          <p:cNvPr id="17411" name="Picture 2" descr="http://usera.imagecave.com/grossman077/Sociedad/teamwork.jpg"/>
          <p:cNvPicPr>
            <a:picLocks noChangeAspect="1" noChangeArrowheads="1"/>
          </p:cNvPicPr>
          <p:nvPr/>
        </p:nvPicPr>
        <p:blipFill>
          <a:blip r:embed="rId3" cstate="print"/>
          <a:srcRect/>
          <a:stretch>
            <a:fillRect/>
          </a:stretch>
        </p:blipFill>
        <p:spPr bwMode="auto">
          <a:xfrm>
            <a:off x="2362200" y="4229121"/>
            <a:ext cx="4267200" cy="2200275"/>
          </a:xfrm>
          <a:prstGeom prst="rect">
            <a:avLst/>
          </a:prstGeom>
          <a:noFill/>
          <a:ln w="9525">
            <a:noFill/>
            <a:miter lim="800000"/>
            <a:headEnd/>
            <a:tailEnd/>
          </a:ln>
        </p:spPr>
      </p:pic>
      <p:sp>
        <p:nvSpPr>
          <p:cNvPr id="11"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7772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7034" y="926337"/>
            <a:ext cx="8229600" cy="1143000"/>
          </a:xfrm>
        </p:spPr>
        <p:txBody>
          <a:bodyPr/>
          <a:lstStyle/>
          <a:p>
            <a:r>
              <a:rPr lang="es-MX" dirty="0">
                <a:latin typeface="Arial" pitchFamily="34" charset="0"/>
                <a:cs typeface="Arial" pitchFamily="34" charset="0"/>
              </a:rPr>
              <a:t>Actualmente</a:t>
            </a:r>
          </a:p>
        </p:txBody>
      </p:sp>
      <p:sp>
        <p:nvSpPr>
          <p:cNvPr id="3" name="2 Marcador de contenido"/>
          <p:cNvSpPr>
            <a:spLocks noGrp="1"/>
          </p:cNvSpPr>
          <p:nvPr>
            <p:ph idx="1"/>
          </p:nvPr>
        </p:nvSpPr>
        <p:spPr>
          <a:xfrm>
            <a:off x="483746" y="2019682"/>
            <a:ext cx="7992888" cy="4101088"/>
          </a:xfrm>
        </p:spPr>
        <p:txBody>
          <a:bodyPr/>
          <a:lstStyle/>
          <a:p>
            <a:r>
              <a:rPr lang="es-MX" dirty="0">
                <a:latin typeface="Arial" pitchFamily="34" charset="0"/>
                <a:cs typeface="Arial" pitchFamily="34" charset="0"/>
              </a:rPr>
              <a:t>Se dice que si se ocupa:</a:t>
            </a:r>
          </a:p>
          <a:p>
            <a:r>
              <a:rPr lang="es-MX" dirty="0">
                <a:latin typeface="Arial" pitchFamily="34" charset="0"/>
                <a:cs typeface="Arial" pitchFamily="34" charset="0"/>
              </a:rPr>
              <a:t>Las empresas ocupan los 14 principio de Fayol en su administración.</a:t>
            </a:r>
          </a:p>
          <a:p>
            <a:pPr>
              <a:buNone/>
            </a:pPr>
            <a:endParaRPr lang="es-MX" dirty="0">
              <a:latin typeface="Arial" pitchFamily="34" charset="0"/>
              <a:cs typeface="Arial" pitchFamily="34" charset="0"/>
            </a:endParaRPr>
          </a:p>
        </p:txBody>
      </p:sp>
      <p:pic>
        <p:nvPicPr>
          <p:cNvPr id="4" name="Picture 6" descr="Go to fullsize image">
            <a:hlinkClick r:id="rId2"/>
          </p:cNvPr>
          <p:cNvPicPr>
            <a:picLocks noChangeAspect="1" noChangeArrowheads="1"/>
          </p:cNvPicPr>
          <p:nvPr/>
        </p:nvPicPr>
        <p:blipFill>
          <a:blip r:embed="rId3" cstate="print"/>
          <a:srcRect/>
          <a:stretch>
            <a:fillRect/>
          </a:stretch>
        </p:blipFill>
        <p:spPr bwMode="auto">
          <a:xfrm>
            <a:off x="827584" y="3861048"/>
            <a:ext cx="3168352" cy="2448272"/>
          </a:xfrm>
          <a:prstGeom prst="rect">
            <a:avLst/>
          </a:prstGeom>
          <a:noFill/>
        </p:spPr>
      </p:pic>
      <p:pic>
        <p:nvPicPr>
          <p:cNvPr id="5" name="Picture 4" descr="Vista Previa de la imagen">
            <a:hlinkClick r:id="rId4"/>
          </p:cNvPr>
          <p:cNvPicPr>
            <a:picLocks noChangeAspect="1" noChangeArrowheads="1"/>
          </p:cNvPicPr>
          <p:nvPr/>
        </p:nvPicPr>
        <p:blipFill>
          <a:blip r:embed="rId5" cstate="print"/>
          <a:srcRect/>
          <a:stretch>
            <a:fillRect/>
          </a:stretch>
        </p:blipFill>
        <p:spPr bwMode="auto">
          <a:xfrm>
            <a:off x="5796136" y="3789040"/>
            <a:ext cx="2148830" cy="2016224"/>
          </a:xfrm>
          <a:prstGeom prst="rect">
            <a:avLst/>
          </a:prstGeom>
          <a:noFill/>
        </p:spPr>
      </p:pic>
      <p:sp>
        <p:nvSpPr>
          <p:cNvPr id="13"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4" name="Rectangle 1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4469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mph" presetSubtype="0" fill="hold" grpId="0" nodeType="clickEffect">
                                  <p:stCondLst>
                                    <p:cond delay="0"/>
                                  </p:stCondLst>
                                  <p:iterate type="lt">
                                    <p:tmPct val="10000"/>
                                  </p:iterate>
                                  <p:childTnLst>
                                    <p:set>
                                      <p:cBhvr override="childStyle">
                                        <p:cTn id="6" dur="500" autoRev="1" fill="hold"/>
                                        <p:tgtEl>
                                          <p:spTgt spid="2"/>
                                        </p:tgtEl>
                                        <p:attrNameLst>
                                          <p:attrName>style.color</p:attrName>
                                        </p:attrNameLst>
                                      </p:cBhvr>
                                      <p:to>
                                        <p:clrVal>
                                          <a:schemeClr val="accent2"/>
                                        </p:clrVal>
                                      </p:to>
                                    </p:set>
                                    <p:set>
                                      <p:cBhvr>
                                        <p:cTn id="7" dur="500" autoRev="1" fill="hold"/>
                                        <p:tgtEl>
                                          <p:spTgt spid="2"/>
                                        </p:tgtEl>
                                        <p:attrNameLst>
                                          <p:attrName>fillcolor</p:attrName>
                                        </p:attrNameLst>
                                      </p:cBhvr>
                                      <p:to>
                                        <p:clrVal>
                                          <a:schemeClr val="accent2"/>
                                        </p:clrVal>
                                      </p:to>
                                    </p:set>
                                    <p:set>
                                      <p:cBhvr>
                                        <p:cTn id="8" dur="500" autoRev="1"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fld id="{916E7DDF-EB93-49A2-8F69-EA5E652420E2}" type="slidenum">
              <a:rPr lang="es-MX" smtClean="0"/>
              <a:pPr/>
              <a:t>33</a:t>
            </a:fld>
            <a:endParaRPr lang="es-MX" dirty="0"/>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0"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CONCLUSIONES</a:t>
            </a:r>
          </a:p>
        </p:txBody>
      </p:sp>
      <p:sp>
        <p:nvSpPr>
          <p:cNvPr id="6" name="Rectangle 5"/>
          <p:cNvSpPr/>
          <p:nvPr/>
        </p:nvSpPr>
        <p:spPr>
          <a:xfrm>
            <a:off x="93090" y="1463372"/>
            <a:ext cx="8961152" cy="4199611"/>
          </a:xfrm>
          <a:prstGeom prst="rect">
            <a:avLst/>
          </a:prstGeom>
        </p:spPr>
        <p:txBody>
          <a:bodyPr wrap="square">
            <a:spAutoFit/>
          </a:bodyPr>
          <a:lstStyle/>
          <a:p>
            <a:pPr algn="ctr"/>
            <a:r>
              <a:rPr lang="es-MX" sz="2000" dirty="0">
                <a:cs typeface="Arial" pitchFamily="34" charset="0"/>
              </a:rPr>
              <a:t>RESUMEN DE LA UNIDAD IV.- “Enfoque  Clásico como aportación a la 	 Administración”.</a:t>
            </a:r>
          </a:p>
          <a:p>
            <a:pPr algn="just"/>
            <a:endParaRPr lang="es-MX" sz="2000" dirty="0">
              <a:cs typeface="Arial" pitchFamily="34" charset="0"/>
            </a:endParaRPr>
          </a:p>
          <a:p>
            <a:pPr algn="just">
              <a:lnSpc>
                <a:spcPct val="150000"/>
              </a:lnSpc>
            </a:pPr>
            <a:r>
              <a:rPr lang="es-MX" sz="2000" dirty="0"/>
              <a:t>La preocupación básica de la escuela clásica es aumentar la productividad y el nivel de los trabajadores. La administración científica desarrolla un enfoque de abajo hacia arriba (del obrero hacia el supervisor y el gerente) y su principal característica es el énfasis en las tareas, de esto parte la (O. R. T.) Organización racional del trabajo, la cual permite la especialización del trabajador además de esto, una corriente de ideas desarrolladas por  especialistas que permitan una maximización del factor humano</a:t>
            </a:r>
          </a:p>
        </p:txBody>
      </p:sp>
    </p:spTree>
    <p:extLst>
      <p:ext uri="{BB962C8B-B14F-4D97-AF65-F5344CB8AC3E}">
        <p14:creationId xmlns:p14="http://schemas.microsoft.com/office/powerpoint/2010/main" val="3870336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34</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
        <p:nvSpPr>
          <p:cNvPr id="5" name="Rectangle 4"/>
          <p:cNvSpPr/>
          <p:nvPr/>
        </p:nvSpPr>
        <p:spPr>
          <a:xfrm>
            <a:off x="395536" y="1859340"/>
            <a:ext cx="8496944" cy="5016758"/>
          </a:xfrm>
          <a:prstGeom prst="rect">
            <a:avLst/>
          </a:prstGeom>
        </p:spPr>
        <p:txBody>
          <a:bodyPr wrap="square">
            <a:spAutoFit/>
          </a:bodyPr>
          <a:lstStyle/>
          <a:p>
            <a:r>
              <a:rPr lang="es-MX" sz="1600" dirty="0"/>
              <a:t>1. CHIAVENATO, Idalberto. Administración de Recursos Humanos. McGraw-Hill, quinta Edición Santafé de Bogotá 1999, 699 Págs.</a:t>
            </a:r>
          </a:p>
          <a:p>
            <a:endParaRPr lang="es-MX" sz="1600" dirty="0"/>
          </a:p>
          <a:p>
            <a:r>
              <a:rPr lang="es-MX" sz="1600" dirty="0"/>
              <a:t>2. DESSLER, Gary, Administración de Personal. Prentice Hall, Octava</a:t>
            </a:r>
          </a:p>
          <a:p>
            <a:r>
              <a:rPr lang="es-MX" sz="1600" dirty="0"/>
              <a:t>Edición, México 2001, 700. Págs.</a:t>
            </a:r>
          </a:p>
          <a:p>
            <a:endParaRPr lang="es-MX" sz="1600" dirty="0"/>
          </a:p>
          <a:p>
            <a:r>
              <a:rPr lang="es-MX" sz="1600" dirty="0"/>
              <a:t>3. KOONTZ, HAROLD Heinz </a:t>
            </a:r>
            <a:r>
              <a:rPr lang="es-MX" sz="1600" dirty="0" err="1"/>
              <a:t>Weihrich</a:t>
            </a:r>
            <a:r>
              <a:rPr lang="es-MX" sz="1600" dirty="0"/>
              <a:t>. Administración una Perspectiva Global. McGraw-Hill, Décimo segunda, Edición, México,2004, 804 Págs.</a:t>
            </a:r>
          </a:p>
          <a:p>
            <a:endParaRPr lang="es-MX" sz="1600" dirty="0"/>
          </a:p>
          <a:p>
            <a:r>
              <a:rPr lang="es-MX" sz="1600" dirty="0"/>
              <a:t>R. WAYNE MONDY, Robert M. Noé, Administración de Recursos Humanos. Prentice Hall, Sexta Edición, México 1997, 663 Págs.</a:t>
            </a:r>
          </a:p>
          <a:p>
            <a:endParaRPr lang="es-MX" sz="1600" dirty="0"/>
          </a:p>
          <a:p>
            <a:r>
              <a:rPr lang="es-MX" sz="1600" dirty="0"/>
              <a:t>4. STEPHEN, P. </a:t>
            </a:r>
            <a:r>
              <a:rPr lang="es-MX" sz="1600" dirty="0" err="1"/>
              <a:t>Robins</a:t>
            </a:r>
            <a:r>
              <a:rPr lang="es-MX" sz="1600" dirty="0"/>
              <a:t>, Comportamiento Organizacional, Pearson , Prentice Hall, Décima, Edición</a:t>
            </a:r>
            <a:r>
              <a:rPr lang="es-MX" sz="1600" b="1" dirty="0"/>
              <a:t>, </a:t>
            </a:r>
            <a:r>
              <a:rPr lang="es-MX" sz="1600" dirty="0"/>
              <a:t>México 2004, 675 Págs</a:t>
            </a:r>
            <a:r>
              <a:rPr lang="es-MX" sz="1600" b="1" dirty="0"/>
              <a:t>.</a:t>
            </a:r>
            <a:endParaRPr lang="es-MX" sz="1600" dirty="0"/>
          </a:p>
          <a:p>
            <a:endParaRPr lang="es-MX" sz="1600" dirty="0"/>
          </a:p>
          <a:p>
            <a:r>
              <a:rPr lang="es-MX" sz="1600" dirty="0"/>
              <a:t>5. </a:t>
            </a:r>
            <a:r>
              <a:rPr lang="es-MX" sz="1600" dirty="0" err="1"/>
              <a:t>Münch</a:t>
            </a:r>
            <a:r>
              <a:rPr lang="es-MX" sz="1600" dirty="0"/>
              <a:t> Galindo, Lourdes. Fundamentos de Administración. Quinta Edición, México, Editorial Trillas,1999.</a:t>
            </a:r>
          </a:p>
          <a:p>
            <a:endParaRPr lang="es-MX" sz="1600" dirty="0"/>
          </a:p>
          <a:p>
            <a:endParaRPr lang="es-MX" sz="1600" dirty="0"/>
          </a:p>
          <a:p>
            <a:endParaRPr lang="es-MX" sz="1600" dirty="0"/>
          </a:p>
        </p:txBody>
      </p:sp>
    </p:spTree>
    <p:extLst>
      <p:ext uri="{BB962C8B-B14F-4D97-AF65-F5344CB8AC3E}">
        <p14:creationId xmlns:p14="http://schemas.microsoft.com/office/powerpoint/2010/main" val="1353700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35</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
        <p:nvSpPr>
          <p:cNvPr id="4" name="Rectangle 3"/>
          <p:cNvSpPr/>
          <p:nvPr/>
        </p:nvSpPr>
        <p:spPr>
          <a:xfrm>
            <a:off x="546310" y="1484784"/>
            <a:ext cx="8136904" cy="1200329"/>
          </a:xfrm>
          <a:prstGeom prst="rect">
            <a:avLst/>
          </a:prstGeom>
        </p:spPr>
        <p:txBody>
          <a:bodyPr wrap="square">
            <a:spAutoFit/>
          </a:bodyPr>
          <a:lstStyle/>
          <a:p>
            <a:r>
              <a:rPr lang="es-MX" dirty="0"/>
              <a:t>6. </a:t>
            </a:r>
            <a:r>
              <a:rPr lang="es-MX" dirty="0" err="1"/>
              <a:t>Hellriegel</a:t>
            </a:r>
            <a:r>
              <a:rPr lang="es-MX" dirty="0"/>
              <a:t>, Don. Administración. Primera Edición, Editorial Thomson,  2000.</a:t>
            </a:r>
          </a:p>
          <a:p>
            <a:endParaRPr lang="es-MX" dirty="0"/>
          </a:p>
          <a:p>
            <a:r>
              <a:rPr lang="es-MX" dirty="0"/>
              <a:t>7. Rodríguez Valencia, Joaquín. Administración de Pequeñas y Medianas Empresas. Quinta Edición, México, Editorial Thomson, 2002.</a:t>
            </a:r>
          </a:p>
        </p:txBody>
      </p:sp>
    </p:spTree>
    <p:extLst>
      <p:ext uri="{BB962C8B-B14F-4D97-AF65-F5344CB8AC3E}">
        <p14:creationId xmlns:p14="http://schemas.microsoft.com/office/powerpoint/2010/main" val="3403662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lnSpcReduction="10000"/>
          </a:bodyPr>
          <a:lstStyle/>
          <a:p>
            <a:pPr algn="just"/>
            <a:r>
              <a:rPr lang="es-MX" b="1" dirty="0">
                <a:cs typeface="Arial" panose="020B0604020202020204" pitchFamily="34" charset="0"/>
              </a:rPr>
              <a:t>Objetivo de la unidad:</a:t>
            </a:r>
          </a:p>
          <a:p>
            <a:pPr marL="0" indent="0">
              <a:buNone/>
            </a:pPr>
            <a:r>
              <a:rPr lang="es-MX" dirty="0"/>
              <a:t>A través de los diferentes enfoques (Científico, Clásico, Humanista y Sociológico), se entenderán las aportaciones a la administración.</a:t>
            </a:r>
            <a:endParaRPr lang="es-MX" dirty="0">
              <a:cs typeface="Arial" panose="020B0604020202020204" pitchFamily="34" charset="0"/>
            </a:endParaRPr>
          </a:p>
          <a:p>
            <a:pPr marL="457200" lvl="1" indent="0" algn="just">
              <a:buNone/>
            </a:pPr>
            <a:endParaRPr lang="es-ES" dirty="0">
              <a:cs typeface="Arial" panose="020B0604020202020204" pitchFamily="34" charset="0"/>
            </a:endParaRPr>
          </a:p>
          <a:p>
            <a:pPr algn="just"/>
            <a:r>
              <a:rPr lang="es-ES" sz="3000" b="1" dirty="0">
                <a:cs typeface="Arial" panose="020B0604020202020204" pitchFamily="34" charset="0"/>
              </a:rPr>
              <a:t>Los elementos que considera la unidad son:</a:t>
            </a:r>
          </a:p>
          <a:p>
            <a:pPr marL="0" indent="0">
              <a:buNone/>
            </a:pPr>
            <a:r>
              <a:rPr lang="es-MX" dirty="0"/>
              <a:t>Investigación Documental para elaborar un cuadro comparativo con las aportaciones de autores en el contexto del pensamiento administrativo.</a:t>
            </a:r>
            <a:endParaRPr lang="es-ES" b="1" dirty="0">
              <a:cs typeface="Arial" panose="020B0604020202020204" pitchFamily="34" charset="0"/>
            </a:endParaRP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6"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400" b="1" dirty="0">
                <a:effectLst>
                  <a:outerShdw blurRad="38100" dist="38100" dir="2700000" algn="tl">
                    <a:srgbClr val="000000">
                      <a:alpha val="43137"/>
                    </a:srgbClr>
                  </a:outerShdw>
                </a:effectLst>
              </a:rPr>
              <a:t>Unidad de aprendizaje: FUNDAMENTOS EN ADMINISTRACIÓN</a:t>
            </a:r>
          </a:p>
        </p:txBody>
      </p:sp>
      <p:sp>
        <p:nvSpPr>
          <p:cNvPr id="7" name="Rectangle 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5</a:t>
            </a:fld>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IV. ENFOQUES DEL PENSAMIENTO ADMINISTRATIVO</a:t>
            </a:r>
          </a:p>
        </p:txBody>
      </p:sp>
      <p:sp>
        <p:nvSpPr>
          <p:cNvPr id="13" name="Rectangle 12"/>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1" name="Rectangle 1"/>
          <p:cNvSpPr>
            <a:spLocks noChangeArrowheads="1"/>
          </p:cNvSpPr>
          <p:nvPr/>
        </p:nvSpPr>
        <p:spPr bwMode="auto">
          <a:xfrm>
            <a:off x="179512" y="1292424"/>
            <a:ext cx="8496944"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100" b="1" i="1" u="none" strike="noStrike" cap="none" normalizeH="0" baseline="0" dirty="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MX" sz="1100" b="1" i="1"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b="1" i="1" u="none" strike="noStrike" cap="none" normalizeH="0" baseline="0" dirty="0">
                <a:ln>
                  <a:noFill/>
                </a:ln>
                <a:solidFill>
                  <a:schemeClr val="tx1"/>
                </a:solidFill>
                <a:effectLst/>
                <a:latin typeface="Arial" pitchFamily="34" charset="0"/>
                <a:ea typeface="Calibri" pitchFamily="34" charset="0"/>
                <a:cs typeface="Arial" pitchFamily="34" charset="0"/>
              </a:rPr>
              <a:t>INTRODUCCIÓN.</a:t>
            </a:r>
          </a:p>
          <a:p>
            <a:pPr algn="just" fontAlgn="base">
              <a:spcBef>
                <a:spcPct val="0"/>
              </a:spcBef>
              <a:spcAft>
                <a:spcPct val="0"/>
              </a:spcAft>
            </a:pPr>
            <a:r>
              <a:rPr lang="es-MX" dirty="0">
                <a:latin typeface="Arial" pitchFamily="34" charset="0"/>
                <a:cs typeface="Arial" pitchFamily="34" charset="0"/>
              </a:rPr>
              <a:t>La Unidad de aprendizaje, Fundamentos de Administración es un curso introductorio a la Licenciatura en Administración por lo que comprende, un análisis detallado de los elementos básicos de la materia, conceptualización y evolución a través del tiempo, considerando, las diferentes teorías organizacionales que han dado como resultado la administración moderna, creando diferentes estrategias para un aprendizaje significativo y desarrollando en los alumnos habilidades a través del análisis y síntesis, así como una actitud responsable y honesta. 	</a:t>
            </a:r>
          </a:p>
          <a:p>
            <a:pPr algn="just" fontAlgn="base">
              <a:spcBef>
                <a:spcPct val="0"/>
              </a:spcBef>
              <a:spcAft>
                <a:spcPct val="0"/>
              </a:spcAft>
            </a:pPr>
            <a:endParaRPr lang="es-MX" dirty="0">
              <a:latin typeface="Arial" pitchFamily="34" charset="0"/>
              <a:cs typeface="Arial" pitchFamily="34" charset="0"/>
            </a:endParaRPr>
          </a:p>
          <a:p>
            <a:pPr algn="just" fontAlgn="base">
              <a:spcBef>
                <a:spcPct val="0"/>
              </a:spcBef>
              <a:spcAft>
                <a:spcPct val="0"/>
              </a:spcAft>
            </a:pPr>
            <a:r>
              <a:rPr lang="es-MX" dirty="0">
                <a:latin typeface="Arial" pitchFamily="34" charset="0"/>
                <a:cs typeface="Arial" pitchFamily="34" charset="0"/>
              </a:rPr>
              <a:t>En la cuarta unidad se estudiará el proceso evolutivo que dio la pauta a la Administración Contemporánea y que se presenta en una serie de etapas o pensamientos, los cuales fueron dándole forma a éste término, todo esto a través de las diferentes aportaciones de cada uno de los pensadores que en su época que nos fueron proporcionando. 	</a:t>
            </a:r>
          </a:p>
          <a:p>
            <a:pPr algn="just" fontAlgn="base">
              <a:spcBef>
                <a:spcPct val="0"/>
              </a:spcBef>
              <a:spcAft>
                <a:spcPct val="0"/>
              </a:spcAft>
            </a:pPr>
            <a:endParaRPr lang="es-MX" dirty="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9785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IV. ENFOQUES DEL PENSAMIENTO ADMINISTRATIVO</a:t>
            </a: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6" name="Rectangle 1"/>
          <p:cNvSpPr>
            <a:spLocks noChangeArrowheads="1"/>
          </p:cNvSpPr>
          <p:nvPr/>
        </p:nvSpPr>
        <p:spPr bwMode="auto">
          <a:xfrm>
            <a:off x="2986468" y="1091357"/>
            <a:ext cx="317439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000" b="1" i="0" u="none" strike="noStrike" cap="none" normalizeH="0" baseline="0" dirty="0">
                <a:ln>
                  <a:noFill/>
                </a:ln>
                <a:solidFill>
                  <a:srgbClr val="000000"/>
                </a:solidFill>
                <a:effectLst/>
                <a:latin typeface="Arial" pitchFamily="34" charset="0"/>
                <a:ea typeface="Calibri" pitchFamily="34" charset="0"/>
                <a:cs typeface="Times New Roman" pitchFamily="18" charset="0"/>
              </a:rPr>
              <a:t>SECUENCIA DIDÁCTICA</a:t>
            </a:r>
            <a:endParaRPr kumimoji="0" lang="es-MX" sz="3600" b="0" i="0" u="none" strike="noStrike" cap="none" normalizeH="0" baseline="0" dirty="0">
              <a:ln>
                <a:noFill/>
              </a:ln>
              <a:solidFill>
                <a:schemeClr val="tx1"/>
              </a:solidFill>
              <a:effectLst/>
              <a:latin typeface="Arial" pitchFamily="34" charset="0"/>
              <a:cs typeface="Arial" pitchFamily="34" charset="0"/>
            </a:endParaRPr>
          </a:p>
        </p:txBody>
      </p:sp>
      <p:pic>
        <p:nvPicPr>
          <p:cNvPr id="17" name="Picture 2"/>
          <p:cNvPicPr>
            <a:picLocks noChangeAspect="1" noChangeArrowheads="1"/>
          </p:cNvPicPr>
          <p:nvPr/>
        </p:nvPicPr>
        <p:blipFill>
          <a:blip r:embed="rId2" cstate="print"/>
          <a:srcRect l="20750" t="35063" r="19479" b="9813"/>
          <a:stretch>
            <a:fillRect/>
          </a:stretch>
        </p:blipFill>
        <p:spPr bwMode="auto">
          <a:xfrm>
            <a:off x="-786" y="1737380"/>
            <a:ext cx="9084580" cy="4710523"/>
          </a:xfrm>
          <a:prstGeom prst="rect">
            <a:avLst/>
          </a:prstGeom>
          <a:noFill/>
          <a:ln w="9525">
            <a:noFill/>
            <a:miter lim="800000"/>
            <a:headEnd/>
            <a:tailEnd/>
          </a:ln>
        </p:spPr>
      </p:pic>
    </p:spTree>
    <p:extLst>
      <p:ext uri="{BB962C8B-B14F-4D97-AF65-F5344CB8AC3E}">
        <p14:creationId xmlns:p14="http://schemas.microsoft.com/office/powerpoint/2010/main" val="1231214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IV. ENFOQUES DEL PENSAMIENTO ADMINISTRATIVO</a:t>
            </a: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6" name="1 Título"/>
          <p:cNvSpPr txBox="1">
            <a:spLocks/>
          </p:cNvSpPr>
          <p:nvPr/>
        </p:nvSpPr>
        <p:spPr>
          <a:xfrm>
            <a:off x="-324544" y="551940"/>
            <a:ext cx="6264696" cy="136007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a:solidFill>
                  <a:srgbClr val="FF0000"/>
                </a:solidFill>
                <a:latin typeface="+mn-lt"/>
                <a:cs typeface="Arial" pitchFamily="34" charset="0"/>
              </a:rPr>
              <a:t>ENFOQUE CLÁSICO DE LA ADMINISTRACIÓN. </a:t>
            </a:r>
            <a:endParaRPr lang="es-MX" sz="2400" b="1" dirty="0">
              <a:solidFill>
                <a:srgbClr val="FF0000"/>
              </a:solidFill>
              <a:latin typeface="+mn-lt"/>
              <a:cs typeface="Arial" pitchFamily="34" charset="0"/>
            </a:endParaRPr>
          </a:p>
        </p:txBody>
      </p:sp>
      <p:sp>
        <p:nvSpPr>
          <p:cNvPr id="17" name="1 Título"/>
          <p:cNvSpPr txBox="1">
            <a:spLocks/>
          </p:cNvSpPr>
          <p:nvPr/>
        </p:nvSpPr>
        <p:spPr>
          <a:xfrm>
            <a:off x="2051720" y="137756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1800" dirty="0">
                <a:latin typeface="Arial" pitchFamily="34" charset="0"/>
                <a:cs typeface="Arial" pitchFamily="34" charset="0"/>
              </a:rPr>
              <a:t>¿COMO SURGE EL ENFOQUE CLÁSICO?</a:t>
            </a:r>
          </a:p>
        </p:txBody>
      </p:sp>
      <p:sp>
        <p:nvSpPr>
          <p:cNvPr id="18" name="2 Marcador de contenido"/>
          <p:cNvSpPr>
            <a:spLocks noGrp="1"/>
          </p:cNvSpPr>
          <p:nvPr>
            <p:ph idx="1"/>
          </p:nvPr>
        </p:nvSpPr>
        <p:spPr>
          <a:xfrm>
            <a:off x="323528" y="2183022"/>
            <a:ext cx="8258204" cy="1332935"/>
          </a:xfrm>
        </p:spPr>
        <p:txBody>
          <a:bodyPr>
            <a:normAutofit/>
          </a:bodyPr>
          <a:lstStyle/>
          <a:p>
            <a:r>
              <a:rPr lang="es-MX" sz="2000" dirty="0">
                <a:latin typeface="Arial" pitchFamily="34" charset="0"/>
                <a:cs typeface="Arial" pitchFamily="34" charset="0"/>
              </a:rPr>
              <a:t>Necesidad humana.</a:t>
            </a:r>
          </a:p>
          <a:p>
            <a:r>
              <a:rPr lang="es-MX" sz="2000" dirty="0">
                <a:latin typeface="Arial" pitchFamily="34" charset="0"/>
                <a:cs typeface="Arial" pitchFamily="34" charset="0"/>
              </a:rPr>
              <a:t>Después de la Revolución Industrial.</a:t>
            </a:r>
          </a:p>
          <a:p>
            <a:pPr lvl="1"/>
            <a:r>
              <a:rPr lang="es-MX" sz="1800" dirty="0">
                <a:latin typeface="Arial" pitchFamily="34" charset="0"/>
                <a:cs typeface="Arial" pitchFamily="34" charset="0"/>
              </a:rPr>
              <a:t>Se crea una nueva visión, mas estructurada y con miras hacia el futuro.</a:t>
            </a:r>
          </a:p>
          <a:p>
            <a:endParaRPr lang="es-MX" sz="2000" dirty="0">
              <a:latin typeface="Arial" pitchFamily="34" charset="0"/>
              <a:cs typeface="Arial" pitchFamily="34" charset="0"/>
            </a:endParaRPr>
          </a:p>
        </p:txBody>
      </p:sp>
      <p:pic>
        <p:nvPicPr>
          <p:cNvPr id="19" name="Picture 2" descr="Go to fullsize image">
            <a:hlinkClick r:id="rId2"/>
          </p:cNvPr>
          <p:cNvPicPr>
            <a:picLocks noChangeAspect="1" noChangeArrowheads="1"/>
          </p:cNvPicPr>
          <p:nvPr/>
        </p:nvPicPr>
        <p:blipFill>
          <a:blip r:embed="rId3" cstate="print"/>
          <a:srcRect/>
          <a:stretch>
            <a:fillRect/>
          </a:stretch>
        </p:blipFill>
        <p:spPr bwMode="auto">
          <a:xfrm>
            <a:off x="757242" y="3786961"/>
            <a:ext cx="3816424" cy="2016224"/>
          </a:xfrm>
          <a:prstGeom prst="rect">
            <a:avLst/>
          </a:prstGeom>
          <a:noFill/>
        </p:spPr>
      </p:pic>
      <p:pic>
        <p:nvPicPr>
          <p:cNvPr id="20" name="Picture 4" descr="Vista Previa de la imagen">
            <a:hlinkClick r:id="rId4"/>
          </p:cNvPr>
          <p:cNvPicPr>
            <a:picLocks noChangeAspect="1" noChangeArrowheads="1"/>
          </p:cNvPicPr>
          <p:nvPr/>
        </p:nvPicPr>
        <p:blipFill>
          <a:blip r:embed="rId5" cstate="print"/>
          <a:srcRect/>
          <a:stretch>
            <a:fillRect/>
          </a:stretch>
        </p:blipFill>
        <p:spPr bwMode="auto">
          <a:xfrm>
            <a:off x="5508104" y="3606941"/>
            <a:ext cx="2555726" cy="2376264"/>
          </a:xfrm>
          <a:prstGeom prst="rect">
            <a:avLst/>
          </a:prstGeom>
          <a:noFill/>
        </p:spPr>
      </p:pic>
    </p:spTree>
    <p:extLst>
      <p:ext uri="{BB962C8B-B14F-4D97-AF65-F5344CB8AC3E}">
        <p14:creationId xmlns:p14="http://schemas.microsoft.com/office/powerpoint/2010/main" val="2586734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IV. ENFOQUES DEL PENSAMIENTO ADMINISTRATIVO</a:t>
            </a:r>
          </a:p>
        </p:txBody>
      </p:sp>
      <p:sp>
        <p:nvSpPr>
          <p:cNvPr id="20" name="Rectangle 1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1" name="1 Título"/>
          <p:cNvSpPr txBox="1">
            <a:spLocks/>
          </p:cNvSpPr>
          <p:nvPr/>
        </p:nvSpPr>
        <p:spPr>
          <a:xfrm>
            <a:off x="357158" y="1142984"/>
            <a:ext cx="8229600" cy="77554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latin typeface="Arial" pitchFamily="34" charset="0"/>
                <a:cs typeface="Arial" pitchFamily="34" charset="0"/>
              </a:rPr>
              <a:t>LAS EMPRESAS</a:t>
            </a:r>
            <a:r>
              <a:rPr lang="es-MX" sz="3600" dirty="0">
                <a:latin typeface="Arial" pitchFamily="34" charset="0"/>
                <a:cs typeface="Arial" pitchFamily="34" charset="0"/>
              </a:rPr>
              <a:t>.</a:t>
            </a:r>
          </a:p>
          <a:p>
            <a:endParaRPr lang="es-MX" sz="3600" dirty="0">
              <a:latin typeface="Arial" pitchFamily="34" charset="0"/>
              <a:cs typeface="Arial" pitchFamily="34" charset="0"/>
            </a:endParaRPr>
          </a:p>
        </p:txBody>
      </p:sp>
      <p:sp>
        <p:nvSpPr>
          <p:cNvPr id="22" name="2 Marcador de contenido"/>
          <p:cNvSpPr>
            <a:spLocks noGrp="1"/>
          </p:cNvSpPr>
          <p:nvPr>
            <p:ph idx="1"/>
          </p:nvPr>
        </p:nvSpPr>
        <p:spPr>
          <a:xfrm>
            <a:off x="457200" y="1600200"/>
            <a:ext cx="8229600" cy="4525963"/>
          </a:xfrm>
        </p:spPr>
        <p:txBody>
          <a:bodyPr/>
          <a:lstStyle/>
          <a:p>
            <a:r>
              <a:rPr lang="es-MX" dirty="0">
                <a:latin typeface="Arial" pitchFamily="34" charset="0"/>
                <a:cs typeface="Arial" pitchFamily="34" charset="0"/>
              </a:rPr>
              <a:t>Tenían muchos problemas organizativos.</a:t>
            </a:r>
          </a:p>
          <a:p>
            <a:pPr lvl="1"/>
            <a:r>
              <a:rPr lang="es-MX" dirty="0">
                <a:latin typeface="Arial" pitchFamily="34" charset="0"/>
                <a:cs typeface="Arial" pitchFamily="34" charset="0"/>
              </a:rPr>
              <a:t>Perdidas.</a:t>
            </a:r>
          </a:p>
          <a:p>
            <a:pPr lvl="1"/>
            <a:r>
              <a:rPr lang="es-MX" dirty="0">
                <a:latin typeface="Arial" pitchFamily="34" charset="0"/>
                <a:cs typeface="Arial" pitchFamily="34" charset="0"/>
              </a:rPr>
              <a:t>Bajo Rendimiento.</a:t>
            </a:r>
          </a:p>
          <a:p>
            <a:pPr lvl="1"/>
            <a:r>
              <a:rPr lang="es-MX" dirty="0">
                <a:latin typeface="Arial" pitchFamily="34" charset="0"/>
                <a:cs typeface="Arial" pitchFamily="34" charset="0"/>
              </a:rPr>
              <a:t>Mucha Competencia.</a:t>
            </a:r>
          </a:p>
          <a:p>
            <a:pPr lvl="1"/>
            <a:r>
              <a:rPr lang="es-MX" dirty="0">
                <a:latin typeface="Arial" pitchFamily="34" charset="0"/>
                <a:cs typeface="Arial" pitchFamily="34" charset="0"/>
              </a:rPr>
              <a:t>Descontentos.</a:t>
            </a:r>
          </a:p>
        </p:txBody>
      </p:sp>
      <p:pic>
        <p:nvPicPr>
          <p:cNvPr id="23" name="3 Imagen" descr="http://www.monografias.com/trabajos59/enfoque-clasico-administracion/Image2.jpg"/>
          <p:cNvPicPr/>
          <p:nvPr/>
        </p:nvPicPr>
        <p:blipFill>
          <a:blip r:embed="rId2" cstate="print"/>
          <a:srcRect/>
          <a:stretch>
            <a:fillRect/>
          </a:stretch>
        </p:blipFill>
        <p:spPr bwMode="auto">
          <a:xfrm>
            <a:off x="5580112" y="2564904"/>
            <a:ext cx="2664296" cy="3816424"/>
          </a:xfrm>
          <a:prstGeom prst="rect">
            <a:avLst/>
          </a:prstGeom>
          <a:noFill/>
          <a:ln w="9525">
            <a:noFill/>
            <a:miter lim="800000"/>
            <a:headEnd/>
            <a:tailEnd/>
          </a:ln>
        </p:spPr>
      </p:pic>
      <p:pic>
        <p:nvPicPr>
          <p:cNvPr id="24" name="Picture 2" descr="Go to fullsize image">
            <a:hlinkClick r:id="rId3"/>
          </p:cNvPr>
          <p:cNvPicPr>
            <a:picLocks noChangeAspect="1" noChangeArrowheads="1"/>
          </p:cNvPicPr>
          <p:nvPr/>
        </p:nvPicPr>
        <p:blipFill>
          <a:blip r:embed="rId4" cstate="print"/>
          <a:srcRect/>
          <a:stretch>
            <a:fillRect/>
          </a:stretch>
        </p:blipFill>
        <p:spPr bwMode="auto">
          <a:xfrm>
            <a:off x="926210" y="4408921"/>
            <a:ext cx="3384376" cy="2016224"/>
          </a:xfrm>
          <a:prstGeom prst="rect">
            <a:avLst/>
          </a:prstGeom>
          <a:noFill/>
        </p:spPr>
      </p:pic>
    </p:spTree>
    <p:extLst>
      <p:ext uri="{BB962C8B-B14F-4D97-AF65-F5344CB8AC3E}">
        <p14:creationId xmlns:p14="http://schemas.microsoft.com/office/powerpoint/2010/main" val="2321817831"/>
      </p:ext>
    </p:extLst>
  </p:cSld>
  <p:clrMapOvr>
    <a:masterClrMapping/>
  </p:clrMapOvr>
  <p:transition>
    <p:wheel spokes="8"/>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85813" y="2286023"/>
            <a:ext cx="7643812" cy="4429125"/>
          </a:xfrm>
        </p:spPr>
        <p:txBody>
          <a:bodyPr rtlCol="0">
            <a:noAutofit/>
          </a:bodyPr>
          <a:lstStyle/>
          <a:p>
            <a:pPr lvl="1" algn="just">
              <a:buFont typeface="Arial" pitchFamily="34" charset="0"/>
              <a:buChar char="•"/>
              <a:defRPr/>
            </a:pPr>
            <a:r>
              <a:rPr lang="es-MX" sz="2200" dirty="0">
                <a:solidFill>
                  <a:schemeClr val="bg1"/>
                </a:solidFill>
                <a:latin typeface="Arial" pitchFamily="34" charset="0"/>
                <a:cs typeface="Arial" pitchFamily="34" charset="0"/>
              </a:rPr>
              <a:t>Henri Fayol, y desarrolló la llamada teoría clásica preocupada por aumentar la eficiencia de su empresa a través de su organización y de la aplicación de principios generales de la administración con bases científicas. </a:t>
            </a:r>
          </a:p>
          <a:p>
            <a:pPr lvl="1" algn="just">
              <a:buFont typeface="Arial" pitchFamily="34" charset="0"/>
              <a:buChar char="•"/>
              <a:defRPr/>
            </a:pPr>
            <a:r>
              <a:rPr lang="es-MX" sz="2200" dirty="0">
                <a:solidFill>
                  <a:schemeClr val="bg1"/>
                </a:solidFill>
                <a:latin typeface="Arial" pitchFamily="34" charset="0"/>
                <a:cs typeface="Arial" pitchFamily="34" charset="0"/>
              </a:rPr>
              <a:t> Lo cierto es que sus ideas constituyen las bases del llamado enfoque clásico tradicional de la administración, cuyos postulados dominaron aproximadamente las cuatro primeras décadas de este siglo el panorama administrativo de las organizaciones.</a:t>
            </a:r>
          </a:p>
        </p:txBody>
      </p:sp>
      <p:sp>
        <p:nvSpPr>
          <p:cNvPr id="10"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effectLst>
                  <a:outerShdw blurRad="38100" dist="38100" dir="2700000" algn="tl">
                    <a:srgbClr val="000000">
                      <a:alpha val="43137"/>
                    </a:srgbClr>
                  </a:outerShdw>
                </a:effectLst>
              </a:rPr>
              <a:t>Unidad IV. ENFOQUES DEL PENSAMIENTO ADMINISTRATIVO</a:t>
            </a:r>
          </a:p>
        </p:txBody>
      </p:sp>
      <p:sp>
        <p:nvSpPr>
          <p:cNvPr id="11" name="Rectangle 10"/>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2 Marcador de contenido"/>
          <p:cNvSpPr txBox="1">
            <a:spLocks/>
          </p:cNvSpPr>
          <p:nvPr/>
        </p:nvSpPr>
        <p:spPr>
          <a:xfrm>
            <a:off x="492919" y="1484784"/>
            <a:ext cx="8229600" cy="430906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es-MX" sz="2400">
                <a:solidFill>
                  <a:schemeClr val="tx1"/>
                </a:solidFill>
              </a:rPr>
              <a:t>La preocupación básica era aumentar la productividad de la empresa mediante el aumento de la eficiencia en el nivel operacional, esto es, en el nivel de los operarios. De allí el énfasis en el análisis y en la división del trabajo operario, toda vez que las tareas del cargo y el ocupante constituyen la unidad fundamental de la organización. En este sentido, el enfoque de la administración científica es un enfoque de abajo hacia arriba (del operario hacia el supervisor y gerente) y de las partes (operarios y sus cargos) para el todo (organización empresarial),y de sus interrelaciones estructurales.</a:t>
            </a:r>
            <a:endParaRPr lang="es-MX" sz="2400" dirty="0">
              <a:solidFill>
                <a:schemeClr val="tx1"/>
              </a:solidFill>
            </a:endParaRPr>
          </a:p>
        </p:txBody>
      </p:sp>
    </p:spTree>
    <p:extLst>
      <p:ext uri="{BB962C8B-B14F-4D97-AF65-F5344CB8AC3E}">
        <p14:creationId xmlns:p14="http://schemas.microsoft.com/office/powerpoint/2010/main" val="1524488090"/>
      </p:ext>
    </p:extLst>
  </p:cSld>
  <p:clrMapOvr>
    <a:masterClrMapping/>
  </p:clrMapOvr>
  <p:transition>
    <p:split dir="in"/>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818</TotalTime>
  <Words>1461</Words>
  <Application>Microsoft Office PowerPoint</Application>
  <PresentationFormat>On-screen Show (4:3)</PresentationFormat>
  <Paragraphs>173</Paragraphs>
  <Slides>35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Times New Roman</vt:lpstr>
      <vt:lpstr>Tema de Office</vt:lpstr>
      <vt:lpstr>PowerPoint Presentation</vt:lpstr>
      <vt:lpstr>Unidad de aprendizaje: FUNDAMENTOS EN ADMINISTRACIÓN</vt:lpstr>
      <vt:lpstr>Unidad de aprendizaje: FUNDAMENTOS EN ADMINISTRACIÓN</vt:lpstr>
      <vt:lpstr>Unidad de aprendizaje: FUNDAMENTOS EN ADMINISTRACIÓN</vt:lpstr>
      <vt:lpstr>Unidad IV. ENFOQUES DEL PENSAMIENTO ADMINISTRATIVO</vt:lpstr>
      <vt:lpstr>Unidad IV. ENFOQUES DEL PENSAMIENTO ADMINISTRATIVO</vt:lpstr>
      <vt:lpstr>Unidad IV. ENFOQUES DEL PENSAMIENTO ADMINISTRATIVO</vt:lpstr>
      <vt:lpstr>Unidad IV. ENFOQUES DEL PENSAMIENTO ADMINISTRATIVO</vt:lpstr>
      <vt:lpstr>PowerPoint Presentation</vt:lpstr>
      <vt:lpstr>HENRY FAYOL </vt:lpstr>
      <vt:lpstr>Henry  Fayol </vt:lpstr>
      <vt:lpstr>PowerPoint Presentation</vt:lpstr>
      <vt:lpstr>PowerPoint Presentation</vt:lpstr>
      <vt:lpstr>Fayol: Seis funciones básicas de la empresa</vt:lpstr>
      <vt:lpstr>PowerPoint Presentation</vt:lpstr>
      <vt:lpstr>PowerPoint Presentation</vt:lpstr>
      <vt:lpstr>LOS 14 PRINCIPIOS DE   ADMINISTRACIÓN DE FAYOL  </vt:lpstr>
      <vt:lpstr>1. División del Trabajo: Cuanto más se especialicen las personas, con mayor eficiencia desempeñarán su oficio. Este principio se ve muy claro en la moderna línea de montaje</vt:lpstr>
      <vt:lpstr> 2. Autoridad: Los gerentes tienen que dar órdenes para que se hagan las cosas. Si bien la autoridad formal les da el derecho de mandar, los gerentes no siempre obtendrán obediencia, a menos que tengan también autoridad personal (Liderazgo).  </vt:lpstr>
      <vt:lpstr> 3. Disciplina: Los miembros de una organización tienen que respetar las reglas y convenios que gobiernan la empresa. Esto será el resultado de un buen liderazgo en todos los niveles, de acuerdos equitativos (tales disposiciones para recompensar el rendimiento superior) y sanciones para las infracciones, aplicadas con justicia.  </vt:lpstr>
      <vt:lpstr> 4. Unidad de Dirección: Las operaciones que tienen un mismo objetivo deben ser dirigidas por un solo gerente que use un solo plan</vt:lpstr>
      <vt:lpstr>  5. Unidad de Mando: Cada empleado debe recibir instrucciones sobre una operación particular solamente de una persona.  </vt:lpstr>
      <vt:lpstr>  6. Subordinación de interés individual al bien común: En cualquier empresa el interés de los empleados no debe tener relación sobre los intereses de la organización como un todo.  </vt:lpstr>
      <vt:lpstr>  7. Remuneración: La compensación por el trabajo debe ser equitativa para los empleados como para los patrones.  </vt:lpstr>
      <vt:lpstr>     8. Centralización: Fayol creía que los gerentes deben conservar la responsabilidad final pero también necesitan dar a sus subalternos autoridad suficiente para que puedan realizar adecuadamente su oficio.  El problema consiste en encontrar el mejor grado de Centralización en cada caso.  </vt:lpstr>
      <vt:lpstr>9. Jerarquía: La línea e autoridad en una organización representada hoy generalmente por cuadros y líneas  de un organigrama pasa en orden de rangos desde la alta gerencia hasta los niveles más bajos de la empresa.  </vt:lpstr>
      <vt:lpstr>10. Orden: Los materiales y las personas deben estar en el lugar adecuado en el momento adecuado. En particular, cada individuo debe ocupar el cargo o posición más adecuados para él.  </vt:lpstr>
      <vt:lpstr>   11. Equidad: Los administradores deben ser amistoso equitativos con sus subalternos.  </vt:lpstr>
      <vt:lpstr>   12. Estabilidad del Personal: Una alta tasa de rotación del personal no es conveniente para el eficiente funcionamiento de una organización.  </vt:lpstr>
      <vt:lpstr> 13. Iniciativa: Debe darse a los subalternos libertad para concebir y llevar a cabo sus planes, aun cuando a veces se cometan errores.  </vt:lpstr>
      <vt:lpstr>  14. Espíritu de Grupo: Promover el espíritu de equipo dará a la organización un sentido de unidad. Recomendaba por ejemplo el empleo de comunicación verbal en lugar de la comunicación formal por escrito, siempre que fuera posible.   </vt:lpstr>
      <vt:lpstr>Actualmente</vt:lpstr>
      <vt:lpstr>CONCLUSIONES</vt:lpstr>
      <vt:lpstr>REFERENCIAS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CARMINA</dc:creator>
  <cp:lastModifiedBy>josé luis morales mondragon</cp:lastModifiedBy>
  <cp:revision>158</cp:revision>
  <dcterms:created xsi:type="dcterms:W3CDTF">2010-05-08T15:00:44Z</dcterms:created>
  <dcterms:modified xsi:type="dcterms:W3CDTF">2016-10-09T19:52:38Z</dcterms:modified>
</cp:coreProperties>
</file>