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notesSlides/notesSlide6.xml" ContentType="application/vnd.openxmlformats-officedocument.presentationml.notesSlide+xml"/>
  <Override PartName="/ppt/charts/chart2.xml" ContentType="application/vnd.openxmlformats-officedocument.drawingml.chart+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9"/>
  </p:notesMasterIdLst>
  <p:sldIdLst>
    <p:sldId id="286" r:id="rId2"/>
    <p:sldId id="317" r:id="rId3"/>
    <p:sldId id="315" r:id="rId4"/>
    <p:sldId id="316" r:id="rId5"/>
    <p:sldId id="319" r:id="rId6"/>
    <p:sldId id="350" r:id="rId7"/>
    <p:sldId id="351" r:id="rId8"/>
    <p:sldId id="352" r:id="rId9"/>
    <p:sldId id="353" r:id="rId10"/>
    <p:sldId id="354" r:id="rId11"/>
    <p:sldId id="383" r:id="rId12"/>
    <p:sldId id="384" r:id="rId13"/>
    <p:sldId id="385" r:id="rId14"/>
    <p:sldId id="386" r:id="rId15"/>
    <p:sldId id="387" r:id="rId16"/>
    <p:sldId id="388" r:id="rId17"/>
    <p:sldId id="361" r:id="rId18"/>
    <p:sldId id="389" r:id="rId19"/>
    <p:sldId id="364" r:id="rId20"/>
    <p:sldId id="365" r:id="rId21"/>
    <p:sldId id="366" r:id="rId22"/>
    <p:sldId id="367" r:id="rId23"/>
    <p:sldId id="368" r:id="rId24"/>
    <p:sldId id="369" r:id="rId25"/>
    <p:sldId id="370" r:id="rId26"/>
    <p:sldId id="371" r:id="rId27"/>
    <p:sldId id="372" r:id="rId28"/>
    <p:sldId id="373" r:id="rId29"/>
    <p:sldId id="374" r:id="rId30"/>
    <p:sldId id="375" r:id="rId31"/>
    <p:sldId id="376" r:id="rId32"/>
    <p:sldId id="377" r:id="rId33"/>
    <p:sldId id="378" r:id="rId34"/>
    <p:sldId id="382" r:id="rId35"/>
    <p:sldId id="333" r:id="rId36"/>
    <p:sldId id="346" r:id="rId37"/>
    <p:sldId id="349" r:id="rId38"/>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06799F8-075E-4A3A-A7F6-7FBC6576F1A4}" styleName="Estilo temático 2 - Énfasis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F2DE63D5-997A-4646-A377-4702673A728D}" styleName="Estilo claro 2 - Acento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0505E3EF-67EA-436B-97B2-0124C06EBD24}" styleName="Estilo medio 4 - Énfasis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46" y="4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file:///C:\Users\wolf\Documents\CARPETA%20MAESTRA\CARPETA%20MAESTRA%202014-A\UAEMCUAUTITLAN\LOGISTICA%20INVERSA\modelologisticainversa.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wolf\Documents\CARPETA%20MAESTRA\CARPETA%20MAESTRA%202014-A\UAEMCUAUTITLAN\LOGISTICA%20INVERSA\modelologisticainversa.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histograma y poligono de frecuencias acumuladas.</a:t>
            </a:r>
          </a:p>
        </c:rich>
      </c:tx>
      <c:overlay val="0"/>
    </c:title>
    <c:autoTitleDeleted val="0"/>
    <c:plotArea>
      <c:layout/>
      <c:barChart>
        <c:barDir val="col"/>
        <c:grouping val="clustered"/>
        <c:varyColors val="0"/>
        <c:ser>
          <c:idx val="0"/>
          <c:order val="0"/>
          <c:spPr>
            <a:ln>
              <a:solidFill>
                <a:schemeClr val="tx1"/>
              </a:solidFill>
            </a:ln>
          </c:spPr>
          <c:invertIfNegative val="0"/>
          <c:cat>
            <c:numRef>
              <c:f>Hoja3!$A$1:$A$14</c:f>
              <c:numCache>
                <c:formatCode>General</c:formatCode>
                <c:ptCount val="14"/>
                <c:pt idx="0">
                  <c:v>1</c:v>
                </c:pt>
                <c:pt idx="1">
                  <c:v>9</c:v>
                </c:pt>
                <c:pt idx="2">
                  <c:v>17</c:v>
                </c:pt>
                <c:pt idx="3">
                  <c:v>25</c:v>
                </c:pt>
                <c:pt idx="4">
                  <c:v>33</c:v>
                </c:pt>
                <c:pt idx="5">
                  <c:v>41</c:v>
                </c:pt>
                <c:pt idx="6">
                  <c:v>49</c:v>
                </c:pt>
                <c:pt idx="7">
                  <c:v>57</c:v>
                </c:pt>
                <c:pt idx="8">
                  <c:v>65</c:v>
                </c:pt>
                <c:pt idx="9">
                  <c:v>73</c:v>
                </c:pt>
                <c:pt idx="10">
                  <c:v>81</c:v>
                </c:pt>
                <c:pt idx="11">
                  <c:v>89</c:v>
                </c:pt>
                <c:pt idx="12">
                  <c:v>97</c:v>
                </c:pt>
                <c:pt idx="13">
                  <c:v>105</c:v>
                </c:pt>
              </c:numCache>
            </c:numRef>
          </c:cat>
          <c:val>
            <c:numRef>
              <c:f>Hoja3!$B$1:$B$14</c:f>
              <c:numCache>
                <c:formatCode>General</c:formatCode>
                <c:ptCount val="14"/>
                <c:pt idx="0">
                  <c:v>0</c:v>
                </c:pt>
                <c:pt idx="1">
                  <c:v>35</c:v>
                </c:pt>
                <c:pt idx="2">
                  <c:v>16</c:v>
                </c:pt>
                <c:pt idx="3">
                  <c:v>2</c:v>
                </c:pt>
                <c:pt idx="4">
                  <c:v>10</c:v>
                </c:pt>
                <c:pt idx="5">
                  <c:v>5</c:v>
                </c:pt>
                <c:pt idx="6">
                  <c:v>9</c:v>
                </c:pt>
                <c:pt idx="7">
                  <c:v>1</c:v>
                </c:pt>
                <c:pt idx="8">
                  <c:v>0</c:v>
                </c:pt>
                <c:pt idx="9">
                  <c:v>3</c:v>
                </c:pt>
                <c:pt idx="10">
                  <c:v>10</c:v>
                </c:pt>
                <c:pt idx="11">
                  <c:v>4</c:v>
                </c:pt>
                <c:pt idx="12">
                  <c:v>5</c:v>
                </c:pt>
                <c:pt idx="13">
                  <c:v>0</c:v>
                </c:pt>
              </c:numCache>
            </c:numRef>
          </c:val>
          <c:extLst>
            <c:ext xmlns:c16="http://schemas.microsoft.com/office/drawing/2014/chart" uri="{C3380CC4-5D6E-409C-BE32-E72D297353CC}">
              <c16:uniqueId val="{00000000-4D8C-4F50-9A46-4FAA0AA13025}"/>
            </c:ext>
          </c:extLst>
        </c:ser>
        <c:dLbls>
          <c:showLegendKey val="0"/>
          <c:showVal val="0"/>
          <c:showCatName val="0"/>
          <c:showSerName val="0"/>
          <c:showPercent val="0"/>
          <c:showBubbleSize val="0"/>
        </c:dLbls>
        <c:gapWidth val="0"/>
        <c:axId val="60828672"/>
        <c:axId val="84677760"/>
      </c:barChart>
      <c:lineChart>
        <c:grouping val="standard"/>
        <c:varyColors val="0"/>
        <c:ser>
          <c:idx val="1"/>
          <c:order val="1"/>
          <c:val>
            <c:numRef>
              <c:f>Hoja3!$C$1:$C$14</c:f>
              <c:numCache>
                <c:formatCode>General</c:formatCode>
                <c:ptCount val="14"/>
                <c:pt idx="0">
                  <c:v>0</c:v>
                </c:pt>
                <c:pt idx="1">
                  <c:v>35</c:v>
                </c:pt>
                <c:pt idx="2">
                  <c:v>16</c:v>
                </c:pt>
                <c:pt idx="3">
                  <c:v>2</c:v>
                </c:pt>
                <c:pt idx="4">
                  <c:v>10</c:v>
                </c:pt>
                <c:pt idx="5">
                  <c:v>5</c:v>
                </c:pt>
                <c:pt idx="6">
                  <c:v>9</c:v>
                </c:pt>
                <c:pt idx="7">
                  <c:v>1</c:v>
                </c:pt>
                <c:pt idx="8">
                  <c:v>0</c:v>
                </c:pt>
                <c:pt idx="9">
                  <c:v>3</c:v>
                </c:pt>
                <c:pt idx="10">
                  <c:v>10</c:v>
                </c:pt>
                <c:pt idx="11">
                  <c:v>4</c:v>
                </c:pt>
                <c:pt idx="12">
                  <c:v>5</c:v>
                </c:pt>
                <c:pt idx="13">
                  <c:v>0</c:v>
                </c:pt>
              </c:numCache>
            </c:numRef>
          </c:val>
          <c:smooth val="0"/>
          <c:extLst>
            <c:ext xmlns:c16="http://schemas.microsoft.com/office/drawing/2014/chart" uri="{C3380CC4-5D6E-409C-BE32-E72D297353CC}">
              <c16:uniqueId val="{00000001-4D8C-4F50-9A46-4FAA0AA13025}"/>
            </c:ext>
          </c:extLst>
        </c:ser>
        <c:dLbls>
          <c:showLegendKey val="0"/>
          <c:showVal val="0"/>
          <c:showCatName val="0"/>
          <c:showSerName val="0"/>
          <c:showPercent val="0"/>
          <c:showBubbleSize val="0"/>
        </c:dLbls>
        <c:marker val="1"/>
        <c:smooth val="0"/>
        <c:axId val="60828672"/>
        <c:axId val="84677760"/>
      </c:lineChart>
      <c:catAx>
        <c:axId val="60828672"/>
        <c:scaling>
          <c:orientation val="minMax"/>
        </c:scaling>
        <c:delete val="0"/>
        <c:axPos val="b"/>
        <c:title>
          <c:tx>
            <c:rich>
              <a:bodyPr/>
              <a:lstStyle/>
              <a:p>
                <a:pPr>
                  <a:defRPr/>
                </a:pPr>
                <a:r>
                  <a:rPr lang="en-US"/>
                  <a:t>margen de clase</a:t>
                </a:r>
              </a:p>
            </c:rich>
          </c:tx>
          <c:overlay val="0"/>
        </c:title>
        <c:numFmt formatCode="General" sourceLinked="1"/>
        <c:majorTickMark val="out"/>
        <c:minorTickMark val="none"/>
        <c:tickLblPos val="nextTo"/>
        <c:crossAx val="84677760"/>
        <c:crosses val="autoZero"/>
        <c:auto val="1"/>
        <c:lblAlgn val="ctr"/>
        <c:lblOffset val="100"/>
        <c:noMultiLvlLbl val="0"/>
      </c:catAx>
      <c:valAx>
        <c:axId val="84677760"/>
        <c:scaling>
          <c:orientation val="minMax"/>
        </c:scaling>
        <c:delete val="0"/>
        <c:axPos val="l"/>
        <c:majorGridlines/>
        <c:title>
          <c:tx>
            <c:rich>
              <a:bodyPr rot="-5400000" vert="horz"/>
              <a:lstStyle/>
              <a:p>
                <a:pPr>
                  <a:defRPr/>
                </a:pPr>
                <a:r>
                  <a:rPr lang="en-US"/>
                  <a:t>frecuencia acumulada </a:t>
                </a:r>
              </a:p>
            </c:rich>
          </c:tx>
          <c:overlay val="0"/>
        </c:title>
        <c:numFmt formatCode="General" sourceLinked="1"/>
        <c:majorTickMark val="out"/>
        <c:minorTickMark val="none"/>
        <c:tickLblPos val="nextTo"/>
        <c:crossAx val="60828672"/>
        <c:crosses val="autoZero"/>
        <c:crossBetween val="between"/>
      </c:valAx>
    </c:plotArea>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s-ES"/>
              <a:t>OJIVA</a:t>
            </a:r>
            <a:r>
              <a:rPr lang="es-ES" baseline="0"/>
              <a:t> DE </a:t>
            </a:r>
            <a:r>
              <a:rPr lang="es-ES"/>
              <a:t>FRECUENCIAS ABSOLUTAS</a:t>
            </a:r>
          </a:p>
        </c:rich>
      </c:tx>
      <c:overlay val="0"/>
    </c:title>
    <c:autoTitleDeleted val="0"/>
    <c:plotArea>
      <c:layout/>
      <c:lineChart>
        <c:grouping val="standard"/>
        <c:varyColors val="0"/>
        <c:ser>
          <c:idx val="0"/>
          <c:order val="0"/>
          <c:cat>
            <c:numRef>
              <c:f>'tablas de datos'!$F$23:$F$35</c:f>
              <c:numCache>
                <c:formatCode>General</c:formatCode>
                <c:ptCount val="13"/>
              </c:numCache>
            </c:numRef>
          </c:cat>
          <c:val>
            <c:numRef>
              <c:f>'tablas de datos'!$H$23:$H$35</c:f>
              <c:numCache>
                <c:formatCode>General</c:formatCode>
                <c:ptCount val="13"/>
                <c:pt idx="0">
                  <c:v>0</c:v>
                </c:pt>
                <c:pt idx="1">
                  <c:v>35</c:v>
                </c:pt>
                <c:pt idx="2">
                  <c:v>51</c:v>
                </c:pt>
                <c:pt idx="3">
                  <c:v>53</c:v>
                </c:pt>
                <c:pt idx="4">
                  <c:v>63</c:v>
                </c:pt>
                <c:pt idx="5">
                  <c:v>68</c:v>
                </c:pt>
                <c:pt idx="6">
                  <c:v>77</c:v>
                </c:pt>
                <c:pt idx="7">
                  <c:v>78</c:v>
                </c:pt>
                <c:pt idx="8">
                  <c:v>78</c:v>
                </c:pt>
                <c:pt idx="9">
                  <c:v>81</c:v>
                </c:pt>
                <c:pt idx="10">
                  <c:v>91</c:v>
                </c:pt>
                <c:pt idx="11">
                  <c:v>95</c:v>
                </c:pt>
                <c:pt idx="12">
                  <c:v>100</c:v>
                </c:pt>
              </c:numCache>
            </c:numRef>
          </c:val>
          <c:smooth val="0"/>
          <c:extLst>
            <c:ext xmlns:c16="http://schemas.microsoft.com/office/drawing/2014/chart" uri="{C3380CC4-5D6E-409C-BE32-E72D297353CC}">
              <c16:uniqueId val="{00000000-853B-44FF-A898-32EB00267872}"/>
            </c:ext>
          </c:extLst>
        </c:ser>
        <c:dLbls>
          <c:showLegendKey val="0"/>
          <c:showVal val="0"/>
          <c:showCatName val="0"/>
          <c:showSerName val="0"/>
          <c:showPercent val="0"/>
          <c:showBubbleSize val="0"/>
        </c:dLbls>
        <c:marker val="1"/>
        <c:smooth val="0"/>
        <c:axId val="59820672"/>
        <c:axId val="60184832"/>
      </c:lineChart>
      <c:catAx>
        <c:axId val="59820672"/>
        <c:scaling>
          <c:orientation val="minMax"/>
        </c:scaling>
        <c:delete val="0"/>
        <c:axPos val="b"/>
        <c:title>
          <c:tx>
            <c:rich>
              <a:bodyPr/>
              <a:lstStyle/>
              <a:p>
                <a:pPr>
                  <a:defRPr/>
                </a:pPr>
                <a:r>
                  <a:rPr lang="en-US"/>
                  <a:t>VALOR</a:t>
                </a:r>
              </a:p>
            </c:rich>
          </c:tx>
          <c:overlay val="0"/>
        </c:title>
        <c:numFmt formatCode="General" sourceLinked="1"/>
        <c:majorTickMark val="out"/>
        <c:minorTickMark val="none"/>
        <c:tickLblPos val="nextTo"/>
        <c:crossAx val="60184832"/>
        <c:crosses val="autoZero"/>
        <c:auto val="1"/>
        <c:lblAlgn val="ctr"/>
        <c:lblOffset val="100"/>
        <c:noMultiLvlLbl val="0"/>
      </c:catAx>
      <c:valAx>
        <c:axId val="60184832"/>
        <c:scaling>
          <c:orientation val="minMax"/>
        </c:scaling>
        <c:delete val="0"/>
        <c:axPos val="l"/>
        <c:majorGridlines/>
        <c:title>
          <c:tx>
            <c:rich>
              <a:bodyPr rot="0" vert="wordArtVert"/>
              <a:lstStyle/>
              <a:p>
                <a:pPr>
                  <a:defRPr/>
                </a:pPr>
                <a:r>
                  <a:rPr lang="en-US"/>
                  <a:t>frecuencia acumulada </a:t>
                </a:r>
              </a:p>
            </c:rich>
          </c:tx>
          <c:overlay val="0"/>
        </c:title>
        <c:numFmt formatCode="General" sourceLinked="1"/>
        <c:majorTickMark val="out"/>
        <c:minorTickMark val="none"/>
        <c:tickLblPos val="nextTo"/>
        <c:crossAx val="59820672"/>
        <c:crosses val="autoZero"/>
        <c:crossBetween val="between"/>
      </c:valAx>
    </c:plotArea>
    <c:plotVisOnly val="1"/>
    <c:dispBlanksAs val="gap"/>
    <c:showDLblsOverMax val="0"/>
  </c:chart>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8AA63FD-F3C3-4228-9076-7D01F7369F61}" type="doc">
      <dgm:prSet loTypeId="urn:microsoft.com/office/officeart/2005/8/layout/cycle5" loCatId="cycle" qsTypeId="urn:microsoft.com/office/officeart/2005/8/quickstyle/3d1" qsCatId="3D" csTypeId="urn:microsoft.com/office/officeart/2005/8/colors/accent5_2" csCatId="accent5" phldr="1"/>
      <dgm:spPr/>
      <dgm:t>
        <a:bodyPr/>
        <a:lstStyle/>
        <a:p>
          <a:endParaRPr lang="es-MX"/>
        </a:p>
      </dgm:t>
    </dgm:pt>
    <dgm:pt modelId="{45ADB73F-A5BD-491A-8939-D2BD329B866C}">
      <dgm:prSet phldrT="[Texto]" custT="1"/>
      <dgm:spPr/>
      <dgm:t>
        <a:bodyPr/>
        <a:lstStyle/>
        <a:p>
          <a:r>
            <a:rPr lang="es-MX" sz="1400" b="1" i="0">
              <a:solidFill>
                <a:schemeClr val="tx1">
                  <a:lumMod val="65000"/>
                  <a:lumOff val="3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I. Logística Inversa</a:t>
          </a:r>
          <a:endParaRPr lang="es-MX" sz="1400" b="1" i="0" dirty="0">
            <a:solidFill>
              <a:schemeClr val="tx1">
                <a:lumMod val="65000"/>
                <a:lumOff val="3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dgm:t>
    </dgm:pt>
    <dgm:pt modelId="{A22D4417-7FEB-456C-8E10-5563630BA384}" type="parTrans" cxnId="{478457E6-6F44-449C-B32A-A828A51F01BE}">
      <dgm:prSet/>
      <dgm:spPr/>
      <dgm:t>
        <a:bodyPr/>
        <a:lstStyle/>
        <a:p>
          <a:endParaRPr lang="es-MX" sz="1400" b="0" i="0">
            <a:solidFill>
              <a:schemeClr val="tx1"/>
            </a:solidFill>
            <a:effectLst>
              <a:outerShdw blurRad="38100" dist="38100" dir="2700000" algn="tl">
                <a:srgbClr val="000000">
                  <a:alpha val="43137"/>
                </a:srgbClr>
              </a:outerShdw>
            </a:effectLst>
          </a:endParaRPr>
        </a:p>
      </dgm:t>
    </dgm:pt>
    <dgm:pt modelId="{92DD46F5-4717-47AE-BA3B-E8CB166F46B1}" type="sibTrans" cxnId="{478457E6-6F44-449C-B32A-A828A51F01BE}">
      <dgm:prSet/>
      <dgm:spPr/>
      <dgm:t>
        <a:bodyPr/>
        <a:lstStyle/>
        <a:p>
          <a:endParaRPr lang="es-MX" sz="1400" b="0" i="0">
            <a:solidFill>
              <a:schemeClr val="tx1"/>
            </a:solidFill>
            <a:effectLst>
              <a:outerShdw blurRad="38100" dist="38100" dir="2700000" algn="tl">
                <a:srgbClr val="000000">
                  <a:alpha val="43137"/>
                </a:srgbClr>
              </a:outerShdw>
            </a:effectLst>
          </a:endParaRPr>
        </a:p>
      </dgm:t>
    </dgm:pt>
    <dgm:pt modelId="{8484995D-6295-4F0E-B8B0-9EC9D9DF3C0E}">
      <dgm:prSet phldrT="[Texto]" custT="1"/>
      <dgm:spPr/>
      <dgm:t>
        <a:bodyPr/>
        <a:lstStyle/>
        <a:p>
          <a:r>
            <a:rPr lang="es-MX" sz="1400" b="1" i="0">
              <a:effectLst>
                <a:outerShdw blurRad="38100" dist="38100" dir="2700000" algn="tl">
                  <a:srgbClr val="000000">
                    <a:alpha val="43137"/>
                  </a:srgbClr>
                </a:outerShdw>
              </a:effectLst>
              <a:latin typeface="Arial" panose="020B0604020202020204" pitchFamily="34" charset="0"/>
              <a:cs typeface="Arial" panose="020B0604020202020204" pitchFamily="34" charset="0"/>
            </a:rPr>
            <a:t>II. Sistemas de logística inversa</a:t>
          </a:r>
          <a:endParaRPr lang="es-MX" sz="1400" b="1" i="0"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dgm:t>
    </dgm:pt>
    <dgm:pt modelId="{2FAB9EE3-AFC8-48D0-9CFD-CD60F263D12E}" type="parTrans" cxnId="{D1F72451-CDAC-4916-95C8-080CCF8F2FA6}">
      <dgm:prSet/>
      <dgm:spPr/>
      <dgm:t>
        <a:bodyPr/>
        <a:lstStyle/>
        <a:p>
          <a:endParaRPr lang="es-MX" sz="1400" b="0" i="0">
            <a:solidFill>
              <a:schemeClr val="tx1"/>
            </a:solidFill>
            <a:effectLst>
              <a:outerShdw blurRad="38100" dist="38100" dir="2700000" algn="tl">
                <a:srgbClr val="000000">
                  <a:alpha val="43137"/>
                </a:srgbClr>
              </a:outerShdw>
            </a:effectLst>
          </a:endParaRPr>
        </a:p>
      </dgm:t>
    </dgm:pt>
    <dgm:pt modelId="{9655CE69-9F26-4F6F-B03F-E4A95D8C9DFC}" type="sibTrans" cxnId="{D1F72451-CDAC-4916-95C8-080CCF8F2FA6}">
      <dgm:prSet/>
      <dgm:spPr/>
      <dgm:t>
        <a:bodyPr/>
        <a:lstStyle/>
        <a:p>
          <a:endParaRPr lang="es-MX" sz="1400" b="0" i="0">
            <a:solidFill>
              <a:schemeClr val="tx1"/>
            </a:solidFill>
            <a:effectLst>
              <a:outerShdw blurRad="38100" dist="38100" dir="2700000" algn="tl">
                <a:srgbClr val="000000">
                  <a:alpha val="43137"/>
                </a:srgbClr>
              </a:outerShdw>
            </a:effectLst>
          </a:endParaRPr>
        </a:p>
      </dgm:t>
    </dgm:pt>
    <dgm:pt modelId="{73A26D7F-B2EE-4533-BC6D-81FB054E6BCB}">
      <dgm:prSet phldrT="[Texto]" custT="1"/>
      <dgm:spPr/>
      <dgm:t>
        <a:bodyPr/>
        <a:lstStyle/>
        <a:p>
          <a:r>
            <a:rPr lang="es-MX" sz="1400" b="1" i="0">
              <a:effectLst>
                <a:outerShdw blurRad="38100" dist="38100" dir="2700000" algn="tl">
                  <a:srgbClr val="000000">
                    <a:alpha val="43137"/>
                  </a:srgbClr>
                </a:outerShdw>
              </a:effectLst>
              <a:latin typeface="Arial" panose="020B0604020202020204" pitchFamily="34" charset="0"/>
              <a:cs typeface="Arial" panose="020B0604020202020204" pitchFamily="34" charset="0"/>
            </a:rPr>
            <a:t>III. Metodología </a:t>
          </a:r>
          <a:endParaRPr lang="es-MX" sz="1400" b="1" i="0"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dgm:t>
    </dgm:pt>
    <dgm:pt modelId="{CA0BE730-2E3D-48B8-B84A-339556E5972B}" type="parTrans" cxnId="{31CC9D08-B105-469E-8BFC-C7BAC83B338D}">
      <dgm:prSet/>
      <dgm:spPr/>
      <dgm:t>
        <a:bodyPr/>
        <a:lstStyle/>
        <a:p>
          <a:endParaRPr lang="es-MX" sz="1400" b="0" i="0">
            <a:solidFill>
              <a:schemeClr val="tx1"/>
            </a:solidFill>
            <a:effectLst>
              <a:outerShdw blurRad="38100" dist="38100" dir="2700000" algn="tl">
                <a:srgbClr val="000000">
                  <a:alpha val="43137"/>
                </a:srgbClr>
              </a:outerShdw>
            </a:effectLst>
          </a:endParaRPr>
        </a:p>
      </dgm:t>
    </dgm:pt>
    <dgm:pt modelId="{096CC68B-CD08-4219-984B-BAE177BC1B6F}" type="sibTrans" cxnId="{31CC9D08-B105-469E-8BFC-C7BAC83B338D}">
      <dgm:prSet/>
      <dgm:spPr/>
      <dgm:t>
        <a:bodyPr/>
        <a:lstStyle/>
        <a:p>
          <a:endParaRPr lang="es-MX" sz="1400" b="0" i="0">
            <a:solidFill>
              <a:schemeClr val="tx1"/>
            </a:solidFill>
            <a:effectLst>
              <a:outerShdw blurRad="38100" dist="38100" dir="2700000" algn="tl">
                <a:srgbClr val="000000">
                  <a:alpha val="43137"/>
                </a:srgbClr>
              </a:outerShdw>
            </a:effectLst>
          </a:endParaRPr>
        </a:p>
      </dgm:t>
    </dgm:pt>
    <dgm:pt modelId="{3D6674A1-2ABF-42DC-BB5B-C0B20EAEE4B9}">
      <dgm:prSet phldrT="[Texto]" custT="1"/>
      <dgm:spPr/>
      <dgm:t>
        <a:bodyPr/>
        <a:lstStyle/>
        <a:p>
          <a:r>
            <a:rPr lang="es-MX" sz="1400" b="1" i="0">
              <a:effectLst>
                <a:outerShdw blurRad="38100" dist="38100" dir="2700000" algn="tl">
                  <a:srgbClr val="000000">
                    <a:alpha val="43137"/>
                  </a:srgbClr>
                </a:outerShdw>
              </a:effectLst>
              <a:latin typeface="Arial" panose="020B0604020202020204" pitchFamily="34" charset="0"/>
              <a:cs typeface="Arial" panose="020B0604020202020204" pitchFamily="34" charset="0"/>
            </a:rPr>
            <a:t>IV. Ejecución.</a:t>
          </a:r>
          <a:endParaRPr lang="es-MX" sz="1400" b="1" i="0"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dgm:t>
    </dgm:pt>
    <dgm:pt modelId="{687F3815-7F30-4831-A990-345CB0F49B88}" type="parTrans" cxnId="{F1C1CD2F-B24C-47E8-B0C1-B85F71CDB557}">
      <dgm:prSet/>
      <dgm:spPr/>
      <dgm:t>
        <a:bodyPr/>
        <a:lstStyle/>
        <a:p>
          <a:endParaRPr lang="es-MX" sz="1400" b="0" i="0">
            <a:solidFill>
              <a:schemeClr val="tx1"/>
            </a:solidFill>
            <a:effectLst>
              <a:outerShdw blurRad="38100" dist="38100" dir="2700000" algn="tl">
                <a:srgbClr val="000000">
                  <a:alpha val="43137"/>
                </a:srgbClr>
              </a:outerShdw>
            </a:effectLst>
          </a:endParaRPr>
        </a:p>
      </dgm:t>
    </dgm:pt>
    <dgm:pt modelId="{7C276286-3C98-4CF6-B590-215659632BB0}" type="sibTrans" cxnId="{F1C1CD2F-B24C-47E8-B0C1-B85F71CDB557}">
      <dgm:prSet/>
      <dgm:spPr/>
      <dgm:t>
        <a:bodyPr/>
        <a:lstStyle/>
        <a:p>
          <a:endParaRPr lang="es-MX" sz="1400" b="0" i="0">
            <a:solidFill>
              <a:schemeClr val="tx1"/>
            </a:solidFill>
            <a:effectLst>
              <a:outerShdw blurRad="38100" dist="38100" dir="2700000" algn="tl">
                <a:srgbClr val="000000">
                  <a:alpha val="43137"/>
                </a:srgbClr>
              </a:outerShdw>
            </a:effectLst>
          </a:endParaRPr>
        </a:p>
      </dgm:t>
    </dgm:pt>
    <dgm:pt modelId="{76B5574E-D66D-476C-8882-9055E67FE02E}" type="pres">
      <dgm:prSet presAssocID="{88AA63FD-F3C3-4228-9076-7D01F7369F61}" presName="cycle" presStyleCnt="0">
        <dgm:presLayoutVars>
          <dgm:dir/>
          <dgm:resizeHandles val="exact"/>
        </dgm:presLayoutVars>
      </dgm:prSet>
      <dgm:spPr/>
    </dgm:pt>
    <dgm:pt modelId="{1D8DFF58-74BF-4B43-9E1B-49565141BAFD}" type="pres">
      <dgm:prSet presAssocID="{45ADB73F-A5BD-491A-8939-D2BD329B866C}" presName="node" presStyleLbl="node1" presStyleIdx="0" presStyleCnt="4" custScaleX="127962" custScaleY="152142">
        <dgm:presLayoutVars>
          <dgm:bulletEnabled val="1"/>
        </dgm:presLayoutVars>
      </dgm:prSet>
      <dgm:spPr/>
    </dgm:pt>
    <dgm:pt modelId="{845DC252-0F60-4C5B-A850-F9BBD31B12A7}" type="pres">
      <dgm:prSet presAssocID="{45ADB73F-A5BD-491A-8939-D2BD329B866C}" presName="spNode" presStyleCnt="0"/>
      <dgm:spPr/>
    </dgm:pt>
    <dgm:pt modelId="{B620A558-F5C1-4A9E-B5D1-6BDB176260BE}" type="pres">
      <dgm:prSet presAssocID="{92DD46F5-4717-47AE-BA3B-E8CB166F46B1}" presName="sibTrans" presStyleLbl="sibTrans1D1" presStyleIdx="0" presStyleCnt="4"/>
      <dgm:spPr/>
    </dgm:pt>
    <dgm:pt modelId="{87E26C76-ABAE-4A6F-BCDB-146FAB85A259}" type="pres">
      <dgm:prSet presAssocID="{8484995D-6295-4F0E-B8B0-9EC9D9DF3C0E}" presName="node" presStyleLbl="node1" presStyleIdx="1" presStyleCnt="4">
        <dgm:presLayoutVars>
          <dgm:bulletEnabled val="1"/>
        </dgm:presLayoutVars>
      </dgm:prSet>
      <dgm:spPr/>
    </dgm:pt>
    <dgm:pt modelId="{094AA59F-5A66-4968-B1CB-578E25B29F3F}" type="pres">
      <dgm:prSet presAssocID="{8484995D-6295-4F0E-B8B0-9EC9D9DF3C0E}" presName="spNode" presStyleCnt="0"/>
      <dgm:spPr/>
    </dgm:pt>
    <dgm:pt modelId="{61CDD775-7DE4-48C6-A364-9B19BED94835}" type="pres">
      <dgm:prSet presAssocID="{9655CE69-9F26-4F6F-B03F-E4A95D8C9DFC}" presName="sibTrans" presStyleLbl="sibTrans1D1" presStyleIdx="1" presStyleCnt="4"/>
      <dgm:spPr/>
    </dgm:pt>
    <dgm:pt modelId="{2B0641D6-5AF4-469B-834F-21945D5681C0}" type="pres">
      <dgm:prSet presAssocID="{73A26D7F-B2EE-4533-BC6D-81FB054E6BCB}" presName="node" presStyleLbl="node1" presStyleIdx="2" presStyleCnt="4">
        <dgm:presLayoutVars>
          <dgm:bulletEnabled val="1"/>
        </dgm:presLayoutVars>
      </dgm:prSet>
      <dgm:spPr/>
    </dgm:pt>
    <dgm:pt modelId="{29004378-E15B-44AD-8AD2-7619B9FF031B}" type="pres">
      <dgm:prSet presAssocID="{73A26D7F-B2EE-4533-BC6D-81FB054E6BCB}" presName="spNode" presStyleCnt="0"/>
      <dgm:spPr/>
    </dgm:pt>
    <dgm:pt modelId="{9C6E8BD3-FCAB-472A-8B01-ED67A764BD41}" type="pres">
      <dgm:prSet presAssocID="{096CC68B-CD08-4219-984B-BAE177BC1B6F}" presName="sibTrans" presStyleLbl="sibTrans1D1" presStyleIdx="2" presStyleCnt="4"/>
      <dgm:spPr/>
    </dgm:pt>
    <dgm:pt modelId="{637C12DC-0716-46E6-8D02-04AB635317EA}" type="pres">
      <dgm:prSet presAssocID="{3D6674A1-2ABF-42DC-BB5B-C0B20EAEE4B9}" presName="node" presStyleLbl="node1" presStyleIdx="3" presStyleCnt="4">
        <dgm:presLayoutVars>
          <dgm:bulletEnabled val="1"/>
        </dgm:presLayoutVars>
      </dgm:prSet>
      <dgm:spPr/>
    </dgm:pt>
    <dgm:pt modelId="{DB8243B3-2DC3-420A-B0DD-FE773C0665FE}" type="pres">
      <dgm:prSet presAssocID="{3D6674A1-2ABF-42DC-BB5B-C0B20EAEE4B9}" presName="spNode" presStyleCnt="0"/>
      <dgm:spPr/>
    </dgm:pt>
    <dgm:pt modelId="{A9DC648E-0558-409B-9592-3E12B76FA444}" type="pres">
      <dgm:prSet presAssocID="{7C276286-3C98-4CF6-B590-215659632BB0}" presName="sibTrans" presStyleLbl="sibTrans1D1" presStyleIdx="3" presStyleCnt="4"/>
      <dgm:spPr/>
    </dgm:pt>
  </dgm:ptLst>
  <dgm:cxnLst>
    <dgm:cxn modelId="{35C200D2-4570-428E-9291-7EB328BA5715}" type="presOf" srcId="{7C276286-3C98-4CF6-B590-215659632BB0}" destId="{A9DC648E-0558-409B-9592-3E12B76FA444}" srcOrd="0" destOrd="0" presId="urn:microsoft.com/office/officeart/2005/8/layout/cycle5"/>
    <dgm:cxn modelId="{BAA3AC42-E142-420E-B2FA-BAE53FD65FB9}" type="presOf" srcId="{45ADB73F-A5BD-491A-8939-D2BD329B866C}" destId="{1D8DFF58-74BF-4B43-9E1B-49565141BAFD}" srcOrd="0" destOrd="0" presId="urn:microsoft.com/office/officeart/2005/8/layout/cycle5"/>
    <dgm:cxn modelId="{77C75094-68B3-4897-AD37-01DF9C9E531D}" type="presOf" srcId="{92DD46F5-4717-47AE-BA3B-E8CB166F46B1}" destId="{B620A558-F5C1-4A9E-B5D1-6BDB176260BE}" srcOrd="0" destOrd="0" presId="urn:microsoft.com/office/officeart/2005/8/layout/cycle5"/>
    <dgm:cxn modelId="{D1F72451-CDAC-4916-95C8-080CCF8F2FA6}" srcId="{88AA63FD-F3C3-4228-9076-7D01F7369F61}" destId="{8484995D-6295-4F0E-B8B0-9EC9D9DF3C0E}" srcOrd="1" destOrd="0" parTransId="{2FAB9EE3-AFC8-48D0-9CFD-CD60F263D12E}" sibTransId="{9655CE69-9F26-4F6F-B03F-E4A95D8C9DFC}"/>
    <dgm:cxn modelId="{478457E6-6F44-449C-B32A-A828A51F01BE}" srcId="{88AA63FD-F3C3-4228-9076-7D01F7369F61}" destId="{45ADB73F-A5BD-491A-8939-D2BD329B866C}" srcOrd="0" destOrd="0" parTransId="{A22D4417-7FEB-456C-8E10-5563630BA384}" sibTransId="{92DD46F5-4717-47AE-BA3B-E8CB166F46B1}"/>
    <dgm:cxn modelId="{BD3391C6-82F9-4911-9991-58ADAB9B555C}" type="presOf" srcId="{3D6674A1-2ABF-42DC-BB5B-C0B20EAEE4B9}" destId="{637C12DC-0716-46E6-8D02-04AB635317EA}" srcOrd="0" destOrd="0" presId="urn:microsoft.com/office/officeart/2005/8/layout/cycle5"/>
    <dgm:cxn modelId="{79A63CBD-FE5E-4199-BA77-4D06DF642AF8}" type="presOf" srcId="{88AA63FD-F3C3-4228-9076-7D01F7369F61}" destId="{76B5574E-D66D-476C-8882-9055E67FE02E}" srcOrd="0" destOrd="0" presId="urn:microsoft.com/office/officeart/2005/8/layout/cycle5"/>
    <dgm:cxn modelId="{0F980238-B369-4F2D-9695-C16E73814FD9}" type="presOf" srcId="{9655CE69-9F26-4F6F-B03F-E4A95D8C9DFC}" destId="{61CDD775-7DE4-48C6-A364-9B19BED94835}" srcOrd="0" destOrd="0" presId="urn:microsoft.com/office/officeart/2005/8/layout/cycle5"/>
    <dgm:cxn modelId="{8B0DDEF2-7735-47A2-90A4-44E605ADE6B6}" type="presOf" srcId="{73A26D7F-B2EE-4533-BC6D-81FB054E6BCB}" destId="{2B0641D6-5AF4-469B-834F-21945D5681C0}" srcOrd="0" destOrd="0" presId="urn:microsoft.com/office/officeart/2005/8/layout/cycle5"/>
    <dgm:cxn modelId="{F1C1CD2F-B24C-47E8-B0C1-B85F71CDB557}" srcId="{88AA63FD-F3C3-4228-9076-7D01F7369F61}" destId="{3D6674A1-2ABF-42DC-BB5B-C0B20EAEE4B9}" srcOrd="3" destOrd="0" parTransId="{687F3815-7F30-4831-A990-345CB0F49B88}" sibTransId="{7C276286-3C98-4CF6-B590-215659632BB0}"/>
    <dgm:cxn modelId="{263A3E8E-EB46-4EF4-811B-214E31190A7D}" type="presOf" srcId="{8484995D-6295-4F0E-B8B0-9EC9D9DF3C0E}" destId="{87E26C76-ABAE-4A6F-BCDB-146FAB85A259}" srcOrd="0" destOrd="0" presId="urn:microsoft.com/office/officeart/2005/8/layout/cycle5"/>
    <dgm:cxn modelId="{31CC9D08-B105-469E-8BFC-C7BAC83B338D}" srcId="{88AA63FD-F3C3-4228-9076-7D01F7369F61}" destId="{73A26D7F-B2EE-4533-BC6D-81FB054E6BCB}" srcOrd="2" destOrd="0" parTransId="{CA0BE730-2E3D-48B8-B84A-339556E5972B}" sibTransId="{096CC68B-CD08-4219-984B-BAE177BC1B6F}"/>
    <dgm:cxn modelId="{14832C13-FC06-46CA-9A91-EF6AC245852A}" type="presOf" srcId="{096CC68B-CD08-4219-984B-BAE177BC1B6F}" destId="{9C6E8BD3-FCAB-472A-8B01-ED67A764BD41}" srcOrd="0" destOrd="0" presId="urn:microsoft.com/office/officeart/2005/8/layout/cycle5"/>
    <dgm:cxn modelId="{2B907B9C-5863-46A5-8E3D-CF7E7D03E686}" type="presParOf" srcId="{76B5574E-D66D-476C-8882-9055E67FE02E}" destId="{1D8DFF58-74BF-4B43-9E1B-49565141BAFD}" srcOrd="0" destOrd="0" presId="urn:microsoft.com/office/officeart/2005/8/layout/cycle5"/>
    <dgm:cxn modelId="{FEDFDB29-6029-4483-B064-E4FDB6B552AB}" type="presParOf" srcId="{76B5574E-D66D-476C-8882-9055E67FE02E}" destId="{845DC252-0F60-4C5B-A850-F9BBD31B12A7}" srcOrd="1" destOrd="0" presId="urn:microsoft.com/office/officeart/2005/8/layout/cycle5"/>
    <dgm:cxn modelId="{B6E5AA2F-8768-497A-9987-4272BBE6C667}" type="presParOf" srcId="{76B5574E-D66D-476C-8882-9055E67FE02E}" destId="{B620A558-F5C1-4A9E-B5D1-6BDB176260BE}" srcOrd="2" destOrd="0" presId="urn:microsoft.com/office/officeart/2005/8/layout/cycle5"/>
    <dgm:cxn modelId="{4CE52405-7245-4163-8011-6FBCBEC17EE4}" type="presParOf" srcId="{76B5574E-D66D-476C-8882-9055E67FE02E}" destId="{87E26C76-ABAE-4A6F-BCDB-146FAB85A259}" srcOrd="3" destOrd="0" presId="urn:microsoft.com/office/officeart/2005/8/layout/cycle5"/>
    <dgm:cxn modelId="{E8E4FB4D-B169-45BD-9C12-383924D09BEE}" type="presParOf" srcId="{76B5574E-D66D-476C-8882-9055E67FE02E}" destId="{094AA59F-5A66-4968-B1CB-578E25B29F3F}" srcOrd="4" destOrd="0" presId="urn:microsoft.com/office/officeart/2005/8/layout/cycle5"/>
    <dgm:cxn modelId="{EBCAC213-E689-46B5-95D5-124BEF55F8C4}" type="presParOf" srcId="{76B5574E-D66D-476C-8882-9055E67FE02E}" destId="{61CDD775-7DE4-48C6-A364-9B19BED94835}" srcOrd="5" destOrd="0" presId="urn:microsoft.com/office/officeart/2005/8/layout/cycle5"/>
    <dgm:cxn modelId="{71701D8D-CCA0-40E1-B2E2-469495E411A7}" type="presParOf" srcId="{76B5574E-D66D-476C-8882-9055E67FE02E}" destId="{2B0641D6-5AF4-469B-834F-21945D5681C0}" srcOrd="6" destOrd="0" presId="urn:microsoft.com/office/officeart/2005/8/layout/cycle5"/>
    <dgm:cxn modelId="{D9D1042B-69A3-46C2-B41B-AF2FE78FBFFA}" type="presParOf" srcId="{76B5574E-D66D-476C-8882-9055E67FE02E}" destId="{29004378-E15B-44AD-8AD2-7619B9FF031B}" srcOrd="7" destOrd="0" presId="urn:microsoft.com/office/officeart/2005/8/layout/cycle5"/>
    <dgm:cxn modelId="{FAD3C119-A452-4168-91DB-C3C563EA6E51}" type="presParOf" srcId="{76B5574E-D66D-476C-8882-9055E67FE02E}" destId="{9C6E8BD3-FCAB-472A-8B01-ED67A764BD41}" srcOrd="8" destOrd="0" presId="urn:microsoft.com/office/officeart/2005/8/layout/cycle5"/>
    <dgm:cxn modelId="{E4B508C0-4816-4612-9AB7-01026F4EBD06}" type="presParOf" srcId="{76B5574E-D66D-476C-8882-9055E67FE02E}" destId="{637C12DC-0716-46E6-8D02-04AB635317EA}" srcOrd="9" destOrd="0" presId="urn:microsoft.com/office/officeart/2005/8/layout/cycle5"/>
    <dgm:cxn modelId="{79EADF6E-5C13-4F62-BE4C-2C3B3906C322}" type="presParOf" srcId="{76B5574E-D66D-476C-8882-9055E67FE02E}" destId="{DB8243B3-2DC3-420A-B0DD-FE773C0665FE}" srcOrd="10" destOrd="0" presId="urn:microsoft.com/office/officeart/2005/8/layout/cycle5"/>
    <dgm:cxn modelId="{1923763D-F0DF-4500-8817-31F0406649EF}" type="presParOf" srcId="{76B5574E-D66D-476C-8882-9055E67FE02E}" destId="{A9DC648E-0558-409B-9592-3E12B76FA444}" srcOrd="11" destOrd="0" presId="urn:microsoft.com/office/officeart/2005/8/layout/cycle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987B901-D444-4451-80B6-B04BC9D32916}" type="doc">
      <dgm:prSet loTypeId="urn:microsoft.com/office/officeart/2005/8/layout/radial3" loCatId="cycle" qsTypeId="urn:microsoft.com/office/officeart/2005/8/quickstyle/simple1" qsCatId="simple" csTypeId="urn:microsoft.com/office/officeart/2005/8/colors/accent1_2" csCatId="accent1" phldr="1"/>
      <dgm:spPr/>
      <dgm:t>
        <a:bodyPr/>
        <a:lstStyle/>
        <a:p>
          <a:endParaRPr lang="es-MX"/>
        </a:p>
      </dgm:t>
    </dgm:pt>
    <dgm:pt modelId="{103813FD-7969-4CB0-B170-5B8F2CB19791}">
      <dgm:prSet phldrT="[Texto]"/>
      <dgm:spPr/>
      <dgm:t>
        <a:bodyPr/>
        <a:lstStyle/>
        <a:p>
          <a:r>
            <a:rPr lang="es-MX"/>
            <a:t>Actividades</a:t>
          </a:r>
        </a:p>
      </dgm:t>
    </dgm:pt>
    <dgm:pt modelId="{CDE9529E-E196-4ECA-8520-F11A82572760}" type="parTrans" cxnId="{74AB2D18-E540-40E6-83FE-3441D191E835}">
      <dgm:prSet/>
      <dgm:spPr/>
      <dgm:t>
        <a:bodyPr/>
        <a:lstStyle/>
        <a:p>
          <a:endParaRPr lang="es-MX"/>
        </a:p>
      </dgm:t>
    </dgm:pt>
    <dgm:pt modelId="{C2B950D9-F693-4DB8-AA12-7F535BE8DE77}" type="sibTrans" cxnId="{74AB2D18-E540-40E6-83FE-3441D191E835}">
      <dgm:prSet/>
      <dgm:spPr/>
      <dgm:t>
        <a:bodyPr/>
        <a:lstStyle/>
        <a:p>
          <a:endParaRPr lang="es-MX"/>
        </a:p>
      </dgm:t>
    </dgm:pt>
    <dgm:pt modelId="{79DBC8C3-7D92-469C-8FC8-B01DE7B3C26A}">
      <dgm:prSet phldrT="[Texto]" custT="1"/>
      <dgm:spPr/>
      <dgm:t>
        <a:bodyPr/>
        <a:lstStyle/>
        <a:p>
          <a:r>
            <a:rPr lang="es-MX" sz="1400" dirty="0"/>
            <a:t>Desecho apropiado de residuos</a:t>
          </a:r>
        </a:p>
      </dgm:t>
    </dgm:pt>
    <dgm:pt modelId="{6E345E4F-76DA-4578-BB24-F1B46F674EE5}" type="parTrans" cxnId="{C18973DC-4C79-4B57-AF72-F595442A273B}">
      <dgm:prSet/>
      <dgm:spPr/>
      <dgm:t>
        <a:bodyPr/>
        <a:lstStyle/>
        <a:p>
          <a:endParaRPr lang="es-MX"/>
        </a:p>
      </dgm:t>
    </dgm:pt>
    <dgm:pt modelId="{11F19593-1139-4194-977A-466CF240A1FC}" type="sibTrans" cxnId="{C18973DC-4C79-4B57-AF72-F595442A273B}">
      <dgm:prSet/>
      <dgm:spPr/>
      <dgm:t>
        <a:bodyPr/>
        <a:lstStyle/>
        <a:p>
          <a:endParaRPr lang="es-MX"/>
        </a:p>
      </dgm:t>
    </dgm:pt>
    <dgm:pt modelId="{CB7FB35F-A1C0-4AD4-91D3-F08C300049AF}">
      <dgm:prSet phldrT="[Texto]" custT="1"/>
      <dgm:spPr/>
      <dgm:t>
        <a:bodyPr/>
        <a:lstStyle/>
        <a:p>
          <a:r>
            <a:rPr lang="es-MX" sz="1200" dirty="0"/>
            <a:t>Desecho con recuperación de energía</a:t>
          </a:r>
        </a:p>
      </dgm:t>
    </dgm:pt>
    <dgm:pt modelId="{DC566278-6F83-4546-9A5D-B22FE9805731}" type="parTrans" cxnId="{0C4DAB3A-038B-4046-9B58-646D17D283D6}">
      <dgm:prSet/>
      <dgm:spPr/>
      <dgm:t>
        <a:bodyPr/>
        <a:lstStyle/>
        <a:p>
          <a:endParaRPr lang="es-MX"/>
        </a:p>
      </dgm:t>
    </dgm:pt>
    <dgm:pt modelId="{F7464EAB-6F5A-4068-A3B3-610AF21D7537}" type="sibTrans" cxnId="{0C4DAB3A-038B-4046-9B58-646D17D283D6}">
      <dgm:prSet/>
      <dgm:spPr/>
      <dgm:t>
        <a:bodyPr/>
        <a:lstStyle/>
        <a:p>
          <a:endParaRPr lang="es-MX"/>
        </a:p>
      </dgm:t>
    </dgm:pt>
    <dgm:pt modelId="{7D8F3517-8166-41B0-BB89-A48A80F81F96}">
      <dgm:prSet phldrT="[Texto]" custT="1"/>
      <dgm:spPr/>
      <dgm:t>
        <a:bodyPr/>
        <a:lstStyle/>
        <a:p>
          <a:r>
            <a:rPr lang="es-MX" sz="1400"/>
            <a:t>reciclaje</a:t>
          </a:r>
        </a:p>
      </dgm:t>
    </dgm:pt>
    <dgm:pt modelId="{A2AD586A-83A3-4281-97C0-D4E0ADF15875}" type="parTrans" cxnId="{93A2AE3D-66E1-45AA-B936-375289C7F0CE}">
      <dgm:prSet/>
      <dgm:spPr/>
      <dgm:t>
        <a:bodyPr/>
        <a:lstStyle/>
        <a:p>
          <a:endParaRPr lang="es-MX"/>
        </a:p>
      </dgm:t>
    </dgm:pt>
    <dgm:pt modelId="{94F15A12-5100-4009-A4C1-496543375506}" type="sibTrans" cxnId="{93A2AE3D-66E1-45AA-B936-375289C7F0CE}">
      <dgm:prSet/>
      <dgm:spPr/>
      <dgm:t>
        <a:bodyPr/>
        <a:lstStyle/>
        <a:p>
          <a:endParaRPr lang="es-MX"/>
        </a:p>
      </dgm:t>
    </dgm:pt>
    <dgm:pt modelId="{052FEF08-534A-4935-97EE-EA7512F6EF25}">
      <dgm:prSet phldrT="[Texto]" custT="1"/>
      <dgm:spPr/>
      <dgm:t>
        <a:bodyPr/>
        <a:lstStyle/>
        <a:p>
          <a:r>
            <a:rPr lang="es-MX" sz="1200"/>
            <a:t>re-utilización</a:t>
          </a:r>
        </a:p>
      </dgm:t>
    </dgm:pt>
    <dgm:pt modelId="{DFBC2C39-30C8-46F6-8D5B-C7DCE91C90CE}" type="parTrans" cxnId="{A268BAD7-1B6F-49D1-BA9F-B51C07467292}">
      <dgm:prSet/>
      <dgm:spPr/>
      <dgm:t>
        <a:bodyPr/>
        <a:lstStyle/>
        <a:p>
          <a:endParaRPr lang="es-MX"/>
        </a:p>
      </dgm:t>
    </dgm:pt>
    <dgm:pt modelId="{C61C29D9-9657-48A4-8DC5-F6FAE5FAB0BF}" type="sibTrans" cxnId="{A268BAD7-1B6F-49D1-BA9F-B51C07467292}">
      <dgm:prSet/>
      <dgm:spPr/>
      <dgm:t>
        <a:bodyPr/>
        <a:lstStyle/>
        <a:p>
          <a:endParaRPr lang="es-MX"/>
        </a:p>
      </dgm:t>
    </dgm:pt>
    <dgm:pt modelId="{ECBBBF4C-21E1-4EC2-966A-762F825CFBCA}">
      <dgm:prSet custT="1"/>
      <dgm:spPr/>
      <dgm:t>
        <a:bodyPr/>
        <a:lstStyle/>
        <a:p>
          <a:r>
            <a:rPr lang="es-MX" sz="1100" dirty="0"/>
            <a:t>Reducción en el uso de recursos a través del rediseño del producto</a:t>
          </a:r>
        </a:p>
      </dgm:t>
    </dgm:pt>
    <dgm:pt modelId="{4BD472C4-7F73-4A30-9388-C21B633FBE9E}" type="parTrans" cxnId="{048D2325-C788-498A-96E5-455B4B44111D}">
      <dgm:prSet/>
      <dgm:spPr/>
      <dgm:t>
        <a:bodyPr/>
        <a:lstStyle/>
        <a:p>
          <a:endParaRPr lang="es-MX"/>
        </a:p>
      </dgm:t>
    </dgm:pt>
    <dgm:pt modelId="{BF9810ED-09F8-4CC0-899F-7853D4B64B36}" type="sibTrans" cxnId="{048D2325-C788-498A-96E5-455B4B44111D}">
      <dgm:prSet/>
      <dgm:spPr/>
      <dgm:t>
        <a:bodyPr/>
        <a:lstStyle/>
        <a:p>
          <a:endParaRPr lang="es-MX"/>
        </a:p>
      </dgm:t>
    </dgm:pt>
    <dgm:pt modelId="{895CCA1B-22C5-4044-B98E-F3379D322FB3}" type="pres">
      <dgm:prSet presAssocID="{D987B901-D444-4451-80B6-B04BC9D32916}" presName="composite" presStyleCnt="0">
        <dgm:presLayoutVars>
          <dgm:chMax val="1"/>
          <dgm:dir/>
          <dgm:resizeHandles val="exact"/>
        </dgm:presLayoutVars>
      </dgm:prSet>
      <dgm:spPr/>
    </dgm:pt>
    <dgm:pt modelId="{AD9D7A8E-E2B1-4EAC-B800-B49D494EC262}" type="pres">
      <dgm:prSet presAssocID="{D987B901-D444-4451-80B6-B04BC9D32916}" presName="radial" presStyleCnt="0">
        <dgm:presLayoutVars>
          <dgm:animLvl val="ctr"/>
        </dgm:presLayoutVars>
      </dgm:prSet>
      <dgm:spPr/>
    </dgm:pt>
    <dgm:pt modelId="{3D3E0A4C-2F3B-4841-AA11-369BFCDE8951}" type="pres">
      <dgm:prSet presAssocID="{103813FD-7969-4CB0-B170-5B8F2CB19791}" presName="centerShape" presStyleLbl="vennNode1" presStyleIdx="0" presStyleCnt="6"/>
      <dgm:spPr/>
    </dgm:pt>
    <dgm:pt modelId="{DC90C37B-56FA-4F5F-A69C-48D8A3A45770}" type="pres">
      <dgm:prSet presAssocID="{79DBC8C3-7D92-469C-8FC8-B01DE7B3C26A}" presName="node" presStyleLbl="vennNode1" presStyleIdx="1" presStyleCnt="6">
        <dgm:presLayoutVars>
          <dgm:bulletEnabled val="1"/>
        </dgm:presLayoutVars>
      </dgm:prSet>
      <dgm:spPr/>
    </dgm:pt>
    <dgm:pt modelId="{CEEFC52C-3570-42E3-B36A-907E2B24623E}" type="pres">
      <dgm:prSet presAssocID="{CB7FB35F-A1C0-4AD4-91D3-F08C300049AF}" presName="node" presStyleLbl="vennNode1" presStyleIdx="2" presStyleCnt="6">
        <dgm:presLayoutVars>
          <dgm:bulletEnabled val="1"/>
        </dgm:presLayoutVars>
      </dgm:prSet>
      <dgm:spPr/>
    </dgm:pt>
    <dgm:pt modelId="{626D6CAA-AD1F-42E9-AB2C-BBA45BFBFFF0}" type="pres">
      <dgm:prSet presAssocID="{7D8F3517-8166-41B0-BB89-A48A80F81F96}" presName="node" presStyleLbl="vennNode1" presStyleIdx="3" presStyleCnt="6">
        <dgm:presLayoutVars>
          <dgm:bulletEnabled val="1"/>
        </dgm:presLayoutVars>
      </dgm:prSet>
      <dgm:spPr/>
    </dgm:pt>
    <dgm:pt modelId="{49D6887B-2581-4673-9BBD-FB0F7D9B871A}" type="pres">
      <dgm:prSet presAssocID="{052FEF08-534A-4935-97EE-EA7512F6EF25}" presName="node" presStyleLbl="vennNode1" presStyleIdx="4" presStyleCnt="6">
        <dgm:presLayoutVars>
          <dgm:bulletEnabled val="1"/>
        </dgm:presLayoutVars>
      </dgm:prSet>
      <dgm:spPr/>
    </dgm:pt>
    <dgm:pt modelId="{A2436ED9-E7FE-43F0-A8DD-DA5775AA3215}" type="pres">
      <dgm:prSet presAssocID="{ECBBBF4C-21E1-4EC2-966A-762F825CFBCA}" presName="node" presStyleLbl="vennNode1" presStyleIdx="5" presStyleCnt="6">
        <dgm:presLayoutVars>
          <dgm:bulletEnabled val="1"/>
        </dgm:presLayoutVars>
      </dgm:prSet>
      <dgm:spPr/>
    </dgm:pt>
  </dgm:ptLst>
  <dgm:cxnLst>
    <dgm:cxn modelId="{7FE8D0A0-D626-47C4-B664-DF74BA419EF9}" type="presOf" srcId="{7D8F3517-8166-41B0-BB89-A48A80F81F96}" destId="{626D6CAA-AD1F-42E9-AB2C-BBA45BFBFFF0}" srcOrd="0" destOrd="0" presId="urn:microsoft.com/office/officeart/2005/8/layout/radial3"/>
    <dgm:cxn modelId="{93A2AE3D-66E1-45AA-B936-375289C7F0CE}" srcId="{103813FD-7969-4CB0-B170-5B8F2CB19791}" destId="{7D8F3517-8166-41B0-BB89-A48A80F81F96}" srcOrd="2" destOrd="0" parTransId="{A2AD586A-83A3-4281-97C0-D4E0ADF15875}" sibTransId="{94F15A12-5100-4009-A4C1-496543375506}"/>
    <dgm:cxn modelId="{7F216FD8-F749-4326-99EA-1593FA8E4E6E}" type="presOf" srcId="{CB7FB35F-A1C0-4AD4-91D3-F08C300049AF}" destId="{CEEFC52C-3570-42E3-B36A-907E2B24623E}" srcOrd="0" destOrd="0" presId="urn:microsoft.com/office/officeart/2005/8/layout/radial3"/>
    <dgm:cxn modelId="{0C4DAB3A-038B-4046-9B58-646D17D283D6}" srcId="{103813FD-7969-4CB0-B170-5B8F2CB19791}" destId="{CB7FB35F-A1C0-4AD4-91D3-F08C300049AF}" srcOrd="1" destOrd="0" parTransId="{DC566278-6F83-4546-9A5D-B22FE9805731}" sibTransId="{F7464EAB-6F5A-4068-A3B3-610AF21D7537}"/>
    <dgm:cxn modelId="{400E0E45-C0C1-42AC-9523-7874730CA405}" type="presOf" srcId="{103813FD-7969-4CB0-B170-5B8F2CB19791}" destId="{3D3E0A4C-2F3B-4841-AA11-369BFCDE8951}" srcOrd="0" destOrd="0" presId="urn:microsoft.com/office/officeart/2005/8/layout/radial3"/>
    <dgm:cxn modelId="{7B29BE0E-A189-46E4-B7F4-4EA76F003503}" type="presOf" srcId="{D987B901-D444-4451-80B6-B04BC9D32916}" destId="{895CCA1B-22C5-4044-B98E-F3379D322FB3}" srcOrd="0" destOrd="0" presId="urn:microsoft.com/office/officeart/2005/8/layout/radial3"/>
    <dgm:cxn modelId="{E8EACC6B-046D-441C-81A9-694AD5884159}" type="presOf" srcId="{052FEF08-534A-4935-97EE-EA7512F6EF25}" destId="{49D6887B-2581-4673-9BBD-FB0F7D9B871A}" srcOrd="0" destOrd="0" presId="urn:microsoft.com/office/officeart/2005/8/layout/radial3"/>
    <dgm:cxn modelId="{C18973DC-4C79-4B57-AF72-F595442A273B}" srcId="{103813FD-7969-4CB0-B170-5B8F2CB19791}" destId="{79DBC8C3-7D92-469C-8FC8-B01DE7B3C26A}" srcOrd="0" destOrd="0" parTransId="{6E345E4F-76DA-4578-BB24-F1B46F674EE5}" sibTransId="{11F19593-1139-4194-977A-466CF240A1FC}"/>
    <dgm:cxn modelId="{048D2325-C788-498A-96E5-455B4B44111D}" srcId="{103813FD-7969-4CB0-B170-5B8F2CB19791}" destId="{ECBBBF4C-21E1-4EC2-966A-762F825CFBCA}" srcOrd="4" destOrd="0" parTransId="{4BD472C4-7F73-4A30-9388-C21B633FBE9E}" sibTransId="{BF9810ED-09F8-4CC0-899F-7853D4B64B36}"/>
    <dgm:cxn modelId="{74AB2D18-E540-40E6-83FE-3441D191E835}" srcId="{D987B901-D444-4451-80B6-B04BC9D32916}" destId="{103813FD-7969-4CB0-B170-5B8F2CB19791}" srcOrd="0" destOrd="0" parTransId="{CDE9529E-E196-4ECA-8520-F11A82572760}" sibTransId="{C2B950D9-F693-4DB8-AA12-7F535BE8DE77}"/>
    <dgm:cxn modelId="{A653883A-F348-45CB-BBE7-8E3CAE3D51F9}" type="presOf" srcId="{79DBC8C3-7D92-469C-8FC8-B01DE7B3C26A}" destId="{DC90C37B-56FA-4F5F-A69C-48D8A3A45770}" srcOrd="0" destOrd="0" presId="urn:microsoft.com/office/officeart/2005/8/layout/radial3"/>
    <dgm:cxn modelId="{A268BAD7-1B6F-49D1-BA9F-B51C07467292}" srcId="{103813FD-7969-4CB0-B170-5B8F2CB19791}" destId="{052FEF08-534A-4935-97EE-EA7512F6EF25}" srcOrd="3" destOrd="0" parTransId="{DFBC2C39-30C8-46F6-8D5B-C7DCE91C90CE}" sibTransId="{C61C29D9-9657-48A4-8DC5-F6FAE5FAB0BF}"/>
    <dgm:cxn modelId="{607E7440-EFB8-474B-9A9F-E8F6C2BD5D9E}" type="presOf" srcId="{ECBBBF4C-21E1-4EC2-966A-762F825CFBCA}" destId="{A2436ED9-E7FE-43F0-A8DD-DA5775AA3215}" srcOrd="0" destOrd="0" presId="urn:microsoft.com/office/officeart/2005/8/layout/radial3"/>
    <dgm:cxn modelId="{9D43A4A8-AC85-40BA-AFF0-1BCA7E836407}" type="presParOf" srcId="{895CCA1B-22C5-4044-B98E-F3379D322FB3}" destId="{AD9D7A8E-E2B1-4EAC-B800-B49D494EC262}" srcOrd="0" destOrd="0" presId="urn:microsoft.com/office/officeart/2005/8/layout/radial3"/>
    <dgm:cxn modelId="{D5E19076-C426-4D76-BF2C-EB07BD9668DB}" type="presParOf" srcId="{AD9D7A8E-E2B1-4EAC-B800-B49D494EC262}" destId="{3D3E0A4C-2F3B-4841-AA11-369BFCDE8951}" srcOrd="0" destOrd="0" presId="urn:microsoft.com/office/officeart/2005/8/layout/radial3"/>
    <dgm:cxn modelId="{137B82F7-332D-4273-98B0-CE9A2D7D793D}" type="presParOf" srcId="{AD9D7A8E-E2B1-4EAC-B800-B49D494EC262}" destId="{DC90C37B-56FA-4F5F-A69C-48D8A3A45770}" srcOrd="1" destOrd="0" presId="urn:microsoft.com/office/officeart/2005/8/layout/radial3"/>
    <dgm:cxn modelId="{83946B3A-9EF0-4186-A062-3904D16FE256}" type="presParOf" srcId="{AD9D7A8E-E2B1-4EAC-B800-B49D494EC262}" destId="{CEEFC52C-3570-42E3-B36A-907E2B24623E}" srcOrd="2" destOrd="0" presId="urn:microsoft.com/office/officeart/2005/8/layout/radial3"/>
    <dgm:cxn modelId="{91D5794E-F263-4DE1-9F6C-B864BB40C896}" type="presParOf" srcId="{AD9D7A8E-E2B1-4EAC-B800-B49D494EC262}" destId="{626D6CAA-AD1F-42E9-AB2C-BBA45BFBFFF0}" srcOrd="3" destOrd="0" presId="urn:microsoft.com/office/officeart/2005/8/layout/radial3"/>
    <dgm:cxn modelId="{AFDCDEC3-95A1-4C73-975D-D6CBB010095F}" type="presParOf" srcId="{AD9D7A8E-E2B1-4EAC-B800-B49D494EC262}" destId="{49D6887B-2581-4673-9BBD-FB0F7D9B871A}" srcOrd="4" destOrd="0" presId="urn:microsoft.com/office/officeart/2005/8/layout/radial3"/>
    <dgm:cxn modelId="{C2C0FDEE-9ACA-46E6-9435-D4CAE5F17218}" type="presParOf" srcId="{AD9D7A8E-E2B1-4EAC-B800-B49D494EC262}" destId="{A2436ED9-E7FE-43F0-A8DD-DA5775AA3215}" srcOrd="5" destOrd="0" presId="urn:microsoft.com/office/officeart/2005/8/layout/radial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D8DFF58-74BF-4B43-9E1B-49565141BAFD}">
      <dsp:nvSpPr>
        <dsp:cNvPr id="0" name=""/>
        <dsp:cNvSpPr/>
      </dsp:nvSpPr>
      <dsp:spPr>
        <a:xfrm>
          <a:off x="1224136" y="-104316"/>
          <a:ext cx="1593501" cy="1231498"/>
        </a:xfrm>
        <a:prstGeom prst="round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s-MX" sz="1400" b="1" i="0" kern="1200">
              <a:solidFill>
                <a:schemeClr val="tx1">
                  <a:lumMod val="65000"/>
                  <a:lumOff val="3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I. Logística Inversa</a:t>
          </a:r>
          <a:endParaRPr lang="es-MX" sz="1400" b="1" i="0" kern="1200" dirty="0">
            <a:solidFill>
              <a:schemeClr val="tx1">
                <a:lumMod val="65000"/>
                <a:lumOff val="3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dsp:txBody>
      <dsp:txXfrm>
        <a:off x="1284253" y="-44199"/>
        <a:ext cx="1473267" cy="1111264"/>
      </dsp:txXfrm>
    </dsp:sp>
    <dsp:sp modelId="{B620A558-F5C1-4A9E-B5D1-6BDB176260BE}">
      <dsp:nvSpPr>
        <dsp:cNvPr id="0" name=""/>
        <dsp:cNvSpPr/>
      </dsp:nvSpPr>
      <dsp:spPr>
        <a:xfrm>
          <a:off x="683619" y="511432"/>
          <a:ext cx="2674536" cy="2674536"/>
        </a:xfrm>
        <a:custGeom>
          <a:avLst/>
          <a:gdLst/>
          <a:ahLst/>
          <a:cxnLst/>
          <a:rect l="0" t="0" r="0" b="0"/>
          <a:pathLst>
            <a:path>
              <a:moveTo>
                <a:pt x="2259756" y="369124"/>
              </a:moveTo>
              <a:arcTo wR="1337268" hR="1337268" stAng="18816999" swAng="1303204"/>
            </a:path>
          </a:pathLst>
        </a:custGeom>
        <a:noFill/>
        <a:ln w="9525" cap="flat" cmpd="sng" algn="ctr">
          <a:solidFill>
            <a:schemeClr val="accent5">
              <a:hueOff val="0"/>
              <a:satOff val="0"/>
              <a:lumOff val="0"/>
              <a:alphaOff val="0"/>
            </a:schemeClr>
          </a:solidFill>
          <a:prstDash val="solid"/>
          <a:tailEnd type="arrow"/>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sp>
    <dsp:sp modelId="{87E26C76-ABAE-4A6F-BCDB-146FAB85A259}">
      <dsp:nvSpPr>
        <dsp:cNvPr id="0" name=""/>
        <dsp:cNvSpPr/>
      </dsp:nvSpPr>
      <dsp:spPr>
        <a:xfrm>
          <a:off x="2735509" y="1443980"/>
          <a:ext cx="1245292" cy="809440"/>
        </a:xfrm>
        <a:prstGeom prst="round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s-MX" sz="1400" b="1" i="0" kern="1200">
              <a:effectLst>
                <a:outerShdw blurRad="38100" dist="38100" dir="2700000" algn="tl">
                  <a:srgbClr val="000000">
                    <a:alpha val="43137"/>
                  </a:srgbClr>
                </a:outerShdw>
              </a:effectLst>
              <a:latin typeface="Arial" panose="020B0604020202020204" pitchFamily="34" charset="0"/>
              <a:cs typeface="Arial" panose="020B0604020202020204" pitchFamily="34" charset="0"/>
            </a:rPr>
            <a:t>II. Sistemas de logística inversa</a:t>
          </a:r>
          <a:endParaRPr lang="es-MX" sz="1400" b="1" i="0" kern="1200"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dsp:txBody>
      <dsp:txXfrm>
        <a:off x="2775023" y="1483494"/>
        <a:ext cx="1166264" cy="730412"/>
      </dsp:txXfrm>
    </dsp:sp>
    <dsp:sp modelId="{61CDD775-7DE4-48C6-A364-9B19BED94835}">
      <dsp:nvSpPr>
        <dsp:cNvPr id="0" name=""/>
        <dsp:cNvSpPr/>
      </dsp:nvSpPr>
      <dsp:spPr>
        <a:xfrm>
          <a:off x="683619" y="511432"/>
          <a:ext cx="2674536" cy="2674536"/>
        </a:xfrm>
        <a:custGeom>
          <a:avLst/>
          <a:gdLst/>
          <a:ahLst/>
          <a:cxnLst/>
          <a:rect l="0" t="0" r="0" b="0"/>
          <a:pathLst>
            <a:path>
              <a:moveTo>
                <a:pt x="2535911" y="1930178"/>
              </a:moveTo>
              <a:arcTo wR="1337268" hR="1337268" stAng="1579162" swAng="1633690"/>
            </a:path>
          </a:pathLst>
        </a:custGeom>
        <a:noFill/>
        <a:ln w="9525" cap="flat" cmpd="sng" algn="ctr">
          <a:solidFill>
            <a:schemeClr val="accent5">
              <a:hueOff val="0"/>
              <a:satOff val="0"/>
              <a:lumOff val="0"/>
              <a:alphaOff val="0"/>
            </a:schemeClr>
          </a:solidFill>
          <a:prstDash val="solid"/>
          <a:tailEnd type="arrow"/>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sp>
    <dsp:sp modelId="{2B0641D6-5AF4-469B-834F-21945D5681C0}">
      <dsp:nvSpPr>
        <dsp:cNvPr id="0" name=""/>
        <dsp:cNvSpPr/>
      </dsp:nvSpPr>
      <dsp:spPr>
        <a:xfrm>
          <a:off x="1398241" y="2781249"/>
          <a:ext cx="1245292" cy="809440"/>
        </a:xfrm>
        <a:prstGeom prst="round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s-MX" sz="1400" b="1" i="0" kern="1200">
              <a:effectLst>
                <a:outerShdw blurRad="38100" dist="38100" dir="2700000" algn="tl">
                  <a:srgbClr val="000000">
                    <a:alpha val="43137"/>
                  </a:srgbClr>
                </a:outerShdw>
              </a:effectLst>
              <a:latin typeface="Arial" panose="020B0604020202020204" pitchFamily="34" charset="0"/>
              <a:cs typeface="Arial" panose="020B0604020202020204" pitchFamily="34" charset="0"/>
            </a:rPr>
            <a:t>III. Metodología </a:t>
          </a:r>
          <a:endParaRPr lang="es-MX" sz="1400" b="1" i="0" kern="1200"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dsp:txBody>
      <dsp:txXfrm>
        <a:off x="1437755" y="2820763"/>
        <a:ext cx="1166264" cy="730412"/>
      </dsp:txXfrm>
    </dsp:sp>
    <dsp:sp modelId="{9C6E8BD3-FCAB-472A-8B01-ED67A764BD41}">
      <dsp:nvSpPr>
        <dsp:cNvPr id="0" name=""/>
        <dsp:cNvSpPr/>
      </dsp:nvSpPr>
      <dsp:spPr>
        <a:xfrm>
          <a:off x="683619" y="511432"/>
          <a:ext cx="2674536" cy="2674536"/>
        </a:xfrm>
        <a:custGeom>
          <a:avLst/>
          <a:gdLst/>
          <a:ahLst/>
          <a:cxnLst/>
          <a:rect l="0" t="0" r="0" b="0"/>
          <a:pathLst>
            <a:path>
              <a:moveTo>
                <a:pt x="542722" y="2412900"/>
              </a:moveTo>
              <a:arcTo wR="1337268" hR="1337268" stAng="7587148" swAng="1633690"/>
            </a:path>
          </a:pathLst>
        </a:custGeom>
        <a:noFill/>
        <a:ln w="9525" cap="flat" cmpd="sng" algn="ctr">
          <a:solidFill>
            <a:schemeClr val="accent5">
              <a:hueOff val="0"/>
              <a:satOff val="0"/>
              <a:lumOff val="0"/>
              <a:alphaOff val="0"/>
            </a:schemeClr>
          </a:solidFill>
          <a:prstDash val="solid"/>
          <a:tailEnd type="arrow"/>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sp>
    <dsp:sp modelId="{637C12DC-0716-46E6-8D02-04AB635317EA}">
      <dsp:nvSpPr>
        <dsp:cNvPr id="0" name=""/>
        <dsp:cNvSpPr/>
      </dsp:nvSpPr>
      <dsp:spPr>
        <a:xfrm>
          <a:off x="60972" y="1443980"/>
          <a:ext cx="1245292" cy="809440"/>
        </a:xfrm>
        <a:prstGeom prst="round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s-MX" sz="1400" b="1" i="0" kern="1200">
              <a:effectLst>
                <a:outerShdw blurRad="38100" dist="38100" dir="2700000" algn="tl">
                  <a:srgbClr val="000000">
                    <a:alpha val="43137"/>
                  </a:srgbClr>
                </a:outerShdw>
              </a:effectLst>
              <a:latin typeface="Arial" panose="020B0604020202020204" pitchFamily="34" charset="0"/>
              <a:cs typeface="Arial" panose="020B0604020202020204" pitchFamily="34" charset="0"/>
            </a:rPr>
            <a:t>IV. Ejecución.</a:t>
          </a:r>
          <a:endParaRPr lang="es-MX" sz="1400" b="1" i="0" kern="1200"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dsp:txBody>
      <dsp:txXfrm>
        <a:off x="100486" y="1483494"/>
        <a:ext cx="1166264" cy="730412"/>
      </dsp:txXfrm>
    </dsp:sp>
    <dsp:sp modelId="{A9DC648E-0558-409B-9592-3E12B76FA444}">
      <dsp:nvSpPr>
        <dsp:cNvPr id="0" name=""/>
        <dsp:cNvSpPr/>
      </dsp:nvSpPr>
      <dsp:spPr>
        <a:xfrm>
          <a:off x="683619" y="511432"/>
          <a:ext cx="2674536" cy="2674536"/>
        </a:xfrm>
        <a:custGeom>
          <a:avLst/>
          <a:gdLst/>
          <a:ahLst/>
          <a:cxnLst/>
          <a:rect l="0" t="0" r="0" b="0"/>
          <a:pathLst>
            <a:path>
              <a:moveTo>
                <a:pt x="121991" y="779246"/>
              </a:moveTo>
              <a:arcTo wR="1337268" hR="1337268" stAng="12279797" swAng="1303204"/>
            </a:path>
          </a:pathLst>
        </a:custGeom>
        <a:noFill/>
        <a:ln w="9525" cap="flat" cmpd="sng" algn="ctr">
          <a:solidFill>
            <a:schemeClr val="accent5">
              <a:hueOff val="0"/>
              <a:satOff val="0"/>
              <a:lumOff val="0"/>
              <a:alphaOff val="0"/>
            </a:schemeClr>
          </a:solidFill>
          <a:prstDash val="solid"/>
          <a:tailEnd type="arrow"/>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D3E0A4C-2F3B-4841-AA11-369BFCDE8951}">
      <dsp:nvSpPr>
        <dsp:cNvPr id="0" name=""/>
        <dsp:cNvSpPr/>
      </dsp:nvSpPr>
      <dsp:spPr>
        <a:xfrm>
          <a:off x="2813143" y="1123045"/>
          <a:ext cx="2603312" cy="2603312"/>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36830" tIns="36830" rIns="36830" bIns="36830" numCol="1" spcCol="1270" anchor="ctr" anchorCtr="0">
          <a:noAutofit/>
        </a:bodyPr>
        <a:lstStyle/>
        <a:p>
          <a:pPr marL="0" lvl="0" indent="0" algn="ctr" defTabSz="1289050">
            <a:lnSpc>
              <a:spcPct val="90000"/>
            </a:lnSpc>
            <a:spcBef>
              <a:spcPct val="0"/>
            </a:spcBef>
            <a:spcAft>
              <a:spcPct val="35000"/>
            </a:spcAft>
            <a:buNone/>
          </a:pPr>
          <a:r>
            <a:rPr lang="es-MX" sz="2900" kern="1200"/>
            <a:t>Actividades</a:t>
          </a:r>
        </a:p>
      </dsp:txBody>
      <dsp:txXfrm>
        <a:off x="3194389" y="1504291"/>
        <a:ext cx="1840820" cy="1840820"/>
      </dsp:txXfrm>
    </dsp:sp>
    <dsp:sp modelId="{DC90C37B-56FA-4F5F-A69C-48D8A3A45770}">
      <dsp:nvSpPr>
        <dsp:cNvPr id="0" name=""/>
        <dsp:cNvSpPr/>
      </dsp:nvSpPr>
      <dsp:spPr>
        <a:xfrm>
          <a:off x="3463971" y="80318"/>
          <a:ext cx="1301656" cy="1301656"/>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s-MX" sz="1400" kern="1200" dirty="0"/>
            <a:t>Desecho apropiado de residuos</a:t>
          </a:r>
        </a:p>
      </dsp:txBody>
      <dsp:txXfrm>
        <a:off x="3654594" y="270941"/>
        <a:ext cx="920410" cy="920410"/>
      </dsp:txXfrm>
    </dsp:sp>
    <dsp:sp modelId="{CEEFC52C-3570-42E3-B36A-907E2B24623E}">
      <dsp:nvSpPr>
        <dsp:cNvPr id="0" name=""/>
        <dsp:cNvSpPr/>
      </dsp:nvSpPr>
      <dsp:spPr>
        <a:xfrm>
          <a:off x="5074638" y="1250536"/>
          <a:ext cx="1301656" cy="1301656"/>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s-MX" sz="1200" kern="1200" dirty="0"/>
            <a:t>Desecho con recuperación de energía</a:t>
          </a:r>
        </a:p>
      </dsp:txBody>
      <dsp:txXfrm>
        <a:off x="5265261" y="1441159"/>
        <a:ext cx="920410" cy="920410"/>
      </dsp:txXfrm>
    </dsp:sp>
    <dsp:sp modelId="{626D6CAA-AD1F-42E9-AB2C-BBA45BFBFFF0}">
      <dsp:nvSpPr>
        <dsp:cNvPr id="0" name=""/>
        <dsp:cNvSpPr/>
      </dsp:nvSpPr>
      <dsp:spPr>
        <a:xfrm>
          <a:off x="4459418" y="3143988"/>
          <a:ext cx="1301656" cy="1301656"/>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s-MX" sz="1400" kern="1200"/>
            <a:t>reciclaje</a:t>
          </a:r>
        </a:p>
      </dsp:txBody>
      <dsp:txXfrm>
        <a:off x="4650041" y="3334611"/>
        <a:ext cx="920410" cy="920410"/>
      </dsp:txXfrm>
    </dsp:sp>
    <dsp:sp modelId="{49D6887B-2581-4673-9BBD-FB0F7D9B871A}">
      <dsp:nvSpPr>
        <dsp:cNvPr id="0" name=""/>
        <dsp:cNvSpPr/>
      </dsp:nvSpPr>
      <dsp:spPr>
        <a:xfrm>
          <a:off x="2468525" y="3143988"/>
          <a:ext cx="1301656" cy="1301656"/>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s-MX" sz="1200" kern="1200"/>
            <a:t>re-utilización</a:t>
          </a:r>
        </a:p>
      </dsp:txBody>
      <dsp:txXfrm>
        <a:off x="2659148" y="3334611"/>
        <a:ext cx="920410" cy="920410"/>
      </dsp:txXfrm>
    </dsp:sp>
    <dsp:sp modelId="{A2436ED9-E7FE-43F0-A8DD-DA5775AA3215}">
      <dsp:nvSpPr>
        <dsp:cNvPr id="0" name=""/>
        <dsp:cNvSpPr/>
      </dsp:nvSpPr>
      <dsp:spPr>
        <a:xfrm>
          <a:off x="1853305" y="1250536"/>
          <a:ext cx="1301656" cy="1301656"/>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s-MX" sz="1100" kern="1200" dirty="0"/>
            <a:t>Reducción en el uso de recursos a través del rediseño del producto</a:t>
          </a:r>
        </a:p>
      </dsp:txBody>
      <dsp:txXfrm>
        <a:off x="2043928" y="1441159"/>
        <a:ext cx="920410" cy="920410"/>
      </dsp:txXfrm>
    </dsp:sp>
  </dsp:spTree>
</dsp:drawing>
</file>

<file path=ppt/diagrams/layout1.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dirty="0"/>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101C12D-BC20-4B23-A919-20CD09DD9968}" type="datetimeFigureOut">
              <a:rPr lang="es-MX" smtClean="0"/>
              <a:pPr/>
              <a:t>09/10/2016</a:t>
            </a:fld>
            <a:endParaRPr lang="es-MX" dirty="0"/>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dirty="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dirty="0"/>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BEDF193-3D57-4DC5-B217-52FE48CD2ACD}" type="slidenum">
              <a:rPr lang="es-MX" smtClean="0"/>
              <a:pPr/>
              <a:t>‹#›</a:t>
            </a:fld>
            <a:endParaRPr lang="es-MX"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pPr/>
              <a:t>17</a:t>
            </a:fld>
            <a:endParaRPr lang="es-ES"/>
          </a:p>
        </p:txBody>
      </p:sp>
    </p:spTree>
    <p:extLst>
      <p:ext uri="{BB962C8B-B14F-4D97-AF65-F5344CB8AC3E}">
        <p14:creationId xmlns:p14="http://schemas.microsoft.com/office/powerpoint/2010/main" val="25731104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pPr/>
              <a:t>18</a:t>
            </a:fld>
            <a:endParaRPr lang="es-ES"/>
          </a:p>
        </p:txBody>
      </p:sp>
    </p:spTree>
    <p:extLst>
      <p:ext uri="{BB962C8B-B14F-4D97-AF65-F5344CB8AC3E}">
        <p14:creationId xmlns:p14="http://schemas.microsoft.com/office/powerpoint/2010/main" val="22839725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pPr/>
              <a:t>19</a:t>
            </a:fld>
            <a:endParaRPr lang="es-ES"/>
          </a:p>
        </p:txBody>
      </p:sp>
    </p:spTree>
    <p:extLst>
      <p:ext uri="{BB962C8B-B14F-4D97-AF65-F5344CB8AC3E}">
        <p14:creationId xmlns:p14="http://schemas.microsoft.com/office/powerpoint/2010/main" val="35296190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pPr/>
              <a:t>20</a:t>
            </a:fld>
            <a:endParaRPr lang="es-ES"/>
          </a:p>
        </p:txBody>
      </p:sp>
    </p:spTree>
    <p:extLst>
      <p:ext uri="{BB962C8B-B14F-4D97-AF65-F5344CB8AC3E}">
        <p14:creationId xmlns:p14="http://schemas.microsoft.com/office/powerpoint/2010/main" val="37665755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pPr/>
              <a:t>21</a:t>
            </a:fld>
            <a:endParaRPr lang="es-ES"/>
          </a:p>
        </p:txBody>
      </p:sp>
    </p:spTree>
    <p:extLst>
      <p:ext uri="{BB962C8B-B14F-4D97-AF65-F5344CB8AC3E}">
        <p14:creationId xmlns:p14="http://schemas.microsoft.com/office/powerpoint/2010/main" val="3464849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pPr/>
              <a:t>22</a:t>
            </a:fld>
            <a:endParaRPr lang="es-ES"/>
          </a:p>
        </p:txBody>
      </p:sp>
    </p:spTree>
    <p:extLst>
      <p:ext uri="{BB962C8B-B14F-4D97-AF65-F5344CB8AC3E}">
        <p14:creationId xmlns:p14="http://schemas.microsoft.com/office/powerpoint/2010/main" val="7594437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pPr/>
              <a:t>23</a:t>
            </a:fld>
            <a:endParaRPr lang="es-ES"/>
          </a:p>
        </p:txBody>
      </p:sp>
    </p:spTree>
    <p:extLst>
      <p:ext uri="{BB962C8B-B14F-4D97-AF65-F5344CB8AC3E}">
        <p14:creationId xmlns:p14="http://schemas.microsoft.com/office/powerpoint/2010/main" val="4219120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s-MX"/>
          </a:p>
        </p:txBody>
      </p:sp>
      <p:sp>
        <p:nvSpPr>
          <p:cNvPr id="4" name="3 Marcador de fecha"/>
          <p:cNvSpPr>
            <a:spLocks noGrp="1"/>
          </p:cNvSpPr>
          <p:nvPr>
            <p:ph type="dt" sz="half" idx="10"/>
          </p:nvPr>
        </p:nvSpPr>
        <p:spPr/>
        <p:txBody>
          <a:bodyPr/>
          <a:lstStyle/>
          <a:p>
            <a:fld id="{F602B1C5-B246-43D9-89DB-B3A4A91351AF}" type="datetime1">
              <a:rPr lang="es-MX" smtClean="0"/>
              <a:pPr/>
              <a:t>09/10/2016</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AE0BBA42-5472-42C5-AB49-DB327605BF08}" type="slidenum">
              <a:rPr lang="es-MX" smtClean="0"/>
              <a:pPr/>
              <a:t>‹#›</a:t>
            </a:fld>
            <a:endParaRPr lang="es-MX"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p:txBody>
          <a:bodyPr/>
          <a:lstStyle/>
          <a:p>
            <a:fld id="{33FF93B6-3EA3-4F4A-A8F3-DC892D9C1675}" type="datetime1">
              <a:rPr lang="es-MX" smtClean="0"/>
              <a:pPr/>
              <a:t>09/10/2016</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AE0BBA42-5472-42C5-AB49-DB327605BF08}" type="slidenum">
              <a:rPr lang="es-MX" smtClean="0"/>
              <a:pPr/>
              <a:t>‹#›</a:t>
            </a:fld>
            <a:endParaRPr lang="es-MX"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p:txBody>
          <a:bodyPr/>
          <a:lstStyle/>
          <a:p>
            <a:fld id="{F3F57B0C-475C-4757-A95E-8F2506376D9F}" type="datetime1">
              <a:rPr lang="es-MX" smtClean="0"/>
              <a:pPr/>
              <a:t>09/10/2016</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AE0BBA42-5472-42C5-AB49-DB327605BF08}" type="slidenum">
              <a:rPr lang="es-MX" smtClean="0"/>
              <a:pPr/>
              <a:t>‹#›</a:t>
            </a:fld>
            <a:endParaRPr lang="es-MX"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p:txBody>
          <a:bodyPr/>
          <a:lstStyle/>
          <a:p>
            <a:fld id="{22C33159-F50B-4FBF-99CC-CB4D7370CA15}" type="datetime1">
              <a:rPr lang="es-MX" smtClean="0"/>
              <a:pPr/>
              <a:t>09/10/2016</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AE0BBA42-5472-42C5-AB49-DB327605BF08}" type="slidenum">
              <a:rPr lang="es-MX" smtClean="0"/>
              <a:pPr/>
              <a:t>‹#›</a:t>
            </a:fld>
            <a:endParaRPr lang="es-MX"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p:txBody>
          <a:bodyPr/>
          <a:lstStyle/>
          <a:p>
            <a:fld id="{4D83C2F6-6153-4916-B92E-8C6421B039AB}" type="datetime1">
              <a:rPr lang="es-MX" smtClean="0"/>
              <a:pPr/>
              <a:t>09/10/2016</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AE0BBA42-5472-42C5-AB49-DB327605BF08}" type="slidenum">
              <a:rPr lang="es-MX" smtClean="0"/>
              <a:pPr/>
              <a:t>‹#›</a:t>
            </a:fld>
            <a:endParaRPr lang="es-MX"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4 Marcador de fecha"/>
          <p:cNvSpPr>
            <a:spLocks noGrp="1"/>
          </p:cNvSpPr>
          <p:nvPr>
            <p:ph type="dt" sz="half" idx="10"/>
          </p:nvPr>
        </p:nvSpPr>
        <p:spPr/>
        <p:txBody>
          <a:bodyPr/>
          <a:lstStyle/>
          <a:p>
            <a:fld id="{015DF74A-2706-4864-898B-DA9301F9CDC7}" type="datetime1">
              <a:rPr lang="es-MX" smtClean="0"/>
              <a:pPr/>
              <a:t>09/10/2016</a:t>
            </a:fld>
            <a:endParaRPr lang="es-MX" dirty="0"/>
          </a:p>
        </p:txBody>
      </p:sp>
      <p:sp>
        <p:nvSpPr>
          <p:cNvPr id="6" name="5 Marcador de pie de página"/>
          <p:cNvSpPr>
            <a:spLocks noGrp="1"/>
          </p:cNvSpPr>
          <p:nvPr>
            <p:ph type="ftr" sz="quarter" idx="11"/>
          </p:nvPr>
        </p:nvSpPr>
        <p:spPr/>
        <p:txBody>
          <a:bodyPr/>
          <a:lstStyle/>
          <a:p>
            <a:endParaRPr lang="es-MX" dirty="0"/>
          </a:p>
        </p:txBody>
      </p:sp>
      <p:sp>
        <p:nvSpPr>
          <p:cNvPr id="7" name="6 Marcador de número de diapositiva"/>
          <p:cNvSpPr>
            <a:spLocks noGrp="1"/>
          </p:cNvSpPr>
          <p:nvPr>
            <p:ph type="sldNum" sz="quarter" idx="12"/>
          </p:nvPr>
        </p:nvSpPr>
        <p:spPr/>
        <p:txBody>
          <a:bodyPr/>
          <a:lstStyle/>
          <a:p>
            <a:fld id="{AE0BBA42-5472-42C5-AB49-DB327605BF08}" type="slidenum">
              <a:rPr lang="es-MX" smtClean="0"/>
              <a:pPr/>
              <a:t>‹#›</a:t>
            </a:fld>
            <a:endParaRPr lang="es-MX"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6 Marcador de fecha"/>
          <p:cNvSpPr>
            <a:spLocks noGrp="1"/>
          </p:cNvSpPr>
          <p:nvPr>
            <p:ph type="dt" sz="half" idx="10"/>
          </p:nvPr>
        </p:nvSpPr>
        <p:spPr/>
        <p:txBody>
          <a:bodyPr/>
          <a:lstStyle/>
          <a:p>
            <a:fld id="{867CEBA1-B85F-42DB-980A-270891E551F5}" type="datetime1">
              <a:rPr lang="es-MX" smtClean="0"/>
              <a:pPr/>
              <a:t>09/10/2016</a:t>
            </a:fld>
            <a:endParaRPr lang="es-MX" dirty="0"/>
          </a:p>
        </p:txBody>
      </p:sp>
      <p:sp>
        <p:nvSpPr>
          <p:cNvPr id="8" name="7 Marcador de pie de página"/>
          <p:cNvSpPr>
            <a:spLocks noGrp="1"/>
          </p:cNvSpPr>
          <p:nvPr>
            <p:ph type="ftr" sz="quarter" idx="11"/>
          </p:nvPr>
        </p:nvSpPr>
        <p:spPr/>
        <p:txBody>
          <a:bodyPr/>
          <a:lstStyle/>
          <a:p>
            <a:endParaRPr lang="es-MX" dirty="0"/>
          </a:p>
        </p:txBody>
      </p:sp>
      <p:sp>
        <p:nvSpPr>
          <p:cNvPr id="9" name="8 Marcador de número de diapositiva"/>
          <p:cNvSpPr>
            <a:spLocks noGrp="1"/>
          </p:cNvSpPr>
          <p:nvPr>
            <p:ph type="sldNum" sz="quarter" idx="12"/>
          </p:nvPr>
        </p:nvSpPr>
        <p:spPr/>
        <p:txBody>
          <a:bodyPr/>
          <a:lstStyle/>
          <a:p>
            <a:fld id="{AE0BBA42-5472-42C5-AB49-DB327605BF08}" type="slidenum">
              <a:rPr lang="es-MX" smtClean="0"/>
              <a:pPr/>
              <a:t>‹#›</a:t>
            </a:fld>
            <a:endParaRPr lang="es-MX"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fecha"/>
          <p:cNvSpPr>
            <a:spLocks noGrp="1"/>
          </p:cNvSpPr>
          <p:nvPr>
            <p:ph type="dt" sz="half" idx="10"/>
          </p:nvPr>
        </p:nvSpPr>
        <p:spPr/>
        <p:txBody>
          <a:bodyPr/>
          <a:lstStyle/>
          <a:p>
            <a:fld id="{3F80E259-1B62-4A85-ADC9-E7A12785D78D}" type="datetime1">
              <a:rPr lang="es-MX" smtClean="0"/>
              <a:pPr/>
              <a:t>09/10/2016</a:t>
            </a:fld>
            <a:endParaRPr lang="es-MX" dirty="0"/>
          </a:p>
        </p:txBody>
      </p:sp>
      <p:sp>
        <p:nvSpPr>
          <p:cNvPr id="4" name="3 Marcador de pie de página"/>
          <p:cNvSpPr>
            <a:spLocks noGrp="1"/>
          </p:cNvSpPr>
          <p:nvPr>
            <p:ph type="ftr" sz="quarter" idx="11"/>
          </p:nvPr>
        </p:nvSpPr>
        <p:spPr/>
        <p:txBody>
          <a:bodyPr/>
          <a:lstStyle/>
          <a:p>
            <a:endParaRPr lang="es-MX" dirty="0"/>
          </a:p>
        </p:txBody>
      </p:sp>
      <p:sp>
        <p:nvSpPr>
          <p:cNvPr id="5" name="4 Marcador de número de diapositiva"/>
          <p:cNvSpPr>
            <a:spLocks noGrp="1"/>
          </p:cNvSpPr>
          <p:nvPr>
            <p:ph type="sldNum" sz="quarter" idx="12"/>
          </p:nvPr>
        </p:nvSpPr>
        <p:spPr/>
        <p:txBody>
          <a:bodyPr/>
          <a:lstStyle/>
          <a:p>
            <a:fld id="{AE0BBA42-5472-42C5-AB49-DB327605BF08}" type="slidenum">
              <a:rPr lang="es-MX" smtClean="0"/>
              <a:pPr/>
              <a:t>‹#›</a:t>
            </a:fld>
            <a:endParaRPr lang="es-MX"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09B36691-DDF9-47D6-8236-3E232FA241B1}" type="datetime1">
              <a:rPr lang="es-MX" smtClean="0"/>
              <a:pPr/>
              <a:t>09/10/2016</a:t>
            </a:fld>
            <a:endParaRPr lang="es-MX" dirty="0"/>
          </a:p>
        </p:txBody>
      </p:sp>
      <p:sp>
        <p:nvSpPr>
          <p:cNvPr id="3" name="2 Marcador de pie de página"/>
          <p:cNvSpPr>
            <a:spLocks noGrp="1"/>
          </p:cNvSpPr>
          <p:nvPr>
            <p:ph type="ftr" sz="quarter" idx="11"/>
          </p:nvPr>
        </p:nvSpPr>
        <p:spPr/>
        <p:txBody>
          <a:bodyPr/>
          <a:lstStyle/>
          <a:p>
            <a:endParaRPr lang="es-MX" dirty="0"/>
          </a:p>
        </p:txBody>
      </p:sp>
      <p:sp>
        <p:nvSpPr>
          <p:cNvPr id="4" name="3 Marcador de número de diapositiva"/>
          <p:cNvSpPr>
            <a:spLocks noGrp="1"/>
          </p:cNvSpPr>
          <p:nvPr>
            <p:ph type="sldNum" sz="quarter" idx="12"/>
          </p:nvPr>
        </p:nvSpPr>
        <p:spPr/>
        <p:txBody>
          <a:bodyPr/>
          <a:lstStyle/>
          <a:p>
            <a:fld id="{AE0BBA42-5472-42C5-AB49-DB327605BF08}" type="slidenum">
              <a:rPr lang="es-MX" smtClean="0"/>
              <a:pPr/>
              <a:t>‹#›</a:t>
            </a:fld>
            <a:endParaRPr lang="es-MX"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2F3570ED-6211-4EA3-BAF2-DE665597B4E0}" type="datetime1">
              <a:rPr lang="es-MX" smtClean="0"/>
              <a:pPr/>
              <a:t>09/10/2016</a:t>
            </a:fld>
            <a:endParaRPr lang="es-MX" dirty="0"/>
          </a:p>
        </p:txBody>
      </p:sp>
      <p:sp>
        <p:nvSpPr>
          <p:cNvPr id="6" name="5 Marcador de pie de página"/>
          <p:cNvSpPr>
            <a:spLocks noGrp="1"/>
          </p:cNvSpPr>
          <p:nvPr>
            <p:ph type="ftr" sz="quarter" idx="11"/>
          </p:nvPr>
        </p:nvSpPr>
        <p:spPr/>
        <p:txBody>
          <a:bodyPr/>
          <a:lstStyle/>
          <a:p>
            <a:endParaRPr lang="es-MX" dirty="0"/>
          </a:p>
        </p:txBody>
      </p:sp>
      <p:sp>
        <p:nvSpPr>
          <p:cNvPr id="7" name="6 Marcador de número de diapositiva"/>
          <p:cNvSpPr>
            <a:spLocks noGrp="1"/>
          </p:cNvSpPr>
          <p:nvPr>
            <p:ph type="sldNum" sz="quarter" idx="12"/>
          </p:nvPr>
        </p:nvSpPr>
        <p:spPr/>
        <p:txBody>
          <a:bodyPr/>
          <a:lstStyle/>
          <a:p>
            <a:fld id="{AE0BBA42-5472-42C5-AB49-DB327605BF08}" type="slidenum">
              <a:rPr lang="es-MX" smtClean="0"/>
              <a:pPr/>
              <a:t>‹#›</a:t>
            </a:fld>
            <a:endParaRPr lang="es-MX"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dirty="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EEF5F6D3-DB33-4751-97CC-F4D287764C04}" type="datetime1">
              <a:rPr lang="es-MX" smtClean="0"/>
              <a:pPr/>
              <a:t>09/10/2016</a:t>
            </a:fld>
            <a:endParaRPr lang="es-MX" dirty="0"/>
          </a:p>
        </p:txBody>
      </p:sp>
      <p:sp>
        <p:nvSpPr>
          <p:cNvPr id="6" name="5 Marcador de pie de página"/>
          <p:cNvSpPr>
            <a:spLocks noGrp="1"/>
          </p:cNvSpPr>
          <p:nvPr>
            <p:ph type="ftr" sz="quarter" idx="11"/>
          </p:nvPr>
        </p:nvSpPr>
        <p:spPr/>
        <p:txBody>
          <a:bodyPr/>
          <a:lstStyle/>
          <a:p>
            <a:endParaRPr lang="es-MX" dirty="0"/>
          </a:p>
        </p:txBody>
      </p:sp>
      <p:sp>
        <p:nvSpPr>
          <p:cNvPr id="7" name="6 Marcador de número de diapositiva"/>
          <p:cNvSpPr>
            <a:spLocks noGrp="1"/>
          </p:cNvSpPr>
          <p:nvPr>
            <p:ph type="sldNum" sz="quarter" idx="12"/>
          </p:nvPr>
        </p:nvSpPr>
        <p:spPr/>
        <p:txBody>
          <a:bodyPr/>
          <a:lstStyle/>
          <a:p>
            <a:fld id="{AE0BBA42-5472-42C5-AB49-DB327605BF08}" type="slidenum">
              <a:rPr lang="es-MX" smtClean="0"/>
              <a:pPr/>
              <a:t>‹#›</a:t>
            </a:fld>
            <a:endParaRPr lang="es-MX"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DC516C3-3C5F-426B-BFFD-3876F60F56A2}" type="datetime1">
              <a:rPr lang="es-MX" smtClean="0"/>
              <a:pPr/>
              <a:t>09/10/2016</a:t>
            </a:fld>
            <a:endParaRPr lang="es-MX" dirty="0"/>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dirty="0"/>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E0BBA42-5472-42C5-AB49-DB327605BF08}" type="slidenum">
              <a:rPr lang="es-MX" smtClean="0"/>
              <a:pPr/>
              <a:t>‹#›</a:t>
            </a:fld>
            <a:endParaRPr lang="es-MX"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www.google.com.mx/url?sa=i&amp;rct=j&amp;q=&amp;esrc=s&amp;frm=1&amp;source=images&amp;cd=&amp;cad=rja&amp;docid=2_Fh9o0AnVqrXM&amp;tbnid=6hlfD7YzyLDKlM:&amp;ved=0CAUQjRw&amp;url=http://educacionchimalhuacan.blogspot.com/2013_07_01_archive.html&amp;ei=nQpBUoe0N6yr2AX0k4DACA&amp;bvm=bv.52434380,d.b2I&amp;psig=AFQjCNHXWZ-ERO0vhOuqhyfcEVaGL_zc8w&amp;ust=1380080609497250" TargetMode="External"/><Relationship Id="rId1" Type="http://schemas.openxmlformats.org/officeDocument/2006/relationships/slideLayout" Target="../slideLayouts/slideLayout2.xml"/><Relationship Id="rId4" Type="http://schemas.openxmlformats.org/officeDocument/2006/relationships/image" Target="../media/image2.em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5.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hyperlink" Target="http://icil.files.wordpress.com/2010/03/almacen-moldstock-sta-maria-palautordera.jpg" TargetMode="Externa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2" descr="https://encrypted-tbn3.gstatic.com/images?q=tbn:ANd9GcRoi4CAxPnMQmbaRRLTVY3N4iS9Vo3f5YS7jOT5EQC87AcL4e1t">
            <a:hlinkClick r:id="rId2"/>
          </p:cNvPr>
          <p:cNvPicPr>
            <a:picLocks noChangeAspect="1" noChangeArrowheads="1"/>
          </p:cNvPicPr>
          <p:nvPr/>
        </p:nvPicPr>
        <p:blipFill>
          <a:blip r:embed="rId3" cstate="print"/>
          <a:srcRect/>
          <a:stretch>
            <a:fillRect/>
          </a:stretch>
        </p:blipFill>
        <p:spPr bwMode="auto">
          <a:xfrm>
            <a:off x="1259632" y="-1"/>
            <a:ext cx="7884367" cy="1364603"/>
          </a:xfrm>
          <a:prstGeom prst="rect">
            <a:avLst/>
          </a:prstGeom>
          <a:noFill/>
        </p:spPr>
      </p:pic>
      <p:pic>
        <p:nvPicPr>
          <p:cNvPr id="14" name="5 Imagen"/>
          <p:cNvPicPr/>
          <p:nvPr/>
        </p:nvPicPr>
        <p:blipFill>
          <a:blip r:embed="rId4" cstate="print"/>
          <a:srcRect/>
          <a:stretch>
            <a:fillRect/>
          </a:stretch>
        </p:blipFill>
        <p:spPr bwMode="auto">
          <a:xfrm>
            <a:off x="1" y="0"/>
            <a:ext cx="1259632" cy="6885384"/>
          </a:xfrm>
          <a:prstGeom prst="rect">
            <a:avLst/>
          </a:prstGeom>
          <a:noFill/>
          <a:ln w="9525">
            <a:noFill/>
            <a:miter lim="800000"/>
            <a:headEnd/>
            <a:tailEnd/>
          </a:ln>
        </p:spPr>
      </p:pic>
      <p:sp>
        <p:nvSpPr>
          <p:cNvPr id="15" name="6 Título"/>
          <p:cNvSpPr txBox="1">
            <a:spLocks/>
          </p:cNvSpPr>
          <p:nvPr/>
        </p:nvSpPr>
        <p:spPr>
          <a:xfrm>
            <a:off x="1493404" y="1107118"/>
            <a:ext cx="7416824" cy="233557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br>
              <a:rPr lang="es-ES" sz="1600" b="1" dirty="0">
                <a:latin typeface="Arial" panose="020B0604020202020204" pitchFamily="34" charset="0"/>
                <a:cs typeface="Arial" panose="020B0604020202020204" pitchFamily="34" charset="0"/>
              </a:rPr>
            </a:br>
            <a:r>
              <a:rPr lang="es-ES" sz="2000" b="1" dirty="0">
                <a:latin typeface="Arial" panose="020B0604020202020204" pitchFamily="34" charset="0"/>
                <a:cs typeface="Arial" panose="020B0604020202020204" pitchFamily="34" charset="0"/>
              </a:rPr>
              <a:t>UNIVERSIDAD AUTÓNOMA DEL ESTADO DE MÉXICO</a:t>
            </a:r>
          </a:p>
          <a:p>
            <a:br>
              <a:rPr lang="es-ES" sz="2000" b="1" dirty="0">
                <a:latin typeface="Arial" panose="020B0604020202020204" pitchFamily="34" charset="0"/>
                <a:cs typeface="Arial" panose="020B0604020202020204" pitchFamily="34" charset="0"/>
              </a:rPr>
            </a:br>
            <a:r>
              <a:rPr lang="es-ES" sz="2000" b="1" dirty="0">
                <a:latin typeface="Arial" panose="020B0604020202020204" pitchFamily="34" charset="0"/>
                <a:cs typeface="Arial" panose="020B0604020202020204" pitchFamily="34" charset="0"/>
              </a:rPr>
              <a:t>UNIDAD ACADEMICA CUAUTITLAN IZCALLI</a:t>
            </a:r>
            <a:br>
              <a:rPr lang="es-ES" sz="1800" b="1" dirty="0">
                <a:latin typeface="Arial" panose="020B0604020202020204" pitchFamily="34" charset="0"/>
                <a:cs typeface="Arial" panose="020B0604020202020204" pitchFamily="34" charset="0"/>
              </a:rPr>
            </a:br>
            <a:endParaRPr lang="es-ES" sz="1800" b="1" dirty="0">
              <a:latin typeface="Arial" panose="020B0604020202020204" pitchFamily="34" charset="0"/>
              <a:cs typeface="Arial" panose="020B0604020202020204" pitchFamily="34" charset="0"/>
            </a:endParaRPr>
          </a:p>
          <a:p>
            <a:r>
              <a:rPr lang="es-ES" sz="1800" b="1" dirty="0">
                <a:latin typeface="Arial" panose="020B0604020202020204" pitchFamily="34" charset="0"/>
                <a:cs typeface="Arial" panose="020B0604020202020204" pitchFamily="34" charset="0"/>
              </a:rPr>
              <a:t>LICENCIATURA EN LOGÍSTICA</a:t>
            </a:r>
            <a:br>
              <a:rPr lang="es-ES" sz="1600" dirty="0">
                <a:latin typeface="Arial" panose="020B0604020202020204" pitchFamily="34" charset="0"/>
                <a:cs typeface="Arial" panose="020B0604020202020204" pitchFamily="34" charset="0"/>
              </a:rPr>
            </a:br>
            <a:endParaRPr lang="es-ES" sz="1600" dirty="0">
              <a:latin typeface="Arial" panose="020B0604020202020204" pitchFamily="34" charset="0"/>
              <a:cs typeface="Arial" panose="020B0604020202020204" pitchFamily="34" charset="0"/>
            </a:endParaRPr>
          </a:p>
        </p:txBody>
      </p:sp>
      <p:sp>
        <p:nvSpPr>
          <p:cNvPr id="16" name="7 Subtítulo"/>
          <p:cNvSpPr txBox="1">
            <a:spLocks/>
          </p:cNvSpPr>
          <p:nvPr/>
        </p:nvSpPr>
        <p:spPr>
          <a:xfrm>
            <a:off x="1493404" y="3144366"/>
            <a:ext cx="7344816" cy="3524994"/>
          </a:xfrm>
          <a:prstGeom prst="rect">
            <a:avLst/>
          </a:prstGeom>
        </p:spPr>
        <p:txBody>
          <a:bodyPr vert="horz" lIns="91440" tIns="45720" rIns="91440" bIns="45720" rtlCol="0">
            <a:normAutofit fontScale="700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s-ES" sz="2600" b="1" dirty="0">
                <a:latin typeface="Arial" panose="020B0604020202020204" pitchFamily="34" charset="0"/>
                <a:cs typeface="Arial" panose="020B0604020202020204" pitchFamily="34" charset="0"/>
              </a:rPr>
              <a:t>UNIDAD DE APRENDIZAJE</a:t>
            </a:r>
          </a:p>
          <a:p>
            <a:pPr marL="0" indent="0" algn="ctr">
              <a:buNone/>
            </a:pPr>
            <a:endParaRPr lang="es-ES" sz="2100" b="1" dirty="0">
              <a:solidFill>
                <a:schemeClr val="accent1"/>
              </a:solidFill>
              <a:latin typeface="Arial" panose="020B0604020202020204" pitchFamily="34" charset="0"/>
              <a:cs typeface="Arial" panose="020B0604020202020204" pitchFamily="34" charset="0"/>
            </a:endParaRPr>
          </a:p>
          <a:p>
            <a:pPr marL="0" indent="0" algn="ctr">
              <a:buNone/>
            </a:pPr>
            <a:r>
              <a:rPr lang="es-ES" sz="2300" dirty="0">
                <a:solidFill>
                  <a:schemeClr val="accent1"/>
                </a:solidFill>
                <a:latin typeface="Arial" panose="020B0604020202020204" pitchFamily="34" charset="0"/>
                <a:cs typeface="Arial" panose="020B0604020202020204" pitchFamily="34" charset="0"/>
              </a:rPr>
              <a:t>(L43443) LOGISTICA INVERSA</a:t>
            </a:r>
          </a:p>
          <a:p>
            <a:pPr marL="0" indent="0" algn="ctr">
              <a:buNone/>
            </a:pPr>
            <a:endParaRPr lang="es-ES" sz="1900" dirty="0">
              <a:solidFill>
                <a:schemeClr val="accent1"/>
              </a:solidFill>
              <a:latin typeface="Arial" panose="020B0604020202020204" pitchFamily="34" charset="0"/>
              <a:cs typeface="Arial" panose="020B0604020202020204" pitchFamily="34" charset="0"/>
            </a:endParaRPr>
          </a:p>
          <a:p>
            <a:pPr marL="0" indent="0" algn="ctr">
              <a:buNone/>
            </a:pPr>
            <a:r>
              <a:rPr lang="es-ES" sz="2600" b="1" dirty="0">
                <a:latin typeface="Arial" panose="020B0604020202020204" pitchFamily="34" charset="0"/>
                <a:cs typeface="Arial" panose="020B0604020202020204" pitchFamily="34" charset="0"/>
              </a:rPr>
              <a:t>CONTENIDO DE LA UNIDAD A TRABAJAR</a:t>
            </a:r>
          </a:p>
          <a:p>
            <a:pPr marL="0" indent="0" algn="ctr">
              <a:buNone/>
            </a:pPr>
            <a:endParaRPr lang="es-ES" sz="1900" dirty="0">
              <a:latin typeface="Arial" panose="020B0604020202020204" pitchFamily="34" charset="0"/>
              <a:cs typeface="Arial" panose="020B0604020202020204" pitchFamily="34" charset="0"/>
            </a:endParaRPr>
          </a:p>
          <a:p>
            <a:pPr marL="0" indent="0" algn="ctr">
              <a:buNone/>
            </a:pPr>
            <a:r>
              <a:rPr lang="es-ES" sz="2000" dirty="0">
                <a:latin typeface="Arial" panose="020B0604020202020204" pitchFamily="34" charset="0"/>
                <a:cs typeface="Arial" panose="020B0604020202020204" pitchFamily="34" charset="0"/>
              </a:rPr>
              <a:t>UNIDAD I. LOGÍSTICA INVERSA</a:t>
            </a:r>
          </a:p>
          <a:p>
            <a:pPr marL="0" indent="0" algn="ctr">
              <a:buNone/>
            </a:pPr>
            <a:endParaRPr lang="es-ES" sz="2000" dirty="0">
              <a:latin typeface="Arial" panose="020B0604020202020204" pitchFamily="34" charset="0"/>
              <a:cs typeface="Arial" panose="020B0604020202020204" pitchFamily="34" charset="0"/>
            </a:endParaRPr>
          </a:p>
          <a:p>
            <a:pPr marL="0" indent="0" algn="ctr">
              <a:buNone/>
            </a:pPr>
            <a:r>
              <a:rPr lang="es-ES" sz="2300" b="1" dirty="0">
                <a:latin typeface="Arial" panose="020B0604020202020204" pitchFamily="34" charset="0"/>
                <a:cs typeface="Arial" panose="020B0604020202020204" pitchFamily="34" charset="0"/>
              </a:rPr>
              <a:t>MATERIAL DIDACTICO</a:t>
            </a:r>
          </a:p>
          <a:p>
            <a:pPr marL="0" indent="0" algn="ctr">
              <a:buNone/>
            </a:pPr>
            <a:r>
              <a:rPr lang="es-ES" sz="2000" dirty="0">
                <a:latin typeface="Arial" panose="020B0604020202020204" pitchFamily="34" charset="0"/>
                <a:cs typeface="Arial" panose="020B0604020202020204" pitchFamily="34" charset="0"/>
              </a:rPr>
              <a:t>SOLO VISIÓN PROYECTABLES</a:t>
            </a:r>
          </a:p>
          <a:p>
            <a:pPr marL="0" indent="0" algn="ctr">
              <a:buNone/>
            </a:pPr>
            <a:endParaRPr lang="es-ES" sz="2000" dirty="0">
              <a:latin typeface="Arial" panose="020B0604020202020204" pitchFamily="34" charset="0"/>
              <a:cs typeface="Arial" panose="020B0604020202020204" pitchFamily="34" charset="0"/>
            </a:endParaRPr>
          </a:p>
          <a:p>
            <a:pPr marL="0" indent="0" algn="ctr">
              <a:buNone/>
            </a:pPr>
            <a:r>
              <a:rPr lang="es-ES" sz="2300" b="1" dirty="0">
                <a:latin typeface="Arial" panose="020B0604020202020204" pitchFamily="34" charset="0"/>
                <a:cs typeface="Arial" panose="020B0604020202020204" pitchFamily="34" charset="0"/>
              </a:rPr>
              <a:t>PRESENTA</a:t>
            </a:r>
          </a:p>
          <a:p>
            <a:pPr marL="0" indent="0" algn="ctr">
              <a:buNone/>
            </a:pPr>
            <a:r>
              <a:rPr lang="es-ES" sz="2000" dirty="0">
                <a:latin typeface="Arial" panose="020B0604020202020204" pitchFamily="34" charset="0"/>
                <a:cs typeface="Arial" panose="020B0604020202020204" pitchFamily="34" charset="0"/>
              </a:rPr>
              <a:t>M. en A.N. José Luis Morales Mondragón</a:t>
            </a:r>
          </a:p>
          <a:p>
            <a:pPr algn="ctr"/>
            <a:endParaRPr lang="es-ES" sz="1600" b="1" dirty="0">
              <a:latin typeface="Arial" panose="020B0604020202020204" pitchFamily="34" charset="0"/>
              <a:cs typeface="Arial" panose="020B0604020202020204" pitchFamily="34" charset="0"/>
            </a:endParaRPr>
          </a:p>
          <a:p>
            <a:pPr marL="0" indent="0" algn="r">
              <a:buNone/>
            </a:pPr>
            <a:r>
              <a:rPr lang="es-ES" sz="1300" b="1" dirty="0">
                <a:latin typeface="Arial" panose="020B0604020202020204" pitchFamily="34" charset="0"/>
                <a:cs typeface="Arial" panose="020B0604020202020204" pitchFamily="34" charset="0"/>
              </a:rPr>
              <a:t>OCTUBRE 2016</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1"/>
          <p:cNvSpPr>
            <a:spLocks noChangeArrowheads="1"/>
          </p:cNvSpPr>
          <p:nvPr/>
        </p:nvSpPr>
        <p:spPr bwMode="auto">
          <a:xfrm>
            <a:off x="289190" y="1309991"/>
            <a:ext cx="8568952" cy="5924699"/>
          </a:xfrm>
          <a:prstGeom prst="rect">
            <a:avLst/>
          </a:prstGeom>
          <a:solidFill>
            <a:srgbClr val="FCFCFC"/>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2400" b="1" i="0" u="none" strike="noStrike" cap="none" normalizeH="0" baseline="0" dirty="0">
                <a:ln>
                  <a:noFill/>
                </a:ln>
                <a:solidFill>
                  <a:srgbClr val="161518"/>
                </a:solidFill>
                <a:effectLst/>
                <a:latin typeface="Arial" pitchFamily="34" charset="0"/>
                <a:ea typeface="Times New Roman" pitchFamily="18" charset="0"/>
                <a:cs typeface="Arial" pitchFamily="34" charset="0"/>
              </a:rPr>
              <a:t>Las alternativas finales para los diversos productos son:</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s-MX" sz="11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s-ES" sz="2000" b="0" i="0" u="none" strike="noStrike" cap="none" normalizeH="0" baseline="0" dirty="0">
                <a:ln>
                  <a:noFill/>
                </a:ln>
                <a:solidFill>
                  <a:srgbClr val="161518"/>
                </a:solidFill>
                <a:effectLst/>
                <a:latin typeface="Arial" pitchFamily="34" charset="0"/>
                <a:ea typeface="Times New Roman" pitchFamily="18" charset="0"/>
                <a:cs typeface="Arial" pitchFamily="34" charset="0"/>
              </a:rPr>
              <a:t>La actividad de reparaci</a:t>
            </a:r>
            <a:r>
              <a:rPr kumimoji="0" lang="es-ES" sz="2000" b="0" i="0" u="none" strike="noStrike" cap="none" normalizeH="0" baseline="0" dirty="0">
                <a:ln>
                  <a:noFill/>
                </a:ln>
                <a:solidFill>
                  <a:srgbClr val="161518"/>
                </a:solidFill>
                <a:effectLst/>
                <a:latin typeface="Calibri"/>
                <a:ea typeface="Times New Roman" pitchFamily="18" charset="0"/>
                <a:cs typeface="Arial" pitchFamily="34" charset="0"/>
              </a:rPr>
              <a:t>ó</a:t>
            </a:r>
            <a:r>
              <a:rPr kumimoji="0" lang="es-ES" sz="2000" b="0" i="0" u="none" strike="noStrike" cap="none" normalizeH="0" baseline="0" dirty="0">
                <a:ln>
                  <a:noFill/>
                </a:ln>
                <a:solidFill>
                  <a:srgbClr val="161518"/>
                </a:solidFill>
                <a:effectLst/>
                <a:latin typeface="Arial" pitchFamily="34" charset="0"/>
                <a:ea typeface="Times New Roman" pitchFamily="18" charset="0"/>
                <a:cs typeface="Arial" pitchFamily="34" charset="0"/>
              </a:rPr>
              <a:t>n. Se proporciona a los productos una calidad espec</a:t>
            </a:r>
            <a:r>
              <a:rPr kumimoji="0" lang="es-ES" sz="2000" b="0" i="0" u="none" strike="noStrike" cap="none" normalizeH="0" baseline="0" dirty="0">
                <a:ln>
                  <a:noFill/>
                </a:ln>
                <a:solidFill>
                  <a:srgbClr val="161518"/>
                </a:solidFill>
                <a:effectLst/>
                <a:latin typeface="Calibri"/>
                <a:ea typeface="Times New Roman" pitchFamily="18" charset="0"/>
                <a:cs typeface="Arial" pitchFamily="34" charset="0"/>
              </a:rPr>
              <a:t>í</a:t>
            </a:r>
            <a:r>
              <a:rPr kumimoji="0" lang="es-ES" sz="2000" b="0" i="0" u="none" strike="noStrike" cap="none" normalizeH="0" baseline="0" dirty="0">
                <a:ln>
                  <a:noFill/>
                </a:ln>
                <a:solidFill>
                  <a:srgbClr val="161518"/>
                </a:solidFill>
                <a:effectLst/>
                <a:latin typeface="Arial" pitchFamily="34" charset="0"/>
                <a:ea typeface="Times New Roman" pitchFamily="18" charset="0"/>
                <a:cs typeface="Arial" pitchFamily="34" charset="0"/>
              </a:rPr>
              <a:t>fica.</a:t>
            </a:r>
            <a:endParaRPr kumimoji="0" lang="es-MX" sz="11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s-ES" sz="2000" b="0" i="0" u="none" strike="noStrike" cap="none" normalizeH="0" baseline="0" dirty="0">
                <a:ln>
                  <a:noFill/>
                </a:ln>
                <a:solidFill>
                  <a:srgbClr val="161518"/>
                </a:solidFill>
                <a:effectLst/>
                <a:latin typeface="Arial" pitchFamily="34" charset="0"/>
                <a:ea typeface="Times New Roman" pitchFamily="18" charset="0"/>
                <a:cs typeface="Arial" pitchFamily="34" charset="0"/>
              </a:rPr>
              <a:t>La actividad de renovaci</a:t>
            </a:r>
            <a:r>
              <a:rPr kumimoji="0" lang="es-ES" sz="2000" b="0" i="0" u="none" strike="noStrike" cap="none" normalizeH="0" baseline="0" dirty="0">
                <a:ln>
                  <a:noFill/>
                </a:ln>
                <a:solidFill>
                  <a:srgbClr val="161518"/>
                </a:solidFill>
                <a:effectLst/>
                <a:latin typeface="Calibri"/>
                <a:ea typeface="Times New Roman" pitchFamily="18" charset="0"/>
                <a:cs typeface="Arial" pitchFamily="34" charset="0"/>
              </a:rPr>
              <a:t>ó</a:t>
            </a:r>
            <a:r>
              <a:rPr kumimoji="0" lang="es-ES" sz="2000" b="0" i="0" u="none" strike="noStrike" cap="none" normalizeH="0" baseline="0" dirty="0">
                <a:ln>
                  <a:noFill/>
                </a:ln>
                <a:solidFill>
                  <a:srgbClr val="161518"/>
                </a:solidFill>
                <a:effectLst/>
                <a:latin typeface="Arial" pitchFamily="34" charset="0"/>
                <a:ea typeface="Times New Roman" pitchFamily="18" charset="0"/>
                <a:cs typeface="Arial" pitchFamily="34" charset="0"/>
              </a:rPr>
              <a:t>n. Devolver al usuario un producto que no funcionaba.</a:t>
            </a:r>
            <a:endParaRPr kumimoji="0" lang="es-MX" sz="11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s-ES" sz="2000" b="0" i="0" u="none" strike="noStrike" cap="none" normalizeH="0" baseline="0" dirty="0">
                <a:ln>
                  <a:noFill/>
                </a:ln>
                <a:solidFill>
                  <a:srgbClr val="161518"/>
                </a:solidFill>
                <a:effectLst/>
                <a:latin typeface="Arial" pitchFamily="34" charset="0"/>
                <a:ea typeface="Times New Roman" pitchFamily="18" charset="0"/>
                <a:cs typeface="Arial" pitchFamily="34" charset="0"/>
              </a:rPr>
              <a:t>La actividad de reciclaje. Recuperaci</a:t>
            </a:r>
            <a:r>
              <a:rPr kumimoji="0" lang="es-ES" sz="2000" b="0" i="0" u="none" strike="noStrike" cap="none" normalizeH="0" baseline="0" dirty="0">
                <a:ln>
                  <a:noFill/>
                </a:ln>
                <a:solidFill>
                  <a:srgbClr val="161518"/>
                </a:solidFill>
                <a:effectLst/>
                <a:latin typeface="Calibri"/>
                <a:ea typeface="Times New Roman" pitchFamily="18" charset="0"/>
                <a:cs typeface="Arial" pitchFamily="34" charset="0"/>
              </a:rPr>
              <a:t>ó</a:t>
            </a:r>
            <a:r>
              <a:rPr kumimoji="0" lang="es-ES" sz="2000" b="0" i="0" u="none" strike="noStrike" cap="none" normalizeH="0" baseline="0" dirty="0">
                <a:ln>
                  <a:noFill/>
                </a:ln>
                <a:solidFill>
                  <a:srgbClr val="161518"/>
                </a:solidFill>
                <a:effectLst/>
                <a:latin typeface="Arial" pitchFamily="34" charset="0"/>
                <a:ea typeface="Times New Roman" pitchFamily="18" charset="0"/>
                <a:cs typeface="Arial" pitchFamily="34" charset="0"/>
              </a:rPr>
              <a:t>n de materiales contenidos en los productos.</a:t>
            </a:r>
            <a:endParaRPr kumimoji="0" lang="es-MX" sz="11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s-ES" sz="2000" b="0" i="0" u="none" strike="noStrike" cap="none" normalizeH="0" baseline="0" dirty="0">
                <a:ln>
                  <a:noFill/>
                </a:ln>
                <a:solidFill>
                  <a:srgbClr val="161518"/>
                </a:solidFill>
                <a:effectLst/>
                <a:latin typeface="Arial" pitchFamily="34" charset="0"/>
                <a:ea typeface="Times New Roman" pitchFamily="18" charset="0"/>
                <a:cs typeface="Arial" pitchFamily="34" charset="0"/>
              </a:rPr>
              <a:t>La actividad de reprocesamiento. Desensamble + clasificaci</a:t>
            </a:r>
            <a:r>
              <a:rPr kumimoji="0" lang="es-ES" sz="2000" b="0" i="0" u="none" strike="noStrike" cap="none" normalizeH="0" baseline="0" dirty="0">
                <a:ln>
                  <a:noFill/>
                </a:ln>
                <a:solidFill>
                  <a:srgbClr val="161518"/>
                </a:solidFill>
                <a:effectLst/>
                <a:latin typeface="Calibri"/>
                <a:ea typeface="Times New Roman" pitchFamily="18" charset="0"/>
                <a:cs typeface="Arial" pitchFamily="34" charset="0"/>
              </a:rPr>
              <a:t>ó</a:t>
            </a:r>
            <a:r>
              <a:rPr kumimoji="0" lang="es-ES" sz="2000" b="0" i="0" u="none" strike="noStrike" cap="none" normalizeH="0" baseline="0" dirty="0">
                <a:ln>
                  <a:noFill/>
                </a:ln>
                <a:solidFill>
                  <a:srgbClr val="161518"/>
                </a:solidFill>
                <a:effectLst/>
                <a:latin typeface="Arial" pitchFamily="34" charset="0"/>
                <a:ea typeface="Times New Roman" pitchFamily="18" charset="0"/>
                <a:cs typeface="Arial" pitchFamily="34" charset="0"/>
              </a:rPr>
              <a:t>n + restauraci</a:t>
            </a:r>
            <a:r>
              <a:rPr kumimoji="0" lang="es-ES" sz="2000" b="0" i="0" u="none" strike="noStrike" cap="none" normalizeH="0" baseline="0" dirty="0">
                <a:ln>
                  <a:noFill/>
                </a:ln>
                <a:solidFill>
                  <a:srgbClr val="161518"/>
                </a:solidFill>
                <a:effectLst/>
                <a:latin typeface="Calibri"/>
                <a:ea typeface="Times New Roman" pitchFamily="18" charset="0"/>
                <a:cs typeface="Arial" pitchFamily="34" charset="0"/>
              </a:rPr>
              <a:t>ó</a:t>
            </a:r>
            <a:r>
              <a:rPr kumimoji="0" lang="es-ES" sz="2000" b="0" i="0" u="none" strike="noStrike" cap="none" normalizeH="0" baseline="0" dirty="0">
                <a:ln>
                  <a:noFill/>
                </a:ln>
                <a:solidFill>
                  <a:srgbClr val="161518"/>
                </a:solidFill>
                <a:effectLst/>
                <a:latin typeface="Arial" pitchFamily="34" charset="0"/>
                <a:ea typeface="Times New Roman" pitchFamily="18" charset="0"/>
                <a:cs typeface="Arial" pitchFamily="34" charset="0"/>
              </a:rPr>
              <a:t>n + re ensamble.</a:t>
            </a:r>
            <a:endParaRPr kumimoji="0" lang="es-MX" sz="11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s-ES" sz="2000" b="0" i="0" u="none" strike="noStrike" cap="none" normalizeH="0" baseline="0" dirty="0">
                <a:ln>
                  <a:noFill/>
                </a:ln>
                <a:solidFill>
                  <a:srgbClr val="161518"/>
                </a:solidFill>
                <a:effectLst/>
                <a:latin typeface="Arial" pitchFamily="34" charset="0"/>
                <a:ea typeface="Times New Roman" pitchFamily="18" charset="0"/>
                <a:cs typeface="Arial" pitchFamily="34" charset="0"/>
              </a:rPr>
              <a:t>La actividad del canibalismo. Se recupera una parte peque</a:t>
            </a:r>
            <a:r>
              <a:rPr kumimoji="0" lang="es-ES" sz="2000" b="0" i="0" u="none" strike="noStrike" cap="none" normalizeH="0" baseline="0" dirty="0">
                <a:ln>
                  <a:noFill/>
                </a:ln>
                <a:solidFill>
                  <a:srgbClr val="161518"/>
                </a:solidFill>
                <a:effectLst/>
                <a:latin typeface="Calibri"/>
                <a:ea typeface="Times New Roman" pitchFamily="18" charset="0"/>
                <a:cs typeface="Arial" pitchFamily="34" charset="0"/>
              </a:rPr>
              <a:t>ñ</a:t>
            </a:r>
            <a:r>
              <a:rPr kumimoji="0" lang="es-ES" sz="2000" b="0" i="0" u="none" strike="noStrike" cap="none" normalizeH="0" baseline="0" dirty="0">
                <a:ln>
                  <a:noFill/>
                </a:ln>
                <a:solidFill>
                  <a:srgbClr val="161518"/>
                </a:solidFill>
                <a:effectLst/>
                <a:latin typeface="Arial" pitchFamily="34" charset="0"/>
                <a:ea typeface="Times New Roman" pitchFamily="18" charset="0"/>
                <a:cs typeface="Arial" pitchFamily="34" charset="0"/>
              </a:rPr>
              <a:t>a del producto devuelto y se reutiliza.</a:t>
            </a:r>
            <a:endParaRPr kumimoji="0" lang="es-MX" sz="11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s-ES" sz="2000" b="0" i="0" u="none" strike="noStrike" cap="none" normalizeH="0" baseline="0" dirty="0">
                <a:ln>
                  <a:noFill/>
                </a:ln>
                <a:solidFill>
                  <a:srgbClr val="161518"/>
                </a:solidFill>
                <a:effectLst/>
                <a:latin typeface="Arial" pitchFamily="34" charset="0"/>
                <a:ea typeface="Times New Roman" pitchFamily="18" charset="0"/>
                <a:cs typeface="Arial" pitchFamily="34" charset="0"/>
              </a:rPr>
              <a:t>La actividad de reutilizaci</a:t>
            </a:r>
            <a:r>
              <a:rPr kumimoji="0" lang="es-ES" sz="2000" b="0" i="0" u="none" strike="noStrike" cap="none" normalizeH="0" baseline="0" dirty="0">
                <a:ln>
                  <a:noFill/>
                </a:ln>
                <a:solidFill>
                  <a:srgbClr val="161518"/>
                </a:solidFill>
                <a:effectLst/>
                <a:latin typeface="Calibri"/>
                <a:ea typeface="Times New Roman" pitchFamily="18" charset="0"/>
                <a:cs typeface="Arial" pitchFamily="34" charset="0"/>
              </a:rPr>
              <a:t>ó</a:t>
            </a:r>
            <a:r>
              <a:rPr kumimoji="0" lang="es-ES" sz="2000" b="0" i="0" u="none" strike="noStrike" cap="none" normalizeH="0" baseline="0" dirty="0">
                <a:ln>
                  <a:noFill/>
                </a:ln>
                <a:solidFill>
                  <a:srgbClr val="161518"/>
                </a:solidFill>
                <a:effectLst/>
                <a:latin typeface="Arial" pitchFamily="34" charset="0"/>
                <a:ea typeface="Times New Roman" pitchFamily="18" charset="0"/>
                <a:cs typeface="Arial" pitchFamily="34" charset="0"/>
              </a:rPr>
              <a:t>n. El producto se puede volver a utilizar una vez hecha una peque</a:t>
            </a:r>
            <a:r>
              <a:rPr kumimoji="0" lang="es-ES" sz="2000" b="0" i="0" u="none" strike="noStrike" cap="none" normalizeH="0" baseline="0" dirty="0">
                <a:ln>
                  <a:noFill/>
                </a:ln>
                <a:solidFill>
                  <a:srgbClr val="161518"/>
                </a:solidFill>
                <a:effectLst/>
                <a:latin typeface="Calibri"/>
                <a:ea typeface="Times New Roman" pitchFamily="18" charset="0"/>
                <a:cs typeface="Arial" pitchFamily="34" charset="0"/>
              </a:rPr>
              <a:t>ñ</a:t>
            </a:r>
            <a:r>
              <a:rPr kumimoji="0" lang="es-ES" sz="2000" b="0" i="0" u="none" strike="noStrike" cap="none" normalizeH="0" baseline="0" dirty="0">
                <a:ln>
                  <a:noFill/>
                </a:ln>
                <a:solidFill>
                  <a:srgbClr val="161518"/>
                </a:solidFill>
                <a:effectLst/>
                <a:latin typeface="Arial" pitchFamily="34" charset="0"/>
                <a:ea typeface="Times New Roman" pitchFamily="18" charset="0"/>
                <a:cs typeface="Arial" pitchFamily="34" charset="0"/>
              </a:rPr>
              <a:t>a reparaci</a:t>
            </a:r>
            <a:r>
              <a:rPr kumimoji="0" lang="es-ES" sz="2000" b="0" i="0" u="none" strike="noStrike" cap="none" normalizeH="0" baseline="0" dirty="0">
                <a:ln>
                  <a:noFill/>
                </a:ln>
                <a:solidFill>
                  <a:srgbClr val="161518"/>
                </a:solidFill>
                <a:effectLst/>
                <a:latin typeface="Calibri"/>
                <a:ea typeface="Times New Roman" pitchFamily="18" charset="0"/>
                <a:cs typeface="Arial" pitchFamily="34" charset="0"/>
              </a:rPr>
              <a:t>ó</a:t>
            </a:r>
            <a:r>
              <a:rPr kumimoji="0" lang="es-ES" sz="2000" b="0" i="0" u="none" strike="noStrike" cap="none" normalizeH="0" baseline="0" dirty="0">
                <a:ln>
                  <a:noFill/>
                </a:ln>
                <a:solidFill>
                  <a:srgbClr val="161518"/>
                </a:solidFill>
                <a:effectLst/>
                <a:latin typeface="Arial" pitchFamily="34" charset="0"/>
                <a:ea typeface="Times New Roman" pitchFamily="18" charset="0"/>
                <a:cs typeface="Arial" pitchFamily="34" charset="0"/>
              </a:rPr>
              <a:t>n o limpieza.</a:t>
            </a:r>
            <a:endParaRPr kumimoji="0" lang="es-MX" sz="11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s-ES" sz="2000" b="0" i="0" u="none" strike="noStrike" cap="none" normalizeH="0" baseline="0" dirty="0">
                <a:ln>
                  <a:noFill/>
                </a:ln>
                <a:solidFill>
                  <a:srgbClr val="161518"/>
                </a:solidFill>
                <a:effectLst/>
                <a:latin typeface="Arial" pitchFamily="34" charset="0"/>
                <a:ea typeface="Times New Roman" pitchFamily="18" charset="0"/>
                <a:cs typeface="Arial" pitchFamily="34" charset="0"/>
              </a:rPr>
              <a:t>La actividad del vertedero. Es la </a:t>
            </a:r>
            <a:r>
              <a:rPr kumimoji="0" lang="es-ES" sz="2000" b="0" i="0" u="none" strike="noStrike" cap="none" normalizeH="0" baseline="0" dirty="0">
                <a:ln>
                  <a:noFill/>
                </a:ln>
                <a:solidFill>
                  <a:srgbClr val="161518"/>
                </a:solidFill>
                <a:effectLst/>
                <a:latin typeface="Calibri"/>
                <a:ea typeface="Times New Roman" pitchFamily="18" charset="0"/>
                <a:cs typeface="Arial" pitchFamily="34" charset="0"/>
              </a:rPr>
              <a:t>ú</a:t>
            </a:r>
            <a:r>
              <a:rPr kumimoji="0" lang="es-ES" sz="2000" b="0" i="0" u="none" strike="noStrike" cap="none" normalizeH="0" baseline="0" dirty="0">
                <a:ln>
                  <a:noFill/>
                </a:ln>
                <a:solidFill>
                  <a:srgbClr val="161518"/>
                </a:solidFill>
                <a:effectLst/>
                <a:latin typeface="Arial" pitchFamily="34" charset="0"/>
                <a:ea typeface="Times New Roman" pitchFamily="18" charset="0"/>
                <a:cs typeface="Arial" pitchFamily="34" charset="0"/>
              </a:rPr>
              <a:t>ltima opci</a:t>
            </a:r>
            <a:r>
              <a:rPr kumimoji="0" lang="es-ES" sz="2000" b="0" i="0" u="none" strike="noStrike" cap="none" normalizeH="0" baseline="0" dirty="0">
                <a:ln>
                  <a:noFill/>
                </a:ln>
                <a:solidFill>
                  <a:srgbClr val="161518"/>
                </a:solidFill>
                <a:effectLst/>
                <a:latin typeface="Calibri"/>
                <a:ea typeface="Times New Roman" pitchFamily="18" charset="0"/>
                <a:cs typeface="Arial" pitchFamily="34" charset="0"/>
              </a:rPr>
              <a:t>ó</a:t>
            </a:r>
            <a:r>
              <a:rPr kumimoji="0" lang="es-ES" sz="2000" b="0" i="0" u="none" strike="noStrike" cap="none" normalizeH="0" baseline="0" dirty="0">
                <a:ln>
                  <a:noFill/>
                </a:ln>
                <a:solidFill>
                  <a:srgbClr val="161518"/>
                </a:solidFill>
                <a:effectLst/>
                <a:latin typeface="Arial" pitchFamily="34" charset="0"/>
                <a:ea typeface="Times New Roman" pitchFamily="18" charset="0"/>
                <a:cs typeface="Arial" pitchFamily="34" charset="0"/>
              </a:rPr>
              <a:t>n, depositar el material en una zona de confinamiento.</a:t>
            </a:r>
            <a:endParaRPr kumimoji="0" lang="es-MX" sz="11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br>
              <a:rPr kumimoji="0" lang="es-MX" sz="3200" b="0" i="0" u="none" strike="noStrike" cap="none" normalizeH="0" baseline="0" dirty="0">
                <a:ln>
                  <a:noFill/>
                </a:ln>
                <a:solidFill>
                  <a:schemeClr val="tx1"/>
                </a:solidFill>
                <a:effectLst/>
                <a:latin typeface="Arial" pitchFamily="34" charset="0"/>
                <a:cs typeface="Arial" pitchFamily="34" charset="0"/>
              </a:rPr>
            </a:br>
            <a:endParaRPr kumimoji="0" lang="es-MX" sz="3200" b="0" i="0" u="none" strike="noStrike" cap="none" normalizeH="0" baseline="0" dirty="0">
              <a:ln>
                <a:noFill/>
              </a:ln>
              <a:solidFill>
                <a:schemeClr val="tx1"/>
              </a:solidFill>
              <a:effectLst/>
              <a:latin typeface="Arial" pitchFamily="34" charset="0"/>
              <a:cs typeface="Arial" pitchFamily="34" charset="0"/>
            </a:endParaRPr>
          </a:p>
        </p:txBody>
      </p:sp>
      <p:sp>
        <p:nvSpPr>
          <p:cNvPr id="7" name="10 Título"/>
          <p:cNvSpPr txBox="1">
            <a:spLocks/>
          </p:cNvSpPr>
          <p:nvPr/>
        </p:nvSpPr>
        <p:spPr>
          <a:xfrm>
            <a:off x="3336" y="-9416"/>
            <a:ext cx="9140661" cy="849427"/>
          </a:xfrm>
          <a:prstGeom prst="rect">
            <a:avLst/>
          </a:prstGeom>
          <a:gradFill flip="none" rotWithShape="1">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50000" r="50000" b="50000"/>
            </a:path>
            <a:tileRect/>
          </a:gradFill>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4000" b="1">
                <a:effectLst>
                  <a:outerShdw blurRad="38100" dist="38100" dir="2700000" algn="tl">
                    <a:srgbClr val="000000">
                      <a:alpha val="43137"/>
                    </a:srgbClr>
                  </a:outerShdw>
                </a:effectLst>
              </a:rPr>
              <a:t>Unidad I. Logística Inversa</a:t>
            </a:r>
            <a:endParaRPr lang="es-ES" sz="4000" b="1" dirty="0">
              <a:effectLst>
                <a:outerShdw blurRad="38100" dist="38100" dir="2700000" algn="tl">
                  <a:srgbClr val="000000">
                    <a:alpha val="43137"/>
                  </a:srgbClr>
                </a:outerShdw>
              </a:effectLst>
            </a:endParaRPr>
          </a:p>
        </p:txBody>
      </p:sp>
      <p:sp>
        <p:nvSpPr>
          <p:cNvPr id="8" name="Rectangle 7"/>
          <p:cNvSpPr/>
          <p:nvPr/>
        </p:nvSpPr>
        <p:spPr>
          <a:xfrm>
            <a:off x="3337" y="6680310"/>
            <a:ext cx="9140661" cy="205074"/>
          </a:xfrm>
          <a:prstGeom prst="rect">
            <a:avLst/>
          </a:prstGeom>
          <a:solidFill>
            <a:schemeClr val="accent3">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42537921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061512" y="1134414"/>
            <a:ext cx="5127879" cy="923330"/>
          </a:xfrm>
          <a:prstGeom prst="rect">
            <a:avLst/>
          </a:prstGeom>
          <a:noFill/>
        </p:spPr>
        <p:txBody>
          <a:bodyPr wrap="none" rtlCol="0">
            <a:spAutoFit/>
          </a:bodyPr>
          <a:lstStyle/>
          <a:p>
            <a:pPr algn="ctr"/>
            <a:r>
              <a:rPr lang="es-MX" b="1" dirty="0"/>
              <a:t>UNIVERSIDAD AUTÓNOMA DEL ESTADO DE MÉXICO</a:t>
            </a:r>
          </a:p>
          <a:p>
            <a:pPr algn="ctr"/>
            <a:r>
              <a:rPr lang="es-MX" b="1" dirty="0"/>
              <a:t>UNIDAD ACADEMICA CUAUTITLAN IZCALLI</a:t>
            </a:r>
          </a:p>
          <a:p>
            <a:pPr algn="ctr"/>
            <a:r>
              <a:rPr lang="es-MX" b="1" dirty="0"/>
              <a:t>LOGÍSTICA INVERSA</a:t>
            </a:r>
          </a:p>
        </p:txBody>
      </p:sp>
      <p:sp>
        <p:nvSpPr>
          <p:cNvPr id="4" name="TextBox 3"/>
          <p:cNvSpPr txBox="1"/>
          <p:nvPr/>
        </p:nvSpPr>
        <p:spPr>
          <a:xfrm>
            <a:off x="275158" y="2097036"/>
            <a:ext cx="8700587" cy="3016210"/>
          </a:xfrm>
          <a:prstGeom prst="rect">
            <a:avLst/>
          </a:prstGeom>
          <a:noFill/>
        </p:spPr>
        <p:txBody>
          <a:bodyPr wrap="none" rtlCol="0">
            <a:spAutoFit/>
          </a:bodyPr>
          <a:lstStyle/>
          <a:p>
            <a:pPr algn="ctr"/>
            <a:r>
              <a:rPr lang="es-MX" sz="2400" dirty="0"/>
              <a:t>La logística inversa es un elemento que forma parte de la cadena de </a:t>
            </a:r>
          </a:p>
          <a:p>
            <a:pPr algn="ctr"/>
            <a:r>
              <a:rPr lang="es-MX" sz="2400" dirty="0"/>
              <a:t>suministro con la finalidad de agregar valor reduciendo el gasto.</a:t>
            </a:r>
          </a:p>
          <a:p>
            <a:pPr algn="ctr"/>
            <a:endParaRPr lang="es-MX" sz="2400" dirty="0"/>
          </a:p>
          <a:p>
            <a:pPr algn="ctr"/>
            <a:endParaRPr lang="es-MX" dirty="0"/>
          </a:p>
          <a:p>
            <a:pPr algn="ctr"/>
            <a:endParaRPr lang="es-MX" dirty="0"/>
          </a:p>
          <a:p>
            <a:pPr algn="ctr"/>
            <a:endParaRPr lang="es-MX" dirty="0"/>
          </a:p>
          <a:p>
            <a:pPr algn="ctr"/>
            <a:r>
              <a:rPr lang="es-MX" sz="2800" b="1" dirty="0"/>
              <a:t>     Logística directa</a:t>
            </a:r>
          </a:p>
          <a:p>
            <a:pPr algn="ctr"/>
            <a:endParaRPr lang="es-MX" dirty="0"/>
          </a:p>
          <a:p>
            <a:pPr algn="ctr"/>
            <a:endParaRPr lang="es-MX"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2476" y="3705746"/>
            <a:ext cx="2342604" cy="1556529"/>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444208" y="3717255"/>
            <a:ext cx="2120795" cy="1590596"/>
          </a:xfrm>
          <a:prstGeom prst="rect">
            <a:avLst/>
          </a:prstGeom>
        </p:spPr>
      </p:pic>
      <p:sp>
        <p:nvSpPr>
          <p:cNvPr id="7" name="Right Arrow 8"/>
          <p:cNvSpPr/>
          <p:nvPr/>
        </p:nvSpPr>
        <p:spPr>
          <a:xfrm>
            <a:off x="3801453" y="4340008"/>
            <a:ext cx="1980127" cy="53553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350"/>
          </a:p>
        </p:txBody>
      </p:sp>
      <p:sp>
        <p:nvSpPr>
          <p:cNvPr id="8" name="10 Título"/>
          <p:cNvSpPr txBox="1">
            <a:spLocks/>
          </p:cNvSpPr>
          <p:nvPr/>
        </p:nvSpPr>
        <p:spPr>
          <a:xfrm>
            <a:off x="3336" y="-9416"/>
            <a:ext cx="9140661" cy="849427"/>
          </a:xfrm>
          <a:prstGeom prst="rect">
            <a:avLst/>
          </a:prstGeom>
          <a:gradFill flip="none" rotWithShape="1">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50000" r="50000" b="50000"/>
            </a:path>
            <a:tileRect/>
          </a:gradFill>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4000" b="1">
                <a:effectLst>
                  <a:outerShdw blurRad="38100" dist="38100" dir="2700000" algn="tl">
                    <a:srgbClr val="000000">
                      <a:alpha val="43137"/>
                    </a:srgbClr>
                  </a:outerShdw>
                </a:effectLst>
              </a:rPr>
              <a:t>Unidad I. Logística Inversa</a:t>
            </a:r>
            <a:endParaRPr lang="es-ES" sz="4000" b="1" dirty="0">
              <a:effectLst>
                <a:outerShdw blurRad="38100" dist="38100" dir="2700000" algn="tl">
                  <a:srgbClr val="000000">
                    <a:alpha val="43137"/>
                  </a:srgbClr>
                </a:outerShdw>
              </a:effectLst>
            </a:endParaRPr>
          </a:p>
        </p:txBody>
      </p:sp>
      <p:sp>
        <p:nvSpPr>
          <p:cNvPr id="9" name="Rectangle 8"/>
          <p:cNvSpPr/>
          <p:nvPr/>
        </p:nvSpPr>
        <p:spPr>
          <a:xfrm>
            <a:off x="3337" y="6680310"/>
            <a:ext cx="9140661" cy="205074"/>
          </a:xfrm>
          <a:prstGeom prst="rect">
            <a:avLst/>
          </a:prstGeom>
          <a:solidFill>
            <a:schemeClr val="accent3">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30891980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3675184" y="1623367"/>
            <a:ext cx="685800" cy="685800"/>
          </a:xfrm>
          <a:prstGeom prst="rect">
            <a:avLst/>
          </a:prstGeom>
          <a:noFill/>
        </p:spPr>
        <p:txBody>
          <a:bodyPr vert="horz" wrap="none" lIns="68580" tIns="34290" rIns="68580" bIns="34290" rtlCol="0">
            <a:normAutofit/>
          </a:bodyPr>
          <a:lstStyle/>
          <a:p>
            <a:r>
              <a:rPr lang="es-MX" b="1" dirty="0">
                <a:latin typeface="Arial" panose="020B0604020202020204" pitchFamily="34" charset="0"/>
                <a:cs typeface="Arial" panose="020B0604020202020204" pitchFamily="34" charset="0"/>
              </a:rPr>
              <a:t>Logística inversa </a:t>
            </a:r>
          </a:p>
        </p:txBody>
      </p:sp>
      <p:pic>
        <p:nvPicPr>
          <p:cNvPr id="10" name="Picture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3219" y="1251077"/>
            <a:ext cx="2821575" cy="2116181"/>
          </a:xfrm>
          <a:prstGeom prst="rect">
            <a:avLst/>
          </a:prstGeom>
        </p:spPr>
      </p:pic>
      <p:sp>
        <p:nvSpPr>
          <p:cNvPr id="11" name="Right Arrow 7"/>
          <p:cNvSpPr/>
          <p:nvPr/>
        </p:nvSpPr>
        <p:spPr>
          <a:xfrm>
            <a:off x="3718591" y="2323006"/>
            <a:ext cx="1980127" cy="53553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350"/>
          </a:p>
        </p:txBody>
      </p:sp>
      <p:pic>
        <p:nvPicPr>
          <p:cNvPr id="12" name="Picture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109108" y="1255492"/>
            <a:ext cx="2815689" cy="2111766"/>
          </a:xfrm>
          <a:prstGeom prst="rect">
            <a:avLst/>
          </a:prstGeom>
        </p:spPr>
      </p:pic>
      <p:sp>
        <p:nvSpPr>
          <p:cNvPr id="13" name="TextBox 12"/>
          <p:cNvSpPr txBox="1"/>
          <p:nvPr/>
        </p:nvSpPr>
        <p:spPr>
          <a:xfrm>
            <a:off x="985050" y="3489804"/>
            <a:ext cx="4713668" cy="1361941"/>
          </a:xfrm>
          <a:prstGeom prst="rect">
            <a:avLst/>
          </a:prstGeom>
        </p:spPr>
        <p:txBody>
          <a:bodyPr vert="horz" wrap="none" lIns="68580" tIns="34290" rIns="68580" bIns="34290" rtlCol="0">
            <a:noAutofit/>
          </a:bodyPr>
          <a:lstStyle/>
          <a:p>
            <a:pPr marL="214313" indent="-214313">
              <a:lnSpc>
                <a:spcPct val="170000"/>
              </a:lnSpc>
              <a:buFontTx/>
              <a:buChar char="-"/>
            </a:pPr>
            <a:r>
              <a:rPr lang="es-MX" dirty="0">
                <a:latin typeface="+mj-lt"/>
                <a:cs typeface="Arial" panose="020B0604020202020204" pitchFamily="34" charset="0"/>
              </a:rPr>
              <a:t>MERMAS.</a:t>
            </a:r>
          </a:p>
          <a:p>
            <a:pPr marL="214313" indent="-214313">
              <a:lnSpc>
                <a:spcPct val="170000"/>
              </a:lnSpc>
              <a:buFontTx/>
              <a:buChar char="-"/>
            </a:pPr>
            <a:r>
              <a:rPr lang="es-MX" dirty="0">
                <a:latin typeface="+mj-lt"/>
                <a:cs typeface="Arial" panose="020B0604020202020204" pitchFamily="34" charset="0"/>
              </a:rPr>
              <a:t>DEVOLUCIONES.</a:t>
            </a:r>
          </a:p>
          <a:p>
            <a:pPr marL="214313" indent="-214313">
              <a:lnSpc>
                <a:spcPct val="170000"/>
              </a:lnSpc>
              <a:buFontTx/>
              <a:buChar char="-"/>
            </a:pPr>
            <a:r>
              <a:rPr lang="es-MX" dirty="0">
                <a:latin typeface="+mj-lt"/>
                <a:cs typeface="Arial" panose="020B0604020202020204" pitchFamily="34" charset="0"/>
              </a:rPr>
              <a:t>GESTIÓN DE RETORNOS.</a:t>
            </a:r>
          </a:p>
          <a:p>
            <a:pPr marL="214313" indent="-214313">
              <a:lnSpc>
                <a:spcPct val="170000"/>
              </a:lnSpc>
              <a:buFontTx/>
              <a:buChar char="-"/>
            </a:pPr>
            <a:r>
              <a:rPr lang="es-MX" dirty="0">
                <a:latin typeface="+mj-lt"/>
                <a:cs typeface="Arial" panose="020B0604020202020204" pitchFamily="34" charset="0"/>
              </a:rPr>
              <a:t>GESTIÓN DE VIDA DEL PRODUCTO DE LOS PROVEEDORES</a:t>
            </a:r>
          </a:p>
        </p:txBody>
      </p:sp>
      <p:sp>
        <p:nvSpPr>
          <p:cNvPr id="14" name="TextBox 13"/>
          <p:cNvSpPr txBox="1"/>
          <p:nvPr/>
        </p:nvSpPr>
        <p:spPr>
          <a:xfrm>
            <a:off x="443219" y="5563353"/>
            <a:ext cx="6210836" cy="685800"/>
          </a:xfrm>
          <a:prstGeom prst="rect">
            <a:avLst/>
          </a:prstGeom>
        </p:spPr>
        <p:txBody>
          <a:bodyPr vert="horz" wrap="none" lIns="68580" tIns="34290" rIns="68580" bIns="34290" rtlCol="0">
            <a:normAutofit/>
          </a:bodyPr>
          <a:lstStyle/>
          <a:p>
            <a:r>
              <a:rPr lang="es-MX" sz="2000" b="1" dirty="0">
                <a:cs typeface="Segoe UI Semibold"/>
              </a:rPr>
              <a:t>COMO ?   NO LO SABEMOS  Y EL QUE? ESTA DADO POR EL CLIENTE Y LOS DUEÑOS</a:t>
            </a:r>
          </a:p>
        </p:txBody>
      </p:sp>
      <p:sp>
        <p:nvSpPr>
          <p:cNvPr id="15" name="10 Título"/>
          <p:cNvSpPr txBox="1">
            <a:spLocks/>
          </p:cNvSpPr>
          <p:nvPr/>
        </p:nvSpPr>
        <p:spPr>
          <a:xfrm>
            <a:off x="3336" y="-9416"/>
            <a:ext cx="9140661" cy="849427"/>
          </a:xfrm>
          <a:prstGeom prst="rect">
            <a:avLst/>
          </a:prstGeom>
          <a:gradFill flip="none" rotWithShape="1">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50000" r="50000" b="50000"/>
            </a:path>
            <a:tileRect/>
          </a:gradFill>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4000" b="1">
                <a:effectLst>
                  <a:outerShdw blurRad="38100" dist="38100" dir="2700000" algn="tl">
                    <a:srgbClr val="000000">
                      <a:alpha val="43137"/>
                    </a:srgbClr>
                  </a:outerShdw>
                </a:effectLst>
              </a:rPr>
              <a:t>Unidad I. Logística Inversa</a:t>
            </a:r>
            <a:endParaRPr lang="es-ES" sz="4000" b="1" dirty="0">
              <a:effectLst>
                <a:outerShdw blurRad="38100" dist="38100" dir="2700000" algn="tl">
                  <a:srgbClr val="000000">
                    <a:alpha val="43137"/>
                  </a:srgbClr>
                </a:outerShdw>
              </a:effectLst>
            </a:endParaRPr>
          </a:p>
        </p:txBody>
      </p:sp>
      <p:sp>
        <p:nvSpPr>
          <p:cNvPr id="16" name="Rectangle 15"/>
          <p:cNvSpPr/>
          <p:nvPr/>
        </p:nvSpPr>
        <p:spPr>
          <a:xfrm>
            <a:off x="3337" y="6680310"/>
            <a:ext cx="9140661" cy="205074"/>
          </a:xfrm>
          <a:prstGeom prst="rect">
            <a:avLst/>
          </a:prstGeom>
          <a:solidFill>
            <a:schemeClr val="accent3">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18763623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0919" y="2663285"/>
            <a:ext cx="3115296" cy="1577266"/>
          </a:xfrm>
          <a:prstGeom prst="rect">
            <a:avLst/>
          </a:prstGeom>
        </p:spPr>
      </p:pic>
      <p:pic>
        <p:nvPicPr>
          <p:cNvPr id="17" name="Picture 1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00234" y="2252793"/>
            <a:ext cx="2223837" cy="2149710"/>
          </a:xfrm>
          <a:prstGeom prst="rect">
            <a:avLst/>
          </a:prstGeom>
        </p:spPr>
      </p:pic>
      <p:sp>
        <p:nvSpPr>
          <p:cNvPr id="18" name="Right Arrow 9"/>
          <p:cNvSpPr/>
          <p:nvPr/>
        </p:nvSpPr>
        <p:spPr>
          <a:xfrm>
            <a:off x="1859615" y="1924843"/>
            <a:ext cx="5128556" cy="41298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350"/>
          </a:p>
        </p:txBody>
      </p:sp>
      <p:sp>
        <p:nvSpPr>
          <p:cNvPr id="19" name="TextBox 18"/>
          <p:cNvSpPr txBox="1"/>
          <p:nvPr/>
        </p:nvSpPr>
        <p:spPr>
          <a:xfrm>
            <a:off x="4423893" y="3675641"/>
            <a:ext cx="685800" cy="685800"/>
          </a:xfrm>
          <a:prstGeom prst="rect">
            <a:avLst/>
          </a:prstGeom>
        </p:spPr>
        <p:txBody>
          <a:bodyPr vert="horz" wrap="none" lIns="68580" tIns="34290" rIns="68580" bIns="34290" rtlCol="0">
            <a:normAutofit/>
          </a:bodyPr>
          <a:lstStyle/>
          <a:p>
            <a:r>
              <a:rPr lang="es-MX" sz="1275" dirty="0">
                <a:latin typeface="Segoe UI Semibold"/>
                <a:cs typeface="Segoe UI Semibold"/>
              </a:rPr>
              <a:t>LA EMPRESA</a:t>
            </a:r>
          </a:p>
        </p:txBody>
      </p:sp>
      <p:sp>
        <p:nvSpPr>
          <p:cNvPr id="20" name="Left-Right Arrow 11"/>
          <p:cNvSpPr/>
          <p:nvPr/>
        </p:nvSpPr>
        <p:spPr>
          <a:xfrm>
            <a:off x="3720384" y="3161559"/>
            <a:ext cx="714778" cy="268747"/>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350"/>
          </a:p>
        </p:txBody>
      </p:sp>
      <p:sp>
        <p:nvSpPr>
          <p:cNvPr id="21" name="Right Arrow 12"/>
          <p:cNvSpPr/>
          <p:nvPr/>
        </p:nvSpPr>
        <p:spPr>
          <a:xfrm>
            <a:off x="5584600" y="3161558"/>
            <a:ext cx="663263" cy="25908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350"/>
          </a:p>
        </p:txBody>
      </p:sp>
      <p:sp>
        <p:nvSpPr>
          <p:cNvPr id="22" name="Left Arrow 13"/>
          <p:cNvSpPr/>
          <p:nvPr/>
        </p:nvSpPr>
        <p:spPr>
          <a:xfrm flipV="1">
            <a:off x="1763689" y="4590944"/>
            <a:ext cx="5340620" cy="473337"/>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350"/>
          </a:p>
        </p:txBody>
      </p:sp>
      <p:sp>
        <p:nvSpPr>
          <p:cNvPr id="23" name="TextBox 22"/>
          <p:cNvSpPr txBox="1"/>
          <p:nvPr/>
        </p:nvSpPr>
        <p:spPr>
          <a:xfrm>
            <a:off x="3203848" y="4621091"/>
            <a:ext cx="685800" cy="685800"/>
          </a:xfrm>
          <a:prstGeom prst="rect">
            <a:avLst/>
          </a:prstGeom>
        </p:spPr>
        <p:txBody>
          <a:bodyPr vert="horz" wrap="none" lIns="68580" tIns="34290" rIns="68580" bIns="34290" rtlCol="0">
            <a:normAutofit/>
          </a:bodyPr>
          <a:lstStyle/>
          <a:p>
            <a:r>
              <a:rPr lang="es-MX" dirty="0">
                <a:latin typeface="Segoe UI Semibold"/>
                <a:cs typeface="Segoe UI Semibold"/>
              </a:rPr>
              <a:t>FLUJO DE LA INFORMACIÓN</a:t>
            </a:r>
          </a:p>
        </p:txBody>
      </p:sp>
      <p:sp>
        <p:nvSpPr>
          <p:cNvPr id="24" name="TextBox 23"/>
          <p:cNvSpPr txBox="1"/>
          <p:nvPr/>
        </p:nvSpPr>
        <p:spPr>
          <a:xfrm>
            <a:off x="269255" y="5306891"/>
            <a:ext cx="685800" cy="685800"/>
          </a:xfrm>
          <a:prstGeom prst="rect">
            <a:avLst/>
          </a:prstGeom>
        </p:spPr>
        <p:txBody>
          <a:bodyPr vert="horz" wrap="none" lIns="68580" tIns="34290" rIns="68580" bIns="34290" rtlCol="0">
            <a:noAutofit/>
          </a:bodyPr>
          <a:lstStyle/>
          <a:p>
            <a:r>
              <a:rPr lang="es-MX" dirty="0">
                <a:latin typeface="Segoe UI Semibold"/>
                <a:cs typeface="Segoe UI Semibold"/>
              </a:rPr>
              <a:t>PRINCIPAL OBJETIVO DE LA LOG´SITICA INVERSA:</a:t>
            </a:r>
          </a:p>
          <a:p>
            <a:r>
              <a:rPr lang="es-MX" dirty="0">
                <a:latin typeface="Segoe UI Semibold"/>
                <a:cs typeface="Segoe UI Semibold"/>
              </a:rPr>
              <a:t>-RECOGER.</a:t>
            </a:r>
          </a:p>
          <a:p>
            <a:r>
              <a:rPr lang="es-MX" dirty="0">
                <a:latin typeface="Segoe UI Semibold"/>
                <a:cs typeface="Segoe UI Semibold"/>
              </a:rPr>
              <a:t>-MAXIMIZAR.</a:t>
            </a:r>
          </a:p>
          <a:p>
            <a:r>
              <a:rPr lang="es-MX" dirty="0">
                <a:latin typeface="Segoe UI Semibold"/>
                <a:cs typeface="Segoe UI Semibold"/>
              </a:rPr>
              <a:t>-SOSTENER.</a:t>
            </a:r>
          </a:p>
        </p:txBody>
      </p:sp>
      <p:sp>
        <p:nvSpPr>
          <p:cNvPr id="25" name="Double Brace 24"/>
          <p:cNvSpPr/>
          <p:nvPr/>
        </p:nvSpPr>
        <p:spPr>
          <a:xfrm>
            <a:off x="5724128" y="5330659"/>
            <a:ext cx="2984679" cy="690629"/>
          </a:xfrm>
          <a:prstGeom prst="bracePair">
            <a:avLst/>
          </a:prstGeom>
        </p:spPr>
        <p:style>
          <a:lnRef idx="1">
            <a:schemeClr val="accent1"/>
          </a:lnRef>
          <a:fillRef idx="0">
            <a:schemeClr val="accent1"/>
          </a:fillRef>
          <a:effectRef idx="0">
            <a:schemeClr val="accent1"/>
          </a:effectRef>
          <a:fontRef idx="minor">
            <a:schemeClr val="tx1"/>
          </a:fontRef>
        </p:style>
        <p:txBody>
          <a:bodyPr rtlCol="0" anchor="ctr"/>
          <a:lstStyle/>
          <a:p>
            <a:pPr algn="ctr"/>
            <a:r>
              <a:rPr lang="es-MX" sz="1350" dirty="0"/>
              <a:t>CONVERTIR GASTO EN INGRESO</a:t>
            </a:r>
          </a:p>
        </p:txBody>
      </p:sp>
      <p:sp>
        <p:nvSpPr>
          <p:cNvPr id="26" name="10 Título"/>
          <p:cNvSpPr txBox="1">
            <a:spLocks/>
          </p:cNvSpPr>
          <p:nvPr/>
        </p:nvSpPr>
        <p:spPr>
          <a:xfrm>
            <a:off x="3336" y="-9416"/>
            <a:ext cx="9140661" cy="849427"/>
          </a:xfrm>
          <a:prstGeom prst="rect">
            <a:avLst/>
          </a:prstGeom>
          <a:gradFill flip="none" rotWithShape="1">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50000" r="50000" b="50000"/>
            </a:path>
            <a:tileRect/>
          </a:gradFill>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4000" b="1">
                <a:effectLst>
                  <a:outerShdw blurRad="38100" dist="38100" dir="2700000" algn="tl">
                    <a:srgbClr val="000000">
                      <a:alpha val="43137"/>
                    </a:srgbClr>
                  </a:outerShdw>
                </a:effectLst>
              </a:rPr>
              <a:t>Unidad I. Logística Inversa</a:t>
            </a:r>
            <a:endParaRPr lang="es-ES" sz="4000" b="1" dirty="0">
              <a:effectLst>
                <a:outerShdw blurRad="38100" dist="38100" dir="2700000" algn="tl">
                  <a:srgbClr val="000000">
                    <a:alpha val="43137"/>
                  </a:srgbClr>
                </a:outerShdw>
              </a:effectLst>
            </a:endParaRPr>
          </a:p>
        </p:txBody>
      </p:sp>
      <p:sp>
        <p:nvSpPr>
          <p:cNvPr id="27" name="Rectangle 26"/>
          <p:cNvSpPr/>
          <p:nvPr/>
        </p:nvSpPr>
        <p:spPr>
          <a:xfrm>
            <a:off x="3337" y="6680310"/>
            <a:ext cx="9140661" cy="205074"/>
          </a:xfrm>
          <a:prstGeom prst="rect">
            <a:avLst/>
          </a:prstGeom>
          <a:solidFill>
            <a:schemeClr val="accent3">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s-MX" dirty="0"/>
          </a:p>
        </p:txBody>
      </p:sp>
      <p:sp>
        <p:nvSpPr>
          <p:cNvPr id="2" name="Rectangle 1"/>
          <p:cNvSpPr/>
          <p:nvPr/>
        </p:nvSpPr>
        <p:spPr>
          <a:xfrm>
            <a:off x="25258" y="897485"/>
            <a:ext cx="8930631" cy="1384995"/>
          </a:xfrm>
          <a:prstGeom prst="rect">
            <a:avLst/>
          </a:prstGeom>
        </p:spPr>
        <p:txBody>
          <a:bodyPr wrap="square">
            <a:spAutoFit/>
          </a:bodyPr>
          <a:lstStyle/>
          <a:p>
            <a:r>
              <a:rPr lang="es-MX" sz="2800" b="1" dirty="0">
                <a:solidFill>
                  <a:srgbClr val="FF0000"/>
                </a:solidFill>
              </a:rPr>
              <a:t>1.2. Actividades de la logística inversa dentro de una organización. </a:t>
            </a:r>
          </a:p>
          <a:p>
            <a:endParaRPr lang="es-MX" sz="2800" b="1" dirty="0">
              <a:solidFill>
                <a:srgbClr val="FF0000"/>
              </a:solidFill>
            </a:endParaRPr>
          </a:p>
        </p:txBody>
      </p:sp>
    </p:spTree>
    <p:extLst>
      <p:ext uri="{BB962C8B-B14F-4D97-AF65-F5344CB8AC3E}">
        <p14:creationId xmlns:p14="http://schemas.microsoft.com/office/powerpoint/2010/main" val="15747927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675863" y="3235012"/>
            <a:ext cx="1275009"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a:t>FABRICACIÓN DE PARTES</a:t>
            </a:r>
          </a:p>
        </p:txBody>
      </p:sp>
      <p:sp>
        <p:nvSpPr>
          <p:cNvPr id="4" name="TextBox 3"/>
          <p:cNvSpPr txBox="1"/>
          <p:nvPr/>
        </p:nvSpPr>
        <p:spPr>
          <a:xfrm>
            <a:off x="480543" y="3323553"/>
            <a:ext cx="685800" cy="685800"/>
          </a:xfrm>
          <a:prstGeom prst="rect">
            <a:avLst/>
          </a:prstGeom>
        </p:spPr>
        <p:txBody>
          <a:bodyPr vert="horz" wrap="none" lIns="68580" tIns="34290" rIns="68580" bIns="34290" rtlCol="0">
            <a:normAutofit fontScale="92500" lnSpcReduction="10000"/>
          </a:bodyPr>
          <a:lstStyle/>
          <a:p>
            <a:pPr algn="ctr"/>
            <a:r>
              <a:rPr lang="es-MX" sz="1600" dirty="0">
                <a:latin typeface="Segoe UI Semibold"/>
                <a:cs typeface="Segoe UI Semibold"/>
              </a:rPr>
              <a:t>MATERIA</a:t>
            </a:r>
          </a:p>
          <a:p>
            <a:pPr algn="ctr"/>
            <a:r>
              <a:rPr lang="es-MX" sz="1600" dirty="0">
                <a:latin typeface="Segoe UI Semibold"/>
                <a:cs typeface="Segoe UI Semibold"/>
              </a:rPr>
              <a:t>PRIMA</a:t>
            </a:r>
          </a:p>
          <a:p>
            <a:pPr algn="ctr"/>
            <a:r>
              <a:rPr lang="es-MX" sz="1600" dirty="0">
                <a:latin typeface="Segoe UI Semibold"/>
                <a:cs typeface="Segoe UI Semibold"/>
              </a:rPr>
              <a:t>PROVEEDOR</a:t>
            </a:r>
          </a:p>
        </p:txBody>
      </p:sp>
      <p:sp>
        <p:nvSpPr>
          <p:cNvPr id="5" name="Right Arrow 7"/>
          <p:cNvSpPr/>
          <p:nvPr/>
        </p:nvSpPr>
        <p:spPr>
          <a:xfrm>
            <a:off x="3032465" y="3487761"/>
            <a:ext cx="246308" cy="19318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600"/>
          </a:p>
        </p:txBody>
      </p:sp>
      <p:sp>
        <p:nvSpPr>
          <p:cNvPr id="6" name="Rectangle 5"/>
          <p:cNvSpPr/>
          <p:nvPr/>
        </p:nvSpPr>
        <p:spPr>
          <a:xfrm>
            <a:off x="3316900" y="3226961"/>
            <a:ext cx="1275009"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a:t>FABRICACIÓN DE MODULOS</a:t>
            </a:r>
          </a:p>
        </p:txBody>
      </p:sp>
      <p:sp>
        <p:nvSpPr>
          <p:cNvPr id="7" name="Rectangle 6"/>
          <p:cNvSpPr/>
          <p:nvPr/>
        </p:nvSpPr>
        <p:spPr>
          <a:xfrm>
            <a:off x="4957937" y="3241452"/>
            <a:ext cx="1275009"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a:t>ENSAMBLE DE PRODUCTOS</a:t>
            </a:r>
          </a:p>
        </p:txBody>
      </p:sp>
      <p:sp>
        <p:nvSpPr>
          <p:cNvPr id="8" name="Rectangle 7"/>
          <p:cNvSpPr/>
          <p:nvPr/>
        </p:nvSpPr>
        <p:spPr>
          <a:xfrm>
            <a:off x="6566186" y="3235012"/>
            <a:ext cx="1275009"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a:t>ALMACEN Y DISTRIBUCIÓN</a:t>
            </a:r>
          </a:p>
        </p:txBody>
      </p:sp>
      <p:sp>
        <p:nvSpPr>
          <p:cNvPr id="9" name="Right Arrow 11"/>
          <p:cNvSpPr/>
          <p:nvPr/>
        </p:nvSpPr>
        <p:spPr>
          <a:xfrm>
            <a:off x="1262935" y="3481320"/>
            <a:ext cx="246308" cy="19318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600"/>
          </a:p>
        </p:txBody>
      </p:sp>
      <p:sp>
        <p:nvSpPr>
          <p:cNvPr id="10" name="Right Arrow 12"/>
          <p:cNvSpPr/>
          <p:nvPr/>
        </p:nvSpPr>
        <p:spPr>
          <a:xfrm>
            <a:off x="4668163" y="3473271"/>
            <a:ext cx="246308" cy="19318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600"/>
          </a:p>
        </p:txBody>
      </p:sp>
      <p:sp>
        <p:nvSpPr>
          <p:cNvPr id="11" name="Right Arrow 13"/>
          <p:cNvSpPr/>
          <p:nvPr/>
        </p:nvSpPr>
        <p:spPr>
          <a:xfrm>
            <a:off x="6276412" y="3481320"/>
            <a:ext cx="246308" cy="19318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600"/>
          </a:p>
        </p:txBody>
      </p:sp>
      <p:sp>
        <p:nvSpPr>
          <p:cNvPr id="12" name="TextBox 11"/>
          <p:cNvSpPr txBox="1"/>
          <p:nvPr/>
        </p:nvSpPr>
        <p:spPr>
          <a:xfrm>
            <a:off x="8040602" y="3338043"/>
            <a:ext cx="685800" cy="685800"/>
          </a:xfrm>
          <a:prstGeom prst="rect">
            <a:avLst/>
          </a:prstGeom>
        </p:spPr>
        <p:txBody>
          <a:bodyPr vert="horz" wrap="none" lIns="68580" tIns="34290" rIns="68580" bIns="34290" rtlCol="0">
            <a:normAutofit/>
          </a:bodyPr>
          <a:lstStyle/>
          <a:p>
            <a:r>
              <a:rPr lang="es-MX" sz="1600" dirty="0">
                <a:latin typeface="Segoe UI Semibold"/>
                <a:cs typeface="Segoe UI Semibold"/>
              </a:rPr>
              <a:t>CLIENTE</a:t>
            </a:r>
          </a:p>
        </p:txBody>
      </p:sp>
      <p:cxnSp>
        <p:nvCxnSpPr>
          <p:cNvPr id="13" name="Elbow Connector 18"/>
          <p:cNvCxnSpPr/>
          <p:nvPr/>
        </p:nvCxnSpPr>
        <p:spPr>
          <a:xfrm rot="5400000">
            <a:off x="7700226" y="3432058"/>
            <a:ext cx="186743" cy="1179812"/>
          </a:xfrm>
          <a:prstGeom prst="bentConnector2">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14" name="Elbow Connector 21"/>
          <p:cNvCxnSpPr/>
          <p:nvPr/>
        </p:nvCxnSpPr>
        <p:spPr>
          <a:xfrm rot="10800000" flipV="1">
            <a:off x="5310497" y="4280879"/>
            <a:ext cx="3185268" cy="323585"/>
          </a:xfrm>
          <a:prstGeom prst="bentConnector3">
            <a:avLst>
              <a:gd name="adj1" fmla="val -339"/>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15" name="Elbow Connector 24"/>
          <p:cNvCxnSpPr/>
          <p:nvPr/>
        </p:nvCxnSpPr>
        <p:spPr>
          <a:xfrm rot="10800000" flipV="1">
            <a:off x="3887702" y="4711988"/>
            <a:ext cx="4777419" cy="322775"/>
          </a:xfrm>
          <a:prstGeom prst="bentConnector3">
            <a:avLst>
              <a:gd name="adj1" fmla="val -142"/>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16" name="Elbow Connector 28"/>
          <p:cNvCxnSpPr/>
          <p:nvPr/>
        </p:nvCxnSpPr>
        <p:spPr>
          <a:xfrm rot="10800000">
            <a:off x="7109138" y="2689437"/>
            <a:ext cx="1386627" cy="243394"/>
          </a:xfrm>
          <a:prstGeom prst="bentConnector3">
            <a:avLst>
              <a:gd name="adj1" fmla="val 50000"/>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17" name="Elbow Connector 32"/>
          <p:cNvCxnSpPr/>
          <p:nvPr/>
        </p:nvCxnSpPr>
        <p:spPr>
          <a:xfrm rot="10800000" flipV="1">
            <a:off x="773885" y="5306763"/>
            <a:ext cx="8034861" cy="189229"/>
          </a:xfrm>
          <a:prstGeom prst="bentConnector3">
            <a:avLst>
              <a:gd name="adj1" fmla="val -250"/>
            </a:avLst>
          </a:prstGeom>
          <a:ln>
            <a:tailEnd type="triangle"/>
          </a:ln>
        </p:spPr>
        <p:style>
          <a:lnRef idx="3">
            <a:schemeClr val="accent1"/>
          </a:lnRef>
          <a:fillRef idx="0">
            <a:schemeClr val="accent1"/>
          </a:fillRef>
          <a:effectRef idx="2">
            <a:schemeClr val="accent1"/>
          </a:effectRef>
          <a:fontRef idx="minor">
            <a:schemeClr val="tx1"/>
          </a:fontRef>
        </p:style>
      </p:cxnSp>
      <p:sp>
        <p:nvSpPr>
          <p:cNvPr id="18" name="TextBox 17"/>
          <p:cNvSpPr txBox="1"/>
          <p:nvPr/>
        </p:nvSpPr>
        <p:spPr>
          <a:xfrm>
            <a:off x="7450697" y="3912761"/>
            <a:ext cx="685800" cy="685800"/>
          </a:xfrm>
          <a:prstGeom prst="rect">
            <a:avLst/>
          </a:prstGeom>
        </p:spPr>
        <p:txBody>
          <a:bodyPr vert="horz" wrap="none" lIns="68580" tIns="34290" rIns="68580" bIns="34290" rtlCol="0">
            <a:normAutofit/>
          </a:bodyPr>
          <a:lstStyle/>
          <a:p>
            <a:pPr marL="257175" indent="-257175">
              <a:buFontTx/>
              <a:buAutoNum type="arabicPeriod"/>
            </a:pPr>
            <a:r>
              <a:rPr lang="es-MX" sz="900" b="1" dirty="0">
                <a:latin typeface="Arial" panose="020B0604020202020204" pitchFamily="34" charset="0"/>
                <a:cs typeface="Arial" panose="020B0604020202020204" pitchFamily="34" charset="0"/>
              </a:rPr>
              <a:t>CAMBIO.</a:t>
            </a:r>
          </a:p>
          <a:p>
            <a:r>
              <a:rPr lang="es-MX" sz="900" b="1" dirty="0">
                <a:latin typeface="Arial" panose="020B0604020202020204" pitchFamily="34" charset="0"/>
                <a:cs typeface="Arial" panose="020B0604020202020204" pitchFamily="34" charset="0"/>
              </a:rPr>
              <a:t>REUTILIZACIÓN.</a:t>
            </a:r>
          </a:p>
          <a:p>
            <a:r>
              <a:rPr lang="es-MX" sz="900" b="1" dirty="0">
                <a:latin typeface="Arial" panose="020B0604020202020204" pitchFamily="34" charset="0"/>
                <a:cs typeface="Arial" panose="020B0604020202020204" pitchFamily="34" charset="0"/>
              </a:rPr>
              <a:t>(REVENTA-OUTLETS)</a:t>
            </a:r>
          </a:p>
        </p:txBody>
      </p:sp>
      <p:sp>
        <p:nvSpPr>
          <p:cNvPr id="19" name="TextBox 18"/>
          <p:cNvSpPr txBox="1"/>
          <p:nvPr/>
        </p:nvSpPr>
        <p:spPr>
          <a:xfrm>
            <a:off x="7203690" y="2251187"/>
            <a:ext cx="685800" cy="685800"/>
          </a:xfrm>
          <a:prstGeom prst="rect">
            <a:avLst/>
          </a:prstGeom>
        </p:spPr>
        <p:txBody>
          <a:bodyPr vert="horz" wrap="none" lIns="68580" tIns="34290" rIns="68580" bIns="34290" rtlCol="0">
            <a:normAutofit/>
          </a:bodyPr>
          <a:lstStyle/>
          <a:p>
            <a:r>
              <a:rPr lang="es-MX" sz="900" b="1" dirty="0">
                <a:latin typeface="Arial" panose="020B0604020202020204" pitchFamily="34" charset="0"/>
                <a:cs typeface="Arial" panose="020B0604020202020204" pitchFamily="34" charset="0"/>
              </a:rPr>
              <a:t>2. REPARACIÓN.</a:t>
            </a:r>
          </a:p>
          <a:p>
            <a:r>
              <a:rPr lang="es-MX" sz="900" b="1" dirty="0">
                <a:latin typeface="Arial" panose="020B0604020202020204" pitchFamily="34" charset="0"/>
                <a:cs typeface="Arial" panose="020B0604020202020204" pitchFamily="34" charset="0"/>
              </a:rPr>
              <a:t>SERVICIO POS-VENTA</a:t>
            </a:r>
          </a:p>
        </p:txBody>
      </p:sp>
      <p:sp>
        <p:nvSpPr>
          <p:cNvPr id="20" name="TextBox 19"/>
          <p:cNvSpPr txBox="1"/>
          <p:nvPr/>
        </p:nvSpPr>
        <p:spPr>
          <a:xfrm>
            <a:off x="5547146" y="4207629"/>
            <a:ext cx="685800" cy="685800"/>
          </a:xfrm>
          <a:prstGeom prst="rect">
            <a:avLst/>
          </a:prstGeom>
        </p:spPr>
        <p:txBody>
          <a:bodyPr vert="horz" wrap="none" lIns="68580" tIns="34290" rIns="68580" bIns="34290" rtlCol="0">
            <a:normAutofit/>
          </a:bodyPr>
          <a:lstStyle/>
          <a:p>
            <a:r>
              <a:rPr lang="es-MX" sz="900" b="1" dirty="0">
                <a:latin typeface="Arial" panose="020B0604020202020204" pitchFamily="34" charset="0"/>
                <a:cs typeface="Arial" panose="020B0604020202020204" pitchFamily="34" charset="0"/>
              </a:rPr>
              <a:t>3. RESTAURACIÓN</a:t>
            </a:r>
          </a:p>
          <a:p>
            <a:r>
              <a:rPr lang="es-MX" sz="900" b="1" dirty="0">
                <a:latin typeface="Arial" panose="020B0604020202020204" pitchFamily="34" charset="0"/>
                <a:cs typeface="Arial" panose="020B0604020202020204" pitchFamily="34" charset="0"/>
              </a:rPr>
              <a:t>NO SE CUMPLE AL 100%</a:t>
            </a:r>
          </a:p>
        </p:txBody>
      </p:sp>
      <p:sp>
        <p:nvSpPr>
          <p:cNvPr id="21" name="TextBox 20"/>
          <p:cNvSpPr txBox="1"/>
          <p:nvPr/>
        </p:nvSpPr>
        <p:spPr>
          <a:xfrm>
            <a:off x="3854178" y="4378419"/>
            <a:ext cx="685800" cy="685800"/>
          </a:xfrm>
          <a:prstGeom prst="rect">
            <a:avLst/>
          </a:prstGeom>
        </p:spPr>
        <p:txBody>
          <a:bodyPr vert="horz" wrap="none" lIns="68580" tIns="34290" rIns="68580" bIns="34290" rtlCol="0">
            <a:normAutofit/>
          </a:bodyPr>
          <a:lstStyle/>
          <a:p>
            <a:r>
              <a:rPr lang="es-MX" sz="900" b="1" dirty="0">
                <a:latin typeface="Arial" panose="020B0604020202020204" pitchFamily="34" charset="0"/>
                <a:cs typeface="Arial" panose="020B0604020202020204" pitchFamily="34" charset="0"/>
              </a:rPr>
              <a:t>4. REMANUFACTURA</a:t>
            </a:r>
          </a:p>
          <a:p>
            <a:r>
              <a:rPr lang="es-MX" sz="900" b="1" dirty="0">
                <a:latin typeface="Arial" panose="020B0604020202020204" pitchFamily="34" charset="0"/>
                <a:cs typeface="Arial" panose="020B0604020202020204" pitchFamily="34" charset="0"/>
              </a:rPr>
              <a:t>CANIBALIZACIÓN</a:t>
            </a:r>
          </a:p>
          <a:p>
            <a:r>
              <a:rPr lang="es-MX" sz="900" b="1" dirty="0">
                <a:latin typeface="Arial" panose="020B0604020202020204" pitchFamily="34" charset="0"/>
                <a:cs typeface="Arial" panose="020B0604020202020204" pitchFamily="34" charset="0"/>
              </a:rPr>
              <a:t>DESMEMBRAR.</a:t>
            </a:r>
          </a:p>
          <a:p>
            <a:r>
              <a:rPr lang="es-MX" sz="900" b="1" dirty="0">
                <a:latin typeface="Arial" panose="020B0604020202020204" pitchFamily="34" charset="0"/>
                <a:cs typeface="Arial" panose="020B0604020202020204" pitchFamily="34" charset="0"/>
              </a:rPr>
              <a:t>NO SE CUMPLE AL 100%</a:t>
            </a:r>
          </a:p>
        </p:txBody>
      </p:sp>
      <p:sp>
        <p:nvSpPr>
          <p:cNvPr id="22" name="TextBox 21"/>
          <p:cNvSpPr txBox="1"/>
          <p:nvPr/>
        </p:nvSpPr>
        <p:spPr>
          <a:xfrm>
            <a:off x="1525393" y="4519004"/>
            <a:ext cx="1507071" cy="102870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vert="horz" wrap="none" lIns="68580" tIns="34290" rIns="68580" bIns="34290" rtlCol="0">
            <a:normAutofit/>
          </a:bodyPr>
          <a:lstStyle/>
          <a:p>
            <a:pPr algn="ctr"/>
            <a:r>
              <a:rPr lang="es-MX" sz="1050" b="1" dirty="0">
                <a:solidFill>
                  <a:schemeClr val="tx1"/>
                </a:solidFill>
                <a:latin typeface="Arial" panose="020B0604020202020204" pitchFamily="34" charset="0"/>
                <a:cs typeface="Arial" panose="020B0604020202020204" pitchFamily="34" charset="0"/>
              </a:rPr>
              <a:t>5. GESTOR DE RESIDUOS</a:t>
            </a:r>
          </a:p>
          <a:p>
            <a:pPr algn="ctr"/>
            <a:r>
              <a:rPr lang="es-MX" sz="1050" b="1" dirty="0">
                <a:solidFill>
                  <a:schemeClr val="tx1"/>
                </a:solidFill>
                <a:latin typeface="Arial" panose="020B0604020202020204" pitchFamily="34" charset="0"/>
                <a:cs typeface="Arial" panose="020B0604020202020204" pitchFamily="34" charset="0"/>
              </a:rPr>
              <a:t>RECICLAJE</a:t>
            </a:r>
          </a:p>
        </p:txBody>
      </p:sp>
      <p:sp>
        <p:nvSpPr>
          <p:cNvPr id="23" name="TextBox 22"/>
          <p:cNvSpPr txBox="1"/>
          <p:nvPr/>
        </p:nvSpPr>
        <p:spPr>
          <a:xfrm>
            <a:off x="2935872" y="2187061"/>
            <a:ext cx="1348095" cy="68580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vert="horz" wrap="none" lIns="68580" tIns="34290" rIns="68580" bIns="34290" rtlCol="0">
            <a:normAutofit/>
          </a:bodyPr>
          <a:lstStyle/>
          <a:p>
            <a:pPr algn="ctr"/>
            <a:r>
              <a:rPr lang="es-MX" sz="900" b="1" dirty="0">
                <a:solidFill>
                  <a:schemeClr val="tx1"/>
                </a:solidFill>
                <a:latin typeface="Arial" panose="020B0604020202020204" pitchFamily="34" charset="0"/>
                <a:cs typeface="Arial" panose="020B0604020202020204" pitchFamily="34" charset="0"/>
              </a:rPr>
              <a:t>6. INCINERACIÓN Y</a:t>
            </a:r>
          </a:p>
          <a:p>
            <a:pPr algn="ctr"/>
            <a:r>
              <a:rPr lang="es-MX" sz="900" b="1" dirty="0">
                <a:solidFill>
                  <a:schemeClr val="tx1"/>
                </a:solidFill>
                <a:latin typeface="Arial" panose="020B0604020202020204" pitchFamily="34" charset="0"/>
                <a:cs typeface="Arial" panose="020B0604020202020204" pitchFamily="34" charset="0"/>
              </a:rPr>
              <a:t>VERTEDERO</a:t>
            </a:r>
          </a:p>
          <a:p>
            <a:pPr algn="ctr"/>
            <a:r>
              <a:rPr lang="es-MX" sz="900" b="1" dirty="0">
                <a:solidFill>
                  <a:schemeClr val="tx1"/>
                </a:solidFill>
                <a:latin typeface="Arial" panose="020B0604020202020204" pitchFamily="34" charset="0"/>
                <a:cs typeface="Arial" panose="020B0604020202020204" pitchFamily="34" charset="0"/>
              </a:rPr>
              <a:t>(SE PERDIO VALOR)</a:t>
            </a:r>
          </a:p>
        </p:txBody>
      </p:sp>
      <p:pic>
        <p:nvPicPr>
          <p:cNvPr id="24" name="Picture 2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60086" y="4634959"/>
            <a:ext cx="860614" cy="539793"/>
          </a:xfrm>
          <a:prstGeom prst="rect">
            <a:avLst/>
          </a:prstGeom>
        </p:spPr>
      </p:pic>
      <p:sp>
        <p:nvSpPr>
          <p:cNvPr id="25" name="10 Título"/>
          <p:cNvSpPr txBox="1">
            <a:spLocks/>
          </p:cNvSpPr>
          <p:nvPr/>
        </p:nvSpPr>
        <p:spPr>
          <a:xfrm>
            <a:off x="3336" y="-9416"/>
            <a:ext cx="9140661" cy="849427"/>
          </a:xfrm>
          <a:prstGeom prst="rect">
            <a:avLst/>
          </a:prstGeom>
          <a:gradFill flip="none" rotWithShape="1">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50000" r="50000" b="50000"/>
            </a:path>
            <a:tileRect/>
          </a:gradFill>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4000" b="1">
                <a:effectLst>
                  <a:outerShdw blurRad="38100" dist="38100" dir="2700000" algn="tl">
                    <a:srgbClr val="000000">
                      <a:alpha val="43137"/>
                    </a:srgbClr>
                  </a:outerShdw>
                </a:effectLst>
              </a:rPr>
              <a:t>Unidad I. Logística Inversa</a:t>
            </a:r>
            <a:endParaRPr lang="es-ES" sz="4000" b="1" dirty="0">
              <a:effectLst>
                <a:outerShdw blurRad="38100" dist="38100" dir="2700000" algn="tl">
                  <a:srgbClr val="000000">
                    <a:alpha val="43137"/>
                  </a:srgbClr>
                </a:outerShdw>
              </a:effectLst>
            </a:endParaRPr>
          </a:p>
        </p:txBody>
      </p:sp>
      <p:sp>
        <p:nvSpPr>
          <p:cNvPr id="26" name="Rectangle 25"/>
          <p:cNvSpPr/>
          <p:nvPr/>
        </p:nvSpPr>
        <p:spPr>
          <a:xfrm>
            <a:off x="3337" y="6680310"/>
            <a:ext cx="9140661" cy="205074"/>
          </a:xfrm>
          <a:prstGeom prst="rect">
            <a:avLst/>
          </a:prstGeom>
          <a:solidFill>
            <a:schemeClr val="accent3">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s-MX" dirty="0"/>
          </a:p>
        </p:txBody>
      </p:sp>
      <p:sp>
        <p:nvSpPr>
          <p:cNvPr id="27" name="TextBox 26"/>
          <p:cNvSpPr txBox="1"/>
          <p:nvPr/>
        </p:nvSpPr>
        <p:spPr>
          <a:xfrm>
            <a:off x="480543" y="1214851"/>
            <a:ext cx="8407366" cy="523220"/>
          </a:xfrm>
          <a:prstGeom prst="rect">
            <a:avLst/>
          </a:prstGeom>
          <a:noFill/>
        </p:spPr>
        <p:txBody>
          <a:bodyPr wrap="none" rtlCol="0">
            <a:spAutoFit/>
          </a:bodyPr>
          <a:lstStyle/>
          <a:p>
            <a:r>
              <a:rPr lang="es-MX" sz="2800" b="1" dirty="0"/>
              <a:t>ESQUEMA DE LA REGRESIÓN DE LA LOGÍSITCA INVERSA</a:t>
            </a:r>
          </a:p>
        </p:txBody>
      </p:sp>
    </p:spTree>
    <p:extLst>
      <p:ext uri="{BB962C8B-B14F-4D97-AF65-F5344CB8AC3E}">
        <p14:creationId xmlns:p14="http://schemas.microsoft.com/office/powerpoint/2010/main" val="41077633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1124090703"/>
              </p:ext>
            </p:extLst>
          </p:nvPr>
        </p:nvGraphicFramePr>
        <p:xfrm>
          <a:off x="611560" y="1766222"/>
          <a:ext cx="7488832" cy="856961"/>
        </p:xfrm>
        <a:graphic>
          <a:graphicData uri="http://schemas.openxmlformats.org/drawingml/2006/table">
            <a:tbl>
              <a:tblPr firstRow="1" bandRow="1">
                <a:tableStyleId>{5C22544A-7EE6-4342-B048-85BDC9FD1C3A}</a:tableStyleId>
              </a:tblPr>
              <a:tblGrid>
                <a:gridCol w="3744416">
                  <a:extLst>
                    <a:ext uri="{9D8B030D-6E8A-4147-A177-3AD203B41FA5}">
                      <a16:colId xmlns:a16="http://schemas.microsoft.com/office/drawing/2014/main" val="20000"/>
                    </a:ext>
                  </a:extLst>
                </a:gridCol>
                <a:gridCol w="3744416">
                  <a:extLst>
                    <a:ext uri="{9D8B030D-6E8A-4147-A177-3AD203B41FA5}">
                      <a16:colId xmlns:a16="http://schemas.microsoft.com/office/drawing/2014/main" val="20001"/>
                    </a:ext>
                  </a:extLst>
                </a:gridCol>
              </a:tblGrid>
              <a:tr h="856961">
                <a:tc>
                  <a:txBody>
                    <a:bodyPr/>
                    <a:lstStyle/>
                    <a:p>
                      <a:pPr algn="ctr"/>
                      <a:r>
                        <a:rPr lang="es-MX" sz="2000" dirty="0"/>
                        <a:t>LOGÍSITCA</a:t>
                      </a:r>
                      <a:r>
                        <a:rPr lang="es-MX" sz="2000" baseline="0" dirty="0"/>
                        <a:t> DIRECTA</a:t>
                      </a:r>
                      <a:endParaRPr lang="es-MX" sz="2000" dirty="0"/>
                    </a:p>
                  </a:txBody>
                  <a:tcPr marL="68580" marR="68580" marT="34290" marB="34290"/>
                </a:tc>
                <a:tc>
                  <a:txBody>
                    <a:bodyPr/>
                    <a:lstStyle/>
                    <a:p>
                      <a:pPr algn="ctr"/>
                      <a:r>
                        <a:rPr lang="es-MX" sz="2000" dirty="0"/>
                        <a:t>LOGÍSITCA INVERSA</a:t>
                      </a:r>
                    </a:p>
                  </a:txBody>
                  <a:tcPr marL="68580" marR="68580" marT="34290" marB="34290"/>
                </a:tc>
                <a:extLst>
                  <a:ext uri="{0D108BD9-81ED-4DB2-BD59-A6C34878D82A}">
                    <a16:rowId xmlns:a16="http://schemas.microsoft.com/office/drawing/2014/main" val="10000"/>
                  </a:ext>
                </a:extLst>
              </a:tr>
            </a:tbl>
          </a:graphicData>
        </a:graphic>
      </p:graphicFrame>
      <p:sp>
        <p:nvSpPr>
          <p:cNvPr id="4" name="TextBox 3"/>
          <p:cNvSpPr txBox="1"/>
          <p:nvPr/>
        </p:nvSpPr>
        <p:spPr>
          <a:xfrm>
            <a:off x="179512" y="1080422"/>
            <a:ext cx="685800" cy="685800"/>
          </a:xfrm>
          <a:prstGeom prst="rect">
            <a:avLst/>
          </a:prstGeom>
        </p:spPr>
        <p:txBody>
          <a:bodyPr vert="horz" wrap="none" lIns="68580" tIns="34290" rIns="68580" bIns="34290" rtlCol="0">
            <a:normAutofit/>
          </a:bodyPr>
          <a:lstStyle/>
          <a:p>
            <a:r>
              <a:rPr lang="es-MX" sz="2800" dirty="0">
                <a:latin typeface="Segoe UI Semibold"/>
                <a:cs typeface="Segoe UI Semibold"/>
              </a:rPr>
              <a:t>DIFERENCIAS ENTRE LOGISTICA DIRECTA VS INVERSA</a:t>
            </a:r>
          </a:p>
        </p:txBody>
      </p:sp>
      <p:graphicFrame>
        <p:nvGraphicFramePr>
          <p:cNvPr id="5" name="Table 4"/>
          <p:cNvGraphicFramePr>
            <a:graphicFrameLocks noGrp="1"/>
          </p:cNvGraphicFramePr>
          <p:nvPr>
            <p:extLst>
              <p:ext uri="{D42A27DB-BD31-4B8C-83A1-F6EECF244321}">
                <p14:modId xmlns:p14="http://schemas.microsoft.com/office/powerpoint/2010/main" val="499568215"/>
              </p:ext>
            </p:extLst>
          </p:nvPr>
        </p:nvGraphicFramePr>
        <p:xfrm>
          <a:off x="611559" y="2678322"/>
          <a:ext cx="7488832" cy="3482340"/>
        </p:xfrm>
        <a:graphic>
          <a:graphicData uri="http://schemas.openxmlformats.org/drawingml/2006/table">
            <a:tbl>
              <a:tblPr firstRow="1" bandRow="1">
                <a:tableStyleId>{616DA210-FB5B-4158-B5E0-FEB733F419BA}</a:tableStyleId>
              </a:tblPr>
              <a:tblGrid>
                <a:gridCol w="3744416">
                  <a:extLst>
                    <a:ext uri="{9D8B030D-6E8A-4147-A177-3AD203B41FA5}">
                      <a16:colId xmlns:a16="http://schemas.microsoft.com/office/drawing/2014/main" val="20000"/>
                    </a:ext>
                  </a:extLst>
                </a:gridCol>
                <a:gridCol w="3744416">
                  <a:extLst>
                    <a:ext uri="{9D8B030D-6E8A-4147-A177-3AD203B41FA5}">
                      <a16:colId xmlns:a16="http://schemas.microsoft.com/office/drawing/2014/main" val="20001"/>
                    </a:ext>
                  </a:extLst>
                </a:gridCol>
              </a:tblGrid>
              <a:tr h="2775695">
                <a:tc>
                  <a:txBody>
                    <a:bodyPr/>
                    <a:lstStyle/>
                    <a:p>
                      <a:r>
                        <a:rPr lang="es-MX" sz="1800" b="0" dirty="0"/>
                        <a:t>1.Estimación</a:t>
                      </a:r>
                      <a:r>
                        <a:rPr lang="es-MX" sz="1800" b="0" baseline="0" dirty="0"/>
                        <a:t> de demanda directa.</a:t>
                      </a:r>
                    </a:p>
                    <a:p>
                      <a:r>
                        <a:rPr lang="es-MX" sz="1800" b="0" baseline="0" dirty="0"/>
                        <a:t>2. Transportación de uno a muchos</a:t>
                      </a:r>
                    </a:p>
                    <a:p>
                      <a:r>
                        <a:rPr lang="es-MX" sz="1800" b="0" baseline="0" dirty="0"/>
                        <a:t>3. Calidad de producto uniforme.</a:t>
                      </a:r>
                    </a:p>
                    <a:p>
                      <a:r>
                        <a:rPr lang="es-MX" sz="1800" b="0" baseline="0" dirty="0"/>
                        <a:t>4. Precio establecido y uniforme.</a:t>
                      </a:r>
                    </a:p>
                    <a:p>
                      <a:r>
                        <a:rPr lang="es-MX" sz="1800" b="0" baseline="0" dirty="0"/>
                        <a:t>5. Rapidez en la entrega.</a:t>
                      </a:r>
                    </a:p>
                    <a:p>
                      <a:r>
                        <a:rPr lang="es-MX" sz="1800" b="0" baseline="0" dirty="0"/>
                        <a:t>6. Costos claros y monitoreados.</a:t>
                      </a:r>
                    </a:p>
                    <a:p>
                      <a:r>
                        <a:rPr lang="es-MX" sz="1800" b="0" baseline="0" dirty="0"/>
                        <a:t>7. Gestión de inventario sencillo.</a:t>
                      </a:r>
                    </a:p>
                    <a:p>
                      <a:r>
                        <a:rPr lang="es-MX" sz="1800" b="0" baseline="0" dirty="0"/>
                        <a:t>8. Ciclo de vida gestionable.</a:t>
                      </a:r>
                    </a:p>
                    <a:p>
                      <a:r>
                        <a:rPr lang="es-MX" sz="1800" b="0" baseline="0" dirty="0"/>
                        <a:t>9. Método de marketing conocido.</a:t>
                      </a:r>
                      <a:endParaRPr lang="es-MX" sz="1800" b="0" dirty="0">
                        <a:solidFill>
                          <a:schemeClr val="tx1"/>
                        </a:solidFill>
                      </a:endParaRPr>
                    </a:p>
                  </a:txBody>
                  <a:tcPr marL="68580" marR="68580" marT="34290" marB="34290"/>
                </a:tc>
                <a:tc>
                  <a:txBody>
                    <a:bodyPr/>
                    <a:lstStyle/>
                    <a:p>
                      <a:r>
                        <a:rPr lang="es-MX" sz="1600" b="0" dirty="0"/>
                        <a:t>1. Estimación de demanda compleja.</a:t>
                      </a:r>
                    </a:p>
                    <a:p>
                      <a:r>
                        <a:rPr lang="es-MX" sz="1600" b="0" dirty="0"/>
                        <a:t>2. Transportación de muchos a uno.</a:t>
                      </a:r>
                    </a:p>
                    <a:p>
                      <a:r>
                        <a:rPr lang="es-MX" sz="1600" b="0" dirty="0"/>
                        <a:t>3. Envases y</a:t>
                      </a:r>
                      <a:r>
                        <a:rPr lang="es-MX" sz="1600" b="0" baseline="0" dirty="0"/>
                        <a:t> productos dañados o inexistentes.</a:t>
                      </a:r>
                    </a:p>
                    <a:p>
                      <a:r>
                        <a:rPr lang="es-MX" sz="1600" b="0" baseline="0" dirty="0"/>
                        <a:t>4. El precio varia de acuerdo a su factor inverso.</a:t>
                      </a:r>
                    </a:p>
                    <a:p>
                      <a:r>
                        <a:rPr lang="es-MX" sz="1600" b="0" baseline="0" dirty="0"/>
                        <a:t>5. A menudo no importa la rapidez de entrega.</a:t>
                      </a:r>
                    </a:p>
                    <a:p>
                      <a:r>
                        <a:rPr lang="es-MX" sz="1600" b="0" baseline="0" dirty="0"/>
                        <a:t>6. Los costos inversos son menos visibles y se asignan a un % de merma.</a:t>
                      </a:r>
                    </a:p>
                    <a:p>
                      <a:r>
                        <a:rPr lang="es-MX" sz="1600" b="0" baseline="0" dirty="0"/>
                        <a:t>7. Gestión de inventario complejo.</a:t>
                      </a:r>
                    </a:p>
                    <a:p>
                      <a:r>
                        <a:rPr lang="es-MX" sz="1600" b="0" baseline="0" dirty="0"/>
                        <a:t>8. Ciclo de vida complejo.</a:t>
                      </a:r>
                    </a:p>
                    <a:p>
                      <a:r>
                        <a:rPr lang="es-MX" sz="1600" b="0" baseline="0" dirty="0"/>
                        <a:t>9. Marketing inexistente.</a:t>
                      </a:r>
                    </a:p>
                    <a:p>
                      <a:endParaRPr lang="es-MX" sz="1600" b="0" dirty="0">
                        <a:solidFill>
                          <a:schemeClr val="tx1"/>
                        </a:solidFill>
                      </a:endParaRPr>
                    </a:p>
                  </a:txBody>
                  <a:tcPr marL="68580" marR="68580" marT="34290" marB="34290"/>
                </a:tc>
                <a:extLst>
                  <a:ext uri="{0D108BD9-81ED-4DB2-BD59-A6C34878D82A}">
                    <a16:rowId xmlns:a16="http://schemas.microsoft.com/office/drawing/2014/main" val="10000"/>
                  </a:ext>
                </a:extLst>
              </a:tr>
            </a:tbl>
          </a:graphicData>
        </a:graphic>
      </p:graphicFrame>
      <p:sp>
        <p:nvSpPr>
          <p:cNvPr id="6" name="Rectangle 5"/>
          <p:cNvSpPr/>
          <p:nvPr/>
        </p:nvSpPr>
        <p:spPr>
          <a:xfrm>
            <a:off x="2267744" y="6215801"/>
            <a:ext cx="5216877" cy="369332"/>
          </a:xfrm>
          <a:prstGeom prst="rect">
            <a:avLst/>
          </a:prstGeom>
        </p:spPr>
        <p:txBody>
          <a:bodyPr wrap="none">
            <a:spAutoFit/>
          </a:bodyPr>
          <a:lstStyle/>
          <a:p>
            <a:r>
              <a:rPr lang="es-MX" dirty="0">
                <a:solidFill>
                  <a:srgbClr val="000000"/>
                </a:solidFill>
                <a:latin typeface="Segoe UI" panose="020B0502040204020203" pitchFamily="34" charset="0"/>
              </a:rPr>
              <a:t>https://www.youtube.com/watch?v=CuXj8wInvUg</a:t>
            </a:r>
            <a:endParaRPr lang="es-MX" dirty="0"/>
          </a:p>
        </p:txBody>
      </p:sp>
      <p:sp>
        <p:nvSpPr>
          <p:cNvPr id="7" name="10 Título"/>
          <p:cNvSpPr txBox="1">
            <a:spLocks/>
          </p:cNvSpPr>
          <p:nvPr/>
        </p:nvSpPr>
        <p:spPr>
          <a:xfrm>
            <a:off x="3336" y="-9416"/>
            <a:ext cx="9140661" cy="849427"/>
          </a:xfrm>
          <a:prstGeom prst="rect">
            <a:avLst/>
          </a:prstGeom>
          <a:gradFill flip="none" rotWithShape="1">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50000" r="50000" b="50000"/>
            </a:path>
            <a:tileRect/>
          </a:gradFill>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4000" b="1">
                <a:effectLst>
                  <a:outerShdw blurRad="38100" dist="38100" dir="2700000" algn="tl">
                    <a:srgbClr val="000000">
                      <a:alpha val="43137"/>
                    </a:srgbClr>
                  </a:outerShdw>
                </a:effectLst>
              </a:rPr>
              <a:t>Unidad I. Logística Inversa</a:t>
            </a:r>
            <a:endParaRPr lang="es-ES" sz="4000" b="1" dirty="0">
              <a:effectLst>
                <a:outerShdw blurRad="38100" dist="38100" dir="2700000" algn="tl">
                  <a:srgbClr val="000000">
                    <a:alpha val="43137"/>
                  </a:srgbClr>
                </a:outerShdw>
              </a:effectLst>
            </a:endParaRPr>
          </a:p>
        </p:txBody>
      </p:sp>
      <p:sp>
        <p:nvSpPr>
          <p:cNvPr id="8" name="Rectangle 7"/>
          <p:cNvSpPr/>
          <p:nvPr/>
        </p:nvSpPr>
        <p:spPr>
          <a:xfrm>
            <a:off x="3337" y="6680310"/>
            <a:ext cx="9140661" cy="205074"/>
          </a:xfrm>
          <a:prstGeom prst="rect">
            <a:avLst/>
          </a:prstGeom>
          <a:solidFill>
            <a:schemeClr val="accent3">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16448240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99212" y="1216406"/>
            <a:ext cx="6548907" cy="5087509"/>
          </a:xfrm>
          <a:prstGeom prst="rect">
            <a:avLst/>
          </a:prstGeom>
        </p:spPr>
      </p:pic>
      <p:sp>
        <p:nvSpPr>
          <p:cNvPr id="3" name="10 Título"/>
          <p:cNvSpPr txBox="1">
            <a:spLocks/>
          </p:cNvSpPr>
          <p:nvPr/>
        </p:nvSpPr>
        <p:spPr>
          <a:xfrm>
            <a:off x="3336" y="-9416"/>
            <a:ext cx="9140661" cy="849427"/>
          </a:xfrm>
          <a:prstGeom prst="rect">
            <a:avLst/>
          </a:prstGeom>
          <a:gradFill flip="none" rotWithShape="1">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50000" r="50000" b="50000"/>
            </a:path>
            <a:tileRect/>
          </a:gradFill>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4000" b="1">
                <a:effectLst>
                  <a:outerShdw blurRad="38100" dist="38100" dir="2700000" algn="tl">
                    <a:srgbClr val="000000">
                      <a:alpha val="43137"/>
                    </a:srgbClr>
                  </a:outerShdw>
                </a:effectLst>
              </a:rPr>
              <a:t>Unidad I. Logística Inversa</a:t>
            </a:r>
            <a:endParaRPr lang="es-ES" sz="4000" b="1" dirty="0">
              <a:effectLst>
                <a:outerShdw blurRad="38100" dist="38100" dir="2700000" algn="tl">
                  <a:srgbClr val="000000">
                    <a:alpha val="43137"/>
                  </a:srgbClr>
                </a:outerShdw>
              </a:effectLst>
            </a:endParaRPr>
          </a:p>
        </p:txBody>
      </p:sp>
      <p:sp>
        <p:nvSpPr>
          <p:cNvPr id="4" name="Rectangle 3"/>
          <p:cNvSpPr/>
          <p:nvPr/>
        </p:nvSpPr>
        <p:spPr>
          <a:xfrm>
            <a:off x="3337" y="6680310"/>
            <a:ext cx="9140661" cy="205074"/>
          </a:xfrm>
          <a:prstGeom prst="rect">
            <a:avLst/>
          </a:prstGeom>
          <a:solidFill>
            <a:schemeClr val="accent3">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6793667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
          <p:cNvSpPr>
            <a:spLocks noChangeArrowheads="1"/>
          </p:cNvSpPr>
          <p:nvPr/>
        </p:nvSpPr>
        <p:spPr bwMode="auto">
          <a:xfrm>
            <a:off x="467544" y="1628800"/>
            <a:ext cx="8208912" cy="1015663"/>
          </a:xfrm>
          <a:prstGeom prst="rect">
            <a:avLst/>
          </a:prstGeom>
          <a:solidFill>
            <a:srgbClr val="FCFCFC"/>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2000" b="1" i="0" u="none" strike="noStrike" cap="none" normalizeH="0" baseline="0" dirty="0">
                <a:ln>
                  <a:noFill/>
                </a:ln>
                <a:solidFill>
                  <a:srgbClr val="161518"/>
                </a:solidFill>
                <a:effectLst/>
                <a:latin typeface="Arial" pitchFamily="34" charset="0"/>
                <a:ea typeface="Times New Roman" pitchFamily="18" charset="0"/>
                <a:cs typeface="Arial" pitchFamily="34" charset="0"/>
              </a:rPr>
              <a:t>Objetivo</a:t>
            </a:r>
            <a:r>
              <a:rPr kumimoji="0" lang="es-ES" sz="2000" b="0" i="0" u="none" strike="noStrike" cap="none" normalizeH="0" baseline="0" dirty="0">
                <a:ln>
                  <a:noFill/>
                </a:ln>
                <a:solidFill>
                  <a:srgbClr val="161518"/>
                </a:solidFill>
                <a:effectLst/>
                <a:latin typeface="Arial" pitchFamily="34" charset="0"/>
                <a:ea typeface="Times New Roman" pitchFamily="18" charset="0"/>
                <a:cs typeface="Arial" pitchFamily="34" charset="0"/>
              </a:rPr>
              <a:t> </a:t>
            </a:r>
            <a:endParaRPr kumimoji="0" lang="es-MX" sz="1100" b="0" i="0" u="none" strike="noStrike" cap="none" normalizeH="0" baseline="0" dirty="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ES" sz="2000" b="0" i="0" u="none" strike="noStrike" cap="none" normalizeH="0" baseline="0" dirty="0">
                <a:ln>
                  <a:noFill/>
                </a:ln>
                <a:solidFill>
                  <a:srgbClr val="161518"/>
                </a:solidFill>
                <a:effectLst/>
                <a:latin typeface="Arial" pitchFamily="34" charset="0"/>
                <a:ea typeface="Times New Roman" pitchFamily="18" charset="0"/>
                <a:cs typeface="Arial" pitchFamily="34" charset="0"/>
              </a:rPr>
              <a:t>Establecer un análisis de un</a:t>
            </a:r>
            <a:r>
              <a:rPr kumimoji="0" lang="es-ES" sz="2000" b="0" i="0" u="none" strike="noStrike" cap="none" normalizeH="0" dirty="0">
                <a:ln>
                  <a:noFill/>
                </a:ln>
                <a:solidFill>
                  <a:srgbClr val="161518"/>
                </a:solidFill>
                <a:effectLst/>
                <a:latin typeface="Arial" pitchFamily="34" charset="0"/>
                <a:ea typeface="Times New Roman" pitchFamily="18" charset="0"/>
                <a:cs typeface="Arial" pitchFamily="34" charset="0"/>
              </a:rPr>
              <a:t> modelo de logística inversa, sobre un caso práctico </a:t>
            </a:r>
            <a:r>
              <a:rPr kumimoji="0" lang="es-ES" sz="2000" b="0" i="0" u="none" strike="noStrike" cap="none" normalizeH="0" baseline="0" dirty="0">
                <a:ln>
                  <a:noFill/>
                </a:ln>
                <a:solidFill>
                  <a:srgbClr val="161518"/>
                </a:solidFill>
                <a:effectLst/>
                <a:latin typeface="Arial" pitchFamily="34" charset="0"/>
                <a:ea typeface="Times New Roman" pitchFamily="18" charset="0"/>
                <a:cs typeface="Arial" pitchFamily="34" charset="0"/>
              </a:rPr>
              <a:t>como  mecanismo de competitividad.</a:t>
            </a:r>
            <a:endParaRPr kumimoji="0" lang="es-MX" sz="1100" b="0" i="0" u="none" strike="noStrike" cap="none" normalizeH="0" baseline="0" dirty="0">
              <a:ln>
                <a:noFill/>
              </a:ln>
              <a:solidFill>
                <a:schemeClr val="tx1"/>
              </a:solidFill>
              <a:effectLst/>
              <a:latin typeface="Arial" pitchFamily="34" charset="0"/>
              <a:cs typeface="Arial" pitchFamily="34" charset="0"/>
            </a:endParaRPr>
          </a:p>
        </p:txBody>
      </p:sp>
      <p:sp>
        <p:nvSpPr>
          <p:cNvPr id="8" name="7 Rectángulo"/>
          <p:cNvSpPr/>
          <p:nvPr/>
        </p:nvSpPr>
        <p:spPr>
          <a:xfrm>
            <a:off x="1115616" y="2924944"/>
            <a:ext cx="2232248"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TIEMPO</a:t>
            </a:r>
          </a:p>
        </p:txBody>
      </p:sp>
      <p:sp>
        <p:nvSpPr>
          <p:cNvPr id="9" name="8 Rectángulo"/>
          <p:cNvSpPr/>
          <p:nvPr/>
        </p:nvSpPr>
        <p:spPr>
          <a:xfrm>
            <a:off x="3203848" y="4005064"/>
            <a:ext cx="2232248"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LUGAR</a:t>
            </a:r>
          </a:p>
        </p:txBody>
      </p:sp>
      <p:sp>
        <p:nvSpPr>
          <p:cNvPr id="10" name="9 Rectángulo"/>
          <p:cNvSpPr/>
          <p:nvPr/>
        </p:nvSpPr>
        <p:spPr>
          <a:xfrm>
            <a:off x="5220072" y="5085184"/>
            <a:ext cx="2232248"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PRECIO</a:t>
            </a:r>
          </a:p>
        </p:txBody>
      </p:sp>
      <p:sp>
        <p:nvSpPr>
          <p:cNvPr id="11" name="10 CuadroTexto"/>
          <p:cNvSpPr txBox="1"/>
          <p:nvPr/>
        </p:nvSpPr>
        <p:spPr>
          <a:xfrm>
            <a:off x="3707904" y="3284984"/>
            <a:ext cx="1088568" cy="369332"/>
          </a:xfrm>
          <a:prstGeom prst="rect">
            <a:avLst/>
          </a:prstGeom>
          <a:noFill/>
        </p:spPr>
        <p:txBody>
          <a:bodyPr wrap="none" rtlCol="0">
            <a:spAutoFit/>
          </a:bodyPr>
          <a:lstStyle/>
          <a:p>
            <a:r>
              <a:rPr lang="es-MX" dirty="0"/>
              <a:t>ENTRADA</a:t>
            </a:r>
          </a:p>
        </p:txBody>
      </p:sp>
      <p:sp>
        <p:nvSpPr>
          <p:cNvPr id="12" name="11 CuadroTexto"/>
          <p:cNvSpPr txBox="1"/>
          <p:nvPr/>
        </p:nvSpPr>
        <p:spPr>
          <a:xfrm>
            <a:off x="5796136" y="4437112"/>
            <a:ext cx="1069845" cy="369332"/>
          </a:xfrm>
          <a:prstGeom prst="rect">
            <a:avLst/>
          </a:prstGeom>
          <a:noFill/>
        </p:spPr>
        <p:txBody>
          <a:bodyPr wrap="none" rtlCol="0">
            <a:spAutoFit/>
          </a:bodyPr>
          <a:lstStyle/>
          <a:p>
            <a:r>
              <a:rPr lang="es-MX" dirty="0"/>
              <a:t>PROCESO</a:t>
            </a:r>
          </a:p>
        </p:txBody>
      </p:sp>
      <p:sp>
        <p:nvSpPr>
          <p:cNvPr id="13" name="12 CuadroTexto"/>
          <p:cNvSpPr txBox="1"/>
          <p:nvPr/>
        </p:nvSpPr>
        <p:spPr>
          <a:xfrm>
            <a:off x="7740352" y="5517232"/>
            <a:ext cx="849656" cy="369332"/>
          </a:xfrm>
          <a:prstGeom prst="rect">
            <a:avLst/>
          </a:prstGeom>
          <a:noFill/>
        </p:spPr>
        <p:txBody>
          <a:bodyPr wrap="none" rtlCol="0">
            <a:spAutoFit/>
          </a:bodyPr>
          <a:lstStyle/>
          <a:p>
            <a:r>
              <a:rPr lang="es-MX" dirty="0"/>
              <a:t>SALIDA</a:t>
            </a:r>
          </a:p>
        </p:txBody>
      </p:sp>
      <p:sp>
        <p:nvSpPr>
          <p:cNvPr id="14" name="13 Rectángulo"/>
          <p:cNvSpPr/>
          <p:nvPr/>
        </p:nvSpPr>
        <p:spPr>
          <a:xfrm>
            <a:off x="279070" y="3801814"/>
            <a:ext cx="2685355" cy="3139321"/>
          </a:xfrm>
          <a:prstGeom prst="rect">
            <a:avLst/>
          </a:prstGeom>
        </p:spPr>
        <p:txBody>
          <a:bodyPr wrap="square">
            <a:spAutoFit/>
          </a:bodyPr>
          <a:lstStyle/>
          <a:p>
            <a:r>
              <a:rPr lang="es-MX" b="1" dirty="0"/>
              <a:t>1. SISTEMA.</a:t>
            </a:r>
          </a:p>
          <a:p>
            <a:r>
              <a:rPr lang="es-MX" b="1" dirty="0"/>
              <a:t>2. ENTIDAD.</a:t>
            </a:r>
          </a:p>
          <a:p>
            <a:r>
              <a:rPr lang="es-MX" b="1" dirty="0"/>
              <a:t>3. ESTADO DEL SISTEMA</a:t>
            </a:r>
          </a:p>
          <a:p>
            <a:r>
              <a:rPr lang="es-MX" b="1" dirty="0"/>
              <a:t>4. EVENTO.</a:t>
            </a:r>
          </a:p>
          <a:p>
            <a:r>
              <a:rPr lang="es-MX" b="1" dirty="0"/>
              <a:t>5. LOCALIZACIONES.</a:t>
            </a:r>
          </a:p>
          <a:p>
            <a:r>
              <a:rPr lang="es-MX" b="1" dirty="0"/>
              <a:t>6. RECURSOS.</a:t>
            </a:r>
          </a:p>
          <a:p>
            <a:r>
              <a:rPr lang="es-MX" b="1" dirty="0"/>
              <a:t>7. ATRIBUTOS.</a:t>
            </a:r>
          </a:p>
          <a:p>
            <a:r>
              <a:rPr lang="es-MX" b="1" dirty="0"/>
              <a:t>8. VARIABLES.</a:t>
            </a:r>
          </a:p>
          <a:p>
            <a:r>
              <a:rPr lang="es-MX" b="1" dirty="0"/>
              <a:t>9. RELOJ DE SIMULACIÓN.</a:t>
            </a:r>
          </a:p>
          <a:p>
            <a:endParaRPr lang="es-MX" b="1" dirty="0"/>
          </a:p>
          <a:p>
            <a:endParaRPr lang="es-MX" dirty="0"/>
          </a:p>
        </p:txBody>
      </p:sp>
      <p:sp>
        <p:nvSpPr>
          <p:cNvPr id="15" name="10 Título"/>
          <p:cNvSpPr txBox="1">
            <a:spLocks/>
          </p:cNvSpPr>
          <p:nvPr/>
        </p:nvSpPr>
        <p:spPr>
          <a:xfrm>
            <a:off x="3336" y="-9416"/>
            <a:ext cx="9140661" cy="849427"/>
          </a:xfrm>
          <a:prstGeom prst="rect">
            <a:avLst/>
          </a:prstGeom>
          <a:gradFill flip="none" rotWithShape="1">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50000" r="50000" b="50000"/>
            </a:path>
            <a:tileRect/>
          </a:gradFill>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4000" b="1">
                <a:effectLst>
                  <a:outerShdw blurRad="38100" dist="38100" dir="2700000" algn="tl">
                    <a:srgbClr val="000000">
                      <a:alpha val="43137"/>
                    </a:srgbClr>
                  </a:outerShdw>
                </a:effectLst>
              </a:rPr>
              <a:t>Unidad I. Logística Inversa</a:t>
            </a:r>
            <a:endParaRPr lang="es-ES" sz="4000" b="1" dirty="0">
              <a:effectLst>
                <a:outerShdw blurRad="38100" dist="38100" dir="2700000" algn="tl">
                  <a:srgbClr val="000000">
                    <a:alpha val="43137"/>
                  </a:srgbClr>
                </a:outerShdw>
              </a:effectLst>
            </a:endParaRPr>
          </a:p>
        </p:txBody>
      </p:sp>
      <p:sp>
        <p:nvSpPr>
          <p:cNvPr id="16" name="Rectangle 15"/>
          <p:cNvSpPr/>
          <p:nvPr/>
        </p:nvSpPr>
        <p:spPr>
          <a:xfrm>
            <a:off x="3337" y="6680310"/>
            <a:ext cx="9140661" cy="205074"/>
          </a:xfrm>
          <a:prstGeom prst="rect">
            <a:avLst/>
          </a:prstGeom>
          <a:solidFill>
            <a:schemeClr val="accent3">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s-MX" dirty="0"/>
          </a:p>
        </p:txBody>
      </p:sp>
      <p:sp>
        <p:nvSpPr>
          <p:cNvPr id="3" name="Rectangle 2"/>
          <p:cNvSpPr/>
          <p:nvPr/>
        </p:nvSpPr>
        <p:spPr>
          <a:xfrm>
            <a:off x="224472" y="1111384"/>
            <a:ext cx="8451984" cy="461665"/>
          </a:xfrm>
          <a:prstGeom prst="rect">
            <a:avLst/>
          </a:prstGeom>
        </p:spPr>
        <p:txBody>
          <a:bodyPr wrap="square">
            <a:spAutoFit/>
          </a:bodyPr>
          <a:lstStyle/>
          <a:p>
            <a:r>
              <a:rPr lang="es-MX" sz="2400" b="1" dirty="0">
                <a:solidFill>
                  <a:srgbClr val="FF0000"/>
                </a:solidFill>
              </a:rPr>
              <a:t>1.3. Elementos claves para la administración de logística inversa.</a:t>
            </a:r>
          </a:p>
        </p:txBody>
      </p:sp>
    </p:spTree>
    <p:extLst>
      <p:ext uri="{BB962C8B-B14F-4D97-AF65-F5344CB8AC3E}">
        <p14:creationId xmlns:p14="http://schemas.microsoft.com/office/powerpoint/2010/main" val="164955385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10 Título"/>
          <p:cNvSpPr txBox="1">
            <a:spLocks/>
          </p:cNvSpPr>
          <p:nvPr/>
        </p:nvSpPr>
        <p:spPr>
          <a:xfrm>
            <a:off x="3336" y="-9416"/>
            <a:ext cx="9140661" cy="849427"/>
          </a:xfrm>
          <a:prstGeom prst="rect">
            <a:avLst/>
          </a:prstGeom>
          <a:gradFill flip="none" rotWithShape="1">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50000" r="50000" b="50000"/>
            </a:path>
            <a:tileRect/>
          </a:gradFill>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4000" b="1">
                <a:effectLst>
                  <a:outerShdw blurRad="38100" dist="38100" dir="2700000" algn="tl">
                    <a:srgbClr val="000000">
                      <a:alpha val="43137"/>
                    </a:srgbClr>
                  </a:outerShdw>
                </a:effectLst>
              </a:rPr>
              <a:t>Unidad I. Logística Inversa</a:t>
            </a:r>
            <a:endParaRPr lang="es-ES" sz="4000" b="1" dirty="0">
              <a:effectLst>
                <a:outerShdw blurRad="38100" dist="38100" dir="2700000" algn="tl">
                  <a:srgbClr val="000000">
                    <a:alpha val="43137"/>
                  </a:srgbClr>
                </a:outerShdw>
              </a:effectLst>
            </a:endParaRPr>
          </a:p>
        </p:txBody>
      </p:sp>
      <p:sp>
        <p:nvSpPr>
          <p:cNvPr id="18" name="Rectangle 17"/>
          <p:cNvSpPr/>
          <p:nvPr/>
        </p:nvSpPr>
        <p:spPr>
          <a:xfrm>
            <a:off x="3337" y="6680310"/>
            <a:ext cx="9140661" cy="205074"/>
          </a:xfrm>
          <a:prstGeom prst="rect">
            <a:avLst/>
          </a:prstGeom>
          <a:solidFill>
            <a:schemeClr val="accent3">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s-MX" dirty="0"/>
          </a:p>
        </p:txBody>
      </p:sp>
      <p:sp>
        <p:nvSpPr>
          <p:cNvPr id="2" name="TextBox 1"/>
          <p:cNvSpPr txBox="1"/>
          <p:nvPr/>
        </p:nvSpPr>
        <p:spPr>
          <a:xfrm>
            <a:off x="395537" y="1196752"/>
            <a:ext cx="8352928" cy="4955203"/>
          </a:xfrm>
          <a:prstGeom prst="rect">
            <a:avLst/>
          </a:prstGeom>
          <a:noFill/>
        </p:spPr>
        <p:txBody>
          <a:bodyPr wrap="square" rtlCol="0">
            <a:spAutoFit/>
          </a:bodyPr>
          <a:lstStyle/>
          <a:p>
            <a:pPr algn="just"/>
            <a:r>
              <a:rPr lang="es-MX" sz="3600" dirty="0">
                <a:solidFill>
                  <a:schemeClr val="accent1">
                    <a:lumMod val="75000"/>
                  </a:schemeClr>
                </a:solidFill>
              </a:rPr>
              <a:t>EJERCICIO.</a:t>
            </a:r>
          </a:p>
          <a:p>
            <a:pPr algn="just"/>
            <a:endParaRPr lang="es-MX" sz="2800" dirty="0"/>
          </a:p>
          <a:p>
            <a:pPr algn="just"/>
            <a:r>
              <a:rPr lang="es-MX" sz="2800" dirty="0"/>
              <a:t>Partamos del hecho que una empresa registra un número representativo en las devoluciones de sus productos a lo largo de un periodo de meses y días de la semana, por lo que se pide  se haga un análisis bajo el enfoque de estadística como herramienta del proceso de como impactan las devoluciones de la empresa como un principio de logística inversa.</a:t>
            </a:r>
          </a:p>
          <a:p>
            <a:pPr algn="just"/>
            <a:endParaRPr lang="es-MX" sz="2800" dirty="0"/>
          </a:p>
          <a:p>
            <a:pPr algn="just"/>
            <a:endParaRPr lang="es-MX" sz="2800" dirty="0"/>
          </a:p>
        </p:txBody>
      </p:sp>
    </p:spTree>
    <p:extLst>
      <p:ext uri="{BB962C8B-B14F-4D97-AF65-F5344CB8AC3E}">
        <p14:creationId xmlns:p14="http://schemas.microsoft.com/office/powerpoint/2010/main" val="18427932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9 Tabla"/>
          <p:cNvGraphicFramePr>
            <a:graphicFrameLocks noGrp="1"/>
          </p:cNvGraphicFramePr>
          <p:nvPr/>
        </p:nvGraphicFramePr>
        <p:xfrm>
          <a:off x="475004" y="1638805"/>
          <a:ext cx="8300860" cy="4251360"/>
        </p:xfrm>
        <a:graphic>
          <a:graphicData uri="http://schemas.openxmlformats.org/drawingml/2006/table">
            <a:tbl>
              <a:tblPr/>
              <a:tblGrid>
                <a:gridCol w="830086">
                  <a:extLst>
                    <a:ext uri="{9D8B030D-6E8A-4147-A177-3AD203B41FA5}">
                      <a16:colId xmlns:a16="http://schemas.microsoft.com/office/drawing/2014/main" val="20000"/>
                    </a:ext>
                  </a:extLst>
                </a:gridCol>
                <a:gridCol w="830086">
                  <a:extLst>
                    <a:ext uri="{9D8B030D-6E8A-4147-A177-3AD203B41FA5}">
                      <a16:colId xmlns:a16="http://schemas.microsoft.com/office/drawing/2014/main" val="20001"/>
                    </a:ext>
                  </a:extLst>
                </a:gridCol>
                <a:gridCol w="830086">
                  <a:extLst>
                    <a:ext uri="{9D8B030D-6E8A-4147-A177-3AD203B41FA5}">
                      <a16:colId xmlns:a16="http://schemas.microsoft.com/office/drawing/2014/main" val="20002"/>
                    </a:ext>
                  </a:extLst>
                </a:gridCol>
                <a:gridCol w="830086">
                  <a:extLst>
                    <a:ext uri="{9D8B030D-6E8A-4147-A177-3AD203B41FA5}">
                      <a16:colId xmlns:a16="http://schemas.microsoft.com/office/drawing/2014/main" val="20003"/>
                    </a:ext>
                  </a:extLst>
                </a:gridCol>
                <a:gridCol w="830086">
                  <a:extLst>
                    <a:ext uri="{9D8B030D-6E8A-4147-A177-3AD203B41FA5}">
                      <a16:colId xmlns:a16="http://schemas.microsoft.com/office/drawing/2014/main" val="20004"/>
                    </a:ext>
                  </a:extLst>
                </a:gridCol>
                <a:gridCol w="830086">
                  <a:extLst>
                    <a:ext uri="{9D8B030D-6E8A-4147-A177-3AD203B41FA5}">
                      <a16:colId xmlns:a16="http://schemas.microsoft.com/office/drawing/2014/main" val="20005"/>
                    </a:ext>
                  </a:extLst>
                </a:gridCol>
                <a:gridCol w="830086">
                  <a:extLst>
                    <a:ext uri="{9D8B030D-6E8A-4147-A177-3AD203B41FA5}">
                      <a16:colId xmlns:a16="http://schemas.microsoft.com/office/drawing/2014/main" val="20006"/>
                    </a:ext>
                  </a:extLst>
                </a:gridCol>
                <a:gridCol w="830086">
                  <a:extLst>
                    <a:ext uri="{9D8B030D-6E8A-4147-A177-3AD203B41FA5}">
                      <a16:colId xmlns:a16="http://schemas.microsoft.com/office/drawing/2014/main" val="20007"/>
                    </a:ext>
                  </a:extLst>
                </a:gridCol>
                <a:gridCol w="830086">
                  <a:extLst>
                    <a:ext uri="{9D8B030D-6E8A-4147-A177-3AD203B41FA5}">
                      <a16:colId xmlns:a16="http://schemas.microsoft.com/office/drawing/2014/main" val="20008"/>
                    </a:ext>
                  </a:extLst>
                </a:gridCol>
                <a:gridCol w="830086">
                  <a:extLst>
                    <a:ext uri="{9D8B030D-6E8A-4147-A177-3AD203B41FA5}">
                      <a16:colId xmlns:a16="http://schemas.microsoft.com/office/drawing/2014/main" val="20009"/>
                    </a:ext>
                  </a:extLst>
                </a:gridCol>
              </a:tblGrid>
              <a:tr h="404553">
                <a:tc gridSpan="10">
                  <a:txBody>
                    <a:bodyPr/>
                    <a:lstStyle/>
                    <a:p>
                      <a:pPr algn="ctr" fontAlgn="b"/>
                      <a:r>
                        <a:rPr lang="es-MX" sz="2400" b="1" i="0" u="none" strike="noStrike" dirty="0">
                          <a:solidFill>
                            <a:srgbClr val="000000"/>
                          </a:solidFill>
                          <a:latin typeface="Calibri"/>
                        </a:rPr>
                        <a:t>EMPRESAS "X" S.A DE C.V </a:t>
                      </a:r>
                    </a:p>
                  </a:txBody>
                  <a:tcPr marL="7620" marR="7620" marT="7620" marB="0" anchor="b">
                    <a:lnL>
                      <a:noFill/>
                    </a:lnL>
                    <a:lnR>
                      <a:noFill/>
                    </a:lnR>
                    <a:lnT>
                      <a:noFill/>
                    </a:lnT>
                    <a:lnB>
                      <a:noFill/>
                    </a:lnB>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extLst>
                  <a:ext uri="{0D108BD9-81ED-4DB2-BD59-A6C34878D82A}">
                    <a16:rowId xmlns:a16="http://schemas.microsoft.com/office/drawing/2014/main" val="10000"/>
                  </a:ext>
                </a:extLst>
              </a:tr>
              <a:tr h="404553">
                <a:tc gridSpan="10">
                  <a:txBody>
                    <a:bodyPr/>
                    <a:lstStyle/>
                    <a:p>
                      <a:pPr algn="ctr" fontAlgn="b"/>
                      <a:r>
                        <a:rPr lang="es-MX" sz="2400" b="1" i="0" u="none" strike="noStrike" dirty="0">
                          <a:solidFill>
                            <a:srgbClr val="000000"/>
                          </a:solidFill>
                          <a:latin typeface="Calibri"/>
                        </a:rPr>
                        <a:t>RESULTADO DE ANÁLISIS DE MUESTRA</a:t>
                      </a:r>
                    </a:p>
                  </a:txBody>
                  <a:tcPr marL="7620" marR="7620" marT="7620" marB="0" anchor="b">
                    <a:lnL>
                      <a:noFill/>
                    </a:lnL>
                    <a:lnR>
                      <a:noFill/>
                    </a:lnR>
                    <a:lnT>
                      <a:noFill/>
                    </a:lnT>
                    <a:lnB>
                      <a:noFill/>
                    </a:lnB>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extLst>
                  <a:ext uri="{0D108BD9-81ED-4DB2-BD59-A6C34878D82A}">
                    <a16:rowId xmlns:a16="http://schemas.microsoft.com/office/drawing/2014/main" val="10001"/>
                  </a:ext>
                </a:extLst>
              </a:tr>
              <a:tr h="262605">
                <a:tc>
                  <a:txBody>
                    <a:bodyPr/>
                    <a:lstStyle/>
                    <a:p>
                      <a:pPr algn="l" fontAlgn="b"/>
                      <a:endParaRPr lang="es-MX" sz="1600" b="0" i="0" u="none" strike="noStrike" dirty="0">
                        <a:solidFill>
                          <a:srgbClr val="000000"/>
                        </a:solidFill>
                        <a:latin typeface="Calibri"/>
                      </a:endParaRPr>
                    </a:p>
                  </a:txBody>
                  <a:tcPr marL="7620" marR="7620" marT="7620" marB="0" anchor="b">
                    <a:lnL>
                      <a:noFill/>
                    </a:lnL>
                    <a:lnR>
                      <a:noFill/>
                    </a:lnR>
                    <a:lnT>
                      <a:noFill/>
                    </a:lnT>
                    <a:lnB>
                      <a:noFill/>
                    </a:lnB>
                  </a:tcPr>
                </a:tc>
                <a:tc>
                  <a:txBody>
                    <a:bodyPr/>
                    <a:lstStyle/>
                    <a:p>
                      <a:pPr algn="l" fontAlgn="b"/>
                      <a:endParaRPr lang="es-MX" sz="1600" b="0" i="0" u="none" strike="noStrike">
                        <a:solidFill>
                          <a:srgbClr val="000000"/>
                        </a:solidFill>
                        <a:latin typeface="Calibri"/>
                      </a:endParaRPr>
                    </a:p>
                  </a:txBody>
                  <a:tcPr marL="7620" marR="7620" marT="7620" marB="0" anchor="b">
                    <a:lnL>
                      <a:noFill/>
                    </a:lnL>
                    <a:lnR>
                      <a:noFill/>
                    </a:lnR>
                    <a:lnT>
                      <a:noFill/>
                    </a:lnT>
                    <a:lnB>
                      <a:noFill/>
                    </a:lnB>
                  </a:tcPr>
                </a:tc>
                <a:tc>
                  <a:txBody>
                    <a:bodyPr/>
                    <a:lstStyle/>
                    <a:p>
                      <a:pPr algn="l" fontAlgn="b"/>
                      <a:endParaRPr lang="es-MX" sz="1600" b="0" i="0" u="none" strike="noStrike">
                        <a:solidFill>
                          <a:srgbClr val="000000"/>
                        </a:solidFill>
                        <a:latin typeface="Calibri"/>
                      </a:endParaRPr>
                    </a:p>
                  </a:txBody>
                  <a:tcPr marL="7620" marR="7620" marT="7620" marB="0" anchor="b">
                    <a:lnL>
                      <a:noFill/>
                    </a:lnL>
                    <a:lnR>
                      <a:noFill/>
                    </a:lnR>
                    <a:lnT>
                      <a:noFill/>
                    </a:lnT>
                    <a:lnB>
                      <a:noFill/>
                    </a:lnB>
                  </a:tcPr>
                </a:tc>
                <a:tc>
                  <a:txBody>
                    <a:bodyPr/>
                    <a:lstStyle/>
                    <a:p>
                      <a:pPr algn="l" fontAlgn="b"/>
                      <a:endParaRPr lang="es-MX" sz="1600" b="0" i="0" u="none" strike="noStrike" dirty="0">
                        <a:solidFill>
                          <a:srgbClr val="000000"/>
                        </a:solidFill>
                        <a:latin typeface="Calibri"/>
                      </a:endParaRPr>
                    </a:p>
                  </a:txBody>
                  <a:tcPr marL="7620" marR="7620" marT="7620" marB="0" anchor="b">
                    <a:lnL>
                      <a:noFill/>
                    </a:lnL>
                    <a:lnR>
                      <a:noFill/>
                    </a:lnR>
                    <a:lnT>
                      <a:noFill/>
                    </a:lnT>
                    <a:lnB>
                      <a:noFill/>
                    </a:lnB>
                  </a:tcPr>
                </a:tc>
                <a:tc>
                  <a:txBody>
                    <a:bodyPr/>
                    <a:lstStyle/>
                    <a:p>
                      <a:pPr algn="l" fontAlgn="b"/>
                      <a:endParaRPr lang="es-MX" sz="1600" b="0" i="0" u="none" strike="noStrike" dirty="0">
                        <a:solidFill>
                          <a:srgbClr val="000000"/>
                        </a:solidFill>
                        <a:latin typeface="Calibri"/>
                      </a:endParaRPr>
                    </a:p>
                  </a:txBody>
                  <a:tcPr marL="7620" marR="7620" marT="7620" marB="0" anchor="b">
                    <a:lnL>
                      <a:noFill/>
                    </a:lnL>
                    <a:lnR>
                      <a:noFill/>
                    </a:lnR>
                    <a:lnT>
                      <a:noFill/>
                    </a:lnT>
                    <a:lnB>
                      <a:noFill/>
                    </a:lnB>
                  </a:tcPr>
                </a:tc>
                <a:tc>
                  <a:txBody>
                    <a:bodyPr/>
                    <a:lstStyle/>
                    <a:p>
                      <a:pPr algn="l" fontAlgn="b"/>
                      <a:endParaRPr lang="es-MX" sz="1600" b="0" i="0" u="none" strike="noStrike" dirty="0">
                        <a:solidFill>
                          <a:srgbClr val="000000"/>
                        </a:solidFill>
                        <a:latin typeface="Calibri"/>
                      </a:endParaRPr>
                    </a:p>
                  </a:txBody>
                  <a:tcPr marL="7620" marR="7620" marT="7620" marB="0" anchor="b">
                    <a:lnL>
                      <a:noFill/>
                    </a:lnL>
                    <a:lnR>
                      <a:noFill/>
                    </a:lnR>
                    <a:lnT>
                      <a:noFill/>
                    </a:lnT>
                    <a:lnB>
                      <a:noFill/>
                    </a:lnB>
                  </a:tcPr>
                </a:tc>
                <a:tc>
                  <a:txBody>
                    <a:bodyPr/>
                    <a:lstStyle/>
                    <a:p>
                      <a:pPr algn="l" fontAlgn="b"/>
                      <a:endParaRPr lang="es-MX" sz="1600" b="0" i="0" u="none" strike="noStrike" dirty="0">
                        <a:solidFill>
                          <a:srgbClr val="000000"/>
                        </a:solidFill>
                        <a:latin typeface="Calibri"/>
                      </a:endParaRPr>
                    </a:p>
                  </a:txBody>
                  <a:tcPr marL="7620" marR="7620" marT="7620" marB="0" anchor="b">
                    <a:lnL>
                      <a:noFill/>
                    </a:lnL>
                    <a:lnR>
                      <a:noFill/>
                    </a:lnR>
                    <a:lnT>
                      <a:noFill/>
                    </a:lnT>
                    <a:lnB>
                      <a:noFill/>
                    </a:lnB>
                  </a:tcPr>
                </a:tc>
                <a:tc>
                  <a:txBody>
                    <a:bodyPr/>
                    <a:lstStyle/>
                    <a:p>
                      <a:pPr algn="l" fontAlgn="b"/>
                      <a:endParaRPr lang="es-MX" sz="1600" b="0" i="0" u="none" strike="noStrike" dirty="0">
                        <a:solidFill>
                          <a:srgbClr val="000000"/>
                        </a:solidFill>
                        <a:latin typeface="Calibri"/>
                      </a:endParaRPr>
                    </a:p>
                  </a:txBody>
                  <a:tcPr marL="7620" marR="7620" marT="7620" marB="0" anchor="b">
                    <a:lnL>
                      <a:noFill/>
                    </a:lnL>
                    <a:lnR>
                      <a:noFill/>
                    </a:lnR>
                    <a:lnT>
                      <a:noFill/>
                    </a:lnT>
                    <a:lnB>
                      <a:noFill/>
                    </a:lnB>
                  </a:tcPr>
                </a:tc>
                <a:tc>
                  <a:txBody>
                    <a:bodyPr/>
                    <a:lstStyle/>
                    <a:p>
                      <a:pPr algn="l" fontAlgn="b"/>
                      <a:endParaRPr lang="es-MX" sz="1600" b="0" i="0" u="none" strike="noStrike" dirty="0">
                        <a:solidFill>
                          <a:srgbClr val="000000"/>
                        </a:solidFill>
                        <a:latin typeface="Calibri"/>
                      </a:endParaRPr>
                    </a:p>
                  </a:txBody>
                  <a:tcPr marL="7620" marR="7620" marT="7620" marB="0" anchor="b">
                    <a:lnL>
                      <a:noFill/>
                    </a:lnL>
                    <a:lnR>
                      <a:noFill/>
                    </a:lnR>
                    <a:lnT>
                      <a:noFill/>
                    </a:lnT>
                    <a:lnB>
                      <a:noFill/>
                    </a:lnB>
                  </a:tcPr>
                </a:tc>
                <a:tc>
                  <a:txBody>
                    <a:bodyPr/>
                    <a:lstStyle/>
                    <a:p>
                      <a:pPr algn="l" fontAlgn="b"/>
                      <a:endParaRPr lang="es-MX" sz="1600" b="0" i="0" u="none" strike="noStrike">
                        <a:solidFill>
                          <a:srgbClr val="000000"/>
                        </a:solidFill>
                        <a:latin typeface="Calibri"/>
                      </a:endParaRPr>
                    </a:p>
                  </a:txBody>
                  <a:tcPr marL="7620" marR="7620" marT="7620" marB="0" anchor="b">
                    <a:lnL>
                      <a:noFill/>
                    </a:lnL>
                    <a:lnR>
                      <a:noFill/>
                    </a:lnR>
                    <a:lnT>
                      <a:noFill/>
                    </a:lnT>
                    <a:lnB>
                      <a:noFill/>
                    </a:lnB>
                  </a:tcPr>
                </a:tc>
                <a:extLst>
                  <a:ext uri="{0D108BD9-81ED-4DB2-BD59-A6C34878D82A}">
                    <a16:rowId xmlns:a16="http://schemas.microsoft.com/office/drawing/2014/main" val="10002"/>
                  </a:ext>
                </a:extLst>
              </a:tr>
              <a:tr h="290994">
                <a:tc gridSpan="10">
                  <a:txBody>
                    <a:bodyPr/>
                    <a:lstStyle/>
                    <a:p>
                      <a:pPr algn="ctr" fontAlgn="b"/>
                      <a:r>
                        <a:rPr lang="es-MX" sz="1800" b="1" i="0" u="none" strike="noStrike">
                          <a:solidFill>
                            <a:srgbClr val="000000"/>
                          </a:solidFill>
                          <a:latin typeface="Calibri"/>
                        </a:rPr>
                        <a:t>BLOQUES MUESTREADOS</a:t>
                      </a:r>
                    </a:p>
                  </a:txBody>
                  <a:tcPr marL="7620" marR="7620" marT="7620" marB="0" anchor="b">
                    <a:lnL>
                      <a:noFill/>
                    </a:lnL>
                    <a:lnR>
                      <a:noFill/>
                    </a:lnR>
                    <a:lnT>
                      <a:noFill/>
                    </a:lnT>
                    <a:lnB>
                      <a:noFill/>
                    </a:lnB>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extLst>
                  <a:ext uri="{0D108BD9-81ED-4DB2-BD59-A6C34878D82A}">
                    <a16:rowId xmlns:a16="http://schemas.microsoft.com/office/drawing/2014/main" val="10003"/>
                  </a:ext>
                </a:extLst>
              </a:tr>
              <a:tr h="262605">
                <a:tc>
                  <a:txBody>
                    <a:bodyPr/>
                    <a:lstStyle/>
                    <a:p>
                      <a:pPr algn="ctr" fontAlgn="b"/>
                      <a:r>
                        <a:rPr lang="es-MX" sz="1600" b="0" i="0" u="none" strike="noStrike">
                          <a:solidFill>
                            <a:srgbClr val="000000"/>
                          </a:solidFill>
                          <a:latin typeface="Calibri"/>
                        </a:rPr>
                        <a:t>1</a:t>
                      </a:r>
                    </a:p>
                  </a:txBody>
                  <a:tcPr marL="7620" marR="7620" marT="762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s-MX" sz="1600" b="0" i="0" u="none" strike="noStrike">
                          <a:solidFill>
                            <a:srgbClr val="000000"/>
                          </a:solidFill>
                          <a:latin typeface="Calibri"/>
                        </a:rPr>
                        <a:t>2</a:t>
                      </a:r>
                    </a:p>
                  </a:txBody>
                  <a:tcPr marL="7620" marR="7620" marT="762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s-MX" sz="1600" b="0" i="0" u="none" strike="noStrike">
                          <a:solidFill>
                            <a:srgbClr val="000000"/>
                          </a:solidFill>
                          <a:latin typeface="Calibri"/>
                        </a:rPr>
                        <a:t>3</a:t>
                      </a:r>
                    </a:p>
                  </a:txBody>
                  <a:tcPr marL="7620" marR="7620" marT="762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s-MX" sz="1600" b="0" i="0" u="none" strike="noStrike">
                          <a:solidFill>
                            <a:srgbClr val="000000"/>
                          </a:solidFill>
                          <a:latin typeface="Calibri"/>
                        </a:rPr>
                        <a:t>4</a:t>
                      </a:r>
                    </a:p>
                  </a:txBody>
                  <a:tcPr marL="7620" marR="7620" marT="762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s-MX" sz="1600" b="0" i="0" u="none" strike="noStrike">
                          <a:solidFill>
                            <a:srgbClr val="000000"/>
                          </a:solidFill>
                          <a:latin typeface="Calibri"/>
                        </a:rPr>
                        <a:t>5</a:t>
                      </a:r>
                    </a:p>
                  </a:txBody>
                  <a:tcPr marL="7620" marR="7620" marT="762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s-MX" sz="1600" b="0" i="0" u="none" strike="noStrike">
                          <a:solidFill>
                            <a:srgbClr val="000000"/>
                          </a:solidFill>
                          <a:latin typeface="Calibri"/>
                        </a:rPr>
                        <a:t>6</a:t>
                      </a:r>
                    </a:p>
                  </a:txBody>
                  <a:tcPr marL="7620" marR="7620" marT="762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s-MX" sz="1600" b="0" i="0" u="none" strike="noStrike">
                          <a:solidFill>
                            <a:srgbClr val="000000"/>
                          </a:solidFill>
                          <a:latin typeface="Calibri"/>
                        </a:rPr>
                        <a:t>7</a:t>
                      </a:r>
                    </a:p>
                  </a:txBody>
                  <a:tcPr marL="7620" marR="7620" marT="762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s-MX" sz="1600" b="0" i="0" u="none" strike="noStrike">
                          <a:solidFill>
                            <a:srgbClr val="000000"/>
                          </a:solidFill>
                          <a:latin typeface="Calibri"/>
                        </a:rPr>
                        <a:t>8</a:t>
                      </a:r>
                    </a:p>
                  </a:txBody>
                  <a:tcPr marL="7620" marR="7620" marT="762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s-MX" sz="1600" b="0" i="0" u="none" strike="noStrike">
                          <a:solidFill>
                            <a:srgbClr val="000000"/>
                          </a:solidFill>
                          <a:latin typeface="Calibri"/>
                        </a:rPr>
                        <a:t>9</a:t>
                      </a:r>
                    </a:p>
                  </a:txBody>
                  <a:tcPr marL="7620" marR="7620" marT="762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s-MX" sz="1600" b="0" i="0" u="none" strike="noStrike">
                          <a:solidFill>
                            <a:srgbClr val="000000"/>
                          </a:solidFill>
                          <a:latin typeface="Calibri"/>
                        </a:rPr>
                        <a:t>10</a:t>
                      </a:r>
                    </a:p>
                  </a:txBody>
                  <a:tcPr marL="7620" marR="7620" marT="7620" marB="0" anchor="b">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262605">
                <a:tc>
                  <a:txBody>
                    <a:bodyPr/>
                    <a:lstStyle/>
                    <a:p>
                      <a:pPr algn="ctr" fontAlgn="b"/>
                      <a:r>
                        <a:rPr lang="es-MX" sz="1600" b="0" i="0" u="none" strike="noStrike">
                          <a:solidFill>
                            <a:srgbClr val="000000"/>
                          </a:solidFill>
                          <a:latin typeface="Calibri"/>
                        </a:rPr>
                        <a:t>10</a:t>
                      </a:r>
                    </a:p>
                  </a:txBody>
                  <a:tcPr marL="7620" marR="7620" marT="762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600" b="0" i="0" u="none" strike="noStrike">
                          <a:solidFill>
                            <a:srgbClr val="000000"/>
                          </a:solidFill>
                          <a:latin typeface="Calibri"/>
                        </a:rPr>
                        <a:t>30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600" b="0" i="0" u="none" strike="noStrike">
                          <a:solidFill>
                            <a:srgbClr val="000000"/>
                          </a:solidFill>
                          <a:latin typeface="Calibri"/>
                        </a:rPr>
                        <a:t>10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600" b="0" i="0" u="none" strike="noStrike">
                          <a:solidFill>
                            <a:srgbClr val="000000"/>
                          </a:solidFill>
                          <a:latin typeface="Calibri"/>
                        </a:rPr>
                        <a:t>50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600" b="0" i="0" u="none" strike="noStrike">
                          <a:solidFill>
                            <a:srgbClr val="000000"/>
                          </a:solidFill>
                          <a:latin typeface="Calibri"/>
                        </a:rPr>
                        <a:t>80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600" b="0" i="0" u="none" strike="noStrike">
                          <a:solidFill>
                            <a:srgbClr val="000000"/>
                          </a:solidFill>
                          <a:latin typeface="Calibri"/>
                        </a:rPr>
                        <a:t>90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600" b="0" i="0" u="none" strike="noStrike">
                          <a:solidFill>
                            <a:srgbClr val="000000"/>
                          </a:solidFill>
                          <a:latin typeface="Calibri"/>
                        </a:rPr>
                        <a:t>80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600" b="0" i="0" u="none" strike="noStrike">
                          <a:solidFill>
                            <a:srgbClr val="000000"/>
                          </a:solidFill>
                          <a:latin typeface="Calibri"/>
                        </a:rPr>
                        <a:t>80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600" b="0" i="0" u="none" strike="noStrike">
                          <a:solidFill>
                            <a:srgbClr val="000000"/>
                          </a:solidFill>
                          <a:latin typeface="Calibri"/>
                        </a:rPr>
                        <a:t>50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600" b="0" i="0" u="none" strike="noStrike">
                          <a:solidFill>
                            <a:srgbClr val="000000"/>
                          </a:solidFill>
                          <a:latin typeface="Calibri"/>
                        </a:rPr>
                        <a:t>90</a:t>
                      </a:r>
                    </a:p>
                  </a:txBody>
                  <a:tcPr marL="7620" marR="7620" marT="762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262605">
                <a:tc>
                  <a:txBody>
                    <a:bodyPr/>
                    <a:lstStyle/>
                    <a:p>
                      <a:pPr algn="ctr" fontAlgn="b"/>
                      <a:r>
                        <a:rPr lang="es-MX" sz="1600" b="0" i="0" u="none" strike="noStrike">
                          <a:solidFill>
                            <a:srgbClr val="000000"/>
                          </a:solidFill>
                          <a:latin typeface="Calibri"/>
                        </a:rPr>
                        <a:t>5</a:t>
                      </a:r>
                    </a:p>
                  </a:txBody>
                  <a:tcPr marL="7620" marR="7620" marT="762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600" b="0" i="0" u="none" strike="noStrike">
                          <a:solidFill>
                            <a:srgbClr val="000000"/>
                          </a:solidFill>
                          <a:latin typeface="Calibri"/>
                        </a:rPr>
                        <a:t>30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600" b="0" i="0" u="none" strike="noStrike">
                          <a:solidFill>
                            <a:srgbClr val="000000"/>
                          </a:solidFill>
                          <a:latin typeface="Calibri"/>
                        </a:rPr>
                        <a:t>5</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600" b="0" i="0" u="none" strike="noStrike">
                          <a:solidFill>
                            <a:srgbClr val="000000"/>
                          </a:solidFill>
                          <a:latin typeface="Calibri"/>
                        </a:rPr>
                        <a:t>40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600" b="0" i="0" u="none" strike="noStrike">
                          <a:solidFill>
                            <a:srgbClr val="000000"/>
                          </a:solidFill>
                          <a:latin typeface="Calibri"/>
                        </a:rPr>
                        <a:t>10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600" b="0" i="0" u="none" strike="noStrike">
                          <a:solidFill>
                            <a:srgbClr val="000000"/>
                          </a:solidFill>
                          <a:latin typeface="Calibri"/>
                        </a:rPr>
                        <a:t>100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600" b="0" i="0" u="none" strike="noStrike">
                          <a:solidFill>
                            <a:srgbClr val="000000"/>
                          </a:solidFill>
                          <a:latin typeface="Calibri"/>
                        </a:rPr>
                        <a:t>20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600" b="0" i="0" u="none" strike="noStrike">
                          <a:solidFill>
                            <a:srgbClr val="000000"/>
                          </a:solidFill>
                          <a:latin typeface="Calibri"/>
                        </a:rPr>
                        <a:t>80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600" b="0" i="0" u="none" strike="noStrike">
                          <a:solidFill>
                            <a:srgbClr val="000000"/>
                          </a:solidFill>
                          <a:latin typeface="Calibri"/>
                        </a:rPr>
                        <a:t>40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600" b="0" i="0" u="none" strike="noStrike">
                          <a:solidFill>
                            <a:srgbClr val="000000"/>
                          </a:solidFill>
                          <a:latin typeface="Calibri"/>
                        </a:rPr>
                        <a:t>80</a:t>
                      </a:r>
                    </a:p>
                  </a:txBody>
                  <a:tcPr marL="7620" marR="7620" marT="762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262605">
                <a:tc>
                  <a:txBody>
                    <a:bodyPr/>
                    <a:lstStyle/>
                    <a:p>
                      <a:pPr algn="ctr" fontAlgn="b"/>
                      <a:r>
                        <a:rPr lang="es-MX" sz="1600" b="0" i="0" u="none" strike="noStrike">
                          <a:solidFill>
                            <a:srgbClr val="000000"/>
                          </a:solidFill>
                          <a:latin typeface="Calibri"/>
                        </a:rPr>
                        <a:t>35</a:t>
                      </a:r>
                    </a:p>
                  </a:txBody>
                  <a:tcPr marL="7620" marR="7620" marT="762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600" b="0" i="0" u="none" strike="noStrike">
                          <a:solidFill>
                            <a:srgbClr val="000000"/>
                          </a:solidFill>
                          <a:latin typeface="Calibri"/>
                        </a:rPr>
                        <a:t>50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600" b="0" i="0" u="none" strike="noStrike">
                          <a:solidFill>
                            <a:srgbClr val="000000"/>
                          </a:solidFill>
                          <a:latin typeface="Calibri"/>
                        </a:rPr>
                        <a:t>5</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600" b="0" i="0" u="none" strike="noStrike">
                          <a:solidFill>
                            <a:srgbClr val="000000"/>
                          </a:solidFill>
                          <a:latin typeface="Calibri"/>
                        </a:rPr>
                        <a:t>70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600" b="0" i="0" u="none" strike="noStrike">
                          <a:solidFill>
                            <a:srgbClr val="000000"/>
                          </a:solidFill>
                          <a:latin typeface="Calibri"/>
                        </a:rPr>
                        <a:t>50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600" b="0" i="0" u="none" strike="noStrike">
                          <a:solidFill>
                            <a:srgbClr val="000000"/>
                          </a:solidFill>
                          <a:latin typeface="Calibri"/>
                        </a:rPr>
                        <a:t>50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600" b="0" i="0" u="none" strike="noStrike">
                          <a:solidFill>
                            <a:srgbClr val="000000"/>
                          </a:solidFill>
                          <a:latin typeface="Calibri"/>
                        </a:rPr>
                        <a:t>15</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600" b="0" i="0" u="none" strike="noStrike">
                          <a:solidFill>
                            <a:srgbClr val="000000"/>
                          </a:solidFill>
                          <a:latin typeface="Calibri"/>
                        </a:rPr>
                        <a:t>90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600" b="0" i="0" u="none" strike="noStrike">
                          <a:solidFill>
                            <a:srgbClr val="000000"/>
                          </a:solidFill>
                          <a:latin typeface="Calibri"/>
                        </a:rPr>
                        <a:t>20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600" b="0" i="0" u="none" strike="noStrike">
                          <a:solidFill>
                            <a:srgbClr val="000000"/>
                          </a:solidFill>
                          <a:latin typeface="Calibri"/>
                        </a:rPr>
                        <a:t>100</a:t>
                      </a:r>
                    </a:p>
                  </a:txBody>
                  <a:tcPr marL="7620" marR="7620" marT="762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262605">
                <a:tc>
                  <a:txBody>
                    <a:bodyPr/>
                    <a:lstStyle/>
                    <a:p>
                      <a:pPr algn="ctr" fontAlgn="b"/>
                      <a:r>
                        <a:rPr lang="es-MX" sz="1600" b="0" i="0" u="none" strike="noStrike">
                          <a:solidFill>
                            <a:srgbClr val="000000"/>
                          </a:solidFill>
                          <a:latin typeface="Calibri"/>
                        </a:rPr>
                        <a:t>80</a:t>
                      </a:r>
                    </a:p>
                  </a:txBody>
                  <a:tcPr marL="7620" marR="7620" marT="762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600" b="0" i="0" u="none" strike="noStrike">
                          <a:solidFill>
                            <a:srgbClr val="000000"/>
                          </a:solidFill>
                          <a:latin typeface="Calibri"/>
                        </a:rPr>
                        <a:t>40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600" b="0" i="0" u="none" strike="noStrike">
                          <a:solidFill>
                            <a:srgbClr val="000000"/>
                          </a:solidFill>
                          <a:latin typeface="Calibri"/>
                        </a:rPr>
                        <a:t>15</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600" b="0" i="0" u="none" strike="noStrike">
                          <a:solidFill>
                            <a:srgbClr val="000000"/>
                          </a:solidFill>
                          <a:latin typeface="Calibri"/>
                        </a:rPr>
                        <a:t>10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600" b="0" i="0" u="none" strike="noStrike">
                          <a:solidFill>
                            <a:srgbClr val="000000"/>
                          </a:solidFill>
                          <a:latin typeface="Calibri"/>
                        </a:rPr>
                        <a:t>20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600" b="0" i="0" u="none" strike="noStrike">
                          <a:solidFill>
                            <a:srgbClr val="000000"/>
                          </a:solidFill>
                          <a:latin typeface="Calibri"/>
                        </a:rPr>
                        <a:t>60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600" b="0" i="0" u="none" strike="noStrike">
                          <a:solidFill>
                            <a:srgbClr val="000000"/>
                          </a:solidFill>
                          <a:latin typeface="Calibri"/>
                        </a:rPr>
                        <a:t>10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600" b="0" i="0" u="none" strike="noStrike">
                          <a:solidFill>
                            <a:srgbClr val="000000"/>
                          </a:solidFill>
                          <a:latin typeface="Calibri"/>
                        </a:rPr>
                        <a:t>5</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600" b="0" i="0" u="none" strike="noStrike">
                          <a:solidFill>
                            <a:srgbClr val="000000"/>
                          </a:solidFill>
                          <a:latin typeface="Calibri"/>
                        </a:rPr>
                        <a:t>30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600" b="0" i="0" u="none" strike="noStrike">
                          <a:solidFill>
                            <a:srgbClr val="000000"/>
                          </a:solidFill>
                          <a:latin typeface="Calibri"/>
                        </a:rPr>
                        <a:t>10</a:t>
                      </a:r>
                    </a:p>
                  </a:txBody>
                  <a:tcPr marL="7620" marR="7620" marT="762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262605">
                <a:tc>
                  <a:txBody>
                    <a:bodyPr/>
                    <a:lstStyle/>
                    <a:p>
                      <a:pPr algn="ctr" fontAlgn="b"/>
                      <a:r>
                        <a:rPr lang="es-MX" sz="1600" b="0" i="0" u="none" strike="noStrike">
                          <a:solidFill>
                            <a:srgbClr val="000000"/>
                          </a:solidFill>
                          <a:latin typeface="Calibri"/>
                        </a:rPr>
                        <a:t>25</a:t>
                      </a:r>
                    </a:p>
                  </a:txBody>
                  <a:tcPr marL="7620" marR="7620" marT="762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600" b="0" i="0" u="none" strike="noStrike">
                          <a:solidFill>
                            <a:srgbClr val="000000"/>
                          </a:solidFill>
                          <a:latin typeface="Calibri"/>
                        </a:rPr>
                        <a:t>10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600" b="0" i="0" u="none" strike="noStrike">
                          <a:solidFill>
                            <a:srgbClr val="000000"/>
                          </a:solidFill>
                          <a:latin typeface="Calibri"/>
                        </a:rPr>
                        <a:t>20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600" b="0" i="0" u="none" strike="noStrike">
                          <a:solidFill>
                            <a:srgbClr val="000000"/>
                          </a:solidFill>
                          <a:latin typeface="Calibri"/>
                        </a:rPr>
                        <a:t>5</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600" b="0" i="0" u="none" strike="noStrike">
                          <a:solidFill>
                            <a:srgbClr val="000000"/>
                          </a:solidFill>
                          <a:latin typeface="Calibri"/>
                        </a:rPr>
                        <a:t>30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600" b="0" i="0" u="none" strike="noStrike">
                          <a:solidFill>
                            <a:srgbClr val="000000"/>
                          </a:solidFill>
                          <a:latin typeface="Calibri"/>
                        </a:rPr>
                        <a:t>80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600" b="0" i="0" u="none" strike="noStrike">
                          <a:solidFill>
                            <a:srgbClr val="000000"/>
                          </a:solidFill>
                          <a:latin typeface="Calibri"/>
                        </a:rPr>
                        <a:t>10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600" b="0" i="0" u="none" strike="noStrike">
                          <a:solidFill>
                            <a:srgbClr val="000000"/>
                          </a:solidFill>
                          <a:latin typeface="Calibri"/>
                        </a:rPr>
                        <a:t>10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600" b="0" i="0" u="none" strike="noStrike">
                          <a:solidFill>
                            <a:srgbClr val="000000"/>
                          </a:solidFill>
                          <a:latin typeface="Calibri"/>
                        </a:rPr>
                        <a:t>10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600" b="0" i="0" u="none" strike="noStrike">
                          <a:solidFill>
                            <a:srgbClr val="000000"/>
                          </a:solidFill>
                          <a:latin typeface="Calibri"/>
                        </a:rPr>
                        <a:t>30</a:t>
                      </a:r>
                    </a:p>
                  </a:txBody>
                  <a:tcPr marL="7620" marR="7620" marT="762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r h="262605">
                <a:tc>
                  <a:txBody>
                    <a:bodyPr/>
                    <a:lstStyle/>
                    <a:p>
                      <a:pPr algn="ctr" fontAlgn="b"/>
                      <a:r>
                        <a:rPr lang="es-MX" sz="1600" b="0" i="0" u="none" strike="noStrike">
                          <a:solidFill>
                            <a:srgbClr val="000000"/>
                          </a:solidFill>
                          <a:latin typeface="Calibri"/>
                        </a:rPr>
                        <a:t>70</a:t>
                      </a:r>
                    </a:p>
                  </a:txBody>
                  <a:tcPr marL="7620" marR="7620" marT="762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600" b="0" i="0" u="none" strike="noStrike">
                          <a:solidFill>
                            <a:srgbClr val="000000"/>
                          </a:solidFill>
                          <a:latin typeface="Calibri"/>
                        </a:rPr>
                        <a:t>20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600" b="0" i="0" u="none" strike="noStrike">
                          <a:solidFill>
                            <a:srgbClr val="000000"/>
                          </a:solidFill>
                          <a:latin typeface="Calibri"/>
                        </a:rPr>
                        <a:t>80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600" b="0" i="0" u="none" strike="noStrike">
                          <a:solidFill>
                            <a:srgbClr val="000000"/>
                          </a:solidFill>
                          <a:latin typeface="Calibri"/>
                        </a:rPr>
                        <a:t>100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600" b="0" i="0" u="none" strike="noStrike">
                          <a:solidFill>
                            <a:srgbClr val="000000"/>
                          </a:solidFill>
                          <a:latin typeface="Calibri"/>
                        </a:rPr>
                        <a:t>80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600" b="0" i="0" u="none" strike="noStrike">
                          <a:solidFill>
                            <a:srgbClr val="000000"/>
                          </a:solidFill>
                          <a:latin typeface="Calibri"/>
                        </a:rPr>
                        <a:t>10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600" b="0" i="0" u="none" strike="noStrike">
                          <a:solidFill>
                            <a:srgbClr val="000000"/>
                          </a:solidFill>
                          <a:latin typeface="Calibri"/>
                        </a:rPr>
                        <a:t>5</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600" b="0" i="0" u="none" strike="noStrike">
                          <a:solidFill>
                            <a:srgbClr val="000000"/>
                          </a:solidFill>
                          <a:latin typeface="Calibri"/>
                        </a:rPr>
                        <a:t>20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600" b="0" i="0" u="none" strike="noStrike">
                          <a:solidFill>
                            <a:srgbClr val="000000"/>
                          </a:solidFill>
                          <a:latin typeface="Calibri"/>
                        </a:rPr>
                        <a:t>5</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600" b="0" i="0" u="none" strike="noStrike">
                          <a:solidFill>
                            <a:srgbClr val="000000"/>
                          </a:solidFill>
                          <a:latin typeface="Calibri"/>
                        </a:rPr>
                        <a:t>20</a:t>
                      </a:r>
                    </a:p>
                  </a:txBody>
                  <a:tcPr marL="7620" marR="7620" marT="762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0"/>
                  </a:ext>
                </a:extLst>
              </a:tr>
              <a:tr h="262605">
                <a:tc>
                  <a:txBody>
                    <a:bodyPr/>
                    <a:lstStyle/>
                    <a:p>
                      <a:pPr algn="ctr" fontAlgn="b"/>
                      <a:r>
                        <a:rPr lang="es-MX" sz="1600" b="0" i="0" u="none" strike="noStrike">
                          <a:solidFill>
                            <a:srgbClr val="000000"/>
                          </a:solidFill>
                          <a:latin typeface="Calibri"/>
                        </a:rPr>
                        <a:t>5</a:t>
                      </a:r>
                    </a:p>
                  </a:txBody>
                  <a:tcPr marL="7620" marR="7620" marT="762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600" b="0" i="0" u="none" strike="noStrike">
                          <a:solidFill>
                            <a:srgbClr val="000000"/>
                          </a:solidFill>
                          <a:latin typeface="Calibri"/>
                        </a:rPr>
                        <a:t>20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600" b="0" i="0" u="none" strike="noStrike">
                          <a:solidFill>
                            <a:srgbClr val="000000"/>
                          </a:solidFill>
                          <a:latin typeface="Calibri"/>
                        </a:rPr>
                        <a:t>80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600" b="0" i="0" u="none" strike="noStrike">
                          <a:solidFill>
                            <a:srgbClr val="000000"/>
                          </a:solidFill>
                          <a:latin typeface="Calibri"/>
                        </a:rPr>
                        <a:t>30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600" b="0" i="0" u="none" strike="noStrike">
                          <a:solidFill>
                            <a:srgbClr val="000000"/>
                          </a:solidFill>
                          <a:latin typeface="Calibri"/>
                        </a:rPr>
                        <a:t>70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600" b="0" i="0" u="none" strike="noStrike">
                          <a:solidFill>
                            <a:srgbClr val="000000"/>
                          </a:solidFill>
                          <a:latin typeface="Calibri"/>
                        </a:rPr>
                        <a:t>20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600" b="0" i="0" u="none" strike="noStrike">
                          <a:solidFill>
                            <a:srgbClr val="000000"/>
                          </a:solidFill>
                          <a:latin typeface="Calibri"/>
                        </a:rPr>
                        <a:t>5</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600" b="0" i="0" u="none" strike="noStrike">
                          <a:solidFill>
                            <a:srgbClr val="000000"/>
                          </a:solidFill>
                          <a:latin typeface="Calibri"/>
                        </a:rPr>
                        <a:t>30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600" b="0" i="0" u="none" strike="noStrike">
                          <a:solidFill>
                            <a:srgbClr val="000000"/>
                          </a:solidFill>
                          <a:latin typeface="Calibri"/>
                        </a:rPr>
                        <a:t>5</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600" b="0" i="0" u="none" strike="noStrike">
                          <a:solidFill>
                            <a:srgbClr val="000000"/>
                          </a:solidFill>
                          <a:latin typeface="Calibri"/>
                        </a:rPr>
                        <a:t>10</a:t>
                      </a:r>
                    </a:p>
                  </a:txBody>
                  <a:tcPr marL="7620" marR="7620" marT="762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1"/>
                  </a:ext>
                </a:extLst>
              </a:tr>
              <a:tr h="262605">
                <a:tc>
                  <a:txBody>
                    <a:bodyPr/>
                    <a:lstStyle/>
                    <a:p>
                      <a:pPr algn="ctr" fontAlgn="b"/>
                      <a:r>
                        <a:rPr lang="es-MX" sz="1600" b="0" i="0" u="none" strike="noStrike">
                          <a:solidFill>
                            <a:srgbClr val="000000"/>
                          </a:solidFill>
                          <a:latin typeface="Calibri"/>
                        </a:rPr>
                        <a:t>10</a:t>
                      </a:r>
                    </a:p>
                  </a:txBody>
                  <a:tcPr marL="7620" marR="7620" marT="762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600" b="0" i="0" u="none" strike="noStrike">
                          <a:solidFill>
                            <a:srgbClr val="000000"/>
                          </a:solidFill>
                          <a:latin typeface="Calibri"/>
                        </a:rPr>
                        <a:t>25</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600" b="0" i="0" u="none" strike="noStrike">
                          <a:solidFill>
                            <a:srgbClr val="000000"/>
                          </a:solidFill>
                          <a:latin typeface="Calibri"/>
                        </a:rPr>
                        <a:t>10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600" b="0" i="0" u="none" strike="noStrike">
                          <a:solidFill>
                            <a:srgbClr val="000000"/>
                          </a:solidFill>
                          <a:latin typeface="Calibri"/>
                        </a:rPr>
                        <a:t>20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600" b="0" i="0" u="none" strike="noStrike">
                          <a:solidFill>
                            <a:srgbClr val="000000"/>
                          </a:solidFill>
                          <a:latin typeface="Calibri"/>
                        </a:rPr>
                        <a:t>10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600" b="0" i="0" u="none" strike="noStrike">
                          <a:solidFill>
                            <a:srgbClr val="000000"/>
                          </a:solidFill>
                          <a:latin typeface="Calibri"/>
                        </a:rPr>
                        <a:t>40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600" b="0" i="0" u="none" strike="noStrike">
                          <a:solidFill>
                            <a:srgbClr val="000000"/>
                          </a:solidFill>
                          <a:latin typeface="Calibri"/>
                        </a:rPr>
                        <a:t>10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600" b="0" i="0" u="none" strike="noStrike">
                          <a:solidFill>
                            <a:srgbClr val="000000"/>
                          </a:solidFill>
                          <a:latin typeface="Calibri"/>
                        </a:rPr>
                        <a:t>10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600" b="0" i="0" u="none" strike="noStrike">
                          <a:solidFill>
                            <a:srgbClr val="000000"/>
                          </a:solidFill>
                          <a:latin typeface="Calibri"/>
                        </a:rPr>
                        <a:t>10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600" b="0" i="0" u="none" strike="noStrike">
                          <a:solidFill>
                            <a:srgbClr val="000000"/>
                          </a:solidFill>
                          <a:latin typeface="Calibri"/>
                        </a:rPr>
                        <a:t>100</a:t>
                      </a:r>
                    </a:p>
                  </a:txBody>
                  <a:tcPr marL="7620" marR="7620" marT="762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2"/>
                  </a:ext>
                </a:extLst>
              </a:tr>
              <a:tr h="262605">
                <a:tc>
                  <a:txBody>
                    <a:bodyPr/>
                    <a:lstStyle/>
                    <a:p>
                      <a:pPr algn="ctr" fontAlgn="b"/>
                      <a:r>
                        <a:rPr lang="es-MX" sz="1600" b="0" i="0" u="none" strike="noStrike">
                          <a:solidFill>
                            <a:srgbClr val="000000"/>
                          </a:solidFill>
                          <a:latin typeface="Calibri"/>
                        </a:rPr>
                        <a:t>90</a:t>
                      </a:r>
                    </a:p>
                  </a:txBody>
                  <a:tcPr marL="7620" marR="7620" marT="762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600" b="0" i="0" u="none" strike="noStrike">
                          <a:solidFill>
                            <a:srgbClr val="000000"/>
                          </a:solidFill>
                          <a:latin typeface="Calibri"/>
                        </a:rPr>
                        <a:t>45</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600" b="0" i="0" u="none" strike="noStrike">
                          <a:solidFill>
                            <a:srgbClr val="000000"/>
                          </a:solidFill>
                          <a:latin typeface="Calibri"/>
                        </a:rPr>
                        <a:t>20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600" b="0" i="0" u="none" strike="noStrike">
                          <a:solidFill>
                            <a:srgbClr val="000000"/>
                          </a:solidFill>
                          <a:latin typeface="Calibri"/>
                        </a:rPr>
                        <a:t>50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600" b="0" i="0" u="none" strike="noStrike">
                          <a:solidFill>
                            <a:srgbClr val="000000"/>
                          </a:solidFill>
                          <a:latin typeface="Calibri"/>
                        </a:rPr>
                        <a:t>15</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600" b="0" i="0" u="none" strike="noStrike">
                          <a:solidFill>
                            <a:srgbClr val="000000"/>
                          </a:solidFill>
                          <a:latin typeface="Calibri"/>
                        </a:rPr>
                        <a:t>5</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600" b="0" i="0" u="none" strike="noStrike">
                          <a:solidFill>
                            <a:srgbClr val="000000"/>
                          </a:solidFill>
                          <a:latin typeface="Calibri"/>
                        </a:rPr>
                        <a:t>20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600" b="0" i="0" u="none" strike="noStrike">
                          <a:solidFill>
                            <a:srgbClr val="000000"/>
                          </a:solidFill>
                          <a:latin typeface="Calibri"/>
                        </a:rPr>
                        <a:t>5</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600" b="0" i="0" u="none" strike="noStrike">
                          <a:solidFill>
                            <a:srgbClr val="000000"/>
                          </a:solidFill>
                          <a:latin typeface="Calibri"/>
                        </a:rPr>
                        <a:t>5</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600" b="0" i="0" u="none" strike="noStrike">
                          <a:solidFill>
                            <a:srgbClr val="000000"/>
                          </a:solidFill>
                          <a:latin typeface="Calibri"/>
                        </a:rPr>
                        <a:t>30</a:t>
                      </a:r>
                    </a:p>
                  </a:txBody>
                  <a:tcPr marL="7620" marR="7620" marT="762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3"/>
                  </a:ext>
                </a:extLst>
              </a:tr>
              <a:tr h="262605">
                <a:tc>
                  <a:txBody>
                    <a:bodyPr/>
                    <a:lstStyle/>
                    <a:p>
                      <a:pPr algn="ctr" fontAlgn="b"/>
                      <a:r>
                        <a:rPr lang="es-MX" sz="1600" b="0" i="0" u="none" strike="noStrike">
                          <a:solidFill>
                            <a:srgbClr val="000000"/>
                          </a:solidFill>
                          <a:latin typeface="Calibri"/>
                        </a:rPr>
                        <a:t>100</a:t>
                      </a:r>
                    </a:p>
                  </a:txBody>
                  <a:tcPr marL="7620" marR="7620" marT="762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MX" sz="1600" b="0" i="0" u="none" strike="noStrike">
                          <a:solidFill>
                            <a:srgbClr val="000000"/>
                          </a:solidFill>
                          <a:latin typeface="Calibri"/>
                        </a:rPr>
                        <a:t>50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MX" sz="1600" b="0" i="0" u="none" strike="noStrike">
                          <a:solidFill>
                            <a:srgbClr val="000000"/>
                          </a:solidFill>
                          <a:latin typeface="Calibri"/>
                        </a:rPr>
                        <a:t>30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MX" sz="1600" b="0" i="0" u="none" strike="noStrike">
                          <a:solidFill>
                            <a:srgbClr val="000000"/>
                          </a:solidFill>
                          <a:latin typeface="Calibri"/>
                        </a:rPr>
                        <a:t>10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MX" sz="1600" b="0" i="0" u="none" strike="noStrike">
                          <a:solidFill>
                            <a:srgbClr val="000000"/>
                          </a:solidFill>
                          <a:latin typeface="Calibri"/>
                        </a:rPr>
                        <a:t>20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MX" sz="1600" b="0" i="0" u="none" strike="noStrike">
                          <a:solidFill>
                            <a:srgbClr val="000000"/>
                          </a:solidFill>
                          <a:latin typeface="Calibri"/>
                        </a:rPr>
                        <a:t>5</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MX" sz="1600" b="0" i="0" u="none" strike="noStrike">
                          <a:solidFill>
                            <a:srgbClr val="000000"/>
                          </a:solidFill>
                          <a:latin typeface="Calibri"/>
                        </a:rPr>
                        <a:t>5</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MX" sz="1600" b="0" i="0" u="none" strike="noStrike">
                          <a:solidFill>
                            <a:srgbClr val="000000"/>
                          </a:solidFill>
                          <a:latin typeface="Calibri"/>
                        </a:rPr>
                        <a:t>40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MX" sz="1600" b="0" i="0" u="none" strike="noStrike">
                          <a:solidFill>
                            <a:srgbClr val="000000"/>
                          </a:solidFill>
                          <a:latin typeface="Calibri"/>
                        </a:rPr>
                        <a:t>10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MX" sz="1600" b="0" i="0" u="none" strike="noStrike" dirty="0">
                          <a:solidFill>
                            <a:srgbClr val="000000"/>
                          </a:solidFill>
                          <a:latin typeface="Calibri"/>
                        </a:rPr>
                        <a:t>5</a:t>
                      </a:r>
                    </a:p>
                  </a:txBody>
                  <a:tcPr marL="7620" marR="7620" marT="762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4"/>
                  </a:ext>
                </a:extLst>
              </a:tr>
            </a:tbl>
          </a:graphicData>
        </a:graphic>
      </p:graphicFrame>
      <p:sp>
        <p:nvSpPr>
          <p:cNvPr id="8" name="10 Título"/>
          <p:cNvSpPr txBox="1">
            <a:spLocks/>
          </p:cNvSpPr>
          <p:nvPr/>
        </p:nvSpPr>
        <p:spPr>
          <a:xfrm>
            <a:off x="3336" y="-9416"/>
            <a:ext cx="9140661" cy="849427"/>
          </a:xfrm>
          <a:prstGeom prst="rect">
            <a:avLst/>
          </a:prstGeom>
          <a:gradFill flip="none" rotWithShape="1">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50000" r="50000" b="50000"/>
            </a:path>
            <a:tileRect/>
          </a:gradFill>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4000" b="1">
                <a:effectLst>
                  <a:outerShdw blurRad="38100" dist="38100" dir="2700000" algn="tl">
                    <a:srgbClr val="000000">
                      <a:alpha val="43137"/>
                    </a:srgbClr>
                  </a:outerShdw>
                </a:effectLst>
              </a:rPr>
              <a:t>Unidad I. Logística Inversa</a:t>
            </a:r>
            <a:endParaRPr lang="es-ES" sz="4000" b="1" dirty="0">
              <a:effectLst>
                <a:outerShdw blurRad="38100" dist="38100" dir="2700000" algn="tl">
                  <a:srgbClr val="000000">
                    <a:alpha val="43137"/>
                  </a:srgbClr>
                </a:outerShdw>
              </a:effectLst>
            </a:endParaRPr>
          </a:p>
        </p:txBody>
      </p:sp>
      <p:sp>
        <p:nvSpPr>
          <p:cNvPr id="9" name="Rectangle 8"/>
          <p:cNvSpPr/>
          <p:nvPr/>
        </p:nvSpPr>
        <p:spPr>
          <a:xfrm>
            <a:off x="3337" y="6680310"/>
            <a:ext cx="9140661" cy="205074"/>
          </a:xfrm>
          <a:prstGeom prst="rect">
            <a:avLst/>
          </a:prstGeom>
          <a:solidFill>
            <a:schemeClr val="accent3">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s-MX" dirty="0"/>
          </a:p>
        </p:txBody>
      </p:sp>
      <p:sp>
        <p:nvSpPr>
          <p:cNvPr id="3" name="TextBox 2"/>
          <p:cNvSpPr txBox="1"/>
          <p:nvPr/>
        </p:nvSpPr>
        <p:spPr>
          <a:xfrm>
            <a:off x="412997" y="1035028"/>
            <a:ext cx="8362867" cy="400110"/>
          </a:xfrm>
          <a:prstGeom prst="rect">
            <a:avLst/>
          </a:prstGeom>
          <a:noFill/>
        </p:spPr>
        <p:txBody>
          <a:bodyPr wrap="none" rtlCol="0">
            <a:spAutoFit/>
          </a:bodyPr>
          <a:lstStyle/>
          <a:p>
            <a:r>
              <a:rPr lang="es-MX" sz="2000" b="1" dirty="0"/>
              <a:t>EJERCICIO PARA RESOLVER LOS ELEMENTOS CLAVE DE LA LOGÍSITCA INVERSA</a:t>
            </a:r>
          </a:p>
        </p:txBody>
      </p:sp>
    </p:spTree>
    <p:extLst>
      <p:ext uri="{BB962C8B-B14F-4D97-AF65-F5344CB8AC3E}">
        <p14:creationId xmlns:p14="http://schemas.microsoft.com/office/powerpoint/2010/main" val="19527508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Marcador de contenido"/>
          <p:cNvSpPr>
            <a:spLocks noGrp="1"/>
          </p:cNvSpPr>
          <p:nvPr>
            <p:ph idx="1"/>
          </p:nvPr>
        </p:nvSpPr>
        <p:spPr>
          <a:xfrm>
            <a:off x="457200" y="1214422"/>
            <a:ext cx="8229600" cy="4911741"/>
          </a:xfrm>
        </p:spPr>
        <p:txBody>
          <a:bodyPr>
            <a:normAutofit fontScale="85000" lnSpcReduction="20000"/>
          </a:bodyPr>
          <a:lstStyle/>
          <a:p>
            <a:pPr marL="0" indent="0" algn="ctr">
              <a:buNone/>
            </a:pPr>
            <a:r>
              <a:rPr lang="es-ES" sz="3100" b="1" dirty="0">
                <a:solidFill>
                  <a:schemeClr val="accent1">
                    <a:lumMod val="75000"/>
                  </a:schemeClr>
                </a:solidFill>
                <a:latin typeface="Arial" panose="020B0604020202020204" pitchFamily="34" charset="0"/>
                <a:cs typeface="Arial" panose="020B0604020202020204" pitchFamily="34" charset="0"/>
              </a:rPr>
              <a:t>CONTENIDO DE LA UNIDAD A DESARROLLAR</a:t>
            </a:r>
          </a:p>
          <a:p>
            <a:pPr marL="0" indent="0" algn="ctr">
              <a:buNone/>
            </a:pPr>
            <a:endParaRPr lang="es-ES" sz="2600" b="1" dirty="0">
              <a:latin typeface="Arial" panose="020B0604020202020204" pitchFamily="34" charset="0"/>
              <a:cs typeface="Arial" panose="020B0604020202020204" pitchFamily="34" charset="0"/>
            </a:endParaRPr>
          </a:p>
          <a:p>
            <a:pPr marL="0" indent="0" algn="ctr">
              <a:buNone/>
            </a:pPr>
            <a:r>
              <a:rPr lang="es-ES" sz="2800" b="1" dirty="0">
                <a:solidFill>
                  <a:srgbClr val="FF0000"/>
                </a:solidFill>
                <a:latin typeface="Arial" panose="020B0604020202020204" pitchFamily="34" charset="0"/>
                <a:cs typeface="Arial" panose="020B0604020202020204" pitchFamily="34" charset="0"/>
              </a:rPr>
              <a:t>UNIDAD I. LOGÍSTICA INVERSA</a:t>
            </a:r>
          </a:p>
          <a:p>
            <a:pPr marL="0" indent="0" algn="ctr">
              <a:buNone/>
            </a:pPr>
            <a:endParaRPr lang="es-MX" sz="2800" b="1" dirty="0"/>
          </a:p>
          <a:p>
            <a:r>
              <a:rPr lang="es-MX" sz="2800" b="1" dirty="0"/>
              <a:t>Clave: </a:t>
            </a:r>
            <a:r>
              <a:rPr lang="es-ES" sz="2800" dirty="0"/>
              <a:t>L43443</a:t>
            </a:r>
          </a:p>
          <a:p>
            <a:r>
              <a:rPr lang="es-ES" sz="2800" dirty="0"/>
              <a:t>Horas de teoría: 4</a:t>
            </a:r>
          </a:p>
          <a:p>
            <a:r>
              <a:rPr lang="es-ES" sz="2800" dirty="0"/>
              <a:t>Horas de práctica: 0</a:t>
            </a:r>
          </a:p>
          <a:p>
            <a:r>
              <a:rPr lang="es-ES" sz="2800" dirty="0"/>
              <a:t>Total de horas: 4</a:t>
            </a:r>
          </a:p>
          <a:p>
            <a:r>
              <a:rPr lang="es-ES" sz="2800" dirty="0"/>
              <a:t>Créditos: 8</a:t>
            </a:r>
          </a:p>
          <a:p>
            <a:r>
              <a:rPr lang="es-ES" sz="2800" dirty="0"/>
              <a:t>Tipo de unidad de aprendizaje: Taller.</a:t>
            </a:r>
          </a:p>
          <a:p>
            <a:r>
              <a:rPr lang="es-ES" sz="2800" dirty="0"/>
              <a:t>Carácter de la unidad de aprendizaje: Obligatoria.</a:t>
            </a:r>
          </a:p>
          <a:p>
            <a:r>
              <a:rPr lang="es-ES" sz="2800" dirty="0"/>
              <a:t>Núcleo de formación: Integral.</a:t>
            </a:r>
          </a:p>
          <a:p>
            <a:r>
              <a:rPr lang="es-ES" sz="2800" dirty="0"/>
              <a:t>Modalidad: Presencial.</a:t>
            </a:r>
          </a:p>
        </p:txBody>
      </p:sp>
      <p:sp>
        <p:nvSpPr>
          <p:cNvPr id="5" name="Rectangle 4"/>
          <p:cNvSpPr/>
          <p:nvPr/>
        </p:nvSpPr>
        <p:spPr>
          <a:xfrm>
            <a:off x="3337" y="6680310"/>
            <a:ext cx="9140661" cy="205074"/>
          </a:xfrm>
          <a:prstGeom prst="rect">
            <a:avLst/>
          </a:prstGeom>
          <a:solidFill>
            <a:schemeClr val="accent3">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s-MX" dirty="0"/>
          </a:p>
        </p:txBody>
      </p:sp>
      <p:sp>
        <p:nvSpPr>
          <p:cNvPr id="9" name="10 Título"/>
          <p:cNvSpPr>
            <a:spLocks noGrp="1"/>
          </p:cNvSpPr>
          <p:nvPr>
            <p:ph type="title"/>
          </p:nvPr>
        </p:nvSpPr>
        <p:spPr>
          <a:xfrm>
            <a:off x="0" y="0"/>
            <a:ext cx="9143998" cy="764704"/>
          </a:xfrm>
          <a:gradFill flip="none" rotWithShape="1">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50000" r="50000" b="50000"/>
            </a:path>
            <a:tileRect/>
          </a:gradFill>
        </p:spPr>
        <p:txBody>
          <a:bodyPr vert="horz" lIns="91440" tIns="45720" rIns="91440" bIns="45720" rtlCol="0" anchor="ctr">
            <a:noAutofit/>
          </a:bodyPr>
          <a:lstStyle/>
          <a:p>
            <a:r>
              <a:rPr lang="es-ES" sz="2800" b="1" dirty="0">
                <a:effectLst>
                  <a:outerShdw blurRad="38100" dist="38100" dir="2700000" algn="tl">
                    <a:srgbClr val="000000">
                      <a:alpha val="43137"/>
                    </a:srgbClr>
                  </a:outerShdw>
                </a:effectLst>
              </a:rPr>
              <a:t>Unidad de aprendizaje: Logística Inversa</a:t>
            </a:r>
          </a:p>
        </p:txBody>
      </p:sp>
    </p:spTree>
    <p:extLst>
      <p:ext uri="{BB962C8B-B14F-4D97-AF65-F5344CB8AC3E}">
        <p14:creationId xmlns:p14="http://schemas.microsoft.com/office/powerpoint/2010/main" val="2103293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7 Tabla"/>
          <p:cNvGraphicFramePr>
            <a:graphicFrameLocks noGrp="1"/>
          </p:cNvGraphicFramePr>
          <p:nvPr/>
        </p:nvGraphicFramePr>
        <p:xfrm>
          <a:off x="380010" y="1677692"/>
          <a:ext cx="8348354" cy="4676068"/>
        </p:xfrm>
        <a:graphic>
          <a:graphicData uri="http://schemas.openxmlformats.org/drawingml/2006/table">
            <a:tbl>
              <a:tblPr/>
              <a:tblGrid>
                <a:gridCol w="1306421">
                  <a:extLst>
                    <a:ext uri="{9D8B030D-6E8A-4147-A177-3AD203B41FA5}">
                      <a16:colId xmlns:a16="http://schemas.microsoft.com/office/drawing/2014/main" val="20000"/>
                    </a:ext>
                  </a:extLst>
                </a:gridCol>
                <a:gridCol w="1115238">
                  <a:extLst>
                    <a:ext uri="{9D8B030D-6E8A-4147-A177-3AD203B41FA5}">
                      <a16:colId xmlns:a16="http://schemas.microsoft.com/office/drawing/2014/main" val="20001"/>
                    </a:ext>
                  </a:extLst>
                </a:gridCol>
                <a:gridCol w="1295801">
                  <a:extLst>
                    <a:ext uri="{9D8B030D-6E8A-4147-A177-3AD203B41FA5}">
                      <a16:colId xmlns:a16="http://schemas.microsoft.com/office/drawing/2014/main" val="20002"/>
                    </a:ext>
                  </a:extLst>
                </a:gridCol>
                <a:gridCol w="1731275">
                  <a:extLst>
                    <a:ext uri="{9D8B030D-6E8A-4147-A177-3AD203B41FA5}">
                      <a16:colId xmlns:a16="http://schemas.microsoft.com/office/drawing/2014/main" val="20003"/>
                    </a:ext>
                  </a:extLst>
                </a:gridCol>
                <a:gridCol w="1338286">
                  <a:extLst>
                    <a:ext uri="{9D8B030D-6E8A-4147-A177-3AD203B41FA5}">
                      <a16:colId xmlns:a16="http://schemas.microsoft.com/office/drawing/2014/main" val="20004"/>
                    </a:ext>
                  </a:extLst>
                </a:gridCol>
                <a:gridCol w="1561333">
                  <a:extLst>
                    <a:ext uri="{9D8B030D-6E8A-4147-A177-3AD203B41FA5}">
                      <a16:colId xmlns:a16="http://schemas.microsoft.com/office/drawing/2014/main" val="20005"/>
                    </a:ext>
                  </a:extLst>
                </a:gridCol>
              </a:tblGrid>
              <a:tr h="353773">
                <a:tc gridSpan="6">
                  <a:txBody>
                    <a:bodyPr/>
                    <a:lstStyle/>
                    <a:p>
                      <a:pPr algn="ctr" fontAlgn="b"/>
                      <a:r>
                        <a:rPr lang="es-MX" sz="2800" b="1" i="0" u="none" strike="noStrike" dirty="0">
                          <a:solidFill>
                            <a:srgbClr val="000000"/>
                          </a:solidFill>
                          <a:latin typeface="Calibri"/>
                        </a:rPr>
                        <a:t>TABLA DE FRECUENCIAS </a:t>
                      </a:r>
                    </a:p>
                  </a:txBody>
                  <a:tcPr marL="0" marR="0" marT="0" marB="0" anchor="b">
                    <a:lnL>
                      <a:noFill/>
                    </a:lnL>
                    <a:lnR>
                      <a:noFill/>
                    </a:lnR>
                    <a:lnT>
                      <a:noFill/>
                    </a:lnT>
                    <a:lnB>
                      <a:noFill/>
                    </a:lnB>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extLst>
                  <a:ext uri="{0D108BD9-81ED-4DB2-BD59-A6C34878D82A}">
                    <a16:rowId xmlns:a16="http://schemas.microsoft.com/office/drawing/2014/main" val="10000"/>
                  </a:ext>
                </a:extLst>
              </a:tr>
              <a:tr h="293126">
                <a:tc>
                  <a:txBody>
                    <a:bodyPr/>
                    <a:lstStyle/>
                    <a:p>
                      <a:pPr algn="l" fontAlgn="b"/>
                      <a:endParaRPr lang="es-MX" sz="1200" b="0" i="0" u="none" strike="noStrike" dirty="0">
                        <a:solidFill>
                          <a:srgbClr val="000000"/>
                        </a:solidFill>
                        <a:latin typeface="Calibri"/>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l-GR" sz="2000" b="1" i="0" u="none" strike="noStrike">
                          <a:solidFill>
                            <a:srgbClr val="000000"/>
                          </a:solidFill>
                          <a:latin typeface="Calibri"/>
                        </a:rPr>
                        <a:t>Σ</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endParaRPr lang="es-MX" sz="1200" b="0" i="0" u="none" strike="noStrike">
                        <a:solidFill>
                          <a:srgbClr val="000000"/>
                        </a:solidFill>
                        <a:latin typeface="Calibri"/>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r>
                        <a:rPr lang="es-MX" sz="1200" b="1" i="0" u="none" strike="noStrike">
                          <a:solidFill>
                            <a:srgbClr val="000000"/>
                          </a:solidFill>
                          <a:latin typeface="Calibri"/>
                        </a:rPr>
                        <a:t>PRODUCCIÓN MARGINAL</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es-MX" sz="1200" b="0" i="0" u="none" strike="noStrike">
                        <a:solidFill>
                          <a:srgbClr val="000000"/>
                        </a:solidFill>
                        <a:latin typeface="Calibri"/>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es-MX" sz="1200" b="0" i="0" u="none" strike="noStrike">
                        <a:solidFill>
                          <a:srgbClr val="000000"/>
                        </a:solidFill>
                        <a:latin typeface="Calibri"/>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02156">
                <a:tc>
                  <a:txBody>
                    <a:bodyPr/>
                    <a:lstStyle/>
                    <a:p>
                      <a:pPr algn="ctr" fontAlgn="b"/>
                      <a:r>
                        <a:rPr lang="es-MX" sz="1200" b="1" i="0" u="none" strike="noStrike">
                          <a:solidFill>
                            <a:srgbClr val="000000"/>
                          </a:solidFill>
                          <a:latin typeface="Calibri"/>
                        </a:rPr>
                        <a:t>LIMITE REAL</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B8CCE4"/>
                    </a:solidFill>
                  </a:tcPr>
                </a:tc>
                <a:tc>
                  <a:txBody>
                    <a:bodyPr/>
                    <a:lstStyle/>
                    <a:p>
                      <a:pPr algn="ctr" fontAlgn="b"/>
                      <a:r>
                        <a:rPr lang="es-MX" sz="1200" b="1" i="0" u="none" strike="noStrike">
                          <a:solidFill>
                            <a:srgbClr val="000000"/>
                          </a:solidFill>
                          <a:latin typeface="Calibri"/>
                        </a:rPr>
                        <a:t>FRECUENCIA</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95B3D7"/>
                    </a:solidFill>
                  </a:tcPr>
                </a:tc>
                <a:tc>
                  <a:txBody>
                    <a:bodyPr/>
                    <a:lstStyle/>
                    <a:p>
                      <a:pPr algn="ctr" fontAlgn="b"/>
                      <a:r>
                        <a:rPr lang="es-MX" sz="1200" b="1" i="0" u="none" strike="noStrike">
                          <a:solidFill>
                            <a:srgbClr val="000000"/>
                          </a:solidFill>
                          <a:latin typeface="Calibri"/>
                        </a:rPr>
                        <a:t>MARGEN DE CLASE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538ED5"/>
                    </a:solidFill>
                  </a:tcPr>
                </a:tc>
                <a:tc>
                  <a:txBody>
                    <a:bodyPr/>
                    <a:lstStyle/>
                    <a:p>
                      <a:pPr algn="ctr" fontAlgn="b"/>
                      <a:r>
                        <a:rPr lang="es-MX" sz="1200" b="1" i="0" u="none" strike="noStrike">
                          <a:solidFill>
                            <a:srgbClr val="000000"/>
                          </a:solidFill>
                          <a:latin typeface="Calibri"/>
                        </a:rPr>
                        <a:t>FRECUENCIA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538ED5"/>
                    </a:solidFill>
                  </a:tcPr>
                </a:tc>
                <a:tc>
                  <a:txBody>
                    <a:bodyPr/>
                    <a:lstStyle/>
                    <a:p>
                      <a:pPr algn="ctr" fontAlgn="b"/>
                      <a:r>
                        <a:rPr lang="es-MX" sz="1200" b="1" i="0" u="none" strike="noStrike">
                          <a:solidFill>
                            <a:srgbClr val="000000"/>
                          </a:solidFill>
                          <a:latin typeface="Calibri"/>
                        </a:rPr>
                        <a:t>FRECUENCIA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538ED5"/>
                    </a:solidFill>
                  </a:tcPr>
                </a:tc>
                <a:tc>
                  <a:txBody>
                    <a:bodyPr/>
                    <a:lstStyle/>
                    <a:p>
                      <a:pPr algn="ctr" fontAlgn="b"/>
                      <a:r>
                        <a:rPr lang="es-MX" sz="1200" b="1" i="0" u="none" strike="noStrike">
                          <a:solidFill>
                            <a:srgbClr val="000000"/>
                          </a:solidFill>
                          <a:latin typeface="Calibri"/>
                        </a:rPr>
                        <a:t>FRECUENCIA RELATIVA</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538ED5"/>
                    </a:solidFill>
                  </a:tcPr>
                </a:tc>
                <a:extLst>
                  <a:ext uri="{0D108BD9-81ED-4DB2-BD59-A6C34878D82A}">
                    <a16:rowId xmlns:a16="http://schemas.microsoft.com/office/drawing/2014/main" val="10002"/>
                  </a:ext>
                </a:extLst>
              </a:tr>
              <a:tr h="202156">
                <a:tc>
                  <a:txBody>
                    <a:bodyPr/>
                    <a:lstStyle/>
                    <a:p>
                      <a:pPr algn="ctr" fontAlgn="b"/>
                      <a:r>
                        <a:rPr lang="es-MX" sz="1200" b="1" i="0" u="none" strike="noStrike">
                          <a:solidFill>
                            <a:srgbClr val="000000"/>
                          </a:solidFill>
                          <a:latin typeface="Calibri"/>
                        </a:rPr>
                        <a:t>DE CLASE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B8CCE4"/>
                    </a:solidFill>
                  </a:tcPr>
                </a:tc>
                <a:tc>
                  <a:txBody>
                    <a:bodyPr/>
                    <a:lstStyle/>
                    <a:p>
                      <a:pPr algn="ctr" fontAlgn="b"/>
                      <a:r>
                        <a:rPr lang="es-MX" sz="1200" b="1"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95B3D7"/>
                    </a:solidFill>
                  </a:tcPr>
                </a:tc>
                <a:tc>
                  <a:txBody>
                    <a:bodyPr/>
                    <a:lstStyle/>
                    <a:p>
                      <a:pPr algn="ctr" fontAlgn="b"/>
                      <a:r>
                        <a:rPr lang="es-MX" sz="1200" b="1" i="0" u="none" strike="noStrike">
                          <a:solidFill>
                            <a:srgbClr val="000000"/>
                          </a:solidFill>
                          <a:latin typeface="Calibri"/>
                        </a:rPr>
                        <a:t>CLASE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538ED5"/>
                    </a:solidFill>
                  </a:tcPr>
                </a:tc>
                <a:tc>
                  <a:txBody>
                    <a:bodyPr/>
                    <a:lstStyle/>
                    <a:p>
                      <a:pPr algn="ctr" fontAlgn="b"/>
                      <a:r>
                        <a:rPr lang="es-MX" sz="1200" b="1" i="0" u="none" strike="noStrike">
                          <a:solidFill>
                            <a:srgbClr val="000000"/>
                          </a:solidFill>
                          <a:latin typeface="Calibri"/>
                        </a:rPr>
                        <a:t>ACUMULADA</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538ED5"/>
                    </a:solidFill>
                  </a:tcPr>
                </a:tc>
                <a:tc>
                  <a:txBody>
                    <a:bodyPr/>
                    <a:lstStyle/>
                    <a:p>
                      <a:pPr algn="ctr" fontAlgn="b"/>
                      <a:r>
                        <a:rPr lang="es-MX" sz="1200" b="1" i="0" u="none" strike="noStrike">
                          <a:solidFill>
                            <a:srgbClr val="000000"/>
                          </a:solidFill>
                          <a:latin typeface="Calibri"/>
                        </a:rPr>
                        <a:t>RELATIVA</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538ED5"/>
                    </a:solidFill>
                  </a:tcPr>
                </a:tc>
                <a:tc>
                  <a:txBody>
                    <a:bodyPr/>
                    <a:lstStyle/>
                    <a:p>
                      <a:pPr algn="ctr" fontAlgn="b"/>
                      <a:r>
                        <a:rPr lang="es-MX" sz="1200" b="1" i="0" u="none" strike="noStrike">
                          <a:solidFill>
                            <a:srgbClr val="000000"/>
                          </a:solidFill>
                          <a:latin typeface="Calibri"/>
                        </a:rPr>
                        <a:t>ACUMULADA</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538ED5"/>
                    </a:solidFill>
                  </a:tcPr>
                </a:tc>
                <a:extLst>
                  <a:ext uri="{0D108BD9-81ED-4DB2-BD59-A6C34878D82A}">
                    <a16:rowId xmlns:a16="http://schemas.microsoft.com/office/drawing/2014/main" val="10003"/>
                  </a:ext>
                </a:extLst>
              </a:tr>
              <a:tr h="212264">
                <a:tc>
                  <a:txBody>
                    <a:bodyPr/>
                    <a:lstStyle/>
                    <a:p>
                      <a:pPr algn="ctr" fontAlgn="b"/>
                      <a:r>
                        <a:rPr lang="es-MX" sz="1200" b="1" i="0" u="none" strike="noStrike">
                          <a:solidFill>
                            <a:srgbClr val="000000"/>
                          </a:solidFill>
                          <a:latin typeface="Calibri"/>
                        </a:rPr>
                        <a:t>(INTERVALOS)</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B8CCE4"/>
                    </a:solidFill>
                  </a:tcPr>
                </a:tc>
                <a:tc>
                  <a:txBody>
                    <a:bodyPr/>
                    <a:lstStyle/>
                    <a:p>
                      <a:pPr algn="ctr" fontAlgn="b"/>
                      <a:r>
                        <a:rPr lang="es-MX" sz="1200" b="1" i="0" u="none" strike="noStrike">
                          <a:solidFill>
                            <a:srgbClr val="000000"/>
                          </a:solidFill>
                          <a:latin typeface="Calibri"/>
                        </a:rPr>
                        <a:t>(Fi)</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95B3D7"/>
                    </a:solidFill>
                  </a:tcPr>
                </a:tc>
                <a:tc>
                  <a:txBody>
                    <a:bodyPr/>
                    <a:lstStyle/>
                    <a:p>
                      <a:pPr algn="ctr" fontAlgn="b"/>
                      <a:r>
                        <a:rPr lang="es-MX" sz="1200" b="1" i="0" u="none" strike="noStrike">
                          <a:solidFill>
                            <a:srgbClr val="000000"/>
                          </a:solidFill>
                          <a:latin typeface="Calibri"/>
                        </a:rPr>
                        <a:t>(Xi)= LRI+LRS/2</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538ED5"/>
                    </a:solidFill>
                  </a:tcPr>
                </a:tc>
                <a:tc>
                  <a:txBody>
                    <a:bodyPr/>
                    <a:lstStyle/>
                    <a:p>
                      <a:pPr algn="ctr" fontAlgn="b"/>
                      <a:r>
                        <a:rPr lang="es-MX" sz="1200" b="1" i="0" u="none" strike="noStrike">
                          <a:solidFill>
                            <a:srgbClr val="000000"/>
                          </a:solidFill>
                          <a:latin typeface="Calibri"/>
                        </a:rPr>
                        <a:t>(Fa)= </a:t>
                      </a:r>
                      <a:r>
                        <a:rPr lang="el-GR" sz="1200" b="1" i="0" u="none" strike="noStrike">
                          <a:solidFill>
                            <a:srgbClr val="000000"/>
                          </a:solidFill>
                          <a:latin typeface="Calibri"/>
                        </a:rPr>
                        <a:t>Σ(</a:t>
                      </a:r>
                      <a:r>
                        <a:rPr lang="es-MX" sz="1200" b="1" i="0" u="none" strike="noStrike">
                          <a:solidFill>
                            <a:srgbClr val="000000"/>
                          </a:solidFill>
                          <a:latin typeface="Calibri"/>
                        </a:rPr>
                        <a:t>Fi)</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538ED5"/>
                    </a:solidFill>
                  </a:tcPr>
                </a:tc>
                <a:tc>
                  <a:txBody>
                    <a:bodyPr/>
                    <a:lstStyle/>
                    <a:p>
                      <a:pPr algn="ctr" fontAlgn="b"/>
                      <a:r>
                        <a:rPr lang="es-MX" sz="1200" b="1" i="0" u="none" strike="noStrike">
                          <a:solidFill>
                            <a:srgbClr val="000000"/>
                          </a:solidFill>
                          <a:latin typeface="Calibri"/>
                        </a:rPr>
                        <a:t>(Fr)=Fi / </a:t>
                      </a:r>
                      <a:r>
                        <a:rPr lang="el-GR" sz="1200" b="1" i="0" u="none" strike="noStrike">
                          <a:solidFill>
                            <a:srgbClr val="000000"/>
                          </a:solidFill>
                          <a:latin typeface="Calibri"/>
                        </a:rPr>
                        <a:t>Σ </a:t>
                      </a:r>
                      <a:r>
                        <a:rPr lang="es-MX" sz="1200" b="1" i="0" u="none" strike="noStrike">
                          <a:solidFill>
                            <a:srgbClr val="000000"/>
                          </a:solidFill>
                          <a:latin typeface="Calibri"/>
                        </a:rPr>
                        <a:t>Fi</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538ED5"/>
                    </a:solidFill>
                  </a:tcPr>
                </a:tc>
                <a:tc>
                  <a:txBody>
                    <a:bodyPr/>
                    <a:lstStyle/>
                    <a:p>
                      <a:pPr algn="ctr" fontAlgn="b"/>
                      <a:r>
                        <a:rPr lang="es-MX" sz="1200" b="1" i="0" u="none" strike="noStrike">
                          <a:solidFill>
                            <a:srgbClr val="000000"/>
                          </a:solidFill>
                          <a:latin typeface="Calibri"/>
                        </a:rPr>
                        <a:t>(Fra)= Fa/</a:t>
                      </a:r>
                      <a:r>
                        <a:rPr lang="el-GR" sz="1200" b="1" i="0" u="none" strike="noStrike">
                          <a:solidFill>
                            <a:srgbClr val="000000"/>
                          </a:solidFill>
                          <a:latin typeface="Calibri"/>
                        </a:rPr>
                        <a:t>Σ(</a:t>
                      </a:r>
                      <a:r>
                        <a:rPr lang="es-MX" sz="1200" b="1" i="0" u="none" strike="noStrike">
                          <a:solidFill>
                            <a:srgbClr val="000000"/>
                          </a:solidFill>
                          <a:latin typeface="Calibri"/>
                        </a:rPr>
                        <a:t>Fi)</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538ED5"/>
                    </a:solidFill>
                  </a:tcPr>
                </a:tc>
                <a:extLst>
                  <a:ext uri="{0D108BD9-81ED-4DB2-BD59-A6C34878D82A}">
                    <a16:rowId xmlns:a16="http://schemas.microsoft.com/office/drawing/2014/main" val="10004"/>
                  </a:ext>
                </a:extLst>
              </a:tr>
              <a:tr h="202156">
                <a:tc>
                  <a:txBody>
                    <a:bodyPr/>
                    <a:lstStyle/>
                    <a:p>
                      <a:pPr algn="ctr" fontAlgn="b"/>
                      <a:r>
                        <a:rPr lang="es-MX" sz="1200" b="0" i="0" u="none" strike="noStrike">
                          <a:solidFill>
                            <a:srgbClr val="000000"/>
                          </a:solidFill>
                          <a:latin typeface="Calibri"/>
                        </a:rPr>
                        <a:t>5 - 1 3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200" b="0" i="0" u="none" strike="noStrike">
                          <a:solidFill>
                            <a:srgbClr val="000000"/>
                          </a:solidFill>
                          <a:latin typeface="Calibri"/>
                        </a:rPr>
                        <a:t>35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200" b="0" i="0" u="none" strike="noStrike">
                          <a:solidFill>
                            <a:srgbClr val="000000"/>
                          </a:solidFill>
                          <a:latin typeface="Calibri"/>
                        </a:rPr>
                        <a:t>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200" b="0" i="0" u="none" strike="noStrike">
                          <a:solidFill>
                            <a:srgbClr val="000000"/>
                          </a:solidFill>
                          <a:latin typeface="Calibri"/>
                        </a:rPr>
                        <a:t>35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200" b="0" i="0" u="none" strike="noStrike">
                          <a:solidFill>
                            <a:srgbClr val="000000"/>
                          </a:solidFill>
                          <a:latin typeface="Calibri"/>
                        </a:rPr>
                        <a:t>35%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200" b="0" i="0" u="none" strike="noStrike">
                          <a:solidFill>
                            <a:srgbClr val="000000"/>
                          </a:solidFill>
                          <a:latin typeface="Calibri"/>
                        </a:rPr>
                        <a:t>35%</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202156">
                <a:tc>
                  <a:txBody>
                    <a:bodyPr/>
                    <a:lstStyle/>
                    <a:p>
                      <a:pPr algn="ctr" fontAlgn="b"/>
                      <a:r>
                        <a:rPr lang="es-MX" sz="1200" b="0" i="0" u="none" strike="noStrike">
                          <a:solidFill>
                            <a:srgbClr val="000000"/>
                          </a:solidFill>
                          <a:latin typeface="Calibri"/>
                        </a:rPr>
                        <a:t>13 - 21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200" b="0" i="0" u="none" strike="noStrike">
                          <a:solidFill>
                            <a:srgbClr val="000000"/>
                          </a:solidFill>
                          <a:latin typeface="Calibri"/>
                        </a:rPr>
                        <a:t>16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200" b="0" i="0" u="none" strike="noStrike">
                          <a:solidFill>
                            <a:srgbClr val="000000"/>
                          </a:solidFill>
                          <a:latin typeface="Calibri"/>
                        </a:rPr>
                        <a:t>17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200" b="0" i="0" u="none" strike="noStrike">
                          <a:solidFill>
                            <a:srgbClr val="000000"/>
                          </a:solidFill>
                          <a:latin typeface="Calibri"/>
                        </a:rPr>
                        <a:t>51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200" b="0" i="0" u="none" strike="noStrike">
                          <a:solidFill>
                            <a:srgbClr val="000000"/>
                          </a:solidFill>
                          <a:latin typeface="Calibri"/>
                        </a:rPr>
                        <a:t>16%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200" b="0" i="0" u="none" strike="noStrike">
                          <a:solidFill>
                            <a:srgbClr val="000000"/>
                          </a:solidFill>
                          <a:latin typeface="Calibri"/>
                        </a:rPr>
                        <a:t>51%</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202156">
                <a:tc>
                  <a:txBody>
                    <a:bodyPr/>
                    <a:lstStyle/>
                    <a:p>
                      <a:pPr algn="ctr" fontAlgn="b"/>
                      <a:r>
                        <a:rPr lang="es-MX" sz="1200" b="0" i="0" u="none" strike="noStrike">
                          <a:solidFill>
                            <a:srgbClr val="000000"/>
                          </a:solidFill>
                          <a:latin typeface="Calibri"/>
                        </a:rPr>
                        <a:t>21 -29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200" b="0" i="0" u="none" strike="noStrike">
                          <a:solidFill>
                            <a:srgbClr val="000000"/>
                          </a:solidFill>
                          <a:latin typeface="Calibri"/>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200" b="0" i="0" u="none" strike="noStrike">
                          <a:solidFill>
                            <a:srgbClr val="000000"/>
                          </a:solidFill>
                          <a:latin typeface="Calibri"/>
                        </a:rPr>
                        <a:t>25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200" b="0" i="0" u="none" strike="noStrike">
                          <a:solidFill>
                            <a:srgbClr val="000000"/>
                          </a:solidFill>
                          <a:latin typeface="Calibri"/>
                        </a:rPr>
                        <a:t>53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200" b="0" i="0" u="none" strike="noStrike">
                          <a:solidFill>
                            <a:srgbClr val="000000"/>
                          </a:solidFill>
                          <a:latin typeface="Calibri"/>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200" b="0" i="0" u="none" strike="noStrike">
                          <a:solidFill>
                            <a:srgbClr val="000000"/>
                          </a:solidFill>
                          <a:latin typeface="Calibri"/>
                        </a:rPr>
                        <a:t>53%</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202156">
                <a:tc>
                  <a:txBody>
                    <a:bodyPr/>
                    <a:lstStyle/>
                    <a:p>
                      <a:pPr algn="ctr" fontAlgn="b"/>
                      <a:r>
                        <a:rPr lang="es-MX" sz="1200" b="0" i="0" u="none" strike="noStrike">
                          <a:solidFill>
                            <a:srgbClr val="000000"/>
                          </a:solidFill>
                          <a:latin typeface="Calibri"/>
                        </a:rPr>
                        <a:t>29 - 37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200" b="0" i="0" u="none" strike="noStrike">
                          <a:solidFill>
                            <a:srgbClr val="000000"/>
                          </a:solidFill>
                          <a:latin typeface="Calibri"/>
                        </a:rPr>
                        <a:t>10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200" b="0" i="0" u="none" strike="noStrike">
                          <a:solidFill>
                            <a:srgbClr val="000000"/>
                          </a:solidFill>
                          <a:latin typeface="Calibri"/>
                        </a:rPr>
                        <a:t>33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200" b="0" i="0" u="none" strike="noStrike">
                          <a:solidFill>
                            <a:srgbClr val="000000"/>
                          </a:solidFill>
                          <a:latin typeface="Calibri"/>
                        </a:rPr>
                        <a:t>63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200" b="0" i="0" u="none" strike="noStrike">
                          <a:solidFill>
                            <a:srgbClr val="000000"/>
                          </a:solidFill>
                          <a:latin typeface="Calibri"/>
                        </a:rPr>
                        <a:t>10%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200" b="0" i="0" u="none" strike="noStrike">
                          <a:solidFill>
                            <a:srgbClr val="000000"/>
                          </a:solidFill>
                          <a:latin typeface="Calibri"/>
                        </a:rPr>
                        <a:t>63%</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202156">
                <a:tc>
                  <a:txBody>
                    <a:bodyPr/>
                    <a:lstStyle/>
                    <a:p>
                      <a:pPr algn="ctr" fontAlgn="b"/>
                      <a:r>
                        <a:rPr lang="es-MX" sz="1200" b="0" i="0" u="none" strike="noStrike">
                          <a:solidFill>
                            <a:srgbClr val="000000"/>
                          </a:solidFill>
                          <a:latin typeface="Calibri"/>
                        </a:rPr>
                        <a:t>37 - 45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200" b="0" i="0" u="none" strike="noStrike">
                          <a:solidFill>
                            <a:srgbClr val="000000"/>
                          </a:solidFill>
                          <a:latin typeface="Calibri"/>
                        </a:rPr>
                        <a:t>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200" b="0" i="0" u="none" strike="noStrike">
                          <a:solidFill>
                            <a:srgbClr val="000000"/>
                          </a:solidFill>
                          <a:latin typeface="Calibri"/>
                        </a:rPr>
                        <a:t>41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200" b="0" i="0" u="none" strike="noStrike">
                          <a:solidFill>
                            <a:srgbClr val="000000"/>
                          </a:solidFill>
                          <a:latin typeface="Calibri"/>
                        </a:rPr>
                        <a:t>68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200" b="0" i="0" u="none" strike="noStrike">
                          <a:solidFill>
                            <a:srgbClr val="000000"/>
                          </a:solidFill>
                          <a:latin typeface="Calibri"/>
                        </a:rPr>
                        <a:t>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200" b="0" i="0" u="none" strike="noStrike">
                          <a:solidFill>
                            <a:srgbClr val="000000"/>
                          </a:solidFill>
                          <a:latin typeface="Calibri"/>
                        </a:rPr>
                        <a:t>68%</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r h="202156">
                <a:tc>
                  <a:txBody>
                    <a:bodyPr/>
                    <a:lstStyle/>
                    <a:p>
                      <a:pPr algn="ctr" fontAlgn="b"/>
                      <a:r>
                        <a:rPr lang="es-MX" sz="1200" b="0" i="0" u="none" strike="noStrike">
                          <a:solidFill>
                            <a:srgbClr val="000000"/>
                          </a:solidFill>
                          <a:latin typeface="Calibri"/>
                        </a:rPr>
                        <a:t>45 - 53</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200" b="0" i="0" u="none" strike="noStrike">
                          <a:solidFill>
                            <a:srgbClr val="000000"/>
                          </a:solidFill>
                          <a:latin typeface="Calibri"/>
                        </a:rPr>
                        <a:t>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200" b="0" i="0" u="none" strike="noStrike">
                          <a:solidFill>
                            <a:srgbClr val="000000"/>
                          </a:solidFill>
                          <a:latin typeface="Calibri"/>
                        </a:rPr>
                        <a:t>49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200" b="0" i="0" u="none" strike="noStrike">
                          <a:solidFill>
                            <a:srgbClr val="000000"/>
                          </a:solidFill>
                          <a:latin typeface="Calibri"/>
                        </a:rPr>
                        <a:t>77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200" b="0" i="0" u="none" strike="noStrike">
                          <a:solidFill>
                            <a:srgbClr val="000000"/>
                          </a:solidFill>
                          <a:latin typeface="Calibri"/>
                        </a:rPr>
                        <a:t>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200" b="0" i="0" u="none" strike="noStrike">
                          <a:solidFill>
                            <a:srgbClr val="000000"/>
                          </a:solidFill>
                          <a:latin typeface="Calibri"/>
                        </a:rPr>
                        <a:t>77%</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0"/>
                  </a:ext>
                </a:extLst>
              </a:tr>
              <a:tr h="202156">
                <a:tc>
                  <a:txBody>
                    <a:bodyPr/>
                    <a:lstStyle/>
                    <a:p>
                      <a:pPr algn="ctr" fontAlgn="b"/>
                      <a:r>
                        <a:rPr lang="es-MX" sz="1200" b="0" i="0" u="none" strike="noStrike">
                          <a:solidFill>
                            <a:srgbClr val="000000"/>
                          </a:solidFill>
                          <a:latin typeface="Calibri"/>
                        </a:rPr>
                        <a:t>53-61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200" b="0" i="0" u="none" strike="noStrike">
                          <a:solidFill>
                            <a:srgbClr val="000000"/>
                          </a:solidFill>
                          <a:latin typeface="Calibri"/>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200" b="0" i="0" u="none" strike="noStrike">
                          <a:solidFill>
                            <a:srgbClr val="000000"/>
                          </a:solidFill>
                          <a:latin typeface="Calibri"/>
                        </a:rPr>
                        <a:t>57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200" b="0" i="0" u="none" strike="noStrike">
                          <a:solidFill>
                            <a:srgbClr val="000000"/>
                          </a:solidFill>
                          <a:latin typeface="Calibri"/>
                        </a:rPr>
                        <a:t>78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200" b="0" i="0" u="none" strike="noStrike">
                          <a:solidFill>
                            <a:srgbClr val="000000"/>
                          </a:solidFill>
                          <a:latin typeface="Calibri"/>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200" b="0" i="0" u="none" strike="noStrike">
                          <a:solidFill>
                            <a:srgbClr val="000000"/>
                          </a:solidFill>
                          <a:latin typeface="Calibri"/>
                        </a:rPr>
                        <a:t>78%</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1"/>
                  </a:ext>
                </a:extLst>
              </a:tr>
              <a:tr h="202156">
                <a:tc>
                  <a:txBody>
                    <a:bodyPr/>
                    <a:lstStyle/>
                    <a:p>
                      <a:pPr algn="ctr" fontAlgn="b"/>
                      <a:r>
                        <a:rPr lang="es-MX" sz="1200" b="0" i="0" u="none" strike="noStrike">
                          <a:solidFill>
                            <a:srgbClr val="000000"/>
                          </a:solidFill>
                          <a:latin typeface="Calibri"/>
                        </a:rPr>
                        <a:t>61-69</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200" b="0" i="0" u="none" strike="noStrike">
                          <a:solidFill>
                            <a:srgbClr val="000000"/>
                          </a:solidFill>
                          <a:latin typeface="Calibri"/>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200" b="0" i="0" u="none" strike="noStrike">
                          <a:solidFill>
                            <a:srgbClr val="000000"/>
                          </a:solidFill>
                          <a:latin typeface="Calibri"/>
                        </a:rPr>
                        <a:t>65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200" b="0" i="0" u="none" strike="noStrike">
                          <a:solidFill>
                            <a:srgbClr val="000000"/>
                          </a:solidFill>
                          <a:latin typeface="Calibri"/>
                        </a:rPr>
                        <a:t>78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200" b="0" i="0" u="none" strike="noStrike">
                          <a:solidFill>
                            <a:srgbClr val="000000"/>
                          </a:solidFill>
                          <a:latin typeface="Calibri"/>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200" b="0" i="0" u="none" strike="noStrike">
                          <a:solidFill>
                            <a:srgbClr val="000000"/>
                          </a:solidFill>
                          <a:latin typeface="Calibri"/>
                        </a:rPr>
                        <a:t>78%</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2"/>
                  </a:ext>
                </a:extLst>
              </a:tr>
              <a:tr h="202156">
                <a:tc>
                  <a:txBody>
                    <a:bodyPr/>
                    <a:lstStyle/>
                    <a:p>
                      <a:pPr algn="ctr" fontAlgn="b"/>
                      <a:r>
                        <a:rPr lang="es-MX" sz="1200" b="0" i="0" u="none" strike="noStrike">
                          <a:solidFill>
                            <a:srgbClr val="000000"/>
                          </a:solidFill>
                          <a:latin typeface="Calibri"/>
                        </a:rPr>
                        <a:t>69-77</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200" b="0" i="0" u="none" strike="noStrike">
                          <a:solidFill>
                            <a:srgbClr val="000000"/>
                          </a:solidFill>
                          <a:latin typeface="Calibri"/>
                        </a:rPr>
                        <a:t>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200" b="0" i="0" u="none" strike="noStrike">
                          <a:solidFill>
                            <a:srgbClr val="000000"/>
                          </a:solidFill>
                          <a:latin typeface="Calibri"/>
                        </a:rPr>
                        <a:t>73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200" b="0" i="0" u="none" strike="noStrike">
                          <a:solidFill>
                            <a:srgbClr val="000000"/>
                          </a:solidFill>
                          <a:latin typeface="Calibri"/>
                        </a:rPr>
                        <a:t>81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200" b="0" i="0" u="none" strike="noStrike">
                          <a:solidFill>
                            <a:srgbClr val="000000"/>
                          </a:solidFill>
                          <a:latin typeface="Calibri"/>
                        </a:rPr>
                        <a:t>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200" b="0" i="0" u="none" strike="noStrike">
                          <a:solidFill>
                            <a:srgbClr val="000000"/>
                          </a:solidFill>
                          <a:latin typeface="Calibri"/>
                        </a:rPr>
                        <a:t>81%</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3"/>
                  </a:ext>
                </a:extLst>
              </a:tr>
              <a:tr h="202156">
                <a:tc>
                  <a:txBody>
                    <a:bodyPr/>
                    <a:lstStyle/>
                    <a:p>
                      <a:pPr algn="ctr" fontAlgn="b"/>
                      <a:r>
                        <a:rPr lang="es-MX" sz="1200" b="0" i="0" u="none" strike="noStrike">
                          <a:solidFill>
                            <a:srgbClr val="000000"/>
                          </a:solidFill>
                          <a:latin typeface="Calibri"/>
                        </a:rPr>
                        <a:t>77-85</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200" b="0" i="0" u="none" strike="noStrike">
                          <a:solidFill>
                            <a:srgbClr val="000000"/>
                          </a:solidFill>
                          <a:latin typeface="Calibri"/>
                        </a:rPr>
                        <a:t>10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200" b="0" i="0" u="none" strike="noStrike">
                          <a:solidFill>
                            <a:srgbClr val="000000"/>
                          </a:solidFill>
                          <a:latin typeface="Calibri"/>
                        </a:rPr>
                        <a:t>81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200" b="0" i="0" u="none" strike="noStrike">
                          <a:solidFill>
                            <a:srgbClr val="000000"/>
                          </a:solidFill>
                          <a:latin typeface="Calibri"/>
                        </a:rPr>
                        <a:t>91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200" b="0" i="0" u="none" strike="noStrike">
                          <a:solidFill>
                            <a:srgbClr val="000000"/>
                          </a:solidFill>
                          <a:latin typeface="Calibri"/>
                        </a:rPr>
                        <a:t>10%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200" b="0" i="0" u="none" strike="noStrike">
                          <a:solidFill>
                            <a:srgbClr val="000000"/>
                          </a:solidFill>
                          <a:latin typeface="Calibri"/>
                        </a:rPr>
                        <a:t>91%</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4"/>
                  </a:ext>
                </a:extLst>
              </a:tr>
              <a:tr h="202156">
                <a:tc>
                  <a:txBody>
                    <a:bodyPr/>
                    <a:lstStyle/>
                    <a:p>
                      <a:pPr algn="ctr" fontAlgn="b"/>
                      <a:r>
                        <a:rPr lang="es-MX" sz="1200" b="0" i="0" u="none" strike="noStrike">
                          <a:solidFill>
                            <a:srgbClr val="000000"/>
                          </a:solidFill>
                          <a:latin typeface="Calibri"/>
                        </a:rPr>
                        <a:t>85-93</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200" b="0" i="0" u="none" strike="noStrike">
                          <a:solidFill>
                            <a:srgbClr val="000000"/>
                          </a:solidFill>
                          <a:latin typeface="Calibri"/>
                        </a:rPr>
                        <a:t>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200" b="0" i="0" u="none" strike="noStrike">
                          <a:solidFill>
                            <a:srgbClr val="000000"/>
                          </a:solidFill>
                          <a:latin typeface="Calibri"/>
                        </a:rPr>
                        <a:t>89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200" b="0" i="0" u="none" strike="noStrike">
                          <a:solidFill>
                            <a:srgbClr val="000000"/>
                          </a:solidFill>
                          <a:latin typeface="Calibri"/>
                        </a:rPr>
                        <a:t>95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200" b="0" i="0" u="none" strike="noStrike">
                          <a:solidFill>
                            <a:srgbClr val="000000"/>
                          </a:solidFill>
                          <a:latin typeface="Calibri"/>
                        </a:rPr>
                        <a:t>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1200" b="0" i="0" u="none" strike="noStrike">
                          <a:solidFill>
                            <a:srgbClr val="000000"/>
                          </a:solidFill>
                          <a:latin typeface="Calibri"/>
                        </a:rPr>
                        <a:t>95%</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5"/>
                  </a:ext>
                </a:extLst>
              </a:tr>
              <a:tr h="212264">
                <a:tc>
                  <a:txBody>
                    <a:bodyPr/>
                    <a:lstStyle/>
                    <a:p>
                      <a:pPr algn="ctr" fontAlgn="b"/>
                      <a:r>
                        <a:rPr lang="es-MX" sz="1200" b="0" i="0" u="none" strike="noStrike">
                          <a:solidFill>
                            <a:srgbClr val="000000"/>
                          </a:solidFill>
                          <a:latin typeface="Calibri"/>
                        </a:rPr>
                        <a:t>93-101</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MX" sz="1200" b="0" i="0" u="none" strike="noStrike">
                          <a:solidFill>
                            <a:srgbClr val="000000"/>
                          </a:solidFill>
                          <a:latin typeface="Calibri"/>
                        </a:rPr>
                        <a:t>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MX" sz="1200" b="0" i="0" u="none" strike="noStrike">
                          <a:solidFill>
                            <a:srgbClr val="000000"/>
                          </a:solidFill>
                          <a:latin typeface="Calibri"/>
                        </a:rPr>
                        <a:t>97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MX" sz="1200" b="0" i="0" u="none" strike="noStrike">
                          <a:solidFill>
                            <a:srgbClr val="000000"/>
                          </a:solidFill>
                          <a:latin typeface="Calibri"/>
                        </a:rPr>
                        <a:t>100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MX" sz="1200" b="0" i="0" u="none" strike="noStrike">
                          <a:solidFill>
                            <a:srgbClr val="000000"/>
                          </a:solidFill>
                          <a:latin typeface="Calibri"/>
                        </a:rPr>
                        <a:t>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MX" sz="1200" b="0" i="0" u="none" strike="noStrike">
                          <a:solidFill>
                            <a:srgbClr val="000000"/>
                          </a:solidFill>
                          <a:latin typeface="Calibri"/>
                        </a:rPr>
                        <a:t>100%</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6"/>
                  </a:ext>
                </a:extLst>
              </a:tr>
              <a:tr h="252696">
                <a:tc>
                  <a:txBody>
                    <a:bodyPr/>
                    <a:lstStyle/>
                    <a:p>
                      <a:pPr algn="ctr" fontAlgn="b"/>
                      <a:r>
                        <a:rPr lang="el-GR" sz="1800" b="0" i="0" u="none" strike="noStrike">
                          <a:solidFill>
                            <a:srgbClr val="000000"/>
                          </a:solidFill>
                          <a:latin typeface="Arial"/>
                        </a:rPr>
                        <a:t>Σ</a:t>
                      </a:r>
                      <a:r>
                        <a:rPr lang="es-MX" sz="1800" b="0" i="0" u="none" strike="noStrike">
                          <a:solidFill>
                            <a:srgbClr val="000000"/>
                          </a:solidFill>
                          <a:latin typeface="Arial"/>
                        </a:rPr>
                        <a:t>fi</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s-MX" sz="1800" b="1" i="0" u="none" strike="noStrike">
                          <a:solidFill>
                            <a:srgbClr val="000000"/>
                          </a:solidFill>
                          <a:latin typeface="Calibri"/>
                        </a:rPr>
                        <a:t>100</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s-MX" sz="1200" b="0" i="0" u="none" strike="noStrike">
                        <a:solidFill>
                          <a:srgbClr val="000000"/>
                        </a:solidFill>
                        <a:latin typeface="Calibri"/>
                      </a:endParaRP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s-MX" sz="1200" b="0" i="0" u="none" strike="noStrike">
                        <a:solidFill>
                          <a:srgbClr val="000000"/>
                        </a:solidFill>
                        <a:latin typeface="Calibri"/>
                      </a:endParaRP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s-MX" sz="1200" b="0" i="0" u="none" strike="noStrike">
                        <a:solidFill>
                          <a:srgbClr val="000000"/>
                        </a:solidFill>
                        <a:latin typeface="Calibri"/>
                      </a:endParaRP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s-MX" sz="1200" b="0" i="0" u="none" strike="noStrike">
                        <a:solidFill>
                          <a:srgbClr val="000000"/>
                        </a:solidFill>
                        <a:latin typeface="Calibri"/>
                      </a:endParaRP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0017"/>
                  </a:ext>
                </a:extLst>
              </a:tr>
              <a:tr h="212264">
                <a:tc>
                  <a:txBody>
                    <a:bodyPr/>
                    <a:lstStyle/>
                    <a:p>
                      <a:pPr algn="ctr" fontAlgn="b"/>
                      <a:r>
                        <a:rPr lang="es-MX" sz="1400" b="1" i="0" u="none" strike="noStrike">
                          <a:solidFill>
                            <a:srgbClr val="000000"/>
                          </a:solidFill>
                          <a:latin typeface="Calibri"/>
                        </a:rPr>
                        <a:t>CRITERIOS</a:t>
                      </a:r>
                    </a:p>
                  </a:txBody>
                  <a:tcPr marL="0" marR="0" marT="0" marB="0" anchor="b">
                    <a:lnL>
                      <a:noFill/>
                    </a:lnL>
                    <a:lnR>
                      <a:noFill/>
                    </a:lnR>
                    <a:lnT>
                      <a:noFill/>
                    </a:lnT>
                    <a:lnB>
                      <a:noFill/>
                    </a:lnB>
                  </a:tcPr>
                </a:tc>
                <a:tc>
                  <a:txBody>
                    <a:bodyPr/>
                    <a:lstStyle/>
                    <a:p>
                      <a:pPr algn="l" fontAlgn="b"/>
                      <a:endParaRPr lang="es-MX" sz="1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s-MX" sz="1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s-MX" sz="1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s-MX" sz="1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s-MX" sz="1200" b="0" i="0" u="none" strike="noStrike">
                        <a:solidFill>
                          <a:srgbClr val="000000"/>
                        </a:solidFill>
                        <a:latin typeface="Calibri"/>
                      </a:endParaRPr>
                    </a:p>
                  </a:txBody>
                  <a:tcPr marL="0" marR="0" marT="0" marB="0" anchor="b">
                    <a:lnL>
                      <a:noFill/>
                    </a:lnL>
                    <a:lnR>
                      <a:noFill/>
                    </a:lnR>
                    <a:lnT>
                      <a:noFill/>
                    </a:lnT>
                    <a:lnB>
                      <a:noFill/>
                    </a:lnB>
                  </a:tcPr>
                </a:tc>
                <a:extLst>
                  <a:ext uri="{0D108BD9-81ED-4DB2-BD59-A6C34878D82A}">
                    <a16:rowId xmlns:a16="http://schemas.microsoft.com/office/drawing/2014/main" val="10018"/>
                  </a:ext>
                </a:extLst>
              </a:tr>
              <a:tr h="202156">
                <a:tc>
                  <a:txBody>
                    <a:bodyPr/>
                    <a:lstStyle/>
                    <a:p>
                      <a:pPr algn="ctr" fontAlgn="b"/>
                      <a:r>
                        <a:rPr lang="es-MX" sz="1200" b="1" i="0" u="none" strike="noStrike">
                          <a:solidFill>
                            <a:srgbClr val="000000"/>
                          </a:solidFill>
                          <a:latin typeface="Calibri"/>
                        </a:rPr>
                        <a:t>5&lt;=C&lt;=15</a:t>
                      </a:r>
                    </a:p>
                  </a:txBody>
                  <a:tcPr marL="0" marR="0" marT="0" marB="0" anchor="b">
                    <a:lnL>
                      <a:noFill/>
                    </a:lnL>
                    <a:lnR>
                      <a:noFill/>
                    </a:lnR>
                    <a:lnT>
                      <a:noFill/>
                    </a:lnT>
                    <a:lnB>
                      <a:noFill/>
                    </a:lnB>
                  </a:tcPr>
                </a:tc>
                <a:tc>
                  <a:txBody>
                    <a:bodyPr/>
                    <a:lstStyle/>
                    <a:p>
                      <a:pPr algn="l" fontAlgn="b"/>
                      <a:endParaRPr lang="es-MX" sz="1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s-MX" sz="1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s-MX" sz="1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s-MX" sz="1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s-MX" sz="1200" b="0" i="0" u="none" strike="noStrike">
                        <a:solidFill>
                          <a:srgbClr val="000000"/>
                        </a:solidFill>
                        <a:latin typeface="Calibri"/>
                      </a:endParaRPr>
                    </a:p>
                  </a:txBody>
                  <a:tcPr marL="0" marR="0" marT="0" marB="0" anchor="b">
                    <a:lnL>
                      <a:noFill/>
                    </a:lnL>
                    <a:lnR>
                      <a:noFill/>
                    </a:lnR>
                    <a:lnT>
                      <a:noFill/>
                    </a:lnT>
                    <a:lnB>
                      <a:noFill/>
                    </a:lnB>
                  </a:tcPr>
                </a:tc>
                <a:extLst>
                  <a:ext uri="{0D108BD9-81ED-4DB2-BD59-A6C34878D82A}">
                    <a16:rowId xmlns:a16="http://schemas.microsoft.com/office/drawing/2014/main" val="10019"/>
                  </a:ext>
                </a:extLst>
              </a:tr>
              <a:tr h="202156">
                <a:tc>
                  <a:txBody>
                    <a:bodyPr/>
                    <a:lstStyle/>
                    <a:p>
                      <a:pPr algn="ctr" fontAlgn="b"/>
                      <a:r>
                        <a:rPr lang="es-MX" sz="1200" b="1" i="0" u="none" strike="noStrike">
                          <a:solidFill>
                            <a:srgbClr val="000000"/>
                          </a:solidFill>
                          <a:latin typeface="Calibri"/>
                        </a:rPr>
                        <a:t>RANGO 95/12=8</a:t>
                      </a:r>
                    </a:p>
                  </a:txBody>
                  <a:tcPr marL="0" marR="0" marT="0" marB="0" anchor="b">
                    <a:lnL>
                      <a:noFill/>
                    </a:lnL>
                    <a:lnR>
                      <a:noFill/>
                    </a:lnR>
                    <a:lnT>
                      <a:noFill/>
                    </a:lnT>
                    <a:lnB>
                      <a:noFill/>
                    </a:lnB>
                  </a:tcPr>
                </a:tc>
                <a:tc>
                  <a:txBody>
                    <a:bodyPr/>
                    <a:lstStyle/>
                    <a:p>
                      <a:pPr algn="l" fontAlgn="b"/>
                      <a:endParaRPr lang="es-MX" sz="1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s-MX" sz="1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s-MX" sz="1200" b="0" i="0" u="none" strike="noStrike" dirty="0">
                        <a:solidFill>
                          <a:srgbClr val="000000"/>
                        </a:solidFill>
                        <a:latin typeface="Calibri"/>
                      </a:endParaRPr>
                    </a:p>
                  </a:txBody>
                  <a:tcPr marL="0" marR="0" marT="0" marB="0" anchor="b">
                    <a:lnL>
                      <a:noFill/>
                    </a:lnL>
                    <a:lnR>
                      <a:noFill/>
                    </a:lnR>
                    <a:lnT>
                      <a:noFill/>
                    </a:lnT>
                    <a:lnB>
                      <a:noFill/>
                    </a:lnB>
                  </a:tcPr>
                </a:tc>
                <a:tc>
                  <a:txBody>
                    <a:bodyPr/>
                    <a:lstStyle/>
                    <a:p>
                      <a:pPr algn="l" fontAlgn="b"/>
                      <a:endParaRPr lang="es-MX" sz="1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s-MX" sz="1200" b="0" i="0" u="none" strike="noStrike" dirty="0">
                        <a:solidFill>
                          <a:srgbClr val="000000"/>
                        </a:solidFill>
                        <a:latin typeface="Calibri"/>
                      </a:endParaRPr>
                    </a:p>
                  </a:txBody>
                  <a:tcPr marL="0" marR="0" marT="0" marB="0" anchor="b">
                    <a:lnL>
                      <a:noFill/>
                    </a:lnL>
                    <a:lnR>
                      <a:noFill/>
                    </a:lnR>
                    <a:lnT>
                      <a:noFill/>
                    </a:lnT>
                    <a:lnB>
                      <a:noFill/>
                    </a:lnB>
                  </a:tcPr>
                </a:tc>
                <a:extLst>
                  <a:ext uri="{0D108BD9-81ED-4DB2-BD59-A6C34878D82A}">
                    <a16:rowId xmlns:a16="http://schemas.microsoft.com/office/drawing/2014/main" val="10020"/>
                  </a:ext>
                </a:extLst>
              </a:tr>
            </a:tbl>
          </a:graphicData>
        </a:graphic>
      </p:graphicFrame>
      <p:sp>
        <p:nvSpPr>
          <p:cNvPr id="9" name="10 Título"/>
          <p:cNvSpPr txBox="1">
            <a:spLocks/>
          </p:cNvSpPr>
          <p:nvPr/>
        </p:nvSpPr>
        <p:spPr>
          <a:xfrm>
            <a:off x="3336" y="-9416"/>
            <a:ext cx="9140661" cy="849427"/>
          </a:xfrm>
          <a:prstGeom prst="rect">
            <a:avLst/>
          </a:prstGeom>
          <a:gradFill flip="none" rotWithShape="1">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50000" r="50000" b="50000"/>
            </a:path>
            <a:tileRect/>
          </a:gradFill>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4000" b="1">
                <a:effectLst>
                  <a:outerShdw blurRad="38100" dist="38100" dir="2700000" algn="tl">
                    <a:srgbClr val="000000">
                      <a:alpha val="43137"/>
                    </a:srgbClr>
                  </a:outerShdw>
                </a:effectLst>
              </a:rPr>
              <a:t>Unidad I. Logística Inversa</a:t>
            </a:r>
            <a:endParaRPr lang="es-ES" sz="4000" b="1" dirty="0">
              <a:effectLst>
                <a:outerShdw blurRad="38100" dist="38100" dir="2700000" algn="tl">
                  <a:srgbClr val="000000">
                    <a:alpha val="43137"/>
                  </a:srgbClr>
                </a:outerShdw>
              </a:effectLst>
            </a:endParaRPr>
          </a:p>
        </p:txBody>
      </p:sp>
      <p:sp>
        <p:nvSpPr>
          <p:cNvPr id="10" name="Rectangle 9"/>
          <p:cNvSpPr/>
          <p:nvPr/>
        </p:nvSpPr>
        <p:spPr>
          <a:xfrm>
            <a:off x="3337" y="6680310"/>
            <a:ext cx="9140661" cy="205074"/>
          </a:xfrm>
          <a:prstGeom prst="rect">
            <a:avLst/>
          </a:prstGeom>
          <a:solidFill>
            <a:schemeClr val="accent3">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s-MX" dirty="0"/>
          </a:p>
        </p:txBody>
      </p:sp>
      <p:sp>
        <p:nvSpPr>
          <p:cNvPr id="3" name="TextBox 2"/>
          <p:cNvSpPr txBox="1"/>
          <p:nvPr/>
        </p:nvSpPr>
        <p:spPr>
          <a:xfrm>
            <a:off x="382144" y="1028019"/>
            <a:ext cx="8460073" cy="461665"/>
          </a:xfrm>
          <a:prstGeom prst="rect">
            <a:avLst/>
          </a:prstGeom>
          <a:noFill/>
        </p:spPr>
        <p:txBody>
          <a:bodyPr wrap="none" rtlCol="0">
            <a:spAutoFit/>
          </a:bodyPr>
          <a:lstStyle/>
          <a:p>
            <a:r>
              <a:rPr lang="es-MX" sz="2400" b="1" dirty="0"/>
              <a:t>ANÁLISIS DE LOGÍSITCA INVERSA BAJO EL ENFOQUE ESTADISTICO</a:t>
            </a:r>
          </a:p>
        </p:txBody>
      </p:sp>
    </p:spTree>
    <p:extLst>
      <p:ext uri="{BB962C8B-B14F-4D97-AF65-F5344CB8AC3E}">
        <p14:creationId xmlns:p14="http://schemas.microsoft.com/office/powerpoint/2010/main" val="105957184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1 Gráfico"/>
          <p:cNvGraphicFramePr/>
          <p:nvPr/>
        </p:nvGraphicFramePr>
        <p:xfrm>
          <a:off x="221216" y="1664185"/>
          <a:ext cx="5161313" cy="4207977"/>
        </p:xfrm>
        <a:graphic>
          <a:graphicData uri="http://schemas.openxmlformats.org/drawingml/2006/chart">
            <c:chart xmlns:c="http://schemas.openxmlformats.org/drawingml/2006/chart" xmlns:r="http://schemas.openxmlformats.org/officeDocument/2006/relationships" r:id="rId3"/>
          </a:graphicData>
        </a:graphic>
      </p:graphicFrame>
      <p:sp>
        <p:nvSpPr>
          <p:cNvPr id="10" name="9 CuadroTexto"/>
          <p:cNvSpPr txBox="1"/>
          <p:nvPr/>
        </p:nvSpPr>
        <p:spPr>
          <a:xfrm>
            <a:off x="5458542" y="2541306"/>
            <a:ext cx="3710568" cy="3539430"/>
          </a:xfrm>
          <a:prstGeom prst="rect">
            <a:avLst/>
          </a:prstGeom>
          <a:noFill/>
        </p:spPr>
        <p:txBody>
          <a:bodyPr wrap="none" rtlCol="0">
            <a:spAutoFit/>
          </a:bodyPr>
          <a:lstStyle/>
          <a:p>
            <a:pPr marL="342900" indent="-342900" algn="just">
              <a:buAutoNum type="arabicPeriod"/>
            </a:pPr>
            <a:r>
              <a:rPr lang="es-MX" sz="1600" dirty="0"/>
              <a:t>Identificar las pautas de variación en </a:t>
            </a:r>
          </a:p>
          <a:p>
            <a:pPr algn="just"/>
            <a:r>
              <a:rPr lang="es-MX" sz="1600" dirty="0"/>
              <a:t>Un sistema inverso.</a:t>
            </a:r>
          </a:p>
          <a:p>
            <a:pPr marL="342900" indent="-342900" algn="just">
              <a:buAutoNum type="arabicPeriod"/>
            </a:pPr>
            <a:r>
              <a:rPr lang="es-MX" sz="1600" dirty="0"/>
              <a:t>Distribución en picos y extremos.</a:t>
            </a:r>
          </a:p>
          <a:p>
            <a:pPr marL="342900" indent="-342900" algn="just">
              <a:buAutoNum type="arabicPeriod"/>
            </a:pPr>
            <a:r>
              <a:rPr lang="es-MX" sz="1600" dirty="0"/>
              <a:t>Distribuciones sesgadas y truncas.</a:t>
            </a:r>
          </a:p>
          <a:p>
            <a:pPr marL="342900" indent="-342900" algn="just"/>
            <a:r>
              <a:rPr lang="es-MX" sz="1600" dirty="0"/>
              <a:t>4. Análisis de cada bloque muestreado </a:t>
            </a:r>
          </a:p>
          <a:p>
            <a:pPr marL="342900" indent="-342900" algn="just"/>
            <a:r>
              <a:rPr lang="es-MX" sz="1600" dirty="0"/>
              <a:t>para determinar los parámetros de </a:t>
            </a:r>
          </a:p>
          <a:p>
            <a:pPr marL="342900" indent="-342900" algn="just"/>
            <a:r>
              <a:rPr lang="es-MX" sz="1600" dirty="0"/>
              <a:t>producción y de las características </a:t>
            </a:r>
          </a:p>
          <a:p>
            <a:pPr marL="342900" indent="-342900" algn="just"/>
            <a:r>
              <a:rPr lang="es-MX" sz="1600" dirty="0"/>
              <a:t>de las materias primas.</a:t>
            </a:r>
          </a:p>
          <a:p>
            <a:pPr marL="342900" indent="-342900" algn="just"/>
            <a:r>
              <a:rPr lang="es-MX" sz="1600" dirty="0"/>
              <a:t>5. En el caso de logística inversa identificar</a:t>
            </a:r>
          </a:p>
          <a:p>
            <a:pPr marL="342900" indent="-342900" algn="just"/>
            <a:r>
              <a:rPr lang="es-MX" sz="1600" dirty="0"/>
              <a:t>los posibles sesgos de los lotes más </a:t>
            </a:r>
          </a:p>
          <a:p>
            <a:pPr marL="342900" indent="-342900" algn="just"/>
            <a:r>
              <a:rPr lang="es-MX" sz="1600" dirty="0"/>
              <a:t>representativos y que me puedan causar</a:t>
            </a:r>
          </a:p>
          <a:p>
            <a:pPr marL="342900" indent="-342900" algn="just"/>
            <a:r>
              <a:rPr lang="es-MX" sz="1600" dirty="0"/>
              <a:t>algún problema de invertir mi cadena de</a:t>
            </a:r>
          </a:p>
          <a:p>
            <a:pPr marL="342900" indent="-342900" algn="just"/>
            <a:r>
              <a:rPr lang="es-MX" sz="1600" dirty="0"/>
              <a:t>suministros.</a:t>
            </a:r>
          </a:p>
          <a:p>
            <a:pPr marL="342900" indent="-342900" algn="just">
              <a:buAutoNum type="arabicPeriod"/>
            </a:pPr>
            <a:endParaRPr lang="es-MX" sz="1600" dirty="0"/>
          </a:p>
        </p:txBody>
      </p:sp>
      <p:cxnSp>
        <p:nvCxnSpPr>
          <p:cNvPr id="16" name="15 Conector recto de flecha"/>
          <p:cNvCxnSpPr/>
          <p:nvPr/>
        </p:nvCxnSpPr>
        <p:spPr>
          <a:xfrm flipH="1">
            <a:off x="1840675" y="2873829"/>
            <a:ext cx="831273" cy="97377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7" name="16 Conector recto de flecha"/>
          <p:cNvCxnSpPr/>
          <p:nvPr/>
        </p:nvCxnSpPr>
        <p:spPr>
          <a:xfrm flipH="1">
            <a:off x="3047424" y="3665517"/>
            <a:ext cx="831273" cy="97377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8" name="17 Conector recto de flecha"/>
          <p:cNvCxnSpPr/>
          <p:nvPr/>
        </p:nvCxnSpPr>
        <p:spPr>
          <a:xfrm flipH="1">
            <a:off x="4470728" y="3665517"/>
            <a:ext cx="831273" cy="973776"/>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19" name="18 CuadroTexto"/>
          <p:cNvSpPr txBox="1"/>
          <p:nvPr/>
        </p:nvSpPr>
        <p:spPr>
          <a:xfrm>
            <a:off x="4408608" y="3296185"/>
            <a:ext cx="995081" cy="369332"/>
          </a:xfrm>
          <a:prstGeom prst="rect">
            <a:avLst/>
          </a:prstGeom>
          <a:noFill/>
        </p:spPr>
        <p:txBody>
          <a:bodyPr wrap="none" rtlCol="0">
            <a:spAutoFit/>
          </a:bodyPr>
          <a:lstStyle/>
          <a:p>
            <a:r>
              <a:rPr lang="es-MX" b="1" dirty="0"/>
              <a:t>OPTIMO</a:t>
            </a:r>
          </a:p>
        </p:txBody>
      </p:sp>
      <p:sp>
        <p:nvSpPr>
          <p:cNvPr id="20" name="19 CuadroTexto"/>
          <p:cNvSpPr txBox="1"/>
          <p:nvPr/>
        </p:nvSpPr>
        <p:spPr>
          <a:xfrm>
            <a:off x="2814452" y="3478273"/>
            <a:ext cx="861133" cy="369332"/>
          </a:xfrm>
          <a:prstGeom prst="rect">
            <a:avLst/>
          </a:prstGeom>
          <a:noFill/>
        </p:spPr>
        <p:txBody>
          <a:bodyPr wrap="none" rtlCol="0">
            <a:spAutoFit/>
          </a:bodyPr>
          <a:lstStyle/>
          <a:p>
            <a:r>
              <a:rPr lang="es-MX" b="1" dirty="0"/>
              <a:t>MEDIO</a:t>
            </a:r>
          </a:p>
        </p:txBody>
      </p:sp>
      <p:sp>
        <p:nvSpPr>
          <p:cNvPr id="22" name="21 CuadroTexto"/>
          <p:cNvSpPr txBox="1"/>
          <p:nvPr/>
        </p:nvSpPr>
        <p:spPr>
          <a:xfrm>
            <a:off x="1840675" y="2700762"/>
            <a:ext cx="687304" cy="369332"/>
          </a:xfrm>
          <a:prstGeom prst="rect">
            <a:avLst/>
          </a:prstGeom>
          <a:noFill/>
        </p:spPr>
        <p:txBody>
          <a:bodyPr wrap="none" rtlCol="0">
            <a:spAutoFit/>
          </a:bodyPr>
          <a:lstStyle/>
          <a:p>
            <a:r>
              <a:rPr lang="es-MX" b="1" dirty="0"/>
              <a:t>BAJO</a:t>
            </a:r>
          </a:p>
        </p:txBody>
      </p:sp>
      <p:sp>
        <p:nvSpPr>
          <p:cNvPr id="14" name="10 Título"/>
          <p:cNvSpPr txBox="1">
            <a:spLocks/>
          </p:cNvSpPr>
          <p:nvPr/>
        </p:nvSpPr>
        <p:spPr>
          <a:xfrm>
            <a:off x="3336" y="-9416"/>
            <a:ext cx="9140661" cy="849427"/>
          </a:xfrm>
          <a:prstGeom prst="rect">
            <a:avLst/>
          </a:prstGeom>
          <a:gradFill flip="none" rotWithShape="1">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50000" r="50000" b="50000"/>
            </a:path>
            <a:tileRect/>
          </a:gradFill>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4000" b="1">
                <a:effectLst>
                  <a:outerShdw blurRad="38100" dist="38100" dir="2700000" algn="tl">
                    <a:srgbClr val="000000">
                      <a:alpha val="43137"/>
                    </a:srgbClr>
                  </a:outerShdw>
                </a:effectLst>
              </a:rPr>
              <a:t>Unidad I. Logística Inversa</a:t>
            </a:r>
            <a:endParaRPr lang="es-ES" sz="4000" b="1" dirty="0">
              <a:effectLst>
                <a:outerShdw blurRad="38100" dist="38100" dir="2700000" algn="tl">
                  <a:srgbClr val="000000">
                    <a:alpha val="43137"/>
                  </a:srgbClr>
                </a:outerShdw>
              </a:effectLst>
            </a:endParaRPr>
          </a:p>
        </p:txBody>
      </p:sp>
      <p:sp>
        <p:nvSpPr>
          <p:cNvPr id="15" name="Rectangle 14"/>
          <p:cNvSpPr/>
          <p:nvPr/>
        </p:nvSpPr>
        <p:spPr>
          <a:xfrm>
            <a:off x="3337" y="6680310"/>
            <a:ext cx="9140661" cy="205074"/>
          </a:xfrm>
          <a:prstGeom prst="rect">
            <a:avLst/>
          </a:prstGeom>
          <a:solidFill>
            <a:schemeClr val="accent3">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171069313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10 Elipse"/>
          <p:cNvSpPr/>
          <p:nvPr/>
        </p:nvSpPr>
        <p:spPr>
          <a:xfrm>
            <a:off x="2660073" y="3505199"/>
            <a:ext cx="617517" cy="558141"/>
          </a:xfrm>
          <a:prstGeom prst="ellipse">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lang="es-MX"/>
          </a:p>
        </p:txBody>
      </p:sp>
      <p:sp>
        <p:nvSpPr>
          <p:cNvPr id="12" name="11 Elipse"/>
          <p:cNvSpPr/>
          <p:nvPr/>
        </p:nvSpPr>
        <p:spPr>
          <a:xfrm>
            <a:off x="3853211" y="3226129"/>
            <a:ext cx="617517" cy="558141"/>
          </a:xfrm>
          <a:prstGeom prst="ellipse">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lang="es-MX"/>
          </a:p>
        </p:txBody>
      </p:sp>
      <p:sp>
        <p:nvSpPr>
          <p:cNvPr id="10" name="9 Elipse"/>
          <p:cNvSpPr/>
          <p:nvPr/>
        </p:nvSpPr>
        <p:spPr>
          <a:xfrm>
            <a:off x="1460665" y="3960417"/>
            <a:ext cx="617517" cy="558141"/>
          </a:xfrm>
          <a:prstGeom prst="ellipse">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lang="es-MX"/>
          </a:p>
        </p:txBody>
      </p:sp>
      <p:graphicFrame>
        <p:nvGraphicFramePr>
          <p:cNvPr id="9" name="5 Gráfico"/>
          <p:cNvGraphicFramePr/>
          <p:nvPr>
            <p:extLst>
              <p:ext uri="{D42A27DB-BD31-4B8C-83A1-F6EECF244321}">
                <p14:modId xmlns:p14="http://schemas.microsoft.com/office/powerpoint/2010/main" val="801483639"/>
              </p:ext>
            </p:extLst>
          </p:nvPr>
        </p:nvGraphicFramePr>
        <p:xfrm>
          <a:off x="961437" y="2665144"/>
          <a:ext cx="7224457" cy="3457025"/>
        </p:xfrm>
        <a:graphic>
          <a:graphicData uri="http://schemas.openxmlformats.org/drawingml/2006/chart">
            <c:chart xmlns:c="http://schemas.openxmlformats.org/drawingml/2006/chart" xmlns:r="http://schemas.openxmlformats.org/officeDocument/2006/relationships" r:id="rId3"/>
          </a:graphicData>
        </a:graphic>
      </p:graphicFrame>
      <p:sp>
        <p:nvSpPr>
          <p:cNvPr id="13" name="12 CuadroTexto"/>
          <p:cNvSpPr txBox="1"/>
          <p:nvPr/>
        </p:nvSpPr>
        <p:spPr>
          <a:xfrm>
            <a:off x="374069" y="917805"/>
            <a:ext cx="7870339" cy="2308324"/>
          </a:xfrm>
          <a:prstGeom prst="rect">
            <a:avLst/>
          </a:prstGeom>
          <a:noFill/>
        </p:spPr>
        <p:txBody>
          <a:bodyPr wrap="square" rtlCol="0">
            <a:spAutoFit/>
          </a:bodyPr>
          <a:lstStyle/>
          <a:p>
            <a:pPr marL="342900" indent="-342900" algn="just">
              <a:buAutoNum type="arabicPeriod"/>
            </a:pPr>
            <a:r>
              <a:rPr lang="es-MX" sz="2400" dirty="0"/>
              <a:t>Medir el proceso marginal y medio de la producción en las devoluciones e identificar los sesgos que permitan medir los tiempos y los parámetros con que trabajo un modelo de sistema de logística inversa.</a:t>
            </a:r>
          </a:p>
          <a:p>
            <a:pPr marL="342900" indent="-342900" algn="just"/>
            <a:endParaRPr lang="es-MX" sz="2400" dirty="0"/>
          </a:p>
          <a:p>
            <a:pPr marL="342900" indent="-342900" algn="just"/>
            <a:endParaRPr lang="es-MX" sz="2400" dirty="0"/>
          </a:p>
        </p:txBody>
      </p:sp>
      <p:sp>
        <p:nvSpPr>
          <p:cNvPr id="14" name="10 Título"/>
          <p:cNvSpPr txBox="1">
            <a:spLocks/>
          </p:cNvSpPr>
          <p:nvPr/>
        </p:nvSpPr>
        <p:spPr>
          <a:xfrm>
            <a:off x="3336" y="-9416"/>
            <a:ext cx="9140661" cy="849427"/>
          </a:xfrm>
          <a:prstGeom prst="rect">
            <a:avLst/>
          </a:prstGeom>
          <a:gradFill flip="none" rotWithShape="1">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50000" r="50000" b="50000"/>
            </a:path>
            <a:tileRect/>
          </a:gradFill>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4000" b="1">
                <a:effectLst>
                  <a:outerShdw blurRad="38100" dist="38100" dir="2700000" algn="tl">
                    <a:srgbClr val="000000">
                      <a:alpha val="43137"/>
                    </a:srgbClr>
                  </a:outerShdw>
                </a:effectLst>
              </a:rPr>
              <a:t>Unidad I. Logística Inversa</a:t>
            </a:r>
            <a:endParaRPr lang="es-ES" sz="4000" b="1" dirty="0">
              <a:effectLst>
                <a:outerShdw blurRad="38100" dist="38100" dir="2700000" algn="tl">
                  <a:srgbClr val="000000">
                    <a:alpha val="43137"/>
                  </a:srgbClr>
                </a:outerShdw>
              </a:effectLst>
            </a:endParaRPr>
          </a:p>
        </p:txBody>
      </p:sp>
      <p:sp>
        <p:nvSpPr>
          <p:cNvPr id="15" name="Rectangle 14"/>
          <p:cNvSpPr/>
          <p:nvPr/>
        </p:nvSpPr>
        <p:spPr>
          <a:xfrm>
            <a:off x="3337" y="6680310"/>
            <a:ext cx="9140661" cy="205074"/>
          </a:xfrm>
          <a:prstGeom prst="rect">
            <a:avLst/>
          </a:prstGeom>
          <a:solidFill>
            <a:schemeClr val="accent3">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386656123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6 Marcador de contenido"/>
          <p:cNvSpPr>
            <a:spLocks noGrp="1"/>
          </p:cNvSpPr>
          <p:nvPr>
            <p:ph idx="1"/>
          </p:nvPr>
        </p:nvSpPr>
        <p:spPr>
          <a:xfrm>
            <a:off x="457200" y="1836870"/>
            <a:ext cx="8229600" cy="4525963"/>
          </a:xfrm>
        </p:spPr>
        <p:txBody>
          <a:bodyPr>
            <a:normAutofit fontScale="92500" lnSpcReduction="10000"/>
          </a:bodyPr>
          <a:lstStyle/>
          <a:p>
            <a:pPr algn="just"/>
            <a:r>
              <a:rPr lang="es-MX" dirty="0">
                <a:solidFill>
                  <a:srgbClr val="00B050"/>
                </a:solidFill>
              </a:rPr>
              <a:t>Una de las vías más sencillas de reducir los costos del flujo logístico inverso </a:t>
            </a:r>
            <a:r>
              <a:rPr lang="es-MX" dirty="0"/>
              <a:t>es reducir el volumen de productos. Hay que tener en cuenta dos aspectos. En primer lugar, evitar la entrada de los productos que no puedan ser aprovechados. En segundo lugar, una vez que los productos están dentro del flujo, deberían ser reutilizados o reaprovechados lo más rápidamente posible para generar un contexto de empresa sustentable o denominada empresa verde.</a:t>
            </a:r>
          </a:p>
        </p:txBody>
      </p:sp>
      <p:sp>
        <p:nvSpPr>
          <p:cNvPr id="8" name="10 Título"/>
          <p:cNvSpPr txBox="1">
            <a:spLocks/>
          </p:cNvSpPr>
          <p:nvPr/>
        </p:nvSpPr>
        <p:spPr>
          <a:xfrm>
            <a:off x="3336" y="-9416"/>
            <a:ext cx="9140661" cy="849427"/>
          </a:xfrm>
          <a:prstGeom prst="rect">
            <a:avLst/>
          </a:prstGeom>
          <a:gradFill flip="none" rotWithShape="1">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50000" r="50000" b="50000"/>
            </a:path>
            <a:tileRect/>
          </a:gradFill>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4000" b="1">
                <a:effectLst>
                  <a:outerShdw blurRad="38100" dist="38100" dir="2700000" algn="tl">
                    <a:srgbClr val="000000">
                      <a:alpha val="43137"/>
                    </a:srgbClr>
                  </a:outerShdw>
                </a:effectLst>
              </a:rPr>
              <a:t>Unidad I. Logística Inversa</a:t>
            </a:r>
            <a:endParaRPr lang="es-ES" sz="4000" b="1" dirty="0">
              <a:effectLst>
                <a:outerShdw blurRad="38100" dist="38100" dir="2700000" algn="tl">
                  <a:srgbClr val="000000">
                    <a:alpha val="43137"/>
                  </a:srgbClr>
                </a:outerShdw>
              </a:effectLst>
            </a:endParaRPr>
          </a:p>
        </p:txBody>
      </p:sp>
      <p:sp>
        <p:nvSpPr>
          <p:cNvPr id="9" name="Rectangle 8"/>
          <p:cNvSpPr/>
          <p:nvPr/>
        </p:nvSpPr>
        <p:spPr>
          <a:xfrm>
            <a:off x="3337" y="6680310"/>
            <a:ext cx="9140661" cy="205074"/>
          </a:xfrm>
          <a:prstGeom prst="rect">
            <a:avLst/>
          </a:prstGeom>
          <a:solidFill>
            <a:schemeClr val="accent3">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s-MX" dirty="0"/>
          </a:p>
        </p:txBody>
      </p:sp>
      <p:sp>
        <p:nvSpPr>
          <p:cNvPr id="3" name="Rectangle 2"/>
          <p:cNvSpPr/>
          <p:nvPr/>
        </p:nvSpPr>
        <p:spPr>
          <a:xfrm>
            <a:off x="457200" y="1046053"/>
            <a:ext cx="7745838" cy="584775"/>
          </a:xfrm>
          <a:prstGeom prst="rect">
            <a:avLst/>
          </a:prstGeom>
        </p:spPr>
        <p:txBody>
          <a:bodyPr wrap="none">
            <a:spAutoFit/>
          </a:bodyPr>
          <a:lstStyle/>
          <a:p>
            <a:r>
              <a:rPr lang="es-MX" sz="3200" dirty="0">
                <a:solidFill>
                  <a:srgbClr val="FF0000"/>
                </a:solidFill>
                <a:latin typeface="Arial" panose="020B0604020202020204" pitchFamily="34" charset="0"/>
              </a:rPr>
              <a:t>1.4. Logística inversa vs Logística Verde. </a:t>
            </a:r>
          </a:p>
        </p:txBody>
      </p:sp>
    </p:spTree>
    <p:extLst>
      <p:ext uri="{BB962C8B-B14F-4D97-AF65-F5344CB8AC3E}">
        <p14:creationId xmlns:p14="http://schemas.microsoft.com/office/powerpoint/2010/main" val="365791965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
          <p:cNvSpPr>
            <a:spLocks noGrp="1" noChangeArrowheads="1"/>
          </p:cNvSpPr>
          <p:nvPr>
            <p:ph idx="1"/>
          </p:nvPr>
        </p:nvSpPr>
        <p:spPr bwMode="auto">
          <a:xfrm>
            <a:off x="5153672" y="3428082"/>
            <a:ext cx="3970784" cy="33547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s-ES" sz="2000" b="0" i="0" u="none" strike="noStrike" cap="none" normalizeH="0" baseline="0" dirty="0">
                <a:ln>
                  <a:noFill/>
                </a:ln>
                <a:solidFill>
                  <a:srgbClr val="161518"/>
                </a:solidFill>
                <a:effectLst/>
                <a:latin typeface="Arial" pitchFamily="34" charset="0"/>
                <a:ea typeface="Times New Roman" pitchFamily="18" charset="0"/>
                <a:cs typeface="Arial" pitchFamily="34" charset="0"/>
              </a:rPr>
              <a:t>Se cumple con la premisa de problemas globales, soluciones locales que permiten a la organizaci</a:t>
            </a:r>
            <a:r>
              <a:rPr kumimoji="0" lang="es-ES" sz="2000" b="0" i="0" u="none" strike="noStrike" cap="none" normalizeH="0" baseline="0" dirty="0">
                <a:ln>
                  <a:noFill/>
                </a:ln>
                <a:solidFill>
                  <a:srgbClr val="161518"/>
                </a:solidFill>
                <a:effectLst/>
                <a:latin typeface="Calibri"/>
                <a:ea typeface="Times New Roman" pitchFamily="18" charset="0"/>
                <a:cs typeface="Arial" pitchFamily="34" charset="0"/>
              </a:rPr>
              <a:t>ó</a:t>
            </a:r>
            <a:r>
              <a:rPr kumimoji="0" lang="es-ES" sz="2000" b="0" i="0" u="none" strike="noStrike" cap="none" normalizeH="0" baseline="0" dirty="0">
                <a:ln>
                  <a:noFill/>
                </a:ln>
                <a:solidFill>
                  <a:srgbClr val="161518"/>
                </a:solidFill>
                <a:effectLst/>
                <a:latin typeface="Arial" pitchFamily="34" charset="0"/>
                <a:ea typeface="Times New Roman" pitchFamily="18" charset="0"/>
                <a:cs typeface="Arial" pitchFamily="34" charset="0"/>
              </a:rPr>
              <a:t>n cumplir con las legislaciones ambientales y formar parte de la cadena de suministro como una empresa que ofrece servicios y/o productos verdes.</a:t>
            </a:r>
            <a:endParaRPr kumimoji="0" lang="es-MX" sz="1100" b="0" i="0" u="none" strike="noStrike" cap="none" normalizeH="0" baseline="0" dirty="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s-MX" b="0" i="0" u="none" strike="noStrike" cap="none" normalizeH="0" baseline="0" dirty="0">
              <a:ln>
                <a:noFill/>
              </a:ln>
              <a:solidFill>
                <a:schemeClr val="tx1"/>
              </a:solidFill>
              <a:effectLst/>
              <a:latin typeface="Arial" pitchFamily="34" charset="0"/>
              <a:cs typeface="Arial" pitchFamily="34" charset="0"/>
            </a:endParaRPr>
          </a:p>
        </p:txBody>
      </p:sp>
      <p:sp>
        <p:nvSpPr>
          <p:cNvPr id="7" name="10 Título"/>
          <p:cNvSpPr txBox="1">
            <a:spLocks/>
          </p:cNvSpPr>
          <p:nvPr/>
        </p:nvSpPr>
        <p:spPr>
          <a:xfrm>
            <a:off x="3336" y="-9416"/>
            <a:ext cx="9140661" cy="849427"/>
          </a:xfrm>
          <a:prstGeom prst="rect">
            <a:avLst/>
          </a:prstGeom>
          <a:gradFill flip="none" rotWithShape="1">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50000" r="50000" b="50000"/>
            </a:path>
            <a:tileRect/>
          </a:gradFill>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4000" b="1">
                <a:effectLst>
                  <a:outerShdw blurRad="38100" dist="38100" dir="2700000" algn="tl">
                    <a:srgbClr val="000000">
                      <a:alpha val="43137"/>
                    </a:srgbClr>
                  </a:outerShdw>
                </a:effectLst>
              </a:rPr>
              <a:t>Unidad I. Logística Inversa</a:t>
            </a:r>
            <a:endParaRPr lang="es-ES" sz="4000" b="1" dirty="0">
              <a:effectLst>
                <a:outerShdw blurRad="38100" dist="38100" dir="2700000" algn="tl">
                  <a:srgbClr val="000000">
                    <a:alpha val="43137"/>
                  </a:srgbClr>
                </a:outerShdw>
              </a:effectLst>
            </a:endParaRPr>
          </a:p>
        </p:txBody>
      </p:sp>
      <p:sp>
        <p:nvSpPr>
          <p:cNvPr id="8" name="Rectangle 7"/>
          <p:cNvSpPr/>
          <p:nvPr/>
        </p:nvSpPr>
        <p:spPr>
          <a:xfrm>
            <a:off x="3337" y="6680310"/>
            <a:ext cx="9140661" cy="205074"/>
          </a:xfrm>
          <a:prstGeom prst="rect">
            <a:avLst/>
          </a:prstGeom>
          <a:solidFill>
            <a:schemeClr val="accent3">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s-MX" dirty="0"/>
          </a:p>
        </p:txBody>
      </p:sp>
      <p:sp>
        <p:nvSpPr>
          <p:cNvPr id="2" name="Rectangle 1"/>
          <p:cNvSpPr/>
          <p:nvPr/>
        </p:nvSpPr>
        <p:spPr>
          <a:xfrm>
            <a:off x="323528" y="1340768"/>
            <a:ext cx="4572000" cy="2585323"/>
          </a:xfrm>
          <a:prstGeom prst="rect">
            <a:avLst/>
          </a:prstGeom>
        </p:spPr>
        <p:txBody>
          <a:bodyPr>
            <a:spAutoFit/>
          </a:bodyPr>
          <a:lstStyle/>
          <a:p>
            <a:pPr lvl="0" algn="just" fontAlgn="base">
              <a:spcBef>
                <a:spcPct val="0"/>
              </a:spcBef>
              <a:spcAft>
                <a:spcPct val="0"/>
              </a:spcAft>
            </a:pPr>
            <a:r>
              <a:rPr lang="es-ES" dirty="0">
                <a:solidFill>
                  <a:srgbClr val="161518"/>
                </a:solidFill>
                <a:latin typeface="Arial" pitchFamily="34" charset="0"/>
                <a:ea typeface="Times New Roman" pitchFamily="18" charset="0"/>
                <a:cs typeface="Arial" pitchFamily="34" charset="0"/>
              </a:rPr>
              <a:t>La log</a:t>
            </a:r>
            <a:r>
              <a:rPr lang="es-ES" dirty="0">
                <a:solidFill>
                  <a:srgbClr val="161518"/>
                </a:solidFill>
                <a:ea typeface="Times New Roman" pitchFamily="18" charset="0"/>
                <a:cs typeface="Arial" pitchFamily="34" charset="0"/>
              </a:rPr>
              <a:t>í</a:t>
            </a:r>
            <a:r>
              <a:rPr lang="es-ES" dirty="0">
                <a:solidFill>
                  <a:srgbClr val="161518"/>
                </a:solidFill>
                <a:latin typeface="Arial" pitchFamily="34" charset="0"/>
                <a:ea typeface="Times New Roman" pitchFamily="18" charset="0"/>
                <a:cs typeface="Arial" pitchFamily="34" charset="0"/>
              </a:rPr>
              <a:t>stica inversa es un mecanismo que permite fomentar una cultura de reus</a:t>
            </a:r>
            <a:r>
              <a:rPr lang="es-ES" dirty="0">
                <a:solidFill>
                  <a:srgbClr val="161518"/>
                </a:solidFill>
                <a:ea typeface="Times New Roman" pitchFamily="18" charset="0"/>
                <a:cs typeface="Arial" pitchFamily="34" charset="0"/>
              </a:rPr>
              <a:t>ó</a:t>
            </a:r>
            <a:r>
              <a:rPr lang="es-ES" dirty="0">
                <a:solidFill>
                  <a:srgbClr val="161518"/>
                </a:solidFill>
                <a:latin typeface="Arial" pitchFamily="34" charset="0"/>
                <a:ea typeface="Times New Roman" pitchFamily="18" charset="0"/>
                <a:cs typeface="Arial" pitchFamily="34" charset="0"/>
              </a:rPr>
              <a:t> y reciclaje que bien manejada proporciona una gran imagen hacia los consumidores de bienes o productos, permitiendo a su vez poder entrar y explorar mercados internacionales que permitan una mayor presencia y cobertura en diversas latitudes.</a:t>
            </a:r>
            <a:endParaRPr lang="es-MX" sz="1050" dirty="0">
              <a:latin typeface="Arial" pitchFamily="34" charset="0"/>
              <a:cs typeface="Arial" pitchFamily="34" charset="0"/>
            </a:endParaRPr>
          </a:p>
        </p:txBody>
      </p:sp>
      <p:pic>
        <p:nvPicPr>
          <p:cNvPr id="3074" name="Picture 2" descr="http://tse1.mm.bing.net/th?&amp;id=OIP.Md53537d6e9374e2aad770813cbb81f33H0&amp;w=300&amp;h=282&amp;c=0&amp;pid=1.9&amp;rs=0&amp;p=0&amp;r=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1640" y="3926091"/>
            <a:ext cx="2857500" cy="2686050"/>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Resultado de imagen de logistica invers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64088" y="1700808"/>
            <a:ext cx="3199534" cy="1468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3141028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6 Marcador de contenido"/>
          <p:cNvSpPr>
            <a:spLocks noGrp="1"/>
          </p:cNvSpPr>
          <p:nvPr>
            <p:ph idx="1"/>
          </p:nvPr>
        </p:nvSpPr>
        <p:spPr>
          <a:xfrm>
            <a:off x="457200" y="1600200"/>
            <a:ext cx="8229600" cy="4525963"/>
          </a:xfrm>
        </p:spPr>
        <p:txBody>
          <a:bodyPr>
            <a:noAutofit/>
          </a:bodyPr>
          <a:lstStyle/>
          <a:p>
            <a:pPr algn="just"/>
            <a:r>
              <a:rPr lang="es-MX" sz="2200" dirty="0">
                <a:latin typeface="Arial" pitchFamily="34" charset="0"/>
                <a:cs typeface="Arial" pitchFamily="34" charset="0"/>
              </a:rPr>
              <a:t>con el propósito de adecuar los productos en el lugar indicado y crear valor económico es fomentar:</a:t>
            </a:r>
          </a:p>
          <a:p>
            <a:pPr marL="0" indent="0" algn="just">
              <a:buNone/>
            </a:pPr>
            <a:r>
              <a:rPr lang="es-MX" sz="2200" dirty="0">
                <a:latin typeface="Arial" pitchFamily="34" charset="0"/>
                <a:cs typeface="Arial" pitchFamily="34" charset="0"/>
              </a:rPr>
              <a:t>1. Valor ecológico.</a:t>
            </a:r>
          </a:p>
          <a:p>
            <a:pPr marL="0" indent="0" algn="just">
              <a:buNone/>
            </a:pPr>
            <a:r>
              <a:rPr lang="es-MX" sz="2200" dirty="0">
                <a:latin typeface="Arial" pitchFamily="34" charset="0"/>
                <a:cs typeface="Arial" pitchFamily="34" charset="0"/>
              </a:rPr>
              <a:t>2. Valor legal o de imagen. </a:t>
            </a:r>
          </a:p>
          <a:p>
            <a:pPr marL="0" indent="0" algn="just">
              <a:buNone/>
            </a:pPr>
            <a:r>
              <a:rPr lang="es-MX" sz="2200" dirty="0">
                <a:latin typeface="Arial" pitchFamily="34" charset="0"/>
                <a:cs typeface="Arial" pitchFamily="34" charset="0"/>
              </a:rPr>
              <a:t>3. Incluye actividades como: </a:t>
            </a:r>
          </a:p>
          <a:p>
            <a:pPr marL="0" indent="0" algn="just">
              <a:buNone/>
            </a:pPr>
            <a:r>
              <a:rPr lang="es-MX" sz="2200" dirty="0">
                <a:latin typeface="Arial" pitchFamily="34" charset="0"/>
                <a:cs typeface="Arial" pitchFamily="34" charset="0"/>
              </a:rPr>
              <a:t>a. devoluciones.</a:t>
            </a:r>
          </a:p>
          <a:p>
            <a:pPr marL="0" indent="0" algn="just">
              <a:buNone/>
            </a:pPr>
            <a:r>
              <a:rPr lang="es-MX" sz="2200" dirty="0">
                <a:latin typeface="Arial" pitchFamily="34" charset="0"/>
                <a:cs typeface="Arial" pitchFamily="34" charset="0"/>
              </a:rPr>
              <a:t>b. arreglos.</a:t>
            </a:r>
          </a:p>
          <a:p>
            <a:pPr marL="0" indent="0" algn="just">
              <a:buNone/>
            </a:pPr>
            <a:r>
              <a:rPr lang="es-MX" sz="2200" dirty="0">
                <a:latin typeface="Arial" pitchFamily="34" charset="0"/>
                <a:cs typeface="Arial" pitchFamily="34" charset="0"/>
              </a:rPr>
              <a:t>c. re manufacturas.</a:t>
            </a:r>
          </a:p>
          <a:p>
            <a:pPr marL="0" indent="0" algn="just">
              <a:buNone/>
            </a:pPr>
            <a:r>
              <a:rPr lang="es-MX" sz="2200" dirty="0">
                <a:latin typeface="Arial" pitchFamily="34" charset="0"/>
                <a:cs typeface="Arial" pitchFamily="34" charset="0"/>
              </a:rPr>
              <a:t>d. reciclaje.</a:t>
            </a:r>
          </a:p>
          <a:p>
            <a:pPr marL="0" indent="0" algn="just">
              <a:buNone/>
            </a:pPr>
            <a:r>
              <a:rPr lang="es-MX" sz="2200" dirty="0">
                <a:latin typeface="Arial" pitchFamily="34" charset="0"/>
                <a:cs typeface="Arial" pitchFamily="34" charset="0"/>
              </a:rPr>
              <a:t>e. eco diseño y reutilización.</a:t>
            </a:r>
          </a:p>
          <a:p>
            <a:pPr algn="just"/>
            <a:endParaRPr lang="es-MX" sz="2200" dirty="0">
              <a:latin typeface="Arial" pitchFamily="34" charset="0"/>
              <a:cs typeface="Arial" pitchFamily="34" charset="0"/>
            </a:endParaRPr>
          </a:p>
        </p:txBody>
      </p:sp>
      <p:sp>
        <p:nvSpPr>
          <p:cNvPr id="7" name="10 Título"/>
          <p:cNvSpPr txBox="1">
            <a:spLocks/>
          </p:cNvSpPr>
          <p:nvPr/>
        </p:nvSpPr>
        <p:spPr>
          <a:xfrm>
            <a:off x="3336" y="-9416"/>
            <a:ext cx="9140661" cy="849427"/>
          </a:xfrm>
          <a:prstGeom prst="rect">
            <a:avLst/>
          </a:prstGeom>
          <a:gradFill flip="none" rotWithShape="1">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50000" r="50000" b="50000"/>
            </a:path>
            <a:tileRect/>
          </a:gradFill>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4000" b="1">
                <a:effectLst>
                  <a:outerShdw blurRad="38100" dist="38100" dir="2700000" algn="tl">
                    <a:srgbClr val="000000">
                      <a:alpha val="43137"/>
                    </a:srgbClr>
                  </a:outerShdw>
                </a:effectLst>
              </a:rPr>
              <a:t>Unidad I. Logística Inversa</a:t>
            </a:r>
            <a:endParaRPr lang="es-ES" sz="4000" b="1" dirty="0">
              <a:effectLst>
                <a:outerShdw blurRad="38100" dist="38100" dir="2700000" algn="tl">
                  <a:srgbClr val="000000">
                    <a:alpha val="43137"/>
                  </a:srgbClr>
                </a:outerShdw>
              </a:effectLst>
            </a:endParaRPr>
          </a:p>
        </p:txBody>
      </p:sp>
      <p:sp>
        <p:nvSpPr>
          <p:cNvPr id="9" name="Rectangle 8"/>
          <p:cNvSpPr/>
          <p:nvPr/>
        </p:nvSpPr>
        <p:spPr>
          <a:xfrm>
            <a:off x="3337" y="6680310"/>
            <a:ext cx="9140661" cy="205074"/>
          </a:xfrm>
          <a:prstGeom prst="rect">
            <a:avLst/>
          </a:prstGeom>
          <a:solidFill>
            <a:schemeClr val="accent3">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s-MX" dirty="0"/>
          </a:p>
        </p:txBody>
      </p:sp>
      <p:pic>
        <p:nvPicPr>
          <p:cNvPr id="4098" name="Picture 2" descr="http://tse1.mm.bing.net/th?&amp;id=OIP.Me28afd51063bbc8e41a3130db9c89b8eo0&amp;w=280&amp;h=272&amp;c=0&amp;pid=1.9&amp;rs=0&amp;p=0&amp;r=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48872" y="2464760"/>
            <a:ext cx="3911559" cy="3799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321256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Marcador de contenido"/>
          <p:cNvSpPr>
            <a:spLocks noGrp="1"/>
          </p:cNvSpPr>
          <p:nvPr>
            <p:ph idx="1"/>
          </p:nvPr>
        </p:nvSpPr>
        <p:spPr>
          <a:xfrm>
            <a:off x="323528" y="1340768"/>
            <a:ext cx="8363272" cy="4785395"/>
          </a:xfrm>
        </p:spPr>
        <p:txBody>
          <a:bodyPr>
            <a:normAutofit lnSpcReduction="10000"/>
          </a:bodyPr>
          <a:lstStyle/>
          <a:p>
            <a:pPr algn="just"/>
            <a:r>
              <a:rPr lang="es-MX" sz="2400" dirty="0"/>
              <a:t>El principio de la logística inversa se basa en las 6R (Reciclado, Recuperación, Renovación, Reprocesamiento, Reventa y Reutilización).</a:t>
            </a:r>
          </a:p>
          <a:p>
            <a:pPr algn="just">
              <a:buNone/>
            </a:pPr>
            <a:endParaRPr lang="es-MX" sz="2400" dirty="0">
              <a:solidFill>
                <a:srgbClr val="00B050"/>
              </a:solidFill>
            </a:endParaRPr>
          </a:p>
          <a:p>
            <a:pPr algn="just">
              <a:buNone/>
            </a:pPr>
            <a:endParaRPr lang="es-MX" sz="2400" dirty="0">
              <a:solidFill>
                <a:srgbClr val="00B050"/>
              </a:solidFill>
            </a:endParaRPr>
          </a:p>
          <a:p>
            <a:pPr algn="just">
              <a:buNone/>
            </a:pPr>
            <a:endParaRPr lang="es-MX" sz="2400" dirty="0">
              <a:solidFill>
                <a:srgbClr val="00B050"/>
              </a:solidFill>
            </a:endParaRPr>
          </a:p>
          <a:p>
            <a:pPr algn="just">
              <a:buNone/>
            </a:pPr>
            <a:endParaRPr lang="es-MX" sz="2400" dirty="0">
              <a:solidFill>
                <a:srgbClr val="00B050"/>
              </a:solidFill>
            </a:endParaRPr>
          </a:p>
          <a:p>
            <a:pPr algn="just">
              <a:buNone/>
            </a:pPr>
            <a:endParaRPr lang="es-MX" sz="2400" dirty="0">
              <a:solidFill>
                <a:srgbClr val="00B050"/>
              </a:solidFill>
            </a:endParaRPr>
          </a:p>
          <a:p>
            <a:pPr algn="just">
              <a:buNone/>
            </a:pPr>
            <a:endParaRPr lang="es-MX" sz="2400" dirty="0">
              <a:solidFill>
                <a:srgbClr val="00B050"/>
              </a:solidFill>
            </a:endParaRPr>
          </a:p>
          <a:p>
            <a:pPr algn="just">
              <a:buNone/>
            </a:pPr>
            <a:endParaRPr lang="es-MX" sz="2400" dirty="0">
              <a:solidFill>
                <a:srgbClr val="00B050"/>
              </a:solidFill>
            </a:endParaRPr>
          </a:p>
          <a:p>
            <a:pPr algn="just">
              <a:buNone/>
            </a:pPr>
            <a:endParaRPr lang="es-MX" sz="2400" dirty="0">
              <a:solidFill>
                <a:srgbClr val="00B050"/>
              </a:solidFill>
            </a:endParaRPr>
          </a:p>
          <a:p>
            <a:pPr algn="just">
              <a:buNone/>
            </a:pPr>
            <a:r>
              <a:rPr lang="es-MX" sz="1600" dirty="0">
                <a:solidFill>
                  <a:srgbClr val="00B050"/>
                </a:solidFill>
              </a:rPr>
              <a:t>ESTO LE LLAMAREMOS UN ENFOQUE DE LOGISTICA INVERSAS ASOCIADA A UN ANÁLISIS DE ___________________________.</a:t>
            </a:r>
          </a:p>
        </p:txBody>
      </p:sp>
      <p:sp>
        <p:nvSpPr>
          <p:cNvPr id="8" name="10 Título"/>
          <p:cNvSpPr txBox="1">
            <a:spLocks/>
          </p:cNvSpPr>
          <p:nvPr/>
        </p:nvSpPr>
        <p:spPr>
          <a:xfrm>
            <a:off x="3336" y="-9416"/>
            <a:ext cx="9140661" cy="849427"/>
          </a:xfrm>
          <a:prstGeom prst="rect">
            <a:avLst/>
          </a:prstGeom>
          <a:gradFill flip="none" rotWithShape="1">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50000" r="50000" b="50000"/>
            </a:path>
            <a:tileRect/>
          </a:gradFill>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4000" b="1">
                <a:effectLst>
                  <a:outerShdw blurRad="38100" dist="38100" dir="2700000" algn="tl">
                    <a:srgbClr val="000000">
                      <a:alpha val="43137"/>
                    </a:srgbClr>
                  </a:outerShdw>
                </a:effectLst>
              </a:rPr>
              <a:t>Unidad I. Logística Inversa</a:t>
            </a:r>
            <a:endParaRPr lang="es-ES" sz="4000" b="1" dirty="0">
              <a:effectLst>
                <a:outerShdw blurRad="38100" dist="38100" dir="2700000" algn="tl">
                  <a:srgbClr val="000000">
                    <a:alpha val="43137"/>
                  </a:srgbClr>
                </a:outerShdw>
              </a:effectLst>
            </a:endParaRPr>
          </a:p>
        </p:txBody>
      </p:sp>
      <p:sp>
        <p:nvSpPr>
          <p:cNvPr id="9" name="Rectangle 8"/>
          <p:cNvSpPr/>
          <p:nvPr/>
        </p:nvSpPr>
        <p:spPr>
          <a:xfrm>
            <a:off x="3337" y="6680310"/>
            <a:ext cx="9140661" cy="205074"/>
          </a:xfrm>
          <a:prstGeom prst="rect">
            <a:avLst/>
          </a:prstGeom>
          <a:solidFill>
            <a:schemeClr val="accent3">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s-MX" dirty="0"/>
          </a:p>
        </p:txBody>
      </p:sp>
      <p:pic>
        <p:nvPicPr>
          <p:cNvPr id="5124" name="Picture 4" descr="http://tse1.mm.bing.net/th?&amp;id=OIP.Md0f55b18db98bc937d1048a5b6ff1808o0&amp;w=299&amp;h=212&amp;c=0&amp;pid=1.9&amp;rs=0&amp;p=0&amp;r=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51920" y="2276872"/>
            <a:ext cx="4088284" cy="28987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2324960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10 Título"/>
          <p:cNvSpPr txBox="1">
            <a:spLocks/>
          </p:cNvSpPr>
          <p:nvPr/>
        </p:nvSpPr>
        <p:spPr>
          <a:xfrm>
            <a:off x="3336" y="-9416"/>
            <a:ext cx="9140661" cy="849427"/>
          </a:xfrm>
          <a:prstGeom prst="rect">
            <a:avLst/>
          </a:prstGeom>
          <a:gradFill flip="none" rotWithShape="1">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50000" r="50000" b="50000"/>
            </a:path>
            <a:tileRect/>
          </a:gradFill>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4000" b="1">
                <a:effectLst>
                  <a:outerShdw blurRad="38100" dist="38100" dir="2700000" algn="tl">
                    <a:srgbClr val="000000">
                      <a:alpha val="43137"/>
                    </a:srgbClr>
                  </a:outerShdw>
                </a:effectLst>
              </a:rPr>
              <a:t>Unidad I. Logística Inversa</a:t>
            </a:r>
            <a:endParaRPr lang="es-ES" sz="4000" b="1" dirty="0">
              <a:effectLst>
                <a:outerShdw blurRad="38100" dist="38100" dir="2700000" algn="tl">
                  <a:srgbClr val="000000">
                    <a:alpha val="43137"/>
                  </a:srgbClr>
                </a:outerShdw>
              </a:effectLst>
            </a:endParaRPr>
          </a:p>
        </p:txBody>
      </p:sp>
      <p:sp>
        <p:nvSpPr>
          <p:cNvPr id="9" name="Rectangle 8"/>
          <p:cNvSpPr/>
          <p:nvPr/>
        </p:nvSpPr>
        <p:spPr>
          <a:xfrm>
            <a:off x="3337" y="6680310"/>
            <a:ext cx="9140661" cy="205074"/>
          </a:xfrm>
          <a:prstGeom prst="rect">
            <a:avLst/>
          </a:prstGeom>
          <a:solidFill>
            <a:schemeClr val="accent3">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s-MX" dirty="0"/>
          </a:p>
        </p:txBody>
      </p:sp>
      <p:sp>
        <p:nvSpPr>
          <p:cNvPr id="3" name="Rectangle 2"/>
          <p:cNvSpPr/>
          <p:nvPr/>
        </p:nvSpPr>
        <p:spPr>
          <a:xfrm>
            <a:off x="179512" y="1056559"/>
            <a:ext cx="4572000" cy="5324535"/>
          </a:xfrm>
          <a:prstGeom prst="rect">
            <a:avLst/>
          </a:prstGeom>
        </p:spPr>
        <p:txBody>
          <a:bodyPr>
            <a:spAutoFit/>
          </a:bodyPr>
          <a:lstStyle/>
          <a:p>
            <a:pPr algn="just"/>
            <a:r>
              <a:rPr lang="es-MX" sz="3200" dirty="0"/>
              <a:t>los flujos inversos son:</a:t>
            </a:r>
          </a:p>
          <a:p>
            <a:pPr algn="just"/>
            <a:endParaRPr lang="es-MX" sz="2200" dirty="0"/>
          </a:p>
          <a:p>
            <a:pPr marL="457200" indent="-457200" algn="just">
              <a:buAutoNum type="arabicPeriod"/>
            </a:pPr>
            <a:r>
              <a:rPr lang="es-MX" sz="2200" dirty="0"/>
              <a:t>Mejora de la tecnología de entrada de retornos en el canal inverso.</a:t>
            </a:r>
          </a:p>
          <a:p>
            <a:pPr marL="457200" indent="-457200" algn="just">
              <a:buAutoNum type="arabicPeriod"/>
            </a:pPr>
            <a:r>
              <a:rPr lang="es-MX" sz="2200" dirty="0"/>
              <a:t>Implementación de sistemas de crédito parcial de los retornos.</a:t>
            </a:r>
          </a:p>
          <a:p>
            <a:pPr algn="just">
              <a:buNone/>
            </a:pPr>
            <a:r>
              <a:rPr lang="es-MX" sz="2200" dirty="0"/>
              <a:t>3. Facilitar las decisiones de destrucción / colocación de los retornos.</a:t>
            </a:r>
          </a:p>
          <a:p>
            <a:pPr algn="just">
              <a:buNone/>
            </a:pPr>
            <a:r>
              <a:rPr lang="es-MX" sz="2200" dirty="0"/>
              <a:t>4. Agilizar el procesamiento y acortar los tiempos de ciclo de los</a:t>
            </a:r>
          </a:p>
          <a:p>
            <a:pPr algn="just">
              <a:buNone/>
            </a:pPr>
            <a:r>
              <a:rPr lang="es-MX" sz="2200" dirty="0"/>
              <a:t>  retornos.</a:t>
            </a:r>
          </a:p>
          <a:p>
            <a:pPr algn="just">
              <a:buNone/>
            </a:pPr>
            <a:r>
              <a:rPr lang="es-MX" sz="2200" dirty="0"/>
              <a:t>5. Mejorar la gestión de la información.</a:t>
            </a:r>
          </a:p>
        </p:txBody>
      </p:sp>
      <p:pic>
        <p:nvPicPr>
          <p:cNvPr id="6146" name="Picture 2" descr="http://tse1.mm.bing.net/th?&amp;id=OIP.Ma7fd82c82385f49eadb875cd4f6f17b5o0&amp;w=300&amp;h=200&amp;c=0&amp;pid=1.9&amp;rs=0&amp;p=0&amp;r=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60032" y="1139227"/>
            <a:ext cx="4104456" cy="2736304"/>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http://tse1.mm.bing.net/th?&amp;id=OIP.M35b45397b0f940170c78f61196ed6b52o0&amp;w=299&amp;h=230&amp;c=0&amp;pid=1.9&amp;rs=0&amp;p=0&amp;r=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92080" y="4173128"/>
            <a:ext cx="2847975" cy="21907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3429120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Marcador de contenido"/>
          <p:cNvSpPr>
            <a:spLocks noGrp="1"/>
          </p:cNvSpPr>
          <p:nvPr>
            <p:ph idx="1"/>
          </p:nvPr>
        </p:nvSpPr>
        <p:spPr/>
        <p:txBody>
          <a:bodyPr>
            <a:normAutofit fontScale="92500"/>
          </a:bodyPr>
          <a:lstStyle/>
          <a:p>
            <a:r>
              <a:rPr lang="es-MX" dirty="0"/>
              <a:t>Para esto analizaremos el siguiente ejercicio, el cual nos especifica El PUNTO DE EFICIENCIA GLOBAL DE ANÁLISIS DE LOGÍSTICA INVERSA.</a:t>
            </a:r>
          </a:p>
          <a:p>
            <a:r>
              <a:rPr lang="es-MX" dirty="0"/>
              <a:t>Es el punto crítico ya que el principio de logística inversa deberá ser analizado bajo el enfoque de optimización de costos que permitan que la empresa pierda lo menos posible si existiera un costo de recuperación bajo el enfoque de un proceso de </a:t>
            </a:r>
            <a:r>
              <a:rPr lang="es-MX"/>
              <a:t>logística inversa.</a:t>
            </a:r>
            <a:endParaRPr lang="es-MX" dirty="0"/>
          </a:p>
        </p:txBody>
      </p:sp>
      <p:sp>
        <p:nvSpPr>
          <p:cNvPr id="8" name="10 Título"/>
          <p:cNvSpPr txBox="1">
            <a:spLocks/>
          </p:cNvSpPr>
          <p:nvPr/>
        </p:nvSpPr>
        <p:spPr>
          <a:xfrm>
            <a:off x="3336" y="-9416"/>
            <a:ext cx="9140661" cy="849427"/>
          </a:xfrm>
          <a:prstGeom prst="rect">
            <a:avLst/>
          </a:prstGeom>
          <a:gradFill flip="none" rotWithShape="1">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50000" r="50000" b="50000"/>
            </a:path>
            <a:tileRect/>
          </a:gradFill>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4000" b="1">
                <a:effectLst>
                  <a:outerShdw blurRad="38100" dist="38100" dir="2700000" algn="tl">
                    <a:srgbClr val="000000">
                      <a:alpha val="43137"/>
                    </a:srgbClr>
                  </a:outerShdw>
                </a:effectLst>
              </a:rPr>
              <a:t>Unidad I. Logística Inversa</a:t>
            </a:r>
            <a:endParaRPr lang="es-ES" sz="4000" b="1" dirty="0">
              <a:effectLst>
                <a:outerShdw blurRad="38100" dist="38100" dir="2700000" algn="tl">
                  <a:srgbClr val="000000">
                    <a:alpha val="43137"/>
                  </a:srgbClr>
                </a:outerShdw>
              </a:effectLst>
            </a:endParaRPr>
          </a:p>
        </p:txBody>
      </p:sp>
      <p:sp>
        <p:nvSpPr>
          <p:cNvPr id="9" name="Rectangle 8"/>
          <p:cNvSpPr/>
          <p:nvPr/>
        </p:nvSpPr>
        <p:spPr>
          <a:xfrm>
            <a:off x="3337" y="6680310"/>
            <a:ext cx="9140661" cy="205074"/>
          </a:xfrm>
          <a:prstGeom prst="rect">
            <a:avLst/>
          </a:prstGeom>
          <a:solidFill>
            <a:schemeClr val="accent3">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301060137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http://tse1.mm.bing.net/th?&amp;id=OIP.M702848bfd3c011f456f257c4a67daeddo0&amp;w=300&amp;h=201&amp;c=0&amp;pid=1.9&amp;rs=0&amp;p=0&amp;r=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02104" y="1553275"/>
            <a:ext cx="4761713" cy="3190348"/>
          </a:xfrm>
          <a:prstGeom prst="rect">
            <a:avLst/>
          </a:prstGeom>
          <a:noFill/>
          <a:extLst>
            <a:ext uri="{909E8E84-426E-40DD-AFC4-6F175D3DCCD1}">
              <a14:hiddenFill xmlns:a14="http://schemas.microsoft.com/office/drawing/2010/main">
                <a:solidFill>
                  <a:srgbClr val="FFFFFF"/>
                </a:solidFill>
              </a14:hiddenFill>
            </a:ext>
          </a:extLst>
        </p:spPr>
      </p:pic>
      <p:sp>
        <p:nvSpPr>
          <p:cNvPr id="8" name="7 CuadroTexto"/>
          <p:cNvSpPr txBox="1"/>
          <p:nvPr/>
        </p:nvSpPr>
        <p:spPr>
          <a:xfrm>
            <a:off x="251521" y="1556792"/>
            <a:ext cx="4608512" cy="5478423"/>
          </a:xfrm>
          <a:prstGeom prst="rect">
            <a:avLst/>
          </a:prstGeom>
          <a:noFill/>
        </p:spPr>
        <p:txBody>
          <a:bodyPr wrap="square" rtlCol="0">
            <a:spAutoFit/>
          </a:bodyPr>
          <a:lstStyle/>
          <a:p>
            <a:pPr algn="ctr"/>
            <a:r>
              <a:rPr lang="es-MX" sz="2400" b="1" dirty="0"/>
              <a:t>SIMULACIÓN DE SISTEMAS DE LOGISTICA INVERSA.</a:t>
            </a:r>
          </a:p>
          <a:p>
            <a:pPr algn="just"/>
            <a:endParaRPr lang="es-MX" dirty="0"/>
          </a:p>
          <a:p>
            <a:pPr algn="just"/>
            <a:r>
              <a:rPr lang="es-MX" sz="2000" dirty="0"/>
              <a:t>En un sistema integral de logística inversa debemos establecer criterios de verificación y de modelaje que permita verificar el funcionamiento real de un sistema logístico revertido.</a:t>
            </a:r>
          </a:p>
          <a:p>
            <a:pPr algn="just"/>
            <a:r>
              <a:rPr lang="es-MX" sz="2000" dirty="0"/>
              <a:t> Para ello requerimos de lo que se conoce  como:</a:t>
            </a:r>
          </a:p>
          <a:p>
            <a:pPr algn="ctr"/>
            <a:endParaRPr lang="es-MX" sz="2800" dirty="0"/>
          </a:p>
          <a:p>
            <a:pPr algn="ctr"/>
            <a:r>
              <a:rPr lang="es-MX" sz="2800" dirty="0"/>
              <a:t>“SIMULACIÓN DE EVENTOS DISCRETOS”</a:t>
            </a:r>
          </a:p>
          <a:p>
            <a:pPr algn="ctr"/>
            <a:endParaRPr lang="es-MX" sz="2400" dirty="0"/>
          </a:p>
          <a:p>
            <a:pPr algn="just"/>
            <a:r>
              <a:rPr lang="es-MX" dirty="0"/>
              <a:t>  </a:t>
            </a:r>
          </a:p>
          <a:p>
            <a:pPr algn="just"/>
            <a:endParaRPr lang="es-MX" dirty="0"/>
          </a:p>
        </p:txBody>
      </p:sp>
      <p:sp>
        <p:nvSpPr>
          <p:cNvPr id="7" name="10 Título"/>
          <p:cNvSpPr txBox="1">
            <a:spLocks/>
          </p:cNvSpPr>
          <p:nvPr/>
        </p:nvSpPr>
        <p:spPr>
          <a:xfrm>
            <a:off x="3336" y="-9416"/>
            <a:ext cx="9140661" cy="849427"/>
          </a:xfrm>
          <a:prstGeom prst="rect">
            <a:avLst/>
          </a:prstGeom>
          <a:gradFill flip="none" rotWithShape="1">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50000" r="50000" b="50000"/>
            </a:path>
            <a:tileRect/>
          </a:gradFill>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4000" b="1">
                <a:effectLst>
                  <a:outerShdw blurRad="38100" dist="38100" dir="2700000" algn="tl">
                    <a:srgbClr val="000000">
                      <a:alpha val="43137"/>
                    </a:srgbClr>
                  </a:outerShdw>
                </a:effectLst>
              </a:rPr>
              <a:t>Unidad I. Logística Inversa</a:t>
            </a:r>
            <a:endParaRPr lang="es-ES" sz="4000" b="1" dirty="0">
              <a:effectLst>
                <a:outerShdw blurRad="38100" dist="38100" dir="2700000" algn="tl">
                  <a:srgbClr val="000000">
                    <a:alpha val="43137"/>
                  </a:srgbClr>
                </a:outerShdw>
              </a:effectLst>
            </a:endParaRPr>
          </a:p>
        </p:txBody>
      </p:sp>
      <p:sp>
        <p:nvSpPr>
          <p:cNvPr id="9" name="Rectangle 8"/>
          <p:cNvSpPr/>
          <p:nvPr/>
        </p:nvSpPr>
        <p:spPr>
          <a:xfrm>
            <a:off x="3337" y="6680310"/>
            <a:ext cx="9140661" cy="205074"/>
          </a:xfrm>
          <a:prstGeom prst="rect">
            <a:avLst/>
          </a:prstGeom>
          <a:solidFill>
            <a:schemeClr val="accent3">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13577028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9 Marcador de texto"/>
          <p:cNvSpPr>
            <a:spLocks noGrp="1"/>
          </p:cNvSpPr>
          <p:nvPr>
            <p:ph type="body" idx="1"/>
          </p:nvPr>
        </p:nvSpPr>
        <p:spPr/>
        <p:txBody>
          <a:bodyPr>
            <a:noAutofit/>
          </a:bodyPr>
          <a:lstStyle/>
          <a:p>
            <a:pPr algn="ctr"/>
            <a:r>
              <a:rPr lang="es-MX" sz="2800" dirty="0"/>
              <a:t>Propósito de la unidad de aprendizaje:</a:t>
            </a:r>
          </a:p>
        </p:txBody>
      </p:sp>
      <p:sp>
        <p:nvSpPr>
          <p:cNvPr id="8" name="7 Marcador de contenido"/>
          <p:cNvSpPr>
            <a:spLocks noGrp="1"/>
          </p:cNvSpPr>
          <p:nvPr>
            <p:ph sz="half" idx="2"/>
          </p:nvPr>
        </p:nvSpPr>
        <p:spPr>
          <a:xfrm>
            <a:off x="472690" y="2335720"/>
            <a:ext cx="4040188" cy="3951288"/>
          </a:xfrm>
        </p:spPr>
        <p:txBody>
          <a:bodyPr>
            <a:normAutofit/>
          </a:bodyPr>
          <a:lstStyle/>
          <a:p>
            <a:pPr marL="0" indent="0" algn="just">
              <a:buNone/>
            </a:pPr>
            <a:r>
              <a:rPr lang="es-MX" dirty="0"/>
              <a:t>Diseñar sistemas de logística inversa que permitan reducir los costos de devoluciones, así como los materiales que pueden ser reutilizados, desechados o reparados, identificando las principales funciones y características de los mismos. </a:t>
            </a:r>
          </a:p>
        </p:txBody>
      </p:sp>
      <p:sp>
        <p:nvSpPr>
          <p:cNvPr id="12" name="11 Marcador de texto"/>
          <p:cNvSpPr>
            <a:spLocks noGrp="1"/>
          </p:cNvSpPr>
          <p:nvPr>
            <p:ph type="body" sz="quarter" idx="3"/>
          </p:nvPr>
        </p:nvSpPr>
        <p:spPr/>
        <p:txBody>
          <a:bodyPr>
            <a:noAutofit/>
          </a:bodyPr>
          <a:lstStyle/>
          <a:p>
            <a:pPr algn="ctr"/>
            <a:r>
              <a:rPr lang="es-MX" sz="2800" dirty="0"/>
              <a:t>Desarrollo de la unidad de aprendizaje</a:t>
            </a:r>
          </a:p>
        </p:txBody>
      </p:sp>
      <p:graphicFrame>
        <p:nvGraphicFramePr>
          <p:cNvPr id="14" name="13 Marcador de contenido"/>
          <p:cNvGraphicFramePr>
            <a:graphicFrameLocks noGrp="1"/>
          </p:cNvGraphicFramePr>
          <p:nvPr>
            <p:ph sz="quarter" idx="4"/>
            <p:extLst>
              <p:ext uri="{D42A27DB-BD31-4B8C-83A1-F6EECF244321}">
                <p14:modId xmlns:p14="http://schemas.microsoft.com/office/powerpoint/2010/main" val="1448654811"/>
              </p:ext>
            </p:extLst>
          </p:nvPr>
        </p:nvGraphicFramePr>
        <p:xfrm>
          <a:off x="4860032" y="2407332"/>
          <a:ext cx="4041775" cy="348637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10 Título"/>
          <p:cNvSpPr>
            <a:spLocks noGrp="1"/>
          </p:cNvSpPr>
          <p:nvPr>
            <p:ph type="title"/>
          </p:nvPr>
        </p:nvSpPr>
        <p:spPr>
          <a:xfrm>
            <a:off x="3336" y="-9416"/>
            <a:ext cx="9140661" cy="849427"/>
          </a:xfrm>
          <a:gradFill flip="none" rotWithShape="1">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50000" r="50000" b="50000"/>
            </a:path>
            <a:tileRect/>
          </a:gradFill>
        </p:spPr>
        <p:txBody>
          <a:bodyPr vert="horz" lIns="91440" tIns="45720" rIns="91440" bIns="45720" rtlCol="0" anchor="ctr">
            <a:normAutofit/>
          </a:bodyPr>
          <a:lstStyle/>
          <a:p>
            <a:r>
              <a:rPr lang="es-ES" sz="4000" b="1" dirty="0">
                <a:effectLst>
                  <a:outerShdw blurRad="38100" dist="38100" dir="2700000" algn="tl">
                    <a:srgbClr val="000000">
                      <a:alpha val="43137"/>
                    </a:srgbClr>
                  </a:outerShdw>
                </a:effectLst>
              </a:rPr>
              <a:t>Logística Inversa</a:t>
            </a:r>
          </a:p>
        </p:txBody>
      </p:sp>
      <p:sp>
        <p:nvSpPr>
          <p:cNvPr id="16" name="Rectangle 15"/>
          <p:cNvSpPr/>
          <p:nvPr/>
        </p:nvSpPr>
        <p:spPr>
          <a:xfrm>
            <a:off x="3337" y="6680310"/>
            <a:ext cx="9140661" cy="205074"/>
          </a:xfrm>
          <a:prstGeom prst="rect">
            <a:avLst/>
          </a:prstGeom>
          <a:solidFill>
            <a:schemeClr val="accent3">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s-MX"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Marcador de contenido"/>
          <p:cNvSpPr>
            <a:spLocks noGrp="1"/>
          </p:cNvSpPr>
          <p:nvPr>
            <p:ph idx="1"/>
          </p:nvPr>
        </p:nvSpPr>
        <p:spPr>
          <a:xfrm>
            <a:off x="323528" y="1340768"/>
            <a:ext cx="8229600" cy="4525963"/>
          </a:xfrm>
        </p:spPr>
        <p:style>
          <a:lnRef idx="2">
            <a:schemeClr val="accent3"/>
          </a:lnRef>
          <a:fillRef idx="1">
            <a:schemeClr val="lt1"/>
          </a:fillRef>
          <a:effectRef idx="0">
            <a:schemeClr val="accent3"/>
          </a:effectRef>
          <a:fontRef idx="minor">
            <a:schemeClr val="dk1"/>
          </a:fontRef>
        </p:style>
        <p:txBody>
          <a:bodyPr>
            <a:normAutofit/>
          </a:bodyPr>
          <a:lstStyle/>
          <a:p>
            <a:pPr algn="just"/>
            <a:r>
              <a:rPr lang="es-MX" sz="2400" dirty="0"/>
              <a:t>Simulación d eventos discretos. Consiste en relacionar los diferentes eventos que pueden cambiar el estado de un sistema bajo estudio mediante distribuciones de probabilidad y condiciones lógicas del problema.</a:t>
            </a:r>
          </a:p>
          <a:p>
            <a:pPr algn="just"/>
            <a:r>
              <a:rPr lang="es-MX" sz="2400" dirty="0"/>
              <a:t>Ejemplo: En un proceso de inspección que requiere una aplicación de sistema inverso debido a que sabemos que su estadísticamente el 0.2% de los productos tienen defectos de producción, por ello puede simularse con facilidad que en el momento de una inspección debemos tener un margen de 0.2% de oportunidad de defecto para cada intento de inspección.</a:t>
            </a:r>
          </a:p>
        </p:txBody>
      </p:sp>
      <p:sp>
        <p:nvSpPr>
          <p:cNvPr id="8" name="10 Título"/>
          <p:cNvSpPr txBox="1">
            <a:spLocks/>
          </p:cNvSpPr>
          <p:nvPr/>
        </p:nvSpPr>
        <p:spPr>
          <a:xfrm>
            <a:off x="3336" y="-9416"/>
            <a:ext cx="9140661" cy="849427"/>
          </a:xfrm>
          <a:prstGeom prst="rect">
            <a:avLst/>
          </a:prstGeom>
          <a:gradFill flip="none" rotWithShape="1">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50000" r="50000" b="50000"/>
            </a:path>
            <a:tileRect/>
          </a:gradFill>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4000" b="1">
                <a:effectLst>
                  <a:outerShdw blurRad="38100" dist="38100" dir="2700000" algn="tl">
                    <a:srgbClr val="000000">
                      <a:alpha val="43137"/>
                    </a:srgbClr>
                  </a:outerShdw>
                </a:effectLst>
              </a:rPr>
              <a:t>Unidad I. Logística Inversa</a:t>
            </a:r>
            <a:endParaRPr lang="es-ES" sz="4000" b="1" dirty="0">
              <a:effectLst>
                <a:outerShdw blurRad="38100" dist="38100" dir="2700000" algn="tl">
                  <a:srgbClr val="000000">
                    <a:alpha val="43137"/>
                  </a:srgbClr>
                </a:outerShdw>
              </a:effectLst>
            </a:endParaRPr>
          </a:p>
        </p:txBody>
      </p:sp>
      <p:sp>
        <p:nvSpPr>
          <p:cNvPr id="9" name="Rectangle 8"/>
          <p:cNvSpPr/>
          <p:nvPr/>
        </p:nvSpPr>
        <p:spPr>
          <a:xfrm>
            <a:off x="3337" y="6680310"/>
            <a:ext cx="9140661" cy="205074"/>
          </a:xfrm>
          <a:prstGeom prst="rect">
            <a:avLst/>
          </a:prstGeom>
          <a:solidFill>
            <a:schemeClr val="accent3">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286362886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r>
              <a:rPr lang="es-MX" dirty="0"/>
              <a:t>Para entender un proceso de simulación de eventos discretos en un sistema de logística inversa necesitamos entender los siguientes conceptos:</a:t>
            </a:r>
          </a:p>
          <a:p>
            <a:pPr algn="ctr"/>
            <a:r>
              <a:rPr lang="es-MX" sz="4000" b="1" dirty="0"/>
              <a:t>1. SISTEMA.</a:t>
            </a:r>
          </a:p>
          <a:p>
            <a:pPr algn="ctr"/>
            <a:r>
              <a:rPr lang="es-MX" sz="4000" b="1" dirty="0"/>
              <a:t>2. ENTIDAD.</a:t>
            </a:r>
          </a:p>
          <a:p>
            <a:pPr algn="ctr"/>
            <a:r>
              <a:rPr lang="es-MX" sz="4000" b="1" dirty="0"/>
              <a:t>3. ESTADO DEL SISTEMA.</a:t>
            </a:r>
          </a:p>
          <a:p>
            <a:pPr algn="ctr">
              <a:buNone/>
            </a:pPr>
            <a:endParaRPr lang="es-MX" sz="4000" b="1" dirty="0"/>
          </a:p>
        </p:txBody>
      </p:sp>
      <p:sp>
        <p:nvSpPr>
          <p:cNvPr id="7" name="10 Título"/>
          <p:cNvSpPr txBox="1">
            <a:spLocks/>
          </p:cNvSpPr>
          <p:nvPr/>
        </p:nvSpPr>
        <p:spPr>
          <a:xfrm>
            <a:off x="3336" y="-9416"/>
            <a:ext cx="9140661" cy="849427"/>
          </a:xfrm>
          <a:prstGeom prst="rect">
            <a:avLst/>
          </a:prstGeom>
          <a:gradFill flip="none" rotWithShape="1">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50000" r="50000" b="50000"/>
            </a:path>
            <a:tileRect/>
          </a:gradFill>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4000" b="1">
                <a:effectLst>
                  <a:outerShdw blurRad="38100" dist="38100" dir="2700000" algn="tl">
                    <a:srgbClr val="000000">
                      <a:alpha val="43137"/>
                    </a:srgbClr>
                  </a:outerShdw>
                </a:effectLst>
              </a:rPr>
              <a:t>Unidad I. Logística Inversa</a:t>
            </a:r>
            <a:endParaRPr lang="es-ES" sz="4000" b="1" dirty="0">
              <a:effectLst>
                <a:outerShdw blurRad="38100" dist="38100" dir="2700000" algn="tl">
                  <a:srgbClr val="000000">
                    <a:alpha val="43137"/>
                  </a:srgbClr>
                </a:outerShdw>
              </a:effectLst>
            </a:endParaRPr>
          </a:p>
        </p:txBody>
      </p:sp>
      <p:sp>
        <p:nvSpPr>
          <p:cNvPr id="8" name="Rectangle 7"/>
          <p:cNvSpPr/>
          <p:nvPr/>
        </p:nvSpPr>
        <p:spPr>
          <a:xfrm>
            <a:off x="3337" y="6680310"/>
            <a:ext cx="9140661" cy="205074"/>
          </a:xfrm>
          <a:prstGeom prst="rect">
            <a:avLst/>
          </a:prstGeom>
          <a:solidFill>
            <a:schemeClr val="accent3">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355151931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2 Marcador de contenido"/>
          <p:cNvSpPr>
            <a:spLocks noGrp="1"/>
          </p:cNvSpPr>
          <p:nvPr>
            <p:ph idx="1"/>
          </p:nvPr>
        </p:nvSpPr>
        <p:spPr>
          <a:xfrm>
            <a:off x="323528" y="1340768"/>
            <a:ext cx="8229600" cy="4525963"/>
          </a:xfrm>
        </p:spPr>
        <p:txBody>
          <a:bodyPr>
            <a:normAutofit fontScale="92500" lnSpcReduction="10000"/>
          </a:bodyPr>
          <a:lstStyle/>
          <a:p>
            <a:pPr algn="just"/>
            <a:r>
              <a:rPr lang="es-MX" sz="2400" b="1" dirty="0"/>
              <a:t>SISTEMA. </a:t>
            </a:r>
            <a:r>
              <a:rPr lang="es-MX" sz="2400" dirty="0"/>
              <a:t>Conjunto de elementos relacionados entre si para funcionar como un todo.</a:t>
            </a:r>
          </a:p>
          <a:p>
            <a:pPr algn="just"/>
            <a:r>
              <a:rPr lang="es-MX" sz="2400" b="1" dirty="0"/>
              <a:t>ENTIDAD. </a:t>
            </a:r>
            <a:r>
              <a:rPr lang="es-MX" sz="2400" dirty="0"/>
              <a:t>Es la representación de los flujos de entrada a un sistema; este es el elemento responsable de que el sistema cambie, ejemplo. El inventario de piezas que llega a un inventario, las piezas que llegan a un proceso.</a:t>
            </a:r>
          </a:p>
          <a:p>
            <a:pPr algn="just"/>
            <a:r>
              <a:rPr lang="es-MX" sz="2400" b="1" dirty="0"/>
              <a:t>ESTADO DEL SISTEMA. </a:t>
            </a:r>
            <a:r>
              <a:rPr lang="es-MX" sz="2400" dirty="0"/>
              <a:t>Es la condición que guarda el sistema bajo estudio en un momento determinado, es como una fotografía del sistema. El estado del sistema se compone de VARIABLES O CARACTERÍSTICAS DE OPERACIÓN PUNTUALES (digamos el número de piezas que hay en el sistema en ese momento), y de variables o características de operación acumuladas o promedio (como podría ser el tiempo promedio o acumulado de permanencia de una entidad en el sistema, en una fila, almacén o equipo).</a:t>
            </a:r>
          </a:p>
          <a:p>
            <a:pPr algn="just"/>
            <a:endParaRPr lang="es-MX" sz="2400" b="1" dirty="0"/>
          </a:p>
        </p:txBody>
      </p:sp>
      <p:sp>
        <p:nvSpPr>
          <p:cNvPr id="6" name="10 Título"/>
          <p:cNvSpPr txBox="1">
            <a:spLocks/>
          </p:cNvSpPr>
          <p:nvPr/>
        </p:nvSpPr>
        <p:spPr>
          <a:xfrm>
            <a:off x="3336" y="-9416"/>
            <a:ext cx="9140661" cy="849427"/>
          </a:xfrm>
          <a:prstGeom prst="rect">
            <a:avLst/>
          </a:prstGeom>
          <a:gradFill flip="none" rotWithShape="1">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50000" r="50000" b="50000"/>
            </a:path>
            <a:tileRect/>
          </a:gradFill>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4000" b="1">
                <a:effectLst>
                  <a:outerShdw blurRad="38100" dist="38100" dir="2700000" algn="tl">
                    <a:srgbClr val="000000">
                      <a:alpha val="43137"/>
                    </a:srgbClr>
                  </a:outerShdw>
                </a:effectLst>
              </a:rPr>
              <a:t>Unidad I. Logística Inversa</a:t>
            </a:r>
            <a:endParaRPr lang="es-ES" sz="4000" b="1" dirty="0">
              <a:effectLst>
                <a:outerShdw blurRad="38100" dist="38100" dir="2700000" algn="tl">
                  <a:srgbClr val="000000">
                    <a:alpha val="43137"/>
                  </a:srgbClr>
                </a:outerShdw>
              </a:effectLst>
            </a:endParaRPr>
          </a:p>
        </p:txBody>
      </p:sp>
      <p:sp>
        <p:nvSpPr>
          <p:cNvPr id="7" name="Rectangle 6"/>
          <p:cNvSpPr/>
          <p:nvPr/>
        </p:nvSpPr>
        <p:spPr>
          <a:xfrm>
            <a:off x="3337" y="6680310"/>
            <a:ext cx="9140661" cy="205074"/>
          </a:xfrm>
          <a:prstGeom prst="rect">
            <a:avLst/>
          </a:prstGeom>
          <a:solidFill>
            <a:schemeClr val="accent3">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401298027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2 Marcador de contenido"/>
          <p:cNvSpPr>
            <a:spLocks noGrp="1"/>
          </p:cNvSpPr>
          <p:nvPr>
            <p:ph idx="1"/>
          </p:nvPr>
        </p:nvSpPr>
        <p:spPr>
          <a:xfrm>
            <a:off x="458866" y="1268760"/>
            <a:ext cx="8229600" cy="4525963"/>
          </a:xfrm>
        </p:spPr>
        <p:txBody>
          <a:bodyPr>
            <a:normAutofit/>
          </a:bodyPr>
          <a:lstStyle/>
          <a:p>
            <a:pPr algn="ctr"/>
            <a:r>
              <a:rPr lang="es-MX" b="1" dirty="0"/>
              <a:t>4. EVENTO.</a:t>
            </a:r>
          </a:p>
          <a:p>
            <a:pPr algn="ctr"/>
            <a:r>
              <a:rPr lang="es-MX" b="1" dirty="0"/>
              <a:t>5. LOCALIZACIONES.</a:t>
            </a:r>
          </a:p>
          <a:p>
            <a:pPr algn="ctr"/>
            <a:r>
              <a:rPr lang="es-MX" b="1" dirty="0"/>
              <a:t>6. RECURSOS.</a:t>
            </a:r>
          </a:p>
          <a:p>
            <a:pPr algn="ctr"/>
            <a:r>
              <a:rPr lang="es-MX" b="1" dirty="0"/>
              <a:t>7. ATRIBUTOS.</a:t>
            </a:r>
          </a:p>
          <a:p>
            <a:pPr algn="ctr"/>
            <a:r>
              <a:rPr lang="es-MX" b="1" dirty="0"/>
              <a:t>8. VARIABLES.</a:t>
            </a:r>
          </a:p>
          <a:p>
            <a:pPr algn="ctr"/>
            <a:r>
              <a:rPr lang="es-MX" b="1" dirty="0"/>
              <a:t>9. RELOJ DE SIMULACIÓN.</a:t>
            </a:r>
          </a:p>
          <a:p>
            <a:pPr algn="ctr"/>
            <a:r>
              <a:rPr lang="es-MX" b="1" dirty="0"/>
              <a:t>10. MODELOS.</a:t>
            </a:r>
          </a:p>
          <a:p>
            <a:pPr algn="ctr"/>
            <a:endParaRPr lang="es-MX" b="1" dirty="0"/>
          </a:p>
        </p:txBody>
      </p:sp>
      <p:sp>
        <p:nvSpPr>
          <p:cNvPr id="6" name="10 Título"/>
          <p:cNvSpPr txBox="1">
            <a:spLocks/>
          </p:cNvSpPr>
          <p:nvPr/>
        </p:nvSpPr>
        <p:spPr>
          <a:xfrm>
            <a:off x="3336" y="-9416"/>
            <a:ext cx="9140661" cy="849427"/>
          </a:xfrm>
          <a:prstGeom prst="rect">
            <a:avLst/>
          </a:prstGeom>
          <a:gradFill flip="none" rotWithShape="1">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50000" r="50000" b="50000"/>
            </a:path>
            <a:tileRect/>
          </a:gradFill>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4000" b="1">
                <a:effectLst>
                  <a:outerShdw blurRad="38100" dist="38100" dir="2700000" algn="tl">
                    <a:srgbClr val="000000">
                      <a:alpha val="43137"/>
                    </a:srgbClr>
                  </a:outerShdw>
                </a:effectLst>
              </a:rPr>
              <a:t>Unidad I. Logística Inversa</a:t>
            </a:r>
            <a:endParaRPr lang="es-ES" sz="4000" b="1" dirty="0">
              <a:effectLst>
                <a:outerShdw blurRad="38100" dist="38100" dir="2700000" algn="tl">
                  <a:srgbClr val="000000">
                    <a:alpha val="43137"/>
                  </a:srgbClr>
                </a:outerShdw>
              </a:effectLst>
            </a:endParaRPr>
          </a:p>
        </p:txBody>
      </p:sp>
      <p:sp>
        <p:nvSpPr>
          <p:cNvPr id="7" name="Rectangle 6"/>
          <p:cNvSpPr/>
          <p:nvPr/>
        </p:nvSpPr>
        <p:spPr>
          <a:xfrm>
            <a:off x="3337" y="6680310"/>
            <a:ext cx="9140661" cy="205074"/>
          </a:xfrm>
          <a:prstGeom prst="rect">
            <a:avLst/>
          </a:prstGeom>
          <a:solidFill>
            <a:schemeClr val="accent3">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47131938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10 Rectángulo"/>
          <p:cNvSpPr/>
          <p:nvPr/>
        </p:nvSpPr>
        <p:spPr>
          <a:xfrm>
            <a:off x="799790" y="2257128"/>
            <a:ext cx="7732649" cy="41241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a:p>
            <a:pPr algn="ctr"/>
            <a:endParaRPr lang="es-MX" dirty="0"/>
          </a:p>
        </p:txBody>
      </p:sp>
      <p:pic>
        <p:nvPicPr>
          <p:cNvPr id="1026" name="Picture 2" descr="Almacen Moldstock Sta Maria Palautordera">
            <a:hlinkClick r:id="rId2"/>
          </p:cNvPr>
          <p:cNvPicPr>
            <a:picLocks noChangeAspect="1" noChangeArrowheads="1"/>
          </p:cNvPicPr>
          <p:nvPr/>
        </p:nvPicPr>
        <p:blipFill>
          <a:blip r:embed="rId3" cstate="print"/>
          <a:srcRect/>
          <a:stretch>
            <a:fillRect/>
          </a:stretch>
        </p:blipFill>
        <p:spPr bwMode="auto">
          <a:xfrm>
            <a:off x="799791" y="4221088"/>
            <a:ext cx="2260041" cy="1545868"/>
          </a:xfrm>
          <a:prstGeom prst="rect">
            <a:avLst/>
          </a:prstGeom>
          <a:noFill/>
        </p:spPr>
      </p:pic>
      <p:sp>
        <p:nvSpPr>
          <p:cNvPr id="8" name="7 Rectángulo"/>
          <p:cNvSpPr/>
          <p:nvPr/>
        </p:nvSpPr>
        <p:spPr>
          <a:xfrm>
            <a:off x="899592" y="1916832"/>
            <a:ext cx="1944216" cy="122413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4400" b="1" dirty="0"/>
              <a:t>900</a:t>
            </a:r>
          </a:p>
        </p:txBody>
      </p:sp>
      <p:sp>
        <p:nvSpPr>
          <p:cNvPr id="9" name="8 Rectángulo"/>
          <p:cNvSpPr/>
          <p:nvPr/>
        </p:nvSpPr>
        <p:spPr>
          <a:xfrm>
            <a:off x="5364088" y="1916832"/>
            <a:ext cx="1944216" cy="122413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4800" b="1" dirty="0"/>
              <a:t>60</a:t>
            </a:r>
            <a:endParaRPr lang="es-MX" b="1" dirty="0"/>
          </a:p>
        </p:txBody>
      </p:sp>
      <p:pic>
        <p:nvPicPr>
          <p:cNvPr id="1028" name="Picture 4" descr="http://www.actiludis.com/wp-content/uploads/2011/03/maquinas.png"/>
          <p:cNvPicPr>
            <a:picLocks noChangeAspect="1" noChangeArrowheads="1"/>
          </p:cNvPicPr>
          <p:nvPr/>
        </p:nvPicPr>
        <p:blipFill>
          <a:blip r:embed="rId4" cstate="print"/>
          <a:srcRect/>
          <a:stretch>
            <a:fillRect/>
          </a:stretch>
        </p:blipFill>
        <p:spPr bwMode="auto">
          <a:xfrm>
            <a:off x="4067944" y="4077072"/>
            <a:ext cx="3762375" cy="1866900"/>
          </a:xfrm>
          <a:prstGeom prst="rect">
            <a:avLst/>
          </a:prstGeom>
          <a:noFill/>
        </p:spPr>
      </p:pic>
      <p:sp>
        <p:nvSpPr>
          <p:cNvPr id="12" name="11 CuadroTexto"/>
          <p:cNvSpPr txBox="1"/>
          <p:nvPr/>
        </p:nvSpPr>
        <p:spPr>
          <a:xfrm>
            <a:off x="1187624" y="5805264"/>
            <a:ext cx="2088232" cy="461665"/>
          </a:xfrm>
          <a:prstGeom prst="rect">
            <a:avLst/>
          </a:prstGeom>
          <a:noFill/>
        </p:spPr>
        <p:txBody>
          <a:bodyPr wrap="square" rtlCol="0">
            <a:spAutoFit/>
          </a:bodyPr>
          <a:lstStyle/>
          <a:p>
            <a:r>
              <a:rPr lang="es-MX" sz="2400" b="1" dirty="0"/>
              <a:t>ALMACEN</a:t>
            </a:r>
          </a:p>
        </p:txBody>
      </p:sp>
      <p:sp>
        <p:nvSpPr>
          <p:cNvPr id="13" name="12 CuadroTexto"/>
          <p:cNvSpPr txBox="1"/>
          <p:nvPr/>
        </p:nvSpPr>
        <p:spPr>
          <a:xfrm>
            <a:off x="5364088" y="5877272"/>
            <a:ext cx="2088232" cy="461665"/>
          </a:xfrm>
          <a:prstGeom prst="rect">
            <a:avLst/>
          </a:prstGeom>
          <a:noFill/>
        </p:spPr>
        <p:txBody>
          <a:bodyPr wrap="square" rtlCol="0">
            <a:spAutoFit/>
          </a:bodyPr>
          <a:lstStyle/>
          <a:p>
            <a:r>
              <a:rPr lang="es-MX" sz="2400" b="1" dirty="0"/>
              <a:t>MAQUINA</a:t>
            </a:r>
          </a:p>
        </p:txBody>
      </p:sp>
      <p:sp>
        <p:nvSpPr>
          <p:cNvPr id="14" name="13 CuadroTexto"/>
          <p:cNvSpPr txBox="1"/>
          <p:nvPr/>
        </p:nvSpPr>
        <p:spPr>
          <a:xfrm>
            <a:off x="467544" y="3212976"/>
            <a:ext cx="2880320" cy="461665"/>
          </a:xfrm>
          <a:prstGeom prst="rect">
            <a:avLst/>
          </a:prstGeom>
          <a:noFill/>
        </p:spPr>
        <p:txBody>
          <a:bodyPr wrap="square" rtlCol="0">
            <a:spAutoFit/>
          </a:bodyPr>
          <a:lstStyle/>
          <a:p>
            <a:r>
              <a:rPr lang="es-MX" sz="2400" b="1" dirty="0"/>
              <a:t>PIEZAS EN ALMACÉN</a:t>
            </a:r>
          </a:p>
        </p:txBody>
      </p:sp>
      <p:sp>
        <p:nvSpPr>
          <p:cNvPr id="15" name="14 CuadroTexto"/>
          <p:cNvSpPr txBox="1"/>
          <p:nvPr/>
        </p:nvSpPr>
        <p:spPr>
          <a:xfrm>
            <a:off x="4860032" y="3212976"/>
            <a:ext cx="3312368" cy="461665"/>
          </a:xfrm>
          <a:prstGeom prst="rect">
            <a:avLst/>
          </a:prstGeom>
          <a:noFill/>
        </p:spPr>
        <p:txBody>
          <a:bodyPr wrap="square" rtlCol="0">
            <a:spAutoFit/>
          </a:bodyPr>
          <a:lstStyle/>
          <a:p>
            <a:r>
              <a:rPr lang="es-MX" sz="2400" b="1" dirty="0"/>
              <a:t>PIEZAS RECHAZADAS </a:t>
            </a:r>
          </a:p>
        </p:txBody>
      </p:sp>
      <p:sp>
        <p:nvSpPr>
          <p:cNvPr id="16" name="10 Título"/>
          <p:cNvSpPr txBox="1">
            <a:spLocks/>
          </p:cNvSpPr>
          <p:nvPr/>
        </p:nvSpPr>
        <p:spPr>
          <a:xfrm>
            <a:off x="3336" y="-9416"/>
            <a:ext cx="9140661" cy="849427"/>
          </a:xfrm>
          <a:prstGeom prst="rect">
            <a:avLst/>
          </a:prstGeom>
          <a:gradFill flip="none" rotWithShape="1">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50000" r="50000" b="50000"/>
            </a:path>
            <a:tileRect/>
          </a:gradFill>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4000" b="1">
                <a:effectLst>
                  <a:outerShdw blurRad="38100" dist="38100" dir="2700000" algn="tl">
                    <a:srgbClr val="000000">
                      <a:alpha val="43137"/>
                    </a:srgbClr>
                  </a:outerShdw>
                </a:effectLst>
              </a:rPr>
              <a:t>Unidad I. Logística Inversa</a:t>
            </a:r>
            <a:endParaRPr lang="es-ES" sz="4000" b="1" dirty="0">
              <a:effectLst>
                <a:outerShdw blurRad="38100" dist="38100" dir="2700000" algn="tl">
                  <a:srgbClr val="000000">
                    <a:alpha val="43137"/>
                  </a:srgbClr>
                </a:outerShdw>
              </a:effectLst>
            </a:endParaRPr>
          </a:p>
        </p:txBody>
      </p:sp>
      <p:sp>
        <p:nvSpPr>
          <p:cNvPr id="17" name="Rectangle 16"/>
          <p:cNvSpPr/>
          <p:nvPr/>
        </p:nvSpPr>
        <p:spPr>
          <a:xfrm>
            <a:off x="3337" y="6680310"/>
            <a:ext cx="9140661" cy="205074"/>
          </a:xfrm>
          <a:prstGeom prst="rect">
            <a:avLst/>
          </a:prstGeom>
          <a:solidFill>
            <a:schemeClr val="accent3">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s-MX" dirty="0"/>
          </a:p>
        </p:txBody>
      </p:sp>
      <p:sp>
        <p:nvSpPr>
          <p:cNvPr id="2" name="TextBox 1"/>
          <p:cNvSpPr txBox="1"/>
          <p:nvPr/>
        </p:nvSpPr>
        <p:spPr>
          <a:xfrm>
            <a:off x="25998" y="1084759"/>
            <a:ext cx="9261766" cy="830997"/>
          </a:xfrm>
          <a:prstGeom prst="rect">
            <a:avLst/>
          </a:prstGeom>
          <a:noFill/>
        </p:spPr>
        <p:txBody>
          <a:bodyPr wrap="none" rtlCol="0">
            <a:spAutoFit/>
          </a:bodyPr>
          <a:lstStyle/>
          <a:p>
            <a:r>
              <a:rPr lang="es-MX" sz="2400" dirty="0">
                <a:solidFill>
                  <a:srgbClr val="FF0000"/>
                </a:solidFill>
              </a:rPr>
              <a:t>Identificar las variables de logística inversa en este proceso de entidades </a:t>
            </a:r>
          </a:p>
          <a:p>
            <a:r>
              <a:rPr lang="es-MX" sz="2400" dirty="0">
                <a:solidFill>
                  <a:srgbClr val="FF0000"/>
                </a:solidFill>
              </a:rPr>
              <a:t>y salidas.</a:t>
            </a:r>
          </a:p>
        </p:txBody>
      </p:sp>
    </p:spTree>
    <p:extLst>
      <p:ext uri="{BB962C8B-B14F-4D97-AF65-F5344CB8AC3E}">
        <p14:creationId xmlns:p14="http://schemas.microsoft.com/office/powerpoint/2010/main" val="96110027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Marcador de número de diapositiva"/>
          <p:cNvSpPr>
            <a:spLocks noGrp="1"/>
          </p:cNvSpPr>
          <p:nvPr>
            <p:ph type="sldNum" sz="quarter" idx="12"/>
          </p:nvPr>
        </p:nvSpPr>
        <p:spPr/>
        <p:txBody>
          <a:bodyPr/>
          <a:lstStyle/>
          <a:p>
            <a:fld id="{916E7DDF-EB93-49A2-8F69-EA5E652420E2}" type="slidenum">
              <a:rPr lang="es-MX" smtClean="0"/>
              <a:pPr/>
              <a:t>35</a:t>
            </a:fld>
            <a:endParaRPr lang="es-MX" dirty="0"/>
          </a:p>
        </p:txBody>
      </p:sp>
      <p:sp>
        <p:nvSpPr>
          <p:cNvPr id="9" name="Rectangle 8"/>
          <p:cNvSpPr/>
          <p:nvPr/>
        </p:nvSpPr>
        <p:spPr>
          <a:xfrm>
            <a:off x="3337" y="6680310"/>
            <a:ext cx="9140661" cy="205074"/>
          </a:xfrm>
          <a:prstGeom prst="rect">
            <a:avLst/>
          </a:prstGeom>
          <a:solidFill>
            <a:schemeClr val="accent3">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s-MX" dirty="0"/>
          </a:p>
        </p:txBody>
      </p:sp>
      <p:sp>
        <p:nvSpPr>
          <p:cNvPr id="10" name="10 Título"/>
          <p:cNvSpPr>
            <a:spLocks noGrp="1"/>
          </p:cNvSpPr>
          <p:nvPr>
            <p:ph type="title"/>
          </p:nvPr>
        </p:nvSpPr>
        <p:spPr>
          <a:xfrm>
            <a:off x="3336" y="-9416"/>
            <a:ext cx="9140661" cy="849427"/>
          </a:xfrm>
          <a:gradFill flip="none" rotWithShape="1">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50000" r="50000" b="50000"/>
            </a:path>
            <a:tileRect/>
          </a:gradFill>
        </p:spPr>
        <p:txBody>
          <a:bodyPr vert="horz" lIns="91440" tIns="45720" rIns="91440" bIns="45720" rtlCol="0" anchor="ctr">
            <a:normAutofit/>
          </a:bodyPr>
          <a:lstStyle/>
          <a:p>
            <a:r>
              <a:rPr lang="es-ES" sz="4000" b="1" dirty="0">
                <a:effectLst>
                  <a:outerShdw blurRad="38100" dist="38100" dir="2700000" algn="tl">
                    <a:srgbClr val="000000">
                      <a:alpha val="43137"/>
                    </a:srgbClr>
                  </a:outerShdw>
                </a:effectLst>
              </a:rPr>
              <a:t>CONCLUSIONES</a:t>
            </a:r>
          </a:p>
        </p:txBody>
      </p:sp>
      <p:sp>
        <p:nvSpPr>
          <p:cNvPr id="2" name="Rectangle 1"/>
          <p:cNvSpPr/>
          <p:nvPr/>
        </p:nvSpPr>
        <p:spPr>
          <a:xfrm>
            <a:off x="217182" y="1052736"/>
            <a:ext cx="8712968" cy="5632311"/>
          </a:xfrm>
          <a:prstGeom prst="rect">
            <a:avLst/>
          </a:prstGeom>
        </p:spPr>
        <p:txBody>
          <a:bodyPr wrap="square">
            <a:spAutoFit/>
          </a:bodyPr>
          <a:lstStyle/>
          <a:p>
            <a:pPr algn="just"/>
            <a:r>
              <a:rPr lang="es-MX" sz="2400" dirty="0">
                <a:cs typeface="Arial" pitchFamily="34" charset="0"/>
              </a:rPr>
              <a:t>La aplicación de logística inversa en las empresas, implica cambios en las fases de producción, comenzando desde la misma etapa de investigación, desarrollo y diseño del producto, donde se debe pensar y crear productos y envases que se puedan nuevamente reutilizar en el proceso productivo, donde se deben hacer rediseños de procesos de tal forma que sea factible recibir nuevamente las partes de los productos reutilizados y además que permitan la fabricación de estos nuevos productos.</a:t>
            </a:r>
          </a:p>
          <a:p>
            <a:pPr algn="just"/>
            <a:endParaRPr lang="es-MX" sz="2400" dirty="0">
              <a:cs typeface="Arial" pitchFamily="34" charset="0"/>
            </a:endParaRPr>
          </a:p>
          <a:p>
            <a:pPr algn="just"/>
            <a:r>
              <a:rPr lang="es-ES" sz="2400" dirty="0">
                <a:solidFill>
                  <a:srgbClr val="161518"/>
                </a:solidFill>
                <a:ea typeface="Times New Roman" pitchFamily="18" charset="0"/>
                <a:cs typeface="Arial" pitchFamily="34" charset="0"/>
              </a:rPr>
              <a:t>Al cumplir con la premisa de problemas globales, soluciones locales que permiten a la organización cumplir con las legislaciones ambientales y formar parte de la cadena de suministro como una empresa que ofrece servicios y/o productos verdes daremos origen a la logística inversa.</a:t>
            </a:r>
            <a:endParaRPr lang="es-MX" sz="1200" dirty="0">
              <a:cs typeface="Arial" pitchFamily="34" charset="0"/>
            </a:endParaRPr>
          </a:p>
          <a:p>
            <a:pPr algn="just"/>
            <a:endParaRPr lang="es-MX" sz="2400" dirty="0">
              <a:cs typeface="Arial" pitchFamily="34" charset="0"/>
            </a:endParaRPr>
          </a:p>
        </p:txBody>
      </p:sp>
    </p:spTree>
    <p:extLst>
      <p:ext uri="{BB962C8B-B14F-4D97-AF65-F5344CB8AC3E}">
        <p14:creationId xmlns:p14="http://schemas.microsoft.com/office/powerpoint/2010/main" val="387033625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8 Marcador de número de diapositiva"/>
          <p:cNvSpPr>
            <a:spLocks noGrp="1"/>
          </p:cNvSpPr>
          <p:nvPr>
            <p:ph type="sldNum" sz="quarter" idx="12"/>
          </p:nvPr>
        </p:nvSpPr>
        <p:spPr/>
        <p:txBody>
          <a:bodyPr/>
          <a:lstStyle/>
          <a:p>
            <a:fld id="{AE0BBA42-5472-42C5-AB49-DB327605BF08}" type="slidenum">
              <a:rPr lang="es-MX" smtClean="0"/>
              <a:pPr/>
              <a:t>36</a:t>
            </a:fld>
            <a:endParaRPr lang="es-MX" dirty="0"/>
          </a:p>
        </p:txBody>
      </p:sp>
      <p:sp>
        <p:nvSpPr>
          <p:cNvPr id="12" name="Rectangle 11"/>
          <p:cNvSpPr/>
          <p:nvPr/>
        </p:nvSpPr>
        <p:spPr>
          <a:xfrm>
            <a:off x="3337" y="6680310"/>
            <a:ext cx="9140661" cy="205074"/>
          </a:xfrm>
          <a:prstGeom prst="rect">
            <a:avLst/>
          </a:prstGeom>
          <a:solidFill>
            <a:schemeClr val="accent3">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s-MX" dirty="0"/>
          </a:p>
        </p:txBody>
      </p:sp>
      <p:sp>
        <p:nvSpPr>
          <p:cNvPr id="13" name="10 Título"/>
          <p:cNvSpPr>
            <a:spLocks noGrp="1"/>
          </p:cNvSpPr>
          <p:nvPr>
            <p:ph type="title"/>
          </p:nvPr>
        </p:nvSpPr>
        <p:spPr>
          <a:xfrm>
            <a:off x="3336" y="-9416"/>
            <a:ext cx="9140661" cy="849427"/>
          </a:xfrm>
          <a:gradFill flip="none" rotWithShape="1">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50000" r="50000" b="50000"/>
            </a:path>
            <a:tileRect/>
          </a:gradFill>
        </p:spPr>
        <p:txBody>
          <a:bodyPr vert="horz" lIns="91440" tIns="45720" rIns="91440" bIns="45720" rtlCol="0" anchor="ctr">
            <a:normAutofit/>
          </a:bodyPr>
          <a:lstStyle/>
          <a:p>
            <a:r>
              <a:rPr lang="es-ES" sz="4000" b="1" dirty="0">
                <a:effectLst>
                  <a:outerShdw blurRad="38100" dist="38100" dir="2700000" algn="tl">
                    <a:srgbClr val="000000">
                      <a:alpha val="43137"/>
                    </a:srgbClr>
                  </a:outerShdw>
                </a:effectLst>
              </a:rPr>
              <a:t>REFERENCIAS</a:t>
            </a:r>
          </a:p>
        </p:txBody>
      </p:sp>
      <p:sp>
        <p:nvSpPr>
          <p:cNvPr id="3" name="Rectangle 2"/>
          <p:cNvSpPr/>
          <p:nvPr/>
        </p:nvSpPr>
        <p:spPr>
          <a:xfrm>
            <a:off x="500042" y="840011"/>
            <a:ext cx="8147248" cy="5509200"/>
          </a:xfrm>
          <a:prstGeom prst="rect">
            <a:avLst/>
          </a:prstGeom>
        </p:spPr>
        <p:txBody>
          <a:bodyPr wrap="square">
            <a:spAutoFit/>
          </a:bodyPr>
          <a:lstStyle/>
          <a:p>
            <a:endParaRPr lang="es-MX" sz="2800" dirty="0">
              <a:solidFill>
                <a:srgbClr val="000000"/>
              </a:solidFill>
            </a:endParaRPr>
          </a:p>
          <a:p>
            <a:r>
              <a:rPr lang="es-MX" dirty="0">
                <a:solidFill>
                  <a:srgbClr val="000000"/>
                </a:solidFill>
              </a:rPr>
              <a:t>1. Adenso Díaz Fernández, María José Álvarez Gil, Pilar González Torre (2004). Logística inversa y medio ambiente : Aspectos estratégicos y operativos, Madrid : McGraw-Hill. </a:t>
            </a:r>
          </a:p>
          <a:p>
            <a:endParaRPr lang="es-MX" dirty="0">
              <a:solidFill>
                <a:srgbClr val="000000"/>
              </a:solidFill>
            </a:endParaRPr>
          </a:p>
          <a:p>
            <a:r>
              <a:rPr lang="es-MX" dirty="0">
                <a:solidFill>
                  <a:srgbClr val="000000"/>
                </a:solidFill>
              </a:rPr>
              <a:t>2.  Quintero Soto, </a:t>
            </a:r>
            <a:r>
              <a:rPr lang="es-MX" dirty="0" err="1">
                <a:solidFill>
                  <a:srgbClr val="000000"/>
                </a:solidFill>
              </a:rPr>
              <a:t>Ma.Luisa</a:t>
            </a:r>
            <a:r>
              <a:rPr lang="es-MX" dirty="0">
                <a:solidFill>
                  <a:srgbClr val="000000"/>
                </a:solidFill>
              </a:rPr>
              <a:t>, (2011). Relaciones Básicas, entre economía y medio ambiente, México: UAEM D.R.</a:t>
            </a:r>
          </a:p>
          <a:p>
            <a:endParaRPr lang="es-MX" dirty="0">
              <a:solidFill>
                <a:srgbClr val="000000"/>
              </a:solidFill>
            </a:endParaRPr>
          </a:p>
          <a:p>
            <a:r>
              <a:rPr lang="es-MX" dirty="0">
                <a:solidFill>
                  <a:srgbClr val="000000"/>
                </a:solidFill>
              </a:rPr>
              <a:t>3. De las nieves Sánchez Guerrero Gabriel, (2003). Técnicas Participativas para la Planeación: procesos breves de intervención, Fundación ICA, México.</a:t>
            </a:r>
          </a:p>
          <a:p>
            <a:endParaRPr lang="es-MX" dirty="0">
              <a:solidFill>
                <a:srgbClr val="000000"/>
              </a:solidFill>
            </a:endParaRPr>
          </a:p>
          <a:p>
            <a:r>
              <a:rPr lang="es-MX" dirty="0">
                <a:solidFill>
                  <a:srgbClr val="000000"/>
                </a:solidFill>
              </a:rPr>
              <a:t>4. </a:t>
            </a:r>
            <a:r>
              <a:rPr lang="en-US" dirty="0">
                <a:solidFill>
                  <a:srgbClr val="000000"/>
                </a:solidFill>
              </a:rPr>
              <a:t>Fernandez Isabel, (2003), The concept of reverse logistic a review of the literature, University of Vaasa Finland.</a:t>
            </a:r>
          </a:p>
          <a:p>
            <a:endParaRPr lang="en-US" dirty="0">
              <a:solidFill>
                <a:srgbClr val="000000"/>
              </a:solidFill>
            </a:endParaRPr>
          </a:p>
          <a:p>
            <a:r>
              <a:rPr lang="es-MX" dirty="0">
                <a:solidFill>
                  <a:srgbClr val="000000"/>
                </a:solidFill>
              </a:rPr>
              <a:t>5. </a:t>
            </a:r>
            <a:r>
              <a:rPr lang="es-MX" dirty="0" err="1">
                <a:solidFill>
                  <a:srgbClr val="000000"/>
                </a:solidFill>
              </a:rPr>
              <a:t>Galli</a:t>
            </a:r>
            <a:r>
              <a:rPr lang="es-MX" dirty="0">
                <a:solidFill>
                  <a:srgbClr val="000000"/>
                </a:solidFill>
              </a:rPr>
              <a:t> Mondragón Luigi, (2003), "La trampa de los indicadores", Énfasis Logística, México.</a:t>
            </a:r>
          </a:p>
          <a:p>
            <a:endParaRPr lang="es-MX" dirty="0">
              <a:solidFill>
                <a:srgbClr val="000000"/>
              </a:solidFill>
            </a:endParaRPr>
          </a:p>
          <a:p>
            <a:r>
              <a:rPr lang="es-MX" dirty="0">
                <a:solidFill>
                  <a:srgbClr val="000000"/>
                </a:solidFill>
              </a:rPr>
              <a:t>6. </a:t>
            </a:r>
            <a:r>
              <a:rPr lang="es-MX" dirty="0" err="1">
                <a:solidFill>
                  <a:srgbClr val="000000"/>
                </a:solidFill>
              </a:rPr>
              <a:t>Huchim</a:t>
            </a:r>
            <a:r>
              <a:rPr lang="es-MX" dirty="0">
                <a:solidFill>
                  <a:srgbClr val="000000"/>
                </a:solidFill>
              </a:rPr>
              <a:t> Pérez Sandra, (2004), "Logística Mexicana: Despegue a la competitividad", Énfasis Logística México. </a:t>
            </a:r>
          </a:p>
        </p:txBody>
      </p:sp>
    </p:spTree>
    <p:extLst>
      <p:ext uri="{BB962C8B-B14F-4D97-AF65-F5344CB8AC3E}">
        <p14:creationId xmlns:p14="http://schemas.microsoft.com/office/powerpoint/2010/main" val="135370079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8 Marcador de número de diapositiva"/>
          <p:cNvSpPr>
            <a:spLocks noGrp="1"/>
          </p:cNvSpPr>
          <p:nvPr>
            <p:ph type="sldNum" sz="quarter" idx="12"/>
          </p:nvPr>
        </p:nvSpPr>
        <p:spPr/>
        <p:txBody>
          <a:bodyPr/>
          <a:lstStyle/>
          <a:p>
            <a:fld id="{AE0BBA42-5472-42C5-AB49-DB327605BF08}" type="slidenum">
              <a:rPr lang="es-MX" smtClean="0"/>
              <a:pPr/>
              <a:t>37</a:t>
            </a:fld>
            <a:endParaRPr lang="es-MX" dirty="0"/>
          </a:p>
        </p:txBody>
      </p:sp>
      <p:sp>
        <p:nvSpPr>
          <p:cNvPr id="12" name="Rectangle 11"/>
          <p:cNvSpPr/>
          <p:nvPr/>
        </p:nvSpPr>
        <p:spPr>
          <a:xfrm>
            <a:off x="3337" y="6680310"/>
            <a:ext cx="9140661" cy="205074"/>
          </a:xfrm>
          <a:prstGeom prst="rect">
            <a:avLst/>
          </a:prstGeom>
          <a:solidFill>
            <a:schemeClr val="accent3">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s-MX" dirty="0"/>
          </a:p>
        </p:txBody>
      </p:sp>
      <p:sp>
        <p:nvSpPr>
          <p:cNvPr id="13" name="10 Título"/>
          <p:cNvSpPr>
            <a:spLocks noGrp="1"/>
          </p:cNvSpPr>
          <p:nvPr>
            <p:ph type="title"/>
          </p:nvPr>
        </p:nvSpPr>
        <p:spPr>
          <a:xfrm>
            <a:off x="3336" y="-9416"/>
            <a:ext cx="9140661" cy="849427"/>
          </a:xfrm>
          <a:gradFill flip="none" rotWithShape="1">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50000" r="50000" b="50000"/>
            </a:path>
            <a:tileRect/>
          </a:gradFill>
        </p:spPr>
        <p:txBody>
          <a:bodyPr vert="horz" lIns="91440" tIns="45720" rIns="91440" bIns="45720" rtlCol="0" anchor="ctr">
            <a:normAutofit/>
          </a:bodyPr>
          <a:lstStyle/>
          <a:p>
            <a:r>
              <a:rPr lang="es-ES" sz="4000" b="1" dirty="0">
                <a:effectLst>
                  <a:outerShdw blurRad="38100" dist="38100" dir="2700000" algn="tl">
                    <a:srgbClr val="000000">
                      <a:alpha val="43137"/>
                    </a:srgbClr>
                  </a:outerShdw>
                </a:effectLst>
              </a:rPr>
              <a:t>REFERENCIAS</a:t>
            </a:r>
          </a:p>
        </p:txBody>
      </p:sp>
      <p:sp>
        <p:nvSpPr>
          <p:cNvPr id="2" name="Content Placeholder 1"/>
          <p:cNvSpPr>
            <a:spLocks noGrp="1"/>
          </p:cNvSpPr>
          <p:nvPr>
            <p:ph sz="half" idx="2"/>
          </p:nvPr>
        </p:nvSpPr>
        <p:spPr>
          <a:xfrm>
            <a:off x="323528" y="1426988"/>
            <a:ext cx="8003232" cy="3951288"/>
          </a:xfrm>
        </p:spPr>
        <p:txBody>
          <a:bodyPr>
            <a:normAutofit/>
          </a:bodyPr>
          <a:lstStyle/>
          <a:p>
            <a:pPr marL="0" indent="0">
              <a:buNone/>
            </a:pPr>
            <a:r>
              <a:rPr lang="es-MX" sz="1800" dirty="0"/>
              <a:t>7. SCHWAB, Klaus. </a:t>
            </a:r>
            <a:r>
              <a:rPr lang="es-MX" sz="1800" dirty="0" err="1"/>
              <a:t>The</a:t>
            </a:r>
            <a:r>
              <a:rPr lang="es-MX" sz="1800" dirty="0"/>
              <a:t> Global </a:t>
            </a:r>
            <a:r>
              <a:rPr lang="es-MX" sz="1800" dirty="0" err="1"/>
              <a:t>Competitiveness</a:t>
            </a:r>
            <a:r>
              <a:rPr lang="es-MX" sz="1800" dirty="0"/>
              <a:t> </a:t>
            </a:r>
            <a:r>
              <a:rPr lang="es-MX" sz="1800" dirty="0" err="1"/>
              <a:t>Report</a:t>
            </a:r>
            <a:r>
              <a:rPr lang="es-MX" sz="1800" dirty="0"/>
              <a:t> 2010-2011: </a:t>
            </a:r>
            <a:r>
              <a:rPr lang="es-MX" sz="1800" dirty="0" err="1"/>
              <a:t>World</a:t>
            </a:r>
            <a:r>
              <a:rPr lang="es-MX" sz="1800" dirty="0"/>
              <a:t> </a:t>
            </a:r>
            <a:r>
              <a:rPr lang="es-MX" sz="1800" dirty="0" err="1"/>
              <a:t>Economic</a:t>
            </a:r>
            <a:r>
              <a:rPr lang="es-MX" sz="1800" dirty="0"/>
              <a:t> </a:t>
            </a:r>
            <a:r>
              <a:rPr lang="es-MX" sz="1800" dirty="0" err="1"/>
              <a:t>Forum</a:t>
            </a:r>
            <a:r>
              <a:rPr lang="es-MX" sz="1800" dirty="0"/>
              <a:t>.</a:t>
            </a:r>
          </a:p>
          <a:p>
            <a:pPr marL="0" indent="0">
              <a:buNone/>
            </a:pPr>
            <a:r>
              <a:rPr lang="es-MX" sz="1800" dirty="0"/>
              <a:t>8. FERRIN GUTIÉRREZ, Arturo. Gestión de Stocks en la Logística de Almacenes. FC Editorial</a:t>
            </a:r>
          </a:p>
          <a:p>
            <a:pPr marL="0" indent="0">
              <a:buNone/>
            </a:pPr>
            <a:r>
              <a:rPr lang="es-MX" sz="1800" dirty="0"/>
              <a:t>9. BALLOU, Ronald H. Logística: Administración de la Cadena de Suministro. Quinta edición.</a:t>
            </a:r>
          </a:p>
          <a:p>
            <a:pPr marL="0" indent="0">
              <a:buNone/>
            </a:pPr>
            <a:r>
              <a:rPr lang="fr-FR" sz="1800" dirty="0"/>
              <a:t>10. LARRAIN Felipe, SACHS Jeffrey D. </a:t>
            </a:r>
            <a:r>
              <a:rPr lang="es-MX" sz="1800" dirty="0"/>
              <a:t>Macroeconomía en la economía global.</a:t>
            </a:r>
          </a:p>
        </p:txBody>
      </p:sp>
    </p:spTree>
    <p:extLst>
      <p:ext uri="{BB962C8B-B14F-4D97-AF65-F5344CB8AC3E}">
        <p14:creationId xmlns:p14="http://schemas.microsoft.com/office/powerpoint/2010/main" val="34036623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Marcador de contenido"/>
          <p:cNvSpPr>
            <a:spLocks noGrp="1"/>
          </p:cNvSpPr>
          <p:nvPr>
            <p:ph idx="1"/>
          </p:nvPr>
        </p:nvSpPr>
        <p:spPr>
          <a:xfrm>
            <a:off x="457200" y="1214422"/>
            <a:ext cx="8229600" cy="4911741"/>
          </a:xfrm>
        </p:spPr>
        <p:txBody>
          <a:bodyPr>
            <a:normAutofit fontScale="85000" lnSpcReduction="20000"/>
          </a:bodyPr>
          <a:lstStyle/>
          <a:p>
            <a:pPr algn="just"/>
            <a:r>
              <a:rPr lang="es-MX" b="1" dirty="0">
                <a:cs typeface="Arial" panose="020B0604020202020204" pitchFamily="34" charset="0"/>
              </a:rPr>
              <a:t>Objetivo de la unidad:</a:t>
            </a:r>
            <a:endParaRPr lang="es-MX" dirty="0">
              <a:cs typeface="Arial" panose="020B0604020202020204" pitchFamily="34" charset="0"/>
            </a:endParaRPr>
          </a:p>
          <a:p>
            <a:pPr marL="0" indent="0" algn="just">
              <a:buNone/>
            </a:pPr>
            <a:r>
              <a:rPr lang="es-MX" dirty="0"/>
              <a:t>Conocer los aspectos básicos de los sistemas de transporte, las decisiones que implican el uso de servicios de transporte, el aspecto legal y la discusión de casos en la selección de las modalidades de transporte. </a:t>
            </a:r>
          </a:p>
          <a:p>
            <a:pPr marL="0" indent="0" algn="just">
              <a:buNone/>
            </a:pPr>
            <a:r>
              <a:rPr lang="es-MX" dirty="0"/>
              <a:t>Diseñar sistemas de logística de compras, almacenamiento, distribución, transporte, empaque y embalaje, de logística integral e inversa. </a:t>
            </a:r>
          </a:p>
          <a:p>
            <a:pPr marL="0" indent="0" algn="just">
              <a:buNone/>
            </a:pPr>
            <a:endParaRPr lang="es-ES" dirty="0">
              <a:cs typeface="Arial" panose="020B0604020202020204" pitchFamily="34" charset="0"/>
            </a:endParaRPr>
          </a:p>
          <a:p>
            <a:pPr algn="just"/>
            <a:r>
              <a:rPr lang="es-ES" sz="3000" b="1" dirty="0">
                <a:cs typeface="Arial" panose="020B0604020202020204" pitchFamily="34" charset="0"/>
              </a:rPr>
              <a:t>Los elementos que considera la unidad son:</a:t>
            </a:r>
          </a:p>
          <a:p>
            <a:pPr marL="0" indent="0" algn="just">
              <a:buNone/>
            </a:pPr>
            <a:r>
              <a:rPr lang="es-MX" dirty="0"/>
              <a:t>Implementar estrategias de comercio electrónico y marketing. Identificar y aplicar criterios de evaluación en proyectos logísticos </a:t>
            </a:r>
            <a:endParaRPr lang="es-ES" b="1" dirty="0">
              <a:cs typeface="Arial" panose="020B0604020202020204" pitchFamily="34" charset="0"/>
            </a:endParaRPr>
          </a:p>
        </p:txBody>
      </p:sp>
      <p:sp>
        <p:nvSpPr>
          <p:cNvPr id="9" name="8 Marcador de número de diapositiva"/>
          <p:cNvSpPr>
            <a:spLocks noGrp="1"/>
          </p:cNvSpPr>
          <p:nvPr>
            <p:ph type="sldNum" sz="quarter" idx="12"/>
          </p:nvPr>
        </p:nvSpPr>
        <p:spPr/>
        <p:txBody>
          <a:bodyPr/>
          <a:lstStyle/>
          <a:p>
            <a:fld id="{AE0BBA42-5472-42C5-AB49-DB327605BF08}" type="slidenum">
              <a:rPr lang="es-MX" smtClean="0"/>
              <a:pPr/>
              <a:t>4</a:t>
            </a:fld>
            <a:endParaRPr lang="es-MX" dirty="0"/>
          </a:p>
        </p:txBody>
      </p:sp>
      <p:sp>
        <p:nvSpPr>
          <p:cNvPr id="6" name="10 Título"/>
          <p:cNvSpPr>
            <a:spLocks noGrp="1"/>
          </p:cNvSpPr>
          <p:nvPr>
            <p:ph type="title"/>
          </p:nvPr>
        </p:nvSpPr>
        <p:spPr>
          <a:xfrm>
            <a:off x="3336" y="-9416"/>
            <a:ext cx="9140661" cy="849427"/>
          </a:xfrm>
          <a:gradFill flip="none" rotWithShape="1">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50000" r="50000" b="50000"/>
            </a:path>
            <a:tileRect/>
          </a:gradFill>
        </p:spPr>
        <p:txBody>
          <a:bodyPr vert="horz" lIns="91440" tIns="45720" rIns="91440" bIns="45720" rtlCol="0" anchor="ctr">
            <a:normAutofit/>
          </a:bodyPr>
          <a:lstStyle/>
          <a:p>
            <a:r>
              <a:rPr lang="es-ES" sz="4000" b="1" dirty="0">
                <a:effectLst>
                  <a:outerShdw blurRad="38100" dist="38100" dir="2700000" algn="tl">
                    <a:srgbClr val="000000">
                      <a:alpha val="43137"/>
                    </a:srgbClr>
                  </a:outerShdw>
                </a:effectLst>
              </a:rPr>
              <a:t>Logística Inversa</a:t>
            </a:r>
          </a:p>
        </p:txBody>
      </p:sp>
      <p:sp>
        <p:nvSpPr>
          <p:cNvPr id="7" name="Rectangle 6"/>
          <p:cNvSpPr/>
          <p:nvPr/>
        </p:nvSpPr>
        <p:spPr>
          <a:xfrm>
            <a:off x="3337" y="6680310"/>
            <a:ext cx="9140661" cy="205074"/>
          </a:xfrm>
          <a:prstGeom prst="rect">
            <a:avLst/>
          </a:prstGeom>
          <a:solidFill>
            <a:schemeClr val="accent3">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s-MX"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8 Marcador de número de diapositiva"/>
          <p:cNvSpPr>
            <a:spLocks noGrp="1"/>
          </p:cNvSpPr>
          <p:nvPr>
            <p:ph type="sldNum" sz="quarter" idx="12"/>
          </p:nvPr>
        </p:nvSpPr>
        <p:spPr/>
        <p:txBody>
          <a:bodyPr/>
          <a:lstStyle/>
          <a:p>
            <a:fld id="{AE0BBA42-5472-42C5-AB49-DB327605BF08}" type="slidenum">
              <a:rPr lang="es-MX" smtClean="0"/>
              <a:pPr/>
              <a:t>5</a:t>
            </a:fld>
            <a:endParaRPr lang="es-MX" dirty="0"/>
          </a:p>
        </p:txBody>
      </p:sp>
      <p:sp>
        <p:nvSpPr>
          <p:cNvPr id="12" name="10 Título"/>
          <p:cNvSpPr>
            <a:spLocks noGrp="1"/>
          </p:cNvSpPr>
          <p:nvPr>
            <p:ph type="title"/>
          </p:nvPr>
        </p:nvSpPr>
        <p:spPr>
          <a:xfrm>
            <a:off x="3336" y="-9416"/>
            <a:ext cx="9140661" cy="849427"/>
          </a:xfrm>
          <a:gradFill flip="none" rotWithShape="1">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50000" r="50000" b="50000"/>
            </a:path>
            <a:tileRect/>
          </a:gradFill>
        </p:spPr>
        <p:txBody>
          <a:bodyPr vert="horz" lIns="91440" tIns="45720" rIns="91440" bIns="45720" rtlCol="0" anchor="ctr">
            <a:normAutofit/>
          </a:bodyPr>
          <a:lstStyle/>
          <a:p>
            <a:r>
              <a:rPr lang="es-ES" sz="4000" b="1" dirty="0">
                <a:effectLst>
                  <a:outerShdw blurRad="38100" dist="38100" dir="2700000" algn="tl">
                    <a:srgbClr val="000000">
                      <a:alpha val="43137"/>
                    </a:srgbClr>
                  </a:outerShdw>
                </a:effectLst>
              </a:rPr>
              <a:t>Unidad I. Logística Inversa</a:t>
            </a:r>
          </a:p>
        </p:txBody>
      </p:sp>
      <p:sp>
        <p:nvSpPr>
          <p:cNvPr id="13" name="Rectangle 12"/>
          <p:cNvSpPr/>
          <p:nvPr/>
        </p:nvSpPr>
        <p:spPr>
          <a:xfrm>
            <a:off x="3337" y="6680310"/>
            <a:ext cx="9140661" cy="205074"/>
          </a:xfrm>
          <a:prstGeom prst="rect">
            <a:avLst/>
          </a:prstGeom>
          <a:solidFill>
            <a:schemeClr val="accent3">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s-MX" dirty="0"/>
          </a:p>
        </p:txBody>
      </p:sp>
      <p:sp>
        <p:nvSpPr>
          <p:cNvPr id="2" name="Rectangle 1"/>
          <p:cNvSpPr/>
          <p:nvPr/>
        </p:nvSpPr>
        <p:spPr>
          <a:xfrm>
            <a:off x="539552" y="968156"/>
            <a:ext cx="8280920" cy="5078313"/>
          </a:xfrm>
          <a:prstGeom prst="rect">
            <a:avLst/>
          </a:prstGeom>
        </p:spPr>
        <p:txBody>
          <a:bodyPr wrap="square">
            <a:spAutoFit/>
          </a:bodyPr>
          <a:lstStyle/>
          <a:p>
            <a:r>
              <a:rPr lang="es-MX" sz="2800" b="1" dirty="0">
                <a:solidFill>
                  <a:srgbClr val="000000"/>
                </a:solidFill>
                <a:latin typeface="Arial" panose="020B0604020202020204" pitchFamily="34" charset="0"/>
              </a:rPr>
              <a:t>Capítulo I. Logística Inversa. </a:t>
            </a:r>
          </a:p>
          <a:p>
            <a:endParaRPr lang="es-MX" sz="3200" dirty="0">
              <a:solidFill>
                <a:srgbClr val="000000"/>
              </a:solidFill>
              <a:latin typeface="Arial" panose="020B0604020202020204" pitchFamily="34" charset="0"/>
            </a:endParaRPr>
          </a:p>
          <a:p>
            <a:pPr marL="457200" indent="-457200">
              <a:buAutoNum type="arabicPeriod"/>
            </a:pPr>
            <a:r>
              <a:rPr lang="es-MX" sz="2400" dirty="0">
                <a:solidFill>
                  <a:srgbClr val="000000"/>
                </a:solidFill>
                <a:latin typeface="Arial" panose="020B0604020202020204" pitchFamily="34" charset="0"/>
              </a:rPr>
              <a:t>¿Qué es la Logística Inversa?</a:t>
            </a:r>
          </a:p>
          <a:p>
            <a:r>
              <a:rPr lang="es-MX" sz="2400" dirty="0">
                <a:solidFill>
                  <a:srgbClr val="000000"/>
                </a:solidFill>
                <a:latin typeface="Arial" panose="020B0604020202020204" pitchFamily="34" charset="0"/>
              </a:rPr>
              <a:t> </a:t>
            </a:r>
          </a:p>
          <a:p>
            <a:r>
              <a:rPr lang="es-MX" sz="2400" dirty="0">
                <a:solidFill>
                  <a:srgbClr val="000000"/>
                </a:solidFill>
                <a:latin typeface="Arial" panose="020B0604020202020204" pitchFamily="34" charset="0"/>
              </a:rPr>
              <a:t>2. Actividades de la logística inversa dentro de una organización. </a:t>
            </a:r>
          </a:p>
          <a:p>
            <a:endParaRPr lang="es-MX" sz="2400" dirty="0">
              <a:solidFill>
                <a:srgbClr val="000000"/>
              </a:solidFill>
              <a:latin typeface="Arial" panose="020B0604020202020204" pitchFamily="34" charset="0"/>
            </a:endParaRPr>
          </a:p>
          <a:p>
            <a:r>
              <a:rPr lang="es-MX" sz="2400" dirty="0">
                <a:solidFill>
                  <a:srgbClr val="000000"/>
                </a:solidFill>
                <a:latin typeface="Arial" panose="020B0604020202020204" pitchFamily="34" charset="0"/>
              </a:rPr>
              <a:t>3. Elementos claves para la administración de logística inversa.</a:t>
            </a:r>
          </a:p>
          <a:p>
            <a:r>
              <a:rPr lang="es-MX" sz="2400" dirty="0">
                <a:solidFill>
                  <a:srgbClr val="000000"/>
                </a:solidFill>
                <a:latin typeface="Arial" panose="020B0604020202020204" pitchFamily="34" charset="0"/>
              </a:rPr>
              <a:t> </a:t>
            </a:r>
          </a:p>
          <a:p>
            <a:r>
              <a:rPr lang="es-MX" sz="2400" dirty="0">
                <a:solidFill>
                  <a:srgbClr val="000000"/>
                </a:solidFill>
                <a:latin typeface="Arial" panose="020B0604020202020204" pitchFamily="34" charset="0"/>
              </a:rPr>
              <a:t>4. Logística inversa vs Logística Verde. </a:t>
            </a:r>
          </a:p>
          <a:p>
            <a:endParaRPr lang="es-MX" sz="2400" dirty="0">
              <a:solidFill>
                <a:srgbClr val="000000"/>
              </a:solidFill>
              <a:latin typeface="Arial" panose="020B0604020202020204" pitchFamily="34" charset="0"/>
            </a:endParaRPr>
          </a:p>
          <a:p>
            <a:r>
              <a:rPr lang="es-MX" sz="2400" dirty="0">
                <a:solidFill>
                  <a:srgbClr val="000000"/>
                </a:solidFill>
                <a:latin typeface="Arial" panose="020B0604020202020204" pitchFamily="34" charset="0"/>
              </a:rPr>
              <a:t>7. Vectores de la logística Inversa</a:t>
            </a:r>
            <a:endParaRPr lang="es-MX" sz="2400" dirty="0"/>
          </a:p>
        </p:txBody>
      </p:sp>
    </p:spTree>
    <p:extLst>
      <p:ext uri="{BB962C8B-B14F-4D97-AF65-F5344CB8AC3E}">
        <p14:creationId xmlns:p14="http://schemas.microsoft.com/office/powerpoint/2010/main" val="40978538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1"/>
          <p:cNvSpPr>
            <a:spLocks noChangeArrowheads="1"/>
          </p:cNvSpPr>
          <p:nvPr/>
        </p:nvSpPr>
        <p:spPr bwMode="auto">
          <a:xfrm>
            <a:off x="253186" y="1711683"/>
            <a:ext cx="8640960" cy="4262705"/>
          </a:xfrm>
          <a:prstGeom prst="rect">
            <a:avLst/>
          </a:prstGeom>
          <a:solidFill>
            <a:srgbClr val="FCFCFC"/>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2000" b="1" i="0" u="none" strike="noStrike" cap="none" normalizeH="0" baseline="0" dirty="0">
                <a:ln>
                  <a:noFill/>
                </a:ln>
                <a:solidFill>
                  <a:srgbClr val="161518"/>
                </a:solidFill>
                <a:effectLst/>
                <a:latin typeface="Arial" pitchFamily="34" charset="0"/>
                <a:ea typeface="Times New Roman" pitchFamily="18" charset="0"/>
                <a:cs typeface="Arial" pitchFamily="34" charset="0"/>
              </a:rPr>
              <a:t>Objetivo</a:t>
            </a:r>
            <a:r>
              <a:rPr kumimoji="0" lang="es-ES" sz="2000" b="0" i="0" u="none" strike="noStrike" cap="none" normalizeH="0" baseline="0" dirty="0">
                <a:ln>
                  <a:noFill/>
                </a:ln>
                <a:solidFill>
                  <a:srgbClr val="161518"/>
                </a:solidFill>
                <a:effectLst/>
                <a:latin typeface="Arial" pitchFamily="34" charset="0"/>
                <a:ea typeface="Times New Roman" pitchFamily="18" charset="0"/>
                <a:cs typeface="Arial" pitchFamily="34" charset="0"/>
              </a:rPr>
              <a:t> </a:t>
            </a:r>
            <a:endParaRPr kumimoji="0" lang="es-MX" sz="1100" b="0" i="0" u="none" strike="noStrike" cap="none" normalizeH="0" baseline="0" dirty="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ES" sz="2000" b="0" i="0" u="none" strike="noStrike" cap="none" normalizeH="0" baseline="0" dirty="0">
                <a:ln>
                  <a:noFill/>
                </a:ln>
                <a:solidFill>
                  <a:srgbClr val="161518"/>
                </a:solidFill>
                <a:effectLst/>
                <a:latin typeface="Arial" pitchFamily="34" charset="0"/>
                <a:ea typeface="Times New Roman" pitchFamily="18" charset="0"/>
                <a:cs typeface="Arial" pitchFamily="34" charset="0"/>
              </a:rPr>
              <a:t>Determinar los beneficios de la log</a:t>
            </a:r>
            <a:r>
              <a:rPr kumimoji="0" lang="es-ES" sz="2000" b="0" i="0" u="none" strike="noStrike" cap="none" normalizeH="0" baseline="0" dirty="0">
                <a:ln>
                  <a:noFill/>
                </a:ln>
                <a:solidFill>
                  <a:srgbClr val="161518"/>
                </a:solidFill>
                <a:effectLst/>
                <a:latin typeface="Calibri"/>
                <a:ea typeface="Times New Roman" pitchFamily="18" charset="0"/>
                <a:cs typeface="Arial" pitchFamily="34" charset="0"/>
              </a:rPr>
              <a:t>í</a:t>
            </a:r>
            <a:r>
              <a:rPr kumimoji="0" lang="es-ES" sz="2000" b="0" i="0" u="none" strike="noStrike" cap="none" normalizeH="0" baseline="0" dirty="0">
                <a:ln>
                  <a:noFill/>
                </a:ln>
                <a:solidFill>
                  <a:srgbClr val="161518"/>
                </a:solidFill>
                <a:effectLst/>
                <a:latin typeface="Arial" pitchFamily="34" charset="0"/>
                <a:ea typeface="Times New Roman" pitchFamily="18" charset="0"/>
                <a:cs typeface="Arial" pitchFamily="34" charset="0"/>
              </a:rPr>
              <a:t>stica inversa como un mecanismo de competitividad.</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s-MX" sz="1100" b="0" i="0" u="none" strike="noStrike" cap="none" normalizeH="0" baseline="0" dirty="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ES" sz="2000" b="1" i="0" u="none" strike="noStrike" cap="none" normalizeH="0" baseline="0" dirty="0">
                <a:ln>
                  <a:noFill/>
                </a:ln>
                <a:solidFill>
                  <a:srgbClr val="161518"/>
                </a:solidFill>
                <a:effectLst/>
                <a:latin typeface="Arial" pitchFamily="34" charset="0"/>
                <a:ea typeface="Times New Roman" pitchFamily="18" charset="0"/>
                <a:cs typeface="Arial" pitchFamily="34" charset="0"/>
              </a:rPr>
              <a:t>Resumen</a:t>
            </a:r>
            <a:endParaRPr kumimoji="0" lang="es-MX" sz="1100" b="0" i="0" u="none" strike="noStrike" cap="none" normalizeH="0" baseline="0" dirty="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ES" sz="2000" b="0" i="0" u="none" strike="noStrike" cap="none" normalizeH="0" baseline="0" dirty="0">
                <a:ln>
                  <a:noFill/>
                </a:ln>
                <a:solidFill>
                  <a:schemeClr val="tx1"/>
                </a:solidFill>
                <a:effectLst/>
                <a:latin typeface="Arial" pitchFamily="34" charset="0"/>
                <a:ea typeface="Calibri" pitchFamily="34" charset="0"/>
                <a:cs typeface="Arial" pitchFamily="34" charset="0"/>
              </a:rPr>
              <a:t>La capacidad que tiene el planeta para reintegrar los residuos que se generan, se ha visto seriamente reducida a trav</a:t>
            </a:r>
            <a:r>
              <a:rPr kumimoji="0" lang="es-ES" sz="2000" b="0" i="0" u="none" strike="noStrike" cap="none" normalizeH="0" baseline="0" dirty="0">
                <a:ln>
                  <a:noFill/>
                </a:ln>
                <a:solidFill>
                  <a:schemeClr val="tx1"/>
                </a:solidFill>
                <a:effectLst/>
                <a:latin typeface="Calibri"/>
                <a:ea typeface="Calibri" pitchFamily="34" charset="0"/>
                <a:cs typeface="Arial" pitchFamily="34" charset="0"/>
              </a:rPr>
              <a:t>é</a:t>
            </a:r>
            <a:r>
              <a:rPr kumimoji="0" lang="es-ES" sz="2000" b="0" i="0" u="none" strike="noStrike" cap="none" normalizeH="0" baseline="0" dirty="0">
                <a:ln>
                  <a:noFill/>
                </a:ln>
                <a:solidFill>
                  <a:schemeClr val="tx1"/>
                </a:solidFill>
                <a:effectLst/>
                <a:latin typeface="Arial" pitchFamily="34" charset="0"/>
                <a:ea typeface="Calibri" pitchFamily="34" charset="0"/>
                <a:cs typeface="Arial" pitchFamily="34" charset="0"/>
              </a:rPr>
              <a:t>s del tiempo como resultado en gran parte por la sobre explotaci</a:t>
            </a:r>
            <a:r>
              <a:rPr kumimoji="0" lang="es-ES" sz="2000" b="0" i="0" u="none" strike="noStrike" cap="none" normalizeH="0" baseline="0" dirty="0">
                <a:ln>
                  <a:noFill/>
                </a:ln>
                <a:solidFill>
                  <a:schemeClr val="tx1"/>
                </a:solidFill>
                <a:effectLst/>
                <a:latin typeface="Calibri"/>
                <a:ea typeface="Calibri" pitchFamily="34" charset="0"/>
                <a:cs typeface="Arial" pitchFamily="34" charset="0"/>
              </a:rPr>
              <a:t>ó</a:t>
            </a:r>
            <a:r>
              <a:rPr kumimoji="0" lang="es-ES" sz="2000" b="0" i="0" u="none" strike="noStrike" cap="none" normalizeH="0" baseline="0" dirty="0">
                <a:ln>
                  <a:noFill/>
                </a:ln>
                <a:solidFill>
                  <a:schemeClr val="tx1"/>
                </a:solidFill>
                <a:effectLst/>
                <a:latin typeface="Arial" pitchFamily="34" charset="0"/>
                <a:ea typeface="Calibri" pitchFamily="34" charset="0"/>
                <a:cs typeface="Arial" pitchFamily="34" charset="0"/>
              </a:rPr>
              <a:t>n de los recursos naturales.  La log</a:t>
            </a:r>
            <a:r>
              <a:rPr kumimoji="0" lang="es-ES" sz="2000" b="0" i="0" u="none" strike="noStrike" cap="none" normalizeH="0" baseline="0" dirty="0">
                <a:ln>
                  <a:noFill/>
                </a:ln>
                <a:solidFill>
                  <a:schemeClr val="tx1"/>
                </a:solidFill>
                <a:effectLst/>
                <a:latin typeface="Calibri"/>
                <a:ea typeface="Calibri" pitchFamily="34" charset="0"/>
                <a:cs typeface="Arial" pitchFamily="34" charset="0"/>
              </a:rPr>
              <a:t>í</a:t>
            </a:r>
            <a:r>
              <a:rPr kumimoji="0" lang="es-ES" sz="2000" b="0" i="0" u="none" strike="noStrike" cap="none" normalizeH="0" baseline="0" dirty="0">
                <a:ln>
                  <a:noFill/>
                </a:ln>
                <a:solidFill>
                  <a:schemeClr val="tx1"/>
                </a:solidFill>
                <a:effectLst/>
                <a:latin typeface="Arial" pitchFamily="34" charset="0"/>
                <a:ea typeface="Calibri" pitchFamily="34" charset="0"/>
                <a:cs typeface="Arial" pitchFamily="34" charset="0"/>
              </a:rPr>
              <a:t>stica inversa juega un papel fundamental dentro de las organizaciones para adquirir conciencia, valores y actitudes, as</a:t>
            </a:r>
            <a:r>
              <a:rPr kumimoji="0" lang="es-ES" sz="2000" b="0" i="0" u="none" strike="noStrike" cap="none" normalizeH="0" baseline="0" dirty="0">
                <a:ln>
                  <a:noFill/>
                </a:ln>
                <a:solidFill>
                  <a:schemeClr val="tx1"/>
                </a:solidFill>
                <a:effectLst/>
                <a:latin typeface="Calibri"/>
                <a:ea typeface="Calibri" pitchFamily="34" charset="0"/>
                <a:cs typeface="Arial" pitchFamily="34" charset="0"/>
              </a:rPr>
              <a:t>í</a:t>
            </a:r>
            <a:r>
              <a:rPr kumimoji="0" lang="es-ES" sz="2000" b="0" i="0" u="none" strike="noStrike" cap="none" normalizeH="0" baseline="0" dirty="0">
                <a:ln>
                  <a:noFill/>
                </a:ln>
                <a:solidFill>
                  <a:schemeClr val="tx1"/>
                </a:solidFill>
                <a:effectLst/>
                <a:latin typeface="Arial" pitchFamily="34" charset="0"/>
                <a:ea typeface="Calibri" pitchFamily="34" charset="0"/>
                <a:cs typeface="Arial" pitchFamily="34" charset="0"/>
              </a:rPr>
              <a:t> como t</a:t>
            </a:r>
            <a:r>
              <a:rPr kumimoji="0" lang="es-ES" sz="2000" b="0" i="0" u="none" strike="noStrike" cap="none" normalizeH="0" baseline="0" dirty="0">
                <a:ln>
                  <a:noFill/>
                </a:ln>
                <a:solidFill>
                  <a:schemeClr val="tx1"/>
                </a:solidFill>
                <a:effectLst/>
                <a:latin typeface="Calibri"/>
                <a:ea typeface="Calibri" pitchFamily="34" charset="0"/>
                <a:cs typeface="Arial" pitchFamily="34" charset="0"/>
              </a:rPr>
              <a:t>é</a:t>
            </a:r>
            <a:r>
              <a:rPr kumimoji="0" lang="es-ES" sz="2000" b="0" i="0" u="none" strike="noStrike" cap="none" normalizeH="0" baseline="0" dirty="0">
                <a:ln>
                  <a:noFill/>
                </a:ln>
                <a:solidFill>
                  <a:schemeClr val="tx1"/>
                </a:solidFill>
                <a:effectLst/>
                <a:latin typeface="Arial" pitchFamily="34" charset="0"/>
                <a:ea typeface="Calibri" pitchFamily="34" charset="0"/>
                <a:cs typeface="Arial" pitchFamily="34" charset="0"/>
              </a:rPr>
              <a:t>cnicas y comportamientos ecol</a:t>
            </a:r>
            <a:r>
              <a:rPr kumimoji="0" lang="es-ES" sz="2000" b="0" i="0" u="none" strike="noStrike" cap="none" normalizeH="0" baseline="0" dirty="0">
                <a:ln>
                  <a:noFill/>
                </a:ln>
                <a:solidFill>
                  <a:schemeClr val="tx1"/>
                </a:solidFill>
                <a:effectLst/>
                <a:latin typeface="Calibri"/>
                <a:ea typeface="Calibri" pitchFamily="34" charset="0"/>
                <a:cs typeface="Arial" pitchFamily="34" charset="0"/>
              </a:rPr>
              <a:t>ó</a:t>
            </a:r>
            <a:r>
              <a:rPr kumimoji="0" lang="es-ES" sz="2000" b="0" i="0" u="none" strike="noStrike" cap="none" normalizeH="0" baseline="0" dirty="0">
                <a:ln>
                  <a:noFill/>
                </a:ln>
                <a:solidFill>
                  <a:schemeClr val="tx1"/>
                </a:solidFill>
                <a:effectLst/>
                <a:latin typeface="Arial" pitchFamily="34" charset="0"/>
                <a:ea typeface="Calibri" pitchFamily="34" charset="0"/>
                <a:cs typeface="Arial" pitchFamily="34" charset="0"/>
              </a:rPr>
              <a:t>gicos y </a:t>
            </a:r>
            <a:r>
              <a:rPr kumimoji="0" lang="es-ES" sz="2000" b="0" i="0" u="none" strike="noStrike" cap="none" normalizeH="0" baseline="0" dirty="0">
                <a:ln>
                  <a:noFill/>
                </a:ln>
                <a:solidFill>
                  <a:schemeClr val="tx1"/>
                </a:solidFill>
                <a:effectLst/>
                <a:latin typeface="Calibri"/>
                <a:ea typeface="Calibri" pitchFamily="34" charset="0"/>
                <a:cs typeface="Arial" pitchFamily="34" charset="0"/>
              </a:rPr>
              <a:t>é</a:t>
            </a:r>
            <a:r>
              <a:rPr kumimoji="0" lang="es-ES" sz="2000" b="0" i="0" u="none" strike="noStrike" cap="none" normalizeH="0" baseline="0" dirty="0">
                <a:ln>
                  <a:noFill/>
                </a:ln>
                <a:solidFill>
                  <a:schemeClr val="tx1"/>
                </a:solidFill>
                <a:effectLst/>
                <a:latin typeface="Arial" pitchFamily="34" charset="0"/>
                <a:ea typeface="Calibri" pitchFamily="34" charset="0"/>
                <a:cs typeface="Arial" pitchFamily="34" charset="0"/>
              </a:rPr>
              <a:t>ticos, que favorezcan la competitividad dentro de las organizaciones, continuando con la creaci</a:t>
            </a:r>
            <a:r>
              <a:rPr kumimoji="0" lang="es-ES" sz="2000" b="0" i="0" u="none" strike="noStrike" cap="none" normalizeH="0" baseline="0" dirty="0">
                <a:ln>
                  <a:noFill/>
                </a:ln>
                <a:solidFill>
                  <a:schemeClr val="tx1"/>
                </a:solidFill>
                <a:effectLst/>
                <a:latin typeface="Calibri"/>
                <a:ea typeface="Calibri" pitchFamily="34" charset="0"/>
                <a:cs typeface="Arial" pitchFamily="34" charset="0"/>
              </a:rPr>
              <a:t>ó</a:t>
            </a:r>
            <a:r>
              <a:rPr kumimoji="0" lang="es-ES" sz="2000" b="0" i="0" u="none" strike="noStrike" cap="none" normalizeH="0" baseline="0" dirty="0">
                <a:ln>
                  <a:noFill/>
                </a:ln>
                <a:solidFill>
                  <a:schemeClr val="tx1"/>
                </a:solidFill>
                <a:effectLst/>
                <a:latin typeface="Arial" pitchFamily="34" charset="0"/>
                <a:ea typeface="Calibri" pitchFamily="34" charset="0"/>
                <a:cs typeface="Arial" pitchFamily="34" charset="0"/>
              </a:rPr>
              <a:t>n del valor agregado y de sus ganancias, adem</a:t>
            </a:r>
            <a:r>
              <a:rPr kumimoji="0" lang="es-ES" sz="2000" b="0" i="0" u="none" strike="noStrike" cap="none" normalizeH="0" baseline="0" dirty="0">
                <a:ln>
                  <a:noFill/>
                </a:ln>
                <a:solidFill>
                  <a:schemeClr val="tx1"/>
                </a:solidFill>
                <a:effectLst/>
                <a:latin typeface="Calibri"/>
                <a:ea typeface="Calibri" pitchFamily="34" charset="0"/>
                <a:cs typeface="Arial" pitchFamily="34" charset="0"/>
              </a:rPr>
              <a:t>á</a:t>
            </a:r>
            <a:r>
              <a:rPr kumimoji="0" lang="es-ES" sz="2000" b="0" i="0" u="none" strike="noStrike" cap="none" normalizeH="0" baseline="0" dirty="0">
                <a:ln>
                  <a:noFill/>
                </a:ln>
                <a:solidFill>
                  <a:schemeClr val="tx1"/>
                </a:solidFill>
                <a:effectLst/>
                <a:latin typeface="Arial" pitchFamily="34" charset="0"/>
                <a:ea typeface="Calibri" pitchFamily="34" charset="0"/>
                <a:cs typeface="Arial" pitchFamily="34" charset="0"/>
              </a:rPr>
              <a:t>s de coadyuvar a generar una pol</a:t>
            </a:r>
            <a:r>
              <a:rPr kumimoji="0" lang="es-ES" sz="2000" b="0" i="0" u="none" strike="noStrike" cap="none" normalizeH="0" baseline="0" dirty="0">
                <a:ln>
                  <a:noFill/>
                </a:ln>
                <a:solidFill>
                  <a:schemeClr val="tx1"/>
                </a:solidFill>
                <a:effectLst/>
                <a:latin typeface="Calibri"/>
                <a:ea typeface="Calibri" pitchFamily="34" charset="0"/>
                <a:cs typeface="Arial" pitchFamily="34" charset="0"/>
              </a:rPr>
              <a:t>í</a:t>
            </a:r>
            <a:r>
              <a:rPr kumimoji="0" lang="es-ES" sz="2000" b="0" i="0" u="none" strike="noStrike" cap="none" normalizeH="0" baseline="0" dirty="0">
                <a:ln>
                  <a:noFill/>
                </a:ln>
                <a:solidFill>
                  <a:schemeClr val="tx1"/>
                </a:solidFill>
                <a:effectLst/>
                <a:latin typeface="Arial" pitchFamily="34" charset="0"/>
                <a:ea typeface="Calibri" pitchFamily="34" charset="0"/>
                <a:cs typeface="Arial" pitchFamily="34" charset="0"/>
              </a:rPr>
              <a:t>tica que ayude al cuidado del medio ambiente. </a:t>
            </a:r>
            <a:r>
              <a:rPr kumimoji="0" lang="es-ES" sz="2000" b="0" i="0" u="none" strike="noStrike" cap="none" normalizeH="0" baseline="0" dirty="0">
                <a:ln>
                  <a:noFill/>
                </a:ln>
                <a:solidFill>
                  <a:srgbClr val="161518"/>
                </a:solidFill>
                <a:effectLst/>
                <a:latin typeface="Arial" pitchFamily="34" charset="0"/>
                <a:ea typeface="Times New Roman" pitchFamily="18" charset="0"/>
                <a:cs typeface="Arial" pitchFamily="34" charset="0"/>
              </a:rPr>
              <a:t> </a:t>
            </a:r>
            <a:endParaRPr kumimoji="0" lang="es-ES" sz="3200" b="0" i="0" u="none" strike="noStrike" cap="none" normalizeH="0" baseline="0" dirty="0">
              <a:ln>
                <a:noFill/>
              </a:ln>
              <a:solidFill>
                <a:schemeClr val="tx1"/>
              </a:solidFill>
              <a:effectLst/>
              <a:latin typeface="Arial" pitchFamily="34" charset="0"/>
              <a:cs typeface="Arial" pitchFamily="34" charset="0"/>
            </a:endParaRPr>
          </a:p>
        </p:txBody>
      </p:sp>
      <p:sp>
        <p:nvSpPr>
          <p:cNvPr id="7" name="10 Título"/>
          <p:cNvSpPr>
            <a:spLocks noGrp="1"/>
          </p:cNvSpPr>
          <p:nvPr>
            <p:ph type="title"/>
          </p:nvPr>
        </p:nvSpPr>
        <p:spPr>
          <a:xfrm>
            <a:off x="3336" y="-9416"/>
            <a:ext cx="9140661" cy="849427"/>
          </a:xfrm>
          <a:gradFill flip="none" rotWithShape="1">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50000" r="50000" b="50000"/>
            </a:path>
            <a:tileRect/>
          </a:gradFill>
        </p:spPr>
        <p:txBody>
          <a:bodyPr vert="horz" lIns="91440" tIns="45720" rIns="91440" bIns="45720" rtlCol="0" anchor="ctr">
            <a:normAutofit/>
          </a:bodyPr>
          <a:lstStyle/>
          <a:p>
            <a:r>
              <a:rPr lang="es-ES" sz="4000" b="1" dirty="0">
                <a:effectLst>
                  <a:outerShdw blurRad="38100" dist="38100" dir="2700000" algn="tl">
                    <a:srgbClr val="000000">
                      <a:alpha val="43137"/>
                    </a:srgbClr>
                  </a:outerShdw>
                </a:effectLst>
              </a:rPr>
              <a:t>Unidad I. Logística Inversa</a:t>
            </a:r>
          </a:p>
        </p:txBody>
      </p:sp>
      <p:sp>
        <p:nvSpPr>
          <p:cNvPr id="8" name="Rectangle 7"/>
          <p:cNvSpPr/>
          <p:nvPr/>
        </p:nvSpPr>
        <p:spPr>
          <a:xfrm>
            <a:off x="3337" y="6680310"/>
            <a:ext cx="9140661" cy="205074"/>
          </a:xfrm>
          <a:prstGeom prst="rect">
            <a:avLst/>
          </a:prstGeom>
          <a:solidFill>
            <a:schemeClr val="accent3">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s-MX" dirty="0"/>
          </a:p>
        </p:txBody>
      </p:sp>
      <p:sp>
        <p:nvSpPr>
          <p:cNvPr id="2" name="Rectangle 1"/>
          <p:cNvSpPr/>
          <p:nvPr/>
        </p:nvSpPr>
        <p:spPr>
          <a:xfrm>
            <a:off x="539552" y="1037025"/>
            <a:ext cx="6761787" cy="584775"/>
          </a:xfrm>
          <a:prstGeom prst="rect">
            <a:avLst/>
          </a:prstGeom>
        </p:spPr>
        <p:txBody>
          <a:bodyPr wrap="none">
            <a:spAutoFit/>
          </a:bodyPr>
          <a:lstStyle/>
          <a:p>
            <a:r>
              <a:rPr lang="es-MX" sz="3200" b="1" dirty="0">
                <a:solidFill>
                  <a:srgbClr val="FF0000"/>
                </a:solidFill>
                <a:latin typeface="Arial" panose="020B0604020202020204" pitchFamily="34" charset="0"/>
              </a:rPr>
              <a:t>1.1. ¿Qué es la Logística Inversa?</a:t>
            </a:r>
          </a:p>
        </p:txBody>
      </p:sp>
    </p:spTree>
    <p:extLst>
      <p:ext uri="{BB962C8B-B14F-4D97-AF65-F5344CB8AC3E}">
        <p14:creationId xmlns:p14="http://schemas.microsoft.com/office/powerpoint/2010/main" val="14312406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Grp="1" noChangeArrowheads="1"/>
          </p:cNvSpPr>
          <p:nvPr>
            <p:ph type="ctrTitle"/>
          </p:nvPr>
        </p:nvSpPr>
        <p:spPr bwMode="auto">
          <a:xfrm>
            <a:off x="506330" y="1043972"/>
            <a:ext cx="8134672" cy="212365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Char char="•"/>
              <a:tabLst/>
            </a:pPr>
            <a:r>
              <a:rPr kumimoji="0" lang="es-ES" sz="2400" b="1" i="0" u="none" strike="noStrike" cap="none" normalizeH="0" baseline="0" dirty="0">
                <a:ln>
                  <a:noFill/>
                </a:ln>
                <a:solidFill>
                  <a:srgbClr val="161518"/>
                </a:solidFill>
                <a:effectLst/>
                <a:latin typeface="+mn-lt"/>
                <a:ea typeface="Times New Roman" pitchFamily="18" charset="0"/>
                <a:cs typeface="Arial" pitchFamily="34" charset="0"/>
              </a:rPr>
              <a:t>Logística Inversa</a:t>
            </a:r>
            <a:r>
              <a:rPr kumimoji="0" lang="es-ES" sz="2400" b="0" i="0" u="none" strike="noStrike" cap="none" normalizeH="0" baseline="0" dirty="0">
                <a:ln>
                  <a:noFill/>
                </a:ln>
                <a:solidFill>
                  <a:srgbClr val="161518"/>
                </a:solidFill>
                <a:effectLst/>
                <a:latin typeface="+mn-lt"/>
                <a:ea typeface="Times New Roman" pitchFamily="18" charset="0"/>
                <a:cs typeface="Arial" pitchFamily="34" charset="0"/>
              </a:rPr>
              <a:t>: “El proceso de planear, implementar y controlar eficientemente el contraflujo de materiales, inventario el proceso, productos terminados e información relevante desde el punto de </a:t>
            </a:r>
            <a:r>
              <a:rPr lang="es-ES" sz="2400" dirty="0">
                <a:solidFill>
                  <a:srgbClr val="161518"/>
                </a:solidFill>
                <a:latin typeface="+mn-lt"/>
                <a:ea typeface="Times New Roman" pitchFamily="18" charset="0"/>
                <a:cs typeface="Arial" pitchFamily="34" charset="0"/>
              </a:rPr>
              <a:t>consumo</a:t>
            </a:r>
            <a:r>
              <a:rPr kumimoji="0" lang="es-ES" sz="2400" b="0" i="0" u="none" strike="noStrike" cap="none" normalizeH="0" baseline="0" dirty="0">
                <a:ln>
                  <a:noFill/>
                </a:ln>
                <a:solidFill>
                  <a:srgbClr val="161518"/>
                </a:solidFill>
                <a:effectLst/>
                <a:latin typeface="+mn-lt"/>
                <a:ea typeface="Times New Roman" pitchFamily="18" charset="0"/>
                <a:cs typeface="Arial" pitchFamily="34" charset="0"/>
              </a:rPr>
              <a:t> al punto de</a:t>
            </a:r>
            <a:r>
              <a:rPr kumimoji="0" lang="es-ES" sz="2400" b="0" i="0" u="none" strike="noStrike" cap="none" normalizeH="0" dirty="0">
                <a:ln>
                  <a:noFill/>
                </a:ln>
                <a:solidFill>
                  <a:srgbClr val="161518"/>
                </a:solidFill>
                <a:effectLst/>
                <a:latin typeface="+mn-lt"/>
                <a:ea typeface="Times New Roman" pitchFamily="18" charset="0"/>
                <a:cs typeface="Arial" pitchFamily="34" charset="0"/>
              </a:rPr>
              <a:t> origen</a:t>
            </a:r>
            <a:r>
              <a:rPr kumimoji="0" lang="es-ES" sz="2400" b="0" i="0" u="none" strike="noStrike" cap="none" normalizeH="0" baseline="0" dirty="0">
                <a:ln>
                  <a:noFill/>
                </a:ln>
                <a:solidFill>
                  <a:srgbClr val="161518"/>
                </a:solidFill>
                <a:effectLst/>
                <a:latin typeface="+mn-lt"/>
                <a:ea typeface="Times New Roman" pitchFamily="18" charset="0"/>
                <a:cs typeface="Arial" pitchFamily="34" charset="0"/>
              </a:rPr>
              <a:t> para los propósitos de atender los requerimientos del cliente”.</a:t>
            </a:r>
            <a:br>
              <a:rPr kumimoji="0" lang="es-ES" sz="2400" b="0" i="0" u="none" strike="noStrike" cap="none" normalizeH="0" baseline="0" dirty="0">
                <a:ln>
                  <a:noFill/>
                </a:ln>
                <a:solidFill>
                  <a:srgbClr val="161518"/>
                </a:solidFill>
                <a:effectLst/>
                <a:latin typeface="+mn-lt"/>
                <a:ea typeface="Times New Roman" pitchFamily="18" charset="0"/>
                <a:cs typeface="Arial" pitchFamily="34" charset="0"/>
              </a:rPr>
            </a:br>
            <a:endParaRPr kumimoji="0" lang="es-MX" sz="1200" b="0" i="0" u="none" strike="noStrike" cap="none" normalizeH="0" baseline="0" dirty="0">
              <a:ln>
                <a:noFill/>
              </a:ln>
              <a:solidFill>
                <a:schemeClr val="tx1"/>
              </a:solidFill>
              <a:effectLst/>
              <a:latin typeface="+mn-lt"/>
              <a:cs typeface="Arial" pitchFamily="34" charset="0"/>
            </a:endParaRPr>
          </a:p>
        </p:txBody>
      </p:sp>
      <p:sp>
        <p:nvSpPr>
          <p:cNvPr id="6" name="10 Título"/>
          <p:cNvSpPr txBox="1">
            <a:spLocks/>
          </p:cNvSpPr>
          <p:nvPr/>
        </p:nvSpPr>
        <p:spPr>
          <a:xfrm>
            <a:off x="3336" y="-9416"/>
            <a:ext cx="9140661" cy="849427"/>
          </a:xfrm>
          <a:prstGeom prst="rect">
            <a:avLst/>
          </a:prstGeom>
          <a:gradFill flip="none" rotWithShape="1">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50000" r="50000" b="50000"/>
            </a:path>
            <a:tileRect/>
          </a:gradFill>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4000" b="1">
                <a:effectLst>
                  <a:outerShdw blurRad="38100" dist="38100" dir="2700000" algn="tl">
                    <a:srgbClr val="000000">
                      <a:alpha val="43137"/>
                    </a:srgbClr>
                  </a:outerShdw>
                </a:effectLst>
              </a:rPr>
              <a:t>Unidad I. Logística Inversa</a:t>
            </a:r>
            <a:endParaRPr lang="es-ES" sz="4000" b="1" dirty="0">
              <a:effectLst>
                <a:outerShdw blurRad="38100" dist="38100" dir="2700000" algn="tl">
                  <a:srgbClr val="000000">
                    <a:alpha val="43137"/>
                  </a:srgbClr>
                </a:outerShdw>
              </a:effectLst>
            </a:endParaRPr>
          </a:p>
        </p:txBody>
      </p:sp>
      <p:sp>
        <p:nvSpPr>
          <p:cNvPr id="8" name="Rectangle 7"/>
          <p:cNvSpPr/>
          <p:nvPr/>
        </p:nvSpPr>
        <p:spPr>
          <a:xfrm>
            <a:off x="3337" y="6680310"/>
            <a:ext cx="9140661" cy="205074"/>
          </a:xfrm>
          <a:prstGeom prst="rect">
            <a:avLst/>
          </a:prstGeom>
          <a:solidFill>
            <a:schemeClr val="accent3">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s-MX" dirty="0"/>
          </a:p>
        </p:txBody>
      </p:sp>
      <p:pic>
        <p:nvPicPr>
          <p:cNvPr id="2" name="Picture 2" descr="Resultado de imagen de logistic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9370" y="3234098"/>
            <a:ext cx="5182910" cy="33132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73818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tse1.mm.bing.net/th?&amp;id=OIP.M31de94fdd687b3b31aeedcf3d3b3aaa1o0&amp;w=220&amp;h=106&amp;c=0&amp;pid=1.9&amp;rs=0&amp;p=0&amp;r=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29450" y="4257640"/>
            <a:ext cx="3888432" cy="1855843"/>
          </a:xfrm>
          <a:prstGeom prst="rect">
            <a:avLst/>
          </a:prstGeom>
          <a:noFill/>
          <a:extLst>
            <a:ext uri="{909E8E84-426E-40DD-AFC4-6F175D3DCCD1}">
              <a14:hiddenFill xmlns:a14="http://schemas.microsoft.com/office/drawing/2010/main">
                <a:solidFill>
                  <a:srgbClr val="FFFFFF"/>
                </a:solidFill>
              </a14:hiddenFill>
            </a:ext>
          </a:extLst>
        </p:spPr>
      </p:pic>
      <p:sp>
        <p:nvSpPr>
          <p:cNvPr id="8" name="10 Título"/>
          <p:cNvSpPr txBox="1">
            <a:spLocks/>
          </p:cNvSpPr>
          <p:nvPr/>
        </p:nvSpPr>
        <p:spPr>
          <a:xfrm>
            <a:off x="3336" y="-9416"/>
            <a:ext cx="9140661" cy="849427"/>
          </a:xfrm>
          <a:prstGeom prst="rect">
            <a:avLst/>
          </a:prstGeom>
          <a:gradFill flip="none" rotWithShape="1">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50000" r="50000" b="50000"/>
            </a:path>
            <a:tileRect/>
          </a:gradFill>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4000" b="1">
                <a:effectLst>
                  <a:outerShdw blurRad="38100" dist="38100" dir="2700000" algn="tl">
                    <a:srgbClr val="000000">
                      <a:alpha val="43137"/>
                    </a:srgbClr>
                  </a:outerShdw>
                </a:effectLst>
              </a:rPr>
              <a:t>Unidad I. Logística Inversa</a:t>
            </a:r>
            <a:endParaRPr lang="es-ES" sz="4000" b="1" dirty="0">
              <a:effectLst>
                <a:outerShdw blurRad="38100" dist="38100" dir="2700000" algn="tl">
                  <a:srgbClr val="000000">
                    <a:alpha val="43137"/>
                  </a:srgbClr>
                </a:outerShdw>
              </a:effectLst>
            </a:endParaRPr>
          </a:p>
        </p:txBody>
      </p:sp>
      <p:sp>
        <p:nvSpPr>
          <p:cNvPr id="9" name="Rectangle 8"/>
          <p:cNvSpPr/>
          <p:nvPr/>
        </p:nvSpPr>
        <p:spPr>
          <a:xfrm>
            <a:off x="3337" y="6680310"/>
            <a:ext cx="9140661" cy="205074"/>
          </a:xfrm>
          <a:prstGeom prst="rect">
            <a:avLst/>
          </a:prstGeom>
          <a:solidFill>
            <a:schemeClr val="accent3">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s-MX" dirty="0"/>
          </a:p>
        </p:txBody>
      </p:sp>
      <p:sp>
        <p:nvSpPr>
          <p:cNvPr id="2" name="TextBox 1"/>
          <p:cNvSpPr txBox="1"/>
          <p:nvPr/>
        </p:nvSpPr>
        <p:spPr>
          <a:xfrm>
            <a:off x="231486" y="1122997"/>
            <a:ext cx="8588986" cy="3170099"/>
          </a:xfrm>
          <a:prstGeom prst="rect">
            <a:avLst/>
          </a:prstGeom>
          <a:noFill/>
        </p:spPr>
        <p:txBody>
          <a:bodyPr wrap="square" rtlCol="0">
            <a:spAutoFit/>
          </a:bodyPr>
          <a:lstStyle/>
          <a:p>
            <a:pPr algn="just"/>
            <a:r>
              <a:rPr lang="es-ES" sz="2400" dirty="0">
                <a:solidFill>
                  <a:srgbClr val="161518"/>
                </a:solidFill>
                <a:ea typeface="Times New Roman" pitchFamily="18" charset="0"/>
                <a:cs typeface="Arial" pitchFamily="34" charset="0"/>
              </a:rPr>
              <a:t>De acuerdo con el CLM, “logística invertida es un término amplio que se refiere a las habilidades administrativas de la logística y actividades que participan para reducir, manejar y deshacerse de desechos peligrosos y no peligrosos provenientes de los empaques o de los productos mínimos. Esto incluye la distribución inversa, lo que causa que los bienes y la información fluyan en dirección opuesta a las actividades logísticas normales” </a:t>
            </a:r>
            <a:endParaRPr lang="es-MX" sz="1200" dirty="0">
              <a:cs typeface="Arial" pitchFamily="34" charset="0"/>
            </a:endParaRPr>
          </a:p>
          <a:p>
            <a:pPr algn="just"/>
            <a:endParaRPr lang="es-MX" sz="3200" dirty="0"/>
          </a:p>
        </p:txBody>
      </p:sp>
    </p:spTree>
    <p:extLst>
      <p:ext uri="{BB962C8B-B14F-4D97-AF65-F5344CB8AC3E}">
        <p14:creationId xmlns:p14="http://schemas.microsoft.com/office/powerpoint/2010/main" val="4969204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6 Marcador de contenido"/>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10 Título"/>
          <p:cNvSpPr txBox="1">
            <a:spLocks/>
          </p:cNvSpPr>
          <p:nvPr/>
        </p:nvSpPr>
        <p:spPr>
          <a:xfrm>
            <a:off x="3336" y="-9416"/>
            <a:ext cx="9140661" cy="849427"/>
          </a:xfrm>
          <a:prstGeom prst="rect">
            <a:avLst/>
          </a:prstGeom>
          <a:gradFill flip="none" rotWithShape="1">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50000" r="50000" b="50000"/>
            </a:path>
            <a:tileRect/>
          </a:gradFill>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4000" b="1">
                <a:effectLst>
                  <a:outerShdw blurRad="38100" dist="38100" dir="2700000" algn="tl">
                    <a:srgbClr val="000000">
                      <a:alpha val="43137"/>
                    </a:srgbClr>
                  </a:outerShdw>
                </a:effectLst>
              </a:rPr>
              <a:t>Unidad I. Logística Inversa</a:t>
            </a:r>
            <a:endParaRPr lang="es-ES" sz="4000" b="1" dirty="0">
              <a:effectLst>
                <a:outerShdw blurRad="38100" dist="38100" dir="2700000" algn="tl">
                  <a:srgbClr val="000000">
                    <a:alpha val="43137"/>
                  </a:srgbClr>
                </a:outerShdw>
              </a:effectLst>
            </a:endParaRPr>
          </a:p>
        </p:txBody>
      </p:sp>
      <p:sp>
        <p:nvSpPr>
          <p:cNvPr id="9" name="Rectangle 8"/>
          <p:cNvSpPr/>
          <p:nvPr/>
        </p:nvSpPr>
        <p:spPr>
          <a:xfrm>
            <a:off x="3337" y="6680310"/>
            <a:ext cx="9140661" cy="205074"/>
          </a:xfrm>
          <a:prstGeom prst="rect">
            <a:avLst/>
          </a:prstGeom>
          <a:solidFill>
            <a:schemeClr val="accent3">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s-MX" dirty="0"/>
          </a:p>
        </p:txBody>
      </p:sp>
      <p:sp>
        <p:nvSpPr>
          <p:cNvPr id="2" name="TextBox 1"/>
          <p:cNvSpPr txBox="1"/>
          <p:nvPr/>
        </p:nvSpPr>
        <p:spPr>
          <a:xfrm>
            <a:off x="827584" y="1061517"/>
            <a:ext cx="8048550" cy="523220"/>
          </a:xfrm>
          <a:prstGeom prst="rect">
            <a:avLst/>
          </a:prstGeom>
          <a:noFill/>
        </p:spPr>
        <p:txBody>
          <a:bodyPr wrap="none" rtlCol="0">
            <a:spAutoFit/>
          </a:bodyPr>
          <a:lstStyle/>
          <a:p>
            <a:r>
              <a:rPr lang="es-MX" sz="2800" dirty="0"/>
              <a:t>ESQUEMA DE ACTIVIDADES DE LA LOGÍSTICA INVERSA</a:t>
            </a:r>
          </a:p>
        </p:txBody>
      </p:sp>
    </p:spTree>
    <p:extLst>
      <p:ext uri="{BB962C8B-B14F-4D97-AF65-F5344CB8AC3E}">
        <p14:creationId xmlns:p14="http://schemas.microsoft.com/office/powerpoint/2010/main" val="1845386139"/>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Facet</Template>
  <TotalTime>804</TotalTime>
  <Words>2951</Words>
  <Application>Microsoft Office PowerPoint</Application>
  <PresentationFormat>On-screen Show (4:3)</PresentationFormat>
  <Paragraphs>547</Paragraphs>
  <Slides>37</Slides>
  <Notes>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37</vt:i4>
      </vt:variant>
    </vt:vector>
  </HeadingPairs>
  <TitlesOfParts>
    <vt:vector size="43" baseType="lpstr">
      <vt:lpstr>Arial</vt:lpstr>
      <vt:lpstr>Calibri</vt:lpstr>
      <vt:lpstr>Segoe UI</vt:lpstr>
      <vt:lpstr>Segoe UI Semibold</vt:lpstr>
      <vt:lpstr>Times New Roman</vt:lpstr>
      <vt:lpstr>Tema de Office</vt:lpstr>
      <vt:lpstr>PowerPoint Presentation</vt:lpstr>
      <vt:lpstr>Unidad de aprendizaje: Logística Inversa</vt:lpstr>
      <vt:lpstr>Logística Inversa</vt:lpstr>
      <vt:lpstr>Logística Inversa</vt:lpstr>
      <vt:lpstr>Unidad I. Logística Inversa</vt:lpstr>
      <vt:lpstr>Unidad I. Logística Inversa</vt:lpstr>
      <vt:lpstr>Logística Inversa: “El proceso de planear, implementar y controlar eficientemente el contraflujo de materiales, inventario el proceso, productos terminados e información relevante desde el punto de consumo al punto de origen para los propósitos de atender los requerimientos del cliente”.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CONCLUSIONES</vt:lpstr>
      <vt:lpstr>REFERENCIAS</vt:lpstr>
      <vt:lpstr>REFERENCIAS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CARMINA</dc:creator>
  <cp:lastModifiedBy>josé luis morales mondragon</cp:lastModifiedBy>
  <cp:revision>165</cp:revision>
  <dcterms:created xsi:type="dcterms:W3CDTF">2010-05-08T15:00:44Z</dcterms:created>
  <dcterms:modified xsi:type="dcterms:W3CDTF">2016-10-10T01:53:11Z</dcterms:modified>
</cp:coreProperties>
</file>